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3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4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5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6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7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8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6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7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8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9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0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1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2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21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ink/ink1.xml" ContentType="application/inkml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62.xml" ContentType="application/vnd.openxmlformats-officedocument.presentationml.notesSlide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63.xml" ContentType="application/vnd.openxmlformats-officedocument.presentationml.notesSl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notesSlides/notesSlide76.xml" ContentType="application/vnd.openxmlformats-officedocument.presentationml.notesSlide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notesSlides/notesSlide77.xml" ContentType="application/vnd.openxmlformats-officedocument.presentationml.notesSlide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notesSlides/notesSlide7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  <p:sldMasterId id="2147483699" r:id="rId3"/>
    <p:sldMasterId id="2147483729" r:id="rId4"/>
    <p:sldMasterId id="2147483747" r:id="rId5"/>
    <p:sldMasterId id="2147483767" r:id="rId6"/>
    <p:sldMasterId id="2147483793" r:id="rId7"/>
    <p:sldMasterId id="2147483799" r:id="rId8"/>
    <p:sldMasterId id="2147483811" r:id="rId9"/>
  </p:sldMasterIdLst>
  <p:notesMasterIdLst>
    <p:notesMasterId r:id="rId131"/>
  </p:notesMasterIdLst>
  <p:handoutMasterIdLst>
    <p:handoutMasterId r:id="rId132"/>
  </p:handoutMasterIdLst>
  <p:sldIdLst>
    <p:sldId id="611" r:id="rId10"/>
    <p:sldId id="610" r:id="rId11"/>
    <p:sldId id="287" r:id="rId12"/>
    <p:sldId id="288" r:id="rId13"/>
    <p:sldId id="289" r:id="rId14"/>
    <p:sldId id="290" r:id="rId15"/>
    <p:sldId id="291" r:id="rId16"/>
    <p:sldId id="292" r:id="rId17"/>
    <p:sldId id="620" r:id="rId18"/>
    <p:sldId id="294" r:id="rId19"/>
    <p:sldId id="295" r:id="rId20"/>
    <p:sldId id="296" r:id="rId21"/>
    <p:sldId id="297" r:id="rId22"/>
    <p:sldId id="298" r:id="rId23"/>
    <p:sldId id="299" r:id="rId24"/>
    <p:sldId id="300" r:id="rId25"/>
    <p:sldId id="621" r:id="rId26"/>
    <p:sldId id="622" r:id="rId27"/>
    <p:sldId id="623" r:id="rId28"/>
    <p:sldId id="624" r:id="rId29"/>
    <p:sldId id="625" r:id="rId30"/>
    <p:sldId id="626" r:id="rId31"/>
    <p:sldId id="627" r:id="rId32"/>
    <p:sldId id="628" r:id="rId33"/>
    <p:sldId id="629" r:id="rId34"/>
    <p:sldId id="564" r:id="rId35"/>
    <p:sldId id="565" r:id="rId36"/>
    <p:sldId id="423" r:id="rId37"/>
    <p:sldId id="424" r:id="rId38"/>
    <p:sldId id="633" r:id="rId39"/>
    <p:sldId id="658" r:id="rId40"/>
    <p:sldId id="630" r:id="rId41"/>
    <p:sldId id="634" r:id="rId42"/>
    <p:sldId id="635" r:id="rId43"/>
    <p:sldId id="636" r:id="rId44"/>
    <p:sldId id="373" r:id="rId45"/>
    <p:sldId id="637" r:id="rId46"/>
    <p:sldId id="638" r:id="rId47"/>
    <p:sldId id="639" r:id="rId48"/>
    <p:sldId id="640" r:id="rId49"/>
    <p:sldId id="651" r:id="rId50"/>
    <p:sldId id="652" r:id="rId51"/>
    <p:sldId id="653" r:id="rId52"/>
    <p:sldId id="654" r:id="rId53"/>
    <p:sldId id="655" r:id="rId54"/>
    <p:sldId id="656" r:id="rId55"/>
    <p:sldId id="657" r:id="rId56"/>
    <p:sldId id="263" r:id="rId57"/>
    <p:sldId id="283" r:id="rId58"/>
    <p:sldId id="648" r:id="rId59"/>
    <p:sldId id="566" r:id="rId60"/>
    <p:sldId id="649" r:id="rId61"/>
    <p:sldId id="667" r:id="rId62"/>
    <p:sldId id="278" r:id="rId63"/>
    <p:sldId id="279" r:id="rId64"/>
    <p:sldId id="281" r:id="rId65"/>
    <p:sldId id="668" r:id="rId66"/>
    <p:sldId id="669" r:id="rId67"/>
    <p:sldId id="650" r:id="rId68"/>
    <p:sldId id="375" r:id="rId69"/>
    <p:sldId id="567" r:id="rId70"/>
    <p:sldId id="377" r:id="rId71"/>
    <p:sldId id="421" r:id="rId72"/>
    <p:sldId id="379" r:id="rId73"/>
    <p:sldId id="425" r:id="rId74"/>
    <p:sldId id="568" r:id="rId75"/>
    <p:sldId id="422" r:id="rId76"/>
    <p:sldId id="543" r:id="rId77"/>
    <p:sldId id="547" r:id="rId78"/>
    <p:sldId id="544" r:id="rId79"/>
    <p:sldId id="571" r:id="rId80"/>
    <p:sldId id="414" r:id="rId81"/>
    <p:sldId id="457" r:id="rId82"/>
    <p:sldId id="663" r:id="rId83"/>
    <p:sldId id="664" r:id="rId84"/>
    <p:sldId id="276" r:id="rId85"/>
    <p:sldId id="470" r:id="rId86"/>
    <p:sldId id="476" r:id="rId87"/>
    <p:sldId id="458" r:id="rId88"/>
    <p:sldId id="439" r:id="rId89"/>
    <p:sldId id="440" r:id="rId90"/>
    <p:sldId id="256" r:id="rId91"/>
    <p:sldId id="442" r:id="rId92"/>
    <p:sldId id="443" r:id="rId93"/>
    <p:sldId id="264" r:id="rId94"/>
    <p:sldId id="265" r:id="rId95"/>
    <p:sldId id="266" r:id="rId96"/>
    <p:sldId id="462" r:id="rId97"/>
    <p:sldId id="464" r:id="rId98"/>
    <p:sldId id="449" r:id="rId99"/>
    <p:sldId id="257" r:id="rId100"/>
    <p:sldId id="270" r:id="rId101"/>
    <p:sldId id="451" r:id="rId102"/>
    <p:sldId id="452" r:id="rId103"/>
    <p:sldId id="273" r:id="rId104"/>
    <p:sldId id="469" r:id="rId105"/>
    <p:sldId id="275" r:id="rId106"/>
    <p:sldId id="468" r:id="rId107"/>
    <p:sldId id="666" r:id="rId108"/>
    <p:sldId id="665" r:id="rId109"/>
    <p:sldId id="260" r:id="rId110"/>
    <p:sldId id="261" r:id="rId111"/>
    <p:sldId id="258" r:id="rId112"/>
    <p:sldId id="259" r:id="rId113"/>
    <p:sldId id="616" r:id="rId114"/>
    <p:sldId id="473" r:id="rId115"/>
    <p:sldId id="474" r:id="rId116"/>
    <p:sldId id="475" r:id="rId117"/>
    <p:sldId id="477" r:id="rId118"/>
    <p:sldId id="478" r:id="rId119"/>
    <p:sldId id="659" r:id="rId120"/>
    <p:sldId id="660" r:id="rId121"/>
    <p:sldId id="661" r:id="rId122"/>
    <p:sldId id="662" r:id="rId123"/>
    <p:sldId id="483" r:id="rId124"/>
    <p:sldId id="484" r:id="rId125"/>
    <p:sldId id="485" r:id="rId126"/>
    <p:sldId id="486" r:id="rId127"/>
    <p:sldId id="487" r:id="rId128"/>
    <p:sldId id="488" r:id="rId129"/>
    <p:sldId id="489" r:id="rId1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96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8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63" Type="http://schemas.openxmlformats.org/officeDocument/2006/relationships/slide" Target="slides/slide54.xml"/><Relationship Id="rId84" Type="http://schemas.openxmlformats.org/officeDocument/2006/relationships/slide" Target="slides/slide75.xml"/><Relationship Id="rId16" Type="http://schemas.openxmlformats.org/officeDocument/2006/relationships/slide" Target="slides/slide7.xml"/><Relationship Id="rId107" Type="http://schemas.openxmlformats.org/officeDocument/2006/relationships/slide" Target="slides/slide98.xml"/><Relationship Id="rId11" Type="http://schemas.openxmlformats.org/officeDocument/2006/relationships/slide" Target="slides/slide2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74" Type="http://schemas.openxmlformats.org/officeDocument/2006/relationships/slide" Target="slides/slide65.xml"/><Relationship Id="rId79" Type="http://schemas.openxmlformats.org/officeDocument/2006/relationships/slide" Target="slides/slide70.xml"/><Relationship Id="rId102" Type="http://schemas.openxmlformats.org/officeDocument/2006/relationships/slide" Target="slides/slide93.xml"/><Relationship Id="rId123" Type="http://schemas.openxmlformats.org/officeDocument/2006/relationships/slide" Target="slides/slide114.xml"/><Relationship Id="rId128" Type="http://schemas.openxmlformats.org/officeDocument/2006/relationships/slide" Target="slides/slide119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1.xml"/><Relationship Id="rId95" Type="http://schemas.openxmlformats.org/officeDocument/2006/relationships/slide" Target="slides/slide86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113" Type="http://schemas.openxmlformats.org/officeDocument/2006/relationships/slide" Target="slides/slide104.xml"/><Relationship Id="rId118" Type="http://schemas.openxmlformats.org/officeDocument/2006/relationships/slide" Target="slides/slide109.xml"/><Relationship Id="rId134" Type="http://schemas.openxmlformats.org/officeDocument/2006/relationships/viewProps" Target="viewProps.xml"/><Relationship Id="rId80" Type="http://schemas.openxmlformats.org/officeDocument/2006/relationships/slide" Target="slides/slide71.xml"/><Relationship Id="rId85" Type="http://schemas.openxmlformats.org/officeDocument/2006/relationships/slide" Target="slides/slide76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59" Type="http://schemas.openxmlformats.org/officeDocument/2006/relationships/slide" Target="slides/slide50.xml"/><Relationship Id="rId103" Type="http://schemas.openxmlformats.org/officeDocument/2006/relationships/slide" Target="slides/slide94.xml"/><Relationship Id="rId108" Type="http://schemas.openxmlformats.org/officeDocument/2006/relationships/slide" Target="slides/slide99.xml"/><Relationship Id="rId124" Type="http://schemas.openxmlformats.org/officeDocument/2006/relationships/slide" Target="slides/slide115.xml"/><Relationship Id="rId129" Type="http://schemas.openxmlformats.org/officeDocument/2006/relationships/slide" Target="slides/slide120.xml"/><Relationship Id="rId54" Type="http://schemas.openxmlformats.org/officeDocument/2006/relationships/slide" Target="slides/slide45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91" Type="http://schemas.openxmlformats.org/officeDocument/2006/relationships/slide" Target="slides/slide82.xml"/><Relationship Id="rId96" Type="http://schemas.openxmlformats.org/officeDocument/2006/relationships/slide" Target="slides/slide8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49" Type="http://schemas.openxmlformats.org/officeDocument/2006/relationships/slide" Target="slides/slide40.xml"/><Relationship Id="rId114" Type="http://schemas.openxmlformats.org/officeDocument/2006/relationships/slide" Target="slides/slide105.xml"/><Relationship Id="rId119" Type="http://schemas.openxmlformats.org/officeDocument/2006/relationships/slide" Target="slides/slide110.xml"/><Relationship Id="rId44" Type="http://schemas.openxmlformats.org/officeDocument/2006/relationships/slide" Target="slides/slide35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81" Type="http://schemas.openxmlformats.org/officeDocument/2006/relationships/slide" Target="slides/slide72.xml"/><Relationship Id="rId86" Type="http://schemas.openxmlformats.org/officeDocument/2006/relationships/slide" Target="slides/slide77.xml"/><Relationship Id="rId130" Type="http://schemas.openxmlformats.org/officeDocument/2006/relationships/slide" Target="slides/slide121.xml"/><Relationship Id="rId135" Type="http://schemas.openxmlformats.org/officeDocument/2006/relationships/theme" Target="theme/theme1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109" Type="http://schemas.openxmlformats.org/officeDocument/2006/relationships/slide" Target="slides/slide10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slide" Target="slides/slide67.xml"/><Relationship Id="rId97" Type="http://schemas.openxmlformats.org/officeDocument/2006/relationships/slide" Target="slides/slide88.xml"/><Relationship Id="rId104" Type="http://schemas.openxmlformats.org/officeDocument/2006/relationships/slide" Target="slides/slide95.xml"/><Relationship Id="rId120" Type="http://schemas.openxmlformats.org/officeDocument/2006/relationships/slide" Target="slides/slide111.xml"/><Relationship Id="rId125" Type="http://schemas.openxmlformats.org/officeDocument/2006/relationships/slide" Target="slides/slide116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92" Type="http://schemas.openxmlformats.org/officeDocument/2006/relationships/slide" Target="slides/slide8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4" Type="http://schemas.openxmlformats.org/officeDocument/2006/relationships/slide" Target="slides/slide15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66" Type="http://schemas.openxmlformats.org/officeDocument/2006/relationships/slide" Target="slides/slide57.xml"/><Relationship Id="rId87" Type="http://schemas.openxmlformats.org/officeDocument/2006/relationships/slide" Target="slides/slide78.xml"/><Relationship Id="rId110" Type="http://schemas.openxmlformats.org/officeDocument/2006/relationships/slide" Target="slides/slide101.xml"/><Relationship Id="rId115" Type="http://schemas.openxmlformats.org/officeDocument/2006/relationships/slide" Target="slides/slide106.xml"/><Relationship Id="rId131" Type="http://schemas.openxmlformats.org/officeDocument/2006/relationships/notesMaster" Target="notesMasters/notesMaster1.xml"/><Relationship Id="rId136" Type="http://schemas.openxmlformats.org/officeDocument/2006/relationships/tableStyles" Target="tableStyles.xml"/><Relationship Id="rId61" Type="http://schemas.openxmlformats.org/officeDocument/2006/relationships/slide" Target="slides/slide52.xml"/><Relationship Id="rId82" Type="http://schemas.openxmlformats.org/officeDocument/2006/relationships/slide" Target="slides/slide73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56" Type="http://schemas.openxmlformats.org/officeDocument/2006/relationships/slide" Target="slides/slide47.xml"/><Relationship Id="rId77" Type="http://schemas.openxmlformats.org/officeDocument/2006/relationships/slide" Target="slides/slide68.xml"/><Relationship Id="rId100" Type="http://schemas.openxmlformats.org/officeDocument/2006/relationships/slide" Target="slides/slide91.xml"/><Relationship Id="rId105" Type="http://schemas.openxmlformats.org/officeDocument/2006/relationships/slide" Target="slides/slide96.xml"/><Relationship Id="rId126" Type="http://schemas.openxmlformats.org/officeDocument/2006/relationships/slide" Target="slides/slide11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93" Type="http://schemas.openxmlformats.org/officeDocument/2006/relationships/slide" Target="slides/slide84.xml"/><Relationship Id="rId98" Type="http://schemas.openxmlformats.org/officeDocument/2006/relationships/slide" Target="slides/slide89.xml"/><Relationship Id="rId121" Type="http://schemas.openxmlformats.org/officeDocument/2006/relationships/slide" Target="slides/slide112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6.xml"/><Relationship Id="rId46" Type="http://schemas.openxmlformats.org/officeDocument/2006/relationships/slide" Target="slides/slide37.xml"/><Relationship Id="rId67" Type="http://schemas.openxmlformats.org/officeDocument/2006/relationships/slide" Target="slides/slide58.xml"/><Relationship Id="rId116" Type="http://schemas.openxmlformats.org/officeDocument/2006/relationships/slide" Target="slides/slide107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62" Type="http://schemas.openxmlformats.org/officeDocument/2006/relationships/slide" Target="slides/slide53.xml"/><Relationship Id="rId83" Type="http://schemas.openxmlformats.org/officeDocument/2006/relationships/slide" Target="slides/slide74.xml"/><Relationship Id="rId88" Type="http://schemas.openxmlformats.org/officeDocument/2006/relationships/slide" Target="slides/slide79.xml"/><Relationship Id="rId111" Type="http://schemas.openxmlformats.org/officeDocument/2006/relationships/slide" Target="slides/slide102.xml"/><Relationship Id="rId132" Type="http://schemas.openxmlformats.org/officeDocument/2006/relationships/handoutMaster" Target="handoutMasters/handoutMaster1.xml"/><Relationship Id="rId15" Type="http://schemas.openxmlformats.org/officeDocument/2006/relationships/slide" Target="slides/slide6.xml"/><Relationship Id="rId36" Type="http://schemas.openxmlformats.org/officeDocument/2006/relationships/slide" Target="slides/slide27.xml"/><Relationship Id="rId57" Type="http://schemas.openxmlformats.org/officeDocument/2006/relationships/slide" Target="slides/slide48.xml"/><Relationship Id="rId106" Type="http://schemas.openxmlformats.org/officeDocument/2006/relationships/slide" Target="slides/slide97.xml"/><Relationship Id="rId127" Type="http://schemas.openxmlformats.org/officeDocument/2006/relationships/slide" Target="slides/slide11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52" Type="http://schemas.openxmlformats.org/officeDocument/2006/relationships/slide" Target="slides/slide43.xml"/><Relationship Id="rId73" Type="http://schemas.openxmlformats.org/officeDocument/2006/relationships/slide" Target="slides/slide64.xml"/><Relationship Id="rId78" Type="http://schemas.openxmlformats.org/officeDocument/2006/relationships/slide" Target="slides/slide69.xml"/><Relationship Id="rId94" Type="http://schemas.openxmlformats.org/officeDocument/2006/relationships/slide" Target="slides/slide85.xml"/><Relationship Id="rId99" Type="http://schemas.openxmlformats.org/officeDocument/2006/relationships/slide" Target="slides/slide90.xml"/><Relationship Id="rId101" Type="http://schemas.openxmlformats.org/officeDocument/2006/relationships/slide" Target="slides/slide92.xml"/><Relationship Id="rId122" Type="http://schemas.openxmlformats.org/officeDocument/2006/relationships/slide" Target="slides/slide11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" Target="slides/slide17.xml"/><Relationship Id="rId47" Type="http://schemas.openxmlformats.org/officeDocument/2006/relationships/slide" Target="slides/slide38.xml"/><Relationship Id="rId68" Type="http://schemas.openxmlformats.org/officeDocument/2006/relationships/slide" Target="slides/slide59.xml"/><Relationship Id="rId89" Type="http://schemas.openxmlformats.org/officeDocument/2006/relationships/slide" Target="slides/slide80.xml"/><Relationship Id="rId112" Type="http://schemas.openxmlformats.org/officeDocument/2006/relationships/slide" Target="slides/slide103.xml"/><Relationship Id="rId133" Type="http://schemas.openxmlformats.org/officeDocument/2006/relationships/presProps" Target="presProps.xml"/></Relationships>
</file>

<file path=ppt/diagrams/_rels/data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image" Target="../media/image41.jpeg"/></Relationships>
</file>

<file path=ppt/diagrams/_rels/data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image" Target="../media/image43.jpg"/></Relationships>
</file>

<file path=ppt/diagrams/_rels/data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image" Target="../media/image46.jpeg"/></Relationships>
</file>

<file path=ppt/diagrams/_rels/data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image" Target="../media/image48.gif"/></Relationships>
</file>

<file path=ppt/diagrams/_rels/data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svg"/><Relationship Id="rId1" Type="http://schemas.openxmlformats.org/officeDocument/2006/relationships/image" Target="../media/image76.png"/><Relationship Id="rId6" Type="http://schemas.openxmlformats.org/officeDocument/2006/relationships/image" Target="../media/image81.svg"/><Relationship Id="rId5" Type="http://schemas.openxmlformats.org/officeDocument/2006/relationships/image" Target="../media/image80.png"/><Relationship Id="rId4" Type="http://schemas.openxmlformats.org/officeDocument/2006/relationships/image" Target="../media/image79.sv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diagrams/_rels/data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sv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image" Target="../media/image106.svg"/><Relationship Id="rId1" Type="http://schemas.openxmlformats.org/officeDocument/2006/relationships/image" Target="../media/image105.png"/><Relationship Id="rId6" Type="http://schemas.openxmlformats.org/officeDocument/2006/relationships/image" Target="../media/image110.svg"/><Relationship Id="rId5" Type="http://schemas.openxmlformats.org/officeDocument/2006/relationships/image" Target="../media/image109.png"/><Relationship Id="rId4" Type="http://schemas.openxmlformats.org/officeDocument/2006/relationships/image" Target="../media/image108.svg"/></Relationships>
</file>

<file path=ppt/diagrams/_rels/data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svg"/><Relationship Id="rId1" Type="http://schemas.openxmlformats.org/officeDocument/2006/relationships/image" Target="../media/image138.png"/><Relationship Id="rId4" Type="http://schemas.openxmlformats.org/officeDocument/2006/relationships/image" Target="../media/image141.svg"/></Relationships>
</file>

<file path=ppt/diagrams/_rels/data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svg"/><Relationship Id="rId7" Type="http://schemas.openxmlformats.org/officeDocument/2006/relationships/image" Target="../media/image147.svg"/><Relationship Id="rId2" Type="http://schemas.openxmlformats.org/officeDocument/2006/relationships/image" Target="../media/image142.png"/><Relationship Id="rId1" Type="http://schemas.openxmlformats.org/officeDocument/2006/relationships/hyperlink" Target="https://portal.education.ne.gov/" TargetMode="External"/><Relationship Id="rId6" Type="http://schemas.openxmlformats.org/officeDocument/2006/relationships/image" Target="../media/image146.png"/><Relationship Id="rId5" Type="http://schemas.openxmlformats.org/officeDocument/2006/relationships/image" Target="../media/image145.svg"/><Relationship Id="rId4" Type="http://schemas.openxmlformats.org/officeDocument/2006/relationships/image" Target="../media/image144.png"/></Relationships>
</file>

<file path=ppt/diagrams/_rels/data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svg"/><Relationship Id="rId3" Type="http://schemas.openxmlformats.org/officeDocument/2006/relationships/hyperlink" Target="mailto:Greg.Prochazka@nebraska.gov" TargetMode="External"/><Relationship Id="rId7" Type="http://schemas.openxmlformats.org/officeDocument/2006/relationships/image" Target="../media/image152.png"/><Relationship Id="rId12" Type="http://schemas.openxmlformats.org/officeDocument/2006/relationships/image" Target="../media/image157.svg"/><Relationship Id="rId2" Type="http://schemas.openxmlformats.org/officeDocument/2006/relationships/hyperlink" Target="mailto:-greg.Prochazka@nebraska.gov" TargetMode="External"/><Relationship Id="rId1" Type="http://schemas.openxmlformats.org/officeDocument/2006/relationships/hyperlink" Target="mailto:beth.wooster@nebraska.gov" TargetMode="External"/><Relationship Id="rId6" Type="http://schemas.openxmlformats.org/officeDocument/2006/relationships/image" Target="../media/image151.svg"/><Relationship Id="rId11" Type="http://schemas.openxmlformats.org/officeDocument/2006/relationships/image" Target="../media/image156.png"/><Relationship Id="rId5" Type="http://schemas.openxmlformats.org/officeDocument/2006/relationships/image" Target="../media/image150.png"/><Relationship Id="rId10" Type="http://schemas.openxmlformats.org/officeDocument/2006/relationships/image" Target="../media/image155.svg"/><Relationship Id="rId4" Type="http://schemas.openxmlformats.org/officeDocument/2006/relationships/hyperlink" Target="mailto:Steve.bauers@nebraska.gov" TargetMode="External"/><Relationship Id="rId9" Type="http://schemas.openxmlformats.org/officeDocument/2006/relationships/image" Target="../media/image154.png"/></Relationships>
</file>

<file path=ppt/diagrams/_rels/data28.xml.rels><?xml version="1.0" encoding="UTF-8" standalone="yes"?>
<Relationships xmlns="http://schemas.openxmlformats.org/package/2006/relationships"><Relationship Id="rId2" Type="http://schemas.openxmlformats.org/officeDocument/2006/relationships/hyperlink" Target="mailto:paul.haas@Nebraska.gov" TargetMode="External"/><Relationship Id="rId1" Type="http://schemas.openxmlformats.org/officeDocument/2006/relationships/hyperlink" Target="https://sfos-payment.education.ne.gov/" TargetMode="External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image" Target="../media/image29.jpe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image" Target="../media/image31.jpeg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image" Target="../media/image33.jpg"/></Relationships>
</file>

<file path=ppt/diagrams/_rels/data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image" Target="../media/image35.jpg"/></Relationships>
</file>

<file path=ppt/diagrams/_rels/data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image" Target="../media/image37.jpeg"/></Relationships>
</file>

<file path=ppt/diagrams/_rels/data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image" Target="../media/image39.jpeg"/></Relationships>
</file>

<file path=ppt/diagrams/_rels/drawing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image" Target="../media/image41.jpeg"/></Relationships>
</file>

<file path=ppt/diagrams/_rels/drawing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image" Target="../media/image43.jpg"/></Relationships>
</file>

<file path=ppt/diagrams/_rels/drawing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image" Target="../media/image46.jpeg"/></Relationships>
</file>

<file path=ppt/diagrams/_rels/drawing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image" Target="../media/image48.gif"/></Relationships>
</file>

<file path=ppt/diagrams/_rels/drawing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svg"/><Relationship Id="rId1" Type="http://schemas.openxmlformats.org/officeDocument/2006/relationships/image" Target="../media/image76.png"/><Relationship Id="rId6" Type="http://schemas.openxmlformats.org/officeDocument/2006/relationships/image" Target="../media/image81.svg"/><Relationship Id="rId5" Type="http://schemas.openxmlformats.org/officeDocument/2006/relationships/image" Target="../media/image80.png"/><Relationship Id="rId4" Type="http://schemas.openxmlformats.org/officeDocument/2006/relationships/image" Target="../media/image79.sv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diagrams/_rels/drawing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sv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image" Target="../media/image106.svg"/><Relationship Id="rId1" Type="http://schemas.openxmlformats.org/officeDocument/2006/relationships/image" Target="../media/image105.png"/><Relationship Id="rId6" Type="http://schemas.openxmlformats.org/officeDocument/2006/relationships/image" Target="../media/image110.svg"/><Relationship Id="rId5" Type="http://schemas.openxmlformats.org/officeDocument/2006/relationships/image" Target="../media/image109.png"/><Relationship Id="rId4" Type="http://schemas.openxmlformats.org/officeDocument/2006/relationships/image" Target="../media/image108.svg"/></Relationships>
</file>

<file path=ppt/diagrams/_rels/drawing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svg"/><Relationship Id="rId1" Type="http://schemas.openxmlformats.org/officeDocument/2006/relationships/image" Target="../media/image138.png"/><Relationship Id="rId4" Type="http://schemas.openxmlformats.org/officeDocument/2006/relationships/image" Target="../media/image141.svg"/></Relationships>
</file>

<file path=ppt/diagrams/_rels/drawing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7" Type="http://schemas.openxmlformats.org/officeDocument/2006/relationships/image" Target="../media/image147.svg"/><Relationship Id="rId2" Type="http://schemas.openxmlformats.org/officeDocument/2006/relationships/image" Target="../media/image143.svg"/><Relationship Id="rId1" Type="http://schemas.openxmlformats.org/officeDocument/2006/relationships/image" Target="../media/image142.png"/><Relationship Id="rId6" Type="http://schemas.openxmlformats.org/officeDocument/2006/relationships/image" Target="../media/image146.png"/><Relationship Id="rId5" Type="http://schemas.openxmlformats.org/officeDocument/2006/relationships/hyperlink" Target="https://portal.education.ne.gov/" TargetMode="External"/><Relationship Id="rId4" Type="http://schemas.openxmlformats.org/officeDocument/2006/relationships/image" Target="../media/image145.svg"/></Relationships>
</file>

<file path=ppt/diagrams/_rels/drawing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3" Type="http://schemas.openxmlformats.org/officeDocument/2006/relationships/hyperlink" Target="mailto:beth.wooster@nebraska.gov" TargetMode="External"/><Relationship Id="rId7" Type="http://schemas.openxmlformats.org/officeDocument/2006/relationships/hyperlink" Target="mailto:Greg.Prochazka@nebraska.gov" TargetMode="External"/><Relationship Id="rId12" Type="http://schemas.openxmlformats.org/officeDocument/2006/relationships/image" Target="../media/image157.svg"/><Relationship Id="rId2" Type="http://schemas.openxmlformats.org/officeDocument/2006/relationships/image" Target="../media/image151.svg"/><Relationship Id="rId1" Type="http://schemas.openxmlformats.org/officeDocument/2006/relationships/image" Target="../media/image150.png"/><Relationship Id="rId6" Type="http://schemas.openxmlformats.org/officeDocument/2006/relationships/hyperlink" Target="mailto:-greg.Prochazka@nebraska.gov" TargetMode="External"/><Relationship Id="rId11" Type="http://schemas.openxmlformats.org/officeDocument/2006/relationships/image" Target="../media/image156.png"/><Relationship Id="rId5" Type="http://schemas.openxmlformats.org/officeDocument/2006/relationships/image" Target="../media/image153.svg"/><Relationship Id="rId10" Type="http://schemas.openxmlformats.org/officeDocument/2006/relationships/hyperlink" Target="mailto:Steve.bauers@nebraska.gov" TargetMode="External"/><Relationship Id="rId4" Type="http://schemas.openxmlformats.org/officeDocument/2006/relationships/image" Target="../media/image152.png"/><Relationship Id="rId9" Type="http://schemas.openxmlformats.org/officeDocument/2006/relationships/image" Target="../media/image155.svg"/></Relationships>
</file>

<file path=ppt/diagrams/_rels/drawing28.xml.rels><?xml version="1.0" encoding="UTF-8" standalone="yes"?>
<Relationships xmlns="http://schemas.openxmlformats.org/package/2006/relationships"><Relationship Id="rId2" Type="http://schemas.openxmlformats.org/officeDocument/2006/relationships/hyperlink" Target="mailto:paul.haas@Nebraska.gov" TargetMode="External"/><Relationship Id="rId1" Type="http://schemas.openxmlformats.org/officeDocument/2006/relationships/hyperlink" Target="https://sfos-payment.education.ne.gov/" TargetMode="External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image" Target="../media/image29.jpe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image" Target="../media/image31.jpeg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image" Target="../media/image33.jpg"/></Relationships>
</file>

<file path=ppt/diagrams/_rels/drawing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image" Target="../media/image35.jpg"/></Relationships>
</file>

<file path=ppt/diagrams/_rels/drawing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image" Target="../media/image37.jpeg"/></Relationships>
</file>

<file path=ppt/diagrams/_rels/drawing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image" Target="../media/image3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0A1830-3850-4149-AF1E-7AF0250B35A3}" type="doc">
      <dgm:prSet loTypeId="urn:microsoft.com/office/officeart/2005/8/layout/radial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7BAD6B7-B30C-4B6E-A255-73A585DDBE7B}">
      <dgm:prSet phldrT="[Text]"/>
      <dgm:spPr>
        <a:solidFill>
          <a:srgbClr val="7030A0"/>
        </a:solidFill>
      </dgm:spPr>
      <dgm:t>
        <a:bodyPr/>
        <a:lstStyle/>
        <a:p>
          <a:r>
            <a:rPr lang="en-US" dirty="0"/>
            <a:t>Taxing Funds</a:t>
          </a:r>
        </a:p>
      </dgm:t>
    </dgm:pt>
    <dgm:pt modelId="{9531F427-E2B5-4110-A213-65413CC97C59}" type="parTrans" cxnId="{26DE3C2B-61ED-47E6-8488-D62C2A6EF347}">
      <dgm:prSet/>
      <dgm:spPr/>
      <dgm:t>
        <a:bodyPr/>
        <a:lstStyle/>
        <a:p>
          <a:endParaRPr lang="en-US"/>
        </a:p>
      </dgm:t>
    </dgm:pt>
    <dgm:pt modelId="{A996D8A5-769C-4CD0-971C-44274609F651}" type="sibTrans" cxnId="{26DE3C2B-61ED-47E6-8488-D62C2A6EF347}">
      <dgm:prSet/>
      <dgm:spPr/>
      <dgm:t>
        <a:bodyPr/>
        <a:lstStyle/>
        <a:p>
          <a:endParaRPr lang="en-US"/>
        </a:p>
      </dgm:t>
    </dgm:pt>
    <dgm:pt modelId="{6AA7129A-C608-41C6-94C2-0AB99EE18CAA}">
      <dgm:prSet phldrT="[Text]" custT="1"/>
      <dgm:spPr>
        <a:solidFill>
          <a:srgbClr val="00B4B0"/>
        </a:solidFill>
      </dgm:spPr>
      <dgm:t>
        <a:bodyPr/>
        <a:lstStyle/>
        <a:p>
          <a:r>
            <a:rPr lang="en-US" sz="3600" i="1" dirty="0"/>
            <a:t>General</a:t>
          </a:r>
          <a:endParaRPr lang="en-US" sz="2700" i="1" dirty="0"/>
        </a:p>
      </dgm:t>
    </dgm:pt>
    <dgm:pt modelId="{34D8CBE7-0999-4EDD-B2D0-4050D5E12EE9}" type="parTrans" cxnId="{7852C88D-718E-4B86-9CF8-6D6709F69102}">
      <dgm:prSet/>
      <dgm:spPr/>
      <dgm:t>
        <a:bodyPr/>
        <a:lstStyle/>
        <a:p>
          <a:endParaRPr lang="en-US"/>
        </a:p>
      </dgm:t>
    </dgm:pt>
    <dgm:pt modelId="{115F1085-124A-4189-A733-38913909AC74}" type="sibTrans" cxnId="{7852C88D-718E-4B86-9CF8-6D6709F69102}">
      <dgm:prSet/>
      <dgm:spPr/>
      <dgm:t>
        <a:bodyPr/>
        <a:lstStyle/>
        <a:p>
          <a:endParaRPr lang="en-US"/>
        </a:p>
      </dgm:t>
    </dgm:pt>
    <dgm:pt modelId="{065C27A4-57A6-43AD-A797-CB50E36AB7FE}">
      <dgm:prSet phldrT="[Text]" custT="1"/>
      <dgm:spPr>
        <a:solidFill>
          <a:srgbClr val="0070C0"/>
        </a:solidFill>
      </dgm:spPr>
      <dgm:t>
        <a:bodyPr/>
        <a:lstStyle/>
        <a:p>
          <a:r>
            <a:rPr lang="en-US" sz="3600" i="1" dirty="0"/>
            <a:t>Special Building</a:t>
          </a:r>
        </a:p>
      </dgm:t>
    </dgm:pt>
    <dgm:pt modelId="{24883E52-F620-4E9B-B6DE-7056BE5DF2E8}" type="parTrans" cxnId="{E41E8B17-BCB0-4D5F-8090-FDFFD81ACCDC}">
      <dgm:prSet/>
      <dgm:spPr/>
      <dgm:t>
        <a:bodyPr/>
        <a:lstStyle/>
        <a:p>
          <a:endParaRPr lang="en-US"/>
        </a:p>
      </dgm:t>
    </dgm:pt>
    <dgm:pt modelId="{0D1FC656-A2C7-41D0-A305-AC5E5E47F1BA}" type="sibTrans" cxnId="{E41E8B17-BCB0-4D5F-8090-FDFFD81ACCDC}">
      <dgm:prSet/>
      <dgm:spPr/>
      <dgm:t>
        <a:bodyPr/>
        <a:lstStyle/>
        <a:p>
          <a:endParaRPr lang="en-US"/>
        </a:p>
      </dgm:t>
    </dgm:pt>
    <dgm:pt modelId="{16460413-2735-4816-BD36-D0A7491B6725}">
      <dgm:prSet phldrT="[Text]" custT="1"/>
      <dgm:spPr>
        <a:solidFill>
          <a:srgbClr val="00B0F0"/>
        </a:solidFill>
      </dgm:spPr>
      <dgm:t>
        <a:bodyPr/>
        <a:lstStyle/>
        <a:p>
          <a:r>
            <a:rPr lang="en-US" sz="3600" i="1" dirty="0"/>
            <a:t>Qualified Capital Purpose</a:t>
          </a:r>
        </a:p>
      </dgm:t>
    </dgm:pt>
    <dgm:pt modelId="{39883D70-8837-4CC4-92AE-FA780747A444}" type="parTrans" cxnId="{7B133327-1DD2-4509-96DC-4735923ACCBE}">
      <dgm:prSet/>
      <dgm:spPr/>
      <dgm:t>
        <a:bodyPr/>
        <a:lstStyle/>
        <a:p>
          <a:endParaRPr lang="en-US"/>
        </a:p>
      </dgm:t>
    </dgm:pt>
    <dgm:pt modelId="{11F8B677-D934-4E7C-AEF6-C181BE91AA73}" type="sibTrans" cxnId="{7B133327-1DD2-4509-96DC-4735923ACCBE}">
      <dgm:prSet/>
      <dgm:spPr/>
      <dgm:t>
        <a:bodyPr/>
        <a:lstStyle/>
        <a:p>
          <a:endParaRPr lang="en-US"/>
        </a:p>
      </dgm:t>
    </dgm:pt>
    <dgm:pt modelId="{BB61FB6F-D3BA-48BF-A1AD-971742DDA361}">
      <dgm:prSet phldrT="[Text]" custT="1"/>
      <dgm:spPr/>
      <dgm:t>
        <a:bodyPr/>
        <a:lstStyle/>
        <a:p>
          <a:r>
            <a:rPr lang="en-US" sz="3600" i="1" dirty="0"/>
            <a:t>Bond</a:t>
          </a:r>
        </a:p>
      </dgm:t>
    </dgm:pt>
    <dgm:pt modelId="{07D79B53-815B-4D46-BB02-5297FEBD3078}" type="parTrans" cxnId="{5E6D269F-9986-463B-9303-BEC212B11DD8}">
      <dgm:prSet/>
      <dgm:spPr/>
      <dgm:t>
        <a:bodyPr/>
        <a:lstStyle/>
        <a:p>
          <a:endParaRPr lang="en-US"/>
        </a:p>
      </dgm:t>
    </dgm:pt>
    <dgm:pt modelId="{AD519AF9-F32E-4D08-BED3-6065D01841BD}" type="sibTrans" cxnId="{5E6D269F-9986-463B-9303-BEC212B11DD8}">
      <dgm:prSet/>
      <dgm:spPr/>
      <dgm:t>
        <a:bodyPr/>
        <a:lstStyle/>
        <a:p>
          <a:endParaRPr lang="en-US"/>
        </a:p>
      </dgm:t>
    </dgm:pt>
    <dgm:pt modelId="{505F7E32-0B49-49F0-9B72-2F4093407583}" type="pres">
      <dgm:prSet presAssocID="{E20A1830-3850-4149-AF1E-7AF0250B35A3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E61059E-FDB0-415D-8219-2F489A31326F}" type="pres">
      <dgm:prSet presAssocID="{57BAD6B7-B30C-4B6E-A255-73A585DDBE7B}" presName="centerShape" presStyleLbl="node0" presStyleIdx="0" presStyleCnt="1" custScaleX="192888" custScaleY="95504" custLinFactNeighborX="1053" custLinFactNeighborY="44"/>
      <dgm:spPr/>
    </dgm:pt>
    <dgm:pt modelId="{73FC3B0F-D2B2-4EB7-AB18-37B910166EE9}" type="pres">
      <dgm:prSet presAssocID="{6AA7129A-C608-41C6-94C2-0AB99EE18CAA}" presName="node" presStyleLbl="node1" presStyleIdx="0" presStyleCnt="4" custScaleX="250808" custScaleY="118648" custRadScaleRad="93337" custRadScaleInc="15194">
        <dgm:presLayoutVars>
          <dgm:bulletEnabled val="1"/>
        </dgm:presLayoutVars>
      </dgm:prSet>
      <dgm:spPr/>
    </dgm:pt>
    <dgm:pt modelId="{76F4F1DB-936C-455D-9135-F15553E91967}" type="pres">
      <dgm:prSet presAssocID="{6AA7129A-C608-41C6-94C2-0AB99EE18CAA}" presName="dummy" presStyleCnt="0"/>
      <dgm:spPr/>
    </dgm:pt>
    <dgm:pt modelId="{802AEF7E-977C-4B72-AB9D-3A154E7C5C6C}" type="pres">
      <dgm:prSet presAssocID="{115F1085-124A-4189-A733-38913909AC74}" presName="sibTrans" presStyleLbl="sibTrans2D1" presStyleIdx="0" presStyleCnt="4"/>
      <dgm:spPr/>
    </dgm:pt>
    <dgm:pt modelId="{8DDD9DB3-CA49-49A3-BD6C-DC8A98B3B10D}" type="pres">
      <dgm:prSet presAssocID="{065C27A4-57A6-43AD-A797-CB50E36AB7FE}" presName="node" presStyleLbl="node1" presStyleIdx="1" presStyleCnt="4" custScaleX="182100" custScaleY="112424" custRadScaleRad="156839" custRadScaleInc="123">
        <dgm:presLayoutVars>
          <dgm:bulletEnabled val="1"/>
        </dgm:presLayoutVars>
      </dgm:prSet>
      <dgm:spPr/>
    </dgm:pt>
    <dgm:pt modelId="{8CC837DF-C3F4-4007-B8B8-2DD93CC6B4DD}" type="pres">
      <dgm:prSet presAssocID="{065C27A4-57A6-43AD-A797-CB50E36AB7FE}" presName="dummy" presStyleCnt="0"/>
      <dgm:spPr/>
    </dgm:pt>
    <dgm:pt modelId="{6894328F-0430-4367-A275-0BC258E227FB}" type="pres">
      <dgm:prSet presAssocID="{0D1FC656-A2C7-41D0-A305-AC5E5E47F1BA}" presName="sibTrans" presStyleLbl="sibTrans2D1" presStyleIdx="1" presStyleCnt="4"/>
      <dgm:spPr/>
    </dgm:pt>
    <dgm:pt modelId="{6C51AA80-1EE7-48C6-ADE7-E71778EB1E46}" type="pres">
      <dgm:prSet presAssocID="{16460413-2735-4816-BD36-D0A7491B6725}" presName="node" presStyleLbl="node1" presStyleIdx="2" presStyleCnt="4" custScaleX="268363" custScaleY="115563" custRadScaleRad="90844" custRadScaleInc="-3424">
        <dgm:presLayoutVars>
          <dgm:bulletEnabled val="1"/>
        </dgm:presLayoutVars>
      </dgm:prSet>
      <dgm:spPr/>
    </dgm:pt>
    <dgm:pt modelId="{21E5FE65-956E-400B-A5ED-29767BA51BBF}" type="pres">
      <dgm:prSet presAssocID="{16460413-2735-4816-BD36-D0A7491B6725}" presName="dummy" presStyleCnt="0"/>
      <dgm:spPr/>
    </dgm:pt>
    <dgm:pt modelId="{B063E4BA-E5CC-4079-A28C-A4C9BD237793}" type="pres">
      <dgm:prSet presAssocID="{11F8B677-D934-4E7C-AEF6-C181BE91AA73}" presName="sibTrans" presStyleLbl="sibTrans2D1" presStyleIdx="2" presStyleCnt="4"/>
      <dgm:spPr/>
    </dgm:pt>
    <dgm:pt modelId="{34FAFF8A-5765-4CED-B1B0-39CF2AEA1697}" type="pres">
      <dgm:prSet presAssocID="{BB61FB6F-D3BA-48BF-A1AD-971742DDA361}" presName="node" presStyleLbl="node1" presStyleIdx="3" presStyleCnt="4" custScaleX="187046" custScaleY="112424" custRadScaleRad="154310" custRadScaleInc="-125">
        <dgm:presLayoutVars>
          <dgm:bulletEnabled val="1"/>
        </dgm:presLayoutVars>
      </dgm:prSet>
      <dgm:spPr/>
    </dgm:pt>
    <dgm:pt modelId="{895BBAB4-4676-4093-8BCB-A9B53F3B9EC3}" type="pres">
      <dgm:prSet presAssocID="{BB61FB6F-D3BA-48BF-A1AD-971742DDA361}" presName="dummy" presStyleCnt="0"/>
      <dgm:spPr/>
    </dgm:pt>
    <dgm:pt modelId="{D12AC121-6BB2-424E-A154-C5D9F5B014FA}" type="pres">
      <dgm:prSet presAssocID="{AD519AF9-F32E-4D08-BED3-6065D01841BD}" presName="sibTrans" presStyleLbl="sibTrans2D1" presStyleIdx="3" presStyleCnt="4" custScaleX="101071" custScaleY="96018"/>
      <dgm:spPr/>
    </dgm:pt>
  </dgm:ptLst>
  <dgm:cxnLst>
    <dgm:cxn modelId="{E43A6C0A-C01D-4673-83D2-EFE534D44E96}" type="presOf" srcId="{115F1085-124A-4189-A733-38913909AC74}" destId="{802AEF7E-977C-4B72-AB9D-3A154E7C5C6C}" srcOrd="0" destOrd="0" presId="urn:microsoft.com/office/officeart/2005/8/layout/radial6"/>
    <dgm:cxn modelId="{E41E8B17-BCB0-4D5F-8090-FDFFD81ACCDC}" srcId="{57BAD6B7-B30C-4B6E-A255-73A585DDBE7B}" destId="{065C27A4-57A6-43AD-A797-CB50E36AB7FE}" srcOrd="1" destOrd="0" parTransId="{24883E52-F620-4E9B-B6DE-7056BE5DF2E8}" sibTransId="{0D1FC656-A2C7-41D0-A305-AC5E5E47F1BA}"/>
    <dgm:cxn modelId="{7B133327-1DD2-4509-96DC-4735923ACCBE}" srcId="{57BAD6B7-B30C-4B6E-A255-73A585DDBE7B}" destId="{16460413-2735-4816-BD36-D0A7491B6725}" srcOrd="2" destOrd="0" parTransId="{39883D70-8837-4CC4-92AE-FA780747A444}" sibTransId="{11F8B677-D934-4E7C-AEF6-C181BE91AA73}"/>
    <dgm:cxn modelId="{26DE3C2B-61ED-47E6-8488-D62C2A6EF347}" srcId="{E20A1830-3850-4149-AF1E-7AF0250B35A3}" destId="{57BAD6B7-B30C-4B6E-A255-73A585DDBE7B}" srcOrd="0" destOrd="0" parTransId="{9531F427-E2B5-4110-A213-65413CC97C59}" sibTransId="{A996D8A5-769C-4CD0-971C-44274609F651}"/>
    <dgm:cxn modelId="{8C11AE4C-B52E-4F4E-9E3E-0B2B218EBC0F}" type="presOf" srcId="{BB61FB6F-D3BA-48BF-A1AD-971742DDA361}" destId="{34FAFF8A-5765-4CED-B1B0-39CF2AEA1697}" srcOrd="0" destOrd="0" presId="urn:microsoft.com/office/officeart/2005/8/layout/radial6"/>
    <dgm:cxn modelId="{8C90D751-A7C7-4087-B5B8-EE7EBE463B09}" type="presOf" srcId="{E20A1830-3850-4149-AF1E-7AF0250B35A3}" destId="{505F7E32-0B49-49F0-9B72-2F4093407583}" srcOrd="0" destOrd="0" presId="urn:microsoft.com/office/officeart/2005/8/layout/radial6"/>
    <dgm:cxn modelId="{75B33778-E5E3-4DA8-AFEC-94E7C0B45C87}" type="presOf" srcId="{065C27A4-57A6-43AD-A797-CB50E36AB7FE}" destId="{8DDD9DB3-CA49-49A3-BD6C-DC8A98B3B10D}" srcOrd="0" destOrd="0" presId="urn:microsoft.com/office/officeart/2005/8/layout/radial6"/>
    <dgm:cxn modelId="{7852C88D-718E-4B86-9CF8-6D6709F69102}" srcId="{57BAD6B7-B30C-4B6E-A255-73A585DDBE7B}" destId="{6AA7129A-C608-41C6-94C2-0AB99EE18CAA}" srcOrd="0" destOrd="0" parTransId="{34D8CBE7-0999-4EDD-B2D0-4050D5E12EE9}" sibTransId="{115F1085-124A-4189-A733-38913909AC74}"/>
    <dgm:cxn modelId="{5E6D269F-9986-463B-9303-BEC212B11DD8}" srcId="{57BAD6B7-B30C-4B6E-A255-73A585DDBE7B}" destId="{BB61FB6F-D3BA-48BF-A1AD-971742DDA361}" srcOrd="3" destOrd="0" parTransId="{07D79B53-815B-4D46-BB02-5297FEBD3078}" sibTransId="{AD519AF9-F32E-4D08-BED3-6065D01841BD}"/>
    <dgm:cxn modelId="{73C336A5-992E-4BB5-B4DF-3A498EB3EA6E}" type="presOf" srcId="{AD519AF9-F32E-4D08-BED3-6065D01841BD}" destId="{D12AC121-6BB2-424E-A154-C5D9F5B014FA}" srcOrd="0" destOrd="0" presId="urn:microsoft.com/office/officeart/2005/8/layout/radial6"/>
    <dgm:cxn modelId="{741E71AE-FEB5-4335-8971-EA23FAEFD97F}" type="presOf" srcId="{6AA7129A-C608-41C6-94C2-0AB99EE18CAA}" destId="{73FC3B0F-D2B2-4EB7-AB18-37B910166EE9}" srcOrd="0" destOrd="0" presId="urn:microsoft.com/office/officeart/2005/8/layout/radial6"/>
    <dgm:cxn modelId="{B9E755B0-B3E1-41E5-8930-D36BB53268E4}" type="presOf" srcId="{0D1FC656-A2C7-41D0-A305-AC5E5E47F1BA}" destId="{6894328F-0430-4367-A275-0BC258E227FB}" srcOrd="0" destOrd="0" presId="urn:microsoft.com/office/officeart/2005/8/layout/radial6"/>
    <dgm:cxn modelId="{68BBC6D0-4095-47EE-9FAD-E80472E46D51}" type="presOf" srcId="{11F8B677-D934-4E7C-AEF6-C181BE91AA73}" destId="{B063E4BA-E5CC-4079-A28C-A4C9BD237793}" srcOrd="0" destOrd="0" presId="urn:microsoft.com/office/officeart/2005/8/layout/radial6"/>
    <dgm:cxn modelId="{464943ED-F961-4AEA-9CC2-9ED53B3EC97B}" type="presOf" srcId="{16460413-2735-4816-BD36-D0A7491B6725}" destId="{6C51AA80-1EE7-48C6-ADE7-E71778EB1E46}" srcOrd="0" destOrd="0" presId="urn:microsoft.com/office/officeart/2005/8/layout/radial6"/>
    <dgm:cxn modelId="{D8BC5FF9-35F6-4D03-A0CE-49C66E225B5A}" type="presOf" srcId="{57BAD6B7-B30C-4B6E-A255-73A585DDBE7B}" destId="{8E61059E-FDB0-415D-8219-2F489A31326F}" srcOrd="0" destOrd="0" presId="urn:microsoft.com/office/officeart/2005/8/layout/radial6"/>
    <dgm:cxn modelId="{7E95D61D-435B-4657-8937-1D7DEEB2A034}" type="presParOf" srcId="{505F7E32-0B49-49F0-9B72-2F4093407583}" destId="{8E61059E-FDB0-415D-8219-2F489A31326F}" srcOrd="0" destOrd="0" presId="urn:microsoft.com/office/officeart/2005/8/layout/radial6"/>
    <dgm:cxn modelId="{D48C7A65-C49F-4929-B239-0F18B03E9E9A}" type="presParOf" srcId="{505F7E32-0B49-49F0-9B72-2F4093407583}" destId="{73FC3B0F-D2B2-4EB7-AB18-37B910166EE9}" srcOrd="1" destOrd="0" presId="urn:microsoft.com/office/officeart/2005/8/layout/radial6"/>
    <dgm:cxn modelId="{6108402C-384E-4A4E-BFFE-A73259A54780}" type="presParOf" srcId="{505F7E32-0B49-49F0-9B72-2F4093407583}" destId="{76F4F1DB-936C-455D-9135-F15553E91967}" srcOrd="2" destOrd="0" presId="urn:microsoft.com/office/officeart/2005/8/layout/radial6"/>
    <dgm:cxn modelId="{971A4862-B75B-4E5B-90D5-6F9A2A614D3F}" type="presParOf" srcId="{505F7E32-0B49-49F0-9B72-2F4093407583}" destId="{802AEF7E-977C-4B72-AB9D-3A154E7C5C6C}" srcOrd="3" destOrd="0" presId="urn:microsoft.com/office/officeart/2005/8/layout/radial6"/>
    <dgm:cxn modelId="{FBA704FC-4157-40FB-8560-642B43CDE03F}" type="presParOf" srcId="{505F7E32-0B49-49F0-9B72-2F4093407583}" destId="{8DDD9DB3-CA49-49A3-BD6C-DC8A98B3B10D}" srcOrd="4" destOrd="0" presId="urn:microsoft.com/office/officeart/2005/8/layout/radial6"/>
    <dgm:cxn modelId="{E2A8829B-B751-4690-BE2D-503681C34591}" type="presParOf" srcId="{505F7E32-0B49-49F0-9B72-2F4093407583}" destId="{8CC837DF-C3F4-4007-B8B8-2DD93CC6B4DD}" srcOrd="5" destOrd="0" presId="urn:microsoft.com/office/officeart/2005/8/layout/radial6"/>
    <dgm:cxn modelId="{378EBFB7-1A18-427D-B6A0-049CBD7AB4B2}" type="presParOf" srcId="{505F7E32-0B49-49F0-9B72-2F4093407583}" destId="{6894328F-0430-4367-A275-0BC258E227FB}" srcOrd="6" destOrd="0" presId="urn:microsoft.com/office/officeart/2005/8/layout/radial6"/>
    <dgm:cxn modelId="{65EF8E34-CDEC-4D6A-9473-01BAFC4E625F}" type="presParOf" srcId="{505F7E32-0B49-49F0-9B72-2F4093407583}" destId="{6C51AA80-1EE7-48C6-ADE7-E71778EB1E46}" srcOrd="7" destOrd="0" presId="urn:microsoft.com/office/officeart/2005/8/layout/radial6"/>
    <dgm:cxn modelId="{D0AAFB39-9B94-4933-A1AE-356F53E08315}" type="presParOf" srcId="{505F7E32-0B49-49F0-9B72-2F4093407583}" destId="{21E5FE65-956E-400B-A5ED-29767BA51BBF}" srcOrd="8" destOrd="0" presId="urn:microsoft.com/office/officeart/2005/8/layout/radial6"/>
    <dgm:cxn modelId="{ADE50A37-DAC6-4D85-BF6F-191182378347}" type="presParOf" srcId="{505F7E32-0B49-49F0-9B72-2F4093407583}" destId="{B063E4BA-E5CC-4079-A28C-A4C9BD237793}" srcOrd="9" destOrd="0" presId="urn:microsoft.com/office/officeart/2005/8/layout/radial6"/>
    <dgm:cxn modelId="{1ED4228A-A5CF-4EC0-A824-5B60E39BBF93}" type="presParOf" srcId="{505F7E32-0B49-49F0-9B72-2F4093407583}" destId="{34FAFF8A-5765-4CED-B1B0-39CF2AEA1697}" srcOrd="10" destOrd="0" presId="urn:microsoft.com/office/officeart/2005/8/layout/radial6"/>
    <dgm:cxn modelId="{6C173609-8C45-4B88-978C-CB2EB28F2A41}" type="presParOf" srcId="{505F7E32-0B49-49F0-9B72-2F4093407583}" destId="{895BBAB4-4676-4093-8BCB-A9B53F3B9EC3}" srcOrd="11" destOrd="0" presId="urn:microsoft.com/office/officeart/2005/8/layout/radial6"/>
    <dgm:cxn modelId="{D6A375E8-2192-4960-B7F1-83CE14743498}" type="presParOf" srcId="{505F7E32-0B49-49F0-9B72-2F4093407583}" destId="{D12AC121-6BB2-424E-A154-C5D9F5B014FA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E001872-31C9-4A2E-8ADD-444202D1E391}" type="doc">
      <dgm:prSet loTypeId="urn:microsoft.com/office/officeart/2005/8/layout/hList7" loCatId="picture" qsTypeId="urn:microsoft.com/office/officeart/2005/8/quickstyle/simple1" qsCatId="simple" csTypeId="urn:microsoft.com/office/officeart/2005/8/colors/accent1_2" csCatId="accent1" phldr="1"/>
      <dgm:spPr/>
    </dgm:pt>
    <dgm:pt modelId="{055EC77B-14EA-40A5-8136-B164320722F4}">
      <dgm:prSet phldrT="[Text]" custT="1"/>
      <dgm:spPr/>
      <dgm:t>
        <a:bodyPr/>
        <a:lstStyle/>
        <a:p>
          <a:r>
            <a:rPr lang="en-US" sz="2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District Extra-Curricular Activities &amp; Student Organizations</a:t>
          </a:r>
        </a:p>
      </dgm:t>
    </dgm:pt>
    <dgm:pt modelId="{BD9A79F1-318B-404C-969D-C4716FBDCA97}" type="parTrans" cxnId="{05842409-3437-49CE-8563-9000D6801C92}">
      <dgm:prSet/>
      <dgm:spPr/>
      <dgm:t>
        <a:bodyPr/>
        <a:lstStyle/>
        <a:p>
          <a:endParaRPr lang="en-US"/>
        </a:p>
      </dgm:t>
    </dgm:pt>
    <dgm:pt modelId="{E686BA06-1A09-40B8-810E-238C83AF3CA9}" type="sibTrans" cxnId="{05842409-3437-49CE-8563-9000D6801C92}">
      <dgm:prSet/>
      <dgm:spPr/>
      <dgm:t>
        <a:bodyPr/>
        <a:lstStyle/>
        <a:p>
          <a:endParaRPr lang="en-US"/>
        </a:p>
      </dgm:t>
    </dgm:pt>
    <dgm:pt modelId="{B7928E20-6CAE-4D0B-BD96-735D5D8A7112}">
      <dgm:prSet phldrT="[Text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9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Oversight of Financial Transactions for Student Activities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DF70D95-4E56-4245-9ECB-7671F58C0FA9}" type="parTrans" cxnId="{3A85B9A8-EAFA-40E9-A144-33D314EC459E}">
      <dgm:prSet/>
      <dgm:spPr/>
      <dgm:t>
        <a:bodyPr/>
        <a:lstStyle/>
        <a:p>
          <a:endParaRPr lang="en-US"/>
        </a:p>
      </dgm:t>
    </dgm:pt>
    <dgm:pt modelId="{B205A746-60F8-44D0-84E5-124BB2D50E20}" type="sibTrans" cxnId="{3A85B9A8-EAFA-40E9-A144-33D314EC459E}">
      <dgm:prSet/>
      <dgm:spPr/>
      <dgm:t>
        <a:bodyPr/>
        <a:lstStyle/>
        <a:p>
          <a:endParaRPr lang="en-US"/>
        </a:p>
      </dgm:t>
    </dgm:pt>
    <dgm:pt modelId="{10254EA4-9BCE-4A91-9757-0FAB695D0F11}" type="pres">
      <dgm:prSet presAssocID="{EE001872-31C9-4A2E-8ADD-444202D1E391}" presName="Name0" presStyleCnt="0">
        <dgm:presLayoutVars>
          <dgm:dir/>
          <dgm:resizeHandles val="exact"/>
        </dgm:presLayoutVars>
      </dgm:prSet>
      <dgm:spPr/>
    </dgm:pt>
    <dgm:pt modelId="{547D620E-5C77-424A-8BFE-869C23A43B76}" type="pres">
      <dgm:prSet presAssocID="{EE001872-31C9-4A2E-8ADD-444202D1E391}" presName="fgShape" presStyleLbl="fgShp" presStyleIdx="0" presStyleCnt="1" custScaleX="108696" custScaleY="95833" custLinFactNeighborY="27084"/>
      <dgm:spPr/>
    </dgm:pt>
    <dgm:pt modelId="{078EB9C1-E441-4351-9BE2-B8ADCD0693EF}" type="pres">
      <dgm:prSet presAssocID="{EE001872-31C9-4A2E-8ADD-444202D1E391}" presName="linComp" presStyleCnt="0"/>
      <dgm:spPr/>
    </dgm:pt>
    <dgm:pt modelId="{10DD5011-C960-4D79-8ED7-07BF941BC8B1}" type="pres">
      <dgm:prSet presAssocID="{055EC77B-14EA-40A5-8136-B164320722F4}" presName="compNode" presStyleCnt="0"/>
      <dgm:spPr/>
    </dgm:pt>
    <dgm:pt modelId="{4433C255-F20C-4C2E-AED3-6352B0631701}" type="pres">
      <dgm:prSet presAssocID="{055EC77B-14EA-40A5-8136-B164320722F4}" presName="bkgdShape" presStyleLbl="node1" presStyleIdx="0" presStyleCnt="2"/>
      <dgm:spPr/>
    </dgm:pt>
    <dgm:pt modelId="{8C18AB75-CA47-4BBD-A52E-2F931BF088A9}" type="pres">
      <dgm:prSet presAssocID="{055EC77B-14EA-40A5-8136-B164320722F4}" presName="nodeTx" presStyleLbl="node1" presStyleIdx="0" presStyleCnt="2">
        <dgm:presLayoutVars>
          <dgm:bulletEnabled val="1"/>
        </dgm:presLayoutVars>
      </dgm:prSet>
      <dgm:spPr/>
    </dgm:pt>
    <dgm:pt modelId="{3ECF8FF8-1657-420D-84A2-0799DDADEC6F}" type="pres">
      <dgm:prSet presAssocID="{055EC77B-14EA-40A5-8136-B164320722F4}" presName="invisiNode" presStyleLbl="node1" presStyleIdx="0" presStyleCnt="2"/>
      <dgm:spPr/>
    </dgm:pt>
    <dgm:pt modelId="{18C42AC8-990A-4E01-9FB1-B4040972FCBB}" type="pres">
      <dgm:prSet presAssocID="{055EC77B-14EA-40A5-8136-B164320722F4}" presName="imagNode" presStyleLbl="fgImgPlace1" presStyleIdx="0" presStyleCnt="2" custScaleX="155113" custScaleY="97903" custLinFactNeighborY="-748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>
          <a:glow rad="139700">
            <a:schemeClr val="accent3">
              <a:satMod val="175000"/>
              <a:alpha val="40000"/>
            </a:schemeClr>
          </a:glow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DFC10EFB-7CED-4563-9CF1-124F0766AB09}" type="pres">
      <dgm:prSet presAssocID="{E686BA06-1A09-40B8-810E-238C83AF3CA9}" presName="sibTrans" presStyleLbl="sibTrans2D1" presStyleIdx="0" presStyleCnt="0"/>
      <dgm:spPr/>
    </dgm:pt>
    <dgm:pt modelId="{0A0573F5-3AD1-4C76-952F-F46303696268}" type="pres">
      <dgm:prSet presAssocID="{B7928E20-6CAE-4D0B-BD96-735D5D8A7112}" presName="compNode" presStyleCnt="0"/>
      <dgm:spPr/>
    </dgm:pt>
    <dgm:pt modelId="{81B4695A-682E-453D-AD06-7BF0A56E01FD}" type="pres">
      <dgm:prSet presAssocID="{B7928E20-6CAE-4D0B-BD96-735D5D8A7112}" presName="bkgdShape" presStyleLbl="node1" presStyleIdx="1" presStyleCnt="2" custLinFactNeighborX="53354"/>
      <dgm:spPr/>
    </dgm:pt>
    <dgm:pt modelId="{BB6B1C8E-B106-42F0-8067-BCF7FB544069}" type="pres">
      <dgm:prSet presAssocID="{B7928E20-6CAE-4D0B-BD96-735D5D8A7112}" presName="nodeTx" presStyleLbl="node1" presStyleIdx="1" presStyleCnt="2">
        <dgm:presLayoutVars>
          <dgm:bulletEnabled val="1"/>
        </dgm:presLayoutVars>
      </dgm:prSet>
      <dgm:spPr/>
    </dgm:pt>
    <dgm:pt modelId="{96C9769D-4564-4AA7-80B8-C1A5608C737B}" type="pres">
      <dgm:prSet presAssocID="{B7928E20-6CAE-4D0B-BD96-735D5D8A7112}" presName="invisiNode" presStyleLbl="node1" presStyleIdx="1" presStyleCnt="2"/>
      <dgm:spPr/>
    </dgm:pt>
    <dgm:pt modelId="{7DC6770D-A169-4259-95C7-F79787613784}" type="pres">
      <dgm:prSet presAssocID="{B7928E20-6CAE-4D0B-BD96-735D5D8A7112}" presName="imagNode" presStyleLbl="fgImgPlace1" presStyleIdx="1" presStyleCnt="2" custScaleX="153087" custScaleY="102298" custLinFactNeighborY="-748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effectLst>
          <a:glow rad="139700">
            <a:schemeClr val="accent3">
              <a:satMod val="175000"/>
              <a:alpha val="40000"/>
            </a:schemeClr>
          </a:glow>
          <a:outerShdw blurRad="50800" dist="38100" dir="2700000" algn="tl" rotWithShape="0">
            <a:prstClr val="black">
              <a:alpha val="40000"/>
            </a:prstClr>
          </a:outerShdw>
        </a:effectLst>
      </dgm:spPr>
    </dgm:pt>
  </dgm:ptLst>
  <dgm:cxnLst>
    <dgm:cxn modelId="{05842409-3437-49CE-8563-9000D6801C92}" srcId="{EE001872-31C9-4A2E-8ADD-444202D1E391}" destId="{055EC77B-14EA-40A5-8136-B164320722F4}" srcOrd="0" destOrd="0" parTransId="{BD9A79F1-318B-404C-969D-C4716FBDCA97}" sibTransId="{E686BA06-1A09-40B8-810E-238C83AF3CA9}"/>
    <dgm:cxn modelId="{55F34553-F707-40F3-A1A1-09EC0D6D33BF}" type="presOf" srcId="{B7928E20-6CAE-4D0B-BD96-735D5D8A7112}" destId="{BB6B1C8E-B106-42F0-8067-BCF7FB544069}" srcOrd="1" destOrd="0" presId="urn:microsoft.com/office/officeart/2005/8/layout/hList7"/>
    <dgm:cxn modelId="{1441C477-0084-4A38-8AB9-6E9577CAED62}" type="presOf" srcId="{EE001872-31C9-4A2E-8ADD-444202D1E391}" destId="{10254EA4-9BCE-4A91-9757-0FAB695D0F11}" srcOrd="0" destOrd="0" presId="urn:microsoft.com/office/officeart/2005/8/layout/hList7"/>
    <dgm:cxn modelId="{30A7FE7D-5961-42D3-827E-DE9416F3E4AE}" type="presOf" srcId="{B7928E20-6CAE-4D0B-BD96-735D5D8A7112}" destId="{81B4695A-682E-453D-AD06-7BF0A56E01FD}" srcOrd="0" destOrd="0" presId="urn:microsoft.com/office/officeart/2005/8/layout/hList7"/>
    <dgm:cxn modelId="{6894EA7F-5ACA-4C5E-98E3-C55F25FE6395}" type="presOf" srcId="{055EC77B-14EA-40A5-8136-B164320722F4}" destId="{4433C255-F20C-4C2E-AED3-6352B0631701}" srcOrd="0" destOrd="0" presId="urn:microsoft.com/office/officeart/2005/8/layout/hList7"/>
    <dgm:cxn modelId="{23B2FD8C-A600-4472-A5E9-0079AC3ABA8E}" type="presOf" srcId="{055EC77B-14EA-40A5-8136-B164320722F4}" destId="{8C18AB75-CA47-4BBD-A52E-2F931BF088A9}" srcOrd="1" destOrd="0" presId="urn:microsoft.com/office/officeart/2005/8/layout/hList7"/>
    <dgm:cxn modelId="{0C97CC98-7B1E-4561-A812-13CF8238153B}" type="presOf" srcId="{E686BA06-1A09-40B8-810E-238C83AF3CA9}" destId="{DFC10EFB-7CED-4563-9CF1-124F0766AB09}" srcOrd="0" destOrd="0" presId="urn:microsoft.com/office/officeart/2005/8/layout/hList7"/>
    <dgm:cxn modelId="{3A85B9A8-EAFA-40E9-A144-33D314EC459E}" srcId="{EE001872-31C9-4A2E-8ADD-444202D1E391}" destId="{B7928E20-6CAE-4D0B-BD96-735D5D8A7112}" srcOrd="1" destOrd="0" parTransId="{4DF70D95-4E56-4245-9ECB-7671F58C0FA9}" sibTransId="{B205A746-60F8-44D0-84E5-124BB2D50E20}"/>
    <dgm:cxn modelId="{AA0678ED-3A82-4175-A580-C9E6CB6FD69B}" type="presParOf" srcId="{10254EA4-9BCE-4A91-9757-0FAB695D0F11}" destId="{547D620E-5C77-424A-8BFE-869C23A43B76}" srcOrd="0" destOrd="0" presId="urn:microsoft.com/office/officeart/2005/8/layout/hList7"/>
    <dgm:cxn modelId="{0E93121C-67A3-45D1-BE1E-0B24EEE54119}" type="presParOf" srcId="{10254EA4-9BCE-4A91-9757-0FAB695D0F11}" destId="{078EB9C1-E441-4351-9BE2-B8ADCD0693EF}" srcOrd="1" destOrd="0" presId="urn:microsoft.com/office/officeart/2005/8/layout/hList7"/>
    <dgm:cxn modelId="{D9D775FC-E595-46DE-9B5B-1469466C9C10}" type="presParOf" srcId="{078EB9C1-E441-4351-9BE2-B8ADCD0693EF}" destId="{10DD5011-C960-4D79-8ED7-07BF941BC8B1}" srcOrd="0" destOrd="0" presId="urn:microsoft.com/office/officeart/2005/8/layout/hList7"/>
    <dgm:cxn modelId="{11C2EE3D-A240-4F44-8FF2-0236C03076DE}" type="presParOf" srcId="{10DD5011-C960-4D79-8ED7-07BF941BC8B1}" destId="{4433C255-F20C-4C2E-AED3-6352B0631701}" srcOrd="0" destOrd="0" presId="urn:microsoft.com/office/officeart/2005/8/layout/hList7"/>
    <dgm:cxn modelId="{C828AB3A-2732-4356-97CC-3BF78D698FF8}" type="presParOf" srcId="{10DD5011-C960-4D79-8ED7-07BF941BC8B1}" destId="{8C18AB75-CA47-4BBD-A52E-2F931BF088A9}" srcOrd="1" destOrd="0" presId="urn:microsoft.com/office/officeart/2005/8/layout/hList7"/>
    <dgm:cxn modelId="{98A0CE02-3F64-4394-97F5-39682639EE0A}" type="presParOf" srcId="{10DD5011-C960-4D79-8ED7-07BF941BC8B1}" destId="{3ECF8FF8-1657-420D-84A2-0799DDADEC6F}" srcOrd="2" destOrd="0" presId="urn:microsoft.com/office/officeart/2005/8/layout/hList7"/>
    <dgm:cxn modelId="{F0BD91AC-F737-4FB6-A0F3-C770BA0A2D81}" type="presParOf" srcId="{10DD5011-C960-4D79-8ED7-07BF941BC8B1}" destId="{18C42AC8-990A-4E01-9FB1-B4040972FCBB}" srcOrd="3" destOrd="0" presId="urn:microsoft.com/office/officeart/2005/8/layout/hList7"/>
    <dgm:cxn modelId="{C4FAC6A3-0E6A-47A4-9131-ED5B51EFCAA8}" type="presParOf" srcId="{078EB9C1-E441-4351-9BE2-B8ADCD0693EF}" destId="{DFC10EFB-7CED-4563-9CF1-124F0766AB09}" srcOrd="1" destOrd="0" presId="urn:microsoft.com/office/officeart/2005/8/layout/hList7"/>
    <dgm:cxn modelId="{87BFDDE5-F9F9-4E5C-A430-087C9EAE21F2}" type="presParOf" srcId="{078EB9C1-E441-4351-9BE2-B8ADCD0693EF}" destId="{0A0573F5-3AD1-4C76-952F-F46303696268}" srcOrd="2" destOrd="0" presId="urn:microsoft.com/office/officeart/2005/8/layout/hList7"/>
    <dgm:cxn modelId="{98DADE0D-B18C-4D3F-849C-C6C614CF6FCE}" type="presParOf" srcId="{0A0573F5-3AD1-4C76-952F-F46303696268}" destId="{81B4695A-682E-453D-AD06-7BF0A56E01FD}" srcOrd="0" destOrd="0" presId="urn:microsoft.com/office/officeart/2005/8/layout/hList7"/>
    <dgm:cxn modelId="{D3012519-8ED6-42BD-A645-BFCE325F345D}" type="presParOf" srcId="{0A0573F5-3AD1-4C76-952F-F46303696268}" destId="{BB6B1C8E-B106-42F0-8067-BCF7FB544069}" srcOrd="1" destOrd="0" presId="urn:microsoft.com/office/officeart/2005/8/layout/hList7"/>
    <dgm:cxn modelId="{93C23496-6264-4D2E-9B2D-6646505F06F3}" type="presParOf" srcId="{0A0573F5-3AD1-4C76-952F-F46303696268}" destId="{96C9769D-4564-4AA7-80B8-C1A5608C737B}" srcOrd="2" destOrd="0" presId="urn:microsoft.com/office/officeart/2005/8/layout/hList7"/>
    <dgm:cxn modelId="{CF4DCB23-E365-41EC-87AA-F5782542471F}" type="presParOf" srcId="{0A0573F5-3AD1-4C76-952F-F46303696268}" destId="{7DC6770D-A169-4259-95C7-F79787613784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E001872-31C9-4A2E-8ADD-444202D1E391}" type="doc">
      <dgm:prSet loTypeId="urn:microsoft.com/office/officeart/2005/8/layout/hList7" loCatId="picture" qsTypeId="urn:microsoft.com/office/officeart/2005/8/quickstyle/simple1" qsCatId="simple" csTypeId="urn:microsoft.com/office/officeart/2005/8/colors/accent1_2" csCatId="accent1" phldr="1"/>
      <dgm:spPr/>
    </dgm:pt>
    <dgm:pt modelId="{055EC77B-14EA-40A5-8136-B164320722F4}">
      <dgm:prSet phldrT="[Text]"/>
      <dgm:spPr/>
      <dgm:t>
        <a:bodyPr/>
        <a:lstStyle/>
        <a:p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Financial Activities of all Nutrition Programs </a:t>
          </a:r>
        </a:p>
      </dgm:t>
    </dgm:pt>
    <dgm:pt modelId="{BD9A79F1-318B-404C-969D-C4716FBDCA97}" type="parTrans" cxnId="{05842409-3437-49CE-8563-9000D6801C92}">
      <dgm:prSet/>
      <dgm:spPr/>
      <dgm:t>
        <a:bodyPr/>
        <a:lstStyle/>
        <a:p>
          <a:endParaRPr lang="en-US"/>
        </a:p>
      </dgm:t>
    </dgm:pt>
    <dgm:pt modelId="{E686BA06-1A09-40B8-810E-238C83AF3CA9}" type="sibTrans" cxnId="{05842409-3437-49CE-8563-9000D6801C92}">
      <dgm:prSet/>
      <dgm:spPr/>
      <dgm:t>
        <a:bodyPr/>
        <a:lstStyle/>
        <a:p>
          <a:endParaRPr lang="en-US"/>
        </a:p>
      </dgm:t>
    </dgm:pt>
    <dgm:pt modelId="{B7928E20-6CAE-4D0B-BD96-735D5D8A7112}">
      <dgm:prSet phldrT="[Text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9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Staff Salaries, Food/Supplies,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9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Kitchen Equipment,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9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Contractors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9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205A746-60F8-44D0-84E5-124BB2D50E20}" type="sibTrans" cxnId="{3A85B9A8-EAFA-40E9-A144-33D314EC459E}">
      <dgm:prSet/>
      <dgm:spPr/>
      <dgm:t>
        <a:bodyPr/>
        <a:lstStyle/>
        <a:p>
          <a:endParaRPr lang="en-US"/>
        </a:p>
      </dgm:t>
    </dgm:pt>
    <dgm:pt modelId="{4DF70D95-4E56-4245-9ECB-7671F58C0FA9}" type="parTrans" cxnId="{3A85B9A8-EAFA-40E9-A144-33D314EC459E}">
      <dgm:prSet/>
      <dgm:spPr/>
      <dgm:t>
        <a:bodyPr/>
        <a:lstStyle/>
        <a:p>
          <a:endParaRPr lang="en-US"/>
        </a:p>
      </dgm:t>
    </dgm:pt>
    <dgm:pt modelId="{10254EA4-9BCE-4A91-9757-0FAB695D0F11}" type="pres">
      <dgm:prSet presAssocID="{EE001872-31C9-4A2E-8ADD-444202D1E391}" presName="Name0" presStyleCnt="0">
        <dgm:presLayoutVars>
          <dgm:dir/>
          <dgm:resizeHandles val="exact"/>
        </dgm:presLayoutVars>
      </dgm:prSet>
      <dgm:spPr/>
    </dgm:pt>
    <dgm:pt modelId="{547D620E-5C77-424A-8BFE-869C23A43B76}" type="pres">
      <dgm:prSet presAssocID="{EE001872-31C9-4A2E-8ADD-444202D1E391}" presName="fgShape" presStyleLbl="fgShp" presStyleIdx="0" presStyleCnt="1" custScaleX="108696" custScaleY="95833" custLinFactNeighborX="586" custLinFactNeighborY="24254"/>
      <dgm:spPr/>
    </dgm:pt>
    <dgm:pt modelId="{078EB9C1-E441-4351-9BE2-B8ADCD0693EF}" type="pres">
      <dgm:prSet presAssocID="{EE001872-31C9-4A2E-8ADD-444202D1E391}" presName="linComp" presStyleCnt="0"/>
      <dgm:spPr/>
    </dgm:pt>
    <dgm:pt modelId="{10DD5011-C960-4D79-8ED7-07BF941BC8B1}" type="pres">
      <dgm:prSet presAssocID="{055EC77B-14EA-40A5-8136-B164320722F4}" presName="compNode" presStyleCnt="0"/>
      <dgm:spPr/>
    </dgm:pt>
    <dgm:pt modelId="{4433C255-F20C-4C2E-AED3-6352B0631701}" type="pres">
      <dgm:prSet presAssocID="{055EC77B-14EA-40A5-8136-B164320722F4}" presName="bkgdShape" presStyleLbl="node1" presStyleIdx="0" presStyleCnt="2" custScaleX="95177" custLinFactNeighborX="-32837" custLinFactNeighborY="329"/>
      <dgm:spPr/>
    </dgm:pt>
    <dgm:pt modelId="{8C18AB75-CA47-4BBD-A52E-2F931BF088A9}" type="pres">
      <dgm:prSet presAssocID="{055EC77B-14EA-40A5-8136-B164320722F4}" presName="nodeTx" presStyleLbl="node1" presStyleIdx="0" presStyleCnt="2">
        <dgm:presLayoutVars>
          <dgm:bulletEnabled val="1"/>
        </dgm:presLayoutVars>
      </dgm:prSet>
      <dgm:spPr/>
    </dgm:pt>
    <dgm:pt modelId="{3ECF8FF8-1657-420D-84A2-0799DDADEC6F}" type="pres">
      <dgm:prSet presAssocID="{055EC77B-14EA-40A5-8136-B164320722F4}" presName="invisiNode" presStyleLbl="node1" presStyleIdx="0" presStyleCnt="2"/>
      <dgm:spPr/>
    </dgm:pt>
    <dgm:pt modelId="{18C42AC8-990A-4E01-9FB1-B4040972FCBB}" type="pres">
      <dgm:prSet presAssocID="{055EC77B-14EA-40A5-8136-B164320722F4}" presName="imagNode" presStyleLbl="fgImgPlace1" presStyleIdx="0" presStyleCnt="2" custScaleX="155113" custScaleY="97903" custLinFactNeighborY="-748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  <a:effectLst>
          <a:glow rad="139700">
            <a:schemeClr val="accent3">
              <a:satMod val="175000"/>
              <a:alpha val="40000"/>
            </a:schemeClr>
          </a:glow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DFC10EFB-7CED-4563-9CF1-124F0766AB09}" type="pres">
      <dgm:prSet presAssocID="{E686BA06-1A09-40B8-810E-238C83AF3CA9}" presName="sibTrans" presStyleLbl="sibTrans2D1" presStyleIdx="0" presStyleCnt="0"/>
      <dgm:spPr/>
    </dgm:pt>
    <dgm:pt modelId="{0A0573F5-3AD1-4C76-952F-F46303696268}" type="pres">
      <dgm:prSet presAssocID="{B7928E20-6CAE-4D0B-BD96-735D5D8A7112}" presName="compNode" presStyleCnt="0"/>
      <dgm:spPr/>
    </dgm:pt>
    <dgm:pt modelId="{81B4695A-682E-453D-AD06-7BF0A56E01FD}" type="pres">
      <dgm:prSet presAssocID="{B7928E20-6CAE-4D0B-BD96-735D5D8A7112}" presName="bkgdShape" presStyleLbl="node1" presStyleIdx="1" presStyleCnt="2"/>
      <dgm:spPr/>
    </dgm:pt>
    <dgm:pt modelId="{BB6B1C8E-B106-42F0-8067-BCF7FB544069}" type="pres">
      <dgm:prSet presAssocID="{B7928E20-6CAE-4D0B-BD96-735D5D8A7112}" presName="nodeTx" presStyleLbl="node1" presStyleIdx="1" presStyleCnt="2">
        <dgm:presLayoutVars>
          <dgm:bulletEnabled val="1"/>
        </dgm:presLayoutVars>
      </dgm:prSet>
      <dgm:spPr/>
    </dgm:pt>
    <dgm:pt modelId="{96C9769D-4564-4AA7-80B8-C1A5608C737B}" type="pres">
      <dgm:prSet presAssocID="{B7928E20-6CAE-4D0B-BD96-735D5D8A7112}" presName="invisiNode" presStyleLbl="node1" presStyleIdx="1" presStyleCnt="2"/>
      <dgm:spPr/>
    </dgm:pt>
    <dgm:pt modelId="{7DC6770D-A169-4259-95C7-F79787613784}" type="pres">
      <dgm:prSet presAssocID="{B7928E20-6CAE-4D0B-BD96-735D5D8A7112}" presName="imagNode" presStyleLbl="fgImgPlace1" presStyleIdx="1" presStyleCnt="2" custScaleX="153087" custScaleY="102298" custLinFactNeighborY="-7485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  <a:effectLst>
          <a:glow rad="139700">
            <a:schemeClr val="accent3">
              <a:satMod val="175000"/>
              <a:alpha val="40000"/>
            </a:schemeClr>
          </a:glow>
          <a:outerShdw blurRad="50800" dist="38100" dir="2700000" algn="tl" rotWithShape="0">
            <a:prstClr val="black">
              <a:alpha val="40000"/>
            </a:prstClr>
          </a:outerShdw>
        </a:effectLst>
      </dgm:spPr>
    </dgm:pt>
  </dgm:ptLst>
  <dgm:cxnLst>
    <dgm:cxn modelId="{05842409-3437-49CE-8563-9000D6801C92}" srcId="{EE001872-31C9-4A2E-8ADD-444202D1E391}" destId="{055EC77B-14EA-40A5-8136-B164320722F4}" srcOrd="0" destOrd="0" parTransId="{BD9A79F1-318B-404C-969D-C4716FBDCA97}" sibTransId="{E686BA06-1A09-40B8-810E-238C83AF3CA9}"/>
    <dgm:cxn modelId="{55F34553-F707-40F3-A1A1-09EC0D6D33BF}" type="presOf" srcId="{B7928E20-6CAE-4D0B-BD96-735D5D8A7112}" destId="{BB6B1C8E-B106-42F0-8067-BCF7FB544069}" srcOrd="1" destOrd="0" presId="urn:microsoft.com/office/officeart/2005/8/layout/hList7"/>
    <dgm:cxn modelId="{1441C477-0084-4A38-8AB9-6E9577CAED62}" type="presOf" srcId="{EE001872-31C9-4A2E-8ADD-444202D1E391}" destId="{10254EA4-9BCE-4A91-9757-0FAB695D0F11}" srcOrd="0" destOrd="0" presId="urn:microsoft.com/office/officeart/2005/8/layout/hList7"/>
    <dgm:cxn modelId="{30A7FE7D-5961-42D3-827E-DE9416F3E4AE}" type="presOf" srcId="{B7928E20-6CAE-4D0B-BD96-735D5D8A7112}" destId="{81B4695A-682E-453D-AD06-7BF0A56E01FD}" srcOrd="0" destOrd="0" presId="urn:microsoft.com/office/officeart/2005/8/layout/hList7"/>
    <dgm:cxn modelId="{6894EA7F-5ACA-4C5E-98E3-C55F25FE6395}" type="presOf" srcId="{055EC77B-14EA-40A5-8136-B164320722F4}" destId="{4433C255-F20C-4C2E-AED3-6352B0631701}" srcOrd="0" destOrd="0" presId="urn:microsoft.com/office/officeart/2005/8/layout/hList7"/>
    <dgm:cxn modelId="{23B2FD8C-A600-4472-A5E9-0079AC3ABA8E}" type="presOf" srcId="{055EC77B-14EA-40A5-8136-B164320722F4}" destId="{8C18AB75-CA47-4BBD-A52E-2F931BF088A9}" srcOrd="1" destOrd="0" presId="urn:microsoft.com/office/officeart/2005/8/layout/hList7"/>
    <dgm:cxn modelId="{0C97CC98-7B1E-4561-A812-13CF8238153B}" type="presOf" srcId="{E686BA06-1A09-40B8-810E-238C83AF3CA9}" destId="{DFC10EFB-7CED-4563-9CF1-124F0766AB09}" srcOrd="0" destOrd="0" presId="urn:microsoft.com/office/officeart/2005/8/layout/hList7"/>
    <dgm:cxn modelId="{3A85B9A8-EAFA-40E9-A144-33D314EC459E}" srcId="{EE001872-31C9-4A2E-8ADD-444202D1E391}" destId="{B7928E20-6CAE-4D0B-BD96-735D5D8A7112}" srcOrd="1" destOrd="0" parTransId="{4DF70D95-4E56-4245-9ECB-7671F58C0FA9}" sibTransId="{B205A746-60F8-44D0-84E5-124BB2D50E20}"/>
    <dgm:cxn modelId="{AA0678ED-3A82-4175-A580-C9E6CB6FD69B}" type="presParOf" srcId="{10254EA4-9BCE-4A91-9757-0FAB695D0F11}" destId="{547D620E-5C77-424A-8BFE-869C23A43B76}" srcOrd="0" destOrd="0" presId="urn:microsoft.com/office/officeart/2005/8/layout/hList7"/>
    <dgm:cxn modelId="{0E93121C-67A3-45D1-BE1E-0B24EEE54119}" type="presParOf" srcId="{10254EA4-9BCE-4A91-9757-0FAB695D0F11}" destId="{078EB9C1-E441-4351-9BE2-B8ADCD0693EF}" srcOrd="1" destOrd="0" presId="urn:microsoft.com/office/officeart/2005/8/layout/hList7"/>
    <dgm:cxn modelId="{D9D775FC-E595-46DE-9B5B-1469466C9C10}" type="presParOf" srcId="{078EB9C1-E441-4351-9BE2-B8ADCD0693EF}" destId="{10DD5011-C960-4D79-8ED7-07BF941BC8B1}" srcOrd="0" destOrd="0" presId="urn:microsoft.com/office/officeart/2005/8/layout/hList7"/>
    <dgm:cxn modelId="{11C2EE3D-A240-4F44-8FF2-0236C03076DE}" type="presParOf" srcId="{10DD5011-C960-4D79-8ED7-07BF941BC8B1}" destId="{4433C255-F20C-4C2E-AED3-6352B0631701}" srcOrd="0" destOrd="0" presId="urn:microsoft.com/office/officeart/2005/8/layout/hList7"/>
    <dgm:cxn modelId="{C828AB3A-2732-4356-97CC-3BF78D698FF8}" type="presParOf" srcId="{10DD5011-C960-4D79-8ED7-07BF941BC8B1}" destId="{8C18AB75-CA47-4BBD-A52E-2F931BF088A9}" srcOrd="1" destOrd="0" presId="urn:microsoft.com/office/officeart/2005/8/layout/hList7"/>
    <dgm:cxn modelId="{98A0CE02-3F64-4394-97F5-39682639EE0A}" type="presParOf" srcId="{10DD5011-C960-4D79-8ED7-07BF941BC8B1}" destId="{3ECF8FF8-1657-420D-84A2-0799DDADEC6F}" srcOrd="2" destOrd="0" presId="urn:microsoft.com/office/officeart/2005/8/layout/hList7"/>
    <dgm:cxn modelId="{F0BD91AC-F737-4FB6-A0F3-C770BA0A2D81}" type="presParOf" srcId="{10DD5011-C960-4D79-8ED7-07BF941BC8B1}" destId="{18C42AC8-990A-4E01-9FB1-B4040972FCBB}" srcOrd="3" destOrd="0" presId="urn:microsoft.com/office/officeart/2005/8/layout/hList7"/>
    <dgm:cxn modelId="{C4FAC6A3-0E6A-47A4-9131-ED5B51EFCAA8}" type="presParOf" srcId="{078EB9C1-E441-4351-9BE2-B8ADCD0693EF}" destId="{DFC10EFB-7CED-4563-9CF1-124F0766AB09}" srcOrd="1" destOrd="0" presId="urn:microsoft.com/office/officeart/2005/8/layout/hList7"/>
    <dgm:cxn modelId="{87BFDDE5-F9F9-4E5C-A430-087C9EAE21F2}" type="presParOf" srcId="{078EB9C1-E441-4351-9BE2-B8ADCD0693EF}" destId="{0A0573F5-3AD1-4C76-952F-F46303696268}" srcOrd="2" destOrd="0" presId="urn:microsoft.com/office/officeart/2005/8/layout/hList7"/>
    <dgm:cxn modelId="{98DADE0D-B18C-4D3F-849C-C6C614CF6FCE}" type="presParOf" srcId="{0A0573F5-3AD1-4C76-952F-F46303696268}" destId="{81B4695A-682E-453D-AD06-7BF0A56E01FD}" srcOrd="0" destOrd="0" presId="urn:microsoft.com/office/officeart/2005/8/layout/hList7"/>
    <dgm:cxn modelId="{D3012519-8ED6-42BD-A645-BFCE325F345D}" type="presParOf" srcId="{0A0573F5-3AD1-4C76-952F-F46303696268}" destId="{BB6B1C8E-B106-42F0-8067-BCF7FB544069}" srcOrd="1" destOrd="0" presId="urn:microsoft.com/office/officeart/2005/8/layout/hList7"/>
    <dgm:cxn modelId="{93C23496-6264-4D2E-9B2D-6646505F06F3}" type="presParOf" srcId="{0A0573F5-3AD1-4C76-952F-F46303696268}" destId="{96C9769D-4564-4AA7-80B8-C1A5608C737B}" srcOrd="2" destOrd="0" presId="urn:microsoft.com/office/officeart/2005/8/layout/hList7"/>
    <dgm:cxn modelId="{CF4DCB23-E365-41EC-87AA-F5782542471F}" type="presParOf" srcId="{0A0573F5-3AD1-4C76-952F-F46303696268}" destId="{7DC6770D-A169-4259-95C7-F79787613784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EE001872-31C9-4A2E-8ADD-444202D1E391}" type="doc">
      <dgm:prSet loTypeId="urn:microsoft.com/office/officeart/2005/8/layout/hList7" loCatId="picture" qsTypeId="urn:microsoft.com/office/officeart/2005/8/quickstyle/simple1" qsCatId="simple" csTypeId="urn:microsoft.com/office/officeart/2005/8/colors/accent1_2" csCatId="accent1" phldr="1"/>
      <dgm:spPr/>
    </dgm:pt>
    <dgm:pt modelId="{055EC77B-14EA-40A5-8136-B164320722F4}">
      <dgm:prSet phldrT="[Text]" custT="1"/>
      <dgm:spPr/>
      <dgm:t>
        <a:bodyPr/>
        <a:lstStyle/>
        <a:p>
          <a:r>
            <a:rPr lang="en-US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Shared Teacher or Administrator, </a:t>
          </a:r>
        </a:p>
        <a:p>
          <a:r>
            <a:rPr lang="en-US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Program Between Two or More Districts</a:t>
          </a:r>
        </a:p>
      </dgm:t>
    </dgm:pt>
    <dgm:pt modelId="{BD9A79F1-318B-404C-969D-C4716FBDCA97}" type="parTrans" cxnId="{05842409-3437-49CE-8563-9000D6801C92}">
      <dgm:prSet/>
      <dgm:spPr/>
      <dgm:t>
        <a:bodyPr/>
        <a:lstStyle/>
        <a:p>
          <a:endParaRPr lang="en-US"/>
        </a:p>
      </dgm:t>
    </dgm:pt>
    <dgm:pt modelId="{E686BA06-1A09-40B8-810E-238C83AF3CA9}" type="sibTrans" cxnId="{05842409-3437-49CE-8563-9000D6801C92}">
      <dgm:prSet/>
      <dgm:spPr/>
      <dgm:t>
        <a:bodyPr/>
        <a:lstStyle/>
        <a:p>
          <a:endParaRPr lang="en-US"/>
        </a:p>
      </dgm:t>
    </dgm:pt>
    <dgm:pt modelId="{B7928E20-6CAE-4D0B-BD96-735D5D8A7112}">
      <dgm:prSet phldrT="[Text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7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ONLY</a:t>
          </a:r>
          <a:r>
            <a:rPr lang="en-US" sz="27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used by District Serving as </a:t>
          </a:r>
          <a:r>
            <a:rPr lang="en-US" sz="27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Fiscal Agent</a:t>
          </a:r>
          <a:r>
            <a:rPr lang="en-US" sz="27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to Pay Shared Expense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205A746-60F8-44D0-84E5-124BB2D50E20}" type="sibTrans" cxnId="{3A85B9A8-EAFA-40E9-A144-33D314EC459E}">
      <dgm:prSet/>
      <dgm:spPr/>
      <dgm:t>
        <a:bodyPr/>
        <a:lstStyle/>
        <a:p>
          <a:endParaRPr lang="en-US"/>
        </a:p>
      </dgm:t>
    </dgm:pt>
    <dgm:pt modelId="{4DF70D95-4E56-4245-9ECB-7671F58C0FA9}" type="parTrans" cxnId="{3A85B9A8-EAFA-40E9-A144-33D314EC459E}">
      <dgm:prSet/>
      <dgm:spPr/>
      <dgm:t>
        <a:bodyPr/>
        <a:lstStyle/>
        <a:p>
          <a:endParaRPr lang="en-US"/>
        </a:p>
      </dgm:t>
    </dgm:pt>
    <dgm:pt modelId="{10254EA4-9BCE-4A91-9757-0FAB695D0F11}" type="pres">
      <dgm:prSet presAssocID="{EE001872-31C9-4A2E-8ADD-444202D1E391}" presName="Name0" presStyleCnt="0">
        <dgm:presLayoutVars>
          <dgm:dir/>
          <dgm:resizeHandles val="exact"/>
        </dgm:presLayoutVars>
      </dgm:prSet>
      <dgm:spPr/>
    </dgm:pt>
    <dgm:pt modelId="{547D620E-5C77-424A-8BFE-869C23A43B76}" type="pres">
      <dgm:prSet presAssocID="{EE001872-31C9-4A2E-8ADD-444202D1E391}" presName="fgShape" presStyleLbl="fgShp" presStyleIdx="0" presStyleCnt="1" custScaleX="108696" custScaleY="95833" custLinFactNeighborY="27084"/>
      <dgm:spPr/>
    </dgm:pt>
    <dgm:pt modelId="{078EB9C1-E441-4351-9BE2-B8ADCD0693EF}" type="pres">
      <dgm:prSet presAssocID="{EE001872-31C9-4A2E-8ADD-444202D1E391}" presName="linComp" presStyleCnt="0"/>
      <dgm:spPr/>
    </dgm:pt>
    <dgm:pt modelId="{10DD5011-C960-4D79-8ED7-07BF941BC8B1}" type="pres">
      <dgm:prSet presAssocID="{055EC77B-14EA-40A5-8136-B164320722F4}" presName="compNode" presStyleCnt="0"/>
      <dgm:spPr/>
    </dgm:pt>
    <dgm:pt modelId="{4433C255-F20C-4C2E-AED3-6352B0631701}" type="pres">
      <dgm:prSet presAssocID="{055EC77B-14EA-40A5-8136-B164320722F4}" presName="bkgdShape" presStyleLbl="node1" presStyleIdx="0" presStyleCnt="2" custScaleX="95177" custLinFactNeighborX="-708"/>
      <dgm:spPr/>
    </dgm:pt>
    <dgm:pt modelId="{8C18AB75-CA47-4BBD-A52E-2F931BF088A9}" type="pres">
      <dgm:prSet presAssocID="{055EC77B-14EA-40A5-8136-B164320722F4}" presName="nodeTx" presStyleLbl="node1" presStyleIdx="0" presStyleCnt="2">
        <dgm:presLayoutVars>
          <dgm:bulletEnabled val="1"/>
        </dgm:presLayoutVars>
      </dgm:prSet>
      <dgm:spPr/>
    </dgm:pt>
    <dgm:pt modelId="{3ECF8FF8-1657-420D-84A2-0799DDADEC6F}" type="pres">
      <dgm:prSet presAssocID="{055EC77B-14EA-40A5-8136-B164320722F4}" presName="invisiNode" presStyleLbl="node1" presStyleIdx="0" presStyleCnt="2"/>
      <dgm:spPr/>
    </dgm:pt>
    <dgm:pt modelId="{18C42AC8-990A-4E01-9FB1-B4040972FCBB}" type="pres">
      <dgm:prSet presAssocID="{055EC77B-14EA-40A5-8136-B164320722F4}" presName="imagNode" presStyleLbl="fgImgPlace1" presStyleIdx="0" presStyleCnt="2" custScaleX="155113" custScaleY="97903" custLinFactNeighborY="-748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effectLst>
          <a:glow rad="139700">
            <a:schemeClr val="accent3">
              <a:satMod val="175000"/>
              <a:alpha val="40000"/>
            </a:schemeClr>
          </a:glow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DFC10EFB-7CED-4563-9CF1-124F0766AB09}" type="pres">
      <dgm:prSet presAssocID="{E686BA06-1A09-40B8-810E-238C83AF3CA9}" presName="sibTrans" presStyleLbl="sibTrans2D1" presStyleIdx="0" presStyleCnt="0"/>
      <dgm:spPr/>
    </dgm:pt>
    <dgm:pt modelId="{0A0573F5-3AD1-4C76-952F-F46303696268}" type="pres">
      <dgm:prSet presAssocID="{B7928E20-6CAE-4D0B-BD96-735D5D8A7112}" presName="compNode" presStyleCnt="0"/>
      <dgm:spPr/>
    </dgm:pt>
    <dgm:pt modelId="{81B4695A-682E-453D-AD06-7BF0A56E01FD}" type="pres">
      <dgm:prSet presAssocID="{B7928E20-6CAE-4D0B-BD96-735D5D8A7112}" presName="bkgdShape" presStyleLbl="node1" presStyleIdx="1" presStyleCnt="2" custScaleX="96277" custLinFactNeighborX="-950"/>
      <dgm:spPr/>
    </dgm:pt>
    <dgm:pt modelId="{BB6B1C8E-B106-42F0-8067-BCF7FB544069}" type="pres">
      <dgm:prSet presAssocID="{B7928E20-6CAE-4D0B-BD96-735D5D8A7112}" presName="nodeTx" presStyleLbl="node1" presStyleIdx="1" presStyleCnt="2">
        <dgm:presLayoutVars>
          <dgm:bulletEnabled val="1"/>
        </dgm:presLayoutVars>
      </dgm:prSet>
      <dgm:spPr/>
    </dgm:pt>
    <dgm:pt modelId="{96C9769D-4564-4AA7-80B8-C1A5608C737B}" type="pres">
      <dgm:prSet presAssocID="{B7928E20-6CAE-4D0B-BD96-735D5D8A7112}" presName="invisiNode" presStyleLbl="node1" presStyleIdx="1" presStyleCnt="2"/>
      <dgm:spPr/>
    </dgm:pt>
    <dgm:pt modelId="{7DC6770D-A169-4259-95C7-F79787613784}" type="pres">
      <dgm:prSet presAssocID="{B7928E20-6CAE-4D0B-BD96-735D5D8A7112}" presName="imagNode" presStyleLbl="fgImgPlace1" presStyleIdx="1" presStyleCnt="2" custScaleX="153087" custScaleY="102298" custLinFactNeighborX="-2288" custLinFactNeighborY="-7485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  <a:effectLst>
          <a:glow rad="139700">
            <a:schemeClr val="accent3">
              <a:satMod val="175000"/>
              <a:alpha val="40000"/>
            </a:schemeClr>
          </a:glow>
          <a:outerShdw blurRad="50800" dist="38100" dir="2700000" algn="tl" rotWithShape="0">
            <a:prstClr val="black">
              <a:alpha val="40000"/>
            </a:prstClr>
          </a:outerShdw>
        </a:effectLst>
      </dgm:spPr>
    </dgm:pt>
  </dgm:ptLst>
  <dgm:cxnLst>
    <dgm:cxn modelId="{05842409-3437-49CE-8563-9000D6801C92}" srcId="{EE001872-31C9-4A2E-8ADD-444202D1E391}" destId="{055EC77B-14EA-40A5-8136-B164320722F4}" srcOrd="0" destOrd="0" parTransId="{BD9A79F1-318B-404C-969D-C4716FBDCA97}" sibTransId="{E686BA06-1A09-40B8-810E-238C83AF3CA9}"/>
    <dgm:cxn modelId="{55F34553-F707-40F3-A1A1-09EC0D6D33BF}" type="presOf" srcId="{B7928E20-6CAE-4D0B-BD96-735D5D8A7112}" destId="{BB6B1C8E-B106-42F0-8067-BCF7FB544069}" srcOrd="1" destOrd="0" presId="urn:microsoft.com/office/officeart/2005/8/layout/hList7"/>
    <dgm:cxn modelId="{1441C477-0084-4A38-8AB9-6E9577CAED62}" type="presOf" srcId="{EE001872-31C9-4A2E-8ADD-444202D1E391}" destId="{10254EA4-9BCE-4A91-9757-0FAB695D0F11}" srcOrd="0" destOrd="0" presId="urn:microsoft.com/office/officeart/2005/8/layout/hList7"/>
    <dgm:cxn modelId="{30A7FE7D-5961-42D3-827E-DE9416F3E4AE}" type="presOf" srcId="{B7928E20-6CAE-4D0B-BD96-735D5D8A7112}" destId="{81B4695A-682E-453D-AD06-7BF0A56E01FD}" srcOrd="0" destOrd="0" presId="urn:microsoft.com/office/officeart/2005/8/layout/hList7"/>
    <dgm:cxn modelId="{6894EA7F-5ACA-4C5E-98E3-C55F25FE6395}" type="presOf" srcId="{055EC77B-14EA-40A5-8136-B164320722F4}" destId="{4433C255-F20C-4C2E-AED3-6352B0631701}" srcOrd="0" destOrd="0" presId="urn:microsoft.com/office/officeart/2005/8/layout/hList7"/>
    <dgm:cxn modelId="{23B2FD8C-A600-4472-A5E9-0079AC3ABA8E}" type="presOf" srcId="{055EC77B-14EA-40A5-8136-B164320722F4}" destId="{8C18AB75-CA47-4BBD-A52E-2F931BF088A9}" srcOrd="1" destOrd="0" presId="urn:microsoft.com/office/officeart/2005/8/layout/hList7"/>
    <dgm:cxn modelId="{0C97CC98-7B1E-4561-A812-13CF8238153B}" type="presOf" srcId="{E686BA06-1A09-40B8-810E-238C83AF3CA9}" destId="{DFC10EFB-7CED-4563-9CF1-124F0766AB09}" srcOrd="0" destOrd="0" presId="urn:microsoft.com/office/officeart/2005/8/layout/hList7"/>
    <dgm:cxn modelId="{3A85B9A8-EAFA-40E9-A144-33D314EC459E}" srcId="{EE001872-31C9-4A2E-8ADD-444202D1E391}" destId="{B7928E20-6CAE-4D0B-BD96-735D5D8A7112}" srcOrd="1" destOrd="0" parTransId="{4DF70D95-4E56-4245-9ECB-7671F58C0FA9}" sibTransId="{B205A746-60F8-44D0-84E5-124BB2D50E20}"/>
    <dgm:cxn modelId="{AA0678ED-3A82-4175-A580-C9E6CB6FD69B}" type="presParOf" srcId="{10254EA4-9BCE-4A91-9757-0FAB695D0F11}" destId="{547D620E-5C77-424A-8BFE-869C23A43B76}" srcOrd="0" destOrd="0" presId="urn:microsoft.com/office/officeart/2005/8/layout/hList7"/>
    <dgm:cxn modelId="{0E93121C-67A3-45D1-BE1E-0B24EEE54119}" type="presParOf" srcId="{10254EA4-9BCE-4A91-9757-0FAB695D0F11}" destId="{078EB9C1-E441-4351-9BE2-B8ADCD0693EF}" srcOrd="1" destOrd="0" presId="urn:microsoft.com/office/officeart/2005/8/layout/hList7"/>
    <dgm:cxn modelId="{D9D775FC-E595-46DE-9B5B-1469466C9C10}" type="presParOf" srcId="{078EB9C1-E441-4351-9BE2-B8ADCD0693EF}" destId="{10DD5011-C960-4D79-8ED7-07BF941BC8B1}" srcOrd="0" destOrd="0" presId="urn:microsoft.com/office/officeart/2005/8/layout/hList7"/>
    <dgm:cxn modelId="{11C2EE3D-A240-4F44-8FF2-0236C03076DE}" type="presParOf" srcId="{10DD5011-C960-4D79-8ED7-07BF941BC8B1}" destId="{4433C255-F20C-4C2E-AED3-6352B0631701}" srcOrd="0" destOrd="0" presId="urn:microsoft.com/office/officeart/2005/8/layout/hList7"/>
    <dgm:cxn modelId="{C828AB3A-2732-4356-97CC-3BF78D698FF8}" type="presParOf" srcId="{10DD5011-C960-4D79-8ED7-07BF941BC8B1}" destId="{8C18AB75-CA47-4BBD-A52E-2F931BF088A9}" srcOrd="1" destOrd="0" presId="urn:microsoft.com/office/officeart/2005/8/layout/hList7"/>
    <dgm:cxn modelId="{98A0CE02-3F64-4394-97F5-39682639EE0A}" type="presParOf" srcId="{10DD5011-C960-4D79-8ED7-07BF941BC8B1}" destId="{3ECF8FF8-1657-420D-84A2-0799DDADEC6F}" srcOrd="2" destOrd="0" presId="urn:microsoft.com/office/officeart/2005/8/layout/hList7"/>
    <dgm:cxn modelId="{F0BD91AC-F737-4FB6-A0F3-C770BA0A2D81}" type="presParOf" srcId="{10DD5011-C960-4D79-8ED7-07BF941BC8B1}" destId="{18C42AC8-990A-4E01-9FB1-B4040972FCBB}" srcOrd="3" destOrd="0" presId="urn:microsoft.com/office/officeart/2005/8/layout/hList7"/>
    <dgm:cxn modelId="{C4FAC6A3-0E6A-47A4-9131-ED5B51EFCAA8}" type="presParOf" srcId="{078EB9C1-E441-4351-9BE2-B8ADCD0693EF}" destId="{DFC10EFB-7CED-4563-9CF1-124F0766AB09}" srcOrd="1" destOrd="0" presId="urn:microsoft.com/office/officeart/2005/8/layout/hList7"/>
    <dgm:cxn modelId="{87BFDDE5-F9F9-4E5C-A430-087C9EAE21F2}" type="presParOf" srcId="{078EB9C1-E441-4351-9BE2-B8ADCD0693EF}" destId="{0A0573F5-3AD1-4C76-952F-F46303696268}" srcOrd="2" destOrd="0" presId="urn:microsoft.com/office/officeart/2005/8/layout/hList7"/>
    <dgm:cxn modelId="{98DADE0D-B18C-4D3F-849C-C6C614CF6FCE}" type="presParOf" srcId="{0A0573F5-3AD1-4C76-952F-F46303696268}" destId="{81B4695A-682E-453D-AD06-7BF0A56E01FD}" srcOrd="0" destOrd="0" presId="urn:microsoft.com/office/officeart/2005/8/layout/hList7"/>
    <dgm:cxn modelId="{D3012519-8ED6-42BD-A645-BFCE325F345D}" type="presParOf" srcId="{0A0573F5-3AD1-4C76-952F-F46303696268}" destId="{BB6B1C8E-B106-42F0-8067-BCF7FB544069}" srcOrd="1" destOrd="0" presId="urn:microsoft.com/office/officeart/2005/8/layout/hList7"/>
    <dgm:cxn modelId="{93C23496-6264-4D2E-9B2D-6646505F06F3}" type="presParOf" srcId="{0A0573F5-3AD1-4C76-952F-F46303696268}" destId="{96C9769D-4564-4AA7-80B8-C1A5608C737B}" srcOrd="2" destOrd="0" presId="urn:microsoft.com/office/officeart/2005/8/layout/hList7"/>
    <dgm:cxn modelId="{CF4DCB23-E365-41EC-87AA-F5782542471F}" type="presParOf" srcId="{0A0573F5-3AD1-4C76-952F-F46303696268}" destId="{7DC6770D-A169-4259-95C7-F79787613784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EE001872-31C9-4A2E-8ADD-444202D1E391}" type="doc">
      <dgm:prSet loTypeId="urn:microsoft.com/office/officeart/2005/8/layout/hList7" loCatId="picture" qsTypeId="urn:microsoft.com/office/officeart/2005/8/quickstyle/simple1" qsCatId="simple" csTypeId="urn:microsoft.com/office/officeart/2005/8/colors/accent1_2" csCatId="accent1" phldr="1"/>
      <dgm:spPr/>
    </dgm:pt>
    <dgm:pt modelId="{055EC77B-14EA-40A5-8136-B164320722F4}">
      <dgm:prSet phldrT="[Text]" custT="1"/>
      <dgm:spPr/>
      <dgm:t>
        <a:bodyPr/>
        <a:lstStyle/>
        <a:p>
          <a:r>
            <a:rPr lang="en-US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Record Transactions Fee-Based Programs</a:t>
          </a:r>
        </a:p>
      </dgm:t>
    </dgm:pt>
    <dgm:pt modelId="{BD9A79F1-318B-404C-969D-C4716FBDCA97}" type="parTrans" cxnId="{05842409-3437-49CE-8563-9000D6801C92}">
      <dgm:prSet/>
      <dgm:spPr/>
      <dgm:t>
        <a:bodyPr/>
        <a:lstStyle/>
        <a:p>
          <a:endParaRPr lang="en-US"/>
        </a:p>
      </dgm:t>
    </dgm:pt>
    <dgm:pt modelId="{E686BA06-1A09-40B8-810E-238C83AF3CA9}" type="sibTrans" cxnId="{05842409-3437-49CE-8563-9000D6801C92}">
      <dgm:prSet/>
      <dgm:spPr/>
      <dgm:t>
        <a:bodyPr/>
        <a:lstStyle/>
        <a:p>
          <a:endParaRPr lang="en-US"/>
        </a:p>
      </dgm:t>
    </dgm:pt>
    <dgm:pt modelId="{B7928E20-6CAE-4D0B-BD96-735D5D8A7112}">
      <dgm:prSet phldrT="[Text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6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Extra-Curricular Activities,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6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Post-Secondary Education,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6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Summer/Night School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600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(No Other Allowable Uses)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205A746-60F8-44D0-84E5-124BB2D50E20}" type="sibTrans" cxnId="{3A85B9A8-EAFA-40E9-A144-33D314EC459E}">
      <dgm:prSet/>
      <dgm:spPr/>
      <dgm:t>
        <a:bodyPr/>
        <a:lstStyle/>
        <a:p>
          <a:endParaRPr lang="en-US"/>
        </a:p>
      </dgm:t>
    </dgm:pt>
    <dgm:pt modelId="{4DF70D95-4E56-4245-9ECB-7671F58C0FA9}" type="parTrans" cxnId="{3A85B9A8-EAFA-40E9-A144-33D314EC459E}">
      <dgm:prSet/>
      <dgm:spPr/>
      <dgm:t>
        <a:bodyPr/>
        <a:lstStyle/>
        <a:p>
          <a:endParaRPr lang="en-US"/>
        </a:p>
      </dgm:t>
    </dgm:pt>
    <dgm:pt modelId="{10254EA4-9BCE-4A91-9757-0FAB695D0F11}" type="pres">
      <dgm:prSet presAssocID="{EE001872-31C9-4A2E-8ADD-444202D1E391}" presName="Name0" presStyleCnt="0">
        <dgm:presLayoutVars>
          <dgm:dir/>
          <dgm:resizeHandles val="exact"/>
        </dgm:presLayoutVars>
      </dgm:prSet>
      <dgm:spPr/>
    </dgm:pt>
    <dgm:pt modelId="{547D620E-5C77-424A-8BFE-869C23A43B76}" type="pres">
      <dgm:prSet presAssocID="{EE001872-31C9-4A2E-8ADD-444202D1E391}" presName="fgShape" presStyleLbl="fgShp" presStyleIdx="0" presStyleCnt="1" custScaleX="108696" custScaleY="95833" custLinFactNeighborX="954" custLinFactNeighborY="71762"/>
      <dgm:spPr/>
    </dgm:pt>
    <dgm:pt modelId="{078EB9C1-E441-4351-9BE2-B8ADCD0693EF}" type="pres">
      <dgm:prSet presAssocID="{EE001872-31C9-4A2E-8ADD-444202D1E391}" presName="linComp" presStyleCnt="0"/>
      <dgm:spPr/>
    </dgm:pt>
    <dgm:pt modelId="{10DD5011-C960-4D79-8ED7-07BF941BC8B1}" type="pres">
      <dgm:prSet presAssocID="{055EC77B-14EA-40A5-8136-B164320722F4}" presName="compNode" presStyleCnt="0"/>
      <dgm:spPr/>
    </dgm:pt>
    <dgm:pt modelId="{4433C255-F20C-4C2E-AED3-6352B0631701}" type="pres">
      <dgm:prSet presAssocID="{055EC77B-14EA-40A5-8136-B164320722F4}" presName="bkgdShape" presStyleLbl="node1" presStyleIdx="0" presStyleCnt="2" custScaleX="95177"/>
      <dgm:spPr/>
    </dgm:pt>
    <dgm:pt modelId="{8C18AB75-CA47-4BBD-A52E-2F931BF088A9}" type="pres">
      <dgm:prSet presAssocID="{055EC77B-14EA-40A5-8136-B164320722F4}" presName="nodeTx" presStyleLbl="node1" presStyleIdx="0" presStyleCnt="2">
        <dgm:presLayoutVars>
          <dgm:bulletEnabled val="1"/>
        </dgm:presLayoutVars>
      </dgm:prSet>
      <dgm:spPr/>
    </dgm:pt>
    <dgm:pt modelId="{3ECF8FF8-1657-420D-84A2-0799DDADEC6F}" type="pres">
      <dgm:prSet presAssocID="{055EC77B-14EA-40A5-8136-B164320722F4}" presName="invisiNode" presStyleLbl="node1" presStyleIdx="0" presStyleCnt="2"/>
      <dgm:spPr/>
    </dgm:pt>
    <dgm:pt modelId="{18C42AC8-990A-4E01-9FB1-B4040972FCBB}" type="pres">
      <dgm:prSet presAssocID="{055EC77B-14EA-40A5-8136-B164320722F4}" presName="imagNode" presStyleLbl="fgImgPlace1" presStyleIdx="0" presStyleCnt="2" custScaleX="155113" custScaleY="97903" custLinFactNeighborY="-748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effectLst>
          <a:glow rad="139700">
            <a:schemeClr val="accent3">
              <a:satMod val="175000"/>
              <a:alpha val="40000"/>
            </a:schemeClr>
          </a:glow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DFC10EFB-7CED-4563-9CF1-124F0766AB09}" type="pres">
      <dgm:prSet presAssocID="{E686BA06-1A09-40B8-810E-238C83AF3CA9}" presName="sibTrans" presStyleLbl="sibTrans2D1" presStyleIdx="0" presStyleCnt="0"/>
      <dgm:spPr/>
    </dgm:pt>
    <dgm:pt modelId="{0A0573F5-3AD1-4C76-952F-F46303696268}" type="pres">
      <dgm:prSet presAssocID="{B7928E20-6CAE-4D0B-BD96-735D5D8A7112}" presName="compNode" presStyleCnt="0"/>
      <dgm:spPr/>
    </dgm:pt>
    <dgm:pt modelId="{81B4695A-682E-453D-AD06-7BF0A56E01FD}" type="pres">
      <dgm:prSet presAssocID="{B7928E20-6CAE-4D0B-BD96-735D5D8A7112}" presName="bkgdShape" presStyleLbl="node1" presStyleIdx="1" presStyleCnt="2"/>
      <dgm:spPr/>
    </dgm:pt>
    <dgm:pt modelId="{BB6B1C8E-B106-42F0-8067-BCF7FB544069}" type="pres">
      <dgm:prSet presAssocID="{B7928E20-6CAE-4D0B-BD96-735D5D8A7112}" presName="nodeTx" presStyleLbl="node1" presStyleIdx="1" presStyleCnt="2">
        <dgm:presLayoutVars>
          <dgm:bulletEnabled val="1"/>
        </dgm:presLayoutVars>
      </dgm:prSet>
      <dgm:spPr/>
    </dgm:pt>
    <dgm:pt modelId="{96C9769D-4564-4AA7-80B8-C1A5608C737B}" type="pres">
      <dgm:prSet presAssocID="{B7928E20-6CAE-4D0B-BD96-735D5D8A7112}" presName="invisiNode" presStyleLbl="node1" presStyleIdx="1" presStyleCnt="2"/>
      <dgm:spPr/>
    </dgm:pt>
    <dgm:pt modelId="{7DC6770D-A169-4259-95C7-F79787613784}" type="pres">
      <dgm:prSet presAssocID="{B7928E20-6CAE-4D0B-BD96-735D5D8A7112}" presName="imagNode" presStyleLbl="fgImgPlace1" presStyleIdx="1" presStyleCnt="2" custScaleX="153087" custScaleY="102298" custLinFactNeighborX="3646" custLinFactNeighborY="-20780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5000" b="-55000"/>
          </a:stretch>
        </a:blipFill>
        <a:effectLst>
          <a:glow rad="139700">
            <a:schemeClr val="accent3">
              <a:satMod val="175000"/>
              <a:alpha val="40000"/>
            </a:schemeClr>
          </a:glow>
          <a:outerShdw blurRad="50800" dist="38100" dir="2700000" algn="tl" rotWithShape="0">
            <a:prstClr val="black">
              <a:alpha val="40000"/>
            </a:prstClr>
          </a:outerShdw>
        </a:effectLst>
      </dgm:spPr>
    </dgm:pt>
  </dgm:ptLst>
  <dgm:cxnLst>
    <dgm:cxn modelId="{05842409-3437-49CE-8563-9000D6801C92}" srcId="{EE001872-31C9-4A2E-8ADD-444202D1E391}" destId="{055EC77B-14EA-40A5-8136-B164320722F4}" srcOrd="0" destOrd="0" parTransId="{BD9A79F1-318B-404C-969D-C4716FBDCA97}" sibTransId="{E686BA06-1A09-40B8-810E-238C83AF3CA9}"/>
    <dgm:cxn modelId="{55F34553-F707-40F3-A1A1-09EC0D6D33BF}" type="presOf" srcId="{B7928E20-6CAE-4D0B-BD96-735D5D8A7112}" destId="{BB6B1C8E-B106-42F0-8067-BCF7FB544069}" srcOrd="1" destOrd="0" presId="urn:microsoft.com/office/officeart/2005/8/layout/hList7"/>
    <dgm:cxn modelId="{1441C477-0084-4A38-8AB9-6E9577CAED62}" type="presOf" srcId="{EE001872-31C9-4A2E-8ADD-444202D1E391}" destId="{10254EA4-9BCE-4A91-9757-0FAB695D0F11}" srcOrd="0" destOrd="0" presId="urn:microsoft.com/office/officeart/2005/8/layout/hList7"/>
    <dgm:cxn modelId="{30A7FE7D-5961-42D3-827E-DE9416F3E4AE}" type="presOf" srcId="{B7928E20-6CAE-4D0B-BD96-735D5D8A7112}" destId="{81B4695A-682E-453D-AD06-7BF0A56E01FD}" srcOrd="0" destOrd="0" presId="urn:microsoft.com/office/officeart/2005/8/layout/hList7"/>
    <dgm:cxn modelId="{6894EA7F-5ACA-4C5E-98E3-C55F25FE6395}" type="presOf" srcId="{055EC77B-14EA-40A5-8136-B164320722F4}" destId="{4433C255-F20C-4C2E-AED3-6352B0631701}" srcOrd="0" destOrd="0" presId="urn:microsoft.com/office/officeart/2005/8/layout/hList7"/>
    <dgm:cxn modelId="{23B2FD8C-A600-4472-A5E9-0079AC3ABA8E}" type="presOf" srcId="{055EC77B-14EA-40A5-8136-B164320722F4}" destId="{8C18AB75-CA47-4BBD-A52E-2F931BF088A9}" srcOrd="1" destOrd="0" presId="urn:microsoft.com/office/officeart/2005/8/layout/hList7"/>
    <dgm:cxn modelId="{0C97CC98-7B1E-4561-A812-13CF8238153B}" type="presOf" srcId="{E686BA06-1A09-40B8-810E-238C83AF3CA9}" destId="{DFC10EFB-7CED-4563-9CF1-124F0766AB09}" srcOrd="0" destOrd="0" presId="urn:microsoft.com/office/officeart/2005/8/layout/hList7"/>
    <dgm:cxn modelId="{3A85B9A8-EAFA-40E9-A144-33D314EC459E}" srcId="{EE001872-31C9-4A2E-8ADD-444202D1E391}" destId="{B7928E20-6CAE-4D0B-BD96-735D5D8A7112}" srcOrd="1" destOrd="0" parTransId="{4DF70D95-4E56-4245-9ECB-7671F58C0FA9}" sibTransId="{B205A746-60F8-44D0-84E5-124BB2D50E20}"/>
    <dgm:cxn modelId="{AA0678ED-3A82-4175-A580-C9E6CB6FD69B}" type="presParOf" srcId="{10254EA4-9BCE-4A91-9757-0FAB695D0F11}" destId="{547D620E-5C77-424A-8BFE-869C23A43B76}" srcOrd="0" destOrd="0" presId="urn:microsoft.com/office/officeart/2005/8/layout/hList7"/>
    <dgm:cxn modelId="{0E93121C-67A3-45D1-BE1E-0B24EEE54119}" type="presParOf" srcId="{10254EA4-9BCE-4A91-9757-0FAB695D0F11}" destId="{078EB9C1-E441-4351-9BE2-B8ADCD0693EF}" srcOrd="1" destOrd="0" presId="urn:microsoft.com/office/officeart/2005/8/layout/hList7"/>
    <dgm:cxn modelId="{D9D775FC-E595-46DE-9B5B-1469466C9C10}" type="presParOf" srcId="{078EB9C1-E441-4351-9BE2-B8ADCD0693EF}" destId="{10DD5011-C960-4D79-8ED7-07BF941BC8B1}" srcOrd="0" destOrd="0" presId="urn:microsoft.com/office/officeart/2005/8/layout/hList7"/>
    <dgm:cxn modelId="{11C2EE3D-A240-4F44-8FF2-0236C03076DE}" type="presParOf" srcId="{10DD5011-C960-4D79-8ED7-07BF941BC8B1}" destId="{4433C255-F20C-4C2E-AED3-6352B0631701}" srcOrd="0" destOrd="0" presId="urn:microsoft.com/office/officeart/2005/8/layout/hList7"/>
    <dgm:cxn modelId="{C828AB3A-2732-4356-97CC-3BF78D698FF8}" type="presParOf" srcId="{10DD5011-C960-4D79-8ED7-07BF941BC8B1}" destId="{8C18AB75-CA47-4BBD-A52E-2F931BF088A9}" srcOrd="1" destOrd="0" presId="urn:microsoft.com/office/officeart/2005/8/layout/hList7"/>
    <dgm:cxn modelId="{98A0CE02-3F64-4394-97F5-39682639EE0A}" type="presParOf" srcId="{10DD5011-C960-4D79-8ED7-07BF941BC8B1}" destId="{3ECF8FF8-1657-420D-84A2-0799DDADEC6F}" srcOrd="2" destOrd="0" presId="urn:microsoft.com/office/officeart/2005/8/layout/hList7"/>
    <dgm:cxn modelId="{F0BD91AC-F737-4FB6-A0F3-C770BA0A2D81}" type="presParOf" srcId="{10DD5011-C960-4D79-8ED7-07BF941BC8B1}" destId="{18C42AC8-990A-4E01-9FB1-B4040972FCBB}" srcOrd="3" destOrd="0" presId="urn:microsoft.com/office/officeart/2005/8/layout/hList7"/>
    <dgm:cxn modelId="{C4FAC6A3-0E6A-47A4-9131-ED5B51EFCAA8}" type="presParOf" srcId="{078EB9C1-E441-4351-9BE2-B8ADCD0693EF}" destId="{DFC10EFB-7CED-4563-9CF1-124F0766AB09}" srcOrd="1" destOrd="0" presId="urn:microsoft.com/office/officeart/2005/8/layout/hList7"/>
    <dgm:cxn modelId="{87BFDDE5-F9F9-4E5C-A430-087C9EAE21F2}" type="presParOf" srcId="{078EB9C1-E441-4351-9BE2-B8ADCD0693EF}" destId="{0A0573F5-3AD1-4C76-952F-F46303696268}" srcOrd="2" destOrd="0" presId="urn:microsoft.com/office/officeart/2005/8/layout/hList7"/>
    <dgm:cxn modelId="{98DADE0D-B18C-4D3F-849C-C6C614CF6FCE}" type="presParOf" srcId="{0A0573F5-3AD1-4C76-952F-F46303696268}" destId="{81B4695A-682E-453D-AD06-7BF0A56E01FD}" srcOrd="0" destOrd="0" presId="urn:microsoft.com/office/officeart/2005/8/layout/hList7"/>
    <dgm:cxn modelId="{D3012519-8ED6-42BD-A645-BFCE325F345D}" type="presParOf" srcId="{0A0573F5-3AD1-4C76-952F-F46303696268}" destId="{BB6B1C8E-B106-42F0-8067-BCF7FB544069}" srcOrd="1" destOrd="0" presId="urn:microsoft.com/office/officeart/2005/8/layout/hList7"/>
    <dgm:cxn modelId="{93C23496-6264-4D2E-9B2D-6646505F06F3}" type="presParOf" srcId="{0A0573F5-3AD1-4C76-952F-F46303696268}" destId="{96C9769D-4564-4AA7-80B8-C1A5608C737B}" srcOrd="2" destOrd="0" presId="urn:microsoft.com/office/officeart/2005/8/layout/hList7"/>
    <dgm:cxn modelId="{CF4DCB23-E365-41EC-87AA-F5782542471F}" type="presParOf" srcId="{0A0573F5-3AD1-4C76-952F-F46303696268}" destId="{7DC6770D-A169-4259-95C7-F79787613784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A5FC9FE4-D486-4C46-94F1-A1E16A6BAE10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E46ACBF-5B46-45C5-8E19-E0CB25CCD25A}">
      <dgm:prSet phldrT="[Text]"/>
      <dgm:spPr/>
      <dgm:t>
        <a:bodyPr/>
        <a:lstStyle/>
        <a:p>
          <a:r>
            <a: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Review Current Budget</a:t>
          </a:r>
        </a:p>
      </dgm:t>
    </dgm:pt>
    <dgm:pt modelId="{BAF60F55-0E61-43E5-ADC7-01E5E0985042}" type="parTrans" cxnId="{A7C6FFFD-A962-4346-B42A-F5829BF59E7C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24ACDB5-B541-4CDE-95D0-A9F908D163B1}" type="sibTrans" cxnId="{A7C6FFFD-A962-4346-B42A-F5829BF59E7C}">
      <dgm:prSet/>
      <dgm:spPr/>
      <dgm:t>
        <a:bodyPr/>
        <a:lstStyle/>
        <a:p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94A8BDA-9866-4576-883C-90D7C9BD1356}">
      <dgm:prSet phldrT="[Text]"/>
      <dgm:spPr/>
      <dgm:t>
        <a:bodyPr/>
        <a:lstStyle/>
        <a:p>
          <a:r>
            <a: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Board Input on District Levy &amp; Tax Request</a:t>
          </a:r>
        </a:p>
      </dgm:t>
    </dgm:pt>
    <dgm:pt modelId="{7F3F9386-FAD7-45FA-8C2A-FF52CB950625}" type="parTrans" cxnId="{294AD9D3-2171-4A58-8266-D67167894B71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77A8932-CF51-45C3-B8E9-4224650288E7}" type="sibTrans" cxnId="{294AD9D3-2171-4A58-8266-D67167894B71}">
      <dgm:prSet/>
      <dgm:spPr/>
      <dgm:t>
        <a:bodyPr/>
        <a:lstStyle/>
        <a:p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A89214E-46B2-4F36-A492-C8AC8EA979D0}">
      <dgm:prSet phldrT="[Text]"/>
      <dgm:spPr/>
      <dgm:t>
        <a:bodyPr/>
        <a:lstStyle/>
        <a:p>
          <a:r>
            <a: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Budget Workshop with Board</a:t>
          </a:r>
        </a:p>
      </dgm:t>
    </dgm:pt>
    <dgm:pt modelId="{5FFD35BF-00AD-4A8A-AFC6-1078B2F8DA0A}" type="parTrans" cxnId="{853682D8-3C7C-47E9-B36C-7BBC58B5E095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3F4DCCD-93BA-41AA-9D0D-AE7E875C0065}" type="sibTrans" cxnId="{853682D8-3C7C-47E9-B36C-7BBC58B5E095}">
      <dgm:prSet/>
      <dgm:spPr/>
      <dgm:t>
        <a:bodyPr/>
        <a:lstStyle/>
        <a:p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F0428D0-9C4E-4911-BF1A-EB160A7C0842}">
      <dgm:prSet phldrT="[Text]"/>
      <dgm:spPr/>
      <dgm:t>
        <a:bodyPr/>
        <a:lstStyle/>
        <a:p>
          <a:r>
            <a: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Hold Hearings</a:t>
          </a:r>
        </a:p>
        <a:p>
          <a:r>
            <a: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&amp; Adopt</a:t>
          </a:r>
        </a:p>
      </dgm:t>
    </dgm:pt>
    <dgm:pt modelId="{D0B577B9-AEDA-4D58-88F1-072B2B41B4EF}" type="parTrans" cxnId="{A237B0B6-A698-4285-BD41-159422806542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50B4234-6388-4C87-A2F7-6E5EB047A58D}" type="sibTrans" cxnId="{A237B0B6-A698-4285-BD41-159422806542}">
      <dgm:prSet/>
      <dgm:spPr/>
      <dgm:t>
        <a:bodyPr/>
        <a:lstStyle/>
        <a:p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8D08059-B6A3-4972-AA9B-716CDE4EBC67}">
      <dgm:prSet phldrT="[Text]"/>
      <dgm:spPr/>
      <dgm:t>
        <a:bodyPr/>
        <a:lstStyle/>
        <a:p>
          <a:r>
            <a: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Monitor Spending through School Year</a:t>
          </a:r>
        </a:p>
      </dgm:t>
    </dgm:pt>
    <dgm:pt modelId="{DF93C1E2-999B-47FD-AA7B-941F056D9643}" type="parTrans" cxnId="{467491C3-D1D2-4B1D-B4B5-37A174C8B746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9AC09EC-5F59-446B-8D61-2CD6BA832551}" type="sibTrans" cxnId="{467491C3-D1D2-4B1D-B4B5-37A174C8B746}">
      <dgm:prSet/>
      <dgm:spPr/>
      <dgm:t>
        <a:bodyPr/>
        <a:lstStyle/>
        <a:p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22C9DAC-97EB-42CC-B1CD-4D4122FA7924}">
      <dgm:prSet/>
      <dgm:spPr/>
      <dgm:t>
        <a:bodyPr/>
        <a:lstStyle/>
        <a:p>
          <a:r>
            <a: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Amendment Needed? </a:t>
          </a:r>
        </a:p>
      </dgm:t>
    </dgm:pt>
    <dgm:pt modelId="{B2299006-CCD6-443B-8944-66FAB21F7C94}" type="parTrans" cxnId="{ED8EAF93-90DD-4A7A-B742-EFDE9E29EB4B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74AAE3C-70F5-4AF6-A4CC-B0FC7A6A1DDE}" type="sibTrans" cxnId="{ED8EAF93-90DD-4A7A-B742-EFDE9E29EB4B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B783F6A-5A41-4677-A00C-9C3CCC175D87}" type="pres">
      <dgm:prSet presAssocID="{A5FC9FE4-D486-4C46-94F1-A1E16A6BAE10}" presName="Name0" presStyleCnt="0">
        <dgm:presLayoutVars>
          <dgm:dir/>
          <dgm:resizeHandles val="exact"/>
        </dgm:presLayoutVars>
      </dgm:prSet>
      <dgm:spPr/>
    </dgm:pt>
    <dgm:pt modelId="{8B4CEA30-3EB8-4A77-B51A-504F26D9FDDC}" type="pres">
      <dgm:prSet presAssocID="{BE46ACBF-5B46-45C5-8E19-E0CB25CCD25A}" presName="node" presStyleLbl="node1" presStyleIdx="0" presStyleCnt="6">
        <dgm:presLayoutVars>
          <dgm:bulletEnabled val="1"/>
        </dgm:presLayoutVars>
      </dgm:prSet>
      <dgm:spPr/>
    </dgm:pt>
    <dgm:pt modelId="{E7FDF777-E6A7-469A-94C6-7338170D6BD8}" type="pres">
      <dgm:prSet presAssocID="{124ACDB5-B541-4CDE-95D0-A9F908D163B1}" presName="sibTrans" presStyleLbl="sibTrans1D1" presStyleIdx="0" presStyleCnt="5"/>
      <dgm:spPr/>
    </dgm:pt>
    <dgm:pt modelId="{4A5A8591-B139-4C0B-9FD1-A298BC9B3537}" type="pres">
      <dgm:prSet presAssocID="{124ACDB5-B541-4CDE-95D0-A9F908D163B1}" presName="connectorText" presStyleLbl="sibTrans1D1" presStyleIdx="0" presStyleCnt="5"/>
      <dgm:spPr/>
    </dgm:pt>
    <dgm:pt modelId="{FC4E935F-6B45-4AFD-B125-4C6274537274}" type="pres">
      <dgm:prSet presAssocID="{994A8BDA-9866-4576-883C-90D7C9BD1356}" presName="node" presStyleLbl="node1" presStyleIdx="1" presStyleCnt="6">
        <dgm:presLayoutVars>
          <dgm:bulletEnabled val="1"/>
        </dgm:presLayoutVars>
      </dgm:prSet>
      <dgm:spPr/>
    </dgm:pt>
    <dgm:pt modelId="{13CD5C52-C474-4B6A-AA98-54F7A59DB306}" type="pres">
      <dgm:prSet presAssocID="{B77A8932-CF51-45C3-B8E9-4224650288E7}" presName="sibTrans" presStyleLbl="sibTrans1D1" presStyleIdx="1" presStyleCnt="5"/>
      <dgm:spPr/>
    </dgm:pt>
    <dgm:pt modelId="{9DC88A1F-7BC0-4AE6-B4F9-E7DA71D149F0}" type="pres">
      <dgm:prSet presAssocID="{B77A8932-CF51-45C3-B8E9-4224650288E7}" presName="connectorText" presStyleLbl="sibTrans1D1" presStyleIdx="1" presStyleCnt="5"/>
      <dgm:spPr/>
    </dgm:pt>
    <dgm:pt modelId="{8D72EF2B-5E5C-4D1B-9506-94E406B0E66A}" type="pres">
      <dgm:prSet presAssocID="{FA89214E-46B2-4F36-A492-C8AC8EA979D0}" presName="node" presStyleLbl="node1" presStyleIdx="2" presStyleCnt="6">
        <dgm:presLayoutVars>
          <dgm:bulletEnabled val="1"/>
        </dgm:presLayoutVars>
      </dgm:prSet>
      <dgm:spPr/>
    </dgm:pt>
    <dgm:pt modelId="{31065795-7AC8-4A7C-95B2-B2A693F95CC6}" type="pres">
      <dgm:prSet presAssocID="{D3F4DCCD-93BA-41AA-9D0D-AE7E875C0065}" presName="sibTrans" presStyleLbl="sibTrans1D1" presStyleIdx="2" presStyleCnt="5"/>
      <dgm:spPr/>
    </dgm:pt>
    <dgm:pt modelId="{BE78D9C1-B68F-4CE6-9668-FC3C62A2E0A7}" type="pres">
      <dgm:prSet presAssocID="{D3F4DCCD-93BA-41AA-9D0D-AE7E875C0065}" presName="connectorText" presStyleLbl="sibTrans1D1" presStyleIdx="2" presStyleCnt="5"/>
      <dgm:spPr/>
    </dgm:pt>
    <dgm:pt modelId="{C5E9F5B9-99B5-4931-95EA-BD9E7CF10FBD}" type="pres">
      <dgm:prSet presAssocID="{7F0428D0-9C4E-4911-BF1A-EB160A7C0842}" presName="node" presStyleLbl="node1" presStyleIdx="3" presStyleCnt="6">
        <dgm:presLayoutVars>
          <dgm:bulletEnabled val="1"/>
        </dgm:presLayoutVars>
      </dgm:prSet>
      <dgm:spPr/>
    </dgm:pt>
    <dgm:pt modelId="{F41FC788-61EA-4C96-B454-56FFF413D7A2}" type="pres">
      <dgm:prSet presAssocID="{550B4234-6388-4C87-A2F7-6E5EB047A58D}" presName="sibTrans" presStyleLbl="sibTrans1D1" presStyleIdx="3" presStyleCnt="5"/>
      <dgm:spPr/>
    </dgm:pt>
    <dgm:pt modelId="{F0F6F846-FB6F-4D59-830A-E603FC96758E}" type="pres">
      <dgm:prSet presAssocID="{550B4234-6388-4C87-A2F7-6E5EB047A58D}" presName="connectorText" presStyleLbl="sibTrans1D1" presStyleIdx="3" presStyleCnt="5"/>
      <dgm:spPr/>
    </dgm:pt>
    <dgm:pt modelId="{3794FAA0-A03C-49C7-932B-6C181F556FE5}" type="pres">
      <dgm:prSet presAssocID="{A8D08059-B6A3-4972-AA9B-716CDE4EBC67}" presName="node" presStyleLbl="node1" presStyleIdx="4" presStyleCnt="6">
        <dgm:presLayoutVars>
          <dgm:bulletEnabled val="1"/>
        </dgm:presLayoutVars>
      </dgm:prSet>
      <dgm:spPr/>
    </dgm:pt>
    <dgm:pt modelId="{167C0AFD-E38C-4880-99EF-533E0A4EC346}" type="pres">
      <dgm:prSet presAssocID="{49AC09EC-5F59-446B-8D61-2CD6BA832551}" presName="sibTrans" presStyleLbl="sibTrans1D1" presStyleIdx="4" presStyleCnt="5"/>
      <dgm:spPr/>
    </dgm:pt>
    <dgm:pt modelId="{EFDC48B1-79F1-4ECD-8AF9-048C6FDB1065}" type="pres">
      <dgm:prSet presAssocID="{49AC09EC-5F59-446B-8D61-2CD6BA832551}" presName="connectorText" presStyleLbl="sibTrans1D1" presStyleIdx="4" presStyleCnt="5"/>
      <dgm:spPr/>
    </dgm:pt>
    <dgm:pt modelId="{5FD2D60E-036D-4F2F-AE0E-ED745513C13D}" type="pres">
      <dgm:prSet presAssocID="{822C9DAC-97EB-42CC-B1CD-4D4122FA7924}" presName="node" presStyleLbl="node1" presStyleIdx="5" presStyleCnt="6">
        <dgm:presLayoutVars>
          <dgm:bulletEnabled val="1"/>
        </dgm:presLayoutVars>
      </dgm:prSet>
      <dgm:spPr/>
    </dgm:pt>
  </dgm:ptLst>
  <dgm:cxnLst>
    <dgm:cxn modelId="{CE696C10-01F3-4194-B91E-883A0C85E2CF}" type="presOf" srcId="{994A8BDA-9866-4576-883C-90D7C9BD1356}" destId="{FC4E935F-6B45-4AFD-B125-4C6274537274}" srcOrd="0" destOrd="0" presId="urn:microsoft.com/office/officeart/2016/7/layout/RepeatingBendingProcessNew"/>
    <dgm:cxn modelId="{35EEAF11-658D-4EBE-AAF6-BDBFE4FAE3F1}" type="presOf" srcId="{550B4234-6388-4C87-A2F7-6E5EB047A58D}" destId="{F41FC788-61EA-4C96-B454-56FFF413D7A2}" srcOrd="0" destOrd="0" presId="urn:microsoft.com/office/officeart/2016/7/layout/RepeatingBendingProcessNew"/>
    <dgm:cxn modelId="{5E95ED13-7D3A-4AB8-890A-D4A637472C9C}" type="presOf" srcId="{822C9DAC-97EB-42CC-B1CD-4D4122FA7924}" destId="{5FD2D60E-036D-4F2F-AE0E-ED745513C13D}" srcOrd="0" destOrd="0" presId="urn:microsoft.com/office/officeart/2016/7/layout/RepeatingBendingProcessNew"/>
    <dgm:cxn modelId="{71095E15-38EB-48A8-8505-35D561E506E9}" type="presOf" srcId="{49AC09EC-5F59-446B-8D61-2CD6BA832551}" destId="{167C0AFD-E38C-4880-99EF-533E0A4EC346}" srcOrd="0" destOrd="0" presId="urn:microsoft.com/office/officeart/2016/7/layout/RepeatingBendingProcessNew"/>
    <dgm:cxn modelId="{9CD24018-2708-4724-994F-450ECA214C17}" type="presOf" srcId="{D3F4DCCD-93BA-41AA-9D0D-AE7E875C0065}" destId="{31065795-7AC8-4A7C-95B2-B2A693F95CC6}" srcOrd="0" destOrd="0" presId="urn:microsoft.com/office/officeart/2016/7/layout/RepeatingBendingProcessNew"/>
    <dgm:cxn modelId="{C1A5C63E-ACCF-4AC3-96A0-0AC7D4CF178B}" type="presOf" srcId="{B77A8932-CF51-45C3-B8E9-4224650288E7}" destId="{13CD5C52-C474-4B6A-AA98-54F7A59DB306}" srcOrd="0" destOrd="0" presId="urn:microsoft.com/office/officeart/2016/7/layout/RepeatingBendingProcessNew"/>
    <dgm:cxn modelId="{08A5035F-20C0-4102-87DE-346D5B68E1EA}" type="presOf" srcId="{D3F4DCCD-93BA-41AA-9D0D-AE7E875C0065}" destId="{BE78D9C1-B68F-4CE6-9668-FC3C62A2E0A7}" srcOrd="1" destOrd="0" presId="urn:microsoft.com/office/officeart/2016/7/layout/RepeatingBendingProcessNew"/>
    <dgm:cxn modelId="{18EB4765-3941-479C-B8CC-C4ABFCD00931}" type="presOf" srcId="{FA89214E-46B2-4F36-A492-C8AC8EA979D0}" destId="{8D72EF2B-5E5C-4D1B-9506-94E406B0E66A}" srcOrd="0" destOrd="0" presId="urn:microsoft.com/office/officeart/2016/7/layout/RepeatingBendingProcessNew"/>
    <dgm:cxn modelId="{DA855254-3D27-481C-8287-6B92744A8BF2}" type="presOf" srcId="{7F0428D0-9C4E-4911-BF1A-EB160A7C0842}" destId="{C5E9F5B9-99B5-4931-95EA-BD9E7CF10FBD}" srcOrd="0" destOrd="0" presId="urn:microsoft.com/office/officeart/2016/7/layout/RepeatingBendingProcessNew"/>
    <dgm:cxn modelId="{FE9F0D76-4FC1-443A-978A-A8A0F4274BC8}" type="presOf" srcId="{550B4234-6388-4C87-A2F7-6E5EB047A58D}" destId="{F0F6F846-FB6F-4D59-830A-E603FC96758E}" srcOrd="1" destOrd="0" presId="urn:microsoft.com/office/officeart/2016/7/layout/RepeatingBendingProcessNew"/>
    <dgm:cxn modelId="{5008668D-7C5B-49E9-99BD-50935260EFC1}" type="presOf" srcId="{A8D08059-B6A3-4972-AA9B-716CDE4EBC67}" destId="{3794FAA0-A03C-49C7-932B-6C181F556FE5}" srcOrd="0" destOrd="0" presId="urn:microsoft.com/office/officeart/2016/7/layout/RepeatingBendingProcessNew"/>
    <dgm:cxn modelId="{ED8EAF93-90DD-4A7A-B742-EFDE9E29EB4B}" srcId="{A5FC9FE4-D486-4C46-94F1-A1E16A6BAE10}" destId="{822C9DAC-97EB-42CC-B1CD-4D4122FA7924}" srcOrd="5" destOrd="0" parTransId="{B2299006-CCD6-443B-8944-66FAB21F7C94}" sibTransId="{A74AAE3C-70F5-4AF6-A4CC-B0FC7A6A1DDE}"/>
    <dgm:cxn modelId="{CE3F729D-167B-4281-AD24-E730F1B4B2AE}" type="presOf" srcId="{49AC09EC-5F59-446B-8D61-2CD6BA832551}" destId="{EFDC48B1-79F1-4ECD-8AF9-048C6FDB1065}" srcOrd="1" destOrd="0" presId="urn:microsoft.com/office/officeart/2016/7/layout/RepeatingBendingProcessNew"/>
    <dgm:cxn modelId="{A237B0B6-A698-4285-BD41-159422806542}" srcId="{A5FC9FE4-D486-4C46-94F1-A1E16A6BAE10}" destId="{7F0428D0-9C4E-4911-BF1A-EB160A7C0842}" srcOrd="3" destOrd="0" parTransId="{D0B577B9-AEDA-4D58-88F1-072B2B41B4EF}" sibTransId="{550B4234-6388-4C87-A2F7-6E5EB047A58D}"/>
    <dgm:cxn modelId="{F78040B9-9EBC-4AB8-9D22-6F47B5793F11}" type="presOf" srcId="{A5FC9FE4-D486-4C46-94F1-A1E16A6BAE10}" destId="{0B783F6A-5A41-4677-A00C-9C3CCC175D87}" srcOrd="0" destOrd="0" presId="urn:microsoft.com/office/officeart/2016/7/layout/RepeatingBendingProcessNew"/>
    <dgm:cxn modelId="{467491C3-D1D2-4B1D-B4B5-37A174C8B746}" srcId="{A5FC9FE4-D486-4C46-94F1-A1E16A6BAE10}" destId="{A8D08059-B6A3-4972-AA9B-716CDE4EBC67}" srcOrd="4" destOrd="0" parTransId="{DF93C1E2-999B-47FD-AA7B-941F056D9643}" sibTransId="{49AC09EC-5F59-446B-8D61-2CD6BA832551}"/>
    <dgm:cxn modelId="{E519FDC8-7B9A-4D15-B1B5-0964C44B2C46}" type="presOf" srcId="{B77A8932-CF51-45C3-B8E9-4224650288E7}" destId="{9DC88A1F-7BC0-4AE6-B4F9-E7DA71D149F0}" srcOrd="1" destOrd="0" presId="urn:microsoft.com/office/officeart/2016/7/layout/RepeatingBendingProcessNew"/>
    <dgm:cxn modelId="{294AD9D3-2171-4A58-8266-D67167894B71}" srcId="{A5FC9FE4-D486-4C46-94F1-A1E16A6BAE10}" destId="{994A8BDA-9866-4576-883C-90D7C9BD1356}" srcOrd="1" destOrd="0" parTransId="{7F3F9386-FAD7-45FA-8C2A-FF52CB950625}" sibTransId="{B77A8932-CF51-45C3-B8E9-4224650288E7}"/>
    <dgm:cxn modelId="{853682D8-3C7C-47E9-B36C-7BBC58B5E095}" srcId="{A5FC9FE4-D486-4C46-94F1-A1E16A6BAE10}" destId="{FA89214E-46B2-4F36-A492-C8AC8EA979D0}" srcOrd="2" destOrd="0" parTransId="{5FFD35BF-00AD-4A8A-AFC6-1078B2F8DA0A}" sibTransId="{D3F4DCCD-93BA-41AA-9D0D-AE7E875C0065}"/>
    <dgm:cxn modelId="{5BF227DB-40CE-4026-8DAD-117EF5341A7A}" type="presOf" srcId="{124ACDB5-B541-4CDE-95D0-A9F908D163B1}" destId="{4A5A8591-B139-4C0B-9FD1-A298BC9B3537}" srcOrd="1" destOrd="0" presId="urn:microsoft.com/office/officeart/2016/7/layout/RepeatingBendingProcessNew"/>
    <dgm:cxn modelId="{93B96BEA-DE86-465E-B409-E6EF379DE337}" type="presOf" srcId="{BE46ACBF-5B46-45C5-8E19-E0CB25CCD25A}" destId="{8B4CEA30-3EB8-4A77-B51A-504F26D9FDDC}" srcOrd="0" destOrd="0" presId="urn:microsoft.com/office/officeart/2016/7/layout/RepeatingBendingProcessNew"/>
    <dgm:cxn modelId="{BCC2E1F6-4CC7-474C-9693-EB8359F9EF75}" type="presOf" srcId="{124ACDB5-B541-4CDE-95D0-A9F908D163B1}" destId="{E7FDF777-E6A7-469A-94C6-7338170D6BD8}" srcOrd="0" destOrd="0" presId="urn:microsoft.com/office/officeart/2016/7/layout/RepeatingBendingProcessNew"/>
    <dgm:cxn modelId="{A7C6FFFD-A962-4346-B42A-F5829BF59E7C}" srcId="{A5FC9FE4-D486-4C46-94F1-A1E16A6BAE10}" destId="{BE46ACBF-5B46-45C5-8E19-E0CB25CCD25A}" srcOrd="0" destOrd="0" parTransId="{BAF60F55-0E61-43E5-ADC7-01E5E0985042}" sibTransId="{124ACDB5-B541-4CDE-95D0-A9F908D163B1}"/>
    <dgm:cxn modelId="{530E3308-0129-41BE-AF01-8B7D06DD8279}" type="presParOf" srcId="{0B783F6A-5A41-4677-A00C-9C3CCC175D87}" destId="{8B4CEA30-3EB8-4A77-B51A-504F26D9FDDC}" srcOrd="0" destOrd="0" presId="urn:microsoft.com/office/officeart/2016/7/layout/RepeatingBendingProcessNew"/>
    <dgm:cxn modelId="{5D5C15C6-CF88-4737-BF06-4F4EC424E695}" type="presParOf" srcId="{0B783F6A-5A41-4677-A00C-9C3CCC175D87}" destId="{E7FDF777-E6A7-469A-94C6-7338170D6BD8}" srcOrd="1" destOrd="0" presId="urn:microsoft.com/office/officeart/2016/7/layout/RepeatingBendingProcessNew"/>
    <dgm:cxn modelId="{4C708E7B-FCA9-436A-B16C-797B4073DE70}" type="presParOf" srcId="{E7FDF777-E6A7-469A-94C6-7338170D6BD8}" destId="{4A5A8591-B139-4C0B-9FD1-A298BC9B3537}" srcOrd="0" destOrd="0" presId="urn:microsoft.com/office/officeart/2016/7/layout/RepeatingBendingProcessNew"/>
    <dgm:cxn modelId="{75CB3C09-C138-47E5-BF74-C4D34D44EA22}" type="presParOf" srcId="{0B783F6A-5A41-4677-A00C-9C3CCC175D87}" destId="{FC4E935F-6B45-4AFD-B125-4C6274537274}" srcOrd="2" destOrd="0" presId="urn:microsoft.com/office/officeart/2016/7/layout/RepeatingBendingProcessNew"/>
    <dgm:cxn modelId="{B7B1342E-965B-4C1F-8256-7E92F78609F9}" type="presParOf" srcId="{0B783F6A-5A41-4677-A00C-9C3CCC175D87}" destId="{13CD5C52-C474-4B6A-AA98-54F7A59DB306}" srcOrd="3" destOrd="0" presId="urn:microsoft.com/office/officeart/2016/7/layout/RepeatingBendingProcessNew"/>
    <dgm:cxn modelId="{2B715BE3-C94B-4FB6-A77A-63EB08761196}" type="presParOf" srcId="{13CD5C52-C474-4B6A-AA98-54F7A59DB306}" destId="{9DC88A1F-7BC0-4AE6-B4F9-E7DA71D149F0}" srcOrd="0" destOrd="0" presId="urn:microsoft.com/office/officeart/2016/7/layout/RepeatingBendingProcessNew"/>
    <dgm:cxn modelId="{C411E1D1-4975-4C1B-AABE-30BA99BA1A01}" type="presParOf" srcId="{0B783F6A-5A41-4677-A00C-9C3CCC175D87}" destId="{8D72EF2B-5E5C-4D1B-9506-94E406B0E66A}" srcOrd="4" destOrd="0" presId="urn:microsoft.com/office/officeart/2016/7/layout/RepeatingBendingProcessNew"/>
    <dgm:cxn modelId="{2CD0FA61-FB81-4B82-9778-A93FA637077F}" type="presParOf" srcId="{0B783F6A-5A41-4677-A00C-9C3CCC175D87}" destId="{31065795-7AC8-4A7C-95B2-B2A693F95CC6}" srcOrd="5" destOrd="0" presId="urn:microsoft.com/office/officeart/2016/7/layout/RepeatingBendingProcessNew"/>
    <dgm:cxn modelId="{EFC2AB72-34F1-4C19-BBBE-1BAB6D499874}" type="presParOf" srcId="{31065795-7AC8-4A7C-95B2-B2A693F95CC6}" destId="{BE78D9C1-B68F-4CE6-9668-FC3C62A2E0A7}" srcOrd="0" destOrd="0" presId="urn:microsoft.com/office/officeart/2016/7/layout/RepeatingBendingProcessNew"/>
    <dgm:cxn modelId="{B921E866-D0B8-4DEE-BE01-A3DD06A74501}" type="presParOf" srcId="{0B783F6A-5A41-4677-A00C-9C3CCC175D87}" destId="{C5E9F5B9-99B5-4931-95EA-BD9E7CF10FBD}" srcOrd="6" destOrd="0" presId="urn:microsoft.com/office/officeart/2016/7/layout/RepeatingBendingProcessNew"/>
    <dgm:cxn modelId="{80898D4E-B80C-4232-96AC-97935B668EFC}" type="presParOf" srcId="{0B783F6A-5A41-4677-A00C-9C3CCC175D87}" destId="{F41FC788-61EA-4C96-B454-56FFF413D7A2}" srcOrd="7" destOrd="0" presId="urn:microsoft.com/office/officeart/2016/7/layout/RepeatingBendingProcessNew"/>
    <dgm:cxn modelId="{1819512B-EEBA-47C3-B788-390539A3F1BC}" type="presParOf" srcId="{F41FC788-61EA-4C96-B454-56FFF413D7A2}" destId="{F0F6F846-FB6F-4D59-830A-E603FC96758E}" srcOrd="0" destOrd="0" presId="urn:microsoft.com/office/officeart/2016/7/layout/RepeatingBendingProcessNew"/>
    <dgm:cxn modelId="{F118664A-2793-48E8-9B8F-11F5F6C3CBAA}" type="presParOf" srcId="{0B783F6A-5A41-4677-A00C-9C3CCC175D87}" destId="{3794FAA0-A03C-49C7-932B-6C181F556FE5}" srcOrd="8" destOrd="0" presId="urn:microsoft.com/office/officeart/2016/7/layout/RepeatingBendingProcessNew"/>
    <dgm:cxn modelId="{182EC292-53B2-4CC9-87BD-252A346B6D9A}" type="presParOf" srcId="{0B783F6A-5A41-4677-A00C-9C3CCC175D87}" destId="{167C0AFD-E38C-4880-99EF-533E0A4EC346}" srcOrd="9" destOrd="0" presId="urn:microsoft.com/office/officeart/2016/7/layout/RepeatingBendingProcessNew"/>
    <dgm:cxn modelId="{FC358BD1-3A05-452B-87EF-C2B86BFFFB3B}" type="presParOf" srcId="{167C0AFD-E38C-4880-99EF-533E0A4EC346}" destId="{EFDC48B1-79F1-4ECD-8AF9-048C6FDB1065}" srcOrd="0" destOrd="0" presId="urn:microsoft.com/office/officeart/2016/7/layout/RepeatingBendingProcessNew"/>
    <dgm:cxn modelId="{08DAE329-C64F-4905-B29C-D2D230708AB4}" type="presParOf" srcId="{0B783F6A-5A41-4677-A00C-9C3CCC175D87}" destId="{5FD2D60E-036D-4F2F-AE0E-ED745513C13D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07A9C933-5DC0-499C-A65D-4362239405BF}" type="doc">
      <dgm:prSet loTypeId="urn:microsoft.com/office/officeart/2008/layout/LinedLis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F1E6D7FF-3415-4FBD-9056-3C025C0AD07A}">
      <dgm:prSet custT="1"/>
      <dgm:spPr/>
      <dgm:t>
        <a:bodyPr/>
        <a:lstStyle/>
        <a:p>
          <a:r>
            <a:rPr lang="en-US" sz="2400" b="0" dirty="0"/>
            <a:t>Salaries &amp; Benefits</a:t>
          </a:r>
        </a:p>
      </dgm:t>
    </dgm:pt>
    <dgm:pt modelId="{40E0C8DE-83DA-4C0E-B11B-D73A01DF6EB9}" type="parTrans" cxnId="{53558A84-814C-4368-99D1-DEE5DC60BB1C}">
      <dgm:prSet/>
      <dgm:spPr/>
      <dgm:t>
        <a:bodyPr/>
        <a:lstStyle/>
        <a:p>
          <a:endParaRPr lang="en-US"/>
        </a:p>
      </dgm:t>
    </dgm:pt>
    <dgm:pt modelId="{732E039B-CEBB-4BC4-B7F1-AE14BC754D28}" type="sibTrans" cxnId="{53558A84-814C-4368-99D1-DEE5DC60BB1C}">
      <dgm:prSet/>
      <dgm:spPr/>
      <dgm:t>
        <a:bodyPr/>
        <a:lstStyle/>
        <a:p>
          <a:endParaRPr lang="en-US"/>
        </a:p>
      </dgm:t>
    </dgm:pt>
    <dgm:pt modelId="{615CF322-AA4B-44A8-B538-B78A328AC35C}">
      <dgm:prSet custT="1"/>
      <dgm:spPr/>
      <dgm:t>
        <a:bodyPr/>
        <a:lstStyle/>
        <a:p>
          <a:r>
            <a:rPr lang="en-US" sz="2400" dirty="0"/>
            <a:t>Instructional Materials – Tech needs</a:t>
          </a:r>
        </a:p>
      </dgm:t>
    </dgm:pt>
    <dgm:pt modelId="{E02A8A88-84D8-48DE-ADE7-CA45CD7A33FE}" type="parTrans" cxnId="{FEC07B7C-5BDE-4D1B-8103-B9D27CECCA81}">
      <dgm:prSet/>
      <dgm:spPr/>
      <dgm:t>
        <a:bodyPr/>
        <a:lstStyle/>
        <a:p>
          <a:endParaRPr lang="en-US"/>
        </a:p>
      </dgm:t>
    </dgm:pt>
    <dgm:pt modelId="{B798106B-0855-4004-BC71-BD498FF133DA}" type="sibTrans" cxnId="{FEC07B7C-5BDE-4D1B-8103-B9D27CECCA81}">
      <dgm:prSet/>
      <dgm:spPr/>
      <dgm:t>
        <a:bodyPr/>
        <a:lstStyle/>
        <a:p>
          <a:endParaRPr lang="en-US"/>
        </a:p>
      </dgm:t>
    </dgm:pt>
    <dgm:pt modelId="{C6348168-51E8-4A11-AB37-B3BE6BB7DB18}">
      <dgm:prSet custT="1"/>
      <dgm:spPr/>
      <dgm:t>
        <a:bodyPr/>
        <a:lstStyle/>
        <a:p>
          <a:r>
            <a:rPr lang="en-US" sz="2400" dirty="0"/>
            <a:t>Building/Grounds Maintenance</a:t>
          </a:r>
        </a:p>
      </dgm:t>
    </dgm:pt>
    <dgm:pt modelId="{8C75A593-E14F-486B-B213-DD14C7D6A7C5}" type="parTrans" cxnId="{BBFAED28-8BB0-433E-8CF1-48FAAD872451}">
      <dgm:prSet/>
      <dgm:spPr/>
      <dgm:t>
        <a:bodyPr/>
        <a:lstStyle/>
        <a:p>
          <a:endParaRPr lang="en-US"/>
        </a:p>
      </dgm:t>
    </dgm:pt>
    <dgm:pt modelId="{BAD9F2EA-C92E-445E-97A4-37944F3C6364}" type="sibTrans" cxnId="{BBFAED28-8BB0-433E-8CF1-48FAAD872451}">
      <dgm:prSet/>
      <dgm:spPr/>
      <dgm:t>
        <a:bodyPr/>
        <a:lstStyle/>
        <a:p>
          <a:endParaRPr lang="en-US"/>
        </a:p>
      </dgm:t>
    </dgm:pt>
    <dgm:pt modelId="{D4DCCC85-CD6C-4F37-8069-D0325E825F45}">
      <dgm:prSet custT="1"/>
      <dgm:spPr/>
      <dgm:t>
        <a:bodyPr/>
        <a:lstStyle/>
        <a:p>
          <a:r>
            <a:rPr lang="en-US" sz="2400" dirty="0"/>
            <a:t>Pupil Transportation</a:t>
          </a:r>
        </a:p>
      </dgm:t>
    </dgm:pt>
    <dgm:pt modelId="{122C9A99-7486-42E0-8FD3-B7AFAD20BF94}" type="parTrans" cxnId="{5607748D-02B5-4846-AFE0-5987352F8B35}">
      <dgm:prSet/>
      <dgm:spPr/>
      <dgm:t>
        <a:bodyPr/>
        <a:lstStyle/>
        <a:p>
          <a:endParaRPr lang="en-US"/>
        </a:p>
      </dgm:t>
    </dgm:pt>
    <dgm:pt modelId="{BB66B4C1-102F-4472-B5D7-6346A4B44282}" type="sibTrans" cxnId="{5607748D-02B5-4846-AFE0-5987352F8B35}">
      <dgm:prSet/>
      <dgm:spPr/>
      <dgm:t>
        <a:bodyPr/>
        <a:lstStyle/>
        <a:p>
          <a:endParaRPr lang="en-US"/>
        </a:p>
      </dgm:t>
    </dgm:pt>
    <dgm:pt modelId="{D487B238-309F-4C56-95A6-96C3D5BFF694}">
      <dgm:prSet custT="1"/>
      <dgm:spPr/>
      <dgm:t>
        <a:bodyPr/>
        <a:lstStyle/>
        <a:p>
          <a:r>
            <a:rPr lang="en-US" sz="2400" dirty="0"/>
            <a:t>SPED Instruction/Transportation </a:t>
          </a:r>
          <a:r>
            <a:rPr lang="en-US" sz="2000" dirty="0"/>
            <a:t>(plan for the unplanned)</a:t>
          </a:r>
          <a:endParaRPr lang="en-US" sz="2400" dirty="0"/>
        </a:p>
      </dgm:t>
    </dgm:pt>
    <dgm:pt modelId="{6A45D51C-BFC0-4E62-AF60-A1B66DE06AB7}" type="parTrans" cxnId="{69BD6DFB-E8F6-4BCA-9A8D-91BE12DB6DA6}">
      <dgm:prSet/>
      <dgm:spPr/>
      <dgm:t>
        <a:bodyPr/>
        <a:lstStyle/>
        <a:p>
          <a:endParaRPr lang="en-US"/>
        </a:p>
      </dgm:t>
    </dgm:pt>
    <dgm:pt modelId="{752683AD-4BD4-4D06-A3A2-C45F0512DBED}" type="sibTrans" cxnId="{69BD6DFB-E8F6-4BCA-9A8D-91BE12DB6DA6}">
      <dgm:prSet/>
      <dgm:spPr/>
      <dgm:t>
        <a:bodyPr/>
        <a:lstStyle/>
        <a:p>
          <a:endParaRPr lang="en-US"/>
        </a:p>
      </dgm:t>
    </dgm:pt>
    <dgm:pt modelId="{7FAD6E7E-DAD8-4171-8217-143B64AFB848}">
      <dgm:prSet custT="1"/>
      <dgm:spPr/>
      <dgm:t>
        <a:bodyPr/>
        <a:lstStyle/>
        <a:p>
          <a:r>
            <a:rPr lang="en-US" sz="2400" dirty="0"/>
            <a:t>Pupil Support</a:t>
          </a:r>
        </a:p>
      </dgm:t>
    </dgm:pt>
    <dgm:pt modelId="{9F957815-301B-47F0-A9C4-B3DDD2013582}" type="parTrans" cxnId="{AF8148AB-3306-4FCD-B8DA-2E06D783EFE2}">
      <dgm:prSet/>
      <dgm:spPr/>
      <dgm:t>
        <a:bodyPr/>
        <a:lstStyle/>
        <a:p>
          <a:endParaRPr lang="en-US"/>
        </a:p>
      </dgm:t>
    </dgm:pt>
    <dgm:pt modelId="{737788A0-86CB-4619-B1B0-246079A0A5E8}" type="sibTrans" cxnId="{AF8148AB-3306-4FCD-B8DA-2E06D783EFE2}">
      <dgm:prSet/>
      <dgm:spPr/>
      <dgm:t>
        <a:bodyPr/>
        <a:lstStyle/>
        <a:p>
          <a:endParaRPr lang="en-US"/>
        </a:p>
      </dgm:t>
    </dgm:pt>
    <dgm:pt modelId="{37EF8DD0-7283-428B-B061-AA77DBDC1A72}">
      <dgm:prSet custT="1"/>
      <dgm:spPr/>
      <dgm:t>
        <a:bodyPr/>
        <a:lstStyle/>
        <a:p>
          <a:r>
            <a:rPr lang="en-US" sz="2400" dirty="0"/>
            <a:t>Staff Support</a:t>
          </a:r>
        </a:p>
      </dgm:t>
    </dgm:pt>
    <dgm:pt modelId="{75923132-EB0C-4D1E-8887-B9471B32B69E}" type="parTrans" cxnId="{3E252CCB-1E1E-4BB1-A720-4E805887DD4B}">
      <dgm:prSet/>
      <dgm:spPr/>
      <dgm:t>
        <a:bodyPr/>
        <a:lstStyle/>
        <a:p>
          <a:endParaRPr lang="en-US"/>
        </a:p>
      </dgm:t>
    </dgm:pt>
    <dgm:pt modelId="{E6A7D82E-81C5-4F3B-A20E-6BF89A762DF6}" type="sibTrans" cxnId="{3E252CCB-1E1E-4BB1-A720-4E805887DD4B}">
      <dgm:prSet/>
      <dgm:spPr/>
      <dgm:t>
        <a:bodyPr/>
        <a:lstStyle/>
        <a:p>
          <a:endParaRPr lang="en-US"/>
        </a:p>
      </dgm:t>
    </dgm:pt>
    <dgm:pt modelId="{30BC2350-327D-4356-B1BA-78DA2CB76E62}">
      <dgm:prSet custT="1"/>
      <dgm:spPr/>
      <dgm:t>
        <a:bodyPr/>
        <a:lstStyle/>
        <a:p>
          <a:r>
            <a:rPr lang="en-US" sz="2400" dirty="0"/>
            <a:t>Support to Other Funds </a:t>
          </a:r>
        </a:p>
      </dgm:t>
    </dgm:pt>
    <dgm:pt modelId="{57BDE614-7286-49BE-999E-FB6137028F97}" type="parTrans" cxnId="{2FA16C79-50DC-4DF8-91E2-F620E176E178}">
      <dgm:prSet/>
      <dgm:spPr/>
      <dgm:t>
        <a:bodyPr/>
        <a:lstStyle/>
        <a:p>
          <a:endParaRPr lang="en-US"/>
        </a:p>
      </dgm:t>
    </dgm:pt>
    <dgm:pt modelId="{81375CAE-4DA6-4B85-BFA4-ACE03E068BEE}" type="sibTrans" cxnId="{2FA16C79-50DC-4DF8-91E2-F620E176E178}">
      <dgm:prSet/>
      <dgm:spPr/>
      <dgm:t>
        <a:bodyPr/>
        <a:lstStyle/>
        <a:p>
          <a:endParaRPr lang="en-US"/>
        </a:p>
      </dgm:t>
    </dgm:pt>
    <dgm:pt modelId="{92AD182A-C7DF-4574-B9A2-2E75F277CE21}" type="pres">
      <dgm:prSet presAssocID="{07A9C933-5DC0-499C-A65D-4362239405BF}" presName="vert0" presStyleCnt="0">
        <dgm:presLayoutVars>
          <dgm:dir/>
          <dgm:animOne val="branch"/>
          <dgm:animLvl val="lvl"/>
        </dgm:presLayoutVars>
      </dgm:prSet>
      <dgm:spPr/>
    </dgm:pt>
    <dgm:pt modelId="{88F87F9D-3355-4F9F-90D7-825A54A798C0}" type="pres">
      <dgm:prSet presAssocID="{F1E6D7FF-3415-4FBD-9056-3C025C0AD07A}" presName="thickLine" presStyleLbl="alignNode1" presStyleIdx="0" presStyleCnt="8"/>
      <dgm:spPr/>
    </dgm:pt>
    <dgm:pt modelId="{B3BA0B35-36BF-44E0-8185-3F189F5E2B8A}" type="pres">
      <dgm:prSet presAssocID="{F1E6D7FF-3415-4FBD-9056-3C025C0AD07A}" presName="horz1" presStyleCnt="0"/>
      <dgm:spPr/>
    </dgm:pt>
    <dgm:pt modelId="{C72057A6-05A6-4975-854C-3F5754314576}" type="pres">
      <dgm:prSet presAssocID="{F1E6D7FF-3415-4FBD-9056-3C025C0AD07A}" presName="tx1" presStyleLbl="revTx" presStyleIdx="0" presStyleCnt="8"/>
      <dgm:spPr/>
    </dgm:pt>
    <dgm:pt modelId="{C9CB350F-AE06-42A8-B437-1BE5116C478F}" type="pres">
      <dgm:prSet presAssocID="{F1E6D7FF-3415-4FBD-9056-3C025C0AD07A}" presName="vert1" presStyleCnt="0"/>
      <dgm:spPr/>
    </dgm:pt>
    <dgm:pt modelId="{B48A9FBA-3CC2-4EA6-B3AB-9317668FF030}" type="pres">
      <dgm:prSet presAssocID="{615CF322-AA4B-44A8-B538-B78A328AC35C}" presName="thickLine" presStyleLbl="alignNode1" presStyleIdx="1" presStyleCnt="8"/>
      <dgm:spPr/>
    </dgm:pt>
    <dgm:pt modelId="{883B3BBA-3371-4946-A5FC-90E8173BBD2C}" type="pres">
      <dgm:prSet presAssocID="{615CF322-AA4B-44A8-B538-B78A328AC35C}" presName="horz1" presStyleCnt="0"/>
      <dgm:spPr/>
    </dgm:pt>
    <dgm:pt modelId="{7082D594-B458-4FDA-8F5B-AC4AAB2F7DE0}" type="pres">
      <dgm:prSet presAssocID="{615CF322-AA4B-44A8-B538-B78A328AC35C}" presName="tx1" presStyleLbl="revTx" presStyleIdx="1" presStyleCnt="8"/>
      <dgm:spPr/>
    </dgm:pt>
    <dgm:pt modelId="{422B8C24-F3F6-4C43-AEE1-41EAD4984D7C}" type="pres">
      <dgm:prSet presAssocID="{615CF322-AA4B-44A8-B538-B78A328AC35C}" presName="vert1" presStyleCnt="0"/>
      <dgm:spPr/>
    </dgm:pt>
    <dgm:pt modelId="{6C89A9C5-69BD-4F5C-9066-5E97A8BB4DAD}" type="pres">
      <dgm:prSet presAssocID="{C6348168-51E8-4A11-AB37-B3BE6BB7DB18}" presName="thickLine" presStyleLbl="alignNode1" presStyleIdx="2" presStyleCnt="8"/>
      <dgm:spPr/>
    </dgm:pt>
    <dgm:pt modelId="{9655E105-4EBB-463A-AEC2-FC1BA67C35D8}" type="pres">
      <dgm:prSet presAssocID="{C6348168-51E8-4A11-AB37-B3BE6BB7DB18}" presName="horz1" presStyleCnt="0"/>
      <dgm:spPr/>
    </dgm:pt>
    <dgm:pt modelId="{7379D707-3575-49BB-9C85-739F4E8E61EA}" type="pres">
      <dgm:prSet presAssocID="{C6348168-51E8-4A11-AB37-B3BE6BB7DB18}" presName="tx1" presStyleLbl="revTx" presStyleIdx="2" presStyleCnt="8"/>
      <dgm:spPr/>
    </dgm:pt>
    <dgm:pt modelId="{17ABEE04-EA29-4D2A-B748-2137A86363F0}" type="pres">
      <dgm:prSet presAssocID="{C6348168-51E8-4A11-AB37-B3BE6BB7DB18}" presName="vert1" presStyleCnt="0"/>
      <dgm:spPr/>
    </dgm:pt>
    <dgm:pt modelId="{A763FE7D-3C04-4FF8-80A9-1CF40C9042C6}" type="pres">
      <dgm:prSet presAssocID="{D4DCCC85-CD6C-4F37-8069-D0325E825F45}" presName="thickLine" presStyleLbl="alignNode1" presStyleIdx="3" presStyleCnt="8"/>
      <dgm:spPr/>
    </dgm:pt>
    <dgm:pt modelId="{A652AB10-129B-4BBC-9B53-FF2A79F28C27}" type="pres">
      <dgm:prSet presAssocID="{D4DCCC85-CD6C-4F37-8069-D0325E825F45}" presName="horz1" presStyleCnt="0"/>
      <dgm:spPr/>
    </dgm:pt>
    <dgm:pt modelId="{3907AEC0-AF6C-440A-86FD-F8173D442F93}" type="pres">
      <dgm:prSet presAssocID="{D4DCCC85-CD6C-4F37-8069-D0325E825F45}" presName="tx1" presStyleLbl="revTx" presStyleIdx="3" presStyleCnt="8"/>
      <dgm:spPr/>
    </dgm:pt>
    <dgm:pt modelId="{188D9CA2-5750-44BA-BE3E-C07FB63600F8}" type="pres">
      <dgm:prSet presAssocID="{D4DCCC85-CD6C-4F37-8069-D0325E825F45}" presName="vert1" presStyleCnt="0"/>
      <dgm:spPr/>
    </dgm:pt>
    <dgm:pt modelId="{77980D5B-7F2F-40BA-90A2-CF7E45506799}" type="pres">
      <dgm:prSet presAssocID="{D487B238-309F-4C56-95A6-96C3D5BFF694}" presName="thickLine" presStyleLbl="alignNode1" presStyleIdx="4" presStyleCnt="8"/>
      <dgm:spPr/>
    </dgm:pt>
    <dgm:pt modelId="{0D211AF0-8FBD-4CBB-8B2D-EE30CD3D9D1D}" type="pres">
      <dgm:prSet presAssocID="{D487B238-309F-4C56-95A6-96C3D5BFF694}" presName="horz1" presStyleCnt="0"/>
      <dgm:spPr/>
    </dgm:pt>
    <dgm:pt modelId="{301A5B15-58BA-4409-AFC6-758F1C7DF11E}" type="pres">
      <dgm:prSet presAssocID="{D487B238-309F-4C56-95A6-96C3D5BFF694}" presName="tx1" presStyleLbl="revTx" presStyleIdx="4" presStyleCnt="8"/>
      <dgm:spPr/>
    </dgm:pt>
    <dgm:pt modelId="{0A973724-E455-49E7-BE4D-512E312D52D4}" type="pres">
      <dgm:prSet presAssocID="{D487B238-309F-4C56-95A6-96C3D5BFF694}" presName="vert1" presStyleCnt="0"/>
      <dgm:spPr/>
    </dgm:pt>
    <dgm:pt modelId="{F1FF11DF-D512-4575-9564-3DAB382BE529}" type="pres">
      <dgm:prSet presAssocID="{7FAD6E7E-DAD8-4171-8217-143B64AFB848}" presName="thickLine" presStyleLbl="alignNode1" presStyleIdx="5" presStyleCnt="8"/>
      <dgm:spPr/>
    </dgm:pt>
    <dgm:pt modelId="{0C7A2BD4-00A7-4CF4-91EF-08FCA7C03544}" type="pres">
      <dgm:prSet presAssocID="{7FAD6E7E-DAD8-4171-8217-143B64AFB848}" presName="horz1" presStyleCnt="0"/>
      <dgm:spPr/>
    </dgm:pt>
    <dgm:pt modelId="{D992D51B-C3BD-4F0B-8E82-79DCB40CA536}" type="pres">
      <dgm:prSet presAssocID="{7FAD6E7E-DAD8-4171-8217-143B64AFB848}" presName="tx1" presStyleLbl="revTx" presStyleIdx="5" presStyleCnt="8"/>
      <dgm:spPr/>
    </dgm:pt>
    <dgm:pt modelId="{B0768F5C-EBF7-42DD-B20D-6651A05D78D5}" type="pres">
      <dgm:prSet presAssocID="{7FAD6E7E-DAD8-4171-8217-143B64AFB848}" presName="vert1" presStyleCnt="0"/>
      <dgm:spPr/>
    </dgm:pt>
    <dgm:pt modelId="{C259909F-5C60-4618-A9E0-107F6CA4B686}" type="pres">
      <dgm:prSet presAssocID="{37EF8DD0-7283-428B-B061-AA77DBDC1A72}" presName="thickLine" presStyleLbl="alignNode1" presStyleIdx="6" presStyleCnt="8"/>
      <dgm:spPr/>
    </dgm:pt>
    <dgm:pt modelId="{92B6FD14-BA25-467B-A1FA-7DD8C0C1532A}" type="pres">
      <dgm:prSet presAssocID="{37EF8DD0-7283-428B-B061-AA77DBDC1A72}" presName="horz1" presStyleCnt="0"/>
      <dgm:spPr/>
    </dgm:pt>
    <dgm:pt modelId="{2F8C6C7A-CE49-4CCD-A31B-18B6F4783716}" type="pres">
      <dgm:prSet presAssocID="{37EF8DD0-7283-428B-B061-AA77DBDC1A72}" presName="tx1" presStyleLbl="revTx" presStyleIdx="6" presStyleCnt="8"/>
      <dgm:spPr/>
    </dgm:pt>
    <dgm:pt modelId="{548DD736-16DD-4A0A-ABDB-AB61F7E40940}" type="pres">
      <dgm:prSet presAssocID="{37EF8DD0-7283-428B-B061-AA77DBDC1A72}" presName="vert1" presStyleCnt="0"/>
      <dgm:spPr/>
    </dgm:pt>
    <dgm:pt modelId="{CBB5F571-AA18-4BEA-B5A6-0FCDEBC3A7F8}" type="pres">
      <dgm:prSet presAssocID="{30BC2350-327D-4356-B1BA-78DA2CB76E62}" presName="thickLine" presStyleLbl="alignNode1" presStyleIdx="7" presStyleCnt="8"/>
      <dgm:spPr/>
    </dgm:pt>
    <dgm:pt modelId="{5635CC0F-CE16-473C-A6E2-539EC9617A18}" type="pres">
      <dgm:prSet presAssocID="{30BC2350-327D-4356-B1BA-78DA2CB76E62}" presName="horz1" presStyleCnt="0"/>
      <dgm:spPr/>
    </dgm:pt>
    <dgm:pt modelId="{A597A21A-317B-4444-884F-813A7D612D46}" type="pres">
      <dgm:prSet presAssocID="{30BC2350-327D-4356-B1BA-78DA2CB76E62}" presName="tx1" presStyleLbl="revTx" presStyleIdx="7" presStyleCnt="8"/>
      <dgm:spPr/>
    </dgm:pt>
    <dgm:pt modelId="{FCF9CDF6-4170-48FC-A917-A46DB9D12D0A}" type="pres">
      <dgm:prSet presAssocID="{30BC2350-327D-4356-B1BA-78DA2CB76E62}" presName="vert1" presStyleCnt="0"/>
      <dgm:spPr/>
    </dgm:pt>
  </dgm:ptLst>
  <dgm:cxnLst>
    <dgm:cxn modelId="{6B15780B-7B19-4B9E-BF72-5B830374E663}" type="presOf" srcId="{7FAD6E7E-DAD8-4171-8217-143B64AFB848}" destId="{D992D51B-C3BD-4F0B-8E82-79DCB40CA536}" srcOrd="0" destOrd="0" presId="urn:microsoft.com/office/officeart/2008/layout/LinedList"/>
    <dgm:cxn modelId="{BBFAED28-8BB0-433E-8CF1-48FAAD872451}" srcId="{07A9C933-5DC0-499C-A65D-4362239405BF}" destId="{C6348168-51E8-4A11-AB37-B3BE6BB7DB18}" srcOrd="2" destOrd="0" parTransId="{8C75A593-E14F-486B-B213-DD14C7D6A7C5}" sibTransId="{BAD9F2EA-C92E-445E-97A4-37944F3C6364}"/>
    <dgm:cxn modelId="{3589B268-2145-4BC9-8BBA-3635E28AB06C}" type="presOf" srcId="{37EF8DD0-7283-428B-B061-AA77DBDC1A72}" destId="{2F8C6C7A-CE49-4CCD-A31B-18B6F4783716}" srcOrd="0" destOrd="0" presId="urn:microsoft.com/office/officeart/2008/layout/LinedList"/>
    <dgm:cxn modelId="{AA98FD51-4913-4228-953C-F477B7FCD3A5}" type="presOf" srcId="{30BC2350-327D-4356-B1BA-78DA2CB76E62}" destId="{A597A21A-317B-4444-884F-813A7D612D46}" srcOrd="0" destOrd="0" presId="urn:microsoft.com/office/officeart/2008/layout/LinedList"/>
    <dgm:cxn modelId="{2FA16C79-50DC-4DF8-91E2-F620E176E178}" srcId="{07A9C933-5DC0-499C-A65D-4362239405BF}" destId="{30BC2350-327D-4356-B1BA-78DA2CB76E62}" srcOrd="7" destOrd="0" parTransId="{57BDE614-7286-49BE-999E-FB6137028F97}" sibTransId="{81375CAE-4DA6-4B85-BFA4-ACE03E068BEE}"/>
    <dgm:cxn modelId="{FEC07B7C-5BDE-4D1B-8103-B9D27CECCA81}" srcId="{07A9C933-5DC0-499C-A65D-4362239405BF}" destId="{615CF322-AA4B-44A8-B538-B78A328AC35C}" srcOrd="1" destOrd="0" parTransId="{E02A8A88-84D8-48DE-ADE7-CA45CD7A33FE}" sibTransId="{B798106B-0855-4004-BC71-BD498FF133DA}"/>
    <dgm:cxn modelId="{53558A84-814C-4368-99D1-DEE5DC60BB1C}" srcId="{07A9C933-5DC0-499C-A65D-4362239405BF}" destId="{F1E6D7FF-3415-4FBD-9056-3C025C0AD07A}" srcOrd="0" destOrd="0" parTransId="{40E0C8DE-83DA-4C0E-B11B-D73A01DF6EB9}" sibTransId="{732E039B-CEBB-4BC4-B7F1-AE14BC754D28}"/>
    <dgm:cxn modelId="{5607748D-02B5-4846-AFE0-5987352F8B35}" srcId="{07A9C933-5DC0-499C-A65D-4362239405BF}" destId="{D4DCCC85-CD6C-4F37-8069-D0325E825F45}" srcOrd="3" destOrd="0" parTransId="{122C9A99-7486-42E0-8FD3-B7AFAD20BF94}" sibTransId="{BB66B4C1-102F-4472-B5D7-6346A4B44282}"/>
    <dgm:cxn modelId="{95EEF491-BECE-4541-B765-7FD6EA488D85}" type="presOf" srcId="{F1E6D7FF-3415-4FBD-9056-3C025C0AD07A}" destId="{C72057A6-05A6-4975-854C-3F5754314576}" srcOrd="0" destOrd="0" presId="urn:microsoft.com/office/officeart/2008/layout/LinedList"/>
    <dgm:cxn modelId="{5D3FDB97-841E-4BCB-9A9D-69DDDFA5E2ED}" type="presOf" srcId="{615CF322-AA4B-44A8-B538-B78A328AC35C}" destId="{7082D594-B458-4FDA-8F5B-AC4AAB2F7DE0}" srcOrd="0" destOrd="0" presId="urn:microsoft.com/office/officeart/2008/layout/LinedList"/>
    <dgm:cxn modelId="{25F79EA6-CC96-4607-9CFA-E04A0CDB0805}" type="presOf" srcId="{07A9C933-5DC0-499C-A65D-4362239405BF}" destId="{92AD182A-C7DF-4574-B9A2-2E75F277CE21}" srcOrd="0" destOrd="0" presId="urn:microsoft.com/office/officeart/2008/layout/LinedList"/>
    <dgm:cxn modelId="{9940E3A8-F580-4925-95ED-FD4122A539E4}" type="presOf" srcId="{D4DCCC85-CD6C-4F37-8069-D0325E825F45}" destId="{3907AEC0-AF6C-440A-86FD-F8173D442F93}" srcOrd="0" destOrd="0" presId="urn:microsoft.com/office/officeart/2008/layout/LinedList"/>
    <dgm:cxn modelId="{AF8148AB-3306-4FCD-B8DA-2E06D783EFE2}" srcId="{07A9C933-5DC0-499C-A65D-4362239405BF}" destId="{7FAD6E7E-DAD8-4171-8217-143B64AFB848}" srcOrd="5" destOrd="0" parTransId="{9F957815-301B-47F0-A9C4-B3DDD2013582}" sibTransId="{737788A0-86CB-4619-B1B0-246079A0A5E8}"/>
    <dgm:cxn modelId="{4D5872B1-5CF0-424F-89B2-E7250AC86EE9}" type="presOf" srcId="{C6348168-51E8-4A11-AB37-B3BE6BB7DB18}" destId="{7379D707-3575-49BB-9C85-739F4E8E61EA}" srcOrd="0" destOrd="0" presId="urn:microsoft.com/office/officeart/2008/layout/LinedList"/>
    <dgm:cxn modelId="{3E252CCB-1E1E-4BB1-A720-4E805887DD4B}" srcId="{07A9C933-5DC0-499C-A65D-4362239405BF}" destId="{37EF8DD0-7283-428B-B061-AA77DBDC1A72}" srcOrd="6" destOrd="0" parTransId="{75923132-EB0C-4D1E-8887-B9471B32B69E}" sibTransId="{E6A7D82E-81C5-4F3B-A20E-6BF89A762DF6}"/>
    <dgm:cxn modelId="{6F1CBDEC-E912-43F8-982C-E917BA7EA94B}" type="presOf" srcId="{D487B238-309F-4C56-95A6-96C3D5BFF694}" destId="{301A5B15-58BA-4409-AFC6-758F1C7DF11E}" srcOrd="0" destOrd="0" presId="urn:microsoft.com/office/officeart/2008/layout/LinedList"/>
    <dgm:cxn modelId="{69BD6DFB-E8F6-4BCA-9A8D-91BE12DB6DA6}" srcId="{07A9C933-5DC0-499C-A65D-4362239405BF}" destId="{D487B238-309F-4C56-95A6-96C3D5BFF694}" srcOrd="4" destOrd="0" parTransId="{6A45D51C-BFC0-4E62-AF60-A1B66DE06AB7}" sibTransId="{752683AD-4BD4-4D06-A3A2-C45F0512DBED}"/>
    <dgm:cxn modelId="{D6CEE4EF-73F9-41E9-B2CA-9749E45CE66A}" type="presParOf" srcId="{92AD182A-C7DF-4574-B9A2-2E75F277CE21}" destId="{88F87F9D-3355-4F9F-90D7-825A54A798C0}" srcOrd="0" destOrd="0" presId="urn:microsoft.com/office/officeart/2008/layout/LinedList"/>
    <dgm:cxn modelId="{975FDD4B-E467-400C-AA18-710871300FFB}" type="presParOf" srcId="{92AD182A-C7DF-4574-B9A2-2E75F277CE21}" destId="{B3BA0B35-36BF-44E0-8185-3F189F5E2B8A}" srcOrd="1" destOrd="0" presId="urn:microsoft.com/office/officeart/2008/layout/LinedList"/>
    <dgm:cxn modelId="{5BFB213F-83BE-4167-885E-49B8B5F1EEFE}" type="presParOf" srcId="{B3BA0B35-36BF-44E0-8185-3F189F5E2B8A}" destId="{C72057A6-05A6-4975-854C-3F5754314576}" srcOrd="0" destOrd="0" presId="urn:microsoft.com/office/officeart/2008/layout/LinedList"/>
    <dgm:cxn modelId="{3BD83D83-FB62-4669-96A5-771150347CA4}" type="presParOf" srcId="{B3BA0B35-36BF-44E0-8185-3F189F5E2B8A}" destId="{C9CB350F-AE06-42A8-B437-1BE5116C478F}" srcOrd="1" destOrd="0" presId="urn:microsoft.com/office/officeart/2008/layout/LinedList"/>
    <dgm:cxn modelId="{D15B53A2-CB99-491F-88A8-ED23F04530E8}" type="presParOf" srcId="{92AD182A-C7DF-4574-B9A2-2E75F277CE21}" destId="{B48A9FBA-3CC2-4EA6-B3AB-9317668FF030}" srcOrd="2" destOrd="0" presId="urn:microsoft.com/office/officeart/2008/layout/LinedList"/>
    <dgm:cxn modelId="{02EB7B9C-FF29-4457-8D1E-012D1DC8BE65}" type="presParOf" srcId="{92AD182A-C7DF-4574-B9A2-2E75F277CE21}" destId="{883B3BBA-3371-4946-A5FC-90E8173BBD2C}" srcOrd="3" destOrd="0" presId="urn:microsoft.com/office/officeart/2008/layout/LinedList"/>
    <dgm:cxn modelId="{8DF245C0-FC72-4203-A903-13A603BC0F57}" type="presParOf" srcId="{883B3BBA-3371-4946-A5FC-90E8173BBD2C}" destId="{7082D594-B458-4FDA-8F5B-AC4AAB2F7DE0}" srcOrd="0" destOrd="0" presId="urn:microsoft.com/office/officeart/2008/layout/LinedList"/>
    <dgm:cxn modelId="{B0E4098C-E582-407C-A026-652FB15FA3C2}" type="presParOf" srcId="{883B3BBA-3371-4946-A5FC-90E8173BBD2C}" destId="{422B8C24-F3F6-4C43-AEE1-41EAD4984D7C}" srcOrd="1" destOrd="0" presId="urn:microsoft.com/office/officeart/2008/layout/LinedList"/>
    <dgm:cxn modelId="{42D0C125-BE2A-43D9-820A-CE2180A76033}" type="presParOf" srcId="{92AD182A-C7DF-4574-B9A2-2E75F277CE21}" destId="{6C89A9C5-69BD-4F5C-9066-5E97A8BB4DAD}" srcOrd="4" destOrd="0" presId="urn:microsoft.com/office/officeart/2008/layout/LinedList"/>
    <dgm:cxn modelId="{7A08B7CA-6DA9-4F32-AE42-7FC1C9707462}" type="presParOf" srcId="{92AD182A-C7DF-4574-B9A2-2E75F277CE21}" destId="{9655E105-4EBB-463A-AEC2-FC1BA67C35D8}" srcOrd="5" destOrd="0" presId="urn:microsoft.com/office/officeart/2008/layout/LinedList"/>
    <dgm:cxn modelId="{C333CA72-96FF-4F1C-80A4-CE9C8AA2DD2F}" type="presParOf" srcId="{9655E105-4EBB-463A-AEC2-FC1BA67C35D8}" destId="{7379D707-3575-49BB-9C85-739F4E8E61EA}" srcOrd="0" destOrd="0" presId="urn:microsoft.com/office/officeart/2008/layout/LinedList"/>
    <dgm:cxn modelId="{1CDB0A44-ECB3-42C1-970B-1DBD78D3B3F3}" type="presParOf" srcId="{9655E105-4EBB-463A-AEC2-FC1BA67C35D8}" destId="{17ABEE04-EA29-4D2A-B748-2137A86363F0}" srcOrd="1" destOrd="0" presId="urn:microsoft.com/office/officeart/2008/layout/LinedList"/>
    <dgm:cxn modelId="{C7C1D032-9A3F-444A-B58C-1B4C6F595F07}" type="presParOf" srcId="{92AD182A-C7DF-4574-B9A2-2E75F277CE21}" destId="{A763FE7D-3C04-4FF8-80A9-1CF40C9042C6}" srcOrd="6" destOrd="0" presId="urn:microsoft.com/office/officeart/2008/layout/LinedList"/>
    <dgm:cxn modelId="{3842E4EE-D389-4131-9683-14A18A2CA346}" type="presParOf" srcId="{92AD182A-C7DF-4574-B9A2-2E75F277CE21}" destId="{A652AB10-129B-4BBC-9B53-FF2A79F28C27}" srcOrd="7" destOrd="0" presId="urn:microsoft.com/office/officeart/2008/layout/LinedList"/>
    <dgm:cxn modelId="{8A087E28-B355-4DAD-A476-64BDBCE2D37A}" type="presParOf" srcId="{A652AB10-129B-4BBC-9B53-FF2A79F28C27}" destId="{3907AEC0-AF6C-440A-86FD-F8173D442F93}" srcOrd="0" destOrd="0" presId="urn:microsoft.com/office/officeart/2008/layout/LinedList"/>
    <dgm:cxn modelId="{A86B4EF9-F592-4579-BF9A-A2949AFEF219}" type="presParOf" srcId="{A652AB10-129B-4BBC-9B53-FF2A79F28C27}" destId="{188D9CA2-5750-44BA-BE3E-C07FB63600F8}" srcOrd="1" destOrd="0" presId="urn:microsoft.com/office/officeart/2008/layout/LinedList"/>
    <dgm:cxn modelId="{F5D913BD-E0F1-42CD-8E79-E790C0918C50}" type="presParOf" srcId="{92AD182A-C7DF-4574-B9A2-2E75F277CE21}" destId="{77980D5B-7F2F-40BA-90A2-CF7E45506799}" srcOrd="8" destOrd="0" presId="urn:microsoft.com/office/officeart/2008/layout/LinedList"/>
    <dgm:cxn modelId="{80E4E0E1-D1B7-4D88-B04E-EC1EF1EC97FE}" type="presParOf" srcId="{92AD182A-C7DF-4574-B9A2-2E75F277CE21}" destId="{0D211AF0-8FBD-4CBB-8B2D-EE30CD3D9D1D}" srcOrd="9" destOrd="0" presId="urn:microsoft.com/office/officeart/2008/layout/LinedList"/>
    <dgm:cxn modelId="{DA8533E6-25AD-4582-81A3-389E82A039F0}" type="presParOf" srcId="{0D211AF0-8FBD-4CBB-8B2D-EE30CD3D9D1D}" destId="{301A5B15-58BA-4409-AFC6-758F1C7DF11E}" srcOrd="0" destOrd="0" presId="urn:microsoft.com/office/officeart/2008/layout/LinedList"/>
    <dgm:cxn modelId="{3A8377AF-101B-43E7-BEE7-E319D3EABEDE}" type="presParOf" srcId="{0D211AF0-8FBD-4CBB-8B2D-EE30CD3D9D1D}" destId="{0A973724-E455-49E7-BE4D-512E312D52D4}" srcOrd="1" destOrd="0" presId="urn:microsoft.com/office/officeart/2008/layout/LinedList"/>
    <dgm:cxn modelId="{1E7492AD-5BAA-4BB7-85FD-7B795414B6CE}" type="presParOf" srcId="{92AD182A-C7DF-4574-B9A2-2E75F277CE21}" destId="{F1FF11DF-D512-4575-9564-3DAB382BE529}" srcOrd="10" destOrd="0" presId="urn:microsoft.com/office/officeart/2008/layout/LinedList"/>
    <dgm:cxn modelId="{4722F87C-4D75-4151-8DD1-527621497193}" type="presParOf" srcId="{92AD182A-C7DF-4574-B9A2-2E75F277CE21}" destId="{0C7A2BD4-00A7-4CF4-91EF-08FCA7C03544}" srcOrd="11" destOrd="0" presId="urn:microsoft.com/office/officeart/2008/layout/LinedList"/>
    <dgm:cxn modelId="{2582B093-6DC6-49F0-AE5A-21F6BCECD17E}" type="presParOf" srcId="{0C7A2BD4-00A7-4CF4-91EF-08FCA7C03544}" destId="{D992D51B-C3BD-4F0B-8E82-79DCB40CA536}" srcOrd="0" destOrd="0" presId="urn:microsoft.com/office/officeart/2008/layout/LinedList"/>
    <dgm:cxn modelId="{814D12B2-B7B4-47CF-9F6F-435682E89D5F}" type="presParOf" srcId="{0C7A2BD4-00A7-4CF4-91EF-08FCA7C03544}" destId="{B0768F5C-EBF7-42DD-B20D-6651A05D78D5}" srcOrd="1" destOrd="0" presId="urn:microsoft.com/office/officeart/2008/layout/LinedList"/>
    <dgm:cxn modelId="{CD9BD758-D0DD-4F1B-BDDB-AD4874CA5C60}" type="presParOf" srcId="{92AD182A-C7DF-4574-B9A2-2E75F277CE21}" destId="{C259909F-5C60-4618-A9E0-107F6CA4B686}" srcOrd="12" destOrd="0" presId="urn:microsoft.com/office/officeart/2008/layout/LinedList"/>
    <dgm:cxn modelId="{98B8D49F-5F69-4540-A8AC-8AFB29063922}" type="presParOf" srcId="{92AD182A-C7DF-4574-B9A2-2E75F277CE21}" destId="{92B6FD14-BA25-467B-A1FA-7DD8C0C1532A}" srcOrd="13" destOrd="0" presId="urn:microsoft.com/office/officeart/2008/layout/LinedList"/>
    <dgm:cxn modelId="{BA49A089-47BC-455A-B3D5-2756A3407622}" type="presParOf" srcId="{92B6FD14-BA25-467B-A1FA-7DD8C0C1532A}" destId="{2F8C6C7A-CE49-4CCD-A31B-18B6F4783716}" srcOrd="0" destOrd="0" presId="urn:microsoft.com/office/officeart/2008/layout/LinedList"/>
    <dgm:cxn modelId="{FBBA519A-3F7A-4BB3-9F81-7F5316515BAE}" type="presParOf" srcId="{92B6FD14-BA25-467B-A1FA-7DD8C0C1532A}" destId="{548DD736-16DD-4A0A-ABDB-AB61F7E40940}" srcOrd="1" destOrd="0" presId="urn:microsoft.com/office/officeart/2008/layout/LinedList"/>
    <dgm:cxn modelId="{FB92769B-467E-4D6C-BF08-23C064EB5A2A}" type="presParOf" srcId="{92AD182A-C7DF-4574-B9A2-2E75F277CE21}" destId="{CBB5F571-AA18-4BEA-B5A6-0FCDEBC3A7F8}" srcOrd="14" destOrd="0" presId="urn:microsoft.com/office/officeart/2008/layout/LinedList"/>
    <dgm:cxn modelId="{CC06C2A3-C338-403C-8055-99747669CF38}" type="presParOf" srcId="{92AD182A-C7DF-4574-B9A2-2E75F277CE21}" destId="{5635CC0F-CE16-473C-A6E2-539EC9617A18}" srcOrd="15" destOrd="0" presId="urn:microsoft.com/office/officeart/2008/layout/LinedList"/>
    <dgm:cxn modelId="{B2A5110E-DDC5-4C46-A4F8-56568BA8EAEC}" type="presParOf" srcId="{5635CC0F-CE16-473C-A6E2-539EC9617A18}" destId="{A597A21A-317B-4444-884F-813A7D612D46}" srcOrd="0" destOrd="0" presId="urn:microsoft.com/office/officeart/2008/layout/LinedList"/>
    <dgm:cxn modelId="{AB134405-DFD7-4ED1-AC10-E79F7FF9FD3A}" type="presParOf" srcId="{5635CC0F-CE16-473C-A6E2-539EC9617A18}" destId="{FCF9CDF6-4170-48FC-A917-A46DB9D12D0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D1443519-C6A5-412F-9B62-32C74A06E4E7}" type="doc">
      <dgm:prSet loTypeId="urn:microsoft.com/office/officeart/2005/8/layout/h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9A957FD6-05DE-4665-8E6D-7C513159E08C}">
      <dgm:prSet phldrT="[Text]" custT="1"/>
      <dgm:spPr/>
      <dgm:t>
        <a:bodyPr/>
        <a:lstStyle/>
        <a:p>
          <a:r>
            <a:rPr lang="en-US" sz="2600" b="1" dirty="0"/>
            <a:t>Local/County  56%</a:t>
          </a:r>
        </a:p>
      </dgm:t>
    </dgm:pt>
    <dgm:pt modelId="{AD181037-49F1-4449-8014-3AAC006F77B9}" type="parTrans" cxnId="{43766EBC-3ECC-47E1-A6F2-A78531BF72A1}">
      <dgm:prSet/>
      <dgm:spPr/>
      <dgm:t>
        <a:bodyPr/>
        <a:lstStyle/>
        <a:p>
          <a:endParaRPr lang="en-US"/>
        </a:p>
      </dgm:t>
    </dgm:pt>
    <dgm:pt modelId="{76613621-50A5-42C5-8365-E2B771B39E52}" type="sibTrans" cxnId="{43766EBC-3ECC-47E1-A6F2-A78531BF72A1}">
      <dgm:prSet/>
      <dgm:spPr/>
      <dgm:t>
        <a:bodyPr/>
        <a:lstStyle/>
        <a:p>
          <a:endParaRPr lang="en-US"/>
        </a:p>
      </dgm:t>
    </dgm:pt>
    <dgm:pt modelId="{ECACAB1B-1CC6-4647-A3A8-739F92538696}">
      <dgm:prSet phldrT="[Text]"/>
      <dgm:spPr/>
      <dgm:t>
        <a:bodyPr/>
        <a:lstStyle/>
        <a:p>
          <a:r>
            <a:rPr lang="en-US" dirty="0"/>
            <a:t>Property Taxes</a:t>
          </a:r>
        </a:p>
      </dgm:t>
    </dgm:pt>
    <dgm:pt modelId="{6ED663DF-7909-4CF6-ABE2-46AF406B053D}" type="parTrans" cxnId="{D5F18198-FE24-4C50-A916-280C788BDB5B}">
      <dgm:prSet/>
      <dgm:spPr/>
      <dgm:t>
        <a:bodyPr/>
        <a:lstStyle/>
        <a:p>
          <a:endParaRPr lang="en-US"/>
        </a:p>
      </dgm:t>
    </dgm:pt>
    <dgm:pt modelId="{2D2033F0-A70E-4687-ACCE-29DBB3CE99EC}" type="sibTrans" cxnId="{D5F18198-FE24-4C50-A916-280C788BDB5B}">
      <dgm:prSet/>
      <dgm:spPr/>
      <dgm:t>
        <a:bodyPr/>
        <a:lstStyle/>
        <a:p>
          <a:endParaRPr lang="en-US"/>
        </a:p>
      </dgm:t>
    </dgm:pt>
    <dgm:pt modelId="{692FF318-8CA3-4F42-B4B3-8D90450B61D5}">
      <dgm:prSet phldrT="[Text]"/>
      <dgm:spPr/>
      <dgm:t>
        <a:bodyPr/>
        <a:lstStyle/>
        <a:p>
          <a:r>
            <a:rPr lang="en-US" dirty="0"/>
            <a:t>Motor Vehicle Taxes</a:t>
          </a:r>
        </a:p>
      </dgm:t>
    </dgm:pt>
    <dgm:pt modelId="{8388E63A-3B50-442F-966C-E47EB019EE57}" type="parTrans" cxnId="{0CC0F6BE-B64D-47D1-9237-4968FB86F149}">
      <dgm:prSet/>
      <dgm:spPr/>
      <dgm:t>
        <a:bodyPr/>
        <a:lstStyle/>
        <a:p>
          <a:endParaRPr lang="en-US"/>
        </a:p>
      </dgm:t>
    </dgm:pt>
    <dgm:pt modelId="{15B8D6B2-A7F8-47EE-B65D-11E4F3E7E286}" type="sibTrans" cxnId="{0CC0F6BE-B64D-47D1-9237-4968FB86F149}">
      <dgm:prSet/>
      <dgm:spPr/>
      <dgm:t>
        <a:bodyPr/>
        <a:lstStyle/>
        <a:p>
          <a:endParaRPr lang="en-US"/>
        </a:p>
      </dgm:t>
    </dgm:pt>
    <dgm:pt modelId="{BB5DEF71-C827-4EDB-BA00-9AC1F55035D6}">
      <dgm:prSet phldrT="[Text]" custT="1"/>
      <dgm:spPr/>
      <dgm:t>
        <a:bodyPr/>
        <a:lstStyle/>
        <a:p>
          <a:r>
            <a:rPr lang="en-US" sz="2800" b="1" dirty="0"/>
            <a:t>State       35%</a:t>
          </a:r>
        </a:p>
      </dgm:t>
    </dgm:pt>
    <dgm:pt modelId="{EBAC5186-E96B-479C-AEA3-9FAE85BDB432}" type="parTrans" cxnId="{28E63FC9-6E40-4740-8C8E-2E0A1424BB55}">
      <dgm:prSet/>
      <dgm:spPr/>
      <dgm:t>
        <a:bodyPr/>
        <a:lstStyle/>
        <a:p>
          <a:endParaRPr lang="en-US"/>
        </a:p>
      </dgm:t>
    </dgm:pt>
    <dgm:pt modelId="{B03F4E9F-315D-4B3B-9AA8-92A2FA92A9A3}" type="sibTrans" cxnId="{28E63FC9-6E40-4740-8C8E-2E0A1424BB55}">
      <dgm:prSet/>
      <dgm:spPr/>
      <dgm:t>
        <a:bodyPr/>
        <a:lstStyle/>
        <a:p>
          <a:endParaRPr lang="en-US"/>
        </a:p>
      </dgm:t>
    </dgm:pt>
    <dgm:pt modelId="{4B6F4A3B-00B6-478F-8587-BD500A4437F1}">
      <dgm:prSet phldrT="[Text]"/>
      <dgm:spPr/>
      <dgm:t>
        <a:bodyPr/>
        <a:lstStyle/>
        <a:p>
          <a:r>
            <a:rPr lang="en-US" dirty="0"/>
            <a:t>State Aid</a:t>
          </a:r>
        </a:p>
      </dgm:t>
    </dgm:pt>
    <dgm:pt modelId="{CF40F0EE-19B1-445B-B305-50B4B0FAD1A7}" type="parTrans" cxnId="{2BAFBDE6-DDAC-4D07-BADE-C38A391C94A7}">
      <dgm:prSet/>
      <dgm:spPr/>
      <dgm:t>
        <a:bodyPr/>
        <a:lstStyle/>
        <a:p>
          <a:endParaRPr lang="en-US"/>
        </a:p>
      </dgm:t>
    </dgm:pt>
    <dgm:pt modelId="{30300D89-05BF-48BC-9042-E415928E3717}" type="sibTrans" cxnId="{2BAFBDE6-DDAC-4D07-BADE-C38A391C94A7}">
      <dgm:prSet/>
      <dgm:spPr/>
      <dgm:t>
        <a:bodyPr/>
        <a:lstStyle/>
        <a:p>
          <a:endParaRPr lang="en-US"/>
        </a:p>
      </dgm:t>
    </dgm:pt>
    <dgm:pt modelId="{0ABEE5B3-D631-4B26-ADEA-C98516A0844F}">
      <dgm:prSet phldrT="[Text]"/>
      <dgm:spPr/>
      <dgm:t>
        <a:bodyPr/>
        <a:lstStyle/>
        <a:p>
          <a:r>
            <a:rPr lang="en-US" dirty="0"/>
            <a:t>State Grants</a:t>
          </a:r>
        </a:p>
      </dgm:t>
    </dgm:pt>
    <dgm:pt modelId="{2FB24DF1-CB6E-4E44-9BEC-F746548DA275}" type="parTrans" cxnId="{E36E00F8-D11B-48F4-8CB9-13FCF5D61FCD}">
      <dgm:prSet/>
      <dgm:spPr/>
      <dgm:t>
        <a:bodyPr/>
        <a:lstStyle/>
        <a:p>
          <a:endParaRPr lang="en-US"/>
        </a:p>
      </dgm:t>
    </dgm:pt>
    <dgm:pt modelId="{CA24E750-7A73-4324-9978-D6F0574CAF6E}" type="sibTrans" cxnId="{E36E00F8-D11B-48F4-8CB9-13FCF5D61FCD}">
      <dgm:prSet/>
      <dgm:spPr/>
      <dgm:t>
        <a:bodyPr/>
        <a:lstStyle/>
        <a:p>
          <a:endParaRPr lang="en-US"/>
        </a:p>
      </dgm:t>
    </dgm:pt>
    <dgm:pt modelId="{A101CF51-2E49-460E-A651-90D297AD121D}">
      <dgm:prSet phldrT="[Text]" custT="1"/>
      <dgm:spPr/>
      <dgm:t>
        <a:bodyPr/>
        <a:lstStyle/>
        <a:p>
          <a:r>
            <a:rPr lang="en-US" sz="2800" b="1" dirty="0"/>
            <a:t>Federal     8%       </a:t>
          </a:r>
        </a:p>
      </dgm:t>
    </dgm:pt>
    <dgm:pt modelId="{318AF8F3-12F9-4C9B-BA7B-5188B33EA9DB}" type="parTrans" cxnId="{AEA3D2E1-596D-4A6E-8B16-F6486AF9FC25}">
      <dgm:prSet/>
      <dgm:spPr/>
      <dgm:t>
        <a:bodyPr/>
        <a:lstStyle/>
        <a:p>
          <a:endParaRPr lang="en-US"/>
        </a:p>
      </dgm:t>
    </dgm:pt>
    <dgm:pt modelId="{9F909F59-75C5-47FC-AAD4-456DA1117C8F}" type="sibTrans" cxnId="{AEA3D2E1-596D-4A6E-8B16-F6486AF9FC25}">
      <dgm:prSet/>
      <dgm:spPr/>
      <dgm:t>
        <a:bodyPr/>
        <a:lstStyle/>
        <a:p>
          <a:endParaRPr lang="en-US"/>
        </a:p>
      </dgm:t>
    </dgm:pt>
    <dgm:pt modelId="{8A7CC7F7-A459-4B79-98C1-4D68D2D451ED}">
      <dgm:prSet phldrT="[Text]"/>
      <dgm:spPr/>
      <dgm:t>
        <a:bodyPr/>
        <a:lstStyle/>
        <a:p>
          <a:r>
            <a:rPr lang="en-US" dirty="0"/>
            <a:t>Loans</a:t>
          </a:r>
        </a:p>
      </dgm:t>
    </dgm:pt>
    <dgm:pt modelId="{3FE776F4-651E-4134-9BD1-5FB23F15DC48}" type="parTrans" cxnId="{479658DD-4D62-423E-A5A6-04202C4FC023}">
      <dgm:prSet/>
      <dgm:spPr/>
      <dgm:t>
        <a:bodyPr/>
        <a:lstStyle/>
        <a:p>
          <a:endParaRPr lang="en-US"/>
        </a:p>
      </dgm:t>
    </dgm:pt>
    <dgm:pt modelId="{B6609BC3-AB25-4D23-A55B-02CB9D7D8C26}" type="sibTrans" cxnId="{479658DD-4D62-423E-A5A6-04202C4FC023}">
      <dgm:prSet/>
      <dgm:spPr/>
      <dgm:t>
        <a:bodyPr/>
        <a:lstStyle/>
        <a:p>
          <a:endParaRPr lang="en-US"/>
        </a:p>
      </dgm:t>
    </dgm:pt>
    <dgm:pt modelId="{0602FE5B-EAE5-4659-A806-D6D5794DE5DD}">
      <dgm:prSet phldrT="[Text]" custT="1"/>
      <dgm:spPr/>
      <dgm:t>
        <a:bodyPr/>
        <a:lstStyle/>
        <a:p>
          <a:r>
            <a:rPr lang="en-US" sz="2800" b="1" dirty="0"/>
            <a:t>Non-Revenue     less than %</a:t>
          </a:r>
          <a:endParaRPr lang="en-US" sz="2200" b="1" dirty="0"/>
        </a:p>
      </dgm:t>
    </dgm:pt>
    <dgm:pt modelId="{5B86445B-6902-4AF8-B9ED-A5D9554DFB6A}" type="parTrans" cxnId="{6DBEB00F-6FEA-43E1-A88A-CB02B733718E}">
      <dgm:prSet/>
      <dgm:spPr/>
      <dgm:t>
        <a:bodyPr/>
        <a:lstStyle/>
        <a:p>
          <a:endParaRPr lang="en-US"/>
        </a:p>
      </dgm:t>
    </dgm:pt>
    <dgm:pt modelId="{47AB2D0F-2F1E-4773-B8E5-BEB89D0F496D}" type="sibTrans" cxnId="{6DBEB00F-6FEA-43E1-A88A-CB02B733718E}">
      <dgm:prSet/>
      <dgm:spPr/>
      <dgm:t>
        <a:bodyPr/>
        <a:lstStyle/>
        <a:p>
          <a:endParaRPr lang="en-US"/>
        </a:p>
      </dgm:t>
    </dgm:pt>
    <dgm:pt modelId="{D6CB597C-C8FE-4A8B-8986-AA13F4B3B93E}">
      <dgm:prSet phldrT="[Text]"/>
      <dgm:spPr/>
      <dgm:t>
        <a:bodyPr/>
        <a:lstStyle/>
        <a:p>
          <a:r>
            <a:rPr lang="en-US" dirty="0"/>
            <a:t>Title Grants</a:t>
          </a:r>
        </a:p>
      </dgm:t>
    </dgm:pt>
    <dgm:pt modelId="{0B1D85FE-FE4B-4EF8-B2F9-7CB87FDA55E9}" type="parTrans" cxnId="{C39690B8-E37A-4416-A260-19AA2F9153A2}">
      <dgm:prSet/>
      <dgm:spPr/>
      <dgm:t>
        <a:bodyPr/>
        <a:lstStyle/>
        <a:p>
          <a:endParaRPr lang="en-US"/>
        </a:p>
      </dgm:t>
    </dgm:pt>
    <dgm:pt modelId="{02E9122B-F046-4E5D-8284-DC453D97D8C8}" type="sibTrans" cxnId="{C39690B8-E37A-4416-A260-19AA2F9153A2}">
      <dgm:prSet/>
      <dgm:spPr/>
      <dgm:t>
        <a:bodyPr/>
        <a:lstStyle/>
        <a:p>
          <a:endParaRPr lang="en-US"/>
        </a:p>
      </dgm:t>
    </dgm:pt>
    <dgm:pt modelId="{9F417146-51F6-4A7B-86C3-EDDDBDA8663A}">
      <dgm:prSet phldrT="[Text]"/>
      <dgm:spPr/>
      <dgm:t>
        <a:bodyPr/>
        <a:lstStyle/>
        <a:p>
          <a:r>
            <a:rPr lang="en-US" dirty="0"/>
            <a:t>IDEA Grants</a:t>
          </a:r>
        </a:p>
      </dgm:t>
    </dgm:pt>
    <dgm:pt modelId="{9C940BDE-D91E-4B92-940E-DDA70B44EF2B}" type="parTrans" cxnId="{03947A4D-DBD7-460D-9BCA-56DC971BA1AA}">
      <dgm:prSet/>
      <dgm:spPr/>
      <dgm:t>
        <a:bodyPr/>
        <a:lstStyle/>
        <a:p>
          <a:endParaRPr lang="en-US"/>
        </a:p>
      </dgm:t>
    </dgm:pt>
    <dgm:pt modelId="{94BF5322-125F-4BF5-A5AF-CE2BD89B2245}" type="sibTrans" cxnId="{03947A4D-DBD7-460D-9BCA-56DC971BA1AA}">
      <dgm:prSet/>
      <dgm:spPr/>
      <dgm:t>
        <a:bodyPr/>
        <a:lstStyle/>
        <a:p>
          <a:endParaRPr lang="en-US"/>
        </a:p>
      </dgm:t>
    </dgm:pt>
    <dgm:pt modelId="{71D0A570-F885-4B07-89C8-7CF6D61995C7}">
      <dgm:prSet phldrT="[Text]"/>
      <dgm:spPr/>
      <dgm:t>
        <a:bodyPr/>
        <a:lstStyle/>
        <a:p>
          <a:r>
            <a:rPr lang="en-US" dirty="0"/>
            <a:t>ESSER </a:t>
          </a:r>
        </a:p>
      </dgm:t>
    </dgm:pt>
    <dgm:pt modelId="{E58D860E-549F-44EA-BC11-93B512D21EDE}" type="parTrans" cxnId="{7A5C3E01-1E1B-4659-9A6D-BC50427F63B8}">
      <dgm:prSet/>
      <dgm:spPr/>
      <dgm:t>
        <a:bodyPr/>
        <a:lstStyle/>
        <a:p>
          <a:endParaRPr lang="en-US"/>
        </a:p>
      </dgm:t>
    </dgm:pt>
    <dgm:pt modelId="{7C09E408-E341-4249-93FD-06C37CBB1544}" type="sibTrans" cxnId="{7A5C3E01-1E1B-4659-9A6D-BC50427F63B8}">
      <dgm:prSet/>
      <dgm:spPr/>
      <dgm:t>
        <a:bodyPr/>
        <a:lstStyle/>
        <a:p>
          <a:endParaRPr lang="en-US"/>
        </a:p>
      </dgm:t>
    </dgm:pt>
    <dgm:pt modelId="{85F45F2C-4C78-47A4-99DD-5EDC372255B7}">
      <dgm:prSet phldrT="[Text]"/>
      <dgm:spPr/>
      <dgm:t>
        <a:bodyPr/>
        <a:lstStyle/>
        <a:p>
          <a:r>
            <a:rPr lang="en-US" dirty="0"/>
            <a:t>Medicaid</a:t>
          </a:r>
        </a:p>
      </dgm:t>
    </dgm:pt>
    <dgm:pt modelId="{321881C6-402E-4703-8C7F-00756B0F3CF3}" type="parTrans" cxnId="{F9E2288A-62A9-49CC-8457-FFFCF34C993D}">
      <dgm:prSet/>
      <dgm:spPr/>
      <dgm:t>
        <a:bodyPr/>
        <a:lstStyle/>
        <a:p>
          <a:endParaRPr lang="en-US"/>
        </a:p>
      </dgm:t>
    </dgm:pt>
    <dgm:pt modelId="{A5F38BAD-87E3-4FC2-A5C7-55A54FDC4FF3}" type="sibTrans" cxnId="{F9E2288A-62A9-49CC-8457-FFFCF34C993D}">
      <dgm:prSet/>
      <dgm:spPr/>
      <dgm:t>
        <a:bodyPr/>
        <a:lstStyle/>
        <a:p>
          <a:endParaRPr lang="en-US"/>
        </a:p>
      </dgm:t>
    </dgm:pt>
    <dgm:pt modelId="{1698032D-86FB-4DCB-94DC-4B157C5A60B6}">
      <dgm:prSet phldrT="[Text]"/>
      <dgm:spPr/>
      <dgm:t>
        <a:bodyPr/>
        <a:lstStyle/>
        <a:p>
          <a:r>
            <a:rPr lang="en-US" dirty="0"/>
            <a:t>Sale of property</a:t>
          </a:r>
        </a:p>
      </dgm:t>
    </dgm:pt>
    <dgm:pt modelId="{BF871194-060B-449B-AEC8-24AA21F060BD}" type="parTrans" cxnId="{CB17D72E-BD24-46CE-82BE-9292F4937EE0}">
      <dgm:prSet/>
      <dgm:spPr/>
      <dgm:t>
        <a:bodyPr/>
        <a:lstStyle/>
        <a:p>
          <a:endParaRPr lang="en-US"/>
        </a:p>
      </dgm:t>
    </dgm:pt>
    <dgm:pt modelId="{06559289-4B6B-4D46-AEB4-8B8AAFD1CE87}" type="sibTrans" cxnId="{CB17D72E-BD24-46CE-82BE-9292F4937EE0}">
      <dgm:prSet/>
      <dgm:spPr/>
      <dgm:t>
        <a:bodyPr/>
        <a:lstStyle/>
        <a:p>
          <a:endParaRPr lang="en-US"/>
        </a:p>
      </dgm:t>
    </dgm:pt>
    <dgm:pt modelId="{F1599D1A-5060-4385-A0D0-205C75FBF126}">
      <dgm:prSet phldrT="[Text]"/>
      <dgm:spPr/>
      <dgm:t>
        <a:bodyPr/>
        <a:lstStyle/>
        <a:p>
          <a:r>
            <a:rPr lang="en-US" dirty="0"/>
            <a:t>Insurance proceeds</a:t>
          </a:r>
        </a:p>
      </dgm:t>
    </dgm:pt>
    <dgm:pt modelId="{89252C60-842C-41D2-902B-311B394511AD}" type="parTrans" cxnId="{33AAAF45-0061-4FA6-9879-84E880F761FE}">
      <dgm:prSet/>
      <dgm:spPr/>
      <dgm:t>
        <a:bodyPr/>
        <a:lstStyle/>
        <a:p>
          <a:endParaRPr lang="en-US"/>
        </a:p>
      </dgm:t>
    </dgm:pt>
    <dgm:pt modelId="{E59E4AD4-9251-477B-8572-0106AC599A24}" type="sibTrans" cxnId="{33AAAF45-0061-4FA6-9879-84E880F761FE}">
      <dgm:prSet/>
      <dgm:spPr/>
      <dgm:t>
        <a:bodyPr/>
        <a:lstStyle/>
        <a:p>
          <a:endParaRPr lang="en-US"/>
        </a:p>
      </dgm:t>
    </dgm:pt>
    <dgm:pt modelId="{8E0CECBD-0690-4857-AD26-BC65F5394B6E}">
      <dgm:prSet phldrT="[Text]"/>
      <dgm:spPr/>
      <dgm:t>
        <a:bodyPr/>
        <a:lstStyle/>
        <a:p>
          <a:r>
            <a:rPr lang="en-US" dirty="0"/>
            <a:t>Interest</a:t>
          </a:r>
        </a:p>
      </dgm:t>
    </dgm:pt>
    <dgm:pt modelId="{F87E8034-03AC-4D6D-9FAA-C871EEFABB09}" type="parTrans" cxnId="{5F7D6414-5782-42B9-94B3-7ACC27B2285E}">
      <dgm:prSet/>
      <dgm:spPr/>
      <dgm:t>
        <a:bodyPr/>
        <a:lstStyle/>
        <a:p>
          <a:endParaRPr lang="en-US"/>
        </a:p>
      </dgm:t>
    </dgm:pt>
    <dgm:pt modelId="{24897593-9F94-4A21-92B0-57F457DFB7A9}" type="sibTrans" cxnId="{5F7D6414-5782-42B9-94B3-7ACC27B2285E}">
      <dgm:prSet/>
      <dgm:spPr/>
      <dgm:t>
        <a:bodyPr/>
        <a:lstStyle/>
        <a:p>
          <a:endParaRPr lang="en-US"/>
        </a:p>
      </dgm:t>
    </dgm:pt>
    <dgm:pt modelId="{D94526B5-FCD9-4B7D-A06B-F29DFD4E2C90}">
      <dgm:prSet phldrT="[Text]"/>
      <dgm:spPr/>
      <dgm:t>
        <a:bodyPr/>
        <a:lstStyle/>
        <a:p>
          <a:r>
            <a:rPr lang="en-US" dirty="0"/>
            <a:t>Fines &amp; Licenses</a:t>
          </a:r>
        </a:p>
      </dgm:t>
    </dgm:pt>
    <dgm:pt modelId="{30959C7A-5CBE-4A0B-858C-71195933731E}" type="parTrans" cxnId="{F08B24DD-5FDB-4735-885C-50FC139497FB}">
      <dgm:prSet/>
      <dgm:spPr/>
      <dgm:t>
        <a:bodyPr/>
        <a:lstStyle/>
        <a:p>
          <a:endParaRPr lang="en-US"/>
        </a:p>
      </dgm:t>
    </dgm:pt>
    <dgm:pt modelId="{3099BCD1-2336-4244-B664-C67B3C58F7BE}" type="sibTrans" cxnId="{F08B24DD-5FDB-4735-885C-50FC139497FB}">
      <dgm:prSet/>
      <dgm:spPr/>
      <dgm:t>
        <a:bodyPr/>
        <a:lstStyle/>
        <a:p>
          <a:endParaRPr lang="en-US"/>
        </a:p>
      </dgm:t>
    </dgm:pt>
    <dgm:pt modelId="{39814C46-5C36-4965-B7CD-92CCD0FF2E94}">
      <dgm:prSet phldrT="[Text]"/>
      <dgm:spPr/>
      <dgm:t>
        <a:bodyPr/>
        <a:lstStyle/>
        <a:p>
          <a:r>
            <a:rPr lang="en-US" dirty="0"/>
            <a:t>Apportionment</a:t>
          </a:r>
        </a:p>
      </dgm:t>
    </dgm:pt>
    <dgm:pt modelId="{54431058-D9C0-4688-8767-93EACD847F08}" type="parTrans" cxnId="{A70E9361-61D6-46EB-85AD-4BA7725536E3}">
      <dgm:prSet/>
      <dgm:spPr/>
      <dgm:t>
        <a:bodyPr/>
        <a:lstStyle/>
        <a:p>
          <a:endParaRPr lang="en-US"/>
        </a:p>
      </dgm:t>
    </dgm:pt>
    <dgm:pt modelId="{8676B466-8215-4BD5-9763-C4C5571000B6}" type="sibTrans" cxnId="{A70E9361-61D6-46EB-85AD-4BA7725536E3}">
      <dgm:prSet/>
      <dgm:spPr/>
      <dgm:t>
        <a:bodyPr/>
        <a:lstStyle/>
        <a:p>
          <a:endParaRPr lang="en-US"/>
        </a:p>
      </dgm:t>
    </dgm:pt>
    <dgm:pt modelId="{919CD155-FBD4-4F48-81F5-30E061ADACA8}">
      <dgm:prSet phldrT="[Text]"/>
      <dgm:spPr/>
      <dgm:t>
        <a:bodyPr/>
        <a:lstStyle/>
        <a:p>
          <a:r>
            <a:rPr lang="en-US" dirty="0"/>
            <a:t>SPED Reimbursement</a:t>
          </a:r>
        </a:p>
      </dgm:t>
    </dgm:pt>
    <dgm:pt modelId="{C842AE22-751D-4BDD-93B9-8E045D5D3FF6}" type="parTrans" cxnId="{004D2DB5-9B79-4B8A-B606-9A1611BCA23F}">
      <dgm:prSet/>
      <dgm:spPr/>
      <dgm:t>
        <a:bodyPr/>
        <a:lstStyle/>
        <a:p>
          <a:endParaRPr lang="en-US"/>
        </a:p>
      </dgm:t>
    </dgm:pt>
    <dgm:pt modelId="{692A2476-9C41-4970-8CDB-54AA3CCDB879}" type="sibTrans" cxnId="{004D2DB5-9B79-4B8A-B606-9A1611BCA23F}">
      <dgm:prSet/>
      <dgm:spPr/>
      <dgm:t>
        <a:bodyPr/>
        <a:lstStyle/>
        <a:p>
          <a:endParaRPr lang="en-US"/>
        </a:p>
      </dgm:t>
    </dgm:pt>
    <dgm:pt modelId="{D8110260-A477-40AD-8C6C-B26EC3320466}">
      <dgm:prSet phldrT="[Text]"/>
      <dgm:spPr/>
      <dgm:t>
        <a:bodyPr/>
        <a:lstStyle/>
        <a:p>
          <a:r>
            <a:rPr lang="en-US" dirty="0"/>
            <a:t>Transfers from other funds</a:t>
          </a:r>
        </a:p>
      </dgm:t>
    </dgm:pt>
    <dgm:pt modelId="{8C192CDD-439A-4B23-9A30-F14BC80CB884}" type="parTrans" cxnId="{8E450DA2-1A88-4FE1-BDB5-B1C81E694B03}">
      <dgm:prSet/>
      <dgm:spPr/>
      <dgm:t>
        <a:bodyPr/>
        <a:lstStyle/>
        <a:p>
          <a:endParaRPr lang="en-US"/>
        </a:p>
      </dgm:t>
    </dgm:pt>
    <dgm:pt modelId="{57186596-2130-4BAE-A5C6-D855379BFDB1}" type="sibTrans" cxnId="{8E450DA2-1A88-4FE1-BDB5-B1C81E694B03}">
      <dgm:prSet/>
      <dgm:spPr/>
      <dgm:t>
        <a:bodyPr/>
        <a:lstStyle/>
        <a:p>
          <a:endParaRPr lang="en-US"/>
        </a:p>
      </dgm:t>
    </dgm:pt>
    <dgm:pt modelId="{3802D7A0-9312-4E5C-9434-C99BF02AC91C}" type="pres">
      <dgm:prSet presAssocID="{D1443519-C6A5-412F-9B62-32C74A06E4E7}" presName="Name0" presStyleCnt="0">
        <dgm:presLayoutVars>
          <dgm:dir/>
          <dgm:animLvl val="lvl"/>
          <dgm:resizeHandles val="exact"/>
        </dgm:presLayoutVars>
      </dgm:prSet>
      <dgm:spPr/>
    </dgm:pt>
    <dgm:pt modelId="{A975F3E2-250E-4965-BF54-F79020A0C3F1}" type="pres">
      <dgm:prSet presAssocID="{9A957FD6-05DE-4665-8E6D-7C513159E08C}" presName="composite" presStyleCnt="0"/>
      <dgm:spPr/>
    </dgm:pt>
    <dgm:pt modelId="{A9637692-3999-4C3A-9F32-ED6696F47373}" type="pres">
      <dgm:prSet presAssocID="{9A957FD6-05DE-4665-8E6D-7C513159E08C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F0E8540D-AF39-4419-AF34-FB303656A245}" type="pres">
      <dgm:prSet presAssocID="{9A957FD6-05DE-4665-8E6D-7C513159E08C}" presName="desTx" presStyleLbl="alignAccFollowNode1" presStyleIdx="0" presStyleCnt="4">
        <dgm:presLayoutVars>
          <dgm:bulletEnabled val="1"/>
        </dgm:presLayoutVars>
      </dgm:prSet>
      <dgm:spPr/>
    </dgm:pt>
    <dgm:pt modelId="{2B9D826B-D751-4787-BA98-98381F590633}" type="pres">
      <dgm:prSet presAssocID="{76613621-50A5-42C5-8365-E2B771B39E52}" presName="space" presStyleCnt="0"/>
      <dgm:spPr/>
    </dgm:pt>
    <dgm:pt modelId="{0C443A97-7D7B-4477-87E5-7E050725609D}" type="pres">
      <dgm:prSet presAssocID="{BB5DEF71-C827-4EDB-BA00-9AC1F55035D6}" presName="composite" presStyleCnt="0"/>
      <dgm:spPr/>
    </dgm:pt>
    <dgm:pt modelId="{392988BE-626B-40DE-A93B-1B13A7B65F67}" type="pres">
      <dgm:prSet presAssocID="{BB5DEF71-C827-4EDB-BA00-9AC1F55035D6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16D5FFC0-FD03-4F84-B53D-4C957A896894}" type="pres">
      <dgm:prSet presAssocID="{BB5DEF71-C827-4EDB-BA00-9AC1F55035D6}" presName="desTx" presStyleLbl="alignAccFollowNode1" presStyleIdx="1" presStyleCnt="4">
        <dgm:presLayoutVars>
          <dgm:bulletEnabled val="1"/>
        </dgm:presLayoutVars>
      </dgm:prSet>
      <dgm:spPr/>
    </dgm:pt>
    <dgm:pt modelId="{BBA39133-3B62-4CA4-97AE-DC0CA39C0735}" type="pres">
      <dgm:prSet presAssocID="{B03F4E9F-315D-4B3B-9AA8-92A2FA92A9A3}" presName="space" presStyleCnt="0"/>
      <dgm:spPr/>
    </dgm:pt>
    <dgm:pt modelId="{AA8FAF56-6886-4B81-9A70-32A91DEFD32F}" type="pres">
      <dgm:prSet presAssocID="{A101CF51-2E49-460E-A651-90D297AD121D}" presName="composite" presStyleCnt="0"/>
      <dgm:spPr/>
    </dgm:pt>
    <dgm:pt modelId="{4C718E3B-9669-4F0B-88E5-0C4E56A446C9}" type="pres">
      <dgm:prSet presAssocID="{A101CF51-2E49-460E-A651-90D297AD121D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2A37C1E8-80B1-41D8-A05A-96672F745ACD}" type="pres">
      <dgm:prSet presAssocID="{A101CF51-2E49-460E-A651-90D297AD121D}" presName="desTx" presStyleLbl="alignAccFollowNode1" presStyleIdx="2" presStyleCnt="4">
        <dgm:presLayoutVars>
          <dgm:bulletEnabled val="1"/>
        </dgm:presLayoutVars>
      </dgm:prSet>
      <dgm:spPr/>
    </dgm:pt>
    <dgm:pt modelId="{CECC18C2-7E7B-46F9-9B5A-1F88B92010A6}" type="pres">
      <dgm:prSet presAssocID="{9F909F59-75C5-47FC-AAD4-456DA1117C8F}" presName="space" presStyleCnt="0"/>
      <dgm:spPr/>
    </dgm:pt>
    <dgm:pt modelId="{ED4775E2-B964-47A6-B1E8-88ABE1E1F271}" type="pres">
      <dgm:prSet presAssocID="{0602FE5B-EAE5-4659-A806-D6D5794DE5DD}" presName="composite" presStyleCnt="0"/>
      <dgm:spPr/>
    </dgm:pt>
    <dgm:pt modelId="{1F4E8650-1574-4D1E-AFAD-148D926E268F}" type="pres">
      <dgm:prSet presAssocID="{0602FE5B-EAE5-4659-A806-D6D5794DE5DD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A47E4FA8-AC64-491F-AAE0-14435F89D970}" type="pres">
      <dgm:prSet presAssocID="{0602FE5B-EAE5-4659-A806-D6D5794DE5DD}" presName="desTx" presStyleLbl="alignAccFollowNode1" presStyleIdx="3" presStyleCnt="4" custLinFactNeighborX="166">
        <dgm:presLayoutVars>
          <dgm:bulletEnabled val="1"/>
        </dgm:presLayoutVars>
      </dgm:prSet>
      <dgm:spPr/>
    </dgm:pt>
  </dgm:ptLst>
  <dgm:cxnLst>
    <dgm:cxn modelId="{7A5C3E01-1E1B-4659-9A6D-BC50427F63B8}" srcId="{A101CF51-2E49-460E-A651-90D297AD121D}" destId="{71D0A570-F885-4B07-89C8-7CF6D61995C7}" srcOrd="2" destOrd="0" parTransId="{E58D860E-549F-44EA-BC11-93B512D21EDE}" sibTransId="{7C09E408-E341-4249-93FD-06C37CBB1544}"/>
    <dgm:cxn modelId="{247FFE01-D6A8-4701-8093-84DF65DBC70A}" type="presOf" srcId="{A101CF51-2E49-460E-A651-90D297AD121D}" destId="{4C718E3B-9669-4F0B-88E5-0C4E56A446C9}" srcOrd="0" destOrd="0" presId="urn:microsoft.com/office/officeart/2005/8/layout/hList1"/>
    <dgm:cxn modelId="{6DBEB00F-6FEA-43E1-A88A-CB02B733718E}" srcId="{D1443519-C6A5-412F-9B62-32C74A06E4E7}" destId="{0602FE5B-EAE5-4659-A806-D6D5794DE5DD}" srcOrd="3" destOrd="0" parTransId="{5B86445B-6902-4AF8-B9ED-A5D9554DFB6A}" sibTransId="{47AB2D0F-2F1E-4773-B8E5-BEB89D0F496D}"/>
    <dgm:cxn modelId="{5F7D6414-5782-42B9-94B3-7ACC27B2285E}" srcId="{9A957FD6-05DE-4665-8E6D-7C513159E08C}" destId="{8E0CECBD-0690-4857-AD26-BC65F5394B6E}" srcOrd="2" destOrd="0" parTransId="{F87E8034-03AC-4D6D-9FAA-C871EEFABB09}" sibTransId="{24897593-9F94-4A21-92B0-57F457DFB7A9}"/>
    <dgm:cxn modelId="{CB17D72E-BD24-46CE-82BE-9292F4937EE0}" srcId="{0602FE5B-EAE5-4659-A806-D6D5794DE5DD}" destId="{1698032D-86FB-4DCB-94DC-4B157C5A60B6}" srcOrd="1" destOrd="0" parTransId="{BF871194-060B-449B-AEC8-24AA21F060BD}" sibTransId="{06559289-4B6B-4D46-AEB4-8B8AAFD1CE87}"/>
    <dgm:cxn modelId="{DF58E82E-64A9-4D7C-AE82-BE13FD52370B}" type="presOf" srcId="{71D0A570-F885-4B07-89C8-7CF6D61995C7}" destId="{2A37C1E8-80B1-41D8-A05A-96672F745ACD}" srcOrd="0" destOrd="2" presId="urn:microsoft.com/office/officeart/2005/8/layout/hList1"/>
    <dgm:cxn modelId="{E8855530-EE6A-44A1-8DCB-C0F10210B3D6}" type="presOf" srcId="{0ABEE5B3-D631-4B26-ADEA-C98516A0844F}" destId="{16D5FFC0-FD03-4F84-B53D-4C957A896894}" srcOrd="0" destOrd="1" presId="urn:microsoft.com/office/officeart/2005/8/layout/hList1"/>
    <dgm:cxn modelId="{79683933-35D7-4C20-B23E-6CF10851FDAD}" type="presOf" srcId="{8E0CECBD-0690-4857-AD26-BC65F5394B6E}" destId="{F0E8540D-AF39-4419-AF34-FB303656A245}" srcOrd="0" destOrd="2" presId="urn:microsoft.com/office/officeart/2005/8/layout/hList1"/>
    <dgm:cxn modelId="{5AD7DD3D-3094-4FCE-AE50-8D548F57F7B0}" type="presOf" srcId="{919CD155-FBD4-4F48-81F5-30E061ADACA8}" destId="{16D5FFC0-FD03-4F84-B53D-4C957A896894}" srcOrd="0" destOrd="3" presId="urn:microsoft.com/office/officeart/2005/8/layout/hList1"/>
    <dgm:cxn modelId="{A70E9361-61D6-46EB-85AD-4BA7725536E3}" srcId="{BB5DEF71-C827-4EDB-BA00-9AC1F55035D6}" destId="{39814C46-5C36-4965-B7CD-92CCD0FF2E94}" srcOrd="2" destOrd="0" parTransId="{54431058-D9C0-4688-8767-93EACD847F08}" sibTransId="{8676B466-8215-4BD5-9763-C4C5571000B6}"/>
    <dgm:cxn modelId="{E0139461-CF2B-44A7-9A3F-797B2B907FD3}" type="presOf" srcId="{BB5DEF71-C827-4EDB-BA00-9AC1F55035D6}" destId="{392988BE-626B-40DE-A93B-1B13A7B65F67}" srcOrd="0" destOrd="0" presId="urn:microsoft.com/office/officeart/2005/8/layout/hList1"/>
    <dgm:cxn modelId="{33AAAF45-0061-4FA6-9879-84E880F761FE}" srcId="{0602FE5B-EAE5-4659-A806-D6D5794DE5DD}" destId="{F1599D1A-5060-4385-A0D0-205C75FBF126}" srcOrd="2" destOrd="0" parTransId="{89252C60-842C-41D2-902B-311B394511AD}" sibTransId="{E59E4AD4-9251-477B-8572-0106AC599A24}"/>
    <dgm:cxn modelId="{03947A4D-DBD7-460D-9BCA-56DC971BA1AA}" srcId="{A101CF51-2E49-460E-A651-90D297AD121D}" destId="{9F417146-51F6-4A7B-86C3-EDDDBDA8663A}" srcOrd="1" destOrd="0" parTransId="{9C940BDE-D91E-4B92-940E-DDA70B44EF2B}" sibTransId="{94BF5322-125F-4BF5-A5AF-CE2BD89B2245}"/>
    <dgm:cxn modelId="{D992AC4E-4E44-4102-9D63-B19CAC85F755}" type="presOf" srcId="{8A7CC7F7-A459-4B79-98C1-4D68D2D451ED}" destId="{A47E4FA8-AC64-491F-AAE0-14435F89D970}" srcOrd="0" destOrd="0" presId="urn:microsoft.com/office/officeart/2005/8/layout/hList1"/>
    <dgm:cxn modelId="{B92E616F-82E7-48AC-B216-E9CD013AC893}" type="presOf" srcId="{D6CB597C-C8FE-4A8B-8986-AA13F4B3B93E}" destId="{2A37C1E8-80B1-41D8-A05A-96672F745ACD}" srcOrd="0" destOrd="0" presId="urn:microsoft.com/office/officeart/2005/8/layout/hList1"/>
    <dgm:cxn modelId="{F9E2288A-62A9-49CC-8457-FFFCF34C993D}" srcId="{A101CF51-2E49-460E-A651-90D297AD121D}" destId="{85F45F2C-4C78-47A4-99DD-5EDC372255B7}" srcOrd="3" destOrd="0" parTransId="{321881C6-402E-4703-8C7F-00756B0F3CF3}" sibTransId="{A5F38BAD-87E3-4FC2-A5C7-55A54FDC4FF3}"/>
    <dgm:cxn modelId="{EF9B1190-3E9C-4DEF-BA86-993B94EE4EC6}" type="presOf" srcId="{4B6F4A3B-00B6-478F-8587-BD500A4437F1}" destId="{16D5FFC0-FD03-4F84-B53D-4C957A896894}" srcOrd="0" destOrd="0" presId="urn:microsoft.com/office/officeart/2005/8/layout/hList1"/>
    <dgm:cxn modelId="{C0ABEE97-368D-4CBF-B206-9EC0CB0E3702}" type="presOf" srcId="{692FF318-8CA3-4F42-B4B3-8D90450B61D5}" destId="{F0E8540D-AF39-4419-AF34-FB303656A245}" srcOrd="0" destOrd="1" presId="urn:microsoft.com/office/officeart/2005/8/layout/hList1"/>
    <dgm:cxn modelId="{C684EF97-8D9E-4C33-94C4-847F5361A2BD}" type="presOf" srcId="{1698032D-86FB-4DCB-94DC-4B157C5A60B6}" destId="{A47E4FA8-AC64-491F-AAE0-14435F89D970}" srcOrd="0" destOrd="1" presId="urn:microsoft.com/office/officeart/2005/8/layout/hList1"/>
    <dgm:cxn modelId="{D5F18198-FE24-4C50-A916-280C788BDB5B}" srcId="{9A957FD6-05DE-4665-8E6D-7C513159E08C}" destId="{ECACAB1B-1CC6-4647-A3A8-739F92538696}" srcOrd="0" destOrd="0" parTransId="{6ED663DF-7909-4CF6-ABE2-46AF406B053D}" sibTransId="{2D2033F0-A70E-4687-ACCE-29DBB3CE99EC}"/>
    <dgm:cxn modelId="{61B6039D-66B7-4DD1-9E1B-EDB378B29C5A}" type="presOf" srcId="{39814C46-5C36-4965-B7CD-92CCD0FF2E94}" destId="{16D5FFC0-FD03-4F84-B53D-4C957A896894}" srcOrd="0" destOrd="2" presId="urn:microsoft.com/office/officeart/2005/8/layout/hList1"/>
    <dgm:cxn modelId="{398E11A1-C852-42D0-B954-9EA9D945E916}" type="presOf" srcId="{ECACAB1B-1CC6-4647-A3A8-739F92538696}" destId="{F0E8540D-AF39-4419-AF34-FB303656A245}" srcOrd="0" destOrd="0" presId="urn:microsoft.com/office/officeart/2005/8/layout/hList1"/>
    <dgm:cxn modelId="{8E450DA2-1A88-4FE1-BDB5-B1C81E694B03}" srcId="{0602FE5B-EAE5-4659-A806-D6D5794DE5DD}" destId="{D8110260-A477-40AD-8C6C-B26EC3320466}" srcOrd="3" destOrd="0" parTransId="{8C192CDD-439A-4B23-9A30-F14BC80CB884}" sibTransId="{57186596-2130-4BAE-A5C6-D855379BFDB1}"/>
    <dgm:cxn modelId="{73C05AB4-3E64-4167-B064-8A8BFD2ED1DD}" type="presOf" srcId="{9A957FD6-05DE-4665-8E6D-7C513159E08C}" destId="{A9637692-3999-4C3A-9F32-ED6696F47373}" srcOrd="0" destOrd="0" presId="urn:microsoft.com/office/officeart/2005/8/layout/hList1"/>
    <dgm:cxn modelId="{004D2DB5-9B79-4B8A-B606-9A1611BCA23F}" srcId="{BB5DEF71-C827-4EDB-BA00-9AC1F55035D6}" destId="{919CD155-FBD4-4F48-81F5-30E061ADACA8}" srcOrd="3" destOrd="0" parTransId="{C842AE22-751D-4BDD-93B9-8E045D5D3FF6}" sibTransId="{692A2476-9C41-4970-8CDB-54AA3CCDB879}"/>
    <dgm:cxn modelId="{8C65F1B7-75C8-4769-992E-6649CFD6A4FF}" type="presOf" srcId="{85F45F2C-4C78-47A4-99DD-5EDC372255B7}" destId="{2A37C1E8-80B1-41D8-A05A-96672F745ACD}" srcOrd="0" destOrd="3" presId="urn:microsoft.com/office/officeart/2005/8/layout/hList1"/>
    <dgm:cxn modelId="{C39690B8-E37A-4416-A260-19AA2F9153A2}" srcId="{A101CF51-2E49-460E-A651-90D297AD121D}" destId="{D6CB597C-C8FE-4A8B-8986-AA13F4B3B93E}" srcOrd="0" destOrd="0" parTransId="{0B1D85FE-FE4B-4EF8-B2F9-7CB87FDA55E9}" sibTransId="{02E9122B-F046-4E5D-8284-DC453D97D8C8}"/>
    <dgm:cxn modelId="{43766EBC-3ECC-47E1-A6F2-A78531BF72A1}" srcId="{D1443519-C6A5-412F-9B62-32C74A06E4E7}" destId="{9A957FD6-05DE-4665-8E6D-7C513159E08C}" srcOrd="0" destOrd="0" parTransId="{AD181037-49F1-4449-8014-3AAC006F77B9}" sibTransId="{76613621-50A5-42C5-8365-E2B771B39E52}"/>
    <dgm:cxn modelId="{0CC0F6BE-B64D-47D1-9237-4968FB86F149}" srcId="{9A957FD6-05DE-4665-8E6D-7C513159E08C}" destId="{692FF318-8CA3-4F42-B4B3-8D90450B61D5}" srcOrd="1" destOrd="0" parTransId="{8388E63A-3B50-442F-966C-E47EB019EE57}" sibTransId="{15B8D6B2-A7F8-47EE-B65D-11E4F3E7E286}"/>
    <dgm:cxn modelId="{0AFFC3C6-865C-4320-B7E5-C9DE55EF1389}" type="presOf" srcId="{D1443519-C6A5-412F-9B62-32C74A06E4E7}" destId="{3802D7A0-9312-4E5C-9434-C99BF02AC91C}" srcOrd="0" destOrd="0" presId="urn:microsoft.com/office/officeart/2005/8/layout/hList1"/>
    <dgm:cxn modelId="{28E63FC9-6E40-4740-8C8E-2E0A1424BB55}" srcId="{D1443519-C6A5-412F-9B62-32C74A06E4E7}" destId="{BB5DEF71-C827-4EDB-BA00-9AC1F55035D6}" srcOrd="1" destOrd="0" parTransId="{EBAC5186-E96B-479C-AEA3-9FAE85BDB432}" sibTransId="{B03F4E9F-315D-4B3B-9AA8-92A2FA92A9A3}"/>
    <dgm:cxn modelId="{60B575C9-FC27-4520-A220-F69CB3BE7A1A}" type="presOf" srcId="{D8110260-A477-40AD-8C6C-B26EC3320466}" destId="{A47E4FA8-AC64-491F-AAE0-14435F89D970}" srcOrd="0" destOrd="3" presId="urn:microsoft.com/office/officeart/2005/8/layout/hList1"/>
    <dgm:cxn modelId="{47AA83CF-C364-44CF-8C2B-7723DA84A574}" type="presOf" srcId="{9F417146-51F6-4A7B-86C3-EDDDBDA8663A}" destId="{2A37C1E8-80B1-41D8-A05A-96672F745ACD}" srcOrd="0" destOrd="1" presId="urn:microsoft.com/office/officeart/2005/8/layout/hList1"/>
    <dgm:cxn modelId="{F08B24DD-5FDB-4735-885C-50FC139497FB}" srcId="{9A957FD6-05DE-4665-8E6D-7C513159E08C}" destId="{D94526B5-FCD9-4B7D-A06B-F29DFD4E2C90}" srcOrd="3" destOrd="0" parTransId="{30959C7A-5CBE-4A0B-858C-71195933731E}" sibTransId="{3099BCD1-2336-4244-B664-C67B3C58F7BE}"/>
    <dgm:cxn modelId="{479658DD-4D62-423E-A5A6-04202C4FC023}" srcId="{0602FE5B-EAE5-4659-A806-D6D5794DE5DD}" destId="{8A7CC7F7-A459-4B79-98C1-4D68D2D451ED}" srcOrd="0" destOrd="0" parTransId="{3FE776F4-651E-4134-9BD1-5FB23F15DC48}" sibTransId="{B6609BC3-AB25-4D23-A55B-02CB9D7D8C26}"/>
    <dgm:cxn modelId="{AEA3D2E1-596D-4A6E-8B16-F6486AF9FC25}" srcId="{D1443519-C6A5-412F-9B62-32C74A06E4E7}" destId="{A101CF51-2E49-460E-A651-90D297AD121D}" srcOrd="2" destOrd="0" parTransId="{318AF8F3-12F9-4C9B-BA7B-5188B33EA9DB}" sibTransId="{9F909F59-75C5-47FC-AAD4-456DA1117C8F}"/>
    <dgm:cxn modelId="{2BAFBDE6-DDAC-4D07-BADE-C38A391C94A7}" srcId="{BB5DEF71-C827-4EDB-BA00-9AC1F55035D6}" destId="{4B6F4A3B-00B6-478F-8587-BD500A4437F1}" srcOrd="0" destOrd="0" parTransId="{CF40F0EE-19B1-445B-B305-50B4B0FAD1A7}" sibTransId="{30300D89-05BF-48BC-9042-E415928E3717}"/>
    <dgm:cxn modelId="{170650F1-F963-4535-81A2-A8BE342185D2}" type="presOf" srcId="{D94526B5-FCD9-4B7D-A06B-F29DFD4E2C90}" destId="{F0E8540D-AF39-4419-AF34-FB303656A245}" srcOrd="0" destOrd="3" presId="urn:microsoft.com/office/officeart/2005/8/layout/hList1"/>
    <dgm:cxn modelId="{8890D3F1-0E81-4ACD-A88F-6EC7FFC28F13}" type="presOf" srcId="{0602FE5B-EAE5-4659-A806-D6D5794DE5DD}" destId="{1F4E8650-1574-4D1E-AFAD-148D926E268F}" srcOrd="0" destOrd="0" presId="urn:microsoft.com/office/officeart/2005/8/layout/hList1"/>
    <dgm:cxn modelId="{E36E00F8-D11B-48F4-8CB9-13FCF5D61FCD}" srcId="{BB5DEF71-C827-4EDB-BA00-9AC1F55035D6}" destId="{0ABEE5B3-D631-4B26-ADEA-C98516A0844F}" srcOrd="1" destOrd="0" parTransId="{2FB24DF1-CB6E-4E44-9BEC-F746548DA275}" sibTransId="{CA24E750-7A73-4324-9978-D6F0574CAF6E}"/>
    <dgm:cxn modelId="{605D09F9-CA49-4D7A-BA06-390F82F1F983}" type="presOf" srcId="{F1599D1A-5060-4385-A0D0-205C75FBF126}" destId="{A47E4FA8-AC64-491F-AAE0-14435F89D970}" srcOrd="0" destOrd="2" presId="urn:microsoft.com/office/officeart/2005/8/layout/hList1"/>
    <dgm:cxn modelId="{B2E9A97F-611C-4412-9C05-ABE8BE134E47}" type="presParOf" srcId="{3802D7A0-9312-4E5C-9434-C99BF02AC91C}" destId="{A975F3E2-250E-4965-BF54-F79020A0C3F1}" srcOrd="0" destOrd="0" presId="urn:microsoft.com/office/officeart/2005/8/layout/hList1"/>
    <dgm:cxn modelId="{B784D216-53D3-4421-8BD5-C4F5C1B35B40}" type="presParOf" srcId="{A975F3E2-250E-4965-BF54-F79020A0C3F1}" destId="{A9637692-3999-4C3A-9F32-ED6696F47373}" srcOrd="0" destOrd="0" presId="urn:microsoft.com/office/officeart/2005/8/layout/hList1"/>
    <dgm:cxn modelId="{B864DF4B-A924-44B1-9F43-950066CB6E66}" type="presParOf" srcId="{A975F3E2-250E-4965-BF54-F79020A0C3F1}" destId="{F0E8540D-AF39-4419-AF34-FB303656A245}" srcOrd="1" destOrd="0" presId="urn:microsoft.com/office/officeart/2005/8/layout/hList1"/>
    <dgm:cxn modelId="{448FFCA9-80EC-4A78-9AF5-9CFEF5EE2DA7}" type="presParOf" srcId="{3802D7A0-9312-4E5C-9434-C99BF02AC91C}" destId="{2B9D826B-D751-4787-BA98-98381F590633}" srcOrd="1" destOrd="0" presId="urn:microsoft.com/office/officeart/2005/8/layout/hList1"/>
    <dgm:cxn modelId="{9BF55DF3-0563-48AF-A0D8-8464631DEDD4}" type="presParOf" srcId="{3802D7A0-9312-4E5C-9434-C99BF02AC91C}" destId="{0C443A97-7D7B-4477-87E5-7E050725609D}" srcOrd="2" destOrd="0" presId="urn:microsoft.com/office/officeart/2005/8/layout/hList1"/>
    <dgm:cxn modelId="{FB33134D-6E49-4F8A-9FB7-E780AE6EDE50}" type="presParOf" srcId="{0C443A97-7D7B-4477-87E5-7E050725609D}" destId="{392988BE-626B-40DE-A93B-1B13A7B65F67}" srcOrd="0" destOrd="0" presId="urn:microsoft.com/office/officeart/2005/8/layout/hList1"/>
    <dgm:cxn modelId="{47BFCC1E-F310-45B7-80F5-2A8D19F46D14}" type="presParOf" srcId="{0C443A97-7D7B-4477-87E5-7E050725609D}" destId="{16D5FFC0-FD03-4F84-B53D-4C957A896894}" srcOrd="1" destOrd="0" presId="urn:microsoft.com/office/officeart/2005/8/layout/hList1"/>
    <dgm:cxn modelId="{45EB31C6-7B10-449F-B2C5-91ADC64A97F8}" type="presParOf" srcId="{3802D7A0-9312-4E5C-9434-C99BF02AC91C}" destId="{BBA39133-3B62-4CA4-97AE-DC0CA39C0735}" srcOrd="3" destOrd="0" presId="urn:microsoft.com/office/officeart/2005/8/layout/hList1"/>
    <dgm:cxn modelId="{BB6DC04E-6DD2-4969-BB98-3A84D3256965}" type="presParOf" srcId="{3802D7A0-9312-4E5C-9434-C99BF02AC91C}" destId="{AA8FAF56-6886-4B81-9A70-32A91DEFD32F}" srcOrd="4" destOrd="0" presId="urn:microsoft.com/office/officeart/2005/8/layout/hList1"/>
    <dgm:cxn modelId="{B0A7702D-84E1-44A7-9A23-DCE86392A0A9}" type="presParOf" srcId="{AA8FAF56-6886-4B81-9A70-32A91DEFD32F}" destId="{4C718E3B-9669-4F0B-88E5-0C4E56A446C9}" srcOrd="0" destOrd="0" presId="urn:microsoft.com/office/officeart/2005/8/layout/hList1"/>
    <dgm:cxn modelId="{176965CA-839E-4816-81A1-EEB4ABD7ED28}" type="presParOf" srcId="{AA8FAF56-6886-4B81-9A70-32A91DEFD32F}" destId="{2A37C1E8-80B1-41D8-A05A-96672F745ACD}" srcOrd="1" destOrd="0" presId="urn:microsoft.com/office/officeart/2005/8/layout/hList1"/>
    <dgm:cxn modelId="{163E797E-9109-4EF3-B7E0-D31CB313768A}" type="presParOf" srcId="{3802D7A0-9312-4E5C-9434-C99BF02AC91C}" destId="{CECC18C2-7E7B-46F9-9B5A-1F88B92010A6}" srcOrd="5" destOrd="0" presId="urn:microsoft.com/office/officeart/2005/8/layout/hList1"/>
    <dgm:cxn modelId="{657AEFCF-64A9-4FE5-B6A1-265731BDB416}" type="presParOf" srcId="{3802D7A0-9312-4E5C-9434-C99BF02AC91C}" destId="{ED4775E2-B964-47A6-B1E8-88ABE1E1F271}" srcOrd="6" destOrd="0" presId="urn:microsoft.com/office/officeart/2005/8/layout/hList1"/>
    <dgm:cxn modelId="{AE247A12-CC15-4A3E-911F-1F9EDD7C9EC1}" type="presParOf" srcId="{ED4775E2-B964-47A6-B1E8-88ABE1E1F271}" destId="{1F4E8650-1574-4D1E-AFAD-148D926E268F}" srcOrd="0" destOrd="0" presId="urn:microsoft.com/office/officeart/2005/8/layout/hList1"/>
    <dgm:cxn modelId="{E7DDEFEF-CC24-4E28-BCBD-0C5EB879C5C7}" type="presParOf" srcId="{ED4775E2-B964-47A6-B1E8-88ABE1E1F271}" destId="{A47E4FA8-AC64-491F-AAE0-14435F89D97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8D943BEE-714E-4735-B5AB-BD6C1D7565D8}" type="doc">
      <dgm:prSet loTypeId="urn:microsoft.com/office/officeart/2005/8/layout/chart3" loCatId="relationship" qsTypeId="urn:microsoft.com/office/officeart/2005/8/quickstyle/simple1" qsCatId="simple" csTypeId="urn:microsoft.com/office/officeart/2005/8/colors/colorful2" csCatId="colorful" phldr="1"/>
      <dgm:spPr/>
    </dgm:pt>
    <dgm:pt modelId="{FE7DDBE1-13B4-448E-B10B-0107C6034D8C}">
      <dgm:prSet phldrT="[Text]"/>
      <dgm:spPr/>
      <dgm:t>
        <a:bodyPr/>
        <a:lstStyle/>
        <a:p>
          <a:r>
            <a:rPr lang="en-US" dirty="0"/>
            <a:t>Employee Benefit Fund Necessary Cash Reserve</a:t>
          </a:r>
        </a:p>
      </dgm:t>
    </dgm:pt>
    <dgm:pt modelId="{27484B82-CF78-4B91-BF3C-C633B64708AA}" type="parTrans" cxnId="{69BEEFC9-5C6A-48BC-A65A-943710460D4E}">
      <dgm:prSet/>
      <dgm:spPr/>
      <dgm:t>
        <a:bodyPr/>
        <a:lstStyle/>
        <a:p>
          <a:endParaRPr lang="en-US"/>
        </a:p>
      </dgm:t>
    </dgm:pt>
    <dgm:pt modelId="{F08919BF-4F89-4D43-874B-D17BBA5EAEB2}" type="sibTrans" cxnId="{69BEEFC9-5C6A-48BC-A65A-943710460D4E}">
      <dgm:prSet/>
      <dgm:spPr/>
      <dgm:t>
        <a:bodyPr/>
        <a:lstStyle/>
        <a:p>
          <a:endParaRPr lang="en-US"/>
        </a:p>
      </dgm:t>
    </dgm:pt>
    <dgm:pt modelId="{B500EBE4-5E71-4D02-93AB-EEFF3F43890F}">
      <dgm:prSet phldrT="[Text]"/>
      <dgm:spPr/>
      <dgm:t>
        <a:bodyPr/>
        <a:lstStyle/>
        <a:p>
          <a:r>
            <a:rPr lang="en-US" b="1" dirty="0"/>
            <a:t>General Fund Necessary Cash Reserve</a:t>
          </a:r>
        </a:p>
      </dgm:t>
    </dgm:pt>
    <dgm:pt modelId="{C7CA9E63-CD38-4875-B1FE-DEF2F9056A1A}" type="parTrans" cxnId="{09A4B341-94F7-47F9-9DA1-B8B0B93B55A6}">
      <dgm:prSet/>
      <dgm:spPr/>
      <dgm:t>
        <a:bodyPr/>
        <a:lstStyle/>
        <a:p>
          <a:endParaRPr lang="en-US"/>
        </a:p>
      </dgm:t>
    </dgm:pt>
    <dgm:pt modelId="{86FD34E2-33A0-48E7-AD5A-1152CB0BB283}" type="sibTrans" cxnId="{09A4B341-94F7-47F9-9DA1-B8B0B93B55A6}">
      <dgm:prSet/>
      <dgm:spPr/>
      <dgm:t>
        <a:bodyPr/>
        <a:lstStyle/>
        <a:p>
          <a:endParaRPr lang="en-US"/>
        </a:p>
      </dgm:t>
    </dgm:pt>
    <dgm:pt modelId="{8243D902-3E51-48BB-86C9-B35040583AB6}">
      <dgm:prSet phldrT="[Text]"/>
      <dgm:spPr/>
      <dgm:t>
        <a:bodyPr/>
        <a:lstStyle/>
        <a:p>
          <a:r>
            <a:rPr lang="en-US" dirty="0"/>
            <a:t>Depreciation Fund </a:t>
          </a:r>
        </a:p>
        <a:p>
          <a:r>
            <a:rPr lang="en-US" dirty="0"/>
            <a:t>Total Requirements</a:t>
          </a:r>
        </a:p>
      </dgm:t>
    </dgm:pt>
    <dgm:pt modelId="{B6014D2D-35E2-48D4-8B07-5A1E316B960E}" type="parTrans" cxnId="{61C53265-0A70-429C-A43F-DEBC4986D6EF}">
      <dgm:prSet/>
      <dgm:spPr/>
      <dgm:t>
        <a:bodyPr/>
        <a:lstStyle/>
        <a:p>
          <a:endParaRPr lang="en-US"/>
        </a:p>
      </dgm:t>
    </dgm:pt>
    <dgm:pt modelId="{AE3E3D2C-6152-40BC-BF82-CFDC10EDD8DA}" type="sibTrans" cxnId="{61C53265-0A70-429C-A43F-DEBC4986D6EF}">
      <dgm:prSet/>
      <dgm:spPr/>
      <dgm:t>
        <a:bodyPr/>
        <a:lstStyle/>
        <a:p>
          <a:endParaRPr lang="en-US"/>
        </a:p>
      </dgm:t>
    </dgm:pt>
    <dgm:pt modelId="{AEA6DA26-2F62-4C31-BE41-DBD071AD367F}" type="pres">
      <dgm:prSet presAssocID="{8D943BEE-714E-4735-B5AB-BD6C1D7565D8}" presName="compositeShape" presStyleCnt="0">
        <dgm:presLayoutVars>
          <dgm:chMax val="7"/>
          <dgm:dir/>
          <dgm:resizeHandles val="exact"/>
        </dgm:presLayoutVars>
      </dgm:prSet>
      <dgm:spPr/>
    </dgm:pt>
    <dgm:pt modelId="{17B5617E-F429-4BEC-B0C5-361BA0C86A9D}" type="pres">
      <dgm:prSet presAssocID="{8D943BEE-714E-4735-B5AB-BD6C1D7565D8}" presName="wedge1" presStyleLbl="node1" presStyleIdx="0" presStyleCnt="3" custLinFactNeighborX="-5074" custLinFactNeighborY="2905"/>
      <dgm:spPr/>
    </dgm:pt>
    <dgm:pt modelId="{AEC49BE0-3617-4F94-BBC5-B28694F52533}" type="pres">
      <dgm:prSet presAssocID="{8D943BEE-714E-4735-B5AB-BD6C1D7565D8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919944F8-9751-4C54-BC9A-C7264DBAD963}" type="pres">
      <dgm:prSet presAssocID="{8D943BEE-714E-4735-B5AB-BD6C1D7565D8}" presName="wedge2" presStyleLbl="node1" presStyleIdx="1" presStyleCnt="3" custScaleX="99021" custScaleY="101497" custLinFactNeighborY="200"/>
      <dgm:spPr/>
    </dgm:pt>
    <dgm:pt modelId="{CF02B98B-0C77-49EB-874D-B206DF2D303E}" type="pres">
      <dgm:prSet presAssocID="{8D943BEE-714E-4735-B5AB-BD6C1D7565D8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E43845D5-6A24-446A-BF55-203DC515C609}" type="pres">
      <dgm:prSet presAssocID="{8D943BEE-714E-4735-B5AB-BD6C1D7565D8}" presName="wedge3" presStyleLbl="node1" presStyleIdx="2" presStyleCnt="3" custScaleX="100528"/>
      <dgm:spPr/>
    </dgm:pt>
    <dgm:pt modelId="{0A57DADC-F0B4-440F-9176-249B1EBEB609}" type="pres">
      <dgm:prSet presAssocID="{8D943BEE-714E-4735-B5AB-BD6C1D7565D8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80E16325-AE76-4975-92C5-03C599F94B8B}" type="presOf" srcId="{8D943BEE-714E-4735-B5AB-BD6C1D7565D8}" destId="{AEA6DA26-2F62-4C31-BE41-DBD071AD367F}" srcOrd="0" destOrd="0" presId="urn:microsoft.com/office/officeart/2005/8/layout/chart3"/>
    <dgm:cxn modelId="{62347436-C61B-45D1-83AD-8EDECDD17B70}" type="presOf" srcId="{8243D902-3E51-48BB-86C9-B35040583AB6}" destId="{E43845D5-6A24-446A-BF55-203DC515C609}" srcOrd="0" destOrd="0" presId="urn:microsoft.com/office/officeart/2005/8/layout/chart3"/>
    <dgm:cxn modelId="{09A4B341-94F7-47F9-9DA1-B8B0B93B55A6}" srcId="{8D943BEE-714E-4735-B5AB-BD6C1D7565D8}" destId="{B500EBE4-5E71-4D02-93AB-EEFF3F43890F}" srcOrd="1" destOrd="0" parTransId="{C7CA9E63-CD38-4875-B1FE-DEF2F9056A1A}" sibTransId="{86FD34E2-33A0-48E7-AD5A-1152CB0BB283}"/>
    <dgm:cxn modelId="{61C53265-0A70-429C-A43F-DEBC4986D6EF}" srcId="{8D943BEE-714E-4735-B5AB-BD6C1D7565D8}" destId="{8243D902-3E51-48BB-86C9-B35040583AB6}" srcOrd="2" destOrd="0" parTransId="{B6014D2D-35E2-48D4-8B07-5A1E316B960E}" sibTransId="{AE3E3D2C-6152-40BC-BF82-CFDC10EDD8DA}"/>
    <dgm:cxn modelId="{3CCB684B-16B2-45D1-BE0B-412190F67645}" type="presOf" srcId="{B500EBE4-5E71-4D02-93AB-EEFF3F43890F}" destId="{919944F8-9751-4C54-BC9A-C7264DBAD963}" srcOrd="0" destOrd="0" presId="urn:microsoft.com/office/officeart/2005/8/layout/chart3"/>
    <dgm:cxn modelId="{8A72B995-3D01-4691-9F76-401BBAC96963}" type="presOf" srcId="{B500EBE4-5E71-4D02-93AB-EEFF3F43890F}" destId="{CF02B98B-0C77-49EB-874D-B206DF2D303E}" srcOrd="1" destOrd="0" presId="urn:microsoft.com/office/officeart/2005/8/layout/chart3"/>
    <dgm:cxn modelId="{69BEEFC9-5C6A-48BC-A65A-943710460D4E}" srcId="{8D943BEE-714E-4735-B5AB-BD6C1D7565D8}" destId="{FE7DDBE1-13B4-448E-B10B-0107C6034D8C}" srcOrd="0" destOrd="0" parTransId="{27484B82-CF78-4B91-BF3C-C633B64708AA}" sibTransId="{F08919BF-4F89-4D43-874B-D17BBA5EAEB2}"/>
    <dgm:cxn modelId="{6A1CEBD0-6A9F-431D-8581-E5562221A83B}" type="presOf" srcId="{FE7DDBE1-13B4-448E-B10B-0107C6034D8C}" destId="{17B5617E-F429-4BEC-B0C5-361BA0C86A9D}" srcOrd="0" destOrd="0" presId="urn:microsoft.com/office/officeart/2005/8/layout/chart3"/>
    <dgm:cxn modelId="{70DD18E3-882B-4193-8400-077D271243EA}" type="presOf" srcId="{FE7DDBE1-13B4-448E-B10B-0107C6034D8C}" destId="{AEC49BE0-3617-4F94-BBC5-B28694F52533}" srcOrd="1" destOrd="0" presId="urn:microsoft.com/office/officeart/2005/8/layout/chart3"/>
    <dgm:cxn modelId="{A95490F7-0820-4083-8F29-DA8DE23BFAA4}" type="presOf" srcId="{8243D902-3E51-48BB-86C9-B35040583AB6}" destId="{0A57DADC-F0B4-440F-9176-249B1EBEB609}" srcOrd="1" destOrd="0" presId="urn:microsoft.com/office/officeart/2005/8/layout/chart3"/>
    <dgm:cxn modelId="{2F609FAA-18D0-46FC-B42C-7B54ED491B49}" type="presParOf" srcId="{AEA6DA26-2F62-4C31-BE41-DBD071AD367F}" destId="{17B5617E-F429-4BEC-B0C5-361BA0C86A9D}" srcOrd="0" destOrd="0" presId="urn:microsoft.com/office/officeart/2005/8/layout/chart3"/>
    <dgm:cxn modelId="{3A619FD3-C68C-487F-A748-F514AC02B773}" type="presParOf" srcId="{AEA6DA26-2F62-4C31-BE41-DBD071AD367F}" destId="{AEC49BE0-3617-4F94-BBC5-B28694F52533}" srcOrd="1" destOrd="0" presId="urn:microsoft.com/office/officeart/2005/8/layout/chart3"/>
    <dgm:cxn modelId="{EC79860C-37AC-4E55-B4AA-CA72D6F797C3}" type="presParOf" srcId="{AEA6DA26-2F62-4C31-BE41-DBD071AD367F}" destId="{919944F8-9751-4C54-BC9A-C7264DBAD963}" srcOrd="2" destOrd="0" presId="urn:microsoft.com/office/officeart/2005/8/layout/chart3"/>
    <dgm:cxn modelId="{6908D77E-8F71-4839-8EB4-4C2AFCE78C05}" type="presParOf" srcId="{AEA6DA26-2F62-4C31-BE41-DBD071AD367F}" destId="{CF02B98B-0C77-49EB-874D-B206DF2D303E}" srcOrd="3" destOrd="0" presId="urn:microsoft.com/office/officeart/2005/8/layout/chart3"/>
    <dgm:cxn modelId="{23B61E63-7180-4271-BD5B-00C44CAA6FFB}" type="presParOf" srcId="{AEA6DA26-2F62-4C31-BE41-DBD071AD367F}" destId="{E43845D5-6A24-446A-BF55-203DC515C609}" srcOrd="4" destOrd="0" presId="urn:microsoft.com/office/officeart/2005/8/layout/chart3"/>
    <dgm:cxn modelId="{06E48F52-6700-48B5-B77C-8822014BEFCC}" type="presParOf" srcId="{AEA6DA26-2F62-4C31-BE41-DBD071AD367F}" destId="{0A57DADC-F0B4-440F-9176-249B1EBEB609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4E659CA5-A4F0-4AF7-92BF-BBFA8AF17ECA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9C9E6927-5F41-40A1-A93B-BBE2CF192BA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Refinancing bonds to get a lower interest rate?</a:t>
          </a:r>
        </a:p>
      </dgm:t>
    </dgm:pt>
    <dgm:pt modelId="{4513674F-E634-4A84-B8A3-EE53694040A5}" type="parTrans" cxnId="{EE23C75E-B7F2-47B7-B171-AD33E093FBAC}">
      <dgm:prSet/>
      <dgm:spPr/>
      <dgm:t>
        <a:bodyPr/>
        <a:lstStyle/>
        <a:p>
          <a:endParaRPr lang="en-US"/>
        </a:p>
      </dgm:t>
    </dgm:pt>
    <dgm:pt modelId="{56143DC1-EFA1-41A4-864A-85D1451CC41E}" type="sibTrans" cxnId="{EE23C75E-B7F2-47B7-B171-AD33E093FBAC}">
      <dgm:prSet/>
      <dgm:spPr/>
      <dgm:t>
        <a:bodyPr/>
        <a:lstStyle/>
        <a:p>
          <a:endParaRPr lang="en-US"/>
        </a:p>
      </dgm:t>
    </dgm:pt>
    <dgm:pt modelId="{B2C5C03A-662C-48E4-9E4B-A5EC31C9DD0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Summer building projects costing more than expected?</a:t>
          </a:r>
        </a:p>
      </dgm:t>
    </dgm:pt>
    <dgm:pt modelId="{604AD315-43E1-4D7C-A1F9-377BBFCD9300}" type="parTrans" cxnId="{84E5E041-5346-4C57-9A14-0E90825BD288}">
      <dgm:prSet/>
      <dgm:spPr/>
      <dgm:t>
        <a:bodyPr/>
        <a:lstStyle/>
        <a:p>
          <a:endParaRPr lang="en-US"/>
        </a:p>
      </dgm:t>
    </dgm:pt>
    <dgm:pt modelId="{BC0C997E-66D8-481B-BF75-B0599C3177F4}" type="sibTrans" cxnId="{84E5E041-5346-4C57-9A14-0E90825BD288}">
      <dgm:prSet/>
      <dgm:spPr/>
      <dgm:t>
        <a:bodyPr/>
        <a:lstStyle/>
        <a:p>
          <a:endParaRPr lang="en-US"/>
        </a:p>
      </dgm:t>
    </dgm:pt>
    <dgm:pt modelId="{013F7E46-AA4B-4621-B0A1-49DAF2EE865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Lunch &amp; Activities Funds are frequently amended in the summer</a:t>
          </a:r>
        </a:p>
      </dgm:t>
    </dgm:pt>
    <dgm:pt modelId="{A8C1C042-DF04-4E7B-BD27-3E051B268E61}" type="parTrans" cxnId="{3D7057D5-364A-4E3C-8B8A-3012B4BF7224}">
      <dgm:prSet/>
      <dgm:spPr/>
      <dgm:t>
        <a:bodyPr/>
        <a:lstStyle/>
        <a:p>
          <a:endParaRPr lang="en-US"/>
        </a:p>
      </dgm:t>
    </dgm:pt>
    <dgm:pt modelId="{BC6E27FA-0D1A-46A5-8087-618828932645}" type="sibTrans" cxnId="{3D7057D5-364A-4E3C-8B8A-3012B4BF7224}">
      <dgm:prSet/>
      <dgm:spPr/>
      <dgm:t>
        <a:bodyPr/>
        <a:lstStyle/>
        <a:p>
          <a:endParaRPr lang="en-US"/>
        </a:p>
      </dgm:t>
    </dgm:pt>
    <dgm:pt modelId="{84D6F5FF-6F29-461C-B046-F3AED184200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Now is the time to review year-to-date spending on all funds.</a:t>
          </a:r>
        </a:p>
      </dgm:t>
    </dgm:pt>
    <dgm:pt modelId="{282B5E4F-9D4B-402D-97AB-B2EA92DDC149}" type="parTrans" cxnId="{5ABF9A24-8F82-4A44-83A3-0114C2993E69}">
      <dgm:prSet/>
      <dgm:spPr/>
      <dgm:t>
        <a:bodyPr/>
        <a:lstStyle/>
        <a:p>
          <a:endParaRPr lang="en-US"/>
        </a:p>
      </dgm:t>
    </dgm:pt>
    <dgm:pt modelId="{A880B7B1-E0E2-45A1-A5F9-E33CAD070B89}" type="sibTrans" cxnId="{5ABF9A24-8F82-4A44-83A3-0114C2993E69}">
      <dgm:prSet/>
      <dgm:spPr/>
      <dgm:t>
        <a:bodyPr/>
        <a:lstStyle/>
        <a:p>
          <a:endParaRPr lang="en-US"/>
        </a:p>
      </dgm:t>
    </dgm:pt>
    <dgm:pt modelId="{D657C17A-17C4-4B12-B9B7-B57D9CBFA6AE}" type="pres">
      <dgm:prSet presAssocID="{4E659CA5-A4F0-4AF7-92BF-BBFA8AF17ECA}" presName="root" presStyleCnt="0">
        <dgm:presLayoutVars>
          <dgm:dir/>
          <dgm:resizeHandles val="exact"/>
        </dgm:presLayoutVars>
      </dgm:prSet>
      <dgm:spPr/>
    </dgm:pt>
    <dgm:pt modelId="{06AA7B3D-272E-4C2C-90B3-3C51EFE994A8}" type="pres">
      <dgm:prSet presAssocID="{9C9E6927-5F41-40A1-A93B-BBE2CF192BAE}" presName="compNode" presStyleCnt="0"/>
      <dgm:spPr/>
    </dgm:pt>
    <dgm:pt modelId="{8F0D463D-8D16-441E-AAE1-3253CA61127F}" type="pres">
      <dgm:prSet presAssocID="{9C9E6927-5F41-40A1-A93B-BBE2CF192BAE}" presName="bgRect" presStyleLbl="bgShp" presStyleIdx="0" presStyleCnt="4" custLinFactNeighborX="-19823" custLinFactNeighborY="-9111"/>
      <dgm:spPr/>
    </dgm:pt>
    <dgm:pt modelId="{91B17E98-88E2-475F-B795-308E1DC0CDDF}" type="pres">
      <dgm:prSet presAssocID="{9C9E6927-5F41-40A1-A93B-BBE2CF192BAE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E0533134-E120-40DC-AC4C-A1617D51007A}" type="pres">
      <dgm:prSet presAssocID="{9C9E6927-5F41-40A1-A93B-BBE2CF192BAE}" presName="spaceRect" presStyleCnt="0"/>
      <dgm:spPr/>
    </dgm:pt>
    <dgm:pt modelId="{C5523461-837D-4F91-86C4-709897E80F51}" type="pres">
      <dgm:prSet presAssocID="{9C9E6927-5F41-40A1-A93B-BBE2CF192BAE}" presName="parTx" presStyleLbl="revTx" presStyleIdx="0" presStyleCnt="4">
        <dgm:presLayoutVars>
          <dgm:chMax val="0"/>
          <dgm:chPref val="0"/>
        </dgm:presLayoutVars>
      </dgm:prSet>
      <dgm:spPr/>
    </dgm:pt>
    <dgm:pt modelId="{76ADB9E7-2075-467B-819B-4A127F2BF1E9}" type="pres">
      <dgm:prSet presAssocID="{56143DC1-EFA1-41A4-864A-85D1451CC41E}" presName="sibTrans" presStyleCnt="0"/>
      <dgm:spPr/>
    </dgm:pt>
    <dgm:pt modelId="{2AEB4DA0-8885-4372-94E8-12E0D442694F}" type="pres">
      <dgm:prSet presAssocID="{B2C5C03A-662C-48E4-9E4B-A5EC31C9DD0F}" presName="compNode" presStyleCnt="0"/>
      <dgm:spPr/>
    </dgm:pt>
    <dgm:pt modelId="{5E731321-925C-4DBA-A93E-F40D0A3B2609}" type="pres">
      <dgm:prSet presAssocID="{B2C5C03A-662C-48E4-9E4B-A5EC31C9DD0F}" presName="bgRect" presStyleLbl="bgShp" presStyleIdx="1" presStyleCnt="4"/>
      <dgm:spPr/>
    </dgm:pt>
    <dgm:pt modelId="{C894955E-500B-432F-AA1E-11453CF341B1}" type="pres">
      <dgm:prSet presAssocID="{B2C5C03A-662C-48E4-9E4B-A5EC31C9DD0F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ity"/>
        </a:ext>
      </dgm:extLst>
    </dgm:pt>
    <dgm:pt modelId="{FD302893-B2E0-4856-AB8B-9D9A9C762C4F}" type="pres">
      <dgm:prSet presAssocID="{B2C5C03A-662C-48E4-9E4B-A5EC31C9DD0F}" presName="spaceRect" presStyleCnt="0"/>
      <dgm:spPr/>
    </dgm:pt>
    <dgm:pt modelId="{10E49987-8F4E-4747-8536-30D18EED4C23}" type="pres">
      <dgm:prSet presAssocID="{B2C5C03A-662C-48E4-9E4B-A5EC31C9DD0F}" presName="parTx" presStyleLbl="revTx" presStyleIdx="1" presStyleCnt="4">
        <dgm:presLayoutVars>
          <dgm:chMax val="0"/>
          <dgm:chPref val="0"/>
        </dgm:presLayoutVars>
      </dgm:prSet>
      <dgm:spPr/>
    </dgm:pt>
    <dgm:pt modelId="{239D9FBB-FBE6-41D8-B2CD-B2838CD00BAE}" type="pres">
      <dgm:prSet presAssocID="{BC0C997E-66D8-481B-BF75-B0599C3177F4}" presName="sibTrans" presStyleCnt="0"/>
      <dgm:spPr/>
    </dgm:pt>
    <dgm:pt modelId="{44B8950F-2A6F-4060-89BE-52E1A7D64C1B}" type="pres">
      <dgm:prSet presAssocID="{013F7E46-AA4B-4621-B0A1-49DAF2EE8658}" presName="compNode" presStyleCnt="0"/>
      <dgm:spPr/>
    </dgm:pt>
    <dgm:pt modelId="{6A765F70-B938-40A2-AF8E-590E85C88298}" type="pres">
      <dgm:prSet presAssocID="{013F7E46-AA4B-4621-B0A1-49DAF2EE8658}" presName="bgRect" presStyleLbl="bgShp" presStyleIdx="2" presStyleCnt="4"/>
      <dgm:spPr/>
    </dgm:pt>
    <dgm:pt modelId="{0B725F90-2CD4-480E-AFBF-F5274391A396}" type="pres">
      <dgm:prSet presAssocID="{013F7E46-AA4B-4621-B0A1-49DAF2EE8658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each ball"/>
        </a:ext>
      </dgm:extLst>
    </dgm:pt>
    <dgm:pt modelId="{76C7CFAE-2F64-4306-8AEE-64A37770A7F5}" type="pres">
      <dgm:prSet presAssocID="{013F7E46-AA4B-4621-B0A1-49DAF2EE8658}" presName="spaceRect" presStyleCnt="0"/>
      <dgm:spPr/>
    </dgm:pt>
    <dgm:pt modelId="{64B7FAE4-97CB-4D49-A786-7BDF64B8AC0D}" type="pres">
      <dgm:prSet presAssocID="{013F7E46-AA4B-4621-B0A1-49DAF2EE8658}" presName="parTx" presStyleLbl="revTx" presStyleIdx="2" presStyleCnt="4">
        <dgm:presLayoutVars>
          <dgm:chMax val="0"/>
          <dgm:chPref val="0"/>
        </dgm:presLayoutVars>
      </dgm:prSet>
      <dgm:spPr/>
    </dgm:pt>
    <dgm:pt modelId="{E7F90831-73FD-44D6-A3D6-1D251D1D7D5D}" type="pres">
      <dgm:prSet presAssocID="{BC6E27FA-0D1A-46A5-8087-618828932645}" presName="sibTrans" presStyleCnt="0"/>
      <dgm:spPr/>
    </dgm:pt>
    <dgm:pt modelId="{A8C09076-4993-4DFF-8DA1-3D2417F329A5}" type="pres">
      <dgm:prSet presAssocID="{84D6F5FF-6F29-461C-B046-F3AED184200E}" presName="compNode" presStyleCnt="0"/>
      <dgm:spPr/>
    </dgm:pt>
    <dgm:pt modelId="{4BB9C25A-37A0-4580-8B08-CE1DD551DAAB}" type="pres">
      <dgm:prSet presAssocID="{84D6F5FF-6F29-461C-B046-F3AED184200E}" presName="bgRect" presStyleLbl="bgShp" presStyleIdx="3" presStyleCnt="4"/>
      <dgm:spPr/>
    </dgm:pt>
    <dgm:pt modelId="{1C247A43-D923-43AB-8EA7-471AB60BA538}" type="pres">
      <dgm:prSet presAssocID="{84D6F5FF-6F29-461C-B046-F3AED184200E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llar"/>
        </a:ext>
      </dgm:extLst>
    </dgm:pt>
    <dgm:pt modelId="{E7CD2ABF-84E4-49B1-BFFE-0F6B669B101C}" type="pres">
      <dgm:prSet presAssocID="{84D6F5FF-6F29-461C-B046-F3AED184200E}" presName="spaceRect" presStyleCnt="0"/>
      <dgm:spPr/>
    </dgm:pt>
    <dgm:pt modelId="{D3DFA3DF-122D-40C3-A213-9A2B645818A3}" type="pres">
      <dgm:prSet presAssocID="{84D6F5FF-6F29-461C-B046-F3AED184200E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5ABF9A24-8F82-4A44-83A3-0114C2993E69}" srcId="{4E659CA5-A4F0-4AF7-92BF-BBFA8AF17ECA}" destId="{84D6F5FF-6F29-461C-B046-F3AED184200E}" srcOrd="3" destOrd="0" parTransId="{282B5E4F-9D4B-402D-97AB-B2EA92DDC149}" sibTransId="{A880B7B1-E0E2-45A1-A5F9-E33CAD070B89}"/>
    <dgm:cxn modelId="{22497A36-A598-43EF-A8FC-9102A6F52B2B}" type="presOf" srcId="{4E659CA5-A4F0-4AF7-92BF-BBFA8AF17ECA}" destId="{D657C17A-17C4-4B12-B9B7-B57D9CBFA6AE}" srcOrd="0" destOrd="0" presId="urn:microsoft.com/office/officeart/2018/2/layout/IconVerticalSolidList"/>
    <dgm:cxn modelId="{EE23C75E-B7F2-47B7-B171-AD33E093FBAC}" srcId="{4E659CA5-A4F0-4AF7-92BF-BBFA8AF17ECA}" destId="{9C9E6927-5F41-40A1-A93B-BBE2CF192BAE}" srcOrd="0" destOrd="0" parTransId="{4513674F-E634-4A84-B8A3-EE53694040A5}" sibTransId="{56143DC1-EFA1-41A4-864A-85D1451CC41E}"/>
    <dgm:cxn modelId="{84E5E041-5346-4C57-9A14-0E90825BD288}" srcId="{4E659CA5-A4F0-4AF7-92BF-BBFA8AF17ECA}" destId="{B2C5C03A-662C-48E4-9E4B-A5EC31C9DD0F}" srcOrd="1" destOrd="0" parTransId="{604AD315-43E1-4D7C-A1F9-377BBFCD9300}" sibTransId="{BC0C997E-66D8-481B-BF75-B0599C3177F4}"/>
    <dgm:cxn modelId="{F38F3A8E-75E1-4D7D-8888-0DB42E066A4F}" type="presOf" srcId="{9C9E6927-5F41-40A1-A93B-BBE2CF192BAE}" destId="{C5523461-837D-4F91-86C4-709897E80F51}" srcOrd="0" destOrd="0" presId="urn:microsoft.com/office/officeart/2018/2/layout/IconVerticalSolidList"/>
    <dgm:cxn modelId="{4E53BA96-793E-4952-9A77-CF2BE929D1AC}" type="presOf" srcId="{84D6F5FF-6F29-461C-B046-F3AED184200E}" destId="{D3DFA3DF-122D-40C3-A213-9A2B645818A3}" srcOrd="0" destOrd="0" presId="urn:microsoft.com/office/officeart/2018/2/layout/IconVerticalSolidList"/>
    <dgm:cxn modelId="{7D941397-D6F2-4A67-8AEB-014B58DCACD0}" type="presOf" srcId="{013F7E46-AA4B-4621-B0A1-49DAF2EE8658}" destId="{64B7FAE4-97CB-4D49-A786-7BDF64B8AC0D}" srcOrd="0" destOrd="0" presId="urn:microsoft.com/office/officeart/2018/2/layout/IconVerticalSolidList"/>
    <dgm:cxn modelId="{3D7057D5-364A-4E3C-8B8A-3012B4BF7224}" srcId="{4E659CA5-A4F0-4AF7-92BF-BBFA8AF17ECA}" destId="{013F7E46-AA4B-4621-B0A1-49DAF2EE8658}" srcOrd="2" destOrd="0" parTransId="{A8C1C042-DF04-4E7B-BD27-3E051B268E61}" sibTransId="{BC6E27FA-0D1A-46A5-8087-618828932645}"/>
    <dgm:cxn modelId="{13D248F2-2943-40CE-8155-E44E02CD8DBD}" type="presOf" srcId="{B2C5C03A-662C-48E4-9E4B-A5EC31C9DD0F}" destId="{10E49987-8F4E-4747-8536-30D18EED4C23}" srcOrd="0" destOrd="0" presId="urn:microsoft.com/office/officeart/2018/2/layout/IconVerticalSolidList"/>
    <dgm:cxn modelId="{B8D7B6B7-3804-45E1-948E-5AD91C844479}" type="presParOf" srcId="{D657C17A-17C4-4B12-B9B7-B57D9CBFA6AE}" destId="{06AA7B3D-272E-4C2C-90B3-3C51EFE994A8}" srcOrd="0" destOrd="0" presId="urn:microsoft.com/office/officeart/2018/2/layout/IconVerticalSolidList"/>
    <dgm:cxn modelId="{E099F8B7-05B1-498C-96DB-C3A75C084C4D}" type="presParOf" srcId="{06AA7B3D-272E-4C2C-90B3-3C51EFE994A8}" destId="{8F0D463D-8D16-441E-AAE1-3253CA61127F}" srcOrd="0" destOrd="0" presId="urn:microsoft.com/office/officeart/2018/2/layout/IconVerticalSolidList"/>
    <dgm:cxn modelId="{16ECA158-B8F6-4F37-BD71-BA9F052F29D8}" type="presParOf" srcId="{06AA7B3D-272E-4C2C-90B3-3C51EFE994A8}" destId="{91B17E98-88E2-475F-B795-308E1DC0CDDF}" srcOrd="1" destOrd="0" presId="urn:microsoft.com/office/officeart/2018/2/layout/IconVerticalSolidList"/>
    <dgm:cxn modelId="{6B340320-D44B-46B7-8533-5118E1A6E8F0}" type="presParOf" srcId="{06AA7B3D-272E-4C2C-90B3-3C51EFE994A8}" destId="{E0533134-E120-40DC-AC4C-A1617D51007A}" srcOrd="2" destOrd="0" presId="urn:microsoft.com/office/officeart/2018/2/layout/IconVerticalSolidList"/>
    <dgm:cxn modelId="{9E951199-837C-4A34-A5E3-117C49B70E79}" type="presParOf" srcId="{06AA7B3D-272E-4C2C-90B3-3C51EFE994A8}" destId="{C5523461-837D-4F91-86C4-709897E80F51}" srcOrd="3" destOrd="0" presId="urn:microsoft.com/office/officeart/2018/2/layout/IconVerticalSolidList"/>
    <dgm:cxn modelId="{20D994FF-8116-4114-A00A-9A48B938F9F7}" type="presParOf" srcId="{D657C17A-17C4-4B12-B9B7-B57D9CBFA6AE}" destId="{76ADB9E7-2075-467B-819B-4A127F2BF1E9}" srcOrd="1" destOrd="0" presId="urn:microsoft.com/office/officeart/2018/2/layout/IconVerticalSolidList"/>
    <dgm:cxn modelId="{5F4B62B7-7A7E-46FE-9E34-9228631927E5}" type="presParOf" srcId="{D657C17A-17C4-4B12-B9B7-B57D9CBFA6AE}" destId="{2AEB4DA0-8885-4372-94E8-12E0D442694F}" srcOrd="2" destOrd="0" presId="urn:microsoft.com/office/officeart/2018/2/layout/IconVerticalSolidList"/>
    <dgm:cxn modelId="{963CF124-2354-4706-9CD0-097E6F3795D9}" type="presParOf" srcId="{2AEB4DA0-8885-4372-94E8-12E0D442694F}" destId="{5E731321-925C-4DBA-A93E-F40D0A3B2609}" srcOrd="0" destOrd="0" presId="urn:microsoft.com/office/officeart/2018/2/layout/IconVerticalSolidList"/>
    <dgm:cxn modelId="{80EFFE9C-D42A-476E-971C-B379CC187340}" type="presParOf" srcId="{2AEB4DA0-8885-4372-94E8-12E0D442694F}" destId="{C894955E-500B-432F-AA1E-11453CF341B1}" srcOrd="1" destOrd="0" presId="urn:microsoft.com/office/officeart/2018/2/layout/IconVerticalSolidList"/>
    <dgm:cxn modelId="{4087E8FA-2BCB-4A13-BA9A-82A088B258A1}" type="presParOf" srcId="{2AEB4DA0-8885-4372-94E8-12E0D442694F}" destId="{FD302893-B2E0-4856-AB8B-9D9A9C762C4F}" srcOrd="2" destOrd="0" presId="urn:microsoft.com/office/officeart/2018/2/layout/IconVerticalSolidList"/>
    <dgm:cxn modelId="{F2E091F2-76D7-4AD6-9E9A-8735D49A513B}" type="presParOf" srcId="{2AEB4DA0-8885-4372-94E8-12E0D442694F}" destId="{10E49987-8F4E-4747-8536-30D18EED4C23}" srcOrd="3" destOrd="0" presId="urn:microsoft.com/office/officeart/2018/2/layout/IconVerticalSolidList"/>
    <dgm:cxn modelId="{DE4BF013-CCFB-4801-A451-9F6A64A88F7E}" type="presParOf" srcId="{D657C17A-17C4-4B12-B9B7-B57D9CBFA6AE}" destId="{239D9FBB-FBE6-41D8-B2CD-B2838CD00BAE}" srcOrd="3" destOrd="0" presId="urn:microsoft.com/office/officeart/2018/2/layout/IconVerticalSolidList"/>
    <dgm:cxn modelId="{BAE92C43-82A6-4845-B4A9-5A7CF5CC1D84}" type="presParOf" srcId="{D657C17A-17C4-4B12-B9B7-B57D9CBFA6AE}" destId="{44B8950F-2A6F-4060-89BE-52E1A7D64C1B}" srcOrd="4" destOrd="0" presId="urn:microsoft.com/office/officeart/2018/2/layout/IconVerticalSolidList"/>
    <dgm:cxn modelId="{6A1BD819-F04E-41A3-8BDB-3D0B64694D3E}" type="presParOf" srcId="{44B8950F-2A6F-4060-89BE-52E1A7D64C1B}" destId="{6A765F70-B938-40A2-AF8E-590E85C88298}" srcOrd="0" destOrd="0" presId="urn:microsoft.com/office/officeart/2018/2/layout/IconVerticalSolidList"/>
    <dgm:cxn modelId="{9B7B07BD-7974-46F8-B6E8-D5EFE2F13BD2}" type="presParOf" srcId="{44B8950F-2A6F-4060-89BE-52E1A7D64C1B}" destId="{0B725F90-2CD4-480E-AFBF-F5274391A396}" srcOrd="1" destOrd="0" presId="urn:microsoft.com/office/officeart/2018/2/layout/IconVerticalSolidList"/>
    <dgm:cxn modelId="{EB208BF6-1A06-4B44-8E61-22CBCD39DA1E}" type="presParOf" srcId="{44B8950F-2A6F-4060-89BE-52E1A7D64C1B}" destId="{76C7CFAE-2F64-4306-8AEE-64A37770A7F5}" srcOrd="2" destOrd="0" presId="urn:microsoft.com/office/officeart/2018/2/layout/IconVerticalSolidList"/>
    <dgm:cxn modelId="{A565A49D-8B69-4FED-97DD-108024195F5E}" type="presParOf" srcId="{44B8950F-2A6F-4060-89BE-52E1A7D64C1B}" destId="{64B7FAE4-97CB-4D49-A786-7BDF64B8AC0D}" srcOrd="3" destOrd="0" presId="urn:microsoft.com/office/officeart/2018/2/layout/IconVerticalSolidList"/>
    <dgm:cxn modelId="{35191FC1-1D61-420B-85C4-EBC2C99C8932}" type="presParOf" srcId="{D657C17A-17C4-4B12-B9B7-B57D9CBFA6AE}" destId="{E7F90831-73FD-44D6-A3D6-1D251D1D7D5D}" srcOrd="5" destOrd="0" presId="urn:microsoft.com/office/officeart/2018/2/layout/IconVerticalSolidList"/>
    <dgm:cxn modelId="{2A8DE938-8BB1-4C06-86C3-37F99B2DE91D}" type="presParOf" srcId="{D657C17A-17C4-4B12-B9B7-B57D9CBFA6AE}" destId="{A8C09076-4993-4DFF-8DA1-3D2417F329A5}" srcOrd="6" destOrd="0" presId="urn:microsoft.com/office/officeart/2018/2/layout/IconVerticalSolidList"/>
    <dgm:cxn modelId="{222407AC-8E39-4EEE-88C5-75DD612905D6}" type="presParOf" srcId="{A8C09076-4993-4DFF-8DA1-3D2417F329A5}" destId="{4BB9C25A-37A0-4580-8B08-CE1DD551DAAB}" srcOrd="0" destOrd="0" presId="urn:microsoft.com/office/officeart/2018/2/layout/IconVerticalSolidList"/>
    <dgm:cxn modelId="{301EC50A-EC9E-42A9-A042-6B3A435F3432}" type="presParOf" srcId="{A8C09076-4993-4DFF-8DA1-3D2417F329A5}" destId="{1C247A43-D923-43AB-8EA7-471AB60BA538}" srcOrd="1" destOrd="0" presId="urn:microsoft.com/office/officeart/2018/2/layout/IconVerticalSolidList"/>
    <dgm:cxn modelId="{C2E92FF3-7C06-4ACC-B1E4-DD37E2182993}" type="presParOf" srcId="{A8C09076-4993-4DFF-8DA1-3D2417F329A5}" destId="{E7CD2ABF-84E4-49B1-BFFE-0F6B669B101C}" srcOrd="2" destOrd="0" presId="urn:microsoft.com/office/officeart/2018/2/layout/IconVerticalSolidList"/>
    <dgm:cxn modelId="{0AC7CA34-4F86-4E89-8F40-F7EB95F8C12A}" type="presParOf" srcId="{A8C09076-4993-4DFF-8DA1-3D2417F329A5}" destId="{D3DFA3DF-122D-40C3-A213-9A2B645818A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1EA14372-C76A-4309-8148-135812A6F4CB}" type="doc">
      <dgm:prSet loTypeId="urn:microsoft.com/office/officeart/2005/8/layout/vList5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3CAB66C-9647-43CC-8DB1-045292D33E63}">
      <dgm:prSet/>
      <dgm:spPr/>
      <dgm:t>
        <a:bodyPr/>
        <a:lstStyle/>
        <a:p>
          <a:r>
            <a:rPr lang="en-US">
              <a:latin typeface="Georgia" panose="02040502050405020303" pitchFamily="18" charset="0"/>
            </a:rPr>
            <a:t>Levy Exclusions</a:t>
          </a:r>
          <a:endParaRPr lang="en-US" dirty="0">
            <a:latin typeface="Georgia" panose="02040502050405020303" pitchFamily="18" charset="0"/>
          </a:endParaRPr>
        </a:p>
      </dgm:t>
    </dgm:pt>
    <dgm:pt modelId="{D83ACC1C-E762-4251-A0E2-468C8FD347D5}" type="parTrans" cxnId="{7B26A501-8C75-44F3-9145-D222EC944914}">
      <dgm:prSet/>
      <dgm:spPr/>
      <dgm:t>
        <a:bodyPr/>
        <a:lstStyle/>
        <a:p>
          <a:endParaRPr lang="en-US"/>
        </a:p>
      </dgm:t>
    </dgm:pt>
    <dgm:pt modelId="{89B16DE0-4CAC-4AE0-8FE8-0462E7210FAA}" type="sibTrans" cxnId="{7B26A501-8C75-44F3-9145-D222EC944914}">
      <dgm:prSet/>
      <dgm:spPr/>
      <dgm:t>
        <a:bodyPr/>
        <a:lstStyle/>
        <a:p>
          <a:endParaRPr lang="en-US"/>
        </a:p>
      </dgm:t>
    </dgm:pt>
    <dgm:pt modelId="{86953CEF-011B-4567-9C11-B45C5D9B372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i="1" dirty="0">
              <a:latin typeface="Georgia" panose="02040502050405020303" pitchFamily="18" charset="0"/>
            </a:rPr>
            <a:t>Allows districts to levy more than the $1.05 levy limit</a:t>
          </a:r>
          <a:endParaRPr lang="en-US" dirty="0">
            <a:latin typeface="Georgia" panose="02040502050405020303" pitchFamily="18" charset="0"/>
          </a:endParaRPr>
        </a:p>
      </dgm:t>
    </dgm:pt>
    <dgm:pt modelId="{9240D42A-7D96-4B2D-8B41-A9A55F781BB3}" type="parTrans" cxnId="{FDF45EB9-D2E6-48A0-8F5C-ACFDD9CC32B1}">
      <dgm:prSet/>
      <dgm:spPr/>
      <dgm:t>
        <a:bodyPr/>
        <a:lstStyle/>
        <a:p>
          <a:endParaRPr lang="en-US"/>
        </a:p>
      </dgm:t>
    </dgm:pt>
    <dgm:pt modelId="{A7C9B4DB-9F74-4DC6-B97D-9B9024D157F1}" type="sibTrans" cxnId="{FDF45EB9-D2E6-48A0-8F5C-ACFDD9CC32B1}">
      <dgm:prSet/>
      <dgm:spPr/>
      <dgm:t>
        <a:bodyPr/>
        <a:lstStyle/>
        <a:p>
          <a:endParaRPr lang="en-US"/>
        </a:p>
      </dgm:t>
    </dgm:pt>
    <dgm:pt modelId="{FDEC336E-E036-43E3-8A48-95A6D82DDC2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i="1" dirty="0">
              <a:latin typeface="Georgia" panose="02040502050405020303" pitchFamily="18" charset="0"/>
            </a:rPr>
            <a:t>Found on Budget Document Forms, Schedule B</a:t>
          </a:r>
          <a:endParaRPr lang="en-US" dirty="0">
            <a:latin typeface="Georgia" panose="02040502050405020303" pitchFamily="18" charset="0"/>
          </a:endParaRPr>
        </a:p>
      </dgm:t>
    </dgm:pt>
    <dgm:pt modelId="{06CEA54E-BC81-4C72-89B9-70DA53BD33A1}" type="parTrans" cxnId="{ACC8C80B-6B4D-468A-9951-AB2D86DA7DFC}">
      <dgm:prSet/>
      <dgm:spPr/>
      <dgm:t>
        <a:bodyPr/>
        <a:lstStyle/>
        <a:p>
          <a:endParaRPr lang="en-US"/>
        </a:p>
      </dgm:t>
    </dgm:pt>
    <dgm:pt modelId="{69DD05AF-1DFA-4391-AB57-55AB2E2358C7}" type="sibTrans" cxnId="{ACC8C80B-6B4D-468A-9951-AB2D86DA7DFC}">
      <dgm:prSet/>
      <dgm:spPr/>
      <dgm:t>
        <a:bodyPr/>
        <a:lstStyle/>
        <a:p>
          <a:endParaRPr lang="en-US"/>
        </a:p>
      </dgm:t>
    </dgm:pt>
    <dgm:pt modelId="{31F6751C-6A4B-4C89-B038-478EEC62AE3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i="1" dirty="0">
              <a:latin typeface="Georgia" panose="02040502050405020303" pitchFamily="18" charset="0"/>
            </a:rPr>
            <a:t>No State Board Approval needed</a:t>
          </a:r>
          <a:endParaRPr lang="en-US" dirty="0">
            <a:latin typeface="Georgia" panose="02040502050405020303" pitchFamily="18" charset="0"/>
          </a:endParaRPr>
        </a:p>
      </dgm:t>
    </dgm:pt>
    <dgm:pt modelId="{B272D865-121D-42F1-BA80-51850A1A316A}" type="parTrans" cxnId="{2A2B94BE-6CB5-4588-A13A-29D37CE5574C}">
      <dgm:prSet/>
      <dgm:spPr/>
      <dgm:t>
        <a:bodyPr/>
        <a:lstStyle/>
        <a:p>
          <a:endParaRPr lang="en-US"/>
        </a:p>
      </dgm:t>
    </dgm:pt>
    <dgm:pt modelId="{7D984BB2-F459-4F2C-AC8C-5E4518B21A8A}" type="sibTrans" cxnId="{2A2B94BE-6CB5-4588-A13A-29D37CE5574C}">
      <dgm:prSet/>
      <dgm:spPr/>
      <dgm:t>
        <a:bodyPr/>
        <a:lstStyle/>
        <a:p>
          <a:endParaRPr lang="en-US"/>
        </a:p>
      </dgm:t>
    </dgm:pt>
    <dgm:pt modelId="{E0BD1ACC-CB1D-40DF-BC43-633E1EBBB2D9}">
      <dgm:prSet/>
      <dgm:spPr/>
      <dgm:t>
        <a:bodyPr/>
        <a:lstStyle/>
        <a:p>
          <a:r>
            <a:rPr lang="en-US">
              <a:latin typeface="Georgia" panose="02040502050405020303" pitchFamily="18" charset="0"/>
            </a:rPr>
            <a:t>Expenditure Exclusions</a:t>
          </a:r>
          <a:endParaRPr lang="en-US" dirty="0">
            <a:latin typeface="Georgia" panose="02040502050405020303" pitchFamily="18" charset="0"/>
          </a:endParaRPr>
        </a:p>
      </dgm:t>
    </dgm:pt>
    <dgm:pt modelId="{AEC48A00-DBA1-4703-AD88-80E7F04853D2}" type="parTrans" cxnId="{DF93B653-7AAE-448D-9AA3-76BD645EB453}">
      <dgm:prSet/>
      <dgm:spPr/>
      <dgm:t>
        <a:bodyPr/>
        <a:lstStyle/>
        <a:p>
          <a:endParaRPr lang="en-US"/>
        </a:p>
      </dgm:t>
    </dgm:pt>
    <dgm:pt modelId="{3DA5100C-CBCF-40F6-80DF-665005F368CF}" type="sibTrans" cxnId="{DF93B653-7AAE-448D-9AA3-76BD645EB453}">
      <dgm:prSet/>
      <dgm:spPr/>
      <dgm:t>
        <a:bodyPr/>
        <a:lstStyle/>
        <a:p>
          <a:endParaRPr lang="en-US"/>
        </a:p>
      </dgm:t>
    </dgm:pt>
    <dgm:pt modelId="{19EAABB6-17EA-4464-A4D2-78D15E1B247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i="1" dirty="0">
              <a:latin typeface="Georgia" panose="02040502050405020303" pitchFamily="18" charset="0"/>
            </a:rPr>
            <a:t>Allows districts to spend more than their Certified Budget authority</a:t>
          </a:r>
          <a:endParaRPr lang="en-US" dirty="0">
            <a:latin typeface="Georgia" panose="02040502050405020303" pitchFamily="18" charset="0"/>
          </a:endParaRPr>
        </a:p>
      </dgm:t>
    </dgm:pt>
    <dgm:pt modelId="{4AD167D3-E8A0-4ADC-B629-7012F1BD95CC}" type="parTrans" cxnId="{04A7E85A-4B2D-4565-AFAE-3A9CA8265FC6}">
      <dgm:prSet/>
      <dgm:spPr/>
      <dgm:t>
        <a:bodyPr/>
        <a:lstStyle/>
        <a:p>
          <a:endParaRPr lang="en-US"/>
        </a:p>
      </dgm:t>
    </dgm:pt>
    <dgm:pt modelId="{31719750-333F-4730-A295-E54D13059071}" type="sibTrans" cxnId="{04A7E85A-4B2D-4565-AFAE-3A9CA8265FC6}">
      <dgm:prSet/>
      <dgm:spPr/>
      <dgm:t>
        <a:bodyPr/>
        <a:lstStyle/>
        <a:p>
          <a:endParaRPr lang="en-US"/>
        </a:p>
      </dgm:t>
    </dgm:pt>
    <dgm:pt modelId="{49DF9CFF-D4B1-44A4-B0C6-7C85BE8AAB1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i="1" dirty="0">
              <a:latin typeface="Georgia" panose="02040502050405020303" pitchFamily="18" charset="0"/>
            </a:rPr>
            <a:t>Most need State Board Approval</a:t>
          </a:r>
          <a:endParaRPr lang="en-US" dirty="0">
            <a:latin typeface="Georgia" panose="02040502050405020303" pitchFamily="18" charset="0"/>
          </a:endParaRPr>
        </a:p>
      </dgm:t>
    </dgm:pt>
    <dgm:pt modelId="{ED2575BC-F403-4A77-8D8C-B34DE09D462D}" type="parTrans" cxnId="{81BD7F17-DFFA-45FD-B030-36B6A975D1CC}">
      <dgm:prSet/>
      <dgm:spPr/>
      <dgm:t>
        <a:bodyPr/>
        <a:lstStyle/>
        <a:p>
          <a:endParaRPr lang="en-US"/>
        </a:p>
      </dgm:t>
    </dgm:pt>
    <dgm:pt modelId="{C1B3C318-DC0E-47DB-B678-26E3D2BC1DFD}" type="sibTrans" cxnId="{81BD7F17-DFFA-45FD-B030-36B6A975D1CC}">
      <dgm:prSet/>
      <dgm:spPr/>
      <dgm:t>
        <a:bodyPr/>
        <a:lstStyle/>
        <a:p>
          <a:endParaRPr lang="en-US"/>
        </a:p>
      </dgm:t>
    </dgm:pt>
    <dgm:pt modelId="{1D3D0DDB-6F3B-49AE-9392-BF6B119C551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i="1" dirty="0">
              <a:latin typeface="Georgia" panose="02040502050405020303" pitchFamily="18" charset="0"/>
            </a:rPr>
            <a:t>Found on Budget Document Forms, Schedule A</a:t>
          </a:r>
          <a:endParaRPr lang="en-US" dirty="0">
            <a:latin typeface="Georgia" panose="02040502050405020303" pitchFamily="18" charset="0"/>
          </a:endParaRPr>
        </a:p>
      </dgm:t>
    </dgm:pt>
    <dgm:pt modelId="{27FF3278-964D-42ED-B3B1-ABDDC79F0E21}" type="parTrans" cxnId="{6BBEDC7A-7FFD-4176-A5D1-83236A4674A8}">
      <dgm:prSet/>
      <dgm:spPr/>
    </dgm:pt>
    <dgm:pt modelId="{2F7BC07C-8FA6-42ED-AF7A-247A8FF61167}" type="sibTrans" cxnId="{6BBEDC7A-7FFD-4176-A5D1-83236A4674A8}">
      <dgm:prSet/>
      <dgm:spPr/>
      <dgm:t>
        <a:bodyPr/>
        <a:lstStyle/>
        <a:p>
          <a:endParaRPr lang="en-US"/>
        </a:p>
      </dgm:t>
    </dgm:pt>
    <dgm:pt modelId="{072EA9A3-B7D1-4B9E-A80C-45D58E59D1EC}" type="pres">
      <dgm:prSet presAssocID="{1EA14372-C76A-4309-8148-135812A6F4CB}" presName="Name0" presStyleCnt="0">
        <dgm:presLayoutVars>
          <dgm:dir/>
          <dgm:animLvl val="lvl"/>
          <dgm:resizeHandles val="exact"/>
        </dgm:presLayoutVars>
      </dgm:prSet>
      <dgm:spPr/>
    </dgm:pt>
    <dgm:pt modelId="{B926F6A5-6F4B-471C-8985-6A2E3A173B2B}" type="pres">
      <dgm:prSet presAssocID="{D3CAB66C-9647-43CC-8DB1-045292D33E63}" presName="linNode" presStyleCnt="0"/>
      <dgm:spPr/>
    </dgm:pt>
    <dgm:pt modelId="{8F446206-927D-4DF4-97D0-9EED7EA6F06B}" type="pres">
      <dgm:prSet presAssocID="{D3CAB66C-9647-43CC-8DB1-045292D33E63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B3BA6B96-A233-4027-9C88-E939438AE92A}" type="pres">
      <dgm:prSet presAssocID="{D3CAB66C-9647-43CC-8DB1-045292D33E63}" presName="descendantText" presStyleLbl="alignAccFollowNode1" presStyleIdx="0" presStyleCnt="2">
        <dgm:presLayoutVars>
          <dgm:bulletEnabled val="1"/>
        </dgm:presLayoutVars>
      </dgm:prSet>
      <dgm:spPr/>
    </dgm:pt>
    <dgm:pt modelId="{2BA1D82E-3FBD-419D-B8F7-1DE440552F84}" type="pres">
      <dgm:prSet presAssocID="{89B16DE0-4CAC-4AE0-8FE8-0462E7210FAA}" presName="sp" presStyleCnt="0"/>
      <dgm:spPr/>
    </dgm:pt>
    <dgm:pt modelId="{A237BE4C-3C98-49FD-8EE7-245F1E818B0D}" type="pres">
      <dgm:prSet presAssocID="{E0BD1ACC-CB1D-40DF-BC43-633E1EBBB2D9}" presName="linNode" presStyleCnt="0"/>
      <dgm:spPr/>
    </dgm:pt>
    <dgm:pt modelId="{240E224C-99DF-4056-BA67-D2EB22D756C5}" type="pres">
      <dgm:prSet presAssocID="{E0BD1ACC-CB1D-40DF-BC43-633E1EBBB2D9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2678E342-C1BF-4D37-8659-C187C86508FE}" type="pres">
      <dgm:prSet presAssocID="{E0BD1ACC-CB1D-40DF-BC43-633E1EBBB2D9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7B26A501-8C75-44F3-9145-D222EC944914}" srcId="{1EA14372-C76A-4309-8148-135812A6F4CB}" destId="{D3CAB66C-9647-43CC-8DB1-045292D33E63}" srcOrd="0" destOrd="0" parTransId="{D83ACC1C-E762-4251-A0E2-468C8FD347D5}" sibTransId="{89B16DE0-4CAC-4AE0-8FE8-0462E7210FAA}"/>
    <dgm:cxn modelId="{8663A505-6B90-41F4-9921-132F0FD983E4}" type="presOf" srcId="{E0BD1ACC-CB1D-40DF-BC43-633E1EBBB2D9}" destId="{240E224C-99DF-4056-BA67-D2EB22D756C5}" srcOrd="0" destOrd="0" presId="urn:microsoft.com/office/officeart/2005/8/layout/vList5"/>
    <dgm:cxn modelId="{ACC8C80B-6B4D-468A-9951-AB2D86DA7DFC}" srcId="{D3CAB66C-9647-43CC-8DB1-045292D33E63}" destId="{FDEC336E-E036-43E3-8A48-95A6D82DDC2B}" srcOrd="1" destOrd="0" parTransId="{06CEA54E-BC81-4C72-89B9-70DA53BD33A1}" sibTransId="{69DD05AF-1DFA-4391-AB57-55AB2E2358C7}"/>
    <dgm:cxn modelId="{5F293910-D86B-439B-AF06-4ABB1E18996F}" type="presOf" srcId="{19EAABB6-17EA-4464-A4D2-78D15E1B2477}" destId="{2678E342-C1BF-4D37-8659-C187C86508FE}" srcOrd="0" destOrd="0" presId="urn:microsoft.com/office/officeart/2005/8/layout/vList5"/>
    <dgm:cxn modelId="{81BD7F17-DFFA-45FD-B030-36B6A975D1CC}" srcId="{E0BD1ACC-CB1D-40DF-BC43-633E1EBBB2D9}" destId="{49DF9CFF-D4B1-44A4-B0C6-7C85BE8AAB1D}" srcOrd="2" destOrd="0" parTransId="{ED2575BC-F403-4A77-8D8C-B34DE09D462D}" sibTransId="{C1B3C318-DC0E-47DB-B678-26E3D2BC1DFD}"/>
    <dgm:cxn modelId="{BEAD481E-B67C-4E79-ADF0-AEFBF87E8638}" type="presOf" srcId="{49DF9CFF-D4B1-44A4-B0C6-7C85BE8AAB1D}" destId="{2678E342-C1BF-4D37-8659-C187C86508FE}" srcOrd="0" destOrd="2" presId="urn:microsoft.com/office/officeart/2005/8/layout/vList5"/>
    <dgm:cxn modelId="{DF93B653-7AAE-448D-9AA3-76BD645EB453}" srcId="{1EA14372-C76A-4309-8148-135812A6F4CB}" destId="{E0BD1ACC-CB1D-40DF-BC43-633E1EBBB2D9}" srcOrd="1" destOrd="0" parTransId="{AEC48A00-DBA1-4703-AD88-80E7F04853D2}" sibTransId="{3DA5100C-CBCF-40F6-80DF-665005F368CF}"/>
    <dgm:cxn modelId="{6BBEDC7A-7FFD-4176-A5D1-83236A4674A8}" srcId="{E0BD1ACC-CB1D-40DF-BC43-633E1EBBB2D9}" destId="{1D3D0DDB-6F3B-49AE-9392-BF6B119C5511}" srcOrd="1" destOrd="0" parTransId="{27FF3278-964D-42ED-B3B1-ABDDC79F0E21}" sibTransId="{2F7BC07C-8FA6-42ED-AF7A-247A8FF61167}"/>
    <dgm:cxn modelId="{04A7E85A-4B2D-4565-AFAE-3A9CA8265FC6}" srcId="{E0BD1ACC-CB1D-40DF-BC43-633E1EBBB2D9}" destId="{19EAABB6-17EA-4464-A4D2-78D15E1B2477}" srcOrd="0" destOrd="0" parTransId="{4AD167D3-E8A0-4ADC-B629-7012F1BD95CC}" sibTransId="{31719750-333F-4730-A295-E54D13059071}"/>
    <dgm:cxn modelId="{5445E4A6-494A-457F-AF8A-E5C7B18B3291}" type="presOf" srcId="{1EA14372-C76A-4309-8148-135812A6F4CB}" destId="{072EA9A3-B7D1-4B9E-A80C-45D58E59D1EC}" srcOrd="0" destOrd="0" presId="urn:microsoft.com/office/officeart/2005/8/layout/vList5"/>
    <dgm:cxn modelId="{430C85B8-2CEE-42A4-8598-42FF974C8EF8}" type="presOf" srcId="{FDEC336E-E036-43E3-8A48-95A6D82DDC2B}" destId="{B3BA6B96-A233-4027-9C88-E939438AE92A}" srcOrd="0" destOrd="1" presId="urn:microsoft.com/office/officeart/2005/8/layout/vList5"/>
    <dgm:cxn modelId="{7437F3B8-C895-400C-85C9-D60F65AC7BF6}" type="presOf" srcId="{D3CAB66C-9647-43CC-8DB1-045292D33E63}" destId="{8F446206-927D-4DF4-97D0-9EED7EA6F06B}" srcOrd="0" destOrd="0" presId="urn:microsoft.com/office/officeart/2005/8/layout/vList5"/>
    <dgm:cxn modelId="{FDF45EB9-D2E6-48A0-8F5C-ACFDD9CC32B1}" srcId="{D3CAB66C-9647-43CC-8DB1-045292D33E63}" destId="{86953CEF-011B-4567-9C11-B45C5D9B3729}" srcOrd="0" destOrd="0" parTransId="{9240D42A-7D96-4B2D-8B41-A9A55F781BB3}" sibTransId="{A7C9B4DB-9F74-4DC6-B97D-9B9024D157F1}"/>
    <dgm:cxn modelId="{2A2B94BE-6CB5-4588-A13A-29D37CE5574C}" srcId="{D3CAB66C-9647-43CC-8DB1-045292D33E63}" destId="{31F6751C-6A4B-4C89-B038-478EEC62AE3F}" srcOrd="2" destOrd="0" parTransId="{B272D865-121D-42F1-BA80-51850A1A316A}" sibTransId="{7D984BB2-F459-4F2C-AC8C-5E4518B21A8A}"/>
    <dgm:cxn modelId="{A474E0C2-05B4-4EE5-81CF-15B0AD4BE906}" type="presOf" srcId="{31F6751C-6A4B-4C89-B038-478EEC62AE3F}" destId="{B3BA6B96-A233-4027-9C88-E939438AE92A}" srcOrd="0" destOrd="2" presId="urn:microsoft.com/office/officeart/2005/8/layout/vList5"/>
    <dgm:cxn modelId="{FA292AD4-B730-4263-9963-190F48A2E8AE}" type="presOf" srcId="{1D3D0DDB-6F3B-49AE-9392-BF6B119C5511}" destId="{2678E342-C1BF-4D37-8659-C187C86508FE}" srcOrd="0" destOrd="1" presId="urn:microsoft.com/office/officeart/2005/8/layout/vList5"/>
    <dgm:cxn modelId="{70E57AEE-45C3-4CC7-960B-803E9526F061}" type="presOf" srcId="{86953CEF-011B-4567-9C11-B45C5D9B3729}" destId="{B3BA6B96-A233-4027-9C88-E939438AE92A}" srcOrd="0" destOrd="0" presId="urn:microsoft.com/office/officeart/2005/8/layout/vList5"/>
    <dgm:cxn modelId="{EE130CBD-659B-46AA-968C-9597D8F1E6BE}" type="presParOf" srcId="{072EA9A3-B7D1-4B9E-A80C-45D58E59D1EC}" destId="{B926F6A5-6F4B-471C-8985-6A2E3A173B2B}" srcOrd="0" destOrd="0" presId="urn:microsoft.com/office/officeart/2005/8/layout/vList5"/>
    <dgm:cxn modelId="{9FAC489C-EDF2-403F-A0C9-D5A39A62222C}" type="presParOf" srcId="{B926F6A5-6F4B-471C-8985-6A2E3A173B2B}" destId="{8F446206-927D-4DF4-97D0-9EED7EA6F06B}" srcOrd="0" destOrd="0" presId="urn:microsoft.com/office/officeart/2005/8/layout/vList5"/>
    <dgm:cxn modelId="{6C31089B-B9BB-4088-99AA-AF7D83D067A7}" type="presParOf" srcId="{B926F6A5-6F4B-471C-8985-6A2E3A173B2B}" destId="{B3BA6B96-A233-4027-9C88-E939438AE92A}" srcOrd="1" destOrd="0" presId="urn:microsoft.com/office/officeart/2005/8/layout/vList5"/>
    <dgm:cxn modelId="{7FC7B3EE-44A5-4672-8A7D-0EB850ECCEAC}" type="presParOf" srcId="{072EA9A3-B7D1-4B9E-A80C-45D58E59D1EC}" destId="{2BA1D82E-3FBD-419D-B8F7-1DE440552F84}" srcOrd="1" destOrd="0" presId="urn:microsoft.com/office/officeart/2005/8/layout/vList5"/>
    <dgm:cxn modelId="{F1956CE9-9CDF-4219-B554-237A2A1EA72F}" type="presParOf" srcId="{072EA9A3-B7D1-4B9E-A80C-45D58E59D1EC}" destId="{A237BE4C-3C98-49FD-8EE7-245F1E818B0D}" srcOrd="2" destOrd="0" presId="urn:microsoft.com/office/officeart/2005/8/layout/vList5"/>
    <dgm:cxn modelId="{F70C0697-2124-4B32-B85D-BE19855AB89C}" type="presParOf" srcId="{A237BE4C-3C98-49FD-8EE7-245F1E818B0D}" destId="{240E224C-99DF-4056-BA67-D2EB22D756C5}" srcOrd="0" destOrd="0" presId="urn:microsoft.com/office/officeart/2005/8/layout/vList5"/>
    <dgm:cxn modelId="{32B369FD-F5F8-46A2-9D28-7BA3A7506692}" type="presParOf" srcId="{A237BE4C-3C98-49FD-8EE7-245F1E818B0D}" destId="{2678E342-C1BF-4D37-8659-C187C86508FE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E001872-31C9-4A2E-8ADD-444202D1E391}" type="doc">
      <dgm:prSet loTypeId="urn:microsoft.com/office/officeart/2005/8/layout/hList7" loCatId="picture" qsTypeId="urn:microsoft.com/office/officeart/2005/8/quickstyle/simple1" qsCatId="simple" csTypeId="urn:microsoft.com/office/officeart/2005/8/colors/accent1_2" csCatId="accent1" phldr="1"/>
      <dgm:spPr/>
    </dgm:pt>
    <dgm:pt modelId="{055EC77B-14EA-40A5-8136-B164320722F4}">
      <dgm:prSet phldrT="[Text]"/>
      <dgm:spPr/>
      <dgm:t>
        <a:bodyPr/>
        <a:lstStyle/>
        <a:p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Operation of District</a:t>
          </a:r>
        </a:p>
      </dgm:t>
    </dgm:pt>
    <dgm:pt modelId="{BD9A79F1-318B-404C-969D-C4716FBDCA97}" type="parTrans" cxnId="{05842409-3437-49CE-8563-9000D6801C92}">
      <dgm:prSet/>
      <dgm:spPr/>
      <dgm:t>
        <a:bodyPr/>
        <a:lstStyle/>
        <a:p>
          <a:endParaRPr lang="en-US"/>
        </a:p>
      </dgm:t>
    </dgm:pt>
    <dgm:pt modelId="{E686BA06-1A09-40B8-810E-238C83AF3CA9}" type="sibTrans" cxnId="{05842409-3437-49CE-8563-9000D6801C92}">
      <dgm:prSet/>
      <dgm:spPr/>
      <dgm:t>
        <a:bodyPr/>
        <a:lstStyle/>
        <a:p>
          <a:endParaRPr lang="en-US"/>
        </a:p>
      </dgm:t>
    </dgm:pt>
    <dgm:pt modelId="{B7928E20-6CAE-4D0B-BD96-735D5D8A7112}">
      <dgm:prSet phldrT="[Text]"/>
      <dgm:spPr/>
      <dgm:t>
        <a:bodyPr/>
        <a:lstStyle/>
        <a:p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 Building Projects</a:t>
          </a:r>
        </a:p>
      </dgm:t>
    </dgm:pt>
    <dgm:pt modelId="{4DF70D95-4E56-4245-9ECB-7671F58C0FA9}" type="parTrans" cxnId="{3A85B9A8-EAFA-40E9-A144-33D314EC459E}">
      <dgm:prSet/>
      <dgm:spPr/>
      <dgm:t>
        <a:bodyPr/>
        <a:lstStyle/>
        <a:p>
          <a:endParaRPr lang="en-US"/>
        </a:p>
      </dgm:t>
    </dgm:pt>
    <dgm:pt modelId="{B205A746-60F8-44D0-84E5-124BB2D50E20}" type="sibTrans" cxnId="{3A85B9A8-EAFA-40E9-A144-33D314EC459E}">
      <dgm:prSet/>
      <dgm:spPr/>
      <dgm:t>
        <a:bodyPr/>
        <a:lstStyle/>
        <a:p>
          <a:endParaRPr lang="en-US"/>
        </a:p>
      </dgm:t>
    </dgm:pt>
    <dgm:pt modelId="{10254EA4-9BCE-4A91-9757-0FAB695D0F11}" type="pres">
      <dgm:prSet presAssocID="{EE001872-31C9-4A2E-8ADD-444202D1E391}" presName="Name0" presStyleCnt="0">
        <dgm:presLayoutVars>
          <dgm:dir/>
          <dgm:resizeHandles val="exact"/>
        </dgm:presLayoutVars>
      </dgm:prSet>
      <dgm:spPr/>
    </dgm:pt>
    <dgm:pt modelId="{547D620E-5C77-424A-8BFE-869C23A43B76}" type="pres">
      <dgm:prSet presAssocID="{EE001872-31C9-4A2E-8ADD-444202D1E391}" presName="fgShape" presStyleLbl="fgShp" presStyleIdx="0" presStyleCnt="1" custScaleX="108696" custScaleY="158333" custLinFactNeighborX="-18702" custLinFactNeighborY="1939"/>
      <dgm:spPr/>
    </dgm:pt>
    <dgm:pt modelId="{078EB9C1-E441-4351-9BE2-B8ADCD0693EF}" type="pres">
      <dgm:prSet presAssocID="{EE001872-31C9-4A2E-8ADD-444202D1E391}" presName="linComp" presStyleCnt="0"/>
      <dgm:spPr/>
    </dgm:pt>
    <dgm:pt modelId="{10DD5011-C960-4D79-8ED7-07BF941BC8B1}" type="pres">
      <dgm:prSet presAssocID="{055EC77B-14EA-40A5-8136-B164320722F4}" presName="compNode" presStyleCnt="0"/>
      <dgm:spPr/>
    </dgm:pt>
    <dgm:pt modelId="{4433C255-F20C-4C2E-AED3-6352B0631701}" type="pres">
      <dgm:prSet presAssocID="{055EC77B-14EA-40A5-8136-B164320722F4}" presName="bkgdShape" presStyleLbl="node1" presStyleIdx="0" presStyleCnt="2"/>
      <dgm:spPr/>
    </dgm:pt>
    <dgm:pt modelId="{8C18AB75-CA47-4BBD-A52E-2F931BF088A9}" type="pres">
      <dgm:prSet presAssocID="{055EC77B-14EA-40A5-8136-B164320722F4}" presName="nodeTx" presStyleLbl="node1" presStyleIdx="0" presStyleCnt="2">
        <dgm:presLayoutVars>
          <dgm:bulletEnabled val="1"/>
        </dgm:presLayoutVars>
      </dgm:prSet>
      <dgm:spPr/>
    </dgm:pt>
    <dgm:pt modelId="{3ECF8FF8-1657-420D-84A2-0799DDADEC6F}" type="pres">
      <dgm:prSet presAssocID="{055EC77B-14EA-40A5-8136-B164320722F4}" presName="invisiNode" presStyleLbl="node1" presStyleIdx="0" presStyleCnt="2"/>
      <dgm:spPr/>
    </dgm:pt>
    <dgm:pt modelId="{18C42AC8-990A-4E01-9FB1-B4040972FCBB}" type="pres">
      <dgm:prSet presAssocID="{055EC77B-14EA-40A5-8136-B164320722F4}" presName="imagNode" presStyleLbl="fgImgPlace1" presStyleIdx="0" presStyleCnt="2" custScaleX="155113" custScaleY="9790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  <a:effectLst>
          <a:glow rad="139700">
            <a:schemeClr val="accent3">
              <a:satMod val="175000"/>
              <a:alpha val="40000"/>
            </a:schemeClr>
          </a:glow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DFC10EFB-7CED-4563-9CF1-124F0766AB09}" type="pres">
      <dgm:prSet presAssocID="{E686BA06-1A09-40B8-810E-238C83AF3CA9}" presName="sibTrans" presStyleLbl="sibTrans2D1" presStyleIdx="0" presStyleCnt="0"/>
      <dgm:spPr/>
    </dgm:pt>
    <dgm:pt modelId="{0A0573F5-3AD1-4C76-952F-F46303696268}" type="pres">
      <dgm:prSet presAssocID="{B7928E20-6CAE-4D0B-BD96-735D5D8A7112}" presName="compNode" presStyleCnt="0"/>
      <dgm:spPr/>
    </dgm:pt>
    <dgm:pt modelId="{81B4695A-682E-453D-AD06-7BF0A56E01FD}" type="pres">
      <dgm:prSet presAssocID="{B7928E20-6CAE-4D0B-BD96-735D5D8A7112}" presName="bkgdShape" presStyleLbl="node1" presStyleIdx="1" presStyleCnt="2"/>
      <dgm:spPr/>
    </dgm:pt>
    <dgm:pt modelId="{BB6B1C8E-B106-42F0-8067-BCF7FB544069}" type="pres">
      <dgm:prSet presAssocID="{B7928E20-6CAE-4D0B-BD96-735D5D8A7112}" presName="nodeTx" presStyleLbl="node1" presStyleIdx="1" presStyleCnt="2">
        <dgm:presLayoutVars>
          <dgm:bulletEnabled val="1"/>
        </dgm:presLayoutVars>
      </dgm:prSet>
      <dgm:spPr/>
    </dgm:pt>
    <dgm:pt modelId="{96C9769D-4564-4AA7-80B8-C1A5608C737B}" type="pres">
      <dgm:prSet presAssocID="{B7928E20-6CAE-4D0B-BD96-735D5D8A7112}" presName="invisiNode" presStyleLbl="node1" presStyleIdx="1" presStyleCnt="2"/>
      <dgm:spPr/>
    </dgm:pt>
    <dgm:pt modelId="{7DC6770D-A169-4259-95C7-F79787613784}" type="pres">
      <dgm:prSet presAssocID="{B7928E20-6CAE-4D0B-BD96-735D5D8A7112}" presName="imagNode" presStyleLbl="fgImgPlace1" presStyleIdx="1" presStyleCnt="2" custScaleX="153087" custScaleY="102298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effectLst>
          <a:glow rad="139700">
            <a:schemeClr val="accent3">
              <a:satMod val="175000"/>
              <a:alpha val="40000"/>
            </a:schemeClr>
          </a:glow>
          <a:outerShdw blurRad="50800" dist="38100" dir="2700000" algn="tl" rotWithShape="0">
            <a:prstClr val="black">
              <a:alpha val="40000"/>
            </a:prstClr>
          </a:outerShdw>
        </a:effectLst>
      </dgm:spPr>
    </dgm:pt>
  </dgm:ptLst>
  <dgm:cxnLst>
    <dgm:cxn modelId="{05842409-3437-49CE-8563-9000D6801C92}" srcId="{EE001872-31C9-4A2E-8ADD-444202D1E391}" destId="{055EC77B-14EA-40A5-8136-B164320722F4}" srcOrd="0" destOrd="0" parTransId="{BD9A79F1-318B-404C-969D-C4716FBDCA97}" sibTransId="{E686BA06-1A09-40B8-810E-238C83AF3CA9}"/>
    <dgm:cxn modelId="{55F34553-F707-40F3-A1A1-09EC0D6D33BF}" type="presOf" srcId="{B7928E20-6CAE-4D0B-BD96-735D5D8A7112}" destId="{BB6B1C8E-B106-42F0-8067-BCF7FB544069}" srcOrd="1" destOrd="0" presId="urn:microsoft.com/office/officeart/2005/8/layout/hList7"/>
    <dgm:cxn modelId="{1441C477-0084-4A38-8AB9-6E9577CAED62}" type="presOf" srcId="{EE001872-31C9-4A2E-8ADD-444202D1E391}" destId="{10254EA4-9BCE-4A91-9757-0FAB695D0F11}" srcOrd="0" destOrd="0" presId="urn:microsoft.com/office/officeart/2005/8/layout/hList7"/>
    <dgm:cxn modelId="{30A7FE7D-5961-42D3-827E-DE9416F3E4AE}" type="presOf" srcId="{B7928E20-6CAE-4D0B-BD96-735D5D8A7112}" destId="{81B4695A-682E-453D-AD06-7BF0A56E01FD}" srcOrd="0" destOrd="0" presId="urn:microsoft.com/office/officeart/2005/8/layout/hList7"/>
    <dgm:cxn modelId="{6894EA7F-5ACA-4C5E-98E3-C55F25FE6395}" type="presOf" srcId="{055EC77B-14EA-40A5-8136-B164320722F4}" destId="{4433C255-F20C-4C2E-AED3-6352B0631701}" srcOrd="0" destOrd="0" presId="urn:microsoft.com/office/officeart/2005/8/layout/hList7"/>
    <dgm:cxn modelId="{23B2FD8C-A600-4472-A5E9-0079AC3ABA8E}" type="presOf" srcId="{055EC77B-14EA-40A5-8136-B164320722F4}" destId="{8C18AB75-CA47-4BBD-A52E-2F931BF088A9}" srcOrd="1" destOrd="0" presId="urn:microsoft.com/office/officeart/2005/8/layout/hList7"/>
    <dgm:cxn modelId="{0C97CC98-7B1E-4561-A812-13CF8238153B}" type="presOf" srcId="{E686BA06-1A09-40B8-810E-238C83AF3CA9}" destId="{DFC10EFB-7CED-4563-9CF1-124F0766AB09}" srcOrd="0" destOrd="0" presId="urn:microsoft.com/office/officeart/2005/8/layout/hList7"/>
    <dgm:cxn modelId="{3A85B9A8-EAFA-40E9-A144-33D314EC459E}" srcId="{EE001872-31C9-4A2E-8ADD-444202D1E391}" destId="{B7928E20-6CAE-4D0B-BD96-735D5D8A7112}" srcOrd="1" destOrd="0" parTransId="{4DF70D95-4E56-4245-9ECB-7671F58C0FA9}" sibTransId="{B205A746-60F8-44D0-84E5-124BB2D50E20}"/>
    <dgm:cxn modelId="{AA0678ED-3A82-4175-A580-C9E6CB6FD69B}" type="presParOf" srcId="{10254EA4-9BCE-4A91-9757-0FAB695D0F11}" destId="{547D620E-5C77-424A-8BFE-869C23A43B76}" srcOrd="0" destOrd="0" presId="urn:microsoft.com/office/officeart/2005/8/layout/hList7"/>
    <dgm:cxn modelId="{0E93121C-67A3-45D1-BE1E-0B24EEE54119}" type="presParOf" srcId="{10254EA4-9BCE-4A91-9757-0FAB695D0F11}" destId="{078EB9C1-E441-4351-9BE2-B8ADCD0693EF}" srcOrd="1" destOrd="0" presId="urn:microsoft.com/office/officeart/2005/8/layout/hList7"/>
    <dgm:cxn modelId="{D9D775FC-E595-46DE-9B5B-1469466C9C10}" type="presParOf" srcId="{078EB9C1-E441-4351-9BE2-B8ADCD0693EF}" destId="{10DD5011-C960-4D79-8ED7-07BF941BC8B1}" srcOrd="0" destOrd="0" presId="urn:microsoft.com/office/officeart/2005/8/layout/hList7"/>
    <dgm:cxn modelId="{11C2EE3D-A240-4F44-8FF2-0236C03076DE}" type="presParOf" srcId="{10DD5011-C960-4D79-8ED7-07BF941BC8B1}" destId="{4433C255-F20C-4C2E-AED3-6352B0631701}" srcOrd="0" destOrd="0" presId="urn:microsoft.com/office/officeart/2005/8/layout/hList7"/>
    <dgm:cxn modelId="{C828AB3A-2732-4356-97CC-3BF78D698FF8}" type="presParOf" srcId="{10DD5011-C960-4D79-8ED7-07BF941BC8B1}" destId="{8C18AB75-CA47-4BBD-A52E-2F931BF088A9}" srcOrd="1" destOrd="0" presId="urn:microsoft.com/office/officeart/2005/8/layout/hList7"/>
    <dgm:cxn modelId="{98A0CE02-3F64-4394-97F5-39682639EE0A}" type="presParOf" srcId="{10DD5011-C960-4D79-8ED7-07BF941BC8B1}" destId="{3ECF8FF8-1657-420D-84A2-0799DDADEC6F}" srcOrd="2" destOrd="0" presId="urn:microsoft.com/office/officeart/2005/8/layout/hList7"/>
    <dgm:cxn modelId="{F0BD91AC-F737-4FB6-A0F3-C770BA0A2D81}" type="presParOf" srcId="{10DD5011-C960-4D79-8ED7-07BF941BC8B1}" destId="{18C42AC8-990A-4E01-9FB1-B4040972FCBB}" srcOrd="3" destOrd="0" presId="urn:microsoft.com/office/officeart/2005/8/layout/hList7"/>
    <dgm:cxn modelId="{C4FAC6A3-0E6A-47A4-9131-ED5B51EFCAA8}" type="presParOf" srcId="{078EB9C1-E441-4351-9BE2-B8ADCD0693EF}" destId="{DFC10EFB-7CED-4563-9CF1-124F0766AB09}" srcOrd="1" destOrd="0" presId="urn:microsoft.com/office/officeart/2005/8/layout/hList7"/>
    <dgm:cxn modelId="{87BFDDE5-F9F9-4E5C-A430-087C9EAE21F2}" type="presParOf" srcId="{078EB9C1-E441-4351-9BE2-B8ADCD0693EF}" destId="{0A0573F5-3AD1-4C76-952F-F46303696268}" srcOrd="2" destOrd="0" presId="urn:microsoft.com/office/officeart/2005/8/layout/hList7"/>
    <dgm:cxn modelId="{98DADE0D-B18C-4D3F-849C-C6C614CF6FCE}" type="presParOf" srcId="{0A0573F5-3AD1-4C76-952F-F46303696268}" destId="{81B4695A-682E-453D-AD06-7BF0A56E01FD}" srcOrd="0" destOrd="0" presId="urn:microsoft.com/office/officeart/2005/8/layout/hList7"/>
    <dgm:cxn modelId="{D3012519-8ED6-42BD-A645-BFCE325F345D}" type="presParOf" srcId="{0A0573F5-3AD1-4C76-952F-F46303696268}" destId="{BB6B1C8E-B106-42F0-8067-BCF7FB544069}" srcOrd="1" destOrd="0" presId="urn:microsoft.com/office/officeart/2005/8/layout/hList7"/>
    <dgm:cxn modelId="{93C23496-6264-4D2E-9B2D-6646505F06F3}" type="presParOf" srcId="{0A0573F5-3AD1-4C76-952F-F46303696268}" destId="{96C9769D-4564-4AA7-80B8-C1A5608C737B}" srcOrd="2" destOrd="0" presId="urn:microsoft.com/office/officeart/2005/8/layout/hList7"/>
    <dgm:cxn modelId="{CF4DCB23-E365-41EC-87AA-F5782542471F}" type="presParOf" srcId="{0A0573F5-3AD1-4C76-952F-F46303696268}" destId="{7DC6770D-A169-4259-95C7-F79787613784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8FFBBAF3-915C-44E5-8B7F-0BD3B2ACE7DC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A6F5757-0EBD-45EE-8129-CCAC655CF607}">
      <dgm:prSet custT="1"/>
      <dgm:spPr/>
      <dgm:t>
        <a:bodyPr/>
        <a:lstStyle/>
        <a:p>
          <a:r>
            <a:rPr lang="en-US" sz="2800" dirty="0">
              <a:latin typeface="Georgia" panose="02040502050405020303" pitchFamily="18" charset="0"/>
            </a:rPr>
            <a:t>Access to Prior Year’s Unused Budget Authority Exceeded</a:t>
          </a:r>
        </a:p>
      </dgm:t>
    </dgm:pt>
    <dgm:pt modelId="{5078F870-118B-4E41-ADA1-242A5DC07EE6}" type="parTrans" cxnId="{F2FAC19C-A75C-4EEB-A0CB-30E3F232761C}">
      <dgm:prSet/>
      <dgm:spPr/>
      <dgm:t>
        <a:bodyPr/>
        <a:lstStyle/>
        <a:p>
          <a:endParaRPr lang="en-US"/>
        </a:p>
      </dgm:t>
    </dgm:pt>
    <dgm:pt modelId="{344A5596-991E-4C20-8F55-AAE7C8332C3F}" type="sibTrans" cxnId="{F2FAC19C-A75C-4EEB-A0CB-30E3F232761C}">
      <dgm:prSet/>
      <dgm:spPr/>
      <dgm:t>
        <a:bodyPr/>
        <a:lstStyle/>
        <a:p>
          <a:endParaRPr lang="en-US"/>
        </a:p>
      </dgm:t>
    </dgm:pt>
    <dgm:pt modelId="{76E11B45-959E-43C3-93B0-9242A46EF6A7}">
      <dgm:prSet custT="1"/>
      <dgm:spPr/>
      <dgm:t>
        <a:bodyPr/>
        <a:lstStyle/>
        <a:p>
          <a:r>
            <a:rPr lang="en-US" sz="2800" dirty="0">
              <a:latin typeface="Georgia" panose="02040502050405020303" pitchFamily="18" charset="0"/>
            </a:rPr>
            <a:t>Budget Authority Exceeded</a:t>
          </a:r>
        </a:p>
      </dgm:t>
    </dgm:pt>
    <dgm:pt modelId="{09A3A5DE-41BD-4FA8-8FA3-71C1ED916386}" type="parTrans" cxnId="{E28AF4DC-2D19-43D4-ACC6-7D14DBDBA33D}">
      <dgm:prSet/>
      <dgm:spPr/>
      <dgm:t>
        <a:bodyPr/>
        <a:lstStyle/>
        <a:p>
          <a:endParaRPr lang="en-US"/>
        </a:p>
      </dgm:t>
    </dgm:pt>
    <dgm:pt modelId="{89FE3397-8423-44E4-B5E7-FA5549FF454B}" type="sibTrans" cxnId="{E28AF4DC-2D19-43D4-ACC6-7D14DBDBA33D}">
      <dgm:prSet/>
      <dgm:spPr/>
      <dgm:t>
        <a:bodyPr/>
        <a:lstStyle/>
        <a:p>
          <a:endParaRPr lang="en-US"/>
        </a:p>
      </dgm:t>
    </dgm:pt>
    <dgm:pt modelId="{A94FA3BE-9759-4642-A461-32F275C25F7C}">
      <dgm:prSet custT="1"/>
      <dgm:spPr/>
      <dgm:t>
        <a:bodyPr/>
        <a:lstStyle/>
        <a:p>
          <a:r>
            <a:rPr lang="en-US" sz="2800" dirty="0">
              <a:latin typeface="Georgia" panose="02040502050405020303" pitchFamily="18" charset="0"/>
            </a:rPr>
            <a:t>Allowable Reserves Exceeded</a:t>
          </a:r>
        </a:p>
      </dgm:t>
    </dgm:pt>
    <dgm:pt modelId="{CC9CE212-5828-4D16-8C0B-2138ACF0E964}" type="parTrans" cxnId="{36057C20-39A0-4110-A6EE-51A403FEB46D}">
      <dgm:prSet/>
      <dgm:spPr/>
      <dgm:t>
        <a:bodyPr/>
        <a:lstStyle/>
        <a:p>
          <a:endParaRPr lang="en-US"/>
        </a:p>
      </dgm:t>
    </dgm:pt>
    <dgm:pt modelId="{C4905E5C-0185-42BC-B721-0BDEB143C4CD}" type="sibTrans" cxnId="{36057C20-39A0-4110-A6EE-51A403FEB46D}">
      <dgm:prSet/>
      <dgm:spPr/>
      <dgm:t>
        <a:bodyPr/>
        <a:lstStyle/>
        <a:p>
          <a:endParaRPr lang="en-US"/>
        </a:p>
      </dgm:t>
    </dgm:pt>
    <dgm:pt modelId="{2B74C558-EFD5-40EB-9EF3-4A4E53D48E9A}">
      <dgm:prSet custT="1"/>
      <dgm:spPr/>
      <dgm:t>
        <a:bodyPr/>
        <a:lstStyle/>
        <a:p>
          <a:r>
            <a:rPr lang="en-US" sz="2800" dirty="0">
              <a:latin typeface="Georgia" panose="02040502050405020303" pitchFamily="18" charset="0"/>
            </a:rPr>
            <a:t>Levy Info/Dates Don’t Match</a:t>
          </a:r>
        </a:p>
      </dgm:t>
    </dgm:pt>
    <dgm:pt modelId="{FD472E04-6BF8-4F9F-A51A-406BA1261AAB}" type="parTrans" cxnId="{87117CEC-6592-4DB3-9E5D-7584F18BBC48}">
      <dgm:prSet/>
      <dgm:spPr/>
      <dgm:t>
        <a:bodyPr/>
        <a:lstStyle/>
        <a:p>
          <a:endParaRPr lang="en-US"/>
        </a:p>
      </dgm:t>
    </dgm:pt>
    <dgm:pt modelId="{DF359A2E-2ED5-47CB-A1AB-C704ACFB6E14}" type="sibTrans" cxnId="{87117CEC-6592-4DB3-9E5D-7584F18BBC48}">
      <dgm:prSet/>
      <dgm:spPr/>
      <dgm:t>
        <a:bodyPr/>
        <a:lstStyle/>
        <a:p>
          <a:endParaRPr lang="en-US"/>
        </a:p>
      </dgm:t>
    </dgm:pt>
    <dgm:pt modelId="{E9DA8649-0D93-4E5C-AFDB-2F398F71868B}" type="pres">
      <dgm:prSet presAssocID="{8FFBBAF3-915C-44E5-8B7F-0BD3B2ACE7DC}" presName="linear" presStyleCnt="0">
        <dgm:presLayoutVars>
          <dgm:animLvl val="lvl"/>
          <dgm:resizeHandles val="exact"/>
        </dgm:presLayoutVars>
      </dgm:prSet>
      <dgm:spPr/>
    </dgm:pt>
    <dgm:pt modelId="{61B99890-063C-4BDD-A906-73F2AF5E1E60}" type="pres">
      <dgm:prSet presAssocID="{6A6F5757-0EBD-45EE-8129-CCAC655CF607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B5CE8BD7-6866-4E71-B9D4-ED5A519F3AFF}" type="pres">
      <dgm:prSet presAssocID="{344A5596-991E-4C20-8F55-AAE7C8332C3F}" presName="spacer" presStyleCnt="0"/>
      <dgm:spPr/>
    </dgm:pt>
    <dgm:pt modelId="{5489EE95-4395-417C-91DA-AF148B8937B8}" type="pres">
      <dgm:prSet presAssocID="{76E11B45-959E-43C3-93B0-9242A46EF6A7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A61AC0FD-4C5B-447D-954A-60DBFE5577CE}" type="pres">
      <dgm:prSet presAssocID="{89FE3397-8423-44E4-B5E7-FA5549FF454B}" presName="spacer" presStyleCnt="0"/>
      <dgm:spPr/>
    </dgm:pt>
    <dgm:pt modelId="{983D2B5F-5ECA-45A3-9D64-4D53F8614135}" type="pres">
      <dgm:prSet presAssocID="{A94FA3BE-9759-4642-A461-32F275C25F7C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3F481945-E348-4A57-B328-0CA0E2574D4C}" type="pres">
      <dgm:prSet presAssocID="{C4905E5C-0185-42BC-B721-0BDEB143C4CD}" presName="spacer" presStyleCnt="0"/>
      <dgm:spPr/>
    </dgm:pt>
    <dgm:pt modelId="{9B423A6A-8E8C-4ECD-9136-C1B68EEC9819}" type="pres">
      <dgm:prSet presAssocID="{2B74C558-EFD5-40EB-9EF3-4A4E53D48E9A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36057C20-39A0-4110-A6EE-51A403FEB46D}" srcId="{8FFBBAF3-915C-44E5-8B7F-0BD3B2ACE7DC}" destId="{A94FA3BE-9759-4642-A461-32F275C25F7C}" srcOrd="2" destOrd="0" parTransId="{CC9CE212-5828-4D16-8C0B-2138ACF0E964}" sibTransId="{C4905E5C-0185-42BC-B721-0BDEB143C4CD}"/>
    <dgm:cxn modelId="{4153D946-B652-46F0-8C81-799A8A7740D9}" type="presOf" srcId="{76E11B45-959E-43C3-93B0-9242A46EF6A7}" destId="{5489EE95-4395-417C-91DA-AF148B8937B8}" srcOrd="0" destOrd="0" presId="urn:microsoft.com/office/officeart/2005/8/layout/vList2"/>
    <dgm:cxn modelId="{8200C08B-B041-446A-8010-B59BE524057D}" type="presOf" srcId="{A94FA3BE-9759-4642-A461-32F275C25F7C}" destId="{983D2B5F-5ECA-45A3-9D64-4D53F8614135}" srcOrd="0" destOrd="0" presId="urn:microsoft.com/office/officeart/2005/8/layout/vList2"/>
    <dgm:cxn modelId="{F2FAC19C-A75C-4EEB-A0CB-30E3F232761C}" srcId="{8FFBBAF3-915C-44E5-8B7F-0BD3B2ACE7DC}" destId="{6A6F5757-0EBD-45EE-8129-CCAC655CF607}" srcOrd="0" destOrd="0" parTransId="{5078F870-118B-4E41-ADA1-242A5DC07EE6}" sibTransId="{344A5596-991E-4C20-8F55-AAE7C8332C3F}"/>
    <dgm:cxn modelId="{F70FFCA1-A3EC-406B-B605-9D40DC9BE021}" type="presOf" srcId="{2B74C558-EFD5-40EB-9EF3-4A4E53D48E9A}" destId="{9B423A6A-8E8C-4ECD-9136-C1B68EEC9819}" srcOrd="0" destOrd="0" presId="urn:microsoft.com/office/officeart/2005/8/layout/vList2"/>
    <dgm:cxn modelId="{045CA5D5-BA5D-4D72-804B-89F869D390E6}" type="presOf" srcId="{8FFBBAF3-915C-44E5-8B7F-0BD3B2ACE7DC}" destId="{E9DA8649-0D93-4E5C-AFDB-2F398F71868B}" srcOrd="0" destOrd="0" presId="urn:microsoft.com/office/officeart/2005/8/layout/vList2"/>
    <dgm:cxn modelId="{E28AF4DC-2D19-43D4-ACC6-7D14DBDBA33D}" srcId="{8FFBBAF3-915C-44E5-8B7F-0BD3B2ACE7DC}" destId="{76E11B45-959E-43C3-93B0-9242A46EF6A7}" srcOrd="1" destOrd="0" parTransId="{09A3A5DE-41BD-4FA8-8FA3-71C1ED916386}" sibTransId="{89FE3397-8423-44E4-B5E7-FA5549FF454B}"/>
    <dgm:cxn modelId="{AF202BE0-8822-44C6-81A9-D16E298F3FD1}" type="presOf" srcId="{6A6F5757-0EBD-45EE-8129-CCAC655CF607}" destId="{61B99890-063C-4BDD-A906-73F2AF5E1E60}" srcOrd="0" destOrd="0" presId="urn:microsoft.com/office/officeart/2005/8/layout/vList2"/>
    <dgm:cxn modelId="{87117CEC-6592-4DB3-9E5D-7584F18BBC48}" srcId="{8FFBBAF3-915C-44E5-8B7F-0BD3B2ACE7DC}" destId="{2B74C558-EFD5-40EB-9EF3-4A4E53D48E9A}" srcOrd="3" destOrd="0" parTransId="{FD472E04-6BF8-4F9F-A51A-406BA1261AAB}" sibTransId="{DF359A2E-2ED5-47CB-A1AB-C704ACFB6E14}"/>
    <dgm:cxn modelId="{18B3E4CB-1AC3-420E-8266-4290B490AFC5}" type="presParOf" srcId="{E9DA8649-0D93-4E5C-AFDB-2F398F71868B}" destId="{61B99890-063C-4BDD-A906-73F2AF5E1E60}" srcOrd="0" destOrd="0" presId="urn:microsoft.com/office/officeart/2005/8/layout/vList2"/>
    <dgm:cxn modelId="{00D29574-0148-4C27-B2E3-B552336A4AE2}" type="presParOf" srcId="{E9DA8649-0D93-4E5C-AFDB-2F398F71868B}" destId="{B5CE8BD7-6866-4E71-B9D4-ED5A519F3AFF}" srcOrd="1" destOrd="0" presId="urn:microsoft.com/office/officeart/2005/8/layout/vList2"/>
    <dgm:cxn modelId="{D1E219F0-DBB4-4661-BF26-35403CAB623D}" type="presParOf" srcId="{E9DA8649-0D93-4E5C-AFDB-2F398F71868B}" destId="{5489EE95-4395-417C-91DA-AF148B8937B8}" srcOrd="2" destOrd="0" presId="urn:microsoft.com/office/officeart/2005/8/layout/vList2"/>
    <dgm:cxn modelId="{1F376406-392A-473D-8996-2CA40E643AFE}" type="presParOf" srcId="{E9DA8649-0D93-4E5C-AFDB-2F398F71868B}" destId="{A61AC0FD-4C5B-447D-954A-60DBFE5577CE}" srcOrd="3" destOrd="0" presId="urn:microsoft.com/office/officeart/2005/8/layout/vList2"/>
    <dgm:cxn modelId="{CCD3AC9F-5F00-4568-8F78-35E271A1B040}" type="presParOf" srcId="{E9DA8649-0D93-4E5C-AFDB-2F398F71868B}" destId="{983D2B5F-5ECA-45A3-9D64-4D53F8614135}" srcOrd="4" destOrd="0" presId="urn:microsoft.com/office/officeart/2005/8/layout/vList2"/>
    <dgm:cxn modelId="{7B715FDA-09D0-44C3-B954-C29DC18190EE}" type="presParOf" srcId="{E9DA8649-0D93-4E5C-AFDB-2F398F71868B}" destId="{3F481945-E348-4A57-B328-0CA0E2574D4C}" srcOrd="5" destOrd="0" presId="urn:microsoft.com/office/officeart/2005/8/layout/vList2"/>
    <dgm:cxn modelId="{ABF5126D-DED3-4E96-B466-CB1385E4B82F}" type="presParOf" srcId="{E9DA8649-0D93-4E5C-AFDB-2F398F71868B}" destId="{9B423A6A-8E8C-4ECD-9136-C1B68EEC9819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51683141-4363-44A9-A439-1074CD3EA8C1}" type="doc">
      <dgm:prSet loTypeId="urn:microsoft.com/office/officeart/2016/7/layout/VerticalHollowActionList" loCatId="List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F35A49B-4A5A-4462-9371-00423AD89769}">
      <dgm:prSet/>
      <dgm:spPr/>
      <dgm:t>
        <a:bodyPr/>
        <a:lstStyle/>
        <a:p>
          <a:r>
            <a:rPr lang="en-US" dirty="0">
              <a:latin typeface="Georgia" panose="02040502050405020303" pitchFamily="18" charset="0"/>
            </a:rPr>
            <a:t>Confirm</a:t>
          </a:r>
        </a:p>
      </dgm:t>
    </dgm:pt>
    <dgm:pt modelId="{FB660DD9-EC2C-481F-8C01-D359BE211A26}" type="parTrans" cxnId="{1E782377-C10B-4BC3-9765-A78FE517AFB0}">
      <dgm:prSet/>
      <dgm:spPr/>
      <dgm:t>
        <a:bodyPr/>
        <a:lstStyle/>
        <a:p>
          <a:endParaRPr lang="en-US"/>
        </a:p>
      </dgm:t>
    </dgm:pt>
    <dgm:pt modelId="{095FD0E8-BF88-4403-A533-5CA1E57DC4AA}" type="sibTrans" cxnId="{1E782377-C10B-4BC3-9765-A78FE517AFB0}">
      <dgm:prSet/>
      <dgm:spPr/>
      <dgm:t>
        <a:bodyPr/>
        <a:lstStyle/>
        <a:p>
          <a:endParaRPr lang="en-US"/>
        </a:p>
      </dgm:t>
    </dgm:pt>
    <dgm:pt modelId="{0CBEDE13-C7EE-4FDF-A59C-9BCD33F2265E}">
      <dgm:prSet/>
      <dgm:spPr/>
      <dgm:t>
        <a:bodyPr/>
        <a:lstStyle/>
        <a:p>
          <a:r>
            <a:rPr lang="en-US" dirty="0">
              <a:latin typeface="Georgia" panose="02040502050405020303" pitchFamily="18" charset="0"/>
            </a:rPr>
            <a:t>Expenditure Exclusions sent in?</a:t>
          </a:r>
        </a:p>
      </dgm:t>
    </dgm:pt>
    <dgm:pt modelId="{850032E1-A632-4422-AA47-F6D1F36C1DA1}" type="parTrans" cxnId="{F6BBFE2A-F880-416E-90D1-CFE6102990AF}">
      <dgm:prSet/>
      <dgm:spPr/>
      <dgm:t>
        <a:bodyPr/>
        <a:lstStyle/>
        <a:p>
          <a:endParaRPr lang="en-US"/>
        </a:p>
      </dgm:t>
    </dgm:pt>
    <dgm:pt modelId="{8C0E026A-98DA-402D-926B-E330CF4F30D0}" type="sibTrans" cxnId="{F6BBFE2A-F880-416E-90D1-CFE6102990AF}">
      <dgm:prSet/>
      <dgm:spPr/>
      <dgm:t>
        <a:bodyPr/>
        <a:lstStyle/>
        <a:p>
          <a:endParaRPr lang="en-US"/>
        </a:p>
      </dgm:t>
    </dgm:pt>
    <dgm:pt modelId="{7089C91F-45E6-4C0C-BF69-B5539113C052}">
      <dgm:prSet/>
      <dgm:spPr/>
      <dgm:t>
        <a:bodyPr/>
        <a:lstStyle/>
        <a:p>
          <a:r>
            <a:rPr lang="en-US" dirty="0">
              <a:latin typeface="Georgia" panose="02040502050405020303" pitchFamily="18" charset="0"/>
            </a:rPr>
            <a:t>LC2</a:t>
          </a:r>
        </a:p>
      </dgm:t>
    </dgm:pt>
    <dgm:pt modelId="{69969282-FD88-4236-BE5E-B6548F800335}" type="parTrans" cxnId="{CC8D75E7-B6F2-48E3-9FCB-30D20EFE32CB}">
      <dgm:prSet/>
      <dgm:spPr/>
      <dgm:t>
        <a:bodyPr/>
        <a:lstStyle/>
        <a:p>
          <a:endParaRPr lang="en-US"/>
        </a:p>
      </dgm:t>
    </dgm:pt>
    <dgm:pt modelId="{D85F0B31-46D2-46AB-83D2-B5F3AA5E4D61}" type="sibTrans" cxnId="{CC8D75E7-B6F2-48E3-9FCB-30D20EFE32CB}">
      <dgm:prSet/>
      <dgm:spPr/>
      <dgm:t>
        <a:bodyPr/>
        <a:lstStyle/>
        <a:p>
          <a:endParaRPr lang="en-US"/>
        </a:p>
      </dgm:t>
    </dgm:pt>
    <dgm:pt modelId="{F8FA0B19-11CD-4184-942C-DF8E029FF645}">
      <dgm:prSet/>
      <dgm:spPr/>
      <dgm:t>
        <a:bodyPr/>
        <a:lstStyle/>
        <a:p>
          <a:r>
            <a:rPr lang="en-US" dirty="0">
              <a:latin typeface="Georgia" panose="02040502050405020303" pitchFamily="18" charset="0"/>
            </a:rPr>
            <a:t>Use LC2 while working on your budget </a:t>
          </a:r>
        </a:p>
      </dgm:t>
    </dgm:pt>
    <dgm:pt modelId="{5CF1954B-DF03-4B4A-B73F-611BE0379D4A}" type="parTrans" cxnId="{2862F559-5A07-4B25-999D-23D674870AAE}">
      <dgm:prSet/>
      <dgm:spPr/>
      <dgm:t>
        <a:bodyPr/>
        <a:lstStyle/>
        <a:p>
          <a:endParaRPr lang="en-US"/>
        </a:p>
      </dgm:t>
    </dgm:pt>
    <dgm:pt modelId="{663C108E-B23A-43B5-BDD0-B1042DBA5B86}" type="sibTrans" cxnId="{2862F559-5A07-4B25-999D-23D674870AAE}">
      <dgm:prSet/>
      <dgm:spPr/>
      <dgm:t>
        <a:bodyPr/>
        <a:lstStyle/>
        <a:p>
          <a:endParaRPr lang="en-US"/>
        </a:p>
      </dgm:t>
    </dgm:pt>
    <dgm:pt modelId="{E74FCE66-6113-47DB-9003-0B4E4C360BF9}">
      <dgm:prSet/>
      <dgm:spPr/>
      <dgm:t>
        <a:bodyPr/>
        <a:lstStyle/>
        <a:p>
          <a:r>
            <a:rPr lang="en-US" dirty="0">
              <a:latin typeface="Georgia" panose="02040502050405020303" pitchFamily="18" charset="0"/>
            </a:rPr>
            <a:t>Verify</a:t>
          </a:r>
        </a:p>
      </dgm:t>
    </dgm:pt>
    <dgm:pt modelId="{057F8832-4BEA-435D-967C-F5FC8C7C4704}" type="parTrans" cxnId="{330089CC-D37A-4BEB-A846-80C17D5C4216}">
      <dgm:prSet/>
      <dgm:spPr/>
      <dgm:t>
        <a:bodyPr/>
        <a:lstStyle/>
        <a:p>
          <a:endParaRPr lang="en-US"/>
        </a:p>
      </dgm:t>
    </dgm:pt>
    <dgm:pt modelId="{36F9A455-8C50-4FF1-BE5C-FAA9BCEA45C5}" type="sibTrans" cxnId="{330089CC-D37A-4BEB-A846-80C17D5C4216}">
      <dgm:prSet/>
      <dgm:spPr/>
      <dgm:t>
        <a:bodyPr/>
        <a:lstStyle/>
        <a:p>
          <a:endParaRPr lang="en-US"/>
        </a:p>
      </dgm:t>
    </dgm:pt>
    <dgm:pt modelId="{BC269D56-A36C-488E-9743-8882F03A0871}">
      <dgm:prSet/>
      <dgm:spPr/>
      <dgm:t>
        <a:bodyPr/>
        <a:lstStyle/>
        <a:p>
          <a:r>
            <a:rPr lang="en-US" dirty="0">
              <a:latin typeface="Georgia" panose="02040502050405020303" pitchFamily="18" charset="0"/>
            </a:rPr>
            <a:t>Is the Budget within spending &amp; levy limits?</a:t>
          </a:r>
        </a:p>
      </dgm:t>
    </dgm:pt>
    <dgm:pt modelId="{9E43509B-413F-481C-B721-190565712904}" type="parTrans" cxnId="{7B3DC390-3BF7-4CA4-8AE5-D3B5334D188E}">
      <dgm:prSet/>
      <dgm:spPr/>
      <dgm:t>
        <a:bodyPr/>
        <a:lstStyle/>
        <a:p>
          <a:endParaRPr lang="en-US"/>
        </a:p>
      </dgm:t>
    </dgm:pt>
    <dgm:pt modelId="{0A55456F-76CE-4A2A-A03D-4674EF44DBF6}" type="sibTrans" cxnId="{7B3DC390-3BF7-4CA4-8AE5-D3B5334D188E}">
      <dgm:prSet/>
      <dgm:spPr/>
      <dgm:t>
        <a:bodyPr/>
        <a:lstStyle/>
        <a:p>
          <a:endParaRPr lang="en-US"/>
        </a:p>
      </dgm:t>
    </dgm:pt>
    <dgm:pt modelId="{BC14A8A7-3539-404F-B3C9-6E481563F79C}">
      <dgm:prSet/>
      <dgm:spPr/>
      <dgm:t>
        <a:bodyPr/>
        <a:lstStyle/>
        <a:p>
          <a:r>
            <a:rPr lang="en-US" dirty="0">
              <a:latin typeface="Georgia" panose="02040502050405020303" pitchFamily="18" charset="0"/>
            </a:rPr>
            <a:t>Match</a:t>
          </a:r>
        </a:p>
      </dgm:t>
    </dgm:pt>
    <dgm:pt modelId="{B22E0262-491E-4720-A693-61489475D29A}" type="parTrans" cxnId="{6AF11357-B53E-46DF-808D-EEC997DF15C4}">
      <dgm:prSet/>
      <dgm:spPr/>
      <dgm:t>
        <a:bodyPr/>
        <a:lstStyle/>
        <a:p>
          <a:endParaRPr lang="en-US"/>
        </a:p>
      </dgm:t>
    </dgm:pt>
    <dgm:pt modelId="{83A7CF05-9CA4-4945-AB28-3016B2BB0F55}" type="sibTrans" cxnId="{6AF11357-B53E-46DF-808D-EEC997DF15C4}">
      <dgm:prSet/>
      <dgm:spPr/>
      <dgm:t>
        <a:bodyPr/>
        <a:lstStyle/>
        <a:p>
          <a:endParaRPr lang="en-US"/>
        </a:p>
      </dgm:t>
    </dgm:pt>
    <dgm:pt modelId="{48317949-4234-4150-A4AD-31EAB14840A1}">
      <dgm:prSet/>
      <dgm:spPr/>
      <dgm:t>
        <a:bodyPr/>
        <a:lstStyle/>
        <a:p>
          <a:r>
            <a:rPr lang="en-US" dirty="0">
              <a:latin typeface="Georgia" panose="02040502050405020303" pitchFamily="18" charset="0"/>
            </a:rPr>
            <a:t>Does the LC-2 &amp; Budget match?</a:t>
          </a:r>
        </a:p>
      </dgm:t>
    </dgm:pt>
    <dgm:pt modelId="{8FEDE381-B6B0-4B56-AC1A-727B7BDF686F}" type="parTrans" cxnId="{13DEF90F-DAB7-4EF2-802C-AED1DC4E2A73}">
      <dgm:prSet/>
      <dgm:spPr/>
      <dgm:t>
        <a:bodyPr/>
        <a:lstStyle/>
        <a:p>
          <a:endParaRPr lang="en-US"/>
        </a:p>
      </dgm:t>
    </dgm:pt>
    <dgm:pt modelId="{0EC35B9D-B5BE-4A2B-B093-3480F968F406}" type="sibTrans" cxnId="{13DEF90F-DAB7-4EF2-802C-AED1DC4E2A73}">
      <dgm:prSet/>
      <dgm:spPr/>
      <dgm:t>
        <a:bodyPr/>
        <a:lstStyle/>
        <a:p>
          <a:endParaRPr lang="en-US"/>
        </a:p>
      </dgm:t>
    </dgm:pt>
    <dgm:pt modelId="{E90F44BA-95C6-491A-9796-CED6EEAB4722}">
      <dgm:prSet/>
      <dgm:spPr/>
      <dgm:t>
        <a:bodyPr/>
        <a:lstStyle/>
        <a:p>
          <a:r>
            <a:rPr lang="en-US" dirty="0">
              <a:latin typeface="Georgia" panose="02040502050405020303" pitchFamily="18" charset="0"/>
            </a:rPr>
            <a:t>Notify</a:t>
          </a:r>
        </a:p>
      </dgm:t>
    </dgm:pt>
    <dgm:pt modelId="{54408E2D-E06B-4650-AEDD-1CE7D74A371D}" type="parTrans" cxnId="{EF69DBF9-D10C-47B3-8895-5005FA129AB9}">
      <dgm:prSet/>
      <dgm:spPr/>
      <dgm:t>
        <a:bodyPr/>
        <a:lstStyle/>
        <a:p>
          <a:endParaRPr lang="en-US"/>
        </a:p>
      </dgm:t>
    </dgm:pt>
    <dgm:pt modelId="{090AC156-FABA-49D0-817A-B7D5E6A59D97}" type="sibTrans" cxnId="{EF69DBF9-D10C-47B3-8895-5005FA129AB9}">
      <dgm:prSet/>
      <dgm:spPr/>
      <dgm:t>
        <a:bodyPr/>
        <a:lstStyle/>
        <a:p>
          <a:endParaRPr lang="en-US"/>
        </a:p>
      </dgm:t>
    </dgm:pt>
    <dgm:pt modelId="{5D288A29-2FF5-44BC-8DDC-1574F9B2009D}">
      <dgm:prSet/>
      <dgm:spPr/>
      <dgm:t>
        <a:bodyPr/>
        <a:lstStyle/>
        <a:p>
          <a:r>
            <a:rPr lang="en-US" dirty="0">
              <a:latin typeface="Georgia" panose="02040502050405020303" pitchFamily="18" charset="0"/>
            </a:rPr>
            <a:t>Is a Joint Public Hearing required? Notify by Sept. 4th</a:t>
          </a:r>
        </a:p>
      </dgm:t>
    </dgm:pt>
    <dgm:pt modelId="{7A86F4D7-A5F9-4965-81EB-98B53BF599A3}" type="parTrans" cxnId="{E5613406-114E-40E2-A15D-C4C6B3EEBC59}">
      <dgm:prSet/>
      <dgm:spPr/>
      <dgm:t>
        <a:bodyPr/>
        <a:lstStyle/>
        <a:p>
          <a:endParaRPr lang="en-US"/>
        </a:p>
      </dgm:t>
    </dgm:pt>
    <dgm:pt modelId="{0BD692A4-A601-45F8-8E73-29DEFEC57A3C}" type="sibTrans" cxnId="{E5613406-114E-40E2-A15D-C4C6B3EEBC59}">
      <dgm:prSet/>
      <dgm:spPr/>
      <dgm:t>
        <a:bodyPr/>
        <a:lstStyle/>
        <a:p>
          <a:endParaRPr lang="en-US"/>
        </a:p>
      </dgm:t>
    </dgm:pt>
    <dgm:pt modelId="{156F1AFC-8E7D-4A41-9CF2-D34343DCC73D}">
      <dgm:prSet/>
      <dgm:spPr/>
      <dgm:t>
        <a:bodyPr/>
        <a:lstStyle/>
        <a:p>
          <a:r>
            <a:rPr lang="en-US" dirty="0">
              <a:latin typeface="Georgia" panose="02040502050405020303" pitchFamily="18" charset="0"/>
            </a:rPr>
            <a:t>Confirm</a:t>
          </a:r>
        </a:p>
      </dgm:t>
    </dgm:pt>
    <dgm:pt modelId="{DFA4EDFC-AEE6-4AC5-BE93-C00DAC8DB65D}" type="parTrans" cxnId="{13AC8F35-5D8E-44AD-A6A5-8DFCA6EA94E5}">
      <dgm:prSet/>
      <dgm:spPr/>
      <dgm:t>
        <a:bodyPr/>
        <a:lstStyle/>
        <a:p>
          <a:endParaRPr lang="en-US"/>
        </a:p>
      </dgm:t>
    </dgm:pt>
    <dgm:pt modelId="{BDA12D7E-5101-4505-B9C0-F470180602D3}" type="sibTrans" cxnId="{13AC8F35-5D8E-44AD-A6A5-8DFCA6EA94E5}">
      <dgm:prSet/>
      <dgm:spPr/>
      <dgm:t>
        <a:bodyPr/>
        <a:lstStyle/>
        <a:p>
          <a:endParaRPr lang="en-US"/>
        </a:p>
      </dgm:t>
    </dgm:pt>
    <dgm:pt modelId="{91D16A0C-90C5-424B-B698-FF917E300477}">
      <dgm:prSet/>
      <dgm:spPr/>
      <dgm:t>
        <a:bodyPr/>
        <a:lstStyle/>
        <a:p>
          <a:r>
            <a:rPr lang="en-US" dirty="0">
              <a:latin typeface="Georgia" panose="02040502050405020303" pitchFamily="18" charset="0"/>
            </a:rPr>
            <a:t>Does hearing notice match the budget docs?</a:t>
          </a:r>
        </a:p>
      </dgm:t>
    </dgm:pt>
    <dgm:pt modelId="{F365E1C6-841E-47F1-B851-21AAB9D4924D}" type="parTrans" cxnId="{6527594C-7A9C-428C-81E0-91C280D25709}">
      <dgm:prSet/>
      <dgm:spPr/>
      <dgm:t>
        <a:bodyPr/>
        <a:lstStyle/>
        <a:p>
          <a:endParaRPr lang="en-US"/>
        </a:p>
      </dgm:t>
    </dgm:pt>
    <dgm:pt modelId="{0B281C49-E642-4828-ADBB-93CCECA6EB29}" type="sibTrans" cxnId="{6527594C-7A9C-428C-81E0-91C280D25709}">
      <dgm:prSet/>
      <dgm:spPr/>
      <dgm:t>
        <a:bodyPr/>
        <a:lstStyle/>
        <a:p>
          <a:endParaRPr lang="en-US"/>
        </a:p>
      </dgm:t>
    </dgm:pt>
    <dgm:pt modelId="{E20D10AD-E77A-4612-9EC1-49AA10D1EC57}" type="pres">
      <dgm:prSet presAssocID="{51683141-4363-44A9-A439-1074CD3EA8C1}" presName="Name0" presStyleCnt="0">
        <dgm:presLayoutVars>
          <dgm:dir/>
          <dgm:animLvl val="lvl"/>
          <dgm:resizeHandles val="exact"/>
        </dgm:presLayoutVars>
      </dgm:prSet>
      <dgm:spPr/>
    </dgm:pt>
    <dgm:pt modelId="{5383C451-B036-4202-B889-B8F6099C8279}" type="pres">
      <dgm:prSet presAssocID="{8F35A49B-4A5A-4462-9371-00423AD89769}" presName="linNode" presStyleCnt="0"/>
      <dgm:spPr/>
    </dgm:pt>
    <dgm:pt modelId="{5FBAF57A-4484-4C2B-88D7-0E8D151B8D9D}" type="pres">
      <dgm:prSet presAssocID="{8F35A49B-4A5A-4462-9371-00423AD89769}" presName="parentText" presStyleLbl="solidFgAcc1" presStyleIdx="0" presStyleCnt="6">
        <dgm:presLayoutVars>
          <dgm:chMax val="1"/>
          <dgm:bulletEnabled/>
        </dgm:presLayoutVars>
      </dgm:prSet>
      <dgm:spPr/>
    </dgm:pt>
    <dgm:pt modelId="{8FD054FC-7DA3-4DDF-B93B-8E4490ACD96C}" type="pres">
      <dgm:prSet presAssocID="{8F35A49B-4A5A-4462-9371-00423AD89769}" presName="descendantText" presStyleLbl="alignNode1" presStyleIdx="0" presStyleCnt="6">
        <dgm:presLayoutVars>
          <dgm:bulletEnabled/>
        </dgm:presLayoutVars>
      </dgm:prSet>
      <dgm:spPr/>
    </dgm:pt>
    <dgm:pt modelId="{676C2CB8-71FE-467E-B393-EB567C2AED97}" type="pres">
      <dgm:prSet presAssocID="{095FD0E8-BF88-4403-A533-5CA1E57DC4AA}" presName="sp" presStyleCnt="0"/>
      <dgm:spPr/>
    </dgm:pt>
    <dgm:pt modelId="{CD1EA8B6-0CE9-46E4-9C28-F0FF49D82B4C}" type="pres">
      <dgm:prSet presAssocID="{7089C91F-45E6-4C0C-BF69-B5539113C052}" presName="linNode" presStyleCnt="0"/>
      <dgm:spPr/>
    </dgm:pt>
    <dgm:pt modelId="{84A12A7B-E37F-4FAA-81C9-2084604BFABE}" type="pres">
      <dgm:prSet presAssocID="{7089C91F-45E6-4C0C-BF69-B5539113C052}" presName="parentText" presStyleLbl="solidFgAcc1" presStyleIdx="1" presStyleCnt="6">
        <dgm:presLayoutVars>
          <dgm:chMax val="1"/>
          <dgm:bulletEnabled/>
        </dgm:presLayoutVars>
      </dgm:prSet>
      <dgm:spPr/>
    </dgm:pt>
    <dgm:pt modelId="{76B3BF8F-4713-4242-A2CD-69A6ADD76ADF}" type="pres">
      <dgm:prSet presAssocID="{7089C91F-45E6-4C0C-BF69-B5539113C052}" presName="descendantText" presStyleLbl="alignNode1" presStyleIdx="1" presStyleCnt="6">
        <dgm:presLayoutVars>
          <dgm:bulletEnabled/>
        </dgm:presLayoutVars>
      </dgm:prSet>
      <dgm:spPr/>
    </dgm:pt>
    <dgm:pt modelId="{24937B73-6634-411D-AEDF-CC6FC38F7862}" type="pres">
      <dgm:prSet presAssocID="{D85F0B31-46D2-46AB-83D2-B5F3AA5E4D61}" presName="sp" presStyleCnt="0"/>
      <dgm:spPr/>
    </dgm:pt>
    <dgm:pt modelId="{33FD30DF-F843-4A8C-BA26-506413334DE5}" type="pres">
      <dgm:prSet presAssocID="{E74FCE66-6113-47DB-9003-0B4E4C360BF9}" presName="linNode" presStyleCnt="0"/>
      <dgm:spPr/>
    </dgm:pt>
    <dgm:pt modelId="{67E0A591-8515-4C07-B188-C2E99E4A4E21}" type="pres">
      <dgm:prSet presAssocID="{E74FCE66-6113-47DB-9003-0B4E4C360BF9}" presName="parentText" presStyleLbl="solidFgAcc1" presStyleIdx="2" presStyleCnt="6">
        <dgm:presLayoutVars>
          <dgm:chMax val="1"/>
          <dgm:bulletEnabled/>
        </dgm:presLayoutVars>
      </dgm:prSet>
      <dgm:spPr/>
    </dgm:pt>
    <dgm:pt modelId="{3860787E-2E51-4CCA-869C-389E07D42462}" type="pres">
      <dgm:prSet presAssocID="{E74FCE66-6113-47DB-9003-0B4E4C360BF9}" presName="descendantText" presStyleLbl="alignNode1" presStyleIdx="2" presStyleCnt="6">
        <dgm:presLayoutVars>
          <dgm:bulletEnabled/>
        </dgm:presLayoutVars>
      </dgm:prSet>
      <dgm:spPr/>
    </dgm:pt>
    <dgm:pt modelId="{28495EBF-8A89-45B9-98FD-237E88344453}" type="pres">
      <dgm:prSet presAssocID="{36F9A455-8C50-4FF1-BE5C-FAA9BCEA45C5}" presName="sp" presStyleCnt="0"/>
      <dgm:spPr/>
    </dgm:pt>
    <dgm:pt modelId="{5E9D4186-F45E-4E8A-8DE9-157C8D090A49}" type="pres">
      <dgm:prSet presAssocID="{BC14A8A7-3539-404F-B3C9-6E481563F79C}" presName="linNode" presStyleCnt="0"/>
      <dgm:spPr/>
    </dgm:pt>
    <dgm:pt modelId="{48E12CB9-FB78-440B-81D4-93B71DD0608E}" type="pres">
      <dgm:prSet presAssocID="{BC14A8A7-3539-404F-B3C9-6E481563F79C}" presName="parentText" presStyleLbl="solidFgAcc1" presStyleIdx="3" presStyleCnt="6">
        <dgm:presLayoutVars>
          <dgm:chMax val="1"/>
          <dgm:bulletEnabled/>
        </dgm:presLayoutVars>
      </dgm:prSet>
      <dgm:spPr/>
    </dgm:pt>
    <dgm:pt modelId="{60ACA060-F4F4-4649-B388-2091ACF2CADE}" type="pres">
      <dgm:prSet presAssocID="{BC14A8A7-3539-404F-B3C9-6E481563F79C}" presName="descendantText" presStyleLbl="alignNode1" presStyleIdx="3" presStyleCnt="6">
        <dgm:presLayoutVars>
          <dgm:bulletEnabled/>
        </dgm:presLayoutVars>
      </dgm:prSet>
      <dgm:spPr/>
    </dgm:pt>
    <dgm:pt modelId="{75E68622-BE1C-4ECE-9EFF-B6ACFD048FD8}" type="pres">
      <dgm:prSet presAssocID="{83A7CF05-9CA4-4945-AB28-3016B2BB0F55}" presName="sp" presStyleCnt="0"/>
      <dgm:spPr/>
    </dgm:pt>
    <dgm:pt modelId="{7E1DD070-4BB2-4B08-B97C-3B52684EF6F8}" type="pres">
      <dgm:prSet presAssocID="{E90F44BA-95C6-491A-9796-CED6EEAB4722}" presName="linNode" presStyleCnt="0"/>
      <dgm:spPr/>
    </dgm:pt>
    <dgm:pt modelId="{16728EC3-0BE5-42CE-8233-6134AD2CA3AB}" type="pres">
      <dgm:prSet presAssocID="{E90F44BA-95C6-491A-9796-CED6EEAB4722}" presName="parentText" presStyleLbl="solidFgAcc1" presStyleIdx="4" presStyleCnt="6">
        <dgm:presLayoutVars>
          <dgm:chMax val="1"/>
          <dgm:bulletEnabled/>
        </dgm:presLayoutVars>
      </dgm:prSet>
      <dgm:spPr/>
    </dgm:pt>
    <dgm:pt modelId="{2A141DF0-2C96-4566-9C08-E593FEF9BDBB}" type="pres">
      <dgm:prSet presAssocID="{E90F44BA-95C6-491A-9796-CED6EEAB4722}" presName="descendantText" presStyleLbl="alignNode1" presStyleIdx="4" presStyleCnt="6">
        <dgm:presLayoutVars>
          <dgm:bulletEnabled/>
        </dgm:presLayoutVars>
      </dgm:prSet>
      <dgm:spPr/>
    </dgm:pt>
    <dgm:pt modelId="{29D93A3A-471C-4472-BF8A-3458028D8ECC}" type="pres">
      <dgm:prSet presAssocID="{090AC156-FABA-49D0-817A-B7D5E6A59D97}" presName="sp" presStyleCnt="0"/>
      <dgm:spPr/>
    </dgm:pt>
    <dgm:pt modelId="{0B191B2F-16AB-4242-B30E-E49F0C296249}" type="pres">
      <dgm:prSet presAssocID="{156F1AFC-8E7D-4A41-9CF2-D34343DCC73D}" presName="linNode" presStyleCnt="0"/>
      <dgm:spPr/>
    </dgm:pt>
    <dgm:pt modelId="{BA4A7232-322E-49F1-A1B0-E3E35412D6BA}" type="pres">
      <dgm:prSet presAssocID="{156F1AFC-8E7D-4A41-9CF2-D34343DCC73D}" presName="parentText" presStyleLbl="solidFgAcc1" presStyleIdx="5" presStyleCnt="6">
        <dgm:presLayoutVars>
          <dgm:chMax val="1"/>
          <dgm:bulletEnabled/>
        </dgm:presLayoutVars>
      </dgm:prSet>
      <dgm:spPr/>
    </dgm:pt>
    <dgm:pt modelId="{4D5195F5-90CB-461B-97AA-83692129E609}" type="pres">
      <dgm:prSet presAssocID="{156F1AFC-8E7D-4A41-9CF2-D34343DCC73D}" presName="descendantText" presStyleLbl="alignNode1" presStyleIdx="5" presStyleCnt="6">
        <dgm:presLayoutVars>
          <dgm:bulletEnabled/>
        </dgm:presLayoutVars>
      </dgm:prSet>
      <dgm:spPr/>
    </dgm:pt>
  </dgm:ptLst>
  <dgm:cxnLst>
    <dgm:cxn modelId="{E5613406-114E-40E2-A15D-C4C6B3EEBC59}" srcId="{E90F44BA-95C6-491A-9796-CED6EEAB4722}" destId="{5D288A29-2FF5-44BC-8DDC-1574F9B2009D}" srcOrd="0" destOrd="0" parTransId="{7A86F4D7-A5F9-4965-81EB-98B53BF599A3}" sibTransId="{0BD692A4-A601-45F8-8E73-29DEFEC57A3C}"/>
    <dgm:cxn modelId="{B6DBD308-BCF9-40B0-8777-EFA0607AC9CA}" type="presOf" srcId="{51683141-4363-44A9-A439-1074CD3EA8C1}" destId="{E20D10AD-E77A-4612-9EC1-49AA10D1EC57}" srcOrd="0" destOrd="0" presId="urn:microsoft.com/office/officeart/2016/7/layout/VerticalHollowActionList"/>
    <dgm:cxn modelId="{A2731C0E-3E92-4D6A-A8BE-822DFC9B70F3}" type="presOf" srcId="{156F1AFC-8E7D-4A41-9CF2-D34343DCC73D}" destId="{BA4A7232-322E-49F1-A1B0-E3E35412D6BA}" srcOrd="0" destOrd="0" presId="urn:microsoft.com/office/officeart/2016/7/layout/VerticalHollowActionList"/>
    <dgm:cxn modelId="{13DEF90F-DAB7-4EF2-802C-AED1DC4E2A73}" srcId="{BC14A8A7-3539-404F-B3C9-6E481563F79C}" destId="{48317949-4234-4150-A4AD-31EAB14840A1}" srcOrd="0" destOrd="0" parTransId="{8FEDE381-B6B0-4B56-AC1A-727B7BDF686F}" sibTransId="{0EC35B9D-B5BE-4A2B-B093-3480F968F406}"/>
    <dgm:cxn modelId="{F6BBFE2A-F880-416E-90D1-CFE6102990AF}" srcId="{8F35A49B-4A5A-4462-9371-00423AD89769}" destId="{0CBEDE13-C7EE-4FDF-A59C-9BCD33F2265E}" srcOrd="0" destOrd="0" parTransId="{850032E1-A632-4422-AA47-F6D1F36C1DA1}" sibTransId="{8C0E026A-98DA-402D-926B-E330CF4F30D0}"/>
    <dgm:cxn modelId="{9E86D830-27A2-488C-AC7B-37E3181F71BC}" type="presOf" srcId="{8F35A49B-4A5A-4462-9371-00423AD89769}" destId="{5FBAF57A-4484-4C2B-88D7-0E8D151B8D9D}" srcOrd="0" destOrd="0" presId="urn:microsoft.com/office/officeart/2016/7/layout/VerticalHollowActionList"/>
    <dgm:cxn modelId="{13AC8F35-5D8E-44AD-A6A5-8DFCA6EA94E5}" srcId="{51683141-4363-44A9-A439-1074CD3EA8C1}" destId="{156F1AFC-8E7D-4A41-9CF2-D34343DCC73D}" srcOrd="5" destOrd="0" parTransId="{DFA4EDFC-AEE6-4AC5-BE93-C00DAC8DB65D}" sibTransId="{BDA12D7E-5101-4505-B9C0-F470180602D3}"/>
    <dgm:cxn modelId="{1092AD3F-8100-40E6-A216-BF546EFCB493}" type="presOf" srcId="{E74FCE66-6113-47DB-9003-0B4E4C360BF9}" destId="{67E0A591-8515-4C07-B188-C2E99E4A4E21}" srcOrd="0" destOrd="0" presId="urn:microsoft.com/office/officeart/2016/7/layout/VerticalHollowActionList"/>
    <dgm:cxn modelId="{DEB96967-EF5D-41EF-908D-1C26DEB8E925}" type="presOf" srcId="{7089C91F-45E6-4C0C-BF69-B5539113C052}" destId="{84A12A7B-E37F-4FAA-81C9-2084604BFABE}" srcOrd="0" destOrd="0" presId="urn:microsoft.com/office/officeart/2016/7/layout/VerticalHollowActionList"/>
    <dgm:cxn modelId="{6527594C-7A9C-428C-81E0-91C280D25709}" srcId="{156F1AFC-8E7D-4A41-9CF2-D34343DCC73D}" destId="{91D16A0C-90C5-424B-B698-FF917E300477}" srcOrd="0" destOrd="0" parTransId="{F365E1C6-841E-47F1-B851-21AAB9D4924D}" sibTransId="{0B281C49-E642-4828-ADBB-93CCECA6EB29}"/>
    <dgm:cxn modelId="{6AF11357-B53E-46DF-808D-EEC997DF15C4}" srcId="{51683141-4363-44A9-A439-1074CD3EA8C1}" destId="{BC14A8A7-3539-404F-B3C9-6E481563F79C}" srcOrd="3" destOrd="0" parTransId="{B22E0262-491E-4720-A693-61489475D29A}" sibTransId="{83A7CF05-9CA4-4945-AB28-3016B2BB0F55}"/>
    <dgm:cxn modelId="{1E782377-C10B-4BC3-9765-A78FE517AFB0}" srcId="{51683141-4363-44A9-A439-1074CD3EA8C1}" destId="{8F35A49B-4A5A-4462-9371-00423AD89769}" srcOrd="0" destOrd="0" parTransId="{FB660DD9-EC2C-481F-8C01-D359BE211A26}" sibTransId="{095FD0E8-BF88-4403-A533-5CA1E57DC4AA}"/>
    <dgm:cxn modelId="{2862F559-5A07-4B25-999D-23D674870AAE}" srcId="{7089C91F-45E6-4C0C-BF69-B5539113C052}" destId="{F8FA0B19-11CD-4184-942C-DF8E029FF645}" srcOrd="0" destOrd="0" parTransId="{5CF1954B-DF03-4B4A-B73F-611BE0379D4A}" sibTransId="{663C108E-B23A-43B5-BDD0-B1042DBA5B86}"/>
    <dgm:cxn modelId="{C6AB857D-834C-4CD2-AF18-E222AFF75169}" type="presOf" srcId="{5D288A29-2FF5-44BC-8DDC-1574F9B2009D}" destId="{2A141DF0-2C96-4566-9C08-E593FEF9BDBB}" srcOrd="0" destOrd="0" presId="urn:microsoft.com/office/officeart/2016/7/layout/VerticalHollowActionList"/>
    <dgm:cxn modelId="{8E228E87-5C58-427C-8DDA-F252B26A3F7F}" type="presOf" srcId="{91D16A0C-90C5-424B-B698-FF917E300477}" destId="{4D5195F5-90CB-461B-97AA-83692129E609}" srcOrd="0" destOrd="0" presId="urn:microsoft.com/office/officeart/2016/7/layout/VerticalHollowActionList"/>
    <dgm:cxn modelId="{7B3DC390-3BF7-4CA4-8AE5-D3B5334D188E}" srcId="{E74FCE66-6113-47DB-9003-0B4E4C360BF9}" destId="{BC269D56-A36C-488E-9743-8882F03A0871}" srcOrd="0" destOrd="0" parTransId="{9E43509B-413F-481C-B721-190565712904}" sibTransId="{0A55456F-76CE-4A2A-A03D-4674EF44DBF6}"/>
    <dgm:cxn modelId="{3146ACA5-D2AC-423B-B405-D906CB016C09}" type="presOf" srcId="{BC269D56-A36C-488E-9743-8882F03A0871}" destId="{3860787E-2E51-4CCA-869C-389E07D42462}" srcOrd="0" destOrd="0" presId="urn:microsoft.com/office/officeart/2016/7/layout/VerticalHollowActionList"/>
    <dgm:cxn modelId="{5CA4E2BA-9273-45A3-955A-845A59251677}" type="presOf" srcId="{0CBEDE13-C7EE-4FDF-A59C-9BCD33F2265E}" destId="{8FD054FC-7DA3-4DDF-B93B-8E4490ACD96C}" srcOrd="0" destOrd="0" presId="urn:microsoft.com/office/officeart/2016/7/layout/VerticalHollowActionList"/>
    <dgm:cxn modelId="{812F46C3-A1A7-49D6-86FE-CD98F7F73141}" type="presOf" srcId="{E90F44BA-95C6-491A-9796-CED6EEAB4722}" destId="{16728EC3-0BE5-42CE-8233-6134AD2CA3AB}" srcOrd="0" destOrd="0" presId="urn:microsoft.com/office/officeart/2016/7/layout/VerticalHollowActionList"/>
    <dgm:cxn modelId="{330089CC-D37A-4BEB-A846-80C17D5C4216}" srcId="{51683141-4363-44A9-A439-1074CD3EA8C1}" destId="{E74FCE66-6113-47DB-9003-0B4E4C360BF9}" srcOrd="2" destOrd="0" parTransId="{057F8832-4BEA-435D-967C-F5FC8C7C4704}" sibTransId="{36F9A455-8C50-4FF1-BE5C-FAA9BCEA45C5}"/>
    <dgm:cxn modelId="{D565CBD4-5E5F-41F2-8A2A-7C66BDB80AF6}" type="presOf" srcId="{BC14A8A7-3539-404F-B3C9-6E481563F79C}" destId="{48E12CB9-FB78-440B-81D4-93B71DD0608E}" srcOrd="0" destOrd="0" presId="urn:microsoft.com/office/officeart/2016/7/layout/VerticalHollowActionList"/>
    <dgm:cxn modelId="{4B5FE9E2-4DC4-42D0-A314-2830F93DC94B}" type="presOf" srcId="{F8FA0B19-11CD-4184-942C-DF8E029FF645}" destId="{76B3BF8F-4713-4242-A2CD-69A6ADD76ADF}" srcOrd="0" destOrd="0" presId="urn:microsoft.com/office/officeart/2016/7/layout/VerticalHollowActionList"/>
    <dgm:cxn modelId="{CC8D75E7-B6F2-48E3-9FCB-30D20EFE32CB}" srcId="{51683141-4363-44A9-A439-1074CD3EA8C1}" destId="{7089C91F-45E6-4C0C-BF69-B5539113C052}" srcOrd="1" destOrd="0" parTransId="{69969282-FD88-4236-BE5E-B6548F800335}" sibTransId="{D85F0B31-46D2-46AB-83D2-B5F3AA5E4D61}"/>
    <dgm:cxn modelId="{8D2B77E7-94E0-40AC-8F7A-8BB3A5BBCF81}" type="presOf" srcId="{48317949-4234-4150-A4AD-31EAB14840A1}" destId="{60ACA060-F4F4-4649-B388-2091ACF2CADE}" srcOrd="0" destOrd="0" presId="urn:microsoft.com/office/officeart/2016/7/layout/VerticalHollowActionList"/>
    <dgm:cxn modelId="{EF69DBF9-D10C-47B3-8895-5005FA129AB9}" srcId="{51683141-4363-44A9-A439-1074CD3EA8C1}" destId="{E90F44BA-95C6-491A-9796-CED6EEAB4722}" srcOrd="4" destOrd="0" parTransId="{54408E2D-E06B-4650-AEDD-1CE7D74A371D}" sibTransId="{090AC156-FABA-49D0-817A-B7D5E6A59D97}"/>
    <dgm:cxn modelId="{1D5A2041-D1FF-4208-9E39-46893EAC755A}" type="presParOf" srcId="{E20D10AD-E77A-4612-9EC1-49AA10D1EC57}" destId="{5383C451-B036-4202-B889-B8F6099C8279}" srcOrd="0" destOrd="0" presId="urn:microsoft.com/office/officeart/2016/7/layout/VerticalHollowActionList"/>
    <dgm:cxn modelId="{B15BFC85-C99E-462A-92DA-3286DD3DD7C8}" type="presParOf" srcId="{5383C451-B036-4202-B889-B8F6099C8279}" destId="{5FBAF57A-4484-4C2B-88D7-0E8D151B8D9D}" srcOrd="0" destOrd="0" presId="urn:microsoft.com/office/officeart/2016/7/layout/VerticalHollowActionList"/>
    <dgm:cxn modelId="{6CC085B1-5D4D-417E-8029-79B3D69B1B1E}" type="presParOf" srcId="{5383C451-B036-4202-B889-B8F6099C8279}" destId="{8FD054FC-7DA3-4DDF-B93B-8E4490ACD96C}" srcOrd="1" destOrd="0" presId="urn:microsoft.com/office/officeart/2016/7/layout/VerticalHollowActionList"/>
    <dgm:cxn modelId="{1ED646C2-F76B-4CF4-83E6-5DEC4BBE8D34}" type="presParOf" srcId="{E20D10AD-E77A-4612-9EC1-49AA10D1EC57}" destId="{676C2CB8-71FE-467E-B393-EB567C2AED97}" srcOrd="1" destOrd="0" presId="urn:microsoft.com/office/officeart/2016/7/layout/VerticalHollowActionList"/>
    <dgm:cxn modelId="{E2ACB4AA-1E6C-4ECA-8CA9-80FF7B6EABD8}" type="presParOf" srcId="{E20D10AD-E77A-4612-9EC1-49AA10D1EC57}" destId="{CD1EA8B6-0CE9-46E4-9C28-F0FF49D82B4C}" srcOrd="2" destOrd="0" presId="urn:microsoft.com/office/officeart/2016/7/layout/VerticalHollowActionList"/>
    <dgm:cxn modelId="{5600572F-CF5B-4DD8-A48D-BEF16B4083F0}" type="presParOf" srcId="{CD1EA8B6-0CE9-46E4-9C28-F0FF49D82B4C}" destId="{84A12A7B-E37F-4FAA-81C9-2084604BFABE}" srcOrd="0" destOrd="0" presId="urn:microsoft.com/office/officeart/2016/7/layout/VerticalHollowActionList"/>
    <dgm:cxn modelId="{B3FD757B-11D2-44D1-AD94-1E611BBC3151}" type="presParOf" srcId="{CD1EA8B6-0CE9-46E4-9C28-F0FF49D82B4C}" destId="{76B3BF8F-4713-4242-A2CD-69A6ADD76ADF}" srcOrd="1" destOrd="0" presId="urn:microsoft.com/office/officeart/2016/7/layout/VerticalHollowActionList"/>
    <dgm:cxn modelId="{0FA758C3-AF57-424F-8786-74A5D9E98A0B}" type="presParOf" srcId="{E20D10AD-E77A-4612-9EC1-49AA10D1EC57}" destId="{24937B73-6634-411D-AEDF-CC6FC38F7862}" srcOrd="3" destOrd="0" presId="urn:microsoft.com/office/officeart/2016/7/layout/VerticalHollowActionList"/>
    <dgm:cxn modelId="{A4E505F4-4571-4AC3-A588-1CB02BEC4EC8}" type="presParOf" srcId="{E20D10AD-E77A-4612-9EC1-49AA10D1EC57}" destId="{33FD30DF-F843-4A8C-BA26-506413334DE5}" srcOrd="4" destOrd="0" presId="urn:microsoft.com/office/officeart/2016/7/layout/VerticalHollowActionList"/>
    <dgm:cxn modelId="{6A6A0231-4C5F-4D0D-A9F0-DA507CDA8F19}" type="presParOf" srcId="{33FD30DF-F843-4A8C-BA26-506413334DE5}" destId="{67E0A591-8515-4C07-B188-C2E99E4A4E21}" srcOrd="0" destOrd="0" presId="urn:microsoft.com/office/officeart/2016/7/layout/VerticalHollowActionList"/>
    <dgm:cxn modelId="{3C144062-C3F9-4FF9-A9A4-45BDFC6AFB16}" type="presParOf" srcId="{33FD30DF-F843-4A8C-BA26-506413334DE5}" destId="{3860787E-2E51-4CCA-869C-389E07D42462}" srcOrd="1" destOrd="0" presId="urn:microsoft.com/office/officeart/2016/7/layout/VerticalHollowActionList"/>
    <dgm:cxn modelId="{96DCDE8F-08B9-4817-B8B9-994C7167460F}" type="presParOf" srcId="{E20D10AD-E77A-4612-9EC1-49AA10D1EC57}" destId="{28495EBF-8A89-45B9-98FD-237E88344453}" srcOrd="5" destOrd="0" presId="urn:microsoft.com/office/officeart/2016/7/layout/VerticalHollowActionList"/>
    <dgm:cxn modelId="{8C7C526B-56AF-46DA-91A7-ECD236A488A1}" type="presParOf" srcId="{E20D10AD-E77A-4612-9EC1-49AA10D1EC57}" destId="{5E9D4186-F45E-4E8A-8DE9-157C8D090A49}" srcOrd="6" destOrd="0" presId="urn:microsoft.com/office/officeart/2016/7/layout/VerticalHollowActionList"/>
    <dgm:cxn modelId="{A8196674-4A56-45B9-986A-DBDE9B62ED6D}" type="presParOf" srcId="{5E9D4186-F45E-4E8A-8DE9-157C8D090A49}" destId="{48E12CB9-FB78-440B-81D4-93B71DD0608E}" srcOrd="0" destOrd="0" presId="urn:microsoft.com/office/officeart/2016/7/layout/VerticalHollowActionList"/>
    <dgm:cxn modelId="{FD2CD813-65A4-43AB-B361-F1885518FF7B}" type="presParOf" srcId="{5E9D4186-F45E-4E8A-8DE9-157C8D090A49}" destId="{60ACA060-F4F4-4649-B388-2091ACF2CADE}" srcOrd="1" destOrd="0" presId="urn:microsoft.com/office/officeart/2016/7/layout/VerticalHollowActionList"/>
    <dgm:cxn modelId="{0F12B935-52FB-4322-82C1-DD6703F301EE}" type="presParOf" srcId="{E20D10AD-E77A-4612-9EC1-49AA10D1EC57}" destId="{75E68622-BE1C-4ECE-9EFF-B6ACFD048FD8}" srcOrd="7" destOrd="0" presId="urn:microsoft.com/office/officeart/2016/7/layout/VerticalHollowActionList"/>
    <dgm:cxn modelId="{57169E52-1769-46EE-B9BF-562040A53311}" type="presParOf" srcId="{E20D10AD-E77A-4612-9EC1-49AA10D1EC57}" destId="{7E1DD070-4BB2-4B08-B97C-3B52684EF6F8}" srcOrd="8" destOrd="0" presId="urn:microsoft.com/office/officeart/2016/7/layout/VerticalHollowActionList"/>
    <dgm:cxn modelId="{8B2C2696-F202-49BD-A986-88E1D63E04D0}" type="presParOf" srcId="{7E1DD070-4BB2-4B08-B97C-3B52684EF6F8}" destId="{16728EC3-0BE5-42CE-8233-6134AD2CA3AB}" srcOrd="0" destOrd="0" presId="urn:microsoft.com/office/officeart/2016/7/layout/VerticalHollowActionList"/>
    <dgm:cxn modelId="{0749820B-75ED-4AD6-BB4D-1BB1CF87FB18}" type="presParOf" srcId="{7E1DD070-4BB2-4B08-B97C-3B52684EF6F8}" destId="{2A141DF0-2C96-4566-9C08-E593FEF9BDBB}" srcOrd="1" destOrd="0" presId="urn:microsoft.com/office/officeart/2016/7/layout/VerticalHollowActionList"/>
    <dgm:cxn modelId="{A4D6F396-2CB2-4BAE-97F9-C7A179DBB3F1}" type="presParOf" srcId="{E20D10AD-E77A-4612-9EC1-49AA10D1EC57}" destId="{29D93A3A-471C-4472-BF8A-3458028D8ECC}" srcOrd="9" destOrd="0" presId="urn:microsoft.com/office/officeart/2016/7/layout/VerticalHollowActionList"/>
    <dgm:cxn modelId="{EBDB0D52-E066-44F2-A3B6-D4754BF2B950}" type="presParOf" srcId="{E20D10AD-E77A-4612-9EC1-49AA10D1EC57}" destId="{0B191B2F-16AB-4242-B30E-E49F0C296249}" srcOrd="10" destOrd="0" presId="urn:microsoft.com/office/officeart/2016/7/layout/VerticalHollowActionList"/>
    <dgm:cxn modelId="{5C8E5948-DB6D-4E93-AD81-7848C17490BB}" type="presParOf" srcId="{0B191B2F-16AB-4242-B30E-E49F0C296249}" destId="{BA4A7232-322E-49F1-A1B0-E3E35412D6BA}" srcOrd="0" destOrd="0" presId="urn:microsoft.com/office/officeart/2016/7/layout/VerticalHollowActionList"/>
    <dgm:cxn modelId="{0D8AD543-78BC-42A6-8B6A-345E8734D1E1}" type="presParOf" srcId="{0B191B2F-16AB-4242-B30E-E49F0C296249}" destId="{4D5195F5-90CB-461B-97AA-83692129E609}" srcOrd="1" destOrd="0" presId="urn:microsoft.com/office/officeart/2016/7/layout/VerticalHollowAction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51683141-4363-44A9-A439-1074CD3EA8C1}" type="doc">
      <dgm:prSet loTypeId="urn:microsoft.com/office/officeart/2016/7/layout/VerticalHollowActionList" loCatId="List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F35A49B-4A5A-4462-9371-00423AD89769}">
      <dgm:prSet/>
      <dgm:spPr/>
      <dgm:t>
        <a:bodyPr/>
        <a:lstStyle/>
        <a:p>
          <a:r>
            <a:rPr lang="en-US" dirty="0">
              <a:latin typeface="Georgia" panose="02040502050405020303" pitchFamily="18" charset="0"/>
            </a:rPr>
            <a:t>Confirm</a:t>
          </a:r>
        </a:p>
      </dgm:t>
    </dgm:pt>
    <dgm:pt modelId="{FB660DD9-EC2C-481F-8C01-D359BE211A26}" type="parTrans" cxnId="{1E782377-C10B-4BC3-9765-A78FE517AFB0}">
      <dgm:prSet/>
      <dgm:spPr/>
      <dgm:t>
        <a:bodyPr/>
        <a:lstStyle/>
        <a:p>
          <a:endParaRPr lang="en-US"/>
        </a:p>
      </dgm:t>
    </dgm:pt>
    <dgm:pt modelId="{095FD0E8-BF88-4403-A533-5CA1E57DC4AA}" type="sibTrans" cxnId="{1E782377-C10B-4BC3-9765-A78FE517AFB0}">
      <dgm:prSet/>
      <dgm:spPr/>
      <dgm:t>
        <a:bodyPr/>
        <a:lstStyle/>
        <a:p>
          <a:endParaRPr lang="en-US"/>
        </a:p>
      </dgm:t>
    </dgm:pt>
    <dgm:pt modelId="{0CBEDE13-C7EE-4FDF-A59C-9BCD33F2265E}">
      <dgm:prSet/>
      <dgm:spPr/>
      <dgm:t>
        <a:bodyPr/>
        <a:lstStyle/>
        <a:p>
          <a:r>
            <a:rPr lang="en-US" dirty="0">
              <a:latin typeface="Georgia" panose="02040502050405020303" pitchFamily="18" charset="0"/>
            </a:rPr>
            <a:t>Confirm Hearing Notices were published in newspaper.</a:t>
          </a:r>
        </a:p>
      </dgm:t>
    </dgm:pt>
    <dgm:pt modelId="{850032E1-A632-4422-AA47-F6D1F36C1DA1}" type="parTrans" cxnId="{F6BBFE2A-F880-416E-90D1-CFE6102990AF}">
      <dgm:prSet/>
      <dgm:spPr/>
      <dgm:t>
        <a:bodyPr/>
        <a:lstStyle/>
        <a:p>
          <a:endParaRPr lang="en-US"/>
        </a:p>
      </dgm:t>
    </dgm:pt>
    <dgm:pt modelId="{8C0E026A-98DA-402D-926B-E330CF4F30D0}" type="sibTrans" cxnId="{F6BBFE2A-F880-416E-90D1-CFE6102990AF}">
      <dgm:prSet/>
      <dgm:spPr/>
      <dgm:t>
        <a:bodyPr/>
        <a:lstStyle/>
        <a:p>
          <a:endParaRPr lang="en-US"/>
        </a:p>
      </dgm:t>
    </dgm:pt>
    <dgm:pt modelId="{7089C91F-45E6-4C0C-BF69-B5539113C052}">
      <dgm:prSet/>
      <dgm:spPr/>
      <dgm:t>
        <a:bodyPr/>
        <a:lstStyle/>
        <a:p>
          <a:r>
            <a:rPr lang="en-US" dirty="0">
              <a:latin typeface="Georgia" panose="02040502050405020303" pitchFamily="18" charset="0"/>
            </a:rPr>
            <a:t>Reserve</a:t>
          </a:r>
        </a:p>
      </dgm:t>
    </dgm:pt>
    <dgm:pt modelId="{69969282-FD88-4236-BE5E-B6548F800335}" type="parTrans" cxnId="{CC8D75E7-B6F2-48E3-9FCB-30D20EFE32CB}">
      <dgm:prSet/>
      <dgm:spPr/>
      <dgm:t>
        <a:bodyPr/>
        <a:lstStyle/>
        <a:p>
          <a:endParaRPr lang="en-US"/>
        </a:p>
      </dgm:t>
    </dgm:pt>
    <dgm:pt modelId="{D85F0B31-46D2-46AB-83D2-B5F3AA5E4D61}" type="sibTrans" cxnId="{CC8D75E7-B6F2-48E3-9FCB-30D20EFE32CB}">
      <dgm:prSet/>
      <dgm:spPr/>
      <dgm:t>
        <a:bodyPr/>
        <a:lstStyle/>
        <a:p>
          <a:endParaRPr lang="en-US"/>
        </a:p>
      </dgm:t>
    </dgm:pt>
    <dgm:pt modelId="{F8FA0B19-11CD-4184-942C-DF8E029FF645}">
      <dgm:prSet/>
      <dgm:spPr/>
      <dgm:t>
        <a:bodyPr/>
        <a:lstStyle/>
        <a:p>
          <a:r>
            <a:rPr lang="en-US" dirty="0">
              <a:latin typeface="Georgia" panose="02040502050405020303" pitchFamily="18" charset="0"/>
            </a:rPr>
            <a:t>Reserve adequate time for public comment at budget hearing</a:t>
          </a:r>
        </a:p>
      </dgm:t>
    </dgm:pt>
    <dgm:pt modelId="{5CF1954B-DF03-4B4A-B73F-611BE0379D4A}" type="parTrans" cxnId="{2862F559-5A07-4B25-999D-23D674870AAE}">
      <dgm:prSet/>
      <dgm:spPr/>
      <dgm:t>
        <a:bodyPr/>
        <a:lstStyle/>
        <a:p>
          <a:endParaRPr lang="en-US"/>
        </a:p>
      </dgm:t>
    </dgm:pt>
    <dgm:pt modelId="{663C108E-B23A-43B5-BDD0-B1042DBA5B86}" type="sibTrans" cxnId="{2862F559-5A07-4B25-999D-23D674870AAE}">
      <dgm:prSet/>
      <dgm:spPr/>
      <dgm:t>
        <a:bodyPr/>
        <a:lstStyle/>
        <a:p>
          <a:endParaRPr lang="en-US"/>
        </a:p>
      </dgm:t>
    </dgm:pt>
    <dgm:pt modelId="{E74FCE66-6113-47DB-9003-0B4E4C360BF9}">
      <dgm:prSet/>
      <dgm:spPr/>
      <dgm:t>
        <a:bodyPr/>
        <a:lstStyle/>
        <a:p>
          <a:r>
            <a:rPr lang="en-US" dirty="0">
              <a:latin typeface="Georgia" panose="02040502050405020303" pitchFamily="18" charset="0"/>
            </a:rPr>
            <a:t>Approve</a:t>
          </a:r>
        </a:p>
      </dgm:t>
    </dgm:pt>
    <dgm:pt modelId="{057F8832-4BEA-435D-967C-F5FC8C7C4704}" type="parTrans" cxnId="{330089CC-D37A-4BEB-A846-80C17D5C4216}">
      <dgm:prSet/>
      <dgm:spPr/>
      <dgm:t>
        <a:bodyPr/>
        <a:lstStyle/>
        <a:p>
          <a:endParaRPr lang="en-US"/>
        </a:p>
      </dgm:t>
    </dgm:pt>
    <dgm:pt modelId="{36F9A455-8C50-4FF1-BE5C-FAA9BCEA45C5}" type="sibTrans" cxnId="{330089CC-D37A-4BEB-A846-80C17D5C4216}">
      <dgm:prSet/>
      <dgm:spPr/>
      <dgm:t>
        <a:bodyPr/>
        <a:lstStyle/>
        <a:p>
          <a:endParaRPr lang="en-US"/>
        </a:p>
      </dgm:t>
    </dgm:pt>
    <dgm:pt modelId="{BC269D56-A36C-488E-9743-8882F03A0871}">
      <dgm:prSet/>
      <dgm:spPr/>
      <dgm:t>
        <a:bodyPr/>
        <a:lstStyle/>
        <a:p>
          <a:r>
            <a:rPr lang="en-US" dirty="0">
              <a:latin typeface="Georgia" panose="02040502050405020303" pitchFamily="18" charset="0"/>
            </a:rPr>
            <a:t>Approve LC-2 after board adopts budget</a:t>
          </a:r>
        </a:p>
      </dgm:t>
    </dgm:pt>
    <dgm:pt modelId="{9E43509B-413F-481C-B721-190565712904}" type="parTrans" cxnId="{7B3DC390-3BF7-4CA4-8AE5-D3B5334D188E}">
      <dgm:prSet/>
      <dgm:spPr/>
      <dgm:t>
        <a:bodyPr/>
        <a:lstStyle/>
        <a:p>
          <a:endParaRPr lang="en-US"/>
        </a:p>
      </dgm:t>
    </dgm:pt>
    <dgm:pt modelId="{0A55456F-76CE-4A2A-A03D-4674EF44DBF6}" type="sibTrans" cxnId="{7B3DC390-3BF7-4CA4-8AE5-D3B5334D188E}">
      <dgm:prSet/>
      <dgm:spPr/>
      <dgm:t>
        <a:bodyPr/>
        <a:lstStyle/>
        <a:p>
          <a:endParaRPr lang="en-US"/>
        </a:p>
      </dgm:t>
    </dgm:pt>
    <dgm:pt modelId="{BC14A8A7-3539-404F-B3C9-6E481563F79C}">
      <dgm:prSet/>
      <dgm:spPr/>
      <dgm:t>
        <a:bodyPr/>
        <a:lstStyle/>
        <a:p>
          <a:r>
            <a:rPr lang="en-US" dirty="0">
              <a:latin typeface="Georgia" panose="02040502050405020303" pitchFamily="18" charset="0"/>
            </a:rPr>
            <a:t>Submit</a:t>
          </a:r>
        </a:p>
      </dgm:t>
    </dgm:pt>
    <dgm:pt modelId="{B22E0262-491E-4720-A693-61489475D29A}" type="parTrans" cxnId="{6AF11357-B53E-46DF-808D-EEC997DF15C4}">
      <dgm:prSet/>
      <dgm:spPr/>
      <dgm:t>
        <a:bodyPr/>
        <a:lstStyle/>
        <a:p>
          <a:endParaRPr lang="en-US"/>
        </a:p>
      </dgm:t>
    </dgm:pt>
    <dgm:pt modelId="{83A7CF05-9CA4-4945-AB28-3016B2BB0F55}" type="sibTrans" cxnId="{6AF11357-B53E-46DF-808D-EEC997DF15C4}">
      <dgm:prSet/>
      <dgm:spPr/>
      <dgm:t>
        <a:bodyPr/>
        <a:lstStyle/>
        <a:p>
          <a:endParaRPr lang="en-US"/>
        </a:p>
      </dgm:t>
    </dgm:pt>
    <dgm:pt modelId="{48317949-4234-4150-A4AD-31EAB14840A1}">
      <dgm:prSet/>
      <dgm:spPr/>
      <dgm:t>
        <a:bodyPr/>
        <a:lstStyle/>
        <a:p>
          <a:r>
            <a:rPr lang="en-US" dirty="0">
              <a:latin typeface="Georgia" panose="02040502050405020303" pitchFamily="18" charset="0"/>
            </a:rPr>
            <a:t>Submit budget docs to NDE, APA, Clerks – by Sept 30th</a:t>
          </a:r>
        </a:p>
      </dgm:t>
    </dgm:pt>
    <dgm:pt modelId="{8FEDE381-B6B0-4B56-AC1A-727B7BDF686F}" type="parTrans" cxnId="{13DEF90F-DAB7-4EF2-802C-AED1DC4E2A73}">
      <dgm:prSet/>
      <dgm:spPr/>
      <dgm:t>
        <a:bodyPr/>
        <a:lstStyle/>
        <a:p>
          <a:endParaRPr lang="en-US"/>
        </a:p>
      </dgm:t>
    </dgm:pt>
    <dgm:pt modelId="{0EC35B9D-B5BE-4A2B-B093-3480F968F406}" type="sibTrans" cxnId="{13DEF90F-DAB7-4EF2-802C-AED1DC4E2A73}">
      <dgm:prSet/>
      <dgm:spPr/>
      <dgm:t>
        <a:bodyPr/>
        <a:lstStyle/>
        <a:p>
          <a:endParaRPr lang="en-US"/>
        </a:p>
      </dgm:t>
    </dgm:pt>
    <dgm:pt modelId="{E90F44BA-95C6-491A-9796-CED6EEAB4722}">
      <dgm:prSet/>
      <dgm:spPr/>
      <dgm:t>
        <a:bodyPr/>
        <a:lstStyle/>
        <a:p>
          <a:r>
            <a:rPr lang="en-US" dirty="0">
              <a:latin typeface="Georgia" panose="02040502050405020303" pitchFamily="18" charset="0"/>
            </a:rPr>
            <a:t>Submit</a:t>
          </a:r>
        </a:p>
      </dgm:t>
    </dgm:pt>
    <dgm:pt modelId="{54408E2D-E06B-4650-AEDD-1CE7D74A371D}" type="parTrans" cxnId="{EF69DBF9-D10C-47B3-8895-5005FA129AB9}">
      <dgm:prSet/>
      <dgm:spPr/>
      <dgm:t>
        <a:bodyPr/>
        <a:lstStyle/>
        <a:p>
          <a:endParaRPr lang="en-US"/>
        </a:p>
      </dgm:t>
    </dgm:pt>
    <dgm:pt modelId="{090AC156-FABA-49D0-817A-B7D5E6A59D97}" type="sibTrans" cxnId="{EF69DBF9-D10C-47B3-8895-5005FA129AB9}">
      <dgm:prSet/>
      <dgm:spPr/>
      <dgm:t>
        <a:bodyPr/>
        <a:lstStyle/>
        <a:p>
          <a:endParaRPr lang="en-US"/>
        </a:p>
      </dgm:t>
    </dgm:pt>
    <dgm:pt modelId="{5D288A29-2FF5-44BC-8DDC-1574F9B2009D}">
      <dgm:prSet/>
      <dgm:spPr/>
      <dgm:t>
        <a:bodyPr/>
        <a:lstStyle/>
        <a:p>
          <a:r>
            <a:rPr lang="en-US" dirty="0">
              <a:latin typeface="Georgia" panose="02040502050405020303" pitchFamily="18" charset="0"/>
            </a:rPr>
            <a:t>Submit Tax Resolution to County – by Oct 15th </a:t>
          </a:r>
        </a:p>
      </dgm:t>
    </dgm:pt>
    <dgm:pt modelId="{7A86F4D7-A5F9-4965-81EB-98B53BF599A3}" type="parTrans" cxnId="{E5613406-114E-40E2-A15D-C4C6B3EEBC59}">
      <dgm:prSet/>
      <dgm:spPr/>
      <dgm:t>
        <a:bodyPr/>
        <a:lstStyle/>
        <a:p>
          <a:endParaRPr lang="en-US"/>
        </a:p>
      </dgm:t>
    </dgm:pt>
    <dgm:pt modelId="{0BD692A4-A601-45F8-8E73-29DEFEC57A3C}" type="sibTrans" cxnId="{E5613406-114E-40E2-A15D-C4C6B3EEBC59}">
      <dgm:prSet/>
      <dgm:spPr/>
      <dgm:t>
        <a:bodyPr/>
        <a:lstStyle/>
        <a:p>
          <a:endParaRPr lang="en-US"/>
        </a:p>
      </dgm:t>
    </dgm:pt>
    <dgm:pt modelId="{156F1AFC-8E7D-4A41-9CF2-D34343DCC73D}">
      <dgm:prSet/>
      <dgm:spPr/>
      <dgm:t>
        <a:bodyPr/>
        <a:lstStyle/>
        <a:p>
          <a:r>
            <a:rPr lang="en-US" dirty="0">
              <a:latin typeface="Georgia" panose="02040502050405020303" pitchFamily="18" charset="0"/>
            </a:rPr>
            <a:t>Confirm</a:t>
          </a:r>
        </a:p>
      </dgm:t>
    </dgm:pt>
    <dgm:pt modelId="{DFA4EDFC-AEE6-4AC5-BE93-C00DAC8DB65D}" type="parTrans" cxnId="{13AC8F35-5D8E-44AD-A6A5-8DFCA6EA94E5}">
      <dgm:prSet/>
      <dgm:spPr/>
      <dgm:t>
        <a:bodyPr/>
        <a:lstStyle/>
        <a:p>
          <a:endParaRPr lang="en-US"/>
        </a:p>
      </dgm:t>
    </dgm:pt>
    <dgm:pt modelId="{BDA12D7E-5101-4505-B9C0-F470180602D3}" type="sibTrans" cxnId="{13AC8F35-5D8E-44AD-A6A5-8DFCA6EA94E5}">
      <dgm:prSet/>
      <dgm:spPr/>
      <dgm:t>
        <a:bodyPr/>
        <a:lstStyle/>
        <a:p>
          <a:endParaRPr lang="en-US"/>
        </a:p>
      </dgm:t>
    </dgm:pt>
    <dgm:pt modelId="{91D16A0C-90C5-424B-B698-FF917E300477}">
      <dgm:prSet/>
      <dgm:spPr/>
      <dgm:t>
        <a:bodyPr/>
        <a:lstStyle/>
        <a:p>
          <a:r>
            <a:rPr lang="en-US" dirty="0">
              <a:latin typeface="Georgia" panose="02040502050405020303" pitchFamily="18" charset="0"/>
            </a:rPr>
            <a:t>Make sure County sets your Tax Request correctly? No changes after November 5th</a:t>
          </a:r>
        </a:p>
      </dgm:t>
    </dgm:pt>
    <dgm:pt modelId="{F365E1C6-841E-47F1-B851-21AAB9D4924D}" type="parTrans" cxnId="{6527594C-7A9C-428C-81E0-91C280D25709}">
      <dgm:prSet/>
      <dgm:spPr/>
      <dgm:t>
        <a:bodyPr/>
        <a:lstStyle/>
        <a:p>
          <a:endParaRPr lang="en-US"/>
        </a:p>
      </dgm:t>
    </dgm:pt>
    <dgm:pt modelId="{0B281C49-E642-4828-ADBB-93CCECA6EB29}" type="sibTrans" cxnId="{6527594C-7A9C-428C-81E0-91C280D25709}">
      <dgm:prSet/>
      <dgm:spPr/>
      <dgm:t>
        <a:bodyPr/>
        <a:lstStyle/>
        <a:p>
          <a:endParaRPr lang="en-US"/>
        </a:p>
      </dgm:t>
    </dgm:pt>
    <dgm:pt modelId="{E20D10AD-E77A-4612-9EC1-49AA10D1EC57}" type="pres">
      <dgm:prSet presAssocID="{51683141-4363-44A9-A439-1074CD3EA8C1}" presName="Name0" presStyleCnt="0">
        <dgm:presLayoutVars>
          <dgm:dir/>
          <dgm:animLvl val="lvl"/>
          <dgm:resizeHandles val="exact"/>
        </dgm:presLayoutVars>
      </dgm:prSet>
      <dgm:spPr/>
    </dgm:pt>
    <dgm:pt modelId="{5383C451-B036-4202-B889-B8F6099C8279}" type="pres">
      <dgm:prSet presAssocID="{8F35A49B-4A5A-4462-9371-00423AD89769}" presName="linNode" presStyleCnt="0"/>
      <dgm:spPr/>
    </dgm:pt>
    <dgm:pt modelId="{5FBAF57A-4484-4C2B-88D7-0E8D151B8D9D}" type="pres">
      <dgm:prSet presAssocID="{8F35A49B-4A5A-4462-9371-00423AD89769}" presName="parentText" presStyleLbl="solidFgAcc1" presStyleIdx="0" presStyleCnt="6">
        <dgm:presLayoutVars>
          <dgm:chMax val="1"/>
          <dgm:bulletEnabled/>
        </dgm:presLayoutVars>
      </dgm:prSet>
      <dgm:spPr/>
    </dgm:pt>
    <dgm:pt modelId="{8FD054FC-7DA3-4DDF-B93B-8E4490ACD96C}" type="pres">
      <dgm:prSet presAssocID="{8F35A49B-4A5A-4462-9371-00423AD89769}" presName="descendantText" presStyleLbl="alignNode1" presStyleIdx="0" presStyleCnt="6">
        <dgm:presLayoutVars>
          <dgm:bulletEnabled/>
        </dgm:presLayoutVars>
      </dgm:prSet>
      <dgm:spPr/>
    </dgm:pt>
    <dgm:pt modelId="{676C2CB8-71FE-467E-B393-EB567C2AED97}" type="pres">
      <dgm:prSet presAssocID="{095FD0E8-BF88-4403-A533-5CA1E57DC4AA}" presName="sp" presStyleCnt="0"/>
      <dgm:spPr/>
    </dgm:pt>
    <dgm:pt modelId="{CD1EA8B6-0CE9-46E4-9C28-F0FF49D82B4C}" type="pres">
      <dgm:prSet presAssocID="{7089C91F-45E6-4C0C-BF69-B5539113C052}" presName="linNode" presStyleCnt="0"/>
      <dgm:spPr/>
    </dgm:pt>
    <dgm:pt modelId="{84A12A7B-E37F-4FAA-81C9-2084604BFABE}" type="pres">
      <dgm:prSet presAssocID="{7089C91F-45E6-4C0C-BF69-B5539113C052}" presName="parentText" presStyleLbl="solidFgAcc1" presStyleIdx="1" presStyleCnt="6">
        <dgm:presLayoutVars>
          <dgm:chMax val="1"/>
          <dgm:bulletEnabled/>
        </dgm:presLayoutVars>
      </dgm:prSet>
      <dgm:spPr/>
    </dgm:pt>
    <dgm:pt modelId="{76B3BF8F-4713-4242-A2CD-69A6ADD76ADF}" type="pres">
      <dgm:prSet presAssocID="{7089C91F-45E6-4C0C-BF69-B5539113C052}" presName="descendantText" presStyleLbl="alignNode1" presStyleIdx="1" presStyleCnt="6">
        <dgm:presLayoutVars>
          <dgm:bulletEnabled/>
        </dgm:presLayoutVars>
      </dgm:prSet>
      <dgm:spPr/>
    </dgm:pt>
    <dgm:pt modelId="{24937B73-6634-411D-AEDF-CC6FC38F7862}" type="pres">
      <dgm:prSet presAssocID="{D85F0B31-46D2-46AB-83D2-B5F3AA5E4D61}" presName="sp" presStyleCnt="0"/>
      <dgm:spPr/>
    </dgm:pt>
    <dgm:pt modelId="{33FD30DF-F843-4A8C-BA26-506413334DE5}" type="pres">
      <dgm:prSet presAssocID="{E74FCE66-6113-47DB-9003-0B4E4C360BF9}" presName="linNode" presStyleCnt="0"/>
      <dgm:spPr/>
    </dgm:pt>
    <dgm:pt modelId="{67E0A591-8515-4C07-B188-C2E99E4A4E21}" type="pres">
      <dgm:prSet presAssocID="{E74FCE66-6113-47DB-9003-0B4E4C360BF9}" presName="parentText" presStyleLbl="solidFgAcc1" presStyleIdx="2" presStyleCnt="6">
        <dgm:presLayoutVars>
          <dgm:chMax val="1"/>
          <dgm:bulletEnabled/>
        </dgm:presLayoutVars>
      </dgm:prSet>
      <dgm:spPr/>
    </dgm:pt>
    <dgm:pt modelId="{3860787E-2E51-4CCA-869C-389E07D42462}" type="pres">
      <dgm:prSet presAssocID="{E74FCE66-6113-47DB-9003-0B4E4C360BF9}" presName="descendantText" presStyleLbl="alignNode1" presStyleIdx="2" presStyleCnt="6">
        <dgm:presLayoutVars>
          <dgm:bulletEnabled/>
        </dgm:presLayoutVars>
      </dgm:prSet>
      <dgm:spPr/>
    </dgm:pt>
    <dgm:pt modelId="{28495EBF-8A89-45B9-98FD-237E88344453}" type="pres">
      <dgm:prSet presAssocID="{36F9A455-8C50-4FF1-BE5C-FAA9BCEA45C5}" presName="sp" presStyleCnt="0"/>
      <dgm:spPr/>
    </dgm:pt>
    <dgm:pt modelId="{5E9D4186-F45E-4E8A-8DE9-157C8D090A49}" type="pres">
      <dgm:prSet presAssocID="{BC14A8A7-3539-404F-B3C9-6E481563F79C}" presName="linNode" presStyleCnt="0"/>
      <dgm:spPr/>
    </dgm:pt>
    <dgm:pt modelId="{48E12CB9-FB78-440B-81D4-93B71DD0608E}" type="pres">
      <dgm:prSet presAssocID="{BC14A8A7-3539-404F-B3C9-6E481563F79C}" presName="parentText" presStyleLbl="solidFgAcc1" presStyleIdx="3" presStyleCnt="6">
        <dgm:presLayoutVars>
          <dgm:chMax val="1"/>
          <dgm:bulletEnabled/>
        </dgm:presLayoutVars>
      </dgm:prSet>
      <dgm:spPr/>
    </dgm:pt>
    <dgm:pt modelId="{60ACA060-F4F4-4649-B388-2091ACF2CADE}" type="pres">
      <dgm:prSet presAssocID="{BC14A8A7-3539-404F-B3C9-6E481563F79C}" presName="descendantText" presStyleLbl="alignNode1" presStyleIdx="3" presStyleCnt="6">
        <dgm:presLayoutVars>
          <dgm:bulletEnabled/>
        </dgm:presLayoutVars>
      </dgm:prSet>
      <dgm:spPr/>
    </dgm:pt>
    <dgm:pt modelId="{75E68622-BE1C-4ECE-9EFF-B6ACFD048FD8}" type="pres">
      <dgm:prSet presAssocID="{83A7CF05-9CA4-4945-AB28-3016B2BB0F55}" presName="sp" presStyleCnt="0"/>
      <dgm:spPr/>
    </dgm:pt>
    <dgm:pt modelId="{7E1DD070-4BB2-4B08-B97C-3B52684EF6F8}" type="pres">
      <dgm:prSet presAssocID="{E90F44BA-95C6-491A-9796-CED6EEAB4722}" presName="linNode" presStyleCnt="0"/>
      <dgm:spPr/>
    </dgm:pt>
    <dgm:pt modelId="{16728EC3-0BE5-42CE-8233-6134AD2CA3AB}" type="pres">
      <dgm:prSet presAssocID="{E90F44BA-95C6-491A-9796-CED6EEAB4722}" presName="parentText" presStyleLbl="solidFgAcc1" presStyleIdx="4" presStyleCnt="6">
        <dgm:presLayoutVars>
          <dgm:chMax val="1"/>
          <dgm:bulletEnabled/>
        </dgm:presLayoutVars>
      </dgm:prSet>
      <dgm:spPr/>
    </dgm:pt>
    <dgm:pt modelId="{2A141DF0-2C96-4566-9C08-E593FEF9BDBB}" type="pres">
      <dgm:prSet presAssocID="{E90F44BA-95C6-491A-9796-CED6EEAB4722}" presName="descendantText" presStyleLbl="alignNode1" presStyleIdx="4" presStyleCnt="6">
        <dgm:presLayoutVars>
          <dgm:bulletEnabled/>
        </dgm:presLayoutVars>
      </dgm:prSet>
      <dgm:spPr/>
    </dgm:pt>
    <dgm:pt modelId="{29D93A3A-471C-4472-BF8A-3458028D8ECC}" type="pres">
      <dgm:prSet presAssocID="{090AC156-FABA-49D0-817A-B7D5E6A59D97}" presName="sp" presStyleCnt="0"/>
      <dgm:spPr/>
    </dgm:pt>
    <dgm:pt modelId="{0B191B2F-16AB-4242-B30E-E49F0C296249}" type="pres">
      <dgm:prSet presAssocID="{156F1AFC-8E7D-4A41-9CF2-D34343DCC73D}" presName="linNode" presStyleCnt="0"/>
      <dgm:spPr/>
    </dgm:pt>
    <dgm:pt modelId="{BA4A7232-322E-49F1-A1B0-E3E35412D6BA}" type="pres">
      <dgm:prSet presAssocID="{156F1AFC-8E7D-4A41-9CF2-D34343DCC73D}" presName="parentText" presStyleLbl="solidFgAcc1" presStyleIdx="5" presStyleCnt="6">
        <dgm:presLayoutVars>
          <dgm:chMax val="1"/>
          <dgm:bulletEnabled/>
        </dgm:presLayoutVars>
      </dgm:prSet>
      <dgm:spPr/>
    </dgm:pt>
    <dgm:pt modelId="{4D5195F5-90CB-461B-97AA-83692129E609}" type="pres">
      <dgm:prSet presAssocID="{156F1AFC-8E7D-4A41-9CF2-D34343DCC73D}" presName="descendantText" presStyleLbl="alignNode1" presStyleIdx="5" presStyleCnt="6">
        <dgm:presLayoutVars>
          <dgm:bulletEnabled/>
        </dgm:presLayoutVars>
      </dgm:prSet>
      <dgm:spPr/>
    </dgm:pt>
  </dgm:ptLst>
  <dgm:cxnLst>
    <dgm:cxn modelId="{E5613406-114E-40E2-A15D-C4C6B3EEBC59}" srcId="{E90F44BA-95C6-491A-9796-CED6EEAB4722}" destId="{5D288A29-2FF5-44BC-8DDC-1574F9B2009D}" srcOrd="0" destOrd="0" parTransId="{7A86F4D7-A5F9-4965-81EB-98B53BF599A3}" sibTransId="{0BD692A4-A601-45F8-8E73-29DEFEC57A3C}"/>
    <dgm:cxn modelId="{B6DBD308-BCF9-40B0-8777-EFA0607AC9CA}" type="presOf" srcId="{51683141-4363-44A9-A439-1074CD3EA8C1}" destId="{E20D10AD-E77A-4612-9EC1-49AA10D1EC57}" srcOrd="0" destOrd="0" presId="urn:microsoft.com/office/officeart/2016/7/layout/VerticalHollowActionList"/>
    <dgm:cxn modelId="{A2731C0E-3E92-4D6A-A8BE-822DFC9B70F3}" type="presOf" srcId="{156F1AFC-8E7D-4A41-9CF2-D34343DCC73D}" destId="{BA4A7232-322E-49F1-A1B0-E3E35412D6BA}" srcOrd="0" destOrd="0" presId="urn:microsoft.com/office/officeart/2016/7/layout/VerticalHollowActionList"/>
    <dgm:cxn modelId="{13DEF90F-DAB7-4EF2-802C-AED1DC4E2A73}" srcId="{BC14A8A7-3539-404F-B3C9-6E481563F79C}" destId="{48317949-4234-4150-A4AD-31EAB14840A1}" srcOrd="0" destOrd="0" parTransId="{8FEDE381-B6B0-4B56-AC1A-727B7BDF686F}" sibTransId="{0EC35B9D-B5BE-4A2B-B093-3480F968F406}"/>
    <dgm:cxn modelId="{F6BBFE2A-F880-416E-90D1-CFE6102990AF}" srcId="{8F35A49B-4A5A-4462-9371-00423AD89769}" destId="{0CBEDE13-C7EE-4FDF-A59C-9BCD33F2265E}" srcOrd="0" destOrd="0" parTransId="{850032E1-A632-4422-AA47-F6D1F36C1DA1}" sibTransId="{8C0E026A-98DA-402D-926B-E330CF4F30D0}"/>
    <dgm:cxn modelId="{9E86D830-27A2-488C-AC7B-37E3181F71BC}" type="presOf" srcId="{8F35A49B-4A5A-4462-9371-00423AD89769}" destId="{5FBAF57A-4484-4C2B-88D7-0E8D151B8D9D}" srcOrd="0" destOrd="0" presId="urn:microsoft.com/office/officeart/2016/7/layout/VerticalHollowActionList"/>
    <dgm:cxn modelId="{13AC8F35-5D8E-44AD-A6A5-8DFCA6EA94E5}" srcId="{51683141-4363-44A9-A439-1074CD3EA8C1}" destId="{156F1AFC-8E7D-4A41-9CF2-D34343DCC73D}" srcOrd="5" destOrd="0" parTransId="{DFA4EDFC-AEE6-4AC5-BE93-C00DAC8DB65D}" sibTransId="{BDA12D7E-5101-4505-B9C0-F470180602D3}"/>
    <dgm:cxn modelId="{1092AD3F-8100-40E6-A216-BF546EFCB493}" type="presOf" srcId="{E74FCE66-6113-47DB-9003-0B4E4C360BF9}" destId="{67E0A591-8515-4C07-B188-C2E99E4A4E21}" srcOrd="0" destOrd="0" presId="urn:microsoft.com/office/officeart/2016/7/layout/VerticalHollowActionList"/>
    <dgm:cxn modelId="{DEB96967-EF5D-41EF-908D-1C26DEB8E925}" type="presOf" srcId="{7089C91F-45E6-4C0C-BF69-B5539113C052}" destId="{84A12A7B-E37F-4FAA-81C9-2084604BFABE}" srcOrd="0" destOrd="0" presId="urn:microsoft.com/office/officeart/2016/7/layout/VerticalHollowActionList"/>
    <dgm:cxn modelId="{6527594C-7A9C-428C-81E0-91C280D25709}" srcId="{156F1AFC-8E7D-4A41-9CF2-D34343DCC73D}" destId="{91D16A0C-90C5-424B-B698-FF917E300477}" srcOrd="0" destOrd="0" parTransId="{F365E1C6-841E-47F1-B851-21AAB9D4924D}" sibTransId="{0B281C49-E642-4828-ADBB-93CCECA6EB29}"/>
    <dgm:cxn modelId="{6AF11357-B53E-46DF-808D-EEC997DF15C4}" srcId="{51683141-4363-44A9-A439-1074CD3EA8C1}" destId="{BC14A8A7-3539-404F-B3C9-6E481563F79C}" srcOrd="3" destOrd="0" parTransId="{B22E0262-491E-4720-A693-61489475D29A}" sibTransId="{83A7CF05-9CA4-4945-AB28-3016B2BB0F55}"/>
    <dgm:cxn modelId="{1E782377-C10B-4BC3-9765-A78FE517AFB0}" srcId="{51683141-4363-44A9-A439-1074CD3EA8C1}" destId="{8F35A49B-4A5A-4462-9371-00423AD89769}" srcOrd="0" destOrd="0" parTransId="{FB660DD9-EC2C-481F-8C01-D359BE211A26}" sibTransId="{095FD0E8-BF88-4403-A533-5CA1E57DC4AA}"/>
    <dgm:cxn modelId="{2862F559-5A07-4B25-999D-23D674870AAE}" srcId="{7089C91F-45E6-4C0C-BF69-B5539113C052}" destId="{F8FA0B19-11CD-4184-942C-DF8E029FF645}" srcOrd="0" destOrd="0" parTransId="{5CF1954B-DF03-4B4A-B73F-611BE0379D4A}" sibTransId="{663C108E-B23A-43B5-BDD0-B1042DBA5B86}"/>
    <dgm:cxn modelId="{C6AB857D-834C-4CD2-AF18-E222AFF75169}" type="presOf" srcId="{5D288A29-2FF5-44BC-8DDC-1574F9B2009D}" destId="{2A141DF0-2C96-4566-9C08-E593FEF9BDBB}" srcOrd="0" destOrd="0" presId="urn:microsoft.com/office/officeart/2016/7/layout/VerticalHollowActionList"/>
    <dgm:cxn modelId="{8E228E87-5C58-427C-8DDA-F252B26A3F7F}" type="presOf" srcId="{91D16A0C-90C5-424B-B698-FF917E300477}" destId="{4D5195F5-90CB-461B-97AA-83692129E609}" srcOrd="0" destOrd="0" presId="urn:microsoft.com/office/officeart/2016/7/layout/VerticalHollowActionList"/>
    <dgm:cxn modelId="{7B3DC390-3BF7-4CA4-8AE5-D3B5334D188E}" srcId="{E74FCE66-6113-47DB-9003-0B4E4C360BF9}" destId="{BC269D56-A36C-488E-9743-8882F03A0871}" srcOrd="0" destOrd="0" parTransId="{9E43509B-413F-481C-B721-190565712904}" sibTransId="{0A55456F-76CE-4A2A-A03D-4674EF44DBF6}"/>
    <dgm:cxn modelId="{3146ACA5-D2AC-423B-B405-D906CB016C09}" type="presOf" srcId="{BC269D56-A36C-488E-9743-8882F03A0871}" destId="{3860787E-2E51-4CCA-869C-389E07D42462}" srcOrd="0" destOrd="0" presId="urn:microsoft.com/office/officeart/2016/7/layout/VerticalHollowActionList"/>
    <dgm:cxn modelId="{5CA4E2BA-9273-45A3-955A-845A59251677}" type="presOf" srcId="{0CBEDE13-C7EE-4FDF-A59C-9BCD33F2265E}" destId="{8FD054FC-7DA3-4DDF-B93B-8E4490ACD96C}" srcOrd="0" destOrd="0" presId="urn:microsoft.com/office/officeart/2016/7/layout/VerticalHollowActionList"/>
    <dgm:cxn modelId="{812F46C3-A1A7-49D6-86FE-CD98F7F73141}" type="presOf" srcId="{E90F44BA-95C6-491A-9796-CED6EEAB4722}" destId="{16728EC3-0BE5-42CE-8233-6134AD2CA3AB}" srcOrd="0" destOrd="0" presId="urn:microsoft.com/office/officeart/2016/7/layout/VerticalHollowActionList"/>
    <dgm:cxn modelId="{330089CC-D37A-4BEB-A846-80C17D5C4216}" srcId="{51683141-4363-44A9-A439-1074CD3EA8C1}" destId="{E74FCE66-6113-47DB-9003-0B4E4C360BF9}" srcOrd="2" destOrd="0" parTransId="{057F8832-4BEA-435D-967C-F5FC8C7C4704}" sibTransId="{36F9A455-8C50-4FF1-BE5C-FAA9BCEA45C5}"/>
    <dgm:cxn modelId="{D565CBD4-5E5F-41F2-8A2A-7C66BDB80AF6}" type="presOf" srcId="{BC14A8A7-3539-404F-B3C9-6E481563F79C}" destId="{48E12CB9-FB78-440B-81D4-93B71DD0608E}" srcOrd="0" destOrd="0" presId="urn:microsoft.com/office/officeart/2016/7/layout/VerticalHollowActionList"/>
    <dgm:cxn modelId="{4B5FE9E2-4DC4-42D0-A314-2830F93DC94B}" type="presOf" srcId="{F8FA0B19-11CD-4184-942C-DF8E029FF645}" destId="{76B3BF8F-4713-4242-A2CD-69A6ADD76ADF}" srcOrd="0" destOrd="0" presId="urn:microsoft.com/office/officeart/2016/7/layout/VerticalHollowActionList"/>
    <dgm:cxn modelId="{CC8D75E7-B6F2-48E3-9FCB-30D20EFE32CB}" srcId="{51683141-4363-44A9-A439-1074CD3EA8C1}" destId="{7089C91F-45E6-4C0C-BF69-B5539113C052}" srcOrd="1" destOrd="0" parTransId="{69969282-FD88-4236-BE5E-B6548F800335}" sibTransId="{D85F0B31-46D2-46AB-83D2-B5F3AA5E4D61}"/>
    <dgm:cxn modelId="{8D2B77E7-94E0-40AC-8F7A-8BB3A5BBCF81}" type="presOf" srcId="{48317949-4234-4150-A4AD-31EAB14840A1}" destId="{60ACA060-F4F4-4649-B388-2091ACF2CADE}" srcOrd="0" destOrd="0" presId="urn:microsoft.com/office/officeart/2016/7/layout/VerticalHollowActionList"/>
    <dgm:cxn modelId="{EF69DBF9-D10C-47B3-8895-5005FA129AB9}" srcId="{51683141-4363-44A9-A439-1074CD3EA8C1}" destId="{E90F44BA-95C6-491A-9796-CED6EEAB4722}" srcOrd="4" destOrd="0" parTransId="{54408E2D-E06B-4650-AEDD-1CE7D74A371D}" sibTransId="{090AC156-FABA-49D0-817A-B7D5E6A59D97}"/>
    <dgm:cxn modelId="{1D5A2041-D1FF-4208-9E39-46893EAC755A}" type="presParOf" srcId="{E20D10AD-E77A-4612-9EC1-49AA10D1EC57}" destId="{5383C451-B036-4202-B889-B8F6099C8279}" srcOrd="0" destOrd="0" presId="urn:microsoft.com/office/officeart/2016/7/layout/VerticalHollowActionList"/>
    <dgm:cxn modelId="{B15BFC85-C99E-462A-92DA-3286DD3DD7C8}" type="presParOf" srcId="{5383C451-B036-4202-B889-B8F6099C8279}" destId="{5FBAF57A-4484-4C2B-88D7-0E8D151B8D9D}" srcOrd="0" destOrd="0" presId="urn:microsoft.com/office/officeart/2016/7/layout/VerticalHollowActionList"/>
    <dgm:cxn modelId="{6CC085B1-5D4D-417E-8029-79B3D69B1B1E}" type="presParOf" srcId="{5383C451-B036-4202-B889-B8F6099C8279}" destId="{8FD054FC-7DA3-4DDF-B93B-8E4490ACD96C}" srcOrd="1" destOrd="0" presId="urn:microsoft.com/office/officeart/2016/7/layout/VerticalHollowActionList"/>
    <dgm:cxn modelId="{1ED646C2-F76B-4CF4-83E6-5DEC4BBE8D34}" type="presParOf" srcId="{E20D10AD-E77A-4612-9EC1-49AA10D1EC57}" destId="{676C2CB8-71FE-467E-B393-EB567C2AED97}" srcOrd="1" destOrd="0" presId="urn:microsoft.com/office/officeart/2016/7/layout/VerticalHollowActionList"/>
    <dgm:cxn modelId="{E2ACB4AA-1E6C-4ECA-8CA9-80FF7B6EABD8}" type="presParOf" srcId="{E20D10AD-E77A-4612-9EC1-49AA10D1EC57}" destId="{CD1EA8B6-0CE9-46E4-9C28-F0FF49D82B4C}" srcOrd="2" destOrd="0" presId="urn:microsoft.com/office/officeart/2016/7/layout/VerticalHollowActionList"/>
    <dgm:cxn modelId="{5600572F-CF5B-4DD8-A48D-BEF16B4083F0}" type="presParOf" srcId="{CD1EA8B6-0CE9-46E4-9C28-F0FF49D82B4C}" destId="{84A12A7B-E37F-4FAA-81C9-2084604BFABE}" srcOrd="0" destOrd="0" presId="urn:microsoft.com/office/officeart/2016/7/layout/VerticalHollowActionList"/>
    <dgm:cxn modelId="{B3FD757B-11D2-44D1-AD94-1E611BBC3151}" type="presParOf" srcId="{CD1EA8B6-0CE9-46E4-9C28-F0FF49D82B4C}" destId="{76B3BF8F-4713-4242-A2CD-69A6ADD76ADF}" srcOrd="1" destOrd="0" presId="urn:microsoft.com/office/officeart/2016/7/layout/VerticalHollowActionList"/>
    <dgm:cxn modelId="{0FA758C3-AF57-424F-8786-74A5D9E98A0B}" type="presParOf" srcId="{E20D10AD-E77A-4612-9EC1-49AA10D1EC57}" destId="{24937B73-6634-411D-AEDF-CC6FC38F7862}" srcOrd="3" destOrd="0" presId="urn:microsoft.com/office/officeart/2016/7/layout/VerticalHollowActionList"/>
    <dgm:cxn modelId="{A4E505F4-4571-4AC3-A588-1CB02BEC4EC8}" type="presParOf" srcId="{E20D10AD-E77A-4612-9EC1-49AA10D1EC57}" destId="{33FD30DF-F843-4A8C-BA26-506413334DE5}" srcOrd="4" destOrd="0" presId="urn:microsoft.com/office/officeart/2016/7/layout/VerticalHollowActionList"/>
    <dgm:cxn modelId="{6A6A0231-4C5F-4D0D-A9F0-DA507CDA8F19}" type="presParOf" srcId="{33FD30DF-F843-4A8C-BA26-506413334DE5}" destId="{67E0A591-8515-4C07-B188-C2E99E4A4E21}" srcOrd="0" destOrd="0" presId="urn:microsoft.com/office/officeart/2016/7/layout/VerticalHollowActionList"/>
    <dgm:cxn modelId="{3C144062-C3F9-4FF9-A9A4-45BDFC6AFB16}" type="presParOf" srcId="{33FD30DF-F843-4A8C-BA26-506413334DE5}" destId="{3860787E-2E51-4CCA-869C-389E07D42462}" srcOrd="1" destOrd="0" presId="urn:microsoft.com/office/officeart/2016/7/layout/VerticalHollowActionList"/>
    <dgm:cxn modelId="{96DCDE8F-08B9-4817-B8B9-994C7167460F}" type="presParOf" srcId="{E20D10AD-E77A-4612-9EC1-49AA10D1EC57}" destId="{28495EBF-8A89-45B9-98FD-237E88344453}" srcOrd="5" destOrd="0" presId="urn:microsoft.com/office/officeart/2016/7/layout/VerticalHollowActionList"/>
    <dgm:cxn modelId="{8C7C526B-56AF-46DA-91A7-ECD236A488A1}" type="presParOf" srcId="{E20D10AD-E77A-4612-9EC1-49AA10D1EC57}" destId="{5E9D4186-F45E-4E8A-8DE9-157C8D090A49}" srcOrd="6" destOrd="0" presId="urn:microsoft.com/office/officeart/2016/7/layout/VerticalHollowActionList"/>
    <dgm:cxn modelId="{A8196674-4A56-45B9-986A-DBDE9B62ED6D}" type="presParOf" srcId="{5E9D4186-F45E-4E8A-8DE9-157C8D090A49}" destId="{48E12CB9-FB78-440B-81D4-93B71DD0608E}" srcOrd="0" destOrd="0" presId="urn:microsoft.com/office/officeart/2016/7/layout/VerticalHollowActionList"/>
    <dgm:cxn modelId="{FD2CD813-65A4-43AB-B361-F1885518FF7B}" type="presParOf" srcId="{5E9D4186-F45E-4E8A-8DE9-157C8D090A49}" destId="{60ACA060-F4F4-4649-B388-2091ACF2CADE}" srcOrd="1" destOrd="0" presId="urn:microsoft.com/office/officeart/2016/7/layout/VerticalHollowActionList"/>
    <dgm:cxn modelId="{0F12B935-52FB-4322-82C1-DD6703F301EE}" type="presParOf" srcId="{E20D10AD-E77A-4612-9EC1-49AA10D1EC57}" destId="{75E68622-BE1C-4ECE-9EFF-B6ACFD048FD8}" srcOrd="7" destOrd="0" presId="urn:microsoft.com/office/officeart/2016/7/layout/VerticalHollowActionList"/>
    <dgm:cxn modelId="{57169E52-1769-46EE-B9BF-562040A53311}" type="presParOf" srcId="{E20D10AD-E77A-4612-9EC1-49AA10D1EC57}" destId="{7E1DD070-4BB2-4B08-B97C-3B52684EF6F8}" srcOrd="8" destOrd="0" presId="urn:microsoft.com/office/officeart/2016/7/layout/VerticalHollowActionList"/>
    <dgm:cxn modelId="{8B2C2696-F202-49BD-A986-88E1D63E04D0}" type="presParOf" srcId="{7E1DD070-4BB2-4B08-B97C-3B52684EF6F8}" destId="{16728EC3-0BE5-42CE-8233-6134AD2CA3AB}" srcOrd="0" destOrd="0" presId="urn:microsoft.com/office/officeart/2016/7/layout/VerticalHollowActionList"/>
    <dgm:cxn modelId="{0749820B-75ED-4AD6-BB4D-1BB1CF87FB18}" type="presParOf" srcId="{7E1DD070-4BB2-4B08-B97C-3B52684EF6F8}" destId="{2A141DF0-2C96-4566-9C08-E593FEF9BDBB}" srcOrd="1" destOrd="0" presId="urn:microsoft.com/office/officeart/2016/7/layout/VerticalHollowActionList"/>
    <dgm:cxn modelId="{A4D6F396-2CB2-4BAE-97F9-C7A179DBB3F1}" type="presParOf" srcId="{E20D10AD-E77A-4612-9EC1-49AA10D1EC57}" destId="{29D93A3A-471C-4472-BF8A-3458028D8ECC}" srcOrd="9" destOrd="0" presId="urn:microsoft.com/office/officeart/2016/7/layout/VerticalHollowActionList"/>
    <dgm:cxn modelId="{EBDB0D52-E066-44F2-A3B6-D4754BF2B950}" type="presParOf" srcId="{E20D10AD-E77A-4612-9EC1-49AA10D1EC57}" destId="{0B191B2F-16AB-4242-B30E-E49F0C296249}" srcOrd="10" destOrd="0" presId="urn:microsoft.com/office/officeart/2016/7/layout/VerticalHollowActionList"/>
    <dgm:cxn modelId="{5C8E5948-DB6D-4E93-AD81-7848C17490BB}" type="presParOf" srcId="{0B191B2F-16AB-4242-B30E-E49F0C296249}" destId="{BA4A7232-322E-49F1-A1B0-E3E35412D6BA}" srcOrd="0" destOrd="0" presId="urn:microsoft.com/office/officeart/2016/7/layout/VerticalHollowActionList"/>
    <dgm:cxn modelId="{0D8AD543-78BC-42A6-8B6A-345E8734D1E1}" type="presParOf" srcId="{0B191B2F-16AB-4242-B30E-E49F0C296249}" destId="{4D5195F5-90CB-461B-97AA-83692129E609}" srcOrd="1" destOrd="0" presId="urn:microsoft.com/office/officeart/2016/7/layout/VerticalHollowAction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8B821EA9-5B92-4602-80AF-A9383354B690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81026BE7-7DD1-46F5-8FDC-36EF205E7297}">
      <dgm:prSet custT="1"/>
      <dgm:spPr/>
      <dgm:t>
        <a:bodyPr/>
        <a:lstStyle/>
        <a:p>
          <a:r>
            <a:rPr lang="en-US" sz="3200" b="1" dirty="0"/>
            <a:t>Timeline required by statute:</a:t>
          </a:r>
          <a:endParaRPr lang="en-US" sz="3200" dirty="0"/>
        </a:p>
      </dgm:t>
    </dgm:pt>
    <dgm:pt modelId="{5AD08A20-75BA-423F-A5D3-C37A430E6692}" type="parTrans" cxnId="{362F60A6-C8BA-47C0-BFDB-6A68E38E0EEA}">
      <dgm:prSet/>
      <dgm:spPr/>
      <dgm:t>
        <a:bodyPr/>
        <a:lstStyle/>
        <a:p>
          <a:endParaRPr lang="en-US"/>
        </a:p>
      </dgm:t>
    </dgm:pt>
    <dgm:pt modelId="{38D4947F-F6D4-43C7-9906-EFF8D78719FC}" type="sibTrans" cxnId="{362F60A6-C8BA-47C0-BFDB-6A68E38E0EEA}">
      <dgm:prSet/>
      <dgm:spPr/>
      <dgm:t>
        <a:bodyPr/>
        <a:lstStyle/>
        <a:p>
          <a:endParaRPr lang="en-US"/>
        </a:p>
      </dgm:t>
    </dgm:pt>
    <dgm:pt modelId="{DBE40E6B-DB4C-4FBF-A853-03AE332D41AC}">
      <dgm:prSet custT="1"/>
      <dgm:spPr/>
      <dgm:t>
        <a:bodyPr/>
        <a:lstStyle/>
        <a:p>
          <a:r>
            <a:rPr lang="en-US" sz="3200" dirty="0"/>
            <a:t>On or before August 1:</a:t>
          </a:r>
        </a:p>
      </dgm:t>
    </dgm:pt>
    <dgm:pt modelId="{A1ADA2A9-BE2A-4E6F-AEC5-6655C26F4CE8}" type="parTrans" cxnId="{5584D526-35D4-4BAD-9B0B-19CC0867B59A}">
      <dgm:prSet/>
      <dgm:spPr/>
      <dgm:t>
        <a:bodyPr/>
        <a:lstStyle/>
        <a:p>
          <a:endParaRPr lang="en-US"/>
        </a:p>
      </dgm:t>
    </dgm:pt>
    <dgm:pt modelId="{1F261579-2E19-4D96-875B-91938C0E7159}" type="sibTrans" cxnId="{5584D526-35D4-4BAD-9B0B-19CC0867B59A}">
      <dgm:prSet/>
      <dgm:spPr/>
      <dgm:t>
        <a:bodyPr/>
        <a:lstStyle/>
        <a:p>
          <a:endParaRPr lang="en-US"/>
        </a:p>
      </dgm:t>
    </dgm:pt>
    <dgm:pt modelId="{79C35323-DD3C-4F47-AC52-2A5C52832D4C}">
      <dgm:prSet custT="1"/>
      <dgm:spPr/>
      <dgm:t>
        <a:bodyPr/>
        <a:lstStyle/>
        <a:p>
          <a:r>
            <a:rPr lang="en-US" sz="2000" dirty="0"/>
            <a:t>Submit entire approved contract (pdf) on Portal</a:t>
          </a:r>
        </a:p>
      </dgm:t>
    </dgm:pt>
    <dgm:pt modelId="{DDA93919-0F66-4B75-823F-8FB064FEF07D}" type="parTrans" cxnId="{7C863FB6-F510-4444-8F2A-0209A1C1B0DC}">
      <dgm:prSet/>
      <dgm:spPr/>
      <dgm:t>
        <a:bodyPr/>
        <a:lstStyle/>
        <a:p>
          <a:endParaRPr lang="en-US"/>
        </a:p>
      </dgm:t>
    </dgm:pt>
    <dgm:pt modelId="{6CAAFE21-4986-42B0-A9CD-390B613A61F6}" type="sibTrans" cxnId="{7C863FB6-F510-4444-8F2A-0209A1C1B0DC}">
      <dgm:prSet/>
      <dgm:spPr/>
      <dgm:t>
        <a:bodyPr/>
        <a:lstStyle/>
        <a:p>
          <a:endParaRPr lang="en-US"/>
        </a:p>
      </dgm:t>
    </dgm:pt>
    <dgm:pt modelId="{26225B9F-82CE-4EBF-8BE2-5390E9DBB79A}">
      <dgm:prSet custT="1"/>
      <dgm:spPr/>
      <dgm:t>
        <a:bodyPr/>
        <a:lstStyle/>
        <a:p>
          <a:r>
            <a:rPr lang="en-US" sz="3200" dirty="0"/>
            <a:t>September 30:</a:t>
          </a:r>
        </a:p>
      </dgm:t>
    </dgm:pt>
    <dgm:pt modelId="{27272E9D-5B0E-485C-B09D-D1BD27EE4F0B}" type="parTrans" cxnId="{A38ED11F-7AC3-4A13-8D91-C8E3359E8783}">
      <dgm:prSet/>
      <dgm:spPr/>
      <dgm:t>
        <a:bodyPr/>
        <a:lstStyle/>
        <a:p>
          <a:endParaRPr lang="en-US"/>
        </a:p>
      </dgm:t>
    </dgm:pt>
    <dgm:pt modelId="{F9B6E354-7A43-4F28-B981-DAD79A5F1D74}" type="sibTrans" cxnId="{A38ED11F-7AC3-4A13-8D91-C8E3359E8783}">
      <dgm:prSet/>
      <dgm:spPr/>
      <dgm:t>
        <a:bodyPr/>
        <a:lstStyle/>
        <a:p>
          <a:endParaRPr lang="en-US"/>
        </a:p>
      </dgm:t>
    </dgm:pt>
    <dgm:pt modelId="{796CBCBE-22E2-4E2B-A42A-706A296C20C7}">
      <dgm:prSet custT="1"/>
      <dgm:spPr/>
      <dgm:t>
        <a:bodyPr/>
        <a:lstStyle/>
        <a:p>
          <a:r>
            <a:rPr lang="en-US" sz="2400" dirty="0"/>
            <a:t>Schedule D submitted with district budget</a:t>
          </a:r>
        </a:p>
      </dgm:t>
    </dgm:pt>
    <dgm:pt modelId="{652F0811-ED0C-4CB2-83F0-84D2FE4FA33E}" type="parTrans" cxnId="{2EC534C7-AF8F-4161-8420-8E4F0BEDDD8D}">
      <dgm:prSet/>
      <dgm:spPr/>
      <dgm:t>
        <a:bodyPr/>
        <a:lstStyle/>
        <a:p>
          <a:endParaRPr lang="en-US"/>
        </a:p>
      </dgm:t>
    </dgm:pt>
    <dgm:pt modelId="{EC9D5DD0-6E47-4EE4-9B3B-6C6CADA5D93D}" type="sibTrans" cxnId="{2EC534C7-AF8F-4161-8420-8E4F0BEDDD8D}">
      <dgm:prSet/>
      <dgm:spPr/>
      <dgm:t>
        <a:bodyPr/>
        <a:lstStyle/>
        <a:p>
          <a:endParaRPr lang="en-US"/>
        </a:p>
      </dgm:t>
    </dgm:pt>
    <dgm:pt modelId="{34C41DDD-874A-45E3-8F8C-46AAADA94F05}">
      <dgm:prSet custT="1"/>
      <dgm:spPr/>
      <dgm:t>
        <a:bodyPr/>
        <a:lstStyle/>
        <a:p>
          <a:r>
            <a:rPr lang="en-US" sz="3200" dirty="0"/>
            <a:t>October 1:</a:t>
          </a:r>
        </a:p>
      </dgm:t>
    </dgm:pt>
    <dgm:pt modelId="{34554DF6-B80B-4719-B13A-A89BB637C900}" type="parTrans" cxnId="{C0794B35-7D4D-4D94-85EC-2D985BD216B6}">
      <dgm:prSet/>
      <dgm:spPr/>
      <dgm:t>
        <a:bodyPr/>
        <a:lstStyle/>
        <a:p>
          <a:endParaRPr lang="en-US"/>
        </a:p>
      </dgm:t>
    </dgm:pt>
    <dgm:pt modelId="{D3F2EDBB-8CA3-4975-AD23-09C2BFA23A25}" type="sibTrans" cxnId="{C0794B35-7D4D-4D94-85EC-2D985BD216B6}">
      <dgm:prSet/>
      <dgm:spPr/>
      <dgm:t>
        <a:bodyPr/>
        <a:lstStyle/>
        <a:p>
          <a:endParaRPr lang="en-US"/>
        </a:p>
      </dgm:t>
    </dgm:pt>
    <dgm:pt modelId="{671F0D04-E4B7-42FA-B9AA-649BF2F8A4F2}">
      <dgm:prSet custT="1"/>
      <dgm:spPr/>
      <dgm:t>
        <a:bodyPr/>
        <a:lstStyle/>
        <a:p>
          <a:r>
            <a:rPr lang="en-US" sz="2400" dirty="0"/>
            <a:t>Withholding state &amp; local funds started for schools not submitting superintendent contract through NDE Portal (CDC)</a:t>
          </a:r>
        </a:p>
      </dgm:t>
    </dgm:pt>
    <dgm:pt modelId="{F6A582AC-5832-4730-8617-E39F3334F392}" type="parTrans" cxnId="{7979E317-BC6C-49C9-846C-7177989BF6AC}">
      <dgm:prSet/>
      <dgm:spPr/>
      <dgm:t>
        <a:bodyPr/>
        <a:lstStyle/>
        <a:p>
          <a:endParaRPr lang="en-US"/>
        </a:p>
      </dgm:t>
    </dgm:pt>
    <dgm:pt modelId="{3C80E0BB-4200-4BD3-960F-997A1CA94683}" type="sibTrans" cxnId="{7979E317-BC6C-49C9-846C-7177989BF6AC}">
      <dgm:prSet/>
      <dgm:spPr/>
      <dgm:t>
        <a:bodyPr/>
        <a:lstStyle/>
        <a:p>
          <a:endParaRPr lang="en-US"/>
        </a:p>
      </dgm:t>
    </dgm:pt>
    <dgm:pt modelId="{851AB7D2-B1A6-42FA-A74C-3A73ECFBF45C}" type="pres">
      <dgm:prSet presAssocID="{8B821EA9-5B92-4602-80AF-A9383354B690}" presName="root" presStyleCnt="0">
        <dgm:presLayoutVars>
          <dgm:dir/>
          <dgm:resizeHandles val="exact"/>
        </dgm:presLayoutVars>
      </dgm:prSet>
      <dgm:spPr/>
    </dgm:pt>
    <dgm:pt modelId="{A5600F81-822F-4E91-ADA2-EF9A88223A6A}" type="pres">
      <dgm:prSet presAssocID="{81026BE7-7DD1-46F5-8FDC-36EF205E7297}" presName="compNode" presStyleCnt="0"/>
      <dgm:spPr/>
    </dgm:pt>
    <dgm:pt modelId="{2FD39D3F-6589-48B7-866A-702CCA129C35}" type="pres">
      <dgm:prSet presAssocID="{81026BE7-7DD1-46F5-8FDC-36EF205E7297}" presName="bgRect" presStyleLbl="bgShp" presStyleIdx="0" presStyleCnt="4"/>
      <dgm:spPr>
        <a:solidFill>
          <a:schemeClr val="accent2">
            <a:lumMod val="75000"/>
          </a:schemeClr>
        </a:solidFill>
      </dgm:spPr>
    </dgm:pt>
    <dgm:pt modelId="{41092989-9DB2-431A-A5A3-64885C721BDE}" type="pres">
      <dgm:prSet presAssocID="{81026BE7-7DD1-46F5-8FDC-36EF205E7297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0153ECD6-CD21-47ED-9C2B-703A8967857F}" type="pres">
      <dgm:prSet presAssocID="{81026BE7-7DD1-46F5-8FDC-36EF205E7297}" presName="spaceRect" presStyleCnt="0"/>
      <dgm:spPr/>
    </dgm:pt>
    <dgm:pt modelId="{E4B1A321-A58A-400A-AE04-8C0F51839AEC}" type="pres">
      <dgm:prSet presAssocID="{81026BE7-7DD1-46F5-8FDC-36EF205E7297}" presName="parTx" presStyleLbl="revTx" presStyleIdx="0" presStyleCnt="7">
        <dgm:presLayoutVars>
          <dgm:chMax val="0"/>
          <dgm:chPref val="0"/>
        </dgm:presLayoutVars>
      </dgm:prSet>
      <dgm:spPr/>
    </dgm:pt>
    <dgm:pt modelId="{BF3F990C-6A25-404A-8838-55630E61D5F2}" type="pres">
      <dgm:prSet presAssocID="{38D4947F-F6D4-43C7-9906-EFF8D78719FC}" presName="sibTrans" presStyleCnt="0"/>
      <dgm:spPr/>
    </dgm:pt>
    <dgm:pt modelId="{CB14C173-D03F-4577-A9CB-4E7B28642E31}" type="pres">
      <dgm:prSet presAssocID="{DBE40E6B-DB4C-4FBF-A853-03AE332D41AC}" presName="compNode" presStyleCnt="0"/>
      <dgm:spPr/>
    </dgm:pt>
    <dgm:pt modelId="{7680D896-313F-43C4-83E9-AAE0AD3E8C7B}" type="pres">
      <dgm:prSet presAssocID="{DBE40E6B-DB4C-4FBF-A853-03AE332D41AC}" presName="bgRect" presStyleLbl="bgShp" presStyleIdx="1" presStyleCnt="4"/>
      <dgm:spPr/>
    </dgm:pt>
    <dgm:pt modelId="{3012E486-29D5-41A1-A03E-35732D46BE44}" type="pres">
      <dgm:prSet presAssocID="{DBE40E6B-DB4C-4FBF-A853-03AE332D41AC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7BCA4D31-B8BC-463E-89E1-B855F996115E}" type="pres">
      <dgm:prSet presAssocID="{DBE40E6B-DB4C-4FBF-A853-03AE332D41AC}" presName="spaceRect" presStyleCnt="0"/>
      <dgm:spPr/>
    </dgm:pt>
    <dgm:pt modelId="{FC7FAC73-A132-4805-8ED4-B8E326B4ADD9}" type="pres">
      <dgm:prSet presAssocID="{DBE40E6B-DB4C-4FBF-A853-03AE332D41AC}" presName="parTx" presStyleLbl="revTx" presStyleIdx="1" presStyleCnt="7">
        <dgm:presLayoutVars>
          <dgm:chMax val="0"/>
          <dgm:chPref val="0"/>
        </dgm:presLayoutVars>
      </dgm:prSet>
      <dgm:spPr/>
    </dgm:pt>
    <dgm:pt modelId="{01C0B9C2-088E-4B5E-AD54-5871B2D01B85}" type="pres">
      <dgm:prSet presAssocID="{DBE40E6B-DB4C-4FBF-A853-03AE332D41AC}" presName="desTx" presStyleLbl="revTx" presStyleIdx="2" presStyleCnt="7" custScaleX="115545" custLinFactNeighborX="-4784" custLinFactNeighborY="1253">
        <dgm:presLayoutVars/>
      </dgm:prSet>
      <dgm:spPr/>
    </dgm:pt>
    <dgm:pt modelId="{B432E0E4-5B0E-452B-9E18-E2E3F1208E2D}" type="pres">
      <dgm:prSet presAssocID="{1F261579-2E19-4D96-875B-91938C0E7159}" presName="sibTrans" presStyleCnt="0"/>
      <dgm:spPr/>
    </dgm:pt>
    <dgm:pt modelId="{6C5548FE-4598-4E26-B33E-6040D1C94CF8}" type="pres">
      <dgm:prSet presAssocID="{26225B9F-82CE-4EBF-8BE2-5390E9DBB79A}" presName="compNode" presStyleCnt="0"/>
      <dgm:spPr/>
    </dgm:pt>
    <dgm:pt modelId="{774B745D-AD3E-4CCB-A18D-BF10CEAED2DB}" type="pres">
      <dgm:prSet presAssocID="{26225B9F-82CE-4EBF-8BE2-5390E9DBB79A}" presName="bgRect" presStyleLbl="bgShp" presStyleIdx="2" presStyleCnt="4" custScaleY="93123"/>
      <dgm:spPr/>
    </dgm:pt>
    <dgm:pt modelId="{19DED346-E078-463A-9E3E-F22D5A106156}" type="pres">
      <dgm:prSet presAssocID="{26225B9F-82CE-4EBF-8BE2-5390E9DBB79A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ily Calendar"/>
        </a:ext>
      </dgm:extLst>
    </dgm:pt>
    <dgm:pt modelId="{385790CA-A4D8-4649-A21B-81F7F0B3D752}" type="pres">
      <dgm:prSet presAssocID="{26225B9F-82CE-4EBF-8BE2-5390E9DBB79A}" presName="spaceRect" presStyleCnt="0"/>
      <dgm:spPr/>
    </dgm:pt>
    <dgm:pt modelId="{DB275B83-72AE-427F-B397-F7018C330077}" type="pres">
      <dgm:prSet presAssocID="{26225B9F-82CE-4EBF-8BE2-5390E9DBB79A}" presName="parTx" presStyleLbl="revTx" presStyleIdx="3" presStyleCnt="7">
        <dgm:presLayoutVars>
          <dgm:chMax val="0"/>
          <dgm:chPref val="0"/>
        </dgm:presLayoutVars>
      </dgm:prSet>
      <dgm:spPr/>
    </dgm:pt>
    <dgm:pt modelId="{950E4AF9-BF54-413E-8B29-5615681D468D}" type="pres">
      <dgm:prSet presAssocID="{26225B9F-82CE-4EBF-8BE2-5390E9DBB79A}" presName="desTx" presStyleLbl="revTx" presStyleIdx="4" presStyleCnt="7" custScaleX="116755" custLinFactNeighborX="-6132" custLinFactNeighborY="-7864">
        <dgm:presLayoutVars/>
      </dgm:prSet>
      <dgm:spPr/>
    </dgm:pt>
    <dgm:pt modelId="{7EB62811-B2E2-4599-9511-FADC264089C3}" type="pres">
      <dgm:prSet presAssocID="{F9B6E354-7A43-4F28-B981-DAD79A5F1D74}" presName="sibTrans" presStyleCnt="0"/>
      <dgm:spPr/>
    </dgm:pt>
    <dgm:pt modelId="{1253D980-FDF0-4EF5-A010-410FC2F2BB01}" type="pres">
      <dgm:prSet presAssocID="{34C41DDD-874A-45E3-8F8C-46AAADA94F05}" presName="compNode" presStyleCnt="0"/>
      <dgm:spPr/>
    </dgm:pt>
    <dgm:pt modelId="{C7811B0E-ECE7-4332-A616-A6E7221A77D7}" type="pres">
      <dgm:prSet presAssocID="{34C41DDD-874A-45E3-8F8C-46AAADA94F05}" presName="bgRect" presStyleLbl="bgShp" presStyleIdx="3" presStyleCnt="4"/>
      <dgm:spPr/>
    </dgm:pt>
    <dgm:pt modelId="{9DD81FE5-ADE8-41AF-A1F2-AB6E0F3EDADF}" type="pres">
      <dgm:prSet presAssocID="{34C41DDD-874A-45E3-8F8C-46AAADA94F05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nk"/>
        </a:ext>
      </dgm:extLst>
    </dgm:pt>
    <dgm:pt modelId="{5BF4340E-5B17-4BD5-9F90-A405B9769E45}" type="pres">
      <dgm:prSet presAssocID="{34C41DDD-874A-45E3-8F8C-46AAADA94F05}" presName="spaceRect" presStyleCnt="0"/>
      <dgm:spPr/>
    </dgm:pt>
    <dgm:pt modelId="{6A97D48B-331B-4115-A302-DBCFE84F0737}" type="pres">
      <dgm:prSet presAssocID="{34C41DDD-874A-45E3-8F8C-46AAADA94F05}" presName="parTx" presStyleLbl="revTx" presStyleIdx="5" presStyleCnt="7">
        <dgm:presLayoutVars>
          <dgm:chMax val="0"/>
          <dgm:chPref val="0"/>
        </dgm:presLayoutVars>
      </dgm:prSet>
      <dgm:spPr/>
    </dgm:pt>
    <dgm:pt modelId="{EEDA8260-ED4A-4133-93F6-1021C3275B42}" type="pres">
      <dgm:prSet presAssocID="{34C41DDD-874A-45E3-8F8C-46AAADA94F05}" presName="desTx" presStyleLbl="revTx" presStyleIdx="6" presStyleCnt="7" custScaleX="121231" custLinFactNeighborX="-5071" custLinFactNeighborY="-2492">
        <dgm:presLayoutVars/>
      </dgm:prSet>
      <dgm:spPr/>
    </dgm:pt>
  </dgm:ptLst>
  <dgm:cxnLst>
    <dgm:cxn modelId="{16159404-FEC1-4BF3-B8A4-ADCCDDDA6BFD}" type="presOf" srcId="{34C41DDD-874A-45E3-8F8C-46AAADA94F05}" destId="{6A97D48B-331B-4115-A302-DBCFE84F0737}" srcOrd="0" destOrd="0" presId="urn:microsoft.com/office/officeart/2018/2/layout/IconVerticalSolidList"/>
    <dgm:cxn modelId="{7979E317-BC6C-49C9-846C-7177989BF6AC}" srcId="{34C41DDD-874A-45E3-8F8C-46AAADA94F05}" destId="{671F0D04-E4B7-42FA-B9AA-649BF2F8A4F2}" srcOrd="0" destOrd="0" parTransId="{F6A582AC-5832-4730-8617-E39F3334F392}" sibTransId="{3C80E0BB-4200-4BD3-960F-997A1CA94683}"/>
    <dgm:cxn modelId="{AB205319-8040-46CB-B9D1-BBEED51D841D}" type="presOf" srcId="{671F0D04-E4B7-42FA-B9AA-649BF2F8A4F2}" destId="{EEDA8260-ED4A-4133-93F6-1021C3275B42}" srcOrd="0" destOrd="0" presId="urn:microsoft.com/office/officeart/2018/2/layout/IconVerticalSolidList"/>
    <dgm:cxn modelId="{A38ED11F-7AC3-4A13-8D91-C8E3359E8783}" srcId="{8B821EA9-5B92-4602-80AF-A9383354B690}" destId="{26225B9F-82CE-4EBF-8BE2-5390E9DBB79A}" srcOrd="2" destOrd="0" parTransId="{27272E9D-5B0E-485C-B09D-D1BD27EE4F0B}" sibTransId="{F9B6E354-7A43-4F28-B981-DAD79A5F1D74}"/>
    <dgm:cxn modelId="{5584D526-35D4-4BAD-9B0B-19CC0867B59A}" srcId="{8B821EA9-5B92-4602-80AF-A9383354B690}" destId="{DBE40E6B-DB4C-4FBF-A853-03AE332D41AC}" srcOrd="1" destOrd="0" parTransId="{A1ADA2A9-BE2A-4E6F-AEC5-6655C26F4CE8}" sibTransId="{1F261579-2E19-4D96-875B-91938C0E7159}"/>
    <dgm:cxn modelId="{C0794B35-7D4D-4D94-85EC-2D985BD216B6}" srcId="{8B821EA9-5B92-4602-80AF-A9383354B690}" destId="{34C41DDD-874A-45E3-8F8C-46AAADA94F05}" srcOrd="3" destOrd="0" parTransId="{34554DF6-B80B-4719-B13A-A89BB637C900}" sibTransId="{D3F2EDBB-8CA3-4975-AD23-09C2BFA23A25}"/>
    <dgm:cxn modelId="{A7FE3C49-57E4-45CF-A658-BE212D97F32D}" type="presOf" srcId="{79C35323-DD3C-4F47-AC52-2A5C52832D4C}" destId="{01C0B9C2-088E-4B5E-AD54-5871B2D01B85}" srcOrd="0" destOrd="0" presId="urn:microsoft.com/office/officeart/2018/2/layout/IconVerticalSolidList"/>
    <dgm:cxn modelId="{2AF1644F-78AD-46F7-8A53-67DCDD39120C}" type="presOf" srcId="{81026BE7-7DD1-46F5-8FDC-36EF205E7297}" destId="{E4B1A321-A58A-400A-AE04-8C0F51839AEC}" srcOrd="0" destOrd="0" presId="urn:microsoft.com/office/officeart/2018/2/layout/IconVerticalSolidList"/>
    <dgm:cxn modelId="{5D97A951-F5A9-4C5C-81EC-F2890FCCEFB5}" type="presOf" srcId="{DBE40E6B-DB4C-4FBF-A853-03AE332D41AC}" destId="{FC7FAC73-A132-4805-8ED4-B8E326B4ADD9}" srcOrd="0" destOrd="0" presId="urn:microsoft.com/office/officeart/2018/2/layout/IconVerticalSolidList"/>
    <dgm:cxn modelId="{66906B87-531F-4457-8202-8A4F94248DB7}" type="presOf" srcId="{26225B9F-82CE-4EBF-8BE2-5390E9DBB79A}" destId="{DB275B83-72AE-427F-B397-F7018C330077}" srcOrd="0" destOrd="0" presId="urn:microsoft.com/office/officeart/2018/2/layout/IconVerticalSolidList"/>
    <dgm:cxn modelId="{2189EA99-C3C1-4855-9833-349628FCB91C}" type="presOf" srcId="{796CBCBE-22E2-4E2B-A42A-706A296C20C7}" destId="{950E4AF9-BF54-413E-8B29-5615681D468D}" srcOrd="0" destOrd="0" presId="urn:microsoft.com/office/officeart/2018/2/layout/IconVerticalSolidList"/>
    <dgm:cxn modelId="{362F60A6-C8BA-47C0-BFDB-6A68E38E0EEA}" srcId="{8B821EA9-5B92-4602-80AF-A9383354B690}" destId="{81026BE7-7DD1-46F5-8FDC-36EF205E7297}" srcOrd="0" destOrd="0" parTransId="{5AD08A20-75BA-423F-A5D3-C37A430E6692}" sibTransId="{38D4947F-F6D4-43C7-9906-EFF8D78719FC}"/>
    <dgm:cxn modelId="{CA896BA9-525D-43D3-BD67-82DBCAA978D0}" type="presOf" srcId="{8B821EA9-5B92-4602-80AF-A9383354B690}" destId="{851AB7D2-B1A6-42FA-A74C-3A73ECFBF45C}" srcOrd="0" destOrd="0" presId="urn:microsoft.com/office/officeart/2018/2/layout/IconVerticalSolidList"/>
    <dgm:cxn modelId="{7C863FB6-F510-4444-8F2A-0209A1C1B0DC}" srcId="{DBE40E6B-DB4C-4FBF-A853-03AE332D41AC}" destId="{79C35323-DD3C-4F47-AC52-2A5C52832D4C}" srcOrd="0" destOrd="0" parTransId="{DDA93919-0F66-4B75-823F-8FB064FEF07D}" sibTransId="{6CAAFE21-4986-42B0-A9CD-390B613A61F6}"/>
    <dgm:cxn modelId="{2EC534C7-AF8F-4161-8420-8E4F0BEDDD8D}" srcId="{26225B9F-82CE-4EBF-8BE2-5390E9DBB79A}" destId="{796CBCBE-22E2-4E2B-A42A-706A296C20C7}" srcOrd="0" destOrd="0" parTransId="{652F0811-ED0C-4CB2-83F0-84D2FE4FA33E}" sibTransId="{EC9D5DD0-6E47-4EE4-9B3B-6C6CADA5D93D}"/>
    <dgm:cxn modelId="{E419B756-6EF2-470C-A515-8E5458E96B4A}" type="presParOf" srcId="{851AB7D2-B1A6-42FA-A74C-3A73ECFBF45C}" destId="{A5600F81-822F-4E91-ADA2-EF9A88223A6A}" srcOrd="0" destOrd="0" presId="urn:microsoft.com/office/officeart/2018/2/layout/IconVerticalSolidList"/>
    <dgm:cxn modelId="{E96725FB-B285-4CE9-8B61-A91E71D3E37E}" type="presParOf" srcId="{A5600F81-822F-4E91-ADA2-EF9A88223A6A}" destId="{2FD39D3F-6589-48B7-866A-702CCA129C35}" srcOrd="0" destOrd="0" presId="urn:microsoft.com/office/officeart/2018/2/layout/IconVerticalSolidList"/>
    <dgm:cxn modelId="{2341832C-C716-4249-A2CE-6D3D4780EAEE}" type="presParOf" srcId="{A5600F81-822F-4E91-ADA2-EF9A88223A6A}" destId="{41092989-9DB2-431A-A5A3-64885C721BDE}" srcOrd="1" destOrd="0" presId="urn:microsoft.com/office/officeart/2018/2/layout/IconVerticalSolidList"/>
    <dgm:cxn modelId="{DEB990CE-862C-4665-B7B5-695D811BF549}" type="presParOf" srcId="{A5600F81-822F-4E91-ADA2-EF9A88223A6A}" destId="{0153ECD6-CD21-47ED-9C2B-703A8967857F}" srcOrd="2" destOrd="0" presId="urn:microsoft.com/office/officeart/2018/2/layout/IconVerticalSolidList"/>
    <dgm:cxn modelId="{8F5D9C19-E518-4403-9FFB-7F482F0233D4}" type="presParOf" srcId="{A5600F81-822F-4E91-ADA2-EF9A88223A6A}" destId="{E4B1A321-A58A-400A-AE04-8C0F51839AEC}" srcOrd="3" destOrd="0" presId="urn:microsoft.com/office/officeart/2018/2/layout/IconVerticalSolidList"/>
    <dgm:cxn modelId="{4CFAE096-9AEE-49C2-B2C4-54369DF82458}" type="presParOf" srcId="{851AB7D2-B1A6-42FA-A74C-3A73ECFBF45C}" destId="{BF3F990C-6A25-404A-8838-55630E61D5F2}" srcOrd="1" destOrd="0" presId="urn:microsoft.com/office/officeart/2018/2/layout/IconVerticalSolidList"/>
    <dgm:cxn modelId="{7A0F5A85-A05C-4E6E-8AC2-F4E8181375A8}" type="presParOf" srcId="{851AB7D2-B1A6-42FA-A74C-3A73ECFBF45C}" destId="{CB14C173-D03F-4577-A9CB-4E7B28642E31}" srcOrd="2" destOrd="0" presId="urn:microsoft.com/office/officeart/2018/2/layout/IconVerticalSolidList"/>
    <dgm:cxn modelId="{09EA02FD-DB57-4784-8213-2DAC0E46B60F}" type="presParOf" srcId="{CB14C173-D03F-4577-A9CB-4E7B28642E31}" destId="{7680D896-313F-43C4-83E9-AAE0AD3E8C7B}" srcOrd="0" destOrd="0" presId="urn:microsoft.com/office/officeart/2018/2/layout/IconVerticalSolidList"/>
    <dgm:cxn modelId="{39B8AC91-654D-41DF-A6E8-14B1772F7A40}" type="presParOf" srcId="{CB14C173-D03F-4577-A9CB-4E7B28642E31}" destId="{3012E486-29D5-41A1-A03E-35732D46BE44}" srcOrd="1" destOrd="0" presId="urn:microsoft.com/office/officeart/2018/2/layout/IconVerticalSolidList"/>
    <dgm:cxn modelId="{A31CB9D4-A205-4674-8F80-B05FDEC2A64F}" type="presParOf" srcId="{CB14C173-D03F-4577-A9CB-4E7B28642E31}" destId="{7BCA4D31-B8BC-463E-89E1-B855F996115E}" srcOrd="2" destOrd="0" presId="urn:microsoft.com/office/officeart/2018/2/layout/IconVerticalSolidList"/>
    <dgm:cxn modelId="{3638CBC2-FE1B-48D4-A3FF-1640A4ECD5C1}" type="presParOf" srcId="{CB14C173-D03F-4577-A9CB-4E7B28642E31}" destId="{FC7FAC73-A132-4805-8ED4-B8E326B4ADD9}" srcOrd="3" destOrd="0" presId="urn:microsoft.com/office/officeart/2018/2/layout/IconVerticalSolidList"/>
    <dgm:cxn modelId="{AAFA5F59-1EA2-453F-AD2E-B304A7C7ACE6}" type="presParOf" srcId="{CB14C173-D03F-4577-A9CB-4E7B28642E31}" destId="{01C0B9C2-088E-4B5E-AD54-5871B2D01B85}" srcOrd="4" destOrd="0" presId="urn:microsoft.com/office/officeart/2018/2/layout/IconVerticalSolidList"/>
    <dgm:cxn modelId="{AE71A328-9CBA-4AFA-B9F7-D4488A08B9D5}" type="presParOf" srcId="{851AB7D2-B1A6-42FA-A74C-3A73ECFBF45C}" destId="{B432E0E4-5B0E-452B-9E18-E2E3F1208E2D}" srcOrd="3" destOrd="0" presId="urn:microsoft.com/office/officeart/2018/2/layout/IconVerticalSolidList"/>
    <dgm:cxn modelId="{929A4FA2-3753-42E1-A069-A848B8940418}" type="presParOf" srcId="{851AB7D2-B1A6-42FA-A74C-3A73ECFBF45C}" destId="{6C5548FE-4598-4E26-B33E-6040D1C94CF8}" srcOrd="4" destOrd="0" presId="urn:microsoft.com/office/officeart/2018/2/layout/IconVerticalSolidList"/>
    <dgm:cxn modelId="{77B71102-EAB0-42EA-A53A-BEE96718CAD6}" type="presParOf" srcId="{6C5548FE-4598-4E26-B33E-6040D1C94CF8}" destId="{774B745D-AD3E-4CCB-A18D-BF10CEAED2DB}" srcOrd="0" destOrd="0" presId="urn:microsoft.com/office/officeart/2018/2/layout/IconVerticalSolidList"/>
    <dgm:cxn modelId="{05964227-65ED-4422-AFA1-9EB22C7F9B05}" type="presParOf" srcId="{6C5548FE-4598-4E26-B33E-6040D1C94CF8}" destId="{19DED346-E078-463A-9E3E-F22D5A106156}" srcOrd="1" destOrd="0" presId="urn:microsoft.com/office/officeart/2018/2/layout/IconVerticalSolidList"/>
    <dgm:cxn modelId="{CED02D2E-E1EC-4B8D-9A08-AADC185DC53E}" type="presParOf" srcId="{6C5548FE-4598-4E26-B33E-6040D1C94CF8}" destId="{385790CA-A4D8-4649-A21B-81F7F0B3D752}" srcOrd="2" destOrd="0" presId="urn:microsoft.com/office/officeart/2018/2/layout/IconVerticalSolidList"/>
    <dgm:cxn modelId="{E6269C13-1CB0-45A4-B10E-8BA529939FBD}" type="presParOf" srcId="{6C5548FE-4598-4E26-B33E-6040D1C94CF8}" destId="{DB275B83-72AE-427F-B397-F7018C330077}" srcOrd="3" destOrd="0" presId="urn:microsoft.com/office/officeart/2018/2/layout/IconVerticalSolidList"/>
    <dgm:cxn modelId="{66DB43CE-CFE3-4F3C-8054-E23F03B71D86}" type="presParOf" srcId="{6C5548FE-4598-4E26-B33E-6040D1C94CF8}" destId="{950E4AF9-BF54-413E-8B29-5615681D468D}" srcOrd="4" destOrd="0" presId="urn:microsoft.com/office/officeart/2018/2/layout/IconVerticalSolidList"/>
    <dgm:cxn modelId="{01CA1446-F29B-4796-8B4D-D829A40086E5}" type="presParOf" srcId="{851AB7D2-B1A6-42FA-A74C-3A73ECFBF45C}" destId="{7EB62811-B2E2-4599-9511-FADC264089C3}" srcOrd="5" destOrd="0" presId="urn:microsoft.com/office/officeart/2018/2/layout/IconVerticalSolidList"/>
    <dgm:cxn modelId="{51EC9FDC-E5E2-43B1-A3D1-24C2EC1213A9}" type="presParOf" srcId="{851AB7D2-B1A6-42FA-A74C-3A73ECFBF45C}" destId="{1253D980-FDF0-4EF5-A010-410FC2F2BB01}" srcOrd="6" destOrd="0" presId="urn:microsoft.com/office/officeart/2018/2/layout/IconVerticalSolidList"/>
    <dgm:cxn modelId="{753C8FC8-9975-4DA6-B4A8-26386142F1E3}" type="presParOf" srcId="{1253D980-FDF0-4EF5-A010-410FC2F2BB01}" destId="{C7811B0E-ECE7-4332-A616-A6E7221A77D7}" srcOrd="0" destOrd="0" presId="urn:microsoft.com/office/officeart/2018/2/layout/IconVerticalSolidList"/>
    <dgm:cxn modelId="{5F91A8B8-3D7F-4E50-817C-67CB8DC3A59A}" type="presParOf" srcId="{1253D980-FDF0-4EF5-A010-410FC2F2BB01}" destId="{9DD81FE5-ADE8-41AF-A1F2-AB6E0F3EDADF}" srcOrd="1" destOrd="0" presId="urn:microsoft.com/office/officeart/2018/2/layout/IconVerticalSolidList"/>
    <dgm:cxn modelId="{65F25888-8E22-42C0-B001-984ABC138905}" type="presParOf" srcId="{1253D980-FDF0-4EF5-A010-410FC2F2BB01}" destId="{5BF4340E-5B17-4BD5-9F90-A405B9769E45}" srcOrd="2" destOrd="0" presId="urn:microsoft.com/office/officeart/2018/2/layout/IconVerticalSolidList"/>
    <dgm:cxn modelId="{9C294878-AF56-4A3D-A94B-FD499E95BCBB}" type="presParOf" srcId="{1253D980-FDF0-4EF5-A010-410FC2F2BB01}" destId="{6A97D48B-331B-4115-A302-DBCFE84F0737}" srcOrd="3" destOrd="0" presId="urn:microsoft.com/office/officeart/2018/2/layout/IconVerticalSolidList"/>
    <dgm:cxn modelId="{E3F1EBCC-6FA6-410E-BA1A-E20A575A1A1F}" type="presParOf" srcId="{1253D980-FDF0-4EF5-A010-410FC2F2BB01}" destId="{EEDA8260-ED4A-4133-93F6-1021C3275B42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E3BACD26-E52C-4561-B3E0-927375F697F7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50B9A5F0-15D5-497C-B4E3-8123C104E2D3}">
      <dgm:prSet/>
      <dgm:spPr/>
      <dgm:t>
        <a:bodyPr/>
        <a:lstStyle/>
        <a:p>
          <a:r>
            <a:rPr lang="en-US" dirty="0"/>
            <a:t>Average Daily Membership must be audited by your independent auditors.</a:t>
          </a:r>
        </a:p>
      </dgm:t>
    </dgm:pt>
    <dgm:pt modelId="{25D38BE0-528E-4231-BB78-F21EB6B6D25E}" type="parTrans" cxnId="{5125B48B-23A0-4108-BA76-CF2E08C7A16D}">
      <dgm:prSet/>
      <dgm:spPr/>
      <dgm:t>
        <a:bodyPr/>
        <a:lstStyle/>
        <a:p>
          <a:endParaRPr lang="en-US"/>
        </a:p>
      </dgm:t>
    </dgm:pt>
    <dgm:pt modelId="{EB5EF1F6-02E2-470E-B2AD-5F0CF7669A35}" type="sibTrans" cxnId="{5125B48B-23A0-4108-BA76-CF2E08C7A16D}">
      <dgm:prSet/>
      <dgm:spPr/>
      <dgm:t>
        <a:bodyPr/>
        <a:lstStyle/>
        <a:p>
          <a:endParaRPr lang="en-US"/>
        </a:p>
      </dgm:t>
    </dgm:pt>
    <dgm:pt modelId="{C8CE9620-BC65-4D23-92D1-AFFEF0E736AE}">
      <dgm:prSet/>
      <dgm:spPr/>
      <dgm:t>
        <a:bodyPr/>
        <a:lstStyle/>
        <a:p>
          <a:r>
            <a:rPr lang="en-US" dirty="0"/>
            <a:t>Template available for auditors.</a:t>
          </a:r>
        </a:p>
      </dgm:t>
    </dgm:pt>
    <dgm:pt modelId="{D8209545-C37C-4A55-9CFA-35676616FEF1}" type="parTrans" cxnId="{AF3BB405-8C42-4B46-8A6B-69BE6FE7C30A}">
      <dgm:prSet/>
      <dgm:spPr/>
      <dgm:t>
        <a:bodyPr/>
        <a:lstStyle/>
        <a:p>
          <a:endParaRPr lang="en-US"/>
        </a:p>
      </dgm:t>
    </dgm:pt>
    <dgm:pt modelId="{A5F85CFB-0F1D-4FAA-8D2B-61A4D09C8721}" type="sibTrans" cxnId="{AF3BB405-8C42-4B46-8A6B-69BE6FE7C30A}">
      <dgm:prSet/>
      <dgm:spPr/>
      <dgm:t>
        <a:bodyPr/>
        <a:lstStyle/>
        <a:p>
          <a:endParaRPr lang="en-US"/>
        </a:p>
      </dgm:t>
    </dgm:pt>
    <dgm:pt modelId="{6817D5BC-D764-45FC-A7D2-F424BAA77AD7}">
      <dgm:prSet/>
      <dgm:spPr/>
      <dgm:t>
        <a:bodyPr/>
        <a:lstStyle/>
        <a:p>
          <a:r>
            <a:rPr lang="en-US" dirty="0"/>
            <a:t>School District must have individual capable of overseeing financial statement preparation otherwise:</a:t>
          </a:r>
        </a:p>
      </dgm:t>
    </dgm:pt>
    <dgm:pt modelId="{5A4BCAFE-B482-413E-B304-BAB277580326}" type="parTrans" cxnId="{BE78861E-5D61-4305-8EFE-E044C0D8247F}">
      <dgm:prSet/>
      <dgm:spPr/>
      <dgm:t>
        <a:bodyPr/>
        <a:lstStyle/>
        <a:p>
          <a:endParaRPr lang="en-US"/>
        </a:p>
      </dgm:t>
    </dgm:pt>
    <dgm:pt modelId="{7946A8D7-3352-4FCA-B83F-2A46C04857A0}" type="sibTrans" cxnId="{BE78861E-5D61-4305-8EFE-E044C0D8247F}">
      <dgm:prSet/>
      <dgm:spPr/>
      <dgm:t>
        <a:bodyPr/>
        <a:lstStyle/>
        <a:p>
          <a:endParaRPr lang="en-US"/>
        </a:p>
      </dgm:t>
    </dgm:pt>
    <dgm:pt modelId="{10647181-744A-42B6-BCC4-5BB5C2294D96}">
      <dgm:prSet/>
      <dgm:spPr/>
      <dgm:t>
        <a:bodyPr/>
        <a:lstStyle/>
        <a:p>
          <a:r>
            <a:rPr lang="en-US" dirty="0"/>
            <a:t>Must hire acct firm to prepare f/s that is different from the firm that audits the f/s.</a:t>
          </a:r>
        </a:p>
      </dgm:t>
    </dgm:pt>
    <dgm:pt modelId="{D915365A-7A68-4E93-8D74-A874508F9790}" type="parTrans" cxnId="{61A41B6C-37A2-4EB6-B22E-95AD57A4EFF0}">
      <dgm:prSet/>
      <dgm:spPr/>
      <dgm:t>
        <a:bodyPr/>
        <a:lstStyle/>
        <a:p>
          <a:endParaRPr lang="en-US"/>
        </a:p>
      </dgm:t>
    </dgm:pt>
    <dgm:pt modelId="{023966FE-D952-4D6B-8757-8D01802C59A2}" type="sibTrans" cxnId="{61A41B6C-37A2-4EB6-B22E-95AD57A4EFF0}">
      <dgm:prSet/>
      <dgm:spPr/>
      <dgm:t>
        <a:bodyPr/>
        <a:lstStyle/>
        <a:p>
          <a:endParaRPr lang="en-US"/>
        </a:p>
      </dgm:t>
    </dgm:pt>
    <dgm:pt modelId="{9FC1EF4E-4AA9-47EB-B2ED-B21D2433C305}" type="pres">
      <dgm:prSet presAssocID="{E3BACD26-E52C-4561-B3E0-927375F697F7}" presName="root" presStyleCnt="0">
        <dgm:presLayoutVars>
          <dgm:dir/>
          <dgm:resizeHandles val="exact"/>
        </dgm:presLayoutVars>
      </dgm:prSet>
      <dgm:spPr/>
    </dgm:pt>
    <dgm:pt modelId="{0843DA3E-B8C7-4D4B-8D44-104C02F07371}" type="pres">
      <dgm:prSet presAssocID="{50B9A5F0-15D5-497C-B4E3-8123C104E2D3}" presName="compNode" presStyleCnt="0"/>
      <dgm:spPr/>
    </dgm:pt>
    <dgm:pt modelId="{1E47E2C3-70B5-43F6-BDB0-F168F622AE67}" type="pres">
      <dgm:prSet presAssocID="{50B9A5F0-15D5-497C-B4E3-8123C104E2D3}" presName="bgRect" presStyleLbl="bgShp" presStyleIdx="0" presStyleCnt="2"/>
      <dgm:spPr/>
    </dgm:pt>
    <dgm:pt modelId="{B2682621-084C-4CA7-80F9-ADFB2A2225B7}" type="pres">
      <dgm:prSet presAssocID="{50B9A5F0-15D5-497C-B4E3-8123C104E2D3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 Folder"/>
        </a:ext>
      </dgm:extLst>
    </dgm:pt>
    <dgm:pt modelId="{F75E8582-454C-4A37-BDD2-4467A5CDEF50}" type="pres">
      <dgm:prSet presAssocID="{50B9A5F0-15D5-497C-B4E3-8123C104E2D3}" presName="spaceRect" presStyleCnt="0"/>
      <dgm:spPr/>
    </dgm:pt>
    <dgm:pt modelId="{2011DA36-5448-47F8-A11F-8327CE240EA2}" type="pres">
      <dgm:prSet presAssocID="{50B9A5F0-15D5-497C-B4E3-8123C104E2D3}" presName="parTx" presStyleLbl="revTx" presStyleIdx="0" presStyleCnt="4">
        <dgm:presLayoutVars>
          <dgm:chMax val="0"/>
          <dgm:chPref val="0"/>
        </dgm:presLayoutVars>
      </dgm:prSet>
      <dgm:spPr/>
    </dgm:pt>
    <dgm:pt modelId="{ED012B0F-1C62-4062-AFB3-326F449E5D97}" type="pres">
      <dgm:prSet presAssocID="{50B9A5F0-15D5-497C-B4E3-8123C104E2D3}" presName="desTx" presStyleLbl="revTx" presStyleIdx="1" presStyleCnt="4">
        <dgm:presLayoutVars/>
      </dgm:prSet>
      <dgm:spPr/>
    </dgm:pt>
    <dgm:pt modelId="{EF2693FD-1FED-4D0E-A38A-F98128BDBA1E}" type="pres">
      <dgm:prSet presAssocID="{EB5EF1F6-02E2-470E-B2AD-5F0CF7669A35}" presName="sibTrans" presStyleCnt="0"/>
      <dgm:spPr/>
    </dgm:pt>
    <dgm:pt modelId="{5B1C9BA1-9891-4BF7-A8CD-E4B710BCCEC3}" type="pres">
      <dgm:prSet presAssocID="{6817D5BC-D764-45FC-A7D2-F424BAA77AD7}" presName="compNode" presStyleCnt="0"/>
      <dgm:spPr/>
    </dgm:pt>
    <dgm:pt modelId="{C541814D-A60B-4E10-8609-8B185D9AAD33}" type="pres">
      <dgm:prSet presAssocID="{6817D5BC-D764-45FC-A7D2-F424BAA77AD7}" presName="bgRect" presStyleLbl="bgShp" presStyleIdx="1" presStyleCnt="2"/>
      <dgm:spPr/>
    </dgm:pt>
    <dgm:pt modelId="{9CE350D6-0886-4072-825B-26482BCFA4D3}" type="pres">
      <dgm:prSet presAssocID="{6817D5BC-D764-45FC-A7D2-F424BAA77AD7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hoolhouse"/>
        </a:ext>
      </dgm:extLst>
    </dgm:pt>
    <dgm:pt modelId="{8F77B7EC-4CC9-482F-80C9-A011DBF95881}" type="pres">
      <dgm:prSet presAssocID="{6817D5BC-D764-45FC-A7D2-F424BAA77AD7}" presName="spaceRect" presStyleCnt="0"/>
      <dgm:spPr/>
    </dgm:pt>
    <dgm:pt modelId="{CC65C81F-C1F6-40A6-965C-D62D65B5D20F}" type="pres">
      <dgm:prSet presAssocID="{6817D5BC-D764-45FC-A7D2-F424BAA77AD7}" presName="parTx" presStyleLbl="revTx" presStyleIdx="2" presStyleCnt="4">
        <dgm:presLayoutVars>
          <dgm:chMax val="0"/>
          <dgm:chPref val="0"/>
        </dgm:presLayoutVars>
      </dgm:prSet>
      <dgm:spPr/>
    </dgm:pt>
    <dgm:pt modelId="{02DACFF9-3B31-4D27-806C-D0C675FBE352}" type="pres">
      <dgm:prSet presAssocID="{6817D5BC-D764-45FC-A7D2-F424BAA77AD7}" presName="desTx" presStyleLbl="revTx" presStyleIdx="3" presStyleCnt="4">
        <dgm:presLayoutVars/>
      </dgm:prSet>
      <dgm:spPr/>
    </dgm:pt>
  </dgm:ptLst>
  <dgm:cxnLst>
    <dgm:cxn modelId="{AF3BB405-8C42-4B46-8A6B-69BE6FE7C30A}" srcId="{50B9A5F0-15D5-497C-B4E3-8123C104E2D3}" destId="{C8CE9620-BC65-4D23-92D1-AFFEF0E736AE}" srcOrd="0" destOrd="0" parTransId="{D8209545-C37C-4A55-9CFA-35676616FEF1}" sibTransId="{A5F85CFB-0F1D-4FAA-8D2B-61A4D09C8721}"/>
    <dgm:cxn modelId="{31090F08-988A-491C-8E0B-7ABFA1235C82}" type="presOf" srcId="{6817D5BC-D764-45FC-A7D2-F424BAA77AD7}" destId="{CC65C81F-C1F6-40A6-965C-D62D65B5D20F}" srcOrd="0" destOrd="0" presId="urn:microsoft.com/office/officeart/2018/2/layout/IconVerticalSolidList"/>
    <dgm:cxn modelId="{41B32511-51E5-4C9D-8546-7E204093FCD2}" type="presOf" srcId="{E3BACD26-E52C-4561-B3E0-927375F697F7}" destId="{9FC1EF4E-4AA9-47EB-B2ED-B21D2433C305}" srcOrd="0" destOrd="0" presId="urn:microsoft.com/office/officeart/2018/2/layout/IconVerticalSolidList"/>
    <dgm:cxn modelId="{BE78861E-5D61-4305-8EFE-E044C0D8247F}" srcId="{E3BACD26-E52C-4561-B3E0-927375F697F7}" destId="{6817D5BC-D764-45FC-A7D2-F424BAA77AD7}" srcOrd="1" destOrd="0" parTransId="{5A4BCAFE-B482-413E-B304-BAB277580326}" sibTransId="{7946A8D7-3352-4FCA-B83F-2A46C04857A0}"/>
    <dgm:cxn modelId="{61A41B6C-37A2-4EB6-B22E-95AD57A4EFF0}" srcId="{6817D5BC-D764-45FC-A7D2-F424BAA77AD7}" destId="{10647181-744A-42B6-BCC4-5BB5C2294D96}" srcOrd="0" destOrd="0" parTransId="{D915365A-7A68-4E93-8D74-A874508F9790}" sibTransId="{023966FE-D952-4D6B-8757-8D01802C59A2}"/>
    <dgm:cxn modelId="{5125B48B-23A0-4108-BA76-CF2E08C7A16D}" srcId="{E3BACD26-E52C-4561-B3E0-927375F697F7}" destId="{50B9A5F0-15D5-497C-B4E3-8123C104E2D3}" srcOrd="0" destOrd="0" parTransId="{25D38BE0-528E-4231-BB78-F21EB6B6D25E}" sibTransId="{EB5EF1F6-02E2-470E-B2AD-5F0CF7669A35}"/>
    <dgm:cxn modelId="{6E9A328E-4379-45B1-8B0D-E82ACD35E1DF}" type="presOf" srcId="{10647181-744A-42B6-BCC4-5BB5C2294D96}" destId="{02DACFF9-3B31-4D27-806C-D0C675FBE352}" srcOrd="0" destOrd="0" presId="urn:microsoft.com/office/officeart/2018/2/layout/IconVerticalSolidList"/>
    <dgm:cxn modelId="{E8BEBAB5-43C0-433F-9641-0FC92715D751}" type="presOf" srcId="{C8CE9620-BC65-4D23-92D1-AFFEF0E736AE}" destId="{ED012B0F-1C62-4062-AFB3-326F449E5D97}" srcOrd="0" destOrd="0" presId="urn:microsoft.com/office/officeart/2018/2/layout/IconVerticalSolidList"/>
    <dgm:cxn modelId="{A54348E6-951E-4961-AA14-B3127069ED62}" type="presOf" srcId="{50B9A5F0-15D5-497C-B4E3-8123C104E2D3}" destId="{2011DA36-5448-47F8-A11F-8327CE240EA2}" srcOrd="0" destOrd="0" presId="urn:microsoft.com/office/officeart/2018/2/layout/IconVerticalSolidList"/>
    <dgm:cxn modelId="{3BE1E002-6E00-4D91-921C-F331EB8A9946}" type="presParOf" srcId="{9FC1EF4E-4AA9-47EB-B2ED-B21D2433C305}" destId="{0843DA3E-B8C7-4D4B-8D44-104C02F07371}" srcOrd="0" destOrd="0" presId="urn:microsoft.com/office/officeart/2018/2/layout/IconVerticalSolidList"/>
    <dgm:cxn modelId="{BBC16FC2-13C1-40BB-97E2-1389899CDBC2}" type="presParOf" srcId="{0843DA3E-B8C7-4D4B-8D44-104C02F07371}" destId="{1E47E2C3-70B5-43F6-BDB0-F168F622AE67}" srcOrd="0" destOrd="0" presId="urn:microsoft.com/office/officeart/2018/2/layout/IconVerticalSolidList"/>
    <dgm:cxn modelId="{C0570E61-9687-4023-9EE1-FB5EC6D57FF8}" type="presParOf" srcId="{0843DA3E-B8C7-4D4B-8D44-104C02F07371}" destId="{B2682621-084C-4CA7-80F9-ADFB2A2225B7}" srcOrd="1" destOrd="0" presId="urn:microsoft.com/office/officeart/2018/2/layout/IconVerticalSolidList"/>
    <dgm:cxn modelId="{8B09F8F1-5427-49C5-9E0B-B2466357352A}" type="presParOf" srcId="{0843DA3E-B8C7-4D4B-8D44-104C02F07371}" destId="{F75E8582-454C-4A37-BDD2-4467A5CDEF50}" srcOrd="2" destOrd="0" presId="urn:microsoft.com/office/officeart/2018/2/layout/IconVerticalSolidList"/>
    <dgm:cxn modelId="{11A12F1F-79C4-4C39-BBC4-B9DC8190A846}" type="presParOf" srcId="{0843DA3E-B8C7-4D4B-8D44-104C02F07371}" destId="{2011DA36-5448-47F8-A11F-8327CE240EA2}" srcOrd="3" destOrd="0" presId="urn:microsoft.com/office/officeart/2018/2/layout/IconVerticalSolidList"/>
    <dgm:cxn modelId="{4638E99B-EACA-4300-AB04-053155E752AB}" type="presParOf" srcId="{0843DA3E-B8C7-4D4B-8D44-104C02F07371}" destId="{ED012B0F-1C62-4062-AFB3-326F449E5D97}" srcOrd="4" destOrd="0" presId="urn:microsoft.com/office/officeart/2018/2/layout/IconVerticalSolidList"/>
    <dgm:cxn modelId="{47937311-9D1F-4324-A70F-7C8F79BAA1A3}" type="presParOf" srcId="{9FC1EF4E-4AA9-47EB-B2ED-B21D2433C305}" destId="{EF2693FD-1FED-4D0E-A38A-F98128BDBA1E}" srcOrd="1" destOrd="0" presId="urn:microsoft.com/office/officeart/2018/2/layout/IconVerticalSolidList"/>
    <dgm:cxn modelId="{F129C22B-15A3-438A-B1F0-1BF873066C74}" type="presParOf" srcId="{9FC1EF4E-4AA9-47EB-B2ED-B21D2433C305}" destId="{5B1C9BA1-9891-4BF7-A8CD-E4B710BCCEC3}" srcOrd="2" destOrd="0" presId="urn:microsoft.com/office/officeart/2018/2/layout/IconVerticalSolidList"/>
    <dgm:cxn modelId="{0025FEDB-B336-4278-8380-0A69009515C6}" type="presParOf" srcId="{5B1C9BA1-9891-4BF7-A8CD-E4B710BCCEC3}" destId="{C541814D-A60B-4E10-8609-8B185D9AAD33}" srcOrd="0" destOrd="0" presId="urn:microsoft.com/office/officeart/2018/2/layout/IconVerticalSolidList"/>
    <dgm:cxn modelId="{DC5E83B0-DAB8-4F78-AA20-221599FFCA27}" type="presParOf" srcId="{5B1C9BA1-9891-4BF7-A8CD-E4B710BCCEC3}" destId="{9CE350D6-0886-4072-825B-26482BCFA4D3}" srcOrd="1" destOrd="0" presId="urn:microsoft.com/office/officeart/2018/2/layout/IconVerticalSolidList"/>
    <dgm:cxn modelId="{2057C42B-0E32-4B95-9BCD-D107FABCA13E}" type="presParOf" srcId="{5B1C9BA1-9891-4BF7-A8CD-E4B710BCCEC3}" destId="{8F77B7EC-4CC9-482F-80C9-A011DBF95881}" srcOrd="2" destOrd="0" presId="urn:microsoft.com/office/officeart/2018/2/layout/IconVerticalSolidList"/>
    <dgm:cxn modelId="{4251BA21-693F-4FD7-B486-7DFA3F2A8B03}" type="presParOf" srcId="{5B1C9BA1-9891-4BF7-A8CD-E4B710BCCEC3}" destId="{CC65C81F-C1F6-40A6-965C-D62D65B5D20F}" srcOrd="3" destOrd="0" presId="urn:microsoft.com/office/officeart/2018/2/layout/IconVerticalSolidList"/>
    <dgm:cxn modelId="{5B0CF647-5AD0-44E1-A432-123ACABE13AB}" type="presParOf" srcId="{5B1C9BA1-9891-4BF7-A8CD-E4B710BCCEC3}" destId="{02DACFF9-3B31-4D27-806C-D0C675FBE352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BDF446DB-6501-463C-AA8C-11DA27DC19AD}" type="doc">
      <dgm:prSet loTypeId="urn:microsoft.com/office/officeart/2005/8/layout/process4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C4233E1-E111-4B3A-9970-27C527B2FA30}">
      <dgm:prSet/>
      <dgm:spPr/>
      <dgm:t>
        <a:bodyPr/>
        <a:lstStyle/>
        <a:p>
          <a:r>
            <a:rPr lang="en-US" dirty="0"/>
            <a:t>$.655 per mile Effective July 1, 2022 </a:t>
          </a:r>
        </a:p>
      </dgm:t>
    </dgm:pt>
    <dgm:pt modelId="{3FB1AACF-FD03-4E60-83D2-1412593E3D33}" type="parTrans" cxnId="{A77A0AB5-49A0-42B1-AEC2-6B6058EF4062}">
      <dgm:prSet/>
      <dgm:spPr/>
      <dgm:t>
        <a:bodyPr/>
        <a:lstStyle/>
        <a:p>
          <a:endParaRPr lang="en-US"/>
        </a:p>
      </dgm:t>
    </dgm:pt>
    <dgm:pt modelId="{192DAF66-5095-4602-804A-E3BF6CB841BB}" type="sibTrans" cxnId="{A77A0AB5-49A0-42B1-AEC2-6B6058EF4062}">
      <dgm:prSet/>
      <dgm:spPr/>
      <dgm:t>
        <a:bodyPr/>
        <a:lstStyle/>
        <a:p>
          <a:endParaRPr lang="en-US"/>
        </a:p>
      </dgm:t>
    </dgm:pt>
    <dgm:pt modelId="{105B0C65-265C-4FE0-80A0-F10E74F48327}">
      <dgm:prSet/>
      <dgm:spPr/>
      <dgm:t>
        <a:bodyPr/>
        <a:lstStyle/>
        <a:p>
          <a:r>
            <a:rPr lang="en-US" dirty="0"/>
            <a:t>Regular Resident District Students:</a:t>
          </a:r>
        </a:p>
      </dgm:t>
    </dgm:pt>
    <dgm:pt modelId="{E82E2685-0AF2-419A-BFC9-54A02927F0B1}" type="parTrans" cxnId="{96D8CA99-F214-4066-87AB-32DEF0E440BF}">
      <dgm:prSet/>
      <dgm:spPr/>
      <dgm:t>
        <a:bodyPr/>
        <a:lstStyle/>
        <a:p>
          <a:endParaRPr lang="en-US"/>
        </a:p>
      </dgm:t>
    </dgm:pt>
    <dgm:pt modelId="{CA942BD4-AA38-4129-86E7-7DA5D53EEF34}" type="sibTrans" cxnId="{96D8CA99-F214-4066-87AB-32DEF0E440BF}">
      <dgm:prSet/>
      <dgm:spPr/>
      <dgm:t>
        <a:bodyPr/>
        <a:lstStyle/>
        <a:p>
          <a:endParaRPr lang="en-US"/>
        </a:p>
      </dgm:t>
    </dgm:pt>
    <dgm:pt modelId="{9ED35D02-F45F-47B1-8D3B-4E95BC0DDF5B}">
      <dgm:prSet/>
      <dgm:spPr/>
      <dgm:t>
        <a:bodyPr/>
        <a:lstStyle/>
        <a:p>
          <a:r>
            <a:rPr lang="en-US" dirty="0"/>
            <a:t>$1.8668 per mile  </a:t>
          </a:r>
        </a:p>
      </dgm:t>
    </dgm:pt>
    <dgm:pt modelId="{F8864AD4-7BAE-45DF-A99A-B2720A732403}" type="parTrans" cxnId="{6ED0C7D3-D536-4F04-94A5-011D117A2EB6}">
      <dgm:prSet/>
      <dgm:spPr/>
      <dgm:t>
        <a:bodyPr/>
        <a:lstStyle/>
        <a:p>
          <a:endParaRPr lang="en-US"/>
        </a:p>
      </dgm:t>
    </dgm:pt>
    <dgm:pt modelId="{8376FD71-B2CB-4E4F-9D72-5C91C02EF742}" type="sibTrans" cxnId="{6ED0C7D3-D536-4F04-94A5-011D117A2EB6}">
      <dgm:prSet/>
      <dgm:spPr/>
      <dgm:t>
        <a:bodyPr/>
        <a:lstStyle/>
        <a:p>
          <a:endParaRPr lang="en-US"/>
        </a:p>
      </dgm:t>
    </dgm:pt>
    <dgm:pt modelId="{33CAC96E-9C37-43B1-95C3-E1EC8F9A981C}">
      <dgm:prSet/>
      <dgm:spPr/>
      <dgm:t>
        <a:bodyPr/>
        <a:lstStyle/>
        <a:p>
          <a:r>
            <a:rPr lang="en-US" dirty="0"/>
            <a:t>Qualify if living 4 miles from school</a:t>
          </a:r>
        </a:p>
      </dgm:t>
    </dgm:pt>
    <dgm:pt modelId="{72A8FF5C-AD2B-499E-917D-1AC21A48F2EA}" type="parTrans" cxnId="{8E37600F-D542-47B0-99BE-E20A9EF51B55}">
      <dgm:prSet/>
      <dgm:spPr/>
      <dgm:t>
        <a:bodyPr/>
        <a:lstStyle/>
        <a:p>
          <a:endParaRPr lang="en-US"/>
        </a:p>
      </dgm:t>
    </dgm:pt>
    <dgm:pt modelId="{19E0CA13-ED1E-456F-BFAA-28E107C3B324}" type="sibTrans" cxnId="{8E37600F-D542-47B0-99BE-E20A9EF51B55}">
      <dgm:prSet/>
      <dgm:spPr/>
      <dgm:t>
        <a:bodyPr/>
        <a:lstStyle/>
        <a:p>
          <a:endParaRPr lang="en-US"/>
        </a:p>
      </dgm:t>
    </dgm:pt>
    <dgm:pt modelId="{2B10C306-8DB9-4D21-B491-C8D9DC16306A}">
      <dgm:prSet/>
      <dgm:spPr/>
      <dgm:t>
        <a:bodyPr/>
        <a:lstStyle/>
        <a:p>
          <a:r>
            <a:rPr lang="en-US" dirty="0"/>
            <a:t>Reimburse from 3 miles</a:t>
          </a:r>
        </a:p>
      </dgm:t>
    </dgm:pt>
    <dgm:pt modelId="{FC6195E9-1C6E-429D-BF1B-72B71E8E08F9}" type="parTrans" cxnId="{08E48B6F-ED83-4BCD-8A36-A10717B28B1D}">
      <dgm:prSet/>
      <dgm:spPr/>
      <dgm:t>
        <a:bodyPr/>
        <a:lstStyle/>
        <a:p>
          <a:endParaRPr lang="en-US"/>
        </a:p>
      </dgm:t>
    </dgm:pt>
    <dgm:pt modelId="{42901AB5-3706-467B-8E73-27AEF7693546}" type="sibTrans" cxnId="{08E48B6F-ED83-4BCD-8A36-A10717B28B1D}">
      <dgm:prSet/>
      <dgm:spPr/>
      <dgm:t>
        <a:bodyPr/>
        <a:lstStyle/>
        <a:p>
          <a:endParaRPr lang="en-US"/>
        </a:p>
      </dgm:t>
    </dgm:pt>
    <dgm:pt modelId="{1A571E53-3BF5-4C91-A915-AF2E5EF00C65}">
      <dgm:prSet/>
      <dgm:spPr/>
      <dgm:t>
        <a:bodyPr/>
        <a:lstStyle/>
        <a:p>
          <a:r>
            <a:rPr lang="en-US" dirty="0"/>
            <a:t>One way travel once a day</a:t>
          </a:r>
        </a:p>
      </dgm:t>
    </dgm:pt>
    <dgm:pt modelId="{943E572E-44A1-42E1-A53F-576A64AD9999}" type="parTrans" cxnId="{2D6C8847-6DAA-4043-9545-139840B19730}">
      <dgm:prSet/>
      <dgm:spPr/>
      <dgm:t>
        <a:bodyPr/>
        <a:lstStyle/>
        <a:p>
          <a:endParaRPr lang="en-US"/>
        </a:p>
      </dgm:t>
    </dgm:pt>
    <dgm:pt modelId="{756218B9-6ADE-463D-8957-F240716B6EBE}" type="sibTrans" cxnId="{2D6C8847-6DAA-4043-9545-139840B19730}">
      <dgm:prSet/>
      <dgm:spPr/>
      <dgm:t>
        <a:bodyPr/>
        <a:lstStyle/>
        <a:p>
          <a:endParaRPr lang="en-US"/>
        </a:p>
      </dgm:t>
    </dgm:pt>
    <dgm:pt modelId="{687C269A-48F7-48AA-BEB2-1C384C978D7D}">
      <dgm:prSet/>
      <dgm:spPr/>
      <dgm:t>
        <a:bodyPr/>
        <a:lstStyle/>
        <a:p>
          <a:r>
            <a:rPr lang="en-US" dirty="0"/>
            <a:t>Enrollment Option Students</a:t>
          </a:r>
        </a:p>
      </dgm:t>
    </dgm:pt>
    <dgm:pt modelId="{55CE359B-AB51-4130-9755-C10443065A38}" type="parTrans" cxnId="{9D1E4AAA-8D98-4EC1-97C6-38EB8B0FFB4C}">
      <dgm:prSet/>
      <dgm:spPr/>
      <dgm:t>
        <a:bodyPr/>
        <a:lstStyle/>
        <a:p>
          <a:endParaRPr lang="en-US"/>
        </a:p>
      </dgm:t>
    </dgm:pt>
    <dgm:pt modelId="{F19184C4-14BA-4DEA-B611-439DFF1FA471}" type="sibTrans" cxnId="{9D1E4AAA-8D98-4EC1-97C6-38EB8B0FFB4C}">
      <dgm:prSet/>
      <dgm:spPr/>
      <dgm:t>
        <a:bodyPr/>
        <a:lstStyle/>
        <a:p>
          <a:endParaRPr lang="en-US"/>
        </a:p>
      </dgm:t>
    </dgm:pt>
    <dgm:pt modelId="{23DEAB90-366F-4CFD-9869-22D859A9EBEC}">
      <dgm:prSet/>
      <dgm:spPr/>
      <dgm:t>
        <a:bodyPr/>
        <a:lstStyle/>
        <a:p>
          <a:r>
            <a:rPr lang="en-US" dirty="0"/>
            <a:t>$.9334 per mile</a:t>
          </a:r>
        </a:p>
      </dgm:t>
    </dgm:pt>
    <dgm:pt modelId="{323238B5-1D41-40DC-8FFC-C786A3014179}" type="parTrans" cxnId="{E5C4D0C7-59B2-4DFB-9041-7018BC0E077B}">
      <dgm:prSet/>
      <dgm:spPr/>
      <dgm:t>
        <a:bodyPr/>
        <a:lstStyle/>
        <a:p>
          <a:endParaRPr lang="en-US"/>
        </a:p>
      </dgm:t>
    </dgm:pt>
    <dgm:pt modelId="{988C4A99-B6B4-447B-9D86-730F2D97F2C2}" type="sibTrans" cxnId="{E5C4D0C7-59B2-4DFB-9041-7018BC0E077B}">
      <dgm:prSet/>
      <dgm:spPr/>
      <dgm:t>
        <a:bodyPr/>
        <a:lstStyle/>
        <a:p>
          <a:endParaRPr lang="en-US"/>
        </a:p>
      </dgm:t>
    </dgm:pt>
    <dgm:pt modelId="{14EA414D-5964-402D-B904-7E9FB8795FFA}">
      <dgm:prSet/>
      <dgm:spPr/>
      <dgm:t>
        <a:bodyPr/>
        <a:lstStyle/>
        <a:p>
          <a:r>
            <a:rPr lang="en-US" dirty="0"/>
            <a:t>Qualify if on free lunch</a:t>
          </a:r>
        </a:p>
      </dgm:t>
    </dgm:pt>
    <dgm:pt modelId="{7F50E4D7-15D3-4107-A96B-FBCA6FBE7334}" type="parTrans" cxnId="{46D3ACB0-FAE0-4951-A449-521A79C7B5C4}">
      <dgm:prSet/>
      <dgm:spPr/>
      <dgm:t>
        <a:bodyPr/>
        <a:lstStyle/>
        <a:p>
          <a:endParaRPr lang="en-US"/>
        </a:p>
      </dgm:t>
    </dgm:pt>
    <dgm:pt modelId="{631728D4-6DA3-4477-83B5-4E6D11FF2467}" type="sibTrans" cxnId="{46D3ACB0-FAE0-4951-A449-521A79C7B5C4}">
      <dgm:prSet/>
      <dgm:spPr/>
      <dgm:t>
        <a:bodyPr/>
        <a:lstStyle/>
        <a:p>
          <a:endParaRPr lang="en-US"/>
        </a:p>
      </dgm:t>
    </dgm:pt>
    <dgm:pt modelId="{D8A54675-4C14-4AAE-A9CF-26DE8AC7370A}">
      <dgm:prSet/>
      <dgm:spPr/>
      <dgm:t>
        <a:bodyPr/>
        <a:lstStyle/>
        <a:p>
          <a:r>
            <a:rPr lang="en-US" dirty="0"/>
            <a:t>Reimburse from 3 miles</a:t>
          </a:r>
        </a:p>
      </dgm:t>
    </dgm:pt>
    <dgm:pt modelId="{2D50AEE3-AD4A-4EBA-A338-F91E28C8187B}" type="parTrans" cxnId="{EA96015E-8DF3-4A75-A6F2-F84F95174B95}">
      <dgm:prSet/>
      <dgm:spPr/>
      <dgm:t>
        <a:bodyPr/>
        <a:lstStyle/>
        <a:p>
          <a:endParaRPr lang="en-US"/>
        </a:p>
      </dgm:t>
    </dgm:pt>
    <dgm:pt modelId="{A29BBEEA-EDFA-438A-9BE7-F7A485C6CB6E}" type="sibTrans" cxnId="{EA96015E-8DF3-4A75-A6F2-F84F95174B95}">
      <dgm:prSet/>
      <dgm:spPr/>
      <dgm:t>
        <a:bodyPr/>
        <a:lstStyle/>
        <a:p>
          <a:endParaRPr lang="en-US"/>
        </a:p>
      </dgm:t>
    </dgm:pt>
    <dgm:pt modelId="{F985646F-7288-4AB8-84C1-11FBE0E930CA}">
      <dgm:prSet/>
      <dgm:spPr/>
      <dgm:t>
        <a:bodyPr/>
        <a:lstStyle/>
        <a:p>
          <a:r>
            <a:rPr lang="en-US" dirty="0"/>
            <a:t>One way travel once a day</a:t>
          </a:r>
        </a:p>
      </dgm:t>
    </dgm:pt>
    <dgm:pt modelId="{2F6A7B6C-5469-4EAF-BBCF-6FE214A0B56A}" type="parTrans" cxnId="{125CCB58-E7FB-4D88-A1C9-D1E2A19103C2}">
      <dgm:prSet/>
      <dgm:spPr/>
      <dgm:t>
        <a:bodyPr/>
        <a:lstStyle/>
        <a:p>
          <a:endParaRPr lang="en-US"/>
        </a:p>
      </dgm:t>
    </dgm:pt>
    <dgm:pt modelId="{41A3E93B-51AA-4760-AC39-1B5AC3987A77}" type="sibTrans" cxnId="{125CCB58-E7FB-4D88-A1C9-D1E2A19103C2}">
      <dgm:prSet/>
      <dgm:spPr/>
      <dgm:t>
        <a:bodyPr/>
        <a:lstStyle/>
        <a:p>
          <a:endParaRPr lang="en-US"/>
        </a:p>
      </dgm:t>
    </dgm:pt>
    <dgm:pt modelId="{28EEC994-DAAE-4413-91ED-2C7822437893}" type="pres">
      <dgm:prSet presAssocID="{BDF446DB-6501-463C-AA8C-11DA27DC19AD}" presName="Name0" presStyleCnt="0">
        <dgm:presLayoutVars>
          <dgm:dir/>
          <dgm:animLvl val="lvl"/>
          <dgm:resizeHandles val="exact"/>
        </dgm:presLayoutVars>
      </dgm:prSet>
      <dgm:spPr/>
    </dgm:pt>
    <dgm:pt modelId="{0A5F0A0C-E7CC-482B-A586-ECBFFCBEAE08}" type="pres">
      <dgm:prSet presAssocID="{687C269A-48F7-48AA-BEB2-1C384C978D7D}" presName="boxAndChildren" presStyleCnt="0"/>
      <dgm:spPr/>
    </dgm:pt>
    <dgm:pt modelId="{BE9A580D-9165-4CE8-B18A-2B5E8DF1E033}" type="pres">
      <dgm:prSet presAssocID="{687C269A-48F7-48AA-BEB2-1C384C978D7D}" presName="parentTextBox" presStyleLbl="node1" presStyleIdx="0" presStyleCnt="3"/>
      <dgm:spPr/>
    </dgm:pt>
    <dgm:pt modelId="{971153FF-14DE-417E-B311-CDAC95C87D4C}" type="pres">
      <dgm:prSet presAssocID="{687C269A-48F7-48AA-BEB2-1C384C978D7D}" presName="entireBox" presStyleLbl="node1" presStyleIdx="0" presStyleCnt="3"/>
      <dgm:spPr/>
    </dgm:pt>
    <dgm:pt modelId="{9053AFDB-1DB4-484A-A782-271E50820EBA}" type="pres">
      <dgm:prSet presAssocID="{687C269A-48F7-48AA-BEB2-1C384C978D7D}" presName="descendantBox" presStyleCnt="0"/>
      <dgm:spPr/>
    </dgm:pt>
    <dgm:pt modelId="{D759BA82-363A-44F6-A796-6A1C30AC4E7F}" type="pres">
      <dgm:prSet presAssocID="{23DEAB90-366F-4CFD-9869-22D859A9EBEC}" presName="childTextBox" presStyleLbl="fgAccFollowNode1" presStyleIdx="0" presStyleCnt="2">
        <dgm:presLayoutVars>
          <dgm:bulletEnabled val="1"/>
        </dgm:presLayoutVars>
      </dgm:prSet>
      <dgm:spPr/>
    </dgm:pt>
    <dgm:pt modelId="{95EB64EC-5A62-4729-B702-8FF5369F92EE}" type="pres">
      <dgm:prSet presAssocID="{CA942BD4-AA38-4129-86E7-7DA5D53EEF34}" presName="sp" presStyleCnt="0"/>
      <dgm:spPr/>
    </dgm:pt>
    <dgm:pt modelId="{6B375215-4205-4196-9304-D39C03330075}" type="pres">
      <dgm:prSet presAssocID="{105B0C65-265C-4FE0-80A0-F10E74F48327}" presName="arrowAndChildren" presStyleCnt="0"/>
      <dgm:spPr/>
    </dgm:pt>
    <dgm:pt modelId="{01133DD0-75CE-45DB-BF9A-6FA04320A132}" type="pres">
      <dgm:prSet presAssocID="{105B0C65-265C-4FE0-80A0-F10E74F48327}" presName="parentTextArrow" presStyleLbl="node1" presStyleIdx="0" presStyleCnt="3"/>
      <dgm:spPr/>
    </dgm:pt>
    <dgm:pt modelId="{43CE6238-FD6A-4979-B6E8-5652F546A03F}" type="pres">
      <dgm:prSet presAssocID="{105B0C65-265C-4FE0-80A0-F10E74F48327}" presName="arrow" presStyleLbl="node1" presStyleIdx="1" presStyleCnt="3"/>
      <dgm:spPr/>
    </dgm:pt>
    <dgm:pt modelId="{6A6D4E9D-4106-4D61-9D27-AF74D66BECAE}" type="pres">
      <dgm:prSet presAssocID="{105B0C65-265C-4FE0-80A0-F10E74F48327}" presName="descendantArrow" presStyleCnt="0"/>
      <dgm:spPr/>
    </dgm:pt>
    <dgm:pt modelId="{C64BFDC3-4E5C-429E-A317-699D8CCF5B23}" type="pres">
      <dgm:prSet presAssocID="{9ED35D02-F45F-47B1-8D3B-4E95BC0DDF5B}" presName="childTextArrow" presStyleLbl="fgAccFollowNode1" presStyleIdx="1" presStyleCnt="2">
        <dgm:presLayoutVars>
          <dgm:bulletEnabled val="1"/>
        </dgm:presLayoutVars>
      </dgm:prSet>
      <dgm:spPr/>
    </dgm:pt>
    <dgm:pt modelId="{6D1CDD3B-3B61-4CE3-8EB1-F4435783375D}" type="pres">
      <dgm:prSet presAssocID="{192DAF66-5095-4602-804A-E3BF6CB841BB}" presName="sp" presStyleCnt="0"/>
      <dgm:spPr/>
    </dgm:pt>
    <dgm:pt modelId="{A03E74AC-0431-470F-B99D-D5497B2082D2}" type="pres">
      <dgm:prSet presAssocID="{2C4233E1-E111-4B3A-9970-27C527B2FA30}" presName="arrowAndChildren" presStyleCnt="0"/>
      <dgm:spPr/>
    </dgm:pt>
    <dgm:pt modelId="{25BABB70-88B6-4C49-9789-7201292D3130}" type="pres">
      <dgm:prSet presAssocID="{2C4233E1-E111-4B3A-9970-27C527B2FA30}" presName="parentTextArrow" presStyleLbl="node1" presStyleIdx="2" presStyleCnt="3"/>
      <dgm:spPr/>
    </dgm:pt>
  </dgm:ptLst>
  <dgm:cxnLst>
    <dgm:cxn modelId="{8E37600F-D542-47B0-99BE-E20A9EF51B55}" srcId="{9ED35D02-F45F-47B1-8D3B-4E95BC0DDF5B}" destId="{33CAC96E-9C37-43B1-95C3-E1EC8F9A981C}" srcOrd="0" destOrd="0" parTransId="{72A8FF5C-AD2B-499E-917D-1AC21A48F2EA}" sibTransId="{19E0CA13-ED1E-456F-BFAA-28E107C3B324}"/>
    <dgm:cxn modelId="{D896B627-6D0B-49B9-A5CA-0725C0C0A2E5}" type="presOf" srcId="{105B0C65-265C-4FE0-80A0-F10E74F48327}" destId="{43CE6238-FD6A-4979-B6E8-5652F546A03F}" srcOrd="1" destOrd="0" presId="urn:microsoft.com/office/officeart/2005/8/layout/process4"/>
    <dgm:cxn modelId="{E4DD3F2F-5714-4E59-9090-E71ECF918548}" type="presOf" srcId="{1A571E53-3BF5-4C91-A915-AF2E5EF00C65}" destId="{C64BFDC3-4E5C-429E-A317-699D8CCF5B23}" srcOrd="0" destOrd="3" presId="urn:microsoft.com/office/officeart/2005/8/layout/process4"/>
    <dgm:cxn modelId="{EA96015E-8DF3-4A75-A6F2-F84F95174B95}" srcId="{23DEAB90-366F-4CFD-9869-22D859A9EBEC}" destId="{D8A54675-4C14-4AAE-A9CF-26DE8AC7370A}" srcOrd="1" destOrd="0" parTransId="{2D50AEE3-AD4A-4EBA-A338-F91E28C8187B}" sibTransId="{A29BBEEA-EDFA-438A-9BE7-F7A485C6CB6E}"/>
    <dgm:cxn modelId="{3A54D65E-A2F6-47C7-9154-05E4118F9F27}" type="presOf" srcId="{2B10C306-8DB9-4D21-B491-C8D9DC16306A}" destId="{C64BFDC3-4E5C-429E-A317-699D8CCF5B23}" srcOrd="0" destOrd="2" presId="urn:microsoft.com/office/officeart/2005/8/layout/process4"/>
    <dgm:cxn modelId="{82017243-DDA1-4452-8C92-40F389A38435}" type="presOf" srcId="{14EA414D-5964-402D-B904-7E9FB8795FFA}" destId="{D759BA82-363A-44F6-A796-6A1C30AC4E7F}" srcOrd="0" destOrd="1" presId="urn:microsoft.com/office/officeart/2005/8/layout/process4"/>
    <dgm:cxn modelId="{2D6C8847-6DAA-4043-9545-139840B19730}" srcId="{9ED35D02-F45F-47B1-8D3B-4E95BC0DDF5B}" destId="{1A571E53-3BF5-4C91-A915-AF2E5EF00C65}" srcOrd="2" destOrd="0" parTransId="{943E572E-44A1-42E1-A53F-576A64AD9999}" sibTransId="{756218B9-6ADE-463D-8957-F240716B6EBE}"/>
    <dgm:cxn modelId="{08E48B6F-ED83-4BCD-8A36-A10717B28B1D}" srcId="{9ED35D02-F45F-47B1-8D3B-4E95BC0DDF5B}" destId="{2B10C306-8DB9-4D21-B491-C8D9DC16306A}" srcOrd="1" destOrd="0" parTransId="{FC6195E9-1C6E-429D-BF1B-72B71E8E08F9}" sibTransId="{42901AB5-3706-467B-8E73-27AEF7693546}"/>
    <dgm:cxn modelId="{125CCB58-E7FB-4D88-A1C9-D1E2A19103C2}" srcId="{23DEAB90-366F-4CFD-9869-22D859A9EBEC}" destId="{F985646F-7288-4AB8-84C1-11FBE0E930CA}" srcOrd="2" destOrd="0" parTransId="{2F6A7B6C-5469-4EAF-BBCF-6FE214A0B56A}" sibTransId="{41A3E93B-51AA-4760-AC39-1B5AC3987A77}"/>
    <dgm:cxn modelId="{77F2C181-8640-42D4-88E3-B489CCDD4762}" type="presOf" srcId="{687C269A-48F7-48AA-BEB2-1C384C978D7D}" destId="{971153FF-14DE-417E-B311-CDAC95C87D4C}" srcOrd="1" destOrd="0" presId="urn:microsoft.com/office/officeart/2005/8/layout/process4"/>
    <dgm:cxn modelId="{EAF41C8C-5F2A-4BC6-9D43-70B97996DBB4}" type="presOf" srcId="{2C4233E1-E111-4B3A-9970-27C527B2FA30}" destId="{25BABB70-88B6-4C49-9789-7201292D3130}" srcOrd="0" destOrd="0" presId="urn:microsoft.com/office/officeart/2005/8/layout/process4"/>
    <dgm:cxn modelId="{96D8CA99-F214-4066-87AB-32DEF0E440BF}" srcId="{BDF446DB-6501-463C-AA8C-11DA27DC19AD}" destId="{105B0C65-265C-4FE0-80A0-F10E74F48327}" srcOrd="1" destOrd="0" parTransId="{E82E2685-0AF2-419A-BFC9-54A02927F0B1}" sibTransId="{CA942BD4-AA38-4129-86E7-7DA5D53EEF34}"/>
    <dgm:cxn modelId="{9D1E4AAA-8D98-4EC1-97C6-38EB8B0FFB4C}" srcId="{BDF446DB-6501-463C-AA8C-11DA27DC19AD}" destId="{687C269A-48F7-48AA-BEB2-1C384C978D7D}" srcOrd="2" destOrd="0" parTransId="{55CE359B-AB51-4130-9755-C10443065A38}" sibTransId="{F19184C4-14BA-4DEA-B611-439DFF1FA471}"/>
    <dgm:cxn modelId="{46D3ACB0-FAE0-4951-A449-521A79C7B5C4}" srcId="{23DEAB90-366F-4CFD-9869-22D859A9EBEC}" destId="{14EA414D-5964-402D-B904-7E9FB8795FFA}" srcOrd="0" destOrd="0" parTransId="{7F50E4D7-15D3-4107-A96B-FBCA6FBE7334}" sibTransId="{631728D4-6DA3-4477-83B5-4E6D11FF2467}"/>
    <dgm:cxn modelId="{695BD8B0-135A-420C-BAF2-3DC90A937E9B}" type="presOf" srcId="{D8A54675-4C14-4AAE-A9CF-26DE8AC7370A}" destId="{D759BA82-363A-44F6-A796-6A1C30AC4E7F}" srcOrd="0" destOrd="2" presId="urn:microsoft.com/office/officeart/2005/8/layout/process4"/>
    <dgm:cxn modelId="{683185B2-06D0-4363-A88E-1386967A0F27}" type="presOf" srcId="{BDF446DB-6501-463C-AA8C-11DA27DC19AD}" destId="{28EEC994-DAAE-4413-91ED-2C7822437893}" srcOrd="0" destOrd="0" presId="urn:microsoft.com/office/officeart/2005/8/layout/process4"/>
    <dgm:cxn modelId="{A77A0AB5-49A0-42B1-AEC2-6B6058EF4062}" srcId="{BDF446DB-6501-463C-AA8C-11DA27DC19AD}" destId="{2C4233E1-E111-4B3A-9970-27C527B2FA30}" srcOrd="0" destOrd="0" parTransId="{3FB1AACF-FD03-4E60-83D2-1412593E3D33}" sibTransId="{192DAF66-5095-4602-804A-E3BF6CB841BB}"/>
    <dgm:cxn modelId="{93CF4EBD-D640-40C2-953F-A70E54410D19}" type="presOf" srcId="{23DEAB90-366F-4CFD-9869-22D859A9EBEC}" destId="{D759BA82-363A-44F6-A796-6A1C30AC4E7F}" srcOrd="0" destOrd="0" presId="urn:microsoft.com/office/officeart/2005/8/layout/process4"/>
    <dgm:cxn modelId="{E5C4D0C7-59B2-4DFB-9041-7018BC0E077B}" srcId="{687C269A-48F7-48AA-BEB2-1C384C978D7D}" destId="{23DEAB90-366F-4CFD-9869-22D859A9EBEC}" srcOrd="0" destOrd="0" parTransId="{323238B5-1D41-40DC-8FFC-C786A3014179}" sibTransId="{988C4A99-B6B4-447B-9D86-730F2D97F2C2}"/>
    <dgm:cxn modelId="{6ED0C7D3-D536-4F04-94A5-011D117A2EB6}" srcId="{105B0C65-265C-4FE0-80A0-F10E74F48327}" destId="{9ED35D02-F45F-47B1-8D3B-4E95BC0DDF5B}" srcOrd="0" destOrd="0" parTransId="{F8864AD4-7BAE-45DF-A99A-B2720A732403}" sibTransId="{8376FD71-B2CB-4E4F-9D72-5C91C02EF742}"/>
    <dgm:cxn modelId="{8D7A1DED-3B1A-47D9-A07D-D3C9F72B60C5}" type="presOf" srcId="{9ED35D02-F45F-47B1-8D3B-4E95BC0DDF5B}" destId="{C64BFDC3-4E5C-429E-A317-699D8CCF5B23}" srcOrd="0" destOrd="0" presId="urn:microsoft.com/office/officeart/2005/8/layout/process4"/>
    <dgm:cxn modelId="{B35C82F2-4533-4CF5-BE1F-D1FA972F6E75}" type="presOf" srcId="{687C269A-48F7-48AA-BEB2-1C384C978D7D}" destId="{BE9A580D-9165-4CE8-B18A-2B5E8DF1E033}" srcOrd="0" destOrd="0" presId="urn:microsoft.com/office/officeart/2005/8/layout/process4"/>
    <dgm:cxn modelId="{A000B4F5-930F-4CC7-A82E-8EF0EAB418FC}" type="presOf" srcId="{33CAC96E-9C37-43B1-95C3-E1EC8F9A981C}" destId="{C64BFDC3-4E5C-429E-A317-699D8CCF5B23}" srcOrd="0" destOrd="1" presId="urn:microsoft.com/office/officeart/2005/8/layout/process4"/>
    <dgm:cxn modelId="{D75351FB-2D5E-4A32-9712-CD42FED3E437}" type="presOf" srcId="{105B0C65-265C-4FE0-80A0-F10E74F48327}" destId="{01133DD0-75CE-45DB-BF9A-6FA04320A132}" srcOrd="0" destOrd="0" presId="urn:microsoft.com/office/officeart/2005/8/layout/process4"/>
    <dgm:cxn modelId="{8F16F9FE-E3A7-42C6-B766-C1DDFDBB5766}" type="presOf" srcId="{F985646F-7288-4AB8-84C1-11FBE0E930CA}" destId="{D759BA82-363A-44F6-A796-6A1C30AC4E7F}" srcOrd="0" destOrd="3" presId="urn:microsoft.com/office/officeart/2005/8/layout/process4"/>
    <dgm:cxn modelId="{715B9914-1D4C-4505-BFD9-080E9E203EEF}" type="presParOf" srcId="{28EEC994-DAAE-4413-91ED-2C7822437893}" destId="{0A5F0A0C-E7CC-482B-A586-ECBFFCBEAE08}" srcOrd="0" destOrd="0" presId="urn:microsoft.com/office/officeart/2005/8/layout/process4"/>
    <dgm:cxn modelId="{25059CA1-A509-4E77-AC81-7745A04F4416}" type="presParOf" srcId="{0A5F0A0C-E7CC-482B-A586-ECBFFCBEAE08}" destId="{BE9A580D-9165-4CE8-B18A-2B5E8DF1E033}" srcOrd="0" destOrd="0" presId="urn:microsoft.com/office/officeart/2005/8/layout/process4"/>
    <dgm:cxn modelId="{94076DD2-9059-4B14-B1E1-ADDF1C0D1994}" type="presParOf" srcId="{0A5F0A0C-E7CC-482B-A586-ECBFFCBEAE08}" destId="{971153FF-14DE-417E-B311-CDAC95C87D4C}" srcOrd="1" destOrd="0" presId="urn:microsoft.com/office/officeart/2005/8/layout/process4"/>
    <dgm:cxn modelId="{5B4900BB-0E2C-4EFA-9F50-88EF435CBF05}" type="presParOf" srcId="{0A5F0A0C-E7CC-482B-A586-ECBFFCBEAE08}" destId="{9053AFDB-1DB4-484A-A782-271E50820EBA}" srcOrd="2" destOrd="0" presId="urn:microsoft.com/office/officeart/2005/8/layout/process4"/>
    <dgm:cxn modelId="{45FC020F-2E4E-4AE8-BEE2-519286930F32}" type="presParOf" srcId="{9053AFDB-1DB4-484A-A782-271E50820EBA}" destId="{D759BA82-363A-44F6-A796-6A1C30AC4E7F}" srcOrd="0" destOrd="0" presId="urn:microsoft.com/office/officeart/2005/8/layout/process4"/>
    <dgm:cxn modelId="{E9F7DD5E-5982-4FDB-99F4-B4117A523211}" type="presParOf" srcId="{28EEC994-DAAE-4413-91ED-2C7822437893}" destId="{95EB64EC-5A62-4729-B702-8FF5369F92EE}" srcOrd="1" destOrd="0" presId="urn:microsoft.com/office/officeart/2005/8/layout/process4"/>
    <dgm:cxn modelId="{D675935A-7A4D-44D9-B2BD-7A596CB6D2BE}" type="presParOf" srcId="{28EEC994-DAAE-4413-91ED-2C7822437893}" destId="{6B375215-4205-4196-9304-D39C03330075}" srcOrd="2" destOrd="0" presId="urn:microsoft.com/office/officeart/2005/8/layout/process4"/>
    <dgm:cxn modelId="{34D45C43-0D67-409A-B3D3-F9C885C7AAB9}" type="presParOf" srcId="{6B375215-4205-4196-9304-D39C03330075}" destId="{01133DD0-75CE-45DB-BF9A-6FA04320A132}" srcOrd="0" destOrd="0" presId="urn:microsoft.com/office/officeart/2005/8/layout/process4"/>
    <dgm:cxn modelId="{BBC85FE2-1EF5-42EE-8F98-8E82F305426B}" type="presParOf" srcId="{6B375215-4205-4196-9304-D39C03330075}" destId="{43CE6238-FD6A-4979-B6E8-5652F546A03F}" srcOrd="1" destOrd="0" presId="urn:microsoft.com/office/officeart/2005/8/layout/process4"/>
    <dgm:cxn modelId="{A2C9A2CB-F6B1-4207-BEE7-72CC23CC8FA2}" type="presParOf" srcId="{6B375215-4205-4196-9304-D39C03330075}" destId="{6A6D4E9D-4106-4D61-9D27-AF74D66BECAE}" srcOrd="2" destOrd="0" presId="urn:microsoft.com/office/officeart/2005/8/layout/process4"/>
    <dgm:cxn modelId="{45A0476E-8086-4C0C-A0D8-6F2FAA2F2769}" type="presParOf" srcId="{6A6D4E9D-4106-4D61-9D27-AF74D66BECAE}" destId="{C64BFDC3-4E5C-429E-A317-699D8CCF5B23}" srcOrd="0" destOrd="0" presId="urn:microsoft.com/office/officeart/2005/8/layout/process4"/>
    <dgm:cxn modelId="{CCEEAE39-4EB8-4B71-BA7D-18A39C3C8758}" type="presParOf" srcId="{28EEC994-DAAE-4413-91ED-2C7822437893}" destId="{6D1CDD3B-3B61-4CE3-8EB1-F4435783375D}" srcOrd="3" destOrd="0" presId="urn:microsoft.com/office/officeart/2005/8/layout/process4"/>
    <dgm:cxn modelId="{F1F8C0CD-5170-4160-8C1A-B67EB8FC5A02}" type="presParOf" srcId="{28EEC994-DAAE-4413-91ED-2C7822437893}" destId="{A03E74AC-0431-470F-B99D-D5497B2082D2}" srcOrd="4" destOrd="0" presId="urn:microsoft.com/office/officeart/2005/8/layout/process4"/>
    <dgm:cxn modelId="{CA432804-304D-4275-BB96-C701C4550C12}" type="presParOf" srcId="{A03E74AC-0431-470F-B99D-D5497B2082D2}" destId="{25BABB70-88B6-4C49-9789-7201292D3130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81CAEDC6-E06D-401D-96D8-74299FB5465B}" type="doc">
      <dgm:prSet loTypeId="urn:microsoft.com/office/officeart/2018/2/layout/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A3270F77-6D65-4618-9D3B-548D2FE6B326}">
      <dgm:prSet/>
      <dgm:spPr/>
      <dgm:t>
        <a:bodyPr/>
        <a:lstStyle/>
        <a:p>
          <a:pPr>
            <a:defRPr b="1"/>
          </a:pPr>
          <a:r>
            <a:rPr lang="en-US" dirty="0"/>
            <a:t>School Districts report most of their information to NDE through NDE Portal</a:t>
          </a:r>
        </a:p>
      </dgm:t>
    </dgm:pt>
    <dgm:pt modelId="{A363DCB0-3BDB-4326-906C-1A3BDCC8FBD3}" type="parTrans" cxnId="{95C535EE-000C-4DA6-B2C2-8C6634E62FD2}">
      <dgm:prSet/>
      <dgm:spPr/>
      <dgm:t>
        <a:bodyPr/>
        <a:lstStyle/>
        <a:p>
          <a:endParaRPr lang="en-US"/>
        </a:p>
      </dgm:t>
    </dgm:pt>
    <dgm:pt modelId="{3FD23BA7-FA1B-4D54-8E0E-B7EA8FE3CC4A}" type="sibTrans" cxnId="{95C535EE-000C-4DA6-B2C2-8C6634E62FD2}">
      <dgm:prSet/>
      <dgm:spPr/>
      <dgm:t>
        <a:bodyPr/>
        <a:lstStyle/>
        <a:p>
          <a:endParaRPr lang="en-US"/>
        </a:p>
      </dgm:t>
    </dgm:pt>
    <dgm:pt modelId="{3D241C73-252D-4D8A-BBB5-09E6181B640D}">
      <dgm:prSet/>
      <dgm:spPr/>
      <dgm:t>
        <a:bodyPr/>
        <a:lstStyle/>
        <a:p>
          <a:pPr>
            <a:defRPr b="1"/>
          </a:pPr>
          <a:r>
            <a:rPr lang="en-US" dirty="0">
              <a:hlinkClick xmlns:r="http://schemas.openxmlformats.org/officeDocument/2006/relationships" r:id="rId1"/>
            </a:rPr>
            <a:t>https://portal.education.ne.gov</a:t>
          </a:r>
          <a:endParaRPr lang="en-US" dirty="0"/>
        </a:p>
      </dgm:t>
    </dgm:pt>
    <dgm:pt modelId="{732602F2-9C94-49EC-A52D-5896C47742CF}" type="parTrans" cxnId="{022EB0B4-9A14-4CB6-919E-D1E3B14C3ED2}">
      <dgm:prSet/>
      <dgm:spPr/>
      <dgm:t>
        <a:bodyPr/>
        <a:lstStyle/>
        <a:p>
          <a:endParaRPr lang="en-US"/>
        </a:p>
      </dgm:t>
    </dgm:pt>
    <dgm:pt modelId="{2956BA77-7228-47B1-ABDB-8E0D7089576A}" type="sibTrans" cxnId="{022EB0B4-9A14-4CB6-919E-D1E3B14C3ED2}">
      <dgm:prSet/>
      <dgm:spPr/>
      <dgm:t>
        <a:bodyPr/>
        <a:lstStyle/>
        <a:p>
          <a:endParaRPr lang="en-US"/>
        </a:p>
      </dgm:t>
    </dgm:pt>
    <dgm:pt modelId="{C22A8E2A-F286-4C5B-B6EB-20CF97C6885E}">
      <dgm:prSet/>
      <dgm:spPr/>
      <dgm:t>
        <a:bodyPr/>
        <a:lstStyle/>
        <a:p>
          <a:pPr>
            <a:defRPr b="1"/>
          </a:pPr>
          <a:r>
            <a:rPr lang="en-US" dirty="0"/>
            <a:t>Data Collections </a:t>
          </a:r>
        </a:p>
      </dgm:t>
    </dgm:pt>
    <dgm:pt modelId="{762F0F03-196F-4DE7-8A16-45033A233D7B}" type="parTrans" cxnId="{06E51649-199F-454D-8C77-F793109ED320}">
      <dgm:prSet/>
      <dgm:spPr/>
      <dgm:t>
        <a:bodyPr/>
        <a:lstStyle/>
        <a:p>
          <a:endParaRPr lang="en-US"/>
        </a:p>
      </dgm:t>
    </dgm:pt>
    <dgm:pt modelId="{5EF0DEED-F66D-4D33-9BCA-0521FB767A1F}" type="sibTrans" cxnId="{06E51649-199F-454D-8C77-F793109ED320}">
      <dgm:prSet/>
      <dgm:spPr/>
      <dgm:t>
        <a:bodyPr/>
        <a:lstStyle/>
        <a:p>
          <a:endParaRPr lang="en-US"/>
        </a:p>
      </dgm:t>
    </dgm:pt>
    <dgm:pt modelId="{25EDE519-248A-4497-B744-575508AFDD9A}">
      <dgm:prSet/>
      <dgm:spPr/>
      <dgm:t>
        <a:bodyPr/>
        <a:lstStyle/>
        <a:p>
          <a:r>
            <a:rPr lang="en-US" dirty="0"/>
            <a:t>Consolidate Data Collection</a:t>
          </a:r>
        </a:p>
      </dgm:t>
    </dgm:pt>
    <dgm:pt modelId="{75B00A9D-9A40-43C5-92C2-C59520380D74}" type="parTrans" cxnId="{1EF687DE-BC80-43B7-9CD5-649365264B77}">
      <dgm:prSet/>
      <dgm:spPr/>
      <dgm:t>
        <a:bodyPr/>
        <a:lstStyle/>
        <a:p>
          <a:endParaRPr lang="en-US"/>
        </a:p>
      </dgm:t>
    </dgm:pt>
    <dgm:pt modelId="{C86D9D89-8BF1-4940-A833-15A8A964C8AE}" type="sibTrans" cxnId="{1EF687DE-BC80-43B7-9CD5-649365264B77}">
      <dgm:prSet/>
      <dgm:spPr/>
      <dgm:t>
        <a:bodyPr/>
        <a:lstStyle/>
        <a:p>
          <a:endParaRPr lang="en-US"/>
        </a:p>
      </dgm:t>
    </dgm:pt>
    <dgm:pt modelId="{93CD1473-A8BD-4DF7-8D9A-8A71C4D8798B}">
      <dgm:prSet/>
      <dgm:spPr/>
      <dgm:t>
        <a:bodyPr/>
        <a:lstStyle/>
        <a:p>
          <a:r>
            <a:rPr lang="en-US" dirty="0"/>
            <a:t>ADVISOR – Student Information System</a:t>
          </a:r>
        </a:p>
      </dgm:t>
    </dgm:pt>
    <dgm:pt modelId="{55F14926-2ED0-4B99-8186-38BF17BAD7C6}" type="parTrans" cxnId="{E2691A8C-8C3F-4C17-B552-B1DE2081E932}">
      <dgm:prSet/>
      <dgm:spPr/>
      <dgm:t>
        <a:bodyPr/>
        <a:lstStyle/>
        <a:p>
          <a:endParaRPr lang="en-US"/>
        </a:p>
      </dgm:t>
    </dgm:pt>
    <dgm:pt modelId="{D422FE14-53AE-41FC-8ACB-5C4D76C8BBD9}" type="sibTrans" cxnId="{E2691A8C-8C3F-4C17-B552-B1DE2081E932}">
      <dgm:prSet/>
      <dgm:spPr/>
      <dgm:t>
        <a:bodyPr/>
        <a:lstStyle/>
        <a:p>
          <a:endParaRPr lang="en-US"/>
        </a:p>
      </dgm:t>
    </dgm:pt>
    <dgm:pt modelId="{368AC808-BDCB-4902-8D1F-2D5C950F6923}" type="pres">
      <dgm:prSet presAssocID="{81CAEDC6-E06D-401D-96D8-74299FB5465B}" presName="root" presStyleCnt="0">
        <dgm:presLayoutVars>
          <dgm:dir/>
          <dgm:resizeHandles val="exact"/>
        </dgm:presLayoutVars>
      </dgm:prSet>
      <dgm:spPr/>
    </dgm:pt>
    <dgm:pt modelId="{5D7CC4D8-4AC4-4C91-8620-35B9271C8660}" type="pres">
      <dgm:prSet presAssocID="{A3270F77-6D65-4618-9D3B-548D2FE6B326}" presName="compNode" presStyleCnt="0"/>
      <dgm:spPr/>
    </dgm:pt>
    <dgm:pt modelId="{F1E03FFD-14F6-4F44-B9A8-9207E184134E}" type="pres">
      <dgm:prSet presAssocID="{A3270F77-6D65-4618-9D3B-548D2FE6B326}" presName="iconRect" presStyleLbl="node1" presStyleIdx="0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hoolhouse"/>
        </a:ext>
      </dgm:extLst>
    </dgm:pt>
    <dgm:pt modelId="{1239DF43-CEAB-4052-A6B5-F0A93AFC037C}" type="pres">
      <dgm:prSet presAssocID="{A3270F77-6D65-4618-9D3B-548D2FE6B326}" presName="iconSpace" presStyleCnt="0"/>
      <dgm:spPr/>
    </dgm:pt>
    <dgm:pt modelId="{C6826674-A05E-4C9C-A998-A84685A71F29}" type="pres">
      <dgm:prSet presAssocID="{A3270F77-6D65-4618-9D3B-548D2FE6B326}" presName="parTx" presStyleLbl="revTx" presStyleIdx="0" presStyleCnt="6">
        <dgm:presLayoutVars>
          <dgm:chMax val="0"/>
          <dgm:chPref val="0"/>
        </dgm:presLayoutVars>
      </dgm:prSet>
      <dgm:spPr/>
    </dgm:pt>
    <dgm:pt modelId="{A734E1A4-E6CD-4D3A-9344-80821671710A}" type="pres">
      <dgm:prSet presAssocID="{A3270F77-6D65-4618-9D3B-548D2FE6B326}" presName="txSpace" presStyleCnt="0"/>
      <dgm:spPr/>
    </dgm:pt>
    <dgm:pt modelId="{D416C362-822D-497B-BD97-DFBA9B705B80}" type="pres">
      <dgm:prSet presAssocID="{A3270F77-6D65-4618-9D3B-548D2FE6B326}" presName="desTx" presStyleLbl="revTx" presStyleIdx="1" presStyleCnt="6">
        <dgm:presLayoutVars/>
      </dgm:prSet>
      <dgm:spPr/>
    </dgm:pt>
    <dgm:pt modelId="{CF9F2DB4-0476-4363-BC3A-C231B3DBEC30}" type="pres">
      <dgm:prSet presAssocID="{3FD23BA7-FA1B-4D54-8E0E-B7EA8FE3CC4A}" presName="sibTrans" presStyleCnt="0"/>
      <dgm:spPr/>
    </dgm:pt>
    <dgm:pt modelId="{A65080EB-E2A8-41AF-89C6-0A58F8907896}" type="pres">
      <dgm:prSet presAssocID="{3D241C73-252D-4D8A-BBB5-09E6181B640D}" presName="compNode" presStyleCnt="0"/>
      <dgm:spPr/>
    </dgm:pt>
    <dgm:pt modelId="{A50218D3-C763-4AA5-8E16-9C32C7DC825E}" type="pres">
      <dgm:prSet presAssocID="{3D241C73-252D-4D8A-BBB5-09E6181B640D}" presName="iconRect" presStyleLbl="node1" presStyleIdx="1" presStyleCnt="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arth Globe Americas"/>
        </a:ext>
      </dgm:extLst>
    </dgm:pt>
    <dgm:pt modelId="{3211B90A-BEE9-4659-963E-7FBC2C7BB72E}" type="pres">
      <dgm:prSet presAssocID="{3D241C73-252D-4D8A-BBB5-09E6181B640D}" presName="iconSpace" presStyleCnt="0"/>
      <dgm:spPr/>
    </dgm:pt>
    <dgm:pt modelId="{1F30B5EE-6678-4E94-9777-E9D2EB217A6E}" type="pres">
      <dgm:prSet presAssocID="{3D241C73-252D-4D8A-BBB5-09E6181B640D}" presName="parTx" presStyleLbl="revTx" presStyleIdx="2" presStyleCnt="6">
        <dgm:presLayoutVars>
          <dgm:chMax val="0"/>
          <dgm:chPref val="0"/>
        </dgm:presLayoutVars>
      </dgm:prSet>
      <dgm:spPr/>
    </dgm:pt>
    <dgm:pt modelId="{6D130D39-F7B9-40C8-BB78-12D9A02C9137}" type="pres">
      <dgm:prSet presAssocID="{3D241C73-252D-4D8A-BBB5-09E6181B640D}" presName="txSpace" presStyleCnt="0"/>
      <dgm:spPr/>
    </dgm:pt>
    <dgm:pt modelId="{03694659-F2CE-43E8-B9E5-62C4D99FC1A2}" type="pres">
      <dgm:prSet presAssocID="{3D241C73-252D-4D8A-BBB5-09E6181B640D}" presName="desTx" presStyleLbl="revTx" presStyleIdx="3" presStyleCnt="6">
        <dgm:presLayoutVars/>
      </dgm:prSet>
      <dgm:spPr/>
    </dgm:pt>
    <dgm:pt modelId="{27CC687A-B485-41DB-9C2B-4D7594A5D2A3}" type="pres">
      <dgm:prSet presAssocID="{2956BA77-7228-47B1-ABDB-8E0D7089576A}" presName="sibTrans" presStyleCnt="0"/>
      <dgm:spPr/>
    </dgm:pt>
    <dgm:pt modelId="{C45FC69C-17D3-40D9-BDB3-757F79329D03}" type="pres">
      <dgm:prSet presAssocID="{C22A8E2A-F286-4C5B-B6EB-20CF97C6885E}" presName="compNode" presStyleCnt="0"/>
      <dgm:spPr/>
    </dgm:pt>
    <dgm:pt modelId="{AAA24197-1B13-4979-B894-79D986CDE67B}" type="pres">
      <dgm:prSet presAssocID="{C22A8E2A-F286-4C5B-B6EB-20CF97C6885E}" presName="iconRect" presStyleLbl="node1" presStyleIdx="2" presStyleCnt="3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atistics"/>
        </a:ext>
      </dgm:extLst>
    </dgm:pt>
    <dgm:pt modelId="{0B1AED6D-5B7D-458A-8D1A-901CD7BC3AEF}" type="pres">
      <dgm:prSet presAssocID="{C22A8E2A-F286-4C5B-B6EB-20CF97C6885E}" presName="iconSpace" presStyleCnt="0"/>
      <dgm:spPr/>
    </dgm:pt>
    <dgm:pt modelId="{852A9C5F-609A-4BA9-9881-300F154765FC}" type="pres">
      <dgm:prSet presAssocID="{C22A8E2A-F286-4C5B-B6EB-20CF97C6885E}" presName="parTx" presStyleLbl="revTx" presStyleIdx="4" presStyleCnt="6">
        <dgm:presLayoutVars>
          <dgm:chMax val="0"/>
          <dgm:chPref val="0"/>
        </dgm:presLayoutVars>
      </dgm:prSet>
      <dgm:spPr/>
    </dgm:pt>
    <dgm:pt modelId="{06442314-379E-4A27-B814-6F03A60EF4DA}" type="pres">
      <dgm:prSet presAssocID="{C22A8E2A-F286-4C5B-B6EB-20CF97C6885E}" presName="txSpace" presStyleCnt="0"/>
      <dgm:spPr/>
    </dgm:pt>
    <dgm:pt modelId="{94403A4B-F354-4BF7-944C-951B49DC16A7}" type="pres">
      <dgm:prSet presAssocID="{C22A8E2A-F286-4C5B-B6EB-20CF97C6885E}" presName="desTx" presStyleLbl="revTx" presStyleIdx="5" presStyleCnt="6">
        <dgm:presLayoutVars/>
      </dgm:prSet>
      <dgm:spPr/>
    </dgm:pt>
  </dgm:ptLst>
  <dgm:cxnLst>
    <dgm:cxn modelId="{45C7D015-F481-472F-8B81-FFF9AF9FE564}" type="presOf" srcId="{C22A8E2A-F286-4C5B-B6EB-20CF97C6885E}" destId="{852A9C5F-609A-4BA9-9881-300F154765FC}" srcOrd="0" destOrd="0" presId="urn:microsoft.com/office/officeart/2018/2/layout/IconLabelDescriptionList"/>
    <dgm:cxn modelId="{06E51649-199F-454D-8C77-F793109ED320}" srcId="{81CAEDC6-E06D-401D-96D8-74299FB5465B}" destId="{C22A8E2A-F286-4C5B-B6EB-20CF97C6885E}" srcOrd="2" destOrd="0" parTransId="{762F0F03-196F-4DE7-8A16-45033A233D7B}" sibTransId="{5EF0DEED-F66D-4D33-9BCA-0521FB767A1F}"/>
    <dgm:cxn modelId="{5BE6E84C-99FA-42BD-ABEF-34252474694D}" type="presOf" srcId="{81CAEDC6-E06D-401D-96D8-74299FB5465B}" destId="{368AC808-BDCB-4902-8D1F-2D5C950F6923}" srcOrd="0" destOrd="0" presId="urn:microsoft.com/office/officeart/2018/2/layout/IconLabelDescriptionList"/>
    <dgm:cxn modelId="{E2691A8C-8C3F-4C17-B552-B1DE2081E932}" srcId="{C22A8E2A-F286-4C5B-B6EB-20CF97C6885E}" destId="{93CD1473-A8BD-4DF7-8D9A-8A71C4D8798B}" srcOrd="1" destOrd="0" parTransId="{55F14926-2ED0-4B99-8186-38BF17BAD7C6}" sibTransId="{D422FE14-53AE-41FC-8ACB-5C4D76C8BBD9}"/>
    <dgm:cxn modelId="{022EB0B4-9A14-4CB6-919E-D1E3B14C3ED2}" srcId="{81CAEDC6-E06D-401D-96D8-74299FB5465B}" destId="{3D241C73-252D-4D8A-BBB5-09E6181B640D}" srcOrd="1" destOrd="0" parTransId="{732602F2-9C94-49EC-A52D-5896C47742CF}" sibTransId="{2956BA77-7228-47B1-ABDB-8E0D7089576A}"/>
    <dgm:cxn modelId="{D5854FC9-5006-4772-A328-64747BCC1C94}" type="presOf" srcId="{25EDE519-248A-4497-B744-575508AFDD9A}" destId="{94403A4B-F354-4BF7-944C-951B49DC16A7}" srcOrd="0" destOrd="0" presId="urn:microsoft.com/office/officeart/2018/2/layout/IconLabelDescriptionList"/>
    <dgm:cxn modelId="{A78869CA-0B65-44B0-BB62-28452FE8DCC0}" type="presOf" srcId="{3D241C73-252D-4D8A-BBB5-09E6181B640D}" destId="{1F30B5EE-6678-4E94-9777-E9D2EB217A6E}" srcOrd="0" destOrd="0" presId="urn:microsoft.com/office/officeart/2018/2/layout/IconLabelDescriptionList"/>
    <dgm:cxn modelId="{1EF687DE-BC80-43B7-9CD5-649365264B77}" srcId="{C22A8E2A-F286-4C5B-B6EB-20CF97C6885E}" destId="{25EDE519-248A-4497-B744-575508AFDD9A}" srcOrd="0" destOrd="0" parTransId="{75B00A9D-9A40-43C5-92C2-C59520380D74}" sibTransId="{C86D9D89-8BF1-4940-A833-15A8A964C8AE}"/>
    <dgm:cxn modelId="{B5EFAEE0-B2F5-4874-B6D9-1ADDA833804C}" type="presOf" srcId="{93CD1473-A8BD-4DF7-8D9A-8A71C4D8798B}" destId="{94403A4B-F354-4BF7-944C-951B49DC16A7}" srcOrd="0" destOrd="1" presId="urn:microsoft.com/office/officeart/2018/2/layout/IconLabelDescriptionList"/>
    <dgm:cxn modelId="{95C535EE-000C-4DA6-B2C2-8C6634E62FD2}" srcId="{81CAEDC6-E06D-401D-96D8-74299FB5465B}" destId="{A3270F77-6D65-4618-9D3B-548D2FE6B326}" srcOrd="0" destOrd="0" parTransId="{A363DCB0-3BDB-4326-906C-1A3BDCC8FBD3}" sibTransId="{3FD23BA7-FA1B-4D54-8E0E-B7EA8FE3CC4A}"/>
    <dgm:cxn modelId="{7D10A1EE-E63D-4982-9928-5798963F74E2}" type="presOf" srcId="{A3270F77-6D65-4618-9D3B-548D2FE6B326}" destId="{C6826674-A05E-4C9C-A998-A84685A71F29}" srcOrd="0" destOrd="0" presId="urn:microsoft.com/office/officeart/2018/2/layout/IconLabelDescriptionList"/>
    <dgm:cxn modelId="{F65BE9D1-C9D3-481C-AC75-452681AAC201}" type="presParOf" srcId="{368AC808-BDCB-4902-8D1F-2D5C950F6923}" destId="{5D7CC4D8-4AC4-4C91-8620-35B9271C8660}" srcOrd="0" destOrd="0" presId="urn:microsoft.com/office/officeart/2018/2/layout/IconLabelDescriptionList"/>
    <dgm:cxn modelId="{7EC52372-8847-497B-B3B6-188AB5E7C536}" type="presParOf" srcId="{5D7CC4D8-4AC4-4C91-8620-35B9271C8660}" destId="{F1E03FFD-14F6-4F44-B9A8-9207E184134E}" srcOrd="0" destOrd="0" presId="urn:microsoft.com/office/officeart/2018/2/layout/IconLabelDescriptionList"/>
    <dgm:cxn modelId="{E2CF8AD0-4E45-4F57-A032-0458124FB406}" type="presParOf" srcId="{5D7CC4D8-4AC4-4C91-8620-35B9271C8660}" destId="{1239DF43-CEAB-4052-A6B5-F0A93AFC037C}" srcOrd="1" destOrd="0" presId="urn:microsoft.com/office/officeart/2018/2/layout/IconLabelDescriptionList"/>
    <dgm:cxn modelId="{970A6451-80C5-4717-B19B-2CD966E207F8}" type="presParOf" srcId="{5D7CC4D8-4AC4-4C91-8620-35B9271C8660}" destId="{C6826674-A05E-4C9C-A998-A84685A71F29}" srcOrd="2" destOrd="0" presId="urn:microsoft.com/office/officeart/2018/2/layout/IconLabelDescriptionList"/>
    <dgm:cxn modelId="{C17072B5-A334-452E-9768-6D1FCE7CF572}" type="presParOf" srcId="{5D7CC4D8-4AC4-4C91-8620-35B9271C8660}" destId="{A734E1A4-E6CD-4D3A-9344-80821671710A}" srcOrd="3" destOrd="0" presId="urn:microsoft.com/office/officeart/2018/2/layout/IconLabelDescriptionList"/>
    <dgm:cxn modelId="{192F6282-50E6-4989-A4FB-2CFCD4170104}" type="presParOf" srcId="{5D7CC4D8-4AC4-4C91-8620-35B9271C8660}" destId="{D416C362-822D-497B-BD97-DFBA9B705B80}" srcOrd="4" destOrd="0" presId="urn:microsoft.com/office/officeart/2018/2/layout/IconLabelDescriptionList"/>
    <dgm:cxn modelId="{59437B9F-878D-4B0A-9CDA-848EB4C01208}" type="presParOf" srcId="{368AC808-BDCB-4902-8D1F-2D5C950F6923}" destId="{CF9F2DB4-0476-4363-BC3A-C231B3DBEC30}" srcOrd="1" destOrd="0" presId="urn:microsoft.com/office/officeart/2018/2/layout/IconLabelDescriptionList"/>
    <dgm:cxn modelId="{F4C10016-BA61-40B8-A9A7-A474894884F6}" type="presParOf" srcId="{368AC808-BDCB-4902-8D1F-2D5C950F6923}" destId="{A65080EB-E2A8-41AF-89C6-0A58F8907896}" srcOrd="2" destOrd="0" presId="urn:microsoft.com/office/officeart/2018/2/layout/IconLabelDescriptionList"/>
    <dgm:cxn modelId="{880C6D9C-C071-4A93-890F-E8329C1A54BE}" type="presParOf" srcId="{A65080EB-E2A8-41AF-89C6-0A58F8907896}" destId="{A50218D3-C763-4AA5-8E16-9C32C7DC825E}" srcOrd="0" destOrd="0" presId="urn:microsoft.com/office/officeart/2018/2/layout/IconLabelDescriptionList"/>
    <dgm:cxn modelId="{8F7B05F7-99A3-4E9F-A77B-528FB58976AF}" type="presParOf" srcId="{A65080EB-E2A8-41AF-89C6-0A58F8907896}" destId="{3211B90A-BEE9-4659-963E-7FBC2C7BB72E}" srcOrd="1" destOrd="0" presId="urn:microsoft.com/office/officeart/2018/2/layout/IconLabelDescriptionList"/>
    <dgm:cxn modelId="{E06E87D5-58BC-4CAF-99D1-D7C7A6253ED6}" type="presParOf" srcId="{A65080EB-E2A8-41AF-89C6-0A58F8907896}" destId="{1F30B5EE-6678-4E94-9777-E9D2EB217A6E}" srcOrd="2" destOrd="0" presId="urn:microsoft.com/office/officeart/2018/2/layout/IconLabelDescriptionList"/>
    <dgm:cxn modelId="{87151CD9-077B-4B58-8F41-B5B4DAE00960}" type="presParOf" srcId="{A65080EB-E2A8-41AF-89C6-0A58F8907896}" destId="{6D130D39-F7B9-40C8-BB78-12D9A02C9137}" srcOrd="3" destOrd="0" presId="urn:microsoft.com/office/officeart/2018/2/layout/IconLabelDescriptionList"/>
    <dgm:cxn modelId="{B8430794-D9CF-451F-8DB6-B684A0EA891C}" type="presParOf" srcId="{A65080EB-E2A8-41AF-89C6-0A58F8907896}" destId="{03694659-F2CE-43E8-B9E5-62C4D99FC1A2}" srcOrd="4" destOrd="0" presId="urn:microsoft.com/office/officeart/2018/2/layout/IconLabelDescriptionList"/>
    <dgm:cxn modelId="{E877A48A-9827-4217-919D-0B23C9C636CB}" type="presParOf" srcId="{368AC808-BDCB-4902-8D1F-2D5C950F6923}" destId="{27CC687A-B485-41DB-9C2B-4D7594A5D2A3}" srcOrd="3" destOrd="0" presId="urn:microsoft.com/office/officeart/2018/2/layout/IconLabelDescriptionList"/>
    <dgm:cxn modelId="{7DAD7CA7-084D-4450-A8A7-CA3DB22AFE32}" type="presParOf" srcId="{368AC808-BDCB-4902-8D1F-2D5C950F6923}" destId="{C45FC69C-17D3-40D9-BDB3-757F79329D03}" srcOrd="4" destOrd="0" presId="urn:microsoft.com/office/officeart/2018/2/layout/IconLabelDescriptionList"/>
    <dgm:cxn modelId="{4E142968-CA36-4CF6-8BE2-ADA0D103BC44}" type="presParOf" srcId="{C45FC69C-17D3-40D9-BDB3-757F79329D03}" destId="{AAA24197-1B13-4979-B894-79D986CDE67B}" srcOrd="0" destOrd="0" presId="urn:microsoft.com/office/officeart/2018/2/layout/IconLabelDescriptionList"/>
    <dgm:cxn modelId="{CC041E03-BCB9-4284-B038-2F36A9136B8F}" type="presParOf" srcId="{C45FC69C-17D3-40D9-BDB3-757F79329D03}" destId="{0B1AED6D-5B7D-458A-8D1A-901CD7BC3AEF}" srcOrd="1" destOrd="0" presId="urn:microsoft.com/office/officeart/2018/2/layout/IconLabelDescriptionList"/>
    <dgm:cxn modelId="{E8F7ED96-7E20-46F9-9D11-6142984B02E4}" type="presParOf" srcId="{C45FC69C-17D3-40D9-BDB3-757F79329D03}" destId="{852A9C5F-609A-4BA9-9881-300F154765FC}" srcOrd="2" destOrd="0" presId="urn:microsoft.com/office/officeart/2018/2/layout/IconLabelDescriptionList"/>
    <dgm:cxn modelId="{808F0915-8C42-4DE0-AE20-27D1AA91943B}" type="presParOf" srcId="{C45FC69C-17D3-40D9-BDB3-757F79329D03}" destId="{06442314-379E-4A27-B814-6F03A60EF4DA}" srcOrd="3" destOrd="0" presId="urn:microsoft.com/office/officeart/2018/2/layout/IconLabelDescriptionList"/>
    <dgm:cxn modelId="{226D728C-C5CB-4E7B-ABFE-72E0A9452B53}" type="presParOf" srcId="{C45FC69C-17D3-40D9-BDB3-757F79329D03}" destId="{94403A4B-F354-4BF7-944C-951B49DC16A7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3C6D3894-C3D9-46E7-B9BD-8C25FFC910A1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65D6037C-3410-405E-A551-785B551B785F}">
      <dgm:prSet/>
      <dgm:spPr/>
      <dgm:t>
        <a:bodyPr/>
        <a:lstStyle/>
        <a:p>
          <a:r>
            <a:rPr lang="en-US" dirty="0"/>
            <a:t>Grant Applications (Title) – Beth Wooster</a:t>
          </a:r>
        </a:p>
      </dgm:t>
    </dgm:pt>
    <dgm:pt modelId="{93D10A3F-CFCA-469C-B197-1E7CD1AC0BCB}" type="parTrans" cxnId="{E3FD9DF3-46B2-4D53-8E50-AACA900D7DA6}">
      <dgm:prSet/>
      <dgm:spPr/>
      <dgm:t>
        <a:bodyPr/>
        <a:lstStyle/>
        <a:p>
          <a:endParaRPr lang="en-US"/>
        </a:p>
      </dgm:t>
    </dgm:pt>
    <dgm:pt modelId="{9DF1CB7D-FAC3-41B7-86A6-2C6AF31A11FD}" type="sibTrans" cxnId="{E3FD9DF3-46B2-4D53-8E50-AACA900D7DA6}">
      <dgm:prSet/>
      <dgm:spPr/>
      <dgm:t>
        <a:bodyPr/>
        <a:lstStyle/>
        <a:p>
          <a:endParaRPr lang="en-US"/>
        </a:p>
      </dgm:t>
    </dgm:pt>
    <dgm:pt modelId="{94E269DD-DC61-410C-B599-7B1DD7F33236}">
      <dgm:prSet custT="1"/>
      <dgm:spPr/>
      <dgm:t>
        <a:bodyPr/>
        <a:lstStyle/>
        <a:p>
          <a:r>
            <a:rPr lang="en-US" sz="1600" b="0" dirty="0">
              <a:solidFill>
                <a:schemeClr val="tx2"/>
              </a:solidFill>
            </a:rPr>
            <a:t>Phone -  (402) 310-1390</a:t>
          </a:r>
        </a:p>
      </dgm:t>
    </dgm:pt>
    <dgm:pt modelId="{ED9D737D-EBAC-4F82-B164-3E719F48785F}" type="parTrans" cxnId="{CE8074D8-0CE1-4B2A-8E9B-4DD61E6AA2E6}">
      <dgm:prSet/>
      <dgm:spPr/>
      <dgm:t>
        <a:bodyPr/>
        <a:lstStyle/>
        <a:p>
          <a:endParaRPr lang="en-US"/>
        </a:p>
      </dgm:t>
    </dgm:pt>
    <dgm:pt modelId="{FE71BEF9-AA76-4908-9D3A-02D024098E88}" type="sibTrans" cxnId="{CE8074D8-0CE1-4B2A-8E9B-4DD61E6AA2E6}">
      <dgm:prSet/>
      <dgm:spPr/>
      <dgm:t>
        <a:bodyPr/>
        <a:lstStyle/>
        <a:p>
          <a:endParaRPr lang="en-US"/>
        </a:p>
      </dgm:t>
    </dgm:pt>
    <dgm:pt modelId="{0BC74A6E-185C-4920-9F7F-F085B9D654C4}">
      <dgm:prSet custT="1"/>
      <dgm:spPr/>
      <dgm:t>
        <a:bodyPr/>
        <a:lstStyle/>
        <a:p>
          <a:r>
            <a:rPr lang="en-US" sz="1600" b="0" dirty="0">
              <a:solidFill>
                <a:schemeClr val="tx2"/>
              </a:solidFill>
            </a:rPr>
            <a:t>E-Mail  - </a:t>
          </a:r>
          <a:r>
            <a:rPr lang="en-US" sz="1600" b="0" dirty="0">
              <a:solidFill>
                <a:schemeClr val="tx2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beth.wooster@nebraska.gov</a:t>
          </a:r>
          <a:endParaRPr lang="en-US" sz="1400" b="0" dirty="0">
            <a:solidFill>
              <a:schemeClr val="tx2"/>
            </a:solidFill>
          </a:endParaRPr>
        </a:p>
      </dgm:t>
    </dgm:pt>
    <dgm:pt modelId="{C2281E8F-2460-4C53-AFBC-A2CFD816FB59}" type="parTrans" cxnId="{4FB99B1A-0B17-4DBB-B1E8-830610BAD167}">
      <dgm:prSet/>
      <dgm:spPr/>
      <dgm:t>
        <a:bodyPr/>
        <a:lstStyle/>
        <a:p>
          <a:endParaRPr lang="en-US"/>
        </a:p>
      </dgm:t>
    </dgm:pt>
    <dgm:pt modelId="{0D6E8BC9-CAB6-4AE5-95D1-8FAFE9F4A076}" type="sibTrans" cxnId="{4FB99B1A-0B17-4DBB-B1E8-830610BAD167}">
      <dgm:prSet/>
      <dgm:spPr/>
      <dgm:t>
        <a:bodyPr/>
        <a:lstStyle/>
        <a:p>
          <a:endParaRPr lang="en-US"/>
        </a:p>
      </dgm:t>
    </dgm:pt>
    <dgm:pt modelId="{5191492A-E7BF-4826-A63A-D848BBC469C9}">
      <dgm:prSet/>
      <dgm:spPr/>
      <dgm:t>
        <a:bodyPr/>
        <a:lstStyle/>
        <a:p>
          <a:r>
            <a:rPr lang="en-US" dirty="0"/>
            <a:t>Grant Applications (IDEA) – Suzie Pierce</a:t>
          </a:r>
        </a:p>
      </dgm:t>
    </dgm:pt>
    <dgm:pt modelId="{94EA3C16-F076-48BF-AFCE-95DE482D73FF}" type="parTrans" cxnId="{1BE0DC98-FE83-45DC-8339-0420F8CDDBF1}">
      <dgm:prSet/>
      <dgm:spPr/>
      <dgm:t>
        <a:bodyPr/>
        <a:lstStyle/>
        <a:p>
          <a:endParaRPr lang="en-US"/>
        </a:p>
      </dgm:t>
    </dgm:pt>
    <dgm:pt modelId="{9C58A2FD-DED8-4B4A-8A20-257CBEA7FDC8}" type="sibTrans" cxnId="{1BE0DC98-FE83-45DC-8339-0420F8CDDBF1}">
      <dgm:prSet/>
      <dgm:spPr/>
      <dgm:t>
        <a:bodyPr/>
        <a:lstStyle/>
        <a:p>
          <a:endParaRPr lang="en-US"/>
        </a:p>
      </dgm:t>
    </dgm:pt>
    <dgm:pt modelId="{66916354-4F27-43BB-836B-EC8D593DABE7}">
      <dgm:prSet custT="1"/>
      <dgm:spPr/>
      <dgm:t>
        <a:bodyPr/>
        <a:lstStyle/>
        <a:p>
          <a:r>
            <a:rPr lang="en-US" sz="1600" b="0" dirty="0">
              <a:solidFill>
                <a:schemeClr val="tx2"/>
              </a:solidFill>
            </a:rPr>
            <a:t>Phone -  (531) 530-9096</a:t>
          </a:r>
        </a:p>
      </dgm:t>
    </dgm:pt>
    <dgm:pt modelId="{6AD66437-D213-4F19-B3D4-20D97659A57D}" type="parTrans" cxnId="{B75148A4-61CF-4D78-BC92-876192E0A345}">
      <dgm:prSet/>
      <dgm:spPr/>
      <dgm:t>
        <a:bodyPr/>
        <a:lstStyle/>
        <a:p>
          <a:endParaRPr lang="en-US"/>
        </a:p>
      </dgm:t>
    </dgm:pt>
    <dgm:pt modelId="{6B02AB78-0DE9-46E1-AF96-F6F3ED648A95}" type="sibTrans" cxnId="{B75148A4-61CF-4D78-BC92-876192E0A345}">
      <dgm:prSet/>
      <dgm:spPr/>
      <dgm:t>
        <a:bodyPr/>
        <a:lstStyle/>
        <a:p>
          <a:endParaRPr lang="en-US"/>
        </a:p>
      </dgm:t>
    </dgm:pt>
    <dgm:pt modelId="{F6079B66-37E9-44BA-B5C2-FFE862468528}">
      <dgm:prSet custT="1"/>
      <dgm:spPr/>
      <dgm:t>
        <a:bodyPr/>
        <a:lstStyle/>
        <a:p>
          <a:r>
            <a:rPr lang="en-US" sz="1600" b="0" dirty="0">
              <a:solidFill>
                <a:schemeClr val="tx2"/>
              </a:solidFill>
            </a:rPr>
            <a:t>E-Mail  </a:t>
          </a:r>
          <a:r>
            <a:rPr lang="en-US" sz="1600" b="0" dirty="0">
              <a:solidFill>
                <a:schemeClr val="tx2"/>
              </a:solidFill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-Suzie.Pierce@nebraska.gov</a:t>
          </a:r>
          <a:r>
            <a:rPr lang="en-US" sz="1600" b="0" dirty="0">
              <a:solidFill>
                <a:schemeClr val="tx2"/>
              </a:solidFill>
            </a:rPr>
            <a:t>  </a:t>
          </a:r>
          <a:r>
            <a:rPr lang="en-US" sz="1100" dirty="0">
              <a:hlinkClick xmlns:r="http://schemas.openxmlformats.org/officeDocument/2006/relationships" r:id="rId3"/>
            </a:rPr>
            <a:t>Greg.Prochazka@nebraska.gov</a:t>
          </a:r>
          <a:r>
            <a:rPr lang="en-US" sz="1100" dirty="0"/>
            <a:t> </a:t>
          </a:r>
        </a:p>
      </dgm:t>
    </dgm:pt>
    <dgm:pt modelId="{EEE724F4-39D3-4341-956F-CE2DDBB4D818}" type="parTrans" cxnId="{D847C1BC-0BEB-4437-91A8-63290C1CAB07}">
      <dgm:prSet/>
      <dgm:spPr/>
      <dgm:t>
        <a:bodyPr/>
        <a:lstStyle/>
        <a:p>
          <a:endParaRPr lang="en-US"/>
        </a:p>
      </dgm:t>
    </dgm:pt>
    <dgm:pt modelId="{3820B739-D70B-437D-AEC1-9ED30C5DB2F2}" type="sibTrans" cxnId="{D847C1BC-0BEB-4437-91A8-63290C1CAB07}">
      <dgm:prSet/>
      <dgm:spPr/>
      <dgm:t>
        <a:bodyPr/>
        <a:lstStyle/>
        <a:p>
          <a:endParaRPr lang="en-US"/>
        </a:p>
      </dgm:t>
    </dgm:pt>
    <dgm:pt modelId="{EE96D865-212C-4647-895B-AFC2C70EACE0}">
      <dgm:prSet/>
      <dgm:spPr/>
      <dgm:t>
        <a:bodyPr/>
        <a:lstStyle/>
        <a:p>
          <a:r>
            <a:rPr lang="en-US" dirty="0"/>
            <a:t>Grant Reimbursement Request – Sara Leber</a:t>
          </a:r>
        </a:p>
      </dgm:t>
    </dgm:pt>
    <dgm:pt modelId="{E5D927CC-BB97-4E23-8025-DCB37C328209}" type="parTrans" cxnId="{2FA2F871-4D9D-4E0D-B618-CF9DA6B8249D}">
      <dgm:prSet/>
      <dgm:spPr/>
      <dgm:t>
        <a:bodyPr/>
        <a:lstStyle/>
        <a:p>
          <a:endParaRPr lang="en-US"/>
        </a:p>
      </dgm:t>
    </dgm:pt>
    <dgm:pt modelId="{0F25AB8C-72CF-4EE7-B4AD-040C14970527}" type="sibTrans" cxnId="{2FA2F871-4D9D-4E0D-B618-CF9DA6B8249D}">
      <dgm:prSet/>
      <dgm:spPr/>
      <dgm:t>
        <a:bodyPr/>
        <a:lstStyle/>
        <a:p>
          <a:endParaRPr lang="en-US"/>
        </a:p>
      </dgm:t>
    </dgm:pt>
    <dgm:pt modelId="{A77E3888-E0B2-4EB6-9969-FBFD2949C420}">
      <dgm:prSet custT="1"/>
      <dgm:spPr/>
      <dgm:t>
        <a:bodyPr/>
        <a:lstStyle/>
        <a:p>
          <a:r>
            <a:rPr lang="en-US" sz="1600" b="0" dirty="0">
              <a:solidFill>
                <a:schemeClr val="tx2"/>
              </a:solidFill>
            </a:rPr>
            <a:t>Phone – (402) 890-8977</a:t>
          </a:r>
        </a:p>
      </dgm:t>
    </dgm:pt>
    <dgm:pt modelId="{DB32D948-D4F5-4265-9A5D-5F14201F49B0}" type="parTrans" cxnId="{DA3BADCD-A117-4FD3-B0AB-3977784189F8}">
      <dgm:prSet/>
      <dgm:spPr/>
      <dgm:t>
        <a:bodyPr/>
        <a:lstStyle/>
        <a:p>
          <a:endParaRPr lang="en-US"/>
        </a:p>
      </dgm:t>
    </dgm:pt>
    <dgm:pt modelId="{4E158E0A-AFB3-4475-9F60-8A87008733F7}" type="sibTrans" cxnId="{DA3BADCD-A117-4FD3-B0AB-3977784189F8}">
      <dgm:prSet/>
      <dgm:spPr/>
      <dgm:t>
        <a:bodyPr/>
        <a:lstStyle/>
        <a:p>
          <a:endParaRPr lang="en-US"/>
        </a:p>
      </dgm:t>
    </dgm:pt>
    <dgm:pt modelId="{50878599-5ECF-4401-ACCC-CCBBAA782520}">
      <dgm:prSet custT="1"/>
      <dgm:spPr/>
      <dgm:t>
        <a:bodyPr/>
        <a:lstStyle/>
        <a:p>
          <a:r>
            <a:rPr lang="en-US" sz="1600" b="0" dirty="0">
              <a:solidFill>
                <a:schemeClr val="tx2"/>
              </a:solidFill>
            </a:rPr>
            <a:t>E-Mail  - </a:t>
          </a:r>
          <a:r>
            <a:rPr lang="en-US" sz="1600" b="0" dirty="0">
              <a:solidFill>
                <a:schemeClr val="tx2"/>
              </a:solidFill>
              <a:hlinkClick xmlns:r="http://schemas.openxmlformats.org/officeDocument/2006/relationships"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Sara.Leber@nebraska.gov</a:t>
          </a:r>
          <a:endParaRPr lang="en-US" sz="1600" b="0" dirty="0">
            <a:solidFill>
              <a:schemeClr val="tx2"/>
            </a:solidFill>
          </a:endParaRPr>
        </a:p>
      </dgm:t>
    </dgm:pt>
    <dgm:pt modelId="{3973A5FC-2E86-4C12-A24E-6EDAF566FB7E}" type="parTrans" cxnId="{5126A505-2382-4FF4-8FB3-DF29E447E9FD}">
      <dgm:prSet/>
      <dgm:spPr/>
      <dgm:t>
        <a:bodyPr/>
        <a:lstStyle/>
        <a:p>
          <a:endParaRPr lang="en-US"/>
        </a:p>
      </dgm:t>
    </dgm:pt>
    <dgm:pt modelId="{3CCC2952-FF1C-46CA-AA72-E8EFF32618F0}" type="sibTrans" cxnId="{5126A505-2382-4FF4-8FB3-DF29E447E9FD}">
      <dgm:prSet/>
      <dgm:spPr/>
      <dgm:t>
        <a:bodyPr/>
        <a:lstStyle/>
        <a:p>
          <a:endParaRPr lang="en-US"/>
        </a:p>
      </dgm:t>
    </dgm:pt>
    <dgm:pt modelId="{C3254A3A-1ED6-4B85-9614-5E6CC107D57D}">
      <dgm:prSet/>
      <dgm:spPr/>
      <dgm:t>
        <a:bodyPr/>
        <a:lstStyle/>
        <a:p>
          <a:r>
            <a:rPr lang="en-US" dirty="0"/>
            <a:t>Activation codes and Technical Assistance </a:t>
          </a:r>
        </a:p>
      </dgm:t>
    </dgm:pt>
    <dgm:pt modelId="{2186715D-32E1-4AF0-BE24-A172AB74D888}" type="parTrans" cxnId="{AA6FBE2E-0626-4A9B-B3C8-73F1EE72A367}">
      <dgm:prSet/>
      <dgm:spPr/>
      <dgm:t>
        <a:bodyPr/>
        <a:lstStyle/>
        <a:p>
          <a:endParaRPr lang="en-US"/>
        </a:p>
      </dgm:t>
    </dgm:pt>
    <dgm:pt modelId="{E5E4E9B7-7574-4625-B8C5-991186BCC6D2}" type="sibTrans" cxnId="{AA6FBE2E-0626-4A9B-B3C8-73F1EE72A367}">
      <dgm:prSet/>
      <dgm:spPr/>
      <dgm:t>
        <a:bodyPr/>
        <a:lstStyle/>
        <a:p>
          <a:endParaRPr lang="en-US"/>
        </a:p>
      </dgm:t>
    </dgm:pt>
    <dgm:pt modelId="{E43C88D5-61C3-479A-8762-8F85F8F7863B}">
      <dgm:prSet custT="1"/>
      <dgm:spPr/>
      <dgm:t>
        <a:bodyPr/>
        <a:lstStyle/>
        <a:p>
          <a:r>
            <a:rPr lang="en-US" sz="1600" b="0" dirty="0">
              <a:solidFill>
                <a:schemeClr val="tx2"/>
              </a:solidFill>
            </a:rPr>
            <a:t>E-Mail  - </a:t>
          </a:r>
          <a:r>
            <a:rPr lang="en-US" sz="1600" b="0" u="sng" dirty="0">
              <a:solidFill>
                <a:schemeClr val="tx2"/>
              </a:solidFill>
            </a:rPr>
            <a:t>NDEGMSData@nebraska.gov</a:t>
          </a:r>
        </a:p>
      </dgm:t>
    </dgm:pt>
    <dgm:pt modelId="{EE1318EC-E8A6-487E-B10F-FD1B1CDFA611}" type="parTrans" cxnId="{4C934FF9-7D77-4584-95C5-2EDB0705A4E6}">
      <dgm:prSet/>
      <dgm:spPr/>
      <dgm:t>
        <a:bodyPr/>
        <a:lstStyle/>
        <a:p>
          <a:endParaRPr lang="en-US"/>
        </a:p>
      </dgm:t>
    </dgm:pt>
    <dgm:pt modelId="{140D9242-1954-4E67-9821-AF38D80A5FA9}" type="sibTrans" cxnId="{4C934FF9-7D77-4584-95C5-2EDB0705A4E6}">
      <dgm:prSet/>
      <dgm:spPr/>
      <dgm:t>
        <a:bodyPr/>
        <a:lstStyle/>
        <a:p>
          <a:endParaRPr lang="en-US"/>
        </a:p>
      </dgm:t>
    </dgm:pt>
    <dgm:pt modelId="{C2803689-D109-4546-B223-DEEF23847B26}" type="pres">
      <dgm:prSet presAssocID="{3C6D3894-C3D9-46E7-B9BD-8C25FFC910A1}" presName="root" presStyleCnt="0">
        <dgm:presLayoutVars>
          <dgm:dir/>
          <dgm:resizeHandles val="exact"/>
        </dgm:presLayoutVars>
      </dgm:prSet>
      <dgm:spPr/>
    </dgm:pt>
    <dgm:pt modelId="{42345ED8-C5C4-4A69-A4DE-BC230B049082}" type="pres">
      <dgm:prSet presAssocID="{65D6037C-3410-405E-A551-785B551B785F}" presName="compNode" presStyleCnt="0"/>
      <dgm:spPr/>
    </dgm:pt>
    <dgm:pt modelId="{A53100AF-CA61-4988-8628-73E36E160D70}" type="pres">
      <dgm:prSet presAssocID="{65D6037C-3410-405E-A551-785B551B785F}" presName="bgRect" presStyleLbl="bgShp" presStyleIdx="0" presStyleCnt="4"/>
      <dgm:spPr/>
    </dgm:pt>
    <dgm:pt modelId="{16E4554B-1280-4BC6-86E6-411AB6255A6F}" type="pres">
      <dgm:prSet presAssocID="{65D6037C-3410-405E-A551-785B551B785F}" presName="iconRect" presStyleLbl="node1" presStyleIdx="0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obot"/>
        </a:ext>
      </dgm:extLst>
    </dgm:pt>
    <dgm:pt modelId="{9F655023-5B15-42E8-B54C-77D658D60945}" type="pres">
      <dgm:prSet presAssocID="{65D6037C-3410-405E-A551-785B551B785F}" presName="spaceRect" presStyleCnt="0"/>
      <dgm:spPr/>
    </dgm:pt>
    <dgm:pt modelId="{70692571-A84F-4F5D-9B48-FBDE31C37850}" type="pres">
      <dgm:prSet presAssocID="{65D6037C-3410-405E-A551-785B551B785F}" presName="parTx" presStyleLbl="revTx" presStyleIdx="0" presStyleCnt="8" custLinFactNeighborX="-12402" custLinFactNeighborY="-895">
        <dgm:presLayoutVars>
          <dgm:chMax val="0"/>
          <dgm:chPref val="0"/>
        </dgm:presLayoutVars>
      </dgm:prSet>
      <dgm:spPr/>
    </dgm:pt>
    <dgm:pt modelId="{B8D3833C-7ED5-4220-9022-D821F194238C}" type="pres">
      <dgm:prSet presAssocID="{65D6037C-3410-405E-A551-785B551B785F}" presName="desTx" presStyleLbl="revTx" presStyleIdx="1" presStyleCnt="8" custScaleX="143707" custLinFactNeighborX="-6310" custLinFactNeighborY="-895">
        <dgm:presLayoutVars/>
      </dgm:prSet>
      <dgm:spPr/>
    </dgm:pt>
    <dgm:pt modelId="{22EFBB00-B2CF-4450-B5D4-E262D9CC685D}" type="pres">
      <dgm:prSet presAssocID="{9DF1CB7D-FAC3-41B7-86A6-2C6AF31A11FD}" presName="sibTrans" presStyleCnt="0"/>
      <dgm:spPr/>
    </dgm:pt>
    <dgm:pt modelId="{6CEF75DE-B71F-4D53-9A4D-4528E56727DD}" type="pres">
      <dgm:prSet presAssocID="{5191492A-E7BF-4826-A63A-D848BBC469C9}" presName="compNode" presStyleCnt="0"/>
      <dgm:spPr/>
    </dgm:pt>
    <dgm:pt modelId="{F582CCBF-9853-40CA-99DB-645A248751B6}" type="pres">
      <dgm:prSet presAssocID="{5191492A-E7BF-4826-A63A-D848BBC469C9}" presName="bgRect" presStyleLbl="bgShp" presStyleIdx="1" presStyleCnt="4"/>
      <dgm:spPr/>
    </dgm:pt>
    <dgm:pt modelId="{C3288CFE-E02F-4984-BB82-DFA6D608DE50}" type="pres">
      <dgm:prSet presAssocID="{5191492A-E7BF-4826-A63A-D848BBC469C9}" presName="iconRect" presStyleLbl="node1" presStyleIdx="1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port Balls"/>
        </a:ext>
      </dgm:extLst>
    </dgm:pt>
    <dgm:pt modelId="{509DE475-1BF8-47A8-A0E3-F89B21B618F6}" type="pres">
      <dgm:prSet presAssocID="{5191492A-E7BF-4826-A63A-D848BBC469C9}" presName="spaceRect" presStyleCnt="0"/>
      <dgm:spPr/>
    </dgm:pt>
    <dgm:pt modelId="{060F3292-26EE-4C8E-B30B-91910A8B1239}" type="pres">
      <dgm:prSet presAssocID="{5191492A-E7BF-4826-A63A-D848BBC469C9}" presName="parTx" presStyleLbl="revTx" presStyleIdx="2" presStyleCnt="8" custLinFactNeighborX="-13102">
        <dgm:presLayoutVars>
          <dgm:chMax val="0"/>
          <dgm:chPref val="0"/>
        </dgm:presLayoutVars>
      </dgm:prSet>
      <dgm:spPr/>
    </dgm:pt>
    <dgm:pt modelId="{0707925D-61F6-4A71-B58F-DDB1D02FF7CA}" type="pres">
      <dgm:prSet presAssocID="{5191492A-E7BF-4826-A63A-D848BBC469C9}" presName="desTx" presStyleLbl="revTx" presStyleIdx="3" presStyleCnt="8" custScaleX="145498" custLinFactNeighborX="-5377">
        <dgm:presLayoutVars/>
      </dgm:prSet>
      <dgm:spPr/>
    </dgm:pt>
    <dgm:pt modelId="{52243ABB-3B44-4842-8767-AAA36344FD65}" type="pres">
      <dgm:prSet presAssocID="{9C58A2FD-DED8-4B4A-8A20-257CBEA7FDC8}" presName="sibTrans" presStyleCnt="0"/>
      <dgm:spPr/>
    </dgm:pt>
    <dgm:pt modelId="{32D31506-9FE4-4774-9D48-0AD535DC9D5A}" type="pres">
      <dgm:prSet presAssocID="{EE96D865-212C-4647-895B-AFC2C70EACE0}" presName="compNode" presStyleCnt="0"/>
      <dgm:spPr/>
    </dgm:pt>
    <dgm:pt modelId="{0CB05E4B-3033-43D4-AD35-70BD356062F5}" type="pres">
      <dgm:prSet presAssocID="{EE96D865-212C-4647-895B-AFC2C70EACE0}" presName="bgRect" presStyleLbl="bgShp" presStyleIdx="2" presStyleCnt="4"/>
      <dgm:spPr/>
    </dgm:pt>
    <dgm:pt modelId="{2E818394-AED0-4B9E-9873-221B5ADE5F84}" type="pres">
      <dgm:prSet presAssocID="{EE96D865-212C-4647-895B-AFC2C70EACE0}" presName="iconRect" presStyleLbl="node1" presStyleIdx="2" presStyleCnt="4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 Envelope"/>
        </a:ext>
      </dgm:extLst>
    </dgm:pt>
    <dgm:pt modelId="{485A0AE0-5155-415A-9662-5CADE51B2865}" type="pres">
      <dgm:prSet presAssocID="{EE96D865-212C-4647-895B-AFC2C70EACE0}" presName="spaceRect" presStyleCnt="0"/>
      <dgm:spPr/>
    </dgm:pt>
    <dgm:pt modelId="{3E761E25-3E29-4CBB-8900-404A70AD3D60}" type="pres">
      <dgm:prSet presAssocID="{EE96D865-212C-4647-895B-AFC2C70EACE0}" presName="parTx" presStyleLbl="revTx" presStyleIdx="4" presStyleCnt="8" custLinFactNeighborX="-15589" custLinFactNeighborY="1787">
        <dgm:presLayoutVars>
          <dgm:chMax val="0"/>
          <dgm:chPref val="0"/>
        </dgm:presLayoutVars>
      </dgm:prSet>
      <dgm:spPr/>
    </dgm:pt>
    <dgm:pt modelId="{DA443E84-8713-43D0-842A-55C620907A5B}" type="pres">
      <dgm:prSet presAssocID="{EE96D865-212C-4647-895B-AFC2C70EACE0}" presName="desTx" presStyleLbl="revTx" presStyleIdx="5" presStyleCnt="8" custScaleX="144040" custLinFactNeighborX="-5825">
        <dgm:presLayoutVars/>
      </dgm:prSet>
      <dgm:spPr/>
    </dgm:pt>
    <dgm:pt modelId="{F41F7045-9313-4D58-88C2-3B5E00A77466}" type="pres">
      <dgm:prSet presAssocID="{0F25AB8C-72CF-4EE7-B4AD-040C14970527}" presName="sibTrans" presStyleCnt="0"/>
      <dgm:spPr/>
    </dgm:pt>
    <dgm:pt modelId="{5C4F0D01-A6E7-4856-94B1-14F4BC7287C6}" type="pres">
      <dgm:prSet presAssocID="{C3254A3A-1ED6-4B85-9614-5E6CC107D57D}" presName="compNode" presStyleCnt="0"/>
      <dgm:spPr/>
    </dgm:pt>
    <dgm:pt modelId="{5516FECD-C940-42A3-8CEA-9191D5FA3508}" type="pres">
      <dgm:prSet presAssocID="{C3254A3A-1ED6-4B85-9614-5E6CC107D57D}" presName="bgRect" presStyleLbl="bgShp" presStyleIdx="3" presStyleCnt="4"/>
      <dgm:spPr/>
    </dgm:pt>
    <dgm:pt modelId="{5F70939A-E821-472D-9006-1057BFBE93E3}" type="pres">
      <dgm:prSet presAssocID="{C3254A3A-1ED6-4B85-9614-5E6CC107D57D}" presName="iconRect" presStyleLbl="node1" presStyleIdx="3" presStyleCnt="4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mail"/>
        </a:ext>
      </dgm:extLst>
    </dgm:pt>
    <dgm:pt modelId="{41F617C3-73B6-4B19-B50B-560840635DBA}" type="pres">
      <dgm:prSet presAssocID="{C3254A3A-1ED6-4B85-9614-5E6CC107D57D}" presName="spaceRect" presStyleCnt="0"/>
      <dgm:spPr/>
    </dgm:pt>
    <dgm:pt modelId="{ABA927FD-839D-49B8-A926-926C812A6E62}" type="pres">
      <dgm:prSet presAssocID="{C3254A3A-1ED6-4B85-9614-5E6CC107D57D}" presName="parTx" presStyleLbl="revTx" presStyleIdx="6" presStyleCnt="8" custLinFactNeighborX="-14260" custLinFactNeighborY="895">
        <dgm:presLayoutVars>
          <dgm:chMax val="0"/>
          <dgm:chPref val="0"/>
        </dgm:presLayoutVars>
      </dgm:prSet>
      <dgm:spPr/>
    </dgm:pt>
    <dgm:pt modelId="{EBBD2C92-90DB-427C-BCAA-73903294E6D9}" type="pres">
      <dgm:prSet presAssocID="{C3254A3A-1ED6-4B85-9614-5E6CC107D57D}" presName="desTx" presStyleLbl="revTx" presStyleIdx="7" presStyleCnt="8" custScaleX="139786" custLinFactNeighborX="-13902" custLinFactNeighborY="895">
        <dgm:presLayoutVars/>
      </dgm:prSet>
      <dgm:spPr/>
    </dgm:pt>
  </dgm:ptLst>
  <dgm:cxnLst>
    <dgm:cxn modelId="{4186DA03-39C1-4CA6-A735-6DFC4569D189}" type="presOf" srcId="{A77E3888-E0B2-4EB6-9969-FBFD2949C420}" destId="{DA443E84-8713-43D0-842A-55C620907A5B}" srcOrd="0" destOrd="0" presId="urn:microsoft.com/office/officeart/2018/2/layout/IconVerticalSolidList"/>
    <dgm:cxn modelId="{5126A505-2382-4FF4-8FB3-DF29E447E9FD}" srcId="{EE96D865-212C-4647-895B-AFC2C70EACE0}" destId="{50878599-5ECF-4401-ACCC-CCBBAA782520}" srcOrd="1" destOrd="0" parTransId="{3973A5FC-2E86-4C12-A24E-6EDAF566FB7E}" sibTransId="{3CCC2952-FF1C-46CA-AA72-E8EFF32618F0}"/>
    <dgm:cxn modelId="{4FB99B1A-0B17-4DBB-B1E8-830610BAD167}" srcId="{65D6037C-3410-405E-A551-785B551B785F}" destId="{0BC74A6E-185C-4920-9F7F-F085B9D654C4}" srcOrd="1" destOrd="0" parTransId="{C2281E8F-2460-4C53-AFBC-A2CFD816FB59}" sibTransId="{0D6E8BC9-CAB6-4AE5-95D1-8FAFE9F4A076}"/>
    <dgm:cxn modelId="{AA6FBE2E-0626-4A9B-B3C8-73F1EE72A367}" srcId="{3C6D3894-C3D9-46E7-B9BD-8C25FFC910A1}" destId="{C3254A3A-1ED6-4B85-9614-5E6CC107D57D}" srcOrd="3" destOrd="0" parTransId="{2186715D-32E1-4AF0-BE24-A172AB74D888}" sibTransId="{E5E4E9B7-7574-4625-B8C5-991186BCC6D2}"/>
    <dgm:cxn modelId="{258E4463-D1B7-4087-A851-1221467C0566}" type="presOf" srcId="{EE96D865-212C-4647-895B-AFC2C70EACE0}" destId="{3E761E25-3E29-4CBB-8900-404A70AD3D60}" srcOrd="0" destOrd="0" presId="urn:microsoft.com/office/officeart/2018/2/layout/IconVerticalSolidList"/>
    <dgm:cxn modelId="{2FA2F871-4D9D-4E0D-B618-CF9DA6B8249D}" srcId="{3C6D3894-C3D9-46E7-B9BD-8C25FFC910A1}" destId="{EE96D865-212C-4647-895B-AFC2C70EACE0}" srcOrd="2" destOrd="0" parTransId="{E5D927CC-BB97-4E23-8025-DCB37C328209}" sibTransId="{0F25AB8C-72CF-4EE7-B4AD-040C14970527}"/>
    <dgm:cxn modelId="{2FEE0A54-9A93-443F-941E-F57A94473BE7}" type="presOf" srcId="{0BC74A6E-185C-4920-9F7F-F085B9D654C4}" destId="{B8D3833C-7ED5-4220-9022-D821F194238C}" srcOrd="0" destOrd="1" presId="urn:microsoft.com/office/officeart/2018/2/layout/IconVerticalSolidList"/>
    <dgm:cxn modelId="{45B1127A-4FA5-43F1-97B3-9073A0458BB4}" type="presOf" srcId="{94E269DD-DC61-410C-B599-7B1DD7F33236}" destId="{B8D3833C-7ED5-4220-9022-D821F194238C}" srcOrd="0" destOrd="0" presId="urn:microsoft.com/office/officeart/2018/2/layout/IconVerticalSolidList"/>
    <dgm:cxn modelId="{DF2AF087-EF58-4264-B463-0DE7DCD4973F}" type="presOf" srcId="{F6079B66-37E9-44BA-B5C2-FFE862468528}" destId="{0707925D-61F6-4A71-B58F-DDB1D02FF7CA}" srcOrd="0" destOrd="1" presId="urn:microsoft.com/office/officeart/2018/2/layout/IconVerticalSolidList"/>
    <dgm:cxn modelId="{EE1BA297-9994-4285-B50A-DE8D422B3A76}" type="presOf" srcId="{65D6037C-3410-405E-A551-785B551B785F}" destId="{70692571-A84F-4F5D-9B48-FBDE31C37850}" srcOrd="0" destOrd="0" presId="urn:microsoft.com/office/officeart/2018/2/layout/IconVerticalSolidList"/>
    <dgm:cxn modelId="{AB22CA98-CC56-46FC-B287-70725C785BBB}" type="presOf" srcId="{C3254A3A-1ED6-4B85-9614-5E6CC107D57D}" destId="{ABA927FD-839D-49B8-A926-926C812A6E62}" srcOrd="0" destOrd="0" presId="urn:microsoft.com/office/officeart/2018/2/layout/IconVerticalSolidList"/>
    <dgm:cxn modelId="{1BE0DC98-FE83-45DC-8339-0420F8CDDBF1}" srcId="{3C6D3894-C3D9-46E7-B9BD-8C25FFC910A1}" destId="{5191492A-E7BF-4826-A63A-D848BBC469C9}" srcOrd="1" destOrd="0" parTransId="{94EA3C16-F076-48BF-AFCE-95DE482D73FF}" sibTransId="{9C58A2FD-DED8-4B4A-8A20-257CBEA7FDC8}"/>
    <dgm:cxn modelId="{6A60959B-3968-4489-A560-CC37959DE02A}" type="presOf" srcId="{50878599-5ECF-4401-ACCC-CCBBAA782520}" destId="{DA443E84-8713-43D0-842A-55C620907A5B}" srcOrd="0" destOrd="1" presId="urn:microsoft.com/office/officeart/2018/2/layout/IconVerticalSolidList"/>
    <dgm:cxn modelId="{B75148A4-61CF-4D78-BC92-876192E0A345}" srcId="{5191492A-E7BF-4826-A63A-D848BBC469C9}" destId="{66916354-4F27-43BB-836B-EC8D593DABE7}" srcOrd="0" destOrd="0" parTransId="{6AD66437-D213-4F19-B3D4-20D97659A57D}" sibTransId="{6B02AB78-0DE9-46E1-AF96-F6F3ED648A95}"/>
    <dgm:cxn modelId="{72384FA5-6BBE-454E-A0B0-FF5110929B5E}" type="presOf" srcId="{3C6D3894-C3D9-46E7-B9BD-8C25FFC910A1}" destId="{C2803689-D109-4546-B223-DEEF23847B26}" srcOrd="0" destOrd="0" presId="urn:microsoft.com/office/officeart/2018/2/layout/IconVerticalSolidList"/>
    <dgm:cxn modelId="{D847C1BC-0BEB-4437-91A8-63290C1CAB07}" srcId="{5191492A-E7BF-4826-A63A-D848BBC469C9}" destId="{F6079B66-37E9-44BA-B5C2-FFE862468528}" srcOrd="1" destOrd="0" parTransId="{EEE724F4-39D3-4341-956F-CE2DDBB4D818}" sibTransId="{3820B739-D70B-437D-AEC1-9ED30C5DB2F2}"/>
    <dgm:cxn modelId="{DA3BADCD-A117-4FD3-B0AB-3977784189F8}" srcId="{EE96D865-212C-4647-895B-AFC2C70EACE0}" destId="{A77E3888-E0B2-4EB6-9969-FBFD2949C420}" srcOrd="0" destOrd="0" parTransId="{DB32D948-D4F5-4265-9A5D-5F14201F49B0}" sibTransId="{4E158E0A-AFB3-4475-9F60-8A87008733F7}"/>
    <dgm:cxn modelId="{31C134D0-39E5-44D8-A70D-D61B27329C91}" type="presOf" srcId="{66916354-4F27-43BB-836B-EC8D593DABE7}" destId="{0707925D-61F6-4A71-B58F-DDB1D02FF7CA}" srcOrd="0" destOrd="0" presId="urn:microsoft.com/office/officeart/2018/2/layout/IconVerticalSolidList"/>
    <dgm:cxn modelId="{CE8074D8-0CE1-4B2A-8E9B-4DD61E6AA2E6}" srcId="{65D6037C-3410-405E-A551-785B551B785F}" destId="{94E269DD-DC61-410C-B599-7B1DD7F33236}" srcOrd="0" destOrd="0" parTransId="{ED9D737D-EBAC-4F82-B164-3E719F48785F}" sibTransId="{FE71BEF9-AA76-4908-9D3A-02D024098E88}"/>
    <dgm:cxn modelId="{E3FD9DF3-46B2-4D53-8E50-AACA900D7DA6}" srcId="{3C6D3894-C3D9-46E7-B9BD-8C25FFC910A1}" destId="{65D6037C-3410-405E-A551-785B551B785F}" srcOrd="0" destOrd="0" parTransId="{93D10A3F-CFCA-469C-B197-1E7CD1AC0BCB}" sibTransId="{9DF1CB7D-FAC3-41B7-86A6-2C6AF31A11FD}"/>
    <dgm:cxn modelId="{194DCEF3-64DA-43D5-B07D-E9C469191B74}" type="presOf" srcId="{5191492A-E7BF-4826-A63A-D848BBC469C9}" destId="{060F3292-26EE-4C8E-B30B-91910A8B1239}" srcOrd="0" destOrd="0" presId="urn:microsoft.com/office/officeart/2018/2/layout/IconVerticalSolidList"/>
    <dgm:cxn modelId="{4C934FF9-7D77-4584-95C5-2EDB0705A4E6}" srcId="{C3254A3A-1ED6-4B85-9614-5E6CC107D57D}" destId="{E43C88D5-61C3-479A-8762-8F85F8F7863B}" srcOrd="0" destOrd="0" parTransId="{EE1318EC-E8A6-487E-B10F-FD1B1CDFA611}" sibTransId="{140D9242-1954-4E67-9821-AF38D80A5FA9}"/>
    <dgm:cxn modelId="{E6819EFF-C413-4497-BA08-99C80D8DC007}" type="presOf" srcId="{E43C88D5-61C3-479A-8762-8F85F8F7863B}" destId="{EBBD2C92-90DB-427C-BCAA-73903294E6D9}" srcOrd="0" destOrd="0" presId="urn:microsoft.com/office/officeart/2018/2/layout/IconVerticalSolidList"/>
    <dgm:cxn modelId="{B316C2A4-26A6-43F2-A35D-0B9553F88FDB}" type="presParOf" srcId="{C2803689-D109-4546-B223-DEEF23847B26}" destId="{42345ED8-C5C4-4A69-A4DE-BC230B049082}" srcOrd="0" destOrd="0" presId="urn:microsoft.com/office/officeart/2018/2/layout/IconVerticalSolidList"/>
    <dgm:cxn modelId="{A8D4F066-FC69-433C-A0B6-FEBBA5BD168A}" type="presParOf" srcId="{42345ED8-C5C4-4A69-A4DE-BC230B049082}" destId="{A53100AF-CA61-4988-8628-73E36E160D70}" srcOrd="0" destOrd="0" presId="urn:microsoft.com/office/officeart/2018/2/layout/IconVerticalSolidList"/>
    <dgm:cxn modelId="{E2C3D6FC-F79D-4EE3-95CD-FD9D031C5C5F}" type="presParOf" srcId="{42345ED8-C5C4-4A69-A4DE-BC230B049082}" destId="{16E4554B-1280-4BC6-86E6-411AB6255A6F}" srcOrd="1" destOrd="0" presId="urn:microsoft.com/office/officeart/2018/2/layout/IconVerticalSolidList"/>
    <dgm:cxn modelId="{244A3C9B-13BB-4018-BECC-6BDBED2E4763}" type="presParOf" srcId="{42345ED8-C5C4-4A69-A4DE-BC230B049082}" destId="{9F655023-5B15-42E8-B54C-77D658D60945}" srcOrd="2" destOrd="0" presId="urn:microsoft.com/office/officeart/2018/2/layout/IconVerticalSolidList"/>
    <dgm:cxn modelId="{26DB1146-0B39-4075-937B-9181EE0CB8AD}" type="presParOf" srcId="{42345ED8-C5C4-4A69-A4DE-BC230B049082}" destId="{70692571-A84F-4F5D-9B48-FBDE31C37850}" srcOrd="3" destOrd="0" presId="urn:microsoft.com/office/officeart/2018/2/layout/IconVerticalSolidList"/>
    <dgm:cxn modelId="{BC4D9C68-13C0-44FD-81E1-C4184251C371}" type="presParOf" srcId="{42345ED8-C5C4-4A69-A4DE-BC230B049082}" destId="{B8D3833C-7ED5-4220-9022-D821F194238C}" srcOrd="4" destOrd="0" presId="urn:microsoft.com/office/officeart/2018/2/layout/IconVerticalSolidList"/>
    <dgm:cxn modelId="{5DB00DA6-C175-4B8E-89CD-7023D32E016E}" type="presParOf" srcId="{C2803689-D109-4546-B223-DEEF23847B26}" destId="{22EFBB00-B2CF-4450-B5D4-E262D9CC685D}" srcOrd="1" destOrd="0" presId="urn:microsoft.com/office/officeart/2018/2/layout/IconVerticalSolidList"/>
    <dgm:cxn modelId="{BFF0BA33-8C6E-4F0D-9E1B-B03C3796A214}" type="presParOf" srcId="{C2803689-D109-4546-B223-DEEF23847B26}" destId="{6CEF75DE-B71F-4D53-9A4D-4528E56727DD}" srcOrd="2" destOrd="0" presId="urn:microsoft.com/office/officeart/2018/2/layout/IconVerticalSolidList"/>
    <dgm:cxn modelId="{9762B0AE-0AD8-4E75-B54E-363BF6E91F99}" type="presParOf" srcId="{6CEF75DE-B71F-4D53-9A4D-4528E56727DD}" destId="{F582CCBF-9853-40CA-99DB-645A248751B6}" srcOrd="0" destOrd="0" presId="urn:microsoft.com/office/officeart/2018/2/layout/IconVerticalSolidList"/>
    <dgm:cxn modelId="{3E701524-382D-4858-B598-9720CB8E9A16}" type="presParOf" srcId="{6CEF75DE-B71F-4D53-9A4D-4528E56727DD}" destId="{C3288CFE-E02F-4984-BB82-DFA6D608DE50}" srcOrd="1" destOrd="0" presId="urn:microsoft.com/office/officeart/2018/2/layout/IconVerticalSolidList"/>
    <dgm:cxn modelId="{9DAEEF34-BDDA-4ABC-8362-9C6C47B6E304}" type="presParOf" srcId="{6CEF75DE-B71F-4D53-9A4D-4528E56727DD}" destId="{509DE475-1BF8-47A8-A0E3-F89B21B618F6}" srcOrd="2" destOrd="0" presId="urn:microsoft.com/office/officeart/2018/2/layout/IconVerticalSolidList"/>
    <dgm:cxn modelId="{2B430AB2-1E3F-4AFC-A0C4-8FF1129E5242}" type="presParOf" srcId="{6CEF75DE-B71F-4D53-9A4D-4528E56727DD}" destId="{060F3292-26EE-4C8E-B30B-91910A8B1239}" srcOrd="3" destOrd="0" presId="urn:microsoft.com/office/officeart/2018/2/layout/IconVerticalSolidList"/>
    <dgm:cxn modelId="{365D0C00-5615-42FA-A88B-F6B49A9273FC}" type="presParOf" srcId="{6CEF75DE-B71F-4D53-9A4D-4528E56727DD}" destId="{0707925D-61F6-4A71-B58F-DDB1D02FF7CA}" srcOrd="4" destOrd="0" presId="urn:microsoft.com/office/officeart/2018/2/layout/IconVerticalSolidList"/>
    <dgm:cxn modelId="{28DC1481-D6E0-4702-ADFD-F373151BAF3C}" type="presParOf" srcId="{C2803689-D109-4546-B223-DEEF23847B26}" destId="{52243ABB-3B44-4842-8767-AAA36344FD65}" srcOrd="3" destOrd="0" presId="urn:microsoft.com/office/officeart/2018/2/layout/IconVerticalSolidList"/>
    <dgm:cxn modelId="{B2181FBB-34BA-4E05-8B0D-4D678ADDF22D}" type="presParOf" srcId="{C2803689-D109-4546-B223-DEEF23847B26}" destId="{32D31506-9FE4-4774-9D48-0AD535DC9D5A}" srcOrd="4" destOrd="0" presId="urn:microsoft.com/office/officeart/2018/2/layout/IconVerticalSolidList"/>
    <dgm:cxn modelId="{D8434504-FF4D-490C-A18B-950F6CD6DFA5}" type="presParOf" srcId="{32D31506-9FE4-4774-9D48-0AD535DC9D5A}" destId="{0CB05E4B-3033-43D4-AD35-70BD356062F5}" srcOrd="0" destOrd="0" presId="urn:microsoft.com/office/officeart/2018/2/layout/IconVerticalSolidList"/>
    <dgm:cxn modelId="{F9D18645-E1A3-4BFC-8C7A-5FD08C59143C}" type="presParOf" srcId="{32D31506-9FE4-4774-9D48-0AD535DC9D5A}" destId="{2E818394-AED0-4B9E-9873-221B5ADE5F84}" srcOrd="1" destOrd="0" presId="urn:microsoft.com/office/officeart/2018/2/layout/IconVerticalSolidList"/>
    <dgm:cxn modelId="{EB29D20F-FD7C-4C8D-BBD3-9DA0CAFD1690}" type="presParOf" srcId="{32D31506-9FE4-4774-9D48-0AD535DC9D5A}" destId="{485A0AE0-5155-415A-9662-5CADE51B2865}" srcOrd="2" destOrd="0" presId="urn:microsoft.com/office/officeart/2018/2/layout/IconVerticalSolidList"/>
    <dgm:cxn modelId="{F8FBD43A-91BF-4575-A45E-D6782CFE9354}" type="presParOf" srcId="{32D31506-9FE4-4774-9D48-0AD535DC9D5A}" destId="{3E761E25-3E29-4CBB-8900-404A70AD3D60}" srcOrd="3" destOrd="0" presId="urn:microsoft.com/office/officeart/2018/2/layout/IconVerticalSolidList"/>
    <dgm:cxn modelId="{EA03E82A-986E-4162-A39A-04AD2F653D94}" type="presParOf" srcId="{32D31506-9FE4-4774-9D48-0AD535DC9D5A}" destId="{DA443E84-8713-43D0-842A-55C620907A5B}" srcOrd="4" destOrd="0" presId="urn:microsoft.com/office/officeart/2018/2/layout/IconVerticalSolidList"/>
    <dgm:cxn modelId="{1BAB6C26-7A80-40B9-BC2D-2025E19CE0A7}" type="presParOf" srcId="{C2803689-D109-4546-B223-DEEF23847B26}" destId="{F41F7045-9313-4D58-88C2-3B5E00A77466}" srcOrd="5" destOrd="0" presId="urn:microsoft.com/office/officeart/2018/2/layout/IconVerticalSolidList"/>
    <dgm:cxn modelId="{B7E82A98-BD79-4E58-8E4C-6F1708E92CF8}" type="presParOf" srcId="{C2803689-D109-4546-B223-DEEF23847B26}" destId="{5C4F0D01-A6E7-4856-94B1-14F4BC7287C6}" srcOrd="6" destOrd="0" presId="urn:microsoft.com/office/officeart/2018/2/layout/IconVerticalSolidList"/>
    <dgm:cxn modelId="{92FE5C97-08DD-4847-B4BF-712B744DECD2}" type="presParOf" srcId="{5C4F0D01-A6E7-4856-94B1-14F4BC7287C6}" destId="{5516FECD-C940-42A3-8CEA-9191D5FA3508}" srcOrd="0" destOrd="0" presId="urn:microsoft.com/office/officeart/2018/2/layout/IconVerticalSolidList"/>
    <dgm:cxn modelId="{3CADBCA4-5607-41B4-A9BB-5406EBB11B3C}" type="presParOf" srcId="{5C4F0D01-A6E7-4856-94B1-14F4BC7287C6}" destId="{5F70939A-E821-472D-9006-1057BFBE93E3}" srcOrd="1" destOrd="0" presId="urn:microsoft.com/office/officeart/2018/2/layout/IconVerticalSolidList"/>
    <dgm:cxn modelId="{972C1AB4-4CDE-4692-BA3B-AAB87E52E962}" type="presParOf" srcId="{5C4F0D01-A6E7-4856-94B1-14F4BC7287C6}" destId="{41F617C3-73B6-4B19-B50B-560840635DBA}" srcOrd="2" destOrd="0" presId="urn:microsoft.com/office/officeart/2018/2/layout/IconVerticalSolidList"/>
    <dgm:cxn modelId="{F79E1C33-8900-47D6-B541-5A3CB0BED0D4}" type="presParOf" srcId="{5C4F0D01-A6E7-4856-94B1-14F4BC7287C6}" destId="{ABA927FD-839D-49B8-A926-926C812A6E62}" srcOrd="3" destOrd="0" presId="urn:microsoft.com/office/officeart/2018/2/layout/IconVerticalSolidList"/>
    <dgm:cxn modelId="{03501A68-1B43-474F-A3F6-A6CD322BE9FF}" type="presParOf" srcId="{5C4F0D01-A6E7-4856-94B1-14F4BC7287C6}" destId="{EBBD2C92-90DB-427C-BCAA-73903294E6D9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600AAA0F-D0BE-4DDB-824C-5040A66F68E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4FD59124-EFA2-48F7-9999-EA4A05F49F58}">
      <dgm:prSet/>
      <dgm:spPr/>
      <dgm:t>
        <a:bodyPr/>
        <a:lstStyle/>
        <a:p>
          <a:r>
            <a:rPr lang="en-US" dirty="0"/>
            <a:t>Department of Education Payment Information </a:t>
          </a:r>
        </a:p>
      </dgm:t>
    </dgm:pt>
    <dgm:pt modelId="{900ED497-DDAE-43D4-993A-738486C5BF03}" type="parTrans" cxnId="{0C4FC343-B7FF-4720-9480-1A2E8F28C096}">
      <dgm:prSet/>
      <dgm:spPr/>
      <dgm:t>
        <a:bodyPr/>
        <a:lstStyle/>
        <a:p>
          <a:endParaRPr lang="en-US"/>
        </a:p>
      </dgm:t>
    </dgm:pt>
    <dgm:pt modelId="{23280B2F-F36E-4E90-A725-529D7B0BE591}" type="sibTrans" cxnId="{0C4FC343-B7FF-4720-9480-1A2E8F28C096}">
      <dgm:prSet/>
      <dgm:spPr/>
      <dgm:t>
        <a:bodyPr/>
        <a:lstStyle/>
        <a:p>
          <a:endParaRPr lang="en-US"/>
        </a:p>
      </dgm:t>
    </dgm:pt>
    <dgm:pt modelId="{FB081012-D400-4030-8087-A0331864C8D9}">
      <dgm:prSet/>
      <dgm:spPr/>
      <dgm:t>
        <a:bodyPr/>
        <a:lstStyle/>
        <a:p>
          <a:r>
            <a:rPr lang="en-US" dirty="0">
              <a:hlinkClick xmlns:r="http://schemas.openxmlformats.org/officeDocument/2006/relationships" r:id="rId1"/>
            </a:rPr>
            <a:t>https://sfos-payment.education.ne.gov/</a:t>
          </a:r>
          <a:endParaRPr lang="en-US" dirty="0"/>
        </a:p>
      </dgm:t>
    </dgm:pt>
    <dgm:pt modelId="{58212ABC-43C3-4ECA-A712-E9BFBBF4F0F4}" type="parTrans" cxnId="{7E4AAEA9-8684-4221-BA9D-7380478FD52B}">
      <dgm:prSet/>
      <dgm:spPr/>
      <dgm:t>
        <a:bodyPr/>
        <a:lstStyle/>
        <a:p>
          <a:endParaRPr lang="en-US"/>
        </a:p>
      </dgm:t>
    </dgm:pt>
    <dgm:pt modelId="{47D825DF-8204-4723-901E-93AA3FE4EB13}" type="sibTrans" cxnId="{7E4AAEA9-8684-4221-BA9D-7380478FD52B}">
      <dgm:prSet/>
      <dgm:spPr/>
      <dgm:t>
        <a:bodyPr/>
        <a:lstStyle/>
        <a:p>
          <a:endParaRPr lang="en-US"/>
        </a:p>
      </dgm:t>
    </dgm:pt>
    <dgm:pt modelId="{5194EDA2-F211-4C6E-AEC2-93C6CA32C8DB}">
      <dgm:prSet/>
      <dgm:spPr/>
      <dgm:t>
        <a:bodyPr/>
        <a:lstStyle/>
        <a:p>
          <a:r>
            <a:rPr lang="en-US" dirty="0"/>
            <a:t>Grants Management System (GMS)</a:t>
          </a:r>
        </a:p>
      </dgm:t>
    </dgm:pt>
    <dgm:pt modelId="{E55D860F-4311-475D-988A-BC96D38D3A92}" type="parTrans" cxnId="{73564CE3-582A-4230-85C6-277DCDB7F1BF}">
      <dgm:prSet/>
      <dgm:spPr/>
      <dgm:t>
        <a:bodyPr/>
        <a:lstStyle/>
        <a:p>
          <a:endParaRPr lang="en-US"/>
        </a:p>
      </dgm:t>
    </dgm:pt>
    <dgm:pt modelId="{17475E5E-305B-4B0E-8A0A-FC31DA55F218}" type="sibTrans" cxnId="{73564CE3-582A-4230-85C6-277DCDB7F1BF}">
      <dgm:prSet/>
      <dgm:spPr/>
      <dgm:t>
        <a:bodyPr/>
        <a:lstStyle/>
        <a:p>
          <a:endParaRPr lang="en-US"/>
        </a:p>
      </dgm:t>
    </dgm:pt>
    <dgm:pt modelId="{9328D58A-3AB9-48B4-8F76-B8B02AF758F7}">
      <dgm:prSet/>
      <dgm:spPr/>
      <dgm:t>
        <a:bodyPr/>
        <a:lstStyle/>
        <a:p>
          <a:r>
            <a:rPr lang="en-US" dirty="0"/>
            <a:t>Payment Information</a:t>
          </a:r>
        </a:p>
      </dgm:t>
    </dgm:pt>
    <dgm:pt modelId="{E8836B6E-9FB1-4974-908E-AF418A43C4D0}" type="parTrans" cxnId="{C1DFF18A-EB93-49D6-B304-3C98705BBE18}">
      <dgm:prSet/>
      <dgm:spPr/>
      <dgm:t>
        <a:bodyPr/>
        <a:lstStyle/>
        <a:p>
          <a:endParaRPr lang="en-US"/>
        </a:p>
      </dgm:t>
    </dgm:pt>
    <dgm:pt modelId="{88C61F0D-19CD-4E56-91BA-67ADBAB9C344}" type="sibTrans" cxnId="{C1DFF18A-EB93-49D6-B304-3C98705BBE18}">
      <dgm:prSet/>
      <dgm:spPr/>
      <dgm:t>
        <a:bodyPr/>
        <a:lstStyle/>
        <a:p>
          <a:endParaRPr lang="en-US"/>
        </a:p>
      </dgm:t>
    </dgm:pt>
    <dgm:pt modelId="{4B88B59F-0EC7-4DDB-BCB7-D6474F91A755}">
      <dgm:prSet/>
      <dgm:spPr/>
      <dgm:t>
        <a:bodyPr/>
        <a:lstStyle/>
        <a:p>
          <a:r>
            <a:rPr lang="en-US" dirty="0"/>
            <a:t>Audit Confirmation</a:t>
          </a:r>
        </a:p>
      </dgm:t>
    </dgm:pt>
    <dgm:pt modelId="{68BA60BD-CF9D-416A-82B1-6B29C3806CDF}" type="parTrans" cxnId="{1FAC4EF3-7E81-4093-920B-A9FEB10F2440}">
      <dgm:prSet/>
      <dgm:spPr/>
      <dgm:t>
        <a:bodyPr/>
        <a:lstStyle/>
        <a:p>
          <a:endParaRPr lang="en-US"/>
        </a:p>
      </dgm:t>
    </dgm:pt>
    <dgm:pt modelId="{ACCE7EE3-2400-4812-B72B-299CBEE8295A}" type="sibTrans" cxnId="{1FAC4EF3-7E81-4093-920B-A9FEB10F2440}">
      <dgm:prSet/>
      <dgm:spPr/>
      <dgm:t>
        <a:bodyPr/>
        <a:lstStyle/>
        <a:p>
          <a:endParaRPr lang="en-US"/>
        </a:p>
      </dgm:t>
    </dgm:pt>
    <dgm:pt modelId="{C4479C30-E85E-40C9-89C9-62E04A406D75}">
      <dgm:prSet/>
      <dgm:spPr/>
      <dgm:t>
        <a:bodyPr/>
        <a:lstStyle/>
        <a:p>
          <a:r>
            <a:rPr lang="en-US" dirty="0"/>
            <a:t>All District Payments from State of Nebraska</a:t>
          </a:r>
        </a:p>
      </dgm:t>
    </dgm:pt>
    <dgm:pt modelId="{D577A03F-94A1-42D0-824C-EE898D0888CF}" type="parTrans" cxnId="{F0595433-5606-4928-8E04-926972A7E962}">
      <dgm:prSet/>
      <dgm:spPr/>
      <dgm:t>
        <a:bodyPr/>
        <a:lstStyle/>
        <a:p>
          <a:endParaRPr lang="en-US"/>
        </a:p>
      </dgm:t>
    </dgm:pt>
    <dgm:pt modelId="{770182DD-6497-4244-811C-2625777CAF31}" type="sibTrans" cxnId="{F0595433-5606-4928-8E04-926972A7E962}">
      <dgm:prSet/>
      <dgm:spPr/>
      <dgm:t>
        <a:bodyPr/>
        <a:lstStyle/>
        <a:p>
          <a:endParaRPr lang="en-US"/>
        </a:p>
      </dgm:t>
    </dgm:pt>
    <dgm:pt modelId="{40B076CA-0CE7-4F8A-982A-CC031763A904}">
      <dgm:prSet/>
      <dgm:spPr/>
      <dgm:t>
        <a:bodyPr/>
        <a:lstStyle/>
        <a:p>
          <a:r>
            <a:rPr lang="en-US" dirty="0">
              <a:hlinkClick xmlns:r="http://schemas.openxmlformats.org/officeDocument/2006/relationships" r:id="rId2"/>
            </a:rPr>
            <a:t>paul.haas@Nebraska.gov</a:t>
          </a:r>
          <a:endParaRPr lang="en-US" dirty="0"/>
        </a:p>
      </dgm:t>
    </dgm:pt>
    <dgm:pt modelId="{8E6409CD-4657-41F5-AAFA-F8AD29384BD3}" type="parTrans" cxnId="{54B2F92A-B0B2-4206-9931-A1CF9613B2F5}">
      <dgm:prSet/>
      <dgm:spPr/>
      <dgm:t>
        <a:bodyPr/>
        <a:lstStyle/>
        <a:p>
          <a:endParaRPr lang="en-US"/>
        </a:p>
      </dgm:t>
    </dgm:pt>
    <dgm:pt modelId="{4F5062C9-A007-45E6-8BC4-0EF89C419C7C}" type="sibTrans" cxnId="{54B2F92A-B0B2-4206-9931-A1CF9613B2F5}">
      <dgm:prSet/>
      <dgm:spPr/>
      <dgm:t>
        <a:bodyPr/>
        <a:lstStyle/>
        <a:p>
          <a:endParaRPr lang="en-US"/>
        </a:p>
      </dgm:t>
    </dgm:pt>
    <dgm:pt modelId="{783D702E-517C-4F2E-BFAE-9E2516389B34}">
      <dgm:prSet/>
      <dgm:spPr/>
      <dgm:t>
        <a:bodyPr/>
        <a:lstStyle/>
        <a:p>
          <a:r>
            <a:rPr lang="en-US" dirty="0"/>
            <a:t>Request to receive email notification of </a:t>
          </a:r>
          <a:r>
            <a:rPr lang="en-US" i="1" dirty="0"/>
            <a:t>all</a:t>
          </a:r>
          <a:r>
            <a:rPr lang="en-US" dirty="0"/>
            <a:t> </a:t>
          </a:r>
          <a:r>
            <a:rPr lang="en-US" i="1" dirty="0"/>
            <a:t>payments</a:t>
          </a:r>
          <a:r>
            <a:rPr lang="en-US" dirty="0"/>
            <a:t> to district from State of Nebraska</a:t>
          </a:r>
        </a:p>
      </dgm:t>
    </dgm:pt>
    <dgm:pt modelId="{5AB7C054-A311-47A8-94B5-5FDEFC7E69A8}" type="parTrans" cxnId="{5802B320-075E-4F87-8760-12304EA22953}">
      <dgm:prSet/>
      <dgm:spPr/>
      <dgm:t>
        <a:bodyPr/>
        <a:lstStyle/>
        <a:p>
          <a:endParaRPr lang="en-US"/>
        </a:p>
      </dgm:t>
    </dgm:pt>
    <dgm:pt modelId="{BBE2B85B-7E9A-4FED-829F-93B3D8047BA9}" type="sibTrans" cxnId="{5802B320-075E-4F87-8760-12304EA22953}">
      <dgm:prSet/>
      <dgm:spPr/>
      <dgm:t>
        <a:bodyPr/>
        <a:lstStyle/>
        <a:p>
          <a:endParaRPr lang="en-US"/>
        </a:p>
      </dgm:t>
    </dgm:pt>
    <dgm:pt modelId="{E6F5E0C9-3CC7-402C-958F-81DD96CCB4DA}">
      <dgm:prSet/>
      <dgm:spPr/>
      <dgm:t>
        <a:bodyPr/>
        <a:lstStyle/>
        <a:p>
          <a:r>
            <a:rPr lang="en-US" dirty="0"/>
            <a:t>Email must be sent from Superintendent</a:t>
          </a:r>
        </a:p>
      </dgm:t>
    </dgm:pt>
    <dgm:pt modelId="{6EA86DDA-07A4-4E02-87E3-9F4053D8EC76}" type="parTrans" cxnId="{2D0E3B1E-D999-4A10-B1E6-762F956C224F}">
      <dgm:prSet/>
      <dgm:spPr/>
      <dgm:t>
        <a:bodyPr/>
        <a:lstStyle/>
        <a:p>
          <a:endParaRPr lang="en-US"/>
        </a:p>
      </dgm:t>
    </dgm:pt>
    <dgm:pt modelId="{DFF366E0-5325-4F68-854E-72C2A8DEA50E}" type="sibTrans" cxnId="{2D0E3B1E-D999-4A10-B1E6-762F956C224F}">
      <dgm:prSet/>
      <dgm:spPr/>
      <dgm:t>
        <a:bodyPr/>
        <a:lstStyle/>
        <a:p>
          <a:endParaRPr lang="en-US"/>
        </a:p>
      </dgm:t>
    </dgm:pt>
    <dgm:pt modelId="{96559C29-D31A-4B19-80BB-2F16DC7534AB}">
      <dgm:prSet/>
      <dgm:spPr/>
      <dgm:t>
        <a:bodyPr/>
        <a:lstStyle/>
        <a:p>
          <a:r>
            <a:rPr lang="en-US" dirty="0"/>
            <a:t>Only one email per district</a:t>
          </a:r>
        </a:p>
      </dgm:t>
    </dgm:pt>
    <dgm:pt modelId="{EDE77880-A5FE-47D8-8300-25ECBAE5ACBD}" type="parTrans" cxnId="{93FF17F7-E251-433F-B691-EEAAEA318288}">
      <dgm:prSet/>
      <dgm:spPr/>
      <dgm:t>
        <a:bodyPr/>
        <a:lstStyle/>
        <a:p>
          <a:endParaRPr lang="en-US"/>
        </a:p>
      </dgm:t>
    </dgm:pt>
    <dgm:pt modelId="{6B544A78-81C4-4FC3-93FD-341D165F13D5}" type="sibTrans" cxnId="{93FF17F7-E251-433F-B691-EEAAEA318288}">
      <dgm:prSet/>
      <dgm:spPr/>
      <dgm:t>
        <a:bodyPr/>
        <a:lstStyle/>
        <a:p>
          <a:endParaRPr lang="en-US"/>
        </a:p>
      </dgm:t>
    </dgm:pt>
    <dgm:pt modelId="{73CAE704-6EE6-4975-A826-8487BFDDF4AA}" type="pres">
      <dgm:prSet presAssocID="{600AAA0F-D0BE-4DDB-824C-5040A66F68EB}" presName="linear" presStyleCnt="0">
        <dgm:presLayoutVars>
          <dgm:animLvl val="lvl"/>
          <dgm:resizeHandles val="exact"/>
        </dgm:presLayoutVars>
      </dgm:prSet>
      <dgm:spPr/>
    </dgm:pt>
    <dgm:pt modelId="{DBE56F25-FB2A-4E82-8D23-899613DABB5A}" type="pres">
      <dgm:prSet presAssocID="{4FD59124-EFA2-48F7-9999-EA4A05F49F58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A9490A28-9E09-4D12-B69C-B6ABC5B94A0B}" type="pres">
      <dgm:prSet presAssocID="{4FD59124-EFA2-48F7-9999-EA4A05F49F58}" presName="childText" presStyleLbl="revTx" presStyleIdx="0" presStyleCnt="2">
        <dgm:presLayoutVars>
          <dgm:bulletEnabled val="1"/>
        </dgm:presLayoutVars>
      </dgm:prSet>
      <dgm:spPr/>
    </dgm:pt>
    <dgm:pt modelId="{10474232-48D2-48D2-AEB2-CAB67107D75D}" type="pres">
      <dgm:prSet presAssocID="{C4479C30-E85E-40C9-89C9-62E04A406D75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41CB28DB-FC7A-40B4-9FDD-97C88DC50651}" type="pres">
      <dgm:prSet presAssocID="{C4479C30-E85E-40C9-89C9-62E04A406D75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A850D11A-6C3E-4AD5-A152-6C6E69F69954}" type="presOf" srcId="{40B076CA-0CE7-4F8A-982A-CC031763A904}" destId="{41CB28DB-FC7A-40B4-9FDD-97C88DC50651}" srcOrd="0" destOrd="0" presId="urn:microsoft.com/office/officeart/2005/8/layout/vList2"/>
    <dgm:cxn modelId="{2D0E3B1E-D999-4A10-B1E6-762F956C224F}" srcId="{40B076CA-0CE7-4F8A-982A-CC031763A904}" destId="{E6F5E0C9-3CC7-402C-958F-81DD96CCB4DA}" srcOrd="1" destOrd="0" parTransId="{6EA86DDA-07A4-4E02-87E3-9F4053D8EC76}" sibTransId="{DFF366E0-5325-4F68-854E-72C2A8DEA50E}"/>
    <dgm:cxn modelId="{5802B320-075E-4F87-8760-12304EA22953}" srcId="{40B076CA-0CE7-4F8A-982A-CC031763A904}" destId="{783D702E-517C-4F2E-BFAE-9E2516389B34}" srcOrd="0" destOrd="0" parTransId="{5AB7C054-A311-47A8-94B5-5FDEFC7E69A8}" sibTransId="{BBE2B85B-7E9A-4FED-829F-93B3D8047BA9}"/>
    <dgm:cxn modelId="{54B2F92A-B0B2-4206-9931-A1CF9613B2F5}" srcId="{C4479C30-E85E-40C9-89C9-62E04A406D75}" destId="{40B076CA-0CE7-4F8A-982A-CC031763A904}" srcOrd="0" destOrd="0" parTransId="{8E6409CD-4657-41F5-AAFA-F8AD29384BD3}" sibTransId="{4F5062C9-A007-45E6-8BC4-0EF89C419C7C}"/>
    <dgm:cxn modelId="{A078EC2C-E945-4490-AE2F-3E7B29FD5BCE}" type="presOf" srcId="{9328D58A-3AB9-48B4-8F76-B8B02AF758F7}" destId="{A9490A28-9E09-4D12-B69C-B6ABC5B94A0B}" srcOrd="0" destOrd="2" presId="urn:microsoft.com/office/officeart/2005/8/layout/vList2"/>
    <dgm:cxn modelId="{F0595433-5606-4928-8E04-926972A7E962}" srcId="{600AAA0F-D0BE-4DDB-824C-5040A66F68EB}" destId="{C4479C30-E85E-40C9-89C9-62E04A406D75}" srcOrd="1" destOrd="0" parTransId="{D577A03F-94A1-42D0-824C-EE898D0888CF}" sibTransId="{770182DD-6497-4244-811C-2625777CAF31}"/>
    <dgm:cxn modelId="{60446138-3168-49C1-9D52-594D45C43C92}" type="presOf" srcId="{4B88B59F-0EC7-4DDB-BCB7-D6474F91A755}" destId="{A9490A28-9E09-4D12-B69C-B6ABC5B94A0B}" srcOrd="0" destOrd="3" presId="urn:microsoft.com/office/officeart/2005/8/layout/vList2"/>
    <dgm:cxn modelId="{0C4FC343-B7FF-4720-9480-1A2E8F28C096}" srcId="{600AAA0F-D0BE-4DDB-824C-5040A66F68EB}" destId="{4FD59124-EFA2-48F7-9999-EA4A05F49F58}" srcOrd="0" destOrd="0" parTransId="{900ED497-DDAE-43D4-993A-738486C5BF03}" sibTransId="{23280B2F-F36E-4E90-A725-529D7B0BE591}"/>
    <dgm:cxn modelId="{EB0E1C66-2274-4629-A484-AEF9D3B4548A}" type="presOf" srcId="{783D702E-517C-4F2E-BFAE-9E2516389B34}" destId="{41CB28DB-FC7A-40B4-9FDD-97C88DC50651}" srcOrd="0" destOrd="1" presId="urn:microsoft.com/office/officeart/2005/8/layout/vList2"/>
    <dgm:cxn modelId="{17804E4D-F968-4DA6-BA7C-8968812371A9}" type="presOf" srcId="{FB081012-D400-4030-8087-A0331864C8D9}" destId="{A9490A28-9E09-4D12-B69C-B6ABC5B94A0B}" srcOrd="0" destOrd="0" presId="urn:microsoft.com/office/officeart/2005/8/layout/vList2"/>
    <dgm:cxn modelId="{BA273373-A324-4EBA-90C5-A12C4DC64E4B}" type="presOf" srcId="{96559C29-D31A-4B19-80BB-2F16DC7534AB}" destId="{41CB28DB-FC7A-40B4-9FDD-97C88DC50651}" srcOrd="0" destOrd="3" presId="urn:microsoft.com/office/officeart/2005/8/layout/vList2"/>
    <dgm:cxn modelId="{4594EB73-949E-4112-AB22-8D783CE2806F}" type="presOf" srcId="{E6F5E0C9-3CC7-402C-958F-81DD96CCB4DA}" destId="{41CB28DB-FC7A-40B4-9FDD-97C88DC50651}" srcOrd="0" destOrd="2" presId="urn:microsoft.com/office/officeart/2005/8/layout/vList2"/>
    <dgm:cxn modelId="{C1DFF18A-EB93-49D6-B304-3C98705BBE18}" srcId="{4FD59124-EFA2-48F7-9999-EA4A05F49F58}" destId="{9328D58A-3AB9-48B4-8F76-B8B02AF758F7}" srcOrd="2" destOrd="0" parTransId="{E8836B6E-9FB1-4974-908E-AF418A43C4D0}" sibTransId="{88C61F0D-19CD-4E56-91BA-67ADBAB9C344}"/>
    <dgm:cxn modelId="{5717559E-B95F-438D-9DC9-539B38E0A5C0}" type="presOf" srcId="{4FD59124-EFA2-48F7-9999-EA4A05F49F58}" destId="{DBE56F25-FB2A-4E82-8D23-899613DABB5A}" srcOrd="0" destOrd="0" presId="urn:microsoft.com/office/officeart/2005/8/layout/vList2"/>
    <dgm:cxn modelId="{7E4AAEA9-8684-4221-BA9D-7380478FD52B}" srcId="{4FD59124-EFA2-48F7-9999-EA4A05F49F58}" destId="{FB081012-D400-4030-8087-A0331864C8D9}" srcOrd="0" destOrd="0" parTransId="{58212ABC-43C3-4ECA-A712-E9BFBBF4F0F4}" sibTransId="{47D825DF-8204-4723-901E-93AA3FE4EB13}"/>
    <dgm:cxn modelId="{0C2293D2-1CE1-42E0-8DA6-E4212D9A9962}" type="presOf" srcId="{C4479C30-E85E-40C9-89C9-62E04A406D75}" destId="{10474232-48D2-48D2-AEB2-CAB67107D75D}" srcOrd="0" destOrd="0" presId="urn:microsoft.com/office/officeart/2005/8/layout/vList2"/>
    <dgm:cxn modelId="{73564CE3-582A-4230-85C6-277DCDB7F1BF}" srcId="{4FD59124-EFA2-48F7-9999-EA4A05F49F58}" destId="{5194EDA2-F211-4C6E-AEC2-93C6CA32C8DB}" srcOrd="1" destOrd="0" parTransId="{E55D860F-4311-475D-988A-BC96D38D3A92}" sibTransId="{17475E5E-305B-4B0E-8A0A-FC31DA55F218}"/>
    <dgm:cxn modelId="{A83AFFE7-D8A6-4B9A-9ADF-FF7907B8845B}" type="presOf" srcId="{5194EDA2-F211-4C6E-AEC2-93C6CA32C8DB}" destId="{A9490A28-9E09-4D12-B69C-B6ABC5B94A0B}" srcOrd="0" destOrd="1" presId="urn:microsoft.com/office/officeart/2005/8/layout/vList2"/>
    <dgm:cxn modelId="{6B8F03EC-C0CA-4FCC-8593-6DB6AF2993A7}" type="presOf" srcId="{600AAA0F-D0BE-4DDB-824C-5040A66F68EB}" destId="{73CAE704-6EE6-4975-A826-8487BFDDF4AA}" srcOrd="0" destOrd="0" presId="urn:microsoft.com/office/officeart/2005/8/layout/vList2"/>
    <dgm:cxn modelId="{1FAC4EF3-7E81-4093-920B-A9FEB10F2440}" srcId="{4FD59124-EFA2-48F7-9999-EA4A05F49F58}" destId="{4B88B59F-0EC7-4DDB-BCB7-D6474F91A755}" srcOrd="3" destOrd="0" parTransId="{68BA60BD-CF9D-416A-82B1-6B29C3806CDF}" sibTransId="{ACCE7EE3-2400-4812-B72B-299CBEE8295A}"/>
    <dgm:cxn modelId="{93FF17F7-E251-433F-B691-EEAAEA318288}" srcId="{40B076CA-0CE7-4F8A-982A-CC031763A904}" destId="{96559C29-D31A-4B19-80BB-2F16DC7534AB}" srcOrd="2" destOrd="0" parTransId="{EDE77880-A5FE-47D8-8300-25ECBAE5ACBD}" sibTransId="{6B544A78-81C4-4FC3-93FD-341D165F13D5}"/>
    <dgm:cxn modelId="{C4A2A395-281E-4B81-8651-2B72C36DB3AD}" type="presParOf" srcId="{73CAE704-6EE6-4975-A826-8487BFDDF4AA}" destId="{DBE56F25-FB2A-4E82-8D23-899613DABB5A}" srcOrd="0" destOrd="0" presId="urn:microsoft.com/office/officeart/2005/8/layout/vList2"/>
    <dgm:cxn modelId="{7A2B4558-DCD0-455F-8A73-61A91190C75D}" type="presParOf" srcId="{73CAE704-6EE6-4975-A826-8487BFDDF4AA}" destId="{A9490A28-9E09-4D12-B69C-B6ABC5B94A0B}" srcOrd="1" destOrd="0" presId="urn:microsoft.com/office/officeart/2005/8/layout/vList2"/>
    <dgm:cxn modelId="{70C1445E-FB4F-4850-B4A8-174A38C8F100}" type="presParOf" srcId="{73CAE704-6EE6-4975-A826-8487BFDDF4AA}" destId="{10474232-48D2-48D2-AEB2-CAB67107D75D}" srcOrd="2" destOrd="0" presId="urn:microsoft.com/office/officeart/2005/8/layout/vList2"/>
    <dgm:cxn modelId="{BC00A0FD-CA00-45C3-A01D-8A05DDF89037}" type="presParOf" srcId="{73CAE704-6EE6-4975-A826-8487BFDDF4AA}" destId="{41CB28DB-FC7A-40B4-9FDD-97C88DC50651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E001872-31C9-4A2E-8ADD-444202D1E391}" type="doc">
      <dgm:prSet loTypeId="urn:microsoft.com/office/officeart/2005/8/layout/hList7" loCatId="picture" qsTypeId="urn:microsoft.com/office/officeart/2005/8/quickstyle/simple1" qsCatId="simple" csTypeId="urn:microsoft.com/office/officeart/2005/8/colors/accent1_2" csCatId="accent1" phldr="1"/>
      <dgm:spPr/>
    </dgm:pt>
    <dgm:pt modelId="{055EC77B-14EA-40A5-8136-B164320722F4}">
      <dgm:prSet phldrT="[Text]" custT="1"/>
      <dgm:spPr/>
      <dgm:t>
        <a:bodyPr/>
        <a:lstStyle/>
        <a:p>
          <a:r>
            <a: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Collect Property taxes</a:t>
          </a:r>
        </a:p>
      </dgm:t>
    </dgm:pt>
    <dgm:pt modelId="{BD9A79F1-318B-404C-969D-C4716FBDCA97}" type="parTrans" cxnId="{05842409-3437-49CE-8563-9000D6801C92}">
      <dgm:prSet/>
      <dgm:spPr/>
      <dgm:t>
        <a:bodyPr/>
        <a:lstStyle/>
        <a:p>
          <a:endParaRPr lang="en-US"/>
        </a:p>
      </dgm:t>
    </dgm:pt>
    <dgm:pt modelId="{E686BA06-1A09-40B8-810E-238C83AF3CA9}" type="sibTrans" cxnId="{05842409-3437-49CE-8563-9000D6801C92}">
      <dgm:prSet/>
      <dgm:spPr/>
      <dgm:t>
        <a:bodyPr/>
        <a:lstStyle/>
        <a:p>
          <a:endParaRPr lang="en-US"/>
        </a:p>
      </dgm:t>
    </dgm:pt>
    <dgm:pt modelId="{B7928E20-6CAE-4D0B-BD96-735D5D8A7112}">
      <dgm:prSet phldrT="[Text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Bond Principal &amp; Interest for Project</a:t>
          </a:r>
        </a:p>
      </dgm:t>
    </dgm:pt>
    <dgm:pt modelId="{4DF70D95-4E56-4245-9ECB-7671F58C0FA9}" type="parTrans" cxnId="{3A85B9A8-EAFA-40E9-A144-33D314EC459E}">
      <dgm:prSet/>
      <dgm:spPr/>
      <dgm:t>
        <a:bodyPr/>
        <a:lstStyle/>
        <a:p>
          <a:endParaRPr lang="en-US"/>
        </a:p>
      </dgm:t>
    </dgm:pt>
    <dgm:pt modelId="{B205A746-60F8-44D0-84E5-124BB2D50E20}" type="sibTrans" cxnId="{3A85B9A8-EAFA-40E9-A144-33D314EC459E}">
      <dgm:prSet/>
      <dgm:spPr/>
      <dgm:t>
        <a:bodyPr/>
        <a:lstStyle/>
        <a:p>
          <a:endParaRPr lang="en-US"/>
        </a:p>
      </dgm:t>
    </dgm:pt>
    <dgm:pt modelId="{10254EA4-9BCE-4A91-9757-0FAB695D0F11}" type="pres">
      <dgm:prSet presAssocID="{EE001872-31C9-4A2E-8ADD-444202D1E391}" presName="Name0" presStyleCnt="0">
        <dgm:presLayoutVars>
          <dgm:dir/>
          <dgm:resizeHandles val="exact"/>
        </dgm:presLayoutVars>
      </dgm:prSet>
      <dgm:spPr/>
    </dgm:pt>
    <dgm:pt modelId="{547D620E-5C77-424A-8BFE-869C23A43B76}" type="pres">
      <dgm:prSet presAssocID="{EE001872-31C9-4A2E-8ADD-444202D1E391}" presName="fgShape" presStyleLbl="fgShp" presStyleIdx="0" presStyleCnt="1" custScaleX="108696" custScaleY="133333" custLinFactNeighborX="438" custLinFactNeighborY="30764"/>
      <dgm:spPr/>
    </dgm:pt>
    <dgm:pt modelId="{078EB9C1-E441-4351-9BE2-B8ADCD0693EF}" type="pres">
      <dgm:prSet presAssocID="{EE001872-31C9-4A2E-8ADD-444202D1E391}" presName="linComp" presStyleCnt="0"/>
      <dgm:spPr/>
    </dgm:pt>
    <dgm:pt modelId="{10DD5011-C960-4D79-8ED7-07BF941BC8B1}" type="pres">
      <dgm:prSet presAssocID="{055EC77B-14EA-40A5-8136-B164320722F4}" presName="compNode" presStyleCnt="0"/>
      <dgm:spPr/>
    </dgm:pt>
    <dgm:pt modelId="{4433C255-F20C-4C2E-AED3-6352B0631701}" type="pres">
      <dgm:prSet presAssocID="{055EC77B-14EA-40A5-8136-B164320722F4}" presName="bkgdShape" presStyleLbl="node1" presStyleIdx="0" presStyleCnt="2" custScaleX="116685" custLinFactNeighborX="-46219" custLinFactNeighborY="-252"/>
      <dgm:spPr/>
    </dgm:pt>
    <dgm:pt modelId="{8C18AB75-CA47-4BBD-A52E-2F931BF088A9}" type="pres">
      <dgm:prSet presAssocID="{055EC77B-14EA-40A5-8136-B164320722F4}" presName="nodeTx" presStyleLbl="node1" presStyleIdx="0" presStyleCnt="2">
        <dgm:presLayoutVars>
          <dgm:bulletEnabled val="1"/>
        </dgm:presLayoutVars>
      </dgm:prSet>
      <dgm:spPr/>
    </dgm:pt>
    <dgm:pt modelId="{3ECF8FF8-1657-420D-84A2-0799DDADEC6F}" type="pres">
      <dgm:prSet presAssocID="{055EC77B-14EA-40A5-8136-B164320722F4}" presName="invisiNode" presStyleLbl="node1" presStyleIdx="0" presStyleCnt="2"/>
      <dgm:spPr/>
    </dgm:pt>
    <dgm:pt modelId="{18C42AC8-990A-4E01-9FB1-B4040972FCBB}" type="pres">
      <dgm:prSet presAssocID="{055EC77B-14EA-40A5-8136-B164320722F4}" presName="imagNode" presStyleLbl="fgImgPlace1" presStyleIdx="0" presStyleCnt="2" custScaleX="155113" custScaleY="97903" custLinFactNeighborY="-748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effectLst>
          <a:glow rad="139700">
            <a:schemeClr val="accent3">
              <a:satMod val="175000"/>
              <a:alpha val="40000"/>
            </a:schemeClr>
          </a:glow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DFC10EFB-7CED-4563-9CF1-124F0766AB09}" type="pres">
      <dgm:prSet presAssocID="{E686BA06-1A09-40B8-810E-238C83AF3CA9}" presName="sibTrans" presStyleLbl="sibTrans2D1" presStyleIdx="0" presStyleCnt="0"/>
      <dgm:spPr/>
    </dgm:pt>
    <dgm:pt modelId="{0A0573F5-3AD1-4C76-952F-F46303696268}" type="pres">
      <dgm:prSet presAssocID="{B7928E20-6CAE-4D0B-BD96-735D5D8A7112}" presName="compNode" presStyleCnt="0"/>
      <dgm:spPr/>
    </dgm:pt>
    <dgm:pt modelId="{81B4695A-682E-453D-AD06-7BF0A56E01FD}" type="pres">
      <dgm:prSet presAssocID="{B7928E20-6CAE-4D0B-BD96-735D5D8A7112}" presName="bkgdShape" presStyleLbl="node1" presStyleIdx="1" presStyleCnt="2" custScaleX="112484" custLinFactNeighborY="253"/>
      <dgm:spPr/>
    </dgm:pt>
    <dgm:pt modelId="{BB6B1C8E-B106-42F0-8067-BCF7FB544069}" type="pres">
      <dgm:prSet presAssocID="{B7928E20-6CAE-4D0B-BD96-735D5D8A7112}" presName="nodeTx" presStyleLbl="node1" presStyleIdx="1" presStyleCnt="2">
        <dgm:presLayoutVars>
          <dgm:bulletEnabled val="1"/>
        </dgm:presLayoutVars>
      </dgm:prSet>
      <dgm:spPr/>
    </dgm:pt>
    <dgm:pt modelId="{96C9769D-4564-4AA7-80B8-C1A5608C737B}" type="pres">
      <dgm:prSet presAssocID="{B7928E20-6CAE-4D0B-BD96-735D5D8A7112}" presName="invisiNode" presStyleLbl="node1" presStyleIdx="1" presStyleCnt="2"/>
      <dgm:spPr/>
    </dgm:pt>
    <dgm:pt modelId="{7DC6770D-A169-4259-95C7-F79787613784}" type="pres">
      <dgm:prSet presAssocID="{B7928E20-6CAE-4D0B-BD96-735D5D8A7112}" presName="imagNode" presStyleLbl="fgImgPlace1" presStyleIdx="1" presStyleCnt="2" custScaleX="153087" custScaleY="102298" custLinFactNeighborY="-748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  <a:effectLst>
          <a:glow rad="139700">
            <a:schemeClr val="accent3">
              <a:satMod val="175000"/>
              <a:alpha val="40000"/>
            </a:schemeClr>
          </a:glow>
          <a:outerShdw blurRad="50800" dist="38100" dir="2700000" algn="tl" rotWithShape="0">
            <a:prstClr val="black">
              <a:alpha val="40000"/>
            </a:prstClr>
          </a:outerShdw>
        </a:effectLst>
      </dgm:spPr>
    </dgm:pt>
  </dgm:ptLst>
  <dgm:cxnLst>
    <dgm:cxn modelId="{05842409-3437-49CE-8563-9000D6801C92}" srcId="{EE001872-31C9-4A2E-8ADD-444202D1E391}" destId="{055EC77B-14EA-40A5-8136-B164320722F4}" srcOrd="0" destOrd="0" parTransId="{BD9A79F1-318B-404C-969D-C4716FBDCA97}" sibTransId="{E686BA06-1A09-40B8-810E-238C83AF3CA9}"/>
    <dgm:cxn modelId="{55F34553-F707-40F3-A1A1-09EC0D6D33BF}" type="presOf" srcId="{B7928E20-6CAE-4D0B-BD96-735D5D8A7112}" destId="{BB6B1C8E-B106-42F0-8067-BCF7FB544069}" srcOrd="1" destOrd="0" presId="urn:microsoft.com/office/officeart/2005/8/layout/hList7"/>
    <dgm:cxn modelId="{1441C477-0084-4A38-8AB9-6E9577CAED62}" type="presOf" srcId="{EE001872-31C9-4A2E-8ADD-444202D1E391}" destId="{10254EA4-9BCE-4A91-9757-0FAB695D0F11}" srcOrd="0" destOrd="0" presId="urn:microsoft.com/office/officeart/2005/8/layout/hList7"/>
    <dgm:cxn modelId="{30A7FE7D-5961-42D3-827E-DE9416F3E4AE}" type="presOf" srcId="{B7928E20-6CAE-4D0B-BD96-735D5D8A7112}" destId="{81B4695A-682E-453D-AD06-7BF0A56E01FD}" srcOrd="0" destOrd="0" presId="urn:microsoft.com/office/officeart/2005/8/layout/hList7"/>
    <dgm:cxn modelId="{6894EA7F-5ACA-4C5E-98E3-C55F25FE6395}" type="presOf" srcId="{055EC77B-14EA-40A5-8136-B164320722F4}" destId="{4433C255-F20C-4C2E-AED3-6352B0631701}" srcOrd="0" destOrd="0" presId="urn:microsoft.com/office/officeart/2005/8/layout/hList7"/>
    <dgm:cxn modelId="{23B2FD8C-A600-4472-A5E9-0079AC3ABA8E}" type="presOf" srcId="{055EC77B-14EA-40A5-8136-B164320722F4}" destId="{8C18AB75-CA47-4BBD-A52E-2F931BF088A9}" srcOrd="1" destOrd="0" presId="urn:microsoft.com/office/officeart/2005/8/layout/hList7"/>
    <dgm:cxn modelId="{0C97CC98-7B1E-4561-A812-13CF8238153B}" type="presOf" srcId="{E686BA06-1A09-40B8-810E-238C83AF3CA9}" destId="{DFC10EFB-7CED-4563-9CF1-124F0766AB09}" srcOrd="0" destOrd="0" presId="urn:microsoft.com/office/officeart/2005/8/layout/hList7"/>
    <dgm:cxn modelId="{3A85B9A8-EAFA-40E9-A144-33D314EC459E}" srcId="{EE001872-31C9-4A2E-8ADD-444202D1E391}" destId="{B7928E20-6CAE-4D0B-BD96-735D5D8A7112}" srcOrd="1" destOrd="0" parTransId="{4DF70D95-4E56-4245-9ECB-7671F58C0FA9}" sibTransId="{B205A746-60F8-44D0-84E5-124BB2D50E20}"/>
    <dgm:cxn modelId="{AA0678ED-3A82-4175-A580-C9E6CB6FD69B}" type="presParOf" srcId="{10254EA4-9BCE-4A91-9757-0FAB695D0F11}" destId="{547D620E-5C77-424A-8BFE-869C23A43B76}" srcOrd="0" destOrd="0" presId="urn:microsoft.com/office/officeart/2005/8/layout/hList7"/>
    <dgm:cxn modelId="{0E93121C-67A3-45D1-BE1E-0B24EEE54119}" type="presParOf" srcId="{10254EA4-9BCE-4A91-9757-0FAB695D0F11}" destId="{078EB9C1-E441-4351-9BE2-B8ADCD0693EF}" srcOrd="1" destOrd="0" presId="urn:microsoft.com/office/officeart/2005/8/layout/hList7"/>
    <dgm:cxn modelId="{D9D775FC-E595-46DE-9B5B-1469466C9C10}" type="presParOf" srcId="{078EB9C1-E441-4351-9BE2-B8ADCD0693EF}" destId="{10DD5011-C960-4D79-8ED7-07BF941BC8B1}" srcOrd="0" destOrd="0" presId="urn:microsoft.com/office/officeart/2005/8/layout/hList7"/>
    <dgm:cxn modelId="{11C2EE3D-A240-4F44-8FF2-0236C03076DE}" type="presParOf" srcId="{10DD5011-C960-4D79-8ED7-07BF941BC8B1}" destId="{4433C255-F20C-4C2E-AED3-6352B0631701}" srcOrd="0" destOrd="0" presId="urn:microsoft.com/office/officeart/2005/8/layout/hList7"/>
    <dgm:cxn modelId="{C828AB3A-2732-4356-97CC-3BF78D698FF8}" type="presParOf" srcId="{10DD5011-C960-4D79-8ED7-07BF941BC8B1}" destId="{8C18AB75-CA47-4BBD-A52E-2F931BF088A9}" srcOrd="1" destOrd="0" presId="urn:microsoft.com/office/officeart/2005/8/layout/hList7"/>
    <dgm:cxn modelId="{98A0CE02-3F64-4394-97F5-39682639EE0A}" type="presParOf" srcId="{10DD5011-C960-4D79-8ED7-07BF941BC8B1}" destId="{3ECF8FF8-1657-420D-84A2-0799DDADEC6F}" srcOrd="2" destOrd="0" presId="urn:microsoft.com/office/officeart/2005/8/layout/hList7"/>
    <dgm:cxn modelId="{F0BD91AC-F737-4FB6-A0F3-C770BA0A2D81}" type="presParOf" srcId="{10DD5011-C960-4D79-8ED7-07BF941BC8B1}" destId="{18C42AC8-990A-4E01-9FB1-B4040972FCBB}" srcOrd="3" destOrd="0" presId="urn:microsoft.com/office/officeart/2005/8/layout/hList7"/>
    <dgm:cxn modelId="{C4FAC6A3-0E6A-47A4-9131-ED5B51EFCAA8}" type="presParOf" srcId="{078EB9C1-E441-4351-9BE2-B8ADCD0693EF}" destId="{DFC10EFB-7CED-4563-9CF1-124F0766AB09}" srcOrd="1" destOrd="0" presId="urn:microsoft.com/office/officeart/2005/8/layout/hList7"/>
    <dgm:cxn modelId="{87BFDDE5-F9F9-4E5C-A430-087C9EAE21F2}" type="presParOf" srcId="{078EB9C1-E441-4351-9BE2-B8ADCD0693EF}" destId="{0A0573F5-3AD1-4C76-952F-F46303696268}" srcOrd="2" destOrd="0" presId="urn:microsoft.com/office/officeart/2005/8/layout/hList7"/>
    <dgm:cxn modelId="{98DADE0D-B18C-4D3F-849C-C6C614CF6FCE}" type="presParOf" srcId="{0A0573F5-3AD1-4C76-952F-F46303696268}" destId="{81B4695A-682E-453D-AD06-7BF0A56E01FD}" srcOrd="0" destOrd="0" presId="urn:microsoft.com/office/officeart/2005/8/layout/hList7"/>
    <dgm:cxn modelId="{D3012519-8ED6-42BD-A645-BFCE325F345D}" type="presParOf" srcId="{0A0573F5-3AD1-4C76-952F-F46303696268}" destId="{BB6B1C8E-B106-42F0-8067-BCF7FB544069}" srcOrd="1" destOrd="0" presId="urn:microsoft.com/office/officeart/2005/8/layout/hList7"/>
    <dgm:cxn modelId="{93C23496-6264-4D2E-9B2D-6646505F06F3}" type="presParOf" srcId="{0A0573F5-3AD1-4C76-952F-F46303696268}" destId="{96C9769D-4564-4AA7-80B8-C1A5608C737B}" srcOrd="2" destOrd="0" presId="urn:microsoft.com/office/officeart/2005/8/layout/hList7"/>
    <dgm:cxn modelId="{CF4DCB23-E365-41EC-87AA-F5782542471F}" type="presParOf" srcId="{0A0573F5-3AD1-4C76-952F-F46303696268}" destId="{7DC6770D-A169-4259-95C7-F79787613784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E001872-31C9-4A2E-8ADD-444202D1E391}" type="doc">
      <dgm:prSet loTypeId="urn:microsoft.com/office/officeart/2005/8/layout/hList7" loCatId="picture" qsTypeId="urn:microsoft.com/office/officeart/2005/8/quickstyle/simple1" qsCatId="simple" csTypeId="urn:microsoft.com/office/officeart/2005/8/colors/accent1_2" csCatId="accent1" phldr="1"/>
      <dgm:spPr/>
    </dgm:pt>
    <dgm:pt modelId="{055EC77B-14EA-40A5-8136-B164320722F4}">
      <dgm:prSet phldrT="[Text]" custT="1"/>
      <dgm:spPr/>
      <dgm:t>
        <a:bodyPr/>
        <a:lstStyle/>
        <a:p>
          <a:r>
            <a: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Accessibility Barriers</a:t>
          </a:r>
        </a:p>
        <a:p>
          <a:endParaRPr lang="en-US" sz="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Life Safety Codes </a:t>
          </a:r>
        </a:p>
      </dgm:t>
    </dgm:pt>
    <dgm:pt modelId="{BD9A79F1-318B-404C-969D-C4716FBDCA97}" type="parTrans" cxnId="{05842409-3437-49CE-8563-9000D6801C92}">
      <dgm:prSet/>
      <dgm:spPr/>
      <dgm:t>
        <a:bodyPr/>
        <a:lstStyle/>
        <a:p>
          <a:endParaRPr lang="en-US"/>
        </a:p>
      </dgm:t>
    </dgm:pt>
    <dgm:pt modelId="{E686BA06-1A09-40B8-810E-238C83AF3CA9}" type="sibTrans" cxnId="{05842409-3437-49CE-8563-9000D6801C92}">
      <dgm:prSet/>
      <dgm:spPr/>
      <dgm:t>
        <a:bodyPr/>
        <a:lstStyle/>
        <a:p>
          <a:endParaRPr lang="en-US"/>
        </a:p>
      </dgm:t>
    </dgm:pt>
    <dgm:pt modelId="{B7928E20-6CAE-4D0B-BD96-735D5D8A7112}">
      <dgm:prSet phldrT="[Text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Mold Abatement &amp; Removal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Asbestos Removal</a:t>
          </a:r>
        </a:p>
      </dgm:t>
    </dgm:pt>
    <dgm:pt modelId="{4DF70D95-4E56-4245-9ECB-7671F58C0FA9}" type="parTrans" cxnId="{3A85B9A8-EAFA-40E9-A144-33D314EC459E}">
      <dgm:prSet/>
      <dgm:spPr/>
      <dgm:t>
        <a:bodyPr/>
        <a:lstStyle/>
        <a:p>
          <a:endParaRPr lang="en-US"/>
        </a:p>
      </dgm:t>
    </dgm:pt>
    <dgm:pt modelId="{B205A746-60F8-44D0-84E5-124BB2D50E20}" type="sibTrans" cxnId="{3A85B9A8-EAFA-40E9-A144-33D314EC459E}">
      <dgm:prSet/>
      <dgm:spPr/>
      <dgm:t>
        <a:bodyPr/>
        <a:lstStyle/>
        <a:p>
          <a:endParaRPr lang="en-US"/>
        </a:p>
      </dgm:t>
    </dgm:pt>
    <dgm:pt modelId="{10254EA4-9BCE-4A91-9757-0FAB695D0F11}" type="pres">
      <dgm:prSet presAssocID="{EE001872-31C9-4A2E-8ADD-444202D1E391}" presName="Name0" presStyleCnt="0">
        <dgm:presLayoutVars>
          <dgm:dir/>
          <dgm:resizeHandles val="exact"/>
        </dgm:presLayoutVars>
      </dgm:prSet>
      <dgm:spPr/>
    </dgm:pt>
    <dgm:pt modelId="{547D620E-5C77-424A-8BFE-869C23A43B76}" type="pres">
      <dgm:prSet presAssocID="{EE001872-31C9-4A2E-8ADD-444202D1E391}" presName="fgShape" presStyleLbl="fgShp" presStyleIdx="0" presStyleCnt="1" custScaleX="108696" custScaleY="133333" custLinFactNeighborX="438" custLinFactNeighborY="30764"/>
      <dgm:spPr/>
    </dgm:pt>
    <dgm:pt modelId="{078EB9C1-E441-4351-9BE2-B8ADCD0693EF}" type="pres">
      <dgm:prSet presAssocID="{EE001872-31C9-4A2E-8ADD-444202D1E391}" presName="linComp" presStyleCnt="0"/>
      <dgm:spPr/>
    </dgm:pt>
    <dgm:pt modelId="{10DD5011-C960-4D79-8ED7-07BF941BC8B1}" type="pres">
      <dgm:prSet presAssocID="{055EC77B-14EA-40A5-8136-B164320722F4}" presName="compNode" presStyleCnt="0"/>
      <dgm:spPr/>
    </dgm:pt>
    <dgm:pt modelId="{4433C255-F20C-4C2E-AED3-6352B0631701}" type="pres">
      <dgm:prSet presAssocID="{055EC77B-14EA-40A5-8136-B164320722F4}" presName="bkgdShape" presStyleLbl="node1" presStyleIdx="0" presStyleCnt="2"/>
      <dgm:spPr/>
    </dgm:pt>
    <dgm:pt modelId="{8C18AB75-CA47-4BBD-A52E-2F931BF088A9}" type="pres">
      <dgm:prSet presAssocID="{055EC77B-14EA-40A5-8136-B164320722F4}" presName="nodeTx" presStyleLbl="node1" presStyleIdx="0" presStyleCnt="2">
        <dgm:presLayoutVars>
          <dgm:bulletEnabled val="1"/>
        </dgm:presLayoutVars>
      </dgm:prSet>
      <dgm:spPr/>
    </dgm:pt>
    <dgm:pt modelId="{3ECF8FF8-1657-420D-84A2-0799DDADEC6F}" type="pres">
      <dgm:prSet presAssocID="{055EC77B-14EA-40A5-8136-B164320722F4}" presName="invisiNode" presStyleLbl="node1" presStyleIdx="0" presStyleCnt="2"/>
      <dgm:spPr/>
    </dgm:pt>
    <dgm:pt modelId="{18C42AC8-990A-4E01-9FB1-B4040972FCBB}" type="pres">
      <dgm:prSet presAssocID="{055EC77B-14EA-40A5-8136-B164320722F4}" presName="imagNode" presStyleLbl="fgImgPlace1" presStyleIdx="0" presStyleCnt="2" custScaleX="155113" custScaleY="97903" custLinFactNeighborY="-748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9000" b="-29000"/>
          </a:stretch>
        </a:blipFill>
        <a:effectLst>
          <a:glow rad="139700">
            <a:schemeClr val="accent3">
              <a:satMod val="175000"/>
              <a:alpha val="40000"/>
            </a:schemeClr>
          </a:glow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DFC10EFB-7CED-4563-9CF1-124F0766AB09}" type="pres">
      <dgm:prSet presAssocID="{E686BA06-1A09-40B8-810E-238C83AF3CA9}" presName="sibTrans" presStyleLbl="sibTrans2D1" presStyleIdx="0" presStyleCnt="0"/>
      <dgm:spPr/>
    </dgm:pt>
    <dgm:pt modelId="{0A0573F5-3AD1-4C76-952F-F46303696268}" type="pres">
      <dgm:prSet presAssocID="{B7928E20-6CAE-4D0B-BD96-735D5D8A7112}" presName="compNode" presStyleCnt="0"/>
      <dgm:spPr/>
    </dgm:pt>
    <dgm:pt modelId="{81B4695A-682E-453D-AD06-7BF0A56E01FD}" type="pres">
      <dgm:prSet presAssocID="{B7928E20-6CAE-4D0B-BD96-735D5D8A7112}" presName="bkgdShape" presStyleLbl="node1" presStyleIdx="1" presStyleCnt="2"/>
      <dgm:spPr/>
    </dgm:pt>
    <dgm:pt modelId="{BB6B1C8E-B106-42F0-8067-BCF7FB544069}" type="pres">
      <dgm:prSet presAssocID="{B7928E20-6CAE-4D0B-BD96-735D5D8A7112}" presName="nodeTx" presStyleLbl="node1" presStyleIdx="1" presStyleCnt="2">
        <dgm:presLayoutVars>
          <dgm:bulletEnabled val="1"/>
        </dgm:presLayoutVars>
      </dgm:prSet>
      <dgm:spPr/>
    </dgm:pt>
    <dgm:pt modelId="{96C9769D-4564-4AA7-80B8-C1A5608C737B}" type="pres">
      <dgm:prSet presAssocID="{B7928E20-6CAE-4D0B-BD96-735D5D8A7112}" presName="invisiNode" presStyleLbl="node1" presStyleIdx="1" presStyleCnt="2"/>
      <dgm:spPr/>
    </dgm:pt>
    <dgm:pt modelId="{7DC6770D-A169-4259-95C7-F79787613784}" type="pres">
      <dgm:prSet presAssocID="{B7928E20-6CAE-4D0B-BD96-735D5D8A7112}" presName="imagNode" presStyleLbl="fgImgPlace1" presStyleIdx="1" presStyleCnt="2" custScaleX="153087" custScaleY="102298" custLinFactNeighborY="-748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effectLst>
          <a:glow rad="139700">
            <a:schemeClr val="accent3">
              <a:satMod val="175000"/>
              <a:alpha val="40000"/>
            </a:schemeClr>
          </a:glow>
          <a:outerShdw blurRad="50800" dist="38100" dir="2700000" algn="tl" rotWithShape="0">
            <a:prstClr val="black">
              <a:alpha val="40000"/>
            </a:prstClr>
          </a:outerShdw>
        </a:effectLst>
      </dgm:spPr>
    </dgm:pt>
  </dgm:ptLst>
  <dgm:cxnLst>
    <dgm:cxn modelId="{05842409-3437-49CE-8563-9000D6801C92}" srcId="{EE001872-31C9-4A2E-8ADD-444202D1E391}" destId="{055EC77B-14EA-40A5-8136-B164320722F4}" srcOrd="0" destOrd="0" parTransId="{BD9A79F1-318B-404C-969D-C4716FBDCA97}" sibTransId="{E686BA06-1A09-40B8-810E-238C83AF3CA9}"/>
    <dgm:cxn modelId="{55F34553-F707-40F3-A1A1-09EC0D6D33BF}" type="presOf" srcId="{B7928E20-6CAE-4D0B-BD96-735D5D8A7112}" destId="{BB6B1C8E-B106-42F0-8067-BCF7FB544069}" srcOrd="1" destOrd="0" presId="urn:microsoft.com/office/officeart/2005/8/layout/hList7"/>
    <dgm:cxn modelId="{1441C477-0084-4A38-8AB9-6E9577CAED62}" type="presOf" srcId="{EE001872-31C9-4A2E-8ADD-444202D1E391}" destId="{10254EA4-9BCE-4A91-9757-0FAB695D0F11}" srcOrd="0" destOrd="0" presId="urn:microsoft.com/office/officeart/2005/8/layout/hList7"/>
    <dgm:cxn modelId="{30A7FE7D-5961-42D3-827E-DE9416F3E4AE}" type="presOf" srcId="{B7928E20-6CAE-4D0B-BD96-735D5D8A7112}" destId="{81B4695A-682E-453D-AD06-7BF0A56E01FD}" srcOrd="0" destOrd="0" presId="urn:microsoft.com/office/officeart/2005/8/layout/hList7"/>
    <dgm:cxn modelId="{6894EA7F-5ACA-4C5E-98E3-C55F25FE6395}" type="presOf" srcId="{055EC77B-14EA-40A5-8136-B164320722F4}" destId="{4433C255-F20C-4C2E-AED3-6352B0631701}" srcOrd="0" destOrd="0" presId="urn:microsoft.com/office/officeart/2005/8/layout/hList7"/>
    <dgm:cxn modelId="{23B2FD8C-A600-4472-A5E9-0079AC3ABA8E}" type="presOf" srcId="{055EC77B-14EA-40A5-8136-B164320722F4}" destId="{8C18AB75-CA47-4BBD-A52E-2F931BF088A9}" srcOrd="1" destOrd="0" presId="urn:microsoft.com/office/officeart/2005/8/layout/hList7"/>
    <dgm:cxn modelId="{0C97CC98-7B1E-4561-A812-13CF8238153B}" type="presOf" srcId="{E686BA06-1A09-40B8-810E-238C83AF3CA9}" destId="{DFC10EFB-7CED-4563-9CF1-124F0766AB09}" srcOrd="0" destOrd="0" presId="urn:microsoft.com/office/officeart/2005/8/layout/hList7"/>
    <dgm:cxn modelId="{3A85B9A8-EAFA-40E9-A144-33D314EC459E}" srcId="{EE001872-31C9-4A2E-8ADD-444202D1E391}" destId="{B7928E20-6CAE-4D0B-BD96-735D5D8A7112}" srcOrd="1" destOrd="0" parTransId="{4DF70D95-4E56-4245-9ECB-7671F58C0FA9}" sibTransId="{B205A746-60F8-44D0-84E5-124BB2D50E20}"/>
    <dgm:cxn modelId="{AA0678ED-3A82-4175-A580-C9E6CB6FD69B}" type="presParOf" srcId="{10254EA4-9BCE-4A91-9757-0FAB695D0F11}" destId="{547D620E-5C77-424A-8BFE-869C23A43B76}" srcOrd="0" destOrd="0" presId="urn:microsoft.com/office/officeart/2005/8/layout/hList7"/>
    <dgm:cxn modelId="{0E93121C-67A3-45D1-BE1E-0B24EEE54119}" type="presParOf" srcId="{10254EA4-9BCE-4A91-9757-0FAB695D0F11}" destId="{078EB9C1-E441-4351-9BE2-B8ADCD0693EF}" srcOrd="1" destOrd="0" presId="urn:microsoft.com/office/officeart/2005/8/layout/hList7"/>
    <dgm:cxn modelId="{D9D775FC-E595-46DE-9B5B-1469466C9C10}" type="presParOf" srcId="{078EB9C1-E441-4351-9BE2-B8ADCD0693EF}" destId="{10DD5011-C960-4D79-8ED7-07BF941BC8B1}" srcOrd="0" destOrd="0" presId="urn:microsoft.com/office/officeart/2005/8/layout/hList7"/>
    <dgm:cxn modelId="{11C2EE3D-A240-4F44-8FF2-0236C03076DE}" type="presParOf" srcId="{10DD5011-C960-4D79-8ED7-07BF941BC8B1}" destId="{4433C255-F20C-4C2E-AED3-6352B0631701}" srcOrd="0" destOrd="0" presId="urn:microsoft.com/office/officeart/2005/8/layout/hList7"/>
    <dgm:cxn modelId="{C828AB3A-2732-4356-97CC-3BF78D698FF8}" type="presParOf" srcId="{10DD5011-C960-4D79-8ED7-07BF941BC8B1}" destId="{8C18AB75-CA47-4BBD-A52E-2F931BF088A9}" srcOrd="1" destOrd="0" presId="urn:microsoft.com/office/officeart/2005/8/layout/hList7"/>
    <dgm:cxn modelId="{98A0CE02-3F64-4394-97F5-39682639EE0A}" type="presParOf" srcId="{10DD5011-C960-4D79-8ED7-07BF941BC8B1}" destId="{3ECF8FF8-1657-420D-84A2-0799DDADEC6F}" srcOrd="2" destOrd="0" presId="urn:microsoft.com/office/officeart/2005/8/layout/hList7"/>
    <dgm:cxn modelId="{F0BD91AC-F737-4FB6-A0F3-C770BA0A2D81}" type="presParOf" srcId="{10DD5011-C960-4D79-8ED7-07BF941BC8B1}" destId="{18C42AC8-990A-4E01-9FB1-B4040972FCBB}" srcOrd="3" destOrd="0" presId="urn:microsoft.com/office/officeart/2005/8/layout/hList7"/>
    <dgm:cxn modelId="{C4FAC6A3-0E6A-47A4-9131-ED5B51EFCAA8}" type="presParOf" srcId="{078EB9C1-E441-4351-9BE2-B8ADCD0693EF}" destId="{DFC10EFB-7CED-4563-9CF1-124F0766AB09}" srcOrd="1" destOrd="0" presId="urn:microsoft.com/office/officeart/2005/8/layout/hList7"/>
    <dgm:cxn modelId="{87BFDDE5-F9F9-4E5C-A430-087C9EAE21F2}" type="presParOf" srcId="{078EB9C1-E441-4351-9BE2-B8ADCD0693EF}" destId="{0A0573F5-3AD1-4C76-952F-F46303696268}" srcOrd="2" destOrd="0" presId="urn:microsoft.com/office/officeart/2005/8/layout/hList7"/>
    <dgm:cxn modelId="{98DADE0D-B18C-4D3F-849C-C6C614CF6FCE}" type="presParOf" srcId="{0A0573F5-3AD1-4C76-952F-F46303696268}" destId="{81B4695A-682E-453D-AD06-7BF0A56E01FD}" srcOrd="0" destOrd="0" presId="urn:microsoft.com/office/officeart/2005/8/layout/hList7"/>
    <dgm:cxn modelId="{D3012519-8ED6-42BD-A645-BFCE325F345D}" type="presParOf" srcId="{0A0573F5-3AD1-4C76-952F-F46303696268}" destId="{BB6B1C8E-B106-42F0-8067-BCF7FB544069}" srcOrd="1" destOrd="0" presId="urn:microsoft.com/office/officeart/2005/8/layout/hList7"/>
    <dgm:cxn modelId="{93C23496-6264-4D2E-9B2D-6646505F06F3}" type="presParOf" srcId="{0A0573F5-3AD1-4C76-952F-F46303696268}" destId="{96C9769D-4564-4AA7-80B8-C1A5608C737B}" srcOrd="2" destOrd="0" presId="urn:microsoft.com/office/officeart/2005/8/layout/hList7"/>
    <dgm:cxn modelId="{CF4DCB23-E365-41EC-87AA-F5782542471F}" type="presParOf" srcId="{0A0573F5-3AD1-4C76-952F-F46303696268}" destId="{7DC6770D-A169-4259-95C7-F79787613784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E001872-31C9-4A2E-8ADD-444202D1E391}" type="doc">
      <dgm:prSet loTypeId="urn:microsoft.com/office/officeart/2005/8/layout/hList7" loCatId="picture" qsTypeId="urn:microsoft.com/office/officeart/2005/8/quickstyle/simple1" qsCatId="simple" csTypeId="urn:microsoft.com/office/officeart/2005/8/colors/accent1_2" csCatId="accent1" phldr="1"/>
      <dgm:spPr/>
    </dgm:pt>
    <dgm:pt modelId="{055EC77B-14EA-40A5-8136-B164320722F4}">
      <dgm:prSet phldrT="[Text]"/>
      <dgm:spPr/>
      <dgm:t>
        <a:bodyPr/>
        <a:lstStyle/>
        <a:p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D9A79F1-318B-404C-969D-C4716FBDCA97}" type="parTrans" cxnId="{05842409-3437-49CE-8563-9000D6801C92}">
      <dgm:prSet/>
      <dgm:spPr/>
      <dgm:t>
        <a:bodyPr/>
        <a:lstStyle/>
        <a:p>
          <a:endParaRPr lang="en-US"/>
        </a:p>
      </dgm:t>
    </dgm:pt>
    <dgm:pt modelId="{E686BA06-1A09-40B8-810E-238C83AF3CA9}" type="sibTrans" cxnId="{05842409-3437-49CE-8563-9000D6801C92}">
      <dgm:prSet/>
      <dgm:spPr/>
      <dgm:t>
        <a:bodyPr/>
        <a:lstStyle/>
        <a:p>
          <a:endParaRPr lang="en-US"/>
        </a:p>
      </dgm:t>
    </dgm:pt>
    <dgm:pt modelId="{B7928E20-6CAE-4D0B-BD96-735D5D8A7112}">
      <dgm:prSet phldrT="[Text]"/>
      <dgm:spPr/>
      <dgm:t>
        <a:bodyPr/>
        <a:lstStyle/>
        <a:p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DF70D95-4E56-4245-9ECB-7671F58C0FA9}" type="parTrans" cxnId="{3A85B9A8-EAFA-40E9-A144-33D314EC459E}">
      <dgm:prSet/>
      <dgm:spPr/>
      <dgm:t>
        <a:bodyPr/>
        <a:lstStyle/>
        <a:p>
          <a:endParaRPr lang="en-US"/>
        </a:p>
      </dgm:t>
    </dgm:pt>
    <dgm:pt modelId="{B205A746-60F8-44D0-84E5-124BB2D50E20}" type="sibTrans" cxnId="{3A85B9A8-EAFA-40E9-A144-33D314EC459E}">
      <dgm:prSet/>
      <dgm:spPr/>
      <dgm:t>
        <a:bodyPr/>
        <a:lstStyle/>
        <a:p>
          <a:endParaRPr lang="en-US"/>
        </a:p>
      </dgm:t>
    </dgm:pt>
    <dgm:pt modelId="{10254EA4-9BCE-4A91-9757-0FAB695D0F11}" type="pres">
      <dgm:prSet presAssocID="{EE001872-31C9-4A2E-8ADD-444202D1E391}" presName="Name0" presStyleCnt="0">
        <dgm:presLayoutVars>
          <dgm:dir/>
          <dgm:resizeHandles val="exact"/>
        </dgm:presLayoutVars>
      </dgm:prSet>
      <dgm:spPr/>
    </dgm:pt>
    <dgm:pt modelId="{547D620E-5C77-424A-8BFE-869C23A43B76}" type="pres">
      <dgm:prSet presAssocID="{EE001872-31C9-4A2E-8ADD-444202D1E391}" presName="fgShape" presStyleLbl="fgShp" presStyleIdx="0" presStyleCnt="1" custScaleX="108696" custScaleY="134269" custLinFactNeighborY="-3378"/>
      <dgm:spPr/>
    </dgm:pt>
    <dgm:pt modelId="{078EB9C1-E441-4351-9BE2-B8ADCD0693EF}" type="pres">
      <dgm:prSet presAssocID="{EE001872-31C9-4A2E-8ADD-444202D1E391}" presName="linComp" presStyleCnt="0"/>
      <dgm:spPr/>
    </dgm:pt>
    <dgm:pt modelId="{10DD5011-C960-4D79-8ED7-07BF941BC8B1}" type="pres">
      <dgm:prSet presAssocID="{055EC77B-14EA-40A5-8136-B164320722F4}" presName="compNode" presStyleCnt="0"/>
      <dgm:spPr/>
    </dgm:pt>
    <dgm:pt modelId="{4433C255-F20C-4C2E-AED3-6352B0631701}" type="pres">
      <dgm:prSet presAssocID="{055EC77B-14EA-40A5-8136-B164320722F4}" presName="bkgdShape" presStyleLbl="node1" presStyleIdx="0" presStyleCnt="2" custLinFactNeighborX="-14474"/>
      <dgm:spPr/>
    </dgm:pt>
    <dgm:pt modelId="{8C18AB75-CA47-4BBD-A52E-2F931BF088A9}" type="pres">
      <dgm:prSet presAssocID="{055EC77B-14EA-40A5-8136-B164320722F4}" presName="nodeTx" presStyleLbl="node1" presStyleIdx="0" presStyleCnt="2">
        <dgm:presLayoutVars>
          <dgm:bulletEnabled val="1"/>
        </dgm:presLayoutVars>
      </dgm:prSet>
      <dgm:spPr/>
    </dgm:pt>
    <dgm:pt modelId="{3ECF8FF8-1657-420D-84A2-0799DDADEC6F}" type="pres">
      <dgm:prSet presAssocID="{055EC77B-14EA-40A5-8136-B164320722F4}" presName="invisiNode" presStyleLbl="node1" presStyleIdx="0" presStyleCnt="2"/>
      <dgm:spPr/>
    </dgm:pt>
    <dgm:pt modelId="{18C42AC8-990A-4E01-9FB1-B4040972FCBB}" type="pres">
      <dgm:prSet presAssocID="{055EC77B-14EA-40A5-8136-B164320722F4}" presName="imagNode" presStyleLbl="fgImgPlace1" presStyleIdx="0" presStyleCnt="2" custScaleX="155113" custScaleY="9391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effectLst>
          <a:glow rad="139700">
            <a:schemeClr val="accent3">
              <a:satMod val="175000"/>
              <a:alpha val="40000"/>
            </a:schemeClr>
          </a:glow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DFC10EFB-7CED-4563-9CF1-124F0766AB09}" type="pres">
      <dgm:prSet presAssocID="{E686BA06-1A09-40B8-810E-238C83AF3CA9}" presName="sibTrans" presStyleLbl="sibTrans2D1" presStyleIdx="0" presStyleCnt="0"/>
      <dgm:spPr/>
    </dgm:pt>
    <dgm:pt modelId="{0A0573F5-3AD1-4C76-952F-F46303696268}" type="pres">
      <dgm:prSet presAssocID="{B7928E20-6CAE-4D0B-BD96-735D5D8A7112}" presName="compNode" presStyleCnt="0"/>
      <dgm:spPr/>
    </dgm:pt>
    <dgm:pt modelId="{81B4695A-682E-453D-AD06-7BF0A56E01FD}" type="pres">
      <dgm:prSet presAssocID="{B7928E20-6CAE-4D0B-BD96-735D5D8A7112}" presName="bkgdShape" presStyleLbl="node1" presStyleIdx="1" presStyleCnt="2"/>
      <dgm:spPr/>
    </dgm:pt>
    <dgm:pt modelId="{BB6B1C8E-B106-42F0-8067-BCF7FB544069}" type="pres">
      <dgm:prSet presAssocID="{B7928E20-6CAE-4D0B-BD96-735D5D8A7112}" presName="nodeTx" presStyleLbl="node1" presStyleIdx="1" presStyleCnt="2">
        <dgm:presLayoutVars>
          <dgm:bulletEnabled val="1"/>
        </dgm:presLayoutVars>
      </dgm:prSet>
      <dgm:spPr/>
    </dgm:pt>
    <dgm:pt modelId="{96C9769D-4564-4AA7-80B8-C1A5608C737B}" type="pres">
      <dgm:prSet presAssocID="{B7928E20-6CAE-4D0B-BD96-735D5D8A7112}" presName="invisiNode" presStyleLbl="node1" presStyleIdx="1" presStyleCnt="2"/>
      <dgm:spPr/>
    </dgm:pt>
    <dgm:pt modelId="{7DC6770D-A169-4259-95C7-F79787613784}" type="pres">
      <dgm:prSet presAssocID="{B7928E20-6CAE-4D0B-BD96-735D5D8A7112}" presName="imagNode" presStyleLbl="fgImgPlace1" presStyleIdx="1" presStyleCnt="2" custScaleX="153087" custScaleY="10229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>
          <a:glow rad="139700">
            <a:schemeClr val="accent3">
              <a:satMod val="175000"/>
              <a:alpha val="40000"/>
            </a:schemeClr>
          </a:glow>
          <a:outerShdw blurRad="50800" dist="38100" dir="2700000" algn="tl" rotWithShape="0">
            <a:prstClr val="black">
              <a:alpha val="40000"/>
            </a:prstClr>
          </a:outerShdw>
        </a:effectLst>
      </dgm:spPr>
    </dgm:pt>
  </dgm:ptLst>
  <dgm:cxnLst>
    <dgm:cxn modelId="{05842409-3437-49CE-8563-9000D6801C92}" srcId="{EE001872-31C9-4A2E-8ADD-444202D1E391}" destId="{055EC77B-14EA-40A5-8136-B164320722F4}" srcOrd="0" destOrd="0" parTransId="{BD9A79F1-318B-404C-969D-C4716FBDCA97}" sibTransId="{E686BA06-1A09-40B8-810E-238C83AF3CA9}"/>
    <dgm:cxn modelId="{55F34553-F707-40F3-A1A1-09EC0D6D33BF}" type="presOf" srcId="{B7928E20-6CAE-4D0B-BD96-735D5D8A7112}" destId="{BB6B1C8E-B106-42F0-8067-BCF7FB544069}" srcOrd="1" destOrd="0" presId="urn:microsoft.com/office/officeart/2005/8/layout/hList7"/>
    <dgm:cxn modelId="{1441C477-0084-4A38-8AB9-6E9577CAED62}" type="presOf" srcId="{EE001872-31C9-4A2E-8ADD-444202D1E391}" destId="{10254EA4-9BCE-4A91-9757-0FAB695D0F11}" srcOrd="0" destOrd="0" presId="urn:microsoft.com/office/officeart/2005/8/layout/hList7"/>
    <dgm:cxn modelId="{30A7FE7D-5961-42D3-827E-DE9416F3E4AE}" type="presOf" srcId="{B7928E20-6CAE-4D0B-BD96-735D5D8A7112}" destId="{81B4695A-682E-453D-AD06-7BF0A56E01FD}" srcOrd="0" destOrd="0" presId="urn:microsoft.com/office/officeart/2005/8/layout/hList7"/>
    <dgm:cxn modelId="{6894EA7F-5ACA-4C5E-98E3-C55F25FE6395}" type="presOf" srcId="{055EC77B-14EA-40A5-8136-B164320722F4}" destId="{4433C255-F20C-4C2E-AED3-6352B0631701}" srcOrd="0" destOrd="0" presId="urn:microsoft.com/office/officeart/2005/8/layout/hList7"/>
    <dgm:cxn modelId="{23B2FD8C-A600-4472-A5E9-0079AC3ABA8E}" type="presOf" srcId="{055EC77B-14EA-40A5-8136-B164320722F4}" destId="{8C18AB75-CA47-4BBD-A52E-2F931BF088A9}" srcOrd="1" destOrd="0" presId="urn:microsoft.com/office/officeart/2005/8/layout/hList7"/>
    <dgm:cxn modelId="{0C97CC98-7B1E-4561-A812-13CF8238153B}" type="presOf" srcId="{E686BA06-1A09-40B8-810E-238C83AF3CA9}" destId="{DFC10EFB-7CED-4563-9CF1-124F0766AB09}" srcOrd="0" destOrd="0" presId="urn:microsoft.com/office/officeart/2005/8/layout/hList7"/>
    <dgm:cxn modelId="{3A85B9A8-EAFA-40E9-A144-33D314EC459E}" srcId="{EE001872-31C9-4A2E-8ADD-444202D1E391}" destId="{B7928E20-6CAE-4D0B-BD96-735D5D8A7112}" srcOrd="1" destOrd="0" parTransId="{4DF70D95-4E56-4245-9ECB-7671F58C0FA9}" sibTransId="{B205A746-60F8-44D0-84E5-124BB2D50E20}"/>
    <dgm:cxn modelId="{AA0678ED-3A82-4175-A580-C9E6CB6FD69B}" type="presParOf" srcId="{10254EA4-9BCE-4A91-9757-0FAB695D0F11}" destId="{547D620E-5C77-424A-8BFE-869C23A43B76}" srcOrd="0" destOrd="0" presId="urn:microsoft.com/office/officeart/2005/8/layout/hList7"/>
    <dgm:cxn modelId="{0E93121C-67A3-45D1-BE1E-0B24EEE54119}" type="presParOf" srcId="{10254EA4-9BCE-4A91-9757-0FAB695D0F11}" destId="{078EB9C1-E441-4351-9BE2-B8ADCD0693EF}" srcOrd="1" destOrd="0" presId="urn:microsoft.com/office/officeart/2005/8/layout/hList7"/>
    <dgm:cxn modelId="{D9D775FC-E595-46DE-9B5B-1469466C9C10}" type="presParOf" srcId="{078EB9C1-E441-4351-9BE2-B8ADCD0693EF}" destId="{10DD5011-C960-4D79-8ED7-07BF941BC8B1}" srcOrd="0" destOrd="0" presId="urn:microsoft.com/office/officeart/2005/8/layout/hList7"/>
    <dgm:cxn modelId="{11C2EE3D-A240-4F44-8FF2-0236C03076DE}" type="presParOf" srcId="{10DD5011-C960-4D79-8ED7-07BF941BC8B1}" destId="{4433C255-F20C-4C2E-AED3-6352B0631701}" srcOrd="0" destOrd="0" presId="urn:microsoft.com/office/officeart/2005/8/layout/hList7"/>
    <dgm:cxn modelId="{C828AB3A-2732-4356-97CC-3BF78D698FF8}" type="presParOf" srcId="{10DD5011-C960-4D79-8ED7-07BF941BC8B1}" destId="{8C18AB75-CA47-4BBD-A52E-2F931BF088A9}" srcOrd="1" destOrd="0" presId="urn:microsoft.com/office/officeart/2005/8/layout/hList7"/>
    <dgm:cxn modelId="{98A0CE02-3F64-4394-97F5-39682639EE0A}" type="presParOf" srcId="{10DD5011-C960-4D79-8ED7-07BF941BC8B1}" destId="{3ECF8FF8-1657-420D-84A2-0799DDADEC6F}" srcOrd="2" destOrd="0" presId="urn:microsoft.com/office/officeart/2005/8/layout/hList7"/>
    <dgm:cxn modelId="{F0BD91AC-F737-4FB6-A0F3-C770BA0A2D81}" type="presParOf" srcId="{10DD5011-C960-4D79-8ED7-07BF941BC8B1}" destId="{18C42AC8-990A-4E01-9FB1-B4040972FCBB}" srcOrd="3" destOrd="0" presId="urn:microsoft.com/office/officeart/2005/8/layout/hList7"/>
    <dgm:cxn modelId="{C4FAC6A3-0E6A-47A4-9131-ED5B51EFCAA8}" type="presParOf" srcId="{078EB9C1-E441-4351-9BE2-B8ADCD0693EF}" destId="{DFC10EFB-7CED-4563-9CF1-124F0766AB09}" srcOrd="1" destOrd="0" presId="urn:microsoft.com/office/officeart/2005/8/layout/hList7"/>
    <dgm:cxn modelId="{87BFDDE5-F9F9-4E5C-A430-087C9EAE21F2}" type="presParOf" srcId="{078EB9C1-E441-4351-9BE2-B8ADCD0693EF}" destId="{0A0573F5-3AD1-4C76-952F-F46303696268}" srcOrd="2" destOrd="0" presId="urn:microsoft.com/office/officeart/2005/8/layout/hList7"/>
    <dgm:cxn modelId="{98DADE0D-B18C-4D3F-849C-C6C614CF6FCE}" type="presParOf" srcId="{0A0573F5-3AD1-4C76-952F-F46303696268}" destId="{81B4695A-682E-453D-AD06-7BF0A56E01FD}" srcOrd="0" destOrd="0" presId="urn:microsoft.com/office/officeart/2005/8/layout/hList7"/>
    <dgm:cxn modelId="{D3012519-8ED6-42BD-A645-BFCE325F345D}" type="presParOf" srcId="{0A0573F5-3AD1-4C76-952F-F46303696268}" destId="{BB6B1C8E-B106-42F0-8067-BCF7FB544069}" srcOrd="1" destOrd="0" presId="urn:microsoft.com/office/officeart/2005/8/layout/hList7"/>
    <dgm:cxn modelId="{93C23496-6264-4D2E-9B2D-6646505F06F3}" type="presParOf" srcId="{0A0573F5-3AD1-4C76-952F-F46303696268}" destId="{96C9769D-4564-4AA7-80B8-C1A5608C737B}" srcOrd="2" destOrd="0" presId="urn:microsoft.com/office/officeart/2005/8/layout/hList7"/>
    <dgm:cxn modelId="{CF4DCB23-E365-41EC-87AA-F5782542471F}" type="presParOf" srcId="{0A0573F5-3AD1-4C76-952F-F46303696268}" destId="{7DC6770D-A169-4259-95C7-F79787613784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643FFD8-882D-4A64-B119-666576D0D27B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FAE24B1-2C11-4F96-841B-A3C5F2C01FE0}">
      <dgm:prSet/>
      <dgm:spPr/>
      <dgm:t>
        <a:bodyPr/>
        <a:lstStyle/>
        <a:p>
          <a:r>
            <a:rPr lang="en-US" b="1" dirty="0"/>
            <a:t>Tax proceeds must be spent for the purposes for which they were originally collected.</a:t>
          </a:r>
          <a:endParaRPr lang="en-US" dirty="0"/>
        </a:p>
      </dgm:t>
    </dgm:pt>
    <dgm:pt modelId="{2A748315-3855-44FA-939E-9C2921FE289C}" type="parTrans" cxnId="{455ED0CE-7AD1-44DF-8859-736FFA9C06BA}">
      <dgm:prSet/>
      <dgm:spPr/>
      <dgm:t>
        <a:bodyPr/>
        <a:lstStyle/>
        <a:p>
          <a:endParaRPr lang="en-US"/>
        </a:p>
      </dgm:t>
    </dgm:pt>
    <dgm:pt modelId="{92AF3020-7DC5-4989-B494-353FFAFC0DD3}" type="sibTrans" cxnId="{455ED0CE-7AD1-44DF-8859-736FFA9C06BA}">
      <dgm:prSet/>
      <dgm:spPr/>
      <dgm:t>
        <a:bodyPr/>
        <a:lstStyle/>
        <a:p>
          <a:endParaRPr lang="en-US"/>
        </a:p>
      </dgm:t>
    </dgm:pt>
    <dgm:pt modelId="{080D81EA-43A2-41D1-99E9-8F51CC55FA62}">
      <dgm:prSet/>
      <dgm:spPr/>
      <dgm:t>
        <a:bodyPr/>
        <a:lstStyle/>
        <a:p>
          <a:r>
            <a:rPr lang="en-US" b="1" i="1" dirty="0"/>
            <a:t>Building projects cannot be paid out of the General Fund.</a:t>
          </a:r>
          <a:endParaRPr lang="en-US" dirty="0"/>
        </a:p>
      </dgm:t>
    </dgm:pt>
    <dgm:pt modelId="{8A4FCBEC-E832-4965-B362-F802232359DE}" type="parTrans" cxnId="{F6AD8621-9C68-4DC2-BBCA-F9BE94F6BCCF}">
      <dgm:prSet/>
      <dgm:spPr/>
      <dgm:t>
        <a:bodyPr/>
        <a:lstStyle/>
        <a:p>
          <a:endParaRPr lang="en-US"/>
        </a:p>
      </dgm:t>
    </dgm:pt>
    <dgm:pt modelId="{0821E88A-3D81-4583-B1F9-44DA735450F9}" type="sibTrans" cxnId="{F6AD8621-9C68-4DC2-BBCA-F9BE94F6BCCF}">
      <dgm:prSet/>
      <dgm:spPr/>
      <dgm:t>
        <a:bodyPr/>
        <a:lstStyle/>
        <a:p>
          <a:endParaRPr lang="en-US"/>
        </a:p>
      </dgm:t>
    </dgm:pt>
    <dgm:pt modelId="{A9240CC1-05CB-4CDA-B69E-91FA0275A4BC}">
      <dgm:prSet/>
      <dgm:spPr/>
      <dgm:t>
        <a:bodyPr/>
        <a:lstStyle/>
        <a:p>
          <a:r>
            <a:rPr lang="en-US" b="1" i="1" dirty="0"/>
            <a:t>Interfund Loans can be made between Taxing Funds</a:t>
          </a:r>
        </a:p>
        <a:p>
          <a:r>
            <a:rPr lang="en-US" b="1" i="1" dirty="0"/>
            <a:t>*One Exception – General can be used for Bond payment in a shortfall situation.</a:t>
          </a:r>
          <a:endParaRPr lang="en-US" dirty="0"/>
        </a:p>
      </dgm:t>
    </dgm:pt>
    <dgm:pt modelId="{22ACE909-E7B7-4AEA-8093-D40ECE12CEDD}" type="parTrans" cxnId="{0509F463-AC9A-4175-A31E-3195DA3FBA39}">
      <dgm:prSet/>
      <dgm:spPr/>
      <dgm:t>
        <a:bodyPr/>
        <a:lstStyle/>
        <a:p>
          <a:endParaRPr lang="en-US"/>
        </a:p>
      </dgm:t>
    </dgm:pt>
    <dgm:pt modelId="{A30B08EB-6D05-4C80-9941-8D6573F46A37}" type="sibTrans" cxnId="{0509F463-AC9A-4175-A31E-3195DA3FBA39}">
      <dgm:prSet/>
      <dgm:spPr/>
      <dgm:t>
        <a:bodyPr/>
        <a:lstStyle/>
        <a:p>
          <a:endParaRPr lang="en-US"/>
        </a:p>
      </dgm:t>
    </dgm:pt>
    <dgm:pt modelId="{E3620D09-3311-48A7-A725-FA7F6D46C926}" type="pres">
      <dgm:prSet presAssocID="{5643FFD8-882D-4A64-B119-666576D0D27B}" presName="linear" presStyleCnt="0">
        <dgm:presLayoutVars>
          <dgm:animLvl val="lvl"/>
          <dgm:resizeHandles val="exact"/>
        </dgm:presLayoutVars>
      </dgm:prSet>
      <dgm:spPr/>
    </dgm:pt>
    <dgm:pt modelId="{64A989B8-F9B8-4EB7-890F-A5A2323D0183}" type="pres">
      <dgm:prSet presAssocID="{DFAE24B1-2C11-4F96-841B-A3C5F2C01FE0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41CB43A-1021-417E-9249-137F46EBB827}" type="pres">
      <dgm:prSet presAssocID="{92AF3020-7DC5-4989-B494-353FFAFC0DD3}" presName="spacer" presStyleCnt="0"/>
      <dgm:spPr/>
    </dgm:pt>
    <dgm:pt modelId="{1EB0218F-BC56-484B-8B20-C5CC325DCC68}" type="pres">
      <dgm:prSet presAssocID="{080D81EA-43A2-41D1-99E9-8F51CC55FA62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1143F088-C3A7-402C-8A72-BB2FC4D05883}" type="pres">
      <dgm:prSet presAssocID="{0821E88A-3D81-4583-B1F9-44DA735450F9}" presName="spacer" presStyleCnt="0"/>
      <dgm:spPr/>
    </dgm:pt>
    <dgm:pt modelId="{EDC8E4D7-BB71-4369-BC00-A9F21E895211}" type="pres">
      <dgm:prSet presAssocID="{A9240CC1-05CB-4CDA-B69E-91FA0275A4BC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92AAB903-6C10-4508-9BF6-012F569AEC4B}" type="presOf" srcId="{DFAE24B1-2C11-4F96-841B-A3C5F2C01FE0}" destId="{64A989B8-F9B8-4EB7-890F-A5A2323D0183}" srcOrd="0" destOrd="0" presId="urn:microsoft.com/office/officeart/2005/8/layout/vList2"/>
    <dgm:cxn modelId="{F6AD8621-9C68-4DC2-BBCA-F9BE94F6BCCF}" srcId="{5643FFD8-882D-4A64-B119-666576D0D27B}" destId="{080D81EA-43A2-41D1-99E9-8F51CC55FA62}" srcOrd="1" destOrd="0" parTransId="{8A4FCBEC-E832-4965-B362-F802232359DE}" sibTransId="{0821E88A-3D81-4583-B1F9-44DA735450F9}"/>
    <dgm:cxn modelId="{5A2DD741-977B-4A1B-A9A9-8172364A3594}" type="presOf" srcId="{080D81EA-43A2-41D1-99E9-8F51CC55FA62}" destId="{1EB0218F-BC56-484B-8B20-C5CC325DCC68}" srcOrd="0" destOrd="0" presId="urn:microsoft.com/office/officeart/2005/8/layout/vList2"/>
    <dgm:cxn modelId="{0509F463-AC9A-4175-A31E-3195DA3FBA39}" srcId="{5643FFD8-882D-4A64-B119-666576D0D27B}" destId="{A9240CC1-05CB-4CDA-B69E-91FA0275A4BC}" srcOrd="2" destOrd="0" parTransId="{22ACE909-E7B7-4AEA-8093-D40ECE12CEDD}" sibTransId="{A30B08EB-6D05-4C80-9941-8D6573F46A37}"/>
    <dgm:cxn modelId="{8E00C74C-29D6-4381-9F21-9CE66C7F480B}" type="presOf" srcId="{A9240CC1-05CB-4CDA-B69E-91FA0275A4BC}" destId="{EDC8E4D7-BB71-4369-BC00-A9F21E895211}" srcOrd="0" destOrd="0" presId="urn:microsoft.com/office/officeart/2005/8/layout/vList2"/>
    <dgm:cxn modelId="{54322B8F-EEF7-4B5B-A835-897D2ADB2C23}" type="presOf" srcId="{5643FFD8-882D-4A64-B119-666576D0D27B}" destId="{E3620D09-3311-48A7-A725-FA7F6D46C926}" srcOrd="0" destOrd="0" presId="urn:microsoft.com/office/officeart/2005/8/layout/vList2"/>
    <dgm:cxn modelId="{455ED0CE-7AD1-44DF-8859-736FFA9C06BA}" srcId="{5643FFD8-882D-4A64-B119-666576D0D27B}" destId="{DFAE24B1-2C11-4F96-841B-A3C5F2C01FE0}" srcOrd="0" destOrd="0" parTransId="{2A748315-3855-44FA-939E-9C2921FE289C}" sibTransId="{92AF3020-7DC5-4989-B494-353FFAFC0DD3}"/>
    <dgm:cxn modelId="{4DAEABC8-B14A-48F6-971F-1033A9C662AB}" type="presParOf" srcId="{E3620D09-3311-48A7-A725-FA7F6D46C926}" destId="{64A989B8-F9B8-4EB7-890F-A5A2323D0183}" srcOrd="0" destOrd="0" presId="urn:microsoft.com/office/officeart/2005/8/layout/vList2"/>
    <dgm:cxn modelId="{2A62E8B7-1606-487B-8580-DB92E54C8E5A}" type="presParOf" srcId="{E3620D09-3311-48A7-A725-FA7F6D46C926}" destId="{841CB43A-1021-417E-9249-137F46EBB827}" srcOrd="1" destOrd="0" presId="urn:microsoft.com/office/officeart/2005/8/layout/vList2"/>
    <dgm:cxn modelId="{2B252939-0AAB-4926-900C-9C1EC2CFF7C6}" type="presParOf" srcId="{E3620D09-3311-48A7-A725-FA7F6D46C926}" destId="{1EB0218F-BC56-484B-8B20-C5CC325DCC68}" srcOrd="2" destOrd="0" presId="urn:microsoft.com/office/officeart/2005/8/layout/vList2"/>
    <dgm:cxn modelId="{6C0F75FA-1E4E-4589-9E80-336A64CF152F}" type="presParOf" srcId="{E3620D09-3311-48A7-A725-FA7F6D46C926}" destId="{1143F088-C3A7-402C-8A72-BB2FC4D05883}" srcOrd="3" destOrd="0" presId="urn:microsoft.com/office/officeart/2005/8/layout/vList2"/>
    <dgm:cxn modelId="{C601C60E-0BD5-4B75-87A7-AEEA6167B213}" type="presParOf" srcId="{E3620D09-3311-48A7-A725-FA7F6D46C926}" destId="{EDC8E4D7-BB71-4369-BC00-A9F21E895211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E001872-31C9-4A2E-8ADD-444202D1E391}" type="doc">
      <dgm:prSet loTypeId="urn:microsoft.com/office/officeart/2005/8/layout/hList7" loCatId="picture" qsTypeId="urn:microsoft.com/office/officeart/2005/8/quickstyle/simple1" qsCatId="simple" csTypeId="urn:microsoft.com/office/officeart/2005/8/colors/accent1_2" csCatId="accent1" phldr="1"/>
      <dgm:spPr/>
    </dgm:pt>
    <dgm:pt modelId="{B7928E20-6CAE-4D0B-BD96-735D5D8A7112}">
      <dgm:prSet phldrT="[Text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School Buses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Computers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Textbooks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DF70D95-4E56-4245-9ECB-7671F58C0FA9}" type="parTrans" cxnId="{3A85B9A8-EAFA-40E9-A144-33D314EC459E}">
      <dgm:prSet/>
      <dgm:spPr/>
      <dgm:t>
        <a:bodyPr/>
        <a:lstStyle/>
        <a:p>
          <a:endParaRPr lang="en-US"/>
        </a:p>
      </dgm:t>
    </dgm:pt>
    <dgm:pt modelId="{B205A746-60F8-44D0-84E5-124BB2D50E20}" type="sibTrans" cxnId="{3A85B9A8-EAFA-40E9-A144-33D314EC459E}">
      <dgm:prSet/>
      <dgm:spPr/>
      <dgm:t>
        <a:bodyPr/>
        <a:lstStyle/>
        <a:p>
          <a:endParaRPr lang="en-US"/>
        </a:p>
      </dgm:t>
    </dgm:pt>
    <dgm:pt modelId="{055EC77B-14EA-40A5-8136-B164320722F4}">
      <dgm:prSet phldrT="[Text]" custT="1"/>
      <dgm:spPr/>
      <dgm:t>
        <a:bodyPr/>
        <a:lstStyle/>
        <a:p>
          <a:r>
            <a: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Spread out Capital Outlay Costs</a:t>
          </a:r>
        </a:p>
        <a:p>
          <a:endParaRPr lang="en-US" sz="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686BA06-1A09-40B8-810E-238C83AF3CA9}" type="sibTrans" cxnId="{05842409-3437-49CE-8563-9000D6801C92}">
      <dgm:prSet/>
      <dgm:spPr/>
      <dgm:t>
        <a:bodyPr/>
        <a:lstStyle/>
        <a:p>
          <a:endParaRPr lang="en-US"/>
        </a:p>
      </dgm:t>
    </dgm:pt>
    <dgm:pt modelId="{BD9A79F1-318B-404C-969D-C4716FBDCA97}" type="parTrans" cxnId="{05842409-3437-49CE-8563-9000D6801C92}">
      <dgm:prSet/>
      <dgm:spPr/>
      <dgm:t>
        <a:bodyPr/>
        <a:lstStyle/>
        <a:p>
          <a:endParaRPr lang="en-US"/>
        </a:p>
      </dgm:t>
    </dgm:pt>
    <dgm:pt modelId="{10254EA4-9BCE-4A91-9757-0FAB695D0F11}" type="pres">
      <dgm:prSet presAssocID="{EE001872-31C9-4A2E-8ADD-444202D1E391}" presName="Name0" presStyleCnt="0">
        <dgm:presLayoutVars>
          <dgm:dir/>
          <dgm:resizeHandles val="exact"/>
        </dgm:presLayoutVars>
      </dgm:prSet>
      <dgm:spPr/>
    </dgm:pt>
    <dgm:pt modelId="{547D620E-5C77-424A-8BFE-869C23A43B76}" type="pres">
      <dgm:prSet presAssocID="{EE001872-31C9-4A2E-8ADD-444202D1E391}" presName="fgShape" presStyleLbl="fgShp" presStyleIdx="0" presStyleCnt="1" custScaleX="108696" custScaleY="133333" custLinFactNeighborY="14583"/>
      <dgm:spPr/>
    </dgm:pt>
    <dgm:pt modelId="{078EB9C1-E441-4351-9BE2-B8ADCD0693EF}" type="pres">
      <dgm:prSet presAssocID="{EE001872-31C9-4A2E-8ADD-444202D1E391}" presName="linComp" presStyleCnt="0"/>
      <dgm:spPr/>
    </dgm:pt>
    <dgm:pt modelId="{10DD5011-C960-4D79-8ED7-07BF941BC8B1}" type="pres">
      <dgm:prSet presAssocID="{055EC77B-14EA-40A5-8136-B164320722F4}" presName="compNode" presStyleCnt="0"/>
      <dgm:spPr/>
    </dgm:pt>
    <dgm:pt modelId="{4433C255-F20C-4C2E-AED3-6352B0631701}" type="pres">
      <dgm:prSet presAssocID="{055EC77B-14EA-40A5-8136-B164320722F4}" presName="bkgdShape" presStyleLbl="node1" presStyleIdx="0" presStyleCnt="2"/>
      <dgm:spPr/>
    </dgm:pt>
    <dgm:pt modelId="{8C18AB75-CA47-4BBD-A52E-2F931BF088A9}" type="pres">
      <dgm:prSet presAssocID="{055EC77B-14EA-40A5-8136-B164320722F4}" presName="nodeTx" presStyleLbl="node1" presStyleIdx="0" presStyleCnt="2">
        <dgm:presLayoutVars>
          <dgm:bulletEnabled val="1"/>
        </dgm:presLayoutVars>
      </dgm:prSet>
      <dgm:spPr/>
    </dgm:pt>
    <dgm:pt modelId="{3ECF8FF8-1657-420D-84A2-0799DDADEC6F}" type="pres">
      <dgm:prSet presAssocID="{055EC77B-14EA-40A5-8136-B164320722F4}" presName="invisiNode" presStyleLbl="node1" presStyleIdx="0" presStyleCnt="2"/>
      <dgm:spPr/>
    </dgm:pt>
    <dgm:pt modelId="{18C42AC8-990A-4E01-9FB1-B4040972FCBB}" type="pres">
      <dgm:prSet presAssocID="{055EC77B-14EA-40A5-8136-B164320722F4}" presName="imagNode" presStyleLbl="fgImgPlace1" presStyleIdx="0" presStyleCnt="2" custScaleX="155113" custScaleY="97903" custLinFactNeighborY="-748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effectLst>
          <a:glow rad="139700">
            <a:schemeClr val="accent3">
              <a:satMod val="175000"/>
              <a:alpha val="40000"/>
            </a:schemeClr>
          </a:glow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DFC10EFB-7CED-4563-9CF1-124F0766AB09}" type="pres">
      <dgm:prSet presAssocID="{E686BA06-1A09-40B8-810E-238C83AF3CA9}" presName="sibTrans" presStyleLbl="sibTrans2D1" presStyleIdx="0" presStyleCnt="0"/>
      <dgm:spPr/>
    </dgm:pt>
    <dgm:pt modelId="{0A0573F5-3AD1-4C76-952F-F46303696268}" type="pres">
      <dgm:prSet presAssocID="{B7928E20-6CAE-4D0B-BD96-735D5D8A7112}" presName="compNode" presStyleCnt="0"/>
      <dgm:spPr/>
    </dgm:pt>
    <dgm:pt modelId="{81B4695A-682E-453D-AD06-7BF0A56E01FD}" type="pres">
      <dgm:prSet presAssocID="{B7928E20-6CAE-4D0B-BD96-735D5D8A7112}" presName="bkgdShape" presStyleLbl="node1" presStyleIdx="1" presStyleCnt="2" custLinFactNeighborX="-235" custLinFactNeighborY="599"/>
      <dgm:spPr/>
    </dgm:pt>
    <dgm:pt modelId="{BB6B1C8E-B106-42F0-8067-BCF7FB544069}" type="pres">
      <dgm:prSet presAssocID="{B7928E20-6CAE-4D0B-BD96-735D5D8A7112}" presName="nodeTx" presStyleLbl="node1" presStyleIdx="1" presStyleCnt="2">
        <dgm:presLayoutVars>
          <dgm:bulletEnabled val="1"/>
        </dgm:presLayoutVars>
      </dgm:prSet>
      <dgm:spPr/>
    </dgm:pt>
    <dgm:pt modelId="{96C9769D-4564-4AA7-80B8-C1A5608C737B}" type="pres">
      <dgm:prSet presAssocID="{B7928E20-6CAE-4D0B-BD96-735D5D8A7112}" presName="invisiNode" presStyleLbl="node1" presStyleIdx="1" presStyleCnt="2"/>
      <dgm:spPr/>
    </dgm:pt>
    <dgm:pt modelId="{7DC6770D-A169-4259-95C7-F79787613784}" type="pres">
      <dgm:prSet presAssocID="{B7928E20-6CAE-4D0B-BD96-735D5D8A7112}" presName="imagNode" presStyleLbl="fgImgPlace1" presStyleIdx="1" presStyleCnt="2" custScaleX="153087" custScaleY="102298" custLinFactNeighborY="-748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effectLst>
          <a:glow rad="139700">
            <a:schemeClr val="accent3">
              <a:satMod val="175000"/>
              <a:alpha val="40000"/>
            </a:schemeClr>
          </a:glow>
          <a:outerShdw blurRad="50800" dist="38100" dir="2700000" algn="tl" rotWithShape="0">
            <a:prstClr val="black">
              <a:alpha val="40000"/>
            </a:prstClr>
          </a:outerShdw>
        </a:effectLst>
      </dgm:spPr>
    </dgm:pt>
  </dgm:ptLst>
  <dgm:cxnLst>
    <dgm:cxn modelId="{05842409-3437-49CE-8563-9000D6801C92}" srcId="{EE001872-31C9-4A2E-8ADD-444202D1E391}" destId="{055EC77B-14EA-40A5-8136-B164320722F4}" srcOrd="0" destOrd="0" parTransId="{BD9A79F1-318B-404C-969D-C4716FBDCA97}" sibTransId="{E686BA06-1A09-40B8-810E-238C83AF3CA9}"/>
    <dgm:cxn modelId="{55F34553-F707-40F3-A1A1-09EC0D6D33BF}" type="presOf" srcId="{B7928E20-6CAE-4D0B-BD96-735D5D8A7112}" destId="{BB6B1C8E-B106-42F0-8067-BCF7FB544069}" srcOrd="1" destOrd="0" presId="urn:microsoft.com/office/officeart/2005/8/layout/hList7"/>
    <dgm:cxn modelId="{1441C477-0084-4A38-8AB9-6E9577CAED62}" type="presOf" srcId="{EE001872-31C9-4A2E-8ADD-444202D1E391}" destId="{10254EA4-9BCE-4A91-9757-0FAB695D0F11}" srcOrd="0" destOrd="0" presId="urn:microsoft.com/office/officeart/2005/8/layout/hList7"/>
    <dgm:cxn modelId="{30A7FE7D-5961-42D3-827E-DE9416F3E4AE}" type="presOf" srcId="{B7928E20-6CAE-4D0B-BD96-735D5D8A7112}" destId="{81B4695A-682E-453D-AD06-7BF0A56E01FD}" srcOrd="0" destOrd="0" presId="urn:microsoft.com/office/officeart/2005/8/layout/hList7"/>
    <dgm:cxn modelId="{6894EA7F-5ACA-4C5E-98E3-C55F25FE6395}" type="presOf" srcId="{055EC77B-14EA-40A5-8136-B164320722F4}" destId="{4433C255-F20C-4C2E-AED3-6352B0631701}" srcOrd="0" destOrd="0" presId="urn:microsoft.com/office/officeart/2005/8/layout/hList7"/>
    <dgm:cxn modelId="{23B2FD8C-A600-4472-A5E9-0079AC3ABA8E}" type="presOf" srcId="{055EC77B-14EA-40A5-8136-B164320722F4}" destId="{8C18AB75-CA47-4BBD-A52E-2F931BF088A9}" srcOrd="1" destOrd="0" presId="urn:microsoft.com/office/officeart/2005/8/layout/hList7"/>
    <dgm:cxn modelId="{0C97CC98-7B1E-4561-A812-13CF8238153B}" type="presOf" srcId="{E686BA06-1A09-40B8-810E-238C83AF3CA9}" destId="{DFC10EFB-7CED-4563-9CF1-124F0766AB09}" srcOrd="0" destOrd="0" presId="urn:microsoft.com/office/officeart/2005/8/layout/hList7"/>
    <dgm:cxn modelId="{3A85B9A8-EAFA-40E9-A144-33D314EC459E}" srcId="{EE001872-31C9-4A2E-8ADD-444202D1E391}" destId="{B7928E20-6CAE-4D0B-BD96-735D5D8A7112}" srcOrd="1" destOrd="0" parTransId="{4DF70D95-4E56-4245-9ECB-7671F58C0FA9}" sibTransId="{B205A746-60F8-44D0-84E5-124BB2D50E20}"/>
    <dgm:cxn modelId="{AA0678ED-3A82-4175-A580-C9E6CB6FD69B}" type="presParOf" srcId="{10254EA4-9BCE-4A91-9757-0FAB695D0F11}" destId="{547D620E-5C77-424A-8BFE-869C23A43B76}" srcOrd="0" destOrd="0" presId="urn:microsoft.com/office/officeart/2005/8/layout/hList7"/>
    <dgm:cxn modelId="{0E93121C-67A3-45D1-BE1E-0B24EEE54119}" type="presParOf" srcId="{10254EA4-9BCE-4A91-9757-0FAB695D0F11}" destId="{078EB9C1-E441-4351-9BE2-B8ADCD0693EF}" srcOrd="1" destOrd="0" presId="urn:microsoft.com/office/officeart/2005/8/layout/hList7"/>
    <dgm:cxn modelId="{D9D775FC-E595-46DE-9B5B-1469466C9C10}" type="presParOf" srcId="{078EB9C1-E441-4351-9BE2-B8ADCD0693EF}" destId="{10DD5011-C960-4D79-8ED7-07BF941BC8B1}" srcOrd="0" destOrd="0" presId="urn:microsoft.com/office/officeart/2005/8/layout/hList7"/>
    <dgm:cxn modelId="{11C2EE3D-A240-4F44-8FF2-0236C03076DE}" type="presParOf" srcId="{10DD5011-C960-4D79-8ED7-07BF941BC8B1}" destId="{4433C255-F20C-4C2E-AED3-6352B0631701}" srcOrd="0" destOrd="0" presId="urn:microsoft.com/office/officeart/2005/8/layout/hList7"/>
    <dgm:cxn modelId="{C828AB3A-2732-4356-97CC-3BF78D698FF8}" type="presParOf" srcId="{10DD5011-C960-4D79-8ED7-07BF941BC8B1}" destId="{8C18AB75-CA47-4BBD-A52E-2F931BF088A9}" srcOrd="1" destOrd="0" presId="urn:microsoft.com/office/officeart/2005/8/layout/hList7"/>
    <dgm:cxn modelId="{98A0CE02-3F64-4394-97F5-39682639EE0A}" type="presParOf" srcId="{10DD5011-C960-4D79-8ED7-07BF941BC8B1}" destId="{3ECF8FF8-1657-420D-84A2-0799DDADEC6F}" srcOrd="2" destOrd="0" presId="urn:microsoft.com/office/officeart/2005/8/layout/hList7"/>
    <dgm:cxn modelId="{F0BD91AC-F737-4FB6-A0F3-C770BA0A2D81}" type="presParOf" srcId="{10DD5011-C960-4D79-8ED7-07BF941BC8B1}" destId="{18C42AC8-990A-4E01-9FB1-B4040972FCBB}" srcOrd="3" destOrd="0" presId="urn:microsoft.com/office/officeart/2005/8/layout/hList7"/>
    <dgm:cxn modelId="{C4FAC6A3-0E6A-47A4-9131-ED5B51EFCAA8}" type="presParOf" srcId="{078EB9C1-E441-4351-9BE2-B8ADCD0693EF}" destId="{DFC10EFB-7CED-4563-9CF1-124F0766AB09}" srcOrd="1" destOrd="0" presId="urn:microsoft.com/office/officeart/2005/8/layout/hList7"/>
    <dgm:cxn modelId="{87BFDDE5-F9F9-4E5C-A430-087C9EAE21F2}" type="presParOf" srcId="{078EB9C1-E441-4351-9BE2-B8ADCD0693EF}" destId="{0A0573F5-3AD1-4C76-952F-F46303696268}" srcOrd="2" destOrd="0" presId="urn:microsoft.com/office/officeart/2005/8/layout/hList7"/>
    <dgm:cxn modelId="{98DADE0D-B18C-4D3F-849C-C6C614CF6FCE}" type="presParOf" srcId="{0A0573F5-3AD1-4C76-952F-F46303696268}" destId="{81B4695A-682E-453D-AD06-7BF0A56E01FD}" srcOrd="0" destOrd="0" presId="urn:microsoft.com/office/officeart/2005/8/layout/hList7"/>
    <dgm:cxn modelId="{D3012519-8ED6-42BD-A645-BFCE325F345D}" type="presParOf" srcId="{0A0573F5-3AD1-4C76-952F-F46303696268}" destId="{BB6B1C8E-B106-42F0-8067-BCF7FB544069}" srcOrd="1" destOrd="0" presId="urn:microsoft.com/office/officeart/2005/8/layout/hList7"/>
    <dgm:cxn modelId="{93C23496-6264-4D2E-9B2D-6646505F06F3}" type="presParOf" srcId="{0A0573F5-3AD1-4C76-952F-F46303696268}" destId="{96C9769D-4564-4AA7-80B8-C1A5608C737B}" srcOrd="2" destOrd="0" presId="urn:microsoft.com/office/officeart/2005/8/layout/hList7"/>
    <dgm:cxn modelId="{CF4DCB23-E365-41EC-87AA-F5782542471F}" type="presParOf" srcId="{0A0573F5-3AD1-4C76-952F-F46303696268}" destId="{7DC6770D-A169-4259-95C7-F79787613784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E001872-31C9-4A2E-8ADD-444202D1E391}" type="doc">
      <dgm:prSet loTypeId="urn:microsoft.com/office/officeart/2005/8/layout/hList7" loCatId="picture" qsTypeId="urn:microsoft.com/office/officeart/2005/8/quickstyle/simple1" qsCatId="simple" csTypeId="urn:microsoft.com/office/officeart/2005/8/colors/accent1_2" csCatId="accent1" phldr="1"/>
      <dgm:spPr/>
    </dgm:pt>
    <dgm:pt modelId="{055EC77B-14EA-40A5-8136-B164320722F4}">
      <dgm:prSet phldrT="[Text]" custT="1"/>
      <dgm:spPr/>
      <dgm:t>
        <a:bodyPr/>
        <a:lstStyle/>
        <a:p>
          <a:r>
            <a: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Reserve General Fund Money for Benefit of District Employees</a:t>
          </a:r>
        </a:p>
      </dgm:t>
    </dgm:pt>
    <dgm:pt modelId="{BD9A79F1-318B-404C-969D-C4716FBDCA97}" type="parTrans" cxnId="{05842409-3437-49CE-8563-9000D6801C92}">
      <dgm:prSet/>
      <dgm:spPr/>
      <dgm:t>
        <a:bodyPr/>
        <a:lstStyle/>
        <a:p>
          <a:endParaRPr lang="en-US"/>
        </a:p>
      </dgm:t>
    </dgm:pt>
    <dgm:pt modelId="{E686BA06-1A09-40B8-810E-238C83AF3CA9}" type="sibTrans" cxnId="{05842409-3437-49CE-8563-9000D6801C92}">
      <dgm:prSet/>
      <dgm:spPr/>
      <dgm:t>
        <a:bodyPr/>
        <a:lstStyle/>
        <a:p>
          <a:endParaRPr lang="en-US"/>
        </a:p>
      </dgm:t>
    </dgm:pt>
    <dgm:pt modelId="{B7928E20-6CAE-4D0B-BD96-735D5D8A7112}">
      <dgm:prSet phldrT="[Text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7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Early Retirements 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7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Unemployment Compensation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7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Deductibles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DF70D95-4E56-4245-9ECB-7671F58C0FA9}" type="parTrans" cxnId="{3A85B9A8-EAFA-40E9-A144-33D314EC459E}">
      <dgm:prSet/>
      <dgm:spPr/>
      <dgm:t>
        <a:bodyPr/>
        <a:lstStyle/>
        <a:p>
          <a:endParaRPr lang="en-US"/>
        </a:p>
      </dgm:t>
    </dgm:pt>
    <dgm:pt modelId="{B205A746-60F8-44D0-84E5-124BB2D50E20}" type="sibTrans" cxnId="{3A85B9A8-EAFA-40E9-A144-33D314EC459E}">
      <dgm:prSet/>
      <dgm:spPr/>
      <dgm:t>
        <a:bodyPr/>
        <a:lstStyle/>
        <a:p>
          <a:endParaRPr lang="en-US"/>
        </a:p>
      </dgm:t>
    </dgm:pt>
    <dgm:pt modelId="{10254EA4-9BCE-4A91-9757-0FAB695D0F11}" type="pres">
      <dgm:prSet presAssocID="{EE001872-31C9-4A2E-8ADD-444202D1E391}" presName="Name0" presStyleCnt="0">
        <dgm:presLayoutVars>
          <dgm:dir/>
          <dgm:resizeHandles val="exact"/>
        </dgm:presLayoutVars>
      </dgm:prSet>
      <dgm:spPr/>
    </dgm:pt>
    <dgm:pt modelId="{547D620E-5C77-424A-8BFE-869C23A43B76}" type="pres">
      <dgm:prSet presAssocID="{EE001872-31C9-4A2E-8ADD-444202D1E391}" presName="fgShape" presStyleLbl="fgShp" presStyleIdx="0" presStyleCnt="1" custScaleX="108696" custScaleY="133333" custLinFactNeighborX="0" custLinFactNeighborY="25860"/>
      <dgm:spPr/>
    </dgm:pt>
    <dgm:pt modelId="{078EB9C1-E441-4351-9BE2-B8ADCD0693EF}" type="pres">
      <dgm:prSet presAssocID="{EE001872-31C9-4A2E-8ADD-444202D1E391}" presName="linComp" presStyleCnt="0"/>
      <dgm:spPr/>
    </dgm:pt>
    <dgm:pt modelId="{10DD5011-C960-4D79-8ED7-07BF941BC8B1}" type="pres">
      <dgm:prSet presAssocID="{055EC77B-14EA-40A5-8136-B164320722F4}" presName="compNode" presStyleCnt="0"/>
      <dgm:spPr/>
    </dgm:pt>
    <dgm:pt modelId="{4433C255-F20C-4C2E-AED3-6352B0631701}" type="pres">
      <dgm:prSet presAssocID="{055EC77B-14EA-40A5-8136-B164320722F4}" presName="bkgdShape" presStyleLbl="node1" presStyleIdx="0" presStyleCnt="2" custScaleX="111903" custLinFactNeighborX="232" custLinFactNeighborY="1293"/>
      <dgm:spPr/>
    </dgm:pt>
    <dgm:pt modelId="{8C18AB75-CA47-4BBD-A52E-2F931BF088A9}" type="pres">
      <dgm:prSet presAssocID="{055EC77B-14EA-40A5-8136-B164320722F4}" presName="nodeTx" presStyleLbl="node1" presStyleIdx="0" presStyleCnt="2">
        <dgm:presLayoutVars>
          <dgm:bulletEnabled val="1"/>
        </dgm:presLayoutVars>
      </dgm:prSet>
      <dgm:spPr/>
    </dgm:pt>
    <dgm:pt modelId="{3ECF8FF8-1657-420D-84A2-0799DDADEC6F}" type="pres">
      <dgm:prSet presAssocID="{055EC77B-14EA-40A5-8136-B164320722F4}" presName="invisiNode" presStyleLbl="node1" presStyleIdx="0" presStyleCnt="2"/>
      <dgm:spPr/>
    </dgm:pt>
    <dgm:pt modelId="{18C42AC8-990A-4E01-9FB1-B4040972FCBB}" type="pres">
      <dgm:prSet presAssocID="{055EC77B-14EA-40A5-8136-B164320722F4}" presName="imagNode" presStyleLbl="fgImgPlace1" presStyleIdx="0" presStyleCnt="2" custScaleX="155113" custScaleY="97903" custLinFactNeighborY="-748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9000" b="-39000"/>
          </a:stretch>
        </a:blipFill>
        <a:effectLst>
          <a:glow rad="139700">
            <a:schemeClr val="accent3">
              <a:satMod val="175000"/>
              <a:alpha val="40000"/>
            </a:schemeClr>
          </a:glow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DFC10EFB-7CED-4563-9CF1-124F0766AB09}" type="pres">
      <dgm:prSet presAssocID="{E686BA06-1A09-40B8-810E-238C83AF3CA9}" presName="sibTrans" presStyleLbl="sibTrans2D1" presStyleIdx="0" presStyleCnt="0"/>
      <dgm:spPr/>
    </dgm:pt>
    <dgm:pt modelId="{0A0573F5-3AD1-4C76-952F-F46303696268}" type="pres">
      <dgm:prSet presAssocID="{B7928E20-6CAE-4D0B-BD96-735D5D8A7112}" presName="compNode" presStyleCnt="0"/>
      <dgm:spPr/>
    </dgm:pt>
    <dgm:pt modelId="{81B4695A-682E-453D-AD06-7BF0A56E01FD}" type="pres">
      <dgm:prSet presAssocID="{B7928E20-6CAE-4D0B-BD96-735D5D8A7112}" presName="bkgdShape" presStyleLbl="node1" presStyleIdx="1" presStyleCnt="2" custScaleX="114327"/>
      <dgm:spPr/>
    </dgm:pt>
    <dgm:pt modelId="{BB6B1C8E-B106-42F0-8067-BCF7FB544069}" type="pres">
      <dgm:prSet presAssocID="{B7928E20-6CAE-4D0B-BD96-735D5D8A7112}" presName="nodeTx" presStyleLbl="node1" presStyleIdx="1" presStyleCnt="2">
        <dgm:presLayoutVars>
          <dgm:bulletEnabled val="1"/>
        </dgm:presLayoutVars>
      </dgm:prSet>
      <dgm:spPr/>
    </dgm:pt>
    <dgm:pt modelId="{96C9769D-4564-4AA7-80B8-C1A5608C737B}" type="pres">
      <dgm:prSet presAssocID="{B7928E20-6CAE-4D0B-BD96-735D5D8A7112}" presName="invisiNode" presStyleLbl="node1" presStyleIdx="1" presStyleCnt="2"/>
      <dgm:spPr/>
    </dgm:pt>
    <dgm:pt modelId="{7DC6770D-A169-4259-95C7-F79787613784}" type="pres">
      <dgm:prSet presAssocID="{B7928E20-6CAE-4D0B-BD96-735D5D8A7112}" presName="imagNode" presStyleLbl="fgImgPlace1" presStyleIdx="1" presStyleCnt="2" custScaleX="153087" custScaleY="102298" custLinFactNeighborY="-748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6000" b="-26000"/>
          </a:stretch>
        </a:blipFill>
        <a:effectLst>
          <a:glow rad="139700">
            <a:schemeClr val="accent3">
              <a:satMod val="175000"/>
              <a:alpha val="40000"/>
            </a:schemeClr>
          </a:glow>
          <a:outerShdw blurRad="50800" dist="38100" dir="2700000" algn="tl" rotWithShape="0">
            <a:prstClr val="black">
              <a:alpha val="40000"/>
            </a:prstClr>
          </a:outerShdw>
        </a:effectLst>
      </dgm:spPr>
    </dgm:pt>
  </dgm:ptLst>
  <dgm:cxnLst>
    <dgm:cxn modelId="{05842409-3437-49CE-8563-9000D6801C92}" srcId="{EE001872-31C9-4A2E-8ADD-444202D1E391}" destId="{055EC77B-14EA-40A5-8136-B164320722F4}" srcOrd="0" destOrd="0" parTransId="{BD9A79F1-318B-404C-969D-C4716FBDCA97}" sibTransId="{E686BA06-1A09-40B8-810E-238C83AF3CA9}"/>
    <dgm:cxn modelId="{55F34553-F707-40F3-A1A1-09EC0D6D33BF}" type="presOf" srcId="{B7928E20-6CAE-4D0B-BD96-735D5D8A7112}" destId="{BB6B1C8E-B106-42F0-8067-BCF7FB544069}" srcOrd="1" destOrd="0" presId="urn:microsoft.com/office/officeart/2005/8/layout/hList7"/>
    <dgm:cxn modelId="{1441C477-0084-4A38-8AB9-6E9577CAED62}" type="presOf" srcId="{EE001872-31C9-4A2E-8ADD-444202D1E391}" destId="{10254EA4-9BCE-4A91-9757-0FAB695D0F11}" srcOrd="0" destOrd="0" presId="urn:microsoft.com/office/officeart/2005/8/layout/hList7"/>
    <dgm:cxn modelId="{30A7FE7D-5961-42D3-827E-DE9416F3E4AE}" type="presOf" srcId="{B7928E20-6CAE-4D0B-BD96-735D5D8A7112}" destId="{81B4695A-682E-453D-AD06-7BF0A56E01FD}" srcOrd="0" destOrd="0" presId="urn:microsoft.com/office/officeart/2005/8/layout/hList7"/>
    <dgm:cxn modelId="{6894EA7F-5ACA-4C5E-98E3-C55F25FE6395}" type="presOf" srcId="{055EC77B-14EA-40A5-8136-B164320722F4}" destId="{4433C255-F20C-4C2E-AED3-6352B0631701}" srcOrd="0" destOrd="0" presId="urn:microsoft.com/office/officeart/2005/8/layout/hList7"/>
    <dgm:cxn modelId="{23B2FD8C-A600-4472-A5E9-0079AC3ABA8E}" type="presOf" srcId="{055EC77B-14EA-40A5-8136-B164320722F4}" destId="{8C18AB75-CA47-4BBD-A52E-2F931BF088A9}" srcOrd="1" destOrd="0" presId="urn:microsoft.com/office/officeart/2005/8/layout/hList7"/>
    <dgm:cxn modelId="{0C97CC98-7B1E-4561-A812-13CF8238153B}" type="presOf" srcId="{E686BA06-1A09-40B8-810E-238C83AF3CA9}" destId="{DFC10EFB-7CED-4563-9CF1-124F0766AB09}" srcOrd="0" destOrd="0" presId="urn:microsoft.com/office/officeart/2005/8/layout/hList7"/>
    <dgm:cxn modelId="{3A85B9A8-EAFA-40E9-A144-33D314EC459E}" srcId="{EE001872-31C9-4A2E-8ADD-444202D1E391}" destId="{B7928E20-6CAE-4D0B-BD96-735D5D8A7112}" srcOrd="1" destOrd="0" parTransId="{4DF70D95-4E56-4245-9ECB-7671F58C0FA9}" sibTransId="{B205A746-60F8-44D0-84E5-124BB2D50E20}"/>
    <dgm:cxn modelId="{AA0678ED-3A82-4175-A580-C9E6CB6FD69B}" type="presParOf" srcId="{10254EA4-9BCE-4A91-9757-0FAB695D0F11}" destId="{547D620E-5C77-424A-8BFE-869C23A43B76}" srcOrd="0" destOrd="0" presId="urn:microsoft.com/office/officeart/2005/8/layout/hList7"/>
    <dgm:cxn modelId="{0E93121C-67A3-45D1-BE1E-0B24EEE54119}" type="presParOf" srcId="{10254EA4-9BCE-4A91-9757-0FAB695D0F11}" destId="{078EB9C1-E441-4351-9BE2-B8ADCD0693EF}" srcOrd="1" destOrd="0" presId="urn:microsoft.com/office/officeart/2005/8/layout/hList7"/>
    <dgm:cxn modelId="{D9D775FC-E595-46DE-9B5B-1469466C9C10}" type="presParOf" srcId="{078EB9C1-E441-4351-9BE2-B8ADCD0693EF}" destId="{10DD5011-C960-4D79-8ED7-07BF941BC8B1}" srcOrd="0" destOrd="0" presId="urn:microsoft.com/office/officeart/2005/8/layout/hList7"/>
    <dgm:cxn modelId="{11C2EE3D-A240-4F44-8FF2-0236C03076DE}" type="presParOf" srcId="{10DD5011-C960-4D79-8ED7-07BF941BC8B1}" destId="{4433C255-F20C-4C2E-AED3-6352B0631701}" srcOrd="0" destOrd="0" presId="urn:microsoft.com/office/officeart/2005/8/layout/hList7"/>
    <dgm:cxn modelId="{C828AB3A-2732-4356-97CC-3BF78D698FF8}" type="presParOf" srcId="{10DD5011-C960-4D79-8ED7-07BF941BC8B1}" destId="{8C18AB75-CA47-4BBD-A52E-2F931BF088A9}" srcOrd="1" destOrd="0" presId="urn:microsoft.com/office/officeart/2005/8/layout/hList7"/>
    <dgm:cxn modelId="{98A0CE02-3F64-4394-97F5-39682639EE0A}" type="presParOf" srcId="{10DD5011-C960-4D79-8ED7-07BF941BC8B1}" destId="{3ECF8FF8-1657-420D-84A2-0799DDADEC6F}" srcOrd="2" destOrd="0" presId="urn:microsoft.com/office/officeart/2005/8/layout/hList7"/>
    <dgm:cxn modelId="{F0BD91AC-F737-4FB6-A0F3-C770BA0A2D81}" type="presParOf" srcId="{10DD5011-C960-4D79-8ED7-07BF941BC8B1}" destId="{18C42AC8-990A-4E01-9FB1-B4040972FCBB}" srcOrd="3" destOrd="0" presId="urn:microsoft.com/office/officeart/2005/8/layout/hList7"/>
    <dgm:cxn modelId="{C4FAC6A3-0E6A-47A4-9131-ED5B51EFCAA8}" type="presParOf" srcId="{078EB9C1-E441-4351-9BE2-B8ADCD0693EF}" destId="{DFC10EFB-7CED-4563-9CF1-124F0766AB09}" srcOrd="1" destOrd="0" presId="urn:microsoft.com/office/officeart/2005/8/layout/hList7"/>
    <dgm:cxn modelId="{87BFDDE5-F9F9-4E5C-A430-087C9EAE21F2}" type="presParOf" srcId="{078EB9C1-E441-4351-9BE2-B8ADCD0693EF}" destId="{0A0573F5-3AD1-4C76-952F-F46303696268}" srcOrd="2" destOrd="0" presId="urn:microsoft.com/office/officeart/2005/8/layout/hList7"/>
    <dgm:cxn modelId="{98DADE0D-B18C-4D3F-849C-C6C614CF6FCE}" type="presParOf" srcId="{0A0573F5-3AD1-4C76-952F-F46303696268}" destId="{81B4695A-682E-453D-AD06-7BF0A56E01FD}" srcOrd="0" destOrd="0" presId="urn:microsoft.com/office/officeart/2005/8/layout/hList7"/>
    <dgm:cxn modelId="{D3012519-8ED6-42BD-A645-BFCE325F345D}" type="presParOf" srcId="{0A0573F5-3AD1-4C76-952F-F46303696268}" destId="{BB6B1C8E-B106-42F0-8067-BCF7FB544069}" srcOrd="1" destOrd="0" presId="urn:microsoft.com/office/officeart/2005/8/layout/hList7"/>
    <dgm:cxn modelId="{93C23496-6264-4D2E-9B2D-6646505F06F3}" type="presParOf" srcId="{0A0573F5-3AD1-4C76-952F-F46303696268}" destId="{96C9769D-4564-4AA7-80B8-C1A5608C737B}" srcOrd="2" destOrd="0" presId="urn:microsoft.com/office/officeart/2005/8/layout/hList7"/>
    <dgm:cxn modelId="{CF4DCB23-E365-41EC-87AA-F5782542471F}" type="presParOf" srcId="{0A0573F5-3AD1-4C76-952F-F46303696268}" destId="{7DC6770D-A169-4259-95C7-F79787613784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E001872-31C9-4A2E-8ADD-444202D1E391}" type="doc">
      <dgm:prSet loTypeId="urn:microsoft.com/office/officeart/2005/8/layout/hList7" loCatId="picture" qsTypeId="urn:microsoft.com/office/officeart/2005/8/quickstyle/simple1" qsCatId="simple" csTypeId="urn:microsoft.com/office/officeart/2005/8/colors/accent1_2" csCatId="accent1" phldr="1"/>
      <dgm:spPr/>
    </dgm:pt>
    <dgm:pt modelId="{055EC77B-14EA-40A5-8136-B164320722F4}">
      <dgm:prSet phldrT="[Text]" custT="1"/>
      <dgm:spPr/>
      <dgm:t>
        <a:bodyPr/>
        <a:lstStyle/>
        <a:p>
          <a:pPr algn="ctr"/>
          <a:r>
            <a:rPr lang="en-US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Uninsured Losses by District</a:t>
          </a:r>
        </a:p>
      </dgm:t>
    </dgm:pt>
    <dgm:pt modelId="{BD9A79F1-318B-404C-969D-C4716FBDCA97}" type="parTrans" cxnId="{05842409-3437-49CE-8563-9000D6801C92}">
      <dgm:prSet/>
      <dgm:spPr/>
      <dgm:t>
        <a:bodyPr/>
        <a:lstStyle/>
        <a:p>
          <a:endParaRPr lang="en-US"/>
        </a:p>
      </dgm:t>
    </dgm:pt>
    <dgm:pt modelId="{E686BA06-1A09-40B8-810E-238C83AF3CA9}" type="sibTrans" cxnId="{05842409-3437-49CE-8563-9000D6801C92}">
      <dgm:prSet/>
      <dgm:spPr/>
      <dgm:t>
        <a:bodyPr/>
        <a:lstStyle/>
        <a:p>
          <a:endParaRPr lang="en-US"/>
        </a:p>
      </dgm:t>
    </dgm:pt>
    <dgm:pt modelId="{B7928E20-6CAE-4D0B-BD96-735D5D8A7112}">
      <dgm:prSet phldrT="[Text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30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Legal Fees for Defense against Public Losses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DF70D95-4E56-4245-9ECB-7671F58C0FA9}" type="parTrans" cxnId="{3A85B9A8-EAFA-40E9-A144-33D314EC459E}">
      <dgm:prSet/>
      <dgm:spPr/>
      <dgm:t>
        <a:bodyPr/>
        <a:lstStyle/>
        <a:p>
          <a:endParaRPr lang="en-US"/>
        </a:p>
      </dgm:t>
    </dgm:pt>
    <dgm:pt modelId="{B205A746-60F8-44D0-84E5-124BB2D50E20}" type="sibTrans" cxnId="{3A85B9A8-EAFA-40E9-A144-33D314EC459E}">
      <dgm:prSet/>
      <dgm:spPr/>
      <dgm:t>
        <a:bodyPr/>
        <a:lstStyle/>
        <a:p>
          <a:endParaRPr lang="en-US"/>
        </a:p>
      </dgm:t>
    </dgm:pt>
    <dgm:pt modelId="{10254EA4-9BCE-4A91-9757-0FAB695D0F11}" type="pres">
      <dgm:prSet presAssocID="{EE001872-31C9-4A2E-8ADD-444202D1E391}" presName="Name0" presStyleCnt="0">
        <dgm:presLayoutVars>
          <dgm:dir/>
          <dgm:resizeHandles val="exact"/>
        </dgm:presLayoutVars>
      </dgm:prSet>
      <dgm:spPr/>
    </dgm:pt>
    <dgm:pt modelId="{547D620E-5C77-424A-8BFE-869C23A43B76}" type="pres">
      <dgm:prSet presAssocID="{EE001872-31C9-4A2E-8ADD-444202D1E391}" presName="fgShape" presStyleLbl="fgShp" presStyleIdx="0" presStyleCnt="1" custScaleX="108696" custScaleY="95833" custLinFactNeighborY="27084"/>
      <dgm:spPr/>
    </dgm:pt>
    <dgm:pt modelId="{078EB9C1-E441-4351-9BE2-B8ADCD0693EF}" type="pres">
      <dgm:prSet presAssocID="{EE001872-31C9-4A2E-8ADD-444202D1E391}" presName="linComp" presStyleCnt="0"/>
      <dgm:spPr/>
    </dgm:pt>
    <dgm:pt modelId="{10DD5011-C960-4D79-8ED7-07BF941BC8B1}" type="pres">
      <dgm:prSet presAssocID="{055EC77B-14EA-40A5-8136-B164320722F4}" presName="compNode" presStyleCnt="0"/>
      <dgm:spPr/>
    </dgm:pt>
    <dgm:pt modelId="{4433C255-F20C-4C2E-AED3-6352B0631701}" type="pres">
      <dgm:prSet presAssocID="{055EC77B-14EA-40A5-8136-B164320722F4}" presName="bkgdShape" presStyleLbl="node1" presStyleIdx="0" presStyleCnt="2" custScaleX="121281"/>
      <dgm:spPr/>
    </dgm:pt>
    <dgm:pt modelId="{8C18AB75-CA47-4BBD-A52E-2F931BF088A9}" type="pres">
      <dgm:prSet presAssocID="{055EC77B-14EA-40A5-8136-B164320722F4}" presName="nodeTx" presStyleLbl="node1" presStyleIdx="0" presStyleCnt="2">
        <dgm:presLayoutVars>
          <dgm:bulletEnabled val="1"/>
        </dgm:presLayoutVars>
      </dgm:prSet>
      <dgm:spPr/>
    </dgm:pt>
    <dgm:pt modelId="{3ECF8FF8-1657-420D-84A2-0799DDADEC6F}" type="pres">
      <dgm:prSet presAssocID="{055EC77B-14EA-40A5-8136-B164320722F4}" presName="invisiNode" presStyleLbl="node1" presStyleIdx="0" presStyleCnt="2"/>
      <dgm:spPr/>
    </dgm:pt>
    <dgm:pt modelId="{18C42AC8-990A-4E01-9FB1-B4040972FCBB}" type="pres">
      <dgm:prSet presAssocID="{055EC77B-14EA-40A5-8136-B164320722F4}" presName="imagNode" presStyleLbl="fgImgPlace1" presStyleIdx="0" presStyleCnt="2" custScaleX="155113" custScaleY="97903" custLinFactNeighborY="-748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effectLst>
          <a:glow rad="139700">
            <a:schemeClr val="accent3">
              <a:satMod val="175000"/>
              <a:alpha val="40000"/>
            </a:schemeClr>
          </a:glow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DFC10EFB-7CED-4563-9CF1-124F0766AB09}" type="pres">
      <dgm:prSet presAssocID="{E686BA06-1A09-40B8-810E-238C83AF3CA9}" presName="sibTrans" presStyleLbl="sibTrans2D1" presStyleIdx="0" presStyleCnt="0"/>
      <dgm:spPr/>
    </dgm:pt>
    <dgm:pt modelId="{0A0573F5-3AD1-4C76-952F-F46303696268}" type="pres">
      <dgm:prSet presAssocID="{B7928E20-6CAE-4D0B-BD96-735D5D8A7112}" presName="compNode" presStyleCnt="0"/>
      <dgm:spPr/>
    </dgm:pt>
    <dgm:pt modelId="{81B4695A-682E-453D-AD06-7BF0A56E01FD}" type="pres">
      <dgm:prSet presAssocID="{B7928E20-6CAE-4D0B-BD96-735D5D8A7112}" presName="bkgdShape" presStyleLbl="node1" presStyleIdx="1" presStyleCnt="2" custScaleX="109329"/>
      <dgm:spPr/>
    </dgm:pt>
    <dgm:pt modelId="{BB6B1C8E-B106-42F0-8067-BCF7FB544069}" type="pres">
      <dgm:prSet presAssocID="{B7928E20-6CAE-4D0B-BD96-735D5D8A7112}" presName="nodeTx" presStyleLbl="node1" presStyleIdx="1" presStyleCnt="2">
        <dgm:presLayoutVars>
          <dgm:bulletEnabled val="1"/>
        </dgm:presLayoutVars>
      </dgm:prSet>
      <dgm:spPr/>
    </dgm:pt>
    <dgm:pt modelId="{96C9769D-4564-4AA7-80B8-C1A5608C737B}" type="pres">
      <dgm:prSet presAssocID="{B7928E20-6CAE-4D0B-BD96-735D5D8A7112}" presName="invisiNode" presStyleLbl="node1" presStyleIdx="1" presStyleCnt="2"/>
      <dgm:spPr/>
    </dgm:pt>
    <dgm:pt modelId="{7DC6770D-A169-4259-95C7-F79787613784}" type="pres">
      <dgm:prSet presAssocID="{B7928E20-6CAE-4D0B-BD96-735D5D8A7112}" presName="imagNode" presStyleLbl="fgImgPlace1" presStyleIdx="1" presStyleCnt="2" custScaleX="153087" custScaleY="102298" custLinFactNeighborY="-7485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  <a:effectLst>
          <a:glow rad="139700">
            <a:schemeClr val="accent3">
              <a:satMod val="175000"/>
              <a:alpha val="40000"/>
            </a:schemeClr>
          </a:glow>
          <a:outerShdw blurRad="50800" dist="38100" dir="2700000" algn="tl" rotWithShape="0">
            <a:prstClr val="black">
              <a:alpha val="40000"/>
            </a:prstClr>
          </a:outerShdw>
        </a:effectLst>
      </dgm:spPr>
    </dgm:pt>
  </dgm:ptLst>
  <dgm:cxnLst>
    <dgm:cxn modelId="{05842409-3437-49CE-8563-9000D6801C92}" srcId="{EE001872-31C9-4A2E-8ADD-444202D1E391}" destId="{055EC77B-14EA-40A5-8136-B164320722F4}" srcOrd="0" destOrd="0" parTransId="{BD9A79F1-318B-404C-969D-C4716FBDCA97}" sibTransId="{E686BA06-1A09-40B8-810E-238C83AF3CA9}"/>
    <dgm:cxn modelId="{55F34553-F707-40F3-A1A1-09EC0D6D33BF}" type="presOf" srcId="{B7928E20-6CAE-4D0B-BD96-735D5D8A7112}" destId="{BB6B1C8E-B106-42F0-8067-BCF7FB544069}" srcOrd="1" destOrd="0" presId="urn:microsoft.com/office/officeart/2005/8/layout/hList7"/>
    <dgm:cxn modelId="{1441C477-0084-4A38-8AB9-6E9577CAED62}" type="presOf" srcId="{EE001872-31C9-4A2E-8ADD-444202D1E391}" destId="{10254EA4-9BCE-4A91-9757-0FAB695D0F11}" srcOrd="0" destOrd="0" presId="urn:microsoft.com/office/officeart/2005/8/layout/hList7"/>
    <dgm:cxn modelId="{30A7FE7D-5961-42D3-827E-DE9416F3E4AE}" type="presOf" srcId="{B7928E20-6CAE-4D0B-BD96-735D5D8A7112}" destId="{81B4695A-682E-453D-AD06-7BF0A56E01FD}" srcOrd="0" destOrd="0" presId="urn:microsoft.com/office/officeart/2005/8/layout/hList7"/>
    <dgm:cxn modelId="{6894EA7F-5ACA-4C5E-98E3-C55F25FE6395}" type="presOf" srcId="{055EC77B-14EA-40A5-8136-B164320722F4}" destId="{4433C255-F20C-4C2E-AED3-6352B0631701}" srcOrd="0" destOrd="0" presId="urn:microsoft.com/office/officeart/2005/8/layout/hList7"/>
    <dgm:cxn modelId="{23B2FD8C-A600-4472-A5E9-0079AC3ABA8E}" type="presOf" srcId="{055EC77B-14EA-40A5-8136-B164320722F4}" destId="{8C18AB75-CA47-4BBD-A52E-2F931BF088A9}" srcOrd="1" destOrd="0" presId="urn:microsoft.com/office/officeart/2005/8/layout/hList7"/>
    <dgm:cxn modelId="{0C97CC98-7B1E-4561-A812-13CF8238153B}" type="presOf" srcId="{E686BA06-1A09-40B8-810E-238C83AF3CA9}" destId="{DFC10EFB-7CED-4563-9CF1-124F0766AB09}" srcOrd="0" destOrd="0" presId="urn:microsoft.com/office/officeart/2005/8/layout/hList7"/>
    <dgm:cxn modelId="{3A85B9A8-EAFA-40E9-A144-33D314EC459E}" srcId="{EE001872-31C9-4A2E-8ADD-444202D1E391}" destId="{B7928E20-6CAE-4D0B-BD96-735D5D8A7112}" srcOrd="1" destOrd="0" parTransId="{4DF70D95-4E56-4245-9ECB-7671F58C0FA9}" sibTransId="{B205A746-60F8-44D0-84E5-124BB2D50E20}"/>
    <dgm:cxn modelId="{AA0678ED-3A82-4175-A580-C9E6CB6FD69B}" type="presParOf" srcId="{10254EA4-9BCE-4A91-9757-0FAB695D0F11}" destId="{547D620E-5C77-424A-8BFE-869C23A43B76}" srcOrd="0" destOrd="0" presId="urn:microsoft.com/office/officeart/2005/8/layout/hList7"/>
    <dgm:cxn modelId="{0E93121C-67A3-45D1-BE1E-0B24EEE54119}" type="presParOf" srcId="{10254EA4-9BCE-4A91-9757-0FAB695D0F11}" destId="{078EB9C1-E441-4351-9BE2-B8ADCD0693EF}" srcOrd="1" destOrd="0" presId="urn:microsoft.com/office/officeart/2005/8/layout/hList7"/>
    <dgm:cxn modelId="{D9D775FC-E595-46DE-9B5B-1469466C9C10}" type="presParOf" srcId="{078EB9C1-E441-4351-9BE2-B8ADCD0693EF}" destId="{10DD5011-C960-4D79-8ED7-07BF941BC8B1}" srcOrd="0" destOrd="0" presId="urn:microsoft.com/office/officeart/2005/8/layout/hList7"/>
    <dgm:cxn modelId="{11C2EE3D-A240-4F44-8FF2-0236C03076DE}" type="presParOf" srcId="{10DD5011-C960-4D79-8ED7-07BF941BC8B1}" destId="{4433C255-F20C-4C2E-AED3-6352B0631701}" srcOrd="0" destOrd="0" presId="urn:microsoft.com/office/officeart/2005/8/layout/hList7"/>
    <dgm:cxn modelId="{C828AB3A-2732-4356-97CC-3BF78D698FF8}" type="presParOf" srcId="{10DD5011-C960-4D79-8ED7-07BF941BC8B1}" destId="{8C18AB75-CA47-4BBD-A52E-2F931BF088A9}" srcOrd="1" destOrd="0" presId="urn:microsoft.com/office/officeart/2005/8/layout/hList7"/>
    <dgm:cxn modelId="{98A0CE02-3F64-4394-97F5-39682639EE0A}" type="presParOf" srcId="{10DD5011-C960-4D79-8ED7-07BF941BC8B1}" destId="{3ECF8FF8-1657-420D-84A2-0799DDADEC6F}" srcOrd="2" destOrd="0" presId="urn:microsoft.com/office/officeart/2005/8/layout/hList7"/>
    <dgm:cxn modelId="{F0BD91AC-F737-4FB6-A0F3-C770BA0A2D81}" type="presParOf" srcId="{10DD5011-C960-4D79-8ED7-07BF941BC8B1}" destId="{18C42AC8-990A-4E01-9FB1-B4040972FCBB}" srcOrd="3" destOrd="0" presId="urn:microsoft.com/office/officeart/2005/8/layout/hList7"/>
    <dgm:cxn modelId="{C4FAC6A3-0E6A-47A4-9131-ED5B51EFCAA8}" type="presParOf" srcId="{078EB9C1-E441-4351-9BE2-B8ADCD0693EF}" destId="{DFC10EFB-7CED-4563-9CF1-124F0766AB09}" srcOrd="1" destOrd="0" presId="urn:microsoft.com/office/officeart/2005/8/layout/hList7"/>
    <dgm:cxn modelId="{87BFDDE5-F9F9-4E5C-A430-087C9EAE21F2}" type="presParOf" srcId="{078EB9C1-E441-4351-9BE2-B8ADCD0693EF}" destId="{0A0573F5-3AD1-4C76-952F-F46303696268}" srcOrd="2" destOrd="0" presId="urn:microsoft.com/office/officeart/2005/8/layout/hList7"/>
    <dgm:cxn modelId="{98DADE0D-B18C-4D3F-849C-C6C614CF6FCE}" type="presParOf" srcId="{0A0573F5-3AD1-4C76-952F-F46303696268}" destId="{81B4695A-682E-453D-AD06-7BF0A56E01FD}" srcOrd="0" destOrd="0" presId="urn:microsoft.com/office/officeart/2005/8/layout/hList7"/>
    <dgm:cxn modelId="{D3012519-8ED6-42BD-A645-BFCE325F345D}" type="presParOf" srcId="{0A0573F5-3AD1-4C76-952F-F46303696268}" destId="{BB6B1C8E-B106-42F0-8067-BCF7FB544069}" srcOrd="1" destOrd="0" presId="urn:microsoft.com/office/officeart/2005/8/layout/hList7"/>
    <dgm:cxn modelId="{93C23496-6264-4D2E-9B2D-6646505F06F3}" type="presParOf" srcId="{0A0573F5-3AD1-4C76-952F-F46303696268}" destId="{96C9769D-4564-4AA7-80B8-C1A5608C737B}" srcOrd="2" destOrd="0" presId="urn:microsoft.com/office/officeart/2005/8/layout/hList7"/>
    <dgm:cxn modelId="{CF4DCB23-E365-41EC-87AA-F5782542471F}" type="presParOf" srcId="{0A0573F5-3AD1-4C76-952F-F46303696268}" destId="{7DC6770D-A169-4259-95C7-F79787613784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2AC121-6BB2-424E-A154-C5D9F5B014FA}">
      <dsp:nvSpPr>
        <dsp:cNvPr id="0" name=""/>
        <dsp:cNvSpPr/>
      </dsp:nvSpPr>
      <dsp:spPr>
        <a:xfrm>
          <a:off x="1161677" y="395738"/>
          <a:ext cx="4099195" cy="3894257"/>
        </a:xfrm>
        <a:prstGeom prst="blockArc">
          <a:avLst>
            <a:gd name="adj1" fmla="val 10267720"/>
            <a:gd name="adj2" fmla="val 18539640"/>
            <a:gd name="adj3" fmla="val 4638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63E4BA-E5CC-4079-A28C-A4C9BD237793}">
      <dsp:nvSpPr>
        <dsp:cNvPr id="0" name=""/>
        <dsp:cNvSpPr/>
      </dsp:nvSpPr>
      <dsp:spPr>
        <a:xfrm>
          <a:off x="1200651" y="780083"/>
          <a:ext cx="4055757" cy="4055757"/>
        </a:xfrm>
        <a:prstGeom prst="blockArc">
          <a:avLst>
            <a:gd name="adj1" fmla="val 3345698"/>
            <a:gd name="adj2" fmla="val 11077315"/>
            <a:gd name="adj3" fmla="val 4638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94328F-0430-4367-A275-0BC258E227FB}">
      <dsp:nvSpPr>
        <dsp:cNvPr id="0" name=""/>
        <dsp:cNvSpPr/>
      </dsp:nvSpPr>
      <dsp:spPr>
        <a:xfrm>
          <a:off x="3395758" y="757523"/>
          <a:ext cx="4055757" cy="4055757"/>
        </a:xfrm>
        <a:prstGeom prst="blockArc">
          <a:avLst>
            <a:gd name="adj1" fmla="val 21361948"/>
            <a:gd name="adj2" fmla="val 7383645"/>
            <a:gd name="adj3" fmla="val 4638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2AEF7E-977C-4B72-AB9D-3A154E7C5C6C}">
      <dsp:nvSpPr>
        <dsp:cNvPr id="0" name=""/>
        <dsp:cNvSpPr/>
      </dsp:nvSpPr>
      <dsp:spPr>
        <a:xfrm>
          <a:off x="3394343" y="505611"/>
          <a:ext cx="4055757" cy="4055757"/>
        </a:xfrm>
        <a:prstGeom prst="blockArc">
          <a:avLst>
            <a:gd name="adj1" fmla="val 14451688"/>
            <a:gd name="adj2" fmla="val 199443"/>
            <a:gd name="adj3" fmla="val 4638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61059E-FDB0-415D-8219-2F489A31326F}">
      <dsp:nvSpPr>
        <dsp:cNvPr id="0" name=""/>
        <dsp:cNvSpPr/>
      </dsp:nvSpPr>
      <dsp:spPr>
        <a:xfrm>
          <a:off x="2552539" y="1756886"/>
          <a:ext cx="3599893" cy="1782403"/>
        </a:xfrm>
        <a:prstGeom prst="ellipse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 dirty="0"/>
            <a:t>Taxing Funds</a:t>
          </a:r>
        </a:p>
      </dsp:txBody>
      <dsp:txXfrm>
        <a:off x="3079731" y="2017913"/>
        <a:ext cx="2545509" cy="1260349"/>
      </dsp:txXfrm>
    </dsp:sp>
    <dsp:sp modelId="{73FC3B0F-D2B2-4EB7-AB18-37B910166EE9}">
      <dsp:nvSpPr>
        <dsp:cNvPr id="0" name=""/>
        <dsp:cNvSpPr/>
      </dsp:nvSpPr>
      <dsp:spPr>
        <a:xfrm>
          <a:off x="2819400" y="28308"/>
          <a:ext cx="3276602" cy="1550039"/>
        </a:xfrm>
        <a:prstGeom prst="ellipse">
          <a:avLst/>
        </a:prstGeom>
        <a:solidFill>
          <a:srgbClr val="00B4B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i="1" kern="1200" dirty="0"/>
            <a:t>General</a:t>
          </a:r>
          <a:endParaRPr lang="en-US" sz="2700" i="1" kern="1200" dirty="0"/>
        </a:p>
      </dsp:txBody>
      <dsp:txXfrm>
        <a:off x="3299247" y="255306"/>
        <a:ext cx="2316908" cy="1096043"/>
      </dsp:txXfrm>
    </dsp:sp>
    <dsp:sp modelId="{8DDD9DB3-CA49-49A3-BD6C-DC8A98B3B10D}">
      <dsp:nvSpPr>
        <dsp:cNvPr id="0" name=""/>
        <dsp:cNvSpPr/>
      </dsp:nvSpPr>
      <dsp:spPr>
        <a:xfrm>
          <a:off x="6210243" y="1913981"/>
          <a:ext cx="2378988" cy="1468728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i="1" kern="1200" dirty="0"/>
            <a:t>Special Building</a:t>
          </a:r>
        </a:p>
      </dsp:txBody>
      <dsp:txXfrm>
        <a:off x="6558638" y="2129071"/>
        <a:ext cx="1682198" cy="1038548"/>
      </dsp:txXfrm>
    </dsp:sp>
    <dsp:sp modelId="{6C51AA80-1EE7-48C6-ADE7-E71778EB1E46}">
      <dsp:nvSpPr>
        <dsp:cNvPr id="0" name=""/>
        <dsp:cNvSpPr/>
      </dsp:nvSpPr>
      <dsp:spPr>
        <a:xfrm>
          <a:off x="2590056" y="3690668"/>
          <a:ext cx="3505944" cy="1509736"/>
        </a:xfrm>
        <a:prstGeom prst="ellipse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i="1" kern="1200" dirty="0"/>
            <a:t>Qualified Capital Purpose</a:t>
          </a:r>
        </a:p>
      </dsp:txBody>
      <dsp:txXfrm>
        <a:off x="3103490" y="3911764"/>
        <a:ext cx="2479076" cy="1067544"/>
      </dsp:txXfrm>
    </dsp:sp>
    <dsp:sp modelId="{34FAFF8A-5765-4CED-B1B0-39CF2AEA1697}">
      <dsp:nvSpPr>
        <dsp:cNvPr id="0" name=""/>
        <dsp:cNvSpPr/>
      </dsp:nvSpPr>
      <dsp:spPr>
        <a:xfrm>
          <a:off x="32322" y="1913981"/>
          <a:ext cx="2443604" cy="146872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i="1" kern="1200" dirty="0"/>
            <a:t>Bond</a:t>
          </a:r>
        </a:p>
      </dsp:txBody>
      <dsp:txXfrm>
        <a:off x="390180" y="2129071"/>
        <a:ext cx="1727888" cy="103854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33C255-F20C-4C2E-AED3-6352B0631701}">
      <dsp:nvSpPr>
        <dsp:cNvPr id="0" name=""/>
        <dsp:cNvSpPr/>
      </dsp:nvSpPr>
      <dsp:spPr>
        <a:xfrm>
          <a:off x="2380" y="0"/>
          <a:ext cx="2727234" cy="51054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District Extra-Curricular Activities &amp; Student Organizations</a:t>
          </a:r>
        </a:p>
      </dsp:txBody>
      <dsp:txXfrm>
        <a:off x="2380" y="2042160"/>
        <a:ext cx="2727234" cy="2042160"/>
      </dsp:txXfrm>
    </dsp:sp>
    <dsp:sp modelId="{18C42AC8-990A-4E01-9FB1-B4040972FCBB}">
      <dsp:nvSpPr>
        <dsp:cNvPr id="0" name=""/>
        <dsp:cNvSpPr/>
      </dsp:nvSpPr>
      <dsp:spPr>
        <a:xfrm>
          <a:off x="47461" y="196897"/>
          <a:ext cx="2637073" cy="166444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139700">
            <a:schemeClr val="accent3">
              <a:satMod val="175000"/>
              <a:alpha val="40000"/>
            </a:schemeClr>
          </a:glow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B4695A-682E-453D-AD06-7BF0A56E01FD}">
      <dsp:nvSpPr>
        <dsp:cNvPr id="0" name=""/>
        <dsp:cNvSpPr/>
      </dsp:nvSpPr>
      <dsp:spPr>
        <a:xfrm>
          <a:off x="2813813" y="0"/>
          <a:ext cx="2727234" cy="51054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9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Oversight of Financial Transactions for Student Activities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813813" y="2042160"/>
        <a:ext cx="2727234" cy="2042160"/>
      </dsp:txXfrm>
    </dsp:sp>
    <dsp:sp modelId="{7DC6770D-A169-4259-95C7-F79787613784}">
      <dsp:nvSpPr>
        <dsp:cNvPr id="0" name=""/>
        <dsp:cNvSpPr/>
      </dsp:nvSpPr>
      <dsp:spPr>
        <a:xfrm>
          <a:off x="2873735" y="159537"/>
          <a:ext cx="2602629" cy="1739166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139700">
            <a:schemeClr val="accent3">
              <a:satMod val="175000"/>
              <a:alpha val="40000"/>
            </a:schemeClr>
          </a:glow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7D620E-5C77-424A-8BFE-869C23A43B76}">
      <dsp:nvSpPr>
        <dsp:cNvPr id="0" name=""/>
        <dsp:cNvSpPr/>
      </dsp:nvSpPr>
      <dsp:spPr>
        <a:xfrm>
          <a:off x="-8" y="4307687"/>
          <a:ext cx="5541065" cy="733898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33C255-F20C-4C2E-AED3-6352B0631701}">
      <dsp:nvSpPr>
        <dsp:cNvPr id="0" name=""/>
        <dsp:cNvSpPr/>
      </dsp:nvSpPr>
      <dsp:spPr>
        <a:xfrm>
          <a:off x="0" y="0"/>
          <a:ext cx="2617149" cy="48768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Financial Activities of all Nutrition Programs </a:t>
          </a:r>
        </a:p>
      </dsp:txBody>
      <dsp:txXfrm>
        <a:off x="0" y="1950720"/>
        <a:ext cx="2617149" cy="1950720"/>
      </dsp:txXfrm>
    </dsp:sp>
    <dsp:sp modelId="{18C42AC8-990A-4E01-9FB1-B4040972FCBB}">
      <dsp:nvSpPr>
        <dsp:cNvPr id="0" name=""/>
        <dsp:cNvSpPr/>
      </dsp:nvSpPr>
      <dsp:spPr>
        <a:xfrm>
          <a:off x="79733" y="188080"/>
          <a:ext cx="2518995" cy="158991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139700">
            <a:schemeClr val="accent3">
              <a:satMod val="175000"/>
              <a:alpha val="40000"/>
            </a:schemeClr>
          </a:glow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B4695A-682E-453D-AD06-7BF0A56E01FD}">
      <dsp:nvSpPr>
        <dsp:cNvPr id="0" name=""/>
        <dsp:cNvSpPr/>
      </dsp:nvSpPr>
      <dsp:spPr>
        <a:xfrm>
          <a:off x="2730298" y="0"/>
          <a:ext cx="2749771" cy="48768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9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Staff Salaries, Food/Supplies,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9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Kitchen Equipment,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9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Contractors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9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30298" y="1950720"/>
        <a:ext cx="2749771" cy="1950720"/>
      </dsp:txXfrm>
    </dsp:sp>
    <dsp:sp modelId="{7DC6770D-A169-4259-95C7-F79787613784}">
      <dsp:nvSpPr>
        <dsp:cNvPr id="0" name=""/>
        <dsp:cNvSpPr/>
      </dsp:nvSpPr>
      <dsp:spPr>
        <a:xfrm>
          <a:off x="2862137" y="152394"/>
          <a:ext cx="2486093" cy="1661293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139700">
            <a:schemeClr val="accent3">
              <a:satMod val="175000"/>
              <a:alpha val="40000"/>
            </a:schemeClr>
          </a:glow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7D620E-5C77-424A-8BFE-869C23A43B76}">
      <dsp:nvSpPr>
        <dsp:cNvPr id="0" name=""/>
        <dsp:cNvSpPr/>
      </dsp:nvSpPr>
      <dsp:spPr>
        <a:xfrm>
          <a:off x="58743" y="4094104"/>
          <a:ext cx="5451982" cy="701037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33C255-F20C-4C2E-AED3-6352B0631701}">
      <dsp:nvSpPr>
        <dsp:cNvPr id="0" name=""/>
        <dsp:cNvSpPr/>
      </dsp:nvSpPr>
      <dsp:spPr>
        <a:xfrm>
          <a:off x="37093" y="0"/>
          <a:ext cx="2629898" cy="50291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Shared Teacher or Administrator, 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Program Between Two or More Districts</a:t>
          </a:r>
        </a:p>
      </dsp:txBody>
      <dsp:txXfrm>
        <a:off x="37093" y="2011680"/>
        <a:ext cx="2629898" cy="2011680"/>
      </dsp:txXfrm>
    </dsp:sp>
    <dsp:sp modelId="{18C42AC8-990A-4E01-9FB1-B4040972FCBB}">
      <dsp:nvSpPr>
        <dsp:cNvPr id="0" name=""/>
        <dsp:cNvSpPr/>
      </dsp:nvSpPr>
      <dsp:spPr>
        <a:xfrm>
          <a:off x="72748" y="193958"/>
          <a:ext cx="2597714" cy="163960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139700">
            <a:schemeClr val="accent3">
              <a:satMod val="175000"/>
              <a:alpha val="40000"/>
            </a:schemeClr>
          </a:glow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B4695A-682E-453D-AD06-7BF0A56E01FD}">
      <dsp:nvSpPr>
        <dsp:cNvPr id="0" name=""/>
        <dsp:cNvSpPr/>
      </dsp:nvSpPr>
      <dsp:spPr>
        <a:xfrm>
          <a:off x="2743200" y="0"/>
          <a:ext cx="2660293" cy="50291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7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ONLY</a:t>
          </a:r>
          <a:r>
            <a:rPr lang="en-US" sz="27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used by District Serving as </a:t>
          </a:r>
          <a:r>
            <a:rPr lang="en-US" sz="27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Fiscal Agent</a:t>
          </a:r>
          <a:r>
            <a:rPr lang="en-US" sz="27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to Pay Shared Expense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43200" y="2011680"/>
        <a:ext cx="2660293" cy="2011680"/>
      </dsp:txXfrm>
    </dsp:sp>
    <dsp:sp modelId="{7DC6770D-A169-4259-95C7-F79787613784}">
      <dsp:nvSpPr>
        <dsp:cNvPr id="0" name=""/>
        <dsp:cNvSpPr/>
      </dsp:nvSpPr>
      <dsp:spPr>
        <a:xfrm>
          <a:off x="2779387" y="157156"/>
          <a:ext cx="2563784" cy="1713208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139700">
            <a:schemeClr val="accent3">
              <a:satMod val="175000"/>
              <a:alpha val="40000"/>
            </a:schemeClr>
          </a:glow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7D620E-5C77-424A-8BFE-869C23A43B76}">
      <dsp:nvSpPr>
        <dsp:cNvPr id="0" name=""/>
        <dsp:cNvSpPr/>
      </dsp:nvSpPr>
      <dsp:spPr>
        <a:xfrm>
          <a:off x="55899" y="4243393"/>
          <a:ext cx="5374600" cy="722944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33C255-F20C-4C2E-AED3-6352B0631701}">
      <dsp:nvSpPr>
        <dsp:cNvPr id="0" name=""/>
        <dsp:cNvSpPr/>
      </dsp:nvSpPr>
      <dsp:spPr>
        <a:xfrm>
          <a:off x="36172" y="0"/>
          <a:ext cx="3088101" cy="525369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Record Transactions Fee-Based Programs</a:t>
          </a:r>
        </a:p>
      </dsp:txBody>
      <dsp:txXfrm>
        <a:off x="36172" y="2101476"/>
        <a:ext cx="3088101" cy="2101476"/>
      </dsp:txXfrm>
    </dsp:sp>
    <dsp:sp modelId="{18C42AC8-990A-4E01-9FB1-B4040972FCBB}">
      <dsp:nvSpPr>
        <dsp:cNvPr id="0" name=""/>
        <dsp:cNvSpPr/>
      </dsp:nvSpPr>
      <dsp:spPr>
        <a:xfrm>
          <a:off x="223388" y="202616"/>
          <a:ext cx="2713669" cy="171279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139700">
            <a:schemeClr val="accent3">
              <a:satMod val="175000"/>
              <a:alpha val="40000"/>
            </a:schemeClr>
          </a:glow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B4695A-682E-453D-AD06-7BF0A56E01FD}">
      <dsp:nvSpPr>
        <dsp:cNvPr id="0" name=""/>
        <dsp:cNvSpPr/>
      </dsp:nvSpPr>
      <dsp:spPr>
        <a:xfrm>
          <a:off x="3221611" y="0"/>
          <a:ext cx="3244587" cy="525369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6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Extra-Curricular Activities,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6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Post-Secondary Education,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6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Summer/Night School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600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(No Other Allowable Uses)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221611" y="2101476"/>
        <a:ext cx="3244587" cy="2101476"/>
      </dsp:txXfrm>
    </dsp:sp>
    <dsp:sp modelId="{7DC6770D-A169-4259-95C7-F79787613784}">
      <dsp:nvSpPr>
        <dsp:cNvPr id="0" name=""/>
        <dsp:cNvSpPr/>
      </dsp:nvSpPr>
      <dsp:spPr>
        <a:xfrm>
          <a:off x="3568579" y="0"/>
          <a:ext cx="2678225" cy="1789682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5000" b="-5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139700">
            <a:schemeClr val="accent3">
              <a:satMod val="175000"/>
              <a:alpha val="40000"/>
            </a:schemeClr>
          </a:glow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7D620E-5C77-424A-8BFE-869C23A43B76}">
      <dsp:nvSpPr>
        <dsp:cNvPr id="0" name=""/>
        <dsp:cNvSpPr/>
      </dsp:nvSpPr>
      <dsp:spPr>
        <a:xfrm>
          <a:off x="69314" y="4498475"/>
          <a:ext cx="6433057" cy="755215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FDF777-E6A7-469A-94C6-7338170D6BD8}">
      <dsp:nvSpPr>
        <dsp:cNvPr id="0" name=""/>
        <dsp:cNvSpPr/>
      </dsp:nvSpPr>
      <dsp:spPr>
        <a:xfrm>
          <a:off x="3243197" y="784453"/>
          <a:ext cx="60357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03570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29128" y="827002"/>
        <a:ext cx="31708" cy="6341"/>
      </dsp:txXfrm>
    </dsp:sp>
    <dsp:sp modelId="{8B4CEA30-3EB8-4A77-B51A-504F26D9FDDC}">
      <dsp:nvSpPr>
        <dsp:cNvPr id="0" name=""/>
        <dsp:cNvSpPr/>
      </dsp:nvSpPr>
      <dsp:spPr>
        <a:xfrm>
          <a:off x="487732" y="2994"/>
          <a:ext cx="2757264" cy="165435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08" tIns="141820" rIns="135108" bIns="14182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Review Current Budget</a:t>
          </a:r>
        </a:p>
      </dsp:txBody>
      <dsp:txXfrm>
        <a:off x="487732" y="2994"/>
        <a:ext cx="2757264" cy="1654358"/>
      </dsp:txXfrm>
    </dsp:sp>
    <dsp:sp modelId="{13CD5C52-C474-4B6A-AA98-54F7A59DB306}">
      <dsp:nvSpPr>
        <dsp:cNvPr id="0" name=""/>
        <dsp:cNvSpPr/>
      </dsp:nvSpPr>
      <dsp:spPr>
        <a:xfrm>
          <a:off x="6634632" y="784453"/>
          <a:ext cx="60357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03570" y="45720"/>
              </a:lnTo>
            </a:path>
          </a:pathLst>
        </a:custGeom>
        <a:noFill/>
        <a:ln w="6350" cap="flat" cmpd="sng" algn="ctr">
          <a:solidFill>
            <a:schemeClr val="accent2">
              <a:hueOff val="-1270257"/>
              <a:satOff val="7302"/>
              <a:lumOff val="2794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920563" y="827002"/>
        <a:ext cx="31708" cy="6341"/>
      </dsp:txXfrm>
    </dsp:sp>
    <dsp:sp modelId="{FC4E935F-6B45-4AFD-B125-4C6274537274}">
      <dsp:nvSpPr>
        <dsp:cNvPr id="0" name=""/>
        <dsp:cNvSpPr/>
      </dsp:nvSpPr>
      <dsp:spPr>
        <a:xfrm>
          <a:off x="3879167" y="2994"/>
          <a:ext cx="2757264" cy="1654358"/>
        </a:xfrm>
        <a:prstGeom prst="rect">
          <a:avLst/>
        </a:prstGeom>
        <a:solidFill>
          <a:schemeClr val="accent2">
            <a:hueOff val="-1016206"/>
            <a:satOff val="5841"/>
            <a:lumOff val="223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08" tIns="141820" rIns="135108" bIns="14182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Board Input on District Levy &amp; Tax Request</a:t>
          </a:r>
        </a:p>
      </dsp:txBody>
      <dsp:txXfrm>
        <a:off x="3879167" y="2994"/>
        <a:ext cx="2757264" cy="1654358"/>
      </dsp:txXfrm>
    </dsp:sp>
    <dsp:sp modelId="{31065795-7AC8-4A7C-95B2-B2A693F95CC6}">
      <dsp:nvSpPr>
        <dsp:cNvPr id="0" name=""/>
        <dsp:cNvSpPr/>
      </dsp:nvSpPr>
      <dsp:spPr>
        <a:xfrm>
          <a:off x="1866364" y="1655552"/>
          <a:ext cx="6782870" cy="603570"/>
        </a:xfrm>
        <a:custGeom>
          <a:avLst/>
          <a:gdLst/>
          <a:ahLst/>
          <a:cxnLst/>
          <a:rect l="0" t="0" r="0" b="0"/>
          <a:pathLst>
            <a:path>
              <a:moveTo>
                <a:pt x="6782870" y="0"/>
              </a:moveTo>
              <a:lnTo>
                <a:pt x="6782870" y="318885"/>
              </a:lnTo>
              <a:lnTo>
                <a:pt x="0" y="318885"/>
              </a:lnTo>
              <a:lnTo>
                <a:pt x="0" y="603570"/>
              </a:lnTo>
            </a:path>
          </a:pathLst>
        </a:custGeom>
        <a:noFill/>
        <a:ln w="6350" cap="flat" cmpd="sng" algn="ctr">
          <a:solidFill>
            <a:schemeClr val="accent2">
              <a:hueOff val="-2540515"/>
              <a:satOff val="14603"/>
              <a:lumOff val="5588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087488" y="1954167"/>
        <a:ext cx="340622" cy="6341"/>
      </dsp:txXfrm>
    </dsp:sp>
    <dsp:sp modelId="{8D72EF2B-5E5C-4D1B-9506-94E406B0E66A}">
      <dsp:nvSpPr>
        <dsp:cNvPr id="0" name=""/>
        <dsp:cNvSpPr/>
      </dsp:nvSpPr>
      <dsp:spPr>
        <a:xfrm>
          <a:off x="7270602" y="2994"/>
          <a:ext cx="2757264" cy="1654358"/>
        </a:xfrm>
        <a:prstGeom prst="rect">
          <a:avLst/>
        </a:prstGeom>
        <a:solidFill>
          <a:schemeClr val="accent2">
            <a:hueOff val="-2032412"/>
            <a:satOff val="11682"/>
            <a:lumOff val="447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08" tIns="141820" rIns="135108" bIns="14182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Budget Workshop with Board</a:t>
          </a:r>
        </a:p>
      </dsp:txBody>
      <dsp:txXfrm>
        <a:off x="7270602" y="2994"/>
        <a:ext cx="2757264" cy="1654358"/>
      </dsp:txXfrm>
    </dsp:sp>
    <dsp:sp modelId="{F41FC788-61EA-4C96-B454-56FFF413D7A2}">
      <dsp:nvSpPr>
        <dsp:cNvPr id="0" name=""/>
        <dsp:cNvSpPr/>
      </dsp:nvSpPr>
      <dsp:spPr>
        <a:xfrm>
          <a:off x="3243197" y="3072982"/>
          <a:ext cx="60357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03570" y="45720"/>
              </a:lnTo>
            </a:path>
          </a:pathLst>
        </a:custGeom>
        <a:noFill/>
        <a:ln w="6350" cap="flat" cmpd="sng" algn="ctr">
          <a:solidFill>
            <a:schemeClr val="accent2">
              <a:hueOff val="-3810772"/>
              <a:satOff val="21905"/>
              <a:lumOff val="8382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29128" y="3115531"/>
        <a:ext cx="31708" cy="6341"/>
      </dsp:txXfrm>
    </dsp:sp>
    <dsp:sp modelId="{C5E9F5B9-99B5-4931-95EA-BD9E7CF10FBD}">
      <dsp:nvSpPr>
        <dsp:cNvPr id="0" name=""/>
        <dsp:cNvSpPr/>
      </dsp:nvSpPr>
      <dsp:spPr>
        <a:xfrm>
          <a:off x="487732" y="2291523"/>
          <a:ext cx="2757264" cy="1654358"/>
        </a:xfrm>
        <a:prstGeom prst="rect">
          <a:avLst/>
        </a:prstGeom>
        <a:solidFill>
          <a:schemeClr val="accent2">
            <a:hueOff val="-3048618"/>
            <a:satOff val="17524"/>
            <a:lumOff val="6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08" tIns="141820" rIns="135108" bIns="14182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Hold Hearings</a:t>
          </a:r>
        </a:p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&amp; Adopt</a:t>
          </a:r>
        </a:p>
      </dsp:txBody>
      <dsp:txXfrm>
        <a:off x="487732" y="2291523"/>
        <a:ext cx="2757264" cy="1654358"/>
      </dsp:txXfrm>
    </dsp:sp>
    <dsp:sp modelId="{167C0AFD-E38C-4880-99EF-533E0A4EC346}">
      <dsp:nvSpPr>
        <dsp:cNvPr id="0" name=""/>
        <dsp:cNvSpPr/>
      </dsp:nvSpPr>
      <dsp:spPr>
        <a:xfrm>
          <a:off x="6634632" y="3072982"/>
          <a:ext cx="60357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03570" y="45720"/>
              </a:lnTo>
            </a:path>
          </a:pathLst>
        </a:custGeom>
        <a:noFill/>
        <a:ln w="6350" cap="flat" cmpd="sng" algn="ctr">
          <a:solidFill>
            <a:schemeClr val="accent2">
              <a:hueOff val="-5081029"/>
              <a:satOff val="29206"/>
              <a:lumOff val="11176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920563" y="3115531"/>
        <a:ext cx="31708" cy="6341"/>
      </dsp:txXfrm>
    </dsp:sp>
    <dsp:sp modelId="{3794FAA0-A03C-49C7-932B-6C181F556FE5}">
      <dsp:nvSpPr>
        <dsp:cNvPr id="0" name=""/>
        <dsp:cNvSpPr/>
      </dsp:nvSpPr>
      <dsp:spPr>
        <a:xfrm>
          <a:off x="3879167" y="2291523"/>
          <a:ext cx="2757264" cy="1654358"/>
        </a:xfrm>
        <a:prstGeom prst="rect">
          <a:avLst/>
        </a:prstGeom>
        <a:solidFill>
          <a:schemeClr val="accent2">
            <a:hueOff val="-4064824"/>
            <a:satOff val="23365"/>
            <a:lumOff val="8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08" tIns="141820" rIns="135108" bIns="14182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Monitor Spending through School Year</a:t>
          </a:r>
        </a:p>
      </dsp:txBody>
      <dsp:txXfrm>
        <a:off x="3879167" y="2291523"/>
        <a:ext cx="2757264" cy="1654358"/>
      </dsp:txXfrm>
    </dsp:sp>
    <dsp:sp modelId="{5FD2D60E-036D-4F2F-AE0E-ED745513C13D}">
      <dsp:nvSpPr>
        <dsp:cNvPr id="0" name=""/>
        <dsp:cNvSpPr/>
      </dsp:nvSpPr>
      <dsp:spPr>
        <a:xfrm>
          <a:off x="7270602" y="2291523"/>
          <a:ext cx="2757264" cy="1654358"/>
        </a:xfrm>
        <a:prstGeom prst="rect">
          <a:avLst/>
        </a:prstGeom>
        <a:solidFill>
          <a:schemeClr val="accent2">
            <a:hueOff val="-5081029"/>
            <a:satOff val="29206"/>
            <a:lumOff val="111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08" tIns="141820" rIns="135108" bIns="14182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Amendment Needed? </a:t>
          </a:r>
        </a:p>
      </dsp:txBody>
      <dsp:txXfrm>
        <a:off x="7270602" y="2291523"/>
        <a:ext cx="2757264" cy="1654358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F87F9D-3355-4F9F-90D7-825A54A798C0}">
      <dsp:nvSpPr>
        <dsp:cNvPr id="0" name=""/>
        <dsp:cNvSpPr/>
      </dsp:nvSpPr>
      <dsp:spPr>
        <a:xfrm>
          <a:off x="0" y="0"/>
          <a:ext cx="655472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2057A6-05A6-4975-854C-3F5754314576}">
      <dsp:nvSpPr>
        <dsp:cNvPr id="0" name=""/>
        <dsp:cNvSpPr/>
      </dsp:nvSpPr>
      <dsp:spPr>
        <a:xfrm>
          <a:off x="0" y="0"/>
          <a:ext cx="6554722" cy="6636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/>
            <a:t>Salaries &amp; Benefits</a:t>
          </a:r>
        </a:p>
      </dsp:txBody>
      <dsp:txXfrm>
        <a:off x="0" y="0"/>
        <a:ext cx="6554722" cy="663617"/>
      </dsp:txXfrm>
    </dsp:sp>
    <dsp:sp modelId="{B48A9FBA-3CC2-4EA6-B3AB-9317668FF030}">
      <dsp:nvSpPr>
        <dsp:cNvPr id="0" name=""/>
        <dsp:cNvSpPr/>
      </dsp:nvSpPr>
      <dsp:spPr>
        <a:xfrm>
          <a:off x="0" y="663617"/>
          <a:ext cx="655472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82D594-B458-4FDA-8F5B-AC4AAB2F7DE0}">
      <dsp:nvSpPr>
        <dsp:cNvPr id="0" name=""/>
        <dsp:cNvSpPr/>
      </dsp:nvSpPr>
      <dsp:spPr>
        <a:xfrm>
          <a:off x="0" y="663617"/>
          <a:ext cx="6554722" cy="6636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Instructional Materials – Tech needs</a:t>
          </a:r>
        </a:p>
      </dsp:txBody>
      <dsp:txXfrm>
        <a:off x="0" y="663617"/>
        <a:ext cx="6554722" cy="663617"/>
      </dsp:txXfrm>
    </dsp:sp>
    <dsp:sp modelId="{6C89A9C5-69BD-4F5C-9066-5E97A8BB4DAD}">
      <dsp:nvSpPr>
        <dsp:cNvPr id="0" name=""/>
        <dsp:cNvSpPr/>
      </dsp:nvSpPr>
      <dsp:spPr>
        <a:xfrm>
          <a:off x="0" y="1327235"/>
          <a:ext cx="655472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79D707-3575-49BB-9C85-739F4E8E61EA}">
      <dsp:nvSpPr>
        <dsp:cNvPr id="0" name=""/>
        <dsp:cNvSpPr/>
      </dsp:nvSpPr>
      <dsp:spPr>
        <a:xfrm>
          <a:off x="0" y="1327235"/>
          <a:ext cx="6554722" cy="6636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Building/Grounds Maintenance</a:t>
          </a:r>
        </a:p>
      </dsp:txBody>
      <dsp:txXfrm>
        <a:off x="0" y="1327235"/>
        <a:ext cx="6554722" cy="663617"/>
      </dsp:txXfrm>
    </dsp:sp>
    <dsp:sp modelId="{A763FE7D-3C04-4FF8-80A9-1CF40C9042C6}">
      <dsp:nvSpPr>
        <dsp:cNvPr id="0" name=""/>
        <dsp:cNvSpPr/>
      </dsp:nvSpPr>
      <dsp:spPr>
        <a:xfrm>
          <a:off x="0" y="1990853"/>
          <a:ext cx="655472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07AEC0-AF6C-440A-86FD-F8173D442F93}">
      <dsp:nvSpPr>
        <dsp:cNvPr id="0" name=""/>
        <dsp:cNvSpPr/>
      </dsp:nvSpPr>
      <dsp:spPr>
        <a:xfrm>
          <a:off x="0" y="1990853"/>
          <a:ext cx="6554722" cy="6636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Pupil Transportation</a:t>
          </a:r>
        </a:p>
      </dsp:txBody>
      <dsp:txXfrm>
        <a:off x="0" y="1990853"/>
        <a:ext cx="6554722" cy="663617"/>
      </dsp:txXfrm>
    </dsp:sp>
    <dsp:sp modelId="{77980D5B-7F2F-40BA-90A2-CF7E45506799}">
      <dsp:nvSpPr>
        <dsp:cNvPr id="0" name=""/>
        <dsp:cNvSpPr/>
      </dsp:nvSpPr>
      <dsp:spPr>
        <a:xfrm>
          <a:off x="0" y="2654471"/>
          <a:ext cx="655472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1A5B15-58BA-4409-AFC6-758F1C7DF11E}">
      <dsp:nvSpPr>
        <dsp:cNvPr id="0" name=""/>
        <dsp:cNvSpPr/>
      </dsp:nvSpPr>
      <dsp:spPr>
        <a:xfrm>
          <a:off x="0" y="2654471"/>
          <a:ext cx="6554722" cy="6636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SPED Instruction/Transportation </a:t>
          </a:r>
          <a:r>
            <a:rPr lang="en-US" sz="2000" kern="1200" dirty="0"/>
            <a:t>(plan for the unplanned)</a:t>
          </a:r>
          <a:endParaRPr lang="en-US" sz="2400" kern="1200" dirty="0"/>
        </a:p>
      </dsp:txBody>
      <dsp:txXfrm>
        <a:off x="0" y="2654471"/>
        <a:ext cx="6554722" cy="663617"/>
      </dsp:txXfrm>
    </dsp:sp>
    <dsp:sp modelId="{F1FF11DF-D512-4575-9564-3DAB382BE529}">
      <dsp:nvSpPr>
        <dsp:cNvPr id="0" name=""/>
        <dsp:cNvSpPr/>
      </dsp:nvSpPr>
      <dsp:spPr>
        <a:xfrm>
          <a:off x="0" y="3318090"/>
          <a:ext cx="655472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92D51B-C3BD-4F0B-8E82-79DCB40CA536}">
      <dsp:nvSpPr>
        <dsp:cNvPr id="0" name=""/>
        <dsp:cNvSpPr/>
      </dsp:nvSpPr>
      <dsp:spPr>
        <a:xfrm>
          <a:off x="0" y="3318089"/>
          <a:ext cx="6554722" cy="6636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Pupil Support</a:t>
          </a:r>
        </a:p>
      </dsp:txBody>
      <dsp:txXfrm>
        <a:off x="0" y="3318089"/>
        <a:ext cx="6554722" cy="663617"/>
      </dsp:txXfrm>
    </dsp:sp>
    <dsp:sp modelId="{C259909F-5C60-4618-A9E0-107F6CA4B686}">
      <dsp:nvSpPr>
        <dsp:cNvPr id="0" name=""/>
        <dsp:cNvSpPr/>
      </dsp:nvSpPr>
      <dsp:spPr>
        <a:xfrm>
          <a:off x="0" y="3981707"/>
          <a:ext cx="655472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8C6C7A-CE49-4CCD-A31B-18B6F4783716}">
      <dsp:nvSpPr>
        <dsp:cNvPr id="0" name=""/>
        <dsp:cNvSpPr/>
      </dsp:nvSpPr>
      <dsp:spPr>
        <a:xfrm>
          <a:off x="0" y="3981707"/>
          <a:ext cx="6554722" cy="6636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Staff Support</a:t>
          </a:r>
        </a:p>
      </dsp:txBody>
      <dsp:txXfrm>
        <a:off x="0" y="3981707"/>
        <a:ext cx="6554722" cy="663617"/>
      </dsp:txXfrm>
    </dsp:sp>
    <dsp:sp modelId="{CBB5F571-AA18-4BEA-B5A6-0FCDEBC3A7F8}">
      <dsp:nvSpPr>
        <dsp:cNvPr id="0" name=""/>
        <dsp:cNvSpPr/>
      </dsp:nvSpPr>
      <dsp:spPr>
        <a:xfrm>
          <a:off x="0" y="4645326"/>
          <a:ext cx="655472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97A21A-317B-4444-884F-813A7D612D46}">
      <dsp:nvSpPr>
        <dsp:cNvPr id="0" name=""/>
        <dsp:cNvSpPr/>
      </dsp:nvSpPr>
      <dsp:spPr>
        <a:xfrm>
          <a:off x="0" y="4645325"/>
          <a:ext cx="6554722" cy="6636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Support to Other Funds </a:t>
          </a:r>
        </a:p>
      </dsp:txBody>
      <dsp:txXfrm>
        <a:off x="0" y="4645325"/>
        <a:ext cx="6554722" cy="663617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637692-3999-4C3A-9F32-ED6696F47373}">
      <dsp:nvSpPr>
        <dsp:cNvPr id="0" name=""/>
        <dsp:cNvSpPr/>
      </dsp:nvSpPr>
      <dsp:spPr>
        <a:xfrm>
          <a:off x="4055" y="669331"/>
          <a:ext cx="2438804" cy="92661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/>
            <a:t>Local/County  56%</a:t>
          </a:r>
        </a:p>
      </dsp:txBody>
      <dsp:txXfrm>
        <a:off x="4055" y="669331"/>
        <a:ext cx="2438804" cy="926613"/>
      </dsp:txXfrm>
    </dsp:sp>
    <dsp:sp modelId="{F0E8540D-AF39-4419-AF34-FB303656A245}">
      <dsp:nvSpPr>
        <dsp:cNvPr id="0" name=""/>
        <dsp:cNvSpPr/>
      </dsp:nvSpPr>
      <dsp:spPr>
        <a:xfrm>
          <a:off x="4055" y="1595944"/>
          <a:ext cx="2438804" cy="2676375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77800" bIns="20002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/>
            <a:t>Property Taxes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/>
            <a:t>Motor Vehicle Taxes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/>
            <a:t>Interest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/>
            <a:t>Fines &amp; Licenses</a:t>
          </a:r>
        </a:p>
      </dsp:txBody>
      <dsp:txXfrm>
        <a:off x="4055" y="1595944"/>
        <a:ext cx="2438804" cy="2676375"/>
      </dsp:txXfrm>
    </dsp:sp>
    <dsp:sp modelId="{392988BE-626B-40DE-A93B-1B13A7B65F67}">
      <dsp:nvSpPr>
        <dsp:cNvPr id="0" name=""/>
        <dsp:cNvSpPr/>
      </dsp:nvSpPr>
      <dsp:spPr>
        <a:xfrm>
          <a:off x="2784293" y="669331"/>
          <a:ext cx="2438804" cy="926613"/>
        </a:xfrm>
        <a:prstGeom prst="rect">
          <a:avLst/>
        </a:prstGeom>
        <a:solidFill>
          <a:schemeClr val="accent4">
            <a:hueOff val="-3356462"/>
            <a:satOff val="8389"/>
            <a:lumOff val="3072"/>
            <a:alphaOff val="0"/>
          </a:schemeClr>
        </a:solidFill>
        <a:ln w="12700" cap="flat" cmpd="sng" algn="ctr">
          <a:solidFill>
            <a:schemeClr val="accent4">
              <a:hueOff val="-3356462"/>
              <a:satOff val="8389"/>
              <a:lumOff val="307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State       35%</a:t>
          </a:r>
        </a:p>
      </dsp:txBody>
      <dsp:txXfrm>
        <a:off x="2784293" y="669331"/>
        <a:ext cx="2438804" cy="926613"/>
      </dsp:txXfrm>
    </dsp:sp>
    <dsp:sp modelId="{16D5FFC0-FD03-4F84-B53D-4C957A896894}">
      <dsp:nvSpPr>
        <dsp:cNvPr id="0" name=""/>
        <dsp:cNvSpPr/>
      </dsp:nvSpPr>
      <dsp:spPr>
        <a:xfrm>
          <a:off x="2784293" y="1595944"/>
          <a:ext cx="2438804" cy="2676375"/>
        </a:xfrm>
        <a:prstGeom prst="rect">
          <a:avLst/>
        </a:prstGeom>
        <a:solidFill>
          <a:schemeClr val="accent4">
            <a:tint val="40000"/>
            <a:alpha val="90000"/>
            <a:hueOff val="-3328221"/>
            <a:satOff val="10510"/>
            <a:lumOff val="93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-3328221"/>
              <a:satOff val="10510"/>
              <a:lumOff val="93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77800" bIns="20002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/>
            <a:t>State Aid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/>
            <a:t>State Grants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/>
            <a:t>Apportionment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/>
            <a:t>SPED Reimbursement</a:t>
          </a:r>
        </a:p>
      </dsp:txBody>
      <dsp:txXfrm>
        <a:off x="2784293" y="1595944"/>
        <a:ext cx="2438804" cy="2676375"/>
      </dsp:txXfrm>
    </dsp:sp>
    <dsp:sp modelId="{4C718E3B-9669-4F0B-88E5-0C4E56A446C9}">
      <dsp:nvSpPr>
        <dsp:cNvPr id="0" name=""/>
        <dsp:cNvSpPr/>
      </dsp:nvSpPr>
      <dsp:spPr>
        <a:xfrm>
          <a:off x="5564530" y="669331"/>
          <a:ext cx="2438804" cy="926613"/>
        </a:xfrm>
        <a:prstGeom prst="rect">
          <a:avLst/>
        </a:prstGeom>
        <a:solidFill>
          <a:schemeClr val="accent4">
            <a:hueOff val="-6712924"/>
            <a:satOff val="16779"/>
            <a:lumOff val="6143"/>
            <a:alphaOff val="0"/>
          </a:schemeClr>
        </a:solidFill>
        <a:ln w="12700" cap="flat" cmpd="sng" algn="ctr">
          <a:solidFill>
            <a:schemeClr val="accent4">
              <a:hueOff val="-6712924"/>
              <a:satOff val="16779"/>
              <a:lumOff val="61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Federal     8%       </a:t>
          </a:r>
        </a:p>
      </dsp:txBody>
      <dsp:txXfrm>
        <a:off x="5564530" y="669331"/>
        <a:ext cx="2438804" cy="926613"/>
      </dsp:txXfrm>
    </dsp:sp>
    <dsp:sp modelId="{2A37C1E8-80B1-41D8-A05A-96672F745ACD}">
      <dsp:nvSpPr>
        <dsp:cNvPr id="0" name=""/>
        <dsp:cNvSpPr/>
      </dsp:nvSpPr>
      <dsp:spPr>
        <a:xfrm>
          <a:off x="5564530" y="1595944"/>
          <a:ext cx="2438804" cy="2676375"/>
        </a:xfrm>
        <a:prstGeom prst="rect">
          <a:avLst/>
        </a:prstGeom>
        <a:solidFill>
          <a:schemeClr val="accent4">
            <a:tint val="40000"/>
            <a:alpha val="90000"/>
            <a:hueOff val="-6656442"/>
            <a:satOff val="21020"/>
            <a:lumOff val="1861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-6656442"/>
              <a:satOff val="21020"/>
              <a:lumOff val="18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77800" bIns="20002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/>
            <a:t>Title Grants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/>
            <a:t>IDEA Grants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/>
            <a:t>ESSER 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/>
            <a:t>Medicaid</a:t>
          </a:r>
        </a:p>
      </dsp:txBody>
      <dsp:txXfrm>
        <a:off x="5564530" y="1595944"/>
        <a:ext cx="2438804" cy="2676375"/>
      </dsp:txXfrm>
    </dsp:sp>
    <dsp:sp modelId="{1F4E8650-1574-4D1E-AFAD-148D926E268F}">
      <dsp:nvSpPr>
        <dsp:cNvPr id="0" name=""/>
        <dsp:cNvSpPr/>
      </dsp:nvSpPr>
      <dsp:spPr>
        <a:xfrm>
          <a:off x="8344767" y="669331"/>
          <a:ext cx="2438804" cy="926613"/>
        </a:xfrm>
        <a:prstGeom prst="rect">
          <a:avLst/>
        </a:prstGeom>
        <a:solidFill>
          <a:schemeClr val="accent4">
            <a:hueOff val="-10069385"/>
            <a:satOff val="25168"/>
            <a:lumOff val="9215"/>
            <a:alphaOff val="0"/>
          </a:schemeClr>
        </a:solidFill>
        <a:ln w="12700" cap="flat" cmpd="sng" algn="ctr">
          <a:solidFill>
            <a:schemeClr val="accent4">
              <a:hueOff val="-10069385"/>
              <a:satOff val="25168"/>
              <a:lumOff val="92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Non-Revenue     less than %</a:t>
          </a:r>
          <a:endParaRPr lang="en-US" sz="2200" b="1" kern="1200" dirty="0"/>
        </a:p>
      </dsp:txBody>
      <dsp:txXfrm>
        <a:off x="8344767" y="669331"/>
        <a:ext cx="2438804" cy="926613"/>
      </dsp:txXfrm>
    </dsp:sp>
    <dsp:sp modelId="{A47E4FA8-AC64-491F-AAE0-14435F89D970}">
      <dsp:nvSpPr>
        <dsp:cNvPr id="0" name=""/>
        <dsp:cNvSpPr/>
      </dsp:nvSpPr>
      <dsp:spPr>
        <a:xfrm>
          <a:off x="8348815" y="1595944"/>
          <a:ext cx="2438804" cy="2676375"/>
        </a:xfrm>
        <a:prstGeom prst="rect">
          <a:avLst/>
        </a:prstGeom>
        <a:solidFill>
          <a:schemeClr val="accent4">
            <a:tint val="40000"/>
            <a:alpha val="90000"/>
            <a:hueOff val="-9984663"/>
            <a:satOff val="31530"/>
            <a:lumOff val="2791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-9984663"/>
              <a:satOff val="31530"/>
              <a:lumOff val="279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77800" bIns="20002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/>
            <a:t>Loans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/>
            <a:t>Sale of property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/>
            <a:t>Insurance proceeds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/>
            <a:t>Transfers from other funds</a:t>
          </a:r>
        </a:p>
      </dsp:txBody>
      <dsp:txXfrm>
        <a:off x="8348815" y="1595944"/>
        <a:ext cx="2438804" cy="2676375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B5617E-F429-4BEC-B0C5-361BA0C86A9D}">
      <dsp:nvSpPr>
        <dsp:cNvPr id="0" name=""/>
        <dsp:cNvSpPr/>
      </dsp:nvSpPr>
      <dsp:spPr>
        <a:xfrm>
          <a:off x="670702" y="504184"/>
          <a:ext cx="4771552" cy="4771552"/>
        </a:xfrm>
        <a:prstGeom prst="pie">
          <a:avLst>
            <a:gd name="adj1" fmla="val 16200000"/>
            <a:gd name="adj2" fmla="val 18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Employee Benefit Fund Necessary Cash Reserve</a:t>
          </a:r>
        </a:p>
      </dsp:txBody>
      <dsp:txXfrm>
        <a:off x="3264950" y="1384649"/>
        <a:ext cx="1618919" cy="1590517"/>
      </dsp:txXfrm>
    </dsp:sp>
    <dsp:sp modelId="{919944F8-9751-4C54-BC9A-C7264DBAD963}">
      <dsp:nvSpPr>
        <dsp:cNvPr id="0" name=""/>
        <dsp:cNvSpPr/>
      </dsp:nvSpPr>
      <dsp:spPr>
        <a:xfrm>
          <a:off x="690205" y="481409"/>
          <a:ext cx="4724839" cy="4842982"/>
        </a:xfrm>
        <a:prstGeom prst="pie">
          <a:avLst>
            <a:gd name="adj1" fmla="val 1800000"/>
            <a:gd name="adj2" fmla="val 9000000"/>
          </a:avLst>
        </a:prstGeom>
        <a:solidFill>
          <a:schemeClr val="accent2">
            <a:hueOff val="-2540515"/>
            <a:satOff val="14603"/>
            <a:lumOff val="5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/>
            <a:t>General Fund Necessary Cash Reserve</a:t>
          </a:r>
        </a:p>
      </dsp:txBody>
      <dsp:txXfrm>
        <a:off x="1983911" y="3537100"/>
        <a:ext cx="2137427" cy="1499018"/>
      </dsp:txXfrm>
    </dsp:sp>
    <dsp:sp modelId="{E43845D5-6A24-446A-BF55-203DC515C609}">
      <dsp:nvSpPr>
        <dsp:cNvPr id="0" name=""/>
        <dsp:cNvSpPr/>
      </dsp:nvSpPr>
      <dsp:spPr>
        <a:xfrm>
          <a:off x="654252" y="507581"/>
          <a:ext cx="4796746" cy="4771552"/>
        </a:xfrm>
        <a:prstGeom prst="pie">
          <a:avLst>
            <a:gd name="adj1" fmla="val 9000000"/>
            <a:gd name="adj2" fmla="val 16200000"/>
          </a:avLst>
        </a:prstGeom>
        <a:solidFill>
          <a:schemeClr val="accent2">
            <a:hueOff val="-5081029"/>
            <a:satOff val="29206"/>
            <a:lumOff val="111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Depreciation Fund 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Total Requirements</a:t>
          </a:r>
        </a:p>
      </dsp:txBody>
      <dsp:txXfrm>
        <a:off x="1168189" y="1444850"/>
        <a:ext cx="1627467" cy="1590517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0D463D-8D16-441E-AAE1-3253CA61127F}">
      <dsp:nvSpPr>
        <dsp:cNvPr id="0" name=""/>
        <dsp:cNvSpPr/>
      </dsp:nvSpPr>
      <dsp:spPr>
        <a:xfrm>
          <a:off x="0" y="0"/>
          <a:ext cx="5573713" cy="89431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B17E98-88E2-475F-B795-308E1DC0CDDF}">
      <dsp:nvSpPr>
        <dsp:cNvPr id="0" name=""/>
        <dsp:cNvSpPr/>
      </dsp:nvSpPr>
      <dsp:spPr>
        <a:xfrm>
          <a:off x="270530" y="202985"/>
          <a:ext cx="491873" cy="49187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523461-837D-4F91-86C4-709897E80F51}">
      <dsp:nvSpPr>
        <dsp:cNvPr id="0" name=""/>
        <dsp:cNvSpPr/>
      </dsp:nvSpPr>
      <dsp:spPr>
        <a:xfrm>
          <a:off x="1032935" y="1764"/>
          <a:ext cx="4540777" cy="8943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4648" tIns="94648" rIns="94648" bIns="94648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Refinancing bonds to get a lower interest rate?</a:t>
          </a:r>
        </a:p>
      </dsp:txBody>
      <dsp:txXfrm>
        <a:off x="1032935" y="1764"/>
        <a:ext cx="4540777" cy="894316"/>
      </dsp:txXfrm>
    </dsp:sp>
    <dsp:sp modelId="{5E731321-925C-4DBA-A93E-F40D0A3B2609}">
      <dsp:nvSpPr>
        <dsp:cNvPr id="0" name=""/>
        <dsp:cNvSpPr/>
      </dsp:nvSpPr>
      <dsp:spPr>
        <a:xfrm>
          <a:off x="0" y="1119659"/>
          <a:ext cx="5573713" cy="89431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94955E-500B-432F-AA1E-11453CF341B1}">
      <dsp:nvSpPr>
        <dsp:cNvPr id="0" name=""/>
        <dsp:cNvSpPr/>
      </dsp:nvSpPr>
      <dsp:spPr>
        <a:xfrm>
          <a:off x="270530" y="1320880"/>
          <a:ext cx="491873" cy="49187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E49987-8F4E-4747-8536-30D18EED4C23}">
      <dsp:nvSpPr>
        <dsp:cNvPr id="0" name=""/>
        <dsp:cNvSpPr/>
      </dsp:nvSpPr>
      <dsp:spPr>
        <a:xfrm>
          <a:off x="1032935" y="1119659"/>
          <a:ext cx="4540777" cy="8943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4648" tIns="94648" rIns="94648" bIns="94648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Summer building projects costing more than expected?</a:t>
          </a:r>
        </a:p>
      </dsp:txBody>
      <dsp:txXfrm>
        <a:off x="1032935" y="1119659"/>
        <a:ext cx="4540777" cy="894316"/>
      </dsp:txXfrm>
    </dsp:sp>
    <dsp:sp modelId="{6A765F70-B938-40A2-AF8E-590E85C88298}">
      <dsp:nvSpPr>
        <dsp:cNvPr id="0" name=""/>
        <dsp:cNvSpPr/>
      </dsp:nvSpPr>
      <dsp:spPr>
        <a:xfrm>
          <a:off x="0" y="2237555"/>
          <a:ext cx="5573713" cy="89431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725F90-2CD4-480E-AFBF-F5274391A396}">
      <dsp:nvSpPr>
        <dsp:cNvPr id="0" name=""/>
        <dsp:cNvSpPr/>
      </dsp:nvSpPr>
      <dsp:spPr>
        <a:xfrm>
          <a:off x="270530" y="2438776"/>
          <a:ext cx="491873" cy="49187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B7FAE4-97CB-4D49-A786-7BDF64B8AC0D}">
      <dsp:nvSpPr>
        <dsp:cNvPr id="0" name=""/>
        <dsp:cNvSpPr/>
      </dsp:nvSpPr>
      <dsp:spPr>
        <a:xfrm>
          <a:off x="1032935" y="2237555"/>
          <a:ext cx="4540777" cy="8943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4648" tIns="94648" rIns="94648" bIns="94648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Lunch &amp; Activities Funds are frequently amended in the summer</a:t>
          </a:r>
        </a:p>
      </dsp:txBody>
      <dsp:txXfrm>
        <a:off x="1032935" y="2237555"/>
        <a:ext cx="4540777" cy="894316"/>
      </dsp:txXfrm>
    </dsp:sp>
    <dsp:sp modelId="{4BB9C25A-37A0-4580-8B08-CE1DD551DAAB}">
      <dsp:nvSpPr>
        <dsp:cNvPr id="0" name=""/>
        <dsp:cNvSpPr/>
      </dsp:nvSpPr>
      <dsp:spPr>
        <a:xfrm>
          <a:off x="0" y="3355450"/>
          <a:ext cx="5573713" cy="89431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247A43-D923-43AB-8EA7-471AB60BA538}">
      <dsp:nvSpPr>
        <dsp:cNvPr id="0" name=""/>
        <dsp:cNvSpPr/>
      </dsp:nvSpPr>
      <dsp:spPr>
        <a:xfrm>
          <a:off x="270530" y="3556671"/>
          <a:ext cx="491873" cy="49187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DFA3DF-122D-40C3-A213-9A2B645818A3}">
      <dsp:nvSpPr>
        <dsp:cNvPr id="0" name=""/>
        <dsp:cNvSpPr/>
      </dsp:nvSpPr>
      <dsp:spPr>
        <a:xfrm>
          <a:off x="1032935" y="3355450"/>
          <a:ext cx="4540777" cy="8943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4648" tIns="94648" rIns="94648" bIns="94648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Now is the time to review year-to-date spending on all funds.</a:t>
          </a:r>
        </a:p>
      </dsp:txBody>
      <dsp:txXfrm>
        <a:off x="1032935" y="3355450"/>
        <a:ext cx="4540777" cy="894316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BA6B96-A233-4027-9C88-E939438AE92A}">
      <dsp:nvSpPr>
        <dsp:cNvPr id="0" name=""/>
        <dsp:cNvSpPr/>
      </dsp:nvSpPr>
      <dsp:spPr>
        <a:xfrm rot="5400000">
          <a:off x="6078302" y="-2247061"/>
          <a:ext cx="1573667" cy="6461304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i="1" kern="1200" dirty="0">
              <a:latin typeface="Georgia" panose="02040502050405020303" pitchFamily="18" charset="0"/>
            </a:rPr>
            <a:t>Allows districts to levy more than the $1.05 levy limit</a:t>
          </a:r>
          <a:endParaRPr lang="en-US" sz="2100" kern="1200" dirty="0">
            <a:latin typeface="Georgia" panose="02040502050405020303" pitchFamily="18" charset="0"/>
          </a:endParaRPr>
        </a:p>
        <a:p>
          <a:pPr marL="228600" lvl="1" indent="-228600" algn="l" defTabSz="9334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i="1" kern="1200" dirty="0">
              <a:latin typeface="Georgia" panose="02040502050405020303" pitchFamily="18" charset="0"/>
            </a:rPr>
            <a:t>Found on Budget Document Forms, Schedule B</a:t>
          </a:r>
          <a:endParaRPr lang="en-US" sz="2100" kern="1200" dirty="0">
            <a:latin typeface="Georgia" panose="02040502050405020303" pitchFamily="18" charset="0"/>
          </a:endParaRPr>
        </a:p>
        <a:p>
          <a:pPr marL="228600" lvl="1" indent="-228600" algn="l" defTabSz="9334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i="1" kern="1200" dirty="0">
              <a:latin typeface="Georgia" panose="02040502050405020303" pitchFamily="18" charset="0"/>
            </a:rPr>
            <a:t>No State Board Approval needed</a:t>
          </a:r>
          <a:endParaRPr lang="en-US" sz="2100" kern="1200" dirty="0">
            <a:latin typeface="Georgia" panose="02040502050405020303" pitchFamily="18" charset="0"/>
          </a:endParaRPr>
        </a:p>
      </dsp:txBody>
      <dsp:txXfrm rot="-5400000">
        <a:off x="3634484" y="273577"/>
        <a:ext cx="6384484" cy="1420027"/>
      </dsp:txXfrm>
    </dsp:sp>
    <dsp:sp modelId="{8F446206-927D-4DF4-97D0-9EED7EA6F06B}">
      <dsp:nvSpPr>
        <dsp:cNvPr id="0" name=""/>
        <dsp:cNvSpPr/>
      </dsp:nvSpPr>
      <dsp:spPr>
        <a:xfrm>
          <a:off x="0" y="49"/>
          <a:ext cx="3634484" cy="196708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80010" rIns="160020" bIns="8001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>
              <a:latin typeface="Georgia" panose="02040502050405020303" pitchFamily="18" charset="0"/>
            </a:rPr>
            <a:t>Levy Exclusions</a:t>
          </a:r>
          <a:endParaRPr lang="en-US" sz="4200" kern="1200" dirty="0">
            <a:latin typeface="Georgia" panose="02040502050405020303" pitchFamily="18" charset="0"/>
          </a:endParaRPr>
        </a:p>
      </dsp:txBody>
      <dsp:txXfrm>
        <a:off x="96025" y="96074"/>
        <a:ext cx="3442434" cy="1775034"/>
      </dsp:txXfrm>
    </dsp:sp>
    <dsp:sp modelId="{2678E342-C1BF-4D37-8659-C187C86508FE}">
      <dsp:nvSpPr>
        <dsp:cNvPr id="0" name=""/>
        <dsp:cNvSpPr/>
      </dsp:nvSpPr>
      <dsp:spPr>
        <a:xfrm rot="5400000">
          <a:off x="6078302" y="-181622"/>
          <a:ext cx="1573667" cy="6461304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i="1" kern="1200" dirty="0">
              <a:latin typeface="Georgia" panose="02040502050405020303" pitchFamily="18" charset="0"/>
            </a:rPr>
            <a:t>Allows districts to spend more than their Certified Budget authority</a:t>
          </a:r>
          <a:endParaRPr lang="en-US" sz="2100" kern="1200" dirty="0">
            <a:latin typeface="Georgia" panose="02040502050405020303" pitchFamily="18" charset="0"/>
          </a:endParaRPr>
        </a:p>
        <a:p>
          <a:pPr marL="228600" lvl="1" indent="-228600" algn="l" defTabSz="9334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i="1" kern="1200" dirty="0">
              <a:latin typeface="Georgia" panose="02040502050405020303" pitchFamily="18" charset="0"/>
            </a:rPr>
            <a:t>Found on Budget Document Forms, Schedule A</a:t>
          </a:r>
          <a:endParaRPr lang="en-US" sz="2100" kern="1200" dirty="0">
            <a:latin typeface="Georgia" panose="02040502050405020303" pitchFamily="18" charset="0"/>
          </a:endParaRPr>
        </a:p>
        <a:p>
          <a:pPr marL="228600" lvl="1" indent="-228600" algn="l" defTabSz="9334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i="1" kern="1200" dirty="0">
              <a:latin typeface="Georgia" panose="02040502050405020303" pitchFamily="18" charset="0"/>
            </a:rPr>
            <a:t>Most need State Board Approval</a:t>
          </a:r>
          <a:endParaRPr lang="en-US" sz="2100" kern="1200" dirty="0">
            <a:latin typeface="Georgia" panose="02040502050405020303" pitchFamily="18" charset="0"/>
          </a:endParaRPr>
        </a:p>
      </dsp:txBody>
      <dsp:txXfrm rot="-5400000">
        <a:off x="3634484" y="2339016"/>
        <a:ext cx="6384484" cy="1420027"/>
      </dsp:txXfrm>
    </dsp:sp>
    <dsp:sp modelId="{240E224C-99DF-4056-BA67-D2EB22D756C5}">
      <dsp:nvSpPr>
        <dsp:cNvPr id="0" name=""/>
        <dsp:cNvSpPr/>
      </dsp:nvSpPr>
      <dsp:spPr>
        <a:xfrm>
          <a:off x="0" y="2065487"/>
          <a:ext cx="3634484" cy="196708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80010" rIns="160020" bIns="8001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>
              <a:latin typeface="Georgia" panose="02040502050405020303" pitchFamily="18" charset="0"/>
            </a:rPr>
            <a:t>Expenditure Exclusions</a:t>
          </a:r>
          <a:endParaRPr lang="en-US" sz="4200" kern="1200" dirty="0">
            <a:latin typeface="Georgia" panose="02040502050405020303" pitchFamily="18" charset="0"/>
          </a:endParaRPr>
        </a:p>
      </dsp:txBody>
      <dsp:txXfrm>
        <a:off x="96025" y="2161512"/>
        <a:ext cx="3442434" cy="17750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33C255-F20C-4C2E-AED3-6352B0631701}">
      <dsp:nvSpPr>
        <dsp:cNvPr id="0" name=""/>
        <dsp:cNvSpPr/>
      </dsp:nvSpPr>
      <dsp:spPr>
        <a:xfrm>
          <a:off x="24652" y="0"/>
          <a:ext cx="2383452" cy="49530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Operation of District</a:t>
          </a:r>
        </a:p>
      </dsp:txBody>
      <dsp:txXfrm>
        <a:off x="24652" y="1981200"/>
        <a:ext cx="2383452" cy="1981200"/>
      </dsp:txXfrm>
    </dsp:sp>
    <dsp:sp modelId="{18C42AC8-990A-4E01-9FB1-B4040972FCBB}">
      <dsp:nvSpPr>
        <dsp:cNvPr id="0" name=""/>
        <dsp:cNvSpPr/>
      </dsp:nvSpPr>
      <dsp:spPr>
        <a:xfrm>
          <a:off x="-62798" y="314473"/>
          <a:ext cx="2558354" cy="1614762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139700">
            <a:schemeClr val="accent3">
              <a:satMod val="175000"/>
              <a:alpha val="40000"/>
            </a:schemeClr>
          </a:glow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B4695A-682E-453D-AD06-7BF0A56E01FD}">
      <dsp:nvSpPr>
        <dsp:cNvPr id="0" name=""/>
        <dsp:cNvSpPr/>
      </dsp:nvSpPr>
      <dsp:spPr>
        <a:xfrm>
          <a:off x="2637803" y="0"/>
          <a:ext cx="2383452" cy="49530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 Building Projects</a:t>
          </a:r>
        </a:p>
      </dsp:txBody>
      <dsp:txXfrm>
        <a:off x="2637803" y="1981200"/>
        <a:ext cx="2383452" cy="1981200"/>
      </dsp:txXfrm>
    </dsp:sp>
    <dsp:sp modelId="{7DC6770D-A169-4259-95C7-F79787613784}">
      <dsp:nvSpPr>
        <dsp:cNvPr id="0" name=""/>
        <dsp:cNvSpPr/>
      </dsp:nvSpPr>
      <dsp:spPr>
        <a:xfrm>
          <a:off x="2567059" y="278228"/>
          <a:ext cx="2524938" cy="1687251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139700">
            <a:schemeClr val="accent3">
              <a:satMod val="175000"/>
              <a:alpha val="40000"/>
            </a:schemeClr>
          </a:glow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7D620E-5C77-424A-8BFE-869C23A43B76}">
      <dsp:nvSpPr>
        <dsp:cNvPr id="0" name=""/>
        <dsp:cNvSpPr/>
      </dsp:nvSpPr>
      <dsp:spPr>
        <a:xfrm>
          <a:off x="0" y="3760113"/>
          <a:ext cx="4967955" cy="1176335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B99890-063C-4BDD-A906-73F2AF5E1E60}">
      <dsp:nvSpPr>
        <dsp:cNvPr id="0" name=""/>
        <dsp:cNvSpPr/>
      </dsp:nvSpPr>
      <dsp:spPr>
        <a:xfrm>
          <a:off x="0" y="31522"/>
          <a:ext cx="6263640" cy="10483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Georgia" panose="02040502050405020303" pitchFamily="18" charset="0"/>
            </a:rPr>
            <a:t>Access to Prior Year’s Unused Budget Authority Exceeded</a:t>
          </a:r>
        </a:p>
      </dsp:txBody>
      <dsp:txXfrm>
        <a:off x="51175" y="82697"/>
        <a:ext cx="6161290" cy="945970"/>
      </dsp:txXfrm>
    </dsp:sp>
    <dsp:sp modelId="{5489EE95-4395-417C-91DA-AF148B8937B8}">
      <dsp:nvSpPr>
        <dsp:cNvPr id="0" name=""/>
        <dsp:cNvSpPr/>
      </dsp:nvSpPr>
      <dsp:spPr>
        <a:xfrm>
          <a:off x="0" y="1241122"/>
          <a:ext cx="6263640" cy="1048320"/>
        </a:xfrm>
        <a:prstGeom prst="roundRect">
          <a:avLst/>
        </a:prstGeom>
        <a:solidFill>
          <a:schemeClr val="accent2">
            <a:hueOff val="-1693676"/>
            <a:satOff val="9735"/>
            <a:lumOff val="372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Georgia" panose="02040502050405020303" pitchFamily="18" charset="0"/>
            </a:rPr>
            <a:t>Budget Authority Exceeded</a:t>
          </a:r>
        </a:p>
      </dsp:txBody>
      <dsp:txXfrm>
        <a:off x="51175" y="1292297"/>
        <a:ext cx="6161290" cy="945970"/>
      </dsp:txXfrm>
    </dsp:sp>
    <dsp:sp modelId="{983D2B5F-5ECA-45A3-9D64-4D53F8614135}">
      <dsp:nvSpPr>
        <dsp:cNvPr id="0" name=""/>
        <dsp:cNvSpPr/>
      </dsp:nvSpPr>
      <dsp:spPr>
        <a:xfrm>
          <a:off x="0" y="2450722"/>
          <a:ext cx="6263640" cy="1048320"/>
        </a:xfrm>
        <a:prstGeom prst="roundRect">
          <a:avLst/>
        </a:prstGeom>
        <a:solidFill>
          <a:schemeClr val="accent2">
            <a:hueOff val="-3387353"/>
            <a:satOff val="19471"/>
            <a:lumOff val="74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Georgia" panose="02040502050405020303" pitchFamily="18" charset="0"/>
            </a:rPr>
            <a:t>Allowable Reserves Exceeded</a:t>
          </a:r>
        </a:p>
      </dsp:txBody>
      <dsp:txXfrm>
        <a:off x="51175" y="2501897"/>
        <a:ext cx="6161290" cy="945970"/>
      </dsp:txXfrm>
    </dsp:sp>
    <dsp:sp modelId="{9B423A6A-8E8C-4ECD-9136-C1B68EEC9819}">
      <dsp:nvSpPr>
        <dsp:cNvPr id="0" name=""/>
        <dsp:cNvSpPr/>
      </dsp:nvSpPr>
      <dsp:spPr>
        <a:xfrm>
          <a:off x="0" y="3660322"/>
          <a:ext cx="6263640" cy="1048320"/>
        </a:xfrm>
        <a:prstGeom prst="roundRect">
          <a:avLst/>
        </a:prstGeom>
        <a:solidFill>
          <a:schemeClr val="accent2">
            <a:hueOff val="-5081029"/>
            <a:satOff val="29206"/>
            <a:lumOff val="111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Georgia" panose="02040502050405020303" pitchFamily="18" charset="0"/>
            </a:rPr>
            <a:t>Levy Info/Dates Don’t Match</a:t>
          </a:r>
        </a:p>
      </dsp:txBody>
      <dsp:txXfrm>
        <a:off x="51175" y="3711497"/>
        <a:ext cx="6161290" cy="945970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D054FC-7DA3-4DDF-B93B-8E4490ACD96C}">
      <dsp:nvSpPr>
        <dsp:cNvPr id="0" name=""/>
        <dsp:cNvSpPr/>
      </dsp:nvSpPr>
      <dsp:spPr>
        <a:xfrm>
          <a:off x="2103120" y="531"/>
          <a:ext cx="8412480" cy="69051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3225" tIns="175392" rIns="163225" bIns="175392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Georgia" panose="02040502050405020303" pitchFamily="18" charset="0"/>
            </a:rPr>
            <a:t>Expenditure Exclusions sent in?</a:t>
          </a:r>
        </a:p>
      </dsp:txBody>
      <dsp:txXfrm>
        <a:off x="2103120" y="531"/>
        <a:ext cx="8412480" cy="690519"/>
      </dsp:txXfrm>
    </dsp:sp>
    <dsp:sp modelId="{5FBAF57A-4484-4C2B-88D7-0E8D151B8D9D}">
      <dsp:nvSpPr>
        <dsp:cNvPr id="0" name=""/>
        <dsp:cNvSpPr/>
      </dsp:nvSpPr>
      <dsp:spPr>
        <a:xfrm>
          <a:off x="0" y="531"/>
          <a:ext cx="2103120" cy="69051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290" tIns="68208" rIns="111290" bIns="68208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Georgia" panose="02040502050405020303" pitchFamily="18" charset="0"/>
            </a:rPr>
            <a:t>Confirm</a:t>
          </a:r>
        </a:p>
      </dsp:txBody>
      <dsp:txXfrm>
        <a:off x="0" y="531"/>
        <a:ext cx="2103120" cy="690519"/>
      </dsp:txXfrm>
    </dsp:sp>
    <dsp:sp modelId="{76B3BF8F-4713-4242-A2CD-69A6ADD76ADF}">
      <dsp:nvSpPr>
        <dsp:cNvPr id="0" name=""/>
        <dsp:cNvSpPr/>
      </dsp:nvSpPr>
      <dsp:spPr>
        <a:xfrm>
          <a:off x="2103120" y="732482"/>
          <a:ext cx="8412480" cy="690519"/>
        </a:xfrm>
        <a:prstGeom prst="rect">
          <a:avLst/>
        </a:prstGeom>
        <a:solidFill>
          <a:schemeClr val="accent2">
            <a:hueOff val="-1016206"/>
            <a:satOff val="5841"/>
            <a:lumOff val="2235"/>
            <a:alphaOff val="0"/>
          </a:schemeClr>
        </a:solidFill>
        <a:ln w="12700" cap="flat" cmpd="sng" algn="ctr">
          <a:solidFill>
            <a:schemeClr val="accent2">
              <a:hueOff val="-1016206"/>
              <a:satOff val="5841"/>
              <a:lumOff val="223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3225" tIns="175392" rIns="163225" bIns="175392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Georgia" panose="02040502050405020303" pitchFamily="18" charset="0"/>
            </a:rPr>
            <a:t>Use LC2 while working on your budget </a:t>
          </a:r>
        </a:p>
      </dsp:txBody>
      <dsp:txXfrm>
        <a:off x="2103120" y="732482"/>
        <a:ext cx="8412480" cy="690519"/>
      </dsp:txXfrm>
    </dsp:sp>
    <dsp:sp modelId="{84A12A7B-E37F-4FAA-81C9-2084604BFABE}">
      <dsp:nvSpPr>
        <dsp:cNvPr id="0" name=""/>
        <dsp:cNvSpPr/>
      </dsp:nvSpPr>
      <dsp:spPr>
        <a:xfrm>
          <a:off x="0" y="732482"/>
          <a:ext cx="2103120" cy="69051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016206"/>
              <a:satOff val="5841"/>
              <a:lumOff val="223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290" tIns="68208" rIns="111290" bIns="68208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Georgia" panose="02040502050405020303" pitchFamily="18" charset="0"/>
            </a:rPr>
            <a:t>LC2</a:t>
          </a:r>
        </a:p>
      </dsp:txBody>
      <dsp:txXfrm>
        <a:off x="0" y="732482"/>
        <a:ext cx="2103120" cy="690519"/>
      </dsp:txXfrm>
    </dsp:sp>
    <dsp:sp modelId="{3860787E-2E51-4CCA-869C-389E07D42462}">
      <dsp:nvSpPr>
        <dsp:cNvPr id="0" name=""/>
        <dsp:cNvSpPr/>
      </dsp:nvSpPr>
      <dsp:spPr>
        <a:xfrm>
          <a:off x="2103120" y="1464433"/>
          <a:ext cx="8412480" cy="690519"/>
        </a:xfrm>
        <a:prstGeom prst="rect">
          <a:avLst/>
        </a:prstGeom>
        <a:solidFill>
          <a:schemeClr val="accent2">
            <a:hueOff val="-2032412"/>
            <a:satOff val="11682"/>
            <a:lumOff val="4470"/>
            <a:alphaOff val="0"/>
          </a:schemeClr>
        </a:solidFill>
        <a:ln w="12700" cap="flat" cmpd="sng" algn="ctr">
          <a:solidFill>
            <a:schemeClr val="accent2">
              <a:hueOff val="-2032412"/>
              <a:satOff val="11682"/>
              <a:lumOff val="447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3225" tIns="175392" rIns="163225" bIns="175392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Georgia" panose="02040502050405020303" pitchFamily="18" charset="0"/>
            </a:rPr>
            <a:t>Is the Budget within spending &amp; levy limits?</a:t>
          </a:r>
        </a:p>
      </dsp:txBody>
      <dsp:txXfrm>
        <a:off x="2103120" y="1464433"/>
        <a:ext cx="8412480" cy="690519"/>
      </dsp:txXfrm>
    </dsp:sp>
    <dsp:sp modelId="{67E0A591-8515-4C07-B188-C2E99E4A4E21}">
      <dsp:nvSpPr>
        <dsp:cNvPr id="0" name=""/>
        <dsp:cNvSpPr/>
      </dsp:nvSpPr>
      <dsp:spPr>
        <a:xfrm>
          <a:off x="0" y="1464433"/>
          <a:ext cx="2103120" cy="69051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2032412"/>
              <a:satOff val="11682"/>
              <a:lumOff val="447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290" tIns="68208" rIns="111290" bIns="68208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Georgia" panose="02040502050405020303" pitchFamily="18" charset="0"/>
            </a:rPr>
            <a:t>Verify</a:t>
          </a:r>
        </a:p>
      </dsp:txBody>
      <dsp:txXfrm>
        <a:off x="0" y="1464433"/>
        <a:ext cx="2103120" cy="690519"/>
      </dsp:txXfrm>
    </dsp:sp>
    <dsp:sp modelId="{60ACA060-F4F4-4649-B388-2091ACF2CADE}">
      <dsp:nvSpPr>
        <dsp:cNvPr id="0" name=""/>
        <dsp:cNvSpPr/>
      </dsp:nvSpPr>
      <dsp:spPr>
        <a:xfrm>
          <a:off x="2103120" y="2196384"/>
          <a:ext cx="8412480" cy="690519"/>
        </a:xfrm>
        <a:prstGeom prst="rect">
          <a:avLst/>
        </a:prstGeom>
        <a:solidFill>
          <a:schemeClr val="accent2">
            <a:hueOff val="-3048618"/>
            <a:satOff val="17524"/>
            <a:lumOff val="6706"/>
            <a:alphaOff val="0"/>
          </a:schemeClr>
        </a:solidFill>
        <a:ln w="12700" cap="flat" cmpd="sng" algn="ctr">
          <a:solidFill>
            <a:schemeClr val="accent2">
              <a:hueOff val="-3048618"/>
              <a:satOff val="17524"/>
              <a:lumOff val="6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3225" tIns="175392" rIns="163225" bIns="175392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Georgia" panose="02040502050405020303" pitchFamily="18" charset="0"/>
            </a:rPr>
            <a:t>Does the LC-2 &amp; Budget match?</a:t>
          </a:r>
        </a:p>
      </dsp:txBody>
      <dsp:txXfrm>
        <a:off x="2103120" y="2196384"/>
        <a:ext cx="8412480" cy="690519"/>
      </dsp:txXfrm>
    </dsp:sp>
    <dsp:sp modelId="{48E12CB9-FB78-440B-81D4-93B71DD0608E}">
      <dsp:nvSpPr>
        <dsp:cNvPr id="0" name=""/>
        <dsp:cNvSpPr/>
      </dsp:nvSpPr>
      <dsp:spPr>
        <a:xfrm>
          <a:off x="0" y="2196384"/>
          <a:ext cx="2103120" cy="69051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3048618"/>
              <a:satOff val="17524"/>
              <a:lumOff val="6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290" tIns="68208" rIns="111290" bIns="68208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Georgia" panose="02040502050405020303" pitchFamily="18" charset="0"/>
            </a:rPr>
            <a:t>Match</a:t>
          </a:r>
        </a:p>
      </dsp:txBody>
      <dsp:txXfrm>
        <a:off x="0" y="2196384"/>
        <a:ext cx="2103120" cy="690519"/>
      </dsp:txXfrm>
    </dsp:sp>
    <dsp:sp modelId="{2A141DF0-2C96-4566-9C08-E593FEF9BDBB}">
      <dsp:nvSpPr>
        <dsp:cNvPr id="0" name=""/>
        <dsp:cNvSpPr/>
      </dsp:nvSpPr>
      <dsp:spPr>
        <a:xfrm>
          <a:off x="2103120" y="2928335"/>
          <a:ext cx="8412480" cy="690519"/>
        </a:xfrm>
        <a:prstGeom prst="rect">
          <a:avLst/>
        </a:prstGeom>
        <a:solidFill>
          <a:schemeClr val="accent2">
            <a:hueOff val="-4064824"/>
            <a:satOff val="23365"/>
            <a:lumOff val="8941"/>
            <a:alphaOff val="0"/>
          </a:schemeClr>
        </a:solidFill>
        <a:ln w="12700" cap="flat" cmpd="sng" algn="ctr">
          <a:solidFill>
            <a:schemeClr val="accent2">
              <a:hueOff val="-4064824"/>
              <a:satOff val="23365"/>
              <a:lumOff val="89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3225" tIns="175392" rIns="163225" bIns="175392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Georgia" panose="02040502050405020303" pitchFamily="18" charset="0"/>
            </a:rPr>
            <a:t>Is a Joint Public Hearing required? Notify by Sept. 4th</a:t>
          </a:r>
        </a:p>
      </dsp:txBody>
      <dsp:txXfrm>
        <a:off x="2103120" y="2928335"/>
        <a:ext cx="8412480" cy="690519"/>
      </dsp:txXfrm>
    </dsp:sp>
    <dsp:sp modelId="{16728EC3-0BE5-42CE-8233-6134AD2CA3AB}">
      <dsp:nvSpPr>
        <dsp:cNvPr id="0" name=""/>
        <dsp:cNvSpPr/>
      </dsp:nvSpPr>
      <dsp:spPr>
        <a:xfrm>
          <a:off x="0" y="2928335"/>
          <a:ext cx="2103120" cy="69051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4064824"/>
              <a:satOff val="23365"/>
              <a:lumOff val="89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290" tIns="68208" rIns="111290" bIns="68208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Georgia" panose="02040502050405020303" pitchFamily="18" charset="0"/>
            </a:rPr>
            <a:t>Notify</a:t>
          </a:r>
        </a:p>
      </dsp:txBody>
      <dsp:txXfrm>
        <a:off x="0" y="2928335"/>
        <a:ext cx="2103120" cy="690519"/>
      </dsp:txXfrm>
    </dsp:sp>
    <dsp:sp modelId="{4D5195F5-90CB-461B-97AA-83692129E609}">
      <dsp:nvSpPr>
        <dsp:cNvPr id="0" name=""/>
        <dsp:cNvSpPr/>
      </dsp:nvSpPr>
      <dsp:spPr>
        <a:xfrm>
          <a:off x="2103120" y="3660286"/>
          <a:ext cx="8412480" cy="690519"/>
        </a:xfrm>
        <a:prstGeom prst="rect">
          <a:avLst/>
        </a:prstGeom>
        <a:solidFill>
          <a:schemeClr val="accent2">
            <a:hueOff val="-5081029"/>
            <a:satOff val="29206"/>
            <a:lumOff val="11176"/>
            <a:alphaOff val="0"/>
          </a:schemeClr>
        </a:solidFill>
        <a:ln w="12700" cap="flat" cmpd="sng" algn="ctr">
          <a:solidFill>
            <a:schemeClr val="accent2">
              <a:hueOff val="-5081029"/>
              <a:satOff val="29206"/>
              <a:lumOff val="111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3225" tIns="175392" rIns="163225" bIns="175392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Georgia" panose="02040502050405020303" pitchFamily="18" charset="0"/>
            </a:rPr>
            <a:t>Does hearing notice match the budget docs?</a:t>
          </a:r>
        </a:p>
      </dsp:txBody>
      <dsp:txXfrm>
        <a:off x="2103120" y="3660286"/>
        <a:ext cx="8412480" cy="690519"/>
      </dsp:txXfrm>
    </dsp:sp>
    <dsp:sp modelId="{BA4A7232-322E-49F1-A1B0-E3E35412D6BA}">
      <dsp:nvSpPr>
        <dsp:cNvPr id="0" name=""/>
        <dsp:cNvSpPr/>
      </dsp:nvSpPr>
      <dsp:spPr>
        <a:xfrm>
          <a:off x="0" y="3660286"/>
          <a:ext cx="2103120" cy="69051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5081029"/>
              <a:satOff val="29206"/>
              <a:lumOff val="111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290" tIns="68208" rIns="111290" bIns="68208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Georgia" panose="02040502050405020303" pitchFamily="18" charset="0"/>
            </a:rPr>
            <a:t>Confirm</a:t>
          </a:r>
        </a:p>
      </dsp:txBody>
      <dsp:txXfrm>
        <a:off x="0" y="3660286"/>
        <a:ext cx="2103120" cy="690519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D054FC-7DA3-4DDF-B93B-8E4490ACD96C}">
      <dsp:nvSpPr>
        <dsp:cNvPr id="0" name=""/>
        <dsp:cNvSpPr/>
      </dsp:nvSpPr>
      <dsp:spPr>
        <a:xfrm>
          <a:off x="2103120" y="531"/>
          <a:ext cx="8412480" cy="69051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3225" tIns="175392" rIns="163225" bIns="175392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Georgia" panose="02040502050405020303" pitchFamily="18" charset="0"/>
            </a:rPr>
            <a:t>Confirm Hearing Notices were published in newspaper.</a:t>
          </a:r>
        </a:p>
      </dsp:txBody>
      <dsp:txXfrm>
        <a:off x="2103120" y="531"/>
        <a:ext cx="8412480" cy="690519"/>
      </dsp:txXfrm>
    </dsp:sp>
    <dsp:sp modelId="{5FBAF57A-4484-4C2B-88D7-0E8D151B8D9D}">
      <dsp:nvSpPr>
        <dsp:cNvPr id="0" name=""/>
        <dsp:cNvSpPr/>
      </dsp:nvSpPr>
      <dsp:spPr>
        <a:xfrm>
          <a:off x="0" y="531"/>
          <a:ext cx="2103120" cy="69051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290" tIns="68208" rIns="111290" bIns="68208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Georgia" panose="02040502050405020303" pitchFamily="18" charset="0"/>
            </a:rPr>
            <a:t>Confirm</a:t>
          </a:r>
        </a:p>
      </dsp:txBody>
      <dsp:txXfrm>
        <a:off x="0" y="531"/>
        <a:ext cx="2103120" cy="690519"/>
      </dsp:txXfrm>
    </dsp:sp>
    <dsp:sp modelId="{76B3BF8F-4713-4242-A2CD-69A6ADD76ADF}">
      <dsp:nvSpPr>
        <dsp:cNvPr id="0" name=""/>
        <dsp:cNvSpPr/>
      </dsp:nvSpPr>
      <dsp:spPr>
        <a:xfrm>
          <a:off x="2103120" y="732482"/>
          <a:ext cx="8412480" cy="690519"/>
        </a:xfrm>
        <a:prstGeom prst="rect">
          <a:avLst/>
        </a:prstGeom>
        <a:solidFill>
          <a:schemeClr val="accent2">
            <a:hueOff val="-1016206"/>
            <a:satOff val="5841"/>
            <a:lumOff val="2235"/>
            <a:alphaOff val="0"/>
          </a:schemeClr>
        </a:solidFill>
        <a:ln w="12700" cap="flat" cmpd="sng" algn="ctr">
          <a:solidFill>
            <a:schemeClr val="accent2">
              <a:hueOff val="-1016206"/>
              <a:satOff val="5841"/>
              <a:lumOff val="223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3225" tIns="175392" rIns="163225" bIns="175392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Georgia" panose="02040502050405020303" pitchFamily="18" charset="0"/>
            </a:rPr>
            <a:t>Reserve adequate time for public comment at budget hearing</a:t>
          </a:r>
        </a:p>
      </dsp:txBody>
      <dsp:txXfrm>
        <a:off x="2103120" y="732482"/>
        <a:ext cx="8412480" cy="690519"/>
      </dsp:txXfrm>
    </dsp:sp>
    <dsp:sp modelId="{84A12A7B-E37F-4FAA-81C9-2084604BFABE}">
      <dsp:nvSpPr>
        <dsp:cNvPr id="0" name=""/>
        <dsp:cNvSpPr/>
      </dsp:nvSpPr>
      <dsp:spPr>
        <a:xfrm>
          <a:off x="0" y="732482"/>
          <a:ext cx="2103120" cy="69051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016206"/>
              <a:satOff val="5841"/>
              <a:lumOff val="223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290" tIns="68208" rIns="111290" bIns="68208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Georgia" panose="02040502050405020303" pitchFamily="18" charset="0"/>
            </a:rPr>
            <a:t>Reserve</a:t>
          </a:r>
        </a:p>
      </dsp:txBody>
      <dsp:txXfrm>
        <a:off x="0" y="732482"/>
        <a:ext cx="2103120" cy="690519"/>
      </dsp:txXfrm>
    </dsp:sp>
    <dsp:sp modelId="{3860787E-2E51-4CCA-869C-389E07D42462}">
      <dsp:nvSpPr>
        <dsp:cNvPr id="0" name=""/>
        <dsp:cNvSpPr/>
      </dsp:nvSpPr>
      <dsp:spPr>
        <a:xfrm>
          <a:off x="2103120" y="1464433"/>
          <a:ext cx="8412480" cy="690519"/>
        </a:xfrm>
        <a:prstGeom prst="rect">
          <a:avLst/>
        </a:prstGeom>
        <a:solidFill>
          <a:schemeClr val="accent2">
            <a:hueOff val="-2032412"/>
            <a:satOff val="11682"/>
            <a:lumOff val="4470"/>
            <a:alphaOff val="0"/>
          </a:schemeClr>
        </a:solidFill>
        <a:ln w="12700" cap="flat" cmpd="sng" algn="ctr">
          <a:solidFill>
            <a:schemeClr val="accent2">
              <a:hueOff val="-2032412"/>
              <a:satOff val="11682"/>
              <a:lumOff val="447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3225" tIns="175392" rIns="163225" bIns="175392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Georgia" panose="02040502050405020303" pitchFamily="18" charset="0"/>
            </a:rPr>
            <a:t>Approve LC-2 after board adopts budget</a:t>
          </a:r>
        </a:p>
      </dsp:txBody>
      <dsp:txXfrm>
        <a:off x="2103120" y="1464433"/>
        <a:ext cx="8412480" cy="690519"/>
      </dsp:txXfrm>
    </dsp:sp>
    <dsp:sp modelId="{67E0A591-8515-4C07-B188-C2E99E4A4E21}">
      <dsp:nvSpPr>
        <dsp:cNvPr id="0" name=""/>
        <dsp:cNvSpPr/>
      </dsp:nvSpPr>
      <dsp:spPr>
        <a:xfrm>
          <a:off x="0" y="1464433"/>
          <a:ext cx="2103120" cy="69051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2032412"/>
              <a:satOff val="11682"/>
              <a:lumOff val="447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290" tIns="68208" rIns="111290" bIns="68208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Georgia" panose="02040502050405020303" pitchFamily="18" charset="0"/>
            </a:rPr>
            <a:t>Approve</a:t>
          </a:r>
        </a:p>
      </dsp:txBody>
      <dsp:txXfrm>
        <a:off x="0" y="1464433"/>
        <a:ext cx="2103120" cy="690519"/>
      </dsp:txXfrm>
    </dsp:sp>
    <dsp:sp modelId="{60ACA060-F4F4-4649-B388-2091ACF2CADE}">
      <dsp:nvSpPr>
        <dsp:cNvPr id="0" name=""/>
        <dsp:cNvSpPr/>
      </dsp:nvSpPr>
      <dsp:spPr>
        <a:xfrm>
          <a:off x="2103120" y="2196384"/>
          <a:ext cx="8412480" cy="690519"/>
        </a:xfrm>
        <a:prstGeom prst="rect">
          <a:avLst/>
        </a:prstGeom>
        <a:solidFill>
          <a:schemeClr val="accent2">
            <a:hueOff val="-3048618"/>
            <a:satOff val="17524"/>
            <a:lumOff val="6706"/>
            <a:alphaOff val="0"/>
          </a:schemeClr>
        </a:solidFill>
        <a:ln w="12700" cap="flat" cmpd="sng" algn="ctr">
          <a:solidFill>
            <a:schemeClr val="accent2">
              <a:hueOff val="-3048618"/>
              <a:satOff val="17524"/>
              <a:lumOff val="6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3225" tIns="175392" rIns="163225" bIns="175392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Georgia" panose="02040502050405020303" pitchFamily="18" charset="0"/>
            </a:rPr>
            <a:t>Submit budget docs to NDE, APA, Clerks – by Sept 30th</a:t>
          </a:r>
        </a:p>
      </dsp:txBody>
      <dsp:txXfrm>
        <a:off x="2103120" y="2196384"/>
        <a:ext cx="8412480" cy="690519"/>
      </dsp:txXfrm>
    </dsp:sp>
    <dsp:sp modelId="{48E12CB9-FB78-440B-81D4-93B71DD0608E}">
      <dsp:nvSpPr>
        <dsp:cNvPr id="0" name=""/>
        <dsp:cNvSpPr/>
      </dsp:nvSpPr>
      <dsp:spPr>
        <a:xfrm>
          <a:off x="0" y="2196384"/>
          <a:ext cx="2103120" cy="69051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3048618"/>
              <a:satOff val="17524"/>
              <a:lumOff val="6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290" tIns="68208" rIns="111290" bIns="68208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Georgia" panose="02040502050405020303" pitchFamily="18" charset="0"/>
            </a:rPr>
            <a:t>Submit</a:t>
          </a:r>
        </a:p>
      </dsp:txBody>
      <dsp:txXfrm>
        <a:off x="0" y="2196384"/>
        <a:ext cx="2103120" cy="690519"/>
      </dsp:txXfrm>
    </dsp:sp>
    <dsp:sp modelId="{2A141DF0-2C96-4566-9C08-E593FEF9BDBB}">
      <dsp:nvSpPr>
        <dsp:cNvPr id="0" name=""/>
        <dsp:cNvSpPr/>
      </dsp:nvSpPr>
      <dsp:spPr>
        <a:xfrm>
          <a:off x="2103120" y="2928335"/>
          <a:ext cx="8412480" cy="690519"/>
        </a:xfrm>
        <a:prstGeom prst="rect">
          <a:avLst/>
        </a:prstGeom>
        <a:solidFill>
          <a:schemeClr val="accent2">
            <a:hueOff val="-4064824"/>
            <a:satOff val="23365"/>
            <a:lumOff val="8941"/>
            <a:alphaOff val="0"/>
          </a:schemeClr>
        </a:solidFill>
        <a:ln w="12700" cap="flat" cmpd="sng" algn="ctr">
          <a:solidFill>
            <a:schemeClr val="accent2">
              <a:hueOff val="-4064824"/>
              <a:satOff val="23365"/>
              <a:lumOff val="89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3225" tIns="175392" rIns="163225" bIns="175392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Georgia" panose="02040502050405020303" pitchFamily="18" charset="0"/>
            </a:rPr>
            <a:t>Submit Tax Resolution to County – by Oct 15th </a:t>
          </a:r>
        </a:p>
      </dsp:txBody>
      <dsp:txXfrm>
        <a:off x="2103120" y="2928335"/>
        <a:ext cx="8412480" cy="690519"/>
      </dsp:txXfrm>
    </dsp:sp>
    <dsp:sp modelId="{16728EC3-0BE5-42CE-8233-6134AD2CA3AB}">
      <dsp:nvSpPr>
        <dsp:cNvPr id="0" name=""/>
        <dsp:cNvSpPr/>
      </dsp:nvSpPr>
      <dsp:spPr>
        <a:xfrm>
          <a:off x="0" y="2928335"/>
          <a:ext cx="2103120" cy="69051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4064824"/>
              <a:satOff val="23365"/>
              <a:lumOff val="89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290" tIns="68208" rIns="111290" bIns="68208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Georgia" panose="02040502050405020303" pitchFamily="18" charset="0"/>
            </a:rPr>
            <a:t>Submit</a:t>
          </a:r>
        </a:p>
      </dsp:txBody>
      <dsp:txXfrm>
        <a:off x="0" y="2928335"/>
        <a:ext cx="2103120" cy="690519"/>
      </dsp:txXfrm>
    </dsp:sp>
    <dsp:sp modelId="{4D5195F5-90CB-461B-97AA-83692129E609}">
      <dsp:nvSpPr>
        <dsp:cNvPr id="0" name=""/>
        <dsp:cNvSpPr/>
      </dsp:nvSpPr>
      <dsp:spPr>
        <a:xfrm>
          <a:off x="2103120" y="3660286"/>
          <a:ext cx="8412480" cy="690519"/>
        </a:xfrm>
        <a:prstGeom prst="rect">
          <a:avLst/>
        </a:prstGeom>
        <a:solidFill>
          <a:schemeClr val="accent2">
            <a:hueOff val="-5081029"/>
            <a:satOff val="29206"/>
            <a:lumOff val="11176"/>
            <a:alphaOff val="0"/>
          </a:schemeClr>
        </a:solidFill>
        <a:ln w="12700" cap="flat" cmpd="sng" algn="ctr">
          <a:solidFill>
            <a:schemeClr val="accent2">
              <a:hueOff val="-5081029"/>
              <a:satOff val="29206"/>
              <a:lumOff val="111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3225" tIns="175392" rIns="163225" bIns="175392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Georgia" panose="02040502050405020303" pitchFamily="18" charset="0"/>
            </a:rPr>
            <a:t>Make sure County sets your Tax Request correctly? No changes after November 5th</a:t>
          </a:r>
        </a:p>
      </dsp:txBody>
      <dsp:txXfrm>
        <a:off x="2103120" y="3660286"/>
        <a:ext cx="8412480" cy="690519"/>
      </dsp:txXfrm>
    </dsp:sp>
    <dsp:sp modelId="{BA4A7232-322E-49F1-A1B0-E3E35412D6BA}">
      <dsp:nvSpPr>
        <dsp:cNvPr id="0" name=""/>
        <dsp:cNvSpPr/>
      </dsp:nvSpPr>
      <dsp:spPr>
        <a:xfrm>
          <a:off x="0" y="3660286"/>
          <a:ext cx="2103120" cy="69051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5081029"/>
              <a:satOff val="29206"/>
              <a:lumOff val="111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290" tIns="68208" rIns="111290" bIns="68208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Georgia" panose="02040502050405020303" pitchFamily="18" charset="0"/>
            </a:rPr>
            <a:t>Confirm</a:t>
          </a:r>
        </a:p>
      </dsp:txBody>
      <dsp:txXfrm>
        <a:off x="0" y="3660286"/>
        <a:ext cx="2103120" cy="690519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D39D3F-6589-48B7-866A-702CCA129C35}">
      <dsp:nvSpPr>
        <dsp:cNvPr id="0" name=""/>
        <dsp:cNvSpPr/>
      </dsp:nvSpPr>
      <dsp:spPr>
        <a:xfrm>
          <a:off x="-241837" y="9911"/>
          <a:ext cx="10657114" cy="1107382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092989-9DB2-431A-A5A3-64885C721BDE}">
      <dsp:nvSpPr>
        <dsp:cNvPr id="0" name=""/>
        <dsp:cNvSpPr/>
      </dsp:nvSpPr>
      <dsp:spPr>
        <a:xfrm>
          <a:off x="93145" y="259072"/>
          <a:ext cx="609060" cy="60906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B1A321-A58A-400A-AE04-8C0F51839AEC}">
      <dsp:nvSpPr>
        <dsp:cNvPr id="0" name=""/>
        <dsp:cNvSpPr/>
      </dsp:nvSpPr>
      <dsp:spPr>
        <a:xfrm>
          <a:off x="1037189" y="9911"/>
          <a:ext cx="9375584" cy="11073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198" tIns="117198" rIns="117198" bIns="117198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Timeline required by statute:</a:t>
          </a:r>
          <a:endParaRPr lang="en-US" sz="3200" kern="1200" dirty="0"/>
        </a:p>
      </dsp:txBody>
      <dsp:txXfrm>
        <a:off x="1037189" y="9911"/>
        <a:ext cx="9375584" cy="1107382"/>
      </dsp:txXfrm>
    </dsp:sp>
    <dsp:sp modelId="{7680D896-313F-43C4-83E9-AAE0AD3E8C7B}">
      <dsp:nvSpPr>
        <dsp:cNvPr id="0" name=""/>
        <dsp:cNvSpPr/>
      </dsp:nvSpPr>
      <dsp:spPr>
        <a:xfrm>
          <a:off x="-241837" y="1394140"/>
          <a:ext cx="10657114" cy="110738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12E486-29D5-41A1-A03E-35732D46BE44}">
      <dsp:nvSpPr>
        <dsp:cNvPr id="0" name=""/>
        <dsp:cNvSpPr/>
      </dsp:nvSpPr>
      <dsp:spPr>
        <a:xfrm>
          <a:off x="93145" y="1643301"/>
          <a:ext cx="609060" cy="60906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7FAC73-A132-4805-8ED4-B8E326B4ADD9}">
      <dsp:nvSpPr>
        <dsp:cNvPr id="0" name=""/>
        <dsp:cNvSpPr/>
      </dsp:nvSpPr>
      <dsp:spPr>
        <a:xfrm>
          <a:off x="1037189" y="1394140"/>
          <a:ext cx="4795701" cy="11073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198" tIns="117198" rIns="117198" bIns="117198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On or before August 1:</a:t>
          </a:r>
        </a:p>
      </dsp:txBody>
      <dsp:txXfrm>
        <a:off x="1037189" y="1394140"/>
        <a:ext cx="4795701" cy="1107382"/>
      </dsp:txXfrm>
    </dsp:sp>
    <dsp:sp modelId="{01C0B9C2-088E-4B5E-AD54-5871B2D01B85}">
      <dsp:nvSpPr>
        <dsp:cNvPr id="0" name=""/>
        <dsp:cNvSpPr/>
      </dsp:nvSpPr>
      <dsp:spPr>
        <a:xfrm>
          <a:off x="5257817" y="1408015"/>
          <a:ext cx="5291826" cy="11073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198" tIns="117198" rIns="117198" bIns="117198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Submit entire approved contract (pdf) on Portal</a:t>
          </a:r>
        </a:p>
      </dsp:txBody>
      <dsp:txXfrm>
        <a:off x="5257817" y="1408015"/>
        <a:ext cx="5291826" cy="1107382"/>
      </dsp:txXfrm>
    </dsp:sp>
    <dsp:sp modelId="{774B745D-AD3E-4CCB-A18D-BF10CEAED2DB}">
      <dsp:nvSpPr>
        <dsp:cNvPr id="0" name=""/>
        <dsp:cNvSpPr/>
      </dsp:nvSpPr>
      <dsp:spPr>
        <a:xfrm>
          <a:off x="-241837" y="2813897"/>
          <a:ext cx="10657114" cy="96218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DED346-E078-463A-9E3E-F22D5A106156}">
      <dsp:nvSpPr>
        <dsp:cNvPr id="0" name=""/>
        <dsp:cNvSpPr/>
      </dsp:nvSpPr>
      <dsp:spPr>
        <a:xfrm>
          <a:off x="93145" y="2990461"/>
          <a:ext cx="609060" cy="60906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275B83-72AE-427F-B397-F7018C330077}">
      <dsp:nvSpPr>
        <dsp:cNvPr id="0" name=""/>
        <dsp:cNvSpPr/>
      </dsp:nvSpPr>
      <dsp:spPr>
        <a:xfrm>
          <a:off x="1037189" y="2778368"/>
          <a:ext cx="4795701" cy="11073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198" tIns="117198" rIns="117198" bIns="117198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September 30:</a:t>
          </a:r>
        </a:p>
      </dsp:txBody>
      <dsp:txXfrm>
        <a:off x="1037189" y="2778368"/>
        <a:ext cx="4795701" cy="1107382"/>
      </dsp:txXfrm>
    </dsp:sp>
    <dsp:sp modelId="{950E4AF9-BF54-413E-8B29-5615681D468D}">
      <dsp:nvSpPr>
        <dsp:cNvPr id="0" name=""/>
        <dsp:cNvSpPr/>
      </dsp:nvSpPr>
      <dsp:spPr>
        <a:xfrm>
          <a:off x="5168372" y="2691284"/>
          <a:ext cx="5347243" cy="11073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198" tIns="117198" rIns="117198" bIns="117198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Schedule D submitted with district budget</a:t>
          </a:r>
        </a:p>
      </dsp:txBody>
      <dsp:txXfrm>
        <a:off x="5168372" y="2691284"/>
        <a:ext cx="5347243" cy="1107382"/>
      </dsp:txXfrm>
    </dsp:sp>
    <dsp:sp modelId="{C7811B0E-ECE7-4332-A616-A6E7221A77D7}">
      <dsp:nvSpPr>
        <dsp:cNvPr id="0" name=""/>
        <dsp:cNvSpPr/>
      </dsp:nvSpPr>
      <dsp:spPr>
        <a:xfrm>
          <a:off x="-241837" y="4162597"/>
          <a:ext cx="10657114" cy="110738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D81FE5-ADE8-41AF-A1F2-AB6E0F3EDADF}">
      <dsp:nvSpPr>
        <dsp:cNvPr id="0" name=""/>
        <dsp:cNvSpPr/>
      </dsp:nvSpPr>
      <dsp:spPr>
        <a:xfrm>
          <a:off x="93145" y="4411758"/>
          <a:ext cx="609060" cy="60906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97D48B-331B-4115-A302-DBCFE84F0737}">
      <dsp:nvSpPr>
        <dsp:cNvPr id="0" name=""/>
        <dsp:cNvSpPr/>
      </dsp:nvSpPr>
      <dsp:spPr>
        <a:xfrm>
          <a:off x="1037189" y="4162597"/>
          <a:ext cx="4795701" cy="11073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198" tIns="117198" rIns="117198" bIns="117198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October 1:</a:t>
          </a:r>
        </a:p>
      </dsp:txBody>
      <dsp:txXfrm>
        <a:off x="1037189" y="4162597"/>
        <a:ext cx="4795701" cy="1107382"/>
      </dsp:txXfrm>
    </dsp:sp>
    <dsp:sp modelId="{EEDA8260-ED4A-4133-93F6-1021C3275B42}">
      <dsp:nvSpPr>
        <dsp:cNvPr id="0" name=""/>
        <dsp:cNvSpPr/>
      </dsp:nvSpPr>
      <dsp:spPr>
        <a:xfrm>
          <a:off x="5114467" y="4135001"/>
          <a:ext cx="5552238" cy="11073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198" tIns="117198" rIns="117198" bIns="117198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Withholding state &amp; local funds started for schools not submitting superintendent contract through NDE Portal (CDC)</a:t>
          </a:r>
        </a:p>
      </dsp:txBody>
      <dsp:txXfrm>
        <a:off x="5114467" y="4135001"/>
        <a:ext cx="5552238" cy="1107382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47E2C3-70B5-43F6-BDB0-F168F622AE67}">
      <dsp:nvSpPr>
        <dsp:cNvPr id="0" name=""/>
        <dsp:cNvSpPr/>
      </dsp:nvSpPr>
      <dsp:spPr>
        <a:xfrm>
          <a:off x="0" y="707092"/>
          <a:ext cx="10515600" cy="130540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682621-084C-4CA7-80F9-ADFB2A2225B7}">
      <dsp:nvSpPr>
        <dsp:cNvPr id="0" name=""/>
        <dsp:cNvSpPr/>
      </dsp:nvSpPr>
      <dsp:spPr>
        <a:xfrm>
          <a:off x="394883" y="1000807"/>
          <a:ext cx="717970" cy="71797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11DA36-5448-47F8-A11F-8327CE240EA2}">
      <dsp:nvSpPr>
        <dsp:cNvPr id="0" name=""/>
        <dsp:cNvSpPr/>
      </dsp:nvSpPr>
      <dsp:spPr>
        <a:xfrm>
          <a:off x="1507738" y="707092"/>
          <a:ext cx="4732020" cy="1305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155" tIns="138155" rIns="138155" bIns="138155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Average Daily Membership must be audited by your independent auditors.</a:t>
          </a:r>
        </a:p>
      </dsp:txBody>
      <dsp:txXfrm>
        <a:off x="1507738" y="707092"/>
        <a:ext cx="4732020" cy="1305401"/>
      </dsp:txXfrm>
    </dsp:sp>
    <dsp:sp modelId="{ED012B0F-1C62-4062-AFB3-326F449E5D97}">
      <dsp:nvSpPr>
        <dsp:cNvPr id="0" name=""/>
        <dsp:cNvSpPr/>
      </dsp:nvSpPr>
      <dsp:spPr>
        <a:xfrm>
          <a:off x="6239758" y="707092"/>
          <a:ext cx="4275841" cy="1305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155" tIns="138155" rIns="138155" bIns="138155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Template available for auditors.</a:t>
          </a:r>
        </a:p>
      </dsp:txBody>
      <dsp:txXfrm>
        <a:off x="6239758" y="707092"/>
        <a:ext cx="4275841" cy="1305401"/>
      </dsp:txXfrm>
    </dsp:sp>
    <dsp:sp modelId="{C541814D-A60B-4E10-8609-8B185D9AAD33}">
      <dsp:nvSpPr>
        <dsp:cNvPr id="0" name=""/>
        <dsp:cNvSpPr/>
      </dsp:nvSpPr>
      <dsp:spPr>
        <a:xfrm>
          <a:off x="0" y="2338844"/>
          <a:ext cx="10515600" cy="130540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E350D6-0886-4072-825B-26482BCFA4D3}">
      <dsp:nvSpPr>
        <dsp:cNvPr id="0" name=""/>
        <dsp:cNvSpPr/>
      </dsp:nvSpPr>
      <dsp:spPr>
        <a:xfrm>
          <a:off x="394883" y="2632559"/>
          <a:ext cx="717970" cy="71797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65C81F-C1F6-40A6-965C-D62D65B5D20F}">
      <dsp:nvSpPr>
        <dsp:cNvPr id="0" name=""/>
        <dsp:cNvSpPr/>
      </dsp:nvSpPr>
      <dsp:spPr>
        <a:xfrm>
          <a:off x="1507738" y="2338844"/>
          <a:ext cx="4732020" cy="1305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155" tIns="138155" rIns="138155" bIns="138155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School District must have individual capable of overseeing financial statement preparation otherwise:</a:t>
          </a:r>
        </a:p>
      </dsp:txBody>
      <dsp:txXfrm>
        <a:off x="1507738" y="2338844"/>
        <a:ext cx="4732020" cy="1305401"/>
      </dsp:txXfrm>
    </dsp:sp>
    <dsp:sp modelId="{02DACFF9-3B31-4D27-806C-D0C675FBE352}">
      <dsp:nvSpPr>
        <dsp:cNvPr id="0" name=""/>
        <dsp:cNvSpPr/>
      </dsp:nvSpPr>
      <dsp:spPr>
        <a:xfrm>
          <a:off x="6239758" y="2338844"/>
          <a:ext cx="4275841" cy="1305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155" tIns="138155" rIns="138155" bIns="138155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Must hire acct firm to prepare f/s that is different from the firm that audits the f/s.</a:t>
          </a:r>
        </a:p>
      </dsp:txBody>
      <dsp:txXfrm>
        <a:off x="6239758" y="2338844"/>
        <a:ext cx="4275841" cy="1305401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1153FF-14DE-417E-B311-CDAC95C87D4C}">
      <dsp:nvSpPr>
        <dsp:cNvPr id="0" name=""/>
        <dsp:cNvSpPr/>
      </dsp:nvSpPr>
      <dsp:spPr>
        <a:xfrm>
          <a:off x="0" y="4143670"/>
          <a:ext cx="6263640" cy="136004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Enrollment Option Students</a:t>
          </a:r>
        </a:p>
      </dsp:txBody>
      <dsp:txXfrm>
        <a:off x="0" y="4143670"/>
        <a:ext cx="6263640" cy="734424"/>
      </dsp:txXfrm>
    </dsp:sp>
    <dsp:sp modelId="{D759BA82-363A-44F6-A796-6A1C30AC4E7F}">
      <dsp:nvSpPr>
        <dsp:cNvPr id="0" name=""/>
        <dsp:cNvSpPr/>
      </dsp:nvSpPr>
      <dsp:spPr>
        <a:xfrm>
          <a:off x="0" y="4850893"/>
          <a:ext cx="6263640" cy="62562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$.9334 per mile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Qualify if on free lunch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Reimburse from 3 miles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One way travel once a day</a:t>
          </a:r>
        </a:p>
      </dsp:txBody>
      <dsp:txXfrm>
        <a:off x="0" y="4850893"/>
        <a:ext cx="6263640" cy="625620"/>
      </dsp:txXfrm>
    </dsp:sp>
    <dsp:sp modelId="{43CE6238-FD6A-4979-B6E8-5652F546A03F}">
      <dsp:nvSpPr>
        <dsp:cNvPr id="0" name=""/>
        <dsp:cNvSpPr/>
      </dsp:nvSpPr>
      <dsp:spPr>
        <a:xfrm rot="10800000">
          <a:off x="0" y="2072321"/>
          <a:ext cx="6263640" cy="2091749"/>
        </a:xfrm>
        <a:prstGeom prst="upArrowCallout">
          <a:avLst/>
        </a:prstGeom>
        <a:solidFill>
          <a:schemeClr val="accent2">
            <a:hueOff val="-2540515"/>
            <a:satOff val="14603"/>
            <a:lumOff val="5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Regular Resident District Students:</a:t>
          </a:r>
        </a:p>
      </dsp:txBody>
      <dsp:txXfrm rot="-10800000">
        <a:off x="0" y="2072321"/>
        <a:ext cx="6263640" cy="734203"/>
      </dsp:txXfrm>
    </dsp:sp>
    <dsp:sp modelId="{C64BFDC3-4E5C-429E-A317-699D8CCF5B23}">
      <dsp:nvSpPr>
        <dsp:cNvPr id="0" name=""/>
        <dsp:cNvSpPr/>
      </dsp:nvSpPr>
      <dsp:spPr>
        <a:xfrm>
          <a:off x="0" y="2806525"/>
          <a:ext cx="6263640" cy="625433"/>
        </a:xfrm>
        <a:prstGeom prst="rect">
          <a:avLst/>
        </a:prstGeom>
        <a:solidFill>
          <a:schemeClr val="accent2">
            <a:tint val="40000"/>
            <a:alpha val="90000"/>
            <a:hueOff val="-4554378"/>
            <a:satOff val="32229"/>
            <a:lumOff val="3226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4554378"/>
              <a:satOff val="32229"/>
              <a:lumOff val="322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$1.8668 per mile  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Qualify if living 4 miles from school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Reimburse from 3 miles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One way travel once a day</a:t>
          </a:r>
        </a:p>
      </dsp:txBody>
      <dsp:txXfrm>
        <a:off x="0" y="2806525"/>
        <a:ext cx="6263640" cy="625433"/>
      </dsp:txXfrm>
    </dsp:sp>
    <dsp:sp modelId="{25BABB70-88B6-4C49-9789-7201292D3130}">
      <dsp:nvSpPr>
        <dsp:cNvPr id="0" name=""/>
        <dsp:cNvSpPr/>
      </dsp:nvSpPr>
      <dsp:spPr>
        <a:xfrm rot="10800000">
          <a:off x="0" y="972"/>
          <a:ext cx="6263640" cy="2091749"/>
        </a:xfrm>
        <a:prstGeom prst="upArrowCallout">
          <a:avLst/>
        </a:prstGeom>
        <a:solidFill>
          <a:schemeClr val="accent2">
            <a:hueOff val="-5081029"/>
            <a:satOff val="29206"/>
            <a:lumOff val="111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$.655 per mile Effective July 1, 2022 </a:t>
          </a:r>
        </a:p>
      </dsp:txBody>
      <dsp:txXfrm rot="10800000">
        <a:off x="0" y="972"/>
        <a:ext cx="6263640" cy="1359156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E03FFD-14F6-4F44-B9A8-9207E184134E}">
      <dsp:nvSpPr>
        <dsp:cNvPr id="0" name=""/>
        <dsp:cNvSpPr/>
      </dsp:nvSpPr>
      <dsp:spPr>
        <a:xfrm>
          <a:off x="393" y="1132757"/>
          <a:ext cx="1098562" cy="109856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826674-A05E-4C9C-A998-A84685A71F29}">
      <dsp:nvSpPr>
        <dsp:cNvPr id="0" name=""/>
        <dsp:cNvSpPr/>
      </dsp:nvSpPr>
      <dsp:spPr>
        <a:xfrm>
          <a:off x="393" y="2318703"/>
          <a:ext cx="3138750" cy="470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500" kern="1200" dirty="0"/>
            <a:t>School Districts report most of their information to NDE through NDE Portal</a:t>
          </a:r>
        </a:p>
      </dsp:txBody>
      <dsp:txXfrm>
        <a:off x="393" y="2318703"/>
        <a:ext cx="3138750" cy="470812"/>
      </dsp:txXfrm>
    </dsp:sp>
    <dsp:sp modelId="{D416C362-822D-497B-BD97-DFBA9B705B80}">
      <dsp:nvSpPr>
        <dsp:cNvPr id="0" name=""/>
        <dsp:cNvSpPr/>
      </dsp:nvSpPr>
      <dsp:spPr>
        <a:xfrm>
          <a:off x="393" y="2830159"/>
          <a:ext cx="3138750" cy="3347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0218D3-C763-4AA5-8E16-9C32C7DC825E}">
      <dsp:nvSpPr>
        <dsp:cNvPr id="0" name=""/>
        <dsp:cNvSpPr/>
      </dsp:nvSpPr>
      <dsp:spPr>
        <a:xfrm>
          <a:off x="3688425" y="1132757"/>
          <a:ext cx="1098562" cy="109856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30B5EE-6678-4E94-9777-E9D2EB217A6E}">
      <dsp:nvSpPr>
        <dsp:cNvPr id="0" name=""/>
        <dsp:cNvSpPr/>
      </dsp:nvSpPr>
      <dsp:spPr>
        <a:xfrm>
          <a:off x="3688425" y="2318703"/>
          <a:ext cx="3138750" cy="470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500" kern="1200" dirty="0">
              <a:hlinkClick xmlns:r="http://schemas.openxmlformats.org/officeDocument/2006/relationships" r:id="rId5"/>
            </a:rPr>
            <a:t>https://portal.education.ne.gov</a:t>
          </a:r>
          <a:endParaRPr lang="en-US" sz="1500" kern="1200" dirty="0"/>
        </a:p>
      </dsp:txBody>
      <dsp:txXfrm>
        <a:off x="3688425" y="2318703"/>
        <a:ext cx="3138750" cy="470812"/>
      </dsp:txXfrm>
    </dsp:sp>
    <dsp:sp modelId="{03694659-F2CE-43E8-B9E5-62C4D99FC1A2}">
      <dsp:nvSpPr>
        <dsp:cNvPr id="0" name=""/>
        <dsp:cNvSpPr/>
      </dsp:nvSpPr>
      <dsp:spPr>
        <a:xfrm>
          <a:off x="3688425" y="2830159"/>
          <a:ext cx="3138750" cy="3347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A24197-1B13-4979-B894-79D986CDE67B}">
      <dsp:nvSpPr>
        <dsp:cNvPr id="0" name=""/>
        <dsp:cNvSpPr/>
      </dsp:nvSpPr>
      <dsp:spPr>
        <a:xfrm>
          <a:off x="7376456" y="1132757"/>
          <a:ext cx="1098562" cy="1098562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2A9C5F-609A-4BA9-9881-300F154765FC}">
      <dsp:nvSpPr>
        <dsp:cNvPr id="0" name=""/>
        <dsp:cNvSpPr/>
      </dsp:nvSpPr>
      <dsp:spPr>
        <a:xfrm>
          <a:off x="7376456" y="2318703"/>
          <a:ext cx="3138750" cy="470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500" kern="1200" dirty="0"/>
            <a:t>Data Collections </a:t>
          </a:r>
        </a:p>
      </dsp:txBody>
      <dsp:txXfrm>
        <a:off x="7376456" y="2318703"/>
        <a:ext cx="3138750" cy="470812"/>
      </dsp:txXfrm>
    </dsp:sp>
    <dsp:sp modelId="{94403A4B-F354-4BF7-944C-951B49DC16A7}">
      <dsp:nvSpPr>
        <dsp:cNvPr id="0" name=""/>
        <dsp:cNvSpPr/>
      </dsp:nvSpPr>
      <dsp:spPr>
        <a:xfrm>
          <a:off x="7376456" y="2830159"/>
          <a:ext cx="3138750" cy="3347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Consolidate Data Collection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ADVISOR – Student Information System</a:t>
          </a:r>
        </a:p>
      </dsp:txBody>
      <dsp:txXfrm>
        <a:off x="7376456" y="2830159"/>
        <a:ext cx="3138750" cy="334763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3100AF-CA61-4988-8628-73E36E160D70}">
      <dsp:nvSpPr>
        <dsp:cNvPr id="0" name=""/>
        <dsp:cNvSpPr/>
      </dsp:nvSpPr>
      <dsp:spPr>
        <a:xfrm>
          <a:off x="-247992" y="11069"/>
          <a:ext cx="6588691" cy="123675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E4554B-1280-4BC6-86E6-411AB6255A6F}">
      <dsp:nvSpPr>
        <dsp:cNvPr id="0" name=""/>
        <dsp:cNvSpPr/>
      </dsp:nvSpPr>
      <dsp:spPr>
        <a:xfrm>
          <a:off x="126127" y="289340"/>
          <a:ext cx="680217" cy="68021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692571-A84F-4F5D-9B48-FBDE31C37850}">
      <dsp:nvSpPr>
        <dsp:cNvPr id="0" name=""/>
        <dsp:cNvSpPr/>
      </dsp:nvSpPr>
      <dsp:spPr>
        <a:xfrm>
          <a:off x="812755" y="0"/>
          <a:ext cx="2964910" cy="12367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890" tIns="130890" rIns="130890" bIns="13089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Grant Applications (Title) – Beth Wooster</a:t>
          </a:r>
        </a:p>
      </dsp:txBody>
      <dsp:txXfrm>
        <a:off x="812755" y="0"/>
        <a:ext cx="2964910" cy="1236758"/>
      </dsp:txXfrm>
    </dsp:sp>
    <dsp:sp modelId="{B8D3833C-7ED5-4220-9022-D821F194238C}">
      <dsp:nvSpPr>
        <dsp:cNvPr id="0" name=""/>
        <dsp:cNvSpPr/>
      </dsp:nvSpPr>
      <dsp:spPr>
        <a:xfrm>
          <a:off x="3527881" y="0"/>
          <a:ext cx="3150818" cy="12367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890" tIns="130890" rIns="130890" bIns="13089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tx2"/>
              </a:solidFill>
            </a:rPr>
            <a:t>Phone -  (402) 310-1390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tx2"/>
              </a:solidFill>
            </a:rPr>
            <a:t>E-Mail  - </a:t>
          </a:r>
          <a:r>
            <a:rPr lang="en-US" sz="1600" b="0" kern="1200" dirty="0">
              <a:solidFill>
                <a:schemeClr val="tx2"/>
              </a:solidFill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beth.wooster@nebraska.gov</a:t>
          </a:r>
          <a:endParaRPr lang="en-US" sz="1400" b="0" kern="1200" dirty="0">
            <a:solidFill>
              <a:schemeClr val="tx2"/>
            </a:solidFill>
          </a:endParaRPr>
        </a:p>
      </dsp:txBody>
      <dsp:txXfrm>
        <a:off x="3527881" y="0"/>
        <a:ext cx="3150818" cy="1236758"/>
      </dsp:txXfrm>
    </dsp:sp>
    <dsp:sp modelId="{F582CCBF-9853-40CA-99DB-645A248751B6}">
      <dsp:nvSpPr>
        <dsp:cNvPr id="0" name=""/>
        <dsp:cNvSpPr/>
      </dsp:nvSpPr>
      <dsp:spPr>
        <a:xfrm>
          <a:off x="-247992" y="1557017"/>
          <a:ext cx="6588691" cy="123675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288CFE-E02F-4984-BB82-DFA6D608DE50}">
      <dsp:nvSpPr>
        <dsp:cNvPr id="0" name=""/>
        <dsp:cNvSpPr/>
      </dsp:nvSpPr>
      <dsp:spPr>
        <a:xfrm>
          <a:off x="126127" y="1835288"/>
          <a:ext cx="680217" cy="68021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0F3292-26EE-4C8E-B30B-91910A8B1239}">
      <dsp:nvSpPr>
        <dsp:cNvPr id="0" name=""/>
        <dsp:cNvSpPr/>
      </dsp:nvSpPr>
      <dsp:spPr>
        <a:xfrm>
          <a:off x="792001" y="1557017"/>
          <a:ext cx="2964910" cy="12367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890" tIns="130890" rIns="130890" bIns="13089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Grant Applications (IDEA) – Suzie Pierce</a:t>
          </a:r>
        </a:p>
      </dsp:txBody>
      <dsp:txXfrm>
        <a:off x="792001" y="1557017"/>
        <a:ext cx="2964910" cy="1236758"/>
      </dsp:txXfrm>
    </dsp:sp>
    <dsp:sp modelId="{0707925D-61F6-4A71-B58F-DDB1D02FF7CA}">
      <dsp:nvSpPr>
        <dsp:cNvPr id="0" name=""/>
        <dsp:cNvSpPr/>
      </dsp:nvSpPr>
      <dsp:spPr>
        <a:xfrm>
          <a:off x="3528704" y="1557017"/>
          <a:ext cx="3190086" cy="12367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890" tIns="130890" rIns="130890" bIns="13089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tx2"/>
              </a:solidFill>
            </a:rPr>
            <a:t>Phone -  (531) 530-9096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tx2"/>
              </a:solidFill>
            </a:rPr>
            <a:t>E-Mail  </a:t>
          </a:r>
          <a:r>
            <a:rPr lang="en-US" sz="1600" b="0" kern="1200" dirty="0">
              <a:solidFill>
                <a:schemeClr val="tx2"/>
              </a:solidFill>
              <a:hlinkClick xmlns:r="http://schemas.openxmlformats.org/officeDocument/2006/relationships"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-Suzie.Pierce@nebraska.gov</a:t>
          </a:r>
          <a:r>
            <a:rPr lang="en-US" sz="1600" b="0" kern="1200" dirty="0">
              <a:solidFill>
                <a:schemeClr val="tx2"/>
              </a:solidFill>
            </a:rPr>
            <a:t>  </a:t>
          </a:r>
          <a:r>
            <a:rPr lang="en-US" sz="1100" kern="1200" dirty="0">
              <a:hlinkClick xmlns:r="http://schemas.openxmlformats.org/officeDocument/2006/relationships" r:id="rId7"/>
            </a:rPr>
            <a:t>Greg.Prochazka@nebraska.gov</a:t>
          </a:r>
          <a:r>
            <a:rPr lang="en-US" sz="1100" kern="1200" dirty="0"/>
            <a:t> </a:t>
          </a:r>
        </a:p>
      </dsp:txBody>
      <dsp:txXfrm>
        <a:off x="3528704" y="1557017"/>
        <a:ext cx="3190086" cy="1236758"/>
      </dsp:txXfrm>
    </dsp:sp>
    <dsp:sp modelId="{0CB05E4B-3033-43D4-AD35-70BD356062F5}">
      <dsp:nvSpPr>
        <dsp:cNvPr id="0" name=""/>
        <dsp:cNvSpPr/>
      </dsp:nvSpPr>
      <dsp:spPr>
        <a:xfrm>
          <a:off x="-247992" y="3102966"/>
          <a:ext cx="6588691" cy="123675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818394-AED0-4B9E-9873-221B5ADE5F84}">
      <dsp:nvSpPr>
        <dsp:cNvPr id="0" name=""/>
        <dsp:cNvSpPr/>
      </dsp:nvSpPr>
      <dsp:spPr>
        <a:xfrm>
          <a:off x="126127" y="3381237"/>
          <a:ext cx="680217" cy="680217"/>
        </a:xfrm>
        <a:prstGeom prst="rect">
          <a:avLst/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761E25-3E29-4CBB-8900-404A70AD3D60}">
      <dsp:nvSpPr>
        <dsp:cNvPr id="0" name=""/>
        <dsp:cNvSpPr/>
      </dsp:nvSpPr>
      <dsp:spPr>
        <a:xfrm>
          <a:off x="718264" y="3125067"/>
          <a:ext cx="2964910" cy="12367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890" tIns="130890" rIns="130890" bIns="13089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Grant Reimbursement Request – Sara Leber</a:t>
          </a:r>
        </a:p>
      </dsp:txBody>
      <dsp:txXfrm>
        <a:off x="718264" y="3125067"/>
        <a:ext cx="2964910" cy="1236758"/>
      </dsp:txXfrm>
    </dsp:sp>
    <dsp:sp modelId="{DA443E84-8713-43D0-842A-55C620907A5B}">
      <dsp:nvSpPr>
        <dsp:cNvPr id="0" name=""/>
        <dsp:cNvSpPr/>
      </dsp:nvSpPr>
      <dsp:spPr>
        <a:xfrm>
          <a:off x="3534865" y="3102966"/>
          <a:ext cx="3158119" cy="12367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890" tIns="130890" rIns="130890" bIns="13089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tx2"/>
              </a:solidFill>
            </a:rPr>
            <a:t>Phone – (402) 890-8977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tx2"/>
              </a:solidFill>
            </a:rPr>
            <a:t>E-Mail  - </a:t>
          </a:r>
          <a:r>
            <a:rPr lang="en-US" sz="1600" b="0" kern="1200" dirty="0">
              <a:solidFill>
                <a:schemeClr val="tx2"/>
              </a:solidFill>
              <a:hlinkClick xmlns:r="http://schemas.openxmlformats.org/officeDocument/2006/relationships" r:id="rId10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Sara.Leber@nebraska.gov</a:t>
          </a:r>
          <a:endParaRPr lang="en-US" sz="1600" b="0" kern="1200" dirty="0">
            <a:solidFill>
              <a:schemeClr val="tx2"/>
            </a:solidFill>
          </a:endParaRPr>
        </a:p>
      </dsp:txBody>
      <dsp:txXfrm>
        <a:off x="3534865" y="3102966"/>
        <a:ext cx="3158119" cy="1236758"/>
      </dsp:txXfrm>
    </dsp:sp>
    <dsp:sp modelId="{5516FECD-C940-42A3-8CEA-9191D5FA3508}">
      <dsp:nvSpPr>
        <dsp:cNvPr id="0" name=""/>
        <dsp:cNvSpPr/>
      </dsp:nvSpPr>
      <dsp:spPr>
        <a:xfrm>
          <a:off x="-247992" y="4648914"/>
          <a:ext cx="6588691" cy="123675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70939A-E821-472D-9006-1057BFBE93E3}">
      <dsp:nvSpPr>
        <dsp:cNvPr id="0" name=""/>
        <dsp:cNvSpPr/>
      </dsp:nvSpPr>
      <dsp:spPr>
        <a:xfrm>
          <a:off x="126127" y="4927185"/>
          <a:ext cx="680217" cy="680217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A927FD-839D-49B8-A926-926C812A6E62}">
      <dsp:nvSpPr>
        <dsp:cNvPr id="0" name=""/>
        <dsp:cNvSpPr/>
      </dsp:nvSpPr>
      <dsp:spPr>
        <a:xfrm>
          <a:off x="757667" y="4659983"/>
          <a:ext cx="2964910" cy="12367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890" tIns="130890" rIns="130890" bIns="13089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Activation codes and Technical Assistance </a:t>
          </a:r>
        </a:p>
      </dsp:txBody>
      <dsp:txXfrm>
        <a:off x="757667" y="4659983"/>
        <a:ext cx="2964910" cy="1236758"/>
      </dsp:txXfrm>
    </dsp:sp>
    <dsp:sp modelId="{EBBD2C92-90DB-427C-BCAA-73903294E6D9}">
      <dsp:nvSpPr>
        <dsp:cNvPr id="0" name=""/>
        <dsp:cNvSpPr/>
      </dsp:nvSpPr>
      <dsp:spPr>
        <a:xfrm>
          <a:off x="3404409" y="4659983"/>
          <a:ext cx="3064849" cy="12367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890" tIns="130890" rIns="130890" bIns="13089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tx2"/>
              </a:solidFill>
            </a:rPr>
            <a:t>E-Mail  - </a:t>
          </a:r>
          <a:r>
            <a:rPr lang="en-US" sz="1600" b="0" u="sng" kern="1200" dirty="0">
              <a:solidFill>
                <a:schemeClr val="tx2"/>
              </a:solidFill>
            </a:rPr>
            <a:t>NDEGMSData@nebraska.gov</a:t>
          </a:r>
        </a:p>
      </dsp:txBody>
      <dsp:txXfrm>
        <a:off x="3404409" y="4659983"/>
        <a:ext cx="3064849" cy="1236758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E56F25-FB2A-4E82-8D23-899613DABB5A}">
      <dsp:nvSpPr>
        <dsp:cNvPr id="0" name=""/>
        <dsp:cNvSpPr/>
      </dsp:nvSpPr>
      <dsp:spPr>
        <a:xfrm>
          <a:off x="0" y="96218"/>
          <a:ext cx="6263640" cy="10881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Department of Education Payment Information </a:t>
          </a:r>
        </a:p>
      </dsp:txBody>
      <dsp:txXfrm>
        <a:off x="53117" y="149335"/>
        <a:ext cx="6157406" cy="981866"/>
      </dsp:txXfrm>
    </dsp:sp>
    <dsp:sp modelId="{A9490A28-9E09-4D12-B69C-B6ABC5B94A0B}">
      <dsp:nvSpPr>
        <dsp:cNvPr id="0" name=""/>
        <dsp:cNvSpPr/>
      </dsp:nvSpPr>
      <dsp:spPr>
        <a:xfrm>
          <a:off x="0" y="1184318"/>
          <a:ext cx="6263640" cy="14283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38100" rIns="213360" bIns="3810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 dirty="0">
              <a:hlinkClick xmlns:r="http://schemas.openxmlformats.org/officeDocument/2006/relationships" r:id="rId1"/>
            </a:rPr>
            <a:t>https://sfos-payment.education.ne.gov/</a:t>
          </a:r>
          <a:endParaRPr lang="en-US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 dirty="0"/>
            <a:t>Grants Management System (GMS)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 dirty="0"/>
            <a:t>Payment Information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 dirty="0"/>
            <a:t>Audit Confirmation</a:t>
          </a:r>
        </a:p>
      </dsp:txBody>
      <dsp:txXfrm>
        <a:off x="0" y="1184318"/>
        <a:ext cx="6263640" cy="1428300"/>
      </dsp:txXfrm>
    </dsp:sp>
    <dsp:sp modelId="{10474232-48D2-48D2-AEB2-CAB67107D75D}">
      <dsp:nvSpPr>
        <dsp:cNvPr id="0" name=""/>
        <dsp:cNvSpPr/>
      </dsp:nvSpPr>
      <dsp:spPr>
        <a:xfrm>
          <a:off x="0" y="2612619"/>
          <a:ext cx="6263640" cy="1088100"/>
        </a:xfrm>
        <a:prstGeom prst="roundRect">
          <a:avLst/>
        </a:prstGeom>
        <a:solidFill>
          <a:schemeClr val="accent5">
            <a:hueOff val="11787140"/>
            <a:satOff val="-15272"/>
            <a:lumOff val="-2843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All District Payments from State of Nebraska</a:t>
          </a:r>
        </a:p>
      </dsp:txBody>
      <dsp:txXfrm>
        <a:off x="53117" y="2665736"/>
        <a:ext cx="6157406" cy="981866"/>
      </dsp:txXfrm>
    </dsp:sp>
    <dsp:sp modelId="{41CB28DB-FC7A-40B4-9FDD-97C88DC50651}">
      <dsp:nvSpPr>
        <dsp:cNvPr id="0" name=""/>
        <dsp:cNvSpPr/>
      </dsp:nvSpPr>
      <dsp:spPr>
        <a:xfrm>
          <a:off x="0" y="3700719"/>
          <a:ext cx="6263640" cy="1707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38100" rIns="213360" bIns="3810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 dirty="0">
              <a:hlinkClick xmlns:r="http://schemas.openxmlformats.org/officeDocument/2006/relationships" r:id="rId2"/>
            </a:rPr>
            <a:t>paul.haas@Nebraska.gov</a:t>
          </a:r>
          <a:endParaRPr lang="en-US" sz="2300" kern="1200" dirty="0"/>
        </a:p>
        <a:p>
          <a:pPr marL="457200" lvl="2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 dirty="0"/>
            <a:t>Request to receive email notification of </a:t>
          </a:r>
          <a:r>
            <a:rPr lang="en-US" sz="2300" i="1" kern="1200" dirty="0"/>
            <a:t>all</a:t>
          </a:r>
          <a:r>
            <a:rPr lang="en-US" sz="2300" kern="1200" dirty="0"/>
            <a:t> </a:t>
          </a:r>
          <a:r>
            <a:rPr lang="en-US" sz="2300" i="1" kern="1200" dirty="0"/>
            <a:t>payments</a:t>
          </a:r>
          <a:r>
            <a:rPr lang="en-US" sz="2300" kern="1200" dirty="0"/>
            <a:t> to district from State of Nebraska</a:t>
          </a:r>
        </a:p>
        <a:p>
          <a:pPr marL="457200" lvl="2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 dirty="0"/>
            <a:t>Email must be sent from Superintendent</a:t>
          </a:r>
        </a:p>
        <a:p>
          <a:pPr marL="457200" lvl="2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 dirty="0"/>
            <a:t>Only one email per district</a:t>
          </a:r>
        </a:p>
      </dsp:txBody>
      <dsp:txXfrm>
        <a:off x="0" y="3700719"/>
        <a:ext cx="6263640" cy="17077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33C255-F20C-4C2E-AED3-6352B0631701}">
      <dsp:nvSpPr>
        <dsp:cNvPr id="0" name=""/>
        <dsp:cNvSpPr/>
      </dsp:nvSpPr>
      <dsp:spPr>
        <a:xfrm>
          <a:off x="-13052" y="0"/>
          <a:ext cx="2532917" cy="50291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Collect Property taxes</a:t>
          </a:r>
        </a:p>
      </dsp:txBody>
      <dsp:txXfrm>
        <a:off x="-13052" y="2011680"/>
        <a:ext cx="2532917" cy="2011680"/>
      </dsp:txXfrm>
    </dsp:sp>
    <dsp:sp modelId="{18C42AC8-990A-4E01-9FB1-B4040972FCBB}">
      <dsp:nvSpPr>
        <dsp:cNvPr id="0" name=""/>
        <dsp:cNvSpPr/>
      </dsp:nvSpPr>
      <dsp:spPr>
        <a:xfrm>
          <a:off x="-45450" y="193958"/>
          <a:ext cx="2597714" cy="163960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139700">
            <a:schemeClr val="accent3">
              <a:satMod val="175000"/>
              <a:alpha val="40000"/>
            </a:schemeClr>
          </a:glow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B4695A-682E-453D-AD06-7BF0A56E01FD}">
      <dsp:nvSpPr>
        <dsp:cNvPr id="0" name=""/>
        <dsp:cNvSpPr/>
      </dsp:nvSpPr>
      <dsp:spPr>
        <a:xfrm>
          <a:off x="2678414" y="0"/>
          <a:ext cx="2441724" cy="50291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32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Bond Principal &amp; Interest for Project</a:t>
          </a:r>
        </a:p>
      </dsp:txBody>
      <dsp:txXfrm>
        <a:off x="2678414" y="2011680"/>
        <a:ext cx="2441724" cy="2011680"/>
      </dsp:txXfrm>
    </dsp:sp>
    <dsp:sp modelId="{7DC6770D-A169-4259-95C7-F79787613784}">
      <dsp:nvSpPr>
        <dsp:cNvPr id="0" name=""/>
        <dsp:cNvSpPr/>
      </dsp:nvSpPr>
      <dsp:spPr>
        <a:xfrm>
          <a:off x="2617385" y="157156"/>
          <a:ext cx="2563784" cy="1713208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139700">
            <a:schemeClr val="accent3">
              <a:satMod val="175000"/>
              <a:alpha val="40000"/>
            </a:schemeClr>
          </a:glow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7D620E-5C77-424A-8BFE-869C23A43B76}">
      <dsp:nvSpPr>
        <dsp:cNvPr id="0" name=""/>
        <dsp:cNvSpPr/>
      </dsp:nvSpPr>
      <dsp:spPr>
        <a:xfrm>
          <a:off x="-8" y="4023362"/>
          <a:ext cx="5135735" cy="1005837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33C255-F20C-4C2E-AED3-6352B0631701}">
      <dsp:nvSpPr>
        <dsp:cNvPr id="0" name=""/>
        <dsp:cNvSpPr/>
      </dsp:nvSpPr>
      <dsp:spPr>
        <a:xfrm>
          <a:off x="2350" y="0"/>
          <a:ext cx="2692570" cy="50901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Accessibility Barriers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Life Safety Codes </a:t>
          </a:r>
        </a:p>
      </dsp:txBody>
      <dsp:txXfrm>
        <a:off x="2350" y="2036064"/>
        <a:ext cx="2692570" cy="2036064"/>
      </dsp:txXfrm>
    </dsp:sp>
    <dsp:sp modelId="{18C42AC8-990A-4E01-9FB1-B4040972FCBB}">
      <dsp:nvSpPr>
        <dsp:cNvPr id="0" name=""/>
        <dsp:cNvSpPr/>
      </dsp:nvSpPr>
      <dsp:spPr>
        <a:xfrm>
          <a:off x="34035" y="196309"/>
          <a:ext cx="2629201" cy="1659478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9000" b="-2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139700">
            <a:schemeClr val="accent3">
              <a:satMod val="175000"/>
              <a:alpha val="40000"/>
            </a:schemeClr>
          </a:glow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B4695A-682E-453D-AD06-7BF0A56E01FD}">
      <dsp:nvSpPr>
        <dsp:cNvPr id="0" name=""/>
        <dsp:cNvSpPr/>
      </dsp:nvSpPr>
      <dsp:spPr>
        <a:xfrm>
          <a:off x="2775698" y="0"/>
          <a:ext cx="2692570" cy="50901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Mold Abatement &amp; Removal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Asbestos Removal</a:t>
          </a:r>
        </a:p>
      </dsp:txBody>
      <dsp:txXfrm>
        <a:off x="2775698" y="2036064"/>
        <a:ext cx="2692570" cy="2036064"/>
      </dsp:txXfrm>
    </dsp:sp>
    <dsp:sp modelId="{7DC6770D-A169-4259-95C7-F79787613784}">
      <dsp:nvSpPr>
        <dsp:cNvPr id="0" name=""/>
        <dsp:cNvSpPr/>
      </dsp:nvSpPr>
      <dsp:spPr>
        <a:xfrm>
          <a:off x="2824553" y="159061"/>
          <a:ext cx="2594860" cy="1733974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139700">
            <a:schemeClr val="accent3">
              <a:satMod val="175000"/>
              <a:alpha val="40000"/>
            </a:schemeClr>
          </a:glow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7D620E-5C77-424A-8BFE-869C23A43B76}">
      <dsp:nvSpPr>
        <dsp:cNvPr id="0" name=""/>
        <dsp:cNvSpPr/>
      </dsp:nvSpPr>
      <dsp:spPr>
        <a:xfrm>
          <a:off x="-8" y="4072130"/>
          <a:ext cx="5470637" cy="1018029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33C255-F20C-4C2E-AED3-6352B0631701}">
      <dsp:nvSpPr>
        <dsp:cNvPr id="0" name=""/>
        <dsp:cNvSpPr/>
      </dsp:nvSpPr>
      <dsp:spPr>
        <a:xfrm>
          <a:off x="0" y="0"/>
          <a:ext cx="2460659" cy="50948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037946"/>
        <a:ext cx="2460659" cy="2037946"/>
      </dsp:txXfrm>
    </dsp:sp>
    <dsp:sp modelId="{18C42AC8-990A-4E01-9FB1-B4040972FCBB}">
      <dsp:nvSpPr>
        <dsp:cNvPr id="0" name=""/>
        <dsp:cNvSpPr/>
      </dsp:nvSpPr>
      <dsp:spPr>
        <a:xfrm>
          <a:off x="-60556" y="357302"/>
          <a:ext cx="2631632" cy="159337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139700">
            <a:schemeClr val="accent3">
              <a:satMod val="175000"/>
              <a:alpha val="40000"/>
            </a:schemeClr>
          </a:glow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B4695A-682E-453D-AD06-7BF0A56E01FD}">
      <dsp:nvSpPr>
        <dsp:cNvPr id="0" name=""/>
        <dsp:cNvSpPr/>
      </dsp:nvSpPr>
      <dsp:spPr>
        <a:xfrm>
          <a:off x="2713196" y="0"/>
          <a:ext cx="2460659" cy="50948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13196" y="2037946"/>
        <a:ext cx="2460659" cy="2037946"/>
      </dsp:txXfrm>
    </dsp:sp>
    <dsp:sp modelId="{7DC6770D-A169-4259-95C7-F79787613784}">
      <dsp:nvSpPr>
        <dsp:cNvPr id="0" name=""/>
        <dsp:cNvSpPr/>
      </dsp:nvSpPr>
      <dsp:spPr>
        <a:xfrm>
          <a:off x="2644896" y="286198"/>
          <a:ext cx="2597259" cy="1735578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139700">
            <a:schemeClr val="accent3">
              <a:satMod val="175000"/>
              <a:alpha val="40000"/>
            </a:schemeClr>
          </a:glow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7D620E-5C77-424A-8BFE-869C23A43B76}">
      <dsp:nvSpPr>
        <dsp:cNvPr id="0" name=""/>
        <dsp:cNvSpPr/>
      </dsp:nvSpPr>
      <dsp:spPr>
        <a:xfrm>
          <a:off x="29489" y="3919130"/>
          <a:ext cx="5122621" cy="1026124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A989B8-F9B8-4EB7-890F-A5A2323D0183}">
      <dsp:nvSpPr>
        <dsp:cNvPr id="0" name=""/>
        <dsp:cNvSpPr/>
      </dsp:nvSpPr>
      <dsp:spPr>
        <a:xfrm>
          <a:off x="0" y="87605"/>
          <a:ext cx="6263640" cy="172849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/>
            <a:t>Tax proceeds must be spent for the purposes for which they were originally collected.</a:t>
          </a:r>
          <a:endParaRPr lang="en-US" sz="2500" kern="1200" dirty="0"/>
        </a:p>
      </dsp:txBody>
      <dsp:txXfrm>
        <a:off x="84378" y="171983"/>
        <a:ext cx="6094884" cy="1559736"/>
      </dsp:txXfrm>
    </dsp:sp>
    <dsp:sp modelId="{1EB0218F-BC56-484B-8B20-C5CC325DCC68}">
      <dsp:nvSpPr>
        <dsp:cNvPr id="0" name=""/>
        <dsp:cNvSpPr/>
      </dsp:nvSpPr>
      <dsp:spPr>
        <a:xfrm>
          <a:off x="0" y="1888097"/>
          <a:ext cx="6263640" cy="1728492"/>
        </a:xfrm>
        <a:prstGeom prst="roundRect">
          <a:avLst/>
        </a:prstGeom>
        <a:solidFill>
          <a:schemeClr val="accent2">
            <a:hueOff val="-2540515"/>
            <a:satOff val="14603"/>
            <a:lumOff val="5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i="1" kern="1200" dirty="0"/>
            <a:t>Building projects cannot be paid out of the General Fund.</a:t>
          </a:r>
          <a:endParaRPr lang="en-US" sz="2500" kern="1200" dirty="0"/>
        </a:p>
      </dsp:txBody>
      <dsp:txXfrm>
        <a:off x="84378" y="1972475"/>
        <a:ext cx="6094884" cy="1559736"/>
      </dsp:txXfrm>
    </dsp:sp>
    <dsp:sp modelId="{EDC8E4D7-BB71-4369-BC00-A9F21E895211}">
      <dsp:nvSpPr>
        <dsp:cNvPr id="0" name=""/>
        <dsp:cNvSpPr/>
      </dsp:nvSpPr>
      <dsp:spPr>
        <a:xfrm>
          <a:off x="0" y="3688590"/>
          <a:ext cx="6263640" cy="1728492"/>
        </a:xfrm>
        <a:prstGeom prst="roundRect">
          <a:avLst/>
        </a:prstGeom>
        <a:solidFill>
          <a:schemeClr val="accent2">
            <a:hueOff val="-5081029"/>
            <a:satOff val="29206"/>
            <a:lumOff val="111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i="1" kern="1200" dirty="0"/>
            <a:t>Interfund Loans can be made between Taxing Funds</a:t>
          </a:r>
        </a:p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i="1" kern="1200" dirty="0"/>
            <a:t>*One Exception – General can be used for Bond payment in a shortfall situation.</a:t>
          </a:r>
          <a:endParaRPr lang="en-US" sz="2500" kern="1200" dirty="0"/>
        </a:p>
      </dsp:txBody>
      <dsp:txXfrm>
        <a:off x="84378" y="3772968"/>
        <a:ext cx="6094884" cy="155973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33C255-F20C-4C2E-AED3-6352B0631701}">
      <dsp:nvSpPr>
        <dsp:cNvPr id="0" name=""/>
        <dsp:cNvSpPr/>
      </dsp:nvSpPr>
      <dsp:spPr>
        <a:xfrm>
          <a:off x="22321" y="0"/>
          <a:ext cx="2453681" cy="50291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Spread out Capital Outlay Costs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321" y="2011680"/>
        <a:ext cx="2453681" cy="2011680"/>
      </dsp:txXfrm>
    </dsp:sp>
    <dsp:sp modelId="{18C42AC8-990A-4E01-9FB1-B4040972FCBB}">
      <dsp:nvSpPr>
        <dsp:cNvPr id="0" name=""/>
        <dsp:cNvSpPr/>
      </dsp:nvSpPr>
      <dsp:spPr>
        <a:xfrm>
          <a:off x="-49694" y="193958"/>
          <a:ext cx="2597714" cy="1639604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139700">
            <a:schemeClr val="accent3">
              <a:satMod val="175000"/>
              <a:alpha val="40000"/>
            </a:schemeClr>
          </a:glow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B4695A-682E-453D-AD06-7BF0A56E01FD}">
      <dsp:nvSpPr>
        <dsp:cNvPr id="0" name=""/>
        <dsp:cNvSpPr/>
      </dsp:nvSpPr>
      <dsp:spPr>
        <a:xfrm>
          <a:off x="2670914" y="0"/>
          <a:ext cx="2453681" cy="50291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School Buses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Computers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Textbooks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670914" y="2011680"/>
        <a:ext cx="2453681" cy="2011680"/>
      </dsp:txXfrm>
    </dsp:sp>
    <dsp:sp modelId="{7DC6770D-A169-4259-95C7-F79787613784}">
      <dsp:nvSpPr>
        <dsp:cNvPr id="0" name=""/>
        <dsp:cNvSpPr/>
      </dsp:nvSpPr>
      <dsp:spPr>
        <a:xfrm>
          <a:off x="2621629" y="157156"/>
          <a:ext cx="2563784" cy="1713208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139700">
            <a:schemeClr val="accent3">
              <a:satMod val="175000"/>
              <a:alpha val="40000"/>
            </a:schemeClr>
          </a:glow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7D620E-5C77-424A-8BFE-869C23A43B76}">
      <dsp:nvSpPr>
        <dsp:cNvPr id="0" name=""/>
        <dsp:cNvSpPr/>
      </dsp:nvSpPr>
      <dsp:spPr>
        <a:xfrm>
          <a:off x="24063" y="4007642"/>
          <a:ext cx="5087591" cy="1005837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33C255-F20C-4C2E-AED3-6352B0631701}">
      <dsp:nvSpPr>
        <dsp:cNvPr id="0" name=""/>
        <dsp:cNvSpPr/>
      </dsp:nvSpPr>
      <dsp:spPr>
        <a:xfrm>
          <a:off x="22292" y="0"/>
          <a:ext cx="2591754" cy="51054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Reserve General Fund Money for Benefit of District Employees</a:t>
          </a:r>
        </a:p>
      </dsp:txBody>
      <dsp:txXfrm>
        <a:off x="22292" y="2042160"/>
        <a:ext cx="2591754" cy="2042160"/>
      </dsp:txXfrm>
    </dsp:sp>
    <dsp:sp modelId="{18C42AC8-990A-4E01-9FB1-B4040972FCBB}">
      <dsp:nvSpPr>
        <dsp:cNvPr id="0" name=""/>
        <dsp:cNvSpPr/>
      </dsp:nvSpPr>
      <dsp:spPr>
        <a:xfrm>
          <a:off x="-5740" y="196897"/>
          <a:ext cx="2637073" cy="166444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9000" b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139700">
            <a:schemeClr val="accent3">
              <a:satMod val="175000"/>
              <a:alpha val="40000"/>
            </a:schemeClr>
          </a:glow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B4695A-682E-453D-AD06-7BF0A56E01FD}">
      <dsp:nvSpPr>
        <dsp:cNvPr id="0" name=""/>
        <dsp:cNvSpPr/>
      </dsp:nvSpPr>
      <dsp:spPr>
        <a:xfrm>
          <a:off x="2700815" y="0"/>
          <a:ext cx="2647896" cy="51054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7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Early Retirements 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7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Unemployment Compensation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7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Deductibles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00815" y="2042160"/>
        <a:ext cx="2647896" cy="2042160"/>
      </dsp:txXfrm>
    </dsp:sp>
    <dsp:sp modelId="{7DC6770D-A169-4259-95C7-F79787613784}">
      <dsp:nvSpPr>
        <dsp:cNvPr id="0" name=""/>
        <dsp:cNvSpPr/>
      </dsp:nvSpPr>
      <dsp:spPr>
        <a:xfrm>
          <a:off x="2723448" y="159537"/>
          <a:ext cx="2602629" cy="1739166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6000" b="-2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139700">
            <a:schemeClr val="accent3">
              <a:satMod val="175000"/>
              <a:alpha val="40000"/>
            </a:schemeClr>
          </a:glow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7D620E-5C77-424A-8BFE-869C23A43B76}">
      <dsp:nvSpPr>
        <dsp:cNvPr id="0" name=""/>
        <dsp:cNvSpPr/>
      </dsp:nvSpPr>
      <dsp:spPr>
        <a:xfrm>
          <a:off x="-8" y="4084322"/>
          <a:ext cx="5342988" cy="1021077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33C255-F20C-4C2E-AED3-6352B0631701}">
      <dsp:nvSpPr>
        <dsp:cNvPr id="0" name=""/>
        <dsp:cNvSpPr/>
      </dsp:nvSpPr>
      <dsp:spPr>
        <a:xfrm>
          <a:off x="-18292" y="0"/>
          <a:ext cx="2754468" cy="51054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Uninsured Losses by District</a:t>
          </a:r>
        </a:p>
      </dsp:txBody>
      <dsp:txXfrm>
        <a:off x="-18292" y="2042160"/>
        <a:ext cx="2754468" cy="2042160"/>
      </dsp:txXfrm>
    </dsp:sp>
    <dsp:sp modelId="{18C42AC8-990A-4E01-9FB1-B4040972FCBB}">
      <dsp:nvSpPr>
        <dsp:cNvPr id="0" name=""/>
        <dsp:cNvSpPr/>
      </dsp:nvSpPr>
      <dsp:spPr>
        <a:xfrm>
          <a:off x="40404" y="196897"/>
          <a:ext cx="2637073" cy="166444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139700">
            <a:schemeClr val="accent3">
              <a:satMod val="175000"/>
              <a:alpha val="40000"/>
            </a:schemeClr>
          </a:glow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B4695A-682E-453D-AD06-7BF0A56E01FD}">
      <dsp:nvSpPr>
        <dsp:cNvPr id="0" name=""/>
        <dsp:cNvSpPr/>
      </dsp:nvSpPr>
      <dsp:spPr>
        <a:xfrm>
          <a:off x="2864114" y="0"/>
          <a:ext cx="2483021" cy="51054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30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Legal Fees for Defense against Public Losses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864114" y="2042160"/>
        <a:ext cx="2483021" cy="2042160"/>
      </dsp:txXfrm>
    </dsp:sp>
    <dsp:sp modelId="{7DC6770D-A169-4259-95C7-F79787613784}">
      <dsp:nvSpPr>
        <dsp:cNvPr id="0" name=""/>
        <dsp:cNvSpPr/>
      </dsp:nvSpPr>
      <dsp:spPr>
        <a:xfrm>
          <a:off x="2804310" y="159537"/>
          <a:ext cx="2602629" cy="1739166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139700">
            <a:schemeClr val="accent3">
              <a:satMod val="175000"/>
              <a:alpha val="40000"/>
            </a:schemeClr>
          </a:glow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7D620E-5C77-424A-8BFE-869C23A43B76}">
      <dsp:nvSpPr>
        <dsp:cNvPr id="0" name=""/>
        <dsp:cNvSpPr/>
      </dsp:nvSpPr>
      <dsp:spPr>
        <a:xfrm>
          <a:off x="-8" y="4307687"/>
          <a:ext cx="5388664" cy="733898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16/7/layout/VerticalHollowActionList">
  <dgm:title val="Vertical Hollow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solidFgAcc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16/7/layout/VerticalHollowActionList">
  <dgm:title val="Vertical Hollow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solidFgAcc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70A76DE-30F8-5CE7-A292-403F5F3FC13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2023 New Supt Orientation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AFC9F1-B83B-FFA6-AD2C-44617501E08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D03FB0-1036-8D02-8AD4-99B8330793F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D54122-5826-FCEF-4AB1-6C176FD7937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7BFCCC-A2ED-44CB-B270-88DA28B44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712899"/>
      </p:ext>
    </p:extLst>
  </p:cSld>
  <p:clrMap bg1="lt1" tx1="dk1" bg2="lt2" tx2="dk2" accent1="accent1" accent2="accent2" accent3="accent3" accent4="accent4" accent5="accent5" accent6="accent6" hlink="hlink" folHlink="folHlink"/>
  <p:hf sldNum="0" ftr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3T14:03:13.4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2644 1 24575,'-1'19'0,"-1"0"0,-1-1 0,0 1 0,-1 0 0,-1-1 0,-1 0 0,-1 0 0,0-1 0,-1 1 0,-1-2 0,-14 21 0,10-18 0,0-1 0,-2 0 0,0-2 0,-1 1 0,0-2 0,-2 0 0,0-1 0,0-1 0,-23 12 0,-8 4 0,36-20 0,0-1 0,-1 0 0,-1-1 0,1 0 0,-27 7 0,-20 1 0,-67 24 0,90-24 0,-1-2 0,0-2 0,-1-2 0,0-1 0,-1-2 0,-71 1 0,-681-9 0,736-1 0,-71-12 0,51 4 0,42 4 0,1-1 0,1-2 0,0-1 0,-48-24 0,73 32 0,-15-9 0,0 0 0,1-1 0,0-2 0,-33-28 0,-71-78 0,110 104 0,5 4 0,1 0 0,1-1 0,0 0 0,1 0 0,-7-19 0,-11-17 0,2 1-1365,16 28-5461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2023 New Supt Orientation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94CE7E-AF83-4B06-8F37-6B831C3271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641841"/>
      </p:ext>
    </p:extLst>
  </p:cSld>
  <p:clrMap bg1="lt1" tx1="dk1" bg2="lt2" tx2="dk2" accent1="accent1" accent2="accent2" accent3="accent3" accent4="accent4" accent5="accent5" accent6="accent6" hlink="hlink" folHlink="folHlink"/>
  <p:hf sldNum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7984">
              <a:defRPr/>
            </a:pPr>
            <a:r>
              <a:rPr lang="en-US" sz="1600" b="1" i="1" dirty="0"/>
              <a:t>Taxes collected must be spent for the purpose for which they were originally taxed.</a:t>
            </a:r>
          </a:p>
          <a:p>
            <a:endParaRPr lang="en-US" sz="1000" dirty="0"/>
          </a:p>
          <a:p>
            <a:r>
              <a:rPr lang="en-US" sz="1000" dirty="0"/>
              <a:t>Loans / Borrowing – Only between taxing Funds</a:t>
            </a:r>
          </a:p>
          <a:p>
            <a:endParaRPr lang="en-US" sz="100" dirty="0"/>
          </a:p>
          <a:p>
            <a:r>
              <a:rPr lang="en-US" sz="1000" dirty="0"/>
              <a:t>Close Out a Fund – Proceeds go to the General Fund</a:t>
            </a:r>
          </a:p>
          <a:p>
            <a:endParaRPr lang="en-US" sz="100" dirty="0"/>
          </a:p>
          <a:p>
            <a:r>
              <a:rPr lang="en-US" sz="1000" dirty="0"/>
              <a:t>Cannot make transfers to the Special Building Fund or Qualified Capital Undertaking Fund</a:t>
            </a:r>
          </a:p>
          <a:p>
            <a:endParaRPr lang="en-US" sz="100" dirty="0"/>
          </a:p>
          <a:p>
            <a:r>
              <a:rPr lang="en-US" sz="1000" dirty="0"/>
              <a:t>Questions on Use of Funds – Call Us</a:t>
            </a:r>
          </a:p>
          <a:p>
            <a:endParaRPr lang="en-US" sz="1000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927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2023 New Supt Orientation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l" defTabSz="927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Nebraska Department of Education            School Finance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6789578E-1369-64E3-2E6D-72692710747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2560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Purpose:</a:t>
            </a:r>
          </a:p>
          <a:p>
            <a:pPr lvl="1"/>
            <a:r>
              <a:rPr lang="en-US" dirty="0"/>
              <a:t>Operation of all Nutrition Programs for the District</a:t>
            </a:r>
          </a:p>
          <a:p>
            <a:pPr lvl="2"/>
            <a:r>
              <a:rPr lang="en-US" dirty="0"/>
              <a:t>Food and Supplies</a:t>
            </a:r>
          </a:p>
          <a:p>
            <a:pPr lvl="2"/>
            <a:r>
              <a:rPr lang="en-US" dirty="0"/>
              <a:t>Salaries/Benefits of Nutrition Staff</a:t>
            </a:r>
          </a:p>
          <a:p>
            <a:pPr lvl="2"/>
            <a:r>
              <a:rPr lang="en-US" dirty="0"/>
              <a:t>Kitchen and Related Equipment</a:t>
            </a:r>
          </a:p>
          <a:p>
            <a:pPr lvl="2"/>
            <a:r>
              <a:rPr lang="en-US" dirty="0"/>
              <a:t>Contracted Food Services</a:t>
            </a:r>
          </a:p>
          <a:p>
            <a:pPr lvl="2"/>
            <a:endParaRPr lang="en-US" sz="700" dirty="0"/>
          </a:p>
          <a:p>
            <a:pPr lvl="0"/>
            <a:r>
              <a:rPr lang="en-US" sz="700" dirty="0"/>
              <a:t>Important to show kitchen equipment purchases in School Nutrition Fund</a:t>
            </a:r>
          </a:p>
          <a:p>
            <a:pPr lvl="0"/>
            <a:endParaRPr lang="en-US" sz="700" dirty="0"/>
          </a:p>
          <a:p>
            <a:pPr lvl="0"/>
            <a:r>
              <a:rPr lang="en-US" sz="700" dirty="0"/>
              <a:t>Cannot carry over more than 3 months expenses into following school year.  </a:t>
            </a:r>
          </a:p>
          <a:p>
            <a:pPr marL="173997" indent="-173997">
              <a:buFont typeface="Arial" panose="020B0604020202020204" pitchFamily="34" charset="0"/>
              <a:buChar char="•"/>
            </a:pPr>
            <a:r>
              <a:rPr lang="en-US" sz="700" dirty="0"/>
              <a:t>NDE will ask for valid rationale and how district will lower it.  </a:t>
            </a:r>
          </a:p>
          <a:p>
            <a:pPr marL="173997" indent="-173997">
              <a:buFont typeface="Arial" panose="020B0604020202020204" pitchFamily="34" charset="0"/>
              <a:buChar char="•"/>
            </a:pPr>
            <a:r>
              <a:rPr lang="en-US" sz="700" dirty="0"/>
              <a:t>Federal Reimbursement rate could be decreased if not resolved</a:t>
            </a:r>
          </a:p>
          <a:p>
            <a:pPr marL="637988" lvl="1" indent="-173997">
              <a:buFont typeface="Arial" panose="020B0604020202020204" pitchFamily="34" charset="0"/>
              <a:buChar char="•"/>
            </a:pPr>
            <a:endParaRPr lang="en-US" sz="600" dirty="0"/>
          </a:p>
          <a:p>
            <a:r>
              <a:rPr lang="en-US" dirty="0"/>
              <a:t>Revenue Source:</a:t>
            </a:r>
          </a:p>
          <a:p>
            <a:pPr lvl="1"/>
            <a:r>
              <a:rPr lang="en-US" dirty="0"/>
              <a:t>Sales of Lunches</a:t>
            </a:r>
          </a:p>
          <a:p>
            <a:pPr lvl="1"/>
            <a:r>
              <a:rPr lang="en-US" dirty="0"/>
              <a:t>Federal Reimbursement</a:t>
            </a:r>
          </a:p>
          <a:p>
            <a:pPr lvl="1"/>
            <a:r>
              <a:rPr lang="en-US" dirty="0"/>
              <a:t>State Reimbursement</a:t>
            </a:r>
          </a:p>
          <a:p>
            <a:pPr lvl="1"/>
            <a:r>
              <a:rPr lang="en-US" dirty="0"/>
              <a:t>General Fund Transfers</a:t>
            </a:r>
            <a:endParaRPr lang="en-US" sz="1000" dirty="0"/>
          </a:p>
          <a:p>
            <a:pPr eaLnBrk="1" hangingPunct="1">
              <a:buFont typeface="Arial" pitchFamily="34" charset="0"/>
              <a:buChar char="•"/>
            </a:pPr>
            <a:r>
              <a:rPr lang="en-US" sz="1000" dirty="0"/>
              <a:t>The School Nutrition Fund shall reflect a record of all revenues and expenditures for the operation of all Nutrition Programs </a:t>
            </a:r>
          </a:p>
          <a:p>
            <a:pPr eaLnBrk="1" hangingPunct="1">
              <a:buFont typeface="Arial" charset="0"/>
              <a:buNone/>
            </a:pPr>
            <a:endParaRPr lang="en-US" sz="1000" dirty="0"/>
          </a:p>
          <a:p>
            <a:pPr eaLnBrk="1" hangingPunct="1"/>
            <a:r>
              <a:rPr lang="en-US" sz="1000" dirty="0"/>
              <a:t>If a deficit is incurred in the operation, the deficiency shall be covered by funds transferred from the General Fund.</a:t>
            </a:r>
          </a:p>
          <a:p>
            <a:pPr lvl="0"/>
            <a:endParaRPr lang="en-US" sz="1000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27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2023 New Supt Orientation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l" defTabSz="927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Nebraska Department of Education            School Finance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14CD63BE-9BC9-C533-398F-3391D72DB68B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231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Purpose:</a:t>
            </a:r>
          </a:p>
          <a:p>
            <a:pPr lvl="1"/>
            <a:r>
              <a:rPr lang="en-US" dirty="0"/>
              <a:t>Used by a District serving as fiscal agent between the district and one or more other districts or other agency</a:t>
            </a:r>
          </a:p>
          <a:p>
            <a:pPr lvl="1"/>
            <a:r>
              <a:rPr lang="en-US" dirty="0"/>
              <a:t>Examples: Shared Teacher or Administrator, Shared Instructional Programs between Districts</a:t>
            </a:r>
          </a:p>
          <a:p>
            <a:pPr lvl="1"/>
            <a:endParaRPr lang="en-US" sz="700" dirty="0"/>
          </a:p>
          <a:p>
            <a:r>
              <a:rPr lang="en-US" dirty="0"/>
              <a:t>Revenue Source:</a:t>
            </a:r>
          </a:p>
          <a:p>
            <a:pPr lvl="1"/>
            <a:r>
              <a:rPr lang="en-US" dirty="0"/>
              <a:t>District serving as Fiscal Agent – General Fund transfer expensed to appropriate category</a:t>
            </a:r>
          </a:p>
          <a:p>
            <a:pPr lvl="1"/>
            <a:r>
              <a:rPr lang="en-US" dirty="0"/>
              <a:t>Member Districts: Tuition paid – Instructional Program; Salary/Benefits – Shared Teacher or Administrator</a:t>
            </a:r>
            <a:endParaRPr lang="en-US" sz="1000" dirty="0"/>
          </a:p>
          <a:p>
            <a:pPr lvl="1"/>
            <a:endParaRPr lang="en-US" sz="1000" dirty="0"/>
          </a:p>
          <a:p>
            <a:pPr lvl="0"/>
            <a:r>
              <a:rPr lang="en-US" sz="1000" dirty="0"/>
              <a:t>Can be an agreement between district and another public agency – like a city.</a:t>
            </a:r>
          </a:p>
          <a:p>
            <a:pPr lvl="0"/>
            <a:endParaRPr lang="en-US" sz="1000" dirty="0"/>
          </a:p>
          <a:p>
            <a:pPr eaLnBrk="1" hangingPunct="1"/>
            <a:r>
              <a:rPr lang="en-US" sz="1000" dirty="0"/>
              <a:t>The Cooperative Fund may be used by the school district acting as the fiscal agent for any cooperative activity between one or more public agencies. </a:t>
            </a:r>
          </a:p>
          <a:p>
            <a:pPr eaLnBrk="1" hangingPunct="1"/>
            <a:endParaRPr lang="en-US" sz="800" dirty="0"/>
          </a:p>
          <a:p>
            <a:pPr eaLnBrk="1" hangingPunct="1"/>
            <a:r>
              <a:rPr lang="en-US" sz="1000" dirty="0"/>
              <a:t>All school districts, including the school district acting as the fiscal agent, shall show the payment for services to the cooperative in their General Fund. </a:t>
            </a:r>
          </a:p>
          <a:p>
            <a:pPr lvl="0"/>
            <a:endParaRPr lang="en-US" sz="1000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27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2023 New Supt Orientation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l" defTabSz="927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Nebraska Department of Education            School Finance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EF9FD1D-EB5B-BC62-4DE9-9EBD136789DB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7709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Purpose:</a:t>
            </a:r>
          </a:p>
          <a:p>
            <a:pPr lvl="1"/>
            <a:r>
              <a:rPr lang="en-US" dirty="0"/>
              <a:t>Record Transactions for Fee-Based Programs</a:t>
            </a:r>
          </a:p>
          <a:p>
            <a:pPr lvl="2"/>
            <a:r>
              <a:rPr lang="en-US" dirty="0"/>
              <a:t>Extracurricular Activities</a:t>
            </a:r>
          </a:p>
          <a:p>
            <a:pPr lvl="2"/>
            <a:r>
              <a:rPr lang="en-US" dirty="0"/>
              <a:t>Postsecondary Education</a:t>
            </a:r>
          </a:p>
          <a:p>
            <a:pPr lvl="2"/>
            <a:r>
              <a:rPr lang="en-US" dirty="0"/>
              <a:t>Summer or Night School</a:t>
            </a:r>
          </a:p>
          <a:p>
            <a:endParaRPr lang="en-US" sz="600" dirty="0"/>
          </a:p>
          <a:p>
            <a:r>
              <a:rPr lang="en-US" dirty="0"/>
              <a:t>Revenue Source:</a:t>
            </a:r>
          </a:p>
          <a:p>
            <a:pPr lvl="1"/>
            <a:r>
              <a:rPr lang="en-US" b="1" i="1" dirty="0"/>
              <a:t>Only</a:t>
            </a:r>
            <a:r>
              <a:rPr lang="en-US" dirty="0"/>
              <a:t> from Fees Collected for Programs/Activities Listed Above</a:t>
            </a:r>
          </a:p>
          <a:p>
            <a:pPr lvl="1"/>
            <a:endParaRPr lang="en-US" sz="600" dirty="0"/>
          </a:p>
          <a:p>
            <a:r>
              <a:rPr lang="en-US" dirty="0"/>
              <a:t>Expenditures must be for the purposes for which the fees were collected.</a:t>
            </a:r>
          </a:p>
          <a:p>
            <a:endParaRPr lang="en-US" dirty="0"/>
          </a:p>
          <a:p>
            <a:pPr eaLnBrk="1" hangingPunct="1"/>
            <a:r>
              <a:rPr lang="en-US" sz="1200" dirty="0"/>
              <a:t>The Student Fee Fund is a separate fund not supported by tax revenue.</a:t>
            </a:r>
          </a:p>
          <a:p>
            <a:pPr eaLnBrk="1" hangingPunct="1"/>
            <a:endParaRPr lang="en-US" sz="300" dirty="0"/>
          </a:p>
          <a:p>
            <a:pPr eaLnBrk="1" hangingPunct="1"/>
            <a:r>
              <a:rPr lang="en-US" sz="1200" dirty="0"/>
              <a:t>Includes money collected from students pursuant to the Public Elementary and Secondary Student Fee Authorization Act (§79-2,125 through §79-2,135).</a:t>
            </a:r>
          </a:p>
          <a:p>
            <a:endParaRPr lang="en-US" dirty="0"/>
          </a:p>
          <a:p>
            <a:pPr eaLnBrk="1" hangingPunct="1"/>
            <a:r>
              <a:rPr lang="en-US" sz="2700" dirty="0"/>
              <a:t>Included are fees for:</a:t>
            </a:r>
          </a:p>
          <a:p>
            <a:pPr lvl="1" eaLnBrk="1" hangingPunct="1"/>
            <a:r>
              <a:rPr lang="en-US" dirty="0"/>
              <a:t> Extracurricular Activities</a:t>
            </a:r>
          </a:p>
          <a:p>
            <a:pPr lvl="1" eaLnBrk="1" hangingPunct="1"/>
            <a:r>
              <a:rPr lang="en-US" dirty="0"/>
              <a:t> Postsecondary Education </a:t>
            </a:r>
          </a:p>
          <a:p>
            <a:pPr lvl="1" eaLnBrk="1" hangingPunct="1"/>
            <a:r>
              <a:rPr lang="en-US" dirty="0"/>
              <a:t> Summer or Night School.  </a:t>
            </a:r>
          </a:p>
          <a:p>
            <a:pPr eaLnBrk="1" hangingPunct="1"/>
            <a:endParaRPr lang="en-US" sz="2100" b="1" dirty="0"/>
          </a:p>
          <a:p>
            <a:pPr eaLnBrk="1" hangingPunct="1"/>
            <a:r>
              <a:rPr lang="en-US" dirty="0"/>
              <a:t>Expenditures from this fund must be for the purposes for which the fees were collected.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27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2023 New Supt Orientation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l" defTabSz="927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Nebraska Department of Education            School Finance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EBB8DE1-7C7F-AE63-0172-9808EADC5863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7309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58149A61-EE78-54F9-BE95-C23ACE64BA7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2023 New Supt Orientation 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A5B7362-4415-E11D-4C50-A2FD3D896AF4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1607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 New Supt Orientation 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7432B2-FE50-7872-DBE8-E88BE34D2F9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3058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 New Supt Orientation 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983C65-A3BE-FEF6-318B-6B5415924C1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68592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55B07C95-FFA9-20D2-4C36-DA584732ECDD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2023 New Supt Orientation 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0CD8936-89F2-413A-5A18-2652CBA1BB3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2735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170F7734-72B7-354C-CCB3-518667D091A7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2023 New Supt Orientation 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FE4CF6F-9256-CF26-6465-59A02F131DE6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245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711991D5-D52A-AA3C-AA6C-348AF2F0B2D4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2023 New Supt Orientation 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1663244-F58F-4F7B-B99B-40BCF5FEBE1F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8530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5963" y="1162050"/>
            <a:ext cx="5578475" cy="3138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dirty="0"/>
              <a:t>Completing the Budget provides a school district with the authority to levy and to spend district funds</a:t>
            </a:r>
            <a:endParaRPr lang="en-US" dirty="0">
              <a:solidFill>
                <a:srgbClr val="C00000"/>
              </a:solidFill>
            </a:endParaRPr>
          </a:p>
          <a:p>
            <a:pPr lvl="1">
              <a:buFont typeface="Arial" pitchFamily="34" charset="0"/>
              <a:buNone/>
            </a:pPr>
            <a:endParaRPr lang="en-US" dirty="0">
              <a:solidFill>
                <a:srgbClr val="C00000"/>
              </a:solidFill>
            </a:endParaRPr>
          </a:p>
          <a:p>
            <a:pPr lvl="1">
              <a:buFont typeface="Arial" pitchFamily="34" charset="0"/>
              <a:buNone/>
            </a:pPr>
            <a:endParaRPr lang="en-US" dirty="0">
              <a:solidFill>
                <a:srgbClr val="C00000"/>
              </a:solidFill>
            </a:endParaRPr>
          </a:p>
          <a:p>
            <a:pPr marL="1098218" lvl="2" indent="-173403">
              <a:buFont typeface="Arial" panose="020B0604020202020204" pitchFamily="34" charset="0"/>
              <a:buChar char="•"/>
            </a:pPr>
            <a:endParaRPr lang="en-US" dirty="0">
              <a:solidFill>
                <a:srgbClr val="C00000"/>
              </a:solidFill>
            </a:endParaRPr>
          </a:p>
          <a:p>
            <a:pPr marL="1098218" lvl="2" indent="-173403">
              <a:buFont typeface="Arial" panose="020B0604020202020204" pitchFamily="34" charset="0"/>
              <a:buChar char="•"/>
            </a:pPr>
            <a:endParaRPr lang="en-US" dirty="0">
              <a:solidFill>
                <a:srgbClr val="C00000"/>
              </a:solidFill>
            </a:endParaRPr>
          </a:p>
          <a:p>
            <a:pPr marL="1098218" lvl="2" indent="-173403">
              <a:buFont typeface="Arial" panose="020B0604020202020204" pitchFamily="34" charset="0"/>
              <a:buChar char="•"/>
            </a:pP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l" defTabSz="4624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Nebraska Department of Education</a:t>
            </a:r>
          </a:p>
        </p:txBody>
      </p:sp>
      <p:sp>
        <p:nvSpPr>
          <p:cNvPr id="10" name="Header Placeholder 9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pPr marL="0" marR="0" lvl="0" indent="0" algn="l" defTabSz="4624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2023 New Supt Orientation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9EF037-A854-8AE0-76C6-50A1C9B097FB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215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dirty="0"/>
              <a:t>Operation of District:</a:t>
            </a:r>
          </a:p>
          <a:p>
            <a:pPr marL="173997" indent="-173997">
              <a:buFont typeface="Arial" panose="020B0604020202020204" pitchFamily="34" charset="0"/>
              <a:buChar char="•"/>
            </a:pPr>
            <a:r>
              <a:rPr lang="en-US" sz="1000" dirty="0"/>
              <a:t>Salaries/benefits – 65-70% of total budget</a:t>
            </a:r>
          </a:p>
          <a:p>
            <a:pPr marL="173997" indent="-173997">
              <a:buFont typeface="Arial" panose="020B0604020202020204" pitchFamily="34" charset="0"/>
              <a:buChar char="•"/>
            </a:pPr>
            <a:r>
              <a:rPr lang="en-US" sz="1000" dirty="0"/>
              <a:t>Facilities costs – utilities and </a:t>
            </a:r>
          </a:p>
          <a:p>
            <a:pPr marL="173997" indent="-173997">
              <a:buFont typeface="Arial" panose="020B0604020202020204" pitchFamily="34" charset="0"/>
              <a:buChar char="•"/>
            </a:pPr>
            <a:r>
              <a:rPr lang="en-US" sz="1000" dirty="0"/>
              <a:t>Curriculum Costs</a:t>
            </a:r>
          </a:p>
          <a:p>
            <a:pPr marL="173997" indent="-173997">
              <a:buFont typeface="Arial" panose="020B0604020202020204" pitchFamily="34" charset="0"/>
              <a:buChar char="•"/>
            </a:pPr>
            <a:r>
              <a:rPr lang="en-US" sz="1000" dirty="0"/>
              <a:t>State and Federal Program</a:t>
            </a:r>
          </a:p>
          <a:p>
            <a:pPr marL="173997" indent="-173997">
              <a:buFont typeface="Arial" panose="020B0604020202020204" pitchFamily="34" charset="0"/>
              <a:buChar char="•"/>
            </a:pPr>
            <a:r>
              <a:rPr lang="en-US" sz="1000" dirty="0"/>
              <a:t>Pupil transportation</a:t>
            </a:r>
          </a:p>
          <a:p>
            <a:endParaRPr lang="en-US" sz="1000" dirty="0"/>
          </a:p>
          <a:p>
            <a:endParaRPr lang="en-US" sz="1000" dirty="0"/>
          </a:p>
          <a:p>
            <a:r>
              <a:rPr lang="en-US" sz="1000" dirty="0"/>
              <a:t>No building projects</a:t>
            </a:r>
          </a:p>
          <a:p>
            <a:pPr marL="173997" indent="-173997">
              <a:buFont typeface="Arial" panose="020B0604020202020204" pitchFamily="34" charset="0"/>
              <a:buChar char="•"/>
            </a:pPr>
            <a:r>
              <a:rPr lang="en-US" sz="1000" dirty="0"/>
              <a:t>Repairs &amp; Maintenance costs</a:t>
            </a:r>
          </a:p>
          <a:p>
            <a:pPr marL="173997" indent="-173997">
              <a:buFont typeface="Arial" panose="020B0604020202020204" pitchFamily="34" charset="0"/>
              <a:buChar char="•"/>
            </a:pPr>
            <a:r>
              <a:rPr lang="en-US" sz="1000" dirty="0"/>
              <a:t>Replace windows</a:t>
            </a:r>
          </a:p>
          <a:p>
            <a:endParaRPr lang="en-US" sz="1000" dirty="0"/>
          </a:p>
          <a:p>
            <a:endParaRPr lang="en-US" sz="1000" dirty="0"/>
          </a:p>
          <a:p>
            <a:r>
              <a:rPr lang="en-US" sz="1000" dirty="0"/>
              <a:t>Main Revenue is Property Taxes</a:t>
            </a:r>
          </a:p>
          <a:p>
            <a:pPr marL="173997" indent="-173997">
              <a:buFont typeface="Arial" panose="020B0604020202020204" pitchFamily="34" charset="0"/>
              <a:buChar char="•"/>
            </a:pPr>
            <a:r>
              <a:rPr lang="en-US" sz="1000" dirty="0"/>
              <a:t>Funding for federal and state programs</a:t>
            </a:r>
          </a:p>
          <a:p>
            <a:pPr marL="173997" indent="-173997">
              <a:buFont typeface="Arial" panose="020B0604020202020204" pitchFamily="34" charset="0"/>
              <a:buChar char="•"/>
            </a:pPr>
            <a:r>
              <a:rPr lang="en-US" sz="1000" dirty="0"/>
              <a:t>State funding – apportionment received by all district</a:t>
            </a:r>
          </a:p>
          <a:p>
            <a:pPr marL="173997" indent="-173997">
              <a:buFont typeface="Arial" panose="020B0604020202020204" pitchFamily="34" charset="0"/>
              <a:buChar char="•"/>
            </a:pPr>
            <a:endParaRPr lang="en-US" sz="1000" dirty="0"/>
          </a:p>
          <a:p>
            <a:endParaRPr lang="en-US" sz="1000" dirty="0"/>
          </a:p>
          <a:p>
            <a:pPr marL="173997" indent="-173997">
              <a:buFont typeface="Arial" panose="020B0604020202020204" pitchFamily="34" charset="0"/>
              <a:buChar char="•"/>
            </a:pPr>
            <a:endParaRPr lang="en-US" sz="1000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27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2023 New Supt Orientation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l" defTabSz="927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Nebraska Department of Education            School Finance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0EF7EE1F-E043-AC78-F819-AA4D676427A6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9946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6730D050-C637-2975-5855-CC987655C4D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2023 New Supt Orientation 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42B12AD-03D6-8DD5-1A54-7C3457D1EE9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6810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C63662A6-E159-DCD1-17AF-7734168E219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2023 New Supt Orientation 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7A221A4-C1BA-2336-FA93-BC84E09C276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1543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4CF8A9BE-3BF5-C086-1D91-73C1B1D969A9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2023 New Supt Orientation 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5073DD-A45D-7348-68EF-0AD22AAFAC88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5154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 New Supt Orientation 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57FD117-0A5F-0DA9-8264-C9813F0426B4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0334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 New Supt Orientation 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EA33F4F-90FF-74E7-6BA0-3F7CBF5DE48F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1646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 New Supt Orientation 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05445E5-6064-A1B7-0C99-F000CFF6F07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0004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84942802-989E-2B5C-2742-314F17AF7CBB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2023 New Supt Orientation 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36F6FD4-1C6E-30C5-FD4E-CB124BB5B3E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7208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B20DD3C0-DC55-B4EE-B92F-7CE2397D676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2023 New Supt Orientation 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D6A01EF-5DF2-C09A-F912-1B9612FA8B28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136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F1382BAB-51EE-1E4E-8A55-5D74A6644F0D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2023 New Supt Orientation 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9EF4E1A-8FB9-CEE2-91E4-6EDCE68E506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90479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45F0C496-AC8B-DF13-709B-A0C7FDDB7640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2023 New Supt Orientation 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ACB5CBC-182D-4E8B-F981-CCBDCA28FF9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4868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Purpose:</a:t>
            </a:r>
          </a:p>
          <a:p>
            <a:pPr lvl="1"/>
            <a:r>
              <a:rPr lang="en-US" dirty="0"/>
              <a:t>Collect property taxes to pay for Bond Principal, Bond Interest, related costs</a:t>
            </a:r>
          </a:p>
          <a:p>
            <a:pPr lvl="1"/>
            <a:endParaRPr lang="en-US" dirty="0"/>
          </a:p>
          <a:p>
            <a:pPr marL="391494" indent="-347993"/>
            <a:r>
              <a:rPr lang="en-US" dirty="0"/>
              <a:t>Revenue Source:</a:t>
            </a:r>
          </a:p>
          <a:p>
            <a:pPr marL="695987" lvl="1" indent="-347993"/>
            <a:r>
              <a:rPr lang="en-US" dirty="0"/>
              <a:t>Property Taxes</a:t>
            </a:r>
          </a:p>
          <a:p>
            <a:pPr marL="695987" lvl="1" indent="-347993"/>
            <a:endParaRPr lang="en-US" dirty="0"/>
          </a:p>
          <a:p>
            <a:pPr marL="391494" indent="-347993"/>
            <a:r>
              <a:rPr lang="en-US" dirty="0"/>
              <a:t>Levy is restricted to amount needed to pay Bond Principal and Interest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Many</a:t>
            </a:r>
            <a:r>
              <a:rPr lang="en-US" baseline="0" dirty="0"/>
              <a:t> times the county treasurer retains the property tax revenue in a special fund  and makes the payments for the district.</a:t>
            </a:r>
          </a:p>
          <a:p>
            <a:endParaRPr lang="en-US" baseline="0" dirty="0"/>
          </a:p>
          <a:p>
            <a:pPr eaLnBrk="1" hangingPunct="1">
              <a:lnSpc>
                <a:spcPct val="90000"/>
              </a:lnSpc>
            </a:pPr>
            <a:r>
              <a:rPr lang="en-US" sz="1200" dirty="0"/>
              <a:t>The Bond Fund shall be used to record tax receipts, investment interest, and the payment of bond principal, interest, and other related costs (i.e. trustee fees).</a:t>
            </a:r>
            <a:r>
              <a:rPr lang="en-US" dirty="0"/>
              <a:t> </a:t>
            </a:r>
          </a:p>
          <a:p>
            <a:pPr eaLnBrk="1" hangingPunct="1">
              <a:lnSpc>
                <a:spcPct val="90000"/>
              </a:lnSpc>
            </a:pPr>
            <a:endParaRPr lang="en-US" sz="1000" dirty="0"/>
          </a:p>
          <a:p>
            <a:pPr eaLnBrk="1" hangingPunct="1">
              <a:lnSpc>
                <a:spcPct val="90000"/>
              </a:lnSpc>
            </a:pPr>
            <a:r>
              <a:rPr lang="en-US" sz="1200" dirty="0"/>
              <a:t>If the fund balance is not sufficient to meet interest or bond retirement payments from the Bond Fund, the General Fund shall be used for these payments.</a:t>
            </a:r>
            <a:r>
              <a:rPr lang="en-US" dirty="0"/>
              <a:t> </a:t>
            </a:r>
          </a:p>
          <a:p>
            <a:endParaRPr lang="en-US" sz="1000" dirty="0"/>
          </a:p>
          <a:p>
            <a:pPr>
              <a:buFont typeface="Arial" pitchFamily="34" charset="0"/>
              <a:buChar char="•"/>
              <a:defRPr/>
            </a:pPr>
            <a:r>
              <a:rPr lang="en-US" sz="1200" dirty="0"/>
              <a:t>Revenue from a levy to retire bonds in any school district is retained in a separate fund by the county treasurer, the financial institution serving as a fiscal agent, or the school district.</a:t>
            </a:r>
          </a:p>
          <a:p>
            <a:pPr>
              <a:buNone/>
              <a:defRPr/>
            </a:pPr>
            <a:endParaRPr lang="en-US" sz="100" dirty="0"/>
          </a:p>
          <a:p>
            <a:pPr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1200" dirty="0"/>
              <a:t>Proceeds from a bond issue shall be deposited into the Special Building Fund to be expended on the actual building project.  </a:t>
            </a:r>
          </a:p>
          <a:p>
            <a:pPr marL="82296" indent="0">
              <a:lnSpc>
                <a:spcPct val="90000"/>
              </a:lnSpc>
              <a:buNone/>
              <a:defRPr/>
            </a:pPr>
            <a:endParaRPr lang="en-US" sz="100" dirty="0"/>
          </a:p>
          <a:p>
            <a:pPr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1200" dirty="0"/>
              <a:t>The tax levy for this fund is restricted to expenditures for principal and interest on bonds.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27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2023 New Supt Orientation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l" defTabSz="927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Nebraska Department of Education            School Finance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EB194DD-963A-9E56-0996-4267E6F872D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5815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DFE080F3-1721-9B2A-4166-374E18A30BBD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2023 New Supt Orientation 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B3F742E-DC73-6634-D0F0-D3B3E2EA3139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0657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4AE07D11-FE86-B3BD-3343-BA60F75C3D3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2023 New Supt Orientation 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3E1D0C3-4EAB-F452-78C6-922358BE2F16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446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 New Supt Orientation 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FC8D658-CBC1-EDE0-A8EB-CE879159C91F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96915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0FD8E0D3-37C6-0E51-E033-38D8037ABA51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2023 New Supt Orientation 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FAD7DD4-4015-37F1-998C-37DCECDE96C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18355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FA0FA833-4772-0BDA-609D-0AE065CE883B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2023 New Supt Orientation 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8FE3E99-724B-835E-1239-179450C695E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9505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DA72F1DD-1AEC-A14B-5C1C-A13BD3BC0294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2023 New Supt Orientation 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D4DA9D6-4260-D1EC-AA06-B6C2382B96C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54563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B2738C31-AC09-B4C5-98A5-0811BD5A3ED0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2023 New Supt Orientation 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BC4154F-AF86-7C33-23DB-B7A48E217352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66978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 New Supt Orientation 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B4A4A8-FA8F-2B2B-5CE0-4C0D7040896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63638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 New Supt Orientation 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0F0EE1-4A22-51A4-310A-EDDD3DDFB2D2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81923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 New Supt Orientation 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F0C13F-F24C-285E-A722-0B88E041228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643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Purpose:</a:t>
            </a:r>
          </a:p>
          <a:p>
            <a:pPr lvl="1"/>
            <a:r>
              <a:rPr lang="en-US" dirty="0"/>
              <a:t>Collect property taxes to pay for Bond Principal, Bond Interest, related costs</a:t>
            </a:r>
          </a:p>
          <a:p>
            <a:pPr lvl="1"/>
            <a:endParaRPr lang="en-US" dirty="0"/>
          </a:p>
          <a:p>
            <a:pPr marL="391494" indent="-347993"/>
            <a:r>
              <a:rPr lang="en-US" dirty="0"/>
              <a:t>Revenue Source:</a:t>
            </a:r>
          </a:p>
          <a:p>
            <a:pPr marL="695987" lvl="1" indent="-347993"/>
            <a:r>
              <a:rPr lang="en-US" dirty="0"/>
              <a:t>Property Taxes</a:t>
            </a:r>
          </a:p>
          <a:p>
            <a:pPr marL="695987" lvl="1" indent="-347993"/>
            <a:endParaRPr lang="en-US" dirty="0"/>
          </a:p>
          <a:p>
            <a:pPr marL="391494" indent="-347993"/>
            <a:r>
              <a:rPr lang="en-US" dirty="0"/>
              <a:t>Levy is restricted to amount needed to pay Bond Principal and Interest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Main advantage in using</a:t>
            </a:r>
            <a:r>
              <a:rPr lang="en-US" baseline="0" dirty="0"/>
              <a:t> the QCPUF is that your levy could be outside the $1.05 levy limit.  Not as much as an issue in recent years with the higher property valuations</a:t>
            </a:r>
          </a:p>
          <a:p>
            <a:endParaRPr lang="en-US" dirty="0"/>
          </a:p>
          <a:p>
            <a:r>
              <a:rPr lang="en-US" dirty="0"/>
              <a:t>Many</a:t>
            </a:r>
            <a:r>
              <a:rPr lang="en-US" baseline="0" dirty="0"/>
              <a:t> times the county treasurer retains the property tax revenue in a special fund  and makes the payments for the district.</a:t>
            </a:r>
            <a:endParaRPr lang="en-US" sz="1000" baseline="0" dirty="0"/>
          </a:p>
          <a:p>
            <a:endParaRPr lang="en-US" sz="1000" baseline="0" dirty="0"/>
          </a:p>
          <a:p>
            <a:pPr eaLnBrk="1" hangingPunct="1"/>
            <a:r>
              <a:rPr lang="en-US" dirty="0"/>
              <a:t>A Qualified Capital Purpose Undertaking Fund may be established for:</a:t>
            </a:r>
          </a:p>
          <a:p>
            <a:pPr eaLnBrk="1" hangingPunct="1"/>
            <a:endParaRPr lang="en-US" sz="750" dirty="0"/>
          </a:p>
          <a:p>
            <a:pPr lvl="1" eaLnBrk="1" hangingPunct="1"/>
            <a:r>
              <a:rPr lang="en-US" sz="2250" dirty="0"/>
              <a:t>the removal of environmental hazards, </a:t>
            </a:r>
          </a:p>
          <a:p>
            <a:pPr lvl="1" eaLnBrk="1" hangingPunct="1"/>
            <a:endParaRPr lang="en-US" sz="600" dirty="0"/>
          </a:p>
          <a:p>
            <a:pPr lvl="1" eaLnBrk="1" hangingPunct="1"/>
            <a:r>
              <a:rPr lang="en-US" sz="2250" dirty="0"/>
              <a:t>the reduction or elimination of accessibility barriers in school district buildings, </a:t>
            </a:r>
          </a:p>
          <a:p>
            <a:pPr lvl="1" eaLnBrk="1" hangingPunct="1"/>
            <a:endParaRPr lang="en-US" sz="600" dirty="0"/>
          </a:p>
          <a:p>
            <a:pPr lvl="1" eaLnBrk="1" hangingPunct="1"/>
            <a:r>
              <a:rPr lang="en-US" sz="2250" dirty="0"/>
              <a:t>the repayment of a qualified zone academy bond issued for a qualified capital purpose</a:t>
            </a:r>
            <a:r>
              <a:rPr lang="en-US" dirty="0"/>
              <a:t>,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A Qualified Capital Purpose Undertaking Fund may be established for (con’t):</a:t>
            </a:r>
          </a:p>
          <a:p>
            <a:pPr eaLnBrk="1" hangingPunct="1"/>
            <a:endParaRPr lang="en-US" sz="600" dirty="0"/>
          </a:p>
          <a:p>
            <a:pPr lvl="1" eaLnBrk="1" hangingPunct="1"/>
            <a:r>
              <a:rPr lang="en-US" sz="2250" dirty="0"/>
              <a:t>modifications for life safety code violations, and</a:t>
            </a:r>
          </a:p>
          <a:p>
            <a:pPr lvl="1" eaLnBrk="1" hangingPunct="1"/>
            <a:endParaRPr lang="en-US" sz="600" dirty="0"/>
          </a:p>
          <a:p>
            <a:pPr lvl="1" eaLnBrk="1" hangingPunct="1"/>
            <a:r>
              <a:rPr lang="en-US" sz="2250" dirty="0"/>
              <a:t>mold abatement and prevention projects</a:t>
            </a:r>
          </a:p>
          <a:p>
            <a:pPr lvl="0" eaLnBrk="1" hangingPunct="1"/>
            <a:endParaRPr lang="en-US" sz="2250" dirty="0"/>
          </a:p>
          <a:p>
            <a:pPr eaLnBrk="1" hangingPunct="1">
              <a:lnSpc>
                <a:spcPct val="80000"/>
              </a:lnSpc>
            </a:pPr>
            <a:r>
              <a:rPr lang="en-US" dirty="0"/>
              <a:t>Bonds for this purpose would include, but not be limited to:</a:t>
            </a:r>
          </a:p>
          <a:p>
            <a:pPr eaLnBrk="1" hangingPunct="1">
              <a:lnSpc>
                <a:spcPct val="80000"/>
              </a:lnSpc>
            </a:pPr>
            <a:endParaRPr lang="en-US" i="1" dirty="0"/>
          </a:p>
          <a:p>
            <a:pPr lvl="1" eaLnBrk="1" hangingPunct="1">
              <a:lnSpc>
                <a:spcPct val="80000"/>
              </a:lnSpc>
            </a:pPr>
            <a:r>
              <a:rPr lang="en-US" i="1" dirty="0"/>
              <a:t>Qualified School Construction Bonds</a:t>
            </a:r>
          </a:p>
          <a:p>
            <a:pPr lvl="1" eaLnBrk="1" hangingPunct="1">
              <a:lnSpc>
                <a:spcPct val="80000"/>
              </a:lnSpc>
            </a:pPr>
            <a:endParaRPr lang="en-US" i="1" dirty="0"/>
          </a:p>
          <a:p>
            <a:pPr lvl="1" eaLnBrk="1" hangingPunct="1">
              <a:lnSpc>
                <a:spcPct val="80000"/>
              </a:lnSpc>
            </a:pPr>
            <a:r>
              <a:rPr lang="en-US" i="1" dirty="0"/>
              <a:t>Build America Bonds</a:t>
            </a:r>
          </a:p>
          <a:p>
            <a:pPr lvl="1" eaLnBrk="1" hangingPunct="1">
              <a:lnSpc>
                <a:spcPct val="80000"/>
              </a:lnSpc>
              <a:buFont typeface="Arial" charset="0"/>
              <a:buNone/>
            </a:pPr>
            <a:endParaRPr lang="en-US" i="1" dirty="0"/>
          </a:p>
          <a:p>
            <a:pPr lvl="1" eaLnBrk="1" hangingPunct="1">
              <a:lnSpc>
                <a:spcPct val="80000"/>
              </a:lnSpc>
            </a:pPr>
            <a:r>
              <a:rPr lang="en-US" i="1" dirty="0"/>
              <a:t>Any other bonds authorized by ARRA</a:t>
            </a:r>
          </a:p>
          <a:p>
            <a:endParaRPr lang="en-US" dirty="0"/>
          </a:p>
          <a:p>
            <a:pPr eaLnBrk="1" hangingPunct="1">
              <a:lnSpc>
                <a:spcPct val="80000"/>
              </a:lnSpc>
            </a:pPr>
            <a:r>
              <a:rPr lang="en-US" sz="1200" dirty="0"/>
              <a:t>The School Board may issue bonds for any Qualified Capital Purpose Undertaking Fund project. </a:t>
            </a:r>
          </a:p>
          <a:p>
            <a:pPr eaLnBrk="1" hangingPunct="1">
              <a:lnSpc>
                <a:spcPct val="80000"/>
              </a:lnSpc>
            </a:pPr>
            <a:endParaRPr lang="en-US" sz="1000" dirty="0"/>
          </a:p>
          <a:p>
            <a:pPr eaLnBrk="1" hangingPunct="1">
              <a:lnSpc>
                <a:spcPct val="80000"/>
              </a:lnSpc>
            </a:pPr>
            <a:endParaRPr lang="en-US" sz="200" dirty="0"/>
          </a:p>
          <a:p>
            <a:pPr eaLnBrk="1" hangingPunct="1">
              <a:lnSpc>
                <a:spcPct val="80000"/>
              </a:lnSpc>
            </a:pPr>
            <a:r>
              <a:rPr lang="en-US" sz="1200" dirty="0"/>
              <a:t>General Fund expenditures for the purpose of this fund are not allowable.  </a:t>
            </a:r>
          </a:p>
          <a:p>
            <a:pPr eaLnBrk="1" hangingPunct="1">
              <a:lnSpc>
                <a:spcPct val="80000"/>
              </a:lnSpc>
            </a:pPr>
            <a:endParaRPr lang="en-US" sz="1000" dirty="0"/>
          </a:p>
          <a:p>
            <a:pPr eaLnBrk="1" hangingPunct="1">
              <a:lnSpc>
                <a:spcPct val="80000"/>
              </a:lnSpc>
            </a:pPr>
            <a:endParaRPr lang="en-US" sz="200" dirty="0"/>
          </a:p>
          <a:p>
            <a:pPr eaLnBrk="1" hangingPunct="1">
              <a:lnSpc>
                <a:spcPct val="80000"/>
              </a:lnSpc>
            </a:pPr>
            <a:r>
              <a:rPr lang="en-US" sz="1200" dirty="0"/>
              <a:t>The tax levy and duration of this fund is restricted.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27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2023 New Supt Orientation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l" defTabSz="927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Nebraska Department of Education            School Finance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38A4708-27CD-DDA1-25FF-291E2BFCB65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62231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 New Supt Orientation 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75ABBB-C5A6-8E6D-798A-53E4D2C15044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23328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 New Supt Orientation 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862EC8-EF73-659F-BFDE-8BEDEC0A1F14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38249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1D6B252A-5095-EFCA-4B8B-DCAA49FB7C9B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2023 New Supt Orientation 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16BED7F-8A2C-92D0-A5C7-A9C8E43862A6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44682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362958DE-43DD-829D-4E54-1751B79D02C0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2023 New Supt Orientation 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85E6FD4-EB78-A36A-BA47-FCDB88CCB9C3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80873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A6F7D084-BE3B-8E59-8851-2CA7E26DFCE7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2023 New Supt Orientation 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8CAFE2-C36E-3177-EB94-38B65F8A99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2954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two types of General Fund Exclusions </a:t>
            </a:r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A4BFAA7C-ACF4-E607-0BEE-D41D06F49151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2023 New Supt Orientation 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23D8FC-13CF-A918-9329-115F04D11EA4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75054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State</a:t>
            </a:r>
            <a:r>
              <a:rPr lang="en-US" baseline="0" dirty="0"/>
              <a:t> Board of Education Approval is required for most expenditure exclusions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Two exceptions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/>
              <a:t>SPED Transportation</a:t>
            </a:r>
          </a:p>
          <a:p>
            <a:pPr marL="638440" lvl="1" indent="-181240">
              <a:buFont typeface="Arial" panose="020B0604020202020204" pitchFamily="34" charset="0"/>
              <a:buChar char="•"/>
            </a:pPr>
            <a:r>
              <a:rPr lang="en-US" baseline="0" dirty="0"/>
              <a:t>SPED-related student services </a:t>
            </a:r>
          </a:p>
          <a:p>
            <a:pPr marL="181240" lvl="0" indent="-181240">
              <a:buFont typeface="Arial" panose="020B0604020202020204" pitchFamily="34" charset="0"/>
              <a:buChar char="•"/>
            </a:pPr>
            <a:r>
              <a:rPr lang="en-US" baseline="0" dirty="0"/>
              <a:t>Special Grant Funds – Pre-Approved are found on the LC2</a:t>
            </a:r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290A26ED-7A6A-103D-B7D8-0FD3A7D3C820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 New Supt Orientation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7B16D8C-552C-4A10-FE79-293B8AFB57A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56688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Items located</a:t>
            </a:r>
            <a:r>
              <a:rPr lang="en-US" baseline="0" dirty="0"/>
              <a:t> at </a:t>
            </a:r>
            <a:r>
              <a:rPr lang="en-US" dirty="0"/>
              <a:t>the bottom of</a:t>
            </a:r>
            <a:r>
              <a:rPr lang="en-US" baseline="0" dirty="0"/>
              <a:t> the Special Grant fund list </a:t>
            </a:r>
            <a:r>
              <a:rPr lang="en-US" u="sng" baseline="0" dirty="0"/>
              <a:t>Do</a:t>
            </a:r>
            <a:r>
              <a:rPr lang="en-US" baseline="0" dirty="0"/>
              <a:t> require state board approval since they are specific to your district. A couple of things to consider…</a:t>
            </a:r>
          </a:p>
          <a:p>
            <a:endParaRPr lang="en-US" baseline="0" dirty="0"/>
          </a:p>
          <a:p>
            <a:r>
              <a:rPr lang="en-US" baseline="0" dirty="0"/>
              <a:t>Insurance Settlements:  </a:t>
            </a:r>
          </a:p>
          <a:p>
            <a:pPr marL="664546" lvl="1" indent="-181240">
              <a:buFont typeface="Arial" panose="020B0604020202020204" pitchFamily="34" charset="0"/>
              <a:buChar char="•"/>
            </a:pPr>
            <a:r>
              <a:rPr lang="en-US" baseline="0" dirty="0"/>
              <a:t>Consider depositing settlements into your Special Building Fund, so you don’t have to request state board approval when you need to spend those funds.</a:t>
            </a:r>
          </a:p>
          <a:p>
            <a:pPr marL="664546" lvl="1" indent="-181240">
              <a:buFont typeface="Arial" panose="020B0604020202020204" pitchFamily="34" charset="0"/>
              <a:buChar char="•"/>
            </a:pPr>
            <a:r>
              <a:rPr lang="en-US" baseline="0" dirty="0"/>
              <a:t>In recorded in the Special Building Fund, then it wouldn’t impact per pupil costs</a:t>
            </a:r>
          </a:p>
          <a:p>
            <a:endParaRPr lang="en-US" baseline="0" dirty="0"/>
          </a:p>
          <a:p>
            <a:r>
              <a:rPr lang="en-US" baseline="0" dirty="0"/>
              <a:t>Inter-fund loans:  </a:t>
            </a:r>
          </a:p>
          <a:p>
            <a:pPr marL="664546" lvl="1" indent="-181240">
              <a:buFont typeface="Arial" panose="020B0604020202020204" pitchFamily="34" charset="0"/>
              <a:buChar char="•"/>
            </a:pPr>
            <a:r>
              <a:rPr lang="en-US" baseline="0" dirty="0"/>
              <a:t>The General Fund may loan to another taxing funds  </a:t>
            </a:r>
          </a:p>
          <a:p>
            <a:pPr marL="690652" lvl="1" indent="-181240">
              <a:buFont typeface="Arial" panose="020B0604020202020204" pitchFamily="34" charset="0"/>
              <a:buChar char="•"/>
            </a:pPr>
            <a:r>
              <a:rPr lang="en-US" baseline="0" dirty="0"/>
              <a:t>You have two years to repay an inter-fund loan</a:t>
            </a:r>
          </a:p>
          <a:p>
            <a:pPr marL="483306" lvl="1" indent="0">
              <a:buFont typeface="Arial" panose="020B0604020202020204" pitchFamily="34" charset="0"/>
              <a:buNone/>
            </a:pPr>
            <a:endParaRPr lang="en-US" baseline="0" dirty="0"/>
          </a:p>
          <a:p>
            <a:r>
              <a:rPr lang="en-US" baseline="0" dirty="0"/>
              <a:t>Short Term borrowing </a:t>
            </a:r>
          </a:p>
          <a:p>
            <a:pPr marL="664546" lvl="1" indent="-181240">
              <a:buFont typeface="Arial" panose="020B0604020202020204" pitchFamily="34" charset="0"/>
              <a:buChar char="•"/>
            </a:pPr>
            <a:r>
              <a:rPr lang="en-US" baseline="0" dirty="0"/>
              <a:t>Need a load from the bank to help get through a shortfall in revenue during the year.</a:t>
            </a:r>
          </a:p>
          <a:p>
            <a:pPr marL="664546" lvl="1" indent="-181240">
              <a:buFont typeface="Arial" panose="020B0604020202020204" pitchFamily="34" charset="0"/>
              <a:buChar char="•"/>
            </a:pPr>
            <a:r>
              <a:rPr lang="en-US" baseline="0" dirty="0"/>
              <a:t>Must repay this in a year</a:t>
            </a:r>
          </a:p>
          <a:p>
            <a:pPr marL="664546" lvl="1" indent="-181240">
              <a:buFont typeface="Arial" panose="020B0604020202020204" pitchFamily="34" charset="0"/>
              <a:buChar char="•"/>
            </a:pPr>
            <a:endParaRPr lang="en-US" baseline="0" dirty="0"/>
          </a:p>
          <a:p>
            <a:endParaRPr lang="en-US" dirty="0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01AA4A24-3815-08A2-692F-A16C4EB76D4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 New Supt Orientation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F0B975E-646E-1F4E-69F9-B78A5C41DB6F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66724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Early Childhood grants will pre-populate in the LC2 &amp; will remain in the budget base when budget authority is calculated the following spring. </a:t>
            </a:r>
          </a:p>
          <a:p>
            <a:endParaRPr lang="en-US" baseline="0" dirty="0"/>
          </a:p>
          <a:p>
            <a:r>
              <a:rPr lang="en-US" baseline="0" dirty="0"/>
              <a:t>  </a:t>
            </a:r>
          </a:p>
          <a:p>
            <a:endParaRPr lang="en-US" dirty="0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C11E3E4E-A4C6-D7A9-26F8-67B40AEE296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 New Supt Orientation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1B8EB12-0ECF-788D-00EF-883419559759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323886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A6D97AD2-4527-541C-6F22-3CF2A4E9B236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2023 New Supt Orientation 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72D31E-BDA3-2E60-1375-777689AE23F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32388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Purpose: - Improvement to the Site</a:t>
            </a:r>
          </a:p>
          <a:p>
            <a:pPr lvl="1"/>
            <a:r>
              <a:rPr lang="en-US" dirty="0"/>
              <a:t>Purchase or Improve Sites</a:t>
            </a:r>
          </a:p>
          <a:p>
            <a:pPr lvl="1"/>
            <a:r>
              <a:rPr lang="en-US" dirty="0"/>
              <a:t>Build, Alter or Improve Facilities</a:t>
            </a:r>
          </a:p>
          <a:p>
            <a:pPr lvl="1"/>
            <a:r>
              <a:rPr lang="en-US" dirty="0"/>
              <a:t>Furnish New Facilities</a:t>
            </a:r>
          </a:p>
          <a:p>
            <a:endParaRPr lang="en-US" sz="900" dirty="0"/>
          </a:p>
          <a:p>
            <a:r>
              <a:rPr lang="en-US" dirty="0"/>
              <a:t>Revenue Sources:</a:t>
            </a:r>
          </a:p>
          <a:p>
            <a:pPr lvl="1"/>
            <a:r>
              <a:rPr lang="en-US" dirty="0"/>
              <a:t>Bond proceeds</a:t>
            </a:r>
          </a:p>
          <a:p>
            <a:pPr lvl="1"/>
            <a:r>
              <a:rPr lang="en-US" dirty="0"/>
              <a:t>Sale of Property</a:t>
            </a:r>
          </a:p>
          <a:p>
            <a:pPr lvl="1"/>
            <a:r>
              <a:rPr lang="en-US" dirty="0"/>
              <a:t>Tax receipts</a:t>
            </a:r>
          </a:p>
          <a:p>
            <a:pPr lvl="1"/>
            <a:endParaRPr lang="en-US" sz="900" dirty="0"/>
          </a:p>
          <a:p>
            <a:r>
              <a:rPr lang="en-US" dirty="0"/>
              <a:t>Levy is restricted    </a:t>
            </a:r>
          </a:p>
          <a:p>
            <a:endParaRPr lang="en-US" dirty="0"/>
          </a:p>
          <a:p>
            <a:r>
              <a:rPr lang="en-US" dirty="0"/>
              <a:t>LB 788 in Legislature to lower the maximum</a:t>
            </a:r>
            <a:r>
              <a:rPr lang="en-US" baseline="0" dirty="0"/>
              <a:t> levy to 5¢.  With vote of people, the levy can be 14¢</a:t>
            </a:r>
          </a:p>
          <a:p>
            <a:pPr marL="173997" indent="-173997">
              <a:buFont typeface="Arial" panose="020B0604020202020204" pitchFamily="34" charset="0"/>
              <a:buChar char="•"/>
            </a:pPr>
            <a:r>
              <a:rPr lang="en-US" baseline="0" dirty="0"/>
              <a:t>Bill has a provision for districts with a higher levy in place prior to passage for a specific project, they can continue with that higher levy through the 2024-25 school year -  7 years from 2017/18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aseline="0" dirty="0"/>
          </a:p>
          <a:p>
            <a:pPr>
              <a:buFont typeface="Arial" pitchFamily="34" charset="0"/>
              <a:buChar char="•"/>
              <a:defRPr/>
            </a:pPr>
            <a:r>
              <a:rPr lang="en-US" dirty="0"/>
              <a:t>A Special Building Fund is established to: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/>
              <a:t>Acquire or improve sites 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/>
              <a:t>Erect, alter or improve buildings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/>
              <a:t>Cost to furnish new buildings</a:t>
            </a:r>
          </a:p>
          <a:p>
            <a:pPr marL="342900" lvl="1" indent="0">
              <a:buNone/>
              <a:defRPr/>
            </a:pPr>
            <a:endParaRPr lang="en-US" sz="1800" dirty="0"/>
          </a:p>
          <a:p>
            <a:pPr marL="257175" lvl="1" indent="-257175">
              <a:buFont typeface="Arial" pitchFamily="34" charset="0"/>
              <a:buChar char="•"/>
              <a:defRPr/>
            </a:pPr>
            <a:r>
              <a:rPr lang="en-US" sz="2400" dirty="0"/>
              <a:t>Provides a way to identify cost associated with construction activities</a:t>
            </a:r>
            <a:endParaRPr lang="en-US" sz="1800" dirty="0"/>
          </a:p>
          <a:p>
            <a:pPr marL="0" indent="0">
              <a:buFont typeface="Arial" panose="020B0604020202020204" pitchFamily="34" charset="0"/>
              <a:buNone/>
            </a:pPr>
            <a:endParaRPr lang="en-US" baseline="0" dirty="0"/>
          </a:p>
          <a:p>
            <a:pPr>
              <a:buFont typeface="Arial" pitchFamily="34" charset="0"/>
              <a:buChar char="•"/>
              <a:defRPr/>
            </a:pPr>
            <a:r>
              <a:rPr lang="en-US" sz="2250" dirty="0"/>
              <a:t>The primary sources of revenue for the Special Building Fund are:</a:t>
            </a:r>
            <a:endParaRPr lang="en-US" sz="1050" dirty="0"/>
          </a:p>
          <a:p>
            <a:pPr>
              <a:buFont typeface="Arial" pitchFamily="34" charset="0"/>
              <a:buChar char="•"/>
              <a:defRPr/>
            </a:pPr>
            <a:endParaRPr lang="en-US" sz="788" dirty="0"/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/>
              <a:t>sale of bonds	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/>
              <a:t>the sale of property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/>
              <a:t>tax receipts</a:t>
            </a:r>
          </a:p>
          <a:p>
            <a:pPr lvl="1">
              <a:buNone/>
              <a:defRPr/>
            </a:pPr>
            <a:endParaRPr lang="en-US" sz="788" dirty="0"/>
          </a:p>
          <a:p>
            <a:pPr>
              <a:buFont typeface="Arial" pitchFamily="34" charset="0"/>
              <a:buChar char="•"/>
              <a:defRPr/>
            </a:pPr>
            <a:r>
              <a:rPr lang="en-US" sz="2250" dirty="0"/>
              <a:t>General Fund expenditures for the purpose of this fund are not allowable.</a:t>
            </a:r>
            <a:r>
              <a:rPr lang="en-US" sz="2100" dirty="0"/>
              <a:t> </a:t>
            </a:r>
          </a:p>
          <a:p>
            <a:pPr>
              <a:buFont typeface="Arial" pitchFamily="34" charset="0"/>
              <a:buChar char="•"/>
              <a:defRPr/>
            </a:pPr>
            <a:endParaRPr lang="en-US" sz="1500" dirty="0"/>
          </a:p>
          <a:p>
            <a:pPr>
              <a:buFont typeface="Arial" pitchFamily="34" charset="0"/>
              <a:buChar char="•"/>
              <a:defRPr/>
            </a:pPr>
            <a:r>
              <a:rPr lang="en-US" sz="2100" dirty="0"/>
              <a:t>The tax levy for this fund is restricted.</a:t>
            </a:r>
          </a:p>
          <a:p>
            <a:endParaRPr lang="en-US" baseline="0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27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2023 New Supt Orientation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l" defTabSz="927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Nebraska Department of Education            School Finance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9B7FD36-D916-220B-939B-7B79A564992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12900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5A36EA55-3588-B6A5-17BE-78D7703AC22B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2023 New Supt Orientation 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04D43D-2547-33EF-834B-5E2B9DFDF38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60685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CE9AF3BB-2DA9-BC80-89F7-89BE5ABD3ACF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2023 New Supt Orientation 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5C820B-8228-ED83-F3C4-1048ACF7A66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11775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C805DA4B-EC0D-022B-80D9-32D7A0F0A164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2023 New Supt Orientation 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22FC4A-6792-4079-8625-F335DC9BBA79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16193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C56FF457-E34F-DA27-415A-4CE23D9F5D8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 New Supt Orientation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54816EC-D930-4C18-11D3-D236918FE918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8743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974EC204-8DC3-AF0E-4B50-4292CDD89AB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2023 New Supt Orientation 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4B3711-B207-07BA-0AE9-7E79EB44010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6946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 New Supt Orientation 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01CAAA6-6CD5-19D0-7DA3-1524CDAF455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57642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11213" y="1220788"/>
            <a:ext cx="5854700" cy="32924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/>
              <a:t>An activation code is required for all data collections in the NDE Portal.  </a:t>
            </a:r>
            <a:br>
              <a:rPr lang="en-US" baseline="0" dirty="0"/>
            </a:br>
            <a:endParaRPr lang="en-US" baseline="0" dirty="0"/>
          </a:p>
          <a:p>
            <a:pPr>
              <a:buFont typeface="Arial" pitchFamily="34" charset="0"/>
              <a:buChar char="•"/>
            </a:pPr>
            <a:r>
              <a:rPr lang="en-US" baseline="0" dirty="0"/>
              <a:t>For the LC-2, there is one activation code.  </a:t>
            </a:r>
            <a:br>
              <a:rPr lang="en-US" baseline="0" dirty="0"/>
            </a:br>
            <a:endParaRPr lang="en-US" baseline="0" dirty="0"/>
          </a:p>
          <a:p>
            <a:pPr>
              <a:buFont typeface="Arial" pitchFamily="34" charset="0"/>
              <a:buChar char="•"/>
            </a:pPr>
            <a:r>
              <a:rPr lang="en-US" baseline="0" dirty="0"/>
              <a:t>This activation code allows the user to key and submit LC2 information,.  </a:t>
            </a: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9849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2023 New Supt Orientation 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l" defTabSz="9849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Nebraska Department of Education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FA813733-FAF0-BD7B-DF28-AD47763BB2DB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39331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11213" y="1220788"/>
            <a:ext cx="5854700" cy="32924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Remember earlier Michelle talked about unused budget authority, here is where it’s going to pre-populate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849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2023 New Supt Orientation 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l" defTabSz="9849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Nebraska Department of Education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EED1572-0928-3892-F19F-D9BC9F48BDD9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50383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you did go to a vote of the people, here is where you are going to mark yes &amp; enter the amount.</a:t>
            </a:r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AB22DFC0-BCF5-0B68-80F9-A15DB4088EB9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 New Supt Orientation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2A5B82B-1906-AFC1-3BA5-B0CB6AC0166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48777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11213" y="1220788"/>
            <a:ext cx="5854700" cy="32924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849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2023 New Supt Orientation 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l" defTabSz="9849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Nebraska Department of Education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A49837D-8536-DD8D-3934-B2681EDDC74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2494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Purpose:</a:t>
            </a:r>
          </a:p>
          <a:p>
            <a:pPr lvl="1"/>
            <a:r>
              <a:rPr lang="en-US" dirty="0"/>
              <a:t>Spread out costly capital outlay costs over a period of years.</a:t>
            </a:r>
            <a:endParaRPr lang="en-US" sz="600" dirty="0"/>
          </a:p>
          <a:p>
            <a:pPr lvl="1"/>
            <a:endParaRPr lang="en-US" sz="600" dirty="0"/>
          </a:p>
          <a:p>
            <a:r>
              <a:rPr lang="en-US" dirty="0"/>
              <a:t>Revenue Source:</a:t>
            </a:r>
          </a:p>
          <a:p>
            <a:pPr lvl="1"/>
            <a:r>
              <a:rPr lang="en-US" dirty="0"/>
              <a:t>Transfers from the General Fund that are expensed to appropriate category</a:t>
            </a:r>
            <a:endParaRPr lang="en-US" sz="600" dirty="0"/>
          </a:p>
          <a:p>
            <a:pPr lvl="1"/>
            <a:endParaRPr lang="en-US" sz="600" dirty="0"/>
          </a:p>
          <a:p>
            <a:r>
              <a:rPr lang="en-US" dirty="0"/>
              <a:t>Set up Accounts by Expenditure Type</a:t>
            </a:r>
          </a:p>
          <a:p>
            <a:pPr lvl="1"/>
            <a:r>
              <a:rPr lang="en-US" dirty="0"/>
              <a:t>Instructional, Transportation, Building</a:t>
            </a:r>
          </a:p>
          <a:p>
            <a:pPr lvl="1"/>
            <a:endParaRPr lang="en-US" sz="600" dirty="0"/>
          </a:p>
          <a:p>
            <a:r>
              <a:rPr lang="en-US" dirty="0"/>
              <a:t>Restricted by Allowable Reserve Limit</a:t>
            </a:r>
          </a:p>
          <a:p>
            <a:endParaRPr lang="en-US" sz="1000" dirty="0"/>
          </a:p>
          <a:p>
            <a:pPr>
              <a:buFont typeface="Arial" pitchFamily="34" charset="0"/>
              <a:buChar char="•"/>
              <a:defRPr/>
            </a:pPr>
            <a:r>
              <a:rPr lang="en-US" sz="1000" dirty="0"/>
              <a:t>A Depreciation Fund is established to facilitate the eventual purchase of costly capital outlay</a:t>
            </a:r>
          </a:p>
          <a:p>
            <a:pPr>
              <a:buFont typeface="Arial" pitchFamily="34" charset="0"/>
              <a:buChar char="•"/>
              <a:defRPr/>
            </a:pPr>
            <a:endParaRPr lang="en-US" sz="1000" dirty="0"/>
          </a:p>
          <a:p>
            <a:pPr>
              <a:buFont typeface="Arial" pitchFamily="34" charset="0"/>
              <a:buChar char="•"/>
              <a:defRPr/>
            </a:pPr>
            <a:r>
              <a:rPr lang="en-US" sz="1000" dirty="0"/>
              <a:t>Spreads replacement costs over a period of years</a:t>
            </a:r>
          </a:p>
          <a:p>
            <a:pPr>
              <a:buFont typeface="Arial" pitchFamily="34" charset="0"/>
              <a:buChar char="•"/>
              <a:defRPr/>
            </a:pPr>
            <a:endParaRPr lang="en-US" sz="1000" dirty="0"/>
          </a:p>
          <a:p>
            <a:pPr>
              <a:buFont typeface="Arial" pitchFamily="34" charset="0"/>
              <a:buChar char="•"/>
              <a:defRPr/>
            </a:pPr>
            <a:r>
              <a:rPr lang="en-US" sz="1000" dirty="0"/>
              <a:t>Funds are shown as an expense from the General Fund and the Depreciation Fund will show the revenue as a transfer from the General Fund.</a:t>
            </a:r>
          </a:p>
          <a:p>
            <a:endParaRPr lang="en-US" sz="1000" dirty="0"/>
          </a:p>
          <a:p>
            <a:endParaRPr lang="en-US" sz="1000" dirty="0"/>
          </a:p>
          <a:p>
            <a:pPr defTabSz="927984">
              <a:defRPr/>
            </a:pPr>
            <a:r>
              <a:rPr lang="en-US" baseline="0" dirty="0"/>
              <a:t>Special Building vs Depreciation Fund</a:t>
            </a:r>
          </a:p>
          <a:p>
            <a:pPr marL="173997" indent="-173997" defTabSz="927984">
              <a:buFont typeface="Arial" panose="020B0604020202020204" pitchFamily="34" charset="0"/>
              <a:buChar char="•"/>
              <a:defRPr/>
            </a:pPr>
            <a:r>
              <a:rPr lang="en-US" baseline="0" dirty="0"/>
              <a:t>Special Building – IMPROVEMENT TO THE SITE – NEW</a:t>
            </a:r>
          </a:p>
          <a:p>
            <a:pPr marL="173997" indent="-173997" defTabSz="927984">
              <a:buFont typeface="Arial" panose="020B0604020202020204" pitchFamily="34" charset="0"/>
              <a:buChar char="•"/>
              <a:defRPr/>
            </a:pPr>
            <a:r>
              <a:rPr lang="en-US" baseline="0" dirty="0"/>
              <a:t>Depreciation  -  REPLACEMENT OF EXISITING</a:t>
            </a:r>
          </a:p>
          <a:p>
            <a:pPr marL="173997" indent="-173997" defTabSz="927984">
              <a:buFont typeface="Arial" panose="020B0604020202020204" pitchFamily="34" charset="0"/>
              <a:buChar char="•"/>
              <a:defRPr/>
            </a:pPr>
            <a:endParaRPr lang="en-US" baseline="0" dirty="0"/>
          </a:p>
          <a:p>
            <a:pPr defTabSz="927984">
              <a:defRPr/>
            </a:pPr>
            <a:r>
              <a:rPr lang="en-US" dirty="0"/>
              <a:t>Important in how the board</a:t>
            </a:r>
            <a:r>
              <a:rPr lang="en-US" baseline="0" dirty="0"/>
              <a:t> motion is worded</a:t>
            </a:r>
            <a:endParaRPr lang="en-US" dirty="0"/>
          </a:p>
          <a:p>
            <a:pPr defTabSz="927984">
              <a:defRPr/>
            </a:pPr>
            <a:endParaRPr lang="en-US" dirty="0"/>
          </a:p>
          <a:p>
            <a:pPr defTabSz="927984">
              <a:defRPr/>
            </a:pPr>
            <a:r>
              <a:rPr lang="en-US" dirty="0"/>
              <a:t>Track</a:t>
            </a:r>
            <a:r>
              <a:rPr lang="en-US" baseline="0" dirty="0"/>
              <a:t> –</a:t>
            </a:r>
          </a:p>
          <a:p>
            <a:pPr marL="173997" indent="-173997" defTabSz="927984">
              <a:buFont typeface="Arial" panose="020B0604020202020204" pitchFamily="34" charset="0"/>
              <a:buChar char="•"/>
              <a:defRPr/>
            </a:pPr>
            <a:r>
              <a:rPr lang="en-US" baseline="0" dirty="0"/>
              <a:t>If have a track – could be a depreciation project, but you know a new one track would always be an improvement to the site</a:t>
            </a:r>
          </a:p>
          <a:p>
            <a:pPr defTabSz="927984">
              <a:defRPr/>
            </a:pPr>
            <a:endParaRPr lang="en-US" dirty="0"/>
          </a:p>
          <a:p>
            <a:r>
              <a:rPr lang="en-US" dirty="0"/>
              <a:t>Roof-</a:t>
            </a:r>
          </a:p>
          <a:p>
            <a:pPr marL="173997" indent="-173997">
              <a:buFont typeface="Arial" panose="020B0604020202020204" pitchFamily="34" charset="0"/>
              <a:buChar char="•"/>
            </a:pPr>
            <a:r>
              <a:rPr lang="en-US" dirty="0"/>
              <a:t>Replacement</a:t>
            </a:r>
            <a:r>
              <a:rPr lang="en-US" baseline="0" dirty="0"/>
              <a:t> – depreciation fund</a:t>
            </a:r>
          </a:p>
          <a:p>
            <a:pPr marL="173997" indent="-173997">
              <a:buFont typeface="Arial" panose="020B0604020202020204" pitchFamily="34" charset="0"/>
              <a:buChar char="•"/>
            </a:pPr>
            <a:r>
              <a:rPr lang="en-US" baseline="0" dirty="0"/>
              <a:t>Improved roof – Special Building Fund</a:t>
            </a:r>
          </a:p>
          <a:p>
            <a:pPr marL="173997" indent="-173997">
              <a:buFont typeface="Arial" panose="020B0604020202020204" pitchFamily="34" charset="0"/>
              <a:buChar char="•"/>
            </a:pPr>
            <a:r>
              <a:rPr lang="en-US" baseline="0" dirty="0"/>
              <a:t>Find mold in the roof – could use QCPUF – a good contractor can always find some mold in a roof</a:t>
            </a:r>
          </a:p>
          <a:p>
            <a:pPr marL="173997" indent="-173997">
              <a:buFont typeface="Arial" panose="020B0604020202020204" pitchFamily="34" charset="0"/>
              <a:buChar char="•"/>
            </a:pPr>
            <a:endParaRPr lang="en-US" baseline="0" dirty="0"/>
          </a:p>
          <a:p>
            <a:pPr>
              <a:buFont typeface="Wingdings" pitchFamily="2" charset="2"/>
              <a:buChar char="Ø"/>
            </a:pPr>
            <a:r>
              <a:rPr lang="en-US" dirty="0"/>
              <a:t>This fund is considered to be a component of the General Fund.</a:t>
            </a:r>
          </a:p>
          <a:p>
            <a:endParaRPr lang="en-US" dirty="0"/>
          </a:p>
          <a:p>
            <a:endParaRPr lang="en-US" sz="800" dirty="0"/>
          </a:p>
          <a:p>
            <a:pPr>
              <a:buFont typeface="Wingdings" pitchFamily="2" charset="2"/>
              <a:buChar char="Ø"/>
            </a:pPr>
            <a:r>
              <a:rPr lang="en-US" dirty="0"/>
              <a:t>The Depreciation Fund is restricted by statute as part of the allowable reserve limitation.</a:t>
            </a:r>
          </a:p>
          <a:p>
            <a:pPr marL="173997" indent="-173997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27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2023 New Supt Orientation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l" defTabSz="927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Nebraska Department of Education            School Finance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808C9E53-2BFA-9DAA-CEAD-74433EBB469F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63259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11213" y="1220788"/>
            <a:ext cx="5854700" cy="32924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/>
              <a:t>An activation code is required for all data collections in the NDE Portal.  </a:t>
            </a:r>
            <a:br>
              <a:rPr lang="en-US" baseline="0" dirty="0"/>
            </a:br>
            <a:endParaRPr lang="en-US" baseline="0" dirty="0"/>
          </a:p>
          <a:p>
            <a:pPr>
              <a:buFont typeface="Arial" pitchFamily="34" charset="0"/>
              <a:buChar char="•"/>
            </a:pPr>
            <a:r>
              <a:rPr lang="en-US" baseline="0" dirty="0"/>
              <a:t>For the LC-2, there is one activation code.  </a:t>
            </a:r>
            <a:br>
              <a:rPr lang="en-US" baseline="0" dirty="0"/>
            </a:br>
            <a:endParaRPr lang="en-US" baseline="0" dirty="0"/>
          </a:p>
          <a:p>
            <a:pPr>
              <a:buFont typeface="Arial" pitchFamily="34" charset="0"/>
              <a:buChar char="•"/>
            </a:pPr>
            <a:r>
              <a:rPr lang="en-US" baseline="0" dirty="0"/>
              <a:t>This activation code allows the user to key and submit LC2 information,.  </a:t>
            </a: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9849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2023 New Supt Orientation 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l" defTabSz="9849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Nebraska Department of Education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F6AEFEEF-FC5A-D111-25F1-259AE64EBA0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03647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 New Supt Orientation 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E2408E3-2B28-1D2D-D236-A3C59A858F0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64256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 New Supt Orientation 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8472B1F-E1F3-1788-3B52-8780B4AD26B9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908403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 New Supt Orientation 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2F5D788-51D0-2534-F44D-80157984B0A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25292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 New Supt Orientation 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0C248AD-A2A1-02F8-07DA-5BB6F188588F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05602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D073CD5E-9F22-70C1-3DE0-F606CF1EA2C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2023 New Supt Orientation 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8D4DA7-9768-AEED-3D15-46EEB879FA28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63781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5BE33B98-8DD0-AA71-E1F8-6DD58CE8A831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2023 New Supt Orientation 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821734-7D50-98DE-B708-B589389E5832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89501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 New Supt Orientation 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E8FE2E6-327E-7045-07DB-66F5453FDBF2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23615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8DBB73C1-6A39-5579-FEF2-813FF9C6A8D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2023 New Supt Orientation 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144039-5198-46D3-A1F5-5FBE6EB66D79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89291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A53E7E0B-4028-A39D-AA15-7D52766BF50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2023 New Supt Orientation 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8C5FE3-C255-EAD6-31F8-F87C6905AA6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7280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</a:t>
            </a:r>
          </a:p>
          <a:p>
            <a:pPr lvl="1"/>
            <a:r>
              <a:rPr lang="en-US" dirty="0"/>
              <a:t>Reserve General Fund for District Employee Benefits</a:t>
            </a:r>
          </a:p>
          <a:p>
            <a:pPr lvl="1"/>
            <a:endParaRPr lang="en-US" sz="600" dirty="0"/>
          </a:p>
          <a:p>
            <a:r>
              <a:rPr lang="en-US" dirty="0"/>
              <a:t>Revenue Source:</a:t>
            </a:r>
          </a:p>
          <a:p>
            <a:pPr lvl="1"/>
            <a:r>
              <a:rPr lang="en-US" dirty="0"/>
              <a:t>Transfers from the General Fund that are expensed to appropriate category</a:t>
            </a:r>
          </a:p>
          <a:p>
            <a:pPr lvl="1"/>
            <a:endParaRPr lang="en-US" sz="600" dirty="0"/>
          </a:p>
          <a:p>
            <a:r>
              <a:rPr lang="en-US" dirty="0"/>
              <a:t>Set up Accounts by Expenditure Type</a:t>
            </a:r>
          </a:p>
          <a:p>
            <a:pPr lvl="1"/>
            <a:r>
              <a:rPr lang="en-US" dirty="0"/>
              <a:t>Unemployment, Early Retirement, Deductibles</a:t>
            </a:r>
          </a:p>
          <a:p>
            <a:pPr lvl="1"/>
            <a:endParaRPr lang="en-US" sz="700" dirty="0"/>
          </a:p>
          <a:p>
            <a:r>
              <a:rPr lang="en-US" dirty="0"/>
              <a:t>Cash Reserve is Restricted by Allowable Reserve Limit</a:t>
            </a:r>
          </a:p>
          <a:p>
            <a:endParaRPr lang="en-US" dirty="0"/>
          </a:p>
          <a:p>
            <a:pPr eaLnBrk="1" hangingPunct="1"/>
            <a:r>
              <a:rPr lang="en-US" dirty="0"/>
              <a:t>Is established to reserve General Fund money for the benefit of school district employees.</a:t>
            </a:r>
          </a:p>
          <a:p>
            <a:pPr eaLnBrk="1" hangingPunct="1">
              <a:buFont typeface="Arial" charset="0"/>
              <a:buNone/>
            </a:pPr>
            <a:endParaRPr lang="en-US" dirty="0"/>
          </a:p>
          <a:p>
            <a:pPr eaLnBrk="1" hangingPunct="1"/>
            <a:r>
              <a:rPr lang="en-US" dirty="0"/>
              <a:t>Funds are shown as an expense from the General Fund and the Employee Benefit Fund will show the revenue as a transfer from the General Fund.</a:t>
            </a:r>
          </a:p>
          <a:p>
            <a:pPr>
              <a:buFont typeface="Arial" pitchFamily="34" charset="0"/>
              <a:buChar char="•"/>
              <a:defRPr/>
            </a:pPr>
            <a:endParaRPr lang="en-US" sz="7200" dirty="0"/>
          </a:p>
          <a:p>
            <a:pPr>
              <a:buFont typeface="Arial" pitchFamily="34" charset="0"/>
              <a:buChar char="•"/>
              <a:defRPr/>
            </a:pPr>
            <a:r>
              <a:rPr lang="en-US" sz="7200" dirty="0"/>
              <a:t>A school district may divide this fund into more than one account to allocate a portion of this fund for different valid purposes:</a:t>
            </a:r>
          </a:p>
          <a:p>
            <a:pPr lvl="1">
              <a:buFont typeface="Arial" pitchFamily="34" charset="0"/>
              <a:buChar char="–"/>
              <a:defRPr/>
            </a:pPr>
            <a:endParaRPr lang="en-US" sz="7200" dirty="0"/>
          </a:p>
          <a:p>
            <a:pPr lvl="1">
              <a:buFont typeface="Arial" pitchFamily="34" charset="0"/>
              <a:buChar char="–"/>
              <a:defRPr/>
            </a:pPr>
            <a:r>
              <a:rPr lang="en-US" sz="7350" dirty="0"/>
              <a:t>Unemployment compensation</a:t>
            </a:r>
          </a:p>
          <a:p>
            <a:pPr lvl="1">
              <a:buFont typeface="Arial" pitchFamily="34" charset="0"/>
              <a:buChar char="–"/>
              <a:defRPr/>
            </a:pPr>
            <a:endParaRPr lang="en-US" sz="7350" dirty="0"/>
          </a:p>
          <a:p>
            <a:pPr lvl="1">
              <a:buFont typeface="Arial" pitchFamily="34" charset="0"/>
              <a:buChar char="–"/>
              <a:defRPr/>
            </a:pPr>
            <a:r>
              <a:rPr lang="en-US" sz="7350" dirty="0"/>
              <a:t>Early retirement</a:t>
            </a:r>
          </a:p>
          <a:p>
            <a:pPr lvl="1">
              <a:buFont typeface="Arial" pitchFamily="34" charset="0"/>
              <a:buChar char="–"/>
              <a:defRPr/>
            </a:pPr>
            <a:endParaRPr lang="en-US" sz="7350" dirty="0"/>
          </a:p>
          <a:p>
            <a:pPr lvl="1">
              <a:buFont typeface="Arial" pitchFamily="34" charset="0"/>
              <a:buChar char="–"/>
              <a:defRPr/>
            </a:pPr>
            <a:r>
              <a:rPr lang="en-US" sz="7350" dirty="0"/>
              <a:t>Health insurance deductibles</a:t>
            </a:r>
          </a:p>
          <a:p>
            <a:pPr eaLnBrk="1" hangingPunct="1"/>
            <a:endParaRPr lang="en-US" dirty="0"/>
          </a:p>
          <a:p>
            <a:pPr>
              <a:buFont typeface="Arial" pitchFamily="34" charset="0"/>
              <a:buChar char="•"/>
              <a:defRPr/>
            </a:pPr>
            <a:r>
              <a:rPr lang="en-US" dirty="0"/>
              <a:t>The cash reserve of this fund is restricted by statute as part of the allowable reserve limitation</a:t>
            </a:r>
          </a:p>
          <a:p>
            <a:pPr>
              <a:buNone/>
              <a:defRPr/>
            </a:pPr>
            <a:endParaRPr lang="en-US" dirty="0"/>
          </a:p>
          <a:p>
            <a:pPr>
              <a:buFont typeface="Arial" pitchFamily="34" charset="0"/>
              <a:buChar char="•"/>
              <a:defRPr/>
            </a:pPr>
            <a:r>
              <a:rPr lang="en-US" dirty="0"/>
              <a:t>The Employee Benefit Fund is considered to be a component of the General Fund</a:t>
            </a:r>
          </a:p>
          <a:p>
            <a:endParaRPr lang="en-US" dirty="0"/>
          </a:p>
          <a:p>
            <a:pPr lvl="1"/>
            <a:endParaRPr lang="en-US" sz="1000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27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2023 New Supt Orientation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l" defTabSz="927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Nebraska Department of Education            School Finance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8C039D5-B12D-E348-FD5B-CE9714B8B18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04123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955E4E6C-B16A-E1D6-6862-5193A453BAD0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2023 New Supt Orientation 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C702AC-E762-40B8-B95B-6564C272256E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59842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97714A28-A7F2-2D37-0397-A52DB0A3A04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2023 New Supt Orientation 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99AC79-3024-0D8E-6F05-2F56693B7946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50025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01945ED5-3539-B001-B7DA-48D1A696AF1D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2023 New Supt Orientation 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6BA5D7-5FD0-A4C7-8CB9-F123CA9B628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89434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0" lang="en-US" sz="2000" b="1" i="0" u="sng" strike="noStrike" kern="1200" cap="none" spc="0" normalizeH="0" baseline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FAC4BAA3-90D5-1D02-148F-832D9E360009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2023 New Supt Orientation 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6F11FD-5430-FA87-FB9A-8002D3DE26C6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92005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56BB9FC1-5E05-3D39-21D6-BF54F9DA2E7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2023 New Supt Orientation 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38CB46-C2DE-77BF-5EF4-01F6BAB768C6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14172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8E262EB6-9C14-92BC-5D2B-1C9B52E0CF2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2023 New Supt Orientation 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1192B3-400E-17E9-ABCE-E79484A32B5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64501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CDC – Upload AFR information, LC-2, Summer School Student Units, Days</a:t>
            </a:r>
            <a:r>
              <a:rPr lang="en-US" baseline="0" dirty="0"/>
              <a:t> in Session, etc.</a:t>
            </a:r>
          </a:p>
          <a:p>
            <a:endParaRPr lang="en-US" baseline="0" dirty="0"/>
          </a:p>
          <a:p>
            <a:r>
              <a:rPr lang="en-US" baseline="0" dirty="0"/>
              <a:t>NSSRS – Upload Assessment, Early Childhood, enrollment, membership and attendance, etc.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 New Supt Orientation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E105BCA-CB51-9406-424E-BC92C70FE51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55501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 New Supt Orientation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A245120-CFC1-6DFE-50F0-C1B6CAE6D0A8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52426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5963" y="1162050"/>
            <a:ext cx="5578475" cy="31384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/>
              <a:t>RUSS END</a:t>
            </a: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 marL="0" marR="0" lvl="0" indent="0" algn="l" defTabSz="931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2023 New Supt Orientation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l" defTabSz="931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Nebraska Department of Education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FFCA9-5038-4455-02E3-1F895E85DD0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3539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Purpose:</a:t>
            </a:r>
          </a:p>
          <a:p>
            <a:pPr lvl="1"/>
            <a:r>
              <a:rPr lang="en-US" dirty="0"/>
              <a:t>Fund District Uninsured Losses and Legal Fees</a:t>
            </a:r>
          </a:p>
          <a:p>
            <a:pPr lvl="1"/>
            <a:endParaRPr lang="en-US" sz="600" dirty="0"/>
          </a:p>
          <a:p>
            <a:r>
              <a:rPr lang="en-US" dirty="0"/>
              <a:t>Revenue Source:</a:t>
            </a:r>
          </a:p>
          <a:p>
            <a:pPr lvl="1"/>
            <a:r>
              <a:rPr lang="en-US" dirty="0"/>
              <a:t>Transfers from the General Fund that are expensed to appropriate category</a:t>
            </a:r>
            <a:endParaRPr lang="en-US" sz="600" dirty="0"/>
          </a:p>
          <a:p>
            <a:endParaRPr lang="en-US" sz="600" dirty="0"/>
          </a:p>
          <a:p>
            <a:r>
              <a:rPr lang="en-US" dirty="0"/>
              <a:t>Budgeted</a:t>
            </a:r>
            <a:r>
              <a:rPr lang="en-US" baseline="0" dirty="0"/>
              <a:t> </a:t>
            </a:r>
            <a:r>
              <a:rPr lang="en-US" dirty="0"/>
              <a:t>Expenditures from this Fund cannot exceed 5% of General Fund Total Budget</a:t>
            </a:r>
          </a:p>
          <a:p>
            <a:endParaRPr lang="en-US" dirty="0"/>
          </a:p>
          <a:p>
            <a:r>
              <a:rPr lang="en-US" dirty="0"/>
              <a:t>Usually</a:t>
            </a:r>
            <a:r>
              <a:rPr lang="en-US" baseline="0" dirty="0"/>
              <a:t> used by larger districts</a:t>
            </a:r>
          </a:p>
          <a:p>
            <a:endParaRPr lang="en-US" baseline="0" dirty="0"/>
          </a:p>
          <a:p>
            <a:pPr>
              <a:buFont typeface="Arial" pitchFamily="34" charset="0"/>
              <a:buChar char="•"/>
              <a:defRPr/>
            </a:pPr>
            <a:r>
              <a:rPr lang="en-US" sz="1200" dirty="0"/>
              <a:t>Authorized by statute to fund uninsured losses and legal fees.  </a:t>
            </a:r>
          </a:p>
          <a:p>
            <a:pPr>
              <a:buNone/>
              <a:defRPr/>
            </a:pPr>
            <a:endParaRPr lang="en-US" sz="800" dirty="0"/>
          </a:p>
          <a:p>
            <a:pPr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1200" dirty="0"/>
              <a:t>Expenditures from this fund shall not exceed five percent of the total budgeted General Fund expenditures of the school district. </a:t>
            </a:r>
          </a:p>
          <a:p>
            <a:pPr>
              <a:lnSpc>
                <a:spcPct val="90000"/>
              </a:lnSpc>
              <a:buNone/>
              <a:defRPr/>
            </a:pPr>
            <a:endParaRPr lang="en-US" sz="800" dirty="0"/>
          </a:p>
          <a:p>
            <a:pPr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1200" dirty="0"/>
              <a:t>Funds are shown as an expense from the General Fund and the Contingency Fund will show the revenue as a transfer from the General Fund.</a:t>
            </a:r>
          </a:p>
          <a:p>
            <a:endParaRPr lang="en-US" baseline="0" dirty="0"/>
          </a:p>
          <a:p>
            <a:endParaRPr lang="en-US" dirty="0"/>
          </a:p>
          <a:p>
            <a:pPr lvl="1"/>
            <a:endParaRPr lang="en-US" sz="1000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27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2023 New Supt Orientation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l" defTabSz="927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Nebraska Department of Education            School Finance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27C0300-A0E2-0056-6A6D-D64B757A8A92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7427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60995" indent="-260995" defTabSz="347993">
              <a:spcBef>
                <a:spcPct val="20000"/>
              </a:spcBef>
              <a:buFont typeface="Arial"/>
              <a:buChar char="•"/>
              <a:defRPr/>
            </a:pPr>
            <a:r>
              <a:rPr lang="en-US" sz="2200" dirty="0">
                <a:solidFill>
                  <a:srgbClr val="1F1646"/>
                </a:solidFill>
                <a:latin typeface="Century Gothic"/>
              </a:rPr>
              <a:t>Purpose:</a:t>
            </a:r>
          </a:p>
          <a:p>
            <a:pPr marL="565490" lvl="1" indent="-217497" defTabSz="347993">
              <a:spcBef>
                <a:spcPct val="20000"/>
              </a:spcBef>
              <a:buFont typeface="Arial"/>
              <a:buChar char="–"/>
              <a:defRPr/>
            </a:pPr>
            <a:r>
              <a:rPr lang="en-US" sz="1900" dirty="0">
                <a:solidFill>
                  <a:srgbClr val="1F1646"/>
                </a:solidFill>
                <a:latin typeface="Century Gothic"/>
              </a:rPr>
              <a:t>Account for Financial Transactions for District Extra-Curricular Activities and District Student Organizations</a:t>
            </a:r>
          </a:p>
          <a:p>
            <a:pPr marL="565490" lvl="1" indent="-217497" defTabSz="347993">
              <a:spcBef>
                <a:spcPct val="20000"/>
              </a:spcBef>
              <a:buFont typeface="Arial"/>
              <a:buChar char="–"/>
              <a:defRPr/>
            </a:pPr>
            <a:endParaRPr lang="en-US" sz="600" dirty="0">
              <a:solidFill>
                <a:srgbClr val="1F1646"/>
              </a:solidFill>
              <a:latin typeface="Century Gothic"/>
            </a:endParaRPr>
          </a:p>
          <a:p>
            <a:pPr marL="260995" indent="-260995" defTabSz="347993">
              <a:spcBef>
                <a:spcPct val="20000"/>
              </a:spcBef>
              <a:buFont typeface="Arial"/>
              <a:buChar char="•"/>
              <a:defRPr/>
            </a:pPr>
            <a:r>
              <a:rPr lang="en-US" sz="2200" dirty="0">
                <a:solidFill>
                  <a:srgbClr val="1F1646"/>
                </a:solidFill>
                <a:latin typeface="Century Gothic"/>
              </a:rPr>
              <a:t>Revenue Source:</a:t>
            </a:r>
          </a:p>
          <a:p>
            <a:pPr marL="565490" lvl="1" indent="-217497" defTabSz="347993">
              <a:spcBef>
                <a:spcPct val="20000"/>
              </a:spcBef>
              <a:buFont typeface="Arial"/>
              <a:buChar char="–"/>
              <a:defRPr/>
            </a:pPr>
            <a:r>
              <a:rPr lang="en-US" sz="1900" dirty="0">
                <a:solidFill>
                  <a:srgbClr val="1F1646"/>
                </a:solidFill>
                <a:latin typeface="Century Gothic"/>
              </a:rPr>
              <a:t>Activity/Organization Fund Raising</a:t>
            </a:r>
          </a:p>
          <a:p>
            <a:pPr marL="565490" lvl="1" indent="-217497" defTabSz="347993">
              <a:spcBef>
                <a:spcPct val="20000"/>
              </a:spcBef>
              <a:buFont typeface="Arial"/>
              <a:buChar char="–"/>
              <a:defRPr/>
            </a:pPr>
            <a:r>
              <a:rPr lang="en-US" sz="1900" dirty="0">
                <a:solidFill>
                  <a:srgbClr val="1F1646"/>
                </a:solidFill>
                <a:latin typeface="Century Gothic"/>
              </a:rPr>
              <a:t>General Fund Transfers if deficits occur</a:t>
            </a:r>
          </a:p>
          <a:p>
            <a:pPr marL="565490" lvl="1" indent="-217497" defTabSz="347993">
              <a:spcBef>
                <a:spcPct val="20000"/>
              </a:spcBef>
              <a:buFont typeface="Arial"/>
              <a:buChar char="–"/>
              <a:defRPr/>
            </a:pPr>
            <a:endParaRPr lang="en-US" sz="600" dirty="0">
              <a:solidFill>
                <a:srgbClr val="1F1646"/>
              </a:solidFill>
              <a:latin typeface="Century Gothic"/>
            </a:endParaRPr>
          </a:p>
          <a:p>
            <a:pPr marL="260995" indent="-260995" defTabSz="347993">
              <a:spcBef>
                <a:spcPct val="20000"/>
              </a:spcBef>
              <a:buFont typeface="Arial"/>
              <a:buChar char="•"/>
              <a:defRPr/>
            </a:pPr>
            <a:r>
              <a:rPr lang="en-US" sz="2200" dirty="0">
                <a:solidFill>
                  <a:srgbClr val="1F1646"/>
                </a:solidFill>
                <a:latin typeface="Century Gothic"/>
              </a:rPr>
              <a:t>Activities Fund cannot be used to record General Fund Operational Costs or to be used as a Clearinghouse for the General Fund</a:t>
            </a:r>
          </a:p>
          <a:p>
            <a:pPr marL="260995" indent="-260995" defTabSz="347993">
              <a:spcBef>
                <a:spcPct val="20000"/>
              </a:spcBef>
              <a:buFont typeface="Arial"/>
              <a:buChar char="•"/>
              <a:defRPr/>
            </a:pPr>
            <a:endParaRPr lang="en-US" sz="2200" dirty="0">
              <a:solidFill>
                <a:srgbClr val="1F1646"/>
              </a:solidFill>
              <a:latin typeface="Century Gothic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2400" dirty="0"/>
              <a:t>The Activities Fund is required to account extra-curricular activities </a:t>
            </a:r>
          </a:p>
          <a:p>
            <a:pPr>
              <a:buNone/>
              <a:defRPr/>
            </a:pPr>
            <a:endParaRPr lang="en-US" sz="900" dirty="0"/>
          </a:p>
          <a:p>
            <a:pPr>
              <a:buFont typeface="Arial" pitchFamily="34" charset="0"/>
              <a:buChar char="•"/>
              <a:defRPr/>
            </a:pPr>
            <a:r>
              <a:rPr lang="en-US" sz="2400" dirty="0"/>
              <a:t>If included in the General Fund the school district’s operational costs would be distorted </a:t>
            </a:r>
          </a:p>
          <a:p>
            <a:pPr>
              <a:buNone/>
              <a:defRPr/>
            </a:pPr>
            <a:endParaRPr lang="en-US" sz="900" dirty="0"/>
          </a:p>
          <a:p>
            <a:pPr>
              <a:buFont typeface="Arial" pitchFamily="34" charset="0"/>
              <a:buChar char="•"/>
              <a:defRPr/>
            </a:pPr>
            <a:r>
              <a:rPr lang="en-US" sz="2400" dirty="0"/>
              <a:t>The Activities Fund is not to be used to record general operation revenues or expenditures, nor shall this fund be used as a clearinghouse for the General Fund.  </a:t>
            </a:r>
          </a:p>
          <a:p>
            <a:pPr eaLnBrk="1" hangingPunct="1"/>
            <a:r>
              <a:rPr lang="en-US" sz="2400" dirty="0"/>
              <a:t>The school district may divide this fund into more than one account to allocate a portion of this fund for different purposes</a:t>
            </a:r>
          </a:p>
          <a:p>
            <a:pPr eaLnBrk="1" hangingPunct="1">
              <a:buFont typeface="Arial" charset="0"/>
              <a:buNone/>
            </a:pPr>
            <a:endParaRPr lang="en-US" sz="2400" dirty="0"/>
          </a:p>
          <a:p>
            <a:pPr eaLnBrk="1" hangingPunct="1"/>
            <a:r>
              <a:rPr lang="en-US" sz="2400" dirty="0"/>
              <a:t>If deficits in such activities are incurred, they shall be covered by funds transferred from the General Fund</a:t>
            </a:r>
          </a:p>
          <a:p>
            <a:pPr defTabSz="347993">
              <a:spcBef>
                <a:spcPct val="20000"/>
              </a:spcBef>
              <a:defRPr/>
            </a:pPr>
            <a:endParaRPr lang="en-US" sz="2200" dirty="0">
              <a:solidFill>
                <a:srgbClr val="1F1646"/>
              </a:solidFill>
              <a:latin typeface="Century Gothic"/>
            </a:endParaRPr>
          </a:p>
          <a:p>
            <a:pPr defTabSz="347993">
              <a:spcBef>
                <a:spcPct val="20000"/>
              </a:spcBef>
              <a:defRPr/>
            </a:pPr>
            <a:endParaRPr lang="en-US" sz="2200" dirty="0">
              <a:solidFill>
                <a:srgbClr val="1F1646"/>
              </a:solidFill>
              <a:latin typeface="Century Gothic"/>
            </a:endParaRPr>
          </a:p>
          <a:p>
            <a:pPr lvl="1"/>
            <a:endParaRPr lang="en-US" sz="1000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27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2023 New Supt Orientation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l" defTabSz="927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Nebraska Department of Education            School Finance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5FED797A-9981-7C8C-570D-24D384A4F45E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962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99555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1850" y="896294"/>
            <a:ext cx="3513813" cy="5097100"/>
          </a:xfrm>
        </p:spPr>
        <p:txBody>
          <a:bodyPr anchor="t" anchorCtr="0"/>
          <a:lstStyle>
            <a:lvl1pPr>
              <a:defRPr sz="600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7420119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F1646">
                  <a:tint val="75000"/>
                </a:srgbClr>
              </a:solidFill>
              <a:effectLst/>
              <a:uLnTx/>
              <a:uFillTx/>
              <a:latin typeface="Palatino Linotype" panose="020405020505050303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F1646">
                  <a:tint val="75000"/>
                </a:srgbClr>
              </a:solidFill>
              <a:effectLst/>
              <a:uLnTx/>
              <a:uFillTx/>
              <a:latin typeface="Palatino Linotype" panose="020405020505050303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E19839-9A15-9240-A47A-520DE2FBAC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F1646">
                    <a:tint val="75000"/>
                  </a:srgbClr>
                </a:solidFill>
                <a:effectLst/>
                <a:uLnTx/>
                <a:uFillTx/>
                <a:latin typeface="Palatino Linotype" panose="0204050205050503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F1646">
                  <a:tint val="75000"/>
                </a:srgbClr>
              </a:solidFill>
              <a:effectLst/>
              <a:uLnTx/>
              <a:uFillTx/>
              <a:latin typeface="Palatino Linotype" panose="0204050205050503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825200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48225" y="1681163"/>
            <a:ext cx="650716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48225" y="2505074"/>
            <a:ext cx="6507163" cy="43529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05344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71218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6EA29-BDCB-7B4E-9B72-86CA995AD2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82558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40326" y="1285587"/>
            <a:ext cx="7976102" cy="2525916"/>
          </a:xfrm>
        </p:spPr>
        <p:txBody>
          <a:bodyPr anchor="t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4444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0316007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54995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896294"/>
            <a:ext cx="3513813" cy="5097100"/>
          </a:xfrm>
        </p:spPr>
        <p:txBody>
          <a:bodyPr anchor="t" anchorCtr="0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399462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5359" y="3467474"/>
            <a:ext cx="10433366" cy="3406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7310752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5359" y="4282290"/>
            <a:ext cx="10433366" cy="25917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65359" y="3354309"/>
            <a:ext cx="10433366" cy="927981"/>
          </a:xfrm>
        </p:spPr>
        <p:txBody>
          <a:bodyPr anchor="t" anchorCtr="0"/>
          <a:lstStyle>
            <a:lvl1pPr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183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1850" y="941559"/>
            <a:ext cx="10466875" cy="2426330"/>
          </a:xfrm>
        </p:spPr>
        <p:txBody>
          <a:bodyPr anchor="t" anchorCtr="0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7921855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1850" y="896294"/>
            <a:ext cx="3513813" cy="5097100"/>
          </a:xfrm>
        </p:spPr>
        <p:txBody>
          <a:bodyPr anchor="t" anchorCtr="0"/>
          <a:lstStyle>
            <a:lvl1pPr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10659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1850" y="896294"/>
            <a:ext cx="3513813" cy="5097100"/>
          </a:xfrm>
        </p:spPr>
        <p:txBody>
          <a:bodyPr anchor="t" anchorCtr="0"/>
          <a:lstStyle>
            <a:lvl1pPr>
              <a:defRPr sz="600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33254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1850" y="941559"/>
            <a:ext cx="10466875" cy="2426330"/>
          </a:xfrm>
        </p:spPr>
        <p:txBody>
          <a:bodyPr anchor="t" anchorCtr="0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82645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330859" y="1448553"/>
            <a:ext cx="9379391" cy="2525916"/>
          </a:xfrm>
        </p:spPr>
        <p:txBody>
          <a:bodyPr anchor="t" anchorCtr="0"/>
          <a:lstStyle>
            <a:lvl1pPr algn="ctr"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56136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330859" y="3693813"/>
            <a:ext cx="9379391" cy="2317688"/>
          </a:xfrm>
        </p:spPr>
        <p:txBody>
          <a:bodyPr anchor="t" anchorCtr="0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21413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5359" y="606580"/>
            <a:ext cx="10433366" cy="2960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439908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8625" y="932507"/>
            <a:ext cx="6826314" cy="51061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01236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4305" y="3802455"/>
            <a:ext cx="6844420" cy="30716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1850" y="896294"/>
            <a:ext cx="3513813" cy="5961706"/>
          </a:xfrm>
        </p:spPr>
        <p:txBody>
          <a:bodyPr anchor="t" anchorCtr="0"/>
          <a:lstStyle>
            <a:lvl1pPr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06489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4253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34253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1F1646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6EA29-BDCB-7B4E-9B72-86CA995AD2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82992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21108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330859" y="1448553"/>
            <a:ext cx="9379391" cy="2525916"/>
          </a:xfrm>
        </p:spPr>
        <p:txBody>
          <a:bodyPr anchor="t" anchorCtr="0"/>
          <a:lstStyle>
            <a:lvl1pPr algn="ctr"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4227616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0474" y="5532437"/>
            <a:ext cx="8391526" cy="1325563"/>
          </a:xfrm>
        </p:spPr>
        <p:txBody>
          <a:bodyPr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78515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1274" y="365125"/>
            <a:ext cx="4962526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91274" y="1825625"/>
            <a:ext cx="496252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1539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198" y="3060700"/>
            <a:ext cx="9772651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971550" y="4659313"/>
            <a:ext cx="1026795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06519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0975" y="2127250"/>
            <a:ext cx="5019676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90975" y="3562350"/>
            <a:ext cx="5019676" cy="26146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19015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48225" y="1681163"/>
            <a:ext cx="650716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48225" y="2505074"/>
            <a:ext cx="6507163" cy="43529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72977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1274" y="365125"/>
            <a:ext cx="4962526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91274" y="1825625"/>
            <a:ext cx="4962525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572322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9125" y="4038599"/>
            <a:ext cx="10944225" cy="2062163"/>
          </a:xfrm>
        </p:spPr>
        <p:txBody>
          <a:bodyPr anchor="t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2614843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F1646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F1646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E7F1BF-DED5-48C7-A963-EBA66E4AB7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F1646">
                    <a:tint val="75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F1646">
                  <a:tint val="75000"/>
                </a:srgb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886786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0975" y="2127250"/>
            <a:ext cx="5019676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90975" y="3562350"/>
            <a:ext cx="5019676" cy="26146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73058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81173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330859" y="3693813"/>
            <a:ext cx="9379391" cy="2317688"/>
          </a:xfrm>
        </p:spPr>
        <p:txBody>
          <a:bodyPr anchor="t" anchorCtr="0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569983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11920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9125" y="4038599"/>
            <a:ext cx="10944225" cy="2062163"/>
          </a:xfrm>
        </p:spPr>
        <p:txBody>
          <a:bodyPr anchor="t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1594598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F956B-DBE2-73CA-6C5C-87C52ED671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418007-DA6B-C599-B5AE-F522D1986C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038EFB-45A3-CD78-4F8F-9DC494D8C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D382BA-94B7-B528-E26B-D7894A2C7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BA2CBA-0827-D5F9-12D4-27C9482DF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71A51-F311-45BF-98C2-4A57851E7B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15488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12D62-72CC-994E-7BE9-69C15915C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51DC7-07A7-609D-6726-729A184B99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018DAC-26CD-7F26-2BE3-6E22F3BE1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FDEC2-97B5-176E-AC1F-C86E836A2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479EA-8C9B-7203-BB29-93D45BBD5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71A51-F311-45BF-98C2-4A57851E7B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98144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BFB99-6B6B-ABF4-C90D-FDCFBABA1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4834A2-1D97-EF35-F6FB-0340E5018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55F4C3-078A-5D0B-2A0D-215DCFE17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A3CF91-3706-FB11-680E-B2C42F156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A33B48-1587-C1B3-A6D7-1E5B4173A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71A51-F311-45BF-98C2-4A57851E7B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28745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4F754-D4EB-C5B2-6E72-18BEDFAD6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4B70FE-1C15-D151-C006-610A7265AE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DF09D6-BAE8-1789-BFE8-0E67AAA2A6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802F63-87A7-E690-4CDC-271CA2678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36032B-5BAB-FF83-FCBA-7ED7FE921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4E1E51-35BA-580B-F284-F6DF342AC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71A51-F311-45BF-98C2-4A57851E7B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53994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4D12E-E30C-F1D6-C3B2-8A4484365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6E8817-5C1C-4C09-878F-F959277F4E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F9801D-FD4B-085F-C158-CB118478EE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8C1A12-3F2D-80E1-54D2-F04D0E16E2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5F201D-AFCF-738D-2535-751B4A1C58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7BEC63-6538-91ED-73A1-BACB173BA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457A4D-A0ED-29E3-2EF1-E1EA2FB87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543CE8-1789-9D50-2D1D-C7A8E1260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71A51-F311-45BF-98C2-4A57851E7B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97817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B73B2-80B6-811F-CEAD-3C78CB245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97F0F7-A1CB-CA7E-937B-4FE7547F0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E917E8-ED31-2336-E136-C821F57FD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99FD97-F4D5-E282-6EBD-DAC238829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71A51-F311-45BF-98C2-4A57851E7B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90590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B43762-9CEB-63BD-EB11-C0F302D6F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02E841-5A80-DA79-2043-EAEC6331E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B3B566-0630-2ABB-2CE1-D4739069F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71A51-F311-45BF-98C2-4A57851E7B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05273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9332D-D8F6-5E54-DFB9-A626491DA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C2D2BD-09AB-C370-12F6-45ED63BA97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480094-3C33-4EF2-1415-5F1757C4B2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5C05BA-B1B8-2D18-EA13-C89AEB2B6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92FE26-BC55-A560-930D-3A907919D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CA97B0-DC0F-3CF3-E544-D545039EA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71A51-F311-45BF-98C2-4A57851E7B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0442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5359" y="606580"/>
            <a:ext cx="10433366" cy="2960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65508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28B99-5100-EB2C-07EE-50D0BE417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F9CB74-A8C9-418A-7374-FAA7D984F8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5BA3A7-CD3D-3AF9-FE32-4AD5EF4D03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E614DF-4548-D856-3E6F-C51D39C51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A59D00-D2FC-5E9F-4CF6-59F8E0B32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BE64E9-9FB8-173A-CCE1-9A55D5576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71A51-F311-45BF-98C2-4A57851E7B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12976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B98BB-8A2F-DB26-0778-79299BCBC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1CCB1C-C966-80E8-7E59-89066DB576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28A07A-43D3-25B0-4AB3-53B922442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3202D2-3F28-9C72-94FE-02E5739BB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45C04F-3164-544A-EE10-22AEF7355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71A51-F311-45BF-98C2-4A57851E7B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79083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8C5049-0B50-6D4C-873B-A6611D8C57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06ADA4-55C0-D57E-207C-4E03036108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4CA070-FF33-0A4F-446B-8DA03DDE0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BF8782-E8F4-221F-ABEB-C931A613F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85AB60-B5D0-239F-9FD3-F7400B8A7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71A51-F311-45BF-98C2-4A57851E7B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92601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2531148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6EA29-BDCB-7B4E-9B72-86CA995AD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31566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40326" y="1285587"/>
            <a:ext cx="7976102" cy="2525916"/>
          </a:xfrm>
        </p:spPr>
        <p:txBody>
          <a:bodyPr anchor="t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5183593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1129398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019849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896294"/>
            <a:ext cx="3513813" cy="5097100"/>
          </a:xfrm>
        </p:spPr>
        <p:txBody>
          <a:bodyPr anchor="t" anchorCtr="0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1473688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5359" y="3467474"/>
            <a:ext cx="10433366" cy="3406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47434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8625" y="932507"/>
            <a:ext cx="6826314" cy="510615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048923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5359" y="4282290"/>
            <a:ext cx="10433366" cy="25917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65359" y="3354309"/>
            <a:ext cx="10433366" cy="927981"/>
          </a:xfrm>
        </p:spPr>
        <p:txBody>
          <a:bodyPr anchor="t" anchorCtr="0"/>
          <a:lstStyle>
            <a:lvl1pPr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476767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1850" y="896294"/>
            <a:ext cx="3513813" cy="5097100"/>
          </a:xfrm>
        </p:spPr>
        <p:txBody>
          <a:bodyPr anchor="t" anchorCtr="0"/>
          <a:lstStyle>
            <a:lvl1pPr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0891190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1850" y="896294"/>
            <a:ext cx="3513813" cy="5097100"/>
          </a:xfrm>
        </p:spPr>
        <p:txBody>
          <a:bodyPr anchor="t" anchorCtr="0"/>
          <a:lstStyle>
            <a:lvl1pPr>
              <a:defRPr sz="600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3482665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1850" y="941559"/>
            <a:ext cx="10466875" cy="2426330"/>
          </a:xfrm>
        </p:spPr>
        <p:txBody>
          <a:bodyPr anchor="t" anchorCtr="0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7833420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330859" y="1448553"/>
            <a:ext cx="9379391" cy="2525916"/>
          </a:xfrm>
        </p:spPr>
        <p:txBody>
          <a:bodyPr anchor="t" anchorCtr="0"/>
          <a:lstStyle>
            <a:lvl1pPr algn="ctr"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0601822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330859" y="3693813"/>
            <a:ext cx="9379391" cy="2317688"/>
          </a:xfrm>
        </p:spPr>
        <p:txBody>
          <a:bodyPr anchor="t" anchorCtr="0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823211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5359" y="606580"/>
            <a:ext cx="10433366" cy="2960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0379476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8625" y="932507"/>
            <a:ext cx="6826314" cy="510615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6904519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4305" y="3802455"/>
            <a:ext cx="6844420" cy="30716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1850" y="896294"/>
            <a:ext cx="3513813" cy="5961706"/>
          </a:xfrm>
        </p:spPr>
        <p:txBody>
          <a:bodyPr anchor="t" anchorCtr="0"/>
          <a:lstStyle>
            <a:lvl1pPr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5981464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4253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34253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6EA29-BDCB-7B4E-9B72-86CA995AD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3833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4305" y="3802455"/>
            <a:ext cx="6844420" cy="30716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1850" y="896294"/>
            <a:ext cx="3513813" cy="5961706"/>
          </a:xfrm>
        </p:spPr>
        <p:txBody>
          <a:bodyPr anchor="t" anchorCtr="0"/>
          <a:lstStyle>
            <a:lvl1pPr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277709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4253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34253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6EA29-BDCB-7B4E-9B72-86CA995AD2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6748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059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CBE19839-9A15-9240-A47A-520DE2FBAC43}" type="slidenum">
              <a:rPr lang="en-US" smtClean="0">
                <a:solidFill>
                  <a:srgbClr val="1F1646">
                    <a:tint val="75000"/>
                  </a:srgbClr>
                </a:solidFill>
              </a:rPr>
              <a:pPr defTabSz="342900"/>
              <a:t>‹#›</a:t>
            </a:fld>
            <a:endParaRPr lang="en-US" dirty="0">
              <a:solidFill>
                <a:srgbClr val="1F164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868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6EA29-BDCB-7B4E-9B72-86CA995AD2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6752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40326" y="1285587"/>
            <a:ext cx="7976102" cy="2525916"/>
          </a:xfrm>
        </p:spPr>
        <p:txBody>
          <a:bodyPr anchor="t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1808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169182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7609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896294"/>
            <a:ext cx="3513813" cy="5097100"/>
          </a:xfrm>
        </p:spPr>
        <p:txBody>
          <a:bodyPr anchor="t" anchorCtr="0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4124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5359" y="3467474"/>
            <a:ext cx="10433366" cy="3406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28918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5359" y="4282290"/>
            <a:ext cx="10433366" cy="25917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65359" y="3354309"/>
            <a:ext cx="10433366" cy="927981"/>
          </a:xfrm>
        </p:spPr>
        <p:txBody>
          <a:bodyPr anchor="t" anchorCtr="0"/>
          <a:lstStyle>
            <a:lvl1pPr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6729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1850" y="896294"/>
            <a:ext cx="3513813" cy="5097100"/>
          </a:xfrm>
        </p:spPr>
        <p:txBody>
          <a:bodyPr anchor="t" anchorCtr="0"/>
          <a:lstStyle>
            <a:lvl1pPr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2305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1850" y="896294"/>
            <a:ext cx="3513813" cy="5097100"/>
          </a:xfrm>
        </p:spPr>
        <p:txBody>
          <a:bodyPr anchor="t" anchorCtr="0"/>
          <a:lstStyle>
            <a:lvl1pPr>
              <a:defRPr sz="600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8190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1850" y="941559"/>
            <a:ext cx="10466875" cy="2426330"/>
          </a:xfrm>
        </p:spPr>
        <p:txBody>
          <a:bodyPr anchor="t" anchorCtr="0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0009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330859" y="1448553"/>
            <a:ext cx="9379391" cy="2525916"/>
          </a:xfrm>
        </p:spPr>
        <p:txBody>
          <a:bodyPr anchor="t" anchorCtr="0"/>
          <a:lstStyle>
            <a:lvl1pPr algn="ctr"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274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40326" y="1285587"/>
            <a:ext cx="7976102" cy="2525916"/>
          </a:xfrm>
        </p:spPr>
        <p:txBody>
          <a:bodyPr anchor="t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152369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330859" y="3693813"/>
            <a:ext cx="9379391" cy="2317688"/>
          </a:xfrm>
        </p:spPr>
        <p:txBody>
          <a:bodyPr anchor="t" anchorCtr="0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3531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5359" y="606580"/>
            <a:ext cx="10433366" cy="2960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42700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8625" y="932507"/>
            <a:ext cx="6826314" cy="51061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2843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4305" y="3802455"/>
            <a:ext cx="6844420" cy="30716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1850" y="896294"/>
            <a:ext cx="3513813" cy="5961706"/>
          </a:xfrm>
        </p:spPr>
        <p:txBody>
          <a:bodyPr anchor="t" anchorCtr="0"/>
          <a:lstStyle>
            <a:lvl1pPr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7942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4253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34253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E19839-9A15-9240-A47A-520DE2FBAC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F1646">
                    <a:tint val="75000"/>
                  </a:srgbClr>
                </a:solidFill>
                <a:effectLst/>
                <a:uLnTx/>
                <a:uFillTx/>
                <a:latin typeface="Palatino Linotype" panose="02040502050505030304"/>
                <a:ea typeface="+mn-ea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F1646">
                  <a:tint val="75000"/>
                </a:srgbClr>
              </a:solidFill>
              <a:effectLst/>
              <a:uLnTx/>
              <a:uFillTx/>
              <a:latin typeface="Palatino Linotype" panose="0204050205050503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10048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F1646">
                  <a:tint val="75000"/>
                </a:srgbClr>
              </a:solidFill>
              <a:effectLst/>
              <a:uLnTx/>
              <a:uFillTx/>
              <a:latin typeface="Palatino Linotype" panose="020405020505050303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F1646">
                  <a:tint val="75000"/>
                </a:srgbClr>
              </a:solidFill>
              <a:effectLst/>
              <a:uLnTx/>
              <a:uFillTx/>
              <a:latin typeface="Palatino Linotype" panose="020405020505050303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E19839-9A15-9240-A47A-520DE2FBAC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F1646">
                    <a:tint val="75000"/>
                  </a:srgbClr>
                </a:solidFill>
                <a:effectLst/>
                <a:uLnTx/>
                <a:uFillTx/>
                <a:latin typeface="Palatino Linotype" panose="0204050205050503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F1646">
                  <a:tint val="75000"/>
                </a:srgbClr>
              </a:solidFill>
              <a:effectLst/>
              <a:uLnTx/>
              <a:uFillTx/>
              <a:latin typeface="Palatino Linotype" panose="0204050205050503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06448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48225" y="1681163"/>
            <a:ext cx="650716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48225" y="2505074"/>
            <a:ext cx="6507163" cy="43529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5402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6342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6EA29-BDCB-7B4E-9B72-86CA995AD2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7650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40326" y="1285587"/>
            <a:ext cx="7976102" cy="2525916"/>
          </a:xfrm>
        </p:spPr>
        <p:txBody>
          <a:bodyPr anchor="t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773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190431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855784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3566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896294"/>
            <a:ext cx="3513813" cy="5097100"/>
          </a:xfrm>
        </p:spPr>
        <p:txBody>
          <a:bodyPr anchor="t" anchorCtr="0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2517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5359" y="3467474"/>
            <a:ext cx="10433366" cy="3406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73263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5359" y="4282290"/>
            <a:ext cx="10433366" cy="25917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65359" y="3354309"/>
            <a:ext cx="10433366" cy="927981"/>
          </a:xfrm>
        </p:spPr>
        <p:txBody>
          <a:bodyPr anchor="t" anchorCtr="0"/>
          <a:lstStyle>
            <a:lvl1pPr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4912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1850" y="896294"/>
            <a:ext cx="3513813" cy="5097100"/>
          </a:xfrm>
        </p:spPr>
        <p:txBody>
          <a:bodyPr anchor="t" anchorCtr="0"/>
          <a:lstStyle>
            <a:lvl1pPr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4501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1850" y="896294"/>
            <a:ext cx="3513813" cy="5097100"/>
          </a:xfrm>
        </p:spPr>
        <p:txBody>
          <a:bodyPr anchor="t" anchorCtr="0"/>
          <a:lstStyle>
            <a:lvl1pPr>
              <a:defRPr sz="600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4318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1850" y="941559"/>
            <a:ext cx="10466875" cy="2426330"/>
          </a:xfrm>
        </p:spPr>
        <p:txBody>
          <a:bodyPr anchor="t" anchorCtr="0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9951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330859" y="1448553"/>
            <a:ext cx="9379391" cy="2525916"/>
          </a:xfrm>
        </p:spPr>
        <p:txBody>
          <a:bodyPr anchor="t" anchorCtr="0"/>
          <a:lstStyle>
            <a:lvl1pPr algn="ctr"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2810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330859" y="3693813"/>
            <a:ext cx="9379391" cy="2317688"/>
          </a:xfrm>
        </p:spPr>
        <p:txBody>
          <a:bodyPr anchor="t" anchorCtr="0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146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0278909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5359" y="606580"/>
            <a:ext cx="10433366" cy="2960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22853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8625" y="932507"/>
            <a:ext cx="6826314" cy="51061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0029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4305" y="3802455"/>
            <a:ext cx="6844420" cy="30716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1850" y="896294"/>
            <a:ext cx="3513813" cy="5961706"/>
          </a:xfrm>
        </p:spPr>
        <p:txBody>
          <a:bodyPr anchor="t" anchorCtr="0"/>
          <a:lstStyle>
            <a:lvl1pPr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4300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4253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34253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1F1646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6EA29-BDCB-7B4E-9B72-86CA995AD2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4625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1F1646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F1646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70287-AC2A-4EC0-AC13-FC792E8445A2}" type="slidenum">
              <a:rPr lang="en-US" smtClean="0">
                <a:solidFill>
                  <a:srgbClr val="1F1646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F164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5156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48225" y="1681163"/>
            <a:ext cx="650716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48225" y="2505074"/>
            <a:ext cx="6507163" cy="43529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488149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86732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0975" y="2127250"/>
            <a:ext cx="5019676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90975" y="3562350"/>
            <a:ext cx="5019676" cy="26146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21786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9125" y="4038599"/>
            <a:ext cx="10944225" cy="2062163"/>
          </a:xfrm>
        </p:spPr>
        <p:txBody>
          <a:bodyPr anchor="t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4700325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DA5AE-C558-5A41-B968-4F5B1AA199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6721" y="3100391"/>
            <a:ext cx="4776788" cy="3343272"/>
          </a:xfrm>
        </p:spPr>
        <p:txBody>
          <a:bodyPr anchor="t"/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94707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896294"/>
            <a:ext cx="3513813" cy="5097100"/>
          </a:xfrm>
        </p:spPr>
        <p:txBody>
          <a:bodyPr anchor="t" anchorCtr="0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8967907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0474" y="5532437"/>
            <a:ext cx="8391526" cy="1325563"/>
          </a:xfrm>
        </p:spPr>
        <p:txBody>
          <a:bodyPr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5356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1274" y="365125"/>
            <a:ext cx="4962526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91274" y="1825625"/>
            <a:ext cx="496252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23172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198" y="3060700"/>
            <a:ext cx="9772651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971550" y="4659313"/>
            <a:ext cx="1026795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9370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0975" y="2127250"/>
            <a:ext cx="5019676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90975" y="3562350"/>
            <a:ext cx="5019676" cy="26146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363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48225" y="1681163"/>
            <a:ext cx="650716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48225" y="2505074"/>
            <a:ext cx="6507163" cy="43529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54169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1274" y="365125"/>
            <a:ext cx="4962526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91274" y="1825625"/>
            <a:ext cx="4962525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213197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04628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6EA29-BDCB-7B4E-9B72-86CA995AD2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06265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40326" y="1285587"/>
            <a:ext cx="7976102" cy="2525916"/>
          </a:xfrm>
        </p:spPr>
        <p:txBody>
          <a:bodyPr anchor="t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61338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8210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5359" y="3467474"/>
            <a:ext cx="10433366" cy="3406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539243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47202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896294"/>
            <a:ext cx="3513813" cy="5097100"/>
          </a:xfrm>
        </p:spPr>
        <p:txBody>
          <a:bodyPr anchor="t" anchorCtr="0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02365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5359" y="3467474"/>
            <a:ext cx="10433366" cy="3406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34203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5359" y="4282290"/>
            <a:ext cx="10433366" cy="25917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65359" y="3354309"/>
            <a:ext cx="10433366" cy="927981"/>
          </a:xfrm>
        </p:spPr>
        <p:txBody>
          <a:bodyPr anchor="t" anchorCtr="0"/>
          <a:lstStyle>
            <a:lvl1pPr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10639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1850" y="896294"/>
            <a:ext cx="3513813" cy="5097100"/>
          </a:xfrm>
        </p:spPr>
        <p:txBody>
          <a:bodyPr anchor="t" anchorCtr="0"/>
          <a:lstStyle>
            <a:lvl1pPr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1382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1850" y="896294"/>
            <a:ext cx="3513813" cy="5097100"/>
          </a:xfrm>
        </p:spPr>
        <p:txBody>
          <a:bodyPr anchor="t" anchorCtr="0"/>
          <a:lstStyle>
            <a:lvl1pPr>
              <a:defRPr sz="600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21816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1850" y="941559"/>
            <a:ext cx="10466875" cy="2426330"/>
          </a:xfrm>
        </p:spPr>
        <p:txBody>
          <a:bodyPr anchor="t" anchorCtr="0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9628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330859" y="1448553"/>
            <a:ext cx="9379391" cy="2525916"/>
          </a:xfrm>
        </p:spPr>
        <p:txBody>
          <a:bodyPr anchor="t" anchorCtr="0"/>
          <a:lstStyle>
            <a:lvl1pPr algn="ctr"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31378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330859" y="3693813"/>
            <a:ext cx="9379391" cy="2317688"/>
          </a:xfrm>
        </p:spPr>
        <p:txBody>
          <a:bodyPr anchor="t" anchorCtr="0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80763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5359" y="606580"/>
            <a:ext cx="10433366" cy="2960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9388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5359" y="4282290"/>
            <a:ext cx="10433366" cy="25917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65359" y="3354309"/>
            <a:ext cx="10433366" cy="927981"/>
          </a:xfrm>
        </p:spPr>
        <p:txBody>
          <a:bodyPr anchor="t" anchorCtr="0"/>
          <a:lstStyle>
            <a:lvl1pPr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9966978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8625" y="932507"/>
            <a:ext cx="6826314" cy="51061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78441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4305" y="3802455"/>
            <a:ext cx="6844420" cy="30716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1850" y="896294"/>
            <a:ext cx="3513813" cy="5961706"/>
          </a:xfrm>
        </p:spPr>
        <p:txBody>
          <a:bodyPr anchor="t" anchorCtr="0"/>
          <a:lstStyle>
            <a:lvl1pPr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16824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4253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34253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CBE19839-9A15-9240-A47A-520DE2FBAC43}" type="slidenum">
              <a:rPr lang="en-US" smtClean="0">
                <a:solidFill>
                  <a:srgbClr val="1F1646">
                    <a:tint val="75000"/>
                  </a:srgbClr>
                </a:solidFill>
              </a:rPr>
              <a:pPr defTabSz="457200"/>
              <a:t>‹#›</a:t>
            </a:fld>
            <a:endParaRPr lang="en-US" dirty="0">
              <a:solidFill>
                <a:srgbClr val="1F164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65813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01075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CBE19839-9A15-9240-A47A-520DE2FBAC43}" type="slidenum">
              <a:rPr lang="en-US" smtClean="0">
                <a:solidFill>
                  <a:srgbClr val="1F1646">
                    <a:tint val="75000"/>
                  </a:srgbClr>
                </a:solidFill>
              </a:rPr>
              <a:pPr defTabSz="342900"/>
              <a:t>‹#›</a:t>
            </a:fld>
            <a:endParaRPr lang="en-US" dirty="0">
              <a:solidFill>
                <a:srgbClr val="1F164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47544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40326" y="1285587"/>
            <a:ext cx="7976102" cy="2525916"/>
          </a:xfrm>
        </p:spPr>
        <p:txBody>
          <a:bodyPr anchor="t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1704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3111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51355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896294"/>
            <a:ext cx="3513813" cy="5097100"/>
          </a:xfrm>
        </p:spPr>
        <p:txBody>
          <a:bodyPr anchor="t" anchorCtr="0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733956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5359" y="3467474"/>
            <a:ext cx="10433366" cy="3406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6530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1850" y="896294"/>
            <a:ext cx="3513813" cy="5097100"/>
          </a:xfrm>
        </p:spPr>
        <p:txBody>
          <a:bodyPr anchor="t" anchorCtr="0"/>
          <a:lstStyle>
            <a:lvl1pPr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0468096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5359" y="4282290"/>
            <a:ext cx="10433366" cy="25917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65359" y="3354309"/>
            <a:ext cx="10433366" cy="927981"/>
          </a:xfrm>
        </p:spPr>
        <p:txBody>
          <a:bodyPr anchor="t" anchorCtr="0"/>
          <a:lstStyle>
            <a:lvl1pPr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21411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1850" y="896294"/>
            <a:ext cx="3513813" cy="5097100"/>
          </a:xfrm>
        </p:spPr>
        <p:txBody>
          <a:bodyPr anchor="t" anchorCtr="0"/>
          <a:lstStyle>
            <a:lvl1pPr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84352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1850" y="896294"/>
            <a:ext cx="3513813" cy="5097100"/>
          </a:xfrm>
        </p:spPr>
        <p:txBody>
          <a:bodyPr anchor="t" anchorCtr="0"/>
          <a:lstStyle>
            <a:lvl1pPr>
              <a:defRPr sz="600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95645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1850" y="941559"/>
            <a:ext cx="10466875" cy="2426330"/>
          </a:xfrm>
        </p:spPr>
        <p:txBody>
          <a:bodyPr anchor="t" anchorCtr="0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11347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330859" y="1448553"/>
            <a:ext cx="9379391" cy="2525916"/>
          </a:xfrm>
        </p:spPr>
        <p:txBody>
          <a:bodyPr anchor="t" anchorCtr="0"/>
          <a:lstStyle>
            <a:lvl1pPr algn="ctr"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29990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330859" y="3693813"/>
            <a:ext cx="9379391" cy="2317688"/>
          </a:xfrm>
        </p:spPr>
        <p:txBody>
          <a:bodyPr anchor="t" anchorCtr="0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30914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5359" y="606580"/>
            <a:ext cx="10433366" cy="2960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071733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8625" y="932507"/>
            <a:ext cx="6826314" cy="51061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24112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4305" y="3802455"/>
            <a:ext cx="6844420" cy="30716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1850" y="896294"/>
            <a:ext cx="3513813" cy="5961706"/>
          </a:xfrm>
        </p:spPr>
        <p:txBody>
          <a:bodyPr anchor="t" anchorCtr="0"/>
          <a:lstStyle>
            <a:lvl1pPr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57948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4253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34253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E19839-9A15-9240-A47A-520DE2FBAC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F1646">
                    <a:tint val="75000"/>
                  </a:srgbClr>
                </a:solidFill>
                <a:effectLst/>
                <a:uLnTx/>
                <a:uFillTx/>
                <a:latin typeface="Palatino Linotype" panose="02040502050505030304"/>
                <a:ea typeface="+mn-ea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F1646">
                  <a:tint val="75000"/>
                </a:srgbClr>
              </a:solidFill>
              <a:effectLst/>
              <a:uLnTx/>
              <a:uFillTx/>
              <a:latin typeface="Palatino Linotype" panose="0204050205050503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9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0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26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57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5" Type="http://schemas.openxmlformats.org/officeDocument/2006/relationships/slideLayout" Target="../slideLayouts/slideLayout61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29" Type="http://schemas.openxmlformats.org/officeDocument/2006/relationships/slideLayout" Target="../slideLayouts/slideLayout65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2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slideLayout" Target="../slideLayouts/slideLayout59.xml"/><Relationship Id="rId28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Relationship Id="rId27" Type="http://schemas.openxmlformats.org/officeDocument/2006/relationships/slideLayout" Target="../slideLayouts/slideLayout63.xml"/><Relationship Id="rId30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75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1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85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17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98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2.xml"/><Relationship Id="rId19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18" Type="http://schemas.openxmlformats.org/officeDocument/2006/relationships/slideLayout" Target="../slideLayouts/slideLayout119.xml"/><Relationship Id="rId26" Type="http://schemas.openxmlformats.org/officeDocument/2006/relationships/theme" Target="../theme/theme6.xml"/><Relationship Id="rId3" Type="http://schemas.openxmlformats.org/officeDocument/2006/relationships/slideLayout" Target="../slideLayouts/slideLayout104.xml"/><Relationship Id="rId21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17" Type="http://schemas.openxmlformats.org/officeDocument/2006/relationships/slideLayout" Target="../slideLayouts/slideLayout118.xml"/><Relationship Id="rId25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03.xml"/><Relationship Id="rId16" Type="http://schemas.openxmlformats.org/officeDocument/2006/relationships/slideLayout" Target="../slideLayouts/slideLayout117.xml"/><Relationship Id="rId20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24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06.xml"/><Relationship Id="rId15" Type="http://schemas.openxmlformats.org/officeDocument/2006/relationships/slideLayout" Target="../slideLayouts/slideLayout116.xml"/><Relationship Id="rId23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11.xml"/><Relationship Id="rId19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slideLayout" Target="../slideLayouts/slideLayout115.xml"/><Relationship Id="rId22" Type="http://schemas.openxmlformats.org/officeDocument/2006/relationships/slideLayout" Target="../slideLayouts/slideLayout123.xml"/><Relationship Id="rId27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9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3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.xml"/><Relationship Id="rId13" Type="http://schemas.openxmlformats.org/officeDocument/2006/relationships/slideLayout" Target="../slideLayouts/slideLayout155.xml"/><Relationship Id="rId18" Type="http://schemas.openxmlformats.org/officeDocument/2006/relationships/theme" Target="../theme/theme9.xml"/><Relationship Id="rId3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9.xml"/><Relationship Id="rId12" Type="http://schemas.openxmlformats.org/officeDocument/2006/relationships/slideLayout" Target="../slideLayouts/slideLayout154.xml"/><Relationship Id="rId17" Type="http://schemas.openxmlformats.org/officeDocument/2006/relationships/slideLayout" Target="../slideLayouts/slideLayout159.xml"/><Relationship Id="rId2" Type="http://schemas.openxmlformats.org/officeDocument/2006/relationships/slideLayout" Target="../slideLayouts/slideLayout144.xml"/><Relationship Id="rId16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11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47.xml"/><Relationship Id="rId15" Type="http://schemas.openxmlformats.org/officeDocument/2006/relationships/slideLayout" Target="../slideLayouts/slideLayout157.xml"/><Relationship Id="rId10" Type="http://schemas.openxmlformats.org/officeDocument/2006/relationships/slideLayout" Target="../slideLayouts/slideLayout152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51.xml"/><Relationship Id="rId14" Type="http://schemas.openxmlformats.org/officeDocument/2006/relationships/slideLayout" Target="../slideLayouts/slideLayout1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169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47747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3651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3651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E6EA29-BDCB-7B4E-9B72-86CA995AD2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545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169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47747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3651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3651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fld id="{CBE19839-9A15-9240-A47A-520DE2FBAC43}" type="slidenum">
              <a:rPr lang="en-US" smtClean="0">
                <a:solidFill>
                  <a:srgbClr val="1F1646">
                    <a:tint val="75000"/>
                  </a:srgbClr>
                </a:solidFill>
              </a:rPr>
              <a:pPr defTabSz="342900"/>
              <a:t>‹#›</a:t>
            </a:fld>
            <a:endParaRPr lang="en-US" dirty="0">
              <a:solidFill>
                <a:srgbClr val="1F164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832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169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47747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3651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3651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7C29B5-B3EC-0141-BE1B-9E5EC6E713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3067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7" r:id="rId18"/>
    <p:sldLayoutId id="2147483718" r:id="rId19"/>
    <p:sldLayoutId id="2147483719" r:id="rId20"/>
    <p:sldLayoutId id="2147483720" r:id="rId21"/>
    <p:sldLayoutId id="2147483721" r:id="rId22"/>
    <p:sldLayoutId id="2147483722" r:id="rId23"/>
    <p:sldLayoutId id="2147483723" r:id="rId24"/>
    <p:sldLayoutId id="2147483724" r:id="rId25"/>
    <p:sldLayoutId id="2147483725" r:id="rId26"/>
    <p:sldLayoutId id="2147483726" r:id="rId27"/>
    <p:sldLayoutId id="2147483727" r:id="rId28"/>
    <p:sldLayoutId id="2147483728" r:id="rId29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169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47747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3651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3651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BE19839-9A15-9240-A47A-520DE2FBAC43}" type="slidenum">
              <a:rPr lang="en-US" smtClean="0">
                <a:solidFill>
                  <a:srgbClr val="1F1646">
                    <a:tint val="75000"/>
                  </a:srgbClr>
                </a:solidFill>
              </a:rPr>
              <a:pPr defTabSz="457200"/>
              <a:t>‹#›</a:t>
            </a:fld>
            <a:endParaRPr lang="en-US" dirty="0">
              <a:solidFill>
                <a:srgbClr val="1F164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901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  <p:sldLayoutId id="2147483745" r:id="rId16"/>
    <p:sldLayoutId id="2147483746" r:id="rId17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169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47747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3651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3651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fld id="{CBE19839-9A15-9240-A47A-520DE2FBAC43}" type="slidenum">
              <a:rPr lang="en-US" smtClean="0">
                <a:solidFill>
                  <a:srgbClr val="1F1646">
                    <a:tint val="75000"/>
                  </a:srgbClr>
                </a:solidFill>
              </a:rPr>
              <a:pPr defTabSz="342900"/>
              <a:t>‹#›</a:t>
            </a:fld>
            <a:endParaRPr lang="en-US" dirty="0">
              <a:solidFill>
                <a:srgbClr val="1F164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548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63" r:id="rId16"/>
    <p:sldLayoutId id="2147483764" r:id="rId17"/>
    <p:sldLayoutId id="2147483765" r:id="rId18"/>
    <p:sldLayoutId id="2147483766" r:id="rId19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169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47747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3651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3651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7C29B5-B3EC-0141-BE1B-9E5EC6E713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091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  <p:sldLayoutId id="2147483782" r:id="rId15"/>
    <p:sldLayoutId id="2147483783" r:id="rId16"/>
    <p:sldLayoutId id="2147483784" r:id="rId17"/>
    <p:sldLayoutId id="2147483785" r:id="rId18"/>
    <p:sldLayoutId id="2147483786" r:id="rId19"/>
    <p:sldLayoutId id="2147483787" r:id="rId20"/>
    <p:sldLayoutId id="2147483788" r:id="rId21"/>
    <p:sldLayoutId id="2147483789" r:id="rId22"/>
    <p:sldLayoutId id="2147483790" r:id="rId23"/>
    <p:sldLayoutId id="2147483791" r:id="rId24"/>
    <p:sldLayoutId id="2147483792" r:id="rId25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38400" y="365125"/>
            <a:ext cx="8915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8400" y="1825625"/>
            <a:ext cx="89154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7C29B5-B3EC-0141-BE1B-9E5EC6E713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659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E9B197-3998-580C-7A7B-607BBF661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D3ED8E-948E-A367-E6C3-9D9FA47844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39D70F-E2DF-7ACD-B86B-2674B3D9F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F5CC63-B257-583E-D8E5-F6F90D53E9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539836-4FC7-B383-2879-F4DF6F5378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D71A51-F311-45BF-98C2-4A57851E7B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736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169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47747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3651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3651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E6EA29-BDCB-7B4E-9B72-86CA995AD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41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  <p:sldLayoutId id="2147483823" r:id="rId12"/>
    <p:sldLayoutId id="2147483824" r:id="rId13"/>
    <p:sldLayoutId id="2147483825" r:id="rId14"/>
    <p:sldLayoutId id="2147483826" r:id="rId15"/>
    <p:sldLayoutId id="2147483827" r:id="rId16"/>
    <p:sldLayoutId id="2147483828" r:id="rId17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3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3.xml"/><Relationship Id="rId1" Type="http://schemas.openxmlformats.org/officeDocument/2006/relationships/tags" Target="../tags/tag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3.xml"/><Relationship Id="rId1" Type="http://schemas.openxmlformats.org/officeDocument/2006/relationships/tags" Target="../tags/tag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3.xml"/><Relationship Id="rId1" Type="http://schemas.openxmlformats.org/officeDocument/2006/relationships/tags" Target="../tags/tag3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slideLayout" Target="../slideLayouts/slideLayout133.xml"/><Relationship Id="rId1" Type="http://schemas.openxmlformats.org/officeDocument/2006/relationships/tags" Target="../tags/tag4.xml"/><Relationship Id="rId5" Type="http://schemas.openxmlformats.org/officeDocument/2006/relationships/image" Target="../media/image136.png"/><Relationship Id="rId4" Type="http://schemas.openxmlformats.org/officeDocument/2006/relationships/hyperlink" Target="https://www.education.ne.gov/gms2/gms-contact-list/" TargetMode="External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hyperlink" Target="mailto:anne.hubbell@nebraska.gov" TargetMode="External"/><Relationship Id="rId3" Type="http://schemas.openxmlformats.org/officeDocument/2006/relationships/hyperlink" Target="mailto:beth.wooster@nebraska.gov" TargetMode="External"/><Relationship Id="rId7" Type="http://schemas.openxmlformats.org/officeDocument/2006/relationships/hyperlink" Target="mailto:ann.Carmoney@nebraska.gov" TargetMode="External"/><Relationship Id="rId2" Type="http://schemas.openxmlformats.org/officeDocument/2006/relationships/slideLayout" Target="../slideLayouts/slideLayout133.xml"/><Relationship Id="rId1" Type="http://schemas.openxmlformats.org/officeDocument/2006/relationships/tags" Target="../tags/tag5.xml"/><Relationship Id="rId6" Type="http://schemas.openxmlformats.org/officeDocument/2006/relationships/hyperlink" Target="mailto:jim.kent@nebraska.gov" TargetMode="External"/><Relationship Id="rId11" Type="http://schemas.openxmlformats.org/officeDocument/2006/relationships/hyperlink" Target="mailto:rebecca.Heavican@nebraska.gov" TargetMode="External"/><Relationship Id="rId5" Type="http://schemas.openxmlformats.org/officeDocument/2006/relationships/hyperlink" Target="mailto:dottie.heusman@nebraska.gov" TargetMode="External"/><Relationship Id="rId10" Type="http://schemas.openxmlformats.org/officeDocument/2006/relationships/hyperlink" Target="mailto:rhonda.wredt@nebraska.gov" TargetMode="External"/><Relationship Id="rId4" Type="http://schemas.openxmlformats.org/officeDocument/2006/relationships/hyperlink" Target="mailto:kirk.russell@nebraska.gov" TargetMode="External"/><Relationship Id="rId9" Type="http://schemas.openxmlformats.org/officeDocument/2006/relationships/hyperlink" Target="mailto:benjamin.zink@nebraska.gov" TargetMode="Externa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03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103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3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103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3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6.xml"/><Relationship Id="rId7" Type="http://schemas.microsoft.com/office/2007/relationships/diagramDrawing" Target="../diagrams/drawing26.xml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03.xml"/><Relationship Id="rId6" Type="http://schemas.openxmlformats.org/officeDocument/2006/relationships/diagramColors" Target="../diagrams/colors26.xml"/><Relationship Id="rId5" Type="http://schemas.openxmlformats.org/officeDocument/2006/relationships/diagramQuickStyle" Target="../diagrams/quickStyle26.xml"/><Relationship Id="rId4" Type="http://schemas.openxmlformats.org/officeDocument/2006/relationships/diagramLayout" Target="../diagrams/layout26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hyperlink" Target="https://nde.mtwgms.org/NDEGMSWebv02/logon.aspx" TargetMode="External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09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18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7.xml"/><Relationship Id="rId7" Type="http://schemas.microsoft.com/office/2007/relationships/diagramDrawing" Target="../diagrams/drawing27.xml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03.xml"/><Relationship Id="rId6" Type="http://schemas.openxmlformats.org/officeDocument/2006/relationships/diagramColors" Target="../diagrams/colors27.xml"/><Relationship Id="rId5" Type="http://schemas.openxmlformats.org/officeDocument/2006/relationships/diagramQuickStyle" Target="../diagrams/quickStyle27.xml"/><Relationship Id="rId4" Type="http://schemas.openxmlformats.org/officeDocument/2006/relationships/diagramLayout" Target="../diagrams/layout2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cation.ne.gov/FOS" TargetMode="External"/><Relationship Id="rId2" Type="http://schemas.openxmlformats.org/officeDocument/2006/relationships/hyperlink" Target="http://www.education.ne.gov/" TargetMode="External"/><Relationship Id="rId1" Type="http://schemas.openxmlformats.org/officeDocument/2006/relationships/slideLayout" Target="../slideLayouts/slideLayout103.xml"/><Relationship Id="rId5" Type="http://schemas.openxmlformats.org/officeDocument/2006/relationships/hyperlink" Target="https://www.education.ne.gov/fos/payment-information/" TargetMode="External"/><Relationship Id="rId4" Type="http://schemas.openxmlformats.org/officeDocument/2006/relationships/hyperlink" Target="https://portal.education.ne.gov/" TargetMode="Externa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gif"/><Relationship Id="rId1" Type="http://schemas.openxmlformats.org/officeDocument/2006/relationships/slideLayout" Target="../slideLayouts/slideLayout103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8.xml"/><Relationship Id="rId2" Type="http://schemas.openxmlformats.org/officeDocument/2006/relationships/diagramData" Target="../diagrams/data28.xml"/><Relationship Id="rId1" Type="http://schemas.openxmlformats.org/officeDocument/2006/relationships/slideLayout" Target="../slideLayouts/slideLayout103.xml"/><Relationship Id="rId6" Type="http://schemas.microsoft.com/office/2007/relationships/diagramDrawing" Target="../diagrams/drawing28.xml"/><Relationship Id="rId5" Type="http://schemas.openxmlformats.org/officeDocument/2006/relationships/diagramColors" Target="../diagrams/colors28.xml"/><Relationship Id="rId4" Type="http://schemas.openxmlformats.org/officeDocument/2006/relationships/diagramQuickStyle" Target="../diagrams/quickStyle28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gif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03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hyperlink" Target="mailto:bryce.wilson@nebraska.gov" TargetMode="External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03.xml"/><Relationship Id="rId6" Type="http://schemas.openxmlformats.org/officeDocument/2006/relationships/hyperlink" Target="mailto:stephanie.degroot@nebraska.gov" TargetMode="External"/><Relationship Id="rId5" Type="http://schemas.openxmlformats.org/officeDocument/2006/relationships/hyperlink" Target="mailto:michelle.cartwright@nebraska.gov" TargetMode="External"/><Relationship Id="rId4" Type="http://schemas.openxmlformats.org/officeDocument/2006/relationships/hyperlink" Target="mailto:kevin.lyons@Nebraska.gov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3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gif"/><Relationship Id="rId1" Type="http://schemas.openxmlformats.org/officeDocument/2006/relationships/slideLayout" Target="../slideLayouts/slideLayout103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sv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12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3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3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Relationship Id="rId9" Type="http://schemas.openxmlformats.org/officeDocument/2006/relationships/image" Target="../media/image45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3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3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cation.ne.gov/fos/budgeting-school-district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cation.ne.gov/fos/budgeting-school-district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auditors.nebraska.gov/Budget_Info/B2022-2023/2022-2023_Budget_Forms_and_Info.html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7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cation.ne.gov/wp-content/uploads/2023/05/2223DistrictUsersManual_May2023.pdf" TargetMode="External"/><Relationship Id="rId2" Type="http://schemas.openxmlformats.org/officeDocument/2006/relationships/hyperlink" Target="https://www.education.ne.gov/wp-content/uploads/2017/10/Clean_Rule2_2021.pdf" TargetMode="External"/><Relationship Id="rId1" Type="http://schemas.openxmlformats.org/officeDocument/2006/relationships/slideLayout" Target="../slideLayouts/slideLayout103.xml"/><Relationship Id="rId4" Type="http://schemas.openxmlformats.org/officeDocument/2006/relationships/hyperlink" Target="https://www.education.ne.gov/wp-content/uploads/2023/03/2223ESUUsersManual_March2023.pdf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Relationship Id="rId5" Type="http://schemas.openxmlformats.org/officeDocument/2006/relationships/hyperlink" Target="https://auditors.nebraska.gov/Budget_Info.html" TargetMode="External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customXml" Target="../ink/ink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5.svg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8.xml"/><Relationship Id="rId3" Type="http://schemas.openxmlformats.org/officeDocument/2006/relationships/hyperlink" Target="https://www.education.ne.gov/fos/process-for-amending-a-budget/" TargetMode="External"/><Relationship Id="rId7" Type="http://schemas.openxmlformats.org/officeDocument/2006/relationships/diagramColors" Target="../diagrams/colors18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4.xml"/><Relationship Id="rId6" Type="http://schemas.openxmlformats.org/officeDocument/2006/relationships/diagramQuickStyle" Target="../diagrams/quickStyle18.xml"/><Relationship Id="rId5" Type="http://schemas.openxmlformats.org/officeDocument/2006/relationships/diagramLayout" Target="../diagrams/layout18.xml"/><Relationship Id="rId4" Type="http://schemas.openxmlformats.org/officeDocument/2006/relationships/diagramData" Target="../diagrams/data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cation.ne.gov/fos/process-for-amending-a-budget/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8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cation.ne.gov/fos/process-for-amending-a-budget/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8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5.xml"/><Relationship Id="rId5" Type="http://schemas.openxmlformats.org/officeDocument/2006/relationships/hyperlink" Target="mailto:Kevin.lyons@nebraska.gov" TargetMode="External"/><Relationship Id="rId4" Type="http://schemas.openxmlformats.org/officeDocument/2006/relationships/hyperlink" Target="mailto:michelle.cartwright@nebraska.gov" TargetMode="Externa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5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44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4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4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4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4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5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4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4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57.xml"/><Relationship Id="rId4" Type="http://schemas.openxmlformats.org/officeDocument/2006/relationships/hyperlink" Target="mailto:Stephanie.degroot@nebraska.gov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43.xml"/><Relationship Id="rId4" Type="http://schemas.openxmlformats.org/officeDocument/2006/relationships/image" Target="../media/image9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mailto:Stephanie.degroot@nebraska.gov" TargetMode="Externa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4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mailto:ADVISERHelp@nebraskacloud.org" TargetMode="Externa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0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0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0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00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9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00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0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84.xml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4" Type="http://schemas.openxmlformats.org/officeDocument/2006/relationships/diagramLayout" Target="../diagrams/layout20.xml"/></Relationships>
</file>

<file path=ppt/slides/_rels/slide6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1.xml"/><Relationship Id="rId3" Type="http://schemas.openxmlformats.org/officeDocument/2006/relationships/image" Target="../media/image100.jpeg"/><Relationship Id="rId7" Type="http://schemas.openxmlformats.org/officeDocument/2006/relationships/diagramColors" Target="../diagrams/colors21.xm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84.xml"/><Relationship Id="rId6" Type="http://schemas.openxmlformats.org/officeDocument/2006/relationships/diagramQuickStyle" Target="../diagrams/quickStyle21.xml"/><Relationship Id="rId5" Type="http://schemas.openxmlformats.org/officeDocument/2006/relationships/diagramLayout" Target="../diagrams/layout21.xml"/><Relationship Id="rId4" Type="http://schemas.openxmlformats.org/officeDocument/2006/relationships/diagramData" Target="../diagrams/data21.xml"/></Relationships>
</file>

<file path=ppt/slides/_rels/slide6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2.xml"/><Relationship Id="rId3" Type="http://schemas.openxmlformats.org/officeDocument/2006/relationships/image" Target="../media/image100.jpeg"/><Relationship Id="rId7" Type="http://schemas.openxmlformats.org/officeDocument/2006/relationships/diagramColors" Target="../diagrams/colors22.xm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84.xml"/><Relationship Id="rId6" Type="http://schemas.openxmlformats.org/officeDocument/2006/relationships/diagramQuickStyle" Target="../diagrams/quickStyle22.xml"/><Relationship Id="rId5" Type="http://schemas.openxmlformats.org/officeDocument/2006/relationships/diagramLayout" Target="../diagrams/layout22.xml"/><Relationship Id="rId4" Type="http://schemas.openxmlformats.org/officeDocument/2006/relationships/diagramData" Target="../diagrams/data2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8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mailto:stephanie.degroot@nebraska.gov" TargetMode="External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5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0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02.xml"/><Relationship Id="rId4" Type="http://schemas.microsoft.com/office/2007/relationships/hdphoto" Target="../media/hdphoto1.wdp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103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1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3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0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03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03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122.pn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8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28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2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19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1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05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03.xml"/><Relationship Id="rId4" Type="http://schemas.openxmlformats.org/officeDocument/2006/relationships/image" Target="../media/image133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03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29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9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9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5BAEC-780D-E595-9346-4AB4524E5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rgbClr val="080808"/>
                </a:solidFill>
              </a:rPr>
              <a:t>Welcome to</a:t>
            </a:r>
            <a:br>
              <a:rPr lang="en-US" sz="4400" b="1" dirty="0">
                <a:solidFill>
                  <a:srgbClr val="080808"/>
                </a:solidFill>
              </a:rPr>
            </a:br>
            <a:r>
              <a:rPr lang="en-US" sz="4400" b="1" dirty="0">
                <a:solidFill>
                  <a:srgbClr val="080808"/>
                </a:solidFill>
              </a:rPr>
              <a:t> New Superintendent Orientation</a:t>
            </a:r>
            <a:br>
              <a:rPr lang="en-US" sz="4400" b="1" dirty="0">
                <a:solidFill>
                  <a:srgbClr val="080808"/>
                </a:solidFill>
              </a:rPr>
            </a:br>
            <a:r>
              <a:rPr lang="en-US" sz="4400" b="1" dirty="0">
                <a:solidFill>
                  <a:srgbClr val="080808"/>
                </a:solidFill>
              </a:rPr>
              <a:t>July 2023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13772412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00" y="228600"/>
            <a:ext cx="10464800" cy="635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 dirty="0">
                <a:solidFill>
                  <a:schemeClr val="tx2"/>
                </a:solidFill>
              </a:rPr>
              <a:t>Depreciation fund</a:t>
            </a:r>
          </a:p>
        </p:txBody>
      </p:sp>
      <p:sp>
        <p:nvSpPr>
          <p:cNvPr id="4" name="Rectangle 3"/>
          <p:cNvSpPr/>
          <p:nvPr/>
        </p:nvSpPr>
        <p:spPr>
          <a:xfrm>
            <a:off x="2027079" y="5142866"/>
            <a:ext cx="81831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1646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1646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</a:b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1F1646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graphicFrame>
        <p:nvGraphicFramePr>
          <p:cNvPr id="3" name="Diagram 2"/>
          <p:cNvGraphicFramePr/>
          <p:nvPr/>
        </p:nvGraphicFramePr>
        <p:xfrm>
          <a:off x="1307710" y="1379441"/>
          <a:ext cx="5135719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972630" y="5513227"/>
            <a:ext cx="39133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Bernard MT Condensed" panose="02050806060905020404" pitchFamily="18" charset="0"/>
                <a:ea typeface="+mn-ea"/>
                <a:cs typeface="+mn-cs"/>
              </a:rPr>
              <a:t>Purpose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1689"/>
              </a:solidFill>
              <a:effectLst/>
              <a:uLnTx/>
              <a:uFillTx/>
              <a:latin typeface="Bernard MT Condensed" panose="02050806060905020404" pitchFamily="18" charset="0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420073" y="1803971"/>
            <a:ext cx="3505199" cy="453951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pic>
        <p:nvPicPr>
          <p:cNvPr id="11" name="Picture 10" descr="Vector gratis: Bolsa, Dinero, La Riqueza, Ingresos ...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167" y="1185306"/>
            <a:ext cx="1371601" cy="174206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458174" y="3172069"/>
            <a:ext cx="3505198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Revenue Source: General Fund Transfers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1689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Restricted by Allowable Reserves Limit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32469" y="5045354"/>
            <a:ext cx="3962400" cy="615553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3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Bernard MT Condensed" panose="02050806060905020404" pitchFamily="18" charset="0"/>
                <a:ea typeface="+mn-ea"/>
                <a:cs typeface="+mn-cs"/>
              </a:rPr>
              <a:t>REPLACEMENT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A22C78E-CE79-6855-444F-241D5C5EC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35265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916F5-01D9-DD17-4388-0928BD4F0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2941" y="0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Federal</a:t>
            </a:r>
            <a:r>
              <a:rPr lang="en-US" dirty="0"/>
              <a:t> </a:t>
            </a:r>
            <a:r>
              <a:rPr lang="en-US" b="1" dirty="0"/>
              <a:t>Grants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48F489-6A0D-8E4F-62DC-8B65AD7829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966" y="1397787"/>
            <a:ext cx="8465190" cy="397458"/>
          </a:xfrm>
        </p:spPr>
        <p:txBody>
          <a:bodyPr>
            <a:normAutofit fontScale="55000" lnSpcReduction="20000"/>
          </a:bodyPr>
          <a:lstStyle/>
          <a:p>
            <a:pPr marL="457200" lvl="1" indent="0">
              <a:buNone/>
            </a:pPr>
            <a:br>
              <a:rPr lang="en-US" dirty="0"/>
            </a:br>
            <a:r>
              <a:rPr lang="en-US" dirty="0"/>
              <a:t> 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E8A2D9C5-C925-D075-6625-0B653A97C028}"/>
              </a:ext>
            </a:extLst>
          </p:cNvPr>
          <p:cNvGraphicFramePr>
            <a:graphicFrameLocks noGrp="1"/>
          </p:cNvGraphicFramePr>
          <p:nvPr/>
        </p:nvGraphicFramePr>
        <p:xfrm>
          <a:off x="223707" y="1071562"/>
          <a:ext cx="11744585" cy="52549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9191">
                  <a:extLst>
                    <a:ext uri="{9D8B030D-6E8A-4147-A177-3AD203B41FA5}">
                      <a16:colId xmlns:a16="http://schemas.microsoft.com/office/drawing/2014/main" val="3160502457"/>
                    </a:ext>
                  </a:extLst>
                </a:gridCol>
                <a:gridCol w="8070210">
                  <a:extLst>
                    <a:ext uri="{9D8B030D-6E8A-4147-A177-3AD203B41FA5}">
                      <a16:colId xmlns:a16="http://schemas.microsoft.com/office/drawing/2014/main" val="3778965356"/>
                    </a:ext>
                  </a:extLst>
                </a:gridCol>
                <a:gridCol w="1535184">
                  <a:extLst>
                    <a:ext uri="{9D8B030D-6E8A-4147-A177-3AD203B41FA5}">
                      <a16:colId xmlns:a16="http://schemas.microsoft.com/office/drawing/2014/main" val="4269019088"/>
                    </a:ext>
                  </a:extLst>
                </a:gridCol>
              </a:tblGrid>
              <a:tr h="1017253">
                <a:tc gridSpan="2"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ESSA Consolidated Grant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r>
                        <a:rPr lang="en-US" sz="1600" dirty="0"/>
                        <a:t>Description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Disbursement</a:t>
                      </a:r>
                    </a:p>
                    <a:p>
                      <a:pPr algn="ctr"/>
                      <a:r>
                        <a:rPr lang="en-US" sz="1600" dirty="0"/>
                        <a:t>Code </a:t>
                      </a:r>
                    </a:p>
                    <a:p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08995187"/>
                  </a:ext>
                </a:extLst>
              </a:tr>
              <a:tr h="75688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Title I – A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/>
                        <a:t>Provides support for educationally disadvantaged students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6200</a:t>
                      </a:r>
                      <a:endParaRPr lang="en-US" sz="2400" i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01906487"/>
                  </a:ext>
                </a:extLst>
              </a:tr>
              <a:tr h="63245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Title I – D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/>
                        <a:t>Neglected and Delinquent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6230</a:t>
                      </a:r>
                      <a:endParaRPr lang="en-US" sz="2400" i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28971945"/>
                  </a:ext>
                </a:extLst>
              </a:tr>
              <a:tr h="62416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Title II – A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/>
                        <a:t>Professional Development or Class Size Reduction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6310</a:t>
                      </a:r>
                      <a:endParaRPr lang="en-US" sz="2400" i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63536113"/>
                  </a:ext>
                </a:extLst>
              </a:tr>
              <a:tr h="63245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Title III – EL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/>
                        <a:t>English Language Learners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6925</a:t>
                      </a:r>
                      <a:endParaRPr lang="en-US" sz="2400" i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32424094"/>
                  </a:ext>
                </a:extLst>
              </a:tr>
              <a:tr h="61557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Title III – IE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/>
                        <a:t>Immigrant Education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6926</a:t>
                      </a:r>
                      <a:endParaRPr lang="en-US" sz="2400" i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98257940"/>
                  </a:ext>
                </a:extLst>
              </a:tr>
              <a:tr h="97618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Title IV – A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/>
                        <a:t>Student Support and Academic Achievement (well-rounded, safe and healthy, &amp; effective use of technology) disbursement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6969</a:t>
                      </a:r>
                      <a:endParaRPr lang="en-US" sz="2400" i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66581461"/>
                  </a:ext>
                </a:extLst>
              </a:tr>
            </a:tbl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21DE43-A990-C300-F951-696EEFE2C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069397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0D9A0-E8BF-4F43-285F-B59386BBE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01" y="-110555"/>
            <a:ext cx="11372052" cy="1325563"/>
          </a:xfrm>
        </p:spPr>
        <p:txBody>
          <a:bodyPr/>
          <a:lstStyle/>
          <a:p>
            <a:pPr algn="ctr"/>
            <a:r>
              <a:rPr lang="en-US" b="1" dirty="0"/>
              <a:t>Additional Federal Grants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57833477-2EAF-A2F0-ABC5-F13B4AA934E4}"/>
              </a:ext>
            </a:extLst>
          </p:cNvPr>
          <p:cNvGraphicFramePr>
            <a:graphicFrameLocks noGrp="1"/>
          </p:cNvGraphicFramePr>
          <p:nvPr/>
        </p:nvGraphicFramePr>
        <p:xfrm>
          <a:off x="334861" y="901023"/>
          <a:ext cx="11522278" cy="52767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0849">
                  <a:extLst>
                    <a:ext uri="{9D8B030D-6E8A-4147-A177-3AD203B41FA5}">
                      <a16:colId xmlns:a16="http://schemas.microsoft.com/office/drawing/2014/main" val="3258502767"/>
                    </a:ext>
                  </a:extLst>
                </a:gridCol>
                <a:gridCol w="6503908">
                  <a:extLst>
                    <a:ext uri="{9D8B030D-6E8A-4147-A177-3AD203B41FA5}">
                      <a16:colId xmlns:a16="http://schemas.microsoft.com/office/drawing/2014/main" val="835765712"/>
                    </a:ext>
                  </a:extLst>
                </a:gridCol>
                <a:gridCol w="2117521">
                  <a:extLst>
                    <a:ext uri="{9D8B030D-6E8A-4147-A177-3AD203B41FA5}">
                      <a16:colId xmlns:a16="http://schemas.microsoft.com/office/drawing/2014/main" val="1556340389"/>
                    </a:ext>
                  </a:extLst>
                </a:gridCol>
              </a:tblGrid>
              <a:tr h="62853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Grant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Description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Disbursement Code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3549798"/>
                  </a:ext>
                </a:extLst>
              </a:tr>
              <a:tr h="89486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SFI Grant </a:t>
                      </a:r>
                      <a:br>
                        <a:rPr lang="en-US" sz="2400" b="1" dirty="0"/>
                      </a:br>
                      <a:r>
                        <a:rPr lang="en-US" sz="1800" b="1" dirty="0"/>
                        <a:t>(Support For Improvement) 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Buildings identified as </a:t>
                      </a:r>
                      <a:r>
                        <a:rPr lang="en-US" sz="2400" b="1" dirty="0"/>
                        <a:t>CSI</a:t>
                      </a:r>
                      <a:br>
                        <a:rPr lang="en-US" sz="2400" dirty="0"/>
                      </a:br>
                      <a:r>
                        <a:rPr lang="en-US" sz="2400" dirty="0"/>
                        <a:t> </a:t>
                      </a:r>
                      <a:r>
                        <a:rPr lang="en-US" sz="2000" dirty="0"/>
                        <a:t>(</a:t>
                      </a:r>
                      <a:r>
                        <a:rPr lang="en-US" sz="2000" b="1" u="sng" dirty="0"/>
                        <a:t>C</a:t>
                      </a:r>
                      <a:r>
                        <a:rPr lang="en-US" sz="2000" dirty="0"/>
                        <a:t>ontinuous </a:t>
                      </a:r>
                      <a:r>
                        <a:rPr lang="en-US" sz="2000" b="1" u="sng" dirty="0"/>
                        <a:t>S</a:t>
                      </a:r>
                      <a:r>
                        <a:rPr lang="en-US" sz="2000" dirty="0"/>
                        <a:t>chool </a:t>
                      </a:r>
                      <a:r>
                        <a:rPr lang="en-US" sz="2000" b="1" u="sng" dirty="0"/>
                        <a:t>I</a:t>
                      </a:r>
                      <a:r>
                        <a:rPr lang="en-US" sz="2000" dirty="0"/>
                        <a:t>mprovement)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6212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0344877"/>
                  </a:ext>
                </a:extLst>
              </a:tr>
              <a:tr h="52850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RLIS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Rural and low-income school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6330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02916396"/>
                  </a:ext>
                </a:extLst>
              </a:tr>
              <a:tr h="54528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SRSA (REAP)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Small Rural School Achievement Program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6992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40259253"/>
                  </a:ext>
                </a:extLst>
              </a:tr>
              <a:tr h="893177">
                <a:tc gridSpan="3"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Competitive Grants 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41299172"/>
                  </a:ext>
                </a:extLst>
              </a:tr>
              <a:tr h="89317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McKinney-Vento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Districts that have identified at least 20 students experiencing homelessness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6991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75851003"/>
                  </a:ext>
                </a:extLst>
              </a:tr>
              <a:tr h="89317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Stronger Connections Grant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Title IV Safe &amp; Healthy Uses ( no construction )</a:t>
                      </a:r>
                      <a:br>
                        <a:rPr lang="en-US" sz="2400" dirty="0"/>
                      </a:br>
                      <a:r>
                        <a:rPr lang="en-US" sz="2400" dirty="0"/>
                        <a:t>Due 8/23/2023 – Ends 9/30/2026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6424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78815162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C40455-CF2C-681C-C5DC-66EF77D16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423032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0D9A0-E8BF-4F43-285F-B59386BBE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088" y="0"/>
            <a:ext cx="10515600" cy="1013254"/>
          </a:xfrm>
        </p:spPr>
        <p:txBody>
          <a:bodyPr/>
          <a:lstStyle/>
          <a:p>
            <a:pPr algn="ctr"/>
            <a:r>
              <a:rPr lang="en-US" b="1" dirty="0"/>
              <a:t>COVID-Related Federal Grants 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E6819F3C-33B1-1F8D-3326-AE7421823702}"/>
              </a:ext>
            </a:extLst>
          </p:cNvPr>
          <p:cNvGraphicFramePr>
            <a:graphicFrameLocks noGrp="1"/>
          </p:cNvGraphicFramePr>
          <p:nvPr/>
        </p:nvGraphicFramePr>
        <p:xfrm>
          <a:off x="419450" y="1013254"/>
          <a:ext cx="11384560" cy="4470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5900">
                  <a:extLst>
                    <a:ext uri="{9D8B030D-6E8A-4147-A177-3AD203B41FA5}">
                      <a16:colId xmlns:a16="http://schemas.microsoft.com/office/drawing/2014/main" val="247978639"/>
                    </a:ext>
                  </a:extLst>
                </a:gridCol>
                <a:gridCol w="3281780">
                  <a:extLst>
                    <a:ext uri="{9D8B030D-6E8A-4147-A177-3AD203B41FA5}">
                      <a16:colId xmlns:a16="http://schemas.microsoft.com/office/drawing/2014/main" val="2636839657"/>
                    </a:ext>
                  </a:extLst>
                </a:gridCol>
                <a:gridCol w="2800239">
                  <a:extLst>
                    <a:ext uri="{9D8B030D-6E8A-4147-A177-3AD203B41FA5}">
                      <a16:colId xmlns:a16="http://schemas.microsoft.com/office/drawing/2014/main" val="2530194674"/>
                    </a:ext>
                  </a:extLst>
                </a:gridCol>
                <a:gridCol w="2256641">
                  <a:extLst>
                    <a:ext uri="{9D8B030D-6E8A-4147-A177-3AD203B41FA5}">
                      <a16:colId xmlns:a16="http://schemas.microsoft.com/office/drawing/2014/main" val="2350470345"/>
                    </a:ext>
                  </a:extLst>
                </a:gridCol>
              </a:tblGrid>
              <a:tr h="56916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Grant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Type of Grant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End Date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Disbursement Code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509843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CRRSA – ESSER II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u="none" dirty="0"/>
                        <a:t>Formula Based</a:t>
                      </a:r>
                      <a:br>
                        <a:rPr lang="en-US" sz="2400" u="none" dirty="0"/>
                      </a:br>
                      <a:r>
                        <a:rPr lang="en-US" sz="2400" u="none" dirty="0"/>
                        <a:t> All districts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Ends 9/30/2023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6997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687901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ARP – ESSER III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u="none" dirty="0"/>
                        <a:t>Formula Based</a:t>
                      </a:r>
                      <a:br>
                        <a:rPr lang="en-US" sz="2400" u="none" dirty="0"/>
                      </a:br>
                      <a:r>
                        <a:rPr lang="en-US" sz="2400" u="none" dirty="0"/>
                        <a:t> All districts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Ends 9/30/2024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6998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882001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ARP-HCY I </a:t>
                      </a:r>
                      <a:br>
                        <a:rPr lang="en-US" sz="2800" b="1" dirty="0"/>
                      </a:br>
                      <a:r>
                        <a:rPr lang="en-US" sz="2000" b="0" dirty="0"/>
                        <a:t>(Homeless Children and Youth)</a:t>
                      </a:r>
                      <a:endParaRPr lang="en-US" sz="2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u="none" dirty="0"/>
                        <a:t>Competitive Grant  Select districts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Ends 9/30/2025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6993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530380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ARP-HCY II </a:t>
                      </a:r>
                      <a:br>
                        <a:rPr lang="en-US" sz="2800" b="1" dirty="0"/>
                      </a:br>
                      <a:r>
                        <a:rPr lang="en-US" sz="2000" b="0" dirty="0"/>
                        <a:t>(Homeless Children and Youth)</a:t>
                      </a:r>
                      <a:endParaRPr lang="en-US" sz="2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u="none" dirty="0"/>
                        <a:t>Formula Based Grant Select districts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Ends 9/30/2025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6994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14399912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97EF35-2063-BC9D-5074-BF7A9EB56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640454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B651A-5BEF-EDEB-C07E-28CD6094B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GMS Overview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9BAAFC-DDB6-FEA3-F84D-B4A49045008C}"/>
              </a:ext>
            </a:extLst>
          </p:cNvPr>
          <p:cNvSpPr txBox="1"/>
          <p:nvPr/>
        </p:nvSpPr>
        <p:spPr>
          <a:xfrm>
            <a:off x="3047301" y="3246431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0F3F76-4C04-56E0-48EF-3EDD0EF44C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671"/>
            <a:ext cx="12052919" cy="5918504"/>
          </a:xfrm>
          <a:prstGeom prst="rect">
            <a:avLst/>
          </a:prstGeom>
        </p:spPr>
      </p:pic>
      <p:pic>
        <p:nvPicPr>
          <p:cNvPr id="4" name="Picture 3">
            <a:hlinkClick r:id="rId4"/>
            <a:extLst>
              <a:ext uri="{FF2B5EF4-FFF2-40B4-BE49-F238E27FC236}">
                <a16:creationId xmlns:a16="http://schemas.microsoft.com/office/drawing/2014/main" id="{FC99A8E9-0CD3-5540-BD37-F7A202E837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841"/>
          <a:stretch/>
        </p:blipFill>
        <p:spPr>
          <a:xfrm>
            <a:off x="1346888" y="5979175"/>
            <a:ext cx="9205784" cy="873313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8B80A6A-9FBB-D497-0C4F-9754679D9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395147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F35D6A7-179B-2894-BB45-551F0B0CEE06}"/>
              </a:ext>
            </a:extLst>
          </p:cNvPr>
          <p:cNvSpPr txBox="1"/>
          <p:nvPr/>
        </p:nvSpPr>
        <p:spPr>
          <a:xfrm>
            <a:off x="3047301" y="3246431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940FCCA0-73F5-0898-FEC6-3A24FDE085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2700" y="179228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6FD3D9D-EC69-2003-8D57-F22CD272A2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3806011"/>
              </p:ext>
            </p:extLst>
          </p:nvPr>
        </p:nvGraphicFramePr>
        <p:xfrm>
          <a:off x="316194" y="969237"/>
          <a:ext cx="11556543" cy="4919526"/>
        </p:xfrm>
        <a:graphic>
          <a:graphicData uri="http://schemas.openxmlformats.org/drawingml/2006/table">
            <a:tbl>
              <a:tblPr firstRow="1" bandRow="1"/>
              <a:tblGrid>
                <a:gridCol w="1912990">
                  <a:extLst>
                    <a:ext uri="{9D8B030D-6E8A-4147-A177-3AD203B41FA5}">
                      <a16:colId xmlns:a16="http://schemas.microsoft.com/office/drawing/2014/main" val="1931262689"/>
                    </a:ext>
                  </a:extLst>
                </a:gridCol>
                <a:gridCol w="4542988">
                  <a:extLst>
                    <a:ext uri="{9D8B030D-6E8A-4147-A177-3AD203B41FA5}">
                      <a16:colId xmlns:a16="http://schemas.microsoft.com/office/drawing/2014/main" val="2413428465"/>
                    </a:ext>
                  </a:extLst>
                </a:gridCol>
                <a:gridCol w="3285941">
                  <a:extLst>
                    <a:ext uri="{9D8B030D-6E8A-4147-A177-3AD203B41FA5}">
                      <a16:colId xmlns:a16="http://schemas.microsoft.com/office/drawing/2014/main" val="2950668374"/>
                    </a:ext>
                  </a:extLst>
                </a:gridCol>
                <a:gridCol w="1814624">
                  <a:extLst>
                    <a:ext uri="{9D8B030D-6E8A-4147-A177-3AD203B41FA5}">
                      <a16:colId xmlns:a16="http://schemas.microsoft.com/office/drawing/2014/main" val="2830997817"/>
                    </a:ext>
                  </a:extLst>
                </a:gridCol>
              </a:tblGrid>
              <a:tr h="611391">
                <a:tc gridSpan="4"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</a:rPr>
                        <a:t>ESEA Federal Programs Team </a:t>
                      </a:r>
                    </a:p>
                  </a:txBody>
                  <a:tcPr marL="72503" marR="72503" marT="72503" marB="72503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0013040"/>
                  </a:ext>
                </a:extLst>
              </a:tr>
              <a:tr h="396854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Beth Wooster</a:t>
                      </a:r>
                      <a:endParaRPr lang="en-US" sz="2300" dirty="0">
                        <a:effectLst/>
                      </a:endParaRPr>
                    </a:p>
                  </a:txBody>
                  <a:tcPr marL="72503" marR="72503" marT="72503" marB="72503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Senior Administrator</a:t>
                      </a:r>
                      <a:endParaRPr lang="en-US" sz="2300" dirty="0">
                        <a:effectLst/>
                      </a:endParaRPr>
                    </a:p>
                  </a:txBody>
                  <a:tcPr marL="72503" marR="72503" marT="72503" marB="72503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hlinkClick r:id="rId3"/>
                        </a:rPr>
                        <a:t>beth.wooster@nebraska.gov</a:t>
                      </a:r>
                      <a:endParaRPr lang="en-US" sz="2300" dirty="0">
                        <a:effectLst/>
                      </a:endParaRPr>
                    </a:p>
                  </a:txBody>
                  <a:tcPr marL="72503" marR="72503" marT="72503" marB="72503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402-310-1390</a:t>
                      </a:r>
                      <a:endParaRPr lang="en-US" sz="2300" dirty="0">
                        <a:effectLst/>
                      </a:endParaRPr>
                    </a:p>
                  </a:txBody>
                  <a:tcPr marL="72503" marR="72503" marT="72503" marB="72503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9128352"/>
                  </a:ext>
                </a:extLst>
              </a:tr>
              <a:tr h="396854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Kirk Russell</a:t>
                      </a:r>
                      <a:endParaRPr lang="en-US" sz="2300" dirty="0">
                        <a:effectLst/>
                      </a:endParaRPr>
                    </a:p>
                  </a:txBody>
                  <a:tcPr marL="72503" marR="72503" marT="72503" marB="72503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Asst. Administrator &amp; Title I-A Director</a:t>
                      </a:r>
                      <a:endParaRPr lang="en-US" sz="2300" dirty="0">
                        <a:effectLst/>
                      </a:endParaRPr>
                    </a:p>
                  </a:txBody>
                  <a:tcPr marL="72503" marR="72503" marT="72503" marB="72503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hlinkClick r:id="rId4"/>
                        </a:rPr>
                        <a:t>kirk.russell@nebraska.gov</a:t>
                      </a:r>
                      <a:endParaRPr lang="en-US" sz="2300" dirty="0">
                        <a:effectLst/>
                      </a:endParaRPr>
                    </a:p>
                  </a:txBody>
                  <a:tcPr marL="72503" marR="72503" marT="72503" marB="72503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402-405-4616</a:t>
                      </a:r>
                      <a:endParaRPr lang="en-US" sz="2300" dirty="0">
                        <a:effectLst/>
                      </a:endParaRPr>
                    </a:p>
                  </a:txBody>
                  <a:tcPr marL="72503" marR="72503" marT="72503" marB="72503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6964434"/>
                  </a:ext>
                </a:extLst>
              </a:tr>
              <a:tr h="396854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Dottie Heusman</a:t>
                      </a:r>
                      <a:endParaRPr lang="en-US" sz="2300" dirty="0">
                        <a:effectLst/>
                      </a:endParaRPr>
                    </a:p>
                  </a:txBody>
                  <a:tcPr marL="72503" marR="72503" marT="72503" marB="72503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Title I-A, School Improvement</a:t>
                      </a:r>
                      <a:endParaRPr lang="en-US" sz="2300" dirty="0">
                        <a:effectLst/>
                      </a:endParaRPr>
                    </a:p>
                  </a:txBody>
                  <a:tcPr marL="72503" marR="72503" marT="72503" marB="72503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hlinkClick r:id="rId5"/>
                        </a:rPr>
                        <a:t>dottie.heusman@nebraska.gov</a:t>
                      </a:r>
                      <a:endParaRPr lang="en-US" sz="2300" dirty="0">
                        <a:effectLst/>
                      </a:endParaRPr>
                    </a:p>
                  </a:txBody>
                  <a:tcPr marL="72503" marR="72503" marT="72503" marB="72503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402-219-4802</a:t>
                      </a:r>
                      <a:endParaRPr lang="en-US" sz="2300" dirty="0">
                        <a:effectLst/>
                      </a:endParaRPr>
                    </a:p>
                  </a:txBody>
                  <a:tcPr marL="72503" marR="72503" marT="72503" marB="72503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2674491"/>
                  </a:ext>
                </a:extLst>
              </a:tr>
              <a:tr h="396854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Jim Kent</a:t>
                      </a:r>
                      <a:endParaRPr lang="en-US" sz="2300" dirty="0">
                        <a:effectLst/>
                      </a:endParaRPr>
                    </a:p>
                  </a:txBody>
                  <a:tcPr marL="72503" marR="72503" marT="72503" marB="72503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Title I-A, Title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II-A, Title IV-A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503" marR="72503" marT="72503" marB="72503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hlinkClick r:id="rId6"/>
                        </a:rPr>
                        <a:t>jim.kent@nebraska.gov</a:t>
                      </a:r>
                      <a:endParaRPr lang="en-US" sz="2300" dirty="0">
                        <a:effectLst/>
                      </a:endParaRPr>
                    </a:p>
                  </a:txBody>
                  <a:tcPr marL="72503" marR="72503" marT="72503" marB="72503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402-405-6456</a:t>
                      </a:r>
                      <a:endParaRPr lang="en-US" sz="2300" dirty="0">
                        <a:effectLst/>
                      </a:endParaRPr>
                    </a:p>
                  </a:txBody>
                  <a:tcPr marL="72503" marR="72503" marT="72503" marB="72503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0869925"/>
                  </a:ext>
                </a:extLst>
              </a:tr>
              <a:tr h="396854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Ann Carmoney</a:t>
                      </a:r>
                      <a:endParaRPr lang="en-US" sz="2300" dirty="0">
                        <a:effectLst/>
                      </a:endParaRPr>
                    </a:p>
                  </a:txBody>
                  <a:tcPr marL="72503" marR="72503" marT="72503" marB="72503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Title I-A, McKinney-Vento, REAP</a:t>
                      </a:r>
                      <a:endParaRPr lang="en-US" sz="2300" dirty="0">
                        <a:effectLst/>
                      </a:endParaRPr>
                    </a:p>
                  </a:txBody>
                  <a:tcPr marL="72503" marR="72503" marT="72503" marB="72503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hlinkClick r:id="rId7"/>
                        </a:rPr>
                        <a:t>ann.carmoney@nebraska.gov</a:t>
                      </a:r>
                      <a:endParaRPr lang="en-US" sz="2300" dirty="0">
                        <a:effectLst/>
                      </a:endParaRPr>
                    </a:p>
                  </a:txBody>
                  <a:tcPr marL="72503" marR="72503" marT="72503" marB="72503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402-525-7109</a:t>
                      </a:r>
                      <a:endParaRPr lang="en-US" sz="2300" dirty="0">
                        <a:effectLst/>
                      </a:endParaRPr>
                    </a:p>
                  </a:txBody>
                  <a:tcPr marL="72503" marR="72503" marT="72503" marB="72503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9530118"/>
                  </a:ext>
                </a:extLst>
              </a:tr>
              <a:tr h="296945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Vacant Position</a:t>
                      </a:r>
                      <a:endParaRPr lang="en-US" sz="2300" dirty="0">
                        <a:effectLst/>
                      </a:endParaRPr>
                    </a:p>
                  </a:txBody>
                  <a:tcPr marL="72503" marR="72503" marT="72503" marB="72503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Title I-A, Title I-D, Nonpublic Ombudsman  </a:t>
                      </a:r>
                      <a:endParaRPr lang="en-US" sz="2300" dirty="0">
                        <a:effectLst/>
                      </a:endParaRPr>
                    </a:p>
                  </a:txBody>
                  <a:tcPr marL="72503" marR="72503" marT="72503" marB="72503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503" marR="72503" marT="72503" marB="72503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402-219-3303</a:t>
                      </a:r>
                      <a:endParaRPr lang="en-US" sz="2300" dirty="0">
                        <a:effectLst/>
                      </a:endParaRPr>
                    </a:p>
                  </a:txBody>
                  <a:tcPr marL="72503" marR="72503" marT="72503" marB="72503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4938362"/>
                  </a:ext>
                </a:extLst>
              </a:tr>
              <a:tr h="37808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Vacant Position</a:t>
                      </a:r>
                      <a:endParaRPr lang="en-US" sz="2300" dirty="0">
                        <a:effectLst/>
                      </a:endParaRPr>
                    </a:p>
                  </a:txBody>
                  <a:tcPr marL="72503" marR="72503" marT="72503" marB="72503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Title III, EL Assessment &amp; School Improvement</a:t>
                      </a:r>
                      <a:endParaRPr lang="en-US" sz="2300" dirty="0">
                        <a:effectLst/>
                      </a:endParaRPr>
                    </a:p>
                  </a:txBody>
                  <a:tcPr marL="72503" marR="72503" marT="72503" marB="72503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503" marR="72503" marT="72503" marB="72503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402-405-5212</a:t>
                      </a:r>
                      <a:endParaRPr lang="en-US" sz="2300" dirty="0">
                        <a:effectLst/>
                      </a:endParaRPr>
                    </a:p>
                  </a:txBody>
                  <a:tcPr marL="72503" marR="72503" marT="72503" marB="72503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7482916"/>
                  </a:ext>
                </a:extLst>
              </a:tr>
              <a:tr h="396854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Anne Hubbell</a:t>
                      </a:r>
                      <a:endParaRPr lang="en-US" sz="2300" dirty="0">
                        <a:effectLst/>
                      </a:endParaRPr>
                    </a:p>
                  </a:txBody>
                  <a:tcPr marL="72503" marR="72503" marT="72503" marB="72503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Title III EL &amp; IE Specialist</a:t>
                      </a:r>
                      <a:endParaRPr lang="en-US" sz="2300" dirty="0">
                        <a:effectLst/>
                      </a:endParaRPr>
                    </a:p>
                  </a:txBody>
                  <a:tcPr marL="72503" marR="72503" marT="72503" marB="72503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hlinkClick r:id="rId8"/>
                        </a:rPr>
                        <a:t>anne.hubbell@nebraska.gov</a:t>
                      </a:r>
                      <a:endParaRPr lang="en-US" sz="2300" dirty="0">
                        <a:effectLst/>
                      </a:endParaRPr>
                    </a:p>
                  </a:txBody>
                  <a:tcPr marL="72503" marR="72503" marT="72503" marB="72503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402-405-7017</a:t>
                      </a:r>
                      <a:endParaRPr lang="en-US" sz="2300" dirty="0">
                        <a:effectLst/>
                      </a:endParaRPr>
                    </a:p>
                  </a:txBody>
                  <a:tcPr marL="72503" marR="72503" marT="72503" marB="72503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3343762"/>
                  </a:ext>
                </a:extLst>
              </a:tr>
              <a:tr h="396854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Benjamin Zink</a:t>
                      </a:r>
                      <a:endParaRPr lang="en-US" sz="2300" dirty="0">
                        <a:effectLst/>
                      </a:endParaRPr>
                    </a:p>
                  </a:txBody>
                  <a:tcPr marL="72503" marR="72503" marT="72503" marB="72503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Title I-C Migrant Program</a:t>
                      </a:r>
                      <a:endParaRPr lang="en-US" sz="2300" dirty="0">
                        <a:effectLst/>
                      </a:endParaRPr>
                    </a:p>
                  </a:txBody>
                  <a:tcPr marL="72503" marR="72503" marT="72503" marB="72503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hlinkClick r:id="rId9"/>
                        </a:rPr>
                        <a:t>benjamin.zink@nebraska.gov</a:t>
                      </a:r>
                      <a:endParaRPr lang="en-US" sz="2300" dirty="0">
                        <a:effectLst/>
                      </a:endParaRPr>
                    </a:p>
                  </a:txBody>
                  <a:tcPr marL="72503" marR="72503" marT="72503" marB="72503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402-416-9876</a:t>
                      </a:r>
                      <a:endParaRPr lang="en-US" sz="2300" dirty="0">
                        <a:effectLst/>
                      </a:endParaRPr>
                    </a:p>
                  </a:txBody>
                  <a:tcPr marL="72503" marR="72503" marT="72503" marB="72503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734759"/>
                  </a:ext>
                </a:extLst>
              </a:tr>
              <a:tr h="396854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Rhonda Wredt</a:t>
                      </a:r>
                      <a:endParaRPr lang="en-US" sz="2300" dirty="0">
                        <a:effectLst/>
                      </a:endParaRPr>
                    </a:p>
                  </a:txBody>
                  <a:tcPr marL="72503" marR="72503" marT="72503" marB="72503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Office Associate - Title I-A, I-D, II-A, IV-A, ESSER</a:t>
                      </a:r>
                      <a:endParaRPr lang="it-IT" sz="2300" dirty="0">
                        <a:effectLst/>
                      </a:endParaRPr>
                    </a:p>
                  </a:txBody>
                  <a:tcPr marL="72503" marR="72503" marT="72503" marB="72503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hlinkClick r:id="rId10"/>
                        </a:rPr>
                        <a:t>rhonda.wredt@nebraska.gov</a:t>
                      </a:r>
                      <a:endParaRPr lang="en-US" sz="2300" dirty="0">
                        <a:effectLst/>
                      </a:endParaRPr>
                    </a:p>
                  </a:txBody>
                  <a:tcPr marL="72503" marR="72503" marT="72503" marB="72503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513-510-8773</a:t>
                      </a:r>
                      <a:endParaRPr lang="en-US" sz="2300" dirty="0">
                        <a:effectLst/>
                      </a:endParaRPr>
                    </a:p>
                  </a:txBody>
                  <a:tcPr marL="72503" marR="72503" marT="72503" marB="72503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9644850"/>
                  </a:ext>
                </a:extLst>
              </a:tr>
              <a:tr h="396854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Rebecca Heavican</a:t>
                      </a:r>
                      <a:endParaRPr lang="en-US" sz="2300" dirty="0">
                        <a:effectLst/>
                      </a:endParaRPr>
                    </a:p>
                  </a:txBody>
                  <a:tcPr marL="72503" marR="72503" marT="72503" marB="72503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Office Associate - Title I-C, III, M/V, ARP-HCY</a:t>
                      </a:r>
                      <a:endParaRPr lang="en-US" sz="2300" dirty="0">
                        <a:effectLst/>
                      </a:endParaRPr>
                    </a:p>
                  </a:txBody>
                  <a:tcPr marL="72503" marR="72503" marT="72503" marB="72503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hlinkClick r:id="rId11"/>
                        </a:rPr>
                        <a:t>rebecca.heavican@nebraska.gov</a:t>
                      </a:r>
                      <a:endParaRPr lang="en-US" sz="2300" dirty="0">
                        <a:effectLst/>
                      </a:endParaRPr>
                    </a:p>
                  </a:txBody>
                  <a:tcPr marL="72503" marR="72503" marT="72503" marB="72503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402-417-8231</a:t>
                      </a:r>
                      <a:endParaRPr lang="en-US" sz="2300" dirty="0">
                        <a:effectLst/>
                      </a:endParaRPr>
                    </a:p>
                  </a:txBody>
                  <a:tcPr marL="72503" marR="72503" marT="72503" marB="72503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4970368"/>
                  </a:ext>
                </a:extLst>
              </a:tr>
            </a:tbl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6CAD0C-E07F-6199-D9BD-EACC66941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603468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6EBD5-46DA-B5EE-A84E-C73652184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New Superintendent </a:t>
            </a:r>
            <a:br>
              <a:rPr lang="en-US" dirty="0"/>
            </a:br>
            <a:r>
              <a:rPr lang="en-US" dirty="0"/>
              <a:t>Wrap up</a:t>
            </a:r>
            <a:br>
              <a:rPr lang="en-US" dirty="0"/>
            </a:br>
            <a:r>
              <a:rPr lang="en-US" dirty="0"/>
              <a:t>Bryce Wilson</a:t>
            </a:r>
          </a:p>
        </p:txBody>
      </p:sp>
    </p:spTree>
    <p:extLst>
      <p:ext uri="{BB962C8B-B14F-4D97-AF65-F5344CB8AC3E}">
        <p14:creationId xmlns:p14="http://schemas.microsoft.com/office/powerpoint/2010/main" val="141717317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3441" y="321734"/>
            <a:ext cx="6895092" cy="1135737"/>
          </a:xfrm>
        </p:spPr>
        <p:txBody>
          <a:bodyPr>
            <a:normAutofit/>
          </a:bodyPr>
          <a:lstStyle/>
          <a:p>
            <a:br>
              <a:rPr lang="en-US" sz="2500" b="1" dirty="0">
                <a:latin typeface="Calibri" pitchFamily="34" charset="0"/>
              </a:rPr>
            </a:br>
            <a:r>
              <a:rPr lang="en-US" sz="2500" b="1" dirty="0">
                <a:latin typeface="Calibri" pitchFamily="34" charset="0"/>
              </a:rPr>
              <a:t>Audit Requirement</a:t>
            </a:r>
            <a:br>
              <a:rPr lang="en-US" sz="2500" b="1" dirty="0">
                <a:latin typeface="Calibri" pitchFamily="34" charset="0"/>
              </a:rPr>
            </a:br>
            <a:endParaRPr lang="en-US" sz="25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225379"/>
            <a:ext cx="3415612" cy="4407241"/>
          </a:xfrm>
          <a:prstGeom prst="rect">
            <a:avLst/>
          </a:prstGeom>
          <a:scene3d>
            <a:camera prst="isometricRightUp">
              <a:rot lat="600000" lon="20399999" rev="0"/>
            </a:camera>
            <a:lightRig rig="threePt" dir="t"/>
          </a:scene3d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34A4475-365F-4381-A542-4698D63774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0" y="0"/>
            <a:ext cx="1097280" cy="1097280"/>
            <a:chOff x="11094720" y="0"/>
            <a:chExt cx="1097280" cy="1097280"/>
          </a:xfrm>
        </p:grpSpPr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148F8F8B-B172-475E-9119-57F2A1C879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1094720" y="0"/>
              <a:ext cx="1097280" cy="1097280"/>
            </a:xfrm>
            <a:prstGeom prst="triangle">
              <a:avLst>
                <a:gd name="adj" fmla="val 10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1B0349D0-97A5-4654-A515-C72EA9E0B0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189552" y="127618"/>
              <a:ext cx="457894" cy="457894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3440" y="1782981"/>
            <a:ext cx="6895092" cy="439398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000" dirty="0"/>
              <a:t>State Statute §79-1089 requires that a public accountant or a certified public accountant annually examine all financial records maintained by school districts.</a:t>
            </a:r>
          </a:p>
          <a:p>
            <a:pPr>
              <a:buNone/>
            </a:pPr>
            <a:endParaRPr lang="en-US" sz="2000" dirty="0"/>
          </a:p>
          <a:p>
            <a:pPr>
              <a:buFont typeface="Wingdings" pitchFamily="2" charset="2"/>
              <a:buChar char="Ø"/>
            </a:pPr>
            <a:r>
              <a:rPr lang="en-US" sz="2000" dirty="0"/>
              <a:t>Important part of Nebraska’s Transparency and Accountability Program.</a:t>
            </a:r>
          </a:p>
          <a:p>
            <a:pPr marL="0" indent="0">
              <a:buNone/>
            </a:pPr>
            <a:endParaRPr lang="en-US" sz="2000" dirty="0"/>
          </a:p>
        </p:txBody>
      </p:sp>
      <p:grpSp>
        <p:nvGrpSpPr>
          <p:cNvPr id="20" name="Group 15">
            <a:extLst>
              <a:ext uri="{FF2B5EF4-FFF2-40B4-BE49-F238E27FC236}">
                <a16:creationId xmlns:a16="http://schemas.microsoft.com/office/drawing/2014/main" id="{DC8D6E3B-FFED-480F-941D-FE376375B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177940" y="4601497"/>
            <a:ext cx="1014060" cy="2017580"/>
            <a:chOff x="11177940" y="4601497"/>
            <a:chExt cx="1014060" cy="2017580"/>
          </a:xfrm>
        </p:grpSpPr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1067618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27850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5AF9CD-174E-4C10-EF52-1B26688A4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28587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DA1F35B-C8F7-4A5A-9339-7DA4D785B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7" name="Arc 11">
            <a:extLst>
              <a:ext uri="{FF2B5EF4-FFF2-40B4-BE49-F238E27FC236}">
                <a16:creationId xmlns:a16="http://schemas.microsoft.com/office/drawing/2014/main" id="{B2D4AD41-40DA-4A81-92F5-B6E3BA1ED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746107">
            <a:off x="8175088" y="457951"/>
            <a:ext cx="2987899" cy="2987899"/>
          </a:xfrm>
          <a:prstGeom prst="arc">
            <a:avLst>
              <a:gd name="adj1" fmla="val 14612914"/>
              <a:gd name="adj2" fmla="val 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</a:rPr>
              <a:t>Audit Requirements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BD2A3F23-91D5-58F5-B950-B8E224411E6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B9594B-9F31-21ED-B57F-8D0E503FB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26233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 sz="3700" b="1" i="1" dirty="0">
                <a:solidFill>
                  <a:srgbClr val="FFFFFF"/>
                </a:solidFill>
                <a:latin typeface="Calibri" panose="020F0502020204030204" pitchFamily="34" charset="0"/>
              </a:rPr>
              <a:t>Superintendent Pay Transparency Act</a:t>
            </a:r>
            <a:r>
              <a:rPr lang="en-US" sz="3700" b="1" dirty="0">
                <a:solidFill>
                  <a:srgbClr val="FFFFFF"/>
                </a:solidFill>
                <a:latin typeface="Calibri" panose="020F0502020204030204" pitchFamily="34" charset="0"/>
              </a:rPr>
              <a:t>  -- Budget Schedule D</a:t>
            </a:r>
            <a:endParaRPr lang="en-US" sz="3700" b="1" i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b="1" dirty="0"/>
              <a:t>Timeline required by statute:</a:t>
            </a:r>
          </a:p>
          <a:p>
            <a:r>
              <a:rPr lang="en-US" dirty="0"/>
              <a:t>At least 3 days </a:t>
            </a:r>
            <a:r>
              <a:rPr lang="en-US" i="1" dirty="0"/>
              <a:t>before</a:t>
            </a:r>
            <a:r>
              <a:rPr lang="en-US" dirty="0"/>
              <a:t> meeting, publish/post for returning Supt:</a:t>
            </a:r>
          </a:p>
          <a:p>
            <a:pPr lvl="1"/>
            <a:r>
              <a:rPr lang="en-US" dirty="0"/>
              <a:t>Meeting notice detailing current costs and estimated future costs</a:t>
            </a:r>
          </a:p>
          <a:p>
            <a:pPr lvl="1"/>
            <a:r>
              <a:rPr lang="en-US" dirty="0"/>
              <a:t>Proposed contract or amendments to contract (pdf)</a:t>
            </a:r>
          </a:p>
          <a:p>
            <a:pPr lvl="1"/>
            <a:endParaRPr lang="en-US" dirty="0"/>
          </a:p>
          <a:p>
            <a:r>
              <a:rPr lang="en-US" dirty="0"/>
              <a:t>Within 2 days </a:t>
            </a:r>
            <a:r>
              <a:rPr lang="en-US" i="1" dirty="0"/>
              <a:t>after</a:t>
            </a:r>
            <a:r>
              <a:rPr lang="en-US" dirty="0"/>
              <a:t> board approval, publish/post for new Supt:</a:t>
            </a:r>
          </a:p>
          <a:p>
            <a:pPr lvl="1"/>
            <a:r>
              <a:rPr lang="en-US" i="1" dirty="0"/>
              <a:t>Entire</a:t>
            </a:r>
            <a:r>
              <a:rPr lang="en-US" dirty="0"/>
              <a:t> approved contract (pdf)</a:t>
            </a:r>
          </a:p>
          <a:p>
            <a:pPr lvl="1"/>
            <a:r>
              <a:rPr lang="en-US" dirty="0"/>
              <a:t>Meeting Notice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2D5D997-9454-5A07-9396-C89F974FA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77740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4200" b="1" dirty="0">
                <a:solidFill>
                  <a:schemeClr val="bg1"/>
                </a:solidFill>
              </a:rPr>
              <a:t>Mileage Reimbursement Rates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02292FA8-B28B-D270-721C-ED6DAD24724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4BD32A-E012-8343-6C0C-797443662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1024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3600" y="228600"/>
            <a:ext cx="10426700" cy="7620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chemeClr val="tx2"/>
                </a:solidFill>
              </a:rPr>
              <a:t>Employee benefit fund  </a:t>
            </a:r>
          </a:p>
        </p:txBody>
      </p:sp>
      <p:sp>
        <p:nvSpPr>
          <p:cNvPr id="4" name="Rectangle 3"/>
          <p:cNvSpPr/>
          <p:nvPr/>
        </p:nvSpPr>
        <p:spPr>
          <a:xfrm>
            <a:off x="2027079" y="5142866"/>
            <a:ext cx="81831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1646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1646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</a:b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1F1646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graphicFrame>
        <p:nvGraphicFramePr>
          <p:cNvPr id="3" name="Diagram 2"/>
          <p:cNvGraphicFramePr/>
          <p:nvPr/>
        </p:nvGraphicFramePr>
        <p:xfrm>
          <a:off x="1165779" y="1320800"/>
          <a:ext cx="5342971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855195" y="5559713"/>
            <a:ext cx="39133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Bernard MT Condensed" panose="02050806060905020404" pitchFamily="18" charset="0"/>
                <a:ea typeface="+mn-ea"/>
                <a:cs typeface="+mn-cs"/>
              </a:rPr>
              <a:t>Purpose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1689"/>
              </a:solidFill>
              <a:effectLst/>
              <a:uLnTx/>
              <a:uFillTx/>
              <a:latin typeface="Bernard MT Condensed" panose="02050806060905020404" pitchFamily="18" charset="0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721599" y="1703732"/>
            <a:ext cx="3276599" cy="453951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pic>
        <p:nvPicPr>
          <p:cNvPr id="11" name="Picture 10" descr="Vector gratis: Bolsa, Dinero, La Riqueza, Ingresos ...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897" y="1174841"/>
            <a:ext cx="1371601" cy="174206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619999" y="3024949"/>
            <a:ext cx="350519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Revenue Source: General Fund Transfers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1689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Restricted by Allowable Reserves Limit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B877A9A-E861-B885-BD40-11F1B8ECC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194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8">
            <a:extLst>
              <a:ext uri="{FF2B5EF4-FFF2-40B4-BE49-F238E27FC236}">
                <a16:creationId xmlns:a16="http://schemas.microsoft.com/office/drawing/2014/main" id="{8408A62E-5888-4462-B3D5-F8078206F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27865"/>
            <a:ext cx="12192000" cy="21301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85140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NDE Portal</a:t>
            </a:r>
          </a:p>
        </p:txBody>
      </p:sp>
      <p:graphicFrame>
        <p:nvGraphicFramePr>
          <p:cNvPr id="20" name="Content Placeholder 2">
            <a:extLst>
              <a:ext uri="{FF2B5EF4-FFF2-40B4-BE49-F238E27FC236}">
                <a16:creationId xmlns:a16="http://schemas.microsoft.com/office/drawing/2014/main" id="{8F805FDA-73A4-8DA2-BCC6-E5375129527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365760"/>
          <a:ext cx="10515600" cy="4297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0CA1E2-CF2B-3026-EB72-9716D509A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14497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0E3357A-9CE1-43DD-F8EB-E84AB55A36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rgbClr val="7030A0"/>
                </a:solidFill>
              </a:rPr>
              <a:t>Enables districts to create, submit, and amend certain grant applications.</a:t>
            </a:r>
          </a:p>
          <a:p>
            <a:pPr>
              <a:buFont typeface="Wingdings" pitchFamily="2" charset="2"/>
              <a:buChar char="Ø"/>
            </a:pPr>
            <a:endParaRPr lang="en-US" dirty="0">
              <a:solidFill>
                <a:srgbClr val="7030A0"/>
              </a:solidFill>
            </a:endParaRPr>
          </a:p>
          <a:p>
            <a:pPr>
              <a:buFont typeface="Wingdings" pitchFamily="2" charset="2"/>
              <a:buChar char="Ø"/>
            </a:pPr>
            <a:endParaRPr lang="en-US" dirty="0">
              <a:solidFill>
                <a:srgbClr val="7030A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rgbClr val="7030A0"/>
                </a:solidFill>
              </a:rPr>
              <a:t>Allows districts to create and submit grant reimbursement requests.</a:t>
            </a:r>
          </a:p>
          <a:p>
            <a:pPr>
              <a:buFont typeface="Wingdings" pitchFamily="2" charset="2"/>
              <a:buChar char="Ø"/>
            </a:pPr>
            <a:endParaRPr lang="en-US" dirty="0">
              <a:solidFill>
                <a:srgbClr val="7030A0"/>
              </a:solidFill>
            </a:endParaRPr>
          </a:p>
          <a:p>
            <a:pPr>
              <a:buFont typeface="Wingdings" pitchFamily="2" charset="2"/>
              <a:buChar char="Ø"/>
            </a:pPr>
            <a:endParaRPr lang="en-US" dirty="0">
              <a:solidFill>
                <a:srgbClr val="7030A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rgbClr val="7030A0"/>
                </a:solidFill>
              </a:rPr>
              <a:t>Assists districts in tracking the status of applications, allocation, and reimbursements amounts.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829171-6D97-FA42-ADBC-E5931059F840}"/>
              </a:ext>
            </a:extLst>
          </p:cNvPr>
          <p:cNvSpPr txBox="1"/>
          <p:nvPr/>
        </p:nvSpPr>
        <p:spPr>
          <a:xfrm>
            <a:off x="685800" y="1504951"/>
            <a:ext cx="303847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Grants Management System (GMS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2170379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FEAE179-C525-48F3-AD47-0E9E2B6F2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A58654D-63D2-20B4-43E5-4BD888A71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89" y="4883544"/>
            <a:ext cx="3876086" cy="155690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kumimoji="0" lang="en-US" sz="3600" b="1" i="0" u="none" strike="noStrike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Accessing GMS</a:t>
            </a:r>
            <a:br>
              <a:rPr kumimoji="0" lang="en-US" sz="2800" b="1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</a:br>
            <a:br>
              <a:rPr kumimoji="0" lang="en-US" sz="1300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</a:br>
            <a:br>
              <a:rPr kumimoji="0" lang="en-US" sz="1300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</a:br>
            <a:endParaRPr lang="en-US" sz="1300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0"/>
            <a:ext cx="11231745" cy="458818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DE872C-DCD1-2BD9-3F29-61F41B2193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656"/>
          <a:stretch/>
        </p:blipFill>
        <p:spPr>
          <a:xfrm>
            <a:off x="959205" y="364142"/>
            <a:ext cx="10369645" cy="386799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01107" y="5661132"/>
            <a:ext cx="146304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054C5ED-F632-DB5C-24C6-22D4D5DFC5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2719" y="4883544"/>
            <a:ext cx="6586915" cy="155690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kumimoji="0" lang="en-US" sz="3200" b="1" i="0" u="none" strike="noStrike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https://nde.mtwgms.org/NDEGMSWebv02/logon.aspx</a:t>
            </a:r>
            <a:r>
              <a:rPr kumimoji="0" lang="en-US" sz="3200" b="1" i="0" u="none" strike="noStrike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 </a:t>
            </a:r>
            <a:endParaRPr lang="en-US" sz="32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16986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8D436F-9ACD-4C92-AFC8-C934C527A6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90538E0-A884-4E60-A6AB-77D830E2FC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3478" y="0"/>
            <a:ext cx="465738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BA7FE3-D28E-E8D4-3016-4BA629CF1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1162" y="2419350"/>
            <a:ext cx="3722933" cy="1388214"/>
          </a:xfrm>
          <a:ln w="25400" cap="sq">
            <a:solidFill>
              <a:srgbClr val="FFFFFF"/>
            </a:solidFill>
            <a:miter lim="800000"/>
          </a:ln>
        </p:spPr>
        <p:txBody>
          <a:bodyPr wrap="square">
            <a:normAutofit fontScale="90000"/>
          </a:bodyPr>
          <a:lstStyle/>
          <a:p>
            <a:pPr algn="ctr"/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Accessing GMS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164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0D7DD0-1C67-4D4C-9E06-678233DB84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53478" cy="6858000"/>
          </a:xfrm>
          <a:prstGeom prst="rect">
            <a:avLst/>
          </a:prstGeom>
          <a:solidFill>
            <a:srgbClr val="40404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8C395E-2E72-9E7A-48FF-93455A763D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24600" y="104775"/>
            <a:ext cx="5734050" cy="3629025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1F164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First Time Use: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164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Type your email address in “Username/Email test box”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F1646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164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Click “Forgot/Change”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F1646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164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Follow directions in next pop-up window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sz="2000" dirty="0">
              <a:solidFill>
                <a:srgbClr val="1F1646"/>
              </a:solidFill>
              <a:latin typeface="Century Gothic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For Assistance, contact: NDEGMSData@nebraska.gov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F1646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endParaRPr lang="en-US" sz="20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8B02FEC-B697-9BE4-9D7E-5DF11DAF4A5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62700" y="3924300"/>
            <a:ext cx="5600700" cy="276098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9FDBC-9D0F-05E9-2BDD-4812A76A4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1F164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59284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A5B4632-C963-4296-86F0-79AA9EA5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8328" y="303591"/>
            <a:ext cx="4335327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637125"/>
            <a:ext cx="3802276" cy="5256371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GMS related questions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F3BC12D-98CB-C131-5E8F-B0E287E513E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66985" y="303591"/>
          <a:ext cx="6588691" cy="5896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1BDBDD-4A1B-EC50-DBEC-27D3A71DC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49290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0">
            <a:extLst>
              <a:ext uri="{FF2B5EF4-FFF2-40B4-BE49-F238E27FC236}">
                <a16:creationId xmlns:a16="http://schemas.microsoft.com/office/drawing/2014/main" id="{24747089-0322-4B03-B224-817DD4C8B7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3" name="Freeform: Shape 12">
            <a:extLst>
              <a:ext uri="{FF2B5EF4-FFF2-40B4-BE49-F238E27FC236}">
                <a16:creationId xmlns:a16="http://schemas.microsoft.com/office/drawing/2014/main" id="{7228512D-3055-4911-A4D1-4A084C9C42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933928" y="1372793"/>
            <a:ext cx="6135300" cy="5537781"/>
          </a:xfrm>
          <a:custGeom>
            <a:avLst/>
            <a:gdLst>
              <a:gd name="connsiteX0" fmla="*/ 0 w 6135300"/>
              <a:gd name="connsiteY0" fmla="*/ 0 h 5537781"/>
              <a:gd name="connsiteX1" fmla="*/ 6135300 w 6135300"/>
              <a:gd name="connsiteY1" fmla="*/ 0 h 5537781"/>
              <a:gd name="connsiteX2" fmla="*/ 6135300 w 6135300"/>
              <a:gd name="connsiteY2" fmla="*/ 3548931 h 5537781"/>
              <a:gd name="connsiteX3" fmla="*/ 4146451 w 6135300"/>
              <a:gd name="connsiteY3" fmla="*/ 5537781 h 5537781"/>
              <a:gd name="connsiteX4" fmla="*/ 0 w 6135300"/>
              <a:gd name="connsiteY4" fmla="*/ 1391331 h 5537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5300" h="5537781">
                <a:moveTo>
                  <a:pt x="0" y="0"/>
                </a:moveTo>
                <a:lnTo>
                  <a:pt x="6135300" y="0"/>
                </a:lnTo>
                <a:lnTo>
                  <a:pt x="6135300" y="3548931"/>
                </a:lnTo>
                <a:lnTo>
                  <a:pt x="4146451" y="5537781"/>
                </a:lnTo>
                <a:lnTo>
                  <a:pt x="0" y="1391331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3C98C7BF-70D9-4D19-BD2D-D808991FD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3853" y="5272381"/>
            <a:ext cx="3171238" cy="1585619"/>
          </a:xfrm>
          <a:prstGeom prst="triangle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940246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4" name="Frame 18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501609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817190" y="2721789"/>
            <a:ext cx="3618284" cy="134572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Website Addresses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FD685C2-1A84-41DE-BFA0-0A068F83D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914977" y="292975"/>
            <a:ext cx="5056735" cy="9206602"/>
          </a:xfrm>
          <a:custGeom>
            <a:avLst/>
            <a:gdLst>
              <a:gd name="connsiteX0" fmla="*/ 0 w 5053652"/>
              <a:gd name="connsiteY0" fmla="*/ 209273 h 9200989"/>
              <a:gd name="connsiteX1" fmla="*/ 209274 w 5053652"/>
              <a:gd name="connsiteY1" fmla="*/ 0 h 9200989"/>
              <a:gd name="connsiteX2" fmla="*/ 5053652 w 5053652"/>
              <a:gd name="connsiteY2" fmla="*/ 4844379 h 9200989"/>
              <a:gd name="connsiteX3" fmla="*/ 697042 w 5053652"/>
              <a:gd name="connsiteY3" fmla="*/ 9200989 h 9200989"/>
              <a:gd name="connsiteX4" fmla="*/ 0 w 5053652"/>
              <a:gd name="connsiteY4" fmla="*/ 9200989 h 9200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3652" h="9200989">
                <a:moveTo>
                  <a:pt x="0" y="209273"/>
                </a:moveTo>
                <a:lnTo>
                  <a:pt x="209274" y="0"/>
                </a:lnTo>
                <a:lnTo>
                  <a:pt x="5053652" y="4844379"/>
                </a:lnTo>
                <a:lnTo>
                  <a:pt x="697042" y="9200989"/>
                </a:lnTo>
                <a:lnTo>
                  <a:pt x="0" y="9200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91127" y="1210890"/>
          <a:ext cx="6552785" cy="587209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527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59636">
                <a:tc>
                  <a:txBody>
                    <a:bodyPr/>
                    <a:lstStyle/>
                    <a:p>
                      <a:r>
                        <a:rPr lang="en-US" sz="24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Nebraska Department of Education</a:t>
                      </a:r>
                      <a:endParaRPr lang="en-US" sz="2400" dirty="0">
                        <a:solidFill>
                          <a:schemeClr val="tx2"/>
                        </a:solidFill>
                      </a:endParaRPr>
                    </a:p>
                  </a:txBody>
                  <a:tcPr marL="56727" marR="56727" marT="28363" marB="28363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9636">
                <a:tc>
                  <a:txBody>
                    <a:bodyPr/>
                    <a:lstStyle/>
                    <a:p>
                      <a:r>
                        <a:rPr lang="en-US" sz="2400" u="sng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http://www.education.ne.gov</a:t>
                      </a:r>
                      <a:endParaRPr lang="en-US" sz="2400" dirty="0">
                        <a:solidFill>
                          <a:schemeClr val="tx2"/>
                        </a:solidFill>
                      </a:endParaRPr>
                    </a:p>
                  </a:txBody>
                  <a:tcPr marL="56727" marR="56727" marT="28363" marB="2836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8348">
                <a:tc>
                  <a:txBody>
                    <a:bodyPr/>
                    <a:lstStyle/>
                    <a:p>
                      <a:endParaRPr lang="en-US" sz="240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24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Finance &amp; Organizational Services</a:t>
                      </a:r>
                      <a:endParaRPr lang="en-US" sz="2400" dirty="0">
                        <a:solidFill>
                          <a:schemeClr val="tx2"/>
                        </a:solidFill>
                      </a:endParaRPr>
                    </a:p>
                  </a:txBody>
                  <a:tcPr marL="56727" marR="56727" marT="28363" marB="28363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9636">
                <a:tc>
                  <a:txBody>
                    <a:bodyPr/>
                    <a:lstStyle/>
                    <a:p>
                      <a:r>
                        <a:rPr lang="en-US" sz="2400" u="sng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http://www.education.ne.gov/FOS</a:t>
                      </a:r>
                      <a:endParaRPr lang="en-US" sz="2400" dirty="0">
                        <a:solidFill>
                          <a:schemeClr val="tx2"/>
                        </a:solidFill>
                      </a:endParaRPr>
                    </a:p>
                  </a:txBody>
                  <a:tcPr marL="56727" marR="56727" marT="28363" marB="2836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8348">
                <a:tc>
                  <a:txBody>
                    <a:bodyPr/>
                    <a:lstStyle/>
                    <a:p>
                      <a:endParaRPr lang="en-US" sz="240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24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Nebraska Department of Education Portal</a:t>
                      </a:r>
                      <a:endParaRPr lang="en-US" sz="2400" dirty="0">
                        <a:solidFill>
                          <a:schemeClr val="tx2"/>
                        </a:solidFill>
                      </a:endParaRPr>
                    </a:p>
                  </a:txBody>
                  <a:tcPr marL="56727" marR="56727" marT="28363" marB="28363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9636">
                <a:tc>
                  <a:txBody>
                    <a:bodyPr/>
                    <a:lstStyle/>
                    <a:p>
                      <a:r>
                        <a:rPr lang="en-US" sz="2400" u="sng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https://portal.education.ne.gov</a:t>
                      </a:r>
                      <a:endParaRPr lang="en-US" sz="2400" dirty="0">
                        <a:solidFill>
                          <a:schemeClr val="tx2"/>
                        </a:solidFill>
                      </a:endParaRPr>
                    </a:p>
                  </a:txBody>
                  <a:tcPr marL="56727" marR="56727" marT="28363" marB="2836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8348">
                <a:tc>
                  <a:txBody>
                    <a:bodyPr/>
                    <a:lstStyle/>
                    <a:p>
                      <a:endParaRPr lang="en-US" sz="240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24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NDE Payment Information</a:t>
                      </a:r>
                      <a:endParaRPr lang="en-US" sz="2400" dirty="0">
                        <a:solidFill>
                          <a:schemeClr val="tx2"/>
                        </a:solidFill>
                      </a:endParaRPr>
                    </a:p>
                  </a:txBody>
                  <a:tcPr marL="56727" marR="56727" marT="28363" marB="28363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18294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2400" u="sng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https://www.education.ne.gov/fos/payment-information/</a:t>
                      </a:r>
                      <a:endParaRPr lang="en-US" sz="2400" u="sng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457200" rtl="0" eaLnBrk="1" latinLnBrk="0" hangingPunct="1"/>
                      <a:endParaRPr lang="en-US" sz="2400" u="sng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6727" marR="56727" marT="28363" marB="2836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1703"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56727" marR="56727" marT="28363" marB="28363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1703">
                <a:tc>
                  <a:txBody>
                    <a:bodyPr/>
                    <a:lstStyle/>
                    <a:p>
                      <a:endParaRPr lang="en-US" sz="1500" dirty="0">
                        <a:solidFill>
                          <a:srgbClr val="3366FF"/>
                        </a:solidFill>
                      </a:endParaRPr>
                    </a:p>
                  </a:txBody>
                  <a:tcPr marL="56727" marR="56727" marT="28363" marB="2836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CC7437-277D-8BC8-869B-2B69F4E53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51925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8">
            <a:extLst>
              <a:ext uri="{FF2B5EF4-FFF2-40B4-BE49-F238E27FC236}">
                <a16:creationId xmlns:a16="http://schemas.microsoft.com/office/drawing/2014/main" id="{1709F1D5-B0F1-4714-A239-E5B61C161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2" name="Rectangle: Rounded Corners 10">
            <a:extLst>
              <a:ext uri="{FF2B5EF4-FFF2-40B4-BE49-F238E27FC236}">
                <a16:creationId xmlns:a16="http://schemas.microsoft.com/office/drawing/2014/main" id="{228FB460-D3FF-4440-A020-05982A09E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0546" y="1011045"/>
            <a:ext cx="4369859" cy="4369859"/>
          </a:xfrm>
          <a:prstGeom prst="roundRect">
            <a:avLst>
              <a:gd name="adj" fmla="val 275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6826" y="1112969"/>
            <a:ext cx="3937298" cy="416601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Budget Assistance</a:t>
            </a:r>
          </a:p>
        </p:txBody>
      </p:sp>
      <p:sp>
        <p:nvSpPr>
          <p:cNvPr id="24" name="Freeform: Shape 12">
            <a:extLst>
              <a:ext uri="{FF2B5EF4-FFF2-40B4-BE49-F238E27FC236}">
                <a16:creationId xmlns:a16="http://schemas.microsoft.com/office/drawing/2014/main" id="{14847E93-7DC1-4D4B-8829-B19AA713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5" name="Freeform: Shape 14">
            <a:extLst>
              <a:ext uri="{FF2B5EF4-FFF2-40B4-BE49-F238E27FC236}">
                <a16:creationId xmlns:a16="http://schemas.microsoft.com/office/drawing/2014/main" id="{5566D6E1-03A1-4D73-A4E0-35D74D568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61511" y="-1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6" name="Freeform: Shape 16">
            <a:extLst>
              <a:ext uri="{FF2B5EF4-FFF2-40B4-BE49-F238E27FC236}">
                <a16:creationId xmlns:a16="http://schemas.microsoft.com/office/drawing/2014/main" id="{9F835A99-04AC-494A-A572-AFE8413CC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36831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0" y="820880"/>
            <a:ext cx="5257799" cy="4889350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en-US" dirty="0"/>
              <a:t>Administrators’ Days – Crowne  Conference Center</a:t>
            </a:r>
          </a:p>
          <a:p>
            <a:pPr lvl="1">
              <a:defRPr/>
            </a:pPr>
            <a:r>
              <a:rPr lang="en-US" dirty="0"/>
              <a:t>Second Floor</a:t>
            </a:r>
          </a:p>
          <a:p>
            <a:pPr marL="457200" lvl="1" indent="0">
              <a:buNone/>
              <a:defRPr/>
            </a:pPr>
            <a:endParaRPr lang="en-US" dirty="0"/>
          </a:p>
          <a:p>
            <a:pPr lvl="1">
              <a:defRPr/>
            </a:pPr>
            <a:r>
              <a:rPr lang="en-US" dirty="0"/>
              <a:t>July 26th &amp; July 27th</a:t>
            </a:r>
          </a:p>
          <a:p>
            <a:pPr lvl="2">
              <a:defRPr/>
            </a:pPr>
            <a:r>
              <a:rPr lang="en-US" dirty="0"/>
              <a:t>8 a.m. – Noon</a:t>
            </a:r>
          </a:p>
          <a:p>
            <a:pPr lvl="2">
              <a:defRPr/>
            </a:pPr>
            <a:r>
              <a:rPr lang="en-US" dirty="0"/>
              <a:t>1 p.m. – 3 p.m.</a:t>
            </a:r>
          </a:p>
          <a:p>
            <a:pPr marL="914400" lvl="2" indent="0">
              <a:buNone/>
              <a:defRPr/>
            </a:pPr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B786209-1B0B-4CA9-9BDD-F7327066A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2D2964BB-484D-45AE-AD66-D407D0629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18308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6691AC69-A76E-4DAB-B565-468B6B87A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32972" y="6258755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2050" name="Picture 2" descr="Keep Calm Chill Out GIF">
            <a:extLst>
              <a:ext uri="{FF2B5EF4-FFF2-40B4-BE49-F238E27FC236}">
                <a16:creationId xmlns:a16="http://schemas.microsoft.com/office/drawing/2014/main" id="{74143B9E-5A95-0D80-BC63-F81646130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328" y="3653458"/>
            <a:ext cx="4284846" cy="312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3724CAD-44DE-DD53-7EBB-64671D4F3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81567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Notification of State Payments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3AF9BF8D-4A5A-D24A-C99C-DE7FBC4F9C2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9014A9-7D4E-C773-65EC-3B655470B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943703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AA03EDC-7067-4DFF-B672-541D016AA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EBF3E39-B0BE-496A-8604-9007470FF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6547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1442" y="685800"/>
            <a:ext cx="4353116" cy="1474666"/>
          </a:xfrm>
        </p:spPr>
        <p:txBody>
          <a:bodyPr anchor="b">
            <a:normAutofit/>
          </a:bodyPr>
          <a:lstStyle/>
          <a:p>
            <a:pPr algn="ctr"/>
            <a:r>
              <a:rPr lang="en-US" sz="3200" dirty="0">
                <a:solidFill>
                  <a:srgbClr val="595959"/>
                </a:solidFill>
              </a:rPr>
              <a:t>Follow Bryce on Twitter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1442" y="2447337"/>
            <a:ext cx="4353116" cy="377043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595959"/>
                </a:solidFill>
              </a:rPr>
              <a:t>bryce wilson@NDE_Finance</a:t>
            </a:r>
          </a:p>
          <a:p>
            <a:pPr marL="0" indent="0">
              <a:buNone/>
            </a:pPr>
            <a:endParaRPr lang="en-US" sz="2000" dirty="0">
              <a:solidFill>
                <a:srgbClr val="595959"/>
              </a:solidFill>
            </a:endParaRPr>
          </a:p>
          <a:p>
            <a:r>
              <a:rPr lang="en-US" sz="2000" dirty="0">
                <a:solidFill>
                  <a:srgbClr val="595959"/>
                </a:solidFill>
              </a:rPr>
              <a:t>School finance related reminders</a:t>
            </a:r>
          </a:p>
          <a:p>
            <a:r>
              <a:rPr lang="en-US" sz="2000" dirty="0">
                <a:solidFill>
                  <a:srgbClr val="595959"/>
                </a:solidFill>
              </a:rPr>
              <a:t>Upcoming school finance due dates</a:t>
            </a:r>
          </a:p>
          <a:p>
            <a:r>
              <a:rPr lang="en-US" sz="2000" dirty="0">
                <a:solidFill>
                  <a:srgbClr val="595959"/>
                </a:solidFill>
              </a:rPr>
              <a:t>Legislative updates</a:t>
            </a:r>
          </a:p>
          <a:p>
            <a:endParaRPr lang="en-US" sz="2000" dirty="0">
              <a:solidFill>
                <a:srgbClr val="595959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13481" y="4487337"/>
            <a:ext cx="2047239" cy="204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bo burnham pun GIF">
            <a:extLst>
              <a:ext uri="{FF2B5EF4-FFF2-40B4-BE49-F238E27FC236}">
                <a16:creationId xmlns:a16="http://schemas.microsoft.com/office/drawing/2014/main" id="{7902C9D0-EAB7-AB81-D915-CE3AB248D4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680" y="589280"/>
            <a:ext cx="4958080" cy="575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D9C37F-29ED-DFB0-C60D-EE0FD4D98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23733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3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5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7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9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NDE School Finance Team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67624" y="2177170"/>
            <a:ext cx="9708995" cy="42053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Bryce Wilson </a:t>
            </a:r>
          </a:p>
          <a:p>
            <a:pPr marL="257175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  <a:hlinkClick r:id="rId3"/>
              </a:rPr>
              <a:t>bryce.wilson@nebraska.gov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		402-471-4320</a:t>
            </a:r>
          </a:p>
          <a:p>
            <a:pPr marL="257175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Kevin Lyons</a:t>
            </a:r>
          </a:p>
          <a:p>
            <a:pPr marL="257175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  <a:hlinkClick r:id="rId4"/>
              </a:rPr>
              <a:t>kevin.lyons@Nebraska.gov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		402-450-1418</a:t>
            </a:r>
          </a:p>
          <a:p>
            <a:pPr marL="257175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Michelle Cartwright</a:t>
            </a:r>
          </a:p>
          <a:p>
            <a:pPr marL="257175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  <a:hlinkClick r:id="rId5"/>
              </a:rPr>
              <a:t>michelle.cartwright@nebraska.gov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	402-450-0867</a:t>
            </a:r>
          </a:p>
          <a:p>
            <a:pPr marL="28575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Stephanie DeGroot</a:t>
            </a: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  <a:hlinkClick r:id="rId6"/>
              </a:rPr>
              <a:t>stephanie.degroot@nebraska.gov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	402-540-0649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812B5B-8D0E-2C17-39E5-D28116BCE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539787"/>
      </p:ext>
    </p:extLst>
  </p:cSld>
  <p:clrMapOvr>
    <a:masterClrMapping/>
  </p:clrMapOvr>
  <p:transition advClick="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1700" y="228600"/>
            <a:ext cx="10363200" cy="7874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chemeClr val="tx2"/>
                </a:solidFill>
              </a:rPr>
              <a:t>Contingency fund</a:t>
            </a:r>
          </a:p>
        </p:txBody>
      </p:sp>
      <p:sp>
        <p:nvSpPr>
          <p:cNvPr id="4" name="Rectangle 3"/>
          <p:cNvSpPr/>
          <p:nvPr/>
        </p:nvSpPr>
        <p:spPr>
          <a:xfrm>
            <a:off x="2027079" y="5142866"/>
            <a:ext cx="81831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1646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1646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</a:b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1F1646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graphicFrame>
        <p:nvGraphicFramePr>
          <p:cNvPr id="3" name="Diagram 2"/>
          <p:cNvGraphicFramePr/>
          <p:nvPr/>
        </p:nvGraphicFramePr>
        <p:xfrm>
          <a:off x="1077556" y="1295400"/>
          <a:ext cx="5388647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060796" y="5696461"/>
            <a:ext cx="3660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Bernard MT Condensed" panose="02050806060905020404" pitchFamily="18" charset="0"/>
                <a:ea typeface="+mn-ea"/>
                <a:cs typeface="+mn-cs"/>
              </a:rPr>
              <a:t>Purpose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1689"/>
              </a:solidFill>
              <a:effectLst/>
              <a:uLnTx/>
              <a:uFillTx/>
              <a:latin typeface="Bernard MT Condensed" panose="02050806060905020404" pitchFamily="18" charset="0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784791" y="1713538"/>
            <a:ext cx="3276601" cy="453951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pic>
        <p:nvPicPr>
          <p:cNvPr id="11" name="Picture 10" descr="Vector gratis: Bolsa, Dinero, La Riqueza, Ingresos ...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0790" y="1168401"/>
            <a:ext cx="1371601" cy="174206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797491" y="2885069"/>
            <a:ext cx="3276600" cy="337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Revenue Source: General Fund Transfers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1689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Budgeted Expenditures limited to 5% of Total General Fund Budget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946FA58-ABB2-B6A0-2BB1-87EA8A818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63635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endParaRPr lang="en-US" sz="5400" dirty="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3074" name="Picture 2" descr="Will Ferrell Elf GIF by filmeditor">
            <a:extLst>
              <a:ext uri="{FF2B5EF4-FFF2-40B4-BE49-F238E27FC236}">
                <a16:creationId xmlns:a16="http://schemas.microsoft.com/office/drawing/2014/main" id="{46267CA4-5FA8-48AA-054E-6146C686791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26" y="694019"/>
            <a:ext cx="10013023" cy="565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85BDEE-8902-BEE4-7125-EF7029B2F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67318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5219498-D544-41AC-98FE-8F956EF66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500DBFC-17A9-4E0A-AEE2-A49F9AEEF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4267832"/>
            <a:ext cx="4805996" cy="129711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40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Thank You!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74613BB-817C-4C4F-8A24-4936F2F064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01023" y="52996"/>
            <a:ext cx="6093363" cy="6805005"/>
            <a:chOff x="6101023" y="52996"/>
            <a:chExt cx="6093363" cy="6805005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26C820D-9A01-44F0-AE18-C2DAB089B8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01024" y="52997"/>
              <a:ext cx="6093362" cy="6805004"/>
            </a:xfrm>
            <a:custGeom>
              <a:avLst/>
              <a:gdLst>
                <a:gd name="connsiteX0" fmla="*/ 3517682 w 5890490"/>
                <a:gd name="connsiteY0" fmla="*/ 0 h 6578439"/>
                <a:gd name="connsiteX1" fmla="*/ 5849513 w 5890490"/>
                <a:gd name="connsiteY1" fmla="*/ 841730 h 6578439"/>
                <a:gd name="connsiteX2" fmla="*/ 5890490 w 5890490"/>
                <a:gd name="connsiteY2" fmla="*/ 879060 h 6578439"/>
                <a:gd name="connsiteX3" fmla="*/ 5890490 w 5890490"/>
                <a:gd name="connsiteY3" fmla="*/ 1816052 h 6578439"/>
                <a:gd name="connsiteX4" fmla="*/ 5856961 w 5890490"/>
                <a:gd name="connsiteY4" fmla="*/ 1771023 h 6578439"/>
                <a:gd name="connsiteX5" fmla="*/ 5655397 w 5890490"/>
                <a:gd name="connsiteY5" fmla="*/ 1548813 h 6578439"/>
                <a:gd name="connsiteX6" fmla="*/ 3517682 w 5890490"/>
                <a:gd name="connsiteY6" fmla="*/ 658717 h 6578439"/>
                <a:gd name="connsiteX7" fmla="*/ 2395696 w 5890490"/>
                <a:gd name="connsiteY7" fmla="*/ 850721 h 6578439"/>
                <a:gd name="connsiteX8" fmla="*/ 1519955 w 5890490"/>
                <a:gd name="connsiteY8" fmla="*/ 1450441 h 6578439"/>
                <a:gd name="connsiteX9" fmla="*/ 1223630 w 5890490"/>
                <a:gd name="connsiteY9" fmla="*/ 1841430 h 6578439"/>
                <a:gd name="connsiteX10" fmla="*/ 1075857 w 5890490"/>
                <a:gd name="connsiteY10" fmla="*/ 2329343 h 6578439"/>
                <a:gd name="connsiteX11" fmla="*/ 731010 w 5890490"/>
                <a:gd name="connsiteY11" fmla="*/ 3483744 h 6578439"/>
                <a:gd name="connsiteX12" fmla="*/ 741000 w 5890490"/>
                <a:gd name="connsiteY12" fmla="*/ 4479719 h 6578439"/>
                <a:gd name="connsiteX13" fmla="*/ 1315615 w 5890490"/>
                <a:gd name="connsiteY13" fmla="*/ 5443827 h 6578439"/>
                <a:gd name="connsiteX14" fmla="*/ 2277503 w 5890490"/>
                <a:gd name="connsiteY14" fmla="*/ 6259386 h 6578439"/>
                <a:gd name="connsiteX15" fmla="*/ 3439448 w 5890490"/>
                <a:gd name="connsiteY15" fmla="*/ 6551739 h 6578439"/>
                <a:gd name="connsiteX16" fmla="*/ 4408732 w 5890490"/>
                <a:gd name="connsiteY16" fmla="*/ 6255172 h 6578439"/>
                <a:gd name="connsiteX17" fmla="*/ 5343243 w 5890490"/>
                <a:gd name="connsiteY17" fmla="*/ 5442509 h 6578439"/>
                <a:gd name="connsiteX18" fmla="*/ 5745566 w 5890490"/>
                <a:gd name="connsiteY18" fmla="*/ 5056656 h 6578439"/>
                <a:gd name="connsiteX19" fmla="*/ 5890490 w 5890490"/>
                <a:gd name="connsiteY19" fmla="*/ 4920880 h 6578439"/>
                <a:gd name="connsiteX20" fmla="*/ 5890490 w 5890490"/>
                <a:gd name="connsiteY20" fmla="*/ 5821966 h 6578439"/>
                <a:gd name="connsiteX21" fmla="*/ 5802002 w 5890490"/>
                <a:gd name="connsiteY21" fmla="*/ 5907904 h 6578439"/>
                <a:gd name="connsiteX22" fmla="*/ 5294358 w 5890490"/>
                <a:gd name="connsiteY22" fmla="*/ 6397505 h 6578439"/>
                <a:gd name="connsiteX23" fmla="*/ 5077178 w 5890490"/>
                <a:gd name="connsiteY23" fmla="*/ 6578439 h 6578439"/>
                <a:gd name="connsiteX24" fmla="*/ 1567290 w 5890490"/>
                <a:gd name="connsiteY24" fmla="*/ 6578439 h 6578439"/>
                <a:gd name="connsiteX25" fmla="*/ 1508588 w 5890490"/>
                <a:gd name="connsiteY25" fmla="*/ 6535186 h 6578439"/>
                <a:gd name="connsiteX26" fmla="*/ 826498 w 5890490"/>
                <a:gd name="connsiteY26" fmla="*/ 5876034 h 6578439"/>
                <a:gd name="connsiteX27" fmla="*/ 122403 w 5890490"/>
                <a:gd name="connsiteY27" fmla="*/ 3255655 h 6578439"/>
                <a:gd name="connsiteX28" fmla="*/ 1061197 w 5890490"/>
                <a:gd name="connsiteY28" fmla="*/ 984650 h 6578439"/>
                <a:gd name="connsiteX29" fmla="*/ 3517682 w 5890490"/>
                <a:gd name="connsiteY29" fmla="*/ 0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890490" h="6578439">
                  <a:moveTo>
                    <a:pt x="3517682" y="0"/>
                  </a:moveTo>
                  <a:cubicBezTo>
                    <a:pt x="4402016" y="0"/>
                    <a:pt x="5213741" y="315483"/>
                    <a:pt x="5849513" y="841730"/>
                  </a:cubicBezTo>
                  <a:lnTo>
                    <a:pt x="5890490" y="879060"/>
                  </a:lnTo>
                  <a:lnTo>
                    <a:pt x="5890490" y="1816052"/>
                  </a:lnTo>
                  <a:lnTo>
                    <a:pt x="5856961" y="1771023"/>
                  </a:lnTo>
                  <a:cubicBezTo>
                    <a:pt x="5793650" y="1694076"/>
                    <a:pt x="5726429" y="1619959"/>
                    <a:pt x="5655397" y="1548813"/>
                  </a:cubicBezTo>
                  <a:cubicBezTo>
                    <a:pt x="5082208" y="974906"/>
                    <a:pt x="4322973" y="658717"/>
                    <a:pt x="3517682" y="658717"/>
                  </a:cubicBezTo>
                  <a:cubicBezTo>
                    <a:pt x="3085520" y="658717"/>
                    <a:pt x="2718488" y="721533"/>
                    <a:pt x="2395696" y="850721"/>
                  </a:cubicBezTo>
                  <a:cubicBezTo>
                    <a:pt x="2079132" y="977407"/>
                    <a:pt x="1792668" y="1173626"/>
                    <a:pt x="1519955" y="1450441"/>
                  </a:cubicBezTo>
                  <a:cubicBezTo>
                    <a:pt x="1330275" y="1642840"/>
                    <a:pt x="1263719" y="1756094"/>
                    <a:pt x="1223630" y="1841430"/>
                  </a:cubicBezTo>
                  <a:cubicBezTo>
                    <a:pt x="1166545" y="1962981"/>
                    <a:pt x="1128532" y="2116663"/>
                    <a:pt x="1075857" y="2329343"/>
                  </a:cubicBezTo>
                  <a:cubicBezTo>
                    <a:pt x="1008652" y="2601153"/>
                    <a:pt x="916537" y="2973574"/>
                    <a:pt x="731010" y="3483744"/>
                  </a:cubicBezTo>
                  <a:cubicBezTo>
                    <a:pt x="617488" y="3795981"/>
                    <a:pt x="620731" y="4121653"/>
                    <a:pt x="741000" y="4479719"/>
                  </a:cubicBezTo>
                  <a:cubicBezTo>
                    <a:pt x="847257" y="4796172"/>
                    <a:pt x="1045888" y="5129481"/>
                    <a:pt x="1315615" y="5443827"/>
                  </a:cubicBezTo>
                  <a:cubicBezTo>
                    <a:pt x="1630753" y="5810980"/>
                    <a:pt x="1945371" y="6077784"/>
                    <a:pt x="2277503" y="6259386"/>
                  </a:cubicBezTo>
                  <a:cubicBezTo>
                    <a:pt x="2637530" y="6456133"/>
                    <a:pt x="3017536" y="6551739"/>
                    <a:pt x="3439448" y="6551739"/>
                  </a:cubicBezTo>
                  <a:cubicBezTo>
                    <a:pt x="3781571" y="6551739"/>
                    <a:pt x="4089573" y="6457449"/>
                    <a:pt x="4408732" y="6255172"/>
                  </a:cubicBezTo>
                  <a:cubicBezTo>
                    <a:pt x="4738010" y="6046310"/>
                    <a:pt x="5050941" y="5739207"/>
                    <a:pt x="5343243" y="5442509"/>
                  </a:cubicBezTo>
                  <a:cubicBezTo>
                    <a:pt x="5479860" y="5303970"/>
                    <a:pt x="5614918" y="5178206"/>
                    <a:pt x="5745566" y="5056656"/>
                  </a:cubicBezTo>
                  <a:lnTo>
                    <a:pt x="5890490" y="4920880"/>
                  </a:lnTo>
                  <a:lnTo>
                    <a:pt x="5890490" y="5821966"/>
                  </a:lnTo>
                  <a:lnTo>
                    <a:pt x="5802002" y="5907904"/>
                  </a:lnTo>
                  <a:cubicBezTo>
                    <a:pt x="5634962" y="6077456"/>
                    <a:pt x="5467509" y="6243625"/>
                    <a:pt x="5294358" y="6397505"/>
                  </a:cubicBezTo>
                  <a:lnTo>
                    <a:pt x="5077178" y="6578439"/>
                  </a:lnTo>
                  <a:lnTo>
                    <a:pt x="1567290" y="6578439"/>
                  </a:lnTo>
                  <a:lnTo>
                    <a:pt x="1508588" y="6535186"/>
                  </a:lnTo>
                  <a:cubicBezTo>
                    <a:pt x="1263991" y="6345442"/>
                    <a:pt x="1038054" y="6122666"/>
                    <a:pt x="826498" y="5876034"/>
                  </a:cubicBezTo>
                  <a:cubicBezTo>
                    <a:pt x="261613" y="5217713"/>
                    <a:pt x="-239182" y="4250314"/>
                    <a:pt x="122403" y="3255655"/>
                  </a:cubicBezTo>
                  <a:cubicBezTo>
                    <a:pt x="607497" y="1921629"/>
                    <a:pt x="393040" y="1662857"/>
                    <a:pt x="1061197" y="984650"/>
                  </a:cubicBezTo>
                  <a:cubicBezTo>
                    <a:pt x="1729484" y="306444"/>
                    <a:pt x="2498060" y="0"/>
                    <a:pt x="3517682" y="0"/>
                  </a:cubicBezTo>
                  <a:close/>
                </a:path>
              </a:pathLst>
            </a:custGeom>
            <a:gradFill flip="none" rotWithShape="1"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5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5000"/>
                  </a:schemeClr>
                </a:gs>
              </a:gsLst>
              <a:lin ang="12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58B604F-996E-4349-B131-E04ED285D8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01025" y="52996"/>
              <a:ext cx="6093361" cy="6805003"/>
            </a:xfrm>
            <a:custGeom>
              <a:avLst/>
              <a:gdLst>
                <a:gd name="connsiteX0" fmla="*/ 3391253 w 5890489"/>
                <a:gd name="connsiteY0" fmla="*/ 0 h 6578438"/>
                <a:gd name="connsiteX1" fmla="*/ 3434974 w 5890489"/>
                <a:gd name="connsiteY1" fmla="*/ 646 h 6578438"/>
                <a:gd name="connsiteX2" fmla="*/ 3522419 w 5890489"/>
                <a:gd name="connsiteY2" fmla="*/ 2712 h 6578438"/>
                <a:gd name="connsiteX3" fmla="*/ 3610261 w 5890489"/>
                <a:gd name="connsiteY3" fmla="*/ 6458 h 6578438"/>
                <a:gd name="connsiteX4" fmla="*/ 3786872 w 5890489"/>
                <a:gd name="connsiteY4" fmla="*/ 20667 h 6578438"/>
                <a:gd name="connsiteX5" fmla="*/ 3962291 w 5890489"/>
                <a:gd name="connsiteY5" fmla="*/ 43530 h 6578438"/>
                <a:gd name="connsiteX6" fmla="*/ 4135855 w 5890489"/>
                <a:gd name="connsiteY6" fmla="*/ 75176 h 6578438"/>
                <a:gd name="connsiteX7" fmla="*/ 4307299 w 5890489"/>
                <a:gd name="connsiteY7" fmla="*/ 114315 h 6578438"/>
                <a:gd name="connsiteX8" fmla="*/ 4476358 w 5890489"/>
                <a:gd name="connsiteY8" fmla="*/ 160816 h 6578438"/>
                <a:gd name="connsiteX9" fmla="*/ 4559829 w 5890489"/>
                <a:gd name="connsiteY9" fmla="*/ 186779 h 6578438"/>
                <a:gd name="connsiteX10" fmla="*/ 4642901 w 5890489"/>
                <a:gd name="connsiteY10" fmla="*/ 213648 h 6578438"/>
                <a:gd name="connsiteX11" fmla="*/ 5280847 w 5890489"/>
                <a:gd name="connsiteY11" fmla="*/ 485936 h 6578438"/>
                <a:gd name="connsiteX12" fmla="*/ 5865400 w 5890489"/>
                <a:gd name="connsiteY12" fmla="*/ 851099 h 6578438"/>
                <a:gd name="connsiteX13" fmla="*/ 5890489 w 5890489"/>
                <a:gd name="connsiteY13" fmla="*/ 870950 h 6578438"/>
                <a:gd name="connsiteX14" fmla="*/ 5890489 w 5890489"/>
                <a:gd name="connsiteY14" fmla="*/ 1321814 h 6578438"/>
                <a:gd name="connsiteX15" fmla="*/ 5887395 w 5890489"/>
                <a:gd name="connsiteY15" fmla="*/ 1318952 h 6578438"/>
                <a:gd name="connsiteX16" fmla="*/ 5830291 w 5890489"/>
                <a:gd name="connsiteY16" fmla="*/ 1265992 h 6578438"/>
                <a:gd name="connsiteX17" fmla="*/ 5815981 w 5890489"/>
                <a:gd name="connsiteY17" fmla="*/ 1252687 h 6578438"/>
                <a:gd name="connsiteX18" fmla="*/ 5801142 w 5890489"/>
                <a:gd name="connsiteY18" fmla="*/ 1240158 h 6578438"/>
                <a:gd name="connsiteX19" fmla="*/ 5771464 w 5890489"/>
                <a:gd name="connsiteY19" fmla="*/ 1214969 h 6578438"/>
                <a:gd name="connsiteX20" fmla="*/ 5651030 w 5890489"/>
                <a:gd name="connsiteY20" fmla="*/ 1115767 h 6578438"/>
                <a:gd name="connsiteX21" fmla="*/ 5123183 w 5890489"/>
                <a:gd name="connsiteY21" fmla="*/ 780443 h 6578438"/>
                <a:gd name="connsiteX22" fmla="*/ 4533860 w 5890489"/>
                <a:gd name="connsiteY22" fmla="*/ 567701 h 6578438"/>
                <a:gd name="connsiteX23" fmla="*/ 4457281 w 5890489"/>
                <a:gd name="connsiteY23" fmla="*/ 550780 h 6578438"/>
                <a:gd name="connsiteX24" fmla="*/ 4380568 w 5890489"/>
                <a:gd name="connsiteY24" fmla="*/ 535279 h 6578438"/>
                <a:gd name="connsiteX25" fmla="*/ 4303325 w 5890489"/>
                <a:gd name="connsiteY25" fmla="*/ 522879 h 6578438"/>
                <a:gd name="connsiteX26" fmla="*/ 4264769 w 5890489"/>
                <a:gd name="connsiteY26" fmla="*/ 516679 h 6578438"/>
                <a:gd name="connsiteX27" fmla="*/ 4226082 w 5890489"/>
                <a:gd name="connsiteY27" fmla="*/ 511253 h 6578438"/>
                <a:gd name="connsiteX28" fmla="*/ 4070934 w 5890489"/>
                <a:gd name="connsiteY28" fmla="*/ 494848 h 6578438"/>
                <a:gd name="connsiteX29" fmla="*/ 3915521 w 5890489"/>
                <a:gd name="connsiteY29" fmla="*/ 486065 h 6578438"/>
                <a:gd name="connsiteX30" fmla="*/ 3760241 w 5890489"/>
                <a:gd name="connsiteY30" fmla="*/ 484257 h 6578438"/>
                <a:gd name="connsiteX31" fmla="*/ 3682734 w 5890489"/>
                <a:gd name="connsiteY31" fmla="*/ 486581 h 6578438"/>
                <a:gd name="connsiteX32" fmla="*/ 3605491 w 5890489"/>
                <a:gd name="connsiteY32" fmla="*/ 488907 h 6578438"/>
                <a:gd name="connsiteX33" fmla="*/ 3527454 w 5890489"/>
                <a:gd name="connsiteY33" fmla="*/ 493169 h 6578438"/>
                <a:gd name="connsiteX34" fmla="*/ 3449151 w 5890489"/>
                <a:gd name="connsiteY34" fmla="*/ 498336 h 6578438"/>
                <a:gd name="connsiteX35" fmla="*/ 3410067 w 5890489"/>
                <a:gd name="connsiteY35" fmla="*/ 500532 h 6578438"/>
                <a:gd name="connsiteX36" fmla="*/ 3371246 w 5890489"/>
                <a:gd name="connsiteY36" fmla="*/ 504279 h 6578438"/>
                <a:gd name="connsiteX37" fmla="*/ 3293739 w 5890489"/>
                <a:gd name="connsiteY37" fmla="*/ 511512 h 6578438"/>
                <a:gd name="connsiteX38" fmla="*/ 2689445 w 5890489"/>
                <a:gd name="connsiteY38" fmla="*/ 610198 h 6578438"/>
                <a:gd name="connsiteX39" fmla="*/ 2117875 w 5890489"/>
                <a:gd name="connsiteY39" fmla="*/ 800335 h 6578438"/>
                <a:gd name="connsiteX40" fmla="*/ 1981276 w 5890489"/>
                <a:gd name="connsiteY40" fmla="*/ 865566 h 6578438"/>
                <a:gd name="connsiteX41" fmla="*/ 1847991 w 5890489"/>
                <a:gd name="connsiteY41" fmla="*/ 938676 h 6578438"/>
                <a:gd name="connsiteX42" fmla="*/ 1783069 w 5890489"/>
                <a:gd name="connsiteY42" fmla="*/ 978718 h 6578438"/>
                <a:gd name="connsiteX43" fmla="*/ 1750609 w 5890489"/>
                <a:gd name="connsiteY43" fmla="*/ 998869 h 6578438"/>
                <a:gd name="connsiteX44" fmla="*/ 1734312 w 5890489"/>
                <a:gd name="connsiteY44" fmla="*/ 1008945 h 6578438"/>
                <a:gd name="connsiteX45" fmla="*/ 1718547 w 5890489"/>
                <a:gd name="connsiteY45" fmla="*/ 1019924 h 6578438"/>
                <a:gd name="connsiteX46" fmla="*/ 1655481 w 5890489"/>
                <a:gd name="connsiteY46" fmla="*/ 1063582 h 6578438"/>
                <a:gd name="connsiteX47" fmla="*/ 1593077 w 5890489"/>
                <a:gd name="connsiteY47" fmla="*/ 1108664 h 6578438"/>
                <a:gd name="connsiteX48" fmla="*/ 1532263 w 5890489"/>
                <a:gd name="connsiteY48" fmla="*/ 1156197 h 6578438"/>
                <a:gd name="connsiteX49" fmla="*/ 1472509 w 5890489"/>
                <a:gd name="connsiteY49" fmla="*/ 1205152 h 6578438"/>
                <a:gd name="connsiteX50" fmla="*/ 1414212 w 5890489"/>
                <a:gd name="connsiteY50" fmla="*/ 1256175 h 6578438"/>
                <a:gd name="connsiteX51" fmla="*/ 1357242 w 5890489"/>
                <a:gd name="connsiteY51" fmla="*/ 1308359 h 6578438"/>
                <a:gd name="connsiteX52" fmla="*/ 1153072 w 5890489"/>
                <a:gd name="connsiteY52" fmla="*/ 1529498 h 6578438"/>
                <a:gd name="connsiteX53" fmla="*/ 1002694 w 5890489"/>
                <a:gd name="connsiteY53" fmla="*/ 1770658 h 6578438"/>
                <a:gd name="connsiteX54" fmla="*/ 974076 w 5890489"/>
                <a:gd name="connsiteY54" fmla="*/ 1835371 h 6578438"/>
                <a:gd name="connsiteX55" fmla="*/ 949564 w 5890489"/>
                <a:gd name="connsiteY55" fmla="*/ 1903573 h 6578438"/>
                <a:gd name="connsiteX56" fmla="*/ 927173 w 5890489"/>
                <a:gd name="connsiteY56" fmla="*/ 1974229 h 6578438"/>
                <a:gd name="connsiteX57" fmla="*/ 906107 w 5890489"/>
                <a:gd name="connsiteY57" fmla="*/ 2046952 h 6578438"/>
                <a:gd name="connsiteX58" fmla="*/ 751092 w 5890489"/>
                <a:gd name="connsiteY58" fmla="*/ 2676266 h 6578438"/>
                <a:gd name="connsiteX59" fmla="*/ 547189 w 5890489"/>
                <a:gd name="connsiteY59" fmla="*/ 3308422 h 6578438"/>
                <a:gd name="connsiteX60" fmla="*/ 441195 w 5890489"/>
                <a:gd name="connsiteY60" fmla="*/ 3866306 h 6578438"/>
                <a:gd name="connsiteX61" fmla="*/ 527182 w 5890489"/>
                <a:gd name="connsiteY61" fmla="*/ 4439174 h 6578438"/>
                <a:gd name="connsiteX62" fmla="*/ 775073 w 5890489"/>
                <a:gd name="connsiteY62" fmla="*/ 4987240 h 6578438"/>
                <a:gd name="connsiteX63" fmla="*/ 943206 w 5890489"/>
                <a:gd name="connsiteY63" fmla="*/ 5244933 h 6578438"/>
                <a:gd name="connsiteX64" fmla="*/ 1133728 w 5890489"/>
                <a:gd name="connsiteY64" fmla="*/ 5490356 h 6578438"/>
                <a:gd name="connsiteX65" fmla="*/ 1359626 w 5890489"/>
                <a:gd name="connsiteY65" fmla="*/ 5709815 h 6578438"/>
                <a:gd name="connsiteX66" fmla="*/ 1481254 w 5890489"/>
                <a:gd name="connsiteY66" fmla="*/ 5809146 h 6578438"/>
                <a:gd name="connsiteX67" fmla="*/ 1543260 w 5890489"/>
                <a:gd name="connsiteY67" fmla="*/ 5856940 h 6578438"/>
                <a:gd name="connsiteX68" fmla="*/ 1607518 w 5890489"/>
                <a:gd name="connsiteY68" fmla="*/ 5901374 h 6578438"/>
                <a:gd name="connsiteX69" fmla="*/ 2145566 w 5890489"/>
                <a:gd name="connsiteY69" fmla="*/ 6193814 h 6578438"/>
                <a:gd name="connsiteX70" fmla="*/ 2214991 w 5890489"/>
                <a:gd name="connsiteY70" fmla="*/ 6221844 h 6578438"/>
                <a:gd name="connsiteX71" fmla="*/ 2249307 w 5890489"/>
                <a:gd name="connsiteY71" fmla="*/ 6236182 h 6578438"/>
                <a:gd name="connsiteX72" fmla="*/ 2284285 w 5890489"/>
                <a:gd name="connsiteY72" fmla="*/ 6248711 h 6578438"/>
                <a:gd name="connsiteX73" fmla="*/ 2354241 w 5890489"/>
                <a:gd name="connsiteY73" fmla="*/ 6273124 h 6578438"/>
                <a:gd name="connsiteX74" fmla="*/ 2371597 w 5890489"/>
                <a:gd name="connsiteY74" fmla="*/ 6279324 h 6578438"/>
                <a:gd name="connsiteX75" fmla="*/ 2387894 w 5890489"/>
                <a:gd name="connsiteY75" fmla="*/ 6287719 h 6578438"/>
                <a:gd name="connsiteX76" fmla="*/ 2421414 w 5890489"/>
                <a:gd name="connsiteY76" fmla="*/ 6302186 h 6578438"/>
                <a:gd name="connsiteX77" fmla="*/ 2489117 w 5890489"/>
                <a:gd name="connsiteY77" fmla="*/ 6329441 h 6578438"/>
                <a:gd name="connsiteX78" fmla="*/ 2522902 w 5890489"/>
                <a:gd name="connsiteY78" fmla="*/ 6343134 h 6578438"/>
                <a:gd name="connsiteX79" fmla="*/ 2556953 w 5890489"/>
                <a:gd name="connsiteY79" fmla="*/ 6356051 h 6578438"/>
                <a:gd name="connsiteX80" fmla="*/ 2695009 w 5890489"/>
                <a:gd name="connsiteY80" fmla="*/ 6401905 h 6578438"/>
                <a:gd name="connsiteX81" fmla="*/ 3268035 w 5890489"/>
                <a:gd name="connsiteY81" fmla="*/ 6501238 h 6578438"/>
                <a:gd name="connsiteX82" fmla="*/ 3341038 w 5890489"/>
                <a:gd name="connsiteY82" fmla="*/ 6506145 h 6578438"/>
                <a:gd name="connsiteX83" fmla="*/ 3414703 w 5890489"/>
                <a:gd name="connsiteY83" fmla="*/ 6507050 h 6578438"/>
                <a:gd name="connsiteX84" fmla="*/ 3488237 w 5890489"/>
                <a:gd name="connsiteY84" fmla="*/ 6508212 h 6578438"/>
                <a:gd name="connsiteX85" fmla="*/ 3524142 w 5890489"/>
                <a:gd name="connsiteY85" fmla="*/ 6507955 h 6578438"/>
                <a:gd name="connsiteX86" fmla="*/ 3559252 w 5890489"/>
                <a:gd name="connsiteY86" fmla="*/ 6506921 h 6578438"/>
                <a:gd name="connsiteX87" fmla="*/ 3629207 w 5890489"/>
                <a:gd name="connsiteY87" fmla="*/ 6503045 h 6578438"/>
                <a:gd name="connsiteX88" fmla="*/ 3698633 w 5890489"/>
                <a:gd name="connsiteY88" fmla="*/ 6496845 h 6578438"/>
                <a:gd name="connsiteX89" fmla="*/ 3733213 w 5890489"/>
                <a:gd name="connsiteY89" fmla="*/ 6493357 h 6578438"/>
                <a:gd name="connsiteX90" fmla="*/ 3767529 w 5890489"/>
                <a:gd name="connsiteY90" fmla="*/ 6488707 h 6578438"/>
                <a:gd name="connsiteX91" fmla="*/ 3801845 w 5890489"/>
                <a:gd name="connsiteY91" fmla="*/ 6484057 h 6578438"/>
                <a:gd name="connsiteX92" fmla="*/ 3835895 w 5890489"/>
                <a:gd name="connsiteY92" fmla="*/ 6478116 h 6578438"/>
                <a:gd name="connsiteX93" fmla="*/ 4364801 w 5890489"/>
                <a:gd name="connsiteY93" fmla="*/ 6308517 h 6578438"/>
                <a:gd name="connsiteX94" fmla="*/ 4861379 w 5890489"/>
                <a:gd name="connsiteY94" fmla="*/ 6000576 h 6578438"/>
                <a:gd name="connsiteX95" fmla="*/ 5341263 w 5890489"/>
                <a:gd name="connsiteY95" fmla="*/ 5605834 h 6578438"/>
                <a:gd name="connsiteX96" fmla="*/ 5587301 w 5890489"/>
                <a:gd name="connsiteY96" fmla="*/ 5390379 h 6578438"/>
                <a:gd name="connsiteX97" fmla="*/ 5849105 w 5890489"/>
                <a:gd name="connsiteY97" fmla="*/ 5176344 h 6578438"/>
                <a:gd name="connsiteX98" fmla="*/ 5890489 w 5890489"/>
                <a:gd name="connsiteY98" fmla="*/ 5145260 h 6578438"/>
                <a:gd name="connsiteX99" fmla="*/ 5890489 w 5890489"/>
                <a:gd name="connsiteY99" fmla="*/ 5995323 h 6578438"/>
                <a:gd name="connsiteX100" fmla="*/ 5811477 w 5890489"/>
                <a:gd name="connsiteY100" fmla="*/ 6077819 h 6578438"/>
                <a:gd name="connsiteX101" fmla="*/ 5301384 w 5890489"/>
                <a:gd name="connsiteY101" fmla="*/ 6542958 h 6578438"/>
                <a:gd name="connsiteX102" fmla="*/ 5252008 w 5890489"/>
                <a:gd name="connsiteY102" fmla="*/ 6578438 h 6578438"/>
                <a:gd name="connsiteX103" fmla="*/ 1653730 w 5890489"/>
                <a:gd name="connsiteY103" fmla="*/ 6578438 h 6578438"/>
                <a:gd name="connsiteX104" fmla="*/ 1549768 w 5890489"/>
                <a:gd name="connsiteY104" fmla="*/ 6488821 h 6578438"/>
                <a:gd name="connsiteX105" fmla="*/ 1298282 w 5890489"/>
                <a:gd name="connsiteY105" fmla="*/ 6243932 h 6578438"/>
                <a:gd name="connsiteX106" fmla="*/ 1237999 w 5890489"/>
                <a:gd name="connsiteY106" fmla="*/ 6181671 h 6578438"/>
                <a:gd name="connsiteX107" fmla="*/ 1179967 w 5890489"/>
                <a:gd name="connsiteY107" fmla="*/ 6117862 h 6578438"/>
                <a:gd name="connsiteX108" fmla="*/ 1121936 w 5890489"/>
                <a:gd name="connsiteY108" fmla="*/ 6054569 h 6578438"/>
                <a:gd name="connsiteX109" fmla="*/ 1065628 w 5890489"/>
                <a:gd name="connsiteY109" fmla="*/ 5990243 h 6578438"/>
                <a:gd name="connsiteX110" fmla="*/ 954335 w 5890489"/>
                <a:gd name="connsiteY110" fmla="*/ 5861460 h 6578438"/>
                <a:gd name="connsiteX111" fmla="*/ 898953 w 5890489"/>
                <a:gd name="connsiteY111" fmla="*/ 5797393 h 6578438"/>
                <a:gd name="connsiteX112" fmla="*/ 842908 w 5890489"/>
                <a:gd name="connsiteY112" fmla="*/ 5733582 h 6578438"/>
                <a:gd name="connsiteX113" fmla="*/ 622442 w 5890489"/>
                <a:gd name="connsiteY113" fmla="*/ 5471884 h 6578438"/>
                <a:gd name="connsiteX114" fmla="*/ 425559 w 5890489"/>
                <a:gd name="connsiteY114" fmla="*/ 5190036 h 6578438"/>
                <a:gd name="connsiteX115" fmla="*/ 123877 w 5890489"/>
                <a:gd name="connsiteY115" fmla="*/ 4564210 h 6578438"/>
                <a:gd name="connsiteX116" fmla="*/ 130 w 5890489"/>
                <a:gd name="connsiteY116" fmla="*/ 3865530 h 6578438"/>
                <a:gd name="connsiteX117" fmla="*/ 30602 w 5890489"/>
                <a:gd name="connsiteY117" fmla="*/ 3505793 h 6578438"/>
                <a:gd name="connsiteX118" fmla="*/ 126924 w 5890489"/>
                <a:gd name="connsiteY118" fmla="*/ 3157164 h 6578438"/>
                <a:gd name="connsiteX119" fmla="*/ 334803 w 5890489"/>
                <a:gd name="connsiteY119" fmla="*/ 2560530 h 6578438"/>
                <a:gd name="connsiteX120" fmla="*/ 381176 w 5890489"/>
                <a:gd name="connsiteY120" fmla="*/ 2409144 h 6578438"/>
                <a:gd name="connsiteX121" fmla="*/ 425825 w 5890489"/>
                <a:gd name="connsiteY121" fmla="*/ 2255819 h 6578438"/>
                <a:gd name="connsiteX122" fmla="*/ 470210 w 5890489"/>
                <a:gd name="connsiteY122" fmla="*/ 2099523 h 6578438"/>
                <a:gd name="connsiteX123" fmla="*/ 492998 w 5890489"/>
                <a:gd name="connsiteY123" fmla="*/ 2020213 h 6578438"/>
                <a:gd name="connsiteX124" fmla="*/ 517509 w 5890489"/>
                <a:gd name="connsiteY124" fmla="*/ 1939224 h 6578438"/>
                <a:gd name="connsiteX125" fmla="*/ 544007 w 5890489"/>
                <a:gd name="connsiteY125" fmla="*/ 1857201 h 6578438"/>
                <a:gd name="connsiteX126" fmla="*/ 573288 w 5890489"/>
                <a:gd name="connsiteY126" fmla="*/ 1774274 h 6578438"/>
                <a:gd name="connsiteX127" fmla="*/ 606146 w 5890489"/>
                <a:gd name="connsiteY127" fmla="*/ 1690832 h 6578438"/>
                <a:gd name="connsiteX128" fmla="*/ 644569 w 5890489"/>
                <a:gd name="connsiteY128" fmla="*/ 1607775 h 6578438"/>
                <a:gd name="connsiteX129" fmla="*/ 837874 w 5890489"/>
                <a:gd name="connsiteY129" fmla="*/ 1297638 h 6578438"/>
                <a:gd name="connsiteX130" fmla="*/ 1069602 w 5890489"/>
                <a:gd name="connsiteY130" fmla="*/ 1032194 h 6578438"/>
                <a:gd name="connsiteX131" fmla="*/ 1130548 w 5890489"/>
                <a:gd name="connsiteY131" fmla="*/ 970839 h 6578438"/>
                <a:gd name="connsiteX132" fmla="*/ 1192024 w 5890489"/>
                <a:gd name="connsiteY132" fmla="*/ 910129 h 6578438"/>
                <a:gd name="connsiteX133" fmla="*/ 1255356 w 5890489"/>
                <a:gd name="connsiteY133" fmla="*/ 850841 h 6578438"/>
                <a:gd name="connsiteX134" fmla="*/ 1319614 w 5890489"/>
                <a:gd name="connsiteY134" fmla="*/ 792068 h 6578438"/>
                <a:gd name="connsiteX135" fmla="*/ 1385728 w 5890489"/>
                <a:gd name="connsiteY135" fmla="*/ 734975 h 6578438"/>
                <a:gd name="connsiteX136" fmla="*/ 1452768 w 5890489"/>
                <a:gd name="connsiteY136" fmla="*/ 678528 h 6578438"/>
                <a:gd name="connsiteX137" fmla="*/ 1469594 w 5890489"/>
                <a:gd name="connsiteY137" fmla="*/ 664449 h 6578438"/>
                <a:gd name="connsiteX138" fmla="*/ 1487083 w 5890489"/>
                <a:gd name="connsiteY138" fmla="*/ 651015 h 6578438"/>
                <a:gd name="connsiteX139" fmla="*/ 1522193 w 5890489"/>
                <a:gd name="connsiteY139" fmla="*/ 624277 h 6578438"/>
                <a:gd name="connsiteX140" fmla="*/ 1592415 w 5890489"/>
                <a:gd name="connsiteY140" fmla="*/ 570671 h 6578438"/>
                <a:gd name="connsiteX141" fmla="*/ 1738287 w 5890489"/>
                <a:gd name="connsiteY141" fmla="*/ 469402 h 6578438"/>
                <a:gd name="connsiteX142" fmla="*/ 1890918 w 5890489"/>
                <a:gd name="connsiteY142" fmla="*/ 376530 h 6578438"/>
                <a:gd name="connsiteX143" fmla="*/ 2555363 w 5890489"/>
                <a:gd name="connsiteY143" fmla="*/ 105274 h 6578438"/>
                <a:gd name="connsiteX144" fmla="*/ 3259291 w 5890489"/>
                <a:gd name="connsiteY144" fmla="*/ 3229 h 6578438"/>
                <a:gd name="connsiteX145" fmla="*/ 3347265 w 5890489"/>
                <a:gd name="connsiteY145" fmla="*/ 903 h 6578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890489" h="6578438">
                  <a:moveTo>
                    <a:pt x="3391253" y="0"/>
                  </a:moveTo>
                  <a:lnTo>
                    <a:pt x="3434974" y="646"/>
                  </a:lnTo>
                  <a:lnTo>
                    <a:pt x="3522419" y="2712"/>
                  </a:lnTo>
                  <a:cubicBezTo>
                    <a:pt x="3551567" y="3488"/>
                    <a:pt x="3580451" y="3746"/>
                    <a:pt x="3610261" y="6458"/>
                  </a:cubicBezTo>
                  <a:cubicBezTo>
                    <a:pt x="3669353" y="10850"/>
                    <a:pt x="3728179" y="14337"/>
                    <a:pt x="3786872" y="20667"/>
                  </a:cubicBezTo>
                  <a:lnTo>
                    <a:pt x="3962291" y="43530"/>
                  </a:lnTo>
                  <a:lnTo>
                    <a:pt x="4135855" y="75176"/>
                  </a:lnTo>
                  <a:cubicBezTo>
                    <a:pt x="4193224" y="87836"/>
                    <a:pt x="4250328" y="101398"/>
                    <a:pt x="4307299" y="114315"/>
                  </a:cubicBezTo>
                  <a:cubicBezTo>
                    <a:pt x="4364139" y="128394"/>
                    <a:pt x="4420050" y="145575"/>
                    <a:pt x="4476358" y="160816"/>
                  </a:cubicBezTo>
                  <a:cubicBezTo>
                    <a:pt x="4504580" y="167921"/>
                    <a:pt x="4532138" y="177995"/>
                    <a:pt x="4559829" y="186779"/>
                  </a:cubicBezTo>
                  <a:lnTo>
                    <a:pt x="4642901" y="213648"/>
                  </a:lnTo>
                  <a:cubicBezTo>
                    <a:pt x="4863234" y="288307"/>
                    <a:pt x="5076414" y="379371"/>
                    <a:pt x="5280847" y="485936"/>
                  </a:cubicBezTo>
                  <a:cubicBezTo>
                    <a:pt x="5485018" y="592631"/>
                    <a:pt x="5681768" y="713145"/>
                    <a:pt x="5865400" y="851099"/>
                  </a:cubicBezTo>
                  <a:lnTo>
                    <a:pt x="5890489" y="870950"/>
                  </a:lnTo>
                  <a:lnTo>
                    <a:pt x="5890489" y="1321814"/>
                  </a:lnTo>
                  <a:lnTo>
                    <a:pt x="5887395" y="1318952"/>
                  </a:lnTo>
                  <a:lnTo>
                    <a:pt x="5830291" y="1265992"/>
                  </a:lnTo>
                  <a:lnTo>
                    <a:pt x="5815981" y="1252687"/>
                  </a:lnTo>
                  <a:lnTo>
                    <a:pt x="5801142" y="1240158"/>
                  </a:lnTo>
                  <a:lnTo>
                    <a:pt x="5771464" y="1214969"/>
                  </a:lnTo>
                  <a:cubicBezTo>
                    <a:pt x="5731849" y="1181385"/>
                    <a:pt x="5692897" y="1146896"/>
                    <a:pt x="5651030" y="1115767"/>
                  </a:cubicBezTo>
                  <a:cubicBezTo>
                    <a:pt x="5487534" y="986985"/>
                    <a:pt x="5311321" y="872542"/>
                    <a:pt x="5123183" y="780443"/>
                  </a:cubicBezTo>
                  <a:cubicBezTo>
                    <a:pt x="4935309" y="688087"/>
                    <a:pt x="4737102" y="616398"/>
                    <a:pt x="4533860" y="567701"/>
                  </a:cubicBezTo>
                  <a:lnTo>
                    <a:pt x="4457281" y="550780"/>
                  </a:lnTo>
                  <a:cubicBezTo>
                    <a:pt x="4431709" y="545484"/>
                    <a:pt x="4406536" y="538896"/>
                    <a:pt x="4380568" y="535279"/>
                  </a:cubicBezTo>
                  <a:lnTo>
                    <a:pt x="4303325" y="522879"/>
                  </a:lnTo>
                  <a:lnTo>
                    <a:pt x="4264769" y="516679"/>
                  </a:lnTo>
                  <a:cubicBezTo>
                    <a:pt x="4251918" y="514612"/>
                    <a:pt x="4239067" y="512415"/>
                    <a:pt x="4226082" y="511253"/>
                  </a:cubicBezTo>
                  <a:cubicBezTo>
                    <a:pt x="4174145" y="505829"/>
                    <a:pt x="4122606" y="499498"/>
                    <a:pt x="4070934" y="494848"/>
                  </a:cubicBezTo>
                  <a:lnTo>
                    <a:pt x="3915521" y="486065"/>
                  </a:lnTo>
                  <a:lnTo>
                    <a:pt x="3760241" y="484257"/>
                  </a:lnTo>
                  <a:cubicBezTo>
                    <a:pt x="3734405" y="483869"/>
                    <a:pt x="3708571" y="485936"/>
                    <a:pt x="3682734" y="486581"/>
                  </a:cubicBezTo>
                  <a:lnTo>
                    <a:pt x="3605491" y="488907"/>
                  </a:lnTo>
                  <a:cubicBezTo>
                    <a:pt x="3579921" y="489165"/>
                    <a:pt x="3553555" y="491490"/>
                    <a:pt x="3527454" y="493169"/>
                  </a:cubicBezTo>
                  <a:lnTo>
                    <a:pt x="3449151" y="498336"/>
                  </a:lnTo>
                  <a:lnTo>
                    <a:pt x="3410067" y="500532"/>
                  </a:lnTo>
                  <a:lnTo>
                    <a:pt x="3371246" y="504279"/>
                  </a:lnTo>
                  <a:cubicBezTo>
                    <a:pt x="3345410" y="506862"/>
                    <a:pt x="3319575" y="509315"/>
                    <a:pt x="3293739" y="511512"/>
                  </a:cubicBezTo>
                  <a:cubicBezTo>
                    <a:pt x="3087450" y="531662"/>
                    <a:pt x="2885531" y="563180"/>
                    <a:pt x="2689445" y="610198"/>
                  </a:cubicBezTo>
                  <a:cubicBezTo>
                    <a:pt x="2493357" y="657344"/>
                    <a:pt x="2302303" y="719088"/>
                    <a:pt x="2117875" y="800335"/>
                  </a:cubicBezTo>
                  <a:cubicBezTo>
                    <a:pt x="2072298" y="821648"/>
                    <a:pt x="2026854" y="843606"/>
                    <a:pt x="1981276" y="865566"/>
                  </a:cubicBezTo>
                  <a:cubicBezTo>
                    <a:pt x="1937025" y="889978"/>
                    <a:pt x="1891978" y="913229"/>
                    <a:pt x="1847991" y="938676"/>
                  </a:cubicBezTo>
                  <a:lnTo>
                    <a:pt x="1783069" y="978718"/>
                  </a:lnTo>
                  <a:lnTo>
                    <a:pt x="1750609" y="998869"/>
                  </a:lnTo>
                  <a:lnTo>
                    <a:pt x="1734312" y="1008945"/>
                  </a:lnTo>
                  <a:lnTo>
                    <a:pt x="1718547" y="1019924"/>
                  </a:lnTo>
                  <a:lnTo>
                    <a:pt x="1655481" y="1063582"/>
                  </a:lnTo>
                  <a:cubicBezTo>
                    <a:pt x="1634414" y="1078178"/>
                    <a:pt x="1612950" y="1092259"/>
                    <a:pt x="1593077" y="1108664"/>
                  </a:cubicBezTo>
                  <a:lnTo>
                    <a:pt x="1532263" y="1156197"/>
                  </a:lnTo>
                  <a:cubicBezTo>
                    <a:pt x="1511992" y="1172085"/>
                    <a:pt x="1491587" y="1187844"/>
                    <a:pt x="1472509" y="1205152"/>
                  </a:cubicBezTo>
                  <a:lnTo>
                    <a:pt x="1414212" y="1256175"/>
                  </a:lnTo>
                  <a:cubicBezTo>
                    <a:pt x="1395001" y="1273354"/>
                    <a:pt x="1375127" y="1290147"/>
                    <a:pt x="1357242" y="1308359"/>
                  </a:cubicBezTo>
                  <a:cubicBezTo>
                    <a:pt x="1283178" y="1379532"/>
                    <a:pt x="1212163" y="1452513"/>
                    <a:pt x="1153072" y="1529498"/>
                  </a:cubicBezTo>
                  <a:cubicBezTo>
                    <a:pt x="1090933" y="1605578"/>
                    <a:pt x="1043501" y="1685794"/>
                    <a:pt x="1002694" y="1770658"/>
                  </a:cubicBezTo>
                  <a:lnTo>
                    <a:pt x="974076" y="1835371"/>
                  </a:lnTo>
                  <a:lnTo>
                    <a:pt x="949564" y="1903573"/>
                  </a:lnTo>
                  <a:cubicBezTo>
                    <a:pt x="940820" y="1925661"/>
                    <a:pt x="934593" y="1950719"/>
                    <a:pt x="927173" y="1974229"/>
                  </a:cubicBezTo>
                  <a:cubicBezTo>
                    <a:pt x="920019" y="1998254"/>
                    <a:pt x="912468" y="2021504"/>
                    <a:pt x="906107" y="2046952"/>
                  </a:cubicBezTo>
                  <a:cubicBezTo>
                    <a:pt x="853906" y="2245614"/>
                    <a:pt x="809918" y="2463136"/>
                    <a:pt x="751092" y="2676266"/>
                  </a:cubicBezTo>
                  <a:cubicBezTo>
                    <a:pt x="693458" y="2889912"/>
                    <a:pt x="624166" y="3100976"/>
                    <a:pt x="547189" y="3308422"/>
                  </a:cubicBezTo>
                  <a:cubicBezTo>
                    <a:pt x="479617" y="3487580"/>
                    <a:pt x="444109" y="3675523"/>
                    <a:pt x="441195" y="3866306"/>
                  </a:cubicBezTo>
                  <a:cubicBezTo>
                    <a:pt x="438014" y="4057089"/>
                    <a:pt x="469282" y="4250456"/>
                    <a:pt x="527182" y="4439174"/>
                  </a:cubicBezTo>
                  <a:cubicBezTo>
                    <a:pt x="584815" y="4628278"/>
                    <a:pt x="671067" y="4811828"/>
                    <a:pt x="775073" y="4987240"/>
                  </a:cubicBezTo>
                  <a:cubicBezTo>
                    <a:pt x="827009" y="5075075"/>
                    <a:pt x="884246" y="5160327"/>
                    <a:pt x="943206" y="5244933"/>
                  </a:cubicBezTo>
                  <a:cubicBezTo>
                    <a:pt x="1002296" y="5329411"/>
                    <a:pt x="1064964" y="5412337"/>
                    <a:pt x="1133728" y="5490356"/>
                  </a:cubicBezTo>
                  <a:cubicBezTo>
                    <a:pt x="1203949" y="5567728"/>
                    <a:pt x="1279337" y="5642259"/>
                    <a:pt x="1359626" y="5709815"/>
                  </a:cubicBezTo>
                  <a:cubicBezTo>
                    <a:pt x="1398711" y="5744949"/>
                    <a:pt x="1439916" y="5777241"/>
                    <a:pt x="1481254" y="5809146"/>
                  </a:cubicBezTo>
                  <a:cubicBezTo>
                    <a:pt x="1501922" y="5825163"/>
                    <a:pt x="1522325" y="5841309"/>
                    <a:pt x="1543260" y="5856940"/>
                  </a:cubicBezTo>
                  <a:cubicBezTo>
                    <a:pt x="1564591" y="5871923"/>
                    <a:pt x="1585921" y="5886777"/>
                    <a:pt x="1607518" y="5901374"/>
                  </a:cubicBezTo>
                  <a:cubicBezTo>
                    <a:pt x="1778565" y="6019693"/>
                    <a:pt x="1961271" y="6115924"/>
                    <a:pt x="2145566" y="6193814"/>
                  </a:cubicBezTo>
                  <a:lnTo>
                    <a:pt x="2214991" y="6221844"/>
                  </a:lnTo>
                  <a:lnTo>
                    <a:pt x="2249307" y="6236182"/>
                  </a:lnTo>
                  <a:cubicBezTo>
                    <a:pt x="2260702" y="6241089"/>
                    <a:pt x="2272625" y="6244577"/>
                    <a:pt x="2284285" y="6248711"/>
                  </a:cubicBezTo>
                  <a:lnTo>
                    <a:pt x="2354241" y="6273124"/>
                  </a:lnTo>
                  <a:cubicBezTo>
                    <a:pt x="2360070" y="6275190"/>
                    <a:pt x="2365899" y="6277128"/>
                    <a:pt x="2371597" y="6279324"/>
                  </a:cubicBezTo>
                  <a:cubicBezTo>
                    <a:pt x="2377161" y="6281778"/>
                    <a:pt x="2382329" y="6285007"/>
                    <a:pt x="2387894" y="6287719"/>
                  </a:cubicBezTo>
                  <a:cubicBezTo>
                    <a:pt x="2398757" y="6293274"/>
                    <a:pt x="2410153" y="6297666"/>
                    <a:pt x="2421414" y="6302186"/>
                  </a:cubicBezTo>
                  <a:lnTo>
                    <a:pt x="2489117" y="6329441"/>
                  </a:lnTo>
                  <a:lnTo>
                    <a:pt x="2522902" y="6343134"/>
                  </a:lnTo>
                  <a:cubicBezTo>
                    <a:pt x="2534165" y="6347654"/>
                    <a:pt x="2545294" y="6352563"/>
                    <a:pt x="2556953" y="6356051"/>
                  </a:cubicBezTo>
                  <a:lnTo>
                    <a:pt x="2695009" y="6401905"/>
                  </a:lnTo>
                  <a:cubicBezTo>
                    <a:pt x="2880895" y="6457190"/>
                    <a:pt x="3073141" y="6489095"/>
                    <a:pt x="3268035" y="6501238"/>
                  </a:cubicBezTo>
                  <a:cubicBezTo>
                    <a:pt x="3292413" y="6502659"/>
                    <a:pt x="3316527" y="6505629"/>
                    <a:pt x="3341038" y="6506145"/>
                  </a:cubicBezTo>
                  <a:lnTo>
                    <a:pt x="3414703" y="6507050"/>
                  </a:lnTo>
                  <a:lnTo>
                    <a:pt x="3488237" y="6508212"/>
                  </a:lnTo>
                  <a:cubicBezTo>
                    <a:pt x="3500690" y="6508729"/>
                    <a:pt x="3512483" y="6508471"/>
                    <a:pt x="3524142" y="6507955"/>
                  </a:cubicBezTo>
                  <a:lnTo>
                    <a:pt x="3559252" y="6506921"/>
                  </a:lnTo>
                  <a:cubicBezTo>
                    <a:pt x="3582835" y="6506792"/>
                    <a:pt x="3605889" y="6504467"/>
                    <a:pt x="3629207" y="6503045"/>
                  </a:cubicBezTo>
                  <a:cubicBezTo>
                    <a:pt x="3652526" y="6502012"/>
                    <a:pt x="3675579" y="6499171"/>
                    <a:pt x="3698633" y="6496845"/>
                  </a:cubicBezTo>
                  <a:cubicBezTo>
                    <a:pt x="3710160" y="6495683"/>
                    <a:pt x="3721819" y="6494907"/>
                    <a:pt x="3733213" y="6493357"/>
                  </a:cubicBezTo>
                  <a:lnTo>
                    <a:pt x="3767529" y="6488707"/>
                  </a:lnTo>
                  <a:lnTo>
                    <a:pt x="3801845" y="6484057"/>
                  </a:lnTo>
                  <a:lnTo>
                    <a:pt x="3835895" y="6478116"/>
                  </a:lnTo>
                  <a:cubicBezTo>
                    <a:pt x="4017673" y="6446727"/>
                    <a:pt x="4194152" y="6390281"/>
                    <a:pt x="4364801" y="6308517"/>
                  </a:cubicBezTo>
                  <a:cubicBezTo>
                    <a:pt x="4535583" y="6227139"/>
                    <a:pt x="4700138" y="6120962"/>
                    <a:pt x="4861379" y="6000576"/>
                  </a:cubicBezTo>
                  <a:cubicBezTo>
                    <a:pt x="5022621" y="5879931"/>
                    <a:pt x="5180684" y="5745337"/>
                    <a:pt x="5341263" y="5605834"/>
                  </a:cubicBezTo>
                  <a:lnTo>
                    <a:pt x="5587301" y="5390379"/>
                  </a:lnTo>
                  <a:cubicBezTo>
                    <a:pt x="5674216" y="5315718"/>
                    <a:pt x="5761527" y="5244416"/>
                    <a:pt x="5849105" y="5176344"/>
                  </a:cubicBezTo>
                  <a:lnTo>
                    <a:pt x="5890489" y="5145260"/>
                  </a:lnTo>
                  <a:lnTo>
                    <a:pt x="5890489" y="5995323"/>
                  </a:lnTo>
                  <a:lnTo>
                    <a:pt x="5811477" y="6077819"/>
                  </a:lnTo>
                  <a:cubicBezTo>
                    <a:pt x="5654739" y="6238377"/>
                    <a:pt x="5487138" y="6396093"/>
                    <a:pt x="5301384" y="6542958"/>
                  </a:cubicBezTo>
                  <a:lnTo>
                    <a:pt x="5252008" y="6578438"/>
                  </a:lnTo>
                  <a:lnTo>
                    <a:pt x="1653730" y="6578438"/>
                  </a:lnTo>
                  <a:lnTo>
                    <a:pt x="1549768" y="6488821"/>
                  </a:lnTo>
                  <a:cubicBezTo>
                    <a:pt x="1461976" y="6409495"/>
                    <a:pt x="1378573" y="6327182"/>
                    <a:pt x="1298282" y="6243932"/>
                  </a:cubicBezTo>
                  <a:cubicBezTo>
                    <a:pt x="1278277" y="6223006"/>
                    <a:pt x="1258138" y="6202210"/>
                    <a:pt x="1237999" y="6181671"/>
                  </a:cubicBezTo>
                  <a:lnTo>
                    <a:pt x="1179967" y="6117862"/>
                  </a:lnTo>
                  <a:lnTo>
                    <a:pt x="1121936" y="6054569"/>
                  </a:lnTo>
                  <a:cubicBezTo>
                    <a:pt x="1102328" y="6033644"/>
                    <a:pt x="1084573" y="6011427"/>
                    <a:pt x="1065628" y="5990243"/>
                  </a:cubicBezTo>
                  <a:cubicBezTo>
                    <a:pt x="1028662" y="5947099"/>
                    <a:pt x="990239" y="5904991"/>
                    <a:pt x="954335" y="5861460"/>
                  </a:cubicBezTo>
                  <a:cubicBezTo>
                    <a:pt x="936050" y="5840018"/>
                    <a:pt x="917634" y="5818446"/>
                    <a:pt x="898953" y="5797393"/>
                  </a:cubicBezTo>
                  <a:cubicBezTo>
                    <a:pt x="880404" y="5776208"/>
                    <a:pt x="861325" y="5755412"/>
                    <a:pt x="842908" y="5733582"/>
                  </a:cubicBezTo>
                  <a:cubicBezTo>
                    <a:pt x="767919" y="5647942"/>
                    <a:pt x="693061" y="5561786"/>
                    <a:pt x="622442" y="5471884"/>
                  </a:cubicBezTo>
                  <a:cubicBezTo>
                    <a:pt x="551559" y="5382112"/>
                    <a:pt x="486639" y="5287430"/>
                    <a:pt x="425559" y="5190036"/>
                  </a:cubicBezTo>
                  <a:cubicBezTo>
                    <a:pt x="303668" y="4994990"/>
                    <a:pt x="200193" y="4786123"/>
                    <a:pt x="123877" y="4564210"/>
                  </a:cubicBezTo>
                  <a:cubicBezTo>
                    <a:pt x="47694" y="4342555"/>
                    <a:pt x="2249" y="4106045"/>
                    <a:pt x="130" y="3865530"/>
                  </a:cubicBezTo>
                  <a:cubicBezTo>
                    <a:pt x="-1328" y="3745403"/>
                    <a:pt x="9537" y="3624629"/>
                    <a:pt x="30602" y="3505793"/>
                  </a:cubicBezTo>
                  <a:cubicBezTo>
                    <a:pt x="51802" y="3386828"/>
                    <a:pt x="84659" y="3270059"/>
                    <a:pt x="126924" y="3157164"/>
                  </a:cubicBezTo>
                  <a:cubicBezTo>
                    <a:pt x="200457" y="2959276"/>
                    <a:pt x="271737" y="2761388"/>
                    <a:pt x="334803" y="2560530"/>
                  </a:cubicBezTo>
                  <a:lnTo>
                    <a:pt x="381176" y="2409144"/>
                  </a:lnTo>
                  <a:lnTo>
                    <a:pt x="425825" y="2255819"/>
                  </a:lnTo>
                  <a:lnTo>
                    <a:pt x="470210" y="2099523"/>
                  </a:lnTo>
                  <a:lnTo>
                    <a:pt x="492998" y="2020213"/>
                  </a:lnTo>
                  <a:lnTo>
                    <a:pt x="517509" y="1939224"/>
                  </a:lnTo>
                  <a:cubicBezTo>
                    <a:pt x="525061" y="1912485"/>
                    <a:pt x="534866" y="1884586"/>
                    <a:pt x="544007" y="1857201"/>
                  </a:cubicBezTo>
                  <a:cubicBezTo>
                    <a:pt x="553680" y="1829559"/>
                    <a:pt x="561496" y="1802304"/>
                    <a:pt x="573288" y="1774274"/>
                  </a:cubicBezTo>
                  <a:lnTo>
                    <a:pt x="606146" y="1690832"/>
                  </a:lnTo>
                  <a:cubicBezTo>
                    <a:pt x="618467" y="1663060"/>
                    <a:pt x="631716" y="1635417"/>
                    <a:pt x="644569" y="1607775"/>
                  </a:cubicBezTo>
                  <a:cubicBezTo>
                    <a:pt x="698625" y="1498368"/>
                    <a:pt x="763413" y="1391287"/>
                    <a:pt x="837874" y="1297638"/>
                  </a:cubicBezTo>
                  <a:cubicBezTo>
                    <a:pt x="910348" y="1201278"/>
                    <a:pt x="990107" y="1115897"/>
                    <a:pt x="1069602" y="1032194"/>
                  </a:cubicBezTo>
                  <a:cubicBezTo>
                    <a:pt x="1089079" y="1010624"/>
                    <a:pt x="1110012" y="990990"/>
                    <a:pt x="1130548" y="970839"/>
                  </a:cubicBezTo>
                  <a:lnTo>
                    <a:pt x="1192024" y="910129"/>
                  </a:lnTo>
                  <a:cubicBezTo>
                    <a:pt x="1212031" y="889462"/>
                    <a:pt x="1234024" y="870475"/>
                    <a:pt x="1255356" y="850841"/>
                  </a:cubicBezTo>
                  <a:lnTo>
                    <a:pt x="1319614" y="792068"/>
                  </a:lnTo>
                  <a:cubicBezTo>
                    <a:pt x="1340680" y="772176"/>
                    <a:pt x="1363469" y="753834"/>
                    <a:pt x="1385728" y="734975"/>
                  </a:cubicBezTo>
                  <a:lnTo>
                    <a:pt x="1452768" y="678528"/>
                  </a:lnTo>
                  <a:lnTo>
                    <a:pt x="1469594" y="664449"/>
                  </a:lnTo>
                  <a:lnTo>
                    <a:pt x="1487083" y="651015"/>
                  </a:lnTo>
                  <a:lnTo>
                    <a:pt x="1522193" y="624277"/>
                  </a:lnTo>
                  <a:lnTo>
                    <a:pt x="1592415" y="570671"/>
                  </a:lnTo>
                  <a:cubicBezTo>
                    <a:pt x="1640110" y="535925"/>
                    <a:pt x="1689531" y="503245"/>
                    <a:pt x="1738287" y="469402"/>
                  </a:cubicBezTo>
                  <a:cubicBezTo>
                    <a:pt x="1788634" y="438015"/>
                    <a:pt x="1839643" y="407013"/>
                    <a:pt x="1890918" y="376530"/>
                  </a:cubicBezTo>
                  <a:cubicBezTo>
                    <a:pt x="2098400" y="258209"/>
                    <a:pt x="2323503" y="166241"/>
                    <a:pt x="2555363" y="105274"/>
                  </a:cubicBezTo>
                  <a:cubicBezTo>
                    <a:pt x="2787223" y="44047"/>
                    <a:pt x="3024516" y="12013"/>
                    <a:pt x="3259291" y="3229"/>
                  </a:cubicBezTo>
                  <a:lnTo>
                    <a:pt x="3347265" y="903"/>
                  </a:lnTo>
                  <a:close/>
                </a:path>
              </a:pathLst>
            </a:custGeom>
            <a:gradFill flip="none" rotWithShape="1"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5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5000"/>
                  </a:schemeClr>
                </a:gs>
              </a:gsLst>
              <a:lin ang="12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7CCEAF3-651B-4605-AE58-F96E227036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01023" y="52997"/>
              <a:ext cx="6093363" cy="6805004"/>
            </a:xfrm>
            <a:custGeom>
              <a:avLst/>
              <a:gdLst>
                <a:gd name="connsiteX0" fmla="*/ 3517682 w 5890491"/>
                <a:gd name="connsiteY0" fmla="*/ 0 h 6578439"/>
                <a:gd name="connsiteX1" fmla="*/ 5849513 w 5890491"/>
                <a:gd name="connsiteY1" fmla="*/ 841730 h 6578439"/>
                <a:gd name="connsiteX2" fmla="*/ 5890491 w 5890491"/>
                <a:gd name="connsiteY2" fmla="*/ 879061 h 6578439"/>
                <a:gd name="connsiteX3" fmla="*/ 5890491 w 5890491"/>
                <a:gd name="connsiteY3" fmla="*/ 2034114 h 6578439"/>
                <a:gd name="connsiteX4" fmla="*/ 5757065 w 5890491"/>
                <a:gd name="connsiteY4" fmla="*/ 1854938 h 6578439"/>
                <a:gd name="connsiteX5" fmla="*/ 5564060 w 5890491"/>
                <a:gd name="connsiteY5" fmla="*/ 1642182 h 6578439"/>
                <a:gd name="connsiteX6" fmla="*/ 3517551 w 5890491"/>
                <a:gd name="connsiteY6" fmla="*/ 790012 h 6578439"/>
                <a:gd name="connsiteX7" fmla="*/ 1611552 w 5890491"/>
                <a:gd name="connsiteY7" fmla="*/ 1543282 h 6578439"/>
                <a:gd name="connsiteX8" fmla="*/ 1340656 w 5890491"/>
                <a:gd name="connsiteY8" fmla="*/ 1897925 h 6578439"/>
                <a:gd name="connsiteX9" fmla="*/ 1201705 w 5890491"/>
                <a:gd name="connsiteY9" fmla="*/ 2361213 h 6578439"/>
                <a:gd name="connsiteX10" fmla="*/ 852705 w 5890491"/>
                <a:gd name="connsiteY10" fmla="*/ 3529176 h 6578439"/>
                <a:gd name="connsiteX11" fmla="*/ 863863 w 5890491"/>
                <a:gd name="connsiteY11" fmla="*/ 4437051 h 6578439"/>
                <a:gd name="connsiteX12" fmla="*/ 1413569 w 5890491"/>
                <a:gd name="connsiteY12" fmla="*/ 5357174 h 6578439"/>
                <a:gd name="connsiteX13" fmla="*/ 2339129 w 5890491"/>
                <a:gd name="connsiteY13" fmla="*/ 6143367 h 6578439"/>
                <a:gd name="connsiteX14" fmla="*/ 3439449 w 5890491"/>
                <a:gd name="connsiteY14" fmla="*/ 6420049 h 6578439"/>
                <a:gd name="connsiteX15" fmla="*/ 5251388 w 5890491"/>
                <a:gd name="connsiteY15" fmla="*/ 5349009 h 6578439"/>
                <a:gd name="connsiteX16" fmla="*/ 5657731 w 5890491"/>
                <a:gd name="connsiteY16" fmla="*/ 4959205 h 6578439"/>
                <a:gd name="connsiteX17" fmla="*/ 5836127 w 5890491"/>
                <a:gd name="connsiteY17" fmla="*/ 4792052 h 6578439"/>
                <a:gd name="connsiteX18" fmla="*/ 5890491 w 5890491"/>
                <a:gd name="connsiteY18" fmla="*/ 4738662 h 6578439"/>
                <a:gd name="connsiteX19" fmla="*/ 5890491 w 5890491"/>
                <a:gd name="connsiteY19" fmla="*/ 5821964 h 6578439"/>
                <a:gd name="connsiteX20" fmla="*/ 5802001 w 5890491"/>
                <a:gd name="connsiteY20" fmla="*/ 5907904 h 6578439"/>
                <a:gd name="connsiteX21" fmla="*/ 5294358 w 5890491"/>
                <a:gd name="connsiteY21" fmla="*/ 6397505 h 6578439"/>
                <a:gd name="connsiteX22" fmla="*/ 5077178 w 5890491"/>
                <a:gd name="connsiteY22" fmla="*/ 6578439 h 6578439"/>
                <a:gd name="connsiteX23" fmla="*/ 1567290 w 5890491"/>
                <a:gd name="connsiteY23" fmla="*/ 6578439 h 6578439"/>
                <a:gd name="connsiteX24" fmla="*/ 1508588 w 5890491"/>
                <a:gd name="connsiteY24" fmla="*/ 6535186 h 6578439"/>
                <a:gd name="connsiteX25" fmla="*/ 826498 w 5890491"/>
                <a:gd name="connsiteY25" fmla="*/ 5876034 h 6578439"/>
                <a:gd name="connsiteX26" fmla="*/ 122403 w 5890491"/>
                <a:gd name="connsiteY26" fmla="*/ 3255655 h 6578439"/>
                <a:gd name="connsiteX27" fmla="*/ 1061197 w 5890491"/>
                <a:gd name="connsiteY27" fmla="*/ 984650 h 6578439"/>
                <a:gd name="connsiteX28" fmla="*/ 3517682 w 5890491"/>
                <a:gd name="connsiteY28" fmla="*/ 0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890491" h="6578439">
                  <a:moveTo>
                    <a:pt x="3517682" y="0"/>
                  </a:moveTo>
                  <a:cubicBezTo>
                    <a:pt x="4402017" y="0"/>
                    <a:pt x="5213742" y="315483"/>
                    <a:pt x="5849513" y="841730"/>
                  </a:cubicBezTo>
                  <a:lnTo>
                    <a:pt x="5890491" y="879061"/>
                  </a:lnTo>
                  <a:lnTo>
                    <a:pt x="5890491" y="2034114"/>
                  </a:lnTo>
                  <a:lnTo>
                    <a:pt x="5757065" y="1854938"/>
                  </a:lnTo>
                  <a:cubicBezTo>
                    <a:pt x="5696443" y="1781264"/>
                    <a:pt x="5632076" y="1710299"/>
                    <a:pt x="5564060" y="1642182"/>
                  </a:cubicBezTo>
                  <a:cubicBezTo>
                    <a:pt x="5015393" y="1092636"/>
                    <a:pt x="4288592" y="790012"/>
                    <a:pt x="3517551" y="790012"/>
                  </a:cubicBezTo>
                  <a:cubicBezTo>
                    <a:pt x="2701750" y="790012"/>
                    <a:pt x="2131676" y="1015335"/>
                    <a:pt x="1611552" y="1543282"/>
                  </a:cubicBezTo>
                  <a:cubicBezTo>
                    <a:pt x="1435754" y="1721722"/>
                    <a:pt x="1375945" y="1822729"/>
                    <a:pt x="1340656" y="1897925"/>
                  </a:cubicBezTo>
                  <a:cubicBezTo>
                    <a:pt x="1289148" y="2007623"/>
                    <a:pt x="1252432" y="2155907"/>
                    <a:pt x="1201705" y="2361213"/>
                  </a:cubicBezTo>
                  <a:cubicBezTo>
                    <a:pt x="1133721" y="2635919"/>
                    <a:pt x="1040568" y="3012290"/>
                    <a:pt x="852705" y="3529176"/>
                  </a:cubicBezTo>
                  <a:cubicBezTo>
                    <a:pt x="749952" y="3811784"/>
                    <a:pt x="753584" y="4108747"/>
                    <a:pt x="863863" y="4437051"/>
                  </a:cubicBezTo>
                  <a:cubicBezTo>
                    <a:pt x="964800" y="4737438"/>
                    <a:pt x="1154869" y="5055603"/>
                    <a:pt x="1413569" y="5357174"/>
                  </a:cubicBezTo>
                  <a:cubicBezTo>
                    <a:pt x="1718326" y="5712343"/>
                    <a:pt x="2021008" y="5969404"/>
                    <a:pt x="2339129" y="6143367"/>
                  </a:cubicBezTo>
                  <a:cubicBezTo>
                    <a:pt x="2679565" y="6329577"/>
                    <a:pt x="3039591" y="6420049"/>
                    <a:pt x="3439449" y="6420049"/>
                  </a:cubicBezTo>
                  <a:cubicBezTo>
                    <a:pt x="4142246" y="6420049"/>
                    <a:pt x="4633828" y="5976251"/>
                    <a:pt x="5251388" y="5349009"/>
                  </a:cubicBezTo>
                  <a:cubicBezTo>
                    <a:pt x="5389949" y="5208364"/>
                    <a:pt x="5526047" y="5081677"/>
                    <a:pt x="5657731" y="4959205"/>
                  </a:cubicBezTo>
                  <a:cubicBezTo>
                    <a:pt x="5719520" y="4901722"/>
                    <a:pt x="5779200" y="4846206"/>
                    <a:pt x="5836127" y="4792052"/>
                  </a:cubicBezTo>
                  <a:lnTo>
                    <a:pt x="5890491" y="4738662"/>
                  </a:lnTo>
                  <a:lnTo>
                    <a:pt x="5890491" y="5821964"/>
                  </a:lnTo>
                  <a:lnTo>
                    <a:pt x="5802001" y="5907904"/>
                  </a:lnTo>
                  <a:cubicBezTo>
                    <a:pt x="5634962" y="6077456"/>
                    <a:pt x="5467509" y="6243625"/>
                    <a:pt x="5294358" y="6397505"/>
                  </a:cubicBezTo>
                  <a:lnTo>
                    <a:pt x="5077178" y="6578439"/>
                  </a:lnTo>
                  <a:lnTo>
                    <a:pt x="1567290" y="6578439"/>
                  </a:lnTo>
                  <a:lnTo>
                    <a:pt x="1508588" y="6535186"/>
                  </a:lnTo>
                  <a:cubicBezTo>
                    <a:pt x="1263991" y="6345442"/>
                    <a:pt x="1038054" y="6122666"/>
                    <a:pt x="826498" y="5876034"/>
                  </a:cubicBezTo>
                  <a:cubicBezTo>
                    <a:pt x="261613" y="5217713"/>
                    <a:pt x="-239182" y="4250314"/>
                    <a:pt x="122403" y="3255655"/>
                  </a:cubicBezTo>
                  <a:cubicBezTo>
                    <a:pt x="607497" y="1921629"/>
                    <a:pt x="393040" y="1662857"/>
                    <a:pt x="1061197" y="984650"/>
                  </a:cubicBezTo>
                  <a:cubicBezTo>
                    <a:pt x="1729484" y="306444"/>
                    <a:pt x="2498060" y="0"/>
                    <a:pt x="3517682" y="0"/>
                  </a:cubicBezTo>
                  <a:close/>
                </a:path>
              </a:pathLst>
            </a:custGeom>
            <a:gradFill flip="none" rotWithShape="1">
              <a:gsLst>
                <a:gs pos="2000">
                  <a:schemeClr val="bg1"/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D519330-E5F1-4248-B58C-1AA0D9E6DA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01024" y="52997"/>
              <a:ext cx="6093362" cy="6805004"/>
            </a:xfrm>
            <a:custGeom>
              <a:avLst/>
              <a:gdLst>
                <a:gd name="connsiteX0" fmla="*/ 5890490 w 5890490"/>
                <a:gd name="connsiteY0" fmla="*/ 5389037 h 6578439"/>
                <a:gd name="connsiteX1" fmla="*/ 5890490 w 5890490"/>
                <a:gd name="connsiteY1" fmla="*/ 5855587 h 6578439"/>
                <a:gd name="connsiteX2" fmla="*/ 5784593 w 5890490"/>
                <a:gd name="connsiteY2" fmla="*/ 5962054 h 6578439"/>
                <a:gd name="connsiteX3" fmla="*/ 5663414 w 5890490"/>
                <a:gd name="connsiteY3" fmla="*/ 6082564 h 6578439"/>
                <a:gd name="connsiteX4" fmla="*/ 5147099 w 5890490"/>
                <a:gd name="connsiteY4" fmla="*/ 6547726 h 6578439"/>
                <a:gd name="connsiteX5" fmla="*/ 5105015 w 5890490"/>
                <a:gd name="connsiteY5" fmla="*/ 6578439 h 6578439"/>
                <a:gd name="connsiteX6" fmla="*/ 4385601 w 5890490"/>
                <a:gd name="connsiteY6" fmla="*/ 6578439 h 6578439"/>
                <a:gd name="connsiteX7" fmla="*/ 4507252 w 5890490"/>
                <a:gd name="connsiteY7" fmla="*/ 6515968 h 6578439"/>
                <a:gd name="connsiteX8" fmla="*/ 4909330 w 5890490"/>
                <a:gd name="connsiteY8" fmla="*/ 6253453 h 6578439"/>
                <a:gd name="connsiteX9" fmla="*/ 5411374 w 5890490"/>
                <a:gd name="connsiteY9" fmla="*/ 5828544 h 6578439"/>
                <a:gd name="connsiteX10" fmla="*/ 5533570 w 5890490"/>
                <a:gd name="connsiteY10" fmla="*/ 5714534 h 6578439"/>
                <a:gd name="connsiteX11" fmla="*/ 5657425 w 5890490"/>
                <a:gd name="connsiteY11" fmla="*/ 5597650 h 6578439"/>
                <a:gd name="connsiteX12" fmla="*/ 3336813 w 5890490"/>
                <a:gd name="connsiteY12" fmla="*/ 499 h 6578439"/>
                <a:gd name="connsiteX13" fmla="*/ 3513674 w 5890490"/>
                <a:gd name="connsiteY13" fmla="*/ 1202 h 6578439"/>
                <a:gd name="connsiteX14" fmla="*/ 3602743 w 5890490"/>
                <a:gd name="connsiteY14" fmla="*/ 4827 h 6578439"/>
                <a:gd name="connsiteX15" fmla="*/ 3647213 w 5890490"/>
                <a:gd name="connsiteY15" fmla="*/ 6703 h 6578439"/>
                <a:gd name="connsiteX16" fmla="*/ 3691684 w 5890490"/>
                <a:gd name="connsiteY16" fmla="*/ 9453 h 6578439"/>
                <a:gd name="connsiteX17" fmla="*/ 3868927 w 5890490"/>
                <a:gd name="connsiteY17" fmla="*/ 27080 h 6578439"/>
                <a:gd name="connsiteX18" fmla="*/ 5200872 w 5890490"/>
                <a:gd name="connsiteY18" fmla="*/ 472240 h 6578439"/>
                <a:gd name="connsiteX19" fmla="*/ 5772711 w 5890490"/>
                <a:gd name="connsiteY19" fmla="*/ 866334 h 6578439"/>
                <a:gd name="connsiteX20" fmla="*/ 5890490 w 5890490"/>
                <a:gd name="connsiteY20" fmla="*/ 972426 h 6578439"/>
                <a:gd name="connsiteX21" fmla="*/ 5890490 w 5890490"/>
                <a:gd name="connsiteY21" fmla="*/ 1158576 h 6578439"/>
                <a:gd name="connsiteX22" fmla="*/ 5676045 w 5890490"/>
                <a:gd name="connsiteY22" fmla="*/ 986969 h 6578439"/>
                <a:gd name="connsiteX23" fmla="*/ 5103776 w 5890490"/>
                <a:gd name="connsiteY23" fmla="*/ 655879 h 6578439"/>
                <a:gd name="connsiteX24" fmla="*/ 4482465 w 5890490"/>
                <a:gd name="connsiteY24" fmla="*/ 440363 h 6578439"/>
                <a:gd name="connsiteX25" fmla="*/ 4402444 w 5890490"/>
                <a:gd name="connsiteY25" fmla="*/ 422111 h 6578439"/>
                <a:gd name="connsiteX26" fmla="*/ 4322423 w 5890490"/>
                <a:gd name="connsiteY26" fmla="*/ 404610 h 6578439"/>
                <a:gd name="connsiteX27" fmla="*/ 4241892 w 5890490"/>
                <a:gd name="connsiteY27" fmla="*/ 389858 h 6578439"/>
                <a:gd name="connsiteX28" fmla="*/ 4201627 w 5890490"/>
                <a:gd name="connsiteY28" fmla="*/ 382483 h 6578439"/>
                <a:gd name="connsiteX29" fmla="*/ 4161234 w 5890490"/>
                <a:gd name="connsiteY29" fmla="*/ 375857 h 6578439"/>
                <a:gd name="connsiteX30" fmla="*/ 3999280 w 5890490"/>
                <a:gd name="connsiteY30" fmla="*/ 353606 h 6578439"/>
                <a:gd name="connsiteX31" fmla="*/ 3836817 w 5890490"/>
                <a:gd name="connsiteY31" fmla="*/ 338480 h 6578439"/>
                <a:gd name="connsiteX32" fmla="*/ 3673972 w 5890490"/>
                <a:gd name="connsiteY32" fmla="*/ 330604 h 6578439"/>
                <a:gd name="connsiteX33" fmla="*/ 3511126 w 5890490"/>
                <a:gd name="connsiteY33" fmla="*/ 328978 h 6578439"/>
                <a:gd name="connsiteX34" fmla="*/ 3183142 w 5890490"/>
                <a:gd name="connsiteY34" fmla="*/ 342854 h 6578439"/>
                <a:gd name="connsiteX35" fmla="*/ 2541444 w 5890490"/>
                <a:gd name="connsiteY35" fmla="*/ 439988 h 6578439"/>
                <a:gd name="connsiteX36" fmla="*/ 1933895 w 5890490"/>
                <a:gd name="connsiteY36" fmla="*/ 650505 h 6578439"/>
                <a:gd name="connsiteX37" fmla="*/ 1378079 w 5890490"/>
                <a:gd name="connsiteY37" fmla="*/ 983905 h 6578439"/>
                <a:gd name="connsiteX38" fmla="*/ 1312967 w 5890490"/>
                <a:gd name="connsiteY38" fmla="*/ 1033660 h 6578439"/>
                <a:gd name="connsiteX39" fmla="*/ 1248364 w 5890490"/>
                <a:gd name="connsiteY39" fmla="*/ 1084413 h 6578439"/>
                <a:gd name="connsiteX40" fmla="*/ 1185163 w 5890490"/>
                <a:gd name="connsiteY40" fmla="*/ 1137168 h 6578439"/>
                <a:gd name="connsiteX41" fmla="*/ 1122852 w 5890490"/>
                <a:gd name="connsiteY41" fmla="*/ 1190922 h 6578439"/>
                <a:gd name="connsiteX42" fmla="*/ 892092 w 5890490"/>
                <a:gd name="connsiteY42" fmla="*/ 1421440 h 6578439"/>
                <a:gd name="connsiteX43" fmla="*/ 707202 w 5890490"/>
                <a:gd name="connsiteY43" fmla="*/ 1684212 h 6578439"/>
                <a:gd name="connsiteX44" fmla="*/ 670121 w 5890490"/>
                <a:gd name="connsiteY44" fmla="*/ 1756093 h 6578439"/>
                <a:gd name="connsiteX45" fmla="*/ 637630 w 5890490"/>
                <a:gd name="connsiteY45" fmla="*/ 1830724 h 6578439"/>
                <a:gd name="connsiteX46" fmla="*/ 607685 w 5890490"/>
                <a:gd name="connsiteY46" fmla="*/ 1907105 h 6578439"/>
                <a:gd name="connsiteX47" fmla="*/ 580034 w 5890490"/>
                <a:gd name="connsiteY47" fmla="*/ 1984986 h 6578439"/>
                <a:gd name="connsiteX48" fmla="*/ 481919 w 5890490"/>
                <a:gd name="connsiteY48" fmla="*/ 2304386 h 6578439"/>
                <a:gd name="connsiteX49" fmla="*/ 433881 w 5890490"/>
                <a:gd name="connsiteY49" fmla="*/ 2465399 h 6578439"/>
                <a:gd name="connsiteX50" fmla="*/ 384442 w 5890490"/>
                <a:gd name="connsiteY50" fmla="*/ 2626163 h 6578439"/>
                <a:gd name="connsiteX51" fmla="*/ 166039 w 5890490"/>
                <a:gd name="connsiteY51" fmla="*/ 3261338 h 6578439"/>
                <a:gd name="connsiteX52" fmla="*/ 56202 w 5890490"/>
                <a:gd name="connsiteY52" fmla="*/ 3910265 h 6578439"/>
                <a:gd name="connsiteX53" fmla="*/ 93664 w 5890490"/>
                <a:gd name="connsiteY53" fmla="*/ 4237292 h 6578439"/>
                <a:gd name="connsiteX54" fmla="*/ 111758 w 5890490"/>
                <a:gd name="connsiteY54" fmla="*/ 4317548 h 6578439"/>
                <a:gd name="connsiteX55" fmla="*/ 133038 w 5890490"/>
                <a:gd name="connsiteY55" fmla="*/ 4397054 h 6578439"/>
                <a:gd name="connsiteX56" fmla="*/ 157757 w 5890490"/>
                <a:gd name="connsiteY56" fmla="*/ 4475560 h 6578439"/>
                <a:gd name="connsiteX57" fmla="*/ 185153 w 5890490"/>
                <a:gd name="connsiteY57" fmla="*/ 4553066 h 6578439"/>
                <a:gd name="connsiteX58" fmla="*/ 493642 w 5890490"/>
                <a:gd name="connsiteY58" fmla="*/ 5132239 h 6578439"/>
                <a:gd name="connsiteX59" fmla="*/ 914391 w 5890490"/>
                <a:gd name="connsiteY59" fmla="*/ 5636528 h 6578439"/>
                <a:gd name="connsiteX60" fmla="*/ 1402034 w 5890490"/>
                <a:gd name="connsiteY60" fmla="*/ 6076188 h 6578439"/>
                <a:gd name="connsiteX61" fmla="*/ 1664397 w 5890490"/>
                <a:gd name="connsiteY61" fmla="*/ 6267079 h 6578439"/>
                <a:gd name="connsiteX62" fmla="*/ 1938992 w 5890490"/>
                <a:gd name="connsiteY62" fmla="*/ 6434343 h 6578439"/>
                <a:gd name="connsiteX63" fmla="*/ 2225931 w 5890490"/>
                <a:gd name="connsiteY63" fmla="*/ 6574322 h 6578439"/>
                <a:gd name="connsiteX64" fmla="*/ 2236328 w 5890490"/>
                <a:gd name="connsiteY64" fmla="*/ 6578439 h 6578439"/>
                <a:gd name="connsiteX65" fmla="*/ 1504665 w 5890490"/>
                <a:gd name="connsiteY65" fmla="*/ 6578439 h 6578439"/>
                <a:gd name="connsiteX66" fmla="*/ 1456827 w 5890490"/>
                <a:gd name="connsiteY66" fmla="*/ 6543476 h 6578439"/>
                <a:gd name="connsiteX67" fmla="*/ 1188475 w 5890490"/>
                <a:gd name="connsiteY67" fmla="*/ 6314083 h 6578439"/>
                <a:gd name="connsiteX68" fmla="*/ 721728 w 5890490"/>
                <a:gd name="connsiteY68" fmla="*/ 5798666 h 6578439"/>
                <a:gd name="connsiteX69" fmla="*/ 344175 w 5890490"/>
                <a:gd name="connsiteY69" fmla="*/ 5219495 h 6578439"/>
                <a:gd name="connsiteX70" fmla="*/ 87293 w 5890490"/>
                <a:gd name="connsiteY70" fmla="*/ 4583569 h 6578439"/>
                <a:gd name="connsiteX71" fmla="*/ 65886 w 5890490"/>
                <a:gd name="connsiteY71" fmla="*/ 4500813 h 6578439"/>
                <a:gd name="connsiteX72" fmla="*/ 47409 w 5890490"/>
                <a:gd name="connsiteY72" fmla="*/ 4417431 h 6578439"/>
                <a:gd name="connsiteX73" fmla="*/ 39000 w 5890490"/>
                <a:gd name="connsiteY73" fmla="*/ 4375677 h 6578439"/>
                <a:gd name="connsiteX74" fmla="*/ 31610 w 5890490"/>
                <a:gd name="connsiteY74" fmla="*/ 4333674 h 6578439"/>
                <a:gd name="connsiteX75" fmla="*/ 18868 w 5890490"/>
                <a:gd name="connsiteY75" fmla="*/ 4249417 h 6578439"/>
                <a:gd name="connsiteX76" fmla="*/ 646 w 5890490"/>
                <a:gd name="connsiteY76" fmla="*/ 3910265 h 6578439"/>
                <a:gd name="connsiteX77" fmla="*/ 130234 w 5890490"/>
                <a:gd name="connsiteY77" fmla="*/ 3248337 h 6578439"/>
                <a:gd name="connsiteX78" fmla="*/ 335383 w 5890490"/>
                <a:gd name="connsiteY78" fmla="*/ 2611911 h 6578439"/>
                <a:gd name="connsiteX79" fmla="*/ 487272 w 5890490"/>
                <a:gd name="connsiteY79" fmla="*/ 1958609 h 6578439"/>
                <a:gd name="connsiteX80" fmla="*/ 508550 w 5890490"/>
                <a:gd name="connsiteY80" fmla="*/ 1876227 h 6578439"/>
                <a:gd name="connsiteX81" fmla="*/ 531742 w 5890490"/>
                <a:gd name="connsiteY81" fmla="*/ 1793721 h 6578439"/>
                <a:gd name="connsiteX82" fmla="*/ 558245 w 5890490"/>
                <a:gd name="connsiteY82" fmla="*/ 1711465 h 6578439"/>
                <a:gd name="connsiteX83" fmla="*/ 590100 w 5890490"/>
                <a:gd name="connsiteY83" fmla="*/ 1630332 h 6578439"/>
                <a:gd name="connsiteX84" fmla="*/ 758680 w 5890490"/>
                <a:gd name="connsiteY84" fmla="*/ 1322433 h 6578439"/>
                <a:gd name="connsiteX85" fmla="*/ 976317 w 5890490"/>
                <a:gd name="connsiteY85" fmla="*/ 1049286 h 6578439"/>
                <a:gd name="connsiteX86" fmla="*/ 1035314 w 5890490"/>
                <a:gd name="connsiteY86" fmla="*/ 985406 h 6578439"/>
                <a:gd name="connsiteX87" fmla="*/ 1095329 w 5890490"/>
                <a:gd name="connsiteY87" fmla="*/ 922526 h 6578439"/>
                <a:gd name="connsiteX88" fmla="*/ 1157384 w 5890490"/>
                <a:gd name="connsiteY88" fmla="*/ 861271 h 6578439"/>
                <a:gd name="connsiteX89" fmla="*/ 1220841 w 5890490"/>
                <a:gd name="connsiteY89" fmla="*/ 801017 h 6578439"/>
                <a:gd name="connsiteX90" fmla="*/ 1286462 w 5890490"/>
                <a:gd name="connsiteY90" fmla="*/ 742886 h 6578439"/>
                <a:gd name="connsiteX91" fmla="*/ 1353233 w 5890490"/>
                <a:gd name="connsiteY91" fmla="*/ 685632 h 6578439"/>
                <a:gd name="connsiteX92" fmla="*/ 1369924 w 5890490"/>
                <a:gd name="connsiteY92" fmla="*/ 671256 h 6578439"/>
                <a:gd name="connsiteX93" fmla="*/ 1387380 w 5890490"/>
                <a:gd name="connsiteY93" fmla="*/ 657755 h 6578439"/>
                <a:gd name="connsiteX94" fmla="*/ 1422422 w 5890490"/>
                <a:gd name="connsiteY94" fmla="*/ 630877 h 6578439"/>
                <a:gd name="connsiteX95" fmla="*/ 1492759 w 5890490"/>
                <a:gd name="connsiteY95" fmla="*/ 577248 h 6578439"/>
                <a:gd name="connsiteX96" fmla="*/ 1528820 w 5890490"/>
                <a:gd name="connsiteY96" fmla="*/ 551496 h 6578439"/>
                <a:gd name="connsiteX97" fmla="*/ 1565390 w 5890490"/>
                <a:gd name="connsiteY97" fmla="*/ 526370 h 6578439"/>
                <a:gd name="connsiteX98" fmla="*/ 1639040 w 5890490"/>
                <a:gd name="connsiteY98" fmla="*/ 476490 h 6578439"/>
                <a:gd name="connsiteX99" fmla="*/ 1792075 w 5890490"/>
                <a:gd name="connsiteY99" fmla="*/ 384859 h 6578439"/>
                <a:gd name="connsiteX100" fmla="*/ 2455943 w 5890490"/>
                <a:gd name="connsiteY100" fmla="*/ 117836 h 6578439"/>
                <a:gd name="connsiteX101" fmla="*/ 3159952 w 5890490"/>
                <a:gd name="connsiteY101" fmla="*/ 7203 h 6578439"/>
                <a:gd name="connsiteX102" fmla="*/ 3336813 w 5890490"/>
                <a:gd name="connsiteY102" fmla="*/ 499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5890490" h="6578439">
                  <a:moveTo>
                    <a:pt x="5890490" y="5389037"/>
                  </a:moveTo>
                  <a:lnTo>
                    <a:pt x="5890490" y="5855587"/>
                  </a:lnTo>
                  <a:lnTo>
                    <a:pt x="5784593" y="5962054"/>
                  </a:lnTo>
                  <a:cubicBezTo>
                    <a:pt x="5744454" y="6002308"/>
                    <a:pt x="5704062" y="6042436"/>
                    <a:pt x="5663414" y="6082564"/>
                  </a:cubicBezTo>
                  <a:cubicBezTo>
                    <a:pt x="5500314" y="6242577"/>
                    <a:pt x="5330970" y="6400714"/>
                    <a:pt x="5147099" y="6547726"/>
                  </a:cubicBezTo>
                  <a:lnTo>
                    <a:pt x="5105015" y="6578439"/>
                  </a:lnTo>
                  <a:lnTo>
                    <a:pt x="4385601" y="6578439"/>
                  </a:lnTo>
                  <a:lnTo>
                    <a:pt x="4507252" y="6515968"/>
                  </a:lnTo>
                  <a:cubicBezTo>
                    <a:pt x="4645901" y="6439679"/>
                    <a:pt x="4779837" y="6350961"/>
                    <a:pt x="4909330" y="6253453"/>
                  </a:cubicBezTo>
                  <a:cubicBezTo>
                    <a:pt x="5082369" y="6123567"/>
                    <a:pt x="5248145" y="5979180"/>
                    <a:pt x="5411374" y="5828544"/>
                  </a:cubicBezTo>
                  <a:cubicBezTo>
                    <a:pt x="5452149" y="5790791"/>
                    <a:pt x="5492924" y="5752788"/>
                    <a:pt x="5533570" y="5714534"/>
                  </a:cubicBezTo>
                  <a:lnTo>
                    <a:pt x="5657425" y="5597650"/>
                  </a:lnTo>
                  <a:close/>
                  <a:moveTo>
                    <a:pt x="3336813" y="499"/>
                  </a:moveTo>
                  <a:cubicBezTo>
                    <a:pt x="3395682" y="-392"/>
                    <a:pt x="3454550" y="-48"/>
                    <a:pt x="3513674" y="1202"/>
                  </a:cubicBezTo>
                  <a:lnTo>
                    <a:pt x="3602743" y="4827"/>
                  </a:lnTo>
                  <a:lnTo>
                    <a:pt x="3647213" y="6703"/>
                  </a:lnTo>
                  <a:cubicBezTo>
                    <a:pt x="3661994" y="7327"/>
                    <a:pt x="3676903" y="7703"/>
                    <a:pt x="3691684" y="9453"/>
                  </a:cubicBezTo>
                  <a:lnTo>
                    <a:pt x="3868927" y="27080"/>
                  </a:lnTo>
                  <a:cubicBezTo>
                    <a:pt x="4340645" y="85584"/>
                    <a:pt x="4795160" y="243221"/>
                    <a:pt x="5200872" y="472240"/>
                  </a:cubicBezTo>
                  <a:cubicBezTo>
                    <a:pt x="5403855" y="587124"/>
                    <a:pt x="5594988" y="719447"/>
                    <a:pt x="5772711" y="866334"/>
                  </a:cubicBezTo>
                  <a:lnTo>
                    <a:pt x="5890490" y="972426"/>
                  </a:lnTo>
                  <a:lnTo>
                    <a:pt x="5890490" y="1158576"/>
                  </a:lnTo>
                  <a:lnTo>
                    <a:pt x="5676045" y="986969"/>
                  </a:lnTo>
                  <a:cubicBezTo>
                    <a:pt x="5496587" y="857740"/>
                    <a:pt x="5304275" y="746699"/>
                    <a:pt x="5103776" y="655879"/>
                  </a:cubicBezTo>
                  <a:cubicBezTo>
                    <a:pt x="4903214" y="564747"/>
                    <a:pt x="4695006" y="492492"/>
                    <a:pt x="4482465" y="440363"/>
                  </a:cubicBezTo>
                  <a:lnTo>
                    <a:pt x="4402444" y="422111"/>
                  </a:lnTo>
                  <a:cubicBezTo>
                    <a:pt x="4375813" y="416111"/>
                    <a:pt x="4349436" y="408859"/>
                    <a:pt x="4322423" y="404610"/>
                  </a:cubicBezTo>
                  <a:lnTo>
                    <a:pt x="4241892" y="389858"/>
                  </a:lnTo>
                  <a:lnTo>
                    <a:pt x="4201627" y="382483"/>
                  </a:lnTo>
                  <a:cubicBezTo>
                    <a:pt x="4188248" y="379983"/>
                    <a:pt x="4174869" y="377483"/>
                    <a:pt x="4161234" y="375857"/>
                  </a:cubicBezTo>
                  <a:cubicBezTo>
                    <a:pt x="4107208" y="368482"/>
                    <a:pt x="4053308" y="360482"/>
                    <a:pt x="3999280" y="353606"/>
                  </a:cubicBezTo>
                  <a:cubicBezTo>
                    <a:pt x="3944999" y="348855"/>
                    <a:pt x="3890844" y="343854"/>
                    <a:pt x="3836817" y="338480"/>
                  </a:cubicBezTo>
                  <a:lnTo>
                    <a:pt x="3673972" y="330604"/>
                  </a:lnTo>
                  <a:cubicBezTo>
                    <a:pt x="3619690" y="329104"/>
                    <a:pt x="3565281" y="329604"/>
                    <a:pt x="3511126" y="328978"/>
                  </a:cubicBezTo>
                  <a:cubicBezTo>
                    <a:pt x="3402054" y="330728"/>
                    <a:pt x="3291706" y="334604"/>
                    <a:pt x="3183142" y="342854"/>
                  </a:cubicBezTo>
                  <a:cubicBezTo>
                    <a:pt x="2965505" y="358855"/>
                    <a:pt x="2750670" y="389733"/>
                    <a:pt x="2541444" y="439988"/>
                  </a:cubicBezTo>
                  <a:cubicBezTo>
                    <a:pt x="2332216" y="490117"/>
                    <a:pt x="2128850" y="559997"/>
                    <a:pt x="1933895" y="650505"/>
                  </a:cubicBezTo>
                  <a:cubicBezTo>
                    <a:pt x="1738939" y="741261"/>
                    <a:pt x="1553540" y="854146"/>
                    <a:pt x="1378079" y="983905"/>
                  </a:cubicBezTo>
                  <a:lnTo>
                    <a:pt x="1312967" y="1033660"/>
                  </a:lnTo>
                  <a:cubicBezTo>
                    <a:pt x="1291178" y="1050286"/>
                    <a:pt x="1269006" y="1066412"/>
                    <a:pt x="1248364" y="1084413"/>
                  </a:cubicBezTo>
                  <a:lnTo>
                    <a:pt x="1185163" y="1137168"/>
                  </a:lnTo>
                  <a:cubicBezTo>
                    <a:pt x="1164138" y="1154794"/>
                    <a:pt x="1142603" y="1172046"/>
                    <a:pt x="1122852" y="1190922"/>
                  </a:cubicBezTo>
                  <a:cubicBezTo>
                    <a:pt x="1041557" y="1264303"/>
                    <a:pt x="961663" y="1339309"/>
                    <a:pt x="892092" y="1421440"/>
                  </a:cubicBezTo>
                  <a:cubicBezTo>
                    <a:pt x="819589" y="1501822"/>
                    <a:pt x="759827" y="1590329"/>
                    <a:pt x="707202" y="1684212"/>
                  </a:cubicBezTo>
                  <a:cubicBezTo>
                    <a:pt x="694715" y="1708089"/>
                    <a:pt x="682227" y="1731841"/>
                    <a:pt x="670121" y="1756093"/>
                  </a:cubicBezTo>
                  <a:lnTo>
                    <a:pt x="637630" y="1830724"/>
                  </a:lnTo>
                  <a:cubicBezTo>
                    <a:pt x="626161" y="1855350"/>
                    <a:pt x="617624" y="1881603"/>
                    <a:pt x="607685" y="1907105"/>
                  </a:cubicBezTo>
                  <a:cubicBezTo>
                    <a:pt x="598128" y="1932857"/>
                    <a:pt x="588317" y="1958483"/>
                    <a:pt x="580034" y="1984986"/>
                  </a:cubicBezTo>
                  <a:cubicBezTo>
                    <a:pt x="544611" y="2089620"/>
                    <a:pt x="513393" y="2197128"/>
                    <a:pt x="481919" y="2304386"/>
                  </a:cubicBezTo>
                  <a:lnTo>
                    <a:pt x="433881" y="2465399"/>
                  </a:lnTo>
                  <a:lnTo>
                    <a:pt x="384442" y="2626163"/>
                  </a:lnTo>
                  <a:cubicBezTo>
                    <a:pt x="317672" y="2839680"/>
                    <a:pt x="243129" y="3050946"/>
                    <a:pt x="166039" y="3261338"/>
                  </a:cubicBezTo>
                  <a:cubicBezTo>
                    <a:pt x="88822" y="3468979"/>
                    <a:pt x="50850" y="3690248"/>
                    <a:pt x="56202" y="3910265"/>
                  </a:cubicBezTo>
                  <a:cubicBezTo>
                    <a:pt x="58495" y="4020274"/>
                    <a:pt x="71493" y="4129783"/>
                    <a:pt x="93664" y="4237292"/>
                  </a:cubicBezTo>
                  <a:cubicBezTo>
                    <a:pt x="99143" y="4264168"/>
                    <a:pt x="104623" y="4291045"/>
                    <a:pt x="111758" y="4317548"/>
                  </a:cubicBezTo>
                  <a:cubicBezTo>
                    <a:pt x="118384" y="4344176"/>
                    <a:pt x="124627" y="4370802"/>
                    <a:pt x="133038" y="4397054"/>
                  </a:cubicBezTo>
                  <a:cubicBezTo>
                    <a:pt x="140810" y="4423307"/>
                    <a:pt x="148456" y="4449683"/>
                    <a:pt x="157757" y="4475560"/>
                  </a:cubicBezTo>
                  <a:cubicBezTo>
                    <a:pt x="166549" y="4501562"/>
                    <a:pt x="175087" y="4527564"/>
                    <a:pt x="185153" y="4553066"/>
                  </a:cubicBezTo>
                  <a:cubicBezTo>
                    <a:pt x="262371" y="4758458"/>
                    <a:pt x="368895" y="4951974"/>
                    <a:pt x="493642" y="5132239"/>
                  </a:cubicBezTo>
                  <a:cubicBezTo>
                    <a:pt x="618389" y="5312627"/>
                    <a:pt x="760846" y="5480391"/>
                    <a:pt x="914391" y="5636528"/>
                  </a:cubicBezTo>
                  <a:cubicBezTo>
                    <a:pt x="1069081" y="5793166"/>
                    <a:pt x="1231544" y="5941677"/>
                    <a:pt x="1402034" y="6076188"/>
                  </a:cubicBezTo>
                  <a:cubicBezTo>
                    <a:pt x="1487535" y="6143320"/>
                    <a:pt x="1574565" y="6207574"/>
                    <a:pt x="1664397" y="6267079"/>
                  </a:cubicBezTo>
                  <a:cubicBezTo>
                    <a:pt x="1753592" y="6327459"/>
                    <a:pt x="1845336" y="6383088"/>
                    <a:pt x="1938992" y="6434343"/>
                  </a:cubicBezTo>
                  <a:cubicBezTo>
                    <a:pt x="2032647" y="6485659"/>
                    <a:pt x="2128309" y="6532600"/>
                    <a:pt x="2225931" y="6574322"/>
                  </a:cubicBezTo>
                  <a:lnTo>
                    <a:pt x="2236328" y="6578439"/>
                  </a:lnTo>
                  <a:lnTo>
                    <a:pt x="1504665" y="6578439"/>
                  </a:lnTo>
                  <a:lnTo>
                    <a:pt x="1456827" y="6543476"/>
                  </a:lnTo>
                  <a:cubicBezTo>
                    <a:pt x="1363554" y="6470595"/>
                    <a:pt x="1273848" y="6394340"/>
                    <a:pt x="1188475" y="6314083"/>
                  </a:cubicBezTo>
                  <a:cubicBezTo>
                    <a:pt x="1017856" y="6153445"/>
                    <a:pt x="863803" y="5979931"/>
                    <a:pt x="721728" y="5798666"/>
                  </a:cubicBezTo>
                  <a:cubicBezTo>
                    <a:pt x="579397" y="5616027"/>
                    <a:pt x="452103" y="5422511"/>
                    <a:pt x="344175" y="5219495"/>
                  </a:cubicBezTo>
                  <a:cubicBezTo>
                    <a:pt x="236505" y="5016354"/>
                    <a:pt x="147946" y="4803586"/>
                    <a:pt x="87293" y="4583569"/>
                  </a:cubicBezTo>
                  <a:cubicBezTo>
                    <a:pt x="79138" y="4556193"/>
                    <a:pt x="72639" y="4528440"/>
                    <a:pt x="65886" y="4500813"/>
                  </a:cubicBezTo>
                  <a:cubicBezTo>
                    <a:pt x="58751" y="4473311"/>
                    <a:pt x="53144" y="4445308"/>
                    <a:pt x="47409" y="4417431"/>
                  </a:cubicBezTo>
                  <a:cubicBezTo>
                    <a:pt x="44733" y="4403430"/>
                    <a:pt x="41294" y="4389679"/>
                    <a:pt x="39000" y="4375677"/>
                  </a:cubicBezTo>
                  <a:lnTo>
                    <a:pt x="31610" y="4333674"/>
                  </a:lnTo>
                  <a:cubicBezTo>
                    <a:pt x="26258" y="4305797"/>
                    <a:pt x="22563" y="4277544"/>
                    <a:pt x="18868" y="4249417"/>
                  </a:cubicBezTo>
                  <a:cubicBezTo>
                    <a:pt x="4214" y="4136784"/>
                    <a:pt x="-2158" y="4023275"/>
                    <a:pt x="646" y="3910265"/>
                  </a:cubicBezTo>
                  <a:cubicBezTo>
                    <a:pt x="5997" y="3683872"/>
                    <a:pt x="50596" y="3459605"/>
                    <a:pt x="130234" y="3248337"/>
                  </a:cubicBezTo>
                  <a:cubicBezTo>
                    <a:pt x="207961" y="3039196"/>
                    <a:pt x="278044" y="2827179"/>
                    <a:pt x="335383" y="2611911"/>
                  </a:cubicBezTo>
                  <a:cubicBezTo>
                    <a:pt x="393743" y="2396644"/>
                    <a:pt x="435792" y="2178627"/>
                    <a:pt x="487272" y="1958609"/>
                  </a:cubicBezTo>
                  <a:cubicBezTo>
                    <a:pt x="493259" y="1931107"/>
                    <a:pt x="501287" y="1903730"/>
                    <a:pt x="508550" y="1876227"/>
                  </a:cubicBezTo>
                  <a:cubicBezTo>
                    <a:pt x="516195" y="1848725"/>
                    <a:pt x="522312" y="1820972"/>
                    <a:pt x="531742" y="1793721"/>
                  </a:cubicBezTo>
                  <a:lnTo>
                    <a:pt x="558245" y="1711465"/>
                  </a:lnTo>
                  <a:cubicBezTo>
                    <a:pt x="568439" y="1684337"/>
                    <a:pt x="579652" y="1657459"/>
                    <a:pt x="590100" y="1630332"/>
                  </a:cubicBezTo>
                  <a:cubicBezTo>
                    <a:pt x="635080" y="1523075"/>
                    <a:pt x="690637" y="1417566"/>
                    <a:pt x="758680" y="1322433"/>
                  </a:cubicBezTo>
                  <a:cubicBezTo>
                    <a:pt x="824430" y="1225051"/>
                    <a:pt x="899610" y="1136168"/>
                    <a:pt x="976317" y="1049286"/>
                  </a:cubicBezTo>
                  <a:cubicBezTo>
                    <a:pt x="995049" y="1027035"/>
                    <a:pt x="1015436" y="1006533"/>
                    <a:pt x="1035314" y="985406"/>
                  </a:cubicBezTo>
                  <a:lnTo>
                    <a:pt x="1095329" y="922526"/>
                  </a:lnTo>
                  <a:cubicBezTo>
                    <a:pt x="1114953" y="901149"/>
                    <a:pt x="1136359" y="881397"/>
                    <a:pt x="1157384" y="861271"/>
                  </a:cubicBezTo>
                  <a:lnTo>
                    <a:pt x="1220841" y="801017"/>
                  </a:lnTo>
                  <a:cubicBezTo>
                    <a:pt x="1241610" y="780514"/>
                    <a:pt x="1264418" y="762014"/>
                    <a:pt x="1286462" y="742886"/>
                  </a:cubicBezTo>
                  <a:lnTo>
                    <a:pt x="1353233" y="685632"/>
                  </a:lnTo>
                  <a:lnTo>
                    <a:pt x="1369924" y="671256"/>
                  </a:lnTo>
                  <a:cubicBezTo>
                    <a:pt x="1375658" y="666631"/>
                    <a:pt x="1381520" y="662255"/>
                    <a:pt x="1387380" y="657755"/>
                  </a:cubicBezTo>
                  <a:lnTo>
                    <a:pt x="1422422" y="630877"/>
                  </a:lnTo>
                  <a:lnTo>
                    <a:pt x="1492759" y="577248"/>
                  </a:lnTo>
                  <a:cubicBezTo>
                    <a:pt x="1504355" y="567997"/>
                    <a:pt x="1516714" y="559997"/>
                    <a:pt x="1528820" y="551496"/>
                  </a:cubicBezTo>
                  <a:lnTo>
                    <a:pt x="1565390" y="526370"/>
                  </a:lnTo>
                  <a:lnTo>
                    <a:pt x="1639040" y="476490"/>
                  </a:lnTo>
                  <a:cubicBezTo>
                    <a:pt x="1689754" y="445613"/>
                    <a:pt x="1740723" y="414986"/>
                    <a:pt x="1792075" y="384859"/>
                  </a:cubicBezTo>
                  <a:cubicBezTo>
                    <a:pt x="2000282" y="268724"/>
                    <a:pt x="2224927" y="179467"/>
                    <a:pt x="2455943" y="117836"/>
                  </a:cubicBezTo>
                  <a:cubicBezTo>
                    <a:pt x="2687088" y="55957"/>
                    <a:pt x="2923964" y="21204"/>
                    <a:pt x="3159952" y="7203"/>
                  </a:cubicBezTo>
                  <a:cubicBezTo>
                    <a:pt x="3219076" y="3515"/>
                    <a:pt x="3277945" y="1389"/>
                    <a:pt x="3336813" y="499"/>
                  </a:cubicBezTo>
                  <a:close/>
                </a:path>
              </a:pathLst>
            </a:custGeom>
            <a:gradFill flip="none" rotWithShape="1"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5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pic>
        <p:nvPicPr>
          <p:cNvPr id="6" name="Graphic 5" descr="Handshake">
            <a:extLst>
              <a:ext uri="{FF2B5EF4-FFF2-40B4-BE49-F238E27FC236}">
                <a16:creationId xmlns:a16="http://schemas.microsoft.com/office/drawing/2014/main" id="{CB83B427-F2D4-6C69-CE3E-AE0AA4A2A3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29652" y="1859078"/>
            <a:ext cx="3821102" cy="382110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70036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5500" y="228600"/>
            <a:ext cx="10452100" cy="7112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chemeClr val="tx2"/>
                </a:solidFill>
              </a:rPr>
              <a:t>Activities fund</a:t>
            </a:r>
          </a:p>
        </p:txBody>
      </p:sp>
      <p:sp>
        <p:nvSpPr>
          <p:cNvPr id="4" name="Rectangle 3"/>
          <p:cNvSpPr/>
          <p:nvPr/>
        </p:nvSpPr>
        <p:spPr>
          <a:xfrm>
            <a:off x="2027079" y="5142866"/>
            <a:ext cx="81831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1646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1646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</a:b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1F1646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graphicFrame>
        <p:nvGraphicFramePr>
          <p:cNvPr id="3" name="Diagram 2"/>
          <p:cNvGraphicFramePr/>
          <p:nvPr/>
        </p:nvGraphicFramePr>
        <p:xfrm>
          <a:off x="1139884" y="1404058"/>
          <a:ext cx="5541048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118262" y="5753294"/>
            <a:ext cx="3660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Bernard MT Condensed" panose="02050806060905020404" pitchFamily="18" charset="0"/>
                <a:ea typeface="+mn-ea"/>
                <a:cs typeface="+mn-cs"/>
              </a:rPr>
              <a:t>Purpose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1689"/>
              </a:solidFill>
              <a:effectLst/>
              <a:uLnTx/>
              <a:uFillTx/>
              <a:latin typeface="Bernard MT Condensed" panose="02050806060905020404" pitchFamily="18" charset="0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863837" y="1809979"/>
            <a:ext cx="3124199" cy="453951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pic>
        <p:nvPicPr>
          <p:cNvPr id="11" name="Picture 10" descr="Vector gratis: Bolsa, Dinero, La Riqueza, Ingresos ...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535" y="1137358"/>
            <a:ext cx="1371601" cy="174206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863837" y="3006425"/>
            <a:ext cx="3124198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Revenue Source: Organization &amp; Activity Fundraisers. General Fund Transfers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839A5BB-3331-E382-C762-FB7CDE017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1783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28600"/>
            <a:ext cx="9348937" cy="7620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chemeClr val="tx2"/>
                </a:solidFill>
              </a:rPr>
              <a:t>School Nutrition fund</a:t>
            </a:r>
          </a:p>
        </p:txBody>
      </p:sp>
      <p:sp>
        <p:nvSpPr>
          <p:cNvPr id="4" name="Rectangle 3"/>
          <p:cNvSpPr/>
          <p:nvPr/>
        </p:nvSpPr>
        <p:spPr>
          <a:xfrm>
            <a:off x="2027079" y="5142866"/>
            <a:ext cx="81831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1646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1646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</a:b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1F1646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graphicFrame>
        <p:nvGraphicFramePr>
          <p:cNvPr id="3" name="Diagram 2"/>
          <p:cNvGraphicFramePr/>
          <p:nvPr/>
        </p:nvGraphicFramePr>
        <p:xfrm>
          <a:off x="47818" y="1401679"/>
          <a:ext cx="5510726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12800" y="5553913"/>
            <a:ext cx="3660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Bernard MT Condensed" panose="02050806060905020404" pitchFamily="18" charset="0"/>
                <a:ea typeface="+mn-ea"/>
                <a:cs typeface="+mn-cs"/>
              </a:rPr>
              <a:t>Purpose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1689"/>
              </a:solidFill>
              <a:effectLst/>
              <a:uLnTx/>
              <a:uFillTx/>
              <a:latin typeface="Bernard MT Condensed" panose="02050806060905020404" pitchFamily="18" charset="0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059911" y="866775"/>
            <a:ext cx="3154520" cy="453951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pic>
        <p:nvPicPr>
          <p:cNvPr id="11" name="Picture 10" descr="Vector gratis: Bolsa, Dinero, La Riqueza, Ingresos ...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356" y="104383"/>
            <a:ext cx="1371601" cy="174206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059912" y="1982975"/>
            <a:ext cx="3154519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Revenue Source: Lunch Sales, Federal &amp; State Reimbursement,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General Fund Transfers.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pic>
        <p:nvPicPr>
          <p:cNvPr id="1026" name="Picture 2" descr="danny mcbride comedy GIF by Vice Principals ">
            <a:extLst>
              <a:ext uri="{FF2B5EF4-FFF2-40B4-BE49-F238E27FC236}">
                <a16:creationId xmlns:a16="http://schemas.microsoft.com/office/drawing/2014/main" id="{628E7CD5-9D58-48E9-5A0C-114B6F371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514" y="4515058"/>
            <a:ext cx="4146799" cy="2342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3AE7360-7948-A082-8B08-E0C5108E5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7595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3600" y="228600"/>
            <a:ext cx="9298137" cy="800100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   </a:t>
            </a:r>
            <a:r>
              <a:rPr lang="en-US" sz="4400" b="1" dirty="0">
                <a:solidFill>
                  <a:schemeClr val="tx2"/>
                </a:solidFill>
              </a:rPr>
              <a:t>Cooperative fund</a:t>
            </a:r>
          </a:p>
        </p:txBody>
      </p:sp>
      <p:sp>
        <p:nvSpPr>
          <p:cNvPr id="4" name="Rectangle 3"/>
          <p:cNvSpPr/>
          <p:nvPr/>
        </p:nvSpPr>
        <p:spPr>
          <a:xfrm>
            <a:off x="2027079" y="5142866"/>
            <a:ext cx="81831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1646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1646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</a:b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1F1646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graphicFrame>
        <p:nvGraphicFramePr>
          <p:cNvPr id="3" name="Diagram 2"/>
          <p:cNvGraphicFramePr/>
          <p:nvPr/>
        </p:nvGraphicFramePr>
        <p:xfrm>
          <a:off x="1139432" y="1332025"/>
          <a:ext cx="54864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001586" y="5650776"/>
            <a:ext cx="3660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Bernard MT Condensed" panose="02050806060905020404" pitchFamily="18" charset="0"/>
                <a:ea typeface="+mn-ea"/>
                <a:cs typeface="+mn-cs"/>
              </a:rPr>
              <a:t>Purpose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1689"/>
              </a:solidFill>
              <a:effectLst/>
              <a:uLnTx/>
              <a:uFillTx/>
              <a:latin typeface="Bernard MT Condensed" panose="02050806060905020404" pitchFamily="18" charset="0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670136" y="1694977"/>
            <a:ext cx="3847609" cy="509763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pic>
        <p:nvPicPr>
          <p:cNvPr id="11" name="Picture 10" descr="Vector gratis: Bolsa, Dinero, La Riqueza, Ingresos ...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652" y="554093"/>
            <a:ext cx="1371601" cy="174206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670136" y="2268301"/>
            <a:ext cx="384760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Revenue Source: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1689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Payments from other participating political subdivisions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1689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General Fund Transfers by District serving as Fiscal Agent.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2A70813-C95A-96B8-C905-580BF54A0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9815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228600"/>
            <a:ext cx="9133037" cy="787400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   </a:t>
            </a:r>
            <a:r>
              <a:rPr lang="en-US" sz="4400" b="1" dirty="0">
                <a:solidFill>
                  <a:schemeClr val="tx2"/>
                </a:solidFill>
              </a:rPr>
              <a:t>Student Fee fund</a:t>
            </a:r>
          </a:p>
        </p:txBody>
      </p:sp>
      <p:sp>
        <p:nvSpPr>
          <p:cNvPr id="4" name="Rectangle 3"/>
          <p:cNvSpPr/>
          <p:nvPr/>
        </p:nvSpPr>
        <p:spPr>
          <a:xfrm>
            <a:off x="2027079" y="5142866"/>
            <a:ext cx="81831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1646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1646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</a:b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1F1646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graphicFrame>
        <p:nvGraphicFramePr>
          <p:cNvPr id="3" name="Diagram 2"/>
          <p:cNvGraphicFramePr/>
          <p:nvPr/>
        </p:nvGraphicFramePr>
        <p:xfrm>
          <a:off x="1068550" y="1139359"/>
          <a:ext cx="6502372" cy="52536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555252" y="5722869"/>
            <a:ext cx="3660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Bernard MT Condensed" panose="02050806060905020404" pitchFamily="18" charset="0"/>
                <a:ea typeface="+mn-ea"/>
                <a:cs typeface="+mn-cs"/>
              </a:rPr>
              <a:t>Purpose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1689"/>
              </a:solidFill>
              <a:effectLst/>
              <a:uLnTx/>
              <a:uFillTx/>
              <a:latin typeface="Bernard MT Condensed" panose="02050806060905020404" pitchFamily="18" charset="0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823333" y="1701800"/>
            <a:ext cx="3087699" cy="453951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pic>
        <p:nvPicPr>
          <p:cNvPr id="11" name="Picture 10" descr="Vector gratis: Bolsa, Dinero, La Riqueza, Ingresos ...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783" y="1320800"/>
            <a:ext cx="1371601" cy="174206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836037" y="3152696"/>
            <a:ext cx="3087697" cy="2562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Revenue Source: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Fees Collected by Each Category.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1689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Not Funded by Tax Revenue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5F212FC3-D902-6582-064C-9F97DDD40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1684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870" y="904875"/>
            <a:ext cx="10950855" cy="2673889"/>
          </a:xfrm>
        </p:spPr>
        <p:txBody>
          <a:bodyPr>
            <a:noAutofit/>
          </a:bodyPr>
          <a:lstStyle/>
          <a:p>
            <a:pPr algn="ctr"/>
            <a:r>
              <a:rPr lang="en-US" sz="4800" spc="180" dirty="0"/>
              <a:t>Budget Planning 101</a:t>
            </a:r>
            <a:br>
              <a:rPr lang="en-US" sz="4800" spc="180" dirty="0"/>
            </a:br>
            <a:br>
              <a:rPr lang="en-US" sz="1800" spc="180" dirty="0"/>
            </a:br>
            <a:r>
              <a:rPr lang="en-US" sz="4800" spc="180" dirty="0"/>
              <a:t>Enrollment Option</a:t>
            </a:r>
            <a:br>
              <a:rPr lang="en-US" sz="2800" spc="180" dirty="0"/>
            </a:br>
            <a:br>
              <a:rPr lang="en-US" sz="1800" spc="180" dirty="0"/>
            </a:br>
            <a:r>
              <a:rPr lang="en-US" sz="4000" spc="180" dirty="0"/>
              <a:t>Michelle Cartwright</a:t>
            </a:r>
            <a:endParaRPr lang="en-US" sz="4800" spc="18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7E99E0D-B121-1DA9-C314-1C62CF5AEAA1}"/>
              </a:ext>
            </a:extLst>
          </p:cNvPr>
          <p:cNvCxnSpPr/>
          <p:nvPr/>
        </p:nvCxnSpPr>
        <p:spPr>
          <a:xfrm>
            <a:off x="2756247" y="1755608"/>
            <a:ext cx="6134100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10051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436" y="931941"/>
            <a:ext cx="3200400" cy="4461163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Budget Information &amp; Tools  Available on FOS Website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60ABB9-7A45-5C4A-C92B-4F8E0BD32D78}"/>
              </a:ext>
            </a:extLst>
          </p:cNvPr>
          <p:cNvSpPr txBox="1"/>
          <p:nvPr/>
        </p:nvSpPr>
        <p:spPr>
          <a:xfrm>
            <a:off x="0" y="6389487"/>
            <a:ext cx="12188952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https://www.education.ne.gov/fos/budgeting-school-district/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C591837-86F2-24BB-9F36-DEA0764F7B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796589" y="376756"/>
            <a:ext cx="5186077" cy="6012731"/>
          </a:xfrm>
        </p:spPr>
      </p:pic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A72275F5-6957-66B4-51D8-F9C86D130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5383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436" y="931941"/>
            <a:ext cx="3200400" cy="4461163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Budget Information &amp; Tools Available on FOS Website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D4C9CDE-EDCA-8D7A-A38F-EEFB74DF32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1599" y="1200150"/>
            <a:ext cx="6705955" cy="4192954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60ABB9-7A45-5C4A-C92B-4F8E0BD32D78}"/>
              </a:ext>
            </a:extLst>
          </p:cNvPr>
          <p:cNvSpPr txBox="1"/>
          <p:nvPr/>
        </p:nvSpPr>
        <p:spPr>
          <a:xfrm>
            <a:off x="0" y="6399215"/>
            <a:ext cx="12188952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https://www.education.ne.gov/fos/webinars/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03F8DE36-480A-93C8-265B-A156596C3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321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6EBD5-46DA-B5EE-A84E-C73652184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237120"/>
            <a:ext cx="10466875" cy="194018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School District Funds</a:t>
            </a:r>
            <a:br>
              <a:rPr lang="en-US" dirty="0"/>
            </a:br>
            <a:r>
              <a:rPr lang="en-US" dirty="0"/>
              <a:t>Bryce Wilson</a:t>
            </a:r>
          </a:p>
        </p:txBody>
      </p:sp>
    </p:spTree>
    <p:extLst>
      <p:ext uri="{BB962C8B-B14F-4D97-AF65-F5344CB8AC3E}">
        <p14:creationId xmlns:p14="http://schemas.microsoft.com/office/powerpoint/2010/main" val="16151475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97420" y="160403"/>
            <a:ext cx="9961079" cy="651272"/>
          </a:xfrm>
        </p:spPr>
        <p:txBody>
          <a:bodyPr>
            <a:noAutofit/>
          </a:bodyPr>
          <a:lstStyle/>
          <a:p>
            <a:r>
              <a:rPr lang="en-US" sz="4400" b="1" dirty="0"/>
              <a:t>Budget Text – NDE Document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5807414" y="1346814"/>
            <a:ext cx="6235430" cy="491489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dirty="0"/>
              <a:t>Explanation of budgeting terms</a:t>
            </a:r>
          </a:p>
          <a:p>
            <a:pPr>
              <a:lnSpc>
                <a:spcPct val="100000"/>
              </a:lnSpc>
            </a:pPr>
            <a:r>
              <a:rPr lang="en-US" sz="3200" dirty="0"/>
              <a:t>Reviews</a:t>
            </a:r>
          </a:p>
          <a:p>
            <a:pPr lvl="1">
              <a:lnSpc>
                <a:spcPct val="100000"/>
              </a:lnSpc>
            </a:pPr>
            <a:r>
              <a:rPr lang="en-US" sz="3000" dirty="0"/>
              <a:t>Taxing funds and allowed levies</a:t>
            </a:r>
          </a:p>
          <a:p>
            <a:pPr lvl="1">
              <a:lnSpc>
                <a:spcPct val="100000"/>
              </a:lnSpc>
            </a:pPr>
            <a:r>
              <a:rPr lang="en-US" sz="3000" dirty="0"/>
              <a:t>Accessing unused Budget Authority</a:t>
            </a:r>
          </a:p>
          <a:p>
            <a:pPr lvl="1">
              <a:lnSpc>
                <a:spcPct val="100000"/>
              </a:lnSpc>
            </a:pPr>
            <a:r>
              <a:rPr lang="en-US" sz="3000" dirty="0"/>
              <a:t>Levy and Expenditure Exclusions</a:t>
            </a:r>
          </a:p>
          <a:p>
            <a:pPr lvl="1">
              <a:lnSpc>
                <a:spcPct val="100000"/>
              </a:lnSpc>
            </a:pPr>
            <a:r>
              <a:rPr lang="en-US" sz="3000" dirty="0"/>
              <a:t>Procedure for holding special elections for a levy override and/or to exceed Budget Authority</a:t>
            </a:r>
          </a:p>
          <a:p>
            <a:pPr lvl="1">
              <a:lnSpc>
                <a:spcPct val="100000"/>
              </a:lnSpc>
            </a:pPr>
            <a:r>
              <a:rPr lang="en-US" sz="3000" dirty="0"/>
              <a:t>Template examples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3DB8F5-EC58-8CEB-0B7C-B52999DDD3B7}"/>
              </a:ext>
            </a:extLst>
          </p:cNvPr>
          <p:cNvSpPr txBox="1"/>
          <p:nvPr/>
        </p:nvSpPr>
        <p:spPr>
          <a:xfrm>
            <a:off x="0" y="6389487"/>
            <a:ext cx="12188952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https://www.education.ne.gov/fos/budgeting-school-district/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EFF593-5147-9DBE-4BC7-BC3862531E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220" y="811675"/>
            <a:ext cx="5050182" cy="5577812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05D3073-8F04-C8AD-8A73-B39FB5820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1F164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4594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97421" y="160403"/>
            <a:ext cx="10629856" cy="651272"/>
          </a:xfrm>
        </p:spPr>
        <p:txBody>
          <a:bodyPr>
            <a:noAutofit/>
          </a:bodyPr>
          <a:lstStyle/>
          <a:p>
            <a:r>
              <a:rPr lang="en-US" sz="4400" b="1" dirty="0"/>
              <a:t>Budget Document Instruction Manual – APA 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6327820" y="1524000"/>
            <a:ext cx="5294457" cy="4528162"/>
          </a:xfrm>
        </p:spPr>
        <p:txBody>
          <a:bodyPr>
            <a:normAutofit/>
          </a:bodyPr>
          <a:lstStyle/>
          <a:p>
            <a:r>
              <a:rPr lang="en-US" sz="3200" dirty="0"/>
              <a:t>Instruction Manual for completing the District Budget Document Forms</a:t>
            </a:r>
          </a:p>
          <a:p>
            <a:endParaRPr lang="en-US" dirty="0"/>
          </a:p>
          <a:p>
            <a:r>
              <a:rPr lang="en-US" sz="3200" dirty="0"/>
              <a:t>In-depth statute references</a:t>
            </a:r>
          </a:p>
          <a:p>
            <a:pPr lvl="1"/>
            <a:endParaRPr lang="en-US" dirty="0"/>
          </a:p>
          <a:p>
            <a:r>
              <a:rPr lang="en-US" sz="3200" dirty="0"/>
              <a:t>Reviews Legislative changes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35AB80-B6B7-7E91-0AB1-685280AEA382}"/>
              </a:ext>
            </a:extLst>
          </p:cNvPr>
          <p:cNvSpPr txBox="1"/>
          <p:nvPr/>
        </p:nvSpPr>
        <p:spPr>
          <a:xfrm>
            <a:off x="0" y="6476159"/>
            <a:ext cx="12192000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https://auditors.nebraska.gov/Budget_Info/B2022-2023/2022-2023_Budget_Forms_and_Info.html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2507CB-FCB6-9CF3-141A-732DCE4B84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478" y="811675"/>
            <a:ext cx="4980864" cy="5767316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489CC15-3C8D-7131-C6C3-E48A37F18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1F164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9801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665F1BD-3A08-599E-8903-DF3DA586169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0" marR="0" lvl="0" indent="0" defTabSz="3429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School District Budget Cycle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E0CBAC23-2E3F-4A90-BA59-F8299F6A5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65313"/>
            <a:ext cx="10424160" cy="18288"/>
          </a:xfrm>
          <a:custGeom>
            <a:avLst/>
            <a:gdLst>
              <a:gd name="connsiteX0" fmla="*/ 0 w 10424160"/>
              <a:gd name="connsiteY0" fmla="*/ 0 h 18288"/>
              <a:gd name="connsiteX1" fmla="*/ 903427 w 10424160"/>
              <a:gd name="connsiteY1" fmla="*/ 0 h 18288"/>
              <a:gd name="connsiteX2" fmla="*/ 1389888 w 10424160"/>
              <a:gd name="connsiteY2" fmla="*/ 0 h 18288"/>
              <a:gd name="connsiteX3" fmla="*/ 2189074 w 10424160"/>
              <a:gd name="connsiteY3" fmla="*/ 0 h 18288"/>
              <a:gd name="connsiteX4" fmla="*/ 2675534 w 10424160"/>
              <a:gd name="connsiteY4" fmla="*/ 0 h 18288"/>
              <a:gd name="connsiteX5" fmla="*/ 3370478 w 10424160"/>
              <a:gd name="connsiteY5" fmla="*/ 0 h 18288"/>
              <a:gd name="connsiteX6" fmla="*/ 4169664 w 10424160"/>
              <a:gd name="connsiteY6" fmla="*/ 0 h 18288"/>
              <a:gd name="connsiteX7" fmla="*/ 4551883 w 10424160"/>
              <a:gd name="connsiteY7" fmla="*/ 0 h 18288"/>
              <a:gd name="connsiteX8" fmla="*/ 4934102 w 10424160"/>
              <a:gd name="connsiteY8" fmla="*/ 0 h 18288"/>
              <a:gd name="connsiteX9" fmla="*/ 5837530 w 10424160"/>
              <a:gd name="connsiteY9" fmla="*/ 0 h 18288"/>
              <a:gd name="connsiteX10" fmla="*/ 6532474 w 10424160"/>
              <a:gd name="connsiteY10" fmla="*/ 0 h 18288"/>
              <a:gd name="connsiteX11" fmla="*/ 6914693 w 10424160"/>
              <a:gd name="connsiteY11" fmla="*/ 0 h 18288"/>
              <a:gd name="connsiteX12" fmla="*/ 7609637 w 10424160"/>
              <a:gd name="connsiteY12" fmla="*/ 0 h 18288"/>
              <a:gd name="connsiteX13" fmla="*/ 8513064 w 10424160"/>
              <a:gd name="connsiteY13" fmla="*/ 0 h 18288"/>
              <a:gd name="connsiteX14" fmla="*/ 9103766 w 10424160"/>
              <a:gd name="connsiteY14" fmla="*/ 0 h 18288"/>
              <a:gd name="connsiteX15" fmla="*/ 9694469 w 10424160"/>
              <a:gd name="connsiteY15" fmla="*/ 0 h 18288"/>
              <a:gd name="connsiteX16" fmla="*/ 10424160 w 10424160"/>
              <a:gd name="connsiteY16" fmla="*/ 0 h 18288"/>
              <a:gd name="connsiteX17" fmla="*/ 10424160 w 10424160"/>
              <a:gd name="connsiteY17" fmla="*/ 18288 h 18288"/>
              <a:gd name="connsiteX18" fmla="*/ 9729216 w 10424160"/>
              <a:gd name="connsiteY18" fmla="*/ 18288 h 18288"/>
              <a:gd name="connsiteX19" fmla="*/ 8930030 w 10424160"/>
              <a:gd name="connsiteY19" fmla="*/ 18288 h 18288"/>
              <a:gd name="connsiteX20" fmla="*/ 8130845 w 10424160"/>
              <a:gd name="connsiteY20" fmla="*/ 18288 h 18288"/>
              <a:gd name="connsiteX21" fmla="*/ 7644384 w 10424160"/>
              <a:gd name="connsiteY21" fmla="*/ 18288 h 18288"/>
              <a:gd name="connsiteX22" fmla="*/ 6740957 w 10424160"/>
              <a:gd name="connsiteY22" fmla="*/ 18288 h 18288"/>
              <a:gd name="connsiteX23" fmla="*/ 6046013 w 10424160"/>
              <a:gd name="connsiteY23" fmla="*/ 18288 h 18288"/>
              <a:gd name="connsiteX24" fmla="*/ 5663794 w 10424160"/>
              <a:gd name="connsiteY24" fmla="*/ 18288 h 18288"/>
              <a:gd name="connsiteX25" fmla="*/ 4968850 w 10424160"/>
              <a:gd name="connsiteY25" fmla="*/ 18288 h 18288"/>
              <a:gd name="connsiteX26" fmla="*/ 4378147 w 10424160"/>
              <a:gd name="connsiteY26" fmla="*/ 18288 h 18288"/>
              <a:gd name="connsiteX27" fmla="*/ 3787445 w 10424160"/>
              <a:gd name="connsiteY27" fmla="*/ 18288 h 18288"/>
              <a:gd name="connsiteX28" fmla="*/ 3196742 w 10424160"/>
              <a:gd name="connsiteY28" fmla="*/ 18288 h 18288"/>
              <a:gd name="connsiteX29" fmla="*/ 2606040 w 10424160"/>
              <a:gd name="connsiteY29" fmla="*/ 18288 h 18288"/>
              <a:gd name="connsiteX30" fmla="*/ 1806854 w 10424160"/>
              <a:gd name="connsiteY30" fmla="*/ 18288 h 18288"/>
              <a:gd name="connsiteX31" fmla="*/ 1111910 w 10424160"/>
              <a:gd name="connsiteY31" fmla="*/ 18288 h 18288"/>
              <a:gd name="connsiteX32" fmla="*/ 729691 w 10424160"/>
              <a:gd name="connsiteY32" fmla="*/ 18288 h 18288"/>
              <a:gd name="connsiteX33" fmla="*/ 0 w 10424160"/>
              <a:gd name="connsiteY33" fmla="*/ 18288 h 18288"/>
              <a:gd name="connsiteX34" fmla="*/ 0 w 10424160"/>
              <a:gd name="connsiteY3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4160" h="18288" fill="none" extrusionOk="0">
                <a:moveTo>
                  <a:pt x="0" y="0"/>
                </a:moveTo>
                <a:cubicBezTo>
                  <a:pt x="251416" y="-3874"/>
                  <a:pt x="479411" y="-20508"/>
                  <a:pt x="903427" y="0"/>
                </a:cubicBezTo>
                <a:cubicBezTo>
                  <a:pt x="1327443" y="20508"/>
                  <a:pt x="1177990" y="-7387"/>
                  <a:pt x="1389888" y="0"/>
                </a:cubicBezTo>
                <a:cubicBezTo>
                  <a:pt x="1601786" y="7387"/>
                  <a:pt x="1928602" y="-6697"/>
                  <a:pt x="2189074" y="0"/>
                </a:cubicBezTo>
                <a:cubicBezTo>
                  <a:pt x="2449546" y="6697"/>
                  <a:pt x="2440085" y="-21144"/>
                  <a:pt x="2675534" y="0"/>
                </a:cubicBezTo>
                <a:cubicBezTo>
                  <a:pt x="2910983" y="21144"/>
                  <a:pt x="3026158" y="-11124"/>
                  <a:pt x="3370478" y="0"/>
                </a:cubicBezTo>
                <a:cubicBezTo>
                  <a:pt x="3714798" y="11124"/>
                  <a:pt x="3864539" y="-10660"/>
                  <a:pt x="4169664" y="0"/>
                </a:cubicBezTo>
                <a:cubicBezTo>
                  <a:pt x="4474789" y="10660"/>
                  <a:pt x="4471218" y="16488"/>
                  <a:pt x="4551883" y="0"/>
                </a:cubicBezTo>
                <a:cubicBezTo>
                  <a:pt x="4632548" y="-16488"/>
                  <a:pt x="4786830" y="7986"/>
                  <a:pt x="4934102" y="0"/>
                </a:cubicBezTo>
                <a:cubicBezTo>
                  <a:pt x="5081374" y="-7986"/>
                  <a:pt x="5575881" y="-33003"/>
                  <a:pt x="5837530" y="0"/>
                </a:cubicBezTo>
                <a:cubicBezTo>
                  <a:pt x="6099179" y="33003"/>
                  <a:pt x="6305895" y="14170"/>
                  <a:pt x="6532474" y="0"/>
                </a:cubicBezTo>
                <a:cubicBezTo>
                  <a:pt x="6759053" y="-14170"/>
                  <a:pt x="6726707" y="16121"/>
                  <a:pt x="6914693" y="0"/>
                </a:cubicBezTo>
                <a:cubicBezTo>
                  <a:pt x="7102679" y="-16121"/>
                  <a:pt x="7397857" y="32594"/>
                  <a:pt x="7609637" y="0"/>
                </a:cubicBezTo>
                <a:cubicBezTo>
                  <a:pt x="7821417" y="-32594"/>
                  <a:pt x="8141235" y="-3745"/>
                  <a:pt x="8513064" y="0"/>
                </a:cubicBezTo>
                <a:cubicBezTo>
                  <a:pt x="8884893" y="3745"/>
                  <a:pt x="8877548" y="3359"/>
                  <a:pt x="9103766" y="0"/>
                </a:cubicBezTo>
                <a:cubicBezTo>
                  <a:pt x="9329984" y="-3359"/>
                  <a:pt x="9545570" y="-17843"/>
                  <a:pt x="9694469" y="0"/>
                </a:cubicBezTo>
                <a:cubicBezTo>
                  <a:pt x="9843368" y="17843"/>
                  <a:pt x="10162477" y="-1217"/>
                  <a:pt x="10424160" y="0"/>
                </a:cubicBezTo>
                <a:cubicBezTo>
                  <a:pt x="10424498" y="7640"/>
                  <a:pt x="10423710" y="11289"/>
                  <a:pt x="10424160" y="18288"/>
                </a:cubicBezTo>
                <a:cubicBezTo>
                  <a:pt x="10184680" y="20716"/>
                  <a:pt x="10034768" y="-9357"/>
                  <a:pt x="9729216" y="18288"/>
                </a:cubicBezTo>
                <a:cubicBezTo>
                  <a:pt x="9423664" y="45933"/>
                  <a:pt x="9309220" y="36372"/>
                  <a:pt x="8930030" y="18288"/>
                </a:cubicBezTo>
                <a:cubicBezTo>
                  <a:pt x="8550840" y="204"/>
                  <a:pt x="8513376" y="34707"/>
                  <a:pt x="8130845" y="18288"/>
                </a:cubicBezTo>
                <a:cubicBezTo>
                  <a:pt x="7748315" y="1869"/>
                  <a:pt x="7864674" y="19659"/>
                  <a:pt x="7644384" y="18288"/>
                </a:cubicBezTo>
                <a:cubicBezTo>
                  <a:pt x="7424094" y="16917"/>
                  <a:pt x="6947001" y="55680"/>
                  <a:pt x="6740957" y="18288"/>
                </a:cubicBezTo>
                <a:cubicBezTo>
                  <a:pt x="6534913" y="-19104"/>
                  <a:pt x="6313809" y="33391"/>
                  <a:pt x="6046013" y="18288"/>
                </a:cubicBezTo>
                <a:cubicBezTo>
                  <a:pt x="5778217" y="3185"/>
                  <a:pt x="5786775" y="1439"/>
                  <a:pt x="5663794" y="18288"/>
                </a:cubicBezTo>
                <a:cubicBezTo>
                  <a:pt x="5540813" y="35137"/>
                  <a:pt x="5204724" y="25434"/>
                  <a:pt x="4968850" y="18288"/>
                </a:cubicBezTo>
                <a:cubicBezTo>
                  <a:pt x="4732976" y="11142"/>
                  <a:pt x="4559928" y="34568"/>
                  <a:pt x="4378147" y="18288"/>
                </a:cubicBezTo>
                <a:cubicBezTo>
                  <a:pt x="4196366" y="2008"/>
                  <a:pt x="3992200" y="35409"/>
                  <a:pt x="3787445" y="18288"/>
                </a:cubicBezTo>
                <a:cubicBezTo>
                  <a:pt x="3582690" y="1167"/>
                  <a:pt x="3488876" y="-7583"/>
                  <a:pt x="3196742" y="18288"/>
                </a:cubicBezTo>
                <a:cubicBezTo>
                  <a:pt x="2904608" y="44159"/>
                  <a:pt x="2729828" y="45906"/>
                  <a:pt x="2606040" y="18288"/>
                </a:cubicBezTo>
                <a:cubicBezTo>
                  <a:pt x="2482252" y="-9330"/>
                  <a:pt x="2000672" y="-5498"/>
                  <a:pt x="1806854" y="18288"/>
                </a:cubicBezTo>
                <a:cubicBezTo>
                  <a:pt x="1613036" y="42074"/>
                  <a:pt x="1310933" y="-4240"/>
                  <a:pt x="1111910" y="18288"/>
                </a:cubicBezTo>
                <a:cubicBezTo>
                  <a:pt x="912887" y="40816"/>
                  <a:pt x="891560" y="1701"/>
                  <a:pt x="729691" y="18288"/>
                </a:cubicBezTo>
                <a:cubicBezTo>
                  <a:pt x="567822" y="34875"/>
                  <a:pt x="203025" y="34462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10424160" h="18288" stroke="0" extrusionOk="0">
                <a:moveTo>
                  <a:pt x="0" y="0"/>
                </a:moveTo>
                <a:cubicBezTo>
                  <a:pt x="119910" y="17195"/>
                  <a:pt x="345032" y="1652"/>
                  <a:pt x="590702" y="0"/>
                </a:cubicBezTo>
                <a:cubicBezTo>
                  <a:pt x="836372" y="-1652"/>
                  <a:pt x="830717" y="-10944"/>
                  <a:pt x="972922" y="0"/>
                </a:cubicBezTo>
                <a:cubicBezTo>
                  <a:pt x="1115127" y="10944"/>
                  <a:pt x="1638708" y="17269"/>
                  <a:pt x="1876349" y="0"/>
                </a:cubicBezTo>
                <a:cubicBezTo>
                  <a:pt x="2113990" y="-17269"/>
                  <a:pt x="2263529" y="27642"/>
                  <a:pt x="2467051" y="0"/>
                </a:cubicBezTo>
                <a:cubicBezTo>
                  <a:pt x="2670573" y="-27642"/>
                  <a:pt x="2867743" y="-1552"/>
                  <a:pt x="3057754" y="0"/>
                </a:cubicBezTo>
                <a:cubicBezTo>
                  <a:pt x="3247765" y="1552"/>
                  <a:pt x="3729099" y="45169"/>
                  <a:pt x="3961181" y="0"/>
                </a:cubicBezTo>
                <a:cubicBezTo>
                  <a:pt x="4193263" y="-45169"/>
                  <a:pt x="4313735" y="4067"/>
                  <a:pt x="4447642" y="0"/>
                </a:cubicBezTo>
                <a:cubicBezTo>
                  <a:pt x="4581549" y="-4067"/>
                  <a:pt x="5123626" y="11867"/>
                  <a:pt x="5351069" y="0"/>
                </a:cubicBezTo>
                <a:cubicBezTo>
                  <a:pt x="5578512" y="-11867"/>
                  <a:pt x="6044105" y="-19983"/>
                  <a:pt x="6254496" y="0"/>
                </a:cubicBezTo>
                <a:cubicBezTo>
                  <a:pt x="6464887" y="19983"/>
                  <a:pt x="6664731" y="4232"/>
                  <a:pt x="6949440" y="0"/>
                </a:cubicBezTo>
                <a:cubicBezTo>
                  <a:pt x="7234149" y="-4232"/>
                  <a:pt x="7497205" y="28731"/>
                  <a:pt x="7852867" y="0"/>
                </a:cubicBezTo>
                <a:cubicBezTo>
                  <a:pt x="8208529" y="-28731"/>
                  <a:pt x="8287556" y="2616"/>
                  <a:pt x="8443570" y="0"/>
                </a:cubicBezTo>
                <a:cubicBezTo>
                  <a:pt x="8599584" y="-2616"/>
                  <a:pt x="8871283" y="-14113"/>
                  <a:pt x="9034272" y="0"/>
                </a:cubicBezTo>
                <a:cubicBezTo>
                  <a:pt x="9197261" y="14113"/>
                  <a:pt x="9604978" y="-35623"/>
                  <a:pt x="9833458" y="0"/>
                </a:cubicBezTo>
                <a:cubicBezTo>
                  <a:pt x="10061938" y="35623"/>
                  <a:pt x="10231944" y="-8194"/>
                  <a:pt x="10424160" y="0"/>
                </a:cubicBezTo>
                <a:cubicBezTo>
                  <a:pt x="10424285" y="4395"/>
                  <a:pt x="10424085" y="9776"/>
                  <a:pt x="10424160" y="18288"/>
                </a:cubicBezTo>
                <a:cubicBezTo>
                  <a:pt x="10058736" y="-5772"/>
                  <a:pt x="9942989" y="-18764"/>
                  <a:pt x="9624974" y="18288"/>
                </a:cubicBezTo>
                <a:cubicBezTo>
                  <a:pt x="9306959" y="55340"/>
                  <a:pt x="9229263" y="24995"/>
                  <a:pt x="8930030" y="18288"/>
                </a:cubicBezTo>
                <a:cubicBezTo>
                  <a:pt x="8630797" y="11581"/>
                  <a:pt x="8647263" y="10931"/>
                  <a:pt x="8547811" y="18288"/>
                </a:cubicBezTo>
                <a:cubicBezTo>
                  <a:pt x="8448359" y="25645"/>
                  <a:pt x="8173221" y="219"/>
                  <a:pt x="8061350" y="18288"/>
                </a:cubicBezTo>
                <a:cubicBezTo>
                  <a:pt x="7949479" y="36357"/>
                  <a:pt x="7437002" y="17516"/>
                  <a:pt x="7157923" y="18288"/>
                </a:cubicBezTo>
                <a:cubicBezTo>
                  <a:pt x="6878844" y="19060"/>
                  <a:pt x="6610241" y="8864"/>
                  <a:pt x="6462979" y="18288"/>
                </a:cubicBezTo>
                <a:cubicBezTo>
                  <a:pt x="6315717" y="27712"/>
                  <a:pt x="6124879" y="4989"/>
                  <a:pt x="5976518" y="18288"/>
                </a:cubicBezTo>
                <a:cubicBezTo>
                  <a:pt x="5828157" y="31587"/>
                  <a:pt x="5566880" y="7112"/>
                  <a:pt x="5281574" y="18288"/>
                </a:cubicBezTo>
                <a:cubicBezTo>
                  <a:pt x="4996268" y="29464"/>
                  <a:pt x="5085614" y="20493"/>
                  <a:pt x="4899355" y="18288"/>
                </a:cubicBezTo>
                <a:cubicBezTo>
                  <a:pt x="4713096" y="16083"/>
                  <a:pt x="4606138" y="34359"/>
                  <a:pt x="4517136" y="18288"/>
                </a:cubicBezTo>
                <a:cubicBezTo>
                  <a:pt x="4428134" y="2217"/>
                  <a:pt x="4125335" y="52414"/>
                  <a:pt x="3822192" y="18288"/>
                </a:cubicBezTo>
                <a:cubicBezTo>
                  <a:pt x="3519049" y="-15838"/>
                  <a:pt x="3453132" y="3859"/>
                  <a:pt x="3335731" y="18288"/>
                </a:cubicBezTo>
                <a:cubicBezTo>
                  <a:pt x="3218330" y="32717"/>
                  <a:pt x="2718749" y="-13936"/>
                  <a:pt x="2536546" y="18288"/>
                </a:cubicBezTo>
                <a:cubicBezTo>
                  <a:pt x="2354343" y="50512"/>
                  <a:pt x="2190669" y="3238"/>
                  <a:pt x="2050085" y="18288"/>
                </a:cubicBezTo>
                <a:cubicBezTo>
                  <a:pt x="1909501" y="33338"/>
                  <a:pt x="1520975" y="3062"/>
                  <a:pt x="1250899" y="18288"/>
                </a:cubicBezTo>
                <a:cubicBezTo>
                  <a:pt x="980823" y="33514"/>
                  <a:pt x="992936" y="28036"/>
                  <a:pt x="868680" y="18288"/>
                </a:cubicBezTo>
                <a:cubicBezTo>
                  <a:pt x="744424" y="8540"/>
                  <a:pt x="230364" y="33365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82DA6E47-E79A-9FAA-FFEC-5E752AF8BE8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797391"/>
              </p:ext>
            </p:extLst>
          </p:nvPr>
        </p:nvGraphicFramePr>
        <p:xfrm>
          <a:off x="838200" y="2228087"/>
          <a:ext cx="10515600" cy="3948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8F58D-872E-B29F-1DCF-919F18B5F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6001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26">
            <a:extLst>
              <a:ext uri="{FF2B5EF4-FFF2-40B4-BE49-F238E27FC236}">
                <a16:creationId xmlns:a16="http://schemas.microsoft.com/office/drawing/2014/main" id="{23A58148-D452-4F6F-A2FE-EED968DE1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386463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4273" y="206375"/>
            <a:ext cx="7458074" cy="6587457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en-US" sz="3200" u="sng" dirty="0"/>
              <a:t>No Standard Method</a:t>
            </a:r>
          </a:p>
          <a:p>
            <a:pPr lvl="1"/>
            <a:r>
              <a:rPr lang="en-US" sz="2800" dirty="0"/>
              <a:t>Evaluate District Needs &amp; Limitations</a:t>
            </a:r>
          </a:p>
          <a:p>
            <a:pPr lvl="2"/>
            <a:r>
              <a:rPr lang="en-US" sz="2400" dirty="0"/>
              <a:t>Know Board goals</a:t>
            </a:r>
          </a:p>
          <a:p>
            <a:pPr lvl="2"/>
            <a:r>
              <a:rPr lang="en-US" sz="2400" dirty="0"/>
              <a:t>Build in percentage and/or actual totals </a:t>
            </a:r>
          </a:p>
          <a:p>
            <a:pPr lvl="2"/>
            <a:r>
              <a:rPr lang="en-US" sz="2400" dirty="0"/>
              <a:t>Review prior year budget and audit</a:t>
            </a:r>
          </a:p>
          <a:p>
            <a:pPr lvl="2"/>
            <a:r>
              <a:rPr lang="en-US" sz="2400" dirty="0"/>
              <a:t>Certified Budget Authority </a:t>
            </a:r>
          </a:p>
          <a:p>
            <a:pPr lvl="2"/>
            <a:r>
              <a:rPr lang="en-US" sz="2400" dirty="0"/>
              <a:t>Property Tax Authority</a:t>
            </a:r>
          </a:p>
          <a:p>
            <a:pPr lvl="2"/>
            <a:r>
              <a:rPr lang="en-US" sz="2400" dirty="0"/>
              <a:t>Cash Flow planning</a:t>
            </a:r>
          </a:p>
          <a:p>
            <a:pPr lvl="1"/>
            <a:r>
              <a:rPr lang="en-US" sz="2800" dirty="0"/>
              <a:t>Budget to a Specific Levy</a:t>
            </a:r>
          </a:p>
          <a:p>
            <a:pPr lvl="2"/>
            <a:r>
              <a:rPr lang="en-US" sz="2400" dirty="0"/>
              <a:t>Board </a:t>
            </a:r>
            <a:r>
              <a:rPr lang="en-US" sz="2400" u="sng" dirty="0"/>
              <a:t>may</a:t>
            </a:r>
            <a:r>
              <a:rPr lang="en-US" sz="2400" dirty="0"/>
              <a:t> determine maximum levy</a:t>
            </a:r>
          </a:p>
          <a:p>
            <a:pPr lvl="2"/>
            <a:r>
              <a:rPr lang="en-US" sz="2400" dirty="0"/>
              <a:t>New Bonds/Building projects included</a:t>
            </a:r>
          </a:p>
          <a:p>
            <a:pPr lvl="1"/>
            <a:r>
              <a:rPr lang="en-US" sz="2800" dirty="0"/>
              <a:t>Seek guidance from out-going supt, NCSA mentor, and NDE </a:t>
            </a:r>
          </a:p>
          <a:p>
            <a:pPr lvl="1"/>
            <a:r>
              <a:rPr lang="en-US" sz="2800" i="1" dirty="0"/>
              <a:t>Review </a:t>
            </a:r>
            <a:r>
              <a:rPr lang="en-US" sz="2800" b="1" i="1" dirty="0">
                <a:solidFill>
                  <a:srgbClr val="FF0000"/>
                </a:solidFill>
              </a:rPr>
              <a:t>Budget Text </a:t>
            </a:r>
            <a:r>
              <a:rPr lang="en-US" sz="2800" i="1" dirty="0"/>
              <a:t>and APA </a:t>
            </a:r>
            <a:r>
              <a:rPr lang="en-US" sz="2800" b="1" i="1" dirty="0">
                <a:solidFill>
                  <a:srgbClr val="FF0000"/>
                </a:solidFill>
              </a:rPr>
              <a:t>Instruction Manual </a:t>
            </a:r>
            <a:r>
              <a:rPr lang="en-US" sz="2800" i="1" dirty="0"/>
              <a:t>for latest budget &amp; statute updates, detailed help, etc. 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C749A54-272D-6171-0251-84E11B6D31F9}"/>
              </a:ext>
            </a:extLst>
          </p:cNvPr>
          <p:cNvSpPr txBox="1"/>
          <p:nvPr/>
        </p:nvSpPr>
        <p:spPr>
          <a:xfrm>
            <a:off x="429638" y="643467"/>
            <a:ext cx="3072319" cy="5571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Preparing District Budget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AC5FA5-CC6B-5A8A-6F48-E7491A2DD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8608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DBC8166-481C-4473-95F5-9A5B9073B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A5A5CE6E-90AF-4D43-A014-1F9EC83EB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512467" cy="6858000"/>
          </a:xfrm>
          <a:custGeom>
            <a:avLst/>
            <a:gdLst>
              <a:gd name="connsiteX0" fmla="*/ 0 w 4512467"/>
              <a:gd name="connsiteY0" fmla="*/ 0 h 6858000"/>
              <a:gd name="connsiteX1" fmla="*/ 2579526 w 4512467"/>
              <a:gd name="connsiteY1" fmla="*/ 0 h 6858000"/>
              <a:gd name="connsiteX2" fmla="*/ 2583267 w 4512467"/>
              <a:gd name="connsiteY2" fmla="*/ 2151 h 6858000"/>
              <a:gd name="connsiteX3" fmla="*/ 4512467 w 4512467"/>
              <a:gd name="connsiteY3" fmla="*/ 3429000 h 6858000"/>
              <a:gd name="connsiteX4" fmla="*/ 2583267 w 4512467"/>
              <a:gd name="connsiteY4" fmla="*/ 6855849 h 6858000"/>
              <a:gd name="connsiteX5" fmla="*/ 2579526 w 4512467"/>
              <a:gd name="connsiteY5" fmla="*/ 6858000 h 6858000"/>
              <a:gd name="connsiteX6" fmla="*/ 0 w 451246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12467" h="6858000">
                <a:moveTo>
                  <a:pt x="0" y="0"/>
                </a:moveTo>
                <a:lnTo>
                  <a:pt x="2579526" y="0"/>
                </a:lnTo>
                <a:lnTo>
                  <a:pt x="2583267" y="2151"/>
                </a:lnTo>
                <a:cubicBezTo>
                  <a:pt x="3739868" y="704919"/>
                  <a:pt x="4512467" y="1976735"/>
                  <a:pt x="4512467" y="3429000"/>
                </a:cubicBezTo>
                <a:cubicBezTo>
                  <a:pt x="4512467" y="4881266"/>
                  <a:pt x="3739868" y="6153081"/>
                  <a:pt x="2583267" y="6855849"/>
                </a:cubicBezTo>
                <a:lnTo>
                  <a:pt x="257952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D4AF5F-5AD7-827F-6ED1-3C50B027F509}"/>
              </a:ext>
            </a:extLst>
          </p:cNvPr>
          <p:cNvSpPr txBox="1"/>
          <p:nvPr/>
        </p:nvSpPr>
        <p:spPr>
          <a:xfrm>
            <a:off x="429637" y="643467"/>
            <a:ext cx="3957879" cy="5571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General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Fund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4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Disbursements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graphicFrame>
        <p:nvGraphicFramePr>
          <p:cNvPr id="9" name="Content Placeholder 5">
            <a:extLst>
              <a:ext uri="{FF2B5EF4-FFF2-40B4-BE49-F238E27FC236}">
                <a16:creationId xmlns:a16="http://schemas.microsoft.com/office/drawing/2014/main" id="{FD4A3889-D709-96A1-3AAF-CE3289B3B56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4496221"/>
              </p:ext>
            </p:extLst>
          </p:nvPr>
        </p:nvGraphicFramePr>
        <p:xfrm>
          <a:off x="5207639" y="1219200"/>
          <a:ext cx="6554723" cy="53089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37253F0-5B5F-43FC-A2C0-B5B3F68F8C75}"/>
              </a:ext>
            </a:extLst>
          </p:cNvPr>
          <p:cNvSpPr txBox="1"/>
          <p:nvPr/>
        </p:nvSpPr>
        <p:spPr>
          <a:xfrm>
            <a:off x="5188589" y="326337"/>
            <a:ext cx="66288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Consider In Your Planning</a:t>
            </a:r>
          </a:p>
        </p:txBody>
      </p:sp>
    </p:spTree>
    <p:extLst>
      <p:ext uri="{BB962C8B-B14F-4D97-AF65-F5344CB8AC3E}">
        <p14:creationId xmlns:p14="http://schemas.microsoft.com/office/powerpoint/2010/main" val="23291311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310DA-D471-456D-B1B0-60BE72A53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420" y="201008"/>
            <a:ext cx="10972800" cy="822642"/>
          </a:xfrm>
        </p:spPr>
        <p:txBody>
          <a:bodyPr>
            <a:normAutofit/>
          </a:bodyPr>
          <a:lstStyle/>
          <a:p>
            <a:r>
              <a:rPr lang="en-US" sz="4400" b="1" dirty="0"/>
              <a:t>General Fund Revenue Sources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408F84C0-FAB8-46C4-AAD6-14062122344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249445"/>
              </p:ext>
            </p:extLst>
          </p:nvPr>
        </p:nvGraphicFramePr>
        <p:xfrm>
          <a:off x="922592" y="1167319"/>
          <a:ext cx="10787628" cy="49416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FD37F80-6F2F-AA22-8C79-832F9DA4BD9E}"/>
              </a:ext>
            </a:extLst>
          </p:cNvPr>
          <p:cNvSpPr txBox="1"/>
          <p:nvPr/>
        </p:nvSpPr>
        <p:spPr>
          <a:xfrm>
            <a:off x="6316406" y="6108970"/>
            <a:ext cx="537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*Data source for percentages from 2021/22 State AFR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3F55344-7205-A4B0-B104-839F26ED4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1070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0C6C5D7-CE09-4389-0D30-B29A88020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5154"/>
            <a:ext cx="10515600" cy="744573"/>
          </a:xfrm>
        </p:spPr>
        <p:txBody>
          <a:bodyPr/>
          <a:lstStyle/>
          <a:p>
            <a:pPr algn="ctr"/>
            <a:r>
              <a:rPr lang="en-US" b="1" dirty="0"/>
              <a:t>Certified Budget Authority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868CFB-7060-F55D-DA52-C07363C542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00306" y="1136465"/>
            <a:ext cx="5253644" cy="5234875"/>
          </a:xfrm>
        </p:spPr>
        <p:txBody>
          <a:bodyPr>
            <a:normAutofit/>
          </a:bodyPr>
          <a:lstStyle/>
          <a:p>
            <a:pPr marL="342900" marR="0" lvl="0" indent="-228600" defTabSz="9144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Certified on or before March 1 each year</a:t>
            </a:r>
          </a:p>
          <a:p>
            <a:pPr marL="800100" lvl="1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dirty="0"/>
              <a:t>Re-certified on June 9</a:t>
            </a:r>
            <a:r>
              <a:rPr lang="en-US" baseline="30000" dirty="0"/>
              <a:t>th</a:t>
            </a:r>
            <a:r>
              <a:rPr lang="en-US" dirty="0"/>
              <a:t>, 2023</a:t>
            </a:r>
          </a:p>
          <a:p>
            <a:pPr marL="800100" lvl="1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US" dirty="0"/>
          </a:p>
          <a:p>
            <a:pPr marL="342900" lvl="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dirty="0"/>
              <a:t>See Budget Text pg 2 for calculation explanation</a:t>
            </a:r>
          </a:p>
          <a:p>
            <a:pPr marL="800100" lvl="1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dirty="0"/>
              <a:t>Budget, Student Growth, or Formula based method</a:t>
            </a:r>
          </a:p>
          <a:p>
            <a:pPr marL="800100" lvl="1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US" dirty="0"/>
          </a:p>
          <a:p>
            <a:pPr marL="342900" marR="0" lvl="0" indent="-228600" defTabSz="9144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Populated into LC-2 </a:t>
            </a:r>
          </a:p>
          <a:p>
            <a:pPr marL="342900" marR="0" lvl="0" indent="-228600" defTabSz="9144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342900" marR="0" lvl="0" indent="-228600" defTabSz="9144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/>
              <a:t>*Property Tax Authority Certification?</a:t>
            </a:r>
          </a:p>
          <a:p>
            <a:pPr marL="342900" marR="0" lvl="0" indent="-228600" defTabSz="9144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342900" marR="0" lvl="0" indent="-228600" defTabSz="9144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342900" marR="0" lvl="0" indent="-228600" defTabSz="9144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CF2E0C75-2070-7806-5596-805844E920A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6870" y="1136466"/>
            <a:ext cx="4885355" cy="5234875"/>
          </a:xfrm>
          <a:prstGeom prst="rect">
            <a:avLst/>
          </a:prstGeom>
          <a:ln>
            <a:solidFill>
              <a:schemeClr val="tx1"/>
            </a:solidFill>
          </a:ln>
          <a:effectLst>
            <a:innerShdw blurRad="63500" dist="50800" dir="16200000">
              <a:schemeClr val="tx1">
                <a:alpha val="49000"/>
              </a:schemeClr>
            </a:inn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CE9B6E3-5038-3094-4F2D-55186C7EC2CC}"/>
              </a:ext>
            </a:extLst>
          </p:cNvPr>
          <p:cNvSpPr txBox="1"/>
          <p:nvPr/>
        </p:nvSpPr>
        <p:spPr>
          <a:xfrm>
            <a:off x="0" y="6387537"/>
            <a:ext cx="12191999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https://sfos.education.ne.gov/Default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2FC0B12-7CAF-49D9-3EB7-C6A435186E36}"/>
              </a:ext>
            </a:extLst>
          </p:cNvPr>
          <p:cNvSpPr/>
          <p:nvPr/>
        </p:nvSpPr>
        <p:spPr>
          <a:xfrm>
            <a:off x="1180684" y="2129599"/>
            <a:ext cx="4545551" cy="70093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Arrow: Left 4">
            <a:extLst>
              <a:ext uri="{FF2B5EF4-FFF2-40B4-BE49-F238E27FC236}">
                <a16:creationId xmlns:a16="http://schemas.microsoft.com/office/drawing/2014/main" id="{160B00B9-73A5-74B1-C880-D9D29FD51A37}"/>
              </a:ext>
            </a:extLst>
          </p:cNvPr>
          <p:cNvSpPr/>
          <p:nvPr/>
        </p:nvSpPr>
        <p:spPr>
          <a:xfrm rot="-2400000">
            <a:off x="5790441" y="1814235"/>
            <a:ext cx="745659" cy="301480"/>
          </a:xfrm>
          <a:prstGeom prst="left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178400-8142-D76C-6D42-EA6BC18056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1375" y="1609851"/>
            <a:ext cx="1491309" cy="416566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F36A244-F5CB-EFF6-9026-85CBEECEA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3031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247" y="144379"/>
            <a:ext cx="11067553" cy="954506"/>
          </a:xfrm>
        </p:spPr>
        <p:txBody>
          <a:bodyPr>
            <a:normAutofit/>
          </a:bodyPr>
          <a:lstStyle/>
          <a:p>
            <a:pPr algn="ctr"/>
            <a:r>
              <a:rPr lang="en-US" sz="4300" b="1" dirty="0"/>
              <a:t>Up Against Budget Authority?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3751" y="2362283"/>
            <a:ext cx="5066272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Utilize Exclusions</a:t>
            </a:r>
          </a:p>
          <a:p>
            <a:pPr lvl="1"/>
            <a:r>
              <a:rPr lang="en-US" sz="2800" dirty="0"/>
              <a:t>Special Grant Funds</a:t>
            </a:r>
          </a:p>
          <a:p>
            <a:pPr lvl="2"/>
            <a:r>
              <a:rPr lang="en-US" sz="2400" dirty="0"/>
              <a:t>ESSERS</a:t>
            </a:r>
          </a:p>
          <a:p>
            <a:pPr lvl="2"/>
            <a:r>
              <a:rPr lang="en-US" sz="2400" dirty="0"/>
              <a:t>Early Childhood</a:t>
            </a:r>
          </a:p>
          <a:p>
            <a:pPr lvl="2"/>
            <a:r>
              <a:rPr lang="en-US" sz="2400" dirty="0"/>
              <a:t>Short Term Borrowing</a:t>
            </a:r>
          </a:p>
          <a:p>
            <a:pPr lvl="1"/>
            <a:r>
              <a:rPr lang="en-US" sz="2800" dirty="0"/>
              <a:t>Properly ‘estimate’ SPED expenses</a:t>
            </a:r>
          </a:p>
          <a:p>
            <a:pPr lvl="1"/>
            <a:r>
              <a:rPr lang="en-US" sz="2800" dirty="0"/>
              <a:t>General Fund Lid Exclusions - Schedule A</a:t>
            </a:r>
          </a:p>
          <a:p>
            <a:pPr lvl="2"/>
            <a:r>
              <a:rPr lang="en-US" sz="2400" dirty="0"/>
              <a:t>Retirement Contribution</a:t>
            </a:r>
          </a:p>
          <a:p>
            <a:pPr lvl="2"/>
            <a:r>
              <a:rPr lang="en-US" sz="2400" dirty="0"/>
              <a:t>Impact Aid</a:t>
            </a:r>
          </a:p>
          <a:p>
            <a:endParaRPr lang="en-US" sz="1000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2376081"/>
            <a:ext cx="5603682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If still exceed all exclusions </a:t>
            </a:r>
          </a:p>
          <a:p>
            <a:pPr lvl="1"/>
            <a:r>
              <a:rPr lang="en-US" dirty="0"/>
              <a:t>Take a vote of the people</a:t>
            </a:r>
          </a:p>
          <a:p>
            <a:pPr lvl="1"/>
            <a:r>
              <a:rPr lang="en-US" dirty="0"/>
              <a:t>Amount approved by public is for one school fiscal year</a:t>
            </a:r>
          </a:p>
          <a:p>
            <a:pPr lvl="1"/>
            <a:r>
              <a:rPr lang="en-US" dirty="0"/>
              <a:t>Must budget the total amount approved to carry over for future years.</a:t>
            </a:r>
          </a:p>
          <a:p>
            <a:pPr lvl="1"/>
            <a:r>
              <a:rPr lang="en-US" dirty="0"/>
              <a:t>Becomes part of the base</a:t>
            </a:r>
          </a:p>
          <a:p>
            <a:pPr lvl="1"/>
            <a:r>
              <a:rPr lang="en-US" dirty="0"/>
              <a:t>Entered manually into LC-2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44643C-0BE0-CD5E-F310-3892DE9506E4}"/>
              </a:ext>
            </a:extLst>
          </p:cNvPr>
          <p:cNvSpPr txBox="1"/>
          <p:nvPr/>
        </p:nvSpPr>
        <p:spPr>
          <a:xfrm>
            <a:off x="846675" y="1098885"/>
            <a:ext cx="105071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Provisions in statute allow specific items to be outside of the General Fund expenditure limitation.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AC2673-A006-A235-9259-C793B3F8B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1418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DCC231C8-C761-4B31-9B1C-C6D19248C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D67D43-A695-C0DC-A897-280C0144E4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7886" y="1526386"/>
            <a:ext cx="5891464" cy="432082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indent="0" algn="l"/>
            <a:b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300" i="1" kern="1200" dirty="0">
                <a:solidFill>
                  <a:schemeClr val="tx1"/>
                </a:solidFill>
                <a:latin typeface="Tw Cen MT" panose="020B0602020104020603" pitchFamily="34" charset="0"/>
              </a:rPr>
              <a:t>Budgeting tool to help with cash flow</a:t>
            </a:r>
            <a:br>
              <a:rPr lang="en-US" sz="3300" i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</a:br>
            <a:br>
              <a:rPr lang="en-US" sz="3300" i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</a:br>
            <a:r>
              <a:rPr lang="en-US" sz="3300" i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Not cash in the bank</a:t>
            </a:r>
            <a:br>
              <a:rPr lang="en-US" sz="3300" i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</a:br>
            <a:br>
              <a:rPr lang="en-US" sz="3300" i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</a:br>
            <a:r>
              <a:rPr lang="en-US" sz="3300" i="1" dirty="0">
                <a:solidFill>
                  <a:schemeClr val="tx1"/>
                </a:solidFill>
                <a:latin typeface="+mn-lt"/>
              </a:rPr>
              <a:t>I</a:t>
            </a:r>
            <a:r>
              <a:rPr lang="en-US" sz="3300" i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nfo entered in budget worksheets  </a:t>
            </a:r>
            <a:r>
              <a:rPr lang="en-US" sz="3300" i="1" dirty="0">
                <a:solidFill>
                  <a:schemeClr val="tx1"/>
                </a:solidFill>
                <a:latin typeface="+mn-lt"/>
              </a:rPr>
              <a:t>auto populates and calculates in </a:t>
            </a:r>
            <a:br>
              <a:rPr lang="en-US" sz="3300" i="1" dirty="0">
                <a:solidFill>
                  <a:schemeClr val="tx1"/>
                </a:solidFill>
                <a:latin typeface="+mn-lt"/>
              </a:rPr>
            </a:br>
            <a:r>
              <a:rPr lang="en-US" sz="3300" i="1" dirty="0">
                <a:solidFill>
                  <a:schemeClr val="tx1"/>
                </a:solidFill>
                <a:latin typeface="+mn-lt"/>
              </a:rPr>
              <a:t>LC-2, total cannot exceed allowable amount</a:t>
            </a:r>
            <a:endParaRPr lang="en-US" sz="3300" kern="1200" dirty="0">
              <a:solidFill>
                <a:schemeClr val="tx1"/>
              </a:solidFill>
              <a:latin typeface="+mn-lt"/>
              <a:ea typeface="+mj-ea"/>
              <a:cs typeface="+mj-cs"/>
            </a:endParaRP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124965755"/>
              </p:ext>
            </p:extLst>
          </p:nvPr>
        </p:nvGraphicFramePr>
        <p:xfrm>
          <a:off x="5660828" y="588790"/>
          <a:ext cx="6338616" cy="56804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itle 3">
            <a:extLst>
              <a:ext uri="{FF2B5EF4-FFF2-40B4-BE49-F238E27FC236}">
                <a16:creationId xmlns:a16="http://schemas.microsoft.com/office/drawing/2014/main" id="{C091FC3B-31D1-6818-EED4-2FC3CBFAB667}"/>
              </a:ext>
            </a:extLst>
          </p:cNvPr>
          <p:cNvSpPr txBox="1">
            <a:spLocks/>
          </p:cNvSpPr>
          <p:nvPr/>
        </p:nvSpPr>
        <p:spPr>
          <a:xfrm>
            <a:off x="553340" y="153814"/>
            <a:ext cx="10515600" cy="7478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CBFAE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Total Allowable Reserves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0E3382-C7F1-10DF-5124-68B1E4A98B5E}"/>
              </a:ext>
            </a:extLst>
          </p:cNvPr>
          <p:cNvSpPr txBox="1"/>
          <p:nvPr/>
        </p:nvSpPr>
        <p:spPr>
          <a:xfrm>
            <a:off x="-12879" y="6387537"/>
            <a:ext cx="12191999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Reference: See Budget Text – Allowable Reserve Limitation for more info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E1FA729-09AC-1EF2-A045-CF9F791F1366}"/>
              </a:ext>
            </a:extLst>
          </p:cNvPr>
          <p:cNvCxnSpPr/>
          <p:nvPr/>
        </p:nvCxnSpPr>
        <p:spPr>
          <a:xfrm>
            <a:off x="676275" y="901687"/>
            <a:ext cx="10763250" cy="0"/>
          </a:xfrm>
          <a:prstGeom prst="line">
            <a:avLst/>
          </a:prstGeom>
          <a:ln w="444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19506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90575" y="0"/>
            <a:ext cx="11072813" cy="1325562"/>
          </a:xfrm>
        </p:spPr>
        <p:txBody>
          <a:bodyPr/>
          <a:lstStyle/>
          <a:p>
            <a:pPr algn="ctr"/>
            <a:r>
              <a:rPr lang="en-US" b="1" dirty="0"/>
              <a:t>Calculation of Total Allowable Reserves</a:t>
            </a:r>
          </a:p>
        </p:txBody>
      </p:sp>
      <p:graphicFrame>
        <p:nvGraphicFramePr>
          <p:cNvPr id="5" name="Content Placeholder 6"/>
          <p:cNvGraphicFramePr>
            <a:graphicFrameLocks/>
          </p:cNvGraphicFramePr>
          <p:nvPr/>
        </p:nvGraphicFramePr>
        <p:xfrm>
          <a:off x="1363852" y="2213496"/>
          <a:ext cx="9346616" cy="3696488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63939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26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01239">
                <a:tc>
                  <a:txBody>
                    <a:bodyPr/>
                    <a:lstStyle/>
                    <a:p>
                      <a:r>
                        <a:rPr lang="en-US" sz="3600" b="0" i="1" dirty="0">
                          <a:solidFill>
                            <a:schemeClr val="bg1"/>
                          </a:solidFill>
                        </a:rPr>
                        <a:t>General</a:t>
                      </a:r>
                      <a:r>
                        <a:rPr lang="en-US" sz="3600" b="0" i="1" baseline="0" dirty="0">
                          <a:solidFill>
                            <a:schemeClr val="bg1"/>
                          </a:solidFill>
                        </a:rPr>
                        <a:t> Fund Budget</a:t>
                      </a:r>
                      <a:endParaRPr lang="en-US" sz="3600" b="0" i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solidFill>
                      <a:srgbClr val="45229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b="0" i="1" dirty="0">
                          <a:solidFill>
                            <a:schemeClr val="bg1"/>
                          </a:solidFill>
                        </a:rPr>
                        <a:t>$5,000,000</a:t>
                      </a:r>
                      <a:endParaRPr lang="en-US" sz="3600" b="0" i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solidFill>
                      <a:srgbClr val="4522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775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0" i="1" baseline="0" dirty="0">
                          <a:solidFill>
                            <a:schemeClr val="bg1"/>
                          </a:solidFill>
                        </a:rPr>
                        <a:t>Allowable Reserve Percentage</a:t>
                      </a:r>
                      <a:endParaRPr lang="en-US" sz="3600" b="0" i="1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solidFill>
                      <a:srgbClr val="45229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100" b="0" i="1" dirty="0">
                        <a:solidFill>
                          <a:srgbClr val="120E5A"/>
                        </a:solidFill>
                      </a:endParaRPr>
                    </a:p>
                    <a:p>
                      <a:pPr algn="r"/>
                      <a:r>
                        <a:rPr lang="en-US" sz="3600" b="0" i="1" dirty="0">
                          <a:solidFill>
                            <a:schemeClr val="bg1"/>
                          </a:solidFill>
                        </a:rPr>
                        <a:t>45%   </a:t>
                      </a:r>
                      <a:endParaRPr lang="en-US" sz="3600" b="0" i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solidFill>
                      <a:srgbClr val="4522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766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0" i="1" baseline="0" dirty="0">
                          <a:solidFill>
                            <a:schemeClr val="bg1"/>
                          </a:solidFill>
                        </a:rPr>
                        <a:t>Total Allowable Reserves</a:t>
                      </a:r>
                      <a:endParaRPr lang="en-US" sz="4000" b="0" i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solidFill>
                      <a:srgbClr val="45229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b="0" i="1" dirty="0">
                          <a:solidFill>
                            <a:schemeClr val="bg1"/>
                          </a:solidFill>
                        </a:rPr>
                        <a:t>  $ 2,250,000</a:t>
                      </a:r>
                      <a:endParaRPr lang="en-US" sz="3600" b="0" i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solidFill>
                      <a:srgbClr val="4522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20467" y="1431104"/>
            <a:ext cx="10833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Allowable Reserve Percentage is based on District’s ADM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BC1C5B-27B6-ED8F-15ED-A91B97291C51}"/>
              </a:ext>
            </a:extLst>
          </p:cNvPr>
          <p:cNvSpPr txBox="1"/>
          <p:nvPr/>
        </p:nvSpPr>
        <p:spPr>
          <a:xfrm>
            <a:off x="-12879" y="6387537"/>
            <a:ext cx="12191999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Reference: See Budget Text – Allowable Reserve Limitation for more info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AD8D64-B6AF-61C1-0C23-53BD32AE2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F1646">
                  <a:tint val="75000"/>
                </a:srgbClr>
              </a:solidFill>
              <a:effectLst/>
              <a:uLnTx/>
              <a:uFillTx/>
              <a:latin typeface="Palatino Linotype" panose="0204050205050503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25349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5">
            <a:extLst>
              <a:ext uri="{FF2B5EF4-FFF2-40B4-BE49-F238E27FC236}">
                <a16:creationId xmlns:a16="http://schemas.microsoft.com/office/drawing/2014/main" id="{AC17DE74-01C9-4859-B65A-85CF999E8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4" name="Freeform: Shape 37">
            <a:extLst>
              <a:ext uri="{FF2B5EF4-FFF2-40B4-BE49-F238E27FC236}">
                <a16:creationId xmlns:a16="http://schemas.microsoft.com/office/drawing/2014/main" id="{068C0432-0E90-4CC1-8CD3-D44A90DF0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347414"/>
          </a:xfrm>
          <a:custGeom>
            <a:avLst/>
            <a:gdLst>
              <a:gd name="connsiteX0" fmla="*/ 0 w 12192000"/>
              <a:gd name="connsiteY0" fmla="*/ 0 h 2347414"/>
              <a:gd name="connsiteX1" fmla="*/ 12192000 w 12192000"/>
              <a:gd name="connsiteY1" fmla="*/ 0 h 2347414"/>
              <a:gd name="connsiteX2" fmla="*/ 12192000 w 12192000"/>
              <a:gd name="connsiteY2" fmla="*/ 1736458 h 2347414"/>
              <a:gd name="connsiteX3" fmla="*/ 11967601 w 12192000"/>
              <a:gd name="connsiteY3" fmla="*/ 1784034 h 2347414"/>
              <a:gd name="connsiteX4" fmla="*/ 10829000 w 12192000"/>
              <a:gd name="connsiteY4" fmla="*/ 1983294 h 2347414"/>
              <a:gd name="connsiteX5" fmla="*/ 10743779 w 12192000"/>
              <a:gd name="connsiteY5" fmla="*/ 1996027 h 2347414"/>
              <a:gd name="connsiteX6" fmla="*/ 10829254 w 12192000"/>
              <a:gd name="connsiteY6" fmla="*/ 1987751 h 2347414"/>
              <a:gd name="connsiteX7" fmla="*/ 10847162 w 12192000"/>
              <a:gd name="connsiteY7" fmla="*/ 1988388 h 2347414"/>
              <a:gd name="connsiteX8" fmla="*/ 11575155 w 12192000"/>
              <a:gd name="connsiteY8" fmla="*/ 1921415 h 2347414"/>
              <a:gd name="connsiteX9" fmla="*/ 12192000 w 12192000"/>
              <a:gd name="connsiteY9" fmla="*/ 1851213 h 2347414"/>
              <a:gd name="connsiteX10" fmla="*/ 12192000 w 12192000"/>
              <a:gd name="connsiteY10" fmla="*/ 1907356 h 2347414"/>
              <a:gd name="connsiteX11" fmla="*/ 12035532 w 12192000"/>
              <a:gd name="connsiteY11" fmla="*/ 1927033 h 2347414"/>
              <a:gd name="connsiteX12" fmla="*/ 11576932 w 12192000"/>
              <a:gd name="connsiteY12" fmla="*/ 1976291 h 2347414"/>
              <a:gd name="connsiteX13" fmla="*/ 10627316 w 12192000"/>
              <a:gd name="connsiteY13" fmla="*/ 2061470 h 2347414"/>
              <a:gd name="connsiteX14" fmla="*/ 9804196 w 12192000"/>
              <a:gd name="connsiteY14" fmla="*/ 2123478 h 2347414"/>
              <a:gd name="connsiteX15" fmla="*/ 9243851 w 12192000"/>
              <a:gd name="connsiteY15" fmla="*/ 2180008 h 2347414"/>
              <a:gd name="connsiteX16" fmla="*/ 8731259 w 12192000"/>
              <a:gd name="connsiteY16" fmla="*/ 2225081 h 2347414"/>
              <a:gd name="connsiteX17" fmla="*/ 8065752 w 12192000"/>
              <a:gd name="connsiteY17" fmla="*/ 2271681 h 2347414"/>
              <a:gd name="connsiteX18" fmla="*/ 7658065 w 12192000"/>
              <a:gd name="connsiteY18" fmla="*/ 2292562 h 2347414"/>
              <a:gd name="connsiteX19" fmla="*/ 6531024 w 12192000"/>
              <a:gd name="connsiteY19" fmla="*/ 2324138 h 2347414"/>
              <a:gd name="connsiteX20" fmla="*/ 6178331 w 12192000"/>
              <a:gd name="connsiteY20" fmla="*/ 2345655 h 2347414"/>
              <a:gd name="connsiteX21" fmla="*/ 5977282 w 12192000"/>
              <a:gd name="connsiteY21" fmla="*/ 2344127 h 2347414"/>
              <a:gd name="connsiteX22" fmla="*/ 5367658 w 12192000"/>
              <a:gd name="connsiteY22" fmla="*/ 2329230 h 2347414"/>
              <a:gd name="connsiteX23" fmla="*/ 4387306 w 12192000"/>
              <a:gd name="connsiteY23" fmla="*/ 2288614 h 2347414"/>
              <a:gd name="connsiteX24" fmla="*/ 4180287 w 12192000"/>
              <a:gd name="connsiteY24" fmla="*/ 2280211 h 2347414"/>
              <a:gd name="connsiteX25" fmla="*/ 3842199 w 12192000"/>
              <a:gd name="connsiteY25" fmla="*/ 2257039 h 2347414"/>
              <a:gd name="connsiteX26" fmla="*/ 3730309 w 12192000"/>
              <a:gd name="connsiteY26" fmla="*/ 2251182 h 2347414"/>
              <a:gd name="connsiteX27" fmla="*/ 3425496 w 12192000"/>
              <a:gd name="connsiteY27" fmla="*/ 2231320 h 2347414"/>
              <a:gd name="connsiteX28" fmla="*/ 3076106 w 12192000"/>
              <a:gd name="connsiteY28" fmla="*/ 2201781 h 2347414"/>
              <a:gd name="connsiteX29" fmla="*/ 2819682 w 12192000"/>
              <a:gd name="connsiteY29" fmla="*/ 2182427 h 2347414"/>
              <a:gd name="connsiteX30" fmla="*/ 2525539 w 12192000"/>
              <a:gd name="connsiteY30" fmla="*/ 2152888 h 2347414"/>
              <a:gd name="connsiteX31" fmla="*/ 2311915 w 12192000"/>
              <a:gd name="connsiteY31" fmla="*/ 2133536 h 2347414"/>
              <a:gd name="connsiteX32" fmla="*/ 2054223 w 12192000"/>
              <a:gd name="connsiteY32" fmla="*/ 2104760 h 2347414"/>
              <a:gd name="connsiteX33" fmla="*/ 1865367 w 12192000"/>
              <a:gd name="connsiteY33" fmla="*/ 2084770 h 2347414"/>
              <a:gd name="connsiteX34" fmla="*/ 1629263 w 12192000"/>
              <a:gd name="connsiteY34" fmla="*/ 2055996 h 2347414"/>
              <a:gd name="connsiteX35" fmla="*/ 1458823 w 12192000"/>
              <a:gd name="connsiteY35" fmla="*/ 2035751 h 2347414"/>
              <a:gd name="connsiteX36" fmla="*/ 1241390 w 12192000"/>
              <a:gd name="connsiteY36" fmla="*/ 2007103 h 2347414"/>
              <a:gd name="connsiteX37" fmla="*/ 1047453 w 12192000"/>
              <a:gd name="connsiteY37" fmla="*/ 1980748 h 2347414"/>
              <a:gd name="connsiteX38" fmla="*/ 814907 w 12192000"/>
              <a:gd name="connsiteY38" fmla="*/ 1949045 h 2347414"/>
              <a:gd name="connsiteX39" fmla="*/ 592649 w 12192000"/>
              <a:gd name="connsiteY39" fmla="*/ 1913776 h 2347414"/>
              <a:gd name="connsiteX40" fmla="*/ 343591 w 12192000"/>
              <a:gd name="connsiteY40" fmla="*/ 1872650 h 2347414"/>
              <a:gd name="connsiteX41" fmla="*/ 35731 w 12192000"/>
              <a:gd name="connsiteY41" fmla="*/ 1821722 h 2347414"/>
              <a:gd name="connsiteX42" fmla="*/ 0 w 12192000"/>
              <a:gd name="connsiteY42" fmla="*/ 1814848 h 2347414"/>
              <a:gd name="connsiteX43" fmla="*/ 0 w 12192000"/>
              <a:gd name="connsiteY43" fmla="*/ 1758489 h 2347414"/>
              <a:gd name="connsiteX44" fmla="*/ 274248 w 12192000"/>
              <a:gd name="connsiteY44" fmla="*/ 1808735 h 2347414"/>
              <a:gd name="connsiteX45" fmla="*/ 498157 w 12192000"/>
              <a:gd name="connsiteY45" fmla="*/ 1846167 h 2347414"/>
              <a:gd name="connsiteX46" fmla="*/ 722828 w 12192000"/>
              <a:gd name="connsiteY46" fmla="*/ 1878635 h 2347414"/>
              <a:gd name="connsiteX47" fmla="*/ 949913 w 12192000"/>
              <a:gd name="connsiteY47" fmla="*/ 1912375 h 2347414"/>
              <a:gd name="connsiteX48" fmla="*/ 1195414 w 12192000"/>
              <a:gd name="connsiteY48" fmla="*/ 1947516 h 2347414"/>
              <a:gd name="connsiteX49" fmla="*/ 1342867 w 12192000"/>
              <a:gd name="connsiteY49" fmla="*/ 1968397 h 2347414"/>
              <a:gd name="connsiteX50" fmla="*/ 1518007 w 12192000"/>
              <a:gd name="connsiteY50" fmla="*/ 1988006 h 2347414"/>
              <a:gd name="connsiteX51" fmla="*/ 1701403 w 12192000"/>
              <a:gd name="connsiteY51" fmla="*/ 2010669 h 2347414"/>
              <a:gd name="connsiteX52" fmla="*/ 1879210 w 12192000"/>
              <a:gd name="connsiteY52" fmla="*/ 2031167 h 2347414"/>
              <a:gd name="connsiteX53" fmla="*/ 2068702 w 12192000"/>
              <a:gd name="connsiteY53" fmla="*/ 2052940 h 2347414"/>
              <a:gd name="connsiteX54" fmla="*/ 2212090 w 12192000"/>
              <a:gd name="connsiteY54" fmla="*/ 2067583 h 2347414"/>
              <a:gd name="connsiteX55" fmla="*/ 2416949 w 12192000"/>
              <a:gd name="connsiteY55" fmla="*/ 2089609 h 2347414"/>
              <a:gd name="connsiteX56" fmla="*/ 2582055 w 12192000"/>
              <a:gd name="connsiteY56" fmla="*/ 2105397 h 2347414"/>
              <a:gd name="connsiteX57" fmla="*/ 2802282 w 12192000"/>
              <a:gd name="connsiteY57" fmla="*/ 2126405 h 2347414"/>
              <a:gd name="connsiteX58" fmla="*/ 2984916 w 12192000"/>
              <a:gd name="connsiteY58" fmla="*/ 2141684 h 2347414"/>
              <a:gd name="connsiteX59" fmla="*/ 3241847 w 12192000"/>
              <a:gd name="connsiteY59" fmla="*/ 2164094 h 2347414"/>
              <a:gd name="connsiteX60" fmla="*/ 3439848 w 12192000"/>
              <a:gd name="connsiteY60" fmla="*/ 2176826 h 2347414"/>
              <a:gd name="connsiteX61" fmla="*/ 3658678 w 12192000"/>
              <a:gd name="connsiteY61" fmla="*/ 2194523 h 2347414"/>
              <a:gd name="connsiteX62" fmla="*/ 3881317 w 12192000"/>
              <a:gd name="connsiteY62" fmla="*/ 2206491 h 2347414"/>
              <a:gd name="connsiteX63" fmla="*/ 4148916 w 12192000"/>
              <a:gd name="connsiteY63" fmla="*/ 2225081 h 2347414"/>
              <a:gd name="connsiteX64" fmla="*/ 4468337 w 12192000"/>
              <a:gd name="connsiteY64" fmla="*/ 2237813 h 2347414"/>
              <a:gd name="connsiteX65" fmla="*/ 4605375 w 12192000"/>
              <a:gd name="connsiteY65" fmla="*/ 2240232 h 2347414"/>
              <a:gd name="connsiteX66" fmla="*/ 4527647 w 12192000"/>
              <a:gd name="connsiteY66" fmla="*/ 2236412 h 2347414"/>
              <a:gd name="connsiteX67" fmla="*/ 4175589 w 12192000"/>
              <a:gd name="connsiteY67" fmla="*/ 2212985 h 2347414"/>
              <a:gd name="connsiteX68" fmla="*/ 3988255 w 12192000"/>
              <a:gd name="connsiteY68" fmla="*/ 2200253 h 2347414"/>
              <a:gd name="connsiteX69" fmla="*/ 3686492 w 12192000"/>
              <a:gd name="connsiteY69" fmla="*/ 2176062 h 2347414"/>
              <a:gd name="connsiteX70" fmla="*/ 3517320 w 12192000"/>
              <a:gd name="connsiteY70" fmla="*/ 2163330 h 2347414"/>
              <a:gd name="connsiteX71" fmla="*/ 3258357 w 12192000"/>
              <a:gd name="connsiteY71" fmla="*/ 2139519 h 2347414"/>
              <a:gd name="connsiteX72" fmla="*/ 3101506 w 12192000"/>
              <a:gd name="connsiteY72" fmla="*/ 2126787 h 2347414"/>
              <a:gd name="connsiteX73" fmla="*/ 2809395 w 12192000"/>
              <a:gd name="connsiteY73" fmla="*/ 2097502 h 2347414"/>
              <a:gd name="connsiteX74" fmla="*/ 2598566 w 12192000"/>
              <a:gd name="connsiteY74" fmla="*/ 2078532 h 2347414"/>
              <a:gd name="connsiteX75" fmla="*/ 2337444 w 12192000"/>
              <a:gd name="connsiteY75" fmla="*/ 2048611 h 2347414"/>
              <a:gd name="connsiteX76" fmla="*/ 2091054 w 12192000"/>
              <a:gd name="connsiteY76" fmla="*/ 2023146 h 2347414"/>
              <a:gd name="connsiteX77" fmla="*/ 1755761 w 12192000"/>
              <a:gd name="connsiteY77" fmla="*/ 1981384 h 2347414"/>
              <a:gd name="connsiteX78" fmla="*/ 1441169 w 12192000"/>
              <a:gd name="connsiteY78" fmla="*/ 1943824 h 2347414"/>
              <a:gd name="connsiteX79" fmla="*/ 1017607 w 12192000"/>
              <a:gd name="connsiteY79" fmla="*/ 1883345 h 2347414"/>
              <a:gd name="connsiteX80" fmla="*/ 594427 w 12192000"/>
              <a:gd name="connsiteY80" fmla="*/ 1821849 h 2347414"/>
              <a:gd name="connsiteX81" fmla="*/ 200711 w 12192000"/>
              <a:gd name="connsiteY81" fmla="*/ 1755132 h 2347414"/>
              <a:gd name="connsiteX82" fmla="*/ 0 w 12192000"/>
              <a:gd name="connsiteY82" fmla="*/ 1718743 h 2347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2192000" h="2347414">
                <a:moveTo>
                  <a:pt x="0" y="0"/>
                </a:moveTo>
                <a:lnTo>
                  <a:pt x="12192000" y="0"/>
                </a:lnTo>
                <a:lnTo>
                  <a:pt x="12192000" y="1736458"/>
                </a:lnTo>
                <a:lnTo>
                  <a:pt x="11967601" y="1784034"/>
                </a:lnTo>
                <a:cubicBezTo>
                  <a:pt x="11589888" y="1859409"/>
                  <a:pt x="11209762" y="1923961"/>
                  <a:pt x="10829000" y="1983294"/>
                </a:cubicBezTo>
                <a:lnTo>
                  <a:pt x="10743779" y="1996027"/>
                </a:lnTo>
                <a:cubicBezTo>
                  <a:pt x="10772495" y="1996778"/>
                  <a:pt x="10801211" y="1993989"/>
                  <a:pt x="10829254" y="1987751"/>
                </a:cubicBezTo>
                <a:cubicBezTo>
                  <a:pt x="10835198" y="1988337"/>
                  <a:pt x="10841180" y="1988553"/>
                  <a:pt x="10847162" y="1988388"/>
                </a:cubicBezTo>
                <a:cubicBezTo>
                  <a:pt x="11090123" y="1968907"/>
                  <a:pt x="11332703" y="1945734"/>
                  <a:pt x="11575155" y="1921415"/>
                </a:cubicBezTo>
                <a:lnTo>
                  <a:pt x="12192000" y="1851213"/>
                </a:lnTo>
                <a:lnTo>
                  <a:pt x="12192000" y="1907356"/>
                </a:lnTo>
                <a:lnTo>
                  <a:pt x="12035532" y="1927033"/>
                </a:lnTo>
                <a:cubicBezTo>
                  <a:pt x="11882793" y="1944747"/>
                  <a:pt x="11729910" y="1961077"/>
                  <a:pt x="11576932" y="1976291"/>
                </a:cubicBezTo>
                <a:cubicBezTo>
                  <a:pt x="11260690" y="2008122"/>
                  <a:pt x="10944193" y="2037279"/>
                  <a:pt x="10627316" y="2061470"/>
                </a:cubicBezTo>
                <a:cubicBezTo>
                  <a:pt x="10352985" y="2082351"/>
                  <a:pt x="10078401" y="2100431"/>
                  <a:pt x="9804196" y="2123478"/>
                </a:cubicBezTo>
                <a:cubicBezTo>
                  <a:pt x="9617118" y="2139137"/>
                  <a:pt x="9430675" y="2161674"/>
                  <a:pt x="9243851" y="2180008"/>
                </a:cubicBezTo>
                <a:cubicBezTo>
                  <a:pt x="9073157" y="2196433"/>
                  <a:pt x="8902207" y="2211966"/>
                  <a:pt x="8731259" y="2225081"/>
                </a:cubicBezTo>
                <a:cubicBezTo>
                  <a:pt x="8509507" y="2242054"/>
                  <a:pt x="8287667" y="2257586"/>
                  <a:pt x="8065752" y="2271681"/>
                </a:cubicBezTo>
                <a:cubicBezTo>
                  <a:pt x="7929984" y="2280466"/>
                  <a:pt x="7793961" y="2285814"/>
                  <a:pt x="7658065" y="2292562"/>
                </a:cubicBezTo>
                <a:cubicBezTo>
                  <a:pt x="7282640" y="2311661"/>
                  <a:pt x="6906704" y="2314208"/>
                  <a:pt x="6531024" y="2324138"/>
                </a:cubicBezTo>
                <a:cubicBezTo>
                  <a:pt x="6413417" y="2327322"/>
                  <a:pt x="6295937" y="2338399"/>
                  <a:pt x="6178331" y="2345655"/>
                </a:cubicBezTo>
                <a:cubicBezTo>
                  <a:pt x="6111271" y="2349730"/>
                  <a:pt x="6044342" y="2345655"/>
                  <a:pt x="5977282" y="2344127"/>
                </a:cubicBezTo>
                <a:cubicBezTo>
                  <a:pt x="5774073" y="2338908"/>
                  <a:pt x="5570866" y="2334960"/>
                  <a:pt x="5367658" y="2329230"/>
                </a:cubicBezTo>
                <a:cubicBezTo>
                  <a:pt x="5040746" y="2319809"/>
                  <a:pt x="4713963" y="2306274"/>
                  <a:pt x="4387306" y="2288614"/>
                </a:cubicBezTo>
                <a:cubicBezTo>
                  <a:pt x="4318342" y="2284796"/>
                  <a:pt x="4249253" y="2284286"/>
                  <a:pt x="4180287" y="2280211"/>
                </a:cubicBezTo>
                <a:cubicBezTo>
                  <a:pt x="4067634" y="2273463"/>
                  <a:pt x="3954980" y="2265060"/>
                  <a:pt x="3842199" y="2257039"/>
                </a:cubicBezTo>
                <a:cubicBezTo>
                  <a:pt x="3804988" y="2254492"/>
                  <a:pt x="3767648" y="2254620"/>
                  <a:pt x="3730309" y="2251182"/>
                </a:cubicBezTo>
                <a:cubicBezTo>
                  <a:pt x="3628704" y="2242142"/>
                  <a:pt x="3527101" y="2238449"/>
                  <a:pt x="3425496" y="2231320"/>
                </a:cubicBezTo>
                <a:cubicBezTo>
                  <a:pt x="3308906" y="2222534"/>
                  <a:pt x="3192569" y="2211330"/>
                  <a:pt x="3076106" y="2201781"/>
                </a:cubicBezTo>
                <a:cubicBezTo>
                  <a:pt x="2990757" y="2194905"/>
                  <a:pt x="2905157" y="2190067"/>
                  <a:pt x="2819682" y="2182427"/>
                </a:cubicBezTo>
                <a:cubicBezTo>
                  <a:pt x="2721507" y="2173515"/>
                  <a:pt x="2623586" y="2162311"/>
                  <a:pt x="2525539" y="2152888"/>
                </a:cubicBezTo>
                <a:cubicBezTo>
                  <a:pt x="2454289" y="2145886"/>
                  <a:pt x="2383038" y="2140920"/>
                  <a:pt x="2311915" y="2133536"/>
                </a:cubicBezTo>
                <a:cubicBezTo>
                  <a:pt x="2225933" y="2124749"/>
                  <a:pt x="2140204" y="2114182"/>
                  <a:pt x="2054223" y="2104760"/>
                </a:cubicBezTo>
                <a:cubicBezTo>
                  <a:pt x="1990719" y="2097758"/>
                  <a:pt x="1928233" y="2092028"/>
                  <a:pt x="1865367" y="2084770"/>
                </a:cubicBezTo>
                <a:cubicBezTo>
                  <a:pt x="1786622" y="2075603"/>
                  <a:pt x="1708006" y="2065545"/>
                  <a:pt x="1629263" y="2055996"/>
                </a:cubicBezTo>
                <a:cubicBezTo>
                  <a:pt x="1572492" y="2049120"/>
                  <a:pt x="1515595" y="2043264"/>
                  <a:pt x="1458823" y="2035751"/>
                </a:cubicBezTo>
                <a:cubicBezTo>
                  <a:pt x="1386303" y="2026585"/>
                  <a:pt x="1313784" y="2016780"/>
                  <a:pt x="1241390" y="2007103"/>
                </a:cubicBezTo>
                <a:lnTo>
                  <a:pt x="1047453" y="1980748"/>
                </a:lnTo>
                <a:cubicBezTo>
                  <a:pt x="969980" y="1970180"/>
                  <a:pt x="892254" y="1960377"/>
                  <a:pt x="814907" y="1949045"/>
                </a:cubicBezTo>
                <a:cubicBezTo>
                  <a:pt x="740609" y="1938094"/>
                  <a:pt x="666692" y="1925744"/>
                  <a:pt x="592649" y="1913776"/>
                </a:cubicBezTo>
                <a:cubicBezTo>
                  <a:pt x="509587" y="1900280"/>
                  <a:pt x="426653" y="1886274"/>
                  <a:pt x="343591" y="1872650"/>
                </a:cubicBezTo>
                <a:cubicBezTo>
                  <a:pt x="240972" y="1855716"/>
                  <a:pt x="138225" y="1839673"/>
                  <a:pt x="35731" y="1821722"/>
                </a:cubicBezTo>
                <a:lnTo>
                  <a:pt x="0" y="1814848"/>
                </a:lnTo>
                <a:lnTo>
                  <a:pt x="0" y="1758489"/>
                </a:lnTo>
                <a:lnTo>
                  <a:pt x="274248" y="1808735"/>
                </a:lnTo>
                <a:cubicBezTo>
                  <a:pt x="348926" y="1821467"/>
                  <a:pt x="423604" y="1832798"/>
                  <a:pt x="498157" y="1846167"/>
                </a:cubicBezTo>
                <a:cubicBezTo>
                  <a:pt x="572708" y="1859536"/>
                  <a:pt x="647896" y="1867813"/>
                  <a:pt x="722828" y="1878635"/>
                </a:cubicBezTo>
                <a:cubicBezTo>
                  <a:pt x="797762" y="1889457"/>
                  <a:pt x="874219" y="1901426"/>
                  <a:pt x="949913" y="1912375"/>
                </a:cubicBezTo>
                <a:cubicBezTo>
                  <a:pt x="1031704" y="1924343"/>
                  <a:pt x="1113496" y="1935802"/>
                  <a:pt x="1195414" y="1947516"/>
                </a:cubicBezTo>
                <a:cubicBezTo>
                  <a:pt x="1244566" y="1954519"/>
                  <a:pt x="1293589" y="1962285"/>
                  <a:pt x="1342867" y="1968397"/>
                </a:cubicBezTo>
                <a:cubicBezTo>
                  <a:pt x="1401162" y="1975656"/>
                  <a:pt x="1459712" y="1981130"/>
                  <a:pt x="1518007" y="1988006"/>
                </a:cubicBezTo>
                <a:cubicBezTo>
                  <a:pt x="1579224" y="1995263"/>
                  <a:pt x="1640186" y="2003411"/>
                  <a:pt x="1701403" y="2010669"/>
                </a:cubicBezTo>
                <a:cubicBezTo>
                  <a:pt x="1762618" y="2017926"/>
                  <a:pt x="1820279" y="2024292"/>
                  <a:pt x="1879210" y="2031167"/>
                </a:cubicBezTo>
                <a:cubicBezTo>
                  <a:pt x="1942712" y="2038425"/>
                  <a:pt x="2006214" y="2046064"/>
                  <a:pt x="2068702" y="2052940"/>
                </a:cubicBezTo>
                <a:cubicBezTo>
                  <a:pt x="2116455" y="2058160"/>
                  <a:pt x="2164335" y="2062362"/>
                  <a:pt x="2212090" y="2067583"/>
                </a:cubicBezTo>
                <a:cubicBezTo>
                  <a:pt x="2280419" y="2074967"/>
                  <a:pt x="2348493" y="2085152"/>
                  <a:pt x="2416949" y="2089609"/>
                </a:cubicBezTo>
                <a:cubicBezTo>
                  <a:pt x="2472070" y="2093302"/>
                  <a:pt x="2526936" y="2099540"/>
                  <a:pt x="2582055" y="2105397"/>
                </a:cubicBezTo>
                <a:cubicBezTo>
                  <a:pt x="2655337" y="2113291"/>
                  <a:pt x="2729001" y="2119785"/>
                  <a:pt x="2802282" y="2126405"/>
                </a:cubicBezTo>
                <a:cubicBezTo>
                  <a:pt x="2862991" y="2131753"/>
                  <a:pt x="2924207" y="2136337"/>
                  <a:pt x="2984916" y="2141684"/>
                </a:cubicBezTo>
                <a:cubicBezTo>
                  <a:pt x="3070516" y="2149324"/>
                  <a:pt x="3156373" y="2152888"/>
                  <a:pt x="3241847" y="2164094"/>
                </a:cubicBezTo>
                <a:cubicBezTo>
                  <a:pt x="3307255" y="2172624"/>
                  <a:pt x="3374060" y="2169822"/>
                  <a:pt x="3439848" y="2176826"/>
                </a:cubicBezTo>
                <a:cubicBezTo>
                  <a:pt x="3512622" y="2184592"/>
                  <a:pt x="3585777" y="2186247"/>
                  <a:pt x="3658678" y="2194523"/>
                </a:cubicBezTo>
                <a:cubicBezTo>
                  <a:pt x="3731578" y="2202800"/>
                  <a:pt x="3807019" y="2201781"/>
                  <a:pt x="3881317" y="2206491"/>
                </a:cubicBezTo>
                <a:cubicBezTo>
                  <a:pt x="3970222" y="2212094"/>
                  <a:pt x="4059124" y="2223552"/>
                  <a:pt x="4148916" y="2225081"/>
                </a:cubicBezTo>
                <a:cubicBezTo>
                  <a:pt x="4255600" y="2226736"/>
                  <a:pt x="4361779" y="2236539"/>
                  <a:pt x="4468337" y="2237813"/>
                </a:cubicBezTo>
                <a:cubicBezTo>
                  <a:pt x="4511390" y="2238577"/>
                  <a:pt x="4554190" y="2246852"/>
                  <a:pt x="4605375" y="2240232"/>
                </a:cubicBezTo>
                <a:cubicBezTo>
                  <a:pt x="4574131" y="2238704"/>
                  <a:pt x="4550762" y="2237940"/>
                  <a:pt x="4527647" y="2236412"/>
                </a:cubicBezTo>
                <a:cubicBezTo>
                  <a:pt x="4410293" y="2228773"/>
                  <a:pt x="4292942" y="2220751"/>
                  <a:pt x="4175589" y="2212985"/>
                </a:cubicBezTo>
                <a:cubicBezTo>
                  <a:pt x="4113101" y="2208783"/>
                  <a:pt x="4050615" y="2205219"/>
                  <a:pt x="3988255" y="2200253"/>
                </a:cubicBezTo>
                <a:cubicBezTo>
                  <a:pt x="3887668" y="2192487"/>
                  <a:pt x="3787079" y="2184082"/>
                  <a:pt x="3686492" y="2176062"/>
                </a:cubicBezTo>
                <a:cubicBezTo>
                  <a:pt x="3630102" y="2171605"/>
                  <a:pt x="3573711" y="2168040"/>
                  <a:pt x="3517320" y="2163330"/>
                </a:cubicBezTo>
                <a:cubicBezTo>
                  <a:pt x="3430958" y="2155689"/>
                  <a:pt x="3344721" y="2147159"/>
                  <a:pt x="3258357" y="2139519"/>
                </a:cubicBezTo>
                <a:cubicBezTo>
                  <a:pt x="3206031" y="2134809"/>
                  <a:pt x="3153705" y="2131371"/>
                  <a:pt x="3101506" y="2126787"/>
                </a:cubicBezTo>
                <a:cubicBezTo>
                  <a:pt x="3004220" y="2117365"/>
                  <a:pt x="2907061" y="2106798"/>
                  <a:pt x="2809395" y="2097502"/>
                </a:cubicBezTo>
                <a:cubicBezTo>
                  <a:pt x="2739161" y="2090628"/>
                  <a:pt x="2668673" y="2085916"/>
                  <a:pt x="2598566" y="2078532"/>
                </a:cubicBezTo>
                <a:cubicBezTo>
                  <a:pt x="2511441" y="2069365"/>
                  <a:pt x="2424569" y="2058160"/>
                  <a:pt x="2337444" y="2048611"/>
                </a:cubicBezTo>
                <a:cubicBezTo>
                  <a:pt x="2255399" y="2039699"/>
                  <a:pt x="2173099" y="2032950"/>
                  <a:pt x="2091054" y="2023146"/>
                </a:cubicBezTo>
                <a:cubicBezTo>
                  <a:pt x="1979162" y="2010414"/>
                  <a:pt x="1867524" y="1995008"/>
                  <a:pt x="1755761" y="1981384"/>
                </a:cubicBezTo>
                <a:cubicBezTo>
                  <a:pt x="1650982" y="1968652"/>
                  <a:pt x="1545821" y="1957830"/>
                  <a:pt x="1441169" y="1943824"/>
                </a:cubicBezTo>
                <a:cubicBezTo>
                  <a:pt x="1299813" y="1924980"/>
                  <a:pt x="1158837" y="1903718"/>
                  <a:pt x="1017607" y="1883345"/>
                </a:cubicBezTo>
                <a:cubicBezTo>
                  <a:pt x="876378" y="1862974"/>
                  <a:pt x="735402" y="1844003"/>
                  <a:pt x="594427" y="1821849"/>
                </a:cubicBezTo>
                <a:cubicBezTo>
                  <a:pt x="462850" y="1801222"/>
                  <a:pt x="331526" y="1778304"/>
                  <a:pt x="200711" y="1755132"/>
                </a:cubicBezTo>
                <a:lnTo>
                  <a:pt x="0" y="1718743"/>
                </a:lnTo>
                <a:close/>
              </a:path>
            </a:pathLst>
          </a:custGeom>
          <a:solidFill>
            <a:schemeClr val="accent2"/>
          </a:solidFill>
          <a:ln w="819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01221"/>
            <a:ext cx="10515600" cy="1348065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FFFFFF"/>
                </a:solidFill>
              </a:rPr>
              <a:t>CLASSIFICATION OF FUNDS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586789"/>
            <a:ext cx="10515600" cy="3590174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v"/>
            </a:pPr>
            <a:r>
              <a:rPr lang="en-US" sz="2000" dirty="0"/>
              <a:t>This information may be found on the Nebraska Department of Education’s website:</a:t>
            </a:r>
          </a:p>
          <a:p>
            <a:endParaRPr lang="en-US" sz="20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Rule 2: </a:t>
            </a:r>
          </a:p>
          <a:p>
            <a:pPr marL="457200" lvl="1" indent="0">
              <a:buNone/>
            </a:pPr>
            <a:r>
              <a:rPr lang="en-US" sz="2000" u="sng" dirty="0">
                <a:hlinkClick r:id="rId2"/>
              </a:rPr>
              <a:t>https://www.education.ne.gov/wp-content/uploads/2017/10/Clean_Rule2_2021.pdf</a:t>
            </a:r>
            <a:endParaRPr lang="en-US" sz="2000" u="sng" dirty="0"/>
          </a:p>
          <a:p>
            <a:pPr marL="457200" lvl="1" indent="0">
              <a:buNone/>
            </a:pPr>
            <a:endParaRPr lang="en-US" sz="2000" u="sng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Accounting Structure &amp; Users’ Manual:</a:t>
            </a:r>
          </a:p>
          <a:p>
            <a:pPr marL="457200" lvl="1" indent="0">
              <a:buNone/>
            </a:pPr>
            <a:r>
              <a:rPr lang="en-US" sz="2000" dirty="0"/>
              <a:t>School District</a:t>
            </a:r>
          </a:p>
          <a:p>
            <a:pPr marL="800100" lvl="2" indent="0">
              <a:buNone/>
            </a:pPr>
            <a:r>
              <a:rPr lang="en-US" dirty="0">
                <a:hlinkClick r:id="rId3"/>
              </a:rPr>
              <a:t>https://www.education.ne.gov/wp-content/uploads/2023/05/2223DistrictUsersManual_May2023.pdf</a:t>
            </a:r>
            <a:endParaRPr lang="en-US" dirty="0"/>
          </a:p>
          <a:p>
            <a:pPr marL="800100" lvl="2" indent="0">
              <a:buNone/>
            </a:pPr>
            <a:r>
              <a:rPr lang="en-US" sz="2000" dirty="0"/>
              <a:t>ESU’s</a:t>
            </a:r>
          </a:p>
          <a:p>
            <a:pPr marL="800100" lvl="2" indent="0">
              <a:buNone/>
            </a:pPr>
            <a:r>
              <a:rPr lang="en-US" dirty="0">
                <a:hlinkClick r:id="rId4"/>
              </a:rPr>
              <a:t>https://www.education.ne.gov/wp-content/uploads/2023/03/2223ESUUsersManual_March2023.pdf</a:t>
            </a:r>
            <a:endParaRPr lang="en-US" dirty="0"/>
          </a:p>
          <a:p>
            <a:pPr marL="800100" lvl="2" indent="0">
              <a:buNone/>
            </a:pPr>
            <a:endParaRPr lang="en-US" dirty="0"/>
          </a:p>
          <a:p>
            <a:pPr marL="800100" lvl="2" indent="0">
              <a:buNone/>
            </a:pP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F80EA99-8F42-2AA1-7953-E5F3FA300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9623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0C6C5D7-CE09-4389-0D30-B29A88020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846" y="206193"/>
            <a:ext cx="11157626" cy="779025"/>
          </a:xfrm>
        </p:spPr>
        <p:txBody>
          <a:bodyPr>
            <a:normAutofit fontScale="90000"/>
          </a:bodyPr>
          <a:lstStyle/>
          <a:p>
            <a:r>
              <a:rPr lang="en-US" dirty="0"/>
              <a:t>Budget Document Form – UPDATED Basic Data Input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868CFB-7060-F55D-DA52-C07363C542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00160" y="1714500"/>
            <a:ext cx="4415589" cy="418937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800" dirty="0"/>
              <a:t>New line added excluding principle &amp; interest on bonds</a:t>
            </a:r>
          </a:p>
          <a:p>
            <a:pPr>
              <a:lnSpc>
                <a:spcPct val="100000"/>
              </a:lnSpc>
            </a:pPr>
            <a:r>
              <a:rPr lang="en-US" sz="2800" dirty="0"/>
              <a:t>Enter estimated valuations, then update with certified</a:t>
            </a:r>
          </a:p>
          <a:p>
            <a:pPr>
              <a:lnSpc>
                <a:spcPct val="100000"/>
              </a:lnSpc>
            </a:pPr>
            <a:r>
              <a:rPr lang="en-US" sz="2800" dirty="0"/>
              <a:t>Filters information to other worksheets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67FA19-F2E7-5DCF-1D42-D6765AA07772}"/>
              </a:ext>
            </a:extLst>
          </p:cNvPr>
          <p:cNvSpPr txBox="1"/>
          <p:nvPr/>
        </p:nvSpPr>
        <p:spPr>
          <a:xfrm>
            <a:off x="0" y="6388843"/>
            <a:ext cx="1219200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4BF2C9-CB46-55B7-3F46-47C2E8D8B0A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6507673"/>
            <a:ext cx="12192000" cy="262103"/>
          </a:xfrm>
          <a:prstGeom prst="rect">
            <a:avLst/>
          </a:prstGeo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70E92B81-4BDE-001E-7075-17391594936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845" y="1228725"/>
            <a:ext cx="6339291" cy="467515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DE8C528-0C0B-9D72-A705-722A0C93DD4D}"/>
              </a:ext>
            </a:extLst>
          </p:cNvPr>
          <p:cNvSpPr/>
          <p:nvPr/>
        </p:nvSpPr>
        <p:spPr>
          <a:xfrm>
            <a:off x="719845" y="2447925"/>
            <a:ext cx="6253335" cy="54246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AB8EC27A-7A87-C0D2-8B75-00EC7C1E685C}"/>
              </a:ext>
            </a:extLst>
          </p:cNvPr>
          <p:cNvSpPr/>
          <p:nvPr/>
        </p:nvSpPr>
        <p:spPr>
          <a:xfrm rot="2918457">
            <a:off x="6396783" y="2032361"/>
            <a:ext cx="346784" cy="88307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47B385-C2CC-A7DE-3180-B23AFFCB35A8}"/>
              </a:ext>
            </a:extLst>
          </p:cNvPr>
          <p:cNvSpPr txBox="1"/>
          <p:nvPr/>
        </p:nvSpPr>
        <p:spPr>
          <a:xfrm>
            <a:off x="136823" y="6019510"/>
            <a:ext cx="70179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https://auditors.nebraska.gov/Budget_Info.html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3305775C-AB9D-FA9F-F038-53958BF58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0963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0C6C5D7-CE09-4389-0D30-B29A88020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846" y="206193"/>
            <a:ext cx="11157626" cy="779025"/>
          </a:xfrm>
        </p:spPr>
        <p:txBody>
          <a:bodyPr>
            <a:normAutofit fontScale="90000"/>
          </a:bodyPr>
          <a:lstStyle/>
          <a:p>
            <a:r>
              <a:rPr lang="en-US" dirty="0"/>
              <a:t>Budget Document Form – Info for Basic Data Input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868CFB-7060-F55D-DA52-C07363C542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37335" y="1410511"/>
            <a:ext cx="3716514" cy="418937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800" dirty="0"/>
              <a:t>Prior Year Budget Doc</a:t>
            </a:r>
          </a:p>
          <a:p>
            <a:pPr>
              <a:lnSpc>
                <a:spcPct val="100000"/>
              </a:lnSpc>
            </a:pPr>
            <a:r>
              <a:rPr lang="en-US" sz="2800" dirty="0"/>
              <a:t>Cover Page Tab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sz="2800" dirty="0"/>
          </a:p>
          <a:p>
            <a:pPr>
              <a:lnSpc>
                <a:spcPct val="100000"/>
              </a:lnSpc>
            </a:pPr>
            <a:r>
              <a:rPr lang="en-US" sz="2800" dirty="0"/>
              <a:t>If principle &amp; interest on bonds the numbers will be different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67FA19-F2E7-5DCF-1D42-D6765AA07772}"/>
              </a:ext>
            </a:extLst>
          </p:cNvPr>
          <p:cNvSpPr txBox="1"/>
          <p:nvPr/>
        </p:nvSpPr>
        <p:spPr>
          <a:xfrm>
            <a:off x="0" y="6388843"/>
            <a:ext cx="1219200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4BF2C9-CB46-55B7-3F46-47C2E8D8B0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50" y="6507673"/>
            <a:ext cx="11563350" cy="262103"/>
          </a:xfrm>
          <a:prstGeom prst="rect">
            <a:avLst/>
          </a:prstGeo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70E92B81-4BDE-001E-7075-17391594936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833" y="1104048"/>
            <a:ext cx="6970765" cy="5140855"/>
          </a:xfrm>
          <a:prstGeom prst="rect">
            <a:avLst/>
          </a:prstGeom>
          <a:ln>
            <a:solidFill>
              <a:schemeClr val="tx1"/>
            </a:solidFill>
          </a:ln>
          <a:effectLst>
            <a:innerShdw blurRad="63500" dist="50800" dir="16200000">
              <a:schemeClr val="tx1">
                <a:alpha val="49000"/>
              </a:schemeClr>
            </a:innerShdw>
          </a:effec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DE8C528-0C0B-9D72-A705-722A0C93DD4D}"/>
              </a:ext>
            </a:extLst>
          </p:cNvPr>
          <p:cNvSpPr/>
          <p:nvPr/>
        </p:nvSpPr>
        <p:spPr>
          <a:xfrm>
            <a:off x="5069027" y="2143127"/>
            <a:ext cx="2459263" cy="911303"/>
          </a:xfrm>
          <a:prstGeom prst="round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AB8EC27A-7A87-C0D2-8B75-00EC7C1E685C}"/>
              </a:ext>
            </a:extLst>
          </p:cNvPr>
          <p:cNvSpPr/>
          <p:nvPr/>
        </p:nvSpPr>
        <p:spPr>
          <a:xfrm rot="5400000">
            <a:off x="7950637" y="2526197"/>
            <a:ext cx="173394" cy="883071"/>
          </a:xfrm>
          <a:prstGeom prst="down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8A75BD-6913-15ED-02F6-CA18E47FC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2881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3802B-8F7A-3858-8900-0BB12516C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732"/>
            <a:ext cx="10515600" cy="826851"/>
          </a:xfrm>
        </p:spPr>
        <p:txBody>
          <a:bodyPr/>
          <a:lstStyle/>
          <a:p>
            <a:r>
              <a:rPr lang="en-US" dirty="0"/>
              <a:t>Joint Public Hearing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406542-0787-8726-8B2E-79B3C0734D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62391"/>
            <a:ext cx="10941996" cy="501947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Tax asking exceeds 2% plus real growth</a:t>
            </a:r>
          </a:p>
          <a:p>
            <a:pPr lvl="1"/>
            <a:r>
              <a:rPr lang="en-US" dirty="0"/>
              <a:t>Joint public hearing required with other Political Subdivisions in the County</a:t>
            </a:r>
          </a:p>
          <a:p>
            <a:pPr lvl="1"/>
            <a:r>
              <a:rPr lang="en-US" dirty="0"/>
              <a:t>Scheduled between </a:t>
            </a:r>
            <a:r>
              <a:rPr lang="en-US" u="sng" dirty="0">
                <a:solidFill>
                  <a:srgbClr val="FF0000"/>
                </a:solidFill>
              </a:rPr>
              <a:t>Sept. 14 – Sept. 24</a:t>
            </a:r>
            <a:r>
              <a:rPr lang="en-US" u="sng" baseline="30000" dirty="0">
                <a:solidFill>
                  <a:srgbClr val="FF0000"/>
                </a:solidFill>
              </a:rPr>
              <a:t>th</a:t>
            </a:r>
            <a:r>
              <a:rPr lang="en-US" u="sng" dirty="0">
                <a:solidFill>
                  <a:srgbClr val="FF0000"/>
                </a:solidFill>
              </a:rPr>
              <a:t> </a:t>
            </a:r>
            <a:r>
              <a:rPr lang="en-US" dirty="0"/>
              <a:t>(revised)</a:t>
            </a:r>
            <a:endParaRPr lang="en-US" baseline="30000" dirty="0"/>
          </a:p>
          <a:p>
            <a:pPr lvl="2"/>
            <a:r>
              <a:rPr lang="en-US" baseline="30000" dirty="0">
                <a:solidFill>
                  <a:srgbClr val="00B0F0"/>
                </a:solidFill>
              </a:rPr>
              <a:t>After 6:00 P.M.</a:t>
            </a:r>
            <a:endParaRPr lang="en-US" dirty="0">
              <a:solidFill>
                <a:srgbClr val="00B0F0"/>
              </a:solidFill>
            </a:endParaRPr>
          </a:p>
          <a:p>
            <a:pPr lvl="1"/>
            <a:r>
              <a:rPr lang="en-US" dirty="0"/>
              <a:t>Information for hearing must be sent to the </a:t>
            </a:r>
            <a:r>
              <a:rPr lang="en-US" u="sng" dirty="0">
                <a:solidFill>
                  <a:srgbClr val="FF0000"/>
                </a:solidFill>
              </a:rPr>
              <a:t>County Assessor by Sept. 4th</a:t>
            </a:r>
            <a:r>
              <a:rPr lang="en-US" dirty="0"/>
              <a:t> (revised)</a:t>
            </a:r>
          </a:p>
          <a:p>
            <a:pPr lvl="1"/>
            <a:r>
              <a:rPr lang="en-US" dirty="0"/>
              <a:t>Postcard will be sent to property taxpayers/owners</a:t>
            </a:r>
          </a:p>
          <a:p>
            <a:pPr lvl="1"/>
            <a:r>
              <a:rPr lang="en-US" u="sng" dirty="0">
                <a:solidFill>
                  <a:srgbClr val="FF0000"/>
                </a:solidFill>
              </a:rPr>
              <a:t>Elected official must be present</a:t>
            </a:r>
            <a:r>
              <a:rPr lang="en-US" dirty="0"/>
              <a:t> (new)</a:t>
            </a:r>
          </a:p>
          <a:p>
            <a:pPr lvl="1"/>
            <a:endParaRPr lang="en-US" dirty="0"/>
          </a:p>
          <a:p>
            <a:r>
              <a:rPr lang="en-US" u="sng" dirty="0">
                <a:solidFill>
                  <a:srgbClr val="FF0000"/>
                </a:solidFill>
              </a:rPr>
              <a:t>Excludes bond principle &amp; interest </a:t>
            </a:r>
            <a:r>
              <a:rPr lang="en-US" dirty="0"/>
              <a:t>(new)</a:t>
            </a:r>
          </a:p>
          <a:p>
            <a:pPr lvl="1"/>
            <a:endParaRPr lang="en-US" dirty="0"/>
          </a:p>
          <a:p>
            <a:r>
              <a:rPr lang="en-US" dirty="0"/>
              <a:t>Check the County mailing prior, if possible, for errors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Budget Hearing can be held prior to JPH but not adopted</a:t>
            </a:r>
          </a:p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74EDC3-98AF-A1E0-710A-1DA7E1394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7596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0C6C5D7-CE09-4389-0D30-B29A88020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8894"/>
            <a:ext cx="10515600" cy="1325563"/>
          </a:xfrm>
        </p:spPr>
        <p:txBody>
          <a:bodyPr/>
          <a:lstStyle/>
          <a:p>
            <a:r>
              <a:rPr lang="en-US" dirty="0"/>
              <a:t>Budget Document Form – Update to Tab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C1845D4-67DA-0A8F-C1F4-E297ECCABE7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34" y="1176775"/>
            <a:ext cx="5353244" cy="5140290"/>
          </a:xfrm>
          <a:ln>
            <a:solidFill>
              <a:schemeClr val="tx1"/>
            </a:solidFill>
          </a:ln>
          <a:effectLst>
            <a:outerShdw blurRad="63500" sx="102000" sy="102000" algn="ctr" rotWithShape="0">
              <a:schemeClr val="accent2">
                <a:lumMod val="75000"/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>
            <a:bevelT w="31750"/>
            <a:bevelB w="25400"/>
          </a:sp3d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868CFB-7060-F55D-DA52-C07363C542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05420" y="1286670"/>
            <a:ext cx="5010330" cy="49851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Provides calculation test to see if allowable growth percentage was exceeded</a:t>
            </a:r>
          </a:p>
          <a:p>
            <a:r>
              <a:rPr lang="en-US" dirty="0"/>
              <a:t>Auto fills from other budget worksheets</a:t>
            </a:r>
          </a:p>
          <a:p>
            <a:r>
              <a:rPr lang="en-US" dirty="0"/>
              <a:t>Now excludes Bond P/I</a:t>
            </a:r>
          </a:p>
          <a:p>
            <a:r>
              <a:rPr lang="en-US" dirty="0"/>
              <a:t>Message will say NOT or MUST if required to hold Joint Public Hearing</a:t>
            </a:r>
          </a:p>
          <a:p>
            <a:r>
              <a:rPr lang="en-US" dirty="0"/>
              <a:t>If JPH required submit to County Assessor by 9/4 (new date)</a:t>
            </a: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AB8EC27A-7A87-C0D2-8B75-00EC7C1E685C}"/>
              </a:ext>
            </a:extLst>
          </p:cNvPr>
          <p:cNvSpPr/>
          <p:nvPr/>
        </p:nvSpPr>
        <p:spPr>
          <a:xfrm rot="2750029">
            <a:off x="5972844" y="4755629"/>
            <a:ext cx="321474" cy="111058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689FE8-7D43-825F-5647-2D2274F3CC7F}"/>
              </a:ext>
            </a:extLst>
          </p:cNvPr>
          <p:cNvSpPr txBox="1"/>
          <p:nvPr/>
        </p:nvSpPr>
        <p:spPr>
          <a:xfrm>
            <a:off x="0" y="6387537"/>
            <a:ext cx="1219200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636605-D82E-F760-CEDF-8937773F55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589" y="6518956"/>
            <a:ext cx="11654590" cy="214547"/>
          </a:xfrm>
          <a:prstGeom prst="rect">
            <a:avLst/>
          </a:prstGeom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C2359F4E-3DC3-6673-1533-FC0314F0CE74}"/>
              </a:ext>
            </a:extLst>
          </p:cNvPr>
          <p:cNvSpPr/>
          <p:nvPr/>
        </p:nvSpPr>
        <p:spPr>
          <a:xfrm rot="2750029">
            <a:off x="2233981" y="4181666"/>
            <a:ext cx="290201" cy="1110587"/>
          </a:xfrm>
          <a:prstGeom prst="downArrow">
            <a:avLst>
              <a:gd name="adj1" fmla="val 57817"/>
              <a:gd name="adj2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2374AA44-1D8C-1BD0-FCE6-83BFF4095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6615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0C6C5D7-CE09-4389-0D30-B29A88020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812" y="80809"/>
            <a:ext cx="10515600" cy="873314"/>
          </a:xfrm>
        </p:spPr>
        <p:txBody>
          <a:bodyPr/>
          <a:lstStyle/>
          <a:p>
            <a:r>
              <a:rPr lang="en-US" dirty="0"/>
              <a:t>Budget Document Form – Fund Worksheets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868CFB-7060-F55D-DA52-C07363C542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24495" y="1277145"/>
            <a:ext cx="5010330" cy="4617208"/>
          </a:xfrm>
        </p:spPr>
        <p:txBody>
          <a:bodyPr>
            <a:normAutofit/>
          </a:bodyPr>
          <a:lstStyle/>
          <a:p>
            <a:pPr marL="342900" marR="0" lvl="0" indent="-228600" defTabSz="9144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Information </a:t>
            </a:r>
            <a:r>
              <a:rPr kumimoji="0" lang="en-US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is manually keyed into all Fund worksheets</a:t>
            </a:r>
          </a:p>
          <a:p>
            <a:pPr marL="342900" marR="0" lvl="0" indent="-228600" defTabSz="9144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342900" marR="0" lvl="0" indent="-228600" defTabSz="9144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Data entered in worksheets populates information to:</a:t>
            </a:r>
          </a:p>
          <a:p>
            <a:pPr marL="742950" marR="0" lvl="1" indent="-228600" defTabSz="9144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Cover Page</a:t>
            </a:r>
          </a:p>
          <a:p>
            <a:pPr marL="742950" marR="0" lvl="1" indent="-228600" defTabSz="9144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Summary Pages</a:t>
            </a:r>
          </a:p>
          <a:p>
            <a:pPr marL="742950" marR="0" lvl="1" indent="-228600" defTabSz="9144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Hearing Notices</a:t>
            </a:r>
          </a:p>
          <a:p>
            <a:pPr marL="742950" marR="0" lvl="1" indent="-228600" defTabSz="9144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Schedule 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689FE8-7D43-825F-5647-2D2274F3CC7F}"/>
              </a:ext>
            </a:extLst>
          </p:cNvPr>
          <p:cNvSpPr txBox="1"/>
          <p:nvPr/>
        </p:nvSpPr>
        <p:spPr>
          <a:xfrm>
            <a:off x="0" y="6387537"/>
            <a:ext cx="12191999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636605-D82E-F760-CEDF-8937773F55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71475" y="6522767"/>
            <a:ext cx="11344275" cy="254424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0313F45-D1D7-DC5B-BE21-D9E61DADD66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785812" y="1070202"/>
            <a:ext cx="5928511" cy="5256706"/>
          </a:xfrm>
          <a:ln>
            <a:solidFill>
              <a:schemeClr val="tx1"/>
            </a:solidFill>
          </a:ln>
          <a:effectLst>
            <a:outerShdw blurRad="63500" sx="102000" sy="102000" algn="ctr" rotWithShape="0">
              <a:schemeClr val="accent2">
                <a:lumMod val="75000"/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>
            <a:bevelT w="31750"/>
            <a:bevelB w="25400"/>
          </a:sp3d>
        </p:spPr>
      </p:pic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C5DB0723-C213-BC2D-09DD-E7E9020A8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65142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0C6C5D7-CE09-4389-0D30-B29A88020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"/>
            <a:ext cx="10515600" cy="752475"/>
          </a:xfrm>
        </p:spPr>
        <p:txBody>
          <a:bodyPr/>
          <a:lstStyle/>
          <a:p>
            <a:r>
              <a:rPr lang="en-US" dirty="0"/>
              <a:t>Budget Document Form – Fund Worksheets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A8795D-E02A-D021-D16F-7181A0A0E2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0204" y="1095374"/>
            <a:ext cx="9694046" cy="568642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1F5DDA5-3CAE-7F6B-0C6D-65C4EDD09BD2}"/>
              </a:ext>
            </a:extLst>
          </p:cNvPr>
          <p:cNvSpPr/>
          <p:nvPr/>
        </p:nvSpPr>
        <p:spPr>
          <a:xfrm>
            <a:off x="6677025" y="2305843"/>
            <a:ext cx="1447800" cy="3676650"/>
          </a:xfrm>
          <a:prstGeom prst="roundRect">
            <a:avLst/>
          </a:prstGeom>
          <a:solidFill>
            <a:schemeClr val="accent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Enter 2021/22 AUDIT info 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1BD5680-518F-05BB-E1A8-DC97C47005CA}"/>
              </a:ext>
            </a:extLst>
          </p:cNvPr>
          <p:cNvSpPr/>
          <p:nvPr/>
        </p:nvSpPr>
        <p:spPr>
          <a:xfrm>
            <a:off x="8124825" y="2305049"/>
            <a:ext cx="1514475" cy="3677444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Enter most recent YTD Board Financial Report plus estimate for rest of year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DC480B4-5288-072E-0095-C90487F7BB66}"/>
              </a:ext>
            </a:extLst>
          </p:cNvPr>
          <p:cNvSpPr/>
          <p:nvPr/>
        </p:nvSpPr>
        <p:spPr>
          <a:xfrm>
            <a:off x="9639300" y="2305049"/>
            <a:ext cx="1504950" cy="365129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Enter planned  budget – including  anticipated increases, planned purchases &amp; transfers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B4F9C2-76D8-43B4-1A88-380C100FC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7220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83564"/>
          </a:xfrm>
        </p:spPr>
        <p:txBody>
          <a:bodyPr>
            <a:noAutofit/>
          </a:bodyPr>
          <a:lstStyle/>
          <a:p>
            <a:pPr algn="ctr"/>
            <a:r>
              <a:rPr lang="en-US" b="1" dirty="0"/>
              <a:t>Data Entry Reminders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5790" y="1806964"/>
            <a:ext cx="5773310" cy="4606980"/>
          </a:xfrm>
        </p:spPr>
        <p:txBody>
          <a:bodyPr/>
          <a:lstStyle/>
          <a:p>
            <a:r>
              <a:rPr lang="en-US" sz="3000" dirty="0">
                <a:solidFill>
                  <a:schemeClr val="accent2">
                    <a:lumMod val="75000"/>
                  </a:schemeClr>
                </a:solidFill>
              </a:rPr>
              <a:t>Enter the </a:t>
            </a:r>
            <a:r>
              <a:rPr lang="en-US" sz="3000" b="1" i="1" u="sng" dirty="0">
                <a:solidFill>
                  <a:srgbClr val="FF0000"/>
                </a:solidFill>
              </a:rPr>
              <a:t>correct</a:t>
            </a:r>
            <a:r>
              <a:rPr lang="en-US" sz="3000" b="1" dirty="0"/>
              <a:t> </a:t>
            </a:r>
            <a:r>
              <a:rPr lang="en-US" sz="3000" b="1" dirty="0">
                <a:solidFill>
                  <a:schemeClr val="accent2">
                    <a:lumMod val="75000"/>
                  </a:schemeClr>
                </a:solidFill>
              </a:rPr>
              <a:t>State Aid </a:t>
            </a:r>
            <a:r>
              <a:rPr lang="en-US" sz="3000" dirty="0">
                <a:solidFill>
                  <a:schemeClr val="accent2">
                    <a:lumMod val="75000"/>
                  </a:schemeClr>
                </a:solidFill>
              </a:rPr>
              <a:t>Amount from State Aid Certification Document 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3000" b="1" dirty="0">
                <a:solidFill>
                  <a:schemeClr val="accent2">
                    <a:lumMod val="75000"/>
                  </a:schemeClr>
                </a:solidFill>
              </a:rPr>
              <a:t>Motor Vehicle Taxes</a:t>
            </a:r>
          </a:p>
          <a:p>
            <a:pPr lvl="1"/>
            <a:r>
              <a:rPr lang="en-US" sz="2800" i="1" dirty="0">
                <a:solidFill>
                  <a:schemeClr val="accent2">
                    <a:lumMod val="75000"/>
                  </a:schemeClr>
                </a:solidFill>
              </a:rPr>
              <a:t>Enter similar $ to previous year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39437" y="1806964"/>
            <a:ext cx="5572224" cy="4606980"/>
          </a:xfrm>
        </p:spPr>
        <p:txBody>
          <a:bodyPr/>
          <a:lstStyle/>
          <a:p>
            <a:r>
              <a:rPr lang="en-US" sz="3000" b="1" dirty="0">
                <a:solidFill>
                  <a:schemeClr val="accent2">
                    <a:lumMod val="75000"/>
                  </a:schemeClr>
                </a:solidFill>
              </a:rPr>
              <a:t>County Treasurer’s Balance</a:t>
            </a:r>
          </a:p>
          <a:p>
            <a:pPr lvl="1"/>
            <a:r>
              <a:rPr lang="en-US" sz="2800" i="1" dirty="0">
                <a:solidFill>
                  <a:schemeClr val="accent2">
                    <a:lumMod val="75000"/>
                  </a:schemeClr>
                </a:solidFill>
              </a:rPr>
              <a:t>Estimate from prior years</a:t>
            </a:r>
          </a:p>
          <a:p>
            <a:pPr marL="457200" lvl="1" indent="0">
              <a:buNone/>
            </a:pPr>
            <a:endParaRPr lang="en-US" sz="2600" dirty="0">
              <a:solidFill>
                <a:schemeClr val="accent2">
                  <a:lumMod val="75000"/>
                </a:schemeClr>
              </a:solidFill>
            </a:endParaRPr>
          </a:p>
          <a:p>
            <a:pPr marL="457200" lvl="1" indent="0">
              <a:buNone/>
            </a:pPr>
            <a:endParaRPr lang="en-US" sz="26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3000" b="1" dirty="0">
                <a:solidFill>
                  <a:schemeClr val="accent2">
                    <a:lumMod val="75000"/>
                  </a:schemeClr>
                </a:solidFill>
              </a:rPr>
              <a:t>Beginning and Ending Balances</a:t>
            </a:r>
          </a:p>
          <a:p>
            <a:pPr lvl="1"/>
            <a:r>
              <a:rPr lang="en-US" sz="2800" i="1" dirty="0">
                <a:solidFill>
                  <a:schemeClr val="accent2">
                    <a:lumMod val="75000"/>
                  </a:schemeClr>
                </a:solidFill>
              </a:rPr>
              <a:t>Use actual balances from audit</a:t>
            </a:r>
          </a:p>
          <a:p>
            <a:pPr lvl="1"/>
            <a:r>
              <a:rPr lang="en-US" sz="2800" i="1" dirty="0">
                <a:solidFill>
                  <a:schemeClr val="accent2">
                    <a:lumMod val="75000"/>
                  </a:schemeClr>
                </a:solidFill>
              </a:rPr>
              <a:t>Second column of worksheet can be used to reach the desired levy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F151C3-082B-E062-49DC-495930E196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749" y="3190875"/>
            <a:ext cx="6183295" cy="895485"/>
          </a:xfrm>
          <a:prstGeom prst="rect">
            <a:avLst/>
          </a:prstGeom>
          <a:gradFill>
            <a:gsLst>
              <a:gs pos="0">
                <a:srgbClr val="FFFF0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5875">
            <a:solidFill>
              <a:schemeClr val="accent1">
                <a:alpha val="98000"/>
              </a:schemeClr>
            </a:solidFill>
          </a:ln>
          <a:effectLst>
            <a:innerShdw blurRad="63500" dist="50800" dir="13500000">
              <a:schemeClr val="accent1">
                <a:alpha val="50000"/>
              </a:schemeClr>
            </a:innerShdw>
          </a:effec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A371E05-3066-6177-9D5B-4FA7C884D46A}"/>
              </a:ext>
            </a:extLst>
          </p:cNvPr>
          <p:cNvSpPr/>
          <p:nvPr/>
        </p:nvSpPr>
        <p:spPr>
          <a:xfrm>
            <a:off x="293150" y="3743325"/>
            <a:ext cx="6146287" cy="200025"/>
          </a:xfrm>
          <a:prstGeom prst="round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62F2B74C-39E4-3582-AFAF-92D74DED1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1197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0C6C5D7-CE09-4389-0D30-B29A88020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9549"/>
            <a:ext cx="10515600" cy="744573"/>
          </a:xfrm>
        </p:spPr>
        <p:txBody>
          <a:bodyPr/>
          <a:lstStyle/>
          <a:p>
            <a:r>
              <a:rPr lang="en-US" dirty="0"/>
              <a:t>Budget Document Form – Budget Pg 2-4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C1845D4-67DA-0A8F-C1F4-E297ECCABE7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9389" y="1067856"/>
            <a:ext cx="7262061" cy="5268430"/>
          </a:xfrm>
          <a:ln>
            <a:solidFill>
              <a:schemeClr val="tx1"/>
            </a:solidFill>
          </a:ln>
          <a:effectLst>
            <a:outerShdw blurRad="50800" dist="38100" dir="16200000" sx="101000" sy="101000" rotWithShape="0">
              <a:schemeClr val="accent2">
                <a:lumMod val="75000"/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>
            <a:bevelT w="31750"/>
            <a:bevelB w="25400"/>
          </a:sp3d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868CFB-7060-F55D-DA52-C07363C542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91450" y="1286670"/>
            <a:ext cx="4229099" cy="5019112"/>
          </a:xfrm>
        </p:spPr>
        <p:txBody>
          <a:bodyPr>
            <a:normAutofit/>
          </a:bodyPr>
          <a:lstStyle/>
          <a:p>
            <a:pPr marL="342900" marR="0" lvl="0" indent="-228600" defTabSz="9144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Information autofill’s into pages 2, 3, and 4 from the </a:t>
            </a:r>
            <a:r>
              <a:rPr kumimoji="0" lang="en-US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Fund worksheets</a:t>
            </a:r>
          </a:p>
          <a:p>
            <a:pPr marL="342900" marR="0" lvl="0" indent="-228600" defTabSz="9144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342900" marR="0" lvl="0" indent="-228600" defTabSz="9144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Snapshot of your budget</a:t>
            </a:r>
          </a:p>
          <a:p>
            <a:pPr marL="342900" marR="0" lvl="0" indent="-228600" defTabSz="9144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342900" marR="0" lvl="0" indent="-228600" defTabSz="9144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1" u="none" strike="noStrike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Do not key into the pages labeled 2, 3, 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  <a:p>
            <a:pPr marL="342900" marR="0" lvl="0" indent="-228600" defTabSz="9144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marR="0" lvl="0" indent="-228600" defTabSz="9144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1" u="none" strike="noStrike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Do not add/remove lines in Sched 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689FE8-7D43-825F-5647-2D2274F3CC7F}"/>
              </a:ext>
            </a:extLst>
          </p:cNvPr>
          <p:cNvSpPr txBox="1"/>
          <p:nvPr/>
        </p:nvSpPr>
        <p:spPr>
          <a:xfrm>
            <a:off x="0" y="6387537"/>
            <a:ext cx="12191999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636605-D82E-F760-CEDF-8937773F55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8650" y="6512166"/>
            <a:ext cx="11172825" cy="255281"/>
          </a:xfrm>
          <a:prstGeom prst="rect">
            <a:avLst/>
          </a:prstGeom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E52DE850-B91B-6827-27F9-7E52D79B7B3C}"/>
              </a:ext>
            </a:extLst>
          </p:cNvPr>
          <p:cNvSpPr/>
          <p:nvPr/>
        </p:nvSpPr>
        <p:spPr>
          <a:xfrm rot="2579457">
            <a:off x="1944904" y="5084123"/>
            <a:ext cx="346784" cy="88307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3F94A6EC-9BFB-7283-4D8F-AFE5C1CC8040}"/>
              </a:ext>
            </a:extLst>
          </p:cNvPr>
          <p:cNvSpPr/>
          <p:nvPr/>
        </p:nvSpPr>
        <p:spPr>
          <a:xfrm rot="2579457">
            <a:off x="5725610" y="5084124"/>
            <a:ext cx="346784" cy="88307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E10B250-809F-92B9-13CC-75B9EF314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2671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0C6C5D7-CE09-4389-0D30-B29A88020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9549"/>
            <a:ext cx="10515600" cy="744573"/>
          </a:xfrm>
        </p:spPr>
        <p:txBody>
          <a:bodyPr>
            <a:normAutofit fontScale="90000"/>
          </a:bodyPr>
          <a:lstStyle/>
          <a:p>
            <a:r>
              <a:rPr lang="en-US" dirty="0"/>
              <a:t>Budget Document Form – Budget Hearing Notice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C1845D4-67DA-0A8F-C1F4-E297ECCABE7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7224" y="1097793"/>
            <a:ext cx="6255575" cy="5133003"/>
          </a:xfrm>
          <a:prstGeom prst="rect">
            <a:avLst/>
          </a:prstGeom>
          <a:ln>
            <a:solidFill>
              <a:schemeClr val="tx1"/>
            </a:solidFill>
          </a:ln>
          <a:effectLst>
            <a:innerShdw blurRad="63500" dist="50800" dir="16200000">
              <a:schemeClr val="tx1">
                <a:alpha val="49000"/>
              </a:schemeClr>
            </a:innerShdw>
          </a:effec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868CFB-7060-F55D-DA52-C07363C542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01980" y="1437780"/>
            <a:ext cx="4229099" cy="4466098"/>
          </a:xfrm>
        </p:spPr>
        <p:txBody>
          <a:bodyPr>
            <a:normAutofit/>
          </a:bodyPr>
          <a:lstStyle/>
          <a:p>
            <a:pPr marL="342900" marR="0" lvl="0" indent="-228600" defTabSz="9144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Autofills – do not key into</a:t>
            </a:r>
          </a:p>
          <a:p>
            <a:pPr marL="342900" marR="0" lvl="0" indent="-228600" defTabSz="9144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342900" marR="0" lvl="0" indent="-228600" defTabSz="9144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Published in newspaper 4 days prior to hearing (does not include hearing date)</a:t>
            </a:r>
          </a:p>
          <a:p>
            <a:pPr marL="342900" marR="0" lvl="0" indent="-228600" defTabSz="9144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342900" marR="0" lvl="0" indent="-228600" defTabSz="9144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Confirm it gets printed, need proof of publication to submit later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689FE8-7D43-825F-5647-2D2274F3CC7F}"/>
              </a:ext>
            </a:extLst>
          </p:cNvPr>
          <p:cNvSpPr txBox="1"/>
          <p:nvPr/>
        </p:nvSpPr>
        <p:spPr>
          <a:xfrm>
            <a:off x="0" y="6387537"/>
            <a:ext cx="12191999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636605-D82E-F760-CEDF-8937773F55E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40310" y="6460346"/>
            <a:ext cx="10939928" cy="339749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F2C8AA20-FF49-1011-4691-1A2A44301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7156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0C6C5D7-CE09-4389-0D30-B29A88020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9549"/>
            <a:ext cx="10515600" cy="744573"/>
          </a:xfrm>
        </p:spPr>
        <p:txBody>
          <a:bodyPr>
            <a:normAutofit fontScale="90000"/>
          </a:bodyPr>
          <a:lstStyle/>
          <a:p>
            <a:r>
              <a:rPr lang="en-US" dirty="0"/>
              <a:t>Budget Document Form – Special Hearing Notice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C1845D4-67DA-0A8F-C1F4-E297ECCABE7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142" y="1213690"/>
            <a:ext cx="7326863" cy="4841298"/>
          </a:xfrm>
          <a:prstGeom prst="rect">
            <a:avLst/>
          </a:prstGeom>
          <a:ln>
            <a:solidFill>
              <a:schemeClr val="tx1"/>
            </a:solidFill>
          </a:ln>
          <a:effectLst>
            <a:innerShdw blurRad="63500" dist="50800" dir="16200000">
              <a:schemeClr val="tx1">
                <a:alpha val="49000"/>
              </a:schemeClr>
            </a:innerShdw>
          </a:effec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868CFB-7060-F55D-DA52-C07363C542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91450" y="1213690"/>
            <a:ext cx="4229099" cy="4825302"/>
          </a:xfrm>
        </p:spPr>
        <p:txBody>
          <a:bodyPr>
            <a:normAutofit fontScale="92500" lnSpcReduction="20000"/>
          </a:bodyPr>
          <a:lstStyle/>
          <a:p>
            <a:pPr marL="342900" marR="0" lvl="0" indent="-228600" defTabSz="914400"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Enter 22/23 adopted info, LY budget</a:t>
            </a:r>
          </a:p>
          <a:p>
            <a:pPr marL="342900">
              <a:lnSpc>
                <a:spcPct val="11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FF0000"/>
                </a:solidFill>
              </a:rPr>
              <a:t>2023/24 data will autofill </a:t>
            </a:r>
          </a:p>
          <a:p>
            <a:pPr marL="342900">
              <a:lnSpc>
                <a:spcPct val="11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FF0000"/>
                </a:solidFill>
              </a:rPr>
              <a:t>Tax Levy will calculate</a:t>
            </a:r>
          </a:p>
          <a:p>
            <a:pPr marL="342900">
              <a:lnSpc>
                <a:spcPct val="11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FFC000"/>
                </a:solidFill>
              </a:rPr>
              <a:t>First glimpse of totals for Property Tax Authority Cap</a:t>
            </a:r>
          </a:p>
          <a:p>
            <a:pPr marL="800100" lvl="1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FFC000"/>
                </a:solidFill>
              </a:rPr>
              <a:t>General &amp; Building Funds only</a:t>
            </a:r>
          </a:p>
          <a:p>
            <a:pPr marL="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FFC000"/>
              </a:solidFill>
            </a:endParaRPr>
          </a:p>
          <a:p>
            <a:pPr marL="342900" marR="0" lvl="0" indent="-228600" defTabSz="9144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600" dirty="0"/>
              <a:t>Hide lines for funds not used</a:t>
            </a:r>
          </a:p>
          <a:p>
            <a:pPr marL="342900" marR="0" lvl="0" indent="-228600" defTabSz="9144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600" dirty="0"/>
              <a:t>Published if no JPH required, same guidelines as Budget Hearing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689FE8-7D43-825F-5647-2D2274F3CC7F}"/>
              </a:ext>
            </a:extLst>
          </p:cNvPr>
          <p:cNvSpPr txBox="1"/>
          <p:nvPr/>
        </p:nvSpPr>
        <p:spPr>
          <a:xfrm>
            <a:off x="0" y="6387537"/>
            <a:ext cx="12191999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636605-D82E-F760-CEDF-8937773F55E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14350" y="6460346"/>
            <a:ext cx="10991849" cy="33974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D267BD5-C32F-21BD-F4FF-75299ED4ECA6}"/>
              </a:ext>
            </a:extLst>
          </p:cNvPr>
          <p:cNvSpPr/>
          <p:nvPr/>
        </p:nvSpPr>
        <p:spPr>
          <a:xfrm>
            <a:off x="1571625" y="3197210"/>
            <a:ext cx="1857376" cy="2593989"/>
          </a:xfrm>
          <a:prstGeom prst="round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F8DBE43-F6A5-0896-0124-1E8010E66265}"/>
              </a:ext>
            </a:extLst>
          </p:cNvPr>
          <p:cNvSpPr/>
          <p:nvPr/>
        </p:nvSpPr>
        <p:spPr>
          <a:xfrm>
            <a:off x="4720892" y="3197212"/>
            <a:ext cx="2289508" cy="259398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B3B26DA-BF4D-6B16-B37C-BAFD3B4371EF}"/>
              </a:ext>
            </a:extLst>
          </p:cNvPr>
          <p:cNvSpPr/>
          <p:nvPr/>
        </p:nvSpPr>
        <p:spPr>
          <a:xfrm>
            <a:off x="5619750" y="3352800"/>
            <a:ext cx="866775" cy="159696"/>
          </a:xfrm>
          <a:prstGeom prst="roundRect">
            <a:avLst/>
          </a:prstGeom>
          <a:solidFill>
            <a:srgbClr val="FFC000">
              <a:alpha val="40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E9D2C64-67D5-C75C-EECC-755D7176BE21}"/>
              </a:ext>
            </a:extLst>
          </p:cNvPr>
          <p:cNvSpPr/>
          <p:nvPr/>
        </p:nvSpPr>
        <p:spPr>
          <a:xfrm>
            <a:off x="5619750" y="4743450"/>
            <a:ext cx="866775" cy="159696"/>
          </a:xfrm>
          <a:prstGeom prst="roundRect">
            <a:avLst/>
          </a:prstGeom>
          <a:solidFill>
            <a:srgbClr val="FFC000">
              <a:alpha val="40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3D884B47-79E1-5BEE-4D67-97A07A376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5582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2563104" y="1585463"/>
            <a:ext cx="7952496" cy="48153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63600" y="96443"/>
            <a:ext cx="10490200" cy="1054394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chemeClr val="tx2"/>
                </a:solidFill>
              </a:rPr>
              <a:t>School District budgeting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63104" y="3932800"/>
            <a:ext cx="990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NET OPTION FUNDING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67894" y="3960137"/>
            <a:ext cx="13153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ALLOCATED INCOME      TAX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81256" y="3981470"/>
            <a:ext cx="14673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COMMNITY ACHIEVEMENT PLAN AID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183349" y="4089192"/>
            <a:ext cx="1406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EQUALIZATION               AID</a:t>
            </a:r>
          </a:p>
        </p:txBody>
      </p:sp>
      <p:graphicFrame>
        <p:nvGraphicFramePr>
          <p:cNvPr id="17" name="Diagram 16"/>
          <p:cNvGraphicFramePr/>
          <p:nvPr/>
        </p:nvGraphicFramePr>
        <p:xfrm>
          <a:off x="1441472" y="1283831"/>
          <a:ext cx="8589232" cy="52725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455E0-5B11-14D4-3CE2-707077635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7039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07B4D-A7C7-4B24-AAD3-537BB9C0C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395" y="0"/>
            <a:ext cx="10419945" cy="977198"/>
          </a:xfrm>
        </p:spPr>
        <p:txBody>
          <a:bodyPr/>
          <a:lstStyle/>
          <a:p>
            <a:r>
              <a:rPr lang="en-US" dirty="0"/>
              <a:t>Calculations – For Fun…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232F59C-F038-5653-B81E-45796A8812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395" y="1088570"/>
            <a:ext cx="10339576" cy="1872342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u="sng" dirty="0"/>
              <a:t>How to Calculate Levy?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/>
              <a:t>(Total Tax Request ÷ Assessed Valuation) x 100 = Levy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/>
              <a:t>($4,389,899 ÷ $443,000,000) x 100 = .990948</a:t>
            </a:r>
          </a:p>
          <a:p>
            <a:pPr>
              <a:lnSpc>
                <a:spcPct val="100000"/>
              </a:lnSpc>
            </a:pPr>
            <a:endParaRPr lang="en-US" sz="1000" dirty="0"/>
          </a:p>
          <a:p>
            <a:pPr marL="0" indent="0">
              <a:lnSpc>
                <a:spcPct val="100000"/>
              </a:lnSpc>
              <a:buNone/>
            </a:pPr>
            <a:endParaRPr lang="en-US" b="1" dirty="0"/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8F9DD0DE-3B4D-DAC2-D181-DCDCCFDB0F51}"/>
              </a:ext>
            </a:extLst>
          </p:cNvPr>
          <p:cNvSpPr txBox="1">
            <a:spLocks/>
          </p:cNvSpPr>
          <p:nvPr/>
        </p:nvSpPr>
        <p:spPr>
          <a:xfrm>
            <a:off x="807395" y="3028739"/>
            <a:ext cx="10339576" cy="187234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How Much Will My Levy Generate in Property Taxes?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(Levy x Valuation) ÷ 100 = Property Tax Request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(.990948 x $443,000,000) = $4,389,899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3D959D22-8876-11E2-E8DE-1D1D5B531B71}"/>
              </a:ext>
            </a:extLst>
          </p:cNvPr>
          <p:cNvSpPr txBox="1">
            <a:spLocks/>
          </p:cNvSpPr>
          <p:nvPr/>
        </p:nvSpPr>
        <p:spPr>
          <a:xfrm>
            <a:off x="807394" y="4979465"/>
            <a:ext cx="10339577" cy="187234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Additional 1¢ in Levy Generates Additional Property Taxes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Move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decimal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4 spaces to the left on district valuation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$443,00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.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0,000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.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valuation = $44,300 additional pennies!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A46F2A-8E3B-1A8F-BDB5-6800EAD86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75931">
            <a:off x="9159009" y="226238"/>
            <a:ext cx="2210900" cy="150191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D7590EE1-AECC-922A-1B2D-90CD0FA7431B}"/>
                  </a:ext>
                </a:extLst>
              </p14:cNvPr>
              <p14:cNvContentPartPr/>
              <p14:nvPr/>
            </p14:nvContentPartPr>
            <p14:xfrm>
              <a:off x="2191425" y="6448050"/>
              <a:ext cx="951840" cy="2203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7590EE1-AECC-922A-1B2D-90CD0FA7431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82425" y="6439410"/>
                <a:ext cx="969480" cy="23796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49730D-0A37-FED2-FC84-193DDFE1A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6241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26829" y="275139"/>
            <a:ext cx="9350596" cy="772611"/>
          </a:xfrm>
        </p:spPr>
        <p:txBody>
          <a:bodyPr>
            <a:norm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 of CURRENT Year Budget Reminders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26829" y="1333500"/>
            <a:ext cx="7816738" cy="5468436"/>
          </a:xfrm>
        </p:spPr>
        <p:txBody>
          <a:bodyPr anchor="ctr">
            <a:normAutofit fontScale="62500" lnSpcReduction="20000"/>
          </a:bodyPr>
          <a:lstStyle/>
          <a:p>
            <a:r>
              <a:rPr lang="en-US" sz="4400" dirty="0"/>
              <a:t>Review current budgets to avoid overspending and/or to see if an amendment is needed </a:t>
            </a:r>
          </a:p>
          <a:p>
            <a:endParaRPr lang="en-US" sz="4400" dirty="0"/>
          </a:p>
          <a:p>
            <a:r>
              <a:rPr lang="en-US" sz="4400" dirty="0"/>
              <a:t>If spending authority remains in General Fund, may want to transfer to other funds: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4400" i="1" dirty="0"/>
              <a:t>Depreciation Fund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4400" i="1" dirty="0"/>
              <a:t>Employee Benefit Fund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4400" i="1" dirty="0"/>
              <a:t>School Nutrition Fund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4400" i="1" dirty="0"/>
              <a:t>Activity Fund</a:t>
            </a:r>
          </a:p>
          <a:p>
            <a:pPr marL="1028700" lvl="3" indent="0">
              <a:buNone/>
            </a:pPr>
            <a:endParaRPr lang="en-US" sz="4400" dirty="0"/>
          </a:p>
          <a:p>
            <a:pPr>
              <a:lnSpc>
                <a:spcPct val="120000"/>
              </a:lnSpc>
            </a:pPr>
            <a:r>
              <a:rPr lang="en-US" sz="4400" dirty="0"/>
              <a:t>Unspent General Fund budgeted authority will </a:t>
            </a:r>
            <a:r>
              <a:rPr lang="en-US" sz="4400" u="sng" dirty="0">
                <a:solidFill>
                  <a:srgbClr val="FF0000"/>
                </a:solidFill>
              </a:rPr>
              <a:t>increase 2023/24 Beginning General Fund Cash Balance</a:t>
            </a:r>
            <a:endParaRPr lang="en-US" sz="17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10" name="Graphic 9" descr="Money">
            <a:extLst>
              <a:ext uri="{FF2B5EF4-FFF2-40B4-BE49-F238E27FC236}">
                <a16:creationId xmlns:a16="http://schemas.microsoft.com/office/drawing/2014/main" id="{7A64BCCA-AD76-D325-C12E-EA38A44AA4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13987" y="2857501"/>
            <a:ext cx="1142998" cy="1142998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9ED6D6C-963D-B29C-6B55-230E08EBA60B}"/>
              </a:ext>
            </a:extLst>
          </p:cNvPr>
          <p:cNvCxnSpPr/>
          <p:nvPr/>
        </p:nvCxnSpPr>
        <p:spPr>
          <a:xfrm>
            <a:off x="638175" y="1047750"/>
            <a:ext cx="86487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CA1FB7-EBF8-46E0-272D-855F26701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1531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501" y="94188"/>
            <a:ext cx="10812744" cy="784900"/>
          </a:xfrm>
        </p:spPr>
        <p:txBody>
          <a:bodyPr>
            <a:normAutofit/>
          </a:bodyPr>
          <a:lstStyle/>
          <a:p>
            <a:r>
              <a:rPr lang="en-US" sz="4000" b="1" dirty="0"/>
              <a:t>Need to Amend the Current Year’s Budget?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501" y="1390238"/>
            <a:ext cx="5391646" cy="4351338"/>
          </a:xfrm>
        </p:spPr>
        <p:txBody>
          <a:bodyPr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64E14F-1781-0BEE-6814-048C1FC961E2}"/>
              </a:ext>
            </a:extLst>
          </p:cNvPr>
          <p:cNvSpPr txBox="1"/>
          <p:nvPr/>
        </p:nvSpPr>
        <p:spPr>
          <a:xfrm>
            <a:off x="-9526" y="6398368"/>
            <a:ext cx="12201525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https://www.education.ne.gov/fos/process-for-amending-a-budget/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or Budget </a:t>
            </a:r>
            <a:r>
              <a:rPr lang="en-US" sz="2400" dirty="0">
                <a:solidFill>
                  <a:srgbClr val="000000"/>
                </a:solidFill>
                <a:latin typeface="Tw Cen MT" panose="020B0602020104020603"/>
              </a:rPr>
              <a:t>Text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pg. 16 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6CA81F2-8928-9C2E-A98D-1DB66038C9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9501" y="1428132"/>
            <a:ext cx="5181600" cy="4970236"/>
          </a:xfrm>
        </p:spPr>
        <p:txBody>
          <a:bodyPr/>
          <a:lstStyle/>
          <a:p>
            <a:r>
              <a:rPr lang="en-US" dirty="0"/>
              <a:t>Must amend if </a:t>
            </a:r>
            <a:r>
              <a:rPr lang="en-US" u="sng" dirty="0"/>
              <a:t>any</a:t>
            </a:r>
            <a:r>
              <a:rPr lang="en-US" dirty="0"/>
              <a:t> fund exceeds total budget of disbursements &amp; transfers out</a:t>
            </a:r>
          </a:p>
          <a:p>
            <a:r>
              <a:rPr lang="en-US" dirty="0"/>
              <a:t>Should be amended prior to exceeding budget</a:t>
            </a:r>
          </a:p>
          <a:p>
            <a:r>
              <a:rPr lang="en-US" dirty="0"/>
              <a:t>Hearing by August 30th</a:t>
            </a:r>
          </a:p>
          <a:p>
            <a:r>
              <a:rPr lang="en-US" dirty="0"/>
              <a:t>Total Requirements must equal Total Resources available</a:t>
            </a:r>
          </a:p>
          <a:p>
            <a:r>
              <a:rPr lang="en-US" dirty="0"/>
              <a:t>Property Tax request cannot change if Tax Levy has been set</a:t>
            </a:r>
          </a:p>
          <a:p>
            <a:endParaRPr lang="en-US" dirty="0"/>
          </a:p>
        </p:txBody>
      </p:sp>
      <p:graphicFrame>
        <p:nvGraphicFramePr>
          <p:cNvPr id="11" name="Content Placeholder 2">
            <a:extLst>
              <a:ext uri="{FF2B5EF4-FFF2-40B4-BE49-F238E27FC236}">
                <a16:creationId xmlns:a16="http://schemas.microsoft.com/office/drawing/2014/main" id="{F79E14BF-AE16-C154-D557-216682C0751C}"/>
              </a:ext>
            </a:extLst>
          </p:cNvPr>
          <p:cNvGraphicFramePr>
            <a:graphicFrameLocks/>
          </p:cNvGraphicFramePr>
          <p:nvPr/>
        </p:nvGraphicFramePr>
        <p:xfrm>
          <a:off x="6294932" y="1390238"/>
          <a:ext cx="5573713" cy="42515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0125A01-DB8A-9DC6-E556-1B0F31767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4858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1947" y="167601"/>
            <a:ext cx="10515600" cy="784900"/>
          </a:xfrm>
        </p:spPr>
        <p:txBody>
          <a:bodyPr/>
          <a:lstStyle/>
          <a:p>
            <a:r>
              <a:rPr lang="en-US" b="1" dirty="0"/>
              <a:t>Amending the Budget for LC-2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0080" y="1310518"/>
            <a:ext cx="5391646" cy="4797342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LC-2 must be revised if these funds are amended: 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General Fund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Depreciation Fund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Employee Benefit Fund Cash Reserve</a:t>
            </a: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en-US" dirty="0"/>
              <a:t>Make sure Allowable Reserves have not been exceeded</a:t>
            </a: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800" dirty="0">
                <a:latin typeface="Tw Cen MT" panose="020B0602020104020603"/>
              </a:rPr>
              <a:t>Run through LC-2 before Board Approves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Must contact NDE to unlock LC-2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64E14F-1781-0BEE-6814-048C1FC961E2}"/>
              </a:ext>
            </a:extLst>
          </p:cNvPr>
          <p:cNvSpPr txBox="1"/>
          <p:nvPr/>
        </p:nvSpPr>
        <p:spPr>
          <a:xfrm>
            <a:off x="-9526" y="6398368"/>
            <a:ext cx="12201525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https://www.education.ne.gov/fos/process-for-amending-a-budget/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CB6CD32-F8F1-E953-88F6-585D537326F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427950" y="1130712"/>
            <a:ext cx="5173500" cy="5156954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B602A7A-8C2A-C791-B7BB-5AD0CE227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2928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1947" y="167601"/>
            <a:ext cx="10515600" cy="784900"/>
          </a:xfrm>
        </p:spPr>
        <p:txBody>
          <a:bodyPr/>
          <a:lstStyle/>
          <a:p>
            <a:r>
              <a:rPr lang="en-US" b="1" dirty="0"/>
              <a:t>Amending the Budget - Recap 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1947" y="1379621"/>
            <a:ext cx="5637871" cy="4797342"/>
          </a:xfrm>
        </p:spPr>
        <p:txBody>
          <a:bodyPr>
            <a:normAutofit/>
          </a:bodyPr>
          <a:lstStyle/>
          <a:p>
            <a:r>
              <a:rPr lang="en-US" sz="3200" dirty="0"/>
              <a:t>Fund(s) must be amended before being overspent</a:t>
            </a:r>
          </a:p>
          <a:p>
            <a:r>
              <a:rPr lang="en-US" sz="3200" dirty="0"/>
              <a:t>LC-2 may need to be amended</a:t>
            </a:r>
            <a:endParaRPr lang="en-US" sz="2800" dirty="0"/>
          </a:p>
          <a:p>
            <a:r>
              <a:rPr lang="en-US" sz="3200" dirty="0"/>
              <a:t>Hearing Notice To Amend</a:t>
            </a:r>
          </a:p>
          <a:p>
            <a:pPr lvl="1"/>
            <a:r>
              <a:rPr lang="en-US" sz="2800" i="1" dirty="0"/>
              <a:t>Budget as originally adopted</a:t>
            </a:r>
          </a:p>
          <a:p>
            <a:pPr lvl="1"/>
            <a:r>
              <a:rPr lang="en-US" sz="2800" i="1" dirty="0"/>
              <a:t>Proposed amended budget</a:t>
            </a:r>
          </a:p>
          <a:p>
            <a:pPr lvl="1"/>
            <a:r>
              <a:rPr lang="en-US" sz="2800" i="1" dirty="0"/>
              <a:t>Rationale for amending</a:t>
            </a:r>
          </a:p>
          <a:p>
            <a:pPr lvl="1"/>
            <a:r>
              <a:rPr lang="en-US" sz="2800" i="1" dirty="0"/>
              <a:t>Include statement “Will not impact the tax request for the current year</a:t>
            </a:r>
            <a:r>
              <a:rPr lang="en-US" sz="2800" dirty="0"/>
              <a:t>”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71165" y="1379621"/>
            <a:ext cx="4932077" cy="4797342"/>
          </a:xfrm>
        </p:spPr>
        <p:txBody>
          <a:bodyPr>
            <a:normAutofit/>
          </a:bodyPr>
          <a:lstStyle/>
          <a:p>
            <a:r>
              <a:rPr lang="en-US" sz="3200" i="1" dirty="0"/>
              <a:t>Submit documentation to:</a:t>
            </a:r>
          </a:p>
          <a:p>
            <a:pPr lvl="1"/>
            <a:r>
              <a:rPr lang="en-US" sz="2800" i="1" dirty="0"/>
              <a:t>State Auditor</a:t>
            </a:r>
          </a:p>
          <a:p>
            <a:pPr lvl="1"/>
            <a:r>
              <a:rPr lang="en-US" sz="2800" i="1" dirty="0"/>
              <a:t>County Clerks</a:t>
            </a:r>
          </a:p>
          <a:p>
            <a:pPr lvl="1"/>
            <a:r>
              <a:rPr lang="en-US" sz="2800" i="1" dirty="0"/>
              <a:t>NDE</a:t>
            </a:r>
          </a:p>
          <a:p>
            <a:r>
              <a:rPr lang="en-US" sz="3200" dirty="0"/>
              <a:t>Documents required:</a:t>
            </a:r>
          </a:p>
          <a:p>
            <a:pPr lvl="1"/>
            <a:r>
              <a:rPr lang="en-US" sz="2800" i="1" dirty="0"/>
              <a:t>Proof of Publication</a:t>
            </a:r>
          </a:p>
          <a:p>
            <a:pPr lvl="1"/>
            <a:r>
              <a:rPr lang="en-US" sz="2800" i="1" dirty="0"/>
              <a:t>Board Minutes</a:t>
            </a:r>
          </a:p>
          <a:p>
            <a:pPr lvl="1"/>
            <a:r>
              <a:rPr lang="en-US" sz="2800" i="1" dirty="0"/>
              <a:t>Page 2 of Budget Document</a:t>
            </a:r>
          </a:p>
          <a:p>
            <a:pPr lvl="1"/>
            <a:endParaRPr lang="en-US" sz="3200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64E14F-1781-0BEE-6814-048C1FC961E2}"/>
              </a:ext>
            </a:extLst>
          </p:cNvPr>
          <p:cNvSpPr txBox="1"/>
          <p:nvPr/>
        </p:nvSpPr>
        <p:spPr>
          <a:xfrm>
            <a:off x="-9526" y="6398368"/>
            <a:ext cx="12201525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https://www.education.ne.gov/fos/process-for-amending-a-budget/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35BCAA-1AFC-0787-9229-FB752BE0B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382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8470" y="229787"/>
            <a:ext cx="9046319" cy="7017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333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Enrollment Option Program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093200" y="1235507"/>
            <a:ext cx="3481589" cy="451111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3079" y="1184569"/>
            <a:ext cx="3753242" cy="4580150"/>
          </a:xfrm>
          <a:prstGeom prst="rect">
            <a:avLst/>
          </a:prstGeom>
        </p:spPr>
      </p:pic>
      <p:sp>
        <p:nvSpPr>
          <p:cNvPr id="5" name="Folded Corner 4"/>
          <p:cNvSpPr/>
          <p:nvPr/>
        </p:nvSpPr>
        <p:spPr>
          <a:xfrm rot="20470146">
            <a:off x="5064507" y="2482612"/>
            <a:ext cx="2210463" cy="1852654"/>
          </a:xfrm>
          <a:prstGeom prst="foldedCorner">
            <a:avLst/>
          </a:prstGeom>
          <a:solidFill>
            <a:srgbClr val="4747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eestyle Script" panose="030804020302050B0404" pitchFamily="66" charset="0"/>
                <a:ea typeface="+mn-ea"/>
                <a:cs typeface="+mn-cs"/>
              </a:rPr>
              <a:t>No Changes!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1" y="6334780"/>
            <a:ext cx="12192001" cy="52322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https://www.education.ne.gov/fos/enrollment-option-application-instructions-faqs/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9A6AF41-87C5-5751-38BA-4CF87805D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F1646">
                  <a:tint val="75000"/>
                </a:srgbClr>
              </a:solidFill>
              <a:effectLst/>
              <a:uLnTx/>
              <a:uFillTx/>
              <a:latin typeface="Palatino Linotype" panose="0204050205050503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95833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91A147-9729-4FC6-87C0-37A3855411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4960" y="1125831"/>
            <a:ext cx="4191802" cy="52458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4135E14-0C8D-48DD-8D3E-D3E93BF11A5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70547" y="184150"/>
            <a:ext cx="10515600" cy="825500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333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Enrollment Option Application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14489A65-0DB6-481A-BE96-31CE41AF54AE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6096000" y="1270000"/>
            <a:ext cx="5678487" cy="5107960"/>
          </a:xfrm>
        </p:spPr>
        <p:txBody>
          <a:bodyPr>
            <a:normAutofit/>
          </a:bodyPr>
          <a:lstStyle/>
          <a:p>
            <a:r>
              <a:rPr lang="en-US" i="1" dirty="0">
                <a:solidFill>
                  <a:srgbClr val="002060"/>
                </a:solidFill>
              </a:rPr>
              <a:t>Application revised every May</a:t>
            </a:r>
          </a:p>
          <a:p>
            <a:r>
              <a:rPr lang="en-US" i="1" dirty="0">
                <a:solidFill>
                  <a:srgbClr val="002060"/>
                </a:solidFill>
              </a:rPr>
              <a:t>Only K – 12 </a:t>
            </a:r>
          </a:p>
          <a:p>
            <a:r>
              <a:rPr lang="en-US" i="1" dirty="0">
                <a:solidFill>
                  <a:srgbClr val="002060"/>
                </a:solidFill>
              </a:rPr>
              <a:t>Districts retain application until student graduates or reaches age 21</a:t>
            </a:r>
          </a:p>
          <a:p>
            <a:r>
              <a:rPr lang="en-US" i="1" dirty="0">
                <a:solidFill>
                  <a:srgbClr val="002060"/>
                </a:solidFill>
              </a:rPr>
              <a:t>Deadlines state where the application goes first</a:t>
            </a:r>
          </a:p>
          <a:p>
            <a:pPr lvl="1"/>
            <a:r>
              <a:rPr lang="en-US" i="1" dirty="0">
                <a:solidFill>
                  <a:srgbClr val="002060"/>
                </a:solidFill>
              </a:rPr>
              <a:t>By March 15</a:t>
            </a:r>
            <a:r>
              <a:rPr lang="en-US" i="1" baseline="30000" dirty="0">
                <a:solidFill>
                  <a:srgbClr val="002060"/>
                </a:solidFill>
              </a:rPr>
              <a:t>th</a:t>
            </a:r>
            <a:r>
              <a:rPr lang="en-US" i="1" dirty="0">
                <a:solidFill>
                  <a:srgbClr val="002060"/>
                </a:solidFill>
              </a:rPr>
              <a:t> – Option District</a:t>
            </a:r>
          </a:p>
          <a:p>
            <a:pPr lvl="1"/>
            <a:r>
              <a:rPr lang="en-US" i="1" dirty="0">
                <a:solidFill>
                  <a:srgbClr val="002060"/>
                </a:solidFill>
              </a:rPr>
              <a:t>After March 15</a:t>
            </a:r>
            <a:r>
              <a:rPr lang="en-US" i="1" baseline="30000" dirty="0">
                <a:solidFill>
                  <a:srgbClr val="002060"/>
                </a:solidFill>
              </a:rPr>
              <a:t>th</a:t>
            </a:r>
            <a:r>
              <a:rPr lang="en-US" i="1" dirty="0">
                <a:solidFill>
                  <a:srgbClr val="002060"/>
                </a:solidFill>
              </a:rPr>
              <a:t> – Resident to waive deadline</a:t>
            </a:r>
          </a:p>
          <a:p>
            <a:r>
              <a:rPr lang="en-US" i="1" dirty="0">
                <a:solidFill>
                  <a:srgbClr val="002060"/>
                </a:solidFill>
              </a:rPr>
              <a:t>Final copy to Resident District timely</a:t>
            </a:r>
          </a:p>
          <a:p>
            <a:endParaRPr lang="en-US" sz="1000" i="1" dirty="0">
              <a:solidFill>
                <a:srgbClr val="002060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639183-E96A-AA57-7D99-BC7CD9246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F1646">
                  <a:tint val="75000"/>
                </a:srgbClr>
              </a:solidFill>
              <a:effectLst/>
              <a:uLnTx/>
              <a:uFillTx/>
              <a:latin typeface="Palatino Linotype" panose="0204050205050503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5803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91A147-9729-4FC6-87C0-37A3855411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9914" y="1125831"/>
            <a:ext cx="4141893" cy="52458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4135E14-0C8D-48DD-8D3E-D3E93BF11A5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70547" y="184150"/>
            <a:ext cx="10515600" cy="825500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333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Enrollment Option FAQ’s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14489A65-0DB6-481A-BE96-31CE41AF54AE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6096000" y="1270000"/>
            <a:ext cx="5678487" cy="5107960"/>
          </a:xfrm>
        </p:spPr>
        <p:txBody>
          <a:bodyPr>
            <a:normAutofit/>
          </a:bodyPr>
          <a:lstStyle/>
          <a:p>
            <a:r>
              <a:rPr lang="en-US" i="1" dirty="0">
                <a:solidFill>
                  <a:srgbClr val="002060"/>
                </a:solidFill>
              </a:rPr>
              <a:t>Exceptions to the “one and done”</a:t>
            </a:r>
          </a:p>
          <a:p>
            <a:r>
              <a:rPr lang="en-US" i="1" dirty="0">
                <a:solidFill>
                  <a:srgbClr val="002060"/>
                </a:solidFill>
              </a:rPr>
              <a:t>Option Student treated as a Resident Student </a:t>
            </a:r>
          </a:p>
          <a:p>
            <a:r>
              <a:rPr lang="en-US" i="1" dirty="0">
                <a:solidFill>
                  <a:srgbClr val="002060"/>
                </a:solidFill>
              </a:rPr>
              <a:t>Free Lunch/Transportation </a:t>
            </a:r>
          </a:p>
          <a:p>
            <a:r>
              <a:rPr lang="en-US" i="1" dirty="0">
                <a:solidFill>
                  <a:srgbClr val="002060"/>
                </a:solidFill>
              </a:rPr>
              <a:t>Etc….</a:t>
            </a:r>
          </a:p>
          <a:p>
            <a:r>
              <a:rPr lang="en-US" i="1" dirty="0">
                <a:solidFill>
                  <a:srgbClr val="002060"/>
                </a:solidFill>
              </a:rPr>
              <a:t>Spanish version available</a:t>
            </a:r>
          </a:p>
          <a:p>
            <a:r>
              <a:rPr lang="en-US" i="1" dirty="0">
                <a:solidFill>
                  <a:srgbClr val="002060"/>
                </a:solidFill>
              </a:rPr>
              <a:t>Program Contacts:</a:t>
            </a:r>
          </a:p>
          <a:p>
            <a:pPr lvl="1"/>
            <a:r>
              <a:rPr lang="en-US" i="1" dirty="0">
                <a:solidFill>
                  <a:srgbClr val="002060"/>
                </a:solidFill>
              </a:rPr>
              <a:t>Michelle Cartwright</a:t>
            </a:r>
          </a:p>
          <a:p>
            <a:pPr lvl="2"/>
            <a:r>
              <a:rPr lang="en-US" sz="1800" i="1" dirty="0">
                <a:solidFill>
                  <a:srgbClr val="002060"/>
                </a:solidFill>
                <a:hlinkClick r:id="rId4"/>
              </a:rPr>
              <a:t>michelle.cartwright@nebraska.gov</a:t>
            </a:r>
            <a:r>
              <a:rPr lang="en-US" sz="1800" i="1" dirty="0">
                <a:solidFill>
                  <a:srgbClr val="002060"/>
                </a:solidFill>
              </a:rPr>
              <a:t> / 402.450.0867</a:t>
            </a:r>
          </a:p>
          <a:p>
            <a:pPr lvl="1"/>
            <a:r>
              <a:rPr lang="en-US" i="1" dirty="0">
                <a:solidFill>
                  <a:srgbClr val="002060"/>
                </a:solidFill>
              </a:rPr>
              <a:t>Kevin Lyons</a:t>
            </a:r>
          </a:p>
          <a:p>
            <a:pPr lvl="2"/>
            <a:r>
              <a:rPr lang="en-US" sz="1800" i="1" dirty="0">
                <a:solidFill>
                  <a:srgbClr val="002060"/>
                </a:solidFill>
                <a:hlinkClick r:id="rId5"/>
              </a:rPr>
              <a:t>kevin.lyons@nebraska.gov</a:t>
            </a:r>
            <a:r>
              <a:rPr lang="en-US" sz="1800" i="1" dirty="0">
                <a:solidFill>
                  <a:srgbClr val="002060"/>
                </a:solidFill>
              </a:rPr>
              <a:t> / 402.450.1418</a:t>
            </a:r>
            <a:endParaRPr lang="en-US" sz="1800" dirty="0">
              <a:solidFill>
                <a:srgbClr val="002060"/>
              </a:solidFill>
            </a:endParaRPr>
          </a:p>
          <a:p>
            <a:endParaRPr lang="en-US" sz="1000" i="1" dirty="0">
              <a:solidFill>
                <a:srgbClr val="002060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B24858-69D0-F9A1-C69B-1C72CF22A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F1646">
                  <a:tint val="75000"/>
                </a:srgbClr>
              </a:solidFill>
              <a:effectLst/>
              <a:uLnTx/>
              <a:uFillTx/>
              <a:latin typeface="Palatino Linotype" panose="0204050205050503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59288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41558"/>
            <a:ext cx="10689125" cy="261444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 dirty="0">
                <a:latin typeface="Georgia" panose="02040502050405020303" pitchFamily="18" charset="0"/>
              </a:rPr>
              <a:t>Budget Levy,  Spending </a:t>
            </a:r>
            <a:br>
              <a:rPr lang="en-US" sz="4400" b="1" dirty="0">
                <a:latin typeface="Georgia" panose="02040502050405020303" pitchFamily="18" charset="0"/>
              </a:rPr>
            </a:br>
            <a:r>
              <a:rPr lang="en-US" sz="4400" b="1" dirty="0">
                <a:latin typeface="Georgia" panose="02040502050405020303" pitchFamily="18" charset="0"/>
              </a:rPr>
              <a:t>Exclusions &amp; LC2</a:t>
            </a:r>
            <a:br>
              <a:rPr lang="en-US" sz="4400" b="1" dirty="0">
                <a:latin typeface="Georgia" panose="02040502050405020303" pitchFamily="18" charset="0"/>
              </a:rPr>
            </a:br>
            <a:br>
              <a:rPr lang="en-US" sz="4400" dirty="0">
                <a:latin typeface="Georgia" panose="02040502050405020303" pitchFamily="18" charset="0"/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Stephanie DeGroot</a:t>
            </a:r>
            <a:br>
              <a:rPr lang="en-US" dirty="0">
                <a:latin typeface="Georgia" panose="02040502050405020303" pitchFamily="18" charset="0"/>
              </a:rPr>
            </a:br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17873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DDEF810-FBAE-4C80-B905-316331395C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1" name="Freeform 46">
            <a:extLst>
              <a:ext uri="{FF2B5EF4-FFF2-40B4-BE49-F238E27FC236}">
                <a16:creationId xmlns:a16="http://schemas.microsoft.com/office/drawing/2014/main" id="{FD8C7A0F-D774-4978-AA9C-7E703C2F46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344168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3" name="Freeform 47">
            <a:extLst>
              <a:ext uri="{FF2B5EF4-FFF2-40B4-BE49-F238E27FC236}">
                <a16:creationId xmlns:a16="http://schemas.microsoft.com/office/drawing/2014/main" id="{61C7310A-3A42-4F75-8058-7F39E52B1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344168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7D88313-56C7-45D8-8D97-2F5CCBF996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1544897" cy="11795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7622F3-80E4-A5A8-F670-3992806C5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88894"/>
            <a:ext cx="11022800" cy="880730"/>
          </a:xfrm>
        </p:spPr>
        <p:txBody>
          <a:bodyPr>
            <a:normAutofit fontScale="90000"/>
          </a:bodyPr>
          <a:lstStyle/>
          <a:p>
            <a:r>
              <a:rPr lang="en-US" sz="3700" b="1" dirty="0">
                <a:solidFill>
                  <a:srgbClr val="FFFFFF"/>
                </a:solidFill>
                <a:latin typeface="Georgia" panose="02040502050405020303" pitchFamily="18" charset="0"/>
              </a:rPr>
              <a:t>General Fund Exclusions </a:t>
            </a:r>
            <a:r>
              <a:rPr lang="en-US" sz="2200" b="1" dirty="0">
                <a:solidFill>
                  <a:srgbClr val="FFFFFF"/>
                </a:solidFill>
                <a:latin typeface="Georgia" panose="02040502050405020303" pitchFamily="18" charset="0"/>
              </a:rPr>
              <a:t>–</a:t>
            </a:r>
            <a:r>
              <a:rPr lang="en-US" sz="4000" b="1" dirty="0">
                <a:solidFill>
                  <a:srgbClr val="FFFFFF"/>
                </a:solidFill>
                <a:latin typeface="Georgia" panose="02040502050405020303" pitchFamily="18" charset="0"/>
              </a:rPr>
              <a:t> </a:t>
            </a:r>
            <a:r>
              <a:rPr lang="en-US" sz="2200" b="1" dirty="0">
                <a:solidFill>
                  <a:srgbClr val="FFFFFF"/>
                </a:solidFill>
                <a:latin typeface="Georgia" panose="02040502050405020303" pitchFamily="18" charset="0"/>
              </a:rPr>
              <a:t>Allow for Additional Budget Authority</a:t>
            </a:r>
            <a:endParaRPr lang="en-US" sz="2200" dirty="0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340483A-4172-8A6D-949E-3EA99111438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47280" y="2189664"/>
          <a:ext cx="10095789" cy="40326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A2C731-C521-728A-7F02-CF6C1783F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7925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3600" y="228600"/>
            <a:ext cx="9766300" cy="7874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chemeClr val="tx2"/>
                </a:solidFill>
              </a:rPr>
              <a:t>General fund</a:t>
            </a:r>
          </a:p>
        </p:txBody>
      </p:sp>
      <p:sp>
        <p:nvSpPr>
          <p:cNvPr id="4" name="Rectangle 3"/>
          <p:cNvSpPr/>
          <p:nvPr/>
        </p:nvSpPr>
        <p:spPr>
          <a:xfrm>
            <a:off x="2027079" y="5142866"/>
            <a:ext cx="81831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1646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1646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</a:b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1F1646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graphicFrame>
        <p:nvGraphicFramePr>
          <p:cNvPr id="3" name="Diagram 2"/>
          <p:cNvGraphicFramePr/>
          <p:nvPr/>
        </p:nvGraphicFramePr>
        <p:xfrm>
          <a:off x="1282700" y="1371600"/>
          <a:ext cx="50292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815231" y="5381793"/>
            <a:ext cx="39133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Bernard MT Condensed" panose="02050806060905020404" pitchFamily="18" charset="0"/>
                <a:ea typeface="+mn-ea"/>
                <a:cs typeface="+mn-cs"/>
              </a:rPr>
              <a:t>Purpose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1689"/>
              </a:solidFill>
              <a:effectLst/>
              <a:uLnTx/>
              <a:uFillTx/>
              <a:latin typeface="Bernard MT Condensed" panose="02050806060905020404" pitchFamily="18" charset="0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027297" y="1651000"/>
            <a:ext cx="3627279" cy="44704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pic>
        <p:nvPicPr>
          <p:cNvPr id="11" name="Picture 10" descr="Vector gratis: Bolsa, Dinero, La Riqueza, Ingresos ...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782" y="1360600"/>
            <a:ext cx="1371601" cy="174206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087325" y="3414135"/>
            <a:ext cx="348364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Main Revenue Source: Taxes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1689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Levy is Restricted -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Part of the $1.05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79FCAAE-9018-D07A-3800-98CE19F5A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0228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BC99CB9-DDAD-44A2-8A1C-E3AF4E72D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61AEE4-4E38-4BAC-976D-E0DE523FC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0BC676B-D19A-44DB-910A-0C0E6D433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4431" y="3985"/>
            <a:ext cx="9772765" cy="6858000"/>
            <a:chOff x="1303402" y="3985"/>
            <a:chExt cx="9772765" cy="6858000"/>
          </a:xfrm>
        </p:grpSpPr>
        <p:sp>
          <p:nvSpPr>
            <p:cNvPr id="30" name="Freeform: Shape 12">
              <a:extLst>
                <a:ext uri="{FF2B5EF4-FFF2-40B4-BE49-F238E27FC236}">
                  <a16:creationId xmlns:a16="http://schemas.microsoft.com/office/drawing/2014/main" id="{999AA485-A13F-4455-814E-C116AD7E04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985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C90D55F-0AFB-45E5-8815-A4701774CE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985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476B6C1-4A41-48E6-8540-FC48FCD769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985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347F445-D2CA-4FEB-AB8E-7A47AB57CD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985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31" name="Freeform: Shape 16">
              <a:extLst>
                <a:ext uri="{FF2B5EF4-FFF2-40B4-BE49-F238E27FC236}">
                  <a16:creationId xmlns:a16="http://schemas.microsoft.com/office/drawing/2014/main" id="{12F1B3D8-301E-4A54-9284-EB14E9056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985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E4B9C67-860A-4569-AC84-3ADE433D1C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985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32" name="Freeform: Shape 18">
              <a:extLst>
                <a:ext uri="{FF2B5EF4-FFF2-40B4-BE49-F238E27FC236}">
                  <a16:creationId xmlns:a16="http://schemas.microsoft.com/office/drawing/2014/main" id="{1175B763-A6E6-4AD1-9138-9B1164A7A8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985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F5E6438-E6AB-391B-1291-8689E0EA78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9463" y="166255"/>
            <a:ext cx="9555133" cy="137160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900" b="1" kern="1200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General Fund Expenditure Exclusions</a:t>
            </a:r>
            <a:br>
              <a:rPr lang="en-US" sz="2900" kern="1200" dirty="0">
                <a:solidFill>
                  <a:schemeClr val="accent5"/>
                </a:solidFill>
                <a:latin typeface="Georgia" panose="02040502050405020303" pitchFamily="18" charset="0"/>
              </a:rPr>
            </a:br>
            <a:r>
              <a:rPr kumimoji="0" lang="en-US" sz="2900" b="1" i="1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anose="02040502050405020303" pitchFamily="18" charset="0"/>
              </a:rPr>
              <a:t>State Board Approval Is Not Required:</a:t>
            </a:r>
            <a:endParaRPr lang="en-US" sz="2900" kern="1200" dirty="0">
              <a:solidFill>
                <a:schemeClr val="accent5"/>
              </a:solidFill>
              <a:latin typeface="Georgia" panose="02040502050405020303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BA0A5A-D4F3-4630-0182-BE8E5C2EEA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1579" y="1537855"/>
            <a:ext cx="9691221" cy="507769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7030A0"/>
                </a:solidFill>
                <a:latin typeface="Georgia" panose="02040502050405020303" pitchFamily="18" charset="0"/>
              </a:rPr>
              <a:t>Special Education Budget</a:t>
            </a:r>
          </a:p>
          <a:p>
            <a:pPr marL="800100" lvl="1" indent="-2286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030A0"/>
                </a:solidFill>
                <a:latin typeface="Georgia" panose="02040502050405020303" pitchFamily="18" charset="0"/>
              </a:rPr>
              <a:t>Includes SPED Transportation &amp; SPED related student services </a:t>
            </a:r>
            <a:r>
              <a:rPr lang="en-US" b="1" dirty="0">
                <a:solidFill>
                  <a:srgbClr val="7030A0"/>
                </a:solidFill>
                <a:latin typeface="Georgia" panose="02040502050405020303" pitchFamily="18" charset="0"/>
              </a:rPr>
              <a:t>(21XXs, excludes 219X’s)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300" dirty="0">
              <a:solidFill>
                <a:schemeClr val="tx2"/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7030A0"/>
                </a:solidFill>
                <a:latin typeface="Georgia" panose="02040502050405020303" pitchFamily="18" charset="0"/>
              </a:rPr>
              <a:t>Special Grant Funds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030A0"/>
                </a:solidFill>
                <a:latin typeface="Georgia" panose="02040502050405020303" pitchFamily="18" charset="0"/>
              </a:rPr>
              <a:t>Found in LC-2  (Sec B, line B-110)</a:t>
            </a:r>
          </a:p>
          <a:p>
            <a:pPr lvl="1" algn="l"/>
            <a:r>
              <a:rPr lang="en-US" sz="2400" dirty="0">
                <a:solidFill>
                  <a:srgbClr val="7030A0"/>
                </a:solidFill>
                <a:latin typeface="Georgia" panose="02040502050405020303" pitchFamily="18" charset="0"/>
              </a:rPr>
              <a:t>60+ programs pre-approved each year by State Board, commonly used programs</a:t>
            </a:r>
            <a:r>
              <a:rPr lang="en-US" sz="2000" dirty="0">
                <a:solidFill>
                  <a:schemeClr val="bg1"/>
                </a:solidFill>
                <a:latin typeface="Georgia" panose="02040502050405020303" pitchFamily="18" charset="0"/>
              </a:rPr>
              <a:t>: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b="1" dirty="0">
              <a:solidFill>
                <a:srgbClr val="7030A0"/>
              </a:solidFill>
              <a:latin typeface="Georgia" panose="02040502050405020303" pitchFamily="18" charset="0"/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300" dirty="0">
              <a:solidFill>
                <a:schemeClr val="tx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9B7BD9-4BA2-7C3C-8781-2FAE0D90D4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062334" y="4302176"/>
            <a:ext cx="6745573" cy="2323475"/>
          </a:xfrm>
          <a:prstGeom prst="rect">
            <a:avLst/>
          </a:prstGeom>
          <a:ln w="44450">
            <a:gradFill>
              <a:gsLst>
                <a:gs pos="0">
                  <a:schemeClr val="tx2">
                    <a:lumMod val="60000"/>
                    <a:lumOff val="40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sp>
        <p:nvSpPr>
          <p:cNvPr id="6" name="Arrow: Left 5">
            <a:extLst>
              <a:ext uri="{FF2B5EF4-FFF2-40B4-BE49-F238E27FC236}">
                <a16:creationId xmlns:a16="http://schemas.microsoft.com/office/drawing/2014/main" id="{ADDA1A37-96AC-CBF4-FB7E-153C16F747D6}"/>
              </a:ext>
            </a:extLst>
          </p:cNvPr>
          <p:cNvSpPr/>
          <p:nvPr/>
        </p:nvSpPr>
        <p:spPr>
          <a:xfrm rot="-1080000">
            <a:off x="5696263" y="4841824"/>
            <a:ext cx="1154243" cy="274320"/>
          </a:xfrm>
          <a:prstGeom prst="left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8231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>
            <a:extLst>
              <a:ext uri="{FF2B5EF4-FFF2-40B4-BE49-F238E27FC236}">
                <a16:creationId xmlns:a16="http://schemas.microsoft.com/office/drawing/2014/main" id="{46D6306C-ED4F-4AAE-B4A5-EEA6AFAD7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7A0423-AC0C-09D5-B944-689D87A9A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101" y="2578099"/>
            <a:ext cx="4440428" cy="3636431"/>
          </a:xfrm>
        </p:spPr>
        <p:txBody>
          <a:bodyPr anchor="t">
            <a:normAutofit/>
          </a:bodyPr>
          <a:lstStyle/>
          <a:p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Supplemental Grants on the Special Grant List</a:t>
            </a:r>
            <a:endParaRPr lang="en-US" sz="3600" dirty="0"/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0EC5361D-F897-4856-B945-0455A365E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15435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508C0C5-2268-42B5-B3C8-4D0899E05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41ACBDB-38F8-4B34-8183-BD95B4E55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739327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E00DB52-3455-4E2F-867B-A6D0516E1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653800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6A4F7E-4393-0A47-9A9E-3B7FA025F0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4200" y="990600"/>
            <a:ext cx="7154333" cy="5562600"/>
          </a:xfrm>
        </p:spPr>
        <p:txBody>
          <a:bodyPr>
            <a:normAutofit/>
          </a:bodyPr>
          <a:lstStyle/>
          <a:p>
            <a:r>
              <a:rPr lang="en-US" sz="2300" b="1" i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Appear at bottom of Special Grant Fund List with </a:t>
            </a:r>
            <a:br>
              <a:rPr lang="en-US" sz="2300" b="1" i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br>
              <a:rPr lang="en-US" sz="2300" b="1" i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en-US" sz="2300" b="1" i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Need State Board Approval</a:t>
            </a:r>
            <a:br>
              <a:rPr lang="en-US" sz="2300" b="1" i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en-US" sz="2300" b="1" i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*Email requests to Stephanie </a:t>
            </a:r>
            <a:br>
              <a:rPr lang="en-US" sz="2300" b="1" i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en-US" sz="2300" b="1" i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*Include name, amount, &amp; purpose</a:t>
            </a:r>
          </a:p>
          <a:p>
            <a:pPr>
              <a:buFont typeface="Palatino Linotype" panose="02040502050505030304" pitchFamily="18" charset="0"/>
              <a:buChar char="*"/>
            </a:pPr>
            <a:r>
              <a:rPr lang="en-US" sz="2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Insurance Settlements</a:t>
            </a:r>
          </a:p>
          <a:p>
            <a:pPr>
              <a:buFont typeface="Palatino Linotype" panose="02040502050505030304" pitchFamily="18" charset="0"/>
              <a:buChar char="*"/>
            </a:pPr>
            <a:r>
              <a:rPr lang="en-US" sz="2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Inter-fund Loans</a:t>
            </a:r>
          </a:p>
          <a:p>
            <a:pPr>
              <a:buFont typeface="Palatino Linotype" panose="02040502050505030304" pitchFamily="18" charset="0"/>
              <a:buChar char="*"/>
            </a:pPr>
            <a:r>
              <a:rPr lang="en-US" sz="2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Reimbursements for Wards of the Court </a:t>
            </a:r>
          </a:p>
          <a:p>
            <a:pPr>
              <a:buFont typeface="Palatino Linotype" panose="02040502050505030304" pitchFamily="18" charset="0"/>
              <a:buChar char="*"/>
            </a:pPr>
            <a:r>
              <a:rPr lang="en-US" sz="2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Repayments to County Governments for Previous Overpayments</a:t>
            </a:r>
          </a:p>
          <a:p>
            <a:pPr>
              <a:buFont typeface="Palatino Linotype" panose="02040502050505030304" pitchFamily="18" charset="0"/>
              <a:buChar char="*"/>
            </a:pPr>
            <a:r>
              <a:rPr lang="en-US" sz="2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Short Term Borrowing</a:t>
            </a:r>
          </a:p>
          <a:p>
            <a:pPr>
              <a:buFont typeface="Palatino Linotype" panose="02040502050505030304" pitchFamily="18" charset="0"/>
              <a:buChar char="*"/>
            </a:pPr>
            <a:r>
              <a:rPr lang="en-US" sz="2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Grants from City or County Government</a:t>
            </a:r>
          </a:p>
          <a:p>
            <a:pPr>
              <a:buFont typeface="Palatino Linotype" panose="02040502050505030304" pitchFamily="18" charset="0"/>
              <a:buChar char="*"/>
            </a:pPr>
            <a:r>
              <a:rPr lang="en-US" sz="2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Grants from Corporations, Foundations, or Other Private Interests</a:t>
            </a:r>
          </a:p>
          <a:p>
            <a:endParaRPr lang="en-US" sz="1700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9E914C83-E0D8-4953-92D5-169D28CB4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5423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512E083-F550-46AF-8490-767ECFD00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67297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B22E41-C72C-C72A-6714-A9FCC3982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0353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781CA9-3FEB-4EEF-814E-5049BDB984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8069" y="381935"/>
            <a:ext cx="4008583" cy="59744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400" b="1" kern="1200" dirty="0">
                <a:solidFill>
                  <a:srgbClr val="FFFFFF"/>
                </a:solidFill>
                <a:latin typeface="Georgia" panose="02040502050405020303" pitchFamily="18" charset="0"/>
              </a:rPr>
              <a:t>Early Childhood Education Grant &amp; New Elementary Site</a:t>
            </a:r>
            <a:endParaRPr lang="en-US" sz="4400" kern="1200" dirty="0">
              <a:solidFill>
                <a:srgbClr val="FFFFFF"/>
              </a:solidFill>
              <a:latin typeface="Georgia" panose="02040502050405020303" pitchFamily="18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474DF76-993E-44DE-AFB0-C416182AC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3892" y="554152"/>
            <a:ext cx="574177" cy="1075866"/>
            <a:chOff x="613892" y="554152"/>
            <a:chExt cx="574177" cy="1075866"/>
          </a:xfrm>
          <a:solidFill>
            <a:srgbClr val="FFFFFF"/>
          </a:solidFill>
        </p:grpSpPr>
        <p:sp>
          <p:nvSpPr>
            <p:cNvPr id="30" name="Graphic 11">
              <a:extLst>
                <a:ext uri="{FF2B5EF4-FFF2-40B4-BE49-F238E27FC236}">
                  <a16:creationId xmlns:a16="http://schemas.microsoft.com/office/drawing/2014/main" id="{6CB927A4-E432-4310-9CD5-E89FF506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3061" y="554152"/>
              <a:ext cx="171515" cy="171515"/>
            </a:xfrm>
            <a:custGeom>
              <a:avLst/>
              <a:gdLst>
                <a:gd name="connsiteX0" fmla="*/ 159874 w 171515"/>
                <a:gd name="connsiteY0" fmla="*/ 74116 h 171515"/>
                <a:gd name="connsiteX1" fmla="*/ 97399 w 171515"/>
                <a:gd name="connsiteY1" fmla="*/ 74116 h 171515"/>
                <a:gd name="connsiteX2" fmla="*/ 97399 w 171515"/>
                <a:gd name="connsiteY2" fmla="*/ 11641 h 171515"/>
                <a:gd name="connsiteX3" fmla="*/ 85758 w 171515"/>
                <a:gd name="connsiteY3" fmla="*/ 0 h 171515"/>
                <a:gd name="connsiteX4" fmla="*/ 74116 w 171515"/>
                <a:gd name="connsiteY4" fmla="*/ 11641 h 171515"/>
                <a:gd name="connsiteX5" fmla="*/ 74116 w 171515"/>
                <a:gd name="connsiteY5" fmla="*/ 74116 h 171515"/>
                <a:gd name="connsiteX6" fmla="*/ 11641 w 171515"/>
                <a:gd name="connsiteY6" fmla="*/ 74116 h 171515"/>
                <a:gd name="connsiteX7" fmla="*/ 0 w 171515"/>
                <a:gd name="connsiteY7" fmla="*/ 85758 h 171515"/>
                <a:gd name="connsiteX8" fmla="*/ 11641 w 171515"/>
                <a:gd name="connsiteY8" fmla="*/ 97399 h 171515"/>
                <a:gd name="connsiteX9" fmla="*/ 74116 w 171515"/>
                <a:gd name="connsiteY9" fmla="*/ 97399 h 171515"/>
                <a:gd name="connsiteX10" fmla="*/ 74116 w 171515"/>
                <a:gd name="connsiteY10" fmla="*/ 159874 h 171515"/>
                <a:gd name="connsiteX11" fmla="*/ 85758 w 171515"/>
                <a:gd name="connsiteY11" fmla="*/ 171515 h 171515"/>
                <a:gd name="connsiteX12" fmla="*/ 97399 w 171515"/>
                <a:gd name="connsiteY12" fmla="*/ 159874 h 171515"/>
                <a:gd name="connsiteX13" fmla="*/ 97399 w 171515"/>
                <a:gd name="connsiteY13" fmla="*/ 97399 h 171515"/>
                <a:gd name="connsiteX14" fmla="*/ 159874 w 171515"/>
                <a:gd name="connsiteY14" fmla="*/ 97399 h 171515"/>
                <a:gd name="connsiteX15" fmla="*/ 171515 w 171515"/>
                <a:gd name="connsiteY15" fmla="*/ 85758 h 171515"/>
                <a:gd name="connsiteX16" fmla="*/ 159874 w 171515"/>
                <a:gd name="connsiteY16" fmla="*/ 74116 h 17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1515" h="171515">
                  <a:moveTo>
                    <a:pt x="159874" y="74116"/>
                  </a:moveTo>
                  <a:lnTo>
                    <a:pt x="97399" y="74116"/>
                  </a:lnTo>
                  <a:lnTo>
                    <a:pt x="97399" y="11641"/>
                  </a:lnTo>
                  <a:cubicBezTo>
                    <a:pt x="97399" y="5212"/>
                    <a:pt x="92187" y="0"/>
                    <a:pt x="85758" y="0"/>
                  </a:cubicBezTo>
                  <a:cubicBezTo>
                    <a:pt x="79328" y="0"/>
                    <a:pt x="74116" y="5212"/>
                    <a:pt x="74116" y="11641"/>
                  </a:cubicBezTo>
                  <a:lnTo>
                    <a:pt x="74116" y="74116"/>
                  </a:lnTo>
                  <a:lnTo>
                    <a:pt x="11641" y="74116"/>
                  </a:lnTo>
                  <a:cubicBezTo>
                    <a:pt x="5212" y="74116"/>
                    <a:pt x="0" y="79328"/>
                    <a:pt x="0" y="85758"/>
                  </a:cubicBezTo>
                  <a:cubicBezTo>
                    <a:pt x="0" y="92187"/>
                    <a:pt x="5212" y="97399"/>
                    <a:pt x="11641" y="97399"/>
                  </a:cubicBezTo>
                  <a:lnTo>
                    <a:pt x="74116" y="97399"/>
                  </a:lnTo>
                  <a:lnTo>
                    <a:pt x="74116" y="159874"/>
                  </a:lnTo>
                  <a:cubicBezTo>
                    <a:pt x="74116" y="166303"/>
                    <a:pt x="79328" y="171515"/>
                    <a:pt x="85758" y="171515"/>
                  </a:cubicBezTo>
                  <a:cubicBezTo>
                    <a:pt x="92187" y="171515"/>
                    <a:pt x="97399" y="166303"/>
                    <a:pt x="97399" y="159874"/>
                  </a:cubicBezTo>
                  <a:lnTo>
                    <a:pt x="97399" y="97399"/>
                  </a:lnTo>
                  <a:lnTo>
                    <a:pt x="159874" y="97399"/>
                  </a:lnTo>
                  <a:cubicBezTo>
                    <a:pt x="166303" y="97399"/>
                    <a:pt x="171515" y="92187"/>
                    <a:pt x="171515" y="85758"/>
                  </a:cubicBezTo>
                  <a:cubicBezTo>
                    <a:pt x="171515" y="79328"/>
                    <a:pt x="166303" y="74116"/>
                    <a:pt x="159874" y="74116"/>
                  </a:cubicBezTo>
                  <a:close/>
                </a:path>
              </a:pathLst>
            </a:custGeom>
            <a:grpFill/>
            <a:ln w="77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31" name="Graphic 10">
              <a:extLst>
                <a:ext uri="{FF2B5EF4-FFF2-40B4-BE49-F238E27FC236}">
                  <a16:creationId xmlns:a16="http://schemas.microsoft.com/office/drawing/2014/main" id="{E3020543-B24B-4EC4-8FFC-8DD88EEA9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75643" y="837005"/>
              <a:ext cx="112426" cy="112426"/>
            </a:xfrm>
            <a:custGeom>
              <a:avLst/>
              <a:gdLst>
                <a:gd name="connsiteX0" fmla="*/ 112426 w 112426"/>
                <a:gd name="connsiteY0" fmla="*/ 56213 h 112426"/>
                <a:gd name="connsiteX1" fmla="*/ 56213 w 112426"/>
                <a:gd name="connsiteY1" fmla="*/ 112426 h 112426"/>
                <a:gd name="connsiteX2" fmla="*/ 0 w 112426"/>
                <a:gd name="connsiteY2" fmla="*/ 56213 h 112426"/>
                <a:gd name="connsiteX3" fmla="*/ 56213 w 112426"/>
                <a:gd name="connsiteY3" fmla="*/ 0 h 112426"/>
                <a:gd name="connsiteX4" fmla="*/ 112426 w 112426"/>
                <a:gd name="connsiteY4" fmla="*/ 56213 h 112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426" h="112426">
                  <a:moveTo>
                    <a:pt x="112426" y="56213"/>
                  </a:moveTo>
                  <a:cubicBezTo>
                    <a:pt x="112426" y="87259"/>
                    <a:pt x="87259" y="112426"/>
                    <a:pt x="56213" y="112426"/>
                  </a:cubicBezTo>
                  <a:cubicBezTo>
                    <a:pt x="25167" y="112426"/>
                    <a:pt x="0" y="87259"/>
                    <a:pt x="0" y="56213"/>
                  </a:cubicBezTo>
                  <a:cubicBezTo>
                    <a:pt x="0" y="25167"/>
                    <a:pt x="25167" y="0"/>
                    <a:pt x="56213" y="0"/>
                  </a:cubicBezTo>
                  <a:cubicBezTo>
                    <a:pt x="87259" y="0"/>
                    <a:pt x="112426" y="25167"/>
                    <a:pt x="112426" y="56213"/>
                  </a:cubicBezTo>
                  <a:close/>
                </a:path>
              </a:pathLst>
            </a:custGeom>
            <a:grpFill/>
            <a:ln w="51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32" name="Graphic 12">
              <a:extLst>
                <a:ext uri="{FF2B5EF4-FFF2-40B4-BE49-F238E27FC236}">
                  <a16:creationId xmlns:a16="http://schemas.microsoft.com/office/drawing/2014/main" id="{1453BF6C-B012-48B7-B4E8-6D7AC7C27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3892" y="1472473"/>
              <a:ext cx="157545" cy="157545"/>
            </a:xfrm>
            <a:custGeom>
              <a:avLst/>
              <a:gdLst>
                <a:gd name="connsiteX0" fmla="*/ 78773 w 157545"/>
                <a:gd name="connsiteY0" fmla="*/ 23283 h 157545"/>
                <a:gd name="connsiteX1" fmla="*/ 134262 w 157545"/>
                <a:gd name="connsiteY1" fmla="*/ 78773 h 157545"/>
                <a:gd name="connsiteX2" fmla="*/ 78773 w 157545"/>
                <a:gd name="connsiteY2" fmla="*/ 134262 h 157545"/>
                <a:gd name="connsiteX3" fmla="*/ 23283 w 157545"/>
                <a:gd name="connsiteY3" fmla="*/ 78773 h 157545"/>
                <a:gd name="connsiteX4" fmla="*/ 78773 w 157545"/>
                <a:gd name="connsiteY4" fmla="*/ 23283 h 157545"/>
                <a:gd name="connsiteX5" fmla="*/ 78773 w 157545"/>
                <a:gd name="connsiteY5" fmla="*/ 0 h 157545"/>
                <a:gd name="connsiteX6" fmla="*/ 0 w 157545"/>
                <a:gd name="connsiteY6" fmla="*/ 78773 h 157545"/>
                <a:gd name="connsiteX7" fmla="*/ 78773 w 157545"/>
                <a:gd name="connsiteY7" fmla="*/ 157545 h 157545"/>
                <a:gd name="connsiteX8" fmla="*/ 157545 w 157545"/>
                <a:gd name="connsiteY8" fmla="*/ 78773 h 157545"/>
                <a:gd name="connsiteX9" fmla="*/ 78773 w 157545"/>
                <a:gd name="connsiteY9" fmla="*/ 0 h 1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545" h="157545">
                  <a:moveTo>
                    <a:pt x="78773" y="23283"/>
                  </a:moveTo>
                  <a:cubicBezTo>
                    <a:pt x="109419" y="23283"/>
                    <a:pt x="134262" y="48126"/>
                    <a:pt x="134262" y="78773"/>
                  </a:cubicBezTo>
                  <a:cubicBezTo>
                    <a:pt x="134262" y="109419"/>
                    <a:pt x="109419" y="134262"/>
                    <a:pt x="78773" y="134262"/>
                  </a:cubicBezTo>
                  <a:cubicBezTo>
                    <a:pt x="48126" y="134262"/>
                    <a:pt x="23283" y="109419"/>
                    <a:pt x="23283" y="78773"/>
                  </a:cubicBezTo>
                  <a:cubicBezTo>
                    <a:pt x="23312" y="48139"/>
                    <a:pt x="48139" y="23312"/>
                    <a:pt x="78773" y="23283"/>
                  </a:cubicBezTo>
                  <a:moveTo>
                    <a:pt x="78773" y="0"/>
                  </a:moveTo>
                  <a:cubicBezTo>
                    <a:pt x="35268" y="0"/>
                    <a:pt x="0" y="35268"/>
                    <a:pt x="0" y="78773"/>
                  </a:cubicBezTo>
                  <a:cubicBezTo>
                    <a:pt x="0" y="122277"/>
                    <a:pt x="35268" y="157545"/>
                    <a:pt x="78773" y="157545"/>
                  </a:cubicBezTo>
                  <a:cubicBezTo>
                    <a:pt x="122277" y="157545"/>
                    <a:pt x="157545" y="122277"/>
                    <a:pt x="157545" y="78773"/>
                  </a:cubicBezTo>
                  <a:cubicBezTo>
                    <a:pt x="157545" y="35268"/>
                    <a:pt x="122277" y="0"/>
                    <a:pt x="78773" y="0"/>
                  </a:cubicBezTo>
                  <a:close/>
                </a:path>
              </a:pathLst>
            </a:custGeom>
            <a:grpFill/>
            <a:ln w="7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F51B8C4A-129C-416D-9882-B7875A9D4F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1296" y="181394"/>
            <a:ext cx="4771607" cy="6858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2200" b="1" u="sng" dirty="0">
                <a:solidFill>
                  <a:srgbClr val="7030A0">
                    <a:alpha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Early Childhood Pre-populated on LC-2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7030A0">
                    <a:alpha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Need State Board Approval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200" b="1" i="1" dirty="0">
                <a:solidFill>
                  <a:srgbClr val="7030A0">
                    <a:alpha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Remains in the base for calculation of future budget authority</a:t>
            </a:r>
          </a:p>
          <a:p>
            <a:pPr algn="l"/>
            <a:br>
              <a:rPr lang="en-US" sz="2200" b="1" i="1" dirty="0">
                <a:solidFill>
                  <a:srgbClr val="7030A0">
                    <a:alpha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en-US" sz="2200" b="1" u="sng" dirty="0">
                <a:solidFill>
                  <a:srgbClr val="7030A0">
                    <a:alpha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New Elementary Attendance Site(s)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7030A0">
                    <a:alpha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Exclusion is for costs related to first year of operation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7030A0">
                    <a:alpha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Must qualify for State Aid Elementary Site Allowance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7030A0">
                    <a:alpha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Salaries, Utilities, Bldg. Maint. </a:t>
            </a:r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007020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781CA9-3FEB-4EEF-814E-5049BDB984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8069" y="381935"/>
            <a:ext cx="4008583" cy="597441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br>
              <a:rPr lang="en-US" sz="3600" b="1" kern="1200" dirty="0">
                <a:solidFill>
                  <a:srgbClr val="FFFFFF"/>
                </a:solidFill>
                <a:latin typeface="Georgia" panose="02040502050405020303" pitchFamily="18" charset="0"/>
              </a:rPr>
            </a:br>
            <a:br>
              <a:rPr lang="en-US" sz="3600" b="1" kern="1200" dirty="0">
                <a:solidFill>
                  <a:srgbClr val="FFFFFF"/>
                </a:solidFill>
                <a:latin typeface="Georgia" panose="02040502050405020303" pitchFamily="18" charset="0"/>
              </a:rPr>
            </a:br>
            <a:endParaRPr lang="en-US" sz="2800" kern="1200" dirty="0">
              <a:solidFill>
                <a:schemeClr val="tx2">
                  <a:lumMod val="60000"/>
                  <a:lumOff val="40000"/>
                </a:schemeClr>
              </a:solidFill>
              <a:latin typeface="Georgia" panose="02040502050405020303" pitchFamily="18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474DF76-993E-44DE-AFB0-C416182AC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3892" y="554152"/>
            <a:ext cx="574177" cy="1075866"/>
            <a:chOff x="613892" y="554152"/>
            <a:chExt cx="574177" cy="1075866"/>
          </a:xfrm>
          <a:solidFill>
            <a:srgbClr val="FFFFFF"/>
          </a:solidFill>
        </p:grpSpPr>
        <p:sp>
          <p:nvSpPr>
            <p:cNvPr id="30" name="Graphic 11">
              <a:extLst>
                <a:ext uri="{FF2B5EF4-FFF2-40B4-BE49-F238E27FC236}">
                  <a16:creationId xmlns:a16="http://schemas.microsoft.com/office/drawing/2014/main" id="{6CB927A4-E432-4310-9CD5-E89FF506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3061" y="554152"/>
              <a:ext cx="171515" cy="171515"/>
            </a:xfrm>
            <a:custGeom>
              <a:avLst/>
              <a:gdLst>
                <a:gd name="connsiteX0" fmla="*/ 159874 w 171515"/>
                <a:gd name="connsiteY0" fmla="*/ 74116 h 171515"/>
                <a:gd name="connsiteX1" fmla="*/ 97399 w 171515"/>
                <a:gd name="connsiteY1" fmla="*/ 74116 h 171515"/>
                <a:gd name="connsiteX2" fmla="*/ 97399 w 171515"/>
                <a:gd name="connsiteY2" fmla="*/ 11641 h 171515"/>
                <a:gd name="connsiteX3" fmla="*/ 85758 w 171515"/>
                <a:gd name="connsiteY3" fmla="*/ 0 h 171515"/>
                <a:gd name="connsiteX4" fmla="*/ 74116 w 171515"/>
                <a:gd name="connsiteY4" fmla="*/ 11641 h 171515"/>
                <a:gd name="connsiteX5" fmla="*/ 74116 w 171515"/>
                <a:gd name="connsiteY5" fmla="*/ 74116 h 171515"/>
                <a:gd name="connsiteX6" fmla="*/ 11641 w 171515"/>
                <a:gd name="connsiteY6" fmla="*/ 74116 h 171515"/>
                <a:gd name="connsiteX7" fmla="*/ 0 w 171515"/>
                <a:gd name="connsiteY7" fmla="*/ 85758 h 171515"/>
                <a:gd name="connsiteX8" fmla="*/ 11641 w 171515"/>
                <a:gd name="connsiteY8" fmla="*/ 97399 h 171515"/>
                <a:gd name="connsiteX9" fmla="*/ 74116 w 171515"/>
                <a:gd name="connsiteY9" fmla="*/ 97399 h 171515"/>
                <a:gd name="connsiteX10" fmla="*/ 74116 w 171515"/>
                <a:gd name="connsiteY10" fmla="*/ 159874 h 171515"/>
                <a:gd name="connsiteX11" fmla="*/ 85758 w 171515"/>
                <a:gd name="connsiteY11" fmla="*/ 171515 h 171515"/>
                <a:gd name="connsiteX12" fmla="*/ 97399 w 171515"/>
                <a:gd name="connsiteY12" fmla="*/ 159874 h 171515"/>
                <a:gd name="connsiteX13" fmla="*/ 97399 w 171515"/>
                <a:gd name="connsiteY13" fmla="*/ 97399 h 171515"/>
                <a:gd name="connsiteX14" fmla="*/ 159874 w 171515"/>
                <a:gd name="connsiteY14" fmla="*/ 97399 h 171515"/>
                <a:gd name="connsiteX15" fmla="*/ 171515 w 171515"/>
                <a:gd name="connsiteY15" fmla="*/ 85758 h 171515"/>
                <a:gd name="connsiteX16" fmla="*/ 159874 w 171515"/>
                <a:gd name="connsiteY16" fmla="*/ 74116 h 17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1515" h="171515">
                  <a:moveTo>
                    <a:pt x="159874" y="74116"/>
                  </a:moveTo>
                  <a:lnTo>
                    <a:pt x="97399" y="74116"/>
                  </a:lnTo>
                  <a:lnTo>
                    <a:pt x="97399" y="11641"/>
                  </a:lnTo>
                  <a:cubicBezTo>
                    <a:pt x="97399" y="5212"/>
                    <a:pt x="92187" y="0"/>
                    <a:pt x="85758" y="0"/>
                  </a:cubicBezTo>
                  <a:cubicBezTo>
                    <a:pt x="79328" y="0"/>
                    <a:pt x="74116" y="5212"/>
                    <a:pt x="74116" y="11641"/>
                  </a:cubicBezTo>
                  <a:lnTo>
                    <a:pt x="74116" y="74116"/>
                  </a:lnTo>
                  <a:lnTo>
                    <a:pt x="11641" y="74116"/>
                  </a:lnTo>
                  <a:cubicBezTo>
                    <a:pt x="5212" y="74116"/>
                    <a:pt x="0" y="79328"/>
                    <a:pt x="0" y="85758"/>
                  </a:cubicBezTo>
                  <a:cubicBezTo>
                    <a:pt x="0" y="92187"/>
                    <a:pt x="5212" y="97399"/>
                    <a:pt x="11641" y="97399"/>
                  </a:cubicBezTo>
                  <a:lnTo>
                    <a:pt x="74116" y="97399"/>
                  </a:lnTo>
                  <a:lnTo>
                    <a:pt x="74116" y="159874"/>
                  </a:lnTo>
                  <a:cubicBezTo>
                    <a:pt x="74116" y="166303"/>
                    <a:pt x="79328" y="171515"/>
                    <a:pt x="85758" y="171515"/>
                  </a:cubicBezTo>
                  <a:cubicBezTo>
                    <a:pt x="92187" y="171515"/>
                    <a:pt x="97399" y="166303"/>
                    <a:pt x="97399" y="159874"/>
                  </a:cubicBezTo>
                  <a:lnTo>
                    <a:pt x="97399" y="97399"/>
                  </a:lnTo>
                  <a:lnTo>
                    <a:pt x="159874" y="97399"/>
                  </a:lnTo>
                  <a:cubicBezTo>
                    <a:pt x="166303" y="97399"/>
                    <a:pt x="171515" y="92187"/>
                    <a:pt x="171515" y="85758"/>
                  </a:cubicBezTo>
                  <a:cubicBezTo>
                    <a:pt x="171515" y="79328"/>
                    <a:pt x="166303" y="74116"/>
                    <a:pt x="159874" y="74116"/>
                  </a:cubicBezTo>
                  <a:close/>
                </a:path>
              </a:pathLst>
            </a:custGeom>
            <a:grpFill/>
            <a:ln w="77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31" name="Graphic 10">
              <a:extLst>
                <a:ext uri="{FF2B5EF4-FFF2-40B4-BE49-F238E27FC236}">
                  <a16:creationId xmlns:a16="http://schemas.microsoft.com/office/drawing/2014/main" id="{E3020543-B24B-4EC4-8FFC-8DD88EEA9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75643" y="837005"/>
              <a:ext cx="112426" cy="112426"/>
            </a:xfrm>
            <a:custGeom>
              <a:avLst/>
              <a:gdLst>
                <a:gd name="connsiteX0" fmla="*/ 112426 w 112426"/>
                <a:gd name="connsiteY0" fmla="*/ 56213 h 112426"/>
                <a:gd name="connsiteX1" fmla="*/ 56213 w 112426"/>
                <a:gd name="connsiteY1" fmla="*/ 112426 h 112426"/>
                <a:gd name="connsiteX2" fmla="*/ 0 w 112426"/>
                <a:gd name="connsiteY2" fmla="*/ 56213 h 112426"/>
                <a:gd name="connsiteX3" fmla="*/ 56213 w 112426"/>
                <a:gd name="connsiteY3" fmla="*/ 0 h 112426"/>
                <a:gd name="connsiteX4" fmla="*/ 112426 w 112426"/>
                <a:gd name="connsiteY4" fmla="*/ 56213 h 112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426" h="112426">
                  <a:moveTo>
                    <a:pt x="112426" y="56213"/>
                  </a:moveTo>
                  <a:cubicBezTo>
                    <a:pt x="112426" y="87259"/>
                    <a:pt x="87259" y="112426"/>
                    <a:pt x="56213" y="112426"/>
                  </a:cubicBezTo>
                  <a:cubicBezTo>
                    <a:pt x="25167" y="112426"/>
                    <a:pt x="0" y="87259"/>
                    <a:pt x="0" y="56213"/>
                  </a:cubicBezTo>
                  <a:cubicBezTo>
                    <a:pt x="0" y="25167"/>
                    <a:pt x="25167" y="0"/>
                    <a:pt x="56213" y="0"/>
                  </a:cubicBezTo>
                  <a:cubicBezTo>
                    <a:pt x="87259" y="0"/>
                    <a:pt x="112426" y="25167"/>
                    <a:pt x="112426" y="56213"/>
                  </a:cubicBezTo>
                  <a:close/>
                </a:path>
              </a:pathLst>
            </a:custGeom>
            <a:grpFill/>
            <a:ln w="51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32" name="Graphic 12">
              <a:extLst>
                <a:ext uri="{FF2B5EF4-FFF2-40B4-BE49-F238E27FC236}">
                  <a16:creationId xmlns:a16="http://schemas.microsoft.com/office/drawing/2014/main" id="{1453BF6C-B012-48B7-B4E8-6D7AC7C27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3892" y="1472473"/>
              <a:ext cx="157545" cy="157545"/>
            </a:xfrm>
            <a:custGeom>
              <a:avLst/>
              <a:gdLst>
                <a:gd name="connsiteX0" fmla="*/ 78773 w 157545"/>
                <a:gd name="connsiteY0" fmla="*/ 23283 h 157545"/>
                <a:gd name="connsiteX1" fmla="*/ 134262 w 157545"/>
                <a:gd name="connsiteY1" fmla="*/ 78773 h 157545"/>
                <a:gd name="connsiteX2" fmla="*/ 78773 w 157545"/>
                <a:gd name="connsiteY2" fmla="*/ 134262 h 157545"/>
                <a:gd name="connsiteX3" fmla="*/ 23283 w 157545"/>
                <a:gd name="connsiteY3" fmla="*/ 78773 h 157545"/>
                <a:gd name="connsiteX4" fmla="*/ 78773 w 157545"/>
                <a:gd name="connsiteY4" fmla="*/ 23283 h 157545"/>
                <a:gd name="connsiteX5" fmla="*/ 78773 w 157545"/>
                <a:gd name="connsiteY5" fmla="*/ 0 h 157545"/>
                <a:gd name="connsiteX6" fmla="*/ 0 w 157545"/>
                <a:gd name="connsiteY6" fmla="*/ 78773 h 157545"/>
                <a:gd name="connsiteX7" fmla="*/ 78773 w 157545"/>
                <a:gd name="connsiteY7" fmla="*/ 157545 h 157545"/>
                <a:gd name="connsiteX8" fmla="*/ 157545 w 157545"/>
                <a:gd name="connsiteY8" fmla="*/ 78773 h 157545"/>
                <a:gd name="connsiteX9" fmla="*/ 78773 w 157545"/>
                <a:gd name="connsiteY9" fmla="*/ 0 h 1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545" h="157545">
                  <a:moveTo>
                    <a:pt x="78773" y="23283"/>
                  </a:moveTo>
                  <a:cubicBezTo>
                    <a:pt x="109419" y="23283"/>
                    <a:pt x="134262" y="48126"/>
                    <a:pt x="134262" y="78773"/>
                  </a:cubicBezTo>
                  <a:cubicBezTo>
                    <a:pt x="134262" y="109419"/>
                    <a:pt x="109419" y="134262"/>
                    <a:pt x="78773" y="134262"/>
                  </a:cubicBezTo>
                  <a:cubicBezTo>
                    <a:pt x="48126" y="134262"/>
                    <a:pt x="23283" y="109419"/>
                    <a:pt x="23283" y="78773"/>
                  </a:cubicBezTo>
                  <a:cubicBezTo>
                    <a:pt x="23312" y="48139"/>
                    <a:pt x="48139" y="23312"/>
                    <a:pt x="78773" y="23283"/>
                  </a:cubicBezTo>
                  <a:moveTo>
                    <a:pt x="78773" y="0"/>
                  </a:moveTo>
                  <a:cubicBezTo>
                    <a:pt x="35268" y="0"/>
                    <a:pt x="0" y="35268"/>
                    <a:pt x="0" y="78773"/>
                  </a:cubicBezTo>
                  <a:cubicBezTo>
                    <a:pt x="0" y="122277"/>
                    <a:pt x="35268" y="157545"/>
                    <a:pt x="78773" y="157545"/>
                  </a:cubicBezTo>
                  <a:cubicBezTo>
                    <a:pt x="122277" y="157545"/>
                    <a:pt x="157545" y="122277"/>
                    <a:pt x="157545" y="78773"/>
                  </a:cubicBezTo>
                  <a:cubicBezTo>
                    <a:pt x="157545" y="35268"/>
                    <a:pt x="122277" y="0"/>
                    <a:pt x="78773" y="0"/>
                  </a:cubicBezTo>
                  <a:close/>
                </a:path>
              </a:pathLst>
            </a:custGeom>
            <a:grpFill/>
            <a:ln w="7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F51B8C4A-129C-416D-9882-B7875A9D4F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97233" y="0"/>
            <a:ext cx="4771607" cy="684912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5B4A46E-8C5A-BCF5-21DB-C973012D5C48}"/>
              </a:ext>
            </a:extLst>
          </p:cNvPr>
          <p:cNvSpPr txBox="1"/>
          <p:nvPr/>
        </p:nvSpPr>
        <p:spPr>
          <a:xfrm>
            <a:off x="1188069" y="1085850"/>
            <a:ext cx="4171950" cy="5555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1689">
                    <a:lumMod val="60000"/>
                    <a:lumOff val="40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Repairs to Infrastructure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1689">
                    <a:lumMod val="60000"/>
                    <a:lumOff val="40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1" u="none" strike="noStrike" kern="1200" cap="none" spc="0" normalizeH="0" baseline="0" noProof="0" dirty="0">
                <a:ln>
                  <a:noFill/>
                </a:ln>
                <a:solidFill>
                  <a:srgbClr val="001689">
                    <a:lumMod val="60000"/>
                    <a:lumOff val="40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*</a:t>
            </a:r>
            <a:r>
              <a:rPr kumimoji="0" lang="en-US" sz="3100" b="0" i="1" u="none" strike="noStrike" kern="1200" cap="none" spc="0" normalizeH="0" baseline="0" noProof="0" dirty="0">
                <a:ln>
                  <a:noFill/>
                </a:ln>
                <a:solidFill>
                  <a:srgbClr val="001689">
                    <a:lumMod val="60000"/>
                    <a:lumOff val="40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Damage by a Natural Disaster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1" u="none" strike="noStrike" kern="1200" cap="none" spc="0" normalizeH="0" baseline="0" noProof="0" dirty="0">
                <a:ln>
                  <a:noFill/>
                </a:ln>
                <a:solidFill>
                  <a:srgbClr val="001689">
                    <a:lumMod val="60000"/>
                    <a:lumOff val="40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1" u="none" strike="noStrike" kern="1200" cap="none" spc="0" normalizeH="0" baseline="0" noProof="0" dirty="0">
                <a:ln>
                  <a:noFill/>
                </a:ln>
                <a:solidFill>
                  <a:srgbClr val="001689">
                    <a:lumMod val="60000"/>
                    <a:lumOff val="40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*Must be declared a disaster by Governor or FEMA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</a:br>
            <a:b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</a:b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60195E-08A8-2DC3-8429-90A68A7955BC}"/>
              </a:ext>
            </a:extLst>
          </p:cNvPr>
          <p:cNvSpPr txBox="1"/>
          <p:nvPr/>
        </p:nvSpPr>
        <p:spPr>
          <a:xfrm>
            <a:off x="6782590" y="1263940"/>
            <a:ext cx="4926330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A15FBE">
                    <a:lumMod val="75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</a:b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A15FBE">
                    <a:lumMod val="75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* </a:t>
            </a:r>
            <a:r>
              <a:rPr kumimoji="0" lang="en-US" sz="3400" b="1" i="1" u="none" strike="noStrike" kern="1200" cap="none" spc="0" normalizeH="0" baseline="0" noProof="0" dirty="0">
                <a:ln>
                  <a:noFill/>
                </a:ln>
                <a:solidFill>
                  <a:srgbClr val="A15FBE">
                    <a:lumMod val="75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Flooding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400" b="1" i="1" u="none" strike="noStrike" kern="1200" cap="none" spc="0" normalizeH="0" baseline="0" noProof="0" dirty="0">
                <a:ln>
                  <a:noFill/>
                </a:ln>
                <a:solidFill>
                  <a:srgbClr val="A15FBE">
                    <a:lumMod val="75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</a:br>
            <a:r>
              <a:rPr kumimoji="0" lang="en-US" sz="3400" b="1" i="1" u="none" strike="noStrike" kern="1200" cap="none" spc="0" normalizeH="0" baseline="0" noProof="0" dirty="0">
                <a:ln>
                  <a:noFill/>
                </a:ln>
                <a:solidFill>
                  <a:srgbClr val="A15FBE">
                    <a:lumMod val="75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* Tornados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400" b="1" i="1" u="none" strike="noStrike" kern="1200" cap="none" spc="0" normalizeH="0" baseline="0" noProof="0" dirty="0">
                <a:ln>
                  <a:noFill/>
                </a:ln>
                <a:solidFill>
                  <a:srgbClr val="A15FBE">
                    <a:lumMod val="75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</a:br>
            <a:r>
              <a:rPr kumimoji="0" lang="en-US" sz="3400" b="1" i="1" u="none" strike="noStrike" kern="1200" cap="none" spc="0" normalizeH="0" baseline="0" noProof="0" dirty="0">
                <a:ln>
                  <a:noFill/>
                </a:ln>
                <a:solidFill>
                  <a:srgbClr val="A15FBE">
                    <a:lumMod val="75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* Wildfires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A15FBE">
                  <a:lumMod val="75000"/>
                </a:srgb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28882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934F1179-B481-4F9E-BCA3-AFB972070F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E89511-467E-4B84-B58C-230586A01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241" y="1008993"/>
            <a:ext cx="9231410" cy="354204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600" b="1" kern="1200" dirty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Distance Education Courses</a:t>
            </a:r>
            <a:b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700" kern="1200" dirty="0">
                <a:solidFill>
                  <a:schemeClr val="accent1"/>
                </a:solidFill>
                <a:latin typeface="Georgia" panose="02040502050405020303" pitchFamily="18" charset="0"/>
              </a:rPr>
              <a:t>* </a:t>
            </a:r>
            <a:r>
              <a:rPr lang="en-US" sz="2700" b="1" kern="1200" dirty="0">
                <a:solidFill>
                  <a:schemeClr val="accent1"/>
                </a:solidFill>
                <a:latin typeface="Georgia" panose="02040502050405020303" pitchFamily="18" charset="0"/>
              </a:rPr>
              <a:t>To qualify, a district must be providing distance education course through ESU Coordinating Council to other schools</a:t>
            </a:r>
            <a:br>
              <a:rPr lang="en-US" sz="2700" b="1" kern="1200" dirty="0">
                <a:solidFill>
                  <a:schemeClr val="accent1"/>
                </a:solidFill>
                <a:latin typeface="Georgia" panose="02040502050405020303" pitchFamily="18" charset="0"/>
              </a:rPr>
            </a:br>
            <a:br>
              <a:rPr lang="en-US" sz="2700" b="1" kern="1200" dirty="0">
                <a:solidFill>
                  <a:schemeClr val="accent1"/>
                </a:solidFill>
                <a:latin typeface="Georgia" panose="02040502050405020303" pitchFamily="18" charset="0"/>
              </a:rPr>
            </a:br>
            <a:r>
              <a:rPr lang="en-US" sz="2700" b="1" kern="1200" dirty="0">
                <a:solidFill>
                  <a:schemeClr val="accent1"/>
                </a:solidFill>
                <a:latin typeface="Georgia" panose="02040502050405020303" pitchFamily="18" charset="0"/>
              </a:rPr>
              <a:t>* Exclusion is the amount received as payment from another school</a:t>
            </a:r>
            <a:br>
              <a:rPr lang="en-US" sz="2700" b="1" kern="1200" dirty="0">
                <a:solidFill>
                  <a:schemeClr val="accent1"/>
                </a:solidFill>
                <a:latin typeface="Georgia" panose="02040502050405020303" pitchFamily="18" charset="0"/>
              </a:rPr>
            </a:br>
            <a:endParaRPr lang="en-US" sz="2700" b="1" kern="1200" dirty="0">
              <a:solidFill>
                <a:schemeClr val="accent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84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EB178-3EDF-45D7-BFB7-A6FAE3565B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5320" y="365125"/>
            <a:ext cx="5120114" cy="16927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Voluntary Termination Agreements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26C47733-E237-46B8-8E3E-4FD7C490D8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316481"/>
            <a:ext cx="5878849" cy="4541516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-228600" algn="l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/>
                </a:solidFill>
                <a:latin typeface="Georgia" panose="02040502050405020303" pitchFamily="18" charset="0"/>
              </a:rPr>
              <a:t>Exclusion is for amount paid for agreements during the 2022/23 year</a:t>
            </a:r>
          </a:p>
          <a:p>
            <a:pPr marL="285750" indent="-228600" algn="l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Includes certificated teachers only up to $35,000 per person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Does not have to be cash could be insurance coverage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Incentives paid within 5 years or prior to teacher being Medicare eligible – whichever comes first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Must show 5-year savings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Cannot be included in a collective bargaining agreement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Template available on FOS website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0B35B7-E3C5-4789-87A4-2418C55977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" r="2" b="693"/>
          <a:stretch/>
        </p:blipFill>
        <p:spPr>
          <a:xfrm>
            <a:off x="5878849" y="10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7882856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1FB6A-B2BD-40EE-B8D8-C0984C943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16973"/>
            <a:ext cx="5321300" cy="5599727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  <a:latin typeface="Georgia" panose="02040502050405020303" pitchFamily="18" charset="0"/>
              </a:rPr>
              <a:t>Retirement Contribution Increase</a:t>
            </a:r>
            <a:br>
              <a:rPr lang="en-US" sz="3200" b="1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br>
              <a:rPr lang="en-US" sz="3200" b="1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Exclusion is for the difference between the district’s contribution rate of 9.88% and the statutory rate of 7.35%</a:t>
            </a:r>
            <a:br>
              <a:rPr 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br>
              <a:rPr 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en-US" sz="2400" i="1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Template available on FOS website</a:t>
            </a:r>
            <a:endParaRPr lang="en-US" sz="2400" dirty="0">
              <a:latin typeface="Georgia" panose="02040502050405020303" pitchFamily="18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2E6E6C9-3E54-4478-816C-C5DE683738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540500" y="1143000"/>
            <a:ext cx="4851399" cy="547370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1F1E74-8246-71C5-19A8-7C16D3765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03388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98AE4B4-4052-4752-80F6-35A1C71EBB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4445000" y="241301"/>
            <a:ext cx="7315200" cy="6426200"/>
          </a:xfrm>
          <a:ln w="44450">
            <a:gradFill>
              <a:gsLst>
                <a:gs pos="0">
                  <a:srgbClr val="7030A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91E7CF4-F1C3-4869-A7EF-19A31731EFEA}"/>
              </a:ext>
            </a:extLst>
          </p:cNvPr>
          <p:cNvSpPr/>
          <p:nvPr/>
        </p:nvSpPr>
        <p:spPr>
          <a:xfrm>
            <a:off x="0" y="924909"/>
            <a:ext cx="4088524" cy="524466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1689">
                    <a:lumMod val="60000"/>
                    <a:lumOff val="40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Schedule 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1689">
                    <a:lumMod val="60000"/>
                    <a:lumOff val="40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Need State Board Approval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1689">
                    <a:lumMod val="60000"/>
                    <a:lumOff val="40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Repairs to Infrastructure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1689">
                    <a:lumMod val="60000"/>
                    <a:lumOff val="40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Judgements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1689">
                    <a:lumMod val="60000"/>
                    <a:lumOff val="40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Distance Education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1689">
                    <a:lumMod val="60000"/>
                    <a:lumOff val="40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Voluntary Terminations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1689">
                    <a:lumMod val="60000"/>
                    <a:lumOff val="40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Retirement Contributions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1689">
                    <a:lumMod val="60000"/>
                    <a:lumOff val="40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Native American Impact Aid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1689">
                  <a:lumMod val="60000"/>
                  <a:lumOff val="40000"/>
                </a:srgb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001689">
                    <a:lumMod val="60000"/>
                    <a:lumOff val="40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Email requests to: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Stephanie.degroot@nebraska.gov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5252321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" name="Rectangle 81">
            <a:extLst>
              <a:ext uri="{FF2B5EF4-FFF2-40B4-BE49-F238E27FC236}">
                <a16:creationId xmlns:a16="http://schemas.microsoft.com/office/drawing/2014/main" id="{379C0369-A022-4605-B2F4-7773B74CCC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4" name="Freeform 6">
            <a:extLst>
              <a:ext uri="{FF2B5EF4-FFF2-40B4-BE49-F238E27FC236}">
                <a16:creationId xmlns:a16="http://schemas.microsoft.com/office/drawing/2014/main" id="{FFFD28B7-CC22-4615-B487-71F011040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521144" y="911116"/>
            <a:ext cx="687754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6" name="Rectangle 8">
            <a:extLst>
              <a:ext uri="{FF2B5EF4-FFF2-40B4-BE49-F238E27FC236}">
                <a16:creationId xmlns:a16="http://schemas.microsoft.com/office/drawing/2014/main" id="{712E4DE6-A2E5-4786-B1B9-795E13D12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0" y="1370435"/>
            <a:ext cx="527226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8" name="Freeform 7">
            <a:extLst>
              <a:ext uri="{FF2B5EF4-FFF2-40B4-BE49-F238E27FC236}">
                <a16:creationId xmlns:a16="http://schemas.microsoft.com/office/drawing/2014/main" id="{176DEB1C-09CA-478A-AEEF-963E89897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00164" y="643467"/>
            <a:ext cx="409371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0" name="Rectangle 8">
            <a:extLst>
              <a:ext uri="{FF2B5EF4-FFF2-40B4-BE49-F238E27FC236}">
                <a16:creationId xmlns:a16="http://schemas.microsoft.com/office/drawing/2014/main" id="{28861D55-9A89-4552-8E10-2201E1991D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95528" y="644382"/>
            <a:ext cx="10734055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53D3F3-272C-2E38-5F22-2151074DE2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5851" y="1118008"/>
            <a:ext cx="4011929" cy="4152491"/>
          </a:xfrm>
        </p:spPr>
        <p:txBody>
          <a:bodyPr anchor="ctr">
            <a:normAutofit/>
          </a:bodyPr>
          <a:lstStyle/>
          <a:p>
            <a:pPr algn="l"/>
            <a:r>
              <a:rPr lang="en-US" sz="3600" b="1" dirty="0">
                <a:solidFill>
                  <a:srgbClr val="7030A0"/>
                </a:solidFill>
                <a:latin typeface="Georgia" panose="02040502050405020303" pitchFamily="18" charset="0"/>
              </a:rPr>
              <a:t>Available Templates</a:t>
            </a:r>
            <a:br>
              <a:rPr lang="en-US" sz="3600" b="1" dirty="0">
                <a:solidFill>
                  <a:srgbClr val="7030A0"/>
                </a:solidFill>
                <a:latin typeface="Georgia" panose="02040502050405020303" pitchFamily="18" charset="0"/>
              </a:rPr>
            </a:br>
            <a:br>
              <a:rPr lang="en-US" sz="3600" b="1" dirty="0">
                <a:solidFill>
                  <a:srgbClr val="7030A0"/>
                </a:solidFill>
                <a:latin typeface="Georgia" panose="02040502050405020303" pitchFamily="18" charset="0"/>
              </a:rPr>
            </a:br>
            <a:r>
              <a:rPr lang="en-US" sz="3600" b="1" dirty="0">
                <a:solidFill>
                  <a:srgbClr val="7030A0"/>
                </a:solidFill>
                <a:latin typeface="Georgia" panose="02040502050405020303" pitchFamily="18" charset="0"/>
              </a:rPr>
              <a:t>* Found on FOS Website</a:t>
            </a:r>
            <a:br>
              <a:rPr lang="en-US" sz="3600" b="1" dirty="0">
                <a:solidFill>
                  <a:srgbClr val="7030A0"/>
                </a:solidFill>
                <a:latin typeface="Georgia" panose="02040502050405020303" pitchFamily="18" charset="0"/>
              </a:rPr>
            </a:br>
            <a:br>
              <a:rPr lang="en-US" sz="3600" b="1" dirty="0">
                <a:solidFill>
                  <a:srgbClr val="7030A0"/>
                </a:solidFill>
                <a:latin typeface="Georgia" panose="02040502050405020303" pitchFamily="18" charset="0"/>
              </a:rPr>
            </a:br>
            <a:r>
              <a:rPr lang="en-US" sz="3600" b="1" dirty="0">
                <a:solidFill>
                  <a:srgbClr val="7030A0"/>
                </a:solidFill>
                <a:latin typeface="Georgia" panose="02040502050405020303" pitchFamily="18" charset="0"/>
              </a:rPr>
              <a:t>* Calculate for you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6D4AAAB-9C35-D1C7-4F84-52530B00A5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31298"/>
            <a:ext cx="12192000" cy="8595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C53C7B-3E49-CCC8-51EF-34FE595AE2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7780" y="911116"/>
            <a:ext cx="6232528" cy="478904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2DD82AF-39BC-232C-1708-8EA21BF3A5E5}"/>
              </a:ext>
            </a:extLst>
          </p:cNvPr>
          <p:cNvSpPr/>
          <p:nvPr/>
        </p:nvSpPr>
        <p:spPr>
          <a:xfrm>
            <a:off x="5225143" y="4322618"/>
            <a:ext cx="4987636" cy="137753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12531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Requesting State Board Approval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8150" y="124691"/>
            <a:ext cx="7324725" cy="6371359"/>
          </a:xfrm>
        </p:spPr>
        <p:txBody>
          <a:bodyPr anchor="ctr">
            <a:normAutofit fontScale="85000" lnSpcReduction="20000"/>
          </a:bodyPr>
          <a:lstStyle/>
          <a:p>
            <a:pPr marL="0" indent="0">
              <a:buNone/>
            </a:pP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7030A0"/>
                </a:solidFill>
                <a:latin typeface="Georgia" panose="02040502050405020303" pitchFamily="18" charset="0"/>
              </a:rPr>
              <a:t>Exclusion templates available on FOS website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7030A0"/>
                </a:solidFill>
                <a:latin typeface="Georgia" panose="02040502050405020303" pitchFamily="18" charset="0"/>
              </a:rPr>
              <a:t>Calculate for you</a:t>
            </a:r>
          </a:p>
          <a:p>
            <a:pPr marL="0" indent="0">
              <a:buNone/>
            </a:pP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  <a:latin typeface="Georgia" panose="02040502050405020303" pitchFamily="18" charset="0"/>
            </a:endParaRPr>
          </a:p>
          <a:p>
            <a:pPr marL="0" indent="0" algn="ctr">
              <a:buNone/>
            </a:pPr>
            <a:r>
              <a:rPr lang="en-US" sz="27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Send requests to NDE via email </a:t>
            </a:r>
          </a:p>
          <a:p>
            <a:pPr marL="0" indent="0" algn="ctr">
              <a:buNone/>
            </a:pPr>
            <a:r>
              <a:rPr lang="en-US" sz="27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eorgia" panose="02040502050405020303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Stephanie.degroot@nebraska.gov</a:t>
            </a:r>
            <a:r>
              <a:rPr lang="en-US" sz="27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</a:t>
            </a:r>
          </a:p>
          <a:p>
            <a:pPr lvl="1"/>
            <a:endParaRPr lang="en-US" b="1" dirty="0">
              <a:solidFill>
                <a:schemeClr val="accent4"/>
              </a:solidFill>
              <a:latin typeface="Georgia" panose="02040502050405020303" pitchFamily="18" charset="0"/>
            </a:endParaRPr>
          </a:p>
          <a:p>
            <a:pPr lvl="1"/>
            <a:r>
              <a:rPr lang="en-US" b="1" dirty="0">
                <a:solidFill>
                  <a:schemeClr val="accent4"/>
                </a:solidFill>
                <a:latin typeface="Georgia" panose="02040502050405020303" pitchFamily="18" charset="0"/>
              </a:rPr>
              <a:t>Provide details of the grant request</a:t>
            </a:r>
          </a:p>
          <a:p>
            <a:pPr lvl="2"/>
            <a:r>
              <a:rPr lang="en-US" b="1" dirty="0">
                <a:solidFill>
                  <a:schemeClr val="accent4"/>
                </a:solidFill>
                <a:latin typeface="Georgia" panose="02040502050405020303" pitchFamily="18" charset="0"/>
              </a:rPr>
              <a:t>Name and purpose of grant </a:t>
            </a:r>
          </a:p>
          <a:p>
            <a:pPr lvl="2"/>
            <a:r>
              <a:rPr lang="en-US" b="1" dirty="0">
                <a:solidFill>
                  <a:schemeClr val="accent4"/>
                </a:solidFill>
                <a:latin typeface="Georgia" panose="02040502050405020303" pitchFamily="18" charset="0"/>
              </a:rPr>
              <a:t>Amount of grant</a:t>
            </a:r>
          </a:p>
          <a:p>
            <a:pPr lvl="1"/>
            <a:r>
              <a:rPr lang="en-US" b="1" dirty="0">
                <a:solidFill>
                  <a:schemeClr val="accent4"/>
                </a:solidFill>
                <a:latin typeface="Georgia" panose="02040502050405020303" pitchFamily="18" charset="0"/>
              </a:rPr>
              <a:t>Use templates provided on FOS Website</a:t>
            </a:r>
          </a:p>
          <a:p>
            <a:pPr lvl="1"/>
            <a:r>
              <a:rPr lang="en-US" b="1" dirty="0">
                <a:solidFill>
                  <a:schemeClr val="accent4"/>
                </a:solidFill>
                <a:latin typeface="Georgia" panose="02040502050405020303" pitchFamily="18" charset="0"/>
              </a:rPr>
              <a:t>Include District Agency ID</a:t>
            </a:r>
          </a:p>
          <a:p>
            <a:pPr lvl="1"/>
            <a:r>
              <a:rPr lang="en-US" b="1" dirty="0">
                <a:solidFill>
                  <a:schemeClr val="accent4"/>
                </a:solidFill>
                <a:latin typeface="Georgia" panose="02040502050405020303" pitchFamily="18" charset="0"/>
              </a:rPr>
              <a:t>Round all amounts</a:t>
            </a:r>
          </a:p>
          <a:p>
            <a:pPr lvl="1"/>
            <a:r>
              <a:rPr lang="en-US" b="1" dirty="0">
                <a:solidFill>
                  <a:schemeClr val="accent4"/>
                </a:solidFill>
                <a:latin typeface="Georgia" panose="02040502050405020303" pitchFamily="18" charset="0"/>
              </a:rPr>
              <a:t>Email in pdf format</a:t>
            </a:r>
          </a:p>
          <a:p>
            <a:pPr lvl="1"/>
            <a:r>
              <a:rPr lang="en-US" b="1" dirty="0">
                <a:solidFill>
                  <a:schemeClr val="accent4"/>
                </a:solidFill>
                <a:latin typeface="Georgia" panose="02040502050405020303" pitchFamily="18" charset="0"/>
              </a:rPr>
              <a:t>Timeline to request State Board Approval on FOS website</a:t>
            </a:r>
          </a:p>
          <a:p>
            <a:pPr lvl="1"/>
            <a:r>
              <a:rPr lang="en-US" b="1" dirty="0">
                <a:solidFill>
                  <a:schemeClr val="accent4"/>
                </a:solidFill>
                <a:latin typeface="Georgia" panose="02040502050405020303" pitchFamily="18" charset="0"/>
              </a:rPr>
              <a:t>Approval is posted on website within 5 working days after meeting</a:t>
            </a:r>
          </a:p>
          <a:p>
            <a:pPr marL="457200" lvl="1" indent="0"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en-US" sz="2700" b="1" i="1" dirty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May include in budget planning before State Board Approval is posted.</a:t>
            </a:r>
          </a:p>
          <a:p>
            <a:pPr marL="914400" lvl="2" indent="0">
              <a:buNone/>
            </a:pPr>
            <a:endPara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marL="914400" lvl="2" indent="0"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2A6F31-50D7-B00D-0365-7E9E83F01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5296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28600"/>
            <a:ext cx="10477500" cy="8001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chemeClr val="tx2"/>
                </a:solidFill>
              </a:rPr>
              <a:t>Bond fund</a:t>
            </a:r>
          </a:p>
        </p:txBody>
      </p:sp>
      <p:sp>
        <p:nvSpPr>
          <p:cNvPr id="4" name="Rectangle 3"/>
          <p:cNvSpPr/>
          <p:nvPr/>
        </p:nvSpPr>
        <p:spPr>
          <a:xfrm>
            <a:off x="2027079" y="5142866"/>
            <a:ext cx="81831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1646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1646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</a:b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1F1646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graphicFrame>
        <p:nvGraphicFramePr>
          <p:cNvPr id="3" name="Diagram 2"/>
          <p:cNvGraphicFramePr/>
          <p:nvPr/>
        </p:nvGraphicFramePr>
        <p:xfrm>
          <a:off x="1221553" y="1334936"/>
          <a:ext cx="5135719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600200" y="5470844"/>
            <a:ext cx="42798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Bernard MT Condensed" panose="02050806060905020404" pitchFamily="18" charset="0"/>
                <a:ea typeface="+mn-ea"/>
                <a:cs typeface="+mn-cs"/>
              </a:rPr>
              <a:t>Purpose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1689"/>
              </a:solidFill>
              <a:effectLst/>
              <a:uLnTx/>
              <a:uFillTx/>
              <a:latin typeface="Bernard MT Condensed" panose="02050806060905020404" pitchFamily="18" charset="0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113411" y="1626835"/>
            <a:ext cx="3526547" cy="453951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pic>
        <p:nvPicPr>
          <p:cNvPr id="11" name="Picture 10" descr="Vector gratis: Bolsa, Dinero, La Riqueza, Ingresos ...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403" y="1185782"/>
            <a:ext cx="1371601" cy="174206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012245" y="3073401"/>
            <a:ext cx="362727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Revenue Source: Taxes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1689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Not Part of $1.05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1689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Levy is Restricted to Bond Principal &amp; Interest 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7CA2863-924E-F53F-9DDD-5905167C8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74114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3433" name="Rectangle 273415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73434" name="Rectangle 273417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1188069" y="381935"/>
            <a:ext cx="4008583" cy="597441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600" b="1" kern="1200" dirty="0">
                <a:solidFill>
                  <a:srgbClr val="FFFFFF"/>
                </a:solidFill>
                <a:latin typeface="Georgia" panose="02040502050405020303" pitchFamily="18" charset="0"/>
              </a:rPr>
              <a:t>LC-2  Lid Computation Form</a:t>
            </a:r>
          </a:p>
        </p:txBody>
      </p:sp>
      <p:grpSp>
        <p:nvGrpSpPr>
          <p:cNvPr id="273435" name="Group 273419">
            <a:extLst>
              <a:ext uri="{FF2B5EF4-FFF2-40B4-BE49-F238E27FC236}">
                <a16:creationId xmlns:a16="http://schemas.microsoft.com/office/drawing/2014/main" id="{0474DF76-993E-44DE-AFB0-C416182AC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3892" y="554152"/>
            <a:ext cx="574177" cy="1075866"/>
            <a:chOff x="613892" y="554152"/>
            <a:chExt cx="574177" cy="1075866"/>
          </a:xfrm>
          <a:solidFill>
            <a:srgbClr val="FFFFFF"/>
          </a:solidFill>
        </p:grpSpPr>
        <p:sp>
          <p:nvSpPr>
            <p:cNvPr id="273421" name="Graphic 11">
              <a:extLst>
                <a:ext uri="{FF2B5EF4-FFF2-40B4-BE49-F238E27FC236}">
                  <a16:creationId xmlns:a16="http://schemas.microsoft.com/office/drawing/2014/main" id="{6CB927A4-E432-4310-9CD5-E89FF506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3061" y="554152"/>
              <a:ext cx="171515" cy="171515"/>
            </a:xfrm>
            <a:custGeom>
              <a:avLst/>
              <a:gdLst>
                <a:gd name="connsiteX0" fmla="*/ 159874 w 171515"/>
                <a:gd name="connsiteY0" fmla="*/ 74116 h 171515"/>
                <a:gd name="connsiteX1" fmla="*/ 97399 w 171515"/>
                <a:gd name="connsiteY1" fmla="*/ 74116 h 171515"/>
                <a:gd name="connsiteX2" fmla="*/ 97399 w 171515"/>
                <a:gd name="connsiteY2" fmla="*/ 11641 h 171515"/>
                <a:gd name="connsiteX3" fmla="*/ 85758 w 171515"/>
                <a:gd name="connsiteY3" fmla="*/ 0 h 171515"/>
                <a:gd name="connsiteX4" fmla="*/ 74116 w 171515"/>
                <a:gd name="connsiteY4" fmla="*/ 11641 h 171515"/>
                <a:gd name="connsiteX5" fmla="*/ 74116 w 171515"/>
                <a:gd name="connsiteY5" fmla="*/ 74116 h 171515"/>
                <a:gd name="connsiteX6" fmla="*/ 11641 w 171515"/>
                <a:gd name="connsiteY6" fmla="*/ 74116 h 171515"/>
                <a:gd name="connsiteX7" fmla="*/ 0 w 171515"/>
                <a:gd name="connsiteY7" fmla="*/ 85758 h 171515"/>
                <a:gd name="connsiteX8" fmla="*/ 11641 w 171515"/>
                <a:gd name="connsiteY8" fmla="*/ 97399 h 171515"/>
                <a:gd name="connsiteX9" fmla="*/ 74116 w 171515"/>
                <a:gd name="connsiteY9" fmla="*/ 97399 h 171515"/>
                <a:gd name="connsiteX10" fmla="*/ 74116 w 171515"/>
                <a:gd name="connsiteY10" fmla="*/ 159874 h 171515"/>
                <a:gd name="connsiteX11" fmla="*/ 85758 w 171515"/>
                <a:gd name="connsiteY11" fmla="*/ 171515 h 171515"/>
                <a:gd name="connsiteX12" fmla="*/ 97399 w 171515"/>
                <a:gd name="connsiteY12" fmla="*/ 159874 h 171515"/>
                <a:gd name="connsiteX13" fmla="*/ 97399 w 171515"/>
                <a:gd name="connsiteY13" fmla="*/ 97399 h 171515"/>
                <a:gd name="connsiteX14" fmla="*/ 159874 w 171515"/>
                <a:gd name="connsiteY14" fmla="*/ 97399 h 171515"/>
                <a:gd name="connsiteX15" fmla="*/ 171515 w 171515"/>
                <a:gd name="connsiteY15" fmla="*/ 85758 h 171515"/>
                <a:gd name="connsiteX16" fmla="*/ 159874 w 171515"/>
                <a:gd name="connsiteY16" fmla="*/ 74116 h 17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1515" h="171515">
                  <a:moveTo>
                    <a:pt x="159874" y="74116"/>
                  </a:moveTo>
                  <a:lnTo>
                    <a:pt x="97399" y="74116"/>
                  </a:lnTo>
                  <a:lnTo>
                    <a:pt x="97399" y="11641"/>
                  </a:lnTo>
                  <a:cubicBezTo>
                    <a:pt x="97399" y="5212"/>
                    <a:pt x="92187" y="0"/>
                    <a:pt x="85758" y="0"/>
                  </a:cubicBezTo>
                  <a:cubicBezTo>
                    <a:pt x="79328" y="0"/>
                    <a:pt x="74116" y="5212"/>
                    <a:pt x="74116" y="11641"/>
                  </a:cubicBezTo>
                  <a:lnTo>
                    <a:pt x="74116" y="74116"/>
                  </a:lnTo>
                  <a:lnTo>
                    <a:pt x="11641" y="74116"/>
                  </a:lnTo>
                  <a:cubicBezTo>
                    <a:pt x="5212" y="74116"/>
                    <a:pt x="0" y="79328"/>
                    <a:pt x="0" y="85758"/>
                  </a:cubicBezTo>
                  <a:cubicBezTo>
                    <a:pt x="0" y="92187"/>
                    <a:pt x="5212" y="97399"/>
                    <a:pt x="11641" y="97399"/>
                  </a:cubicBezTo>
                  <a:lnTo>
                    <a:pt x="74116" y="97399"/>
                  </a:lnTo>
                  <a:lnTo>
                    <a:pt x="74116" y="159874"/>
                  </a:lnTo>
                  <a:cubicBezTo>
                    <a:pt x="74116" y="166303"/>
                    <a:pt x="79328" y="171515"/>
                    <a:pt x="85758" y="171515"/>
                  </a:cubicBezTo>
                  <a:cubicBezTo>
                    <a:pt x="92187" y="171515"/>
                    <a:pt x="97399" y="166303"/>
                    <a:pt x="97399" y="159874"/>
                  </a:cubicBezTo>
                  <a:lnTo>
                    <a:pt x="97399" y="97399"/>
                  </a:lnTo>
                  <a:lnTo>
                    <a:pt x="159874" y="97399"/>
                  </a:lnTo>
                  <a:cubicBezTo>
                    <a:pt x="166303" y="97399"/>
                    <a:pt x="171515" y="92187"/>
                    <a:pt x="171515" y="85758"/>
                  </a:cubicBezTo>
                  <a:cubicBezTo>
                    <a:pt x="171515" y="79328"/>
                    <a:pt x="166303" y="74116"/>
                    <a:pt x="159874" y="74116"/>
                  </a:cubicBezTo>
                  <a:close/>
                </a:path>
              </a:pathLst>
            </a:custGeom>
            <a:grpFill/>
            <a:ln w="77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273436" name="Graphic 10">
              <a:extLst>
                <a:ext uri="{FF2B5EF4-FFF2-40B4-BE49-F238E27FC236}">
                  <a16:creationId xmlns:a16="http://schemas.microsoft.com/office/drawing/2014/main" id="{E3020543-B24B-4EC4-8FFC-8DD88EEA9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75643" y="837005"/>
              <a:ext cx="112426" cy="112426"/>
            </a:xfrm>
            <a:custGeom>
              <a:avLst/>
              <a:gdLst>
                <a:gd name="connsiteX0" fmla="*/ 112426 w 112426"/>
                <a:gd name="connsiteY0" fmla="*/ 56213 h 112426"/>
                <a:gd name="connsiteX1" fmla="*/ 56213 w 112426"/>
                <a:gd name="connsiteY1" fmla="*/ 112426 h 112426"/>
                <a:gd name="connsiteX2" fmla="*/ 0 w 112426"/>
                <a:gd name="connsiteY2" fmla="*/ 56213 h 112426"/>
                <a:gd name="connsiteX3" fmla="*/ 56213 w 112426"/>
                <a:gd name="connsiteY3" fmla="*/ 0 h 112426"/>
                <a:gd name="connsiteX4" fmla="*/ 112426 w 112426"/>
                <a:gd name="connsiteY4" fmla="*/ 56213 h 112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426" h="112426">
                  <a:moveTo>
                    <a:pt x="112426" y="56213"/>
                  </a:moveTo>
                  <a:cubicBezTo>
                    <a:pt x="112426" y="87259"/>
                    <a:pt x="87259" y="112426"/>
                    <a:pt x="56213" y="112426"/>
                  </a:cubicBezTo>
                  <a:cubicBezTo>
                    <a:pt x="25167" y="112426"/>
                    <a:pt x="0" y="87259"/>
                    <a:pt x="0" y="56213"/>
                  </a:cubicBezTo>
                  <a:cubicBezTo>
                    <a:pt x="0" y="25167"/>
                    <a:pt x="25167" y="0"/>
                    <a:pt x="56213" y="0"/>
                  </a:cubicBezTo>
                  <a:cubicBezTo>
                    <a:pt x="87259" y="0"/>
                    <a:pt x="112426" y="25167"/>
                    <a:pt x="112426" y="56213"/>
                  </a:cubicBezTo>
                  <a:close/>
                </a:path>
              </a:pathLst>
            </a:custGeom>
            <a:grpFill/>
            <a:ln w="51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273423" name="Graphic 12">
              <a:extLst>
                <a:ext uri="{FF2B5EF4-FFF2-40B4-BE49-F238E27FC236}">
                  <a16:creationId xmlns:a16="http://schemas.microsoft.com/office/drawing/2014/main" id="{1453BF6C-B012-48B7-B4E8-6D7AC7C27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3892" y="1472473"/>
              <a:ext cx="157545" cy="157545"/>
            </a:xfrm>
            <a:custGeom>
              <a:avLst/>
              <a:gdLst>
                <a:gd name="connsiteX0" fmla="*/ 78773 w 157545"/>
                <a:gd name="connsiteY0" fmla="*/ 23283 h 157545"/>
                <a:gd name="connsiteX1" fmla="*/ 134262 w 157545"/>
                <a:gd name="connsiteY1" fmla="*/ 78773 h 157545"/>
                <a:gd name="connsiteX2" fmla="*/ 78773 w 157545"/>
                <a:gd name="connsiteY2" fmla="*/ 134262 h 157545"/>
                <a:gd name="connsiteX3" fmla="*/ 23283 w 157545"/>
                <a:gd name="connsiteY3" fmla="*/ 78773 h 157545"/>
                <a:gd name="connsiteX4" fmla="*/ 78773 w 157545"/>
                <a:gd name="connsiteY4" fmla="*/ 23283 h 157545"/>
                <a:gd name="connsiteX5" fmla="*/ 78773 w 157545"/>
                <a:gd name="connsiteY5" fmla="*/ 0 h 157545"/>
                <a:gd name="connsiteX6" fmla="*/ 0 w 157545"/>
                <a:gd name="connsiteY6" fmla="*/ 78773 h 157545"/>
                <a:gd name="connsiteX7" fmla="*/ 78773 w 157545"/>
                <a:gd name="connsiteY7" fmla="*/ 157545 h 157545"/>
                <a:gd name="connsiteX8" fmla="*/ 157545 w 157545"/>
                <a:gd name="connsiteY8" fmla="*/ 78773 h 157545"/>
                <a:gd name="connsiteX9" fmla="*/ 78773 w 157545"/>
                <a:gd name="connsiteY9" fmla="*/ 0 h 1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545" h="157545">
                  <a:moveTo>
                    <a:pt x="78773" y="23283"/>
                  </a:moveTo>
                  <a:cubicBezTo>
                    <a:pt x="109419" y="23283"/>
                    <a:pt x="134262" y="48126"/>
                    <a:pt x="134262" y="78773"/>
                  </a:cubicBezTo>
                  <a:cubicBezTo>
                    <a:pt x="134262" y="109419"/>
                    <a:pt x="109419" y="134262"/>
                    <a:pt x="78773" y="134262"/>
                  </a:cubicBezTo>
                  <a:cubicBezTo>
                    <a:pt x="48126" y="134262"/>
                    <a:pt x="23283" y="109419"/>
                    <a:pt x="23283" y="78773"/>
                  </a:cubicBezTo>
                  <a:cubicBezTo>
                    <a:pt x="23312" y="48139"/>
                    <a:pt x="48139" y="23312"/>
                    <a:pt x="78773" y="23283"/>
                  </a:cubicBezTo>
                  <a:moveTo>
                    <a:pt x="78773" y="0"/>
                  </a:moveTo>
                  <a:cubicBezTo>
                    <a:pt x="35268" y="0"/>
                    <a:pt x="0" y="35268"/>
                    <a:pt x="0" y="78773"/>
                  </a:cubicBezTo>
                  <a:cubicBezTo>
                    <a:pt x="0" y="122277"/>
                    <a:pt x="35268" y="157545"/>
                    <a:pt x="78773" y="157545"/>
                  </a:cubicBezTo>
                  <a:cubicBezTo>
                    <a:pt x="122277" y="157545"/>
                    <a:pt x="157545" y="122277"/>
                    <a:pt x="157545" y="78773"/>
                  </a:cubicBezTo>
                  <a:cubicBezTo>
                    <a:pt x="157545" y="35268"/>
                    <a:pt x="122277" y="0"/>
                    <a:pt x="78773" y="0"/>
                  </a:cubicBezTo>
                  <a:close/>
                </a:path>
              </a:pathLst>
            </a:custGeom>
            <a:grpFill/>
            <a:ln w="7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sp>
        <p:nvSpPr>
          <p:cNvPr id="27341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6129780" y="518400"/>
            <a:ext cx="4986571" cy="583794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>
                    <a:lumMod val="60000"/>
                    <a:lumOff val="40000"/>
                    <a:alpha val="80000"/>
                  </a:schemeClr>
                </a:solidFill>
                <a:latin typeface="Georgia" panose="02040502050405020303" pitchFamily="18" charset="0"/>
              </a:rPr>
              <a:t>Located in the NDE Portal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chemeClr val="tx2">
                    <a:lumMod val="60000"/>
                    <a:lumOff val="40000"/>
                    <a:alpha val="80000"/>
                  </a:schemeClr>
                </a:solidFill>
                <a:latin typeface="Georgia" panose="02040502050405020303" pitchFamily="18" charset="0"/>
              </a:rPr>
              <a:t>Need new Activation Code each year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>
                    <a:lumMod val="60000"/>
                    <a:lumOff val="40000"/>
                    <a:alpha val="80000"/>
                  </a:schemeClr>
                </a:solidFill>
                <a:latin typeface="Georgia" panose="02040502050405020303" pitchFamily="18" charset="0"/>
              </a:rPr>
              <a:t>Instructions found on FOS website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>
                    <a:lumMod val="60000"/>
                    <a:lumOff val="40000"/>
                    <a:alpha val="80000"/>
                  </a:schemeClr>
                </a:solidFill>
                <a:latin typeface="Georgia" panose="02040502050405020303" pitchFamily="18" charset="0"/>
              </a:rPr>
              <a:t>New Section D – Property Tax Authority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>
                    <a:lumMod val="60000"/>
                    <a:lumOff val="40000"/>
                    <a:alpha val="80000"/>
                  </a:schemeClr>
                </a:solidFill>
                <a:latin typeface="Georgia" panose="02040502050405020303" pitchFamily="18" charset="0"/>
              </a:rPr>
              <a:t>Budget Form (excel format)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chemeClr val="tx2">
                    <a:lumMod val="60000"/>
                    <a:lumOff val="40000"/>
                    <a:alpha val="80000"/>
                  </a:schemeClr>
                </a:solidFill>
                <a:latin typeface="Georgia" panose="02040502050405020303" pitchFamily="18" charset="0"/>
              </a:rPr>
              <a:t>Upload to LC2, it will auto populate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>
                    <a:lumMod val="60000"/>
                    <a:lumOff val="40000"/>
                    <a:alpha val="80000"/>
                  </a:schemeClr>
                </a:solidFill>
                <a:latin typeface="Georgia" panose="02040502050405020303" pitchFamily="18" charset="0"/>
              </a:rPr>
              <a:t>New Superintendent this year?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chemeClr val="tx2">
                    <a:lumMod val="60000"/>
                    <a:lumOff val="40000"/>
                    <a:alpha val="80000"/>
                  </a:schemeClr>
                </a:solidFill>
                <a:latin typeface="Georgia" panose="02040502050405020303" pitchFamily="18" charset="0"/>
              </a:rPr>
              <a:t>Register in NDE Portal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chemeClr val="tx2">
                    <a:lumMod val="60000"/>
                    <a:lumOff val="40000"/>
                    <a:alpha val="80000"/>
                  </a:schemeClr>
                </a:solidFill>
                <a:latin typeface="Georgia" panose="02040502050405020303" pitchFamily="18" charset="0"/>
              </a:rPr>
              <a:t>Need help with NDE Portal?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chemeClr val="tx2">
                    <a:lumMod val="60000"/>
                    <a:lumOff val="40000"/>
                    <a:alpha val="80000"/>
                  </a:schemeClr>
                </a:solidFill>
                <a:latin typeface="Georgia" panose="02040502050405020303" pitchFamily="18" charset="0"/>
              </a:rPr>
              <a:t>Call 888-285-0556 or  </a:t>
            </a:r>
            <a:r>
              <a:rPr lang="en-US" sz="2000" i="1" dirty="0">
                <a:solidFill>
                  <a:schemeClr val="tx2">
                    <a:lumMod val="60000"/>
                    <a:lumOff val="40000"/>
                    <a:alpha val="80000"/>
                  </a:schemeClr>
                </a:solidFill>
                <a:latin typeface="Georgia" panose="02040502050405020303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ADVISERHelp@nebraskacloud.org</a:t>
            </a:r>
            <a:endParaRPr lang="en-US" sz="2000" i="1" dirty="0">
              <a:solidFill>
                <a:schemeClr val="tx2">
                  <a:lumMod val="60000"/>
                  <a:lumOff val="40000"/>
                  <a:alpha val="80000"/>
                </a:schemeClr>
              </a:solidFill>
              <a:latin typeface="Georgia" panose="02040502050405020303" pitchFamily="18" charset="0"/>
            </a:endParaRPr>
          </a:p>
          <a:p>
            <a:pPr marL="226457" lvl="1">
              <a:buFont typeface="Arial" panose="020B0604020202020204" pitchFamily="34" charset="0"/>
              <a:buChar char="•"/>
            </a:pPr>
            <a:endParaRPr lang="en-US" sz="2000" i="1" dirty="0">
              <a:solidFill>
                <a:schemeClr val="tx1">
                  <a:alpha val="80000"/>
                </a:schemeClr>
              </a:solidFill>
            </a:endParaRPr>
          </a:p>
        </p:txBody>
      </p:sp>
      <p:cxnSp>
        <p:nvCxnSpPr>
          <p:cNvPr id="273425" name="Straight Connector 273424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1C29AD-48C9-FEB7-B92D-22A6738B2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F1646">
                  <a:tint val="75000"/>
                </a:srgbClr>
              </a:solidFill>
              <a:effectLst/>
              <a:uLnTx/>
              <a:uFillTx/>
              <a:latin typeface="Palatino Linotype" panose="0204050205050503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327378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7" name="Rectangle 81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C95B57-AEF2-AF7C-5CE8-DD3B4711ECAD}"/>
              </a:ext>
            </a:extLst>
          </p:cNvPr>
          <p:cNvSpPr txBox="1"/>
          <p:nvPr/>
        </p:nvSpPr>
        <p:spPr>
          <a:xfrm>
            <a:off x="793662" y="386930"/>
            <a:ext cx="10066122" cy="8884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LC-2  Purpose</a:t>
            </a:r>
          </a:p>
        </p:txBody>
      </p:sp>
      <p:sp>
        <p:nvSpPr>
          <p:cNvPr id="89" name="Rectangle 83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56DCFB-4D19-7C7C-7157-6678286BA2A9}"/>
              </a:ext>
            </a:extLst>
          </p:cNvPr>
          <p:cNvSpPr txBox="1"/>
          <p:nvPr/>
        </p:nvSpPr>
        <p:spPr>
          <a:xfrm>
            <a:off x="121298" y="2351314"/>
            <a:ext cx="5607698" cy="38876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1689">
                    <a:lumMod val="60000"/>
                    <a:lumOff val="40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Confirms your budget is in compliance and does not exceed spending limitations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srgbClr val="001689">
                  <a:lumMod val="60000"/>
                  <a:lumOff val="40000"/>
                </a:srgb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1689">
                    <a:lumMod val="60000"/>
                    <a:lumOff val="40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Error messages appear if limitations are exceeded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srgbClr val="001689">
                  <a:lumMod val="60000"/>
                  <a:lumOff val="40000"/>
                </a:srgb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1689">
                    <a:lumMod val="60000"/>
                    <a:lumOff val="40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Special Grant Funds (B-110)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srgbClr val="001689">
                  <a:lumMod val="60000"/>
                  <a:lumOff val="40000"/>
                </a:srgb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1689">
                    <a:lumMod val="60000"/>
                    <a:lumOff val="40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Calculates Unused Budget Authority (B-150) 	*Goal is $0 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srgbClr val="001689">
                  <a:lumMod val="60000"/>
                  <a:lumOff val="40000"/>
                </a:srgb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1689">
                    <a:lumMod val="60000"/>
                    <a:lumOff val="40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District approves after budget is adopted *Copies sent to APA &amp; County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srgbClr val="001689">
                  <a:lumMod val="60000"/>
                  <a:lumOff val="40000"/>
                </a:srgb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1689">
                    <a:lumMod val="60000"/>
                    <a:lumOff val="40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Required docs for NDE are submitted through LC2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F2539CD-D956-925C-4A20-E9E033C03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5911532" y="2598206"/>
            <a:ext cx="5150277" cy="3486341"/>
          </a:xfrm>
          <a:prstGeom prst="rect">
            <a:avLst/>
          </a:prstGeom>
        </p:spPr>
      </p:pic>
      <p:sp>
        <p:nvSpPr>
          <p:cNvPr id="88" name="Rectangle 87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55401D-2355-0BA2-8571-43E5A8EB5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F1646">
                  <a:tint val="75000"/>
                </a:srgbClr>
              </a:solidFill>
              <a:effectLst/>
              <a:uLnTx/>
              <a:uFillTx/>
              <a:latin typeface="Palatino Linotype" panose="0204050205050503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984382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-257175" y="142875"/>
            <a:ext cx="12192000" cy="988093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Georgia" panose="02040502050405020303" pitchFamily="18" charset="0"/>
              </a:rPr>
              <a:t>LC-2 Access Unused Budget Authority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CFAFC9-9371-4F80-B69B-77F2C70ECA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50641" y="1300393"/>
            <a:ext cx="10834044" cy="3150206"/>
          </a:xfrm>
          <a:prstGeom prst="rect">
            <a:avLst/>
          </a:prstGeom>
          <a:ln w="38100">
            <a:gradFill>
              <a:gsLst>
                <a:gs pos="0">
                  <a:schemeClr val="accent5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cxnSp>
        <p:nvCxnSpPr>
          <p:cNvPr id="20" name="Straight Arrow Connector 19"/>
          <p:cNvCxnSpPr>
            <a:cxnSpLocks/>
          </p:cNvCxnSpPr>
          <p:nvPr/>
        </p:nvCxnSpPr>
        <p:spPr>
          <a:xfrm flipV="1">
            <a:off x="3565933" y="2910935"/>
            <a:ext cx="4803459" cy="133549"/>
          </a:xfrm>
          <a:prstGeom prst="straightConnector1">
            <a:avLst/>
          </a:prstGeom>
          <a:ln w="104775" cmpd="dbl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 Diagonal Corner Rectangle 5"/>
          <p:cNvSpPr/>
          <p:nvPr/>
        </p:nvSpPr>
        <p:spPr>
          <a:xfrm>
            <a:off x="7497396" y="4667649"/>
            <a:ext cx="4437429" cy="1736646"/>
          </a:xfrm>
          <a:prstGeom prst="round2DiagRect">
            <a:avLst/>
          </a:prstGeom>
          <a:solidFill>
            <a:schemeClr val="accen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 panose="02040502050505030304"/>
                <a:ea typeface="+mn-ea"/>
                <a:cs typeface="+mn-cs"/>
              </a:rPr>
              <a:t>Provides Additional Budget Authority for 2023/24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294E428-57D2-8D90-BA04-DA8949C43970}"/>
              </a:ext>
            </a:extLst>
          </p:cNvPr>
          <p:cNvSpPr/>
          <p:nvPr/>
        </p:nvSpPr>
        <p:spPr>
          <a:xfrm>
            <a:off x="2259724" y="2895600"/>
            <a:ext cx="966952" cy="32056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79C0C8F-40B8-E93C-E87B-0FE0198135DB}"/>
              </a:ext>
            </a:extLst>
          </p:cNvPr>
          <p:cNvSpPr txBox="1"/>
          <p:nvPr/>
        </p:nvSpPr>
        <p:spPr>
          <a:xfrm>
            <a:off x="625642" y="4620024"/>
            <a:ext cx="67858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1689">
                    <a:lumMod val="60000"/>
                    <a:lumOff val="40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Amount listed is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1689">
                    <a:lumMod val="60000"/>
                    <a:lumOff val="40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lesser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1689">
                    <a:lumMod val="60000"/>
                    <a:lumOff val="40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of: 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1689">
                    <a:lumMod val="60000"/>
                    <a:lumOff val="40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2% of the prior year’s adjusted General fund expenditures or 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1689">
                    <a:lumMod val="60000"/>
                    <a:lumOff val="40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The prior year’s total unused budget authority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67594E-07A1-09EC-27EB-5DEF681DC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F1646">
                  <a:tint val="75000"/>
                </a:srgbClr>
              </a:solidFill>
              <a:effectLst/>
              <a:uLnTx/>
              <a:uFillTx/>
              <a:latin typeface="Palatino Linotype" panose="0204050205050503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294068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BB46547-190D-F6F2-5E32-F52C8E5D9674}"/>
              </a:ext>
            </a:extLst>
          </p:cNvPr>
          <p:cNvSpPr txBox="1">
            <a:spLocks/>
          </p:cNvSpPr>
          <p:nvPr/>
        </p:nvSpPr>
        <p:spPr>
          <a:xfrm>
            <a:off x="838200" y="260814"/>
            <a:ext cx="10515600" cy="9063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LC-2 Additional Budget Authority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1681F2-6AB0-542B-00C9-B0D55FA84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734" y="2362200"/>
            <a:ext cx="11435722" cy="2295525"/>
          </a:xfrm>
          <a:prstGeom prst="rect">
            <a:avLst/>
          </a:prstGeom>
          <a:ln w="50800">
            <a:gradFill>
              <a:gsLst>
                <a:gs pos="0">
                  <a:schemeClr val="accent5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27822288-D357-4BB2-AFD9-0D2FC39641FD}"/>
              </a:ext>
            </a:extLst>
          </p:cNvPr>
          <p:cNvSpPr/>
          <p:nvPr/>
        </p:nvSpPr>
        <p:spPr>
          <a:xfrm rot="2400000">
            <a:off x="8625152" y="2383665"/>
            <a:ext cx="1554480" cy="457200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37772B-52B2-64DE-AD2C-9302FE33B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F1646">
                  <a:tint val="75000"/>
                </a:srgbClr>
              </a:solidFill>
              <a:effectLst/>
              <a:uLnTx/>
              <a:uFillTx/>
              <a:latin typeface="Palatino Linotype" panose="0204050205050503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832382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1B3C5-B558-4C97-85A1-2022C162E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0243" y="-34371"/>
            <a:ext cx="10515600" cy="1117214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Georgia" panose="02040502050405020303" pitchFamily="18" charset="0"/>
              </a:rPr>
              <a:t>Levy Override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E23F10-DFD3-7538-9B21-7B4AFC2E09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37881" y="1619730"/>
            <a:ext cx="11387576" cy="2631950"/>
          </a:xfrm>
          <a:prstGeom prst="rect">
            <a:avLst/>
          </a:prstGeom>
          <a:ln w="44450">
            <a:gradFill>
              <a:gsLst>
                <a:gs pos="0">
                  <a:schemeClr val="accent5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2B308F84-E24C-4519-B621-423D48065A7C}"/>
              </a:ext>
            </a:extLst>
          </p:cNvPr>
          <p:cNvSpPr/>
          <p:nvPr/>
        </p:nvSpPr>
        <p:spPr>
          <a:xfrm rot="2640000">
            <a:off x="8602012" y="2190455"/>
            <a:ext cx="1463040" cy="457200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06D90-CC5B-54D4-8C54-4C896AD64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39923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-257175" y="142875"/>
            <a:ext cx="12192000" cy="988093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chemeClr val="accent5"/>
                </a:solidFill>
                <a:latin typeface="Georgia" panose="02040502050405020303" pitchFamily="18" charset="0"/>
              </a:rPr>
              <a:t>LC-2 New Section D – Property Tax Authority</a:t>
            </a:r>
          </a:p>
        </p:txBody>
      </p:sp>
      <p:sp>
        <p:nvSpPr>
          <p:cNvPr id="6" name="Round Diagonal Corner Rectangle 5"/>
          <p:cNvSpPr/>
          <p:nvPr/>
        </p:nvSpPr>
        <p:spPr>
          <a:xfrm>
            <a:off x="7402803" y="1535567"/>
            <a:ext cx="4437429" cy="4188381"/>
          </a:xfrm>
          <a:prstGeom prst="round2DiagRect">
            <a:avLst/>
          </a:prstGeom>
          <a:solidFill>
            <a:schemeClr val="accen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*Certified Assessed Valuation &amp; Property Tax Request Authority will prepopulate from Budget docs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*If </a:t>
            </a:r>
            <a:r>
              <a:rPr kumimoji="0" lang="en-US" sz="2400" b="1" i="1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YES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on additional authority – amount will prepopulate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*D-180 will show your Total Amount Allowed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FCEDA5-C41A-86A6-0386-AF8B788579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460" y="1204255"/>
            <a:ext cx="6411147" cy="5270117"/>
          </a:xfrm>
          <a:prstGeom prst="rect">
            <a:avLst/>
          </a:prstGeom>
          <a:ln w="38100">
            <a:gradFill>
              <a:gsLst>
                <a:gs pos="0">
                  <a:schemeClr val="accent2">
                    <a:lumMod val="96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CCD234-508C-28D3-7898-F43A0CCB1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F1646">
                  <a:tint val="75000"/>
                </a:srgbClr>
              </a:solidFill>
              <a:effectLst/>
              <a:uLnTx/>
              <a:uFillTx/>
              <a:latin typeface="Palatino Linotype" panose="0204050205050503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078650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3425" name="Rectangle 273415">
            <a:extLst>
              <a:ext uri="{FF2B5EF4-FFF2-40B4-BE49-F238E27FC236}">
                <a16:creationId xmlns:a16="http://schemas.microsoft.com/office/drawing/2014/main" id="{18873D23-2DCF-4B31-A009-95721C06E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73426" name="Rectangle 273417">
            <a:extLst>
              <a:ext uri="{FF2B5EF4-FFF2-40B4-BE49-F238E27FC236}">
                <a16:creationId xmlns:a16="http://schemas.microsoft.com/office/drawing/2014/main" id="{C13EF075-D4EF-4929-ADBC-91B27DA19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grpSp>
        <p:nvGrpSpPr>
          <p:cNvPr id="273420" name="Group 273419">
            <a:extLst>
              <a:ext uri="{FF2B5EF4-FFF2-40B4-BE49-F238E27FC236}">
                <a16:creationId xmlns:a16="http://schemas.microsoft.com/office/drawing/2014/main" id="{DAA26DFA-AAB2-4973-9C17-16D587C7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1863" y="508838"/>
            <a:ext cx="5217958" cy="6239661"/>
            <a:chOff x="-19221" y="251144"/>
            <a:chExt cx="5217958" cy="6239661"/>
          </a:xfrm>
        </p:grpSpPr>
        <p:sp>
          <p:nvSpPr>
            <p:cNvPr id="273421" name="Freeform: Shape 273420">
              <a:extLst>
                <a:ext uri="{FF2B5EF4-FFF2-40B4-BE49-F238E27FC236}">
                  <a16:creationId xmlns:a16="http://schemas.microsoft.com/office/drawing/2014/main" id="{3F407F11-7321-4BF6-8536-CCE8E34245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273422" name="Freeform: Shape 273421">
              <a:extLst>
                <a:ext uri="{FF2B5EF4-FFF2-40B4-BE49-F238E27FC236}">
                  <a16:creationId xmlns:a16="http://schemas.microsoft.com/office/drawing/2014/main" id="{06AC5DCC-C3CC-4FD5-AD4E-13A1BE5F7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273423" name="Freeform: Shape 273422">
              <a:extLst>
                <a:ext uri="{FF2B5EF4-FFF2-40B4-BE49-F238E27FC236}">
                  <a16:creationId xmlns:a16="http://schemas.microsoft.com/office/drawing/2014/main" id="{4BBCC2F4-EFA7-4AF4-B538-AC4022D90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273424" name="Freeform: Shape 273423">
              <a:extLst>
                <a:ext uri="{FF2B5EF4-FFF2-40B4-BE49-F238E27FC236}">
                  <a16:creationId xmlns:a16="http://schemas.microsoft.com/office/drawing/2014/main" id="{2A9D1364-B6A3-44CB-9FBA-C528F0CE9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640080" y="1243013"/>
            <a:ext cx="3855720" cy="437197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kern="1200" dirty="0">
                <a:solidFill>
                  <a:schemeClr val="tx2"/>
                </a:solidFill>
                <a:latin typeface="Georgia" panose="02040502050405020303" pitchFamily="18" charset="0"/>
              </a:rPr>
              <a:t>LC-2  Tips &amp; Tricks</a:t>
            </a:r>
          </a:p>
        </p:txBody>
      </p:sp>
      <p:sp>
        <p:nvSpPr>
          <p:cNvPr id="27341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5591503" y="199697"/>
            <a:ext cx="6337738" cy="632722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Upload an </a:t>
            </a:r>
            <a:r>
              <a:rPr lang="en-US" sz="2400" b="1" u="sng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excel format </a:t>
            </a:r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of your budget into the LC2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Remember to </a:t>
            </a:r>
            <a:r>
              <a:rPr lang="en-US" sz="2400" b="1" u="sng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recalculate &amp; save </a:t>
            </a:r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often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Goal for Unused Budget Authority is </a:t>
            </a:r>
            <a:r>
              <a:rPr lang="en-US" sz="2400" b="1" u="sng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zero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u="sng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Unlimited uploads </a:t>
            </a:r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to check status of limitations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Remember to </a:t>
            </a:r>
            <a:r>
              <a:rPr lang="en-US" sz="2400" b="1" u="sng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save</a:t>
            </a:r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Special Grant Funds list </a:t>
            </a:r>
            <a:r>
              <a:rPr lang="en-US" sz="2400" b="1" u="sng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before</a:t>
            </a:r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returning to the LC2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Don’t forget to </a:t>
            </a:r>
            <a:r>
              <a:rPr lang="en-US" sz="2400" b="1" u="sng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upload docs </a:t>
            </a:r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in </a:t>
            </a:r>
            <a:r>
              <a:rPr lang="en-US" sz="2400" b="1" u="sng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PDF</a:t>
            </a:r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format after District Approval </a:t>
            </a:r>
          </a:p>
          <a:p>
            <a:pPr marL="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2"/>
              </a:solidFill>
            </a:endParaRPr>
          </a:p>
          <a:p>
            <a:pPr marL="0" lvl="1" indent="0">
              <a:buNone/>
            </a:pPr>
            <a:endParaRPr lang="en-US" sz="1800" i="1" dirty="0">
              <a:solidFill>
                <a:schemeClr val="tx2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47FC8C-D1A5-CE37-22C6-CFA5482CF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F1646">
                  <a:tint val="75000"/>
                </a:srgbClr>
              </a:solidFill>
              <a:effectLst/>
              <a:uLnTx/>
              <a:uFillTx/>
              <a:latin typeface="Palatino Linotype" panose="0204050205050503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416061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LC-2 Error Messages</a:t>
            </a:r>
            <a:b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b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en-US" sz="3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LC-2 Cannot be submitted with error messages!</a:t>
            </a:r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D8CBC240-3AE2-8A14-69CC-2A713D41B7E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468389" y="168166"/>
          <a:ext cx="6263640" cy="47401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ACD54B86-EE50-8364-6271-619C969262CF}"/>
              </a:ext>
            </a:extLst>
          </p:cNvPr>
          <p:cNvGrpSpPr/>
          <p:nvPr/>
        </p:nvGrpSpPr>
        <p:grpSpPr>
          <a:xfrm>
            <a:off x="5455131" y="4929351"/>
            <a:ext cx="6263640" cy="1035713"/>
            <a:chOff x="0" y="4998872"/>
            <a:chExt cx="6263640" cy="141453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79EB74D-FA9B-7BAE-FAC7-80D873F2A8C5}"/>
                </a:ext>
              </a:extLst>
            </p:cNvPr>
            <p:cNvSpPr/>
            <p:nvPr/>
          </p:nvSpPr>
          <p:spPr>
            <a:xfrm>
              <a:off x="0" y="4998872"/>
              <a:ext cx="6263640" cy="141453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5081029"/>
                <a:satOff val="29206"/>
                <a:lumOff val="11176"/>
                <a:alphaOff val="0"/>
              </a:schemeClr>
            </a:fillRef>
            <a:effectRef idx="0">
              <a:schemeClr val="accent2">
                <a:hueOff val="-5081029"/>
                <a:satOff val="29206"/>
                <a:lumOff val="1117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Rectangle: Rounded Corners 4">
              <a:extLst>
                <a:ext uri="{FF2B5EF4-FFF2-40B4-BE49-F238E27FC236}">
                  <a16:creationId xmlns:a16="http://schemas.microsoft.com/office/drawing/2014/main" id="{27029C38-2A5D-0DE0-E8CC-D2ADBBF898DF}"/>
                </a:ext>
              </a:extLst>
            </p:cNvPr>
            <p:cNvSpPr txBox="1"/>
            <p:nvPr/>
          </p:nvSpPr>
          <p:spPr>
            <a:xfrm>
              <a:off x="69052" y="5067925"/>
              <a:ext cx="6125536" cy="12764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8590" tIns="148590" rIns="148590" bIns="148590" numCol="1" spcCol="1270" anchor="ctr" anchorCtr="0">
              <a:noAutofit/>
            </a:bodyPr>
            <a:lstStyle/>
            <a:p>
              <a:pPr marL="0" marR="0" lvl="0" indent="0" algn="l" defTabSz="17335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orgia" panose="02040502050405020303" pitchFamily="18" charset="0"/>
                  <a:ea typeface="+mn-ea"/>
                  <a:cs typeface="+mn-cs"/>
                </a:rPr>
                <a:t>Property Tax Authority Exceeded </a:t>
              </a:r>
            </a:p>
          </p:txBody>
        </p:sp>
      </p:grp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E3D38F-A6D6-156A-24B2-C9DA2A694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44860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47442C7-0F53-1399-89D8-CBCCE29055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343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7030A0"/>
                </a:solidFill>
                <a:latin typeface="Georgia" panose="02040502050405020303" pitchFamily="18" charset="0"/>
              </a:rPr>
              <a:t>Budgeting Checklist</a:t>
            </a:r>
          </a:p>
        </p:txBody>
      </p:sp>
      <p:graphicFrame>
        <p:nvGraphicFramePr>
          <p:cNvPr id="28" name="Content Placeholder 2">
            <a:extLst>
              <a:ext uri="{FF2B5EF4-FFF2-40B4-BE49-F238E27FC236}">
                <a16:creationId xmlns:a16="http://schemas.microsoft.com/office/drawing/2014/main" id="{94A14664-6024-FC5E-46E4-C763BF2659F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212332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25" name="Group 24">
            <a:extLst>
              <a:ext uri="{FF2B5EF4-FFF2-40B4-BE49-F238E27FC236}">
                <a16:creationId xmlns:a16="http://schemas.microsoft.com/office/drawing/2014/main" id="{C79532A2-16DF-5010-00C2-03F4C66F016A}"/>
              </a:ext>
            </a:extLst>
          </p:cNvPr>
          <p:cNvGrpSpPr/>
          <p:nvPr/>
        </p:nvGrpSpPr>
        <p:grpSpPr>
          <a:xfrm>
            <a:off x="2941320" y="6221418"/>
            <a:ext cx="8412480" cy="690519"/>
            <a:chOff x="2103120" y="531"/>
            <a:chExt cx="8412480" cy="690519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B0CA231-9DCF-924A-C312-364EB957C318}"/>
                </a:ext>
              </a:extLst>
            </p:cNvPr>
            <p:cNvSpPr/>
            <p:nvPr/>
          </p:nvSpPr>
          <p:spPr>
            <a:xfrm>
              <a:off x="2103120" y="531"/>
              <a:ext cx="8412480" cy="690519"/>
            </a:xfrm>
            <a:prstGeom prst="rect">
              <a:avLst/>
            </a:prstGeom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091D4A1-2F3F-F12F-024C-0EF0AC6E2596}"/>
                </a:ext>
              </a:extLst>
            </p:cNvPr>
            <p:cNvSpPr txBox="1"/>
            <p:nvPr/>
          </p:nvSpPr>
          <p:spPr>
            <a:xfrm>
              <a:off x="2103120" y="531"/>
              <a:ext cx="8412480" cy="6905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3225" tIns="175392" rIns="163225" bIns="175392" numCol="1" spcCol="1270" anchor="ctr" anchorCtr="0">
              <a:noAutofit/>
            </a:bodyPr>
            <a:lstStyle/>
            <a:p>
              <a:pPr marL="0" marR="0" lvl="0" indent="0" algn="l" defTabSz="10668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orgia" panose="02040502050405020303" pitchFamily="18" charset="0"/>
                  <a:ea typeface="+mn-ea"/>
                  <a:cs typeface="+mn-cs"/>
                </a:rPr>
                <a:t>Publish Hearing Notice – 4 days before hearing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7A3AB65-F03B-2E39-2229-1C10F87CDA22}"/>
              </a:ext>
            </a:extLst>
          </p:cNvPr>
          <p:cNvGrpSpPr/>
          <p:nvPr/>
        </p:nvGrpSpPr>
        <p:grpSpPr>
          <a:xfrm>
            <a:off x="838200" y="6221418"/>
            <a:ext cx="2103120" cy="690519"/>
            <a:chOff x="0" y="3660286"/>
            <a:chExt cx="2103120" cy="690519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04ADC01-6BEC-CC88-347F-7B3BFD87A636}"/>
                </a:ext>
              </a:extLst>
            </p:cNvPr>
            <p:cNvSpPr/>
            <p:nvPr/>
          </p:nvSpPr>
          <p:spPr>
            <a:xfrm>
              <a:off x="0" y="3660286"/>
              <a:ext cx="2103120" cy="690519"/>
            </a:xfrm>
            <a:prstGeom prst="rect">
              <a:avLst/>
            </a:prstGeom>
          </p:spPr>
          <p:style>
            <a:lnRef idx="2">
              <a:schemeClr val="accent2">
                <a:hueOff val="-5081029"/>
                <a:satOff val="29206"/>
                <a:lumOff val="11176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6FCB641-9EB3-7A1C-95D5-2E84E01090A9}"/>
                </a:ext>
              </a:extLst>
            </p:cNvPr>
            <p:cNvSpPr txBox="1"/>
            <p:nvPr/>
          </p:nvSpPr>
          <p:spPr>
            <a:xfrm>
              <a:off x="0" y="3660286"/>
              <a:ext cx="2103120" cy="6905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1290" tIns="68208" rIns="111290" bIns="68208" numCol="1" spcCol="1270" anchor="ctr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Georgia" panose="02040502050405020303" pitchFamily="18" charset="0"/>
                  <a:ea typeface="+mn-ea"/>
                  <a:cs typeface="+mn-cs"/>
                </a:rPr>
                <a:t>Publish</a:t>
              </a: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6939D-F695-A3EA-5D69-389BCF389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06681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47442C7-0F53-1399-89D8-CBCCE29055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343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7030A0"/>
                </a:solidFill>
                <a:latin typeface="Georgia" panose="02040502050405020303" pitchFamily="18" charset="0"/>
              </a:rPr>
              <a:t>Budgeting Checklist</a:t>
            </a:r>
          </a:p>
        </p:txBody>
      </p:sp>
      <p:graphicFrame>
        <p:nvGraphicFramePr>
          <p:cNvPr id="28" name="Content Placeholder 2">
            <a:extLst>
              <a:ext uri="{FF2B5EF4-FFF2-40B4-BE49-F238E27FC236}">
                <a16:creationId xmlns:a16="http://schemas.microsoft.com/office/drawing/2014/main" id="{94A14664-6024-FC5E-46E4-C763BF2659F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A8E72E-E0A2-B978-385E-6B08BFFBB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3903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9323537" cy="9779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/>
              <a:t>     </a:t>
            </a:r>
            <a:r>
              <a:rPr lang="en-US" sz="3600" b="1" dirty="0">
                <a:solidFill>
                  <a:schemeClr val="tx2"/>
                </a:solidFill>
              </a:rPr>
              <a:t>Qualified Capital Purpose  </a:t>
            </a:r>
            <a:br>
              <a:rPr lang="en-US" sz="3600" b="1" dirty="0">
                <a:solidFill>
                  <a:schemeClr val="tx2"/>
                </a:solidFill>
              </a:rPr>
            </a:br>
            <a:r>
              <a:rPr lang="en-US" sz="3600" b="1" dirty="0">
                <a:solidFill>
                  <a:schemeClr val="tx2"/>
                </a:solidFill>
              </a:rPr>
              <a:t>Undertaking Fund</a:t>
            </a:r>
          </a:p>
        </p:txBody>
      </p:sp>
      <p:sp>
        <p:nvSpPr>
          <p:cNvPr id="4" name="Rectangle 3"/>
          <p:cNvSpPr/>
          <p:nvPr/>
        </p:nvSpPr>
        <p:spPr>
          <a:xfrm>
            <a:off x="2027079" y="5142866"/>
            <a:ext cx="81831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1646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1646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</a:b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1F1646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graphicFrame>
        <p:nvGraphicFramePr>
          <p:cNvPr id="3" name="Diagram 2"/>
          <p:cNvGraphicFramePr/>
          <p:nvPr/>
        </p:nvGraphicFramePr>
        <p:xfrm>
          <a:off x="1165131" y="1264920"/>
          <a:ext cx="5470620" cy="5090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918372" y="5490882"/>
            <a:ext cx="39133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Bernard MT Condensed" panose="02050806060905020404" pitchFamily="18" charset="0"/>
                <a:ea typeface="+mn-ea"/>
                <a:cs typeface="+mn-cs"/>
              </a:rPr>
              <a:t>Purpose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1689"/>
              </a:solidFill>
              <a:effectLst/>
              <a:uLnTx/>
              <a:uFillTx/>
              <a:latin typeface="Bernard MT Condensed" panose="02050806060905020404" pitchFamily="18" charset="0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454900" y="1511821"/>
            <a:ext cx="3276599" cy="46482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pic>
        <p:nvPicPr>
          <p:cNvPr id="11" name="Picture 10" descr="Vector gratis: Bolsa, Dinero, La Riqueza, Ingresos ...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598" y="737226"/>
            <a:ext cx="1371601" cy="174206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505701" y="2656743"/>
            <a:ext cx="3276598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Revenue Source: Taxes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1689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Local Board Approval to Issue Bonds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1689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Not Part of $1.05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3¢  /  5.2¢ 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E0D9BD-856F-6CE6-9C97-60981D0A4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23998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4"/>
                </a:solidFill>
                <a:latin typeface="Georgia" panose="02040502050405020303" pitchFamily="18" charset="0"/>
              </a:rPr>
              <a:t>Submitting Budget Documents to NDE</a:t>
            </a:r>
            <a:br>
              <a:rPr lang="en-US" sz="3600" b="1" dirty="0">
                <a:solidFill>
                  <a:schemeClr val="accent4"/>
                </a:solidFill>
                <a:latin typeface="Georgia" panose="02040502050405020303" pitchFamily="18" charset="0"/>
              </a:rPr>
            </a:br>
            <a:r>
              <a:rPr lang="en-US" sz="3600" b="1" dirty="0">
                <a:solidFill>
                  <a:schemeClr val="accent4"/>
                </a:solidFill>
                <a:latin typeface="Georgia" panose="02040502050405020303" pitchFamily="18" charset="0"/>
              </a:rPr>
              <a:t>via LC-2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25730" y="1782981"/>
            <a:ext cx="11944349" cy="4836096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7030A0"/>
                </a:solidFill>
                <a:latin typeface="Georgia" panose="02040502050405020303" pitchFamily="18" charset="0"/>
              </a:rPr>
              <a:t>After Budget is adopted, click </a:t>
            </a:r>
            <a:r>
              <a:rPr lang="en-US" sz="2400" b="1" dirty="0">
                <a:solidFill>
                  <a:srgbClr val="7030A0"/>
                </a:solidFill>
                <a:latin typeface="Georgia" panose="02040502050405020303" pitchFamily="18" charset="0"/>
              </a:rPr>
              <a:t>“District Approval”</a:t>
            </a:r>
            <a:r>
              <a:rPr lang="en-US" sz="2400" dirty="0">
                <a:solidFill>
                  <a:srgbClr val="7030A0"/>
                </a:solidFill>
                <a:latin typeface="Georgia" panose="02040502050405020303" pitchFamily="18" charset="0"/>
              </a:rPr>
              <a:t> </a:t>
            </a:r>
          </a:p>
          <a:p>
            <a:r>
              <a:rPr lang="en-US" sz="2400" dirty="0">
                <a:solidFill>
                  <a:srgbClr val="7030A0"/>
                </a:solidFill>
                <a:latin typeface="Georgia" panose="02040502050405020303" pitchFamily="18" charset="0"/>
              </a:rPr>
              <a:t>LC-2 Upload Feature appears after clicking </a:t>
            </a:r>
            <a:r>
              <a:rPr lang="en-US" sz="2400" b="1" dirty="0">
                <a:solidFill>
                  <a:srgbClr val="7030A0"/>
                </a:solidFill>
                <a:latin typeface="Georgia" panose="02040502050405020303" pitchFamily="18" charset="0"/>
              </a:rPr>
              <a:t>“District Approval”</a:t>
            </a:r>
          </a:p>
          <a:p>
            <a:endParaRPr lang="en-US" sz="2400" dirty="0">
              <a:solidFill>
                <a:srgbClr val="7030A0"/>
              </a:solidFill>
              <a:latin typeface="Georgia" panose="02040502050405020303" pitchFamily="18" charset="0"/>
            </a:endParaRPr>
          </a:p>
          <a:p>
            <a:r>
              <a:rPr lang="en-US" sz="2400" dirty="0">
                <a:solidFill>
                  <a:srgbClr val="7030A0"/>
                </a:solidFill>
                <a:latin typeface="Georgia" panose="02040502050405020303" pitchFamily="18" charset="0"/>
              </a:rPr>
              <a:t>Review Checklist, pdf listed items</a:t>
            </a:r>
          </a:p>
          <a:p>
            <a:pPr lvl="1"/>
            <a:r>
              <a:rPr lang="en-US" i="1" dirty="0">
                <a:solidFill>
                  <a:srgbClr val="7030A0"/>
                </a:solidFill>
                <a:latin typeface="Georgia" panose="02040502050405020303" pitchFamily="18" charset="0"/>
              </a:rPr>
              <a:t>Upload as </a:t>
            </a:r>
            <a:r>
              <a:rPr lang="en-US" b="1" i="1" u="sng" dirty="0">
                <a:solidFill>
                  <a:srgbClr val="7030A0"/>
                </a:solidFill>
                <a:latin typeface="Georgia" panose="02040502050405020303" pitchFamily="18" charset="0"/>
              </a:rPr>
              <a:t>single PDF</a:t>
            </a:r>
            <a:r>
              <a:rPr lang="en-US" b="1" i="1" dirty="0">
                <a:solidFill>
                  <a:srgbClr val="7030A0"/>
                </a:solidFill>
                <a:latin typeface="Georgia" panose="02040502050405020303" pitchFamily="18" charset="0"/>
              </a:rPr>
              <a:t> only </a:t>
            </a:r>
          </a:p>
          <a:p>
            <a:pPr lvl="1"/>
            <a:r>
              <a:rPr lang="en-US" i="1" dirty="0">
                <a:solidFill>
                  <a:srgbClr val="7030A0"/>
                </a:solidFill>
                <a:latin typeface="Georgia" panose="02040502050405020303" pitchFamily="18" charset="0"/>
              </a:rPr>
              <a:t>Do not mail in documents to NDE</a:t>
            </a:r>
          </a:p>
          <a:p>
            <a:endParaRPr lang="en-US" sz="2400" i="1" dirty="0">
              <a:solidFill>
                <a:srgbClr val="7030A0"/>
              </a:solidFill>
              <a:latin typeface="Georgia" panose="02040502050405020303" pitchFamily="18" charset="0"/>
            </a:endParaRPr>
          </a:p>
          <a:p>
            <a:r>
              <a:rPr lang="en-US" sz="2400" dirty="0">
                <a:solidFill>
                  <a:srgbClr val="7030A0"/>
                </a:solidFill>
                <a:latin typeface="Georgia" panose="02040502050405020303" pitchFamily="18" charset="0"/>
              </a:rPr>
              <a:t>Confirmation email will be sent to you:</a:t>
            </a:r>
          </a:p>
          <a:p>
            <a:pPr lvl="1"/>
            <a:r>
              <a:rPr lang="en-US" dirty="0">
                <a:solidFill>
                  <a:srgbClr val="7030A0"/>
                </a:solidFill>
                <a:latin typeface="Georgia" panose="02040502050405020303" pitchFamily="18" charset="0"/>
              </a:rPr>
              <a:t>District Approval </a:t>
            </a:r>
          </a:p>
          <a:p>
            <a:pPr lvl="1"/>
            <a:r>
              <a:rPr lang="en-US" dirty="0">
                <a:solidFill>
                  <a:srgbClr val="7030A0"/>
                </a:solidFill>
                <a:latin typeface="Georgia" panose="02040502050405020303" pitchFamily="18" charset="0"/>
              </a:rPr>
              <a:t>PDF documents are uploaded</a:t>
            </a:r>
          </a:p>
          <a:p>
            <a:pPr lvl="1"/>
            <a:r>
              <a:rPr lang="en-US" dirty="0">
                <a:solidFill>
                  <a:srgbClr val="7030A0"/>
                </a:solidFill>
                <a:latin typeface="Georgia" panose="02040502050405020303" pitchFamily="18" charset="0"/>
              </a:rPr>
              <a:t>NDE approves LC-2 and budget docs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96BF62-08EC-4861-2C20-EAC7A38E2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32197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353F4F8-8B16-8D7C-4DEF-05CB80C27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25830"/>
            <a:ext cx="4114799" cy="5070159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3500" b="1" dirty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Pupil </a:t>
            </a:r>
          </a:p>
          <a:p>
            <a:pPr marL="0" indent="0" algn="ctr">
              <a:buNone/>
            </a:pPr>
            <a:r>
              <a:rPr lang="en-US" sz="3500" b="1" dirty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Transportation</a:t>
            </a:r>
          </a:p>
          <a:p>
            <a:endParaRPr lang="en-US" sz="2400" dirty="0">
              <a:solidFill>
                <a:srgbClr val="7030A0"/>
              </a:solidFill>
              <a:latin typeface="Georgia" panose="02040502050405020303" pitchFamily="18" charset="0"/>
            </a:endParaRPr>
          </a:p>
          <a:p>
            <a:r>
              <a:rPr lang="en-US" sz="2400" dirty="0">
                <a:solidFill>
                  <a:srgbClr val="7030A0"/>
                </a:solidFill>
                <a:latin typeface="Georgia" panose="02040502050405020303" pitchFamily="18" charset="0"/>
              </a:rPr>
              <a:t>Awesome job on Pupil Transportation Collection!!!</a:t>
            </a:r>
          </a:p>
          <a:p>
            <a:pPr marL="0" indent="0">
              <a:buNone/>
            </a:pPr>
            <a:endParaRPr lang="en-US" sz="2400" dirty="0">
              <a:solidFill>
                <a:srgbClr val="7030A0"/>
              </a:solidFill>
              <a:latin typeface="Georgia" panose="02040502050405020303" pitchFamily="18" charset="0"/>
            </a:endParaRPr>
          </a:p>
          <a:p>
            <a:r>
              <a:rPr lang="en-US" sz="2400" dirty="0">
                <a:solidFill>
                  <a:srgbClr val="7030A0"/>
                </a:solidFill>
                <a:latin typeface="Georgia" panose="02040502050405020303" pitchFamily="18" charset="0"/>
              </a:rPr>
              <a:t>ELDT – New training available through Nebraska Safety Center</a:t>
            </a:r>
            <a:br>
              <a:rPr lang="en-US" sz="2400" dirty="0">
                <a:solidFill>
                  <a:srgbClr val="7030A0"/>
                </a:solidFill>
                <a:latin typeface="Georgia" panose="02040502050405020303" pitchFamily="18" charset="0"/>
              </a:rPr>
            </a:br>
            <a:endParaRPr lang="en-US" sz="2400" dirty="0">
              <a:solidFill>
                <a:srgbClr val="7030A0"/>
              </a:solidFill>
              <a:latin typeface="Georgia" panose="02040502050405020303" pitchFamily="18" charset="0"/>
            </a:endParaRPr>
          </a:p>
          <a:p>
            <a:r>
              <a:rPr lang="en-US" sz="2400" dirty="0">
                <a:solidFill>
                  <a:srgbClr val="7030A0"/>
                </a:solidFill>
                <a:latin typeface="Georgia" panose="02040502050405020303" pitchFamily="18" charset="0"/>
              </a:rPr>
              <a:t>Don’t forget all pupil transportation drivers need to two-hour refresher course </a:t>
            </a:r>
          </a:p>
          <a:p>
            <a:pPr marL="0" indent="0">
              <a:buNone/>
            </a:pPr>
            <a:endParaRPr lang="en-US" sz="2400" dirty="0">
              <a:latin typeface="Georgia" panose="02040502050405020303" pitchFamily="18" charset="0"/>
            </a:endParaRPr>
          </a:p>
        </p:txBody>
      </p:sp>
      <p:pic>
        <p:nvPicPr>
          <p:cNvPr id="1030" name="Picture 6" descr="Yellow School Bus Digital Art | Pixels">
            <a:extLst>
              <a:ext uri="{FF2B5EF4-FFF2-40B4-BE49-F238E27FC236}">
                <a16:creationId xmlns:a16="http://schemas.microsoft.com/office/drawing/2014/main" id="{8EB82E99-02AF-67E8-3878-96BAC9CD3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330" y="426719"/>
            <a:ext cx="6046470" cy="6008955"/>
          </a:xfrm>
          <a:prstGeom prst="rect">
            <a:avLst/>
          </a:prstGeom>
          <a:noFill/>
          <a:effectLst>
            <a:glow rad="1016000">
              <a:schemeClr val="accent6">
                <a:lumMod val="40000"/>
                <a:lumOff val="60000"/>
                <a:alpha val="4000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688214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lourful mailboxes stacked inside a wooden box">
            <a:extLst>
              <a:ext uri="{FF2B5EF4-FFF2-40B4-BE49-F238E27FC236}">
                <a16:creationId xmlns:a16="http://schemas.microsoft.com/office/drawing/2014/main" id="{2CEF385B-39AC-B279-5004-C2D15BD50C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44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ct val="100000"/>
              <a:buFont typeface="Arial"/>
              <a:buNone/>
              <a:tabLst/>
              <a:defRPr/>
            </a:pPr>
            <a:endParaRPr kumimoji="0" lang="en-US" sz="1600" b="0" i="0" u="none" strike="noStrike" kern="1200" cap="all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C83B16-1858-3B45-FDDE-E3861EBB7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Email Exclusion Requests To: </a:t>
            </a:r>
            <a:b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</a:b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eorgia" panose="02040502050405020303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stephanie.degroot@nebraska.gov</a:t>
            </a: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452909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4C90E-55A2-B674-8A93-E0A6ADEDA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400" b="1" dirty="0"/>
              <a:t>TEEOSA 101</a:t>
            </a:r>
            <a:br>
              <a:rPr lang="en-US" sz="4400" b="1" dirty="0"/>
            </a:br>
            <a:r>
              <a:rPr lang="en-US" sz="4400" b="1" i="1" dirty="0"/>
              <a:t>STATE AID CALCULATION </a:t>
            </a:r>
            <a:br>
              <a:rPr lang="en-US" sz="4400" b="1" i="1" dirty="0"/>
            </a:br>
            <a:br>
              <a:rPr lang="en-US" sz="4400" b="1" i="1" dirty="0"/>
            </a:br>
            <a:r>
              <a:rPr lang="en-US" sz="4400" i="1" dirty="0"/>
              <a:t>Kevin Lyons</a:t>
            </a:r>
            <a:br>
              <a:rPr lang="en-US" sz="4400" i="1" dirty="0"/>
            </a:b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24058079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BD61837-4078-9092-CD04-698FAEFFD2A6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788020" y="1018928"/>
            <a:ext cx="106159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Segoe UI Black" panose="020B0A02040204020203" pitchFamily="34" charset="0"/>
                <a:cs typeface="Segoe UI Semibold" panose="020B0702040204020203" pitchFamily="34" charset="0"/>
              </a:rPr>
              <a:t>Lump-Sum Payment for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Segoe UI Black" panose="020B0A02040204020203" pitchFamily="34" charset="0"/>
                <a:cs typeface="Segoe UI Semibold" panose="020B0702040204020203" pitchFamily="34" charset="0"/>
              </a:rPr>
              <a:t>2022/23 Positive Prior Year Correction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7729DF-DB47-4F99-1E1E-8EAA0F362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20" y="2782548"/>
            <a:ext cx="2438400" cy="306551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ubtitle 5">
            <a:extLst>
              <a:ext uri="{FF2B5EF4-FFF2-40B4-BE49-F238E27FC236}">
                <a16:creationId xmlns:a16="http://schemas.microsoft.com/office/drawing/2014/main" id="{B8EA3131-63E7-98F5-A6CB-C36F177D84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1649" y="2484307"/>
            <a:ext cx="9144000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Palatino Linotype" panose="020405020505050303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Equal to or Greater than $1,000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 On or before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July 15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- NDE notifies district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 Must respond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by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August 15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 On or before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September 15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- District notification of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board approval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Less than $1,000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NDE makes payment without application</a:t>
            </a:r>
          </a:p>
        </p:txBody>
      </p:sp>
    </p:spTree>
    <p:extLst>
      <p:ext uri="{BB962C8B-B14F-4D97-AF65-F5344CB8AC3E}">
        <p14:creationId xmlns:p14="http://schemas.microsoft.com/office/powerpoint/2010/main" val="402793261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013" y="1702378"/>
            <a:ext cx="3142875" cy="389305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705580" y="2256060"/>
            <a:ext cx="5105400" cy="33393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Palatino Linotype" panose="02040502050505030304"/>
              <a:ea typeface="+mn-ea"/>
              <a:cs typeface="+mn-cs"/>
            </a:endParaRPr>
          </a:p>
          <a:p>
            <a:pPr marL="365760" marR="0" lvl="1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1689">
                    <a:lumMod val="75000"/>
                  </a:srgbClr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Forms available upon request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  <a:p>
            <a:pPr marL="36576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  <a:p>
            <a:pPr marL="365760" marR="0" lvl="1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  <a:p>
            <a:pPr marL="365760" marR="0" lvl="1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  <a:p>
            <a:pPr marL="365760" marR="0" lvl="1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1689">
                    <a:lumMod val="75000"/>
                  </a:srgbClr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Forms Due: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1689">
                    <a:lumMod val="75000"/>
                  </a:srgbClr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 AUGUST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1689">
                    <a:lumMod val="75000"/>
                  </a:srgbClr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 20 </a:t>
            </a:r>
          </a:p>
        </p:txBody>
      </p:sp>
      <p:sp>
        <p:nvSpPr>
          <p:cNvPr id="9" name="Round Diagonal Corner Rectangle 8"/>
          <p:cNvSpPr/>
          <p:nvPr/>
        </p:nvSpPr>
        <p:spPr>
          <a:xfrm>
            <a:off x="5683921" y="3329840"/>
            <a:ext cx="3837150" cy="1191816"/>
          </a:xfrm>
          <a:prstGeom prst="round2Diag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Kevin Lyons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Director of School Finance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kevin.lyons@nebraska.gov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402-450-1418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29729" y="1262564"/>
            <a:ext cx="72571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168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Statement of Change in School District Boundaries due to Annexation by a City or Village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11387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89605-426A-D94C-8D68-B193A5055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4173"/>
            <a:ext cx="10515600" cy="695713"/>
          </a:xfrm>
        </p:spPr>
        <p:txBody>
          <a:bodyPr/>
          <a:lstStyle/>
          <a:p>
            <a:pPr algn="ctr"/>
            <a:r>
              <a:rPr lang="en-US" sz="4400" b="1" dirty="0"/>
              <a:t>School Finance Data Review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E6639-E19C-5C49-8181-6FC4F9CEC0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914" y="1461473"/>
            <a:ext cx="10515600" cy="4351338"/>
          </a:xfrm>
        </p:spPr>
        <p:txBody>
          <a:bodyPr/>
          <a:lstStyle/>
          <a:p>
            <a:pPr algn="l"/>
            <a:r>
              <a:rPr lang="en-US" sz="3600" b="1" dirty="0"/>
              <a:t>ADVISER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3200" dirty="0"/>
              <a:t>Average Daily Membership (ADM)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3200" dirty="0"/>
              <a:t>Fall Membership (October 1</a:t>
            </a:r>
            <a:r>
              <a:rPr lang="en-US" sz="3200" baseline="30000" dirty="0"/>
              <a:t>st</a:t>
            </a:r>
            <a:r>
              <a:rPr lang="en-US" sz="3200" dirty="0"/>
              <a:t>)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3200" dirty="0"/>
              <a:t>Option In/Out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3200" dirty="0"/>
              <a:t>Contracted Students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3200" dirty="0"/>
              <a:t>Qualified Early Childhood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3200" dirty="0"/>
              <a:t>Limited English Proficient (LEP)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FA3A88-CFC8-9D78-8EA8-B4C0C198B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8364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4A809-9B80-4AA1-A2E6-9C875BCA5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30577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/>
              <a:t>Consolidated Data Collections (CDC)</a:t>
            </a:r>
            <a:br>
              <a:rPr lang="en-US" sz="4400" b="1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1C600-CEFB-4DCF-89DE-A02242001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914" y="1631336"/>
            <a:ext cx="10515600" cy="4920891"/>
          </a:xfrm>
        </p:spPr>
        <p:txBody>
          <a:bodyPr>
            <a:normAutofit fontScale="55000" lnSpcReduction="20000"/>
          </a:bodyPr>
          <a:lstStyle/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4500" dirty="0">
                <a:latin typeface="Cambria" panose="02040503050406030204" pitchFamily="18" charset="0"/>
                <a:ea typeface="Cambria" panose="02040503050406030204" pitchFamily="18" charset="0"/>
              </a:rPr>
              <a:t>Days in Session/Instructional Program Hours (completed June 30)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4500" dirty="0">
                <a:latin typeface="Cambria" panose="02040503050406030204" pitchFamily="18" charset="0"/>
                <a:ea typeface="Cambria" panose="02040503050406030204" pitchFamily="18" charset="0"/>
              </a:rPr>
              <a:t>Pupil Transportation Report (completed June 30)</a:t>
            </a:r>
          </a:p>
          <a:p>
            <a:pPr marL="914400" marR="0" lvl="1" indent="-4572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Superintendent Pay Transparency Act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(on or before</a:t>
            </a:r>
            <a:r>
              <a:rPr lang="en-US" sz="4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August 1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457200" lvl="1" indent="0" algn="l">
              <a:buNone/>
            </a:pPr>
            <a:endParaRPr lang="en-US" sz="45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500" dirty="0">
                <a:latin typeface="Cambria" panose="02040503050406030204" pitchFamily="18" charset="0"/>
                <a:ea typeface="Cambria" panose="02040503050406030204" pitchFamily="18" charset="0"/>
              </a:rPr>
              <a:t>The following collections are Due 10-15-2023</a:t>
            </a:r>
          </a:p>
          <a:p>
            <a:pPr marL="457200" lvl="1" indent="0" algn="l">
              <a:buNone/>
            </a:pPr>
            <a:endParaRPr lang="en-US" sz="45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4500" dirty="0">
                <a:latin typeface="Cambria" panose="02040503050406030204" pitchFamily="18" charset="0"/>
                <a:ea typeface="Cambria" panose="02040503050406030204" pitchFamily="18" charset="0"/>
              </a:rPr>
              <a:t>Summer School Student Unit (Due 10-15-23)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4500" dirty="0">
                <a:latin typeface="Cambria" panose="02040503050406030204" pitchFamily="18" charset="0"/>
                <a:ea typeface="Cambria" panose="02040503050406030204" pitchFamily="18" charset="0"/>
              </a:rPr>
              <a:t>Assessed Valuation and Levies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4500" dirty="0">
                <a:latin typeface="Cambria" panose="02040503050406030204" pitchFamily="18" charset="0"/>
                <a:ea typeface="Cambria" panose="02040503050406030204" pitchFamily="18" charset="0"/>
              </a:rPr>
              <a:t>Estimated Expenditures for Poverty and LEP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4500" dirty="0">
                <a:latin typeface="Cambria" panose="02040503050406030204" pitchFamily="18" charset="0"/>
                <a:ea typeface="Cambria" panose="02040503050406030204" pitchFamily="18" charset="0"/>
              </a:rPr>
              <a:t>PK Instructional Program Hours/K Program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4500" dirty="0">
                <a:latin typeface="Cambria" panose="02040503050406030204" pitchFamily="18" charset="0"/>
                <a:ea typeface="Cambria" panose="02040503050406030204" pitchFamily="18" charset="0"/>
              </a:rPr>
              <a:t>Elementary Site Allowance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4500" dirty="0">
                <a:latin typeface="Cambria" panose="02040503050406030204" pitchFamily="18" charset="0"/>
                <a:ea typeface="Cambria" panose="02040503050406030204" pitchFamily="18" charset="0"/>
              </a:rPr>
              <a:t>Two-Year New School Adjustment Application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4500" dirty="0">
                <a:latin typeface="Cambria" panose="02040503050406030204" pitchFamily="18" charset="0"/>
                <a:ea typeface="Cambria" panose="02040503050406030204" pitchFamily="18" charset="0"/>
              </a:rPr>
              <a:t>Student Growth Adjustment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D85102-FD18-ECE1-6E94-4BC6E415B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87738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 i="1" dirty="0"/>
              <a:t>Superintendency Pay Transparency Act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093BDAE3-9269-3BBE-1769-7D1EE197D63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325563"/>
          <a:ext cx="10657114" cy="52798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B2A8524E-25F2-421F-3D99-EEC18495AA0F}"/>
              </a:ext>
            </a:extLst>
          </p:cNvPr>
          <p:cNvSpPr txBox="1">
            <a:spLocks/>
          </p:cNvSpPr>
          <p:nvPr/>
        </p:nvSpPr>
        <p:spPr>
          <a:xfrm>
            <a:off x="287971" y="252545"/>
            <a:ext cx="4794667" cy="638338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T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63F187-ECEB-1F6E-137B-DC0007091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6313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BC99CB9-DDAD-44A2-8A1C-E3AF4E72D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053CBF-3932-45FF-8285-EE5146085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E751C04-BEA6-446B-A678-9C74819EB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8167"/>
            <a:ext cx="4834070" cy="2488150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625A013-D9BE-43C4-AF21-6F2B003EFB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7875715-EC2E-457F-851D-F6C817685F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7E41CC6-0C83-40EE-80BB-79394D9E9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0603498-5DFE-4D26-BFB5-C9269C9BD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AD1EC030-03FB-831D-25A2-1F69F2A32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16310" y="381661"/>
            <a:ext cx="11704030" cy="183734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What is TEEOSA?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</a:br>
            <a:endParaRPr lang="en-US" sz="4000" b="1" kern="1200" dirty="0">
              <a:solidFill>
                <a:schemeClr val="tx2">
                  <a:lumMod val="60000"/>
                  <a:lumOff val="40000"/>
                </a:schemeClr>
              </a:solidFill>
              <a:ea typeface="+mj-ea"/>
              <a:cs typeface="+mj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63ACBA3-DEFD-4C6D-BBA0-64468FA99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2F7819D-2B89-4D80-A1C3-8B318116BA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7065990-2350-41B3-858B-20EF8744F2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8DA7EC7-CAA0-4665-AA29-BFBA806EC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1132A14-489F-4CED-B626-2A1711C987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6F358B18-FF15-15EF-FAA3-6FE2DBDF89A8}"/>
              </a:ext>
            </a:extLst>
          </p:cNvPr>
          <p:cNvSpPr txBox="1"/>
          <p:nvPr/>
        </p:nvSpPr>
        <p:spPr>
          <a:xfrm>
            <a:off x="701215" y="1927047"/>
            <a:ext cx="3841595" cy="4516636"/>
          </a:xfrm>
          <a:prstGeom prst="round2DiagRect">
            <a:avLst/>
          </a:prstGeom>
          <a:solidFill>
            <a:srgbClr val="FFFFFF"/>
          </a:solidFill>
          <a:ln w="12700" cap="flat" cmpd="sng" algn="ctr">
            <a:solidFill>
              <a:srgbClr val="001689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 w="1905"/>
                <a:solidFill>
                  <a:srgbClr val="E4641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Franklin Gothic Medium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Times New Roman" panose="02020603050405020304" pitchFamily="18" charset="0"/>
              </a:rPr>
              <a:t>ax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1F1646"/>
                </a:solidFill>
                <a:effectLst/>
                <a:uLnTx/>
                <a:uFillTx/>
                <a:latin typeface="Franklin Gothic Medium"/>
                <a:ea typeface="+mn-ea"/>
                <a:cs typeface="Times New Roman" panose="02020603050405020304" pitchFamily="18" charset="0"/>
              </a:rPr>
              <a:t> </a:t>
            </a:r>
            <a:b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1F1646"/>
                </a:solidFill>
                <a:effectLst/>
                <a:uLnTx/>
                <a:uFillTx/>
                <a:latin typeface="Franklin Gothic Medium"/>
                <a:ea typeface="+mn-ea"/>
                <a:cs typeface="Times New Roman" panose="02020603050405020304" pitchFamily="18" charset="0"/>
              </a:rPr>
            </a:br>
            <a:r>
              <a:rPr kumimoji="0" lang="en-US" sz="4400" b="1" i="0" u="none" strike="noStrike" kern="0" cap="none" spc="0" normalizeH="0" baseline="0" noProof="0" dirty="0">
                <a:ln w="1905"/>
                <a:solidFill>
                  <a:srgbClr val="E4641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Franklin Gothic Medium"/>
                <a:ea typeface="+mn-ea"/>
                <a:cs typeface="Times New Roman" panose="02020603050405020304" pitchFamily="18" charset="0"/>
              </a:rPr>
              <a:t>E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Times New Roman" panose="02020603050405020304" pitchFamily="18" charset="0"/>
              </a:rPr>
              <a:t>quity and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1F1646"/>
                </a:solidFill>
                <a:effectLst/>
                <a:uLnTx/>
                <a:uFillTx/>
                <a:latin typeface="Franklin Gothic Medium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>
                <a:ln w="1905"/>
                <a:solidFill>
                  <a:srgbClr val="E4641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Franklin Gothic Medium"/>
                <a:ea typeface="+mn-ea"/>
                <a:cs typeface="Times New Roman" panose="02020603050405020304" pitchFamily="18" charset="0"/>
              </a:rPr>
              <a:t>E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Times New Roman" panose="02020603050405020304" pitchFamily="18" charset="0"/>
              </a:rPr>
              <a:t>ducational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1F1646"/>
                </a:solidFill>
                <a:effectLst/>
                <a:uLnTx/>
                <a:uFillTx/>
                <a:latin typeface="Franklin Gothic Medium"/>
                <a:ea typeface="+mn-ea"/>
                <a:cs typeface="Times New Roman" panose="02020603050405020304" pitchFamily="18" charset="0"/>
              </a:rPr>
              <a:t>                           </a:t>
            </a:r>
            <a:r>
              <a:rPr kumimoji="0" lang="en-US" sz="4400" b="1" i="0" u="none" strike="noStrike" kern="0" cap="none" spc="0" normalizeH="0" baseline="0" noProof="0" dirty="0">
                <a:ln w="1905"/>
                <a:solidFill>
                  <a:srgbClr val="E4641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Franklin Gothic Medium"/>
                <a:ea typeface="+mn-ea"/>
                <a:cs typeface="Times New Roman" panose="02020603050405020304" pitchFamily="18" charset="0"/>
              </a:rPr>
              <a:t>O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Times New Roman" panose="02020603050405020304" pitchFamily="18" charset="0"/>
              </a:rPr>
              <a:t>pportunities</a:t>
            </a:r>
            <a:b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1F1646"/>
                </a:solidFill>
                <a:effectLst/>
                <a:uLnTx/>
                <a:uFillTx/>
                <a:latin typeface="Franklin Gothic Medium"/>
                <a:ea typeface="+mn-ea"/>
                <a:cs typeface="Times New Roman" panose="02020603050405020304" pitchFamily="18" charset="0"/>
              </a:rPr>
            </a:br>
            <a:r>
              <a:rPr kumimoji="0" lang="en-US" sz="4400" b="1" i="0" u="none" strike="noStrike" kern="0" cap="none" spc="0" normalizeH="0" baseline="0" noProof="0" dirty="0">
                <a:ln w="1905"/>
                <a:solidFill>
                  <a:srgbClr val="E4641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Franklin Gothic Medium"/>
                <a:ea typeface="+mn-ea"/>
                <a:cs typeface="Times New Roman" panose="02020603050405020304" pitchFamily="18" charset="0"/>
              </a:rPr>
              <a:t>S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Times New Roman" panose="02020603050405020304" pitchFamily="18" charset="0"/>
              </a:rPr>
              <a:t>upport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1F1646"/>
                </a:solidFill>
                <a:effectLst/>
                <a:uLnTx/>
                <a:uFillTx/>
                <a:latin typeface="Franklin Gothic Medium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 w="1905"/>
                <a:solidFill>
                  <a:srgbClr val="E4641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Franklin Gothic Medium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Times New Roman" panose="02020603050405020304" pitchFamily="18" charset="0"/>
              </a:rPr>
              <a:t>ct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1F1646"/>
                </a:solidFill>
                <a:effectLst/>
                <a:uLnTx/>
                <a:uFillTx/>
                <a:latin typeface="Franklin Gothic Medium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FE83D32-36C5-A366-6585-2195DAE78EB3}"/>
              </a:ext>
            </a:extLst>
          </p:cNvPr>
          <p:cNvSpPr/>
          <p:nvPr/>
        </p:nvSpPr>
        <p:spPr>
          <a:xfrm>
            <a:off x="5476417" y="2047238"/>
            <a:ext cx="580392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Times New Roman" panose="02020603050405020304" pitchFamily="18" charset="0"/>
              </a:rPr>
              <a:t>Statute that 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E46416"/>
                </a:solidFill>
                <a:effectLst/>
                <a:uLnTx/>
                <a:uFillTx/>
                <a:latin typeface="Franklin Gothic Medium"/>
                <a:ea typeface="+mn-ea"/>
                <a:cs typeface="Times New Roman" panose="02020603050405020304" pitchFamily="18" charset="0"/>
              </a:rPr>
              <a:t>defines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C5252">
                    <a:lumMod val="75000"/>
                  </a:srgbClr>
                </a:solidFill>
                <a:effectLst/>
                <a:uLnTx/>
                <a:uFillTx/>
                <a:latin typeface="Franklin Gothic Medium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Times New Roman" panose="02020603050405020304" pitchFamily="18" charset="0"/>
              </a:rPr>
              <a:t>State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1646"/>
                </a:solidFill>
                <a:effectLst/>
                <a:uLnTx/>
                <a:uFillTx/>
                <a:latin typeface="Franklin Gothic Medium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Times New Roman" panose="02020603050405020304" pitchFamily="18" charset="0"/>
              </a:rPr>
              <a:t>Aid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1646"/>
                </a:solidFill>
                <a:effectLst/>
                <a:uLnTx/>
                <a:uFillTx/>
                <a:latin typeface="Franklin Gothic Medium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1F1646"/>
              </a:solidFill>
              <a:effectLst/>
              <a:uLnTx/>
              <a:uFillTx/>
              <a:latin typeface="Franklin Gothic Medium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Times New Roman" panose="02020603050405020304" pitchFamily="18" charset="0"/>
              </a:rPr>
              <a:t>Creates the 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E46416"/>
                </a:solidFill>
                <a:effectLst/>
                <a:uLnTx/>
                <a:uFillTx/>
                <a:latin typeface="Franklin Gothic Medium"/>
                <a:ea typeface="+mn-ea"/>
                <a:cs typeface="Times New Roman" panose="02020603050405020304" pitchFamily="18" charset="0"/>
              </a:rPr>
              <a:t>basic concept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Times New Roman" panose="02020603050405020304" pitchFamily="18" charset="0"/>
              </a:rPr>
              <a:t>for the present state aid formula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1F1646"/>
              </a:solidFill>
              <a:effectLst/>
              <a:uLnTx/>
              <a:uFillTx/>
              <a:latin typeface="Franklin Gothic Medium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Times New Roman" panose="02020603050405020304" pitchFamily="18" charset="0"/>
              </a:rPr>
              <a:t>Equalization Aid and Foundation Aid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1646"/>
                </a:solidFill>
                <a:effectLst/>
                <a:uLnTx/>
                <a:uFillTx/>
                <a:latin typeface="Franklin Gothic Medium"/>
                <a:ea typeface="+mn-ea"/>
                <a:cs typeface="Times New Roman" panose="02020603050405020304" pitchFamily="18" charset="0"/>
              </a:rPr>
              <a:t>– 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E46416"/>
                </a:solidFill>
                <a:effectLst/>
                <a:uLnTx/>
                <a:uFillTx/>
                <a:latin typeface="Franklin Gothic Medium"/>
                <a:ea typeface="+mn-ea"/>
                <a:cs typeface="Times New Roman" panose="02020603050405020304" pitchFamily="18" charset="0"/>
              </a:rPr>
              <a:t>largest components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1646"/>
                </a:solidFill>
                <a:effectLst/>
                <a:uLnTx/>
                <a:uFillTx/>
                <a:latin typeface="Franklin Gothic Medium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Times New Roman" panose="02020603050405020304" pitchFamily="18" charset="0"/>
              </a:rPr>
              <a:t>of State Aid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1F1646"/>
              </a:solidFill>
              <a:effectLst/>
              <a:uLnTx/>
              <a:uFillTx/>
              <a:latin typeface="Franklin Gothic Medium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Times New Roman" panose="02020603050405020304" pitchFamily="18" charset="0"/>
              </a:rPr>
              <a:t>Complex matrix of formulas</a:t>
            </a:r>
          </a:p>
        </p:txBody>
      </p:sp>
    </p:spTree>
    <p:extLst>
      <p:ext uri="{BB962C8B-B14F-4D97-AF65-F5344CB8AC3E}">
        <p14:creationId xmlns:p14="http://schemas.microsoft.com/office/powerpoint/2010/main" val="8118855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9474200" cy="825500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     </a:t>
            </a:r>
            <a:r>
              <a:rPr lang="en-US" sz="4400" b="1" dirty="0">
                <a:solidFill>
                  <a:schemeClr val="tx2"/>
                </a:solidFill>
              </a:rPr>
              <a:t>Special Building Fund   </a:t>
            </a:r>
          </a:p>
        </p:txBody>
      </p:sp>
      <p:sp>
        <p:nvSpPr>
          <p:cNvPr id="4" name="Rectangle 3"/>
          <p:cNvSpPr/>
          <p:nvPr/>
        </p:nvSpPr>
        <p:spPr>
          <a:xfrm>
            <a:off x="2027079" y="5142866"/>
            <a:ext cx="81831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1646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1646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</a:b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1F1646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graphicFrame>
        <p:nvGraphicFramePr>
          <p:cNvPr id="3" name="Diagram 2"/>
          <p:cNvGraphicFramePr/>
          <p:nvPr/>
        </p:nvGraphicFramePr>
        <p:xfrm>
          <a:off x="1117600" y="1356624"/>
          <a:ext cx="5181600" cy="50948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768348" y="5596133"/>
            <a:ext cx="39133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Bernard MT Condensed" panose="02050806060905020404" pitchFamily="18" charset="0"/>
                <a:ea typeface="+mn-ea"/>
                <a:cs typeface="+mn-cs"/>
              </a:rPr>
              <a:t>Purpose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1689"/>
              </a:solidFill>
              <a:effectLst/>
              <a:uLnTx/>
              <a:uFillTx/>
              <a:latin typeface="Bernard MT Condensed" panose="02050806060905020404" pitchFamily="18" charset="0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445425" y="1800830"/>
            <a:ext cx="3446719" cy="42672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pic>
        <p:nvPicPr>
          <p:cNvPr id="11" name="Picture 10" descr="Vector gratis: Bolsa, Dinero, La Riqueza, Ingresos ...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284" y="1087482"/>
            <a:ext cx="1371601" cy="174206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454894" y="3083799"/>
            <a:ext cx="348364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Revenue Source: Taxes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1689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Levy is Restricted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14¢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(*17.5¢)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1689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Part of the $1.05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39364" y="3556000"/>
            <a:ext cx="2438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New Building Projects, Purchase Sites &amp; Buildings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73870" y="3600897"/>
            <a:ext cx="2286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Purchase Furnishings for New Facilities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20749" y="5104826"/>
            <a:ext cx="3913337" cy="584775"/>
          </a:xfrm>
          <a:prstGeom prst="rect">
            <a:avLst/>
          </a:prstGeom>
          <a:solidFill>
            <a:schemeClr val="accent1">
              <a:hueOff val="0"/>
              <a:satOff val="0"/>
              <a:lumOff val="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Bernard MT Condensed" panose="02050806060905020404" pitchFamily="18" charset="0"/>
                <a:ea typeface="+mn-ea"/>
                <a:cs typeface="+mn-cs"/>
              </a:rPr>
              <a:t>Improvement of Site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05837B46-FC2F-8EED-8328-549F6D82F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41934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130189" y="223653"/>
            <a:ext cx="801657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askerville Old Face" panose="02020602080505020303" pitchFamily="18" charset="0"/>
                <a:ea typeface="+mn-ea"/>
                <a:cs typeface="+mn-cs"/>
              </a:rPr>
              <a:t>TEEOSA AID PROCESS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F1646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131818" y="1268918"/>
            <a:ext cx="3931216" cy="5061977"/>
            <a:chOff x="3469" y="0"/>
            <a:chExt cx="3975497" cy="4648200"/>
          </a:xfrm>
          <a:scene3d>
            <a:camera prst="orthographicFront"/>
            <a:lightRig rig="flat" dir="t"/>
          </a:scene3d>
        </p:grpSpPr>
        <p:sp>
          <p:nvSpPr>
            <p:cNvPr id="13" name="Rounded Rectangle 12"/>
            <p:cNvSpPr/>
            <p:nvPr/>
          </p:nvSpPr>
          <p:spPr>
            <a:xfrm>
              <a:off x="3470" y="0"/>
              <a:ext cx="3975496" cy="4648200"/>
            </a:xfrm>
            <a:prstGeom prst="roundRect">
              <a:avLst>
                <a:gd name="adj" fmla="val 10000"/>
              </a:avLst>
            </a:prstGeom>
            <a:sp3d prstMaterial="dkEdge">
              <a:bevelT w="8200" h="38100"/>
            </a:sp3d>
          </p:spPr>
          <p:style>
            <a:lnRef idx="0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Rounded Rectangle 4"/>
            <p:cNvSpPr txBox="1"/>
            <p:nvPr/>
          </p:nvSpPr>
          <p:spPr>
            <a:xfrm>
              <a:off x="3469" y="1875262"/>
              <a:ext cx="3975496" cy="185928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t" anchorCtr="1">
              <a:noAutofit/>
            </a:bodyPr>
            <a:lstStyle/>
            <a:p>
              <a:pPr marL="0" marR="0" lvl="0" indent="0" algn="ctr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CERTIFICATION</a:t>
              </a:r>
            </a:p>
            <a:p>
              <a:pPr marL="114300" marR="0" lvl="1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Calculated in the spring for following year</a:t>
              </a:r>
            </a:p>
            <a:p>
              <a:pPr marL="114300" marR="0" lvl="1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Statute v. Actual</a:t>
              </a:r>
            </a:p>
            <a:p>
              <a:pPr marL="114300" marR="0" lvl="1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Reason for push back</a:t>
              </a:r>
            </a:p>
            <a:p>
              <a:pPr marL="228600" marR="0" lvl="2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Suppose to be open ended formula</a:t>
              </a:r>
            </a:p>
            <a:p>
              <a:pPr marL="228600" marR="0" lvl="2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Difficult during budget years</a:t>
              </a:r>
            </a:p>
            <a:p>
              <a:pPr marL="228600" marR="0" lvl="2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Difficult with RIF deadlines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690406" y="1230819"/>
            <a:ext cx="4038283" cy="5061977"/>
            <a:chOff x="4098232" y="0"/>
            <a:chExt cx="3975496" cy="4648200"/>
          </a:xfrm>
          <a:scene3d>
            <a:camera prst="orthographicFront"/>
            <a:lightRig rig="flat" dir="t"/>
          </a:scene3d>
        </p:grpSpPr>
        <p:sp>
          <p:nvSpPr>
            <p:cNvPr id="17" name="Rounded Rectangle 16"/>
            <p:cNvSpPr/>
            <p:nvPr/>
          </p:nvSpPr>
          <p:spPr>
            <a:xfrm>
              <a:off x="4098232" y="0"/>
              <a:ext cx="3975496" cy="4648200"/>
            </a:xfrm>
            <a:prstGeom prst="roundRect">
              <a:avLst>
                <a:gd name="adj" fmla="val 10000"/>
              </a:avLst>
            </a:prstGeom>
            <a:sp3d prstMaterial="dkEdge">
              <a:bevelT w="8200" h="38100"/>
            </a:sp3d>
          </p:spPr>
          <p:style>
            <a:lnRef idx="0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ounded Rectangle 4"/>
            <p:cNvSpPr txBox="1"/>
            <p:nvPr/>
          </p:nvSpPr>
          <p:spPr>
            <a:xfrm>
              <a:off x="4098232" y="1859280"/>
              <a:ext cx="3975496" cy="185928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t" anchorCtr="1">
              <a:noAutofit/>
            </a:bodyPr>
            <a:lstStyle/>
            <a:p>
              <a:pPr marL="0" marR="0" lvl="0" indent="0" algn="ctr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RECALCULATION</a:t>
              </a:r>
            </a:p>
            <a:p>
              <a:pPr marL="114300" marR="0" lvl="1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Recalculated in the fall for the current year</a:t>
              </a:r>
            </a:p>
            <a:p>
              <a:pPr marL="114300" marR="0" lvl="1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Update the formula</a:t>
              </a:r>
            </a:p>
            <a:p>
              <a:pPr marL="114300" marR="0" lvl="1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Creates prior year correction</a:t>
              </a:r>
            </a:p>
          </p:txBody>
        </p:sp>
      </p:grpSp>
      <p:pic>
        <p:nvPicPr>
          <p:cNvPr id="19" name="Picture 4" descr="Image result for spring ic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541" y="1581936"/>
            <a:ext cx="1447800" cy="1447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Image result for fall 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647" y="1577599"/>
            <a:ext cx="1447799" cy="1447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Left-Right Arrow 20"/>
          <p:cNvSpPr/>
          <p:nvPr/>
        </p:nvSpPr>
        <p:spPr>
          <a:xfrm>
            <a:off x="2703036" y="5435006"/>
            <a:ext cx="7431024" cy="697230"/>
          </a:xfrm>
          <a:prstGeom prst="leftRightArrow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1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Content Placeholder 1"/>
          <p:cNvSpPr>
            <a:spLocks noGrp="1"/>
          </p:cNvSpPr>
          <p:nvPr>
            <p:ph idx="1"/>
          </p:nvPr>
        </p:nvSpPr>
        <p:spPr>
          <a:xfrm>
            <a:off x="3426541" y="5569387"/>
            <a:ext cx="5713450" cy="643129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en-US" dirty="0">
                <a:solidFill>
                  <a:schemeClr val="tx1"/>
                </a:solidFill>
              </a:rPr>
              <a:t>CALCULATED TWICE PER YEAR</a:t>
            </a:r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A0E711-1688-C883-DFF8-87DADAAA5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89851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AD866AC4-5A08-DEB8-56EF-305454E5D2EC}"/>
              </a:ext>
            </a:extLst>
          </p:cNvPr>
          <p:cNvSpPr txBox="1"/>
          <p:nvPr/>
        </p:nvSpPr>
        <p:spPr>
          <a:xfrm>
            <a:off x="1973943" y="602753"/>
            <a:ext cx="8824686" cy="923330"/>
          </a:xfrm>
          <a:prstGeom prst="rect">
            <a:avLst/>
          </a:prstGeom>
          <a:solidFill>
            <a:srgbClr val="1F1646">
              <a:lumMod val="75000"/>
              <a:lumOff val="25000"/>
            </a:srgbClr>
          </a:solidFill>
          <a:ln>
            <a:solidFill>
              <a:srgbClr val="1F164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TEEOSA 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Document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8569E3-8600-D130-1FAD-0C9C3A32294A}"/>
              </a:ext>
            </a:extLst>
          </p:cNvPr>
          <p:cNvSpPr txBox="1"/>
          <p:nvPr/>
        </p:nvSpPr>
        <p:spPr>
          <a:xfrm>
            <a:off x="8636000" y="2460785"/>
            <a:ext cx="3018971" cy="3387923"/>
          </a:xfrm>
          <a:prstGeom prst="roundRect">
            <a:avLst>
              <a:gd name="adj" fmla="val 8887"/>
            </a:avLst>
          </a:prstGeom>
          <a:solidFill>
            <a:srgbClr val="FFFFCC"/>
          </a:solidFill>
          <a:ln w="12700" cap="flat" cmpd="sng" algn="ctr">
            <a:solidFill>
              <a:sysClr val="windowText" lastClr="000000">
                <a:shade val="50000"/>
              </a:sysClr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0" cap="none" spc="0" normalizeH="0" baseline="0" noProof="0" dirty="0">
                <a:ln>
                  <a:noFill/>
                </a:ln>
                <a:solidFill>
                  <a:srgbClr val="1F1646">
                    <a:lumMod val="60000"/>
                    <a:lumOff val="40000"/>
                  </a:srgbClr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Decodes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1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F1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components of Equalization Aid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1F1646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1F1646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0" cap="none" spc="0" normalizeH="0" baseline="0" noProof="0" dirty="0">
                <a:ln>
                  <a:noFill/>
                </a:ln>
                <a:solidFill>
                  <a:srgbClr val="1F1646">
                    <a:lumMod val="60000"/>
                    <a:lumOff val="40000"/>
                  </a:srgbClr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Resource</a:t>
            </a:r>
            <a:r>
              <a:rPr kumimoji="0" lang="en-US" sz="2400" b="0" i="0" u="sng" strike="noStrike" kern="0" cap="none" spc="0" normalizeH="0" baseline="0" noProof="0" dirty="0">
                <a:ln>
                  <a:noFill/>
                </a:ln>
                <a:solidFill>
                  <a:srgbClr val="1F1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1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F1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more detailed information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1F1646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0" cap="none" spc="0" normalizeH="0" baseline="0" noProof="0" dirty="0">
                <a:ln>
                  <a:noFill/>
                </a:ln>
                <a:solidFill>
                  <a:srgbClr val="1F1646">
                    <a:lumMod val="60000"/>
                    <a:lumOff val="40000"/>
                  </a:srgbClr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Available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1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F1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 NDE’s website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F420EE-E58A-712C-7CE4-D0CC0DE0F6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8529" y="1418206"/>
            <a:ext cx="7307634" cy="521856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732540-C149-437F-C304-FADF5B662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85349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19209" y="9185"/>
            <a:ext cx="10515600" cy="783881"/>
          </a:xfrm>
        </p:spPr>
        <p:txBody>
          <a:bodyPr>
            <a:normAutofit/>
          </a:bodyPr>
          <a:lstStyle/>
          <a:p>
            <a:pPr algn="ctr"/>
            <a:r>
              <a:rPr lang="en-US" sz="1400" b="1" dirty="0"/>
              <a:t>Nebraska Department of Education</a:t>
            </a:r>
            <a:br>
              <a:rPr lang="en-US" sz="1400" b="1" dirty="0"/>
            </a:br>
            <a:r>
              <a:rPr lang="en-US" sz="1400" b="1" dirty="0"/>
              <a:t>School Finance and Organization Services</a:t>
            </a:r>
            <a:br>
              <a:rPr lang="en-US" sz="1400" b="1" dirty="0"/>
            </a:br>
            <a:r>
              <a:rPr lang="en-US" sz="1800" b="1" dirty="0"/>
              <a:t>2023/24 TEEOSA Component Chart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1900" y="1147283"/>
            <a:ext cx="1097280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Basic Funding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03564" y="1160299"/>
            <a:ext cx="1005840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Poverty Allowance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53854" y="1105185"/>
            <a:ext cx="1097280" cy="5078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Limited English Proficiency (LEP)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 Allowance 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99474" y="1088240"/>
            <a:ext cx="1005840" cy="5078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Focus School &amp; Program Allowance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186746" y="1078635"/>
            <a:ext cx="1005840" cy="55399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Summer School Allowance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72748" y="1087551"/>
            <a:ext cx="1097280" cy="55399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Special Receipts Allowance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82491" y="1156337"/>
            <a:ext cx="1097280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Transportation Allowance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840926" y="1071772"/>
            <a:ext cx="1005840" cy="55399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Elementary Site Allowance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426022" y="1040995"/>
            <a:ext cx="1222746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Distance Education &amp; Telecommunications (DETA) Allowance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3292" y="2017631"/>
            <a:ext cx="1097280" cy="5078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Community Achievement Plan Allowance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850790" y="2040714"/>
            <a:ext cx="1005840" cy="55399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System Averaging  Adjustment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92045" y="2045156"/>
            <a:ext cx="1097280" cy="55399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Two-Year New School   Adjustment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46139" y="2032805"/>
            <a:ext cx="1097280" cy="55399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Student Growth  Adjustment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925015" y="2126599"/>
            <a:ext cx="1005840" cy="400110"/>
          </a:xfrm>
          <a:prstGeom prst="rect">
            <a:avLst/>
          </a:prstGeom>
          <a:solidFill>
            <a:srgbClr val="CC99FF"/>
          </a:solidFill>
          <a:ln w="285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 Poverty  Correction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567765" y="2032805"/>
            <a:ext cx="1005840" cy="553998"/>
          </a:xfrm>
          <a:prstGeom prst="rect">
            <a:avLst/>
          </a:prstGeom>
          <a:solidFill>
            <a:srgbClr val="CC99FF"/>
          </a:solidFill>
          <a:ln w="285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Student Growth   Correction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261182" y="2117658"/>
            <a:ext cx="1005840" cy="400110"/>
          </a:xfrm>
          <a:prstGeom prst="rect">
            <a:avLst/>
          </a:prstGeom>
          <a:solidFill>
            <a:srgbClr val="CC99FF"/>
          </a:solidFill>
          <a:ln w="285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 LEP  Correction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541453" y="2047385"/>
            <a:ext cx="1097280" cy="55399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Non-Qualified LEP Adjustment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807854" y="2124329"/>
            <a:ext cx="1097280" cy="40011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 Needs Stabilization</a:t>
            </a:r>
          </a:p>
        </p:txBody>
      </p:sp>
      <p:sp>
        <p:nvSpPr>
          <p:cNvPr id="26" name="Plus 25"/>
          <p:cNvSpPr/>
          <p:nvPr/>
        </p:nvSpPr>
        <p:spPr>
          <a:xfrm>
            <a:off x="5336023" y="1313381"/>
            <a:ext cx="91440" cy="91440"/>
          </a:xfrm>
          <a:prstGeom prst="mathPlus">
            <a:avLst/>
          </a:prstGeom>
          <a:solidFill>
            <a:schemeClr val="tx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8" name="Plus 27"/>
          <p:cNvSpPr/>
          <p:nvPr/>
        </p:nvSpPr>
        <p:spPr>
          <a:xfrm>
            <a:off x="2716803" y="1313381"/>
            <a:ext cx="91440" cy="91440"/>
          </a:xfrm>
          <a:prstGeom prst="mathPlus">
            <a:avLst/>
          </a:prstGeom>
          <a:solidFill>
            <a:schemeClr val="tx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9" name="Plus 28"/>
          <p:cNvSpPr/>
          <p:nvPr/>
        </p:nvSpPr>
        <p:spPr>
          <a:xfrm>
            <a:off x="1383035" y="1313381"/>
            <a:ext cx="91440" cy="91440"/>
          </a:xfrm>
          <a:prstGeom prst="mathPlus">
            <a:avLst/>
          </a:prstGeom>
          <a:solidFill>
            <a:schemeClr val="tx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0" name="Plus 29"/>
          <p:cNvSpPr/>
          <p:nvPr/>
        </p:nvSpPr>
        <p:spPr>
          <a:xfrm>
            <a:off x="3971118" y="1313381"/>
            <a:ext cx="91440" cy="91440"/>
          </a:xfrm>
          <a:prstGeom prst="mathPlus">
            <a:avLst/>
          </a:prstGeom>
          <a:solidFill>
            <a:schemeClr val="tx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1" name="Plus 30"/>
          <p:cNvSpPr/>
          <p:nvPr/>
        </p:nvSpPr>
        <p:spPr>
          <a:xfrm>
            <a:off x="6694018" y="1310375"/>
            <a:ext cx="91440" cy="91440"/>
          </a:xfrm>
          <a:prstGeom prst="mathPlus">
            <a:avLst/>
          </a:prstGeom>
          <a:solidFill>
            <a:schemeClr val="tx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2" name="Plus 31"/>
          <p:cNvSpPr/>
          <p:nvPr/>
        </p:nvSpPr>
        <p:spPr>
          <a:xfrm>
            <a:off x="5309165" y="2322155"/>
            <a:ext cx="91440" cy="91440"/>
          </a:xfrm>
          <a:prstGeom prst="mathPlus">
            <a:avLst/>
          </a:prstGeom>
          <a:solidFill>
            <a:schemeClr val="tx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3" name="Plus 32"/>
          <p:cNvSpPr/>
          <p:nvPr/>
        </p:nvSpPr>
        <p:spPr>
          <a:xfrm>
            <a:off x="2692372" y="2327425"/>
            <a:ext cx="91440" cy="91440"/>
          </a:xfrm>
          <a:prstGeom prst="mathPlus">
            <a:avLst/>
          </a:prstGeom>
          <a:solidFill>
            <a:schemeClr val="tx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4" name="Plus 33"/>
          <p:cNvSpPr/>
          <p:nvPr/>
        </p:nvSpPr>
        <p:spPr>
          <a:xfrm>
            <a:off x="3964721" y="2320633"/>
            <a:ext cx="91440" cy="91440"/>
          </a:xfrm>
          <a:prstGeom prst="mathPlus">
            <a:avLst/>
          </a:prstGeom>
          <a:solidFill>
            <a:schemeClr val="tx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5" name="Plus 34"/>
          <p:cNvSpPr/>
          <p:nvPr/>
        </p:nvSpPr>
        <p:spPr>
          <a:xfrm>
            <a:off x="1383035" y="2264084"/>
            <a:ext cx="91440" cy="91440"/>
          </a:xfrm>
          <a:prstGeom prst="mathPlus">
            <a:avLst/>
          </a:prstGeom>
          <a:solidFill>
            <a:schemeClr val="tx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6" name="Plus 35"/>
          <p:cNvSpPr/>
          <p:nvPr/>
        </p:nvSpPr>
        <p:spPr>
          <a:xfrm>
            <a:off x="8004802" y="1306090"/>
            <a:ext cx="91440" cy="91440"/>
          </a:xfrm>
          <a:prstGeom prst="mathPlus">
            <a:avLst/>
          </a:prstGeom>
          <a:solidFill>
            <a:schemeClr val="tx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7" name="Plus 36"/>
          <p:cNvSpPr/>
          <p:nvPr/>
        </p:nvSpPr>
        <p:spPr>
          <a:xfrm>
            <a:off x="9263584" y="1296435"/>
            <a:ext cx="91440" cy="91440"/>
          </a:xfrm>
          <a:prstGeom prst="mathPlus">
            <a:avLst/>
          </a:prstGeom>
          <a:solidFill>
            <a:schemeClr val="tx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8" name="Plus 37"/>
          <p:cNvSpPr/>
          <p:nvPr/>
        </p:nvSpPr>
        <p:spPr>
          <a:xfrm>
            <a:off x="10687451" y="1306090"/>
            <a:ext cx="91440" cy="91440"/>
          </a:xfrm>
          <a:prstGeom prst="mathPlus">
            <a:avLst/>
          </a:prstGeom>
          <a:solidFill>
            <a:schemeClr val="tx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9" name="Plus 38"/>
          <p:cNvSpPr/>
          <p:nvPr/>
        </p:nvSpPr>
        <p:spPr>
          <a:xfrm>
            <a:off x="11885449" y="1306090"/>
            <a:ext cx="91440" cy="91440"/>
          </a:xfrm>
          <a:prstGeom prst="mathPlus">
            <a:avLst/>
          </a:prstGeom>
          <a:solidFill>
            <a:schemeClr val="tx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0" name="Plus 39"/>
          <p:cNvSpPr/>
          <p:nvPr/>
        </p:nvSpPr>
        <p:spPr>
          <a:xfrm>
            <a:off x="6693213" y="2326654"/>
            <a:ext cx="91440" cy="91440"/>
          </a:xfrm>
          <a:prstGeom prst="mathPlus">
            <a:avLst/>
          </a:prstGeom>
          <a:solidFill>
            <a:schemeClr val="tx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1" name="Plus 40"/>
          <p:cNvSpPr/>
          <p:nvPr/>
        </p:nvSpPr>
        <p:spPr>
          <a:xfrm>
            <a:off x="8074772" y="2315478"/>
            <a:ext cx="91440" cy="91440"/>
          </a:xfrm>
          <a:prstGeom prst="mathPlus">
            <a:avLst/>
          </a:prstGeom>
          <a:solidFill>
            <a:schemeClr val="tx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2" name="Plus 41"/>
          <p:cNvSpPr/>
          <p:nvPr/>
        </p:nvSpPr>
        <p:spPr>
          <a:xfrm>
            <a:off x="9340601" y="2315478"/>
            <a:ext cx="91440" cy="91440"/>
          </a:xfrm>
          <a:prstGeom prst="mathPlus">
            <a:avLst/>
          </a:prstGeom>
          <a:solidFill>
            <a:schemeClr val="tx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3" name="Plus 42"/>
          <p:cNvSpPr/>
          <p:nvPr/>
        </p:nvSpPr>
        <p:spPr>
          <a:xfrm>
            <a:off x="10637190" y="2320633"/>
            <a:ext cx="91440" cy="91440"/>
          </a:xfrm>
          <a:prstGeom prst="mathPlus">
            <a:avLst/>
          </a:prstGeom>
          <a:solidFill>
            <a:schemeClr val="tx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4" name="Title 3"/>
          <p:cNvSpPr txBox="1">
            <a:spLocks/>
          </p:cNvSpPr>
          <p:nvPr/>
        </p:nvSpPr>
        <p:spPr>
          <a:xfrm>
            <a:off x="97276" y="803633"/>
            <a:ext cx="11965021" cy="2066081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j-ea"/>
              <a:cs typeface="+mj-c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982449" y="3226146"/>
            <a:ext cx="2357165" cy="369332"/>
          </a:xfrm>
          <a:prstGeom prst="rect">
            <a:avLst/>
          </a:prstGeom>
          <a:solidFill>
            <a:schemeClr val="bg1">
              <a:lumMod val="50000"/>
            </a:schemeClr>
          </a:solidFill>
          <a:ln w="285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NEEDS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610911" y="3223486"/>
            <a:ext cx="2082302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RESOURCES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8305297" y="3218781"/>
            <a:ext cx="2870608" cy="369332"/>
          </a:xfrm>
          <a:prstGeom prst="rect">
            <a:avLst/>
          </a:prstGeom>
          <a:solidFill>
            <a:srgbClr val="FC8624"/>
          </a:solidFill>
          <a:ln w="285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EQUALIZATION AID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512600" y="3238875"/>
            <a:ext cx="995682" cy="338554"/>
          </a:xfrm>
          <a:prstGeom prst="rect">
            <a:avLst/>
          </a:prstGeom>
          <a:noFill/>
          <a:ln w="28575">
            <a:noFill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minus</a:t>
            </a:r>
          </a:p>
        </p:txBody>
      </p:sp>
      <p:sp>
        <p:nvSpPr>
          <p:cNvPr id="49" name="Rectangle 48"/>
          <p:cNvSpPr/>
          <p:nvPr/>
        </p:nvSpPr>
        <p:spPr>
          <a:xfrm>
            <a:off x="7003778" y="3246617"/>
            <a:ext cx="7328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equals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802403" y="4109503"/>
            <a:ext cx="914400" cy="55399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Yield From Local Effort Rate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990458" y="4047948"/>
            <a:ext cx="972231" cy="67710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Net Option Funding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(w/ Reduction)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256474" y="4130236"/>
            <a:ext cx="914400" cy="55399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Allocated Income Tax Funds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565297" y="4130236"/>
            <a:ext cx="914400" cy="55399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Other Actual Receipts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728843" y="4122575"/>
            <a:ext cx="1097280" cy="55399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Community Achievement Plan Aid</a:t>
            </a:r>
          </a:p>
        </p:txBody>
      </p:sp>
      <p:sp>
        <p:nvSpPr>
          <p:cNvPr id="55" name="Plus 54"/>
          <p:cNvSpPr/>
          <p:nvPr/>
        </p:nvSpPr>
        <p:spPr>
          <a:xfrm>
            <a:off x="6575525" y="4315795"/>
            <a:ext cx="91440" cy="91440"/>
          </a:xfrm>
          <a:prstGeom prst="mathPlus">
            <a:avLst/>
          </a:prstGeom>
          <a:solidFill>
            <a:schemeClr val="tx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6" name="Plus 55"/>
          <p:cNvSpPr/>
          <p:nvPr/>
        </p:nvSpPr>
        <p:spPr>
          <a:xfrm>
            <a:off x="5346989" y="4296995"/>
            <a:ext cx="91440" cy="91440"/>
          </a:xfrm>
          <a:prstGeom prst="mathPlus">
            <a:avLst/>
          </a:prstGeom>
          <a:solidFill>
            <a:schemeClr val="tx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7" name="Plus 56"/>
          <p:cNvSpPr/>
          <p:nvPr/>
        </p:nvSpPr>
        <p:spPr>
          <a:xfrm>
            <a:off x="4075257" y="4295062"/>
            <a:ext cx="91440" cy="91440"/>
          </a:xfrm>
          <a:prstGeom prst="mathPlus">
            <a:avLst/>
          </a:prstGeom>
          <a:solidFill>
            <a:schemeClr val="tx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8" name="Plus 57"/>
          <p:cNvSpPr/>
          <p:nvPr/>
        </p:nvSpPr>
        <p:spPr>
          <a:xfrm>
            <a:off x="2811351" y="4315795"/>
            <a:ext cx="91440" cy="91440"/>
          </a:xfrm>
          <a:prstGeom prst="mathPlus">
            <a:avLst/>
          </a:prstGeom>
          <a:solidFill>
            <a:schemeClr val="tx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9" name="Title 3"/>
          <p:cNvSpPr txBox="1">
            <a:spLocks/>
          </p:cNvSpPr>
          <p:nvPr/>
        </p:nvSpPr>
        <p:spPr>
          <a:xfrm>
            <a:off x="1319180" y="3908737"/>
            <a:ext cx="8470865" cy="996997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j-ea"/>
              <a:cs typeface="+mj-cs"/>
            </a:endParaRPr>
          </a:p>
        </p:txBody>
      </p:sp>
      <p:sp>
        <p:nvSpPr>
          <p:cNvPr id="60" name="Title 3"/>
          <p:cNvSpPr txBox="1">
            <a:spLocks/>
          </p:cNvSpPr>
          <p:nvPr/>
        </p:nvSpPr>
        <p:spPr>
          <a:xfrm>
            <a:off x="1474475" y="5609949"/>
            <a:ext cx="8093290" cy="1199136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j-ea"/>
              <a:cs typeface="+mj-cs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802403" y="5905784"/>
            <a:ext cx="967546" cy="69249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Net Option Funding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(w/ Reduction)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6878505" y="5958517"/>
            <a:ext cx="914400" cy="640080"/>
          </a:xfrm>
          <a:prstGeom prst="rect">
            <a:avLst/>
          </a:prstGeom>
          <a:solidFill>
            <a:srgbClr val="FC8624"/>
          </a:solidFill>
          <a:ln w="285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Equalization Aid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3134214" y="5943472"/>
            <a:ext cx="914400" cy="64008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Allocated Income Tax Funds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4285973" y="5986513"/>
            <a:ext cx="1061016" cy="55399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Community Achievement Plan Aid</a:t>
            </a:r>
          </a:p>
        </p:txBody>
      </p:sp>
      <p:sp>
        <p:nvSpPr>
          <p:cNvPr id="65" name="Plus 64"/>
          <p:cNvSpPr/>
          <p:nvPr/>
        </p:nvSpPr>
        <p:spPr>
          <a:xfrm>
            <a:off x="2910343" y="6187117"/>
            <a:ext cx="91440" cy="91440"/>
          </a:xfrm>
          <a:prstGeom prst="mathPlus">
            <a:avLst/>
          </a:prstGeom>
          <a:solidFill>
            <a:schemeClr val="tx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6" name="Plus 65"/>
          <p:cNvSpPr/>
          <p:nvPr/>
        </p:nvSpPr>
        <p:spPr>
          <a:xfrm>
            <a:off x="6647672" y="6219836"/>
            <a:ext cx="91440" cy="91440"/>
          </a:xfrm>
          <a:prstGeom prst="mathPlus">
            <a:avLst/>
          </a:prstGeom>
          <a:solidFill>
            <a:schemeClr val="tx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7" name="Plus 66"/>
          <p:cNvSpPr/>
          <p:nvPr/>
        </p:nvSpPr>
        <p:spPr>
          <a:xfrm>
            <a:off x="4131713" y="6187117"/>
            <a:ext cx="91440" cy="91440"/>
          </a:xfrm>
          <a:prstGeom prst="mathPlus">
            <a:avLst/>
          </a:prstGeom>
          <a:solidFill>
            <a:schemeClr val="tx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cxnSp>
        <p:nvCxnSpPr>
          <p:cNvPr id="69" name="Straight Connector 68"/>
          <p:cNvCxnSpPr>
            <a:stCxn id="45" idx="0"/>
          </p:cNvCxnSpPr>
          <p:nvPr/>
        </p:nvCxnSpPr>
        <p:spPr>
          <a:xfrm flipV="1">
            <a:off x="2161032" y="2871948"/>
            <a:ext cx="2873813" cy="354198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stCxn id="62" idx="3"/>
            <a:endCxn id="47" idx="2"/>
          </p:cNvCxnSpPr>
          <p:nvPr/>
        </p:nvCxnSpPr>
        <p:spPr>
          <a:xfrm flipV="1">
            <a:off x="7792905" y="3588113"/>
            <a:ext cx="1947696" cy="2690444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6" name="Straight Connector 75"/>
          <p:cNvCxnSpPr>
            <a:cxnSpLocks/>
            <a:stCxn id="46" idx="2"/>
            <a:endCxn id="59" idx="0"/>
          </p:cNvCxnSpPr>
          <p:nvPr/>
        </p:nvCxnSpPr>
        <p:spPr>
          <a:xfrm flipH="1">
            <a:off x="5554613" y="3592818"/>
            <a:ext cx="97449" cy="315919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2893836" y="5343878"/>
            <a:ext cx="6133432" cy="338554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TOTAL CALCULATED STATE AID (FUNDING SOURCES)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8146898" y="6048068"/>
            <a:ext cx="914400" cy="430887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  <a:prstDash val="dashDot"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Prior Year Correction</a:t>
            </a:r>
          </a:p>
        </p:txBody>
      </p:sp>
      <p:sp>
        <p:nvSpPr>
          <p:cNvPr id="79" name="Plus 78"/>
          <p:cNvSpPr/>
          <p:nvPr/>
        </p:nvSpPr>
        <p:spPr>
          <a:xfrm>
            <a:off x="7913893" y="6219836"/>
            <a:ext cx="91440" cy="91440"/>
          </a:xfrm>
          <a:prstGeom prst="mathPlus">
            <a:avLst/>
          </a:prstGeom>
          <a:solidFill>
            <a:schemeClr val="tx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9650000" y="5075538"/>
            <a:ext cx="2499303" cy="1477328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COLOR CHART: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1D5B7C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Blue – Allowances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3CBFAE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Green – Adjustments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Purple – Corrections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Maroon – Foundation Aid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C862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Orange – Equalization Aid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Red – Prior Year Correction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1490C03-B83C-1965-D110-B15EC38650BF}"/>
              </a:ext>
            </a:extLst>
          </p:cNvPr>
          <p:cNvSpPr txBox="1"/>
          <p:nvPr/>
        </p:nvSpPr>
        <p:spPr>
          <a:xfrm>
            <a:off x="5610112" y="6030315"/>
            <a:ext cx="914400" cy="430887"/>
          </a:xfrm>
          <a:prstGeom prst="rect">
            <a:avLst/>
          </a:prstGeom>
          <a:solidFill>
            <a:srgbClr val="C00000"/>
          </a:solidFill>
          <a:ln w="285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Foundation Aid</a:t>
            </a:r>
          </a:p>
        </p:txBody>
      </p:sp>
      <p:sp>
        <p:nvSpPr>
          <p:cNvPr id="25" name="Plus 65">
            <a:extLst>
              <a:ext uri="{FF2B5EF4-FFF2-40B4-BE49-F238E27FC236}">
                <a16:creationId xmlns:a16="http://schemas.microsoft.com/office/drawing/2014/main" id="{E0E0EE34-F283-EA71-44F1-C91A0B1E71F8}"/>
              </a:ext>
            </a:extLst>
          </p:cNvPr>
          <p:cNvSpPr/>
          <p:nvPr/>
        </p:nvSpPr>
        <p:spPr>
          <a:xfrm>
            <a:off x="5441230" y="6219836"/>
            <a:ext cx="91440" cy="91440"/>
          </a:xfrm>
          <a:prstGeom prst="mathPlus">
            <a:avLst/>
          </a:prstGeom>
          <a:solidFill>
            <a:schemeClr val="tx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0" name="Plus 65">
            <a:extLst>
              <a:ext uri="{FF2B5EF4-FFF2-40B4-BE49-F238E27FC236}">
                <a16:creationId xmlns:a16="http://schemas.microsoft.com/office/drawing/2014/main" id="{BDFD1F60-268B-E869-981C-9B4CFA40FFEB}"/>
              </a:ext>
            </a:extLst>
          </p:cNvPr>
          <p:cNvSpPr/>
          <p:nvPr/>
        </p:nvSpPr>
        <p:spPr>
          <a:xfrm>
            <a:off x="7969020" y="4361515"/>
            <a:ext cx="91440" cy="91440"/>
          </a:xfrm>
          <a:prstGeom prst="mathPlus">
            <a:avLst/>
          </a:prstGeom>
          <a:solidFill>
            <a:schemeClr val="tx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3E1C6E4-B240-5015-A2A0-47BF93E64D4D}"/>
              </a:ext>
            </a:extLst>
          </p:cNvPr>
          <p:cNvSpPr txBox="1"/>
          <p:nvPr/>
        </p:nvSpPr>
        <p:spPr>
          <a:xfrm>
            <a:off x="8234631" y="4174337"/>
            <a:ext cx="914400" cy="430887"/>
          </a:xfrm>
          <a:prstGeom prst="rect">
            <a:avLst/>
          </a:prstGeom>
          <a:solidFill>
            <a:srgbClr val="C00000"/>
          </a:solidFill>
          <a:ln w="285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Foundation Aid</a:t>
            </a:r>
          </a:p>
        </p:txBody>
      </p:sp>
    </p:spTree>
    <p:extLst>
      <p:ext uri="{BB962C8B-B14F-4D97-AF65-F5344CB8AC3E}">
        <p14:creationId xmlns:p14="http://schemas.microsoft.com/office/powerpoint/2010/main" val="341178651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952389" y="210953"/>
            <a:ext cx="801657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askerville Old Face" panose="02020602080505020303" pitchFamily="18" charset="0"/>
                <a:ea typeface="+mn-ea"/>
                <a:cs typeface="+mn-cs"/>
              </a:rPr>
              <a:t>NEED SOURCES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F1646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001714" y="1282700"/>
            <a:ext cx="2932043" cy="4610100"/>
            <a:chOff x="-33042" y="76200"/>
            <a:chExt cx="2673236" cy="4648200"/>
          </a:xfrm>
          <a:scene3d>
            <a:camera prst="orthographicFront"/>
            <a:lightRig rig="flat" dir="t"/>
          </a:scene3d>
        </p:grpSpPr>
        <p:sp>
          <p:nvSpPr>
            <p:cNvPr id="27" name="Rounded Rectangle 26"/>
            <p:cNvSpPr/>
            <p:nvPr/>
          </p:nvSpPr>
          <p:spPr>
            <a:xfrm>
              <a:off x="-33042" y="76200"/>
              <a:ext cx="2638499" cy="4648200"/>
            </a:xfrm>
            <a:prstGeom prst="roundRect">
              <a:avLst>
                <a:gd name="adj" fmla="val 10000"/>
              </a:avLst>
            </a:prstGeom>
            <a:sp3d prstMaterial="dkEdge">
              <a:bevelT w="8200" h="38100"/>
            </a:sp3d>
          </p:spPr>
          <p:style>
            <a:lnRef idx="0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8" name="Rounded Rectangle 4"/>
            <p:cNvSpPr txBox="1"/>
            <p:nvPr/>
          </p:nvSpPr>
          <p:spPr>
            <a:xfrm>
              <a:off x="1695" y="1859280"/>
              <a:ext cx="2638499" cy="185928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t" anchorCtr="1">
              <a:noAutofit/>
            </a:bodyPr>
            <a:lstStyle/>
            <a:p>
              <a:pPr marL="0" marR="0" lvl="0" indent="0" algn="l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FORMULA STUDENTS</a:t>
              </a:r>
            </a:p>
            <a:p>
              <a:pPr marL="114300" marR="0" lvl="1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Grades K - 12</a:t>
              </a:r>
            </a:p>
            <a:p>
              <a:pPr marL="114300" marR="0" lvl="1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Qualified 4-year-olds (60% Rate)</a:t>
              </a:r>
            </a:p>
            <a:p>
              <a:pPr marL="114300" marR="0" lvl="1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Contracted to another district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605506" y="1274594"/>
            <a:ext cx="3161490" cy="4648200"/>
            <a:chOff x="2725999" y="0"/>
            <a:chExt cx="2638499" cy="4648200"/>
          </a:xfrm>
          <a:scene3d>
            <a:camera prst="orthographicFront"/>
            <a:lightRig rig="flat" dir="t"/>
          </a:scene3d>
        </p:grpSpPr>
        <p:sp>
          <p:nvSpPr>
            <p:cNvPr id="30" name="Rounded Rectangle 29"/>
            <p:cNvSpPr/>
            <p:nvPr/>
          </p:nvSpPr>
          <p:spPr>
            <a:xfrm>
              <a:off x="2725999" y="0"/>
              <a:ext cx="2638499" cy="4648200"/>
            </a:xfrm>
            <a:prstGeom prst="roundRect">
              <a:avLst>
                <a:gd name="adj" fmla="val 10000"/>
              </a:avLst>
            </a:prstGeom>
            <a:sp3d prstMaterial="dkEdge">
              <a:bevelT w="8200" h="38100"/>
            </a:sp3d>
          </p:spPr>
          <p:style>
            <a:lnRef idx="0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Rounded Rectangle 4"/>
            <p:cNvSpPr txBox="1"/>
            <p:nvPr/>
          </p:nvSpPr>
          <p:spPr>
            <a:xfrm>
              <a:off x="2725999" y="1859280"/>
              <a:ext cx="2638499" cy="185928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t" anchorCtr="1">
              <a:noAutofit/>
            </a:bodyPr>
            <a:lstStyle/>
            <a:p>
              <a:pPr marL="0" marR="0" lvl="0" indent="0" algn="ctr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GENERAL FUND OPERATING EXPENDITURES</a:t>
              </a:r>
            </a:p>
            <a:p>
              <a:pPr marL="114300" marR="0" lvl="1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Revenues &amp; expenses from Annual Financial Report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8382787" y="1295400"/>
            <a:ext cx="2898056" cy="4648200"/>
            <a:chOff x="5437004" y="0"/>
            <a:chExt cx="2638499" cy="4648200"/>
          </a:xfrm>
          <a:scene3d>
            <a:camera prst="orthographicFront"/>
            <a:lightRig rig="flat" dir="t"/>
          </a:scene3d>
        </p:grpSpPr>
        <p:sp>
          <p:nvSpPr>
            <p:cNvPr id="34" name="Rounded Rectangle 33"/>
            <p:cNvSpPr/>
            <p:nvPr/>
          </p:nvSpPr>
          <p:spPr>
            <a:xfrm>
              <a:off x="5437004" y="0"/>
              <a:ext cx="2638499" cy="4648200"/>
            </a:xfrm>
            <a:prstGeom prst="roundRect">
              <a:avLst>
                <a:gd name="adj" fmla="val 10000"/>
              </a:avLst>
            </a:prstGeom>
            <a:sp3d prstMaterial="dkEdge">
              <a:bevelT w="8200" h="38100"/>
            </a:sp3d>
          </p:spPr>
          <p:style>
            <a:lnRef idx="0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5" name="Rounded Rectangle 4"/>
            <p:cNvSpPr txBox="1"/>
            <p:nvPr/>
          </p:nvSpPr>
          <p:spPr>
            <a:xfrm>
              <a:off x="5437004" y="1859280"/>
              <a:ext cx="2638499" cy="185928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t" anchorCtr="1">
              <a:noAutofit/>
            </a:bodyPr>
            <a:lstStyle/>
            <a:p>
              <a:pPr marL="0" marR="0" lvl="0" indent="0" algn="l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PROPERTY VALUE</a:t>
              </a:r>
            </a:p>
            <a:p>
              <a:pPr marL="114300" marR="0" lvl="1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Tax Base</a:t>
              </a:r>
            </a:p>
            <a:p>
              <a:pPr marL="114300" marR="0" lvl="1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District's ability to pay</a:t>
              </a:r>
            </a:p>
          </p:txBody>
        </p:sp>
      </p:grpSp>
      <p:pic>
        <p:nvPicPr>
          <p:cNvPr id="36" name="Picture 2" descr="Image result for student 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717" y="1447537"/>
            <a:ext cx="1447800" cy="1447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4" descr="Image result for income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424" y="1458210"/>
            <a:ext cx="1447800" cy="1447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215" y="1428838"/>
            <a:ext cx="1447800" cy="1447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9" name="Left-Right Arrow 38"/>
          <p:cNvSpPr/>
          <p:nvPr/>
        </p:nvSpPr>
        <p:spPr>
          <a:xfrm>
            <a:off x="2537936" y="5055870"/>
            <a:ext cx="7431024" cy="697230"/>
          </a:xfrm>
          <a:prstGeom prst="leftRightArrow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1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0" name="Content Placeholder 1"/>
          <p:cNvSpPr>
            <a:spLocks noGrp="1"/>
          </p:cNvSpPr>
          <p:nvPr>
            <p:ph idx="1"/>
          </p:nvPr>
        </p:nvSpPr>
        <p:spPr>
          <a:xfrm>
            <a:off x="1649414" y="5170267"/>
            <a:ext cx="8915400" cy="750979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en-US" dirty="0">
                <a:solidFill>
                  <a:schemeClr val="tx1"/>
                </a:solidFill>
              </a:rPr>
              <a:t>COST SHARING FORMULA</a:t>
            </a:r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A9C31F-B6B9-C5C0-0214-C8A1B6D19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56955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 txBox="1">
            <a:spLocks noGrp="1"/>
          </p:cNvSpPr>
          <p:nvPr>
            <p:ph type="title"/>
          </p:nvPr>
        </p:nvSpPr>
        <p:spPr>
          <a:xfrm>
            <a:off x="1635327" y="269542"/>
            <a:ext cx="8915400" cy="103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algn="ctr" defTabSz="457200"/>
            <a:r>
              <a:rPr lang="en-US" sz="4400" b="1" dirty="0">
                <a:solidFill>
                  <a:srgbClr val="7030A0"/>
                </a:solidFill>
                <a:latin typeface="Baskerville Old Face" panose="02020602080505020303" pitchFamily="18" charset="0"/>
              </a:rPr>
              <a:t>CATEGORIES OF NEEDS</a:t>
            </a:r>
          </a:p>
          <a:p>
            <a:endParaRPr lang="en-US" sz="2400" dirty="0"/>
          </a:p>
        </p:txBody>
      </p:sp>
      <p:grpSp>
        <p:nvGrpSpPr>
          <p:cNvPr id="7" name="Group 6"/>
          <p:cNvGrpSpPr/>
          <p:nvPr/>
        </p:nvGrpSpPr>
        <p:grpSpPr>
          <a:xfrm>
            <a:off x="918920" y="1260479"/>
            <a:ext cx="1844636" cy="4883848"/>
            <a:chOff x="0" y="0"/>
            <a:chExt cx="1659433" cy="4495800"/>
          </a:xfrm>
          <a:scene3d>
            <a:camera prst="orthographicFront"/>
            <a:lightRig rig="flat" dir="t"/>
          </a:scene3d>
        </p:grpSpPr>
        <p:sp>
          <p:nvSpPr>
            <p:cNvPr id="8" name="Rounded Rectangle 7"/>
            <p:cNvSpPr/>
            <p:nvPr/>
          </p:nvSpPr>
          <p:spPr>
            <a:xfrm>
              <a:off x="0" y="0"/>
              <a:ext cx="1659433" cy="4495800"/>
            </a:xfrm>
            <a:prstGeom prst="roundRect">
              <a:avLst>
                <a:gd name="adj" fmla="val 10000"/>
              </a:avLst>
            </a:prstGeom>
            <a:sp3d prstMaterial="dkEdge">
              <a:bevelT w="8200" h="38100"/>
            </a:sp3d>
          </p:spPr>
          <p:style>
            <a:lnRef idx="0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Rounded Rectangle 4"/>
            <p:cNvSpPr txBox="1"/>
            <p:nvPr/>
          </p:nvSpPr>
          <p:spPr>
            <a:xfrm>
              <a:off x="0" y="1798320"/>
              <a:ext cx="1659433" cy="179832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99568" rIns="99568" bIns="99568" numCol="1" spcCol="1270" anchor="t" anchorCtr="1">
              <a:noAutofit/>
            </a:bodyPr>
            <a:lstStyle/>
            <a:p>
              <a:pPr marL="0" marR="0" lvl="0" indent="0" algn="ctr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BASIC FUNDING</a:t>
              </a:r>
            </a:p>
            <a:p>
              <a:pPr marL="57150" marR="0" lvl="1" indent="-57150" algn="l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Estimated amount required to generally operate a school district with a specified number of students</a:t>
              </a:r>
            </a:p>
            <a:p>
              <a:pPr marL="57150" marR="0" lvl="1" indent="-57150" algn="l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Calculated by a comparison group</a:t>
              </a:r>
            </a:p>
            <a:p>
              <a:pPr marL="57150" marR="0" lvl="1" indent="-57150" algn="l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Average general fund operating expenditures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962904" y="1256112"/>
            <a:ext cx="1964133" cy="4883848"/>
            <a:chOff x="1663949" y="0"/>
            <a:chExt cx="1704700" cy="4495800"/>
          </a:xfrm>
          <a:scene3d>
            <a:camera prst="orthographicFront"/>
            <a:lightRig rig="flat" dir="t"/>
          </a:scene3d>
        </p:grpSpPr>
        <p:sp>
          <p:nvSpPr>
            <p:cNvPr id="11" name="Rounded Rectangle 10"/>
            <p:cNvSpPr/>
            <p:nvPr/>
          </p:nvSpPr>
          <p:spPr>
            <a:xfrm>
              <a:off x="1709216" y="0"/>
              <a:ext cx="1659433" cy="4495800"/>
            </a:xfrm>
            <a:prstGeom prst="roundRect">
              <a:avLst>
                <a:gd name="adj" fmla="val 10000"/>
              </a:avLst>
            </a:prstGeom>
            <a:sp3d prstMaterial="dkEdge">
              <a:bevelT w="8200" h="38100"/>
            </a:sp3d>
          </p:spPr>
          <p:style>
            <a:lnRef idx="0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Rounded Rectangle 4"/>
            <p:cNvSpPr txBox="1"/>
            <p:nvPr/>
          </p:nvSpPr>
          <p:spPr>
            <a:xfrm>
              <a:off x="1663949" y="1798320"/>
              <a:ext cx="1659433" cy="179832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99568" rIns="99568" bIns="99568" numCol="1" spcCol="1270" anchor="t" anchorCtr="1">
              <a:noAutofit/>
            </a:bodyPr>
            <a:lstStyle/>
            <a:p>
              <a:pPr marL="0" marR="0" lvl="0" indent="0" algn="ctr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ALLOWANCE</a:t>
              </a:r>
            </a:p>
            <a:p>
              <a:pPr marL="57150" marR="0" lvl="1" indent="-57150" algn="l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Based on estimated or actual expense</a:t>
              </a:r>
            </a:p>
            <a:p>
              <a:pPr marL="57150" marR="0" lvl="1" indent="-57150" algn="l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District specific</a:t>
              </a:r>
            </a:p>
            <a:p>
              <a:pPr marL="57150" marR="0" lvl="1" indent="-57150" algn="l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Addresses a specified situation by reducing basic funding 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128880" y="1260479"/>
            <a:ext cx="1918246" cy="4862815"/>
            <a:chOff x="3418433" y="0"/>
            <a:chExt cx="1659433" cy="4495800"/>
          </a:xfrm>
          <a:scene3d>
            <a:camera prst="orthographicFront"/>
            <a:lightRig rig="flat" dir="t"/>
          </a:scene3d>
        </p:grpSpPr>
        <p:sp>
          <p:nvSpPr>
            <p:cNvPr id="14" name="Rounded Rectangle 13"/>
            <p:cNvSpPr/>
            <p:nvPr/>
          </p:nvSpPr>
          <p:spPr>
            <a:xfrm>
              <a:off x="3418433" y="0"/>
              <a:ext cx="1659433" cy="4495800"/>
            </a:xfrm>
            <a:prstGeom prst="roundRect">
              <a:avLst>
                <a:gd name="adj" fmla="val 10000"/>
              </a:avLst>
            </a:prstGeom>
            <a:sp3d prstMaterial="dkEdge">
              <a:bevelT w="8200" h="38100"/>
            </a:sp3d>
          </p:spPr>
          <p:style>
            <a:lnRef idx="0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Rounded Rectangle 4"/>
            <p:cNvSpPr txBox="1"/>
            <p:nvPr/>
          </p:nvSpPr>
          <p:spPr>
            <a:xfrm>
              <a:off x="3418433" y="1798320"/>
              <a:ext cx="1659433" cy="179832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99568" rIns="99568" bIns="99568" numCol="1" spcCol="1270" anchor="t" anchorCtr="1">
              <a:noAutofit/>
            </a:bodyPr>
            <a:lstStyle/>
            <a:p>
              <a:pPr marL="0" marR="0" lvl="0" indent="0" algn="ctr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ADJUSTMENT</a:t>
              </a:r>
            </a:p>
            <a:p>
              <a:pPr marL="57150" marR="0" lvl="1" indent="-57150" algn="l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Increases the needs</a:t>
              </a:r>
            </a:p>
            <a:p>
              <a:pPr marL="57150" marR="0" lvl="1" indent="-57150" algn="l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Adds money to formula</a:t>
              </a:r>
            </a:p>
            <a:p>
              <a:pPr marL="57150" marR="0" lvl="1" indent="-57150" algn="l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Addresses a specified situation without reducing basic funding</a:t>
              </a:r>
            </a:p>
            <a:p>
              <a:pPr marL="57150" marR="0" lvl="1" indent="-57150" algn="l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F1646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274506" y="1282429"/>
            <a:ext cx="1857930" cy="4912697"/>
            <a:chOff x="5127649" y="0"/>
            <a:chExt cx="1685915" cy="4495800"/>
          </a:xfrm>
          <a:scene3d>
            <a:camera prst="orthographicFront"/>
            <a:lightRig rig="flat" dir="t"/>
          </a:scene3d>
        </p:grpSpPr>
        <p:sp>
          <p:nvSpPr>
            <p:cNvPr id="17" name="Rounded Rectangle 16"/>
            <p:cNvSpPr/>
            <p:nvPr/>
          </p:nvSpPr>
          <p:spPr>
            <a:xfrm>
              <a:off x="5127649" y="0"/>
              <a:ext cx="1659433" cy="4495800"/>
            </a:xfrm>
            <a:prstGeom prst="roundRect">
              <a:avLst>
                <a:gd name="adj" fmla="val 10000"/>
              </a:avLst>
            </a:prstGeom>
            <a:sp3d prstMaterial="dkEdge">
              <a:bevelT w="8200" h="38100"/>
            </a:sp3d>
          </p:spPr>
          <p:style>
            <a:lnRef idx="0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ounded Rectangle 4"/>
            <p:cNvSpPr txBox="1"/>
            <p:nvPr/>
          </p:nvSpPr>
          <p:spPr>
            <a:xfrm>
              <a:off x="5154131" y="1798320"/>
              <a:ext cx="1659433" cy="179832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99568" rIns="99568" bIns="99568" numCol="1" spcCol="1270" anchor="t" anchorCtr="1">
              <a:noAutofit/>
            </a:bodyPr>
            <a:lstStyle/>
            <a:p>
              <a:pPr marL="0" marR="0" lvl="0" indent="0" algn="ctr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CORRECTION</a:t>
              </a:r>
            </a:p>
            <a:p>
              <a:pPr marL="57150" marR="0" lvl="1" indent="-57150" algn="l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Added or subtracted</a:t>
              </a:r>
            </a:p>
            <a:p>
              <a:pPr marL="57150" marR="0" lvl="1" indent="-57150" algn="l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Corrects for an allowance or an adjustment</a:t>
              </a:r>
            </a:p>
            <a:p>
              <a:pPr marL="57150" marR="0" lvl="1" indent="-57150" algn="l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Occurs 2 years later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9308073" y="1273179"/>
            <a:ext cx="1971957" cy="4937121"/>
            <a:chOff x="6903642" y="0"/>
            <a:chExt cx="1692006" cy="4495800"/>
          </a:xfrm>
          <a:scene3d>
            <a:camera prst="orthographicFront"/>
            <a:lightRig rig="flat" dir="t"/>
          </a:scene3d>
        </p:grpSpPr>
        <p:sp>
          <p:nvSpPr>
            <p:cNvPr id="20" name="Rounded Rectangle 19"/>
            <p:cNvSpPr/>
            <p:nvPr/>
          </p:nvSpPr>
          <p:spPr>
            <a:xfrm>
              <a:off x="6936215" y="0"/>
              <a:ext cx="1659433" cy="4495800"/>
            </a:xfrm>
            <a:prstGeom prst="roundRect">
              <a:avLst>
                <a:gd name="adj" fmla="val 10000"/>
              </a:avLst>
            </a:prstGeom>
            <a:sp3d prstMaterial="dkEdge">
              <a:bevelT w="8200" h="38100"/>
            </a:sp3d>
          </p:spPr>
          <p:style>
            <a:lnRef idx="0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Rounded Rectangle 4"/>
            <p:cNvSpPr txBox="1"/>
            <p:nvPr/>
          </p:nvSpPr>
          <p:spPr>
            <a:xfrm>
              <a:off x="6903642" y="1798320"/>
              <a:ext cx="1659433" cy="179832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99568" rIns="99568" bIns="99568" numCol="1" spcCol="1270" anchor="t" anchorCtr="1">
              <a:noAutofit/>
            </a:bodyPr>
            <a:lstStyle/>
            <a:p>
              <a:pPr marL="0" marR="0" lvl="0" indent="0" algn="ctr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STABILIZATION</a:t>
              </a:r>
            </a:p>
            <a:p>
              <a:pPr marL="57150" marR="0" lvl="1" indent="-57150" algn="l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An amount added or subtracted</a:t>
              </a:r>
            </a:p>
            <a:p>
              <a:pPr marL="57150" marR="0" lvl="1" indent="-57150" algn="l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Keeps the needs from growing or declining by more than a specific rate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29" y="1558652"/>
            <a:ext cx="1471912" cy="147191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3" name="Picture 12" descr="Image result for student growth ic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312" y="1555205"/>
            <a:ext cx="1470072" cy="147007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Image result for income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683" y="1542505"/>
            <a:ext cx="1456076" cy="147687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Image result for income ic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249" y="1609452"/>
            <a:ext cx="1419727" cy="141972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2" descr="Image result for income ic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1181" y="1568574"/>
            <a:ext cx="1458578" cy="145857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Left-Right Arrow 26"/>
          <p:cNvSpPr/>
          <p:nvPr/>
        </p:nvSpPr>
        <p:spPr>
          <a:xfrm>
            <a:off x="2106094" y="5674840"/>
            <a:ext cx="7816596" cy="674370"/>
          </a:xfrm>
          <a:prstGeom prst="leftRightArrow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1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8" name="TextBox 27"/>
          <p:cNvSpPr txBox="1"/>
          <p:nvPr/>
        </p:nvSpPr>
        <p:spPr>
          <a:xfrm>
            <a:off x="3918892" y="5832037"/>
            <a:ext cx="419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COSTS TO EDUCATE THE STUDENTS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3365BD-7F92-C19D-8DB6-02B8D9F46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3408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270" y="360805"/>
            <a:ext cx="6044851" cy="59396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8237" y="802313"/>
            <a:ext cx="1790330" cy="835152"/>
          </a:xfrm>
        </p:spPr>
        <p:txBody>
          <a:bodyPr/>
          <a:lstStyle/>
          <a:p>
            <a:pPr algn="ctr"/>
            <a:r>
              <a:rPr lang="en-US" sz="2700" dirty="0">
                <a:solidFill>
                  <a:schemeClr val="bg1"/>
                </a:solidFill>
              </a:rPr>
              <a:t>Basic Funding</a:t>
            </a:r>
          </a:p>
        </p:txBody>
      </p:sp>
      <p:sp>
        <p:nvSpPr>
          <p:cNvPr id="7" name="Text Placeholder 6"/>
          <p:cNvSpPr txBox="1">
            <a:spLocks/>
          </p:cNvSpPr>
          <p:nvPr/>
        </p:nvSpPr>
        <p:spPr>
          <a:xfrm>
            <a:off x="260529" y="1970871"/>
            <a:ext cx="2313803" cy="392041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ESTIMATED AMOUNT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required to generally operate a school district with a specified number of students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CALCULATED BY COMPARISON GROUP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Using the 10 larger and 10 smaller districts closest in size and measured by formula students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ADJUSTED GFOE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is averaged when calculating basic funding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298231" y="2699951"/>
            <a:ext cx="5770928" cy="3439298"/>
          </a:xfrm>
          <a:prstGeom prst="roundRect">
            <a:avLst>
              <a:gd name="adj" fmla="val 6575"/>
            </a:avLst>
          </a:prstGeom>
          <a:noFill/>
          <a:ln w="28575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solidFill>
                  <a:srgbClr val="1F1646"/>
                </a:solidFill>
              </a:ln>
              <a:solidFill>
                <a:srgbClr val="1F1646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364295" y="4343400"/>
            <a:ext cx="5638800" cy="152400"/>
          </a:xfrm>
          <a:prstGeom prst="roundRect">
            <a:avLst/>
          </a:prstGeom>
          <a:noFill/>
          <a:ln w="28575">
            <a:solidFill>
              <a:srgbClr val="E4641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solidFill>
                  <a:srgbClr val="1F1646"/>
                </a:solidFill>
              </a:ln>
              <a:solidFill>
                <a:srgbClr val="1F1646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0" name="Down Arrow 9"/>
          <p:cNvSpPr/>
          <p:nvPr/>
        </p:nvSpPr>
        <p:spPr>
          <a:xfrm rot="19532119">
            <a:off x="6590025" y="1368630"/>
            <a:ext cx="304800" cy="537670"/>
          </a:xfrm>
          <a:prstGeom prst="downArrow">
            <a:avLst/>
          </a:prstGeom>
          <a:solidFill>
            <a:schemeClr val="accent1">
              <a:lumMod val="75000"/>
            </a:schemeClr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solidFill>
                  <a:srgbClr val="1F1646"/>
                </a:solidFill>
              </a:ln>
              <a:solidFill>
                <a:srgbClr val="6699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0880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5027" y="459632"/>
            <a:ext cx="5583373" cy="47033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5027" y="5103857"/>
            <a:ext cx="5583373" cy="12349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55260" y="2393004"/>
            <a:ext cx="2091446" cy="1384995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1F1646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State Aid Certification Form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F1646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577522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937981" y="245150"/>
            <a:ext cx="801657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skerville Old Face" panose="02020602080505020303" pitchFamily="18" charset="0"/>
                <a:ea typeface="+mn-ea"/>
                <a:cs typeface="+mn-cs"/>
              </a:rPr>
              <a:t>NEED &amp; ALLOWANCES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F1646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47071" y="1383923"/>
            <a:ext cx="5486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1646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Transportation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1646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Distance Education &amp; Telecommunication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1646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Elementary Site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1646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Summer School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1646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Focus School &amp; Programs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1646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Special Receipts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1646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Poverty/Limited English Proficiency (LEP)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1646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Community Achievement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864234" y="1527012"/>
            <a:ext cx="27213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2021/22 ALLOWANCES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937981" y="3436374"/>
            <a:ext cx="26888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Recognizes Funding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For….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2122281" y="3072049"/>
            <a:ext cx="2133600" cy="0"/>
          </a:xfrm>
          <a:prstGeom prst="line">
            <a:avLst/>
          </a:prstGeom>
          <a:ln w="12700">
            <a:solidFill>
              <a:srgbClr val="00206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681983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4D24BFD5-D814-402B-B6C4-EEF6AE14B0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82483D-BA56-D013-854F-ED1960263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2362"/>
            <a:ext cx="6281928" cy="413543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2021/22 ADJUSTMENTS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</a:b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ea typeface="+mn-ea"/>
                <a:cs typeface="+mn-cs"/>
              </a:rPr>
              <a:t>Adds Money to the Formula For….</a:t>
            </a:r>
            <a:b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</a:b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</a:br>
            <a:endParaRPr lang="en-US" sz="3600" b="1" kern="1200" dirty="0">
              <a:solidFill>
                <a:schemeClr val="tx2"/>
              </a:solidFill>
              <a:ea typeface="+mj-ea"/>
              <a:cs typeface="+mj-cs"/>
            </a:endParaRPr>
          </a:p>
        </p:txBody>
      </p:sp>
      <p:sp>
        <p:nvSpPr>
          <p:cNvPr id="25" name="Rectangle 10">
            <a:extLst>
              <a:ext uri="{FF2B5EF4-FFF2-40B4-BE49-F238E27FC236}">
                <a16:creationId xmlns:a16="http://schemas.microsoft.com/office/drawing/2014/main" id="{36FED7E8-9A97-475F-9FA4-113410D443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06139" y="1031284"/>
            <a:ext cx="3647661" cy="4436126"/>
          </a:xfrm>
          <a:custGeom>
            <a:avLst/>
            <a:gdLst>
              <a:gd name="connsiteX0" fmla="*/ 0 w 3647661"/>
              <a:gd name="connsiteY0" fmla="*/ 0 h 4436126"/>
              <a:gd name="connsiteX1" fmla="*/ 498514 w 3647661"/>
              <a:gd name="connsiteY1" fmla="*/ 0 h 4436126"/>
              <a:gd name="connsiteX2" fmla="*/ 1069981 w 3647661"/>
              <a:gd name="connsiteY2" fmla="*/ 0 h 4436126"/>
              <a:gd name="connsiteX3" fmla="*/ 1714401 w 3647661"/>
              <a:gd name="connsiteY3" fmla="*/ 0 h 4436126"/>
              <a:gd name="connsiteX4" fmla="*/ 2285868 w 3647661"/>
              <a:gd name="connsiteY4" fmla="*/ 0 h 4436126"/>
              <a:gd name="connsiteX5" fmla="*/ 2784381 w 3647661"/>
              <a:gd name="connsiteY5" fmla="*/ 0 h 4436126"/>
              <a:gd name="connsiteX6" fmla="*/ 3647661 w 3647661"/>
              <a:gd name="connsiteY6" fmla="*/ 0 h 4436126"/>
              <a:gd name="connsiteX7" fmla="*/ 3647661 w 3647661"/>
              <a:gd name="connsiteY7" fmla="*/ 633732 h 4436126"/>
              <a:gd name="connsiteX8" fmla="*/ 3647661 w 3647661"/>
              <a:gd name="connsiteY8" fmla="*/ 1267465 h 4436126"/>
              <a:gd name="connsiteX9" fmla="*/ 3647661 w 3647661"/>
              <a:gd name="connsiteY9" fmla="*/ 1768113 h 4436126"/>
              <a:gd name="connsiteX10" fmla="*/ 3647661 w 3647661"/>
              <a:gd name="connsiteY10" fmla="*/ 2446207 h 4436126"/>
              <a:gd name="connsiteX11" fmla="*/ 3647661 w 3647661"/>
              <a:gd name="connsiteY11" fmla="*/ 2946855 h 4436126"/>
              <a:gd name="connsiteX12" fmla="*/ 3647661 w 3647661"/>
              <a:gd name="connsiteY12" fmla="*/ 3580587 h 4436126"/>
              <a:gd name="connsiteX13" fmla="*/ 3647661 w 3647661"/>
              <a:gd name="connsiteY13" fmla="*/ 4436126 h 4436126"/>
              <a:gd name="connsiteX14" fmla="*/ 3039718 w 3647661"/>
              <a:gd name="connsiteY14" fmla="*/ 4436126 h 4436126"/>
              <a:gd name="connsiteX15" fmla="*/ 2431774 w 3647661"/>
              <a:gd name="connsiteY15" fmla="*/ 4436126 h 4436126"/>
              <a:gd name="connsiteX16" fmla="*/ 1823831 w 3647661"/>
              <a:gd name="connsiteY16" fmla="*/ 4436126 h 4436126"/>
              <a:gd name="connsiteX17" fmla="*/ 1288840 w 3647661"/>
              <a:gd name="connsiteY17" fmla="*/ 4436126 h 4436126"/>
              <a:gd name="connsiteX18" fmla="*/ 607943 w 3647661"/>
              <a:gd name="connsiteY18" fmla="*/ 4436126 h 4436126"/>
              <a:gd name="connsiteX19" fmla="*/ 0 w 3647661"/>
              <a:gd name="connsiteY19" fmla="*/ 4436126 h 4436126"/>
              <a:gd name="connsiteX20" fmla="*/ 0 w 3647661"/>
              <a:gd name="connsiteY20" fmla="*/ 3758032 h 4436126"/>
              <a:gd name="connsiteX21" fmla="*/ 0 w 3647661"/>
              <a:gd name="connsiteY21" fmla="*/ 3035578 h 4436126"/>
              <a:gd name="connsiteX22" fmla="*/ 0 w 3647661"/>
              <a:gd name="connsiteY22" fmla="*/ 2401845 h 4436126"/>
              <a:gd name="connsiteX23" fmla="*/ 0 w 3647661"/>
              <a:gd name="connsiteY23" fmla="*/ 1768113 h 4436126"/>
              <a:gd name="connsiteX24" fmla="*/ 0 w 3647661"/>
              <a:gd name="connsiteY24" fmla="*/ 1178742 h 4436126"/>
              <a:gd name="connsiteX25" fmla="*/ 0 w 3647661"/>
              <a:gd name="connsiteY25" fmla="*/ 589371 h 4436126"/>
              <a:gd name="connsiteX26" fmla="*/ 0 w 3647661"/>
              <a:gd name="connsiteY26" fmla="*/ 0 h 4436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647661" h="4436126" fill="none" extrusionOk="0">
                <a:moveTo>
                  <a:pt x="0" y="0"/>
                </a:moveTo>
                <a:cubicBezTo>
                  <a:pt x="116158" y="-16963"/>
                  <a:pt x="364681" y="-4006"/>
                  <a:pt x="498514" y="0"/>
                </a:cubicBezTo>
                <a:cubicBezTo>
                  <a:pt x="632347" y="4006"/>
                  <a:pt x="950865" y="15164"/>
                  <a:pt x="1069981" y="0"/>
                </a:cubicBezTo>
                <a:cubicBezTo>
                  <a:pt x="1189097" y="-15164"/>
                  <a:pt x="1556518" y="-23132"/>
                  <a:pt x="1714401" y="0"/>
                </a:cubicBezTo>
                <a:cubicBezTo>
                  <a:pt x="1872284" y="23132"/>
                  <a:pt x="2015985" y="9364"/>
                  <a:pt x="2285868" y="0"/>
                </a:cubicBezTo>
                <a:cubicBezTo>
                  <a:pt x="2555751" y="-9364"/>
                  <a:pt x="2555148" y="14141"/>
                  <a:pt x="2784381" y="0"/>
                </a:cubicBezTo>
                <a:cubicBezTo>
                  <a:pt x="3013614" y="-14141"/>
                  <a:pt x="3216105" y="-3763"/>
                  <a:pt x="3647661" y="0"/>
                </a:cubicBezTo>
                <a:cubicBezTo>
                  <a:pt x="3623206" y="221859"/>
                  <a:pt x="3622213" y="458853"/>
                  <a:pt x="3647661" y="633732"/>
                </a:cubicBezTo>
                <a:cubicBezTo>
                  <a:pt x="3673109" y="808611"/>
                  <a:pt x="3674779" y="1138417"/>
                  <a:pt x="3647661" y="1267465"/>
                </a:cubicBezTo>
                <a:cubicBezTo>
                  <a:pt x="3620543" y="1396513"/>
                  <a:pt x="3664792" y="1625185"/>
                  <a:pt x="3647661" y="1768113"/>
                </a:cubicBezTo>
                <a:cubicBezTo>
                  <a:pt x="3630530" y="1911041"/>
                  <a:pt x="3671056" y="2135008"/>
                  <a:pt x="3647661" y="2446207"/>
                </a:cubicBezTo>
                <a:cubicBezTo>
                  <a:pt x="3624266" y="2757406"/>
                  <a:pt x="3642702" y="2713342"/>
                  <a:pt x="3647661" y="2946855"/>
                </a:cubicBezTo>
                <a:cubicBezTo>
                  <a:pt x="3652620" y="3180368"/>
                  <a:pt x="3664319" y="3290221"/>
                  <a:pt x="3647661" y="3580587"/>
                </a:cubicBezTo>
                <a:cubicBezTo>
                  <a:pt x="3631003" y="3870953"/>
                  <a:pt x="3617531" y="4259425"/>
                  <a:pt x="3647661" y="4436126"/>
                </a:cubicBezTo>
                <a:cubicBezTo>
                  <a:pt x="3523929" y="4410412"/>
                  <a:pt x="3241413" y="4436068"/>
                  <a:pt x="3039718" y="4436126"/>
                </a:cubicBezTo>
                <a:cubicBezTo>
                  <a:pt x="2838023" y="4436184"/>
                  <a:pt x="2630387" y="4431142"/>
                  <a:pt x="2431774" y="4436126"/>
                </a:cubicBezTo>
                <a:cubicBezTo>
                  <a:pt x="2233161" y="4441110"/>
                  <a:pt x="2003296" y="4449826"/>
                  <a:pt x="1823831" y="4436126"/>
                </a:cubicBezTo>
                <a:cubicBezTo>
                  <a:pt x="1644366" y="4422426"/>
                  <a:pt x="1399453" y="4442442"/>
                  <a:pt x="1288840" y="4436126"/>
                </a:cubicBezTo>
                <a:cubicBezTo>
                  <a:pt x="1178227" y="4429810"/>
                  <a:pt x="793482" y="4411099"/>
                  <a:pt x="607943" y="4436126"/>
                </a:cubicBezTo>
                <a:cubicBezTo>
                  <a:pt x="422404" y="4461153"/>
                  <a:pt x="158703" y="4453091"/>
                  <a:pt x="0" y="4436126"/>
                </a:cubicBezTo>
                <a:cubicBezTo>
                  <a:pt x="8129" y="4099466"/>
                  <a:pt x="23502" y="4014012"/>
                  <a:pt x="0" y="3758032"/>
                </a:cubicBezTo>
                <a:cubicBezTo>
                  <a:pt x="-23502" y="3502052"/>
                  <a:pt x="8018" y="3295661"/>
                  <a:pt x="0" y="3035578"/>
                </a:cubicBezTo>
                <a:cubicBezTo>
                  <a:pt x="-8018" y="2775495"/>
                  <a:pt x="-8720" y="2595880"/>
                  <a:pt x="0" y="2401845"/>
                </a:cubicBezTo>
                <a:cubicBezTo>
                  <a:pt x="8720" y="2207810"/>
                  <a:pt x="9279" y="1982551"/>
                  <a:pt x="0" y="1768113"/>
                </a:cubicBezTo>
                <a:cubicBezTo>
                  <a:pt x="-9279" y="1553675"/>
                  <a:pt x="7090" y="1354447"/>
                  <a:pt x="0" y="1178742"/>
                </a:cubicBezTo>
                <a:cubicBezTo>
                  <a:pt x="-7090" y="1003037"/>
                  <a:pt x="-23786" y="768334"/>
                  <a:pt x="0" y="589371"/>
                </a:cubicBezTo>
                <a:cubicBezTo>
                  <a:pt x="23786" y="410408"/>
                  <a:pt x="-16955" y="242082"/>
                  <a:pt x="0" y="0"/>
                </a:cubicBezTo>
                <a:close/>
              </a:path>
              <a:path w="3647661" h="4436126" stroke="0" extrusionOk="0">
                <a:moveTo>
                  <a:pt x="0" y="0"/>
                </a:moveTo>
                <a:cubicBezTo>
                  <a:pt x="171149" y="-7244"/>
                  <a:pt x="374684" y="2591"/>
                  <a:pt x="534990" y="0"/>
                </a:cubicBezTo>
                <a:cubicBezTo>
                  <a:pt x="695296" y="-2591"/>
                  <a:pt x="907320" y="7483"/>
                  <a:pt x="1069981" y="0"/>
                </a:cubicBezTo>
                <a:cubicBezTo>
                  <a:pt x="1232642" y="-7483"/>
                  <a:pt x="1543604" y="-26203"/>
                  <a:pt x="1677924" y="0"/>
                </a:cubicBezTo>
                <a:cubicBezTo>
                  <a:pt x="1812244" y="26203"/>
                  <a:pt x="2140632" y="31361"/>
                  <a:pt x="2322344" y="0"/>
                </a:cubicBezTo>
                <a:cubicBezTo>
                  <a:pt x="2504056" y="-31361"/>
                  <a:pt x="2658834" y="3381"/>
                  <a:pt x="2893811" y="0"/>
                </a:cubicBezTo>
                <a:cubicBezTo>
                  <a:pt x="3128788" y="-3381"/>
                  <a:pt x="3338741" y="-10376"/>
                  <a:pt x="3647661" y="0"/>
                </a:cubicBezTo>
                <a:cubicBezTo>
                  <a:pt x="3628986" y="244498"/>
                  <a:pt x="3624774" y="362520"/>
                  <a:pt x="3647661" y="545010"/>
                </a:cubicBezTo>
                <a:cubicBezTo>
                  <a:pt x="3670549" y="727500"/>
                  <a:pt x="3619543" y="968439"/>
                  <a:pt x="3647661" y="1134381"/>
                </a:cubicBezTo>
                <a:cubicBezTo>
                  <a:pt x="3675779" y="1300323"/>
                  <a:pt x="3670065" y="1646297"/>
                  <a:pt x="3647661" y="1856836"/>
                </a:cubicBezTo>
                <a:cubicBezTo>
                  <a:pt x="3625257" y="2067375"/>
                  <a:pt x="3632904" y="2315399"/>
                  <a:pt x="3647661" y="2490568"/>
                </a:cubicBezTo>
                <a:cubicBezTo>
                  <a:pt x="3662418" y="2665737"/>
                  <a:pt x="3616073" y="2880164"/>
                  <a:pt x="3647661" y="3124300"/>
                </a:cubicBezTo>
                <a:cubicBezTo>
                  <a:pt x="3679249" y="3368436"/>
                  <a:pt x="3677361" y="3519722"/>
                  <a:pt x="3647661" y="3758032"/>
                </a:cubicBezTo>
                <a:cubicBezTo>
                  <a:pt x="3617961" y="3996342"/>
                  <a:pt x="3615180" y="4147465"/>
                  <a:pt x="3647661" y="4436126"/>
                </a:cubicBezTo>
                <a:cubicBezTo>
                  <a:pt x="3506685" y="4421969"/>
                  <a:pt x="3266652" y="4433618"/>
                  <a:pt x="3149147" y="4436126"/>
                </a:cubicBezTo>
                <a:cubicBezTo>
                  <a:pt x="3031642" y="4438634"/>
                  <a:pt x="2832267" y="4432536"/>
                  <a:pt x="2650634" y="4436126"/>
                </a:cubicBezTo>
                <a:cubicBezTo>
                  <a:pt x="2469001" y="4439716"/>
                  <a:pt x="2324677" y="4416284"/>
                  <a:pt x="2042690" y="4436126"/>
                </a:cubicBezTo>
                <a:cubicBezTo>
                  <a:pt x="1760703" y="4455968"/>
                  <a:pt x="1686949" y="4416099"/>
                  <a:pt x="1398270" y="4436126"/>
                </a:cubicBezTo>
                <a:cubicBezTo>
                  <a:pt x="1109591" y="4456153"/>
                  <a:pt x="1071585" y="4455485"/>
                  <a:pt x="899756" y="4436126"/>
                </a:cubicBezTo>
                <a:cubicBezTo>
                  <a:pt x="727927" y="4416767"/>
                  <a:pt x="344407" y="4430463"/>
                  <a:pt x="0" y="4436126"/>
                </a:cubicBezTo>
                <a:cubicBezTo>
                  <a:pt x="5440" y="4303018"/>
                  <a:pt x="91" y="4161914"/>
                  <a:pt x="0" y="3891116"/>
                </a:cubicBezTo>
                <a:cubicBezTo>
                  <a:pt x="-91" y="3620318"/>
                  <a:pt x="-11601" y="3462294"/>
                  <a:pt x="0" y="3301745"/>
                </a:cubicBezTo>
                <a:cubicBezTo>
                  <a:pt x="11601" y="3141196"/>
                  <a:pt x="22776" y="2916996"/>
                  <a:pt x="0" y="2756735"/>
                </a:cubicBezTo>
                <a:cubicBezTo>
                  <a:pt x="-22776" y="2596474"/>
                  <a:pt x="5257" y="2440491"/>
                  <a:pt x="0" y="2256087"/>
                </a:cubicBezTo>
                <a:cubicBezTo>
                  <a:pt x="-5257" y="2071683"/>
                  <a:pt x="20189" y="1902567"/>
                  <a:pt x="0" y="1666716"/>
                </a:cubicBezTo>
                <a:cubicBezTo>
                  <a:pt x="-20189" y="1430865"/>
                  <a:pt x="-21241" y="1161108"/>
                  <a:pt x="0" y="988622"/>
                </a:cubicBezTo>
                <a:cubicBezTo>
                  <a:pt x="21241" y="816136"/>
                  <a:pt x="17108" y="40674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571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68728339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F5BEE3-7973-EFAE-5A8F-E9DC20AD97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28114" y="1232452"/>
            <a:ext cx="3200400" cy="38509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Student Growth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Two-Year New School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System Averaging</a:t>
            </a:r>
          </a:p>
          <a:p>
            <a:endParaRPr lang="en-US" sz="24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7" name="sketch line">
            <a:extLst>
              <a:ext uri="{FF2B5EF4-FFF2-40B4-BE49-F238E27FC236}">
                <a16:creationId xmlns:a16="http://schemas.microsoft.com/office/drawing/2014/main" id="{2A39B854-4B6C-4F7F-A602-6F97770CED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5439978"/>
            <a:ext cx="6281928" cy="18288"/>
          </a:xfrm>
          <a:custGeom>
            <a:avLst/>
            <a:gdLst>
              <a:gd name="connsiteX0" fmla="*/ 0 w 6281928"/>
              <a:gd name="connsiteY0" fmla="*/ 0 h 18288"/>
              <a:gd name="connsiteX1" fmla="*/ 572353 w 6281928"/>
              <a:gd name="connsiteY1" fmla="*/ 0 h 18288"/>
              <a:gd name="connsiteX2" fmla="*/ 1207526 w 6281928"/>
              <a:gd name="connsiteY2" fmla="*/ 0 h 18288"/>
              <a:gd name="connsiteX3" fmla="*/ 1779880 w 6281928"/>
              <a:gd name="connsiteY3" fmla="*/ 0 h 18288"/>
              <a:gd name="connsiteX4" fmla="*/ 2540691 w 6281928"/>
              <a:gd name="connsiteY4" fmla="*/ 0 h 18288"/>
              <a:gd name="connsiteX5" fmla="*/ 3238683 w 6281928"/>
              <a:gd name="connsiteY5" fmla="*/ 0 h 18288"/>
              <a:gd name="connsiteX6" fmla="*/ 3936675 w 6281928"/>
              <a:gd name="connsiteY6" fmla="*/ 0 h 18288"/>
              <a:gd name="connsiteX7" fmla="*/ 4760305 w 6281928"/>
              <a:gd name="connsiteY7" fmla="*/ 0 h 18288"/>
              <a:gd name="connsiteX8" fmla="*/ 5521117 w 6281928"/>
              <a:gd name="connsiteY8" fmla="*/ 0 h 18288"/>
              <a:gd name="connsiteX9" fmla="*/ 6281928 w 6281928"/>
              <a:gd name="connsiteY9" fmla="*/ 0 h 18288"/>
              <a:gd name="connsiteX10" fmla="*/ 6281928 w 6281928"/>
              <a:gd name="connsiteY10" fmla="*/ 18288 h 18288"/>
              <a:gd name="connsiteX11" fmla="*/ 5772394 w 6281928"/>
              <a:gd name="connsiteY11" fmla="*/ 18288 h 18288"/>
              <a:gd name="connsiteX12" fmla="*/ 5200040 w 6281928"/>
              <a:gd name="connsiteY12" fmla="*/ 18288 h 18288"/>
              <a:gd name="connsiteX13" fmla="*/ 4439229 w 6281928"/>
              <a:gd name="connsiteY13" fmla="*/ 18288 h 18288"/>
              <a:gd name="connsiteX14" fmla="*/ 3615599 w 6281928"/>
              <a:gd name="connsiteY14" fmla="*/ 18288 h 18288"/>
              <a:gd name="connsiteX15" fmla="*/ 2980426 w 6281928"/>
              <a:gd name="connsiteY15" fmla="*/ 18288 h 18288"/>
              <a:gd name="connsiteX16" fmla="*/ 2156795 w 6281928"/>
              <a:gd name="connsiteY16" fmla="*/ 18288 h 18288"/>
              <a:gd name="connsiteX17" fmla="*/ 1584442 w 6281928"/>
              <a:gd name="connsiteY17" fmla="*/ 18288 h 18288"/>
              <a:gd name="connsiteX18" fmla="*/ 1074908 w 6281928"/>
              <a:gd name="connsiteY18" fmla="*/ 18288 h 18288"/>
              <a:gd name="connsiteX19" fmla="*/ 0 w 6281928"/>
              <a:gd name="connsiteY19" fmla="*/ 18288 h 18288"/>
              <a:gd name="connsiteX20" fmla="*/ 0 w 6281928"/>
              <a:gd name="connsiteY2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281928" h="18288" fill="none" extrusionOk="0">
                <a:moveTo>
                  <a:pt x="0" y="0"/>
                </a:moveTo>
                <a:cubicBezTo>
                  <a:pt x="205960" y="24870"/>
                  <a:pt x="343550" y="5918"/>
                  <a:pt x="572353" y="0"/>
                </a:cubicBezTo>
                <a:cubicBezTo>
                  <a:pt x="801156" y="-5918"/>
                  <a:pt x="1015649" y="-11381"/>
                  <a:pt x="1207526" y="0"/>
                </a:cubicBezTo>
                <a:cubicBezTo>
                  <a:pt x="1399403" y="11381"/>
                  <a:pt x="1549725" y="7866"/>
                  <a:pt x="1779880" y="0"/>
                </a:cubicBezTo>
                <a:cubicBezTo>
                  <a:pt x="2010035" y="-7866"/>
                  <a:pt x="2190674" y="12826"/>
                  <a:pt x="2540691" y="0"/>
                </a:cubicBezTo>
                <a:cubicBezTo>
                  <a:pt x="2890708" y="-12826"/>
                  <a:pt x="3025718" y="-18534"/>
                  <a:pt x="3238683" y="0"/>
                </a:cubicBezTo>
                <a:cubicBezTo>
                  <a:pt x="3451648" y="18534"/>
                  <a:pt x="3603947" y="14884"/>
                  <a:pt x="3936675" y="0"/>
                </a:cubicBezTo>
                <a:cubicBezTo>
                  <a:pt x="4269403" y="-14884"/>
                  <a:pt x="4480718" y="-24607"/>
                  <a:pt x="4760305" y="0"/>
                </a:cubicBezTo>
                <a:cubicBezTo>
                  <a:pt x="5039892" y="24607"/>
                  <a:pt x="5359549" y="-31311"/>
                  <a:pt x="5521117" y="0"/>
                </a:cubicBezTo>
                <a:cubicBezTo>
                  <a:pt x="5682685" y="31311"/>
                  <a:pt x="5986067" y="-12593"/>
                  <a:pt x="6281928" y="0"/>
                </a:cubicBezTo>
                <a:cubicBezTo>
                  <a:pt x="6282307" y="7355"/>
                  <a:pt x="6282212" y="10249"/>
                  <a:pt x="6281928" y="18288"/>
                </a:cubicBezTo>
                <a:cubicBezTo>
                  <a:pt x="6078981" y="8428"/>
                  <a:pt x="5961061" y="2290"/>
                  <a:pt x="5772394" y="18288"/>
                </a:cubicBezTo>
                <a:cubicBezTo>
                  <a:pt x="5583727" y="34286"/>
                  <a:pt x="5329968" y="24208"/>
                  <a:pt x="5200040" y="18288"/>
                </a:cubicBezTo>
                <a:cubicBezTo>
                  <a:pt x="5070112" y="12368"/>
                  <a:pt x="4793288" y="21070"/>
                  <a:pt x="4439229" y="18288"/>
                </a:cubicBezTo>
                <a:cubicBezTo>
                  <a:pt x="4085170" y="15506"/>
                  <a:pt x="3813765" y="-16466"/>
                  <a:pt x="3615599" y="18288"/>
                </a:cubicBezTo>
                <a:cubicBezTo>
                  <a:pt x="3417433" y="53042"/>
                  <a:pt x="3133643" y="20727"/>
                  <a:pt x="2980426" y="18288"/>
                </a:cubicBezTo>
                <a:cubicBezTo>
                  <a:pt x="2827209" y="15849"/>
                  <a:pt x="2380685" y="51850"/>
                  <a:pt x="2156795" y="18288"/>
                </a:cubicBezTo>
                <a:cubicBezTo>
                  <a:pt x="1932905" y="-15274"/>
                  <a:pt x="1716744" y="-1398"/>
                  <a:pt x="1584442" y="18288"/>
                </a:cubicBezTo>
                <a:cubicBezTo>
                  <a:pt x="1452140" y="37974"/>
                  <a:pt x="1280887" y="12750"/>
                  <a:pt x="1074908" y="18288"/>
                </a:cubicBezTo>
                <a:cubicBezTo>
                  <a:pt x="868929" y="23826"/>
                  <a:pt x="318124" y="-17878"/>
                  <a:pt x="0" y="18288"/>
                </a:cubicBezTo>
                <a:cubicBezTo>
                  <a:pt x="-384" y="12702"/>
                  <a:pt x="-513" y="4636"/>
                  <a:pt x="0" y="0"/>
                </a:cubicBezTo>
                <a:close/>
              </a:path>
              <a:path w="6281928" h="18288" stroke="0" extrusionOk="0">
                <a:moveTo>
                  <a:pt x="0" y="0"/>
                </a:moveTo>
                <a:cubicBezTo>
                  <a:pt x="135290" y="27650"/>
                  <a:pt x="488372" y="4391"/>
                  <a:pt x="635173" y="0"/>
                </a:cubicBezTo>
                <a:cubicBezTo>
                  <a:pt x="781974" y="-4391"/>
                  <a:pt x="992816" y="14310"/>
                  <a:pt x="1144707" y="0"/>
                </a:cubicBezTo>
                <a:cubicBezTo>
                  <a:pt x="1296598" y="-14310"/>
                  <a:pt x="1796462" y="-1258"/>
                  <a:pt x="1968337" y="0"/>
                </a:cubicBezTo>
                <a:cubicBezTo>
                  <a:pt x="2140212" y="1258"/>
                  <a:pt x="2343376" y="-12852"/>
                  <a:pt x="2603510" y="0"/>
                </a:cubicBezTo>
                <a:cubicBezTo>
                  <a:pt x="2863644" y="12852"/>
                  <a:pt x="2935073" y="-10591"/>
                  <a:pt x="3238683" y="0"/>
                </a:cubicBezTo>
                <a:cubicBezTo>
                  <a:pt x="3542293" y="10591"/>
                  <a:pt x="3731676" y="3538"/>
                  <a:pt x="4062313" y="0"/>
                </a:cubicBezTo>
                <a:cubicBezTo>
                  <a:pt x="4392950" y="-3538"/>
                  <a:pt x="4440715" y="28126"/>
                  <a:pt x="4634667" y="0"/>
                </a:cubicBezTo>
                <a:cubicBezTo>
                  <a:pt x="4828619" y="-28126"/>
                  <a:pt x="5052661" y="8974"/>
                  <a:pt x="5458297" y="0"/>
                </a:cubicBezTo>
                <a:cubicBezTo>
                  <a:pt x="5863933" y="-8974"/>
                  <a:pt x="5906900" y="-24516"/>
                  <a:pt x="6281928" y="0"/>
                </a:cubicBezTo>
                <a:cubicBezTo>
                  <a:pt x="6282268" y="5688"/>
                  <a:pt x="6281759" y="13142"/>
                  <a:pt x="6281928" y="18288"/>
                </a:cubicBezTo>
                <a:cubicBezTo>
                  <a:pt x="6036108" y="15339"/>
                  <a:pt x="5743611" y="10415"/>
                  <a:pt x="5583936" y="18288"/>
                </a:cubicBezTo>
                <a:cubicBezTo>
                  <a:pt x="5424261" y="26161"/>
                  <a:pt x="5250533" y="-179"/>
                  <a:pt x="4948763" y="18288"/>
                </a:cubicBezTo>
                <a:cubicBezTo>
                  <a:pt x="4646993" y="36755"/>
                  <a:pt x="4354673" y="7565"/>
                  <a:pt x="4125133" y="18288"/>
                </a:cubicBezTo>
                <a:cubicBezTo>
                  <a:pt x="3895593" y="29012"/>
                  <a:pt x="3570246" y="29209"/>
                  <a:pt x="3301502" y="18288"/>
                </a:cubicBezTo>
                <a:cubicBezTo>
                  <a:pt x="3032758" y="7367"/>
                  <a:pt x="2955340" y="11905"/>
                  <a:pt x="2729149" y="18288"/>
                </a:cubicBezTo>
                <a:cubicBezTo>
                  <a:pt x="2502958" y="24671"/>
                  <a:pt x="2269423" y="3142"/>
                  <a:pt x="2031157" y="18288"/>
                </a:cubicBezTo>
                <a:cubicBezTo>
                  <a:pt x="1792891" y="33434"/>
                  <a:pt x="1484731" y="22122"/>
                  <a:pt x="1207526" y="18288"/>
                </a:cubicBezTo>
                <a:cubicBezTo>
                  <a:pt x="930321" y="14454"/>
                  <a:pt x="560231" y="-33402"/>
                  <a:pt x="0" y="18288"/>
                </a:cubicBezTo>
                <a:cubicBezTo>
                  <a:pt x="-478" y="10520"/>
                  <a:pt x="210" y="50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C09B95-AB6F-0393-776A-D25A00DCFE8F}"/>
              </a:ext>
            </a:extLst>
          </p:cNvPr>
          <p:cNvSpPr txBox="1"/>
          <p:nvPr/>
        </p:nvSpPr>
        <p:spPr>
          <a:xfrm>
            <a:off x="2130189" y="96653"/>
            <a:ext cx="801657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askerville Old Face" panose="02020602080505020303" pitchFamily="18" charset="0"/>
                <a:ea typeface="+mn-ea"/>
                <a:cs typeface="+mn-cs"/>
              </a:rPr>
              <a:t>NEED &amp; ADJUSTMENTS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F1646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302915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C93D4-BC69-FF2A-70DB-B739964AA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NEED &amp; CORRECTIONS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1C671F-037E-9EFF-1D56-7F17BB29CF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2972" y="3654733"/>
            <a:ext cx="7840202" cy="2607751"/>
          </a:xfrm>
        </p:spPr>
        <p:txBody>
          <a:bodyPr>
            <a:normAutofit fontScale="55000" lnSpcReduction="20000"/>
          </a:bodyPr>
          <a:lstStyle/>
          <a:p>
            <a:pPr marR="0" lvl="0" algn="l" fontAlgn="auto"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200" b="1" i="0" u="sng" strike="noStrike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</a:rPr>
              <a:t>Poverty &amp; Limited English Proficiency Corrections</a:t>
            </a:r>
          </a:p>
          <a:p>
            <a:pPr marL="800100" marR="0" lvl="1" indent="-228600" algn="l" fontAlgn="auto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200" b="1" i="0" u="none" strike="noStrike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</a:rPr>
              <a:t>Subtract any excess allowance received</a:t>
            </a:r>
          </a:p>
          <a:p>
            <a:pPr marL="800100" marR="0" lvl="1" indent="-228600" algn="l" fontAlgn="auto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200" b="1" i="0" u="none" strike="noStrike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</a:rPr>
              <a:t>Penalized if plan requirement are not met</a:t>
            </a:r>
          </a:p>
          <a:p>
            <a:pPr marL="800100" marR="0" lvl="1" indent="-228600" algn="l" fontAlgn="auto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200" b="1" i="0" u="none" strike="noStrike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</a:rPr>
              <a:t>LEP – Disqualified for current Year; minimum spending requirement are not met</a:t>
            </a:r>
          </a:p>
          <a:p>
            <a:pPr marR="0" lvl="0" algn="l" fontAlgn="auto"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200" b="1" i="0" u="sng" strike="noStrike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</a:rPr>
              <a:t>Student Growth Correction</a:t>
            </a:r>
          </a:p>
          <a:p>
            <a:pPr marL="800100" marR="0" lvl="1" indent="-228600" algn="l" fontAlgn="auto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200" b="1" i="0" u="none" strike="noStrike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</a:rPr>
              <a:t>An amount added or subtracted</a:t>
            </a:r>
          </a:p>
          <a:p>
            <a:pPr marL="800100" marR="0" lvl="1" indent="-228600" algn="l" fontAlgn="auto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200" b="1" i="0" u="none" strike="noStrike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</a:rPr>
              <a:t>Aligns with actual student growth</a:t>
            </a:r>
            <a:endParaRPr lang="en-US" sz="4200" b="1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B2F473-E84B-B42D-874A-9A48A1F40D8D}"/>
              </a:ext>
            </a:extLst>
          </p:cNvPr>
          <p:cNvSpPr txBox="1"/>
          <p:nvPr/>
        </p:nvSpPr>
        <p:spPr>
          <a:xfrm>
            <a:off x="1199536" y="1568246"/>
            <a:ext cx="7924800" cy="20864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OCCURS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…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Two years after the district receives the allowance.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	        Compares the estimated to what occurred.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WHY…….Aligns the funding with when the expenditure or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                 student growth is expected.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BDAD46-033C-DB01-B563-9B9AE4FB5221}"/>
              </a:ext>
            </a:extLst>
          </p:cNvPr>
          <p:cNvSpPr txBox="1"/>
          <p:nvPr/>
        </p:nvSpPr>
        <p:spPr>
          <a:xfrm>
            <a:off x="1806603" y="198963"/>
            <a:ext cx="801657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1689">
                    <a:lumMod val="75000"/>
                  </a:srgbClr>
                </a:solidFill>
                <a:effectLst/>
                <a:uLnTx/>
                <a:uFillTx/>
                <a:latin typeface="Baskerville Old Face" panose="02020602080505020303" pitchFamily="18" charset="0"/>
                <a:ea typeface="+mn-ea"/>
                <a:cs typeface="+mn-cs"/>
              </a:rPr>
              <a:t>NEED &amp; CORRECTIONS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F1646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647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84FCB8-249C-FF09-C8A2-A68B2BEF9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Taxing funds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BEFFA51-2639-47CD-107E-AB8D2F970E7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9209081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727551" y="199350"/>
            <a:ext cx="868969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askerville Old Face" panose="02020602080505020303" pitchFamily="18" charset="0"/>
                <a:ea typeface="+mn-ea"/>
                <a:cs typeface="+mn-cs"/>
              </a:rPr>
              <a:t>COMPONENTS OF RESOURCES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F1646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468130" y="1219200"/>
            <a:ext cx="1659433" cy="4495800"/>
            <a:chOff x="0" y="0"/>
            <a:chExt cx="1659433" cy="4495800"/>
          </a:xfrm>
          <a:scene3d>
            <a:camera prst="orthographicFront"/>
            <a:lightRig rig="flat" dir="t"/>
          </a:scene3d>
        </p:grpSpPr>
        <p:sp>
          <p:nvSpPr>
            <p:cNvPr id="19" name="Rounded Rectangle 18"/>
            <p:cNvSpPr/>
            <p:nvPr/>
          </p:nvSpPr>
          <p:spPr>
            <a:xfrm>
              <a:off x="0" y="0"/>
              <a:ext cx="1659433" cy="4495800"/>
            </a:xfrm>
            <a:prstGeom prst="roundRect">
              <a:avLst>
                <a:gd name="adj" fmla="val 10000"/>
              </a:avLst>
            </a:prstGeom>
            <a:sp3d prstMaterial="dkEdge">
              <a:bevelT w="8200" h="38100"/>
            </a:sp3d>
          </p:spPr>
          <p:style>
            <a:lnRef idx="0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Rounded Rectangle 4"/>
            <p:cNvSpPr txBox="1"/>
            <p:nvPr/>
          </p:nvSpPr>
          <p:spPr>
            <a:xfrm>
              <a:off x="0" y="1798320"/>
              <a:ext cx="1659433" cy="179832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5344" tIns="85344" rIns="85344" bIns="85344" numCol="1" spcCol="1270" anchor="t" anchorCtr="1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YIELD FROM LOCAL EFFORT RATE</a:t>
              </a:r>
            </a:p>
            <a:p>
              <a:pPr marL="57150" marR="0" lvl="1" indent="-57150" algn="l" defTabSz="4000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Property tax capacity</a:t>
              </a:r>
            </a:p>
            <a:p>
              <a:pPr marL="57150" marR="0" lvl="1" indent="-57150" algn="l" defTabSz="4000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Local Effort rate – hypothetical tax rate</a:t>
              </a:r>
            </a:p>
            <a:p>
              <a:pPr marL="57150" marR="0" lvl="1" indent="-57150" algn="l" defTabSz="4000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Applies a tax rate to valuations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328368" y="1219200"/>
            <a:ext cx="1659433" cy="4495800"/>
            <a:chOff x="1709216" y="0"/>
            <a:chExt cx="1659433" cy="4495800"/>
          </a:xfrm>
          <a:scene3d>
            <a:camera prst="orthographicFront"/>
            <a:lightRig rig="flat" dir="t"/>
          </a:scene3d>
        </p:grpSpPr>
        <p:sp>
          <p:nvSpPr>
            <p:cNvPr id="22" name="Rounded Rectangle 21"/>
            <p:cNvSpPr/>
            <p:nvPr/>
          </p:nvSpPr>
          <p:spPr>
            <a:xfrm>
              <a:off x="1709216" y="0"/>
              <a:ext cx="1659433" cy="4495800"/>
            </a:xfrm>
            <a:prstGeom prst="roundRect">
              <a:avLst>
                <a:gd name="adj" fmla="val 10000"/>
              </a:avLst>
            </a:prstGeom>
            <a:sp3d prstMaterial="dkEdge">
              <a:bevelT w="8200" h="38100"/>
            </a:sp3d>
          </p:spPr>
          <p:style>
            <a:lnRef idx="0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Rounded Rectangle 4"/>
            <p:cNvSpPr txBox="1"/>
            <p:nvPr/>
          </p:nvSpPr>
          <p:spPr>
            <a:xfrm>
              <a:off x="1709216" y="1798320"/>
              <a:ext cx="1659433" cy="179832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5344" tIns="85344" rIns="85344" bIns="85344" numCol="1" spcCol="1270" anchor="t" anchorCtr="1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NET OPTION   FUNDING</a:t>
              </a:r>
            </a:p>
            <a:p>
              <a:pPr marL="57150" marR="0" lvl="1" indent="-57150" algn="l" defTabSz="4000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Provides funding for the additional students being educated</a:t>
              </a:r>
            </a:p>
            <a:p>
              <a:pPr marL="57150" marR="0" lvl="1" indent="-57150" algn="l" defTabSz="4000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Enrollment Option Program</a:t>
              </a:r>
            </a:p>
            <a:p>
              <a:pPr marL="57150" marR="0" lvl="1" indent="-57150" algn="l" defTabSz="4000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F1646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128014" y="1257300"/>
            <a:ext cx="1659433" cy="4495800"/>
            <a:chOff x="3418433" y="0"/>
            <a:chExt cx="1659433" cy="4495800"/>
          </a:xfrm>
          <a:scene3d>
            <a:camera prst="orthographicFront"/>
            <a:lightRig rig="flat" dir="t"/>
          </a:scene3d>
        </p:grpSpPr>
        <p:sp>
          <p:nvSpPr>
            <p:cNvPr id="25" name="Rounded Rectangle 24"/>
            <p:cNvSpPr/>
            <p:nvPr/>
          </p:nvSpPr>
          <p:spPr>
            <a:xfrm>
              <a:off x="3418433" y="0"/>
              <a:ext cx="1659433" cy="4495800"/>
            </a:xfrm>
            <a:prstGeom prst="roundRect">
              <a:avLst>
                <a:gd name="adj" fmla="val 10000"/>
              </a:avLst>
            </a:prstGeom>
            <a:sp3d prstMaterial="dkEdge">
              <a:bevelT w="8200" h="38100"/>
            </a:sp3d>
          </p:spPr>
          <p:style>
            <a:lnRef idx="0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Rounded Rectangle 4"/>
            <p:cNvSpPr txBox="1"/>
            <p:nvPr/>
          </p:nvSpPr>
          <p:spPr>
            <a:xfrm>
              <a:off x="3418433" y="1798320"/>
              <a:ext cx="1659433" cy="179832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5344" tIns="85344" rIns="85344" bIns="85344" numCol="1" spcCol="1270" anchor="t" anchorCtr="1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ALLOCATED      INCOME TAX</a:t>
              </a:r>
            </a:p>
            <a:p>
              <a:pPr marL="57150" marR="0" lvl="1" indent="-57150" algn="l" defTabSz="4000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Distributes a percentage of individual income taxes back to the school district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894863" y="1259040"/>
            <a:ext cx="1659433" cy="4495800"/>
            <a:chOff x="5127649" y="0"/>
            <a:chExt cx="1659433" cy="4495800"/>
          </a:xfrm>
          <a:scene3d>
            <a:camera prst="orthographicFront"/>
            <a:lightRig rig="flat" dir="t"/>
          </a:scene3d>
        </p:grpSpPr>
        <p:sp>
          <p:nvSpPr>
            <p:cNvPr id="42" name="Rounded Rectangle 41"/>
            <p:cNvSpPr/>
            <p:nvPr/>
          </p:nvSpPr>
          <p:spPr>
            <a:xfrm>
              <a:off x="5127649" y="0"/>
              <a:ext cx="1659433" cy="4495800"/>
            </a:xfrm>
            <a:prstGeom prst="roundRect">
              <a:avLst>
                <a:gd name="adj" fmla="val 10000"/>
              </a:avLst>
            </a:prstGeom>
            <a:sp3d prstMaterial="dkEdge">
              <a:bevelT w="8200" h="38100"/>
            </a:sp3d>
          </p:spPr>
          <p:style>
            <a:lnRef idx="0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3" name="Rounded Rectangle 4"/>
            <p:cNvSpPr txBox="1"/>
            <p:nvPr/>
          </p:nvSpPr>
          <p:spPr>
            <a:xfrm>
              <a:off x="5127649" y="1798320"/>
              <a:ext cx="1659433" cy="179832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5344" tIns="85344" rIns="85344" bIns="85344" numCol="1" spcCol="1270" anchor="t" anchorCtr="1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OTHER               ACTUAL RECEIPTS</a:t>
              </a:r>
            </a:p>
            <a:p>
              <a:pPr marL="57150" marR="0" lvl="1" indent="-57150" algn="l" defTabSz="4000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Power district sales tax</a:t>
              </a:r>
            </a:p>
            <a:p>
              <a:pPr marL="57150" marR="0" lvl="1" indent="-57150" algn="l" defTabSz="4000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Fines/license fees</a:t>
              </a:r>
            </a:p>
            <a:p>
              <a:pPr marL="57150" marR="0" lvl="1" indent="-57150" algn="l" defTabSz="4000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Tuition</a:t>
              </a:r>
            </a:p>
            <a:p>
              <a:pPr marL="57150" marR="0" lvl="1" indent="-57150" algn="l" defTabSz="4000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Interest</a:t>
              </a:r>
            </a:p>
            <a:p>
              <a:pPr marL="57150" marR="0" lvl="1" indent="-57150" algn="l" defTabSz="4000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Special Education</a:t>
              </a:r>
            </a:p>
            <a:p>
              <a:pPr marL="57150" marR="0" lvl="1" indent="-57150" algn="l" defTabSz="4000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State Wards</a:t>
              </a:r>
            </a:p>
            <a:p>
              <a:pPr marL="57150" marR="0" lvl="1" indent="-57150" algn="l" defTabSz="4000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Motor vehicles</a:t>
              </a:r>
            </a:p>
            <a:p>
              <a:pPr marL="57150" marR="0" lvl="1" indent="-57150" algn="l" defTabSz="4000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Non-Categorical Federal Funds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7771918" y="1244600"/>
            <a:ext cx="1659433" cy="4495800"/>
            <a:chOff x="6836866" y="0"/>
            <a:chExt cx="1659433" cy="4495800"/>
          </a:xfrm>
          <a:scene3d>
            <a:camera prst="orthographicFront"/>
            <a:lightRig rig="flat" dir="t"/>
          </a:scene3d>
        </p:grpSpPr>
        <p:sp>
          <p:nvSpPr>
            <p:cNvPr id="45" name="Rounded Rectangle 44"/>
            <p:cNvSpPr/>
            <p:nvPr/>
          </p:nvSpPr>
          <p:spPr>
            <a:xfrm>
              <a:off x="6836866" y="0"/>
              <a:ext cx="1659433" cy="4495800"/>
            </a:xfrm>
            <a:prstGeom prst="roundRect">
              <a:avLst>
                <a:gd name="adj" fmla="val 10000"/>
              </a:avLst>
            </a:prstGeom>
            <a:sp3d prstMaterial="dkEdge">
              <a:bevelT w="8200" h="38100"/>
            </a:sp3d>
          </p:spPr>
          <p:style>
            <a:lnRef idx="0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6" name="Rounded Rectangle 4"/>
            <p:cNvSpPr txBox="1"/>
            <p:nvPr/>
          </p:nvSpPr>
          <p:spPr>
            <a:xfrm>
              <a:off x="6836866" y="1798320"/>
              <a:ext cx="1659433" cy="179832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5344" tIns="85344" rIns="85344" bIns="85344" numCol="1" spcCol="1270" anchor="t" anchorCtr="1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COMMUNITY ACHIEVEMENT       PLAN AID</a:t>
              </a:r>
            </a:p>
            <a:p>
              <a:pPr marL="57150" marR="0" lvl="1" indent="-57150" algn="l" defTabSz="4000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Aid for cooperative programs in the Learning Community</a:t>
              </a:r>
            </a:p>
            <a:p>
              <a:pPr marL="57150" marR="0" lvl="1" indent="-57150" algn="l" defTabSz="4000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Sharing of administrative  and instructional staff for approval and accreditation requirements</a:t>
              </a:r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13" y="1437526"/>
            <a:ext cx="1295400" cy="1295400"/>
          </a:xfrm>
          <a:prstGeom prst="rect">
            <a:avLst/>
          </a:prstGeom>
          <a:noFill/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118" y="1449211"/>
            <a:ext cx="1295400" cy="1295400"/>
          </a:xfrm>
          <a:prstGeom prst="rect">
            <a:avLst/>
          </a:prstGeom>
          <a:noFill/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638" y="1393484"/>
            <a:ext cx="1328738" cy="1328738"/>
          </a:xfrm>
          <a:prstGeom prst="rect">
            <a:avLst/>
          </a:prstGeom>
          <a:noFill/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380" y="1444703"/>
            <a:ext cx="1219200" cy="1219200"/>
          </a:xfrm>
          <a:prstGeom prst="rect">
            <a:avLst/>
          </a:prstGeom>
          <a:noFill/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116" y="1336278"/>
            <a:ext cx="1330779" cy="1330779"/>
          </a:xfrm>
          <a:prstGeom prst="rect">
            <a:avLst/>
          </a:prstGeom>
          <a:noFill/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B065F35-D666-8E6D-9DF0-0E1ED2077E4C}"/>
              </a:ext>
            </a:extLst>
          </p:cNvPr>
          <p:cNvGrpSpPr/>
          <p:nvPr/>
        </p:nvGrpSpPr>
        <p:grpSpPr>
          <a:xfrm>
            <a:off x="9604220" y="1219200"/>
            <a:ext cx="1659433" cy="4495800"/>
            <a:chOff x="6836866" y="0"/>
            <a:chExt cx="1659433" cy="4495800"/>
          </a:xfrm>
          <a:scene3d>
            <a:camera prst="orthographicFront"/>
            <a:lightRig rig="flat" dir="t"/>
          </a:scene3d>
        </p:grpSpPr>
        <p:sp>
          <p:nvSpPr>
            <p:cNvPr id="3" name="Rounded Rectangle 44">
              <a:extLst>
                <a:ext uri="{FF2B5EF4-FFF2-40B4-BE49-F238E27FC236}">
                  <a16:creationId xmlns:a16="http://schemas.microsoft.com/office/drawing/2014/main" id="{022969F5-92B7-EE97-A4B5-4058107EE5EC}"/>
                </a:ext>
              </a:extLst>
            </p:cNvPr>
            <p:cNvSpPr/>
            <p:nvPr/>
          </p:nvSpPr>
          <p:spPr>
            <a:xfrm>
              <a:off x="6836866" y="0"/>
              <a:ext cx="1659433" cy="4495800"/>
            </a:xfrm>
            <a:prstGeom prst="roundRect">
              <a:avLst>
                <a:gd name="adj" fmla="val 10000"/>
              </a:avLst>
            </a:prstGeom>
            <a:sp3d prstMaterial="dkEdge">
              <a:bevelT w="8200" h="38100"/>
            </a:sp3d>
          </p:spPr>
          <p:style>
            <a:lnRef idx="0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" name="Rounded Rectangle 4">
              <a:extLst>
                <a:ext uri="{FF2B5EF4-FFF2-40B4-BE49-F238E27FC236}">
                  <a16:creationId xmlns:a16="http://schemas.microsoft.com/office/drawing/2014/main" id="{109314B9-09BB-8A38-5AC7-BAD40316C18B}"/>
                </a:ext>
              </a:extLst>
            </p:cNvPr>
            <p:cNvSpPr txBox="1"/>
            <p:nvPr/>
          </p:nvSpPr>
          <p:spPr>
            <a:xfrm>
              <a:off x="6836866" y="1975300"/>
              <a:ext cx="1659433" cy="179832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5344" tIns="85344" rIns="85344" bIns="85344" numCol="1" spcCol="1270" anchor="t" anchorCtr="1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FOUNDATION AID</a:t>
              </a:r>
            </a:p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F1646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  <a:p>
              <a:pPr marL="57150" marR="0" lvl="1" indent="-57150" algn="l" defTabSz="4000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School District’s Formula Students multiplied by $1500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6519FFD-3030-CFE1-7F8F-BBD591E34A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546" y="1353796"/>
            <a:ext cx="1330779" cy="1330779"/>
          </a:xfrm>
          <a:prstGeom prst="rect">
            <a:avLst/>
          </a:prstGeom>
          <a:noFill/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sp>
        <p:nvSpPr>
          <p:cNvPr id="6" name="Left-Right Arrow 51">
            <a:extLst>
              <a:ext uri="{FF2B5EF4-FFF2-40B4-BE49-F238E27FC236}">
                <a16:creationId xmlns:a16="http://schemas.microsoft.com/office/drawing/2014/main" id="{B30CCBF7-D974-E7D2-1CEB-D5D3C1235028}"/>
              </a:ext>
            </a:extLst>
          </p:cNvPr>
          <p:cNvSpPr/>
          <p:nvPr/>
        </p:nvSpPr>
        <p:spPr>
          <a:xfrm>
            <a:off x="1727551" y="5459115"/>
            <a:ext cx="8627168" cy="447984"/>
          </a:xfrm>
          <a:prstGeom prst="leftRightArrow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1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BBF68CE1-BC4C-2FC3-90B6-B62A63A5C697}"/>
              </a:ext>
            </a:extLst>
          </p:cNvPr>
          <p:cNvSpPr txBox="1">
            <a:spLocks/>
          </p:cNvSpPr>
          <p:nvPr/>
        </p:nvSpPr>
        <p:spPr>
          <a:xfrm>
            <a:off x="1064347" y="5468416"/>
            <a:ext cx="9054057" cy="750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1646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   REVENUE SOURCES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1F1646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6D0F094F-B59A-FCFE-4EE9-9B56DC94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57532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7A7148-4957-707C-AD1B-0205B0B28C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Foundation Aid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Starting with 2023/24 Certification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$1,500 per Formula Student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2023/24 &amp; 2024/25 (Year 1 &amp; 2) full amount included in Equalization calculation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2025/26 (Year 3) &amp; thereafter 60% of Foundation Aid included in resources - $900</a:t>
            </a:r>
          </a:p>
          <a:p>
            <a:pPr lvl="1"/>
            <a:endParaRPr lang="en-US" dirty="0">
              <a:solidFill>
                <a:schemeClr val="accent1"/>
              </a:solidFill>
            </a:endParaRPr>
          </a:p>
          <a:p>
            <a:r>
              <a:rPr lang="en-US" dirty="0">
                <a:solidFill>
                  <a:schemeClr val="accent1"/>
                </a:solidFill>
              </a:rPr>
              <a:t>Net Option Funding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Amount Reduced by $1,500 per net positive option student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765F44-D145-A779-AF08-37C064BAE174}"/>
              </a:ext>
            </a:extLst>
          </p:cNvPr>
          <p:cNvSpPr txBox="1"/>
          <p:nvPr/>
        </p:nvSpPr>
        <p:spPr>
          <a:xfrm>
            <a:off x="606391" y="1915427"/>
            <a:ext cx="381160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LB 583  TEEOSA Changes</a:t>
            </a:r>
          </a:p>
        </p:txBody>
      </p:sp>
    </p:spTree>
    <p:extLst>
      <p:ext uri="{BB962C8B-B14F-4D97-AF65-F5344CB8AC3E}">
        <p14:creationId xmlns:p14="http://schemas.microsoft.com/office/powerpoint/2010/main" val="123440953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01276" y="186029"/>
            <a:ext cx="8382000" cy="923330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Prior Year Correction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912" y="1434468"/>
            <a:ext cx="3484492" cy="2115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912" y="3761658"/>
            <a:ext cx="3484492" cy="2115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2311477" y="2799929"/>
            <a:ext cx="2102246" cy="3745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2022/23  Certification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168823" y="5048961"/>
            <a:ext cx="2197349" cy="3745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2022/23  Recalculation</a:t>
            </a:r>
          </a:p>
        </p:txBody>
      </p:sp>
      <p:sp>
        <p:nvSpPr>
          <p:cNvPr id="9" name="Right Brace 8"/>
          <p:cNvSpPr/>
          <p:nvPr/>
        </p:nvSpPr>
        <p:spPr>
          <a:xfrm>
            <a:off x="5985100" y="1612699"/>
            <a:ext cx="1244497" cy="4038600"/>
          </a:xfrm>
          <a:prstGeom prst="rightBrace">
            <a:avLst>
              <a:gd name="adj1" fmla="val 8333"/>
              <a:gd name="adj2" fmla="val 28947"/>
            </a:avLst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F1646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 rot="5400000">
            <a:off x="4554997" y="3236927"/>
            <a:ext cx="291618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DIFFERENCE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692987" y="2001973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1689">
                    <a:lumMod val="7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2022/23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1689">
                    <a:lumMod val="7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Prior Year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1689">
                    <a:lumMod val="7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Correction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1689">
                    <a:lumMod val="7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2023/24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1689">
                    <a:lumMod val="7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TEEOSA Aid</a:t>
            </a:r>
          </a:p>
        </p:txBody>
      </p:sp>
      <p:sp>
        <p:nvSpPr>
          <p:cNvPr id="12" name="Plus 11"/>
          <p:cNvSpPr/>
          <p:nvPr/>
        </p:nvSpPr>
        <p:spPr>
          <a:xfrm>
            <a:off x="8636087" y="3272764"/>
            <a:ext cx="685800" cy="636211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361082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2285" y="2207704"/>
            <a:ext cx="3564992" cy="4899329"/>
          </a:xfrm>
        </p:spPr>
        <p:txBody>
          <a:bodyPr/>
          <a:lstStyle/>
          <a:p>
            <a:pPr marL="0" indent="0">
              <a:buNone/>
            </a:pPr>
            <a:r>
              <a:rPr lang="en-US" b="1" u="sng" dirty="0">
                <a:solidFill>
                  <a:srgbClr val="00B050"/>
                </a:solidFill>
              </a:rPr>
              <a:t>Positive Correction:</a:t>
            </a:r>
          </a:p>
          <a:p>
            <a:r>
              <a:rPr lang="en-US" sz="2000" dirty="0"/>
              <a:t>Lump-Sum Payment</a:t>
            </a:r>
          </a:p>
          <a:p>
            <a:pPr lvl="1"/>
            <a:r>
              <a:rPr lang="en-US" sz="2000" dirty="0"/>
              <a:t>Over $1000 can be paid in Sept. through an application process.</a:t>
            </a:r>
          </a:p>
          <a:p>
            <a:pPr lvl="1"/>
            <a:r>
              <a:rPr lang="en-US" sz="2000" dirty="0"/>
              <a:t>Under $1000 is automatically paid w/o application</a:t>
            </a:r>
          </a:p>
          <a:p>
            <a:pPr lvl="1"/>
            <a:r>
              <a:rPr lang="en-US" sz="2000" dirty="0"/>
              <a:t>If a district does not request a Lump-Sum Payment, it will be included in the 10 monthly installments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31430" y="103656"/>
            <a:ext cx="8382000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Prior Year Correction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687349" y="4119644"/>
            <a:ext cx="3252281" cy="5187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Negative Correction: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1F1646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6334" y="4794655"/>
            <a:ext cx="6293995" cy="1590897"/>
          </a:xfrm>
          <a:prstGeom prst="rect">
            <a:avLst/>
          </a:prstGeom>
        </p:spPr>
      </p:pic>
      <p:sp>
        <p:nvSpPr>
          <p:cNvPr id="8" name="Down Arrow 7"/>
          <p:cNvSpPr/>
          <p:nvPr/>
        </p:nvSpPr>
        <p:spPr>
          <a:xfrm rot="17697084">
            <a:off x="10136602" y="5342744"/>
            <a:ext cx="304800" cy="628858"/>
          </a:xfrm>
          <a:prstGeom prst="downArrow">
            <a:avLst/>
          </a:prstGeom>
          <a:solidFill>
            <a:srgbClr val="FF0000"/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solidFill>
                  <a:srgbClr val="1F1646"/>
                </a:solidFill>
              </a:ln>
              <a:solidFill>
                <a:srgbClr val="7030A0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2442" y="1910887"/>
            <a:ext cx="6464566" cy="1807652"/>
          </a:xfrm>
          <a:prstGeom prst="rect">
            <a:avLst/>
          </a:prstGeom>
        </p:spPr>
      </p:pic>
      <p:sp>
        <p:nvSpPr>
          <p:cNvPr id="10" name="Down Arrow 9"/>
          <p:cNvSpPr/>
          <p:nvPr/>
        </p:nvSpPr>
        <p:spPr>
          <a:xfrm rot="17697084">
            <a:off x="10136602" y="2589645"/>
            <a:ext cx="304800" cy="628858"/>
          </a:xfrm>
          <a:prstGeom prst="downArrow">
            <a:avLst/>
          </a:prstGeom>
          <a:solidFill>
            <a:srgbClr val="00B050"/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solidFill>
                  <a:srgbClr val="1F1646"/>
                </a:solidFill>
              </a:ln>
              <a:solidFill>
                <a:srgbClr val="6699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047114-0B08-ED24-FE6F-B361FC5E8353}"/>
              </a:ext>
            </a:extLst>
          </p:cNvPr>
          <p:cNvSpPr txBox="1"/>
          <p:nvPr/>
        </p:nvSpPr>
        <p:spPr>
          <a:xfrm>
            <a:off x="2920180" y="113598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Included on State Aid Certification Form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C0F3373-4D8E-0AEB-89A1-119F76D06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66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614" y="1023963"/>
            <a:ext cx="4167271" cy="4461163"/>
          </a:xfrm>
        </p:spPr>
        <p:txBody>
          <a:bodyPr>
            <a:normAutofit/>
          </a:bodyPr>
          <a:lstStyle/>
          <a:p>
            <a:r>
              <a:rPr lang="en-US" sz="5200" b="1" dirty="0">
                <a:solidFill>
                  <a:srgbClr val="FFFFFF"/>
                </a:solidFill>
                <a:latin typeface="Ink Free" panose="03080402000500000000" pitchFamily="66" charset="0"/>
              </a:rPr>
              <a:t>COMMON QUESTIONS</a:t>
            </a: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246838" y="461734"/>
            <a:ext cx="6906491" cy="5585619"/>
          </a:xfrm>
          <a:prstGeom prst="rect">
            <a:avLst/>
          </a:prstGeom>
        </p:spPr>
        <p:txBody>
          <a:bodyPr anchor="ctr">
            <a:normAutofit lnSpcReduction="10000"/>
          </a:bodyPr>
          <a:lstStyle/>
          <a:p>
            <a:pPr marL="0" indent="0" algn="ctr">
              <a:buNone/>
            </a:pPr>
            <a:r>
              <a:rPr lang="en-US" sz="4000" b="1" i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Why does our school district receive very little state aid?</a:t>
            </a:r>
          </a:p>
          <a:p>
            <a:pPr marL="0" indent="0">
              <a:buNone/>
            </a:pPr>
            <a:endParaRPr lang="en-US" sz="2400" dirty="0">
              <a:solidFill>
                <a:schemeClr val="accent4"/>
              </a:solidFill>
              <a:latin typeface="+mj-lt"/>
              <a:cs typeface="Times New Roman" panose="02020603050405020304" pitchFamily="18" charset="0"/>
            </a:endParaRPr>
          </a:p>
          <a:p>
            <a:pPr marL="365760" lvl="1" indent="0">
              <a:buNone/>
            </a:pPr>
            <a:r>
              <a:rPr lang="en-US" u="sng" dirty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Possibly a non-equalized district </a:t>
            </a:r>
          </a:p>
          <a:p>
            <a:pPr lvl="2"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Do not receive equalization aid</a:t>
            </a:r>
          </a:p>
          <a:p>
            <a:pPr lvl="2"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Resources are greater than your needs</a:t>
            </a:r>
          </a:p>
          <a:p>
            <a:pPr lvl="2"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Equalization Aid is largest component of TEEOSA Aid </a:t>
            </a:r>
          </a:p>
          <a:p>
            <a:pPr lvl="2"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Property rich = less support from the state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>
              <a:solidFill>
                <a:schemeClr val="tx2">
                  <a:lumMod val="75000"/>
                </a:schemeClr>
              </a:solidFill>
              <a:latin typeface="+mj-lt"/>
              <a:cs typeface="Times New Roman" panose="02020603050405020304" pitchFamily="18" charset="0"/>
            </a:endParaRPr>
          </a:p>
          <a:p>
            <a:pPr marL="365760" lvl="1" indent="0">
              <a:buNone/>
            </a:pPr>
            <a:r>
              <a:rPr lang="en-US" u="sng" dirty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We are finally having more districts move back into equalization although slowly.</a:t>
            </a:r>
          </a:p>
          <a:p>
            <a:pPr lvl="2"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Decreased valuations</a:t>
            </a:r>
          </a:p>
          <a:p>
            <a:pPr lvl="2"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Decreased enrollment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E401EE-7765-4933-C0C3-856503195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06128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438400" y="365125"/>
            <a:ext cx="8915400" cy="821649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en-US" b="1" dirty="0">
                <a:solidFill>
                  <a:schemeClr val="tx1">
                    <a:lumMod val="90000"/>
                    <a:lumOff val="10000"/>
                  </a:schemeClr>
                </a:solidFill>
                <a:latin typeface="Ink Free" panose="03080402000500000000" pitchFamily="66" charset="0"/>
              </a:rPr>
              <a:t>COMMON QUESTIONS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52391" y="1423586"/>
            <a:ext cx="6477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I’m a non-equalized district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….does TEEOSA aid matter?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987980" y="2920998"/>
            <a:ext cx="1711764" cy="17117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778403" y="2929376"/>
            <a:ext cx="1695007" cy="16950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437125" y="2920998"/>
            <a:ext cx="1695007" cy="16950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301342" y="2158363"/>
            <a:ext cx="2445214" cy="244521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40383" y="3727925"/>
            <a:ext cx="1122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NET OPTION FUNDING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10650" y="3686787"/>
            <a:ext cx="11321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ALLOCATED INCOME TAX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10903" y="3686787"/>
            <a:ext cx="13594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COMMUNITY ACHIEVEMENT PLAN AID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672470" y="3579051"/>
            <a:ext cx="1643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EQUALIZATION AID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966938" y="2744206"/>
            <a:ext cx="7334403" cy="2006979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58525" y="5240534"/>
            <a:ext cx="4941464" cy="1123712"/>
          </a:xfrm>
          <a:prstGeom prst="roundRect">
            <a:avLst/>
          </a:prstGeom>
          <a:solidFill>
            <a:schemeClr val="tx1">
              <a:lumMod val="25000"/>
              <a:lumOff val="75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2023/24 TEEOSA Aid Certification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64 Equalized Districts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180 Non-Equalized Districts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6D9B62-4EDD-2787-3B44-20983957F7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1" t="979" r="979" b="1"/>
          <a:stretch/>
        </p:blipFill>
        <p:spPr>
          <a:xfrm>
            <a:off x="7269625" y="2916899"/>
            <a:ext cx="1695007" cy="169500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91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D9127DF-D89F-6FB5-5DFA-C1D86154BEFE}"/>
              </a:ext>
            </a:extLst>
          </p:cNvPr>
          <p:cNvSpPr txBox="1"/>
          <p:nvPr/>
        </p:nvSpPr>
        <p:spPr>
          <a:xfrm>
            <a:off x="7441172" y="3697172"/>
            <a:ext cx="1359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FOUNDATION   AID</a:t>
            </a:r>
          </a:p>
        </p:txBody>
      </p:sp>
    </p:spTree>
    <p:extLst>
      <p:ext uri="{BB962C8B-B14F-4D97-AF65-F5344CB8AC3E}">
        <p14:creationId xmlns:p14="http://schemas.microsoft.com/office/powerpoint/2010/main" val="4030456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438400" y="365125"/>
            <a:ext cx="8915400" cy="821649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en-US" b="1" dirty="0">
                <a:solidFill>
                  <a:schemeClr val="tx1">
                    <a:lumMod val="90000"/>
                    <a:lumOff val="10000"/>
                  </a:schemeClr>
                </a:solidFill>
                <a:latin typeface="Ink Free" panose="03080402000500000000" pitchFamily="66" charset="0"/>
              </a:rPr>
              <a:t>COMMON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438400" y="1508914"/>
            <a:ext cx="8305800" cy="114300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4000" b="1" dirty="0">
                <a:solidFill>
                  <a:srgbClr val="FF0000"/>
                </a:solidFill>
                <a:latin typeface="Bradley Hand ITC" panose="03070402050302030203" pitchFamily="66" charset="0"/>
                <a:cs typeface="Times New Roman" panose="02020603050405020304" pitchFamily="18" charset="0"/>
              </a:rPr>
              <a:t>Does my general fund levy rate </a:t>
            </a:r>
          </a:p>
          <a:p>
            <a:pPr marL="0" indent="0" algn="ctr">
              <a:buNone/>
            </a:pPr>
            <a:r>
              <a:rPr lang="en-US" sz="4000" b="1" dirty="0">
                <a:solidFill>
                  <a:srgbClr val="FF0000"/>
                </a:solidFill>
                <a:latin typeface="Bradley Hand ITC" panose="03070402050302030203" pitchFamily="66" charset="0"/>
                <a:cs typeface="Times New Roman" panose="02020603050405020304" pitchFamily="18" charset="0"/>
              </a:rPr>
              <a:t>have any effect on TEEOSA aid?</a:t>
            </a:r>
            <a:endParaRPr lang="en-US" sz="40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073130" y="3317483"/>
            <a:ext cx="764593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Times New Roman" panose="02020603050405020304" pitchFamily="18" charset="0"/>
              </a:rPr>
              <a:t>No, general fund levy rate does not affect TEEOSA aid.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111334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438400" y="365125"/>
            <a:ext cx="8915400" cy="821649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en-US" b="1" dirty="0">
                <a:solidFill>
                  <a:schemeClr val="tx1">
                    <a:lumMod val="90000"/>
                    <a:lumOff val="10000"/>
                  </a:schemeClr>
                </a:solidFill>
                <a:latin typeface="Ink Free" panose="03080402000500000000" pitchFamily="66" charset="0"/>
              </a:rPr>
              <a:t>COMMON QUESTIONS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"/>
          </p:nvPr>
        </p:nvSpPr>
        <p:spPr>
          <a:xfrm>
            <a:off x="2945860" y="1661808"/>
            <a:ext cx="8484140" cy="51054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FF0000"/>
                </a:solidFill>
                <a:latin typeface="Bradley Hand ITC" panose="03070402050302030203" pitchFamily="66" charset="0"/>
                <a:cs typeface="Times New Roman" panose="02020603050405020304" pitchFamily="18" charset="0"/>
              </a:rPr>
              <a:t>Can districts maximize </a:t>
            </a:r>
          </a:p>
          <a:p>
            <a:pPr marL="0" indent="0" algn="ctr">
              <a:buNone/>
            </a:pPr>
            <a:r>
              <a:rPr lang="en-US" sz="3600" b="1" dirty="0">
                <a:solidFill>
                  <a:srgbClr val="FF0000"/>
                </a:solidFill>
                <a:latin typeface="Bradley Hand ITC" panose="03070402050302030203" pitchFamily="66" charset="0"/>
                <a:cs typeface="Times New Roman" panose="02020603050405020304" pitchFamily="18" charset="0"/>
              </a:rPr>
              <a:t>their financial situation?</a:t>
            </a:r>
          </a:p>
          <a:p>
            <a:pPr marL="0" indent="0" algn="ctr">
              <a:buNone/>
            </a:pPr>
            <a:r>
              <a:rPr 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endParaRPr lang="en-US" sz="2800" b="1" u="sng" dirty="0">
              <a:cs typeface="Times New Roman" panose="02020603050405020304" pitchFamily="18" charset="0"/>
            </a:endParaRPr>
          </a:p>
          <a:p>
            <a:pPr>
              <a:buClr>
                <a:srgbClr val="0972B3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Understand the components of formula need</a:t>
            </a:r>
          </a:p>
          <a:p>
            <a:pPr>
              <a:buClr>
                <a:srgbClr val="0972B3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Code revenues and expenses correctly</a:t>
            </a:r>
          </a:p>
          <a:p>
            <a:pPr>
              <a:buClr>
                <a:srgbClr val="0972B3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Look at the whole picture when determining where to code expenses</a:t>
            </a:r>
          </a:p>
          <a:p>
            <a:pPr>
              <a:buClr>
                <a:srgbClr val="0972B3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Submit </a:t>
            </a:r>
            <a:r>
              <a:rPr lang="en-US" u="sng" dirty="0">
                <a:solidFill>
                  <a:schemeClr val="tx1"/>
                </a:solidFill>
                <a:cs typeface="Times New Roman" panose="02020603050405020304" pitchFamily="18" charset="0"/>
              </a:rPr>
              <a:t>verified data 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by the due dates</a:t>
            </a:r>
          </a:p>
          <a:p>
            <a:pPr marL="0" indent="0">
              <a:buClr>
                <a:srgbClr val="0972B3"/>
              </a:buClr>
              <a:buNone/>
            </a:pPr>
            <a:endParaRPr lang="en-US" sz="2400" dirty="0">
              <a:cs typeface="Times New Roman" panose="02020603050405020304" pitchFamily="18" charset="0"/>
            </a:endParaRPr>
          </a:p>
          <a:p>
            <a:pPr marL="301943" lvl="1" indent="0">
              <a:buNone/>
            </a:pP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en-US" sz="2800" u="sng" dirty="0"/>
          </a:p>
        </p:txBody>
      </p:sp>
    </p:spTree>
    <p:extLst>
      <p:ext uri="{BB962C8B-B14F-4D97-AF65-F5344CB8AC3E}">
        <p14:creationId xmlns:p14="http://schemas.microsoft.com/office/powerpoint/2010/main" val="204633850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48B6A-72B1-E518-0933-266D52827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Kevin Lyons</a:t>
            </a:r>
            <a:br>
              <a:rPr lang="en-US" sz="3200" dirty="0"/>
            </a:br>
            <a:r>
              <a:rPr lang="en-US" sz="3200" dirty="0"/>
              <a:t>Director of School Finance </a:t>
            </a:r>
            <a:br>
              <a:rPr lang="en-US" sz="3200" dirty="0"/>
            </a:br>
            <a:r>
              <a:rPr lang="en-US" sz="3200" dirty="0"/>
              <a:t>School Finance and Organizational Services</a:t>
            </a:r>
            <a:br>
              <a:rPr lang="en-US" sz="3200" dirty="0"/>
            </a:br>
            <a:r>
              <a:rPr lang="en-US" sz="3200" dirty="0"/>
              <a:t>kevin.lyons@nebraska.gov</a:t>
            </a:r>
            <a:br>
              <a:rPr lang="en-US" sz="3200" dirty="0"/>
            </a:br>
            <a:r>
              <a:rPr lang="en-US" sz="3200" dirty="0"/>
              <a:t>402-450-1418</a:t>
            </a:r>
            <a:br>
              <a:rPr lang="en-US" sz="3200" dirty="0"/>
            </a:b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4122757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4C90E-55A2-B674-8A93-E0A6ADEDA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5470" y="1174169"/>
            <a:ext cx="9661059" cy="1456736"/>
          </a:xfrm>
        </p:spPr>
        <p:txBody>
          <a:bodyPr>
            <a:noAutofit/>
          </a:bodyPr>
          <a:lstStyle/>
          <a:p>
            <a:pPr algn="ctr"/>
            <a:br>
              <a:rPr lang="en-US" sz="4400" b="1" dirty="0"/>
            </a:br>
            <a:r>
              <a:rPr lang="en-US" sz="4400" b="1" dirty="0"/>
              <a:t>Federal Grant Information</a:t>
            </a:r>
            <a:br>
              <a:rPr lang="en-US" sz="4400" b="1" i="1" dirty="0"/>
            </a:b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49177629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Office Theme">
  <a:themeElements>
    <a:clrScheme name="NDEFlat">
      <a:dk1>
        <a:srgbClr val="000000"/>
      </a:dk1>
      <a:lt1>
        <a:srgbClr val="FFFFFF"/>
      </a:lt1>
      <a:dk2>
        <a:srgbClr val="001689"/>
      </a:dk2>
      <a:lt2>
        <a:srgbClr val="E7E6E6"/>
      </a:lt2>
      <a:accent1>
        <a:srgbClr val="3CBFAE"/>
      </a:accent1>
      <a:accent2>
        <a:srgbClr val="A15FBE"/>
      </a:accent2>
      <a:accent3>
        <a:srgbClr val="6FC5E7"/>
      </a:accent3>
      <a:accent4>
        <a:srgbClr val="3CBFAE"/>
      </a:accent4>
      <a:accent5>
        <a:srgbClr val="E74F43"/>
      </a:accent5>
      <a:accent6>
        <a:srgbClr val="1D5B7C"/>
      </a:accent6>
      <a:hlink>
        <a:srgbClr val="6FC5E7"/>
      </a:hlink>
      <a:folHlink>
        <a:srgbClr val="C4E672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New Powerpoint Template 2022">
  <a:themeElements>
    <a:clrScheme name="NDEFlat">
      <a:dk1>
        <a:srgbClr val="000000"/>
      </a:dk1>
      <a:lt1>
        <a:srgbClr val="FFFFFF"/>
      </a:lt1>
      <a:dk2>
        <a:srgbClr val="001689"/>
      </a:dk2>
      <a:lt2>
        <a:srgbClr val="E7E6E6"/>
      </a:lt2>
      <a:accent1>
        <a:srgbClr val="3CBFAE"/>
      </a:accent1>
      <a:accent2>
        <a:srgbClr val="A15FBE"/>
      </a:accent2>
      <a:accent3>
        <a:srgbClr val="6FC5E7"/>
      </a:accent3>
      <a:accent4>
        <a:srgbClr val="3CBFAE"/>
      </a:accent4>
      <a:accent5>
        <a:srgbClr val="E74F43"/>
      </a:accent5>
      <a:accent6>
        <a:srgbClr val="1D5B7C"/>
      </a:accent6>
      <a:hlink>
        <a:srgbClr val="6FC5E7"/>
      </a:hlink>
      <a:folHlink>
        <a:srgbClr val="C4E672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NDEFlat2point0 (2)">
  <a:themeElements>
    <a:clrScheme name="NDEFlat">
      <a:dk1>
        <a:srgbClr val="000000"/>
      </a:dk1>
      <a:lt1>
        <a:srgbClr val="FFFFFF"/>
      </a:lt1>
      <a:dk2>
        <a:srgbClr val="001689"/>
      </a:dk2>
      <a:lt2>
        <a:srgbClr val="E7E6E6"/>
      </a:lt2>
      <a:accent1>
        <a:srgbClr val="3CBFAE"/>
      </a:accent1>
      <a:accent2>
        <a:srgbClr val="A15FBE"/>
      </a:accent2>
      <a:accent3>
        <a:srgbClr val="6FC5E7"/>
      </a:accent3>
      <a:accent4>
        <a:srgbClr val="3CBFAE"/>
      </a:accent4>
      <a:accent5>
        <a:srgbClr val="E74F43"/>
      </a:accent5>
      <a:accent6>
        <a:srgbClr val="1D5B7C"/>
      </a:accent6>
      <a:hlink>
        <a:srgbClr val="6FC5E7"/>
      </a:hlink>
      <a:folHlink>
        <a:srgbClr val="C4E672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New Powerpoint Template 2022">
  <a:themeElements>
    <a:clrScheme name="NDEFlat">
      <a:dk1>
        <a:srgbClr val="000000"/>
      </a:dk1>
      <a:lt1>
        <a:srgbClr val="FFFFFF"/>
      </a:lt1>
      <a:dk2>
        <a:srgbClr val="001689"/>
      </a:dk2>
      <a:lt2>
        <a:srgbClr val="E7E6E6"/>
      </a:lt2>
      <a:accent1>
        <a:srgbClr val="3CBFAE"/>
      </a:accent1>
      <a:accent2>
        <a:srgbClr val="A15FBE"/>
      </a:accent2>
      <a:accent3>
        <a:srgbClr val="6FC5E7"/>
      </a:accent3>
      <a:accent4>
        <a:srgbClr val="3CBFAE"/>
      </a:accent4>
      <a:accent5>
        <a:srgbClr val="E74F43"/>
      </a:accent5>
      <a:accent6>
        <a:srgbClr val="1D5B7C"/>
      </a:accent6>
      <a:hlink>
        <a:srgbClr val="6FC5E7"/>
      </a:hlink>
      <a:folHlink>
        <a:srgbClr val="C4E672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New Powerpoint Template 2022">
  <a:themeElements>
    <a:clrScheme name="NDEFlat">
      <a:dk1>
        <a:srgbClr val="000000"/>
      </a:dk1>
      <a:lt1>
        <a:srgbClr val="FFFFFF"/>
      </a:lt1>
      <a:dk2>
        <a:srgbClr val="001689"/>
      </a:dk2>
      <a:lt2>
        <a:srgbClr val="E7E6E6"/>
      </a:lt2>
      <a:accent1>
        <a:srgbClr val="3CBFAE"/>
      </a:accent1>
      <a:accent2>
        <a:srgbClr val="A15FBE"/>
      </a:accent2>
      <a:accent3>
        <a:srgbClr val="6FC5E7"/>
      </a:accent3>
      <a:accent4>
        <a:srgbClr val="3CBFAE"/>
      </a:accent4>
      <a:accent5>
        <a:srgbClr val="E74F43"/>
      </a:accent5>
      <a:accent6>
        <a:srgbClr val="1D5B7C"/>
      </a:accent6>
      <a:hlink>
        <a:srgbClr val="6FC5E7"/>
      </a:hlink>
      <a:folHlink>
        <a:srgbClr val="C4E672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NDEFlat2point0 (2)">
  <a:themeElements>
    <a:clrScheme name="NDEFlat">
      <a:dk1>
        <a:srgbClr val="000000"/>
      </a:dk1>
      <a:lt1>
        <a:srgbClr val="FFFFFF"/>
      </a:lt1>
      <a:dk2>
        <a:srgbClr val="001689"/>
      </a:dk2>
      <a:lt2>
        <a:srgbClr val="E7E6E6"/>
      </a:lt2>
      <a:accent1>
        <a:srgbClr val="3CBFAE"/>
      </a:accent1>
      <a:accent2>
        <a:srgbClr val="A15FBE"/>
      </a:accent2>
      <a:accent3>
        <a:srgbClr val="6FC5E7"/>
      </a:accent3>
      <a:accent4>
        <a:srgbClr val="3CBFAE"/>
      </a:accent4>
      <a:accent5>
        <a:srgbClr val="E74F43"/>
      </a:accent5>
      <a:accent6>
        <a:srgbClr val="1D5B7C"/>
      </a:accent6>
      <a:hlink>
        <a:srgbClr val="6FC5E7"/>
      </a:hlink>
      <a:folHlink>
        <a:srgbClr val="C4E672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ESSA Nebraska">
      <a:dk1>
        <a:srgbClr val="1F1646"/>
      </a:dk1>
      <a:lt1>
        <a:srgbClr val="FFFFFF"/>
      </a:lt1>
      <a:dk2>
        <a:srgbClr val="1F1646"/>
      </a:dk2>
      <a:lt2>
        <a:srgbClr val="FFFFFF"/>
      </a:lt2>
      <a:accent1>
        <a:srgbClr val="001689"/>
      </a:accent1>
      <a:accent2>
        <a:srgbClr val="E74C3C"/>
      </a:accent2>
      <a:accent3>
        <a:srgbClr val="FF6C00"/>
      </a:accent3>
      <a:accent4>
        <a:srgbClr val="A15CBD"/>
      </a:accent4>
      <a:accent5>
        <a:srgbClr val="1ABC9C"/>
      </a:accent5>
      <a:accent6>
        <a:srgbClr val="FFCE00"/>
      </a:accent6>
      <a:hlink>
        <a:srgbClr val="001689"/>
      </a:hlink>
      <a:folHlink>
        <a:srgbClr val="3593D9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DECircles (2).pptx" id="{4BEDB465-BEE1-4CA6-AB2B-AFEC5BB0605C}" vid="{395E4F05-5695-465A-B85F-1A1F04E118D8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Theme">
  <a:themeElements>
    <a:clrScheme name="NDEFlat">
      <a:dk1>
        <a:srgbClr val="000000"/>
      </a:dk1>
      <a:lt1>
        <a:srgbClr val="FFFFFF"/>
      </a:lt1>
      <a:dk2>
        <a:srgbClr val="001689"/>
      </a:dk2>
      <a:lt2>
        <a:srgbClr val="E7E6E6"/>
      </a:lt2>
      <a:accent1>
        <a:srgbClr val="3CBFAE"/>
      </a:accent1>
      <a:accent2>
        <a:srgbClr val="A15FBE"/>
      </a:accent2>
      <a:accent3>
        <a:srgbClr val="6FC5E7"/>
      </a:accent3>
      <a:accent4>
        <a:srgbClr val="3CBFAE"/>
      </a:accent4>
      <a:accent5>
        <a:srgbClr val="E74F43"/>
      </a:accent5>
      <a:accent6>
        <a:srgbClr val="1D5B7C"/>
      </a:accent6>
      <a:hlink>
        <a:srgbClr val="6FC5E7"/>
      </a:hlink>
      <a:folHlink>
        <a:srgbClr val="C4E672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2581</TotalTime>
  <Words>8160</Words>
  <Application>Microsoft Office PowerPoint</Application>
  <PresentationFormat>Widescreen</PresentationFormat>
  <Paragraphs>1556</Paragraphs>
  <Slides>121</Slides>
  <Notes>78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121</vt:i4>
      </vt:variant>
    </vt:vector>
  </HeadingPairs>
  <TitlesOfParts>
    <vt:vector size="150" baseType="lpstr">
      <vt:lpstr>Arial</vt:lpstr>
      <vt:lpstr>Baskerville Old Face</vt:lpstr>
      <vt:lpstr>Bernard MT Condensed</vt:lpstr>
      <vt:lpstr>Bradley Hand ITC</vt:lpstr>
      <vt:lpstr>Calibri</vt:lpstr>
      <vt:lpstr>Calibri Light</vt:lpstr>
      <vt:lpstr>Cambria</vt:lpstr>
      <vt:lpstr>Century Gothic</vt:lpstr>
      <vt:lpstr>Franklin Gothic Medium</vt:lpstr>
      <vt:lpstr>Freestyle Script</vt:lpstr>
      <vt:lpstr>Georgia</vt:lpstr>
      <vt:lpstr>Ink Free</vt:lpstr>
      <vt:lpstr>Palatino Linotype</vt:lpstr>
      <vt:lpstr>Segoe UI Black</vt:lpstr>
      <vt:lpstr>Segoe UI Light</vt:lpstr>
      <vt:lpstr>Segoe UI Semibold</vt:lpstr>
      <vt:lpstr>Segoe UI Semilight</vt:lpstr>
      <vt:lpstr>Times New Roman</vt:lpstr>
      <vt:lpstr>Tw Cen MT</vt:lpstr>
      <vt:lpstr>Wingdings</vt:lpstr>
      <vt:lpstr>1_Office Theme</vt:lpstr>
      <vt:lpstr>1_New Powerpoint Template 2022</vt:lpstr>
      <vt:lpstr>NDEFlat2point0 (2)</vt:lpstr>
      <vt:lpstr>New Powerpoint Template 2022</vt:lpstr>
      <vt:lpstr>2_New Powerpoint Template 2022</vt:lpstr>
      <vt:lpstr>1_NDEFlat2point0 (2)</vt:lpstr>
      <vt:lpstr>Office Theme</vt:lpstr>
      <vt:lpstr>2_Office Theme</vt:lpstr>
      <vt:lpstr>3_Office Theme</vt:lpstr>
      <vt:lpstr>Welcome to  New Superintendent Orientation July 2023</vt:lpstr>
      <vt:lpstr>School District Funds Bryce Wilson</vt:lpstr>
      <vt:lpstr>CLASSIFICATION OF FUNDS</vt:lpstr>
      <vt:lpstr>School District budgeting</vt:lpstr>
      <vt:lpstr>General fund</vt:lpstr>
      <vt:lpstr>Bond fund</vt:lpstr>
      <vt:lpstr>     Qualified Capital Purpose   Undertaking Fund</vt:lpstr>
      <vt:lpstr>     Special Building Fund   </vt:lpstr>
      <vt:lpstr>Taxing funds</vt:lpstr>
      <vt:lpstr>Depreciation fund</vt:lpstr>
      <vt:lpstr>Employee benefit fund  </vt:lpstr>
      <vt:lpstr>Contingency fund</vt:lpstr>
      <vt:lpstr>Activities fund</vt:lpstr>
      <vt:lpstr>School Nutrition fund</vt:lpstr>
      <vt:lpstr>   Cooperative fund</vt:lpstr>
      <vt:lpstr>   Student Fee fund</vt:lpstr>
      <vt:lpstr>Budget Planning 101  Enrollment Option  Michelle Cartwright</vt:lpstr>
      <vt:lpstr>Budget Information &amp; Tools  Available on FOS Website</vt:lpstr>
      <vt:lpstr>Budget Information &amp; Tools Available on FOS Website</vt:lpstr>
      <vt:lpstr>Budget Text – NDE Document</vt:lpstr>
      <vt:lpstr>Budget Document Instruction Manual – APA  </vt:lpstr>
      <vt:lpstr>School District Budget Cycle</vt:lpstr>
      <vt:lpstr>PowerPoint Presentation</vt:lpstr>
      <vt:lpstr>PowerPoint Presentation</vt:lpstr>
      <vt:lpstr>General Fund Revenue Sources</vt:lpstr>
      <vt:lpstr>Certified Budget Authority </vt:lpstr>
      <vt:lpstr>Up Against Budget Authority?</vt:lpstr>
      <vt:lpstr> Budgeting tool to help with cash flow  Not cash in the bank  Info entered in budget worksheets  auto populates and calculates in  LC-2, total cannot exceed allowable amount</vt:lpstr>
      <vt:lpstr>Calculation of Total Allowable Reserves</vt:lpstr>
      <vt:lpstr>Budget Document Form – UPDATED Basic Data Input</vt:lpstr>
      <vt:lpstr>Budget Document Form – Info for Basic Data Input</vt:lpstr>
      <vt:lpstr>Joint Public Hearing Updates</vt:lpstr>
      <vt:lpstr>Budget Document Form – Update to Tab</vt:lpstr>
      <vt:lpstr>Budget Document Form – Fund Worksheets</vt:lpstr>
      <vt:lpstr>Budget Document Form – Fund Worksheets</vt:lpstr>
      <vt:lpstr>Data Entry Reminders</vt:lpstr>
      <vt:lpstr>Budget Document Form – Budget Pg 2-4</vt:lpstr>
      <vt:lpstr>Budget Document Form – Budget Hearing Notice </vt:lpstr>
      <vt:lpstr>Budget Document Form – Special Hearing Notice </vt:lpstr>
      <vt:lpstr>Calculations – For Fun…</vt:lpstr>
      <vt:lpstr>End of CURRENT Year Budget Reminders</vt:lpstr>
      <vt:lpstr>Need to Amend the Current Year’s Budget?</vt:lpstr>
      <vt:lpstr>Amending the Budget for LC-2</vt:lpstr>
      <vt:lpstr>Amending the Budget - Recap   </vt:lpstr>
      <vt:lpstr>PowerPoint Presentation</vt:lpstr>
      <vt:lpstr>Enrollment Option Application</vt:lpstr>
      <vt:lpstr>Enrollment Option FAQ’s</vt:lpstr>
      <vt:lpstr>Budget Levy,  Spending  Exclusions &amp; LC2  Stephanie DeGroot </vt:lpstr>
      <vt:lpstr>General Fund Exclusions – Allow for Additional Budget Authority</vt:lpstr>
      <vt:lpstr>General Fund Expenditure Exclusions State Board Approval Is Not Required:</vt:lpstr>
      <vt:lpstr>Supplemental Grants on the Special Grant List</vt:lpstr>
      <vt:lpstr>Early Childhood Education Grant &amp; New Elementary Site</vt:lpstr>
      <vt:lpstr>  </vt:lpstr>
      <vt:lpstr>Distance Education Courses  * To qualify, a district must be providing distance education course through ESU Coordinating Council to other schools  * Exclusion is the amount received as payment from another school </vt:lpstr>
      <vt:lpstr>Voluntary Termination Agreements</vt:lpstr>
      <vt:lpstr>Retirement Contribution Increase  Exclusion is for the difference between the district’s contribution rate of 9.88% and the statutory rate of 7.35%  Template available on FOS website</vt:lpstr>
      <vt:lpstr>PowerPoint Presentation</vt:lpstr>
      <vt:lpstr>Available Templates  * Found on FOS Website  * Calculate for you</vt:lpstr>
      <vt:lpstr>Requesting State Board Approval</vt:lpstr>
      <vt:lpstr>LC-2  Lid Computation Form</vt:lpstr>
      <vt:lpstr>PowerPoint Presentation</vt:lpstr>
      <vt:lpstr>LC-2 Access Unused Budget Authority</vt:lpstr>
      <vt:lpstr>PowerPoint Presentation</vt:lpstr>
      <vt:lpstr>Levy Override</vt:lpstr>
      <vt:lpstr>LC-2 New Section D – Property Tax Authority</vt:lpstr>
      <vt:lpstr>LC-2  Tips &amp; Tricks</vt:lpstr>
      <vt:lpstr>LC-2 Error Messages  LC-2 Cannot be submitted with error messages!</vt:lpstr>
      <vt:lpstr>Budgeting Checklist</vt:lpstr>
      <vt:lpstr>Budgeting Checklist</vt:lpstr>
      <vt:lpstr>Submitting Budget Documents to NDE via LC-2</vt:lpstr>
      <vt:lpstr>PowerPoint Presentation</vt:lpstr>
      <vt:lpstr>Email Exclusion Requests To:  stephanie.degroot@nebraska.gov </vt:lpstr>
      <vt:lpstr>TEEOSA 101 STATE AID CALCULATION   Kevin Lyons </vt:lpstr>
      <vt:lpstr>Lump-Sum Payment for  2022/23 Positive Prior Year Correction </vt:lpstr>
      <vt:lpstr>PowerPoint Presentation</vt:lpstr>
      <vt:lpstr>School Finance Data Review</vt:lpstr>
      <vt:lpstr>Consolidated Data Collections (CDC) </vt:lpstr>
      <vt:lpstr>Superintendency Pay Transparency Act</vt:lpstr>
      <vt:lpstr>What is TEEOSA? </vt:lpstr>
      <vt:lpstr>PowerPoint Presentation</vt:lpstr>
      <vt:lpstr>PowerPoint Presentation</vt:lpstr>
      <vt:lpstr>Nebraska Department of Education School Finance and Organization Services 2023/24 TEEOSA Component Chart</vt:lpstr>
      <vt:lpstr>PowerPoint Presentation</vt:lpstr>
      <vt:lpstr>CATEGORIES OF NEEDS </vt:lpstr>
      <vt:lpstr>Basic Funding</vt:lpstr>
      <vt:lpstr>PowerPoint Presentation</vt:lpstr>
      <vt:lpstr>PowerPoint Presentation</vt:lpstr>
      <vt:lpstr>2021/22 ADJUSTMENTS  Adds Money to the Formula For….  </vt:lpstr>
      <vt:lpstr>NEED &amp; CORRECTIONS</vt:lpstr>
      <vt:lpstr>PowerPoint Presentation</vt:lpstr>
      <vt:lpstr>PowerPoint Presentation</vt:lpstr>
      <vt:lpstr>PowerPoint Presentation</vt:lpstr>
      <vt:lpstr>PowerPoint Presentation</vt:lpstr>
      <vt:lpstr>COMMON QUESTIONS</vt:lpstr>
      <vt:lpstr>COMMON QUESTIONS</vt:lpstr>
      <vt:lpstr>COMMON QUESTIONS</vt:lpstr>
      <vt:lpstr>COMMON QUESTIONS</vt:lpstr>
      <vt:lpstr>Kevin Lyons Director of School Finance  School Finance and Organizational Services kevin.lyons@nebraska.gov 402-450-1418 </vt:lpstr>
      <vt:lpstr> Federal Grant Information </vt:lpstr>
      <vt:lpstr>Federal Grants </vt:lpstr>
      <vt:lpstr>Additional Federal Grants</vt:lpstr>
      <vt:lpstr>COVID-Related Federal Grants </vt:lpstr>
      <vt:lpstr>GMS Overview </vt:lpstr>
      <vt:lpstr>PowerPoint Presentation</vt:lpstr>
      <vt:lpstr>New Superintendent  Wrap up Bryce Wilson</vt:lpstr>
      <vt:lpstr> Audit Requirement </vt:lpstr>
      <vt:lpstr>Audit Requirements</vt:lpstr>
      <vt:lpstr>Superintendent Pay Transparency Act  -- Budget Schedule D</vt:lpstr>
      <vt:lpstr>Mileage Reimbursement Rates</vt:lpstr>
      <vt:lpstr>NDE Portal</vt:lpstr>
      <vt:lpstr>PowerPoint Presentation</vt:lpstr>
      <vt:lpstr>Accessing GMS   </vt:lpstr>
      <vt:lpstr>Accessing GMS </vt:lpstr>
      <vt:lpstr>GMS related questions</vt:lpstr>
      <vt:lpstr>Website Addresses</vt:lpstr>
      <vt:lpstr>Budget Assistance</vt:lpstr>
      <vt:lpstr>Notification of State Payments</vt:lpstr>
      <vt:lpstr>Follow Bryce on Twitter </vt:lpstr>
      <vt:lpstr>NDE School Finance Team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School District Budget &amp;  LC-2  Process  Michelle Cartwright</dc:title>
  <dc:creator>Cartwright, Michelle</dc:creator>
  <cp:lastModifiedBy>DeGroot, Stephanie</cp:lastModifiedBy>
  <cp:revision>12</cp:revision>
  <cp:lastPrinted>2023-07-13T22:48:36Z</cp:lastPrinted>
  <dcterms:created xsi:type="dcterms:W3CDTF">2023-07-10T23:17:44Z</dcterms:created>
  <dcterms:modified xsi:type="dcterms:W3CDTF">2023-07-16T20:28:36Z</dcterms:modified>
</cp:coreProperties>
</file>