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5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45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8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8" r:id="rId3"/>
    <p:sldMasterId id="2147483716" r:id="rId4"/>
    <p:sldMasterId id="2147483726" r:id="rId5"/>
  </p:sldMasterIdLst>
  <p:notesMasterIdLst>
    <p:notesMasterId r:id="rId106"/>
  </p:notesMasterIdLst>
  <p:handoutMasterIdLst>
    <p:handoutMasterId r:id="rId107"/>
  </p:handoutMasterIdLst>
  <p:sldIdLst>
    <p:sldId id="525" r:id="rId6"/>
    <p:sldId id="570" r:id="rId7"/>
    <p:sldId id="452" r:id="rId8"/>
    <p:sldId id="469" r:id="rId9"/>
    <p:sldId id="458" r:id="rId10"/>
    <p:sldId id="459" r:id="rId11"/>
    <p:sldId id="460" r:id="rId12"/>
    <p:sldId id="468" r:id="rId13"/>
    <p:sldId id="461" r:id="rId14"/>
    <p:sldId id="466" r:id="rId15"/>
    <p:sldId id="443" r:id="rId16"/>
    <p:sldId id="467" r:id="rId17"/>
    <p:sldId id="280" r:id="rId18"/>
    <p:sldId id="286" r:id="rId19"/>
    <p:sldId id="288" r:id="rId20"/>
    <p:sldId id="371" r:id="rId21"/>
    <p:sldId id="418" r:id="rId22"/>
    <p:sldId id="553" r:id="rId23"/>
    <p:sldId id="554" r:id="rId24"/>
    <p:sldId id="564" r:id="rId25"/>
    <p:sldId id="565" r:id="rId26"/>
    <p:sldId id="423" r:id="rId27"/>
    <p:sldId id="424" r:id="rId28"/>
    <p:sldId id="420" r:id="rId29"/>
    <p:sldId id="555" r:id="rId30"/>
    <p:sldId id="374" r:id="rId31"/>
    <p:sldId id="373" r:id="rId32"/>
    <p:sldId id="563" r:id="rId33"/>
    <p:sldId id="283" r:id="rId34"/>
    <p:sldId id="426" r:id="rId35"/>
    <p:sldId id="566" r:id="rId36"/>
    <p:sldId id="291" r:id="rId37"/>
    <p:sldId id="275" r:id="rId38"/>
    <p:sldId id="411" r:id="rId39"/>
    <p:sldId id="375" r:id="rId40"/>
    <p:sldId id="567" r:id="rId41"/>
    <p:sldId id="377" r:id="rId42"/>
    <p:sldId id="421" r:id="rId43"/>
    <p:sldId id="379" r:id="rId44"/>
    <p:sldId id="425" r:id="rId45"/>
    <p:sldId id="568" r:id="rId46"/>
    <p:sldId id="422" r:id="rId47"/>
    <p:sldId id="389" r:id="rId48"/>
    <p:sldId id="390" r:id="rId49"/>
    <p:sldId id="385" r:id="rId50"/>
    <p:sldId id="391" r:id="rId51"/>
    <p:sldId id="387" r:id="rId52"/>
    <p:sldId id="569" r:id="rId53"/>
    <p:sldId id="549" r:id="rId54"/>
    <p:sldId id="550" r:id="rId55"/>
    <p:sldId id="258" r:id="rId56"/>
    <p:sldId id="571" r:id="rId57"/>
    <p:sldId id="273" r:id="rId58"/>
    <p:sldId id="274" r:id="rId59"/>
    <p:sldId id="572" r:id="rId60"/>
    <p:sldId id="477" r:id="rId61"/>
    <p:sldId id="478" r:id="rId62"/>
    <p:sldId id="276" r:id="rId63"/>
    <p:sldId id="277" r:id="rId64"/>
    <p:sldId id="278" r:id="rId65"/>
    <p:sldId id="279" r:id="rId66"/>
    <p:sldId id="573" r:id="rId67"/>
    <p:sldId id="257" r:id="rId68"/>
    <p:sldId id="281" r:id="rId69"/>
    <p:sldId id="282" r:id="rId70"/>
    <p:sldId id="256" r:id="rId71"/>
    <p:sldId id="574" r:id="rId72"/>
    <p:sldId id="259" r:id="rId73"/>
    <p:sldId id="260" r:id="rId74"/>
    <p:sldId id="575" r:id="rId75"/>
    <p:sldId id="264" r:id="rId76"/>
    <p:sldId id="265" r:id="rId77"/>
    <p:sldId id="266" r:id="rId78"/>
    <p:sldId id="267" r:id="rId79"/>
    <p:sldId id="269" r:id="rId80"/>
    <p:sldId id="376" r:id="rId81"/>
    <p:sldId id="576" r:id="rId82"/>
    <p:sldId id="263" r:id="rId83"/>
    <p:sldId id="290" r:id="rId84"/>
    <p:sldId id="378" r:id="rId85"/>
    <p:sldId id="433" r:id="rId86"/>
    <p:sldId id="577" r:id="rId87"/>
    <p:sldId id="271" r:id="rId88"/>
    <p:sldId id="578" r:id="rId89"/>
    <p:sldId id="270" r:id="rId90"/>
    <p:sldId id="579" r:id="rId91"/>
    <p:sldId id="580" r:id="rId92"/>
    <p:sldId id="581" r:id="rId93"/>
    <p:sldId id="582" r:id="rId94"/>
    <p:sldId id="368" r:id="rId95"/>
    <p:sldId id="457" r:id="rId96"/>
    <p:sldId id="583" r:id="rId97"/>
    <p:sldId id="446" r:id="rId98"/>
    <p:sldId id="448" r:id="rId99"/>
    <p:sldId id="449" r:id="rId100"/>
    <p:sldId id="450" r:id="rId101"/>
    <p:sldId id="451" r:id="rId102"/>
    <p:sldId id="584" r:id="rId103"/>
    <p:sldId id="465" r:id="rId104"/>
    <p:sldId id="456" r:id="rId10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422" autoAdjust="0"/>
    <p:restoredTop sz="94660"/>
  </p:normalViewPr>
  <p:slideViewPr>
    <p:cSldViewPr snapToGrid="0">
      <p:cViewPr varScale="1">
        <p:scale>
          <a:sx n="58" d="100"/>
          <a:sy n="58" d="100"/>
        </p:scale>
        <p:origin x="102" y="38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presProps" Target="presProps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viewProps" Target="viewProps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theme" Target="theme/theme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22C4-4210-B156-81910847FCD3}"/>
              </c:ext>
            </c:extLst>
          </c:dPt>
          <c:dPt>
            <c:idx val="1"/>
            <c:bubble3D val="0"/>
            <c:explosion val="8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22C4-4210-B156-81910847FCD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22C4-4210-B156-81910847FCD3}"/>
              </c:ext>
            </c:extLst>
          </c:dPt>
          <c:dPt>
            <c:idx val="3"/>
            <c:bubble3D val="0"/>
            <c:explosion val="17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7210-455F-B234-42E9A8ECA006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26</c:v>
                </c:pt>
                <c:pt idx="1">
                  <c:v>30</c:v>
                </c:pt>
                <c:pt idx="2">
                  <c:v>25</c:v>
                </c:pt>
                <c:pt idx="3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10-455F-B234-42E9A8ECA0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svg"/><Relationship Id="rId1" Type="http://schemas.openxmlformats.org/officeDocument/2006/relationships/image" Target="../media/image47.png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diagrams/_rels/data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svg"/><Relationship Id="rId1" Type="http://schemas.openxmlformats.org/officeDocument/2006/relationships/image" Target="../media/image67.png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svg"/></Relationships>
</file>

<file path=ppt/diagram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svg"/><Relationship Id="rId1" Type="http://schemas.openxmlformats.org/officeDocument/2006/relationships/image" Target="../media/image47.png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diagrams/_rels/drawing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svg"/><Relationship Id="rId1" Type="http://schemas.openxmlformats.org/officeDocument/2006/relationships/image" Target="../media/image67.png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BC8DA4-B846-4F57-B9E2-BA8D0603689B}" type="doc">
      <dgm:prSet loTypeId="urn:microsoft.com/office/officeart/2005/8/layout/vList2" loCatId="list" qsTypeId="urn:microsoft.com/office/officeart/2005/8/quickstyle/simple5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52BE48B3-BB36-4B47-BC27-410C99AA4CF9}">
      <dgm:prSet/>
      <dgm:spPr/>
      <dgm:t>
        <a:bodyPr/>
        <a:lstStyle/>
        <a:p>
          <a:r>
            <a:rPr lang="en-US" dirty="0"/>
            <a:t>No </a:t>
          </a:r>
          <a:r>
            <a:rPr lang="en-US" u="sng" dirty="0"/>
            <a:t>major</a:t>
          </a:r>
          <a:r>
            <a:rPr lang="en-US" dirty="0"/>
            <a:t> changes to forms this year</a:t>
          </a:r>
        </a:p>
      </dgm:t>
    </dgm:pt>
    <dgm:pt modelId="{11BFD330-9FC7-4B39-BF9A-FA3AB4389D12}" type="parTrans" cxnId="{A7F42A2F-2A56-4E37-AA51-C333948199B6}">
      <dgm:prSet/>
      <dgm:spPr/>
      <dgm:t>
        <a:bodyPr/>
        <a:lstStyle/>
        <a:p>
          <a:endParaRPr lang="en-US"/>
        </a:p>
      </dgm:t>
    </dgm:pt>
    <dgm:pt modelId="{2B2C6E85-42BB-4DD4-A20D-279DDA770587}" type="sibTrans" cxnId="{A7F42A2F-2A56-4E37-AA51-C333948199B6}">
      <dgm:prSet/>
      <dgm:spPr/>
      <dgm:t>
        <a:bodyPr/>
        <a:lstStyle/>
        <a:p>
          <a:endParaRPr lang="en-US"/>
        </a:p>
      </dgm:t>
    </dgm:pt>
    <dgm:pt modelId="{06089F90-5CC8-4E22-9D3B-C179043C979D}">
      <dgm:prSet/>
      <dgm:spPr/>
      <dgm:t>
        <a:bodyPr/>
        <a:lstStyle/>
        <a:p>
          <a:r>
            <a:rPr lang="en-US" dirty="0"/>
            <a:t>Forms released last Friday</a:t>
          </a:r>
        </a:p>
      </dgm:t>
    </dgm:pt>
    <dgm:pt modelId="{53BD173A-03FC-42B1-9CE7-037D5D3B3B0E}" type="parTrans" cxnId="{CEEACD04-F173-4188-8AF4-D876C55CE783}">
      <dgm:prSet/>
      <dgm:spPr/>
      <dgm:t>
        <a:bodyPr/>
        <a:lstStyle/>
        <a:p>
          <a:endParaRPr lang="en-US"/>
        </a:p>
      </dgm:t>
    </dgm:pt>
    <dgm:pt modelId="{BDA73AA7-5F8B-467A-BECE-D8BFD87146AF}" type="sibTrans" cxnId="{CEEACD04-F173-4188-8AF4-D876C55CE783}">
      <dgm:prSet/>
      <dgm:spPr/>
      <dgm:t>
        <a:bodyPr/>
        <a:lstStyle/>
        <a:p>
          <a:endParaRPr lang="en-US"/>
        </a:p>
      </dgm:t>
    </dgm:pt>
    <dgm:pt modelId="{DA65C3C1-27AE-4EFD-A7C0-8E904014A279}">
      <dgm:prSet/>
      <dgm:spPr/>
      <dgm:t>
        <a:bodyPr/>
        <a:lstStyle/>
        <a:p>
          <a:r>
            <a:rPr lang="en-US" dirty="0"/>
            <a:t>Budgets and Interlocal Agreement Reports due </a:t>
          </a:r>
          <a:r>
            <a:rPr lang="en-US" b="1" u="sng" dirty="0"/>
            <a:t>September 30</a:t>
          </a:r>
          <a:r>
            <a:rPr lang="en-US" b="1" u="sng" baseline="30000" dirty="0"/>
            <a:t>th</a:t>
          </a:r>
          <a:endParaRPr lang="en-US" dirty="0"/>
        </a:p>
      </dgm:t>
    </dgm:pt>
    <dgm:pt modelId="{32AFF0A4-1746-4E00-893F-F1D94585E437}" type="parTrans" cxnId="{C7E18E20-8DE6-49D4-BB4A-CDE64C6397E4}">
      <dgm:prSet/>
      <dgm:spPr/>
      <dgm:t>
        <a:bodyPr/>
        <a:lstStyle/>
        <a:p>
          <a:endParaRPr lang="en-US"/>
        </a:p>
      </dgm:t>
    </dgm:pt>
    <dgm:pt modelId="{1E719F7D-7510-496E-B4BD-CC52E28D5591}" type="sibTrans" cxnId="{C7E18E20-8DE6-49D4-BB4A-CDE64C6397E4}">
      <dgm:prSet/>
      <dgm:spPr/>
      <dgm:t>
        <a:bodyPr/>
        <a:lstStyle/>
        <a:p>
          <a:endParaRPr lang="en-US"/>
        </a:p>
      </dgm:t>
    </dgm:pt>
    <dgm:pt modelId="{095F5C51-CED8-4083-9116-2EEE83AC25F3}">
      <dgm:prSet/>
      <dgm:spPr/>
      <dgm:t>
        <a:bodyPr/>
        <a:lstStyle/>
        <a:p>
          <a:r>
            <a:rPr lang="en-US" dirty="0"/>
            <a:t>LB 243 and 727 main bills this year with provisions related to political subdivision budgets</a:t>
          </a:r>
        </a:p>
      </dgm:t>
    </dgm:pt>
    <dgm:pt modelId="{CB85C36F-48D3-463C-B1E2-966F961B77A0}" type="parTrans" cxnId="{DB8A390B-F5B4-4155-B85B-0D736FF49281}">
      <dgm:prSet/>
      <dgm:spPr/>
      <dgm:t>
        <a:bodyPr/>
        <a:lstStyle/>
        <a:p>
          <a:endParaRPr lang="en-US"/>
        </a:p>
      </dgm:t>
    </dgm:pt>
    <dgm:pt modelId="{FD59EB6A-FC44-4AE2-A8DF-04793D7028F2}" type="sibTrans" cxnId="{DB8A390B-F5B4-4155-B85B-0D736FF49281}">
      <dgm:prSet/>
      <dgm:spPr/>
      <dgm:t>
        <a:bodyPr/>
        <a:lstStyle/>
        <a:p>
          <a:endParaRPr lang="en-US"/>
        </a:p>
      </dgm:t>
    </dgm:pt>
    <dgm:pt modelId="{6531E0DB-249F-4992-AC29-CC8F69E96B4E}" type="pres">
      <dgm:prSet presAssocID="{46BC8DA4-B846-4F57-B9E2-BA8D0603689B}" presName="linear" presStyleCnt="0">
        <dgm:presLayoutVars>
          <dgm:animLvl val="lvl"/>
          <dgm:resizeHandles val="exact"/>
        </dgm:presLayoutVars>
      </dgm:prSet>
      <dgm:spPr/>
    </dgm:pt>
    <dgm:pt modelId="{51A51590-0172-4898-AEF4-1B06B921175E}" type="pres">
      <dgm:prSet presAssocID="{52BE48B3-BB36-4B47-BC27-410C99AA4CF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195B5CB-2233-4480-B22E-F7995E77F6F0}" type="pres">
      <dgm:prSet presAssocID="{2B2C6E85-42BB-4DD4-A20D-279DDA770587}" presName="spacer" presStyleCnt="0"/>
      <dgm:spPr/>
    </dgm:pt>
    <dgm:pt modelId="{6260EACC-00AE-4C9A-A4F6-C9F2D50FF866}" type="pres">
      <dgm:prSet presAssocID="{06089F90-5CC8-4E22-9D3B-C179043C979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B0397A1-C2B9-47DD-84B7-9CA92BCCC00D}" type="pres">
      <dgm:prSet presAssocID="{BDA73AA7-5F8B-467A-BECE-D8BFD87146AF}" presName="spacer" presStyleCnt="0"/>
      <dgm:spPr/>
    </dgm:pt>
    <dgm:pt modelId="{A7BFCBB8-B32F-449E-B012-A1CD1FCBDA87}" type="pres">
      <dgm:prSet presAssocID="{DA65C3C1-27AE-4EFD-A7C0-8E904014A27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8E9C23F-7D5A-42AF-81ED-8A2CF940424A}" type="pres">
      <dgm:prSet presAssocID="{1E719F7D-7510-496E-B4BD-CC52E28D5591}" presName="spacer" presStyleCnt="0"/>
      <dgm:spPr/>
    </dgm:pt>
    <dgm:pt modelId="{D1A3972C-C274-4EA5-92EE-876A8FF5F6AC}" type="pres">
      <dgm:prSet presAssocID="{095F5C51-CED8-4083-9116-2EEE83AC25F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EEACD04-F173-4188-8AF4-D876C55CE783}" srcId="{46BC8DA4-B846-4F57-B9E2-BA8D0603689B}" destId="{06089F90-5CC8-4E22-9D3B-C179043C979D}" srcOrd="1" destOrd="0" parTransId="{53BD173A-03FC-42B1-9CE7-037D5D3B3B0E}" sibTransId="{BDA73AA7-5F8B-467A-BECE-D8BFD87146AF}"/>
    <dgm:cxn modelId="{DB8A390B-F5B4-4155-B85B-0D736FF49281}" srcId="{46BC8DA4-B846-4F57-B9E2-BA8D0603689B}" destId="{095F5C51-CED8-4083-9116-2EEE83AC25F3}" srcOrd="3" destOrd="0" parTransId="{CB85C36F-48D3-463C-B1E2-966F961B77A0}" sibTransId="{FD59EB6A-FC44-4AE2-A8DF-04793D7028F2}"/>
    <dgm:cxn modelId="{BAF0BA11-BBED-4227-936B-155EB06E486D}" type="presOf" srcId="{DA65C3C1-27AE-4EFD-A7C0-8E904014A279}" destId="{A7BFCBB8-B32F-449E-B012-A1CD1FCBDA87}" srcOrd="0" destOrd="0" presId="urn:microsoft.com/office/officeart/2005/8/layout/vList2"/>
    <dgm:cxn modelId="{C7E18E20-8DE6-49D4-BB4A-CDE64C6397E4}" srcId="{46BC8DA4-B846-4F57-B9E2-BA8D0603689B}" destId="{DA65C3C1-27AE-4EFD-A7C0-8E904014A279}" srcOrd="2" destOrd="0" parTransId="{32AFF0A4-1746-4E00-893F-F1D94585E437}" sibTransId="{1E719F7D-7510-496E-B4BD-CC52E28D5591}"/>
    <dgm:cxn modelId="{A7F42A2F-2A56-4E37-AA51-C333948199B6}" srcId="{46BC8DA4-B846-4F57-B9E2-BA8D0603689B}" destId="{52BE48B3-BB36-4B47-BC27-410C99AA4CF9}" srcOrd="0" destOrd="0" parTransId="{11BFD330-9FC7-4B39-BF9A-FA3AB4389D12}" sibTransId="{2B2C6E85-42BB-4DD4-A20D-279DDA770587}"/>
    <dgm:cxn modelId="{1A157F8B-C669-4C7D-BF29-CACC0E94F7AC}" type="presOf" srcId="{46BC8DA4-B846-4F57-B9E2-BA8D0603689B}" destId="{6531E0DB-249F-4992-AC29-CC8F69E96B4E}" srcOrd="0" destOrd="0" presId="urn:microsoft.com/office/officeart/2005/8/layout/vList2"/>
    <dgm:cxn modelId="{84B183D5-6E01-4656-95DB-463612C34ED5}" type="presOf" srcId="{095F5C51-CED8-4083-9116-2EEE83AC25F3}" destId="{D1A3972C-C274-4EA5-92EE-876A8FF5F6AC}" srcOrd="0" destOrd="0" presId="urn:microsoft.com/office/officeart/2005/8/layout/vList2"/>
    <dgm:cxn modelId="{ADC6C2EA-38DA-4DCF-8B41-406722CF2242}" type="presOf" srcId="{52BE48B3-BB36-4B47-BC27-410C99AA4CF9}" destId="{51A51590-0172-4898-AEF4-1B06B921175E}" srcOrd="0" destOrd="0" presId="urn:microsoft.com/office/officeart/2005/8/layout/vList2"/>
    <dgm:cxn modelId="{C42EE0FB-E38A-42DF-B259-F7508AE0B593}" type="presOf" srcId="{06089F90-5CC8-4E22-9D3B-C179043C979D}" destId="{6260EACC-00AE-4C9A-A4F6-C9F2D50FF866}" srcOrd="0" destOrd="0" presId="urn:microsoft.com/office/officeart/2005/8/layout/vList2"/>
    <dgm:cxn modelId="{64371F25-5080-4055-9222-4CAB5FAFAAA9}" type="presParOf" srcId="{6531E0DB-249F-4992-AC29-CC8F69E96B4E}" destId="{51A51590-0172-4898-AEF4-1B06B921175E}" srcOrd="0" destOrd="0" presId="urn:microsoft.com/office/officeart/2005/8/layout/vList2"/>
    <dgm:cxn modelId="{32BEF272-8297-4485-9E95-D2C16D7B4930}" type="presParOf" srcId="{6531E0DB-249F-4992-AC29-CC8F69E96B4E}" destId="{6195B5CB-2233-4480-B22E-F7995E77F6F0}" srcOrd="1" destOrd="0" presId="urn:microsoft.com/office/officeart/2005/8/layout/vList2"/>
    <dgm:cxn modelId="{E247F88E-2EC3-4DFD-A78A-54B0219D1CFF}" type="presParOf" srcId="{6531E0DB-249F-4992-AC29-CC8F69E96B4E}" destId="{6260EACC-00AE-4C9A-A4F6-C9F2D50FF866}" srcOrd="2" destOrd="0" presId="urn:microsoft.com/office/officeart/2005/8/layout/vList2"/>
    <dgm:cxn modelId="{6A51093B-90AC-4DD9-B6D1-D6AE78F434FC}" type="presParOf" srcId="{6531E0DB-249F-4992-AC29-CC8F69E96B4E}" destId="{0B0397A1-C2B9-47DD-84B7-9CA92BCCC00D}" srcOrd="3" destOrd="0" presId="urn:microsoft.com/office/officeart/2005/8/layout/vList2"/>
    <dgm:cxn modelId="{124B32EB-3EAF-4F61-B6DA-576A3ABA4AE3}" type="presParOf" srcId="{6531E0DB-249F-4992-AC29-CC8F69E96B4E}" destId="{A7BFCBB8-B32F-449E-B012-A1CD1FCBDA87}" srcOrd="4" destOrd="0" presId="urn:microsoft.com/office/officeart/2005/8/layout/vList2"/>
    <dgm:cxn modelId="{2863956D-19CF-4378-B474-B28B17E7BFCC}" type="presParOf" srcId="{6531E0DB-249F-4992-AC29-CC8F69E96B4E}" destId="{A8E9C23F-7D5A-42AF-81ED-8A2CF940424A}" srcOrd="5" destOrd="0" presId="urn:microsoft.com/office/officeart/2005/8/layout/vList2"/>
    <dgm:cxn modelId="{B988F079-8829-45A2-89E9-681875724D1E}" type="presParOf" srcId="{6531E0DB-249F-4992-AC29-CC8F69E96B4E}" destId="{D1A3972C-C274-4EA5-92EE-876A8FF5F6A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6709E8C-800B-46F9-8E43-90F020C02422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AD83D51-273D-42AD-825F-F176C17D8F23}">
      <dgm:prSet/>
      <dgm:spPr/>
      <dgm:t>
        <a:bodyPr/>
        <a:lstStyle/>
        <a:p>
          <a:r>
            <a:rPr lang="en-US" i="1" dirty="0"/>
            <a:t>Expenditure exclusion requests sent in?</a:t>
          </a:r>
          <a:endParaRPr lang="en-US" dirty="0"/>
        </a:p>
      </dgm:t>
    </dgm:pt>
    <dgm:pt modelId="{0E150F28-3B83-47AC-9AC6-42CF561F2477}" type="parTrans" cxnId="{F1218BD6-8A95-4343-B997-E01C46F697C8}">
      <dgm:prSet/>
      <dgm:spPr/>
      <dgm:t>
        <a:bodyPr/>
        <a:lstStyle/>
        <a:p>
          <a:endParaRPr lang="en-US"/>
        </a:p>
      </dgm:t>
    </dgm:pt>
    <dgm:pt modelId="{9DD6F9CE-78B3-43EA-8BBB-425921F27CC3}" type="sibTrans" cxnId="{F1218BD6-8A95-4343-B997-E01C46F697C8}">
      <dgm:prSet/>
      <dgm:spPr/>
      <dgm:t>
        <a:bodyPr/>
        <a:lstStyle/>
        <a:p>
          <a:endParaRPr lang="en-US"/>
        </a:p>
      </dgm:t>
    </dgm:pt>
    <dgm:pt modelId="{D91A20B2-EB82-44D0-91DF-D4FFC5AEE9E3}">
      <dgm:prSet/>
      <dgm:spPr/>
      <dgm:t>
        <a:bodyPr/>
        <a:lstStyle/>
        <a:p>
          <a:r>
            <a:rPr lang="en-US" i="1" dirty="0"/>
            <a:t>Use LC-2 while working on budget.</a:t>
          </a:r>
          <a:endParaRPr lang="en-US" dirty="0"/>
        </a:p>
      </dgm:t>
    </dgm:pt>
    <dgm:pt modelId="{AEE378A3-FC72-42C0-824C-2363D16CCFEA}" type="parTrans" cxnId="{248494C0-D3A2-4047-B974-11C23412846B}">
      <dgm:prSet/>
      <dgm:spPr/>
      <dgm:t>
        <a:bodyPr/>
        <a:lstStyle/>
        <a:p>
          <a:endParaRPr lang="en-US"/>
        </a:p>
      </dgm:t>
    </dgm:pt>
    <dgm:pt modelId="{491BA51D-BB46-47CD-996A-460297051863}" type="sibTrans" cxnId="{248494C0-D3A2-4047-B974-11C23412846B}">
      <dgm:prSet/>
      <dgm:spPr/>
      <dgm:t>
        <a:bodyPr/>
        <a:lstStyle/>
        <a:p>
          <a:endParaRPr lang="en-US"/>
        </a:p>
      </dgm:t>
    </dgm:pt>
    <dgm:pt modelId="{205590E5-9395-47A2-B985-0EBC2A458751}">
      <dgm:prSet/>
      <dgm:spPr/>
      <dgm:t>
        <a:bodyPr/>
        <a:lstStyle/>
        <a:p>
          <a:r>
            <a:rPr lang="en-US" i="1" dirty="0"/>
            <a:t>Is the budget within spending, levy &amp; property tax limits?</a:t>
          </a:r>
          <a:endParaRPr lang="en-US" dirty="0"/>
        </a:p>
      </dgm:t>
    </dgm:pt>
    <dgm:pt modelId="{BEAAFAD9-314B-46F2-8F79-571B4076A888}" type="parTrans" cxnId="{C423FF11-5AEA-4FB1-B35A-0F0F36D7CBE9}">
      <dgm:prSet/>
      <dgm:spPr/>
      <dgm:t>
        <a:bodyPr/>
        <a:lstStyle/>
        <a:p>
          <a:endParaRPr lang="en-US"/>
        </a:p>
      </dgm:t>
    </dgm:pt>
    <dgm:pt modelId="{76F51EF9-2E9C-42C5-89F0-841AEA30E127}" type="sibTrans" cxnId="{C423FF11-5AEA-4FB1-B35A-0F0F36D7CBE9}">
      <dgm:prSet/>
      <dgm:spPr/>
      <dgm:t>
        <a:bodyPr/>
        <a:lstStyle/>
        <a:p>
          <a:endParaRPr lang="en-US"/>
        </a:p>
      </dgm:t>
    </dgm:pt>
    <dgm:pt modelId="{FBE396A3-B8B2-48B9-BD15-C70B8EBD9C23}">
      <dgm:prSet/>
      <dgm:spPr/>
      <dgm:t>
        <a:bodyPr/>
        <a:lstStyle/>
        <a:p>
          <a:r>
            <a:rPr lang="en-US" i="1" dirty="0"/>
            <a:t>Does the LC-2 &amp; budget match?</a:t>
          </a:r>
          <a:endParaRPr lang="en-US" dirty="0"/>
        </a:p>
      </dgm:t>
    </dgm:pt>
    <dgm:pt modelId="{34479398-4AEF-44C6-B44E-8672CCFD8A0E}" type="parTrans" cxnId="{B7E41ED9-5D2B-4D6B-85A7-AD7141EF5161}">
      <dgm:prSet/>
      <dgm:spPr/>
      <dgm:t>
        <a:bodyPr/>
        <a:lstStyle/>
        <a:p>
          <a:endParaRPr lang="en-US"/>
        </a:p>
      </dgm:t>
    </dgm:pt>
    <dgm:pt modelId="{EAF0C431-F980-4C79-9198-DC28024FED49}" type="sibTrans" cxnId="{B7E41ED9-5D2B-4D6B-85A7-AD7141EF5161}">
      <dgm:prSet/>
      <dgm:spPr/>
      <dgm:t>
        <a:bodyPr/>
        <a:lstStyle/>
        <a:p>
          <a:endParaRPr lang="en-US"/>
        </a:p>
      </dgm:t>
    </dgm:pt>
    <dgm:pt modelId="{59CE2CF7-F845-4992-9810-769BBDAAF10C}">
      <dgm:prSet/>
      <dgm:spPr/>
      <dgm:t>
        <a:bodyPr/>
        <a:lstStyle/>
        <a:p>
          <a:r>
            <a:rPr lang="en-US" i="1" dirty="0"/>
            <a:t>Is Joint Public Hearing required?</a:t>
          </a:r>
          <a:endParaRPr lang="en-US" dirty="0"/>
        </a:p>
      </dgm:t>
    </dgm:pt>
    <dgm:pt modelId="{5CE69102-2F26-40CE-8BA2-B1979E3C7262}" type="parTrans" cxnId="{5720048D-23E1-442E-8F33-996357705C3C}">
      <dgm:prSet/>
      <dgm:spPr/>
      <dgm:t>
        <a:bodyPr/>
        <a:lstStyle/>
        <a:p>
          <a:endParaRPr lang="en-US"/>
        </a:p>
      </dgm:t>
    </dgm:pt>
    <dgm:pt modelId="{9E9218A6-60DA-4989-83A2-7B86C1FBEF29}" type="sibTrans" cxnId="{5720048D-23E1-442E-8F33-996357705C3C}">
      <dgm:prSet/>
      <dgm:spPr/>
      <dgm:t>
        <a:bodyPr/>
        <a:lstStyle/>
        <a:p>
          <a:endParaRPr lang="en-US"/>
        </a:p>
      </dgm:t>
    </dgm:pt>
    <dgm:pt modelId="{0F1B7FC0-0598-4111-82FC-4ECD26F1C194}">
      <dgm:prSet/>
      <dgm:spPr/>
      <dgm:t>
        <a:bodyPr/>
        <a:lstStyle/>
        <a:p>
          <a:r>
            <a:rPr lang="en-US" i="1" dirty="0"/>
            <a:t>Does hearing notice match the budget doc?</a:t>
          </a:r>
          <a:endParaRPr lang="en-US" dirty="0"/>
        </a:p>
      </dgm:t>
    </dgm:pt>
    <dgm:pt modelId="{CC9AC42E-6B86-4FFE-B3C2-653FF15E3140}" type="parTrans" cxnId="{28BC8498-3418-453A-BDEA-48472B89ECE0}">
      <dgm:prSet/>
      <dgm:spPr/>
      <dgm:t>
        <a:bodyPr/>
        <a:lstStyle/>
        <a:p>
          <a:endParaRPr lang="en-US"/>
        </a:p>
      </dgm:t>
    </dgm:pt>
    <dgm:pt modelId="{051ECF2A-022E-4C63-840B-4EC5AFED42CD}" type="sibTrans" cxnId="{28BC8498-3418-453A-BDEA-48472B89ECE0}">
      <dgm:prSet/>
      <dgm:spPr/>
      <dgm:t>
        <a:bodyPr/>
        <a:lstStyle/>
        <a:p>
          <a:endParaRPr lang="en-US"/>
        </a:p>
      </dgm:t>
    </dgm:pt>
    <dgm:pt modelId="{F0DBEB09-A09A-411B-96D5-C05211457C3A}">
      <dgm:prSet/>
      <dgm:spPr/>
      <dgm:t>
        <a:bodyPr/>
        <a:lstStyle/>
        <a:p>
          <a:r>
            <a:rPr lang="en-US" i="1" dirty="0"/>
            <a:t>Publish hearing notices </a:t>
          </a:r>
          <a:endParaRPr lang="en-US" dirty="0"/>
        </a:p>
      </dgm:t>
    </dgm:pt>
    <dgm:pt modelId="{951AD11E-9D62-4DF3-AFA2-1DB5A33A0840}" type="parTrans" cxnId="{2238319B-DA43-4C0F-A71B-BC2D4AFD2E7F}">
      <dgm:prSet/>
      <dgm:spPr/>
      <dgm:t>
        <a:bodyPr/>
        <a:lstStyle/>
        <a:p>
          <a:endParaRPr lang="en-US"/>
        </a:p>
      </dgm:t>
    </dgm:pt>
    <dgm:pt modelId="{8E987909-C8BA-41DC-8D8A-8A5F385B7959}" type="sibTrans" cxnId="{2238319B-DA43-4C0F-A71B-BC2D4AFD2E7F}">
      <dgm:prSet/>
      <dgm:spPr/>
      <dgm:t>
        <a:bodyPr/>
        <a:lstStyle/>
        <a:p>
          <a:endParaRPr lang="en-US"/>
        </a:p>
      </dgm:t>
    </dgm:pt>
    <dgm:pt modelId="{1F3034C7-5668-429E-B72C-02AFAD6BAE64}" type="pres">
      <dgm:prSet presAssocID="{D6709E8C-800B-46F9-8E43-90F020C02422}" presName="vert0" presStyleCnt="0">
        <dgm:presLayoutVars>
          <dgm:dir/>
          <dgm:animOne val="branch"/>
          <dgm:animLvl val="lvl"/>
        </dgm:presLayoutVars>
      </dgm:prSet>
      <dgm:spPr/>
    </dgm:pt>
    <dgm:pt modelId="{238AA95E-0C6E-4C5D-A9E8-BFC6F3B6C067}" type="pres">
      <dgm:prSet presAssocID="{2AD83D51-273D-42AD-825F-F176C17D8F23}" presName="thickLine" presStyleLbl="alignNode1" presStyleIdx="0" presStyleCnt="7"/>
      <dgm:spPr/>
    </dgm:pt>
    <dgm:pt modelId="{94E129E3-901B-4772-9779-D6349C7D769D}" type="pres">
      <dgm:prSet presAssocID="{2AD83D51-273D-42AD-825F-F176C17D8F23}" presName="horz1" presStyleCnt="0"/>
      <dgm:spPr/>
    </dgm:pt>
    <dgm:pt modelId="{A3B706E3-D9E0-4E76-8965-05314AD91D07}" type="pres">
      <dgm:prSet presAssocID="{2AD83D51-273D-42AD-825F-F176C17D8F23}" presName="tx1" presStyleLbl="revTx" presStyleIdx="0" presStyleCnt="7"/>
      <dgm:spPr/>
    </dgm:pt>
    <dgm:pt modelId="{5525C512-95FE-4C3E-8AAB-FA3481F20D77}" type="pres">
      <dgm:prSet presAssocID="{2AD83D51-273D-42AD-825F-F176C17D8F23}" presName="vert1" presStyleCnt="0"/>
      <dgm:spPr/>
    </dgm:pt>
    <dgm:pt modelId="{EA873BBE-CDE9-4F0E-A341-F848899055DF}" type="pres">
      <dgm:prSet presAssocID="{D91A20B2-EB82-44D0-91DF-D4FFC5AEE9E3}" presName="thickLine" presStyleLbl="alignNode1" presStyleIdx="1" presStyleCnt="7"/>
      <dgm:spPr/>
    </dgm:pt>
    <dgm:pt modelId="{638E9248-1552-4B98-AE98-2632047E9ABB}" type="pres">
      <dgm:prSet presAssocID="{D91A20B2-EB82-44D0-91DF-D4FFC5AEE9E3}" presName="horz1" presStyleCnt="0"/>
      <dgm:spPr/>
    </dgm:pt>
    <dgm:pt modelId="{9BDEE98B-9B7A-4ABF-8287-4D14089612FD}" type="pres">
      <dgm:prSet presAssocID="{D91A20B2-EB82-44D0-91DF-D4FFC5AEE9E3}" presName="tx1" presStyleLbl="revTx" presStyleIdx="1" presStyleCnt="7"/>
      <dgm:spPr/>
    </dgm:pt>
    <dgm:pt modelId="{F90270BC-9D2C-4812-9787-E87174E19B96}" type="pres">
      <dgm:prSet presAssocID="{D91A20B2-EB82-44D0-91DF-D4FFC5AEE9E3}" presName="vert1" presStyleCnt="0"/>
      <dgm:spPr/>
    </dgm:pt>
    <dgm:pt modelId="{E269EA6C-95F2-4F80-B3B5-C4FA48BA7E95}" type="pres">
      <dgm:prSet presAssocID="{205590E5-9395-47A2-B985-0EBC2A458751}" presName="thickLine" presStyleLbl="alignNode1" presStyleIdx="2" presStyleCnt="7"/>
      <dgm:spPr/>
    </dgm:pt>
    <dgm:pt modelId="{9708A410-10B6-4EB0-8D6B-572A52C13EB9}" type="pres">
      <dgm:prSet presAssocID="{205590E5-9395-47A2-B985-0EBC2A458751}" presName="horz1" presStyleCnt="0"/>
      <dgm:spPr/>
    </dgm:pt>
    <dgm:pt modelId="{A5A24DEE-BCCD-4874-9448-383B44740E75}" type="pres">
      <dgm:prSet presAssocID="{205590E5-9395-47A2-B985-0EBC2A458751}" presName="tx1" presStyleLbl="revTx" presStyleIdx="2" presStyleCnt="7"/>
      <dgm:spPr/>
    </dgm:pt>
    <dgm:pt modelId="{BF3EFFBA-6F21-4284-86AA-8C96A59A7168}" type="pres">
      <dgm:prSet presAssocID="{205590E5-9395-47A2-B985-0EBC2A458751}" presName="vert1" presStyleCnt="0"/>
      <dgm:spPr/>
    </dgm:pt>
    <dgm:pt modelId="{547A4C53-A551-48BC-A6CF-19AC18DBA0B4}" type="pres">
      <dgm:prSet presAssocID="{FBE396A3-B8B2-48B9-BD15-C70B8EBD9C23}" presName="thickLine" presStyleLbl="alignNode1" presStyleIdx="3" presStyleCnt="7"/>
      <dgm:spPr/>
    </dgm:pt>
    <dgm:pt modelId="{90DAD2B5-0BC9-4801-9D8A-063A92E870C4}" type="pres">
      <dgm:prSet presAssocID="{FBE396A3-B8B2-48B9-BD15-C70B8EBD9C23}" presName="horz1" presStyleCnt="0"/>
      <dgm:spPr/>
    </dgm:pt>
    <dgm:pt modelId="{8E41E2A6-C27A-4220-9BD4-EB7ABB83D176}" type="pres">
      <dgm:prSet presAssocID="{FBE396A3-B8B2-48B9-BD15-C70B8EBD9C23}" presName="tx1" presStyleLbl="revTx" presStyleIdx="3" presStyleCnt="7"/>
      <dgm:spPr/>
    </dgm:pt>
    <dgm:pt modelId="{F6C2F3B7-8B9D-44A9-B97E-25E389E48177}" type="pres">
      <dgm:prSet presAssocID="{FBE396A3-B8B2-48B9-BD15-C70B8EBD9C23}" presName="vert1" presStyleCnt="0"/>
      <dgm:spPr/>
    </dgm:pt>
    <dgm:pt modelId="{89BE8E31-ABDA-4D51-B808-FAF96D206D00}" type="pres">
      <dgm:prSet presAssocID="{59CE2CF7-F845-4992-9810-769BBDAAF10C}" presName="thickLine" presStyleLbl="alignNode1" presStyleIdx="4" presStyleCnt="7"/>
      <dgm:spPr/>
    </dgm:pt>
    <dgm:pt modelId="{A7788814-9004-42E3-B1BA-8B18BC87FE35}" type="pres">
      <dgm:prSet presAssocID="{59CE2CF7-F845-4992-9810-769BBDAAF10C}" presName="horz1" presStyleCnt="0"/>
      <dgm:spPr/>
    </dgm:pt>
    <dgm:pt modelId="{FCDDD7D1-C874-4A30-A4FD-4CF951BA4554}" type="pres">
      <dgm:prSet presAssocID="{59CE2CF7-F845-4992-9810-769BBDAAF10C}" presName="tx1" presStyleLbl="revTx" presStyleIdx="4" presStyleCnt="7"/>
      <dgm:spPr/>
    </dgm:pt>
    <dgm:pt modelId="{4DD00BCB-F0D8-4E19-8F3F-655D25F21DF2}" type="pres">
      <dgm:prSet presAssocID="{59CE2CF7-F845-4992-9810-769BBDAAF10C}" presName="vert1" presStyleCnt="0"/>
      <dgm:spPr/>
    </dgm:pt>
    <dgm:pt modelId="{82B6101F-47AB-481E-8E1B-845C7534C556}" type="pres">
      <dgm:prSet presAssocID="{0F1B7FC0-0598-4111-82FC-4ECD26F1C194}" presName="thickLine" presStyleLbl="alignNode1" presStyleIdx="5" presStyleCnt="7"/>
      <dgm:spPr/>
    </dgm:pt>
    <dgm:pt modelId="{F6D0A5D2-19CE-4A8F-86C0-89D97B05CCD4}" type="pres">
      <dgm:prSet presAssocID="{0F1B7FC0-0598-4111-82FC-4ECD26F1C194}" presName="horz1" presStyleCnt="0"/>
      <dgm:spPr/>
    </dgm:pt>
    <dgm:pt modelId="{A35C7671-6CE4-4920-90B1-5E3A0F61B42B}" type="pres">
      <dgm:prSet presAssocID="{0F1B7FC0-0598-4111-82FC-4ECD26F1C194}" presName="tx1" presStyleLbl="revTx" presStyleIdx="5" presStyleCnt="7"/>
      <dgm:spPr/>
    </dgm:pt>
    <dgm:pt modelId="{BAA0482A-8B36-4F32-8A26-60A8AB5ADCF3}" type="pres">
      <dgm:prSet presAssocID="{0F1B7FC0-0598-4111-82FC-4ECD26F1C194}" presName="vert1" presStyleCnt="0"/>
      <dgm:spPr/>
    </dgm:pt>
    <dgm:pt modelId="{1814ED1B-5DAA-4CD2-8BE7-D9F57CA775C9}" type="pres">
      <dgm:prSet presAssocID="{F0DBEB09-A09A-411B-96D5-C05211457C3A}" presName="thickLine" presStyleLbl="alignNode1" presStyleIdx="6" presStyleCnt="7"/>
      <dgm:spPr/>
    </dgm:pt>
    <dgm:pt modelId="{19C0B301-5282-4CED-9871-74DA2A7B9E9F}" type="pres">
      <dgm:prSet presAssocID="{F0DBEB09-A09A-411B-96D5-C05211457C3A}" presName="horz1" presStyleCnt="0"/>
      <dgm:spPr/>
    </dgm:pt>
    <dgm:pt modelId="{8E87787C-3A77-4DC8-9F3F-F293B840070A}" type="pres">
      <dgm:prSet presAssocID="{F0DBEB09-A09A-411B-96D5-C05211457C3A}" presName="tx1" presStyleLbl="revTx" presStyleIdx="6" presStyleCnt="7"/>
      <dgm:spPr/>
    </dgm:pt>
    <dgm:pt modelId="{EEF8E062-E738-49A7-B3AF-174E286ED947}" type="pres">
      <dgm:prSet presAssocID="{F0DBEB09-A09A-411B-96D5-C05211457C3A}" presName="vert1" presStyleCnt="0"/>
      <dgm:spPr/>
    </dgm:pt>
  </dgm:ptLst>
  <dgm:cxnLst>
    <dgm:cxn modelId="{C423FF11-5AEA-4FB1-B35A-0F0F36D7CBE9}" srcId="{D6709E8C-800B-46F9-8E43-90F020C02422}" destId="{205590E5-9395-47A2-B985-0EBC2A458751}" srcOrd="2" destOrd="0" parTransId="{BEAAFAD9-314B-46F2-8F79-571B4076A888}" sibTransId="{76F51EF9-2E9C-42C5-89F0-841AEA30E127}"/>
    <dgm:cxn modelId="{431F7236-12A2-44D1-B4C4-0EFE451D22ED}" type="presOf" srcId="{59CE2CF7-F845-4992-9810-769BBDAAF10C}" destId="{FCDDD7D1-C874-4A30-A4FD-4CF951BA4554}" srcOrd="0" destOrd="0" presId="urn:microsoft.com/office/officeart/2008/layout/LinedList"/>
    <dgm:cxn modelId="{A2F4696C-E7FB-4B2E-9488-D538B4C3FF39}" type="presOf" srcId="{205590E5-9395-47A2-B985-0EBC2A458751}" destId="{A5A24DEE-BCCD-4874-9448-383B44740E75}" srcOrd="0" destOrd="0" presId="urn:microsoft.com/office/officeart/2008/layout/LinedList"/>
    <dgm:cxn modelId="{FA71D54F-5237-465B-AD64-6E01D810C719}" type="presOf" srcId="{D91A20B2-EB82-44D0-91DF-D4FFC5AEE9E3}" destId="{9BDEE98B-9B7A-4ABF-8287-4D14089612FD}" srcOrd="0" destOrd="0" presId="urn:microsoft.com/office/officeart/2008/layout/LinedList"/>
    <dgm:cxn modelId="{5720048D-23E1-442E-8F33-996357705C3C}" srcId="{D6709E8C-800B-46F9-8E43-90F020C02422}" destId="{59CE2CF7-F845-4992-9810-769BBDAAF10C}" srcOrd="4" destOrd="0" parTransId="{5CE69102-2F26-40CE-8BA2-B1979E3C7262}" sibTransId="{9E9218A6-60DA-4989-83A2-7B86C1FBEF29}"/>
    <dgm:cxn modelId="{28BC8498-3418-453A-BDEA-48472B89ECE0}" srcId="{D6709E8C-800B-46F9-8E43-90F020C02422}" destId="{0F1B7FC0-0598-4111-82FC-4ECD26F1C194}" srcOrd="5" destOrd="0" parTransId="{CC9AC42E-6B86-4FFE-B3C2-653FF15E3140}" sibTransId="{051ECF2A-022E-4C63-840B-4EC5AFED42CD}"/>
    <dgm:cxn modelId="{2238319B-DA43-4C0F-A71B-BC2D4AFD2E7F}" srcId="{D6709E8C-800B-46F9-8E43-90F020C02422}" destId="{F0DBEB09-A09A-411B-96D5-C05211457C3A}" srcOrd="6" destOrd="0" parTransId="{951AD11E-9D62-4DF3-AFA2-1DB5A33A0840}" sibTransId="{8E987909-C8BA-41DC-8D8A-8A5F385B7959}"/>
    <dgm:cxn modelId="{AF38EEB6-E01E-4FE9-A5D3-BD50EADE9C79}" type="presOf" srcId="{2AD83D51-273D-42AD-825F-F176C17D8F23}" destId="{A3B706E3-D9E0-4E76-8965-05314AD91D07}" srcOrd="0" destOrd="0" presId="urn:microsoft.com/office/officeart/2008/layout/LinedList"/>
    <dgm:cxn modelId="{D3CF6CBB-B297-429B-B256-A0B936074D08}" type="presOf" srcId="{0F1B7FC0-0598-4111-82FC-4ECD26F1C194}" destId="{A35C7671-6CE4-4920-90B1-5E3A0F61B42B}" srcOrd="0" destOrd="0" presId="urn:microsoft.com/office/officeart/2008/layout/LinedList"/>
    <dgm:cxn modelId="{44B456BD-2C3F-4719-B5C4-C37E9B86522C}" type="presOf" srcId="{D6709E8C-800B-46F9-8E43-90F020C02422}" destId="{1F3034C7-5668-429E-B72C-02AFAD6BAE64}" srcOrd="0" destOrd="0" presId="urn:microsoft.com/office/officeart/2008/layout/LinedList"/>
    <dgm:cxn modelId="{248494C0-D3A2-4047-B974-11C23412846B}" srcId="{D6709E8C-800B-46F9-8E43-90F020C02422}" destId="{D91A20B2-EB82-44D0-91DF-D4FFC5AEE9E3}" srcOrd="1" destOrd="0" parTransId="{AEE378A3-FC72-42C0-824C-2363D16CCFEA}" sibTransId="{491BA51D-BB46-47CD-996A-460297051863}"/>
    <dgm:cxn modelId="{F1218BD6-8A95-4343-B997-E01C46F697C8}" srcId="{D6709E8C-800B-46F9-8E43-90F020C02422}" destId="{2AD83D51-273D-42AD-825F-F176C17D8F23}" srcOrd="0" destOrd="0" parTransId="{0E150F28-3B83-47AC-9AC6-42CF561F2477}" sibTransId="{9DD6F9CE-78B3-43EA-8BBB-425921F27CC3}"/>
    <dgm:cxn modelId="{B7E41ED9-5D2B-4D6B-85A7-AD7141EF5161}" srcId="{D6709E8C-800B-46F9-8E43-90F020C02422}" destId="{FBE396A3-B8B2-48B9-BD15-C70B8EBD9C23}" srcOrd="3" destOrd="0" parTransId="{34479398-4AEF-44C6-B44E-8672CCFD8A0E}" sibTransId="{EAF0C431-F980-4C79-9198-DC28024FED49}"/>
    <dgm:cxn modelId="{64ED2DF0-D1BE-4EF6-87F8-E05D23A068C5}" type="presOf" srcId="{F0DBEB09-A09A-411B-96D5-C05211457C3A}" destId="{8E87787C-3A77-4DC8-9F3F-F293B840070A}" srcOrd="0" destOrd="0" presId="urn:microsoft.com/office/officeart/2008/layout/LinedList"/>
    <dgm:cxn modelId="{CDA56EFE-50E0-40A3-BCAE-424A4F6C3A8A}" type="presOf" srcId="{FBE396A3-B8B2-48B9-BD15-C70B8EBD9C23}" destId="{8E41E2A6-C27A-4220-9BD4-EB7ABB83D176}" srcOrd="0" destOrd="0" presId="urn:microsoft.com/office/officeart/2008/layout/LinedList"/>
    <dgm:cxn modelId="{6D00EACD-FCDA-4811-BE33-DE84F5C3CBF9}" type="presParOf" srcId="{1F3034C7-5668-429E-B72C-02AFAD6BAE64}" destId="{238AA95E-0C6E-4C5D-A9E8-BFC6F3B6C067}" srcOrd="0" destOrd="0" presId="urn:microsoft.com/office/officeart/2008/layout/LinedList"/>
    <dgm:cxn modelId="{E5117DD3-AB84-4F43-802E-7AAE7F9B8227}" type="presParOf" srcId="{1F3034C7-5668-429E-B72C-02AFAD6BAE64}" destId="{94E129E3-901B-4772-9779-D6349C7D769D}" srcOrd="1" destOrd="0" presId="urn:microsoft.com/office/officeart/2008/layout/LinedList"/>
    <dgm:cxn modelId="{818681D7-1547-431F-BE67-6C5F29DDB288}" type="presParOf" srcId="{94E129E3-901B-4772-9779-D6349C7D769D}" destId="{A3B706E3-D9E0-4E76-8965-05314AD91D07}" srcOrd="0" destOrd="0" presId="urn:microsoft.com/office/officeart/2008/layout/LinedList"/>
    <dgm:cxn modelId="{CA2E8C47-3668-4E7A-A59C-A14DAA99FD63}" type="presParOf" srcId="{94E129E3-901B-4772-9779-D6349C7D769D}" destId="{5525C512-95FE-4C3E-8AAB-FA3481F20D77}" srcOrd="1" destOrd="0" presId="urn:microsoft.com/office/officeart/2008/layout/LinedList"/>
    <dgm:cxn modelId="{21897F71-A36E-49D3-B474-2FFC50266D1B}" type="presParOf" srcId="{1F3034C7-5668-429E-B72C-02AFAD6BAE64}" destId="{EA873BBE-CDE9-4F0E-A341-F848899055DF}" srcOrd="2" destOrd="0" presId="urn:microsoft.com/office/officeart/2008/layout/LinedList"/>
    <dgm:cxn modelId="{5C2B9A3E-2624-4E65-90B8-95A163D452E4}" type="presParOf" srcId="{1F3034C7-5668-429E-B72C-02AFAD6BAE64}" destId="{638E9248-1552-4B98-AE98-2632047E9ABB}" srcOrd="3" destOrd="0" presId="urn:microsoft.com/office/officeart/2008/layout/LinedList"/>
    <dgm:cxn modelId="{9265F7D9-DDD8-458B-9B7D-512715635723}" type="presParOf" srcId="{638E9248-1552-4B98-AE98-2632047E9ABB}" destId="{9BDEE98B-9B7A-4ABF-8287-4D14089612FD}" srcOrd="0" destOrd="0" presId="urn:microsoft.com/office/officeart/2008/layout/LinedList"/>
    <dgm:cxn modelId="{2426F093-FBA2-4DE0-AE68-D4D1504DFC73}" type="presParOf" srcId="{638E9248-1552-4B98-AE98-2632047E9ABB}" destId="{F90270BC-9D2C-4812-9787-E87174E19B96}" srcOrd="1" destOrd="0" presId="urn:microsoft.com/office/officeart/2008/layout/LinedList"/>
    <dgm:cxn modelId="{555754E1-8D0E-4303-A2F3-30F43776196D}" type="presParOf" srcId="{1F3034C7-5668-429E-B72C-02AFAD6BAE64}" destId="{E269EA6C-95F2-4F80-B3B5-C4FA48BA7E95}" srcOrd="4" destOrd="0" presId="urn:microsoft.com/office/officeart/2008/layout/LinedList"/>
    <dgm:cxn modelId="{8A6B08F2-DC91-49B2-BF84-2F2243DAB364}" type="presParOf" srcId="{1F3034C7-5668-429E-B72C-02AFAD6BAE64}" destId="{9708A410-10B6-4EB0-8D6B-572A52C13EB9}" srcOrd="5" destOrd="0" presId="urn:microsoft.com/office/officeart/2008/layout/LinedList"/>
    <dgm:cxn modelId="{746E25AE-F41D-408B-96B8-F76CBDF262FF}" type="presParOf" srcId="{9708A410-10B6-4EB0-8D6B-572A52C13EB9}" destId="{A5A24DEE-BCCD-4874-9448-383B44740E75}" srcOrd="0" destOrd="0" presId="urn:microsoft.com/office/officeart/2008/layout/LinedList"/>
    <dgm:cxn modelId="{011D614B-E2B2-4C4A-BC50-384368044BFD}" type="presParOf" srcId="{9708A410-10B6-4EB0-8D6B-572A52C13EB9}" destId="{BF3EFFBA-6F21-4284-86AA-8C96A59A7168}" srcOrd="1" destOrd="0" presId="urn:microsoft.com/office/officeart/2008/layout/LinedList"/>
    <dgm:cxn modelId="{2FE22A60-A685-4F09-9C2C-2CF4EE3380AE}" type="presParOf" srcId="{1F3034C7-5668-429E-B72C-02AFAD6BAE64}" destId="{547A4C53-A551-48BC-A6CF-19AC18DBA0B4}" srcOrd="6" destOrd="0" presId="urn:microsoft.com/office/officeart/2008/layout/LinedList"/>
    <dgm:cxn modelId="{1BDA4728-4169-4980-9BF8-4091AE6F6E66}" type="presParOf" srcId="{1F3034C7-5668-429E-B72C-02AFAD6BAE64}" destId="{90DAD2B5-0BC9-4801-9D8A-063A92E870C4}" srcOrd="7" destOrd="0" presId="urn:microsoft.com/office/officeart/2008/layout/LinedList"/>
    <dgm:cxn modelId="{AFC47BA7-9B82-4B44-BBAB-769B1BE8CFE4}" type="presParOf" srcId="{90DAD2B5-0BC9-4801-9D8A-063A92E870C4}" destId="{8E41E2A6-C27A-4220-9BD4-EB7ABB83D176}" srcOrd="0" destOrd="0" presId="urn:microsoft.com/office/officeart/2008/layout/LinedList"/>
    <dgm:cxn modelId="{87939C96-CA3B-435D-A1F0-1630AEA03B97}" type="presParOf" srcId="{90DAD2B5-0BC9-4801-9D8A-063A92E870C4}" destId="{F6C2F3B7-8B9D-44A9-B97E-25E389E48177}" srcOrd="1" destOrd="0" presId="urn:microsoft.com/office/officeart/2008/layout/LinedList"/>
    <dgm:cxn modelId="{2909890F-F11C-453B-B9F3-B0C9C6DD25C1}" type="presParOf" srcId="{1F3034C7-5668-429E-B72C-02AFAD6BAE64}" destId="{89BE8E31-ABDA-4D51-B808-FAF96D206D00}" srcOrd="8" destOrd="0" presId="urn:microsoft.com/office/officeart/2008/layout/LinedList"/>
    <dgm:cxn modelId="{7B4B9BB2-5455-4A36-8344-6055800EBDF8}" type="presParOf" srcId="{1F3034C7-5668-429E-B72C-02AFAD6BAE64}" destId="{A7788814-9004-42E3-B1BA-8B18BC87FE35}" srcOrd="9" destOrd="0" presId="urn:microsoft.com/office/officeart/2008/layout/LinedList"/>
    <dgm:cxn modelId="{25424DF4-1984-48EB-9DD9-4D225E6527F3}" type="presParOf" srcId="{A7788814-9004-42E3-B1BA-8B18BC87FE35}" destId="{FCDDD7D1-C874-4A30-A4FD-4CF951BA4554}" srcOrd="0" destOrd="0" presId="urn:microsoft.com/office/officeart/2008/layout/LinedList"/>
    <dgm:cxn modelId="{58653503-D042-4798-8013-E006B3E4C711}" type="presParOf" srcId="{A7788814-9004-42E3-B1BA-8B18BC87FE35}" destId="{4DD00BCB-F0D8-4E19-8F3F-655D25F21DF2}" srcOrd="1" destOrd="0" presId="urn:microsoft.com/office/officeart/2008/layout/LinedList"/>
    <dgm:cxn modelId="{5946B5EF-9585-42C5-AE8F-A0BCAB32CC53}" type="presParOf" srcId="{1F3034C7-5668-429E-B72C-02AFAD6BAE64}" destId="{82B6101F-47AB-481E-8E1B-845C7534C556}" srcOrd="10" destOrd="0" presId="urn:microsoft.com/office/officeart/2008/layout/LinedList"/>
    <dgm:cxn modelId="{CF4DD909-FA2D-48F0-B011-7970D855F295}" type="presParOf" srcId="{1F3034C7-5668-429E-B72C-02AFAD6BAE64}" destId="{F6D0A5D2-19CE-4A8F-86C0-89D97B05CCD4}" srcOrd="11" destOrd="0" presId="urn:microsoft.com/office/officeart/2008/layout/LinedList"/>
    <dgm:cxn modelId="{8BF77ED9-3E45-4461-8C49-05629407ED77}" type="presParOf" srcId="{F6D0A5D2-19CE-4A8F-86C0-89D97B05CCD4}" destId="{A35C7671-6CE4-4920-90B1-5E3A0F61B42B}" srcOrd="0" destOrd="0" presId="urn:microsoft.com/office/officeart/2008/layout/LinedList"/>
    <dgm:cxn modelId="{D77875A0-571D-4377-9371-DFB40532A71E}" type="presParOf" srcId="{F6D0A5D2-19CE-4A8F-86C0-89D97B05CCD4}" destId="{BAA0482A-8B36-4F32-8A26-60A8AB5ADCF3}" srcOrd="1" destOrd="0" presId="urn:microsoft.com/office/officeart/2008/layout/LinedList"/>
    <dgm:cxn modelId="{C21ABA23-B5A1-4BF7-839A-7012258CD1DE}" type="presParOf" srcId="{1F3034C7-5668-429E-B72C-02AFAD6BAE64}" destId="{1814ED1B-5DAA-4CD2-8BE7-D9F57CA775C9}" srcOrd="12" destOrd="0" presId="urn:microsoft.com/office/officeart/2008/layout/LinedList"/>
    <dgm:cxn modelId="{F09ECF07-5B38-47B2-A46D-49F1124A42CD}" type="presParOf" srcId="{1F3034C7-5668-429E-B72C-02AFAD6BAE64}" destId="{19C0B301-5282-4CED-9871-74DA2A7B9E9F}" srcOrd="13" destOrd="0" presId="urn:microsoft.com/office/officeart/2008/layout/LinedList"/>
    <dgm:cxn modelId="{B6064827-09CA-4C7D-97AC-7F85A8753925}" type="presParOf" srcId="{19C0B301-5282-4CED-9871-74DA2A7B9E9F}" destId="{8E87787C-3A77-4DC8-9F3F-F293B840070A}" srcOrd="0" destOrd="0" presId="urn:microsoft.com/office/officeart/2008/layout/LinedList"/>
    <dgm:cxn modelId="{629B461A-745F-4C5C-ACF6-9F18A3B7D0D9}" type="presParOf" srcId="{19C0B301-5282-4CED-9871-74DA2A7B9E9F}" destId="{EEF8E062-E738-49A7-B3AF-174E286ED94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1D6991D-2FDF-4751-B38E-D9579CEC531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28EEB21-A5BB-4350-833E-1E56D55F9DEA}">
      <dgm:prSet/>
      <dgm:spPr/>
      <dgm:t>
        <a:bodyPr/>
        <a:lstStyle/>
        <a:p>
          <a:r>
            <a:rPr lang="en-US" i="1" dirty="0"/>
            <a:t>Confirm Hearing Notices were published in newspaper.</a:t>
          </a:r>
          <a:endParaRPr lang="en-US" dirty="0"/>
        </a:p>
      </dgm:t>
    </dgm:pt>
    <dgm:pt modelId="{0C42152C-0119-4DA3-B83F-B803E05478F8}" type="parTrans" cxnId="{761B397D-3A54-4D18-875E-00C08F584AF5}">
      <dgm:prSet/>
      <dgm:spPr/>
      <dgm:t>
        <a:bodyPr/>
        <a:lstStyle/>
        <a:p>
          <a:endParaRPr lang="en-US"/>
        </a:p>
      </dgm:t>
    </dgm:pt>
    <dgm:pt modelId="{8DF15595-F30F-4C56-856C-F0373773B917}" type="sibTrans" cxnId="{761B397D-3A54-4D18-875E-00C08F584AF5}">
      <dgm:prSet/>
      <dgm:spPr/>
      <dgm:t>
        <a:bodyPr/>
        <a:lstStyle/>
        <a:p>
          <a:endParaRPr lang="en-US"/>
        </a:p>
      </dgm:t>
    </dgm:pt>
    <dgm:pt modelId="{593B85C7-DC2E-404E-912F-EFB83AEA9E0D}">
      <dgm:prSet/>
      <dgm:spPr/>
      <dgm:t>
        <a:bodyPr/>
        <a:lstStyle/>
        <a:p>
          <a:r>
            <a:rPr lang="en-US" i="1" dirty="0"/>
            <a:t>Reserve adequate time for public comment at budget hearing</a:t>
          </a:r>
          <a:endParaRPr lang="en-US" dirty="0"/>
        </a:p>
      </dgm:t>
    </dgm:pt>
    <dgm:pt modelId="{D439D128-0324-4374-AD00-C0896BD28635}" type="parTrans" cxnId="{BB31B350-60B7-4D89-9EB3-7B8BDFAEE53E}">
      <dgm:prSet/>
      <dgm:spPr/>
      <dgm:t>
        <a:bodyPr/>
        <a:lstStyle/>
        <a:p>
          <a:endParaRPr lang="en-US"/>
        </a:p>
      </dgm:t>
    </dgm:pt>
    <dgm:pt modelId="{93FC3934-30C8-4C16-97E4-E0ED967364AF}" type="sibTrans" cxnId="{BB31B350-60B7-4D89-9EB3-7B8BDFAEE53E}">
      <dgm:prSet/>
      <dgm:spPr/>
      <dgm:t>
        <a:bodyPr/>
        <a:lstStyle/>
        <a:p>
          <a:endParaRPr lang="en-US"/>
        </a:p>
      </dgm:t>
    </dgm:pt>
    <dgm:pt modelId="{D56A002E-20B8-463A-BF83-DC37C28407B5}">
      <dgm:prSet/>
      <dgm:spPr/>
      <dgm:t>
        <a:bodyPr/>
        <a:lstStyle/>
        <a:p>
          <a:r>
            <a:rPr lang="en-US" i="1" dirty="0"/>
            <a:t>Approve LC-2 after board approves budget</a:t>
          </a:r>
          <a:endParaRPr lang="en-US" dirty="0"/>
        </a:p>
      </dgm:t>
    </dgm:pt>
    <dgm:pt modelId="{50B58A7E-86EB-47FE-A9D8-090FEE933A11}" type="parTrans" cxnId="{C6B480DE-DBB2-4D0D-B640-CD46C342FF99}">
      <dgm:prSet/>
      <dgm:spPr/>
      <dgm:t>
        <a:bodyPr/>
        <a:lstStyle/>
        <a:p>
          <a:endParaRPr lang="en-US"/>
        </a:p>
      </dgm:t>
    </dgm:pt>
    <dgm:pt modelId="{9BA25905-A235-40F2-8F75-3CE984A1653D}" type="sibTrans" cxnId="{C6B480DE-DBB2-4D0D-B640-CD46C342FF99}">
      <dgm:prSet/>
      <dgm:spPr/>
      <dgm:t>
        <a:bodyPr/>
        <a:lstStyle/>
        <a:p>
          <a:endParaRPr lang="en-US"/>
        </a:p>
      </dgm:t>
    </dgm:pt>
    <dgm:pt modelId="{18AF3454-8312-48A5-AD4A-FEF6DFD349F6}">
      <dgm:prSet/>
      <dgm:spPr/>
      <dgm:t>
        <a:bodyPr/>
        <a:lstStyle/>
        <a:p>
          <a:r>
            <a:rPr lang="en-US" i="1" dirty="0"/>
            <a:t>Submit budget docs to NDE, APA, Clerks</a:t>
          </a:r>
          <a:endParaRPr lang="en-US" dirty="0"/>
        </a:p>
      </dgm:t>
    </dgm:pt>
    <dgm:pt modelId="{9026CAEE-B452-45A9-9DA3-703D8FA6B325}" type="parTrans" cxnId="{600CB423-98C3-407B-8CC2-F49A3C882246}">
      <dgm:prSet/>
      <dgm:spPr/>
      <dgm:t>
        <a:bodyPr/>
        <a:lstStyle/>
        <a:p>
          <a:endParaRPr lang="en-US"/>
        </a:p>
      </dgm:t>
    </dgm:pt>
    <dgm:pt modelId="{0BE31C4B-F6B0-4CD2-A3ED-624E82997E90}" type="sibTrans" cxnId="{600CB423-98C3-407B-8CC2-F49A3C882246}">
      <dgm:prSet/>
      <dgm:spPr/>
      <dgm:t>
        <a:bodyPr/>
        <a:lstStyle/>
        <a:p>
          <a:endParaRPr lang="en-US"/>
        </a:p>
      </dgm:t>
    </dgm:pt>
    <dgm:pt modelId="{FC9077D6-6329-474D-A250-9D8649F18FAF}">
      <dgm:prSet/>
      <dgm:spPr/>
      <dgm:t>
        <a:bodyPr/>
        <a:lstStyle/>
        <a:p>
          <a:r>
            <a:rPr lang="en-US" i="1" dirty="0"/>
            <a:t>Submit Tax Resolution to County</a:t>
          </a:r>
          <a:endParaRPr lang="en-US" dirty="0"/>
        </a:p>
      </dgm:t>
    </dgm:pt>
    <dgm:pt modelId="{23133CA7-1F1D-471B-8C2B-87A4F4BE3175}" type="parTrans" cxnId="{A43309F7-478F-46ED-8314-3D094D862F04}">
      <dgm:prSet/>
      <dgm:spPr/>
      <dgm:t>
        <a:bodyPr/>
        <a:lstStyle/>
        <a:p>
          <a:endParaRPr lang="en-US"/>
        </a:p>
      </dgm:t>
    </dgm:pt>
    <dgm:pt modelId="{CE26D1F2-60F7-432C-8255-468FD57E342F}" type="sibTrans" cxnId="{A43309F7-478F-46ED-8314-3D094D862F04}">
      <dgm:prSet/>
      <dgm:spPr/>
      <dgm:t>
        <a:bodyPr/>
        <a:lstStyle/>
        <a:p>
          <a:endParaRPr lang="en-US"/>
        </a:p>
      </dgm:t>
    </dgm:pt>
    <dgm:pt modelId="{59589988-B31D-4AEA-9EC3-34D0CF662403}">
      <dgm:prSet/>
      <dgm:spPr/>
      <dgm:t>
        <a:bodyPr/>
        <a:lstStyle/>
        <a:p>
          <a:r>
            <a:rPr lang="en-US" i="1" dirty="0"/>
            <a:t>Tax Request set correctly?</a:t>
          </a:r>
          <a:endParaRPr lang="en-US" dirty="0"/>
        </a:p>
      </dgm:t>
    </dgm:pt>
    <dgm:pt modelId="{955FF4E7-2C1E-4B8A-AF10-228465C54560}" type="parTrans" cxnId="{E7937D54-EF28-41E3-9870-F4C9B7310F50}">
      <dgm:prSet/>
      <dgm:spPr/>
      <dgm:t>
        <a:bodyPr/>
        <a:lstStyle/>
        <a:p>
          <a:endParaRPr lang="en-US"/>
        </a:p>
      </dgm:t>
    </dgm:pt>
    <dgm:pt modelId="{033D4CC7-AAE4-40AC-8B97-7FE155BAA189}" type="sibTrans" cxnId="{E7937D54-EF28-41E3-9870-F4C9B7310F50}">
      <dgm:prSet/>
      <dgm:spPr/>
      <dgm:t>
        <a:bodyPr/>
        <a:lstStyle/>
        <a:p>
          <a:endParaRPr lang="en-US"/>
        </a:p>
      </dgm:t>
    </dgm:pt>
    <dgm:pt modelId="{78F751D8-C5D6-4156-8542-1018AAAB600A}" type="pres">
      <dgm:prSet presAssocID="{71D6991D-2FDF-4751-B38E-D9579CEC5319}" presName="vert0" presStyleCnt="0">
        <dgm:presLayoutVars>
          <dgm:dir/>
          <dgm:animOne val="branch"/>
          <dgm:animLvl val="lvl"/>
        </dgm:presLayoutVars>
      </dgm:prSet>
      <dgm:spPr/>
    </dgm:pt>
    <dgm:pt modelId="{293FCAB2-8E99-4A88-9DD3-4179294C97AA}" type="pres">
      <dgm:prSet presAssocID="{528EEB21-A5BB-4350-833E-1E56D55F9DEA}" presName="thickLine" presStyleLbl="alignNode1" presStyleIdx="0" presStyleCnt="6"/>
      <dgm:spPr/>
    </dgm:pt>
    <dgm:pt modelId="{ED1D6663-9EEA-4C32-95A2-9C8472B16A3D}" type="pres">
      <dgm:prSet presAssocID="{528EEB21-A5BB-4350-833E-1E56D55F9DEA}" presName="horz1" presStyleCnt="0"/>
      <dgm:spPr/>
    </dgm:pt>
    <dgm:pt modelId="{B477569B-12B1-4F5B-A404-1F2CE751714A}" type="pres">
      <dgm:prSet presAssocID="{528EEB21-A5BB-4350-833E-1E56D55F9DEA}" presName="tx1" presStyleLbl="revTx" presStyleIdx="0" presStyleCnt="6"/>
      <dgm:spPr/>
    </dgm:pt>
    <dgm:pt modelId="{27514408-08EB-49ED-94A4-43664C4B7782}" type="pres">
      <dgm:prSet presAssocID="{528EEB21-A5BB-4350-833E-1E56D55F9DEA}" presName="vert1" presStyleCnt="0"/>
      <dgm:spPr/>
    </dgm:pt>
    <dgm:pt modelId="{78741655-031D-4E3A-ADF5-842CEC11975E}" type="pres">
      <dgm:prSet presAssocID="{593B85C7-DC2E-404E-912F-EFB83AEA9E0D}" presName="thickLine" presStyleLbl="alignNode1" presStyleIdx="1" presStyleCnt="6"/>
      <dgm:spPr/>
    </dgm:pt>
    <dgm:pt modelId="{884115B2-CD1B-49D2-9D90-9DF1E6DCB4F6}" type="pres">
      <dgm:prSet presAssocID="{593B85C7-DC2E-404E-912F-EFB83AEA9E0D}" presName="horz1" presStyleCnt="0"/>
      <dgm:spPr/>
    </dgm:pt>
    <dgm:pt modelId="{A5183096-9A51-4FE7-8399-8E9D0DA299FB}" type="pres">
      <dgm:prSet presAssocID="{593B85C7-DC2E-404E-912F-EFB83AEA9E0D}" presName="tx1" presStyleLbl="revTx" presStyleIdx="1" presStyleCnt="6"/>
      <dgm:spPr/>
    </dgm:pt>
    <dgm:pt modelId="{63417855-93DC-4DC8-9216-E054D63D273F}" type="pres">
      <dgm:prSet presAssocID="{593B85C7-DC2E-404E-912F-EFB83AEA9E0D}" presName="vert1" presStyleCnt="0"/>
      <dgm:spPr/>
    </dgm:pt>
    <dgm:pt modelId="{94E16F75-332B-46BC-B6E2-8ED7EDE0FFC9}" type="pres">
      <dgm:prSet presAssocID="{D56A002E-20B8-463A-BF83-DC37C28407B5}" presName="thickLine" presStyleLbl="alignNode1" presStyleIdx="2" presStyleCnt="6"/>
      <dgm:spPr/>
    </dgm:pt>
    <dgm:pt modelId="{FCF97E6D-847F-4260-B92C-F00C63CE1832}" type="pres">
      <dgm:prSet presAssocID="{D56A002E-20B8-463A-BF83-DC37C28407B5}" presName="horz1" presStyleCnt="0"/>
      <dgm:spPr/>
    </dgm:pt>
    <dgm:pt modelId="{9EE2F0CE-B3C0-48F4-8098-7971D18476BF}" type="pres">
      <dgm:prSet presAssocID="{D56A002E-20B8-463A-BF83-DC37C28407B5}" presName="tx1" presStyleLbl="revTx" presStyleIdx="2" presStyleCnt="6"/>
      <dgm:spPr/>
    </dgm:pt>
    <dgm:pt modelId="{2F8C4789-109F-4EA9-984C-07C7C5D2D8AB}" type="pres">
      <dgm:prSet presAssocID="{D56A002E-20B8-463A-BF83-DC37C28407B5}" presName="vert1" presStyleCnt="0"/>
      <dgm:spPr/>
    </dgm:pt>
    <dgm:pt modelId="{C4965669-BDBE-46D8-B587-056C41AFAFA5}" type="pres">
      <dgm:prSet presAssocID="{18AF3454-8312-48A5-AD4A-FEF6DFD349F6}" presName="thickLine" presStyleLbl="alignNode1" presStyleIdx="3" presStyleCnt="6"/>
      <dgm:spPr/>
    </dgm:pt>
    <dgm:pt modelId="{512EC9F6-F4A5-44E1-88DF-7FFFF2973939}" type="pres">
      <dgm:prSet presAssocID="{18AF3454-8312-48A5-AD4A-FEF6DFD349F6}" presName="horz1" presStyleCnt="0"/>
      <dgm:spPr/>
    </dgm:pt>
    <dgm:pt modelId="{A169D6C7-07E6-469F-A6E2-726832AA4B10}" type="pres">
      <dgm:prSet presAssocID="{18AF3454-8312-48A5-AD4A-FEF6DFD349F6}" presName="tx1" presStyleLbl="revTx" presStyleIdx="3" presStyleCnt="6"/>
      <dgm:spPr/>
    </dgm:pt>
    <dgm:pt modelId="{E4BAFDAB-DE0A-4F44-96B3-490B688C9C4F}" type="pres">
      <dgm:prSet presAssocID="{18AF3454-8312-48A5-AD4A-FEF6DFD349F6}" presName="vert1" presStyleCnt="0"/>
      <dgm:spPr/>
    </dgm:pt>
    <dgm:pt modelId="{8711F8D3-98AE-40C0-B936-F217AA7EBFCF}" type="pres">
      <dgm:prSet presAssocID="{FC9077D6-6329-474D-A250-9D8649F18FAF}" presName="thickLine" presStyleLbl="alignNode1" presStyleIdx="4" presStyleCnt="6"/>
      <dgm:spPr/>
    </dgm:pt>
    <dgm:pt modelId="{259E87C2-3581-47E8-B9FE-98025F5A84DE}" type="pres">
      <dgm:prSet presAssocID="{FC9077D6-6329-474D-A250-9D8649F18FAF}" presName="horz1" presStyleCnt="0"/>
      <dgm:spPr/>
    </dgm:pt>
    <dgm:pt modelId="{C6FA8FDC-449E-4979-AAAF-A535E3D066A4}" type="pres">
      <dgm:prSet presAssocID="{FC9077D6-6329-474D-A250-9D8649F18FAF}" presName="tx1" presStyleLbl="revTx" presStyleIdx="4" presStyleCnt="6"/>
      <dgm:spPr/>
    </dgm:pt>
    <dgm:pt modelId="{8DB56516-A777-4B8C-BDF3-F22E523A5C41}" type="pres">
      <dgm:prSet presAssocID="{FC9077D6-6329-474D-A250-9D8649F18FAF}" presName="vert1" presStyleCnt="0"/>
      <dgm:spPr/>
    </dgm:pt>
    <dgm:pt modelId="{03052A28-70C8-4F45-8EF1-A8D956A2B10A}" type="pres">
      <dgm:prSet presAssocID="{59589988-B31D-4AEA-9EC3-34D0CF662403}" presName="thickLine" presStyleLbl="alignNode1" presStyleIdx="5" presStyleCnt="6"/>
      <dgm:spPr/>
    </dgm:pt>
    <dgm:pt modelId="{71D4827C-2F20-4576-B9FC-41A75DDE4E76}" type="pres">
      <dgm:prSet presAssocID="{59589988-B31D-4AEA-9EC3-34D0CF662403}" presName="horz1" presStyleCnt="0"/>
      <dgm:spPr/>
    </dgm:pt>
    <dgm:pt modelId="{C7E15F13-29FF-40C7-B140-717C64BDD586}" type="pres">
      <dgm:prSet presAssocID="{59589988-B31D-4AEA-9EC3-34D0CF662403}" presName="tx1" presStyleLbl="revTx" presStyleIdx="5" presStyleCnt="6"/>
      <dgm:spPr/>
    </dgm:pt>
    <dgm:pt modelId="{C9828F55-34B8-4FB8-8CA2-34520631B4F2}" type="pres">
      <dgm:prSet presAssocID="{59589988-B31D-4AEA-9EC3-34D0CF662403}" presName="vert1" presStyleCnt="0"/>
      <dgm:spPr/>
    </dgm:pt>
  </dgm:ptLst>
  <dgm:cxnLst>
    <dgm:cxn modelId="{600CB423-98C3-407B-8CC2-F49A3C882246}" srcId="{71D6991D-2FDF-4751-B38E-D9579CEC5319}" destId="{18AF3454-8312-48A5-AD4A-FEF6DFD349F6}" srcOrd="3" destOrd="0" parTransId="{9026CAEE-B452-45A9-9DA3-703D8FA6B325}" sibTransId="{0BE31C4B-F6B0-4CD2-A3ED-624E82997E90}"/>
    <dgm:cxn modelId="{F668A333-6500-4CFE-A082-BBF878CFFE00}" type="presOf" srcId="{528EEB21-A5BB-4350-833E-1E56D55F9DEA}" destId="{B477569B-12B1-4F5B-A404-1F2CE751714A}" srcOrd="0" destOrd="0" presId="urn:microsoft.com/office/officeart/2008/layout/LinedList"/>
    <dgm:cxn modelId="{0DF8F74F-08A8-47DF-AAC0-82A8F337F058}" type="presOf" srcId="{18AF3454-8312-48A5-AD4A-FEF6DFD349F6}" destId="{A169D6C7-07E6-469F-A6E2-726832AA4B10}" srcOrd="0" destOrd="0" presId="urn:microsoft.com/office/officeart/2008/layout/LinedList"/>
    <dgm:cxn modelId="{BB31B350-60B7-4D89-9EB3-7B8BDFAEE53E}" srcId="{71D6991D-2FDF-4751-B38E-D9579CEC5319}" destId="{593B85C7-DC2E-404E-912F-EFB83AEA9E0D}" srcOrd="1" destOrd="0" parTransId="{D439D128-0324-4374-AD00-C0896BD28635}" sibTransId="{93FC3934-30C8-4C16-97E4-E0ED967364AF}"/>
    <dgm:cxn modelId="{E28CC070-B4FB-4E53-9FF8-FDE91D65C8DA}" type="presOf" srcId="{FC9077D6-6329-474D-A250-9D8649F18FAF}" destId="{C6FA8FDC-449E-4979-AAAF-A535E3D066A4}" srcOrd="0" destOrd="0" presId="urn:microsoft.com/office/officeart/2008/layout/LinedList"/>
    <dgm:cxn modelId="{E7937D54-EF28-41E3-9870-F4C9B7310F50}" srcId="{71D6991D-2FDF-4751-B38E-D9579CEC5319}" destId="{59589988-B31D-4AEA-9EC3-34D0CF662403}" srcOrd="5" destOrd="0" parTransId="{955FF4E7-2C1E-4B8A-AF10-228465C54560}" sibTransId="{033D4CC7-AAE4-40AC-8B97-7FE155BAA189}"/>
    <dgm:cxn modelId="{761B397D-3A54-4D18-875E-00C08F584AF5}" srcId="{71D6991D-2FDF-4751-B38E-D9579CEC5319}" destId="{528EEB21-A5BB-4350-833E-1E56D55F9DEA}" srcOrd="0" destOrd="0" parTransId="{0C42152C-0119-4DA3-B83F-B803E05478F8}" sibTransId="{8DF15595-F30F-4C56-856C-F0373773B917}"/>
    <dgm:cxn modelId="{7AEF988A-7F20-4CF1-BA07-A61B79069EC6}" type="presOf" srcId="{D56A002E-20B8-463A-BF83-DC37C28407B5}" destId="{9EE2F0CE-B3C0-48F4-8098-7971D18476BF}" srcOrd="0" destOrd="0" presId="urn:microsoft.com/office/officeart/2008/layout/LinedList"/>
    <dgm:cxn modelId="{2E222F9B-04A5-4A3A-B452-0618CBDAEC4B}" type="presOf" srcId="{59589988-B31D-4AEA-9EC3-34D0CF662403}" destId="{C7E15F13-29FF-40C7-B140-717C64BDD586}" srcOrd="0" destOrd="0" presId="urn:microsoft.com/office/officeart/2008/layout/LinedList"/>
    <dgm:cxn modelId="{C20762AF-54CE-4AF0-B7F4-83CCFE2DDBCD}" type="presOf" srcId="{593B85C7-DC2E-404E-912F-EFB83AEA9E0D}" destId="{A5183096-9A51-4FE7-8399-8E9D0DA299FB}" srcOrd="0" destOrd="0" presId="urn:microsoft.com/office/officeart/2008/layout/LinedList"/>
    <dgm:cxn modelId="{9464F3D1-D628-4F44-BAA0-C8443473DFC7}" type="presOf" srcId="{71D6991D-2FDF-4751-B38E-D9579CEC5319}" destId="{78F751D8-C5D6-4156-8542-1018AAAB600A}" srcOrd="0" destOrd="0" presId="urn:microsoft.com/office/officeart/2008/layout/LinedList"/>
    <dgm:cxn modelId="{C6B480DE-DBB2-4D0D-B640-CD46C342FF99}" srcId="{71D6991D-2FDF-4751-B38E-D9579CEC5319}" destId="{D56A002E-20B8-463A-BF83-DC37C28407B5}" srcOrd="2" destOrd="0" parTransId="{50B58A7E-86EB-47FE-A9D8-090FEE933A11}" sibTransId="{9BA25905-A235-40F2-8F75-3CE984A1653D}"/>
    <dgm:cxn modelId="{A43309F7-478F-46ED-8314-3D094D862F04}" srcId="{71D6991D-2FDF-4751-B38E-D9579CEC5319}" destId="{FC9077D6-6329-474D-A250-9D8649F18FAF}" srcOrd="4" destOrd="0" parTransId="{23133CA7-1F1D-471B-8C2B-87A4F4BE3175}" sibTransId="{CE26D1F2-60F7-432C-8255-468FD57E342F}"/>
    <dgm:cxn modelId="{4786C0C1-5A90-437F-9EF5-FF9BDE750396}" type="presParOf" srcId="{78F751D8-C5D6-4156-8542-1018AAAB600A}" destId="{293FCAB2-8E99-4A88-9DD3-4179294C97AA}" srcOrd="0" destOrd="0" presId="urn:microsoft.com/office/officeart/2008/layout/LinedList"/>
    <dgm:cxn modelId="{0596450F-34BA-4603-9863-853ED48C6251}" type="presParOf" srcId="{78F751D8-C5D6-4156-8542-1018AAAB600A}" destId="{ED1D6663-9EEA-4C32-95A2-9C8472B16A3D}" srcOrd="1" destOrd="0" presId="urn:microsoft.com/office/officeart/2008/layout/LinedList"/>
    <dgm:cxn modelId="{9AB9FE06-6393-481F-8208-3264A13FF933}" type="presParOf" srcId="{ED1D6663-9EEA-4C32-95A2-9C8472B16A3D}" destId="{B477569B-12B1-4F5B-A404-1F2CE751714A}" srcOrd="0" destOrd="0" presId="urn:microsoft.com/office/officeart/2008/layout/LinedList"/>
    <dgm:cxn modelId="{0E6B8B62-D73A-4FF3-BFCE-522985BAE95D}" type="presParOf" srcId="{ED1D6663-9EEA-4C32-95A2-9C8472B16A3D}" destId="{27514408-08EB-49ED-94A4-43664C4B7782}" srcOrd="1" destOrd="0" presId="urn:microsoft.com/office/officeart/2008/layout/LinedList"/>
    <dgm:cxn modelId="{C5657969-93D5-4BDE-8AF2-E01F6486CCED}" type="presParOf" srcId="{78F751D8-C5D6-4156-8542-1018AAAB600A}" destId="{78741655-031D-4E3A-ADF5-842CEC11975E}" srcOrd="2" destOrd="0" presId="urn:microsoft.com/office/officeart/2008/layout/LinedList"/>
    <dgm:cxn modelId="{22F57BDD-FDF1-4362-9506-9716411BA34A}" type="presParOf" srcId="{78F751D8-C5D6-4156-8542-1018AAAB600A}" destId="{884115B2-CD1B-49D2-9D90-9DF1E6DCB4F6}" srcOrd="3" destOrd="0" presId="urn:microsoft.com/office/officeart/2008/layout/LinedList"/>
    <dgm:cxn modelId="{254705A2-91D7-42CA-89FE-84C3024D9E78}" type="presParOf" srcId="{884115B2-CD1B-49D2-9D90-9DF1E6DCB4F6}" destId="{A5183096-9A51-4FE7-8399-8E9D0DA299FB}" srcOrd="0" destOrd="0" presId="urn:microsoft.com/office/officeart/2008/layout/LinedList"/>
    <dgm:cxn modelId="{D724B1FF-EEFE-422D-B78E-58092853B406}" type="presParOf" srcId="{884115B2-CD1B-49D2-9D90-9DF1E6DCB4F6}" destId="{63417855-93DC-4DC8-9216-E054D63D273F}" srcOrd="1" destOrd="0" presId="urn:microsoft.com/office/officeart/2008/layout/LinedList"/>
    <dgm:cxn modelId="{1FC738F3-4FE4-43E4-991B-7FF6C8AF3BE7}" type="presParOf" srcId="{78F751D8-C5D6-4156-8542-1018AAAB600A}" destId="{94E16F75-332B-46BC-B6E2-8ED7EDE0FFC9}" srcOrd="4" destOrd="0" presId="urn:microsoft.com/office/officeart/2008/layout/LinedList"/>
    <dgm:cxn modelId="{952E3F36-4FCB-44BC-97D9-AAC8002BB405}" type="presParOf" srcId="{78F751D8-C5D6-4156-8542-1018AAAB600A}" destId="{FCF97E6D-847F-4260-B92C-F00C63CE1832}" srcOrd="5" destOrd="0" presId="urn:microsoft.com/office/officeart/2008/layout/LinedList"/>
    <dgm:cxn modelId="{375BF249-90A9-4A56-8D22-9146E16287C7}" type="presParOf" srcId="{FCF97E6D-847F-4260-B92C-F00C63CE1832}" destId="{9EE2F0CE-B3C0-48F4-8098-7971D18476BF}" srcOrd="0" destOrd="0" presId="urn:microsoft.com/office/officeart/2008/layout/LinedList"/>
    <dgm:cxn modelId="{B6B50898-E0D5-426D-92A8-C4E16598457A}" type="presParOf" srcId="{FCF97E6D-847F-4260-B92C-F00C63CE1832}" destId="{2F8C4789-109F-4EA9-984C-07C7C5D2D8AB}" srcOrd="1" destOrd="0" presId="urn:microsoft.com/office/officeart/2008/layout/LinedList"/>
    <dgm:cxn modelId="{B5EFF1F6-4DB0-4998-8E0C-829489A627C9}" type="presParOf" srcId="{78F751D8-C5D6-4156-8542-1018AAAB600A}" destId="{C4965669-BDBE-46D8-B587-056C41AFAFA5}" srcOrd="6" destOrd="0" presId="urn:microsoft.com/office/officeart/2008/layout/LinedList"/>
    <dgm:cxn modelId="{7A244A46-16F7-46E9-BA36-0D9A9E9FAEA5}" type="presParOf" srcId="{78F751D8-C5D6-4156-8542-1018AAAB600A}" destId="{512EC9F6-F4A5-44E1-88DF-7FFFF2973939}" srcOrd="7" destOrd="0" presId="urn:microsoft.com/office/officeart/2008/layout/LinedList"/>
    <dgm:cxn modelId="{4D01C1D3-61B1-498A-9695-35FFD4C860F4}" type="presParOf" srcId="{512EC9F6-F4A5-44E1-88DF-7FFFF2973939}" destId="{A169D6C7-07E6-469F-A6E2-726832AA4B10}" srcOrd="0" destOrd="0" presId="urn:microsoft.com/office/officeart/2008/layout/LinedList"/>
    <dgm:cxn modelId="{B0E18F68-A905-41A5-A8CE-0FAD6375128A}" type="presParOf" srcId="{512EC9F6-F4A5-44E1-88DF-7FFFF2973939}" destId="{E4BAFDAB-DE0A-4F44-96B3-490B688C9C4F}" srcOrd="1" destOrd="0" presId="urn:microsoft.com/office/officeart/2008/layout/LinedList"/>
    <dgm:cxn modelId="{EE619CB4-4BD2-48FF-8EE6-F10490F47307}" type="presParOf" srcId="{78F751D8-C5D6-4156-8542-1018AAAB600A}" destId="{8711F8D3-98AE-40C0-B936-F217AA7EBFCF}" srcOrd="8" destOrd="0" presId="urn:microsoft.com/office/officeart/2008/layout/LinedList"/>
    <dgm:cxn modelId="{6C415457-8A7C-4B70-AB15-F84E73CFD5BD}" type="presParOf" srcId="{78F751D8-C5D6-4156-8542-1018AAAB600A}" destId="{259E87C2-3581-47E8-B9FE-98025F5A84DE}" srcOrd="9" destOrd="0" presId="urn:microsoft.com/office/officeart/2008/layout/LinedList"/>
    <dgm:cxn modelId="{B5D61A4B-2DEE-46A1-A4FB-B93F1687B482}" type="presParOf" srcId="{259E87C2-3581-47E8-B9FE-98025F5A84DE}" destId="{C6FA8FDC-449E-4979-AAAF-A535E3D066A4}" srcOrd="0" destOrd="0" presId="urn:microsoft.com/office/officeart/2008/layout/LinedList"/>
    <dgm:cxn modelId="{9F44994E-0A34-4218-8701-C42667C7371E}" type="presParOf" srcId="{259E87C2-3581-47E8-B9FE-98025F5A84DE}" destId="{8DB56516-A777-4B8C-BDF3-F22E523A5C41}" srcOrd="1" destOrd="0" presId="urn:microsoft.com/office/officeart/2008/layout/LinedList"/>
    <dgm:cxn modelId="{63B82E14-30C2-44F8-BF87-AD079BB628C4}" type="presParOf" srcId="{78F751D8-C5D6-4156-8542-1018AAAB600A}" destId="{03052A28-70C8-4F45-8EF1-A8D956A2B10A}" srcOrd="10" destOrd="0" presId="urn:microsoft.com/office/officeart/2008/layout/LinedList"/>
    <dgm:cxn modelId="{B1A2EABA-4E76-4054-883F-E66FCD44AA8F}" type="presParOf" srcId="{78F751D8-C5D6-4156-8542-1018AAAB600A}" destId="{71D4827C-2F20-4576-B9FC-41A75DDE4E76}" srcOrd="11" destOrd="0" presId="urn:microsoft.com/office/officeart/2008/layout/LinedList"/>
    <dgm:cxn modelId="{93C376B1-A7B7-49E3-8778-BAA28A427890}" type="presParOf" srcId="{71D4827C-2F20-4576-B9FC-41A75DDE4E76}" destId="{C7E15F13-29FF-40C7-B140-717C64BDD586}" srcOrd="0" destOrd="0" presId="urn:microsoft.com/office/officeart/2008/layout/LinedList"/>
    <dgm:cxn modelId="{7F2AE95B-95D2-4E27-94AD-BFB6DB81A555}" type="presParOf" srcId="{71D4827C-2F20-4576-B9FC-41A75DDE4E76}" destId="{C9828F55-34B8-4FB8-8CA2-34520631B4F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49EB3AA-B570-42E9-81DB-6BF53F4BA08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47F36C05-DC4B-48D8-9EA3-03E7A4C2E2A6}">
      <dgm:prSet/>
      <dgm:spPr/>
      <dgm:t>
        <a:bodyPr/>
        <a:lstStyle/>
        <a:p>
          <a:r>
            <a:rPr lang="en-US" dirty="0"/>
            <a:t>LC-2 Upload Feature appears after clicking “District Approval”</a:t>
          </a:r>
        </a:p>
      </dgm:t>
    </dgm:pt>
    <dgm:pt modelId="{8000FC3A-FFCD-4C51-AC70-D6D8CACD7891}" type="parTrans" cxnId="{77F442BF-8D58-4C90-BD71-D643417ECD18}">
      <dgm:prSet/>
      <dgm:spPr/>
      <dgm:t>
        <a:bodyPr/>
        <a:lstStyle/>
        <a:p>
          <a:endParaRPr lang="en-US"/>
        </a:p>
      </dgm:t>
    </dgm:pt>
    <dgm:pt modelId="{744E2987-970D-4E7D-A523-DDD855D0BE80}" type="sibTrans" cxnId="{77F442BF-8D58-4C90-BD71-D643417ECD18}">
      <dgm:prSet/>
      <dgm:spPr/>
      <dgm:t>
        <a:bodyPr/>
        <a:lstStyle/>
        <a:p>
          <a:endParaRPr lang="en-US"/>
        </a:p>
      </dgm:t>
    </dgm:pt>
    <dgm:pt modelId="{752FE459-9692-4734-9BB0-9D084FCC0F35}">
      <dgm:prSet/>
      <dgm:spPr/>
      <dgm:t>
        <a:bodyPr/>
        <a:lstStyle/>
        <a:p>
          <a:r>
            <a:rPr lang="en-US" dirty="0"/>
            <a:t>Review Checklist, pdf listed items and upload through the LC-2 </a:t>
          </a:r>
        </a:p>
      </dgm:t>
    </dgm:pt>
    <dgm:pt modelId="{DE02F0CD-6DDB-439E-BDE1-97B8852ECFD9}" type="parTrans" cxnId="{CBC06A50-F885-4617-AC40-86E34384A8D4}">
      <dgm:prSet/>
      <dgm:spPr/>
      <dgm:t>
        <a:bodyPr/>
        <a:lstStyle/>
        <a:p>
          <a:endParaRPr lang="en-US"/>
        </a:p>
      </dgm:t>
    </dgm:pt>
    <dgm:pt modelId="{DE2DA024-AE60-4C24-8AD2-E95D234E1387}" type="sibTrans" cxnId="{CBC06A50-F885-4617-AC40-86E34384A8D4}">
      <dgm:prSet/>
      <dgm:spPr/>
      <dgm:t>
        <a:bodyPr/>
        <a:lstStyle/>
        <a:p>
          <a:endParaRPr lang="en-US"/>
        </a:p>
      </dgm:t>
    </dgm:pt>
    <dgm:pt modelId="{28DFD429-0212-448D-A151-C38A5416AC97}">
      <dgm:prSet custT="1"/>
      <dgm:spPr/>
      <dgm:t>
        <a:bodyPr/>
        <a:lstStyle/>
        <a:p>
          <a:r>
            <a:rPr lang="en-US" sz="1800" i="1" dirty="0"/>
            <a:t>Upload as </a:t>
          </a:r>
          <a:r>
            <a:rPr lang="en-US" sz="1800" b="1" i="1" u="sng" dirty="0"/>
            <a:t>single PDF</a:t>
          </a:r>
          <a:endParaRPr lang="en-US" sz="1800" dirty="0"/>
        </a:p>
      </dgm:t>
    </dgm:pt>
    <dgm:pt modelId="{312C2D81-E078-400F-933D-9E44702B84CC}" type="parTrans" cxnId="{2BC744BC-FD2A-4138-962A-5BDF4743836A}">
      <dgm:prSet/>
      <dgm:spPr/>
      <dgm:t>
        <a:bodyPr/>
        <a:lstStyle/>
        <a:p>
          <a:endParaRPr lang="en-US"/>
        </a:p>
      </dgm:t>
    </dgm:pt>
    <dgm:pt modelId="{9F0AE3EA-753C-4B1D-B70C-FB113DF02B35}" type="sibTrans" cxnId="{2BC744BC-FD2A-4138-962A-5BDF4743836A}">
      <dgm:prSet/>
      <dgm:spPr/>
      <dgm:t>
        <a:bodyPr/>
        <a:lstStyle/>
        <a:p>
          <a:endParaRPr lang="en-US"/>
        </a:p>
      </dgm:t>
    </dgm:pt>
    <dgm:pt modelId="{581C3744-560A-4907-AAB0-36EAB6111C97}">
      <dgm:prSet/>
      <dgm:spPr/>
      <dgm:t>
        <a:bodyPr/>
        <a:lstStyle/>
        <a:p>
          <a:r>
            <a:rPr lang="en-US" dirty="0"/>
            <a:t>Confirmation emails sent when:</a:t>
          </a:r>
        </a:p>
      </dgm:t>
    </dgm:pt>
    <dgm:pt modelId="{D688BBE1-599E-4B50-B63C-D3F47D4D7B87}" type="parTrans" cxnId="{1ACDD494-D767-4764-8C1D-6DE795705EEE}">
      <dgm:prSet/>
      <dgm:spPr/>
      <dgm:t>
        <a:bodyPr/>
        <a:lstStyle/>
        <a:p>
          <a:endParaRPr lang="en-US"/>
        </a:p>
      </dgm:t>
    </dgm:pt>
    <dgm:pt modelId="{A54597F6-50A9-4FA0-A474-43DB77658B3F}" type="sibTrans" cxnId="{1ACDD494-D767-4764-8C1D-6DE795705EEE}">
      <dgm:prSet/>
      <dgm:spPr/>
      <dgm:t>
        <a:bodyPr/>
        <a:lstStyle/>
        <a:p>
          <a:endParaRPr lang="en-US"/>
        </a:p>
      </dgm:t>
    </dgm:pt>
    <dgm:pt modelId="{5BC5D6CB-6859-4AC7-834E-02940771BFFB}">
      <dgm:prSet custT="1"/>
      <dgm:spPr/>
      <dgm:t>
        <a:bodyPr/>
        <a:lstStyle/>
        <a:p>
          <a:r>
            <a:rPr lang="en-US" sz="1600" dirty="0"/>
            <a:t>District admin approves</a:t>
          </a:r>
        </a:p>
      </dgm:t>
    </dgm:pt>
    <dgm:pt modelId="{1493B620-2F75-4E10-9310-780C42851F34}" type="parTrans" cxnId="{EF0C8257-86B4-47EA-B7B7-641B27C8DF16}">
      <dgm:prSet/>
      <dgm:spPr/>
      <dgm:t>
        <a:bodyPr/>
        <a:lstStyle/>
        <a:p>
          <a:endParaRPr lang="en-US"/>
        </a:p>
      </dgm:t>
    </dgm:pt>
    <dgm:pt modelId="{221E4D66-6E0A-4638-9851-B96EAB12AE26}" type="sibTrans" cxnId="{EF0C8257-86B4-47EA-B7B7-641B27C8DF16}">
      <dgm:prSet/>
      <dgm:spPr/>
      <dgm:t>
        <a:bodyPr/>
        <a:lstStyle/>
        <a:p>
          <a:endParaRPr lang="en-US"/>
        </a:p>
      </dgm:t>
    </dgm:pt>
    <dgm:pt modelId="{1B3710E3-20E3-44CF-A631-398219810252}">
      <dgm:prSet custT="1"/>
      <dgm:spPr/>
      <dgm:t>
        <a:bodyPr/>
        <a:lstStyle/>
        <a:p>
          <a:r>
            <a:rPr lang="en-US" sz="1600" dirty="0"/>
            <a:t>PDF documents are uploaded</a:t>
          </a:r>
        </a:p>
      </dgm:t>
    </dgm:pt>
    <dgm:pt modelId="{697B6620-1C12-438F-A657-5280A6910730}" type="parTrans" cxnId="{ACAA70A2-D482-473F-A5DD-435315CEA470}">
      <dgm:prSet/>
      <dgm:spPr/>
      <dgm:t>
        <a:bodyPr/>
        <a:lstStyle/>
        <a:p>
          <a:endParaRPr lang="en-US"/>
        </a:p>
      </dgm:t>
    </dgm:pt>
    <dgm:pt modelId="{172F307A-8D08-40C7-B755-C2CECF898313}" type="sibTrans" cxnId="{ACAA70A2-D482-473F-A5DD-435315CEA470}">
      <dgm:prSet/>
      <dgm:spPr/>
      <dgm:t>
        <a:bodyPr/>
        <a:lstStyle/>
        <a:p>
          <a:endParaRPr lang="en-US"/>
        </a:p>
      </dgm:t>
    </dgm:pt>
    <dgm:pt modelId="{F8B5D70B-B39C-49A0-A2F2-30461C25980B}">
      <dgm:prSet custT="1"/>
      <dgm:spPr/>
      <dgm:t>
        <a:bodyPr/>
        <a:lstStyle/>
        <a:p>
          <a:r>
            <a:rPr lang="en-US" sz="1600" dirty="0"/>
            <a:t>NDE approves LC-2 and budget docs </a:t>
          </a:r>
        </a:p>
      </dgm:t>
    </dgm:pt>
    <dgm:pt modelId="{A411CB1A-FA5C-4C93-A5DB-C876DB9F7C1C}" type="parTrans" cxnId="{58831017-2D62-4780-991A-35160BE2A5FF}">
      <dgm:prSet/>
      <dgm:spPr/>
      <dgm:t>
        <a:bodyPr/>
        <a:lstStyle/>
        <a:p>
          <a:endParaRPr lang="en-US"/>
        </a:p>
      </dgm:t>
    </dgm:pt>
    <dgm:pt modelId="{CFCC3939-21BD-4CFA-9BDD-D38779B53C3B}" type="sibTrans" cxnId="{58831017-2D62-4780-991A-35160BE2A5FF}">
      <dgm:prSet/>
      <dgm:spPr/>
      <dgm:t>
        <a:bodyPr/>
        <a:lstStyle/>
        <a:p>
          <a:endParaRPr lang="en-US"/>
        </a:p>
      </dgm:t>
    </dgm:pt>
    <dgm:pt modelId="{4150B701-5E60-4F80-95DB-09EF45F5FAF3}">
      <dgm:prSet/>
      <dgm:spPr/>
      <dgm:t>
        <a:bodyPr/>
        <a:lstStyle/>
        <a:p>
          <a:r>
            <a:rPr lang="en-US" dirty="0"/>
            <a:t>Do not mail in budget documents</a:t>
          </a:r>
        </a:p>
      </dgm:t>
    </dgm:pt>
    <dgm:pt modelId="{57F0B5FF-8060-4B96-9999-0B984163F020}" type="parTrans" cxnId="{AB5E2BC4-87F9-41C8-934D-92CA1FFBBB2F}">
      <dgm:prSet/>
      <dgm:spPr/>
      <dgm:t>
        <a:bodyPr/>
        <a:lstStyle/>
        <a:p>
          <a:endParaRPr lang="en-US"/>
        </a:p>
      </dgm:t>
    </dgm:pt>
    <dgm:pt modelId="{915AC74A-74B8-4D07-9AF2-DC006284CF0D}" type="sibTrans" cxnId="{AB5E2BC4-87F9-41C8-934D-92CA1FFBBB2F}">
      <dgm:prSet/>
      <dgm:spPr/>
      <dgm:t>
        <a:bodyPr/>
        <a:lstStyle/>
        <a:p>
          <a:endParaRPr lang="en-US"/>
        </a:p>
      </dgm:t>
    </dgm:pt>
    <dgm:pt modelId="{B3CABC9D-C7D3-41F6-8F56-1FB58AC60B96}" type="pres">
      <dgm:prSet presAssocID="{F49EB3AA-B570-42E9-81DB-6BF53F4BA083}" presName="root" presStyleCnt="0">
        <dgm:presLayoutVars>
          <dgm:dir/>
          <dgm:resizeHandles val="exact"/>
        </dgm:presLayoutVars>
      </dgm:prSet>
      <dgm:spPr/>
    </dgm:pt>
    <dgm:pt modelId="{7FEF97D5-C650-4E90-807C-0ACE3B65DB88}" type="pres">
      <dgm:prSet presAssocID="{47F36C05-DC4B-48D8-9EA3-03E7A4C2E2A6}" presName="compNode" presStyleCnt="0"/>
      <dgm:spPr/>
    </dgm:pt>
    <dgm:pt modelId="{ED562171-3899-41CE-8570-221BD649950E}" type="pres">
      <dgm:prSet presAssocID="{47F36C05-DC4B-48D8-9EA3-03E7A4C2E2A6}" presName="bgRect" presStyleLbl="bgShp" presStyleIdx="0" presStyleCnt="4"/>
      <dgm:spPr/>
    </dgm:pt>
    <dgm:pt modelId="{3572EDE8-9FC4-4ACF-A472-764183E4E582}" type="pres">
      <dgm:prSet presAssocID="{47F36C05-DC4B-48D8-9EA3-03E7A4C2E2A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bidden"/>
        </a:ext>
      </dgm:extLst>
    </dgm:pt>
    <dgm:pt modelId="{2E94CC4C-4F23-422F-B36E-C82AED1538CE}" type="pres">
      <dgm:prSet presAssocID="{47F36C05-DC4B-48D8-9EA3-03E7A4C2E2A6}" presName="spaceRect" presStyleCnt="0"/>
      <dgm:spPr/>
    </dgm:pt>
    <dgm:pt modelId="{D84517E2-7016-400B-A507-83E4B2A7DE4B}" type="pres">
      <dgm:prSet presAssocID="{47F36C05-DC4B-48D8-9EA3-03E7A4C2E2A6}" presName="parTx" presStyleLbl="revTx" presStyleIdx="0" presStyleCnt="6">
        <dgm:presLayoutVars>
          <dgm:chMax val="0"/>
          <dgm:chPref val="0"/>
        </dgm:presLayoutVars>
      </dgm:prSet>
      <dgm:spPr/>
    </dgm:pt>
    <dgm:pt modelId="{6620FC73-D36B-45EB-9ED0-DC10CFBE2A01}" type="pres">
      <dgm:prSet presAssocID="{744E2987-970D-4E7D-A523-DDD855D0BE80}" presName="sibTrans" presStyleCnt="0"/>
      <dgm:spPr/>
    </dgm:pt>
    <dgm:pt modelId="{DC25FF5C-E70E-459B-B45B-5536E90A1A5B}" type="pres">
      <dgm:prSet presAssocID="{752FE459-9692-4734-9BB0-9D084FCC0F35}" presName="compNode" presStyleCnt="0"/>
      <dgm:spPr/>
    </dgm:pt>
    <dgm:pt modelId="{BFFD129F-EA1A-4411-8A48-5AB2012A05BA}" type="pres">
      <dgm:prSet presAssocID="{752FE459-9692-4734-9BB0-9D084FCC0F35}" presName="bgRect" presStyleLbl="bgShp" presStyleIdx="1" presStyleCnt="4"/>
      <dgm:spPr/>
    </dgm:pt>
    <dgm:pt modelId="{D5EB6DCF-701B-4934-94B1-7BAE317BAA75}" type="pres">
      <dgm:prSet presAssocID="{752FE459-9692-4734-9BB0-9D084FCC0F3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80FFE436-94E6-4B2B-AE05-2C6D3E195CAE}" type="pres">
      <dgm:prSet presAssocID="{752FE459-9692-4734-9BB0-9D084FCC0F35}" presName="spaceRect" presStyleCnt="0"/>
      <dgm:spPr/>
    </dgm:pt>
    <dgm:pt modelId="{D216435B-AFB7-475F-BA75-16C63B220B5D}" type="pres">
      <dgm:prSet presAssocID="{752FE459-9692-4734-9BB0-9D084FCC0F35}" presName="parTx" presStyleLbl="revTx" presStyleIdx="1" presStyleCnt="6">
        <dgm:presLayoutVars>
          <dgm:chMax val="0"/>
          <dgm:chPref val="0"/>
        </dgm:presLayoutVars>
      </dgm:prSet>
      <dgm:spPr/>
    </dgm:pt>
    <dgm:pt modelId="{8B920A06-32A6-4D5D-BBC8-9E18BB1D3EF5}" type="pres">
      <dgm:prSet presAssocID="{752FE459-9692-4734-9BB0-9D084FCC0F35}" presName="desTx" presStyleLbl="revTx" presStyleIdx="2" presStyleCnt="6">
        <dgm:presLayoutVars/>
      </dgm:prSet>
      <dgm:spPr/>
    </dgm:pt>
    <dgm:pt modelId="{06342EA5-D50E-457F-878A-8D7697B8A29F}" type="pres">
      <dgm:prSet presAssocID="{DE2DA024-AE60-4C24-8AD2-E95D234E1387}" presName="sibTrans" presStyleCnt="0"/>
      <dgm:spPr/>
    </dgm:pt>
    <dgm:pt modelId="{163FF731-8414-41AA-94FD-809F33232EFD}" type="pres">
      <dgm:prSet presAssocID="{581C3744-560A-4907-AAB0-36EAB6111C97}" presName="compNode" presStyleCnt="0"/>
      <dgm:spPr/>
    </dgm:pt>
    <dgm:pt modelId="{794B13DE-05B6-4CCB-99C7-E287ACC03AFB}" type="pres">
      <dgm:prSet presAssocID="{581C3744-560A-4907-AAB0-36EAB6111C97}" presName="bgRect" presStyleLbl="bgShp" presStyleIdx="2" presStyleCnt="4"/>
      <dgm:spPr/>
    </dgm:pt>
    <dgm:pt modelId="{7CA12002-B5BE-4DB7-AD7F-F3FF567FBAB4}" type="pres">
      <dgm:prSet presAssocID="{581C3744-560A-4907-AAB0-36EAB6111C9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88917BB6-F41C-49AB-89C6-9D604204E3DC}" type="pres">
      <dgm:prSet presAssocID="{581C3744-560A-4907-AAB0-36EAB6111C97}" presName="spaceRect" presStyleCnt="0"/>
      <dgm:spPr/>
    </dgm:pt>
    <dgm:pt modelId="{6C7D36F9-E1B4-4638-A4FF-AC6FE376398E}" type="pres">
      <dgm:prSet presAssocID="{581C3744-560A-4907-AAB0-36EAB6111C97}" presName="parTx" presStyleLbl="revTx" presStyleIdx="3" presStyleCnt="6">
        <dgm:presLayoutVars>
          <dgm:chMax val="0"/>
          <dgm:chPref val="0"/>
        </dgm:presLayoutVars>
      </dgm:prSet>
      <dgm:spPr/>
    </dgm:pt>
    <dgm:pt modelId="{72C57D31-DB47-457A-A98F-04815C081140}" type="pres">
      <dgm:prSet presAssocID="{581C3744-560A-4907-AAB0-36EAB6111C97}" presName="desTx" presStyleLbl="revTx" presStyleIdx="4" presStyleCnt="6">
        <dgm:presLayoutVars/>
      </dgm:prSet>
      <dgm:spPr/>
    </dgm:pt>
    <dgm:pt modelId="{5B9715A5-6A2D-44BF-9D44-A4BD265015BF}" type="pres">
      <dgm:prSet presAssocID="{A54597F6-50A9-4FA0-A474-43DB77658B3F}" presName="sibTrans" presStyleCnt="0"/>
      <dgm:spPr/>
    </dgm:pt>
    <dgm:pt modelId="{F0BADFFA-7A55-45CA-AEB5-81BC2EE20CD7}" type="pres">
      <dgm:prSet presAssocID="{4150B701-5E60-4F80-95DB-09EF45F5FAF3}" presName="compNode" presStyleCnt="0"/>
      <dgm:spPr/>
    </dgm:pt>
    <dgm:pt modelId="{F6DF7EDB-7365-4829-B2A9-53BE77ABED53}" type="pres">
      <dgm:prSet presAssocID="{4150B701-5E60-4F80-95DB-09EF45F5FAF3}" presName="bgRect" presStyleLbl="bgShp" presStyleIdx="3" presStyleCnt="4"/>
      <dgm:spPr/>
    </dgm:pt>
    <dgm:pt modelId="{1874580E-80ED-41C8-8042-309169D0BBBC}" type="pres">
      <dgm:prSet presAssocID="{4150B701-5E60-4F80-95DB-09EF45F5FAF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envelope"/>
        </a:ext>
      </dgm:extLst>
    </dgm:pt>
    <dgm:pt modelId="{89EA9592-4531-472A-8BE6-C4AAEE05CDEF}" type="pres">
      <dgm:prSet presAssocID="{4150B701-5E60-4F80-95DB-09EF45F5FAF3}" presName="spaceRect" presStyleCnt="0"/>
      <dgm:spPr/>
    </dgm:pt>
    <dgm:pt modelId="{42BBE2D9-65C5-47EE-9A02-B5A95620E941}" type="pres">
      <dgm:prSet presAssocID="{4150B701-5E60-4F80-95DB-09EF45F5FAF3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0927F115-406F-401B-85DD-14DF102AAA37}" type="presOf" srcId="{752FE459-9692-4734-9BB0-9D084FCC0F35}" destId="{D216435B-AFB7-475F-BA75-16C63B220B5D}" srcOrd="0" destOrd="0" presId="urn:microsoft.com/office/officeart/2018/2/layout/IconVerticalSolidList"/>
    <dgm:cxn modelId="{58831017-2D62-4780-991A-35160BE2A5FF}" srcId="{581C3744-560A-4907-AAB0-36EAB6111C97}" destId="{F8B5D70B-B39C-49A0-A2F2-30461C25980B}" srcOrd="2" destOrd="0" parTransId="{A411CB1A-FA5C-4C93-A5DB-C876DB9F7C1C}" sibTransId="{CFCC3939-21BD-4CFA-9BDD-D38779B53C3B}"/>
    <dgm:cxn modelId="{232DCB66-90F8-4E25-940E-985F0E79B489}" type="presOf" srcId="{581C3744-560A-4907-AAB0-36EAB6111C97}" destId="{6C7D36F9-E1B4-4638-A4FF-AC6FE376398E}" srcOrd="0" destOrd="0" presId="urn:microsoft.com/office/officeart/2018/2/layout/IconVerticalSolidList"/>
    <dgm:cxn modelId="{A735A268-9950-4E9A-8E2D-07519FA6535E}" type="presOf" srcId="{47F36C05-DC4B-48D8-9EA3-03E7A4C2E2A6}" destId="{D84517E2-7016-400B-A507-83E4B2A7DE4B}" srcOrd="0" destOrd="0" presId="urn:microsoft.com/office/officeart/2018/2/layout/IconVerticalSolidList"/>
    <dgm:cxn modelId="{64076849-26F4-4488-AE63-59C70F0BB9CE}" type="presOf" srcId="{28DFD429-0212-448D-A151-C38A5416AC97}" destId="{8B920A06-32A6-4D5D-BBC8-9E18BB1D3EF5}" srcOrd="0" destOrd="0" presId="urn:microsoft.com/office/officeart/2018/2/layout/IconVerticalSolidList"/>
    <dgm:cxn modelId="{CBC06A50-F885-4617-AC40-86E34384A8D4}" srcId="{F49EB3AA-B570-42E9-81DB-6BF53F4BA083}" destId="{752FE459-9692-4734-9BB0-9D084FCC0F35}" srcOrd="1" destOrd="0" parTransId="{DE02F0CD-6DDB-439E-BDE1-97B8852ECFD9}" sibTransId="{DE2DA024-AE60-4C24-8AD2-E95D234E1387}"/>
    <dgm:cxn modelId="{64076C76-B2B3-4017-B4C5-5BC470293C0D}" type="presOf" srcId="{F49EB3AA-B570-42E9-81DB-6BF53F4BA083}" destId="{B3CABC9D-C7D3-41F6-8F56-1FB58AC60B96}" srcOrd="0" destOrd="0" presId="urn:microsoft.com/office/officeart/2018/2/layout/IconVerticalSolidList"/>
    <dgm:cxn modelId="{EF0C8257-86B4-47EA-B7B7-641B27C8DF16}" srcId="{581C3744-560A-4907-AAB0-36EAB6111C97}" destId="{5BC5D6CB-6859-4AC7-834E-02940771BFFB}" srcOrd="0" destOrd="0" parTransId="{1493B620-2F75-4E10-9310-780C42851F34}" sibTransId="{221E4D66-6E0A-4638-9851-B96EAB12AE26}"/>
    <dgm:cxn modelId="{EF7FDA59-4C52-4FC0-99C1-810EE656A6F0}" type="presOf" srcId="{5BC5D6CB-6859-4AC7-834E-02940771BFFB}" destId="{72C57D31-DB47-457A-A98F-04815C081140}" srcOrd="0" destOrd="0" presId="urn:microsoft.com/office/officeart/2018/2/layout/IconVerticalSolidList"/>
    <dgm:cxn modelId="{1ACDD494-D767-4764-8C1D-6DE795705EEE}" srcId="{F49EB3AA-B570-42E9-81DB-6BF53F4BA083}" destId="{581C3744-560A-4907-AAB0-36EAB6111C97}" srcOrd="2" destOrd="0" parTransId="{D688BBE1-599E-4B50-B63C-D3F47D4D7B87}" sibTransId="{A54597F6-50A9-4FA0-A474-43DB77658B3F}"/>
    <dgm:cxn modelId="{B4447C96-6C4D-471A-B66C-283C36F6FE0C}" type="presOf" srcId="{1B3710E3-20E3-44CF-A631-398219810252}" destId="{72C57D31-DB47-457A-A98F-04815C081140}" srcOrd="0" destOrd="1" presId="urn:microsoft.com/office/officeart/2018/2/layout/IconVerticalSolidList"/>
    <dgm:cxn modelId="{6719909F-EC00-48A8-9C42-7CAFFA3EA84B}" type="presOf" srcId="{4150B701-5E60-4F80-95DB-09EF45F5FAF3}" destId="{42BBE2D9-65C5-47EE-9A02-B5A95620E941}" srcOrd="0" destOrd="0" presId="urn:microsoft.com/office/officeart/2018/2/layout/IconVerticalSolidList"/>
    <dgm:cxn modelId="{ACAA70A2-D482-473F-A5DD-435315CEA470}" srcId="{581C3744-560A-4907-AAB0-36EAB6111C97}" destId="{1B3710E3-20E3-44CF-A631-398219810252}" srcOrd="1" destOrd="0" parTransId="{697B6620-1C12-438F-A657-5280A6910730}" sibTransId="{172F307A-8D08-40C7-B755-C2CECF898313}"/>
    <dgm:cxn modelId="{2BC744BC-FD2A-4138-962A-5BDF4743836A}" srcId="{752FE459-9692-4734-9BB0-9D084FCC0F35}" destId="{28DFD429-0212-448D-A151-C38A5416AC97}" srcOrd="0" destOrd="0" parTransId="{312C2D81-E078-400F-933D-9E44702B84CC}" sibTransId="{9F0AE3EA-753C-4B1D-B70C-FB113DF02B35}"/>
    <dgm:cxn modelId="{77F442BF-8D58-4C90-BD71-D643417ECD18}" srcId="{F49EB3AA-B570-42E9-81DB-6BF53F4BA083}" destId="{47F36C05-DC4B-48D8-9EA3-03E7A4C2E2A6}" srcOrd="0" destOrd="0" parTransId="{8000FC3A-FFCD-4C51-AC70-D6D8CACD7891}" sibTransId="{744E2987-970D-4E7D-A523-DDD855D0BE80}"/>
    <dgm:cxn modelId="{AB5E2BC4-87F9-41C8-934D-92CA1FFBBB2F}" srcId="{F49EB3AA-B570-42E9-81DB-6BF53F4BA083}" destId="{4150B701-5E60-4F80-95DB-09EF45F5FAF3}" srcOrd="3" destOrd="0" parTransId="{57F0B5FF-8060-4B96-9999-0B984163F020}" sibTransId="{915AC74A-74B8-4D07-9AF2-DC006284CF0D}"/>
    <dgm:cxn modelId="{A7E613F2-F208-45A8-ABCA-D03C002E025D}" type="presOf" srcId="{F8B5D70B-B39C-49A0-A2F2-30461C25980B}" destId="{72C57D31-DB47-457A-A98F-04815C081140}" srcOrd="0" destOrd="2" presId="urn:microsoft.com/office/officeart/2018/2/layout/IconVerticalSolidList"/>
    <dgm:cxn modelId="{B70B37B8-EB1D-4449-80E8-C3CC6DA02041}" type="presParOf" srcId="{B3CABC9D-C7D3-41F6-8F56-1FB58AC60B96}" destId="{7FEF97D5-C650-4E90-807C-0ACE3B65DB88}" srcOrd="0" destOrd="0" presId="urn:microsoft.com/office/officeart/2018/2/layout/IconVerticalSolidList"/>
    <dgm:cxn modelId="{4169BB79-8C23-405C-885C-D8901B45FE3A}" type="presParOf" srcId="{7FEF97D5-C650-4E90-807C-0ACE3B65DB88}" destId="{ED562171-3899-41CE-8570-221BD649950E}" srcOrd="0" destOrd="0" presId="urn:microsoft.com/office/officeart/2018/2/layout/IconVerticalSolidList"/>
    <dgm:cxn modelId="{BB98EF01-29BF-4BDE-99CD-37A8A915782D}" type="presParOf" srcId="{7FEF97D5-C650-4E90-807C-0ACE3B65DB88}" destId="{3572EDE8-9FC4-4ACF-A472-764183E4E582}" srcOrd="1" destOrd="0" presId="urn:microsoft.com/office/officeart/2018/2/layout/IconVerticalSolidList"/>
    <dgm:cxn modelId="{44006142-B379-4F9B-A28E-8D0801D7CE72}" type="presParOf" srcId="{7FEF97D5-C650-4E90-807C-0ACE3B65DB88}" destId="{2E94CC4C-4F23-422F-B36E-C82AED1538CE}" srcOrd="2" destOrd="0" presId="urn:microsoft.com/office/officeart/2018/2/layout/IconVerticalSolidList"/>
    <dgm:cxn modelId="{BAA6B2C3-3BF4-48FD-9F38-8C34066AF21A}" type="presParOf" srcId="{7FEF97D5-C650-4E90-807C-0ACE3B65DB88}" destId="{D84517E2-7016-400B-A507-83E4B2A7DE4B}" srcOrd="3" destOrd="0" presId="urn:microsoft.com/office/officeart/2018/2/layout/IconVerticalSolidList"/>
    <dgm:cxn modelId="{3D1CD93F-DCC0-42E3-A806-C7B564C7C89C}" type="presParOf" srcId="{B3CABC9D-C7D3-41F6-8F56-1FB58AC60B96}" destId="{6620FC73-D36B-45EB-9ED0-DC10CFBE2A01}" srcOrd="1" destOrd="0" presId="urn:microsoft.com/office/officeart/2018/2/layout/IconVerticalSolidList"/>
    <dgm:cxn modelId="{C1F2F94E-6070-4CA8-A037-0A7CC6895D87}" type="presParOf" srcId="{B3CABC9D-C7D3-41F6-8F56-1FB58AC60B96}" destId="{DC25FF5C-E70E-459B-B45B-5536E90A1A5B}" srcOrd="2" destOrd="0" presId="urn:microsoft.com/office/officeart/2018/2/layout/IconVerticalSolidList"/>
    <dgm:cxn modelId="{1ACBFCF5-3F5B-49A3-8D50-6AC2977BF6F2}" type="presParOf" srcId="{DC25FF5C-E70E-459B-B45B-5536E90A1A5B}" destId="{BFFD129F-EA1A-4411-8A48-5AB2012A05BA}" srcOrd="0" destOrd="0" presId="urn:microsoft.com/office/officeart/2018/2/layout/IconVerticalSolidList"/>
    <dgm:cxn modelId="{6577CE42-C8C3-4827-A616-91919D16F6D8}" type="presParOf" srcId="{DC25FF5C-E70E-459B-B45B-5536E90A1A5B}" destId="{D5EB6DCF-701B-4934-94B1-7BAE317BAA75}" srcOrd="1" destOrd="0" presId="urn:microsoft.com/office/officeart/2018/2/layout/IconVerticalSolidList"/>
    <dgm:cxn modelId="{029DB1B0-DCC2-4925-BCEF-BC5EEBBD23B0}" type="presParOf" srcId="{DC25FF5C-E70E-459B-B45B-5536E90A1A5B}" destId="{80FFE436-94E6-4B2B-AE05-2C6D3E195CAE}" srcOrd="2" destOrd="0" presId="urn:microsoft.com/office/officeart/2018/2/layout/IconVerticalSolidList"/>
    <dgm:cxn modelId="{71915E96-345D-4938-9591-423E4CF149D4}" type="presParOf" srcId="{DC25FF5C-E70E-459B-B45B-5536E90A1A5B}" destId="{D216435B-AFB7-475F-BA75-16C63B220B5D}" srcOrd="3" destOrd="0" presId="urn:microsoft.com/office/officeart/2018/2/layout/IconVerticalSolidList"/>
    <dgm:cxn modelId="{477A4776-782A-4F53-8EC9-B86A0794CBA7}" type="presParOf" srcId="{DC25FF5C-E70E-459B-B45B-5536E90A1A5B}" destId="{8B920A06-32A6-4D5D-BBC8-9E18BB1D3EF5}" srcOrd="4" destOrd="0" presId="urn:microsoft.com/office/officeart/2018/2/layout/IconVerticalSolidList"/>
    <dgm:cxn modelId="{591F6B8B-8C7B-4588-9A49-CA946884C154}" type="presParOf" srcId="{B3CABC9D-C7D3-41F6-8F56-1FB58AC60B96}" destId="{06342EA5-D50E-457F-878A-8D7697B8A29F}" srcOrd="3" destOrd="0" presId="urn:microsoft.com/office/officeart/2018/2/layout/IconVerticalSolidList"/>
    <dgm:cxn modelId="{53FF1FC9-24EF-45F7-B860-CED35EBD844A}" type="presParOf" srcId="{B3CABC9D-C7D3-41F6-8F56-1FB58AC60B96}" destId="{163FF731-8414-41AA-94FD-809F33232EFD}" srcOrd="4" destOrd="0" presId="urn:microsoft.com/office/officeart/2018/2/layout/IconVerticalSolidList"/>
    <dgm:cxn modelId="{D53B67B2-EF84-4426-8E3E-970F7053019D}" type="presParOf" srcId="{163FF731-8414-41AA-94FD-809F33232EFD}" destId="{794B13DE-05B6-4CCB-99C7-E287ACC03AFB}" srcOrd="0" destOrd="0" presId="urn:microsoft.com/office/officeart/2018/2/layout/IconVerticalSolidList"/>
    <dgm:cxn modelId="{65CEE417-0AD8-4A56-B5F7-6E87BEC9C984}" type="presParOf" srcId="{163FF731-8414-41AA-94FD-809F33232EFD}" destId="{7CA12002-B5BE-4DB7-AD7F-F3FF567FBAB4}" srcOrd="1" destOrd="0" presId="urn:microsoft.com/office/officeart/2018/2/layout/IconVerticalSolidList"/>
    <dgm:cxn modelId="{C384EC6E-8F88-4B9C-9A0A-580BD99CF7F8}" type="presParOf" srcId="{163FF731-8414-41AA-94FD-809F33232EFD}" destId="{88917BB6-F41C-49AB-89C6-9D604204E3DC}" srcOrd="2" destOrd="0" presId="urn:microsoft.com/office/officeart/2018/2/layout/IconVerticalSolidList"/>
    <dgm:cxn modelId="{AADE7D35-C7E8-45E2-8C9A-328C676209ED}" type="presParOf" srcId="{163FF731-8414-41AA-94FD-809F33232EFD}" destId="{6C7D36F9-E1B4-4638-A4FF-AC6FE376398E}" srcOrd="3" destOrd="0" presId="urn:microsoft.com/office/officeart/2018/2/layout/IconVerticalSolidList"/>
    <dgm:cxn modelId="{B17D02C7-5F9E-49A5-8020-FE9B1FE1CF03}" type="presParOf" srcId="{163FF731-8414-41AA-94FD-809F33232EFD}" destId="{72C57D31-DB47-457A-A98F-04815C081140}" srcOrd="4" destOrd="0" presId="urn:microsoft.com/office/officeart/2018/2/layout/IconVerticalSolidList"/>
    <dgm:cxn modelId="{B50C1360-330E-4D97-BFAE-C4B99A6CB2C9}" type="presParOf" srcId="{B3CABC9D-C7D3-41F6-8F56-1FB58AC60B96}" destId="{5B9715A5-6A2D-44BF-9D44-A4BD265015BF}" srcOrd="5" destOrd="0" presId="urn:microsoft.com/office/officeart/2018/2/layout/IconVerticalSolidList"/>
    <dgm:cxn modelId="{8F4A4DDF-01CC-47F8-B392-9A668674A85D}" type="presParOf" srcId="{B3CABC9D-C7D3-41F6-8F56-1FB58AC60B96}" destId="{F0BADFFA-7A55-45CA-AEB5-81BC2EE20CD7}" srcOrd="6" destOrd="0" presId="urn:microsoft.com/office/officeart/2018/2/layout/IconVerticalSolidList"/>
    <dgm:cxn modelId="{F148917E-C54E-4421-9A7A-AB3D0E0E9773}" type="presParOf" srcId="{F0BADFFA-7A55-45CA-AEB5-81BC2EE20CD7}" destId="{F6DF7EDB-7365-4829-B2A9-53BE77ABED53}" srcOrd="0" destOrd="0" presId="urn:microsoft.com/office/officeart/2018/2/layout/IconVerticalSolidList"/>
    <dgm:cxn modelId="{4CDB14AE-4747-4AAC-8C4B-B7E7F6A051ED}" type="presParOf" srcId="{F0BADFFA-7A55-45CA-AEB5-81BC2EE20CD7}" destId="{1874580E-80ED-41C8-8042-309169D0BBBC}" srcOrd="1" destOrd="0" presId="urn:microsoft.com/office/officeart/2018/2/layout/IconVerticalSolidList"/>
    <dgm:cxn modelId="{E652BDAB-505E-45AF-B2B7-59997E1BC78A}" type="presParOf" srcId="{F0BADFFA-7A55-45CA-AEB5-81BC2EE20CD7}" destId="{89EA9592-4531-472A-8BE6-C4AAEE05CDEF}" srcOrd="2" destOrd="0" presId="urn:microsoft.com/office/officeart/2018/2/layout/IconVerticalSolidList"/>
    <dgm:cxn modelId="{9A1EC5B6-1DB3-47E5-BCEB-AE5C69129095}" type="presParOf" srcId="{F0BADFFA-7A55-45CA-AEB5-81BC2EE20CD7}" destId="{42BBE2D9-65C5-47EE-9A02-B5A95620E94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B821EA9-5B92-4602-80AF-A9383354B69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81026BE7-7DD1-46F5-8FDC-36EF205E7297}">
      <dgm:prSet custT="1"/>
      <dgm:spPr/>
      <dgm:t>
        <a:bodyPr/>
        <a:lstStyle/>
        <a:p>
          <a:r>
            <a:rPr lang="en-US" sz="3200" b="1" dirty="0"/>
            <a:t>Timeline required by statute:</a:t>
          </a:r>
          <a:endParaRPr lang="en-US" sz="3200" dirty="0"/>
        </a:p>
      </dgm:t>
    </dgm:pt>
    <dgm:pt modelId="{5AD08A20-75BA-423F-A5D3-C37A430E6692}" type="parTrans" cxnId="{362F60A6-C8BA-47C0-BFDB-6A68E38E0EEA}">
      <dgm:prSet/>
      <dgm:spPr/>
      <dgm:t>
        <a:bodyPr/>
        <a:lstStyle/>
        <a:p>
          <a:endParaRPr lang="en-US"/>
        </a:p>
      </dgm:t>
    </dgm:pt>
    <dgm:pt modelId="{38D4947F-F6D4-43C7-9906-EFF8D78719FC}" type="sibTrans" cxnId="{362F60A6-C8BA-47C0-BFDB-6A68E38E0EEA}">
      <dgm:prSet/>
      <dgm:spPr/>
      <dgm:t>
        <a:bodyPr/>
        <a:lstStyle/>
        <a:p>
          <a:endParaRPr lang="en-US"/>
        </a:p>
      </dgm:t>
    </dgm:pt>
    <dgm:pt modelId="{DBE40E6B-DB4C-4FBF-A853-03AE332D41AC}">
      <dgm:prSet custT="1"/>
      <dgm:spPr/>
      <dgm:t>
        <a:bodyPr/>
        <a:lstStyle/>
        <a:p>
          <a:r>
            <a:rPr lang="en-US" sz="3200" dirty="0"/>
            <a:t>On or before August 1:</a:t>
          </a:r>
        </a:p>
      </dgm:t>
    </dgm:pt>
    <dgm:pt modelId="{A1ADA2A9-BE2A-4E6F-AEC5-6655C26F4CE8}" type="parTrans" cxnId="{5584D526-35D4-4BAD-9B0B-19CC0867B59A}">
      <dgm:prSet/>
      <dgm:spPr/>
      <dgm:t>
        <a:bodyPr/>
        <a:lstStyle/>
        <a:p>
          <a:endParaRPr lang="en-US"/>
        </a:p>
      </dgm:t>
    </dgm:pt>
    <dgm:pt modelId="{1F261579-2E19-4D96-875B-91938C0E7159}" type="sibTrans" cxnId="{5584D526-35D4-4BAD-9B0B-19CC0867B59A}">
      <dgm:prSet/>
      <dgm:spPr/>
      <dgm:t>
        <a:bodyPr/>
        <a:lstStyle/>
        <a:p>
          <a:endParaRPr lang="en-US"/>
        </a:p>
      </dgm:t>
    </dgm:pt>
    <dgm:pt modelId="{79C35323-DD3C-4F47-AC52-2A5C52832D4C}">
      <dgm:prSet custT="1"/>
      <dgm:spPr/>
      <dgm:t>
        <a:bodyPr/>
        <a:lstStyle/>
        <a:p>
          <a:r>
            <a:rPr lang="en-US" sz="2000" dirty="0"/>
            <a:t>Submit entire approved contract (pdf) on Portal</a:t>
          </a:r>
        </a:p>
      </dgm:t>
    </dgm:pt>
    <dgm:pt modelId="{DDA93919-0F66-4B75-823F-8FB064FEF07D}" type="parTrans" cxnId="{7C863FB6-F510-4444-8F2A-0209A1C1B0DC}">
      <dgm:prSet/>
      <dgm:spPr/>
      <dgm:t>
        <a:bodyPr/>
        <a:lstStyle/>
        <a:p>
          <a:endParaRPr lang="en-US"/>
        </a:p>
      </dgm:t>
    </dgm:pt>
    <dgm:pt modelId="{6CAAFE21-4986-42B0-A9CD-390B613A61F6}" type="sibTrans" cxnId="{7C863FB6-F510-4444-8F2A-0209A1C1B0DC}">
      <dgm:prSet/>
      <dgm:spPr/>
      <dgm:t>
        <a:bodyPr/>
        <a:lstStyle/>
        <a:p>
          <a:endParaRPr lang="en-US"/>
        </a:p>
      </dgm:t>
    </dgm:pt>
    <dgm:pt modelId="{26225B9F-82CE-4EBF-8BE2-5390E9DBB79A}">
      <dgm:prSet custT="1"/>
      <dgm:spPr/>
      <dgm:t>
        <a:bodyPr/>
        <a:lstStyle/>
        <a:p>
          <a:r>
            <a:rPr lang="en-US" sz="3200" dirty="0"/>
            <a:t>September 30:</a:t>
          </a:r>
        </a:p>
      </dgm:t>
    </dgm:pt>
    <dgm:pt modelId="{27272E9D-5B0E-485C-B09D-D1BD27EE4F0B}" type="parTrans" cxnId="{A38ED11F-7AC3-4A13-8D91-C8E3359E8783}">
      <dgm:prSet/>
      <dgm:spPr/>
      <dgm:t>
        <a:bodyPr/>
        <a:lstStyle/>
        <a:p>
          <a:endParaRPr lang="en-US"/>
        </a:p>
      </dgm:t>
    </dgm:pt>
    <dgm:pt modelId="{F9B6E354-7A43-4F28-B981-DAD79A5F1D74}" type="sibTrans" cxnId="{A38ED11F-7AC3-4A13-8D91-C8E3359E8783}">
      <dgm:prSet/>
      <dgm:spPr/>
      <dgm:t>
        <a:bodyPr/>
        <a:lstStyle/>
        <a:p>
          <a:endParaRPr lang="en-US"/>
        </a:p>
      </dgm:t>
    </dgm:pt>
    <dgm:pt modelId="{796CBCBE-22E2-4E2B-A42A-706A296C20C7}">
      <dgm:prSet custT="1"/>
      <dgm:spPr/>
      <dgm:t>
        <a:bodyPr/>
        <a:lstStyle/>
        <a:p>
          <a:r>
            <a:rPr lang="en-US" sz="2400" dirty="0"/>
            <a:t>Schedule D submitted with district budget</a:t>
          </a:r>
        </a:p>
      </dgm:t>
    </dgm:pt>
    <dgm:pt modelId="{652F0811-ED0C-4CB2-83F0-84D2FE4FA33E}" type="parTrans" cxnId="{2EC534C7-AF8F-4161-8420-8E4F0BEDDD8D}">
      <dgm:prSet/>
      <dgm:spPr/>
      <dgm:t>
        <a:bodyPr/>
        <a:lstStyle/>
        <a:p>
          <a:endParaRPr lang="en-US"/>
        </a:p>
      </dgm:t>
    </dgm:pt>
    <dgm:pt modelId="{EC9D5DD0-6E47-4EE4-9B3B-6C6CADA5D93D}" type="sibTrans" cxnId="{2EC534C7-AF8F-4161-8420-8E4F0BEDDD8D}">
      <dgm:prSet/>
      <dgm:spPr/>
      <dgm:t>
        <a:bodyPr/>
        <a:lstStyle/>
        <a:p>
          <a:endParaRPr lang="en-US"/>
        </a:p>
      </dgm:t>
    </dgm:pt>
    <dgm:pt modelId="{34C41DDD-874A-45E3-8F8C-46AAADA94F05}">
      <dgm:prSet custT="1"/>
      <dgm:spPr/>
      <dgm:t>
        <a:bodyPr/>
        <a:lstStyle/>
        <a:p>
          <a:r>
            <a:rPr lang="en-US" sz="3200" dirty="0"/>
            <a:t>October 1:</a:t>
          </a:r>
        </a:p>
      </dgm:t>
    </dgm:pt>
    <dgm:pt modelId="{34554DF6-B80B-4719-B13A-A89BB637C900}" type="parTrans" cxnId="{C0794B35-7D4D-4D94-85EC-2D985BD216B6}">
      <dgm:prSet/>
      <dgm:spPr/>
      <dgm:t>
        <a:bodyPr/>
        <a:lstStyle/>
        <a:p>
          <a:endParaRPr lang="en-US"/>
        </a:p>
      </dgm:t>
    </dgm:pt>
    <dgm:pt modelId="{D3F2EDBB-8CA3-4975-AD23-09C2BFA23A25}" type="sibTrans" cxnId="{C0794B35-7D4D-4D94-85EC-2D985BD216B6}">
      <dgm:prSet/>
      <dgm:spPr/>
      <dgm:t>
        <a:bodyPr/>
        <a:lstStyle/>
        <a:p>
          <a:endParaRPr lang="en-US"/>
        </a:p>
      </dgm:t>
    </dgm:pt>
    <dgm:pt modelId="{671F0D04-E4B7-42FA-B9AA-649BF2F8A4F2}">
      <dgm:prSet custT="1"/>
      <dgm:spPr/>
      <dgm:t>
        <a:bodyPr/>
        <a:lstStyle/>
        <a:p>
          <a:r>
            <a:rPr lang="en-US" sz="2400" dirty="0"/>
            <a:t>Withholding state &amp; local funds started for schools not submitting superintendent contract through NDE Portal (CDC)</a:t>
          </a:r>
        </a:p>
      </dgm:t>
    </dgm:pt>
    <dgm:pt modelId="{F6A582AC-5832-4730-8617-E39F3334F392}" type="parTrans" cxnId="{7979E317-BC6C-49C9-846C-7177989BF6AC}">
      <dgm:prSet/>
      <dgm:spPr/>
      <dgm:t>
        <a:bodyPr/>
        <a:lstStyle/>
        <a:p>
          <a:endParaRPr lang="en-US"/>
        </a:p>
      </dgm:t>
    </dgm:pt>
    <dgm:pt modelId="{3C80E0BB-4200-4BD3-960F-997A1CA94683}" type="sibTrans" cxnId="{7979E317-BC6C-49C9-846C-7177989BF6AC}">
      <dgm:prSet/>
      <dgm:spPr/>
      <dgm:t>
        <a:bodyPr/>
        <a:lstStyle/>
        <a:p>
          <a:endParaRPr lang="en-US"/>
        </a:p>
      </dgm:t>
    </dgm:pt>
    <dgm:pt modelId="{851AB7D2-B1A6-42FA-A74C-3A73ECFBF45C}" type="pres">
      <dgm:prSet presAssocID="{8B821EA9-5B92-4602-80AF-A9383354B690}" presName="root" presStyleCnt="0">
        <dgm:presLayoutVars>
          <dgm:dir/>
          <dgm:resizeHandles val="exact"/>
        </dgm:presLayoutVars>
      </dgm:prSet>
      <dgm:spPr/>
    </dgm:pt>
    <dgm:pt modelId="{A5600F81-822F-4E91-ADA2-EF9A88223A6A}" type="pres">
      <dgm:prSet presAssocID="{81026BE7-7DD1-46F5-8FDC-36EF205E7297}" presName="compNode" presStyleCnt="0"/>
      <dgm:spPr/>
    </dgm:pt>
    <dgm:pt modelId="{2FD39D3F-6589-48B7-866A-702CCA129C35}" type="pres">
      <dgm:prSet presAssocID="{81026BE7-7DD1-46F5-8FDC-36EF205E7297}" presName="bgRect" presStyleLbl="bgShp" presStyleIdx="0" presStyleCnt="4"/>
      <dgm:spPr>
        <a:solidFill>
          <a:schemeClr val="accent2">
            <a:lumMod val="75000"/>
          </a:schemeClr>
        </a:solidFill>
      </dgm:spPr>
    </dgm:pt>
    <dgm:pt modelId="{41092989-9DB2-431A-A5A3-64885C721BDE}" type="pres">
      <dgm:prSet presAssocID="{81026BE7-7DD1-46F5-8FDC-36EF205E729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0153ECD6-CD21-47ED-9C2B-703A8967857F}" type="pres">
      <dgm:prSet presAssocID="{81026BE7-7DD1-46F5-8FDC-36EF205E7297}" presName="spaceRect" presStyleCnt="0"/>
      <dgm:spPr/>
    </dgm:pt>
    <dgm:pt modelId="{E4B1A321-A58A-400A-AE04-8C0F51839AEC}" type="pres">
      <dgm:prSet presAssocID="{81026BE7-7DD1-46F5-8FDC-36EF205E7297}" presName="parTx" presStyleLbl="revTx" presStyleIdx="0" presStyleCnt="7">
        <dgm:presLayoutVars>
          <dgm:chMax val="0"/>
          <dgm:chPref val="0"/>
        </dgm:presLayoutVars>
      </dgm:prSet>
      <dgm:spPr/>
    </dgm:pt>
    <dgm:pt modelId="{BF3F990C-6A25-404A-8838-55630E61D5F2}" type="pres">
      <dgm:prSet presAssocID="{38D4947F-F6D4-43C7-9906-EFF8D78719FC}" presName="sibTrans" presStyleCnt="0"/>
      <dgm:spPr/>
    </dgm:pt>
    <dgm:pt modelId="{CB14C173-D03F-4577-A9CB-4E7B28642E31}" type="pres">
      <dgm:prSet presAssocID="{DBE40E6B-DB4C-4FBF-A853-03AE332D41AC}" presName="compNode" presStyleCnt="0"/>
      <dgm:spPr/>
    </dgm:pt>
    <dgm:pt modelId="{7680D896-313F-43C4-83E9-AAE0AD3E8C7B}" type="pres">
      <dgm:prSet presAssocID="{DBE40E6B-DB4C-4FBF-A853-03AE332D41AC}" presName="bgRect" presStyleLbl="bgShp" presStyleIdx="1" presStyleCnt="4"/>
      <dgm:spPr/>
    </dgm:pt>
    <dgm:pt modelId="{3012E486-29D5-41A1-A03E-35732D46BE44}" type="pres">
      <dgm:prSet presAssocID="{DBE40E6B-DB4C-4FBF-A853-03AE332D41A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7BCA4D31-B8BC-463E-89E1-B855F996115E}" type="pres">
      <dgm:prSet presAssocID="{DBE40E6B-DB4C-4FBF-A853-03AE332D41AC}" presName="spaceRect" presStyleCnt="0"/>
      <dgm:spPr/>
    </dgm:pt>
    <dgm:pt modelId="{FC7FAC73-A132-4805-8ED4-B8E326B4ADD9}" type="pres">
      <dgm:prSet presAssocID="{DBE40E6B-DB4C-4FBF-A853-03AE332D41AC}" presName="parTx" presStyleLbl="revTx" presStyleIdx="1" presStyleCnt="7">
        <dgm:presLayoutVars>
          <dgm:chMax val="0"/>
          <dgm:chPref val="0"/>
        </dgm:presLayoutVars>
      </dgm:prSet>
      <dgm:spPr/>
    </dgm:pt>
    <dgm:pt modelId="{01C0B9C2-088E-4B5E-AD54-5871B2D01B85}" type="pres">
      <dgm:prSet presAssocID="{DBE40E6B-DB4C-4FBF-A853-03AE332D41AC}" presName="desTx" presStyleLbl="revTx" presStyleIdx="2" presStyleCnt="7" custScaleX="115545" custLinFactNeighborX="-4784" custLinFactNeighborY="1253">
        <dgm:presLayoutVars/>
      </dgm:prSet>
      <dgm:spPr/>
    </dgm:pt>
    <dgm:pt modelId="{B432E0E4-5B0E-452B-9E18-E2E3F1208E2D}" type="pres">
      <dgm:prSet presAssocID="{1F261579-2E19-4D96-875B-91938C0E7159}" presName="sibTrans" presStyleCnt="0"/>
      <dgm:spPr/>
    </dgm:pt>
    <dgm:pt modelId="{6C5548FE-4598-4E26-B33E-6040D1C94CF8}" type="pres">
      <dgm:prSet presAssocID="{26225B9F-82CE-4EBF-8BE2-5390E9DBB79A}" presName="compNode" presStyleCnt="0"/>
      <dgm:spPr/>
    </dgm:pt>
    <dgm:pt modelId="{774B745D-AD3E-4CCB-A18D-BF10CEAED2DB}" type="pres">
      <dgm:prSet presAssocID="{26225B9F-82CE-4EBF-8BE2-5390E9DBB79A}" presName="bgRect" presStyleLbl="bgShp" presStyleIdx="2" presStyleCnt="4" custScaleY="93123"/>
      <dgm:spPr/>
    </dgm:pt>
    <dgm:pt modelId="{19DED346-E078-463A-9E3E-F22D5A106156}" type="pres">
      <dgm:prSet presAssocID="{26225B9F-82CE-4EBF-8BE2-5390E9DBB79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385790CA-A4D8-4649-A21B-81F7F0B3D752}" type="pres">
      <dgm:prSet presAssocID="{26225B9F-82CE-4EBF-8BE2-5390E9DBB79A}" presName="spaceRect" presStyleCnt="0"/>
      <dgm:spPr/>
    </dgm:pt>
    <dgm:pt modelId="{DB275B83-72AE-427F-B397-F7018C330077}" type="pres">
      <dgm:prSet presAssocID="{26225B9F-82CE-4EBF-8BE2-5390E9DBB79A}" presName="parTx" presStyleLbl="revTx" presStyleIdx="3" presStyleCnt="7">
        <dgm:presLayoutVars>
          <dgm:chMax val="0"/>
          <dgm:chPref val="0"/>
        </dgm:presLayoutVars>
      </dgm:prSet>
      <dgm:spPr/>
    </dgm:pt>
    <dgm:pt modelId="{950E4AF9-BF54-413E-8B29-5615681D468D}" type="pres">
      <dgm:prSet presAssocID="{26225B9F-82CE-4EBF-8BE2-5390E9DBB79A}" presName="desTx" presStyleLbl="revTx" presStyleIdx="4" presStyleCnt="7" custScaleX="116755" custLinFactNeighborX="-6132" custLinFactNeighborY="-7864">
        <dgm:presLayoutVars/>
      </dgm:prSet>
      <dgm:spPr/>
    </dgm:pt>
    <dgm:pt modelId="{7EB62811-B2E2-4599-9511-FADC264089C3}" type="pres">
      <dgm:prSet presAssocID="{F9B6E354-7A43-4F28-B981-DAD79A5F1D74}" presName="sibTrans" presStyleCnt="0"/>
      <dgm:spPr/>
    </dgm:pt>
    <dgm:pt modelId="{1253D980-FDF0-4EF5-A010-410FC2F2BB01}" type="pres">
      <dgm:prSet presAssocID="{34C41DDD-874A-45E3-8F8C-46AAADA94F05}" presName="compNode" presStyleCnt="0"/>
      <dgm:spPr/>
    </dgm:pt>
    <dgm:pt modelId="{C7811B0E-ECE7-4332-A616-A6E7221A77D7}" type="pres">
      <dgm:prSet presAssocID="{34C41DDD-874A-45E3-8F8C-46AAADA94F05}" presName="bgRect" presStyleLbl="bgShp" presStyleIdx="3" presStyleCnt="4"/>
      <dgm:spPr/>
    </dgm:pt>
    <dgm:pt modelId="{9DD81FE5-ADE8-41AF-A1F2-AB6E0F3EDADF}" type="pres">
      <dgm:prSet presAssocID="{34C41DDD-874A-45E3-8F8C-46AAADA94F0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5BF4340E-5B17-4BD5-9F90-A405B9769E45}" type="pres">
      <dgm:prSet presAssocID="{34C41DDD-874A-45E3-8F8C-46AAADA94F05}" presName="spaceRect" presStyleCnt="0"/>
      <dgm:spPr/>
    </dgm:pt>
    <dgm:pt modelId="{6A97D48B-331B-4115-A302-DBCFE84F0737}" type="pres">
      <dgm:prSet presAssocID="{34C41DDD-874A-45E3-8F8C-46AAADA94F05}" presName="parTx" presStyleLbl="revTx" presStyleIdx="5" presStyleCnt="7">
        <dgm:presLayoutVars>
          <dgm:chMax val="0"/>
          <dgm:chPref val="0"/>
        </dgm:presLayoutVars>
      </dgm:prSet>
      <dgm:spPr/>
    </dgm:pt>
    <dgm:pt modelId="{EEDA8260-ED4A-4133-93F6-1021C3275B42}" type="pres">
      <dgm:prSet presAssocID="{34C41DDD-874A-45E3-8F8C-46AAADA94F05}" presName="desTx" presStyleLbl="revTx" presStyleIdx="6" presStyleCnt="7" custScaleX="121231" custLinFactNeighborX="-5071" custLinFactNeighborY="-2492">
        <dgm:presLayoutVars/>
      </dgm:prSet>
      <dgm:spPr/>
    </dgm:pt>
  </dgm:ptLst>
  <dgm:cxnLst>
    <dgm:cxn modelId="{16159404-FEC1-4BF3-B8A4-ADCCDDDA6BFD}" type="presOf" srcId="{34C41DDD-874A-45E3-8F8C-46AAADA94F05}" destId="{6A97D48B-331B-4115-A302-DBCFE84F0737}" srcOrd="0" destOrd="0" presId="urn:microsoft.com/office/officeart/2018/2/layout/IconVerticalSolidList"/>
    <dgm:cxn modelId="{7979E317-BC6C-49C9-846C-7177989BF6AC}" srcId="{34C41DDD-874A-45E3-8F8C-46AAADA94F05}" destId="{671F0D04-E4B7-42FA-B9AA-649BF2F8A4F2}" srcOrd="0" destOrd="0" parTransId="{F6A582AC-5832-4730-8617-E39F3334F392}" sibTransId="{3C80E0BB-4200-4BD3-960F-997A1CA94683}"/>
    <dgm:cxn modelId="{AB205319-8040-46CB-B9D1-BBEED51D841D}" type="presOf" srcId="{671F0D04-E4B7-42FA-B9AA-649BF2F8A4F2}" destId="{EEDA8260-ED4A-4133-93F6-1021C3275B42}" srcOrd="0" destOrd="0" presId="urn:microsoft.com/office/officeart/2018/2/layout/IconVerticalSolidList"/>
    <dgm:cxn modelId="{A38ED11F-7AC3-4A13-8D91-C8E3359E8783}" srcId="{8B821EA9-5B92-4602-80AF-A9383354B690}" destId="{26225B9F-82CE-4EBF-8BE2-5390E9DBB79A}" srcOrd="2" destOrd="0" parTransId="{27272E9D-5B0E-485C-B09D-D1BD27EE4F0B}" sibTransId="{F9B6E354-7A43-4F28-B981-DAD79A5F1D74}"/>
    <dgm:cxn modelId="{5584D526-35D4-4BAD-9B0B-19CC0867B59A}" srcId="{8B821EA9-5B92-4602-80AF-A9383354B690}" destId="{DBE40E6B-DB4C-4FBF-A853-03AE332D41AC}" srcOrd="1" destOrd="0" parTransId="{A1ADA2A9-BE2A-4E6F-AEC5-6655C26F4CE8}" sibTransId="{1F261579-2E19-4D96-875B-91938C0E7159}"/>
    <dgm:cxn modelId="{C0794B35-7D4D-4D94-85EC-2D985BD216B6}" srcId="{8B821EA9-5B92-4602-80AF-A9383354B690}" destId="{34C41DDD-874A-45E3-8F8C-46AAADA94F05}" srcOrd="3" destOrd="0" parTransId="{34554DF6-B80B-4719-B13A-A89BB637C900}" sibTransId="{D3F2EDBB-8CA3-4975-AD23-09C2BFA23A25}"/>
    <dgm:cxn modelId="{A7FE3C49-57E4-45CF-A658-BE212D97F32D}" type="presOf" srcId="{79C35323-DD3C-4F47-AC52-2A5C52832D4C}" destId="{01C0B9C2-088E-4B5E-AD54-5871B2D01B85}" srcOrd="0" destOrd="0" presId="urn:microsoft.com/office/officeart/2018/2/layout/IconVerticalSolidList"/>
    <dgm:cxn modelId="{2AF1644F-78AD-46F7-8A53-67DCDD39120C}" type="presOf" srcId="{81026BE7-7DD1-46F5-8FDC-36EF205E7297}" destId="{E4B1A321-A58A-400A-AE04-8C0F51839AEC}" srcOrd="0" destOrd="0" presId="urn:microsoft.com/office/officeart/2018/2/layout/IconVerticalSolidList"/>
    <dgm:cxn modelId="{5D97A951-F5A9-4C5C-81EC-F2890FCCEFB5}" type="presOf" srcId="{DBE40E6B-DB4C-4FBF-A853-03AE332D41AC}" destId="{FC7FAC73-A132-4805-8ED4-B8E326B4ADD9}" srcOrd="0" destOrd="0" presId="urn:microsoft.com/office/officeart/2018/2/layout/IconVerticalSolidList"/>
    <dgm:cxn modelId="{66906B87-531F-4457-8202-8A4F94248DB7}" type="presOf" srcId="{26225B9F-82CE-4EBF-8BE2-5390E9DBB79A}" destId="{DB275B83-72AE-427F-B397-F7018C330077}" srcOrd="0" destOrd="0" presId="urn:microsoft.com/office/officeart/2018/2/layout/IconVerticalSolidList"/>
    <dgm:cxn modelId="{2189EA99-C3C1-4855-9833-349628FCB91C}" type="presOf" srcId="{796CBCBE-22E2-4E2B-A42A-706A296C20C7}" destId="{950E4AF9-BF54-413E-8B29-5615681D468D}" srcOrd="0" destOrd="0" presId="urn:microsoft.com/office/officeart/2018/2/layout/IconVerticalSolidList"/>
    <dgm:cxn modelId="{362F60A6-C8BA-47C0-BFDB-6A68E38E0EEA}" srcId="{8B821EA9-5B92-4602-80AF-A9383354B690}" destId="{81026BE7-7DD1-46F5-8FDC-36EF205E7297}" srcOrd="0" destOrd="0" parTransId="{5AD08A20-75BA-423F-A5D3-C37A430E6692}" sibTransId="{38D4947F-F6D4-43C7-9906-EFF8D78719FC}"/>
    <dgm:cxn modelId="{CA896BA9-525D-43D3-BD67-82DBCAA978D0}" type="presOf" srcId="{8B821EA9-5B92-4602-80AF-A9383354B690}" destId="{851AB7D2-B1A6-42FA-A74C-3A73ECFBF45C}" srcOrd="0" destOrd="0" presId="urn:microsoft.com/office/officeart/2018/2/layout/IconVerticalSolidList"/>
    <dgm:cxn modelId="{7C863FB6-F510-4444-8F2A-0209A1C1B0DC}" srcId="{DBE40E6B-DB4C-4FBF-A853-03AE332D41AC}" destId="{79C35323-DD3C-4F47-AC52-2A5C52832D4C}" srcOrd="0" destOrd="0" parTransId="{DDA93919-0F66-4B75-823F-8FB064FEF07D}" sibTransId="{6CAAFE21-4986-42B0-A9CD-390B613A61F6}"/>
    <dgm:cxn modelId="{2EC534C7-AF8F-4161-8420-8E4F0BEDDD8D}" srcId="{26225B9F-82CE-4EBF-8BE2-5390E9DBB79A}" destId="{796CBCBE-22E2-4E2B-A42A-706A296C20C7}" srcOrd="0" destOrd="0" parTransId="{652F0811-ED0C-4CB2-83F0-84D2FE4FA33E}" sibTransId="{EC9D5DD0-6E47-4EE4-9B3B-6C6CADA5D93D}"/>
    <dgm:cxn modelId="{E419B756-6EF2-470C-A515-8E5458E96B4A}" type="presParOf" srcId="{851AB7D2-B1A6-42FA-A74C-3A73ECFBF45C}" destId="{A5600F81-822F-4E91-ADA2-EF9A88223A6A}" srcOrd="0" destOrd="0" presId="urn:microsoft.com/office/officeart/2018/2/layout/IconVerticalSolidList"/>
    <dgm:cxn modelId="{E96725FB-B285-4CE9-8B61-A91E71D3E37E}" type="presParOf" srcId="{A5600F81-822F-4E91-ADA2-EF9A88223A6A}" destId="{2FD39D3F-6589-48B7-866A-702CCA129C35}" srcOrd="0" destOrd="0" presId="urn:microsoft.com/office/officeart/2018/2/layout/IconVerticalSolidList"/>
    <dgm:cxn modelId="{2341832C-C716-4249-A2CE-6D3D4780EAEE}" type="presParOf" srcId="{A5600F81-822F-4E91-ADA2-EF9A88223A6A}" destId="{41092989-9DB2-431A-A5A3-64885C721BDE}" srcOrd="1" destOrd="0" presId="urn:microsoft.com/office/officeart/2018/2/layout/IconVerticalSolidList"/>
    <dgm:cxn modelId="{DEB990CE-862C-4665-B7B5-695D811BF549}" type="presParOf" srcId="{A5600F81-822F-4E91-ADA2-EF9A88223A6A}" destId="{0153ECD6-CD21-47ED-9C2B-703A8967857F}" srcOrd="2" destOrd="0" presId="urn:microsoft.com/office/officeart/2018/2/layout/IconVerticalSolidList"/>
    <dgm:cxn modelId="{8F5D9C19-E518-4403-9FFB-7F482F0233D4}" type="presParOf" srcId="{A5600F81-822F-4E91-ADA2-EF9A88223A6A}" destId="{E4B1A321-A58A-400A-AE04-8C0F51839AEC}" srcOrd="3" destOrd="0" presId="urn:microsoft.com/office/officeart/2018/2/layout/IconVerticalSolidList"/>
    <dgm:cxn modelId="{4CFAE096-9AEE-49C2-B2C4-54369DF82458}" type="presParOf" srcId="{851AB7D2-B1A6-42FA-A74C-3A73ECFBF45C}" destId="{BF3F990C-6A25-404A-8838-55630E61D5F2}" srcOrd="1" destOrd="0" presId="urn:microsoft.com/office/officeart/2018/2/layout/IconVerticalSolidList"/>
    <dgm:cxn modelId="{7A0F5A85-A05C-4E6E-8AC2-F4E8181375A8}" type="presParOf" srcId="{851AB7D2-B1A6-42FA-A74C-3A73ECFBF45C}" destId="{CB14C173-D03F-4577-A9CB-4E7B28642E31}" srcOrd="2" destOrd="0" presId="urn:microsoft.com/office/officeart/2018/2/layout/IconVerticalSolidList"/>
    <dgm:cxn modelId="{09EA02FD-DB57-4784-8213-2DAC0E46B60F}" type="presParOf" srcId="{CB14C173-D03F-4577-A9CB-4E7B28642E31}" destId="{7680D896-313F-43C4-83E9-AAE0AD3E8C7B}" srcOrd="0" destOrd="0" presId="urn:microsoft.com/office/officeart/2018/2/layout/IconVerticalSolidList"/>
    <dgm:cxn modelId="{39B8AC91-654D-41DF-A6E8-14B1772F7A40}" type="presParOf" srcId="{CB14C173-D03F-4577-A9CB-4E7B28642E31}" destId="{3012E486-29D5-41A1-A03E-35732D46BE44}" srcOrd="1" destOrd="0" presId="urn:microsoft.com/office/officeart/2018/2/layout/IconVerticalSolidList"/>
    <dgm:cxn modelId="{A31CB9D4-A205-4674-8F80-B05FDEC2A64F}" type="presParOf" srcId="{CB14C173-D03F-4577-A9CB-4E7B28642E31}" destId="{7BCA4D31-B8BC-463E-89E1-B855F996115E}" srcOrd="2" destOrd="0" presId="urn:microsoft.com/office/officeart/2018/2/layout/IconVerticalSolidList"/>
    <dgm:cxn modelId="{3638CBC2-FE1B-48D4-A3FF-1640A4ECD5C1}" type="presParOf" srcId="{CB14C173-D03F-4577-A9CB-4E7B28642E31}" destId="{FC7FAC73-A132-4805-8ED4-B8E326B4ADD9}" srcOrd="3" destOrd="0" presId="urn:microsoft.com/office/officeart/2018/2/layout/IconVerticalSolidList"/>
    <dgm:cxn modelId="{AAFA5F59-1EA2-453F-AD2E-B304A7C7ACE6}" type="presParOf" srcId="{CB14C173-D03F-4577-A9CB-4E7B28642E31}" destId="{01C0B9C2-088E-4B5E-AD54-5871B2D01B85}" srcOrd="4" destOrd="0" presId="urn:microsoft.com/office/officeart/2018/2/layout/IconVerticalSolidList"/>
    <dgm:cxn modelId="{AE71A328-9CBA-4AFA-B9F7-D4488A08B9D5}" type="presParOf" srcId="{851AB7D2-B1A6-42FA-A74C-3A73ECFBF45C}" destId="{B432E0E4-5B0E-452B-9E18-E2E3F1208E2D}" srcOrd="3" destOrd="0" presId="urn:microsoft.com/office/officeart/2018/2/layout/IconVerticalSolidList"/>
    <dgm:cxn modelId="{929A4FA2-3753-42E1-A069-A848B8940418}" type="presParOf" srcId="{851AB7D2-B1A6-42FA-A74C-3A73ECFBF45C}" destId="{6C5548FE-4598-4E26-B33E-6040D1C94CF8}" srcOrd="4" destOrd="0" presId="urn:microsoft.com/office/officeart/2018/2/layout/IconVerticalSolidList"/>
    <dgm:cxn modelId="{77B71102-EAB0-42EA-A53A-BEE96718CAD6}" type="presParOf" srcId="{6C5548FE-4598-4E26-B33E-6040D1C94CF8}" destId="{774B745D-AD3E-4CCB-A18D-BF10CEAED2DB}" srcOrd="0" destOrd="0" presId="urn:microsoft.com/office/officeart/2018/2/layout/IconVerticalSolidList"/>
    <dgm:cxn modelId="{05964227-65ED-4422-AFA1-9EB22C7F9B05}" type="presParOf" srcId="{6C5548FE-4598-4E26-B33E-6040D1C94CF8}" destId="{19DED346-E078-463A-9E3E-F22D5A106156}" srcOrd="1" destOrd="0" presId="urn:microsoft.com/office/officeart/2018/2/layout/IconVerticalSolidList"/>
    <dgm:cxn modelId="{CED02D2E-E1EC-4B8D-9A08-AADC185DC53E}" type="presParOf" srcId="{6C5548FE-4598-4E26-B33E-6040D1C94CF8}" destId="{385790CA-A4D8-4649-A21B-81F7F0B3D752}" srcOrd="2" destOrd="0" presId="urn:microsoft.com/office/officeart/2018/2/layout/IconVerticalSolidList"/>
    <dgm:cxn modelId="{E6269C13-1CB0-45A4-B10E-8BA529939FBD}" type="presParOf" srcId="{6C5548FE-4598-4E26-B33E-6040D1C94CF8}" destId="{DB275B83-72AE-427F-B397-F7018C330077}" srcOrd="3" destOrd="0" presId="urn:microsoft.com/office/officeart/2018/2/layout/IconVerticalSolidList"/>
    <dgm:cxn modelId="{66DB43CE-CFE3-4F3C-8054-E23F03B71D86}" type="presParOf" srcId="{6C5548FE-4598-4E26-B33E-6040D1C94CF8}" destId="{950E4AF9-BF54-413E-8B29-5615681D468D}" srcOrd="4" destOrd="0" presId="urn:microsoft.com/office/officeart/2018/2/layout/IconVerticalSolidList"/>
    <dgm:cxn modelId="{01CA1446-F29B-4796-8B4D-D829A40086E5}" type="presParOf" srcId="{851AB7D2-B1A6-42FA-A74C-3A73ECFBF45C}" destId="{7EB62811-B2E2-4599-9511-FADC264089C3}" srcOrd="5" destOrd="0" presId="urn:microsoft.com/office/officeart/2018/2/layout/IconVerticalSolidList"/>
    <dgm:cxn modelId="{51EC9FDC-E5E2-43B1-A3D1-24C2EC1213A9}" type="presParOf" srcId="{851AB7D2-B1A6-42FA-A74C-3A73ECFBF45C}" destId="{1253D980-FDF0-4EF5-A010-410FC2F2BB01}" srcOrd="6" destOrd="0" presId="urn:microsoft.com/office/officeart/2018/2/layout/IconVerticalSolidList"/>
    <dgm:cxn modelId="{753C8FC8-9975-4DA6-B4A8-26386142F1E3}" type="presParOf" srcId="{1253D980-FDF0-4EF5-A010-410FC2F2BB01}" destId="{C7811B0E-ECE7-4332-A616-A6E7221A77D7}" srcOrd="0" destOrd="0" presId="urn:microsoft.com/office/officeart/2018/2/layout/IconVerticalSolidList"/>
    <dgm:cxn modelId="{5F91A8B8-3D7F-4E50-817C-67CB8DC3A59A}" type="presParOf" srcId="{1253D980-FDF0-4EF5-A010-410FC2F2BB01}" destId="{9DD81FE5-ADE8-41AF-A1F2-AB6E0F3EDADF}" srcOrd="1" destOrd="0" presId="urn:microsoft.com/office/officeart/2018/2/layout/IconVerticalSolidList"/>
    <dgm:cxn modelId="{65F25888-8E22-42C0-B001-984ABC138905}" type="presParOf" srcId="{1253D980-FDF0-4EF5-A010-410FC2F2BB01}" destId="{5BF4340E-5B17-4BD5-9F90-A405B9769E45}" srcOrd="2" destOrd="0" presId="urn:microsoft.com/office/officeart/2018/2/layout/IconVerticalSolidList"/>
    <dgm:cxn modelId="{9C294878-AF56-4A3D-A94B-FD499E95BCBB}" type="presParOf" srcId="{1253D980-FDF0-4EF5-A010-410FC2F2BB01}" destId="{6A97D48B-331B-4115-A302-DBCFE84F0737}" srcOrd="3" destOrd="0" presId="urn:microsoft.com/office/officeart/2018/2/layout/IconVerticalSolidList"/>
    <dgm:cxn modelId="{E3F1EBCC-6FA6-410E-BA1A-E20A575A1A1F}" type="presParOf" srcId="{1253D980-FDF0-4EF5-A010-410FC2F2BB01}" destId="{EEDA8260-ED4A-4133-93F6-1021C3275B42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EAC5936-1EA5-4548-A2DD-DB0085F9AFF5}" type="doc">
      <dgm:prSet loTypeId="urn:microsoft.com/office/officeart/2005/8/layout/list1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0AB2DF4C-3451-4720-99CA-2388826A1F4B}">
      <dgm:prSet/>
      <dgm:spPr/>
      <dgm:t>
        <a:bodyPr/>
        <a:lstStyle/>
        <a:p>
          <a:r>
            <a:rPr lang="en-US" dirty="0"/>
            <a:t>Does board approved additional amount carry forward?  </a:t>
          </a:r>
        </a:p>
      </dgm:t>
    </dgm:pt>
    <dgm:pt modelId="{D825B26D-6E58-48F0-9C2B-110302DCB44C}" type="parTrans" cxnId="{0CBA750E-CA70-491D-B137-606B9D6BC94F}">
      <dgm:prSet/>
      <dgm:spPr/>
      <dgm:t>
        <a:bodyPr/>
        <a:lstStyle/>
        <a:p>
          <a:endParaRPr lang="en-US"/>
        </a:p>
      </dgm:t>
    </dgm:pt>
    <dgm:pt modelId="{DCD3C169-ED6A-4D4A-9842-A674BFD1AE57}" type="sibTrans" cxnId="{0CBA750E-CA70-491D-B137-606B9D6BC94F}">
      <dgm:prSet/>
      <dgm:spPr/>
      <dgm:t>
        <a:bodyPr/>
        <a:lstStyle/>
        <a:p>
          <a:endParaRPr lang="en-US"/>
        </a:p>
      </dgm:t>
    </dgm:pt>
    <dgm:pt modelId="{1739389D-8795-47C1-BBAB-997894791AFA}">
      <dgm:prSet/>
      <dgm:spPr/>
      <dgm:t>
        <a:bodyPr/>
        <a:lstStyle/>
        <a:p>
          <a:r>
            <a:rPr lang="en-US" dirty="0"/>
            <a:t>Yes, but that may change during the next legislative session.</a:t>
          </a:r>
        </a:p>
      </dgm:t>
    </dgm:pt>
    <dgm:pt modelId="{D973DCEC-A94C-47B3-99A1-C8D6681B6A27}" type="parTrans" cxnId="{3AEB2410-EC5A-4ADE-A02D-CD37E38C3002}">
      <dgm:prSet/>
      <dgm:spPr/>
      <dgm:t>
        <a:bodyPr/>
        <a:lstStyle/>
        <a:p>
          <a:endParaRPr lang="en-US"/>
        </a:p>
      </dgm:t>
    </dgm:pt>
    <dgm:pt modelId="{329FAE33-75CB-4289-A451-BBA9FF05823B}" type="sibTrans" cxnId="{3AEB2410-EC5A-4ADE-A02D-CD37E38C3002}">
      <dgm:prSet/>
      <dgm:spPr/>
      <dgm:t>
        <a:bodyPr/>
        <a:lstStyle/>
        <a:p>
          <a:endParaRPr lang="en-US"/>
        </a:p>
      </dgm:t>
    </dgm:pt>
    <dgm:pt modelId="{E493DF0A-8131-495C-828A-FE85F035AD06}">
      <dgm:prSet/>
      <dgm:spPr/>
      <dgm:t>
        <a:bodyPr/>
        <a:lstStyle/>
        <a:p>
          <a:r>
            <a:rPr lang="en-US" dirty="0"/>
            <a:t>When does the Board need to approve additional amount?</a:t>
          </a:r>
        </a:p>
      </dgm:t>
    </dgm:pt>
    <dgm:pt modelId="{550493F8-276C-4696-BFCA-4255B02809DD}" type="parTrans" cxnId="{5E9B9169-E2C2-4336-B87D-7ABE896BCBF4}">
      <dgm:prSet/>
      <dgm:spPr/>
      <dgm:t>
        <a:bodyPr/>
        <a:lstStyle/>
        <a:p>
          <a:endParaRPr lang="en-US"/>
        </a:p>
      </dgm:t>
    </dgm:pt>
    <dgm:pt modelId="{1C2F83DE-B7FE-4E4E-BCDF-1F229C32E826}" type="sibTrans" cxnId="{5E9B9169-E2C2-4336-B87D-7ABE896BCBF4}">
      <dgm:prSet/>
      <dgm:spPr/>
      <dgm:t>
        <a:bodyPr/>
        <a:lstStyle/>
        <a:p>
          <a:endParaRPr lang="en-US"/>
        </a:p>
      </dgm:t>
    </dgm:pt>
    <dgm:pt modelId="{7BDA3999-4193-45BA-8A74-5C10C557D302}">
      <dgm:prSet/>
      <dgm:spPr/>
      <dgm:t>
        <a:bodyPr/>
        <a:lstStyle/>
        <a:p>
          <a:r>
            <a:rPr lang="en-US" dirty="0"/>
            <a:t>Board will have to approve prior to submission of Budget.</a:t>
          </a:r>
        </a:p>
      </dgm:t>
    </dgm:pt>
    <dgm:pt modelId="{ADA3D9C7-448A-444D-B4F4-910AE5A6B176}" type="parTrans" cxnId="{64A4A0F7-2967-41C7-90B3-A2FE0DA04D3C}">
      <dgm:prSet/>
      <dgm:spPr/>
      <dgm:t>
        <a:bodyPr/>
        <a:lstStyle/>
        <a:p>
          <a:endParaRPr lang="en-US"/>
        </a:p>
      </dgm:t>
    </dgm:pt>
    <dgm:pt modelId="{3719EF22-9249-4841-A4F8-21BDFE9F30AC}" type="sibTrans" cxnId="{64A4A0F7-2967-41C7-90B3-A2FE0DA04D3C}">
      <dgm:prSet/>
      <dgm:spPr/>
      <dgm:t>
        <a:bodyPr/>
        <a:lstStyle/>
        <a:p>
          <a:endParaRPr lang="en-US"/>
        </a:p>
      </dgm:t>
    </dgm:pt>
    <dgm:pt modelId="{B1C9E563-5999-424D-B823-DCC7F99532C2}">
      <dgm:prSet/>
      <dgm:spPr/>
      <dgm:t>
        <a:bodyPr/>
        <a:lstStyle/>
        <a:p>
          <a:r>
            <a:rPr lang="en-US" dirty="0"/>
            <a:t>Requires publication in local newspaper one week prior to board vote.</a:t>
          </a:r>
        </a:p>
      </dgm:t>
    </dgm:pt>
    <dgm:pt modelId="{C94D1438-0D7D-453B-98F8-F83AF7528DF2}" type="parTrans" cxnId="{07B21845-E15A-4725-8F92-9DFA3AEE1FDD}">
      <dgm:prSet/>
      <dgm:spPr/>
      <dgm:t>
        <a:bodyPr/>
        <a:lstStyle/>
        <a:p>
          <a:endParaRPr lang="en-US"/>
        </a:p>
      </dgm:t>
    </dgm:pt>
    <dgm:pt modelId="{CE48EE28-4794-4ACE-87BC-E9C358C3E444}" type="sibTrans" cxnId="{07B21845-E15A-4725-8F92-9DFA3AEE1FDD}">
      <dgm:prSet/>
      <dgm:spPr/>
      <dgm:t>
        <a:bodyPr/>
        <a:lstStyle/>
        <a:p>
          <a:endParaRPr lang="en-US"/>
        </a:p>
      </dgm:t>
    </dgm:pt>
    <dgm:pt modelId="{77A1779E-3787-429D-92B4-B91FF81A0565}">
      <dgm:prSet/>
      <dgm:spPr/>
      <dgm:t>
        <a:bodyPr/>
        <a:lstStyle/>
        <a:p>
          <a:r>
            <a:rPr lang="en-US" dirty="0"/>
            <a:t>What if we don’t tax for the full amount of our property tax authority?</a:t>
          </a:r>
        </a:p>
      </dgm:t>
    </dgm:pt>
    <dgm:pt modelId="{4670B47C-72D7-4149-906C-E421DB5B6896}" type="parTrans" cxnId="{7154F694-3C6E-48B8-9775-8B3D929F8234}">
      <dgm:prSet/>
      <dgm:spPr/>
      <dgm:t>
        <a:bodyPr/>
        <a:lstStyle/>
        <a:p>
          <a:endParaRPr lang="en-US"/>
        </a:p>
      </dgm:t>
    </dgm:pt>
    <dgm:pt modelId="{E8304985-79C1-4D78-AAA2-97D1758BB1E8}" type="sibTrans" cxnId="{7154F694-3C6E-48B8-9775-8B3D929F8234}">
      <dgm:prSet/>
      <dgm:spPr/>
      <dgm:t>
        <a:bodyPr/>
        <a:lstStyle/>
        <a:p>
          <a:endParaRPr lang="en-US"/>
        </a:p>
      </dgm:t>
    </dgm:pt>
    <dgm:pt modelId="{CAF94545-06D7-457A-9863-951E9BFB2D99}">
      <dgm:prSet/>
      <dgm:spPr/>
      <dgm:t>
        <a:bodyPr/>
        <a:lstStyle/>
        <a:p>
          <a:r>
            <a:rPr lang="en-US" dirty="0"/>
            <a:t>Unused authority (including additional amount approved by the board……possibly) will be available in future years.</a:t>
          </a:r>
        </a:p>
      </dgm:t>
    </dgm:pt>
    <dgm:pt modelId="{1337CAA6-7555-4370-BF7A-6A2F6616A6DB}" type="parTrans" cxnId="{BE39DC10-351D-4E2C-8C48-D1B95E4CD92A}">
      <dgm:prSet/>
      <dgm:spPr/>
      <dgm:t>
        <a:bodyPr/>
        <a:lstStyle/>
        <a:p>
          <a:endParaRPr lang="en-US"/>
        </a:p>
      </dgm:t>
    </dgm:pt>
    <dgm:pt modelId="{0B67CE5D-EDF5-4100-AED4-5691CB183D6F}" type="sibTrans" cxnId="{BE39DC10-351D-4E2C-8C48-D1B95E4CD92A}">
      <dgm:prSet/>
      <dgm:spPr/>
      <dgm:t>
        <a:bodyPr/>
        <a:lstStyle/>
        <a:p>
          <a:endParaRPr lang="en-US"/>
        </a:p>
      </dgm:t>
    </dgm:pt>
    <dgm:pt modelId="{932706DA-D7DA-48F4-BD0E-EDFA040FB6C0}">
      <dgm:prSet/>
      <dgm:spPr/>
      <dgm:t>
        <a:bodyPr/>
        <a:lstStyle/>
        <a:p>
          <a:r>
            <a:rPr lang="en-US" dirty="0"/>
            <a:t>Included in base for future years calculation.</a:t>
          </a:r>
        </a:p>
      </dgm:t>
    </dgm:pt>
    <dgm:pt modelId="{33284ADD-382F-4038-AA24-E73E9644A926}" type="parTrans" cxnId="{35873CFC-F80A-4283-A055-51BB34AF3F0C}">
      <dgm:prSet/>
      <dgm:spPr/>
      <dgm:t>
        <a:bodyPr/>
        <a:lstStyle/>
        <a:p>
          <a:endParaRPr lang="en-US"/>
        </a:p>
      </dgm:t>
    </dgm:pt>
    <dgm:pt modelId="{4838B5D2-DE78-4952-803D-2DCF2606E2BC}" type="sibTrans" cxnId="{35873CFC-F80A-4283-A055-51BB34AF3F0C}">
      <dgm:prSet/>
      <dgm:spPr/>
      <dgm:t>
        <a:bodyPr/>
        <a:lstStyle/>
        <a:p>
          <a:endParaRPr lang="en-US"/>
        </a:p>
      </dgm:t>
    </dgm:pt>
    <dgm:pt modelId="{23D3D2E9-0F59-4010-9942-42A4998E00B9}" type="pres">
      <dgm:prSet presAssocID="{CEAC5936-1EA5-4548-A2DD-DB0085F9AFF5}" presName="linear" presStyleCnt="0">
        <dgm:presLayoutVars>
          <dgm:dir/>
          <dgm:animLvl val="lvl"/>
          <dgm:resizeHandles val="exact"/>
        </dgm:presLayoutVars>
      </dgm:prSet>
      <dgm:spPr/>
    </dgm:pt>
    <dgm:pt modelId="{2F617B30-A6FC-4DB3-BE4A-E4E3C6240B14}" type="pres">
      <dgm:prSet presAssocID="{0AB2DF4C-3451-4720-99CA-2388826A1F4B}" presName="parentLin" presStyleCnt="0"/>
      <dgm:spPr/>
    </dgm:pt>
    <dgm:pt modelId="{45882FA9-7965-4FF6-B2CB-6D72E36BE98E}" type="pres">
      <dgm:prSet presAssocID="{0AB2DF4C-3451-4720-99CA-2388826A1F4B}" presName="parentLeftMargin" presStyleLbl="node1" presStyleIdx="0" presStyleCnt="3"/>
      <dgm:spPr/>
    </dgm:pt>
    <dgm:pt modelId="{13085A74-B14B-4CC9-B6CB-BAD02692D8BF}" type="pres">
      <dgm:prSet presAssocID="{0AB2DF4C-3451-4720-99CA-2388826A1F4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975BF9C-50BA-4ADE-9807-405AE8A6C8CC}" type="pres">
      <dgm:prSet presAssocID="{0AB2DF4C-3451-4720-99CA-2388826A1F4B}" presName="negativeSpace" presStyleCnt="0"/>
      <dgm:spPr/>
    </dgm:pt>
    <dgm:pt modelId="{1078103F-BFB7-4764-9315-93CE03468D14}" type="pres">
      <dgm:prSet presAssocID="{0AB2DF4C-3451-4720-99CA-2388826A1F4B}" presName="childText" presStyleLbl="conFgAcc1" presStyleIdx="0" presStyleCnt="3">
        <dgm:presLayoutVars>
          <dgm:bulletEnabled val="1"/>
        </dgm:presLayoutVars>
      </dgm:prSet>
      <dgm:spPr/>
    </dgm:pt>
    <dgm:pt modelId="{C47B7429-D421-41D1-B7AD-1120F5BF37A5}" type="pres">
      <dgm:prSet presAssocID="{DCD3C169-ED6A-4D4A-9842-A674BFD1AE57}" presName="spaceBetweenRectangles" presStyleCnt="0"/>
      <dgm:spPr/>
    </dgm:pt>
    <dgm:pt modelId="{4EE95A2E-D9C2-4133-A672-EDAF21114E18}" type="pres">
      <dgm:prSet presAssocID="{E493DF0A-8131-495C-828A-FE85F035AD06}" presName="parentLin" presStyleCnt="0"/>
      <dgm:spPr/>
    </dgm:pt>
    <dgm:pt modelId="{89F4EE8F-849E-4E82-B505-1E325EBEFB1B}" type="pres">
      <dgm:prSet presAssocID="{E493DF0A-8131-495C-828A-FE85F035AD06}" presName="parentLeftMargin" presStyleLbl="node1" presStyleIdx="0" presStyleCnt="3"/>
      <dgm:spPr/>
    </dgm:pt>
    <dgm:pt modelId="{61F5DF15-AFFE-4F0B-BDBA-AA6C354A6A97}" type="pres">
      <dgm:prSet presAssocID="{E493DF0A-8131-495C-828A-FE85F035AD0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0588C99-7530-461C-AEB8-9EC5B21B2128}" type="pres">
      <dgm:prSet presAssocID="{E493DF0A-8131-495C-828A-FE85F035AD06}" presName="negativeSpace" presStyleCnt="0"/>
      <dgm:spPr/>
    </dgm:pt>
    <dgm:pt modelId="{8BF19ADC-AB56-4334-B75B-1734C82617A9}" type="pres">
      <dgm:prSet presAssocID="{E493DF0A-8131-495C-828A-FE85F035AD06}" presName="childText" presStyleLbl="conFgAcc1" presStyleIdx="1" presStyleCnt="3">
        <dgm:presLayoutVars>
          <dgm:bulletEnabled val="1"/>
        </dgm:presLayoutVars>
      </dgm:prSet>
      <dgm:spPr/>
    </dgm:pt>
    <dgm:pt modelId="{DE627A4F-B565-4546-A9C0-4037783D8568}" type="pres">
      <dgm:prSet presAssocID="{1C2F83DE-B7FE-4E4E-BCDF-1F229C32E826}" presName="spaceBetweenRectangles" presStyleCnt="0"/>
      <dgm:spPr/>
    </dgm:pt>
    <dgm:pt modelId="{3B1FA242-E13C-45CA-8D34-0776767A1ECE}" type="pres">
      <dgm:prSet presAssocID="{77A1779E-3787-429D-92B4-B91FF81A0565}" presName="parentLin" presStyleCnt="0"/>
      <dgm:spPr/>
    </dgm:pt>
    <dgm:pt modelId="{471DECD9-20C4-4861-AC01-F382B5CFDF37}" type="pres">
      <dgm:prSet presAssocID="{77A1779E-3787-429D-92B4-B91FF81A0565}" presName="parentLeftMargin" presStyleLbl="node1" presStyleIdx="1" presStyleCnt="3"/>
      <dgm:spPr/>
    </dgm:pt>
    <dgm:pt modelId="{81B7788D-F8E6-4565-AF18-67899230FE5D}" type="pres">
      <dgm:prSet presAssocID="{77A1779E-3787-429D-92B4-B91FF81A0565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B4FEAA0-1102-4023-9E2E-C966656442DE}" type="pres">
      <dgm:prSet presAssocID="{77A1779E-3787-429D-92B4-B91FF81A0565}" presName="negativeSpace" presStyleCnt="0"/>
      <dgm:spPr/>
    </dgm:pt>
    <dgm:pt modelId="{7A1AB778-F8E2-4436-B750-030A5295E6DE}" type="pres">
      <dgm:prSet presAssocID="{77A1779E-3787-429D-92B4-B91FF81A056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427D90C-0817-46D8-A970-F98A35AA9EFB}" type="presOf" srcId="{77A1779E-3787-429D-92B4-B91FF81A0565}" destId="{471DECD9-20C4-4861-AC01-F382B5CFDF37}" srcOrd="0" destOrd="0" presId="urn:microsoft.com/office/officeart/2005/8/layout/list1"/>
    <dgm:cxn modelId="{0CBA750E-CA70-491D-B137-606B9D6BC94F}" srcId="{CEAC5936-1EA5-4548-A2DD-DB0085F9AFF5}" destId="{0AB2DF4C-3451-4720-99CA-2388826A1F4B}" srcOrd="0" destOrd="0" parTransId="{D825B26D-6E58-48F0-9C2B-110302DCB44C}" sibTransId="{DCD3C169-ED6A-4D4A-9842-A674BFD1AE57}"/>
    <dgm:cxn modelId="{3AEB2410-EC5A-4ADE-A02D-CD37E38C3002}" srcId="{0AB2DF4C-3451-4720-99CA-2388826A1F4B}" destId="{1739389D-8795-47C1-BBAB-997894791AFA}" srcOrd="0" destOrd="0" parTransId="{D973DCEC-A94C-47B3-99A1-C8D6681B6A27}" sibTransId="{329FAE33-75CB-4289-A451-BBA9FF05823B}"/>
    <dgm:cxn modelId="{BE39DC10-351D-4E2C-8C48-D1B95E4CD92A}" srcId="{77A1779E-3787-429D-92B4-B91FF81A0565}" destId="{CAF94545-06D7-457A-9863-951E9BFB2D99}" srcOrd="0" destOrd="0" parTransId="{1337CAA6-7555-4370-BF7A-6A2F6616A6DB}" sibTransId="{0B67CE5D-EDF5-4100-AED4-5691CB183D6F}"/>
    <dgm:cxn modelId="{FAE27F2A-C7AC-4F1C-A950-B5772726A10B}" type="presOf" srcId="{E493DF0A-8131-495C-828A-FE85F035AD06}" destId="{89F4EE8F-849E-4E82-B505-1E325EBEFB1B}" srcOrd="0" destOrd="0" presId="urn:microsoft.com/office/officeart/2005/8/layout/list1"/>
    <dgm:cxn modelId="{07B21845-E15A-4725-8F92-9DFA3AEE1FDD}" srcId="{E493DF0A-8131-495C-828A-FE85F035AD06}" destId="{B1C9E563-5999-424D-B823-DCC7F99532C2}" srcOrd="1" destOrd="0" parTransId="{C94D1438-0D7D-453B-98F8-F83AF7528DF2}" sibTransId="{CE48EE28-4794-4ACE-87BC-E9C358C3E444}"/>
    <dgm:cxn modelId="{06981A67-D2B1-4D72-B30B-F24E9789A43E}" type="presOf" srcId="{E493DF0A-8131-495C-828A-FE85F035AD06}" destId="{61F5DF15-AFFE-4F0B-BDBA-AA6C354A6A97}" srcOrd="1" destOrd="0" presId="urn:microsoft.com/office/officeart/2005/8/layout/list1"/>
    <dgm:cxn modelId="{5E9B9169-E2C2-4336-B87D-7ABE896BCBF4}" srcId="{CEAC5936-1EA5-4548-A2DD-DB0085F9AFF5}" destId="{E493DF0A-8131-495C-828A-FE85F035AD06}" srcOrd="1" destOrd="0" parTransId="{550493F8-276C-4696-BFCA-4255B02809DD}" sibTransId="{1C2F83DE-B7FE-4E4E-BCDF-1F229C32E826}"/>
    <dgm:cxn modelId="{662FDF6B-2353-419A-A4A9-5441828AAAB3}" type="presOf" srcId="{0AB2DF4C-3451-4720-99CA-2388826A1F4B}" destId="{45882FA9-7965-4FF6-B2CB-6D72E36BE98E}" srcOrd="0" destOrd="0" presId="urn:microsoft.com/office/officeart/2005/8/layout/list1"/>
    <dgm:cxn modelId="{9958C47D-31EF-4539-A788-5A119623F86E}" type="presOf" srcId="{77A1779E-3787-429D-92B4-B91FF81A0565}" destId="{81B7788D-F8E6-4565-AF18-67899230FE5D}" srcOrd="1" destOrd="0" presId="urn:microsoft.com/office/officeart/2005/8/layout/list1"/>
    <dgm:cxn modelId="{7154F694-3C6E-48B8-9775-8B3D929F8234}" srcId="{CEAC5936-1EA5-4548-A2DD-DB0085F9AFF5}" destId="{77A1779E-3787-429D-92B4-B91FF81A0565}" srcOrd="2" destOrd="0" parTransId="{4670B47C-72D7-4149-906C-E421DB5B6896}" sibTransId="{E8304985-79C1-4D78-AAA2-97D1758BB1E8}"/>
    <dgm:cxn modelId="{563AFFAF-D4BE-42CC-98C6-30FEC3F40E01}" type="presOf" srcId="{0AB2DF4C-3451-4720-99CA-2388826A1F4B}" destId="{13085A74-B14B-4CC9-B6CB-BAD02692D8BF}" srcOrd="1" destOrd="0" presId="urn:microsoft.com/office/officeart/2005/8/layout/list1"/>
    <dgm:cxn modelId="{4A83ADB9-1789-4035-81F2-C9EA8426FBBE}" type="presOf" srcId="{CAF94545-06D7-457A-9863-951E9BFB2D99}" destId="{7A1AB778-F8E2-4436-B750-030A5295E6DE}" srcOrd="0" destOrd="0" presId="urn:microsoft.com/office/officeart/2005/8/layout/list1"/>
    <dgm:cxn modelId="{8D9204C1-1358-49AF-A4AD-A172CF8A3190}" type="presOf" srcId="{B1C9E563-5999-424D-B823-DCC7F99532C2}" destId="{8BF19ADC-AB56-4334-B75B-1734C82617A9}" srcOrd="0" destOrd="1" presId="urn:microsoft.com/office/officeart/2005/8/layout/list1"/>
    <dgm:cxn modelId="{14777DE8-FE38-4D1A-A887-B68446043684}" type="presOf" srcId="{CEAC5936-1EA5-4548-A2DD-DB0085F9AFF5}" destId="{23D3D2E9-0F59-4010-9942-42A4998E00B9}" srcOrd="0" destOrd="0" presId="urn:microsoft.com/office/officeart/2005/8/layout/list1"/>
    <dgm:cxn modelId="{335D46F2-AB33-4C7C-9369-1D112FC2B3E5}" type="presOf" srcId="{932706DA-D7DA-48F4-BD0E-EDFA040FB6C0}" destId="{7A1AB778-F8E2-4436-B750-030A5295E6DE}" srcOrd="0" destOrd="1" presId="urn:microsoft.com/office/officeart/2005/8/layout/list1"/>
    <dgm:cxn modelId="{5C1469F3-BFF3-4C0A-A934-A01FA6A51FBE}" type="presOf" srcId="{7BDA3999-4193-45BA-8A74-5C10C557D302}" destId="{8BF19ADC-AB56-4334-B75B-1734C82617A9}" srcOrd="0" destOrd="0" presId="urn:microsoft.com/office/officeart/2005/8/layout/list1"/>
    <dgm:cxn modelId="{2E1A72F4-3EB8-47FF-BBAA-406E152386A5}" type="presOf" srcId="{1739389D-8795-47C1-BBAB-997894791AFA}" destId="{1078103F-BFB7-4764-9315-93CE03468D14}" srcOrd="0" destOrd="0" presId="urn:microsoft.com/office/officeart/2005/8/layout/list1"/>
    <dgm:cxn modelId="{64A4A0F7-2967-41C7-90B3-A2FE0DA04D3C}" srcId="{E493DF0A-8131-495C-828A-FE85F035AD06}" destId="{7BDA3999-4193-45BA-8A74-5C10C557D302}" srcOrd="0" destOrd="0" parTransId="{ADA3D9C7-448A-444D-B4F4-910AE5A6B176}" sibTransId="{3719EF22-9249-4841-A4F8-21BDFE9F30AC}"/>
    <dgm:cxn modelId="{35873CFC-F80A-4283-A055-51BB34AF3F0C}" srcId="{77A1779E-3787-429D-92B4-B91FF81A0565}" destId="{932706DA-D7DA-48F4-BD0E-EDFA040FB6C0}" srcOrd="1" destOrd="0" parTransId="{33284ADD-382F-4038-AA24-E73E9644A926}" sibTransId="{4838B5D2-DE78-4952-803D-2DCF2606E2BC}"/>
    <dgm:cxn modelId="{75E02843-0DA9-485E-9295-DFB0A3D6968E}" type="presParOf" srcId="{23D3D2E9-0F59-4010-9942-42A4998E00B9}" destId="{2F617B30-A6FC-4DB3-BE4A-E4E3C6240B14}" srcOrd="0" destOrd="0" presId="urn:microsoft.com/office/officeart/2005/8/layout/list1"/>
    <dgm:cxn modelId="{78F181A2-B676-4BEF-A3E7-9C57F71BA011}" type="presParOf" srcId="{2F617B30-A6FC-4DB3-BE4A-E4E3C6240B14}" destId="{45882FA9-7965-4FF6-B2CB-6D72E36BE98E}" srcOrd="0" destOrd="0" presId="urn:microsoft.com/office/officeart/2005/8/layout/list1"/>
    <dgm:cxn modelId="{70360FCD-91C7-4F83-85A2-6A6BD107733D}" type="presParOf" srcId="{2F617B30-A6FC-4DB3-BE4A-E4E3C6240B14}" destId="{13085A74-B14B-4CC9-B6CB-BAD02692D8BF}" srcOrd="1" destOrd="0" presId="urn:microsoft.com/office/officeart/2005/8/layout/list1"/>
    <dgm:cxn modelId="{6C6F2376-FC8B-45CE-B5A4-C23BC9037F58}" type="presParOf" srcId="{23D3D2E9-0F59-4010-9942-42A4998E00B9}" destId="{A975BF9C-50BA-4ADE-9807-405AE8A6C8CC}" srcOrd="1" destOrd="0" presId="urn:microsoft.com/office/officeart/2005/8/layout/list1"/>
    <dgm:cxn modelId="{C7F4E1B6-31A2-4BF3-AEB0-4887F046686C}" type="presParOf" srcId="{23D3D2E9-0F59-4010-9942-42A4998E00B9}" destId="{1078103F-BFB7-4764-9315-93CE03468D14}" srcOrd="2" destOrd="0" presId="urn:microsoft.com/office/officeart/2005/8/layout/list1"/>
    <dgm:cxn modelId="{96C5FB0F-2C05-4C5C-B118-FC1EB46F9C13}" type="presParOf" srcId="{23D3D2E9-0F59-4010-9942-42A4998E00B9}" destId="{C47B7429-D421-41D1-B7AD-1120F5BF37A5}" srcOrd="3" destOrd="0" presId="urn:microsoft.com/office/officeart/2005/8/layout/list1"/>
    <dgm:cxn modelId="{97CA56E9-E547-4CBC-982F-FF9E20507689}" type="presParOf" srcId="{23D3D2E9-0F59-4010-9942-42A4998E00B9}" destId="{4EE95A2E-D9C2-4133-A672-EDAF21114E18}" srcOrd="4" destOrd="0" presId="urn:microsoft.com/office/officeart/2005/8/layout/list1"/>
    <dgm:cxn modelId="{DBA72408-A4E8-4A28-BE0C-188F01F34EA5}" type="presParOf" srcId="{4EE95A2E-D9C2-4133-A672-EDAF21114E18}" destId="{89F4EE8F-849E-4E82-B505-1E325EBEFB1B}" srcOrd="0" destOrd="0" presId="urn:microsoft.com/office/officeart/2005/8/layout/list1"/>
    <dgm:cxn modelId="{6A03C289-C225-4BCE-B80F-43B84FE39A78}" type="presParOf" srcId="{4EE95A2E-D9C2-4133-A672-EDAF21114E18}" destId="{61F5DF15-AFFE-4F0B-BDBA-AA6C354A6A97}" srcOrd="1" destOrd="0" presId="urn:microsoft.com/office/officeart/2005/8/layout/list1"/>
    <dgm:cxn modelId="{03ADECE3-23F8-484F-9BCD-73F39A43D60B}" type="presParOf" srcId="{23D3D2E9-0F59-4010-9942-42A4998E00B9}" destId="{50588C99-7530-461C-AEB8-9EC5B21B2128}" srcOrd="5" destOrd="0" presId="urn:microsoft.com/office/officeart/2005/8/layout/list1"/>
    <dgm:cxn modelId="{9CF39978-8C3A-4F1C-B2B8-3C4085CCF387}" type="presParOf" srcId="{23D3D2E9-0F59-4010-9942-42A4998E00B9}" destId="{8BF19ADC-AB56-4334-B75B-1734C82617A9}" srcOrd="6" destOrd="0" presId="urn:microsoft.com/office/officeart/2005/8/layout/list1"/>
    <dgm:cxn modelId="{67692B0A-1946-4238-ABA9-F1F8098A4410}" type="presParOf" srcId="{23D3D2E9-0F59-4010-9942-42A4998E00B9}" destId="{DE627A4F-B565-4546-A9C0-4037783D8568}" srcOrd="7" destOrd="0" presId="urn:microsoft.com/office/officeart/2005/8/layout/list1"/>
    <dgm:cxn modelId="{E2398684-B7A9-41F8-BCCE-9A45A38AC646}" type="presParOf" srcId="{23D3D2E9-0F59-4010-9942-42A4998E00B9}" destId="{3B1FA242-E13C-45CA-8D34-0776767A1ECE}" srcOrd="8" destOrd="0" presId="urn:microsoft.com/office/officeart/2005/8/layout/list1"/>
    <dgm:cxn modelId="{CECCF19D-7C53-428F-BD60-90DA8B1C8306}" type="presParOf" srcId="{3B1FA242-E13C-45CA-8D34-0776767A1ECE}" destId="{471DECD9-20C4-4861-AC01-F382B5CFDF37}" srcOrd="0" destOrd="0" presId="urn:microsoft.com/office/officeart/2005/8/layout/list1"/>
    <dgm:cxn modelId="{56975333-BC13-4740-8F77-D3614A821FEC}" type="presParOf" srcId="{3B1FA242-E13C-45CA-8D34-0776767A1ECE}" destId="{81B7788D-F8E6-4565-AF18-67899230FE5D}" srcOrd="1" destOrd="0" presId="urn:microsoft.com/office/officeart/2005/8/layout/list1"/>
    <dgm:cxn modelId="{1141C4F2-AC88-4F31-8296-8B5B8DA4DABF}" type="presParOf" srcId="{23D3D2E9-0F59-4010-9942-42A4998E00B9}" destId="{0B4FEAA0-1102-4023-9E2E-C966656442DE}" srcOrd="9" destOrd="0" presId="urn:microsoft.com/office/officeart/2005/8/layout/list1"/>
    <dgm:cxn modelId="{6838963C-A367-4914-9A1C-D7E8A3182AD7}" type="presParOf" srcId="{23D3D2E9-0F59-4010-9942-42A4998E00B9}" destId="{7A1AB778-F8E2-4436-B750-030A5295E6D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3DA53E9-42D6-40B3-A0A7-862A32FC9C3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A0CA4CD-4DE9-4DFC-89D0-FE2DEAAA473D}">
      <dgm:prSet/>
      <dgm:spPr/>
      <dgm:t>
        <a:bodyPr/>
        <a:lstStyle/>
        <a:p>
          <a:r>
            <a:rPr lang="en-US" dirty="0"/>
            <a:t>SPED – </a:t>
          </a:r>
        </a:p>
      </dgm:t>
    </dgm:pt>
    <dgm:pt modelId="{DB760D9A-B832-44DF-914B-366F37A27390}" type="parTrans" cxnId="{3C4E3030-3DFC-4353-B35E-58444A55E41F}">
      <dgm:prSet/>
      <dgm:spPr/>
      <dgm:t>
        <a:bodyPr/>
        <a:lstStyle/>
        <a:p>
          <a:endParaRPr lang="en-US"/>
        </a:p>
      </dgm:t>
    </dgm:pt>
    <dgm:pt modelId="{FDBA8DB6-F1A0-4316-AD3D-9AAA98EDC55C}" type="sibTrans" cxnId="{3C4E3030-3DFC-4353-B35E-58444A55E41F}">
      <dgm:prSet/>
      <dgm:spPr/>
      <dgm:t>
        <a:bodyPr/>
        <a:lstStyle/>
        <a:p>
          <a:endParaRPr lang="en-US"/>
        </a:p>
      </dgm:t>
    </dgm:pt>
    <dgm:pt modelId="{4284EA6C-C075-4F3E-8ABF-FF8FA46745FE}">
      <dgm:prSet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Maintenance of Effort</a:t>
          </a:r>
        </a:p>
      </dgm:t>
    </dgm:pt>
    <dgm:pt modelId="{83CE5E59-A4B6-4F12-A075-AB5D6D36F317}" type="parTrans" cxnId="{DD7E998F-3EDE-4998-9D29-666DC046A565}">
      <dgm:prSet/>
      <dgm:spPr/>
      <dgm:t>
        <a:bodyPr/>
        <a:lstStyle/>
        <a:p>
          <a:endParaRPr lang="en-US"/>
        </a:p>
      </dgm:t>
    </dgm:pt>
    <dgm:pt modelId="{8B96C6E8-9A7D-4F91-9326-A8D8AA60A8F4}" type="sibTrans" cxnId="{DD7E998F-3EDE-4998-9D29-666DC046A565}">
      <dgm:prSet/>
      <dgm:spPr/>
      <dgm:t>
        <a:bodyPr/>
        <a:lstStyle/>
        <a:p>
          <a:endParaRPr lang="en-US"/>
        </a:p>
      </dgm:t>
    </dgm:pt>
    <dgm:pt modelId="{418CACD2-C02F-4599-B726-F88E616C6861}">
      <dgm:prSet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Coding SPED costs to Regular Education (1100’s)</a:t>
          </a:r>
        </a:p>
      </dgm:t>
    </dgm:pt>
    <dgm:pt modelId="{57DE8C2C-ECA7-40F9-89FA-B07275D31357}" type="parTrans" cxnId="{B5E887E5-2974-44B8-ABDC-7295302B8086}">
      <dgm:prSet/>
      <dgm:spPr/>
      <dgm:t>
        <a:bodyPr/>
        <a:lstStyle/>
        <a:p>
          <a:endParaRPr lang="en-US"/>
        </a:p>
      </dgm:t>
    </dgm:pt>
    <dgm:pt modelId="{E078A27B-F576-4FA4-8D12-9FBB691B67E0}" type="sibTrans" cxnId="{B5E887E5-2974-44B8-ABDC-7295302B8086}">
      <dgm:prSet/>
      <dgm:spPr/>
      <dgm:t>
        <a:bodyPr/>
        <a:lstStyle/>
        <a:p>
          <a:endParaRPr lang="en-US"/>
        </a:p>
      </dgm:t>
    </dgm:pt>
    <dgm:pt modelId="{234D2763-8967-4725-9265-406935FD950F}">
      <dgm:prSet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Final Financial Report</a:t>
          </a:r>
        </a:p>
      </dgm:t>
    </dgm:pt>
    <dgm:pt modelId="{9C33876A-7D98-4FC5-B10D-05753F9C8ABA}" type="parTrans" cxnId="{F348F3FA-5EA6-43DA-9016-EA4FBF58C1B8}">
      <dgm:prSet/>
      <dgm:spPr/>
      <dgm:t>
        <a:bodyPr/>
        <a:lstStyle/>
        <a:p>
          <a:endParaRPr lang="en-US"/>
        </a:p>
      </dgm:t>
    </dgm:pt>
    <dgm:pt modelId="{B9EC5FB5-CC74-4AEC-AD64-D6B140D17BA9}" type="sibTrans" cxnId="{F348F3FA-5EA6-43DA-9016-EA4FBF58C1B8}">
      <dgm:prSet/>
      <dgm:spPr/>
      <dgm:t>
        <a:bodyPr/>
        <a:lstStyle/>
        <a:p>
          <a:endParaRPr lang="en-US"/>
        </a:p>
      </dgm:t>
    </dgm:pt>
    <dgm:pt modelId="{29C968F9-E9CC-495D-ABD1-9F0B483559B0}">
      <dgm:prSet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Requesting more reimbursement than what is coded to reimbursable accounts on the AFR</a:t>
          </a:r>
        </a:p>
      </dgm:t>
    </dgm:pt>
    <dgm:pt modelId="{384EF75C-29B2-4A63-9827-CEF6C8CB2B04}" type="parTrans" cxnId="{94C5D629-BA6F-4A79-9AB2-248C7C37E66E}">
      <dgm:prSet/>
      <dgm:spPr/>
      <dgm:t>
        <a:bodyPr/>
        <a:lstStyle/>
        <a:p>
          <a:endParaRPr lang="en-US"/>
        </a:p>
      </dgm:t>
    </dgm:pt>
    <dgm:pt modelId="{E7BDB172-3E9E-4D1A-B706-61C971F617E6}" type="sibTrans" cxnId="{94C5D629-BA6F-4A79-9AB2-248C7C37E66E}">
      <dgm:prSet/>
      <dgm:spPr/>
      <dgm:t>
        <a:bodyPr/>
        <a:lstStyle/>
        <a:p>
          <a:endParaRPr lang="en-US"/>
        </a:p>
      </dgm:t>
    </dgm:pt>
    <dgm:pt modelId="{82A06EE4-570D-443F-A95A-AE34185660E4}">
      <dgm:prSet/>
      <dgm:spPr/>
      <dgm:t>
        <a:bodyPr/>
        <a:lstStyle/>
        <a:p>
          <a:r>
            <a:rPr lang="en-US" dirty="0"/>
            <a:t>600’s vs 700’s Capital Exp vs Expense</a:t>
          </a:r>
        </a:p>
      </dgm:t>
    </dgm:pt>
    <dgm:pt modelId="{0F853C8A-B91B-4150-9D5D-4EF5EA6EF7DA}" type="parTrans" cxnId="{340E49F8-B0CC-46B3-B3E7-CBEDBDDE2170}">
      <dgm:prSet/>
      <dgm:spPr/>
      <dgm:t>
        <a:bodyPr/>
        <a:lstStyle/>
        <a:p>
          <a:endParaRPr lang="en-US"/>
        </a:p>
      </dgm:t>
    </dgm:pt>
    <dgm:pt modelId="{5846A400-BAFA-411A-8582-ECE1F90C93FA}" type="sibTrans" cxnId="{340E49F8-B0CC-46B3-B3E7-CBEDBDDE2170}">
      <dgm:prSet/>
      <dgm:spPr/>
      <dgm:t>
        <a:bodyPr/>
        <a:lstStyle/>
        <a:p>
          <a:endParaRPr lang="en-US"/>
        </a:p>
      </dgm:t>
    </dgm:pt>
    <dgm:pt modelId="{9855ACAA-E2A3-4C08-8BDD-20F725ED0399}">
      <dgm:prSet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ESSER Funds</a:t>
          </a:r>
        </a:p>
      </dgm:t>
    </dgm:pt>
    <dgm:pt modelId="{CAE96D90-EFA0-4603-9B8A-D9417DA88E43}" type="parTrans" cxnId="{D1F483AD-027A-4289-8C82-7AFBB137207F}">
      <dgm:prSet/>
      <dgm:spPr/>
      <dgm:t>
        <a:bodyPr/>
        <a:lstStyle/>
        <a:p>
          <a:endParaRPr lang="en-US"/>
        </a:p>
      </dgm:t>
    </dgm:pt>
    <dgm:pt modelId="{74CFFA81-5384-4E0A-8E8A-CB581DE43355}" type="sibTrans" cxnId="{D1F483AD-027A-4289-8C82-7AFBB137207F}">
      <dgm:prSet/>
      <dgm:spPr/>
      <dgm:t>
        <a:bodyPr/>
        <a:lstStyle/>
        <a:p>
          <a:endParaRPr lang="en-US"/>
        </a:p>
      </dgm:t>
    </dgm:pt>
    <dgm:pt modelId="{0193F6CF-643D-4A68-A821-4D425A838AEB}">
      <dgm:prSet/>
      <dgm:spPr/>
      <dgm:t>
        <a:bodyPr/>
        <a:lstStyle/>
        <a:p>
          <a:r>
            <a:rPr lang="en-US" dirty="0"/>
            <a:t>Coding more SPED expenditures to Federal Accts than Revenue</a:t>
          </a:r>
        </a:p>
      </dgm:t>
    </dgm:pt>
    <dgm:pt modelId="{E5ED5714-75DC-4F52-893D-0E918413FC4B}" type="parTrans" cxnId="{E7F7986A-0AB4-425D-95E1-3445448D2916}">
      <dgm:prSet/>
      <dgm:spPr/>
      <dgm:t>
        <a:bodyPr/>
        <a:lstStyle/>
        <a:p>
          <a:endParaRPr lang="en-US"/>
        </a:p>
      </dgm:t>
    </dgm:pt>
    <dgm:pt modelId="{21133E27-A001-4FDC-B96C-E668BB60D331}" type="sibTrans" cxnId="{E7F7986A-0AB4-425D-95E1-3445448D2916}">
      <dgm:prSet/>
      <dgm:spPr/>
      <dgm:t>
        <a:bodyPr/>
        <a:lstStyle/>
        <a:p>
          <a:endParaRPr lang="en-US"/>
        </a:p>
      </dgm:t>
    </dgm:pt>
    <dgm:pt modelId="{F73CEB03-CEFA-4126-959F-31B409D3C68B}">
      <dgm:prSet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Decreases reimbursement from the State</a:t>
          </a:r>
        </a:p>
      </dgm:t>
    </dgm:pt>
    <dgm:pt modelId="{32F58472-3D8E-4E58-AF8E-C104071AC9B1}" type="parTrans" cxnId="{37E68654-0BC2-4225-8FC3-738CBE42921C}">
      <dgm:prSet/>
      <dgm:spPr/>
      <dgm:t>
        <a:bodyPr/>
        <a:lstStyle/>
        <a:p>
          <a:endParaRPr lang="en-US"/>
        </a:p>
      </dgm:t>
    </dgm:pt>
    <dgm:pt modelId="{9F7849B4-5AF7-4D59-B21F-981FAB926361}" type="sibTrans" cxnId="{37E68654-0BC2-4225-8FC3-738CBE42921C}">
      <dgm:prSet/>
      <dgm:spPr/>
      <dgm:t>
        <a:bodyPr/>
        <a:lstStyle/>
        <a:p>
          <a:endParaRPr lang="en-US"/>
        </a:p>
      </dgm:t>
    </dgm:pt>
    <dgm:pt modelId="{1C0C309C-DF5F-4084-BA4E-D312260B631E}">
      <dgm:prSet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Make sure costs for SPED for birth – Pre-K is coded to IDEA</a:t>
          </a:r>
        </a:p>
      </dgm:t>
    </dgm:pt>
    <dgm:pt modelId="{82E655B2-0BBB-4304-8965-E628170DC52C}" type="parTrans" cxnId="{6C3F7165-7749-4381-84B5-F34BB2BF3BB4}">
      <dgm:prSet/>
      <dgm:spPr/>
      <dgm:t>
        <a:bodyPr/>
        <a:lstStyle/>
        <a:p>
          <a:endParaRPr lang="en-US"/>
        </a:p>
      </dgm:t>
    </dgm:pt>
    <dgm:pt modelId="{839D48AF-F789-4C09-BCC8-911E99213A5E}" type="sibTrans" cxnId="{6C3F7165-7749-4381-84B5-F34BB2BF3BB4}">
      <dgm:prSet/>
      <dgm:spPr/>
      <dgm:t>
        <a:bodyPr/>
        <a:lstStyle/>
        <a:p>
          <a:endParaRPr lang="en-US"/>
        </a:p>
      </dgm:t>
    </dgm:pt>
    <dgm:pt modelId="{664F67B5-9B34-4B28-90CA-99597F0DF2EA}">
      <dgm:prSet/>
      <dgm:spPr/>
      <dgm:t>
        <a:bodyPr/>
        <a:lstStyle/>
        <a:p>
          <a:r>
            <a: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 state reimbursement for birth – Pre-K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CB08122-24BA-482D-9CDA-19943DE154A2}" type="parTrans" cxnId="{A8753CAE-57A3-4E90-9B36-2690847E1A71}">
      <dgm:prSet/>
      <dgm:spPr/>
      <dgm:t>
        <a:bodyPr/>
        <a:lstStyle/>
        <a:p>
          <a:endParaRPr lang="en-US"/>
        </a:p>
      </dgm:t>
    </dgm:pt>
    <dgm:pt modelId="{DCAA83FA-0DE9-4EFF-A47A-B061356F41EC}" type="sibTrans" cxnId="{A8753CAE-57A3-4E90-9B36-2690847E1A71}">
      <dgm:prSet/>
      <dgm:spPr/>
      <dgm:t>
        <a:bodyPr/>
        <a:lstStyle/>
        <a:p>
          <a:endParaRPr lang="en-US"/>
        </a:p>
      </dgm:t>
    </dgm:pt>
    <dgm:pt modelId="{47F52C1A-C746-4579-8CB9-52C89C8C405A}" type="pres">
      <dgm:prSet presAssocID="{B3DA53E9-42D6-40B3-A0A7-862A32FC9C31}" presName="linear" presStyleCnt="0">
        <dgm:presLayoutVars>
          <dgm:animLvl val="lvl"/>
          <dgm:resizeHandles val="exact"/>
        </dgm:presLayoutVars>
      </dgm:prSet>
      <dgm:spPr/>
    </dgm:pt>
    <dgm:pt modelId="{BE320148-E920-49B0-B9E9-7B30DB0974D9}" type="pres">
      <dgm:prSet presAssocID="{CA0CA4CD-4DE9-4DFC-89D0-FE2DEAAA473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D36E224-54ED-4847-AA93-98A33B80166A}" type="pres">
      <dgm:prSet presAssocID="{CA0CA4CD-4DE9-4DFC-89D0-FE2DEAAA473D}" presName="childText" presStyleLbl="revTx" presStyleIdx="0" presStyleCnt="3">
        <dgm:presLayoutVars>
          <dgm:bulletEnabled val="1"/>
        </dgm:presLayoutVars>
      </dgm:prSet>
      <dgm:spPr/>
    </dgm:pt>
    <dgm:pt modelId="{38B3215B-0A6D-4BBD-93FA-154369A8CAD5}" type="pres">
      <dgm:prSet presAssocID="{82A06EE4-570D-443F-A95A-AE34185660E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4CB3415-8A1B-45FB-96F8-9C9641996E37}" type="pres">
      <dgm:prSet presAssocID="{82A06EE4-570D-443F-A95A-AE34185660E4}" presName="childText" presStyleLbl="revTx" presStyleIdx="1" presStyleCnt="3">
        <dgm:presLayoutVars>
          <dgm:bulletEnabled val="1"/>
        </dgm:presLayoutVars>
      </dgm:prSet>
      <dgm:spPr/>
    </dgm:pt>
    <dgm:pt modelId="{7984A3C7-5E19-4B06-AB9F-18D2E7844FB2}" type="pres">
      <dgm:prSet presAssocID="{0193F6CF-643D-4A68-A821-4D425A838AEB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C63DA34-3860-4BF4-9A23-744483F6F330}" type="pres">
      <dgm:prSet presAssocID="{0193F6CF-643D-4A68-A821-4D425A838AEB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407F781B-E64F-4F3A-80D4-572CCE7BDCF9}" type="presOf" srcId="{9855ACAA-E2A3-4C08-8BDD-20F725ED0399}" destId="{A4CB3415-8A1B-45FB-96F8-9C9641996E37}" srcOrd="0" destOrd="0" presId="urn:microsoft.com/office/officeart/2005/8/layout/vList2"/>
    <dgm:cxn modelId="{5E307928-C696-4A4E-B9AC-B19B43351431}" type="presOf" srcId="{664F67B5-9B34-4B28-90CA-99597F0DF2EA}" destId="{DC63DA34-3860-4BF4-9A23-744483F6F330}" srcOrd="0" destOrd="2" presId="urn:microsoft.com/office/officeart/2005/8/layout/vList2"/>
    <dgm:cxn modelId="{94C5D629-BA6F-4A79-9AB2-248C7C37E66E}" srcId="{234D2763-8967-4725-9265-406935FD950F}" destId="{29C968F9-E9CC-495D-ABD1-9F0B483559B0}" srcOrd="0" destOrd="0" parTransId="{384EF75C-29B2-4A63-9827-CEF6C8CB2B04}" sibTransId="{E7BDB172-3E9E-4D1A-B706-61C971F617E6}"/>
    <dgm:cxn modelId="{3C4E3030-3DFC-4353-B35E-58444A55E41F}" srcId="{B3DA53E9-42D6-40B3-A0A7-862A32FC9C31}" destId="{CA0CA4CD-4DE9-4DFC-89D0-FE2DEAAA473D}" srcOrd="0" destOrd="0" parTransId="{DB760D9A-B832-44DF-914B-366F37A27390}" sibTransId="{FDBA8DB6-F1A0-4316-AD3D-9AAA98EDC55C}"/>
    <dgm:cxn modelId="{D3654B36-7B96-48F3-9EE1-E188CA8C5978}" type="presOf" srcId="{F73CEB03-CEFA-4126-959F-31B409D3C68B}" destId="{DC63DA34-3860-4BF4-9A23-744483F6F330}" srcOrd="0" destOrd="0" presId="urn:microsoft.com/office/officeart/2005/8/layout/vList2"/>
    <dgm:cxn modelId="{640F9A3E-3D30-431F-8477-36B76AFE6812}" type="presOf" srcId="{1C0C309C-DF5F-4084-BA4E-D312260B631E}" destId="{DC63DA34-3860-4BF4-9A23-744483F6F330}" srcOrd="0" destOrd="1" presId="urn:microsoft.com/office/officeart/2005/8/layout/vList2"/>
    <dgm:cxn modelId="{6C3F7165-7749-4381-84B5-F34BB2BF3BB4}" srcId="{0193F6CF-643D-4A68-A821-4D425A838AEB}" destId="{1C0C309C-DF5F-4084-BA4E-D312260B631E}" srcOrd="1" destOrd="0" parTransId="{82E655B2-0BBB-4304-8965-E628170DC52C}" sibTransId="{839D48AF-F789-4C09-BCC8-911E99213A5E}"/>
    <dgm:cxn modelId="{E7F7986A-0AB4-425D-95E1-3445448D2916}" srcId="{B3DA53E9-42D6-40B3-A0A7-862A32FC9C31}" destId="{0193F6CF-643D-4A68-A821-4D425A838AEB}" srcOrd="2" destOrd="0" parTransId="{E5ED5714-75DC-4F52-893D-0E918413FC4B}" sibTransId="{21133E27-A001-4FDC-B96C-E668BB60D331}"/>
    <dgm:cxn modelId="{37E68654-0BC2-4225-8FC3-738CBE42921C}" srcId="{0193F6CF-643D-4A68-A821-4D425A838AEB}" destId="{F73CEB03-CEFA-4126-959F-31B409D3C68B}" srcOrd="0" destOrd="0" parTransId="{32F58472-3D8E-4E58-AF8E-C104071AC9B1}" sibTransId="{9F7849B4-5AF7-4D59-B21F-981FAB926361}"/>
    <dgm:cxn modelId="{DD7E998F-3EDE-4998-9D29-666DC046A565}" srcId="{CA0CA4CD-4DE9-4DFC-89D0-FE2DEAAA473D}" destId="{4284EA6C-C075-4F3E-8ABF-FF8FA46745FE}" srcOrd="0" destOrd="0" parTransId="{83CE5E59-A4B6-4F12-A075-AB5D6D36F317}" sibTransId="{8B96C6E8-9A7D-4F91-9326-A8D8AA60A8F4}"/>
    <dgm:cxn modelId="{D1F483AD-027A-4289-8C82-7AFBB137207F}" srcId="{82A06EE4-570D-443F-A95A-AE34185660E4}" destId="{9855ACAA-E2A3-4C08-8BDD-20F725ED0399}" srcOrd="0" destOrd="0" parTransId="{CAE96D90-EFA0-4603-9B8A-D9417DA88E43}" sibTransId="{74CFFA81-5384-4E0A-8E8A-CB581DE43355}"/>
    <dgm:cxn modelId="{A8753CAE-57A3-4E90-9B36-2690847E1A71}" srcId="{1C0C309C-DF5F-4084-BA4E-D312260B631E}" destId="{664F67B5-9B34-4B28-90CA-99597F0DF2EA}" srcOrd="0" destOrd="0" parTransId="{CCB08122-24BA-482D-9CDA-19943DE154A2}" sibTransId="{DCAA83FA-0DE9-4EFF-A47A-B061356F41EC}"/>
    <dgm:cxn modelId="{D14763C6-063F-4D25-AD48-1F8E9DAFCAA8}" type="presOf" srcId="{B3DA53E9-42D6-40B3-A0A7-862A32FC9C31}" destId="{47F52C1A-C746-4579-8CB9-52C89C8C405A}" srcOrd="0" destOrd="0" presId="urn:microsoft.com/office/officeart/2005/8/layout/vList2"/>
    <dgm:cxn modelId="{2E40F8CA-08A5-4CB0-933C-1E4140AB6C59}" type="presOf" srcId="{418CACD2-C02F-4599-B726-F88E616C6861}" destId="{FD36E224-54ED-4847-AA93-98A33B80166A}" srcOrd="0" destOrd="1" presId="urn:microsoft.com/office/officeart/2005/8/layout/vList2"/>
    <dgm:cxn modelId="{46632BDB-CEDE-4909-8559-F598FE626BDD}" type="presOf" srcId="{CA0CA4CD-4DE9-4DFC-89D0-FE2DEAAA473D}" destId="{BE320148-E920-49B0-B9E9-7B30DB0974D9}" srcOrd="0" destOrd="0" presId="urn:microsoft.com/office/officeart/2005/8/layout/vList2"/>
    <dgm:cxn modelId="{4D337ADB-4591-4AFC-8F99-CFB782476344}" type="presOf" srcId="{234D2763-8967-4725-9265-406935FD950F}" destId="{FD36E224-54ED-4847-AA93-98A33B80166A}" srcOrd="0" destOrd="2" presId="urn:microsoft.com/office/officeart/2005/8/layout/vList2"/>
    <dgm:cxn modelId="{B5E887E5-2974-44B8-ABDC-7295302B8086}" srcId="{4284EA6C-C075-4F3E-8ABF-FF8FA46745FE}" destId="{418CACD2-C02F-4599-B726-F88E616C6861}" srcOrd="0" destOrd="0" parTransId="{57DE8C2C-ECA7-40F9-89FA-B07275D31357}" sibTransId="{E078A27B-F576-4FA4-8D12-9FBB691B67E0}"/>
    <dgm:cxn modelId="{A5AF76E7-6B74-4A2B-9BF5-227D8DCFF085}" type="presOf" srcId="{0193F6CF-643D-4A68-A821-4D425A838AEB}" destId="{7984A3C7-5E19-4B06-AB9F-18D2E7844FB2}" srcOrd="0" destOrd="0" presId="urn:microsoft.com/office/officeart/2005/8/layout/vList2"/>
    <dgm:cxn modelId="{F87545EA-FBD7-4B82-8D03-F1A86744E354}" type="presOf" srcId="{82A06EE4-570D-443F-A95A-AE34185660E4}" destId="{38B3215B-0A6D-4BBD-93FA-154369A8CAD5}" srcOrd="0" destOrd="0" presId="urn:microsoft.com/office/officeart/2005/8/layout/vList2"/>
    <dgm:cxn modelId="{340E49F8-B0CC-46B3-B3E7-CBEDBDDE2170}" srcId="{B3DA53E9-42D6-40B3-A0A7-862A32FC9C31}" destId="{82A06EE4-570D-443F-A95A-AE34185660E4}" srcOrd="1" destOrd="0" parTransId="{0F853C8A-B91B-4150-9D5D-4EF5EA6EF7DA}" sibTransId="{5846A400-BAFA-411A-8582-ECE1F90C93FA}"/>
    <dgm:cxn modelId="{1BC391F8-2A5C-4A63-93DC-6AF472FA13C4}" type="presOf" srcId="{4284EA6C-C075-4F3E-8ABF-FF8FA46745FE}" destId="{FD36E224-54ED-4847-AA93-98A33B80166A}" srcOrd="0" destOrd="0" presId="urn:microsoft.com/office/officeart/2005/8/layout/vList2"/>
    <dgm:cxn modelId="{F348F3FA-5EA6-43DA-9016-EA4FBF58C1B8}" srcId="{CA0CA4CD-4DE9-4DFC-89D0-FE2DEAAA473D}" destId="{234D2763-8967-4725-9265-406935FD950F}" srcOrd="1" destOrd="0" parTransId="{9C33876A-7D98-4FC5-B10D-05753F9C8ABA}" sibTransId="{B9EC5FB5-CC74-4AEC-AD64-D6B140D17BA9}"/>
    <dgm:cxn modelId="{9C3D63FC-7796-40D8-AB79-09892A825427}" type="presOf" srcId="{29C968F9-E9CC-495D-ABD1-9F0B483559B0}" destId="{FD36E224-54ED-4847-AA93-98A33B80166A}" srcOrd="0" destOrd="3" presId="urn:microsoft.com/office/officeart/2005/8/layout/vList2"/>
    <dgm:cxn modelId="{436F6204-8EE9-4C17-B73D-5A9039A1BBE4}" type="presParOf" srcId="{47F52C1A-C746-4579-8CB9-52C89C8C405A}" destId="{BE320148-E920-49B0-B9E9-7B30DB0974D9}" srcOrd="0" destOrd="0" presId="urn:microsoft.com/office/officeart/2005/8/layout/vList2"/>
    <dgm:cxn modelId="{CBB649E8-7F5D-48F3-A2E4-B86F78A2791D}" type="presParOf" srcId="{47F52C1A-C746-4579-8CB9-52C89C8C405A}" destId="{FD36E224-54ED-4847-AA93-98A33B80166A}" srcOrd="1" destOrd="0" presId="urn:microsoft.com/office/officeart/2005/8/layout/vList2"/>
    <dgm:cxn modelId="{F2F78E81-0850-4429-BDE9-1CA1456C470E}" type="presParOf" srcId="{47F52C1A-C746-4579-8CB9-52C89C8C405A}" destId="{38B3215B-0A6D-4BBD-93FA-154369A8CAD5}" srcOrd="2" destOrd="0" presId="urn:microsoft.com/office/officeart/2005/8/layout/vList2"/>
    <dgm:cxn modelId="{4A05AFB8-A1F3-4CF1-845A-70E97FECB0CE}" type="presParOf" srcId="{47F52C1A-C746-4579-8CB9-52C89C8C405A}" destId="{A4CB3415-8A1B-45FB-96F8-9C9641996E37}" srcOrd="3" destOrd="0" presId="urn:microsoft.com/office/officeart/2005/8/layout/vList2"/>
    <dgm:cxn modelId="{893F48ED-9F13-446F-A908-3B6364E805D8}" type="presParOf" srcId="{47F52C1A-C746-4579-8CB9-52C89C8C405A}" destId="{7984A3C7-5E19-4B06-AB9F-18D2E7844FB2}" srcOrd="4" destOrd="0" presId="urn:microsoft.com/office/officeart/2005/8/layout/vList2"/>
    <dgm:cxn modelId="{4AF1B6F0-D43E-4544-9499-A4E87E3CE535}" type="presParOf" srcId="{47F52C1A-C746-4579-8CB9-52C89C8C405A}" destId="{DC63DA34-3860-4BF4-9A23-744483F6F330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BE6A096-5FAA-4AD6-88DE-B59EEA09861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FD77CE6-6733-4070-B463-5D67E7976A44}">
      <dgm:prSet/>
      <dgm:spPr/>
      <dgm:t>
        <a:bodyPr/>
        <a:lstStyle/>
        <a:p>
          <a:r>
            <a:rPr lang="en-US" dirty="0"/>
            <a:t>AFR System Opens October 1</a:t>
          </a:r>
        </a:p>
      </dgm:t>
    </dgm:pt>
    <dgm:pt modelId="{8E96D2C7-90D3-4D6C-98EE-1D0234E081F4}" type="parTrans" cxnId="{C31D30A9-0C36-4239-B43B-4EAEBCA7E313}">
      <dgm:prSet/>
      <dgm:spPr/>
      <dgm:t>
        <a:bodyPr/>
        <a:lstStyle/>
        <a:p>
          <a:endParaRPr lang="en-US"/>
        </a:p>
      </dgm:t>
    </dgm:pt>
    <dgm:pt modelId="{995CDF16-F677-4302-B936-761CF0CED759}" type="sibTrans" cxnId="{C31D30A9-0C36-4239-B43B-4EAEBCA7E313}">
      <dgm:prSet/>
      <dgm:spPr/>
      <dgm:t>
        <a:bodyPr/>
        <a:lstStyle/>
        <a:p>
          <a:endParaRPr lang="en-US"/>
        </a:p>
      </dgm:t>
    </dgm:pt>
    <dgm:pt modelId="{D98BBA20-8EBE-428F-B830-D4C2959F9DF2}">
      <dgm:prSet/>
      <dgm:spPr/>
      <dgm:t>
        <a:bodyPr/>
        <a:lstStyle/>
        <a:p>
          <a:r>
            <a:rPr lang="en-US" dirty="0"/>
            <a:t>Utilize the AFR Summary Report to confirm financial information aligns with audit </a:t>
          </a:r>
        </a:p>
      </dgm:t>
    </dgm:pt>
    <dgm:pt modelId="{0E839257-7F71-4C07-868C-EE8C01024686}" type="parTrans" cxnId="{47CA83DE-ACBF-4057-9A3E-3474063A5375}">
      <dgm:prSet/>
      <dgm:spPr/>
      <dgm:t>
        <a:bodyPr/>
        <a:lstStyle/>
        <a:p>
          <a:endParaRPr lang="en-US"/>
        </a:p>
      </dgm:t>
    </dgm:pt>
    <dgm:pt modelId="{9050436C-A27A-40BA-B26C-E9478A02C214}" type="sibTrans" cxnId="{47CA83DE-ACBF-4057-9A3E-3474063A5375}">
      <dgm:prSet/>
      <dgm:spPr/>
      <dgm:t>
        <a:bodyPr/>
        <a:lstStyle/>
        <a:p>
          <a:endParaRPr lang="en-US"/>
        </a:p>
      </dgm:t>
    </dgm:pt>
    <dgm:pt modelId="{D920F577-B73C-42BA-A956-AF873C290CB6}">
      <dgm:prSet/>
      <dgm:spPr/>
      <dgm:t>
        <a:bodyPr/>
        <a:lstStyle/>
        <a:p>
          <a:r>
            <a:rPr lang="en-US" dirty="0"/>
            <a:t>Financial Info submitted </a:t>
          </a:r>
          <a:r>
            <a:rPr lang="en-US" b="1" i="1" dirty="0"/>
            <a:t>must</a:t>
          </a:r>
          <a:r>
            <a:rPr lang="en-US" dirty="0"/>
            <a:t> align with audit – </a:t>
          </a:r>
          <a:r>
            <a:rPr lang="en-US" i="1" dirty="0"/>
            <a:t>might request pre-lim info from auditor</a:t>
          </a:r>
        </a:p>
      </dgm:t>
    </dgm:pt>
    <dgm:pt modelId="{D86F719F-B368-4043-B47F-13E767EFD07A}" type="parTrans" cxnId="{6E2119FA-CE58-48A1-AF79-84919935C0C3}">
      <dgm:prSet/>
      <dgm:spPr/>
      <dgm:t>
        <a:bodyPr/>
        <a:lstStyle/>
        <a:p>
          <a:endParaRPr lang="en-US"/>
        </a:p>
      </dgm:t>
    </dgm:pt>
    <dgm:pt modelId="{D5B3F8E4-4244-49AC-9336-128214E32C61}" type="sibTrans" cxnId="{6E2119FA-CE58-48A1-AF79-84919935C0C3}">
      <dgm:prSet/>
      <dgm:spPr/>
      <dgm:t>
        <a:bodyPr/>
        <a:lstStyle/>
        <a:p>
          <a:endParaRPr lang="en-US"/>
        </a:p>
      </dgm:t>
    </dgm:pt>
    <dgm:pt modelId="{19499735-35E0-4993-8811-BED1DABC0C2D}">
      <dgm:prSet/>
      <dgm:spPr/>
      <dgm:t>
        <a:bodyPr/>
        <a:lstStyle/>
        <a:p>
          <a:r>
            <a:rPr lang="en-US" i="1" dirty="0"/>
            <a:t>Notification to district to adjust/correct info </a:t>
          </a:r>
          <a:endParaRPr lang="en-US" dirty="0"/>
        </a:p>
      </dgm:t>
    </dgm:pt>
    <dgm:pt modelId="{076CE203-348E-40A7-853C-489FD43E49DD}" type="parTrans" cxnId="{8FF4A982-5D1D-4DA3-85E7-E406139237E2}">
      <dgm:prSet/>
      <dgm:spPr/>
      <dgm:t>
        <a:bodyPr/>
        <a:lstStyle/>
        <a:p>
          <a:endParaRPr lang="en-US"/>
        </a:p>
      </dgm:t>
    </dgm:pt>
    <dgm:pt modelId="{0D39AE43-EB62-4260-BF23-7F8AA2E4450F}" type="sibTrans" cxnId="{8FF4A982-5D1D-4DA3-85E7-E406139237E2}">
      <dgm:prSet/>
      <dgm:spPr/>
      <dgm:t>
        <a:bodyPr/>
        <a:lstStyle/>
        <a:p>
          <a:endParaRPr lang="en-US"/>
        </a:p>
      </dgm:t>
    </dgm:pt>
    <dgm:pt modelId="{261467B7-2736-449B-AAAE-5F9E6F28C560}">
      <dgm:prSet/>
      <dgm:spPr/>
      <dgm:t>
        <a:bodyPr/>
        <a:lstStyle/>
        <a:p>
          <a:r>
            <a:rPr lang="en-US" i="1" dirty="0"/>
            <a:t>Financial Information must be uploaded again</a:t>
          </a:r>
          <a:endParaRPr lang="en-US" dirty="0"/>
        </a:p>
      </dgm:t>
    </dgm:pt>
    <dgm:pt modelId="{0A353312-11EC-4BA4-9341-ED21F03026F1}" type="parTrans" cxnId="{FC949929-5071-4CD2-B108-F09983F650A8}">
      <dgm:prSet/>
      <dgm:spPr/>
      <dgm:t>
        <a:bodyPr/>
        <a:lstStyle/>
        <a:p>
          <a:endParaRPr lang="en-US"/>
        </a:p>
      </dgm:t>
    </dgm:pt>
    <dgm:pt modelId="{81E6413B-73BF-479D-ABCC-F1AD1813780B}" type="sibTrans" cxnId="{FC949929-5071-4CD2-B108-F09983F650A8}">
      <dgm:prSet/>
      <dgm:spPr/>
      <dgm:t>
        <a:bodyPr/>
        <a:lstStyle/>
        <a:p>
          <a:endParaRPr lang="en-US"/>
        </a:p>
      </dgm:t>
    </dgm:pt>
    <dgm:pt modelId="{36414E33-0CA3-4826-B236-80DCB6F7DC7A}" type="pres">
      <dgm:prSet presAssocID="{EBE6A096-5FAA-4AD6-88DE-B59EEA09861D}" presName="linear" presStyleCnt="0">
        <dgm:presLayoutVars>
          <dgm:animLvl val="lvl"/>
          <dgm:resizeHandles val="exact"/>
        </dgm:presLayoutVars>
      </dgm:prSet>
      <dgm:spPr/>
    </dgm:pt>
    <dgm:pt modelId="{FB07D50D-2CC5-4B81-A44A-922F0C289F0B}" type="pres">
      <dgm:prSet presAssocID="{3FD77CE6-6733-4070-B463-5D67E7976A4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36F7284-34A8-47FA-A37F-67A6815A4EB0}" type="pres">
      <dgm:prSet presAssocID="{995CDF16-F677-4302-B936-761CF0CED759}" presName="spacer" presStyleCnt="0"/>
      <dgm:spPr/>
    </dgm:pt>
    <dgm:pt modelId="{0B26F43F-DD72-4E1C-88D2-FCE44E6B7A09}" type="pres">
      <dgm:prSet presAssocID="{D98BBA20-8EBE-428F-B830-D4C2959F9DF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BA6B17A-C1C7-490F-9001-0E9599135488}" type="pres">
      <dgm:prSet presAssocID="{9050436C-A27A-40BA-B26C-E9478A02C214}" presName="spacer" presStyleCnt="0"/>
      <dgm:spPr/>
    </dgm:pt>
    <dgm:pt modelId="{D5E6570F-BED1-4AF5-B56C-E437D4CEE06C}" type="pres">
      <dgm:prSet presAssocID="{D920F577-B73C-42BA-A956-AF873C290CB6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9DADF9C-42B0-4A9F-A182-D532A9216F65}" type="pres">
      <dgm:prSet presAssocID="{D920F577-B73C-42BA-A956-AF873C290CB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FC949929-5071-4CD2-B108-F09983F650A8}" srcId="{D920F577-B73C-42BA-A956-AF873C290CB6}" destId="{261467B7-2736-449B-AAAE-5F9E6F28C560}" srcOrd="1" destOrd="0" parTransId="{0A353312-11EC-4BA4-9341-ED21F03026F1}" sibTransId="{81E6413B-73BF-479D-ABCC-F1AD1813780B}"/>
    <dgm:cxn modelId="{0C9CEF61-1EE5-41E1-BA5D-9CDE73B63B0B}" type="presOf" srcId="{3FD77CE6-6733-4070-B463-5D67E7976A44}" destId="{FB07D50D-2CC5-4B81-A44A-922F0C289F0B}" srcOrd="0" destOrd="0" presId="urn:microsoft.com/office/officeart/2005/8/layout/vList2"/>
    <dgm:cxn modelId="{A523317B-00BA-47C3-85D6-9D02809E291A}" type="presOf" srcId="{D98BBA20-8EBE-428F-B830-D4C2959F9DF2}" destId="{0B26F43F-DD72-4E1C-88D2-FCE44E6B7A09}" srcOrd="0" destOrd="0" presId="urn:microsoft.com/office/officeart/2005/8/layout/vList2"/>
    <dgm:cxn modelId="{8FF4A982-5D1D-4DA3-85E7-E406139237E2}" srcId="{D920F577-B73C-42BA-A956-AF873C290CB6}" destId="{19499735-35E0-4993-8811-BED1DABC0C2D}" srcOrd="0" destOrd="0" parTransId="{076CE203-348E-40A7-853C-489FD43E49DD}" sibTransId="{0D39AE43-EB62-4260-BF23-7F8AA2E4450F}"/>
    <dgm:cxn modelId="{EAC03983-3D5F-4C7D-8A19-9D68E54FAD97}" type="presOf" srcId="{EBE6A096-5FAA-4AD6-88DE-B59EEA09861D}" destId="{36414E33-0CA3-4826-B236-80DCB6F7DC7A}" srcOrd="0" destOrd="0" presId="urn:microsoft.com/office/officeart/2005/8/layout/vList2"/>
    <dgm:cxn modelId="{44E17895-C3F4-4C41-B6FB-7B55A3016433}" type="presOf" srcId="{19499735-35E0-4993-8811-BED1DABC0C2D}" destId="{09DADF9C-42B0-4A9F-A182-D532A9216F65}" srcOrd="0" destOrd="0" presId="urn:microsoft.com/office/officeart/2005/8/layout/vList2"/>
    <dgm:cxn modelId="{C31D30A9-0C36-4239-B43B-4EAEBCA7E313}" srcId="{EBE6A096-5FAA-4AD6-88DE-B59EEA09861D}" destId="{3FD77CE6-6733-4070-B463-5D67E7976A44}" srcOrd="0" destOrd="0" parTransId="{8E96D2C7-90D3-4D6C-98EE-1D0234E081F4}" sibTransId="{995CDF16-F677-4302-B936-761CF0CED759}"/>
    <dgm:cxn modelId="{0452D2CE-DA11-4269-8FCE-F0E0543D22C0}" type="presOf" srcId="{261467B7-2736-449B-AAAE-5F9E6F28C560}" destId="{09DADF9C-42B0-4A9F-A182-D532A9216F65}" srcOrd="0" destOrd="1" presId="urn:microsoft.com/office/officeart/2005/8/layout/vList2"/>
    <dgm:cxn modelId="{F946BDD8-F69E-44C5-A207-6CB031ED85A7}" type="presOf" srcId="{D920F577-B73C-42BA-A956-AF873C290CB6}" destId="{D5E6570F-BED1-4AF5-B56C-E437D4CEE06C}" srcOrd="0" destOrd="0" presId="urn:microsoft.com/office/officeart/2005/8/layout/vList2"/>
    <dgm:cxn modelId="{47CA83DE-ACBF-4057-9A3E-3474063A5375}" srcId="{EBE6A096-5FAA-4AD6-88DE-B59EEA09861D}" destId="{D98BBA20-8EBE-428F-B830-D4C2959F9DF2}" srcOrd="1" destOrd="0" parTransId="{0E839257-7F71-4C07-868C-EE8C01024686}" sibTransId="{9050436C-A27A-40BA-B26C-E9478A02C214}"/>
    <dgm:cxn modelId="{6E2119FA-CE58-48A1-AF79-84919935C0C3}" srcId="{EBE6A096-5FAA-4AD6-88DE-B59EEA09861D}" destId="{D920F577-B73C-42BA-A956-AF873C290CB6}" srcOrd="2" destOrd="0" parTransId="{D86F719F-B368-4043-B47F-13E767EFD07A}" sibTransId="{D5B3F8E4-4244-49AC-9336-128214E32C61}"/>
    <dgm:cxn modelId="{62886AFF-FC84-4B50-BC8F-3154B2351EC1}" type="presParOf" srcId="{36414E33-0CA3-4826-B236-80DCB6F7DC7A}" destId="{FB07D50D-2CC5-4B81-A44A-922F0C289F0B}" srcOrd="0" destOrd="0" presId="urn:microsoft.com/office/officeart/2005/8/layout/vList2"/>
    <dgm:cxn modelId="{19C39FCA-8D37-4B46-B470-9476743A9CE1}" type="presParOf" srcId="{36414E33-0CA3-4826-B236-80DCB6F7DC7A}" destId="{736F7284-34A8-47FA-A37F-67A6815A4EB0}" srcOrd="1" destOrd="0" presId="urn:microsoft.com/office/officeart/2005/8/layout/vList2"/>
    <dgm:cxn modelId="{B3C06D47-5A7E-430A-BA04-A2718F6723A6}" type="presParOf" srcId="{36414E33-0CA3-4826-B236-80DCB6F7DC7A}" destId="{0B26F43F-DD72-4E1C-88D2-FCE44E6B7A09}" srcOrd="2" destOrd="0" presId="urn:microsoft.com/office/officeart/2005/8/layout/vList2"/>
    <dgm:cxn modelId="{5396C080-A26E-4E6A-A149-365573CB4EA6}" type="presParOf" srcId="{36414E33-0CA3-4826-B236-80DCB6F7DC7A}" destId="{2BA6B17A-C1C7-490F-9001-0E9599135488}" srcOrd="3" destOrd="0" presId="urn:microsoft.com/office/officeart/2005/8/layout/vList2"/>
    <dgm:cxn modelId="{3874FE5A-F277-4244-925E-DD79E0D3B5B7}" type="presParOf" srcId="{36414E33-0CA3-4826-B236-80DCB6F7DC7A}" destId="{D5E6570F-BED1-4AF5-B56C-E437D4CEE06C}" srcOrd="4" destOrd="0" presId="urn:microsoft.com/office/officeart/2005/8/layout/vList2"/>
    <dgm:cxn modelId="{EF61DC96-CC06-47B5-B92B-167ED4102246}" type="presParOf" srcId="{36414E33-0CA3-4826-B236-80DCB6F7DC7A}" destId="{09DADF9C-42B0-4A9F-A182-D532A9216F65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A6610A56-1E95-4AC4-964B-82C41C63AD03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0BB9106-870E-4BF3-AA4C-20B256C22A59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Districts must have individual capable of overseeing financial statement preparation</a:t>
          </a:r>
        </a:p>
      </dgm:t>
    </dgm:pt>
    <dgm:pt modelId="{71A5DEB6-A6B2-4C4D-B62C-3340311446E5}" type="parTrans" cxnId="{2EB4BC53-EFC4-41B6-93C3-0D1296291862}">
      <dgm:prSet/>
      <dgm:spPr/>
      <dgm:t>
        <a:bodyPr/>
        <a:lstStyle/>
        <a:p>
          <a:endParaRPr lang="en-US"/>
        </a:p>
      </dgm:t>
    </dgm:pt>
    <dgm:pt modelId="{083A99AF-BC0E-45F9-913B-5684286AD436}" type="sibTrans" cxnId="{2EB4BC53-EFC4-41B6-93C3-0D1296291862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9FF491C4-162D-4BF4-A3CD-1F0D0E52379F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If there is no one capable of overseeing financial statement preparation?</a:t>
          </a:r>
        </a:p>
      </dgm:t>
    </dgm:pt>
    <dgm:pt modelId="{FC6986D8-4D73-44E1-97F8-CE282EBD7DE7}" type="parTrans" cxnId="{8CB61C36-F5E8-415E-8B00-6D9E6DFDDABF}">
      <dgm:prSet/>
      <dgm:spPr/>
      <dgm:t>
        <a:bodyPr/>
        <a:lstStyle/>
        <a:p>
          <a:endParaRPr lang="en-US"/>
        </a:p>
      </dgm:t>
    </dgm:pt>
    <dgm:pt modelId="{3CFCC36E-19B3-4F1B-905B-8AB390DC8E40}" type="sibTrans" cxnId="{8CB61C36-F5E8-415E-8B00-6D9E6DFDDABF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8A9DCC44-B4B8-4871-A121-4F2A9D5F2189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Separate firm must prepare the financial statements</a:t>
          </a:r>
        </a:p>
      </dgm:t>
    </dgm:pt>
    <dgm:pt modelId="{A2B1E74F-17AC-433E-A38B-5367E164A0DE}" type="parTrans" cxnId="{40CDFC6C-B2C2-4BC6-89B5-7D7550617590}">
      <dgm:prSet/>
      <dgm:spPr/>
      <dgm:t>
        <a:bodyPr/>
        <a:lstStyle/>
        <a:p>
          <a:endParaRPr lang="en-US"/>
        </a:p>
      </dgm:t>
    </dgm:pt>
    <dgm:pt modelId="{50949943-DA20-4B75-9D1A-5F3E3B9FB577}" type="sibTrans" cxnId="{40CDFC6C-B2C2-4BC6-89B5-7D7550617590}">
      <dgm:prSet phldrT="03" phldr="0"/>
      <dgm:spPr/>
      <dgm:t>
        <a:bodyPr/>
        <a:lstStyle/>
        <a:p>
          <a:r>
            <a:rPr lang="en-US" dirty="0"/>
            <a:t>03</a:t>
          </a:r>
        </a:p>
      </dgm:t>
    </dgm:pt>
    <dgm:pt modelId="{29EB883B-49B5-4D4E-862A-0069F5C13347}" type="pres">
      <dgm:prSet presAssocID="{A6610A56-1E95-4AC4-964B-82C41C63AD03}" presName="Name0" presStyleCnt="0">
        <dgm:presLayoutVars>
          <dgm:animLvl val="lvl"/>
          <dgm:resizeHandles val="exact"/>
        </dgm:presLayoutVars>
      </dgm:prSet>
      <dgm:spPr/>
    </dgm:pt>
    <dgm:pt modelId="{461160CF-A6D3-4F29-A197-3AC4C9DAA699}" type="pres">
      <dgm:prSet presAssocID="{50BB9106-870E-4BF3-AA4C-20B256C22A59}" presName="compositeNode" presStyleCnt="0">
        <dgm:presLayoutVars>
          <dgm:bulletEnabled val="1"/>
        </dgm:presLayoutVars>
      </dgm:prSet>
      <dgm:spPr/>
    </dgm:pt>
    <dgm:pt modelId="{29501AEB-2CE3-4AB2-A26C-52C5E380CB4D}" type="pres">
      <dgm:prSet presAssocID="{50BB9106-870E-4BF3-AA4C-20B256C22A59}" presName="bgRect" presStyleLbl="alignNode1" presStyleIdx="0" presStyleCnt="3"/>
      <dgm:spPr/>
    </dgm:pt>
    <dgm:pt modelId="{3F992101-3439-4A4C-A31B-0DA9E32AACDA}" type="pres">
      <dgm:prSet presAssocID="{083A99AF-BC0E-45F9-913B-5684286AD436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1E7EA627-0B88-482C-B440-D3AFF9D6E19A}" type="pres">
      <dgm:prSet presAssocID="{50BB9106-870E-4BF3-AA4C-20B256C22A59}" presName="nodeRect" presStyleLbl="alignNode1" presStyleIdx="0" presStyleCnt="3">
        <dgm:presLayoutVars>
          <dgm:bulletEnabled val="1"/>
        </dgm:presLayoutVars>
      </dgm:prSet>
      <dgm:spPr/>
    </dgm:pt>
    <dgm:pt modelId="{14FCD360-1197-4921-A8FF-2176D79F8FC7}" type="pres">
      <dgm:prSet presAssocID="{083A99AF-BC0E-45F9-913B-5684286AD436}" presName="sibTrans" presStyleCnt="0"/>
      <dgm:spPr/>
    </dgm:pt>
    <dgm:pt modelId="{58F5AF5E-495B-488F-91E7-DE40856091D8}" type="pres">
      <dgm:prSet presAssocID="{9FF491C4-162D-4BF4-A3CD-1F0D0E52379F}" presName="compositeNode" presStyleCnt="0">
        <dgm:presLayoutVars>
          <dgm:bulletEnabled val="1"/>
        </dgm:presLayoutVars>
      </dgm:prSet>
      <dgm:spPr/>
    </dgm:pt>
    <dgm:pt modelId="{C826709C-CEB4-4DFA-8B59-545528DA71C2}" type="pres">
      <dgm:prSet presAssocID="{9FF491C4-162D-4BF4-A3CD-1F0D0E52379F}" presName="bgRect" presStyleLbl="alignNode1" presStyleIdx="1" presStyleCnt="3"/>
      <dgm:spPr/>
    </dgm:pt>
    <dgm:pt modelId="{D19F600D-E917-4970-BB02-B758EBF1D2D1}" type="pres">
      <dgm:prSet presAssocID="{3CFCC36E-19B3-4F1B-905B-8AB390DC8E40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9CA650AA-6CE8-4C31-9EAB-B333C2E93A33}" type="pres">
      <dgm:prSet presAssocID="{9FF491C4-162D-4BF4-A3CD-1F0D0E52379F}" presName="nodeRect" presStyleLbl="alignNode1" presStyleIdx="1" presStyleCnt="3">
        <dgm:presLayoutVars>
          <dgm:bulletEnabled val="1"/>
        </dgm:presLayoutVars>
      </dgm:prSet>
      <dgm:spPr/>
    </dgm:pt>
    <dgm:pt modelId="{75A67C4D-4ED8-4D3C-9FE7-2B5458ACD227}" type="pres">
      <dgm:prSet presAssocID="{3CFCC36E-19B3-4F1B-905B-8AB390DC8E40}" presName="sibTrans" presStyleCnt="0"/>
      <dgm:spPr/>
    </dgm:pt>
    <dgm:pt modelId="{88D00DAF-0BCA-409B-A30D-8C445A8FD00B}" type="pres">
      <dgm:prSet presAssocID="{8A9DCC44-B4B8-4871-A121-4F2A9D5F2189}" presName="compositeNode" presStyleCnt="0">
        <dgm:presLayoutVars>
          <dgm:bulletEnabled val="1"/>
        </dgm:presLayoutVars>
      </dgm:prSet>
      <dgm:spPr/>
    </dgm:pt>
    <dgm:pt modelId="{4B75AC02-735D-491B-B2CE-614075D66688}" type="pres">
      <dgm:prSet presAssocID="{8A9DCC44-B4B8-4871-A121-4F2A9D5F2189}" presName="bgRect" presStyleLbl="alignNode1" presStyleIdx="2" presStyleCnt="3"/>
      <dgm:spPr/>
    </dgm:pt>
    <dgm:pt modelId="{856EC001-F64A-4927-9EE6-AF2BECFCB1C8}" type="pres">
      <dgm:prSet presAssocID="{50949943-DA20-4B75-9D1A-5F3E3B9FB577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28986086-17AA-4C66-AB7C-8C3A384A693C}" type="pres">
      <dgm:prSet presAssocID="{8A9DCC44-B4B8-4871-A121-4F2A9D5F2189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5FE53229-654A-4F0B-BA33-3D500A5ADF90}" type="presOf" srcId="{9FF491C4-162D-4BF4-A3CD-1F0D0E52379F}" destId="{C826709C-CEB4-4DFA-8B59-545528DA71C2}" srcOrd="0" destOrd="0" presId="urn:microsoft.com/office/officeart/2016/7/layout/LinearBlockProcessNumbered"/>
    <dgm:cxn modelId="{8CB61C36-F5E8-415E-8B00-6D9E6DFDDABF}" srcId="{A6610A56-1E95-4AC4-964B-82C41C63AD03}" destId="{9FF491C4-162D-4BF4-A3CD-1F0D0E52379F}" srcOrd="1" destOrd="0" parTransId="{FC6986D8-4D73-44E1-97F8-CE282EBD7DE7}" sibTransId="{3CFCC36E-19B3-4F1B-905B-8AB390DC8E40}"/>
    <dgm:cxn modelId="{CCE2EF45-85BD-41FC-B49D-4ABFA73DAA56}" type="presOf" srcId="{083A99AF-BC0E-45F9-913B-5684286AD436}" destId="{3F992101-3439-4A4C-A31B-0DA9E32AACDA}" srcOrd="0" destOrd="0" presId="urn:microsoft.com/office/officeart/2016/7/layout/LinearBlockProcessNumbered"/>
    <dgm:cxn modelId="{40CDFC6C-B2C2-4BC6-89B5-7D7550617590}" srcId="{A6610A56-1E95-4AC4-964B-82C41C63AD03}" destId="{8A9DCC44-B4B8-4871-A121-4F2A9D5F2189}" srcOrd="2" destOrd="0" parTransId="{A2B1E74F-17AC-433E-A38B-5367E164A0DE}" sibTransId="{50949943-DA20-4B75-9D1A-5F3E3B9FB577}"/>
    <dgm:cxn modelId="{04BF6352-3733-4D60-A1BA-CFAD851E282F}" type="presOf" srcId="{9FF491C4-162D-4BF4-A3CD-1F0D0E52379F}" destId="{9CA650AA-6CE8-4C31-9EAB-B333C2E93A33}" srcOrd="1" destOrd="0" presId="urn:microsoft.com/office/officeart/2016/7/layout/LinearBlockProcessNumbered"/>
    <dgm:cxn modelId="{2EB4BC53-EFC4-41B6-93C3-0D1296291862}" srcId="{A6610A56-1E95-4AC4-964B-82C41C63AD03}" destId="{50BB9106-870E-4BF3-AA4C-20B256C22A59}" srcOrd="0" destOrd="0" parTransId="{71A5DEB6-A6B2-4C4D-B62C-3340311446E5}" sibTransId="{083A99AF-BC0E-45F9-913B-5684286AD436}"/>
    <dgm:cxn modelId="{8BD0CC84-E37E-46B6-AD8D-4BF88A38FE9D}" type="presOf" srcId="{8A9DCC44-B4B8-4871-A121-4F2A9D5F2189}" destId="{28986086-17AA-4C66-AB7C-8C3A384A693C}" srcOrd="1" destOrd="0" presId="urn:microsoft.com/office/officeart/2016/7/layout/LinearBlockProcessNumbered"/>
    <dgm:cxn modelId="{91BA439C-C1AD-46F4-AAE7-1F8FBDB790B7}" type="presOf" srcId="{50949943-DA20-4B75-9D1A-5F3E3B9FB577}" destId="{856EC001-F64A-4927-9EE6-AF2BECFCB1C8}" srcOrd="0" destOrd="0" presId="urn:microsoft.com/office/officeart/2016/7/layout/LinearBlockProcessNumbered"/>
    <dgm:cxn modelId="{250C97AB-B2C3-4E48-8717-2463B027265E}" type="presOf" srcId="{8A9DCC44-B4B8-4871-A121-4F2A9D5F2189}" destId="{4B75AC02-735D-491B-B2CE-614075D66688}" srcOrd="0" destOrd="0" presId="urn:microsoft.com/office/officeart/2016/7/layout/LinearBlockProcessNumbered"/>
    <dgm:cxn modelId="{302900AD-EAFA-4879-9391-B25612AE07E5}" type="presOf" srcId="{3CFCC36E-19B3-4F1B-905B-8AB390DC8E40}" destId="{D19F600D-E917-4970-BB02-B758EBF1D2D1}" srcOrd="0" destOrd="0" presId="urn:microsoft.com/office/officeart/2016/7/layout/LinearBlockProcessNumbered"/>
    <dgm:cxn modelId="{F20194C1-E8D1-4208-9F73-820FDE7869ED}" type="presOf" srcId="{50BB9106-870E-4BF3-AA4C-20B256C22A59}" destId="{1E7EA627-0B88-482C-B440-D3AFF9D6E19A}" srcOrd="1" destOrd="0" presId="urn:microsoft.com/office/officeart/2016/7/layout/LinearBlockProcessNumbered"/>
    <dgm:cxn modelId="{7A3F97E5-CC76-4F9E-A3E2-324FC9B93EB2}" type="presOf" srcId="{50BB9106-870E-4BF3-AA4C-20B256C22A59}" destId="{29501AEB-2CE3-4AB2-A26C-52C5E380CB4D}" srcOrd="0" destOrd="0" presId="urn:microsoft.com/office/officeart/2016/7/layout/LinearBlockProcessNumbered"/>
    <dgm:cxn modelId="{A1AA79EF-A894-4EF1-888C-AFAEE3E2EBAB}" type="presOf" srcId="{A6610A56-1E95-4AC4-964B-82C41C63AD03}" destId="{29EB883B-49B5-4D4E-862A-0069F5C13347}" srcOrd="0" destOrd="0" presId="urn:microsoft.com/office/officeart/2016/7/layout/LinearBlockProcessNumbered"/>
    <dgm:cxn modelId="{0EA9A186-0A71-462D-92C4-CA3F73A09A5D}" type="presParOf" srcId="{29EB883B-49B5-4D4E-862A-0069F5C13347}" destId="{461160CF-A6D3-4F29-A197-3AC4C9DAA699}" srcOrd="0" destOrd="0" presId="urn:microsoft.com/office/officeart/2016/7/layout/LinearBlockProcessNumbered"/>
    <dgm:cxn modelId="{6FCD58C7-2583-42C6-B1F2-4C139F1A27C7}" type="presParOf" srcId="{461160CF-A6D3-4F29-A197-3AC4C9DAA699}" destId="{29501AEB-2CE3-4AB2-A26C-52C5E380CB4D}" srcOrd="0" destOrd="0" presId="urn:microsoft.com/office/officeart/2016/7/layout/LinearBlockProcessNumbered"/>
    <dgm:cxn modelId="{8A7882CB-CDB8-4D1F-AC12-4FB1DDB46E39}" type="presParOf" srcId="{461160CF-A6D3-4F29-A197-3AC4C9DAA699}" destId="{3F992101-3439-4A4C-A31B-0DA9E32AACDA}" srcOrd="1" destOrd="0" presId="urn:microsoft.com/office/officeart/2016/7/layout/LinearBlockProcessNumbered"/>
    <dgm:cxn modelId="{70A73B6D-6672-44DD-AACF-4E1BA38B85FA}" type="presParOf" srcId="{461160CF-A6D3-4F29-A197-3AC4C9DAA699}" destId="{1E7EA627-0B88-482C-B440-D3AFF9D6E19A}" srcOrd="2" destOrd="0" presId="urn:microsoft.com/office/officeart/2016/7/layout/LinearBlockProcessNumbered"/>
    <dgm:cxn modelId="{2F7CB8C9-0166-4405-A0C9-6B846E66FB96}" type="presParOf" srcId="{29EB883B-49B5-4D4E-862A-0069F5C13347}" destId="{14FCD360-1197-4921-A8FF-2176D79F8FC7}" srcOrd="1" destOrd="0" presId="urn:microsoft.com/office/officeart/2016/7/layout/LinearBlockProcessNumbered"/>
    <dgm:cxn modelId="{52CBCDA0-358E-460A-A6FD-C2BC462E90D9}" type="presParOf" srcId="{29EB883B-49B5-4D4E-862A-0069F5C13347}" destId="{58F5AF5E-495B-488F-91E7-DE40856091D8}" srcOrd="2" destOrd="0" presId="urn:microsoft.com/office/officeart/2016/7/layout/LinearBlockProcessNumbered"/>
    <dgm:cxn modelId="{71254572-0DE9-4040-A10B-FE11F5F77858}" type="presParOf" srcId="{58F5AF5E-495B-488F-91E7-DE40856091D8}" destId="{C826709C-CEB4-4DFA-8B59-545528DA71C2}" srcOrd="0" destOrd="0" presId="urn:microsoft.com/office/officeart/2016/7/layout/LinearBlockProcessNumbered"/>
    <dgm:cxn modelId="{EBB45ED6-5F75-4043-B2BC-7F7610A0733F}" type="presParOf" srcId="{58F5AF5E-495B-488F-91E7-DE40856091D8}" destId="{D19F600D-E917-4970-BB02-B758EBF1D2D1}" srcOrd="1" destOrd="0" presId="urn:microsoft.com/office/officeart/2016/7/layout/LinearBlockProcessNumbered"/>
    <dgm:cxn modelId="{C42F6243-6F4E-4F14-9F25-E3D63D60A1B7}" type="presParOf" srcId="{58F5AF5E-495B-488F-91E7-DE40856091D8}" destId="{9CA650AA-6CE8-4C31-9EAB-B333C2E93A33}" srcOrd="2" destOrd="0" presId="urn:microsoft.com/office/officeart/2016/7/layout/LinearBlockProcessNumbered"/>
    <dgm:cxn modelId="{64FD1A9F-F23F-4F9E-9562-972C5E477E77}" type="presParOf" srcId="{29EB883B-49B5-4D4E-862A-0069F5C13347}" destId="{75A67C4D-4ED8-4D3C-9FE7-2B5458ACD227}" srcOrd="3" destOrd="0" presId="urn:microsoft.com/office/officeart/2016/7/layout/LinearBlockProcessNumbered"/>
    <dgm:cxn modelId="{CE587A91-2B89-4AED-AAAE-C136A31157C6}" type="presParOf" srcId="{29EB883B-49B5-4D4E-862A-0069F5C13347}" destId="{88D00DAF-0BCA-409B-A30D-8C445A8FD00B}" srcOrd="4" destOrd="0" presId="urn:microsoft.com/office/officeart/2016/7/layout/LinearBlockProcessNumbered"/>
    <dgm:cxn modelId="{AE9C8BE5-1D79-475B-BC7A-E8650AE72D12}" type="presParOf" srcId="{88D00DAF-0BCA-409B-A30D-8C445A8FD00B}" destId="{4B75AC02-735D-491B-B2CE-614075D66688}" srcOrd="0" destOrd="0" presId="urn:microsoft.com/office/officeart/2016/7/layout/LinearBlockProcessNumbered"/>
    <dgm:cxn modelId="{22BEADBC-ED79-440A-B3D7-74FF8EE9B8DF}" type="presParOf" srcId="{88D00DAF-0BCA-409B-A30D-8C445A8FD00B}" destId="{856EC001-F64A-4927-9EE6-AF2BECFCB1C8}" srcOrd="1" destOrd="0" presId="urn:microsoft.com/office/officeart/2016/7/layout/LinearBlockProcessNumbered"/>
    <dgm:cxn modelId="{53353DE8-F675-4A17-BBF7-08210F38FC1F}" type="presParOf" srcId="{88D00DAF-0BCA-409B-A30D-8C445A8FD00B}" destId="{28986086-17AA-4C66-AB7C-8C3A384A693C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2644463-E835-4957-9515-C38036AE4C1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2717C09-30C7-46C0-9CE1-EA7788BEC259}">
      <dgm:prSet/>
      <dgm:spPr/>
      <dgm:t>
        <a:bodyPr/>
        <a:lstStyle/>
        <a:p>
          <a:r>
            <a:rPr lang="en-US" dirty="0"/>
            <a:t>The Application is similar to last year.</a:t>
          </a:r>
        </a:p>
      </dgm:t>
    </dgm:pt>
    <dgm:pt modelId="{2C3C5EAC-B648-49DD-BB09-4684C7203458}" type="parTrans" cxnId="{2CE31F66-5876-467A-90B1-562FE15661B3}">
      <dgm:prSet/>
      <dgm:spPr/>
      <dgm:t>
        <a:bodyPr/>
        <a:lstStyle/>
        <a:p>
          <a:endParaRPr lang="en-US"/>
        </a:p>
      </dgm:t>
    </dgm:pt>
    <dgm:pt modelId="{90234696-B8D1-4C58-A4A9-73F1939A4C63}" type="sibTrans" cxnId="{2CE31F66-5876-467A-90B1-562FE15661B3}">
      <dgm:prSet/>
      <dgm:spPr/>
      <dgm:t>
        <a:bodyPr/>
        <a:lstStyle/>
        <a:p>
          <a:endParaRPr lang="en-US"/>
        </a:p>
      </dgm:t>
    </dgm:pt>
    <dgm:pt modelId="{42AA1EB1-E11A-4A22-9E80-4385F77B52A0}">
      <dgm:prSet/>
      <dgm:spPr/>
      <dgm:t>
        <a:bodyPr/>
        <a:lstStyle/>
        <a:p>
          <a:r>
            <a:rPr lang="en-US" dirty="0"/>
            <a:t>Opening date will be July 18th</a:t>
          </a:r>
        </a:p>
      </dgm:t>
    </dgm:pt>
    <dgm:pt modelId="{93CDB903-751C-445E-BD06-25395CA612C7}" type="parTrans" cxnId="{1324C4AF-A868-43CC-9565-10A9E30CBBFF}">
      <dgm:prSet/>
      <dgm:spPr/>
      <dgm:t>
        <a:bodyPr/>
        <a:lstStyle/>
        <a:p>
          <a:endParaRPr lang="en-US"/>
        </a:p>
      </dgm:t>
    </dgm:pt>
    <dgm:pt modelId="{794C636D-5212-4CB9-9AE1-DBECF21607A2}" type="sibTrans" cxnId="{1324C4AF-A868-43CC-9565-10A9E30CBBFF}">
      <dgm:prSet/>
      <dgm:spPr/>
      <dgm:t>
        <a:bodyPr/>
        <a:lstStyle/>
        <a:p>
          <a:endParaRPr lang="en-US"/>
        </a:p>
      </dgm:t>
    </dgm:pt>
    <dgm:pt modelId="{CBC98E79-1B39-4B26-8D72-C11C37E9E0B0}">
      <dgm:prSet/>
      <dgm:spPr/>
      <dgm:t>
        <a:bodyPr/>
        <a:lstStyle/>
        <a:p>
          <a:r>
            <a:rPr lang="en-US" dirty="0"/>
            <a:t>Closing date is September 29</a:t>
          </a:r>
        </a:p>
      </dgm:t>
    </dgm:pt>
    <dgm:pt modelId="{040D1CCA-18DA-450A-870F-C466CEF1E5F6}" type="parTrans" cxnId="{CB7C5EC3-6286-4B56-B5CB-8C1AD2C7A7BB}">
      <dgm:prSet/>
      <dgm:spPr/>
      <dgm:t>
        <a:bodyPr/>
        <a:lstStyle/>
        <a:p>
          <a:endParaRPr lang="en-US"/>
        </a:p>
      </dgm:t>
    </dgm:pt>
    <dgm:pt modelId="{ECE13083-F3F0-4249-A20E-25F2279E69E3}" type="sibTrans" cxnId="{CB7C5EC3-6286-4B56-B5CB-8C1AD2C7A7BB}">
      <dgm:prSet/>
      <dgm:spPr/>
      <dgm:t>
        <a:bodyPr/>
        <a:lstStyle/>
        <a:p>
          <a:endParaRPr lang="en-US"/>
        </a:p>
      </dgm:t>
    </dgm:pt>
    <dgm:pt modelId="{F9298800-0CA5-487B-A1C0-E5D529CA7550}">
      <dgm:prSet/>
      <dgm:spPr/>
      <dgm:t>
        <a:bodyPr/>
        <a:lstStyle/>
        <a:p>
          <a:r>
            <a:rPr lang="en-US" dirty="0"/>
            <a:t>Federal Programs Team will have a session at Admin days and available in a workroom for application support on Wed and Thur.</a:t>
          </a:r>
        </a:p>
      </dgm:t>
    </dgm:pt>
    <dgm:pt modelId="{A2B0D5BC-322A-43C7-96CB-188A02AE9AD1}" type="parTrans" cxnId="{AB612942-0E9A-4992-A70A-2F9675729E1A}">
      <dgm:prSet/>
      <dgm:spPr/>
      <dgm:t>
        <a:bodyPr/>
        <a:lstStyle/>
        <a:p>
          <a:endParaRPr lang="en-US"/>
        </a:p>
      </dgm:t>
    </dgm:pt>
    <dgm:pt modelId="{53165AAC-F520-43B6-9642-8E51968A0A6E}" type="sibTrans" cxnId="{AB612942-0E9A-4992-A70A-2F9675729E1A}">
      <dgm:prSet/>
      <dgm:spPr/>
      <dgm:t>
        <a:bodyPr/>
        <a:lstStyle/>
        <a:p>
          <a:endParaRPr lang="en-US"/>
        </a:p>
      </dgm:t>
    </dgm:pt>
    <dgm:pt modelId="{36849B06-E668-49D9-B312-75492FFFBCF7}" type="pres">
      <dgm:prSet presAssocID="{E2644463-E835-4957-9515-C38036AE4C1E}" presName="linear" presStyleCnt="0">
        <dgm:presLayoutVars>
          <dgm:animLvl val="lvl"/>
          <dgm:resizeHandles val="exact"/>
        </dgm:presLayoutVars>
      </dgm:prSet>
      <dgm:spPr/>
    </dgm:pt>
    <dgm:pt modelId="{16923E74-8019-4FBB-9005-C97D7622B43C}" type="pres">
      <dgm:prSet presAssocID="{82717C09-30C7-46C0-9CE1-EA7788BEC25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3A46C53-735A-4EDB-BD95-51CD7832DC35}" type="pres">
      <dgm:prSet presAssocID="{90234696-B8D1-4C58-A4A9-73F1939A4C63}" presName="spacer" presStyleCnt="0"/>
      <dgm:spPr/>
    </dgm:pt>
    <dgm:pt modelId="{3E86C190-0050-4B5D-B052-7492E43EB3EE}" type="pres">
      <dgm:prSet presAssocID="{42AA1EB1-E11A-4A22-9E80-4385F77B52A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71CFBFD-1D74-47F0-B527-348CFA2DEA3F}" type="pres">
      <dgm:prSet presAssocID="{794C636D-5212-4CB9-9AE1-DBECF21607A2}" presName="spacer" presStyleCnt="0"/>
      <dgm:spPr/>
    </dgm:pt>
    <dgm:pt modelId="{B5FB988D-5D4A-4CB4-A1A9-A71086E507AD}" type="pres">
      <dgm:prSet presAssocID="{CBC98E79-1B39-4B26-8D72-C11C37E9E0B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C807CF6-EF08-4B20-ACF5-B7685B6999F8}" type="pres">
      <dgm:prSet presAssocID="{ECE13083-F3F0-4249-A20E-25F2279E69E3}" presName="spacer" presStyleCnt="0"/>
      <dgm:spPr/>
    </dgm:pt>
    <dgm:pt modelId="{4241593A-AAC3-4501-84A5-6E2C3EBAC60A}" type="pres">
      <dgm:prSet presAssocID="{F9298800-0CA5-487B-A1C0-E5D529CA7550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6848C05-56C9-4D9B-B4A2-7636847D1A75}" type="presOf" srcId="{CBC98E79-1B39-4B26-8D72-C11C37E9E0B0}" destId="{B5FB988D-5D4A-4CB4-A1A9-A71086E507AD}" srcOrd="0" destOrd="0" presId="urn:microsoft.com/office/officeart/2005/8/layout/vList2"/>
    <dgm:cxn modelId="{9EEBC915-FB03-4090-80A5-18F9515943ED}" type="presOf" srcId="{42AA1EB1-E11A-4A22-9E80-4385F77B52A0}" destId="{3E86C190-0050-4B5D-B052-7492E43EB3EE}" srcOrd="0" destOrd="0" presId="urn:microsoft.com/office/officeart/2005/8/layout/vList2"/>
    <dgm:cxn modelId="{AB612942-0E9A-4992-A70A-2F9675729E1A}" srcId="{E2644463-E835-4957-9515-C38036AE4C1E}" destId="{F9298800-0CA5-487B-A1C0-E5D529CA7550}" srcOrd="3" destOrd="0" parTransId="{A2B0D5BC-322A-43C7-96CB-188A02AE9AD1}" sibTransId="{53165AAC-F520-43B6-9642-8E51968A0A6E}"/>
    <dgm:cxn modelId="{2CE31F66-5876-467A-90B1-562FE15661B3}" srcId="{E2644463-E835-4957-9515-C38036AE4C1E}" destId="{82717C09-30C7-46C0-9CE1-EA7788BEC259}" srcOrd="0" destOrd="0" parTransId="{2C3C5EAC-B648-49DD-BB09-4684C7203458}" sibTransId="{90234696-B8D1-4C58-A4A9-73F1939A4C63}"/>
    <dgm:cxn modelId="{F50D656A-38B6-4F77-BDEE-3D35AF3101C9}" type="presOf" srcId="{E2644463-E835-4957-9515-C38036AE4C1E}" destId="{36849B06-E668-49D9-B312-75492FFFBCF7}" srcOrd="0" destOrd="0" presId="urn:microsoft.com/office/officeart/2005/8/layout/vList2"/>
    <dgm:cxn modelId="{1324C4AF-A868-43CC-9565-10A9E30CBBFF}" srcId="{E2644463-E835-4957-9515-C38036AE4C1E}" destId="{42AA1EB1-E11A-4A22-9E80-4385F77B52A0}" srcOrd="1" destOrd="0" parTransId="{93CDB903-751C-445E-BD06-25395CA612C7}" sibTransId="{794C636D-5212-4CB9-9AE1-DBECF21607A2}"/>
    <dgm:cxn modelId="{3B15BAB0-762D-4611-AE5D-19CBA77611A0}" type="presOf" srcId="{F9298800-0CA5-487B-A1C0-E5D529CA7550}" destId="{4241593A-AAC3-4501-84A5-6E2C3EBAC60A}" srcOrd="0" destOrd="0" presId="urn:microsoft.com/office/officeart/2005/8/layout/vList2"/>
    <dgm:cxn modelId="{CB7C5EC3-6286-4B56-B5CB-8C1AD2C7A7BB}" srcId="{E2644463-E835-4957-9515-C38036AE4C1E}" destId="{CBC98E79-1B39-4B26-8D72-C11C37E9E0B0}" srcOrd="2" destOrd="0" parTransId="{040D1CCA-18DA-450A-870F-C466CEF1E5F6}" sibTransId="{ECE13083-F3F0-4249-A20E-25F2279E69E3}"/>
    <dgm:cxn modelId="{7BF39BD3-ADB8-44BA-8857-E8FB0E25FE2D}" type="presOf" srcId="{82717C09-30C7-46C0-9CE1-EA7788BEC259}" destId="{16923E74-8019-4FBB-9005-C97D7622B43C}" srcOrd="0" destOrd="0" presId="urn:microsoft.com/office/officeart/2005/8/layout/vList2"/>
    <dgm:cxn modelId="{A686E0E7-4FDE-4835-BE17-25D20992EC14}" type="presParOf" srcId="{36849B06-E668-49D9-B312-75492FFFBCF7}" destId="{16923E74-8019-4FBB-9005-C97D7622B43C}" srcOrd="0" destOrd="0" presId="urn:microsoft.com/office/officeart/2005/8/layout/vList2"/>
    <dgm:cxn modelId="{FA447B88-C161-4675-915C-9F030A8A894B}" type="presParOf" srcId="{36849B06-E668-49D9-B312-75492FFFBCF7}" destId="{23A46C53-735A-4EDB-BD95-51CD7832DC35}" srcOrd="1" destOrd="0" presId="urn:microsoft.com/office/officeart/2005/8/layout/vList2"/>
    <dgm:cxn modelId="{94B906C7-B02C-485A-9707-A2F9F0EEB543}" type="presParOf" srcId="{36849B06-E668-49D9-B312-75492FFFBCF7}" destId="{3E86C190-0050-4B5D-B052-7492E43EB3EE}" srcOrd="2" destOrd="0" presId="urn:microsoft.com/office/officeart/2005/8/layout/vList2"/>
    <dgm:cxn modelId="{1E36BEE7-9CD1-4BEB-8D63-477C4FEE819E}" type="presParOf" srcId="{36849B06-E668-49D9-B312-75492FFFBCF7}" destId="{171CFBFD-1D74-47F0-B527-348CFA2DEA3F}" srcOrd="3" destOrd="0" presId="urn:microsoft.com/office/officeart/2005/8/layout/vList2"/>
    <dgm:cxn modelId="{582F0A96-7F98-47BB-AE99-EFADBD24F6E1}" type="presParOf" srcId="{36849B06-E668-49D9-B312-75492FFFBCF7}" destId="{B5FB988D-5D4A-4CB4-A1A9-A71086E507AD}" srcOrd="4" destOrd="0" presId="urn:microsoft.com/office/officeart/2005/8/layout/vList2"/>
    <dgm:cxn modelId="{E7CDAAA0-C52E-4962-A778-8034C2830845}" type="presParOf" srcId="{36849B06-E668-49D9-B312-75492FFFBCF7}" destId="{AC807CF6-EF08-4B20-ACF5-B7685B6999F8}" srcOrd="5" destOrd="0" presId="urn:microsoft.com/office/officeart/2005/8/layout/vList2"/>
    <dgm:cxn modelId="{6F7941EC-B8C6-4FD0-A519-C0616D03EC4D}" type="presParOf" srcId="{36849B06-E668-49D9-B312-75492FFFBCF7}" destId="{4241593A-AAC3-4501-84A5-6E2C3EBAC60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98B76C-3A58-45C0-9885-E37A7EABDDEF}" type="doc">
      <dgm:prSet loTypeId="urn:microsoft.com/office/officeart/2005/8/layout/vList2" loCatId="list" qsTypeId="urn:microsoft.com/office/officeart/2005/8/quickstyle/simple2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32A7C159-DF97-4108-A95A-C5D6C6E83B1F}">
      <dgm:prSet/>
      <dgm:spPr/>
      <dgm:t>
        <a:bodyPr/>
        <a:lstStyle/>
        <a:p>
          <a:r>
            <a:rPr lang="en-US" baseline="0" dirty="0"/>
            <a:t>Updates to Joint Public Hearing process/requirements based on actual experiences last year</a:t>
          </a:r>
          <a:endParaRPr lang="en-US" dirty="0"/>
        </a:p>
      </dgm:t>
    </dgm:pt>
    <dgm:pt modelId="{DAF73501-3F09-4D4D-A0D0-BF0839D1347F}" type="parTrans" cxnId="{1E54E62E-89DC-4285-A654-3B6F3453EEEB}">
      <dgm:prSet/>
      <dgm:spPr/>
      <dgm:t>
        <a:bodyPr/>
        <a:lstStyle/>
        <a:p>
          <a:endParaRPr lang="en-US"/>
        </a:p>
      </dgm:t>
    </dgm:pt>
    <dgm:pt modelId="{F9766CD5-D7D7-4CD8-9020-0B6FDBFBB3B8}" type="sibTrans" cxnId="{1E54E62E-89DC-4285-A654-3B6F3453EEEB}">
      <dgm:prSet/>
      <dgm:spPr/>
      <dgm:t>
        <a:bodyPr/>
        <a:lstStyle/>
        <a:p>
          <a:endParaRPr lang="en-US"/>
        </a:p>
      </dgm:t>
    </dgm:pt>
    <dgm:pt modelId="{A35A308B-E91A-4C16-A404-F2E0B92D1067}">
      <dgm:prSet/>
      <dgm:spPr/>
      <dgm:t>
        <a:bodyPr/>
        <a:lstStyle/>
        <a:p>
          <a:r>
            <a:rPr lang="en-US" baseline="0" dirty="0"/>
            <a:t>Sections of bill related to Joint Public Hearing have Emergency Clause – effective when signed by governor</a:t>
          </a:r>
          <a:endParaRPr lang="en-US" dirty="0"/>
        </a:p>
      </dgm:t>
    </dgm:pt>
    <dgm:pt modelId="{5214F45A-6EDC-4D92-A5D2-71DDEA315D3B}" type="parTrans" cxnId="{6F7BF5FE-8253-4B34-B2A4-6390838C596A}">
      <dgm:prSet/>
      <dgm:spPr/>
      <dgm:t>
        <a:bodyPr/>
        <a:lstStyle/>
        <a:p>
          <a:endParaRPr lang="en-US"/>
        </a:p>
      </dgm:t>
    </dgm:pt>
    <dgm:pt modelId="{1DFF088F-1EB9-4A00-80C8-5856AFD40CB6}" type="sibTrans" cxnId="{6F7BF5FE-8253-4B34-B2A4-6390838C596A}">
      <dgm:prSet/>
      <dgm:spPr/>
      <dgm:t>
        <a:bodyPr/>
        <a:lstStyle/>
        <a:p>
          <a:endParaRPr lang="en-US"/>
        </a:p>
      </dgm:t>
    </dgm:pt>
    <dgm:pt modelId="{3D6D1AAA-64E4-4378-95E0-14FA707751C4}">
      <dgm:prSet/>
      <dgm:spPr/>
      <dgm:t>
        <a:bodyPr/>
        <a:lstStyle/>
        <a:p>
          <a:r>
            <a:rPr lang="en-US" dirty="0"/>
            <a:t>So will be in effect for 2023-2024 budget season</a:t>
          </a:r>
        </a:p>
      </dgm:t>
    </dgm:pt>
    <dgm:pt modelId="{9492D1DB-0389-461B-ABC7-BCD34402338A}" type="parTrans" cxnId="{22212467-08AE-4A2A-AD5B-5B39692D0F57}">
      <dgm:prSet/>
      <dgm:spPr/>
      <dgm:t>
        <a:bodyPr/>
        <a:lstStyle/>
        <a:p>
          <a:endParaRPr lang="en-US"/>
        </a:p>
      </dgm:t>
    </dgm:pt>
    <dgm:pt modelId="{53E69F01-F960-412A-9217-70B792EB5131}" type="sibTrans" cxnId="{22212467-08AE-4A2A-AD5B-5B39692D0F57}">
      <dgm:prSet/>
      <dgm:spPr/>
      <dgm:t>
        <a:bodyPr/>
        <a:lstStyle/>
        <a:p>
          <a:endParaRPr lang="en-US"/>
        </a:p>
      </dgm:t>
    </dgm:pt>
    <dgm:pt modelId="{414A4B6C-556A-41A1-A272-5A96791F3DC8}" type="pres">
      <dgm:prSet presAssocID="{6098B76C-3A58-45C0-9885-E37A7EABDDEF}" presName="linear" presStyleCnt="0">
        <dgm:presLayoutVars>
          <dgm:animLvl val="lvl"/>
          <dgm:resizeHandles val="exact"/>
        </dgm:presLayoutVars>
      </dgm:prSet>
      <dgm:spPr/>
    </dgm:pt>
    <dgm:pt modelId="{5541DAE6-7789-49A7-8958-A8A822481CC0}" type="pres">
      <dgm:prSet presAssocID="{32A7C159-DF97-4108-A95A-C5D6C6E83B1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17CCB2A-DD51-446A-B1CF-0251BB92C52B}" type="pres">
      <dgm:prSet presAssocID="{F9766CD5-D7D7-4CD8-9020-0B6FDBFBB3B8}" presName="spacer" presStyleCnt="0"/>
      <dgm:spPr/>
    </dgm:pt>
    <dgm:pt modelId="{1C9F0D07-DC2D-4750-826A-23E7D1E9649C}" type="pres">
      <dgm:prSet presAssocID="{A35A308B-E91A-4C16-A404-F2E0B92D1067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AF36EEF-50EA-4307-8897-905B626DB174}" type="pres">
      <dgm:prSet presAssocID="{A35A308B-E91A-4C16-A404-F2E0B92D1067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E54E62E-89DC-4285-A654-3B6F3453EEEB}" srcId="{6098B76C-3A58-45C0-9885-E37A7EABDDEF}" destId="{32A7C159-DF97-4108-A95A-C5D6C6E83B1F}" srcOrd="0" destOrd="0" parTransId="{DAF73501-3F09-4D4D-A0D0-BF0839D1347F}" sibTransId="{F9766CD5-D7D7-4CD8-9020-0B6FDBFBB3B8}"/>
    <dgm:cxn modelId="{96263833-2C7F-4481-8DEE-70FE932B13DB}" type="presOf" srcId="{32A7C159-DF97-4108-A95A-C5D6C6E83B1F}" destId="{5541DAE6-7789-49A7-8958-A8A822481CC0}" srcOrd="0" destOrd="0" presId="urn:microsoft.com/office/officeart/2005/8/layout/vList2"/>
    <dgm:cxn modelId="{1691EE34-E29C-44D4-9113-097144AA1C45}" type="presOf" srcId="{6098B76C-3A58-45C0-9885-E37A7EABDDEF}" destId="{414A4B6C-556A-41A1-A272-5A96791F3DC8}" srcOrd="0" destOrd="0" presId="urn:microsoft.com/office/officeart/2005/8/layout/vList2"/>
    <dgm:cxn modelId="{CECD195C-8F23-4A78-B9CE-0D139F8A4FBF}" type="presOf" srcId="{A35A308B-E91A-4C16-A404-F2E0B92D1067}" destId="{1C9F0D07-DC2D-4750-826A-23E7D1E9649C}" srcOrd="0" destOrd="0" presId="urn:microsoft.com/office/officeart/2005/8/layout/vList2"/>
    <dgm:cxn modelId="{22212467-08AE-4A2A-AD5B-5B39692D0F57}" srcId="{A35A308B-E91A-4C16-A404-F2E0B92D1067}" destId="{3D6D1AAA-64E4-4378-95E0-14FA707751C4}" srcOrd="0" destOrd="0" parTransId="{9492D1DB-0389-461B-ABC7-BCD34402338A}" sibTransId="{53E69F01-F960-412A-9217-70B792EB5131}"/>
    <dgm:cxn modelId="{466CD5F1-255E-433B-A846-FD5B64960EEC}" type="presOf" srcId="{3D6D1AAA-64E4-4378-95E0-14FA707751C4}" destId="{BAF36EEF-50EA-4307-8897-905B626DB174}" srcOrd="0" destOrd="0" presId="urn:microsoft.com/office/officeart/2005/8/layout/vList2"/>
    <dgm:cxn modelId="{6F7BF5FE-8253-4B34-B2A4-6390838C596A}" srcId="{6098B76C-3A58-45C0-9885-E37A7EABDDEF}" destId="{A35A308B-E91A-4C16-A404-F2E0B92D1067}" srcOrd="1" destOrd="0" parTransId="{5214F45A-6EDC-4D92-A5D2-71DDEA315D3B}" sibTransId="{1DFF088F-1EB9-4A00-80C8-5856AFD40CB6}"/>
    <dgm:cxn modelId="{9905AC37-42C7-4AD4-BFA5-0DC6F79DAAEC}" type="presParOf" srcId="{414A4B6C-556A-41A1-A272-5A96791F3DC8}" destId="{5541DAE6-7789-49A7-8958-A8A822481CC0}" srcOrd="0" destOrd="0" presId="urn:microsoft.com/office/officeart/2005/8/layout/vList2"/>
    <dgm:cxn modelId="{42320B45-FEA7-475B-9FC7-420735562E0E}" type="presParOf" srcId="{414A4B6C-556A-41A1-A272-5A96791F3DC8}" destId="{F17CCB2A-DD51-446A-B1CF-0251BB92C52B}" srcOrd="1" destOrd="0" presId="urn:microsoft.com/office/officeart/2005/8/layout/vList2"/>
    <dgm:cxn modelId="{45C54105-015A-4B54-933D-6BF45703370E}" type="presParOf" srcId="{414A4B6C-556A-41A1-A272-5A96791F3DC8}" destId="{1C9F0D07-DC2D-4750-826A-23E7D1E9649C}" srcOrd="2" destOrd="0" presId="urn:microsoft.com/office/officeart/2005/8/layout/vList2"/>
    <dgm:cxn modelId="{A11D3073-49F0-4BF4-9CF4-B8C2F6522D57}" type="presParOf" srcId="{414A4B6C-556A-41A1-A272-5A96791F3DC8}" destId="{BAF36EEF-50EA-4307-8897-905B626DB17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622847-4FDE-4D71-8B50-37E38943DF55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9AD25596-CB6D-40B4-A229-C0725CF118CF}">
      <dgm:prSet/>
      <dgm:spPr/>
      <dgm:t>
        <a:bodyPr/>
        <a:lstStyle/>
        <a:p>
          <a:r>
            <a:rPr lang="en-US" baseline="0" dirty="0"/>
            <a:t>At least one elected official from each participating political subdivision must attend</a:t>
          </a:r>
          <a:endParaRPr lang="en-US" dirty="0"/>
        </a:p>
      </dgm:t>
    </dgm:pt>
    <dgm:pt modelId="{4916BF7F-082C-413E-A5C1-F1F0DEB2BA4C}" type="parTrans" cxnId="{E8C56E30-BD2F-4BD2-B155-A10C732BA572}">
      <dgm:prSet/>
      <dgm:spPr/>
      <dgm:t>
        <a:bodyPr/>
        <a:lstStyle/>
        <a:p>
          <a:endParaRPr lang="en-US"/>
        </a:p>
      </dgm:t>
    </dgm:pt>
    <dgm:pt modelId="{3165C413-2002-4CD1-8A65-9DFEA68E4137}" type="sibTrans" cxnId="{E8C56E30-BD2F-4BD2-B155-A10C732BA572}">
      <dgm:prSet/>
      <dgm:spPr/>
      <dgm:t>
        <a:bodyPr/>
        <a:lstStyle/>
        <a:p>
          <a:endParaRPr lang="en-US"/>
        </a:p>
      </dgm:t>
    </dgm:pt>
    <dgm:pt modelId="{6B405F65-05CE-4C15-80E4-8EC9DA28356B}">
      <dgm:prSet/>
      <dgm:spPr/>
      <dgm:t>
        <a:bodyPr/>
        <a:lstStyle/>
        <a:p>
          <a:r>
            <a:rPr lang="en-US" baseline="0" dirty="0"/>
            <a:t>An elected official may be the designated representative from a participating political subdivision. </a:t>
          </a:r>
          <a:endParaRPr lang="en-US" dirty="0"/>
        </a:p>
      </dgm:t>
    </dgm:pt>
    <dgm:pt modelId="{B39F26CA-9D73-4315-BEE7-7E4A52470C8A}" type="parTrans" cxnId="{D394FF36-B92E-4239-B193-FB0094C8195E}">
      <dgm:prSet/>
      <dgm:spPr/>
      <dgm:t>
        <a:bodyPr/>
        <a:lstStyle/>
        <a:p>
          <a:endParaRPr lang="en-US"/>
        </a:p>
      </dgm:t>
    </dgm:pt>
    <dgm:pt modelId="{95A907E1-800A-4D17-806C-EEA87140B2E6}" type="sibTrans" cxnId="{D394FF36-B92E-4239-B193-FB0094C8195E}">
      <dgm:prSet/>
      <dgm:spPr/>
      <dgm:t>
        <a:bodyPr/>
        <a:lstStyle/>
        <a:p>
          <a:endParaRPr lang="en-US"/>
        </a:p>
      </dgm:t>
    </dgm:pt>
    <dgm:pt modelId="{48F943E7-FDAE-4700-957F-023F8BA66F15}">
      <dgm:prSet/>
      <dgm:spPr/>
      <dgm:t>
        <a:bodyPr/>
        <a:lstStyle/>
        <a:p>
          <a:r>
            <a:rPr lang="en-US" baseline="0" dirty="0"/>
            <a:t>The presence of a quorum or the participation of elected officials at the joint public hearing does not constitute a meeting for Open Meeting Acts purposes</a:t>
          </a:r>
          <a:endParaRPr lang="en-US" dirty="0"/>
        </a:p>
      </dgm:t>
    </dgm:pt>
    <dgm:pt modelId="{B7F5013E-8B07-420B-ADEA-E03D10D13FC1}" type="parTrans" cxnId="{14AA68A9-0B5D-45B1-9865-E1EDD460C77C}">
      <dgm:prSet/>
      <dgm:spPr/>
      <dgm:t>
        <a:bodyPr/>
        <a:lstStyle/>
        <a:p>
          <a:endParaRPr lang="en-US"/>
        </a:p>
      </dgm:t>
    </dgm:pt>
    <dgm:pt modelId="{C1C85BFD-2AAF-492B-9E8B-597A74D4B84F}" type="sibTrans" cxnId="{14AA68A9-0B5D-45B1-9865-E1EDD460C77C}">
      <dgm:prSet/>
      <dgm:spPr/>
      <dgm:t>
        <a:bodyPr/>
        <a:lstStyle/>
        <a:p>
          <a:endParaRPr lang="en-US"/>
        </a:p>
      </dgm:t>
    </dgm:pt>
    <dgm:pt modelId="{5B9549B2-4887-4CAE-8104-589F350E43F3}" type="pres">
      <dgm:prSet presAssocID="{45622847-4FDE-4D71-8B50-37E38943DF55}" presName="linear" presStyleCnt="0">
        <dgm:presLayoutVars>
          <dgm:animLvl val="lvl"/>
          <dgm:resizeHandles val="exact"/>
        </dgm:presLayoutVars>
      </dgm:prSet>
      <dgm:spPr/>
    </dgm:pt>
    <dgm:pt modelId="{08F4E0C9-ED95-45AD-8B0F-AE4432169D93}" type="pres">
      <dgm:prSet presAssocID="{9AD25596-CB6D-40B4-A229-C0725CF118C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25C642D-2984-4A4F-9D70-96C914CF4EB8}" type="pres">
      <dgm:prSet presAssocID="{3165C413-2002-4CD1-8A65-9DFEA68E4137}" presName="spacer" presStyleCnt="0"/>
      <dgm:spPr/>
    </dgm:pt>
    <dgm:pt modelId="{C9831BE6-3346-41E5-82D2-E30C17AC7522}" type="pres">
      <dgm:prSet presAssocID="{6B405F65-05CE-4C15-80E4-8EC9DA28356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D02D093-54CC-4598-93DD-B6A06F895044}" type="pres">
      <dgm:prSet presAssocID="{95A907E1-800A-4D17-806C-EEA87140B2E6}" presName="spacer" presStyleCnt="0"/>
      <dgm:spPr/>
    </dgm:pt>
    <dgm:pt modelId="{D5448CC8-6FE2-411D-9D10-A5B93C9250D7}" type="pres">
      <dgm:prSet presAssocID="{48F943E7-FDAE-4700-957F-023F8BA66F1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8C56E30-BD2F-4BD2-B155-A10C732BA572}" srcId="{45622847-4FDE-4D71-8B50-37E38943DF55}" destId="{9AD25596-CB6D-40B4-A229-C0725CF118CF}" srcOrd="0" destOrd="0" parTransId="{4916BF7F-082C-413E-A5C1-F1F0DEB2BA4C}" sibTransId="{3165C413-2002-4CD1-8A65-9DFEA68E4137}"/>
    <dgm:cxn modelId="{D394FF36-B92E-4239-B193-FB0094C8195E}" srcId="{45622847-4FDE-4D71-8B50-37E38943DF55}" destId="{6B405F65-05CE-4C15-80E4-8EC9DA28356B}" srcOrd="1" destOrd="0" parTransId="{B39F26CA-9D73-4315-BEE7-7E4A52470C8A}" sibTransId="{95A907E1-800A-4D17-806C-EEA87140B2E6}"/>
    <dgm:cxn modelId="{C6CBCB40-91DE-4249-B7E3-BBCD9E79D64A}" type="presOf" srcId="{9AD25596-CB6D-40B4-A229-C0725CF118CF}" destId="{08F4E0C9-ED95-45AD-8B0F-AE4432169D93}" srcOrd="0" destOrd="0" presId="urn:microsoft.com/office/officeart/2005/8/layout/vList2"/>
    <dgm:cxn modelId="{AA94584C-AE57-49AF-A552-47AE0626F784}" type="presOf" srcId="{6B405F65-05CE-4C15-80E4-8EC9DA28356B}" destId="{C9831BE6-3346-41E5-82D2-E30C17AC7522}" srcOrd="0" destOrd="0" presId="urn:microsoft.com/office/officeart/2005/8/layout/vList2"/>
    <dgm:cxn modelId="{14AA68A9-0B5D-45B1-9865-E1EDD460C77C}" srcId="{45622847-4FDE-4D71-8B50-37E38943DF55}" destId="{48F943E7-FDAE-4700-957F-023F8BA66F15}" srcOrd="2" destOrd="0" parTransId="{B7F5013E-8B07-420B-ADEA-E03D10D13FC1}" sibTransId="{C1C85BFD-2AAF-492B-9E8B-597A74D4B84F}"/>
    <dgm:cxn modelId="{93D3C7E6-F42C-496C-A118-218DBBB6F5C5}" type="presOf" srcId="{48F943E7-FDAE-4700-957F-023F8BA66F15}" destId="{D5448CC8-6FE2-411D-9D10-A5B93C9250D7}" srcOrd="0" destOrd="0" presId="urn:microsoft.com/office/officeart/2005/8/layout/vList2"/>
    <dgm:cxn modelId="{DE22ECFD-78EA-4737-82B3-99876450E3FE}" type="presOf" srcId="{45622847-4FDE-4D71-8B50-37E38943DF55}" destId="{5B9549B2-4887-4CAE-8104-589F350E43F3}" srcOrd="0" destOrd="0" presId="urn:microsoft.com/office/officeart/2005/8/layout/vList2"/>
    <dgm:cxn modelId="{97FA0270-8DB0-4F68-A0EA-56D2039164D0}" type="presParOf" srcId="{5B9549B2-4887-4CAE-8104-589F350E43F3}" destId="{08F4E0C9-ED95-45AD-8B0F-AE4432169D93}" srcOrd="0" destOrd="0" presId="urn:microsoft.com/office/officeart/2005/8/layout/vList2"/>
    <dgm:cxn modelId="{64A2FFDB-26C2-420C-8124-1503A5CEF79B}" type="presParOf" srcId="{5B9549B2-4887-4CAE-8104-589F350E43F3}" destId="{A25C642D-2984-4A4F-9D70-96C914CF4EB8}" srcOrd="1" destOrd="0" presId="urn:microsoft.com/office/officeart/2005/8/layout/vList2"/>
    <dgm:cxn modelId="{CB6E2473-9877-4CC4-B68C-CF5068B77579}" type="presParOf" srcId="{5B9549B2-4887-4CAE-8104-589F350E43F3}" destId="{C9831BE6-3346-41E5-82D2-E30C17AC7522}" srcOrd="2" destOrd="0" presId="urn:microsoft.com/office/officeart/2005/8/layout/vList2"/>
    <dgm:cxn modelId="{6B99FFF1-8336-406A-91F8-B260E00AABBD}" type="presParOf" srcId="{5B9549B2-4887-4CAE-8104-589F350E43F3}" destId="{AD02D093-54CC-4598-93DD-B6A06F895044}" srcOrd="3" destOrd="0" presId="urn:microsoft.com/office/officeart/2005/8/layout/vList2"/>
    <dgm:cxn modelId="{93F17E7C-D648-46DA-AB95-E1599E6C91C4}" type="presParOf" srcId="{5B9549B2-4887-4CAE-8104-589F350E43F3}" destId="{D5448CC8-6FE2-411D-9D10-A5B93C9250D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DCDF013-EED6-4394-B95F-6778D4B9C2E0}" type="doc">
      <dgm:prSet loTypeId="urn:microsoft.com/office/officeart/2005/8/layout/vList5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3559A2C-01B9-4270-80B4-7715387767F2}">
      <dgm:prSet custT="1"/>
      <dgm:spPr/>
      <dgm:t>
        <a:bodyPr/>
        <a:lstStyle/>
        <a:p>
          <a:r>
            <a:rPr lang="en-US" sz="2800" dirty="0"/>
            <a:t>Hearings held </a:t>
          </a:r>
        </a:p>
        <a:p>
          <a:r>
            <a:rPr lang="en-US" sz="2800" dirty="0"/>
            <a:t>September 14 – 23</a:t>
          </a:r>
        </a:p>
      </dgm:t>
    </dgm:pt>
    <dgm:pt modelId="{33B01543-63F2-4DD9-A7D8-7C9B86541F20}" type="parTrans" cxnId="{805235AD-A172-401B-BFA5-4AAD6F4C8F27}">
      <dgm:prSet/>
      <dgm:spPr/>
      <dgm:t>
        <a:bodyPr/>
        <a:lstStyle/>
        <a:p>
          <a:endParaRPr lang="en-US"/>
        </a:p>
      </dgm:t>
    </dgm:pt>
    <dgm:pt modelId="{24329B8C-4ABA-48A9-AE7B-6A65EC241E71}" type="sibTrans" cxnId="{805235AD-A172-401B-BFA5-4AAD6F4C8F27}">
      <dgm:prSet/>
      <dgm:spPr/>
      <dgm:t>
        <a:bodyPr/>
        <a:lstStyle/>
        <a:p>
          <a:endParaRPr lang="en-US"/>
        </a:p>
      </dgm:t>
    </dgm:pt>
    <dgm:pt modelId="{7475C302-A5E4-44A7-8DD1-A57694A7D1C4}">
      <dgm:prSet custT="1"/>
      <dgm:spPr/>
      <dgm:t>
        <a:bodyPr/>
        <a:lstStyle/>
        <a:p>
          <a:r>
            <a:rPr lang="en-US" sz="2400" dirty="0"/>
            <a:t>And before budget is </a:t>
          </a:r>
          <a:r>
            <a:rPr lang="en-US" sz="2400" u="sng" dirty="0"/>
            <a:t>filed</a:t>
          </a:r>
          <a:r>
            <a:rPr lang="en-US" sz="2400" dirty="0"/>
            <a:t> with State Auditor </a:t>
          </a:r>
        </a:p>
      </dgm:t>
    </dgm:pt>
    <dgm:pt modelId="{6CDA5D47-BECB-419D-A87D-40C7A97939AE}" type="parTrans" cxnId="{A6C9F4C5-3CCE-4E0F-AC5F-1EC7B5730AC4}">
      <dgm:prSet/>
      <dgm:spPr/>
      <dgm:t>
        <a:bodyPr/>
        <a:lstStyle/>
        <a:p>
          <a:endParaRPr lang="en-US"/>
        </a:p>
      </dgm:t>
    </dgm:pt>
    <dgm:pt modelId="{7F93930E-1CFB-41E3-8C56-3466791FA89E}" type="sibTrans" cxnId="{A6C9F4C5-3CCE-4E0F-AC5F-1EC7B5730AC4}">
      <dgm:prSet/>
      <dgm:spPr/>
      <dgm:t>
        <a:bodyPr/>
        <a:lstStyle/>
        <a:p>
          <a:endParaRPr lang="en-US"/>
        </a:p>
      </dgm:t>
    </dgm:pt>
    <dgm:pt modelId="{7F35EAC9-3527-4E91-98EE-027563A157E9}">
      <dgm:prSet custT="1"/>
      <dgm:spPr/>
      <dgm:t>
        <a:bodyPr/>
        <a:lstStyle/>
        <a:p>
          <a:r>
            <a:rPr lang="en-US" sz="2400" dirty="0"/>
            <a:t>Participating subdivisions now provide information electronically to </a:t>
          </a:r>
          <a:r>
            <a:rPr lang="en-US" sz="2400" u="sng" dirty="0"/>
            <a:t>County Assessor</a:t>
          </a:r>
          <a:r>
            <a:rPr lang="en-US" sz="2400" dirty="0"/>
            <a:t> rather than Clerk</a:t>
          </a:r>
        </a:p>
      </dgm:t>
    </dgm:pt>
    <dgm:pt modelId="{F09A7D5E-BC5F-4661-8183-4A1E945EE8E3}" type="parTrans" cxnId="{9D4FA28A-7A90-4200-8078-AE8882924B26}">
      <dgm:prSet/>
      <dgm:spPr/>
      <dgm:t>
        <a:bodyPr/>
        <a:lstStyle/>
        <a:p>
          <a:endParaRPr lang="en-US"/>
        </a:p>
      </dgm:t>
    </dgm:pt>
    <dgm:pt modelId="{339C6D22-61F6-493D-ACE3-212F4F2B0D24}" type="sibTrans" cxnId="{9D4FA28A-7A90-4200-8078-AE8882924B26}">
      <dgm:prSet/>
      <dgm:spPr/>
      <dgm:t>
        <a:bodyPr/>
        <a:lstStyle/>
        <a:p>
          <a:endParaRPr lang="en-US"/>
        </a:p>
      </dgm:t>
    </dgm:pt>
    <dgm:pt modelId="{8341F76C-4932-45FA-B193-511927CA4E32}">
      <dgm:prSet custT="1"/>
      <dgm:spPr/>
      <dgm:t>
        <a:bodyPr/>
        <a:lstStyle/>
        <a:p>
          <a:r>
            <a:rPr lang="en-US" sz="2400" dirty="0"/>
            <a:t>Work with your County Assessor regarding how to submit the necessary information</a:t>
          </a:r>
        </a:p>
      </dgm:t>
    </dgm:pt>
    <dgm:pt modelId="{AD470E14-4135-42FA-8807-289823358DF6}" type="parTrans" cxnId="{F3B6DB90-3940-49C1-B6B4-FB11EF8C518C}">
      <dgm:prSet/>
      <dgm:spPr/>
      <dgm:t>
        <a:bodyPr/>
        <a:lstStyle/>
        <a:p>
          <a:endParaRPr lang="en-US"/>
        </a:p>
      </dgm:t>
    </dgm:pt>
    <dgm:pt modelId="{1E0D8D44-A211-4B58-8602-1231EB76164A}" type="sibTrans" cxnId="{F3B6DB90-3940-49C1-B6B4-FB11EF8C518C}">
      <dgm:prSet/>
      <dgm:spPr/>
      <dgm:t>
        <a:bodyPr/>
        <a:lstStyle/>
        <a:p>
          <a:endParaRPr lang="en-US"/>
        </a:p>
      </dgm:t>
    </dgm:pt>
    <dgm:pt modelId="{373AA95A-2398-4F4C-A87D-509F3FE455E6}" type="pres">
      <dgm:prSet presAssocID="{9DCDF013-EED6-4394-B95F-6778D4B9C2E0}" presName="Name0" presStyleCnt="0">
        <dgm:presLayoutVars>
          <dgm:dir/>
          <dgm:animLvl val="lvl"/>
          <dgm:resizeHandles val="exact"/>
        </dgm:presLayoutVars>
      </dgm:prSet>
      <dgm:spPr/>
    </dgm:pt>
    <dgm:pt modelId="{FE191C27-F999-4081-991F-A8B495AE825C}" type="pres">
      <dgm:prSet presAssocID="{13559A2C-01B9-4270-80B4-7715387767F2}" presName="linNode" presStyleCnt="0"/>
      <dgm:spPr/>
    </dgm:pt>
    <dgm:pt modelId="{B05EFF47-CDBE-4C92-9CCB-F30BE29D9A01}" type="pres">
      <dgm:prSet presAssocID="{13559A2C-01B9-4270-80B4-7715387767F2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CE299A39-3CED-475F-A59F-35B3A79C6997}" type="pres">
      <dgm:prSet presAssocID="{13559A2C-01B9-4270-80B4-7715387767F2}" presName="descendantText" presStyleLbl="alignAccFollowNode1" presStyleIdx="0" presStyleCnt="2">
        <dgm:presLayoutVars>
          <dgm:bulletEnabled val="1"/>
        </dgm:presLayoutVars>
      </dgm:prSet>
      <dgm:spPr/>
    </dgm:pt>
    <dgm:pt modelId="{33CC3298-25DF-446F-85CD-8C1BE6707688}" type="pres">
      <dgm:prSet presAssocID="{24329B8C-4ABA-48A9-AE7B-6A65EC241E71}" presName="sp" presStyleCnt="0"/>
      <dgm:spPr/>
    </dgm:pt>
    <dgm:pt modelId="{B5C3FB92-D4C3-473B-8D20-6884BEFCB856}" type="pres">
      <dgm:prSet presAssocID="{7F35EAC9-3527-4E91-98EE-027563A157E9}" presName="linNode" presStyleCnt="0"/>
      <dgm:spPr/>
    </dgm:pt>
    <dgm:pt modelId="{6F093144-41A7-4BB2-9E43-8B6ECA86240E}" type="pres">
      <dgm:prSet presAssocID="{7F35EAC9-3527-4E91-98EE-027563A157E9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4246A342-7A10-4919-80CF-342F249E1294}" type="pres">
      <dgm:prSet presAssocID="{7F35EAC9-3527-4E91-98EE-027563A157E9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6C81BC4F-B2B4-44E2-959A-633E2A3233BE}" type="presOf" srcId="{8341F76C-4932-45FA-B193-511927CA4E32}" destId="{4246A342-7A10-4919-80CF-342F249E1294}" srcOrd="0" destOrd="0" presId="urn:microsoft.com/office/officeart/2005/8/layout/vList5"/>
    <dgm:cxn modelId="{0F7FDB71-073E-4189-A2A3-98474C2195E9}" type="presOf" srcId="{13559A2C-01B9-4270-80B4-7715387767F2}" destId="{B05EFF47-CDBE-4C92-9CCB-F30BE29D9A01}" srcOrd="0" destOrd="0" presId="urn:microsoft.com/office/officeart/2005/8/layout/vList5"/>
    <dgm:cxn modelId="{9D4FA28A-7A90-4200-8078-AE8882924B26}" srcId="{9DCDF013-EED6-4394-B95F-6778D4B9C2E0}" destId="{7F35EAC9-3527-4E91-98EE-027563A157E9}" srcOrd="1" destOrd="0" parTransId="{F09A7D5E-BC5F-4661-8183-4A1E945EE8E3}" sibTransId="{339C6D22-61F6-493D-ACE3-212F4F2B0D24}"/>
    <dgm:cxn modelId="{F3B6DB90-3940-49C1-B6B4-FB11EF8C518C}" srcId="{7F35EAC9-3527-4E91-98EE-027563A157E9}" destId="{8341F76C-4932-45FA-B193-511927CA4E32}" srcOrd="0" destOrd="0" parTransId="{AD470E14-4135-42FA-8807-289823358DF6}" sibTransId="{1E0D8D44-A211-4B58-8602-1231EB76164A}"/>
    <dgm:cxn modelId="{A11AD5A3-B9C8-4335-BF02-D222B911FB78}" type="presOf" srcId="{9DCDF013-EED6-4394-B95F-6778D4B9C2E0}" destId="{373AA95A-2398-4F4C-A87D-509F3FE455E6}" srcOrd="0" destOrd="0" presId="urn:microsoft.com/office/officeart/2005/8/layout/vList5"/>
    <dgm:cxn modelId="{805235AD-A172-401B-BFA5-4AAD6F4C8F27}" srcId="{9DCDF013-EED6-4394-B95F-6778D4B9C2E0}" destId="{13559A2C-01B9-4270-80B4-7715387767F2}" srcOrd="0" destOrd="0" parTransId="{33B01543-63F2-4DD9-A7D8-7C9B86541F20}" sibTransId="{24329B8C-4ABA-48A9-AE7B-6A65EC241E71}"/>
    <dgm:cxn modelId="{A6C9F4C5-3CCE-4E0F-AC5F-1EC7B5730AC4}" srcId="{13559A2C-01B9-4270-80B4-7715387767F2}" destId="{7475C302-A5E4-44A7-8DD1-A57694A7D1C4}" srcOrd="0" destOrd="0" parTransId="{6CDA5D47-BECB-419D-A87D-40C7A97939AE}" sibTransId="{7F93930E-1CFB-41E3-8C56-3466791FA89E}"/>
    <dgm:cxn modelId="{A32812DD-6E51-4DB2-84AA-89546DCD285C}" type="presOf" srcId="{7475C302-A5E4-44A7-8DD1-A57694A7D1C4}" destId="{CE299A39-3CED-475F-A59F-35B3A79C6997}" srcOrd="0" destOrd="0" presId="urn:microsoft.com/office/officeart/2005/8/layout/vList5"/>
    <dgm:cxn modelId="{1CFA8DEA-3417-4069-8CBB-10A0073E3C01}" type="presOf" srcId="{7F35EAC9-3527-4E91-98EE-027563A157E9}" destId="{6F093144-41A7-4BB2-9E43-8B6ECA86240E}" srcOrd="0" destOrd="0" presId="urn:microsoft.com/office/officeart/2005/8/layout/vList5"/>
    <dgm:cxn modelId="{BF5A67D3-EE33-41C4-9E7B-845E03BC853C}" type="presParOf" srcId="{373AA95A-2398-4F4C-A87D-509F3FE455E6}" destId="{FE191C27-F999-4081-991F-A8B495AE825C}" srcOrd="0" destOrd="0" presId="urn:microsoft.com/office/officeart/2005/8/layout/vList5"/>
    <dgm:cxn modelId="{0CD357B1-E401-4E9E-8C6C-2D4737DF5851}" type="presParOf" srcId="{FE191C27-F999-4081-991F-A8B495AE825C}" destId="{B05EFF47-CDBE-4C92-9CCB-F30BE29D9A01}" srcOrd="0" destOrd="0" presId="urn:microsoft.com/office/officeart/2005/8/layout/vList5"/>
    <dgm:cxn modelId="{A46F2D86-B618-4567-8BF9-C916DAA74CF1}" type="presParOf" srcId="{FE191C27-F999-4081-991F-A8B495AE825C}" destId="{CE299A39-3CED-475F-A59F-35B3A79C6997}" srcOrd="1" destOrd="0" presId="urn:microsoft.com/office/officeart/2005/8/layout/vList5"/>
    <dgm:cxn modelId="{8F293B6D-6C83-474A-84CA-3580DB2EAF05}" type="presParOf" srcId="{373AA95A-2398-4F4C-A87D-509F3FE455E6}" destId="{33CC3298-25DF-446F-85CD-8C1BE6707688}" srcOrd="1" destOrd="0" presId="urn:microsoft.com/office/officeart/2005/8/layout/vList5"/>
    <dgm:cxn modelId="{631E4C00-2B1F-4AEC-A413-9A0BCB5DAFF0}" type="presParOf" srcId="{373AA95A-2398-4F4C-A87D-509F3FE455E6}" destId="{B5C3FB92-D4C3-473B-8D20-6884BEFCB856}" srcOrd="2" destOrd="0" presId="urn:microsoft.com/office/officeart/2005/8/layout/vList5"/>
    <dgm:cxn modelId="{892E4174-87EF-4B80-8F96-3BD22F9DE0A8}" type="presParOf" srcId="{B5C3FB92-D4C3-473B-8D20-6884BEFCB856}" destId="{6F093144-41A7-4BB2-9E43-8B6ECA86240E}" srcOrd="0" destOrd="0" presId="urn:microsoft.com/office/officeart/2005/8/layout/vList5"/>
    <dgm:cxn modelId="{1C2B7E9B-69A2-4C8B-B39C-5DDD1782087B}" type="presParOf" srcId="{B5C3FB92-D4C3-473B-8D20-6884BEFCB856}" destId="{4246A342-7A10-4919-80CF-342F249E129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1B0B605-6FAB-4DF7-BF45-22E4C4E724F2}" type="doc">
      <dgm:prSet loTypeId="urn:microsoft.com/office/officeart/2005/8/layout/hList1" loCatId="list" qsTypeId="urn:microsoft.com/office/officeart/2005/8/quickstyle/simple5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28E5B348-ED5A-4081-BF26-25D4D3026EAE}">
      <dgm:prSet/>
      <dgm:spPr/>
      <dgm:t>
        <a:bodyPr/>
        <a:lstStyle/>
        <a:p>
          <a:r>
            <a:rPr lang="en-US" dirty="0"/>
            <a:t>Department of Education to calculate each School District’s “Property Tax Request Authority” </a:t>
          </a:r>
        </a:p>
      </dgm:t>
    </dgm:pt>
    <dgm:pt modelId="{1B7BD903-0B12-4507-95EA-65970B8FE132}" type="parTrans" cxnId="{FA07D023-1FAE-4D49-95F4-4C65AF65AC81}">
      <dgm:prSet/>
      <dgm:spPr/>
      <dgm:t>
        <a:bodyPr/>
        <a:lstStyle/>
        <a:p>
          <a:endParaRPr lang="en-US"/>
        </a:p>
      </dgm:t>
    </dgm:pt>
    <dgm:pt modelId="{A808680B-DA02-4608-918B-EA2C05C97C86}" type="sibTrans" cxnId="{FA07D023-1FAE-4D49-95F4-4C65AF65AC81}">
      <dgm:prSet/>
      <dgm:spPr/>
      <dgm:t>
        <a:bodyPr/>
        <a:lstStyle/>
        <a:p>
          <a:endParaRPr lang="en-US"/>
        </a:p>
      </dgm:t>
    </dgm:pt>
    <dgm:pt modelId="{25706D9C-B0CF-40CE-8653-35304E4C9728}">
      <dgm:prSet/>
      <dgm:spPr/>
      <dgm:t>
        <a:bodyPr/>
        <a:lstStyle/>
        <a:p>
          <a:r>
            <a:rPr lang="en-US" dirty="0"/>
            <a:t>Tax Request must be within this authority</a:t>
          </a:r>
        </a:p>
      </dgm:t>
    </dgm:pt>
    <dgm:pt modelId="{D1C0EFCA-5197-433F-A5A8-34ADBD886D18}" type="parTrans" cxnId="{1E0C5587-0693-4A44-BF8D-47A99A4BAEE5}">
      <dgm:prSet/>
      <dgm:spPr/>
      <dgm:t>
        <a:bodyPr/>
        <a:lstStyle/>
        <a:p>
          <a:endParaRPr lang="en-US"/>
        </a:p>
      </dgm:t>
    </dgm:pt>
    <dgm:pt modelId="{AA8E65FD-D4AC-4740-A5C6-1D1974594272}" type="sibTrans" cxnId="{1E0C5587-0693-4A44-BF8D-47A99A4BAEE5}">
      <dgm:prSet/>
      <dgm:spPr/>
      <dgm:t>
        <a:bodyPr/>
        <a:lstStyle/>
        <a:p>
          <a:endParaRPr lang="en-US"/>
        </a:p>
      </dgm:t>
    </dgm:pt>
    <dgm:pt modelId="{DA389CEF-5ADE-4F51-ADF5-7A6F9B5F7D39}">
      <dgm:prSet/>
      <dgm:spPr/>
      <dgm:t>
        <a:bodyPr/>
        <a:lstStyle/>
        <a:p>
          <a:r>
            <a:rPr lang="en-US" dirty="0"/>
            <a:t>No changes on APA’s budget forms for this</a:t>
          </a:r>
        </a:p>
      </dgm:t>
    </dgm:pt>
    <dgm:pt modelId="{5CB0E57F-CB95-4EC5-9BD5-34241CECE9D0}" type="parTrans" cxnId="{C85B497D-3B91-4721-AFF2-6B09C7AAEEFD}">
      <dgm:prSet/>
      <dgm:spPr/>
      <dgm:t>
        <a:bodyPr/>
        <a:lstStyle/>
        <a:p>
          <a:endParaRPr lang="en-US"/>
        </a:p>
      </dgm:t>
    </dgm:pt>
    <dgm:pt modelId="{F55C7193-B70D-4168-BAE5-62DD621B2E35}" type="sibTrans" cxnId="{C85B497D-3B91-4721-AFF2-6B09C7AAEEFD}">
      <dgm:prSet/>
      <dgm:spPr/>
      <dgm:t>
        <a:bodyPr/>
        <a:lstStyle/>
        <a:p>
          <a:endParaRPr lang="en-US"/>
        </a:p>
      </dgm:t>
    </dgm:pt>
    <dgm:pt modelId="{D2B885B8-C2C7-4C5D-93BA-0C32ADF6341C}">
      <dgm:prSet/>
      <dgm:spPr/>
      <dgm:t>
        <a:bodyPr/>
        <a:lstStyle/>
        <a:p>
          <a:r>
            <a:rPr lang="en-US" dirty="0"/>
            <a:t>Will be handled through LC-2</a:t>
          </a:r>
        </a:p>
      </dgm:t>
    </dgm:pt>
    <dgm:pt modelId="{14427698-1CB1-477F-84F2-01E403C0EB40}" type="parTrans" cxnId="{EDB57FE2-0F9F-4115-9B0B-5068AF2C9CF9}">
      <dgm:prSet/>
      <dgm:spPr/>
      <dgm:t>
        <a:bodyPr/>
        <a:lstStyle/>
        <a:p>
          <a:endParaRPr lang="en-US"/>
        </a:p>
      </dgm:t>
    </dgm:pt>
    <dgm:pt modelId="{DA0C6B99-36E8-4C13-8779-EFD856647544}" type="sibTrans" cxnId="{EDB57FE2-0F9F-4115-9B0B-5068AF2C9CF9}">
      <dgm:prSet/>
      <dgm:spPr/>
      <dgm:t>
        <a:bodyPr/>
        <a:lstStyle/>
        <a:p>
          <a:endParaRPr lang="en-US"/>
        </a:p>
      </dgm:t>
    </dgm:pt>
    <dgm:pt modelId="{3710E60D-A55B-486B-913C-6F2579B5B8F7}" type="pres">
      <dgm:prSet presAssocID="{41B0B605-6FAB-4DF7-BF45-22E4C4E724F2}" presName="Name0" presStyleCnt="0">
        <dgm:presLayoutVars>
          <dgm:dir/>
          <dgm:animLvl val="lvl"/>
          <dgm:resizeHandles val="exact"/>
        </dgm:presLayoutVars>
      </dgm:prSet>
      <dgm:spPr/>
    </dgm:pt>
    <dgm:pt modelId="{90DA288E-C9D7-4E3B-A38D-B4564440D696}" type="pres">
      <dgm:prSet presAssocID="{28E5B348-ED5A-4081-BF26-25D4D3026EAE}" presName="composite" presStyleCnt="0"/>
      <dgm:spPr/>
    </dgm:pt>
    <dgm:pt modelId="{4E4BD383-1A7A-4C58-B4CA-13D3EC634038}" type="pres">
      <dgm:prSet presAssocID="{28E5B348-ED5A-4081-BF26-25D4D3026EAE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5E074B08-F7F3-43A0-80EE-DA26A839B738}" type="pres">
      <dgm:prSet presAssocID="{28E5B348-ED5A-4081-BF26-25D4D3026EAE}" presName="desTx" presStyleLbl="alignAccFollowNode1" presStyleIdx="0" presStyleCnt="2">
        <dgm:presLayoutVars>
          <dgm:bulletEnabled val="1"/>
        </dgm:presLayoutVars>
      </dgm:prSet>
      <dgm:spPr/>
    </dgm:pt>
    <dgm:pt modelId="{1FB56D9C-6810-4C7E-8D27-D8083A459D58}" type="pres">
      <dgm:prSet presAssocID="{A808680B-DA02-4608-918B-EA2C05C97C86}" presName="space" presStyleCnt="0"/>
      <dgm:spPr/>
    </dgm:pt>
    <dgm:pt modelId="{B41AEA33-3402-4DE0-8839-24007590532D}" type="pres">
      <dgm:prSet presAssocID="{DA389CEF-5ADE-4F51-ADF5-7A6F9B5F7D39}" presName="composite" presStyleCnt="0"/>
      <dgm:spPr/>
    </dgm:pt>
    <dgm:pt modelId="{18DEEF6F-E310-41D0-8565-89336677A50E}" type="pres">
      <dgm:prSet presAssocID="{DA389CEF-5ADE-4F51-ADF5-7A6F9B5F7D39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A2A20135-972B-4965-9571-83E5B67E27DD}" type="pres">
      <dgm:prSet presAssocID="{DA389CEF-5ADE-4F51-ADF5-7A6F9B5F7D39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46A95120-DE81-4AF4-9944-E356955A0557}" type="presOf" srcId="{DA389CEF-5ADE-4F51-ADF5-7A6F9B5F7D39}" destId="{18DEEF6F-E310-41D0-8565-89336677A50E}" srcOrd="0" destOrd="0" presId="urn:microsoft.com/office/officeart/2005/8/layout/hList1"/>
    <dgm:cxn modelId="{FA07D023-1FAE-4D49-95F4-4C65AF65AC81}" srcId="{41B0B605-6FAB-4DF7-BF45-22E4C4E724F2}" destId="{28E5B348-ED5A-4081-BF26-25D4D3026EAE}" srcOrd="0" destOrd="0" parTransId="{1B7BD903-0B12-4507-95EA-65970B8FE132}" sibTransId="{A808680B-DA02-4608-918B-EA2C05C97C86}"/>
    <dgm:cxn modelId="{14EB5977-607A-4D1C-A0C2-C63B2FAD5039}" type="presOf" srcId="{D2B885B8-C2C7-4C5D-93BA-0C32ADF6341C}" destId="{A2A20135-972B-4965-9571-83E5B67E27DD}" srcOrd="0" destOrd="0" presId="urn:microsoft.com/office/officeart/2005/8/layout/hList1"/>
    <dgm:cxn modelId="{C85B497D-3B91-4721-AFF2-6B09C7AAEEFD}" srcId="{41B0B605-6FAB-4DF7-BF45-22E4C4E724F2}" destId="{DA389CEF-5ADE-4F51-ADF5-7A6F9B5F7D39}" srcOrd="1" destOrd="0" parTransId="{5CB0E57F-CB95-4EC5-9BD5-34241CECE9D0}" sibTransId="{F55C7193-B70D-4168-BAE5-62DD621B2E35}"/>
    <dgm:cxn modelId="{1E0C5587-0693-4A44-BF8D-47A99A4BAEE5}" srcId="{28E5B348-ED5A-4081-BF26-25D4D3026EAE}" destId="{25706D9C-B0CF-40CE-8653-35304E4C9728}" srcOrd="0" destOrd="0" parTransId="{D1C0EFCA-5197-433F-A5A8-34ADBD886D18}" sibTransId="{AA8E65FD-D4AC-4740-A5C6-1D1974594272}"/>
    <dgm:cxn modelId="{36FE789E-AA7F-4163-97D0-CC8F4965C8DF}" type="presOf" srcId="{28E5B348-ED5A-4081-BF26-25D4D3026EAE}" destId="{4E4BD383-1A7A-4C58-B4CA-13D3EC634038}" srcOrd="0" destOrd="0" presId="urn:microsoft.com/office/officeart/2005/8/layout/hList1"/>
    <dgm:cxn modelId="{8E45CFB6-F22B-45CC-AB53-97FD37868B91}" type="presOf" srcId="{25706D9C-B0CF-40CE-8653-35304E4C9728}" destId="{5E074B08-F7F3-43A0-80EE-DA26A839B738}" srcOrd="0" destOrd="0" presId="urn:microsoft.com/office/officeart/2005/8/layout/hList1"/>
    <dgm:cxn modelId="{EDB57FE2-0F9F-4115-9B0B-5068AF2C9CF9}" srcId="{DA389CEF-5ADE-4F51-ADF5-7A6F9B5F7D39}" destId="{D2B885B8-C2C7-4C5D-93BA-0C32ADF6341C}" srcOrd="0" destOrd="0" parTransId="{14427698-1CB1-477F-84F2-01E403C0EB40}" sibTransId="{DA0C6B99-36E8-4C13-8779-EFD856647544}"/>
    <dgm:cxn modelId="{4CB1DDFB-6AF8-4326-9A19-3E199805713F}" type="presOf" srcId="{41B0B605-6FAB-4DF7-BF45-22E4C4E724F2}" destId="{3710E60D-A55B-486B-913C-6F2579B5B8F7}" srcOrd="0" destOrd="0" presId="urn:microsoft.com/office/officeart/2005/8/layout/hList1"/>
    <dgm:cxn modelId="{50A0DD54-B7D8-41F0-94FE-B9162024EF25}" type="presParOf" srcId="{3710E60D-A55B-486B-913C-6F2579B5B8F7}" destId="{90DA288E-C9D7-4E3B-A38D-B4564440D696}" srcOrd="0" destOrd="0" presId="urn:microsoft.com/office/officeart/2005/8/layout/hList1"/>
    <dgm:cxn modelId="{5B09DA8A-A06E-40D2-8C04-D2E7F900CA8D}" type="presParOf" srcId="{90DA288E-C9D7-4E3B-A38D-B4564440D696}" destId="{4E4BD383-1A7A-4C58-B4CA-13D3EC634038}" srcOrd="0" destOrd="0" presId="urn:microsoft.com/office/officeart/2005/8/layout/hList1"/>
    <dgm:cxn modelId="{CC24FE08-9352-42B4-9FAE-42E31A3D30F1}" type="presParOf" srcId="{90DA288E-C9D7-4E3B-A38D-B4564440D696}" destId="{5E074B08-F7F3-43A0-80EE-DA26A839B738}" srcOrd="1" destOrd="0" presId="urn:microsoft.com/office/officeart/2005/8/layout/hList1"/>
    <dgm:cxn modelId="{E2F7CA5A-73AF-4164-93B7-848AB9E1F85F}" type="presParOf" srcId="{3710E60D-A55B-486B-913C-6F2579B5B8F7}" destId="{1FB56D9C-6810-4C7E-8D27-D8083A459D58}" srcOrd="1" destOrd="0" presId="urn:microsoft.com/office/officeart/2005/8/layout/hList1"/>
    <dgm:cxn modelId="{C3A45171-4658-41BC-96AC-B2AF7072871E}" type="presParOf" srcId="{3710E60D-A55B-486B-913C-6F2579B5B8F7}" destId="{B41AEA33-3402-4DE0-8839-24007590532D}" srcOrd="2" destOrd="0" presId="urn:microsoft.com/office/officeart/2005/8/layout/hList1"/>
    <dgm:cxn modelId="{AA3177F6-FFA9-48C2-9A82-804410FE39A1}" type="presParOf" srcId="{B41AEA33-3402-4DE0-8839-24007590532D}" destId="{18DEEF6F-E310-41D0-8565-89336677A50E}" srcOrd="0" destOrd="0" presId="urn:microsoft.com/office/officeart/2005/8/layout/hList1"/>
    <dgm:cxn modelId="{5FDAD14B-3E85-49AD-8D8A-53EA607DEA28}" type="presParOf" srcId="{B41AEA33-3402-4DE0-8839-24007590532D}" destId="{A2A20135-972B-4965-9571-83E5B67E27D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2A35953-02CE-406C-B2FB-B4309EC4F7AD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62CF13FB-B81E-4E2F-9FB2-09E3662A5577}">
      <dgm:prSet/>
      <dgm:spPr/>
      <dgm:t>
        <a:bodyPr/>
        <a:lstStyle/>
        <a:p>
          <a:r>
            <a:rPr lang="en-US" dirty="0"/>
            <a:t>Statute 13-506</a:t>
          </a:r>
        </a:p>
      </dgm:t>
    </dgm:pt>
    <dgm:pt modelId="{668931C6-E078-4648-B20E-7B51844E4EE4}" type="parTrans" cxnId="{5E8FE272-1E80-4A4C-8C2E-0ACE4C953AA3}">
      <dgm:prSet/>
      <dgm:spPr/>
      <dgm:t>
        <a:bodyPr/>
        <a:lstStyle/>
        <a:p>
          <a:endParaRPr lang="en-US"/>
        </a:p>
      </dgm:t>
    </dgm:pt>
    <dgm:pt modelId="{FC434583-45F8-4BC5-A03D-BBD2B76AF36D}" type="sibTrans" cxnId="{5E8FE272-1E80-4A4C-8C2E-0ACE4C953AA3}">
      <dgm:prSet/>
      <dgm:spPr/>
      <dgm:t>
        <a:bodyPr/>
        <a:lstStyle/>
        <a:p>
          <a:endParaRPr lang="en-US"/>
        </a:p>
      </dgm:t>
    </dgm:pt>
    <dgm:pt modelId="{6722FF4D-4616-4346-8AE6-CD9AE36F2C65}">
      <dgm:prSet/>
      <dgm:spPr/>
      <dgm:t>
        <a:bodyPr/>
        <a:lstStyle/>
        <a:p>
          <a:r>
            <a:rPr lang="en-US" dirty="0"/>
            <a:t>If budget adopted is different than what was published, need to publish a summary in same manner as original publication within 20 days after adoption </a:t>
          </a:r>
        </a:p>
      </dgm:t>
    </dgm:pt>
    <dgm:pt modelId="{9DCED2C6-E1C6-4059-947E-CFFD98D32686}" type="parTrans" cxnId="{ECDA6289-E39D-4ED9-8291-8AA9ACDC3445}">
      <dgm:prSet/>
      <dgm:spPr/>
      <dgm:t>
        <a:bodyPr/>
        <a:lstStyle/>
        <a:p>
          <a:endParaRPr lang="en-US"/>
        </a:p>
      </dgm:t>
    </dgm:pt>
    <dgm:pt modelId="{613747C4-5E35-4035-A5DF-A0825007FA68}" type="sibTrans" cxnId="{ECDA6289-E39D-4ED9-8291-8AA9ACDC3445}">
      <dgm:prSet/>
      <dgm:spPr/>
      <dgm:t>
        <a:bodyPr/>
        <a:lstStyle/>
        <a:p>
          <a:endParaRPr lang="en-US"/>
        </a:p>
      </dgm:t>
    </dgm:pt>
    <dgm:pt modelId="{BC9E9CCA-A212-4500-BC8F-DA0D138CFF0B}" type="pres">
      <dgm:prSet presAssocID="{82A35953-02CE-406C-B2FB-B4309EC4F7AD}" presName="Name0" presStyleCnt="0">
        <dgm:presLayoutVars>
          <dgm:dir/>
          <dgm:resizeHandles val="exact"/>
        </dgm:presLayoutVars>
      </dgm:prSet>
      <dgm:spPr/>
    </dgm:pt>
    <dgm:pt modelId="{964C875D-7E53-4D1F-82C0-66BC5C184BE9}" type="pres">
      <dgm:prSet presAssocID="{62CF13FB-B81E-4E2F-9FB2-09E3662A5577}" presName="node" presStyleLbl="node1" presStyleIdx="0" presStyleCnt="2">
        <dgm:presLayoutVars>
          <dgm:bulletEnabled val="1"/>
        </dgm:presLayoutVars>
      </dgm:prSet>
      <dgm:spPr/>
    </dgm:pt>
    <dgm:pt modelId="{C86A433D-32C5-44FD-B77D-A4B093A884C3}" type="pres">
      <dgm:prSet presAssocID="{FC434583-45F8-4BC5-A03D-BBD2B76AF36D}" presName="sibTrans" presStyleLbl="sibTrans1D1" presStyleIdx="0" presStyleCnt="1"/>
      <dgm:spPr/>
    </dgm:pt>
    <dgm:pt modelId="{5B244C28-9BE0-4588-8A45-0F2850AA58F7}" type="pres">
      <dgm:prSet presAssocID="{FC434583-45F8-4BC5-A03D-BBD2B76AF36D}" presName="connectorText" presStyleLbl="sibTrans1D1" presStyleIdx="0" presStyleCnt="1"/>
      <dgm:spPr/>
    </dgm:pt>
    <dgm:pt modelId="{E5DC5DE8-DF62-4B32-8EF2-08542620F46D}" type="pres">
      <dgm:prSet presAssocID="{6722FF4D-4616-4346-8AE6-CD9AE36F2C65}" presName="node" presStyleLbl="node1" presStyleIdx="1" presStyleCnt="2">
        <dgm:presLayoutVars>
          <dgm:bulletEnabled val="1"/>
        </dgm:presLayoutVars>
      </dgm:prSet>
      <dgm:spPr/>
    </dgm:pt>
  </dgm:ptLst>
  <dgm:cxnLst>
    <dgm:cxn modelId="{B016E92A-44BC-4E65-B05D-FD97FE1214E9}" type="presOf" srcId="{FC434583-45F8-4BC5-A03D-BBD2B76AF36D}" destId="{5B244C28-9BE0-4588-8A45-0F2850AA58F7}" srcOrd="1" destOrd="0" presId="urn:microsoft.com/office/officeart/2016/7/layout/RepeatingBendingProcessNew"/>
    <dgm:cxn modelId="{FC5DC64F-0C34-4818-A026-D73FF7C50554}" type="presOf" srcId="{6722FF4D-4616-4346-8AE6-CD9AE36F2C65}" destId="{E5DC5DE8-DF62-4B32-8EF2-08542620F46D}" srcOrd="0" destOrd="0" presId="urn:microsoft.com/office/officeart/2016/7/layout/RepeatingBendingProcessNew"/>
    <dgm:cxn modelId="{5E8FE272-1E80-4A4C-8C2E-0ACE4C953AA3}" srcId="{82A35953-02CE-406C-B2FB-B4309EC4F7AD}" destId="{62CF13FB-B81E-4E2F-9FB2-09E3662A5577}" srcOrd="0" destOrd="0" parTransId="{668931C6-E078-4648-B20E-7B51844E4EE4}" sibTransId="{FC434583-45F8-4BC5-A03D-BBD2B76AF36D}"/>
    <dgm:cxn modelId="{D3E3AA7E-16FD-4F22-ABAF-C404462B76D5}" type="presOf" srcId="{62CF13FB-B81E-4E2F-9FB2-09E3662A5577}" destId="{964C875D-7E53-4D1F-82C0-66BC5C184BE9}" srcOrd="0" destOrd="0" presId="urn:microsoft.com/office/officeart/2016/7/layout/RepeatingBendingProcessNew"/>
    <dgm:cxn modelId="{ECDA6289-E39D-4ED9-8291-8AA9ACDC3445}" srcId="{82A35953-02CE-406C-B2FB-B4309EC4F7AD}" destId="{6722FF4D-4616-4346-8AE6-CD9AE36F2C65}" srcOrd="1" destOrd="0" parTransId="{9DCED2C6-E1C6-4059-947E-CFFD98D32686}" sibTransId="{613747C4-5E35-4035-A5DF-A0825007FA68}"/>
    <dgm:cxn modelId="{5906FCC3-A456-456F-B978-C959A309C28E}" type="presOf" srcId="{FC434583-45F8-4BC5-A03D-BBD2B76AF36D}" destId="{C86A433D-32C5-44FD-B77D-A4B093A884C3}" srcOrd="0" destOrd="0" presId="urn:microsoft.com/office/officeart/2016/7/layout/RepeatingBendingProcessNew"/>
    <dgm:cxn modelId="{34CA60CB-D293-4355-A812-7828F8FD0067}" type="presOf" srcId="{82A35953-02CE-406C-B2FB-B4309EC4F7AD}" destId="{BC9E9CCA-A212-4500-BC8F-DA0D138CFF0B}" srcOrd="0" destOrd="0" presId="urn:microsoft.com/office/officeart/2016/7/layout/RepeatingBendingProcessNew"/>
    <dgm:cxn modelId="{8F74E3F9-4A71-4C73-B77E-1E24A6046168}" type="presParOf" srcId="{BC9E9CCA-A212-4500-BC8F-DA0D138CFF0B}" destId="{964C875D-7E53-4D1F-82C0-66BC5C184BE9}" srcOrd="0" destOrd="0" presId="urn:microsoft.com/office/officeart/2016/7/layout/RepeatingBendingProcessNew"/>
    <dgm:cxn modelId="{1A45E80B-FA6E-4C7D-A939-CC4F9638B9D9}" type="presParOf" srcId="{BC9E9CCA-A212-4500-BC8F-DA0D138CFF0B}" destId="{C86A433D-32C5-44FD-B77D-A4B093A884C3}" srcOrd="1" destOrd="0" presId="urn:microsoft.com/office/officeart/2016/7/layout/RepeatingBendingProcessNew"/>
    <dgm:cxn modelId="{6FE0BE96-5D32-4625-B463-D2ED167BA721}" type="presParOf" srcId="{C86A433D-32C5-44FD-B77D-A4B093A884C3}" destId="{5B244C28-9BE0-4588-8A45-0F2850AA58F7}" srcOrd="0" destOrd="0" presId="urn:microsoft.com/office/officeart/2016/7/layout/RepeatingBendingProcessNew"/>
    <dgm:cxn modelId="{788476FF-0F5A-4E2F-97FC-34F34AB79944}" type="presParOf" srcId="{BC9E9CCA-A212-4500-BC8F-DA0D138CFF0B}" destId="{E5DC5DE8-DF62-4B32-8EF2-08542620F46D}" srcOrd="2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D943BEE-714E-4735-B5AB-BD6C1D7565D8}" type="doc">
      <dgm:prSet loTypeId="urn:microsoft.com/office/officeart/2005/8/layout/chart3" loCatId="relationship" qsTypeId="urn:microsoft.com/office/officeart/2005/8/quickstyle/simple1" qsCatId="simple" csTypeId="urn:microsoft.com/office/officeart/2005/8/colors/colorful2" csCatId="colorful" phldr="1"/>
      <dgm:spPr/>
    </dgm:pt>
    <dgm:pt modelId="{FE7DDBE1-13B4-448E-B10B-0107C6034D8C}">
      <dgm:prSet phldrT="[Text]"/>
      <dgm:spPr/>
      <dgm:t>
        <a:bodyPr/>
        <a:lstStyle/>
        <a:p>
          <a:r>
            <a:rPr lang="en-US" dirty="0"/>
            <a:t>Employee Benefit Fund Necessary Cash Reserve</a:t>
          </a:r>
        </a:p>
      </dgm:t>
    </dgm:pt>
    <dgm:pt modelId="{27484B82-CF78-4B91-BF3C-C633B64708AA}" type="parTrans" cxnId="{69BEEFC9-5C6A-48BC-A65A-943710460D4E}">
      <dgm:prSet/>
      <dgm:spPr/>
      <dgm:t>
        <a:bodyPr/>
        <a:lstStyle/>
        <a:p>
          <a:endParaRPr lang="en-US"/>
        </a:p>
      </dgm:t>
    </dgm:pt>
    <dgm:pt modelId="{F08919BF-4F89-4D43-874B-D17BBA5EAEB2}" type="sibTrans" cxnId="{69BEEFC9-5C6A-48BC-A65A-943710460D4E}">
      <dgm:prSet/>
      <dgm:spPr/>
      <dgm:t>
        <a:bodyPr/>
        <a:lstStyle/>
        <a:p>
          <a:endParaRPr lang="en-US"/>
        </a:p>
      </dgm:t>
    </dgm:pt>
    <dgm:pt modelId="{B500EBE4-5E71-4D02-93AB-EEFF3F43890F}">
      <dgm:prSet phldrT="[Text]"/>
      <dgm:spPr/>
      <dgm:t>
        <a:bodyPr/>
        <a:lstStyle/>
        <a:p>
          <a:r>
            <a:rPr lang="en-US" b="1" dirty="0"/>
            <a:t>General Fund Necessary Cash Reserve</a:t>
          </a:r>
        </a:p>
      </dgm:t>
    </dgm:pt>
    <dgm:pt modelId="{C7CA9E63-CD38-4875-B1FE-DEF2F9056A1A}" type="parTrans" cxnId="{09A4B341-94F7-47F9-9DA1-B8B0B93B55A6}">
      <dgm:prSet/>
      <dgm:spPr/>
      <dgm:t>
        <a:bodyPr/>
        <a:lstStyle/>
        <a:p>
          <a:endParaRPr lang="en-US"/>
        </a:p>
      </dgm:t>
    </dgm:pt>
    <dgm:pt modelId="{86FD34E2-33A0-48E7-AD5A-1152CB0BB283}" type="sibTrans" cxnId="{09A4B341-94F7-47F9-9DA1-B8B0B93B55A6}">
      <dgm:prSet/>
      <dgm:spPr/>
      <dgm:t>
        <a:bodyPr/>
        <a:lstStyle/>
        <a:p>
          <a:endParaRPr lang="en-US"/>
        </a:p>
      </dgm:t>
    </dgm:pt>
    <dgm:pt modelId="{8243D902-3E51-48BB-86C9-B35040583AB6}">
      <dgm:prSet phldrT="[Text]"/>
      <dgm:spPr/>
      <dgm:t>
        <a:bodyPr/>
        <a:lstStyle/>
        <a:p>
          <a:r>
            <a:rPr lang="en-US" dirty="0"/>
            <a:t>Depreciation Fund </a:t>
          </a:r>
        </a:p>
        <a:p>
          <a:r>
            <a:rPr lang="en-US" dirty="0"/>
            <a:t>Total Requirements</a:t>
          </a:r>
        </a:p>
      </dgm:t>
    </dgm:pt>
    <dgm:pt modelId="{B6014D2D-35E2-48D4-8B07-5A1E316B960E}" type="parTrans" cxnId="{61C53265-0A70-429C-A43F-DEBC4986D6EF}">
      <dgm:prSet/>
      <dgm:spPr/>
      <dgm:t>
        <a:bodyPr/>
        <a:lstStyle/>
        <a:p>
          <a:endParaRPr lang="en-US"/>
        </a:p>
      </dgm:t>
    </dgm:pt>
    <dgm:pt modelId="{AE3E3D2C-6152-40BC-BF82-CFDC10EDD8DA}" type="sibTrans" cxnId="{61C53265-0A70-429C-A43F-DEBC4986D6EF}">
      <dgm:prSet/>
      <dgm:spPr/>
      <dgm:t>
        <a:bodyPr/>
        <a:lstStyle/>
        <a:p>
          <a:endParaRPr lang="en-US"/>
        </a:p>
      </dgm:t>
    </dgm:pt>
    <dgm:pt modelId="{AEA6DA26-2F62-4C31-BE41-DBD071AD367F}" type="pres">
      <dgm:prSet presAssocID="{8D943BEE-714E-4735-B5AB-BD6C1D7565D8}" presName="compositeShape" presStyleCnt="0">
        <dgm:presLayoutVars>
          <dgm:chMax val="7"/>
          <dgm:dir/>
          <dgm:resizeHandles val="exact"/>
        </dgm:presLayoutVars>
      </dgm:prSet>
      <dgm:spPr/>
    </dgm:pt>
    <dgm:pt modelId="{17B5617E-F429-4BEC-B0C5-361BA0C86A9D}" type="pres">
      <dgm:prSet presAssocID="{8D943BEE-714E-4735-B5AB-BD6C1D7565D8}" presName="wedge1" presStyleLbl="node1" presStyleIdx="0" presStyleCnt="3" custLinFactNeighborX="-5074" custLinFactNeighborY="2905"/>
      <dgm:spPr/>
    </dgm:pt>
    <dgm:pt modelId="{AEC49BE0-3617-4F94-BBC5-B28694F52533}" type="pres">
      <dgm:prSet presAssocID="{8D943BEE-714E-4735-B5AB-BD6C1D7565D8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919944F8-9751-4C54-BC9A-C7264DBAD963}" type="pres">
      <dgm:prSet presAssocID="{8D943BEE-714E-4735-B5AB-BD6C1D7565D8}" presName="wedge2" presStyleLbl="node1" presStyleIdx="1" presStyleCnt="3" custScaleX="99021" custScaleY="101497" custLinFactNeighborY="200"/>
      <dgm:spPr/>
    </dgm:pt>
    <dgm:pt modelId="{CF02B98B-0C77-49EB-874D-B206DF2D303E}" type="pres">
      <dgm:prSet presAssocID="{8D943BEE-714E-4735-B5AB-BD6C1D7565D8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43845D5-6A24-446A-BF55-203DC515C609}" type="pres">
      <dgm:prSet presAssocID="{8D943BEE-714E-4735-B5AB-BD6C1D7565D8}" presName="wedge3" presStyleLbl="node1" presStyleIdx="2" presStyleCnt="3" custScaleX="100528"/>
      <dgm:spPr/>
    </dgm:pt>
    <dgm:pt modelId="{0A57DADC-F0B4-440F-9176-249B1EBEB609}" type="pres">
      <dgm:prSet presAssocID="{8D943BEE-714E-4735-B5AB-BD6C1D7565D8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80E16325-AE76-4975-92C5-03C599F94B8B}" type="presOf" srcId="{8D943BEE-714E-4735-B5AB-BD6C1D7565D8}" destId="{AEA6DA26-2F62-4C31-BE41-DBD071AD367F}" srcOrd="0" destOrd="0" presId="urn:microsoft.com/office/officeart/2005/8/layout/chart3"/>
    <dgm:cxn modelId="{62347436-C61B-45D1-83AD-8EDECDD17B70}" type="presOf" srcId="{8243D902-3E51-48BB-86C9-B35040583AB6}" destId="{E43845D5-6A24-446A-BF55-203DC515C609}" srcOrd="0" destOrd="0" presId="urn:microsoft.com/office/officeart/2005/8/layout/chart3"/>
    <dgm:cxn modelId="{09A4B341-94F7-47F9-9DA1-B8B0B93B55A6}" srcId="{8D943BEE-714E-4735-B5AB-BD6C1D7565D8}" destId="{B500EBE4-5E71-4D02-93AB-EEFF3F43890F}" srcOrd="1" destOrd="0" parTransId="{C7CA9E63-CD38-4875-B1FE-DEF2F9056A1A}" sibTransId="{86FD34E2-33A0-48E7-AD5A-1152CB0BB283}"/>
    <dgm:cxn modelId="{61C53265-0A70-429C-A43F-DEBC4986D6EF}" srcId="{8D943BEE-714E-4735-B5AB-BD6C1D7565D8}" destId="{8243D902-3E51-48BB-86C9-B35040583AB6}" srcOrd="2" destOrd="0" parTransId="{B6014D2D-35E2-48D4-8B07-5A1E316B960E}" sibTransId="{AE3E3D2C-6152-40BC-BF82-CFDC10EDD8DA}"/>
    <dgm:cxn modelId="{3CCB684B-16B2-45D1-BE0B-412190F67645}" type="presOf" srcId="{B500EBE4-5E71-4D02-93AB-EEFF3F43890F}" destId="{919944F8-9751-4C54-BC9A-C7264DBAD963}" srcOrd="0" destOrd="0" presId="urn:microsoft.com/office/officeart/2005/8/layout/chart3"/>
    <dgm:cxn modelId="{8A72B995-3D01-4691-9F76-401BBAC96963}" type="presOf" srcId="{B500EBE4-5E71-4D02-93AB-EEFF3F43890F}" destId="{CF02B98B-0C77-49EB-874D-B206DF2D303E}" srcOrd="1" destOrd="0" presId="urn:microsoft.com/office/officeart/2005/8/layout/chart3"/>
    <dgm:cxn modelId="{69BEEFC9-5C6A-48BC-A65A-943710460D4E}" srcId="{8D943BEE-714E-4735-B5AB-BD6C1D7565D8}" destId="{FE7DDBE1-13B4-448E-B10B-0107C6034D8C}" srcOrd="0" destOrd="0" parTransId="{27484B82-CF78-4B91-BF3C-C633B64708AA}" sibTransId="{F08919BF-4F89-4D43-874B-D17BBA5EAEB2}"/>
    <dgm:cxn modelId="{6A1CEBD0-6A9F-431D-8581-E5562221A83B}" type="presOf" srcId="{FE7DDBE1-13B4-448E-B10B-0107C6034D8C}" destId="{17B5617E-F429-4BEC-B0C5-361BA0C86A9D}" srcOrd="0" destOrd="0" presId="urn:microsoft.com/office/officeart/2005/8/layout/chart3"/>
    <dgm:cxn modelId="{70DD18E3-882B-4193-8400-077D271243EA}" type="presOf" srcId="{FE7DDBE1-13B4-448E-B10B-0107C6034D8C}" destId="{AEC49BE0-3617-4F94-BBC5-B28694F52533}" srcOrd="1" destOrd="0" presId="urn:microsoft.com/office/officeart/2005/8/layout/chart3"/>
    <dgm:cxn modelId="{A95490F7-0820-4083-8F29-DA8DE23BFAA4}" type="presOf" srcId="{8243D902-3E51-48BB-86C9-B35040583AB6}" destId="{0A57DADC-F0B4-440F-9176-249B1EBEB609}" srcOrd="1" destOrd="0" presId="urn:microsoft.com/office/officeart/2005/8/layout/chart3"/>
    <dgm:cxn modelId="{2F609FAA-18D0-46FC-B42C-7B54ED491B49}" type="presParOf" srcId="{AEA6DA26-2F62-4C31-BE41-DBD071AD367F}" destId="{17B5617E-F429-4BEC-B0C5-361BA0C86A9D}" srcOrd="0" destOrd="0" presId="urn:microsoft.com/office/officeart/2005/8/layout/chart3"/>
    <dgm:cxn modelId="{3A619FD3-C68C-487F-A748-F514AC02B773}" type="presParOf" srcId="{AEA6DA26-2F62-4C31-BE41-DBD071AD367F}" destId="{AEC49BE0-3617-4F94-BBC5-B28694F52533}" srcOrd="1" destOrd="0" presId="urn:microsoft.com/office/officeart/2005/8/layout/chart3"/>
    <dgm:cxn modelId="{EC79860C-37AC-4E55-B4AA-CA72D6F797C3}" type="presParOf" srcId="{AEA6DA26-2F62-4C31-BE41-DBD071AD367F}" destId="{919944F8-9751-4C54-BC9A-C7264DBAD963}" srcOrd="2" destOrd="0" presId="urn:microsoft.com/office/officeart/2005/8/layout/chart3"/>
    <dgm:cxn modelId="{6908D77E-8F71-4839-8EB4-4C2AFCE78C05}" type="presParOf" srcId="{AEA6DA26-2F62-4C31-BE41-DBD071AD367F}" destId="{CF02B98B-0C77-49EB-874D-B206DF2D303E}" srcOrd="3" destOrd="0" presId="urn:microsoft.com/office/officeart/2005/8/layout/chart3"/>
    <dgm:cxn modelId="{23B61E63-7180-4271-BD5B-00C44CAA6FFB}" type="presParOf" srcId="{AEA6DA26-2F62-4C31-BE41-DBD071AD367F}" destId="{E43845D5-6A24-446A-BF55-203DC515C609}" srcOrd="4" destOrd="0" presId="urn:microsoft.com/office/officeart/2005/8/layout/chart3"/>
    <dgm:cxn modelId="{06E48F52-6700-48B5-B77C-8822014BEFCC}" type="presParOf" srcId="{AEA6DA26-2F62-4C31-BE41-DBD071AD367F}" destId="{0A57DADC-F0B4-440F-9176-249B1EBEB609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EA14372-C76A-4309-8148-135812A6F4CB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3CAB66C-9647-43CC-8DB1-045292D33E63}">
      <dgm:prSet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Levy Exclusions</a:t>
          </a:r>
        </a:p>
      </dgm:t>
    </dgm:pt>
    <dgm:pt modelId="{D83ACC1C-E762-4251-A0E2-468C8FD347D5}" type="parTrans" cxnId="{7B26A501-8C75-44F3-9145-D222EC944914}">
      <dgm:prSet/>
      <dgm:spPr/>
      <dgm:t>
        <a:bodyPr/>
        <a:lstStyle/>
        <a:p>
          <a:endParaRPr lang="en-US"/>
        </a:p>
      </dgm:t>
    </dgm:pt>
    <dgm:pt modelId="{89B16DE0-4CAC-4AE0-8FE8-0462E7210FAA}" type="sibTrans" cxnId="{7B26A501-8C75-44F3-9145-D222EC944914}">
      <dgm:prSet/>
      <dgm:spPr/>
      <dgm:t>
        <a:bodyPr/>
        <a:lstStyle/>
        <a:p>
          <a:endParaRPr lang="en-US"/>
        </a:p>
      </dgm:t>
    </dgm:pt>
    <dgm:pt modelId="{86953CEF-011B-4567-9C11-B45C5D9B3729}">
      <dgm:prSet/>
      <dgm:spPr/>
      <dgm:t>
        <a:bodyPr/>
        <a:lstStyle/>
        <a:p>
          <a:r>
            <a:rPr lang="en-US" i="1" dirty="0">
              <a:latin typeface="Georgia" panose="02040502050405020303" pitchFamily="18" charset="0"/>
            </a:rPr>
            <a:t>Allows districts to levy more than the $1.05 levy limit</a:t>
          </a:r>
          <a:endParaRPr lang="en-US" dirty="0">
            <a:latin typeface="Georgia" panose="02040502050405020303" pitchFamily="18" charset="0"/>
          </a:endParaRPr>
        </a:p>
      </dgm:t>
    </dgm:pt>
    <dgm:pt modelId="{9240D42A-7D96-4B2D-8B41-A9A55F781BB3}" type="parTrans" cxnId="{FDF45EB9-D2E6-48A0-8F5C-ACFDD9CC32B1}">
      <dgm:prSet/>
      <dgm:spPr/>
      <dgm:t>
        <a:bodyPr/>
        <a:lstStyle/>
        <a:p>
          <a:endParaRPr lang="en-US"/>
        </a:p>
      </dgm:t>
    </dgm:pt>
    <dgm:pt modelId="{A7C9B4DB-9F74-4DC6-B97D-9B9024D157F1}" type="sibTrans" cxnId="{FDF45EB9-D2E6-48A0-8F5C-ACFDD9CC32B1}">
      <dgm:prSet/>
      <dgm:spPr/>
      <dgm:t>
        <a:bodyPr/>
        <a:lstStyle/>
        <a:p>
          <a:endParaRPr lang="en-US"/>
        </a:p>
      </dgm:t>
    </dgm:pt>
    <dgm:pt modelId="{FDEC336E-E036-43E3-8A48-95A6D82DDC2B}">
      <dgm:prSet/>
      <dgm:spPr/>
      <dgm:t>
        <a:bodyPr/>
        <a:lstStyle/>
        <a:p>
          <a:r>
            <a:rPr lang="en-US" i="1" dirty="0">
              <a:latin typeface="Georgia" panose="02040502050405020303" pitchFamily="18" charset="0"/>
            </a:rPr>
            <a:t>Found on Budget Schedule B</a:t>
          </a:r>
          <a:endParaRPr lang="en-US" dirty="0">
            <a:latin typeface="Georgia" panose="02040502050405020303" pitchFamily="18" charset="0"/>
          </a:endParaRPr>
        </a:p>
      </dgm:t>
    </dgm:pt>
    <dgm:pt modelId="{06CEA54E-BC81-4C72-89B9-70DA53BD33A1}" type="parTrans" cxnId="{ACC8C80B-6B4D-468A-9951-AB2D86DA7DFC}">
      <dgm:prSet/>
      <dgm:spPr/>
      <dgm:t>
        <a:bodyPr/>
        <a:lstStyle/>
        <a:p>
          <a:endParaRPr lang="en-US"/>
        </a:p>
      </dgm:t>
    </dgm:pt>
    <dgm:pt modelId="{69DD05AF-1DFA-4391-AB57-55AB2E2358C7}" type="sibTrans" cxnId="{ACC8C80B-6B4D-468A-9951-AB2D86DA7DFC}">
      <dgm:prSet/>
      <dgm:spPr/>
      <dgm:t>
        <a:bodyPr/>
        <a:lstStyle/>
        <a:p>
          <a:endParaRPr lang="en-US"/>
        </a:p>
      </dgm:t>
    </dgm:pt>
    <dgm:pt modelId="{31F6751C-6A4B-4C89-B038-478EEC62AE3F}">
      <dgm:prSet/>
      <dgm:spPr/>
      <dgm:t>
        <a:bodyPr/>
        <a:lstStyle/>
        <a:p>
          <a:r>
            <a:rPr lang="en-US" i="1" dirty="0">
              <a:latin typeface="Georgia" panose="02040502050405020303" pitchFamily="18" charset="0"/>
            </a:rPr>
            <a:t>No State Board Approval needed</a:t>
          </a:r>
          <a:endParaRPr lang="en-US" dirty="0">
            <a:latin typeface="Georgia" panose="02040502050405020303" pitchFamily="18" charset="0"/>
          </a:endParaRPr>
        </a:p>
      </dgm:t>
    </dgm:pt>
    <dgm:pt modelId="{B272D865-121D-42F1-BA80-51850A1A316A}" type="parTrans" cxnId="{2A2B94BE-6CB5-4588-A13A-29D37CE5574C}">
      <dgm:prSet/>
      <dgm:spPr/>
      <dgm:t>
        <a:bodyPr/>
        <a:lstStyle/>
        <a:p>
          <a:endParaRPr lang="en-US"/>
        </a:p>
      </dgm:t>
    </dgm:pt>
    <dgm:pt modelId="{7D984BB2-F459-4F2C-AC8C-5E4518B21A8A}" type="sibTrans" cxnId="{2A2B94BE-6CB5-4588-A13A-29D37CE5574C}">
      <dgm:prSet/>
      <dgm:spPr/>
      <dgm:t>
        <a:bodyPr/>
        <a:lstStyle/>
        <a:p>
          <a:endParaRPr lang="en-US"/>
        </a:p>
      </dgm:t>
    </dgm:pt>
    <dgm:pt modelId="{E0BD1ACC-CB1D-40DF-BC43-633E1EBBB2D9}">
      <dgm:prSet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Expenditure Exclusions</a:t>
          </a:r>
        </a:p>
      </dgm:t>
    </dgm:pt>
    <dgm:pt modelId="{AEC48A00-DBA1-4703-AD88-80E7F04853D2}" type="parTrans" cxnId="{DF93B653-7AAE-448D-9AA3-76BD645EB453}">
      <dgm:prSet/>
      <dgm:spPr/>
      <dgm:t>
        <a:bodyPr/>
        <a:lstStyle/>
        <a:p>
          <a:endParaRPr lang="en-US"/>
        </a:p>
      </dgm:t>
    </dgm:pt>
    <dgm:pt modelId="{3DA5100C-CBCF-40F6-80DF-665005F368CF}" type="sibTrans" cxnId="{DF93B653-7AAE-448D-9AA3-76BD645EB453}">
      <dgm:prSet/>
      <dgm:spPr/>
      <dgm:t>
        <a:bodyPr/>
        <a:lstStyle/>
        <a:p>
          <a:endParaRPr lang="en-US"/>
        </a:p>
      </dgm:t>
    </dgm:pt>
    <dgm:pt modelId="{19EAABB6-17EA-4464-A4D2-78D15E1B2477}">
      <dgm:prSet/>
      <dgm:spPr/>
      <dgm:t>
        <a:bodyPr/>
        <a:lstStyle/>
        <a:p>
          <a:r>
            <a:rPr lang="en-US" i="1" dirty="0">
              <a:latin typeface="Georgia" panose="02040502050405020303" pitchFamily="18" charset="0"/>
            </a:rPr>
            <a:t>Allows districts to spend more than their Certified Budget authority</a:t>
          </a:r>
          <a:endParaRPr lang="en-US" dirty="0">
            <a:latin typeface="Georgia" panose="02040502050405020303" pitchFamily="18" charset="0"/>
          </a:endParaRPr>
        </a:p>
      </dgm:t>
    </dgm:pt>
    <dgm:pt modelId="{4AD167D3-E8A0-4ADC-B629-7012F1BD95CC}" type="parTrans" cxnId="{04A7E85A-4B2D-4565-AFAE-3A9CA8265FC6}">
      <dgm:prSet/>
      <dgm:spPr/>
      <dgm:t>
        <a:bodyPr/>
        <a:lstStyle/>
        <a:p>
          <a:endParaRPr lang="en-US"/>
        </a:p>
      </dgm:t>
    </dgm:pt>
    <dgm:pt modelId="{31719750-333F-4730-A295-E54D13059071}" type="sibTrans" cxnId="{04A7E85A-4B2D-4565-AFAE-3A9CA8265FC6}">
      <dgm:prSet/>
      <dgm:spPr/>
      <dgm:t>
        <a:bodyPr/>
        <a:lstStyle/>
        <a:p>
          <a:endParaRPr lang="en-US"/>
        </a:p>
      </dgm:t>
    </dgm:pt>
    <dgm:pt modelId="{49DF9CFF-D4B1-44A4-B0C6-7C85BE8AAB1D}">
      <dgm:prSet/>
      <dgm:spPr/>
      <dgm:t>
        <a:bodyPr/>
        <a:lstStyle/>
        <a:p>
          <a:r>
            <a:rPr lang="en-US" i="1" dirty="0">
              <a:latin typeface="Georgia" panose="02040502050405020303" pitchFamily="18" charset="0"/>
            </a:rPr>
            <a:t>Most need State Board Approval</a:t>
          </a:r>
          <a:endParaRPr lang="en-US" dirty="0">
            <a:latin typeface="Georgia" panose="02040502050405020303" pitchFamily="18" charset="0"/>
          </a:endParaRPr>
        </a:p>
      </dgm:t>
    </dgm:pt>
    <dgm:pt modelId="{ED2575BC-F403-4A77-8D8C-B34DE09D462D}" type="parTrans" cxnId="{81BD7F17-DFFA-45FD-B030-36B6A975D1CC}">
      <dgm:prSet/>
      <dgm:spPr/>
      <dgm:t>
        <a:bodyPr/>
        <a:lstStyle/>
        <a:p>
          <a:endParaRPr lang="en-US"/>
        </a:p>
      </dgm:t>
    </dgm:pt>
    <dgm:pt modelId="{C1B3C318-DC0E-47DB-B678-26E3D2BC1DFD}" type="sibTrans" cxnId="{81BD7F17-DFFA-45FD-B030-36B6A975D1CC}">
      <dgm:prSet/>
      <dgm:spPr/>
      <dgm:t>
        <a:bodyPr/>
        <a:lstStyle/>
        <a:p>
          <a:endParaRPr lang="en-US"/>
        </a:p>
      </dgm:t>
    </dgm:pt>
    <dgm:pt modelId="{072EA9A3-B7D1-4B9E-A80C-45D58E59D1EC}" type="pres">
      <dgm:prSet presAssocID="{1EA14372-C76A-4309-8148-135812A6F4CB}" presName="Name0" presStyleCnt="0">
        <dgm:presLayoutVars>
          <dgm:dir/>
          <dgm:animLvl val="lvl"/>
          <dgm:resizeHandles val="exact"/>
        </dgm:presLayoutVars>
      </dgm:prSet>
      <dgm:spPr/>
    </dgm:pt>
    <dgm:pt modelId="{B926F6A5-6F4B-471C-8985-6A2E3A173B2B}" type="pres">
      <dgm:prSet presAssocID="{D3CAB66C-9647-43CC-8DB1-045292D33E63}" presName="linNode" presStyleCnt="0"/>
      <dgm:spPr/>
    </dgm:pt>
    <dgm:pt modelId="{8F446206-927D-4DF4-97D0-9EED7EA6F06B}" type="pres">
      <dgm:prSet presAssocID="{D3CAB66C-9647-43CC-8DB1-045292D33E63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B3BA6B96-A233-4027-9C88-E939438AE92A}" type="pres">
      <dgm:prSet presAssocID="{D3CAB66C-9647-43CC-8DB1-045292D33E63}" presName="descendantText" presStyleLbl="alignAccFollowNode1" presStyleIdx="0" presStyleCnt="2">
        <dgm:presLayoutVars>
          <dgm:bulletEnabled val="1"/>
        </dgm:presLayoutVars>
      </dgm:prSet>
      <dgm:spPr/>
    </dgm:pt>
    <dgm:pt modelId="{2BA1D82E-3FBD-419D-B8F7-1DE440552F84}" type="pres">
      <dgm:prSet presAssocID="{89B16DE0-4CAC-4AE0-8FE8-0462E7210FAA}" presName="sp" presStyleCnt="0"/>
      <dgm:spPr/>
    </dgm:pt>
    <dgm:pt modelId="{A237BE4C-3C98-49FD-8EE7-245F1E818B0D}" type="pres">
      <dgm:prSet presAssocID="{E0BD1ACC-CB1D-40DF-BC43-633E1EBBB2D9}" presName="linNode" presStyleCnt="0"/>
      <dgm:spPr/>
    </dgm:pt>
    <dgm:pt modelId="{240E224C-99DF-4056-BA67-D2EB22D756C5}" type="pres">
      <dgm:prSet presAssocID="{E0BD1ACC-CB1D-40DF-BC43-633E1EBBB2D9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2678E342-C1BF-4D37-8659-C187C86508FE}" type="pres">
      <dgm:prSet presAssocID="{E0BD1ACC-CB1D-40DF-BC43-633E1EBBB2D9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7B26A501-8C75-44F3-9145-D222EC944914}" srcId="{1EA14372-C76A-4309-8148-135812A6F4CB}" destId="{D3CAB66C-9647-43CC-8DB1-045292D33E63}" srcOrd="0" destOrd="0" parTransId="{D83ACC1C-E762-4251-A0E2-468C8FD347D5}" sibTransId="{89B16DE0-4CAC-4AE0-8FE8-0462E7210FAA}"/>
    <dgm:cxn modelId="{7BFA040B-0895-4AB0-8891-BA2669D9F6BD}" type="presOf" srcId="{31F6751C-6A4B-4C89-B038-478EEC62AE3F}" destId="{B3BA6B96-A233-4027-9C88-E939438AE92A}" srcOrd="0" destOrd="2" presId="urn:microsoft.com/office/officeart/2005/8/layout/vList5"/>
    <dgm:cxn modelId="{ACC8C80B-6B4D-468A-9951-AB2D86DA7DFC}" srcId="{D3CAB66C-9647-43CC-8DB1-045292D33E63}" destId="{FDEC336E-E036-43E3-8A48-95A6D82DDC2B}" srcOrd="1" destOrd="0" parTransId="{06CEA54E-BC81-4C72-89B9-70DA53BD33A1}" sibTransId="{69DD05AF-1DFA-4391-AB57-55AB2E2358C7}"/>
    <dgm:cxn modelId="{81BD7F17-DFFA-45FD-B030-36B6A975D1CC}" srcId="{E0BD1ACC-CB1D-40DF-BC43-633E1EBBB2D9}" destId="{49DF9CFF-D4B1-44A4-B0C6-7C85BE8AAB1D}" srcOrd="1" destOrd="0" parTransId="{ED2575BC-F403-4A77-8D8C-B34DE09D462D}" sibTransId="{C1B3C318-DC0E-47DB-B678-26E3D2BC1DFD}"/>
    <dgm:cxn modelId="{DF93B653-7AAE-448D-9AA3-76BD645EB453}" srcId="{1EA14372-C76A-4309-8148-135812A6F4CB}" destId="{E0BD1ACC-CB1D-40DF-BC43-633E1EBBB2D9}" srcOrd="1" destOrd="0" parTransId="{AEC48A00-DBA1-4703-AD88-80E7F04853D2}" sibTransId="{3DA5100C-CBCF-40F6-80DF-665005F368CF}"/>
    <dgm:cxn modelId="{04A7E85A-4B2D-4565-AFAE-3A9CA8265FC6}" srcId="{E0BD1ACC-CB1D-40DF-BC43-633E1EBBB2D9}" destId="{19EAABB6-17EA-4464-A4D2-78D15E1B2477}" srcOrd="0" destOrd="0" parTransId="{4AD167D3-E8A0-4ADC-B629-7012F1BD95CC}" sibTransId="{31719750-333F-4730-A295-E54D13059071}"/>
    <dgm:cxn modelId="{A532357F-50EA-4056-AD12-406C1377F321}" type="presOf" srcId="{1EA14372-C76A-4309-8148-135812A6F4CB}" destId="{072EA9A3-B7D1-4B9E-A80C-45D58E59D1EC}" srcOrd="0" destOrd="0" presId="urn:microsoft.com/office/officeart/2005/8/layout/vList5"/>
    <dgm:cxn modelId="{C0DF5281-6256-41EE-8CAF-9D97A223380E}" type="presOf" srcId="{FDEC336E-E036-43E3-8A48-95A6D82DDC2B}" destId="{B3BA6B96-A233-4027-9C88-E939438AE92A}" srcOrd="0" destOrd="1" presId="urn:microsoft.com/office/officeart/2005/8/layout/vList5"/>
    <dgm:cxn modelId="{E25C37A2-62BB-4CBA-8D12-CFD27127F8A0}" type="presOf" srcId="{19EAABB6-17EA-4464-A4D2-78D15E1B2477}" destId="{2678E342-C1BF-4D37-8659-C187C86508FE}" srcOrd="0" destOrd="0" presId="urn:microsoft.com/office/officeart/2005/8/layout/vList5"/>
    <dgm:cxn modelId="{4C049FB5-1BE9-4C5E-80AA-7CD141FDE24B}" type="presOf" srcId="{E0BD1ACC-CB1D-40DF-BC43-633E1EBBB2D9}" destId="{240E224C-99DF-4056-BA67-D2EB22D756C5}" srcOrd="0" destOrd="0" presId="urn:microsoft.com/office/officeart/2005/8/layout/vList5"/>
    <dgm:cxn modelId="{FDF45EB9-D2E6-48A0-8F5C-ACFDD9CC32B1}" srcId="{D3CAB66C-9647-43CC-8DB1-045292D33E63}" destId="{86953CEF-011B-4567-9C11-B45C5D9B3729}" srcOrd="0" destOrd="0" parTransId="{9240D42A-7D96-4B2D-8B41-A9A55F781BB3}" sibTransId="{A7C9B4DB-9F74-4DC6-B97D-9B9024D157F1}"/>
    <dgm:cxn modelId="{2A2B94BE-6CB5-4588-A13A-29D37CE5574C}" srcId="{D3CAB66C-9647-43CC-8DB1-045292D33E63}" destId="{31F6751C-6A4B-4C89-B038-478EEC62AE3F}" srcOrd="2" destOrd="0" parTransId="{B272D865-121D-42F1-BA80-51850A1A316A}" sibTransId="{7D984BB2-F459-4F2C-AC8C-5E4518B21A8A}"/>
    <dgm:cxn modelId="{BA9423D2-443D-43FC-BA10-906F30DB68D7}" type="presOf" srcId="{86953CEF-011B-4567-9C11-B45C5D9B3729}" destId="{B3BA6B96-A233-4027-9C88-E939438AE92A}" srcOrd="0" destOrd="0" presId="urn:microsoft.com/office/officeart/2005/8/layout/vList5"/>
    <dgm:cxn modelId="{A57A8ADF-92DF-4982-9833-057C4E515CE2}" type="presOf" srcId="{D3CAB66C-9647-43CC-8DB1-045292D33E63}" destId="{8F446206-927D-4DF4-97D0-9EED7EA6F06B}" srcOrd="0" destOrd="0" presId="urn:microsoft.com/office/officeart/2005/8/layout/vList5"/>
    <dgm:cxn modelId="{136907E4-D427-4C56-AE09-1CAB97EEEE50}" type="presOf" srcId="{49DF9CFF-D4B1-44A4-B0C6-7C85BE8AAB1D}" destId="{2678E342-C1BF-4D37-8659-C187C86508FE}" srcOrd="0" destOrd="1" presId="urn:microsoft.com/office/officeart/2005/8/layout/vList5"/>
    <dgm:cxn modelId="{0073156F-DF00-4D3F-8ADB-0DE73CF215EF}" type="presParOf" srcId="{072EA9A3-B7D1-4B9E-A80C-45D58E59D1EC}" destId="{B926F6A5-6F4B-471C-8985-6A2E3A173B2B}" srcOrd="0" destOrd="0" presId="urn:microsoft.com/office/officeart/2005/8/layout/vList5"/>
    <dgm:cxn modelId="{1B33D6BD-D696-47FE-87C5-F46343280591}" type="presParOf" srcId="{B926F6A5-6F4B-471C-8985-6A2E3A173B2B}" destId="{8F446206-927D-4DF4-97D0-9EED7EA6F06B}" srcOrd="0" destOrd="0" presId="urn:microsoft.com/office/officeart/2005/8/layout/vList5"/>
    <dgm:cxn modelId="{191A0361-D121-4164-BA1A-5B68342E9F4E}" type="presParOf" srcId="{B926F6A5-6F4B-471C-8985-6A2E3A173B2B}" destId="{B3BA6B96-A233-4027-9C88-E939438AE92A}" srcOrd="1" destOrd="0" presId="urn:microsoft.com/office/officeart/2005/8/layout/vList5"/>
    <dgm:cxn modelId="{65F6A20E-99FA-4821-B14B-841BAE1DA651}" type="presParOf" srcId="{072EA9A3-B7D1-4B9E-A80C-45D58E59D1EC}" destId="{2BA1D82E-3FBD-419D-B8F7-1DE440552F84}" srcOrd="1" destOrd="0" presId="urn:microsoft.com/office/officeart/2005/8/layout/vList5"/>
    <dgm:cxn modelId="{D6E91F48-29C1-48D9-8245-A96CCBB8A132}" type="presParOf" srcId="{072EA9A3-B7D1-4B9E-A80C-45D58E59D1EC}" destId="{A237BE4C-3C98-49FD-8EE7-245F1E818B0D}" srcOrd="2" destOrd="0" presId="urn:microsoft.com/office/officeart/2005/8/layout/vList5"/>
    <dgm:cxn modelId="{C2F0477C-8034-4914-8344-7387AAE287FB}" type="presParOf" srcId="{A237BE4C-3C98-49FD-8EE7-245F1E818B0D}" destId="{240E224C-99DF-4056-BA67-D2EB22D756C5}" srcOrd="0" destOrd="0" presId="urn:microsoft.com/office/officeart/2005/8/layout/vList5"/>
    <dgm:cxn modelId="{9583B8D9-3CD5-4914-90F3-18B9F2DFA882}" type="presParOf" srcId="{A237BE4C-3C98-49FD-8EE7-245F1E818B0D}" destId="{2678E342-C1BF-4D37-8659-C187C86508F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FFBBAF3-915C-44E5-8B7F-0BD3B2ACE7DC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A6F5757-0EBD-45EE-8129-CCAC655CF607}">
      <dgm:prSet/>
      <dgm:spPr/>
      <dgm:t>
        <a:bodyPr/>
        <a:lstStyle/>
        <a:p>
          <a:r>
            <a:rPr lang="en-US" dirty="0"/>
            <a:t>Access to Prior Year’s Unused Budget Authority Exceeded</a:t>
          </a:r>
        </a:p>
      </dgm:t>
    </dgm:pt>
    <dgm:pt modelId="{5078F870-118B-4E41-ADA1-242A5DC07EE6}" type="parTrans" cxnId="{F2FAC19C-A75C-4EEB-A0CB-30E3F232761C}">
      <dgm:prSet/>
      <dgm:spPr/>
      <dgm:t>
        <a:bodyPr/>
        <a:lstStyle/>
        <a:p>
          <a:endParaRPr lang="en-US"/>
        </a:p>
      </dgm:t>
    </dgm:pt>
    <dgm:pt modelId="{344A5596-991E-4C20-8F55-AAE7C8332C3F}" type="sibTrans" cxnId="{F2FAC19C-A75C-4EEB-A0CB-30E3F232761C}">
      <dgm:prSet/>
      <dgm:spPr/>
      <dgm:t>
        <a:bodyPr/>
        <a:lstStyle/>
        <a:p>
          <a:endParaRPr lang="en-US"/>
        </a:p>
      </dgm:t>
    </dgm:pt>
    <dgm:pt modelId="{76E11B45-959E-43C3-93B0-9242A46EF6A7}">
      <dgm:prSet/>
      <dgm:spPr/>
      <dgm:t>
        <a:bodyPr/>
        <a:lstStyle/>
        <a:p>
          <a:r>
            <a:rPr lang="en-US" dirty="0"/>
            <a:t>Budget Authority Exceeded</a:t>
          </a:r>
        </a:p>
      </dgm:t>
    </dgm:pt>
    <dgm:pt modelId="{09A3A5DE-41BD-4FA8-8FA3-71C1ED916386}" type="parTrans" cxnId="{E28AF4DC-2D19-43D4-ACC6-7D14DBDBA33D}">
      <dgm:prSet/>
      <dgm:spPr/>
      <dgm:t>
        <a:bodyPr/>
        <a:lstStyle/>
        <a:p>
          <a:endParaRPr lang="en-US"/>
        </a:p>
      </dgm:t>
    </dgm:pt>
    <dgm:pt modelId="{89FE3397-8423-44E4-B5E7-FA5549FF454B}" type="sibTrans" cxnId="{E28AF4DC-2D19-43D4-ACC6-7D14DBDBA33D}">
      <dgm:prSet/>
      <dgm:spPr/>
      <dgm:t>
        <a:bodyPr/>
        <a:lstStyle/>
        <a:p>
          <a:endParaRPr lang="en-US"/>
        </a:p>
      </dgm:t>
    </dgm:pt>
    <dgm:pt modelId="{A94FA3BE-9759-4642-A461-32F275C25F7C}">
      <dgm:prSet/>
      <dgm:spPr/>
      <dgm:t>
        <a:bodyPr/>
        <a:lstStyle/>
        <a:p>
          <a:r>
            <a:rPr lang="en-US" dirty="0"/>
            <a:t>Allowable Reserves Exceeded</a:t>
          </a:r>
        </a:p>
      </dgm:t>
    </dgm:pt>
    <dgm:pt modelId="{CC9CE212-5828-4D16-8C0B-2138ACF0E964}" type="parTrans" cxnId="{36057C20-39A0-4110-A6EE-51A403FEB46D}">
      <dgm:prSet/>
      <dgm:spPr/>
      <dgm:t>
        <a:bodyPr/>
        <a:lstStyle/>
        <a:p>
          <a:endParaRPr lang="en-US"/>
        </a:p>
      </dgm:t>
    </dgm:pt>
    <dgm:pt modelId="{C4905E5C-0185-42BC-B721-0BDEB143C4CD}" type="sibTrans" cxnId="{36057C20-39A0-4110-A6EE-51A403FEB46D}">
      <dgm:prSet/>
      <dgm:spPr/>
      <dgm:t>
        <a:bodyPr/>
        <a:lstStyle/>
        <a:p>
          <a:endParaRPr lang="en-US"/>
        </a:p>
      </dgm:t>
    </dgm:pt>
    <dgm:pt modelId="{2B74C558-EFD5-40EB-9EF3-4A4E53D48E9A}">
      <dgm:prSet/>
      <dgm:spPr/>
      <dgm:t>
        <a:bodyPr/>
        <a:lstStyle/>
        <a:p>
          <a:r>
            <a:rPr lang="en-US" dirty="0"/>
            <a:t>Levy Info/Dates Don’t Match</a:t>
          </a:r>
        </a:p>
      </dgm:t>
    </dgm:pt>
    <dgm:pt modelId="{FD472E04-6BF8-4F9F-A51A-406BA1261AAB}" type="parTrans" cxnId="{87117CEC-6592-4DB3-9E5D-7584F18BBC48}">
      <dgm:prSet/>
      <dgm:spPr/>
      <dgm:t>
        <a:bodyPr/>
        <a:lstStyle/>
        <a:p>
          <a:endParaRPr lang="en-US"/>
        </a:p>
      </dgm:t>
    </dgm:pt>
    <dgm:pt modelId="{DF359A2E-2ED5-47CB-A1AB-C704ACFB6E14}" type="sibTrans" cxnId="{87117CEC-6592-4DB3-9E5D-7584F18BBC48}">
      <dgm:prSet/>
      <dgm:spPr/>
      <dgm:t>
        <a:bodyPr/>
        <a:lstStyle/>
        <a:p>
          <a:endParaRPr lang="en-US"/>
        </a:p>
      </dgm:t>
    </dgm:pt>
    <dgm:pt modelId="{E9DA8649-0D93-4E5C-AFDB-2F398F71868B}" type="pres">
      <dgm:prSet presAssocID="{8FFBBAF3-915C-44E5-8B7F-0BD3B2ACE7DC}" presName="linear" presStyleCnt="0">
        <dgm:presLayoutVars>
          <dgm:animLvl val="lvl"/>
          <dgm:resizeHandles val="exact"/>
        </dgm:presLayoutVars>
      </dgm:prSet>
      <dgm:spPr/>
    </dgm:pt>
    <dgm:pt modelId="{61B99890-063C-4BDD-A906-73F2AF5E1E60}" type="pres">
      <dgm:prSet presAssocID="{6A6F5757-0EBD-45EE-8129-CCAC655CF60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5CE8BD7-6866-4E71-B9D4-ED5A519F3AFF}" type="pres">
      <dgm:prSet presAssocID="{344A5596-991E-4C20-8F55-AAE7C8332C3F}" presName="spacer" presStyleCnt="0"/>
      <dgm:spPr/>
    </dgm:pt>
    <dgm:pt modelId="{5489EE95-4395-417C-91DA-AF148B8937B8}" type="pres">
      <dgm:prSet presAssocID="{76E11B45-959E-43C3-93B0-9242A46EF6A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61AC0FD-4C5B-447D-954A-60DBFE5577CE}" type="pres">
      <dgm:prSet presAssocID="{89FE3397-8423-44E4-B5E7-FA5549FF454B}" presName="spacer" presStyleCnt="0"/>
      <dgm:spPr/>
    </dgm:pt>
    <dgm:pt modelId="{983D2B5F-5ECA-45A3-9D64-4D53F8614135}" type="pres">
      <dgm:prSet presAssocID="{A94FA3BE-9759-4642-A461-32F275C25F7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F481945-E348-4A57-B328-0CA0E2574D4C}" type="pres">
      <dgm:prSet presAssocID="{C4905E5C-0185-42BC-B721-0BDEB143C4CD}" presName="spacer" presStyleCnt="0"/>
      <dgm:spPr/>
    </dgm:pt>
    <dgm:pt modelId="{9B423A6A-8E8C-4ECD-9136-C1B68EEC9819}" type="pres">
      <dgm:prSet presAssocID="{2B74C558-EFD5-40EB-9EF3-4A4E53D48E9A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6057C20-39A0-4110-A6EE-51A403FEB46D}" srcId="{8FFBBAF3-915C-44E5-8B7F-0BD3B2ACE7DC}" destId="{A94FA3BE-9759-4642-A461-32F275C25F7C}" srcOrd="2" destOrd="0" parTransId="{CC9CE212-5828-4D16-8C0B-2138ACF0E964}" sibTransId="{C4905E5C-0185-42BC-B721-0BDEB143C4CD}"/>
    <dgm:cxn modelId="{4153D946-B652-46F0-8C81-799A8A7740D9}" type="presOf" srcId="{76E11B45-959E-43C3-93B0-9242A46EF6A7}" destId="{5489EE95-4395-417C-91DA-AF148B8937B8}" srcOrd="0" destOrd="0" presId="urn:microsoft.com/office/officeart/2005/8/layout/vList2"/>
    <dgm:cxn modelId="{8200C08B-B041-446A-8010-B59BE524057D}" type="presOf" srcId="{A94FA3BE-9759-4642-A461-32F275C25F7C}" destId="{983D2B5F-5ECA-45A3-9D64-4D53F8614135}" srcOrd="0" destOrd="0" presId="urn:microsoft.com/office/officeart/2005/8/layout/vList2"/>
    <dgm:cxn modelId="{F2FAC19C-A75C-4EEB-A0CB-30E3F232761C}" srcId="{8FFBBAF3-915C-44E5-8B7F-0BD3B2ACE7DC}" destId="{6A6F5757-0EBD-45EE-8129-CCAC655CF607}" srcOrd="0" destOrd="0" parTransId="{5078F870-118B-4E41-ADA1-242A5DC07EE6}" sibTransId="{344A5596-991E-4C20-8F55-AAE7C8332C3F}"/>
    <dgm:cxn modelId="{F70FFCA1-A3EC-406B-B605-9D40DC9BE021}" type="presOf" srcId="{2B74C558-EFD5-40EB-9EF3-4A4E53D48E9A}" destId="{9B423A6A-8E8C-4ECD-9136-C1B68EEC9819}" srcOrd="0" destOrd="0" presId="urn:microsoft.com/office/officeart/2005/8/layout/vList2"/>
    <dgm:cxn modelId="{045CA5D5-BA5D-4D72-804B-89F869D390E6}" type="presOf" srcId="{8FFBBAF3-915C-44E5-8B7F-0BD3B2ACE7DC}" destId="{E9DA8649-0D93-4E5C-AFDB-2F398F71868B}" srcOrd="0" destOrd="0" presId="urn:microsoft.com/office/officeart/2005/8/layout/vList2"/>
    <dgm:cxn modelId="{E28AF4DC-2D19-43D4-ACC6-7D14DBDBA33D}" srcId="{8FFBBAF3-915C-44E5-8B7F-0BD3B2ACE7DC}" destId="{76E11B45-959E-43C3-93B0-9242A46EF6A7}" srcOrd="1" destOrd="0" parTransId="{09A3A5DE-41BD-4FA8-8FA3-71C1ED916386}" sibTransId="{89FE3397-8423-44E4-B5E7-FA5549FF454B}"/>
    <dgm:cxn modelId="{AF202BE0-8822-44C6-81A9-D16E298F3FD1}" type="presOf" srcId="{6A6F5757-0EBD-45EE-8129-CCAC655CF607}" destId="{61B99890-063C-4BDD-A906-73F2AF5E1E60}" srcOrd="0" destOrd="0" presId="urn:microsoft.com/office/officeart/2005/8/layout/vList2"/>
    <dgm:cxn modelId="{87117CEC-6592-4DB3-9E5D-7584F18BBC48}" srcId="{8FFBBAF3-915C-44E5-8B7F-0BD3B2ACE7DC}" destId="{2B74C558-EFD5-40EB-9EF3-4A4E53D48E9A}" srcOrd="3" destOrd="0" parTransId="{FD472E04-6BF8-4F9F-A51A-406BA1261AAB}" sibTransId="{DF359A2E-2ED5-47CB-A1AB-C704ACFB6E14}"/>
    <dgm:cxn modelId="{18B3E4CB-1AC3-420E-8266-4290B490AFC5}" type="presParOf" srcId="{E9DA8649-0D93-4E5C-AFDB-2F398F71868B}" destId="{61B99890-063C-4BDD-A906-73F2AF5E1E60}" srcOrd="0" destOrd="0" presId="urn:microsoft.com/office/officeart/2005/8/layout/vList2"/>
    <dgm:cxn modelId="{00D29574-0148-4C27-B2E3-B552336A4AE2}" type="presParOf" srcId="{E9DA8649-0D93-4E5C-AFDB-2F398F71868B}" destId="{B5CE8BD7-6866-4E71-B9D4-ED5A519F3AFF}" srcOrd="1" destOrd="0" presId="urn:microsoft.com/office/officeart/2005/8/layout/vList2"/>
    <dgm:cxn modelId="{D1E219F0-DBB4-4661-BF26-35403CAB623D}" type="presParOf" srcId="{E9DA8649-0D93-4E5C-AFDB-2F398F71868B}" destId="{5489EE95-4395-417C-91DA-AF148B8937B8}" srcOrd="2" destOrd="0" presId="urn:microsoft.com/office/officeart/2005/8/layout/vList2"/>
    <dgm:cxn modelId="{1F376406-392A-473D-8996-2CA40E643AFE}" type="presParOf" srcId="{E9DA8649-0D93-4E5C-AFDB-2F398F71868B}" destId="{A61AC0FD-4C5B-447D-954A-60DBFE5577CE}" srcOrd="3" destOrd="0" presId="urn:microsoft.com/office/officeart/2005/8/layout/vList2"/>
    <dgm:cxn modelId="{CCD3AC9F-5F00-4568-8F78-35E271A1B040}" type="presParOf" srcId="{E9DA8649-0D93-4E5C-AFDB-2F398F71868B}" destId="{983D2B5F-5ECA-45A3-9D64-4D53F8614135}" srcOrd="4" destOrd="0" presId="urn:microsoft.com/office/officeart/2005/8/layout/vList2"/>
    <dgm:cxn modelId="{7B715FDA-09D0-44C3-B954-C29DC18190EE}" type="presParOf" srcId="{E9DA8649-0D93-4E5C-AFDB-2F398F71868B}" destId="{3F481945-E348-4A57-B328-0CA0E2574D4C}" srcOrd="5" destOrd="0" presId="urn:microsoft.com/office/officeart/2005/8/layout/vList2"/>
    <dgm:cxn modelId="{ABF5126D-DED3-4E96-B466-CB1385E4B82F}" type="presParOf" srcId="{E9DA8649-0D93-4E5C-AFDB-2F398F71868B}" destId="{9B423A6A-8E8C-4ECD-9136-C1B68EEC981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A51590-0172-4898-AEF4-1B06B921175E}">
      <dsp:nvSpPr>
        <dsp:cNvPr id="0" name=""/>
        <dsp:cNvSpPr/>
      </dsp:nvSpPr>
      <dsp:spPr>
        <a:xfrm>
          <a:off x="0" y="31291"/>
          <a:ext cx="10830641" cy="83655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No </a:t>
          </a:r>
          <a:r>
            <a:rPr lang="en-US" sz="2200" u="sng" kern="1200" dirty="0"/>
            <a:t>major</a:t>
          </a:r>
          <a:r>
            <a:rPr lang="en-US" sz="2200" kern="1200" dirty="0"/>
            <a:t> changes to forms this year</a:t>
          </a:r>
        </a:p>
      </dsp:txBody>
      <dsp:txXfrm>
        <a:off x="40837" y="72128"/>
        <a:ext cx="10748967" cy="754876"/>
      </dsp:txXfrm>
    </dsp:sp>
    <dsp:sp modelId="{6260EACC-00AE-4C9A-A4F6-C9F2D50FF866}">
      <dsp:nvSpPr>
        <dsp:cNvPr id="0" name=""/>
        <dsp:cNvSpPr/>
      </dsp:nvSpPr>
      <dsp:spPr>
        <a:xfrm>
          <a:off x="0" y="931201"/>
          <a:ext cx="10830641" cy="83655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Forms released last Friday</a:t>
          </a:r>
        </a:p>
      </dsp:txBody>
      <dsp:txXfrm>
        <a:off x="40837" y="972038"/>
        <a:ext cx="10748967" cy="754876"/>
      </dsp:txXfrm>
    </dsp:sp>
    <dsp:sp modelId="{A7BFCBB8-B32F-449E-B012-A1CD1FCBDA87}">
      <dsp:nvSpPr>
        <dsp:cNvPr id="0" name=""/>
        <dsp:cNvSpPr/>
      </dsp:nvSpPr>
      <dsp:spPr>
        <a:xfrm>
          <a:off x="0" y="1831111"/>
          <a:ext cx="10830641" cy="83655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Budgets and Interlocal Agreement Reports due </a:t>
          </a:r>
          <a:r>
            <a:rPr lang="en-US" sz="2200" b="1" u="sng" kern="1200" dirty="0"/>
            <a:t>September 30</a:t>
          </a:r>
          <a:r>
            <a:rPr lang="en-US" sz="2200" b="1" u="sng" kern="1200" baseline="30000" dirty="0"/>
            <a:t>th</a:t>
          </a:r>
          <a:endParaRPr lang="en-US" sz="2200" kern="1200" dirty="0"/>
        </a:p>
      </dsp:txBody>
      <dsp:txXfrm>
        <a:off x="40837" y="1871948"/>
        <a:ext cx="10748967" cy="754876"/>
      </dsp:txXfrm>
    </dsp:sp>
    <dsp:sp modelId="{D1A3972C-C274-4EA5-92EE-876A8FF5F6AC}">
      <dsp:nvSpPr>
        <dsp:cNvPr id="0" name=""/>
        <dsp:cNvSpPr/>
      </dsp:nvSpPr>
      <dsp:spPr>
        <a:xfrm>
          <a:off x="0" y="2731021"/>
          <a:ext cx="10830641" cy="83655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LB 243 and 727 main bills this year with provisions related to political subdivision budgets</a:t>
          </a:r>
        </a:p>
      </dsp:txBody>
      <dsp:txXfrm>
        <a:off x="40837" y="2771858"/>
        <a:ext cx="10748967" cy="75487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8AA95E-0C6E-4C5D-A9E8-BFC6F3B6C067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B706E3-D9E0-4E76-8965-05314AD91D07}">
      <dsp:nvSpPr>
        <dsp:cNvPr id="0" name=""/>
        <dsp:cNvSpPr/>
      </dsp:nvSpPr>
      <dsp:spPr>
        <a:xfrm>
          <a:off x="0" y="675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kern="1200" dirty="0"/>
            <a:t>Expenditure exclusion requests sent in?</a:t>
          </a:r>
          <a:endParaRPr lang="en-US" sz="2400" kern="1200" dirty="0"/>
        </a:p>
      </dsp:txBody>
      <dsp:txXfrm>
        <a:off x="0" y="675"/>
        <a:ext cx="6900512" cy="790684"/>
      </dsp:txXfrm>
    </dsp:sp>
    <dsp:sp modelId="{EA873BBE-CDE9-4F0E-A341-F848899055DF}">
      <dsp:nvSpPr>
        <dsp:cNvPr id="0" name=""/>
        <dsp:cNvSpPr/>
      </dsp:nvSpPr>
      <dsp:spPr>
        <a:xfrm>
          <a:off x="0" y="791359"/>
          <a:ext cx="6900512" cy="0"/>
        </a:xfrm>
        <a:prstGeom prst="line">
          <a:avLst/>
        </a:prstGeom>
        <a:solidFill>
          <a:schemeClr val="accent2">
            <a:hueOff val="-846838"/>
            <a:satOff val="4868"/>
            <a:lumOff val="1863"/>
            <a:alphaOff val="0"/>
          </a:schemeClr>
        </a:solidFill>
        <a:ln w="12700" cap="flat" cmpd="sng" algn="ctr">
          <a:solidFill>
            <a:schemeClr val="accent2">
              <a:hueOff val="-846838"/>
              <a:satOff val="4868"/>
              <a:lumOff val="18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DEE98B-9B7A-4ABF-8287-4D14089612FD}">
      <dsp:nvSpPr>
        <dsp:cNvPr id="0" name=""/>
        <dsp:cNvSpPr/>
      </dsp:nvSpPr>
      <dsp:spPr>
        <a:xfrm>
          <a:off x="0" y="791359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kern="1200" dirty="0"/>
            <a:t>Use LC-2 while working on budget.</a:t>
          </a:r>
          <a:endParaRPr lang="en-US" sz="2400" kern="1200" dirty="0"/>
        </a:p>
      </dsp:txBody>
      <dsp:txXfrm>
        <a:off x="0" y="791359"/>
        <a:ext cx="6900512" cy="790684"/>
      </dsp:txXfrm>
    </dsp:sp>
    <dsp:sp modelId="{E269EA6C-95F2-4F80-B3B5-C4FA48BA7E95}">
      <dsp:nvSpPr>
        <dsp:cNvPr id="0" name=""/>
        <dsp:cNvSpPr/>
      </dsp:nvSpPr>
      <dsp:spPr>
        <a:xfrm>
          <a:off x="0" y="1582044"/>
          <a:ext cx="6900512" cy="0"/>
        </a:xfrm>
        <a:prstGeom prst="line">
          <a:avLst/>
        </a:prstGeom>
        <a:solidFill>
          <a:schemeClr val="accent2">
            <a:hueOff val="-1693676"/>
            <a:satOff val="9735"/>
            <a:lumOff val="3725"/>
            <a:alphaOff val="0"/>
          </a:schemeClr>
        </a:solidFill>
        <a:ln w="12700" cap="flat" cmpd="sng" algn="ctr">
          <a:solidFill>
            <a:schemeClr val="accent2">
              <a:hueOff val="-1693676"/>
              <a:satOff val="9735"/>
              <a:lumOff val="37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A24DEE-BCCD-4874-9448-383B44740E75}">
      <dsp:nvSpPr>
        <dsp:cNvPr id="0" name=""/>
        <dsp:cNvSpPr/>
      </dsp:nvSpPr>
      <dsp:spPr>
        <a:xfrm>
          <a:off x="0" y="1582044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kern="1200" dirty="0"/>
            <a:t>Is the budget within spending, levy &amp; property tax limits?</a:t>
          </a:r>
          <a:endParaRPr lang="en-US" sz="2400" kern="1200" dirty="0"/>
        </a:p>
      </dsp:txBody>
      <dsp:txXfrm>
        <a:off x="0" y="1582044"/>
        <a:ext cx="6900512" cy="790684"/>
      </dsp:txXfrm>
    </dsp:sp>
    <dsp:sp modelId="{547A4C53-A551-48BC-A6CF-19AC18DBA0B4}">
      <dsp:nvSpPr>
        <dsp:cNvPr id="0" name=""/>
        <dsp:cNvSpPr/>
      </dsp:nvSpPr>
      <dsp:spPr>
        <a:xfrm>
          <a:off x="0" y="2372728"/>
          <a:ext cx="6900512" cy="0"/>
        </a:xfrm>
        <a:prstGeom prst="line">
          <a:avLst/>
        </a:prstGeom>
        <a:solidFill>
          <a:schemeClr val="accent2">
            <a:hueOff val="-2540515"/>
            <a:satOff val="14603"/>
            <a:lumOff val="5588"/>
            <a:alphaOff val="0"/>
          </a:schemeClr>
        </a:solidFill>
        <a:ln w="12700" cap="flat" cmpd="sng" algn="ctr">
          <a:solidFill>
            <a:schemeClr val="accent2">
              <a:hueOff val="-2540515"/>
              <a:satOff val="14603"/>
              <a:lumOff val="5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41E2A6-C27A-4220-9BD4-EB7ABB83D176}">
      <dsp:nvSpPr>
        <dsp:cNvPr id="0" name=""/>
        <dsp:cNvSpPr/>
      </dsp:nvSpPr>
      <dsp:spPr>
        <a:xfrm>
          <a:off x="0" y="2372728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kern="1200" dirty="0"/>
            <a:t>Does the LC-2 &amp; budget match?</a:t>
          </a:r>
          <a:endParaRPr lang="en-US" sz="2400" kern="1200" dirty="0"/>
        </a:p>
      </dsp:txBody>
      <dsp:txXfrm>
        <a:off x="0" y="2372728"/>
        <a:ext cx="6900512" cy="790684"/>
      </dsp:txXfrm>
    </dsp:sp>
    <dsp:sp modelId="{89BE8E31-ABDA-4D51-B808-FAF96D206D00}">
      <dsp:nvSpPr>
        <dsp:cNvPr id="0" name=""/>
        <dsp:cNvSpPr/>
      </dsp:nvSpPr>
      <dsp:spPr>
        <a:xfrm>
          <a:off x="0" y="3163412"/>
          <a:ext cx="6900512" cy="0"/>
        </a:xfrm>
        <a:prstGeom prst="line">
          <a:avLst/>
        </a:prstGeom>
        <a:solidFill>
          <a:schemeClr val="accent2">
            <a:hueOff val="-3387353"/>
            <a:satOff val="19471"/>
            <a:lumOff val="7451"/>
            <a:alphaOff val="0"/>
          </a:schemeClr>
        </a:solidFill>
        <a:ln w="12700" cap="flat" cmpd="sng" algn="ctr">
          <a:solidFill>
            <a:schemeClr val="accent2">
              <a:hueOff val="-3387353"/>
              <a:satOff val="19471"/>
              <a:lumOff val="7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DDD7D1-C874-4A30-A4FD-4CF951BA4554}">
      <dsp:nvSpPr>
        <dsp:cNvPr id="0" name=""/>
        <dsp:cNvSpPr/>
      </dsp:nvSpPr>
      <dsp:spPr>
        <a:xfrm>
          <a:off x="0" y="3163412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kern="1200" dirty="0"/>
            <a:t>Is Joint Public Hearing required?</a:t>
          </a:r>
          <a:endParaRPr lang="en-US" sz="2400" kern="1200" dirty="0"/>
        </a:p>
      </dsp:txBody>
      <dsp:txXfrm>
        <a:off x="0" y="3163412"/>
        <a:ext cx="6900512" cy="790684"/>
      </dsp:txXfrm>
    </dsp:sp>
    <dsp:sp modelId="{82B6101F-47AB-481E-8E1B-845C7534C556}">
      <dsp:nvSpPr>
        <dsp:cNvPr id="0" name=""/>
        <dsp:cNvSpPr/>
      </dsp:nvSpPr>
      <dsp:spPr>
        <a:xfrm>
          <a:off x="0" y="3954096"/>
          <a:ext cx="6900512" cy="0"/>
        </a:xfrm>
        <a:prstGeom prst="line">
          <a:avLst/>
        </a:prstGeom>
        <a:solidFill>
          <a:schemeClr val="accent2">
            <a:hueOff val="-4234191"/>
            <a:satOff val="24338"/>
            <a:lumOff val="9313"/>
            <a:alphaOff val="0"/>
          </a:schemeClr>
        </a:solidFill>
        <a:ln w="12700" cap="flat" cmpd="sng" algn="ctr">
          <a:solidFill>
            <a:schemeClr val="accent2">
              <a:hueOff val="-4234191"/>
              <a:satOff val="24338"/>
              <a:lumOff val="93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5C7671-6CE4-4920-90B1-5E3A0F61B42B}">
      <dsp:nvSpPr>
        <dsp:cNvPr id="0" name=""/>
        <dsp:cNvSpPr/>
      </dsp:nvSpPr>
      <dsp:spPr>
        <a:xfrm>
          <a:off x="0" y="3954096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kern="1200" dirty="0"/>
            <a:t>Does hearing notice match the budget doc?</a:t>
          </a:r>
          <a:endParaRPr lang="en-US" sz="2400" kern="1200" dirty="0"/>
        </a:p>
      </dsp:txBody>
      <dsp:txXfrm>
        <a:off x="0" y="3954096"/>
        <a:ext cx="6900512" cy="790684"/>
      </dsp:txXfrm>
    </dsp:sp>
    <dsp:sp modelId="{1814ED1B-5DAA-4CD2-8BE7-D9F57CA775C9}">
      <dsp:nvSpPr>
        <dsp:cNvPr id="0" name=""/>
        <dsp:cNvSpPr/>
      </dsp:nvSpPr>
      <dsp:spPr>
        <a:xfrm>
          <a:off x="0" y="4744781"/>
          <a:ext cx="6900512" cy="0"/>
        </a:xfrm>
        <a:prstGeom prst="line">
          <a:avLst/>
        </a:prstGeom>
        <a:solidFill>
          <a:schemeClr val="accent2">
            <a:hueOff val="-5081029"/>
            <a:satOff val="29206"/>
            <a:lumOff val="11176"/>
            <a:alphaOff val="0"/>
          </a:schemeClr>
        </a:solidFill>
        <a:ln w="12700" cap="flat" cmpd="sng" algn="ctr">
          <a:solidFill>
            <a:schemeClr val="accent2">
              <a:hueOff val="-5081029"/>
              <a:satOff val="29206"/>
              <a:lumOff val="111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87787C-3A77-4DC8-9F3F-F293B840070A}">
      <dsp:nvSpPr>
        <dsp:cNvPr id="0" name=""/>
        <dsp:cNvSpPr/>
      </dsp:nvSpPr>
      <dsp:spPr>
        <a:xfrm>
          <a:off x="0" y="4744781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kern="1200" dirty="0"/>
            <a:t>Publish hearing notices </a:t>
          </a:r>
          <a:endParaRPr lang="en-US" sz="2400" kern="1200" dirty="0"/>
        </a:p>
      </dsp:txBody>
      <dsp:txXfrm>
        <a:off x="0" y="4744781"/>
        <a:ext cx="6900512" cy="79068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3FCAB2-8E99-4A88-9DD3-4179294C97AA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77569B-12B1-4F5B-A404-1F2CE751714A}">
      <dsp:nvSpPr>
        <dsp:cNvPr id="0" name=""/>
        <dsp:cNvSpPr/>
      </dsp:nvSpPr>
      <dsp:spPr>
        <a:xfrm>
          <a:off x="0" y="2703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i="1" kern="1200" dirty="0"/>
            <a:t>Confirm Hearing Notices were published in newspaper.</a:t>
          </a:r>
          <a:endParaRPr lang="en-US" sz="2800" kern="1200" dirty="0"/>
        </a:p>
      </dsp:txBody>
      <dsp:txXfrm>
        <a:off x="0" y="2703"/>
        <a:ext cx="6900512" cy="921789"/>
      </dsp:txXfrm>
    </dsp:sp>
    <dsp:sp modelId="{78741655-031D-4E3A-ADF5-842CEC11975E}">
      <dsp:nvSpPr>
        <dsp:cNvPr id="0" name=""/>
        <dsp:cNvSpPr/>
      </dsp:nvSpPr>
      <dsp:spPr>
        <a:xfrm>
          <a:off x="0" y="924492"/>
          <a:ext cx="6900512" cy="0"/>
        </a:xfrm>
        <a:prstGeom prst="line">
          <a:avLst/>
        </a:prstGeom>
        <a:solidFill>
          <a:schemeClr val="accent2">
            <a:hueOff val="-1016206"/>
            <a:satOff val="5841"/>
            <a:lumOff val="2235"/>
            <a:alphaOff val="0"/>
          </a:schemeClr>
        </a:solidFill>
        <a:ln w="12700" cap="flat" cmpd="sng" algn="ctr">
          <a:solidFill>
            <a:schemeClr val="accent2">
              <a:hueOff val="-1016206"/>
              <a:satOff val="5841"/>
              <a:lumOff val="22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183096-9A51-4FE7-8399-8E9D0DA299FB}">
      <dsp:nvSpPr>
        <dsp:cNvPr id="0" name=""/>
        <dsp:cNvSpPr/>
      </dsp:nvSpPr>
      <dsp:spPr>
        <a:xfrm>
          <a:off x="0" y="924492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i="1" kern="1200" dirty="0"/>
            <a:t>Reserve adequate time for public comment at budget hearing</a:t>
          </a:r>
          <a:endParaRPr lang="en-US" sz="2800" kern="1200" dirty="0"/>
        </a:p>
      </dsp:txBody>
      <dsp:txXfrm>
        <a:off x="0" y="924492"/>
        <a:ext cx="6900512" cy="921789"/>
      </dsp:txXfrm>
    </dsp:sp>
    <dsp:sp modelId="{94E16F75-332B-46BC-B6E2-8ED7EDE0FFC9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2">
            <a:hueOff val="-2032412"/>
            <a:satOff val="11682"/>
            <a:lumOff val="4470"/>
            <a:alphaOff val="0"/>
          </a:schemeClr>
        </a:solidFill>
        <a:ln w="12700" cap="flat" cmpd="sng" algn="ctr">
          <a:solidFill>
            <a:schemeClr val="accent2">
              <a:hueOff val="-2032412"/>
              <a:satOff val="11682"/>
              <a:lumOff val="44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E2F0CE-B3C0-48F4-8098-7971D18476BF}">
      <dsp:nvSpPr>
        <dsp:cNvPr id="0" name=""/>
        <dsp:cNvSpPr/>
      </dsp:nvSpPr>
      <dsp:spPr>
        <a:xfrm>
          <a:off x="0" y="1846281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i="1" kern="1200" dirty="0"/>
            <a:t>Approve LC-2 after board approves budget</a:t>
          </a:r>
          <a:endParaRPr lang="en-US" sz="2800" kern="1200" dirty="0"/>
        </a:p>
      </dsp:txBody>
      <dsp:txXfrm>
        <a:off x="0" y="1846281"/>
        <a:ext cx="6900512" cy="921789"/>
      </dsp:txXfrm>
    </dsp:sp>
    <dsp:sp modelId="{C4965669-BDBE-46D8-B587-056C41AFAFA5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2">
            <a:hueOff val="-3048618"/>
            <a:satOff val="17524"/>
            <a:lumOff val="6706"/>
            <a:alphaOff val="0"/>
          </a:schemeClr>
        </a:solidFill>
        <a:ln w="12700" cap="flat" cmpd="sng" algn="ctr">
          <a:solidFill>
            <a:schemeClr val="accent2">
              <a:hueOff val="-3048618"/>
              <a:satOff val="17524"/>
              <a:lumOff val="6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69D6C7-07E6-469F-A6E2-726832AA4B10}">
      <dsp:nvSpPr>
        <dsp:cNvPr id="0" name=""/>
        <dsp:cNvSpPr/>
      </dsp:nvSpPr>
      <dsp:spPr>
        <a:xfrm>
          <a:off x="0" y="2768070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i="1" kern="1200" dirty="0"/>
            <a:t>Submit budget docs to NDE, APA, Clerks</a:t>
          </a:r>
          <a:endParaRPr lang="en-US" sz="2800" kern="1200" dirty="0"/>
        </a:p>
      </dsp:txBody>
      <dsp:txXfrm>
        <a:off x="0" y="2768070"/>
        <a:ext cx="6900512" cy="921789"/>
      </dsp:txXfrm>
    </dsp:sp>
    <dsp:sp modelId="{8711F8D3-98AE-40C0-B936-F217AA7EBFCF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2">
            <a:hueOff val="-4064824"/>
            <a:satOff val="23365"/>
            <a:lumOff val="8941"/>
            <a:alphaOff val="0"/>
          </a:schemeClr>
        </a:solidFill>
        <a:ln w="12700" cap="flat" cmpd="sng" algn="ctr">
          <a:solidFill>
            <a:schemeClr val="accent2">
              <a:hueOff val="-4064824"/>
              <a:satOff val="23365"/>
              <a:lumOff val="8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FA8FDC-449E-4979-AAAF-A535E3D066A4}">
      <dsp:nvSpPr>
        <dsp:cNvPr id="0" name=""/>
        <dsp:cNvSpPr/>
      </dsp:nvSpPr>
      <dsp:spPr>
        <a:xfrm>
          <a:off x="0" y="3689859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i="1" kern="1200" dirty="0"/>
            <a:t>Submit Tax Resolution to County</a:t>
          </a:r>
          <a:endParaRPr lang="en-US" sz="2800" kern="1200" dirty="0"/>
        </a:p>
      </dsp:txBody>
      <dsp:txXfrm>
        <a:off x="0" y="3689859"/>
        <a:ext cx="6900512" cy="921789"/>
      </dsp:txXfrm>
    </dsp:sp>
    <dsp:sp modelId="{03052A28-70C8-4F45-8EF1-A8D956A2B10A}">
      <dsp:nvSpPr>
        <dsp:cNvPr id="0" name=""/>
        <dsp:cNvSpPr/>
      </dsp:nvSpPr>
      <dsp:spPr>
        <a:xfrm>
          <a:off x="0" y="4611648"/>
          <a:ext cx="6900512" cy="0"/>
        </a:xfrm>
        <a:prstGeom prst="line">
          <a:avLst/>
        </a:prstGeom>
        <a:solidFill>
          <a:schemeClr val="accent2">
            <a:hueOff val="-5081029"/>
            <a:satOff val="29206"/>
            <a:lumOff val="11176"/>
            <a:alphaOff val="0"/>
          </a:schemeClr>
        </a:solidFill>
        <a:ln w="12700" cap="flat" cmpd="sng" algn="ctr">
          <a:solidFill>
            <a:schemeClr val="accent2">
              <a:hueOff val="-5081029"/>
              <a:satOff val="29206"/>
              <a:lumOff val="111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E15F13-29FF-40C7-B140-717C64BDD586}">
      <dsp:nvSpPr>
        <dsp:cNvPr id="0" name=""/>
        <dsp:cNvSpPr/>
      </dsp:nvSpPr>
      <dsp:spPr>
        <a:xfrm>
          <a:off x="0" y="4611648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i="1" kern="1200" dirty="0"/>
            <a:t>Tax Request set correctly?</a:t>
          </a:r>
          <a:endParaRPr lang="en-US" sz="2800" kern="1200" dirty="0"/>
        </a:p>
      </dsp:txBody>
      <dsp:txXfrm>
        <a:off x="0" y="4611648"/>
        <a:ext cx="6900512" cy="92178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562171-3899-41CE-8570-221BD649950E}">
      <dsp:nvSpPr>
        <dsp:cNvPr id="0" name=""/>
        <dsp:cNvSpPr/>
      </dsp:nvSpPr>
      <dsp:spPr>
        <a:xfrm>
          <a:off x="0" y="5046"/>
          <a:ext cx="7104993" cy="117457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72EDE8-9FC4-4ACF-A472-764183E4E582}">
      <dsp:nvSpPr>
        <dsp:cNvPr id="0" name=""/>
        <dsp:cNvSpPr/>
      </dsp:nvSpPr>
      <dsp:spPr>
        <a:xfrm>
          <a:off x="355310" y="269327"/>
          <a:ext cx="646018" cy="64601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4517E2-7016-400B-A507-83E4B2A7DE4B}">
      <dsp:nvSpPr>
        <dsp:cNvPr id="0" name=""/>
        <dsp:cNvSpPr/>
      </dsp:nvSpPr>
      <dsp:spPr>
        <a:xfrm>
          <a:off x="1356639" y="5046"/>
          <a:ext cx="5747027" cy="1174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310" tIns="124310" rIns="124310" bIns="12431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LC-2 Upload Feature appears after clicking “District Approval”</a:t>
          </a:r>
        </a:p>
      </dsp:txBody>
      <dsp:txXfrm>
        <a:off x="1356639" y="5046"/>
        <a:ext cx="5747027" cy="1174579"/>
      </dsp:txXfrm>
    </dsp:sp>
    <dsp:sp modelId="{BFFD129F-EA1A-4411-8A48-5AB2012A05BA}">
      <dsp:nvSpPr>
        <dsp:cNvPr id="0" name=""/>
        <dsp:cNvSpPr/>
      </dsp:nvSpPr>
      <dsp:spPr>
        <a:xfrm>
          <a:off x="0" y="1473271"/>
          <a:ext cx="7104993" cy="117457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EB6DCF-701B-4934-94B1-7BAE317BAA75}">
      <dsp:nvSpPr>
        <dsp:cNvPr id="0" name=""/>
        <dsp:cNvSpPr/>
      </dsp:nvSpPr>
      <dsp:spPr>
        <a:xfrm>
          <a:off x="355310" y="1737551"/>
          <a:ext cx="646018" cy="64601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16435B-AFB7-475F-BA75-16C63B220B5D}">
      <dsp:nvSpPr>
        <dsp:cNvPr id="0" name=""/>
        <dsp:cNvSpPr/>
      </dsp:nvSpPr>
      <dsp:spPr>
        <a:xfrm>
          <a:off x="1356639" y="1473271"/>
          <a:ext cx="3197246" cy="1174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310" tIns="124310" rIns="124310" bIns="12431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Review Checklist, pdf listed items and upload through the LC-2 </a:t>
          </a:r>
        </a:p>
      </dsp:txBody>
      <dsp:txXfrm>
        <a:off x="1356639" y="1473271"/>
        <a:ext cx="3197246" cy="1174579"/>
      </dsp:txXfrm>
    </dsp:sp>
    <dsp:sp modelId="{8B920A06-32A6-4D5D-BBC8-9E18BB1D3EF5}">
      <dsp:nvSpPr>
        <dsp:cNvPr id="0" name=""/>
        <dsp:cNvSpPr/>
      </dsp:nvSpPr>
      <dsp:spPr>
        <a:xfrm>
          <a:off x="4553886" y="1473271"/>
          <a:ext cx="2549780" cy="1174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310" tIns="124310" rIns="124310" bIns="12431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 dirty="0"/>
            <a:t>Upload as </a:t>
          </a:r>
          <a:r>
            <a:rPr lang="en-US" sz="1800" b="1" i="1" u="sng" kern="1200" dirty="0"/>
            <a:t>single PDF</a:t>
          </a:r>
          <a:endParaRPr lang="en-US" sz="1800" kern="1200" dirty="0"/>
        </a:p>
      </dsp:txBody>
      <dsp:txXfrm>
        <a:off x="4553886" y="1473271"/>
        <a:ext cx="2549780" cy="1174579"/>
      </dsp:txXfrm>
    </dsp:sp>
    <dsp:sp modelId="{794B13DE-05B6-4CCB-99C7-E287ACC03AFB}">
      <dsp:nvSpPr>
        <dsp:cNvPr id="0" name=""/>
        <dsp:cNvSpPr/>
      </dsp:nvSpPr>
      <dsp:spPr>
        <a:xfrm>
          <a:off x="0" y="2941495"/>
          <a:ext cx="7104993" cy="117457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A12002-B5BE-4DB7-AD7F-F3FF567FBAB4}">
      <dsp:nvSpPr>
        <dsp:cNvPr id="0" name=""/>
        <dsp:cNvSpPr/>
      </dsp:nvSpPr>
      <dsp:spPr>
        <a:xfrm>
          <a:off x="355310" y="3205776"/>
          <a:ext cx="646018" cy="64601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7D36F9-E1B4-4638-A4FF-AC6FE376398E}">
      <dsp:nvSpPr>
        <dsp:cNvPr id="0" name=""/>
        <dsp:cNvSpPr/>
      </dsp:nvSpPr>
      <dsp:spPr>
        <a:xfrm>
          <a:off x="1356639" y="2941495"/>
          <a:ext cx="3197246" cy="1174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310" tIns="124310" rIns="124310" bIns="12431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Confirmation emails sent when:</a:t>
          </a:r>
        </a:p>
      </dsp:txBody>
      <dsp:txXfrm>
        <a:off x="1356639" y="2941495"/>
        <a:ext cx="3197246" cy="1174579"/>
      </dsp:txXfrm>
    </dsp:sp>
    <dsp:sp modelId="{72C57D31-DB47-457A-A98F-04815C081140}">
      <dsp:nvSpPr>
        <dsp:cNvPr id="0" name=""/>
        <dsp:cNvSpPr/>
      </dsp:nvSpPr>
      <dsp:spPr>
        <a:xfrm>
          <a:off x="4553886" y="2941495"/>
          <a:ext cx="2549780" cy="1174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310" tIns="124310" rIns="124310" bIns="12431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District admin approves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PDF documents are uploaded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NDE approves LC-2 and budget docs </a:t>
          </a:r>
        </a:p>
      </dsp:txBody>
      <dsp:txXfrm>
        <a:off x="4553886" y="2941495"/>
        <a:ext cx="2549780" cy="1174579"/>
      </dsp:txXfrm>
    </dsp:sp>
    <dsp:sp modelId="{F6DF7EDB-7365-4829-B2A9-53BE77ABED53}">
      <dsp:nvSpPr>
        <dsp:cNvPr id="0" name=""/>
        <dsp:cNvSpPr/>
      </dsp:nvSpPr>
      <dsp:spPr>
        <a:xfrm>
          <a:off x="0" y="4409720"/>
          <a:ext cx="7104993" cy="117457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74580E-80ED-41C8-8042-309169D0BBBC}">
      <dsp:nvSpPr>
        <dsp:cNvPr id="0" name=""/>
        <dsp:cNvSpPr/>
      </dsp:nvSpPr>
      <dsp:spPr>
        <a:xfrm>
          <a:off x="355310" y="4674001"/>
          <a:ext cx="646018" cy="64601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BBE2D9-65C5-47EE-9A02-B5A95620E941}">
      <dsp:nvSpPr>
        <dsp:cNvPr id="0" name=""/>
        <dsp:cNvSpPr/>
      </dsp:nvSpPr>
      <dsp:spPr>
        <a:xfrm>
          <a:off x="1356639" y="4409720"/>
          <a:ext cx="5747027" cy="1174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310" tIns="124310" rIns="124310" bIns="12431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Do not mail in budget documents</a:t>
          </a:r>
        </a:p>
      </dsp:txBody>
      <dsp:txXfrm>
        <a:off x="1356639" y="4409720"/>
        <a:ext cx="5747027" cy="117457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D39D3F-6589-48B7-866A-702CCA129C35}">
      <dsp:nvSpPr>
        <dsp:cNvPr id="0" name=""/>
        <dsp:cNvSpPr/>
      </dsp:nvSpPr>
      <dsp:spPr>
        <a:xfrm>
          <a:off x="-241837" y="9911"/>
          <a:ext cx="10657114" cy="1107382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092989-9DB2-431A-A5A3-64885C721BDE}">
      <dsp:nvSpPr>
        <dsp:cNvPr id="0" name=""/>
        <dsp:cNvSpPr/>
      </dsp:nvSpPr>
      <dsp:spPr>
        <a:xfrm>
          <a:off x="93145" y="259072"/>
          <a:ext cx="609060" cy="6090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B1A321-A58A-400A-AE04-8C0F51839AEC}">
      <dsp:nvSpPr>
        <dsp:cNvPr id="0" name=""/>
        <dsp:cNvSpPr/>
      </dsp:nvSpPr>
      <dsp:spPr>
        <a:xfrm>
          <a:off x="1037189" y="9911"/>
          <a:ext cx="9375584" cy="1107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198" tIns="117198" rIns="117198" bIns="117198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Timeline required by statute:</a:t>
          </a:r>
          <a:endParaRPr lang="en-US" sz="3200" kern="1200" dirty="0"/>
        </a:p>
      </dsp:txBody>
      <dsp:txXfrm>
        <a:off x="1037189" y="9911"/>
        <a:ext cx="9375584" cy="1107382"/>
      </dsp:txXfrm>
    </dsp:sp>
    <dsp:sp modelId="{7680D896-313F-43C4-83E9-AAE0AD3E8C7B}">
      <dsp:nvSpPr>
        <dsp:cNvPr id="0" name=""/>
        <dsp:cNvSpPr/>
      </dsp:nvSpPr>
      <dsp:spPr>
        <a:xfrm>
          <a:off x="-241837" y="1394140"/>
          <a:ext cx="10657114" cy="110738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12E486-29D5-41A1-A03E-35732D46BE44}">
      <dsp:nvSpPr>
        <dsp:cNvPr id="0" name=""/>
        <dsp:cNvSpPr/>
      </dsp:nvSpPr>
      <dsp:spPr>
        <a:xfrm>
          <a:off x="93145" y="1643301"/>
          <a:ext cx="609060" cy="6090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7FAC73-A132-4805-8ED4-B8E326B4ADD9}">
      <dsp:nvSpPr>
        <dsp:cNvPr id="0" name=""/>
        <dsp:cNvSpPr/>
      </dsp:nvSpPr>
      <dsp:spPr>
        <a:xfrm>
          <a:off x="1037189" y="1394140"/>
          <a:ext cx="4795701" cy="1107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198" tIns="117198" rIns="117198" bIns="117198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On or before August 1:</a:t>
          </a:r>
        </a:p>
      </dsp:txBody>
      <dsp:txXfrm>
        <a:off x="1037189" y="1394140"/>
        <a:ext cx="4795701" cy="1107382"/>
      </dsp:txXfrm>
    </dsp:sp>
    <dsp:sp modelId="{01C0B9C2-088E-4B5E-AD54-5871B2D01B85}">
      <dsp:nvSpPr>
        <dsp:cNvPr id="0" name=""/>
        <dsp:cNvSpPr/>
      </dsp:nvSpPr>
      <dsp:spPr>
        <a:xfrm>
          <a:off x="5257817" y="1408015"/>
          <a:ext cx="5291826" cy="1107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198" tIns="117198" rIns="117198" bIns="11719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Submit entire approved contract (pdf) on Portal</a:t>
          </a:r>
        </a:p>
      </dsp:txBody>
      <dsp:txXfrm>
        <a:off x="5257817" y="1408015"/>
        <a:ext cx="5291826" cy="1107382"/>
      </dsp:txXfrm>
    </dsp:sp>
    <dsp:sp modelId="{774B745D-AD3E-4CCB-A18D-BF10CEAED2DB}">
      <dsp:nvSpPr>
        <dsp:cNvPr id="0" name=""/>
        <dsp:cNvSpPr/>
      </dsp:nvSpPr>
      <dsp:spPr>
        <a:xfrm>
          <a:off x="-241837" y="2813897"/>
          <a:ext cx="10657114" cy="96218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DED346-E078-463A-9E3E-F22D5A106156}">
      <dsp:nvSpPr>
        <dsp:cNvPr id="0" name=""/>
        <dsp:cNvSpPr/>
      </dsp:nvSpPr>
      <dsp:spPr>
        <a:xfrm>
          <a:off x="93145" y="2990461"/>
          <a:ext cx="609060" cy="60906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275B83-72AE-427F-B397-F7018C330077}">
      <dsp:nvSpPr>
        <dsp:cNvPr id="0" name=""/>
        <dsp:cNvSpPr/>
      </dsp:nvSpPr>
      <dsp:spPr>
        <a:xfrm>
          <a:off x="1037189" y="2778368"/>
          <a:ext cx="4795701" cy="1107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198" tIns="117198" rIns="117198" bIns="117198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September 30:</a:t>
          </a:r>
        </a:p>
      </dsp:txBody>
      <dsp:txXfrm>
        <a:off x="1037189" y="2778368"/>
        <a:ext cx="4795701" cy="1107382"/>
      </dsp:txXfrm>
    </dsp:sp>
    <dsp:sp modelId="{950E4AF9-BF54-413E-8B29-5615681D468D}">
      <dsp:nvSpPr>
        <dsp:cNvPr id="0" name=""/>
        <dsp:cNvSpPr/>
      </dsp:nvSpPr>
      <dsp:spPr>
        <a:xfrm>
          <a:off x="5168372" y="2691284"/>
          <a:ext cx="5347243" cy="1107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198" tIns="117198" rIns="117198" bIns="11719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Schedule D submitted with district budget</a:t>
          </a:r>
        </a:p>
      </dsp:txBody>
      <dsp:txXfrm>
        <a:off x="5168372" y="2691284"/>
        <a:ext cx="5347243" cy="1107382"/>
      </dsp:txXfrm>
    </dsp:sp>
    <dsp:sp modelId="{C7811B0E-ECE7-4332-A616-A6E7221A77D7}">
      <dsp:nvSpPr>
        <dsp:cNvPr id="0" name=""/>
        <dsp:cNvSpPr/>
      </dsp:nvSpPr>
      <dsp:spPr>
        <a:xfrm>
          <a:off x="-241837" y="4162597"/>
          <a:ext cx="10657114" cy="110738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D81FE5-ADE8-41AF-A1F2-AB6E0F3EDADF}">
      <dsp:nvSpPr>
        <dsp:cNvPr id="0" name=""/>
        <dsp:cNvSpPr/>
      </dsp:nvSpPr>
      <dsp:spPr>
        <a:xfrm>
          <a:off x="93145" y="4411758"/>
          <a:ext cx="609060" cy="60906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97D48B-331B-4115-A302-DBCFE84F0737}">
      <dsp:nvSpPr>
        <dsp:cNvPr id="0" name=""/>
        <dsp:cNvSpPr/>
      </dsp:nvSpPr>
      <dsp:spPr>
        <a:xfrm>
          <a:off x="1037189" y="4162597"/>
          <a:ext cx="4795701" cy="1107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198" tIns="117198" rIns="117198" bIns="117198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October 1:</a:t>
          </a:r>
        </a:p>
      </dsp:txBody>
      <dsp:txXfrm>
        <a:off x="1037189" y="4162597"/>
        <a:ext cx="4795701" cy="1107382"/>
      </dsp:txXfrm>
    </dsp:sp>
    <dsp:sp modelId="{EEDA8260-ED4A-4133-93F6-1021C3275B42}">
      <dsp:nvSpPr>
        <dsp:cNvPr id="0" name=""/>
        <dsp:cNvSpPr/>
      </dsp:nvSpPr>
      <dsp:spPr>
        <a:xfrm>
          <a:off x="5114467" y="4135001"/>
          <a:ext cx="5552238" cy="1107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198" tIns="117198" rIns="117198" bIns="11719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Withholding state &amp; local funds started for schools not submitting superintendent contract through NDE Portal (CDC)</a:t>
          </a:r>
        </a:p>
      </dsp:txBody>
      <dsp:txXfrm>
        <a:off x="5114467" y="4135001"/>
        <a:ext cx="5552238" cy="110738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78103F-BFB7-4764-9315-93CE03468D14}">
      <dsp:nvSpPr>
        <dsp:cNvPr id="0" name=""/>
        <dsp:cNvSpPr/>
      </dsp:nvSpPr>
      <dsp:spPr>
        <a:xfrm>
          <a:off x="0" y="379841"/>
          <a:ext cx="10515600" cy="778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95732" rIns="816127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Yes, but that may change during the next legislative session.</a:t>
          </a:r>
        </a:p>
      </dsp:txBody>
      <dsp:txXfrm>
        <a:off x="0" y="379841"/>
        <a:ext cx="10515600" cy="778050"/>
      </dsp:txXfrm>
    </dsp:sp>
    <dsp:sp modelId="{13085A74-B14B-4CC9-B6CB-BAD02692D8BF}">
      <dsp:nvSpPr>
        <dsp:cNvPr id="0" name=""/>
        <dsp:cNvSpPr/>
      </dsp:nvSpPr>
      <dsp:spPr>
        <a:xfrm>
          <a:off x="525780" y="99401"/>
          <a:ext cx="7360920" cy="5608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Does board approved additional amount carry forward?  </a:t>
          </a:r>
        </a:p>
      </dsp:txBody>
      <dsp:txXfrm>
        <a:off x="553160" y="126781"/>
        <a:ext cx="7306160" cy="506120"/>
      </dsp:txXfrm>
    </dsp:sp>
    <dsp:sp modelId="{8BF19ADC-AB56-4334-B75B-1734C82617A9}">
      <dsp:nvSpPr>
        <dsp:cNvPr id="0" name=""/>
        <dsp:cNvSpPr/>
      </dsp:nvSpPr>
      <dsp:spPr>
        <a:xfrm>
          <a:off x="0" y="1540932"/>
          <a:ext cx="10515600" cy="1047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95732" rIns="816127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Board will have to approve prior to submission of Budget.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Requires publication in local newspaper one week prior to board vote.</a:t>
          </a:r>
        </a:p>
      </dsp:txBody>
      <dsp:txXfrm>
        <a:off x="0" y="1540932"/>
        <a:ext cx="10515600" cy="1047375"/>
      </dsp:txXfrm>
    </dsp:sp>
    <dsp:sp modelId="{61F5DF15-AFFE-4F0B-BDBA-AA6C354A6A97}">
      <dsp:nvSpPr>
        <dsp:cNvPr id="0" name=""/>
        <dsp:cNvSpPr/>
      </dsp:nvSpPr>
      <dsp:spPr>
        <a:xfrm>
          <a:off x="525780" y="1260492"/>
          <a:ext cx="7360920" cy="5608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When does the Board need to approve additional amount?</a:t>
          </a:r>
        </a:p>
      </dsp:txBody>
      <dsp:txXfrm>
        <a:off x="553160" y="1287872"/>
        <a:ext cx="7306160" cy="506120"/>
      </dsp:txXfrm>
    </dsp:sp>
    <dsp:sp modelId="{7A1AB778-F8E2-4436-B750-030A5295E6DE}">
      <dsp:nvSpPr>
        <dsp:cNvPr id="0" name=""/>
        <dsp:cNvSpPr/>
      </dsp:nvSpPr>
      <dsp:spPr>
        <a:xfrm>
          <a:off x="0" y="2971347"/>
          <a:ext cx="10515600" cy="12867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95732" rIns="816127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Unused authority (including additional amount approved by the board……possibly) will be available in future years.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Included in base for future years calculation.</a:t>
          </a:r>
        </a:p>
      </dsp:txBody>
      <dsp:txXfrm>
        <a:off x="0" y="2971347"/>
        <a:ext cx="10515600" cy="1286775"/>
      </dsp:txXfrm>
    </dsp:sp>
    <dsp:sp modelId="{81B7788D-F8E6-4565-AF18-67899230FE5D}">
      <dsp:nvSpPr>
        <dsp:cNvPr id="0" name=""/>
        <dsp:cNvSpPr/>
      </dsp:nvSpPr>
      <dsp:spPr>
        <a:xfrm>
          <a:off x="525780" y="2690907"/>
          <a:ext cx="7360920" cy="5608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What if we don’t tax for the full amount of our property tax authority?</a:t>
          </a:r>
        </a:p>
      </dsp:txBody>
      <dsp:txXfrm>
        <a:off x="553160" y="2718287"/>
        <a:ext cx="7306160" cy="50612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320148-E920-49B0-B9E9-7B30DB0974D9}">
      <dsp:nvSpPr>
        <dsp:cNvPr id="0" name=""/>
        <dsp:cNvSpPr/>
      </dsp:nvSpPr>
      <dsp:spPr>
        <a:xfrm>
          <a:off x="0" y="43833"/>
          <a:ext cx="6263640" cy="87267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SPED – </a:t>
          </a:r>
        </a:p>
      </dsp:txBody>
      <dsp:txXfrm>
        <a:off x="42600" y="86433"/>
        <a:ext cx="6178440" cy="787473"/>
      </dsp:txXfrm>
    </dsp:sp>
    <dsp:sp modelId="{FD36E224-54ED-4847-AA93-98A33B80166A}">
      <dsp:nvSpPr>
        <dsp:cNvPr id="0" name=""/>
        <dsp:cNvSpPr/>
      </dsp:nvSpPr>
      <dsp:spPr>
        <a:xfrm>
          <a:off x="0" y="916507"/>
          <a:ext cx="6263640" cy="1415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Maintenance of Effort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Coding SPED costs to Regular Education (1100’s)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Final Financial Report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Requesting more reimbursement than what is coded to reimbursable accounts on the AFR</a:t>
          </a:r>
        </a:p>
      </dsp:txBody>
      <dsp:txXfrm>
        <a:off x="0" y="916507"/>
        <a:ext cx="6263640" cy="1415880"/>
      </dsp:txXfrm>
    </dsp:sp>
    <dsp:sp modelId="{38B3215B-0A6D-4BBD-93FA-154369A8CAD5}">
      <dsp:nvSpPr>
        <dsp:cNvPr id="0" name=""/>
        <dsp:cNvSpPr/>
      </dsp:nvSpPr>
      <dsp:spPr>
        <a:xfrm>
          <a:off x="0" y="2332387"/>
          <a:ext cx="6263640" cy="872673"/>
        </a:xfrm>
        <a:prstGeom prst="roundRect">
          <a:avLst/>
        </a:prstGeom>
        <a:solidFill>
          <a:schemeClr val="accent2">
            <a:hueOff val="-2540515"/>
            <a:satOff val="14603"/>
            <a:lumOff val="5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600’s vs 700’s Capital Exp vs Expense</a:t>
          </a:r>
        </a:p>
      </dsp:txBody>
      <dsp:txXfrm>
        <a:off x="42600" y="2374987"/>
        <a:ext cx="6178440" cy="787473"/>
      </dsp:txXfrm>
    </dsp:sp>
    <dsp:sp modelId="{A4CB3415-8A1B-45FB-96F8-9C9641996E37}">
      <dsp:nvSpPr>
        <dsp:cNvPr id="0" name=""/>
        <dsp:cNvSpPr/>
      </dsp:nvSpPr>
      <dsp:spPr>
        <a:xfrm>
          <a:off x="0" y="3205060"/>
          <a:ext cx="6263640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ESSER Funds</a:t>
          </a:r>
        </a:p>
      </dsp:txBody>
      <dsp:txXfrm>
        <a:off x="0" y="3205060"/>
        <a:ext cx="6263640" cy="397440"/>
      </dsp:txXfrm>
    </dsp:sp>
    <dsp:sp modelId="{7984A3C7-5E19-4B06-AB9F-18D2E7844FB2}">
      <dsp:nvSpPr>
        <dsp:cNvPr id="0" name=""/>
        <dsp:cNvSpPr/>
      </dsp:nvSpPr>
      <dsp:spPr>
        <a:xfrm>
          <a:off x="0" y="3602500"/>
          <a:ext cx="6263640" cy="872673"/>
        </a:xfrm>
        <a:prstGeom prst="roundRect">
          <a:avLst/>
        </a:prstGeom>
        <a:solidFill>
          <a:schemeClr val="accent2">
            <a:hueOff val="-5081029"/>
            <a:satOff val="29206"/>
            <a:lumOff val="11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Coding more SPED expenditures to Federal Accts than Revenue</a:t>
          </a:r>
        </a:p>
      </dsp:txBody>
      <dsp:txXfrm>
        <a:off x="42600" y="3645100"/>
        <a:ext cx="6178440" cy="787473"/>
      </dsp:txXfrm>
    </dsp:sp>
    <dsp:sp modelId="{DC63DA34-3860-4BF4-9A23-744483F6F330}">
      <dsp:nvSpPr>
        <dsp:cNvPr id="0" name=""/>
        <dsp:cNvSpPr/>
      </dsp:nvSpPr>
      <dsp:spPr>
        <a:xfrm>
          <a:off x="0" y="4475174"/>
          <a:ext cx="6263640" cy="894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Decreases reimbursement from the State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Make sure costs for SPED for birth – Pre-K is coded to IDEA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i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 state reimbursement for birth – Pre-K</a:t>
          </a:r>
          <a:endParaRPr lang="en-US" sz="19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4475174"/>
        <a:ext cx="6263640" cy="89424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07D50D-2CC5-4B81-A44A-922F0C289F0B}">
      <dsp:nvSpPr>
        <dsp:cNvPr id="0" name=""/>
        <dsp:cNvSpPr/>
      </dsp:nvSpPr>
      <dsp:spPr>
        <a:xfrm>
          <a:off x="0" y="63017"/>
          <a:ext cx="6263640" cy="149723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AFR System Opens October 1</a:t>
          </a:r>
        </a:p>
      </dsp:txBody>
      <dsp:txXfrm>
        <a:off x="73089" y="136106"/>
        <a:ext cx="6117462" cy="1351056"/>
      </dsp:txXfrm>
    </dsp:sp>
    <dsp:sp modelId="{0B26F43F-DD72-4E1C-88D2-FCE44E6B7A09}">
      <dsp:nvSpPr>
        <dsp:cNvPr id="0" name=""/>
        <dsp:cNvSpPr/>
      </dsp:nvSpPr>
      <dsp:spPr>
        <a:xfrm>
          <a:off x="0" y="1646651"/>
          <a:ext cx="6263640" cy="1497234"/>
        </a:xfrm>
        <a:prstGeom prst="roundRect">
          <a:avLst/>
        </a:prstGeom>
        <a:solidFill>
          <a:schemeClr val="accent5">
            <a:hueOff val="5893570"/>
            <a:satOff val="-7636"/>
            <a:lumOff val="-142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Utilize the AFR Summary Report to confirm financial information aligns with audit </a:t>
          </a:r>
        </a:p>
      </dsp:txBody>
      <dsp:txXfrm>
        <a:off x="73089" y="1719740"/>
        <a:ext cx="6117462" cy="1351056"/>
      </dsp:txXfrm>
    </dsp:sp>
    <dsp:sp modelId="{D5E6570F-BED1-4AF5-B56C-E437D4CEE06C}">
      <dsp:nvSpPr>
        <dsp:cNvPr id="0" name=""/>
        <dsp:cNvSpPr/>
      </dsp:nvSpPr>
      <dsp:spPr>
        <a:xfrm>
          <a:off x="0" y="3230286"/>
          <a:ext cx="6263640" cy="1497234"/>
        </a:xfrm>
        <a:prstGeom prst="roundRect">
          <a:avLst/>
        </a:prstGeom>
        <a:solidFill>
          <a:schemeClr val="accent5">
            <a:hueOff val="11787140"/>
            <a:satOff val="-15272"/>
            <a:lumOff val="-284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Financial Info submitted </a:t>
          </a:r>
          <a:r>
            <a:rPr lang="en-US" sz="3000" b="1" i="1" kern="1200" dirty="0"/>
            <a:t>must</a:t>
          </a:r>
          <a:r>
            <a:rPr lang="en-US" sz="3000" kern="1200" dirty="0"/>
            <a:t> align with audit – </a:t>
          </a:r>
          <a:r>
            <a:rPr lang="en-US" sz="3000" i="1" kern="1200" dirty="0"/>
            <a:t>might request pre-lim info from auditor</a:t>
          </a:r>
        </a:p>
      </dsp:txBody>
      <dsp:txXfrm>
        <a:off x="73089" y="3303375"/>
        <a:ext cx="6117462" cy="1351056"/>
      </dsp:txXfrm>
    </dsp:sp>
    <dsp:sp modelId="{09DADF9C-42B0-4A9F-A182-D532A9216F65}">
      <dsp:nvSpPr>
        <dsp:cNvPr id="0" name=""/>
        <dsp:cNvSpPr/>
      </dsp:nvSpPr>
      <dsp:spPr>
        <a:xfrm>
          <a:off x="0" y="4727520"/>
          <a:ext cx="6263640" cy="714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i="1" kern="1200" dirty="0"/>
            <a:t>Notification to district to adjust/correct info 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i="1" kern="1200" dirty="0"/>
            <a:t>Financial Information must be uploaded again</a:t>
          </a:r>
          <a:endParaRPr lang="en-US" sz="2300" kern="1200" dirty="0"/>
        </a:p>
      </dsp:txBody>
      <dsp:txXfrm>
        <a:off x="0" y="4727520"/>
        <a:ext cx="6263640" cy="71415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01AEB-2CE3-4AB2-A26C-52C5E380CB4D}">
      <dsp:nvSpPr>
        <dsp:cNvPr id="0" name=""/>
        <dsp:cNvSpPr/>
      </dsp:nvSpPr>
      <dsp:spPr>
        <a:xfrm>
          <a:off x="821" y="179951"/>
          <a:ext cx="3327201" cy="399264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0" rIns="328654" bIns="330200" numCol="1" spcCol="1270" anchor="t" anchorCtr="0">
          <a:noAutofit/>
        </a:bodyPr>
        <a:lstStyle/>
        <a:p>
          <a:pPr marL="0" lvl="0" indent="0" algn="l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Districts must have individual capable of overseeing financial statement preparation</a:t>
          </a:r>
        </a:p>
      </dsp:txBody>
      <dsp:txXfrm>
        <a:off x="821" y="1777007"/>
        <a:ext cx="3327201" cy="2395585"/>
      </dsp:txXfrm>
    </dsp:sp>
    <dsp:sp modelId="{3F992101-3439-4A4C-A31B-0DA9E32AACDA}">
      <dsp:nvSpPr>
        <dsp:cNvPr id="0" name=""/>
        <dsp:cNvSpPr/>
      </dsp:nvSpPr>
      <dsp:spPr>
        <a:xfrm>
          <a:off x="821" y="179951"/>
          <a:ext cx="3327201" cy="159705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165100" rIns="32865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</a:p>
      </dsp:txBody>
      <dsp:txXfrm>
        <a:off x="821" y="179951"/>
        <a:ext cx="3327201" cy="1597056"/>
      </dsp:txXfrm>
    </dsp:sp>
    <dsp:sp modelId="{C826709C-CEB4-4DFA-8B59-545528DA71C2}">
      <dsp:nvSpPr>
        <dsp:cNvPr id="0" name=""/>
        <dsp:cNvSpPr/>
      </dsp:nvSpPr>
      <dsp:spPr>
        <a:xfrm>
          <a:off x="3594199" y="179951"/>
          <a:ext cx="3327201" cy="3992641"/>
        </a:xfrm>
        <a:prstGeom prst="rect">
          <a:avLst/>
        </a:prstGeom>
        <a:solidFill>
          <a:schemeClr val="accent5">
            <a:hueOff val="5893570"/>
            <a:satOff val="-7636"/>
            <a:lumOff val="-14215"/>
            <a:alphaOff val="0"/>
          </a:schemeClr>
        </a:solidFill>
        <a:ln w="12700" cap="flat" cmpd="sng" algn="ctr">
          <a:solidFill>
            <a:schemeClr val="accent5">
              <a:hueOff val="5893570"/>
              <a:satOff val="-7636"/>
              <a:lumOff val="-142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0" rIns="328654" bIns="330200" numCol="1" spcCol="1270" anchor="t" anchorCtr="0">
          <a:noAutofit/>
        </a:bodyPr>
        <a:lstStyle/>
        <a:p>
          <a:pPr marL="0" lvl="0" indent="0" algn="l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If there is no one capable of overseeing financial statement preparation?</a:t>
          </a:r>
        </a:p>
      </dsp:txBody>
      <dsp:txXfrm>
        <a:off x="3594199" y="1777007"/>
        <a:ext cx="3327201" cy="2395585"/>
      </dsp:txXfrm>
    </dsp:sp>
    <dsp:sp modelId="{D19F600D-E917-4970-BB02-B758EBF1D2D1}">
      <dsp:nvSpPr>
        <dsp:cNvPr id="0" name=""/>
        <dsp:cNvSpPr/>
      </dsp:nvSpPr>
      <dsp:spPr>
        <a:xfrm>
          <a:off x="3594199" y="179951"/>
          <a:ext cx="3327201" cy="159705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165100" rIns="32865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</a:p>
      </dsp:txBody>
      <dsp:txXfrm>
        <a:off x="3594199" y="179951"/>
        <a:ext cx="3327201" cy="1597056"/>
      </dsp:txXfrm>
    </dsp:sp>
    <dsp:sp modelId="{4B75AC02-735D-491B-B2CE-614075D66688}">
      <dsp:nvSpPr>
        <dsp:cNvPr id="0" name=""/>
        <dsp:cNvSpPr/>
      </dsp:nvSpPr>
      <dsp:spPr>
        <a:xfrm>
          <a:off x="7187576" y="179951"/>
          <a:ext cx="3327201" cy="3992641"/>
        </a:xfrm>
        <a:prstGeom prst="rect">
          <a:avLst/>
        </a:prstGeom>
        <a:solidFill>
          <a:schemeClr val="accent5">
            <a:hueOff val="11787140"/>
            <a:satOff val="-15272"/>
            <a:lumOff val="-28430"/>
            <a:alphaOff val="0"/>
          </a:schemeClr>
        </a:solidFill>
        <a:ln w="12700" cap="flat" cmpd="sng" algn="ctr">
          <a:solidFill>
            <a:schemeClr val="accent5">
              <a:hueOff val="11787140"/>
              <a:satOff val="-15272"/>
              <a:lumOff val="-284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0" rIns="328654" bIns="330200" numCol="1" spcCol="1270" anchor="t" anchorCtr="0">
          <a:noAutofit/>
        </a:bodyPr>
        <a:lstStyle/>
        <a:p>
          <a:pPr marL="0" lvl="0" indent="0" algn="l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Separate firm must prepare the financial statements</a:t>
          </a:r>
        </a:p>
      </dsp:txBody>
      <dsp:txXfrm>
        <a:off x="7187576" y="1777007"/>
        <a:ext cx="3327201" cy="2395585"/>
      </dsp:txXfrm>
    </dsp:sp>
    <dsp:sp modelId="{856EC001-F64A-4927-9EE6-AF2BECFCB1C8}">
      <dsp:nvSpPr>
        <dsp:cNvPr id="0" name=""/>
        <dsp:cNvSpPr/>
      </dsp:nvSpPr>
      <dsp:spPr>
        <a:xfrm>
          <a:off x="7187576" y="179951"/>
          <a:ext cx="3327201" cy="159705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165100" rIns="32865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03</a:t>
          </a:r>
        </a:p>
      </dsp:txBody>
      <dsp:txXfrm>
        <a:off x="7187576" y="179951"/>
        <a:ext cx="3327201" cy="159705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923E74-8019-4FBB-9005-C97D7622B43C}">
      <dsp:nvSpPr>
        <dsp:cNvPr id="0" name=""/>
        <dsp:cNvSpPr/>
      </dsp:nvSpPr>
      <dsp:spPr>
        <a:xfrm>
          <a:off x="0" y="44817"/>
          <a:ext cx="6263640" cy="129760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The Application is similar to last year.</a:t>
          </a:r>
        </a:p>
      </dsp:txBody>
      <dsp:txXfrm>
        <a:off x="63344" y="108161"/>
        <a:ext cx="6136952" cy="1170915"/>
      </dsp:txXfrm>
    </dsp:sp>
    <dsp:sp modelId="{3E86C190-0050-4B5D-B052-7492E43EB3EE}">
      <dsp:nvSpPr>
        <dsp:cNvPr id="0" name=""/>
        <dsp:cNvSpPr/>
      </dsp:nvSpPr>
      <dsp:spPr>
        <a:xfrm>
          <a:off x="0" y="1417300"/>
          <a:ext cx="6263640" cy="1297603"/>
        </a:xfrm>
        <a:prstGeom prst="roundRect">
          <a:avLst/>
        </a:prstGeom>
        <a:solidFill>
          <a:schemeClr val="accent5">
            <a:hueOff val="3929047"/>
            <a:satOff val="-5091"/>
            <a:lumOff val="-94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Opening date will be July 18th</a:t>
          </a:r>
        </a:p>
      </dsp:txBody>
      <dsp:txXfrm>
        <a:off x="63344" y="1480644"/>
        <a:ext cx="6136952" cy="1170915"/>
      </dsp:txXfrm>
    </dsp:sp>
    <dsp:sp modelId="{B5FB988D-5D4A-4CB4-A1A9-A71086E507AD}">
      <dsp:nvSpPr>
        <dsp:cNvPr id="0" name=""/>
        <dsp:cNvSpPr/>
      </dsp:nvSpPr>
      <dsp:spPr>
        <a:xfrm>
          <a:off x="0" y="2789784"/>
          <a:ext cx="6263640" cy="1297603"/>
        </a:xfrm>
        <a:prstGeom prst="roundRect">
          <a:avLst/>
        </a:prstGeom>
        <a:solidFill>
          <a:schemeClr val="accent5">
            <a:hueOff val="7858094"/>
            <a:satOff val="-10181"/>
            <a:lumOff val="-189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Closing date is September 29</a:t>
          </a:r>
        </a:p>
      </dsp:txBody>
      <dsp:txXfrm>
        <a:off x="63344" y="2853128"/>
        <a:ext cx="6136952" cy="1170915"/>
      </dsp:txXfrm>
    </dsp:sp>
    <dsp:sp modelId="{4241593A-AAC3-4501-84A5-6E2C3EBAC60A}">
      <dsp:nvSpPr>
        <dsp:cNvPr id="0" name=""/>
        <dsp:cNvSpPr/>
      </dsp:nvSpPr>
      <dsp:spPr>
        <a:xfrm>
          <a:off x="0" y="4162267"/>
          <a:ext cx="6263640" cy="1297603"/>
        </a:xfrm>
        <a:prstGeom prst="roundRect">
          <a:avLst/>
        </a:prstGeom>
        <a:solidFill>
          <a:schemeClr val="accent5">
            <a:hueOff val="11787140"/>
            <a:satOff val="-15272"/>
            <a:lumOff val="-284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Federal Programs Team will have a session at Admin days and available in a workroom for application support on Wed and Thur.</a:t>
          </a:r>
        </a:p>
      </dsp:txBody>
      <dsp:txXfrm>
        <a:off x="63344" y="4225611"/>
        <a:ext cx="6136952" cy="11709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1DAE6-7789-49A7-8958-A8A822481CC0}">
      <dsp:nvSpPr>
        <dsp:cNvPr id="0" name=""/>
        <dsp:cNvSpPr/>
      </dsp:nvSpPr>
      <dsp:spPr>
        <a:xfrm>
          <a:off x="0" y="50689"/>
          <a:ext cx="9225767" cy="163215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baseline="0" dirty="0"/>
            <a:t>Updates to Joint Public Hearing process/requirements based on actual experiences last year</a:t>
          </a:r>
          <a:endParaRPr lang="en-US" sz="3100" kern="1200" dirty="0"/>
        </a:p>
      </dsp:txBody>
      <dsp:txXfrm>
        <a:off x="79675" y="130364"/>
        <a:ext cx="9066417" cy="1472800"/>
      </dsp:txXfrm>
    </dsp:sp>
    <dsp:sp modelId="{1C9F0D07-DC2D-4750-826A-23E7D1E9649C}">
      <dsp:nvSpPr>
        <dsp:cNvPr id="0" name=""/>
        <dsp:cNvSpPr/>
      </dsp:nvSpPr>
      <dsp:spPr>
        <a:xfrm>
          <a:off x="0" y="1772119"/>
          <a:ext cx="9225767" cy="163215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baseline="0" dirty="0"/>
            <a:t>Sections of bill related to Joint Public Hearing have Emergency Clause – effective when signed by governor</a:t>
          </a:r>
          <a:endParaRPr lang="en-US" sz="3100" kern="1200" dirty="0"/>
        </a:p>
      </dsp:txBody>
      <dsp:txXfrm>
        <a:off x="79675" y="1851794"/>
        <a:ext cx="9066417" cy="1472800"/>
      </dsp:txXfrm>
    </dsp:sp>
    <dsp:sp modelId="{BAF36EEF-50EA-4307-8897-905B626DB174}">
      <dsp:nvSpPr>
        <dsp:cNvPr id="0" name=""/>
        <dsp:cNvSpPr/>
      </dsp:nvSpPr>
      <dsp:spPr>
        <a:xfrm>
          <a:off x="0" y="3404270"/>
          <a:ext cx="9225767" cy="5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918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So will be in effect for 2023-2024 budget season</a:t>
          </a:r>
        </a:p>
      </dsp:txBody>
      <dsp:txXfrm>
        <a:off x="0" y="3404270"/>
        <a:ext cx="9225767" cy="5133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F4E0C9-ED95-45AD-8B0F-AE4432169D93}">
      <dsp:nvSpPr>
        <dsp:cNvPr id="0" name=""/>
        <dsp:cNvSpPr/>
      </dsp:nvSpPr>
      <dsp:spPr>
        <a:xfrm>
          <a:off x="0" y="47681"/>
          <a:ext cx="9613900" cy="132721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baseline="0" dirty="0"/>
            <a:t>At least one elected official from each participating political subdivision must attend</a:t>
          </a:r>
          <a:endParaRPr lang="en-US" sz="2500" kern="1200" dirty="0"/>
        </a:p>
      </dsp:txBody>
      <dsp:txXfrm>
        <a:off x="64789" y="112470"/>
        <a:ext cx="9484322" cy="1197640"/>
      </dsp:txXfrm>
    </dsp:sp>
    <dsp:sp modelId="{C9831BE6-3346-41E5-82D2-E30C17AC7522}">
      <dsp:nvSpPr>
        <dsp:cNvPr id="0" name=""/>
        <dsp:cNvSpPr/>
      </dsp:nvSpPr>
      <dsp:spPr>
        <a:xfrm>
          <a:off x="0" y="1446900"/>
          <a:ext cx="9613900" cy="132721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baseline="0" dirty="0"/>
            <a:t>An elected official may be the designated representative from a participating political subdivision. </a:t>
          </a:r>
          <a:endParaRPr lang="en-US" sz="2500" kern="1200" dirty="0"/>
        </a:p>
      </dsp:txBody>
      <dsp:txXfrm>
        <a:off x="64789" y="1511689"/>
        <a:ext cx="9484322" cy="1197640"/>
      </dsp:txXfrm>
    </dsp:sp>
    <dsp:sp modelId="{D5448CC8-6FE2-411D-9D10-A5B93C9250D7}">
      <dsp:nvSpPr>
        <dsp:cNvPr id="0" name=""/>
        <dsp:cNvSpPr/>
      </dsp:nvSpPr>
      <dsp:spPr>
        <a:xfrm>
          <a:off x="0" y="2846118"/>
          <a:ext cx="9613900" cy="132721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baseline="0" dirty="0"/>
            <a:t>The presence of a quorum or the participation of elected officials at the joint public hearing does not constitute a meeting for Open Meeting Acts purposes</a:t>
          </a:r>
          <a:endParaRPr lang="en-US" sz="2500" kern="1200" dirty="0"/>
        </a:p>
      </dsp:txBody>
      <dsp:txXfrm>
        <a:off x="64789" y="2910907"/>
        <a:ext cx="9484322" cy="11976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299A39-3CED-475F-A59F-35B3A79C6997}">
      <dsp:nvSpPr>
        <dsp:cNvPr id="0" name=""/>
        <dsp:cNvSpPr/>
      </dsp:nvSpPr>
      <dsp:spPr>
        <a:xfrm rot="5400000">
          <a:off x="6662635" y="-2588011"/>
          <a:ext cx="1404400" cy="6931610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And before budget is </a:t>
          </a:r>
          <a:r>
            <a:rPr lang="en-US" sz="2400" u="sng" kern="1200" dirty="0"/>
            <a:t>filed</a:t>
          </a:r>
          <a:r>
            <a:rPr lang="en-US" sz="2400" kern="1200" dirty="0"/>
            <a:t> with State Auditor </a:t>
          </a:r>
        </a:p>
      </dsp:txBody>
      <dsp:txXfrm rot="-5400000">
        <a:off x="3899031" y="244150"/>
        <a:ext cx="6863053" cy="1267286"/>
      </dsp:txXfrm>
    </dsp:sp>
    <dsp:sp modelId="{B05EFF47-CDBE-4C92-9CCB-F30BE29D9A01}">
      <dsp:nvSpPr>
        <dsp:cNvPr id="0" name=""/>
        <dsp:cNvSpPr/>
      </dsp:nvSpPr>
      <dsp:spPr>
        <a:xfrm>
          <a:off x="0" y="43"/>
          <a:ext cx="3899030" cy="17555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Hearings held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September 14 – 23</a:t>
          </a:r>
        </a:p>
      </dsp:txBody>
      <dsp:txXfrm>
        <a:off x="85696" y="85739"/>
        <a:ext cx="3727638" cy="1584108"/>
      </dsp:txXfrm>
    </dsp:sp>
    <dsp:sp modelId="{4246A342-7A10-4919-80CF-342F249E1294}">
      <dsp:nvSpPr>
        <dsp:cNvPr id="0" name=""/>
        <dsp:cNvSpPr/>
      </dsp:nvSpPr>
      <dsp:spPr>
        <a:xfrm rot="5400000">
          <a:off x="6662635" y="-744736"/>
          <a:ext cx="1404400" cy="6931610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Work with your County Assessor regarding how to submit the necessary information</a:t>
          </a:r>
        </a:p>
      </dsp:txBody>
      <dsp:txXfrm rot="-5400000">
        <a:off x="3899031" y="2087425"/>
        <a:ext cx="6863053" cy="1267286"/>
      </dsp:txXfrm>
    </dsp:sp>
    <dsp:sp modelId="{6F093144-41A7-4BB2-9E43-8B6ECA86240E}">
      <dsp:nvSpPr>
        <dsp:cNvPr id="0" name=""/>
        <dsp:cNvSpPr/>
      </dsp:nvSpPr>
      <dsp:spPr>
        <a:xfrm>
          <a:off x="0" y="1843319"/>
          <a:ext cx="3899030" cy="17555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Participating subdivisions now provide information electronically to </a:t>
          </a:r>
          <a:r>
            <a:rPr lang="en-US" sz="2400" u="sng" kern="1200" dirty="0"/>
            <a:t>County Assessor</a:t>
          </a:r>
          <a:r>
            <a:rPr lang="en-US" sz="2400" kern="1200" dirty="0"/>
            <a:t> rather than Clerk</a:t>
          </a:r>
        </a:p>
      </dsp:txBody>
      <dsp:txXfrm>
        <a:off x="85696" y="1929015"/>
        <a:ext cx="3727638" cy="15841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4BD383-1A7A-4C58-B4CA-13D3EC634038}">
      <dsp:nvSpPr>
        <dsp:cNvPr id="0" name=""/>
        <dsp:cNvSpPr/>
      </dsp:nvSpPr>
      <dsp:spPr>
        <a:xfrm>
          <a:off x="52" y="101743"/>
          <a:ext cx="5060997" cy="198993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Department of Education to calculate each School District’s “Property Tax Request Authority” </a:t>
          </a:r>
        </a:p>
      </dsp:txBody>
      <dsp:txXfrm>
        <a:off x="52" y="101743"/>
        <a:ext cx="5060997" cy="1989936"/>
      </dsp:txXfrm>
    </dsp:sp>
    <dsp:sp modelId="{5E074B08-F7F3-43A0-80EE-DA26A839B738}">
      <dsp:nvSpPr>
        <dsp:cNvPr id="0" name=""/>
        <dsp:cNvSpPr/>
      </dsp:nvSpPr>
      <dsp:spPr>
        <a:xfrm>
          <a:off x="52" y="2091679"/>
          <a:ext cx="5060997" cy="1405440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Tax Request must be within this authority</a:t>
          </a:r>
        </a:p>
      </dsp:txBody>
      <dsp:txXfrm>
        <a:off x="52" y="2091679"/>
        <a:ext cx="5060997" cy="1405440"/>
      </dsp:txXfrm>
    </dsp:sp>
    <dsp:sp modelId="{18DEEF6F-E310-41D0-8565-89336677A50E}">
      <dsp:nvSpPr>
        <dsp:cNvPr id="0" name=""/>
        <dsp:cNvSpPr/>
      </dsp:nvSpPr>
      <dsp:spPr>
        <a:xfrm>
          <a:off x="5769590" y="101743"/>
          <a:ext cx="5060997" cy="198993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No changes on APA’s budget forms for this</a:t>
          </a:r>
        </a:p>
      </dsp:txBody>
      <dsp:txXfrm>
        <a:off x="5769590" y="101743"/>
        <a:ext cx="5060997" cy="1989936"/>
      </dsp:txXfrm>
    </dsp:sp>
    <dsp:sp modelId="{A2A20135-972B-4965-9571-83E5B67E27DD}">
      <dsp:nvSpPr>
        <dsp:cNvPr id="0" name=""/>
        <dsp:cNvSpPr/>
      </dsp:nvSpPr>
      <dsp:spPr>
        <a:xfrm>
          <a:off x="5769590" y="2091679"/>
          <a:ext cx="5060997" cy="1405440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Will be handled through LC-2</a:t>
          </a:r>
        </a:p>
      </dsp:txBody>
      <dsp:txXfrm>
        <a:off x="5769590" y="2091679"/>
        <a:ext cx="5060997" cy="14054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6A433D-32C5-44FD-B77D-A4B093A884C3}">
      <dsp:nvSpPr>
        <dsp:cNvPr id="0" name=""/>
        <dsp:cNvSpPr/>
      </dsp:nvSpPr>
      <dsp:spPr>
        <a:xfrm>
          <a:off x="4855224" y="1753711"/>
          <a:ext cx="108599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085992" y="45720"/>
              </a:lnTo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70305" y="1793848"/>
        <a:ext cx="55829" cy="11165"/>
      </dsp:txXfrm>
    </dsp:sp>
    <dsp:sp modelId="{964C875D-7E53-4D1F-82C0-66BC5C184BE9}">
      <dsp:nvSpPr>
        <dsp:cNvPr id="0" name=""/>
        <dsp:cNvSpPr/>
      </dsp:nvSpPr>
      <dsp:spPr>
        <a:xfrm>
          <a:off x="2274" y="343006"/>
          <a:ext cx="4854750" cy="29128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7887" tIns="249704" rIns="237887" bIns="24970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Statute 13-506</a:t>
          </a:r>
        </a:p>
      </dsp:txBody>
      <dsp:txXfrm>
        <a:off x="2274" y="343006"/>
        <a:ext cx="4854750" cy="2912850"/>
      </dsp:txXfrm>
    </dsp:sp>
    <dsp:sp modelId="{E5DC5DE8-DF62-4B32-8EF2-08542620F46D}">
      <dsp:nvSpPr>
        <dsp:cNvPr id="0" name=""/>
        <dsp:cNvSpPr/>
      </dsp:nvSpPr>
      <dsp:spPr>
        <a:xfrm>
          <a:off x="5973616" y="343006"/>
          <a:ext cx="4854750" cy="29128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7887" tIns="249704" rIns="237887" bIns="24970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If budget adopted is different than what was published, need to publish a summary in same manner as original publication within 20 days after adoption </a:t>
          </a:r>
        </a:p>
      </dsp:txBody>
      <dsp:txXfrm>
        <a:off x="5973616" y="343006"/>
        <a:ext cx="4854750" cy="291285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B5617E-F429-4BEC-B0C5-361BA0C86A9D}">
      <dsp:nvSpPr>
        <dsp:cNvPr id="0" name=""/>
        <dsp:cNvSpPr/>
      </dsp:nvSpPr>
      <dsp:spPr>
        <a:xfrm>
          <a:off x="1025132" y="504184"/>
          <a:ext cx="4771552" cy="4771552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Employee Benefit Fund Necessary Cash Reserve</a:t>
          </a:r>
        </a:p>
      </dsp:txBody>
      <dsp:txXfrm>
        <a:off x="3619380" y="1384649"/>
        <a:ext cx="1618919" cy="1590517"/>
      </dsp:txXfrm>
    </dsp:sp>
    <dsp:sp modelId="{919944F8-9751-4C54-BC9A-C7264DBAD963}">
      <dsp:nvSpPr>
        <dsp:cNvPr id="0" name=""/>
        <dsp:cNvSpPr/>
      </dsp:nvSpPr>
      <dsp:spPr>
        <a:xfrm>
          <a:off x="1044635" y="481409"/>
          <a:ext cx="4724839" cy="4842982"/>
        </a:xfrm>
        <a:prstGeom prst="pie">
          <a:avLst>
            <a:gd name="adj1" fmla="val 1800000"/>
            <a:gd name="adj2" fmla="val 9000000"/>
          </a:avLst>
        </a:prstGeom>
        <a:solidFill>
          <a:schemeClr val="accent2">
            <a:hueOff val="-2540515"/>
            <a:satOff val="14603"/>
            <a:lumOff val="5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General Fund Necessary Cash Reserve</a:t>
          </a:r>
        </a:p>
      </dsp:txBody>
      <dsp:txXfrm>
        <a:off x="2338341" y="3537100"/>
        <a:ext cx="2137427" cy="1499018"/>
      </dsp:txXfrm>
    </dsp:sp>
    <dsp:sp modelId="{E43845D5-6A24-446A-BF55-203DC515C609}">
      <dsp:nvSpPr>
        <dsp:cNvPr id="0" name=""/>
        <dsp:cNvSpPr/>
      </dsp:nvSpPr>
      <dsp:spPr>
        <a:xfrm>
          <a:off x="1008682" y="507581"/>
          <a:ext cx="4796746" cy="4771552"/>
        </a:xfrm>
        <a:prstGeom prst="pie">
          <a:avLst>
            <a:gd name="adj1" fmla="val 9000000"/>
            <a:gd name="adj2" fmla="val 16200000"/>
          </a:avLst>
        </a:prstGeom>
        <a:solidFill>
          <a:schemeClr val="accent2">
            <a:hueOff val="-5081029"/>
            <a:satOff val="29206"/>
            <a:lumOff val="11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Depreciation Fund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Total Requirements</a:t>
          </a:r>
        </a:p>
      </dsp:txBody>
      <dsp:txXfrm>
        <a:off x="1522619" y="1444850"/>
        <a:ext cx="1627467" cy="159051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BA6B96-A233-4027-9C88-E939438AE92A}">
      <dsp:nvSpPr>
        <dsp:cNvPr id="0" name=""/>
        <dsp:cNvSpPr/>
      </dsp:nvSpPr>
      <dsp:spPr>
        <a:xfrm rot="5400000">
          <a:off x="6301587" y="-2303662"/>
          <a:ext cx="1698041" cy="672998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i="1" kern="1200" dirty="0">
              <a:latin typeface="Georgia" panose="02040502050405020303" pitchFamily="18" charset="0"/>
            </a:rPr>
            <a:t>Allows districts to levy more than the $1.05 levy limit</a:t>
          </a:r>
          <a:endParaRPr lang="en-US" sz="2500" kern="1200" dirty="0">
            <a:latin typeface="Georgia" panose="02040502050405020303" pitchFamily="18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i="1" kern="1200" dirty="0">
              <a:latin typeface="Georgia" panose="02040502050405020303" pitchFamily="18" charset="0"/>
            </a:rPr>
            <a:t>Found on Budget Schedule B</a:t>
          </a:r>
          <a:endParaRPr lang="en-US" sz="2500" kern="1200" dirty="0">
            <a:latin typeface="Georgia" panose="02040502050405020303" pitchFamily="18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i="1" kern="1200" dirty="0">
              <a:latin typeface="Georgia" panose="02040502050405020303" pitchFamily="18" charset="0"/>
            </a:rPr>
            <a:t>No State Board Approval needed</a:t>
          </a:r>
          <a:endParaRPr lang="en-US" sz="2500" kern="1200" dirty="0">
            <a:latin typeface="Georgia" panose="02040502050405020303" pitchFamily="18" charset="0"/>
          </a:endParaRPr>
        </a:p>
      </dsp:txBody>
      <dsp:txXfrm rot="-5400000">
        <a:off x="3785616" y="295201"/>
        <a:ext cx="6647092" cy="1532257"/>
      </dsp:txXfrm>
    </dsp:sp>
    <dsp:sp modelId="{8F446206-927D-4DF4-97D0-9EED7EA6F06B}">
      <dsp:nvSpPr>
        <dsp:cNvPr id="0" name=""/>
        <dsp:cNvSpPr/>
      </dsp:nvSpPr>
      <dsp:spPr>
        <a:xfrm>
          <a:off x="0" y="53"/>
          <a:ext cx="3785616" cy="212255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Georgia" panose="02040502050405020303" pitchFamily="18" charset="0"/>
            </a:rPr>
            <a:t>Levy Exclusions</a:t>
          </a:r>
        </a:p>
      </dsp:txBody>
      <dsp:txXfrm>
        <a:off x="103614" y="103667"/>
        <a:ext cx="3578388" cy="1915324"/>
      </dsp:txXfrm>
    </dsp:sp>
    <dsp:sp modelId="{2678E342-C1BF-4D37-8659-C187C86508FE}">
      <dsp:nvSpPr>
        <dsp:cNvPr id="0" name=""/>
        <dsp:cNvSpPr/>
      </dsp:nvSpPr>
      <dsp:spPr>
        <a:xfrm rot="5400000">
          <a:off x="6301587" y="-74983"/>
          <a:ext cx="1698041" cy="672998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i="1" kern="1200" dirty="0">
              <a:latin typeface="Georgia" panose="02040502050405020303" pitchFamily="18" charset="0"/>
            </a:rPr>
            <a:t>Allows districts to spend more than their Certified Budget authority</a:t>
          </a:r>
          <a:endParaRPr lang="en-US" sz="2500" kern="1200" dirty="0">
            <a:latin typeface="Georgia" panose="02040502050405020303" pitchFamily="18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i="1" kern="1200" dirty="0">
              <a:latin typeface="Georgia" panose="02040502050405020303" pitchFamily="18" charset="0"/>
            </a:rPr>
            <a:t>Most need State Board Approval</a:t>
          </a:r>
          <a:endParaRPr lang="en-US" sz="2500" kern="1200" dirty="0">
            <a:latin typeface="Georgia" panose="02040502050405020303" pitchFamily="18" charset="0"/>
          </a:endParaRPr>
        </a:p>
      </dsp:txBody>
      <dsp:txXfrm rot="-5400000">
        <a:off x="3785616" y="2523880"/>
        <a:ext cx="6647092" cy="1532257"/>
      </dsp:txXfrm>
    </dsp:sp>
    <dsp:sp modelId="{240E224C-99DF-4056-BA67-D2EB22D756C5}">
      <dsp:nvSpPr>
        <dsp:cNvPr id="0" name=""/>
        <dsp:cNvSpPr/>
      </dsp:nvSpPr>
      <dsp:spPr>
        <a:xfrm>
          <a:off x="0" y="2228732"/>
          <a:ext cx="3785616" cy="212255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Georgia" panose="02040502050405020303" pitchFamily="18" charset="0"/>
            </a:rPr>
            <a:t>Expenditure Exclusions</a:t>
          </a:r>
        </a:p>
      </dsp:txBody>
      <dsp:txXfrm>
        <a:off x="103614" y="2332346"/>
        <a:ext cx="3578388" cy="191532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B99890-063C-4BDD-A906-73F2AF5E1E60}">
      <dsp:nvSpPr>
        <dsp:cNvPr id="0" name=""/>
        <dsp:cNvSpPr/>
      </dsp:nvSpPr>
      <dsp:spPr>
        <a:xfrm>
          <a:off x="0" y="64282"/>
          <a:ext cx="6263640" cy="10881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Access to Prior Year’s Unused Budget Authority Exceeded</a:t>
          </a:r>
        </a:p>
      </dsp:txBody>
      <dsp:txXfrm>
        <a:off x="53117" y="117399"/>
        <a:ext cx="6157406" cy="981866"/>
      </dsp:txXfrm>
    </dsp:sp>
    <dsp:sp modelId="{5489EE95-4395-417C-91DA-AF148B8937B8}">
      <dsp:nvSpPr>
        <dsp:cNvPr id="0" name=""/>
        <dsp:cNvSpPr/>
      </dsp:nvSpPr>
      <dsp:spPr>
        <a:xfrm>
          <a:off x="0" y="1238782"/>
          <a:ext cx="6263640" cy="1088100"/>
        </a:xfrm>
        <a:prstGeom prst="roundRect">
          <a:avLst/>
        </a:prstGeom>
        <a:solidFill>
          <a:schemeClr val="accent2">
            <a:hueOff val="-1693676"/>
            <a:satOff val="9735"/>
            <a:lumOff val="37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Budget Authority Exceeded</a:t>
          </a:r>
        </a:p>
      </dsp:txBody>
      <dsp:txXfrm>
        <a:off x="53117" y="1291899"/>
        <a:ext cx="6157406" cy="981866"/>
      </dsp:txXfrm>
    </dsp:sp>
    <dsp:sp modelId="{983D2B5F-5ECA-45A3-9D64-4D53F8614135}">
      <dsp:nvSpPr>
        <dsp:cNvPr id="0" name=""/>
        <dsp:cNvSpPr/>
      </dsp:nvSpPr>
      <dsp:spPr>
        <a:xfrm>
          <a:off x="0" y="2413282"/>
          <a:ext cx="6263640" cy="1088100"/>
        </a:xfrm>
        <a:prstGeom prst="roundRect">
          <a:avLst/>
        </a:prstGeom>
        <a:solidFill>
          <a:schemeClr val="accent2">
            <a:hueOff val="-3387353"/>
            <a:satOff val="19471"/>
            <a:lumOff val="7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Allowable Reserves Exceeded</a:t>
          </a:r>
        </a:p>
      </dsp:txBody>
      <dsp:txXfrm>
        <a:off x="53117" y="2466399"/>
        <a:ext cx="6157406" cy="981866"/>
      </dsp:txXfrm>
    </dsp:sp>
    <dsp:sp modelId="{9B423A6A-8E8C-4ECD-9136-C1B68EEC9819}">
      <dsp:nvSpPr>
        <dsp:cNvPr id="0" name=""/>
        <dsp:cNvSpPr/>
      </dsp:nvSpPr>
      <dsp:spPr>
        <a:xfrm>
          <a:off x="0" y="3587782"/>
          <a:ext cx="6263640" cy="1088100"/>
        </a:xfrm>
        <a:prstGeom prst="roundRect">
          <a:avLst/>
        </a:prstGeom>
        <a:solidFill>
          <a:schemeClr val="accent2">
            <a:hueOff val="-5081029"/>
            <a:satOff val="29206"/>
            <a:lumOff val="11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Levy Info/Dates Don’t Match</a:t>
          </a:r>
        </a:p>
      </dsp:txBody>
      <dsp:txXfrm>
        <a:off x="53117" y="3640899"/>
        <a:ext cx="6157406" cy="9818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256C813-5FC9-3272-A2BD-BBB2784410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2023 School Finance &amp; Budget Webinar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71CD8C-5DEF-94F8-1B24-A80BC1B839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6/28/2023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548D23-8027-4C53-C1B1-066FBB8573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41A1AF-98F6-E32E-2567-0283831672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11CAA0-BAAA-481A-A45E-C1C917401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74397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2023 School Finance &amp; Budget Webinar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6/28/2023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C15CDD-EA79-41EF-A80C-04ED0D3299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495429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School Finance &amp; Budget Webinar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6/28/2023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9B440-9ECB-4143-8227-2E8A8961220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451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72A02-ADFA-084A-96E3-D510C9B63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30CAA0-3B60-D28C-B89F-CD25FBA0A6E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6/28/2023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2010CC00-9F0A-6AE5-9AA2-5F293208CAC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School Finance &amp; Budget Webinar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183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500" dirty="0"/>
              <a:t>Districts have two types of exclusions to allow for more flexibility in budgeting</a:t>
            </a:r>
          </a:p>
          <a:p>
            <a:r>
              <a:rPr lang="en-US" sz="1500" dirty="0"/>
              <a:t>Exclusions provide districts the ability to exceed statutory limitations</a:t>
            </a:r>
          </a:p>
          <a:p>
            <a:pPr marL="785372" lvl="1" indent="-302066">
              <a:buFont typeface="Arial" panose="020B0604020202020204" pitchFamily="34" charset="0"/>
              <a:buChar char="•"/>
            </a:pPr>
            <a:r>
              <a:rPr lang="en-US" sz="1500" dirty="0"/>
              <a:t>$1.05 Levy limit</a:t>
            </a:r>
          </a:p>
          <a:p>
            <a:pPr marL="785372" lvl="1" indent="-302066">
              <a:buFont typeface="Arial" panose="020B0604020202020204" pitchFamily="34" charset="0"/>
              <a:buChar char="•"/>
            </a:pPr>
            <a:r>
              <a:rPr lang="en-US" sz="1500" dirty="0"/>
              <a:t>Certified Budget Authority</a:t>
            </a:r>
          </a:p>
          <a:p>
            <a:r>
              <a:rPr lang="en-US" sz="1500" dirty="0"/>
              <a:t>Levy Exclusions are found on </a:t>
            </a:r>
            <a:r>
              <a:rPr lang="en-US" sz="1500" b="0" dirty="0"/>
              <a:t>Schedule B</a:t>
            </a:r>
          </a:p>
          <a:p>
            <a:r>
              <a:rPr lang="en-US" sz="1500" b="0" dirty="0"/>
              <a:t>Expenditure Exclusions are found on Schedule 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72A02-ADFA-084A-96E3-D510C9B63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458E99-C679-3BEF-9FC9-0481737DF98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6/28/2023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7AD66F13-664C-6B83-1DA6-7556883986E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School Finance &amp; Budget Webinar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750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State</a:t>
            </a:r>
            <a:r>
              <a:rPr lang="en-US" baseline="0" dirty="0"/>
              <a:t> Board of Education Approval is required for most expenditure exclusions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Two exceptions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SPED Transportation</a:t>
            </a:r>
          </a:p>
          <a:p>
            <a:pPr marL="638440" lvl="1" indent="-181240">
              <a:buFont typeface="Arial" panose="020B0604020202020204" pitchFamily="34" charset="0"/>
              <a:buChar char="•"/>
            </a:pPr>
            <a:r>
              <a:rPr lang="en-US" baseline="0" dirty="0"/>
              <a:t>SPED-related student services </a:t>
            </a:r>
          </a:p>
          <a:p>
            <a:pPr marL="181240" lvl="0" indent="-181240">
              <a:buFont typeface="Arial" panose="020B0604020202020204" pitchFamily="34" charset="0"/>
              <a:buChar char="•"/>
            </a:pPr>
            <a:r>
              <a:rPr lang="en-US" baseline="0" dirty="0"/>
              <a:t>Special Grant Funds – Pre-Approved are found on the LC2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72A02-ADFA-084A-96E3-D510C9B63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0B9104-36FE-1215-EBF8-51D7CDF5895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6/28/2023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290A26ED-7A6A-103D-B7D8-0FD3A7D3C82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School Finance &amp; Budget Webinar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117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Items located</a:t>
            </a:r>
            <a:r>
              <a:rPr lang="en-US" baseline="0" dirty="0"/>
              <a:t> at </a:t>
            </a:r>
            <a:r>
              <a:rPr lang="en-US" dirty="0"/>
              <a:t>the bottom of</a:t>
            </a:r>
            <a:r>
              <a:rPr lang="en-US" baseline="0" dirty="0"/>
              <a:t> the Special Grant fund list </a:t>
            </a:r>
            <a:r>
              <a:rPr lang="en-US" u="sng" baseline="0" dirty="0"/>
              <a:t>Do</a:t>
            </a:r>
            <a:r>
              <a:rPr lang="en-US" baseline="0" dirty="0"/>
              <a:t> require state board approval since they are specific to your district. A couple of things to consider…</a:t>
            </a:r>
          </a:p>
          <a:p>
            <a:endParaRPr lang="en-US" baseline="0" dirty="0"/>
          </a:p>
          <a:p>
            <a:r>
              <a:rPr lang="en-US" baseline="0" dirty="0"/>
              <a:t>Insurance Settlements:  </a:t>
            </a:r>
          </a:p>
          <a:p>
            <a:pPr marL="664546" lvl="1" indent="-181240">
              <a:buFont typeface="Arial" panose="020B0604020202020204" pitchFamily="34" charset="0"/>
              <a:buChar char="•"/>
            </a:pPr>
            <a:r>
              <a:rPr lang="en-US" baseline="0" dirty="0"/>
              <a:t>Consider depositing settlements into your Special Building Fund, so you don’t have to request state board approval when you need to spend those funds.</a:t>
            </a:r>
          </a:p>
          <a:p>
            <a:pPr marL="664546" lvl="1" indent="-181240">
              <a:buFont typeface="Arial" panose="020B0604020202020204" pitchFamily="34" charset="0"/>
              <a:buChar char="•"/>
            </a:pPr>
            <a:r>
              <a:rPr lang="en-US" baseline="0" dirty="0"/>
              <a:t>In recorded in the Special Building Fund, then it wouldn’t impact per pupil costs</a:t>
            </a:r>
          </a:p>
          <a:p>
            <a:endParaRPr lang="en-US" baseline="0" dirty="0"/>
          </a:p>
          <a:p>
            <a:r>
              <a:rPr lang="en-US" baseline="0" dirty="0"/>
              <a:t>Inter-fund loans:  </a:t>
            </a:r>
          </a:p>
          <a:p>
            <a:pPr marL="664546" lvl="1" indent="-181240">
              <a:buFont typeface="Arial" panose="020B0604020202020204" pitchFamily="34" charset="0"/>
              <a:buChar char="•"/>
            </a:pPr>
            <a:r>
              <a:rPr lang="en-US" baseline="0" dirty="0"/>
              <a:t>The General Fund may loan to another taxing funds  </a:t>
            </a:r>
          </a:p>
          <a:p>
            <a:pPr marL="690652" lvl="1" indent="-181240">
              <a:buFont typeface="Arial" panose="020B0604020202020204" pitchFamily="34" charset="0"/>
              <a:buChar char="•"/>
            </a:pPr>
            <a:r>
              <a:rPr lang="en-US" baseline="0" dirty="0"/>
              <a:t>You have two years to repay an inter-fund loan</a:t>
            </a:r>
          </a:p>
          <a:p>
            <a:pPr marL="483306" lvl="1" indent="0">
              <a:buFont typeface="Arial" panose="020B0604020202020204" pitchFamily="34" charset="0"/>
              <a:buNone/>
            </a:pPr>
            <a:endParaRPr lang="en-US" baseline="0" dirty="0"/>
          </a:p>
          <a:p>
            <a:r>
              <a:rPr lang="en-US" baseline="0" dirty="0"/>
              <a:t>Short Term borrowing </a:t>
            </a:r>
          </a:p>
          <a:p>
            <a:pPr marL="664546" lvl="1" indent="-181240">
              <a:buFont typeface="Arial" panose="020B0604020202020204" pitchFamily="34" charset="0"/>
              <a:buChar char="•"/>
            </a:pPr>
            <a:r>
              <a:rPr lang="en-US" baseline="0" dirty="0"/>
              <a:t>Need a load from the bank to help get through a shortfall in revenue during the year.</a:t>
            </a:r>
          </a:p>
          <a:p>
            <a:pPr marL="664546" lvl="1" indent="-181240">
              <a:buFont typeface="Arial" panose="020B0604020202020204" pitchFamily="34" charset="0"/>
              <a:buChar char="•"/>
            </a:pPr>
            <a:r>
              <a:rPr lang="en-US" baseline="0" dirty="0"/>
              <a:t>Must repay this in a year</a:t>
            </a:r>
          </a:p>
          <a:p>
            <a:pPr marL="664546" lvl="1" indent="-181240">
              <a:buFont typeface="Arial" panose="020B0604020202020204" pitchFamily="34" charset="0"/>
              <a:buChar char="•"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72A02-ADFA-084A-96E3-D510C9B63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AF8DDF-E8D7-480D-305C-65C206CDD66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6/28/2023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01AA4A24-3815-08A2-692F-A16C4EB76D4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School Finance &amp; Budget Webinar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667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Early Childhood grants will pre-populate in the LC2 &amp; will remain in the budget base when budget authority is calculated the following spring. </a:t>
            </a:r>
          </a:p>
          <a:p>
            <a:endParaRPr lang="en-US" baseline="0" dirty="0"/>
          </a:p>
          <a:p>
            <a:r>
              <a:rPr lang="en-US" baseline="0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72A02-ADFA-084A-96E3-D510C9B63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FEAF9-0D22-8CD1-CA2E-0370FFBDD71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6/28/2023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C11E3E4E-A4C6-D7A9-26F8-67B40AEE296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School Finance &amp; Budget Webinar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238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72A02-ADFA-084A-96E3-D510C9B63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4A463E-7E93-7E76-8EC7-50A8B5B76B8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6/28/2023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C56FF457-E34F-DA27-415A-4CE23D9F5D8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School Finance &amp; Budget Webinar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874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School Finance &amp; Budget Webinar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6/28/2023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9B440-9ECB-4143-8227-2E8A8961220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5764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1213" y="1220788"/>
            <a:ext cx="5854700" cy="3292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An activation code is required for all data collections in the NDE Portal.  </a:t>
            </a:r>
            <a:br>
              <a:rPr lang="en-US" baseline="0" dirty="0"/>
            </a:br>
            <a:endParaRPr lang="en-US" baseline="0" dirty="0"/>
          </a:p>
          <a:p>
            <a:pPr>
              <a:buFont typeface="Arial" pitchFamily="34" charset="0"/>
              <a:buChar char="•"/>
            </a:pPr>
            <a:r>
              <a:rPr lang="en-US" baseline="0" dirty="0"/>
              <a:t>For the LC-2, there is one activation code.  </a:t>
            </a:r>
            <a:br>
              <a:rPr lang="en-US" baseline="0" dirty="0"/>
            </a:br>
            <a:endParaRPr lang="en-US" baseline="0" dirty="0"/>
          </a:p>
          <a:p>
            <a:pPr>
              <a:buFont typeface="Arial" pitchFamily="34" charset="0"/>
              <a:buChar char="•"/>
            </a:pPr>
            <a:r>
              <a:rPr lang="en-US" baseline="0" dirty="0"/>
              <a:t>This activation code allows the user to key and submit LC2 information,.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849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056FEF-F814-482B-8FE0-B765A2B01C08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849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849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6/28/2023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849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 School Finance &amp; Budget Webinar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849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Nebraska Department of Education</a:t>
            </a:r>
          </a:p>
        </p:txBody>
      </p:sp>
    </p:spTree>
    <p:extLst>
      <p:ext uri="{BB962C8B-B14F-4D97-AF65-F5344CB8AC3E}">
        <p14:creationId xmlns:p14="http://schemas.microsoft.com/office/powerpoint/2010/main" val="29753933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1213" y="1220788"/>
            <a:ext cx="5854700" cy="3292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Remember earlier Michelle talked about unused budget authority, here is where it’s going to pre-populate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849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 School Finance &amp; Budget Webinar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849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6/28/2023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849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Nebraska Department of Education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849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0F2802-67C7-4C91-9023-4CD2AF3D039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849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5038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did go to a vote of the people, here is where you are going to mark yes &amp; enter the amount.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6DD483-9E45-4E22-8487-77AA9AFA95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83106-74BE-7B08-A326-96F332BC6F2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6/28/2023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AB22DFC0-BCF5-0B68-80F9-A15DB4088EB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School Finance &amp; Budget Webinar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487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School Finance &amp; Budget Webinar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6/28/2023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9B440-9ECB-4143-8227-2E8A8961220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3058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1213" y="1220788"/>
            <a:ext cx="5854700" cy="3292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849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 School Finance &amp; Budget Webinar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849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6/28/2023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849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Nebraska Department of Education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849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0F2802-67C7-4C91-9023-4CD2AF3D039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849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2494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1213" y="1220788"/>
            <a:ext cx="5854700" cy="3292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An activation code is required for all data collections in the NDE Portal.  </a:t>
            </a:r>
            <a:br>
              <a:rPr lang="en-US" baseline="0" dirty="0"/>
            </a:br>
            <a:endParaRPr lang="en-US" baseline="0" dirty="0"/>
          </a:p>
          <a:p>
            <a:pPr>
              <a:buFont typeface="Arial" pitchFamily="34" charset="0"/>
              <a:buChar char="•"/>
            </a:pPr>
            <a:r>
              <a:rPr lang="en-US" baseline="0" dirty="0"/>
              <a:t>For the LC-2, there is one activation code.  </a:t>
            </a:r>
            <a:br>
              <a:rPr lang="en-US" baseline="0" dirty="0"/>
            </a:br>
            <a:endParaRPr lang="en-US" baseline="0" dirty="0"/>
          </a:p>
          <a:p>
            <a:pPr>
              <a:buFont typeface="Arial" pitchFamily="34" charset="0"/>
              <a:buChar char="•"/>
            </a:pPr>
            <a:r>
              <a:rPr lang="en-US" baseline="0" dirty="0"/>
              <a:t>This activation code allows the user to key and submit LC2 information,.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849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056FEF-F814-482B-8FE0-B765A2B01C08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849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849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6/28/2023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849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 School Finance &amp; Budget Webinar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849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Nebraska Department of Education</a:t>
            </a:r>
          </a:p>
        </p:txBody>
      </p:sp>
    </p:spTree>
    <p:extLst>
      <p:ext uri="{BB962C8B-B14F-4D97-AF65-F5344CB8AC3E}">
        <p14:creationId xmlns:p14="http://schemas.microsoft.com/office/powerpoint/2010/main" val="15130364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School Finance &amp; Budget Webinar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6/28/2023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9B440-9ECB-4143-8227-2E8A8961220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6425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you’ve worked your way through the budget documents and worked your way through LC2 then refer to this checklist to make sure you have everything completed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School Finance &amp; Budget Webinar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6/28/2023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9B440-9ECB-4143-8227-2E8A8961220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8890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School Finance &amp; Budget Webinar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6/28/2023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9B440-9ECB-4143-8227-2E8A8961220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0840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Ok Michelle is going to go over some end of year reminders with you.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School Finance &amp; Budget Webinar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6/28/2023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9B440-9ECB-4143-8227-2E8A8961220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0560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School Finance &amp; Budget Webinar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6/28/2023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9B440-9ECB-4143-8227-2E8A8961220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6363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School Finance &amp; Budget Webinar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6/28/2023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9B440-9ECB-4143-8227-2E8A8961220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8192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School Finance &amp; Budget Webinar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6/28/2023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9B440-9ECB-4143-8227-2E8A8961220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6437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6BB6DF-6F04-4355-A02B-C1EC8BC2F37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6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6/28/2023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School Finance &amp; Budget Webinar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382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72A02-ADFA-084A-96E3-D510C9B63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208153-4497-9042-C41F-F55BB24D0AD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6/28/2023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78A124EC-D64B-98A9-275F-97FFBF33AC5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School Finance &amp; Budget Webinar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5154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72A02-ADFA-084A-96E3-D510C9B63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47F478-07E6-982F-9C0A-8A0A215BF0D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6/28/2023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1552DFDB-842C-C9A4-945B-758F12B14BC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School Finance &amp; Budget Webinar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8950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School Finance &amp; Budget Webinar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6/28/2023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9B440-9ECB-4143-8227-2E8A8961220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2361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School Finance &amp; Budget Webinar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6/28/2023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9B440-9ECB-4143-8227-2E8A8961220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4249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School Finance &amp; Budget Webinar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6/28/2023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9B440-9ECB-4143-8227-2E8A8961220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5035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School Finance &amp; Budget Webinar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6/28/2023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9B440-9ECB-4143-8227-2E8A8961220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760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School Finance &amp; Budget Webinar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6/28/2023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9B440-9ECB-4143-8227-2E8A8961220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7553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School Finance &amp; Budget Webinar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6/28/2023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9B440-9ECB-4143-8227-2E8A8961220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5973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School Finance &amp; Budget Webinar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6/28/2023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9B440-9ECB-4143-8227-2E8A8961220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4272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School Finance &amp; Budget Webinar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6/28/2023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9B440-9ECB-4143-8227-2E8A8961220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4633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School Finance &amp; Budget Webinar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6/28/2023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9B440-9ECB-4143-8227-2E8A8961220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799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School Finance &amp; Budget Webinar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6/28/2023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9B440-9ECB-4143-8227-2E8A8961220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0334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School Finance &amp; Budget Webinar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6/28/2023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9B440-9ECB-4143-8227-2E8A8961220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013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72A02-ADFA-084A-96E3-D510C9B63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2FFDE8-02C6-E0B9-D894-51FE5F6A627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6/28/2023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963751A2-1E96-D29C-E3F7-C6211B25F0B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School Finance &amp; Budget Webinar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5995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72A02-ADFA-084A-96E3-D510C9B63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B318FA-6B7E-7C7C-4D59-94FD85BE927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6/28/2023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13CDD505-5EC3-CED0-3B2A-9ECFA569DAD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School Finance &amp; Budget Webinar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5467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72A02-ADFA-084A-96E3-D510C9B63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459AE0-CF42-E85C-E963-10221A7361D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6/28/2023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F53F39B3-83DD-3B8F-901E-36F9A4C0EC0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School Finance &amp; Budget Webinar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980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72A02-ADFA-084A-96E3-D510C9B63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8DAF0A-D177-F0A9-BED6-09569EE174B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6/28/2023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41294A4E-9C57-9231-604B-3510E3367AF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School Finance &amp; Budget Webinar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34765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06D81-5A2F-4721-8230-F489555FA6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84A288-2CEF-ECC8-B752-5D974F3ADD1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6/28/2023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7D5DF554-4F4D-B6CD-9445-DAD7C738037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School Finance &amp; Budget Webinar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0211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06D81-5A2F-4721-8230-F489555FA6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A4C479-174D-F1D6-593F-4A720F09DCA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6/28/2023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A81FF0E6-E4CD-58E6-71EA-CACB3870483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School Finance &amp; Budget Webinar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6125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13A314-5B58-49ED-8138-7E4C7305D7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6/28/2023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School Finance &amp; Budget Webinar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9611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06D81-5A2F-4721-8230-F489555FA6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013141-31BD-DA82-00DF-9E8C39AACB2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6/28/2023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ED27BB8E-2FCB-2C03-473A-79B20FE052B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School Finance &amp; Budget Webinar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8622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2E9C9F-63CA-1241-A502-713AB3FE430A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6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6/28/2023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School Finance &amp; Budget Webinar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838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School Finance &amp; Budget Webinar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6/28/2023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9B440-9ECB-4143-8227-2E8A8961220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16466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13A314-5B58-49ED-8138-7E4C7305D7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6/28/2023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School Finance &amp; Budget Webinar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00974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School Finance &amp; Budget Webinar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6/28/2023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Department of Education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FFFD1-BED5-400C-9569-D905E3429B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84800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72A02-ADFA-084A-96E3-D510C9B63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6DD4BD-A03E-24FC-2AAD-87F0DB79551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6/28/2023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76A1C21B-EDA3-7A8C-BD02-C2437E9CD36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School Finance &amp; Budget Webinar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04412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School Finance &amp; Budget Webinar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6/28/2023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9B440-9ECB-4143-8227-2E8A8961220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65349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School Finance &amp; Budget Webinar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6/28/2023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9B440-9ECB-4143-8227-2E8A8961220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30061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School Finance &amp; Budget Webinar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6/28/2023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9B440-9ECB-4143-8227-2E8A8961220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12642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086F0-3729-475A-B4E6-68A79A3CD496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6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6/28/2023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School Finance &amp; Budget Webinar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23071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086F0-3729-475A-B4E6-68A79A3CD496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6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6/28/2023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School Finance &amp; Budget Webinar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21960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086F0-3729-475A-B4E6-68A79A3CD496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6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6/28/2023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School Finance &amp; Budget Webinar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208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72A02-ADFA-084A-96E3-D510C9B63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91C123-B05B-ADB4-0757-336F7A94B11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6/28/2023</a:t>
            </a:r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6DE8E259-59F4-4CB2-564B-4EFFD325A11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2023 School Finance &amp; Budget Webinar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97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School Finance &amp; Budget Webinar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6/28/2023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9B440-9ECB-4143-8227-2E8A8961220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00042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086F0-3729-475A-B4E6-68A79A3CD496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6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6/28/2023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School Finance &amp; Budget Webinar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886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School Finance &amp; Budget Webinar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6/28/2023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9B440-9ECB-4143-8227-2E8A8961220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946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School Finance &amp; Budget Webinar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6/28/2023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9B440-9ECB-4143-8227-2E8A8961220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661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School Finance &amp; Budget Webinar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6/28/2023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9B440-9ECB-4143-8227-2E8A8961220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969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201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14595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941559"/>
            <a:ext cx="10466875" cy="2426330"/>
          </a:xfrm>
        </p:spPr>
        <p:txBody>
          <a:bodyPr anchor="t" anchorCtr="0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63998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30859" y="1448553"/>
            <a:ext cx="9379391" cy="2525916"/>
          </a:xfrm>
        </p:spPr>
        <p:txBody>
          <a:bodyPr anchor="t" anchorCtr="0"/>
          <a:lstStyle>
            <a:lvl1pPr algn="ctr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19349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30859" y="3693813"/>
            <a:ext cx="9379391" cy="2317688"/>
          </a:xfrm>
        </p:spPr>
        <p:txBody>
          <a:bodyPr anchor="t" anchorCtr="0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13386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606580"/>
            <a:ext cx="10433366" cy="2960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360729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8625" y="932507"/>
            <a:ext cx="6826314" cy="51061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70558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4305" y="3802455"/>
            <a:ext cx="6844420" cy="30716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961706"/>
          </a:xfrm>
        </p:spPr>
        <p:txBody>
          <a:bodyPr anchor="t" anchorCtr="0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94293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4253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4253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59BFA-FEBC-434C-85AF-E33ECF3FC66A}" type="datetimeFigureOut">
              <a:rPr lang="en-US" smtClean="0"/>
              <a:t>6/27/2023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19839-9A15-9240-A47A-520DE2FBAC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F1646">
                    <a:tint val="75000"/>
                  </a:srgbClr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1646">
                  <a:tint val="75000"/>
                </a:srgbClr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165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03E20-8C20-4A87-BD07-0F8F5602391A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F1646">
                    <a:tint val="75000"/>
                  </a:srgbClr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6/27/2023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1646">
                  <a:tint val="75000"/>
                </a:srgbClr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1646">
                  <a:tint val="75000"/>
                </a:srgbClr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19839-9A15-9240-A47A-520DE2FBAC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F1646">
                    <a:tint val="75000"/>
                  </a:srgbClr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1646">
                  <a:tint val="75000"/>
                </a:srgbClr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7023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8225" y="1681163"/>
            <a:ext cx="650716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8225" y="2505074"/>
            <a:ext cx="6507163" cy="4352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072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59BFA-FEBC-434C-85AF-E33ECF3FC66A}" type="datetimeFigureOut">
              <a:rPr lang="en-US" smtClean="0"/>
              <a:t>6/27/2023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CBE19839-9A15-9240-A47A-520DE2FBAC43}" type="slidenum">
              <a:rPr lang="en-US" smtClean="0">
                <a:solidFill>
                  <a:srgbClr val="1F1646">
                    <a:tint val="75000"/>
                  </a:srgbClr>
                </a:solidFill>
              </a:rPr>
              <a:pPr defTabSz="342900"/>
              <a:t>‹#›</a:t>
            </a:fld>
            <a:endParaRPr lang="en-US" dirty="0">
              <a:solidFill>
                <a:srgbClr val="1F16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675550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49634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59BFA-FEBC-434C-85AF-E33ECF3FC66A}" type="datetimeFigureOut">
              <a:rPr lang="en-US" smtClean="0"/>
              <a:t>6/27/2023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EA29-BDCB-7B4E-9B72-86CA995AD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89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40326" y="1285587"/>
            <a:ext cx="7976102" cy="2525916"/>
          </a:xfrm>
        </p:spPr>
        <p:txBody>
          <a:bodyPr anchor="t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42396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309418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221200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268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3467474"/>
            <a:ext cx="10433366" cy="3406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7306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4282290"/>
            <a:ext cx="10433366" cy="25917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65359" y="3354309"/>
            <a:ext cx="10433366" cy="927981"/>
          </a:xfrm>
        </p:spPr>
        <p:txBody>
          <a:bodyPr anchor="t" anchorCtr="0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398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68556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1608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40326" y="1285587"/>
            <a:ext cx="7976102" cy="2525916"/>
          </a:xfrm>
        </p:spPr>
        <p:txBody>
          <a:bodyPr anchor="t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966935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941559"/>
            <a:ext cx="10466875" cy="2426330"/>
          </a:xfrm>
        </p:spPr>
        <p:txBody>
          <a:bodyPr anchor="t" anchorCtr="0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78100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30859" y="1448553"/>
            <a:ext cx="9379391" cy="2525916"/>
          </a:xfrm>
        </p:spPr>
        <p:txBody>
          <a:bodyPr anchor="t" anchorCtr="0"/>
          <a:lstStyle>
            <a:lvl1pPr algn="ctr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8682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30859" y="3693813"/>
            <a:ext cx="9379391" cy="2317688"/>
          </a:xfrm>
        </p:spPr>
        <p:txBody>
          <a:bodyPr anchor="t" anchorCtr="0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07723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606580"/>
            <a:ext cx="10433366" cy="2960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96737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8625" y="932507"/>
            <a:ext cx="6826314" cy="51061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1154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4305" y="3802455"/>
            <a:ext cx="6844420" cy="30716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961706"/>
          </a:xfrm>
        </p:spPr>
        <p:txBody>
          <a:bodyPr anchor="t" anchorCtr="0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35410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4253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4253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59BFA-FEBC-434C-85AF-E33ECF3FC66A}" type="datetimeFigureOut">
              <a:rPr lang="en-US" smtClean="0"/>
              <a:t>6/27/2023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EA29-BDCB-7B4E-9B72-86CA995AD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0555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BC735-BA41-F34B-AF25-7B9B470DEC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0832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0474" y="5532437"/>
            <a:ext cx="8391526" cy="1325563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7730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645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74226666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8626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9050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7667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291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5101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1289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0388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5679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0541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185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800644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80578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119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8871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6591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2970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6/27/2023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7203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D304C1-941A-4D40-A384-35D1A6A77C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3283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26734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9125" y="4038599"/>
            <a:ext cx="10944225" cy="2062163"/>
          </a:xfrm>
        </p:spPr>
        <p:txBody>
          <a:bodyPr anchor="t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46298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BC735-BA41-F34B-AF25-7B9B470DEC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900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799969"/>
      </p:ext>
    </p:extLst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FC86DB-83A0-4B81-846A-594CB613FC2B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F1646">
                    <a:tint val="75000"/>
                  </a:srgbClr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6/27/2023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1646">
                  <a:tint val="75000"/>
                </a:srgbClr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1646">
                  <a:tint val="75000"/>
                </a:srgbClr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70287-AC2A-4EC0-AC13-FC792E8445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F1646">
                    <a:tint val="75000"/>
                  </a:srgbClr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1646">
                  <a:tint val="75000"/>
                </a:srgbClr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467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BC735-BA41-F34B-AF25-7B9B470DEC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3918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D304C1-941A-4D40-A384-35D1A6A77C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6067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0474" y="5532437"/>
            <a:ext cx="8391526" cy="1325563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2451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40326" y="1285587"/>
            <a:ext cx="7976102" cy="2525916"/>
          </a:xfrm>
        </p:spPr>
        <p:txBody>
          <a:bodyPr anchor="t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32964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5280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59BFA-FEBC-434C-85AF-E33ECF3FC66A}" type="datetimeFigureOut">
              <a:rPr lang="en-US" smtClean="0"/>
              <a:t>6/27/2023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EA29-BDCB-7B4E-9B72-86CA995AD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7964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40326" y="1285587"/>
            <a:ext cx="7976102" cy="2525916"/>
          </a:xfrm>
        </p:spPr>
        <p:txBody>
          <a:bodyPr anchor="t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0580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932309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354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3467474"/>
            <a:ext cx="10433366" cy="3406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1939317"/>
      </p:ext>
    </p:extLst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8780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3467474"/>
            <a:ext cx="10433366" cy="3406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1018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4282290"/>
            <a:ext cx="10433366" cy="25917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65359" y="3354309"/>
            <a:ext cx="10433366" cy="927981"/>
          </a:xfrm>
        </p:spPr>
        <p:txBody>
          <a:bodyPr anchor="t" anchorCtr="0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1468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5159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1327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941559"/>
            <a:ext cx="10466875" cy="2426330"/>
          </a:xfrm>
        </p:spPr>
        <p:txBody>
          <a:bodyPr anchor="t" anchorCtr="0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0545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30859" y="1448553"/>
            <a:ext cx="9379391" cy="2525916"/>
          </a:xfrm>
        </p:spPr>
        <p:txBody>
          <a:bodyPr anchor="t" anchorCtr="0"/>
          <a:lstStyle>
            <a:lvl1pPr algn="ctr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1739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30859" y="3693813"/>
            <a:ext cx="9379391" cy="2317688"/>
          </a:xfrm>
        </p:spPr>
        <p:txBody>
          <a:bodyPr anchor="t" anchorCtr="0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9277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606580"/>
            <a:ext cx="10433366" cy="2960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200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8625" y="932507"/>
            <a:ext cx="6826314" cy="51061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707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4282290"/>
            <a:ext cx="10433366" cy="25917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65359" y="3354309"/>
            <a:ext cx="10433366" cy="927981"/>
          </a:xfrm>
        </p:spPr>
        <p:txBody>
          <a:bodyPr anchor="t" anchorCtr="0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526519"/>
      </p:ext>
    </p:extLst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4305" y="3802455"/>
            <a:ext cx="6844420" cy="30716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961706"/>
          </a:xfrm>
        </p:spPr>
        <p:txBody>
          <a:bodyPr anchor="t" anchorCtr="0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0263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4253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4253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E09EE-1314-43CA-9A26-50D636E64295}" type="datetime1">
              <a:rPr lang="en-US" smtClean="0">
                <a:solidFill>
                  <a:srgbClr val="1F1646">
                    <a:tint val="75000"/>
                  </a:srgbClr>
                </a:solidFill>
              </a:rPr>
              <a:pPr/>
              <a:t>6/27/2023</a:t>
            </a:fld>
            <a:endParaRPr lang="en-US" dirty="0">
              <a:solidFill>
                <a:srgbClr val="1F1646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EA29-BDCB-7B4E-9B72-86CA995AD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5869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71463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1274" y="365125"/>
            <a:ext cx="4962526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1274" y="1825625"/>
            <a:ext cx="496252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5771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8" y="3060700"/>
            <a:ext cx="9772651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971550" y="4659313"/>
            <a:ext cx="1026795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5674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0975" y="2127250"/>
            <a:ext cx="501967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90975" y="3562350"/>
            <a:ext cx="5019676" cy="26146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7082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8225" y="1681163"/>
            <a:ext cx="650716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8225" y="2505074"/>
            <a:ext cx="6507163" cy="4352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5755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1274" y="365125"/>
            <a:ext cx="4962526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1274" y="1825625"/>
            <a:ext cx="4962525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19715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0474" y="5532437"/>
            <a:ext cx="8391526" cy="1325563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75233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8" y="3060700"/>
            <a:ext cx="9772651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971550" y="4659313"/>
            <a:ext cx="1026795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73119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278575"/>
      </p:ext>
    </p:extLst>
  </p:cSld>
  <p:clrMapOvr>
    <a:masterClrMapping/>
  </p:clrMapOvr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9125" y="4038599"/>
            <a:ext cx="10944225" cy="2062163"/>
          </a:xfrm>
        </p:spPr>
        <p:txBody>
          <a:bodyPr anchor="t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9050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image" Target="../media/image19.png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6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169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7747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365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59BFA-FEBC-434C-85AF-E33ECF3FC66A}" type="datetimeFigureOut">
              <a:rPr lang="en-US" smtClean="0"/>
              <a:t>6/27/2023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365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CBE19839-9A15-9240-A47A-520DE2FBAC43}" type="slidenum">
              <a:rPr lang="en-US" smtClean="0">
                <a:solidFill>
                  <a:srgbClr val="1F1646">
                    <a:tint val="75000"/>
                  </a:srgbClr>
                </a:solidFill>
              </a:rPr>
              <a:pPr defTabSz="342900"/>
              <a:t>‹#›</a:t>
            </a:fld>
            <a:endParaRPr lang="en-US" dirty="0">
              <a:solidFill>
                <a:srgbClr val="1F16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16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169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7747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365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59BFA-FEBC-434C-85AF-E33ECF3FC66A}" type="datetimeFigureOut">
              <a:rPr lang="en-US" smtClean="0"/>
              <a:t>6/27/2023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365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6EA29-BDCB-7B4E-9B72-86CA995AD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842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753" r:id="rId18"/>
    <p:sldLayoutId id="2147483754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3595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304C1-941A-4D40-A384-35D1A6A77C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450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169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7747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365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59BFA-FEBC-434C-85AF-E33ECF3FC66A}" type="datetimeFigureOut">
              <a:rPr lang="en-US" smtClean="0"/>
              <a:t>6/27/2023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365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C29B5-B3EC-0141-BE1B-9E5EC6E713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3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0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9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0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hyperlink" Target="https://www.education.ne.gov/fos/budgeting-school-district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tion.ne.gov/fos/budgeting-school-district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uditors.nebraska.gov/Budget_Info.html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4" Type="http://schemas.openxmlformats.org/officeDocument/2006/relationships/hyperlink" Target="mailto:Stephanie.degroot@nebraska.gov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Stephanie.degroot@nebraska.gov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ADVISERHelp@nebraskacloud.or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tion.ne.gov/fos/process-for-amending-a-budget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tion.ne.gov/fos/process-for-amending-a-budget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mailto:michelle.cartwright@nebraska.gov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4" Type="http://schemas.openxmlformats.org/officeDocument/2006/relationships/hyperlink" Target="mailto:Kevin.lyons@nebraska.gov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Relationship Id="rId4" Type="http://schemas.microsoft.com/office/2007/relationships/hdphoto" Target="../media/hdphoto1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6.xml"/><Relationship Id="rId5" Type="http://schemas.microsoft.com/office/2007/relationships/hdphoto" Target="../media/hdphoto2.wdp"/><Relationship Id="rId4" Type="http://schemas.openxmlformats.org/officeDocument/2006/relationships/image" Target="../media/image6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66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6.xml"/><Relationship Id="rId5" Type="http://schemas.microsoft.com/office/2007/relationships/hdphoto" Target="../media/hdphoto2.wdp"/><Relationship Id="rId4" Type="http://schemas.openxmlformats.org/officeDocument/2006/relationships/image" Target="../media/image6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3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3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3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8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1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hyperlink" Target="mailto:michelle.cartwright@nebraska.gov" TargetMode="External"/><Relationship Id="rId3" Type="http://schemas.openxmlformats.org/officeDocument/2006/relationships/image" Target="../media/image95.png"/><Relationship Id="rId7" Type="http://schemas.openxmlformats.org/officeDocument/2006/relationships/hyperlink" Target="mailto:stephanie.degroot@nebraska.gov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5.xml"/><Relationship Id="rId6" Type="http://schemas.openxmlformats.org/officeDocument/2006/relationships/hyperlink" Target="mailto:kevin.lyons@nebraska.gov" TargetMode="External"/><Relationship Id="rId5" Type="http://schemas.openxmlformats.org/officeDocument/2006/relationships/hyperlink" Target="mailto:bryce.wilson@nebraska.gov" TargetMode="External"/><Relationship Id="rId4" Type="http://schemas.openxmlformats.org/officeDocument/2006/relationships/image" Target="../media/image96.gif"/><Relationship Id="rId9" Type="http://schemas.openxmlformats.org/officeDocument/2006/relationships/hyperlink" Target="https://www.education.ne.gov/fo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6EFA3-C4EC-1BEF-44FC-4DDBE0D22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562" y="672618"/>
            <a:ext cx="10466875" cy="2648806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800" dirty="0"/>
            </a:br>
            <a:r>
              <a:rPr lang="en-US" sz="4800" spc="230" dirty="0"/>
              <a:t>2023</a:t>
            </a:r>
            <a:br>
              <a:rPr lang="en-US" sz="4800" spc="230" dirty="0"/>
            </a:br>
            <a:r>
              <a:rPr lang="en-US" sz="4800" spc="230" dirty="0"/>
              <a:t>SCHOOL FINANCE &amp; </a:t>
            </a:r>
            <a:br>
              <a:rPr lang="en-US" sz="4800" spc="230" dirty="0"/>
            </a:br>
            <a:r>
              <a:rPr lang="en-US" sz="4800" spc="230" dirty="0"/>
              <a:t>BUDGET WEBINAR</a:t>
            </a:r>
          </a:p>
        </p:txBody>
      </p:sp>
    </p:spTree>
    <p:extLst>
      <p:ext uri="{BB962C8B-B14F-4D97-AF65-F5344CB8AC3E}">
        <p14:creationId xmlns:p14="http://schemas.microsoft.com/office/powerpoint/2010/main" val="782100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F2FC7-916C-4516-89B2-74B5D1BB6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/>
              <a:t>LB 243 – School Districts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D680E24-052A-2C0E-D2A2-9A0E9B4597F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1037" y="2336800"/>
          <a:ext cx="10830641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847628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8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7" name="Rectangle 10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4000" i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Thank You!</a:t>
            </a:r>
          </a:p>
        </p:txBody>
      </p:sp>
      <p:pic>
        <p:nvPicPr>
          <p:cNvPr id="6" name="Graphic 5" descr="Handshake">
            <a:extLst>
              <a:ext uri="{FF2B5EF4-FFF2-40B4-BE49-F238E27FC236}">
                <a16:creationId xmlns:a16="http://schemas.microsoft.com/office/drawing/2014/main" id="{B52FFF0D-3AE9-8D70-3EEB-2A48D2AAD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48" name="Group 12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49" name="Freeform: Shape 13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50" name="Freeform: Shape 14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51" name="Freeform: Shape 15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3574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rgbClr val="0070C0"/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99F96-33CE-49A1-BBB1-CDA45A400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Adopted Budget Different than Publication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E8F5658-B6D1-C59D-5B3B-E0C163B5D78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1037" y="2336800"/>
          <a:ext cx="10830641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2514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8C1C8-4867-AEED-BB7A-C87AA8288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Issues during Budget Reviews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11C8A-3B13-55C3-D4CB-3EBC38B7A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All required documentation not submitted</a:t>
            </a:r>
          </a:p>
          <a:p>
            <a:pPr lvl="1"/>
            <a:r>
              <a:rPr lang="en-US" sz="2400" dirty="0"/>
              <a:t>LC-2 printout</a:t>
            </a:r>
          </a:p>
          <a:p>
            <a:pPr lvl="1"/>
            <a:r>
              <a:rPr lang="en-US" sz="2400" dirty="0"/>
              <a:t>Special Grant Funds List</a:t>
            </a:r>
          </a:p>
          <a:p>
            <a:pPr lvl="1"/>
            <a:r>
              <a:rPr lang="en-US" sz="2400" dirty="0"/>
              <a:t>School Board minutes approving budget</a:t>
            </a:r>
          </a:p>
          <a:p>
            <a:pPr lvl="1"/>
            <a:r>
              <a:rPr lang="en-US" sz="2400" dirty="0"/>
              <a:t>Proof of Publication</a:t>
            </a:r>
          </a:p>
          <a:p>
            <a:pPr lvl="1"/>
            <a:r>
              <a:rPr lang="en-US" sz="2400" dirty="0"/>
              <a:t>Certification of Taxable Valuation from County Assessor(s)</a:t>
            </a:r>
          </a:p>
          <a:p>
            <a:r>
              <a:rPr lang="en-US" sz="2800" dirty="0"/>
              <a:t>Beginning Balances do not agree to Prior Year Ending Balances, or audit report or AFR</a:t>
            </a:r>
          </a:p>
        </p:txBody>
      </p:sp>
    </p:spTree>
    <p:extLst>
      <p:ext uri="{BB962C8B-B14F-4D97-AF65-F5344CB8AC3E}">
        <p14:creationId xmlns:p14="http://schemas.microsoft.com/office/powerpoint/2010/main" val="299726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rgbClr val="002060"/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Budget Amendments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Amendments must be made </a:t>
            </a:r>
            <a:r>
              <a:rPr lang="en-US" u="sng" dirty="0"/>
              <a:t>prior to end of the fiscal year</a:t>
            </a:r>
          </a:p>
          <a:p>
            <a:r>
              <a:rPr lang="en-US" dirty="0"/>
              <a:t>Must file amendment with State Auditor, NDE, and County Clerks</a:t>
            </a:r>
          </a:p>
          <a:p>
            <a:r>
              <a:rPr lang="en-US" dirty="0"/>
              <a:t>Example and instructions can be found on State Auditor website</a:t>
            </a:r>
          </a:p>
          <a:p>
            <a:r>
              <a:rPr lang="en-US" dirty="0"/>
              <a:t>Required to submit: </a:t>
            </a:r>
          </a:p>
          <a:p>
            <a:pPr lvl="1"/>
            <a:r>
              <a:rPr lang="en-US" sz="2400" dirty="0"/>
              <a:t>Pages of Budget that </a:t>
            </a:r>
            <a:r>
              <a:rPr lang="en-US" sz="2400" b="1" u="sng" dirty="0"/>
              <a:t>changed; </a:t>
            </a:r>
            <a:r>
              <a:rPr lang="en-US" sz="2400" dirty="0"/>
              <a:t>do not need complete budget</a:t>
            </a:r>
          </a:p>
          <a:p>
            <a:pPr lvl="1"/>
            <a:r>
              <a:rPr lang="en-US" sz="2400" dirty="0"/>
              <a:t>Board Minutes approving amendment</a:t>
            </a:r>
          </a:p>
          <a:p>
            <a:pPr lvl="1"/>
            <a:r>
              <a:rPr lang="en-US" sz="2400" dirty="0"/>
              <a:t>Proof of Publication for Amendment Hearing</a:t>
            </a:r>
          </a:p>
        </p:txBody>
      </p:sp>
    </p:spTree>
    <p:extLst>
      <p:ext uri="{BB962C8B-B14F-4D97-AF65-F5344CB8AC3E}">
        <p14:creationId xmlns:p14="http://schemas.microsoft.com/office/powerpoint/2010/main" val="205775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F1F2E-9F9A-4A57-BFDB-5CC6E3A7D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Audit 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61758-FD7D-48DC-8D0C-2E69D1E41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343705"/>
            <a:ext cx="10242200" cy="3697657"/>
          </a:xfrm>
        </p:spPr>
        <p:txBody>
          <a:bodyPr>
            <a:normAutofit/>
          </a:bodyPr>
          <a:lstStyle/>
          <a:p>
            <a:r>
              <a:rPr lang="en-US" sz="2200" dirty="0"/>
              <a:t>Audit Reports due to State Auditor by </a:t>
            </a:r>
            <a:r>
              <a:rPr lang="en-US" sz="2200" u="sng" dirty="0"/>
              <a:t>November 5</a:t>
            </a:r>
            <a:r>
              <a:rPr lang="en-US" sz="2200" u="sng" baseline="30000" dirty="0"/>
              <a:t>th</a:t>
            </a:r>
            <a:r>
              <a:rPr lang="en-US" sz="2200" u="sng" dirty="0"/>
              <a:t> </a:t>
            </a:r>
          </a:p>
          <a:p>
            <a:pPr lvl="1"/>
            <a:r>
              <a:rPr lang="en-US" sz="1800" dirty="0"/>
              <a:t>Can submit online through </a:t>
            </a:r>
            <a:r>
              <a:rPr lang="en-US" sz="1800" u="sng" dirty="0">
                <a:solidFill>
                  <a:srgbClr val="FF0000"/>
                </a:solidFill>
              </a:rPr>
              <a:t>auditors.nebraska.gov </a:t>
            </a:r>
            <a:r>
              <a:rPr lang="en-US" sz="1800" dirty="0"/>
              <a:t>(preferred method)</a:t>
            </a:r>
          </a:p>
          <a:p>
            <a:pPr lvl="1"/>
            <a:r>
              <a:rPr lang="en-US" sz="1800" dirty="0"/>
              <a:t>Or mail hardcopy </a:t>
            </a:r>
          </a:p>
          <a:p>
            <a:r>
              <a:rPr lang="en-US" sz="2200" dirty="0"/>
              <a:t>Penalty for filing audit report late</a:t>
            </a:r>
          </a:p>
          <a:p>
            <a:pPr lvl="1"/>
            <a:r>
              <a:rPr lang="en-US" altLang="en-US" sz="1800" i="1" dirty="0"/>
              <a:t>If a political subdivision required to file a report with the Auditor of Public Accounts fails to file such report by the applicable due date, </a:t>
            </a:r>
            <a:r>
              <a:rPr lang="en-US" altLang="en-US" sz="1800" i="1" u="sng" dirty="0"/>
              <a:t>the Auditor of Public Accounts may assess the political subdivision a late fee of twenty dollars per day for each calendar day the required report remains not filed</a:t>
            </a:r>
            <a:r>
              <a:rPr lang="en-US" altLang="en-US" sz="1800" i="1" dirty="0"/>
              <a:t>. … The total late fee assessed…shall not exceed two thousand dollars per filing.</a:t>
            </a:r>
          </a:p>
          <a:p>
            <a:endParaRPr lang="en-US" sz="3200" b="1" dirty="0"/>
          </a:p>
          <a:p>
            <a:pPr lvl="1"/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2352700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rgbClr val="002060"/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12236-9AA0-4D8B-9841-96818EC37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Questions?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64006-BBC7-47D3-8C3E-4BC6A9C4AC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757" y="2077375"/>
            <a:ext cx="8823934" cy="3409025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/>
            <a:endParaRPr lang="en-US" sz="2000" b="1" dirty="0"/>
          </a:p>
          <a:p>
            <a:pPr marL="0"/>
            <a:endParaRPr lang="en-US" sz="2000" b="1" dirty="0"/>
          </a:p>
          <a:p>
            <a:pPr marL="0"/>
            <a:endParaRPr lang="en-US" sz="2000" b="1" dirty="0"/>
          </a:p>
          <a:p>
            <a:pPr marL="0" indent="0">
              <a:buNone/>
            </a:pPr>
            <a:r>
              <a:rPr lang="en-US" sz="3100" b="1" dirty="0"/>
              <a:t>Nebraska Auditor of Public Accounts</a:t>
            </a:r>
          </a:p>
          <a:p>
            <a:pPr marL="0" indent="0">
              <a:buNone/>
            </a:pPr>
            <a:r>
              <a:rPr lang="en-US" sz="3100" dirty="0"/>
              <a:t>Jeff Schreier – Audit Manager, Budget Review Coordinator</a:t>
            </a:r>
          </a:p>
          <a:p>
            <a:pPr marL="0" indent="0">
              <a:buNone/>
            </a:pPr>
            <a:r>
              <a:rPr lang="en-US" sz="3100" dirty="0"/>
              <a:t>402.471.2111</a:t>
            </a:r>
          </a:p>
          <a:p>
            <a:pPr marL="0" indent="0">
              <a:buNone/>
            </a:pPr>
            <a:r>
              <a:rPr lang="en-US" sz="3100" dirty="0"/>
              <a:t>Jeff.Schreier@nebraska.gov </a:t>
            </a:r>
          </a:p>
          <a:p>
            <a:pPr marL="0" indent="0">
              <a:buNone/>
            </a:pPr>
            <a:r>
              <a:rPr lang="en-US" sz="3100" dirty="0"/>
              <a:t>auditors.nebraska.gov  </a:t>
            </a:r>
          </a:p>
          <a:p>
            <a:pPr marL="0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07283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School District Budget &amp; LC-2</a:t>
            </a:r>
            <a:br>
              <a:rPr lang="en-US" dirty="0"/>
            </a:br>
            <a:r>
              <a:rPr lang="en-US" sz="4000" dirty="0"/>
              <a:t>Michelle Cartwright and Stephanie DeGroot</a:t>
            </a:r>
          </a:p>
        </p:txBody>
      </p:sp>
    </p:spTree>
    <p:extLst>
      <p:ext uri="{BB962C8B-B14F-4D97-AF65-F5344CB8AC3E}">
        <p14:creationId xmlns:p14="http://schemas.microsoft.com/office/powerpoint/2010/main" val="1618243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436" y="931941"/>
            <a:ext cx="3200400" cy="44611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 Information Available on FOS Website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D4C9CDE-EDCA-8D7A-A38F-EEFB74DF3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4322243" y="708660"/>
            <a:ext cx="6607619" cy="568082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60ABB9-7A45-5C4A-C92B-4F8E0BD32D78}"/>
              </a:ext>
            </a:extLst>
          </p:cNvPr>
          <p:cNvSpPr txBox="1"/>
          <p:nvPr/>
        </p:nvSpPr>
        <p:spPr>
          <a:xfrm>
            <a:off x="0" y="6389487"/>
            <a:ext cx="12188952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https://www.education.ne.gov/fos/budgeting-school-district/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DCAE800D-FD0E-1C14-227C-2A381B6668CB}"/>
              </a:ext>
            </a:extLst>
          </p:cNvPr>
          <p:cNvSpPr/>
          <p:nvPr/>
        </p:nvSpPr>
        <p:spPr>
          <a:xfrm>
            <a:off x="7527542" y="3711162"/>
            <a:ext cx="914400" cy="27432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0FE30BF-18A2-FA29-3804-4936413DEC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2243" y="260445"/>
            <a:ext cx="471487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38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97420" y="160403"/>
            <a:ext cx="9961079" cy="651272"/>
          </a:xfrm>
        </p:spPr>
        <p:txBody>
          <a:bodyPr>
            <a:noAutofit/>
          </a:bodyPr>
          <a:lstStyle/>
          <a:p>
            <a:r>
              <a:rPr lang="en-US" sz="4400" b="1" dirty="0"/>
              <a:t>Budget Text – NDE Document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5807414" y="1346814"/>
            <a:ext cx="6235430" cy="491489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Explanation of budgeting terms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Reviews</a:t>
            </a:r>
          </a:p>
          <a:p>
            <a:pPr lvl="1">
              <a:lnSpc>
                <a:spcPct val="100000"/>
              </a:lnSpc>
            </a:pPr>
            <a:r>
              <a:rPr lang="en-US" sz="3000" dirty="0"/>
              <a:t>Taxing funds and allowed levies</a:t>
            </a:r>
          </a:p>
          <a:p>
            <a:pPr lvl="1">
              <a:lnSpc>
                <a:spcPct val="100000"/>
              </a:lnSpc>
            </a:pPr>
            <a:r>
              <a:rPr lang="en-US" sz="3000" dirty="0"/>
              <a:t>Accessing unused Budget Authority</a:t>
            </a:r>
          </a:p>
          <a:p>
            <a:pPr lvl="1">
              <a:lnSpc>
                <a:spcPct val="100000"/>
              </a:lnSpc>
            </a:pPr>
            <a:r>
              <a:rPr lang="en-US" sz="3000" dirty="0"/>
              <a:t>Levy and Expenditure Exclusions</a:t>
            </a:r>
          </a:p>
          <a:p>
            <a:pPr lvl="1">
              <a:lnSpc>
                <a:spcPct val="100000"/>
              </a:lnSpc>
            </a:pPr>
            <a:r>
              <a:rPr lang="en-US" sz="3000" dirty="0"/>
              <a:t>Procedure for holding special elections for a levy override and/or to exceed Budget Authority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21043992">
            <a:off x="1270788" y="1338191"/>
            <a:ext cx="3851299" cy="446648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3DB8F5-EC58-8CEB-0B7C-B52999DDD3B7}"/>
              </a:ext>
            </a:extLst>
          </p:cNvPr>
          <p:cNvSpPr txBox="1"/>
          <p:nvPr/>
        </p:nvSpPr>
        <p:spPr>
          <a:xfrm>
            <a:off x="0" y="6389487"/>
            <a:ext cx="12188952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https://www.education.ne.gov/fos/budgeting-school-district/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4594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97421" y="160403"/>
            <a:ext cx="10629856" cy="651272"/>
          </a:xfrm>
        </p:spPr>
        <p:txBody>
          <a:bodyPr>
            <a:noAutofit/>
          </a:bodyPr>
          <a:lstStyle/>
          <a:p>
            <a:r>
              <a:rPr lang="en-US" sz="4400" b="1" dirty="0"/>
              <a:t>Budget Document Instruction Manual – APA 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537659" y="1346814"/>
            <a:ext cx="5294457" cy="4914898"/>
          </a:xfrm>
        </p:spPr>
        <p:txBody>
          <a:bodyPr>
            <a:normAutofit/>
          </a:bodyPr>
          <a:lstStyle/>
          <a:p>
            <a:r>
              <a:rPr lang="en-US" sz="3200" dirty="0"/>
              <a:t>Instruction Manual for completing the District Budget Document Forms</a:t>
            </a:r>
          </a:p>
          <a:p>
            <a:endParaRPr lang="en-US" dirty="0"/>
          </a:p>
          <a:p>
            <a:r>
              <a:rPr lang="en-US" sz="3200" dirty="0"/>
              <a:t>In-depth statute reference</a:t>
            </a:r>
          </a:p>
          <a:p>
            <a:pPr lvl="1"/>
            <a:r>
              <a:rPr lang="en-US" sz="2800" dirty="0"/>
              <a:t>See for more on LB 644</a:t>
            </a:r>
          </a:p>
          <a:p>
            <a:pPr lvl="1"/>
            <a:endParaRPr lang="en-US" dirty="0"/>
          </a:p>
          <a:p>
            <a:r>
              <a:rPr lang="en-US" sz="3200" dirty="0"/>
              <a:t>Updated each year to incorporate Legislative changes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21043992">
            <a:off x="1283756" y="1257523"/>
            <a:ext cx="3868802" cy="482104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35AB80-B6B7-7E91-0AB1-685280AEA382}"/>
              </a:ext>
            </a:extLst>
          </p:cNvPr>
          <p:cNvSpPr txBox="1"/>
          <p:nvPr/>
        </p:nvSpPr>
        <p:spPr>
          <a:xfrm>
            <a:off x="0" y="6386006"/>
            <a:ext cx="12192000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https://auditors.nebraska.gov/Budget_Info.htm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FC5E7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980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132" y="596053"/>
            <a:ext cx="8744516" cy="1526147"/>
          </a:xfrm>
        </p:spPr>
        <p:txBody>
          <a:bodyPr>
            <a:normAutofit/>
          </a:bodyPr>
          <a:lstStyle/>
          <a:p>
            <a:r>
              <a:rPr lang="en-US" dirty="0"/>
              <a:t>Auditor of Public Accounts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1564" y="4313846"/>
            <a:ext cx="8791575" cy="2357060"/>
          </a:xfrm>
        </p:spPr>
        <p:txBody>
          <a:bodyPr/>
          <a:lstStyle/>
          <a:p>
            <a:pPr algn="l"/>
            <a:r>
              <a:rPr lang="en-US" sz="2400" dirty="0"/>
              <a:t>Jeff Schreier – Audit Manager, Budget Review Coordinator</a:t>
            </a:r>
          </a:p>
          <a:p>
            <a:pPr algn="l"/>
            <a:r>
              <a:rPr lang="en-US" sz="2400" dirty="0"/>
              <a:t>jeff.schreier@nebraska.gov </a:t>
            </a:r>
          </a:p>
          <a:p>
            <a:pPr algn="l"/>
            <a:r>
              <a:rPr lang="en-US" sz="2400" dirty="0"/>
              <a:t>402.471.2111</a:t>
            </a:r>
          </a:p>
          <a:p>
            <a:pPr algn="l"/>
            <a:r>
              <a:rPr lang="en-US" sz="2400" dirty="0"/>
              <a:t>auditors.nebraska.gov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EEE848-A28C-4CFC-9941-EF89303D7115}"/>
              </a:ext>
            </a:extLst>
          </p:cNvPr>
          <p:cNvSpPr txBox="1"/>
          <p:nvPr/>
        </p:nvSpPr>
        <p:spPr>
          <a:xfrm>
            <a:off x="10835914" y="6444604"/>
            <a:ext cx="2064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June 2023</a:t>
            </a:r>
          </a:p>
        </p:txBody>
      </p:sp>
    </p:spTree>
    <p:extLst>
      <p:ext uri="{BB962C8B-B14F-4D97-AF65-F5344CB8AC3E}">
        <p14:creationId xmlns:p14="http://schemas.microsoft.com/office/powerpoint/2010/main" val="2891607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C6C5D7-CE09-4389-0D30-B29A88020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154"/>
            <a:ext cx="10515600" cy="744573"/>
          </a:xfrm>
        </p:spPr>
        <p:txBody>
          <a:bodyPr/>
          <a:lstStyle/>
          <a:p>
            <a:pPr algn="ctr"/>
            <a:r>
              <a:rPr lang="en-US" b="1" dirty="0"/>
              <a:t>Certified Budget Authority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868CFB-7060-F55D-DA52-C07363C54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22772" y="1351700"/>
            <a:ext cx="4702763" cy="4617208"/>
          </a:xfrm>
        </p:spPr>
        <p:txBody>
          <a:bodyPr>
            <a:normAutofit/>
          </a:bodyPr>
          <a:lstStyle/>
          <a:p>
            <a:pPr marL="342900" marR="0" lvl="0" indent="-2286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Certified on or before March 1 each year</a:t>
            </a:r>
          </a:p>
          <a:p>
            <a:pPr marL="800100" lvl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/>
              <a:t>Re-certified on June 9</a:t>
            </a:r>
            <a:r>
              <a:rPr lang="en-US" baseline="30000" dirty="0"/>
              <a:t>th</a:t>
            </a:r>
            <a:r>
              <a:rPr lang="en-US" dirty="0"/>
              <a:t>, 2023</a:t>
            </a:r>
          </a:p>
          <a:p>
            <a:pPr marL="800100" lvl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342900" lvl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/>
              <a:t>See Budget Text pg 2 for full calculation explanation</a:t>
            </a:r>
          </a:p>
          <a:p>
            <a:pPr marL="800100" lvl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/>
              <a:t>Budget, Student Growth, or Formula based </a:t>
            </a:r>
          </a:p>
          <a:p>
            <a:pPr marL="800100" lvl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342900" marR="0" lvl="0" indent="-2286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Populated into LC-2 </a:t>
            </a:r>
          </a:p>
          <a:p>
            <a:pPr marL="342900" marR="0" lvl="0" indent="-2286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342900" marR="0" lvl="0" indent="-2286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342900" marR="0" lvl="0" indent="-2286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F2E0C75-2070-7806-5596-805844E920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66870" y="1136466"/>
            <a:ext cx="4885355" cy="5234875"/>
          </a:xfrm>
          <a:ln>
            <a:solidFill>
              <a:schemeClr val="accent2">
                <a:lumMod val="75000"/>
              </a:schemeClr>
            </a:solidFill>
          </a:ln>
          <a:effectLst>
            <a:outerShdw blurRad="50800" dist="38100" algn="l" rotWithShape="0">
              <a:schemeClr val="accent2">
                <a:lumMod val="75000"/>
                <a:alpha val="40000"/>
              </a:scheme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CE9B6E3-5038-3094-4F2D-55186C7EC2CC}"/>
              </a:ext>
            </a:extLst>
          </p:cNvPr>
          <p:cNvSpPr txBox="1"/>
          <p:nvPr/>
        </p:nvSpPr>
        <p:spPr>
          <a:xfrm>
            <a:off x="0" y="6387537"/>
            <a:ext cx="1219199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https://sfos.education.ne.gov/Default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2FC0B12-7CAF-49D9-3EB7-C6A435186E36}"/>
              </a:ext>
            </a:extLst>
          </p:cNvPr>
          <p:cNvSpPr/>
          <p:nvPr/>
        </p:nvSpPr>
        <p:spPr>
          <a:xfrm>
            <a:off x="1266409" y="2156566"/>
            <a:ext cx="4486275" cy="70093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160B00B9-73A5-74B1-C880-D9D29FD51A37}"/>
              </a:ext>
            </a:extLst>
          </p:cNvPr>
          <p:cNvSpPr/>
          <p:nvPr/>
        </p:nvSpPr>
        <p:spPr>
          <a:xfrm rot="-2400000">
            <a:off x="5172431" y="1650703"/>
            <a:ext cx="745659" cy="301480"/>
          </a:xfrm>
          <a:prstGeom prst="lef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303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247" y="144379"/>
            <a:ext cx="11067553" cy="954506"/>
          </a:xfrm>
        </p:spPr>
        <p:txBody>
          <a:bodyPr>
            <a:normAutofit/>
          </a:bodyPr>
          <a:lstStyle/>
          <a:p>
            <a:pPr algn="ctr"/>
            <a:r>
              <a:rPr lang="en-US" sz="4300" b="1" dirty="0"/>
              <a:t>Up Against Budget Authority?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3751" y="2362283"/>
            <a:ext cx="5066272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Utilize Exclusions</a:t>
            </a:r>
          </a:p>
          <a:p>
            <a:pPr lvl="1"/>
            <a:r>
              <a:rPr lang="en-US" sz="2800" dirty="0"/>
              <a:t>Special Grant Funds</a:t>
            </a:r>
          </a:p>
          <a:p>
            <a:pPr lvl="2"/>
            <a:r>
              <a:rPr lang="en-US" sz="2400" dirty="0"/>
              <a:t>ESSERS</a:t>
            </a:r>
          </a:p>
          <a:p>
            <a:pPr lvl="2"/>
            <a:r>
              <a:rPr lang="en-US" sz="2400" dirty="0"/>
              <a:t>Early Childhood</a:t>
            </a:r>
          </a:p>
          <a:p>
            <a:pPr lvl="2"/>
            <a:r>
              <a:rPr lang="en-US" sz="2400" dirty="0"/>
              <a:t>Short Term Borrowing, </a:t>
            </a:r>
            <a:r>
              <a:rPr lang="en-US" sz="2400" dirty="0" err="1"/>
              <a:t>etc</a:t>
            </a:r>
            <a:endParaRPr lang="en-US" sz="2400" dirty="0"/>
          </a:p>
          <a:p>
            <a:pPr lvl="1"/>
            <a:r>
              <a:rPr lang="en-US" sz="2800" dirty="0"/>
              <a:t>Properly ‘estimate’ SPED expenses</a:t>
            </a:r>
          </a:p>
          <a:p>
            <a:pPr lvl="1"/>
            <a:r>
              <a:rPr lang="en-US" sz="2800" dirty="0"/>
              <a:t>General Fund Lid Exclusions - Schedule A</a:t>
            </a:r>
          </a:p>
          <a:p>
            <a:pPr lvl="2"/>
            <a:r>
              <a:rPr lang="en-US" sz="2400" dirty="0"/>
              <a:t>Retirement Contribution</a:t>
            </a:r>
          </a:p>
          <a:p>
            <a:pPr lvl="2"/>
            <a:r>
              <a:rPr lang="en-US" sz="2400" dirty="0"/>
              <a:t>Impact Aid, </a:t>
            </a:r>
            <a:r>
              <a:rPr lang="en-US" sz="2400" dirty="0" err="1"/>
              <a:t>etc</a:t>
            </a:r>
            <a:endParaRPr lang="en-US" sz="2400" dirty="0"/>
          </a:p>
          <a:p>
            <a:endParaRPr lang="en-US" sz="10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2376081"/>
            <a:ext cx="5603682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Hold public vote to exceed Certified Budget Authority</a:t>
            </a:r>
          </a:p>
          <a:p>
            <a:pPr lvl="1"/>
            <a:r>
              <a:rPr lang="en-US" dirty="0"/>
              <a:t>Ballot language must include statement to include access to expenditure exclusions</a:t>
            </a:r>
          </a:p>
          <a:p>
            <a:pPr lvl="1"/>
            <a:r>
              <a:rPr lang="en-US" dirty="0"/>
              <a:t>Amount approved by public is for one school fiscal year.</a:t>
            </a:r>
          </a:p>
          <a:p>
            <a:pPr lvl="1"/>
            <a:r>
              <a:rPr lang="en-US" dirty="0"/>
              <a:t>Must budget the total amount approved to carry over for future years.</a:t>
            </a:r>
          </a:p>
          <a:p>
            <a:pPr lvl="1"/>
            <a:r>
              <a:rPr lang="en-US" dirty="0"/>
              <a:t>Becomes part of the base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44643C-0BE0-CD5E-F310-3892DE9506E4}"/>
              </a:ext>
            </a:extLst>
          </p:cNvPr>
          <p:cNvSpPr txBox="1"/>
          <p:nvPr/>
        </p:nvSpPr>
        <p:spPr>
          <a:xfrm>
            <a:off x="846675" y="1098885"/>
            <a:ext cx="10507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Provisions in statute allow specific items to be outside of the General Fund expenditure limitation. </a:t>
            </a:r>
          </a:p>
        </p:txBody>
      </p:sp>
    </p:spTree>
    <p:extLst>
      <p:ext uri="{BB962C8B-B14F-4D97-AF65-F5344CB8AC3E}">
        <p14:creationId xmlns:p14="http://schemas.microsoft.com/office/powerpoint/2010/main" val="2936141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D67D43-A695-C0DC-A897-280C0144E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886" y="1526386"/>
            <a:ext cx="5581650" cy="43208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indent="0" algn="l"/>
            <a:b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300" i="1" kern="1200" dirty="0">
                <a:solidFill>
                  <a:schemeClr val="tx1"/>
                </a:solidFill>
                <a:latin typeface="Tw Cen MT" panose="020B0602020104020603" pitchFamily="34" charset="0"/>
              </a:rPr>
              <a:t>Budgeting tool to help with cash flow</a:t>
            </a:r>
            <a:br>
              <a:rPr lang="en-US" sz="3300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br>
              <a:rPr lang="en-US" sz="3300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en-US" sz="3300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Not cash in the bank</a:t>
            </a:r>
            <a:br>
              <a:rPr lang="en-US" sz="3300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br>
              <a:rPr lang="en-US" sz="3300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en-US" sz="3300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Entered in budget worksheets, </a:t>
            </a:r>
            <a:r>
              <a:rPr lang="en-US" sz="3300" i="1" dirty="0">
                <a:solidFill>
                  <a:schemeClr val="tx1"/>
                </a:solidFill>
                <a:latin typeface="+mn-lt"/>
              </a:rPr>
              <a:t>auto populates and calculates into LC-2, total cannot exceed allowable amount</a:t>
            </a:r>
            <a:endParaRPr lang="en-US" sz="3300" kern="12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graphicFrame>
        <p:nvGraphicFramePr>
          <p:cNvPr id="9" name="Diagram 8"/>
          <p:cNvGraphicFramePr/>
          <p:nvPr/>
        </p:nvGraphicFramePr>
        <p:xfrm>
          <a:off x="5015184" y="668517"/>
          <a:ext cx="7047476" cy="5680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3">
            <a:extLst>
              <a:ext uri="{FF2B5EF4-FFF2-40B4-BE49-F238E27FC236}">
                <a16:creationId xmlns:a16="http://schemas.microsoft.com/office/drawing/2014/main" id="{C091FC3B-31D1-6818-EED4-2FC3CBFAB667}"/>
              </a:ext>
            </a:extLst>
          </p:cNvPr>
          <p:cNvSpPr txBox="1">
            <a:spLocks/>
          </p:cNvSpPr>
          <p:nvPr/>
        </p:nvSpPr>
        <p:spPr>
          <a:xfrm>
            <a:off x="553340" y="153814"/>
            <a:ext cx="10515600" cy="7478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Total Allowable Reserves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E3382-C7F1-10DF-5124-68B1E4A98B5E}"/>
              </a:ext>
            </a:extLst>
          </p:cNvPr>
          <p:cNvSpPr txBox="1"/>
          <p:nvPr/>
        </p:nvSpPr>
        <p:spPr>
          <a:xfrm>
            <a:off x="-12879" y="6387537"/>
            <a:ext cx="1219199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Reference: See Budget Text – Allowable Reserve Limitation for more info </a:t>
            </a:r>
          </a:p>
        </p:txBody>
      </p:sp>
    </p:spTree>
    <p:extLst>
      <p:ext uri="{BB962C8B-B14F-4D97-AF65-F5344CB8AC3E}">
        <p14:creationId xmlns:p14="http://schemas.microsoft.com/office/powerpoint/2010/main" val="5419506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90575" y="0"/>
            <a:ext cx="11072813" cy="1325562"/>
          </a:xfrm>
        </p:spPr>
        <p:txBody>
          <a:bodyPr/>
          <a:lstStyle/>
          <a:p>
            <a:pPr algn="ctr"/>
            <a:r>
              <a:rPr lang="en-US" b="1" dirty="0"/>
              <a:t>Calculation of Total Allowable Reserves</a:t>
            </a:r>
          </a:p>
        </p:txBody>
      </p:sp>
      <p:graphicFrame>
        <p:nvGraphicFramePr>
          <p:cNvPr id="5" name="Content Placeholder 6"/>
          <p:cNvGraphicFramePr>
            <a:graphicFrameLocks/>
          </p:cNvGraphicFramePr>
          <p:nvPr/>
        </p:nvGraphicFramePr>
        <p:xfrm>
          <a:off x="1363852" y="2213496"/>
          <a:ext cx="9346616" cy="3696488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393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1239">
                <a:tc>
                  <a:txBody>
                    <a:bodyPr/>
                    <a:lstStyle/>
                    <a:p>
                      <a:r>
                        <a:rPr lang="en-US" sz="3600" b="0" i="1" dirty="0">
                          <a:solidFill>
                            <a:schemeClr val="bg1"/>
                          </a:solidFill>
                        </a:rPr>
                        <a:t>General</a:t>
                      </a:r>
                      <a:r>
                        <a:rPr lang="en-US" sz="3600" b="0" i="1" baseline="0" dirty="0">
                          <a:solidFill>
                            <a:schemeClr val="bg1"/>
                          </a:solidFill>
                        </a:rPr>
                        <a:t> Fund Budget</a:t>
                      </a:r>
                      <a:endParaRPr lang="en-US" sz="3600" b="0" i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rgbClr val="45229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0" i="1" dirty="0">
                          <a:solidFill>
                            <a:schemeClr val="bg1"/>
                          </a:solidFill>
                        </a:rPr>
                        <a:t>$5,000,000</a:t>
                      </a:r>
                      <a:endParaRPr lang="en-US" sz="3600" b="0" i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rgbClr val="4522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75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i="1" baseline="0" dirty="0">
                          <a:solidFill>
                            <a:schemeClr val="bg1"/>
                          </a:solidFill>
                        </a:rPr>
                        <a:t>Allowable Reserve Percentage</a:t>
                      </a:r>
                      <a:endParaRPr lang="en-US" sz="3600" b="0" i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rgbClr val="45229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100" b="0" i="1" dirty="0">
                        <a:solidFill>
                          <a:srgbClr val="120E5A"/>
                        </a:solidFill>
                      </a:endParaRPr>
                    </a:p>
                    <a:p>
                      <a:pPr algn="r"/>
                      <a:r>
                        <a:rPr lang="en-US" sz="3600" b="0" i="1" dirty="0">
                          <a:solidFill>
                            <a:schemeClr val="bg1"/>
                          </a:solidFill>
                        </a:rPr>
                        <a:t>45%   </a:t>
                      </a:r>
                      <a:endParaRPr lang="en-US" sz="3600" b="0" i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rgbClr val="4522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76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0" i="1" baseline="0" dirty="0">
                          <a:solidFill>
                            <a:schemeClr val="bg1"/>
                          </a:solidFill>
                        </a:rPr>
                        <a:t>Total Allowable Reserves</a:t>
                      </a:r>
                      <a:endParaRPr lang="en-US" sz="4000" b="0" i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rgbClr val="45229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0" i="1" dirty="0">
                          <a:solidFill>
                            <a:schemeClr val="bg1"/>
                          </a:solidFill>
                        </a:rPr>
                        <a:t>  $ 2,250,000</a:t>
                      </a:r>
                      <a:endParaRPr lang="en-US" sz="3600" b="0" i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rgbClr val="4522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20467" y="1431104"/>
            <a:ext cx="10833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Allowable Reserve Percentage is based on District’s ADM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BC1C5B-27B6-ED8F-15ED-A91B97291C51}"/>
              </a:ext>
            </a:extLst>
          </p:cNvPr>
          <p:cNvSpPr txBox="1"/>
          <p:nvPr/>
        </p:nvSpPr>
        <p:spPr>
          <a:xfrm>
            <a:off x="-12879" y="6387537"/>
            <a:ext cx="1219199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Reference: See Budget Text – Allowable Reserve Limitation for more info </a:t>
            </a:r>
          </a:p>
        </p:txBody>
      </p:sp>
    </p:spTree>
    <p:extLst>
      <p:ext uri="{BB962C8B-B14F-4D97-AF65-F5344CB8AC3E}">
        <p14:creationId xmlns:p14="http://schemas.microsoft.com/office/powerpoint/2010/main" val="20025349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C6C5D7-CE09-4389-0D30-B29A88020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8894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Budget Form – Basic Data Input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868CFB-7060-F55D-DA52-C07363C54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00160" y="1714500"/>
            <a:ext cx="4415589" cy="418937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000" dirty="0"/>
              <a:t>New line added excluding principle &amp; interest on bonds</a:t>
            </a:r>
          </a:p>
          <a:p>
            <a:pPr>
              <a:lnSpc>
                <a:spcPct val="100000"/>
              </a:lnSpc>
            </a:pPr>
            <a:r>
              <a:rPr lang="en-US" sz="3000" dirty="0"/>
              <a:t>Enter estimated valuations, then update with certified</a:t>
            </a:r>
          </a:p>
          <a:p>
            <a:pPr>
              <a:lnSpc>
                <a:spcPct val="100000"/>
              </a:lnSpc>
            </a:pPr>
            <a:r>
              <a:rPr lang="en-US" sz="3000" dirty="0"/>
              <a:t>Filters information to other worksheets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CC5B774-6B6B-4662-0B81-AF68BA659F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734516" y="1386627"/>
            <a:ext cx="6377703" cy="4684677"/>
          </a:xfrm>
          <a:ln w="34925">
            <a:gradFill>
              <a:gsLst>
                <a:gs pos="0">
                  <a:schemeClr val="accent5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CB9802-ED29-6B45-C0CC-37D43B962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6234"/>
            <a:ext cx="12192000" cy="271766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9E69CDE4-49EA-0AC6-7011-48CA3E0B3A9A}"/>
              </a:ext>
            </a:extLst>
          </p:cNvPr>
          <p:cNvSpPr/>
          <p:nvPr/>
        </p:nvSpPr>
        <p:spPr>
          <a:xfrm rot="2831745">
            <a:off x="6690470" y="2349276"/>
            <a:ext cx="182880" cy="73152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27D0C81-D98C-4E11-8583-6CB9C54A59F7}"/>
              </a:ext>
            </a:extLst>
          </p:cNvPr>
          <p:cNvSpPr/>
          <p:nvPr/>
        </p:nvSpPr>
        <p:spPr>
          <a:xfrm>
            <a:off x="734516" y="3022922"/>
            <a:ext cx="6377703" cy="25667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0963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0145" y="1096188"/>
            <a:ext cx="4416550" cy="5563691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tx1"/>
                </a:solidFill>
              </a:rPr>
              <a:t>Form pre-populates data from other pages</a:t>
            </a:r>
            <a:br>
              <a:rPr lang="en-US" sz="3000" dirty="0">
                <a:solidFill>
                  <a:schemeClr val="tx1"/>
                </a:solidFill>
              </a:rPr>
            </a:br>
            <a:br>
              <a:rPr lang="en-US" sz="3000" dirty="0">
                <a:solidFill>
                  <a:schemeClr val="tx1"/>
                </a:solidFill>
              </a:rPr>
            </a:br>
            <a:r>
              <a:rPr lang="en-US" sz="3000" dirty="0">
                <a:solidFill>
                  <a:schemeClr val="tx1"/>
                </a:solidFill>
              </a:rPr>
              <a:t>Double check to see if JPH required</a:t>
            </a:r>
            <a:br>
              <a:rPr lang="en-US" sz="3000" dirty="0">
                <a:solidFill>
                  <a:schemeClr val="tx1"/>
                </a:solidFill>
              </a:rPr>
            </a:br>
            <a:br>
              <a:rPr lang="en-US" sz="3000" dirty="0">
                <a:solidFill>
                  <a:schemeClr val="tx1"/>
                </a:solidFill>
              </a:rPr>
            </a:br>
            <a:r>
              <a:rPr lang="en-US" sz="3000" dirty="0">
                <a:solidFill>
                  <a:schemeClr val="tx1"/>
                </a:solidFill>
              </a:rPr>
              <a:t>If JPH required submit data to Co Assessor by Sept 4th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36F8AB-1242-29A8-6079-DAF4485FD3C3}"/>
              </a:ext>
            </a:extLst>
          </p:cNvPr>
          <p:cNvSpPr txBox="1">
            <a:spLocks/>
          </p:cNvSpPr>
          <p:nvPr/>
        </p:nvSpPr>
        <p:spPr>
          <a:xfrm>
            <a:off x="838200" y="173396"/>
            <a:ext cx="10515600" cy="873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Budget Form – PT Request Act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A76D45-D2DC-3792-5376-7CB730F639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3978" y="1155986"/>
            <a:ext cx="5968747" cy="5334967"/>
          </a:xfrm>
          <a:prstGeom prst="rect">
            <a:avLst/>
          </a:prstGeom>
          <a:noFill/>
          <a:ln w="76200"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a:ln>
        </p:spPr>
      </p:pic>
      <p:sp>
        <p:nvSpPr>
          <p:cNvPr id="3" name="Arrow: Left 2">
            <a:extLst>
              <a:ext uri="{FF2B5EF4-FFF2-40B4-BE49-F238E27FC236}">
                <a16:creationId xmlns:a16="http://schemas.microsoft.com/office/drawing/2014/main" id="{CC7B596D-98BC-6FCE-B57A-6294E371E783}"/>
              </a:ext>
            </a:extLst>
          </p:cNvPr>
          <p:cNvSpPr/>
          <p:nvPr/>
        </p:nvSpPr>
        <p:spPr>
          <a:xfrm rot="-2400000">
            <a:off x="1887108" y="4755582"/>
            <a:ext cx="979714" cy="228600"/>
          </a:xfrm>
          <a:prstGeom prst="lef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B1F079E4-595C-1C60-C532-AA992A6F9DC1}"/>
              </a:ext>
            </a:extLst>
          </p:cNvPr>
          <p:cNvSpPr/>
          <p:nvPr/>
        </p:nvSpPr>
        <p:spPr>
          <a:xfrm rot="-2400000">
            <a:off x="4396342" y="5560447"/>
            <a:ext cx="979714" cy="228600"/>
          </a:xfrm>
          <a:prstGeom prst="lef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BA8603-27AA-4931-9211-7D8ADDAE0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61993"/>
            <a:ext cx="12192000" cy="39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538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3396"/>
            <a:ext cx="10515600" cy="87374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Budget Form – Fund Worksheets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062175" y="1238250"/>
            <a:ext cx="3672625" cy="530524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endParaRPr lang="en-US" sz="3200" dirty="0"/>
          </a:p>
          <a:p>
            <a:pPr>
              <a:lnSpc>
                <a:spcPct val="100000"/>
              </a:lnSpc>
            </a:pPr>
            <a:r>
              <a:rPr lang="en-US" sz="3200" dirty="0"/>
              <a:t>Enter audit, current year and budget information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Start now - current year and budget can be updated as needed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Data here is populated to Cover Page, Summary Pages, etc.</a:t>
            </a:r>
          </a:p>
          <a:p>
            <a:pPr marL="0" indent="0">
              <a:buNone/>
            </a:pPr>
            <a:endParaRPr lang="en-US" sz="32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96085B-99BF-3104-9CBA-B0DD1DFBA2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1575" y="1189311"/>
            <a:ext cx="7365901" cy="5251054"/>
          </a:xfrm>
          <a:prstGeom prst="rect">
            <a:avLst/>
          </a:prstGeom>
          <a:ln w="28575">
            <a:gradFill>
              <a:gsLst>
                <a:gs pos="37000">
                  <a:srgbClr val="C7998F"/>
                </a:gs>
                <a:gs pos="0">
                  <a:schemeClr val="accent5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A708B80-51F2-DF83-B172-9B7D34039FB0}"/>
              </a:ext>
            </a:extLst>
          </p:cNvPr>
          <p:cNvSpPr/>
          <p:nvPr/>
        </p:nvSpPr>
        <p:spPr>
          <a:xfrm>
            <a:off x="4473263" y="2309578"/>
            <a:ext cx="1030309" cy="2902129"/>
          </a:xfrm>
          <a:prstGeom prst="round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21/22 AUDIT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or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AFR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ECD72F2-4DFD-4357-CAF8-BCA244878183}"/>
              </a:ext>
            </a:extLst>
          </p:cNvPr>
          <p:cNvSpPr/>
          <p:nvPr/>
        </p:nvSpPr>
        <p:spPr>
          <a:xfrm>
            <a:off x="5546502" y="2309578"/>
            <a:ext cx="1079677" cy="290212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Current year actual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02F71AD-82A6-F5D8-E193-B248D6B621ED}"/>
              </a:ext>
            </a:extLst>
          </p:cNvPr>
          <p:cNvSpPr/>
          <p:nvPr/>
        </p:nvSpPr>
        <p:spPr>
          <a:xfrm>
            <a:off x="6669109" y="2309579"/>
            <a:ext cx="1148367" cy="2902129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Planned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Budget</a:t>
            </a:r>
          </a:p>
        </p:txBody>
      </p:sp>
    </p:spTree>
    <p:extLst>
      <p:ext uri="{BB962C8B-B14F-4D97-AF65-F5344CB8AC3E}">
        <p14:creationId xmlns:p14="http://schemas.microsoft.com/office/powerpoint/2010/main" val="24874770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3564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Budget Data Entry Reminders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5790" y="1806964"/>
            <a:ext cx="5773310" cy="4606980"/>
          </a:xfrm>
        </p:spPr>
        <p:txBody>
          <a:bodyPr/>
          <a:lstStyle/>
          <a:p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Enter the </a:t>
            </a:r>
            <a:r>
              <a:rPr lang="en-US" sz="3000" b="1" i="1" u="sng" dirty="0">
                <a:solidFill>
                  <a:srgbClr val="FF0000"/>
                </a:solidFill>
              </a:rPr>
              <a:t>correct</a:t>
            </a:r>
            <a:r>
              <a:rPr lang="en-US" sz="3000" b="1" dirty="0"/>
              <a:t> 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State Aid </a:t>
            </a:r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Amount from State Aid Certification Document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Motor Vehicle Taxes</a:t>
            </a:r>
          </a:p>
          <a:p>
            <a:pPr lvl="1"/>
            <a:r>
              <a:rPr lang="en-US" sz="2800" i="1" dirty="0">
                <a:solidFill>
                  <a:schemeClr val="accent2">
                    <a:lumMod val="75000"/>
                  </a:schemeClr>
                </a:solidFill>
              </a:rPr>
              <a:t>Enter similar $ to previous year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9437" y="1806964"/>
            <a:ext cx="5572224" cy="4606980"/>
          </a:xfrm>
        </p:spPr>
        <p:txBody>
          <a:bodyPr/>
          <a:lstStyle/>
          <a:p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County Treasurer’s Balance</a:t>
            </a:r>
          </a:p>
          <a:p>
            <a:pPr lvl="1"/>
            <a:r>
              <a:rPr lang="en-US" sz="2800" i="1" dirty="0">
                <a:solidFill>
                  <a:schemeClr val="accent2">
                    <a:lumMod val="75000"/>
                  </a:schemeClr>
                </a:solidFill>
              </a:rPr>
              <a:t>Estimate from prior years</a:t>
            </a:r>
          </a:p>
          <a:p>
            <a:pPr marL="457200" lvl="1" indent="0">
              <a:buNone/>
            </a:pPr>
            <a:endParaRPr lang="en-US" sz="2600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US" sz="26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Beginning and Ending Balances</a:t>
            </a:r>
          </a:p>
          <a:p>
            <a:pPr lvl="1"/>
            <a:r>
              <a:rPr lang="en-US" sz="2800" i="1" dirty="0">
                <a:solidFill>
                  <a:schemeClr val="accent2">
                    <a:lumMod val="75000"/>
                  </a:schemeClr>
                </a:solidFill>
              </a:rPr>
              <a:t>Use actual balances from audit</a:t>
            </a:r>
          </a:p>
          <a:p>
            <a:pPr lvl="1"/>
            <a:r>
              <a:rPr lang="en-US" sz="2800" i="1" dirty="0">
                <a:solidFill>
                  <a:schemeClr val="accent2">
                    <a:lumMod val="75000"/>
                  </a:schemeClr>
                </a:solidFill>
              </a:rPr>
              <a:t>Second column of worksheet can be used to reach the desired levy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F992C7-6E3D-0D47-5FF8-BC1BD6137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703" y="3237187"/>
            <a:ext cx="6073994" cy="133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197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C6C5D7-CE09-4389-0D30-B29A88020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154"/>
            <a:ext cx="10515600" cy="744573"/>
          </a:xfrm>
        </p:spPr>
        <p:txBody>
          <a:bodyPr/>
          <a:lstStyle/>
          <a:p>
            <a:r>
              <a:rPr lang="en-US" dirty="0"/>
              <a:t>Budget Document Form – Budget Pages 2-4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C1845D4-67DA-0A8F-C1F4-E297ECCABE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/>
        </p:blipFill>
        <p:spPr>
          <a:xfrm>
            <a:off x="542925" y="1077676"/>
            <a:ext cx="7248525" cy="5258610"/>
          </a:xfr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31750"/>
            <a:bevelB w="25400"/>
          </a:sp3d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868CFB-7060-F55D-DA52-C07363C54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91450" y="1570006"/>
            <a:ext cx="4229099" cy="4617208"/>
          </a:xfrm>
        </p:spPr>
        <p:txBody>
          <a:bodyPr>
            <a:normAutofit lnSpcReduction="10000"/>
          </a:bodyPr>
          <a:lstStyle/>
          <a:p>
            <a:pPr marL="342900" marR="0" lvl="0" indent="-2286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Information autofill’s into pages 2, 3, and 4 from 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all Fund worksheets</a:t>
            </a:r>
          </a:p>
          <a:p>
            <a:pPr marL="342900" marR="0" lvl="0" indent="-2286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342900" marR="0" lvl="0" indent="-2286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Snapshot of your budget(s)</a:t>
            </a:r>
          </a:p>
          <a:p>
            <a:pPr marL="342900" marR="0" lvl="0" indent="-2286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342900" marR="0" lvl="0" indent="-2286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1" u="none" strike="noStrike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Do not key into the pages labeled 2, 3, and 4</a:t>
            </a:r>
          </a:p>
          <a:p>
            <a:pPr marL="342900" marR="0" lvl="0" indent="-2286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not key or delete lines into Schedule B</a:t>
            </a:r>
            <a:endParaRPr kumimoji="0" lang="en-US" b="1" i="1" u="none" strike="noStrike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636605-D82E-F760-CEDF-8937773F55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" y="6520412"/>
            <a:ext cx="12191998" cy="324812"/>
          </a:xfrm>
          <a:prstGeom prst="rect">
            <a:avLst/>
          </a:prstGeom>
        </p:spPr>
      </p:pic>
      <p:sp>
        <p:nvSpPr>
          <p:cNvPr id="2" name="Arrow: Left 1">
            <a:extLst>
              <a:ext uri="{FF2B5EF4-FFF2-40B4-BE49-F238E27FC236}">
                <a16:creationId xmlns:a16="http://schemas.microsoft.com/office/drawing/2014/main" id="{5A52610F-5CCC-E081-0EBC-CB045F6FB116}"/>
              </a:ext>
            </a:extLst>
          </p:cNvPr>
          <p:cNvSpPr/>
          <p:nvPr/>
        </p:nvSpPr>
        <p:spPr>
          <a:xfrm rot="-2400000">
            <a:off x="1974544" y="5460904"/>
            <a:ext cx="979714" cy="228600"/>
          </a:xfrm>
          <a:prstGeom prst="lef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160B00B9-73A5-74B1-C880-D9D29FD51A37}"/>
              </a:ext>
            </a:extLst>
          </p:cNvPr>
          <p:cNvSpPr/>
          <p:nvPr/>
        </p:nvSpPr>
        <p:spPr>
          <a:xfrm rot="-2400000">
            <a:off x="5423935" y="5442746"/>
            <a:ext cx="979714" cy="228600"/>
          </a:xfrm>
          <a:prstGeom prst="lef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2671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7622F3-80E4-A5A8-F670-3992806C5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n-US" sz="5200" b="1" dirty="0">
                <a:latin typeface="Georgia" panose="02040502050405020303" pitchFamily="18" charset="0"/>
              </a:rPr>
              <a:t>General Fund Exclusions</a:t>
            </a:r>
            <a:endParaRPr lang="en-US" sz="52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340483A-4172-8A6D-949E-3EA99111438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82792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18FC4-1EC3-4B27-9A8E-2B1634A70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/>
              <a:t>2023-2024 Budgets</a:t>
            </a:r>
          </a:p>
        </p:txBody>
      </p:sp>
      <p:graphicFrame>
        <p:nvGraphicFramePr>
          <p:cNvPr id="24" name="Content Placeholder 2">
            <a:extLst>
              <a:ext uri="{FF2B5EF4-FFF2-40B4-BE49-F238E27FC236}">
                <a16:creationId xmlns:a16="http://schemas.microsoft.com/office/drawing/2014/main" id="{15475B9C-F36D-37A7-DE4F-842C335B4EC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1037" y="2336800"/>
          <a:ext cx="10830641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5767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61AEE4-4E38-4BAC-976D-E0DE523FC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BC676B-D19A-44DB-910A-0C0E6D433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431" y="3985"/>
            <a:ext cx="9772765" cy="6858000"/>
            <a:chOff x="1303402" y="3985"/>
            <a:chExt cx="9772765" cy="6858000"/>
          </a:xfrm>
        </p:grpSpPr>
        <p:sp>
          <p:nvSpPr>
            <p:cNvPr id="30" name="Freeform: Shape 12">
              <a:extLst>
                <a:ext uri="{FF2B5EF4-FFF2-40B4-BE49-F238E27FC236}">
                  <a16:creationId xmlns:a16="http://schemas.microsoft.com/office/drawing/2014/main" id="{999AA485-A13F-4455-814E-C116AD7E0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C90D55F-0AFB-45E5-8815-A4701774C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476B6C1-4A41-48E6-8540-FC48FCD769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347F445-D2CA-4FEB-AB8E-7A47AB57C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1" name="Freeform: Shape 16">
              <a:extLst>
                <a:ext uri="{FF2B5EF4-FFF2-40B4-BE49-F238E27FC236}">
                  <a16:creationId xmlns:a16="http://schemas.microsoft.com/office/drawing/2014/main" id="{12F1B3D8-301E-4A54-9284-EB14E9056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E4B9C67-860A-4569-AC84-3ADE433D1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2" name="Freeform: Shape 18">
              <a:extLst>
                <a:ext uri="{FF2B5EF4-FFF2-40B4-BE49-F238E27FC236}">
                  <a16:creationId xmlns:a16="http://schemas.microsoft.com/office/drawing/2014/main" id="{1175B763-A6E6-4AD1-9138-9B1164A7A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F5E6438-E6AB-391B-1291-8689E0EA78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9463" y="166255"/>
            <a:ext cx="9555133" cy="13716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900" b="1" kern="12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General Fund Expenditure Exclusions</a:t>
            </a:r>
            <a:br>
              <a:rPr lang="en-US" sz="2900" kern="1200" dirty="0">
                <a:solidFill>
                  <a:schemeClr val="accent5"/>
                </a:solidFill>
                <a:latin typeface="Georgia" panose="02040502050405020303" pitchFamily="18" charset="0"/>
              </a:rPr>
            </a:br>
            <a:r>
              <a:rPr kumimoji="0" lang="en-US" sz="2900" b="1" i="1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</a:rPr>
              <a:t>State Board Approval Is Not Required:</a:t>
            </a:r>
            <a:endParaRPr lang="en-US" sz="2900" kern="1200" dirty="0">
              <a:solidFill>
                <a:schemeClr val="accent5"/>
              </a:solidFill>
              <a:latin typeface="Georgia" panose="020405020504050203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BA0A5A-D4F3-4630-0182-BE8E5C2EE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1579" y="1537855"/>
            <a:ext cx="9691221" cy="50776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Georgia" panose="02040502050405020303" pitchFamily="18" charset="0"/>
              </a:rPr>
              <a:t>Special Education Budget</a:t>
            </a:r>
          </a:p>
          <a:p>
            <a:pPr marL="800100" lvl="1" indent="-2286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Georgia" panose="02040502050405020303" pitchFamily="18" charset="0"/>
              </a:rPr>
              <a:t>Includes SPED Transportation &amp; SPED related student services </a:t>
            </a:r>
            <a:r>
              <a:rPr lang="en-US" b="1" dirty="0">
                <a:solidFill>
                  <a:srgbClr val="7030A0"/>
                </a:solidFill>
                <a:latin typeface="Georgia" panose="02040502050405020303" pitchFamily="18" charset="0"/>
              </a:rPr>
              <a:t>(21XXs, excludes 219X’s)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tx2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Georgia" panose="02040502050405020303" pitchFamily="18" charset="0"/>
              </a:rPr>
              <a:t>Special Grant Funds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Georgia" panose="02040502050405020303" pitchFamily="18" charset="0"/>
              </a:rPr>
              <a:t>Found in LC-2  (Sec B, line B-110)</a:t>
            </a:r>
          </a:p>
          <a:p>
            <a:pPr lvl="1" algn="l"/>
            <a:r>
              <a:rPr lang="en-US" sz="2400" dirty="0">
                <a:solidFill>
                  <a:srgbClr val="7030A0"/>
                </a:solidFill>
                <a:latin typeface="Georgia" panose="02040502050405020303" pitchFamily="18" charset="0"/>
              </a:rPr>
              <a:t>60+ programs pre-approved each year by State Board, commonly used programs</a:t>
            </a:r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: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b="1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9B7BD9-4BA2-7C3C-8781-2FAE0D90D4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62334" y="4302176"/>
            <a:ext cx="6745573" cy="2323475"/>
          </a:xfrm>
          <a:prstGeom prst="rect">
            <a:avLst/>
          </a:prstGeom>
          <a:ln w="44450"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ADDA1A37-96AC-CBF4-FB7E-153C16F747D6}"/>
              </a:ext>
            </a:extLst>
          </p:cNvPr>
          <p:cNvSpPr/>
          <p:nvPr/>
        </p:nvSpPr>
        <p:spPr>
          <a:xfrm rot="-1080000">
            <a:off x="5696263" y="4841824"/>
            <a:ext cx="1154243" cy="274320"/>
          </a:xfrm>
          <a:prstGeom prst="lef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8024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7A0423-AC0C-09D5-B944-689D87A9A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1" y="2578099"/>
            <a:ext cx="4440428" cy="3636431"/>
          </a:xfrm>
        </p:spPr>
        <p:txBody>
          <a:bodyPr anchor="t">
            <a:normAutofit/>
          </a:bodyPr>
          <a:lstStyle/>
          <a:p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Supplemental Grants on the Special Grant List</a:t>
            </a:r>
            <a:endParaRPr lang="en-US" sz="3600" dirty="0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A4F7E-4393-0A47-9A9E-3B7FA025F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4200" y="990600"/>
            <a:ext cx="7154333" cy="5562600"/>
          </a:xfrm>
        </p:spPr>
        <p:txBody>
          <a:bodyPr>
            <a:normAutofit/>
          </a:bodyPr>
          <a:lstStyle/>
          <a:p>
            <a:r>
              <a:rPr lang="en-US" sz="2300" b="1" i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Appear at bottom of Special Grant Fund List with </a:t>
            </a:r>
            <a:br>
              <a:rPr lang="en-US" sz="2300" b="1" i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br>
              <a:rPr lang="en-US" sz="2300" b="1" i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en-US" sz="2300" b="1" i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Need State Board Approval</a:t>
            </a:r>
            <a:br>
              <a:rPr lang="en-US" sz="2300" b="1" i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en-US" sz="2300" b="1" i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*Email requests to Stephanie </a:t>
            </a:r>
            <a:br>
              <a:rPr lang="en-US" sz="2300" b="1" i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en-US" sz="2300" b="1" i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*Include name, amount, &amp; purpose</a:t>
            </a:r>
          </a:p>
          <a:p>
            <a:pPr>
              <a:buFont typeface="Palatino Linotype" panose="02040502050505030304" pitchFamily="18" charset="0"/>
              <a:buChar char="*"/>
            </a:pPr>
            <a:r>
              <a:rPr 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Insurance Settlements</a:t>
            </a:r>
          </a:p>
          <a:p>
            <a:pPr>
              <a:buFont typeface="Palatino Linotype" panose="02040502050505030304" pitchFamily="18" charset="0"/>
              <a:buChar char="*"/>
            </a:pPr>
            <a:r>
              <a:rPr 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Inter-fund Loans</a:t>
            </a:r>
          </a:p>
          <a:p>
            <a:pPr>
              <a:buFont typeface="Palatino Linotype" panose="02040502050505030304" pitchFamily="18" charset="0"/>
              <a:buChar char="*"/>
            </a:pPr>
            <a:r>
              <a:rPr 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Reimbursements for Wards of the Court </a:t>
            </a:r>
          </a:p>
          <a:p>
            <a:pPr>
              <a:buFont typeface="Palatino Linotype" panose="02040502050505030304" pitchFamily="18" charset="0"/>
              <a:buChar char="*"/>
            </a:pPr>
            <a:r>
              <a:rPr 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Repayments to County Governments for Previous Overpayments</a:t>
            </a:r>
          </a:p>
          <a:p>
            <a:pPr>
              <a:buFont typeface="Palatino Linotype" panose="02040502050505030304" pitchFamily="18" charset="0"/>
              <a:buChar char="*"/>
            </a:pPr>
            <a:r>
              <a:rPr 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Short Term Borrowing</a:t>
            </a:r>
          </a:p>
          <a:p>
            <a:pPr>
              <a:buFont typeface="Palatino Linotype" panose="02040502050505030304" pitchFamily="18" charset="0"/>
              <a:buChar char="*"/>
            </a:pPr>
            <a:r>
              <a:rPr 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Grants from City or County Government</a:t>
            </a:r>
          </a:p>
          <a:p>
            <a:pPr>
              <a:buFont typeface="Palatino Linotype" panose="02040502050505030304" pitchFamily="18" charset="0"/>
              <a:buChar char="*"/>
            </a:pPr>
            <a:r>
              <a:rPr 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Grants from Corporations, Foundations, or Other Private Interests</a:t>
            </a:r>
          </a:p>
          <a:p>
            <a:endParaRPr lang="en-US" sz="1700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7466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781CA9-3FEB-4EEF-814E-5049BDB984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8069" y="381935"/>
            <a:ext cx="4008583" cy="59744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b="1" kern="1200" dirty="0">
                <a:solidFill>
                  <a:srgbClr val="FFFFFF"/>
                </a:solidFill>
                <a:latin typeface="Georgia" panose="02040502050405020303" pitchFamily="18" charset="0"/>
              </a:rPr>
              <a:t>Early Childhood Education Grant &amp; New Elementary Site</a:t>
            </a:r>
            <a:endParaRPr lang="en-US" sz="4400" kern="1200" dirty="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474DF76-993E-44DE-AFB0-C416182AC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892" y="554152"/>
            <a:ext cx="574177" cy="1075866"/>
            <a:chOff x="613892" y="554152"/>
            <a:chExt cx="574177" cy="1075866"/>
          </a:xfrm>
          <a:solidFill>
            <a:srgbClr val="FFFFFF"/>
          </a:solidFill>
        </p:grpSpPr>
        <p:sp>
          <p:nvSpPr>
            <p:cNvPr id="30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3061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grpFill/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1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5643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grpFill/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2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3892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grpFill/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F51B8C4A-129C-416D-9882-B7875A9D4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1296" y="181394"/>
            <a:ext cx="4771607" cy="6858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200" b="1" u="sng" dirty="0">
                <a:solidFill>
                  <a:srgbClr val="7030A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Early Childhood Pre-populated on LC-2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7030A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Need State Board Approval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b="1" i="1" dirty="0">
                <a:solidFill>
                  <a:srgbClr val="7030A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Remains in the base for calculation of future budget authority</a:t>
            </a:r>
          </a:p>
          <a:p>
            <a:pPr algn="l"/>
            <a:br>
              <a:rPr lang="en-US" sz="2200" b="1" i="1" dirty="0">
                <a:solidFill>
                  <a:srgbClr val="7030A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en-US" sz="2200" b="1" u="sng" dirty="0">
                <a:solidFill>
                  <a:srgbClr val="7030A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New Elementary Attendance Site(s)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7030A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Exclusion is for costs related to first year of operation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7030A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Must qualify for State Aid Elementary Site Allowance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7030A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Salaries, Utilities, Bldg. Maint. </a:t>
            </a: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2888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98AE4B4-4052-4752-80F6-35A1C71EB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4445000" y="241301"/>
            <a:ext cx="7315200" cy="6426200"/>
          </a:xfrm>
          <a:ln w="44450">
            <a:gradFill>
              <a:gsLst>
                <a:gs pos="0">
                  <a:srgbClr val="7030A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1E7CF4-F1C3-4869-A7EF-19A31731EFEA}"/>
              </a:ext>
            </a:extLst>
          </p:cNvPr>
          <p:cNvSpPr/>
          <p:nvPr/>
        </p:nvSpPr>
        <p:spPr>
          <a:xfrm>
            <a:off x="0" y="924909"/>
            <a:ext cx="4088524" cy="524466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Schedule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Need State Board Approval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Repairs to Infrastructure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Judgements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Distance Education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Voluntary Terminations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Retirement Contributions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Native American Impact Aid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1689">
                  <a:lumMod val="60000"/>
                  <a:lumOff val="40000"/>
                </a:srgb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Email requests to: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Stephanie.degroot@nebraska.gov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25232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Requesting State Board Approval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150" y="124691"/>
            <a:ext cx="7324725" cy="6371359"/>
          </a:xfrm>
        </p:spPr>
        <p:txBody>
          <a:bodyPr anchor="ctr">
            <a:normAutofit fontScale="85000" lnSpcReduction="20000"/>
          </a:bodyPr>
          <a:lstStyle/>
          <a:p>
            <a:pPr marL="0" indent="0">
              <a:buNone/>
            </a:pP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  <a:latin typeface="Georgia" panose="02040502050405020303" pitchFamily="18" charset="0"/>
              </a:rPr>
              <a:t>Exclusion templates available on FOS website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Georgia" panose="02040502050405020303" pitchFamily="18" charset="0"/>
              </a:rPr>
              <a:t>Calculate for you</a:t>
            </a:r>
          </a:p>
          <a:p>
            <a:pPr marL="0" indent="0">
              <a:buNone/>
            </a:pP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en-US" sz="2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Send requests to NDE via email </a:t>
            </a:r>
          </a:p>
          <a:p>
            <a:pPr marL="0" indent="0" algn="ctr">
              <a:buNone/>
            </a:pPr>
            <a:r>
              <a:rPr lang="en-US" sz="2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Stephanie.degroot@nebraska.gov</a:t>
            </a:r>
            <a:r>
              <a:rPr lang="en-US" sz="2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</a:p>
          <a:p>
            <a:pPr lvl="1"/>
            <a:endParaRPr lang="en-US" b="1" dirty="0">
              <a:solidFill>
                <a:schemeClr val="accent4"/>
              </a:solidFill>
              <a:latin typeface="Georgia" panose="02040502050405020303" pitchFamily="18" charset="0"/>
            </a:endParaRPr>
          </a:p>
          <a:p>
            <a:pPr lvl="1"/>
            <a:r>
              <a:rPr lang="en-US" b="1" dirty="0">
                <a:solidFill>
                  <a:schemeClr val="accent4"/>
                </a:solidFill>
                <a:latin typeface="Georgia" panose="02040502050405020303" pitchFamily="18" charset="0"/>
              </a:rPr>
              <a:t>Provide details of the grant request</a:t>
            </a:r>
          </a:p>
          <a:p>
            <a:pPr lvl="2"/>
            <a:r>
              <a:rPr lang="en-US" b="1" dirty="0">
                <a:solidFill>
                  <a:schemeClr val="accent4"/>
                </a:solidFill>
                <a:latin typeface="Georgia" panose="02040502050405020303" pitchFamily="18" charset="0"/>
              </a:rPr>
              <a:t>Name and purpose of grant </a:t>
            </a:r>
          </a:p>
          <a:p>
            <a:pPr lvl="2"/>
            <a:r>
              <a:rPr lang="en-US" b="1" dirty="0">
                <a:solidFill>
                  <a:schemeClr val="accent4"/>
                </a:solidFill>
                <a:latin typeface="Georgia" panose="02040502050405020303" pitchFamily="18" charset="0"/>
              </a:rPr>
              <a:t>Amount of grant</a:t>
            </a:r>
          </a:p>
          <a:p>
            <a:pPr lvl="1"/>
            <a:r>
              <a:rPr lang="en-US" b="1" dirty="0">
                <a:solidFill>
                  <a:schemeClr val="accent4"/>
                </a:solidFill>
                <a:latin typeface="Georgia" panose="02040502050405020303" pitchFamily="18" charset="0"/>
              </a:rPr>
              <a:t>Use templates provided on FOS Website</a:t>
            </a:r>
          </a:p>
          <a:p>
            <a:pPr lvl="1"/>
            <a:r>
              <a:rPr lang="en-US" b="1" dirty="0">
                <a:solidFill>
                  <a:schemeClr val="accent4"/>
                </a:solidFill>
                <a:latin typeface="Georgia" panose="02040502050405020303" pitchFamily="18" charset="0"/>
              </a:rPr>
              <a:t>Include District Agency ID</a:t>
            </a:r>
          </a:p>
          <a:p>
            <a:pPr lvl="1"/>
            <a:r>
              <a:rPr lang="en-US" b="1" dirty="0">
                <a:solidFill>
                  <a:schemeClr val="accent4"/>
                </a:solidFill>
                <a:latin typeface="Georgia" panose="02040502050405020303" pitchFamily="18" charset="0"/>
              </a:rPr>
              <a:t>Round all amounts</a:t>
            </a:r>
          </a:p>
          <a:p>
            <a:pPr lvl="1"/>
            <a:r>
              <a:rPr lang="en-US" b="1" dirty="0">
                <a:solidFill>
                  <a:schemeClr val="accent4"/>
                </a:solidFill>
                <a:latin typeface="Georgia" panose="02040502050405020303" pitchFamily="18" charset="0"/>
              </a:rPr>
              <a:t>Email in pdf format</a:t>
            </a:r>
          </a:p>
          <a:p>
            <a:pPr lvl="1"/>
            <a:r>
              <a:rPr lang="en-US" b="1" dirty="0">
                <a:solidFill>
                  <a:schemeClr val="accent4"/>
                </a:solidFill>
                <a:latin typeface="Georgia" panose="02040502050405020303" pitchFamily="18" charset="0"/>
              </a:rPr>
              <a:t>Timeline to request State Board Approval on FOS website</a:t>
            </a:r>
          </a:p>
          <a:p>
            <a:pPr lvl="1"/>
            <a:r>
              <a:rPr lang="en-US" b="1" dirty="0">
                <a:solidFill>
                  <a:schemeClr val="accent4"/>
                </a:solidFill>
                <a:latin typeface="Georgia" panose="02040502050405020303" pitchFamily="18" charset="0"/>
              </a:rPr>
              <a:t>Approval is posted on website within 5 working days after meeting</a:t>
            </a:r>
          </a:p>
          <a:p>
            <a:pPr marL="457200" lvl="1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sz="2700" b="1" i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May include in budget planning before State Board Approval is posted.</a:t>
            </a:r>
          </a:p>
          <a:p>
            <a:pPr marL="914400" lvl="2" indent="0">
              <a:buNone/>
            </a:pP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914400" lvl="2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91984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228850" y="228600"/>
            <a:ext cx="7581900" cy="6572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/>
              <a:t>LC-2  Lid Computation Form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295399" y="1352549"/>
            <a:ext cx="9709485" cy="508635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tx2"/>
                </a:solidFill>
              </a:rPr>
              <a:t>Located in the NDE Portal </a:t>
            </a:r>
          </a:p>
          <a:p>
            <a:pPr lvl="1">
              <a:lnSpc>
                <a:spcPct val="100000"/>
              </a:lnSpc>
            </a:pPr>
            <a:r>
              <a:rPr lang="en-US" sz="2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Need new Activation Code each year 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tx2"/>
                </a:solidFill>
              </a:rPr>
              <a:t>Instructions found on FOS website</a:t>
            </a:r>
          </a:p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chemeClr val="accent5"/>
                </a:solidFill>
              </a:rPr>
              <a:t>New Section D – Property Tax Authority </a:t>
            </a:r>
            <a:endParaRPr lang="en-US" sz="900" b="1" dirty="0">
              <a:solidFill>
                <a:schemeClr val="accent5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tx2"/>
                </a:solidFill>
              </a:rPr>
              <a:t>Budget Form (excel format) </a:t>
            </a:r>
          </a:p>
          <a:p>
            <a:pPr lvl="1">
              <a:lnSpc>
                <a:spcPct val="100000"/>
              </a:lnSpc>
            </a:pPr>
            <a:r>
              <a:rPr lang="en-US" sz="2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Upload to LC2, it will auto populate 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tx2"/>
                </a:solidFill>
              </a:rPr>
              <a:t>New Superintendent this year?</a:t>
            </a:r>
          </a:p>
          <a:p>
            <a:pPr lvl="1">
              <a:lnSpc>
                <a:spcPct val="100000"/>
              </a:lnSpc>
            </a:pPr>
            <a:r>
              <a:rPr lang="en-US" sz="2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Register in NDE Portal</a:t>
            </a:r>
          </a:p>
          <a:p>
            <a:pPr>
              <a:lnSpc>
                <a:spcPct val="100000"/>
              </a:lnSpc>
            </a:pPr>
            <a:r>
              <a:rPr lang="en-US" sz="3200" i="1" dirty="0">
                <a:solidFill>
                  <a:schemeClr val="tx2"/>
                </a:solidFill>
              </a:rPr>
              <a:t>Need help with NDE Portal?</a:t>
            </a:r>
          </a:p>
          <a:p>
            <a:pPr lvl="1">
              <a:lnSpc>
                <a:spcPct val="100000"/>
              </a:lnSpc>
            </a:pPr>
            <a:r>
              <a:rPr lang="en-US" sz="2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Call 888-285-0556 or  </a:t>
            </a:r>
            <a:r>
              <a:rPr lang="en-US" sz="2800" i="1" dirty="0">
                <a:solidFill>
                  <a:schemeClr val="tx2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ADVISERHelp@nebraskacloud.org</a:t>
            </a:r>
            <a:endParaRPr lang="en-US" sz="28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26457" lvl="1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787383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26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3" name="Arc 28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95B57-AEF2-AF7C-5CE8-DD3B4711ECAD}"/>
              </a:ext>
            </a:extLst>
          </p:cNvPr>
          <p:cNvSpPr txBox="1"/>
          <p:nvPr/>
        </p:nvSpPr>
        <p:spPr>
          <a:xfrm>
            <a:off x="5894962" y="479494"/>
            <a:ext cx="5458838" cy="886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LC-2  Purpose</a:t>
            </a:r>
          </a:p>
        </p:txBody>
      </p:sp>
      <p:sp>
        <p:nvSpPr>
          <p:cNvPr id="46" name="Freeform: Shape 30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2539CD-D956-925C-4A20-E9E033C03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57655" y="515008"/>
            <a:ext cx="5538951" cy="480322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ln w="38100">
            <a:gradFill>
              <a:gsLst>
                <a:gs pos="0">
                  <a:schemeClr val="accent5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56DCFB-4D19-7C7C-7157-6678286BA2A9}"/>
              </a:ext>
            </a:extLst>
          </p:cNvPr>
          <p:cNvSpPr txBox="1"/>
          <p:nvPr/>
        </p:nvSpPr>
        <p:spPr>
          <a:xfrm>
            <a:off x="5894961" y="1371600"/>
            <a:ext cx="5645397" cy="53149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Confirms your budget is in compliance and does not exceed spending limitations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Error messages appear if limitations are exceeded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Special Grant Funds (B-110)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Calculates Unused Budget Authority (B-150) 	*Goal is $0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District approves after budget is adopted  	*Copies sent to APA &amp; County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Required docs for NDE are submitted through LC2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8438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257175" y="142875"/>
            <a:ext cx="12192000" cy="988093"/>
          </a:xfrm>
        </p:spPr>
        <p:txBody>
          <a:bodyPr>
            <a:noAutofit/>
          </a:bodyPr>
          <a:lstStyle/>
          <a:p>
            <a:pPr algn="ctr"/>
            <a:r>
              <a:rPr lang="en-US" sz="4300" b="1" dirty="0"/>
              <a:t>LC-2 Access Unused Budget Authority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CFAFC9-9371-4F80-B69B-77F2C70ECA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0641" y="1300393"/>
            <a:ext cx="10834044" cy="3150206"/>
          </a:xfrm>
          <a:prstGeom prst="rect">
            <a:avLst/>
          </a:prstGeom>
          <a:ln w="38100">
            <a:gradFill>
              <a:gsLst>
                <a:gs pos="0">
                  <a:schemeClr val="accent5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cxnSp>
        <p:nvCxnSpPr>
          <p:cNvPr id="20" name="Straight Arrow Connector 19"/>
          <p:cNvCxnSpPr>
            <a:cxnSpLocks/>
          </p:cNvCxnSpPr>
          <p:nvPr/>
        </p:nvCxnSpPr>
        <p:spPr>
          <a:xfrm flipV="1">
            <a:off x="3565933" y="2910935"/>
            <a:ext cx="4803459" cy="133549"/>
          </a:xfrm>
          <a:prstGeom prst="straightConnector1">
            <a:avLst/>
          </a:prstGeom>
          <a:ln w="104775" cmpd="dbl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 Diagonal Corner Rectangle 5"/>
          <p:cNvSpPr/>
          <p:nvPr/>
        </p:nvSpPr>
        <p:spPr>
          <a:xfrm>
            <a:off x="7497396" y="4667649"/>
            <a:ext cx="4437429" cy="1736646"/>
          </a:xfrm>
          <a:prstGeom prst="round2Diag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Provides Additional Budget Authority for 2023/24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294E428-57D2-8D90-BA04-DA8949C43970}"/>
              </a:ext>
            </a:extLst>
          </p:cNvPr>
          <p:cNvSpPr/>
          <p:nvPr/>
        </p:nvSpPr>
        <p:spPr>
          <a:xfrm>
            <a:off x="2259724" y="2895600"/>
            <a:ext cx="966952" cy="32056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9C0C8F-40B8-E93C-E87B-0FE0198135DB}"/>
              </a:ext>
            </a:extLst>
          </p:cNvPr>
          <p:cNvSpPr txBox="1"/>
          <p:nvPr/>
        </p:nvSpPr>
        <p:spPr>
          <a:xfrm>
            <a:off x="625642" y="4620024"/>
            <a:ext cx="6785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Amount listed is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lesser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of: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2% of the prior year’s adjusted General fund expenditures or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The prior year’s total unused budget authority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95394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BB46547-190D-F6F2-5E32-F52C8E5D9674}"/>
              </a:ext>
            </a:extLst>
          </p:cNvPr>
          <p:cNvSpPr txBox="1">
            <a:spLocks/>
          </p:cNvSpPr>
          <p:nvPr/>
        </p:nvSpPr>
        <p:spPr>
          <a:xfrm>
            <a:off x="838200" y="260814"/>
            <a:ext cx="10515600" cy="9063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LC-2 Additional Budget Authority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1681F2-6AB0-542B-00C9-B0D55FA84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34" y="2362200"/>
            <a:ext cx="11435722" cy="2295525"/>
          </a:xfrm>
          <a:prstGeom prst="rect">
            <a:avLst/>
          </a:prstGeom>
          <a:ln w="50800">
            <a:gradFill>
              <a:gsLst>
                <a:gs pos="0">
                  <a:schemeClr val="accent5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27822288-D357-4BB2-AFD9-0D2FC39641FD}"/>
              </a:ext>
            </a:extLst>
          </p:cNvPr>
          <p:cNvSpPr/>
          <p:nvPr/>
        </p:nvSpPr>
        <p:spPr>
          <a:xfrm rot="2400000">
            <a:off x="8625152" y="2383665"/>
            <a:ext cx="1554480" cy="45720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3238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B3C5-B558-4C97-85A1-2022C162E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243" y="-34371"/>
            <a:ext cx="10515600" cy="1117214"/>
          </a:xfrm>
        </p:spPr>
        <p:txBody>
          <a:bodyPr/>
          <a:lstStyle/>
          <a:p>
            <a:pPr algn="ctr"/>
            <a:r>
              <a:rPr lang="en-US" b="1" dirty="0"/>
              <a:t>Levy Override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E23F10-DFD3-7538-9B21-7B4AFC2E09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37881" y="1619730"/>
            <a:ext cx="11387576" cy="2631950"/>
          </a:xfrm>
          <a:prstGeom prst="rect">
            <a:avLst/>
          </a:prstGeom>
          <a:ln w="44450">
            <a:gradFill>
              <a:gsLst>
                <a:gs pos="0">
                  <a:schemeClr val="accent5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2B308F84-E24C-4519-B621-423D48065A7C}"/>
              </a:ext>
            </a:extLst>
          </p:cNvPr>
          <p:cNvSpPr/>
          <p:nvPr/>
        </p:nvSpPr>
        <p:spPr>
          <a:xfrm rot="2640000">
            <a:off x="8602012" y="2190455"/>
            <a:ext cx="1463040" cy="45720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399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104D8-09AF-04FE-3CB9-26FA23684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Submission to APA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B076F-C9FD-6423-6797-C5E809441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Budgets must be submitted to County Clerks, State Auditor and NDE</a:t>
            </a:r>
          </a:p>
          <a:p>
            <a:r>
              <a:rPr lang="en-US" dirty="0"/>
              <a:t>Submit online through </a:t>
            </a:r>
            <a:r>
              <a:rPr lang="en-US" dirty="0">
                <a:solidFill>
                  <a:srgbClr val="FF0000"/>
                </a:solidFill>
              </a:rPr>
              <a:t>auditors.nebraska.gov </a:t>
            </a:r>
            <a:r>
              <a:rPr lang="en-US" dirty="0"/>
              <a:t>(preferred)</a:t>
            </a:r>
          </a:p>
          <a:p>
            <a:pPr lvl="1"/>
            <a:r>
              <a:rPr lang="en-US" dirty="0"/>
              <a:t>Click “Submit your Audit or Budget” on the left hand side of homepage</a:t>
            </a:r>
          </a:p>
          <a:p>
            <a:r>
              <a:rPr lang="en-US" dirty="0"/>
              <a:t>Mail</a:t>
            </a:r>
          </a:p>
          <a:p>
            <a:pPr marL="457200" lvl="1" indent="0">
              <a:buNone/>
            </a:pPr>
            <a:r>
              <a:rPr lang="en-US" dirty="0"/>
              <a:t>Auditor of Public Accounts </a:t>
            </a:r>
          </a:p>
          <a:p>
            <a:pPr marL="457200" lvl="1" indent="0">
              <a:buNone/>
            </a:pPr>
            <a:r>
              <a:rPr lang="en-US" dirty="0"/>
              <a:t>PO Box 98917</a:t>
            </a:r>
          </a:p>
          <a:p>
            <a:pPr marL="457200" lvl="1" indent="0">
              <a:buNone/>
            </a:pPr>
            <a:r>
              <a:rPr lang="en-US" dirty="0"/>
              <a:t>Lincoln, NE 68509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6855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257175" y="142875"/>
            <a:ext cx="12192000" cy="988093"/>
          </a:xfrm>
        </p:spPr>
        <p:txBody>
          <a:bodyPr>
            <a:noAutofit/>
          </a:bodyPr>
          <a:lstStyle/>
          <a:p>
            <a:pPr algn="ctr"/>
            <a:r>
              <a:rPr lang="en-US" sz="4300" b="1" dirty="0">
                <a:solidFill>
                  <a:schemeClr val="accent5"/>
                </a:solidFill>
              </a:rPr>
              <a:t>LC-2 New Section D – Property Tax Authority</a:t>
            </a:r>
          </a:p>
        </p:txBody>
      </p:sp>
      <p:sp>
        <p:nvSpPr>
          <p:cNvPr id="6" name="Round Diagonal Corner Rectangle 5"/>
          <p:cNvSpPr/>
          <p:nvPr/>
        </p:nvSpPr>
        <p:spPr>
          <a:xfrm>
            <a:off x="7402803" y="1535567"/>
            <a:ext cx="4437429" cy="4188381"/>
          </a:xfrm>
          <a:prstGeom prst="round2Diag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*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Certified Assessed Valuation &amp; Property Tax Request Authority will prepopulate from Budget docs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*If </a:t>
            </a:r>
            <a:r>
              <a:rPr kumimoji="0" lang="en-US" sz="2600" b="0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YES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on additional authority – amount will prepopulate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*D-180 will show your Total Amount Allowed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FCEDA5-C41A-86A6-0386-AF8B78857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60" y="1204255"/>
            <a:ext cx="6411147" cy="5270117"/>
          </a:xfrm>
          <a:prstGeom prst="rect">
            <a:avLst/>
          </a:prstGeom>
          <a:ln w="38100">
            <a:gradFill>
              <a:gsLst>
                <a:gs pos="0">
                  <a:schemeClr val="accent2">
                    <a:lumMod val="96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  <p:extLst>
      <p:ext uri="{BB962C8B-B14F-4D97-AF65-F5344CB8AC3E}">
        <p14:creationId xmlns:p14="http://schemas.microsoft.com/office/powerpoint/2010/main" val="33607865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3425" name="Rectangle 273415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73426" name="Rectangle 273417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273420" name="Group 273419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273421" name="Freeform: Shape 273420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73422" name="Freeform: Shape 273421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73423" name="Freeform: Shape 273422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73424" name="Freeform: Shape 273423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640080" y="1243013"/>
            <a:ext cx="3855720" cy="43719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LC-2  Tips &amp; Tricks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5591503" y="199697"/>
            <a:ext cx="6337738" cy="632722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Upload an </a:t>
            </a:r>
            <a:r>
              <a:rPr lang="en-US" b="1" u="sng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excel format </a:t>
            </a:r>
            <a:r>
              <a:rPr lang="en-US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your budget into the LC2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Remember to </a:t>
            </a:r>
            <a:r>
              <a:rPr lang="en-US" b="1" u="sng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recalculate &amp; save </a:t>
            </a:r>
            <a:r>
              <a:rPr lang="en-US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often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 for Unused Budget Authority is </a:t>
            </a:r>
            <a:r>
              <a:rPr lang="en-US" b="1" u="sng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zero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Unlimited uploads </a:t>
            </a:r>
            <a:r>
              <a:rPr lang="en-US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check status of limitations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Remember to </a:t>
            </a:r>
            <a:r>
              <a:rPr lang="en-US" b="1" u="sng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</a:t>
            </a:r>
            <a:r>
              <a:rPr lang="en-US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Special Grant Funds list </a:t>
            </a:r>
            <a:r>
              <a:rPr lang="en-US" b="1" u="sng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before</a:t>
            </a:r>
            <a:r>
              <a:rPr lang="en-US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returning to the LC2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Don’t forget to </a:t>
            </a:r>
            <a:r>
              <a:rPr lang="en-US" b="1" u="sng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upload docs </a:t>
            </a:r>
            <a:r>
              <a:rPr lang="en-US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b="1" u="sng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PDF</a:t>
            </a:r>
            <a:r>
              <a:rPr lang="en-US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format after District Approval </a:t>
            </a:r>
          </a:p>
          <a:p>
            <a:pPr marL="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2"/>
              </a:solidFill>
            </a:endParaRPr>
          </a:p>
          <a:p>
            <a:pPr marL="0" lvl="1" indent="0">
              <a:buNone/>
            </a:pPr>
            <a:endParaRPr lang="en-US" sz="18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1606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LC-2 Error Messages</a:t>
            </a:r>
            <a:br>
              <a:rPr lang="en-US" sz="4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LC-2 Cannot be submitted with error messages!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D8CBC240-3AE2-8A14-69CC-2A713D41B7E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68389" y="168166"/>
          <a:ext cx="6263640" cy="47401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ACD54B86-EE50-8364-6271-619C969262CF}"/>
              </a:ext>
            </a:extLst>
          </p:cNvPr>
          <p:cNvGrpSpPr/>
          <p:nvPr/>
        </p:nvGrpSpPr>
        <p:grpSpPr>
          <a:xfrm>
            <a:off x="5455131" y="4929351"/>
            <a:ext cx="6263640" cy="1035713"/>
            <a:chOff x="0" y="4998872"/>
            <a:chExt cx="6263640" cy="14145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79EB74D-FA9B-7BAE-FAC7-80D873F2A8C5}"/>
                </a:ext>
              </a:extLst>
            </p:cNvPr>
            <p:cNvSpPr/>
            <p:nvPr/>
          </p:nvSpPr>
          <p:spPr>
            <a:xfrm>
              <a:off x="0" y="4998872"/>
              <a:ext cx="6263640" cy="141453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5081029"/>
                <a:satOff val="29206"/>
                <a:lumOff val="11176"/>
                <a:alphaOff val="0"/>
              </a:schemeClr>
            </a:fillRef>
            <a:effectRef idx="0">
              <a:schemeClr val="accent2">
                <a:hueOff val="-5081029"/>
                <a:satOff val="29206"/>
                <a:lumOff val="1117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27029C38-2A5D-0DE0-E8CC-D2ADBBF898DF}"/>
                </a:ext>
              </a:extLst>
            </p:cNvPr>
            <p:cNvSpPr txBox="1"/>
            <p:nvPr/>
          </p:nvSpPr>
          <p:spPr>
            <a:xfrm>
              <a:off x="69052" y="5067925"/>
              <a:ext cx="6125536" cy="12764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8590" tIns="148590" rIns="148590" bIns="148590" numCol="1" spcCol="1270" anchor="ctr" anchorCtr="0">
              <a:noAutofit/>
            </a:bodyPr>
            <a:lstStyle/>
            <a:p>
              <a:pPr marL="0" marR="0" lvl="0" indent="0" algn="l" defTabSz="1733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Property Tax Authority Exceeded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45321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Budgeting Checklist</a:t>
            </a: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D809F223-A3F0-132F-1A5A-7076E991E6D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807256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Budgeting Checklist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297623AE-8E9B-0FAB-41B4-0E7A9F60BE3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870668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19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6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Submitting Budget Documents to NDE</a:t>
            </a:r>
          </a:p>
        </p:txBody>
      </p:sp>
      <p:cxnSp>
        <p:nvCxnSpPr>
          <p:cNvPr id="60" name="Straight Connector 21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1" name="Content Placeholder 2">
            <a:extLst>
              <a:ext uri="{FF2B5EF4-FFF2-40B4-BE49-F238E27FC236}">
                <a16:creationId xmlns:a16="http://schemas.microsoft.com/office/drawing/2014/main" id="{C6679DC2-CE9C-1C91-4BA7-FA5C93419FF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08331" y="1070800"/>
          <a:ext cx="7104993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443219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8000" y="121275"/>
            <a:ext cx="9809480" cy="1325563"/>
          </a:xfrm>
        </p:spPr>
        <p:txBody>
          <a:bodyPr>
            <a:normAutofit/>
          </a:bodyPr>
          <a:lstStyle/>
          <a:p>
            <a:r>
              <a:rPr lang="en-US" b="1" dirty="0"/>
              <a:t>Current Year 2022/23 Budget Reminders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24620" y="1600702"/>
            <a:ext cx="7692194" cy="4982158"/>
          </a:xfrm>
        </p:spPr>
        <p:txBody>
          <a:bodyPr anchor="ctr">
            <a:normAutofit fontScale="47500" lnSpcReduction="20000"/>
          </a:bodyPr>
          <a:lstStyle/>
          <a:p>
            <a:r>
              <a:rPr lang="en-US" sz="5900" dirty="0"/>
              <a:t>Review current budgets to avoid overspending and/or see if an amendment is required</a:t>
            </a:r>
          </a:p>
          <a:p>
            <a:endParaRPr lang="en-US" sz="5900" dirty="0"/>
          </a:p>
          <a:p>
            <a:r>
              <a:rPr lang="en-US" sz="5900" dirty="0"/>
              <a:t>If spending authority remains in General Fund, may want to transfer to other funds: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5900" i="1" dirty="0"/>
              <a:t>Depreciation Fund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5900" i="1" dirty="0"/>
              <a:t>Employee Benefit Fund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5900" i="1" dirty="0"/>
              <a:t>School Nutrition Fund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5900" i="1" dirty="0"/>
              <a:t>Activity Fund</a:t>
            </a:r>
          </a:p>
          <a:p>
            <a:pPr marL="1028700" lvl="3" indent="0">
              <a:buNone/>
            </a:pPr>
            <a:endParaRPr lang="en-US" sz="5900" dirty="0"/>
          </a:p>
          <a:p>
            <a:r>
              <a:rPr lang="en-US" sz="5900" dirty="0"/>
              <a:t>Unspent General Fund budgeted authority will increase 2023/24 Beginning General Fund Cash Balance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700" dirty="0"/>
          </a:p>
          <a:p>
            <a:endParaRPr lang="en-US" sz="17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0" name="Graphic 9" descr="Money">
            <a:extLst>
              <a:ext uri="{FF2B5EF4-FFF2-40B4-BE49-F238E27FC236}">
                <a16:creationId xmlns:a16="http://schemas.microsoft.com/office/drawing/2014/main" id="{7A64BCCA-AD76-D325-C12E-EA38A44AA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0CD1AC-C22E-4A74-F948-A24C813E457D}"/>
              </a:ext>
            </a:extLst>
          </p:cNvPr>
          <p:cNvCxnSpPr>
            <a:cxnSpLocks/>
          </p:cNvCxnSpPr>
          <p:nvPr/>
        </p:nvCxnSpPr>
        <p:spPr>
          <a:xfrm>
            <a:off x="638175" y="1343966"/>
            <a:ext cx="911325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1531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847" y="167600"/>
            <a:ext cx="10515600" cy="914579"/>
          </a:xfrm>
        </p:spPr>
        <p:txBody>
          <a:bodyPr/>
          <a:lstStyle/>
          <a:p>
            <a:pPr algn="ctr"/>
            <a:r>
              <a:rPr lang="en-US" b="1" dirty="0"/>
              <a:t>Need to Amend the Current Year’s Budget?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3365" y="1416676"/>
            <a:ext cx="5637871" cy="4981691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sz="3500" dirty="0"/>
              <a:t>Per Statute must amend before overspending occurs</a:t>
            </a:r>
          </a:p>
          <a:p>
            <a:pPr>
              <a:lnSpc>
                <a:spcPct val="120000"/>
              </a:lnSpc>
            </a:pPr>
            <a:r>
              <a:rPr lang="en-US" sz="3500" dirty="0"/>
              <a:t>Required if </a:t>
            </a:r>
            <a:r>
              <a:rPr lang="en-US" sz="3500" u="sng" dirty="0"/>
              <a:t>ANY</a:t>
            </a:r>
            <a:r>
              <a:rPr lang="en-US" sz="3500" dirty="0"/>
              <a:t> fund will exceed total budget of disbursements &amp; transfers out</a:t>
            </a:r>
          </a:p>
          <a:p>
            <a:pPr>
              <a:lnSpc>
                <a:spcPct val="120000"/>
              </a:lnSpc>
            </a:pPr>
            <a:r>
              <a:rPr lang="en-US" sz="3500" dirty="0"/>
              <a:t>Hearing and Approved by August 31</a:t>
            </a:r>
          </a:p>
          <a:p>
            <a:pPr>
              <a:lnSpc>
                <a:spcPct val="120000"/>
              </a:lnSpc>
            </a:pPr>
            <a:r>
              <a:rPr lang="en-US" sz="3500" dirty="0"/>
              <a:t>Total Requirements must equal Total Resources available</a:t>
            </a:r>
          </a:p>
          <a:p>
            <a:pPr>
              <a:lnSpc>
                <a:spcPct val="120000"/>
              </a:lnSpc>
            </a:pPr>
            <a:r>
              <a:rPr lang="en-US" sz="3500" dirty="0"/>
              <a:t>Property Tax request cannot change if Tax Levy has been set</a:t>
            </a:r>
          </a:p>
          <a:p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71165" y="1416677"/>
            <a:ext cx="4932077" cy="4794342"/>
          </a:xfrm>
          <a:ln>
            <a:solidFill>
              <a:schemeClr val="accent1">
                <a:shade val="50000"/>
              </a:schemeClr>
            </a:solidFill>
          </a:ln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200" u="sng" dirty="0"/>
              <a:t>Required Action</a:t>
            </a:r>
          </a:p>
          <a:p>
            <a:r>
              <a:rPr lang="en-US" sz="3200" dirty="0"/>
              <a:t>Hearing Notice To Amend</a:t>
            </a:r>
          </a:p>
          <a:p>
            <a:pPr lvl="1"/>
            <a:r>
              <a:rPr lang="en-US" sz="2800" i="1" dirty="0"/>
              <a:t>Budget as originally adopted</a:t>
            </a:r>
          </a:p>
          <a:p>
            <a:pPr lvl="1"/>
            <a:r>
              <a:rPr lang="en-US" sz="2800" i="1" dirty="0"/>
              <a:t>Proposed amended budget</a:t>
            </a:r>
          </a:p>
          <a:p>
            <a:pPr lvl="1"/>
            <a:r>
              <a:rPr lang="en-US" sz="2800" i="1" dirty="0"/>
              <a:t>Rationale for amending</a:t>
            </a:r>
          </a:p>
          <a:p>
            <a:pPr lvl="1"/>
            <a:r>
              <a:rPr lang="en-US" sz="2800" i="1" dirty="0"/>
              <a:t>Include statement “Will not impact the tax request for the current year</a:t>
            </a:r>
            <a:r>
              <a:rPr lang="en-US" sz="2800" dirty="0"/>
              <a:t>”</a:t>
            </a:r>
          </a:p>
          <a:p>
            <a:r>
              <a:rPr lang="en-US" sz="3200" dirty="0"/>
              <a:t>Documents to submit</a:t>
            </a:r>
          </a:p>
          <a:p>
            <a:pPr lvl="1"/>
            <a:r>
              <a:rPr lang="en-US" sz="2800" i="1" dirty="0"/>
              <a:t>Proof of Publication</a:t>
            </a:r>
          </a:p>
          <a:p>
            <a:pPr lvl="1"/>
            <a:r>
              <a:rPr lang="en-US" sz="2800" i="1" dirty="0"/>
              <a:t>Board Minutes</a:t>
            </a:r>
          </a:p>
          <a:p>
            <a:pPr lvl="1"/>
            <a:r>
              <a:rPr lang="en-US" sz="2800" i="1" dirty="0"/>
              <a:t>Page 2 of Budget Document</a:t>
            </a:r>
          </a:p>
          <a:p>
            <a:r>
              <a:rPr lang="en-US" sz="3200" i="1" dirty="0"/>
              <a:t>Submit documentation to:</a:t>
            </a:r>
          </a:p>
          <a:p>
            <a:pPr lvl="1"/>
            <a:r>
              <a:rPr lang="en-US" sz="2800" i="1" dirty="0"/>
              <a:t>State Auditor</a:t>
            </a:r>
          </a:p>
          <a:p>
            <a:pPr lvl="1"/>
            <a:r>
              <a:rPr lang="en-US" sz="2800" i="1" dirty="0"/>
              <a:t>County Clerks</a:t>
            </a:r>
          </a:p>
          <a:p>
            <a:pPr lvl="1"/>
            <a:r>
              <a:rPr lang="en-US" sz="2800" i="1" dirty="0"/>
              <a:t>NDE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E4B13B-9BFF-65CF-42FA-1601F0A85540}"/>
              </a:ext>
            </a:extLst>
          </p:cNvPr>
          <p:cNvSpPr txBox="1"/>
          <p:nvPr/>
        </p:nvSpPr>
        <p:spPr>
          <a:xfrm>
            <a:off x="-9526" y="6398368"/>
            <a:ext cx="12201525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https://www.education.ne.gov/fos/process-for-amending-a-budget/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or Budget Text pg 16 </a:t>
            </a:r>
          </a:p>
        </p:txBody>
      </p:sp>
    </p:spTree>
    <p:extLst>
      <p:ext uri="{BB962C8B-B14F-4D97-AF65-F5344CB8AC3E}">
        <p14:creationId xmlns:p14="http://schemas.microsoft.com/office/powerpoint/2010/main" val="29634858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947" y="167601"/>
            <a:ext cx="10515600" cy="784900"/>
          </a:xfrm>
        </p:spPr>
        <p:txBody>
          <a:bodyPr/>
          <a:lstStyle/>
          <a:p>
            <a:r>
              <a:rPr lang="en-US" b="1" dirty="0"/>
              <a:t>Amending the LC-2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0080" y="1310518"/>
            <a:ext cx="5391646" cy="4797342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LC-2 must be revised if these funds are amended: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General Fund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Depreciation Fund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Employee Benefit Fund Cash Reserve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/>
              <a:t>Make sure Allowable Reserves have not been exceeded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dirty="0">
                <a:latin typeface="Tw Cen MT" panose="020B0602020104020603"/>
              </a:rPr>
              <a:t>Run through LC-2 before Board approves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Must contact NDE to unlock LC-2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64E14F-1781-0BEE-6814-048C1FC961E2}"/>
              </a:ext>
            </a:extLst>
          </p:cNvPr>
          <p:cNvSpPr txBox="1"/>
          <p:nvPr/>
        </p:nvSpPr>
        <p:spPr>
          <a:xfrm>
            <a:off x="-9526" y="6398368"/>
            <a:ext cx="12201525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https://www.education.ne.gov/fos/process-for-amending-a-budget/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CB6CD32-F8F1-E953-88F6-585D537326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/>
        </p:blipFill>
        <p:spPr>
          <a:xfrm>
            <a:off x="6427950" y="1243009"/>
            <a:ext cx="5173500" cy="51569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A140D0-4ABF-4D6B-08F3-AD7BD8DED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8377" y="576263"/>
            <a:ext cx="4968500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928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8470" y="229787"/>
            <a:ext cx="9046319" cy="7017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33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Enrollment Option Program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93200" y="1235507"/>
            <a:ext cx="3481589" cy="45111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079" y="1184569"/>
            <a:ext cx="3753242" cy="4580150"/>
          </a:xfrm>
          <a:prstGeom prst="rect">
            <a:avLst/>
          </a:prstGeom>
        </p:spPr>
      </p:pic>
      <p:sp>
        <p:nvSpPr>
          <p:cNvPr id="5" name="Folded Corner 4"/>
          <p:cNvSpPr/>
          <p:nvPr/>
        </p:nvSpPr>
        <p:spPr>
          <a:xfrm rot="20470146">
            <a:off x="5064507" y="2482612"/>
            <a:ext cx="2210463" cy="1852654"/>
          </a:xfrm>
          <a:prstGeom prst="foldedCorner">
            <a:avLst/>
          </a:prstGeom>
          <a:solidFill>
            <a:srgbClr val="4747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estyle Script" panose="030804020302050B0404" pitchFamily="66" charset="0"/>
                <a:ea typeface="+mn-ea"/>
                <a:cs typeface="+mn-cs"/>
              </a:rPr>
              <a:t>No Changes!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" y="6334780"/>
            <a:ext cx="12192001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https://www.education.ne.gov/fos/enrollment-option-application-instructions-faqs/</a:t>
            </a:r>
          </a:p>
        </p:txBody>
      </p:sp>
    </p:spTree>
    <p:extLst>
      <p:ext uri="{BB962C8B-B14F-4D97-AF65-F5344CB8AC3E}">
        <p14:creationId xmlns:p14="http://schemas.microsoft.com/office/powerpoint/2010/main" val="679583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A0589-C342-4E0D-9425-1E175CE6F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717" y="473845"/>
            <a:ext cx="9692640" cy="1325562"/>
          </a:xfrm>
        </p:spPr>
        <p:txBody>
          <a:bodyPr>
            <a:normAutofit/>
          </a:bodyPr>
          <a:lstStyle/>
          <a:p>
            <a:r>
              <a:rPr lang="en-US" dirty="0"/>
              <a:t>Joint Public Hearing Changes – LB 727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90EC2E8-B16C-7C63-54CA-CCD6FD7C89D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08797" y="2352581"/>
          <a:ext cx="9225767" cy="3968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809477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91A147-9729-4FC6-87C0-37A3855411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14960" y="1119512"/>
            <a:ext cx="4191802" cy="52584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4135E14-0C8D-48DD-8D3E-D3E93BF11A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0547" y="184150"/>
            <a:ext cx="10515600" cy="82550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333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Enrollment Option Application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4489A65-0DB6-481A-BE96-31CE41AF54AE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096000" y="1270000"/>
            <a:ext cx="5678487" cy="5107960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002060"/>
                </a:solidFill>
              </a:rPr>
              <a:t>Application revised every May/June</a:t>
            </a:r>
          </a:p>
          <a:p>
            <a:r>
              <a:rPr lang="en-US" i="1" dirty="0">
                <a:solidFill>
                  <a:srgbClr val="002060"/>
                </a:solidFill>
              </a:rPr>
              <a:t>Use most current version</a:t>
            </a:r>
          </a:p>
          <a:p>
            <a:r>
              <a:rPr lang="en-US" i="1" dirty="0">
                <a:solidFill>
                  <a:srgbClr val="002060"/>
                </a:solidFill>
              </a:rPr>
              <a:t>Spanish version available upon request</a:t>
            </a:r>
          </a:p>
          <a:p>
            <a:r>
              <a:rPr lang="en-US" i="1" dirty="0">
                <a:solidFill>
                  <a:srgbClr val="002060"/>
                </a:solidFill>
              </a:rPr>
              <a:t>Districts retain application until student graduates or reaches age 21</a:t>
            </a:r>
          </a:p>
          <a:p>
            <a:r>
              <a:rPr lang="en-US" i="1" dirty="0">
                <a:solidFill>
                  <a:srgbClr val="002060"/>
                </a:solidFill>
              </a:rPr>
              <a:t>Program Contacts:</a:t>
            </a:r>
          </a:p>
          <a:p>
            <a:pPr lvl="1"/>
            <a:r>
              <a:rPr lang="en-US" i="1" dirty="0">
                <a:solidFill>
                  <a:srgbClr val="002060"/>
                </a:solidFill>
              </a:rPr>
              <a:t>Michelle Cartwright</a:t>
            </a:r>
          </a:p>
          <a:p>
            <a:pPr lvl="2"/>
            <a:r>
              <a:rPr lang="en-US" sz="1800" i="1" dirty="0">
                <a:solidFill>
                  <a:srgbClr val="002060"/>
                </a:solidFill>
                <a:hlinkClick r:id="rId3"/>
              </a:rPr>
              <a:t>michelle.cartwright@nebraska.gov</a:t>
            </a:r>
            <a:r>
              <a:rPr lang="en-US" sz="1800" i="1" dirty="0">
                <a:solidFill>
                  <a:srgbClr val="002060"/>
                </a:solidFill>
              </a:rPr>
              <a:t> / 402.450.0867</a:t>
            </a:r>
          </a:p>
          <a:p>
            <a:pPr lvl="1"/>
            <a:r>
              <a:rPr lang="en-US" i="1" dirty="0">
                <a:solidFill>
                  <a:srgbClr val="002060"/>
                </a:solidFill>
              </a:rPr>
              <a:t>Kevin Lyons</a:t>
            </a:r>
          </a:p>
          <a:p>
            <a:pPr lvl="2"/>
            <a:r>
              <a:rPr lang="en-US" sz="1800" i="1" dirty="0">
                <a:solidFill>
                  <a:srgbClr val="002060"/>
                </a:solidFill>
                <a:hlinkClick r:id="rId4"/>
              </a:rPr>
              <a:t>kevin.lyons@nebraska.gov</a:t>
            </a:r>
            <a:r>
              <a:rPr lang="en-US" sz="1800" i="1" dirty="0">
                <a:solidFill>
                  <a:srgbClr val="002060"/>
                </a:solidFill>
              </a:rPr>
              <a:t> / 402.450.1418</a:t>
            </a:r>
            <a:endParaRPr lang="en-US" sz="1800" dirty="0">
              <a:solidFill>
                <a:srgbClr val="002060"/>
              </a:solidFill>
            </a:endParaRPr>
          </a:p>
          <a:p>
            <a:endParaRPr lang="en-US" sz="10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5803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DF4B904-92CE-D9A4-005B-7DD85390D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838" y="1285875"/>
            <a:ext cx="7977187" cy="25257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Kevin Lyons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82533A7-105B-089D-05A3-C09C5A1142B4}"/>
              </a:ext>
            </a:extLst>
          </p:cNvPr>
          <p:cNvSpPr txBox="1">
            <a:spLocks/>
          </p:cNvSpPr>
          <p:nvPr/>
        </p:nvSpPr>
        <p:spPr>
          <a:xfrm>
            <a:off x="1810546" y="2223189"/>
            <a:ext cx="9753600" cy="22056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8000" b="0" i="1" u="none" strike="noStrike" kern="1200" cap="none" spc="0" normalizeH="0" baseline="0" noProof="0" dirty="0">
                <a:ln>
                  <a:noFill/>
                </a:ln>
                <a:solidFill>
                  <a:srgbClr val="242852">
                    <a:lumMod val="75000"/>
                  </a:srgbClr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State Aid</a:t>
            </a:r>
          </a:p>
        </p:txBody>
      </p:sp>
    </p:spTree>
    <p:extLst>
      <p:ext uri="{BB962C8B-B14F-4D97-AF65-F5344CB8AC3E}">
        <p14:creationId xmlns:p14="http://schemas.microsoft.com/office/powerpoint/2010/main" val="1845583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D61837-4078-9092-CD04-698FAEFFD2A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88020" y="1018928"/>
            <a:ext cx="106159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Segoe UI Black" panose="020B0A02040204020203" pitchFamily="34" charset="0"/>
                <a:cs typeface="Segoe UI Semibold" panose="020B0702040204020203" pitchFamily="34" charset="0"/>
              </a:rPr>
              <a:t>Lump-Sum Payment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Segoe UI Black" panose="020B0A02040204020203" pitchFamily="34" charset="0"/>
                <a:cs typeface="Segoe UI Semibold" panose="020B0702040204020203" pitchFamily="34" charset="0"/>
              </a:rPr>
              <a:t>2022/23 Positive Prior Year Correction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7729DF-DB47-4F99-1E1E-8EAA0F362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20" y="2782548"/>
            <a:ext cx="2438400" cy="30655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B8EA3131-63E7-98F5-A6CB-C36F177D84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1649" y="2484307"/>
            <a:ext cx="91440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Equal to or Greater than $1,000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 On or before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July 15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- NDE notifies district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 Must respond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by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August 15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 On or before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September 15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- District notification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board approval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Less than $1,000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NDE makes payment without application</a:t>
            </a:r>
          </a:p>
        </p:txBody>
      </p:sp>
    </p:spTree>
    <p:extLst>
      <p:ext uri="{BB962C8B-B14F-4D97-AF65-F5344CB8AC3E}">
        <p14:creationId xmlns:p14="http://schemas.microsoft.com/office/powerpoint/2010/main" val="40279326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013" y="1702378"/>
            <a:ext cx="3142875" cy="38930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05580" y="2256060"/>
            <a:ext cx="5105400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  <a:p>
            <a:pPr marL="36576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Forms available upon request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36576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36576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36576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36576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Forms Due: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 AUGUST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 20 </a:t>
            </a:r>
          </a:p>
        </p:txBody>
      </p:sp>
      <p:sp>
        <p:nvSpPr>
          <p:cNvPr id="9" name="Round Diagonal Corner Rectangle 8"/>
          <p:cNvSpPr/>
          <p:nvPr/>
        </p:nvSpPr>
        <p:spPr>
          <a:xfrm>
            <a:off x="5683921" y="3329840"/>
            <a:ext cx="3837150" cy="1191816"/>
          </a:xfrm>
          <a:prstGeom prst="round2Diag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Kevin Lyons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Director of School Finance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kevin.lyons@nebraska.gov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402-450-1418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29729" y="1262564"/>
            <a:ext cx="7257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Statement of Change in School District Boundaries due to Annexation by a City or Village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138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25084" y="926528"/>
            <a:ext cx="7505834" cy="830997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TEEOSA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Document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34470" y="2321781"/>
            <a:ext cx="3578087" cy="3000732"/>
          </a:xfrm>
          <a:prstGeom prst="roundRect">
            <a:avLst>
              <a:gd name="adj" fmla="val 8887"/>
            </a:avLst>
          </a:prstGeom>
          <a:solidFill>
            <a:srgbClr val="FFFFCC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sng" strike="noStrike" kern="0" cap="none" spc="0" normalizeH="0" baseline="0" noProof="0" dirty="0">
                <a:ln>
                  <a:noFill/>
                </a:ln>
                <a:solidFill>
                  <a:srgbClr val="242852">
                    <a:lumMod val="60000"/>
                    <a:lumOff val="40000"/>
                  </a:srgbClr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Decodes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4285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4285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components of Equalization Aid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242852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sng" strike="noStrike" kern="0" cap="none" spc="0" normalizeH="0" baseline="0" noProof="0" dirty="0">
                <a:ln>
                  <a:noFill/>
                </a:ln>
                <a:solidFill>
                  <a:srgbClr val="242852">
                    <a:lumMod val="60000"/>
                    <a:lumOff val="40000"/>
                  </a:srgbClr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Resource</a:t>
            </a:r>
            <a:r>
              <a:rPr kumimoji="0" lang="en-US" sz="2000" b="0" i="0" u="sng" strike="noStrike" kern="0" cap="none" spc="0" normalizeH="0" baseline="0" noProof="0" dirty="0">
                <a:ln>
                  <a:noFill/>
                </a:ln>
                <a:solidFill>
                  <a:srgbClr val="24285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4285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4285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more detailed information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242852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sng" strike="noStrike" kern="0" cap="none" spc="0" normalizeH="0" baseline="0" noProof="0" dirty="0">
                <a:ln>
                  <a:noFill/>
                </a:ln>
                <a:solidFill>
                  <a:srgbClr val="242852">
                    <a:lumMod val="60000"/>
                    <a:lumOff val="40000"/>
                  </a:srgbClr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Available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4285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on NDE’s website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C9897C-1CAC-4C76-249B-22536F953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937" y="1886191"/>
            <a:ext cx="5874201" cy="410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824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53" y="446314"/>
            <a:ext cx="11072452" cy="6019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02778" y="2186119"/>
            <a:ext cx="5630345" cy="4188381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CDC (Consolidated Data Collection)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Instructional Program Hours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Pupil Transportation Report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Due Date: June 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Audit Window: June 30</a:t>
            </a:r>
          </a:p>
        </p:txBody>
      </p:sp>
      <p:pic>
        <p:nvPicPr>
          <p:cNvPr id="7" name="Picture 6" descr="C:\Users\jen.utemark\AppData\Local\Microsoft\Windows\Temporary Internet Files\Content.Outlook\79RW6PIC\NDE Logo Round FINAL White (2).gif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863" y="4929583"/>
            <a:ext cx="271611" cy="26288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960222" y="4891750"/>
            <a:ext cx="695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NDE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282044" y="1653386"/>
            <a:ext cx="19656" cy="3295148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Explosion 1 10"/>
          <p:cNvSpPr/>
          <p:nvPr/>
        </p:nvSpPr>
        <p:spPr>
          <a:xfrm>
            <a:off x="2911668" y="1082618"/>
            <a:ext cx="914400" cy="914400"/>
          </a:xfrm>
          <a:prstGeom prst="irregularSeal1">
            <a:avLst/>
          </a:prstGeom>
          <a:solidFill>
            <a:srgbClr val="FFFF00"/>
          </a:solidFill>
          <a:ln>
            <a:solidFill>
              <a:schemeClr val="bg1">
                <a:lumMod val="8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55377" y="1278208"/>
            <a:ext cx="14330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PORTAL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208704" y="1788218"/>
            <a:ext cx="131548" cy="11356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95197" y="876599"/>
            <a:ext cx="5760565" cy="76944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4A66AC">
                    <a:lumMod val="40000"/>
                    <a:lumOff val="6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TEEOSA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A66AC">
                    <a:lumMod val="40000"/>
                    <a:lumOff val="6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A66AC">
                    <a:lumMod val="40000"/>
                    <a:lumOff val="6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DATA SYSTEMS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A66AC">
                  <a:lumMod val="40000"/>
                  <a:lumOff val="6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545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4A809-9B80-4AA1-A2E6-9C875BCA5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30577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Consolidated Data Collections (CDC)</a:t>
            </a:r>
            <a:br>
              <a:rPr lang="en-US" sz="4400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1C600-CEFB-4DCF-89DE-A02242001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14" y="1631336"/>
            <a:ext cx="10515600" cy="4920891"/>
          </a:xfrm>
        </p:spPr>
        <p:txBody>
          <a:bodyPr>
            <a:normAutofit fontScale="55000" lnSpcReduction="20000"/>
          </a:bodyPr>
          <a:lstStyle/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4500" dirty="0">
                <a:latin typeface="Cambria" panose="02040503050406030204" pitchFamily="18" charset="0"/>
                <a:ea typeface="Cambria" panose="02040503050406030204" pitchFamily="18" charset="0"/>
              </a:rPr>
              <a:t>Days in Session/Instructional Program Hours (completed June 30)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4500" dirty="0">
                <a:latin typeface="Cambria" panose="02040503050406030204" pitchFamily="18" charset="0"/>
                <a:ea typeface="Cambria" panose="02040503050406030204" pitchFamily="18" charset="0"/>
              </a:rPr>
              <a:t>Pupil Transportation Report (completed June 30)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Superintendent Pay Transparency Act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(on or befor</a:t>
            </a:r>
            <a:r>
              <a:rPr lang="en-US" sz="4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 August 1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457200" lvl="1" indent="0" algn="l">
              <a:buNone/>
            </a:pPr>
            <a:endParaRPr lang="en-US" sz="45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500" dirty="0">
                <a:latin typeface="Cambria" panose="02040503050406030204" pitchFamily="18" charset="0"/>
                <a:ea typeface="Cambria" panose="02040503050406030204" pitchFamily="18" charset="0"/>
              </a:rPr>
              <a:t>The following collections are Due 10-15-2023</a:t>
            </a:r>
          </a:p>
          <a:p>
            <a:pPr marL="457200" lvl="1" indent="0" algn="l">
              <a:buNone/>
            </a:pPr>
            <a:endParaRPr lang="en-US" sz="45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4500" dirty="0">
                <a:latin typeface="Cambria" panose="02040503050406030204" pitchFamily="18" charset="0"/>
                <a:ea typeface="Cambria" panose="02040503050406030204" pitchFamily="18" charset="0"/>
              </a:rPr>
              <a:t>Summer School Student Unit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4500" dirty="0">
                <a:latin typeface="Cambria" panose="02040503050406030204" pitchFamily="18" charset="0"/>
                <a:ea typeface="Cambria" panose="02040503050406030204" pitchFamily="18" charset="0"/>
              </a:rPr>
              <a:t>Assessed Valuation and Levies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4500" dirty="0">
                <a:latin typeface="Cambria" panose="02040503050406030204" pitchFamily="18" charset="0"/>
                <a:ea typeface="Cambria" panose="02040503050406030204" pitchFamily="18" charset="0"/>
              </a:rPr>
              <a:t>Estimated Expenditures for Poverty and LEP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4500" dirty="0">
                <a:latin typeface="Cambria" panose="02040503050406030204" pitchFamily="18" charset="0"/>
                <a:ea typeface="Cambria" panose="02040503050406030204" pitchFamily="18" charset="0"/>
              </a:rPr>
              <a:t>PK Instructional Program Hours/K Program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4500" dirty="0">
                <a:latin typeface="Cambria" panose="02040503050406030204" pitchFamily="18" charset="0"/>
                <a:ea typeface="Cambria" panose="02040503050406030204" pitchFamily="18" charset="0"/>
              </a:rPr>
              <a:t>Elementary Site Allowance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4500" dirty="0">
                <a:latin typeface="Cambria" panose="02040503050406030204" pitchFamily="18" charset="0"/>
                <a:ea typeface="Cambria" panose="02040503050406030204" pitchFamily="18" charset="0"/>
              </a:rPr>
              <a:t>Two-Year New School Adjustment Application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4500" dirty="0">
                <a:latin typeface="Cambria" panose="02040503050406030204" pitchFamily="18" charset="0"/>
                <a:ea typeface="Cambria" panose="02040503050406030204" pitchFamily="18" charset="0"/>
              </a:rPr>
              <a:t>Student Growth Adjustment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160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i="1" dirty="0"/>
              <a:t>Superintendency Pay Transparency Act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093BDAE3-9269-3BBE-1769-7D1EE197D63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325563"/>
          <a:ext cx="10657114" cy="5279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CBE19839-9A15-9240-A47A-520DE2FBAC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A8524E-25F2-421F-3D99-EEC18495AA0F}"/>
              </a:ext>
            </a:extLst>
          </p:cNvPr>
          <p:cNvSpPr txBox="1">
            <a:spLocks/>
          </p:cNvSpPr>
          <p:nvPr/>
        </p:nvSpPr>
        <p:spPr>
          <a:xfrm>
            <a:off x="287971" y="252545"/>
            <a:ext cx="4794667" cy="63833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T </a:t>
            </a:r>
          </a:p>
        </p:txBody>
      </p:sp>
    </p:spTree>
    <p:extLst>
      <p:ext uri="{BB962C8B-B14F-4D97-AF65-F5344CB8AC3E}">
        <p14:creationId xmlns:p14="http://schemas.microsoft.com/office/powerpoint/2010/main" val="39500764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38" y="418322"/>
            <a:ext cx="11072452" cy="6019800"/>
          </a:xfrm>
          <a:prstGeom prst="rect">
            <a:avLst/>
          </a:prstGeom>
        </p:spPr>
      </p:pic>
      <p:pic>
        <p:nvPicPr>
          <p:cNvPr id="7" name="Picture 6" descr="C:\Users\jen.utemark\AppData\Local\Microsoft\Windows\Temporary Internet Files\Content.Outlook\79RW6PIC\NDE Logo Round FINAL White (2).gif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863" y="4929583"/>
            <a:ext cx="271611" cy="26288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960222" y="4891750"/>
            <a:ext cx="695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NDE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282044" y="1653386"/>
            <a:ext cx="19656" cy="3295148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Explosion 1 10"/>
          <p:cNvSpPr/>
          <p:nvPr/>
        </p:nvSpPr>
        <p:spPr>
          <a:xfrm>
            <a:off x="2911668" y="1082618"/>
            <a:ext cx="914400" cy="914400"/>
          </a:xfrm>
          <a:prstGeom prst="irregularSeal1">
            <a:avLst/>
          </a:prstGeom>
          <a:solidFill>
            <a:srgbClr val="FFFF00"/>
          </a:solidFill>
          <a:ln>
            <a:solidFill>
              <a:schemeClr val="bg1">
                <a:lumMod val="8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62008" y="1371616"/>
            <a:ext cx="14137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PORTAL</a:t>
            </a:r>
          </a:p>
        </p:txBody>
      </p:sp>
      <p:sp>
        <p:nvSpPr>
          <p:cNvPr id="13" name="Oval 12"/>
          <p:cNvSpPr/>
          <p:nvPr/>
        </p:nvSpPr>
        <p:spPr>
          <a:xfrm>
            <a:off x="3208704" y="1788218"/>
            <a:ext cx="131548" cy="11356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96445" y="819340"/>
            <a:ext cx="6365808" cy="76944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4A66AC">
                    <a:lumMod val="40000"/>
                    <a:lumOff val="6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TEEOSA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A66AC">
                    <a:lumMod val="40000"/>
                    <a:lumOff val="6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DATA SYSTEMS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44574" y="1997018"/>
            <a:ext cx="4476747" cy="4060686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ADVISER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Nebraska Public and State Operated Districts:  submission of data from their local Student Information System (SIS) to ADVISER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Fall Membership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Average Daily Membership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NDE’s Focus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State Aid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SPED</a:t>
            </a:r>
          </a:p>
        </p:txBody>
      </p:sp>
    </p:spTree>
    <p:extLst>
      <p:ext uri="{BB962C8B-B14F-4D97-AF65-F5344CB8AC3E}">
        <p14:creationId xmlns:p14="http://schemas.microsoft.com/office/powerpoint/2010/main" val="7977759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81919" y="949343"/>
            <a:ext cx="8382000" cy="830997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2023/24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Recalculation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2140" y="2002412"/>
            <a:ext cx="5481377" cy="1631216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CERTIFICATION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Fall Membership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Assessed Valuation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2021/22 Annual Financial Report (AFR)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87842" y="3855700"/>
            <a:ext cx="7158512" cy="2000548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RECALCULATION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Average Daily Membership (ADM)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Certified Valuation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Amended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2021/22 Annual Financial Report (AFR)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Due: July 15</a:t>
            </a:r>
          </a:p>
        </p:txBody>
      </p:sp>
      <p:sp>
        <p:nvSpPr>
          <p:cNvPr id="6" name="Down Arrow 5"/>
          <p:cNvSpPr/>
          <p:nvPr/>
        </p:nvSpPr>
        <p:spPr>
          <a:xfrm rot="17984678">
            <a:off x="5309497" y="3405023"/>
            <a:ext cx="550119" cy="1043120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519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A0589-C342-4E0D-9425-1E175CE6F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Joint Public Hearing Changes – LB 727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CA8C152A-EA27-07F2-B2BC-DA6FB74FE08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1038" y="2041236"/>
          <a:ext cx="9613900" cy="4221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57629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81515" y="27521"/>
            <a:ext cx="8382000" cy="830997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2023/24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Recalculation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05114" y="4590139"/>
            <a:ext cx="4572000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Local Effort Rate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Balancing Factor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1689">
                  <a:lumMod val="75000"/>
                </a:srgbClr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785388" y="5152129"/>
            <a:ext cx="3011451" cy="909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Picture 6" descr="Image result for money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169" y="4546982"/>
            <a:ext cx="1132755" cy="1132755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F2070C-4A99-D81E-6B84-24CC56866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04" y="1390180"/>
            <a:ext cx="5208296" cy="3020885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4460276-C5E1-76DC-11F9-AE5FCEBB1031}"/>
              </a:ext>
            </a:extLst>
          </p:cNvPr>
          <p:cNvSpPr/>
          <p:nvPr/>
        </p:nvSpPr>
        <p:spPr>
          <a:xfrm>
            <a:off x="1495656" y="2703695"/>
            <a:ext cx="3603052" cy="57888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2023/24  Certification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A78AE2-65AA-A96A-1305-16584B2487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5673" y="1803293"/>
            <a:ext cx="5081569" cy="3310066"/>
          </a:xfrm>
          <a:prstGeom prst="rect">
            <a:avLst/>
          </a:prstGeom>
        </p:spPr>
      </p:pic>
      <p:sp>
        <p:nvSpPr>
          <p:cNvPr id="13" name="Rounded Rectangle 10">
            <a:extLst>
              <a:ext uri="{FF2B5EF4-FFF2-40B4-BE49-F238E27FC236}">
                <a16:creationId xmlns:a16="http://schemas.microsoft.com/office/drawing/2014/main" id="{24C84C9C-CAD7-04E7-94FA-95E97B8E8A29}"/>
              </a:ext>
            </a:extLst>
          </p:cNvPr>
          <p:cNvSpPr/>
          <p:nvPr/>
        </p:nvSpPr>
        <p:spPr>
          <a:xfrm>
            <a:off x="7018466" y="3697041"/>
            <a:ext cx="3717644" cy="57888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2023/24  Recalculation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87E3C82-0B9D-158A-BE1D-25A8CABE2BD5}"/>
              </a:ext>
            </a:extLst>
          </p:cNvPr>
          <p:cNvCxnSpPr/>
          <p:nvPr/>
        </p:nvCxnSpPr>
        <p:spPr>
          <a:xfrm>
            <a:off x="4459999" y="3251086"/>
            <a:ext cx="2673679" cy="54652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851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670" y="70562"/>
            <a:ext cx="8254110" cy="830997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F8FA9">
                    <a:lumMod val="50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Prior Year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Correction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5969607" y="1521995"/>
            <a:ext cx="1244497" cy="4038600"/>
          </a:xfrm>
          <a:prstGeom prst="rightBrace">
            <a:avLst>
              <a:gd name="adj1" fmla="val 8333"/>
              <a:gd name="adj2" fmla="val 28947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 rot="5400000">
            <a:off x="4391587" y="3041341"/>
            <a:ext cx="30870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DIFFERENCE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49797" y="1521995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2022/23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Prior Year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Correction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2023/24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TEEOSA Aid</a:t>
            </a:r>
          </a:p>
        </p:txBody>
      </p:sp>
      <p:sp>
        <p:nvSpPr>
          <p:cNvPr id="12" name="Plus 11"/>
          <p:cNvSpPr/>
          <p:nvPr/>
        </p:nvSpPr>
        <p:spPr>
          <a:xfrm>
            <a:off x="8292897" y="3110894"/>
            <a:ext cx="685800" cy="636211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EBB008-FF17-C1E4-F9BB-3B60A025A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735" y="979837"/>
            <a:ext cx="4045016" cy="2477295"/>
          </a:xfrm>
          <a:prstGeom prst="rect">
            <a:avLst/>
          </a:prstGeom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AD1C2486-B7A7-BCBA-69A1-CB4FB7A2C1E9}"/>
              </a:ext>
            </a:extLst>
          </p:cNvPr>
          <p:cNvSpPr/>
          <p:nvPr/>
        </p:nvSpPr>
        <p:spPr>
          <a:xfrm>
            <a:off x="1398461" y="2074199"/>
            <a:ext cx="3545564" cy="57888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2022/23  Certification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12FB2E-8286-9396-8B7C-9546E9645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736" y="3498929"/>
            <a:ext cx="4045016" cy="2477295"/>
          </a:xfrm>
          <a:prstGeom prst="rect">
            <a:avLst/>
          </a:prstGeom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09C6C950-A002-7004-E8E3-108AB4CC7DE3}"/>
              </a:ext>
            </a:extLst>
          </p:cNvPr>
          <p:cNvSpPr/>
          <p:nvPr/>
        </p:nvSpPr>
        <p:spPr>
          <a:xfrm>
            <a:off x="1316467" y="4551494"/>
            <a:ext cx="3709551" cy="57888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2022/23  Recalculation</a:t>
            </a:r>
          </a:p>
        </p:txBody>
      </p:sp>
    </p:spTree>
    <p:extLst>
      <p:ext uri="{BB962C8B-B14F-4D97-AF65-F5344CB8AC3E}">
        <p14:creationId xmlns:p14="http://schemas.microsoft.com/office/powerpoint/2010/main" val="40716833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42840" y="918124"/>
            <a:ext cx="103366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4F43">
                    <a:lumMod val="50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LEP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 &amp;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A15FBE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Poverty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Expenditure Requirement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94543" y="2118241"/>
            <a:ext cx="4406306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Ink Free" panose="03080402000500000000"/>
                <a:ea typeface="+mn-ea"/>
                <a:cs typeface="Segoe UI Semilight" panose="020B0402040204020203" pitchFamily="34" charset="0"/>
              </a:rPr>
              <a:t>2022/23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Ink Free" panose="03080402000500000000"/>
                <a:ea typeface="+mn-ea"/>
                <a:cs typeface="Segoe UI Semilight" panose="020B0402040204020203" pitchFamily="34" charset="0"/>
              </a:rPr>
              <a:t>Expenditures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sng" strike="noStrike" kern="1200" cap="none" spc="0" normalizeH="0" baseline="0" noProof="0" dirty="0">
              <a:ln>
                <a:noFill/>
              </a:ln>
              <a:solidFill>
                <a:srgbClr val="001689">
                  <a:lumMod val="7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117.65% level of Expenditures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Coding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Reports available identifying required level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Assist with 20/21 AFR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1782" y="2181161"/>
            <a:ext cx="429089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Ink Free" panose="03080402000500000000"/>
                <a:ea typeface="+mn-ea"/>
                <a:cs typeface="Segoe UI Semilight" panose="020B0402040204020203" pitchFamily="34" charset="0"/>
              </a:rPr>
              <a:t>2024/25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Ink Free" panose="03080402000500000000"/>
                <a:ea typeface="+mn-ea"/>
                <a:cs typeface="Segoe UI Semilight" panose="020B0402040204020203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Ink Free" panose="03080402000500000000"/>
                <a:ea typeface="+mn-ea"/>
                <a:cs typeface="Segoe UI Semilight" panose="020B0402040204020203" pitchFamily="34" charset="0"/>
              </a:rPr>
              <a:t>Expenditures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sng" strike="noStrike" kern="1200" cap="none" spc="0" normalizeH="0" baseline="0" noProof="0" dirty="0">
              <a:ln>
                <a:noFill/>
              </a:ln>
              <a:solidFill>
                <a:srgbClr val="001689">
                  <a:lumMod val="7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Report this fall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Sept 1 – Oct 15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CDC Collection – Estimated Expenditures for LEP and Poverty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173851" y="2061891"/>
            <a:ext cx="0" cy="3877985"/>
          </a:xfrm>
          <a:prstGeom prst="line">
            <a:avLst/>
          </a:prstGeom>
          <a:ln w="88900"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582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7A7148-4957-707C-AD1B-0205B0B28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Foundation Aid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Starting with 2023/24 Certification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$1,500 per Formula Student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2023/24 &amp; 2024/25 (Year 1 &amp; 2) full amount included in Equalization calculation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2025/26 (Year 3) &amp; thereafter 60% of Foundation Aid included in resources - $900</a:t>
            </a:r>
          </a:p>
          <a:p>
            <a:pPr lvl="1"/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Net Option Funding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Amount Reduced by $1,500 per net positive option student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765F44-D145-A779-AF08-37C064BAE174}"/>
              </a:ext>
            </a:extLst>
          </p:cNvPr>
          <p:cNvSpPr txBox="1"/>
          <p:nvPr/>
        </p:nvSpPr>
        <p:spPr>
          <a:xfrm>
            <a:off x="606391" y="1915427"/>
            <a:ext cx="38116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LB 583  TEEOSA Changes</a:t>
            </a:r>
          </a:p>
        </p:txBody>
      </p:sp>
    </p:spTree>
    <p:extLst>
      <p:ext uri="{BB962C8B-B14F-4D97-AF65-F5344CB8AC3E}">
        <p14:creationId xmlns:p14="http://schemas.microsoft.com/office/powerpoint/2010/main" val="4956001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 txBox="1">
            <a:spLocks noGrp="1"/>
          </p:cNvSpPr>
          <p:nvPr>
            <p:ph idx="1"/>
          </p:nvPr>
        </p:nvSpPr>
        <p:spPr>
          <a:xfrm>
            <a:off x="4562235" y="1615698"/>
            <a:ext cx="6826314" cy="5106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Section 79-528:</a:t>
            </a:r>
          </a:p>
          <a:p>
            <a:pPr lvl="1"/>
            <a:r>
              <a:rPr lang="en-US" sz="3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Fall school district membership reported as of October 1</a:t>
            </a:r>
          </a:p>
          <a:p>
            <a:pPr lvl="1"/>
            <a:endParaRPr lang="en-US" sz="32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US" sz="3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Section 79-1003:</a:t>
            </a:r>
          </a:p>
          <a:p>
            <a:pPr lvl="1"/>
            <a:r>
              <a:rPr lang="en-US" sz="3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Qualified early childhood education fall membership reported as of October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US" sz="3600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5F29EB8-30DA-6703-AC28-3EBF1FA0F6A7}"/>
              </a:ext>
            </a:extLst>
          </p:cNvPr>
          <p:cNvSpPr txBox="1">
            <a:spLocks/>
          </p:cNvSpPr>
          <p:nvPr/>
        </p:nvSpPr>
        <p:spPr>
          <a:xfrm>
            <a:off x="75416" y="2082050"/>
            <a:ext cx="3996964" cy="2086725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Fall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Membership Reporting</a:t>
            </a:r>
          </a:p>
        </p:txBody>
      </p:sp>
    </p:spTree>
    <p:extLst>
      <p:ext uri="{BB962C8B-B14F-4D97-AF65-F5344CB8AC3E}">
        <p14:creationId xmlns:p14="http://schemas.microsoft.com/office/powerpoint/2010/main" val="37653811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88795" y="3401367"/>
            <a:ext cx="10314588" cy="321470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Kevin Lyons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Director of School Finance 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School Finance and Organizational Services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kevin.lyons@nebraska.gov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402-450-1418</a:t>
            </a:r>
          </a:p>
        </p:txBody>
      </p:sp>
    </p:spTree>
    <p:extLst>
      <p:ext uri="{BB962C8B-B14F-4D97-AF65-F5344CB8AC3E}">
        <p14:creationId xmlns:p14="http://schemas.microsoft.com/office/powerpoint/2010/main" val="37148340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2023 School Finance Legislation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Bryce Wilson – Finance Officer NDE</a:t>
            </a:r>
          </a:p>
        </p:txBody>
      </p:sp>
    </p:spTree>
    <p:extLst>
      <p:ext uri="{BB962C8B-B14F-4D97-AF65-F5344CB8AC3E}">
        <p14:creationId xmlns:p14="http://schemas.microsoft.com/office/powerpoint/2010/main" val="14310051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LB 583 – What changes?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- TEEOSA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- SPED Funding</a:t>
            </a:r>
          </a:p>
        </p:txBody>
      </p:sp>
    </p:spTree>
    <p:extLst>
      <p:ext uri="{BB962C8B-B14F-4D97-AF65-F5344CB8AC3E}">
        <p14:creationId xmlns:p14="http://schemas.microsoft.com/office/powerpoint/2010/main" val="35309282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E0CADA-3F16-BDFA-836B-5EC42EF36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11880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LB 583 – SPED Reimbursement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70F876-D621-2CF6-838D-F6D025A446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Increases State School Age Excess Cost Reimbursement to 80%ish.</a:t>
            </a:r>
          </a:p>
          <a:p>
            <a:r>
              <a:rPr lang="en-US" dirty="0"/>
              <a:t>Districts can estimate this amount by taking (2022/23 qualifying expenditures x .80).</a:t>
            </a:r>
          </a:p>
          <a:p>
            <a:r>
              <a:rPr lang="en-US" dirty="0"/>
              <a:t>Payments made to Districts Dec 2023 – June 2024.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632FAD-86A5-F594-98D9-14DC867C1AD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Reimbursement was approximately 42% this year.</a:t>
            </a:r>
          </a:p>
          <a:p>
            <a:r>
              <a:rPr lang="en-US" dirty="0"/>
              <a:t>Benefits both equalized and non-equalized districts.</a:t>
            </a:r>
          </a:p>
        </p:txBody>
      </p:sp>
      <p:pic>
        <p:nvPicPr>
          <p:cNvPr id="1028" name="Picture 4" descr="nickjboni increase homecare graphs nickjboni GIF">
            <a:extLst>
              <a:ext uri="{FF2B5EF4-FFF2-40B4-BE49-F238E27FC236}">
                <a16:creationId xmlns:a16="http://schemas.microsoft.com/office/drawing/2014/main" id="{73CA1C96-9C1C-25F2-6412-88949BA63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337" y="4186989"/>
            <a:ext cx="4436964" cy="250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6048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B8FD0A-3D61-8323-7FCB-332F62A83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068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LB 243 – Property Tax Authority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8B6AE3-76C8-91BF-0D87-A4EEDCADE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882"/>
            <a:ext cx="10515600" cy="5573929"/>
          </a:xfrm>
        </p:spPr>
        <p:txBody>
          <a:bodyPr>
            <a:normAutofit/>
          </a:bodyPr>
          <a:lstStyle/>
          <a:p>
            <a:r>
              <a:rPr lang="en-US" dirty="0"/>
              <a:t>Creates a third mechanism for limiting school district taxation</a:t>
            </a:r>
          </a:p>
          <a:p>
            <a:pPr lvl="1"/>
            <a:r>
              <a:rPr lang="en-US" dirty="0"/>
              <a:t>Levy lid</a:t>
            </a:r>
          </a:p>
          <a:p>
            <a:pPr lvl="1"/>
            <a:r>
              <a:rPr lang="en-US" dirty="0"/>
              <a:t>Spending lid/budget authority</a:t>
            </a:r>
          </a:p>
          <a:p>
            <a:pPr lvl="1"/>
            <a:r>
              <a:rPr lang="en-US" dirty="0"/>
              <a:t>Property Tax Authority</a:t>
            </a:r>
          </a:p>
          <a:p>
            <a:pPr lvl="1"/>
            <a:endParaRPr lang="en-US" dirty="0"/>
          </a:p>
          <a:p>
            <a:r>
              <a:rPr lang="en-US" dirty="0"/>
              <a:t>Functionally it’s more of a Revenue Lid than a Property Tax Lid</a:t>
            </a:r>
          </a:p>
          <a:p>
            <a:pPr lvl="1"/>
            <a:r>
              <a:rPr lang="en-US" dirty="0"/>
              <a:t>Applies to </a:t>
            </a:r>
            <a:r>
              <a:rPr lang="en-US" dirty="0">
                <a:solidFill>
                  <a:srgbClr val="FF0000"/>
                </a:solidFill>
              </a:rPr>
              <a:t>General</a:t>
            </a:r>
            <a:r>
              <a:rPr lang="en-US" dirty="0"/>
              <a:t> Fund and </a:t>
            </a:r>
            <a:r>
              <a:rPr lang="en-US" dirty="0">
                <a:solidFill>
                  <a:srgbClr val="FF0000"/>
                </a:solidFill>
              </a:rPr>
              <a:t>Special Building </a:t>
            </a:r>
            <a:r>
              <a:rPr lang="en-US" dirty="0"/>
              <a:t>Fund ONLY.</a:t>
            </a:r>
          </a:p>
          <a:p>
            <a:endParaRPr lang="en-US" dirty="0"/>
          </a:p>
          <a:p>
            <a:r>
              <a:rPr lang="en-US" dirty="0"/>
              <a:t>Allows for revenue growth each year</a:t>
            </a:r>
          </a:p>
          <a:p>
            <a:pPr lvl="1"/>
            <a:r>
              <a:rPr lang="en-US" dirty="0"/>
              <a:t>3% for all districts</a:t>
            </a:r>
          </a:p>
          <a:p>
            <a:pPr lvl="1"/>
            <a:r>
              <a:rPr lang="en-US" dirty="0"/>
              <a:t>Membership growth – K12 fall membership</a:t>
            </a:r>
          </a:p>
          <a:p>
            <a:pPr lvl="1"/>
            <a:r>
              <a:rPr lang="en-US" dirty="0"/>
              <a:t>Poverty growth – Direct Cert Medicaid Free and SNAP</a:t>
            </a:r>
          </a:p>
          <a:p>
            <a:pPr lvl="1"/>
            <a:r>
              <a:rPr lang="en-US" dirty="0"/>
              <a:t>LEP growth – LEP students used for TEEOSA Calc</a:t>
            </a:r>
          </a:p>
        </p:txBody>
      </p:sp>
    </p:spTree>
    <p:extLst>
      <p:ext uri="{BB962C8B-B14F-4D97-AF65-F5344CB8AC3E}">
        <p14:creationId xmlns:p14="http://schemas.microsoft.com/office/powerpoint/2010/main" val="2078954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A0589-C342-4E0D-9425-1E175CE6F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/>
              <a:t>Joint Public Hearing Changes – LB 727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C5138CB-9F97-4E7B-7DC1-8BC114ABC8E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1037" y="2336800"/>
          <a:ext cx="10830641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5001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0C996FF-7275-89C1-7B6F-B5FE6363D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661" y="113751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latin typeface="+mj-lt"/>
                <a:ea typeface="+mj-ea"/>
                <a:cs typeface="+mj-cs"/>
              </a:rPr>
              <a:t>LB 243 Calculation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E7C2CC-0CD3-B95C-885B-5A05DC653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6695" y="2395732"/>
            <a:ext cx="4862092" cy="4033943"/>
          </a:xfrm>
        </p:spPr>
        <p:txBody>
          <a:bodyPr>
            <a:normAutofit/>
          </a:bodyPr>
          <a:lstStyle/>
          <a:p>
            <a:pPr marL="176022" indent="-176022" defTabSz="704088">
              <a:spcBef>
                <a:spcPts val="770"/>
              </a:spcBef>
            </a:pP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2022/23 General and Building Fund Property Tax Request</a:t>
            </a:r>
          </a:p>
          <a:p>
            <a:pPr marL="0" indent="0" algn="ctr" defTabSz="704088">
              <a:spcBef>
                <a:spcPts val="770"/>
              </a:spcBef>
              <a:buNone/>
            </a:pP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</a:t>
            </a:r>
          </a:p>
          <a:p>
            <a:pPr marL="176022" indent="-176022" defTabSz="704088">
              <a:spcBef>
                <a:spcPts val="770"/>
              </a:spcBef>
            </a:pP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2021/22 SPED Reimbursements</a:t>
            </a:r>
          </a:p>
          <a:p>
            <a:pPr marL="0" indent="0" algn="ctr" defTabSz="704088">
              <a:spcBef>
                <a:spcPts val="770"/>
              </a:spcBef>
              <a:buNone/>
            </a:pP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</a:t>
            </a:r>
          </a:p>
          <a:p>
            <a:pPr marL="176022" indent="-176022" defTabSz="704088">
              <a:spcBef>
                <a:spcPts val="770"/>
              </a:spcBef>
            </a:pP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2022/23 TEEOSA Paid</a:t>
            </a:r>
          </a:p>
          <a:p>
            <a:pPr marL="0" indent="0" algn="ctr" defTabSz="704088">
              <a:spcBef>
                <a:spcPts val="770"/>
              </a:spcBef>
              <a:buNone/>
            </a:pP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</a:t>
            </a:r>
          </a:p>
          <a:p>
            <a:pPr marL="176022" indent="-176022" defTabSz="704088">
              <a:spcBef>
                <a:spcPts val="770"/>
              </a:spcBef>
            </a:pP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Other General and Building Fund Revenue’s Not Excluded</a:t>
            </a:r>
            <a:endParaRPr lang="en-US" sz="17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62B1133-AD53-EB6A-7EA7-CE9406ACC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92315" y="2298728"/>
            <a:ext cx="4642498" cy="3688186"/>
          </a:xfrm>
        </p:spPr>
        <p:txBody>
          <a:bodyPr/>
          <a:lstStyle/>
          <a:p>
            <a:pPr marL="176022" indent="-176022" defTabSz="704088">
              <a:spcBef>
                <a:spcPts val="770"/>
              </a:spcBef>
            </a:pPr>
            <a:r>
              <a:rPr lang="en-US" sz="215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3% Base Growth Amount</a:t>
            </a:r>
          </a:p>
          <a:p>
            <a:pPr marL="0" indent="0" algn="ctr" defTabSz="704088">
              <a:spcBef>
                <a:spcPts val="770"/>
              </a:spcBef>
              <a:buNone/>
            </a:pPr>
            <a:r>
              <a:rPr lang="en-US" sz="215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</a:t>
            </a:r>
          </a:p>
          <a:p>
            <a:pPr marL="176022" indent="-176022" defTabSz="704088">
              <a:spcBef>
                <a:spcPts val="770"/>
              </a:spcBef>
            </a:pPr>
            <a:r>
              <a:rPr lang="en-US" sz="215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Student Enrollment Increase</a:t>
            </a:r>
          </a:p>
          <a:p>
            <a:pPr marL="0" indent="0" algn="ctr" defTabSz="704088">
              <a:spcBef>
                <a:spcPts val="770"/>
              </a:spcBef>
              <a:buNone/>
            </a:pPr>
            <a:r>
              <a:rPr lang="en-US" sz="215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</a:t>
            </a:r>
          </a:p>
          <a:p>
            <a:pPr marL="176022" indent="-176022" defTabSz="704088">
              <a:spcBef>
                <a:spcPts val="770"/>
              </a:spcBef>
            </a:pPr>
            <a:r>
              <a:rPr lang="en-US" sz="215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Poverty Student Percentage Increase</a:t>
            </a:r>
          </a:p>
          <a:p>
            <a:pPr marL="0" indent="0" algn="ctr" defTabSz="704088">
              <a:spcBef>
                <a:spcPts val="770"/>
              </a:spcBef>
              <a:buNone/>
            </a:pPr>
            <a:r>
              <a:rPr lang="en-US" sz="215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</a:t>
            </a:r>
          </a:p>
          <a:p>
            <a:pPr marL="176022" indent="-176022" defTabSz="704088">
              <a:spcBef>
                <a:spcPts val="770"/>
              </a:spcBef>
            </a:pPr>
            <a:r>
              <a:rPr lang="en-US" sz="215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LEP Student Percentage Increase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236ED5-B4F5-040D-05B2-54638F296DE2}"/>
              </a:ext>
            </a:extLst>
          </p:cNvPr>
          <p:cNvSpPr txBox="1"/>
          <p:nvPr/>
        </p:nvSpPr>
        <p:spPr>
          <a:xfrm>
            <a:off x="1017993" y="1406053"/>
            <a:ext cx="4109151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040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8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Base Amount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4CFC01-24F7-0C07-E314-06955D0E00D2}"/>
              </a:ext>
            </a:extLst>
          </p:cNvPr>
          <p:cNvSpPr txBox="1"/>
          <p:nvPr/>
        </p:nvSpPr>
        <p:spPr>
          <a:xfrm>
            <a:off x="6234050" y="1406052"/>
            <a:ext cx="3991746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040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8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Growth Percentage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2089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702FBF-CCDB-46AC-4D40-C2FFBCD1DE04}"/>
              </a:ext>
            </a:extLst>
          </p:cNvPr>
          <p:cNvSpPr/>
          <p:nvPr/>
        </p:nvSpPr>
        <p:spPr>
          <a:xfrm>
            <a:off x="6558013" y="2225848"/>
            <a:ext cx="5415813" cy="47103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66128F-27C9-F379-386A-BF0E096710EE}"/>
              </a:ext>
            </a:extLst>
          </p:cNvPr>
          <p:cNvSpPr/>
          <p:nvPr/>
        </p:nvSpPr>
        <p:spPr>
          <a:xfrm>
            <a:off x="1000032" y="2224642"/>
            <a:ext cx="4601872" cy="47103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F9470E-4055-21AF-1A2E-35C2587E5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031" y="170826"/>
            <a:ext cx="9732137" cy="849449"/>
          </a:xfrm>
        </p:spPr>
        <p:txBody>
          <a:bodyPr anchor="t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LB 243 </a:t>
            </a:r>
            <a:r>
              <a:rPr lang="en-US" sz="4000" dirty="0"/>
              <a:t>Calculation - Continued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3C9FF4-D4B8-260C-A02F-75B06FF364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12526" y="2571157"/>
            <a:ext cx="3925748" cy="436384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Base Amount</a:t>
            </a:r>
          </a:p>
          <a:p>
            <a:pPr marL="0" indent="0" algn="ctr">
              <a:buNone/>
            </a:pPr>
            <a:r>
              <a:rPr lang="en-US" dirty="0"/>
              <a:t>X</a:t>
            </a:r>
          </a:p>
          <a:p>
            <a:r>
              <a:rPr lang="en-US" dirty="0"/>
              <a:t>1+Growth Percentage</a:t>
            </a:r>
          </a:p>
          <a:p>
            <a:pPr marL="0" indent="0" algn="ctr">
              <a:buNone/>
            </a:pPr>
            <a:r>
              <a:rPr lang="en-US" dirty="0"/>
              <a:t>=</a:t>
            </a:r>
          </a:p>
          <a:p>
            <a:r>
              <a:rPr lang="en-US" dirty="0"/>
              <a:t>New Year Revenue Cap</a:t>
            </a:r>
          </a:p>
          <a:p>
            <a:pPr marL="0" indent="0" algn="ctr">
              <a:buNone/>
            </a:pPr>
            <a:endParaRPr lang="en-US" sz="20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D777D1C-1EE9-E5E1-6806-E22D4D5B62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92473" y="2283600"/>
            <a:ext cx="4062129" cy="4710359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New Year Revenue Cap</a:t>
            </a:r>
          </a:p>
          <a:p>
            <a:pPr marL="0" indent="0" algn="ctr">
              <a:buNone/>
            </a:pPr>
            <a:r>
              <a:rPr lang="en-US" sz="4000" dirty="0"/>
              <a:t>-</a:t>
            </a:r>
          </a:p>
          <a:p>
            <a:r>
              <a:rPr lang="en-US" sz="2000" dirty="0"/>
              <a:t>2021/22 Other General Fund and Special Building Fund Revenue</a:t>
            </a:r>
          </a:p>
          <a:p>
            <a:pPr marL="0" indent="0" algn="ctr">
              <a:buNone/>
            </a:pPr>
            <a:r>
              <a:rPr lang="en-US" sz="4000" dirty="0"/>
              <a:t>-</a:t>
            </a:r>
          </a:p>
          <a:p>
            <a:r>
              <a:rPr lang="en-US" sz="2000" dirty="0"/>
              <a:t>2022/23 SPED Reimbursements</a:t>
            </a:r>
          </a:p>
          <a:p>
            <a:pPr marL="0" indent="0" algn="ctr">
              <a:buNone/>
            </a:pPr>
            <a:r>
              <a:rPr lang="en-US" sz="4000" dirty="0"/>
              <a:t>-</a:t>
            </a:r>
          </a:p>
          <a:p>
            <a:r>
              <a:rPr lang="en-US" sz="2000" dirty="0"/>
              <a:t>23/24 TEEOSA to be Paid</a:t>
            </a:r>
          </a:p>
          <a:p>
            <a:pPr marL="0" indent="0" algn="ctr">
              <a:buNone/>
            </a:pPr>
            <a:r>
              <a:rPr lang="en-US" sz="2000" dirty="0"/>
              <a:t>=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General and Special Building Fund Property Tax Authority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E83FF8-E0A5-7AA2-24A4-5CD0ABF3C72E}"/>
              </a:ext>
            </a:extLst>
          </p:cNvPr>
          <p:cNvSpPr txBox="1"/>
          <p:nvPr/>
        </p:nvSpPr>
        <p:spPr>
          <a:xfrm>
            <a:off x="1000032" y="1360848"/>
            <a:ext cx="4349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New Year Revenue Cap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7709D6-B6F9-8133-79C8-77EE6F093413}"/>
              </a:ext>
            </a:extLst>
          </p:cNvPr>
          <p:cNvSpPr txBox="1"/>
          <p:nvPr/>
        </p:nvSpPr>
        <p:spPr>
          <a:xfrm>
            <a:off x="7292473" y="1360848"/>
            <a:ext cx="4062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Property Tax Authority</a:t>
            </a:r>
          </a:p>
        </p:txBody>
      </p:sp>
    </p:spTree>
    <p:extLst>
      <p:ext uri="{BB962C8B-B14F-4D97-AF65-F5344CB8AC3E}">
        <p14:creationId xmlns:p14="http://schemas.microsoft.com/office/powerpoint/2010/main" val="116419868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1A8B2-2987-E38D-03AC-BB428E06F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2018" y="940989"/>
            <a:ext cx="6826314" cy="510615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General and Building Fund Property Tax Authority</a:t>
            </a:r>
          </a:p>
          <a:p>
            <a:pPr marL="0" indent="0" algn="ctr">
              <a:buNone/>
            </a:pPr>
            <a:r>
              <a:rPr lang="en-US" dirty="0"/>
              <a:t>+</a:t>
            </a:r>
          </a:p>
          <a:p>
            <a:r>
              <a:rPr lang="en-US" dirty="0"/>
              <a:t>Additional Board Approved Property Tax Authority</a:t>
            </a:r>
          </a:p>
          <a:p>
            <a:pPr marL="0" indent="0" algn="ctr">
              <a:buNone/>
            </a:pPr>
            <a:r>
              <a:rPr lang="en-US" dirty="0"/>
              <a:t>+</a:t>
            </a:r>
          </a:p>
          <a:p>
            <a:r>
              <a:rPr lang="en-US" dirty="0"/>
              <a:t>Active Levy Override Amount</a:t>
            </a:r>
          </a:p>
          <a:p>
            <a:pPr marL="0" indent="0" algn="ctr">
              <a:buNone/>
            </a:pPr>
            <a:r>
              <a:rPr lang="en-US" dirty="0"/>
              <a:t>+</a:t>
            </a:r>
          </a:p>
          <a:p>
            <a:r>
              <a:rPr lang="en-US" dirty="0"/>
              <a:t>Additional Amount Approved by 60% of District Voters</a:t>
            </a:r>
          </a:p>
          <a:p>
            <a:pPr marL="0" indent="0" algn="ctr">
              <a:buNone/>
            </a:pPr>
            <a:r>
              <a:rPr lang="en-US" dirty="0"/>
              <a:t>=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Total General and Building Fund Property Tax Authority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613AA0-BE89-C9EB-DFEF-6F32D9A41D88}"/>
              </a:ext>
            </a:extLst>
          </p:cNvPr>
          <p:cNvSpPr txBox="1"/>
          <p:nvPr/>
        </p:nvSpPr>
        <p:spPr>
          <a:xfrm>
            <a:off x="3022333" y="173255"/>
            <a:ext cx="7036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Total Property Tax Authority Calculation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067B10-5E7E-F962-7D41-89E5851E2798}"/>
              </a:ext>
            </a:extLst>
          </p:cNvPr>
          <p:cNvSpPr txBox="1"/>
          <p:nvPr/>
        </p:nvSpPr>
        <p:spPr>
          <a:xfrm>
            <a:off x="0" y="1177260"/>
            <a:ext cx="422549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Board Approval for additional percentage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ADM 471or less = 7%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ADM 3,044 – 472 = 6%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ADM 10,000 – 3,045 = 5%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ADM 10,001 plus = 4%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Requires 70% Board Approval</a:t>
            </a:r>
          </a:p>
        </p:txBody>
      </p:sp>
    </p:spTree>
    <p:extLst>
      <p:ext uri="{BB962C8B-B14F-4D97-AF65-F5344CB8AC3E}">
        <p14:creationId xmlns:p14="http://schemas.microsoft.com/office/powerpoint/2010/main" val="81324367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BFBF26-268F-6D7B-1D30-3AD14DD3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157309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 dirty="0">
                <a:latin typeface="+mj-lt"/>
                <a:ea typeface="+mj-ea"/>
                <a:cs typeface="+mj-cs"/>
              </a:rPr>
              <a:t>Revenue Excluded from Calculation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2B713F-B7FD-9DA1-2D3B-9E750907B1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86038"/>
            <a:ext cx="5181600" cy="530783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All Federal Revenue –</a:t>
            </a:r>
            <a:r>
              <a:rPr lang="en-US" dirty="0">
                <a:solidFill>
                  <a:srgbClr val="FF0000"/>
                </a:solidFill>
              </a:rPr>
              <a:t> ESSER Funds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Grants/Donations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Bond Revenue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Merged District Revenue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Any other funds than Gen/Build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Insurance proceeds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Proceeds from sale of property </a:t>
            </a:r>
            <a:r>
              <a:rPr lang="en-US" dirty="0">
                <a:solidFill>
                  <a:schemeClr val="bg1"/>
                </a:solidFill>
              </a:rPr>
              <a:t>in </a:t>
            </a:r>
            <a:r>
              <a:rPr lang="en-US" dirty="0">
                <a:solidFill>
                  <a:schemeClr val="tx2"/>
                </a:solidFill>
              </a:rPr>
              <a:t>Special Building Fund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Financing Proceeds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B3484A-365F-45BE-80D9-2FE3B5E9E1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2054" name="Picture 6" descr="Chill Out No GIF by NBPA">
            <a:extLst>
              <a:ext uri="{FF2B5EF4-FFF2-40B4-BE49-F238E27FC236}">
                <a16:creationId xmlns:a16="http://schemas.microsoft.com/office/drawing/2014/main" id="{0F203ED5-F9F6-8E42-D7B8-151B0D078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82804"/>
            <a:ext cx="5911532" cy="459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95469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660042" y="891652"/>
            <a:ext cx="4412021" cy="30307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2023/24 Budget Process</a:t>
            </a:r>
            <a:b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LC-2</a:t>
            </a:r>
            <a:b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Calculation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DF427C3-FC88-9264-5355-EDDA04666A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61626" y="282102"/>
            <a:ext cx="5955928" cy="628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980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C605EC6-1D51-455E-C8FA-6C0EB928E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 dirty="0"/>
              <a:t>Frequently Asked Questions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2" name="Content Placeholder 6">
            <a:extLst>
              <a:ext uri="{FF2B5EF4-FFF2-40B4-BE49-F238E27FC236}">
                <a16:creationId xmlns:a16="http://schemas.microsoft.com/office/drawing/2014/main" id="{7A114D7E-CE18-FB72-ADCA-EECAD5DB742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572804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15174B-8AEA-7836-4084-30DD4789C8FA}"/>
              </a:ext>
            </a:extLst>
          </p:cNvPr>
          <p:cNvSpPr/>
          <p:nvPr/>
        </p:nvSpPr>
        <p:spPr>
          <a:xfrm>
            <a:off x="466059" y="4929809"/>
            <a:ext cx="6183219" cy="7553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FDF8CB-EE50-4838-A7F0-E98685C47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954" y="-19581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LB 644 – What Did We Learn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995774E-2655-4189-86AC-E04398168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059" y="1129753"/>
            <a:ext cx="6788502" cy="531135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Increasing tax asking by 2% plus real growth</a:t>
            </a:r>
          </a:p>
          <a:p>
            <a:r>
              <a:rPr lang="en-US" dirty="0"/>
              <a:t>Replaces the property tax hearing</a:t>
            </a:r>
          </a:p>
          <a:p>
            <a:pPr lvl="1"/>
            <a:r>
              <a:rPr lang="en-US" dirty="0"/>
              <a:t>Joint hearing with other Political Subdivisions in the County.</a:t>
            </a:r>
          </a:p>
          <a:p>
            <a:pPr lvl="1"/>
            <a:r>
              <a:rPr lang="en-US" dirty="0"/>
              <a:t>Between Sept. 1</a:t>
            </a:r>
            <a:r>
              <a:rPr lang="en-US" dirty="0">
                <a:solidFill>
                  <a:srgbClr val="FF0000"/>
                </a:solidFill>
              </a:rPr>
              <a:t>4</a:t>
            </a:r>
            <a:r>
              <a:rPr lang="en-US" dirty="0"/>
              <a:t> – Sept. </a:t>
            </a:r>
            <a:r>
              <a:rPr lang="en-US" dirty="0">
                <a:solidFill>
                  <a:srgbClr val="FF0000"/>
                </a:solidFill>
              </a:rPr>
              <a:t>24</a:t>
            </a:r>
            <a:r>
              <a:rPr lang="en-US" baseline="30000" dirty="0">
                <a:solidFill>
                  <a:srgbClr val="FF0000"/>
                </a:solidFill>
              </a:rPr>
              <a:t>th</a:t>
            </a:r>
          </a:p>
          <a:p>
            <a:pPr lvl="2"/>
            <a:r>
              <a:rPr lang="en-US" baseline="30000" dirty="0">
                <a:solidFill>
                  <a:srgbClr val="00B0F0"/>
                </a:solidFill>
              </a:rPr>
              <a:t>After 6:00 P.M.</a:t>
            </a:r>
            <a:endParaRPr lang="en-US" dirty="0">
              <a:solidFill>
                <a:srgbClr val="00B0F0"/>
              </a:solidFill>
            </a:endParaRPr>
          </a:p>
          <a:p>
            <a:pPr lvl="1"/>
            <a:r>
              <a:rPr lang="en-US" dirty="0"/>
              <a:t>Information for joint hearing must be sent to the County Clerk by Sept. </a:t>
            </a:r>
            <a:r>
              <a:rPr lang="en-US" dirty="0">
                <a:solidFill>
                  <a:srgbClr val="FF0000"/>
                </a:solidFill>
              </a:rPr>
              <a:t>4</a:t>
            </a:r>
            <a:r>
              <a:rPr lang="en-US" baseline="30000" dirty="0"/>
              <a:t>th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Postcard must be sent to all affected property taxpayers.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Elected official must attend.</a:t>
            </a:r>
          </a:p>
          <a:p>
            <a:pPr lvl="1"/>
            <a:endParaRPr lang="en-US" dirty="0"/>
          </a:p>
          <a:p>
            <a:r>
              <a:rPr lang="en-US" dirty="0"/>
              <a:t>Check the County Mailing Prior if Possible.</a:t>
            </a:r>
          </a:p>
          <a:p>
            <a:pPr marL="0" indent="0">
              <a:buNone/>
            </a:pPr>
            <a:endParaRPr lang="en-US" dirty="0">
              <a:solidFill>
                <a:srgbClr val="00B0F0"/>
              </a:solidFill>
            </a:endParaRPr>
          </a:p>
          <a:p>
            <a:r>
              <a:rPr lang="en-US" dirty="0">
                <a:solidFill>
                  <a:srgbClr val="00B0F0"/>
                </a:solidFill>
              </a:rPr>
              <a:t>Hold Budget Hearing Early if Possible.</a:t>
            </a:r>
          </a:p>
        </p:txBody>
      </p:sp>
      <p:pic>
        <p:nvPicPr>
          <p:cNvPr id="2052" name="Picture 4" descr="the lion king simba GIF by Maudit">
            <a:extLst>
              <a:ext uri="{FF2B5EF4-FFF2-40B4-BE49-F238E27FC236}">
                <a16:creationId xmlns:a16="http://schemas.microsoft.com/office/drawing/2014/main" id="{16068423-F3AD-2765-356E-55DAB1314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949" y="1129753"/>
            <a:ext cx="4762500" cy="542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9587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CDF9A-6260-16E1-A576-788519FBE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8058"/>
            <a:ext cx="10515600" cy="1325563"/>
          </a:xfrm>
        </p:spPr>
        <p:txBody>
          <a:bodyPr/>
          <a:lstStyle/>
          <a:p>
            <a:r>
              <a:rPr lang="en-US" dirty="0"/>
              <a:t>Increase in Special Education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BFD23-D8DE-C1F4-18E1-DD5696BE5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6071"/>
            <a:ext cx="10515600" cy="4351338"/>
          </a:xfrm>
        </p:spPr>
        <p:txBody>
          <a:bodyPr/>
          <a:lstStyle/>
          <a:p>
            <a:r>
              <a:rPr lang="en-US" dirty="0"/>
              <a:t>Qualifying district must meet the following requirements:</a:t>
            </a:r>
          </a:p>
          <a:p>
            <a:pPr lvl="1"/>
            <a:r>
              <a:rPr lang="en-US" dirty="0"/>
              <a:t>Over $50k spent annually on SPED</a:t>
            </a:r>
          </a:p>
          <a:p>
            <a:pPr lvl="1"/>
            <a:r>
              <a:rPr lang="en-US" dirty="0"/>
              <a:t>Or at least .5% of annual budget spent on SPED</a:t>
            </a:r>
          </a:p>
          <a:p>
            <a:pPr lvl="1"/>
            <a:r>
              <a:rPr lang="en-US" dirty="0"/>
              <a:t>Increase over 7% spent on SPED from prior year from Sept 1 – Dec 31.</a:t>
            </a:r>
          </a:p>
          <a:p>
            <a:pPr lvl="1"/>
            <a:endParaRPr lang="en-US" dirty="0"/>
          </a:p>
          <a:p>
            <a:r>
              <a:rPr lang="en-US" dirty="0"/>
              <a:t>If qualifying can request early reimbursement for amount in excess of threshold by Jan 15</a:t>
            </a:r>
            <a:r>
              <a:rPr lang="en-US" baseline="30000" dirty="0"/>
              <a:t>th</a:t>
            </a:r>
            <a:r>
              <a:rPr lang="en-US" dirty="0"/>
              <a:t>.</a:t>
            </a:r>
          </a:p>
          <a:p>
            <a:r>
              <a:rPr lang="en-US" dirty="0"/>
              <a:t>NDE must make payment by Jan 31</a:t>
            </a:r>
            <a:r>
              <a:rPr lang="en-US" baseline="30000" dirty="0"/>
              <a:t>st</a:t>
            </a:r>
            <a:r>
              <a:rPr lang="en-US" dirty="0"/>
              <a:t>.</a:t>
            </a:r>
          </a:p>
          <a:p>
            <a:r>
              <a:rPr lang="en-US" dirty="0"/>
              <a:t>Any early payment reduces reimbursement the following year.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6284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br>
              <a:rPr lang="en-US" sz="4800" b="1" dirty="0">
                <a:cs typeface="Arial" panose="020B0604020202020204" pitchFamily="34" charset="0"/>
              </a:rPr>
            </a:br>
            <a:r>
              <a:rPr lang="en-US" sz="4800" b="1" dirty="0">
                <a:cs typeface="Arial" panose="020B0604020202020204" pitchFamily="34" charset="0"/>
              </a:rPr>
              <a:t>Annual Financial Report</a:t>
            </a:r>
            <a:endParaRPr lang="en-US" sz="36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1787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5506358"/>
          </a:xfrm>
        </p:spPr>
        <p:txBody>
          <a:bodyPr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Reason for Amendments - SPED</a:t>
            </a:r>
          </a:p>
        </p:txBody>
      </p:sp>
      <p:sp>
        <p:nvSpPr>
          <p:cNvPr id="30" name="Rectangle 23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1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8267" y="559407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D3B122D-E917-37E7-1849-2655A5E085C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85232" y="722376"/>
          <a:ext cx="6263640" cy="5413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8361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A0589-C342-4E0D-9425-1E175CE6F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Joint Public Hearing Changes – LB 727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A370E-B229-455E-A5EB-6D8448AD2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/>
              <a:t>Website of each participating political subdivision must have link to the political subdivision's proposed budget</a:t>
            </a:r>
          </a:p>
          <a:p>
            <a:pPr lvl="1" algn="just"/>
            <a:r>
              <a:rPr lang="en-US" sz="2400" dirty="0"/>
              <a:t>Does not apply to: </a:t>
            </a:r>
          </a:p>
          <a:p>
            <a:pPr lvl="2" algn="just"/>
            <a:r>
              <a:rPr lang="en-US" sz="2400" dirty="0"/>
              <a:t>a county with a population of less than ten thousand inhabitants, </a:t>
            </a:r>
          </a:p>
          <a:p>
            <a:pPr lvl="2" algn="just"/>
            <a:r>
              <a:rPr lang="en-US" sz="2400" dirty="0"/>
              <a:t>a city with a population of less than one thousand inhabitants, </a:t>
            </a:r>
          </a:p>
          <a:p>
            <a:pPr lvl="2" algn="just"/>
            <a:r>
              <a:rPr lang="en-US" sz="2400" dirty="0"/>
              <a:t>or, for joint public hearings prior to January 1, 2024, a school district.</a:t>
            </a:r>
          </a:p>
          <a:p>
            <a:pPr algn="just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200529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92984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Annual Financial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667251"/>
          </a:xfrm>
        </p:spPr>
        <p:txBody>
          <a:bodyPr>
            <a:normAutofit/>
          </a:bodyPr>
          <a:lstStyle/>
          <a:p>
            <a:r>
              <a:rPr lang="en-US" dirty="0"/>
              <a:t>2022/23 USER’s Manual now available</a:t>
            </a:r>
          </a:p>
          <a:p>
            <a:r>
              <a:rPr lang="en-US" dirty="0"/>
              <a:t>Master Code List is available</a:t>
            </a:r>
          </a:p>
          <a:p>
            <a:r>
              <a:rPr lang="en-US" dirty="0"/>
              <a:t>Test your upload file in the test upload site NOW….</a:t>
            </a:r>
          </a:p>
          <a:p>
            <a:pPr lvl="1"/>
            <a:r>
              <a:rPr lang="en-US" dirty="0"/>
              <a:t>Requires districts to test upload before audit begins</a:t>
            </a:r>
          </a:p>
          <a:p>
            <a:endParaRPr lang="en-US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8ACEED60-DF6F-4AC4-8CAC-A6DD1D393527}"/>
              </a:ext>
            </a:extLst>
          </p:cNvPr>
          <p:cNvSpPr/>
          <p:nvPr/>
        </p:nvSpPr>
        <p:spPr>
          <a:xfrm rot="19244211">
            <a:off x="5499642" y="5135680"/>
            <a:ext cx="127242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3076" name="Picture 4" descr="Duck Dynasty GIF by DefyTV">
            <a:extLst>
              <a:ext uri="{FF2B5EF4-FFF2-40B4-BE49-F238E27FC236}">
                <a16:creationId xmlns:a16="http://schemas.microsoft.com/office/drawing/2014/main" id="{8ECF05F0-3883-4462-B8DC-A88633ACB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805022"/>
            <a:ext cx="4572000" cy="25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odern Family Yes GIF by ABC Network">
            <a:extLst>
              <a:ext uri="{FF2B5EF4-FFF2-40B4-BE49-F238E27FC236}">
                <a16:creationId xmlns:a16="http://schemas.microsoft.com/office/drawing/2014/main" id="{AEA575E1-8A5E-9CC1-C72E-210BF85CA83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221842"/>
            <a:ext cx="4572000" cy="25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0531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4" name="Picture 3" descr="Klein High School - Wikipedia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" r="5770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Value of Building &amp; Contents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31610" y="2265036"/>
            <a:ext cx="4469890" cy="4389763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Included in Per Pupil Cost Calculations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3% of Total Value of Building &amp; Contents</a:t>
            </a:r>
          </a:p>
          <a:p>
            <a:pPr lvl="0"/>
            <a:endParaRPr lang="en-US" sz="2000" b="1" dirty="0">
              <a:solidFill>
                <a:schemeClr val="tx2"/>
              </a:solidFill>
            </a:endParaRPr>
          </a:p>
          <a:p>
            <a:pPr marL="0" lvl="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Enter Value of Building &amp; Contents by District and by School</a:t>
            </a:r>
          </a:p>
          <a:p>
            <a:pPr lvl="0"/>
            <a:endParaRPr lang="en-US" sz="20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District includes all facilities other than actual school instructional buildings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Bus Barn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Administration Building – if separate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Athletic Fields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083436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228601"/>
            <a:ext cx="3505495" cy="11303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b="1" kern="1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Allocating District Expenses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600" y="1460500"/>
            <a:ext cx="4419600" cy="52451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School level allocations </a:t>
            </a:r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District determines amount for each school</a:t>
            </a:r>
          </a:p>
          <a:p>
            <a:pPr marL="1371600" marR="0" lvl="2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Account reported with school number  (12-0125-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003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)</a:t>
            </a:r>
          </a:p>
          <a:p>
            <a:pPr marL="1371600" marR="0" lvl="2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More accurate information</a:t>
            </a:r>
          </a:p>
          <a:p>
            <a:pPr marL="1371600" marR="0" lvl="2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NDE automatically allocates by ADM if reported with district number (12-0125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-000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)</a:t>
            </a:r>
          </a:p>
          <a:p>
            <a:pPr marL="1371600" marR="0" lvl="2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1371600" marR="0" lvl="2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Districts can change NDE allocations if not appropriate</a:t>
            </a:r>
          </a:p>
          <a:p>
            <a:pPr marL="1371600" marR="0" lvl="2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No more than 50% can be coded to the District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</p:nvPr>
        </p:nvGraphicFramePr>
        <p:xfrm>
          <a:off x="5405862" y="807593"/>
          <a:ext cx="6019331" cy="5239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62947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0" y="620392"/>
            <a:ext cx="4220515" cy="5504688"/>
          </a:xfrm>
        </p:spPr>
        <p:txBody>
          <a:bodyPr>
            <a:normAutofit/>
          </a:bodyPr>
          <a:lstStyle/>
          <a:p>
            <a:r>
              <a:rPr lang="en-US" sz="5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AFR Submission – November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5670287-AC2A-4EC0-AC13-FC792E8445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9212DE6E-5671-C82C-5E6E-05FB6D8EE5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0302075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1252869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9971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11819" y="1516259"/>
            <a:ext cx="4239490" cy="960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AA2AE">
                    <a:lumMod val="75000"/>
                  </a:srgbClr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District Number:   99-9998-000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AA2AE">
                    <a:lumMod val="75000"/>
                  </a:srgbClr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    District Name:   SAMPLETOWN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AA2AE">
                    <a:lumMod val="75000"/>
                  </a:srgbClr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   District Phone:    (402)999-9999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07113" y="3685322"/>
            <a:ext cx="141316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Not Started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2205" y="3640839"/>
            <a:ext cx="1834701" cy="46035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764651" y="674176"/>
            <a:ext cx="4427349" cy="2331671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Three Steps in AFR Upload Process: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Building/Contents Value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Beginning/Ending Balances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Reports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9889" y="3453158"/>
            <a:ext cx="7144762" cy="1510547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2205" y="4037582"/>
            <a:ext cx="1834701" cy="4603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2204" y="4488117"/>
            <a:ext cx="1834701" cy="46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711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5156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Report Display 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70287-AC2A-4EC0-AC13-FC792E8445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F1646">
                    <a:tint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1646">
                  <a:tint val="7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9B58F61-9C02-4D94-BC8D-8DD59D4854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900" y="1113182"/>
            <a:ext cx="10858500" cy="56896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693FA9-EDF7-4107-94FF-3A8C2AF56A01}"/>
              </a:ext>
            </a:extLst>
          </p:cNvPr>
          <p:cNvSpPr/>
          <p:nvPr/>
        </p:nvSpPr>
        <p:spPr>
          <a:xfrm>
            <a:off x="913144" y="5191391"/>
            <a:ext cx="5589767" cy="1606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Updated Report –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SPED Expenses Qualifying for State Reimbursement (FFR eligible) and MOE Qualifying expenditures</a:t>
            </a:r>
          </a:p>
        </p:txBody>
      </p:sp>
      <p:pic>
        <p:nvPicPr>
          <p:cNvPr id="8" name="Picture 2" descr="Police Lights GIFs | Tenor">
            <a:extLst>
              <a:ext uri="{FF2B5EF4-FFF2-40B4-BE49-F238E27FC236}">
                <a16:creationId xmlns:a16="http://schemas.microsoft.com/office/drawing/2014/main" id="{70BA7EB0-B98B-4DC8-8D80-3D2F2DBD21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729" y="3958012"/>
            <a:ext cx="2095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945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District Audits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447308" y="152400"/>
            <a:ext cx="7427192" cy="65151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 on district level transactions</a:t>
            </a:r>
          </a:p>
          <a:p>
            <a:pPr lvl="1"/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 some testing on expense allocations</a:t>
            </a:r>
          </a:p>
          <a:p>
            <a:pPr lvl="1"/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REQUIRES the following statement: A sample of expense allocations were tested verifying appropriate allocating to the school building level.</a:t>
            </a:r>
          </a:p>
          <a:p>
            <a:endParaRPr lang="en-US"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Supplemental Schedule in specific format and order:</a:t>
            </a:r>
          </a:p>
          <a:p>
            <a:pPr lvl="1"/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Functions</a:t>
            </a:r>
          </a:p>
          <a:p>
            <a:pPr lvl="1"/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 Totals</a:t>
            </a:r>
          </a:p>
          <a:p>
            <a:pPr lvl="1"/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 Beginning &amp; Ending Balances</a:t>
            </a:r>
          </a:p>
          <a:p>
            <a:pPr lvl="1"/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Account codes should be listed</a:t>
            </a:r>
          </a:p>
          <a:p>
            <a:endParaRPr lang="en-US"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Verify financial info matches district audit when uploaded into </a:t>
            </a:r>
          </a:p>
          <a:p>
            <a:pPr marL="0" indent="0">
              <a:buNone/>
            </a:pPr>
            <a:r>
              <a:rPr lang="en-US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NDE Financial Data Reporting System</a:t>
            </a:r>
          </a:p>
        </p:txBody>
      </p:sp>
    </p:spTree>
    <p:extLst>
      <p:ext uri="{BB962C8B-B14F-4D97-AF65-F5344CB8AC3E}">
        <p14:creationId xmlns:p14="http://schemas.microsoft.com/office/powerpoint/2010/main" val="65327841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23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aphicFrame>
        <p:nvGraphicFramePr>
          <p:cNvPr id="7" name="Diagram 6"/>
          <p:cNvGraphicFramePr/>
          <p:nvPr/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0730834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A4076-7665-F24D-B6D1-75C85ED33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194" y="-9955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Federal Fund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A6255-D1F4-114A-B40E-F8CB89396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5776"/>
            <a:ext cx="10515600" cy="517516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CARES Act – Passed on March 27, 2020</a:t>
            </a:r>
          </a:p>
          <a:p>
            <a:pPr lvl="1"/>
            <a:r>
              <a:rPr lang="en-US" dirty="0"/>
              <a:t>Elementary and Secondary School Emergency Relief (ESSER) Fund</a:t>
            </a:r>
          </a:p>
          <a:p>
            <a:pPr lvl="2"/>
            <a:r>
              <a:rPr lang="en-US" dirty="0"/>
              <a:t>Function codes 4996/6996</a:t>
            </a:r>
          </a:p>
          <a:p>
            <a:pPr lvl="2"/>
            <a:r>
              <a:rPr lang="en-US" dirty="0"/>
              <a:t>Obligated prior to September 2022</a:t>
            </a:r>
          </a:p>
          <a:p>
            <a:pPr lvl="2"/>
            <a:r>
              <a:rPr lang="en-US" sz="3000" b="1" dirty="0">
                <a:solidFill>
                  <a:srgbClr val="FF0000"/>
                </a:solidFill>
              </a:rPr>
              <a:t>COMPLETED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Coronavirus Response and Relief Act – Passed December 21, 2020</a:t>
            </a:r>
          </a:p>
          <a:p>
            <a:pPr lvl="1"/>
            <a:r>
              <a:rPr lang="en-US" dirty="0"/>
              <a:t>ESSER II Funds</a:t>
            </a:r>
          </a:p>
          <a:p>
            <a:pPr lvl="2"/>
            <a:r>
              <a:rPr lang="en-US" dirty="0"/>
              <a:t>Function codes 4997/6997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Obligated prior to September 2023</a:t>
            </a:r>
          </a:p>
          <a:p>
            <a:pPr lvl="2"/>
            <a:r>
              <a:rPr lang="en-US" dirty="0"/>
              <a:t>Davis Bacon Requirements for construction</a:t>
            </a:r>
          </a:p>
          <a:p>
            <a:pPr lvl="2"/>
            <a:r>
              <a:rPr lang="en-US" dirty="0"/>
              <a:t>Payment Extension???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American Rescue Plan Act – March 11, 2021</a:t>
            </a:r>
          </a:p>
          <a:p>
            <a:pPr lvl="2"/>
            <a:r>
              <a:rPr lang="en-US" dirty="0"/>
              <a:t>Function codes 4998/6998</a:t>
            </a:r>
          </a:p>
          <a:p>
            <a:pPr lvl="2"/>
            <a:r>
              <a:rPr lang="en-US" dirty="0"/>
              <a:t>20% must be used to address learning loss</a:t>
            </a:r>
          </a:p>
          <a:p>
            <a:pPr lvl="2"/>
            <a:r>
              <a:rPr lang="en-US" dirty="0"/>
              <a:t>Obligated prior to September 2024</a:t>
            </a:r>
          </a:p>
          <a:p>
            <a:pPr lvl="2"/>
            <a:r>
              <a:rPr lang="en-US" dirty="0"/>
              <a:t>Payment Extension???</a:t>
            </a:r>
          </a:p>
        </p:txBody>
      </p:sp>
    </p:spTree>
    <p:extLst>
      <p:ext uri="{BB962C8B-B14F-4D97-AF65-F5344CB8AC3E}">
        <p14:creationId xmlns:p14="http://schemas.microsoft.com/office/powerpoint/2010/main" val="55722036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ACFF36-D0EE-4328-BCFB-64EF27C73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dirty="0"/>
              <a:t>Federal Funds Indirect Cost Rate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ED72A-A09F-4F28-A2AB-EC0E1D49D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US" sz="2200" dirty="0"/>
              <a:t>Districts must either apply indirect cost to ALL grants (Federal and Non-Federal) or NO grants.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We are seeing indirect cost applied inconsistently as we monitor Federal programs.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Districts may decide to apply an indirect cost rate less than the calculated amount.</a:t>
            </a:r>
          </a:p>
          <a:p>
            <a:pPr lvl="1"/>
            <a:r>
              <a:rPr lang="en-US" sz="2200" dirty="0"/>
              <a:t>Must be applied consistently to all grants</a:t>
            </a:r>
          </a:p>
          <a:p>
            <a:pPr lvl="1"/>
            <a:r>
              <a:rPr lang="en-US" sz="2200" dirty="0"/>
              <a:t>Exceptions: grants with lower allowable rates</a:t>
            </a:r>
          </a:p>
          <a:p>
            <a:pPr lvl="1"/>
            <a:endParaRPr lang="en-US" sz="2200" dirty="0"/>
          </a:p>
        </p:txBody>
      </p:sp>
      <p:pic>
        <p:nvPicPr>
          <p:cNvPr id="1026" name="Picture 2" descr="Transparent Making Clipart - Equality Clip Art, HD Png Download ,  Transparent Png Image - PNGitem">
            <a:extLst>
              <a:ext uri="{FF2B5EF4-FFF2-40B4-BE49-F238E27FC236}">
                <a16:creationId xmlns:a16="http://schemas.microsoft.com/office/drawing/2014/main" id="{3FEE0463-B915-47E0-A95C-107CF70525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2" r="18752" b="1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79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rgbClr val="002060"/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A0589-C342-4E0D-9425-1E175CE6F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Joint Public Hearing Changes – LB 727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A370E-B229-455E-A5EB-6D8448AD2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Tax request for </a:t>
            </a:r>
            <a:r>
              <a:rPr lang="en-US" sz="2800" u="sng" dirty="0"/>
              <a:t>School District </a:t>
            </a:r>
            <a:r>
              <a:rPr lang="en-US" sz="2800" dirty="0"/>
              <a:t>bonds is excluded from definition of “Property Tax Request” </a:t>
            </a:r>
          </a:p>
          <a:p>
            <a:pPr lvl="1"/>
            <a:r>
              <a:rPr lang="en-US" sz="2800" dirty="0"/>
              <a:t>In other words: Increase in tax request for bonds does not count against the allowable growth percentage when determining whether the School District needs to attend Joint Public Hearing</a:t>
            </a:r>
          </a:p>
        </p:txBody>
      </p:sp>
    </p:spTree>
    <p:extLst>
      <p:ext uri="{BB962C8B-B14F-4D97-AF65-F5344CB8AC3E}">
        <p14:creationId xmlns:p14="http://schemas.microsoft.com/office/powerpoint/2010/main" val="12160892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2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3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20F850-BDEF-4801-AB2F-C90F89E85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Indirect Cost Rates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BF230-620A-4389-AFDE-8AB72DFE3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200" dirty="0"/>
              <a:t>2023/24 Indirect Cost Rates were excessive in many ESU’s and some schools.</a:t>
            </a:r>
          </a:p>
          <a:p>
            <a:pPr lvl="1"/>
            <a:r>
              <a:rPr lang="en-US" sz="2200" dirty="0"/>
              <a:t>It appears that technology costs coded to administrative code (2500 Central Services) instead of educational codes may be at least a part of the issue.</a:t>
            </a:r>
          </a:p>
          <a:p>
            <a:pPr lvl="2"/>
            <a:r>
              <a:rPr lang="en-US" sz="2200" dirty="0"/>
              <a:t>2500 should only include technology needed for general operation of the district.</a:t>
            </a:r>
          </a:p>
          <a:p>
            <a:pPr lvl="2"/>
            <a:r>
              <a:rPr lang="en-US" sz="2200" dirty="0"/>
              <a:t>Technology related to learning for students or for instructional of staff should be coded into 2200’s Support Services Instruction.</a:t>
            </a:r>
          </a:p>
          <a:p>
            <a:pPr lvl="1"/>
            <a:r>
              <a:rPr lang="en-US" sz="2200" dirty="0"/>
              <a:t>Sub-Awards/Sub-Contracts – for Federal Grants</a:t>
            </a:r>
          </a:p>
          <a:p>
            <a:pPr lvl="2"/>
            <a:r>
              <a:rPr lang="en-US" sz="2200" dirty="0"/>
              <a:t>$25,000 or less (object code 395) – included in the ICR calculation</a:t>
            </a:r>
          </a:p>
          <a:p>
            <a:pPr lvl="2"/>
            <a:r>
              <a:rPr lang="en-US" sz="2200" dirty="0"/>
              <a:t>More than $25,000 (object code 396) – excluded from the ICR calculation</a:t>
            </a:r>
          </a:p>
        </p:txBody>
      </p:sp>
    </p:spTree>
    <p:extLst>
      <p:ext uri="{BB962C8B-B14F-4D97-AF65-F5344CB8AC3E}">
        <p14:creationId xmlns:p14="http://schemas.microsoft.com/office/powerpoint/2010/main" val="354267080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7EC6F-6A37-49E1-8D6A-A363872B3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4200" dirty="0"/>
              <a:t>ESSA Consolidated App </a:t>
            </a:r>
            <a:br>
              <a:rPr lang="en-US" sz="4200" dirty="0"/>
            </a:br>
            <a:r>
              <a:rPr lang="en-US" sz="4200" dirty="0"/>
              <a:t>Title I, II, III &amp; IV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B7CE251-8F20-9A33-5CFC-6986CD5482F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543094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20F7D-E69B-A62D-6608-1AC1BCC9CC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65201"/>
            <a:ext cx="9144000" cy="67309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Monitoring Common Errors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BC57FD-2E97-18EF-B752-916667931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1700" y="1638300"/>
            <a:ext cx="10325100" cy="43053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sz="2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&gt; </a:t>
            </a:r>
            <a:r>
              <a:rPr lang="en-US" sz="2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Time and effort</a:t>
            </a:r>
          </a:p>
          <a:p>
            <a:pPr marL="91440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Most common error we find is entities appear to use budgeted and not actual, T&amp;E is actual time worked and paid for all activities.</a:t>
            </a:r>
          </a:p>
          <a:p>
            <a:pPr marL="91440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Second most common error we find is entities charging salary only to a grant. This is unable per 2 CFR 430 and 431- benefits must be included as well</a:t>
            </a:r>
          </a:p>
          <a:p>
            <a:pPr marL="91440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Last error we find is claims for reimbursement not matching accounting records – amendments or journal entries after the reimbursement occurs.</a:t>
            </a:r>
            <a:endParaRPr lang="en-US" sz="22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l"/>
            <a:r>
              <a:rPr lang="en-US" sz="2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&gt; </a:t>
            </a:r>
            <a:r>
              <a:rPr lang="en-US" sz="2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Policies and Procedures</a:t>
            </a:r>
          </a:p>
          <a:p>
            <a:pPr marL="91440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Most common error is entities do not have all the required policies and procedures for grants.  Need policies and procedures for the following; Equipment and inventory, Procurement, Record retention , Suspension and Debarment, Financial Management, Program Income, Cost sharing or matching, and Compensation – Personal services and fringe benefits</a:t>
            </a:r>
            <a:endParaRPr lang="en-US" sz="22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l"/>
            <a:r>
              <a:rPr lang="en-US" sz="2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&gt; </a:t>
            </a:r>
            <a:r>
              <a:rPr lang="en-US" sz="2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Coding Issues</a:t>
            </a:r>
          </a:p>
          <a:p>
            <a:pPr lvl="1" algn="l"/>
            <a:r>
              <a:rPr lang="en-US" sz="22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After a reimbursement is paid the allowable expenses are moved which then makes them unallowable.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20854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7955" y="149261"/>
            <a:ext cx="822960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Census Collection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1731" y="1541462"/>
            <a:ext cx="5160397" cy="5316538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5"/>
                </a:solidFill>
              </a:rPr>
              <a:t>Count of district resident children age 5-18 as of June 30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500" dirty="0">
              <a:solidFill>
                <a:schemeClr val="accent5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5"/>
                </a:solidFill>
              </a:rPr>
              <a:t>Factor in Calculation of County Fines &amp; Licenses and Apportionment</a:t>
            </a:r>
          </a:p>
          <a:p>
            <a:pPr marL="0" indent="0">
              <a:buNone/>
            </a:pPr>
            <a:endParaRPr lang="en-US" sz="1500" dirty="0">
              <a:solidFill>
                <a:schemeClr val="accent5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5"/>
                </a:solidFill>
              </a:rPr>
              <a:t>Prior year’s counts &amp; percentage increase/decrease are included for comparison purposes </a:t>
            </a:r>
          </a:p>
          <a:p>
            <a:pPr marL="0" indent="0">
              <a:buNone/>
            </a:pPr>
            <a:endParaRPr lang="en-US" sz="1500" dirty="0">
              <a:solidFill>
                <a:schemeClr val="accent5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5"/>
                </a:solidFill>
              </a:rPr>
              <a:t>Due date July 10</a:t>
            </a:r>
          </a:p>
          <a:p>
            <a:pPr marL="0" indent="0">
              <a:buNone/>
            </a:pPr>
            <a:endParaRPr lang="en-US" sz="1500" dirty="0">
              <a:solidFill>
                <a:schemeClr val="accent5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5"/>
                </a:solidFill>
              </a:rPr>
              <a:t>Audit window open from July 11 - 20</a:t>
            </a:r>
          </a:p>
          <a:p>
            <a:pPr marL="0" indent="0">
              <a:buNone/>
            </a:pPr>
            <a:endParaRPr lang="en-US" sz="1500" dirty="0">
              <a:solidFill>
                <a:schemeClr val="accent5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5"/>
                </a:solidFill>
              </a:rPr>
              <a:t>Questions?  Contact: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5"/>
                </a:solidFill>
              </a:rPr>
              <a:t>Michelle Cartwright 402-450-0867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5"/>
                </a:solidFill>
              </a:rPr>
              <a:t>Stephanie DeGroot 402-540-0649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93" y="1689826"/>
            <a:ext cx="6635739" cy="41623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700" y="3305496"/>
            <a:ext cx="14478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9D90A0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Crawford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8700" y="3590446"/>
            <a:ext cx="14478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9D90A0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Decatur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4213" y="3885785"/>
            <a:ext cx="14478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9D90A0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Lucas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8700" y="4181987"/>
            <a:ext cx="14478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9D90A0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Mills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34213" y="4162784"/>
            <a:ext cx="646078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4213" y="4440710"/>
            <a:ext cx="646078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own Arrow 14"/>
          <p:cNvSpPr/>
          <p:nvPr/>
        </p:nvSpPr>
        <p:spPr>
          <a:xfrm rot="4429877">
            <a:off x="3606024" y="1253077"/>
            <a:ext cx="484354" cy="185535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42926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500" y="101600"/>
            <a:ext cx="10477500" cy="8255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Online Exempt School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3626" y="1890563"/>
            <a:ext cx="5257800" cy="346644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7030A0"/>
                </a:solidFill>
              </a:rPr>
              <a:t>Rule 13 Exempt students can register online.</a:t>
            </a:r>
          </a:p>
          <a:p>
            <a:endParaRPr lang="en-US" sz="800" dirty="0">
              <a:solidFill>
                <a:srgbClr val="7030A0"/>
              </a:solidFill>
            </a:endParaRPr>
          </a:p>
          <a:p>
            <a:endParaRPr lang="en-US" sz="800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School districts can check enrollment status online.</a:t>
            </a:r>
          </a:p>
          <a:p>
            <a:pPr marL="0" indent="0">
              <a:buNone/>
            </a:pPr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New System in Development for 2023/24.</a:t>
            </a:r>
          </a:p>
          <a:p>
            <a:pPr marL="457200" lvl="1" indent="0">
              <a:buNone/>
            </a:pPr>
            <a:endParaRPr lang="en-US" sz="3200" i="1" dirty="0"/>
          </a:p>
        </p:txBody>
      </p:sp>
      <p:pic>
        <p:nvPicPr>
          <p:cNvPr id="2052" name="Picture 4" descr="Image result for datab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94528"/>
            <a:ext cx="3810000" cy="362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7702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204642" y="2353641"/>
            <a:ext cx="5782716" cy="2150719"/>
          </a:xfrm>
          <a:noFill/>
        </p:spPr>
        <p:txBody>
          <a:bodyPr anchor="ctr">
            <a:normAutofit/>
          </a:bodyPr>
          <a:lstStyle/>
          <a:p>
            <a:r>
              <a:rPr lang="en-US" sz="3600" b="1" dirty="0">
                <a:solidFill>
                  <a:srgbClr val="080808"/>
                </a:solidFill>
              </a:rPr>
              <a:t>Opportunities for Budget Assistance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82934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19457"/>
            <a:ext cx="10464799" cy="809243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New Superintendent Orientations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5181600" y="1434282"/>
            <a:ext cx="5295900" cy="44196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</a:rPr>
              <a:t>North Platte</a:t>
            </a:r>
          </a:p>
          <a:p>
            <a:pPr lvl="1">
              <a:buNone/>
              <a:defRPr/>
            </a:pPr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 	July 18th </a:t>
            </a:r>
          </a:p>
          <a:p>
            <a:pPr lvl="1">
              <a:buNone/>
              <a:defRPr/>
            </a:pPr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  8:30 a.m. – 3:00 p.m.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</a:rPr>
              <a:t>Milford – ESU #6</a:t>
            </a:r>
            <a:r>
              <a:rPr lang="en-US" sz="4800" b="1" dirty="0">
                <a:solidFill>
                  <a:schemeClr val="accent4">
                    <a:lumMod val="75000"/>
                  </a:schemeClr>
                </a:solidFill>
              </a:rPr>
              <a:t>  </a:t>
            </a:r>
            <a:r>
              <a:rPr lang="en-US" sz="4800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	July 20th 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  8:30 a.m. – 3:00 p.m.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en-US" sz="1000" dirty="0"/>
          </a:p>
        </p:txBody>
      </p:sp>
      <p:pic>
        <p:nvPicPr>
          <p:cNvPr id="3078" name="Picture 6" descr="Image result for budget worksh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344" y="1516578"/>
            <a:ext cx="3276600" cy="352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5216" y="5315273"/>
            <a:ext cx="11152632" cy="107721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Both Sessions will be offered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via Zoom &amp;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in-person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9837134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70">
            <a:extLst>
              <a:ext uri="{FF2B5EF4-FFF2-40B4-BE49-F238E27FC236}">
                <a16:creationId xmlns:a16="http://schemas.microsoft.com/office/drawing/2014/main" id="{B5FA7C47-B7C1-4D2E-AB49-ED23BA34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128" name="Freeform 6">
            <a:extLst>
              <a:ext uri="{FF2B5EF4-FFF2-40B4-BE49-F238E27FC236}">
                <a16:creationId xmlns:a16="http://schemas.microsoft.com/office/drawing/2014/main" id="{596EE156-ABF1-4329-A6BA-03B4254E0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129" name="Rectangle 8">
            <a:extLst>
              <a:ext uri="{FF2B5EF4-FFF2-40B4-BE49-F238E27FC236}">
                <a16:creationId xmlns:a16="http://schemas.microsoft.com/office/drawing/2014/main" id="{19B9933F-AAB3-444A-8BB5-9CA194A8B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1370435"/>
            <a:ext cx="527226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130" name="Freeform 7">
            <a:extLst>
              <a:ext uri="{FF2B5EF4-FFF2-40B4-BE49-F238E27FC236}">
                <a16:creationId xmlns:a16="http://schemas.microsoft.com/office/drawing/2014/main" id="{7D20183A-0B1D-4A1F-89B1-ADBEDBC6E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131" name="Rectangle 8">
            <a:extLst>
              <a:ext uri="{FF2B5EF4-FFF2-40B4-BE49-F238E27FC236}">
                <a16:creationId xmlns:a16="http://schemas.microsoft.com/office/drawing/2014/main" id="{131031D3-26CD-4214-A9A4-5857EFA15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9" y="644382"/>
            <a:ext cx="3856024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879" y="998002"/>
            <a:ext cx="3182940" cy="147195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FFFF"/>
                </a:solidFill>
              </a:rPr>
              <a:t>Budget Assistance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9635" y="2546161"/>
            <a:ext cx="3200451" cy="2985929"/>
          </a:xfrm>
        </p:spPr>
        <p:txBody>
          <a:bodyPr anchor="t">
            <a:normAutofit/>
          </a:bodyPr>
          <a:lstStyle/>
          <a:p>
            <a:pPr marL="0" indent="0">
              <a:buNone/>
              <a:defRPr/>
            </a:pPr>
            <a:r>
              <a:rPr lang="en-US" sz="2200" b="1" dirty="0">
                <a:solidFill>
                  <a:srgbClr val="FEFFFF"/>
                </a:solidFill>
              </a:rPr>
              <a:t>Administrators’ Days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200" dirty="0">
                <a:solidFill>
                  <a:srgbClr val="FEFFFF"/>
                </a:solidFill>
              </a:rPr>
              <a:t>July 26th &amp; July 27th</a:t>
            </a:r>
          </a:p>
          <a:p>
            <a:pPr lvl="2">
              <a:defRPr/>
            </a:pPr>
            <a:r>
              <a:rPr lang="en-US" sz="2200" dirty="0">
                <a:solidFill>
                  <a:srgbClr val="FEFFFF"/>
                </a:solidFill>
              </a:rPr>
              <a:t>8 a.m. – Noon</a:t>
            </a:r>
          </a:p>
          <a:p>
            <a:pPr lvl="2">
              <a:defRPr/>
            </a:pPr>
            <a:r>
              <a:rPr lang="en-US" sz="2200" dirty="0">
                <a:solidFill>
                  <a:srgbClr val="FEFFFF"/>
                </a:solidFill>
              </a:rPr>
              <a:t>1 p.m. – 4 p.m.</a:t>
            </a:r>
          </a:p>
          <a:p>
            <a:pPr lvl="2">
              <a:defRPr/>
            </a:pPr>
            <a:endParaRPr lang="en-US" sz="2200" dirty="0">
              <a:solidFill>
                <a:srgbClr val="FEFFFF"/>
              </a:solidFill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200" dirty="0">
                <a:solidFill>
                  <a:srgbClr val="FEFFFF"/>
                </a:solidFill>
              </a:rPr>
              <a:t>Dedicated Budget Rooms – Upstairs</a:t>
            </a:r>
          </a:p>
        </p:txBody>
      </p:sp>
      <p:pic>
        <p:nvPicPr>
          <p:cNvPr id="5122" name="Picture 2" descr="Nebraska Council of School Administrators (NCSA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98268" y="1034255"/>
            <a:ext cx="6539075" cy="447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37974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0298" y="1819072"/>
            <a:ext cx="5009103" cy="46579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rgbClr val="7030A0"/>
                </a:solidFill>
              </a:rPr>
              <a:t>Call in to set up an appointment for budget help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7030A0"/>
                </a:solidFill>
              </a:rPr>
              <a:t>		    	</a:t>
            </a:r>
            <a:r>
              <a:rPr lang="en-US" sz="3600" b="1" i="1" dirty="0">
                <a:solidFill>
                  <a:srgbClr val="7030A0"/>
                </a:solidFill>
              </a:rPr>
              <a:t>or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7030A0"/>
                </a:solidFill>
              </a:rPr>
              <a:t>Email in budget and discuss during phone calls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47800" y="164274"/>
            <a:ext cx="8229600" cy="10207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Budget Assistance</a:t>
            </a:r>
          </a:p>
        </p:txBody>
      </p:sp>
      <p:pic>
        <p:nvPicPr>
          <p:cNvPr id="4098" name="Picture 2" descr="Image result for budget hel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13210"/>
            <a:ext cx="3733800" cy="397799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922049" y="1813210"/>
            <a:ext cx="21336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38954" y="5367528"/>
            <a:ext cx="3581191" cy="4236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72653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 Fill">
            <a:extLst>
              <a:ext uri="{FF2B5EF4-FFF2-40B4-BE49-F238E27FC236}">
                <a16:creationId xmlns:a16="http://schemas.microsoft.com/office/drawing/2014/main" id="{913AE63C-D5B4-45D1-ACFC-648CFFCF9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27" name="Group 11">
            <a:extLst>
              <a:ext uri="{FF2B5EF4-FFF2-40B4-BE49-F238E27FC236}">
                <a16:creationId xmlns:a16="http://schemas.microsoft.com/office/drawing/2014/main" id="{4F0CCC29-1ADF-400B-B2E2-87AE5F0F3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28" name="Color">
              <a:extLst>
                <a:ext uri="{FF2B5EF4-FFF2-40B4-BE49-F238E27FC236}">
                  <a16:creationId xmlns:a16="http://schemas.microsoft.com/office/drawing/2014/main" id="{BD9615F1-E1A8-4B27-A6A8-4F50A77B2B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9" name="Color">
              <a:extLst>
                <a:ext uri="{FF2B5EF4-FFF2-40B4-BE49-F238E27FC236}">
                  <a16:creationId xmlns:a16="http://schemas.microsoft.com/office/drawing/2014/main" id="{BE138890-F764-4F96-86CE-30B4D87130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BF96FF1-18D9-E308-E1AE-ADE8EA8D0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096" y="3974370"/>
            <a:ext cx="3496376" cy="2814583"/>
          </a:xfrm>
          <a:prstGeom prst="rect">
            <a:avLst/>
          </a:prstGeom>
        </p:spPr>
      </p:pic>
      <p:pic>
        <p:nvPicPr>
          <p:cNvPr id="5" name="Picture 2" descr="Mad Ben Stiller GIF">
            <a:extLst>
              <a:ext uri="{FF2B5EF4-FFF2-40B4-BE49-F238E27FC236}">
                <a16:creationId xmlns:a16="http://schemas.microsoft.com/office/drawing/2014/main" id="{63B0BD28-9580-E3CF-55B6-28CCF02EF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5972" y="371458"/>
            <a:ext cx="4804486" cy="305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15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1" name="Freeform: Shape 17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2" name="Freeform: Shape 19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3" name="Freeform: Shape 21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4" name="Freeform: Shape 22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ECD83A6A-2B4A-005B-4021-0F3E308FF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59" y="825850"/>
            <a:ext cx="6612570" cy="4859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School Finance Team</a:t>
            </a:r>
            <a:br>
              <a:rPr lang="en-US" sz="1200" dirty="0">
                <a:solidFill>
                  <a:schemeClr val="bg1"/>
                </a:solidFill>
              </a:rPr>
            </a:b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800" i="1" dirty="0">
                <a:solidFill>
                  <a:schemeClr val="bg1"/>
                </a:solidFill>
              </a:rPr>
              <a:t>Bryce Wilson </a:t>
            </a:r>
            <a:br>
              <a:rPr lang="en-US" sz="1800" i="1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bryce.wilson@nebraska.gov</a:t>
            </a:r>
            <a:r>
              <a:rPr lang="en-US" sz="1800" dirty="0">
                <a:solidFill>
                  <a:schemeClr val="bg1"/>
                </a:solidFill>
              </a:rPr>
              <a:t>			402-471-4320</a:t>
            </a:r>
            <a:br>
              <a:rPr lang="en-US" sz="1800" dirty="0">
                <a:solidFill>
                  <a:schemeClr val="bg1"/>
                </a:solidFill>
              </a:rPr>
            </a:b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i="1" dirty="0">
                <a:solidFill>
                  <a:schemeClr val="bg1"/>
                </a:solidFill>
              </a:rPr>
              <a:t>Kevin Lyons</a:t>
            </a:r>
            <a:br>
              <a:rPr lang="en-US" sz="1800" i="1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kevin.lyons@nebraska.gov</a:t>
            </a:r>
            <a:r>
              <a:rPr lang="en-US" sz="1800" dirty="0">
                <a:solidFill>
                  <a:schemeClr val="bg1"/>
                </a:solidFill>
              </a:rPr>
              <a:t>			402-450-1418</a:t>
            </a:r>
            <a:br>
              <a:rPr lang="en-US" sz="1800" dirty="0">
                <a:solidFill>
                  <a:schemeClr val="bg1"/>
                </a:solidFill>
              </a:rPr>
            </a:b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i="1" dirty="0">
                <a:solidFill>
                  <a:schemeClr val="bg1"/>
                </a:solidFill>
              </a:rPr>
              <a:t>Stephanie DeGroot</a:t>
            </a:r>
            <a:br>
              <a:rPr lang="en-US" sz="1800" i="1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stephanie.degroot@nebraska.gov</a:t>
            </a:r>
            <a:r>
              <a:rPr lang="en-US" sz="1800" dirty="0">
                <a:solidFill>
                  <a:schemeClr val="bg1"/>
                </a:solidFill>
              </a:rPr>
              <a:t>		402-540-0649</a:t>
            </a:r>
            <a:br>
              <a:rPr lang="en-US" sz="1800" dirty="0">
                <a:solidFill>
                  <a:schemeClr val="bg1"/>
                </a:solidFill>
              </a:rPr>
            </a:b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i="1" dirty="0">
                <a:solidFill>
                  <a:schemeClr val="bg1"/>
                </a:solidFill>
              </a:rPr>
              <a:t>Michelle Cartwright</a:t>
            </a:r>
            <a:br>
              <a:rPr lang="en-US" sz="1800" i="1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michelle.cartwright@nebraska.gov</a:t>
            </a:r>
            <a:r>
              <a:rPr lang="en-US" sz="1800" dirty="0">
                <a:solidFill>
                  <a:schemeClr val="bg1"/>
                </a:solidFill>
              </a:rPr>
              <a:t> 		402-450-0867</a:t>
            </a:r>
            <a:br>
              <a:rPr lang="en-US" sz="1800" dirty="0">
                <a:solidFill>
                  <a:schemeClr val="bg1"/>
                </a:solidFill>
              </a:rPr>
            </a:b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tx2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https://www.education.ne.gov/fos/</a:t>
            </a:r>
            <a:br>
              <a:rPr lang="en-US" sz="1800" dirty="0">
                <a:solidFill>
                  <a:schemeClr val="bg1"/>
                </a:solidFill>
              </a:rPr>
            </a:b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A2DE94-D058-D104-9724-933947011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5972" y="3536138"/>
            <a:ext cx="5074368" cy="5517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>
              <a:buFont typeface="Arial" panose="020B0604020202020204" pitchFamily="34" charset="0"/>
              <a:buChar char="•"/>
            </a:pPr>
            <a:r>
              <a:rPr kumimoji="0" lang="en-US" sz="1800" b="1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Bryce Wilson @NDE_Finance</a:t>
            </a:r>
          </a:p>
          <a:p>
            <a:pPr marL="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242987"/>
      </p:ext>
    </p:extLst>
  </p:cSld>
  <p:clrMapOvr>
    <a:masterClrMapping/>
  </p:clrMapOvr>
</p:sld>
</file>

<file path=ppt/theme/theme1.xml><?xml version="1.0" encoding="utf-8"?>
<a:theme xmlns:a="http://schemas.openxmlformats.org/drawingml/2006/main" name="New Powerpoint Template 2022">
  <a:themeElements>
    <a:clrScheme name="NDEFlat">
      <a:dk1>
        <a:srgbClr val="000000"/>
      </a:dk1>
      <a:lt1>
        <a:srgbClr val="FFFFFF"/>
      </a:lt1>
      <a:dk2>
        <a:srgbClr val="001689"/>
      </a:dk2>
      <a:lt2>
        <a:srgbClr val="E7E6E6"/>
      </a:lt2>
      <a:accent1>
        <a:srgbClr val="3CBFAE"/>
      </a:accent1>
      <a:accent2>
        <a:srgbClr val="A15FBE"/>
      </a:accent2>
      <a:accent3>
        <a:srgbClr val="6FC5E7"/>
      </a:accent3>
      <a:accent4>
        <a:srgbClr val="3CBFAE"/>
      </a:accent4>
      <a:accent5>
        <a:srgbClr val="E74F43"/>
      </a:accent5>
      <a:accent6>
        <a:srgbClr val="1D5B7C"/>
      </a:accent6>
      <a:hlink>
        <a:srgbClr val="6FC5E7"/>
      </a:hlink>
      <a:folHlink>
        <a:srgbClr val="C4E6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NDEFlat">
      <a:dk1>
        <a:srgbClr val="000000"/>
      </a:dk1>
      <a:lt1>
        <a:srgbClr val="FFFFFF"/>
      </a:lt1>
      <a:dk2>
        <a:srgbClr val="001689"/>
      </a:dk2>
      <a:lt2>
        <a:srgbClr val="E7E6E6"/>
      </a:lt2>
      <a:accent1>
        <a:srgbClr val="3CBFAE"/>
      </a:accent1>
      <a:accent2>
        <a:srgbClr val="A15FBE"/>
      </a:accent2>
      <a:accent3>
        <a:srgbClr val="6FC5E7"/>
      </a:accent3>
      <a:accent4>
        <a:srgbClr val="3CBFAE"/>
      </a:accent4>
      <a:accent5>
        <a:srgbClr val="E74F43"/>
      </a:accent5>
      <a:accent6>
        <a:srgbClr val="1D5B7C"/>
      </a:accent6>
      <a:hlink>
        <a:srgbClr val="6FC5E7"/>
      </a:hlink>
      <a:folHlink>
        <a:srgbClr val="C4E6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ppt/theme/theme4.xml><?xml version="1.0" encoding="utf-8"?>
<a:theme xmlns:a="http://schemas.openxmlformats.org/drawingml/2006/main" name="2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NDEFlat2point0 (2)">
  <a:themeElements>
    <a:clrScheme name="NDEFlat">
      <a:dk1>
        <a:srgbClr val="000000"/>
      </a:dk1>
      <a:lt1>
        <a:srgbClr val="FFFFFF"/>
      </a:lt1>
      <a:dk2>
        <a:srgbClr val="001689"/>
      </a:dk2>
      <a:lt2>
        <a:srgbClr val="E7E6E6"/>
      </a:lt2>
      <a:accent1>
        <a:srgbClr val="3CBFAE"/>
      </a:accent1>
      <a:accent2>
        <a:srgbClr val="A15FBE"/>
      </a:accent2>
      <a:accent3>
        <a:srgbClr val="6FC5E7"/>
      </a:accent3>
      <a:accent4>
        <a:srgbClr val="3CBFAE"/>
      </a:accent4>
      <a:accent5>
        <a:srgbClr val="E74F43"/>
      </a:accent5>
      <a:accent6>
        <a:srgbClr val="1D5B7C"/>
      </a:accent6>
      <a:hlink>
        <a:srgbClr val="6FC5E7"/>
      </a:hlink>
      <a:folHlink>
        <a:srgbClr val="C4E6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5700</Words>
  <Application>Microsoft Office PowerPoint</Application>
  <PresentationFormat>Widescreen</PresentationFormat>
  <Paragraphs>1028</Paragraphs>
  <Slides>100</Slides>
  <Notes>60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100</vt:i4>
      </vt:variant>
    </vt:vector>
  </HeadingPairs>
  <TitlesOfParts>
    <vt:vector size="121" baseType="lpstr">
      <vt:lpstr>Arial</vt:lpstr>
      <vt:lpstr>Bradley Hand ITC</vt:lpstr>
      <vt:lpstr>Calibri</vt:lpstr>
      <vt:lpstr>Cambria</vt:lpstr>
      <vt:lpstr>Century Gothic</vt:lpstr>
      <vt:lpstr>Freestyle Script</vt:lpstr>
      <vt:lpstr>Georgia</vt:lpstr>
      <vt:lpstr>Ink Free</vt:lpstr>
      <vt:lpstr>Palatino Linotype</vt:lpstr>
      <vt:lpstr>Segoe UI Black</vt:lpstr>
      <vt:lpstr>Segoe UI Light</vt:lpstr>
      <vt:lpstr>Segoe UI Semibold</vt:lpstr>
      <vt:lpstr>Segoe UI Semilight</vt:lpstr>
      <vt:lpstr>Trebuchet MS</vt:lpstr>
      <vt:lpstr>Tw Cen MT</vt:lpstr>
      <vt:lpstr>Wingdings</vt:lpstr>
      <vt:lpstr>New Powerpoint Template 2022</vt:lpstr>
      <vt:lpstr>1_Office Theme</vt:lpstr>
      <vt:lpstr>Berlin</vt:lpstr>
      <vt:lpstr>2_Office Theme</vt:lpstr>
      <vt:lpstr>NDEFlat2point0 (2)</vt:lpstr>
      <vt:lpstr> 2023 SCHOOL FINANCE &amp;  BUDGET WEBINAR</vt:lpstr>
      <vt:lpstr>Auditor of Public Accounts</vt:lpstr>
      <vt:lpstr>2023-2024 Budgets</vt:lpstr>
      <vt:lpstr>Budget Submission to APA </vt:lpstr>
      <vt:lpstr>Joint Public Hearing Changes – LB 727</vt:lpstr>
      <vt:lpstr>Joint Public Hearing Changes – LB 727</vt:lpstr>
      <vt:lpstr>Joint Public Hearing Changes – LB 727</vt:lpstr>
      <vt:lpstr>Joint Public Hearing Changes – LB 727</vt:lpstr>
      <vt:lpstr>Joint Public Hearing Changes – LB 727</vt:lpstr>
      <vt:lpstr>LB 243 – School Districts</vt:lpstr>
      <vt:lpstr>Adopted Budget Different than Publication</vt:lpstr>
      <vt:lpstr>Common Issues during Budget Reviews</vt:lpstr>
      <vt:lpstr>Budget Amendments</vt:lpstr>
      <vt:lpstr>Audit Reports</vt:lpstr>
      <vt:lpstr>Questions? </vt:lpstr>
      <vt:lpstr>School District Budget &amp; LC-2 Michelle Cartwright and Stephanie DeGroot</vt:lpstr>
      <vt:lpstr>Budget Information Available on FOS Website</vt:lpstr>
      <vt:lpstr>Budget Text – NDE Document</vt:lpstr>
      <vt:lpstr>Budget Document Instruction Manual – APA  </vt:lpstr>
      <vt:lpstr>Certified Budget Authority </vt:lpstr>
      <vt:lpstr>Up Against Budget Authority?</vt:lpstr>
      <vt:lpstr> Budgeting tool to help with cash flow  Not cash in the bank  Entered in budget worksheets, auto populates and calculates into LC-2, total cannot exceed allowable amount</vt:lpstr>
      <vt:lpstr>Calculation of Total Allowable Reserves</vt:lpstr>
      <vt:lpstr>Budget Form – Basic Data Input</vt:lpstr>
      <vt:lpstr>Form pre-populates data from other pages  Double check to see if JPH required  If JPH required submit data to Co Assessor by Sept 4th</vt:lpstr>
      <vt:lpstr>Budget Form – Fund Worksheets</vt:lpstr>
      <vt:lpstr>Budget Data Entry Reminders</vt:lpstr>
      <vt:lpstr>Budget Document Form – Budget Pages 2-4</vt:lpstr>
      <vt:lpstr>General Fund Exclusions</vt:lpstr>
      <vt:lpstr>General Fund Expenditure Exclusions State Board Approval Is Not Required:</vt:lpstr>
      <vt:lpstr>Supplemental Grants on the Special Grant List</vt:lpstr>
      <vt:lpstr>Early Childhood Education Grant &amp; New Elementary Site</vt:lpstr>
      <vt:lpstr>PowerPoint Presentation</vt:lpstr>
      <vt:lpstr>Requesting State Board Approval</vt:lpstr>
      <vt:lpstr>LC-2  Lid Computation Form</vt:lpstr>
      <vt:lpstr>PowerPoint Presentation</vt:lpstr>
      <vt:lpstr>LC-2 Access Unused Budget Authority</vt:lpstr>
      <vt:lpstr>PowerPoint Presentation</vt:lpstr>
      <vt:lpstr>Levy Override</vt:lpstr>
      <vt:lpstr>LC-2 New Section D – Property Tax Authority</vt:lpstr>
      <vt:lpstr>LC-2  Tips &amp; Tricks</vt:lpstr>
      <vt:lpstr>LC-2 Error Messages  LC-2 Cannot be submitted with error messages!</vt:lpstr>
      <vt:lpstr>Budgeting Checklist</vt:lpstr>
      <vt:lpstr>Budgeting Checklist</vt:lpstr>
      <vt:lpstr>Submitting Budget Documents to NDE</vt:lpstr>
      <vt:lpstr>Current Year 2022/23 Budget Reminders</vt:lpstr>
      <vt:lpstr>Need to Amend the Current Year’s Budget?</vt:lpstr>
      <vt:lpstr>Amending the LC-2</vt:lpstr>
      <vt:lpstr>PowerPoint Presentation</vt:lpstr>
      <vt:lpstr>Enrollment Option Application</vt:lpstr>
      <vt:lpstr>Kevin Lyons</vt:lpstr>
      <vt:lpstr>Lump-Sum Payment for  2022/23 Positive Prior Year Correction </vt:lpstr>
      <vt:lpstr>PowerPoint Presentation</vt:lpstr>
      <vt:lpstr>PowerPoint Presentation</vt:lpstr>
      <vt:lpstr>PowerPoint Presentation</vt:lpstr>
      <vt:lpstr>Consolidated Data Collections (CDC) </vt:lpstr>
      <vt:lpstr>Superintendency Pay Transparency Act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2023 School Finance Legislation</vt:lpstr>
      <vt:lpstr>LB 583 – What changes? - TEEOSA - SPED Funding</vt:lpstr>
      <vt:lpstr>LB 583 – SPED Reimbursement</vt:lpstr>
      <vt:lpstr>LB 243 – Property Tax Authority</vt:lpstr>
      <vt:lpstr>LB 243 Calculation</vt:lpstr>
      <vt:lpstr>LB 243 Calculation - Continued</vt:lpstr>
      <vt:lpstr>PowerPoint Presentation</vt:lpstr>
      <vt:lpstr>Revenue Excluded from Calculation</vt:lpstr>
      <vt:lpstr>2023/24 Budget Process   LC-2 Calculation </vt:lpstr>
      <vt:lpstr>Frequently Asked Questions</vt:lpstr>
      <vt:lpstr>LB 644 – What Did We Learn</vt:lpstr>
      <vt:lpstr>Increase in Special Education </vt:lpstr>
      <vt:lpstr> Annual Financial Report</vt:lpstr>
      <vt:lpstr>Reason for Amendments - SPED</vt:lpstr>
      <vt:lpstr>Annual Financial Report</vt:lpstr>
      <vt:lpstr>Value of Building &amp; Contents</vt:lpstr>
      <vt:lpstr>Allocating District Expenses</vt:lpstr>
      <vt:lpstr>AFR Submission – November 1</vt:lpstr>
      <vt:lpstr>PowerPoint Presentation</vt:lpstr>
      <vt:lpstr>Report Display Page</vt:lpstr>
      <vt:lpstr>District Audits</vt:lpstr>
      <vt:lpstr>PowerPoint Presentation</vt:lpstr>
      <vt:lpstr>Federal Fund Overview</vt:lpstr>
      <vt:lpstr>Federal Funds Indirect Cost Rate</vt:lpstr>
      <vt:lpstr>Indirect Cost Rates</vt:lpstr>
      <vt:lpstr>ESSA Consolidated App  Title I, II, III &amp; IV</vt:lpstr>
      <vt:lpstr>Monitoring Common Errors</vt:lpstr>
      <vt:lpstr>Census Collection</vt:lpstr>
      <vt:lpstr>Online Exempt School System</vt:lpstr>
      <vt:lpstr>Opportunities for Budget Assistance</vt:lpstr>
      <vt:lpstr>New Superintendent Orientations</vt:lpstr>
      <vt:lpstr>Budget Assistance</vt:lpstr>
      <vt:lpstr>Budget Assistance</vt:lpstr>
      <vt:lpstr>School Finance Team  Bryce Wilson  bryce.wilson@nebraska.gov   402-471-4320  Kevin Lyons kevin.lyons@nebraska.gov   402-450-1418  Stephanie DeGroot stephanie.degroot@nebraska.gov  402-540-0649  Michelle Cartwright michelle.cartwright@nebraska.gov   402-450-0867  https://www.education.ne.gov/fos/ 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Cartwright, Michelle</dc:creator>
  <cp:lastModifiedBy>Cartwright, Michelle</cp:lastModifiedBy>
  <cp:revision>5</cp:revision>
  <cp:lastPrinted>2023-06-27T02:58:35Z</cp:lastPrinted>
  <dcterms:created xsi:type="dcterms:W3CDTF">2023-06-27T02:23:17Z</dcterms:created>
  <dcterms:modified xsi:type="dcterms:W3CDTF">2023-06-27T13:53:33Z</dcterms:modified>
</cp:coreProperties>
</file>