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5" r:id="rId3"/>
    <p:sldId id="2689" r:id="rId4"/>
    <p:sldId id="274" r:id="rId5"/>
    <p:sldId id="275" r:id="rId6"/>
    <p:sldId id="2691" r:id="rId7"/>
    <p:sldId id="273" r:id="rId8"/>
    <p:sldId id="2692" r:id="rId9"/>
    <p:sldId id="280" r:id="rId10"/>
    <p:sldId id="2690" r:id="rId11"/>
    <p:sldId id="269" r:id="rId12"/>
    <p:sldId id="2693" r:id="rId13"/>
    <p:sldId id="2695" r:id="rId14"/>
    <p:sldId id="2696" r:id="rId15"/>
    <p:sldId id="2697" r:id="rId16"/>
    <p:sldId id="266" r:id="rId17"/>
    <p:sldId id="26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BB0E1-B1EF-4C31-1172-1A34B0E17778}" name="Clark, Trudy" initials="CT" userId="Clark, Trudy" providerId="None"/>
  <p188:author id="{3501B5E4-139E-64BB-CE57-6646B8B7A0FC}" name="Iris A. Owens" initials="IAO" userId="S::OwensIr@act.org::ac169f1c-b97f-46d5-9b58-24435cf51b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5"/>
    <p:restoredTop sz="89211"/>
  </p:normalViewPr>
  <p:slideViewPr>
    <p:cSldViewPr snapToGrid="0" snapToObjects="1">
      <p:cViewPr varScale="1">
        <p:scale>
          <a:sx n="116" d="100"/>
          <a:sy n="116"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1D83B-B317-4CC2-8157-A88B6090F7C2}"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64D09-6BFA-4C3C-BD5C-46D4CE0DC72F}" type="slidenum">
              <a:rPr lang="en-US" smtClean="0"/>
              <a:t>‹#›</a:t>
            </a:fld>
            <a:endParaRPr lang="en-US"/>
          </a:p>
        </p:txBody>
      </p:sp>
    </p:spTree>
    <p:extLst>
      <p:ext uri="{BB962C8B-B14F-4D97-AF65-F5344CB8AC3E}">
        <p14:creationId xmlns:p14="http://schemas.microsoft.com/office/powerpoint/2010/main" val="154088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3</a:t>
            </a:fld>
            <a:endParaRPr lang="en-US"/>
          </a:p>
        </p:txBody>
      </p:sp>
    </p:spTree>
    <p:extLst>
      <p:ext uri="{BB962C8B-B14F-4D97-AF65-F5344CB8AC3E}">
        <p14:creationId xmlns:p14="http://schemas.microsoft.com/office/powerpoint/2010/main" val="390423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4</a:t>
            </a:fld>
            <a:endParaRPr lang="en-US"/>
          </a:p>
        </p:txBody>
      </p:sp>
    </p:spTree>
    <p:extLst>
      <p:ext uri="{BB962C8B-B14F-4D97-AF65-F5344CB8AC3E}">
        <p14:creationId xmlns:p14="http://schemas.microsoft.com/office/powerpoint/2010/main" val="332230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 of Events is coming soon, and we will announce when that is on this website.</a:t>
            </a:r>
          </a:p>
        </p:txBody>
      </p:sp>
      <p:sp>
        <p:nvSpPr>
          <p:cNvPr id="4" name="Slide Number Placeholder 3"/>
          <p:cNvSpPr>
            <a:spLocks noGrp="1"/>
          </p:cNvSpPr>
          <p:nvPr>
            <p:ph type="sldNum" sz="quarter" idx="5"/>
          </p:nvPr>
        </p:nvSpPr>
        <p:spPr/>
        <p:txBody>
          <a:bodyPr/>
          <a:lstStyle/>
          <a:p>
            <a:fld id="{F1A065A0-EE64-4349-80BB-2E25C9230CFC}" type="slidenum">
              <a:rPr lang="en-US" smtClean="0"/>
              <a:t>5</a:t>
            </a:fld>
            <a:endParaRPr lang="en-US"/>
          </a:p>
        </p:txBody>
      </p:sp>
    </p:spTree>
    <p:extLst>
      <p:ext uri="{BB962C8B-B14F-4D97-AF65-F5344CB8AC3E}">
        <p14:creationId xmlns:p14="http://schemas.microsoft.com/office/powerpoint/2010/main" val="144826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8</a:t>
            </a:fld>
            <a:endParaRPr lang="en-US"/>
          </a:p>
        </p:txBody>
      </p:sp>
    </p:spTree>
    <p:extLst>
      <p:ext uri="{BB962C8B-B14F-4D97-AF65-F5344CB8AC3E}">
        <p14:creationId xmlns:p14="http://schemas.microsoft.com/office/powerpoint/2010/main" val="292813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11</a:t>
            </a:fld>
            <a:endParaRPr lang="en-US"/>
          </a:p>
        </p:txBody>
      </p:sp>
    </p:spTree>
    <p:extLst>
      <p:ext uri="{BB962C8B-B14F-4D97-AF65-F5344CB8AC3E}">
        <p14:creationId xmlns:p14="http://schemas.microsoft.com/office/powerpoint/2010/main" val="417140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12</a:t>
            </a:fld>
            <a:endParaRPr lang="en-US"/>
          </a:p>
        </p:txBody>
      </p:sp>
    </p:spTree>
    <p:extLst>
      <p:ext uri="{BB962C8B-B14F-4D97-AF65-F5344CB8AC3E}">
        <p14:creationId xmlns:p14="http://schemas.microsoft.com/office/powerpoint/2010/main" val="219499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065A0-EE64-4349-80BB-2E25C9230CFC}" type="slidenum">
              <a:rPr lang="en-US" smtClean="0"/>
              <a:t>13</a:t>
            </a:fld>
            <a:endParaRPr lang="en-US"/>
          </a:p>
        </p:txBody>
      </p:sp>
    </p:spTree>
    <p:extLst>
      <p:ext uri="{BB962C8B-B14F-4D97-AF65-F5344CB8AC3E}">
        <p14:creationId xmlns:p14="http://schemas.microsoft.com/office/powerpoint/2010/main" val="335619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065A0-EE64-4349-80BB-2E25C9230CFC}" type="slidenum">
              <a:rPr lang="en-US" smtClean="0"/>
              <a:t>14</a:t>
            </a:fld>
            <a:endParaRPr lang="en-US"/>
          </a:p>
        </p:txBody>
      </p:sp>
    </p:spTree>
    <p:extLst>
      <p:ext uri="{BB962C8B-B14F-4D97-AF65-F5344CB8AC3E}">
        <p14:creationId xmlns:p14="http://schemas.microsoft.com/office/powerpoint/2010/main" val="244904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065A0-EE64-4349-80BB-2E25C9230CFC}" type="slidenum">
              <a:rPr lang="en-US" smtClean="0"/>
              <a:t>16</a:t>
            </a:fld>
            <a:endParaRPr lang="en-US"/>
          </a:p>
        </p:txBody>
      </p:sp>
    </p:spTree>
    <p:extLst>
      <p:ext uri="{BB962C8B-B14F-4D97-AF65-F5344CB8AC3E}">
        <p14:creationId xmlns:p14="http://schemas.microsoft.com/office/powerpoint/2010/main" val="180835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1816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8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1274" y="365125"/>
            <a:ext cx="4962526" cy="1325563"/>
          </a:xfrm>
        </p:spPr>
        <p:txBody>
          <a:bodyPr/>
          <a:lstStyle>
            <a:lvl1pPr>
              <a:defRPr>
                <a:solidFill>
                  <a:schemeClr val="accent1"/>
                </a:solidFill>
              </a:defRPr>
            </a:lvl1pPr>
          </a:lstStyle>
          <a:p>
            <a:r>
              <a:rPr lang="en-US" dirty="0"/>
              <a:t>Click to edit Master title style</a:t>
            </a:r>
          </a:p>
        </p:txBody>
      </p:sp>
      <p:sp>
        <p:nvSpPr>
          <p:cNvPr id="4" name="Content Placeholder 3"/>
          <p:cNvSpPr>
            <a:spLocks noGrp="1"/>
          </p:cNvSpPr>
          <p:nvPr>
            <p:ph sz="half" idx="2"/>
          </p:nvPr>
        </p:nvSpPr>
        <p:spPr>
          <a:xfrm>
            <a:off x="6391274" y="1825625"/>
            <a:ext cx="496252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860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474" y="5532437"/>
            <a:ext cx="8391526" cy="1325563"/>
          </a:xfrm>
        </p:spPr>
        <p:txBody>
          <a:bodyPr/>
          <a:lstStyle>
            <a:lvl1pPr algn="ct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9053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1325563"/>
          </a:xfrm>
        </p:spPr>
        <p:txBody>
          <a:bodyPr/>
          <a:lstStyle>
            <a:lvl1pPr algn="ctr">
              <a:defRPr>
                <a:solidFill>
                  <a:schemeClr val="bg1"/>
                </a:solidFill>
              </a:defRPr>
            </a:lvl1pPr>
          </a:lstStyle>
          <a:p>
            <a:r>
              <a:rPr lang="en-US" dirty="0"/>
              <a:t>Click to edit Master title style</a:t>
            </a:r>
          </a:p>
        </p:txBody>
      </p:sp>
      <p:sp>
        <p:nvSpPr>
          <p:cNvPr id="5" name="Subtitle 2"/>
          <p:cNvSpPr>
            <a:spLocks noGrp="1"/>
          </p:cNvSpPr>
          <p:nvPr>
            <p:ph type="subTitle" idx="1"/>
          </p:nvPr>
        </p:nvSpPr>
        <p:spPr>
          <a:xfrm>
            <a:off x="971550" y="4659313"/>
            <a:ext cx="1026795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5104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0975" y="2127250"/>
            <a:ext cx="5019676" cy="1325563"/>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3990975" y="3562350"/>
            <a:ext cx="5019676" cy="261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8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p>
        </p:txBody>
      </p:sp>
      <p:sp>
        <p:nvSpPr>
          <p:cNvPr id="5" name="Text Placeholder 4"/>
          <p:cNvSpPr>
            <a:spLocks noGrp="1"/>
          </p:cNvSpPr>
          <p:nvPr>
            <p:ph type="body" sz="quarter" idx="3"/>
          </p:nvPr>
        </p:nvSpPr>
        <p:spPr>
          <a:xfrm>
            <a:off x="4848225" y="1681163"/>
            <a:ext cx="65071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8225" y="2505074"/>
            <a:ext cx="6507163" cy="4352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6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A726-9069-4042-8305-4E422B3B6863}"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23833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285463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365125"/>
            <a:ext cx="8915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38400" y="1825625"/>
            <a:ext cx="8915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C29B5-B3EC-0141-BE1B-9E5EC6E713CC}" type="slidenum">
              <a:rPr lang="en-US" smtClean="0"/>
              <a:t>‹#›</a:t>
            </a:fld>
            <a:endParaRPr lang="en-US"/>
          </a:p>
        </p:txBody>
      </p:sp>
    </p:spTree>
    <p:extLst>
      <p:ext uri="{BB962C8B-B14F-4D97-AF65-F5344CB8AC3E}">
        <p14:creationId xmlns:p14="http://schemas.microsoft.com/office/powerpoint/2010/main" val="25072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2" r:id="rId5"/>
    <p:sldLayoutId id="2147483660" r:id="rId6"/>
    <p:sldLayoutId id="2147483664"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dn.education.ne.gov/wp-content/uploads/2020/01/ACTParentalConsentGuidance-Final_2020.pdf" TargetMode="Externa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cdn.education.ne.gov/wp-content/uploads/2020/11/Fillable-NebraskaParentalConsentFormTELEPHONE.pdf" TargetMode="External"/><Relationship Id="rId5" Type="http://schemas.openxmlformats.org/officeDocument/2006/relationships/hyperlink" Target="https://cdn.education.ne.gov/wp-content/uploads/2020/11/Nebraska-Parental-Consent-SPANISH.pdf" TargetMode="External"/><Relationship Id="rId4" Type="http://schemas.openxmlformats.org/officeDocument/2006/relationships/hyperlink" Target="https://cdn.education.ne.gov/wp-content/uploads/2020/11/Fillable-Nebraska-Parental-Consent.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act.org/content/act/en/products-and-services/state-and-district-solutions/act-online-testing.html" TargetMode="External"/><Relationship Id="rId4" Type="http://schemas.openxmlformats.org/officeDocument/2006/relationships/hyperlink" Target="https://www.act.org/content/dam/act/secured/documents/pdfs/Admin-Manual-ACT-S&amp;D-Online-Secured.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mailto:preact@act.org" TargetMode="External"/><Relationship Id="rId4" Type="http://schemas.openxmlformats.org/officeDocument/2006/relationships/hyperlink" Target="https://content.act.org/nebraska/r/Schedule_of_Events_for_PreACT_-_Nebraska_-_Fall"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tatetesting@act.org" TargetMode="External"/><Relationship Id="rId7" Type="http://schemas.openxmlformats.org/officeDocument/2006/relationships/hyperlink" Target="mailto:stacey.weber@nebraska.gov"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mailto:NDE.stateassessment@nebraska.gov" TargetMode="External"/><Relationship Id="rId5" Type="http://schemas.openxmlformats.org/officeDocument/2006/relationships/hyperlink" Target="mailto:iris.a.owens@act.org" TargetMode="External"/><Relationship Id="rId4" Type="http://schemas.openxmlformats.org/officeDocument/2006/relationships/hyperlink" Target="mailto:ACTStateAccoms@ac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hyperlink" Target="http://www.act.org/content/act/en/products-and-services/state-and-district-solutions/nebraska.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ne.gov/assessment/act/"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actiam.act.org/auth/login.do?RelayState=ACTB2B&amp;applicationType=ACTB2B&amp;commonAuthCallerPath=%2Fsamlsso&amp;forceAuth=false&amp;passiveAuth=false&amp;relyingParty=taa&amp;tenantDomain=carbon.super&amp;type=samlsso&amp;sessionDataKey=54da8f99-4c55-486e-a624-453ecd7d4f71&amp;relyingParty=taa&amp;type=samlsso&amp;sp=taa&amp;isSaaSApp=false&amp;authenticators=BasicAuthenticator:LOCAL"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act.org/content/dam/act/unsecured/documents/TeacherSurveyForm.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testadmin.act.org/customer/index.a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992437"/>
          </a:xfrm>
        </p:spPr>
        <p:txBody>
          <a:bodyPr>
            <a:normAutofit/>
          </a:bodyPr>
          <a:lstStyle/>
          <a:p>
            <a:r>
              <a:rPr lang="en-US" sz="8000" dirty="0"/>
              <a:t>NSCAS ACT 2022-2023</a:t>
            </a:r>
          </a:p>
        </p:txBody>
      </p:sp>
      <p:sp>
        <p:nvSpPr>
          <p:cNvPr id="3" name="Subtitle 2"/>
          <p:cNvSpPr>
            <a:spLocks noGrp="1"/>
          </p:cNvSpPr>
          <p:nvPr>
            <p:ph type="subTitle" idx="1"/>
          </p:nvPr>
        </p:nvSpPr>
        <p:spPr>
          <a:xfrm>
            <a:off x="1524000" y="4397828"/>
            <a:ext cx="9144000" cy="859971"/>
          </a:xfrm>
        </p:spPr>
        <p:txBody>
          <a:bodyPr/>
          <a:lstStyle/>
          <a:p>
            <a:r>
              <a:rPr lang="en-US" dirty="0"/>
              <a:t>Iris Owens ACT Liaison</a:t>
            </a:r>
          </a:p>
          <a:p>
            <a:endParaRPr lang="en-US" dirty="0"/>
          </a:p>
        </p:txBody>
      </p:sp>
    </p:spTree>
    <p:extLst>
      <p:ext uri="{BB962C8B-B14F-4D97-AF65-F5344CB8AC3E}">
        <p14:creationId xmlns:p14="http://schemas.microsoft.com/office/powerpoint/2010/main" val="204251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CA59-204C-4927-ADB0-9F07D59F318E}"/>
              </a:ext>
            </a:extLst>
          </p:cNvPr>
          <p:cNvSpPr>
            <a:spLocks noGrp="1"/>
          </p:cNvSpPr>
          <p:nvPr>
            <p:ph type="title"/>
          </p:nvPr>
        </p:nvSpPr>
        <p:spPr/>
        <p:txBody>
          <a:bodyPr/>
          <a:lstStyle/>
          <a:p>
            <a:r>
              <a:rPr lang="en-US" dirty="0"/>
              <a:t>ACT Parental Consent Form</a:t>
            </a:r>
          </a:p>
        </p:txBody>
      </p:sp>
      <p:sp>
        <p:nvSpPr>
          <p:cNvPr id="3" name="Content Placeholder 2">
            <a:extLst>
              <a:ext uri="{FF2B5EF4-FFF2-40B4-BE49-F238E27FC236}">
                <a16:creationId xmlns:a16="http://schemas.microsoft.com/office/drawing/2014/main" id="{DFF93E9E-4541-4543-8035-560C630BB5DF}"/>
              </a:ext>
            </a:extLst>
          </p:cNvPr>
          <p:cNvSpPr>
            <a:spLocks noGrp="1"/>
          </p:cNvSpPr>
          <p:nvPr>
            <p:ph sz="half" idx="2"/>
          </p:nvPr>
        </p:nvSpPr>
        <p:spPr/>
        <p:txBody>
          <a:bodyPr>
            <a:normAutofit/>
          </a:bodyPr>
          <a:lstStyle/>
          <a:p>
            <a:pPr marL="0" indent="0">
              <a:buNone/>
            </a:pPr>
            <a:r>
              <a:rPr lang="en-US" sz="3600" dirty="0"/>
              <a:t>Parental Consent </a:t>
            </a:r>
            <a:r>
              <a:rPr lang="en-US" sz="3600" dirty="0">
                <a:hlinkClick r:id="rId3"/>
              </a:rPr>
              <a:t>Guidance</a:t>
            </a:r>
            <a:endParaRPr lang="en-US" sz="3600" dirty="0"/>
          </a:p>
          <a:p>
            <a:pPr marL="0" indent="0">
              <a:buNone/>
            </a:pPr>
            <a:endParaRPr lang="en-US" sz="3600" dirty="0"/>
          </a:p>
          <a:p>
            <a:r>
              <a:rPr lang="en-US" sz="3200" dirty="0"/>
              <a:t>NDE Parental Consent </a:t>
            </a:r>
            <a:r>
              <a:rPr lang="en-US" sz="3200" dirty="0">
                <a:hlinkClick r:id="rId4"/>
              </a:rPr>
              <a:t>Form</a:t>
            </a:r>
            <a:endParaRPr lang="en-US" sz="3200" dirty="0"/>
          </a:p>
          <a:p>
            <a:r>
              <a:rPr lang="en-US" sz="3200" dirty="0"/>
              <a:t>NDE Parental Consent Form </a:t>
            </a:r>
            <a:r>
              <a:rPr lang="en-US" sz="3200" dirty="0">
                <a:hlinkClick r:id="rId5"/>
              </a:rPr>
              <a:t>Spanish</a:t>
            </a:r>
            <a:endParaRPr lang="en-US" sz="3200" dirty="0"/>
          </a:p>
          <a:p>
            <a:r>
              <a:rPr lang="en-US" sz="3200" dirty="0"/>
              <a:t>NDE Parental Consent Form </a:t>
            </a:r>
            <a:r>
              <a:rPr lang="en-US" sz="3200" dirty="0">
                <a:hlinkClick r:id="rId6"/>
              </a:rPr>
              <a:t>Telephone </a:t>
            </a:r>
            <a:endParaRPr lang="en-US" sz="3200" dirty="0"/>
          </a:p>
        </p:txBody>
      </p:sp>
    </p:spTree>
    <p:custDataLst>
      <p:tags r:id="rId1"/>
    </p:custDataLst>
    <p:extLst>
      <p:ext uri="{BB962C8B-B14F-4D97-AF65-F5344CB8AC3E}">
        <p14:creationId xmlns:p14="http://schemas.microsoft.com/office/powerpoint/2010/main" val="296729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36915"/>
            <a:ext cx="9492342" cy="4852618"/>
          </a:xfrm>
        </p:spPr>
        <p:txBody>
          <a:bodyPr>
            <a:normAutofit/>
          </a:bodyPr>
          <a:lstStyle/>
          <a:p>
            <a:pPr>
              <a:buFont typeface="Arial" panose="020B0604020202020204" pitchFamily="34" charset="0"/>
              <a:buChar char="•"/>
            </a:pPr>
            <a:r>
              <a:rPr lang="en-US" sz="2400" dirty="0"/>
              <a:t>Online Testing for the ACT State Test can be used for most students, including those who require accommodations, for the initial test or as a makeup option.</a:t>
            </a:r>
          </a:p>
          <a:p>
            <a:pPr>
              <a:buFont typeface="Arial" panose="020B0604020202020204" pitchFamily="34" charset="0"/>
              <a:buChar char="•"/>
            </a:pPr>
            <a:r>
              <a:rPr lang="en-US" sz="2400" dirty="0"/>
              <a:t>Detailed information about testing online can be found in the </a:t>
            </a:r>
            <a:r>
              <a:rPr lang="en-US" sz="2400" dirty="0">
                <a:hlinkClick r:id="rId4"/>
              </a:rPr>
              <a:t>ACT Administration- Online Testing Manual</a:t>
            </a:r>
            <a:r>
              <a:rPr lang="en-US" sz="2400" dirty="0"/>
              <a:t> and </a:t>
            </a:r>
            <a:r>
              <a:rPr lang="en-US" sz="2400" dirty="0">
                <a:hlinkClick r:id="rId5"/>
              </a:rPr>
              <a:t>Technical Requirements for the ACT Test Taken Online</a:t>
            </a:r>
            <a:r>
              <a:rPr lang="en-US" sz="2400" dirty="0"/>
              <a:t>. </a:t>
            </a:r>
          </a:p>
          <a:p>
            <a:pPr>
              <a:buFont typeface="Arial" panose="020B0604020202020204" pitchFamily="34" charset="0"/>
              <a:buChar char="•"/>
            </a:pPr>
            <a:r>
              <a:rPr lang="en-US" sz="2400" dirty="0"/>
              <a:t>Proctor Caching is not mandatory, but strongly recommended, especially if more than a few students are testing.</a:t>
            </a:r>
          </a:p>
          <a:p>
            <a:pPr>
              <a:buFont typeface="Arial" panose="020B0604020202020204" pitchFamily="34" charset="0"/>
              <a:buChar char="•"/>
            </a:pPr>
            <a:r>
              <a:rPr lang="en-US" sz="2400" dirty="0"/>
              <a:t>Setup with the Mock Administration and Browser Lockdown are essential to the success on the Online Test.</a:t>
            </a:r>
          </a:p>
          <a:p>
            <a:pPr>
              <a:buFont typeface="Arial" panose="020B0604020202020204" pitchFamily="34" charset="0"/>
              <a:buChar char="•"/>
            </a:pPr>
            <a:r>
              <a:rPr lang="en-US" sz="2400" dirty="0"/>
              <a:t>All Online Accommodations must be requested in TAA  800.553.6244 x 1788.</a:t>
            </a:r>
          </a:p>
        </p:txBody>
      </p:sp>
      <p:sp>
        <p:nvSpPr>
          <p:cNvPr id="5" name="Title 4">
            <a:extLst>
              <a:ext uri="{FF2B5EF4-FFF2-40B4-BE49-F238E27FC236}">
                <a16:creationId xmlns:a16="http://schemas.microsoft.com/office/drawing/2014/main" id="{1C85D519-D3A5-47CA-84BE-CF69F17105A5}"/>
              </a:ext>
            </a:extLst>
          </p:cNvPr>
          <p:cNvSpPr>
            <a:spLocks noGrp="1"/>
          </p:cNvSpPr>
          <p:nvPr>
            <p:ph type="title"/>
          </p:nvPr>
        </p:nvSpPr>
        <p:spPr/>
        <p:txBody>
          <a:bodyPr/>
          <a:lstStyle/>
          <a:p>
            <a:r>
              <a:rPr lang="en-US" dirty="0">
                <a:solidFill>
                  <a:srgbClr val="FF0000"/>
                </a:solidFill>
              </a:rPr>
              <a:t>		    Online Testing</a:t>
            </a:r>
          </a:p>
        </p:txBody>
      </p:sp>
    </p:spTree>
    <p:custDataLst>
      <p:tags r:id="rId1"/>
    </p:custDataLst>
    <p:extLst>
      <p:ext uri="{BB962C8B-B14F-4D97-AF65-F5344CB8AC3E}">
        <p14:creationId xmlns:p14="http://schemas.microsoft.com/office/powerpoint/2010/main" val="125036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891" y="371958"/>
            <a:ext cx="10546965" cy="1253641"/>
          </a:xfrm>
        </p:spPr>
        <p:txBody>
          <a:bodyPr>
            <a:normAutofit/>
          </a:bodyPr>
          <a:lstStyle/>
          <a:p>
            <a:pPr algn="ctr"/>
            <a:r>
              <a:rPr lang="en-US" sz="4000" dirty="0">
                <a:solidFill>
                  <a:srgbClr val="FF0000"/>
                </a:solidFill>
              </a:rPr>
              <a:t>ACT District Choice 2022-2023</a:t>
            </a:r>
          </a:p>
        </p:txBody>
      </p:sp>
      <p:sp>
        <p:nvSpPr>
          <p:cNvPr id="5" name="Content Placeholder 4"/>
          <p:cNvSpPr>
            <a:spLocks noGrp="1"/>
          </p:cNvSpPr>
          <p:nvPr>
            <p:ph idx="1"/>
          </p:nvPr>
        </p:nvSpPr>
        <p:spPr>
          <a:xfrm>
            <a:off x="2144486" y="1741715"/>
            <a:ext cx="9535885" cy="4503638"/>
          </a:xfrm>
        </p:spPr>
        <p:txBody>
          <a:bodyPr>
            <a:noAutofit/>
          </a:bodyPr>
          <a:lstStyle/>
          <a:p>
            <a:pPr marL="0" indent="0">
              <a:buNone/>
            </a:pPr>
            <a:r>
              <a:rPr lang="en-US" sz="2400" dirty="0"/>
              <a:t>Once again, district superintendents were provided a survey to choose one of the options NDE purchased for their district. If you have questions about your district choice, please contact Iris. </a:t>
            </a:r>
          </a:p>
          <a:p>
            <a:r>
              <a:rPr lang="en-US" sz="2400" b="1" dirty="0" err="1"/>
              <a:t>PreACT</a:t>
            </a:r>
            <a:r>
              <a:rPr lang="en-US" sz="2400" b="1" dirty="0"/>
              <a:t> </a:t>
            </a:r>
            <a:r>
              <a:rPr lang="en-US" sz="2400" dirty="0"/>
              <a:t>Test: Each district could choose from a fall test window for third-year cohort (usually juniors), second-year cohort (usually sophomores), or a spring test window for the second-year cohort (usually sophomores) only.</a:t>
            </a:r>
          </a:p>
          <a:p>
            <a:r>
              <a:rPr lang="en-US" sz="2400" b="1" dirty="0"/>
              <a:t>ACT Online Prep (AOP): </a:t>
            </a:r>
            <a:r>
              <a:rPr lang="en-US" sz="2400" dirty="0"/>
              <a:t>Each 3rd year cohort student will have AOP available to them for 365 days from initial log-in.</a:t>
            </a:r>
          </a:p>
          <a:p>
            <a:endParaRPr lang="en-US" sz="2400" dirty="0"/>
          </a:p>
          <a:p>
            <a:endParaRPr lang="en-US" sz="2400" dirty="0"/>
          </a:p>
        </p:txBody>
      </p:sp>
    </p:spTree>
    <p:custDataLst>
      <p:tags r:id="rId1"/>
    </p:custDataLst>
    <p:extLst>
      <p:ext uri="{BB962C8B-B14F-4D97-AF65-F5344CB8AC3E}">
        <p14:creationId xmlns:p14="http://schemas.microsoft.com/office/powerpoint/2010/main" val="83261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658" y="255722"/>
            <a:ext cx="10585342" cy="1232115"/>
          </a:xfrm>
        </p:spPr>
        <p:txBody>
          <a:bodyPr>
            <a:normAutofit/>
          </a:bodyPr>
          <a:lstStyle/>
          <a:p>
            <a:pPr algn="ctr"/>
            <a:r>
              <a:rPr lang="en-US" sz="4000" dirty="0">
                <a:solidFill>
                  <a:srgbClr val="FF0000"/>
                </a:solidFill>
              </a:rPr>
              <a:t>ACT Online Prep (AOP)</a:t>
            </a:r>
          </a:p>
        </p:txBody>
      </p:sp>
      <p:sp>
        <p:nvSpPr>
          <p:cNvPr id="3" name="Content Placeholder 2"/>
          <p:cNvSpPr>
            <a:spLocks noGrp="1"/>
          </p:cNvSpPr>
          <p:nvPr>
            <p:ph idx="1"/>
          </p:nvPr>
        </p:nvSpPr>
        <p:spPr>
          <a:xfrm>
            <a:off x="2100942" y="1371600"/>
            <a:ext cx="9470571" cy="4669763"/>
          </a:xfrm>
        </p:spPr>
        <p:txBody>
          <a:bodyPr>
            <a:normAutofit/>
          </a:bodyPr>
          <a:lstStyle/>
          <a:p>
            <a:pPr>
              <a:buFont typeface="Arial" panose="020B0604020202020204" pitchFamily="34" charset="0"/>
              <a:buChar char="•"/>
            </a:pPr>
            <a:r>
              <a:rPr lang="en-US" sz="2400" dirty="0"/>
              <a:t>Opening October 10, 2022, new DACs will receive an email from ACT in late September with instructions and log in information.</a:t>
            </a:r>
          </a:p>
          <a:p>
            <a:pPr>
              <a:buFont typeface="Arial" panose="020B0604020202020204" pitchFamily="34" charset="0"/>
              <a:buChar char="•"/>
            </a:pPr>
            <a:r>
              <a:rPr lang="en-US" sz="2400" dirty="0"/>
              <a:t>If your school needs additional licenses, email Iris </a:t>
            </a:r>
          </a:p>
          <a:p>
            <a:pPr>
              <a:buFont typeface="Arial" panose="020B0604020202020204" pitchFamily="34" charset="0"/>
              <a:buChar char="•"/>
            </a:pPr>
            <a:r>
              <a:rPr lang="en-US" sz="2400" dirty="0"/>
              <a:t>Once student logs in, access is good until June 30, 2023.</a:t>
            </a:r>
          </a:p>
          <a:p>
            <a:pPr>
              <a:buFont typeface="Arial" panose="020B0604020202020204" pitchFamily="34" charset="0"/>
              <a:buChar char="•"/>
            </a:pPr>
            <a:r>
              <a:rPr lang="en-US" sz="2400" dirty="0"/>
              <a:t>AOP provides 2 full length practice tests and 2 writing prompts that are AI scored, with four additional sample questions for each section and 3,000 practice questions.</a:t>
            </a:r>
          </a:p>
          <a:p>
            <a:pPr>
              <a:buFont typeface="Arial" panose="020B0604020202020204" pitchFamily="34" charset="0"/>
              <a:buChar char="•"/>
            </a:pPr>
            <a:r>
              <a:rPr lang="en-US" sz="2400" dirty="0"/>
              <a:t>The system has an updated Course Organization, New Study Schedule, Test tips, Navigation Menu, In-App Support, Course Selection. </a:t>
            </a:r>
          </a:p>
        </p:txBody>
      </p:sp>
    </p:spTree>
    <p:custDataLst>
      <p:tags r:id="rId1"/>
    </p:custDataLst>
    <p:extLst>
      <p:ext uri="{BB962C8B-B14F-4D97-AF65-F5344CB8AC3E}">
        <p14:creationId xmlns:p14="http://schemas.microsoft.com/office/powerpoint/2010/main" val="128617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7" y="217714"/>
            <a:ext cx="9546771" cy="1600200"/>
          </a:xfrm>
        </p:spPr>
        <p:txBody>
          <a:bodyPr/>
          <a:lstStyle/>
          <a:p>
            <a:pPr algn="ctr"/>
            <a:r>
              <a:rPr lang="en-US" dirty="0">
                <a:solidFill>
                  <a:srgbClr val="FF0000"/>
                </a:solidFill>
              </a:rPr>
              <a:t> Test dates for the PreACT</a:t>
            </a:r>
          </a:p>
        </p:txBody>
      </p:sp>
      <p:sp>
        <p:nvSpPr>
          <p:cNvPr id="3" name="Content Placeholder 2"/>
          <p:cNvSpPr>
            <a:spLocks noGrp="1"/>
          </p:cNvSpPr>
          <p:nvPr>
            <p:ph idx="1"/>
          </p:nvPr>
        </p:nvSpPr>
        <p:spPr>
          <a:xfrm>
            <a:off x="2155370" y="1545771"/>
            <a:ext cx="8871859" cy="4844143"/>
          </a:xfrm>
        </p:spPr>
        <p:txBody>
          <a:bodyPr>
            <a:normAutofit lnSpcReduction="10000"/>
          </a:bodyPr>
          <a:lstStyle/>
          <a:p>
            <a:r>
              <a:rPr lang="en-US" sz="2400" dirty="0"/>
              <a:t>Fall test window is October 10 - November 23, 2021.  ACT has provided a </a:t>
            </a:r>
            <a:r>
              <a:rPr lang="en-US" sz="2400" dirty="0">
                <a:hlinkClick r:id="rId4"/>
              </a:rPr>
              <a:t>Schedule of Events</a:t>
            </a:r>
            <a:r>
              <a:rPr lang="en-US" sz="2400" dirty="0"/>
              <a:t> for the fall PreACT.  </a:t>
            </a:r>
          </a:p>
          <a:p>
            <a:r>
              <a:rPr lang="en-US" sz="2400" dirty="0"/>
              <a:t>Spring PreACT will have a separate Schedule of </a:t>
            </a:r>
            <a:r>
              <a:rPr lang="en-US" sz="2400"/>
              <a:t>Events available in </a:t>
            </a:r>
            <a:r>
              <a:rPr lang="en-US" sz="2400" dirty="0"/>
              <a:t>January/February. </a:t>
            </a:r>
          </a:p>
          <a:p>
            <a:r>
              <a:rPr lang="en-US" sz="2400" dirty="0"/>
              <a:t>Spring test window is TBD for mid-March to April.  ACT will provide an email with Schedule of Events including instructions on ordering and deadlines in January/February.</a:t>
            </a:r>
          </a:p>
          <a:p>
            <a:r>
              <a:rPr lang="en-US" sz="2400" dirty="0"/>
              <a:t>You will need to order for your test window. If testing in the spring, you must wait until February to order. Make sure to order under the </a:t>
            </a:r>
            <a:r>
              <a:rPr lang="en-US" sz="2400" dirty="0">
                <a:solidFill>
                  <a:srgbClr val="FF0000"/>
                </a:solidFill>
              </a:rPr>
              <a:t>Nebraska State Contract.  </a:t>
            </a:r>
            <a:r>
              <a:rPr lang="en-US" sz="2400" dirty="0"/>
              <a:t>If you order under the Standard PreACT or the Bundle, the district will be charged, not the state.</a:t>
            </a:r>
          </a:p>
          <a:p>
            <a:r>
              <a:rPr lang="en-US" sz="2400" dirty="0"/>
              <a:t>For assistance with the PreACT, please call 877.789.2925 option 5 or email customer service at </a:t>
            </a:r>
            <a:r>
              <a:rPr lang="en-US" sz="2400" dirty="0">
                <a:hlinkClick r:id="rId5"/>
              </a:rPr>
              <a:t>preact@act.org</a:t>
            </a:r>
            <a:r>
              <a:rPr lang="en-US" sz="2400" dirty="0"/>
              <a:t>. You may also contact Iris for more information. </a:t>
            </a:r>
          </a:p>
        </p:txBody>
      </p:sp>
    </p:spTree>
    <p:custDataLst>
      <p:tags r:id="rId1"/>
    </p:custDataLst>
    <p:extLst>
      <p:ext uri="{BB962C8B-B14F-4D97-AF65-F5344CB8AC3E}">
        <p14:creationId xmlns:p14="http://schemas.microsoft.com/office/powerpoint/2010/main" val="46787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65AF-E520-46AB-BC7D-33F184267B28}"/>
              </a:ext>
            </a:extLst>
          </p:cNvPr>
          <p:cNvSpPr>
            <a:spLocks noGrp="1"/>
          </p:cNvSpPr>
          <p:nvPr>
            <p:ph type="title" idx="4294967295"/>
          </p:nvPr>
        </p:nvSpPr>
        <p:spPr>
          <a:xfrm>
            <a:off x="1556657" y="152401"/>
            <a:ext cx="9960429" cy="1371600"/>
          </a:xfrm>
        </p:spPr>
        <p:txBody>
          <a:bodyPr/>
          <a:lstStyle/>
          <a:p>
            <a:pPr algn="ctr"/>
            <a:r>
              <a:rPr lang="en-US" b="1" dirty="0">
                <a:solidFill>
                  <a:srgbClr val="FF0000"/>
                </a:solidFill>
              </a:rPr>
              <a:t>Important Things to Remember</a:t>
            </a:r>
          </a:p>
        </p:txBody>
      </p:sp>
      <p:sp>
        <p:nvSpPr>
          <p:cNvPr id="3" name="Content Placeholder 2">
            <a:extLst>
              <a:ext uri="{FF2B5EF4-FFF2-40B4-BE49-F238E27FC236}">
                <a16:creationId xmlns:a16="http://schemas.microsoft.com/office/drawing/2014/main" id="{A7A78382-C114-44BC-9285-E6808A71E14C}"/>
              </a:ext>
            </a:extLst>
          </p:cNvPr>
          <p:cNvSpPr>
            <a:spLocks noGrp="1"/>
          </p:cNvSpPr>
          <p:nvPr>
            <p:ph sz="half" idx="4294967295"/>
          </p:nvPr>
        </p:nvSpPr>
        <p:spPr>
          <a:xfrm>
            <a:off x="2100944" y="1360714"/>
            <a:ext cx="9296400" cy="4816249"/>
          </a:xfrm>
        </p:spPr>
        <p:txBody>
          <a:bodyPr>
            <a:normAutofit fontScale="92500" lnSpcReduction="20000"/>
          </a:bodyPr>
          <a:lstStyle/>
          <a:p>
            <a:r>
              <a:rPr lang="en-US" dirty="0"/>
              <a:t>Prohibited Behaviors and Misadministrations can be avoided.  Make students aware to not work ahead or behind and turn off cell phones. Proctors need training and reminders of the process to have a good testing experience.</a:t>
            </a:r>
          </a:p>
          <a:p>
            <a:r>
              <a:rPr lang="en-US" dirty="0"/>
              <a:t>Online testing provides 18 test dates; districts - consider for makeup dates as an introduction to using the online option for all students.</a:t>
            </a:r>
          </a:p>
          <a:p>
            <a:r>
              <a:rPr lang="en-US" dirty="0"/>
              <a:t>Accommodation requests can be made as early as September 12, 2022. </a:t>
            </a:r>
            <a:r>
              <a:rPr lang="en-US"/>
              <a:t>Consider </a:t>
            </a:r>
            <a:r>
              <a:rPr lang="en-US" dirty="0"/>
              <a:t>having requests entered before the end of the first semester. </a:t>
            </a:r>
          </a:p>
          <a:p>
            <a:r>
              <a:rPr lang="en-US" dirty="0"/>
              <a:t>If you have questions about anything ACT, don’t hesitate to ask Iris.  Call or email with any questions you have.</a:t>
            </a:r>
          </a:p>
          <a:p>
            <a:r>
              <a:rPr lang="en-US" dirty="0"/>
              <a:t>NDE and ACT will provide more webinars to assist you. Date/Time TBD.</a:t>
            </a:r>
          </a:p>
          <a:p>
            <a:endParaRPr lang="en-US" dirty="0"/>
          </a:p>
        </p:txBody>
      </p:sp>
    </p:spTree>
    <p:custDataLst>
      <p:tags r:id="rId1"/>
    </p:custDataLst>
    <p:extLst>
      <p:ext uri="{BB962C8B-B14F-4D97-AF65-F5344CB8AC3E}">
        <p14:creationId xmlns:p14="http://schemas.microsoft.com/office/powerpoint/2010/main" val="349291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198" y="3060700"/>
            <a:ext cx="9772651" cy="3198586"/>
          </a:xfrm>
        </p:spPr>
        <p:txBody>
          <a:bodyPr>
            <a:normAutofit/>
          </a:bodyPr>
          <a:lstStyle/>
          <a:p>
            <a:pPr algn="ctr"/>
            <a:r>
              <a:rPr lang="en-US" sz="8000" dirty="0"/>
              <a:t>Questions?</a:t>
            </a:r>
          </a:p>
        </p:txBody>
      </p:sp>
      <p:pic>
        <p:nvPicPr>
          <p:cNvPr id="3" name="Picture 2">
            <a:extLst>
              <a:ext uri="{FF2B5EF4-FFF2-40B4-BE49-F238E27FC236}">
                <a16:creationId xmlns:a16="http://schemas.microsoft.com/office/drawing/2014/main" id="{65192B68-13AF-4F04-BE57-4CD65D9E051B}"/>
              </a:ext>
            </a:extLst>
          </p:cNvPr>
          <p:cNvPicPr>
            <a:picLocks noChangeAspect="1"/>
          </p:cNvPicPr>
          <p:nvPr/>
        </p:nvPicPr>
        <p:blipFill>
          <a:blip r:embed="rId3"/>
          <a:stretch>
            <a:fillRect/>
          </a:stretch>
        </p:blipFill>
        <p:spPr>
          <a:xfrm>
            <a:off x="134287" y="138224"/>
            <a:ext cx="3029292" cy="1168400"/>
          </a:xfrm>
          <a:prstGeom prst="rect">
            <a:avLst/>
          </a:prstGeom>
        </p:spPr>
      </p:pic>
    </p:spTree>
    <p:extLst>
      <p:ext uri="{BB962C8B-B14F-4D97-AF65-F5344CB8AC3E}">
        <p14:creationId xmlns:p14="http://schemas.microsoft.com/office/powerpoint/2010/main" val="428588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46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9988-4831-49F2-A5DC-472610FD7651}"/>
              </a:ext>
            </a:extLst>
          </p:cNvPr>
          <p:cNvSpPr>
            <a:spLocks noGrp="1"/>
          </p:cNvSpPr>
          <p:nvPr>
            <p:ph type="title"/>
          </p:nvPr>
        </p:nvSpPr>
        <p:spPr>
          <a:xfrm>
            <a:off x="839788" y="365125"/>
            <a:ext cx="4008437" cy="1325563"/>
          </a:xfrm>
        </p:spPr>
        <p:txBody>
          <a:bodyPr/>
          <a:lstStyle/>
          <a:p>
            <a:r>
              <a:rPr lang="en-US" dirty="0">
                <a:solidFill>
                  <a:srgbClr val="FF0000"/>
                </a:solidFill>
              </a:rPr>
              <a:t>ACT CONTACTS</a:t>
            </a:r>
          </a:p>
        </p:txBody>
      </p:sp>
      <p:sp>
        <p:nvSpPr>
          <p:cNvPr id="3" name="Content Placeholder 2"/>
          <p:cNvSpPr>
            <a:spLocks noGrp="1"/>
          </p:cNvSpPr>
          <p:nvPr>
            <p:ph sz="quarter" idx="4"/>
          </p:nvPr>
        </p:nvSpPr>
        <p:spPr>
          <a:xfrm>
            <a:off x="4848225" y="365125"/>
            <a:ext cx="6505575" cy="6242503"/>
          </a:xfrm>
        </p:spPr>
        <p:txBody>
          <a:bodyPr>
            <a:normAutofit fontScale="77500" lnSpcReduction="20000"/>
          </a:bodyPr>
          <a:lstStyle/>
          <a:p>
            <a:pPr marL="0" indent="0">
              <a:buNone/>
            </a:pPr>
            <a:r>
              <a:rPr lang="en-US" dirty="0"/>
              <a:t>You may receive emails about the ACT from the following:</a:t>
            </a:r>
          </a:p>
          <a:p>
            <a:pPr marL="0" indent="0">
              <a:buNone/>
            </a:pPr>
            <a:r>
              <a:rPr lang="en-US" dirty="0"/>
              <a:t>State Testing                  </a:t>
            </a:r>
            <a:r>
              <a:rPr lang="en-US" u="sng" dirty="0">
                <a:hlinkClick r:id="rId3"/>
              </a:rPr>
              <a:t>statetesting@act.org</a:t>
            </a:r>
            <a:r>
              <a:rPr lang="en-US" dirty="0"/>
              <a:t>                </a:t>
            </a:r>
          </a:p>
          <a:p>
            <a:pPr marL="0" indent="0">
              <a:buNone/>
            </a:pPr>
            <a:r>
              <a:rPr lang="en-US" dirty="0"/>
              <a:t>ACT Accommodations      </a:t>
            </a:r>
            <a:r>
              <a:rPr lang="en-US" u="sng" dirty="0">
                <a:hlinkClick r:id="rId4"/>
              </a:rPr>
              <a:t>ACTStateAccoms@act.org</a:t>
            </a:r>
            <a:endParaRPr lang="en-US" u="sng" dirty="0"/>
          </a:p>
          <a:p>
            <a:pPr marL="0" indent="0">
              <a:buNone/>
            </a:pPr>
            <a:r>
              <a:rPr lang="en-US" dirty="0"/>
              <a:t>Iris Owens 	        </a:t>
            </a:r>
            <a:r>
              <a:rPr lang="en-US" dirty="0">
                <a:hlinkClick r:id="rId5"/>
              </a:rPr>
              <a:t>iris.a.owens@act.org</a:t>
            </a:r>
            <a:r>
              <a:rPr lang="en-US" dirty="0"/>
              <a:t>  </a:t>
            </a:r>
          </a:p>
          <a:p>
            <a:pPr marL="0" indent="0">
              <a:buNone/>
            </a:pPr>
            <a:r>
              <a:rPr lang="en-US" dirty="0"/>
              <a:t>The Nebraska Department of Education Statewide Assessment, DAC updates </a:t>
            </a:r>
          </a:p>
          <a:p>
            <a:pPr marL="0" indent="0">
              <a:buNone/>
            </a:pPr>
            <a:r>
              <a:rPr lang="en-US" u="sng" dirty="0">
                <a:hlinkClick r:id="rId6"/>
              </a:rPr>
              <a:t>NDE.stateassessment@nebraska.gov</a:t>
            </a:r>
            <a:r>
              <a:rPr lang="en-US" u="sng" dirty="0"/>
              <a:t>   </a:t>
            </a:r>
          </a:p>
          <a:p>
            <a:pPr marL="0" indent="0">
              <a:buNone/>
            </a:pPr>
            <a:r>
              <a:rPr lang="en-US" u="sng" dirty="0">
                <a:hlinkClick r:id="rId7"/>
              </a:rPr>
              <a:t>stacey.weber@nebraska.gov</a:t>
            </a:r>
            <a:r>
              <a:rPr lang="en-US" u="sng" dirty="0"/>
              <a:t> </a:t>
            </a:r>
            <a:endParaRPr lang="en-US" dirty="0"/>
          </a:p>
          <a:p>
            <a:pPr marL="0" indent="0">
              <a:buNone/>
            </a:pPr>
            <a:endParaRPr lang="en-US" dirty="0"/>
          </a:p>
          <a:p>
            <a:pPr marL="0" indent="0">
              <a:buNone/>
            </a:pPr>
            <a:r>
              <a:rPr lang="en-US" b="1" dirty="0"/>
              <a:t>DACs or Test Coordinators contact for questions:</a:t>
            </a:r>
          </a:p>
          <a:p>
            <a:pPr marL="0" indent="0">
              <a:buNone/>
            </a:pPr>
            <a:r>
              <a:rPr lang="en-US" dirty="0"/>
              <a:t>Iris Owens        </a:t>
            </a:r>
            <a:r>
              <a:rPr lang="en-US" u="sng" dirty="0">
                <a:hlinkClick r:id="rId5"/>
              </a:rPr>
              <a:t>iris.a.owens@act.</a:t>
            </a:r>
            <a:r>
              <a:rPr lang="en-US" dirty="0">
                <a:hlinkClick r:id="rId5"/>
              </a:rPr>
              <a:t>org</a:t>
            </a:r>
            <a:r>
              <a:rPr lang="en-US" dirty="0"/>
              <a:t> or 531-207-9019 		(8am-5pm CST, M-F)</a:t>
            </a:r>
          </a:p>
          <a:p>
            <a:pPr marL="0" indent="0">
              <a:buNone/>
            </a:pPr>
            <a:r>
              <a:rPr lang="en-US" dirty="0"/>
              <a:t>ACT Customer Support     800-553-6244 ext. 2800 		(8am – 8pm CST, M-F)</a:t>
            </a:r>
          </a:p>
          <a:p>
            <a:pPr marL="0" indent="0">
              <a:buNone/>
            </a:pPr>
            <a:r>
              <a:rPr lang="en-US" dirty="0"/>
              <a:t>ACT Accommodations      800-553-6244 ext. 1788 		(7 am – 5 pm CST, M-F)</a:t>
            </a:r>
          </a:p>
          <a:p>
            <a:pPr marL="0" indent="0">
              <a:buNone/>
            </a:pPr>
            <a:r>
              <a:rPr lang="en-US" dirty="0"/>
              <a:t>NDE Statewide Assessment Office 402-314-3013 		(8am-5pm CST, M-F)</a:t>
            </a:r>
          </a:p>
          <a:p>
            <a:pPr marL="0" indent="0">
              <a:buNone/>
            </a:pPr>
            <a:endParaRPr lang="en-US" dirty="0"/>
          </a:p>
        </p:txBody>
      </p:sp>
    </p:spTree>
    <p:custDataLst>
      <p:tags r:id="rId1"/>
    </p:custDataLst>
    <p:extLst>
      <p:ext uri="{BB962C8B-B14F-4D97-AF65-F5344CB8AC3E}">
        <p14:creationId xmlns:p14="http://schemas.microsoft.com/office/powerpoint/2010/main" val="5873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60FD-D823-4A97-AF73-6CBD86157313}"/>
              </a:ext>
            </a:extLst>
          </p:cNvPr>
          <p:cNvSpPr>
            <a:spLocks noGrp="1"/>
          </p:cNvSpPr>
          <p:nvPr>
            <p:ph type="title"/>
          </p:nvPr>
        </p:nvSpPr>
        <p:spPr>
          <a:xfrm>
            <a:off x="2634342" y="0"/>
            <a:ext cx="8884558" cy="1031875"/>
          </a:xfrm>
        </p:spPr>
        <p:txBody>
          <a:bodyPr>
            <a:normAutofit fontScale="90000"/>
          </a:bodyPr>
          <a:lstStyle/>
          <a:p>
            <a:r>
              <a:rPr lang="en-US" dirty="0"/>
              <a:t>NSCAS ACT Test Windows Spring 2023</a:t>
            </a:r>
          </a:p>
        </p:txBody>
      </p:sp>
      <p:graphicFrame>
        <p:nvGraphicFramePr>
          <p:cNvPr id="8" name="Table 7">
            <a:extLst>
              <a:ext uri="{FF2B5EF4-FFF2-40B4-BE49-F238E27FC236}">
                <a16:creationId xmlns:a16="http://schemas.microsoft.com/office/drawing/2014/main" id="{36C6EB19-92A5-4E70-A785-509B7A55EE2C}"/>
              </a:ext>
            </a:extLst>
          </p:cNvPr>
          <p:cNvGraphicFramePr>
            <a:graphicFrameLocks noGrp="1"/>
          </p:cNvGraphicFramePr>
          <p:nvPr>
            <p:extLst>
              <p:ext uri="{D42A27DB-BD31-4B8C-83A1-F6EECF244321}">
                <p14:modId xmlns:p14="http://schemas.microsoft.com/office/powerpoint/2010/main" val="1811336421"/>
              </p:ext>
            </p:extLst>
          </p:nvPr>
        </p:nvGraphicFramePr>
        <p:xfrm>
          <a:off x="2634343" y="905608"/>
          <a:ext cx="8884557" cy="4537251"/>
        </p:xfrm>
        <a:graphic>
          <a:graphicData uri="http://schemas.openxmlformats.org/drawingml/2006/table">
            <a:tbl>
              <a:tblPr firstRow="1" firstCol="1" bandRow="1">
                <a:tableStyleId>{5C22544A-7EE6-4342-B048-85BDC9FD1C3A}</a:tableStyleId>
              </a:tblPr>
              <a:tblGrid>
                <a:gridCol w="8884557">
                  <a:extLst>
                    <a:ext uri="{9D8B030D-6E8A-4147-A177-3AD203B41FA5}">
                      <a16:colId xmlns:a16="http://schemas.microsoft.com/office/drawing/2014/main" val="2653255921"/>
                    </a:ext>
                  </a:extLst>
                </a:gridCol>
              </a:tblGrid>
              <a:tr h="447702">
                <a:tc>
                  <a:txBody>
                    <a:bodyPr/>
                    <a:lstStyle/>
                    <a:p>
                      <a:pPr marL="0" marR="0">
                        <a:lnSpc>
                          <a:spcPct val="105000"/>
                        </a:lnSpc>
                        <a:spcBef>
                          <a:spcPts val="0"/>
                        </a:spcBef>
                        <a:spcAft>
                          <a:spcPts val="0"/>
                        </a:spcAft>
                      </a:pPr>
                      <a:r>
                        <a:rPr lang="en-US" sz="2000" b="1" dirty="0">
                          <a:effectLst/>
                        </a:rPr>
                        <a:t>Test Window 1</a:t>
                      </a:r>
                      <a:endParaRPr lang="en-US" sz="2000" b="1" dirty="0">
                        <a:effectLst/>
                        <a:latin typeface="Calibri" panose="020F0502020204030204" pitchFamily="34" charset="0"/>
                        <a:ea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2090852643"/>
                  </a:ext>
                </a:extLst>
              </a:tr>
              <a:tr h="351698">
                <a:tc>
                  <a:txBody>
                    <a:bodyPr/>
                    <a:lstStyle/>
                    <a:p>
                      <a:pPr marL="0" marR="0">
                        <a:lnSpc>
                          <a:spcPct val="105000"/>
                        </a:lnSpc>
                        <a:spcBef>
                          <a:spcPts val="0"/>
                        </a:spcBef>
                        <a:spcAft>
                          <a:spcPts val="0"/>
                        </a:spcAft>
                      </a:pPr>
                      <a:r>
                        <a:rPr lang="en-US" sz="2000" b="0" dirty="0">
                          <a:solidFill>
                            <a:srgbClr val="00339A"/>
                          </a:solidFill>
                          <a:effectLst/>
                        </a:rPr>
                        <a:t>Standard Administration (Paper): March 21, 2023</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357478559"/>
                  </a:ext>
                </a:extLst>
              </a:tr>
              <a:tr h="351698">
                <a:tc>
                  <a:txBody>
                    <a:bodyPr/>
                    <a:lstStyle/>
                    <a:p>
                      <a:pPr marL="0" marR="0">
                        <a:lnSpc>
                          <a:spcPct val="105000"/>
                        </a:lnSpc>
                        <a:spcBef>
                          <a:spcPts val="0"/>
                        </a:spcBef>
                        <a:spcAft>
                          <a:spcPts val="0"/>
                        </a:spcAft>
                      </a:pPr>
                      <a:r>
                        <a:rPr lang="en-US" sz="2000" b="0" dirty="0">
                          <a:solidFill>
                            <a:srgbClr val="00339A"/>
                          </a:solidFill>
                          <a:effectLst/>
                        </a:rPr>
                        <a:t>Accommodations Administration (Paper): March 21-24 &amp; March 27-31</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262213043"/>
                  </a:ext>
                </a:extLst>
              </a:tr>
              <a:tr h="351698">
                <a:tc>
                  <a:txBody>
                    <a:bodyPr/>
                    <a:lstStyle/>
                    <a:p>
                      <a:pPr marL="0" marR="0">
                        <a:lnSpc>
                          <a:spcPct val="105000"/>
                        </a:lnSpc>
                        <a:spcBef>
                          <a:spcPts val="0"/>
                        </a:spcBef>
                        <a:spcAft>
                          <a:spcPts val="0"/>
                        </a:spcAft>
                      </a:pPr>
                      <a:r>
                        <a:rPr lang="en-US" sz="2000" b="0" dirty="0">
                          <a:solidFill>
                            <a:srgbClr val="00339A"/>
                          </a:solidFill>
                          <a:effectLst/>
                        </a:rPr>
                        <a:t>Standard &amp; ACT-Authorized Accommodations (Online): March 21-23 &amp; March 28-30</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4024511302"/>
                  </a:ext>
                </a:extLst>
              </a:tr>
              <a:tr h="447702">
                <a:tc>
                  <a:txBody>
                    <a:bodyPr/>
                    <a:lstStyle/>
                    <a:p>
                      <a:pPr marL="0" marR="0">
                        <a:lnSpc>
                          <a:spcPct val="105000"/>
                        </a:lnSpc>
                        <a:spcBef>
                          <a:spcPts val="0"/>
                        </a:spcBef>
                        <a:spcAft>
                          <a:spcPts val="0"/>
                        </a:spcAft>
                      </a:pPr>
                      <a:r>
                        <a:rPr lang="en-US" sz="2000" dirty="0">
                          <a:effectLst/>
                        </a:rPr>
                        <a:t>Test Window 2</a:t>
                      </a:r>
                      <a:endParaRPr lang="en-US" sz="2000" dirty="0">
                        <a:effectLst/>
                        <a:latin typeface="Calibri" panose="020F0502020204030204" pitchFamily="34" charset="0"/>
                        <a:ea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1140834999"/>
                  </a:ext>
                </a:extLst>
              </a:tr>
              <a:tr h="351698">
                <a:tc>
                  <a:txBody>
                    <a:bodyPr/>
                    <a:lstStyle/>
                    <a:p>
                      <a:pPr marL="0" marR="0">
                        <a:lnSpc>
                          <a:spcPct val="105000"/>
                        </a:lnSpc>
                        <a:spcBef>
                          <a:spcPts val="0"/>
                        </a:spcBef>
                        <a:spcAft>
                          <a:spcPts val="0"/>
                        </a:spcAft>
                      </a:pPr>
                      <a:r>
                        <a:rPr lang="en-US" sz="2000" b="0" dirty="0">
                          <a:solidFill>
                            <a:srgbClr val="00339A"/>
                          </a:solidFill>
                          <a:effectLst/>
                        </a:rPr>
                        <a:t>Standard Administration (Paper): April 4, 2023</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227821454"/>
                  </a:ext>
                </a:extLst>
              </a:tr>
              <a:tr h="380561">
                <a:tc>
                  <a:txBody>
                    <a:bodyPr/>
                    <a:lstStyle/>
                    <a:p>
                      <a:pPr marL="0" marR="0">
                        <a:lnSpc>
                          <a:spcPct val="105000"/>
                        </a:lnSpc>
                        <a:spcBef>
                          <a:spcPts val="0"/>
                        </a:spcBef>
                        <a:spcAft>
                          <a:spcPts val="0"/>
                        </a:spcAft>
                      </a:pPr>
                      <a:r>
                        <a:rPr lang="en-US" sz="2000" b="0" dirty="0">
                          <a:solidFill>
                            <a:srgbClr val="00339A"/>
                          </a:solidFill>
                          <a:effectLst/>
                        </a:rPr>
                        <a:t>Accommodations Administration (Paper): April 4-7 &amp; April 10-14</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977237826"/>
                  </a:ext>
                </a:extLst>
              </a:tr>
              <a:tr h="351698">
                <a:tc>
                  <a:txBody>
                    <a:bodyPr/>
                    <a:lstStyle/>
                    <a:p>
                      <a:pPr marL="0" marR="0">
                        <a:lnSpc>
                          <a:spcPct val="105000"/>
                        </a:lnSpc>
                        <a:spcBef>
                          <a:spcPts val="0"/>
                        </a:spcBef>
                        <a:spcAft>
                          <a:spcPts val="0"/>
                        </a:spcAft>
                      </a:pPr>
                      <a:r>
                        <a:rPr lang="en-US" sz="2000" b="0" dirty="0">
                          <a:solidFill>
                            <a:srgbClr val="00339A"/>
                          </a:solidFill>
                          <a:effectLst/>
                        </a:rPr>
                        <a:t>Standard &amp; ACT-Authorized Accommodations (Online): April 4-6 &amp; April 11-13</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6189837"/>
                  </a:ext>
                </a:extLst>
              </a:tr>
              <a:tr h="447702">
                <a:tc>
                  <a:txBody>
                    <a:bodyPr/>
                    <a:lstStyle/>
                    <a:p>
                      <a:pPr marL="0" marR="0">
                        <a:lnSpc>
                          <a:spcPct val="105000"/>
                        </a:lnSpc>
                        <a:spcBef>
                          <a:spcPts val="0"/>
                        </a:spcBef>
                        <a:spcAft>
                          <a:spcPts val="0"/>
                        </a:spcAft>
                      </a:pPr>
                      <a:r>
                        <a:rPr lang="en-US" sz="2000" dirty="0">
                          <a:effectLst/>
                        </a:rPr>
                        <a:t>Test Window 3 MAKEUP ONLY*</a:t>
                      </a:r>
                      <a:endParaRPr lang="en-US" sz="2000" dirty="0">
                        <a:effectLst/>
                        <a:latin typeface="Calibri" panose="020F0502020204030204" pitchFamily="34" charset="0"/>
                        <a:ea typeface="Calibri" panose="020F0502020204030204" pitchFamily="34" charset="0"/>
                      </a:endParaRPr>
                    </a:p>
                  </a:txBody>
                  <a:tcPr marL="68580" marR="68580" marT="0" marB="0">
                    <a:solidFill>
                      <a:schemeClr val="accent2">
                        <a:lumMod val="75000"/>
                      </a:schemeClr>
                    </a:solidFill>
                  </a:tcPr>
                </a:tc>
                <a:extLst>
                  <a:ext uri="{0D108BD9-81ED-4DB2-BD59-A6C34878D82A}">
                    <a16:rowId xmlns:a16="http://schemas.microsoft.com/office/drawing/2014/main" val="35595362"/>
                  </a:ext>
                </a:extLst>
              </a:tr>
              <a:tr h="351698">
                <a:tc>
                  <a:txBody>
                    <a:bodyPr/>
                    <a:lstStyle/>
                    <a:p>
                      <a:pPr marL="0" marR="0">
                        <a:lnSpc>
                          <a:spcPct val="105000"/>
                        </a:lnSpc>
                        <a:spcBef>
                          <a:spcPts val="0"/>
                        </a:spcBef>
                        <a:spcAft>
                          <a:spcPts val="0"/>
                        </a:spcAft>
                      </a:pPr>
                      <a:r>
                        <a:rPr lang="en-US" sz="2000" b="0" dirty="0">
                          <a:solidFill>
                            <a:srgbClr val="00339A"/>
                          </a:solidFill>
                          <a:effectLst/>
                        </a:rPr>
                        <a:t>Standard Administration (Paper): April 18, 2023</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835587980"/>
                  </a:ext>
                </a:extLst>
              </a:tr>
              <a:tr h="351698">
                <a:tc>
                  <a:txBody>
                    <a:bodyPr/>
                    <a:lstStyle/>
                    <a:p>
                      <a:pPr marL="0" marR="0">
                        <a:lnSpc>
                          <a:spcPct val="105000"/>
                        </a:lnSpc>
                        <a:spcBef>
                          <a:spcPts val="0"/>
                        </a:spcBef>
                        <a:spcAft>
                          <a:spcPts val="0"/>
                        </a:spcAft>
                      </a:pPr>
                      <a:r>
                        <a:rPr lang="en-US" sz="2000" b="0" dirty="0">
                          <a:solidFill>
                            <a:srgbClr val="00339A"/>
                          </a:solidFill>
                          <a:effectLst/>
                        </a:rPr>
                        <a:t>Accommodations Administration (Paper): April 18-21 &amp; April 24-28</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4211573870"/>
                  </a:ext>
                </a:extLst>
              </a:tr>
              <a:tr h="351698">
                <a:tc>
                  <a:txBody>
                    <a:bodyPr/>
                    <a:lstStyle/>
                    <a:p>
                      <a:pPr marL="0" marR="0">
                        <a:lnSpc>
                          <a:spcPct val="105000"/>
                        </a:lnSpc>
                        <a:spcBef>
                          <a:spcPts val="0"/>
                        </a:spcBef>
                        <a:spcAft>
                          <a:spcPts val="0"/>
                        </a:spcAft>
                      </a:pPr>
                      <a:r>
                        <a:rPr lang="en-US" sz="2000" b="0" dirty="0">
                          <a:solidFill>
                            <a:srgbClr val="00339A"/>
                          </a:solidFill>
                          <a:effectLst/>
                        </a:rPr>
                        <a:t>Standard &amp; ACT-Authorized Accommodations (Online): April 18-20 &amp; April 25-27</a:t>
                      </a:r>
                      <a:endParaRPr lang="en-US" sz="2000" b="0"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169944589"/>
                  </a:ext>
                </a:extLst>
              </a:tr>
            </a:tbl>
          </a:graphicData>
        </a:graphic>
      </p:graphicFrame>
      <p:sp>
        <p:nvSpPr>
          <p:cNvPr id="9" name="TextBox 8">
            <a:extLst>
              <a:ext uri="{FF2B5EF4-FFF2-40B4-BE49-F238E27FC236}">
                <a16:creationId xmlns:a16="http://schemas.microsoft.com/office/drawing/2014/main" id="{94763ECC-3D96-4856-BF00-B1C7C645081E}"/>
              </a:ext>
            </a:extLst>
          </p:cNvPr>
          <p:cNvSpPr txBox="1"/>
          <p:nvPr/>
        </p:nvSpPr>
        <p:spPr>
          <a:xfrm>
            <a:off x="3113314" y="5758543"/>
            <a:ext cx="8348544" cy="1077218"/>
          </a:xfrm>
          <a:prstGeom prst="rect">
            <a:avLst/>
          </a:prstGeom>
          <a:noFill/>
        </p:spPr>
        <p:txBody>
          <a:bodyPr wrap="square" rtlCol="0">
            <a:spAutoFit/>
          </a:bodyPr>
          <a:lstStyle/>
          <a:p>
            <a:r>
              <a:rPr lang="en-US" sz="1600" dirty="0">
                <a:ea typeface="Calibri" panose="020F0502020204030204" pitchFamily="34" charset="0"/>
              </a:rPr>
              <a:t>*R</a:t>
            </a:r>
            <a:r>
              <a:rPr lang="en-US" sz="1600" dirty="0">
                <a:effectLst/>
                <a:ea typeface="Calibri" panose="020F0502020204030204" pitchFamily="34" charset="0"/>
              </a:rPr>
              <a:t>emember that you will have a choice between the first two assessment windows for your initial test date. Any subsequent window could be used for makeup testing. The third paper test date, April 18, is for makeup only. Online testing can be done on any of the 18 dates available.</a:t>
            </a:r>
            <a:r>
              <a:rPr lang="en-US" sz="1600" dirty="0">
                <a:solidFill>
                  <a:schemeClr val="bg1"/>
                </a:solidFill>
                <a:ea typeface="Calibri" panose="020F0502020204030204" pitchFamily="34" charset="0"/>
              </a:rPr>
              <a:t>. </a:t>
            </a:r>
            <a:endParaRPr lang="en-US" sz="1600" dirty="0">
              <a:solidFill>
                <a:schemeClr val="bg1"/>
              </a:solidFill>
              <a:effectLst/>
              <a:ea typeface="Calibri" panose="020F0502020204030204" pitchFamily="34" charset="0"/>
            </a:endParaRPr>
          </a:p>
          <a:p>
            <a:endParaRPr lang="en-US" sz="1600" dirty="0">
              <a:solidFill>
                <a:schemeClr val="bg1"/>
              </a:solidFill>
            </a:endParaRPr>
          </a:p>
        </p:txBody>
      </p:sp>
    </p:spTree>
    <p:extLst>
      <p:ext uri="{BB962C8B-B14F-4D97-AF65-F5344CB8AC3E}">
        <p14:creationId xmlns:p14="http://schemas.microsoft.com/office/powerpoint/2010/main" val="409692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43" y="794657"/>
            <a:ext cx="6556152" cy="489858"/>
          </a:xfrm>
        </p:spPr>
        <p:txBody>
          <a:bodyPr>
            <a:noAutofit/>
          </a:bodyPr>
          <a:lstStyle/>
          <a:p>
            <a:pPr algn="ctr"/>
            <a:r>
              <a:rPr lang="en-US" dirty="0">
                <a:solidFill>
                  <a:srgbClr val="FF0000"/>
                </a:solidFill>
              </a:rPr>
              <a:t>ACT-Nebraska</a:t>
            </a:r>
            <a:r>
              <a:rPr lang="en-US" dirty="0"/>
              <a:t> </a:t>
            </a:r>
            <a:r>
              <a:rPr lang="en-US" dirty="0">
                <a:hlinkClick r:id="rId4"/>
              </a:rPr>
              <a:t>Webpage</a:t>
            </a:r>
            <a:br>
              <a:rPr lang="en-US" dirty="0"/>
            </a:br>
            <a:br>
              <a:rPr lang="en-US" sz="3200" dirty="0"/>
            </a:br>
            <a:endParaRPr lang="en-US" sz="4400" dirty="0"/>
          </a:p>
        </p:txBody>
      </p:sp>
      <p:pic>
        <p:nvPicPr>
          <p:cNvPr id="6" name="Picture 5">
            <a:extLst>
              <a:ext uri="{FF2B5EF4-FFF2-40B4-BE49-F238E27FC236}">
                <a16:creationId xmlns:a16="http://schemas.microsoft.com/office/drawing/2014/main" id="{77D06C95-3CE8-4CF8-A748-52F712CDE912}"/>
              </a:ext>
            </a:extLst>
          </p:cNvPr>
          <p:cNvPicPr>
            <a:picLocks noChangeAspect="1"/>
          </p:cNvPicPr>
          <p:nvPr/>
        </p:nvPicPr>
        <p:blipFill>
          <a:blip r:embed="rId5"/>
          <a:stretch>
            <a:fillRect/>
          </a:stretch>
        </p:blipFill>
        <p:spPr>
          <a:xfrm>
            <a:off x="1575711" y="1217837"/>
            <a:ext cx="9463695" cy="5557484"/>
          </a:xfrm>
          <a:prstGeom prst="rect">
            <a:avLst/>
          </a:prstGeom>
        </p:spPr>
      </p:pic>
    </p:spTree>
    <p:custDataLst>
      <p:tags r:id="rId1"/>
    </p:custDataLst>
    <p:extLst>
      <p:ext uri="{BB962C8B-B14F-4D97-AF65-F5344CB8AC3E}">
        <p14:creationId xmlns:p14="http://schemas.microsoft.com/office/powerpoint/2010/main" val="223969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A104A2-296A-4835-B318-5BA28D6178B3}"/>
              </a:ext>
            </a:extLst>
          </p:cNvPr>
          <p:cNvPicPr>
            <a:picLocks noChangeAspect="1"/>
          </p:cNvPicPr>
          <p:nvPr/>
        </p:nvPicPr>
        <p:blipFill>
          <a:blip r:embed="rId4"/>
          <a:stretch>
            <a:fillRect/>
          </a:stretch>
        </p:blipFill>
        <p:spPr>
          <a:xfrm>
            <a:off x="2296887" y="648265"/>
            <a:ext cx="9263742" cy="5774306"/>
          </a:xfrm>
          <a:prstGeom prst="rect">
            <a:avLst/>
          </a:prstGeom>
        </p:spPr>
      </p:pic>
    </p:spTree>
    <p:custDataLst>
      <p:tags r:id="rId1"/>
    </p:custDataLst>
    <p:extLst>
      <p:ext uri="{BB962C8B-B14F-4D97-AF65-F5344CB8AC3E}">
        <p14:creationId xmlns:p14="http://schemas.microsoft.com/office/powerpoint/2010/main" val="183503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ECF0-DCE6-43E8-915E-7A3E34D1944B}"/>
              </a:ext>
            </a:extLst>
          </p:cNvPr>
          <p:cNvSpPr>
            <a:spLocks noGrp="1"/>
          </p:cNvSpPr>
          <p:nvPr>
            <p:ph type="title"/>
          </p:nvPr>
        </p:nvSpPr>
        <p:spPr>
          <a:xfrm>
            <a:off x="2775856" y="609600"/>
            <a:ext cx="8186058" cy="1320800"/>
          </a:xfrm>
        </p:spPr>
        <p:txBody>
          <a:bodyPr vert="horz" lIns="91440" tIns="45720" rIns="91440" bIns="45720" rtlCol="0" anchor="t">
            <a:normAutofit/>
          </a:bodyPr>
          <a:lstStyle/>
          <a:p>
            <a:pPr algn="ctr"/>
            <a:r>
              <a:rPr lang="en-US" kern="1200" dirty="0">
                <a:solidFill>
                  <a:srgbClr val="FF0000"/>
                </a:solidFill>
                <a:latin typeface="+mj-lt"/>
                <a:ea typeface="+mj-ea"/>
                <a:cs typeface="+mj-cs"/>
              </a:rPr>
              <a:t>NDE Website </a:t>
            </a:r>
            <a:r>
              <a:rPr lang="en-US" kern="1200" dirty="0">
                <a:latin typeface="+mj-lt"/>
                <a:ea typeface="+mj-ea"/>
                <a:cs typeface="+mj-cs"/>
              </a:rPr>
              <a:t>- </a:t>
            </a:r>
            <a:r>
              <a:rPr lang="en-US" kern="1200" dirty="0">
                <a:latin typeface="+mj-lt"/>
                <a:ea typeface="+mj-ea"/>
                <a:cs typeface="+mj-cs"/>
                <a:hlinkClick r:id="rId3"/>
              </a:rPr>
              <a:t>NSCAS ACT Page</a:t>
            </a:r>
            <a:endParaRPr lang="en-US" kern="1200" dirty="0">
              <a:latin typeface="+mj-lt"/>
              <a:ea typeface="+mj-ea"/>
              <a:cs typeface="+mj-cs"/>
            </a:endParaRPr>
          </a:p>
        </p:txBody>
      </p:sp>
      <p:pic>
        <p:nvPicPr>
          <p:cNvPr id="4" name="Content Placeholder 3">
            <a:extLst>
              <a:ext uri="{FF2B5EF4-FFF2-40B4-BE49-F238E27FC236}">
                <a16:creationId xmlns:a16="http://schemas.microsoft.com/office/drawing/2014/main" id="{4BFC4B12-8AC1-4DF1-B919-03A131745544}"/>
              </a:ext>
            </a:extLst>
          </p:cNvPr>
          <p:cNvPicPr>
            <a:picLocks noChangeAspect="1"/>
          </p:cNvPicPr>
          <p:nvPr/>
        </p:nvPicPr>
        <p:blipFill>
          <a:blip r:embed="rId4"/>
          <a:stretch>
            <a:fillRect/>
          </a:stretch>
        </p:blipFill>
        <p:spPr>
          <a:xfrm>
            <a:off x="2967762" y="1876132"/>
            <a:ext cx="7939723" cy="4372268"/>
          </a:xfrm>
          <a:prstGeom prst="rect">
            <a:avLst/>
          </a:prstGeom>
        </p:spPr>
      </p:pic>
    </p:spTree>
    <p:custDataLst>
      <p:tags r:id="rId1"/>
    </p:custDataLst>
    <p:extLst>
      <p:ext uri="{BB962C8B-B14F-4D97-AF65-F5344CB8AC3E}">
        <p14:creationId xmlns:p14="http://schemas.microsoft.com/office/powerpoint/2010/main" val="239699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30" y="326572"/>
            <a:ext cx="9601200" cy="1001486"/>
          </a:xfrm>
        </p:spPr>
        <p:txBody>
          <a:bodyPr>
            <a:normAutofit/>
          </a:bodyPr>
          <a:lstStyle/>
          <a:p>
            <a:pPr algn="ctr"/>
            <a:r>
              <a:rPr lang="en-US" dirty="0">
                <a:solidFill>
                  <a:srgbClr val="FF0000"/>
                </a:solidFill>
              </a:rPr>
              <a:t>ACT Accommodations and EL Supports</a:t>
            </a:r>
          </a:p>
        </p:txBody>
      </p:sp>
      <p:sp>
        <p:nvSpPr>
          <p:cNvPr id="3" name="Content Placeholder 2"/>
          <p:cNvSpPr>
            <a:spLocks noGrp="1"/>
          </p:cNvSpPr>
          <p:nvPr>
            <p:ph idx="1"/>
          </p:nvPr>
        </p:nvSpPr>
        <p:spPr>
          <a:xfrm>
            <a:off x="1937656" y="1328057"/>
            <a:ext cx="10003973" cy="5228191"/>
          </a:xfrm>
        </p:spPr>
        <p:txBody>
          <a:bodyPr>
            <a:normAutofit/>
          </a:bodyPr>
          <a:lstStyle/>
          <a:p>
            <a:pPr>
              <a:buFont typeface="Arial" panose="020B0604020202020204" pitchFamily="34" charset="0"/>
              <a:buChar char="•"/>
            </a:pPr>
            <a:r>
              <a:rPr lang="en-US" sz="2000" dirty="0"/>
              <a:t>Accommodations are available for any student with an IEP, 504 plan, or EL Supports. These are requested on the Test Accessibility and Accommodations System (</a:t>
            </a:r>
            <a:r>
              <a:rPr lang="en-US" sz="2000" b="1" dirty="0">
                <a:hlinkClick r:id="rId3"/>
              </a:rPr>
              <a:t>TAA</a:t>
            </a:r>
            <a:r>
              <a:rPr lang="en-US" sz="2000" dirty="0"/>
              <a:t>). This system can be found at Success.ACT.org. </a:t>
            </a:r>
          </a:p>
          <a:p>
            <a:pPr>
              <a:buFont typeface="Arial" panose="020B0604020202020204" pitchFamily="34" charset="0"/>
              <a:buChar char="•"/>
            </a:pPr>
            <a:r>
              <a:rPr lang="en-US" sz="2000" dirty="0"/>
              <a:t>Apply for Spring Accommodations as </a:t>
            </a:r>
            <a:r>
              <a:rPr lang="en-US" sz="2000" b="1" dirty="0"/>
              <a:t>early</a:t>
            </a:r>
            <a:r>
              <a:rPr lang="en-US" sz="2000" dirty="0"/>
              <a:t> as possible, before the end of the first semester.  TAA opens September 12, 2022. The deadline is late Jan or early Feb, but the system will have a lot of requests coming in at that time.  The earlier you can do this, the better.</a:t>
            </a:r>
          </a:p>
          <a:p>
            <a:pPr>
              <a:buFont typeface="Arial" panose="020B0604020202020204" pitchFamily="34" charset="0"/>
              <a:buChar char="•"/>
            </a:pPr>
            <a:r>
              <a:rPr lang="en-US" sz="2000" dirty="0"/>
              <a:t>Accommodation analysts are looking for information on what happens in the classroom.</a:t>
            </a:r>
          </a:p>
          <a:p>
            <a:pPr>
              <a:buFont typeface="Arial" panose="020B0604020202020204" pitchFamily="34" charset="0"/>
              <a:buChar char="•"/>
            </a:pPr>
            <a:r>
              <a:rPr lang="en-US" sz="2000" dirty="0"/>
              <a:t>Provide the IEP or 504 plan as well as the </a:t>
            </a:r>
            <a:r>
              <a:rPr lang="en-US" sz="2000" dirty="0">
                <a:hlinkClick r:id="rId4"/>
              </a:rPr>
              <a:t>Teacher survey</a:t>
            </a:r>
            <a:r>
              <a:rPr lang="en-US" sz="2000" dirty="0"/>
              <a:t>. For EL students, a letter with the school’s letterhead and all supports that are normally provided in the classroom as well as a screenshot of the student class schedule showing an EL class is helpful.  You may include additional information that the staff believes will give a complete picture of the student’s needs.</a:t>
            </a:r>
          </a:p>
          <a:p>
            <a:pPr>
              <a:buFont typeface="Arial" panose="020B0604020202020204" pitchFamily="34" charset="0"/>
              <a:buChar char="•"/>
            </a:pPr>
            <a:r>
              <a:rPr lang="en-US" sz="2000" dirty="0"/>
              <a:t>Changes in Test Coordinators for the TAA System - contact Iris or call the Accommodations Department for assistance.  ACT Accommodations 800.553.6244 x 1788.</a:t>
            </a:r>
          </a:p>
        </p:txBody>
      </p:sp>
    </p:spTree>
    <p:custDataLst>
      <p:tags r:id="rId1"/>
    </p:custDataLst>
    <p:extLst>
      <p:ext uri="{BB962C8B-B14F-4D97-AF65-F5344CB8AC3E}">
        <p14:creationId xmlns:p14="http://schemas.microsoft.com/office/powerpoint/2010/main" val="334363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371" y="308065"/>
            <a:ext cx="8349342" cy="562792"/>
          </a:xfrm>
        </p:spPr>
        <p:txBody>
          <a:bodyPr>
            <a:normAutofit fontScale="90000"/>
          </a:bodyPr>
          <a:lstStyle/>
          <a:p>
            <a:pPr algn="ctr"/>
            <a:r>
              <a:rPr lang="en-US" dirty="0">
                <a:solidFill>
                  <a:srgbClr val="FF0000"/>
                </a:solidFill>
              </a:rPr>
              <a:t>PearsonAccess</a:t>
            </a:r>
            <a:r>
              <a:rPr lang="en-US" baseline="30000" dirty="0">
                <a:solidFill>
                  <a:srgbClr val="FF0000"/>
                </a:solidFill>
              </a:rPr>
              <a:t>next</a:t>
            </a:r>
            <a:r>
              <a:rPr lang="en-US" dirty="0"/>
              <a:t>  (</a:t>
            </a:r>
            <a:r>
              <a:rPr lang="en-US" dirty="0">
                <a:hlinkClick r:id="rId4"/>
              </a:rPr>
              <a:t>PA next</a:t>
            </a:r>
            <a:r>
              <a:rPr lang="en-US" dirty="0"/>
              <a:t>)</a:t>
            </a:r>
          </a:p>
        </p:txBody>
      </p:sp>
      <p:sp>
        <p:nvSpPr>
          <p:cNvPr id="3" name="Content Placeholder 2"/>
          <p:cNvSpPr>
            <a:spLocks noGrp="1"/>
          </p:cNvSpPr>
          <p:nvPr>
            <p:ph idx="1"/>
          </p:nvPr>
        </p:nvSpPr>
        <p:spPr>
          <a:xfrm>
            <a:off x="2449286" y="838200"/>
            <a:ext cx="8436427" cy="6019800"/>
          </a:xfrm>
        </p:spPr>
        <p:txBody>
          <a:bodyPr>
            <a:noAutofit/>
          </a:bodyPr>
          <a:lstStyle/>
          <a:p>
            <a:pPr>
              <a:buFont typeface="Arial" panose="020B0604020202020204" pitchFamily="34" charset="0"/>
              <a:buChar char="•"/>
            </a:pPr>
            <a:r>
              <a:rPr lang="en-US" sz="2000" dirty="0"/>
              <a:t>PearsonAccess</a:t>
            </a:r>
            <a:r>
              <a:rPr lang="en-US" sz="2000" baseline="30000" dirty="0"/>
              <a:t>next</a:t>
            </a:r>
            <a:r>
              <a:rPr lang="en-US" sz="2000" dirty="0"/>
              <a:t> (PA next) system is the location for schools to provide test dates and review student rosters as well as setup online testing.  DACs, test coordinators, tech coordinators and room supervisors (online testing) will need to create accounts.</a:t>
            </a:r>
          </a:p>
          <a:p>
            <a:pPr>
              <a:buFont typeface="Arial" panose="020B0604020202020204" pitchFamily="34" charset="0"/>
              <a:buChar char="•"/>
            </a:pPr>
            <a:r>
              <a:rPr lang="en-US" sz="2000" dirty="0"/>
              <a:t>The Schedule of Events is coming soon.</a:t>
            </a:r>
          </a:p>
          <a:p>
            <a:pPr>
              <a:buFont typeface="Arial" panose="020B0604020202020204" pitchFamily="34" charset="0"/>
              <a:buChar char="•"/>
            </a:pPr>
            <a:r>
              <a:rPr lang="en-US" sz="2000" dirty="0"/>
              <a:t>Each District will select the test window they want to use as their initial test date.  This selection is documented in PA next. The system will be open for spring test information on November 7, 2022.</a:t>
            </a:r>
          </a:p>
          <a:p>
            <a:pPr>
              <a:buFont typeface="Arial" panose="020B0604020202020204" pitchFamily="34" charset="0"/>
              <a:buChar char="•"/>
            </a:pPr>
            <a:r>
              <a:rPr lang="en-US" sz="2000" dirty="0"/>
              <a:t>Deadline to “Select Test Date” is Friday, December 9, 2022. </a:t>
            </a:r>
          </a:p>
          <a:p>
            <a:pPr>
              <a:buFont typeface="Arial" panose="020B0604020202020204" pitchFamily="34" charset="0"/>
              <a:buChar char="•"/>
            </a:pPr>
            <a:r>
              <a:rPr lang="en-US" sz="2000" dirty="0"/>
              <a:t>Profile reports and student data files for both district and school are in PA next starting August 18 and will be removed November 4, 2022.  Download reports for your access before November 4.  This will be the last year Profile reports and student data files will be available in PA next.  These reports can be found in Success.ACT.org now and in the future.</a:t>
            </a:r>
          </a:p>
          <a:p>
            <a:pPr>
              <a:buFont typeface="Arial" panose="020B0604020202020204" pitchFamily="34" charset="0"/>
              <a:buChar char="•"/>
            </a:pPr>
            <a:r>
              <a:rPr lang="en-US" sz="2000" dirty="0"/>
              <a:t>The NDE Statewide Assessment team will provide the student roster of 3</a:t>
            </a:r>
            <a:r>
              <a:rPr lang="en-US" sz="2000" baseline="30000" dirty="0"/>
              <a:t>rd</a:t>
            </a:r>
            <a:r>
              <a:rPr lang="en-US" sz="2000" dirty="0"/>
              <a:t> year cohorts to ACT.  Schools and Districts will need to review roster in Jan.</a:t>
            </a:r>
          </a:p>
          <a:p>
            <a:pPr>
              <a:buFont typeface="Arial" panose="020B0604020202020204" pitchFamily="34" charset="0"/>
              <a:buChar char="•"/>
            </a:pPr>
            <a:r>
              <a:rPr lang="en-US" sz="2000" dirty="0"/>
              <a:t>If you need access to the PA Next system, please contact Iris.</a:t>
            </a:r>
          </a:p>
        </p:txBody>
      </p:sp>
    </p:spTree>
    <p:custDataLst>
      <p:tags r:id="rId1"/>
    </p:custDataLst>
    <p:extLst>
      <p:ext uri="{BB962C8B-B14F-4D97-AF65-F5344CB8AC3E}">
        <p14:creationId xmlns:p14="http://schemas.microsoft.com/office/powerpoint/2010/main" val="14271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8E602-C3D5-4F1E-B0AB-0733BDB48303}"/>
              </a:ext>
            </a:extLst>
          </p:cNvPr>
          <p:cNvPicPr>
            <a:picLocks noChangeAspect="1"/>
          </p:cNvPicPr>
          <p:nvPr/>
        </p:nvPicPr>
        <p:blipFill>
          <a:blip r:embed="rId3"/>
          <a:stretch>
            <a:fillRect/>
          </a:stretch>
        </p:blipFill>
        <p:spPr>
          <a:xfrm>
            <a:off x="1108695" y="239486"/>
            <a:ext cx="9849027" cy="5976257"/>
          </a:xfrm>
          <a:prstGeom prst="rect">
            <a:avLst/>
          </a:prstGeom>
        </p:spPr>
      </p:pic>
    </p:spTree>
    <p:custDataLst>
      <p:tags r:id="rId1"/>
    </p:custDataLst>
    <p:extLst>
      <p:ext uri="{BB962C8B-B14F-4D97-AF65-F5344CB8AC3E}">
        <p14:creationId xmlns:p14="http://schemas.microsoft.com/office/powerpoint/2010/main" val="2128158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SSA Nebraska">
      <a:dk1>
        <a:srgbClr val="1F1646"/>
      </a:dk1>
      <a:lt1>
        <a:srgbClr val="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3791</TotalTime>
  <Words>1427</Words>
  <Application>Microsoft Office PowerPoint</Application>
  <PresentationFormat>Widescreen</PresentationFormat>
  <Paragraphs>91</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Tw Cen MT</vt:lpstr>
      <vt:lpstr>Office Theme</vt:lpstr>
      <vt:lpstr>NSCAS ACT 2022-2023</vt:lpstr>
      <vt:lpstr>ACT CONTACTS</vt:lpstr>
      <vt:lpstr>NSCAS ACT Test Windows Spring 2023</vt:lpstr>
      <vt:lpstr>ACT-Nebraska Webpage  </vt:lpstr>
      <vt:lpstr>PowerPoint Presentation</vt:lpstr>
      <vt:lpstr>NDE Website - NSCAS ACT Page</vt:lpstr>
      <vt:lpstr>ACT Accommodations and EL Supports</vt:lpstr>
      <vt:lpstr>PearsonAccessnext  (PA next)</vt:lpstr>
      <vt:lpstr>PowerPoint Presentation</vt:lpstr>
      <vt:lpstr>ACT Parental Consent Form</vt:lpstr>
      <vt:lpstr>      Online Testing</vt:lpstr>
      <vt:lpstr>ACT District Choice 2022-2023</vt:lpstr>
      <vt:lpstr>ACT Online Prep (AOP)</vt:lpstr>
      <vt:lpstr> Test dates for the PreACT</vt:lpstr>
      <vt:lpstr>Important Things to Remember</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Iris A. Owens</cp:lastModifiedBy>
  <cp:revision>36</cp:revision>
  <dcterms:created xsi:type="dcterms:W3CDTF">2019-03-29T21:28:08Z</dcterms:created>
  <dcterms:modified xsi:type="dcterms:W3CDTF">2022-08-23T14:04:33Z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7D900DF1-4211-4F7C-9AC0-BC098A9BBCF1</vt:lpwstr>
  </property>
  <property fmtid="{D5CDD505-2E9C-101B-9397-08002B2CF9AE}" pid="3" name="ArticulatePath">
    <vt:lpwstr>DAC 101- NSCAS ACT 2022</vt:lpwstr>
  </property>
</Properties>
</file>