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gCVFAEZpcVF2IKxR28rm5Eak2rk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114" y="1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about.zearn.org/insights/publications-learning-acceleration"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k-state.edu/ksde/alp/resources/CautionaryNote-Module5.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 name="Google Shape;58;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48c85b9572_1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g148c85b9572_1_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We’re going to build out a comprehensive vision, but we’re going to start by focusing just on the most important component of the instructional core: the students. After all, what happens on paper or in adults’ heads–improvements to standards, unpacking of standards, elegant action plans, any of it–simply does not matter if it doesn’t affect what students are actually doing in classrooms across the state. </a:t>
            </a:r>
            <a:endParaRPr/>
          </a:p>
          <a:p>
            <a:pPr marL="0" lvl="0" indent="0" algn="l" rtl="0">
              <a:lnSpc>
                <a:spcPct val="100000"/>
              </a:lnSpc>
              <a:spcBef>
                <a:spcPts val="0"/>
              </a:spcBef>
              <a:spcAft>
                <a:spcPts val="0"/>
              </a:spcAft>
              <a:buSzPts val="1400"/>
              <a:buNone/>
            </a:pPr>
            <a:r>
              <a:rPr lang="en-US"/>
              <a:t>And rather than starting with an abstract vision statement that we could each interpret in our own way, we’re going to begin with concrete examples of specific students doing specific things in specific classrooms–just like we have students begin with the concrete before moving to the abstract when learning math.</a:t>
            </a:r>
            <a:endParaRPr/>
          </a:p>
        </p:txBody>
      </p:sp>
      <p:sp>
        <p:nvSpPr>
          <p:cNvPr id="143" name="Google Shape;143;g148c85b9572_1_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2c2954821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g12c2954821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So as I play this video clip, which is from a grade 3 Eureka Math lesson on perimeter, use your reflection guide to note down everything you can about what students in this classroom are doing. There’s a minute of teacher talk at the start to get you up to speed on what’s going on in the lesson.</a:t>
            </a:r>
            <a:endParaRPr/>
          </a:p>
          <a:p>
            <a:pPr marL="0" lvl="0" indent="0" algn="l" rtl="0">
              <a:lnSpc>
                <a:spcPct val="100000"/>
              </a:lnSpc>
              <a:spcBef>
                <a:spcPts val="0"/>
              </a:spcBef>
              <a:spcAft>
                <a:spcPts val="0"/>
              </a:spcAft>
              <a:buClr>
                <a:schemeClr val="dk1"/>
              </a:buClr>
              <a:buSzPts val="1400"/>
              <a:buFont typeface="Arial"/>
              <a:buNone/>
            </a:pPr>
            <a:r>
              <a:rPr lang="en-US"/>
              <a:t>[Make sure participants see where to take notes in their video reflection guide, then play the video clip (length: 3:30). Possible responses include:</a:t>
            </a:r>
            <a:endParaRPr/>
          </a:p>
          <a:p>
            <a:pPr marL="457200" lvl="0" indent="-317500" algn="l" rtl="0">
              <a:lnSpc>
                <a:spcPct val="100000"/>
              </a:lnSpc>
              <a:spcBef>
                <a:spcPts val="0"/>
              </a:spcBef>
              <a:spcAft>
                <a:spcPts val="0"/>
              </a:spcAft>
              <a:buSzPts val="1400"/>
              <a:buChar char="●"/>
            </a:pPr>
            <a:r>
              <a:rPr lang="en-US"/>
              <a:t>Working in pairs and small groups; working with manipulatives; arranging and counting tiles; explaining what they’re doing</a:t>
            </a:r>
            <a:endParaRPr/>
          </a:p>
          <a:p>
            <a:pPr marL="457200" lvl="0" indent="-317500" algn="l" rtl="0">
              <a:lnSpc>
                <a:spcPct val="100000"/>
              </a:lnSpc>
              <a:spcBef>
                <a:spcPts val="0"/>
              </a:spcBef>
              <a:spcAft>
                <a:spcPts val="0"/>
              </a:spcAft>
              <a:buSzPts val="1400"/>
              <a:buChar char="●"/>
            </a:pPr>
            <a:r>
              <a:rPr lang="en-US"/>
              <a:t>Confusing perimeter and area, watching the teacher model the measurement of perimeter, then understanding the difference</a:t>
            </a:r>
            <a:endParaRPr/>
          </a:p>
          <a:p>
            <a:pPr marL="457200" lvl="0" indent="-317500" algn="l" rtl="0">
              <a:lnSpc>
                <a:spcPct val="100000"/>
              </a:lnSpc>
              <a:spcBef>
                <a:spcPts val="0"/>
              </a:spcBef>
              <a:spcAft>
                <a:spcPts val="0"/>
              </a:spcAft>
              <a:buSzPts val="1400"/>
              <a:buChar char="●"/>
            </a:pPr>
            <a:r>
              <a:rPr lang="en-US"/>
              <a:t>Re-counting or watching each other re-count after making a mistake, smiling and acting to correct the mistake when they notice it</a:t>
            </a:r>
            <a:endParaRPr/>
          </a:p>
          <a:p>
            <a:pPr marL="457200" lvl="0" indent="-317500" algn="l" rtl="0">
              <a:lnSpc>
                <a:spcPct val="100000"/>
              </a:lnSpc>
              <a:spcBef>
                <a:spcPts val="0"/>
              </a:spcBef>
              <a:spcAft>
                <a:spcPts val="0"/>
              </a:spcAft>
              <a:buSzPts val="1400"/>
              <a:buChar char="●"/>
            </a:pPr>
            <a:r>
              <a:rPr lang="en-US"/>
              <a:t>Checking their work once they believe they’ve corrected a mistake to see if they’ve got the right answer</a:t>
            </a:r>
            <a:endParaRPr/>
          </a:p>
          <a:p>
            <a:pPr marL="457200" lvl="0" indent="-317500" algn="l" rtl="0">
              <a:lnSpc>
                <a:spcPct val="100000"/>
              </a:lnSpc>
              <a:spcBef>
                <a:spcPts val="0"/>
              </a:spcBef>
              <a:spcAft>
                <a:spcPts val="0"/>
              </a:spcAft>
              <a:buSzPts val="1400"/>
              <a:buChar char="●"/>
            </a:pPr>
            <a:r>
              <a:rPr lang="en-US"/>
              <a:t>Saying to a partner, “I think I’ve got it” and helping them manipulate the tiles; trying again when incorrect</a:t>
            </a:r>
            <a:endParaRPr/>
          </a:p>
          <a:p>
            <a:pPr marL="457200" lvl="0" indent="-317500" algn="l" rtl="0">
              <a:lnSpc>
                <a:spcPct val="100000"/>
              </a:lnSpc>
              <a:spcBef>
                <a:spcPts val="0"/>
              </a:spcBef>
              <a:spcAft>
                <a:spcPts val="0"/>
              </a:spcAft>
              <a:buSzPts val="1400"/>
              <a:buChar char="●"/>
            </a:pPr>
            <a:r>
              <a:rPr lang="en-US"/>
              <a:t>Solving a problem with more than one right “answer” (configuration of tiles)</a:t>
            </a:r>
            <a:endParaRPr/>
          </a:p>
          <a:p>
            <a:pPr marL="0" lvl="0" indent="0" algn="l" rtl="0">
              <a:lnSpc>
                <a:spcPct val="100000"/>
              </a:lnSpc>
              <a:spcBef>
                <a:spcPts val="0"/>
              </a:spcBef>
              <a:spcAft>
                <a:spcPts val="0"/>
              </a:spcAft>
              <a:buSzPts val="1400"/>
              <a:buNone/>
            </a:pPr>
            <a:r>
              <a:rPr lang="en-US"/>
              <a:t>If participants get stuck, ask questions like </a:t>
            </a:r>
            <a:endParaRPr/>
          </a:p>
          <a:p>
            <a:pPr marL="457200" lvl="0" indent="-317500" algn="l" rtl="0">
              <a:lnSpc>
                <a:spcPct val="100000"/>
              </a:lnSpc>
              <a:spcBef>
                <a:spcPts val="0"/>
              </a:spcBef>
              <a:spcAft>
                <a:spcPts val="0"/>
              </a:spcAft>
              <a:buSzPts val="1400"/>
              <a:buChar char="●"/>
            </a:pPr>
            <a:r>
              <a:rPr lang="en-US"/>
              <a:t>What is one thing you heard a student say? </a:t>
            </a:r>
            <a:endParaRPr/>
          </a:p>
          <a:p>
            <a:pPr marL="457200" lvl="0" indent="-317500" algn="l" rtl="0">
              <a:lnSpc>
                <a:spcPct val="100000"/>
              </a:lnSpc>
              <a:spcBef>
                <a:spcPts val="0"/>
              </a:spcBef>
              <a:spcAft>
                <a:spcPts val="0"/>
              </a:spcAft>
              <a:buSzPts val="1400"/>
              <a:buChar char="●"/>
            </a:pPr>
            <a:r>
              <a:rPr lang="en-US"/>
              <a:t>What do you see students doing with their hands?</a:t>
            </a:r>
            <a:endParaRPr/>
          </a:p>
          <a:p>
            <a:pPr marL="457200" lvl="0" indent="-317500" algn="l" rtl="0">
              <a:lnSpc>
                <a:spcPct val="100000"/>
              </a:lnSpc>
              <a:spcBef>
                <a:spcPts val="0"/>
              </a:spcBef>
              <a:spcAft>
                <a:spcPts val="0"/>
              </a:spcAft>
              <a:buSzPts val="1400"/>
              <a:buChar char="●"/>
            </a:pPr>
            <a:r>
              <a:rPr lang="en-US"/>
              <a:t>Who are the students talking to?</a:t>
            </a:r>
            <a:endParaRPr/>
          </a:p>
          <a:p>
            <a:pPr marL="457200" lvl="0" indent="-317500" algn="l" rtl="0">
              <a:lnSpc>
                <a:spcPct val="100000"/>
              </a:lnSpc>
              <a:spcBef>
                <a:spcPts val="0"/>
              </a:spcBef>
              <a:spcAft>
                <a:spcPts val="0"/>
              </a:spcAft>
              <a:buSzPts val="1400"/>
              <a:buChar char="●"/>
            </a:pPr>
            <a:r>
              <a:rPr lang="en-US"/>
              <a:t>Where are the students?</a:t>
            </a:r>
            <a:endParaRPr/>
          </a:p>
          <a:p>
            <a:pPr marL="0" lvl="0" indent="0" algn="l" rtl="0">
              <a:lnSpc>
                <a:spcPct val="100000"/>
              </a:lnSpc>
              <a:spcBef>
                <a:spcPts val="0"/>
              </a:spcBef>
              <a:spcAft>
                <a:spcPts val="0"/>
              </a:spcAft>
              <a:buSzPts val="1400"/>
              <a:buNone/>
            </a:pPr>
            <a:r>
              <a:rPr lang="en-US"/>
              <a:t>You can also scaffold them from lower-inference to higher-inference observations by asking questions like</a:t>
            </a:r>
            <a:endParaRPr/>
          </a:p>
          <a:p>
            <a:pPr marL="457200" lvl="0" indent="-317500" algn="l" rtl="0">
              <a:lnSpc>
                <a:spcPct val="100000"/>
              </a:lnSpc>
              <a:spcBef>
                <a:spcPts val="0"/>
              </a:spcBef>
              <a:spcAft>
                <a:spcPts val="0"/>
              </a:spcAft>
              <a:buSzPts val="1400"/>
              <a:buChar char="●"/>
            </a:pPr>
            <a:r>
              <a:rPr lang="en-US"/>
              <a:t>What do you think she was trying to accomplish in that moment?</a:t>
            </a:r>
            <a:endParaRPr/>
          </a:p>
          <a:p>
            <a:pPr marL="457200" lvl="0" indent="-317500" algn="l" rtl="0">
              <a:lnSpc>
                <a:spcPct val="100000"/>
              </a:lnSpc>
              <a:spcBef>
                <a:spcPts val="0"/>
              </a:spcBef>
              <a:spcAft>
                <a:spcPts val="0"/>
              </a:spcAft>
              <a:buSzPts val="1400"/>
              <a:buChar char="●"/>
            </a:pPr>
            <a:r>
              <a:rPr lang="en-US"/>
              <a:t>Why do you think he said that?</a:t>
            </a:r>
            <a:endParaRPr/>
          </a:p>
          <a:p>
            <a:pPr marL="457200" lvl="0" indent="-317500" algn="l" rtl="0">
              <a:lnSpc>
                <a:spcPct val="100000"/>
              </a:lnSpc>
              <a:spcBef>
                <a:spcPts val="0"/>
              </a:spcBef>
              <a:spcAft>
                <a:spcPts val="0"/>
              </a:spcAft>
              <a:buSzPts val="1400"/>
              <a:buChar char="●"/>
            </a:pPr>
            <a:r>
              <a:rPr lang="en-US"/>
              <a:t>What do you think they felt when that happened?</a:t>
            </a:r>
            <a:endParaRPr/>
          </a:p>
          <a:p>
            <a:pPr marL="0" lvl="0" indent="0" algn="l" rtl="0">
              <a:lnSpc>
                <a:spcPct val="100000"/>
              </a:lnSpc>
              <a:spcBef>
                <a:spcPts val="0"/>
              </a:spcBef>
              <a:spcAft>
                <a:spcPts val="0"/>
              </a:spcAft>
              <a:buClr>
                <a:schemeClr val="dk1"/>
              </a:buClr>
              <a:buSzPts val="1400"/>
              <a:buFont typeface="Arial"/>
              <a:buNone/>
            </a:pPr>
            <a:r>
              <a:rPr lang="en-US"/>
              <a:t>Because this is the first video, this one is brief, includes more teacher framing than the next two, and doesn’t need to be discussed extensively in small groups. Use this whole-group share-out as a quick check to make sure participants are noticing what students are doing–not focusing just on the teacher’s actions. Make sure they identify that students are persevering to solve a challenging problem, trying again or trying a different way when they get stuck, smiling rather than getting discouraged when they catch a mistake, helping one another figure things out, explaining what they’re doing, and building on prior learning by connecting but also distinguishing between perimeter and area.]</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endParaRPr/>
          </a:p>
        </p:txBody>
      </p:sp>
      <p:sp>
        <p:nvSpPr>
          <p:cNvPr id="165" name="Google Shape;165;g12c29548211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1c95472ab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11c95472ab9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Okay, we’re starting to build a vivid picture of what students are doing when math instruction is strong. Let’s gather some additional data to begin fleshing out a more robust vision for student experiences.</a:t>
            </a:r>
            <a:endParaRPr/>
          </a:p>
          <a:p>
            <a:pPr marL="0" lvl="0" indent="0" algn="l" rtl="0">
              <a:lnSpc>
                <a:spcPct val="100000"/>
              </a:lnSpc>
              <a:spcBef>
                <a:spcPts val="0"/>
              </a:spcBef>
              <a:spcAft>
                <a:spcPts val="0"/>
              </a:spcAft>
              <a:buClr>
                <a:schemeClr val="dk1"/>
              </a:buClr>
              <a:buSzPts val="1400"/>
              <a:buFont typeface="Arial"/>
              <a:buNone/>
            </a:pPr>
            <a:r>
              <a:rPr lang="en-US"/>
              <a:t>[Have participants use their reflection guide to capture observations as before while you play the video clip (length: 5:13).</a:t>
            </a:r>
            <a:endParaRPr/>
          </a:p>
          <a:p>
            <a:pPr marL="0" lvl="0" indent="0" algn="l" rtl="0">
              <a:lnSpc>
                <a:spcPct val="100000"/>
              </a:lnSpc>
              <a:spcBef>
                <a:spcPts val="0"/>
              </a:spcBef>
              <a:spcAft>
                <a:spcPts val="0"/>
              </a:spcAft>
              <a:buClr>
                <a:schemeClr val="dk1"/>
              </a:buClr>
              <a:buSzPts val="1400"/>
              <a:buFont typeface="Arial"/>
              <a:buNone/>
            </a:pPr>
            <a:r>
              <a:rPr lang="en-US"/>
              <a:t>This time, give them 3m to compare notes and discuss in small groups before leading a 2m whole-group debrief.</a:t>
            </a:r>
            <a:endParaRPr/>
          </a:p>
          <a:p>
            <a:pPr marL="0" lvl="0" indent="0" algn="l" rtl="0">
              <a:lnSpc>
                <a:spcPct val="100000"/>
              </a:lnSpc>
              <a:spcBef>
                <a:spcPts val="0"/>
              </a:spcBef>
              <a:spcAft>
                <a:spcPts val="0"/>
              </a:spcAft>
              <a:buClr>
                <a:schemeClr val="dk1"/>
              </a:buClr>
              <a:buSzPts val="1400"/>
              <a:buFont typeface="Arial"/>
              <a:buNone/>
            </a:pPr>
            <a:r>
              <a:rPr lang="en-US"/>
              <a:t>Participants may observe that students are:</a:t>
            </a:r>
            <a:endParaRPr/>
          </a:p>
          <a:p>
            <a:pPr marL="457200" lvl="0" indent="-317500" algn="l" rtl="0">
              <a:lnSpc>
                <a:spcPct val="100000"/>
              </a:lnSpc>
              <a:spcBef>
                <a:spcPts val="0"/>
              </a:spcBef>
              <a:spcAft>
                <a:spcPts val="0"/>
              </a:spcAft>
              <a:buSzPts val="1400"/>
              <a:buChar char="●"/>
            </a:pPr>
            <a:r>
              <a:rPr lang="en-US"/>
              <a:t>Explaining their reasoning for choosing a certain method of approaching a task</a:t>
            </a:r>
            <a:endParaRPr/>
          </a:p>
          <a:p>
            <a:pPr marL="457200" lvl="0" indent="-317500" algn="l" rtl="0">
              <a:lnSpc>
                <a:spcPct val="100000"/>
              </a:lnSpc>
              <a:spcBef>
                <a:spcPts val="0"/>
              </a:spcBef>
              <a:spcAft>
                <a:spcPts val="0"/>
              </a:spcAft>
              <a:buSzPts val="1400"/>
              <a:buChar char="●"/>
            </a:pPr>
            <a:r>
              <a:rPr lang="en-US"/>
              <a:t>Interpreting tape diagrams to figure out what mathematical situation each represents</a:t>
            </a:r>
            <a:endParaRPr/>
          </a:p>
          <a:p>
            <a:pPr marL="457200" lvl="0" indent="-317500" algn="l" rtl="0">
              <a:lnSpc>
                <a:spcPct val="100000"/>
              </a:lnSpc>
              <a:spcBef>
                <a:spcPts val="0"/>
              </a:spcBef>
              <a:spcAft>
                <a:spcPts val="0"/>
              </a:spcAft>
              <a:buSzPts val="1400"/>
              <a:buChar char="●"/>
            </a:pPr>
            <a:r>
              <a:rPr lang="en-US"/>
              <a:t>Making lots of “because” statements (also once asking “What do you mean by correct?”)</a:t>
            </a:r>
            <a:endParaRPr/>
          </a:p>
          <a:p>
            <a:pPr marL="457200" lvl="0" indent="-317500" algn="l" rtl="0">
              <a:lnSpc>
                <a:spcPct val="100000"/>
              </a:lnSpc>
              <a:spcBef>
                <a:spcPts val="0"/>
              </a:spcBef>
              <a:spcAft>
                <a:spcPts val="0"/>
              </a:spcAft>
              <a:buSzPts val="1400"/>
              <a:buChar char="●"/>
            </a:pPr>
            <a:r>
              <a:rPr lang="en-US"/>
              <a:t>Making connections to previous work (“the pumpkin problem”) when stuck, then saying “Oh!”</a:t>
            </a:r>
            <a:endParaRPr/>
          </a:p>
          <a:p>
            <a:pPr marL="457200" lvl="0" indent="-317500" algn="l" rtl="0">
              <a:lnSpc>
                <a:spcPct val="100000"/>
              </a:lnSpc>
              <a:spcBef>
                <a:spcPts val="0"/>
              </a:spcBef>
              <a:spcAft>
                <a:spcPts val="0"/>
              </a:spcAft>
              <a:buSzPts val="1400"/>
              <a:buChar char="●"/>
            </a:pPr>
            <a:r>
              <a:rPr lang="en-US"/>
              <a:t>Eliminating inaccurate models and explaining why each is inaccurate given the situation at hand</a:t>
            </a:r>
            <a:endParaRPr/>
          </a:p>
          <a:p>
            <a:pPr marL="457200" lvl="0" indent="-317500" algn="l" rtl="0">
              <a:lnSpc>
                <a:spcPct val="100000"/>
              </a:lnSpc>
              <a:spcBef>
                <a:spcPts val="0"/>
              </a:spcBef>
              <a:spcAft>
                <a:spcPts val="0"/>
              </a:spcAft>
              <a:buSzPts val="1400"/>
              <a:buChar char="●"/>
            </a:pPr>
            <a:r>
              <a:rPr lang="en-US"/>
              <a:t>Discussing addition and subtraction in terms of “the whole” and “parts” (which will help with fractions)</a:t>
            </a:r>
            <a:endParaRPr/>
          </a:p>
          <a:p>
            <a:pPr marL="457200" lvl="0" indent="-317500" algn="l" rtl="0">
              <a:lnSpc>
                <a:spcPct val="100000"/>
              </a:lnSpc>
              <a:spcBef>
                <a:spcPts val="0"/>
              </a:spcBef>
              <a:spcAft>
                <a:spcPts val="0"/>
              </a:spcAft>
              <a:buSzPts val="1400"/>
              <a:buChar char="●"/>
            </a:pPr>
            <a:r>
              <a:rPr lang="en-US"/>
              <a:t>Working in groups and making suggestions to one another about how to solve a problem</a:t>
            </a:r>
            <a:endParaRPr/>
          </a:p>
          <a:p>
            <a:pPr marL="457200" lvl="0" indent="-317500" algn="l" rtl="0">
              <a:lnSpc>
                <a:spcPct val="100000"/>
              </a:lnSpc>
              <a:spcBef>
                <a:spcPts val="0"/>
              </a:spcBef>
              <a:spcAft>
                <a:spcPts val="0"/>
              </a:spcAft>
              <a:buSzPts val="1400"/>
              <a:buChar char="●"/>
            </a:pPr>
            <a:r>
              <a:rPr lang="en-US"/>
              <a:t>Saying to one another “I think we should…” and identifying multiple valid strategies</a:t>
            </a:r>
            <a:endParaRPr/>
          </a:p>
          <a:p>
            <a:pPr marL="457200" lvl="0" indent="-317500" algn="l" rtl="0">
              <a:lnSpc>
                <a:spcPct val="100000"/>
              </a:lnSpc>
              <a:spcBef>
                <a:spcPts val="0"/>
              </a:spcBef>
              <a:spcAft>
                <a:spcPts val="0"/>
              </a:spcAft>
              <a:buSzPts val="1400"/>
              <a:buChar char="●"/>
            </a:pPr>
            <a:r>
              <a:rPr lang="en-US"/>
              <a:t>Focusing more on modeling accurately than on jumping to getting the right answer</a:t>
            </a:r>
            <a:endParaRPr/>
          </a:p>
          <a:p>
            <a:pPr marL="457200" lvl="0" indent="-317500" algn="l" rtl="0">
              <a:lnSpc>
                <a:spcPct val="100000"/>
              </a:lnSpc>
              <a:spcBef>
                <a:spcPts val="0"/>
              </a:spcBef>
              <a:spcAft>
                <a:spcPts val="0"/>
              </a:spcAft>
              <a:buSzPts val="1400"/>
              <a:buChar char="●"/>
            </a:pPr>
            <a:r>
              <a:rPr lang="en-US"/>
              <a:t>Not just saying an answer, but explaining how they arrived at it</a:t>
            </a:r>
            <a:endParaRPr/>
          </a:p>
          <a:p>
            <a:pPr marL="0" lvl="0" indent="0" algn="l" rtl="0">
              <a:lnSpc>
                <a:spcPct val="100000"/>
              </a:lnSpc>
              <a:spcBef>
                <a:spcPts val="0"/>
              </a:spcBef>
              <a:spcAft>
                <a:spcPts val="0"/>
              </a:spcAft>
              <a:buClr>
                <a:schemeClr val="dk1"/>
              </a:buClr>
              <a:buSzPts val="1400"/>
              <a:buFont typeface="Arial"/>
              <a:buNone/>
            </a:pPr>
            <a:r>
              <a:rPr lang="en-US"/>
              <a:t>Make sure before moving on that participants have articulated observations about students</a:t>
            </a:r>
            <a:endParaRPr/>
          </a:p>
          <a:p>
            <a:pPr marL="457200" lvl="0" indent="-317500" algn="l" rtl="0">
              <a:lnSpc>
                <a:spcPct val="100000"/>
              </a:lnSpc>
              <a:spcBef>
                <a:spcPts val="0"/>
              </a:spcBef>
              <a:spcAft>
                <a:spcPts val="0"/>
              </a:spcAft>
              <a:buSzPts val="1400"/>
              <a:buChar char="●"/>
            </a:pPr>
            <a:r>
              <a:rPr lang="en-US"/>
              <a:t>Accurately modeling problems</a:t>
            </a:r>
            <a:endParaRPr/>
          </a:p>
          <a:p>
            <a:pPr marL="457200" lvl="0" indent="-317500" algn="l" rtl="0">
              <a:lnSpc>
                <a:spcPct val="100000"/>
              </a:lnSpc>
              <a:spcBef>
                <a:spcPts val="0"/>
              </a:spcBef>
              <a:spcAft>
                <a:spcPts val="0"/>
              </a:spcAft>
              <a:buSzPts val="1400"/>
              <a:buChar char="●"/>
            </a:pPr>
            <a:r>
              <a:rPr lang="en-US"/>
              <a:t>Making connections to prior and future learning</a:t>
            </a:r>
            <a:endParaRPr/>
          </a:p>
          <a:p>
            <a:pPr marL="457200" lvl="0" indent="-317500" algn="l" rtl="0">
              <a:lnSpc>
                <a:spcPct val="100000"/>
              </a:lnSpc>
              <a:spcBef>
                <a:spcPts val="0"/>
              </a:spcBef>
              <a:spcAft>
                <a:spcPts val="0"/>
              </a:spcAft>
              <a:buSzPts val="1400"/>
              <a:buChar char="●"/>
            </a:pPr>
            <a:r>
              <a:rPr lang="en-US"/>
              <a:t>Explaining “how” and “why”</a:t>
            </a:r>
            <a:endParaRPr/>
          </a:p>
          <a:p>
            <a:pPr marL="457200" lvl="0" indent="-317500" algn="l" rtl="0">
              <a:lnSpc>
                <a:spcPct val="100000"/>
              </a:lnSpc>
              <a:spcBef>
                <a:spcPts val="0"/>
              </a:spcBef>
              <a:spcAft>
                <a:spcPts val="0"/>
              </a:spcAft>
              <a:buSzPts val="1400"/>
              <a:buChar char="●"/>
            </a:pPr>
            <a:r>
              <a:rPr lang="en-US"/>
              <a:t>Talking about content with peers</a:t>
            </a:r>
            <a:endParaRPr/>
          </a:p>
          <a:p>
            <a:pPr marL="457200" lvl="0" indent="-317500" algn="l" rtl="0">
              <a:lnSpc>
                <a:spcPct val="100000"/>
              </a:lnSpc>
              <a:spcBef>
                <a:spcPts val="0"/>
              </a:spcBef>
              <a:spcAft>
                <a:spcPts val="0"/>
              </a:spcAft>
              <a:buSzPts val="1400"/>
              <a:buChar char="●"/>
            </a:pPr>
            <a:r>
              <a:rPr lang="en-US"/>
              <a:t>Evaluating various approaches to a task </a:t>
            </a:r>
            <a:endParaRPr/>
          </a:p>
          <a:p>
            <a:pPr marL="0" lvl="0" indent="0" algn="l" rtl="0">
              <a:lnSpc>
                <a:spcPct val="100000"/>
              </a:lnSpc>
              <a:spcBef>
                <a:spcPts val="0"/>
              </a:spcBef>
              <a:spcAft>
                <a:spcPts val="0"/>
              </a:spcAft>
              <a:buClr>
                <a:schemeClr val="dk1"/>
              </a:buClr>
              <a:buSzPts val="1400"/>
              <a:buFont typeface="Arial"/>
              <a:buNone/>
            </a:pPr>
            <a:r>
              <a:rPr lang="en-US"/>
              <a:t>Encourage participants to add to their notes if they hear something they didn’t notice at first.]</a:t>
            </a:r>
            <a:endParaRPr/>
          </a:p>
          <a:p>
            <a:pPr marL="0" lvl="0" indent="0" algn="l" rtl="0">
              <a:lnSpc>
                <a:spcPct val="100000"/>
              </a:lnSpc>
              <a:spcBef>
                <a:spcPts val="0"/>
              </a:spcBef>
              <a:spcAft>
                <a:spcPts val="0"/>
              </a:spcAft>
              <a:buClr>
                <a:schemeClr val="dk1"/>
              </a:buClr>
              <a:buSzPts val="1400"/>
              <a:buFont typeface="Arial"/>
              <a:buNone/>
            </a:pPr>
            <a:endParaRPr/>
          </a:p>
        </p:txBody>
      </p:sp>
      <p:sp>
        <p:nvSpPr>
          <p:cNvPr id="191" name="Google Shape;191;g11c95472ab9_0_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1c95472ab9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11c95472ab9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Okay, we’ve added a lot to our picture of what student learning of mathematics looks like in a strong instructional core. Let’s look at just one more video–this one from a very different context (high school). </a:t>
            </a:r>
            <a:endParaRPr/>
          </a:p>
          <a:p>
            <a:pPr marL="0" lvl="0" indent="0" algn="l" rtl="0">
              <a:lnSpc>
                <a:spcPct val="100000"/>
              </a:lnSpc>
              <a:spcBef>
                <a:spcPts val="0"/>
              </a:spcBef>
              <a:spcAft>
                <a:spcPts val="0"/>
              </a:spcAft>
              <a:buClr>
                <a:schemeClr val="dk1"/>
              </a:buClr>
              <a:buSzPts val="1400"/>
              <a:buFont typeface="Arial"/>
              <a:buNone/>
            </a:pPr>
            <a:r>
              <a:rPr lang="en-US"/>
              <a:t>[Have participants use their reflection guide to capture observations as before while you play the video clip (length: 5:08).</a:t>
            </a:r>
            <a:endParaRPr/>
          </a:p>
          <a:p>
            <a:pPr marL="0" lvl="0" indent="0" algn="l" rtl="0">
              <a:lnSpc>
                <a:spcPct val="100000"/>
              </a:lnSpc>
              <a:spcBef>
                <a:spcPts val="0"/>
              </a:spcBef>
              <a:spcAft>
                <a:spcPts val="0"/>
              </a:spcAft>
              <a:buClr>
                <a:schemeClr val="dk1"/>
              </a:buClr>
              <a:buSzPts val="1400"/>
              <a:buFont typeface="Arial"/>
              <a:buNone/>
            </a:pPr>
            <a:r>
              <a:rPr lang="en-US"/>
              <a:t>Once more, give them 3 minutes to discuss at their tables before facilitating a 2m whole-group debrief. At minimum, participants should observe that students:</a:t>
            </a:r>
            <a:endParaRPr/>
          </a:p>
          <a:p>
            <a:pPr marL="457200" lvl="0" indent="-317500" algn="l" rtl="0">
              <a:lnSpc>
                <a:spcPct val="100000"/>
              </a:lnSpc>
              <a:spcBef>
                <a:spcPts val="0"/>
              </a:spcBef>
              <a:spcAft>
                <a:spcPts val="0"/>
              </a:spcAft>
              <a:buSzPts val="1400"/>
              <a:buChar char="●"/>
            </a:pPr>
            <a:r>
              <a:rPr lang="en-US"/>
              <a:t>Explain their reasoning to one another (including pointing out and explaining others’ errors when needed!)</a:t>
            </a:r>
            <a:endParaRPr/>
          </a:p>
          <a:p>
            <a:pPr marL="457200" lvl="0" indent="-317500" algn="l" rtl="0">
              <a:lnSpc>
                <a:spcPct val="100000"/>
              </a:lnSpc>
              <a:spcBef>
                <a:spcPts val="0"/>
              </a:spcBef>
              <a:spcAft>
                <a:spcPts val="0"/>
              </a:spcAft>
              <a:buSzPts val="1400"/>
              <a:buChar char="●"/>
            </a:pPr>
            <a:r>
              <a:rPr lang="en-US"/>
              <a:t>Realizing when they need prior learning (Pythagorean Theorem) and using it appropriately in a new situation</a:t>
            </a:r>
            <a:endParaRPr/>
          </a:p>
          <a:p>
            <a:pPr marL="457200" lvl="0" indent="-317500" algn="l" rtl="0">
              <a:lnSpc>
                <a:spcPct val="100000"/>
              </a:lnSpc>
              <a:spcBef>
                <a:spcPts val="0"/>
              </a:spcBef>
              <a:spcAft>
                <a:spcPts val="0"/>
              </a:spcAft>
              <a:buSzPts val="1400"/>
              <a:buChar char="●"/>
            </a:pPr>
            <a:r>
              <a:rPr lang="en-US"/>
              <a:t>Experimenting strategically: “Now we need to…” “Oh, that could work,” “What about…” and “All right, let’s try…”</a:t>
            </a:r>
            <a:endParaRPr/>
          </a:p>
          <a:p>
            <a:pPr marL="457200" lvl="0" indent="-317500" algn="l" rtl="0">
              <a:lnSpc>
                <a:spcPct val="100000"/>
              </a:lnSpc>
              <a:spcBef>
                <a:spcPts val="0"/>
              </a:spcBef>
              <a:spcAft>
                <a:spcPts val="0"/>
              </a:spcAft>
              <a:buSzPts val="1400"/>
              <a:buChar char="●"/>
            </a:pPr>
            <a:r>
              <a:rPr lang="en-US"/>
              <a:t>Working on a challenging, open-ended problem (and also working again with perimeter, as the grade 3 students were)]</a:t>
            </a:r>
            <a:endParaRPr/>
          </a:p>
          <a:p>
            <a:pPr marL="0" lvl="0" indent="0" algn="l" rtl="0">
              <a:lnSpc>
                <a:spcPct val="100000"/>
              </a:lnSpc>
              <a:spcBef>
                <a:spcPts val="0"/>
              </a:spcBef>
              <a:spcAft>
                <a:spcPts val="0"/>
              </a:spcAft>
              <a:buClr>
                <a:schemeClr val="dk1"/>
              </a:buClr>
              <a:buSzPts val="1400"/>
              <a:buFont typeface="Arial"/>
              <a:buNone/>
            </a:pPr>
            <a:endParaRPr/>
          </a:p>
        </p:txBody>
      </p:sp>
      <p:sp>
        <p:nvSpPr>
          <p:cNvPr id="217" name="Google Shape;217;g11c95472ab9_0_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1c95472ab9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g11c95472ab9_0_9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Okay, we’ve gathered a lot of data on what student learning can look like in a variety of mathematics contexts. Let’s pause now to synthesize and reflect: [read the prompt on the slide]. What’s similar? What’s different?</a:t>
            </a:r>
            <a:endParaRPr/>
          </a:p>
          <a:p>
            <a:pPr marL="0" lvl="0" indent="0" algn="l" rtl="0">
              <a:lnSpc>
                <a:spcPct val="100000"/>
              </a:lnSpc>
              <a:spcBef>
                <a:spcPts val="0"/>
              </a:spcBef>
              <a:spcAft>
                <a:spcPts val="0"/>
              </a:spcAft>
              <a:buSzPts val="1400"/>
              <a:buNone/>
            </a:pPr>
            <a:r>
              <a:rPr lang="en-US"/>
              <a:t>[Have participants discuss for 5m in small groups and then share out with the whole group.</a:t>
            </a:r>
            <a:endParaRPr/>
          </a:p>
          <a:p>
            <a:pPr marL="0" lvl="0" indent="0" algn="l" rtl="0">
              <a:lnSpc>
                <a:spcPct val="100000"/>
              </a:lnSpc>
              <a:spcBef>
                <a:spcPts val="0"/>
              </a:spcBef>
              <a:spcAft>
                <a:spcPts val="0"/>
              </a:spcAft>
              <a:buSzPts val="1400"/>
              <a:buNone/>
            </a:pPr>
            <a:r>
              <a:rPr lang="en-US"/>
              <a:t>Push participants to confront any cognitive dissonance this activity provokes, and to avoid blaming factors entirely beyond their control for any ways in which students in their contexts lack access to opportunities like the ones shown in the video. That’s not to say that they need to be hard on themselves! They’ll have plenty of time in later sessions to plan next steps for their own leadership; this is just an opportunity to raise awareness of what changes might be needed.</a:t>
            </a:r>
            <a:endParaRPr/>
          </a:p>
          <a:p>
            <a:pPr marL="0" lvl="0" indent="0" algn="l" rtl="0">
              <a:lnSpc>
                <a:spcPct val="100000"/>
              </a:lnSpc>
              <a:spcBef>
                <a:spcPts val="0"/>
              </a:spcBef>
              <a:spcAft>
                <a:spcPts val="0"/>
              </a:spcAft>
              <a:buSzPts val="1400"/>
              <a:buNone/>
            </a:pPr>
            <a:r>
              <a:rPr lang="en-US"/>
              <a:t>It may also be helpful to encourage participants to make concrete, low-inference comparisons (e.g., “When I observe math classes in my context I see much more teacher talk than student talk, while in the video examples there was much more student than teacher talk”) rather than before jumping to explanations or abstractions (e.g., “The teaching I observe isn’t as well planned” or “Students in my classrooms aren’t as engaged”).]</a:t>
            </a:r>
            <a:endParaRPr/>
          </a:p>
        </p:txBody>
      </p:sp>
      <p:sp>
        <p:nvSpPr>
          <p:cNvPr id="243" name="Google Shape;243;g11c95472ab9_0_9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fe54dc9552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gfe54dc9552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that we have vivid, specific instances in mind of the kinds of things we want to see students doing, let’s look at the more abstract, generalized version of those things. This of course is our set of mathematical processes. [Voice over slide, or give participants a moment to read it to themselves, or have volunteers read the processes aloud for the group.] Much of what we talked about in those videos was student engagement in the processes: problem-solving, reasoning, representing, connecting, communicating.</a:t>
            </a:r>
            <a:endParaRPr/>
          </a:p>
        </p:txBody>
      </p:sp>
      <p:sp>
        <p:nvSpPr>
          <p:cNvPr id="249" name="Google Shape;249;gfe54dc9552_0_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fe54dc9552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gfe54dc9552_0_1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the processes are our vision for what students are doing in the instructional core when it comes to mathematics in Nebraska. And what do the processes actually look like in practice, not just on paper? The answer, or one part of the answer, is in those sample videos we watched.</a:t>
            </a:r>
            <a:endParaRPr/>
          </a:p>
        </p:txBody>
      </p:sp>
      <p:sp>
        <p:nvSpPr>
          <p:cNvPr id="257" name="Google Shape;257;gfe54dc9552_0_1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fe54dc955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gfe54dc9552_0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It’s important to note, though, that the processes don’t occur in isolation. They rely on worthwhile content: complex, important mathematical problems, reasoning, and ideas [point to circled words on slide] that can support the level of cognitive engagement the processes describe. This is why you can’t get very far focusing on just one leg of the stool, just one component of the instructional core. If we want students to be connecting mathematical ideas, we need to engage them with ideas that are connected and coherent. If we want students justify their ideas, we need to make sure they have the conceptual understanding they need in order to do so. And if we want students to do any of these things, we need to give them enough time with the content to do so rather than rushing them through topic after superficial topic.</a:t>
            </a:r>
            <a:endParaRPr/>
          </a:p>
        </p:txBody>
      </p:sp>
      <p:sp>
        <p:nvSpPr>
          <p:cNvPr id="281" name="Google Shape;281;gfe54dc9552_0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148c85b9572_1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148c85b9572_1_1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You probably noticed that what I was saying about content just now was beginning to sound a lot like our college- and career-ready instructional shifts for mathematics. That’s because those three shifts continue to define our vision for the kinds of mathematics content with which Nebraska students engage. So they provide the second leg of our stool, the second component of our vision. If what we want students to be doing are the processes, what we want them to be doing them </a:t>
            </a:r>
            <a:r>
              <a:rPr lang="en-US" i="1"/>
              <a:t>with</a:t>
            </a:r>
            <a:r>
              <a:rPr lang="en-US"/>
              <a:t> is content reflective of the shifts. We saw this in the videos as well: students “going deep” on challenging content (focus), building explicitly on prior learning (coherence), applying their thinking to authentic scenarios (rigor), and more. The shifts, of course, are what our content standards aim to exemplify.</a:t>
            </a:r>
            <a:endParaRPr/>
          </a:p>
          <a:p>
            <a:pPr marL="0" lvl="0" indent="0" algn="l" rtl="0">
              <a:lnSpc>
                <a:spcPct val="100000"/>
              </a:lnSpc>
              <a:spcBef>
                <a:spcPts val="0"/>
              </a:spcBef>
              <a:spcAft>
                <a:spcPts val="0"/>
              </a:spcAft>
              <a:buSzPts val="1400"/>
              <a:buNone/>
            </a:pPr>
            <a:endParaRPr/>
          </a:p>
        </p:txBody>
      </p:sp>
      <p:sp>
        <p:nvSpPr>
          <p:cNvPr id="294" name="Google Shape;294;g148c85b9572_1_1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38a4fa279f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g138a4fa279f_1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Let’s take stock of our vision as we’ve articulated it thus far. In the terms of the instructional core, we’ve identified that in essence we want students [point to the Student box] applying the processes to standards, or content [point to the Content box], reflective of the shifts. That’s really what this graphic from the new standards is communicating: the interplay between processes and content that is so critical to our vision for math instruction in Nebraska.</a:t>
            </a:r>
            <a:endParaRPr/>
          </a:p>
        </p:txBody>
      </p:sp>
      <p:sp>
        <p:nvSpPr>
          <p:cNvPr id="319" name="Google Shape;319;g138a4fa279f_1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[Welcome participants, make sure everyone has the necessary materials, and facilitate brief introductions if needed.]</a:t>
            </a:r>
            <a:endParaRPr/>
          </a:p>
        </p:txBody>
      </p:sp>
      <p:sp>
        <p:nvSpPr>
          <p:cNvPr id="65" name="Google Shape;65;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fe54dc9552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gfe54dc9552_0_1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But what about teachers? Before high-quality instructional materials were widely available, a large portion of teachers’ bandwidth was taken up by creating curriculum materials from scratch or reworking low-quality materials to better support teaching and learning. Of course, that may still be the situation in systems that have not yet adopted high-quality materials, and we’ll be talking more about that problem in Session 4, but for now let’s consider an ideal scenario where a teacher does have access to strong, standards-aligned materials that integrate the processes with content reflective of the shifts. What is that teacher’s role in mathematics instruction? We know it’s vital–more important than ever. But it isn’t designing units and lessons. What is it? [Pause if desired to elicit some thoughts.] Of course there are a million ways to answer that question, because it’s impossible to capture the incredible complexity of a teacher’s work in any way other than actually doing that work. But I want to focus for a few minutes on one of the most important ways in which individual teachers affect teaching and learning every day.</a:t>
            </a:r>
            <a:endParaRPr/>
          </a:p>
        </p:txBody>
      </p:sp>
      <p:sp>
        <p:nvSpPr>
          <p:cNvPr id="342" name="Google Shape;342;gfe54dc9552_0_1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1c95472ab9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g11c95472ab9_0_2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Let’s take a minute to watch this clip, which summarizes the study shown on the right-hand side of the screen.</a:t>
            </a:r>
            <a:endParaRPr/>
          </a:p>
          <a:p>
            <a:pPr marL="0" lvl="0" indent="0" algn="l" rtl="0">
              <a:lnSpc>
                <a:spcPct val="100000"/>
              </a:lnSpc>
              <a:spcBef>
                <a:spcPts val="0"/>
              </a:spcBef>
              <a:spcAft>
                <a:spcPts val="0"/>
              </a:spcAft>
              <a:buSzPts val="1400"/>
              <a:buNone/>
            </a:pPr>
            <a:r>
              <a:rPr lang="en-US"/>
              <a:t>[Play video at </a:t>
            </a:r>
            <a:r>
              <a:rPr lang="en-US" u="sng">
                <a:solidFill>
                  <a:schemeClr val="hlink"/>
                </a:solidFill>
                <a:hlinkClick r:id="rId3"/>
              </a:rPr>
              <a:t>https://about.zearn.org/insights/publications-learning-acceleration</a:t>
            </a:r>
            <a:r>
              <a:rPr lang="en-US"/>
              <a:t> (link is embedded in slide)</a:t>
            </a:r>
            <a:endParaRPr/>
          </a:p>
          <a:p>
            <a:pPr marL="0" lvl="0" indent="0" algn="l" rtl="0">
              <a:lnSpc>
                <a:spcPct val="100000"/>
              </a:lnSpc>
              <a:spcBef>
                <a:spcPts val="0"/>
              </a:spcBef>
              <a:spcAft>
                <a:spcPts val="0"/>
              </a:spcAft>
              <a:buSzPts val="1400"/>
              <a:buNone/>
            </a:pPr>
            <a:r>
              <a:rPr lang="en-US"/>
              <a:t>After the video, you may want to clarify for participants that the study described defined “struggle” as students’ repeatedly selecting the wrong answer even after being provided targeted scaffolds, or “boosts.” Productive struggle is a really important and valuable part of effective education, in math and every other discipline! But the research we’re citing here is talking about unproductive struggle–struggle without progress, otherwise known as frustration.</a:t>
            </a:r>
            <a:endParaRPr/>
          </a:p>
          <a:p>
            <a:pPr marL="0" lvl="0" indent="0" algn="l" rtl="0">
              <a:lnSpc>
                <a:spcPct val="100000"/>
              </a:lnSpc>
              <a:spcBef>
                <a:spcPts val="0"/>
              </a:spcBef>
              <a:spcAft>
                <a:spcPts val="0"/>
              </a:spcAft>
              <a:buSzPts val="1400"/>
              <a:buNone/>
            </a:pPr>
            <a:r>
              <a:rPr lang="en-US"/>
              <a:t>Also elicit brief responses if desired, especially if participants are unfamiliar with the concept of acceleration and the acceleration work being done in Nebraska. The next slide will facilitate a deeper dive into the concept, however.]</a:t>
            </a:r>
            <a:endParaRPr/>
          </a:p>
        </p:txBody>
      </p:sp>
      <p:sp>
        <p:nvSpPr>
          <p:cNvPr id="365" name="Google Shape;365;g11c95472ab9_0_2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1c95472ab9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g11c95472ab9_0_2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Let’s dig a little deeper. Those findings are pretty stunning, but they’re difficult to interpret without a clear picture of what exactly teachers in the study were doing to accelerate or remediate students. [Have participants follow the directions on the slide, discussing first in small groups and then as a whole group. Responses to the reflection questions do not need to arrive at any particular destination right now, but they do need to demonstrate that participants are continuing to think critically about the instruction that occurs in their own contexts and to acknowledge the system-level factors that influence individual teachers’ instruction. This is “mindset” work that will come to fruition in later sessions.</a:t>
            </a:r>
            <a:endParaRPr/>
          </a:p>
          <a:p>
            <a:pPr marL="0" lvl="0" indent="0" algn="l" rtl="0">
              <a:lnSpc>
                <a:spcPct val="100000"/>
              </a:lnSpc>
              <a:spcBef>
                <a:spcPts val="0"/>
              </a:spcBef>
              <a:spcAft>
                <a:spcPts val="0"/>
              </a:spcAft>
              <a:buSzPts val="1400"/>
              <a:buNone/>
            </a:pPr>
            <a:r>
              <a:rPr lang="en-US"/>
              <a:t>End the discussion with a focus on the slide’s title. Explain that this is our priority for teachers’ role in our vision for a strong math core: ensuring that every single student has meaningful access to grade-appropriate learning as defined by the standards.]</a:t>
            </a:r>
            <a:endParaRPr/>
          </a:p>
        </p:txBody>
      </p:sp>
      <p:sp>
        <p:nvSpPr>
          <p:cNvPr id="373" name="Google Shape;373;g11c95472ab9_0_2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148c85b9572_1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g148c85b9572_1_1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Okay, let’s pause once more to take stock of what we’ve articulated. [Voice over the slide.]</a:t>
            </a:r>
            <a:endParaRPr/>
          </a:p>
        </p:txBody>
      </p:sp>
      <p:sp>
        <p:nvSpPr>
          <p:cNvPr id="381" name="Google Shape;381;g148c85b9572_1_1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fe54dc9552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gfe54dc9552_0_1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There’s just one more piece of our vision we need to define. We’ve talked a lot about student experiences with content in classrooms and how teachers facilitate them, but what’s the larger point here? What outcomes are we hoping those experiences produce for students? To help us answer that question in a way specific to mathematics, we turn to Jo Boaler, a prominent expert at Stanford who has done a lot of research and writing on math education. One point she makes again and again is that successful use of mathematics is not just about mastering content; it’s about developing what she calls “mathematical mindsets”--and two key components of mathematical mindsets are confidence and flexibility. [Read the excerpts on the slide. Elicit reactions as desired, and/or ask participants to describe how they saw students exhibiting confidence and flexibility in the videos they viewed earlier.</a:t>
            </a:r>
            <a:endParaRPr/>
          </a:p>
          <a:p>
            <a:pPr marL="0" lvl="0" indent="0" algn="l" rtl="0">
              <a:lnSpc>
                <a:spcPct val="100000"/>
              </a:lnSpc>
              <a:spcBef>
                <a:spcPts val="0"/>
              </a:spcBef>
              <a:spcAft>
                <a:spcPts val="0"/>
              </a:spcAft>
              <a:buSzPts val="1400"/>
              <a:buNone/>
            </a:pPr>
            <a:r>
              <a:rPr lang="en-US"/>
              <a:t>Source: https://www.aft.org/ae/winter2018-2019/boaler]</a:t>
            </a:r>
            <a:endParaRPr/>
          </a:p>
        </p:txBody>
      </p:sp>
      <p:sp>
        <p:nvSpPr>
          <p:cNvPr id="404" name="Google Shape;404;gfe54dc9552_0_10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148c85b9572_1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g148c85b9572_1_20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Okay, let’s put all these pieces together. We’ve said that, in a strong instructional core for mathematics in Nebraska, we want all students [point to the first bullet} to become successful users of mathematics as demonstrated by flexibility and confidence both within and beyond classroom walls, and we believe that will happen if they–again, all students–engage in the mathematical processes [point to the second bullet] in the context of content [point to the third bullet] that reflects both the college- and career-ready shifts and the expectations of grade-level standards. And while we’re keeping the focus on students here, as is appropriate, you can see how skillful and knowledgeable teachers, an acceleration approach, and high-quality instructional materials are all absolutely necessary to the realization of this ambitious vision.</a:t>
            </a:r>
            <a:endParaRPr/>
          </a:p>
        </p:txBody>
      </p:sp>
      <p:sp>
        <p:nvSpPr>
          <p:cNvPr id="411" name="Google Shape;411;g148c85b9572_1_20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148c85b9572_1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g148c85b9572_1_1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You may be thinking that this vision isn’t exactly new or surprising. If so, you’re right: it’s not.  In making the latest improvements to the standards we haven’t suddenly changed our mind about what makes for great math instruction. The improvements are designed to support our vision more strongly, not to change it. This is an important point for educators wondering what the implications of the improvements will be for their everyday work. The message here is not that everything is going to be new and different; it’s that we need to make some strategic adjustments to ensure that we can actually get where we’ve been trying to go.</a:t>
            </a:r>
            <a:endParaRPr/>
          </a:p>
          <a:p>
            <a:pPr marL="0" lvl="0" indent="0" algn="l" rtl="0">
              <a:lnSpc>
                <a:spcPct val="100000"/>
              </a:lnSpc>
              <a:spcBef>
                <a:spcPts val="0"/>
              </a:spcBef>
              <a:spcAft>
                <a:spcPts val="0"/>
              </a:spcAft>
              <a:buSzPts val="1400"/>
              <a:buNone/>
            </a:pPr>
            <a:endParaRPr/>
          </a:p>
        </p:txBody>
      </p:sp>
      <p:sp>
        <p:nvSpPr>
          <p:cNvPr id="424" name="Google Shape;424;g148c85b9572_1_1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48c85b9572_1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g148c85b9572_1_1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again, we’re not going to be digging into the details of the standards here. We’ve posted a crosswalk that lists all the discrete differences between the 2015 standards and the 2022 ones, and we urge you and your colleagues to make use of that crosswalk once you’re ready to zoom in on individual standards. [The crosswalk is listed and linked in Appendix B.] But let’s take a minute to think about the gist and intent of the changes, at a high level, and identify the ways in which they are designed to support our vision. [The bullet points on the slide summarize the comparison table beginning on page 3 of the Key Features and Talking Points document linked in the Appendix slide. For example, the table notes that the written narrative in the standards describing the processes has been revised and that a new visual has been developed to communicate the integration of the processes with grade-level standards. If desired, you can have participants engage directly with that resource here instead of just relying on the slide.</a:t>
            </a:r>
            <a:endParaRPr/>
          </a:p>
          <a:p>
            <a:pPr marL="0" lvl="0" indent="0" algn="l" rtl="0">
              <a:lnSpc>
                <a:spcPct val="100000"/>
              </a:lnSpc>
              <a:spcBef>
                <a:spcPts val="0"/>
              </a:spcBef>
              <a:spcAft>
                <a:spcPts val="0"/>
              </a:spcAft>
              <a:buSzPts val="1400"/>
              <a:buNone/>
            </a:pPr>
            <a:r>
              <a:rPr lang="en-US"/>
              <a:t>In any case, have participants discuss in small groups and then share their thoughts with the larger group. Responses may be along the lines of:</a:t>
            </a:r>
            <a:endParaRPr/>
          </a:p>
          <a:p>
            <a:pPr marL="457200" lvl="0" indent="-317500" algn="l" rtl="0">
              <a:lnSpc>
                <a:spcPct val="100000"/>
              </a:lnSpc>
              <a:spcBef>
                <a:spcPts val="0"/>
              </a:spcBef>
              <a:spcAft>
                <a:spcPts val="0"/>
              </a:spcAft>
              <a:buSzPts val="1400"/>
              <a:buChar char="●"/>
            </a:pPr>
            <a:r>
              <a:rPr lang="en-US"/>
              <a:t>More emphasis and guidance on the processes and how they integrate with grade-level content aligns with the vision for a strong instructional core with students engaging actively with content</a:t>
            </a:r>
            <a:endParaRPr/>
          </a:p>
          <a:p>
            <a:pPr marL="457200" lvl="0" indent="-317500" algn="l" rtl="0">
              <a:lnSpc>
                <a:spcPct val="100000"/>
              </a:lnSpc>
              <a:spcBef>
                <a:spcPts val="0"/>
              </a:spcBef>
              <a:spcAft>
                <a:spcPts val="0"/>
              </a:spcAft>
              <a:buSzPts val="1400"/>
              <a:buChar char="●"/>
            </a:pPr>
            <a:r>
              <a:rPr lang="en-US"/>
              <a:t>The emphasis on number sense helps ensure that students become flexible and confident users of mathematics as described in the vision and in research on what constitutes success in math.</a:t>
            </a:r>
            <a:endParaRPr/>
          </a:p>
          <a:p>
            <a:pPr marL="457200" lvl="0" indent="-317500" algn="l" rtl="0">
              <a:lnSpc>
                <a:spcPct val="100000"/>
              </a:lnSpc>
              <a:spcBef>
                <a:spcPts val="0"/>
              </a:spcBef>
              <a:spcAft>
                <a:spcPts val="0"/>
              </a:spcAft>
              <a:buSzPts val="1400"/>
              <a:buChar char="●"/>
            </a:pPr>
            <a:r>
              <a:rPr lang="en-US"/>
              <a:t>Stronger, earlier emphasis on key content (like data) helps ensure that all students can access the more advanced content they encounter at higher grade levels, serving the vision’s goal of equity.</a:t>
            </a:r>
            <a:endParaRPr/>
          </a:p>
          <a:p>
            <a:pPr marL="457200" lvl="0" indent="-317500" algn="l" rtl="0">
              <a:lnSpc>
                <a:spcPct val="100000"/>
              </a:lnSpc>
              <a:spcBef>
                <a:spcPts val="0"/>
              </a:spcBef>
              <a:spcAft>
                <a:spcPts val="0"/>
              </a:spcAft>
              <a:buSzPts val="1400"/>
              <a:buChar char="●"/>
            </a:pPr>
            <a:r>
              <a:rPr lang="en-US"/>
              <a:t>Stronger and more explicit K-12 learning progressions in areas like data and statistics help ensure that content is coherent, one of the three college- and career-ready shifts articulated in the vision.</a:t>
            </a:r>
            <a:endParaRPr/>
          </a:p>
          <a:p>
            <a:pPr marL="0" lvl="0" indent="0" algn="l" rtl="0">
              <a:lnSpc>
                <a:spcPct val="100000"/>
              </a:lnSpc>
              <a:spcBef>
                <a:spcPts val="0"/>
              </a:spcBef>
              <a:spcAft>
                <a:spcPts val="0"/>
              </a:spcAft>
              <a:buSzPts val="1400"/>
              <a:buNone/>
            </a:pPr>
            <a:r>
              <a:rPr lang="en-US"/>
              <a:t>Close this discussion by reminding participants that this is what we mean when we talk about giving teachers an interpretive lens through which to view the standards. If I’m a grade 4 teacher noticing a new fraction standard I need to teach, the point is not simply to “cover” that standard; the point is the vision, and I need to interpret and then teach the standard in ways that align fully to the vision: ensuring that all students can access and master it within grade 4; integrating it with the processes in meaningful, authentic student tasks; encouraging students to use their new learning in creative and flexible ways; and so on.]</a:t>
            </a:r>
            <a:endParaRPr/>
          </a:p>
        </p:txBody>
      </p:sp>
      <p:sp>
        <p:nvSpPr>
          <p:cNvPr id="431" name="Google Shape;431;g148c85b9572_1_1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12e773f815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slide is hidden because facilitators may not have time for the activity it facilitates. If you would like to do the activity but don’t have time in this session, you might also consider incorporating it into Session 4.]</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Let’s round out our segment on envisioning a strong math core by summing up why this comprehensive approach to instructional improvement is so important.</a:t>
            </a:r>
            <a:endParaRPr/>
          </a:p>
          <a:p>
            <a:pPr marL="0" lvl="0" indent="0" algn="l" rtl="0">
              <a:lnSpc>
                <a:spcPct val="100000"/>
              </a:lnSpc>
              <a:spcBef>
                <a:spcPts val="0"/>
              </a:spcBef>
              <a:spcAft>
                <a:spcPts val="0"/>
              </a:spcAft>
              <a:buSzPts val="1400"/>
              <a:buNone/>
            </a:pPr>
            <a:r>
              <a:rPr lang="en-US"/>
              <a:t>[Divide participants into three groups. Assign each group one “leg” of the three-legged stool of the instructional core, and then give each group 3m to discuss: What goes wrong–what does it look like and what are the effects–when we try to improve learning outcomes without attending to that leg of the core? Have each group share their thoughts with the whole group. Reflections should resemble the excerpts below, which are from the article cited.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a:t>Missing teacher knowledge and skill: </a:t>
            </a:r>
            <a:r>
              <a:rPr lang="en-US"/>
              <a:t>“A failure to address teachers’ knowledge and skill as part of a curriculum-based improvement strategy typically products low-level teaching of high-level content… Teachers assign high-level text or complex problems and then structure student learning around familiar fill-in-the-blank worksheets. Or teachers walk students through a straight procedural explanation of how to find the answer, leaving he students in the role of recoding what the teachers says, rather than actively thinking through the problems for themselves.”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a:t>Missing content: </a:t>
            </a:r>
            <a:r>
              <a:rPr lang="en-US"/>
              <a:t>“If you invest in teacher professional development—teacher knowledge and skill— without a clear understanding of where you expect it to lead in thers of the actual content that students are expected to master, then you get a random innovation across classrooms and the innovation has no system-wide or schoolwide impact on student learning… [Additionally], if you raise the level of teachers’ knowledge and skill in general pedagogy without anchoring it in the content, you get high-level practice disconnected from a clear understanding of what students are actually learning, and from the specific issues that students have with specific cognitive tasks.”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a:t>Missing student engagement: </a:t>
            </a:r>
            <a:r>
              <a:rPr lang="en-US"/>
              <a:t>“If you raise the level of content</a:t>
            </a:r>
            <a:r>
              <a:rPr lang="en-US" i="1"/>
              <a:t> and</a:t>
            </a:r>
            <a:r>
              <a:rPr lang="en-US"/>
              <a:t> the knowledge and skill of teachers without changing the role of the student in the instructional process, you get another common situation in American classrooms: Teachers are doing all, or most, of the work, exercising considerable flair and control in the classroom, and students are sitting passively, watching the teacher perform.”]</a:t>
            </a:r>
            <a:endParaRPr/>
          </a:p>
        </p:txBody>
      </p:sp>
      <p:sp>
        <p:nvSpPr>
          <p:cNvPr id="437" name="Google Shape;437;g12e773f815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12c29548211_0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g12c29548211_0_2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what does all this mean for our standards implementation efforts over the next year and beyond?</a:t>
            </a:r>
            <a:endParaRPr/>
          </a:p>
          <a:p>
            <a:pPr marL="0" lvl="0" indent="0" algn="l" rtl="0">
              <a:lnSpc>
                <a:spcPct val="100000"/>
              </a:lnSpc>
              <a:spcBef>
                <a:spcPts val="0"/>
              </a:spcBef>
              <a:spcAft>
                <a:spcPts val="0"/>
              </a:spcAft>
              <a:buSzPts val="1400"/>
              <a:buNone/>
            </a:pPr>
            <a:endParaRPr/>
          </a:p>
        </p:txBody>
      </p:sp>
      <p:sp>
        <p:nvSpPr>
          <p:cNvPr id="459" name="Google Shape;459;g12c29548211_0_2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2c29548211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g12c29548211_0_2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Here is our agenda for this session. We’ll start with some framing and a preview of what you can expect–and not expect–from our time together. Then we’ll dive into some examples of excellent instruction that will help us work toward a shared vision for teaching and learning mathematics in Nebraska. Finally, we’ll talk more concretely about ways of supporting implementation of our improved math standards.</a:t>
            </a:r>
            <a:endParaRPr/>
          </a:p>
        </p:txBody>
      </p:sp>
      <p:sp>
        <p:nvSpPr>
          <p:cNvPr id="71" name="Google Shape;71;g12c29548211_0_2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12a4614552d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g12a4614552d_0_2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Let’s return to that RAND study we cited earlier. We’ve talked about the importance of giving teachers an interpretive lens they can use to understand the standards, but here’s the fuller quotation from that section of the report: “Teachers’ preparedness to implement standards relies on several key requirements. First, teachers need access to high-quality instructional materials aligned with their standards that will support their work to help students meet standards. Second, teachers need to be able to understand the content standards deeply in order to represent that content to students at a wide range of achievement levels. Third, teachers must be willing and able to engage in the sometimes time-consuming and challenging work to change their instructional practice to address new content and concepts introduced by newer standards and instructional resources aligned with those standards. However, the extent to which teachers meet these requirements depends on the interpretative lenses through which teachers view their state standards and are given messages about how to implement them.” So access to high-quality materials, opportunities to deepen understanding of the standards, and ongoing support for instructional improvement are all key components of any successful standards implementation effort–and, by extension, any effort to strengthen the instructional core at scale. This makes sense given not only that the instructional core is that complex three-legged stool we’ve been talking about, but also that what students are doing–actual tasks–are at the center of that core. High-quality materials shape teacher knowledge and practice and student engagement in a number of helpful ways, but most basically and obviously, they provide high-quality tasks.</a:t>
            </a:r>
            <a:endParaRPr/>
          </a:p>
        </p:txBody>
      </p:sp>
      <p:sp>
        <p:nvSpPr>
          <p:cNvPr id="466" name="Google Shape;466;g12a4614552d_0_2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2ae1382dd8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g12ae1382dd8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So when you think about standards implementation in the context of the instructional core, it becomes clear that a wide variety of initiatives and resources are helpful and even essential to what we’re trying to do with our improved math standards. For example, knowing the importance of standards-aligned materials to standards implementation efforts, NDE is releasing an updated Bridge Document demonstrating alignment between the materials reviewed by the Nebraska Instructional Materials Collaborative and our new standards. I can tell you right now that materials meeting expectations for alignment to the legacy standards will also meet expectations for alignment to the new standards–some details might differ, but overall quality and alignment will not–so please don’t throw out your well-aligned materials just because the standards changed! But you can expect that Bridge Document to help you manage the details of the transition. [If you are delivering this session after the Bridge Document is released, adjust the slide accordingly.]</a:t>
            </a:r>
            <a:endParaRPr/>
          </a:p>
        </p:txBody>
      </p:sp>
      <p:sp>
        <p:nvSpPr>
          <p:cNvPr id="492" name="Google Shape;492;g12ae1382dd8_0_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12ae1382dd8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g12ae1382dd8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Similarly, when we look at that second condition for success and think back to what we saw the teacher doing in Classroom Two from the Appendix to the acceleration study, we understand that teachers need a deep understanding of not only their own grade level’s expectations but also how expectations progress through the grades in the standards. Because these are such critical components of effective learning acceleration, the statewide PL series that NDE is offering in partnership with TNTP is another valuable and relevant resource in the multifaceted work of standards implementation.</a:t>
            </a:r>
            <a:endParaRPr/>
          </a:p>
        </p:txBody>
      </p:sp>
      <p:sp>
        <p:nvSpPr>
          <p:cNvPr id="501" name="Google Shape;501;g12ae1382dd8_0_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12ae1382dd8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9" name="Google Shape;509;g12ae1382dd8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We also need to acknowledge that teachers need support as they do the difficult work of translating their understanding of grade-level expectations into effective everyday practice. High-quality materials are necessary but not sufficient here; teachers need ongoing implementation support and professional learning opportunities, grounded in the standards and in the specific high-quality instructional materials they use with their students, in order to make change. One valuable source of this kind of support here in Nebraska is our Math Acceleration Project partnership with Instruction Partners. Again we’ll talk more in Session 4 about possible next steps for each of your contexts, but you may want to consider reaching out to your ESU and getting involved in this work if you’re not already. Even if your ESU isn’t participating, it can reach out to one who is. It’s common knowledge just how much time teachers across the country waste in ineffective professional learning experiences; we have to disrupt that pattern if we want to see real change in student outcomes, and curriculum-embedded learning is what we need in order to make that happen.</a:t>
            </a:r>
            <a:endParaRPr/>
          </a:p>
        </p:txBody>
      </p:sp>
      <p:sp>
        <p:nvSpPr>
          <p:cNvPr id="510" name="Google Shape;510;g12ae1382dd8_0_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11c95472ab9_0_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8" name="Google Shape;518;g11c95472ab9_0_3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 fact, since our vision for a strong mathematics core in unchanged, a wide variety of resources and supports can continue to help us as we work to implement these improved standards. They’re all different–in form and format as well as in substance and purpose–but they’re all interconnected, both with the standards and with one another.</a:t>
            </a:r>
            <a:endParaRPr/>
          </a:p>
          <a:p>
            <a:pPr marL="0" lvl="0" indent="0" algn="l" rtl="0">
              <a:lnSpc>
                <a:spcPct val="100000"/>
              </a:lnSpc>
              <a:spcBef>
                <a:spcPts val="0"/>
              </a:spcBef>
              <a:spcAft>
                <a:spcPts val="0"/>
              </a:spcAft>
              <a:buSzPts val="1400"/>
              <a:buNone/>
            </a:pPr>
            <a:endParaRPr>
              <a:highlight>
                <a:srgbClr val="FFFF00"/>
              </a:highlight>
            </a:endParaRPr>
          </a:p>
        </p:txBody>
      </p:sp>
      <p:sp>
        <p:nvSpPr>
          <p:cNvPr id="519" name="Google Shape;519;g11c95472ab9_0_30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12a4614552d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3" name="Google Shape;543;g12a4614552d_0_1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I’ll just leave you with our state framework for standards implementation, which you may also be familiar with and which we’ll also be using more extensively in Session 4. [Point out the four phases, beginning with Exploration; the five priorities, including instructional materials and professional learning; and the many key players listed in the center–not just teachers.] So again, we’ll get into the details more in Session 4, but what I hope this initial look and description makes clear is that we as a state are taking a comprehensive, multifaceted approach to supporting standards implementation and want to support you to do the same in your schools and districts.</a:t>
            </a:r>
            <a:endParaRPr/>
          </a:p>
        </p:txBody>
      </p:sp>
      <p:sp>
        <p:nvSpPr>
          <p:cNvPr id="544" name="Google Shape;544;g12a4614552d_0_1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We’ll close with a brief written reflection, which you’ll complete using Google Forms.</a:t>
            </a:r>
            <a:endParaRPr/>
          </a:p>
          <a:p>
            <a:pPr marL="0" lvl="0" indent="0" algn="l" rtl="0">
              <a:lnSpc>
                <a:spcPct val="100000"/>
              </a:lnSpc>
              <a:spcBef>
                <a:spcPts val="0"/>
              </a:spcBef>
              <a:spcAft>
                <a:spcPts val="0"/>
              </a:spcAft>
              <a:buSzPts val="1400"/>
              <a:buNone/>
            </a:pPr>
            <a:r>
              <a:rPr lang="en-US"/>
              <a:t>[Note that Appendix A on the next slide summarizes the most important takeaways from the session. You might choose to display it after participants have completed their reflections, to use it for your own purposes as you review their responses and plan next steps, or to display it before the closing reflection and adapt the reflection questions accordingly.]</a:t>
            </a:r>
            <a:endParaRPr/>
          </a:p>
        </p:txBody>
      </p:sp>
      <p:sp>
        <p:nvSpPr>
          <p:cNvPr id="552" name="Google Shape;552;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fe54dc955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8" name="Google Shape;558;gfe54dc955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9" name="Google Shape;559;gfe54dc9552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14922383bfd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5" name="Google Shape;565;g14922383bfd_0_1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6" name="Google Shape;566;g14922383bfd_0_1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38</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2c29548211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g12c29548211_0_2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g12c29548211_0_2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2c29548211_0_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As you know, this is a four-session series designed to support you in launching implementation of the improved standards in your contexts. You’ll see that it’s the middle two sessions that really dive into the standards themselves and specific examples of standards-aligned instruction. The first and last sessions frame that work with bigger-picture considerations: instructional visioning in this first session, and action planning in Session 4.</a:t>
            </a:r>
            <a:endParaRPr/>
          </a:p>
        </p:txBody>
      </p:sp>
      <p:sp>
        <p:nvSpPr>
          <p:cNvPr id="84" name="Google Shape;84;g12c29548211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2a4614552d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12a4614552d_0_1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You may be wondering why the series is structured in this way–and, more specifically, why we’re focusing this whole first session on an instructional vision when our task is to roll out improved standards. Experience as well as findings from a multi-state study of college- and career-ready standards implementation informed our approach here. This study’s authors, who were from RAND, analyzed a large sample of teacher survey data and found that different teachers often interpreted the same standards in very different ways. More specifically when it came to mathematics standards, [read first bullet point]. The researchers concluded that [read second bullet point]. They called this providing teachers with the “interpretive lens” they needed to understand and then implement the standards with integrity and equity. So the goals of this session are, first, to develop and norm on an interpretive lens that we will then bring to our discussions of standards-aligned instruction in sessions 2 and 3, and, second, to prepare you to do the same for educators in your schools and districts by communicating a clear vision for excellent math instruction along with a theory of action for how that vision can be realized.</a:t>
            </a:r>
            <a:endParaRPr/>
          </a:p>
          <a:p>
            <a:pPr marL="0" lvl="0" indent="0" algn="l" rtl="0">
              <a:lnSpc>
                <a:spcPct val="100000"/>
              </a:lnSpc>
              <a:spcBef>
                <a:spcPts val="0"/>
              </a:spcBef>
              <a:spcAft>
                <a:spcPts val="0"/>
              </a:spcAft>
              <a:buSzPts val="1400"/>
              <a:buNone/>
            </a:pPr>
            <a:r>
              <a:rPr lang="en-US"/>
              <a:t>[Source: https://www.rand.org/pubs/research_reports/RR1529-1.html]</a:t>
            </a:r>
            <a:endParaRPr/>
          </a:p>
          <a:p>
            <a:pPr marL="0" lvl="0" indent="0" algn="l" rtl="0">
              <a:lnSpc>
                <a:spcPct val="100000"/>
              </a:lnSpc>
              <a:spcBef>
                <a:spcPts val="0"/>
              </a:spcBef>
              <a:spcAft>
                <a:spcPts val="0"/>
              </a:spcAft>
              <a:buSzPts val="1400"/>
              <a:buNone/>
            </a:pPr>
            <a:endParaRPr/>
          </a:p>
        </p:txBody>
      </p:sp>
      <p:sp>
        <p:nvSpPr>
          <p:cNvPr id="100" name="Google Shape;100;g12a4614552d_0_1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2df02e04f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g12df02e04f9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We should also make clear right now that even in Sessions 2 and 3 we will not be spending time “unpacking” specific grade-level standards in great detail. Instead, we’ll be highlighting the intent and logic underlying the shifts and improvements that have been made and the larger instructional vision they are designed to serve. It’s not that we are against unpacking as a rule–teachers certainly need to see and study their standards! But [voice over three bullet points on slide]. So we simply don’t believe that this brief statewide rollout series, at the beginning of the implementation process and without many of your colleagues in the room, is the right place for unpacking to occur. We know that your efforts to support implementation of the standards will be just beginning at the end of this series, and we want to equip you with everything you need to lead that implementation in your contexts rather than try to take your place in that leadership role.</a:t>
            </a:r>
            <a:endParaRPr/>
          </a:p>
          <a:p>
            <a:pPr marL="0" lvl="0" indent="0" algn="l" rtl="0">
              <a:lnSpc>
                <a:spcPct val="100000"/>
              </a:lnSpc>
              <a:spcBef>
                <a:spcPts val="0"/>
              </a:spcBef>
              <a:spcAft>
                <a:spcPts val="0"/>
              </a:spcAft>
              <a:buSzPts val="1400"/>
              <a:buNone/>
            </a:pPr>
            <a:r>
              <a:rPr lang="en-US"/>
              <a:t>[Bullet points adapted from: </a:t>
            </a:r>
            <a:r>
              <a:rPr lang="en-US" u="sng">
                <a:solidFill>
                  <a:schemeClr val="hlink"/>
                </a:solidFill>
                <a:hlinkClick r:id="rId3"/>
              </a:rPr>
              <a:t>https://www.k-state.edu/ksde/alp/resources/CautionaryNote-Module5.pdf</a:t>
            </a:r>
            <a:endParaRPr/>
          </a:p>
          <a:p>
            <a:pPr marL="0" lvl="0" indent="0" algn="l" rtl="0">
              <a:lnSpc>
                <a:spcPct val="100000"/>
              </a:lnSpc>
              <a:spcBef>
                <a:spcPts val="0"/>
              </a:spcBef>
              <a:spcAft>
                <a:spcPts val="0"/>
              </a:spcAft>
              <a:buSzPts val="1400"/>
              <a:buNone/>
            </a:pPr>
            <a:r>
              <a:rPr lang="en-US"/>
              <a:t>Note that Appendix B at the end of this presentation points to several resources that might support standards unpacking or similar activities. Session 4 gives participants dedicated time to explore these resources if desired, but they are included here just in case they are helpful to show participants.]</a:t>
            </a:r>
            <a:endParaRPr/>
          </a:p>
        </p:txBody>
      </p:sp>
      <p:sp>
        <p:nvSpPr>
          <p:cNvPr id="108" name="Google Shape;108;g12df02e04f9_0_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2e773f8156_2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All of what I’ve said thus far reflects a conceptual framework with which you’re probably familiar: the instructional core. One key principle grounding this conceptual framework is the one shown here: [read quotation on slide]. In other words, the instructional core is like a three-legged stool: if you adjust one leg without adjusting the others accordingly, you just fall off. This framework is what grounds our approach to this standards rollout and our hopes for subsequent standards implementation efforts in your individual schools and districts. It tells us that if we expect the new standards to accomplish anything on their own, we’re misguided; to make real change for students, we have to view and use standards within the larger context of the instructional core, attending not only to what students should learn, but also to how they engage with that content, how teachers facilitate that engagement, and how high-quality tasks and instructional materials ground the work done in classrooms every day. This is why tasks are at the center of the instructional core: they are where students, teachers, and content come together and do the work of teaching and learning.</a:t>
            </a:r>
            <a:endParaRPr/>
          </a:p>
          <a:p>
            <a:pPr marL="0" lvl="0" indent="0" algn="l" rtl="0">
              <a:lnSpc>
                <a:spcPct val="100000"/>
              </a:lnSpc>
              <a:spcBef>
                <a:spcPts val="0"/>
              </a:spcBef>
              <a:spcAft>
                <a:spcPts val="0"/>
              </a:spcAft>
              <a:buSzPts val="1400"/>
              <a:buNone/>
            </a:pPr>
            <a:endParaRPr/>
          </a:p>
        </p:txBody>
      </p:sp>
      <p:sp>
        <p:nvSpPr>
          <p:cNvPr id="114" name="Google Shape;114;g12e773f8156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2c29548211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g12c29548211_0_2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with that framing in mind, let’s talk about what a strong instructional core in mathematics looks like in Nebraska. </a:t>
            </a:r>
            <a:endParaRPr/>
          </a:p>
        </p:txBody>
      </p:sp>
      <p:sp>
        <p:nvSpPr>
          <p:cNvPr id="136" name="Google Shape;136;g12c29548211_0_2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sp>
        <p:nvSpPr>
          <p:cNvPr id="14" name="Google Shape;14;p23"/>
          <p:cNvSpPr txBox="1">
            <a:spLocks noGrp="1"/>
          </p:cNvSpPr>
          <p:nvPr>
            <p:ph type="title"/>
          </p:nvPr>
        </p:nvSpPr>
        <p:spPr>
          <a:xfrm>
            <a:off x="838200" y="425513"/>
            <a:ext cx="10515600" cy="12651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4400"/>
              <a:buFont typeface="Twentieth Century"/>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2"/>
              </a:buClr>
              <a:buSzPts val="2800"/>
              <a:buChar char="•"/>
              <a:defRPr>
                <a:solidFill>
                  <a:schemeClr val="dk2"/>
                </a:solidFil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2900" algn="l">
              <a:lnSpc>
                <a:spcPct val="90000"/>
              </a:lnSpc>
              <a:spcBef>
                <a:spcPts val="500"/>
              </a:spcBef>
              <a:spcAft>
                <a:spcPts val="0"/>
              </a:spcAft>
              <a:buClr>
                <a:schemeClr val="dk2"/>
              </a:buClr>
              <a:buSzPts val="1800"/>
              <a:buChar char="•"/>
              <a:defRPr>
                <a:solidFill>
                  <a:schemeClr val="dk2"/>
                </a:solidFill>
              </a:defRPr>
            </a:lvl4pPr>
            <a:lvl5pPr marL="2286000" lvl="4" indent="-342900" algn="l">
              <a:lnSpc>
                <a:spcPct val="90000"/>
              </a:lnSpc>
              <a:spcBef>
                <a:spcPts val="500"/>
              </a:spcBef>
              <a:spcAft>
                <a:spcPts val="0"/>
              </a:spcAft>
              <a:buClr>
                <a:schemeClr val="dk2"/>
              </a:buClr>
              <a:buSzPts val="18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23"/>
          <p:cNvSpPr txBox="1">
            <a:spLocks noGrp="1"/>
          </p:cNvSpPr>
          <p:nvPr>
            <p:ph type="sldNum" idx="12"/>
          </p:nvPr>
        </p:nvSpPr>
        <p:spPr>
          <a:xfrm>
            <a:off x="11353799" y="6356350"/>
            <a:ext cx="67900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Section Header">
  <p:cSld name="2_Section Header">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30"/>
          <p:cNvSpPr txBox="1">
            <a:spLocks noGrp="1"/>
          </p:cNvSpPr>
          <p:nvPr>
            <p:ph type="title"/>
          </p:nvPr>
        </p:nvSpPr>
        <p:spPr>
          <a:xfrm>
            <a:off x="5893806" y="1367073"/>
            <a:ext cx="4825497" cy="3485584"/>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6000"/>
              <a:buFont typeface="Twentieth Century"/>
              <a:buNone/>
              <a:defRPr sz="6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0"/>
          <p:cNvSpPr txBox="1">
            <a:spLocks noGrp="1"/>
          </p:cNvSpPr>
          <p:nvPr>
            <p:ph type="body" idx="1"/>
          </p:nvPr>
        </p:nvSpPr>
        <p:spPr>
          <a:xfrm>
            <a:off x="1267486" y="1976754"/>
            <a:ext cx="4445251" cy="142734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solidFill>
          <a:srgbClr val="FFFFFF"/>
        </a:solidFill>
        <a:effectLst/>
      </p:bgPr>
    </p:bg>
    <p:spTree>
      <p:nvGrpSpPr>
        <p:cNvPr id="1" name="Shape 44"/>
        <p:cNvGrpSpPr/>
        <p:nvPr/>
      </p:nvGrpSpPr>
      <p:grpSpPr>
        <a:xfrm>
          <a:off x="0" y="0"/>
          <a:ext cx="0" cy="0"/>
          <a:chOff x="0" y="0"/>
          <a:chExt cx="0" cy="0"/>
        </a:xfrm>
      </p:grpSpPr>
      <p:sp>
        <p:nvSpPr>
          <p:cNvPr id="45" name="Google Shape;45;p33"/>
          <p:cNvSpPr txBox="1">
            <a:spLocks noGrp="1"/>
          </p:cNvSpPr>
          <p:nvPr>
            <p:ph type="title"/>
          </p:nvPr>
        </p:nvSpPr>
        <p:spPr>
          <a:xfrm>
            <a:off x="7007382" y="1976754"/>
            <a:ext cx="3711921" cy="325614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6000"/>
              <a:buFont typeface="Twentieth Century"/>
              <a:buNone/>
              <a:defRPr sz="6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3"/>
          <p:cNvSpPr txBox="1">
            <a:spLocks noGrp="1"/>
          </p:cNvSpPr>
          <p:nvPr>
            <p:ph type="body" idx="1"/>
          </p:nvPr>
        </p:nvSpPr>
        <p:spPr>
          <a:xfrm>
            <a:off x="2290526" y="1976754"/>
            <a:ext cx="3485585" cy="35911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Section Header">
  <p:cSld name="3_Section Header">
    <p:bg>
      <p:bgPr>
        <a:solidFill>
          <a:srgbClr val="FFFFFF"/>
        </a:solidFill>
        <a:effectLst/>
      </p:bgPr>
    </p:bg>
    <p:spTree>
      <p:nvGrpSpPr>
        <p:cNvPr id="1" name="Shape 47"/>
        <p:cNvGrpSpPr/>
        <p:nvPr/>
      </p:nvGrpSpPr>
      <p:grpSpPr>
        <a:xfrm>
          <a:off x="0" y="0"/>
          <a:ext cx="0" cy="0"/>
          <a:chOff x="0" y="0"/>
          <a:chExt cx="0" cy="0"/>
        </a:xfrm>
      </p:grpSpPr>
      <p:sp>
        <p:nvSpPr>
          <p:cNvPr id="48" name="Google Shape;48;p34"/>
          <p:cNvSpPr txBox="1">
            <a:spLocks noGrp="1"/>
          </p:cNvSpPr>
          <p:nvPr>
            <p:ph type="title"/>
          </p:nvPr>
        </p:nvSpPr>
        <p:spPr>
          <a:xfrm>
            <a:off x="1421394" y="1104522"/>
            <a:ext cx="8428776" cy="278846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6000"/>
              <a:buFont typeface="Twentieth Century"/>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4"/>
          <p:cNvSpPr txBox="1">
            <a:spLocks noGrp="1"/>
          </p:cNvSpPr>
          <p:nvPr>
            <p:ph type="body" idx="1"/>
          </p:nvPr>
        </p:nvSpPr>
        <p:spPr>
          <a:xfrm>
            <a:off x="7523430" y="3892990"/>
            <a:ext cx="3630440" cy="20279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Title Only">
  <p:cSld name="2_Title Only">
    <p:bg>
      <p:bgPr>
        <a:solidFill>
          <a:srgbClr val="FFFFFF"/>
        </a:solidFill>
        <a:effectLst/>
      </p:bgPr>
    </p:bg>
    <p:spTree>
      <p:nvGrpSpPr>
        <p:cNvPr id="1" name="Shape 50"/>
        <p:cNvGrpSpPr/>
        <p:nvPr/>
      </p:nvGrpSpPr>
      <p:grpSpPr>
        <a:xfrm>
          <a:off x="0" y="0"/>
          <a:ext cx="0" cy="0"/>
          <a:chOff x="0" y="0"/>
          <a:chExt cx="0" cy="0"/>
        </a:xfrm>
      </p:grpSpPr>
      <p:sp>
        <p:nvSpPr>
          <p:cNvPr id="51" name="Google Shape;51;p35"/>
          <p:cNvSpPr txBox="1">
            <a:spLocks noGrp="1"/>
          </p:cNvSpPr>
          <p:nvPr>
            <p:ph type="title"/>
          </p:nvPr>
        </p:nvSpPr>
        <p:spPr>
          <a:xfrm>
            <a:off x="452673" y="980761"/>
            <a:ext cx="4490520" cy="542909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4400"/>
              <a:buFont typeface="Twentieth Century"/>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5"/>
          <p:cNvSpPr txBox="1">
            <a:spLocks noGrp="1"/>
          </p:cNvSpPr>
          <p:nvPr>
            <p:ph type="body" idx="1"/>
          </p:nvPr>
        </p:nvSpPr>
        <p:spPr>
          <a:xfrm>
            <a:off x="6082861" y="2126922"/>
            <a:ext cx="1911350" cy="184754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a:solidFill>
                  <a:schemeClr val="accent2"/>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3" name="Google Shape;53;p35"/>
          <p:cNvSpPr txBox="1">
            <a:spLocks noGrp="1"/>
          </p:cNvSpPr>
          <p:nvPr>
            <p:ph type="body" idx="2"/>
          </p:nvPr>
        </p:nvSpPr>
        <p:spPr>
          <a:xfrm>
            <a:off x="9325069" y="1681793"/>
            <a:ext cx="1720160" cy="157745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a:solidFill>
                  <a:schemeClr val="accent2"/>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4" name="Google Shape;54;p35"/>
          <p:cNvSpPr txBox="1">
            <a:spLocks noGrp="1"/>
          </p:cNvSpPr>
          <p:nvPr>
            <p:ph type="body" idx="3"/>
          </p:nvPr>
        </p:nvSpPr>
        <p:spPr>
          <a:xfrm>
            <a:off x="9478977" y="3871223"/>
            <a:ext cx="1655277" cy="157745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a:solidFill>
                  <a:schemeClr val="accent2"/>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_Section Header">
  <p:cSld name="4_Section Header">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371192" y="4508626"/>
            <a:ext cx="7532483" cy="216377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6000"/>
              <a:buFont typeface="Twentieth Century"/>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Title Only">
  <p:cSld name="3_Title Only">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25"/>
          <p:cNvSpPr txBox="1">
            <a:spLocks noGrp="1"/>
          </p:cNvSpPr>
          <p:nvPr>
            <p:ph type="title"/>
          </p:nvPr>
        </p:nvSpPr>
        <p:spPr>
          <a:xfrm>
            <a:off x="5395865" y="1795572"/>
            <a:ext cx="4472411" cy="403486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4400"/>
              <a:buFont typeface="Twentieth Century"/>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5"/>
          <p:cNvSpPr txBox="1">
            <a:spLocks noGrp="1"/>
          </p:cNvSpPr>
          <p:nvPr>
            <p:ph type="body" idx="1"/>
          </p:nvPr>
        </p:nvSpPr>
        <p:spPr>
          <a:xfrm>
            <a:off x="370123" y="2344205"/>
            <a:ext cx="4781299" cy="248129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2_Title and Content">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27"/>
          <p:cNvSpPr txBox="1">
            <a:spLocks noGrp="1"/>
          </p:cNvSpPr>
          <p:nvPr>
            <p:ph type="title"/>
          </p:nvPr>
        </p:nvSpPr>
        <p:spPr>
          <a:xfrm>
            <a:off x="838200" y="425513"/>
            <a:ext cx="9365055" cy="12651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4400"/>
              <a:buFont typeface="Twentieth Century"/>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7"/>
          <p:cNvSpPr txBox="1">
            <a:spLocks noGrp="1"/>
          </p:cNvSpPr>
          <p:nvPr>
            <p:ph type="body" idx="1"/>
          </p:nvPr>
        </p:nvSpPr>
        <p:spPr>
          <a:xfrm>
            <a:off x="838200" y="1825624"/>
            <a:ext cx="9365055" cy="503237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2"/>
              </a:buClr>
              <a:buSzPts val="2800"/>
              <a:buChar char="•"/>
              <a:defRPr>
                <a:solidFill>
                  <a:schemeClr val="dk2"/>
                </a:solidFil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2900" algn="l">
              <a:lnSpc>
                <a:spcPct val="90000"/>
              </a:lnSpc>
              <a:spcBef>
                <a:spcPts val="500"/>
              </a:spcBef>
              <a:spcAft>
                <a:spcPts val="0"/>
              </a:spcAft>
              <a:buClr>
                <a:schemeClr val="dk2"/>
              </a:buClr>
              <a:buSzPts val="1800"/>
              <a:buChar char="•"/>
              <a:defRPr>
                <a:solidFill>
                  <a:schemeClr val="dk2"/>
                </a:solidFill>
              </a:defRPr>
            </a:lvl4pPr>
            <a:lvl5pPr marL="2286000" lvl="4" indent="-342900" algn="l">
              <a:lnSpc>
                <a:spcPct val="90000"/>
              </a:lnSpc>
              <a:spcBef>
                <a:spcPts val="500"/>
              </a:spcBef>
              <a:spcAft>
                <a:spcPts val="0"/>
              </a:spcAft>
              <a:buClr>
                <a:schemeClr val="dk2"/>
              </a:buClr>
              <a:buSzPts val="18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7"/>
          <p:cNvSpPr txBox="1">
            <a:spLocks noGrp="1"/>
          </p:cNvSpPr>
          <p:nvPr>
            <p:ph type="sldNum" idx="12"/>
          </p:nvPr>
        </p:nvSpPr>
        <p:spPr>
          <a:xfrm>
            <a:off x="11525061" y="6356350"/>
            <a:ext cx="50774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Rockwell"/>
              <a:buNone/>
              <a:defRPr sz="1200" b="0" i="0" u="none" strike="noStrike" cap="none">
                <a:solidFill>
                  <a:srgbClr val="888888"/>
                </a:solidFill>
                <a:latin typeface="Rockwell"/>
                <a:ea typeface="Rockwell"/>
                <a:cs typeface="Rockwell"/>
                <a:sym typeface="Rockwell"/>
              </a:defRPr>
            </a:lvl1pPr>
            <a:lvl2pPr marL="0" marR="0" lvl="1" indent="0" algn="r">
              <a:lnSpc>
                <a:spcPct val="100000"/>
              </a:lnSpc>
              <a:spcBef>
                <a:spcPts val="0"/>
              </a:spcBef>
              <a:spcAft>
                <a:spcPts val="0"/>
              </a:spcAft>
              <a:buClr>
                <a:srgbClr val="888888"/>
              </a:buClr>
              <a:buSzPts val="1200"/>
              <a:buFont typeface="Rockwell"/>
              <a:buNone/>
              <a:defRPr sz="1200" b="0" i="0" u="none" strike="noStrike" cap="none">
                <a:solidFill>
                  <a:srgbClr val="888888"/>
                </a:solidFill>
                <a:latin typeface="Rockwell"/>
                <a:ea typeface="Rockwell"/>
                <a:cs typeface="Rockwell"/>
                <a:sym typeface="Rockwell"/>
              </a:defRPr>
            </a:lvl2pPr>
            <a:lvl3pPr marL="0" marR="0" lvl="2" indent="0" algn="r">
              <a:lnSpc>
                <a:spcPct val="100000"/>
              </a:lnSpc>
              <a:spcBef>
                <a:spcPts val="0"/>
              </a:spcBef>
              <a:spcAft>
                <a:spcPts val="0"/>
              </a:spcAft>
              <a:buClr>
                <a:srgbClr val="888888"/>
              </a:buClr>
              <a:buSzPts val="1200"/>
              <a:buFont typeface="Rockwell"/>
              <a:buNone/>
              <a:defRPr sz="1200" b="0" i="0" u="none" strike="noStrike" cap="none">
                <a:solidFill>
                  <a:srgbClr val="888888"/>
                </a:solidFill>
                <a:latin typeface="Rockwell"/>
                <a:ea typeface="Rockwell"/>
                <a:cs typeface="Rockwell"/>
                <a:sym typeface="Rockwell"/>
              </a:defRPr>
            </a:lvl3pPr>
            <a:lvl4pPr marL="0" marR="0" lvl="3" indent="0" algn="r">
              <a:lnSpc>
                <a:spcPct val="100000"/>
              </a:lnSpc>
              <a:spcBef>
                <a:spcPts val="0"/>
              </a:spcBef>
              <a:spcAft>
                <a:spcPts val="0"/>
              </a:spcAft>
              <a:buClr>
                <a:srgbClr val="888888"/>
              </a:buClr>
              <a:buSzPts val="1200"/>
              <a:buFont typeface="Rockwell"/>
              <a:buNone/>
              <a:defRPr sz="1200" b="0" i="0" u="none" strike="noStrike" cap="none">
                <a:solidFill>
                  <a:srgbClr val="888888"/>
                </a:solidFill>
                <a:latin typeface="Rockwell"/>
                <a:ea typeface="Rockwell"/>
                <a:cs typeface="Rockwell"/>
                <a:sym typeface="Rockwell"/>
              </a:defRPr>
            </a:lvl4pPr>
            <a:lvl5pPr marL="0" marR="0" lvl="4" indent="0" algn="r">
              <a:lnSpc>
                <a:spcPct val="100000"/>
              </a:lnSpc>
              <a:spcBef>
                <a:spcPts val="0"/>
              </a:spcBef>
              <a:spcAft>
                <a:spcPts val="0"/>
              </a:spcAft>
              <a:buClr>
                <a:srgbClr val="888888"/>
              </a:buClr>
              <a:buSzPts val="1200"/>
              <a:buFont typeface="Rockwell"/>
              <a:buNone/>
              <a:defRPr sz="1200" b="0" i="0" u="none" strike="noStrike" cap="none">
                <a:solidFill>
                  <a:srgbClr val="888888"/>
                </a:solidFill>
                <a:latin typeface="Rockwell"/>
                <a:ea typeface="Rockwell"/>
                <a:cs typeface="Rockwell"/>
                <a:sym typeface="Rockwell"/>
              </a:defRPr>
            </a:lvl5pPr>
            <a:lvl6pPr marL="0" marR="0" lvl="5" indent="0" algn="r">
              <a:lnSpc>
                <a:spcPct val="100000"/>
              </a:lnSpc>
              <a:spcBef>
                <a:spcPts val="0"/>
              </a:spcBef>
              <a:spcAft>
                <a:spcPts val="0"/>
              </a:spcAft>
              <a:buClr>
                <a:srgbClr val="888888"/>
              </a:buClr>
              <a:buSzPts val="1200"/>
              <a:buFont typeface="Rockwell"/>
              <a:buNone/>
              <a:defRPr sz="1200" b="0" i="0" u="none" strike="noStrike" cap="none">
                <a:solidFill>
                  <a:srgbClr val="888888"/>
                </a:solidFill>
                <a:latin typeface="Rockwell"/>
                <a:ea typeface="Rockwell"/>
                <a:cs typeface="Rockwell"/>
                <a:sym typeface="Rockwell"/>
              </a:defRPr>
            </a:lvl6pPr>
            <a:lvl7pPr marL="0" marR="0" lvl="6" indent="0" algn="r">
              <a:lnSpc>
                <a:spcPct val="100000"/>
              </a:lnSpc>
              <a:spcBef>
                <a:spcPts val="0"/>
              </a:spcBef>
              <a:spcAft>
                <a:spcPts val="0"/>
              </a:spcAft>
              <a:buClr>
                <a:srgbClr val="888888"/>
              </a:buClr>
              <a:buSzPts val="1200"/>
              <a:buFont typeface="Rockwell"/>
              <a:buNone/>
              <a:defRPr sz="1200" b="0" i="0" u="none" strike="noStrike" cap="none">
                <a:solidFill>
                  <a:srgbClr val="888888"/>
                </a:solidFill>
                <a:latin typeface="Rockwell"/>
                <a:ea typeface="Rockwell"/>
                <a:cs typeface="Rockwell"/>
                <a:sym typeface="Rockwell"/>
              </a:defRPr>
            </a:lvl7pPr>
            <a:lvl8pPr marL="0" marR="0" lvl="7" indent="0" algn="r">
              <a:lnSpc>
                <a:spcPct val="100000"/>
              </a:lnSpc>
              <a:spcBef>
                <a:spcPts val="0"/>
              </a:spcBef>
              <a:spcAft>
                <a:spcPts val="0"/>
              </a:spcAft>
              <a:buClr>
                <a:srgbClr val="888888"/>
              </a:buClr>
              <a:buSzPts val="1200"/>
              <a:buFont typeface="Rockwell"/>
              <a:buNone/>
              <a:defRPr sz="1200" b="0" i="0" u="none" strike="noStrike" cap="none">
                <a:solidFill>
                  <a:srgbClr val="888888"/>
                </a:solidFill>
                <a:latin typeface="Rockwell"/>
                <a:ea typeface="Rockwell"/>
                <a:cs typeface="Rockwell"/>
                <a:sym typeface="Rockwell"/>
              </a:defRPr>
            </a:lvl8pPr>
            <a:lvl9pPr marL="0" marR="0" lvl="8" indent="0" algn="r">
              <a:lnSpc>
                <a:spcPct val="100000"/>
              </a:lnSpc>
              <a:spcBef>
                <a:spcPts val="0"/>
              </a:spcBef>
              <a:spcAft>
                <a:spcPts val="0"/>
              </a:spcAft>
              <a:buClr>
                <a:srgbClr val="888888"/>
              </a:buClr>
              <a:buSzPts val="1200"/>
              <a:buFont typeface="Rockwell"/>
              <a:buNone/>
              <a:defRPr sz="12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28"/>
          <p:cNvSpPr txBox="1">
            <a:spLocks noGrp="1"/>
          </p:cNvSpPr>
          <p:nvPr>
            <p:ph type="title"/>
          </p:nvPr>
        </p:nvSpPr>
        <p:spPr>
          <a:xfrm>
            <a:off x="838200" y="425513"/>
            <a:ext cx="9365055" cy="12651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4400"/>
              <a:buFont typeface="Twentieth Century"/>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8"/>
          <p:cNvSpPr txBox="1">
            <a:spLocks noGrp="1"/>
          </p:cNvSpPr>
          <p:nvPr>
            <p:ph type="body" idx="1"/>
          </p:nvPr>
        </p:nvSpPr>
        <p:spPr>
          <a:xfrm>
            <a:off x="838200" y="1825624"/>
            <a:ext cx="9365055" cy="503237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2"/>
              </a:buClr>
              <a:buSzPts val="2800"/>
              <a:buChar char="•"/>
              <a:defRPr>
                <a:solidFill>
                  <a:schemeClr val="dk2"/>
                </a:solidFil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2900" algn="l">
              <a:lnSpc>
                <a:spcPct val="90000"/>
              </a:lnSpc>
              <a:spcBef>
                <a:spcPts val="500"/>
              </a:spcBef>
              <a:spcAft>
                <a:spcPts val="0"/>
              </a:spcAft>
              <a:buClr>
                <a:schemeClr val="dk2"/>
              </a:buClr>
              <a:buSzPts val="1800"/>
              <a:buChar char="•"/>
              <a:defRPr>
                <a:solidFill>
                  <a:schemeClr val="dk2"/>
                </a:solidFill>
              </a:defRPr>
            </a:lvl4pPr>
            <a:lvl5pPr marL="2286000" lvl="4" indent="-342900" algn="l">
              <a:lnSpc>
                <a:spcPct val="90000"/>
              </a:lnSpc>
              <a:spcBef>
                <a:spcPts val="500"/>
              </a:spcBef>
              <a:spcAft>
                <a:spcPts val="0"/>
              </a:spcAft>
              <a:buClr>
                <a:schemeClr val="dk2"/>
              </a:buClr>
              <a:buSzPts val="18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8"/>
          <p:cNvSpPr txBox="1">
            <a:spLocks noGrp="1"/>
          </p:cNvSpPr>
          <p:nvPr>
            <p:ph type="sldNum" idx="12"/>
          </p:nvPr>
        </p:nvSpPr>
        <p:spPr>
          <a:xfrm>
            <a:off x="11525061" y="6356350"/>
            <a:ext cx="50774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26"/>
          <p:cNvSpPr txBox="1">
            <a:spLocks noGrp="1"/>
          </p:cNvSpPr>
          <p:nvPr>
            <p:ph type="title"/>
          </p:nvPr>
        </p:nvSpPr>
        <p:spPr>
          <a:xfrm>
            <a:off x="2987643" y="2646598"/>
            <a:ext cx="6201623" cy="233280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4400"/>
              <a:buFont typeface="Twentieth Century"/>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FFFFF"/>
        </a:solidFill>
        <a:effectLst/>
      </p:bgPr>
    </p:bg>
    <p:spTree>
      <p:nvGrpSpPr>
        <p:cNvPr id="1" name="Shape 32"/>
        <p:cNvGrpSpPr/>
        <p:nvPr/>
      </p:nvGrpSpPr>
      <p:grpSpPr>
        <a:xfrm>
          <a:off x="0" y="0"/>
          <a:ext cx="0" cy="0"/>
          <a:chOff x="0" y="0"/>
          <a:chExt cx="0" cy="0"/>
        </a:xfrm>
      </p:grpSpPr>
      <p:sp>
        <p:nvSpPr>
          <p:cNvPr id="33" name="Google Shape;33;p32"/>
          <p:cNvSpPr txBox="1">
            <a:spLocks noGrp="1"/>
          </p:cNvSpPr>
          <p:nvPr>
            <p:ph type="ctrTitle"/>
          </p:nvPr>
        </p:nvSpPr>
        <p:spPr>
          <a:xfrm>
            <a:off x="796705" y="1122363"/>
            <a:ext cx="10275683"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Twentieth Century"/>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2"/>
          <p:cNvSpPr txBox="1">
            <a:spLocks noGrp="1"/>
          </p:cNvSpPr>
          <p:nvPr>
            <p:ph type="subTitle" idx="1"/>
          </p:nvPr>
        </p:nvSpPr>
        <p:spPr>
          <a:xfrm>
            <a:off x="796705" y="3883936"/>
            <a:ext cx="10275683" cy="137386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29"/>
          <p:cNvSpPr txBox="1">
            <a:spLocks noGrp="1"/>
          </p:cNvSpPr>
          <p:nvPr>
            <p:ph type="title"/>
          </p:nvPr>
        </p:nvSpPr>
        <p:spPr>
          <a:xfrm>
            <a:off x="6274050" y="2245261"/>
            <a:ext cx="5576936" cy="204561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6000"/>
              <a:buFont typeface="Twentieth Century"/>
              <a:buNone/>
              <a:defRPr sz="6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9"/>
          <p:cNvSpPr txBox="1">
            <a:spLocks noGrp="1"/>
          </p:cNvSpPr>
          <p:nvPr>
            <p:ph type="body" idx="1"/>
          </p:nvPr>
        </p:nvSpPr>
        <p:spPr>
          <a:xfrm>
            <a:off x="7604910" y="4798337"/>
            <a:ext cx="4246076" cy="129131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2400"/>
              <a:buNone/>
              <a:defRPr sz="2400">
                <a:solidFill>
                  <a:schemeClr val="dk2"/>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Only">
  <p:cSld name="1_Title Only">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p31"/>
          <p:cNvSpPr txBox="1">
            <a:spLocks noGrp="1"/>
          </p:cNvSpPr>
          <p:nvPr>
            <p:ph type="title"/>
          </p:nvPr>
        </p:nvSpPr>
        <p:spPr>
          <a:xfrm>
            <a:off x="5223849" y="1511930"/>
            <a:ext cx="6446067" cy="33135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4400"/>
              <a:buFont typeface="Twentieth Century"/>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1"/>
          <p:cNvSpPr txBox="1">
            <a:spLocks noGrp="1"/>
          </p:cNvSpPr>
          <p:nvPr>
            <p:ph type="body" idx="1"/>
          </p:nvPr>
        </p:nvSpPr>
        <p:spPr>
          <a:xfrm>
            <a:off x="370123" y="2344205"/>
            <a:ext cx="4781299" cy="248129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Twentieth Century"/>
              <a:buNone/>
              <a:defRPr sz="440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Rockwell"/>
                <a:ea typeface="Rockwell"/>
                <a:cs typeface="Rockwell"/>
                <a:sym typeface="Rockwel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ckwell"/>
                <a:ea typeface="Rockwell"/>
                <a:cs typeface="Rockwell"/>
                <a:sym typeface="Rockwel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ckwell"/>
                <a:ea typeface="Rockwell"/>
                <a:cs typeface="Rockwell"/>
                <a:sym typeface="Rockwel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ckwell"/>
                <a:ea typeface="Rockwell"/>
                <a:cs typeface="Rockwell"/>
                <a:sym typeface="Rockwel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ckwell"/>
                <a:ea typeface="Rockwell"/>
                <a:cs typeface="Rockwell"/>
                <a:sym typeface="Rockwel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ckwell"/>
                <a:ea typeface="Rockwell"/>
                <a:cs typeface="Rockwell"/>
                <a:sym typeface="Rockwel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ckwell"/>
                <a:ea typeface="Rockwell"/>
                <a:cs typeface="Rockwell"/>
                <a:sym typeface="Rockwel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ckwell"/>
                <a:ea typeface="Rockwell"/>
                <a:cs typeface="Rockwell"/>
                <a:sym typeface="Rockwel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ckwell"/>
                <a:ea typeface="Rockwell"/>
                <a:cs typeface="Rockwell"/>
                <a:sym typeface="Rockwell"/>
              </a:defRPr>
            </a:lvl9pPr>
          </a:lstStyle>
          <a:p>
            <a:endParaRPr/>
          </a:p>
        </p:txBody>
      </p:sp>
      <p:sp>
        <p:nvSpPr>
          <p:cNvPr id="12" name="Google Shape;12;p22"/>
          <p:cNvSpPr txBox="1">
            <a:spLocks noGrp="1"/>
          </p:cNvSpPr>
          <p:nvPr>
            <p:ph type="sldNum" idx="12"/>
          </p:nvPr>
        </p:nvSpPr>
        <p:spPr>
          <a:xfrm>
            <a:off x="11353799" y="6356350"/>
            <a:ext cx="67900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ckwell"/>
                <a:ea typeface="Rockwell"/>
                <a:cs typeface="Rockwell"/>
                <a:sym typeface="Rockwel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ckwell"/>
                <a:ea typeface="Rockwell"/>
                <a:cs typeface="Rockwell"/>
                <a:sym typeface="Rockwel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ckwell"/>
                <a:ea typeface="Rockwell"/>
                <a:cs typeface="Rockwell"/>
                <a:sym typeface="Rockwel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ckwell"/>
                <a:ea typeface="Rockwell"/>
                <a:cs typeface="Rockwell"/>
                <a:sym typeface="Rockwel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ckwell"/>
                <a:ea typeface="Rockwell"/>
                <a:cs typeface="Rockwell"/>
                <a:sym typeface="Rockwel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ckwell"/>
                <a:ea typeface="Rockwell"/>
                <a:cs typeface="Rockwell"/>
                <a:sym typeface="Rockwel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ckwell"/>
                <a:ea typeface="Rockwell"/>
                <a:cs typeface="Rockwell"/>
                <a:sym typeface="Rockwel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ckwell"/>
                <a:ea typeface="Rockwell"/>
                <a:cs typeface="Rockwell"/>
                <a:sym typeface="Rockwel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ntp.org/assets/documents/TNTP_Accelerate_Dont_Remediate_FINAL.pd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drive.google.com/file/d/1W6kasj282eK3DcF-3sFawqE6SVmEXvOr/view"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hyperlink" Target="http://drive.google.com/file/d/1wUqSURonUSd91kHyl5vm56maasulBsl2/view"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hyperlink" Target="http://drive.google.com/file/d/1OQXhWDuTgm35BJVu1yTXUr0fqEOGYAm2/view"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ULH3yt_yXMk"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www.education.ne.gov/math/mathematics-standards-revision/" TargetMode="External"/><Relationship Id="rId7" Type="http://schemas.openxmlformats.org/officeDocument/2006/relationships/hyperlink" Target="https://www.education.ne.gov/wp-content/uploads/2022/08/Math-Standards-Implementation-Overview_August-2022.pdf"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hyperlink" Target="https://www.education.ne.gov/wp-content/uploads/2022/08/Mathematics-Standards-Revision-Process-Overview_August-2022.pdf" TargetMode="External"/><Relationship Id="rId5" Type="http://schemas.openxmlformats.org/officeDocument/2006/relationships/hyperlink" Target="https://www.education.ne.gov/wp-content/uploads/2022/08/NE-Math-Standards-Crosswalk_2022-and-2015.xlsx" TargetMode="External"/><Relationship Id="rId4" Type="http://schemas.openxmlformats.org/officeDocument/2006/relationships/hyperlink" Target="https://www.education.ne.gov/wp-content/uploads/2022/08/Math-Standards-Draft-2-Key-Features_August-2022.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59"/>
        <p:cNvGrpSpPr/>
        <p:nvPr/>
      </p:nvGrpSpPr>
      <p:grpSpPr>
        <a:xfrm>
          <a:off x="0" y="0"/>
          <a:ext cx="0" cy="0"/>
          <a:chOff x="0" y="0"/>
          <a:chExt cx="0" cy="0"/>
        </a:xfrm>
      </p:grpSpPr>
      <p:sp>
        <p:nvSpPr>
          <p:cNvPr id="60" name="Google Shape;60;p1"/>
          <p:cNvSpPr txBox="1">
            <a:spLocks noGrp="1"/>
          </p:cNvSpPr>
          <p:nvPr>
            <p:ph type="title"/>
          </p:nvPr>
        </p:nvSpPr>
        <p:spPr>
          <a:xfrm>
            <a:off x="838200" y="425513"/>
            <a:ext cx="10515600" cy="1265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Twentieth Century"/>
              <a:buNone/>
            </a:pPr>
            <a:r>
              <a:rPr lang="en-US"/>
              <a:t>Facilitator Notes</a:t>
            </a:r>
            <a:endParaRPr/>
          </a:p>
        </p:txBody>
      </p:sp>
      <p:sp>
        <p:nvSpPr>
          <p:cNvPr id="61" name="Google Shape;61;p1"/>
          <p:cNvSpPr txBox="1">
            <a:spLocks noGrp="1"/>
          </p:cNvSpPr>
          <p:nvPr>
            <p:ph type="body" idx="1"/>
          </p:nvPr>
        </p:nvSpPr>
        <p:spPr>
          <a:xfrm>
            <a:off x="838200" y="1690701"/>
            <a:ext cx="10515600" cy="44862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SzPts val="2800"/>
              <a:buChar char="•"/>
            </a:pPr>
            <a:r>
              <a:rPr lang="en-US"/>
              <a:t>No breakout rooms are required for this session; however, seating should allow for brief small-group discussions of questions and prompts throughout the session.</a:t>
            </a:r>
            <a:endParaRPr/>
          </a:p>
          <a:p>
            <a:pPr marL="228600" marR="0" lvl="0" indent="-228600" algn="l" rtl="0">
              <a:lnSpc>
                <a:spcPct val="90000"/>
              </a:lnSpc>
              <a:spcBef>
                <a:spcPts val="0"/>
              </a:spcBef>
              <a:spcAft>
                <a:spcPts val="0"/>
              </a:spcAft>
              <a:buSzPts val="2800"/>
              <a:buChar char="•"/>
            </a:pPr>
            <a:r>
              <a:rPr lang="en-US"/>
              <a:t>You will need to show four videos, all with sound.</a:t>
            </a:r>
            <a:endParaRPr/>
          </a:p>
          <a:p>
            <a:pPr marL="228600" marR="0" lvl="0" indent="-228600" algn="l" rtl="0">
              <a:lnSpc>
                <a:spcPct val="90000"/>
              </a:lnSpc>
              <a:spcBef>
                <a:spcPts val="0"/>
              </a:spcBef>
              <a:spcAft>
                <a:spcPts val="0"/>
              </a:spcAft>
              <a:buSzPts val="2800"/>
              <a:buChar char="•"/>
            </a:pPr>
            <a:r>
              <a:rPr lang="en-US"/>
              <a:t>Ensure that each participant has:</a:t>
            </a:r>
            <a:endParaRPr/>
          </a:p>
          <a:p>
            <a:pPr marL="685800" lvl="1" indent="-228600" algn="l" rtl="0">
              <a:lnSpc>
                <a:spcPct val="90000"/>
              </a:lnSpc>
              <a:spcBef>
                <a:spcPts val="500"/>
              </a:spcBef>
              <a:spcAft>
                <a:spcPts val="0"/>
              </a:spcAft>
              <a:buClr>
                <a:schemeClr val="dk2"/>
              </a:buClr>
              <a:buSzPts val="2400"/>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 copy (electronic or paper) of the Session 1 Video Reflection and a way of completing it (e.g., computer, tablet, pencil)</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endParaRPr>
          </a:p>
          <a:p>
            <a:pPr marL="685800" lvl="1" indent="-228600" algn="l" rtl="0">
              <a:lnSpc>
                <a:spcPct val="90000"/>
              </a:lnSpc>
              <a:spcBef>
                <a:spcPts val="500"/>
              </a:spcBef>
              <a:spcAft>
                <a:spcPts val="0"/>
              </a:spcAft>
              <a:buSzPts val="2400"/>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A copy (electronic or paper) of the appendix to Zearn and TNTP’s 2021 report </a:t>
            </a:r>
            <a:r>
              <a:rPr lang="en-US" i="1" u="sng">
                <a:solidFill>
                  <a:schemeClr val="hlink"/>
                </a:solidFill>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Accelerate, Don’t Remediate</a:t>
            </a:r>
            <a:endParaRPr i="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endParaRPr>
          </a:p>
          <a:p>
            <a:pPr marL="685800" lvl="1" indent="-228600" algn="l" rtl="0">
              <a:lnSpc>
                <a:spcPct val="90000"/>
              </a:lnSpc>
              <a:spcBef>
                <a:spcPts val="500"/>
              </a:spcBef>
              <a:spcAft>
                <a:spcPts val="0"/>
              </a:spcAft>
              <a:buClr>
                <a:schemeClr val="dk2"/>
              </a:buClr>
              <a:buSzPts val="2400"/>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An Internet-enabled device and access to the Session 1 Closing Reflection (two short-answer prompts on a Google Form)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148c85b9572_1_67"/>
          <p:cNvSpPr txBox="1">
            <a:spLocks noGrp="1"/>
          </p:cNvSpPr>
          <p:nvPr>
            <p:ph type="title"/>
          </p:nvPr>
        </p:nvSpPr>
        <p:spPr>
          <a:xfrm>
            <a:off x="838200" y="425513"/>
            <a:ext cx="10515600" cy="126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Starting With Students</a:t>
            </a:r>
            <a:endParaRPr/>
          </a:p>
        </p:txBody>
      </p:sp>
      <p:sp>
        <p:nvSpPr>
          <p:cNvPr id="146" name="Google Shape;146;g148c85b9572_1_67"/>
          <p:cNvSpPr txBox="1">
            <a:spLocks noGrp="1"/>
          </p:cNvSpPr>
          <p:nvPr>
            <p:ph type="body" idx="1"/>
          </p:nvPr>
        </p:nvSpPr>
        <p:spPr>
          <a:xfrm>
            <a:off x="838200" y="1825625"/>
            <a:ext cx="4627200" cy="4492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15000"/>
              </a:lnSpc>
              <a:spcBef>
                <a:spcPts val="1000"/>
              </a:spcBef>
              <a:spcAft>
                <a:spcPts val="0"/>
              </a:spcAft>
              <a:buSzPct val="80242"/>
              <a:buNone/>
            </a:pPr>
            <a:r>
              <a:rPr lang="en-US" b="1"/>
              <a:t>Principle: </a:t>
            </a:r>
            <a:r>
              <a:rPr lang="en-US"/>
              <a:t>“Task predicts performance—not what the curriculum says students are supposed to do or what the teacher thinks she is asking students to do, but what students are actually </a:t>
            </a:r>
            <a:r>
              <a:rPr lang="en-US" i="1"/>
              <a:t>doing.</a:t>
            </a:r>
            <a:r>
              <a:rPr lang="en-US" sz="3250"/>
              <a:t>”</a:t>
            </a:r>
            <a:endParaRPr sz="3250" i="1">
              <a:solidFill>
                <a:schemeClr val="accent4"/>
              </a:solidFill>
            </a:endParaRPr>
          </a:p>
          <a:p>
            <a:pPr marL="0" lvl="0" indent="0" algn="l" rtl="0">
              <a:lnSpc>
                <a:spcPct val="115000"/>
              </a:lnSpc>
              <a:spcBef>
                <a:spcPts val="1000"/>
              </a:spcBef>
              <a:spcAft>
                <a:spcPts val="0"/>
              </a:spcAft>
              <a:buSzPct val="178060"/>
              <a:buNone/>
            </a:pPr>
            <a:endParaRPr sz="1700" i="1">
              <a:solidFill>
                <a:schemeClr val="accent4"/>
              </a:solidFill>
            </a:endParaRPr>
          </a:p>
          <a:p>
            <a:pPr marL="0" lvl="0" indent="0" algn="l" rtl="0">
              <a:lnSpc>
                <a:spcPct val="115000"/>
              </a:lnSpc>
              <a:spcBef>
                <a:spcPts val="1000"/>
              </a:spcBef>
              <a:spcAft>
                <a:spcPts val="200"/>
              </a:spcAft>
              <a:buClr>
                <a:schemeClr val="dk1"/>
              </a:buClr>
              <a:buSzPct val="60836"/>
              <a:buFont typeface="Arial"/>
              <a:buNone/>
            </a:pPr>
            <a:r>
              <a:rPr lang="en-US" sz="1808" i="1">
                <a:solidFill>
                  <a:schemeClr val="accent4"/>
                </a:solidFill>
              </a:rPr>
              <a:t>Instructional Rounds in Education</a:t>
            </a:r>
            <a:r>
              <a:rPr lang="en-US" sz="1808">
                <a:solidFill>
                  <a:schemeClr val="accent4"/>
                </a:solidFill>
              </a:rPr>
              <a:t> (City, Elmore, Fiarman, &amp; Teitel, 2009)</a:t>
            </a:r>
            <a:endParaRPr sz="2908"/>
          </a:p>
        </p:txBody>
      </p:sp>
      <p:grpSp>
        <p:nvGrpSpPr>
          <p:cNvPr id="147" name="Google Shape;147;g148c85b9572_1_67"/>
          <p:cNvGrpSpPr/>
          <p:nvPr/>
        </p:nvGrpSpPr>
        <p:grpSpPr>
          <a:xfrm>
            <a:off x="5690587" y="1826627"/>
            <a:ext cx="5622538" cy="4092921"/>
            <a:chOff x="1732547" y="1001"/>
            <a:chExt cx="5622538" cy="4092921"/>
          </a:xfrm>
        </p:grpSpPr>
        <p:sp>
          <p:nvSpPr>
            <p:cNvPr id="148" name="Google Shape;148;g148c85b9572_1_67"/>
            <p:cNvSpPr/>
            <p:nvPr/>
          </p:nvSpPr>
          <p:spPr>
            <a:xfrm>
              <a:off x="3483316" y="1001"/>
              <a:ext cx="2121000" cy="1060500"/>
            </a:xfrm>
            <a:prstGeom prst="roundRect">
              <a:avLst>
                <a:gd name="adj" fmla="val 10000"/>
              </a:avLst>
            </a:prstGeom>
            <a:gradFill>
              <a:gsLst>
                <a:gs pos="0">
                  <a:srgbClr val="FFD247"/>
                </a:gs>
                <a:gs pos="50000">
                  <a:srgbClr val="FFD400"/>
                </a:gs>
                <a:gs pos="100000">
                  <a:srgbClr val="E3C10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g148c85b9572_1_67"/>
            <p:cNvSpPr txBox="1"/>
            <p:nvPr/>
          </p:nvSpPr>
          <p:spPr>
            <a:xfrm>
              <a:off x="3514378" y="32063"/>
              <a:ext cx="2058900" cy="998400"/>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rgbClr val="000000"/>
                </a:buClr>
                <a:buSzPts val="3400"/>
                <a:buFont typeface="Arial"/>
                <a:buNone/>
              </a:pPr>
              <a:r>
                <a:rPr lang="en-US" sz="3400" b="0" i="0" u="none" strike="noStrike" cap="none">
                  <a:solidFill>
                    <a:srgbClr val="FFFFFF"/>
                  </a:solidFill>
                  <a:latin typeface="Rockwell"/>
                  <a:ea typeface="Rockwell"/>
                  <a:cs typeface="Rockwell"/>
                  <a:sym typeface="Rockwell"/>
                </a:rPr>
                <a:t>Student</a:t>
              </a:r>
              <a:endParaRPr sz="3400" b="0" i="0" u="none" strike="noStrike" cap="none">
                <a:solidFill>
                  <a:srgbClr val="FFFFFF"/>
                </a:solidFill>
                <a:latin typeface="Rockwell"/>
                <a:ea typeface="Rockwell"/>
                <a:cs typeface="Rockwell"/>
                <a:sym typeface="Rockwell"/>
              </a:endParaRPr>
            </a:p>
          </p:txBody>
        </p:sp>
        <p:sp>
          <p:nvSpPr>
            <p:cNvPr id="150" name="Google Shape;150;g148c85b9572_1_67"/>
            <p:cNvSpPr/>
            <p:nvPr/>
          </p:nvSpPr>
          <p:spPr>
            <a:xfrm rot="3599671">
              <a:off x="4866995" y="1861826"/>
              <a:ext cx="1104417" cy="371364"/>
            </a:xfrm>
            <a:prstGeom prst="leftRightArrow">
              <a:avLst>
                <a:gd name="adj1" fmla="val 60000"/>
                <a:gd name="adj2" fmla="val 50000"/>
              </a:avLst>
            </a:prstGeom>
            <a:gradFill>
              <a:gsLst>
                <a:gs pos="0">
                  <a:srgbClr val="FFD247"/>
                </a:gs>
                <a:gs pos="50000">
                  <a:srgbClr val="FFD400"/>
                </a:gs>
                <a:gs pos="100000">
                  <a:srgbClr val="E3C10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g148c85b9572_1_67"/>
            <p:cNvSpPr txBox="1"/>
            <p:nvPr/>
          </p:nvSpPr>
          <p:spPr>
            <a:xfrm rot="3600361">
              <a:off x="4978353" y="1936049"/>
              <a:ext cx="881560" cy="22270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500"/>
                <a:buFont typeface="Arial"/>
                <a:buNone/>
              </a:pPr>
              <a:endParaRPr sz="1500" b="0" i="0" u="none" strike="noStrike" cap="none">
                <a:solidFill>
                  <a:srgbClr val="FFFFFF"/>
                </a:solidFill>
                <a:latin typeface="Rockwell"/>
                <a:ea typeface="Rockwell"/>
                <a:cs typeface="Rockwell"/>
                <a:sym typeface="Rockwell"/>
              </a:endParaRPr>
            </a:p>
          </p:txBody>
        </p:sp>
        <p:sp>
          <p:nvSpPr>
            <p:cNvPr id="152" name="Google Shape;152;g148c85b9572_1_67"/>
            <p:cNvSpPr/>
            <p:nvPr/>
          </p:nvSpPr>
          <p:spPr>
            <a:xfrm>
              <a:off x="5234085" y="3033422"/>
              <a:ext cx="2121000" cy="1060500"/>
            </a:xfrm>
            <a:prstGeom prst="roundRect">
              <a:avLst>
                <a:gd name="adj" fmla="val 10000"/>
              </a:avLst>
            </a:prstGeom>
            <a:gradFill>
              <a:gsLst>
                <a:gs pos="0">
                  <a:srgbClr val="746C8B"/>
                </a:gs>
                <a:gs pos="50000">
                  <a:srgbClr val="62567E"/>
                </a:gs>
                <a:gs pos="100000">
                  <a:srgbClr val="554A7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g148c85b9572_1_67"/>
            <p:cNvSpPr txBox="1"/>
            <p:nvPr/>
          </p:nvSpPr>
          <p:spPr>
            <a:xfrm>
              <a:off x="5265147" y="3064484"/>
              <a:ext cx="2058900" cy="998400"/>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rgbClr val="000000"/>
                </a:buClr>
                <a:buSzPts val="3400"/>
                <a:buFont typeface="Arial"/>
                <a:buNone/>
              </a:pPr>
              <a:r>
                <a:rPr lang="en-US" sz="3400" b="0" i="0" u="none" strike="noStrike" cap="none">
                  <a:solidFill>
                    <a:srgbClr val="FFFFFF"/>
                  </a:solidFill>
                  <a:latin typeface="Rockwell"/>
                  <a:ea typeface="Rockwell"/>
                  <a:cs typeface="Rockwell"/>
                  <a:sym typeface="Rockwell"/>
                </a:rPr>
                <a:t>Content</a:t>
              </a:r>
              <a:endParaRPr sz="3400" b="0" i="0" u="none" strike="noStrike" cap="none">
                <a:solidFill>
                  <a:srgbClr val="FFFFFF"/>
                </a:solidFill>
                <a:latin typeface="Rockwell"/>
                <a:ea typeface="Rockwell"/>
                <a:cs typeface="Rockwell"/>
                <a:sym typeface="Rockwell"/>
              </a:endParaRPr>
            </a:p>
          </p:txBody>
        </p:sp>
        <p:sp>
          <p:nvSpPr>
            <p:cNvPr id="154" name="Google Shape;154;g148c85b9572_1_67"/>
            <p:cNvSpPr/>
            <p:nvPr/>
          </p:nvSpPr>
          <p:spPr>
            <a:xfrm rot="10800000">
              <a:off x="3991736" y="3378177"/>
              <a:ext cx="1104300" cy="371100"/>
            </a:xfrm>
            <a:prstGeom prst="leftRightArrow">
              <a:avLst>
                <a:gd name="adj1" fmla="val 60000"/>
                <a:gd name="adj2" fmla="val 50000"/>
              </a:avLst>
            </a:prstGeom>
            <a:gradFill>
              <a:gsLst>
                <a:gs pos="0">
                  <a:srgbClr val="746C8B"/>
                </a:gs>
                <a:gs pos="50000">
                  <a:srgbClr val="62567E"/>
                </a:gs>
                <a:gs pos="100000">
                  <a:srgbClr val="554A7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g148c85b9572_1_67"/>
            <p:cNvSpPr txBox="1"/>
            <p:nvPr/>
          </p:nvSpPr>
          <p:spPr>
            <a:xfrm>
              <a:off x="4103002" y="3452330"/>
              <a:ext cx="881700" cy="222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500"/>
                <a:buFont typeface="Arial"/>
                <a:buNone/>
              </a:pPr>
              <a:endParaRPr sz="1500" b="0" i="0" u="none" strike="noStrike" cap="none">
                <a:solidFill>
                  <a:srgbClr val="FFFFFF"/>
                </a:solidFill>
                <a:latin typeface="Rockwell"/>
                <a:ea typeface="Rockwell"/>
                <a:cs typeface="Rockwell"/>
                <a:sym typeface="Rockwell"/>
              </a:endParaRPr>
            </a:p>
          </p:txBody>
        </p:sp>
        <p:sp>
          <p:nvSpPr>
            <p:cNvPr id="156" name="Google Shape;156;g148c85b9572_1_67"/>
            <p:cNvSpPr/>
            <p:nvPr/>
          </p:nvSpPr>
          <p:spPr>
            <a:xfrm>
              <a:off x="1732547" y="3033422"/>
              <a:ext cx="2121000" cy="1060500"/>
            </a:xfrm>
            <a:prstGeom prst="roundRect">
              <a:avLst>
                <a:gd name="adj" fmla="val 10000"/>
              </a:avLst>
            </a:prstGeom>
            <a:gradFill>
              <a:gsLst>
                <a:gs pos="0">
                  <a:srgbClr val="4A485F"/>
                </a:gs>
                <a:gs pos="50000">
                  <a:srgbClr val="190D46"/>
                </a:gs>
                <a:gs pos="100000">
                  <a:srgbClr val="15084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g148c85b9572_1_67"/>
            <p:cNvSpPr txBox="1"/>
            <p:nvPr/>
          </p:nvSpPr>
          <p:spPr>
            <a:xfrm>
              <a:off x="1763609" y="3064484"/>
              <a:ext cx="2058900" cy="998400"/>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rgbClr val="000000"/>
                </a:buClr>
                <a:buSzPts val="3400"/>
                <a:buFont typeface="Arial"/>
                <a:buNone/>
              </a:pPr>
              <a:r>
                <a:rPr lang="en-US" sz="3400" b="0" i="0" u="none" strike="noStrike" cap="none">
                  <a:solidFill>
                    <a:srgbClr val="FFFFFF"/>
                  </a:solidFill>
                  <a:latin typeface="Rockwell"/>
                  <a:ea typeface="Rockwell"/>
                  <a:cs typeface="Rockwell"/>
                  <a:sym typeface="Rockwell"/>
                </a:rPr>
                <a:t>Teacher</a:t>
              </a:r>
              <a:endParaRPr sz="3400" b="0" i="0" u="none" strike="noStrike" cap="none">
                <a:solidFill>
                  <a:srgbClr val="FFFFFF"/>
                </a:solidFill>
                <a:latin typeface="Rockwell"/>
                <a:ea typeface="Rockwell"/>
                <a:cs typeface="Rockwell"/>
                <a:sym typeface="Rockwell"/>
              </a:endParaRPr>
            </a:p>
          </p:txBody>
        </p:sp>
        <p:sp>
          <p:nvSpPr>
            <p:cNvPr id="158" name="Google Shape;158;g148c85b9572_1_67"/>
            <p:cNvSpPr/>
            <p:nvPr/>
          </p:nvSpPr>
          <p:spPr>
            <a:xfrm rot="-3599671">
              <a:off x="3116379" y="1861855"/>
              <a:ext cx="1104417" cy="371364"/>
            </a:xfrm>
            <a:prstGeom prst="leftRightArrow">
              <a:avLst>
                <a:gd name="adj1" fmla="val 60000"/>
                <a:gd name="adj2" fmla="val 50000"/>
              </a:avLst>
            </a:prstGeom>
            <a:gradFill>
              <a:gsLst>
                <a:gs pos="0">
                  <a:srgbClr val="4A485F"/>
                </a:gs>
                <a:gs pos="50000">
                  <a:srgbClr val="190D46"/>
                </a:gs>
                <a:gs pos="100000">
                  <a:srgbClr val="15084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g148c85b9572_1_67"/>
            <p:cNvSpPr txBox="1"/>
            <p:nvPr/>
          </p:nvSpPr>
          <p:spPr>
            <a:xfrm rot="-3600361">
              <a:off x="3227631" y="1936105"/>
              <a:ext cx="881560" cy="22270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500"/>
                <a:buFont typeface="Arial"/>
                <a:buNone/>
              </a:pPr>
              <a:endParaRPr sz="1500" b="0" i="0" u="none" strike="noStrike" cap="none">
                <a:solidFill>
                  <a:srgbClr val="FFFFFF"/>
                </a:solidFill>
                <a:latin typeface="Rockwell"/>
                <a:ea typeface="Rockwell"/>
                <a:cs typeface="Rockwell"/>
                <a:sym typeface="Rockwell"/>
              </a:endParaRPr>
            </a:p>
          </p:txBody>
        </p:sp>
      </p:grpSp>
      <p:sp>
        <p:nvSpPr>
          <p:cNvPr id="160" name="Google Shape;160;g148c85b9572_1_67"/>
          <p:cNvSpPr txBox="1"/>
          <p:nvPr/>
        </p:nvSpPr>
        <p:spPr>
          <a:xfrm>
            <a:off x="7570804" y="3964213"/>
            <a:ext cx="1870800" cy="615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US" sz="3400" b="1" i="0" u="none" strike="noStrike" cap="none">
                <a:solidFill>
                  <a:srgbClr val="001489"/>
                </a:solidFill>
                <a:latin typeface="Rockwell"/>
                <a:ea typeface="Rockwell"/>
                <a:cs typeface="Rockwell"/>
                <a:sym typeface="Rockwell"/>
              </a:rPr>
              <a:t>Task</a:t>
            </a:r>
            <a:endParaRPr sz="3400" b="1" i="0" u="none" strike="noStrike" cap="none">
              <a:solidFill>
                <a:srgbClr val="001489"/>
              </a:solidFill>
              <a:latin typeface="Rockwell"/>
              <a:ea typeface="Rockwell"/>
              <a:cs typeface="Rockwell"/>
              <a:sym typeface="Rockwell"/>
            </a:endParaRPr>
          </a:p>
        </p:txBody>
      </p:sp>
      <p:sp>
        <p:nvSpPr>
          <p:cNvPr id="161" name="Google Shape;161;g148c85b9572_1_67"/>
          <p:cNvSpPr/>
          <p:nvPr/>
        </p:nvSpPr>
        <p:spPr>
          <a:xfrm>
            <a:off x="6842600" y="1532350"/>
            <a:ext cx="3279000" cy="1662000"/>
          </a:xfrm>
          <a:prstGeom prst="ellipse">
            <a:avLst/>
          </a:prstGeom>
          <a:noFill/>
          <a:ln w="28575" cap="flat" cmpd="sng">
            <a:solidFill>
              <a:srgbClr val="FF0000"/>
            </a:solidFill>
            <a:prstDash val="lg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12c29548211_0_0"/>
          <p:cNvSpPr txBox="1">
            <a:spLocks noGrp="1"/>
          </p:cNvSpPr>
          <p:nvPr>
            <p:ph type="title"/>
          </p:nvPr>
        </p:nvSpPr>
        <p:spPr>
          <a:xfrm>
            <a:off x="914400" y="577913"/>
            <a:ext cx="10515600" cy="126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Twentieth Century"/>
              <a:buNone/>
            </a:pPr>
            <a:r>
              <a:rPr lang="en-US"/>
              <a:t>Example 1</a:t>
            </a:r>
            <a:endParaRPr/>
          </a:p>
        </p:txBody>
      </p:sp>
      <p:sp>
        <p:nvSpPr>
          <p:cNvPr id="168" name="Google Shape;168;g12c29548211_0_0"/>
          <p:cNvSpPr txBox="1">
            <a:spLocks noGrp="1"/>
          </p:cNvSpPr>
          <p:nvPr>
            <p:ph type="body" idx="1"/>
          </p:nvPr>
        </p:nvSpPr>
        <p:spPr>
          <a:xfrm>
            <a:off x="914400" y="1978025"/>
            <a:ext cx="3759300" cy="1447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r>
              <a:rPr lang="en-US"/>
              <a:t>What do you see and hear </a:t>
            </a:r>
            <a:r>
              <a:rPr lang="en-US" b="1"/>
              <a:t>students</a:t>
            </a:r>
            <a:r>
              <a:rPr lang="en-US"/>
              <a:t> doing?</a:t>
            </a:r>
            <a:endParaRPr/>
          </a:p>
          <a:p>
            <a:pPr marL="0" lvl="0" indent="0" algn="l" rtl="0">
              <a:lnSpc>
                <a:spcPct val="90000"/>
              </a:lnSpc>
              <a:spcBef>
                <a:spcPts val="0"/>
              </a:spcBef>
              <a:spcAft>
                <a:spcPts val="0"/>
              </a:spcAft>
              <a:buSzPts val="2800"/>
              <a:buNone/>
            </a:pPr>
            <a:endParaRPr/>
          </a:p>
        </p:txBody>
      </p:sp>
      <p:sp>
        <p:nvSpPr>
          <p:cNvPr id="169" name="Google Shape;169;g12c29548211_0_0"/>
          <p:cNvSpPr txBox="1"/>
          <p:nvPr/>
        </p:nvSpPr>
        <p:spPr>
          <a:xfrm>
            <a:off x="5566525" y="4655325"/>
            <a:ext cx="4788900" cy="1328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000"/>
              </a:spcBef>
              <a:spcAft>
                <a:spcPts val="0"/>
              </a:spcAft>
              <a:buClr>
                <a:schemeClr val="dk1"/>
              </a:buClr>
              <a:buSzPts val="1100"/>
              <a:buFont typeface="Arial"/>
              <a:buNone/>
            </a:pPr>
            <a:r>
              <a:rPr lang="en-US" sz="2000" b="0" i="1" u="none" strike="noStrike" cap="none">
                <a:solidFill>
                  <a:schemeClr val="accent4"/>
                </a:solidFill>
                <a:latin typeface="Rockwell"/>
                <a:ea typeface="Rockwell"/>
                <a:cs typeface="Rockwell"/>
                <a:sym typeface="Rockwell"/>
              </a:rPr>
              <a:t>Eureka Math, Grade 3</a:t>
            </a:r>
            <a:endParaRPr sz="2000" b="0" i="1" u="none" strike="noStrike" cap="none">
              <a:solidFill>
                <a:schemeClr val="accent4"/>
              </a:solidFill>
              <a:latin typeface="Rockwell"/>
              <a:ea typeface="Rockwell"/>
              <a:cs typeface="Rockwell"/>
              <a:sym typeface="Rockwell"/>
            </a:endParaRPr>
          </a:p>
          <a:p>
            <a:pPr marL="0" marR="0" lvl="0" indent="0" algn="l" rtl="0">
              <a:lnSpc>
                <a:spcPct val="115000"/>
              </a:lnSpc>
              <a:spcBef>
                <a:spcPts val="1000"/>
              </a:spcBef>
              <a:spcAft>
                <a:spcPts val="200"/>
              </a:spcAft>
              <a:buClr>
                <a:schemeClr val="dk1"/>
              </a:buClr>
              <a:buSzPts val="1100"/>
              <a:buFont typeface="Arial"/>
              <a:buNone/>
            </a:pPr>
            <a:r>
              <a:rPr lang="en-US" sz="2000" b="0" i="1" u="none" strike="noStrike" cap="none">
                <a:solidFill>
                  <a:schemeClr val="accent4"/>
                </a:solidFill>
                <a:latin typeface="Rockwell"/>
                <a:ea typeface="Rockwell"/>
                <a:cs typeface="Rockwell"/>
                <a:sym typeface="Rockwell"/>
              </a:rPr>
              <a:t>Module 7: Geometry and Measurement Word Problems</a:t>
            </a:r>
            <a:endParaRPr sz="2000" b="0" i="1" u="none" strike="noStrike" cap="none">
              <a:solidFill>
                <a:schemeClr val="accent4"/>
              </a:solidFill>
              <a:latin typeface="Rockwell"/>
              <a:ea typeface="Rockwell"/>
              <a:cs typeface="Rockwell"/>
              <a:sym typeface="Rockwell"/>
            </a:endParaRPr>
          </a:p>
        </p:txBody>
      </p:sp>
      <p:grpSp>
        <p:nvGrpSpPr>
          <p:cNvPr id="170" name="Google Shape;170;g12c29548211_0_0"/>
          <p:cNvGrpSpPr/>
          <p:nvPr/>
        </p:nvGrpSpPr>
        <p:grpSpPr>
          <a:xfrm>
            <a:off x="1066894" y="3352800"/>
            <a:ext cx="3606858" cy="2258474"/>
            <a:chOff x="838306" y="3429000"/>
            <a:chExt cx="3606858" cy="2258474"/>
          </a:xfrm>
        </p:grpSpPr>
        <p:grpSp>
          <p:nvGrpSpPr>
            <p:cNvPr id="171" name="Google Shape;171;g12c29548211_0_0"/>
            <p:cNvGrpSpPr/>
            <p:nvPr/>
          </p:nvGrpSpPr>
          <p:grpSpPr>
            <a:xfrm>
              <a:off x="838306" y="3429000"/>
              <a:ext cx="3606858" cy="2258474"/>
              <a:chOff x="1732547" y="1001"/>
              <a:chExt cx="5622538" cy="4092921"/>
            </a:xfrm>
          </p:grpSpPr>
          <p:sp>
            <p:nvSpPr>
              <p:cNvPr id="172" name="Google Shape;172;g12c29548211_0_0"/>
              <p:cNvSpPr/>
              <p:nvPr/>
            </p:nvSpPr>
            <p:spPr>
              <a:xfrm>
                <a:off x="3483316" y="1001"/>
                <a:ext cx="2121000" cy="1060500"/>
              </a:xfrm>
              <a:prstGeom prst="roundRect">
                <a:avLst>
                  <a:gd name="adj" fmla="val 10000"/>
                </a:avLst>
              </a:prstGeom>
              <a:gradFill>
                <a:gsLst>
                  <a:gs pos="0">
                    <a:srgbClr val="FFD247"/>
                  </a:gs>
                  <a:gs pos="50000">
                    <a:srgbClr val="FFD400"/>
                  </a:gs>
                  <a:gs pos="100000">
                    <a:srgbClr val="E3C10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g12c29548211_0_0"/>
              <p:cNvSpPr txBox="1"/>
              <p:nvPr/>
            </p:nvSpPr>
            <p:spPr>
              <a:xfrm>
                <a:off x="3514378" y="32063"/>
                <a:ext cx="2058900" cy="998400"/>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en-US" sz="2200" b="0" i="0" u="none" strike="noStrike" cap="none">
                    <a:solidFill>
                      <a:schemeClr val="lt1"/>
                    </a:solidFill>
                    <a:latin typeface="Rockwell"/>
                    <a:ea typeface="Rockwell"/>
                    <a:cs typeface="Rockwell"/>
                    <a:sym typeface="Rockwell"/>
                  </a:rPr>
                  <a:t>Student</a:t>
                </a:r>
                <a:endParaRPr sz="2200" b="0" i="0" u="none" strike="noStrike" cap="none">
                  <a:solidFill>
                    <a:schemeClr val="lt1"/>
                  </a:solidFill>
                  <a:latin typeface="Rockwell"/>
                  <a:ea typeface="Rockwell"/>
                  <a:cs typeface="Rockwell"/>
                  <a:sym typeface="Rockwell"/>
                </a:endParaRPr>
              </a:p>
            </p:txBody>
          </p:sp>
          <p:sp>
            <p:nvSpPr>
              <p:cNvPr id="174" name="Google Shape;174;g12c29548211_0_0"/>
              <p:cNvSpPr/>
              <p:nvPr/>
            </p:nvSpPr>
            <p:spPr>
              <a:xfrm rot="3599671">
                <a:off x="4866998" y="1861832"/>
                <a:ext cx="1104417" cy="371364"/>
              </a:xfrm>
              <a:prstGeom prst="leftRightArrow">
                <a:avLst>
                  <a:gd name="adj1" fmla="val 60000"/>
                  <a:gd name="adj2" fmla="val 50000"/>
                </a:avLst>
              </a:prstGeom>
              <a:gradFill>
                <a:gsLst>
                  <a:gs pos="0">
                    <a:srgbClr val="FFD247"/>
                  </a:gs>
                  <a:gs pos="50000">
                    <a:srgbClr val="FFD400"/>
                  </a:gs>
                  <a:gs pos="100000">
                    <a:srgbClr val="E3C10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g12c29548211_0_0"/>
              <p:cNvSpPr txBox="1"/>
              <p:nvPr/>
            </p:nvSpPr>
            <p:spPr>
              <a:xfrm rot="3600361">
                <a:off x="4978363" y="1936065"/>
                <a:ext cx="881560" cy="22270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500"/>
                  <a:buFont typeface="Arial"/>
                  <a:buNone/>
                </a:pPr>
                <a:endParaRPr sz="1500" b="0" i="0" u="none" strike="noStrike" cap="none">
                  <a:solidFill>
                    <a:schemeClr val="lt1"/>
                  </a:solidFill>
                  <a:latin typeface="Rockwell"/>
                  <a:ea typeface="Rockwell"/>
                  <a:cs typeface="Rockwell"/>
                  <a:sym typeface="Rockwell"/>
                </a:endParaRPr>
              </a:p>
            </p:txBody>
          </p:sp>
          <p:sp>
            <p:nvSpPr>
              <p:cNvPr id="176" name="Google Shape;176;g12c29548211_0_0"/>
              <p:cNvSpPr/>
              <p:nvPr/>
            </p:nvSpPr>
            <p:spPr>
              <a:xfrm>
                <a:off x="5234085" y="3033422"/>
                <a:ext cx="2121000" cy="1060500"/>
              </a:xfrm>
              <a:prstGeom prst="roundRect">
                <a:avLst>
                  <a:gd name="adj" fmla="val 10000"/>
                </a:avLst>
              </a:prstGeom>
              <a:gradFill>
                <a:gsLst>
                  <a:gs pos="0">
                    <a:srgbClr val="746C8B"/>
                  </a:gs>
                  <a:gs pos="50000">
                    <a:srgbClr val="62567E"/>
                  </a:gs>
                  <a:gs pos="100000">
                    <a:srgbClr val="554A7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g12c29548211_0_0"/>
              <p:cNvSpPr txBox="1"/>
              <p:nvPr/>
            </p:nvSpPr>
            <p:spPr>
              <a:xfrm>
                <a:off x="5265147" y="3064484"/>
                <a:ext cx="2058900" cy="998400"/>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en-US" sz="2200" b="0" i="0" u="none" strike="noStrike" cap="none">
                    <a:solidFill>
                      <a:schemeClr val="lt1"/>
                    </a:solidFill>
                    <a:latin typeface="Rockwell"/>
                    <a:ea typeface="Rockwell"/>
                    <a:cs typeface="Rockwell"/>
                    <a:sym typeface="Rockwell"/>
                  </a:rPr>
                  <a:t>Content</a:t>
                </a:r>
                <a:endParaRPr sz="2200" b="0" i="0" u="none" strike="noStrike" cap="none">
                  <a:solidFill>
                    <a:schemeClr val="lt1"/>
                  </a:solidFill>
                  <a:latin typeface="Rockwell"/>
                  <a:ea typeface="Rockwell"/>
                  <a:cs typeface="Rockwell"/>
                  <a:sym typeface="Rockwell"/>
                </a:endParaRPr>
              </a:p>
            </p:txBody>
          </p:sp>
          <p:sp>
            <p:nvSpPr>
              <p:cNvPr id="178" name="Google Shape;178;g12c29548211_0_0"/>
              <p:cNvSpPr/>
              <p:nvPr/>
            </p:nvSpPr>
            <p:spPr>
              <a:xfrm rot="10800000">
                <a:off x="3991736" y="3378177"/>
                <a:ext cx="1104300" cy="371100"/>
              </a:xfrm>
              <a:prstGeom prst="leftRightArrow">
                <a:avLst>
                  <a:gd name="adj1" fmla="val 60000"/>
                  <a:gd name="adj2" fmla="val 50000"/>
                </a:avLst>
              </a:prstGeom>
              <a:gradFill>
                <a:gsLst>
                  <a:gs pos="0">
                    <a:srgbClr val="746C8B"/>
                  </a:gs>
                  <a:gs pos="50000">
                    <a:srgbClr val="62567E"/>
                  </a:gs>
                  <a:gs pos="100000">
                    <a:srgbClr val="554A7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g12c29548211_0_0"/>
              <p:cNvSpPr txBox="1"/>
              <p:nvPr/>
            </p:nvSpPr>
            <p:spPr>
              <a:xfrm>
                <a:off x="4103002" y="3452330"/>
                <a:ext cx="881700" cy="222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500"/>
                  <a:buFont typeface="Arial"/>
                  <a:buNone/>
                </a:pPr>
                <a:endParaRPr sz="1500" b="0" i="0" u="none" strike="noStrike" cap="none">
                  <a:solidFill>
                    <a:schemeClr val="lt1"/>
                  </a:solidFill>
                  <a:latin typeface="Rockwell"/>
                  <a:ea typeface="Rockwell"/>
                  <a:cs typeface="Rockwell"/>
                  <a:sym typeface="Rockwell"/>
                </a:endParaRPr>
              </a:p>
            </p:txBody>
          </p:sp>
          <p:sp>
            <p:nvSpPr>
              <p:cNvPr id="180" name="Google Shape;180;g12c29548211_0_0"/>
              <p:cNvSpPr/>
              <p:nvPr/>
            </p:nvSpPr>
            <p:spPr>
              <a:xfrm>
                <a:off x="1732547" y="3033422"/>
                <a:ext cx="2121000" cy="1060500"/>
              </a:xfrm>
              <a:prstGeom prst="roundRect">
                <a:avLst>
                  <a:gd name="adj" fmla="val 10000"/>
                </a:avLst>
              </a:prstGeom>
              <a:gradFill>
                <a:gsLst>
                  <a:gs pos="0">
                    <a:srgbClr val="4A485F"/>
                  </a:gs>
                  <a:gs pos="50000">
                    <a:srgbClr val="190D46"/>
                  </a:gs>
                  <a:gs pos="100000">
                    <a:srgbClr val="15084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g12c29548211_0_0"/>
              <p:cNvSpPr txBox="1"/>
              <p:nvPr/>
            </p:nvSpPr>
            <p:spPr>
              <a:xfrm>
                <a:off x="1763609" y="3064484"/>
                <a:ext cx="2058900" cy="998400"/>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en-US" sz="2200" b="0" i="0" u="none" strike="noStrike" cap="none">
                    <a:solidFill>
                      <a:schemeClr val="lt1"/>
                    </a:solidFill>
                    <a:latin typeface="Rockwell"/>
                    <a:ea typeface="Rockwell"/>
                    <a:cs typeface="Rockwell"/>
                    <a:sym typeface="Rockwell"/>
                  </a:rPr>
                  <a:t>Teacher</a:t>
                </a:r>
                <a:endParaRPr sz="2200" b="0" i="0" u="none" strike="noStrike" cap="none">
                  <a:solidFill>
                    <a:schemeClr val="lt1"/>
                  </a:solidFill>
                  <a:latin typeface="Rockwell"/>
                  <a:ea typeface="Rockwell"/>
                  <a:cs typeface="Rockwell"/>
                  <a:sym typeface="Rockwell"/>
                </a:endParaRPr>
              </a:p>
            </p:txBody>
          </p:sp>
          <p:sp>
            <p:nvSpPr>
              <p:cNvPr id="182" name="Google Shape;182;g12c29548211_0_0"/>
              <p:cNvSpPr/>
              <p:nvPr/>
            </p:nvSpPr>
            <p:spPr>
              <a:xfrm rot="-3599671">
                <a:off x="3116375" y="1861861"/>
                <a:ext cx="1104417" cy="371364"/>
              </a:xfrm>
              <a:prstGeom prst="leftRightArrow">
                <a:avLst>
                  <a:gd name="adj1" fmla="val 60000"/>
                  <a:gd name="adj2" fmla="val 50000"/>
                </a:avLst>
              </a:prstGeom>
              <a:gradFill>
                <a:gsLst>
                  <a:gs pos="0">
                    <a:srgbClr val="4A485F"/>
                  </a:gs>
                  <a:gs pos="50000">
                    <a:srgbClr val="190D46"/>
                  </a:gs>
                  <a:gs pos="100000">
                    <a:srgbClr val="15084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g12c29548211_0_0"/>
              <p:cNvSpPr txBox="1"/>
              <p:nvPr/>
            </p:nvSpPr>
            <p:spPr>
              <a:xfrm rot="-3600361">
                <a:off x="3227621" y="1936122"/>
                <a:ext cx="881560" cy="22270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500"/>
                  <a:buFont typeface="Arial"/>
                  <a:buNone/>
                </a:pPr>
                <a:endParaRPr sz="1500" b="0" i="0" u="none" strike="noStrike" cap="none">
                  <a:solidFill>
                    <a:schemeClr val="lt1"/>
                  </a:solidFill>
                  <a:latin typeface="Rockwell"/>
                  <a:ea typeface="Rockwell"/>
                  <a:cs typeface="Rockwell"/>
                  <a:sym typeface="Rockwell"/>
                </a:endParaRPr>
              </a:p>
            </p:txBody>
          </p:sp>
        </p:grpSp>
        <p:sp>
          <p:nvSpPr>
            <p:cNvPr id="184" name="Google Shape;184;g12c29548211_0_0"/>
            <p:cNvSpPr txBox="1"/>
            <p:nvPr/>
          </p:nvSpPr>
          <p:spPr>
            <a:xfrm>
              <a:off x="1706104" y="4500438"/>
              <a:ext cx="1870800" cy="430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chemeClr val="accent1"/>
                  </a:solidFill>
                  <a:latin typeface="Rockwell"/>
                  <a:ea typeface="Rockwell"/>
                  <a:cs typeface="Rockwell"/>
                  <a:sym typeface="Rockwell"/>
                </a:rPr>
                <a:t>Task</a:t>
              </a:r>
              <a:endParaRPr sz="2200" b="1" i="0" u="none" strike="noStrike" cap="none">
                <a:solidFill>
                  <a:schemeClr val="accent1"/>
                </a:solidFill>
                <a:latin typeface="Rockwell"/>
                <a:ea typeface="Rockwell"/>
                <a:cs typeface="Rockwell"/>
                <a:sym typeface="Rockwell"/>
              </a:endParaRPr>
            </a:p>
          </p:txBody>
        </p:sp>
      </p:grpSp>
      <p:sp>
        <p:nvSpPr>
          <p:cNvPr id="185" name="Google Shape;185;g12c29548211_0_0"/>
          <p:cNvSpPr/>
          <p:nvPr/>
        </p:nvSpPr>
        <p:spPr>
          <a:xfrm>
            <a:off x="1791375" y="3087600"/>
            <a:ext cx="2157900" cy="1069800"/>
          </a:xfrm>
          <a:prstGeom prst="ellipse">
            <a:avLst/>
          </a:prstGeom>
          <a:noFill/>
          <a:ln w="28575" cap="flat" cmpd="sng">
            <a:solidFill>
              <a:srgbClr val="FF0000"/>
            </a:solidFill>
            <a:prstDash val="lg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g12c29548211_0_0"/>
          <p:cNvSpPr txBox="1"/>
          <p:nvPr/>
        </p:nvSpPr>
        <p:spPr>
          <a:xfrm>
            <a:off x="7858750" y="6019150"/>
            <a:ext cx="2496600" cy="4002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ckwell"/>
                <a:ea typeface="Rockwell"/>
                <a:cs typeface="Rockwell"/>
                <a:sym typeface="Rockwell"/>
              </a:rPr>
              <a:t>(video from EngageNY)</a:t>
            </a:r>
            <a:endParaRPr sz="1400" b="0" i="0" u="none" strike="noStrike" cap="none">
              <a:solidFill>
                <a:srgbClr val="000000"/>
              </a:solidFill>
              <a:latin typeface="Rockwell"/>
              <a:ea typeface="Rockwell"/>
              <a:cs typeface="Rockwell"/>
              <a:sym typeface="Rockwell"/>
            </a:endParaRPr>
          </a:p>
        </p:txBody>
      </p:sp>
      <p:pic>
        <p:nvPicPr>
          <p:cNvPr id="187" name="Google Shape;187;g12c29548211_0_0" title="Grade 3 Video - also embedded in slide deck.mp4">
            <a:hlinkClick r:id="rId3"/>
          </p:cNvPr>
          <p:cNvPicPr preferRelativeResize="0"/>
          <p:nvPr/>
        </p:nvPicPr>
        <p:blipFill>
          <a:blip r:embed="rId4">
            <a:alphaModFix/>
          </a:blip>
          <a:stretch>
            <a:fillRect/>
          </a:stretch>
        </p:blipFill>
        <p:spPr>
          <a:xfrm>
            <a:off x="5566525" y="1319975"/>
            <a:ext cx="5465075" cy="30740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10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11c95472ab9_0_39"/>
          <p:cNvSpPr txBox="1">
            <a:spLocks noGrp="1"/>
          </p:cNvSpPr>
          <p:nvPr>
            <p:ph type="title"/>
          </p:nvPr>
        </p:nvSpPr>
        <p:spPr>
          <a:xfrm>
            <a:off x="914400" y="577913"/>
            <a:ext cx="10515600" cy="126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Twentieth Century"/>
              <a:buNone/>
            </a:pPr>
            <a:r>
              <a:rPr lang="en-US"/>
              <a:t>Example 2</a:t>
            </a:r>
            <a:endParaRPr/>
          </a:p>
        </p:txBody>
      </p:sp>
      <p:sp>
        <p:nvSpPr>
          <p:cNvPr id="194" name="Google Shape;194;g11c95472ab9_0_39"/>
          <p:cNvSpPr txBox="1">
            <a:spLocks noGrp="1"/>
          </p:cNvSpPr>
          <p:nvPr>
            <p:ph type="body" idx="1"/>
          </p:nvPr>
        </p:nvSpPr>
        <p:spPr>
          <a:xfrm>
            <a:off x="914400" y="1978025"/>
            <a:ext cx="3759300" cy="1447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r>
              <a:rPr lang="en-US"/>
              <a:t>What do you see and hear </a:t>
            </a:r>
            <a:r>
              <a:rPr lang="en-US" b="1"/>
              <a:t>students</a:t>
            </a:r>
            <a:r>
              <a:rPr lang="en-US"/>
              <a:t> doing?</a:t>
            </a:r>
            <a:endParaRPr/>
          </a:p>
          <a:p>
            <a:pPr marL="0" lvl="0" indent="0" algn="l" rtl="0">
              <a:lnSpc>
                <a:spcPct val="90000"/>
              </a:lnSpc>
              <a:spcBef>
                <a:spcPts val="0"/>
              </a:spcBef>
              <a:spcAft>
                <a:spcPts val="0"/>
              </a:spcAft>
              <a:buSzPts val="2800"/>
              <a:buNone/>
            </a:pPr>
            <a:endParaRPr/>
          </a:p>
        </p:txBody>
      </p:sp>
      <p:sp>
        <p:nvSpPr>
          <p:cNvPr id="195" name="Google Shape;195;g11c95472ab9_0_39"/>
          <p:cNvSpPr txBox="1"/>
          <p:nvPr/>
        </p:nvSpPr>
        <p:spPr>
          <a:xfrm>
            <a:off x="5684250" y="4579125"/>
            <a:ext cx="5422500" cy="1328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000"/>
              </a:spcBef>
              <a:spcAft>
                <a:spcPts val="0"/>
              </a:spcAft>
              <a:buClr>
                <a:srgbClr val="000000"/>
              </a:buClr>
              <a:buSzPts val="2000"/>
              <a:buFont typeface="Arial"/>
              <a:buNone/>
            </a:pPr>
            <a:r>
              <a:rPr lang="en-US" sz="2000" b="0" i="1" u="none" strike="noStrike" cap="none">
                <a:solidFill>
                  <a:schemeClr val="accent4"/>
                </a:solidFill>
                <a:latin typeface="Rockwell"/>
                <a:ea typeface="Rockwell"/>
                <a:cs typeface="Rockwell"/>
                <a:sym typeface="Rockwell"/>
              </a:rPr>
              <a:t>Eureka Math, Grade 4</a:t>
            </a:r>
            <a:endParaRPr sz="2000" b="0" i="1" u="none" strike="noStrike" cap="none">
              <a:solidFill>
                <a:schemeClr val="accent4"/>
              </a:solidFill>
              <a:latin typeface="Rockwell"/>
              <a:ea typeface="Rockwell"/>
              <a:cs typeface="Rockwell"/>
              <a:sym typeface="Rockwell"/>
            </a:endParaRPr>
          </a:p>
          <a:p>
            <a:pPr marL="0" marR="0" lvl="0" indent="0" algn="l" rtl="0">
              <a:lnSpc>
                <a:spcPct val="115000"/>
              </a:lnSpc>
              <a:spcBef>
                <a:spcPts val="1000"/>
              </a:spcBef>
              <a:spcAft>
                <a:spcPts val="200"/>
              </a:spcAft>
              <a:buClr>
                <a:srgbClr val="000000"/>
              </a:buClr>
              <a:buSzPts val="2000"/>
              <a:buFont typeface="Arial"/>
              <a:buNone/>
            </a:pPr>
            <a:r>
              <a:rPr lang="en-US" sz="2000" b="0" i="1" u="none" strike="noStrike" cap="none">
                <a:solidFill>
                  <a:schemeClr val="accent4"/>
                </a:solidFill>
                <a:latin typeface="Rockwell"/>
                <a:ea typeface="Rockwell"/>
                <a:cs typeface="Rockwell"/>
                <a:sym typeface="Rockwell"/>
              </a:rPr>
              <a:t>Module 1: Place Value, Rounding, and Algorithms for Addition and Subtraction</a:t>
            </a:r>
            <a:endParaRPr sz="2000" b="0" i="1" u="none" strike="noStrike" cap="none">
              <a:solidFill>
                <a:schemeClr val="accent4"/>
              </a:solidFill>
              <a:latin typeface="Rockwell"/>
              <a:ea typeface="Rockwell"/>
              <a:cs typeface="Rockwell"/>
              <a:sym typeface="Rockwell"/>
            </a:endParaRPr>
          </a:p>
        </p:txBody>
      </p:sp>
      <p:grpSp>
        <p:nvGrpSpPr>
          <p:cNvPr id="196" name="Google Shape;196;g11c95472ab9_0_39"/>
          <p:cNvGrpSpPr/>
          <p:nvPr/>
        </p:nvGrpSpPr>
        <p:grpSpPr>
          <a:xfrm>
            <a:off x="1066906" y="3352800"/>
            <a:ext cx="3606858" cy="2258474"/>
            <a:chOff x="838306" y="3429000"/>
            <a:chExt cx="3606858" cy="2258474"/>
          </a:xfrm>
        </p:grpSpPr>
        <p:grpSp>
          <p:nvGrpSpPr>
            <p:cNvPr id="197" name="Google Shape;197;g11c95472ab9_0_39"/>
            <p:cNvGrpSpPr/>
            <p:nvPr/>
          </p:nvGrpSpPr>
          <p:grpSpPr>
            <a:xfrm>
              <a:off x="838306" y="3429000"/>
              <a:ext cx="3606858" cy="2258474"/>
              <a:chOff x="1732547" y="1001"/>
              <a:chExt cx="5622538" cy="4092921"/>
            </a:xfrm>
          </p:grpSpPr>
          <p:sp>
            <p:nvSpPr>
              <p:cNvPr id="198" name="Google Shape;198;g11c95472ab9_0_39"/>
              <p:cNvSpPr/>
              <p:nvPr/>
            </p:nvSpPr>
            <p:spPr>
              <a:xfrm>
                <a:off x="3483316" y="1001"/>
                <a:ext cx="2121000" cy="1060500"/>
              </a:xfrm>
              <a:prstGeom prst="roundRect">
                <a:avLst>
                  <a:gd name="adj" fmla="val 10000"/>
                </a:avLst>
              </a:prstGeom>
              <a:gradFill>
                <a:gsLst>
                  <a:gs pos="0">
                    <a:srgbClr val="FFD247"/>
                  </a:gs>
                  <a:gs pos="50000">
                    <a:srgbClr val="FFD400"/>
                  </a:gs>
                  <a:gs pos="100000">
                    <a:srgbClr val="E3C10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g11c95472ab9_0_39"/>
              <p:cNvSpPr txBox="1"/>
              <p:nvPr/>
            </p:nvSpPr>
            <p:spPr>
              <a:xfrm>
                <a:off x="3514378" y="32063"/>
                <a:ext cx="2058900" cy="998400"/>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en-US" sz="2200" b="0" i="0" u="none" strike="noStrike" cap="none">
                    <a:solidFill>
                      <a:schemeClr val="lt1"/>
                    </a:solidFill>
                    <a:latin typeface="Rockwell"/>
                    <a:ea typeface="Rockwell"/>
                    <a:cs typeface="Rockwell"/>
                    <a:sym typeface="Rockwell"/>
                  </a:rPr>
                  <a:t>Student</a:t>
                </a:r>
                <a:endParaRPr sz="2200" b="0" i="0" u="none" strike="noStrike" cap="none">
                  <a:solidFill>
                    <a:schemeClr val="lt1"/>
                  </a:solidFill>
                  <a:latin typeface="Rockwell"/>
                  <a:ea typeface="Rockwell"/>
                  <a:cs typeface="Rockwell"/>
                  <a:sym typeface="Rockwell"/>
                </a:endParaRPr>
              </a:p>
            </p:txBody>
          </p:sp>
          <p:sp>
            <p:nvSpPr>
              <p:cNvPr id="200" name="Google Shape;200;g11c95472ab9_0_39"/>
              <p:cNvSpPr/>
              <p:nvPr/>
            </p:nvSpPr>
            <p:spPr>
              <a:xfrm rot="3599671">
                <a:off x="4866998" y="1861832"/>
                <a:ext cx="1104417" cy="371364"/>
              </a:xfrm>
              <a:prstGeom prst="leftRightArrow">
                <a:avLst>
                  <a:gd name="adj1" fmla="val 60000"/>
                  <a:gd name="adj2" fmla="val 50000"/>
                </a:avLst>
              </a:prstGeom>
              <a:gradFill>
                <a:gsLst>
                  <a:gs pos="0">
                    <a:srgbClr val="FFD247"/>
                  </a:gs>
                  <a:gs pos="50000">
                    <a:srgbClr val="FFD400"/>
                  </a:gs>
                  <a:gs pos="100000">
                    <a:srgbClr val="E3C10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g11c95472ab9_0_39"/>
              <p:cNvSpPr txBox="1"/>
              <p:nvPr/>
            </p:nvSpPr>
            <p:spPr>
              <a:xfrm rot="3600361">
                <a:off x="4978363" y="1936065"/>
                <a:ext cx="881560" cy="22270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500"/>
                  <a:buFont typeface="Arial"/>
                  <a:buNone/>
                </a:pPr>
                <a:endParaRPr sz="1500" b="0" i="0" u="none" strike="noStrike" cap="none">
                  <a:solidFill>
                    <a:schemeClr val="lt1"/>
                  </a:solidFill>
                  <a:latin typeface="Rockwell"/>
                  <a:ea typeface="Rockwell"/>
                  <a:cs typeface="Rockwell"/>
                  <a:sym typeface="Rockwell"/>
                </a:endParaRPr>
              </a:p>
            </p:txBody>
          </p:sp>
          <p:sp>
            <p:nvSpPr>
              <p:cNvPr id="202" name="Google Shape;202;g11c95472ab9_0_39"/>
              <p:cNvSpPr/>
              <p:nvPr/>
            </p:nvSpPr>
            <p:spPr>
              <a:xfrm>
                <a:off x="5234085" y="3033422"/>
                <a:ext cx="2121000" cy="1060500"/>
              </a:xfrm>
              <a:prstGeom prst="roundRect">
                <a:avLst>
                  <a:gd name="adj" fmla="val 10000"/>
                </a:avLst>
              </a:prstGeom>
              <a:gradFill>
                <a:gsLst>
                  <a:gs pos="0">
                    <a:srgbClr val="746C8B"/>
                  </a:gs>
                  <a:gs pos="50000">
                    <a:srgbClr val="62567E"/>
                  </a:gs>
                  <a:gs pos="100000">
                    <a:srgbClr val="554A7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g11c95472ab9_0_39"/>
              <p:cNvSpPr txBox="1"/>
              <p:nvPr/>
            </p:nvSpPr>
            <p:spPr>
              <a:xfrm>
                <a:off x="5265147" y="3064484"/>
                <a:ext cx="2058900" cy="998400"/>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en-US" sz="2200" b="0" i="0" u="none" strike="noStrike" cap="none">
                    <a:solidFill>
                      <a:schemeClr val="lt1"/>
                    </a:solidFill>
                    <a:latin typeface="Rockwell"/>
                    <a:ea typeface="Rockwell"/>
                    <a:cs typeface="Rockwell"/>
                    <a:sym typeface="Rockwell"/>
                  </a:rPr>
                  <a:t>Content</a:t>
                </a:r>
                <a:endParaRPr sz="2200" b="0" i="0" u="none" strike="noStrike" cap="none">
                  <a:solidFill>
                    <a:schemeClr val="lt1"/>
                  </a:solidFill>
                  <a:latin typeface="Rockwell"/>
                  <a:ea typeface="Rockwell"/>
                  <a:cs typeface="Rockwell"/>
                  <a:sym typeface="Rockwell"/>
                </a:endParaRPr>
              </a:p>
            </p:txBody>
          </p:sp>
          <p:sp>
            <p:nvSpPr>
              <p:cNvPr id="204" name="Google Shape;204;g11c95472ab9_0_39"/>
              <p:cNvSpPr/>
              <p:nvPr/>
            </p:nvSpPr>
            <p:spPr>
              <a:xfrm rot="10800000">
                <a:off x="3991736" y="3378177"/>
                <a:ext cx="1104300" cy="371100"/>
              </a:xfrm>
              <a:prstGeom prst="leftRightArrow">
                <a:avLst>
                  <a:gd name="adj1" fmla="val 60000"/>
                  <a:gd name="adj2" fmla="val 50000"/>
                </a:avLst>
              </a:prstGeom>
              <a:gradFill>
                <a:gsLst>
                  <a:gs pos="0">
                    <a:srgbClr val="746C8B"/>
                  </a:gs>
                  <a:gs pos="50000">
                    <a:srgbClr val="62567E"/>
                  </a:gs>
                  <a:gs pos="100000">
                    <a:srgbClr val="554A7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g11c95472ab9_0_39"/>
              <p:cNvSpPr txBox="1"/>
              <p:nvPr/>
            </p:nvSpPr>
            <p:spPr>
              <a:xfrm>
                <a:off x="4103002" y="3452330"/>
                <a:ext cx="881700" cy="222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500"/>
                  <a:buFont typeface="Arial"/>
                  <a:buNone/>
                </a:pPr>
                <a:endParaRPr sz="1500" b="0" i="0" u="none" strike="noStrike" cap="none">
                  <a:solidFill>
                    <a:schemeClr val="lt1"/>
                  </a:solidFill>
                  <a:latin typeface="Rockwell"/>
                  <a:ea typeface="Rockwell"/>
                  <a:cs typeface="Rockwell"/>
                  <a:sym typeface="Rockwell"/>
                </a:endParaRPr>
              </a:p>
            </p:txBody>
          </p:sp>
          <p:sp>
            <p:nvSpPr>
              <p:cNvPr id="206" name="Google Shape;206;g11c95472ab9_0_39"/>
              <p:cNvSpPr/>
              <p:nvPr/>
            </p:nvSpPr>
            <p:spPr>
              <a:xfrm>
                <a:off x="1732547" y="3033422"/>
                <a:ext cx="2121000" cy="1060500"/>
              </a:xfrm>
              <a:prstGeom prst="roundRect">
                <a:avLst>
                  <a:gd name="adj" fmla="val 10000"/>
                </a:avLst>
              </a:prstGeom>
              <a:gradFill>
                <a:gsLst>
                  <a:gs pos="0">
                    <a:srgbClr val="4A485F"/>
                  </a:gs>
                  <a:gs pos="50000">
                    <a:srgbClr val="190D46"/>
                  </a:gs>
                  <a:gs pos="100000">
                    <a:srgbClr val="15084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g11c95472ab9_0_39"/>
              <p:cNvSpPr txBox="1"/>
              <p:nvPr/>
            </p:nvSpPr>
            <p:spPr>
              <a:xfrm>
                <a:off x="1763609" y="3064484"/>
                <a:ext cx="2058900" cy="998400"/>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en-US" sz="2200" b="0" i="0" u="none" strike="noStrike" cap="none">
                    <a:solidFill>
                      <a:schemeClr val="lt1"/>
                    </a:solidFill>
                    <a:latin typeface="Rockwell"/>
                    <a:ea typeface="Rockwell"/>
                    <a:cs typeface="Rockwell"/>
                    <a:sym typeface="Rockwell"/>
                  </a:rPr>
                  <a:t>Teacher</a:t>
                </a:r>
                <a:endParaRPr sz="2200" b="0" i="0" u="none" strike="noStrike" cap="none">
                  <a:solidFill>
                    <a:schemeClr val="lt1"/>
                  </a:solidFill>
                  <a:latin typeface="Rockwell"/>
                  <a:ea typeface="Rockwell"/>
                  <a:cs typeface="Rockwell"/>
                  <a:sym typeface="Rockwell"/>
                </a:endParaRPr>
              </a:p>
            </p:txBody>
          </p:sp>
          <p:sp>
            <p:nvSpPr>
              <p:cNvPr id="208" name="Google Shape;208;g11c95472ab9_0_39"/>
              <p:cNvSpPr/>
              <p:nvPr/>
            </p:nvSpPr>
            <p:spPr>
              <a:xfrm rot="-3599671">
                <a:off x="3116375" y="1861861"/>
                <a:ext cx="1104417" cy="371364"/>
              </a:xfrm>
              <a:prstGeom prst="leftRightArrow">
                <a:avLst>
                  <a:gd name="adj1" fmla="val 60000"/>
                  <a:gd name="adj2" fmla="val 50000"/>
                </a:avLst>
              </a:prstGeom>
              <a:gradFill>
                <a:gsLst>
                  <a:gs pos="0">
                    <a:srgbClr val="4A485F"/>
                  </a:gs>
                  <a:gs pos="50000">
                    <a:srgbClr val="190D46"/>
                  </a:gs>
                  <a:gs pos="100000">
                    <a:srgbClr val="15084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g11c95472ab9_0_39"/>
              <p:cNvSpPr txBox="1"/>
              <p:nvPr/>
            </p:nvSpPr>
            <p:spPr>
              <a:xfrm rot="-3600361">
                <a:off x="3227621" y="1936122"/>
                <a:ext cx="881560" cy="22270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500"/>
                  <a:buFont typeface="Arial"/>
                  <a:buNone/>
                </a:pPr>
                <a:endParaRPr sz="1500" b="0" i="0" u="none" strike="noStrike" cap="none">
                  <a:solidFill>
                    <a:schemeClr val="lt1"/>
                  </a:solidFill>
                  <a:latin typeface="Rockwell"/>
                  <a:ea typeface="Rockwell"/>
                  <a:cs typeface="Rockwell"/>
                  <a:sym typeface="Rockwell"/>
                </a:endParaRPr>
              </a:p>
            </p:txBody>
          </p:sp>
        </p:grpSp>
        <p:sp>
          <p:nvSpPr>
            <p:cNvPr id="210" name="Google Shape;210;g11c95472ab9_0_39"/>
            <p:cNvSpPr txBox="1"/>
            <p:nvPr/>
          </p:nvSpPr>
          <p:spPr>
            <a:xfrm>
              <a:off x="1706104" y="4500438"/>
              <a:ext cx="1870800" cy="430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chemeClr val="accent1"/>
                  </a:solidFill>
                  <a:latin typeface="Rockwell"/>
                  <a:ea typeface="Rockwell"/>
                  <a:cs typeface="Rockwell"/>
                  <a:sym typeface="Rockwell"/>
                </a:rPr>
                <a:t>Task</a:t>
              </a:r>
              <a:endParaRPr sz="2200" b="1" i="0" u="none" strike="noStrike" cap="none">
                <a:solidFill>
                  <a:schemeClr val="accent1"/>
                </a:solidFill>
                <a:latin typeface="Rockwell"/>
                <a:ea typeface="Rockwell"/>
                <a:cs typeface="Rockwell"/>
                <a:sym typeface="Rockwell"/>
              </a:endParaRPr>
            </a:p>
          </p:txBody>
        </p:sp>
      </p:grpSp>
      <p:sp>
        <p:nvSpPr>
          <p:cNvPr id="211" name="Google Shape;211;g11c95472ab9_0_39"/>
          <p:cNvSpPr/>
          <p:nvPr/>
        </p:nvSpPr>
        <p:spPr>
          <a:xfrm>
            <a:off x="1791375" y="3087600"/>
            <a:ext cx="2157900" cy="1069800"/>
          </a:xfrm>
          <a:prstGeom prst="ellipse">
            <a:avLst/>
          </a:prstGeom>
          <a:noFill/>
          <a:ln w="28575" cap="flat" cmpd="sng">
            <a:solidFill>
              <a:srgbClr val="FF0000"/>
            </a:solidFill>
            <a:prstDash val="lg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g11c95472ab9_0_39"/>
          <p:cNvSpPr txBox="1"/>
          <p:nvPr/>
        </p:nvSpPr>
        <p:spPr>
          <a:xfrm>
            <a:off x="7858750" y="6019150"/>
            <a:ext cx="2496600" cy="4002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ckwell"/>
                <a:ea typeface="Rockwell"/>
                <a:cs typeface="Rockwell"/>
                <a:sym typeface="Rockwell"/>
              </a:rPr>
              <a:t>(video from EngageNY)</a:t>
            </a:r>
            <a:endParaRPr sz="1400" b="0" i="0" u="none" strike="noStrike" cap="none">
              <a:solidFill>
                <a:srgbClr val="000000"/>
              </a:solidFill>
              <a:latin typeface="Rockwell"/>
              <a:ea typeface="Rockwell"/>
              <a:cs typeface="Rockwell"/>
              <a:sym typeface="Rockwell"/>
            </a:endParaRPr>
          </a:p>
        </p:txBody>
      </p:sp>
      <p:pic>
        <p:nvPicPr>
          <p:cNvPr id="213" name="Google Shape;213;g11c95472ab9_0_39" title="Grade 4 Video - also embedded in slide deck.mp4">
            <a:hlinkClick r:id="rId3"/>
          </p:cNvPr>
          <p:cNvPicPr preferRelativeResize="0"/>
          <p:nvPr/>
        </p:nvPicPr>
        <p:blipFill>
          <a:blip r:embed="rId4">
            <a:alphaModFix/>
          </a:blip>
          <a:stretch>
            <a:fillRect/>
          </a:stretch>
        </p:blipFill>
        <p:spPr>
          <a:xfrm>
            <a:off x="5684250" y="1486050"/>
            <a:ext cx="5300925" cy="2981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10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11c95472ab9_0_65"/>
          <p:cNvSpPr txBox="1">
            <a:spLocks noGrp="1"/>
          </p:cNvSpPr>
          <p:nvPr>
            <p:ph type="title"/>
          </p:nvPr>
        </p:nvSpPr>
        <p:spPr>
          <a:xfrm>
            <a:off x="914400" y="577913"/>
            <a:ext cx="10515600" cy="126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Twentieth Century"/>
              <a:buNone/>
            </a:pPr>
            <a:r>
              <a:rPr lang="en-US"/>
              <a:t>Example 3</a:t>
            </a:r>
            <a:endParaRPr/>
          </a:p>
        </p:txBody>
      </p:sp>
      <p:sp>
        <p:nvSpPr>
          <p:cNvPr id="220" name="Google Shape;220;g11c95472ab9_0_65"/>
          <p:cNvSpPr txBox="1">
            <a:spLocks noGrp="1"/>
          </p:cNvSpPr>
          <p:nvPr>
            <p:ph type="body" idx="1"/>
          </p:nvPr>
        </p:nvSpPr>
        <p:spPr>
          <a:xfrm>
            <a:off x="914400" y="1978025"/>
            <a:ext cx="3759300" cy="1447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r>
              <a:rPr lang="en-US"/>
              <a:t>What do you see and hear </a:t>
            </a:r>
            <a:r>
              <a:rPr lang="en-US" b="1"/>
              <a:t>students</a:t>
            </a:r>
            <a:r>
              <a:rPr lang="en-US"/>
              <a:t> doing?</a:t>
            </a:r>
            <a:endParaRPr/>
          </a:p>
          <a:p>
            <a:pPr marL="0" lvl="0" indent="0" algn="l" rtl="0">
              <a:lnSpc>
                <a:spcPct val="90000"/>
              </a:lnSpc>
              <a:spcBef>
                <a:spcPts val="0"/>
              </a:spcBef>
              <a:spcAft>
                <a:spcPts val="0"/>
              </a:spcAft>
              <a:buSzPts val="2800"/>
              <a:buNone/>
            </a:pPr>
            <a:endParaRPr/>
          </a:p>
        </p:txBody>
      </p:sp>
      <p:sp>
        <p:nvSpPr>
          <p:cNvPr id="221" name="Google Shape;221;g11c95472ab9_0_65"/>
          <p:cNvSpPr txBox="1"/>
          <p:nvPr/>
        </p:nvSpPr>
        <p:spPr>
          <a:xfrm>
            <a:off x="5570200" y="4579125"/>
            <a:ext cx="4649100" cy="1328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000"/>
              </a:spcBef>
              <a:spcAft>
                <a:spcPts val="0"/>
              </a:spcAft>
              <a:buClr>
                <a:srgbClr val="000000"/>
              </a:buClr>
              <a:buSzPts val="2000"/>
              <a:buFont typeface="Arial"/>
              <a:buNone/>
            </a:pPr>
            <a:r>
              <a:rPr lang="en-US" sz="2000" b="0" i="1" u="none" strike="noStrike" cap="none">
                <a:solidFill>
                  <a:schemeClr val="accent4"/>
                </a:solidFill>
                <a:latin typeface="Rockwell"/>
                <a:ea typeface="Rockwell"/>
                <a:cs typeface="Rockwell"/>
                <a:sym typeface="Rockwell"/>
              </a:rPr>
              <a:t>Eureka Math, High School</a:t>
            </a:r>
            <a:endParaRPr sz="2000" b="0" i="1" u="none" strike="noStrike" cap="none">
              <a:solidFill>
                <a:schemeClr val="accent4"/>
              </a:solidFill>
              <a:latin typeface="Rockwell"/>
              <a:ea typeface="Rockwell"/>
              <a:cs typeface="Rockwell"/>
              <a:sym typeface="Rockwell"/>
            </a:endParaRPr>
          </a:p>
          <a:p>
            <a:pPr marL="0" marR="0" lvl="0" indent="0" algn="l" rtl="0">
              <a:lnSpc>
                <a:spcPct val="115000"/>
              </a:lnSpc>
              <a:spcBef>
                <a:spcPts val="1000"/>
              </a:spcBef>
              <a:spcAft>
                <a:spcPts val="200"/>
              </a:spcAft>
              <a:buClr>
                <a:srgbClr val="000000"/>
              </a:buClr>
              <a:buSzPts val="2000"/>
              <a:buFont typeface="Arial"/>
              <a:buNone/>
            </a:pPr>
            <a:r>
              <a:rPr lang="en-US" sz="2000" b="0" i="1" u="none" strike="noStrike" cap="none">
                <a:solidFill>
                  <a:schemeClr val="accent4"/>
                </a:solidFill>
                <a:latin typeface="Rockwell"/>
                <a:ea typeface="Rockwell"/>
                <a:cs typeface="Rockwell"/>
                <a:sym typeface="Rockwell"/>
              </a:rPr>
              <a:t>Module 4: Connecting Algebra and Geometry through Coordinates</a:t>
            </a:r>
            <a:endParaRPr sz="2000" b="0" i="1" u="none" strike="noStrike" cap="none">
              <a:solidFill>
                <a:schemeClr val="accent4"/>
              </a:solidFill>
              <a:latin typeface="Rockwell"/>
              <a:ea typeface="Rockwell"/>
              <a:cs typeface="Rockwell"/>
              <a:sym typeface="Rockwell"/>
            </a:endParaRPr>
          </a:p>
        </p:txBody>
      </p:sp>
      <p:grpSp>
        <p:nvGrpSpPr>
          <p:cNvPr id="222" name="Google Shape;222;g11c95472ab9_0_65"/>
          <p:cNvGrpSpPr/>
          <p:nvPr/>
        </p:nvGrpSpPr>
        <p:grpSpPr>
          <a:xfrm>
            <a:off x="1066906" y="3352800"/>
            <a:ext cx="3606858" cy="2258474"/>
            <a:chOff x="838306" y="3429000"/>
            <a:chExt cx="3606858" cy="2258474"/>
          </a:xfrm>
        </p:grpSpPr>
        <p:grpSp>
          <p:nvGrpSpPr>
            <p:cNvPr id="223" name="Google Shape;223;g11c95472ab9_0_65"/>
            <p:cNvGrpSpPr/>
            <p:nvPr/>
          </p:nvGrpSpPr>
          <p:grpSpPr>
            <a:xfrm>
              <a:off x="838306" y="3429000"/>
              <a:ext cx="3606858" cy="2258474"/>
              <a:chOff x="1732547" y="1001"/>
              <a:chExt cx="5622538" cy="4092921"/>
            </a:xfrm>
          </p:grpSpPr>
          <p:sp>
            <p:nvSpPr>
              <p:cNvPr id="224" name="Google Shape;224;g11c95472ab9_0_65"/>
              <p:cNvSpPr/>
              <p:nvPr/>
            </p:nvSpPr>
            <p:spPr>
              <a:xfrm>
                <a:off x="3483316" y="1001"/>
                <a:ext cx="2121000" cy="1060500"/>
              </a:xfrm>
              <a:prstGeom prst="roundRect">
                <a:avLst>
                  <a:gd name="adj" fmla="val 10000"/>
                </a:avLst>
              </a:prstGeom>
              <a:gradFill>
                <a:gsLst>
                  <a:gs pos="0">
                    <a:srgbClr val="FFD247"/>
                  </a:gs>
                  <a:gs pos="50000">
                    <a:srgbClr val="FFD400"/>
                  </a:gs>
                  <a:gs pos="100000">
                    <a:srgbClr val="E3C10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g11c95472ab9_0_65"/>
              <p:cNvSpPr txBox="1"/>
              <p:nvPr/>
            </p:nvSpPr>
            <p:spPr>
              <a:xfrm>
                <a:off x="3514378" y="32063"/>
                <a:ext cx="2058900" cy="998400"/>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en-US" sz="2200" b="0" i="0" u="none" strike="noStrike" cap="none">
                    <a:solidFill>
                      <a:schemeClr val="lt1"/>
                    </a:solidFill>
                    <a:latin typeface="Rockwell"/>
                    <a:ea typeface="Rockwell"/>
                    <a:cs typeface="Rockwell"/>
                    <a:sym typeface="Rockwell"/>
                  </a:rPr>
                  <a:t>Student</a:t>
                </a:r>
                <a:endParaRPr sz="2200" b="0" i="0" u="none" strike="noStrike" cap="none">
                  <a:solidFill>
                    <a:schemeClr val="lt1"/>
                  </a:solidFill>
                  <a:latin typeface="Rockwell"/>
                  <a:ea typeface="Rockwell"/>
                  <a:cs typeface="Rockwell"/>
                  <a:sym typeface="Rockwell"/>
                </a:endParaRPr>
              </a:p>
            </p:txBody>
          </p:sp>
          <p:sp>
            <p:nvSpPr>
              <p:cNvPr id="226" name="Google Shape;226;g11c95472ab9_0_65"/>
              <p:cNvSpPr/>
              <p:nvPr/>
            </p:nvSpPr>
            <p:spPr>
              <a:xfrm rot="3599671">
                <a:off x="4866998" y="1861832"/>
                <a:ext cx="1104417" cy="371364"/>
              </a:xfrm>
              <a:prstGeom prst="leftRightArrow">
                <a:avLst>
                  <a:gd name="adj1" fmla="val 60000"/>
                  <a:gd name="adj2" fmla="val 50000"/>
                </a:avLst>
              </a:prstGeom>
              <a:gradFill>
                <a:gsLst>
                  <a:gs pos="0">
                    <a:srgbClr val="FFD247"/>
                  </a:gs>
                  <a:gs pos="50000">
                    <a:srgbClr val="FFD400"/>
                  </a:gs>
                  <a:gs pos="100000">
                    <a:srgbClr val="E3C10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g11c95472ab9_0_65"/>
              <p:cNvSpPr txBox="1"/>
              <p:nvPr/>
            </p:nvSpPr>
            <p:spPr>
              <a:xfrm rot="3600361">
                <a:off x="4978363" y="1936065"/>
                <a:ext cx="881560" cy="22270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500"/>
                  <a:buFont typeface="Arial"/>
                  <a:buNone/>
                </a:pPr>
                <a:endParaRPr sz="1500" b="0" i="0" u="none" strike="noStrike" cap="none">
                  <a:solidFill>
                    <a:schemeClr val="lt1"/>
                  </a:solidFill>
                  <a:latin typeface="Rockwell"/>
                  <a:ea typeface="Rockwell"/>
                  <a:cs typeface="Rockwell"/>
                  <a:sym typeface="Rockwell"/>
                </a:endParaRPr>
              </a:p>
            </p:txBody>
          </p:sp>
          <p:sp>
            <p:nvSpPr>
              <p:cNvPr id="228" name="Google Shape;228;g11c95472ab9_0_65"/>
              <p:cNvSpPr/>
              <p:nvPr/>
            </p:nvSpPr>
            <p:spPr>
              <a:xfrm>
                <a:off x="5234085" y="3033422"/>
                <a:ext cx="2121000" cy="1060500"/>
              </a:xfrm>
              <a:prstGeom prst="roundRect">
                <a:avLst>
                  <a:gd name="adj" fmla="val 10000"/>
                </a:avLst>
              </a:prstGeom>
              <a:gradFill>
                <a:gsLst>
                  <a:gs pos="0">
                    <a:srgbClr val="746C8B"/>
                  </a:gs>
                  <a:gs pos="50000">
                    <a:srgbClr val="62567E"/>
                  </a:gs>
                  <a:gs pos="100000">
                    <a:srgbClr val="554A7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g11c95472ab9_0_65"/>
              <p:cNvSpPr txBox="1"/>
              <p:nvPr/>
            </p:nvSpPr>
            <p:spPr>
              <a:xfrm>
                <a:off x="5265147" y="3064484"/>
                <a:ext cx="2058900" cy="998400"/>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en-US" sz="2200" b="0" i="0" u="none" strike="noStrike" cap="none">
                    <a:solidFill>
                      <a:schemeClr val="lt1"/>
                    </a:solidFill>
                    <a:latin typeface="Rockwell"/>
                    <a:ea typeface="Rockwell"/>
                    <a:cs typeface="Rockwell"/>
                    <a:sym typeface="Rockwell"/>
                  </a:rPr>
                  <a:t>Content</a:t>
                </a:r>
                <a:endParaRPr sz="2200" b="0" i="0" u="none" strike="noStrike" cap="none">
                  <a:solidFill>
                    <a:schemeClr val="lt1"/>
                  </a:solidFill>
                  <a:latin typeface="Rockwell"/>
                  <a:ea typeface="Rockwell"/>
                  <a:cs typeface="Rockwell"/>
                  <a:sym typeface="Rockwell"/>
                </a:endParaRPr>
              </a:p>
            </p:txBody>
          </p:sp>
          <p:sp>
            <p:nvSpPr>
              <p:cNvPr id="230" name="Google Shape;230;g11c95472ab9_0_65"/>
              <p:cNvSpPr/>
              <p:nvPr/>
            </p:nvSpPr>
            <p:spPr>
              <a:xfrm rot="10800000">
                <a:off x="3991736" y="3378177"/>
                <a:ext cx="1104300" cy="371100"/>
              </a:xfrm>
              <a:prstGeom prst="leftRightArrow">
                <a:avLst>
                  <a:gd name="adj1" fmla="val 60000"/>
                  <a:gd name="adj2" fmla="val 50000"/>
                </a:avLst>
              </a:prstGeom>
              <a:gradFill>
                <a:gsLst>
                  <a:gs pos="0">
                    <a:srgbClr val="746C8B"/>
                  </a:gs>
                  <a:gs pos="50000">
                    <a:srgbClr val="62567E"/>
                  </a:gs>
                  <a:gs pos="100000">
                    <a:srgbClr val="554A7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g11c95472ab9_0_65"/>
              <p:cNvSpPr txBox="1"/>
              <p:nvPr/>
            </p:nvSpPr>
            <p:spPr>
              <a:xfrm>
                <a:off x="4103002" y="3452330"/>
                <a:ext cx="881700" cy="222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500"/>
                  <a:buFont typeface="Arial"/>
                  <a:buNone/>
                </a:pPr>
                <a:endParaRPr sz="1500" b="0" i="0" u="none" strike="noStrike" cap="none">
                  <a:solidFill>
                    <a:schemeClr val="lt1"/>
                  </a:solidFill>
                  <a:latin typeface="Rockwell"/>
                  <a:ea typeface="Rockwell"/>
                  <a:cs typeface="Rockwell"/>
                  <a:sym typeface="Rockwell"/>
                </a:endParaRPr>
              </a:p>
            </p:txBody>
          </p:sp>
          <p:sp>
            <p:nvSpPr>
              <p:cNvPr id="232" name="Google Shape;232;g11c95472ab9_0_65"/>
              <p:cNvSpPr/>
              <p:nvPr/>
            </p:nvSpPr>
            <p:spPr>
              <a:xfrm>
                <a:off x="1732547" y="3033422"/>
                <a:ext cx="2121000" cy="1060500"/>
              </a:xfrm>
              <a:prstGeom prst="roundRect">
                <a:avLst>
                  <a:gd name="adj" fmla="val 10000"/>
                </a:avLst>
              </a:prstGeom>
              <a:gradFill>
                <a:gsLst>
                  <a:gs pos="0">
                    <a:srgbClr val="4A485F"/>
                  </a:gs>
                  <a:gs pos="50000">
                    <a:srgbClr val="190D46"/>
                  </a:gs>
                  <a:gs pos="100000">
                    <a:srgbClr val="15084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g11c95472ab9_0_65"/>
              <p:cNvSpPr txBox="1"/>
              <p:nvPr/>
            </p:nvSpPr>
            <p:spPr>
              <a:xfrm>
                <a:off x="1763609" y="3064484"/>
                <a:ext cx="2058900" cy="998400"/>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en-US" sz="2200" b="0" i="0" u="none" strike="noStrike" cap="none">
                    <a:solidFill>
                      <a:schemeClr val="lt1"/>
                    </a:solidFill>
                    <a:latin typeface="Rockwell"/>
                    <a:ea typeface="Rockwell"/>
                    <a:cs typeface="Rockwell"/>
                    <a:sym typeface="Rockwell"/>
                  </a:rPr>
                  <a:t>Teacher</a:t>
                </a:r>
                <a:endParaRPr sz="2200" b="0" i="0" u="none" strike="noStrike" cap="none">
                  <a:solidFill>
                    <a:schemeClr val="lt1"/>
                  </a:solidFill>
                  <a:latin typeface="Rockwell"/>
                  <a:ea typeface="Rockwell"/>
                  <a:cs typeface="Rockwell"/>
                  <a:sym typeface="Rockwell"/>
                </a:endParaRPr>
              </a:p>
            </p:txBody>
          </p:sp>
          <p:sp>
            <p:nvSpPr>
              <p:cNvPr id="234" name="Google Shape;234;g11c95472ab9_0_65"/>
              <p:cNvSpPr/>
              <p:nvPr/>
            </p:nvSpPr>
            <p:spPr>
              <a:xfrm rot="-3599671">
                <a:off x="3116375" y="1861861"/>
                <a:ext cx="1104417" cy="371364"/>
              </a:xfrm>
              <a:prstGeom prst="leftRightArrow">
                <a:avLst>
                  <a:gd name="adj1" fmla="val 60000"/>
                  <a:gd name="adj2" fmla="val 50000"/>
                </a:avLst>
              </a:prstGeom>
              <a:gradFill>
                <a:gsLst>
                  <a:gs pos="0">
                    <a:srgbClr val="4A485F"/>
                  </a:gs>
                  <a:gs pos="50000">
                    <a:srgbClr val="190D46"/>
                  </a:gs>
                  <a:gs pos="100000">
                    <a:srgbClr val="15084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g11c95472ab9_0_65"/>
              <p:cNvSpPr txBox="1"/>
              <p:nvPr/>
            </p:nvSpPr>
            <p:spPr>
              <a:xfrm rot="-3600361">
                <a:off x="3227621" y="1936122"/>
                <a:ext cx="881560" cy="22270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500"/>
                  <a:buFont typeface="Arial"/>
                  <a:buNone/>
                </a:pPr>
                <a:endParaRPr sz="1500" b="0" i="0" u="none" strike="noStrike" cap="none">
                  <a:solidFill>
                    <a:schemeClr val="lt1"/>
                  </a:solidFill>
                  <a:latin typeface="Rockwell"/>
                  <a:ea typeface="Rockwell"/>
                  <a:cs typeface="Rockwell"/>
                  <a:sym typeface="Rockwell"/>
                </a:endParaRPr>
              </a:p>
            </p:txBody>
          </p:sp>
        </p:grpSp>
        <p:sp>
          <p:nvSpPr>
            <p:cNvPr id="236" name="Google Shape;236;g11c95472ab9_0_65"/>
            <p:cNvSpPr txBox="1"/>
            <p:nvPr/>
          </p:nvSpPr>
          <p:spPr>
            <a:xfrm>
              <a:off x="1706104" y="4500438"/>
              <a:ext cx="1870800" cy="430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chemeClr val="accent1"/>
                  </a:solidFill>
                  <a:latin typeface="Rockwell"/>
                  <a:ea typeface="Rockwell"/>
                  <a:cs typeface="Rockwell"/>
                  <a:sym typeface="Rockwell"/>
                </a:rPr>
                <a:t>Task</a:t>
              </a:r>
              <a:endParaRPr sz="2200" b="1" i="0" u="none" strike="noStrike" cap="none">
                <a:solidFill>
                  <a:schemeClr val="accent1"/>
                </a:solidFill>
                <a:latin typeface="Rockwell"/>
                <a:ea typeface="Rockwell"/>
                <a:cs typeface="Rockwell"/>
                <a:sym typeface="Rockwell"/>
              </a:endParaRPr>
            </a:p>
          </p:txBody>
        </p:sp>
      </p:grpSp>
      <p:sp>
        <p:nvSpPr>
          <p:cNvPr id="237" name="Google Shape;237;g11c95472ab9_0_65"/>
          <p:cNvSpPr/>
          <p:nvPr/>
        </p:nvSpPr>
        <p:spPr>
          <a:xfrm>
            <a:off x="1791375" y="3087600"/>
            <a:ext cx="2157900" cy="1069800"/>
          </a:xfrm>
          <a:prstGeom prst="ellipse">
            <a:avLst/>
          </a:prstGeom>
          <a:noFill/>
          <a:ln w="28575" cap="flat" cmpd="sng">
            <a:solidFill>
              <a:srgbClr val="FF0000"/>
            </a:solidFill>
            <a:prstDash val="lg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g11c95472ab9_0_65"/>
          <p:cNvSpPr txBox="1"/>
          <p:nvPr/>
        </p:nvSpPr>
        <p:spPr>
          <a:xfrm>
            <a:off x="7858750" y="6019150"/>
            <a:ext cx="2496600" cy="4002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ckwell"/>
                <a:ea typeface="Rockwell"/>
                <a:cs typeface="Rockwell"/>
                <a:sym typeface="Rockwell"/>
              </a:rPr>
              <a:t>(video from EngageNY)</a:t>
            </a:r>
            <a:endParaRPr sz="1400" b="0" i="0" u="none" strike="noStrike" cap="none">
              <a:solidFill>
                <a:srgbClr val="000000"/>
              </a:solidFill>
              <a:latin typeface="Rockwell"/>
              <a:ea typeface="Rockwell"/>
              <a:cs typeface="Rockwell"/>
              <a:sym typeface="Rockwell"/>
            </a:endParaRPr>
          </a:p>
        </p:txBody>
      </p:sp>
      <p:pic>
        <p:nvPicPr>
          <p:cNvPr id="239" name="Google Shape;239;g11c95472ab9_0_65" title="High School Video - also embedded in slide deck.mp4">
            <a:hlinkClick r:id="rId3"/>
          </p:cNvPr>
          <p:cNvPicPr preferRelativeResize="0"/>
          <p:nvPr/>
        </p:nvPicPr>
        <p:blipFill>
          <a:blip r:embed="rId4">
            <a:alphaModFix/>
          </a:blip>
          <a:stretch>
            <a:fillRect/>
          </a:stretch>
        </p:blipFill>
        <p:spPr>
          <a:xfrm>
            <a:off x="5570200" y="1280325"/>
            <a:ext cx="5322400" cy="2993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9"/>
                                        </p:tgtEl>
                                        <p:attrNameLst>
                                          <p:attrName>style.visibility</p:attrName>
                                        </p:attrNameLst>
                                      </p:cBhvr>
                                      <p:to>
                                        <p:strVal val="visible"/>
                                      </p:to>
                                    </p:set>
                                    <p:animEffect transition="in" filter="fade">
                                      <p:cBhvr>
                                        <p:cTn id="7" dur="10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11c95472ab9_0_96"/>
          <p:cNvSpPr txBox="1">
            <a:spLocks noGrp="1"/>
          </p:cNvSpPr>
          <p:nvPr>
            <p:ph type="title"/>
          </p:nvPr>
        </p:nvSpPr>
        <p:spPr>
          <a:xfrm>
            <a:off x="2987643" y="2646598"/>
            <a:ext cx="6201600" cy="2332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1000"/>
              </a:spcBef>
              <a:spcAft>
                <a:spcPts val="0"/>
              </a:spcAft>
              <a:buSzPts val="4400"/>
              <a:buNone/>
            </a:pPr>
            <a:r>
              <a:rPr lang="en-US" sz="3000">
                <a:latin typeface="Rockwell"/>
                <a:ea typeface="Rockwell"/>
                <a:cs typeface="Rockwell"/>
                <a:sym typeface="Rockwell"/>
              </a:rPr>
              <a:t>How do these students’ actions and experiences compare to those of students in your context?</a:t>
            </a:r>
            <a:endParaRPr sz="3000">
              <a:latin typeface="Rockwell"/>
              <a:ea typeface="Rockwell"/>
              <a:cs typeface="Rockwell"/>
              <a:sym typeface="Rockwe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fe54dc9552_0_22"/>
          <p:cNvSpPr txBox="1">
            <a:spLocks noGrp="1"/>
          </p:cNvSpPr>
          <p:nvPr>
            <p:ph type="ctrTitle"/>
          </p:nvPr>
        </p:nvSpPr>
        <p:spPr>
          <a:xfrm>
            <a:off x="796705" y="1122363"/>
            <a:ext cx="102756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6000"/>
              <a:buNone/>
            </a:pPr>
            <a:endParaRPr/>
          </a:p>
        </p:txBody>
      </p:sp>
      <p:sp>
        <p:nvSpPr>
          <p:cNvPr id="252" name="Google Shape;252;gfe54dc9552_0_22"/>
          <p:cNvSpPr txBox="1">
            <a:spLocks noGrp="1"/>
          </p:cNvSpPr>
          <p:nvPr>
            <p:ph type="subTitle" idx="1"/>
          </p:nvPr>
        </p:nvSpPr>
        <p:spPr>
          <a:xfrm>
            <a:off x="796705" y="3883936"/>
            <a:ext cx="10275600" cy="13740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400"/>
              <a:buNone/>
            </a:pPr>
            <a:endParaRPr/>
          </a:p>
        </p:txBody>
      </p:sp>
      <p:pic>
        <p:nvPicPr>
          <p:cNvPr id="253" name="Google Shape;253;gfe54dc9552_0_22"/>
          <p:cNvPicPr preferRelativeResize="0"/>
          <p:nvPr/>
        </p:nvPicPr>
        <p:blipFill rotWithShape="1">
          <a:blip r:embed="rId3">
            <a:alphaModFix/>
          </a:blip>
          <a:srcRect/>
          <a:stretch/>
        </p:blipFill>
        <p:spPr>
          <a:xfrm>
            <a:off x="0" y="1135369"/>
            <a:ext cx="12192000" cy="458726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fe54dc9552_0_117"/>
          <p:cNvSpPr txBox="1">
            <a:spLocks noGrp="1"/>
          </p:cNvSpPr>
          <p:nvPr>
            <p:ph type="title"/>
          </p:nvPr>
        </p:nvSpPr>
        <p:spPr>
          <a:xfrm>
            <a:off x="838200" y="425513"/>
            <a:ext cx="10515600" cy="126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Vision, Part 1: Students Engage in Processes</a:t>
            </a:r>
            <a:endParaRPr/>
          </a:p>
        </p:txBody>
      </p:sp>
      <p:pic>
        <p:nvPicPr>
          <p:cNvPr id="260" name="Google Shape;260;gfe54dc9552_0_117"/>
          <p:cNvPicPr preferRelativeResize="0"/>
          <p:nvPr/>
        </p:nvPicPr>
        <p:blipFill rotWithShape="1">
          <a:blip r:embed="rId3">
            <a:alphaModFix/>
          </a:blip>
          <a:srcRect/>
          <a:stretch/>
        </p:blipFill>
        <p:spPr>
          <a:xfrm>
            <a:off x="6667500" y="1934575"/>
            <a:ext cx="4686300" cy="4057650"/>
          </a:xfrm>
          <a:prstGeom prst="rect">
            <a:avLst/>
          </a:prstGeom>
          <a:noFill/>
          <a:ln>
            <a:noFill/>
          </a:ln>
        </p:spPr>
      </p:pic>
      <p:grpSp>
        <p:nvGrpSpPr>
          <p:cNvPr id="261" name="Google Shape;261;gfe54dc9552_0_117"/>
          <p:cNvGrpSpPr/>
          <p:nvPr/>
        </p:nvGrpSpPr>
        <p:grpSpPr>
          <a:xfrm>
            <a:off x="1143077" y="2170237"/>
            <a:ext cx="5256635" cy="3593458"/>
            <a:chOff x="838306" y="3429000"/>
            <a:chExt cx="3606858" cy="2258474"/>
          </a:xfrm>
        </p:grpSpPr>
        <p:grpSp>
          <p:nvGrpSpPr>
            <p:cNvPr id="262" name="Google Shape;262;gfe54dc9552_0_117"/>
            <p:cNvGrpSpPr/>
            <p:nvPr/>
          </p:nvGrpSpPr>
          <p:grpSpPr>
            <a:xfrm>
              <a:off x="838306" y="3429000"/>
              <a:ext cx="3606858" cy="2258474"/>
              <a:chOff x="1732547" y="1001"/>
              <a:chExt cx="5622538" cy="4092921"/>
            </a:xfrm>
          </p:grpSpPr>
          <p:sp>
            <p:nvSpPr>
              <p:cNvPr id="263" name="Google Shape;263;gfe54dc9552_0_117"/>
              <p:cNvSpPr/>
              <p:nvPr/>
            </p:nvSpPr>
            <p:spPr>
              <a:xfrm>
                <a:off x="3483316" y="1001"/>
                <a:ext cx="2121000" cy="1060500"/>
              </a:xfrm>
              <a:prstGeom prst="roundRect">
                <a:avLst>
                  <a:gd name="adj" fmla="val 10000"/>
                </a:avLst>
              </a:prstGeom>
              <a:gradFill>
                <a:gsLst>
                  <a:gs pos="0">
                    <a:srgbClr val="FFD247"/>
                  </a:gs>
                  <a:gs pos="50000">
                    <a:srgbClr val="FFD400"/>
                  </a:gs>
                  <a:gs pos="100000">
                    <a:srgbClr val="E3C10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gfe54dc9552_0_117"/>
              <p:cNvSpPr txBox="1"/>
              <p:nvPr/>
            </p:nvSpPr>
            <p:spPr>
              <a:xfrm>
                <a:off x="3514378" y="32063"/>
                <a:ext cx="2058900" cy="998400"/>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en-US" sz="2600" b="0" i="0" u="none" strike="noStrike" cap="none">
                    <a:solidFill>
                      <a:schemeClr val="lt1"/>
                    </a:solidFill>
                    <a:latin typeface="Rockwell"/>
                    <a:ea typeface="Rockwell"/>
                    <a:cs typeface="Rockwell"/>
                    <a:sym typeface="Rockwell"/>
                  </a:rPr>
                  <a:t>Student</a:t>
                </a:r>
                <a:endParaRPr sz="2600" b="0" i="0" u="none" strike="noStrike" cap="none">
                  <a:solidFill>
                    <a:schemeClr val="lt1"/>
                  </a:solidFill>
                  <a:latin typeface="Rockwell"/>
                  <a:ea typeface="Rockwell"/>
                  <a:cs typeface="Rockwell"/>
                  <a:sym typeface="Rockwell"/>
                </a:endParaRPr>
              </a:p>
            </p:txBody>
          </p:sp>
          <p:sp>
            <p:nvSpPr>
              <p:cNvPr id="265" name="Google Shape;265;gfe54dc9552_0_117"/>
              <p:cNvSpPr/>
              <p:nvPr/>
            </p:nvSpPr>
            <p:spPr>
              <a:xfrm rot="3599671">
                <a:off x="4866995" y="1861826"/>
                <a:ext cx="1104417" cy="371364"/>
              </a:xfrm>
              <a:prstGeom prst="leftRightArrow">
                <a:avLst>
                  <a:gd name="adj1" fmla="val 60000"/>
                  <a:gd name="adj2" fmla="val 50000"/>
                </a:avLst>
              </a:prstGeom>
              <a:gradFill>
                <a:gsLst>
                  <a:gs pos="0">
                    <a:srgbClr val="FFD247"/>
                  </a:gs>
                  <a:gs pos="50000">
                    <a:srgbClr val="FFD400"/>
                  </a:gs>
                  <a:gs pos="100000">
                    <a:srgbClr val="E3C10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gfe54dc9552_0_117"/>
              <p:cNvSpPr txBox="1"/>
              <p:nvPr/>
            </p:nvSpPr>
            <p:spPr>
              <a:xfrm rot="3600361">
                <a:off x="4978353" y="1936049"/>
                <a:ext cx="881560" cy="22270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500"/>
                  <a:buFont typeface="Arial"/>
                  <a:buNone/>
                </a:pPr>
                <a:endParaRPr sz="1500" b="0" i="0" u="none" strike="noStrike" cap="none">
                  <a:solidFill>
                    <a:schemeClr val="lt1"/>
                  </a:solidFill>
                  <a:latin typeface="Rockwell"/>
                  <a:ea typeface="Rockwell"/>
                  <a:cs typeface="Rockwell"/>
                  <a:sym typeface="Rockwell"/>
                </a:endParaRPr>
              </a:p>
            </p:txBody>
          </p:sp>
          <p:sp>
            <p:nvSpPr>
              <p:cNvPr id="267" name="Google Shape;267;gfe54dc9552_0_117"/>
              <p:cNvSpPr/>
              <p:nvPr/>
            </p:nvSpPr>
            <p:spPr>
              <a:xfrm>
                <a:off x="5234085" y="3033422"/>
                <a:ext cx="2121000" cy="1060500"/>
              </a:xfrm>
              <a:prstGeom prst="roundRect">
                <a:avLst>
                  <a:gd name="adj" fmla="val 10000"/>
                </a:avLst>
              </a:prstGeom>
              <a:gradFill>
                <a:gsLst>
                  <a:gs pos="0">
                    <a:srgbClr val="746C8B"/>
                  </a:gs>
                  <a:gs pos="50000">
                    <a:srgbClr val="62567E"/>
                  </a:gs>
                  <a:gs pos="100000">
                    <a:srgbClr val="554A7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gfe54dc9552_0_117"/>
              <p:cNvSpPr txBox="1"/>
              <p:nvPr/>
            </p:nvSpPr>
            <p:spPr>
              <a:xfrm>
                <a:off x="5265147" y="3064484"/>
                <a:ext cx="2058900" cy="998400"/>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en-US" sz="2600" b="0" i="0" u="none" strike="noStrike" cap="none">
                    <a:solidFill>
                      <a:schemeClr val="lt1"/>
                    </a:solidFill>
                    <a:latin typeface="Rockwell"/>
                    <a:ea typeface="Rockwell"/>
                    <a:cs typeface="Rockwell"/>
                    <a:sym typeface="Rockwell"/>
                  </a:rPr>
                  <a:t>Content</a:t>
                </a:r>
                <a:endParaRPr sz="2600" b="0" i="0" u="none" strike="noStrike" cap="none">
                  <a:solidFill>
                    <a:schemeClr val="lt1"/>
                  </a:solidFill>
                  <a:latin typeface="Rockwell"/>
                  <a:ea typeface="Rockwell"/>
                  <a:cs typeface="Rockwell"/>
                  <a:sym typeface="Rockwell"/>
                </a:endParaRPr>
              </a:p>
            </p:txBody>
          </p:sp>
          <p:sp>
            <p:nvSpPr>
              <p:cNvPr id="269" name="Google Shape;269;gfe54dc9552_0_117"/>
              <p:cNvSpPr/>
              <p:nvPr/>
            </p:nvSpPr>
            <p:spPr>
              <a:xfrm rot="10800000">
                <a:off x="3991736" y="3378177"/>
                <a:ext cx="1104300" cy="371100"/>
              </a:xfrm>
              <a:prstGeom prst="leftRightArrow">
                <a:avLst>
                  <a:gd name="adj1" fmla="val 60000"/>
                  <a:gd name="adj2" fmla="val 50000"/>
                </a:avLst>
              </a:prstGeom>
              <a:gradFill>
                <a:gsLst>
                  <a:gs pos="0">
                    <a:srgbClr val="746C8B"/>
                  </a:gs>
                  <a:gs pos="50000">
                    <a:srgbClr val="62567E"/>
                  </a:gs>
                  <a:gs pos="100000">
                    <a:srgbClr val="554A7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gfe54dc9552_0_117"/>
              <p:cNvSpPr txBox="1"/>
              <p:nvPr/>
            </p:nvSpPr>
            <p:spPr>
              <a:xfrm>
                <a:off x="4103002" y="3452330"/>
                <a:ext cx="881700" cy="222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500"/>
                  <a:buFont typeface="Arial"/>
                  <a:buNone/>
                </a:pPr>
                <a:endParaRPr sz="1500" b="0" i="0" u="none" strike="noStrike" cap="none">
                  <a:solidFill>
                    <a:schemeClr val="lt1"/>
                  </a:solidFill>
                  <a:latin typeface="Rockwell"/>
                  <a:ea typeface="Rockwell"/>
                  <a:cs typeface="Rockwell"/>
                  <a:sym typeface="Rockwell"/>
                </a:endParaRPr>
              </a:p>
            </p:txBody>
          </p:sp>
          <p:sp>
            <p:nvSpPr>
              <p:cNvPr id="271" name="Google Shape;271;gfe54dc9552_0_117"/>
              <p:cNvSpPr/>
              <p:nvPr/>
            </p:nvSpPr>
            <p:spPr>
              <a:xfrm>
                <a:off x="1732547" y="3033422"/>
                <a:ext cx="2121000" cy="1060500"/>
              </a:xfrm>
              <a:prstGeom prst="roundRect">
                <a:avLst>
                  <a:gd name="adj" fmla="val 10000"/>
                </a:avLst>
              </a:prstGeom>
              <a:gradFill>
                <a:gsLst>
                  <a:gs pos="0">
                    <a:srgbClr val="4A485F"/>
                  </a:gs>
                  <a:gs pos="50000">
                    <a:srgbClr val="190D46"/>
                  </a:gs>
                  <a:gs pos="100000">
                    <a:srgbClr val="15084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gfe54dc9552_0_117"/>
              <p:cNvSpPr txBox="1"/>
              <p:nvPr/>
            </p:nvSpPr>
            <p:spPr>
              <a:xfrm>
                <a:off x="1763609" y="3064484"/>
                <a:ext cx="2058900" cy="998400"/>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en-US" sz="2600" b="0" i="0" u="none" strike="noStrike" cap="none">
                    <a:solidFill>
                      <a:schemeClr val="lt1"/>
                    </a:solidFill>
                    <a:latin typeface="Rockwell"/>
                    <a:ea typeface="Rockwell"/>
                    <a:cs typeface="Rockwell"/>
                    <a:sym typeface="Rockwell"/>
                  </a:rPr>
                  <a:t>Teacher</a:t>
                </a:r>
                <a:endParaRPr sz="2600" b="0" i="0" u="none" strike="noStrike" cap="none">
                  <a:solidFill>
                    <a:schemeClr val="lt1"/>
                  </a:solidFill>
                  <a:latin typeface="Rockwell"/>
                  <a:ea typeface="Rockwell"/>
                  <a:cs typeface="Rockwell"/>
                  <a:sym typeface="Rockwell"/>
                </a:endParaRPr>
              </a:p>
            </p:txBody>
          </p:sp>
          <p:sp>
            <p:nvSpPr>
              <p:cNvPr id="273" name="Google Shape;273;gfe54dc9552_0_117"/>
              <p:cNvSpPr/>
              <p:nvPr/>
            </p:nvSpPr>
            <p:spPr>
              <a:xfrm rot="-3599671">
                <a:off x="3116379" y="1861855"/>
                <a:ext cx="1104417" cy="371364"/>
              </a:xfrm>
              <a:prstGeom prst="leftRightArrow">
                <a:avLst>
                  <a:gd name="adj1" fmla="val 60000"/>
                  <a:gd name="adj2" fmla="val 50000"/>
                </a:avLst>
              </a:prstGeom>
              <a:gradFill>
                <a:gsLst>
                  <a:gs pos="0">
                    <a:srgbClr val="4A485F"/>
                  </a:gs>
                  <a:gs pos="50000">
                    <a:srgbClr val="190D46"/>
                  </a:gs>
                  <a:gs pos="100000">
                    <a:srgbClr val="15084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gfe54dc9552_0_117"/>
              <p:cNvSpPr txBox="1"/>
              <p:nvPr/>
            </p:nvSpPr>
            <p:spPr>
              <a:xfrm rot="-3600361">
                <a:off x="3227631" y="1936105"/>
                <a:ext cx="881560" cy="22270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500"/>
                  <a:buFont typeface="Arial"/>
                  <a:buNone/>
                </a:pPr>
                <a:endParaRPr sz="1500" b="0" i="0" u="none" strike="noStrike" cap="none">
                  <a:solidFill>
                    <a:schemeClr val="lt1"/>
                  </a:solidFill>
                  <a:latin typeface="Rockwell"/>
                  <a:ea typeface="Rockwell"/>
                  <a:cs typeface="Rockwell"/>
                  <a:sym typeface="Rockwell"/>
                </a:endParaRPr>
              </a:p>
            </p:txBody>
          </p:sp>
        </p:grpSp>
        <p:sp>
          <p:nvSpPr>
            <p:cNvPr id="275" name="Google Shape;275;gfe54dc9552_0_117"/>
            <p:cNvSpPr txBox="1"/>
            <p:nvPr/>
          </p:nvSpPr>
          <p:spPr>
            <a:xfrm>
              <a:off x="1706104" y="4500438"/>
              <a:ext cx="1870800" cy="309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600" b="1" i="0" u="none" strike="noStrike" cap="none">
                  <a:solidFill>
                    <a:schemeClr val="accent1"/>
                  </a:solidFill>
                  <a:latin typeface="Rockwell"/>
                  <a:ea typeface="Rockwell"/>
                  <a:cs typeface="Rockwell"/>
                  <a:sym typeface="Rockwell"/>
                </a:rPr>
                <a:t>Task</a:t>
              </a:r>
              <a:endParaRPr sz="2600" b="1" i="0" u="none" strike="noStrike" cap="none">
                <a:solidFill>
                  <a:schemeClr val="accent1"/>
                </a:solidFill>
                <a:latin typeface="Rockwell"/>
                <a:ea typeface="Rockwell"/>
                <a:cs typeface="Rockwell"/>
                <a:sym typeface="Rockwell"/>
              </a:endParaRPr>
            </a:p>
          </p:txBody>
        </p:sp>
      </p:grpSp>
      <p:cxnSp>
        <p:nvCxnSpPr>
          <p:cNvPr id="276" name="Google Shape;276;gfe54dc9552_0_117"/>
          <p:cNvCxnSpPr/>
          <p:nvPr/>
        </p:nvCxnSpPr>
        <p:spPr>
          <a:xfrm>
            <a:off x="5343826" y="2667025"/>
            <a:ext cx="1781400" cy="592800"/>
          </a:xfrm>
          <a:prstGeom prst="straightConnector1">
            <a:avLst/>
          </a:prstGeom>
          <a:noFill/>
          <a:ln w="28575" cap="flat" cmpd="sng">
            <a:solidFill>
              <a:srgbClr val="FF0000"/>
            </a:solidFill>
            <a:prstDash val="dash"/>
            <a:round/>
            <a:headEnd type="none" w="sm" len="sm"/>
            <a:tailEnd type="none" w="sm" len="sm"/>
          </a:ln>
        </p:spPr>
      </p:cxnSp>
      <p:sp>
        <p:nvSpPr>
          <p:cNvPr id="277" name="Google Shape;277;gfe54dc9552_0_117"/>
          <p:cNvSpPr/>
          <p:nvPr/>
        </p:nvSpPr>
        <p:spPr>
          <a:xfrm>
            <a:off x="2198926" y="1934575"/>
            <a:ext cx="3144900" cy="1464900"/>
          </a:xfrm>
          <a:prstGeom prst="ellipse">
            <a:avLst/>
          </a:prstGeom>
          <a:noFill/>
          <a:ln w="28575" cap="flat" cmpd="sng">
            <a:solidFill>
              <a:srgbClr val="FF0000"/>
            </a:solidFill>
            <a:prstDash val="lg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6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fe54dc9552_0_7"/>
          <p:cNvSpPr txBox="1">
            <a:spLocks noGrp="1"/>
          </p:cNvSpPr>
          <p:nvPr>
            <p:ph type="ctrTitle"/>
          </p:nvPr>
        </p:nvSpPr>
        <p:spPr>
          <a:xfrm>
            <a:off x="796705" y="1122363"/>
            <a:ext cx="102756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6000"/>
              <a:buNone/>
            </a:pPr>
            <a:endParaRPr/>
          </a:p>
        </p:txBody>
      </p:sp>
      <p:sp>
        <p:nvSpPr>
          <p:cNvPr id="284" name="Google Shape;284;gfe54dc9552_0_7"/>
          <p:cNvSpPr txBox="1">
            <a:spLocks noGrp="1"/>
          </p:cNvSpPr>
          <p:nvPr>
            <p:ph type="subTitle" idx="1"/>
          </p:nvPr>
        </p:nvSpPr>
        <p:spPr>
          <a:xfrm>
            <a:off x="796705" y="3883936"/>
            <a:ext cx="10275600" cy="13740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400"/>
              <a:buNone/>
            </a:pPr>
            <a:endParaRPr/>
          </a:p>
        </p:txBody>
      </p:sp>
      <p:pic>
        <p:nvPicPr>
          <p:cNvPr id="285" name="Google Shape;285;gfe54dc9552_0_7"/>
          <p:cNvPicPr preferRelativeResize="0"/>
          <p:nvPr/>
        </p:nvPicPr>
        <p:blipFill rotWithShape="1">
          <a:blip r:embed="rId3">
            <a:alphaModFix/>
          </a:blip>
          <a:srcRect/>
          <a:stretch/>
        </p:blipFill>
        <p:spPr>
          <a:xfrm>
            <a:off x="0" y="1135369"/>
            <a:ext cx="12192000" cy="4587262"/>
          </a:xfrm>
          <a:prstGeom prst="rect">
            <a:avLst/>
          </a:prstGeom>
          <a:noFill/>
          <a:ln>
            <a:noFill/>
          </a:ln>
        </p:spPr>
      </p:pic>
      <p:sp>
        <p:nvSpPr>
          <p:cNvPr id="286" name="Google Shape;286;gfe54dc9552_0_7"/>
          <p:cNvSpPr/>
          <p:nvPr/>
        </p:nvSpPr>
        <p:spPr>
          <a:xfrm>
            <a:off x="97975" y="2723600"/>
            <a:ext cx="1018800" cy="3918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gfe54dc9552_0_7"/>
          <p:cNvSpPr/>
          <p:nvPr/>
        </p:nvSpPr>
        <p:spPr>
          <a:xfrm>
            <a:off x="3711725" y="2924525"/>
            <a:ext cx="1092000" cy="3918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gfe54dc9552_0_7"/>
          <p:cNvSpPr/>
          <p:nvPr/>
        </p:nvSpPr>
        <p:spPr>
          <a:xfrm>
            <a:off x="6403325" y="3316325"/>
            <a:ext cx="702000" cy="3918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gfe54dc9552_0_7"/>
          <p:cNvSpPr/>
          <p:nvPr/>
        </p:nvSpPr>
        <p:spPr>
          <a:xfrm>
            <a:off x="8836263" y="2924525"/>
            <a:ext cx="702000" cy="3918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gfe54dc9552_0_7"/>
          <p:cNvSpPr/>
          <p:nvPr/>
        </p:nvSpPr>
        <p:spPr>
          <a:xfrm>
            <a:off x="11313200" y="2723600"/>
            <a:ext cx="623700" cy="3918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g148c85b9572_1_134"/>
          <p:cNvSpPr txBox="1">
            <a:spLocks noGrp="1"/>
          </p:cNvSpPr>
          <p:nvPr>
            <p:ph type="title"/>
          </p:nvPr>
        </p:nvSpPr>
        <p:spPr>
          <a:xfrm>
            <a:off x="838200" y="425513"/>
            <a:ext cx="10515600" cy="126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Vision, Part 2: Content Reflects the Shifts</a:t>
            </a:r>
            <a:endParaRPr/>
          </a:p>
        </p:txBody>
      </p:sp>
      <p:pic>
        <p:nvPicPr>
          <p:cNvPr id="297" name="Google Shape;297;g148c85b9572_1_134"/>
          <p:cNvPicPr preferRelativeResize="0"/>
          <p:nvPr/>
        </p:nvPicPr>
        <p:blipFill rotWithShape="1">
          <a:blip r:embed="rId3">
            <a:alphaModFix/>
          </a:blip>
          <a:srcRect l="6994"/>
          <a:stretch/>
        </p:blipFill>
        <p:spPr>
          <a:xfrm>
            <a:off x="517225" y="1806200"/>
            <a:ext cx="1783025" cy="1659900"/>
          </a:xfrm>
          <a:prstGeom prst="rect">
            <a:avLst/>
          </a:prstGeom>
          <a:noFill/>
          <a:ln>
            <a:noFill/>
          </a:ln>
        </p:spPr>
      </p:pic>
      <p:grpSp>
        <p:nvGrpSpPr>
          <p:cNvPr id="298" name="Google Shape;298;g148c85b9572_1_134"/>
          <p:cNvGrpSpPr/>
          <p:nvPr/>
        </p:nvGrpSpPr>
        <p:grpSpPr>
          <a:xfrm>
            <a:off x="1143077" y="2170237"/>
            <a:ext cx="5256635" cy="3593458"/>
            <a:chOff x="838306" y="3429000"/>
            <a:chExt cx="3606858" cy="2258474"/>
          </a:xfrm>
        </p:grpSpPr>
        <p:grpSp>
          <p:nvGrpSpPr>
            <p:cNvPr id="299" name="Google Shape;299;g148c85b9572_1_134"/>
            <p:cNvGrpSpPr/>
            <p:nvPr/>
          </p:nvGrpSpPr>
          <p:grpSpPr>
            <a:xfrm>
              <a:off x="838306" y="3429000"/>
              <a:ext cx="3606858" cy="2258474"/>
              <a:chOff x="1732547" y="1001"/>
              <a:chExt cx="5622538" cy="4092921"/>
            </a:xfrm>
          </p:grpSpPr>
          <p:sp>
            <p:nvSpPr>
              <p:cNvPr id="300" name="Google Shape;300;g148c85b9572_1_134"/>
              <p:cNvSpPr/>
              <p:nvPr/>
            </p:nvSpPr>
            <p:spPr>
              <a:xfrm>
                <a:off x="3483316" y="1001"/>
                <a:ext cx="2121000" cy="1060500"/>
              </a:xfrm>
              <a:prstGeom prst="roundRect">
                <a:avLst>
                  <a:gd name="adj" fmla="val 10000"/>
                </a:avLst>
              </a:prstGeom>
              <a:gradFill>
                <a:gsLst>
                  <a:gs pos="0">
                    <a:srgbClr val="FFD247"/>
                  </a:gs>
                  <a:gs pos="50000">
                    <a:srgbClr val="FFD400"/>
                  </a:gs>
                  <a:gs pos="100000">
                    <a:srgbClr val="E3C10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g148c85b9572_1_134"/>
              <p:cNvSpPr txBox="1"/>
              <p:nvPr/>
            </p:nvSpPr>
            <p:spPr>
              <a:xfrm>
                <a:off x="3514378" y="32063"/>
                <a:ext cx="2058900" cy="998400"/>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en-US" sz="2600" b="0" i="0" u="none" strike="noStrike" cap="none">
                    <a:solidFill>
                      <a:schemeClr val="lt1"/>
                    </a:solidFill>
                    <a:latin typeface="Rockwell"/>
                    <a:ea typeface="Rockwell"/>
                    <a:cs typeface="Rockwell"/>
                    <a:sym typeface="Rockwell"/>
                  </a:rPr>
                  <a:t>Student</a:t>
                </a:r>
                <a:endParaRPr sz="2600" b="0" i="0" u="none" strike="noStrike" cap="none">
                  <a:solidFill>
                    <a:schemeClr val="lt1"/>
                  </a:solidFill>
                  <a:latin typeface="Rockwell"/>
                  <a:ea typeface="Rockwell"/>
                  <a:cs typeface="Rockwell"/>
                  <a:sym typeface="Rockwell"/>
                </a:endParaRPr>
              </a:p>
            </p:txBody>
          </p:sp>
          <p:sp>
            <p:nvSpPr>
              <p:cNvPr id="302" name="Google Shape;302;g148c85b9572_1_134"/>
              <p:cNvSpPr/>
              <p:nvPr/>
            </p:nvSpPr>
            <p:spPr>
              <a:xfrm rot="3599671">
                <a:off x="4866995" y="1861826"/>
                <a:ext cx="1104417" cy="371364"/>
              </a:xfrm>
              <a:prstGeom prst="leftRightArrow">
                <a:avLst>
                  <a:gd name="adj1" fmla="val 60000"/>
                  <a:gd name="adj2" fmla="val 50000"/>
                </a:avLst>
              </a:prstGeom>
              <a:gradFill>
                <a:gsLst>
                  <a:gs pos="0">
                    <a:srgbClr val="FFD247"/>
                  </a:gs>
                  <a:gs pos="50000">
                    <a:srgbClr val="FFD400"/>
                  </a:gs>
                  <a:gs pos="100000">
                    <a:srgbClr val="E3C10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g148c85b9572_1_134"/>
              <p:cNvSpPr txBox="1"/>
              <p:nvPr/>
            </p:nvSpPr>
            <p:spPr>
              <a:xfrm rot="3600361">
                <a:off x="4978353" y="1936049"/>
                <a:ext cx="881560" cy="22270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500"/>
                  <a:buFont typeface="Arial"/>
                  <a:buNone/>
                </a:pPr>
                <a:endParaRPr sz="1500" b="0" i="0" u="none" strike="noStrike" cap="none">
                  <a:solidFill>
                    <a:schemeClr val="lt1"/>
                  </a:solidFill>
                  <a:latin typeface="Rockwell"/>
                  <a:ea typeface="Rockwell"/>
                  <a:cs typeface="Rockwell"/>
                  <a:sym typeface="Rockwell"/>
                </a:endParaRPr>
              </a:p>
            </p:txBody>
          </p:sp>
          <p:sp>
            <p:nvSpPr>
              <p:cNvPr id="304" name="Google Shape;304;g148c85b9572_1_134"/>
              <p:cNvSpPr/>
              <p:nvPr/>
            </p:nvSpPr>
            <p:spPr>
              <a:xfrm>
                <a:off x="5234085" y="3033422"/>
                <a:ext cx="2121000" cy="1060500"/>
              </a:xfrm>
              <a:prstGeom prst="roundRect">
                <a:avLst>
                  <a:gd name="adj" fmla="val 10000"/>
                </a:avLst>
              </a:prstGeom>
              <a:gradFill>
                <a:gsLst>
                  <a:gs pos="0">
                    <a:srgbClr val="746C8B"/>
                  </a:gs>
                  <a:gs pos="50000">
                    <a:srgbClr val="62567E"/>
                  </a:gs>
                  <a:gs pos="100000">
                    <a:srgbClr val="554A7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g148c85b9572_1_134"/>
              <p:cNvSpPr txBox="1"/>
              <p:nvPr/>
            </p:nvSpPr>
            <p:spPr>
              <a:xfrm>
                <a:off x="5265147" y="3064484"/>
                <a:ext cx="2058900" cy="998400"/>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en-US" sz="2600" b="0" i="0" u="none" strike="noStrike" cap="none">
                    <a:solidFill>
                      <a:schemeClr val="lt1"/>
                    </a:solidFill>
                    <a:latin typeface="Rockwell"/>
                    <a:ea typeface="Rockwell"/>
                    <a:cs typeface="Rockwell"/>
                    <a:sym typeface="Rockwell"/>
                  </a:rPr>
                  <a:t>Content</a:t>
                </a:r>
                <a:endParaRPr sz="2600" b="0" i="0" u="none" strike="noStrike" cap="none">
                  <a:solidFill>
                    <a:schemeClr val="lt1"/>
                  </a:solidFill>
                  <a:latin typeface="Rockwell"/>
                  <a:ea typeface="Rockwell"/>
                  <a:cs typeface="Rockwell"/>
                  <a:sym typeface="Rockwell"/>
                </a:endParaRPr>
              </a:p>
            </p:txBody>
          </p:sp>
          <p:sp>
            <p:nvSpPr>
              <p:cNvPr id="306" name="Google Shape;306;g148c85b9572_1_134"/>
              <p:cNvSpPr/>
              <p:nvPr/>
            </p:nvSpPr>
            <p:spPr>
              <a:xfrm rot="10800000">
                <a:off x="3991736" y="3378177"/>
                <a:ext cx="1104300" cy="371100"/>
              </a:xfrm>
              <a:prstGeom prst="leftRightArrow">
                <a:avLst>
                  <a:gd name="adj1" fmla="val 60000"/>
                  <a:gd name="adj2" fmla="val 50000"/>
                </a:avLst>
              </a:prstGeom>
              <a:gradFill>
                <a:gsLst>
                  <a:gs pos="0">
                    <a:srgbClr val="746C8B"/>
                  </a:gs>
                  <a:gs pos="50000">
                    <a:srgbClr val="62567E"/>
                  </a:gs>
                  <a:gs pos="100000">
                    <a:srgbClr val="554A7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g148c85b9572_1_134"/>
              <p:cNvSpPr txBox="1"/>
              <p:nvPr/>
            </p:nvSpPr>
            <p:spPr>
              <a:xfrm>
                <a:off x="4103002" y="3452330"/>
                <a:ext cx="881700" cy="222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500"/>
                  <a:buFont typeface="Arial"/>
                  <a:buNone/>
                </a:pPr>
                <a:endParaRPr sz="1500" b="0" i="0" u="none" strike="noStrike" cap="none">
                  <a:solidFill>
                    <a:schemeClr val="lt1"/>
                  </a:solidFill>
                  <a:latin typeface="Rockwell"/>
                  <a:ea typeface="Rockwell"/>
                  <a:cs typeface="Rockwell"/>
                  <a:sym typeface="Rockwell"/>
                </a:endParaRPr>
              </a:p>
            </p:txBody>
          </p:sp>
          <p:sp>
            <p:nvSpPr>
              <p:cNvPr id="308" name="Google Shape;308;g148c85b9572_1_134"/>
              <p:cNvSpPr/>
              <p:nvPr/>
            </p:nvSpPr>
            <p:spPr>
              <a:xfrm>
                <a:off x="1732547" y="3033422"/>
                <a:ext cx="2121000" cy="1060500"/>
              </a:xfrm>
              <a:prstGeom prst="roundRect">
                <a:avLst>
                  <a:gd name="adj" fmla="val 10000"/>
                </a:avLst>
              </a:prstGeom>
              <a:gradFill>
                <a:gsLst>
                  <a:gs pos="0">
                    <a:srgbClr val="4A485F"/>
                  </a:gs>
                  <a:gs pos="50000">
                    <a:srgbClr val="190D46"/>
                  </a:gs>
                  <a:gs pos="100000">
                    <a:srgbClr val="15084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g148c85b9572_1_134"/>
              <p:cNvSpPr txBox="1"/>
              <p:nvPr/>
            </p:nvSpPr>
            <p:spPr>
              <a:xfrm>
                <a:off x="1763609" y="3064484"/>
                <a:ext cx="2058900" cy="998400"/>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en-US" sz="2600" b="0" i="0" u="none" strike="noStrike" cap="none">
                    <a:solidFill>
                      <a:schemeClr val="lt1"/>
                    </a:solidFill>
                    <a:latin typeface="Rockwell"/>
                    <a:ea typeface="Rockwell"/>
                    <a:cs typeface="Rockwell"/>
                    <a:sym typeface="Rockwell"/>
                  </a:rPr>
                  <a:t>Teacher</a:t>
                </a:r>
                <a:endParaRPr sz="2600" b="0" i="0" u="none" strike="noStrike" cap="none">
                  <a:solidFill>
                    <a:schemeClr val="lt1"/>
                  </a:solidFill>
                  <a:latin typeface="Rockwell"/>
                  <a:ea typeface="Rockwell"/>
                  <a:cs typeface="Rockwell"/>
                  <a:sym typeface="Rockwell"/>
                </a:endParaRPr>
              </a:p>
            </p:txBody>
          </p:sp>
          <p:sp>
            <p:nvSpPr>
              <p:cNvPr id="310" name="Google Shape;310;g148c85b9572_1_134"/>
              <p:cNvSpPr/>
              <p:nvPr/>
            </p:nvSpPr>
            <p:spPr>
              <a:xfrm rot="-3599671">
                <a:off x="3116379" y="1861855"/>
                <a:ext cx="1104417" cy="371364"/>
              </a:xfrm>
              <a:prstGeom prst="leftRightArrow">
                <a:avLst>
                  <a:gd name="adj1" fmla="val 60000"/>
                  <a:gd name="adj2" fmla="val 50000"/>
                </a:avLst>
              </a:prstGeom>
              <a:gradFill>
                <a:gsLst>
                  <a:gs pos="0">
                    <a:srgbClr val="4A485F"/>
                  </a:gs>
                  <a:gs pos="50000">
                    <a:srgbClr val="190D46"/>
                  </a:gs>
                  <a:gs pos="100000">
                    <a:srgbClr val="15084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g148c85b9572_1_134"/>
              <p:cNvSpPr txBox="1"/>
              <p:nvPr/>
            </p:nvSpPr>
            <p:spPr>
              <a:xfrm rot="-3600361">
                <a:off x="3227631" y="1936105"/>
                <a:ext cx="881560" cy="22270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500"/>
                  <a:buFont typeface="Arial"/>
                  <a:buNone/>
                </a:pPr>
                <a:endParaRPr sz="1500" b="0" i="0" u="none" strike="noStrike" cap="none">
                  <a:solidFill>
                    <a:schemeClr val="lt1"/>
                  </a:solidFill>
                  <a:latin typeface="Rockwell"/>
                  <a:ea typeface="Rockwell"/>
                  <a:cs typeface="Rockwell"/>
                  <a:sym typeface="Rockwell"/>
                </a:endParaRPr>
              </a:p>
            </p:txBody>
          </p:sp>
        </p:grpSp>
        <p:sp>
          <p:nvSpPr>
            <p:cNvPr id="312" name="Google Shape;312;g148c85b9572_1_134"/>
            <p:cNvSpPr txBox="1"/>
            <p:nvPr/>
          </p:nvSpPr>
          <p:spPr>
            <a:xfrm>
              <a:off x="1706104" y="4500438"/>
              <a:ext cx="1870800" cy="309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600" b="1" i="0" u="none" strike="noStrike" cap="none">
                  <a:solidFill>
                    <a:schemeClr val="accent1"/>
                  </a:solidFill>
                  <a:latin typeface="Rockwell"/>
                  <a:ea typeface="Rockwell"/>
                  <a:cs typeface="Rockwell"/>
                  <a:sym typeface="Rockwell"/>
                </a:rPr>
                <a:t>Task</a:t>
              </a:r>
              <a:endParaRPr sz="2600" b="1" i="0" u="none" strike="noStrike" cap="none">
                <a:solidFill>
                  <a:schemeClr val="accent1"/>
                </a:solidFill>
                <a:latin typeface="Rockwell"/>
                <a:ea typeface="Rockwell"/>
                <a:cs typeface="Rockwell"/>
                <a:sym typeface="Rockwell"/>
              </a:endParaRPr>
            </a:p>
          </p:txBody>
        </p:sp>
      </p:grpSp>
      <p:sp>
        <p:nvSpPr>
          <p:cNvPr id="313" name="Google Shape;313;g148c85b9572_1_134"/>
          <p:cNvSpPr/>
          <p:nvPr/>
        </p:nvSpPr>
        <p:spPr>
          <a:xfrm>
            <a:off x="3884676" y="4578175"/>
            <a:ext cx="3144900" cy="1464900"/>
          </a:xfrm>
          <a:prstGeom prst="ellipse">
            <a:avLst/>
          </a:prstGeom>
          <a:noFill/>
          <a:ln w="28575" cap="flat" cmpd="sng">
            <a:solidFill>
              <a:srgbClr val="FF0000"/>
            </a:solidFill>
            <a:prstDash val="lg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600" b="0" i="0" u="none" strike="noStrike" cap="none">
              <a:solidFill>
                <a:srgbClr val="000000"/>
              </a:solidFill>
              <a:latin typeface="Arial"/>
              <a:ea typeface="Arial"/>
              <a:cs typeface="Arial"/>
              <a:sym typeface="Arial"/>
            </a:endParaRPr>
          </a:p>
        </p:txBody>
      </p:sp>
      <p:sp>
        <p:nvSpPr>
          <p:cNvPr id="314" name="Google Shape;314;g148c85b9572_1_134"/>
          <p:cNvSpPr txBox="1"/>
          <p:nvPr/>
        </p:nvSpPr>
        <p:spPr>
          <a:xfrm>
            <a:off x="6915475" y="2000913"/>
            <a:ext cx="4788900" cy="3932100"/>
          </a:xfrm>
          <a:prstGeom prst="rect">
            <a:avLst/>
          </a:prstGeom>
          <a:noFill/>
          <a:ln>
            <a:noFill/>
          </a:ln>
        </p:spPr>
        <p:txBody>
          <a:bodyPr spcFirstLastPara="1" wrap="square" lIns="91425" tIns="91425" rIns="91425" bIns="91425" anchor="t" anchorCtr="0">
            <a:spAutoFit/>
          </a:bodyPr>
          <a:lstStyle/>
          <a:p>
            <a:pPr marL="228600" marR="0" lvl="0" indent="-228600" algn="l" rtl="0">
              <a:lnSpc>
                <a:spcPct val="90000"/>
              </a:lnSpc>
              <a:spcBef>
                <a:spcPts val="1000"/>
              </a:spcBef>
              <a:spcAft>
                <a:spcPts val="0"/>
              </a:spcAft>
              <a:buClr>
                <a:schemeClr val="dk2"/>
              </a:buClr>
              <a:buSzPts val="2800"/>
              <a:buFont typeface="Arial"/>
              <a:buChar char="•"/>
            </a:pPr>
            <a:r>
              <a:rPr lang="en-US" sz="2800" b="1" i="0" u="none" strike="noStrike" cap="none">
                <a:solidFill>
                  <a:schemeClr val="dk2"/>
                </a:solidFill>
                <a:latin typeface="Rockwell"/>
                <a:ea typeface="Rockwell"/>
                <a:cs typeface="Rockwell"/>
                <a:sym typeface="Rockwell"/>
              </a:rPr>
              <a:t>Focus</a:t>
            </a:r>
            <a:r>
              <a:rPr lang="en-US" sz="2800" b="0" i="0" u="none" strike="noStrike" cap="none">
                <a:solidFill>
                  <a:schemeClr val="dk2"/>
                </a:solidFill>
                <a:latin typeface="Rockwell"/>
                <a:ea typeface="Rockwell"/>
                <a:cs typeface="Rockwell"/>
                <a:sym typeface="Rockwell"/>
              </a:rPr>
              <a:t> on the priorities of grade-level standards </a:t>
            </a:r>
            <a:endParaRPr sz="2800" b="0" i="0" u="none" strike="noStrike" cap="none">
              <a:solidFill>
                <a:schemeClr val="dk2"/>
              </a:solidFill>
              <a:latin typeface="Rockwell"/>
              <a:ea typeface="Rockwell"/>
              <a:cs typeface="Rockwell"/>
              <a:sym typeface="Rockwell"/>
            </a:endParaRPr>
          </a:p>
          <a:p>
            <a:pPr marL="228600" marR="0" lvl="0" indent="-228600" algn="l" rtl="0">
              <a:lnSpc>
                <a:spcPct val="90000"/>
              </a:lnSpc>
              <a:spcBef>
                <a:spcPts val="1000"/>
              </a:spcBef>
              <a:spcAft>
                <a:spcPts val="0"/>
              </a:spcAft>
              <a:buClr>
                <a:schemeClr val="dk2"/>
              </a:buClr>
              <a:buSzPts val="2800"/>
              <a:buFont typeface="Arial"/>
              <a:buChar char="•"/>
            </a:pPr>
            <a:r>
              <a:rPr lang="en-US" sz="2800" b="1" i="0" u="none" strike="noStrike" cap="none">
                <a:solidFill>
                  <a:schemeClr val="dk2"/>
                </a:solidFill>
                <a:latin typeface="Rockwell"/>
                <a:ea typeface="Rockwell"/>
                <a:cs typeface="Rockwell"/>
                <a:sym typeface="Rockwell"/>
              </a:rPr>
              <a:t>Coherence</a:t>
            </a:r>
            <a:r>
              <a:rPr lang="en-US" sz="2800" b="0" i="0" u="none" strike="noStrike" cap="none">
                <a:solidFill>
                  <a:schemeClr val="dk2"/>
                </a:solidFill>
                <a:latin typeface="Rockwell"/>
                <a:ea typeface="Rockwell"/>
                <a:cs typeface="Rockwell"/>
                <a:sym typeface="Rockwell"/>
              </a:rPr>
              <a:t> of concepts within and across lessons, units, and years</a:t>
            </a:r>
            <a:endParaRPr sz="2800" b="0" i="0" u="none" strike="noStrike" cap="none">
              <a:solidFill>
                <a:schemeClr val="dk2"/>
              </a:solidFill>
              <a:latin typeface="Rockwell"/>
              <a:ea typeface="Rockwell"/>
              <a:cs typeface="Rockwell"/>
              <a:sym typeface="Rockwell"/>
            </a:endParaRPr>
          </a:p>
          <a:p>
            <a:pPr marL="228600" marR="0" lvl="0" indent="-228600" algn="l" rtl="0">
              <a:lnSpc>
                <a:spcPct val="90000"/>
              </a:lnSpc>
              <a:spcBef>
                <a:spcPts val="1000"/>
              </a:spcBef>
              <a:spcAft>
                <a:spcPts val="1000"/>
              </a:spcAft>
              <a:buClr>
                <a:schemeClr val="dk2"/>
              </a:buClr>
              <a:buSzPts val="2800"/>
              <a:buFont typeface="Arial"/>
              <a:buChar char="•"/>
            </a:pPr>
            <a:r>
              <a:rPr lang="en-US" sz="2800" b="1" i="0" u="none" strike="noStrike" cap="none">
                <a:solidFill>
                  <a:schemeClr val="dk2"/>
                </a:solidFill>
                <a:latin typeface="Rockwell"/>
                <a:ea typeface="Rockwell"/>
                <a:cs typeface="Rockwell"/>
                <a:sym typeface="Rockwell"/>
              </a:rPr>
              <a:t>Rigor:</a:t>
            </a:r>
            <a:r>
              <a:rPr lang="en-US" sz="2800" b="0" i="0" u="none" strike="noStrike" cap="none">
                <a:solidFill>
                  <a:schemeClr val="dk2"/>
                </a:solidFill>
                <a:latin typeface="Rockwell"/>
                <a:ea typeface="Rockwell"/>
                <a:cs typeface="Rockwell"/>
                <a:sym typeface="Rockwell"/>
              </a:rPr>
              <a:t> conceptual understanding, procedural skill and fluency, and authentic application</a:t>
            </a:r>
            <a:endParaRPr sz="1400" b="0" i="0" u="none" strike="noStrike" cap="none">
              <a:solidFill>
                <a:srgbClr val="000000"/>
              </a:solidFill>
              <a:latin typeface="Rockwell"/>
              <a:ea typeface="Rockwell"/>
              <a:cs typeface="Rockwell"/>
              <a:sym typeface="Rockwell"/>
            </a:endParaRPr>
          </a:p>
        </p:txBody>
      </p:sp>
      <p:cxnSp>
        <p:nvCxnSpPr>
          <p:cNvPr id="315" name="Google Shape;315;g148c85b9572_1_134"/>
          <p:cNvCxnSpPr/>
          <p:nvPr/>
        </p:nvCxnSpPr>
        <p:spPr>
          <a:xfrm>
            <a:off x="2183001" y="2590400"/>
            <a:ext cx="594600" cy="91500"/>
          </a:xfrm>
          <a:prstGeom prst="straightConnector1">
            <a:avLst/>
          </a:prstGeom>
          <a:noFill/>
          <a:ln w="28575" cap="flat" cmpd="sng">
            <a:solidFill>
              <a:srgbClr val="FF0000"/>
            </a:solidFill>
            <a:prstDash val="dash"/>
            <a:round/>
            <a:headEnd type="none" w="sm" len="sm"/>
            <a:tailEnd type="none" w="sm" len="sm"/>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138a4fa279f_1_7"/>
          <p:cNvSpPr txBox="1">
            <a:spLocks noGrp="1"/>
          </p:cNvSpPr>
          <p:nvPr>
            <p:ph type="title"/>
          </p:nvPr>
        </p:nvSpPr>
        <p:spPr>
          <a:xfrm>
            <a:off x="838200" y="425513"/>
            <a:ext cx="10515600" cy="126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Our Vision Thus Far</a:t>
            </a:r>
            <a:endParaRPr/>
          </a:p>
        </p:txBody>
      </p:sp>
      <p:grpSp>
        <p:nvGrpSpPr>
          <p:cNvPr id="322" name="Google Shape;322;g138a4fa279f_1_7"/>
          <p:cNvGrpSpPr/>
          <p:nvPr/>
        </p:nvGrpSpPr>
        <p:grpSpPr>
          <a:xfrm>
            <a:off x="1143077" y="2170237"/>
            <a:ext cx="5256635" cy="3593458"/>
            <a:chOff x="838306" y="3429000"/>
            <a:chExt cx="3606858" cy="2258474"/>
          </a:xfrm>
        </p:grpSpPr>
        <p:grpSp>
          <p:nvGrpSpPr>
            <p:cNvPr id="323" name="Google Shape;323;g138a4fa279f_1_7"/>
            <p:cNvGrpSpPr/>
            <p:nvPr/>
          </p:nvGrpSpPr>
          <p:grpSpPr>
            <a:xfrm>
              <a:off x="838306" y="3429000"/>
              <a:ext cx="3606858" cy="2258474"/>
              <a:chOff x="1732547" y="1001"/>
              <a:chExt cx="5622538" cy="4092921"/>
            </a:xfrm>
          </p:grpSpPr>
          <p:sp>
            <p:nvSpPr>
              <p:cNvPr id="324" name="Google Shape;324;g138a4fa279f_1_7"/>
              <p:cNvSpPr/>
              <p:nvPr/>
            </p:nvSpPr>
            <p:spPr>
              <a:xfrm>
                <a:off x="3483316" y="1001"/>
                <a:ext cx="2121000" cy="1060500"/>
              </a:xfrm>
              <a:prstGeom prst="roundRect">
                <a:avLst>
                  <a:gd name="adj" fmla="val 10000"/>
                </a:avLst>
              </a:prstGeom>
              <a:gradFill>
                <a:gsLst>
                  <a:gs pos="0">
                    <a:srgbClr val="FFD247"/>
                  </a:gs>
                  <a:gs pos="50000">
                    <a:srgbClr val="FFD400"/>
                  </a:gs>
                  <a:gs pos="100000">
                    <a:srgbClr val="E3C10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g138a4fa279f_1_7"/>
              <p:cNvSpPr txBox="1"/>
              <p:nvPr/>
            </p:nvSpPr>
            <p:spPr>
              <a:xfrm>
                <a:off x="3514378" y="32063"/>
                <a:ext cx="2058900" cy="998400"/>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en-US" sz="2600" b="0" i="0" u="none" strike="noStrike" cap="none">
                    <a:solidFill>
                      <a:schemeClr val="lt1"/>
                    </a:solidFill>
                    <a:latin typeface="Rockwell"/>
                    <a:ea typeface="Rockwell"/>
                    <a:cs typeface="Rockwell"/>
                    <a:sym typeface="Rockwell"/>
                  </a:rPr>
                  <a:t>Student</a:t>
                </a:r>
                <a:endParaRPr sz="2600" b="0" i="0" u="none" strike="noStrike" cap="none">
                  <a:solidFill>
                    <a:schemeClr val="lt1"/>
                  </a:solidFill>
                  <a:latin typeface="Rockwell"/>
                  <a:ea typeface="Rockwell"/>
                  <a:cs typeface="Rockwell"/>
                  <a:sym typeface="Rockwell"/>
                </a:endParaRPr>
              </a:p>
            </p:txBody>
          </p:sp>
          <p:sp>
            <p:nvSpPr>
              <p:cNvPr id="326" name="Google Shape;326;g138a4fa279f_1_7"/>
              <p:cNvSpPr/>
              <p:nvPr/>
            </p:nvSpPr>
            <p:spPr>
              <a:xfrm rot="3599671">
                <a:off x="4866995" y="1861826"/>
                <a:ext cx="1104417" cy="371364"/>
              </a:xfrm>
              <a:prstGeom prst="leftRightArrow">
                <a:avLst>
                  <a:gd name="adj1" fmla="val 60000"/>
                  <a:gd name="adj2" fmla="val 50000"/>
                </a:avLst>
              </a:prstGeom>
              <a:gradFill>
                <a:gsLst>
                  <a:gs pos="0">
                    <a:srgbClr val="FFD247"/>
                  </a:gs>
                  <a:gs pos="50000">
                    <a:srgbClr val="FFD400"/>
                  </a:gs>
                  <a:gs pos="100000">
                    <a:srgbClr val="E3C10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g138a4fa279f_1_7"/>
              <p:cNvSpPr txBox="1"/>
              <p:nvPr/>
            </p:nvSpPr>
            <p:spPr>
              <a:xfrm rot="3600361">
                <a:off x="4978353" y="1936049"/>
                <a:ext cx="881560" cy="22270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500"/>
                  <a:buFont typeface="Arial"/>
                  <a:buNone/>
                </a:pPr>
                <a:endParaRPr sz="1500" b="0" i="0" u="none" strike="noStrike" cap="none">
                  <a:solidFill>
                    <a:schemeClr val="lt1"/>
                  </a:solidFill>
                  <a:latin typeface="Rockwell"/>
                  <a:ea typeface="Rockwell"/>
                  <a:cs typeface="Rockwell"/>
                  <a:sym typeface="Rockwell"/>
                </a:endParaRPr>
              </a:p>
            </p:txBody>
          </p:sp>
          <p:sp>
            <p:nvSpPr>
              <p:cNvPr id="328" name="Google Shape;328;g138a4fa279f_1_7"/>
              <p:cNvSpPr/>
              <p:nvPr/>
            </p:nvSpPr>
            <p:spPr>
              <a:xfrm>
                <a:off x="5234085" y="3033422"/>
                <a:ext cx="2121000" cy="1060500"/>
              </a:xfrm>
              <a:prstGeom prst="roundRect">
                <a:avLst>
                  <a:gd name="adj" fmla="val 10000"/>
                </a:avLst>
              </a:prstGeom>
              <a:gradFill>
                <a:gsLst>
                  <a:gs pos="0">
                    <a:srgbClr val="746C8B"/>
                  </a:gs>
                  <a:gs pos="50000">
                    <a:srgbClr val="62567E"/>
                  </a:gs>
                  <a:gs pos="100000">
                    <a:srgbClr val="554A7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g138a4fa279f_1_7"/>
              <p:cNvSpPr txBox="1"/>
              <p:nvPr/>
            </p:nvSpPr>
            <p:spPr>
              <a:xfrm>
                <a:off x="5265147" y="3064484"/>
                <a:ext cx="2058900" cy="998400"/>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en-US" sz="2600" b="0" i="0" u="none" strike="noStrike" cap="none">
                    <a:solidFill>
                      <a:schemeClr val="lt1"/>
                    </a:solidFill>
                    <a:latin typeface="Rockwell"/>
                    <a:ea typeface="Rockwell"/>
                    <a:cs typeface="Rockwell"/>
                    <a:sym typeface="Rockwell"/>
                  </a:rPr>
                  <a:t>Content</a:t>
                </a:r>
                <a:endParaRPr sz="2600" b="0" i="0" u="none" strike="noStrike" cap="none">
                  <a:solidFill>
                    <a:schemeClr val="lt1"/>
                  </a:solidFill>
                  <a:latin typeface="Rockwell"/>
                  <a:ea typeface="Rockwell"/>
                  <a:cs typeface="Rockwell"/>
                  <a:sym typeface="Rockwell"/>
                </a:endParaRPr>
              </a:p>
            </p:txBody>
          </p:sp>
          <p:sp>
            <p:nvSpPr>
              <p:cNvPr id="330" name="Google Shape;330;g138a4fa279f_1_7"/>
              <p:cNvSpPr/>
              <p:nvPr/>
            </p:nvSpPr>
            <p:spPr>
              <a:xfrm rot="10800000">
                <a:off x="3991736" y="3378177"/>
                <a:ext cx="1104300" cy="371100"/>
              </a:xfrm>
              <a:prstGeom prst="leftRightArrow">
                <a:avLst>
                  <a:gd name="adj1" fmla="val 60000"/>
                  <a:gd name="adj2" fmla="val 50000"/>
                </a:avLst>
              </a:prstGeom>
              <a:gradFill>
                <a:gsLst>
                  <a:gs pos="0">
                    <a:srgbClr val="746C8B"/>
                  </a:gs>
                  <a:gs pos="50000">
                    <a:srgbClr val="62567E"/>
                  </a:gs>
                  <a:gs pos="100000">
                    <a:srgbClr val="554A7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g138a4fa279f_1_7"/>
              <p:cNvSpPr txBox="1"/>
              <p:nvPr/>
            </p:nvSpPr>
            <p:spPr>
              <a:xfrm>
                <a:off x="4103002" y="3452330"/>
                <a:ext cx="881700" cy="222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500"/>
                  <a:buFont typeface="Arial"/>
                  <a:buNone/>
                </a:pPr>
                <a:endParaRPr sz="1500" b="0" i="0" u="none" strike="noStrike" cap="none">
                  <a:solidFill>
                    <a:schemeClr val="lt1"/>
                  </a:solidFill>
                  <a:latin typeface="Rockwell"/>
                  <a:ea typeface="Rockwell"/>
                  <a:cs typeface="Rockwell"/>
                  <a:sym typeface="Rockwell"/>
                </a:endParaRPr>
              </a:p>
            </p:txBody>
          </p:sp>
          <p:sp>
            <p:nvSpPr>
              <p:cNvPr id="332" name="Google Shape;332;g138a4fa279f_1_7"/>
              <p:cNvSpPr/>
              <p:nvPr/>
            </p:nvSpPr>
            <p:spPr>
              <a:xfrm>
                <a:off x="1732547" y="3033422"/>
                <a:ext cx="2121000" cy="1060500"/>
              </a:xfrm>
              <a:prstGeom prst="roundRect">
                <a:avLst>
                  <a:gd name="adj" fmla="val 10000"/>
                </a:avLst>
              </a:prstGeom>
              <a:gradFill>
                <a:gsLst>
                  <a:gs pos="0">
                    <a:srgbClr val="4A485F"/>
                  </a:gs>
                  <a:gs pos="50000">
                    <a:srgbClr val="190D46"/>
                  </a:gs>
                  <a:gs pos="100000">
                    <a:srgbClr val="15084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g138a4fa279f_1_7"/>
              <p:cNvSpPr txBox="1"/>
              <p:nvPr/>
            </p:nvSpPr>
            <p:spPr>
              <a:xfrm>
                <a:off x="1763609" y="3064484"/>
                <a:ext cx="2058900" cy="998400"/>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en-US" sz="2600" b="0" i="0" u="none" strike="noStrike" cap="none">
                    <a:solidFill>
                      <a:schemeClr val="lt1"/>
                    </a:solidFill>
                    <a:latin typeface="Rockwell"/>
                    <a:ea typeface="Rockwell"/>
                    <a:cs typeface="Rockwell"/>
                    <a:sym typeface="Rockwell"/>
                  </a:rPr>
                  <a:t>Teacher</a:t>
                </a:r>
                <a:endParaRPr sz="2600" b="0" i="0" u="none" strike="noStrike" cap="none">
                  <a:solidFill>
                    <a:schemeClr val="lt1"/>
                  </a:solidFill>
                  <a:latin typeface="Rockwell"/>
                  <a:ea typeface="Rockwell"/>
                  <a:cs typeface="Rockwell"/>
                  <a:sym typeface="Rockwell"/>
                </a:endParaRPr>
              </a:p>
            </p:txBody>
          </p:sp>
          <p:sp>
            <p:nvSpPr>
              <p:cNvPr id="334" name="Google Shape;334;g138a4fa279f_1_7"/>
              <p:cNvSpPr/>
              <p:nvPr/>
            </p:nvSpPr>
            <p:spPr>
              <a:xfrm rot="-3599671">
                <a:off x="3116379" y="1861855"/>
                <a:ext cx="1104417" cy="371364"/>
              </a:xfrm>
              <a:prstGeom prst="leftRightArrow">
                <a:avLst>
                  <a:gd name="adj1" fmla="val 60000"/>
                  <a:gd name="adj2" fmla="val 50000"/>
                </a:avLst>
              </a:prstGeom>
              <a:gradFill>
                <a:gsLst>
                  <a:gs pos="0">
                    <a:srgbClr val="4A485F"/>
                  </a:gs>
                  <a:gs pos="50000">
                    <a:srgbClr val="190D46"/>
                  </a:gs>
                  <a:gs pos="100000">
                    <a:srgbClr val="15084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g138a4fa279f_1_7"/>
              <p:cNvSpPr txBox="1"/>
              <p:nvPr/>
            </p:nvSpPr>
            <p:spPr>
              <a:xfrm rot="-3600361">
                <a:off x="3227631" y="1936105"/>
                <a:ext cx="881560" cy="22270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500"/>
                  <a:buFont typeface="Arial"/>
                  <a:buNone/>
                </a:pPr>
                <a:endParaRPr sz="1500" b="0" i="0" u="none" strike="noStrike" cap="none">
                  <a:solidFill>
                    <a:schemeClr val="lt1"/>
                  </a:solidFill>
                  <a:latin typeface="Rockwell"/>
                  <a:ea typeface="Rockwell"/>
                  <a:cs typeface="Rockwell"/>
                  <a:sym typeface="Rockwell"/>
                </a:endParaRPr>
              </a:p>
            </p:txBody>
          </p:sp>
        </p:grpSp>
        <p:sp>
          <p:nvSpPr>
            <p:cNvPr id="336" name="Google Shape;336;g138a4fa279f_1_7"/>
            <p:cNvSpPr txBox="1"/>
            <p:nvPr/>
          </p:nvSpPr>
          <p:spPr>
            <a:xfrm>
              <a:off x="1706104" y="4500438"/>
              <a:ext cx="1870800" cy="309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600" b="1" i="0" u="none" strike="noStrike" cap="none">
                  <a:solidFill>
                    <a:schemeClr val="accent1"/>
                  </a:solidFill>
                  <a:latin typeface="Rockwell"/>
                  <a:ea typeface="Rockwell"/>
                  <a:cs typeface="Rockwell"/>
                  <a:sym typeface="Rockwell"/>
                </a:rPr>
                <a:t>Task</a:t>
              </a:r>
              <a:endParaRPr sz="2600" b="1" i="0" u="none" strike="noStrike" cap="none">
                <a:solidFill>
                  <a:schemeClr val="accent1"/>
                </a:solidFill>
                <a:latin typeface="Rockwell"/>
                <a:ea typeface="Rockwell"/>
                <a:cs typeface="Rockwell"/>
                <a:sym typeface="Rockwell"/>
              </a:endParaRPr>
            </a:p>
          </p:txBody>
        </p:sp>
      </p:grpSp>
      <p:pic>
        <p:nvPicPr>
          <p:cNvPr id="337" name="Google Shape;337;g138a4fa279f_1_7"/>
          <p:cNvPicPr preferRelativeResize="0"/>
          <p:nvPr/>
        </p:nvPicPr>
        <p:blipFill rotWithShape="1">
          <a:blip r:embed="rId3">
            <a:alphaModFix/>
          </a:blip>
          <a:srcRect/>
          <a:stretch/>
        </p:blipFill>
        <p:spPr>
          <a:xfrm>
            <a:off x="6652950" y="1555175"/>
            <a:ext cx="4624650" cy="4370260"/>
          </a:xfrm>
          <a:prstGeom prst="rect">
            <a:avLst/>
          </a:prstGeom>
          <a:noFill/>
          <a:ln>
            <a:noFill/>
          </a:ln>
        </p:spPr>
      </p:pic>
      <p:cxnSp>
        <p:nvCxnSpPr>
          <p:cNvPr id="338" name="Google Shape;338;g138a4fa279f_1_7"/>
          <p:cNvCxnSpPr/>
          <p:nvPr/>
        </p:nvCxnSpPr>
        <p:spPr>
          <a:xfrm rot="10800000" flipH="1">
            <a:off x="4881975" y="3583400"/>
            <a:ext cx="1517700" cy="136200"/>
          </a:xfrm>
          <a:prstGeom prst="straightConnector1">
            <a:avLst/>
          </a:prstGeom>
          <a:noFill/>
          <a:ln w="28575" cap="flat" cmpd="sng">
            <a:solidFill>
              <a:srgbClr val="FF0000"/>
            </a:solidFill>
            <a:prstDash val="dash"/>
            <a:round/>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3"/>
          <p:cNvSpPr txBox="1">
            <a:spLocks noGrp="1"/>
          </p:cNvSpPr>
          <p:nvPr>
            <p:ph type="title"/>
          </p:nvPr>
        </p:nvSpPr>
        <p:spPr>
          <a:xfrm>
            <a:off x="371192" y="4508626"/>
            <a:ext cx="7532483" cy="216377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5400"/>
              <a:buFont typeface="Twentieth Century"/>
              <a:buNone/>
            </a:pPr>
            <a:r>
              <a:rPr lang="en-US" sz="4800"/>
              <a:t>Nebraska’s 2022 College and Career Ready Standards for Mathematics</a:t>
            </a:r>
            <a:endParaRPr sz="4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fe54dc9552_0_165"/>
          <p:cNvSpPr txBox="1">
            <a:spLocks noGrp="1"/>
          </p:cNvSpPr>
          <p:nvPr>
            <p:ph type="title"/>
          </p:nvPr>
        </p:nvSpPr>
        <p:spPr>
          <a:xfrm>
            <a:off x="838200" y="425513"/>
            <a:ext cx="10515600" cy="126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What about Teachers?</a:t>
            </a:r>
            <a:endParaRPr/>
          </a:p>
        </p:txBody>
      </p:sp>
      <p:grpSp>
        <p:nvGrpSpPr>
          <p:cNvPr id="345" name="Google Shape;345;gfe54dc9552_0_165"/>
          <p:cNvGrpSpPr/>
          <p:nvPr/>
        </p:nvGrpSpPr>
        <p:grpSpPr>
          <a:xfrm>
            <a:off x="1140584" y="2044566"/>
            <a:ext cx="4955462" cy="3816143"/>
            <a:chOff x="838306" y="3429000"/>
            <a:chExt cx="3606858" cy="2258474"/>
          </a:xfrm>
        </p:grpSpPr>
        <p:grpSp>
          <p:nvGrpSpPr>
            <p:cNvPr id="346" name="Google Shape;346;gfe54dc9552_0_165"/>
            <p:cNvGrpSpPr/>
            <p:nvPr/>
          </p:nvGrpSpPr>
          <p:grpSpPr>
            <a:xfrm>
              <a:off x="838306" y="3429000"/>
              <a:ext cx="3606858" cy="2258474"/>
              <a:chOff x="1732547" y="1001"/>
              <a:chExt cx="5622538" cy="4092921"/>
            </a:xfrm>
          </p:grpSpPr>
          <p:sp>
            <p:nvSpPr>
              <p:cNvPr id="347" name="Google Shape;347;gfe54dc9552_0_165"/>
              <p:cNvSpPr/>
              <p:nvPr/>
            </p:nvSpPr>
            <p:spPr>
              <a:xfrm>
                <a:off x="3483316" y="1001"/>
                <a:ext cx="2121000" cy="1060500"/>
              </a:xfrm>
              <a:prstGeom prst="roundRect">
                <a:avLst>
                  <a:gd name="adj" fmla="val 10000"/>
                </a:avLst>
              </a:prstGeom>
              <a:gradFill>
                <a:gsLst>
                  <a:gs pos="0">
                    <a:srgbClr val="FFD247"/>
                  </a:gs>
                  <a:gs pos="50000">
                    <a:srgbClr val="FFD400"/>
                  </a:gs>
                  <a:gs pos="100000">
                    <a:srgbClr val="E3C10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gfe54dc9552_0_165"/>
              <p:cNvSpPr txBox="1"/>
              <p:nvPr/>
            </p:nvSpPr>
            <p:spPr>
              <a:xfrm>
                <a:off x="3514378" y="32063"/>
                <a:ext cx="2058900" cy="998400"/>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en-US" sz="2600" b="0" i="0" u="none" strike="noStrike" cap="none">
                    <a:solidFill>
                      <a:schemeClr val="lt1"/>
                    </a:solidFill>
                    <a:latin typeface="Rockwell"/>
                    <a:ea typeface="Rockwell"/>
                    <a:cs typeface="Rockwell"/>
                    <a:sym typeface="Rockwell"/>
                  </a:rPr>
                  <a:t>Student</a:t>
                </a:r>
                <a:endParaRPr sz="2600" b="0" i="0" u="none" strike="noStrike" cap="none">
                  <a:solidFill>
                    <a:schemeClr val="lt1"/>
                  </a:solidFill>
                  <a:latin typeface="Rockwell"/>
                  <a:ea typeface="Rockwell"/>
                  <a:cs typeface="Rockwell"/>
                  <a:sym typeface="Rockwell"/>
                </a:endParaRPr>
              </a:p>
            </p:txBody>
          </p:sp>
          <p:sp>
            <p:nvSpPr>
              <p:cNvPr id="349" name="Google Shape;349;gfe54dc9552_0_165"/>
              <p:cNvSpPr/>
              <p:nvPr/>
            </p:nvSpPr>
            <p:spPr>
              <a:xfrm rot="3599671">
                <a:off x="4866995" y="1861826"/>
                <a:ext cx="1104417" cy="371364"/>
              </a:xfrm>
              <a:prstGeom prst="leftRightArrow">
                <a:avLst>
                  <a:gd name="adj1" fmla="val 60000"/>
                  <a:gd name="adj2" fmla="val 50000"/>
                </a:avLst>
              </a:prstGeom>
              <a:gradFill>
                <a:gsLst>
                  <a:gs pos="0">
                    <a:srgbClr val="FFD247"/>
                  </a:gs>
                  <a:gs pos="50000">
                    <a:srgbClr val="FFD400"/>
                  </a:gs>
                  <a:gs pos="100000">
                    <a:srgbClr val="E3C10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gfe54dc9552_0_165"/>
              <p:cNvSpPr txBox="1"/>
              <p:nvPr/>
            </p:nvSpPr>
            <p:spPr>
              <a:xfrm rot="3600361">
                <a:off x="4978353" y="1936049"/>
                <a:ext cx="881560" cy="22270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500"/>
                  <a:buFont typeface="Arial"/>
                  <a:buNone/>
                </a:pPr>
                <a:endParaRPr sz="1500" b="0" i="0" u="none" strike="noStrike" cap="none">
                  <a:solidFill>
                    <a:schemeClr val="lt1"/>
                  </a:solidFill>
                  <a:latin typeface="Rockwell"/>
                  <a:ea typeface="Rockwell"/>
                  <a:cs typeface="Rockwell"/>
                  <a:sym typeface="Rockwell"/>
                </a:endParaRPr>
              </a:p>
            </p:txBody>
          </p:sp>
          <p:sp>
            <p:nvSpPr>
              <p:cNvPr id="351" name="Google Shape;351;gfe54dc9552_0_165"/>
              <p:cNvSpPr/>
              <p:nvPr/>
            </p:nvSpPr>
            <p:spPr>
              <a:xfrm>
                <a:off x="5234085" y="3033422"/>
                <a:ext cx="2121000" cy="1060500"/>
              </a:xfrm>
              <a:prstGeom prst="roundRect">
                <a:avLst>
                  <a:gd name="adj" fmla="val 10000"/>
                </a:avLst>
              </a:prstGeom>
              <a:gradFill>
                <a:gsLst>
                  <a:gs pos="0">
                    <a:srgbClr val="746C8B"/>
                  </a:gs>
                  <a:gs pos="50000">
                    <a:srgbClr val="62567E"/>
                  </a:gs>
                  <a:gs pos="100000">
                    <a:srgbClr val="554A7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gfe54dc9552_0_165"/>
              <p:cNvSpPr txBox="1"/>
              <p:nvPr/>
            </p:nvSpPr>
            <p:spPr>
              <a:xfrm>
                <a:off x="5265147" y="3064484"/>
                <a:ext cx="2058900" cy="998400"/>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en-US" sz="2600" b="0" i="0" u="none" strike="noStrike" cap="none">
                    <a:solidFill>
                      <a:schemeClr val="lt1"/>
                    </a:solidFill>
                    <a:latin typeface="Rockwell"/>
                    <a:ea typeface="Rockwell"/>
                    <a:cs typeface="Rockwell"/>
                    <a:sym typeface="Rockwell"/>
                  </a:rPr>
                  <a:t>Content</a:t>
                </a:r>
                <a:endParaRPr sz="2600" b="0" i="0" u="none" strike="noStrike" cap="none">
                  <a:solidFill>
                    <a:schemeClr val="lt1"/>
                  </a:solidFill>
                  <a:latin typeface="Rockwell"/>
                  <a:ea typeface="Rockwell"/>
                  <a:cs typeface="Rockwell"/>
                  <a:sym typeface="Rockwell"/>
                </a:endParaRPr>
              </a:p>
            </p:txBody>
          </p:sp>
          <p:sp>
            <p:nvSpPr>
              <p:cNvPr id="353" name="Google Shape;353;gfe54dc9552_0_165"/>
              <p:cNvSpPr/>
              <p:nvPr/>
            </p:nvSpPr>
            <p:spPr>
              <a:xfrm rot="10800000">
                <a:off x="3991736" y="3378177"/>
                <a:ext cx="1104300" cy="371100"/>
              </a:xfrm>
              <a:prstGeom prst="leftRightArrow">
                <a:avLst>
                  <a:gd name="adj1" fmla="val 60000"/>
                  <a:gd name="adj2" fmla="val 50000"/>
                </a:avLst>
              </a:prstGeom>
              <a:gradFill>
                <a:gsLst>
                  <a:gs pos="0">
                    <a:srgbClr val="746C8B"/>
                  </a:gs>
                  <a:gs pos="50000">
                    <a:srgbClr val="62567E"/>
                  </a:gs>
                  <a:gs pos="100000">
                    <a:srgbClr val="554A7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gfe54dc9552_0_165"/>
              <p:cNvSpPr txBox="1"/>
              <p:nvPr/>
            </p:nvSpPr>
            <p:spPr>
              <a:xfrm>
                <a:off x="4103002" y="3452330"/>
                <a:ext cx="881700" cy="222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500"/>
                  <a:buFont typeface="Arial"/>
                  <a:buNone/>
                </a:pPr>
                <a:endParaRPr sz="1500" b="0" i="0" u="none" strike="noStrike" cap="none">
                  <a:solidFill>
                    <a:schemeClr val="lt1"/>
                  </a:solidFill>
                  <a:latin typeface="Rockwell"/>
                  <a:ea typeface="Rockwell"/>
                  <a:cs typeface="Rockwell"/>
                  <a:sym typeface="Rockwell"/>
                </a:endParaRPr>
              </a:p>
            </p:txBody>
          </p:sp>
          <p:sp>
            <p:nvSpPr>
              <p:cNvPr id="355" name="Google Shape;355;gfe54dc9552_0_165"/>
              <p:cNvSpPr/>
              <p:nvPr/>
            </p:nvSpPr>
            <p:spPr>
              <a:xfrm>
                <a:off x="1732547" y="3033422"/>
                <a:ext cx="2121000" cy="1060500"/>
              </a:xfrm>
              <a:prstGeom prst="roundRect">
                <a:avLst>
                  <a:gd name="adj" fmla="val 10000"/>
                </a:avLst>
              </a:prstGeom>
              <a:gradFill>
                <a:gsLst>
                  <a:gs pos="0">
                    <a:srgbClr val="4A485F"/>
                  </a:gs>
                  <a:gs pos="50000">
                    <a:srgbClr val="190D46"/>
                  </a:gs>
                  <a:gs pos="100000">
                    <a:srgbClr val="15084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gfe54dc9552_0_165"/>
              <p:cNvSpPr txBox="1"/>
              <p:nvPr/>
            </p:nvSpPr>
            <p:spPr>
              <a:xfrm>
                <a:off x="1763609" y="3064484"/>
                <a:ext cx="2058900" cy="998400"/>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en-US" sz="2600" b="0" i="0" u="none" strike="noStrike" cap="none">
                    <a:solidFill>
                      <a:schemeClr val="lt1"/>
                    </a:solidFill>
                    <a:latin typeface="Rockwell"/>
                    <a:ea typeface="Rockwell"/>
                    <a:cs typeface="Rockwell"/>
                    <a:sym typeface="Rockwell"/>
                  </a:rPr>
                  <a:t>Teacher</a:t>
                </a:r>
                <a:endParaRPr sz="2600" b="0" i="0" u="none" strike="noStrike" cap="none">
                  <a:solidFill>
                    <a:schemeClr val="lt1"/>
                  </a:solidFill>
                  <a:latin typeface="Rockwell"/>
                  <a:ea typeface="Rockwell"/>
                  <a:cs typeface="Rockwell"/>
                  <a:sym typeface="Rockwell"/>
                </a:endParaRPr>
              </a:p>
            </p:txBody>
          </p:sp>
          <p:sp>
            <p:nvSpPr>
              <p:cNvPr id="357" name="Google Shape;357;gfe54dc9552_0_165"/>
              <p:cNvSpPr/>
              <p:nvPr/>
            </p:nvSpPr>
            <p:spPr>
              <a:xfrm rot="-3599671">
                <a:off x="3116379" y="1861855"/>
                <a:ext cx="1104417" cy="371364"/>
              </a:xfrm>
              <a:prstGeom prst="leftRightArrow">
                <a:avLst>
                  <a:gd name="adj1" fmla="val 60000"/>
                  <a:gd name="adj2" fmla="val 50000"/>
                </a:avLst>
              </a:prstGeom>
              <a:gradFill>
                <a:gsLst>
                  <a:gs pos="0">
                    <a:srgbClr val="4A485F"/>
                  </a:gs>
                  <a:gs pos="50000">
                    <a:srgbClr val="190D46"/>
                  </a:gs>
                  <a:gs pos="100000">
                    <a:srgbClr val="15084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gfe54dc9552_0_165"/>
              <p:cNvSpPr txBox="1"/>
              <p:nvPr/>
            </p:nvSpPr>
            <p:spPr>
              <a:xfrm rot="-3600361">
                <a:off x="3227631" y="1936105"/>
                <a:ext cx="881560" cy="22270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500"/>
                  <a:buFont typeface="Arial"/>
                  <a:buNone/>
                </a:pPr>
                <a:endParaRPr sz="1500" b="0" i="0" u="none" strike="noStrike" cap="none">
                  <a:solidFill>
                    <a:schemeClr val="lt1"/>
                  </a:solidFill>
                  <a:latin typeface="Rockwell"/>
                  <a:ea typeface="Rockwell"/>
                  <a:cs typeface="Rockwell"/>
                  <a:sym typeface="Rockwell"/>
                </a:endParaRPr>
              </a:p>
            </p:txBody>
          </p:sp>
        </p:grpSp>
        <p:sp>
          <p:nvSpPr>
            <p:cNvPr id="359" name="Google Shape;359;gfe54dc9552_0_165"/>
            <p:cNvSpPr txBox="1"/>
            <p:nvPr/>
          </p:nvSpPr>
          <p:spPr>
            <a:xfrm>
              <a:off x="1706104" y="4500438"/>
              <a:ext cx="1870800" cy="291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600" b="1" i="0" u="none" strike="noStrike" cap="none">
                  <a:solidFill>
                    <a:schemeClr val="accent1"/>
                  </a:solidFill>
                  <a:latin typeface="Rockwell"/>
                  <a:ea typeface="Rockwell"/>
                  <a:cs typeface="Rockwell"/>
                  <a:sym typeface="Rockwell"/>
                </a:rPr>
                <a:t>Task</a:t>
              </a:r>
              <a:endParaRPr sz="2600" b="1" i="0" u="none" strike="noStrike" cap="none">
                <a:solidFill>
                  <a:schemeClr val="accent1"/>
                </a:solidFill>
                <a:latin typeface="Rockwell"/>
                <a:ea typeface="Rockwell"/>
                <a:cs typeface="Rockwell"/>
                <a:sym typeface="Rockwell"/>
              </a:endParaRPr>
            </a:p>
          </p:txBody>
        </p:sp>
      </p:grpSp>
      <p:sp>
        <p:nvSpPr>
          <p:cNvPr id="360" name="Google Shape;360;gfe54dc9552_0_165"/>
          <p:cNvSpPr/>
          <p:nvPr/>
        </p:nvSpPr>
        <p:spPr>
          <a:xfrm>
            <a:off x="838200" y="4539725"/>
            <a:ext cx="2457300" cy="1659300"/>
          </a:xfrm>
          <a:prstGeom prst="ellipse">
            <a:avLst/>
          </a:prstGeom>
          <a:noFill/>
          <a:ln w="28575" cap="flat" cmpd="sng">
            <a:solidFill>
              <a:srgbClr val="FF0000"/>
            </a:solidFill>
            <a:prstDash val="lg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gfe54dc9552_0_165"/>
          <p:cNvSpPr txBox="1"/>
          <p:nvPr/>
        </p:nvSpPr>
        <p:spPr>
          <a:xfrm>
            <a:off x="5117900" y="1995425"/>
            <a:ext cx="6371700" cy="39321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rgbClr val="000000"/>
              </a:buClr>
              <a:buSzPts val="2800"/>
              <a:buFont typeface="Arial"/>
              <a:buNone/>
            </a:pPr>
            <a:r>
              <a:rPr lang="en-US" sz="2800" b="0" i="0" u="none" strike="noStrike" cap="none">
                <a:solidFill>
                  <a:schemeClr val="dk2"/>
                </a:solidFill>
                <a:latin typeface="Rockwell"/>
                <a:ea typeface="Rockwell"/>
                <a:cs typeface="Rockwell"/>
                <a:sym typeface="Rockwell"/>
              </a:rPr>
              <a:t>Imagine a teacher with access to instructional materials that fully support our vision as we’ve defined it thus far: the processes and shifts.</a:t>
            </a:r>
            <a:endParaRPr sz="2800" b="0" i="0" u="none" strike="noStrike" cap="none">
              <a:solidFill>
                <a:schemeClr val="dk2"/>
              </a:solidFill>
              <a:latin typeface="Rockwell"/>
              <a:ea typeface="Rockwell"/>
              <a:cs typeface="Rockwell"/>
              <a:sym typeface="Rockwell"/>
            </a:endParaRPr>
          </a:p>
          <a:p>
            <a:pPr marL="0" marR="0" lvl="0" indent="0" algn="l" rtl="0">
              <a:lnSpc>
                <a:spcPct val="90000"/>
              </a:lnSpc>
              <a:spcBef>
                <a:spcPts val="1000"/>
              </a:spcBef>
              <a:spcAft>
                <a:spcPts val="0"/>
              </a:spcAft>
              <a:buClr>
                <a:srgbClr val="000000"/>
              </a:buClr>
              <a:buSzPts val="2800"/>
              <a:buFont typeface="Arial"/>
              <a:buNone/>
            </a:pPr>
            <a:endParaRPr sz="2800" b="0" i="0" u="none" strike="noStrike" cap="none">
              <a:solidFill>
                <a:schemeClr val="dk2"/>
              </a:solidFill>
              <a:latin typeface="Rockwell"/>
              <a:ea typeface="Rockwell"/>
              <a:cs typeface="Rockwell"/>
              <a:sym typeface="Rockwell"/>
            </a:endParaRPr>
          </a:p>
          <a:p>
            <a:pPr marL="1371600" marR="0" lvl="0" indent="0" algn="l" rtl="0">
              <a:lnSpc>
                <a:spcPct val="90000"/>
              </a:lnSpc>
              <a:spcBef>
                <a:spcPts val="1000"/>
              </a:spcBef>
              <a:spcAft>
                <a:spcPts val="1000"/>
              </a:spcAft>
              <a:buClr>
                <a:srgbClr val="000000"/>
              </a:buClr>
              <a:buSzPts val="2800"/>
              <a:buFont typeface="Arial"/>
              <a:buNone/>
            </a:pPr>
            <a:r>
              <a:rPr lang="en-US" sz="2800" b="0" i="0" u="none" strike="noStrike" cap="none">
                <a:solidFill>
                  <a:schemeClr val="dk2"/>
                </a:solidFill>
                <a:latin typeface="Rockwell"/>
                <a:ea typeface="Rockwell"/>
                <a:cs typeface="Rockwell"/>
                <a:sym typeface="Rockwell"/>
              </a:rPr>
              <a:t>This teacher does not need to create units and lessons from scratch. How might we define this teacher’s role?</a:t>
            </a:r>
            <a:endParaRPr sz="2800" b="0" i="0" u="none" strike="noStrike" cap="none">
              <a:solidFill>
                <a:schemeClr val="dk2"/>
              </a:solidFill>
              <a:latin typeface="Rockwell"/>
              <a:ea typeface="Rockwell"/>
              <a:cs typeface="Rockwell"/>
              <a:sym typeface="Rockwe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g11c95472ab9_0_228"/>
          <p:cNvSpPr txBox="1">
            <a:spLocks noGrp="1"/>
          </p:cNvSpPr>
          <p:nvPr>
            <p:ph type="title"/>
          </p:nvPr>
        </p:nvSpPr>
        <p:spPr>
          <a:xfrm>
            <a:off x="838200" y="425513"/>
            <a:ext cx="9365100" cy="126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Same Materials, Different Outcomes</a:t>
            </a:r>
            <a:endParaRPr/>
          </a:p>
        </p:txBody>
      </p:sp>
      <p:pic>
        <p:nvPicPr>
          <p:cNvPr id="368" name="Google Shape;368;g11c95472ab9_0_228" title="Learning Acceleration vs. Remediation">
            <a:hlinkClick r:id="rId3"/>
          </p:cNvPr>
          <p:cNvPicPr preferRelativeResize="0"/>
          <p:nvPr/>
        </p:nvPicPr>
        <p:blipFill>
          <a:blip r:embed="rId4">
            <a:alphaModFix/>
          </a:blip>
          <a:stretch>
            <a:fillRect/>
          </a:stretch>
        </p:blipFill>
        <p:spPr>
          <a:xfrm>
            <a:off x="838200" y="1690625"/>
            <a:ext cx="5560250" cy="4170175"/>
          </a:xfrm>
          <a:prstGeom prst="rect">
            <a:avLst/>
          </a:prstGeom>
          <a:noFill/>
          <a:ln>
            <a:noFill/>
          </a:ln>
        </p:spPr>
      </p:pic>
      <p:pic>
        <p:nvPicPr>
          <p:cNvPr id="369" name="Google Shape;369;g11c95472ab9_0_228"/>
          <p:cNvPicPr preferRelativeResize="0"/>
          <p:nvPr/>
        </p:nvPicPr>
        <p:blipFill>
          <a:blip r:embed="rId5">
            <a:alphaModFix/>
          </a:blip>
          <a:stretch>
            <a:fillRect/>
          </a:stretch>
        </p:blipFill>
        <p:spPr>
          <a:xfrm>
            <a:off x="6533175" y="1690623"/>
            <a:ext cx="3212528" cy="41701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
                                        </p:tgtEl>
                                        <p:attrNameLst>
                                          <p:attrName>style.visibility</p:attrName>
                                        </p:attrNameLst>
                                      </p:cBhvr>
                                      <p:to>
                                        <p:strVal val="visible"/>
                                      </p:to>
                                    </p:set>
                                    <p:animEffect transition="in" filter="fade">
                                      <p:cBhvr>
                                        <p:cTn id="7" dur="1000"/>
                                        <p:tgtEl>
                                          <p:spTgt spid="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g11c95472ab9_0_260"/>
          <p:cNvSpPr txBox="1">
            <a:spLocks noGrp="1"/>
          </p:cNvSpPr>
          <p:nvPr>
            <p:ph type="title"/>
          </p:nvPr>
        </p:nvSpPr>
        <p:spPr>
          <a:xfrm>
            <a:off x="762000" y="425525"/>
            <a:ext cx="10739100" cy="126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Teachers Ensure Access to Grade-Level Content</a:t>
            </a:r>
            <a:endParaRPr/>
          </a:p>
        </p:txBody>
      </p:sp>
      <p:sp>
        <p:nvSpPr>
          <p:cNvPr id="376" name="Google Shape;376;g11c95472ab9_0_260"/>
          <p:cNvSpPr txBox="1">
            <a:spLocks noGrp="1"/>
          </p:cNvSpPr>
          <p:nvPr>
            <p:ph type="body" idx="1"/>
          </p:nvPr>
        </p:nvSpPr>
        <p:spPr>
          <a:xfrm>
            <a:off x="838200" y="1825625"/>
            <a:ext cx="6290700" cy="4253400"/>
          </a:xfrm>
          <a:prstGeom prst="rect">
            <a:avLst/>
          </a:prstGeom>
          <a:noFill/>
          <a:ln>
            <a:noFill/>
          </a:ln>
        </p:spPr>
        <p:txBody>
          <a:bodyPr spcFirstLastPara="1" wrap="square" lIns="91425" tIns="45700" rIns="91425" bIns="45700" anchor="t" anchorCtr="0">
            <a:normAutofit lnSpcReduction="10000"/>
          </a:bodyPr>
          <a:lstStyle/>
          <a:p>
            <a:pPr marL="457200" lvl="0" indent="-406400" algn="l" rtl="0">
              <a:lnSpc>
                <a:spcPct val="90000"/>
              </a:lnSpc>
              <a:spcBef>
                <a:spcPts val="1000"/>
              </a:spcBef>
              <a:spcAft>
                <a:spcPts val="0"/>
              </a:spcAft>
              <a:buSzPts val="2800"/>
              <a:buChar char="•"/>
            </a:pPr>
            <a:r>
              <a:rPr lang="en-US" sz="2700"/>
              <a:t>Access and read the Appendix (“Learning Acceleration Example”) from the TNTP report on Zearn.</a:t>
            </a:r>
            <a:endParaRPr sz="2700"/>
          </a:p>
          <a:p>
            <a:pPr marL="457200" lvl="0" indent="-400050" algn="l" rtl="0">
              <a:lnSpc>
                <a:spcPct val="100000"/>
              </a:lnSpc>
              <a:spcBef>
                <a:spcPts val="1000"/>
              </a:spcBef>
              <a:spcAft>
                <a:spcPts val="0"/>
              </a:spcAft>
              <a:buSzPts val="2700"/>
              <a:buChar char="•"/>
            </a:pPr>
            <a:r>
              <a:rPr lang="en-US" sz="2700"/>
              <a:t>Reflect and discuss:</a:t>
            </a:r>
            <a:endParaRPr sz="2700"/>
          </a:p>
          <a:p>
            <a:pPr marL="914400" lvl="1" indent="-400050" algn="l" rtl="0">
              <a:lnSpc>
                <a:spcPct val="100000"/>
              </a:lnSpc>
              <a:spcBef>
                <a:spcPts val="1000"/>
              </a:spcBef>
              <a:spcAft>
                <a:spcPts val="0"/>
              </a:spcAft>
              <a:buSzPts val="2700"/>
              <a:buAutoNum type="arabicPeriod"/>
            </a:pPr>
            <a:r>
              <a:rPr lang="en-US" sz="2700"/>
              <a:t>How does the instruction described compare to what you see in your context? </a:t>
            </a:r>
            <a:endParaRPr sz="2700"/>
          </a:p>
          <a:p>
            <a:pPr marL="914400" lvl="1" indent="-400050" algn="l" rtl="0">
              <a:lnSpc>
                <a:spcPct val="100000"/>
              </a:lnSpc>
              <a:spcBef>
                <a:spcPts val="1000"/>
              </a:spcBef>
              <a:spcAft>
                <a:spcPts val="0"/>
              </a:spcAft>
              <a:buSzPts val="2700"/>
              <a:buAutoNum type="arabicPeriod"/>
            </a:pPr>
            <a:r>
              <a:rPr lang="en-US" sz="2700"/>
              <a:t>What factors might have influenced each teacher’s decision-making?</a:t>
            </a:r>
            <a:endParaRPr sz="2700"/>
          </a:p>
        </p:txBody>
      </p:sp>
      <p:pic>
        <p:nvPicPr>
          <p:cNvPr id="377" name="Google Shape;377;g11c95472ab9_0_260"/>
          <p:cNvPicPr preferRelativeResize="0"/>
          <p:nvPr/>
        </p:nvPicPr>
        <p:blipFill rotWithShape="1">
          <a:blip r:embed="rId3">
            <a:alphaModFix/>
          </a:blip>
          <a:srcRect/>
          <a:stretch/>
        </p:blipFill>
        <p:spPr>
          <a:xfrm>
            <a:off x="7580522" y="1681925"/>
            <a:ext cx="3526978" cy="4388400"/>
          </a:xfrm>
          <a:prstGeom prst="rect">
            <a:avLst/>
          </a:prstGeom>
          <a:noFill/>
          <a:ln>
            <a:noFill/>
          </a:ln>
          <a:effectLst>
            <a:outerShdw blurRad="57150" dist="19050" dir="5400000" algn="bl" rotWithShape="0">
              <a:srgbClr val="000000">
                <a:alpha val="49803"/>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g148c85b9572_1_180"/>
          <p:cNvSpPr txBox="1">
            <a:spLocks noGrp="1"/>
          </p:cNvSpPr>
          <p:nvPr>
            <p:ph type="title"/>
          </p:nvPr>
        </p:nvSpPr>
        <p:spPr>
          <a:xfrm>
            <a:off x="838200" y="425513"/>
            <a:ext cx="10515600" cy="126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Our Vision Thus Far</a:t>
            </a:r>
            <a:endParaRPr/>
          </a:p>
        </p:txBody>
      </p:sp>
      <p:grpSp>
        <p:nvGrpSpPr>
          <p:cNvPr id="384" name="Google Shape;384;g148c85b9572_1_180"/>
          <p:cNvGrpSpPr/>
          <p:nvPr/>
        </p:nvGrpSpPr>
        <p:grpSpPr>
          <a:xfrm>
            <a:off x="1578624" y="1690616"/>
            <a:ext cx="8670907" cy="4573635"/>
            <a:chOff x="838306" y="3429000"/>
            <a:chExt cx="3626781" cy="2258474"/>
          </a:xfrm>
        </p:grpSpPr>
        <p:grpSp>
          <p:nvGrpSpPr>
            <p:cNvPr id="385" name="Google Shape;385;g148c85b9572_1_180"/>
            <p:cNvGrpSpPr/>
            <p:nvPr/>
          </p:nvGrpSpPr>
          <p:grpSpPr>
            <a:xfrm>
              <a:off x="838306" y="3429000"/>
              <a:ext cx="3626781" cy="2258474"/>
              <a:chOff x="1732547" y="1001"/>
              <a:chExt cx="5653594" cy="4092921"/>
            </a:xfrm>
          </p:grpSpPr>
          <p:sp>
            <p:nvSpPr>
              <p:cNvPr id="386" name="Google Shape;386;g148c85b9572_1_180"/>
              <p:cNvSpPr/>
              <p:nvPr/>
            </p:nvSpPr>
            <p:spPr>
              <a:xfrm>
                <a:off x="3483316" y="1001"/>
                <a:ext cx="2121000" cy="1060500"/>
              </a:xfrm>
              <a:prstGeom prst="roundRect">
                <a:avLst>
                  <a:gd name="adj" fmla="val 10000"/>
                </a:avLst>
              </a:prstGeom>
              <a:gradFill>
                <a:gsLst>
                  <a:gs pos="0">
                    <a:srgbClr val="FFD247"/>
                  </a:gs>
                  <a:gs pos="50000">
                    <a:srgbClr val="FFD400"/>
                  </a:gs>
                  <a:gs pos="100000">
                    <a:srgbClr val="E3C10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g148c85b9572_1_180"/>
              <p:cNvSpPr txBox="1"/>
              <p:nvPr/>
            </p:nvSpPr>
            <p:spPr>
              <a:xfrm>
                <a:off x="3514378" y="32063"/>
                <a:ext cx="2058900" cy="998400"/>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en-US" sz="2600" b="1" i="0" u="none" strike="noStrike" cap="none">
                    <a:solidFill>
                      <a:schemeClr val="lt1"/>
                    </a:solidFill>
                    <a:latin typeface="Rockwell"/>
                    <a:ea typeface="Rockwell"/>
                    <a:cs typeface="Rockwell"/>
                    <a:sym typeface="Rockwell"/>
                  </a:rPr>
                  <a:t>Students</a:t>
                </a:r>
                <a:r>
                  <a:rPr lang="en-US" sz="2600" b="0" i="0" u="none" strike="noStrike" cap="none">
                    <a:solidFill>
                      <a:schemeClr val="lt1"/>
                    </a:solidFill>
                    <a:latin typeface="Rockwell"/>
                    <a:ea typeface="Rockwell"/>
                    <a:cs typeface="Rockwell"/>
                    <a:sym typeface="Rockwell"/>
                  </a:rPr>
                  <a:t> engage in math processes</a:t>
                </a:r>
                <a:endParaRPr sz="2600" b="0" i="0" u="none" strike="noStrike" cap="none">
                  <a:solidFill>
                    <a:schemeClr val="lt1"/>
                  </a:solidFill>
                  <a:latin typeface="Rockwell"/>
                  <a:ea typeface="Rockwell"/>
                  <a:cs typeface="Rockwell"/>
                  <a:sym typeface="Rockwell"/>
                </a:endParaRPr>
              </a:p>
            </p:txBody>
          </p:sp>
          <p:sp>
            <p:nvSpPr>
              <p:cNvPr id="388" name="Google Shape;388;g148c85b9572_1_180"/>
              <p:cNvSpPr/>
              <p:nvPr/>
            </p:nvSpPr>
            <p:spPr>
              <a:xfrm rot="3599671">
                <a:off x="4866995" y="1861826"/>
                <a:ext cx="1104417" cy="371364"/>
              </a:xfrm>
              <a:prstGeom prst="leftRightArrow">
                <a:avLst>
                  <a:gd name="adj1" fmla="val 60000"/>
                  <a:gd name="adj2" fmla="val 50000"/>
                </a:avLst>
              </a:prstGeom>
              <a:gradFill>
                <a:gsLst>
                  <a:gs pos="0">
                    <a:srgbClr val="FFD247"/>
                  </a:gs>
                  <a:gs pos="50000">
                    <a:srgbClr val="FFD400"/>
                  </a:gs>
                  <a:gs pos="100000">
                    <a:srgbClr val="E3C10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g148c85b9572_1_180"/>
              <p:cNvSpPr txBox="1"/>
              <p:nvPr/>
            </p:nvSpPr>
            <p:spPr>
              <a:xfrm rot="3600361">
                <a:off x="4978353" y="1936049"/>
                <a:ext cx="881560" cy="22270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500"/>
                  <a:buFont typeface="Arial"/>
                  <a:buNone/>
                </a:pPr>
                <a:endParaRPr sz="1500" b="0" i="0" u="none" strike="noStrike" cap="none">
                  <a:solidFill>
                    <a:schemeClr val="lt1"/>
                  </a:solidFill>
                  <a:latin typeface="Rockwell"/>
                  <a:ea typeface="Rockwell"/>
                  <a:cs typeface="Rockwell"/>
                  <a:sym typeface="Rockwell"/>
                </a:endParaRPr>
              </a:p>
            </p:txBody>
          </p:sp>
          <p:sp>
            <p:nvSpPr>
              <p:cNvPr id="390" name="Google Shape;390;g148c85b9572_1_180"/>
              <p:cNvSpPr/>
              <p:nvPr/>
            </p:nvSpPr>
            <p:spPr>
              <a:xfrm>
                <a:off x="5234085" y="3033422"/>
                <a:ext cx="2121000" cy="1060500"/>
              </a:xfrm>
              <a:prstGeom prst="roundRect">
                <a:avLst>
                  <a:gd name="adj" fmla="val 10000"/>
                </a:avLst>
              </a:prstGeom>
              <a:gradFill>
                <a:gsLst>
                  <a:gs pos="0">
                    <a:srgbClr val="746C8B"/>
                  </a:gs>
                  <a:gs pos="50000">
                    <a:srgbClr val="62567E"/>
                  </a:gs>
                  <a:gs pos="100000">
                    <a:srgbClr val="554A7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g148c85b9572_1_180"/>
              <p:cNvSpPr txBox="1"/>
              <p:nvPr/>
            </p:nvSpPr>
            <p:spPr>
              <a:xfrm>
                <a:off x="5265141" y="3064475"/>
                <a:ext cx="2121000" cy="998400"/>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en-US" sz="2600" b="1" i="0" u="none" strike="noStrike" cap="none">
                    <a:solidFill>
                      <a:schemeClr val="lt1"/>
                    </a:solidFill>
                    <a:latin typeface="Rockwell"/>
                    <a:ea typeface="Rockwell"/>
                    <a:cs typeface="Rockwell"/>
                    <a:sym typeface="Rockwell"/>
                  </a:rPr>
                  <a:t>Content</a:t>
                </a:r>
                <a:r>
                  <a:rPr lang="en-US" sz="2600" b="0" i="0" u="none" strike="noStrike" cap="none">
                    <a:solidFill>
                      <a:schemeClr val="lt1"/>
                    </a:solidFill>
                    <a:latin typeface="Rockwell"/>
                    <a:ea typeface="Rockwell"/>
                    <a:cs typeface="Rockwell"/>
                    <a:sym typeface="Rockwell"/>
                  </a:rPr>
                  <a:t> is focused, rigorous, coherent</a:t>
                </a:r>
                <a:endParaRPr sz="2600" b="0" i="0" u="none" strike="noStrike" cap="none">
                  <a:solidFill>
                    <a:schemeClr val="lt1"/>
                  </a:solidFill>
                  <a:latin typeface="Rockwell"/>
                  <a:ea typeface="Rockwell"/>
                  <a:cs typeface="Rockwell"/>
                  <a:sym typeface="Rockwell"/>
                </a:endParaRPr>
              </a:p>
            </p:txBody>
          </p:sp>
          <p:sp>
            <p:nvSpPr>
              <p:cNvPr id="392" name="Google Shape;392;g148c85b9572_1_180"/>
              <p:cNvSpPr/>
              <p:nvPr/>
            </p:nvSpPr>
            <p:spPr>
              <a:xfrm rot="10800000">
                <a:off x="3991736" y="3378177"/>
                <a:ext cx="1104300" cy="371100"/>
              </a:xfrm>
              <a:prstGeom prst="leftRightArrow">
                <a:avLst>
                  <a:gd name="adj1" fmla="val 60000"/>
                  <a:gd name="adj2" fmla="val 50000"/>
                </a:avLst>
              </a:prstGeom>
              <a:gradFill>
                <a:gsLst>
                  <a:gs pos="0">
                    <a:srgbClr val="746C8B"/>
                  </a:gs>
                  <a:gs pos="50000">
                    <a:srgbClr val="62567E"/>
                  </a:gs>
                  <a:gs pos="100000">
                    <a:srgbClr val="554A7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g148c85b9572_1_180"/>
              <p:cNvSpPr txBox="1"/>
              <p:nvPr/>
            </p:nvSpPr>
            <p:spPr>
              <a:xfrm>
                <a:off x="4103002" y="3452330"/>
                <a:ext cx="881700" cy="222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500"/>
                  <a:buFont typeface="Arial"/>
                  <a:buNone/>
                </a:pPr>
                <a:endParaRPr sz="1500" b="0" i="0" u="none" strike="noStrike" cap="none">
                  <a:solidFill>
                    <a:schemeClr val="lt1"/>
                  </a:solidFill>
                  <a:latin typeface="Rockwell"/>
                  <a:ea typeface="Rockwell"/>
                  <a:cs typeface="Rockwell"/>
                  <a:sym typeface="Rockwell"/>
                </a:endParaRPr>
              </a:p>
            </p:txBody>
          </p:sp>
          <p:sp>
            <p:nvSpPr>
              <p:cNvPr id="394" name="Google Shape;394;g148c85b9572_1_180"/>
              <p:cNvSpPr/>
              <p:nvPr/>
            </p:nvSpPr>
            <p:spPr>
              <a:xfrm>
                <a:off x="1732547" y="3033422"/>
                <a:ext cx="2121000" cy="1060500"/>
              </a:xfrm>
              <a:prstGeom prst="roundRect">
                <a:avLst>
                  <a:gd name="adj" fmla="val 10000"/>
                </a:avLst>
              </a:prstGeom>
              <a:gradFill>
                <a:gsLst>
                  <a:gs pos="0">
                    <a:srgbClr val="4A485F"/>
                  </a:gs>
                  <a:gs pos="50000">
                    <a:srgbClr val="190D46"/>
                  </a:gs>
                  <a:gs pos="100000">
                    <a:srgbClr val="15084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g148c85b9572_1_180"/>
              <p:cNvSpPr txBox="1"/>
              <p:nvPr/>
            </p:nvSpPr>
            <p:spPr>
              <a:xfrm>
                <a:off x="1763609" y="3064484"/>
                <a:ext cx="2058900" cy="998400"/>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en-US" sz="2600" b="1" i="0" u="none" strike="noStrike" cap="none">
                    <a:solidFill>
                      <a:schemeClr val="lt1"/>
                    </a:solidFill>
                    <a:latin typeface="Rockwell"/>
                    <a:ea typeface="Rockwell"/>
                    <a:cs typeface="Rockwell"/>
                    <a:sym typeface="Rockwell"/>
                  </a:rPr>
                  <a:t>Teacher</a:t>
                </a:r>
                <a:r>
                  <a:rPr lang="en-US" sz="2600" b="0" i="0" u="none" strike="noStrike" cap="none">
                    <a:solidFill>
                      <a:schemeClr val="lt1"/>
                    </a:solidFill>
                    <a:latin typeface="Rockwell"/>
                    <a:ea typeface="Rockwell"/>
                    <a:cs typeface="Rockwell"/>
                    <a:sym typeface="Rockwell"/>
                  </a:rPr>
                  <a:t> ensures equitable access</a:t>
                </a:r>
                <a:endParaRPr sz="2600" b="0" i="0" u="none" strike="noStrike" cap="none">
                  <a:solidFill>
                    <a:schemeClr val="lt1"/>
                  </a:solidFill>
                  <a:latin typeface="Rockwell"/>
                  <a:ea typeface="Rockwell"/>
                  <a:cs typeface="Rockwell"/>
                  <a:sym typeface="Rockwell"/>
                </a:endParaRPr>
              </a:p>
            </p:txBody>
          </p:sp>
          <p:sp>
            <p:nvSpPr>
              <p:cNvPr id="396" name="Google Shape;396;g148c85b9572_1_180"/>
              <p:cNvSpPr/>
              <p:nvPr/>
            </p:nvSpPr>
            <p:spPr>
              <a:xfrm rot="-3599671">
                <a:off x="3116379" y="1861855"/>
                <a:ext cx="1104417" cy="371364"/>
              </a:xfrm>
              <a:prstGeom prst="leftRightArrow">
                <a:avLst>
                  <a:gd name="adj1" fmla="val 60000"/>
                  <a:gd name="adj2" fmla="val 50000"/>
                </a:avLst>
              </a:prstGeom>
              <a:gradFill>
                <a:gsLst>
                  <a:gs pos="0">
                    <a:srgbClr val="4A485F"/>
                  </a:gs>
                  <a:gs pos="50000">
                    <a:srgbClr val="190D46"/>
                  </a:gs>
                  <a:gs pos="100000">
                    <a:srgbClr val="15084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g148c85b9572_1_180"/>
              <p:cNvSpPr txBox="1"/>
              <p:nvPr/>
            </p:nvSpPr>
            <p:spPr>
              <a:xfrm rot="-3600361">
                <a:off x="3227631" y="1936105"/>
                <a:ext cx="881560" cy="22270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500"/>
                  <a:buFont typeface="Arial"/>
                  <a:buNone/>
                </a:pPr>
                <a:endParaRPr sz="1500" b="0" i="0" u="none" strike="noStrike" cap="none">
                  <a:solidFill>
                    <a:schemeClr val="lt1"/>
                  </a:solidFill>
                  <a:latin typeface="Rockwell"/>
                  <a:ea typeface="Rockwell"/>
                  <a:cs typeface="Rockwell"/>
                  <a:sym typeface="Rockwell"/>
                </a:endParaRPr>
              </a:p>
            </p:txBody>
          </p:sp>
        </p:grpSp>
        <p:sp>
          <p:nvSpPr>
            <p:cNvPr id="398" name="Google Shape;398;g148c85b9572_1_180"/>
            <p:cNvSpPr txBox="1"/>
            <p:nvPr/>
          </p:nvSpPr>
          <p:spPr>
            <a:xfrm>
              <a:off x="1940244" y="4417092"/>
              <a:ext cx="1422900" cy="638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600" b="1" i="0" u="none" strike="noStrike" cap="none">
                  <a:solidFill>
                    <a:schemeClr val="accent1"/>
                  </a:solidFill>
                  <a:latin typeface="Rockwell"/>
                  <a:ea typeface="Rockwell"/>
                  <a:cs typeface="Rockwell"/>
                  <a:sym typeface="Rockwell"/>
                </a:rPr>
                <a:t>Tasks </a:t>
              </a:r>
              <a:r>
                <a:rPr lang="en-US" sz="2600" b="0" i="0" u="none" strike="noStrike" cap="none">
                  <a:solidFill>
                    <a:schemeClr val="accent1"/>
                  </a:solidFill>
                  <a:latin typeface="Rockwell"/>
                  <a:ea typeface="Rockwell"/>
                  <a:cs typeface="Rockwell"/>
                  <a:sym typeface="Rockwell"/>
                </a:rPr>
                <a:t>are              from high-quality materials</a:t>
              </a:r>
              <a:endParaRPr sz="2600" b="0" i="0" u="none" strike="noStrike" cap="none">
                <a:solidFill>
                  <a:schemeClr val="accent1"/>
                </a:solidFill>
                <a:latin typeface="Rockwell"/>
                <a:ea typeface="Rockwell"/>
                <a:cs typeface="Rockwell"/>
                <a:sym typeface="Rockwell"/>
              </a:endParaRPr>
            </a:p>
          </p:txBody>
        </p:sp>
      </p:grpSp>
      <p:pic>
        <p:nvPicPr>
          <p:cNvPr id="399" name="Google Shape;399;g148c85b9572_1_180"/>
          <p:cNvPicPr preferRelativeResize="0"/>
          <p:nvPr/>
        </p:nvPicPr>
        <p:blipFill rotWithShape="1">
          <a:blip r:embed="rId3">
            <a:alphaModFix/>
          </a:blip>
          <a:srcRect/>
          <a:stretch/>
        </p:blipFill>
        <p:spPr>
          <a:xfrm>
            <a:off x="8013275" y="1555175"/>
            <a:ext cx="3401850" cy="3214726"/>
          </a:xfrm>
          <a:prstGeom prst="rect">
            <a:avLst/>
          </a:prstGeom>
          <a:noFill/>
          <a:ln>
            <a:noFill/>
          </a:ln>
        </p:spPr>
      </p:pic>
      <p:pic>
        <p:nvPicPr>
          <p:cNvPr id="400" name="Google Shape;400;g148c85b9572_1_180"/>
          <p:cNvPicPr preferRelativeResize="0"/>
          <p:nvPr/>
        </p:nvPicPr>
        <p:blipFill rotWithShape="1">
          <a:blip r:embed="rId4">
            <a:alphaModFix/>
          </a:blip>
          <a:srcRect/>
          <a:stretch/>
        </p:blipFill>
        <p:spPr>
          <a:xfrm>
            <a:off x="1074749" y="1690629"/>
            <a:ext cx="2498675" cy="3108974"/>
          </a:xfrm>
          <a:prstGeom prst="rect">
            <a:avLst/>
          </a:prstGeom>
          <a:noFill/>
          <a:ln>
            <a:noFill/>
          </a:ln>
          <a:effectLst>
            <a:outerShdw blurRad="57150" dist="19050" dir="5400000" algn="bl" rotWithShape="0">
              <a:srgbClr val="000000">
                <a:alpha val="49803"/>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gfe54dc9552_0_107"/>
          <p:cNvSpPr txBox="1">
            <a:spLocks noGrp="1"/>
          </p:cNvSpPr>
          <p:nvPr>
            <p:ph type="title"/>
          </p:nvPr>
        </p:nvSpPr>
        <p:spPr>
          <a:xfrm>
            <a:off x="838200" y="425513"/>
            <a:ext cx="10515600" cy="126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What Will Success Look Like?</a:t>
            </a:r>
            <a:endParaRPr/>
          </a:p>
        </p:txBody>
      </p:sp>
      <p:sp>
        <p:nvSpPr>
          <p:cNvPr id="407" name="Google Shape;407;gfe54dc9552_0_107"/>
          <p:cNvSpPr txBox="1">
            <a:spLocks noGrp="1"/>
          </p:cNvSpPr>
          <p:nvPr>
            <p:ph type="body" idx="1"/>
          </p:nvPr>
        </p:nvSpPr>
        <p:spPr>
          <a:xfrm>
            <a:off x="838200" y="1825625"/>
            <a:ext cx="10515600" cy="44802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SzPts val="2800"/>
              <a:buNone/>
            </a:pPr>
            <a:r>
              <a:rPr lang="en-US"/>
              <a:t>“Successful math users have an approach … that sets them apart from less successful users. They approach math with the desire to understand it and to think about it, and with the </a:t>
            </a:r>
            <a:r>
              <a:rPr lang="en-US" b="1">
                <a:solidFill>
                  <a:schemeClr val="accent1"/>
                </a:solidFill>
              </a:rPr>
              <a:t>confidence</a:t>
            </a:r>
            <a:r>
              <a:rPr lang="en-US"/>
              <a:t> that they can make sense of it.”</a:t>
            </a:r>
            <a:endParaRPr/>
          </a:p>
          <a:p>
            <a:pPr marL="0" lvl="0" indent="0" algn="l" rtl="0">
              <a:lnSpc>
                <a:spcPct val="90000"/>
              </a:lnSpc>
              <a:spcBef>
                <a:spcPts val="1000"/>
              </a:spcBef>
              <a:spcAft>
                <a:spcPts val="0"/>
              </a:spcAft>
              <a:buSzPts val="2800"/>
              <a:buNone/>
            </a:pPr>
            <a:r>
              <a:rPr lang="en-US"/>
              <a:t>“The difference between the high- and low-achieving students [in a study] was not that the low-achieving students knew less mathematics, but that they were interacting with mathematics differently. Instead of approaching numbers with </a:t>
            </a:r>
            <a:r>
              <a:rPr lang="en-US" b="1">
                <a:solidFill>
                  <a:schemeClr val="accent1"/>
                </a:solidFill>
              </a:rPr>
              <a:t>flexibility</a:t>
            </a:r>
            <a:r>
              <a:rPr lang="en-US"/>
              <a:t> … they seemed to cling to formal procedures … not abandoning them even when it made sense to do so.”</a:t>
            </a:r>
            <a:endParaRPr/>
          </a:p>
          <a:p>
            <a:pPr marL="457200" lvl="0" indent="-406400" algn="r" rtl="0">
              <a:lnSpc>
                <a:spcPct val="90000"/>
              </a:lnSpc>
              <a:spcBef>
                <a:spcPts val="1000"/>
              </a:spcBef>
              <a:spcAft>
                <a:spcPts val="0"/>
              </a:spcAft>
              <a:buSzPts val="2800"/>
              <a:buChar char="-"/>
            </a:pPr>
            <a:r>
              <a:rPr lang="en-US"/>
              <a:t>Jo Boaler, “Developing Mathematical Mindsets”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g148c85b9572_1_205"/>
          <p:cNvSpPr txBox="1">
            <a:spLocks noGrp="1"/>
          </p:cNvSpPr>
          <p:nvPr>
            <p:ph type="title"/>
          </p:nvPr>
        </p:nvSpPr>
        <p:spPr>
          <a:xfrm>
            <a:off x="838200" y="425513"/>
            <a:ext cx="10515600" cy="126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Putting It All Together: A Vision for the Core</a:t>
            </a:r>
            <a:endParaRPr/>
          </a:p>
        </p:txBody>
      </p:sp>
      <p:sp>
        <p:nvSpPr>
          <p:cNvPr id="414" name="Google Shape;414;g148c85b9572_1_205"/>
          <p:cNvSpPr txBox="1">
            <a:spLocks noGrp="1"/>
          </p:cNvSpPr>
          <p:nvPr>
            <p:ph type="body" idx="1"/>
          </p:nvPr>
        </p:nvSpPr>
        <p:spPr>
          <a:xfrm>
            <a:off x="762000" y="1825625"/>
            <a:ext cx="8232300" cy="4351200"/>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1000"/>
              </a:spcBef>
              <a:spcAft>
                <a:spcPts val="0"/>
              </a:spcAft>
              <a:buSzPts val="2800"/>
              <a:buChar char="•"/>
            </a:pPr>
            <a:r>
              <a:rPr lang="en-US" b="1"/>
              <a:t>All</a:t>
            </a:r>
            <a:r>
              <a:rPr lang="en-US"/>
              <a:t> </a:t>
            </a:r>
            <a:r>
              <a:rPr lang="en-US" b="1"/>
              <a:t>students </a:t>
            </a:r>
            <a:r>
              <a:rPr lang="en-US"/>
              <a:t>become </a:t>
            </a:r>
            <a:r>
              <a:rPr lang="en-US" b="1"/>
              <a:t>flexible, confident </a:t>
            </a:r>
            <a:r>
              <a:rPr lang="en-US"/>
              <a:t>users of mathematics in life and work</a:t>
            </a:r>
            <a:endParaRPr/>
          </a:p>
          <a:p>
            <a:pPr marL="457200" lvl="0" indent="-406400" algn="l" rtl="0">
              <a:lnSpc>
                <a:spcPct val="90000"/>
              </a:lnSpc>
              <a:spcBef>
                <a:spcPts val="0"/>
              </a:spcBef>
              <a:spcAft>
                <a:spcPts val="0"/>
              </a:spcAft>
              <a:buSzPts val="2800"/>
              <a:buChar char="•"/>
            </a:pPr>
            <a:r>
              <a:rPr lang="en-US"/>
              <a:t>…by making sense of and </a:t>
            </a:r>
            <a:r>
              <a:rPr lang="en-US" b="1"/>
              <a:t>solving</a:t>
            </a:r>
            <a:r>
              <a:rPr lang="en-US"/>
              <a:t> problems, </a:t>
            </a:r>
            <a:r>
              <a:rPr lang="en-US" b="1"/>
              <a:t>reasoning</a:t>
            </a:r>
            <a:r>
              <a:rPr lang="en-US"/>
              <a:t> critically about mathematics, and </a:t>
            </a:r>
            <a:r>
              <a:rPr lang="en-US" b="1"/>
              <a:t>representing</a:t>
            </a:r>
            <a:r>
              <a:rPr lang="en-US"/>
              <a:t>, </a:t>
            </a:r>
            <a:r>
              <a:rPr lang="en-US" b="1"/>
              <a:t>communicating</a:t>
            </a:r>
            <a:r>
              <a:rPr lang="en-US"/>
              <a:t>, and </a:t>
            </a:r>
            <a:r>
              <a:rPr lang="en-US" b="1"/>
              <a:t>connecting</a:t>
            </a:r>
            <a:r>
              <a:rPr lang="en-US"/>
              <a:t> mathematical ideas</a:t>
            </a:r>
            <a:endParaRPr/>
          </a:p>
          <a:p>
            <a:pPr marL="457200" lvl="0" indent="-406400" algn="l" rtl="0">
              <a:lnSpc>
                <a:spcPct val="90000"/>
              </a:lnSpc>
              <a:spcBef>
                <a:spcPts val="0"/>
              </a:spcBef>
              <a:spcAft>
                <a:spcPts val="0"/>
              </a:spcAft>
              <a:buSzPts val="2800"/>
              <a:buChar char="•"/>
            </a:pPr>
            <a:r>
              <a:rPr lang="en-US"/>
              <a:t>…with </a:t>
            </a:r>
            <a:r>
              <a:rPr lang="en-US" b="1"/>
              <a:t>grade-level</a:t>
            </a:r>
            <a:r>
              <a:rPr lang="en-US"/>
              <a:t> content, </a:t>
            </a:r>
            <a:r>
              <a:rPr lang="en-US" b="1"/>
              <a:t>coherent</a:t>
            </a:r>
            <a:r>
              <a:rPr lang="en-US"/>
              <a:t> learning progressions, and a rigorous balance of </a:t>
            </a:r>
            <a:r>
              <a:rPr lang="en-US" b="1"/>
              <a:t>conceptual</a:t>
            </a:r>
            <a:r>
              <a:rPr lang="en-US"/>
              <a:t> understanding, </a:t>
            </a:r>
            <a:r>
              <a:rPr lang="en-US" b="1"/>
              <a:t>procedural</a:t>
            </a:r>
            <a:r>
              <a:rPr lang="en-US"/>
              <a:t> skill and fluency, and </a:t>
            </a:r>
            <a:r>
              <a:rPr lang="en-US" b="1"/>
              <a:t>authentic</a:t>
            </a:r>
            <a:r>
              <a:rPr lang="en-US"/>
              <a:t> application.</a:t>
            </a:r>
            <a:endParaRPr/>
          </a:p>
        </p:txBody>
      </p:sp>
      <p:sp>
        <p:nvSpPr>
          <p:cNvPr id="415" name="Google Shape;415;g148c85b9572_1_205"/>
          <p:cNvSpPr txBox="1"/>
          <p:nvPr/>
        </p:nvSpPr>
        <p:spPr>
          <a:xfrm>
            <a:off x="9074600" y="3004450"/>
            <a:ext cx="2039100" cy="861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accent1"/>
                </a:solidFill>
                <a:latin typeface="Twentieth Century"/>
                <a:ea typeface="Twentieth Century"/>
                <a:cs typeface="Twentieth Century"/>
                <a:sym typeface="Twentieth Century"/>
              </a:rPr>
              <a:t>Mathematical processes</a:t>
            </a:r>
            <a:endParaRPr sz="2200" b="1" i="0" u="none" strike="noStrike" cap="none">
              <a:solidFill>
                <a:schemeClr val="accent1"/>
              </a:solidFill>
              <a:latin typeface="Twentieth Century"/>
              <a:ea typeface="Twentieth Century"/>
              <a:cs typeface="Twentieth Century"/>
              <a:sym typeface="Twentieth Century"/>
            </a:endParaRPr>
          </a:p>
        </p:txBody>
      </p:sp>
      <p:sp>
        <p:nvSpPr>
          <p:cNvPr id="416" name="Google Shape;416;g148c85b9572_1_205"/>
          <p:cNvSpPr txBox="1"/>
          <p:nvPr/>
        </p:nvSpPr>
        <p:spPr>
          <a:xfrm>
            <a:off x="9325500" y="4313025"/>
            <a:ext cx="2408100" cy="1200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accent1"/>
                </a:solidFill>
                <a:latin typeface="Twentieth Century"/>
                <a:ea typeface="Twentieth Century"/>
                <a:cs typeface="Twentieth Century"/>
                <a:sym typeface="Twentieth Century"/>
              </a:rPr>
              <a:t>Grade-level standards and instructional shifts</a:t>
            </a:r>
            <a:endParaRPr sz="2200" b="1" i="0" u="none" strike="noStrike" cap="none">
              <a:solidFill>
                <a:schemeClr val="accent1"/>
              </a:solidFill>
              <a:latin typeface="Twentieth Century"/>
              <a:ea typeface="Twentieth Century"/>
              <a:cs typeface="Twentieth Century"/>
              <a:sym typeface="Twentieth Century"/>
            </a:endParaRPr>
          </a:p>
        </p:txBody>
      </p:sp>
      <p:cxnSp>
        <p:nvCxnSpPr>
          <p:cNvPr id="417" name="Google Shape;417;g148c85b9572_1_205"/>
          <p:cNvCxnSpPr/>
          <p:nvPr/>
        </p:nvCxnSpPr>
        <p:spPr>
          <a:xfrm>
            <a:off x="8529425" y="1901825"/>
            <a:ext cx="0" cy="682500"/>
          </a:xfrm>
          <a:prstGeom prst="straightConnector1">
            <a:avLst/>
          </a:prstGeom>
          <a:noFill/>
          <a:ln w="114300" cap="flat" cmpd="sng">
            <a:solidFill>
              <a:schemeClr val="accent2"/>
            </a:solidFill>
            <a:prstDash val="solid"/>
            <a:round/>
            <a:headEnd type="none" w="sm" len="sm"/>
            <a:tailEnd type="none" w="sm" len="sm"/>
          </a:ln>
        </p:spPr>
      </p:cxnSp>
      <p:cxnSp>
        <p:nvCxnSpPr>
          <p:cNvPr id="418" name="Google Shape;418;g148c85b9572_1_205"/>
          <p:cNvCxnSpPr/>
          <p:nvPr/>
        </p:nvCxnSpPr>
        <p:spPr>
          <a:xfrm>
            <a:off x="8836925" y="2719325"/>
            <a:ext cx="0" cy="1433100"/>
          </a:xfrm>
          <a:prstGeom prst="straightConnector1">
            <a:avLst/>
          </a:prstGeom>
          <a:noFill/>
          <a:ln w="114300" cap="flat" cmpd="sng">
            <a:solidFill>
              <a:schemeClr val="accent2"/>
            </a:solidFill>
            <a:prstDash val="solid"/>
            <a:round/>
            <a:headEnd type="none" w="sm" len="sm"/>
            <a:tailEnd type="none" w="sm" len="sm"/>
          </a:ln>
        </p:spPr>
      </p:cxnSp>
      <p:cxnSp>
        <p:nvCxnSpPr>
          <p:cNvPr id="419" name="Google Shape;419;g148c85b9572_1_205"/>
          <p:cNvCxnSpPr/>
          <p:nvPr/>
        </p:nvCxnSpPr>
        <p:spPr>
          <a:xfrm>
            <a:off x="9159900" y="4272975"/>
            <a:ext cx="0" cy="1433100"/>
          </a:xfrm>
          <a:prstGeom prst="straightConnector1">
            <a:avLst/>
          </a:prstGeom>
          <a:noFill/>
          <a:ln w="114300" cap="flat" cmpd="sng">
            <a:solidFill>
              <a:schemeClr val="accent2"/>
            </a:solidFill>
            <a:prstDash val="solid"/>
            <a:round/>
            <a:headEnd type="none" w="sm" len="sm"/>
            <a:tailEnd type="none" w="sm" len="sm"/>
          </a:ln>
        </p:spPr>
      </p:cxnSp>
      <p:sp>
        <p:nvSpPr>
          <p:cNvPr id="420" name="Google Shape;420;g148c85b9572_1_205"/>
          <p:cNvSpPr txBox="1"/>
          <p:nvPr/>
        </p:nvSpPr>
        <p:spPr>
          <a:xfrm>
            <a:off x="8751625" y="1812125"/>
            <a:ext cx="2801700" cy="861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1489"/>
                </a:solidFill>
                <a:latin typeface="Twentieth Century"/>
                <a:ea typeface="Twentieth Century"/>
                <a:cs typeface="Twentieth Century"/>
                <a:sym typeface="Twentieth Century"/>
              </a:rPr>
              <a:t>College, career, and life readiness</a:t>
            </a:r>
            <a:endParaRPr sz="2200" b="1" i="0" u="none" strike="noStrike" cap="none">
              <a:solidFill>
                <a:srgbClr val="001489"/>
              </a:solidFill>
              <a:latin typeface="Twentieth Century"/>
              <a:ea typeface="Twentieth Century"/>
              <a:cs typeface="Twentieth Century"/>
              <a:sym typeface="Twentieth Century"/>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g148c85b9572_1_167"/>
          <p:cNvSpPr txBox="1">
            <a:spLocks noGrp="1"/>
          </p:cNvSpPr>
          <p:nvPr>
            <p:ph type="title"/>
          </p:nvPr>
        </p:nvSpPr>
        <p:spPr>
          <a:xfrm>
            <a:off x="7514725" y="2169050"/>
            <a:ext cx="4502700" cy="2417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990"/>
              <a:buNone/>
            </a:pPr>
            <a:r>
              <a:rPr lang="en-US" sz="3500"/>
              <a:t>The improved mathematics standards are designed to support this vision more strongly than ever.</a:t>
            </a:r>
            <a:endParaRPr sz="3500"/>
          </a:p>
        </p:txBody>
      </p:sp>
      <p:sp>
        <p:nvSpPr>
          <p:cNvPr id="427" name="Google Shape;427;g148c85b9572_1_167"/>
          <p:cNvSpPr txBox="1">
            <a:spLocks noGrp="1"/>
          </p:cNvSpPr>
          <p:nvPr>
            <p:ph type="body" idx="1"/>
          </p:nvPr>
        </p:nvSpPr>
        <p:spPr>
          <a:xfrm>
            <a:off x="7604910" y="4798337"/>
            <a:ext cx="4246200" cy="129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400"/>
              <a:buNone/>
            </a:pPr>
            <a:r>
              <a:rPr lang="en-US"/>
              <a:t>They are </a:t>
            </a:r>
            <a:r>
              <a:rPr lang="en-US" i="1"/>
              <a:t>not</a:t>
            </a:r>
            <a:r>
              <a:rPr lang="en-US"/>
              <a:t> designed to alter the vision.</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g148c85b9572_1_173"/>
          <p:cNvSpPr txBox="1">
            <a:spLocks noGrp="1"/>
          </p:cNvSpPr>
          <p:nvPr>
            <p:ph type="title"/>
          </p:nvPr>
        </p:nvSpPr>
        <p:spPr>
          <a:xfrm>
            <a:off x="838200" y="425513"/>
            <a:ext cx="10515600" cy="126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How Might These Changes Support the Vision?</a:t>
            </a:r>
            <a:endParaRPr/>
          </a:p>
        </p:txBody>
      </p:sp>
      <p:sp>
        <p:nvSpPr>
          <p:cNvPr id="434" name="Google Shape;434;g148c85b9572_1_17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lnSpcReduction="10000"/>
          </a:bodyPr>
          <a:lstStyle/>
          <a:p>
            <a:pPr marL="457200" lvl="0" indent="-406400" algn="l" rtl="0">
              <a:lnSpc>
                <a:spcPct val="90000"/>
              </a:lnSpc>
              <a:spcBef>
                <a:spcPts val="1000"/>
              </a:spcBef>
              <a:spcAft>
                <a:spcPts val="0"/>
              </a:spcAft>
              <a:buSzPts val="2800"/>
              <a:buChar char="•"/>
            </a:pPr>
            <a:r>
              <a:rPr lang="en-US"/>
              <a:t>Processes:</a:t>
            </a:r>
            <a:endParaRPr/>
          </a:p>
          <a:p>
            <a:pPr marL="914400" lvl="1" indent="-381000" algn="l" rtl="0">
              <a:lnSpc>
                <a:spcPct val="90000"/>
              </a:lnSpc>
              <a:spcBef>
                <a:spcPts val="0"/>
              </a:spcBef>
              <a:spcAft>
                <a:spcPts val="0"/>
              </a:spcAft>
              <a:buSzPts val="2400"/>
              <a:buChar char="•"/>
            </a:pPr>
            <a:r>
              <a:rPr lang="en-US"/>
              <a:t>More visual and narrative guidance on all processes and their integration with the content standards</a:t>
            </a:r>
            <a:endParaRPr/>
          </a:p>
          <a:p>
            <a:pPr marL="914400" lvl="1" indent="-381000" algn="l" rtl="0">
              <a:lnSpc>
                <a:spcPct val="90000"/>
              </a:lnSpc>
              <a:spcBef>
                <a:spcPts val="0"/>
              </a:spcBef>
              <a:spcAft>
                <a:spcPts val="0"/>
              </a:spcAft>
              <a:buSzPts val="2400"/>
              <a:buChar char="•"/>
            </a:pPr>
            <a:r>
              <a:rPr lang="en-US"/>
              <a:t>Reintroduction of Reasoning: “Reason quantitatively and abstractly and consider the reasoning of others”</a:t>
            </a:r>
            <a:endParaRPr/>
          </a:p>
          <a:p>
            <a:pPr marL="457200" lvl="0" indent="-406400" algn="l" rtl="0">
              <a:lnSpc>
                <a:spcPct val="90000"/>
              </a:lnSpc>
              <a:spcBef>
                <a:spcPts val="0"/>
              </a:spcBef>
              <a:spcAft>
                <a:spcPts val="0"/>
              </a:spcAft>
              <a:buSzPts val="2800"/>
              <a:buChar char="•"/>
            </a:pPr>
            <a:r>
              <a:rPr lang="en-US"/>
              <a:t>Number:</a:t>
            </a:r>
            <a:endParaRPr/>
          </a:p>
          <a:p>
            <a:pPr marL="914400" lvl="1" indent="-381000" algn="l" rtl="0">
              <a:lnSpc>
                <a:spcPct val="90000"/>
              </a:lnSpc>
              <a:spcBef>
                <a:spcPts val="0"/>
              </a:spcBef>
              <a:spcAft>
                <a:spcPts val="0"/>
              </a:spcAft>
              <a:buSzPts val="2400"/>
              <a:buChar char="•"/>
            </a:pPr>
            <a:r>
              <a:rPr lang="en-US"/>
              <a:t>More focus in elementary grades on number sense: the ability to work flexibly and creatively with numbers</a:t>
            </a:r>
            <a:endParaRPr/>
          </a:p>
          <a:p>
            <a:pPr marL="457200" lvl="0" indent="-406400" algn="l" rtl="0">
              <a:lnSpc>
                <a:spcPct val="90000"/>
              </a:lnSpc>
              <a:spcBef>
                <a:spcPts val="0"/>
              </a:spcBef>
              <a:spcAft>
                <a:spcPts val="0"/>
              </a:spcAft>
              <a:buSzPts val="2800"/>
              <a:buChar char="•"/>
            </a:pPr>
            <a:r>
              <a:rPr lang="en-US"/>
              <a:t>Geometry, Data, Algebra: </a:t>
            </a:r>
            <a:endParaRPr/>
          </a:p>
          <a:p>
            <a:pPr marL="914400" lvl="1" indent="-381000" algn="l" rtl="0">
              <a:lnSpc>
                <a:spcPct val="90000"/>
              </a:lnSpc>
              <a:spcBef>
                <a:spcPts val="0"/>
              </a:spcBef>
              <a:spcAft>
                <a:spcPts val="0"/>
              </a:spcAft>
              <a:buSzPts val="2400"/>
              <a:buChar char="•"/>
            </a:pPr>
            <a:r>
              <a:rPr lang="en-US"/>
              <a:t>Added specificity at each grade level and clarity regarding connections between grades</a:t>
            </a:r>
            <a:endParaRPr/>
          </a:p>
          <a:p>
            <a:pPr marL="914400" lvl="1" indent="-381000" algn="l" rtl="0">
              <a:lnSpc>
                <a:spcPct val="90000"/>
              </a:lnSpc>
              <a:spcBef>
                <a:spcPts val="0"/>
              </a:spcBef>
              <a:spcAft>
                <a:spcPts val="0"/>
              </a:spcAft>
              <a:buSzPts val="2400"/>
              <a:buChar char="•"/>
            </a:pPr>
            <a:r>
              <a:rPr lang="en-US"/>
              <a:t>Stronger foundations in earlier grades to prepare students for advanced work in high school</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438"/>
        <p:cNvGrpSpPr/>
        <p:nvPr/>
      </p:nvGrpSpPr>
      <p:grpSpPr>
        <a:xfrm>
          <a:off x="0" y="0"/>
          <a:ext cx="0" cy="0"/>
          <a:chOff x="0" y="0"/>
          <a:chExt cx="0" cy="0"/>
        </a:xfrm>
      </p:grpSpPr>
      <p:sp>
        <p:nvSpPr>
          <p:cNvPr id="439" name="Google Shape;439;g12e773f8156_0_0"/>
          <p:cNvSpPr txBox="1">
            <a:spLocks noGrp="1"/>
          </p:cNvSpPr>
          <p:nvPr>
            <p:ph type="title"/>
          </p:nvPr>
        </p:nvSpPr>
        <p:spPr>
          <a:xfrm>
            <a:off x="838200" y="425513"/>
            <a:ext cx="9365100" cy="126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Twentieth Century"/>
              <a:buNone/>
            </a:pPr>
            <a:r>
              <a:rPr lang="en-US"/>
              <a:t>The Instructional Core</a:t>
            </a:r>
            <a:endParaRPr/>
          </a:p>
        </p:txBody>
      </p:sp>
      <p:grpSp>
        <p:nvGrpSpPr>
          <p:cNvPr id="440" name="Google Shape;440;g12e773f8156_0_0"/>
          <p:cNvGrpSpPr/>
          <p:nvPr/>
        </p:nvGrpSpPr>
        <p:grpSpPr>
          <a:xfrm>
            <a:off x="3937987" y="1826627"/>
            <a:ext cx="5622538" cy="4092921"/>
            <a:chOff x="1732547" y="1001"/>
            <a:chExt cx="5622538" cy="4092921"/>
          </a:xfrm>
        </p:grpSpPr>
        <p:sp>
          <p:nvSpPr>
            <p:cNvPr id="441" name="Google Shape;441;g12e773f8156_0_0"/>
            <p:cNvSpPr/>
            <p:nvPr/>
          </p:nvSpPr>
          <p:spPr>
            <a:xfrm>
              <a:off x="3483316" y="1001"/>
              <a:ext cx="2121000" cy="1060500"/>
            </a:xfrm>
            <a:prstGeom prst="roundRect">
              <a:avLst>
                <a:gd name="adj" fmla="val 10000"/>
              </a:avLst>
            </a:prstGeom>
            <a:gradFill>
              <a:gsLst>
                <a:gs pos="0">
                  <a:srgbClr val="FFD247"/>
                </a:gs>
                <a:gs pos="50000">
                  <a:srgbClr val="FFD400"/>
                </a:gs>
                <a:gs pos="100000">
                  <a:srgbClr val="E3C10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g12e773f8156_0_0"/>
            <p:cNvSpPr txBox="1"/>
            <p:nvPr/>
          </p:nvSpPr>
          <p:spPr>
            <a:xfrm>
              <a:off x="3514378" y="32063"/>
              <a:ext cx="2058900" cy="998400"/>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rgbClr val="000000"/>
                </a:buClr>
                <a:buSzPts val="3400"/>
                <a:buFont typeface="Arial"/>
                <a:buNone/>
              </a:pPr>
              <a:r>
                <a:rPr lang="en-US" sz="3400" b="0" i="0" u="none" strike="noStrike" cap="none">
                  <a:solidFill>
                    <a:schemeClr val="lt1"/>
                  </a:solidFill>
                  <a:latin typeface="Rockwell"/>
                  <a:ea typeface="Rockwell"/>
                  <a:cs typeface="Rockwell"/>
                  <a:sym typeface="Rockwell"/>
                </a:rPr>
                <a:t>Student</a:t>
              </a:r>
              <a:endParaRPr sz="3400" b="0" i="0" u="none" strike="noStrike" cap="none">
                <a:solidFill>
                  <a:schemeClr val="lt1"/>
                </a:solidFill>
                <a:latin typeface="Rockwell"/>
                <a:ea typeface="Rockwell"/>
                <a:cs typeface="Rockwell"/>
                <a:sym typeface="Rockwell"/>
              </a:endParaRPr>
            </a:p>
          </p:txBody>
        </p:sp>
        <p:sp>
          <p:nvSpPr>
            <p:cNvPr id="443" name="Google Shape;443;g12e773f8156_0_0"/>
            <p:cNvSpPr/>
            <p:nvPr/>
          </p:nvSpPr>
          <p:spPr>
            <a:xfrm rot="3599671">
              <a:off x="4866998" y="1861832"/>
              <a:ext cx="1104417" cy="371364"/>
            </a:xfrm>
            <a:prstGeom prst="leftRightArrow">
              <a:avLst>
                <a:gd name="adj1" fmla="val 60000"/>
                <a:gd name="adj2" fmla="val 50000"/>
              </a:avLst>
            </a:prstGeom>
            <a:gradFill>
              <a:gsLst>
                <a:gs pos="0">
                  <a:srgbClr val="FFD247"/>
                </a:gs>
                <a:gs pos="50000">
                  <a:srgbClr val="FFD400"/>
                </a:gs>
                <a:gs pos="100000">
                  <a:srgbClr val="E3C10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g12e773f8156_0_0"/>
            <p:cNvSpPr txBox="1"/>
            <p:nvPr/>
          </p:nvSpPr>
          <p:spPr>
            <a:xfrm rot="3600361">
              <a:off x="4978363" y="1936065"/>
              <a:ext cx="881560" cy="22270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500"/>
                <a:buFont typeface="Arial"/>
                <a:buNone/>
              </a:pPr>
              <a:endParaRPr sz="1500" b="0" i="0" u="none" strike="noStrike" cap="none">
                <a:solidFill>
                  <a:schemeClr val="lt1"/>
                </a:solidFill>
                <a:latin typeface="Rockwell"/>
                <a:ea typeface="Rockwell"/>
                <a:cs typeface="Rockwell"/>
                <a:sym typeface="Rockwell"/>
              </a:endParaRPr>
            </a:p>
          </p:txBody>
        </p:sp>
        <p:sp>
          <p:nvSpPr>
            <p:cNvPr id="445" name="Google Shape;445;g12e773f8156_0_0"/>
            <p:cNvSpPr/>
            <p:nvPr/>
          </p:nvSpPr>
          <p:spPr>
            <a:xfrm>
              <a:off x="5234085" y="3033422"/>
              <a:ext cx="2121000" cy="1060500"/>
            </a:xfrm>
            <a:prstGeom prst="roundRect">
              <a:avLst>
                <a:gd name="adj" fmla="val 10000"/>
              </a:avLst>
            </a:prstGeom>
            <a:gradFill>
              <a:gsLst>
                <a:gs pos="0">
                  <a:srgbClr val="746C8B"/>
                </a:gs>
                <a:gs pos="50000">
                  <a:srgbClr val="62567E"/>
                </a:gs>
                <a:gs pos="100000">
                  <a:srgbClr val="554A7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g12e773f8156_0_0"/>
            <p:cNvSpPr txBox="1"/>
            <p:nvPr/>
          </p:nvSpPr>
          <p:spPr>
            <a:xfrm>
              <a:off x="5265147" y="3064484"/>
              <a:ext cx="2058900" cy="998400"/>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rgbClr val="000000"/>
                </a:buClr>
                <a:buSzPts val="3400"/>
                <a:buFont typeface="Arial"/>
                <a:buNone/>
              </a:pPr>
              <a:r>
                <a:rPr lang="en-US" sz="3400" b="0" i="0" u="none" strike="noStrike" cap="none">
                  <a:solidFill>
                    <a:schemeClr val="lt1"/>
                  </a:solidFill>
                  <a:latin typeface="Rockwell"/>
                  <a:ea typeface="Rockwell"/>
                  <a:cs typeface="Rockwell"/>
                  <a:sym typeface="Rockwell"/>
                </a:rPr>
                <a:t>Content</a:t>
              </a:r>
              <a:endParaRPr sz="3400" b="0" i="0" u="none" strike="noStrike" cap="none">
                <a:solidFill>
                  <a:schemeClr val="lt1"/>
                </a:solidFill>
                <a:latin typeface="Rockwell"/>
                <a:ea typeface="Rockwell"/>
                <a:cs typeface="Rockwell"/>
                <a:sym typeface="Rockwell"/>
              </a:endParaRPr>
            </a:p>
          </p:txBody>
        </p:sp>
        <p:sp>
          <p:nvSpPr>
            <p:cNvPr id="447" name="Google Shape;447;g12e773f8156_0_0"/>
            <p:cNvSpPr/>
            <p:nvPr/>
          </p:nvSpPr>
          <p:spPr>
            <a:xfrm rot="10800000">
              <a:off x="3991736" y="3378177"/>
              <a:ext cx="1104300" cy="371100"/>
            </a:xfrm>
            <a:prstGeom prst="leftRightArrow">
              <a:avLst>
                <a:gd name="adj1" fmla="val 60000"/>
                <a:gd name="adj2" fmla="val 50000"/>
              </a:avLst>
            </a:prstGeom>
            <a:gradFill>
              <a:gsLst>
                <a:gs pos="0">
                  <a:srgbClr val="746C8B"/>
                </a:gs>
                <a:gs pos="50000">
                  <a:srgbClr val="62567E"/>
                </a:gs>
                <a:gs pos="100000">
                  <a:srgbClr val="554A7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g12e773f8156_0_0"/>
            <p:cNvSpPr txBox="1"/>
            <p:nvPr/>
          </p:nvSpPr>
          <p:spPr>
            <a:xfrm>
              <a:off x="4103002" y="3452330"/>
              <a:ext cx="881700" cy="222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500"/>
                <a:buFont typeface="Arial"/>
                <a:buNone/>
              </a:pPr>
              <a:endParaRPr sz="1500" b="0" i="0" u="none" strike="noStrike" cap="none">
                <a:solidFill>
                  <a:schemeClr val="lt1"/>
                </a:solidFill>
                <a:latin typeface="Rockwell"/>
                <a:ea typeface="Rockwell"/>
                <a:cs typeface="Rockwell"/>
                <a:sym typeface="Rockwell"/>
              </a:endParaRPr>
            </a:p>
          </p:txBody>
        </p:sp>
        <p:sp>
          <p:nvSpPr>
            <p:cNvPr id="449" name="Google Shape;449;g12e773f8156_0_0"/>
            <p:cNvSpPr/>
            <p:nvPr/>
          </p:nvSpPr>
          <p:spPr>
            <a:xfrm>
              <a:off x="1732547" y="3033422"/>
              <a:ext cx="2121000" cy="1060500"/>
            </a:xfrm>
            <a:prstGeom prst="roundRect">
              <a:avLst>
                <a:gd name="adj" fmla="val 10000"/>
              </a:avLst>
            </a:prstGeom>
            <a:gradFill>
              <a:gsLst>
                <a:gs pos="0">
                  <a:srgbClr val="4A485F"/>
                </a:gs>
                <a:gs pos="50000">
                  <a:srgbClr val="190D46"/>
                </a:gs>
                <a:gs pos="100000">
                  <a:srgbClr val="15084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g12e773f8156_0_0"/>
            <p:cNvSpPr txBox="1"/>
            <p:nvPr/>
          </p:nvSpPr>
          <p:spPr>
            <a:xfrm>
              <a:off x="1763609" y="3064484"/>
              <a:ext cx="2058900" cy="998400"/>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rgbClr val="000000"/>
                </a:buClr>
                <a:buSzPts val="3400"/>
                <a:buFont typeface="Arial"/>
                <a:buNone/>
              </a:pPr>
              <a:r>
                <a:rPr lang="en-US" sz="3400" b="0" i="0" u="none" strike="noStrike" cap="none">
                  <a:solidFill>
                    <a:schemeClr val="lt1"/>
                  </a:solidFill>
                  <a:latin typeface="Rockwell"/>
                  <a:ea typeface="Rockwell"/>
                  <a:cs typeface="Rockwell"/>
                  <a:sym typeface="Rockwell"/>
                </a:rPr>
                <a:t>Teacher</a:t>
              </a:r>
              <a:endParaRPr sz="3400" b="0" i="0" u="none" strike="noStrike" cap="none">
                <a:solidFill>
                  <a:schemeClr val="lt1"/>
                </a:solidFill>
                <a:latin typeface="Rockwell"/>
                <a:ea typeface="Rockwell"/>
                <a:cs typeface="Rockwell"/>
                <a:sym typeface="Rockwell"/>
              </a:endParaRPr>
            </a:p>
          </p:txBody>
        </p:sp>
        <p:sp>
          <p:nvSpPr>
            <p:cNvPr id="451" name="Google Shape;451;g12e773f8156_0_0"/>
            <p:cNvSpPr/>
            <p:nvPr/>
          </p:nvSpPr>
          <p:spPr>
            <a:xfrm rot="-3599671">
              <a:off x="3116375" y="1861861"/>
              <a:ext cx="1104417" cy="371364"/>
            </a:xfrm>
            <a:prstGeom prst="leftRightArrow">
              <a:avLst>
                <a:gd name="adj1" fmla="val 60000"/>
                <a:gd name="adj2" fmla="val 50000"/>
              </a:avLst>
            </a:prstGeom>
            <a:gradFill>
              <a:gsLst>
                <a:gs pos="0">
                  <a:srgbClr val="4A485F"/>
                </a:gs>
                <a:gs pos="50000">
                  <a:srgbClr val="190D46"/>
                </a:gs>
                <a:gs pos="100000">
                  <a:srgbClr val="15084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g12e773f8156_0_0"/>
            <p:cNvSpPr txBox="1"/>
            <p:nvPr/>
          </p:nvSpPr>
          <p:spPr>
            <a:xfrm rot="-3600361">
              <a:off x="3227621" y="1936122"/>
              <a:ext cx="881560" cy="22270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500"/>
                <a:buFont typeface="Arial"/>
                <a:buNone/>
              </a:pPr>
              <a:endParaRPr sz="1500" b="0" i="0" u="none" strike="noStrike" cap="none">
                <a:solidFill>
                  <a:schemeClr val="lt1"/>
                </a:solidFill>
                <a:latin typeface="Rockwell"/>
                <a:ea typeface="Rockwell"/>
                <a:cs typeface="Rockwell"/>
                <a:sym typeface="Rockwell"/>
              </a:endParaRPr>
            </a:p>
          </p:txBody>
        </p:sp>
      </p:grpSp>
      <p:sp>
        <p:nvSpPr>
          <p:cNvPr id="453" name="Google Shape;453;g12e773f8156_0_0"/>
          <p:cNvSpPr txBox="1"/>
          <p:nvPr/>
        </p:nvSpPr>
        <p:spPr>
          <a:xfrm>
            <a:off x="5818204" y="3964213"/>
            <a:ext cx="1870800" cy="615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US" sz="3400" b="1" i="0" u="none" strike="noStrike" cap="none">
                <a:solidFill>
                  <a:schemeClr val="accent1"/>
                </a:solidFill>
                <a:latin typeface="Rockwell"/>
                <a:ea typeface="Rockwell"/>
                <a:cs typeface="Rockwell"/>
                <a:sym typeface="Rockwell"/>
              </a:rPr>
              <a:t>Task</a:t>
            </a:r>
            <a:endParaRPr sz="3400" b="1" i="0" u="none" strike="noStrike" cap="none">
              <a:solidFill>
                <a:schemeClr val="accent1"/>
              </a:solidFill>
              <a:latin typeface="Rockwell"/>
              <a:ea typeface="Rockwell"/>
              <a:cs typeface="Rockwell"/>
              <a:sym typeface="Rockwell"/>
            </a:endParaRPr>
          </a:p>
        </p:txBody>
      </p:sp>
      <p:sp>
        <p:nvSpPr>
          <p:cNvPr id="454" name="Google Shape;454;g12e773f8156_0_0"/>
          <p:cNvSpPr txBox="1"/>
          <p:nvPr/>
        </p:nvSpPr>
        <p:spPr>
          <a:xfrm>
            <a:off x="838200" y="1825624"/>
            <a:ext cx="4207800" cy="50325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1000"/>
              </a:spcBef>
              <a:spcAft>
                <a:spcPts val="0"/>
              </a:spcAft>
              <a:buClr>
                <a:srgbClr val="000000"/>
              </a:buClr>
              <a:buSzPts val="2800"/>
              <a:buFont typeface="Arial"/>
              <a:buNone/>
            </a:pPr>
            <a:r>
              <a:rPr lang="en-US" sz="2800" b="0" i="0" u="none" strike="noStrike" cap="none">
                <a:solidFill>
                  <a:schemeClr val="dk2"/>
                </a:solidFill>
                <a:latin typeface="Rockwell"/>
                <a:ea typeface="Rockwell"/>
                <a:cs typeface="Rockwell"/>
                <a:sym typeface="Rockwell"/>
              </a:rPr>
              <a:t>What happens when we try to improve learning outcomes without attending to student engagement, content, or teacher practice?</a:t>
            </a:r>
            <a:endParaRPr sz="2800" b="0" i="0" u="none" strike="noStrike" cap="none">
              <a:solidFill>
                <a:schemeClr val="dk2"/>
              </a:solidFill>
              <a:latin typeface="Rockwell"/>
              <a:ea typeface="Rockwell"/>
              <a:cs typeface="Rockwell"/>
              <a:sym typeface="Rockwell"/>
            </a:endParaRPr>
          </a:p>
        </p:txBody>
      </p:sp>
      <p:sp>
        <p:nvSpPr>
          <p:cNvPr id="455" name="Google Shape;455;g12e773f8156_0_0"/>
          <p:cNvSpPr txBox="1"/>
          <p:nvPr/>
        </p:nvSpPr>
        <p:spPr>
          <a:xfrm>
            <a:off x="1105475" y="4884575"/>
            <a:ext cx="2661300" cy="9558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1000"/>
              </a:spcBef>
              <a:spcAft>
                <a:spcPts val="200"/>
              </a:spcAft>
              <a:buClr>
                <a:srgbClr val="000000"/>
              </a:buClr>
              <a:buSzPts val="1100"/>
              <a:buFont typeface="Arial"/>
              <a:buNone/>
            </a:pPr>
            <a:r>
              <a:rPr lang="en-US" sz="1700" b="0" i="1" u="none" strike="noStrike" cap="none">
                <a:solidFill>
                  <a:schemeClr val="accent4"/>
                </a:solidFill>
                <a:latin typeface="Rockwell"/>
                <a:ea typeface="Rockwell"/>
                <a:cs typeface="Rockwell"/>
                <a:sym typeface="Rockwell"/>
              </a:rPr>
              <a:t>Instructional Rounds in Education</a:t>
            </a:r>
            <a:r>
              <a:rPr lang="en-US" sz="1700" b="0" i="0" u="none" strike="noStrike" cap="none">
                <a:solidFill>
                  <a:schemeClr val="accent4"/>
                </a:solidFill>
                <a:latin typeface="Rockwell"/>
                <a:ea typeface="Rockwell"/>
                <a:cs typeface="Rockwell"/>
                <a:sym typeface="Rockwell"/>
              </a:rPr>
              <a:t> (City, Elmore, Fiarman, &amp; Teitel, 2009)</a:t>
            </a:r>
            <a:endParaRPr sz="2600" b="0" i="0" u="none" strike="noStrike" cap="none">
              <a:solidFill>
                <a:schemeClr val="accent4"/>
              </a:solidFill>
              <a:latin typeface="Rockwell"/>
              <a:ea typeface="Rockwell"/>
              <a:cs typeface="Rockwell"/>
              <a:sym typeface="Rockwe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g12c29548211_0_247"/>
          <p:cNvSpPr txBox="1">
            <a:spLocks noGrp="1"/>
          </p:cNvSpPr>
          <p:nvPr>
            <p:ph type="title"/>
          </p:nvPr>
        </p:nvSpPr>
        <p:spPr>
          <a:xfrm>
            <a:off x="5395865" y="1795572"/>
            <a:ext cx="4472400" cy="4035000"/>
          </a:xfrm>
          <a:prstGeom prst="rect">
            <a:avLst/>
          </a:prstGeom>
          <a:noFill/>
          <a:ln>
            <a:noFill/>
          </a:ln>
        </p:spPr>
        <p:txBody>
          <a:bodyPr spcFirstLastPara="1" wrap="square" lIns="91425" tIns="45700" rIns="91425" bIns="45700" anchor="ctr" anchorCtr="0">
            <a:noAutofit/>
          </a:bodyPr>
          <a:lstStyle/>
          <a:p>
            <a:pPr marL="457200" lvl="0" indent="-431800" algn="l" rtl="0">
              <a:lnSpc>
                <a:spcPct val="90000"/>
              </a:lnSpc>
              <a:spcBef>
                <a:spcPts val="0"/>
              </a:spcBef>
              <a:spcAft>
                <a:spcPts val="0"/>
              </a:spcAft>
              <a:buSzPts val="3200"/>
              <a:buAutoNum type="arabicPeriod"/>
            </a:pPr>
            <a:r>
              <a:rPr lang="en-US" sz="3200"/>
              <a:t>What (Not) to Expect from this Series  </a:t>
            </a:r>
            <a:endParaRPr sz="3200"/>
          </a:p>
          <a:p>
            <a:pPr marL="457200" lvl="0" indent="-431800" algn="l" rtl="0">
              <a:lnSpc>
                <a:spcPct val="90000"/>
              </a:lnSpc>
              <a:spcBef>
                <a:spcPts val="0"/>
              </a:spcBef>
              <a:spcAft>
                <a:spcPts val="0"/>
              </a:spcAft>
              <a:buSzPts val="3200"/>
              <a:buAutoNum type="arabicPeriod"/>
            </a:pPr>
            <a:r>
              <a:rPr lang="en-US" sz="3200"/>
              <a:t>Envisioning Excellent Math Instruction</a:t>
            </a:r>
            <a:endParaRPr sz="3200"/>
          </a:p>
          <a:p>
            <a:pPr marL="457200" lvl="0" indent="-431800" algn="l" rtl="0">
              <a:lnSpc>
                <a:spcPct val="90000"/>
              </a:lnSpc>
              <a:spcBef>
                <a:spcPts val="0"/>
              </a:spcBef>
              <a:spcAft>
                <a:spcPts val="0"/>
              </a:spcAft>
              <a:buSzPts val="3200"/>
              <a:buAutoNum type="arabicPeriod"/>
            </a:pPr>
            <a:r>
              <a:rPr lang="en-US" sz="3200" b="1"/>
              <a:t>Supporting Standards Implementation</a:t>
            </a:r>
            <a:endParaRPr sz="3200" b="1"/>
          </a:p>
        </p:txBody>
      </p:sp>
      <p:sp>
        <p:nvSpPr>
          <p:cNvPr id="462" name="Google Shape;462;g12c29548211_0_247"/>
          <p:cNvSpPr txBox="1">
            <a:spLocks noGrp="1"/>
          </p:cNvSpPr>
          <p:nvPr>
            <p:ph type="body" idx="1"/>
          </p:nvPr>
        </p:nvSpPr>
        <p:spPr>
          <a:xfrm>
            <a:off x="370123" y="2344205"/>
            <a:ext cx="4781400" cy="2481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lt1"/>
              </a:buClr>
              <a:buSzPts val="3200"/>
              <a:buNone/>
            </a:pPr>
            <a:r>
              <a:rPr lang="en-US" sz="3200"/>
              <a:t>Session 1 Agenda</a:t>
            </a:r>
            <a:endParaRPr sz="3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g12c29548211_0_229"/>
          <p:cNvSpPr txBox="1">
            <a:spLocks noGrp="1"/>
          </p:cNvSpPr>
          <p:nvPr>
            <p:ph type="title"/>
          </p:nvPr>
        </p:nvSpPr>
        <p:spPr>
          <a:xfrm>
            <a:off x="5395865" y="1795572"/>
            <a:ext cx="4472400" cy="4035000"/>
          </a:xfrm>
          <a:prstGeom prst="rect">
            <a:avLst/>
          </a:prstGeom>
          <a:noFill/>
          <a:ln>
            <a:noFill/>
          </a:ln>
        </p:spPr>
        <p:txBody>
          <a:bodyPr spcFirstLastPara="1" wrap="square" lIns="91425" tIns="45700" rIns="91425" bIns="45700" anchor="ctr" anchorCtr="0">
            <a:noAutofit/>
          </a:bodyPr>
          <a:lstStyle/>
          <a:p>
            <a:pPr marL="457200" lvl="0" indent="-431800" algn="l" rtl="0">
              <a:lnSpc>
                <a:spcPct val="90000"/>
              </a:lnSpc>
              <a:spcBef>
                <a:spcPts val="0"/>
              </a:spcBef>
              <a:spcAft>
                <a:spcPts val="0"/>
              </a:spcAft>
              <a:buSzPts val="3200"/>
              <a:buAutoNum type="arabicPeriod"/>
            </a:pPr>
            <a:r>
              <a:rPr lang="en-US" sz="3200"/>
              <a:t>What (Not) to Expect from this Series  </a:t>
            </a:r>
            <a:endParaRPr sz="3200"/>
          </a:p>
          <a:p>
            <a:pPr marL="457200" lvl="0" indent="-431800" algn="l" rtl="0">
              <a:lnSpc>
                <a:spcPct val="90000"/>
              </a:lnSpc>
              <a:spcBef>
                <a:spcPts val="0"/>
              </a:spcBef>
              <a:spcAft>
                <a:spcPts val="0"/>
              </a:spcAft>
              <a:buSzPts val="3200"/>
              <a:buAutoNum type="arabicPeriod"/>
            </a:pPr>
            <a:r>
              <a:rPr lang="en-US" sz="3200"/>
              <a:t>Envisioning Excellent Math Instruction</a:t>
            </a:r>
            <a:endParaRPr sz="3200"/>
          </a:p>
          <a:p>
            <a:pPr marL="457200" lvl="0" indent="-431800" algn="l" rtl="0">
              <a:lnSpc>
                <a:spcPct val="90000"/>
              </a:lnSpc>
              <a:spcBef>
                <a:spcPts val="0"/>
              </a:spcBef>
              <a:spcAft>
                <a:spcPts val="0"/>
              </a:spcAft>
              <a:buSzPts val="3200"/>
              <a:buAutoNum type="arabicPeriod"/>
            </a:pPr>
            <a:r>
              <a:rPr lang="en-US" sz="3200"/>
              <a:t>Supporting Standards Implementation</a:t>
            </a:r>
            <a:endParaRPr sz="3200"/>
          </a:p>
        </p:txBody>
      </p:sp>
      <p:sp>
        <p:nvSpPr>
          <p:cNvPr id="74" name="Google Shape;74;g12c29548211_0_229"/>
          <p:cNvSpPr txBox="1">
            <a:spLocks noGrp="1"/>
          </p:cNvSpPr>
          <p:nvPr>
            <p:ph type="body" idx="1"/>
          </p:nvPr>
        </p:nvSpPr>
        <p:spPr>
          <a:xfrm>
            <a:off x="370123" y="2344205"/>
            <a:ext cx="4781400" cy="2481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lt1"/>
              </a:buClr>
              <a:buSzPts val="3200"/>
              <a:buNone/>
            </a:pPr>
            <a:r>
              <a:rPr lang="en-US" sz="3200"/>
              <a:t>Session 1 Agenda</a:t>
            </a:r>
            <a:endParaRPr sz="32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g12a4614552d_0_211"/>
          <p:cNvSpPr txBox="1">
            <a:spLocks noGrp="1"/>
          </p:cNvSpPr>
          <p:nvPr>
            <p:ph type="title"/>
          </p:nvPr>
        </p:nvSpPr>
        <p:spPr>
          <a:xfrm>
            <a:off x="838200" y="425513"/>
            <a:ext cx="10515600" cy="126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More RAND Findings: What Teachers Need</a:t>
            </a:r>
            <a:endParaRPr/>
          </a:p>
        </p:txBody>
      </p:sp>
      <p:sp>
        <p:nvSpPr>
          <p:cNvPr id="469" name="Google Shape;469;g12a4614552d_0_211"/>
          <p:cNvSpPr txBox="1">
            <a:spLocks noGrp="1"/>
          </p:cNvSpPr>
          <p:nvPr>
            <p:ph type="body" idx="1"/>
          </p:nvPr>
        </p:nvSpPr>
        <p:spPr>
          <a:xfrm>
            <a:off x="838200" y="1765950"/>
            <a:ext cx="4644600" cy="4545600"/>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1000"/>
              </a:spcBef>
              <a:spcAft>
                <a:spcPts val="0"/>
              </a:spcAft>
              <a:buSzPts val="2800"/>
              <a:buAutoNum type="arabicPeriod"/>
            </a:pPr>
            <a:r>
              <a:rPr lang="en-US"/>
              <a:t>Access to high-quality instructional materials aligned to the standards</a:t>
            </a:r>
            <a:endParaRPr/>
          </a:p>
          <a:p>
            <a:pPr marL="457200" lvl="0" indent="-406400" algn="l" rtl="0">
              <a:lnSpc>
                <a:spcPct val="90000"/>
              </a:lnSpc>
              <a:spcBef>
                <a:spcPts val="0"/>
              </a:spcBef>
              <a:spcAft>
                <a:spcPts val="0"/>
              </a:spcAft>
              <a:buSzPts val="2800"/>
              <a:buAutoNum type="arabicPeriod"/>
            </a:pPr>
            <a:r>
              <a:rPr lang="en-US"/>
              <a:t>Deep understanding of the standards and their intent</a:t>
            </a:r>
            <a:endParaRPr/>
          </a:p>
          <a:p>
            <a:pPr marL="457200" lvl="0" indent="-406400" algn="l" rtl="0">
              <a:lnSpc>
                <a:spcPct val="90000"/>
              </a:lnSpc>
              <a:spcBef>
                <a:spcPts val="0"/>
              </a:spcBef>
              <a:spcAft>
                <a:spcPts val="0"/>
              </a:spcAft>
              <a:buSzPts val="2800"/>
              <a:buAutoNum type="arabicPeriod"/>
            </a:pPr>
            <a:r>
              <a:rPr lang="en-US"/>
              <a:t>Time and capacity to change their practice</a:t>
            </a:r>
            <a:endParaRPr/>
          </a:p>
          <a:p>
            <a:pPr marL="0" lvl="0" indent="0" algn="l" rtl="0">
              <a:lnSpc>
                <a:spcPct val="90000"/>
              </a:lnSpc>
              <a:spcBef>
                <a:spcPts val="1000"/>
              </a:spcBef>
              <a:spcAft>
                <a:spcPts val="0"/>
              </a:spcAft>
              <a:buSzPts val="2800"/>
              <a:buNone/>
            </a:pPr>
            <a:r>
              <a:rPr lang="en-US"/>
              <a:t>…all in the context of a clear vision and message on implementation.</a:t>
            </a:r>
            <a:endParaRPr/>
          </a:p>
        </p:txBody>
      </p:sp>
      <p:grpSp>
        <p:nvGrpSpPr>
          <p:cNvPr id="470" name="Google Shape;470;g12a4614552d_0_211"/>
          <p:cNvGrpSpPr/>
          <p:nvPr/>
        </p:nvGrpSpPr>
        <p:grpSpPr>
          <a:xfrm>
            <a:off x="6390834" y="2273166"/>
            <a:ext cx="4955462" cy="3816143"/>
            <a:chOff x="838306" y="3429000"/>
            <a:chExt cx="3606858" cy="2258474"/>
          </a:xfrm>
        </p:grpSpPr>
        <p:grpSp>
          <p:nvGrpSpPr>
            <p:cNvPr id="471" name="Google Shape;471;g12a4614552d_0_211"/>
            <p:cNvGrpSpPr/>
            <p:nvPr/>
          </p:nvGrpSpPr>
          <p:grpSpPr>
            <a:xfrm>
              <a:off x="838306" y="3429000"/>
              <a:ext cx="3606858" cy="2258474"/>
              <a:chOff x="1732547" y="1001"/>
              <a:chExt cx="5622538" cy="4092921"/>
            </a:xfrm>
          </p:grpSpPr>
          <p:sp>
            <p:nvSpPr>
              <p:cNvPr id="472" name="Google Shape;472;g12a4614552d_0_211"/>
              <p:cNvSpPr/>
              <p:nvPr/>
            </p:nvSpPr>
            <p:spPr>
              <a:xfrm>
                <a:off x="3483316" y="1001"/>
                <a:ext cx="2121000" cy="1060500"/>
              </a:xfrm>
              <a:prstGeom prst="roundRect">
                <a:avLst>
                  <a:gd name="adj" fmla="val 10000"/>
                </a:avLst>
              </a:prstGeom>
              <a:gradFill>
                <a:gsLst>
                  <a:gs pos="0">
                    <a:srgbClr val="FFD247"/>
                  </a:gs>
                  <a:gs pos="50000">
                    <a:srgbClr val="FFD400"/>
                  </a:gs>
                  <a:gs pos="100000">
                    <a:srgbClr val="E3C10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g12a4614552d_0_211"/>
              <p:cNvSpPr txBox="1"/>
              <p:nvPr/>
            </p:nvSpPr>
            <p:spPr>
              <a:xfrm>
                <a:off x="3514378" y="32063"/>
                <a:ext cx="2058900" cy="998400"/>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en-US" sz="2600" b="0" i="0" u="none" strike="noStrike" cap="none">
                    <a:solidFill>
                      <a:schemeClr val="lt1"/>
                    </a:solidFill>
                    <a:latin typeface="Rockwell"/>
                    <a:ea typeface="Rockwell"/>
                    <a:cs typeface="Rockwell"/>
                    <a:sym typeface="Rockwell"/>
                  </a:rPr>
                  <a:t>Student</a:t>
                </a:r>
                <a:endParaRPr sz="2600" b="0" i="0" u="none" strike="noStrike" cap="none">
                  <a:solidFill>
                    <a:schemeClr val="lt1"/>
                  </a:solidFill>
                  <a:latin typeface="Rockwell"/>
                  <a:ea typeface="Rockwell"/>
                  <a:cs typeface="Rockwell"/>
                  <a:sym typeface="Rockwell"/>
                </a:endParaRPr>
              </a:p>
            </p:txBody>
          </p:sp>
          <p:sp>
            <p:nvSpPr>
              <p:cNvPr id="474" name="Google Shape;474;g12a4614552d_0_211"/>
              <p:cNvSpPr/>
              <p:nvPr/>
            </p:nvSpPr>
            <p:spPr>
              <a:xfrm rot="3599671">
                <a:off x="4866995" y="1861826"/>
                <a:ext cx="1104417" cy="371364"/>
              </a:xfrm>
              <a:prstGeom prst="leftRightArrow">
                <a:avLst>
                  <a:gd name="adj1" fmla="val 60000"/>
                  <a:gd name="adj2" fmla="val 50000"/>
                </a:avLst>
              </a:prstGeom>
              <a:gradFill>
                <a:gsLst>
                  <a:gs pos="0">
                    <a:srgbClr val="FFD247"/>
                  </a:gs>
                  <a:gs pos="50000">
                    <a:srgbClr val="FFD400"/>
                  </a:gs>
                  <a:gs pos="100000">
                    <a:srgbClr val="E3C10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g12a4614552d_0_211"/>
              <p:cNvSpPr txBox="1"/>
              <p:nvPr/>
            </p:nvSpPr>
            <p:spPr>
              <a:xfrm rot="3600361">
                <a:off x="4978353" y="1936049"/>
                <a:ext cx="881560" cy="22270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500"/>
                  <a:buFont typeface="Arial"/>
                  <a:buNone/>
                </a:pPr>
                <a:endParaRPr sz="1500" b="0" i="0" u="none" strike="noStrike" cap="none">
                  <a:solidFill>
                    <a:schemeClr val="lt1"/>
                  </a:solidFill>
                  <a:latin typeface="Rockwell"/>
                  <a:ea typeface="Rockwell"/>
                  <a:cs typeface="Rockwell"/>
                  <a:sym typeface="Rockwell"/>
                </a:endParaRPr>
              </a:p>
            </p:txBody>
          </p:sp>
          <p:sp>
            <p:nvSpPr>
              <p:cNvPr id="476" name="Google Shape;476;g12a4614552d_0_211"/>
              <p:cNvSpPr/>
              <p:nvPr/>
            </p:nvSpPr>
            <p:spPr>
              <a:xfrm>
                <a:off x="5234085" y="3033422"/>
                <a:ext cx="2121000" cy="1060500"/>
              </a:xfrm>
              <a:prstGeom prst="roundRect">
                <a:avLst>
                  <a:gd name="adj" fmla="val 10000"/>
                </a:avLst>
              </a:prstGeom>
              <a:gradFill>
                <a:gsLst>
                  <a:gs pos="0">
                    <a:srgbClr val="746C8B"/>
                  </a:gs>
                  <a:gs pos="50000">
                    <a:srgbClr val="62567E"/>
                  </a:gs>
                  <a:gs pos="100000">
                    <a:srgbClr val="554A7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g12a4614552d_0_211"/>
              <p:cNvSpPr txBox="1"/>
              <p:nvPr/>
            </p:nvSpPr>
            <p:spPr>
              <a:xfrm>
                <a:off x="5265147" y="3064484"/>
                <a:ext cx="2058900" cy="998400"/>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en-US" sz="2600" b="0" i="0" u="none" strike="noStrike" cap="none">
                    <a:solidFill>
                      <a:schemeClr val="lt1"/>
                    </a:solidFill>
                    <a:latin typeface="Rockwell"/>
                    <a:ea typeface="Rockwell"/>
                    <a:cs typeface="Rockwell"/>
                    <a:sym typeface="Rockwell"/>
                  </a:rPr>
                  <a:t>Content</a:t>
                </a:r>
                <a:endParaRPr sz="2600" b="0" i="0" u="none" strike="noStrike" cap="none">
                  <a:solidFill>
                    <a:schemeClr val="lt1"/>
                  </a:solidFill>
                  <a:latin typeface="Rockwell"/>
                  <a:ea typeface="Rockwell"/>
                  <a:cs typeface="Rockwell"/>
                  <a:sym typeface="Rockwell"/>
                </a:endParaRPr>
              </a:p>
            </p:txBody>
          </p:sp>
          <p:sp>
            <p:nvSpPr>
              <p:cNvPr id="478" name="Google Shape;478;g12a4614552d_0_211"/>
              <p:cNvSpPr/>
              <p:nvPr/>
            </p:nvSpPr>
            <p:spPr>
              <a:xfrm rot="10800000">
                <a:off x="3991736" y="3378177"/>
                <a:ext cx="1104300" cy="371100"/>
              </a:xfrm>
              <a:prstGeom prst="leftRightArrow">
                <a:avLst>
                  <a:gd name="adj1" fmla="val 60000"/>
                  <a:gd name="adj2" fmla="val 50000"/>
                </a:avLst>
              </a:prstGeom>
              <a:gradFill>
                <a:gsLst>
                  <a:gs pos="0">
                    <a:srgbClr val="746C8B"/>
                  </a:gs>
                  <a:gs pos="50000">
                    <a:srgbClr val="62567E"/>
                  </a:gs>
                  <a:gs pos="100000">
                    <a:srgbClr val="554A7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g12a4614552d_0_211"/>
              <p:cNvSpPr txBox="1"/>
              <p:nvPr/>
            </p:nvSpPr>
            <p:spPr>
              <a:xfrm>
                <a:off x="4103002" y="3452330"/>
                <a:ext cx="881700" cy="222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500"/>
                  <a:buFont typeface="Arial"/>
                  <a:buNone/>
                </a:pPr>
                <a:endParaRPr sz="1500" b="0" i="0" u="none" strike="noStrike" cap="none">
                  <a:solidFill>
                    <a:schemeClr val="lt1"/>
                  </a:solidFill>
                  <a:latin typeface="Rockwell"/>
                  <a:ea typeface="Rockwell"/>
                  <a:cs typeface="Rockwell"/>
                  <a:sym typeface="Rockwell"/>
                </a:endParaRPr>
              </a:p>
            </p:txBody>
          </p:sp>
          <p:sp>
            <p:nvSpPr>
              <p:cNvPr id="480" name="Google Shape;480;g12a4614552d_0_211"/>
              <p:cNvSpPr/>
              <p:nvPr/>
            </p:nvSpPr>
            <p:spPr>
              <a:xfrm>
                <a:off x="1732547" y="3033422"/>
                <a:ext cx="2121000" cy="1060500"/>
              </a:xfrm>
              <a:prstGeom prst="roundRect">
                <a:avLst>
                  <a:gd name="adj" fmla="val 10000"/>
                </a:avLst>
              </a:prstGeom>
              <a:gradFill>
                <a:gsLst>
                  <a:gs pos="0">
                    <a:srgbClr val="4A485F"/>
                  </a:gs>
                  <a:gs pos="50000">
                    <a:srgbClr val="190D46"/>
                  </a:gs>
                  <a:gs pos="100000">
                    <a:srgbClr val="15084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g12a4614552d_0_211"/>
              <p:cNvSpPr txBox="1"/>
              <p:nvPr/>
            </p:nvSpPr>
            <p:spPr>
              <a:xfrm>
                <a:off x="1763609" y="3064484"/>
                <a:ext cx="2058900" cy="998400"/>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en-US" sz="2600" b="0" i="0" u="none" strike="noStrike" cap="none">
                    <a:solidFill>
                      <a:schemeClr val="lt1"/>
                    </a:solidFill>
                    <a:latin typeface="Rockwell"/>
                    <a:ea typeface="Rockwell"/>
                    <a:cs typeface="Rockwell"/>
                    <a:sym typeface="Rockwell"/>
                  </a:rPr>
                  <a:t>Teacher</a:t>
                </a:r>
                <a:endParaRPr sz="2600" b="0" i="0" u="none" strike="noStrike" cap="none">
                  <a:solidFill>
                    <a:schemeClr val="lt1"/>
                  </a:solidFill>
                  <a:latin typeface="Rockwell"/>
                  <a:ea typeface="Rockwell"/>
                  <a:cs typeface="Rockwell"/>
                  <a:sym typeface="Rockwell"/>
                </a:endParaRPr>
              </a:p>
            </p:txBody>
          </p:sp>
          <p:sp>
            <p:nvSpPr>
              <p:cNvPr id="482" name="Google Shape;482;g12a4614552d_0_211"/>
              <p:cNvSpPr/>
              <p:nvPr/>
            </p:nvSpPr>
            <p:spPr>
              <a:xfrm rot="-3599671">
                <a:off x="3116379" y="1861855"/>
                <a:ext cx="1104417" cy="371364"/>
              </a:xfrm>
              <a:prstGeom prst="leftRightArrow">
                <a:avLst>
                  <a:gd name="adj1" fmla="val 60000"/>
                  <a:gd name="adj2" fmla="val 50000"/>
                </a:avLst>
              </a:prstGeom>
              <a:gradFill>
                <a:gsLst>
                  <a:gs pos="0">
                    <a:srgbClr val="4A485F"/>
                  </a:gs>
                  <a:gs pos="50000">
                    <a:srgbClr val="190D46"/>
                  </a:gs>
                  <a:gs pos="100000">
                    <a:srgbClr val="15084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g12a4614552d_0_211"/>
              <p:cNvSpPr txBox="1"/>
              <p:nvPr/>
            </p:nvSpPr>
            <p:spPr>
              <a:xfrm rot="-3600361">
                <a:off x="3227631" y="1936105"/>
                <a:ext cx="881560" cy="22270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500"/>
                  <a:buFont typeface="Arial"/>
                  <a:buNone/>
                </a:pPr>
                <a:endParaRPr sz="1500" b="0" i="0" u="none" strike="noStrike" cap="none">
                  <a:solidFill>
                    <a:schemeClr val="lt1"/>
                  </a:solidFill>
                  <a:latin typeface="Rockwell"/>
                  <a:ea typeface="Rockwell"/>
                  <a:cs typeface="Rockwell"/>
                  <a:sym typeface="Rockwell"/>
                </a:endParaRPr>
              </a:p>
            </p:txBody>
          </p:sp>
        </p:grpSp>
        <p:sp>
          <p:nvSpPr>
            <p:cNvPr id="484" name="Google Shape;484;g12a4614552d_0_211"/>
            <p:cNvSpPr txBox="1"/>
            <p:nvPr/>
          </p:nvSpPr>
          <p:spPr>
            <a:xfrm>
              <a:off x="1706104" y="4500438"/>
              <a:ext cx="1870800" cy="291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600" b="1" i="0" u="none" strike="noStrike" cap="none">
                  <a:solidFill>
                    <a:schemeClr val="accent1"/>
                  </a:solidFill>
                  <a:latin typeface="Rockwell"/>
                  <a:ea typeface="Rockwell"/>
                  <a:cs typeface="Rockwell"/>
                  <a:sym typeface="Rockwell"/>
                </a:rPr>
                <a:t>Task</a:t>
              </a:r>
              <a:endParaRPr sz="2600" b="1" i="0" u="none" strike="noStrike" cap="none">
                <a:solidFill>
                  <a:schemeClr val="accent1"/>
                </a:solidFill>
                <a:latin typeface="Rockwell"/>
                <a:ea typeface="Rockwell"/>
                <a:cs typeface="Rockwell"/>
                <a:sym typeface="Rockwell"/>
              </a:endParaRPr>
            </a:p>
          </p:txBody>
        </p:sp>
      </p:grpSp>
      <p:sp>
        <p:nvSpPr>
          <p:cNvPr id="485" name="Google Shape;485;g12a4614552d_0_211"/>
          <p:cNvSpPr/>
          <p:nvPr/>
        </p:nvSpPr>
        <p:spPr>
          <a:xfrm>
            <a:off x="8291450" y="5183400"/>
            <a:ext cx="1172100" cy="798900"/>
          </a:xfrm>
          <a:prstGeom prst="ellipse">
            <a:avLst/>
          </a:prstGeom>
          <a:noFill/>
          <a:ln w="28575" cap="flat" cmpd="sng">
            <a:solidFill>
              <a:srgbClr val="FF0000"/>
            </a:solidFill>
            <a:prstDash val="lg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g12a4614552d_0_211"/>
          <p:cNvSpPr/>
          <p:nvPr/>
        </p:nvSpPr>
        <p:spPr>
          <a:xfrm>
            <a:off x="8394875" y="3969425"/>
            <a:ext cx="966600" cy="798900"/>
          </a:xfrm>
          <a:prstGeom prst="ellipse">
            <a:avLst/>
          </a:prstGeom>
          <a:noFill/>
          <a:ln w="28575" cap="flat" cmpd="sng">
            <a:solidFill>
              <a:srgbClr val="FF0000"/>
            </a:solidFill>
            <a:prstDash val="lg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g12a4614552d_0_211"/>
          <p:cNvSpPr/>
          <p:nvPr/>
        </p:nvSpPr>
        <p:spPr>
          <a:xfrm rot="1548682">
            <a:off x="7810460" y="3544775"/>
            <a:ext cx="622173" cy="1265000"/>
          </a:xfrm>
          <a:prstGeom prst="ellipse">
            <a:avLst/>
          </a:prstGeom>
          <a:noFill/>
          <a:ln w="28575" cap="flat" cmpd="sng">
            <a:solidFill>
              <a:srgbClr val="FF0000"/>
            </a:solidFill>
            <a:prstDash val="lg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8" name="Google Shape;488;g12a4614552d_0_211"/>
          <p:cNvPicPr preferRelativeResize="0"/>
          <p:nvPr/>
        </p:nvPicPr>
        <p:blipFill rotWithShape="1">
          <a:blip r:embed="rId3">
            <a:alphaModFix/>
          </a:blip>
          <a:srcRect/>
          <a:stretch/>
        </p:blipFill>
        <p:spPr>
          <a:xfrm>
            <a:off x="5582125" y="1919200"/>
            <a:ext cx="1691750" cy="2447575"/>
          </a:xfrm>
          <a:prstGeom prst="rect">
            <a:avLst/>
          </a:prstGeom>
          <a:noFill/>
          <a:ln>
            <a:noFill/>
          </a:ln>
          <a:effectLst>
            <a:outerShdw blurRad="57150" dist="19050" dir="5400000" algn="bl" rotWithShape="0">
              <a:srgbClr val="000000">
                <a:alpha val="49019"/>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g12ae1382dd8_0_34"/>
          <p:cNvSpPr txBox="1">
            <a:spLocks noGrp="1"/>
          </p:cNvSpPr>
          <p:nvPr>
            <p:ph type="title"/>
          </p:nvPr>
        </p:nvSpPr>
        <p:spPr>
          <a:xfrm>
            <a:off x="838200" y="273124"/>
            <a:ext cx="9365100" cy="118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en-US"/>
              <a:t>Aligned Supports</a:t>
            </a:r>
            <a:endParaRPr/>
          </a:p>
        </p:txBody>
      </p:sp>
      <p:sp>
        <p:nvSpPr>
          <p:cNvPr id="495" name="Google Shape;495;g12ae1382dd8_0_34"/>
          <p:cNvSpPr txBox="1">
            <a:spLocks noGrp="1"/>
          </p:cNvSpPr>
          <p:nvPr>
            <p:ph type="body" idx="1"/>
          </p:nvPr>
        </p:nvSpPr>
        <p:spPr>
          <a:xfrm>
            <a:off x="838200" y="1381125"/>
            <a:ext cx="5099100" cy="5324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800"/>
              <a:buNone/>
            </a:pPr>
            <a:r>
              <a:rPr lang="en-US"/>
              <a:t>To implement standards well, teachers need:</a:t>
            </a:r>
            <a:endParaRPr/>
          </a:p>
          <a:p>
            <a:pPr marL="457200" lvl="0" indent="-406400" algn="l" rtl="0">
              <a:lnSpc>
                <a:spcPct val="90000"/>
              </a:lnSpc>
              <a:spcBef>
                <a:spcPts val="1000"/>
              </a:spcBef>
              <a:spcAft>
                <a:spcPts val="0"/>
              </a:spcAft>
              <a:buSzPts val="2800"/>
              <a:buAutoNum type="arabicPeriod"/>
            </a:pPr>
            <a:r>
              <a:rPr lang="en-US" b="1"/>
              <a:t>Access to high-quality instructional materials aligned to the standards</a:t>
            </a:r>
            <a:endParaRPr b="1"/>
          </a:p>
          <a:p>
            <a:pPr marL="457200" lvl="0" indent="-406400" algn="l" rtl="0">
              <a:lnSpc>
                <a:spcPct val="90000"/>
              </a:lnSpc>
              <a:spcBef>
                <a:spcPts val="0"/>
              </a:spcBef>
              <a:spcAft>
                <a:spcPts val="0"/>
              </a:spcAft>
              <a:buSzPts val="2800"/>
              <a:buAutoNum type="arabicPeriod"/>
            </a:pPr>
            <a:r>
              <a:rPr lang="en-US"/>
              <a:t>Deep understanding of the standards and their intent</a:t>
            </a:r>
            <a:endParaRPr/>
          </a:p>
          <a:p>
            <a:pPr marL="457200" lvl="0" indent="-406400" algn="l" rtl="0">
              <a:lnSpc>
                <a:spcPct val="90000"/>
              </a:lnSpc>
              <a:spcBef>
                <a:spcPts val="0"/>
              </a:spcBef>
              <a:spcAft>
                <a:spcPts val="0"/>
              </a:spcAft>
              <a:buSzPts val="2800"/>
              <a:buAutoNum type="arabicPeriod"/>
            </a:pPr>
            <a:r>
              <a:rPr lang="en-US"/>
              <a:t>Time and capacity to change their practice</a:t>
            </a:r>
            <a:endParaRPr/>
          </a:p>
          <a:p>
            <a:pPr marL="0" lvl="0" indent="0" algn="l" rtl="0">
              <a:lnSpc>
                <a:spcPct val="90000"/>
              </a:lnSpc>
              <a:spcBef>
                <a:spcPts val="1000"/>
              </a:spcBef>
              <a:spcAft>
                <a:spcPts val="0"/>
              </a:spcAft>
              <a:buSzPts val="2800"/>
              <a:buNone/>
            </a:pPr>
            <a:r>
              <a:rPr lang="en-US"/>
              <a:t>…all in the context of a clear vision and message on implementation.</a:t>
            </a:r>
            <a:endParaRPr/>
          </a:p>
        </p:txBody>
      </p:sp>
      <p:sp>
        <p:nvSpPr>
          <p:cNvPr id="496" name="Google Shape;496;g12ae1382dd8_0_34"/>
          <p:cNvSpPr/>
          <p:nvPr/>
        </p:nvSpPr>
        <p:spPr>
          <a:xfrm>
            <a:off x="6208463" y="1460525"/>
            <a:ext cx="3847200" cy="2797800"/>
          </a:xfrm>
          <a:prstGeom prst="wedgeRoundRectCallout">
            <a:avLst>
              <a:gd name="adj1" fmla="val -68442"/>
              <a:gd name="adj2" fmla="val -8040"/>
              <a:gd name="adj3" fmla="val 0"/>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90000"/>
              </a:lnSpc>
              <a:spcBef>
                <a:spcPts val="1000"/>
              </a:spcBef>
              <a:spcAft>
                <a:spcPts val="0"/>
              </a:spcAft>
              <a:buClr>
                <a:srgbClr val="000000"/>
              </a:buClr>
              <a:buSzPts val="2400"/>
              <a:buFont typeface="Arial"/>
              <a:buNone/>
            </a:pPr>
            <a:r>
              <a:rPr lang="en-US" sz="2400" b="0" i="0" u="none" strike="noStrike" cap="none">
                <a:solidFill>
                  <a:schemeClr val="dk2"/>
                </a:solidFill>
                <a:latin typeface="Rockwell"/>
                <a:ea typeface="Rockwell"/>
                <a:cs typeface="Rockwell"/>
                <a:sym typeface="Rockwell"/>
              </a:rPr>
              <a:t>An updated Bridge Document for math will be released soon to demonstrate alignment between instructional materials and the new standards.</a:t>
            </a:r>
            <a:endParaRPr sz="1000" b="0" i="0" u="none" strike="noStrike" cap="none">
              <a:solidFill>
                <a:srgbClr val="000000"/>
              </a:solidFill>
              <a:latin typeface="Arial"/>
              <a:ea typeface="Arial"/>
              <a:cs typeface="Arial"/>
              <a:sym typeface="Arial"/>
            </a:endParaRPr>
          </a:p>
        </p:txBody>
      </p:sp>
      <p:pic>
        <p:nvPicPr>
          <p:cNvPr id="497" name="Google Shape;497;g12ae1382dd8_0_34"/>
          <p:cNvPicPr preferRelativeResize="0"/>
          <p:nvPr/>
        </p:nvPicPr>
        <p:blipFill rotWithShape="1">
          <a:blip r:embed="rId3">
            <a:alphaModFix/>
          </a:blip>
          <a:srcRect/>
          <a:stretch/>
        </p:blipFill>
        <p:spPr>
          <a:xfrm>
            <a:off x="6446150" y="4575125"/>
            <a:ext cx="3371850" cy="15716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g12ae1382dd8_0_43"/>
          <p:cNvSpPr txBox="1">
            <a:spLocks noGrp="1"/>
          </p:cNvSpPr>
          <p:nvPr>
            <p:ph type="title"/>
          </p:nvPr>
        </p:nvSpPr>
        <p:spPr>
          <a:xfrm>
            <a:off x="838200" y="273124"/>
            <a:ext cx="9365100" cy="118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en-US"/>
              <a:t>Aligned Supports</a:t>
            </a:r>
            <a:endParaRPr/>
          </a:p>
        </p:txBody>
      </p:sp>
      <p:sp>
        <p:nvSpPr>
          <p:cNvPr id="504" name="Google Shape;504;g12ae1382dd8_0_43"/>
          <p:cNvSpPr txBox="1">
            <a:spLocks noGrp="1"/>
          </p:cNvSpPr>
          <p:nvPr>
            <p:ph type="body" idx="1"/>
          </p:nvPr>
        </p:nvSpPr>
        <p:spPr>
          <a:xfrm>
            <a:off x="838200" y="1381125"/>
            <a:ext cx="5257800" cy="5324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800"/>
              <a:buNone/>
            </a:pPr>
            <a:r>
              <a:rPr lang="en-US"/>
              <a:t>To implement standards     well, teachers need:</a:t>
            </a:r>
            <a:endParaRPr/>
          </a:p>
          <a:p>
            <a:pPr marL="457200" lvl="0" indent="-406400" algn="l" rtl="0">
              <a:lnSpc>
                <a:spcPct val="90000"/>
              </a:lnSpc>
              <a:spcBef>
                <a:spcPts val="1000"/>
              </a:spcBef>
              <a:spcAft>
                <a:spcPts val="0"/>
              </a:spcAft>
              <a:buSzPts val="2800"/>
              <a:buAutoNum type="arabicPeriod"/>
            </a:pPr>
            <a:r>
              <a:rPr lang="en-US"/>
              <a:t>Access to high-quality instructional materials aligned to the standards</a:t>
            </a:r>
            <a:endParaRPr/>
          </a:p>
          <a:p>
            <a:pPr marL="457200" lvl="0" indent="-406400" algn="l" rtl="0">
              <a:lnSpc>
                <a:spcPct val="90000"/>
              </a:lnSpc>
              <a:spcBef>
                <a:spcPts val="0"/>
              </a:spcBef>
              <a:spcAft>
                <a:spcPts val="0"/>
              </a:spcAft>
              <a:buSzPts val="2800"/>
              <a:buAutoNum type="arabicPeriod"/>
            </a:pPr>
            <a:r>
              <a:rPr lang="en-US" b="1"/>
              <a:t>Deep understanding of the standards and their intent</a:t>
            </a:r>
            <a:endParaRPr b="1"/>
          </a:p>
          <a:p>
            <a:pPr marL="457200" lvl="0" indent="-406400" algn="l" rtl="0">
              <a:lnSpc>
                <a:spcPct val="90000"/>
              </a:lnSpc>
              <a:spcBef>
                <a:spcPts val="0"/>
              </a:spcBef>
              <a:spcAft>
                <a:spcPts val="0"/>
              </a:spcAft>
              <a:buSzPts val="2800"/>
              <a:buAutoNum type="arabicPeriod"/>
            </a:pPr>
            <a:r>
              <a:rPr lang="en-US"/>
              <a:t>Time and capacity to change their practice</a:t>
            </a:r>
            <a:endParaRPr/>
          </a:p>
          <a:p>
            <a:pPr marL="0" lvl="0" indent="0" algn="l" rtl="0">
              <a:lnSpc>
                <a:spcPct val="90000"/>
              </a:lnSpc>
              <a:spcBef>
                <a:spcPts val="1000"/>
              </a:spcBef>
              <a:spcAft>
                <a:spcPts val="0"/>
              </a:spcAft>
              <a:buSzPts val="2800"/>
              <a:buNone/>
            </a:pPr>
            <a:r>
              <a:rPr lang="en-US"/>
              <a:t>…all in the context of a clear vision and message on implementation.</a:t>
            </a:r>
            <a:endParaRPr/>
          </a:p>
        </p:txBody>
      </p:sp>
      <p:sp>
        <p:nvSpPr>
          <p:cNvPr id="505" name="Google Shape;505;g12ae1382dd8_0_43"/>
          <p:cNvSpPr/>
          <p:nvPr/>
        </p:nvSpPr>
        <p:spPr>
          <a:xfrm>
            <a:off x="6458725" y="3429000"/>
            <a:ext cx="3744600" cy="2689800"/>
          </a:xfrm>
          <a:prstGeom prst="wedgeRoundRectCallout">
            <a:avLst>
              <a:gd name="adj1" fmla="val -60035"/>
              <a:gd name="adj2" fmla="val -28171"/>
              <a:gd name="adj3" fmla="val 0"/>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90000"/>
              </a:lnSpc>
              <a:spcBef>
                <a:spcPts val="1000"/>
              </a:spcBef>
              <a:spcAft>
                <a:spcPts val="0"/>
              </a:spcAft>
              <a:buClr>
                <a:srgbClr val="000000"/>
              </a:buClr>
              <a:buSzPts val="2400"/>
              <a:buFont typeface="Arial"/>
              <a:buNone/>
            </a:pPr>
            <a:r>
              <a:rPr lang="en-US" sz="2400" b="0" i="0" u="none" strike="noStrike" cap="none">
                <a:solidFill>
                  <a:schemeClr val="dk2"/>
                </a:solidFill>
                <a:latin typeface="Rockwell"/>
                <a:ea typeface="Rockwell"/>
                <a:cs typeface="Rockwell"/>
                <a:sym typeface="Rockwell"/>
              </a:rPr>
              <a:t>The statewide PL series on acceleration is designed to strengthen understanding of grade-level expectations.</a:t>
            </a:r>
            <a:endParaRPr sz="1000" b="0" i="0" u="none" strike="noStrike" cap="none">
              <a:solidFill>
                <a:srgbClr val="000000"/>
              </a:solidFill>
              <a:latin typeface="Arial"/>
              <a:ea typeface="Arial"/>
              <a:cs typeface="Arial"/>
              <a:sym typeface="Arial"/>
            </a:endParaRPr>
          </a:p>
        </p:txBody>
      </p:sp>
      <p:pic>
        <p:nvPicPr>
          <p:cNvPr id="506" name="Google Shape;506;g12ae1382dd8_0_43"/>
          <p:cNvPicPr preferRelativeResize="0"/>
          <p:nvPr/>
        </p:nvPicPr>
        <p:blipFill rotWithShape="1">
          <a:blip r:embed="rId3">
            <a:alphaModFix/>
          </a:blip>
          <a:srcRect/>
          <a:stretch/>
        </p:blipFill>
        <p:spPr>
          <a:xfrm>
            <a:off x="5612459" y="1381125"/>
            <a:ext cx="4590841" cy="15469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g12ae1382dd8_0_60"/>
          <p:cNvSpPr txBox="1">
            <a:spLocks noGrp="1"/>
          </p:cNvSpPr>
          <p:nvPr>
            <p:ph type="title"/>
          </p:nvPr>
        </p:nvSpPr>
        <p:spPr>
          <a:xfrm>
            <a:off x="838200" y="273124"/>
            <a:ext cx="9365100" cy="118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en-US"/>
              <a:t>Aligned Supports</a:t>
            </a:r>
            <a:endParaRPr/>
          </a:p>
        </p:txBody>
      </p:sp>
      <p:sp>
        <p:nvSpPr>
          <p:cNvPr id="513" name="Google Shape;513;g12ae1382dd8_0_60"/>
          <p:cNvSpPr txBox="1">
            <a:spLocks noGrp="1"/>
          </p:cNvSpPr>
          <p:nvPr>
            <p:ph type="body" idx="1"/>
          </p:nvPr>
        </p:nvSpPr>
        <p:spPr>
          <a:xfrm>
            <a:off x="838200" y="1381125"/>
            <a:ext cx="5257800" cy="5324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800"/>
              <a:buNone/>
            </a:pPr>
            <a:r>
              <a:rPr lang="en-US"/>
              <a:t>To implement standards well, teachers need:</a:t>
            </a:r>
            <a:endParaRPr/>
          </a:p>
          <a:p>
            <a:pPr marL="457200" lvl="0" indent="-406400" algn="l" rtl="0">
              <a:lnSpc>
                <a:spcPct val="90000"/>
              </a:lnSpc>
              <a:spcBef>
                <a:spcPts val="1000"/>
              </a:spcBef>
              <a:spcAft>
                <a:spcPts val="0"/>
              </a:spcAft>
              <a:buSzPts val="2800"/>
              <a:buAutoNum type="arabicPeriod"/>
            </a:pPr>
            <a:r>
              <a:rPr lang="en-US"/>
              <a:t>Access to high-quality instructional materials aligned to the standards</a:t>
            </a:r>
            <a:endParaRPr/>
          </a:p>
          <a:p>
            <a:pPr marL="457200" lvl="0" indent="-406400" algn="l" rtl="0">
              <a:lnSpc>
                <a:spcPct val="90000"/>
              </a:lnSpc>
              <a:spcBef>
                <a:spcPts val="0"/>
              </a:spcBef>
              <a:spcAft>
                <a:spcPts val="0"/>
              </a:spcAft>
              <a:buSzPts val="2800"/>
              <a:buAutoNum type="arabicPeriod"/>
            </a:pPr>
            <a:r>
              <a:rPr lang="en-US"/>
              <a:t>Deep understanding of the standards and their intent</a:t>
            </a:r>
            <a:endParaRPr/>
          </a:p>
          <a:p>
            <a:pPr marL="457200" lvl="0" indent="-406400" algn="l" rtl="0">
              <a:lnSpc>
                <a:spcPct val="90000"/>
              </a:lnSpc>
              <a:spcBef>
                <a:spcPts val="0"/>
              </a:spcBef>
              <a:spcAft>
                <a:spcPts val="0"/>
              </a:spcAft>
              <a:buSzPts val="2800"/>
              <a:buAutoNum type="arabicPeriod"/>
            </a:pPr>
            <a:r>
              <a:rPr lang="en-US" b="1"/>
              <a:t>Time and capacity to change their practice</a:t>
            </a:r>
            <a:endParaRPr b="1"/>
          </a:p>
          <a:p>
            <a:pPr marL="0" lvl="0" indent="0" algn="l" rtl="0">
              <a:lnSpc>
                <a:spcPct val="90000"/>
              </a:lnSpc>
              <a:spcBef>
                <a:spcPts val="1000"/>
              </a:spcBef>
              <a:spcAft>
                <a:spcPts val="0"/>
              </a:spcAft>
              <a:buSzPts val="2800"/>
              <a:buNone/>
            </a:pPr>
            <a:r>
              <a:rPr lang="en-US"/>
              <a:t>…all in the context of a clear vision and message on implementation.</a:t>
            </a:r>
            <a:endParaRPr/>
          </a:p>
        </p:txBody>
      </p:sp>
      <p:sp>
        <p:nvSpPr>
          <p:cNvPr id="514" name="Google Shape;514;g12ae1382dd8_0_60"/>
          <p:cNvSpPr/>
          <p:nvPr/>
        </p:nvSpPr>
        <p:spPr>
          <a:xfrm>
            <a:off x="6398150" y="2919525"/>
            <a:ext cx="3721500" cy="3282900"/>
          </a:xfrm>
          <a:prstGeom prst="wedgeRoundRectCallout">
            <a:avLst>
              <a:gd name="adj1" fmla="val -80521"/>
              <a:gd name="adj2" fmla="val 2749"/>
              <a:gd name="adj3" fmla="val 0"/>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90000"/>
              </a:lnSpc>
              <a:spcBef>
                <a:spcPts val="1000"/>
              </a:spcBef>
              <a:spcAft>
                <a:spcPts val="0"/>
              </a:spcAft>
              <a:buClr>
                <a:srgbClr val="000000"/>
              </a:buClr>
              <a:buSzPts val="2400"/>
              <a:buFont typeface="Arial"/>
              <a:buNone/>
            </a:pPr>
            <a:r>
              <a:rPr lang="en-US" sz="2400" b="0" i="0" u="none" strike="noStrike" cap="none">
                <a:solidFill>
                  <a:schemeClr val="dk2"/>
                </a:solidFill>
                <a:latin typeface="Rockwell"/>
                <a:ea typeface="Rockwell"/>
                <a:cs typeface="Rockwell"/>
                <a:sym typeface="Rockwe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The Math Acceleration Project</a:t>
            </a:r>
            <a:r>
              <a:rPr lang="en-US" sz="2400" b="0" i="0" u="none" strike="noStrike" cap="none">
                <a:solidFill>
                  <a:schemeClr val="dk2"/>
                </a:solidFill>
                <a:latin typeface="Rockwell"/>
                <a:ea typeface="Rockwell"/>
                <a:cs typeface="Rockwell"/>
                <a:sym typeface="Rockwell"/>
              </a:rPr>
              <a:t> supports districts with implementation of high-quality, standards-aligned materials.</a:t>
            </a:r>
            <a:endParaRPr sz="1000" b="0" i="0" u="none" strike="noStrike" cap="none">
              <a:solidFill>
                <a:srgbClr val="000000"/>
              </a:solidFill>
              <a:latin typeface="Arial"/>
              <a:ea typeface="Arial"/>
              <a:cs typeface="Arial"/>
              <a:sym typeface="Arial"/>
            </a:endParaRPr>
          </a:p>
        </p:txBody>
      </p:sp>
      <p:pic>
        <p:nvPicPr>
          <p:cNvPr id="515" name="Google Shape;515;g12ae1382dd8_0_60"/>
          <p:cNvPicPr preferRelativeResize="0"/>
          <p:nvPr/>
        </p:nvPicPr>
        <p:blipFill rotWithShape="1">
          <a:blip r:embed="rId3">
            <a:alphaModFix/>
          </a:blip>
          <a:srcRect/>
          <a:stretch/>
        </p:blipFill>
        <p:spPr>
          <a:xfrm>
            <a:off x="6398154" y="1022729"/>
            <a:ext cx="3033925" cy="16995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g11c95472ab9_0_307"/>
          <p:cNvSpPr txBox="1">
            <a:spLocks noGrp="1"/>
          </p:cNvSpPr>
          <p:nvPr>
            <p:ph type="title"/>
          </p:nvPr>
        </p:nvSpPr>
        <p:spPr>
          <a:xfrm>
            <a:off x="990600" y="425525"/>
            <a:ext cx="9895500" cy="126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Additional Supports and Resources</a:t>
            </a:r>
            <a:endParaRPr/>
          </a:p>
        </p:txBody>
      </p:sp>
      <p:grpSp>
        <p:nvGrpSpPr>
          <p:cNvPr id="522" name="Google Shape;522;g11c95472ab9_0_307"/>
          <p:cNvGrpSpPr/>
          <p:nvPr/>
        </p:nvGrpSpPr>
        <p:grpSpPr>
          <a:xfrm>
            <a:off x="7016932" y="2295866"/>
            <a:ext cx="3947706" cy="3476243"/>
            <a:chOff x="838306" y="3429000"/>
            <a:chExt cx="3606858" cy="2258474"/>
          </a:xfrm>
        </p:grpSpPr>
        <p:grpSp>
          <p:nvGrpSpPr>
            <p:cNvPr id="523" name="Google Shape;523;g11c95472ab9_0_307"/>
            <p:cNvGrpSpPr/>
            <p:nvPr/>
          </p:nvGrpSpPr>
          <p:grpSpPr>
            <a:xfrm>
              <a:off x="838306" y="3429000"/>
              <a:ext cx="3606858" cy="2258474"/>
              <a:chOff x="1732547" y="1001"/>
              <a:chExt cx="5622538" cy="4092921"/>
            </a:xfrm>
          </p:grpSpPr>
          <p:sp>
            <p:nvSpPr>
              <p:cNvPr id="524" name="Google Shape;524;g11c95472ab9_0_307"/>
              <p:cNvSpPr/>
              <p:nvPr/>
            </p:nvSpPr>
            <p:spPr>
              <a:xfrm>
                <a:off x="3483316" y="1001"/>
                <a:ext cx="2121000" cy="1060500"/>
              </a:xfrm>
              <a:prstGeom prst="roundRect">
                <a:avLst>
                  <a:gd name="adj" fmla="val 10000"/>
                </a:avLst>
              </a:prstGeom>
              <a:gradFill>
                <a:gsLst>
                  <a:gs pos="0">
                    <a:srgbClr val="FFD247"/>
                  </a:gs>
                  <a:gs pos="50000">
                    <a:srgbClr val="FFD400"/>
                  </a:gs>
                  <a:gs pos="100000">
                    <a:srgbClr val="E3C10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g11c95472ab9_0_307"/>
              <p:cNvSpPr txBox="1"/>
              <p:nvPr/>
            </p:nvSpPr>
            <p:spPr>
              <a:xfrm>
                <a:off x="3514378" y="32063"/>
                <a:ext cx="2058900" cy="998400"/>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en-US" sz="2200" b="0" i="0" u="none" strike="noStrike" cap="none">
                    <a:solidFill>
                      <a:schemeClr val="lt1"/>
                    </a:solidFill>
                    <a:latin typeface="Rockwell"/>
                    <a:ea typeface="Rockwell"/>
                    <a:cs typeface="Rockwell"/>
                    <a:sym typeface="Rockwell"/>
                  </a:rPr>
                  <a:t>Student</a:t>
                </a:r>
                <a:endParaRPr sz="2200" b="0" i="0" u="none" strike="noStrike" cap="none">
                  <a:solidFill>
                    <a:schemeClr val="lt1"/>
                  </a:solidFill>
                  <a:latin typeface="Rockwell"/>
                  <a:ea typeface="Rockwell"/>
                  <a:cs typeface="Rockwell"/>
                  <a:sym typeface="Rockwell"/>
                </a:endParaRPr>
              </a:p>
            </p:txBody>
          </p:sp>
          <p:sp>
            <p:nvSpPr>
              <p:cNvPr id="526" name="Google Shape;526;g11c95472ab9_0_307"/>
              <p:cNvSpPr/>
              <p:nvPr/>
            </p:nvSpPr>
            <p:spPr>
              <a:xfrm rot="3599671">
                <a:off x="4866998" y="1861832"/>
                <a:ext cx="1104417" cy="371364"/>
              </a:xfrm>
              <a:prstGeom prst="leftRightArrow">
                <a:avLst>
                  <a:gd name="adj1" fmla="val 60000"/>
                  <a:gd name="adj2" fmla="val 50000"/>
                </a:avLst>
              </a:prstGeom>
              <a:gradFill>
                <a:gsLst>
                  <a:gs pos="0">
                    <a:srgbClr val="FFD247"/>
                  </a:gs>
                  <a:gs pos="50000">
                    <a:srgbClr val="FFD400"/>
                  </a:gs>
                  <a:gs pos="100000">
                    <a:srgbClr val="E3C10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g11c95472ab9_0_307"/>
              <p:cNvSpPr txBox="1"/>
              <p:nvPr/>
            </p:nvSpPr>
            <p:spPr>
              <a:xfrm rot="3600361">
                <a:off x="4978363" y="1936065"/>
                <a:ext cx="881560" cy="22270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500"/>
                  <a:buFont typeface="Arial"/>
                  <a:buNone/>
                </a:pPr>
                <a:endParaRPr sz="1500" b="0" i="0" u="none" strike="noStrike" cap="none">
                  <a:solidFill>
                    <a:schemeClr val="lt1"/>
                  </a:solidFill>
                  <a:latin typeface="Rockwell"/>
                  <a:ea typeface="Rockwell"/>
                  <a:cs typeface="Rockwell"/>
                  <a:sym typeface="Rockwell"/>
                </a:endParaRPr>
              </a:p>
            </p:txBody>
          </p:sp>
          <p:sp>
            <p:nvSpPr>
              <p:cNvPr id="528" name="Google Shape;528;g11c95472ab9_0_307"/>
              <p:cNvSpPr/>
              <p:nvPr/>
            </p:nvSpPr>
            <p:spPr>
              <a:xfrm>
                <a:off x="5234085" y="3033422"/>
                <a:ext cx="2121000" cy="1060500"/>
              </a:xfrm>
              <a:prstGeom prst="roundRect">
                <a:avLst>
                  <a:gd name="adj" fmla="val 10000"/>
                </a:avLst>
              </a:prstGeom>
              <a:gradFill>
                <a:gsLst>
                  <a:gs pos="0">
                    <a:srgbClr val="746C8B"/>
                  </a:gs>
                  <a:gs pos="50000">
                    <a:srgbClr val="62567E"/>
                  </a:gs>
                  <a:gs pos="100000">
                    <a:srgbClr val="554A7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g11c95472ab9_0_307"/>
              <p:cNvSpPr txBox="1"/>
              <p:nvPr/>
            </p:nvSpPr>
            <p:spPr>
              <a:xfrm>
                <a:off x="5265147" y="3064484"/>
                <a:ext cx="2058900" cy="998400"/>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en-US" sz="2200" b="0" i="0" u="none" strike="noStrike" cap="none">
                    <a:solidFill>
                      <a:schemeClr val="lt1"/>
                    </a:solidFill>
                    <a:latin typeface="Rockwell"/>
                    <a:ea typeface="Rockwell"/>
                    <a:cs typeface="Rockwell"/>
                    <a:sym typeface="Rockwell"/>
                  </a:rPr>
                  <a:t>Content</a:t>
                </a:r>
                <a:endParaRPr sz="2200" b="0" i="0" u="none" strike="noStrike" cap="none">
                  <a:solidFill>
                    <a:schemeClr val="lt1"/>
                  </a:solidFill>
                  <a:latin typeface="Rockwell"/>
                  <a:ea typeface="Rockwell"/>
                  <a:cs typeface="Rockwell"/>
                  <a:sym typeface="Rockwell"/>
                </a:endParaRPr>
              </a:p>
            </p:txBody>
          </p:sp>
          <p:sp>
            <p:nvSpPr>
              <p:cNvPr id="530" name="Google Shape;530;g11c95472ab9_0_307"/>
              <p:cNvSpPr/>
              <p:nvPr/>
            </p:nvSpPr>
            <p:spPr>
              <a:xfrm rot="10800000">
                <a:off x="3991736" y="3378177"/>
                <a:ext cx="1104300" cy="371100"/>
              </a:xfrm>
              <a:prstGeom prst="leftRightArrow">
                <a:avLst>
                  <a:gd name="adj1" fmla="val 60000"/>
                  <a:gd name="adj2" fmla="val 50000"/>
                </a:avLst>
              </a:prstGeom>
              <a:gradFill>
                <a:gsLst>
                  <a:gs pos="0">
                    <a:srgbClr val="746C8B"/>
                  </a:gs>
                  <a:gs pos="50000">
                    <a:srgbClr val="62567E"/>
                  </a:gs>
                  <a:gs pos="100000">
                    <a:srgbClr val="554A7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g11c95472ab9_0_307"/>
              <p:cNvSpPr txBox="1"/>
              <p:nvPr/>
            </p:nvSpPr>
            <p:spPr>
              <a:xfrm>
                <a:off x="4103002" y="3452330"/>
                <a:ext cx="881700" cy="222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500"/>
                  <a:buFont typeface="Arial"/>
                  <a:buNone/>
                </a:pPr>
                <a:endParaRPr sz="1500" b="0" i="0" u="none" strike="noStrike" cap="none">
                  <a:solidFill>
                    <a:schemeClr val="lt1"/>
                  </a:solidFill>
                  <a:latin typeface="Rockwell"/>
                  <a:ea typeface="Rockwell"/>
                  <a:cs typeface="Rockwell"/>
                  <a:sym typeface="Rockwell"/>
                </a:endParaRPr>
              </a:p>
            </p:txBody>
          </p:sp>
          <p:sp>
            <p:nvSpPr>
              <p:cNvPr id="532" name="Google Shape;532;g11c95472ab9_0_307"/>
              <p:cNvSpPr/>
              <p:nvPr/>
            </p:nvSpPr>
            <p:spPr>
              <a:xfrm>
                <a:off x="1732547" y="3033422"/>
                <a:ext cx="2121000" cy="1060500"/>
              </a:xfrm>
              <a:prstGeom prst="roundRect">
                <a:avLst>
                  <a:gd name="adj" fmla="val 10000"/>
                </a:avLst>
              </a:prstGeom>
              <a:gradFill>
                <a:gsLst>
                  <a:gs pos="0">
                    <a:srgbClr val="4A485F"/>
                  </a:gs>
                  <a:gs pos="50000">
                    <a:srgbClr val="190D46"/>
                  </a:gs>
                  <a:gs pos="100000">
                    <a:srgbClr val="15084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g11c95472ab9_0_307"/>
              <p:cNvSpPr txBox="1"/>
              <p:nvPr/>
            </p:nvSpPr>
            <p:spPr>
              <a:xfrm>
                <a:off x="1763609" y="3064484"/>
                <a:ext cx="2058900" cy="998400"/>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en-US" sz="2200" b="0" i="0" u="none" strike="noStrike" cap="none">
                    <a:solidFill>
                      <a:schemeClr val="lt1"/>
                    </a:solidFill>
                    <a:latin typeface="Rockwell"/>
                    <a:ea typeface="Rockwell"/>
                    <a:cs typeface="Rockwell"/>
                    <a:sym typeface="Rockwell"/>
                  </a:rPr>
                  <a:t>Teacher</a:t>
                </a:r>
                <a:endParaRPr sz="2200" b="0" i="0" u="none" strike="noStrike" cap="none">
                  <a:solidFill>
                    <a:schemeClr val="lt1"/>
                  </a:solidFill>
                  <a:latin typeface="Rockwell"/>
                  <a:ea typeface="Rockwell"/>
                  <a:cs typeface="Rockwell"/>
                  <a:sym typeface="Rockwell"/>
                </a:endParaRPr>
              </a:p>
            </p:txBody>
          </p:sp>
          <p:sp>
            <p:nvSpPr>
              <p:cNvPr id="534" name="Google Shape;534;g11c95472ab9_0_307"/>
              <p:cNvSpPr/>
              <p:nvPr/>
            </p:nvSpPr>
            <p:spPr>
              <a:xfrm rot="-3599671">
                <a:off x="3116375" y="1861861"/>
                <a:ext cx="1104417" cy="371364"/>
              </a:xfrm>
              <a:prstGeom prst="leftRightArrow">
                <a:avLst>
                  <a:gd name="adj1" fmla="val 60000"/>
                  <a:gd name="adj2" fmla="val 50000"/>
                </a:avLst>
              </a:prstGeom>
              <a:gradFill>
                <a:gsLst>
                  <a:gs pos="0">
                    <a:srgbClr val="4A485F"/>
                  </a:gs>
                  <a:gs pos="50000">
                    <a:srgbClr val="190D46"/>
                  </a:gs>
                  <a:gs pos="100000">
                    <a:srgbClr val="15084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g11c95472ab9_0_307"/>
              <p:cNvSpPr txBox="1"/>
              <p:nvPr/>
            </p:nvSpPr>
            <p:spPr>
              <a:xfrm rot="-3600361">
                <a:off x="3227621" y="1936122"/>
                <a:ext cx="881560" cy="22270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500"/>
                  <a:buFont typeface="Arial"/>
                  <a:buNone/>
                </a:pPr>
                <a:endParaRPr sz="1500" b="0" i="0" u="none" strike="noStrike" cap="none">
                  <a:solidFill>
                    <a:schemeClr val="lt1"/>
                  </a:solidFill>
                  <a:latin typeface="Rockwell"/>
                  <a:ea typeface="Rockwell"/>
                  <a:cs typeface="Rockwell"/>
                  <a:sym typeface="Rockwell"/>
                </a:endParaRPr>
              </a:p>
            </p:txBody>
          </p:sp>
        </p:grpSp>
        <p:sp>
          <p:nvSpPr>
            <p:cNvPr id="536" name="Google Shape;536;g11c95472ab9_0_307"/>
            <p:cNvSpPr txBox="1"/>
            <p:nvPr/>
          </p:nvSpPr>
          <p:spPr>
            <a:xfrm>
              <a:off x="1706104" y="4500438"/>
              <a:ext cx="1870800" cy="279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chemeClr val="accent1"/>
                  </a:solidFill>
                  <a:latin typeface="Rockwell"/>
                  <a:ea typeface="Rockwell"/>
                  <a:cs typeface="Rockwell"/>
                  <a:sym typeface="Rockwell"/>
                </a:rPr>
                <a:t>Task</a:t>
              </a:r>
              <a:endParaRPr sz="2200" b="1" i="0" u="none" strike="noStrike" cap="none">
                <a:solidFill>
                  <a:schemeClr val="accent1"/>
                </a:solidFill>
                <a:latin typeface="Rockwell"/>
                <a:ea typeface="Rockwell"/>
                <a:cs typeface="Rockwell"/>
                <a:sym typeface="Rockwell"/>
              </a:endParaRPr>
            </a:p>
          </p:txBody>
        </p:sp>
      </p:grpSp>
      <p:pic>
        <p:nvPicPr>
          <p:cNvPr id="537" name="Google Shape;537;g11c95472ab9_0_307"/>
          <p:cNvPicPr preferRelativeResize="0"/>
          <p:nvPr/>
        </p:nvPicPr>
        <p:blipFill rotWithShape="1">
          <a:blip r:embed="rId3">
            <a:alphaModFix/>
          </a:blip>
          <a:srcRect/>
          <a:stretch/>
        </p:blipFill>
        <p:spPr>
          <a:xfrm>
            <a:off x="4065588" y="3215825"/>
            <a:ext cx="2661050" cy="3045270"/>
          </a:xfrm>
          <a:prstGeom prst="rect">
            <a:avLst/>
          </a:prstGeom>
          <a:noFill/>
          <a:ln>
            <a:noFill/>
          </a:ln>
          <a:effectLst>
            <a:outerShdw blurRad="57150" dist="19050" dir="5400000" algn="bl" rotWithShape="0">
              <a:srgbClr val="000000">
                <a:alpha val="49019"/>
              </a:srgbClr>
            </a:outerShdw>
          </a:effectLst>
        </p:spPr>
      </p:pic>
      <p:pic>
        <p:nvPicPr>
          <p:cNvPr id="538" name="Google Shape;538;g11c95472ab9_0_307"/>
          <p:cNvPicPr preferRelativeResize="0"/>
          <p:nvPr/>
        </p:nvPicPr>
        <p:blipFill rotWithShape="1">
          <a:blip r:embed="rId4">
            <a:alphaModFix/>
          </a:blip>
          <a:srcRect/>
          <a:stretch/>
        </p:blipFill>
        <p:spPr>
          <a:xfrm>
            <a:off x="1177425" y="1744463"/>
            <a:ext cx="2597900" cy="3750375"/>
          </a:xfrm>
          <a:prstGeom prst="rect">
            <a:avLst/>
          </a:prstGeom>
          <a:noFill/>
          <a:ln>
            <a:noFill/>
          </a:ln>
          <a:effectLst>
            <a:outerShdw blurRad="57150" dist="19050" dir="5400000" algn="bl" rotWithShape="0">
              <a:srgbClr val="000000">
                <a:alpha val="49019"/>
              </a:srgbClr>
            </a:outerShdw>
          </a:effectLst>
        </p:spPr>
      </p:pic>
      <p:sp>
        <p:nvSpPr>
          <p:cNvPr id="539" name="Google Shape;539;g11c95472ab9_0_307"/>
          <p:cNvSpPr/>
          <p:nvPr/>
        </p:nvSpPr>
        <p:spPr>
          <a:xfrm>
            <a:off x="7581900" y="3340450"/>
            <a:ext cx="2739000" cy="1405500"/>
          </a:xfrm>
          <a:prstGeom prst="ellipse">
            <a:avLst/>
          </a:prstGeom>
          <a:noFill/>
          <a:ln w="28575" cap="flat" cmpd="sng">
            <a:solidFill>
              <a:srgbClr val="FF0000"/>
            </a:solidFill>
            <a:prstDash val="lg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40" name="Google Shape;540;g11c95472ab9_0_307"/>
          <p:cNvPicPr preferRelativeResize="0"/>
          <p:nvPr/>
        </p:nvPicPr>
        <p:blipFill rotWithShape="1">
          <a:blip r:embed="rId5">
            <a:alphaModFix/>
          </a:blip>
          <a:srcRect/>
          <a:stretch/>
        </p:blipFill>
        <p:spPr>
          <a:xfrm>
            <a:off x="4065612" y="1744463"/>
            <a:ext cx="3588364" cy="1265100"/>
          </a:xfrm>
          <a:prstGeom prst="rect">
            <a:avLst/>
          </a:prstGeom>
          <a:noFill/>
          <a:ln>
            <a:noFill/>
          </a:ln>
          <a:effectLst>
            <a:outerShdw blurRad="57150" dist="19050" dir="5400000" algn="bl" rotWithShape="0">
              <a:srgbClr val="000000">
                <a:alpha val="49019"/>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pic>
        <p:nvPicPr>
          <p:cNvPr id="546" name="Google Shape;546;g12a4614552d_0_116"/>
          <p:cNvPicPr preferRelativeResize="0"/>
          <p:nvPr/>
        </p:nvPicPr>
        <p:blipFill rotWithShape="1">
          <a:blip r:embed="rId3">
            <a:alphaModFix/>
          </a:blip>
          <a:srcRect l="18728" t="14074" r="18571" b="-2266"/>
          <a:stretch/>
        </p:blipFill>
        <p:spPr>
          <a:xfrm>
            <a:off x="3603800" y="0"/>
            <a:ext cx="6792663" cy="6857998"/>
          </a:xfrm>
          <a:prstGeom prst="rect">
            <a:avLst/>
          </a:prstGeom>
          <a:noFill/>
          <a:ln>
            <a:noFill/>
          </a:ln>
        </p:spPr>
      </p:pic>
      <p:sp>
        <p:nvSpPr>
          <p:cNvPr id="547" name="Google Shape;547;g12a4614552d_0_116"/>
          <p:cNvSpPr txBox="1">
            <a:spLocks noGrp="1"/>
          </p:cNvSpPr>
          <p:nvPr>
            <p:ph type="title"/>
          </p:nvPr>
        </p:nvSpPr>
        <p:spPr>
          <a:xfrm>
            <a:off x="384175" y="2460625"/>
            <a:ext cx="3590100" cy="279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Content Area Standards Implementation Framework</a:t>
            </a:r>
            <a:endParaRPr/>
          </a:p>
        </p:txBody>
      </p:sp>
      <p:pic>
        <p:nvPicPr>
          <p:cNvPr id="548" name="Google Shape;548;g12a4614552d_0_116"/>
          <p:cNvPicPr preferRelativeResize="0"/>
          <p:nvPr/>
        </p:nvPicPr>
        <p:blipFill rotWithShape="1">
          <a:blip r:embed="rId4">
            <a:alphaModFix/>
          </a:blip>
          <a:srcRect/>
          <a:stretch/>
        </p:blipFill>
        <p:spPr>
          <a:xfrm>
            <a:off x="864000" y="692150"/>
            <a:ext cx="2066148" cy="17684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21"/>
          <p:cNvSpPr txBox="1">
            <a:spLocks noGrp="1"/>
          </p:cNvSpPr>
          <p:nvPr>
            <p:ph type="title"/>
          </p:nvPr>
        </p:nvSpPr>
        <p:spPr>
          <a:xfrm>
            <a:off x="5151425" y="1511925"/>
            <a:ext cx="6518400" cy="3313500"/>
          </a:xfrm>
          <a:prstGeom prst="rect">
            <a:avLst/>
          </a:prstGeom>
          <a:noFill/>
          <a:ln>
            <a:noFill/>
          </a:ln>
        </p:spPr>
        <p:txBody>
          <a:bodyPr spcFirstLastPara="1" wrap="square" lIns="91425" tIns="45700" rIns="91425" bIns="45700" anchor="ctr" anchorCtr="0">
            <a:normAutofit fontScale="90000"/>
          </a:bodyPr>
          <a:lstStyle/>
          <a:p>
            <a:pPr marL="457200" lvl="0" indent="-457200" algn="ctr" rtl="0">
              <a:lnSpc>
                <a:spcPct val="90000"/>
              </a:lnSpc>
              <a:spcBef>
                <a:spcPts val="0"/>
              </a:spcBef>
              <a:spcAft>
                <a:spcPts val="0"/>
              </a:spcAft>
              <a:buSzPct val="100000"/>
              <a:buAutoNum type="arabicPeriod"/>
            </a:pPr>
            <a:r>
              <a:rPr lang="en-US"/>
              <a:t>What is one key takeaway you got from this session?</a:t>
            </a:r>
            <a:endParaRPr/>
          </a:p>
          <a:p>
            <a:pPr marL="457200" lvl="0" indent="-457200" algn="ctr" rtl="0">
              <a:lnSpc>
                <a:spcPct val="90000"/>
              </a:lnSpc>
              <a:spcBef>
                <a:spcPts val="0"/>
              </a:spcBef>
              <a:spcAft>
                <a:spcPts val="0"/>
              </a:spcAft>
              <a:buSzPct val="100000"/>
              <a:buAutoNum type="arabicPeriod"/>
            </a:pPr>
            <a:r>
              <a:rPr lang="en-US"/>
              <a:t>What is one priority you have for implementing the improved standards in your school or system? </a:t>
            </a:r>
            <a:endParaRPr/>
          </a:p>
        </p:txBody>
      </p:sp>
      <p:sp>
        <p:nvSpPr>
          <p:cNvPr id="555" name="Google Shape;555;p21"/>
          <p:cNvSpPr txBox="1">
            <a:spLocks noGrp="1"/>
          </p:cNvSpPr>
          <p:nvPr>
            <p:ph type="body" idx="1"/>
          </p:nvPr>
        </p:nvSpPr>
        <p:spPr>
          <a:xfrm>
            <a:off x="370123" y="2344205"/>
            <a:ext cx="4781299" cy="248129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endParaRPr/>
          </a:p>
          <a:p>
            <a:pPr marL="0" lvl="0" indent="0" algn="l" rtl="0">
              <a:lnSpc>
                <a:spcPct val="90000"/>
              </a:lnSpc>
              <a:spcBef>
                <a:spcPts val="1000"/>
              </a:spcBef>
              <a:spcAft>
                <a:spcPts val="0"/>
              </a:spcAft>
              <a:buClr>
                <a:schemeClr val="lt1"/>
              </a:buClr>
              <a:buSzPts val="2400"/>
              <a:buNone/>
            </a:pPr>
            <a:endParaRPr/>
          </a:p>
          <a:p>
            <a:pPr marL="0" lvl="0" indent="0" algn="ctr" rtl="0">
              <a:lnSpc>
                <a:spcPct val="90000"/>
              </a:lnSpc>
              <a:spcBef>
                <a:spcPts val="1000"/>
              </a:spcBef>
              <a:spcAft>
                <a:spcPts val="0"/>
              </a:spcAft>
              <a:buClr>
                <a:schemeClr val="dk1"/>
              </a:buClr>
              <a:buSzPts val="1100"/>
              <a:buFont typeface="Arial"/>
              <a:buNone/>
            </a:pPr>
            <a:r>
              <a:rPr lang="en-US" sz="3400"/>
              <a:t>Session 1 of 4</a:t>
            </a:r>
            <a:endParaRPr sz="3400"/>
          </a:p>
          <a:p>
            <a:pPr marL="0" lvl="0" indent="0" algn="ctr" rtl="0">
              <a:lnSpc>
                <a:spcPct val="90000"/>
              </a:lnSpc>
              <a:spcBef>
                <a:spcPts val="1000"/>
              </a:spcBef>
              <a:spcAft>
                <a:spcPts val="0"/>
              </a:spcAft>
              <a:buClr>
                <a:schemeClr val="dk1"/>
              </a:buClr>
              <a:buSzPts val="1100"/>
              <a:buNone/>
            </a:pPr>
            <a:r>
              <a:rPr lang="en-US" sz="3400"/>
              <a:t>Closing Reflection</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gfe54dc9552_0_0"/>
          <p:cNvSpPr txBox="1">
            <a:spLocks noGrp="1"/>
          </p:cNvSpPr>
          <p:nvPr>
            <p:ph type="title"/>
          </p:nvPr>
        </p:nvSpPr>
        <p:spPr>
          <a:xfrm>
            <a:off x="838200" y="425513"/>
            <a:ext cx="10515600" cy="126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Appendix A: Key Takeaways</a:t>
            </a:r>
            <a:endParaRPr/>
          </a:p>
        </p:txBody>
      </p:sp>
      <p:sp>
        <p:nvSpPr>
          <p:cNvPr id="562" name="Google Shape;562;gfe54dc9552_0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1000"/>
              </a:spcBef>
              <a:spcAft>
                <a:spcPts val="0"/>
              </a:spcAft>
              <a:buSzPts val="2800"/>
              <a:buChar char="•"/>
            </a:pPr>
            <a:r>
              <a:rPr lang="en-US"/>
              <a:t>Effective standards implementation requires:</a:t>
            </a:r>
            <a:endParaRPr/>
          </a:p>
          <a:p>
            <a:pPr marL="914400" lvl="1" indent="-406400" algn="l" rtl="0">
              <a:lnSpc>
                <a:spcPct val="90000"/>
              </a:lnSpc>
              <a:spcBef>
                <a:spcPts val="0"/>
              </a:spcBef>
              <a:spcAft>
                <a:spcPts val="0"/>
              </a:spcAft>
              <a:buSzPts val="2800"/>
              <a:buChar char="•"/>
            </a:pPr>
            <a:r>
              <a:rPr lang="en-US" sz="2800"/>
              <a:t>Attention to all “legs” of the instructional core–teacher, students, and content–and how they interact around high-quality tasks </a:t>
            </a:r>
            <a:endParaRPr sz="2800"/>
          </a:p>
          <a:p>
            <a:pPr marL="914400" lvl="1" indent="-406400" algn="l" rtl="0">
              <a:lnSpc>
                <a:spcPct val="90000"/>
              </a:lnSpc>
              <a:spcBef>
                <a:spcPts val="0"/>
              </a:spcBef>
              <a:spcAft>
                <a:spcPts val="0"/>
              </a:spcAft>
              <a:buSzPts val="2800"/>
              <a:buChar char="•"/>
            </a:pPr>
            <a:r>
              <a:rPr lang="en-US" sz="2800"/>
              <a:t>A clear, shared instructional vision to ensure consistent, equitable interpretations of standards in alignment with their intent</a:t>
            </a:r>
            <a:endParaRPr sz="2800"/>
          </a:p>
          <a:p>
            <a:pPr marL="457200" lvl="0" indent="-406400" algn="l" rtl="0">
              <a:lnSpc>
                <a:spcPct val="90000"/>
              </a:lnSpc>
              <a:spcBef>
                <a:spcPts val="0"/>
              </a:spcBef>
              <a:spcAft>
                <a:spcPts val="0"/>
              </a:spcAft>
              <a:buSzPts val="2800"/>
              <a:buChar char="•"/>
            </a:pPr>
            <a:r>
              <a:rPr lang="en-US"/>
              <a:t>Our vision for math in Nebraska is that every student becomes a flexible, confident user of mathematics by applying the mathematical processes to focused, coherent, rigorous, grade-appropriate content.</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g14922383bfd_0_124"/>
          <p:cNvSpPr txBox="1">
            <a:spLocks noGrp="1"/>
          </p:cNvSpPr>
          <p:nvPr>
            <p:ph type="title"/>
          </p:nvPr>
        </p:nvSpPr>
        <p:spPr>
          <a:xfrm>
            <a:off x="838200" y="425513"/>
            <a:ext cx="10515600" cy="126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Appendix B: More Standards Resources</a:t>
            </a:r>
            <a:endParaRPr/>
          </a:p>
        </p:txBody>
      </p:sp>
      <p:sp>
        <p:nvSpPr>
          <p:cNvPr id="569" name="Google Shape;569;g14922383bfd_0_124"/>
          <p:cNvSpPr txBox="1">
            <a:spLocks noGrp="1"/>
          </p:cNvSpPr>
          <p:nvPr>
            <p:ph type="body" idx="1"/>
          </p:nvPr>
        </p:nvSpPr>
        <p:spPr>
          <a:xfrm>
            <a:off x="838200" y="1825625"/>
            <a:ext cx="10515600" cy="45033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SzPts val="2800"/>
              <a:buNone/>
            </a:pPr>
            <a:r>
              <a:rPr lang="en-US"/>
              <a:t>The NDE has made detailed information about the standards and their revision process available on their website at </a:t>
            </a:r>
            <a:r>
              <a:rPr lang="en-US" u="sng">
                <a:solidFill>
                  <a:schemeClr val="hlink"/>
                </a:solidFill>
                <a:hlinkClick r:id="rId3"/>
              </a:rPr>
              <a:t>www.education.ne.gov/math/mathematics-standards-revision</a:t>
            </a:r>
            <a:endParaRPr/>
          </a:p>
          <a:p>
            <a:pPr marL="0" lvl="0" indent="0" algn="l" rtl="0">
              <a:lnSpc>
                <a:spcPct val="90000"/>
              </a:lnSpc>
              <a:spcBef>
                <a:spcPts val="1000"/>
              </a:spcBef>
              <a:spcAft>
                <a:spcPts val="0"/>
              </a:spcAft>
              <a:buSzPts val="2800"/>
              <a:buNone/>
            </a:pPr>
            <a:r>
              <a:rPr lang="en-US"/>
              <a:t>Resources include:</a:t>
            </a:r>
            <a:endParaRPr/>
          </a:p>
          <a:p>
            <a:pPr marL="457200" lvl="0" indent="-406400" algn="l" rtl="0">
              <a:lnSpc>
                <a:spcPct val="90000"/>
              </a:lnSpc>
              <a:spcBef>
                <a:spcPts val="1000"/>
              </a:spcBef>
              <a:spcAft>
                <a:spcPts val="0"/>
              </a:spcAft>
              <a:buSzPts val="2800"/>
              <a:buChar char="•"/>
            </a:pPr>
            <a:r>
              <a:rPr lang="en-US" u="sng">
                <a:solidFill>
                  <a:schemeClr val="hlink"/>
                </a:solidFill>
                <a:hlinkClick r:id="rId4"/>
              </a:rPr>
              <a:t>Key Features and Talking Points</a:t>
            </a:r>
            <a:r>
              <a:rPr lang="en-US"/>
              <a:t> with an overview of the standards’ structure and content and a chart summarizing the main differences between the 2015 and 2022 standards</a:t>
            </a:r>
            <a:endParaRPr/>
          </a:p>
          <a:p>
            <a:pPr marL="457200" lvl="0" indent="-406400" algn="l" rtl="0">
              <a:lnSpc>
                <a:spcPct val="90000"/>
              </a:lnSpc>
              <a:spcBef>
                <a:spcPts val="0"/>
              </a:spcBef>
              <a:spcAft>
                <a:spcPts val="0"/>
              </a:spcAft>
              <a:buSzPts val="2800"/>
              <a:buChar char="•"/>
            </a:pPr>
            <a:r>
              <a:rPr lang="en-US" u="sng">
                <a:solidFill>
                  <a:schemeClr val="hlink"/>
                </a:solidFill>
                <a:hlinkClick r:id="rId5"/>
              </a:rPr>
              <a:t>Crosswalk</a:t>
            </a:r>
            <a:r>
              <a:rPr lang="en-US"/>
              <a:t> showing details of changes made to standards </a:t>
            </a:r>
            <a:endParaRPr/>
          </a:p>
          <a:p>
            <a:pPr marL="457200" lvl="0" indent="-406400" algn="l" rtl="0">
              <a:lnSpc>
                <a:spcPct val="90000"/>
              </a:lnSpc>
              <a:spcBef>
                <a:spcPts val="0"/>
              </a:spcBef>
              <a:spcAft>
                <a:spcPts val="0"/>
              </a:spcAft>
              <a:buSzPts val="2800"/>
              <a:buChar char="•"/>
            </a:pPr>
            <a:r>
              <a:rPr lang="en-US" u="sng">
                <a:solidFill>
                  <a:schemeClr val="hlink"/>
                </a:solidFill>
                <a:hlinkClick r:id="rId6"/>
              </a:rPr>
              <a:t>Revision Process Overview</a:t>
            </a:r>
            <a:r>
              <a:rPr lang="en-US"/>
              <a:t> with details about timeline, representation on the writing committee, and much more</a:t>
            </a:r>
            <a:endParaRPr/>
          </a:p>
          <a:p>
            <a:pPr marL="457200" lvl="0" indent="-406400" algn="l" rtl="0">
              <a:lnSpc>
                <a:spcPct val="90000"/>
              </a:lnSpc>
              <a:spcBef>
                <a:spcPts val="0"/>
              </a:spcBef>
              <a:spcAft>
                <a:spcPts val="0"/>
              </a:spcAft>
              <a:buSzPts val="2800"/>
              <a:buChar char="•"/>
            </a:pPr>
            <a:r>
              <a:rPr lang="en-US" u="sng">
                <a:solidFill>
                  <a:schemeClr val="hlink"/>
                </a:solidFill>
                <a:hlinkClick r:id="rId7"/>
              </a:rPr>
              <a:t>Implementation Overview</a:t>
            </a:r>
            <a:r>
              <a:rPr lang="en-US"/>
              <a:t> clarifying the four stages of implementation and implications for summative assessment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g12c29548211_0_235"/>
          <p:cNvSpPr txBox="1">
            <a:spLocks noGrp="1"/>
          </p:cNvSpPr>
          <p:nvPr>
            <p:ph type="title"/>
          </p:nvPr>
        </p:nvSpPr>
        <p:spPr>
          <a:xfrm>
            <a:off x="5395865" y="1795572"/>
            <a:ext cx="4472400" cy="4035000"/>
          </a:xfrm>
          <a:prstGeom prst="rect">
            <a:avLst/>
          </a:prstGeom>
          <a:noFill/>
          <a:ln>
            <a:noFill/>
          </a:ln>
        </p:spPr>
        <p:txBody>
          <a:bodyPr spcFirstLastPara="1" wrap="square" lIns="91425" tIns="45700" rIns="91425" bIns="45700" anchor="ctr" anchorCtr="0">
            <a:noAutofit/>
          </a:bodyPr>
          <a:lstStyle/>
          <a:p>
            <a:pPr marL="457200" lvl="0" indent="-431800" algn="l" rtl="0">
              <a:lnSpc>
                <a:spcPct val="90000"/>
              </a:lnSpc>
              <a:spcBef>
                <a:spcPts val="0"/>
              </a:spcBef>
              <a:spcAft>
                <a:spcPts val="0"/>
              </a:spcAft>
              <a:buSzPts val="3200"/>
              <a:buAutoNum type="arabicPeriod"/>
            </a:pPr>
            <a:r>
              <a:rPr lang="en-US" sz="3200" b="1"/>
              <a:t>What (Not) to Expect from this Series  </a:t>
            </a:r>
            <a:endParaRPr sz="3200" b="1"/>
          </a:p>
          <a:p>
            <a:pPr marL="457200" lvl="0" indent="-431800" algn="l" rtl="0">
              <a:lnSpc>
                <a:spcPct val="90000"/>
              </a:lnSpc>
              <a:spcBef>
                <a:spcPts val="0"/>
              </a:spcBef>
              <a:spcAft>
                <a:spcPts val="0"/>
              </a:spcAft>
              <a:buSzPts val="3200"/>
              <a:buAutoNum type="arabicPeriod"/>
            </a:pPr>
            <a:r>
              <a:rPr lang="en-US" sz="3200"/>
              <a:t>Envisioning Excellent Math Instruction</a:t>
            </a:r>
            <a:endParaRPr sz="3200"/>
          </a:p>
          <a:p>
            <a:pPr marL="457200" lvl="0" indent="-431800" algn="l" rtl="0">
              <a:lnSpc>
                <a:spcPct val="90000"/>
              </a:lnSpc>
              <a:spcBef>
                <a:spcPts val="0"/>
              </a:spcBef>
              <a:spcAft>
                <a:spcPts val="0"/>
              </a:spcAft>
              <a:buSzPts val="3200"/>
              <a:buAutoNum type="arabicPeriod"/>
            </a:pPr>
            <a:r>
              <a:rPr lang="en-US" sz="3200"/>
              <a:t>Supporting Standards Implementation</a:t>
            </a:r>
            <a:endParaRPr sz="3200" b="1"/>
          </a:p>
        </p:txBody>
      </p:sp>
      <p:sp>
        <p:nvSpPr>
          <p:cNvPr id="81" name="Google Shape;81;g12c29548211_0_235"/>
          <p:cNvSpPr txBox="1">
            <a:spLocks noGrp="1"/>
          </p:cNvSpPr>
          <p:nvPr>
            <p:ph type="body" idx="1"/>
          </p:nvPr>
        </p:nvSpPr>
        <p:spPr>
          <a:xfrm>
            <a:off x="370123" y="2344205"/>
            <a:ext cx="4781400" cy="2481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lt1"/>
              </a:buClr>
              <a:buSzPts val="3200"/>
              <a:buNone/>
            </a:pPr>
            <a:r>
              <a:rPr lang="en-US" sz="3200"/>
              <a:t>Session 1 Agenda</a:t>
            </a:r>
            <a:endParaRPr sz="3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12c29548211_0_92"/>
          <p:cNvSpPr txBox="1">
            <a:spLocks noGrp="1"/>
          </p:cNvSpPr>
          <p:nvPr>
            <p:ph type="title"/>
          </p:nvPr>
        </p:nvSpPr>
        <p:spPr>
          <a:xfrm>
            <a:off x="838200" y="425513"/>
            <a:ext cx="10515600" cy="126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en-US"/>
              <a:t>Rollout Session 1: An Instructional Vision</a:t>
            </a:r>
            <a:endParaRPr/>
          </a:p>
        </p:txBody>
      </p:sp>
      <p:grpSp>
        <p:nvGrpSpPr>
          <p:cNvPr id="87" name="Google Shape;87;g12c29548211_0_92"/>
          <p:cNvGrpSpPr/>
          <p:nvPr/>
        </p:nvGrpSpPr>
        <p:grpSpPr>
          <a:xfrm>
            <a:off x="1376287" y="1680480"/>
            <a:ext cx="9355799" cy="4596900"/>
            <a:chOff x="4687" y="0"/>
            <a:chExt cx="9355799" cy="4596900"/>
          </a:xfrm>
        </p:grpSpPr>
        <p:sp>
          <p:nvSpPr>
            <p:cNvPr id="88" name="Google Shape;88;g12c29548211_0_92"/>
            <p:cNvSpPr/>
            <p:nvPr/>
          </p:nvSpPr>
          <p:spPr>
            <a:xfrm>
              <a:off x="702379" y="0"/>
              <a:ext cx="7960200" cy="4596900"/>
            </a:xfrm>
            <a:prstGeom prst="rightArrow">
              <a:avLst>
                <a:gd name="adj1" fmla="val 50000"/>
                <a:gd name="adj2" fmla="val 50000"/>
              </a:avLst>
            </a:prstGeom>
            <a:solidFill>
              <a:srgbClr val="FFED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g12c29548211_0_92"/>
            <p:cNvSpPr/>
            <p:nvPr/>
          </p:nvSpPr>
          <p:spPr>
            <a:xfrm>
              <a:off x="4687" y="1379084"/>
              <a:ext cx="2254500" cy="1838700"/>
            </a:xfrm>
            <a:prstGeom prst="roundRect">
              <a:avLst>
                <a:gd name="adj" fmla="val 16667"/>
              </a:avLst>
            </a:prstGeom>
            <a:solidFill>
              <a:srgbClr val="F1C234"/>
            </a:solid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g12c29548211_0_92"/>
            <p:cNvSpPr txBox="1"/>
            <p:nvPr/>
          </p:nvSpPr>
          <p:spPr>
            <a:xfrm>
              <a:off x="94449" y="1468846"/>
              <a:ext cx="2074800" cy="1659300"/>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en-US" sz="2200" b="1" i="0" u="none" strike="noStrike" cap="none">
                  <a:solidFill>
                    <a:schemeClr val="lt1"/>
                  </a:solidFill>
                  <a:latin typeface="Rockwell"/>
                  <a:ea typeface="Rockwell"/>
                  <a:cs typeface="Rockwell"/>
                  <a:sym typeface="Rockwell"/>
                </a:rPr>
                <a:t>Session 1: A Vision for Excellent Math Instruction</a:t>
              </a:r>
              <a:endParaRPr sz="2200" b="1" i="0" u="none" strike="noStrike" cap="none">
                <a:solidFill>
                  <a:schemeClr val="lt1"/>
                </a:solidFill>
                <a:latin typeface="Rockwell"/>
                <a:ea typeface="Rockwell"/>
                <a:cs typeface="Rockwell"/>
                <a:sym typeface="Rockwell"/>
              </a:endParaRPr>
            </a:p>
          </p:txBody>
        </p:sp>
        <p:sp>
          <p:nvSpPr>
            <p:cNvPr id="91" name="Google Shape;91;g12c29548211_0_92"/>
            <p:cNvSpPr/>
            <p:nvPr/>
          </p:nvSpPr>
          <p:spPr>
            <a:xfrm>
              <a:off x="2371787" y="1379084"/>
              <a:ext cx="2254500" cy="1838700"/>
            </a:xfrm>
            <a:prstGeom prst="roundRect">
              <a:avLst>
                <a:gd name="adj" fmla="val 16667"/>
              </a:avLst>
            </a:prstGeom>
            <a:gradFill>
              <a:gsLst>
                <a:gs pos="0">
                  <a:srgbClr val="746C8B"/>
                </a:gs>
                <a:gs pos="50000">
                  <a:srgbClr val="62567E"/>
                </a:gs>
                <a:gs pos="100000">
                  <a:srgbClr val="554A7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g12c29548211_0_92"/>
            <p:cNvSpPr txBox="1"/>
            <p:nvPr/>
          </p:nvSpPr>
          <p:spPr>
            <a:xfrm>
              <a:off x="2461549" y="1468846"/>
              <a:ext cx="2074800" cy="1659300"/>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en-US" sz="2200" b="0" i="0" u="none" strike="noStrike" cap="none">
                  <a:solidFill>
                    <a:schemeClr val="lt1"/>
                  </a:solidFill>
                  <a:latin typeface="Rockwell"/>
                  <a:ea typeface="Rockwell"/>
                  <a:cs typeface="Rockwell"/>
                  <a:sym typeface="Rockwell"/>
                </a:rPr>
                <a:t>Session 2: The Improved Standards and Key Shifts (Part 1)</a:t>
              </a:r>
              <a:endParaRPr sz="2200" b="0" i="0" u="none" strike="noStrike" cap="none">
                <a:solidFill>
                  <a:schemeClr val="lt1"/>
                </a:solidFill>
                <a:latin typeface="Rockwell"/>
                <a:ea typeface="Rockwell"/>
                <a:cs typeface="Rockwell"/>
                <a:sym typeface="Rockwell"/>
              </a:endParaRPr>
            </a:p>
          </p:txBody>
        </p:sp>
        <p:sp>
          <p:nvSpPr>
            <p:cNvPr id="93" name="Google Shape;93;g12c29548211_0_92"/>
            <p:cNvSpPr/>
            <p:nvPr/>
          </p:nvSpPr>
          <p:spPr>
            <a:xfrm>
              <a:off x="4738887" y="1379084"/>
              <a:ext cx="2254500" cy="1838700"/>
            </a:xfrm>
            <a:prstGeom prst="roundRect">
              <a:avLst>
                <a:gd name="adj" fmla="val 16667"/>
              </a:avLst>
            </a:prstGeom>
            <a:gradFill>
              <a:gsLst>
                <a:gs pos="0">
                  <a:srgbClr val="4A485F"/>
                </a:gs>
                <a:gs pos="50000">
                  <a:srgbClr val="190D46"/>
                </a:gs>
                <a:gs pos="100000">
                  <a:srgbClr val="15084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g12c29548211_0_92"/>
            <p:cNvSpPr txBox="1"/>
            <p:nvPr/>
          </p:nvSpPr>
          <p:spPr>
            <a:xfrm>
              <a:off x="4828649" y="1468846"/>
              <a:ext cx="2074800" cy="1659300"/>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en-US" sz="2200" b="0" i="0" u="none" strike="noStrike" cap="none">
                  <a:solidFill>
                    <a:schemeClr val="lt1"/>
                  </a:solidFill>
                  <a:latin typeface="Rockwell"/>
                  <a:ea typeface="Rockwell"/>
                  <a:cs typeface="Rockwell"/>
                  <a:sym typeface="Rockwell"/>
                </a:rPr>
                <a:t>Session 2: The Improved Standards and Key Shifts (Part 2)</a:t>
              </a:r>
              <a:endParaRPr sz="2200" b="0" i="0" u="none" strike="noStrike" cap="none">
                <a:solidFill>
                  <a:schemeClr val="lt1"/>
                </a:solidFill>
                <a:latin typeface="Rockwell"/>
                <a:ea typeface="Rockwell"/>
                <a:cs typeface="Rockwell"/>
                <a:sym typeface="Rockwell"/>
              </a:endParaRPr>
            </a:p>
          </p:txBody>
        </p:sp>
        <p:sp>
          <p:nvSpPr>
            <p:cNvPr id="95" name="Google Shape;95;g12c29548211_0_92"/>
            <p:cNvSpPr/>
            <p:nvPr/>
          </p:nvSpPr>
          <p:spPr>
            <a:xfrm>
              <a:off x="7105986" y="1379084"/>
              <a:ext cx="2254500" cy="1838700"/>
            </a:xfrm>
            <a:prstGeom prst="roundRect">
              <a:avLst>
                <a:gd name="adj" fmla="val 16667"/>
              </a:avLst>
            </a:prstGeom>
            <a:gradFill>
              <a:gsLst>
                <a:gs pos="0">
                  <a:srgbClr val="474897"/>
                </a:gs>
                <a:gs pos="50000">
                  <a:srgbClr val="000F8F"/>
                </a:gs>
                <a:gs pos="100000">
                  <a:srgbClr val="000884"/>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g12c29548211_0_92"/>
            <p:cNvSpPr txBox="1"/>
            <p:nvPr/>
          </p:nvSpPr>
          <p:spPr>
            <a:xfrm>
              <a:off x="7195748" y="1468846"/>
              <a:ext cx="2074800" cy="1659300"/>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en-US" sz="2200" b="0" i="0" u="none" strike="noStrike" cap="none">
                  <a:solidFill>
                    <a:schemeClr val="lt1"/>
                  </a:solidFill>
                  <a:latin typeface="Rockwell"/>
                  <a:ea typeface="Rockwell"/>
                  <a:cs typeface="Rockwell"/>
                  <a:sym typeface="Rockwell"/>
                </a:rPr>
                <a:t>Session 4: Preparing Teachers to Implement the Standards</a:t>
              </a:r>
              <a:endParaRPr sz="2200" b="0" i="0" u="none" strike="noStrike" cap="none">
                <a:solidFill>
                  <a:schemeClr val="lt1"/>
                </a:solidFill>
                <a:latin typeface="Rockwell"/>
                <a:ea typeface="Rockwell"/>
                <a:cs typeface="Rockwell"/>
                <a:sym typeface="Rockwel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g12a4614552d_0_170"/>
          <p:cNvSpPr txBox="1">
            <a:spLocks noGrp="1"/>
          </p:cNvSpPr>
          <p:nvPr>
            <p:ph type="title"/>
          </p:nvPr>
        </p:nvSpPr>
        <p:spPr>
          <a:xfrm>
            <a:off x="609600" y="273124"/>
            <a:ext cx="9365100" cy="118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Why Start with Vision?</a:t>
            </a:r>
            <a:endParaRPr/>
          </a:p>
        </p:txBody>
      </p:sp>
      <p:sp>
        <p:nvSpPr>
          <p:cNvPr id="103" name="Google Shape;103;g12a4614552d_0_170"/>
          <p:cNvSpPr txBox="1">
            <a:spLocks noGrp="1"/>
          </p:cNvSpPr>
          <p:nvPr>
            <p:ph type="body" idx="1"/>
          </p:nvPr>
        </p:nvSpPr>
        <p:spPr>
          <a:xfrm>
            <a:off x="449375" y="1381125"/>
            <a:ext cx="5487900" cy="53247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1000"/>
              </a:spcBef>
              <a:spcAft>
                <a:spcPts val="0"/>
              </a:spcAft>
              <a:buSzPts val="2600"/>
              <a:buChar char="•"/>
            </a:pPr>
            <a:r>
              <a:rPr lang="en-US" sz="2600"/>
              <a:t>“Perceptions among teachers serving different types of students (e.g., more students qualifying for free or reduced priced lunch) differ on ‘aspects of rigor’ targeted by particular standards.”</a:t>
            </a:r>
            <a:endParaRPr sz="2600"/>
          </a:p>
          <a:p>
            <a:pPr marL="457200" lvl="0" indent="-393700" algn="l" rtl="0">
              <a:lnSpc>
                <a:spcPct val="100000"/>
              </a:lnSpc>
              <a:spcBef>
                <a:spcPts val="1000"/>
              </a:spcBef>
              <a:spcAft>
                <a:spcPts val="1000"/>
              </a:spcAft>
              <a:buSzPts val="2600"/>
              <a:buChar char="•"/>
            </a:pPr>
            <a:r>
              <a:rPr lang="en-US" sz="2600"/>
              <a:t>“More specific messaging and guidance may be needed so that teachers can implement standards in ways that align with state and district visions.”</a:t>
            </a:r>
            <a:endParaRPr sz="2600"/>
          </a:p>
        </p:txBody>
      </p:sp>
      <p:pic>
        <p:nvPicPr>
          <p:cNvPr id="104" name="Google Shape;104;g12a4614552d_0_170"/>
          <p:cNvPicPr preferRelativeResize="0"/>
          <p:nvPr/>
        </p:nvPicPr>
        <p:blipFill rotWithShape="1">
          <a:blip r:embed="rId3">
            <a:alphaModFix/>
          </a:blip>
          <a:srcRect/>
          <a:stretch/>
        </p:blipFill>
        <p:spPr>
          <a:xfrm>
            <a:off x="6096000" y="425525"/>
            <a:ext cx="4107300" cy="5942311"/>
          </a:xfrm>
          <a:prstGeom prst="rect">
            <a:avLst/>
          </a:prstGeom>
          <a:noFill/>
          <a:ln>
            <a:noFill/>
          </a:ln>
          <a:effectLst>
            <a:outerShdw blurRad="57150" dist="19050" dir="5400000" algn="bl" rotWithShape="0">
              <a:srgbClr val="000000">
                <a:alpha val="49019"/>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12df02e04f9_0_20"/>
          <p:cNvSpPr txBox="1">
            <a:spLocks noGrp="1"/>
          </p:cNvSpPr>
          <p:nvPr>
            <p:ph type="title"/>
          </p:nvPr>
        </p:nvSpPr>
        <p:spPr>
          <a:xfrm>
            <a:off x="838200" y="425513"/>
            <a:ext cx="9365100" cy="126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Moving Beyond Unpacking</a:t>
            </a:r>
            <a:endParaRPr/>
          </a:p>
        </p:txBody>
      </p:sp>
      <p:sp>
        <p:nvSpPr>
          <p:cNvPr id="111" name="Google Shape;111;g12df02e04f9_0_20"/>
          <p:cNvSpPr txBox="1">
            <a:spLocks noGrp="1"/>
          </p:cNvSpPr>
          <p:nvPr>
            <p:ph type="body" idx="1"/>
          </p:nvPr>
        </p:nvSpPr>
        <p:spPr>
          <a:xfrm>
            <a:off x="838200" y="1825625"/>
            <a:ext cx="9365100" cy="4613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800"/>
              <a:buNone/>
            </a:pPr>
            <a:r>
              <a:rPr lang="en-US"/>
              <a:t>“Unpacking” or “breaking down” standards </a:t>
            </a:r>
            <a:r>
              <a:rPr lang="en-US" i="1"/>
              <a:t>sometimes:</a:t>
            </a:r>
            <a:r>
              <a:rPr lang="en-US"/>
              <a:t> </a:t>
            </a:r>
            <a:endParaRPr/>
          </a:p>
          <a:p>
            <a:pPr marL="457200" lvl="0" indent="-406400" algn="l" rtl="0">
              <a:lnSpc>
                <a:spcPct val="90000"/>
              </a:lnSpc>
              <a:spcBef>
                <a:spcPts val="1000"/>
              </a:spcBef>
              <a:spcAft>
                <a:spcPts val="0"/>
              </a:spcAft>
              <a:buSzPts val="2800"/>
              <a:buChar char="•"/>
            </a:pPr>
            <a:r>
              <a:rPr lang="en-US"/>
              <a:t>Produces checklists of isolated skills that encourage drill-and-kill instruction rather than conceptual coherence and higher-order thinking;</a:t>
            </a:r>
            <a:endParaRPr/>
          </a:p>
          <a:p>
            <a:pPr marL="457200" lvl="0" indent="-406400" algn="l" rtl="0">
              <a:lnSpc>
                <a:spcPct val="90000"/>
              </a:lnSpc>
              <a:spcBef>
                <a:spcPts val="1000"/>
              </a:spcBef>
              <a:spcAft>
                <a:spcPts val="0"/>
              </a:spcAft>
              <a:buSzPts val="2800"/>
              <a:buChar char="•"/>
            </a:pPr>
            <a:r>
              <a:rPr lang="en-US"/>
              <a:t>Focuses narrowly on standards without sufficient attention to framing such as glossary definitions and guidance on instructional shifts; and</a:t>
            </a:r>
            <a:endParaRPr/>
          </a:p>
          <a:p>
            <a:pPr marL="457200" lvl="0" indent="-406400" algn="l" rtl="0">
              <a:lnSpc>
                <a:spcPct val="90000"/>
              </a:lnSpc>
              <a:spcBef>
                <a:spcPts val="1000"/>
              </a:spcBef>
              <a:spcAft>
                <a:spcPts val="1000"/>
              </a:spcAft>
              <a:buSzPts val="2800"/>
              <a:buChar char="•"/>
            </a:pPr>
            <a:r>
              <a:rPr lang="en-US"/>
              <a:t>Produces “clarification” documents that prove more confusing than helpful to educators who were not involved in the unpacking process.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12e773f8156_2_0"/>
          <p:cNvSpPr txBox="1">
            <a:spLocks noGrp="1"/>
          </p:cNvSpPr>
          <p:nvPr>
            <p:ph type="title"/>
          </p:nvPr>
        </p:nvSpPr>
        <p:spPr>
          <a:xfrm>
            <a:off x="838200" y="425513"/>
            <a:ext cx="9365100" cy="126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Twentieth Century"/>
              <a:buNone/>
            </a:pPr>
            <a:r>
              <a:rPr lang="en-US"/>
              <a:t>The Instructional Core</a:t>
            </a:r>
            <a:endParaRPr/>
          </a:p>
        </p:txBody>
      </p:sp>
      <p:grpSp>
        <p:nvGrpSpPr>
          <p:cNvPr id="117" name="Google Shape;117;g12e773f8156_2_0"/>
          <p:cNvGrpSpPr/>
          <p:nvPr/>
        </p:nvGrpSpPr>
        <p:grpSpPr>
          <a:xfrm>
            <a:off x="3937987" y="1826627"/>
            <a:ext cx="5622538" cy="4092921"/>
            <a:chOff x="1732547" y="1001"/>
            <a:chExt cx="5622538" cy="4092921"/>
          </a:xfrm>
        </p:grpSpPr>
        <p:sp>
          <p:nvSpPr>
            <p:cNvPr id="118" name="Google Shape;118;g12e773f8156_2_0"/>
            <p:cNvSpPr/>
            <p:nvPr/>
          </p:nvSpPr>
          <p:spPr>
            <a:xfrm>
              <a:off x="3483316" y="1001"/>
              <a:ext cx="2121000" cy="1060500"/>
            </a:xfrm>
            <a:prstGeom prst="roundRect">
              <a:avLst>
                <a:gd name="adj" fmla="val 10000"/>
              </a:avLst>
            </a:prstGeom>
            <a:gradFill>
              <a:gsLst>
                <a:gs pos="0">
                  <a:srgbClr val="FFD247"/>
                </a:gs>
                <a:gs pos="50000">
                  <a:srgbClr val="FFD400"/>
                </a:gs>
                <a:gs pos="100000">
                  <a:srgbClr val="E3C10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g12e773f8156_2_0"/>
            <p:cNvSpPr txBox="1"/>
            <p:nvPr/>
          </p:nvSpPr>
          <p:spPr>
            <a:xfrm>
              <a:off x="3514378" y="32063"/>
              <a:ext cx="2058900" cy="998400"/>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rgbClr val="000000"/>
                </a:buClr>
                <a:buSzPts val="3400"/>
                <a:buFont typeface="Arial"/>
                <a:buNone/>
              </a:pPr>
              <a:r>
                <a:rPr lang="en-US" sz="3400" b="0" i="0" u="none" strike="noStrike" cap="none">
                  <a:solidFill>
                    <a:schemeClr val="lt1"/>
                  </a:solidFill>
                  <a:latin typeface="Rockwell"/>
                  <a:ea typeface="Rockwell"/>
                  <a:cs typeface="Rockwell"/>
                  <a:sym typeface="Rockwell"/>
                </a:rPr>
                <a:t>Student</a:t>
              </a:r>
              <a:endParaRPr sz="3400" b="0" i="0" u="none" strike="noStrike" cap="none">
                <a:solidFill>
                  <a:schemeClr val="lt1"/>
                </a:solidFill>
                <a:latin typeface="Rockwell"/>
                <a:ea typeface="Rockwell"/>
                <a:cs typeface="Rockwell"/>
                <a:sym typeface="Rockwell"/>
              </a:endParaRPr>
            </a:p>
          </p:txBody>
        </p:sp>
        <p:sp>
          <p:nvSpPr>
            <p:cNvPr id="120" name="Google Shape;120;g12e773f8156_2_0"/>
            <p:cNvSpPr/>
            <p:nvPr/>
          </p:nvSpPr>
          <p:spPr>
            <a:xfrm rot="3599671">
              <a:off x="4866998" y="1861832"/>
              <a:ext cx="1104417" cy="371364"/>
            </a:xfrm>
            <a:prstGeom prst="leftRightArrow">
              <a:avLst>
                <a:gd name="adj1" fmla="val 60000"/>
                <a:gd name="adj2" fmla="val 50000"/>
              </a:avLst>
            </a:prstGeom>
            <a:gradFill>
              <a:gsLst>
                <a:gs pos="0">
                  <a:srgbClr val="FFD247"/>
                </a:gs>
                <a:gs pos="50000">
                  <a:srgbClr val="FFD400"/>
                </a:gs>
                <a:gs pos="100000">
                  <a:srgbClr val="E3C10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g12e773f8156_2_0"/>
            <p:cNvSpPr txBox="1"/>
            <p:nvPr/>
          </p:nvSpPr>
          <p:spPr>
            <a:xfrm rot="3600361">
              <a:off x="4978363" y="1936065"/>
              <a:ext cx="881560" cy="22270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500"/>
                <a:buFont typeface="Arial"/>
                <a:buNone/>
              </a:pPr>
              <a:endParaRPr sz="1500" b="0" i="0" u="none" strike="noStrike" cap="none">
                <a:solidFill>
                  <a:schemeClr val="lt1"/>
                </a:solidFill>
                <a:latin typeface="Rockwell"/>
                <a:ea typeface="Rockwell"/>
                <a:cs typeface="Rockwell"/>
                <a:sym typeface="Rockwell"/>
              </a:endParaRPr>
            </a:p>
          </p:txBody>
        </p:sp>
        <p:sp>
          <p:nvSpPr>
            <p:cNvPr id="122" name="Google Shape;122;g12e773f8156_2_0"/>
            <p:cNvSpPr/>
            <p:nvPr/>
          </p:nvSpPr>
          <p:spPr>
            <a:xfrm>
              <a:off x="5234085" y="3033422"/>
              <a:ext cx="2121000" cy="1060500"/>
            </a:xfrm>
            <a:prstGeom prst="roundRect">
              <a:avLst>
                <a:gd name="adj" fmla="val 10000"/>
              </a:avLst>
            </a:prstGeom>
            <a:gradFill>
              <a:gsLst>
                <a:gs pos="0">
                  <a:srgbClr val="746C8B"/>
                </a:gs>
                <a:gs pos="50000">
                  <a:srgbClr val="62567E"/>
                </a:gs>
                <a:gs pos="100000">
                  <a:srgbClr val="554A7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g12e773f8156_2_0"/>
            <p:cNvSpPr txBox="1"/>
            <p:nvPr/>
          </p:nvSpPr>
          <p:spPr>
            <a:xfrm>
              <a:off x="5265147" y="3064484"/>
              <a:ext cx="2058900" cy="998400"/>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rgbClr val="000000"/>
                </a:buClr>
                <a:buSzPts val="3400"/>
                <a:buFont typeface="Arial"/>
                <a:buNone/>
              </a:pPr>
              <a:r>
                <a:rPr lang="en-US" sz="3400" b="0" i="0" u="none" strike="noStrike" cap="none">
                  <a:solidFill>
                    <a:schemeClr val="lt1"/>
                  </a:solidFill>
                  <a:latin typeface="Rockwell"/>
                  <a:ea typeface="Rockwell"/>
                  <a:cs typeface="Rockwell"/>
                  <a:sym typeface="Rockwell"/>
                </a:rPr>
                <a:t>Content</a:t>
              </a:r>
              <a:endParaRPr sz="3400" b="0" i="0" u="none" strike="noStrike" cap="none">
                <a:solidFill>
                  <a:schemeClr val="lt1"/>
                </a:solidFill>
                <a:latin typeface="Rockwell"/>
                <a:ea typeface="Rockwell"/>
                <a:cs typeface="Rockwell"/>
                <a:sym typeface="Rockwell"/>
              </a:endParaRPr>
            </a:p>
          </p:txBody>
        </p:sp>
        <p:sp>
          <p:nvSpPr>
            <p:cNvPr id="124" name="Google Shape;124;g12e773f8156_2_0"/>
            <p:cNvSpPr/>
            <p:nvPr/>
          </p:nvSpPr>
          <p:spPr>
            <a:xfrm rot="10800000">
              <a:off x="3991736" y="3378177"/>
              <a:ext cx="1104300" cy="371100"/>
            </a:xfrm>
            <a:prstGeom prst="leftRightArrow">
              <a:avLst>
                <a:gd name="adj1" fmla="val 60000"/>
                <a:gd name="adj2" fmla="val 50000"/>
              </a:avLst>
            </a:prstGeom>
            <a:gradFill>
              <a:gsLst>
                <a:gs pos="0">
                  <a:srgbClr val="746C8B"/>
                </a:gs>
                <a:gs pos="50000">
                  <a:srgbClr val="62567E"/>
                </a:gs>
                <a:gs pos="100000">
                  <a:srgbClr val="554A7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g12e773f8156_2_0"/>
            <p:cNvSpPr txBox="1"/>
            <p:nvPr/>
          </p:nvSpPr>
          <p:spPr>
            <a:xfrm>
              <a:off x="4103002" y="3452330"/>
              <a:ext cx="881700" cy="222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500"/>
                <a:buFont typeface="Arial"/>
                <a:buNone/>
              </a:pPr>
              <a:endParaRPr sz="1500" b="0" i="0" u="none" strike="noStrike" cap="none">
                <a:solidFill>
                  <a:schemeClr val="lt1"/>
                </a:solidFill>
                <a:latin typeface="Rockwell"/>
                <a:ea typeface="Rockwell"/>
                <a:cs typeface="Rockwell"/>
                <a:sym typeface="Rockwell"/>
              </a:endParaRPr>
            </a:p>
          </p:txBody>
        </p:sp>
        <p:sp>
          <p:nvSpPr>
            <p:cNvPr id="126" name="Google Shape;126;g12e773f8156_2_0"/>
            <p:cNvSpPr/>
            <p:nvPr/>
          </p:nvSpPr>
          <p:spPr>
            <a:xfrm>
              <a:off x="1732547" y="3033422"/>
              <a:ext cx="2121000" cy="1060500"/>
            </a:xfrm>
            <a:prstGeom prst="roundRect">
              <a:avLst>
                <a:gd name="adj" fmla="val 10000"/>
              </a:avLst>
            </a:prstGeom>
            <a:gradFill>
              <a:gsLst>
                <a:gs pos="0">
                  <a:srgbClr val="4A485F"/>
                </a:gs>
                <a:gs pos="50000">
                  <a:srgbClr val="190D46"/>
                </a:gs>
                <a:gs pos="100000">
                  <a:srgbClr val="15084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g12e773f8156_2_0"/>
            <p:cNvSpPr txBox="1"/>
            <p:nvPr/>
          </p:nvSpPr>
          <p:spPr>
            <a:xfrm>
              <a:off x="1763609" y="3064484"/>
              <a:ext cx="2058900" cy="998400"/>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rgbClr val="000000"/>
                </a:buClr>
                <a:buSzPts val="3400"/>
                <a:buFont typeface="Arial"/>
                <a:buNone/>
              </a:pPr>
              <a:r>
                <a:rPr lang="en-US" sz="3400" b="0" i="0" u="none" strike="noStrike" cap="none">
                  <a:solidFill>
                    <a:schemeClr val="lt1"/>
                  </a:solidFill>
                  <a:latin typeface="Rockwell"/>
                  <a:ea typeface="Rockwell"/>
                  <a:cs typeface="Rockwell"/>
                  <a:sym typeface="Rockwell"/>
                </a:rPr>
                <a:t>Teacher</a:t>
              </a:r>
              <a:endParaRPr sz="3400" b="0" i="0" u="none" strike="noStrike" cap="none">
                <a:solidFill>
                  <a:schemeClr val="lt1"/>
                </a:solidFill>
                <a:latin typeface="Rockwell"/>
                <a:ea typeface="Rockwell"/>
                <a:cs typeface="Rockwell"/>
                <a:sym typeface="Rockwell"/>
              </a:endParaRPr>
            </a:p>
          </p:txBody>
        </p:sp>
        <p:sp>
          <p:nvSpPr>
            <p:cNvPr id="128" name="Google Shape;128;g12e773f8156_2_0"/>
            <p:cNvSpPr/>
            <p:nvPr/>
          </p:nvSpPr>
          <p:spPr>
            <a:xfrm rot="-3599671">
              <a:off x="3116375" y="1861861"/>
              <a:ext cx="1104417" cy="371364"/>
            </a:xfrm>
            <a:prstGeom prst="leftRightArrow">
              <a:avLst>
                <a:gd name="adj1" fmla="val 60000"/>
                <a:gd name="adj2" fmla="val 50000"/>
              </a:avLst>
            </a:prstGeom>
            <a:gradFill>
              <a:gsLst>
                <a:gs pos="0">
                  <a:srgbClr val="4A485F"/>
                </a:gs>
                <a:gs pos="50000">
                  <a:srgbClr val="190D46"/>
                </a:gs>
                <a:gs pos="100000">
                  <a:srgbClr val="150840"/>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g12e773f8156_2_0"/>
            <p:cNvSpPr txBox="1"/>
            <p:nvPr/>
          </p:nvSpPr>
          <p:spPr>
            <a:xfrm rot="-3600361">
              <a:off x="3227621" y="1936122"/>
              <a:ext cx="881560" cy="22270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500"/>
                <a:buFont typeface="Arial"/>
                <a:buNone/>
              </a:pPr>
              <a:endParaRPr sz="1500" b="0" i="0" u="none" strike="noStrike" cap="none">
                <a:solidFill>
                  <a:schemeClr val="lt1"/>
                </a:solidFill>
                <a:latin typeface="Rockwell"/>
                <a:ea typeface="Rockwell"/>
                <a:cs typeface="Rockwell"/>
                <a:sym typeface="Rockwell"/>
              </a:endParaRPr>
            </a:p>
          </p:txBody>
        </p:sp>
      </p:grpSp>
      <p:sp>
        <p:nvSpPr>
          <p:cNvPr id="130" name="Google Shape;130;g12e773f8156_2_0"/>
          <p:cNvSpPr txBox="1"/>
          <p:nvPr/>
        </p:nvSpPr>
        <p:spPr>
          <a:xfrm>
            <a:off x="5818204" y="3964213"/>
            <a:ext cx="1870800" cy="615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US" sz="3400" b="1" i="0" u="none" strike="noStrike" cap="none">
                <a:solidFill>
                  <a:schemeClr val="accent1"/>
                </a:solidFill>
                <a:latin typeface="Rockwell"/>
                <a:ea typeface="Rockwell"/>
                <a:cs typeface="Rockwell"/>
                <a:sym typeface="Rockwell"/>
              </a:rPr>
              <a:t>Task</a:t>
            </a:r>
            <a:endParaRPr sz="3400" b="1" i="0" u="none" strike="noStrike" cap="none">
              <a:solidFill>
                <a:schemeClr val="accent1"/>
              </a:solidFill>
              <a:latin typeface="Rockwell"/>
              <a:ea typeface="Rockwell"/>
              <a:cs typeface="Rockwell"/>
              <a:sym typeface="Rockwell"/>
            </a:endParaRPr>
          </a:p>
        </p:txBody>
      </p:sp>
      <p:sp>
        <p:nvSpPr>
          <p:cNvPr id="131" name="Google Shape;131;g12e773f8156_2_0"/>
          <p:cNvSpPr txBox="1"/>
          <p:nvPr/>
        </p:nvSpPr>
        <p:spPr>
          <a:xfrm>
            <a:off x="838200" y="1825625"/>
            <a:ext cx="4352400" cy="50325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2800"/>
              <a:buFont typeface="Arial"/>
              <a:buNone/>
            </a:pPr>
            <a:r>
              <a:rPr lang="en-US" sz="2800" b="1" i="0" u="none" strike="noStrike" cap="none">
                <a:solidFill>
                  <a:schemeClr val="dk2"/>
                </a:solidFill>
                <a:latin typeface="Rockwell"/>
                <a:ea typeface="Rockwell"/>
                <a:cs typeface="Rockwell"/>
                <a:sym typeface="Rockwell"/>
              </a:rPr>
              <a:t>Principle:</a:t>
            </a:r>
            <a:r>
              <a:rPr lang="en-US" sz="2800" b="0" i="0" u="none" strike="noStrike" cap="none">
                <a:solidFill>
                  <a:schemeClr val="dk2"/>
                </a:solidFill>
                <a:latin typeface="Rockwell"/>
                <a:ea typeface="Rockwell"/>
                <a:cs typeface="Rockwell"/>
                <a:sym typeface="Rockwell"/>
              </a:rPr>
              <a:t> “If you change any single element of the instructional core, you have to change the other two to affect student learning.”</a:t>
            </a:r>
            <a:endParaRPr sz="2800" b="0" i="0" u="none" strike="noStrike" cap="none">
              <a:solidFill>
                <a:schemeClr val="dk2"/>
              </a:solidFill>
              <a:latin typeface="Rockwell"/>
              <a:ea typeface="Rockwell"/>
              <a:cs typeface="Rockwell"/>
              <a:sym typeface="Rockwell"/>
            </a:endParaRPr>
          </a:p>
        </p:txBody>
      </p:sp>
      <p:sp>
        <p:nvSpPr>
          <p:cNvPr id="132" name="Google Shape;132;g12e773f8156_2_0"/>
          <p:cNvSpPr txBox="1"/>
          <p:nvPr/>
        </p:nvSpPr>
        <p:spPr>
          <a:xfrm>
            <a:off x="8334400" y="1826625"/>
            <a:ext cx="1741200" cy="18585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1000"/>
              </a:spcBef>
              <a:spcAft>
                <a:spcPts val="200"/>
              </a:spcAft>
              <a:buClr>
                <a:srgbClr val="000000"/>
              </a:buClr>
              <a:buSzPts val="1100"/>
              <a:buFont typeface="Arial"/>
              <a:buNone/>
            </a:pPr>
            <a:r>
              <a:rPr lang="en-US" sz="1700" b="0" i="1" u="none" strike="noStrike" cap="none">
                <a:solidFill>
                  <a:schemeClr val="accent4"/>
                </a:solidFill>
                <a:latin typeface="Rockwell"/>
                <a:ea typeface="Rockwell"/>
                <a:cs typeface="Rockwell"/>
                <a:sym typeface="Rockwell"/>
              </a:rPr>
              <a:t>Instructional Rounds in Education</a:t>
            </a:r>
            <a:r>
              <a:rPr lang="en-US" sz="1700" b="0" i="0" u="none" strike="noStrike" cap="none">
                <a:solidFill>
                  <a:schemeClr val="accent4"/>
                </a:solidFill>
                <a:latin typeface="Rockwell"/>
                <a:ea typeface="Rockwell"/>
                <a:cs typeface="Rockwell"/>
                <a:sym typeface="Rockwell"/>
              </a:rPr>
              <a:t> (City, Elmore, Fiarman, &amp; Teitel, 2009)</a:t>
            </a:r>
            <a:endParaRPr sz="2600" b="0" i="0" u="none" strike="noStrike" cap="none">
              <a:solidFill>
                <a:schemeClr val="accent4"/>
              </a:solidFill>
              <a:latin typeface="Rockwell"/>
              <a:ea typeface="Rockwell"/>
              <a:cs typeface="Rockwell"/>
              <a:sym typeface="Rockwe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12c29548211_0_241"/>
          <p:cNvSpPr txBox="1">
            <a:spLocks noGrp="1"/>
          </p:cNvSpPr>
          <p:nvPr>
            <p:ph type="title"/>
          </p:nvPr>
        </p:nvSpPr>
        <p:spPr>
          <a:xfrm>
            <a:off x="5395865" y="1795572"/>
            <a:ext cx="4472400" cy="4035000"/>
          </a:xfrm>
          <a:prstGeom prst="rect">
            <a:avLst/>
          </a:prstGeom>
          <a:noFill/>
          <a:ln>
            <a:noFill/>
          </a:ln>
        </p:spPr>
        <p:txBody>
          <a:bodyPr spcFirstLastPara="1" wrap="square" lIns="91425" tIns="45700" rIns="91425" bIns="45700" anchor="ctr" anchorCtr="0">
            <a:noAutofit/>
          </a:bodyPr>
          <a:lstStyle/>
          <a:p>
            <a:pPr marL="457200" lvl="0" indent="-431800" algn="l" rtl="0">
              <a:lnSpc>
                <a:spcPct val="90000"/>
              </a:lnSpc>
              <a:spcBef>
                <a:spcPts val="0"/>
              </a:spcBef>
              <a:spcAft>
                <a:spcPts val="0"/>
              </a:spcAft>
              <a:buSzPts val="3200"/>
              <a:buAutoNum type="arabicPeriod"/>
            </a:pPr>
            <a:r>
              <a:rPr lang="en-US" sz="3200"/>
              <a:t>What (Not) to Expect from this Series  </a:t>
            </a:r>
            <a:endParaRPr sz="3200"/>
          </a:p>
          <a:p>
            <a:pPr marL="457200" lvl="0" indent="-431800" algn="l" rtl="0">
              <a:lnSpc>
                <a:spcPct val="90000"/>
              </a:lnSpc>
              <a:spcBef>
                <a:spcPts val="0"/>
              </a:spcBef>
              <a:spcAft>
                <a:spcPts val="0"/>
              </a:spcAft>
              <a:buSzPts val="3200"/>
              <a:buAutoNum type="arabicPeriod"/>
            </a:pPr>
            <a:r>
              <a:rPr lang="en-US" sz="3200" b="1"/>
              <a:t>Envisioning Excellent Math Instruction</a:t>
            </a:r>
            <a:endParaRPr sz="3200" b="1"/>
          </a:p>
          <a:p>
            <a:pPr marL="457200" lvl="0" indent="-431800" algn="l" rtl="0">
              <a:lnSpc>
                <a:spcPct val="90000"/>
              </a:lnSpc>
              <a:spcBef>
                <a:spcPts val="0"/>
              </a:spcBef>
              <a:spcAft>
                <a:spcPts val="0"/>
              </a:spcAft>
              <a:buSzPts val="3200"/>
              <a:buAutoNum type="arabicPeriod"/>
            </a:pPr>
            <a:r>
              <a:rPr lang="en-US" sz="3200"/>
              <a:t>Supporting Standards Implementation</a:t>
            </a:r>
            <a:endParaRPr sz="3200"/>
          </a:p>
        </p:txBody>
      </p:sp>
      <p:sp>
        <p:nvSpPr>
          <p:cNvPr id="139" name="Google Shape;139;g12c29548211_0_241"/>
          <p:cNvSpPr txBox="1">
            <a:spLocks noGrp="1"/>
          </p:cNvSpPr>
          <p:nvPr>
            <p:ph type="body" idx="1"/>
          </p:nvPr>
        </p:nvSpPr>
        <p:spPr>
          <a:xfrm>
            <a:off x="370123" y="2344205"/>
            <a:ext cx="4781400" cy="2481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lt1"/>
              </a:buClr>
              <a:buSzPts val="3200"/>
              <a:buNone/>
            </a:pPr>
            <a:r>
              <a:rPr lang="en-US" sz="3200"/>
              <a:t>Session 1 Agenda</a:t>
            </a:r>
            <a:endParaRPr sz="3200"/>
          </a:p>
        </p:txBody>
      </p:sp>
    </p:spTree>
  </p:cSld>
  <p:clrMapOvr>
    <a:masterClrMapping/>
  </p:clrMapOvr>
</p:sld>
</file>

<file path=ppt/theme/theme1.xml><?xml version="1.0" encoding="utf-8"?>
<a:theme xmlns:a="http://schemas.openxmlformats.org/drawingml/2006/main" name="Office Theme">
  <a:themeElements>
    <a:clrScheme name="NDE Quotes">
      <a:dk1>
        <a:srgbClr val="000000"/>
      </a:dk1>
      <a:lt1>
        <a:srgbClr val="FFFFFF"/>
      </a:lt1>
      <a:dk2>
        <a:srgbClr val="201547"/>
      </a:dk2>
      <a:lt2>
        <a:srgbClr val="E7E6E6"/>
      </a:lt2>
      <a:accent1>
        <a:srgbClr val="001489"/>
      </a:accent1>
      <a:accent2>
        <a:srgbClr val="FFCD00"/>
      </a:accent2>
      <a:accent3>
        <a:srgbClr val="63587D"/>
      </a:accent3>
      <a:accent4>
        <a:srgbClr val="1E1444"/>
      </a:accent4>
      <a:accent5>
        <a:srgbClr val="001489"/>
      </a:accent5>
      <a:accent6>
        <a:srgbClr val="63587D"/>
      </a:accent6>
      <a:hlink>
        <a:srgbClr val="FFCD00"/>
      </a:hlink>
      <a:folHlink>
        <a:srgbClr val="00148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7347</Words>
  <Application>Microsoft Office PowerPoint</Application>
  <PresentationFormat>Widescreen</PresentationFormat>
  <Paragraphs>341</Paragraphs>
  <Slides>38</Slides>
  <Notes>38</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Rockwell</vt:lpstr>
      <vt:lpstr>Twentieth Century</vt:lpstr>
      <vt:lpstr>Office Theme</vt:lpstr>
      <vt:lpstr>Facilitator Notes</vt:lpstr>
      <vt:lpstr>Nebraska’s 2022 College and Career Ready Standards for Mathematics</vt:lpstr>
      <vt:lpstr>What (Not) to Expect from this Series   Envisioning Excellent Math Instruction Supporting Standards Implementation</vt:lpstr>
      <vt:lpstr>What (Not) to Expect from this Series   Envisioning Excellent Math Instruction Supporting Standards Implementation</vt:lpstr>
      <vt:lpstr>Rollout Session 1: An Instructional Vision</vt:lpstr>
      <vt:lpstr>Why Start with Vision?</vt:lpstr>
      <vt:lpstr>Moving Beyond Unpacking</vt:lpstr>
      <vt:lpstr>The Instructional Core</vt:lpstr>
      <vt:lpstr>What (Not) to Expect from this Series   Envisioning Excellent Math Instruction Supporting Standards Implementation</vt:lpstr>
      <vt:lpstr>Starting With Students</vt:lpstr>
      <vt:lpstr>Example 1</vt:lpstr>
      <vt:lpstr>Example 2</vt:lpstr>
      <vt:lpstr>Example 3</vt:lpstr>
      <vt:lpstr>How do these students’ actions and experiences compare to those of students in your context?</vt:lpstr>
      <vt:lpstr>PowerPoint Presentation</vt:lpstr>
      <vt:lpstr>Vision, Part 1: Students Engage in Processes</vt:lpstr>
      <vt:lpstr>PowerPoint Presentation</vt:lpstr>
      <vt:lpstr>Vision, Part 2: Content Reflects the Shifts</vt:lpstr>
      <vt:lpstr>Our Vision Thus Far</vt:lpstr>
      <vt:lpstr>What about Teachers?</vt:lpstr>
      <vt:lpstr>Same Materials, Different Outcomes</vt:lpstr>
      <vt:lpstr>Teachers Ensure Access to Grade-Level Content</vt:lpstr>
      <vt:lpstr>Our Vision Thus Far</vt:lpstr>
      <vt:lpstr>What Will Success Look Like?</vt:lpstr>
      <vt:lpstr>Putting It All Together: A Vision for the Core</vt:lpstr>
      <vt:lpstr>The improved mathematics standards are designed to support this vision more strongly than ever.</vt:lpstr>
      <vt:lpstr>How Might These Changes Support the Vision?</vt:lpstr>
      <vt:lpstr>The Instructional Core</vt:lpstr>
      <vt:lpstr>What (Not) to Expect from this Series   Envisioning Excellent Math Instruction Supporting Standards Implementation</vt:lpstr>
      <vt:lpstr>More RAND Findings: What Teachers Need</vt:lpstr>
      <vt:lpstr>Aligned Supports</vt:lpstr>
      <vt:lpstr>Aligned Supports</vt:lpstr>
      <vt:lpstr>Aligned Supports</vt:lpstr>
      <vt:lpstr>Additional Supports and Resources</vt:lpstr>
      <vt:lpstr>Content Area Standards Implementation Framework</vt:lpstr>
      <vt:lpstr>What is one key takeaway you got from this session? What is one priority you have for implementing the improved standards in your school or system? </vt:lpstr>
      <vt:lpstr>Appendix A: Key Takeaways</vt:lpstr>
      <vt:lpstr>Appendix B: More Standards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Facilitator Notes</dc:title>
  <dc:creator>Microsoft Office User</dc:creator>
  <cp:lastModifiedBy>Weber, Stacey</cp:lastModifiedBy>
  <cp:revision>1</cp:revision>
  <dcterms:created xsi:type="dcterms:W3CDTF">2019-04-17T20:14:00Z</dcterms:created>
  <dcterms:modified xsi:type="dcterms:W3CDTF">2022-09-13T13:55:53Z</dcterms:modified>
</cp:coreProperties>
</file>