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YuV9BiZNe8P2F19OcuGjWgALL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talk through a couple of more specific scenarios to consider this “order of operations” question more deeply and concretely.</a:t>
            </a:r>
            <a:endParaRPr/>
          </a:p>
          <a:p>
            <a:pPr marL="0" lvl="0" indent="0" algn="l" rtl="0">
              <a:lnSpc>
                <a:spcPct val="100000"/>
              </a:lnSpc>
              <a:spcBef>
                <a:spcPts val="0"/>
              </a:spcBef>
              <a:spcAft>
                <a:spcPts val="0"/>
              </a:spcAft>
              <a:buSzPts val="1400"/>
              <a:buNone/>
            </a:pPr>
            <a:r>
              <a:rPr lang="en-US"/>
              <a:t>[Read the scenario and direct participants to where it appears on their reflection and planning guides.]</a:t>
            </a:r>
            <a:endParaRPr/>
          </a:p>
        </p:txBody>
      </p:sp>
      <p:sp>
        <p:nvSpPr>
          <p:cNvPr id="130" name="Google Shape;13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Use the space provided on your reflection and planning guide to “jot” some thoughts on this scenario. If this were your district, where would you recommend folks begin their standards exploration efforts? Just as importantly, what would you caution them NOT to try to do right away? Take a few minutes to think and write, and then we’ll discuss.</a:t>
            </a:r>
            <a:endParaRPr/>
          </a:p>
          <a:p>
            <a:pPr marL="0" lvl="0" indent="0" algn="l" rtl="0">
              <a:lnSpc>
                <a:spcPct val="100000"/>
              </a:lnSpc>
              <a:spcBef>
                <a:spcPts val="0"/>
              </a:spcBef>
              <a:spcAft>
                <a:spcPts val="0"/>
              </a:spcAft>
              <a:buSzPts val="1400"/>
              <a:buNone/>
            </a:pPr>
            <a:r>
              <a:rPr lang="en-US"/>
              <a:t>[Provide think time, then facilitate a brief discussion. Participants’ thoughts will vary, but the key takeaways everyone needs are:</a:t>
            </a:r>
            <a:endParaRPr/>
          </a:p>
          <a:p>
            <a:pPr marL="171450" lvl="0" indent="-171450" algn="l" rtl="0">
              <a:lnSpc>
                <a:spcPct val="100000"/>
              </a:lnSpc>
              <a:spcBef>
                <a:spcPts val="0"/>
              </a:spcBef>
              <a:spcAft>
                <a:spcPts val="0"/>
              </a:spcAft>
              <a:buClr>
                <a:schemeClr val="dk1"/>
              </a:buClr>
              <a:buSzPts val="1200"/>
              <a:buFont typeface="Arial"/>
              <a:buChar char="•"/>
            </a:pPr>
            <a:r>
              <a:rPr lang="en-US"/>
              <a:t>This district should not replace its strong materials just because the standards have changed.</a:t>
            </a:r>
            <a:endParaRPr/>
          </a:p>
          <a:p>
            <a:pPr marL="171450" lvl="0" indent="-171450" algn="l" rtl="0">
              <a:lnSpc>
                <a:spcPct val="100000"/>
              </a:lnSpc>
              <a:spcBef>
                <a:spcPts val="0"/>
              </a:spcBef>
              <a:spcAft>
                <a:spcPts val="0"/>
              </a:spcAft>
              <a:buClr>
                <a:schemeClr val="dk1"/>
              </a:buClr>
              <a:buSzPts val="1200"/>
              <a:buFont typeface="Arial"/>
              <a:buChar char="•"/>
            </a:pPr>
            <a:r>
              <a:rPr lang="en-US"/>
              <a:t>Since teachers are experienced with the 2015 standards, helping them understand the key 2022 improvements will be useful–as will clear messaging on that continued relevance of an instructional vision grounded in focus, coherence, a strong and balanced approach to rigor, and students building self-efficacy through active use of mathematical processes such as problem-solving and communicating.</a:t>
            </a:r>
            <a:endParaRPr/>
          </a:p>
          <a:p>
            <a:pPr marL="171450" lvl="0" indent="-171450" algn="l" rtl="0">
              <a:lnSpc>
                <a:spcPct val="100000"/>
              </a:lnSpc>
              <a:spcBef>
                <a:spcPts val="0"/>
              </a:spcBef>
              <a:spcAft>
                <a:spcPts val="0"/>
              </a:spcAft>
              <a:buSzPts val="1400"/>
              <a:buChar char="•"/>
            </a:pPr>
            <a:r>
              <a:rPr lang="en-US"/>
              <a:t>It may be worth considering the implications of the 2022 improvements for curriculum-embedded and other assessments in use, since a foundation of strong instructional materials is already in place.</a:t>
            </a:r>
            <a:endParaRPr/>
          </a:p>
          <a:p>
            <a:pPr marL="171450" lvl="0" indent="-171450" algn="l" rtl="0">
              <a:lnSpc>
                <a:spcPct val="100000"/>
              </a:lnSpc>
              <a:spcBef>
                <a:spcPts val="0"/>
              </a:spcBef>
              <a:spcAft>
                <a:spcPts val="0"/>
              </a:spcAft>
              <a:buClr>
                <a:schemeClr val="dk1"/>
              </a:buClr>
              <a:buSzPts val="1200"/>
              <a:buFont typeface="Arial"/>
              <a:buChar char="•"/>
            </a:pPr>
            <a:r>
              <a:rPr lang="en-US"/>
              <a:t>Since teachers tend to work in isolation, they probably need support establishing the vertical coordination required to realize the full vision of the standards. In particular, vertical teams may want to norm and coordinate their implementation of the math processes that apply to every grade level, as well as to understand and articulate ways in which their instructional materials structure a coherent progression of learning aligned to grade-specific standards.]</a:t>
            </a:r>
            <a:endParaRPr/>
          </a:p>
        </p:txBody>
      </p:sp>
      <p:sp>
        <p:nvSpPr>
          <p:cNvPr id="137" name="Google Shape;13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 this scenario in the same way you presented the first.]</a:t>
            </a:r>
            <a:endParaRPr/>
          </a:p>
        </p:txBody>
      </p:sp>
      <p:sp>
        <p:nvSpPr>
          <p:cNvPr id="144" name="Google Shape;14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[Provide think time and then debrief as with the first scenario. Key takeaways here are:</a:t>
            </a:r>
            <a:endParaRPr/>
          </a:p>
          <a:p>
            <a:pPr marL="171450" lvl="0" indent="-171450" algn="l" rtl="0">
              <a:lnSpc>
                <a:spcPct val="100000"/>
              </a:lnSpc>
              <a:spcBef>
                <a:spcPts val="0"/>
              </a:spcBef>
              <a:spcAft>
                <a:spcPts val="0"/>
              </a:spcAft>
              <a:buClr>
                <a:schemeClr val="dk1"/>
              </a:buClr>
              <a:buSzPts val="1200"/>
              <a:buFont typeface="Arial"/>
              <a:buChar char="•"/>
            </a:pPr>
            <a:r>
              <a:rPr lang="en-US"/>
              <a:t>Despite its pattern of test scores, the district needs to replace its instructional materials. They are not up to the job of implementing the new standards and the instructional vision they seek to support.</a:t>
            </a:r>
            <a:endParaRPr/>
          </a:p>
          <a:p>
            <a:pPr marL="171450" lvl="0" indent="-171450" algn="l" rtl="0">
              <a:lnSpc>
                <a:spcPct val="100000"/>
              </a:lnSpc>
              <a:spcBef>
                <a:spcPts val="0"/>
              </a:spcBef>
              <a:spcAft>
                <a:spcPts val="0"/>
              </a:spcAft>
              <a:buClr>
                <a:schemeClr val="dk1"/>
              </a:buClr>
              <a:buSzPts val="1200"/>
              <a:buFont typeface="Arial"/>
              <a:buChar char="•"/>
            </a:pPr>
            <a:r>
              <a:rPr lang="en-US"/>
              <a:t>Since professional learning is most efficient when grounded in the specific materials teachers use, replacing materials should be prioritized; once strong materials in place, they can form the basis for new learning. Spending a lot of time learning about the new standards in the abstract without reference to specific curriculum is inefficient.</a:t>
            </a:r>
            <a:endParaRPr/>
          </a:p>
          <a:p>
            <a:pPr marL="171450" lvl="0" indent="-171450" algn="l" rtl="0">
              <a:lnSpc>
                <a:spcPct val="100000"/>
              </a:lnSpc>
              <a:spcBef>
                <a:spcPts val="0"/>
              </a:spcBef>
              <a:spcAft>
                <a:spcPts val="0"/>
              </a:spcAft>
              <a:buClr>
                <a:schemeClr val="dk1"/>
              </a:buClr>
              <a:buSzPts val="1200"/>
              <a:buFont typeface="Arial"/>
              <a:buChar char="•"/>
            </a:pPr>
            <a:r>
              <a:rPr lang="en-US"/>
              <a:t>Messages about the standards should not rely on before-and-after comparisons of the 2015 standards to the 2022 ones since teachers are not reliably familiar with the former. Emphasizing the state’s vision for excellent mathematics instruction and how standards can support that vision will be more productive than “crosswalking.”</a:t>
            </a:r>
            <a:endParaRPr/>
          </a:p>
          <a:p>
            <a:pPr marL="171450" lvl="0" indent="-171450" algn="l" rtl="0">
              <a:lnSpc>
                <a:spcPct val="100000"/>
              </a:lnSpc>
              <a:spcBef>
                <a:spcPts val="0"/>
              </a:spcBef>
              <a:spcAft>
                <a:spcPts val="0"/>
              </a:spcAft>
              <a:buClr>
                <a:schemeClr val="dk1"/>
              </a:buClr>
              <a:buSzPts val="1200"/>
              <a:buFont typeface="Arial"/>
              <a:buChar char="•"/>
            </a:pPr>
            <a:r>
              <a:rPr lang="en-US"/>
              <a:t>It may be very helpful, though, to use the occasion of the improved standards’ adoption to galvanize necessary conversations about instructional materials and make the case to internal and external stakeholders that the materials need to be upgraded.]</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51" name="Google Shape;15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[Present this scenario in the same way you presented the first and second.]</a:t>
            </a:r>
            <a:endParaRPr/>
          </a:p>
          <a:p>
            <a:pPr marL="0" lvl="0" indent="0" algn="l" rtl="0">
              <a:lnSpc>
                <a:spcPct val="100000"/>
              </a:lnSpc>
              <a:spcBef>
                <a:spcPts val="0"/>
              </a:spcBef>
              <a:spcAft>
                <a:spcPts val="0"/>
              </a:spcAft>
              <a:buSzPts val="1400"/>
              <a:buNone/>
            </a:pPr>
            <a:endParaRPr/>
          </a:p>
        </p:txBody>
      </p:sp>
      <p:sp>
        <p:nvSpPr>
          <p:cNvPr id="158" name="Google Shape;15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[Provide think time and then debrief as with the first and second scenarios. Key takeaways here are:</a:t>
            </a:r>
            <a:endParaRPr/>
          </a:p>
          <a:p>
            <a:pPr marL="171450" lvl="0" indent="-171450" algn="l" rtl="0">
              <a:lnSpc>
                <a:spcPct val="100000"/>
              </a:lnSpc>
              <a:spcBef>
                <a:spcPts val="0"/>
              </a:spcBef>
              <a:spcAft>
                <a:spcPts val="0"/>
              </a:spcAft>
              <a:buClr>
                <a:schemeClr val="dk1"/>
              </a:buClr>
              <a:buSzPts val="1200"/>
              <a:buFont typeface="Arial"/>
              <a:buChar char="•"/>
            </a:pPr>
            <a:r>
              <a:rPr lang="en-US"/>
              <a:t>Implementing the new standards as intended is going to require a deep mindset shift in this community. Educators (and probably families as well) need a good deal of new learning related to the difference between acceleration and remediation, the roles of conceptual understanding and application in mathematical rigor, and the power of high-quality, “off-the-shelf” instructional materials and coherent, shared curriculum. Adopting a comprehensive, high-quality set of materials aligned to the state’s vision for effective math instruction is a critical, though not the only, piece of work to be done.</a:t>
            </a:r>
            <a:endParaRPr/>
          </a:p>
          <a:p>
            <a:pPr marL="171450" lvl="0" indent="-171450" algn="l" rtl="0">
              <a:lnSpc>
                <a:spcPct val="100000"/>
              </a:lnSpc>
              <a:spcBef>
                <a:spcPts val="0"/>
              </a:spcBef>
              <a:spcAft>
                <a:spcPts val="0"/>
              </a:spcAft>
              <a:buClr>
                <a:schemeClr val="dk1"/>
              </a:buClr>
              <a:buSzPts val="1200"/>
              <a:buFont typeface="Arial"/>
              <a:buChar char="•"/>
            </a:pPr>
            <a:r>
              <a:rPr lang="en-US"/>
              <a:t>The necessary conversation about intervention should be guided by the NeMTSS tenet that a strong core—one that enables success for at least 75-80% of children—is the foundation of an effective system of support. For now, any efforts to improve the efficacy of interventions should take second place to the effort to strengthen core instruction. Current interventions are probably failing primarily because they are being asked to do the work that tier 1 curriculum and instruction should be doing.]</a:t>
            </a:r>
            <a:endParaRPr/>
          </a:p>
        </p:txBody>
      </p:sp>
      <p:sp>
        <p:nvSpPr>
          <p:cNvPr id="165" name="Google Shape;16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16518118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316518118c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[Provide thinking/writing time and then debrief as with the hypothetical scenarios. Responses will vary, but monitor and probe to ensure that participants are applying the learning captured in the key takeaways from each scenario and from the rollout session sequence as a whole: for example, prioritizing instructional materials if needed, planning to ground any professional learning in instructional materials, and ensuring that teachers understand the vision and intent behind the standards before diving in to more granular analysis.</a:t>
            </a:r>
            <a:endParaRPr/>
          </a:p>
        </p:txBody>
      </p:sp>
      <p:sp>
        <p:nvSpPr>
          <p:cNvPr id="172" name="Google Shape;172;g1316518118c_0_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316518118c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316518118c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316518118c_0_2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1cdf94bc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31cdf94bc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In that third scenario I evoked NeMTSS, and I want to linger a bit on that topic here as we begin to talk about various other resources we might apply to our standards implementation efforts. Take a few minutes to talk at your tables. [Read question on slide. Give participants time to talk, then ask for a couple of volunteers to share out. Encourage a variety of responses but guide participants as much as possible toward the key takeaways on the next slide.]</a:t>
            </a:r>
            <a:endParaRPr/>
          </a:p>
        </p:txBody>
      </p:sp>
      <p:sp>
        <p:nvSpPr>
          <p:cNvPr id="186" name="Google Shape;186;g131cdf94bc3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2a6fb74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32a6fb74b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again, your contexts and experiences will vary, and that’s as it should be. But here’s one thing that should be true in every context, with every set of standards. [Read the slide’s two bullets.] Remember that third scenario we discussed: if tier 1 isn’t getting at least 75-80% of students to mastery of grade-level standards, then it’s not doing its job, and no amount of intervention can make up for that. As our NeMTSS framework explains, “effective Tier 1 instruction will include differentiated instruction and require attention to scaffolds to support student success in the grade level instruction as set forth by the content area standards." So effective standards implementation–not simplistic, one-and-done standards implementation, but comprehensive, sustainable changemaking that attends to all three legs of that stool as well as its center–is the foundation of any effective tiered system of support. </a:t>
            </a:r>
            <a:endParaRPr/>
          </a:p>
          <a:p>
            <a:pPr marL="0" lvl="0" indent="0" algn="l" rtl="0">
              <a:lnSpc>
                <a:spcPct val="100000"/>
              </a:lnSpc>
              <a:spcBef>
                <a:spcPts val="0"/>
              </a:spcBef>
              <a:spcAft>
                <a:spcPts val="0"/>
              </a:spcAft>
              <a:buSzPts val="1400"/>
              <a:buNone/>
            </a:pPr>
            <a:endParaRPr/>
          </a:p>
        </p:txBody>
      </p:sp>
      <p:sp>
        <p:nvSpPr>
          <p:cNvPr id="192" name="Google Shape;192;g132a6fb74b5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1651811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131651811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participants, make sure everyone has the necessary materials, and facilitate brief introductions if needed.]</a:t>
            </a:r>
            <a:endParaRPr/>
          </a:p>
        </p:txBody>
      </p:sp>
      <p:sp>
        <p:nvSpPr>
          <p:cNvPr id="66" name="Google Shape;66;g1316518118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3243d63c9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3243d63c94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NeMTSS reminds us that we need to prioritize the instructional core, and that standards are foundational to an effective tiered system of support. But there are other important sources of guidance that may be more or less relevant to your immediate next steps depending on your local needs and priorities. For example, if you do know that you need to upgrade your math materials or you’re not sure whether you need to or not, our Instructional Materials Collaborative reports on the quality and alignment of specific math materials on the market might be your first stop on the standards implementation journey. If you’re looking for a really comprehensive suite of resources related to curriculum and instruction using high-quality materials–and I mean really comprehensive, with everything from templates for meeting agendas to sample schedules and timelines–then the Curriculum Support Guide from Instruction Partners is a great place to look around. And if you know you have strong materials but need help making sure your teachers have the ongoing support they need to make the most of those materials and ensure student success with our improved standards, the Professional Learning Partner Guide from Rivet Education can point you to a trusted provider with expertise in your specific materials and a track record of providing effective professional learning grounded in those materials.</a:t>
            </a:r>
            <a:endParaRPr/>
          </a:p>
        </p:txBody>
      </p:sp>
      <p:sp>
        <p:nvSpPr>
          <p:cNvPr id="214" name="Google Shape;214;g13243d63c94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8885065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488850653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Of course, it’s also important to spend some time with the standards themselves! There are a variety of resources on the NDE website designed to help build a shared understanding of both the details and the larger intent of the changes. Depending on your role and context, any or all of these may play an important role in your implementation strategy. [Voice over the list of four resources shown (if you haven’t already done so with the cohort using one of the other sessions’ Appendix slides).] Take some time now, using the dedicated space and the links in your reflection guide, to explore a couple of the sources of support shown on this slide and the previous one–just whatever seems most relevant to your priorities–and think about how they might support standards implementation in your context. And remember: ESSER funds can be leveraged for both high-quality instructional materials and aligned professional learning!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24" name="Google Shape;224;g1488850653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31cdf94bc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31cdf94bc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get really specific and committed. What needs to happen next in your contexts for standards implementation to launch successfully and catalyze deep, sustainable change–and what will you, personally, do to make those things happen?</a:t>
            </a:r>
            <a:endParaRPr/>
          </a:p>
        </p:txBody>
      </p:sp>
      <p:sp>
        <p:nvSpPr>
          <p:cNvPr id="231" name="Google Shape;231;g131cdf94bc3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Let’s start by thinking at the system level. What needs to happen within your system–your school or district–to support its successful implementation of the improved standards? Then, how does your work and role fit into that larger strategy–what do you need to do to guide or contribute to the system’s improvement? [Direct participants to the relevant section of their reflection and planning guides and give them time to work as the slide directs.] </a:t>
            </a:r>
            <a:endParaRPr/>
          </a:p>
        </p:txBody>
      </p:sp>
      <p:sp>
        <p:nvSpPr>
          <p:cNvPr id="238" name="Google Shape;23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35049335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35049335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And finally, let’s extend and distill our thinking by moving back into a more reflective space, first zooming in on your personal, short-term intentions and then zooming out to remind ourselves why we’re all here. [Voice over the questions and have participants talk through their responses at their tables. Then ask volunteers to share with the larger group if desired. The questions also appear at the end of their reflection and planning guide for reference.]</a:t>
            </a:r>
            <a:endParaRPr/>
          </a:p>
        </p:txBody>
      </p:sp>
      <p:sp>
        <p:nvSpPr>
          <p:cNvPr id="245" name="Google Shape;245;g135049335b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99416b15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499416b150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last question on the previous slide—how this work will affect students’ learning and lives—brings us back to the vision that underlies our content standards and processes. As you implement the next steps you’ve identified, keep this vision in mind. However you approach standards implementation, if you’re ensuring that all Nebraska students can become flexible, confident users of mathematics through instruction that integrates our processes with the focus areas of our grade-level standards, in the context of curriculum that is coherent and attends to all three components of mathematical rigor…</a:t>
            </a:r>
            <a:endParaRPr/>
          </a:p>
        </p:txBody>
      </p:sp>
      <p:sp>
        <p:nvSpPr>
          <p:cNvPr id="252" name="Google Shape;252;g1499416b150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32a6fb74b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132a6fb74b5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i="1"/>
              <a:t>…and</a:t>
            </a:r>
            <a:r>
              <a:rPr lang="en-US"/>
              <a:t> you’re remembering to think about the whole instructional core, in all its wonderful complexity…</a:t>
            </a:r>
            <a:endParaRPr/>
          </a:p>
          <a:p>
            <a:pPr marL="0" lvl="0" indent="0" algn="l" rtl="0">
              <a:lnSpc>
                <a:spcPct val="100000"/>
              </a:lnSpc>
              <a:spcBef>
                <a:spcPts val="0"/>
              </a:spcBef>
              <a:spcAft>
                <a:spcPts val="0"/>
              </a:spcAft>
              <a:buClr>
                <a:schemeClr val="dk1"/>
              </a:buClr>
              <a:buSzPts val="1100"/>
              <a:buFont typeface="Arial"/>
              <a:buNone/>
            </a:pPr>
            <a:r>
              <a:rPr lang="en-US"/>
              <a:t>then you are doing the right thing.</a:t>
            </a:r>
            <a:endParaRPr/>
          </a:p>
          <a:p>
            <a:pPr marL="0" lvl="0" indent="0" algn="l" rtl="0">
              <a:lnSpc>
                <a:spcPct val="100000"/>
              </a:lnSpc>
              <a:spcBef>
                <a:spcPts val="0"/>
              </a:spcBef>
              <a:spcAft>
                <a:spcPts val="0"/>
              </a:spcAft>
              <a:buSzPts val="1400"/>
              <a:buNone/>
            </a:pPr>
            <a:endParaRPr/>
          </a:p>
        </p:txBody>
      </p:sp>
      <p:sp>
        <p:nvSpPr>
          <p:cNvPr id="265" name="Google Shape;265;g132a6fb74b5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[Direct participants to the Google Form.]</a:t>
            </a:r>
            <a:endParaRPr/>
          </a:p>
        </p:txBody>
      </p:sp>
      <p:sp>
        <p:nvSpPr>
          <p:cNvPr id="288" name="Google Shape;28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to the fourth and final session of this standards rollout series! Our goal today is that you leave the session with a strong plan for continuing your standards implementation journey in your own work and context. As is often said: this is a beginning, not an end.</a:t>
            </a:r>
            <a:endParaRPr/>
          </a:p>
        </p:txBody>
      </p:sp>
      <p:sp>
        <p:nvSpPr>
          <p:cNvPr id="72" name="Google Shape;7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Here’s our agenda for today. We’ll begin by thinking about how to set priorities for standards implementation: we can’t do everything all at once, so it’s worth thinking about which steps should come first and which should follow. We’ll then identify and explore some key resources designed to support essential components of standards implementation such as selecting high-quality instructional materials and providing aligned implementation supports and professional learning for teachers. Finally, we’ll zero in on what your next few steps will be when you leave here today so that you have a clear and manageable path forward in the short term. </a:t>
            </a:r>
            <a:endParaRPr/>
          </a:p>
        </p:txBody>
      </p:sp>
      <p:sp>
        <p:nvSpPr>
          <p:cNvPr id="88" name="Google Shape;8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16518118c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316518118c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So let’s talk about priorities!</a:t>
            </a:r>
            <a:endParaRPr/>
          </a:p>
        </p:txBody>
      </p:sp>
      <p:sp>
        <p:nvSpPr>
          <p:cNvPr id="95" name="Google Shape;95;g1316518118c_0_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touchstone here is going to be the state’s content area standards implementation framework, which you’ve probably seen and used before. This framework identifies five overarching categories of work involved in any transition to new content area standards: understanding the new standards and what it will take to align or transition to them, communicating clearly with internal and external stakeholders about the transition, ensuring that instructional materials are strong enough to support the new standards, providing or engaging in professional learning that will help teachers implement the standards, and aligning assessment and accountability structures to the revised standards. Within each category, the framework lays out key actions for various groups: things teachers need to do, things school and district administrators need to do, and things the ESUs and NDE need to do to facilitate implementation of the new standards.</a:t>
            </a:r>
            <a:endParaRPr/>
          </a:p>
        </p:txBody>
      </p:sp>
      <p:sp>
        <p:nvSpPr>
          <p:cNvPr id="102" name="Google Shape;10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framework also articulates several phases of implementation, acknowledging that it is a complex, multi-year process rather than a one-time adjustment. This phased, sustained, comprehensive approach is grounded in implementation science: research on what it really takes to implement complex change in deep and sustainable ways. The first phase, of course, is exploration, which involves understanding the new standards and shifts and using that understanding to figure out how ready we are—as individuals and as school and district systems—to implement them effectively. That’s where we all are right now with the 2022 math standards. We need to engage in exploration related to all five of the categories of work before we can move into full, broad, and deep implementation of the standards. </a:t>
            </a:r>
            <a:endParaRPr/>
          </a:p>
        </p:txBody>
      </p:sp>
      <p:sp>
        <p:nvSpPr>
          <p:cNvPr id="109" name="Google Shape;10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[Have participants engage in a brief discussion at their tables using the implementation framework and the prompts shown. This does not need to be a long conversation about readiness; the main goal here is to give participants a sense of the types of activities involved in standards exploration.]</a:t>
            </a:r>
            <a:endParaRPr/>
          </a:p>
        </p:txBody>
      </p:sp>
      <p:sp>
        <p:nvSpPr>
          <p:cNvPr id="116" name="Google Shape;11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243d63c9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13243d63c94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One point your conversations just now may have surfaced is that, while the framework is stable and comprehensive, it can and should be used strategically in the context of the specific standards, subject area, and school and district variables. In some settings certain actions will be critically important; in other cases, others will require more attention. In particular, it’s important to acknowledge that there’s a lot in this framework–even within each phase of the framework–and that we can’t possibly do all of it all at once. We need to prioritize strategically based on what we know about our standards, resources, people, and places. For example, [read first bullet point]. In other words, there’s no sense wasting teachers’ time with professional learning disconnected from the aligned materials they need to turn their learning into everyday classroom practice. Now look back over the actions in that Exploration phase of the framework. Then share with your table at least one another relationship like this one that you see–an action that doesn’t make sense to take until some other action is taken or condition is established first. </a:t>
            </a:r>
            <a:endParaRPr/>
          </a:p>
          <a:p>
            <a:pPr marL="0" lvl="0" indent="0" algn="l" rtl="0">
              <a:lnSpc>
                <a:spcPct val="100000"/>
              </a:lnSpc>
              <a:spcBef>
                <a:spcPts val="0"/>
              </a:spcBef>
              <a:spcAft>
                <a:spcPts val="0"/>
              </a:spcAft>
              <a:buSzPts val="1400"/>
              <a:buNone/>
            </a:pPr>
            <a:r>
              <a:rPr lang="en-US"/>
              <a:t>[Give participants time to discuss, then ask a couple of volunteers to share their ideas. They may share thoughts like this one:</a:t>
            </a:r>
            <a:endParaRPr/>
          </a:p>
          <a:p>
            <a:pPr marL="457200" lvl="0" indent="-317500" algn="l" rtl="0">
              <a:lnSpc>
                <a:spcPct val="100000"/>
              </a:lnSpc>
              <a:spcBef>
                <a:spcPts val="0"/>
              </a:spcBef>
              <a:spcAft>
                <a:spcPts val="0"/>
              </a:spcAft>
              <a:buSzPts val="1400"/>
              <a:buChar char="●"/>
            </a:pPr>
            <a:r>
              <a:rPr lang="en-US"/>
              <a:t>The framework says that teachers should “explore adaptations to lessons that provide opportunities for students to learn content from newly revised standards.” This might make sense IF the lessons involved are strong to begin with and just require tweaks here and there. But think of a teacher stuck with low-quality instructional materials that come nowhere near aligning to the standards. That teacher should not have to spend the extraordinary amount of time it would take to adapt—basically rewrite—those materials to align to the standards. Instead, the system—school or district—should be providing the teacher (and all their colleagues) with a strong foundation of materials that get them as close as possible to complete alignment with Nebraska standards, and only then asking individual teachers to make further adaptations as needed. If a system hasn’t first taken the crucial step of getting all of its teachers access to high-quality materials aligned to college- and career-ready standards, this teacher action is going to be much more difficult than it needs to be, and the system’s approach to standards exploration is going to be incredibly inefficient.]</a:t>
            </a:r>
            <a:endParaRPr/>
          </a:p>
          <a:p>
            <a:pPr marL="0" lvl="0" indent="0" algn="l" rtl="0">
              <a:lnSpc>
                <a:spcPct val="100000"/>
              </a:lnSpc>
              <a:spcBef>
                <a:spcPts val="0"/>
              </a:spcBef>
              <a:spcAft>
                <a:spcPts val="0"/>
              </a:spcAft>
              <a:buSzPts val="1400"/>
              <a:buNone/>
            </a:pPr>
            <a:endParaRPr/>
          </a:p>
        </p:txBody>
      </p:sp>
      <p:sp>
        <p:nvSpPr>
          <p:cNvPr id="123" name="Google Shape;123;g13243d63c94_1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6"/>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6"/>
          <p:cNvSpPr txBox="1">
            <a:spLocks noGrp="1"/>
          </p:cNvSpPr>
          <p:nvPr>
            <p:ph type="sldNum" idx="12"/>
          </p:nvPr>
        </p:nvSpPr>
        <p:spPr>
          <a:xfrm>
            <a:off x="11353799" y="6356350"/>
            <a:ext cx="67900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Only">
  <p:cSld name="2_Title Only">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2673" y="980761"/>
            <a:ext cx="4490520" cy="542909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6082861" y="2126922"/>
            <a:ext cx="1911350" cy="1847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33"/>
          <p:cNvSpPr txBox="1">
            <a:spLocks noGrp="1"/>
          </p:cNvSpPr>
          <p:nvPr>
            <p:ph type="body" idx="2"/>
          </p:nvPr>
        </p:nvSpPr>
        <p:spPr>
          <a:xfrm>
            <a:off x="9325069" y="1681793"/>
            <a:ext cx="1720160" cy="1577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33"/>
          <p:cNvSpPr txBox="1">
            <a:spLocks noGrp="1"/>
          </p:cNvSpPr>
          <p:nvPr>
            <p:ph type="body" idx="3"/>
          </p:nvPr>
        </p:nvSpPr>
        <p:spPr>
          <a:xfrm>
            <a:off x="9478977" y="3871223"/>
            <a:ext cx="1655277" cy="1577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45"/>
        <p:cNvGrpSpPr/>
        <p:nvPr/>
      </p:nvGrpSpPr>
      <p:grpSpPr>
        <a:xfrm>
          <a:off x="0" y="0"/>
          <a:ext cx="0" cy="0"/>
          <a:chOff x="0" y="0"/>
          <a:chExt cx="0" cy="0"/>
        </a:xfrm>
      </p:grpSpPr>
      <p:sp>
        <p:nvSpPr>
          <p:cNvPr id="46" name="Google Shape;46;p36"/>
          <p:cNvSpPr txBox="1">
            <a:spLocks noGrp="1"/>
          </p:cNvSpPr>
          <p:nvPr>
            <p:ph type="ctrTitle"/>
          </p:nvPr>
        </p:nvSpPr>
        <p:spPr>
          <a:xfrm>
            <a:off x="796705" y="1122363"/>
            <a:ext cx="1027568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subTitle" idx="1"/>
          </p:nvPr>
        </p:nvSpPr>
        <p:spPr>
          <a:xfrm>
            <a:off x="796705" y="3883936"/>
            <a:ext cx="10275683" cy="13738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FFFFFF"/>
        </a:solidFill>
        <a:effectLst/>
      </p:bgPr>
    </p:bg>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7007382" y="1976754"/>
            <a:ext cx="3711921" cy="325614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2290526" y="1976754"/>
            <a:ext cx="3485585" cy="35911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FFFF"/>
        </a:solidFill>
        <a:effectLst/>
      </p:bgPr>
    </p:bg>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1421394" y="1104522"/>
            <a:ext cx="8428776" cy="27884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7523430" y="3892990"/>
            <a:ext cx="3630440" cy="2027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FFFFFF"/>
        </a:solidFill>
        <a:effectLst/>
      </p:bgPr>
    </p:bg>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5223849" y="1511930"/>
            <a:ext cx="6446067" cy="33135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838200" y="1825624"/>
            <a:ext cx="9365055" cy="5032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8"/>
          <p:cNvSpPr txBox="1">
            <a:spLocks noGrp="1"/>
          </p:cNvSpPr>
          <p:nvPr>
            <p:ph type="sldNum" idx="12"/>
          </p:nvPr>
        </p:nvSpPr>
        <p:spPr>
          <a:xfrm>
            <a:off x="11525061" y="6356350"/>
            <a:ext cx="5077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Only">
  <p:cSld name="3_Title 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5395865" y="1795572"/>
            <a:ext cx="4472411" cy="40348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838200" y="1825624"/>
            <a:ext cx="9365055" cy="5032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sldNum" idx="12"/>
          </p:nvPr>
        </p:nvSpPr>
        <p:spPr>
          <a:xfrm>
            <a:off x="11525061" y="6356350"/>
            <a:ext cx="5077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5893806" y="1367073"/>
            <a:ext cx="4825497" cy="34855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body" idx="1"/>
          </p:nvPr>
        </p:nvSpPr>
        <p:spPr>
          <a:xfrm>
            <a:off x="1267486" y="1976754"/>
            <a:ext cx="4445251" cy="14273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6274050" y="2245261"/>
            <a:ext cx="5576936" cy="20456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7604910" y="4798337"/>
            <a:ext cx="4246076" cy="12913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2987643" y="2646598"/>
            <a:ext cx="6201623" cy="233280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Section Header">
  <p:cSld name="5_Section 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ckwell"/>
                <a:ea typeface="Rockwell"/>
                <a:cs typeface="Rockwell"/>
                <a:sym typeface="Rockwel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ckwell"/>
                <a:ea typeface="Rockwell"/>
                <a:cs typeface="Rockwell"/>
                <a:sym typeface="Rockwel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9pPr>
          </a:lstStyle>
          <a:p>
            <a:endParaRPr/>
          </a:p>
        </p:txBody>
      </p:sp>
      <p:sp>
        <p:nvSpPr>
          <p:cNvPr id="12" name="Google Shape;12;p25"/>
          <p:cNvSpPr txBox="1">
            <a:spLocks noGrp="1"/>
          </p:cNvSpPr>
          <p:nvPr>
            <p:ph type="sldNum" idx="12"/>
          </p:nvPr>
        </p:nvSpPr>
        <p:spPr>
          <a:xfrm>
            <a:off x="11353799" y="6356350"/>
            <a:ext cx="67900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ducation.ne.gov/wp-content/uploads/2018/09/NE-Content-Area-Standards-Framework_7.27.2018.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ne.gov/math/mathematics-standards-revision/" TargetMode="External"/><Relationship Id="rId7" Type="http://schemas.openxmlformats.org/officeDocument/2006/relationships/hyperlink" Target="https://www.education.ne.gov/wp-content/uploads/2022/08/Math-Standards-Implementation-Overview_August-2022.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education.ne.gov/wp-content/uploads/2022/08/Mathematics-Standards-Revision-Process-Overview_August-2022.pdf" TargetMode="External"/><Relationship Id="rId5" Type="http://schemas.openxmlformats.org/officeDocument/2006/relationships/hyperlink" Target="https://www.education.ne.gov/wp-content/uploads/2022/08/NE-Math-Standards-Crosswalk_2022-and-2015.xlsx" TargetMode="External"/><Relationship Id="rId4" Type="http://schemas.openxmlformats.org/officeDocument/2006/relationships/hyperlink" Target="https://www.education.ne.gov/wp-content/uploads/2022/08/Math-Standards-Draft-2-Key-Features_August-2022.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1"/>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Facilitator Notes</a:t>
            </a:r>
            <a:endParaRPr/>
          </a:p>
        </p:txBody>
      </p:sp>
      <p:sp>
        <p:nvSpPr>
          <p:cNvPr id="62" name="Google Shape;6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0"/>
              </a:spcBef>
              <a:spcAft>
                <a:spcPts val="0"/>
              </a:spcAft>
              <a:buSzPts val="2800"/>
              <a:buChar char="•"/>
            </a:pPr>
            <a:r>
              <a:rPr lang="en-US"/>
              <a:t>No breakout rooms are required for this session; however, seating should allow for brief small-group discussions of questions and prompts throughout the session.</a:t>
            </a:r>
            <a:endParaRPr/>
          </a:p>
          <a:p>
            <a:pPr marL="457200" lvl="0" indent="-406400" algn="l" rtl="0">
              <a:lnSpc>
                <a:spcPct val="90000"/>
              </a:lnSpc>
              <a:spcBef>
                <a:spcPts val="1000"/>
              </a:spcBef>
              <a:spcAft>
                <a:spcPts val="0"/>
              </a:spcAft>
              <a:buSzPts val="2800"/>
              <a:buChar char="•"/>
            </a:pPr>
            <a:r>
              <a:rPr lang="en-US"/>
              <a:t>Incorporate teamwork into the strategy and planning segments as feasible (e.g., if several participants work in the same building, have them reflect and plan together).</a:t>
            </a:r>
            <a:endParaRPr/>
          </a:p>
          <a:p>
            <a:pPr marL="457200" lvl="0" indent="-406400" algn="l" rtl="0">
              <a:lnSpc>
                <a:spcPct val="90000"/>
              </a:lnSpc>
              <a:spcBef>
                <a:spcPts val="1000"/>
              </a:spcBef>
              <a:spcAft>
                <a:spcPts val="0"/>
              </a:spcAft>
              <a:buSzPts val="2800"/>
              <a:buChar char="•"/>
            </a:pPr>
            <a:r>
              <a:rPr lang="en-US"/>
              <a:t>Each participant needs access to:</a:t>
            </a:r>
            <a:endParaRPr/>
          </a:p>
          <a:p>
            <a:pPr marL="914400" lvl="1" indent="-381000" algn="l" rtl="0">
              <a:lnSpc>
                <a:spcPct val="90000"/>
              </a:lnSpc>
              <a:spcBef>
                <a:spcPts val="0"/>
              </a:spcBef>
              <a:spcAft>
                <a:spcPts val="0"/>
              </a:spcAft>
              <a:buSzPts val="2400"/>
              <a:buChar char="•"/>
            </a:pPr>
            <a:r>
              <a:rPr lang="en-US"/>
              <a:t>An Internet-enabled tablet or computer</a:t>
            </a:r>
            <a:endParaRPr/>
          </a:p>
          <a:p>
            <a:pPr marL="914400" lvl="1" indent="-381000" algn="l" rtl="0">
              <a:lnSpc>
                <a:spcPct val="90000"/>
              </a:lnSpc>
              <a:spcBef>
                <a:spcPts val="0"/>
              </a:spcBef>
              <a:spcAft>
                <a:spcPts val="0"/>
              </a:spcAft>
              <a:buSzPts val="2400"/>
              <a:buChar char="•"/>
            </a:pPr>
            <a:r>
              <a:rPr lang="en-US"/>
              <a:t>An electronic copy of the Session 4 Reflection and Planning Guide</a:t>
            </a:r>
            <a:endParaRPr/>
          </a:p>
          <a:p>
            <a:pPr marL="914400" lvl="1" indent="-381000" algn="l" rtl="0">
              <a:lnSpc>
                <a:spcPct val="90000"/>
              </a:lnSpc>
              <a:spcBef>
                <a:spcPts val="0"/>
              </a:spcBef>
              <a:spcAft>
                <a:spcPts val="0"/>
              </a:spcAft>
              <a:buSzPts val="2400"/>
              <a:buChar char="•"/>
            </a:pPr>
            <a:r>
              <a:rPr lang="en-US"/>
              <a:t>An electronic or paper copy of the </a:t>
            </a:r>
            <a:r>
              <a:rPr lang="en-US" u="sng">
                <a:solidFill>
                  <a:schemeClr val="hlink"/>
                </a:solidFill>
                <a:hlinkClick r:id="rId3"/>
              </a:rPr>
              <a:t>Content Area Standards Implementation Framework</a:t>
            </a:r>
            <a:endParaRPr/>
          </a:p>
          <a:p>
            <a:pPr marL="914400" lvl="1" indent="-381000" algn="l" rtl="0">
              <a:lnSpc>
                <a:spcPct val="90000"/>
              </a:lnSpc>
              <a:spcBef>
                <a:spcPts val="0"/>
              </a:spcBef>
              <a:spcAft>
                <a:spcPts val="0"/>
              </a:spcAft>
              <a:buSzPts val="2400"/>
              <a:buChar char="•"/>
            </a:pPr>
            <a:r>
              <a:rPr lang="en-US"/>
              <a:t>The link to the closing feedback 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Scenario 1</a:t>
            </a:r>
            <a:endParaRPr/>
          </a:p>
        </p:txBody>
      </p:sp>
      <p:sp>
        <p:nvSpPr>
          <p:cNvPr id="133" name="Google Shape;13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en-US"/>
              <a:t>Your district used Nebraska Instructional Materials Collaborative reports to select high-quality, standards-aligned materials three years ago. Implementation was difficult at first, but teachers and students rose to the challenge, and achievement is growing steadily.</a:t>
            </a:r>
            <a:endParaRPr/>
          </a:p>
          <a:p>
            <a:pPr marL="228600" lvl="0" indent="-228600" algn="l" rtl="0">
              <a:lnSpc>
                <a:spcPct val="90000"/>
              </a:lnSpc>
              <a:spcBef>
                <a:spcPts val="1000"/>
              </a:spcBef>
              <a:spcAft>
                <a:spcPts val="0"/>
              </a:spcAft>
              <a:buClr>
                <a:schemeClr val="dk2"/>
              </a:buClr>
              <a:buSzPts val="2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Teacher turnover is </a:t>
            </a:r>
            <a:r>
              <a:rPr lang="en-US"/>
              <a:t>moderate, and most teachers know and implement the state’s 2015 math standards well.</a:t>
            </a:r>
            <a:endParaRPr/>
          </a:p>
          <a:p>
            <a:pPr marL="228600" lvl="0" indent="-228600" algn="l" rtl="0">
              <a:lnSpc>
                <a:spcPct val="90000"/>
              </a:lnSpc>
              <a:spcBef>
                <a:spcPts val="1000"/>
              </a:spcBef>
              <a:spcAft>
                <a:spcPts val="0"/>
              </a:spcAft>
              <a:buClr>
                <a:schemeClr val="dk2"/>
              </a:buClr>
              <a:buSzPts val="2800"/>
              <a:buChar char="•"/>
            </a:pPr>
            <a:r>
              <a:rPr lang="en-US"/>
              <a:t>Collaboration between teachers on curriculum and instruction is minimal, and vertical content teams in particular rarely have dedicated time to work together.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1"/>
          <p:cNvSpPr txBox="1">
            <a:spLocks noGrp="1"/>
          </p:cNvSpPr>
          <p:nvPr>
            <p:ph type="title"/>
          </p:nvPr>
        </p:nvSpPr>
        <p:spPr>
          <a:xfrm>
            <a:off x="6274050" y="2170556"/>
            <a:ext cx="5576936" cy="20456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Twentieth Century"/>
              <a:buNone/>
            </a:pPr>
            <a:r>
              <a:rPr lang="en-US" sz="4400"/>
              <a:t>What approaches or entry points to standards exploration do you suggest?</a:t>
            </a:r>
            <a:endParaRPr sz="4400"/>
          </a:p>
        </p:txBody>
      </p:sp>
      <p:sp>
        <p:nvSpPr>
          <p:cNvPr id="140" name="Google Shape;140;p11"/>
          <p:cNvSpPr txBox="1">
            <a:spLocks noGrp="1"/>
          </p:cNvSpPr>
          <p:nvPr>
            <p:ph type="body" idx="1"/>
          </p:nvPr>
        </p:nvSpPr>
        <p:spPr>
          <a:xfrm>
            <a:off x="7604910" y="4798337"/>
            <a:ext cx="4246076" cy="1291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t>What aspects of standards exploration do you suggest </a:t>
            </a:r>
            <a:r>
              <a:rPr lang="en-US" i="1"/>
              <a:t>not</a:t>
            </a:r>
            <a:r>
              <a:rPr lang="en-US"/>
              <a:t> prioritizing?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2"/>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Scenario 2</a:t>
            </a:r>
            <a:endParaRPr/>
          </a:p>
        </p:txBody>
      </p:sp>
      <p:sp>
        <p:nvSpPr>
          <p:cNvPr id="147" name="Google Shape;14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Your district’s instructional materials are rated poorly for their lack of attention to conceptual understanding, authentic application, and the math processes. They </a:t>
            </a:r>
            <a:r>
              <a:rPr lang="en-US"/>
              <a:t>provide ample practice for procedural skills and fluency, however, and the district’s students consistently score above the state’s average on summative assessments.</a:t>
            </a:r>
            <a:endParaRPr/>
          </a:p>
          <a:p>
            <a:pPr marL="228600" lvl="0" indent="-228600" algn="l" rtl="0">
              <a:lnSpc>
                <a:spcPct val="90000"/>
              </a:lnSpc>
              <a:spcBef>
                <a:spcPts val="1000"/>
              </a:spcBef>
              <a:spcAft>
                <a:spcPts val="0"/>
              </a:spcAft>
              <a:buClr>
                <a:schemeClr val="dk2"/>
              </a:buClr>
              <a:buSzPts val="2800"/>
              <a:buChar char="•"/>
            </a:pPr>
            <a:r>
              <a:rPr lang="en-US"/>
              <a:t>Your teaching force is highly mobile, and many teachers are novices. Most are very eager to learn about and implement the improved math standards, and few are familiar with the 2015 standards.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6274050" y="2170556"/>
            <a:ext cx="5576936" cy="20456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Twentieth Century"/>
              <a:buNone/>
            </a:pPr>
            <a:r>
              <a:rPr lang="en-US" sz="4400"/>
              <a:t>What approaches or entry points to standards exploration do you suggest?</a:t>
            </a:r>
            <a:endParaRPr sz="4400"/>
          </a:p>
        </p:txBody>
      </p:sp>
      <p:sp>
        <p:nvSpPr>
          <p:cNvPr id="154" name="Google Shape;154;p13"/>
          <p:cNvSpPr txBox="1">
            <a:spLocks noGrp="1"/>
          </p:cNvSpPr>
          <p:nvPr>
            <p:ph type="body" idx="1"/>
          </p:nvPr>
        </p:nvSpPr>
        <p:spPr>
          <a:xfrm>
            <a:off x="7604910" y="4798337"/>
            <a:ext cx="4246076" cy="1291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t>What aspects of standards exploration do you suggest </a:t>
            </a:r>
            <a:r>
              <a:rPr lang="en-US" i="1"/>
              <a:t>not</a:t>
            </a:r>
            <a:r>
              <a:rPr lang="en-US"/>
              <a:t> prioritizing?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Scenario 3</a:t>
            </a:r>
            <a:endParaRPr/>
          </a:p>
        </p:txBody>
      </p:sp>
      <p:sp>
        <p:nvSpPr>
          <p:cNvPr id="161" name="Google Shape;16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en-US"/>
              <a:t>Your elementary school is a close-knit community with highly experienced teachers committed to individualized instruction for every student.</a:t>
            </a:r>
            <a:endParaRPr/>
          </a:p>
          <a:p>
            <a:pPr marL="228600" lvl="0" indent="-228600" algn="l" rtl="0">
              <a:lnSpc>
                <a:spcPct val="90000"/>
              </a:lnSpc>
              <a:spcBef>
                <a:spcPts val="1000"/>
              </a:spcBef>
              <a:spcAft>
                <a:spcPts val="0"/>
              </a:spcAft>
              <a:buClr>
                <a:schemeClr val="dk2"/>
              </a:buClr>
              <a:buSzPts val="2800"/>
              <a:buChar char="•"/>
            </a:pPr>
            <a:r>
              <a:rPr lang="en-US"/>
              <a:t>Collaboration time focuses on analyzing assessment data in order to identify which skills each student needs to practice, and teachers create or source the instructional materials they need to provide the appropriate practice opportunities.</a:t>
            </a:r>
            <a:endParaRPr/>
          </a:p>
          <a:p>
            <a:pPr marL="228600" lvl="0" indent="-228600" algn="l" rtl="0">
              <a:lnSpc>
                <a:spcPct val="90000"/>
              </a:lnSpc>
              <a:spcBef>
                <a:spcPts val="1000"/>
              </a:spcBef>
              <a:spcAft>
                <a:spcPts val="0"/>
              </a:spcAft>
              <a:buClr>
                <a:schemeClr val="dk2"/>
              </a:buClr>
              <a:buSzPts val="2800"/>
              <a:buChar char="•"/>
            </a:pPr>
            <a:r>
              <a:rPr lang="en-US"/>
              <a:t>Families have expressed concern about the amount of time many students spend in intervention settings without making substantial progress toward proficiency.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6274050" y="2170556"/>
            <a:ext cx="5576936" cy="20456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Twentieth Century"/>
              <a:buNone/>
            </a:pPr>
            <a:r>
              <a:rPr lang="en-US" sz="4400"/>
              <a:t>What approaches or entry points to standards exploration do you suggest?</a:t>
            </a:r>
            <a:endParaRPr sz="4400"/>
          </a:p>
        </p:txBody>
      </p:sp>
      <p:sp>
        <p:nvSpPr>
          <p:cNvPr id="168" name="Google Shape;168;p15"/>
          <p:cNvSpPr txBox="1">
            <a:spLocks noGrp="1"/>
          </p:cNvSpPr>
          <p:nvPr>
            <p:ph type="body" idx="1"/>
          </p:nvPr>
        </p:nvSpPr>
        <p:spPr>
          <a:xfrm>
            <a:off x="7604910" y="4798337"/>
            <a:ext cx="4246076" cy="1291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t>What aspects of standards exploration do you suggest </a:t>
            </a:r>
            <a:r>
              <a:rPr lang="en-US" i="1"/>
              <a:t>not</a:t>
            </a:r>
            <a:r>
              <a:rPr lang="en-US"/>
              <a:t> prioritizing?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316518118c_0_196"/>
          <p:cNvSpPr txBox="1">
            <a:spLocks noGrp="1"/>
          </p:cNvSpPr>
          <p:nvPr>
            <p:ph type="title"/>
          </p:nvPr>
        </p:nvSpPr>
        <p:spPr>
          <a:xfrm>
            <a:off x="5893800" y="1443275"/>
            <a:ext cx="4825500" cy="347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990"/>
              <a:buNone/>
            </a:pPr>
            <a:r>
              <a:rPr lang="en-US" sz="3700"/>
              <a:t>What will you prioritize when it comes to implementing the improved math standards? What will you </a:t>
            </a:r>
            <a:r>
              <a:rPr lang="en-US" sz="3700" i="1"/>
              <a:t>not</a:t>
            </a:r>
            <a:r>
              <a:rPr lang="en-US" sz="3700"/>
              <a:t> prioritize? Why?</a:t>
            </a:r>
            <a:endParaRPr sz="4700"/>
          </a:p>
        </p:txBody>
      </p:sp>
      <p:sp>
        <p:nvSpPr>
          <p:cNvPr id="175" name="Google Shape;175;g1316518118c_0_196"/>
          <p:cNvSpPr txBox="1">
            <a:spLocks noGrp="1"/>
          </p:cNvSpPr>
          <p:nvPr>
            <p:ph type="body" idx="1"/>
          </p:nvPr>
        </p:nvSpPr>
        <p:spPr>
          <a:xfrm>
            <a:off x="1267486" y="1976754"/>
            <a:ext cx="4445400" cy="142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a:t>Now think about your own context: the system, resources, teachers, students, and community.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316518118c_0_202"/>
          <p:cNvSpPr txBox="1">
            <a:spLocks noGrp="1"/>
          </p:cNvSpPr>
          <p:nvPr>
            <p:ph type="title"/>
          </p:nvPr>
        </p:nvSpPr>
        <p:spPr>
          <a:xfrm>
            <a:off x="5395865" y="1795572"/>
            <a:ext cx="4584900" cy="403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a:t>1. Setting Implementation Priorities</a:t>
            </a:r>
            <a:br>
              <a:rPr lang="en-US" sz="3200" b="1"/>
            </a:br>
            <a:br>
              <a:rPr lang="en-US" sz="3200"/>
            </a:br>
            <a:r>
              <a:rPr lang="en-US" sz="3200" b="1"/>
              <a:t>2. Applying Relevant Resources</a:t>
            </a:r>
            <a:br>
              <a:rPr lang="en-US" sz="3200" b="1"/>
            </a:br>
            <a:br>
              <a:rPr lang="en-US" sz="3200"/>
            </a:br>
            <a:r>
              <a:rPr lang="en-US" sz="3200"/>
              <a:t>3. Committing to Next Steps</a:t>
            </a:r>
            <a:endParaRPr sz="3200"/>
          </a:p>
        </p:txBody>
      </p:sp>
      <p:sp>
        <p:nvSpPr>
          <p:cNvPr id="182" name="Google Shape;182;g1316518118c_0_202"/>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Session 4 Agenda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31cdf94bc3_0_8"/>
          <p:cNvSpPr txBox="1">
            <a:spLocks noGrp="1"/>
          </p:cNvSpPr>
          <p:nvPr>
            <p:ph type="title"/>
          </p:nvPr>
        </p:nvSpPr>
        <p:spPr>
          <a:xfrm>
            <a:off x="2987643" y="2722798"/>
            <a:ext cx="6201600" cy="233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100"/>
              <a:t>How would you describe the relationship of NeMTSS to standards implementation in your context? Why?</a:t>
            </a:r>
            <a:endParaRPr sz="4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2a6fb74b5_0_6"/>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Remember the Instructional Core?</a:t>
            </a:r>
            <a:endParaRPr/>
          </a:p>
        </p:txBody>
      </p:sp>
      <p:sp>
        <p:nvSpPr>
          <p:cNvPr id="195" name="Google Shape;195;g132a6fb74b5_0_6"/>
          <p:cNvSpPr txBox="1">
            <a:spLocks noGrp="1"/>
          </p:cNvSpPr>
          <p:nvPr>
            <p:ph type="body" idx="1"/>
          </p:nvPr>
        </p:nvSpPr>
        <p:spPr>
          <a:xfrm>
            <a:off x="1402725" y="1981300"/>
            <a:ext cx="4633800" cy="28437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SzPts val="2800"/>
              <a:buChar char="•"/>
            </a:pPr>
            <a:r>
              <a:rPr lang="en-US"/>
              <a:t>Standards anchor Tier 1 curriculum, instruction, and assessment. </a:t>
            </a:r>
            <a:endParaRPr/>
          </a:p>
          <a:p>
            <a:pPr marL="457200" lvl="0" indent="-406400" algn="l" rtl="0">
              <a:lnSpc>
                <a:spcPct val="100000"/>
              </a:lnSpc>
              <a:spcBef>
                <a:spcPts val="0"/>
              </a:spcBef>
              <a:spcAft>
                <a:spcPts val="0"/>
              </a:spcAft>
              <a:buSzPts val="2800"/>
              <a:buChar char="•"/>
            </a:pPr>
            <a:r>
              <a:rPr lang="en-US"/>
              <a:t>Tier 1 is the foundation of an effective tiered system of support.</a:t>
            </a:r>
            <a:endParaRPr/>
          </a:p>
        </p:txBody>
      </p:sp>
      <p:grpSp>
        <p:nvGrpSpPr>
          <p:cNvPr id="196" name="Google Shape;196;g132a6fb74b5_0_6"/>
          <p:cNvGrpSpPr/>
          <p:nvPr/>
        </p:nvGrpSpPr>
        <p:grpSpPr>
          <a:xfrm>
            <a:off x="5312536" y="1981291"/>
            <a:ext cx="4633731" cy="4071802"/>
            <a:chOff x="838306" y="3429000"/>
            <a:chExt cx="3606858" cy="2258474"/>
          </a:xfrm>
        </p:grpSpPr>
        <p:grpSp>
          <p:nvGrpSpPr>
            <p:cNvPr id="197" name="Google Shape;197;g132a6fb74b5_0_6"/>
            <p:cNvGrpSpPr/>
            <p:nvPr/>
          </p:nvGrpSpPr>
          <p:grpSpPr>
            <a:xfrm>
              <a:off x="838306" y="3429000"/>
              <a:ext cx="3606858" cy="2258474"/>
              <a:chOff x="1732547" y="1001"/>
              <a:chExt cx="5622538" cy="4092921"/>
            </a:xfrm>
          </p:grpSpPr>
          <p:sp>
            <p:nvSpPr>
              <p:cNvPr id="198" name="Google Shape;198;g132a6fb74b5_0_6"/>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132a6fb74b5_0_6"/>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Rockwell"/>
                    <a:ea typeface="Rockwell"/>
                    <a:cs typeface="Rockwell"/>
                    <a:sym typeface="Rockwell"/>
                  </a:rPr>
                  <a:t>Student</a:t>
                </a:r>
                <a:endParaRPr sz="2600" b="0" i="0" u="none" strike="noStrike" cap="none">
                  <a:solidFill>
                    <a:schemeClr val="lt1"/>
                  </a:solidFill>
                  <a:latin typeface="Rockwell"/>
                  <a:ea typeface="Rockwell"/>
                  <a:cs typeface="Rockwell"/>
                  <a:sym typeface="Rockwell"/>
                </a:endParaRPr>
              </a:p>
            </p:txBody>
          </p:sp>
          <p:sp>
            <p:nvSpPr>
              <p:cNvPr id="200" name="Google Shape;200;g132a6fb74b5_0_6"/>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32a6fb74b5_0_6"/>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02" name="Google Shape;202;g132a6fb74b5_0_6"/>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132a6fb74b5_0_6"/>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Rockwell"/>
                    <a:ea typeface="Rockwell"/>
                    <a:cs typeface="Rockwell"/>
                    <a:sym typeface="Rockwell"/>
                  </a:rPr>
                  <a:t>Content</a:t>
                </a:r>
                <a:endParaRPr sz="2600" b="0" i="0" u="none" strike="noStrike" cap="none">
                  <a:solidFill>
                    <a:schemeClr val="lt1"/>
                  </a:solidFill>
                  <a:latin typeface="Rockwell"/>
                  <a:ea typeface="Rockwell"/>
                  <a:cs typeface="Rockwell"/>
                  <a:sym typeface="Rockwell"/>
                </a:endParaRPr>
              </a:p>
            </p:txBody>
          </p:sp>
          <p:sp>
            <p:nvSpPr>
              <p:cNvPr id="204" name="Google Shape;204;g132a6fb74b5_0_6"/>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132a6fb74b5_0_6"/>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06" name="Google Shape;206;g132a6fb74b5_0_6"/>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132a6fb74b5_0_6"/>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Rockwell"/>
                    <a:ea typeface="Rockwell"/>
                    <a:cs typeface="Rockwell"/>
                    <a:sym typeface="Rockwell"/>
                  </a:rPr>
                  <a:t>Teacher</a:t>
                </a:r>
                <a:endParaRPr sz="2600" b="0" i="0" u="none" strike="noStrike" cap="none">
                  <a:solidFill>
                    <a:schemeClr val="lt1"/>
                  </a:solidFill>
                  <a:latin typeface="Rockwell"/>
                  <a:ea typeface="Rockwell"/>
                  <a:cs typeface="Rockwell"/>
                  <a:sym typeface="Rockwell"/>
                </a:endParaRPr>
              </a:p>
            </p:txBody>
          </p:sp>
          <p:sp>
            <p:nvSpPr>
              <p:cNvPr id="208" name="Google Shape;208;g132a6fb74b5_0_6"/>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132a6fb74b5_0_6"/>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210" name="Google Shape;210;g132a6fb74b5_0_6"/>
            <p:cNvSpPr txBox="1"/>
            <p:nvPr/>
          </p:nvSpPr>
          <p:spPr>
            <a:xfrm>
              <a:off x="1706104" y="4500438"/>
              <a:ext cx="1870800" cy="27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accent1"/>
                  </a:solidFill>
                  <a:latin typeface="Rockwell"/>
                  <a:ea typeface="Rockwell"/>
                  <a:cs typeface="Rockwell"/>
                  <a:sym typeface="Rockwell"/>
                </a:rPr>
                <a:t>Task</a:t>
              </a:r>
              <a:endParaRPr sz="2600" b="1" i="0" u="none" strike="noStrike" cap="none">
                <a:solidFill>
                  <a:schemeClr val="accent1"/>
                </a:solidFill>
                <a:latin typeface="Rockwell"/>
                <a:ea typeface="Rockwell"/>
                <a:cs typeface="Rockwell"/>
                <a:sym typeface="Rockwe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316518118c_0_0"/>
          <p:cNvSpPr txBox="1">
            <a:spLocks noGrp="1"/>
          </p:cNvSpPr>
          <p:nvPr>
            <p:ph type="title"/>
          </p:nvPr>
        </p:nvSpPr>
        <p:spPr>
          <a:xfrm>
            <a:off x="371192" y="4508626"/>
            <a:ext cx="7532400" cy="2163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5400"/>
              <a:buFont typeface="Twentieth Century"/>
              <a:buNone/>
            </a:pPr>
            <a:r>
              <a:rPr lang="en-US" sz="4800"/>
              <a:t>Nebraska’s 2022 College and Career Ready Standards for Mathematics</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3243d63c94_1_7"/>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Resources for Building Core Strength</a:t>
            </a:r>
            <a:endParaRPr/>
          </a:p>
        </p:txBody>
      </p:sp>
      <p:sp>
        <p:nvSpPr>
          <p:cNvPr id="217" name="Google Shape;217;g13243d63c94_1_7"/>
          <p:cNvSpPr txBox="1">
            <a:spLocks noGrp="1"/>
          </p:cNvSpPr>
          <p:nvPr>
            <p:ph type="body" idx="1"/>
          </p:nvPr>
        </p:nvSpPr>
        <p:spPr>
          <a:xfrm>
            <a:off x="838200" y="1825625"/>
            <a:ext cx="5342700" cy="50325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Need to choose new materials, or not sure of your materials’ quality?</a:t>
            </a:r>
            <a:endParaRPr/>
          </a:p>
          <a:p>
            <a:pPr marL="0" lvl="0" indent="0" algn="l" rtl="0">
              <a:lnSpc>
                <a:spcPct val="90000"/>
              </a:lnSpc>
              <a:spcBef>
                <a:spcPts val="1000"/>
              </a:spcBef>
              <a:spcAft>
                <a:spcPts val="0"/>
              </a:spcAft>
              <a:buSzPts val="2800"/>
              <a:buNone/>
            </a:pPr>
            <a:endParaRPr sz="1600"/>
          </a:p>
          <a:p>
            <a:pPr marL="457200" lvl="0" indent="-406400" algn="l" rtl="0">
              <a:lnSpc>
                <a:spcPct val="90000"/>
              </a:lnSpc>
              <a:spcBef>
                <a:spcPts val="1000"/>
              </a:spcBef>
              <a:spcAft>
                <a:spcPts val="0"/>
              </a:spcAft>
              <a:buSzPts val="2800"/>
              <a:buChar char="•"/>
            </a:pPr>
            <a:r>
              <a:rPr lang="en-US"/>
              <a:t>Need help planning your materials selection or implementation process?</a:t>
            </a:r>
            <a:endParaRPr/>
          </a:p>
          <a:p>
            <a:pPr marL="457200" lvl="0" indent="0" algn="l" rtl="0">
              <a:lnSpc>
                <a:spcPct val="90000"/>
              </a:lnSpc>
              <a:spcBef>
                <a:spcPts val="1000"/>
              </a:spcBef>
              <a:spcAft>
                <a:spcPts val="0"/>
              </a:spcAft>
              <a:buSzPts val="2800"/>
              <a:buNone/>
            </a:pPr>
            <a:endParaRPr sz="1600"/>
          </a:p>
          <a:p>
            <a:pPr marL="457200" lvl="0" indent="-406400" algn="l" rtl="0">
              <a:lnSpc>
                <a:spcPct val="90000"/>
              </a:lnSpc>
              <a:spcBef>
                <a:spcPts val="1000"/>
              </a:spcBef>
              <a:spcAft>
                <a:spcPts val="0"/>
              </a:spcAft>
              <a:buSzPts val="2800"/>
              <a:buChar char="•"/>
            </a:pPr>
            <a:r>
              <a:rPr lang="en-US"/>
              <a:t>Need to find a professional learning provider with expertise in your materials?</a:t>
            </a:r>
            <a:endParaRPr/>
          </a:p>
        </p:txBody>
      </p:sp>
      <p:pic>
        <p:nvPicPr>
          <p:cNvPr id="218" name="Google Shape;218;g13243d63c94_1_7"/>
          <p:cNvPicPr preferRelativeResize="0"/>
          <p:nvPr/>
        </p:nvPicPr>
        <p:blipFill rotWithShape="1">
          <a:blip r:embed="rId3">
            <a:alphaModFix/>
          </a:blip>
          <a:srcRect/>
          <a:stretch/>
        </p:blipFill>
        <p:spPr>
          <a:xfrm>
            <a:off x="6341975" y="1690625"/>
            <a:ext cx="3226775" cy="1504000"/>
          </a:xfrm>
          <a:prstGeom prst="rect">
            <a:avLst/>
          </a:prstGeom>
          <a:noFill/>
          <a:ln>
            <a:noFill/>
          </a:ln>
        </p:spPr>
      </p:pic>
      <p:pic>
        <p:nvPicPr>
          <p:cNvPr id="219" name="Google Shape;219;g13243d63c94_1_7"/>
          <p:cNvPicPr preferRelativeResize="0"/>
          <p:nvPr/>
        </p:nvPicPr>
        <p:blipFill rotWithShape="1">
          <a:blip r:embed="rId4">
            <a:alphaModFix/>
          </a:blip>
          <a:srcRect/>
          <a:stretch/>
        </p:blipFill>
        <p:spPr>
          <a:xfrm>
            <a:off x="6622588" y="3585063"/>
            <a:ext cx="2665550" cy="1116850"/>
          </a:xfrm>
          <a:prstGeom prst="rect">
            <a:avLst/>
          </a:prstGeom>
          <a:noFill/>
          <a:ln>
            <a:noFill/>
          </a:ln>
        </p:spPr>
      </p:pic>
      <p:pic>
        <p:nvPicPr>
          <p:cNvPr id="220" name="Google Shape;220;g13243d63c94_1_7"/>
          <p:cNvPicPr preferRelativeResize="0"/>
          <p:nvPr/>
        </p:nvPicPr>
        <p:blipFill rotWithShape="1">
          <a:blip r:embed="rId5">
            <a:alphaModFix/>
          </a:blip>
          <a:srcRect/>
          <a:stretch/>
        </p:blipFill>
        <p:spPr>
          <a:xfrm>
            <a:off x="6341975" y="5092341"/>
            <a:ext cx="3226775" cy="11666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4888506534_0_0"/>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Resources for Understanding the Standards</a:t>
            </a:r>
            <a:endParaRPr/>
          </a:p>
        </p:txBody>
      </p:sp>
      <p:sp>
        <p:nvSpPr>
          <p:cNvPr id="227" name="Google Shape;227;g14888506534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1000"/>
              </a:spcBef>
              <a:spcAft>
                <a:spcPts val="0"/>
              </a:spcAft>
              <a:buSzPts val="2800"/>
              <a:buNone/>
            </a:pPr>
            <a:r>
              <a:rPr lang="en-US"/>
              <a:t>The NDE has made detailed information about the standards and their revision process available on their website at </a:t>
            </a:r>
            <a:r>
              <a:rPr lang="en-US" u="sng">
                <a:solidFill>
                  <a:schemeClr val="hlink"/>
                </a:solidFill>
                <a:hlinkClick r:id="rId3"/>
              </a:rPr>
              <a:t>www.education.ne.gov/math/mathematics-standards-revision</a:t>
            </a:r>
            <a:endParaRPr/>
          </a:p>
          <a:p>
            <a:pPr marL="0" lvl="0" indent="0" algn="l" rtl="0">
              <a:lnSpc>
                <a:spcPct val="90000"/>
              </a:lnSpc>
              <a:spcBef>
                <a:spcPts val="1000"/>
              </a:spcBef>
              <a:spcAft>
                <a:spcPts val="0"/>
              </a:spcAft>
              <a:buSzPts val="2800"/>
              <a:buNone/>
            </a:pPr>
            <a:r>
              <a:rPr lang="en-US"/>
              <a:t>Resources include:</a:t>
            </a:r>
            <a:endParaRPr/>
          </a:p>
          <a:p>
            <a:pPr marL="457200" lvl="0" indent="-406400" algn="l" rtl="0">
              <a:lnSpc>
                <a:spcPct val="90000"/>
              </a:lnSpc>
              <a:spcBef>
                <a:spcPts val="1000"/>
              </a:spcBef>
              <a:spcAft>
                <a:spcPts val="0"/>
              </a:spcAft>
              <a:buSzPts val="2800"/>
              <a:buChar char="•"/>
            </a:pPr>
            <a:r>
              <a:rPr lang="en-US" u="sng">
                <a:solidFill>
                  <a:schemeClr val="accent2"/>
                </a:solidFill>
                <a:hlinkClick r:id="rId4">
                  <a:extLst>
                    <a:ext uri="{A12FA001-AC4F-418D-AE19-62706E023703}">
                      <ahyp:hlinkClr xmlns:ahyp="http://schemas.microsoft.com/office/drawing/2018/hyperlinkcolor" val="tx"/>
                    </a:ext>
                  </a:extLst>
                </a:hlinkClick>
              </a:rPr>
              <a:t>Key Features and Talking Points</a:t>
            </a:r>
            <a:r>
              <a:rPr lang="en-US"/>
              <a:t> with an overview of the standards’ structure and content and a chart summarizing the main differences between the 2015 and 2022 standards</a:t>
            </a:r>
            <a:endParaRPr/>
          </a:p>
          <a:p>
            <a:pPr marL="457200" lvl="0" indent="-406400" algn="l" rtl="0">
              <a:lnSpc>
                <a:spcPct val="90000"/>
              </a:lnSpc>
              <a:spcBef>
                <a:spcPts val="0"/>
              </a:spcBef>
              <a:spcAft>
                <a:spcPts val="0"/>
              </a:spcAft>
              <a:buSzPts val="2800"/>
              <a:buChar char="•"/>
            </a:pPr>
            <a:r>
              <a:rPr lang="en-US" u="sng">
                <a:solidFill>
                  <a:schemeClr val="accent2"/>
                </a:solidFill>
                <a:hlinkClick r:id="rId5">
                  <a:extLst>
                    <a:ext uri="{A12FA001-AC4F-418D-AE19-62706E023703}">
                      <ahyp:hlinkClr xmlns:ahyp="http://schemas.microsoft.com/office/drawing/2018/hyperlinkcolor" val="tx"/>
                    </a:ext>
                  </a:extLst>
                </a:hlinkClick>
              </a:rPr>
              <a:t>Crosswalk</a:t>
            </a:r>
            <a:r>
              <a:rPr lang="en-US"/>
              <a:t> showing details of changes made to standards </a:t>
            </a:r>
            <a:endParaRPr/>
          </a:p>
          <a:p>
            <a:pPr marL="457200" lvl="0" indent="-406400" algn="l" rtl="0">
              <a:lnSpc>
                <a:spcPct val="90000"/>
              </a:lnSpc>
              <a:spcBef>
                <a:spcPts val="0"/>
              </a:spcBef>
              <a:spcAft>
                <a:spcPts val="0"/>
              </a:spcAft>
              <a:buSzPts val="2800"/>
              <a:buChar char="•"/>
            </a:pPr>
            <a:r>
              <a:rPr lang="en-US" u="sng">
                <a:solidFill>
                  <a:schemeClr val="accent2"/>
                </a:solidFill>
                <a:hlinkClick r:id="rId6">
                  <a:extLst>
                    <a:ext uri="{A12FA001-AC4F-418D-AE19-62706E023703}">
                      <ahyp:hlinkClr xmlns:ahyp="http://schemas.microsoft.com/office/drawing/2018/hyperlinkcolor" val="tx"/>
                    </a:ext>
                  </a:extLst>
                </a:hlinkClick>
              </a:rPr>
              <a:t>Revision Process Overview</a:t>
            </a:r>
            <a:r>
              <a:rPr lang="en-US"/>
              <a:t> with details about timeline, representation on the writing committee, and much more</a:t>
            </a:r>
            <a:endParaRPr/>
          </a:p>
          <a:p>
            <a:pPr marL="457200" lvl="0" indent="-406400" algn="l" rtl="0">
              <a:lnSpc>
                <a:spcPct val="90000"/>
              </a:lnSpc>
              <a:spcBef>
                <a:spcPts val="0"/>
              </a:spcBef>
              <a:spcAft>
                <a:spcPts val="0"/>
              </a:spcAft>
              <a:buSzPts val="2800"/>
              <a:buChar char="•"/>
            </a:pPr>
            <a:r>
              <a:rPr lang="en-US" u="sng">
                <a:solidFill>
                  <a:schemeClr val="accent2"/>
                </a:solidFill>
                <a:hlinkClick r:id="rId7">
                  <a:extLst>
                    <a:ext uri="{A12FA001-AC4F-418D-AE19-62706E023703}">
                      <ahyp:hlinkClr xmlns:ahyp="http://schemas.microsoft.com/office/drawing/2018/hyperlinkcolor" val="tx"/>
                    </a:ext>
                  </a:extLst>
                </a:hlinkClick>
              </a:rPr>
              <a:t>Implementation Overview</a:t>
            </a:r>
            <a:r>
              <a:rPr lang="en-US"/>
              <a:t> clarifying the four stages of implementation and implications for summative assessment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31cdf94bc3_0_20"/>
          <p:cNvSpPr txBox="1">
            <a:spLocks noGrp="1"/>
          </p:cNvSpPr>
          <p:nvPr>
            <p:ph type="title"/>
          </p:nvPr>
        </p:nvSpPr>
        <p:spPr>
          <a:xfrm>
            <a:off x="5395865" y="1795572"/>
            <a:ext cx="4584900" cy="403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a:t>1. Setting Implementation Priorities</a:t>
            </a:r>
            <a:br>
              <a:rPr lang="en-US" sz="3200" b="1"/>
            </a:br>
            <a:br>
              <a:rPr lang="en-US" sz="3200"/>
            </a:br>
            <a:r>
              <a:rPr lang="en-US" sz="3200"/>
              <a:t>2. Applying Relevant Resources</a:t>
            </a:r>
            <a:br>
              <a:rPr lang="en-US" sz="3200"/>
            </a:br>
            <a:br>
              <a:rPr lang="en-US" sz="3200"/>
            </a:br>
            <a:r>
              <a:rPr lang="en-US" sz="3200" b="1"/>
              <a:t>3. Committing to Next Steps</a:t>
            </a:r>
            <a:endParaRPr sz="3200" b="1"/>
          </a:p>
        </p:txBody>
      </p:sp>
      <p:sp>
        <p:nvSpPr>
          <p:cNvPr id="234" name="Google Shape;234;g131cdf94bc3_0_20"/>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Session 4 Agenda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Strategize and Plan</a:t>
            </a:r>
            <a:endParaRPr/>
          </a:p>
        </p:txBody>
      </p:sp>
      <p:sp>
        <p:nvSpPr>
          <p:cNvPr id="241" name="Google Shape;241;p22"/>
          <p:cNvSpPr txBox="1">
            <a:spLocks noGrp="1"/>
          </p:cNvSpPr>
          <p:nvPr>
            <p:ph type="body" idx="1"/>
          </p:nvPr>
        </p:nvSpPr>
        <p:spPr>
          <a:xfrm>
            <a:off x="838200" y="1825625"/>
            <a:ext cx="10515600" cy="44646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1000"/>
              </a:spcBef>
              <a:spcAft>
                <a:spcPts val="0"/>
              </a:spcAft>
              <a:buClr>
                <a:schemeClr val="dk2"/>
              </a:buClr>
              <a:buSzPts val="2800"/>
              <a:buFont typeface="Twentieth Century"/>
              <a:buChar char="•"/>
            </a:pPr>
            <a:r>
              <a:rPr lang="en-US"/>
              <a:t>What needs to happen in your system within three months? Six months? One year?</a:t>
            </a:r>
            <a:endParaRPr/>
          </a:p>
          <a:p>
            <a:pPr marL="514350" lvl="0" indent="-514350" algn="l" rtl="0">
              <a:lnSpc>
                <a:spcPct val="90000"/>
              </a:lnSpc>
              <a:spcBef>
                <a:spcPts val="1000"/>
              </a:spcBef>
              <a:spcAft>
                <a:spcPts val="0"/>
              </a:spcAft>
              <a:buSzPts val="2800"/>
              <a:buChar char="•"/>
            </a:pPr>
            <a:r>
              <a:rPr lang="en-US"/>
              <a:t>How will you work to make these things happen? Who else will you need to involve and invest?</a:t>
            </a:r>
            <a:endParaRPr/>
          </a:p>
          <a:p>
            <a:pPr marL="514350" lvl="0" indent="-514350" algn="l" rtl="0">
              <a:lnSpc>
                <a:spcPct val="90000"/>
              </a:lnSpc>
              <a:spcBef>
                <a:spcPts val="1000"/>
              </a:spcBef>
              <a:spcAft>
                <a:spcPts val="0"/>
              </a:spcAft>
              <a:buSzPts val="2800"/>
              <a:buChar char="•"/>
            </a:pPr>
            <a:r>
              <a:rPr lang="en-US"/>
              <a:t>Consider the sample plans in gray on your reflection guide. Then replace them with your own thoughts and plans.</a:t>
            </a:r>
            <a:endParaRPr/>
          </a:p>
          <a:p>
            <a:pPr marL="514350" lvl="0" indent="-514350" algn="l" rtl="0">
              <a:lnSpc>
                <a:spcPct val="90000"/>
              </a:lnSpc>
              <a:spcBef>
                <a:spcPts val="1000"/>
              </a:spcBef>
              <a:spcAft>
                <a:spcPts val="0"/>
              </a:spcAft>
              <a:buSzPts val="2800"/>
              <a:buChar char="•"/>
            </a:pPr>
            <a:r>
              <a:rPr lang="en-US"/>
              <a:t>Feel free to use and adapt the examples, but do not feel constrained by them. They are meant to inspire, not prescribe!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35049335b0_0_0"/>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Reflect and Share</a:t>
            </a:r>
            <a:endParaRPr/>
          </a:p>
        </p:txBody>
      </p:sp>
      <p:sp>
        <p:nvSpPr>
          <p:cNvPr id="248" name="Google Shape;248;g135049335b0_0_0"/>
          <p:cNvSpPr txBox="1">
            <a:spLocks noGrp="1"/>
          </p:cNvSpPr>
          <p:nvPr>
            <p:ph type="body" idx="1"/>
          </p:nvPr>
        </p:nvSpPr>
        <p:spPr>
          <a:xfrm>
            <a:off x="838200" y="1825625"/>
            <a:ext cx="10515600" cy="44646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1000"/>
              </a:spcBef>
              <a:spcAft>
                <a:spcPts val="0"/>
              </a:spcAft>
              <a:buClr>
                <a:schemeClr val="dk2"/>
              </a:buClr>
              <a:buSzPts val="2800"/>
              <a:buFont typeface="Twentieth Century"/>
              <a:buAutoNum type="arabicPeriod"/>
            </a:pPr>
            <a:r>
              <a:rPr lang="en-US"/>
              <a:t>What will you do within the week to support implementation of the improved standards? Why and how?</a:t>
            </a:r>
            <a:endParaRPr/>
          </a:p>
          <a:p>
            <a:pPr marL="514350" lvl="0" indent="-514350" algn="l" rtl="0">
              <a:lnSpc>
                <a:spcPct val="90000"/>
              </a:lnSpc>
              <a:spcBef>
                <a:spcPts val="1000"/>
              </a:spcBef>
              <a:spcAft>
                <a:spcPts val="0"/>
              </a:spcAft>
              <a:buClr>
                <a:schemeClr val="dk2"/>
              </a:buClr>
              <a:buSzPts val="2800"/>
              <a:buFont typeface="Twentieth Century"/>
              <a:buAutoNum type="arabicPeriod"/>
            </a:pPr>
            <a:r>
              <a:rPr lang="en-US"/>
              <a:t>What will you do within the month? Why and how?</a:t>
            </a:r>
            <a:endParaRPr/>
          </a:p>
          <a:p>
            <a:pPr marL="514350" lvl="0" indent="-514350" algn="l" rtl="0">
              <a:lnSpc>
                <a:spcPct val="90000"/>
              </a:lnSpc>
              <a:spcBef>
                <a:spcPts val="1000"/>
              </a:spcBef>
              <a:spcAft>
                <a:spcPts val="0"/>
              </a:spcAft>
              <a:buClr>
                <a:schemeClr val="dk2"/>
              </a:buClr>
              <a:buSzPts val="2800"/>
              <a:buFont typeface="Twentieth Century"/>
              <a:buAutoNum type="arabicPeriod"/>
            </a:pPr>
            <a:r>
              <a:rPr lang="en-US"/>
              <a:t>What will you do within the school year? Why and how?</a:t>
            </a:r>
            <a:endParaRPr/>
          </a:p>
          <a:p>
            <a:pPr marL="514350" lvl="0" indent="-514350" algn="l" rtl="0">
              <a:lnSpc>
                <a:spcPct val="90000"/>
              </a:lnSpc>
              <a:spcBef>
                <a:spcPts val="1000"/>
              </a:spcBef>
              <a:spcAft>
                <a:spcPts val="0"/>
              </a:spcAft>
              <a:buClr>
                <a:schemeClr val="dk2"/>
              </a:buClr>
              <a:buSzPts val="2800"/>
              <a:buFont typeface="Twentieth Century"/>
              <a:buAutoNum type="arabicPeriod"/>
            </a:pPr>
            <a:r>
              <a:rPr lang="en-US"/>
              <a:t>What will you try </a:t>
            </a:r>
            <a:r>
              <a:rPr lang="en-US" i="1"/>
              <a:t>not</a:t>
            </a:r>
            <a:r>
              <a:rPr lang="en-US"/>
              <a:t> to do until next school year? Why?</a:t>
            </a:r>
            <a:endParaRPr/>
          </a:p>
          <a:p>
            <a:pPr marL="514350" lvl="0" indent="-514350" algn="l" rtl="0">
              <a:lnSpc>
                <a:spcPct val="90000"/>
              </a:lnSpc>
              <a:spcBef>
                <a:spcPts val="1000"/>
              </a:spcBef>
              <a:spcAft>
                <a:spcPts val="0"/>
              </a:spcAft>
              <a:buClr>
                <a:schemeClr val="dk2"/>
              </a:buClr>
              <a:buSzPts val="2800"/>
              <a:buFont typeface="Twentieth Century"/>
              <a:buAutoNum type="arabicPeriod"/>
            </a:pPr>
            <a:r>
              <a:rPr lang="en-US"/>
              <a:t>What will your standards implementation efforts look like three years from now? Six years from now?</a:t>
            </a:r>
            <a:endParaRPr/>
          </a:p>
          <a:p>
            <a:pPr marL="514350" lvl="0" indent="-514350" algn="l" rtl="0">
              <a:lnSpc>
                <a:spcPct val="90000"/>
              </a:lnSpc>
              <a:spcBef>
                <a:spcPts val="1000"/>
              </a:spcBef>
              <a:spcAft>
                <a:spcPts val="0"/>
              </a:spcAft>
              <a:buClr>
                <a:schemeClr val="dk2"/>
              </a:buClr>
              <a:buSzPts val="2800"/>
              <a:buFont typeface="Twentieth Century"/>
              <a:buAutoNum type="arabicPeriod"/>
            </a:pPr>
            <a:r>
              <a:rPr lang="en-US"/>
              <a:t>How will all this work affect students’ learning and lives?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499416b150_0_60"/>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Putting It All Together: A Vision for the Core</a:t>
            </a:r>
            <a:endParaRPr/>
          </a:p>
        </p:txBody>
      </p:sp>
      <p:sp>
        <p:nvSpPr>
          <p:cNvPr id="255" name="Google Shape;255;g1499416b150_0_60"/>
          <p:cNvSpPr txBox="1">
            <a:spLocks noGrp="1"/>
          </p:cNvSpPr>
          <p:nvPr>
            <p:ph type="body" idx="1"/>
          </p:nvPr>
        </p:nvSpPr>
        <p:spPr>
          <a:xfrm>
            <a:off x="762000" y="1825625"/>
            <a:ext cx="82323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b="1"/>
              <a:t>All</a:t>
            </a:r>
            <a:r>
              <a:rPr lang="en-US"/>
              <a:t> </a:t>
            </a:r>
            <a:r>
              <a:rPr lang="en-US" b="1"/>
              <a:t>students </a:t>
            </a:r>
            <a:r>
              <a:rPr lang="en-US"/>
              <a:t>become </a:t>
            </a:r>
            <a:r>
              <a:rPr lang="en-US" b="1"/>
              <a:t>flexible, confident </a:t>
            </a:r>
            <a:r>
              <a:rPr lang="en-US"/>
              <a:t>users of mathematics in life and work</a:t>
            </a:r>
            <a:endParaRPr/>
          </a:p>
          <a:p>
            <a:pPr marL="457200" lvl="0" indent="-406400" algn="l" rtl="0">
              <a:lnSpc>
                <a:spcPct val="90000"/>
              </a:lnSpc>
              <a:spcBef>
                <a:spcPts val="0"/>
              </a:spcBef>
              <a:spcAft>
                <a:spcPts val="0"/>
              </a:spcAft>
              <a:buSzPts val="2800"/>
              <a:buChar char="•"/>
            </a:pPr>
            <a:r>
              <a:rPr lang="en-US"/>
              <a:t>…by making sense of and </a:t>
            </a:r>
            <a:r>
              <a:rPr lang="en-US" b="1"/>
              <a:t>solving</a:t>
            </a:r>
            <a:r>
              <a:rPr lang="en-US"/>
              <a:t> problems, </a:t>
            </a:r>
            <a:r>
              <a:rPr lang="en-US" b="1"/>
              <a:t>reasoning</a:t>
            </a:r>
            <a:r>
              <a:rPr lang="en-US"/>
              <a:t> critically about mathematics, and </a:t>
            </a:r>
            <a:r>
              <a:rPr lang="en-US" b="1"/>
              <a:t>representing</a:t>
            </a:r>
            <a:r>
              <a:rPr lang="en-US"/>
              <a:t>, </a:t>
            </a:r>
            <a:r>
              <a:rPr lang="en-US" b="1"/>
              <a:t>communicating</a:t>
            </a:r>
            <a:r>
              <a:rPr lang="en-US"/>
              <a:t>, and </a:t>
            </a:r>
            <a:r>
              <a:rPr lang="en-US" b="1"/>
              <a:t>connecting</a:t>
            </a:r>
            <a:r>
              <a:rPr lang="en-US"/>
              <a:t> mathematical ideas</a:t>
            </a:r>
            <a:endParaRPr/>
          </a:p>
          <a:p>
            <a:pPr marL="457200" lvl="0" indent="-406400" algn="l" rtl="0">
              <a:lnSpc>
                <a:spcPct val="90000"/>
              </a:lnSpc>
              <a:spcBef>
                <a:spcPts val="0"/>
              </a:spcBef>
              <a:spcAft>
                <a:spcPts val="0"/>
              </a:spcAft>
              <a:buSzPts val="2800"/>
              <a:buChar char="•"/>
            </a:pPr>
            <a:r>
              <a:rPr lang="en-US"/>
              <a:t>…with </a:t>
            </a:r>
            <a:r>
              <a:rPr lang="en-US" b="1"/>
              <a:t>grade-level</a:t>
            </a:r>
            <a:r>
              <a:rPr lang="en-US"/>
              <a:t> content, </a:t>
            </a:r>
            <a:r>
              <a:rPr lang="en-US" b="1"/>
              <a:t>coherent</a:t>
            </a:r>
            <a:r>
              <a:rPr lang="en-US"/>
              <a:t> learning progressions, and a rigorous balance of </a:t>
            </a:r>
            <a:r>
              <a:rPr lang="en-US" b="1"/>
              <a:t>conceptual</a:t>
            </a:r>
            <a:r>
              <a:rPr lang="en-US"/>
              <a:t> understanding, </a:t>
            </a:r>
            <a:r>
              <a:rPr lang="en-US" b="1"/>
              <a:t>procedural</a:t>
            </a:r>
            <a:r>
              <a:rPr lang="en-US"/>
              <a:t> skill and fluency, and </a:t>
            </a:r>
            <a:r>
              <a:rPr lang="en-US" b="1"/>
              <a:t>authentic</a:t>
            </a:r>
            <a:r>
              <a:rPr lang="en-US"/>
              <a:t> application.</a:t>
            </a:r>
            <a:endParaRPr/>
          </a:p>
        </p:txBody>
      </p:sp>
      <p:sp>
        <p:nvSpPr>
          <p:cNvPr id="256" name="Google Shape;256;g1499416b150_0_60"/>
          <p:cNvSpPr txBox="1"/>
          <p:nvPr/>
        </p:nvSpPr>
        <p:spPr>
          <a:xfrm>
            <a:off x="9074600" y="3004450"/>
            <a:ext cx="20391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Twentieth Century"/>
                <a:ea typeface="Twentieth Century"/>
                <a:cs typeface="Twentieth Century"/>
                <a:sym typeface="Twentieth Century"/>
              </a:rPr>
              <a:t>Mathematical processes</a:t>
            </a:r>
            <a:endParaRPr sz="2200" b="1" i="0" u="none" strike="noStrike" cap="none">
              <a:solidFill>
                <a:schemeClr val="accent1"/>
              </a:solidFill>
              <a:latin typeface="Twentieth Century"/>
              <a:ea typeface="Twentieth Century"/>
              <a:cs typeface="Twentieth Century"/>
              <a:sym typeface="Twentieth Century"/>
            </a:endParaRPr>
          </a:p>
        </p:txBody>
      </p:sp>
      <p:sp>
        <p:nvSpPr>
          <p:cNvPr id="257" name="Google Shape;257;g1499416b150_0_60"/>
          <p:cNvSpPr txBox="1"/>
          <p:nvPr/>
        </p:nvSpPr>
        <p:spPr>
          <a:xfrm>
            <a:off x="9325500" y="4313025"/>
            <a:ext cx="24081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Twentieth Century"/>
                <a:ea typeface="Twentieth Century"/>
                <a:cs typeface="Twentieth Century"/>
                <a:sym typeface="Twentieth Century"/>
              </a:rPr>
              <a:t>Grade-level standards and instructional shifts</a:t>
            </a:r>
            <a:endParaRPr sz="2200" b="1" i="0" u="none" strike="noStrike" cap="none">
              <a:solidFill>
                <a:schemeClr val="accent1"/>
              </a:solidFill>
              <a:latin typeface="Twentieth Century"/>
              <a:ea typeface="Twentieth Century"/>
              <a:cs typeface="Twentieth Century"/>
              <a:sym typeface="Twentieth Century"/>
            </a:endParaRPr>
          </a:p>
        </p:txBody>
      </p:sp>
      <p:cxnSp>
        <p:nvCxnSpPr>
          <p:cNvPr id="258" name="Google Shape;258;g1499416b150_0_60"/>
          <p:cNvCxnSpPr/>
          <p:nvPr/>
        </p:nvCxnSpPr>
        <p:spPr>
          <a:xfrm>
            <a:off x="8529425" y="1901825"/>
            <a:ext cx="0" cy="682500"/>
          </a:xfrm>
          <a:prstGeom prst="straightConnector1">
            <a:avLst/>
          </a:prstGeom>
          <a:noFill/>
          <a:ln w="114300" cap="flat" cmpd="sng">
            <a:solidFill>
              <a:schemeClr val="accent2"/>
            </a:solidFill>
            <a:prstDash val="solid"/>
            <a:round/>
            <a:headEnd type="none" w="sm" len="sm"/>
            <a:tailEnd type="none" w="sm" len="sm"/>
          </a:ln>
        </p:spPr>
      </p:cxnSp>
      <p:cxnSp>
        <p:nvCxnSpPr>
          <p:cNvPr id="259" name="Google Shape;259;g1499416b150_0_60"/>
          <p:cNvCxnSpPr/>
          <p:nvPr/>
        </p:nvCxnSpPr>
        <p:spPr>
          <a:xfrm>
            <a:off x="8836925" y="2719325"/>
            <a:ext cx="0" cy="1433100"/>
          </a:xfrm>
          <a:prstGeom prst="straightConnector1">
            <a:avLst/>
          </a:prstGeom>
          <a:noFill/>
          <a:ln w="114300" cap="flat" cmpd="sng">
            <a:solidFill>
              <a:schemeClr val="accent2"/>
            </a:solidFill>
            <a:prstDash val="solid"/>
            <a:round/>
            <a:headEnd type="none" w="sm" len="sm"/>
            <a:tailEnd type="none" w="sm" len="sm"/>
          </a:ln>
        </p:spPr>
      </p:cxnSp>
      <p:cxnSp>
        <p:nvCxnSpPr>
          <p:cNvPr id="260" name="Google Shape;260;g1499416b150_0_60"/>
          <p:cNvCxnSpPr/>
          <p:nvPr/>
        </p:nvCxnSpPr>
        <p:spPr>
          <a:xfrm>
            <a:off x="9159900" y="4272975"/>
            <a:ext cx="0" cy="1433100"/>
          </a:xfrm>
          <a:prstGeom prst="straightConnector1">
            <a:avLst/>
          </a:prstGeom>
          <a:noFill/>
          <a:ln w="114300" cap="flat" cmpd="sng">
            <a:solidFill>
              <a:schemeClr val="accent2"/>
            </a:solidFill>
            <a:prstDash val="solid"/>
            <a:round/>
            <a:headEnd type="none" w="sm" len="sm"/>
            <a:tailEnd type="none" w="sm" len="sm"/>
          </a:ln>
        </p:spPr>
      </p:cxnSp>
      <p:sp>
        <p:nvSpPr>
          <p:cNvPr id="261" name="Google Shape;261;g1499416b150_0_60"/>
          <p:cNvSpPr txBox="1"/>
          <p:nvPr/>
        </p:nvSpPr>
        <p:spPr>
          <a:xfrm>
            <a:off x="8751625" y="1812125"/>
            <a:ext cx="28017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1489"/>
                </a:solidFill>
                <a:latin typeface="Twentieth Century"/>
                <a:ea typeface="Twentieth Century"/>
                <a:cs typeface="Twentieth Century"/>
                <a:sym typeface="Twentieth Century"/>
              </a:rPr>
              <a:t>College, career, and life readiness</a:t>
            </a:r>
            <a:endParaRPr sz="2200" b="1" i="0" u="none" strike="noStrike" cap="none">
              <a:solidFill>
                <a:srgbClr val="001489"/>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32a6fb74b5_0_33"/>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In a Strong Mathematics Core…</a:t>
            </a:r>
            <a:endParaRPr/>
          </a:p>
        </p:txBody>
      </p:sp>
      <p:sp>
        <p:nvSpPr>
          <p:cNvPr id="268" name="Google Shape;268;g132a6fb74b5_0_33"/>
          <p:cNvSpPr txBox="1">
            <a:spLocks noGrp="1"/>
          </p:cNvSpPr>
          <p:nvPr>
            <p:ph type="body" idx="1"/>
          </p:nvPr>
        </p:nvSpPr>
        <p:spPr>
          <a:xfrm>
            <a:off x="838200" y="1825625"/>
            <a:ext cx="3800400" cy="4193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1000"/>
              </a:spcAft>
              <a:buSzPts val="2800"/>
              <a:buNone/>
            </a:pPr>
            <a:r>
              <a:rPr lang="en-US" sz="3300"/>
              <a:t>Standards are only one leg of the stool.</a:t>
            </a:r>
            <a:endParaRPr sz="3300"/>
          </a:p>
        </p:txBody>
      </p:sp>
      <p:grpSp>
        <p:nvGrpSpPr>
          <p:cNvPr id="269" name="Google Shape;269;g132a6fb74b5_0_33"/>
          <p:cNvGrpSpPr/>
          <p:nvPr/>
        </p:nvGrpSpPr>
        <p:grpSpPr>
          <a:xfrm>
            <a:off x="5522826" y="2208301"/>
            <a:ext cx="4612450" cy="3257848"/>
            <a:chOff x="838306" y="3429000"/>
            <a:chExt cx="3606858" cy="2258474"/>
          </a:xfrm>
        </p:grpSpPr>
        <p:grpSp>
          <p:nvGrpSpPr>
            <p:cNvPr id="270" name="Google Shape;270;g132a6fb74b5_0_33"/>
            <p:cNvGrpSpPr/>
            <p:nvPr/>
          </p:nvGrpSpPr>
          <p:grpSpPr>
            <a:xfrm>
              <a:off x="838306" y="3429000"/>
              <a:ext cx="3606858" cy="2258474"/>
              <a:chOff x="1732547" y="1001"/>
              <a:chExt cx="5622538" cy="4092921"/>
            </a:xfrm>
          </p:grpSpPr>
          <p:sp>
            <p:nvSpPr>
              <p:cNvPr id="271" name="Google Shape;271;g132a6fb74b5_0_33"/>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132a6fb74b5_0_33"/>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Student</a:t>
                </a:r>
                <a:endParaRPr sz="2200" b="0" i="0" u="none" strike="noStrike" cap="none">
                  <a:solidFill>
                    <a:schemeClr val="lt1"/>
                  </a:solidFill>
                  <a:latin typeface="Rockwell"/>
                  <a:ea typeface="Rockwell"/>
                  <a:cs typeface="Rockwell"/>
                  <a:sym typeface="Rockwell"/>
                </a:endParaRPr>
              </a:p>
            </p:txBody>
          </p:sp>
          <p:sp>
            <p:nvSpPr>
              <p:cNvPr id="273" name="Google Shape;273;g132a6fb74b5_0_33"/>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32a6fb74b5_0_33"/>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75" name="Google Shape;275;g132a6fb74b5_0_33"/>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132a6fb74b5_0_33"/>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Content</a:t>
                </a:r>
                <a:endParaRPr sz="2200" b="0" i="0" u="none" strike="noStrike" cap="none">
                  <a:solidFill>
                    <a:schemeClr val="lt1"/>
                  </a:solidFill>
                  <a:latin typeface="Rockwell"/>
                  <a:ea typeface="Rockwell"/>
                  <a:cs typeface="Rockwell"/>
                  <a:sym typeface="Rockwell"/>
                </a:endParaRPr>
              </a:p>
            </p:txBody>
          </p:sp>
          <p:sp>
            <p:nvSpPr>
              <p:cNvPr id="277" name="Google Shape;277;g132a6fb74b5_0_33"/>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132a6fb74b5_0_33"/>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79" name="Google Shape;279;g132a6fb74b5_0_33"/>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132a6fb74b5_0_33"/>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Teacher</a:t>
                </a:r>
                <a:endParaRPr sz="2200" b="0" i="0" u="none" strike="noStrike" cap="none">
                  <a:solidFill>
                    <a:schemeClr val="lt1"/>
                  </a:solidFill>
                  <a:latin typeface="Rockwell"/>
                  <a:ea typeface="Rockwell"/>
                  <a:cs typeface="Rockwell"/>
                  <a:sym typeface="Rockwell"/>
                </a:endParaRPr>
              </a:p>
            </p:txBody>
          </p:sp>
          <p:sp>
            <p:nvSpPr>
              <p:cNvPr id="281" name="Google Shape;281;g132a6fb74b5_0_33"/>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132a6fb74b5_0_33"/>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283" name="Google Shape;283;g132a6fb74b5_0_33"/>
            <p:cNvSpPr txBox="1"/>
            <p:nvPr/>
          </p:nvSpPr>
          <p:spPr>
            <a:xfrm>
              <a:off x="1706104" y="4500438"/>
              <a:ext cx="1870800" cy="29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Rockwell"/>
                  <a:ea typeface="Rockwell"/>
                  <a:cs typeface="Rockwell"/>
                  <a:sym typeface="Rockwell"/>
                </a:rPr>
                <a:t>Task</a:t>
              </a:r>
              <a:endParaRPr sz="2200" b="1" i="0" u="none" strike="noStrike" cap="none">
                <a:solidFill>
                  <a:schemeClr val="accent1"/>
                </a:solidFill>
                <a:latin typeface="Rockwell"/>
                <a:ea typeface="Rockwell"/>
                <a:cs typeface="Rockwell"/>
                <a:sym typeface="Rockwell"/>
              </a:endParaRPr>
            </a:p>
          </p:txBody>
        </p:sp>
      </p:grpSp>
      <p:sp>
        <p:nvSpPr>
          <p:cNvPr id="284" name="Google Shape;284;g132a6fb74b5_0_33"/>
          <p:cNvSpPr/>
          <p:nvPr/>
        </p:nvSpPr>
        <p:spPr>
          <a:xfrm>
            <a:off x="4638675" y="2032325"/>
            <a:ext cx="6322200" cy="41931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4"/>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6000"/>
              <a:buFont typeface="Twentieth Century"/>
              <a:buNone/>
            </a:pPr>
            <a:r>
              <a:rPr lang="en-US"/>
              <a:t>Thank you!</a:t>
            </a:r>
            <a:br>
              <a:rPr lang="en-US"/>
            </a:br>
            <a:r>
              <a:rPr lang="en-US" sz="4000"/>
              <a:t>Please complete the feedback form to help us plan further supports.</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Standards Rollout Sequence</a:t>
            </a:r>
            <a:endParaRPr/>
          </a:p>
        </p:txBody>
      </p:sp>
      <p:grpSp>
        <p:nvGrpSpPr>
          <p:cNvPr id="75" name="Google Shape;75;p3"/>
          <p:cNvGrpSpPr/>
          <p:nvPr/>
        </p:nvGrpSpPr>
        <p:grpSpPr>
          <a:xfrm>
            <a:off x="766687" y="1825624"/>
            <a:ext cx="9355679" cy="5032375"/>
            <a:chOff x="4687" y="0"/>
            <a:chExt cx="9355679" cy="5032375"/>
          </a:xfrm>
        </p:grpSpPr>
        <p:sp>
          <p:nvSpPr>
            <p:cNvPr id="76" name="Google Shape;76;p3"/>
            <p:cNvSpPr/>
            <p:nvPr/>
          </p:nvSpPr>
          <p:spPr>
            <a:xfrm>
              <a:off x="702379" y="0"/>
              <a:ext cx="7960296" cy="5032375"/>
            </a:xfrm>
            <a:prstGeom prst="rightArrow">
              <a:avLst>
                <a:gd name="adj1" fmla="val 50000"/>
                <a:gd name="adj2" fmla="val 50000"/>
              </a:avLst>
            </a:prstGeom>
            <a:solidFill>
              <a:srgbClr val="FFED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4687" y="1509712"/>
              <a:ext cx="2254380" cy="2012950"/>
            </a:xfrm>
            <a:prstGeom prst="roundRect">
              <a:avLst>
                <a:gd name="adj" fmla="val 16667"/>
              </a:avLst>
            </a:prstGeom>
            <a:gradFill>
              <a:gsLst>
                <a:gs pos="0">
                  <a:srgbClr val="FFD247"/>
                </a:gs>
                <a:gs pos="50000">
                  <a:srgbClr val="FFD400"/>
                </a:gs>
                <a:gs pos="100000">
                  <a:srgbClr val="E3C1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txBox="1"/>
            <p:nvPr/>
          </p:nvSpPr>
          <p:spPr>
            <a:xfrm>
              <a:off x="102951"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Rockwell"/>
                  <a:ea typeface="Rockwell"/>
                  <a:cs typeface="Rockwell"/>
                  <a:sym typeface="Rockwell"/>
                </a:rPr>
                <a:t>Session 1: A Vision for Excellent Math Instruction</a:t>
              </a:r>
              <a:endParaRPr sz="2300" b="0" i="0" u="none" strike="noStrike" cap="none">
                <a:solidFill>
                  <a:schemeClr val="lt1"/>
                </a:solidFill>
                <a:latin typeface="Rockwell"/>
                <a:ea typeface="Rockwell"/>
                <a:cs typeface="Rockwell"/>
                <a:sym typeface="Rockwell"/>
              </a:endParaRPr>
            </a:p>
          </p:txBody>
        </p:sp>
        <p:sp>
          <p:nvSpPr>
            <p:cNvPr id="79" name="Google Shape;79;p3"/>
            <p:cNvSpPr/>
            <p:nvPr/>
          </p:nvSpPr>
          <p:spPr>
            <a:xfrm>
              <a:off x="2371787" y="1509712"/>
              <a:ext cx="2254380" cy="2012950"/>
            </a:xfrm>
            <a:prstGeom prst="roundRect">
              <a:avLst>
                <a:gd name="adj" fmla="val 16667"/>
              </a:avLst>
            </a:prstGeom>
            <a:gradFill>
              <a:gsLst>
                <a:gs pos="0">
                  <a:srgbClr val="746C8B"/>
                </a:gs>
                <a:gs pos="50000">
                  <a:srgbClr val="62567E"/>
                </a:gs>
                <a:gs pos="100000">
                  <a:srgbClr val="554A7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
            <p:cNvSpPr txBox="1"/>
            <p:nvPr/>
          </p:nvSpPr>
          <p:spPr>
            <a:xfrm>
              <a:off x="2470051"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Rockwell"/>
                  <a:ea typeface="Rockwell"/>
                  <a:cs typeface="Rockwell"/>
                  <a:sym typeface="Rockwell"/>
                </a:rPr>
                <a:t>Session 2: The Improved Standards and Key Shifts (Part 1)</a:t>
              </a:r>
              <a:endParaRPr sz="2300" b="0" i="0" u="none" strike="noStrike" cap="none">
                <a:solidFill>
                  <a:schemeClr val="lt1"/>
                </a:solidFill>
                <a:latin typeface="Rockwell"/>
                <a:ea typeface="Rockwell"/>
                <a:cs typeface="Rockwell"/>
                <a:sym typeface="Rockwell"/>
              </a:endParaRPr>
            </a:p>
          </p:txBody>
        </p:sp>
        <p:sp>
          <p:nvSpPr>
            <p:cNvPr id="81" name="Google Shape;81;p3"/>
            <p:cNvSpPr/>
            <p:nvPr/>
          </p:nvSpPr>
          <p:spPr>
            <a:xfrm>
              <a:off x="4738887" y="1509712"/>
              <a:ext cx="2254380" cy="2012950"/>
            </a:xfrm>
            <a:prstGeom prst="roundRect">
              <a:avLst>
                <a:gd name="adj" fmla="val 16667"/>
              </a:avLst>
            </a:prstGeom>
            <a:gradFill>
              <a:gsLst>
                <a:gs pos="0">
                  <a:srgbClr val="4A485F"/>
                </a:gs>
                <a:gs pos="50000">
                  <a:srgbClr val="190D46"/>
                </a:gs>
                <a:gs pos="100000">
                  <a:srgbClr val="15084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txBox="1"/>
            <p:nvPr/>
          </p:nvSpPr>
          <p:spPr>
            <a:xfrm>
              <a:off x="4837151"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Rockwell"/>
                  <a:ea typeface="Rockwell"/>
                  <a:cs typeface="Rockwell"/>
                  <a:sym typeface="Rockwell"/>
                </a:rPr>
                <a:t>Session 3: The Improved Standards and Key Shifts (Part 2)</a:t>
              </a:r>
              <a:endParaRPr sz="2300" b="0" i="0" u="none" strike="noStrike" cap="none">
                <a:solidFill>
                  <a:schemeClr val="lt1"/>
                </a:solidFill>
                <a:latin typeface="Rockwell"/>
                <a:ea typeface="Rockwell"/>
                <a:cs typeface="Rockwell"/>
                <a:sym typeface="Rockwell"/>
              </a:endParaRPr>
            </a:p>
          </p:txBody>
        </p:sp>
        <p:sp>
          <p:nvSpPr>
            <p:cNvPr id="83" name="Google Shape;83;p3"/>
            <p:cNvSpPr/>
            <p:nvPr/>
          </p:nvSpPr>
          <p:spPr>
            <a:xfrm>
              <a:off x="7105986" y="1509712"/>
              <a:ext cx="2254380" cy="2012950"/>
            </a:xfrm>
            <a:prstGeom prst="roundRect">
              <a:avLst>
                <a:gd name="adj" fmla="val 16667"/>
              </a:avLst>
            </a:prstGeom>
            <a:gradFill>
              <a:gsLst>
                <a:gs pos="0">
                  <a:srgbClr val="474897"/>
                </a:gs>
                <a:gs pos="50000">
                  <a:srgbClr val="000F8F"/>
                </a:gs>
                <a:gs pos="100000">
                  <a:srgbClr val="000884"/>
                </a:gs>
              </a:gsLst>
              <a:lin ang="5400000" scaled="0"/>
            </a:gradFill>
            <a:ln w="635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txBox="1"/>
            <p:nvPr/>
          </p:nvSpPr>
          <p:spPr>
            <a:xfrm>
              <a:off x="7204250"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1" i="0" u="none" strike="noStrike" cap="none">
                  <a:solidFill>
                    <a:schemeClr val="lt1"/>
                  </a:solidFill>
                  <a:latin typeface="Rockwell"/>
                  <a:ea typeface="Rockwell"/>
                  <a:cs typeface="Rockwell"/>
                  <a:sym typeface="Rockwell"/>
                </a:rPr>
                <a:t>Session 4: </a:t>
              </a:r>
              <a:r>
                <a:rPr lang="en-US" sz="2300" b="0" i="0" u="none" strike="noStrike" cap="none">
                  <a:solidFill>
                    <a:schemeClr val="lt1"/>
                  </a:solidFill>
                  <a:latin typeface="Rockwell"/>
                  <a:ea typeface="Rockwell"/>
                  <a:cs typeface="Rockwell"/>
                  <a:sym typeface="Rockwell"/>
                </a:rPr>
                <a:t>Preparing Teachers to Implement the Standards</a:t>
              </a:r>
              <a:endParaRPr sz="2300" b="0" i="0" u="none" strike="noStrike" cap="none">
                <a:solidFill>
                  <a:schemeClr val="lt1"/>
                </a:solidFill>
                <a:latin typeface="Rockwell"/>
                <a:ea typeface="Rockwell"/>
                <a:cs typeface="Rockwell"/>
                <a:sym typeface="Rockwe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5395865" y="1795572"/>
            <a:ext cx="4584841" cy="40348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a:t>1. Setting Implementation Priorities</a:t>
            </a:r>
            <a:br>
              <a:rPr lang="en-US" sz="3200" b="1"/>
            </a:br>
            <a:br>
              <a:rPr lang="en-US" sz="3200"/>
            </a:br>
            <a:r>
              <a:rPr lang="en-US" sz="3200"/>
              <a:t>2. Applying Relevant Resources</a:t>
            </a:r>
            <a:br>
              <a:rPr lang="en-US" sz="3200"/>
            </a:br>
            <a:br>
              <a:rPr lang="en-US" sz="3200"/>
            </a:br>
            <a:r>
              <a:rPr lang="en-US" sz="3200"/>
              <a:t>3. Committing to Next Steps</a:t>
            </a:r>
            <a:endParaRPr sz="3200"/>
          </a:p>
        </p:txBody>
      </p:sp>
      <p:sp>
        <p:nvSpPr>
          <p:cNvPr id="91" name="Google Shape;91;p5"/>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Session 4 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316518118c_0_190"/>
          <p:cNvSpPr txBox="1">
            <a:spLocks noGrp="1"/>
          </p:cNvSpPr>
          <p:nvPr>
            <p:ph type="title"/>
          </p:nvPr>
        </p:nvSpPr>
        <p:spPr>
          <a:xfrm>
            <a:off x="5395865" y="1795572"/>
            <a:ext cx="4584900" cy="403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b="1"/>
              <a:t>1. Setting Implementation Priorities</a:t>
            </a:r>
            <a:br>
              <a:rPr lang="en-US" sz="3200" b="1"/>
            </a:br>
            <a:br>
              <a:rPr lang="en-US" sz="3200"/>
            </a:br>
            <a:r>
              <a:rPr lang="en-US" sz="3200"/>
              <a:t>2. Applying Relevant Resources</a:t>
            </a:r>
            <a:br>
              <a:rPr lang="en-US" sz="3200"/>
            </a:br>
            <a:br>
              <a:rPr lang="en-US" sz="3200"/>
            </a:br>
            <a:r>
              <a:rPr lang="en-US" sz="3200"/>
              <a:t>3. Committing to Next Steps</a:t>
            </a:r>
            <a:endParaRPr sz="3200"/>
          </a:p>
        </p:txBody>
      </p:sp>
      <p:sp>
        <p:nvSpPr>
          <p:cNvPr id="98" name="Google Shape;98;g1316518118c_0_190"/>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Session 4 Agenda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6"/>
          <p:cNvPicPr preferRelativeResize="0"/>
          <p:nvPr/>
        </p:nvPicPr>
        <p:blipFill rotWithShape="1">
          <a:blip r:embed="rId3">
            <a:alphaModFix/>
          </a:blip>
          <a:srcRect l="15271" r="18663"/>
          <a:stretch/>
        </p:blipFill>
        <p:spPr>
          <a:xfrm>
            <a:off x="4138707" y="0"/>
            <a:ext cx="6140823" cy="6858000"/>
          </a:xfrm>
          <a:prstGeom prst="rect">
            <a:avLst/>
          </a:prstGeom>
          <a:noFill/>
          <a:ln>
            <a:noFill/>
          </a:ln>
        </p:spPr>
      </p:pic>
      <p:sp>
        <p:nvSpPr>
          <p:cNvPr id="105" name="Google Shape;105;p6"/>
          <p:cNvSpPr txBox="1"/>
          <p:nvPr/>
        </p:nvSpPr>
        <p:spPr>
          <a:xfrm>
            <a:off x="493059" y="1122536"/>
            <a:ext cx="3645648" cy="5170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accent4"/>
                </a:solidFill>
                <a:latin typeface="Rockwell"/>
                <a:ea typeface="Rockwell"/>
                <a:cs typeface="Rockwell"/>
                <a:sym typeface="Rockwell"/>
              </a:rPr>
              <a:t>Five categories of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accent4"/>
              </a:solidFill>
              <a:latin typeface="Rockwell"/>
              <a:ea typeface="Rockwell"/>
              <a:cs typeface="Rockwell"/>
              <a:sym typeface="Rockwell"/>
            </a:endParaRPr>
          </a:p>
          <a:p>
            <a:pPr marL="514350" marR="0" lvl="0" indent="-514350" algn="l" rtl="0">
              <a:lnSpc>
                <a:spcPct val="100000"/>
              </a:lnSpc>
              <a:spcBef>
                <a:spcPts val="0"/>
              </a:spcBef>
              <a:spcAft>
                <a:spcPts val="0"/>
              </a:spcAft>
              <a:buClr>
                <a:schemeClr val="accent4"/>
              </a:buClr>
              <a:buSzPts val="2800"/>
              <a:buFont typeface="Twentieth Century"/>
              <a:buAutoNum type="arabicPeriod"/>
            </a:pPr>
            <a:r>
              <a:rPr lang="en-US" sz="2800" b="0" i="0" u="none" strike="noStrike" cap="none">
                <a:solidFill>
                  <a:schemeClr val="accent4"/>
                </a:solidFill>
                <a:latin typeface="Rockwell"/>
                <a:ea typeface="Rockwell"/>
                <a:cs typeface="Rockwell"/>
                <a:sym typeface="Rockwell"/>
              </a:rPr>
              <a:t>Alignment and transition</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accent4"/>
              </a:buClr>
              <a:buSzPts val="2800"/>
              <a:buFont typeface="Twentieth Century"/>
              <a:buAutoNum type="arabicPeriod"/>
            </a:pPr>
            <a:r>
              <a:rPr lang="en-US" sz="2800" b="0" i="0" u="none" strike="noStrike" cap="none">
                <a:solidFill>
                  <a:schemeClr val="accent4"/>
                </a:solidFill>
                <a:latin typeface="Rockwell"/>
                <a:ea typeface="Rockwell"/>
                <a:cs typeface="Rockwell"/>
                <a:sym typeface="Rockwell"/>
              </a:rPr>
              <a:t>Communication</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accent4"/>
              </a:buClr>
              <a:buSzPts val="2800"/>
              <a:buFont typeface="Twentieth Century"/>
              <a:buAutoNum type="arabicPeriod"/>
            </a:pPr>
            <a:r>
              <a:rPr lang="en-US" sz="2800" b="0" i="0" u="none" strike="noStrike" cap="none">
                <a:solidFill>
                  <a:schemeClr val="accent4"/>
                </a:solidFill>
                <a:latin typeface="Rockwell"/>
                <a:ea typeface="Rockwell"/>
                <a:cs typeface="Rockwell"/>
                <a:sym typeface="Rockwell"/>
              </a:rPr>
              <a:t>Instructional materials</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accent4"/>
              </a:buClr>
              <a:buSzPts val="2800"/>
              <a:buFont typeface="Twentieth Century"/>
              <a:buAutoNum type="arabicPeriod"/>
            </a:pPr>
            <a:r>
              <a:rPr lang="en-US" sz="2800" b="0" i="0" u="none" strike="noStrike" cap="none">
                <a:solidFill>
                  <a:schemeClr val="accent4"/>
                </a:solidFill>
                <a:latin typeface="Rockwell"/>
                <a:ea typeface="Rockwell"/>
                <a:cs typeface="Rockwell"/>
                <a:sym typeface="Rockwell"/>
              </a:rPr>
              <a:t>Professional learning</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accent4"/>
              </a:buClr>
              <a:buSzPts val="2800"/>
              <a:buFont typeface="Twentieth Century"/>
              <a:buAutoNum type="arabicPeriod"/>
            </a:pPr>
            <a:r>
              <a:rPr lang="en-US" sz="2800" b="0" i="0" u="none" strike="noStrike" cap="none">
                <a:solidFill>
                  <a:schemeClr val="accent4"/>
                </a:solidFill>
                <a:latin typeface="Rockwell"/>
                <a:ea typeface="Rockwell"/>
                <a:cs typeface="Rockwell"/>
                <a:sym typeface="Rockwell"/>
              </a:rPr>
              <a:t>Assessment and accountability</a:t>
            </a:r>
            <a:endParaRPr sz="2800" b="0" i="0" u="none" strike="noStrike" cap="none">
              <a:solidFill>
                <a:schemeClr val="accent4"/>
              </a:solidFill>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7"/>
          <p:cNvPicPr preferRelativeResize="0"/>
          <p:nvPr/>
        </p:nvPicPr>
        <p:blipFill rotWithShape="1">
          <a:blip r:embed="rId3">
            <a:alphaModFix/>
          </a:blip>
          <a:srcRect l="15271" r="18663"/>
          <a:stretch/>
        </p:blipFill>
        <p:spPr>
          <a:xfrm>
            <a:off x="4138707" y="0"/>
            <a:ext cx="6140823" cy="6858000"/>
          </a:xfrm>
          <a:prstGeom prst="rect">
            <a:avLst/>
          </a:prstGeom>
          <a:noFill/>
          <a:ln>
            <a:noFill/>
          </a:ln>
        </p:spPr>
      </p:pic>
      <p:sp>
        <p:nvSpPr>
          <p:cNvPr id="112" name="Google Shape;112;p7"/>
          <p:cNvSpPr txBox="1"/>
          <p:nvPr/>
        </p:nvSpPr>
        <p:spPr>
          <a:xfrm>
            <a:off x="493059" y="1122536"/>
            <a:ext cx="3645648" cy="51398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accent4"/>
                </a:solidFill>
                <a:latin typeface="Rockwell"/>
                <a:ea typeface="Rockwell"/>
                <a:cs typeface="Rockwell"/>
                <a:sym typeface="Rockwell"/>
              </a:rPr>
              <a:t>Exploration phase: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accent4"/>
              </a:solidFill>
              <a:latin typeface="Rockwell"/>
              <a:ea typeface="Rockwell"/>
              <a:cs typeface="Rockwell"/>
              <a:sym typeface="Rockwell"/>
            </a:endParaRPr>
          </a:p>
          <a:p>
            <a:pPr marL="457200" marR="0" lvl="0" indent="-457200" algn="l" rtl="0">
              <a:lnSpc>
                <a:spcPct val="100000"/>
              </a:lnSpc>
              <a:spcBef>
                <a:spcPts val="0"/>
              </a:spcBef>
              <a:spcAft>
                <a:spcPts val="0"/>
              </a:spcAft>
              <a:buClr>
                <a:schemeClr val="accent4"/>
              </a:buClr>
              <a:buSzPts val="2800"/>
              <a:buFont typeface="Arial"/>
              <a:buChar char="•"/>
            </a:pPr>
            <a:r>
              <a:rPr lang="en-US" sz="2800" b="0" i="0" u="none" strike="noStrike" cap="none">
                <a:solidFill>
                  <a:schemeClr val="accent4"/>
                </a:solidFill>
                <a:latin typeface="Rockwell"/>
                <a:ea typeface="Rockwell"/>
                <a:cs typeface="Rockwell"/>
                <a:sym typeface="Rockwell"/>
              </a:rPr>
              <a:t>Building understanding of revised standards and instructional shifts </a:t>
            </a:r>
            <a:endParaRPr sz="2800" b="0" i="0" u="none" strike="noStrike" cap="none">
              <a:solidFill>
                <a:schemeClr val="accent4"/>
              </a:solidFill>
              <a:latin typeface="Rockwell"/>
              <a:ea typeface="Rockwell"/>
              <a:cs typeface="Rockwell"/>
              <a:sym typeface="Rockwell"/>
            </a:endParaRPr>
          </a:p>
          <a:p>
            <a:pPr marL="457200" marR="0" lvl="0" indent="-457200" algn="l" rtl="0">
              <a:lnSpc>
                <a:spcPct val="100000"/>
              </a:lnSpc>
              <a:spcBef>
                <a:spcPts val="0"/>
              </a:spcBef>
              <a:spcAft>
                <a:spcPts val="0"/>
              </a:spcAft>
              <a:buClr>
                <a:schemeClr val="accent4"/>
              </a:buClr>
              <a:buSzPts val="2800"/>
              <a:buFont typeface="Arial"/>
              <a:buChar char="•"/>
            </a:pPr>
            <a:r>
              <a:rPr lang="en-US" sz="2800" b="0" i="0" u="none" strike="noStrike" cap="none">
                <a:solidFill>
                  <a:schemeClr val="accent4"/>
                </a:solidFill>
                <a:latin typeface="Rockwell"/>
                <a:ea typeface="Rockwell"/>
                <a:cs typeface="Rockwell"/>
                <a:sym typeface="Rockwell"/>
              </a:rPr>
              <a:t>Assessing readiness to implement</a:t>
            </a:r>
            <a:endParaRPr sz="2800" b="0" i="0" u="none" strike="noStrike" cap="none">
              <a:solidFill>
                <a:schemeClr val="accent4"/>
              </a:solidFill>
              <a:latin typeface="Rockwell"/>
              <a:ea typeface="Rockwell"/>
              <a:cs typeface="Rockwell"/>
              <a:sym typeface="Rockwe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5893806" y="1214673"/>
            <a:ext cx="4825500" cy="348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Twentieth Century"/>
              <a:buNone/>
            </a:pPr>
            <a:r>
              <a:rPr lang="en-US" sz="4400"/>
              <a:t>Which of these actions do you think will be most challenging in your work with the math standards? Why?</a:t>
            </a:r>
            <a:endParaRPr sz="4400"/>
          </a:p>
        </p:txBody>
      </p:sp>
      <p:sp>
        <p:nvSpPr>
          <p:cNvPr id="119" name="Google Shape;119;p8"/>
          <p:cNvSpPr txBox="1">
            <a:spLocks noGrp="1"/>
          </p:cNvSpPr>
          <p:nvPr>
            <p:ph type="body" idx="1"/>
          </p:nvPr>
        </p:nvSpPr>
        <p:spPr>
          <a:xfrm>
            <a:off x="1267486" y="2111223"/>
            <a:ext cx="4445251" cy="14273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Skim through the actions most relevant to your role in each category. Then share: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3243d63c94_1_1"/>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Prioritizing for Efficiency and Impact</a:t>
            </a:r>
            <a:endParaRPr/>
          </a:p>
        </p:txBody>
      </p:sp>
      <p:sp>
        <p:nvSpPr>
          <p:cNvPr id="126" name="Google Shape;126;g13243d63c94_1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For example:</a:t>
            </a:r>
            <a:endParaRPr/>
          </a:p>
          <a:p>
            <a:pPr marL="457200" lvl="0" indent="-406400" algn="l" rtl="0">
              <a:lnSpc>
                <a:spcPct val="90000"/>
              </a:lnSpc>
              <a:spcBef>
                <a:spcPts val="1000"/>
              </a:spcBef>
              <a:spcAft>
                <a:spcPts val="0"/>
              </a:spcAft>
              <a:buSzPts val="2800"/>
              <a:buChar char="•"/>
            </a:pPr>
            <a:r>
              <a:rPr lang="en-US"/>
              <a:t>Strong</a:t>
            </a:r>
            <a:r>
              <a:rPr lang="en-US" b="1"/>
              <a:t> instructional materials </a:t>
            </a:r>
            <a:r>
              <a:rPr lang="en-US"/>
              <a:t>must be in place </a:t>
            </a:r>
            <a:r>
              <a:rPr lang="en-US" b="1"/>
              <a:t>before</a:t>
            </a:r>
            <a:r>
              <a:rPr lang="en-US"/>
              <a:t> </a:t>
            </a:r>
            <a:r>
              <a:rPr lang="en-US" b="1"/>
              <a:t>professional learning</a:t>
            </a:r>
            <a:r>
              <a:rPr lang="en-US"/>
              <a:t> launches, because the effectiveness of professional learning depends on its alignment to teachers’ materials and the quality of those materials.</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What else?</a:t>
            </a:r>
            <a:endParaRPr/>
          </a:p>
          <a:p>
            <a:pPr marL="457200" lvl="0" indent="-406400" algn="l" rtl="0">
              <a:lnSpc>
                <a:spcPct val="90000"/>
              </a:lnSpc>
              <a:spcBef>
                <a:spcPts val="1000"/>
              </a:spcBef>
              <a:spcAft>
                <a:spcPts val="0"/>
              </a:spcAft>
              <a:buSzPts val="2800"/>
              <a:buChar char="•"/>
            </a:pPr>
            <a:r>
              <a:rPr lang="en-US"/>
              <a:t>_______________________ before ________________________.</a:t>
            </a:r>
            <a:endParaRPr/>
          </a:p>
        </p:txBody>
      </p:sp>
    </p:spTree>
  </p:cSld>
  <p:clrMapOvr>
    <a:masterClrMapping/>
  </p:clrMapOvr>
</p:sld>
</file>

<file path=ppt/theme/theme1.xml><?xml version="1.0" encoding="utf-8"?>
<a:theme xmlns:a="http://schemas.openxmlformats.org/drawingml/2006/main" name="Office Theme">
  <a:themeElements>
    <a:clrScheme name="NDE Quotes">
      <a:dk1>
        <a:srgbClr val="000000"/>
      </a:dk1>
      <a:lt1>
        <a:srgbClr val="FFFFFF"/>
      </a:lt1>
      <a:dk2>
        <a:srgbClr val="201547"/>
      </a:dk2>
      <a:lt2>
        <a:srgbClr val="E7E6E6"/>
      </a:lt2>
      <a:accent1>
        <a:srgbClr val="001489"/>
      </a:accent1>
      <a:accent2>
        <a:srgbClr val="FFCD00"/>
      </a:accent2>
      <a:accent3>
        <a:srgbClr val="63587D"/>
      </a:accent3>
      <a:accent4>
        <a:srgbClr val="1E1444"/>
      </a:accent4>
      <a:accent5>
        <a:srgbClr val="001489"/>
      </a:accent5>
      <a:accent6>
        <a:srgbClr val="63587D"/>
      </a:accent6>
      <a:hlink>
        <a:srgbClr val="FFCD00"/>
      </a:hlink>
      <a:folHlink>
        <a:srgbClr val="0014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4068</Words>
  <Application>Microsoft Office PowerPoint</Application>
  <PresentationFormat>Widescreen</PresentationFormat>
  <Paragraphs>173</Paragraphs>
  <Slides>27</Slides>
  <Notes>27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Rockwell</vt:lpstr>
      <vt:lpstr>Twentieth Century</vt:lpstr>
      <vt:lpstr>Office Theme</vt:lpstr>
      <vt:lpstr>Facilitator Notes</vt:lpstr>
      <vt:lpstr>Nebraska’s 2022 College and Career Ready Standards for Mathematics</vt:lpstr>
      <vt:lpstr>Standards Rollout Sequence</vt:lpstr>
      <vt:lpstr>1. Setting Implementation Priorities  2. Applying Relevant Resources  3. Committing to Next Steps</vt:lpstr>
      <vt:lpstr>1. Setting Implementation Priorities  2. Applying Relevant Resources  3. Committing to Next Steps</vt:lpstr>
      <vt:lpstr>PowerPoint Presentation</vt:lpstr>
      <vt:lpstr>PowerPoint Presentation</vt:lpstr>
      <vt:lpstr>Which of these actions do you think will be most challenging in your work with the math standards? Why?</vt:lpstr>
      <vt:lpstr>Prioritizing for Efficiency and Impact</vt:lpstr>
      <vt:lpstr>Scenario 1</vt:lpstr>
      <vt:lpstr>What approaches or entry points to standards exploration do you suggest?</vt:lpstr>
      <vt:lpstr>Scenario 2</vt:lpstr>
      <vt:lpstr>What approaches or entry points to standards exploration do you suggest?</vt:lpstr>
      <vt:lpstr>Scenario 3</vt:lpstr>
      <vt:lpstr>What approaches or entry points to standards exploration do you suggest?</vt:lpstr>
      <vt:lpstr>What will you prioritize when it comes to implementing the improved math standards? What will you not prioritize? Why?</vt:lpstr>
      <vt:lpstr>1. Setting Implementation Priorities  2. Applying Relevant Resources  3. Committing to Next Steps</vt:lpstr>
      <vt:lpstr>How would you describe the relationship of NeMTSS to standards implementation in your context? Why?</vt:lpstr>
      <vt:lpstr>Remember the Instructional Core?</vt:lpstr>
      <vt:lpstr>Resources for Building Core Strength</vt:lpstr>
      <vt:lpstr>Resources for Understanding the Standards</vt:lpstr>
      <vt:lpstr>1. Setting Implementation Priorities  2. Applying Relevant Resources  3. Committing to Next Steps</vt:lpstr>
      <vt:lpstr>Strategize and Plan</vt:lpstr>
      <vt:lpstr>Reflect and Share</vt:lpstr>
      <vt:lpstr>Putting It All Together: A Vision for the Core</vt:lpstr>
      <vt:lpstr>In a Strong Mathematics Core…</vt:lpstr>
      <vt:lpstr>Thank you! Please complete the feedback form to help us plan further supports.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dc:title>
  <dc:creator>Microsoft Office User</dc:creator>
  <cp:lastModifiedBy>Weber, Stacey</cp:lastModifiedBy>
  <cp:revision>1</cp:revision>
  <dcterms:created xsi:type="dcterms:W3CDTF">2019-04-17T20:14:00Z</dcterms:created>
  <dcterms:modified xsi:type="dcterms:W3CDTF">2022-09-13T14:12:54Z</dcterms:modified>
</cp:coreProperties>
</file>