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354" r:id="rId4"/>
    <p:sldId id="266" r:id="rId5"/>
    <p:sldId id="314" r:id="rId6"/>
    <p:sldId id="261" r:id="rId7"/>
    <p:sldId id="327" r:id="rId8"/>
    <p:sldId id="330" r:id="rId9"/>
    <p:sldId id="355" r:id="rId10"/>
    <p:sldId id="328" r:id="rId11"/>
    <p:sldId id="358" r:id="rId12"/>
    <p:sldId id="289" r:id="rId13"/>
    <p:sldId id="277" r:id="rId14"/>
    <p:sldId id="291" r:id="rId15"/>
    <p:sldId id="356" r:id="rId16"/>
    <p:sldId id="334" r:id="rId17"/>
    <p:sldId id="336" r:id="rId18"/>
    <p:sldId id="359" r:id="rId19"/>
  </p:sldIdLst>
  <p:sldSz cx="12192000" cy="6858000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entury Schoolbook" panose="02040604050505020304" pitchFamily="18" charset="0"/>
      <p:regular r:id="rId28"/>
      <p:bold r:id="rId29"/>
      <p:italic r:id="rId30"/>
      <p:boldItalic r:id="rId31"/>
    </p:embeddedFont>
    <p:embeddedFont>
      <p:font typeface="Garamond" panose="02020404030301010803" pitchFamily="18" charset="0"/>
      <p:regular r:id="rId32"/>
      <p:bold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hH2hOcPhhyEM9D4E6dS7rDQ4FL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346"/>
    <a:srgbClr val="F39200"/>
    <a:srgbClr val="942F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24C92-CD93-41FE-9CEE-8AF151F90BED}" v="4" dt="2022-07-06T18:48:25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66" autoAdjust="0"/>
  </p:normalViewPr>
  <p:slideViewPr>
    <p:cSldViewPr snapToGrid="0">
      <p:cViewPr varScale="1">
        <p:scale>
          <a:sx n="65" d="100"/>
          <a:sy n="65" d="100"/>
        </p:scale>
        <p:origin x="1168" y="5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rgbClr val="942F89"/>
              </a:solidFill>
            </a:ln>
          </c:spPr>
          <c:dPt>
            <c:idx val="0"/>
            <c:bubble3D val="0"/>
            <c:spPr>
              <a:solidFill>
                <a:srgbClr val="942F89"/>
              </a:solidFill>
              <a:ln w="19050">
                <a:solidFill>
                  <a:srgbClr val="942F8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AB2-4139-A05D-0871BEA8A62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942F8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B2-4139-A05D-0871BEA8A6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942F8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FC-4309-B100-DBB2CCF770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942F8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FC-4309-B100-DBB2CCF770CF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AB2-4139-A05D-0871BEA8A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rgbClr val="F39200"/>
              </a:solidFill>
            </a:ln>
          </c:spPr>
          <c:dPt>
            <c:idx val="0"/>
            <c:bubble3D val="0"/>
            <c:spPr>
              <a:solidFill>
                <a:srgbClr val="F39200"/>
              </a:solidFill>
              <a:ln w="19050">
                <a:solidFill>
                  <a:srgbClr val="F39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F-47F2-B593-3CA1A807CAD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F39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F-47F2-B593-3CA1A807CA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F39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F-47F2-B593-3CA1A807CA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39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F-47F2-B593-3CA1A807CADA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BFDF-47F2-B593-3CA1A807C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979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943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8E606-EF51-4020-A6BD-80C5C1E051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45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8E606-EF51-4020-A6BD-80C5C1E051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3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8E606-EF51-4020-A6BD-80C5C1E051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14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662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8E606-EF51-4020-A6BD-80C5C1E051A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46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8E606-EF51-4020-A6BD-80C5C1E051A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52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8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62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36734C-1A63-BE73-6D8D-2C56A7A4D1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Nebraska Training: Determining Eligibility for McKinney-Vento Rights and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AF924-BD10-C4C7-2528-3EF87039E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14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245" name="Google Shape;24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46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195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0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94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35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DF6F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body" idx="1"/>
          </p:nvPr>
        </p:nvSpPr>
        <p:spPr>
          <a:xfrm>
            <a:off x="1524000" y="695602"/>
            <a:ext cx="9144000" cy="225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4346"/>
              </a:buClr>
              <a:buSzPts val="3600"/>
              <a:buNone/>
              <a:defRPr sz="36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body" idx="2"/>
          </p:nvPr>
        </p:nvSpPr>
        <p:spPr>
          <a:xfrm>
            <a:off x="1524000" y="4323039"/>
            <a:ext cx="9144000" cy="184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5" name="Google Shape;85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- logo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7D19-70B3-4729-BBBC-7AB25995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847850"/>
            <a:ext cx="5212080" cy="46634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  <a:lvl2pPr marL="461963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 marL="68262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 marL="914400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4pPr>
            <a:lvl5pPr marL="114617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B1ABE-3C74-44E2-A9D6-6668F3E8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3" y="365125"/>
            <a:ext cx="114300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07BA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9CFEE-CB2E-4120-A1C1-D112C9B34EE4}"/>
              </a:ext>
            </a:extLst>
          </p:cNvPr>
          <p:cNvSpPr/>
          <p:nvPr userDrawn="1"/>
        </p:nvSpPr>
        <p:spPr>
          <a:xfrm>
            <a:off x="-1" y="1663933"/>
            <a:ext cx="12192001" cy="45719"/>
          </a:xfrm>
          <a:prstGeom prst="rect">
            <a:avLst/>
          </a:prstGeom>
          <a:solidFill>
            <a:srgbClr val="A3B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4C9210-1084-45C1-ACA5-20A8672D1B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41726" y="1847850"/>
            <a:ext cx="5212080" cy="46634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  <a:lvl2pPr marL="461963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 marL="68262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 marL="914400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4pPr>
            <a:lvl5pPr marL="114617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70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8"/>
          <p:cNvSpPr txBox="1">
            <a:spLocks noGrp="1"/>
          </p:cNvSpPr>
          <p:nvPr>
            <p:ph type="body" idx="1"/>
          </p:nvPr>
        </p:nvSpPr>
        <p:spPr>
          <a:xfrm>
            <a:off x="609600" y="1592578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0" name="Google Shape;30;p48"/>
          <p:cNvSpPr>
            <a:spLocks noGrp="1"/>
          </p:cNvSpPr>
          <p:nvPr>
            <p:ph type="pic" idx="2"/>
          </p:nvPr>
        </p:nvSpPr>
        <p:spPr>
          <a:xfrm>
            <a:off x="10229850" y="1583053"/>
            <a:ext cx="1554480" cy="1554480"/>
          </a:xfrm>
          <a:prstGeom prst="rect">
            <a:avLst/>
          </a:prstGeom>
          <a:noFill/>
          <a:ln w="9525" cap="flat" cmpd="sng">
            <a:solidFill>
              <a:srgbClr val="F392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48"/>
          <p:cNvSpPr>
            <a:spLocks noGrp="1"/>
          </p:cNvSpPr>
          <p:nvPr>
            <p:ph type="pic" idx="3"/>
          </p:nvPr>
        </p:nvSpPr>
        <p:spPr>
          <a:xfrm>
            <a:off x="10229850" y="3320413"/>
            <a:ext cx="1554480" cy="1554480"/>
          </a:xfrm>
          <a:prstGeom prst="rect">
            <a:avLst/>
          </a:prstGeom>
          <a:noFill/>
          <a:ln w="9525" cap="flat" cmpd="sng">
            <a:solidFill>
              <a:srgbClr val="1D434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48"/>
          <p:cNvSpPr>
            <a:spLocks noGrp="1"/>
          </p:cNvSpPr>
          <p:nvPr>
            <p:ph type="pic" idx="4"/>
          </p:nvPr>
        </p:nvSpPr>
        <p:spPr>
          <a:xfrm>
            <a:off x="10229850" y="5057773"/>
            <a:ext cx="1554480" cy="1554480"/>
          </a:xfrm>
          <a:prstGeom prst="rect">
            <a:avLst/>
          </a:prstGeom>
          <a:noFill/>
          <a:ln w="9525" cap="flat" cmpd="sng">
            <a:solidFill>
              <a:srgbClr val="942F8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48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80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46"/>
          <p:cNvSpPr>
            <a:spLocks noGrp="1"/>
          </p:cNvSpPr>
          <p:nvPr>
            <p:ph type="pic" idx="2"/>
          </p:nvPr>
        </p:nvSpPr>
        <p:spPr>
          <a:xfrm>
            <a:off x="10410825" y="5097373"/>
            <a:ext cx="1554480" cy="1554480"/>
          </a:xfrm>
          <a:prstGeom prst="rect">
            <a:avLst/>
          </a:prstGeom>
          <a:noFill/>
          <a:ln w="9525" cap="flat" cmpd="sng">
            <a:solidFill>
              <a:srgbClr val="1D434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0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body" idx="1"/>
          </p:nvPr>
        </p:nvSpPr>
        <p:spPr>
          <a:xfrm>
            <a:off x="609600" y="1583053"/>
            <a:ext cx="530352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50"/>
          <p:cNvSpPr txBox="1">
            <a:spLocks noGrp="1"/>
          </p:cNvSpPr>
          <p:nvPr>
            <p:ph type="body" idx="2"/>
          </p:nvPr>
        </p:nvSpPr>
        <p:spPr>
          <a:xfrm>
            <a:off x="6278880" y="1583053"/>
            <a:ext cx="530352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2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52"/>
          <p:cNvSpPr>
            <a:spLocks noGrp="1"/>
          </p:cNvSpPr>
          <p:nvPr>
            <p:ph type="pic" idx="2"/>
          </p:nvPr>
        </p:nvSpPr>
        <p:spPr>
          <a:xfrm>
            <a:off x="10410825" y="211048"/>
            <a:ext cx="1554480" cy="1554480"/>
          </a:xfrm>
          <a:prstGeom prst="rect">
            <a:avLst/>
          </a:prstGeom>
          <a:noFill/>
          <a:ln w="9525" cap="flat" cmpd="sng">
            <a:solidFill>
              <a:srgbClr val="1D434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3"/>
          <p:cNvSpPr/>
          <p:nvPr/>
        </p:nvSpPr>
        <p:spPr>
          <a:xfrm>
            <a:off x="10229850" y="5057773"/>
            <a:ext cx="1605064" cy="1605064"/>
          </a:xfrm>
          <a:prstGeom prst="rect">
            <a:avLst/>
          </a:prstGeom>
          <a:solidFill>
            <a:srgbClr val="942F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3"/>
          <p:cNvSpPr/>
          <p:nvPr/>
        </p:nvSpPr>
        <p:spPr>
          <a:xfrm>
            <a:off x="10229850" y="3329820"/>
            <a:ext cx="1605064" cy="1605064"/>
          </a:xfrm>
          <a:prstGeom prst="rect">
            <a:avLst/>
          </a:prstGeom>
          <a:solidFill>
            <a:srgbClr val="1D43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3"/>
          <p:cNvSpPr/>
          <p:nvPr/>
        </p:nvSpPr>
        <p:spPr>
          <a:xfrm>
            <a:off x="10229850" y="1601867"/>
            <a:ext cx="1605064" cy="1605064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3"/>
          <p:cNvSpPr txBox="1">
            <a:spLocks noGrp="1"/>
          </p:cNvSpPr>
          <p:nvPr>
            <p:ph type="body" idx="1"/>
          </p:nvPr>
        </p:nvSpPr>
        <p:spPr>
          <a:xfrm>
            <a:off x="619125" y="1617752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53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hyperlink" Target="https://www.auditor.ca.gov/pdfs/reports/2019-104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hyperlink" Target="https://www.census.gov/programs-surveys/saipe/data/datasets.html" TargetMode="External"/><Relationship Id="rId4" Type="http://schemas.openxmlformats.org/officeDocument/2006/relationships/hyperlink" Target="http://webarchive.urban.org/UploadedPDF/end_homelessnes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nche.ed.gov/wp-content/uploads/2019/01/youthposter_eng_color.pdf" TargetMode="External"/><Relationship Id="rId7" Type="http://schemas.openxmlformats.org/officeDocument/2006/relationships/hyperlink" Target="https://nchehelplin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he.ed.gov/wp-content/uploads/2019/01/parentposter_sp_color.pdf" TargetMode="External"/><Relationship Id="rId5" Type="http://schemas.openxmlformats.org/officeDocument/2006/relationships/hyperlink" Target="https://nche.ed.gov/wp-content/uploads/2019/01/parentposter_eng_color.pdf" TargetMode="External"/><Relationship Id="rId4" Type="http://schemas.openxmlformats.org/officeDocument/2006/relationships/hyperlink" Target="https://nche.ed.gov/wp-content/uploads/2019/01/youthposter_sp_color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schoolhouseconnection.org/editable-know-your-rights-flyers/" TargetMode="External"/><Relationship Id="rId7" Type="http://schemas.openxmlformats.org/officeDocument/2006/relationships/hyperlink" Target="https://www.facebook.com/McKinney-Vento-NW-New-Mexico-151710048958226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c1LCzUjjrhIPAXPIXHmDSr199wDdiqQgWSGTu0lkutuVu1kA/viewform" TargetMode="External"/><Relationship Id="rId5" Type="http://schemas.openxmlformats.org/officeDocument/2006/relationships/hyperlink" Target="https://www.schoolhouseconnection.org/wp-content/uploads/2020/04/KCSOS-MV-Community-Referral-1.pdf" TargetMode="External"/><Relationship Id="rId4" Type="http://schemas.openxmlformats.org/officeDocument/2006/relationships/hyperlink" Target="https://webnew.ped.state.nm.us/wp-content/uploads/2020/07/NMPED_SupportDoc_HomelessStudentReferralCommunityPartners_FORM.docx" TargetMode="Externa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ne.gov/federalprograms/title-vii-b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icesofyouthcount.org/brief/national-estimates-of-youth-homelessnes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2;p1">
            <a:extLst>
              <a:ext uri="{FF2B5EF4-FFF2-40B4-BE49-F238E27FC236}">
                <a16:creationId xmlns:a16="http://schemas.microsoft.com/office/drawing/2014/main" id="{75E3A36C-2A8D-575B-7C70-21449968A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0486" y="695602"/>
            <a:ext cx="10961914" cy="225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Connecting with Students Experiencing Homelessness through</a:t>
            </a:r>
            <a:br>
              <a:rPr lang="en-US" sz="3600" dirty="0"/>
            </a:br>
            <a:r>
              <a:rPr lang="en-US" sz="4400" dirty="0"/>
              <a:t>Outreach and Identification</a:t>
            </a:r>
            <a:endParaRPr lang="en-US" sz="3600" dirty="0"/>
          </a:p>
        </p:txBody>
      </p:sp>
      <p:pic>
        <p:nvPicPr>
          <p:cNvPr id="13" name="Picture 12" descr="Young students studying together">
            <a:extLst>
              <a:ext uri="{FF2B5EF4-FFF2-40B4-BE49-F238E27FC236}">
                <a16:creationId xmlns:a16="http://schemas.microsoft.com/office/drawing/2014/main" id="{C5180B9B-FE46-8836-62C0-DE2A2516C2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353" y="2737759"/>
            <a:ext cx="2057902" cy="1371600"/>
          </a:xfrm>
          <a:prstGeom prst="rect">
            <a:avLst/>
          </a:prstGeom>
          <a:ln>
            <a:solidFill>
              <a:srgbClr val="1D4346"/>
            </a:solidFill>
          </a:ln>
        </p:spPr>
      </p:pic>
      <p:pic>
        <p:nvPicPr>
          <p:cNvPr id="14" name="Picture 13" descr="Child wearing suit">
            <a:extLst>
              <a:ext uri="{FF2B5EF4-FFF2-40B4-BE49-F238E27FC236}">
                <a16:creationId xmlns:a16="http://schemas.microsoft.com/office/drawing/2014/main" id="{53145AF6-D3ED-156B-81FB-B471634851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737759"/>
            <a:ext cx="2057400" cy="1371600"/>
          </a:xfrm>
          <a:prstGeom prst="rect">
            <a:avLst/>
          </a:prstGeom>
          <a:ln>
            <a:solidFill>
              <a:srgbClr val="1D4346"/>
            </a:solidFill>
          </a:ln>
        </p:spPr>
      </p:pic>
      <p:pic>
        <p:nvPicPr>
          <p:cNvPr id="15" name="Picture 14" descr="Student performing experiment in science lab class with glass apparatus">
            <a:extLst>
              <a:ext uri="{FF2B5EF4-FFF2-40B4-BE49-F238E27FC236}">
                <a16:creationId xmlns:a16="http://schemas.microsoft.com/office/drawing/2014/main" id="{0E187357-75DF-F1DE-D8B3-D1509364DD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209" y="2737759"/>
            <a:ext cx="2054791" cy="1371600"/>
          </a:xfrm>
          <a:prstGeom prst="rect">
            <a:avLst/>
          </a:prstGeom>
          <a:ln>
            <a:solidFill>
              <a:srgbClr val="1D4346"/>
            </a:solidFill>
          </a:ln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DFCDB6-43D7-6AF6-8B71-9BACAF35260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24000" y="4414159"/>
            <a:ext cx="9144000" cy="1758177"/>
          </a:xfrm>
        </p:spPr>
        <p:txBody>
          <a:bodyPr/>
          <a:lstStyle/>
          <a:p>
            <a:r>
              <a:rPr lang="en-US" dirty="0"/>
              <a:t>&lt;&lt;Add branding and contact information here&gt;&gt;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9EFF-60CE-4338-A8E6-8EEECC8E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under McKinney-Vento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15CD8-796E-4D95-967C-EEAF18A6C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7752"/>
            <a:ext cx="7075811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b="0" i="0" dirty="0">
                <a:solidFill>
                  <a:srgbClr val="000000"/>
                </a:solidFill>
                <a:effectLst/>
              </a:rPr>
              <a:t>State Coordinators </a:t>
            </a:r>
            <a:r>
              <a:rPr lang="en-US" dirty="0">
                <a:solidFill>
                  <a:srgbClr val="000000"/>
                </a:solidFill>
              </a:rPr>
              <a:t>and school districts must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inform school personnel, community partners, and children, youth, and parents/guardians experiencing homelessness of the </a:t>
            </a:r>
            <a:r>
              <a:rPr lang="en-US" b="1" i="0" dirty="0">
                <a:solidFill>
                  <a:srgbClr val="000000"/>
                </a:solidFill>
                <a:effectLst/>
              </a:rPr>
              <a:t>duties of the local liaison </a:t>
            </a:r>
            <a:r>
              <a:rPr lang="en-US" dirty="0"/>
              <a:t>[42 U.S.C. § 11432(g)(6)(B)]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State Coordinators must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publish an </a:t>
            </a:r>
            <a:r>
              <a:rPr lang="en-US" b="1" i="0" dirty="0">
                <a:solidFill>
                  <a:srgbClr val="000000"/>
                </a:solidFill>
                <a:effectLst/>
              </a:rPr>
              <a:t>annually updated liaison list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on the state education department’s website </a:t>
            </a:r>
            <a:r>
              <a:rPr lang="en-US" dirty="0"/>
              <a:t>[42 U.S.C. § 11432(g)(6)(B)]</a:t>
            </a:r>
          </a:p>
        </p:txBody>
      </p:sp>
      <p:pic>
        <p:nvPicPr>
          <p:cNvPr id="4" name="Graphic 3" descr="Checklist outline">
            <a:extLst>
              <a:ext uri="{FF2B5EF4-FFF2-40B4-BE49-F238E27FC236}">
                <a16:creationId xmlns:a16="http://schemas.microsoft.com/office/drawing/2014/main" id="{CFC63C04-3EA0-E4C9-E8E9-B5176C2AB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924" y="2858513"/>
            <a:ext cx="2743200" cy="2743200"/>
          </a:xfrm>
          <a:prstGeom prst="rect">
            <a:avLst/>
          </a:prstGeom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D4D097F0-9D5D-A92D-2AE1-B856A68F9A7D}"/>
              </a:ext>
            </a:extLst>
          </p:cNvPr>
          <p:cNvSpPr/>
          <p:nvPr/>
        </p:nvSpPr>
        <p:spPr>
          <a:xfrm>
            <a:off x="9540510" y="2597543"/>
            <a:ext cx="1707419" cy="760652"/>
          </a:xfrm>
          <a:prstGeom prst="downArrowCallou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Liaison Duties</a:t>
            </a:r>
          </a:p>
        </p:txBody>
      </p:sp>
    </p:spTree>
    <p:extLst>
      <p:ext uri="{BB962C8B-B14F-4D97-AF65-F5344CB8AC3E}">
        <p14:creationId xmlns:p14="http://schemas.microsoft.com/office/powerpoint/2010/main" val="283762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1ADC-BA8A-DB9A-9C5D-E5639390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“Benchmarks”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61D96-CC74-ECD5-6DE1-AED6B727A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Experiences of homelessness are correlated with experiences of poverty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Consider the following benchmarks when assessing district identification efforts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C69638-2456-B4C6-1EA0-872480C22C67}"/>
              </a:ext>
            </a:extLst>
          </p:cNvPr>
          <p:cNvGrpSpPr/>
          <p:nvPr/>
        </p:nvGrpSpPr>
        <p:grpSpPr>
          <a:xfrm>
            <a:off x="526121" y="2864582"/>
            <a:ext cx="5146672" cy="3431115"/>
            <a:chOff x="194733" y="3139644"/>
            <a:chExt cx="5503334" cy="3668890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B9650311-7F7F-DCF1-DC12-757F07A617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2417691"/>
                </p:ext>
              </p:extLst>
            </p:nvPr>
          </p:nvGraphicFramePr>
          <p:xfrm>
            <a:off x="194733" y="3139644"/>
            <a:ext cx="5503334" cy="36688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5BA843-C290-A616-E32D-D3529323C3F3}"/>
                </a:ext>
              </a:extLst>
            </p:cNvPr>
            <p:cNvSpPr txBox="1"/>
            <p:nvPr/>
          </p:nvSpPr>
          <p:spPr>
            <a:xfrm>
              <a:off x="1794934" y="4505018"/>
              <a:ext cx="23029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600" dirty="0">
                  <a:solidFill>
                    <a:srgbClr val="942F89"/>
                  </a:solidFill>
                  <a:latin typeface="Arial Black" panose="020B0A04020102020204" pitchFamily="34" charset="0"/>
                  <a:cs typeface="Calibri Light" panose="020F0302020204030204" pitchFamily="34" charset="0"/>
                </a:rPr>
                <a:t>10%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0" dirty="0">
                  <a:solidFill>
                    <a:srgbClr val="942F8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of students experiencing poverty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12BAEF5-8B54-89F6-545B-6FE59D2F8640}"/>
              </a:ext>
            </a:extLst>
          </p:cNvPr>
          <p:cNvSpPr txBox="1"/>
          <p:nvPr/>
        </p:nvSpPr>
        <p:spPr>
          <a:xfrm>
            <a:off x="815118" y="633823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Sources: Urban Institute, </a:t>
            </a:r>
            <a:r>
              <a:rPr lang="en-US" sz="1200" b="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What Will It Take to End Homelessness?</a:t>
            </a:r>
            <a:br>
              <a:rPr lang="en-US" sz="1200" b="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Census Bureau: </a:t>
            </a:r>
            <a:r>
              <a:rPr lang="en-US" sz="1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Poverty Estimates by School District by School Year</a:t>
            </a:r>
            <a:endParaRPr lang="en-US" sz="1200" b="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00C6D8-D229-882F-9210-A30141161B2F}"/>
              </a:ext>
            </a:extLst>
          </p:cNvPr>
          <p:cNvGrpSpPr/>
          <p:nvPr/>
        </p:nvGrpSpPr>
        <p:grpSpPr>
          <a:xfrm>
            <a:off x="6607420" y="2869575"/>
            <a:ext cx="4939915" cy="3429000"/>
            <a:chOff x="6613524" y="2887072"/>
            <a:chExt cx="5503334" cy="3668890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86F3B004-15E9-EA92-3C20-90E92D4007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80581135"/>
                </p:ext>
              </p:extLst>
            </p:nvPr>
          </p:nvGraphicFramePr>
          <p:xfrm>
            <a:off x="6613524" y="2887072"/>
            <a:ext cx="5503334" cy="36688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19CA1E-3EEC-C53D-F3C8-27E0AECB70FE}"/>
                </a:ext>
              </a:extLst>
            </p:cNvPr>
            <p:cNvSpPr txBox="1"/>
            <p:nvPr/>
          </p:nvSpPr>
          <p:spPr>
            <a:xfrm>
              <a:off x="8213725" y="4056731"/>
              <a:ext cx="2302933" cy="1369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3600" b="1" i="0" u="none" strike="noStrike" cap="none" dirty="0">
                  <a:solidFill>
                    <a:srgbClr val="F39200"/>
                  </a:solidFill>
                  <a:latin typeface="Arial Black" panose="020B0A04020102020204" pitchFamily="34" charset="0"/>
                  <a:ea typeface="+mn-ea"/>
                  <a:cs typeface="Calibri Light" panose="020F0302020204030204" pitchFamily="34" charset="0"/>
                  <a:sym typeface="Arial"/>
                </a:rPr>
                <a:t>5-10%</a:t>
              </a:r>
            </a:p>
            <a:p>
              <a:pPr marR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b="0" i="0" u="none" strike="noStrike" cap="none" dirty="0">
                  <a:solidFill>
                    <a:srgbClr val="F39200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  <a:sym typeface="Arial"/>
                </a:rPr>
                <a:t>of students eligible to receive free or reduced-price meals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BC50E63-7490-10FC-5C57-E604AEC67B03}"/>
              </a:ext>
            </a:extLst>
          </p:cNvPr>
          <p:cNvSpPr txBox="1"/>
          <p:nvPr/>
        </p:nvSpPr>
        <p:spPr>
          <a:xfrm>
            <a:off x="6791377" y="618714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Source: Auditor of the State of California, </a:t>
            </a:r>
            <a:r>
              <a:rPr lang="en-US" sz="1200" b="0" i="1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  <a:hlinkClick r:id="rId7"/>
              </a:rPr>
              <a:t>Youth Experiencing Homelessness: California’s Education System for K–12 Inadequately Identifies and Supports These Youth</a:t>
            </a:r>
            <a:endParaRPr lang="en-US" sz="1200" b="0" i="1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15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B8111-F697-4E3F-B7E6-F0BC7198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61963" algn="l"/>
            <a:r>
              <a:rPr lang="en-US" sz="3600" dirty="0"/>
              <a:t>Outreach and Identification Strategies</a:t>
            </a:r>
            <a:endParaRPr lang="en-US" sz="3600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76187-D35F-41AC-AD03-97CDC271F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Create a </a:t>
            </a:r>
            <a:r>
              <a:rPr lang="en-US" sz="2400" b="1" dirty="0"/>
              <a:t>centralized phone number and/or website </a:t>
            </a:r>
            <a:r>
              <a:rPr lang="en-US" sz="2400" dirty="0"/>
              <a:t>for accessing information and supports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Reach out to </a:t>
            </a:r>
            <a:r>
              <a:rPr lang="en-US" sz="2400" b="1" dirty="0"/>
              <a:t>previously identified students</a:t>
            </a:r>
            <a:r>
              <a:rPr lang="en-US" sz="2400" dirty="0"/>
              <a:t> using information on file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Create and distribute simple </a:t>
            </a:r>
            <a:r>
              <a:rPr lang="en-US" sz="2400" b="1" dirty="0"/>
              <a:t>awareness materials </a:t>
            </a:r>
            <a:r>
              <a:rPr lang="en-US" sz="2400" dirty="0"/>
              <a:t>(flyers, posters) where youth and families may congregate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640798-AAF5-BC79-6306-F4F66361B7A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Leverage </a:t>
            </a:r>
            <a:r>
              <a:rPr lang="en-US" sz="2400" b="1" dirty="0"/>
              <a:t>community partners</a:t>
            </a:r>
            <a:br>
              <a:rPr lang="en-US" sz="2400" b="1" dirty="0"/>
            </a:br>
            <a:r>
              <a:rPr lang="en-US" sz="2400" dirty="0"/>
              <a:t>to share information and refer children, youth, and families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Leverage existing </a:t>
            </a:r>
            <a:r>
              <a:rPr lang="en-US" sz="2400" b="1" dirty="0"/>
              <a:t>distribution channels</a:t>
            </a:r>
            <a:r>
              <a:rPr lang="en-US" sz="2400" dirty="0"/>
              <a:t> to share information (school meals and other supports)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Leverage </a:t>
            </a:r>
            <a:r>
              <a:rPr lang="en-US" sz="2400" b="1" dirty="0"/>
              <a:t>technology</a:t>
            </a:r>
            <a:r>
              <a:rPr lang="en-US" sz="2400" dirty="0"/>
              <a:t> (social media, text, email, etc.)</a:t>
            </a:r>
          </a:p>
        </p:txBody>
      </p:sp>
      <p:pic>
        <p:nvPicPr>
          <p:cNvPr id="10" name="Picture Placeholder 7" descr="A picture containing person, outdoor, day&#10;&#10;Description automatically generated">
            <a:extLst>
              <a:ext uri="{FF2B5EF4-FFF2-40B4-BE49-F238E27FC236}">
                <a16:creationId xmlns:a16="http://schemas.microsoft.com/office/drawing/2014/main" id="{2E5355D0-5471-25BE-25D8-0DB6A8190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1" b="24283"/>
          <a:stretch/>
        </p:blipFill>
        <p:spPr>
          <a:xfrm>
            <a:off x="10410825" y="211048"/>
            <a:ext cx="1554480" cy="1554480"/>
          </a:xfrm>
          <a:prstGeom prst="rect">
            <a:avLst/>
          </a:prstGeom>
          <a:noFill/>
          <a:ln>
            <a:solidFill>
              <a:srgbClr val="1D4346"/>
            </a:solidFill>
          </a:ln>
        </p:spPr>
      </p:pic>
    </p:spTree>
    <p:extLst>
      <p:ext uri="{BB962C8B-B14F-4D97-AF65-F5344CB8AC3E}">
        <p14:creationId xmlns:p14="http://schemas.microsoft.com/office/powerpoint/2010/main" val="301998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CA67CAB6-3630-426E-BA52-4E3ADE33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61963"/>
            <a:r>
              <a:rPr lang="en-US" sz="3600" dirty="0"/>
              <a:t>Outreach and Identification Strategies</a:t>
            </a:r>
            <a:endParaRPr lang="en-US" sz="3600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DBC60-4E28-4D39-9330-0B644B339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400" dirty="0"/>
              <a:t>Include housing questions in </a:t>
            </a:r>
            <a:r>
              <a:rPr lang="en-US" sz="2400" b="1" dirty="0"/>
              <a:t>enrollment forms </a:t>
            </a:r>
            <a:r>
              <a:rPr lang="en-US" sz="2400" dirty="0"/>
              <a:t>(online and paper); ensure immediate enrollment without proof of residence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400" dirty="0"/>
              <a:t>Consider supporting </a:t>
            </a:r>
            <a:r>
              <a:rPr lang="en-US" sz="2400" b="1" dirty="0"/>
              <a:t>increased liaison capacity </a:t>
            </a:r>
            <a:r>
              <a:rPr lang="en-US" sz="2400" dirty="0"/>
              <a:t>and/or designating school-level points of contact to “extend” the liaison’s reach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96677-BC9B-321A-C1B9-8968706FAB4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Consider engaging </a:t>
            </a:r>
            <a:r>
              <a:rPr lang="en-US" sz="2400" b="1" dirty="0"/>
              <a:t>“outreach teams”</a:t>
            </a:r>
            <a:r>
              <a:rPr lang="en-US" sz="2400" dirty="0"/>
              <a:t>, including school counselors, school social workers, school-based partner organization staff, and other appropriate staff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400" dirty="0"/>
              <a:t>Incorporate information into </a:t>
            </a:r>
            <a:r>
              <a:rPr lang="en-US" sz="2400" b="1" dirty="0"/>
              <a:t>district and school staff training </a:t>
            </a:r>
            <a:r>
              <a:rPr lang="en-US" sz="2400" dirty="0"/>
              <a:t>about recognizing homelessness and referring students in need to help</a:t>
            </a:r>
          </a:p>
        </p:txBody>
      </p:sp>
      <p:pic>
        <p:nvPicPr>
          <p:cNvPr id="7" name="Picture Placeholder 8" descr="A picture containing person&#10;&#10;Description automatically generated">
            <a:extLst>
              <a:ext uri="{FF2B5EF4-FFF2-40B4-BE49-F238E27FC236}">
                <a16:creationId xmlns:a16="http://schemas.microsoft.com/office/drawing/2014/main" id="{52082547-A8FC-8F29-5DA5-162E4BCD8F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>
            <a:off x="10410825" y="5097373"/>
            <a:ext cx="1554480" cy="155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10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1918-BAB2-93DC-4DE3-D42DC6A6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57FCF1-7E1D-4B61-A8F7-5A44CA2F9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2400" dirty="0"/>
              <a:t>Use </a:t>
            </a:r>
            <a:r>
              <a:rPr lang="en-US" sz="2400" b="1" dirty="0"/>
              <a:t>sensitive and intentional language </a:t>
            </a:r>
            <a:r>
              <a:rPr lang="en-US" sz="2400" dirty="0"/>
              <a:t>in outreach materials</a:t>
            </a: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Describe living situations rather than use the word “homeless”</a:t>
            </a: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Create a safe space for accessing help</a:t>
            </a: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Relieve concerns about child welfare involvement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1712-D1CB-3186-1890-60311D54B9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Be </a:t>
            </a:r>
            <a:r>
              <a:rPr lang="en-US" sz="2400" b="1" dirty="0"/>
              <a:t>consistent and persistent</a:t>
            </a:r>
            <a:r>
              <a:rPr lang="en-US" sz="2400" dirty="0"/>
              <a:t>;</a:t>
            </a:r>
            <a:br>
              <a:rPr lang="en-US" sz="2400" dirty="0"/>
            </a:br>
            <a:r>
              <a:rPr lang="en-US" sz="2400" dirty="0"/>
              <a:t>multiple outreach attempts may be needed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Keep communications and awareness materials </a:t>
            </a:r>
            <a:r>
              <a:rPr lang="en-US" sz="2400" b="1" dirty="0"/>
              <a:t>clear and simple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Share information in </a:t>
            </a:r>
            <a:r>
              <a:rPr lang="en-US" sz="2400" b="1" dirty="0"/>
              <a:t>common languages </a:t>
            </a:r>
            <a:r>
              <a:rPr lang="en-US" sz="2400" dirty="0"/>
              <a:t>in your community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Check in regularly </a:t>
            </a:r>
            <a:r>
              <a:rPr lang="en-US" sz="2400" dirty="0"/>
              <a:t>once a connection has been made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331DA25-B2AA-49B7-82BF-DC69BFE31A5C}"/>
              </a:ext>
            </a:extLst>
          </p:cNvPr>
          <p:cNvSpPr txBox="1">
            <a:spLocks/>
          </p:cNvSpPr>
          <p:nvPr/>
        </p:nvSpPr>
        <p:spPr>
          <a:xfrm>
            <a:off x="0" y="211138"/>
            <a:ext cx="12192000" cy="1096962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 i="0" u="none" strike="noStrike" cap="none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1963" algn="l"/>
            <a:r>
              <a:rPr lang="en-US" sz="3600" dirty="0"/>
              <a:t>Outreach and Identification Strategies</a:t>
            </a:r>
            <a:endParaRPr lang="en-US" sz="3600" u="sng" dirty="0"/>
          </a:p>
        </p:txBody>
      </p:sp>
      <p:pic>
        <p:nvPicPr>
          <p:cNvPr id="9" name="Picture Placeholder 5" descr="A close-up of a person smiling&#10;&#10;Description automatically generated with medium confidence">
            <a:extLst>
              <a:ext uri="{FF2B5EF4-FFF2-40B4-BE49-F238E27FC236}">
                <a16:creationId xmlns:a16="http://schemas.microsoft.com/office/drawing/2014/main" id="{2A2BEF91-09F4-B319-8CE5-2E1895777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0825" y="211048"/>
            <a:ext cx="1554480" cy="155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51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E67F-7834-132C-7A72-3D1D4ECA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C3598-D979-2682-ED58-7826DB75D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3600" b="1" dirty="0"/>
              <a:t>Consider…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Which outreach or identification strategy shared today might you use moving forward?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What next step do you need to take to implement this strategy?</a:t>
            </a:r>
          </a:p>
        </p:txBody>
      </p:sp>
      <p:pic>
        <p:nvPicPr>
          <p:cNvPr id="8" name="Picture Placeholder 7" descr="A picture containing text, orange, colorful, decorated&#10;&#10;Description automatically generated">
            <a:extLst>
              <a:ext uri="{FF2B5EF4-FFF2-40B4-BE49-F238E27FC236}">
                <a16:creationId xmlns:a16="http://schemas.microsoft.com/office/drawing/2014/main" id="{035D9C05-1316-3543-BCE5-D2B099A74D2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679" r="679"/>
          <a:stretch/>
        </p:blipFill>
        <p:spPr/>
      </p:pic>
    </p:spTree>
    <p:extLst>
      <p:ext uri="{BB962C8B-B14F-4D97-AF65-F5344CB8AC3E}">
        <p14:creationId xmlns:p14="http://schemas.microsoft.com/office/powerpoint/2010/main" val="102940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DD1C-724A-44EB-AA15-6D3A0CA9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C8188-0667-41AB-B693-03456706D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NCHE educational rights posters</a:t>
            </a:r>
          </a:p>
          <a:p>
            <a:pPr marL="461963" lvl="1" indent="-23495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Youth version, English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1963" lvl="1" indent="-23495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Youth version, Spanish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1963" lvl="1" indent="-23495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Parent version, English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1963" lvl="1" indent="-23495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Parent version, Spanish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Order in hard copy (free in limited quantity) at </a:t>
            </a:r>
            <a:r>
              <a:rPr lang="en-US" dirty="0">
                <a:hlinkClick r:id="rId7"/>
              </a:rPr>
              <a:t>https://nchehelpline.org/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AF537-3393-404C-8B3B-5491205A4E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0253" y="2030731"/>
            <a:ext cx="2286000" cy="3762965"/>
          </a:xfrm>
          <a:prstGeom prst="rect">
            <a:avLst/>
          </a:prstGeom>
          <a:ln>
            <a:solidFill>
              <a:srgbClr val="207BA1"/>
            </a:solidFill>
          </a:ln>
        </p:spPr>
      </p:pic>
    </p:spTree>
    <p:extLst>
      <p:ext uri="{BB962C8B-B14F-4D97-AF65-F5344CB8AC3E}">
        <p14:creationId xmlns:p14="http://schemas.microsoft.com/office/powerpoint/2010/main" val="47074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DD1C-724A-44EB-AA15-6D3A0CA9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C8188-0667-41AB-B693-03456706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847850"/>
            <a:ext cx="8034832" cy="466344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hlinkClick r:id="rId3"/>
              </a:rPr>
              <a:t>SchoolHouse Connection “Know Your Rights” posters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hlinkClick r:id="rId4"/>
              </a:rPr>
              <a:t>New Mexico Public Education Department Homeless Student Referral Form for Community Partners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Kern County Schools (CA) community partner student referral form </a:t>
            </a:r>
            <a:r>
              <a:rPr lang="en-US" dirty="0">
                <a:hlinkClick r:id="rId5"/>
              </a:rPr>
              <a:t>in PDF format</a:t>
            </a:r>
            <a:r>
              <a:rPr lang="en-US" dirty="0"/>
              <a:t> | </a:t>
            </a:r>
            <a:r>
              <a:rPr lang="en-US" dirty="0">
                <a:hlinkClick r:id="rId6"/>
              </a:rPr>
              <a:t>in online format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hlinkClick r:id="rId7"/>
              </a:rPr>
              <a:t>Northwest New Mexico McKinney-Vento Facebook webpage</a:t>
            </a:r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57B695DE-3D02-4FAD-9481-EE4430527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3053" y="2330135"/>
            <a:ext cx="2743200" cy="3548417"/>
          </a:xfrm>
          <a:prstGeom prst="rect">
            <a:avLst/>
          </a:prstGeom>
          <a:ln>
            <a:solidFill>
              <a:srgbClr val="207BA1"/>
            </a:solidFill>
          </a:ln>
        </p:spPr>
      </p:pic>
      <p:pic>
        <p:nvPicPr>
          <p:cNvPr id="2050" name="Picture 2" descr="SchoolHouse Connection">
            <a:extLst>
              <a:ext uri="{FF2B5EF4-FFF2-40B4-BE49-F238E27FC236}">
                <a16:creationId xmlns:a16="http://schemas.microsoft.com/office/drawing/2014/main" id="{79459B41-BF06-4F48-A849-21CC8ADF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1387" y="1811656"/>
            <a:ext cx="60653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37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0;p2">
            <a:extLst>
              <a:ext uri="{FF2B5EF4-FFF2-40B4-BE49-F238E27FC236}">
                <a16:creationId xmlns:a16="http://schemas.microsoft.com/office/drawing/2014/main" id="{D2C0FF7B-0377-DF09-6628-C9209E7C5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</a:pPr>
            <a:r>
              <a:rPr lang="en-US" dirty="0"/>
              <a:t>Thanks for Joining!</a:t>
            </a:r>
            <a:endParaRPr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D1DE16A-076F-B0DB-6E4A-987969CA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</p:spPr>
        <p:txBody>
          <a:bodyPr/>
          <a:lstStyle/>
          <a:p>
            <a:r>
              <a:rPr lang="en-US" dirty="0"/>
              <a:t>&lt;&lt;Add branding and contact information here&gt;&gt;</a:t>
            </a:r>
          </a:p>
        </p:txBody>
      </p:sp>
    </p:spTree>
    <p:extLst>
      <p:ext uri="{BB962C8B-B14F-4D97-AF65-F5344CB8AC3E}">
        <p14:creationId xmlns:p14="http://schemas.microsoft.com/office/powerpoint/2010/main" val="97908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</a:pPr>
            <a:r>
              <a:rPr lang="en-US" dirty="0">
                <a:solidFill>
                  <a:srgbClr val="1D4346"/>
                </a:solidFill>
              </a:rPr>
              <a:t>Today’s Roadmap</a:t>
            </a:r>
            <a:endParaRPr dirty="0"/>
          </a:p>
        </p:txBody>
      </p:sp>
      <p:sp>
        <p:nvSpPr>
          <p:cNvPr id="151" name="Google Shape;151;p4"/>
          <p:cNvSpPr txBox="1"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Outreach and identification</a:t>
            </a: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McKinney-Vento Act provisions</a:t>
            </a: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Strategies for implementation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Resources for more information</a:t>
            </a:r>
            <a:endParaRPr dirty="0"/>
          </a:p>
        </p:txBody>
      </p:sp>
      <p:pic>
        <p:nvPicPr>
          <p:cNvPr id="152" name="Google Shape;152;p4" descr="Diagram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0825" y="5097373"/>
            <a:ext cx="1554480" cy="1554480"/>
          </a:xfrm>
          <a:prstGeom prst="rect">
            <a:avLst/>
          </a:prstGeom>
          <a:noFill/>
          <a:ln w="9525" cap="flat" cmpd="sng">
            <a:solidFill>
              <a:srgbClr val="1D434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E67F-7834-132C-7A72-3D1D4ECA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C3598-D979-2682-ED58-7826DB75D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3600" b="1" dirty="0"/>
              <a:t>True or False?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dirty="0"/>
              <a:t>According to research by the University of Chicago, the rate of homelessness in urban areas is four times (4x) the rate of homelessness in rural areas.</a:t>
            </a:r>
          </a:p>
        </p:txBody>
      </p:sp>
      <p:pic>
        <p:nvPicPr>
          <p:cNvPr id="8" name="Picture Placeholder 7" descr="A picture containing text, orange, colorful, decorated&#10;&#10;Description automatically generated">
            <a:extLst>
              <a:ext uri="{FF2B5EF4-FFF2-40B4-BE49-F238E27FC236}">
                <a16:creationId xmlns:a16="http://schemas.microsoft.com/office/drawing/2014/main" id="{035D9C05-1316-3543-BCE5-D2B099A74D2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679" r="679"/>
          <a:stretch/>
        </p:blipFill>
        <p:spPr/>
      </p:pic>
    </p:spTree>
    <p:extLst>
      <p:ext uri="{BB962C8B-B14F-4D97-AF65-F5344CB8AC3E}">
        <p14:creationId xmlns:p14="http://schemas.microsoft.com/office/powerpoint/2010/main" val="85444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body" idx="1"/>
          </p:nvPr>
        </p:nvSpPr>
        <p:spPr>
          <a:xfrm>
            <a:off x="609600" y="1592578"/>
            <a:ext cx="9368118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Subtitle VII-B of the McKinney-Vento Homeless Assistance Act</a:t>
            </a:r>
            <a:endParaRPr sz="3200" dirty="0"/>
          </a:p>
          <a:p>
            <a:pPr marL="4572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200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Was reauthorized by Title IX, Part A of the Every Student Succeeds Act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200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Establishes the definition of homeless used by U.S. public schools</a:t>
            </a:r>
          </a:p>
          <a:p>
            <a:pPr marL="4572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200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Addresses the unique educational barriers and challenges faced by students experiencing homelessness 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200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Requires state education departments to designate a State Coordinator for Homeless Education and school districts to designate a local homeless education liaison; access contact information at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https://www.education.ne.gov/federalprograms/title-vii-b/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8" name="Google Shape;218;p11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</a:pPr>
            <a:r>
              <a:rPr lang="en-US" dirty="0">
                <a:solidFill>
                  <a:srgbClr val="1D4346"/>
                </a:solidFill>
              </a:rPr>
              <a:t>McKinney-Vento Basics</a:t>
            </a:r>
            <a:endParaRPr dirty="0"/>
          </a:p>
        </p:txBody>
      </p:sp>
      <p:pic>
        <p:nvPicPr>
          <p:cNvPr id="219" name="Google Shape;219;p11" descr="A person with dark hair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6641" r="16641"/>
          <a:stretch/>
        </p:blipFill>
        <p:spPr>
          <a:xfrm>
            <a:off x="10229850" y="1583053"/>
            <a:ext cx="1554480" cy="1554480"/>
          </a:xfrm>
          <a:prstGeom prst="rect">
            <a:avLst/>
          </a:prstGeom>
          <a:noFill/>
          <a:ln w="9525" cap="flat" cmpd="sng">
            <a:solidFill>
              <a:srgbClr val="F392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0" name="Google Shape;220;p11" descr="A picture containing person, tree, outdoor, person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14029" t="15818" r="29849"/>
          <a:stretch/>
        </p:blipFill>
        <p:spPr>
          <a:xfrm>
            <a:off x="10229850" y="3320413"/>
            <a:ext cx="1554480" cy="1554480"/>
          </a:xfrm>
          <a:prstGeom prst="rect">
            <a:avLst/>
          </a:prstGeom>
          <a:noFill/>
          <a:ln w="9525" cap="flat" cmpd="sng">
            <a:solidFill>
              <a:srgbClr val="1D434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11" descr="A picture containing person, toy, doll&#10;&#10;Description automatically generate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6">
            <a:alphaModFix/>
          </a:blip>
          <a:srcRect l="16406" r="16405"/>
          <a:stretch/>
        </p:blipFill>
        <p:spPr>
          <a:xfrm>
            <a:off x="10229850" y="5057773"/>
            <a:ext cx="1554480" cy="1554480"/>
          </a:xfrm>
          <a:prstGeom prst="rect">
            <a:avLst/>
          </a:prstGeom>
          <a:noFill/>
          <a:ln w="9525" cap="flat" cmpd="sng">
            <a:solidFill>
              <a:srgbClr val="942F8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69353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</a:pPr>
            <a:r>
              <a:rPr lang="en-US" dirty="0"/>
              <a:t>McKinney-Vento Definition of Homeless</a:t>
            </a:r>
            <a:endParaRPr dirty="0"/>
          </a:p>
        </p:txBody>
      </p:sp>
      <p:sp>
        <p:nvSpPr>
          <p:cNvPr id="248" name="Google Shape;248;p15"/>
          <p:cNvSpPr txBox="1">
            <a:spLocks noGrp="1"/>
          </p:cNvSpPr>
          <p:nvPr>
            <p:ph type="body" idx="1"/>
          </p:nvPr>
        </p:nvSpPr>
        <p:spPr>
          <a:xfrm>
            <a:off x="609601" y="2497453"/>
            <a:ext cx="53035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Sharing the housing of other persons, </a:t>
            </a:r>
            <a:r>
              <a:rPr lang="en-US" sz="2000" i="1" dirty="0"/>
              <a:t>due to loss of housing, economic hardship, or a similar reason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Living in motels, hotels, trailer parks, camping grounds </a:t>
            </a:r>
            <a:r>
              <a:rPr lang="en-US" sz="2000" i="1" dirty="0"/>
              <a:t>due to the lack of alternative adequate accommodations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Living in emergency or transitional shelters, or abandoned in hospitals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Living in a public or private place not designed for or ordinarily used as a regular sleeping accommodation</a:t>
            </a:r>
            <a:endParaRPr sz="2000" dirty="0"/>
          </a:p>
        </p:txBody>
      </p:sp>
      <p:sp>
        <p:nvSpPr>
          <p:cNvPr id="249" name="Google Shape;249;p15"/>
          <p:cNvSpPr txBox="1">
            <a:spLocks noGrp="1"/>
          </p:cNvSpPr>
          <p:nvPr>
            <p:ph type="body" idx="2"/>
          </p:nvPr>
        </p:nvSpPr>
        <p:spPr>
          <a:xfrm>
            <a:off x="6278880" y="2499360"/>
            <a:ext cx="5303520" cy="411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800"/>
              </a:spcAft>
              <a:buSzPts val="2400"/>
            </a:pPr>
            <a:r>
              <a:rPr lang="en-US" sz="2000" dirty="0"/>
              <a:t>Living in cars, parks, public spaces, abandoned buildings, substandard housing, bus or train stations, or similar settings</a:t>
            </a:r>
            <a:endParaRPr sz="2000" dirty="0"/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SzPts val="2400"/>
            </a:pPr>
            <a:r>
              <a:rPr lang="en-US" sz="2000" dirty="0"/>
              <a:t>Migratory children living in the above circumstances</a:t>
            </a:r>
            <a:endParaRPr sz="20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42 U.S.C. §11434a(2)</a:t>
            </a:r>
            <a:endParaRPr dirty="0"/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SzPts val="2400"/>
            </a:pPr>
            <a:r>
              <a:rPr lang="en-US" sz="2000" dirty="0"/>
              <a:t>Unaccompanied youth (children and youth experiencing homelessness while not in the physical custody of a parent or guardian)</a:t>
            </a:r>
            <a:endParaRPr sz="20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42 U.S.C. §11434a(6)</a:t>
            </a:r>
            <a:endParaRPr dirty="0"/>
          </a:p>
        </p:txBody>
      </p:sp>
      <p:sp>
        <p:nvSpPr>
          <p:cNvPr id="250" name="Google Shape;250;p15"/>
          <p:cNvSpPr txBox="1"/>
          <p:nvPr/>
        </p:nvSpPr>
        <p:spPr>
          <a:xfrm>
            <a:off x="609600" y="1617752"/>
            <a:ext cx="10972799" cy="8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Children and youth who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lack a fixed, regular, and adequate nighttime residence,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including</a:t>
            </a:r>
            <a:endParaRPr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</a:pPr>
            <a:r>
              <a:rPr lang="en-US" dirty="0"/>
              <a:t>The Research: Rural v. Nonrural</a:t>
            </a:r>
            <a:endParaRPr dirty="0"/>
          </a:p>
        </p:txBody>
      </p:sp>
      <p:sp>
        <p:nvSpPr>
          <p:cNvPr id="177" name="Google Shape;177;p6"/>
          <p:cNvSpPr txBox="1"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Rates of youth homelessness are statistically identical in rural and nonrural areas</a:t>
            </a:r>
            <a:endParaRPr dirty="0"/>
          </a:p>
        </p:txBody>
      </p:sp>
      <p:pic>
        <p:nvPicPr>
          <p:cNvPr id="178" name="Google Shape;178;p6" descr="A picture containing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2468"/>
          <a:stretch/>
        </p:blipFill>
        <p:spPr>
          <a:xfrm>
            <a:off x="3227487" y="2705282"/>
            <a:ext cx="5737026" cy="32605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F0ECB-6B7F-4B72-8BA2-4D5C7F7D42A0}"/>
              </a:ext>
            </a:extLst>
          </p:cNvPr>
          <p:cNvSpPr txBox="1"/>
          <p:nvPr/>
        </p:nvSpPr>
        <p:spPr>
          <a:xfrm>
            <a:off x="838200" y="6339174"/>
            <a:ext cx="1051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Chapin Hall, </a:t>
            </a:r>
            <a:r>
              <a:rPr lang="en-US" b="0" i="1" dirty="0">
                <a:latin typeface="Calibri Light" panose="020F0302020204030204" pitchFamily="34" charset="0"/>
                <a:ea typeface="Open Sans"/>
                <a:cs typeface="Calibri Light" panose="020F0302020204030204" pitchFamily="34" charset="0"/>
                <a:sym typeface="Open Sans"/>
                <a:hlinkClick r:id="rId4"/>
              </a:rPr>
              <a:t>Missed Opportunities: Youth Homelessness in America, National Estimates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1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9EFF-60CE-4338-A8E6-8EEECC8E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under McKinney-Vento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15CD8-796E-4D95-967C-EEAF18A6C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b="1" dirty="0"/>
              <a:t>Identification is the first step </a:t>
            </a:r>
            <a:r>
              <a:rPr lang="en-US" dirty="0"/>
              <a:t>to ensuring educational access</a:t>
            </a:r>
            <a:br>
              <a:rPr lang="en-US" dirty="0"/>
            </a:br>
            <a:r>
              <a:rPr lang="en-US" dirty="0"/>
              <a:t>and success for students experiencing homelessness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References to identification are woven throughout </a:t>
            </a:r>
            <a:r>
              <a:rPr lang="en-US" dirty="0"/>
              <a:t>the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McKinney-Vento Act, including as </a:t>
            </a: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state and district responsibility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[42 U.S.C. §11431(2); 42 U.S.C. §11432(d)(2); 42 U.S.C. §11432(g)(1)(B); 42 U.S.C. §11432(g)(7)] </a:t>
            </a: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duty of the local liaison</a:t>
            </a: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[42 U.S.C. §11432(g)(6)(A)(i)] </a:t>
            </a:r>
          </a:p>
        </p:txBody>
      </p:sp>
      <p:pic>
        <p:nvPicPr>
          <p:cNvPr id="9" name="Picture Placeholder 8" descr="A person leaning against a tree&#10;&#10;Description automatically generated with medium confidence">
            <a:extLst>
              <a:ext uri="{FF2B5EF4-FFF2-40B4-BE49-F238E27FC236}">
                <a16:creationId xmlns:a16="http://schemas.microsoft.com/office/drawing/2014/main" id="{C67ACAB5-5272-16EF-5727-CE0F2B21ED4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4512" t="5966" r="4463" b="33350"/>
          <a:stretch/>
        </p:blipFill>
        <p:spPr>
          <a:xfrm>
            <a:off x="10410825" y="5097373"/>
            <a:ext cx="1554480" cy="1554480"/>
          </a:xfrm>
        </p:spPr>
      </p:pic>
    </p:spTree>
    <p:extLst>
      <p:ext uri="{BB962C8B-B14F-4D97-AF65-F5344CB8AC3E}">
        <p14:creationId xmlns:p14="http://schemas.microsoft.com/office/powerpoint/2010/main" val="404225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9EFF-60CE-4338-A8E6-8EEECC8E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under McKinney-Vento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15CD8-796E-4D95-967C-EEAF18A6C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data collection and public posting requirement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[42 U.S.C. §11432(f)(1)(A)]</a:t>
            </a: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focus of professional development for local liaisons and district/school staff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[42 U.S.C. §11432(d)(5)(A)]</a:t>
            </a: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focus of school-community coordination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[42 U.S.C. §11432(g)(5)(C)(i)]</a:t>
            </a: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focus of district subgrant funds usage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[42 U.S.C. §11433(a)(1); 42 U.S.C. §11433(c)(2)(A)]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506724D6-A40F-BED8-D19D-51A12652287B}"/>
              </a:ext>
            </a:extLst>
          </p:cNvPr>
          <p:cNvSpPr/>
          <p:nvPr/>
        </p:nvSpPr>
        <p:spPr>
          <a:xfrm rot="489142">
            <a:off x="9200481" y="3868647"/>
            <a:ext cx="2743200" cy="2743200"/>
          </a:xfrm>
          <a:prstGeom prst="star10">
            <a:avLst>
              <a:gd name="adj" fmla="val 43909"/>
              <a:gd name="hf" fmla="val 105146"/>
            </a:avLst>
          </a:prstGeom>
          <a:solidFill>
            <a:srgbClr val="1D4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Identification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also is a focus of American Rescue Plan-Homeless Children and Youth (ARP-HCY) funding</a:t>
            </a:r>
            <a:endParaRPr lang="en-US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1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9EFF-60CE-4338-A8E6-8EEECC8E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under McKinney-Vento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15CD8-796E-4D95-967C-EEAF18A6C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7752"/>
            <a:ext cx="7091995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Liaisons must ensure that </a:t>
            </a:r>
            <a:r>
              <a:rPr lang="en-US" dirty="0">
                <a:solidFill>
                  <a:srgbClr val="000000"/>
                </a:solidFill>
              </a:rPr>
              <a:t>children and youth experiencing homelessness are </a:t>
            </a:r>
            <a:r>
              <a:rPr lang="en-US" b="1" dirty="0">
                <a:solidFill>
                  <a:srgbClr val="000000"/>
                </a:solidFill>
              </a:rPr>
              <a:t>identified by school personnel </a:t>
            </a:r>
            <a:r>
              <a:rPr lang="en-US" dirty="0">
                <a:solidFill>
                  <a:srgbClr val="000000"/>
                </a:solidFill>
              </a:rPr>
              <a:t>through outreach and coordination activities with other entities and agencies</a:t>
            </a:r>
            <a:r>
              <a:rPr lang="en-US" dirty="0"/>
              <a:t> [42 U.S.C. § 11432(g)(6)(A)(i)]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Liaisons must ensure that </a:t>
            </a:r>
            <a:r>
              <a:rPr lang="en-US" b="1" dirty="0"/>
              <a:t>public notice </a:t>
            </a:r>
            <a:r>
              <a:rPr lang="en-US" dirty="0"/>
              <a:t>of homeless students’ rights is posted in an understandable manner in locations frequented by parents, guardians, and unaccompanied youth [42 U.S.C. § 11432(g)(6)(A)(vi)]</a:t>
            </a:r>
          </a:p>
        </p:txBody>
      </p:sp>
      <p:pic>
        <p:nvPicPr>
          <p:cNvPr id="4" name="Graphic 3" descr="Checklist outline">
            <a:extLst>
              <a:ext uri="{FF2B5EF4-FFF2-40B4-BE49-F238E27FC236}">
                <a16:creationId xmlns:a16="http://schemas.microsoft.com/office/drawing/2014/main" id="{21118BB4-6802-1968-34F0-FD62C960D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924" y="2858513"/>
            <a:ext cx="2743200" cy="2743200"/>
          </a:xfrm>
          <a:prstGeom prst="rect">
            <a:avLst/>
          </a:prstGeom>
        </p:spPr>
      </p:pic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2194D91-F094-8FB4-115E-B6EEF3D2C081}"/>
              </a:ext>
            </a:extLst>
          </p:cNvPr>
          <p:cNvSpPr/>
          <p:nvPr/>
        </p:nvSpPr>
        <p:spPr>
          <a:xfrm>
            <a:off x="9540510" y="2597543"/>
            <a:ext cx="1707419" cy="760652"/>
          </a:xfrm>
          <a:prstGeom prst="downArrowCallout">
            <a:avLst/>
          </a:prstGeom>
          <a:solidFill>
            <a:srgbClr val="94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 Rights</a:t>
            </a:r>
          </a:p>
        </p:txBody>
      </p:sp>
    </p:spTree>
    <p:extLst>
      <p:ext uri="{BB962C8B-B14F-4D97-AF65-F5344CB8AC3E}">
        <p14:creationId xmlns:p14="http://schemas.microsoft.com/office/powerpoint/2010/main" val="388173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Microsoft Office PowerPoint</Application>
  <PresentationFormat>Widescreen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Century Schoolbook</vt:lpstr>
      <vt:lpstr>Arial Black</vt:lpstr>
      <vt:lpstr>Garamond</vt:lpstr>
      <vt:lpstr>Calibri</vt:lpstr>
      <vt:lpstr>Calibri Light</vt:lpstr>
      <vt:lpstr>Arial</vt:lpstr>
      <vt:lpstr>Office Theme</vt:lpstr>
      <vt:lpstr>PowerPoint Presentation</vt:lpstr>
      <vt:lpstr>Today’s Roadmap</vt:lpstr>
      <vt:lpstr>Warm-Up Question</vt:lpstr>
      <vt:lpstr>McKinney-Vento Basics</vt:lpstr>
      <vt:lpstr>McKinney-Vento Definition of Homeless</vt:lpstr>
      <vt:lpstr>The Research: Rural v. Nonrural</vt:lpstr>
      <vt:lpstr>Identification under McKinney-Vento</vt:lpstr>
      <vt:lpstr>Identification under McKinney-Vento</vt:lpstr>
      <vt:lpstr>Outreach under McKinney-Vento</vt:lpstr>
      <vt:lpstr>Outreach under McKinney-Vento</vt:lpstr>
      <vt:lpstr>Identification “Benchmarks”</vt:lpstr>
      <vt:lpstr>Outreach and Identification Strategies</vt:lpstr>
      <vt:lpstr>Outreach and Identification Strategies</vt:lpstr>
      <vt:lpstr>PowerPoint Presentation</vt:lpstr>
      <vt:lpstr>Cool-Down Question</vt:lpstr>
      <vt:lpstr>Resources</vt:lpstr>
      <vt:lpstr>Resources</vt:lpstr>
      <vt:lpstr>Thanks for Joining!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2022-01-11T16:07:59Z</dcterms:created>
  <dcterms:modified xsi:type="dcterms:W3CDTF">2022-07-06T18:48:43Z</dcterms:modified>
</cp:coreProperties>
</file>