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21"/>
  </p:notesMasterIdLst>
  <p:handoutMasterIdLst>
    <p:handoutMasterId r:id="rId22"/>
  </p:handoutMasterIdLst>
  <p:sldIdLst>
    <p:sldId id="307" r:id="rId2"/>
    <p:sldId id="259" r:id="rId3"/>
    <p:sldId id="309" r:id="rId4"/>
    <p:sldId id="310" r:id="rId5"/>
    <p:sldId id="269" r:id="rId6"/>
    <p:sldId id="262" r:id="rId7"/>
    <p:sldId id="263" r:id="rId8"/>
    <p:sldId id="301" r:id="rId9"/>
    <p:sldId id="270" r:id="rId10"/>
    <p:sldId id="261" r:id="rId11"/>
    <p:sldId id="272" r:id="rId12"/>
    <p:sldId id="277" r:id="rId13"/>
    <p:sldId id="278" r:id="rId14"/>
    <p:sldId id="281" r:id="rId15"/>
    <p:sldId id="284" r:id="rId16"/>
    <p:sldId id="286" r:id="rId17"/>
    <p:sldId id="287" r:id="rId18"/>
    <p:sldId id="297" r:id="rId19"/>
    <p:sldId id="351" r:id="rId20"/>
  </p:sldIdLst>
  <p:sldSz cx="12192000" cy="6858000"/>
  <p:notesSz cx="7315200" cy="96012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entury Schoolbook" panose="0204060405050502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hH2hOcPhhyEM9D4E6dS7rDQ4FLg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1D4346"/>
    <a:srgbClr val="942F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05" autoAdjust="0"/>
  </p:normalViewPr>
  <p:slideViewPr>
    <p:cSldViewPr snapToGrid="0">
      <p:cViewPr varScale="1">
        <p:scale>
          <a:sx n="59" d="100"/>
          <a:sy n="59" d="100"/>
        </p:scale>
        <p:origin x="6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344881-547E-B848-EF30-F47CC2ABCEDB}"/>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A3833C60-8AB7-395E-FA44-89A59D2F3F56}"/>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9143132D-6C51-4B39-89D2-D33AE3061B14}" type="datetimeFigureOut">
              <a:rPr lang="en-US" smtClean="0"/>
              <a:t>6/8/2022</a:t>
            </a:fld>
            <a:endParaRPr lang="en-US"/>
          </a:p>
        </p:txBody>
      </p:sp>
      <p:sp>
        <p:nvSpPr>
          <p:cNvPr id="4" name="Footer Placeholder 3">
            <a:extLst>
              <a:ext uri="{FF2B5EF4-FFF2-40B4-BE49-F238E27FC236}">
                <a16:creationId xmlns:a16="http://schemas.microsoft.com/office/drawing/2014/main" id="{89BBC630-B5BE-2E9B-94F4-4EC38FF2B335}"/>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a:t>McKinney-Vento 101: Understanding and Implementing the Law in Nebraska</a:t>
            </a:r>
          </a:p>
        </p:txBody>
      </p:sp>
      <p:sp>
        <p:nvSpPr>
          <p:cNvPr id="5" name="Slide Number Placeholder 4">
            <a:extLst>
              <a:ext uri="{FF2B5EF4-FFF2-40B4-BE49-F238E27FC236}">
                <a16:creationId xmlns:a16="http://schemas.microsoft.com/office/drawing/2014/main" id="{DAC82F0E-DB8C-3B17-52B8-F57C1C1D8F61}"/>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CB65E691-2105-4A27-877D-CE0A52A07C13}" type="slidenum">
              <a:rPr lang="en-US" smtClean="0"/>
              <a:t>‹#›</a:t>
            </a:fld>
            <a:endParaRPr lang="en-US"/>
          </a:p>
        </p:txBody>
      </p:sp>
    </p:spTree>
    <p:extLst>
      <p:ext uri="{BB962C8B-B14F-4D97-AF65-F5344CB8AC3E}">
        <p14:creationId xmlns:p14="http://schemas.microsoft.com/office/powerpoint/2010/main" val="32099920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37" tIns="48305" rIns="96637" bIns="4830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37" tIns="48305" rIns="96637" bIns="4830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37" tIns="48305" rIns="96637" bIns="4830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r>
              <a:rPr lang="en-US"/>
              <a:t>McKinney-Vento 101: Understanding and Implementing the Law in Nebraska</a:t>
            </a:r>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37" tIns="48305" rIns="96637" bIns="4830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dirty="0"/>
          </a:p>
        </p:txBody>
      </p:sp>
      <p:sp>
        <p:nvSpPr>
          <p:cNvPr id="110" name="Google Shape;11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5181224E-876A-0FA0-8711-8E74CC9CEF9B}"/>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17E5CEBC-8FBE-7384-B06C-6B16CAC12EF3}"/>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56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endParaRPr dirty="0"/>
          </a:p>
        </p:txBody>
      </p:sp>
      <p:sp>
        <p:nvSpPr>
          <p:cNvPr id="2" name="Footer Placeholder 1">
            <a:extLst>
              <a:ext uri="{FF2B5EF4-FFF2-40B4-BE49-F238E27FC236}">
                <a16:creationId xmlns:a16="http://schemas.microsoft.com/office/drawing/2014/main" id="{A1D6A9BC-B20A-2A7A-D42A-A979C1B2976C}"/>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172F0AC3-6E8F-86D3-6761-D172E31473CD}"/>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259" name="Google Shape;259;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07E8E5E2-ADDF-857C-8A82-F1C6EA37CD74}"/>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CBA81343-FCE2-0789-24C5-52954F2F479D}"/>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dirty="0"/>
          </a:p>
        </p:txBody>
      </p:sp>
      <p:sp>
        <p:nvSpPr>
          <p:cNvPr id="292" name="Google Shape;292;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799A9A92-CD08-8BDB-9394-AFBFCC956198}"/>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8C4169D7-7917-3F40-041C-AAE8589F1539}"/>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299" name="Google Shape;299;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FC3D3E93-F9C7-19EF-B4AB-3532809BACAF}"/>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98E3F045-4005-2F0F-ECEC-A107633DA725}"/>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177845" indent="-177845">
              <a:buFont typeface="Arial" panose="020B0604020202020204" pitchFamily="34" charset="0"/>
              <a:buChar char="•"/>
            </a:pPr>
            <a:endParaRPr dirty="0"/>
          </a:p>
        </p:txBody>
      </p:sp>
      <p:sp>
        <p:nvSpPr>
          <p:cNvPr id="326" name="Google Shape;326;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6D476F77-B2AF-E69C-CF06-9DB7B7A2CC60}"/>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28770FFF-0C28-C976-5D2C-702D42FA7F6D}"/>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343" name="Google Shape;343;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D49EEC3F-1E17-8A73-72F3-4C3FBA11411C}"/>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68B39A4D-AB23-0F5C-52F8-0A250AC1C285}"/>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1: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356" name="Google Shape;35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8972B38A-B645-5295-90D5-F7138698CC34}"/>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4C13A0E3-5365-D49D-8365-63A710018B68}"/>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2: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endParaRPr lang="en-US" dirty="0"/>
          </a:p>
        </p:txBody>
      </p:sp>
      <p:sp>
        <p:nvSpPr>
          <p:cNvPr id="2" name="Footer Placeholder 1">
            <a:extLst>
              <a:ext uri="{FF2B5EF4-FFF2-40B4-BE49-F238E27FC236}">
                <a16:creationId xmlns:a16="http://schemas.microsoft.com/office/drawing/2014/main" id="{49469788-843A-C10F-DBA5-DADFAADCD333}"/>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B9D40483-BBEF-E6F9-62F2-145BED618BE2}"/>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1: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dirty="0"/>
          </a:p>
        </p:txBody>
      </p:sp>
      <p:sp>
        <p:nvSpPr>
          <p:cNvPr id="425" name="Google Shape;42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7A4E6F34-B058-1879-B983-E8856E7A16ED}"/>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1C20B779-48D3-0E6B-D861-F47445FDD28B}"/>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118" name="Google Shape;11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CE7AAC52-590D-F3E8-A9BD-23142E053839}"/>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B6DF102F-E752-C336-DACD-235B7F3D0602}"/>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0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148" name="Google Shape;1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841489E2-25EA-189A-C3FF-704FCFC21EF0}"/>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F5E14A38-DC7F-C841-3418-8D5612881440}"/>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dirty="0"/>
          </a:p>
        </p:txBody>
      </p:sp>
      <p:sp>
        <p:nvSpPr>
          <p:cNvPr id="215" name="Google Shape;21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9BB11419-1956-3A06-2C88-7C62BB0288C9}"/>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89DE7B31-0E39-CC77-2B62-4E737972D7C0}"/>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76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buSzPts val="1200"/>
            </a:pPr>
            <a:endParaRPr lang="en-US" dirty="0"/>
          </a:p>
        </p:txBody>
      </p:sp>
      <p:sp>
        <p:nvSpPr>
          <p:cNvPr id="2" name="Footer Placeholder 1">
            <a:extLst>
              <a:ext uri="{FF2B5EF4-FFF2-40B4-BE49-F238E27FC236}">
                <a16:creationId xmlns:a16="http://schemas.microsoft.com/office/drawing/2014/main" id="{E73FE59B-3508-6B7B-9DBC-DAD0929E4AD8}"/>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63C4E896-8FD5-9B62-02A8-E433899D3729}"/>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604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731520" y="4620577"/>
            <a:ext cx="5852160" cy="3780473"/>
          </a:xfrm>
          <a:prstGeom prst="rect">
            <a:avLst/>
          </a:prstGeom>
        </p:spPr>
        <p:txBody>
          <a:bodyPr spcFirstLastPara="1" wrap="square" lIns="96637" tIns="48305" rIns="96637" bIns="48305" anchor="t" anchorCtr="0">
            <a:noAutofit/>
          </a:bodyPr>
          <a:lstStyle/>
          <a:p>
            <a:pPr marL="0" indent="0"/>
            <a:endParaRPr lang="en-US" dirty="0"/>
          </a:p>
        </p:txBody>
      </p:sp>
      <p:sp>
        <p:nvSpPr>
          <p:cNvPr id="237" name="Google Shape;237;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7EBEEEBD-41DE-811A-D67A-DDE9E67E06FC}"/>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2F79EA8B-A061-2BFF-315E-9DC5C862B4A5}"/>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endParaRPr dirty="0"/>
          </a:p>
        </p:txBody>
      </p:sp>
      <p:sp>
        <p:nvSpPr>
          <p:cNvPr id="2" name="Footer Placeholder 1">
            <a:extLst>
              <a:ext uri="{FF2B5EF4-FFF2-40B4-BE49-F238E27FC236}">
                <a16:creationId xmlns:a16="http://schemas.microsoft.com/office/drawing/2014/main" id="{04AADF71-6521-BC9D-C571-13313586CB1C}"/>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A6CEB7C4-21D8-BFDA-28CD-7123940D50EE}"/>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buClr>
                <a:schemeClr val="dk1"/>
              </a:buClr>
              <a:buSzPts val="1200"/>
            </a:pPr>
            <a:endParaRPr lang="en-US" dirty="0"/>
          </a:p>
        </p:txBody>
      </p:sp>
      <p:sp>
        <p:nvSpPr>
          <p:cNvPr id="2" name="Footer Placeholder 1">
            <a:extLst>
              <a:ext uri="{FF2B5EF4-FFF2-40B4-BE49-F238E27FC236}">
                <a16:creationId xmlns:a16="http://schemas.microsoft.com/office/drawing/2014/main" id="{69FB8E24-4294-95F3-DB3B-8BDCA422DCB9}"/>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3D42BC99-2C27-DC83-815E-6937F27A426C}"/>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64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E24ADA0A-4338-F639-E3F2-2D27E934E2EE}"/>
              </a:ext>
            </a:extLst>
          </p:cNvPr>
          <p:cNvSpPr>
            <a:spLocks noGrp="1"/>
          </p:cNvSpPr>
          <p:nvPr>
            <p:ph type="ftr" idx="11"/>
          </p:nvPr>
        </p:nvSpPr>
        <p:spPr/>
        <p:txBody>
          <a:bodyPr/>
          <a:lstStyle/>
          <a:p>
            <a:r>
              <a:rPr lang="en-US"/>
              <a:t>McKinney-Vento 101: Understanding and Implementing the Law in Nebraska</a:t>
            </a:r>
          </a:p>
        </p:txBody>
      </p:sp>
      <p:sp>
        <p:nvSpPr>
          <p:cNvPr id="6" name="Slide Number Placeholder 5">
            <a:extLst>
              <a:ext uri="{FF2B5EF4-FFF2-40B4-BE49-F238E27FC236}">
                <a16:creationId xmlns:a16="http://schemas.microsoft.com/office/drawing/2014/main" id="{BF5D9002-9A6B-89BC-8864-FA75906A37A3}"/>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898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731520" y="4620577"/>
            <a:ext cx="5852160" cy="3780473"/>
          </a:xfrm>
          <a:prstGeom prst="rect">
            <a:avLst/>
          </a:prstGeom>
          <a:noFill/>
          <a:ln>
            <a:noFill/>
          </a:ln>
        </p:spPr>
        <p:txBody>
          <a:bodyPr spcFirstLastPara="1" wrap="square" lIns="96637" tIns="48305" rIns="96637" bIns="48305" anchor="t" anchorCtr="0">
            <a:noAutofit/>
          </a:bodyPr>
          <a:lstStyle/>
          <a:p>
            <a:pPr marL="0" indent="0"/>
            <a:endParaRPr lang="en-US" dirty="0"/>
          </a:p>
        </p:txBody>
      </p:sp>
      <p:sp>
        <p:nvSpPr>
          <p:cNvPr id="2" name="Footer Placeholder 1">
            <a:extLst>
              <a:ext uri="{FF2B5EF4-FFF2-40B4-BE49-F238E27FC236}">
                <a16:creationId xmlns:a16="http://schemas.microsoft.com/office/drawing/2014/main" id="{F90B0EEB-847B-CC1F-E39A-48C76677A96F}"/>
              </a:ext>
            </a:extLst>
          </p:cNvPr>
          <p:cNvSpPr>
            <a:spLocks noGrp="1"/>
          </p:cNvSpPr>
          <p:nvPr>
            <p:ph type="ftr" idx="11"/>
          </p:nvPr>
        </p:nvSpPr>
        <p:spPr/>
        <p:txBody>
          <a:bodyPr/>
          <a:lstStyle/>
          <a:p>
            <a:r>
              <a:rPr lang="en-US"/>
              <a:t>McKinney-Vento 101: Understanding and Implementing the Law in Nebraska</a:t>
            </a:r>
          </a:p>
        </p:txBody>
      </p:sp>
      <p:sp>
        <p:nvSpPr>
          <p:cNvPr id="3" name="Slide Number Placeholder 2">
            <a:extLst>
              <a:ext uri="{FF2B5EF4-FFF2-40B4-BE49-F238E27FC236}">
                <a16:creationId xmlns:a16="http://schemas.microsoft.com/office/drawing/2014/main" id="{89B2283A-7C5D-55EF-434F-6F8606649CC4}"/>
              </a:ext>
            </a:extLst>
          </p:cNvPr>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EDF6F7"/>
        </a:solidFill>
        <a:effectLst/>
      </p:bgPr>
    </p:bg>
    <p:spTree>
      <p:nvGrpSpPr>
        <p:cNvPr id="1" name="Shape 15"/>
        <p:cNvGrpSpPr/>
        <p:nvPr/>
      </p:nvGrpSpPr>
      <p:grpSpPr>
        <a:xfrm>
          <a:off x="0" y="0"/>
          <a:ext cx="0" cy="0"/>
          <a:chOff x="0" y="0"/>
          <a:chExt cx="0" cy="0"/>
        </a:xfrm>
      </p:grpSpPr>
      <p:sp>
        <p:nvSpPr>
          <p:cNvPr id="16" name="Google Shape;16;p44"/>
          <p:cNvSpPr txBox="1">
            <a:spLocks noGrp="1"/>
          </p:cNvSpPr>
          <p:nvPr>
            <p:ph type="body" idx="1"/>
          </p:nvPr>
        </p:nvSpPr>
        <p:spPr>
          <a:xfrm>
            <a:off x="1524000" y="695602"/>
            <a:ext cx="9144000" cy="225583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1D4346"/>
              </a:buClr>
              <a:buSzPts val="3600"/>
              <a:buNone/>
              <a:defRPr sz="3600" b="1">
                <a:solidFill>
                  <a:srgbClr val="1D4346"/>
                </a:solidFill>
                <a:latin typeface="Century Schoolbook"/>
                <a:ea typeface="Century Schoolbook"/>
                <a:cs typeface="Century Schoolbook"/>
                <a:sym typeface="Century Schoolbook"/>
              </a:defRPr>
            </a:lvl1pPr>
            <a:lvl2pPr marL="914400" lvl="1" indent="-228600" algn="ctr">
              <a:lnSpc>
                <a:spcPct val="90000"/>
              </a:lnSpc>
              <a:spcBef>
                <a:spcPts val="500"/>
              </a:spcBef>
              <a:spcAft>
                <a:spcPts val="0"/>
              </a:spcAft>
              <a:buClr>
                <a:schemeClr val="dk1"/>
              </a:buClr>
              <a:buSzPts val="2400"/>
              <a:buNone/>
              <a:defRPr>
                <a:latin typeface="Century Schoolbook"/>
                <a:ea typeface="Century Schoolbook"/>
                <a:cs typeface="Century Schoolbook"/>
                <a:sym typeface="Century Schoolbook"/>
              </a:defRPr>
            </a:lvl2pPr>
            <a:lvl3pPr marL="1371600" lvl="2" indent="-228600" algn="ctr">
              <a:lnSpc>
                <a:spcPct val="90000"/>
              </a:lnSpc>
              <a:spcBef>
                <a:spcPts val="500"/>
              </a:spcBef>
              <a:spcAft>
                <a:spcPts val="0"/>
              </a:spcAft>
              <a:buClr>
                <a:schemeClr val="dk1"/>
              </a:buClr>
              <a:buSzPts val="2000"/>
              <a:buNone/>
              <a:defRPr>
                <a:latin typeface="Century Schoolbook"/>
                <a:ea typeface="Century Schoolbook"/>
                <a:cs typeface="Century Schoolbook"/>
                <a:sym typeface="Century Schoolbook"/>
              </a:defRPr>
            </a:lvl3pPr>
            <a:lvl4pPr marL="1828800" lvl="3" indent="-228600" algn="ctr">
              <a:lnSpc>
                <a:spcPct val="90000"/>
              </a:lnSpc>
              <a:spcBef>
                <a:spcPts val="500"/>
              </a:spcBef>
              <a:spcAft>
                <a:spcPts val="0"/>
              </a:spcAft>
              <a:buClr>
                <a:schemeClr val="dk1"/>
              </a:buClr>
              <a:buSzPts val="1800"/>
              <a:buNone/>
              <a:defRPr>
                <a:latin typeface="Century Schoolbook"/>
                <a:ea typeface="Century Schoolbook"/>
                <a:cs typeface="Century Schoolbook"/>
                <a:sym typeface="Century Schoolbook"/>
              </a:defRPr>
            </a:lvl4pPr>
            <a:lvl5pPr marL="2286000" lvl="4" indent="-228600" algn="ctr">
              <a:lnSpc>
                <a:spcPct val="90000"/>
              </a:lnSpc>
              <a:spcBef>
                <a:spcPts val="500"/>
              </a:spcBef>
              <a:spcAft>
                <a:spcPts val="0"/>
              </a:spcAft>
              <a:buClr>
                <a:schemeClr val="dk1"/>
              </a:buClr>
              <a:buSzPts val="1800"/>
              <a:buNone/>
              <a:defRPr>
                <a:latin typeface="Century Schoolbook"/>
                <a:ea typeface="Century Schoolbook"/>
                <a:cs typeface="Century Schoolbook"/>
                <a:sym typeface="Century Schoolboo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4"/>
          <p:cNvSpPr txBox="1">
            <a:spLocks noGrp="1"/>
          </p:cNvSpPr>
          <p:nvPr>
            <p:ph type="body" idx="2"/>
          </p:nvPr>
        </p:nvSpPr>
        <p:spPr>
          <a:xfrm>
            <a:off x="1524000" y="4323039"/>
            <a:ext cx="9144000" cy="184929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800"/>
              <a:buNone/>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228600" algn="ctr">
              <a:lnSpc>
                <a:spcPct val="90000"/>
              </a:lnSpc>
              <a:spcBef>
                <a:spcPts val="500"/>
              </a:spcBef>
              <a:spcAft>
                <a:spcPts val="0"/>
              </a:spcAft>
              <a:buClr>
                <a:schemeClr val="dk1"/>
              </a:buClr>
              <a:buSzPts val="2400"/>
              <a:buNone/>
              <a:defRPr>
                <a:latin typeface="Calibri"/>
                <a:ea typeface="Calibri"/>
                <a:cs typeface="Calibri"/>
                <a:sym typeface="Calibri"/>
              </a:defRPr>
            </a:lvl2pPr>
            <a:lvl3pPr marL="1371600" lvl="2" indent="-228600" algn="ctr">
              <a:lnSpc>
                <a:spcPct val="90000"/>
              </a:lnSpc>
              <a:spcBef>
                <a:spcPts val="500"/>
              </a:spcBef>
              <a:spcAft>
                <a:spcPts val="0"/>
              </a:spcAft>
              <a:buClr>
                <a:schemeClr val="dk1"/>
              </a:buClr>
              <a:buSzPts val="2000"/>
              <a:buNone/>
              <a:defRPr>
                <a:latin typeface="Calibri"/>
                <a:ea typeface="Calibri"/>
                <a:cs typeface="Calibri"/>
                <a:sym typeface="Calibri"/>
              </a:defRPr>
            </a:lvl3pPr>
            <a:lvl4pPr marL="1828800" lvl="3" indent="-228600" algn="ctr">
              <a:lnSpc>
                <a:spcPct val="90000"/>
              </a:lnSpc>
              <a:spcBef>
                <a:spcPts val="500"/>
              </a:spcBef>
              <a:spcAft>
                <a:spcPts val="0"/>
              </a:spcAft>
              <a:buClr>
                <a:schemeClr val="dk1"/>
              </a:buClr>
              <a:buSzPts val="1800"/>
              <a:buNone/>
              <a:defRPr>
                <a:latin typeface="Calibri"/>
                <a:ea typeface="Calibri"/>
                <a:cs typeface="Calibri"/>
                <a:sym typeface="Calibri"/>
              </a:defRPr>
            </a:lvl4pPr>
            <a:lvl5pPr marL="2286000" lvl="4" indent="-228600" algn="ctr">
              <a:lnSpc>
                <a:spcPct val="90000"/>
              </a:lnSpc>
              <a:spcBef>
                <a:spcPts val="500"/>
              </a:spcBef>
              <a:spcAft>
                <a:spcPts val="0"/>
              </a:spcAft>
              <a:buClr>
                <a:schemeClr val="dk1"/>
              </a:buClr>
              <a:buSzPts val="180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9"/>
          <p:cNvSpPr>
            <a:spLocks noGrp="1"/>
          </p:cNvSpPr>
          <p:nvPr>
            <p:ph type="pic" idx="2"/>
          </p:nvPr>
        </p:nvSpPr>
        <p:spPr>
          <a:xfrm>
            <a:off x="5183188" y="987425"/>
            <a:ext cx="6172200" cy="4873625"/>
          </a:xfrm>
          <a:prstGeom prst="rect">
            <a:avLst/>
          </a:prstGeom>
          <a:noFill/>
          <a:ln>
            <a:noFill/>
          </a:ln>
        </p:spPr>
      </p:sp>
      <p:sp>
        <p:nvSpPr>
          <p:cNvPr id="92" name="Google Shape;92;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5"/>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5"/>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lvl1pPr marL="228600" lvl="0" indent="-2286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46"/>
          <p:cNvSpPr>
            <a:spLocks noGrp="1"/>
          </p:cNvSpPr>
          <p:nvPr>
            <p:ph type="pic" idx="2"/>
          </p:nvPr>
        </p:nvSpPr>
        <p:spPr>
          <a:xfrm>
            <a:off x="10410825" y="5097373"/>
            <a:ext cx="1554480" cy="1554480"/>
          </a:xfrm>
          <a:prstGeom prst="rect">
            <a:avLst/>
          </a:prstGeom>
          <a:noFill/>
          <a:ln w="9525" cap="flat" cmpd="sng">
            <a:solidFill>
              <a:srgbClr val="1D4346"/>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sp>
        <p:nvSpPr>
          <p:cNvPr id="29" name="Google Shape;29;p48"/>
          <p:cNvSpPr txBox="1">
            <a:spLocks noGrp="1"/>
          </p:cNvSpPr>
          <p:nvPr>
            <p:ph type="body" idx="1"/>
          </p:nvPr>
        </p:nvSpPr>
        <p:spPr>
          <a:xfrm>
            <a:off x="609600" y="1592578"/>
            <a:ext cx="914400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48"/>
          <p:cNvSpPr>
            <a:spLocks noGrp="1"/>
          </p:cNvSpPr>
          <p:nvPr>
            <p:ph type="pic" idx="2"/>
          </p:nvPr>
        </p:nvSpPr>
        <p:spPr>
          <a:xfrm>
            <a:off x="10229850" y="1583053"/>
            <a:ext cx="1554480" cy="1554480"/>
          </a:xfrm>
          <a:prstGeom prst="rect">
            <a:avLst/>
          </a:prstGeom>
          <a:noFill/>
          <a:ln w="9525" cap="flat" cmpd="sng">
            <a:solidFill>
              <a:srgbClr val="F39200"/>
            </a:solidFill>
            <a:prstDash val="solid"/>
            <a:round/>
            <a:headEnd type="none" w="sm" len="sm"/>
            <a:tailEnd type="none" w="sm" len="sm"/>
          </a:ln>
        </p:spPr>
      </p:sp>
      <p:sp>
        <p:nvSpPr>
          <p:cNvPr id="31" name="Google Shape;31;p48"/>
          <p:cNvSpPr>
            <a:spLocks noGrp="1"/>
          </p:cNvSpPr>
          <p:nvPr>
            <p:ph type="pic" idx="3"/>
          </p:nvPr>
        </p:nvSpPr>
        <p:spPr>
          <a:xfrm>
            <a:off x="10229850" y="3320413"/>
            <a:ext cx="1554480" cy="1554480"/>
          </a:xfrm>
          <a:prstGeom prst="rect">
            <a:avLst/>
          </a:prstGeom>
          <a:noFill/>
          <a:ln w="9525" cap="flat" cmpd="sng">
            <a:solidFill>
              <a:srgbClr val="1D4346"/>
            </a:solidFill>
            <a:prstDash val="solid"/>
            <a:round/>
            <a:headEnd type="none" w="sm" len="sm"/>
            <a:tailEnd type="none" w="sm" len="sm"/>
          </a:ln>
        </p:spPr>
      </p:sp>
      <p:sp>
        <p:nvSpPr>
          <p:cNvPr id="32" name="Google Shape;32;p48"/>
          <p:cNvSpPr>
            <a:spLocks noGrp="1"/>
          </p:cNvSpPr>
          <p:nvPr>
            <p:ph type="pic" idx="4"/>
          </p:nvPr>
        </p:nvSpPr>
        <p:spPr>
          <a:xfrm>
            <a:off x="10229850" y="5057773"/>
            <a:ext cx="1554480" cy="1554480"/>
          </a:xfrm>
          <a:prstGeom prst="rect">
            <a:avLst/>
          </a:prstGeom>
          <a:noFill/>
          <a:ln w="9525" cap="flat" cmpd="sng">
            <a:solidFill>
              <a:srgbClr val="942F89"/>
            </a:solidFill>
            <a:prstDash val="solid"/>
            <a:round/>
            <a:headEnd type="none" w="sm" len="sm"/>
            <a:tailEnd type="none" w="sm" len="sm"/>
          </a:ln>
        </p:spPr>
      </p:sp>
      <p:sp>
        <p:nvSpPr>
          <p:cNvPr id="33" name="Google Shape;33;p48"/>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0"/>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0"/>
          <p:cNvSpPr txBox="1">
            <a:spLocks noGrp="1"/>
          </p:cNvSpPr>
          <p:nvPr>
            <p:ph type="body" idx="1"/>
          </p:nvPr>
        </p:nvSpPr>
        <p:spPr>
          <a:xfrm>
            <a:off x="609600" y="1583053"/>
            <a:ext cx="530352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50"/>
          <p:cNvSpPr txBox="1">
            <a:spLocks noGrp="1"/>
          </p:cNvSpPr>
          <p:nvPr>
            <p:ph type="body" idx="2"/>
          </p:nvPr>
        </p:nvSpPr>
        <p:spPr>
          <a:xfrm>
            <a:off x="6278880" y="1583053"/>
            <a:ext cx="530352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2"/>
        <p:cNvGrpSpPr/>
        <p:nvPr/>
      </p:nvGrpSpPr>
      <p:grpSpPr>
        <a:xfrm>
          <a:off x="0" y="0"/>
          <a:ext cx="0" cy="0"/>
          <a:chOff x="0" y="0"/>
          <a:chExt cx="0" cy="0"/>
        </a:xfrm>
      </p:grpSpPr>
      <p:sp>
        <p:nvSpPr>
          <p:cNvPr id="43" name="Google Shape;43;p51"/>
          <p:cNvSpPr txBox="1">
            <a:spLocks noGrp="1"/>
          </p:cNvSpPr>
          <p:nvPr>
            <p:ph type="body" idx="1"/>
          </p:nvPr>
        </p:nvSpPr>
        <p:spPr>
          <a:xfrm>
            <a:off x="2438400" y="1592578"/>
            <a:ext cx="914400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51"/>
          <p:cNvSpPr>
            <a:spLocks noGrp="1"/>
          </p:cNvSpPr>
          <p:nvPr>
            <p:ph type="pic" idx="2"/>
          </p:nvPr>
        </p:nvSpPr>
        <p:spPr>
          <a:xfrm>
            <a:off x="609600" y="1592578"/>
            <a:ext cx="1554480" cy="1554480"/>
          </a:xfrm>
          <a:prstGeom prst="rect">
            <a:avLst/>
          </a:prstGeom>
          <a:noFill/>
          <a:ln w="9525" cap="flat" cmpd="sng">
            <a:solidFill>
              <a:srgbClr val="F39200"/>
            </a:solidFill>
            <a:prstDash val="solid"/>
            <a:round/>
            <a:headEnd type="none" w="sm" len="sm"/>
            <a:tailEnd type="none" w="sm" len="sm"/>
          </a:ln>
        </p:spPr>
      </p:sp>
      <p:sp>
        <p:nvSpPr>
          <p:cNvPr id="45" name="Google Shape;45;p51"/>
          <p:cNvSpPr>
            <a:spLocks noGrp="1"/>
          </p:cNvSpPr>
          <p:nvPr>
            <p:ph type="pic" idx="3"/>
          </p:nvPr>
        </p:nvSpPr>
        <p:spPr>
          <a:xfrm>
            <a:off x="609600" y="3329938"/>
            <a:ext cx="1554480" cy="1554480"/>
          </a:xfrm>
          <a:prstGeom prst="rect">
            <a:avLst/>
          </a:prstGeom>
          <a:noFill/>
          <a:ln w="9525" cap="flat" cmpd="sng">
            <a:solidFill>
              <a:srgbClr val="1D4346"/>
            </a:solidFill>
            <a:prstDash val="solid"/>
            <a:round/>
            <a:headEnd type="none" w="sm" len="sm"/>
            <a:tailEnd type="none" w="sm" len="sm"/>
          </a:ln>
        </p:spPr>
      </p:sp>
      <p:sp>
        <p:nvSpPr>
          <p:cNvPr id="46" name="Google Shape;46;p51"/>
          <p:cNvSpPr>
            <a:spLocks noGrp="1"/>
          </p:cNvSpPr>
          <p:nvPr>
            <p:ph type="pic" idx="4"/>
          </p:nvPr>
        </p:nvSpPr>
        <p:spPr>
          <a:xfrm>
            <a:off x="609600" y="5067298"/>
            <a:ext cx="1554480" cy="1554480"/>
          </a:xfrm>
          <a:prstGeom prst="rect">
            <a:avLst/>
          </a:prstGeom>
          <a:noFill/>
          <a:ln w="9525" cap="flat" cmpd="sng">
            <a:solidFill>
              <a:srgbClr val="942F89"/>
            </a:solidFill>
            <a:prstDash val="solid"/>
            <a:round/>
            <a:headEnd type="none" w="sm" len="sm"/>
            <a:tailEnd type="none" w="sm" len="sm"/>
          </a:ln>
        </p:spPr>
      </p:sp>
      <p:sp>
        <p:nvSpPr>
          <p:cNvPr id="47" name="Google Shape;47;p51"/>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8"/>
        <p:cNvGrpSpPr/>
        <p:nvPr/>
      </p:nvGrpSpPr>
      <p:grpSpPr>
        <a:xfrm>
          <a:off x="0" y="0"/>
          <a:ext cx="0" cy="0"/>
          <a:chOff x="0" y="0"/>
          <a:chExt cx="0" cy="0"/>
        </a:xfrm>
      </p:grpSpPr>
      <p:sp>
        <p:nvSpPr>
          <p:cNvPr id="49" name="Google Shape;49;p52"/>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2"/>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52"/>
          <p:cNvSpPr>
            <a:spLocks noGrp="1"/>
          </p:cNvSpPr>
          <p:nvPr>
            <p:ph type="pic" idx="2"/>
          </p:nvPr>
        </p:nvSpPr>
        <p:spPr>
          <a:xfrm>
            <a:off x="10410825" y="211048"/>
            <a:ext cx="1554480" cy="1554480"/>
          </a:xfrm>
          <a:prstGeom prst="rect">
            <a:avLst/>
          </a:prstGeom>
          <a:noFill/>
          <a:ln w="9525" cap="flat" cmpd="sng">
            <a:solidFill>
              <a:srgbClr val="1D4346"/>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2"/>
        <p:cNvGrpSpPr/>
        <p:nvPr/>
      </p:nvGrpSpPr>
      <p:grpSpPr>
        <a:xfrm>
          <a:off x="0" y="0"/>
          <a:ext cx="0" cy="0"/>
          <a:chOff x="0" y="0"/>
          <a:chExt cx="0" cy="0"/>
        </a:xfrm>
      </p:grpSpPr>
      <p:sp>
        <p:nvSpPr>
          <p:cNvPr id="53" name="Google Shape;53;p53"/>
          <p:cNvSpPr/>
          <p:nvPr/>
        </p:nvSpPr>
        <p:spPr>
          <a:xfrm>
            <a:off x="10229850" y="5057773"/>
            <a:ext cx="1605064" cy="1605064"/>
          </a:xfrm>
          <a:prstGeom prst="rect">
            <a:avLst/>
          </a:prstGeom>
          <a:solidFill>
            <a:srgbClr val="942F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53"/>
          <p:cNvSpPr/>
          <p:nvPr/>
        </p:nvSpPr>
        <p:spPr>
          <a:xfrm>
            <a:off x="10229850" y="3329820"/>
            <a:ext cx="1605064" cy="1605064"/>
          </a:xfrm>
          <a:prstGeom prst="rect">
            <a:avLst/>
          </a:prstGeom>
          <a:solidFill>
            <a:srgbClr val="1D43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53"/>
          <p:cNvSpPr/>
          <p:nvPr/>
        </p:nvSpPr>
        <p:spPr>
          <a:xfrm>
            <a:off x="10229850" y="1601867"/>
            <a:ext cx="1605064" cy="1605064"/>
          </a:xfrm>
          <a:prstGeom prst="rect">
            <a:avLst/>
          </a:prstGeom>
          <a:solidFill>
            <a:srgbClr val="F39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53"/>
          <p:cNvSpPr txBox="1">
            <a:spLocks noGrp="1"/>
          </p:cNvSpPr>
          <p:nvPr>
            <p:ph type="body" idx="1"/>
          </p:nvPr>
        </p:nvSpPr>
        <p:spPr>
          <a:xfrm>
            <a:off x="619125" y="1617752"/>
            <a:ext cx="9144000" cy="5029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 name="Google Shape;57;p53"/>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D4346"/>
              </a:buClr>
              <a:buSzPts val="4000"/>
              <a:buFont typeface="Century Schoolbook"/>
              <a:buNone/>
              <a:defRPr sz="4000" b="1">
                <a:solidFill>
                  <a:srgbClr val="1D434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voicesofyouthcount.org/brief/national-estimates-of-youth-homelessnes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he.ed.gov/wp-content/uploads/2018/10/det_elig.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ne.gov/federalprograms/title-vii-b/" TargetMode="External"/><Relationship Id="rId7"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ese.ed.gov/files/2020/07/160240ehcyguidanceupdated082718.pdf" TargetMode="External"/><Relationship Id="rId5" Type="http://schemas.openxmlformats.org/officeDocument/2006/relationships/hyperlink" Target="https://nche.ed.gov/" TargetMode="External"/><Relationship Id="rId4" Type="http://schemas.openxmlformats.org/officeDocument/2006/relationships/hyperlink" Target="https://schoolhouseconnection.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ne.gov/federalprograms/title-vii-b/"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oicesofyouthcount.org/brief/national-estimates-of-youth-homelessne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oicesofyouthcount.org/brief/missed-opportunities-education-among-youth-experiencing-homelessness-in-americ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7" name="Google Shape;112;p1">
            <a:extLst>
              <a:ext uri="{FF2B5EF4-FFF2-40B4-BE49-F238E27FC236}">
                <a16:creationId xmlns:a16="http://schemas.microsoft.com/office/drawing/2014/main" id="{ED522EEE-F0F6-4A65-A451-AD292178DBE7}"/>
              </a:ext>
            </a:extLst>
          </p:cNvPr>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800"/>
              <a:buNone/>
            </a:pPr>
            <a:r>
              <a:rPr lang="en-US" sz="4800" dirty="0"/>
              <a:t>McKinney-Vento 101:</a:t>
            </a:r>
            <a:endParaRPr lang="en-US" sz="3600" dirty="0"/>
          </a:p>
          <a:p>
            <a:pPr marL="0" lvl="0" indent="0" algn="ctr" rtl="0">
              <a:lnSpc>
                <a:spcPct val="90000"/>
              </a:lnSpc>
              <a:spcBef>
                <a:spcPts val="1000"/>
              </a:spcBef>
              <a:spcAft>
                <a:spcPts val="0"/>
              </a:spcAft>
              <a:buClr>
                <a:srgbClr val="1D4346"/>
              </a:buClr>
              <a:buSzPts val="3600"/>
              <a:buNone/>
            </a:pPr>
            <a:r>
              <a:rPr lang="en-US" dirty="0"/>
              <a:t>Understanding and Implementing the Law in Nebraska</a:t>
            </a:r>
          </a:p>
        </p:txBody>
      </p:sp>
      <p:sp>
        <p:nvSpPr>
          <p:cNvPr id="4" name="Text Placeholder 3">
            <a:extLst>
              <a:ext uri="{FF2B5EF4-FFF2-40B4-BE49-F238E27FC236}">
                <a16:creationId xmlns:a16="http://schemas.microsoft.com/office/drawing/2014/main" id="{269D8A24-A98C-7C4A-6B24-323B778B1844}"/>
              </a:ext>
            </a:extLst>
          </p:cNvPr>
          <p:cNvSpPr>
            <a:spLocks noGrp="1"/>
          </p:cNvSpPr>
          <p:nvPr>
            <p:ph type="body" idx="2"/>
          </p:nvPr>
        </p:nvSpPr>
        <p:spPr>
          <a:xfrm>
            <a:off x="1524000" y="4414159"/>
            <a:ext cx="9144000" cy="1758177"/>
          </a:xfrm>
        </p:spPr>
        <p:txBody>
          <a:bodyPr/>
          <a:lstStyle/>
          <a:p>
            <a:r>
              <a:rPr lang="en-US" dirty="0"/>
              <a:t>&lt;&lt;Add branding and contact information here&gt;&gt;</a:t>
            </a:r>
          </a:p>
        </p:txBody>
      </p:sp>
      <p:pic>
        <p:nvPicPr>
          <p:cNvPr id="19" name="Picture 18" descr="Young students studying together">
            <a:extLst>
              <a:ext uri="{FF2B5EF4-FFF2-40B4-BE49-F238E27FC236}">
                <a16:creationId xmlns:a16="http://schemas.microsoft.com/office/drawing/2014/main" id="{C5DACFC2-C8B7-4911-9992-0DC8F76E7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8353" y="3042559"/>
            <a:ext cx="2057902" cy="1371600"/>
          </a:xfrm>
          <a:prstGeom prst="rect">
            <a:avLst/>
          </a:prstGeom>
          <a:ln>
            <a:solidFill>
              <a:srgbClr val="1D4346"/>
            </a:solidFill>
          </a:ln>
        </p:spPr>
      </p:pic>
      <p:pic>
        <p:nvPicPr>
          <p:cNvPr id="20" name="Picture 19" descr="Child wearing suit">
            <a:extLst>
              <a:ext uri="{FF2B5EF4-FFF2-40B4-BE49-F238E27FC236}">
                <a16:creationId xmlns:a16="http://schemas.microsoft.com/office/drawing/2014/main" id="{8643FFD6-853D-4068-A9F4-BB9D45B7F8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3042559"/>
            <a:ext cx="2057400" cy="1371600"/>
          </a:xfrm>
          <a:prstGeom prst="rect">
            <a:avLst/>
          </a:prstGeom>
          <a:ln>
            <a:solidFill>
              <a:srgbClr val="1D4346"/>
            </a:solidFill>
          </a:ln>
        </p:spPr>
      </p:pic>
      <p:pic>
        <p:nvPicPr>
          <p:cNvPr id="21" name="Picture 20" descr="Student performing experiment in science lab class with glass apparatus">
            <a:extLst>
              <a:ext uri="{FF2B5EF4-FFF2-40B4-BE49-F238E27FC236}">
                <a16:creationId xmlns:a16="http://schemas.microsoft.com/office/drawing/2014/main" id="{C7E65962-B640-496C-937B-FD2BA1790B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3209" y="3042559"/>
            <a:ext cx="2054791" cy="1371600"/>
          </a:xfrm>
          <a:prstGeom prst="rect">
            <a:avLst/>
          </a:prstGeom>
          <a:ln>
            <a:solidFill>
              <a:srgbClr val="1D4346"/>
            </a:solidFill>
          </a:ln>
        </p:spPr>
      </p:pic>
    </p:spTree>
    <p:extLst>
      <p:ext uri="{BB962C8B-B14F-4D97-AF65-F5344CB8AC3E}">
        <p14:creationId xmlns:p14="http://schemas.microsoft.com/office/powerpoint/2010/main" val="157056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The Research: Rural v. Nonrural</a:t>
            </a:r>
            <a:endParaRPr/>
          </a:p>
        </p:txBody>
      </p:sp>
      <p:sp>
        <p:nvSpPr>
          <p:cNvPr id="177" name="Google Shape;177;p6"/>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Rates of youth homelessness are statistically identical in rural and nonrural areas</a:t>
            </a:r>
            <a:endParaRPr dirty="0"/>
          </a:p>
        </p:txBody>
      </p:sp>
      <p:pic>
        <p:nvPicPr>
          <p:cNvPr id="178" name="Google Shape;178;p6" descr="A picture containing table&#10;&#10;Description automatically generated"/>
          <p:cNvPicPr preferRelativeResize="0"/>
          <p:nvPr/>
        </p:nvPicPr>
        <p:blipFill rotWithShape="1">
          <a:blip r:embed="rId3">
            <a:alphaModFix/>
          </a:blip>
          <a:srcRect t="22468"/>
          <a:stretch/>
        </p:blipFill>
        <p:spPr>
          <a:xfrm>
            <a:off x="3227487" y="2705282"/>
            <a:ext cx="5737026" cy="3260543"/>
          </a:xfrm>
          <a:prstGeom prst="rect">
            <a:avLst/>
          </a:prstGeom>
          <a:noFill/>
          <a:ln>
            <a:noFill/>
          </a:ln>
        </p:spPr>
      </p:pic>
      <p:sp>
        <p:nvSpPr>
          <p:cNvPr id="7" name="TextBox 6">
            <a:extLst>
              <a:ext uri="{FF2B5EF4-FFF2-40B4-BE49-F238E27FC236}">
                <a16:creationId xmlns:a16="http://schemas.microsoft.com/office/drawing/2014/main" id="{B40F0ECB-6B7F-4B72-8BA2-4D5C7F7D42A0}"/>
              </a:ext>
            </a:extLst>
          </p:cNvPr>
          <p:cNvSpPr txBox="1"/>
          <p:nvPr/>
        </p:nvSpPr>
        <p:spPr>
          <a:xfrm>
            <a:off x="838200" y="6339174"/>
            <a:ext cx="10515600" cy="307777"/>
          </a:xfrm>
          <a:prstGeom prst="rect">
            <a:avLst/>
          </a:prstGeom>
          <a:noFill/>
        </p:spPr>
        <p:txBody>
          <a:bodyPr wrap="square">
            <a:spAutoFit/>
          </a:bodyPr>
          <a:lstStyle/>
          <a:p>
            <a:pPr marL="0" lvl="0" indent="0" algn="ctr" rtl="0">
              <a:spcBef>
                <a:spcPts val="0"/>
              </a:spcBef>
              <a:spcAft>
                <a:spcPts val="0"/>
              </a:spcAft>
              <a:buNone/>
            </a:pPr>
            <a:r>
              <a:rPr lang="en-US" dirty="0">
                <a:latin typeface="Calibri Light" panose="020F0302020204030204" pitchFamily="34" charset="0"/>
                <a:cs typeface="Calibri Light" panose="020F0302020204030204" pitchFamily="34" charset="0"/>
              </a:rPr>
              <a:t>Source: Chapin Hall, </a:t>
            </a:r>
            <a:r>
              <a:rPr lang="en-US" b="0" i="1" dirty="0">
                <a:latin typeface="Calibri Light" panose="020F0302020204030204" pitchFamily="34" charset="0"/>
                <a:ea typeface="Open Sans"/>
                <a:cs typeface="Calibri Light" panose="020F0302020204030204" pitchFamily="34" charset="0"/>
                <a:sym typeface="Open Sans"/>
                <a:hlinkClick r:id="rId4"/>
              </a:rPr>
              <a:t>Missed Opportunities: Youth Homelessness in America, National Estimates</a:t>
            </a:r>
            <a:endParaRPr 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body" idx="1"/>
          </p:nvPr>
        </p:nvSpPr>
        <p:spPr>
          <a:xfrm>
            <a:off x="2438400" y="1592578"/>
            <a:ext cx="91440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The </a:t>
            </a:r>
            <a:r>
              <a:rPr lang="en-US" b="1" dirty="0"/>
              <a:t>local liaison </a:t>
            </a:r>
            <a:r>
              <a:rPr lang="en-US" dirty="0"/>
              <a:t>has the authority and responsibility to ensure that eligible students are identified</a:t>
            </a:r>
            <a:endParaRPr dirty="0"/>
          </a:p>
          <a:p>
            <a:pPr marL="228600" lvl="0" indent="-228600" algn="l" rtl="0">
              <a:lnSpc>
                <a:spcPct val="90000"/>
              </a:lnSpc>
              <a:spcBef>
                <a:spcPts val="3600"/>
              </a:spcBef>
              <a:spcAft>
                <a:spcPts val="0"/>
              </a:spcAft>
              <a:buClr>
                <a:schemeClr val="dk1"/>
              </a:buClr>
              <a:buSzPts val="2800"/>
              <a:buChar char="•"/>
            </a:pPr>
            <a:r>
              <a:rPr lang="en-US" dirty="0"/>
              <a:t>Eligibility determinations should be made on a </a:t>
            </a:r>
            <a:r>
              <a:rPr lang="en-US" b="1" dirty="0"/>
              <a:t>case-by-case basis</a:t>
            </a:r>
            <a:r>
              <a:rPr lang="en-US" dirty="0"/>
              <a:t>, considering the circumstances of each student</a:t>
            </a:r>
            <a:endParaRPr dirty="0"/>
          </a:p>
          <a:p>
            <a:pPr marL="228600" lvl="0" indent="-228600" algn="l" rtl="0">
              <a:lnSpc>
                <a:spcPct val="90000"/>
              </a:lnSpc>
              <a:spcBef>
                <a:spcPts val="3600"/>
              </a:spcBef>
              <a:spcAft>
                <a:spcPts val="0"/>
              </a:spcAft>
              <a:buClr>
                <a:schemeClr val="dk1"/>
              </a:buClr>
              <a:buSzPts val="2800"/>
              <a:buChar char="•"/>
            </a:pPr>
            <a:r>
              <a:rPr lang="en-US" dirty="0"/>
              <a:t>Pay close attention to the </a:t>
            </a:r>
            <a:r>
              <a:rPr lang="en-US" b="1" dirty="0"/>
              <a:t>legislative wording</a:t>
            </a:r>
            <a:r>
              <a:rPr lang="en-US" dirty="0"/>
              <a:t>, as it may provide needed clarity</a:t>
            </a:r>
            <a:endParaRPr dirty="0"/>
          </a:p>
          <a:p>
            <a:pPr marL="228600" lvl="0" indent="-228600" algn="l" rtl="0">
              <a:lnSpc>
                <a:spcPct val="90000"/>
              </a:lnSpc>
              <a:spcBef>
                <a:spcPts val="3600"/>
              </a:spcBef>
              <a:spcAft>
                <a:spcPts val="0"/>
              </a:spcAft>
              <a:buClr>
                <a:schemeClr val="dk1"/>
              </a:buClr>
              <a:buSzPts val="2800"/>
              <a:buChar char="•"/>
            </a:pPr>
            <a:r>
              <a:rPr lang="en-US" dirty="0"/>
              <a:t>Download NCHE’s </a:t>
            </a:r>
            <a:r>
              <a:rPr lang="en-US" i="1" u="sng" dirty="0">
                <a:solidFill>
                  <a:schemeClr val="hlink"/>
                </a:solidFill>
                <a:hlinkClick r:id="rId3"/>
              </a:rPr>
              <a:t>Determining Eligibility for McKinney-Vento Rights and Services</a:t>
            </a:r>
            <a:r>
              <a:rPr lang="en-US" i="1" dirty="0"/>
              <a:t> </a:t>
            </a:r>
            <a:r>
              <a:rPr lang="en-US" dirty="0"/>
              <a:t>brief for more information</a:t>
            </a:r>
            <a:endParaRPr dirty="0"/>
          </a:p>
        </p:txBody>
      </p:sp>
      <p:pic>
        <p:nvPicPr>
          <p:cNvPr id="262" name="Google Shape;262;p17" descr="A person kissing a child&#10;&#10;Description automatically generated with low confidence"/>
          <p:cNvPicPr preferRelativeResize="0">
            <a:picLocks noGrp="1"/>
          </p:cNvPicPr>
          <p:nvPr>
            <p:ph type="pic" idx="2"/>
          </p:nvPr>
        </p:nvPicPr>
        <p:blipFill rotWithShape="1">
          <a:blip r:embed="rId4">
            <a:alphaModFix/>
          </a:blip>
          <a:srcRect l="16667" r="16666"/>
          <a:stretch/>
        </p:blipFill>
        <p:spPr>
          <a:xfrm>
            <a:off x="609600" y="1592578"/>
            <a:ext cx="1554480" cy="1554480"/>
          </a:xfrm>
          <a:prstGeom prst="rect">
            <a:avLst/>
          </a:prstGeom>
          <a:noFill/>
          <a:ln w="9525" cap="flat" cmpd="sng">
            <a:solidFill>
              <a:srgbClr val="F39200"/>
            </a:solidFill>
            <a:prstDash val="solid"/>
            <a:round/>
            <a:headEnd type="none" w="sm" len="sm"/>
            <a:tailEnd type="none" w="sm" len="sm"/>
          </a:ln>
        </p:spPr>
      </p:pic>
      <p:pic>
        <p:nvPicPr>
          <p:cNvPr id="263" name="Google Shape;263;p17" descr="A person wearing a backpack walking through a forest&#10;&#10;Description automatically generated with low confidence"/>
          <p:cNvPicPr preferRelativeResize="0">
            <a:picLocks noGrp="1"/>
          </p:cNvPicPr>
          <p:nvPr>
            <p:ph type="pic" idx="3"/>
          </p:nvPr>
        </p:nvPicPr>
        <p:blipFill rotWithShape="1">
          <a:blip r:embed="rId5">
            <a:alphaModFix/>
          </a:blip>
          <a:srcRect l="16667" r="16666"/>
          <a:stretch/>
        </p:blipFill>
        <p:spPr>
          <a:xfrm>
            <a:off x="609600" y="3329938"/>
            <a:ext cx="1554480" cy="1554480"/>
          </a:xfrm>
          <a:prstGeom prst="rect">
            <a:avLst/>
          </a:prstGeom>
          <a:noFill/>
          <a:ln w="9525" cap="flat" cmpd="sng">
            <a:solidFill>
              <a:srgbClr val="1D4346"/>
            </a:solidFill>
            <a:prstDash val="solid"/>
            <a:round/>
            <a:headEnd type="none" w="sm" len="sm"/>
            <a:tailEnd type="none" w="sm" len="sm"/>
          </a:ln>
        </p:spPr>
      </p:pic>
      <p:pic>
        <p:nvPicPr>
          <p:cNvPr id="264" name="Google Shape;264;p17" descr="A person with curly hair&#10;&#10;Description automatically generated with low confidence"/>
          <p:cNvPicPr preferRelativeResize="0">
            <a:picLocks noGrp="1"/>
          </p:cNvPicPr>
          <p:nvPr>
            <p:ph type="pic" idx="4"/>
          </p:nvPr>
        </p:nvPicPr>
        <p:blipFill rotWithShape="1">
          <a:blip r:embed="rId6">
            <a:alphaModFix/>
          </a:blip>
          <a:srcRect l="16327" r="16328"/>
          <a:stretch/>
        </p:blipFill>
        <p:spPr>
          <a:xfrm>
            <a:off x="609600" y="5067298"/>
            <a:ext cx="1554480" cy="1554480"/>
          </a:xfrm>
          <a:prstGeom prst="rect">
            <a:avLst/>
          </a:prstGeom>
          <a:noFill/>
          <a:ln w="9525" cap="flat" cmpd="sng">
            <a:solidFill>
              <a:srgbClr val="942F89"/>
            </a:solidFill>
            <a:prstDash val="solid"/>
            <a:round/>
            <a:headEnd type="none" w="sm" len="sm"/>
            <a:tailEnd type="none" w="sm" len="sm"/>
          </a:ln>
        </p:spPr>
      </p:pic>
      <p:sp>
        <p:nvSpPr>
          <p:cNvPr id="265" name="Google Shape;265;p17"/>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Determining McKinney-Vento Eligibility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Immediate Enrollment</a:t>
            </a:r>
            <a:endParaRPr/>
          </a:p>
        </p:txBody>
      </p:sp>
      <p:sp>
        <p:nvSpPr>
          <p:cNvPr id="295" name="Google Shape;295;p22"/>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Children and youth experiencing homelessness have the right to </a:t>
            </a:r>
            <a:r>
              <a:rPr lang="en-US" b="1" dirty="0"/>
              <a:t>immediate school enrollment</a:t>
            </a:r>
            <a:endParaRPr dirty="0"/>
          </a:p>
          <a:p>
            <a:pPr marL="457200" lvl="1" indent="-228600" algn="l" rtl="0">
              <a:lnSpc>
                <a:spcPct val="90000"/>
              </a:lnSpc>
              <a:spcBef>
                <a:spcPts val="54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even if lacking paperwork normally required for enrollment (birth certificate, proof of residence, previous school records, immunization/health records, etc.)</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54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sym typeface="Calibri"/>
              </a:rPr>
              <a:t>even if </a:t>
            </a:r>
            <a:r>
              <a:rPr lang="en-US" dirty="0">
                <a:latin typeface="Calibri Light" panose="020F0302020204030204" pitchFamily="34" charset="0"/>
                <a:cs typeface="Calibri Light" panose="020F0302020204030204" pitchFamily="34" charset="0"/>
              </a:rPr>
              <a:t>they do not have a parent or legal guardian present</a:t>
            </a:r>
            <a:endParaRPr dirty="0">
              <a:latin typeface="Calibri Light" panose="020F0302020204030204" pitchFamily="34" charset="0"/>
              <a:cs typeface="Calibri Light" panose="020F0302020204030204" pitchFamily="34" charset="0"/>
            </a:endParaRPr>
          </a:p>
          <a:p>
            <a:pPr marL="228600" lvl="0" indent="-228600" algn="l" rtl="0">
              <a:lnSpc>
                <a:spcPct val="90000"/>
              </a:lnSpc>
              <a:spcBef>
                <a:spcPts val="5400"/>
              </a:spcBef>
              <a:spcAft>
                <a:spcPts val="0"/>
              </a:spcAft>
              <a:buClr>
                <a:schemeClr val="dk1"/>
              </a:buClr>
              <a:buSzPts val="2800"/>
              <a:buChar char="•"/>
            </a:pPr>
            <a:r>
              <a:rPr lang="en-US" b="1" i="1" dirty="0"/>
              <a:t>Enrollment</a:t>
            </a:r>
            <a:r>
              <a:rPr lang="en-US" dirty="0"/>
              <a:t> is defined as “attending classes and participating fully in school activities” [42 U.S.C. § 11434a(1)]</a:t>
            </a:r>
            <a:endParaRPr dirty="0"/>
          </a:p>
        </p:txBody>
      </p:sp>
      <p:pic>
        <p:nvPicPr>
          <p:cNvPr id="296" name="Google Shape;296;p22" descr="An apple on top of a stack of books&#10;&#10;Description automatically generated"/>
          <p:cNvPicPr preferRelativeResize="0">
            <a:picLocks noGrp="1"/>
          </p:cNvPicPr>
          <p:nvPr>
            <p:ph type="pic" idx="2"/>
          </p:nvPr>
        </p:nvPicPr>
        <p:blipFill rotWithShape="1">
          <a:blip r:embed="rId3">
            <a:alphaModFix/>
          </a:blip>
          <a:srcRect l="9843" r="23958"/>
          <a:stretch/>
        </p:blipFill>
        <p:spPr>
          <a:xfrm>
            <a:off x="10410825" y="211048"/>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School Selection and Transportation</a:t>
            </a:r>
            <a:endParaRPr/>
          </a:p>
        </p:txBody>
      </p:sp>
      <p:sp>
        <p:nvSpPr>
          <p:cNvPr id="302" name="Google Shape;302;p23"/>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2400"/>
              </a:spcAft>
              <a:buClr>
                <a:schemeClr val="dk1"/>
              </a:buClr>
              <a:buSzPts val="2400"/>
              <a:buChar char="•"/>
            </a:pPr>
            <a:r>
              <a:rPr lang="en-US" sz="2400" dirty="0"/>
              <a:t>Children and youth experiencing homelessness have the right to attend</a:t>
            </a:r>
            <a:endParaRPr dirty="0"/>
          </a:p>
          <a:p>
            <a:pPr marL="457200" lvl="1" indent="-228600" algn="l" rtl="0">
              <a:lnSpc>
                <a:spcPct val="100000"/>
              </a:lnSpc>
              <a:spcBef>
                <a:spcPts val="0"/>
              </a:spcBef>
              <a:spcAft>
                <a:spcPts val="2400"/>
              </a:spcAft>
              <a:buClr>
                <a:schemeClr val="dk1"/>
              </a:buClr>
              <a:buSzPts val="2000"/>
              <a:buChar char="•"/>
            </a:pPr>
            <a:r>
              <a:rPr lang="en-US" sz="2000" b="1" dirty="0">
                <a:latin typeface="Calibri Light" panose="020F0302020204030204" pitchFamily="34" charset="0"/>
                <a:cs typeface="Calibri Light" panose="020F0302020204030204" pitchFamily="34" charset="0"/>
              </a:rPr>
              <a:t>The school of origin </a:t>
            </a:r>
            <a:r>
              <a:rPr lang="en-US" sz="2000" dirty="0">
                <a:latin typeface="Calibri Light" panose="020F0302020204030204" pitchFamily="34" charset="0"/>
                <a:cs typeface="Calibri Light" panose="020F0302020204030204" pitchFamily="34" charset="0"/>
              </a:rPr>
              <a:t>[42 U.S.C. § 11432(g)(3)(I)(</a:t>
            </a:r>
            <a:r>
              <a:rPr lang="en-US" sz="2000" dirty="0" err="1">
                <a:latin typeface="Calibri Light" panose="020F0302020204030204" pitchFamily="34" charset="0"/>
                <a:cs typeface="Calibri Light" panose="020F0302020204030204" pitchFamily="34" charset="0"/>
              </a:rPr>
              <a:t>i</a:t>
            </a:r>
            <a:r>
              <a:rPr lang="en-US" sz="2000" dirty="0">
                <a:latin typeface="Calibri Light" panose="020F0302020204030204" pitchFamily="34" charset="0"/>
                <a:cs typeface="Calibri Light" panose="020F0302020204030204" pitchFamily="34" charset="0"/>
              </a:rPr>
              <a:t>)]</a:t>
            </a:r>
            <a:endParaRPr dirty="0">
              <a:latin typeface="Calibri Light" panose="020F0302020204030204" pitchFamily="34" charset="0"/>
              <a:cs typeface="Calibri Light" panose="020F0302020204030204" pitchFamily="34" charset="0"/>
            </a:endParaRPr>
          </a:p>
          <a:p>
            <a:pPr marL="685800" lvl="2" indent="-228600" algn="l" rtl="0">
              <a:lnSpc>
                <a:spcPct val="100000"/>
              </a:lnSpc>
              <a:spcBef>
                <a:spcPts val="0"/>
              </a:spcBef>
              <a:spcAft>
                <a:spcPts val="2400"/>
              </a:spcAft>
              <a:buClr>
                <a:schemeClr val="dk1"/>
              </a:buClr>
              <a:buSzPts val="1800"/>
              <a:buChar char="•"/>
            </a:pPr>
            <a:r>
              <a:rPr lang="en-US" sz="1800" dirty="0">
                <a:latin typeface="Calibri Light" panose="020F0302020204030204" pitchFamily="34" charset="0"/>
                <a:cs typeface="Calibri Light" panose="020F0302020204030204" pitchFamily="34" charset="0"/>
              </a:rPr>
              <a:t>The school that a child or youth attended when permanently housed, or the school in which the child or youth was last enrolled</a:t>
            </a:r>
            <a:endParaRPr dirty="0">
              <a:latin typeface="Calibri Light" panose="020F0302020204030204" pitchFamily="34" charset="0"/>
              <a:cs typeface="Calibri Light" panose="020F0302020204030204" pitchFamily="34" charset="0"/>
            </a:endParaRPr>
          </a:p>
          <a:p>
            <a:pPr marL="457200" lvl="1" indent="-228600" algn="l" rtl="0">
              <a:lnSpc>
                <a:spcPct val="100000"/>
              </a:lnSpc>
              <a:spcBef>
                <a:spcPts val="0"/>
              </a:spcBef>
              <a:spcAft>
                <a:spcPts val="2400"/>
              </a:spcAft>
              <a:buClr>
                <a:schemeClr val="dk1"/>
              </a:buClr>
              <a:buSzPts val="2000"/>
              <a:buChar char="•"/>
            </a:pPr>
            <a:r>
              <a:rPr lang="en-US" sz="2000" b="1" dirty="0">
                <a:latin typeface="Calibri Light" panose="020F0302020204030204" pitchFamily="34" charset="0"/>
                <a:cs typeface="Calibri Light" panose="020F0302020204030204" pitchFamily="34" charset="0"/>
              </a:rPr>
              <a:t>The local attendance area school </a:t>
            </a:r>
            <a:r>
              <a:rPr lang="en-US" sz="2000" dirty="0">
                <a:latin typeface="Calibri Light" panose="020F0302020204030204" pitchFamily="34" charset="0"/>
                <a:cs typeface="Calibri Light" panose="020F0302020204030204" pitchFamily="34" charset="0"/>
              </a:rPr>
              <a:t>[42 U.S.C. § 11432(g)(3)(A)(ii)]</a:t>
            </a:r>
            <a:endParaRPr dirty="0">
              <a:latin typeface="Calibri Light" panose="020F0302020204030204" pitchFamily="34" charset="0"/>
              <a:cs typeface="Calibri Light" panose="020F0302020204030204" pitchFamily="34" charset="0"/>
            </a:endParaRPr>
          </a:p>
          <a:p>
            <a:pPr marL="685800" lvl="2" indent="-228600" algn="l" rtl="0">
              <a:lnSpc>
                <a:spcPct val="100000"/>
              </a:lnSpc>
              <a:spcBef>
                <a:spcPts val="0"/>
              </a:spcBef>
              <a:spcAft>
                <a:spcPts val="2400"/>
              </a:spcAft>
              <a:buClr>
                <a:schemeClr val="dk1"/>
              </a:buClr>
              <a:buSzPts val="1800"/>
              <a:buChar char="•"/>
            </a:pPr>
            <a:r>
              <a:rPr lang="en-US" sz="1800" dirty="0">
                <a:latin typeface="Calibri Light" panose="020F0302020204030204" pitchFamily="34" charset="0"/>
                <a:cs typeface="Calibri Light" panose="020F0302020204030204" pitchFamily="34" charset="0"/>
              </a:rPr>
              <a:t>Any public school that </a:t>
            </a:r>
            <a:r>
              <a:rPr lang="en-US" sz="1800" dirty="0" err="1">
                <a:latin typeface="Calibri Light" panose="020F0302020204030204" pitchFamily="34" charset="0"/>
                <a:cs typeface="Calibri Light" panose="020F0302020204030204" pitchFamily="34" charset="0"/>
              </a:rPr>
              <a:t>nonhomeless</a:t>
            </a:r>
            <a:r>
              <a:rPr lang="en-US" sz="1800" dirty="0">
                <a:latin typeface="Calibri Light" panose="020F0302020204030204" pitchFamily="34" charset="0"/>
                <a:cs typeface="Calibri Light" panose="020F0302020204030204" pitchFamily="34" charset="0"/>
              </a:rPr>
              <a:t> students who live in the attendance area in which the child or youth is actually living are eligible to attend</a:t>
            </a:r>
            <a:endParaRPr dirty="0">
              <a:latin typeface="Calibri Light" panose="020F0302020204030204" pitchFamily="34" charset="0"/>
              <a:cs typeface="Calibri Light" panose="020F0302020204030204" pitchFamily="34" charset="0"/>
            </a:endParaRPr>
          </a:p>
          <a:p>
            <a:pPr marL="228600" lvl="1" indent="-228600" algn="l" rtl="0">
              <a:lnSpc>
                <a:spcPct val="100000"/>
              </a:lnSpc>
              <a:spcBef>
                <a:spcPts val="0"/>
              </a:spcBef>
              <a:spcAft>
                <a:spcPts val="2400"/>
              </a:spcAft>
              <a:buClr>
                <a:schemeClr val="dk1"/>
              </a:buClr>
              <a:buSzPts val="2400"/>
              <a:buChar char="•"/>
            </a:pPr>
            <a:r>
              <a:rPr lang="en-US" b="1" dirty="0">
                <a:latin typeface="Calibri Light" panose="020F0302020204030204" pitchFamily="34" charset="0"/>
                <a:cs typeface="Calibri Light" panose="020F0302020204030204" pitchFamily="34" charset="0"/>
              </a:rPr>
              <a:t>School of origin transportation</a:t>
            </a:r>
            <a:r>
              <a:rPr lang="en-US" dirty="0">
                <a:latin typeface="Calibri Light" panose="020F0302020204030204" pitchFamily="34" charset="0"/>
                <a:cs typeface="Calibri Light" panose="020F0302020204030204" pitchFamily="34" charset="0"/>
              </a:rPr>
              <a:t> must be provided at the request of the parent or guardian, or, in the case of an unaccompanied youth, at the request of the local liaison [42 U.S.C. §11432(g)(1)(J)(iii)]</a:t>
            </a:r>
            <a:endParaRPr dirty="0">
              <a:latin typeface="Calibri Light" panose="020F0302020204030204" pitchFamily="34" charset="0"/>
              <a:cs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Determining Best Interest</a:t>
            </a:r>
            <a:endParaRPr/>
          </a:p>
        </p:txBody>
      </p:sp>
      <p:sp>
        <p:nvSpPr>
          <p:cNvPr id="329" name="Google Shape;329;p26"/>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 determining best interest, the school district shall</a:t>
            </a:r>
            <a:endParaRPr dirty="0"/>
          </a:p>
          <a:p>
            <a:pPr marL="457200" lvl="1" indent="-228600" algn="l" rtl="0">
              <a:lnSpc>
                <a:spcPct val="90000"/>
              </a:lnSpc>
              <a:spcBef>
                <a:spcPts val="4200"/>
              </a:spcBef>
              <a:spcAft>
                <a:spcPts val="0"/>
              </a:spcAft>
              <a:buClr>
                <a:schemeClr val="dk1"/>
              </a:buClr>
              <a:buSzPts val="2400"/>
              <a:buChar char="•"/>
            </a:pPr>
            <a:r>
              <a:rPr lang="en-US" b="1" dirty="0">
                <a:latin typeface="Calibri Light" panose="020F0302020204030204" pitchFamily="34" charset="0"/>
                <a:cs typeface="Calibri Light" panose="020F0302020204030204" pitchFamily="34" charset="0"/>
              </a:rPr>
              <a:t>Presume</a:t>
            </a:r>
            <a:r>
              <a:rPr lang="en-US" dirty="0">
                <a:latin typeface="Calibri Light" panose="020F0302020204030204" pitchFamily="34" charset="0"/>
                <a:cs typeface="Calibri Light" panose="020F0302020204030204" pitchFamily="34" charset="0"/>
              </a:rPr>
              <a:t> that keeping the child or youth in the school of origin is in the child’s or youth’s best interest, except when doing so is contrary to the request of the parent, guardian, or unaccompanied youth</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4200"/>
              </a:spcBef>
              <a:spcAft>
                <a:spcPts val="0"/>
              </a:spcAft>
              <a:buClr>
                <a:schemeClr val="dk1"/>
              </a:buClr>
              <a:buSzPts val="2400"/>
              <a:buChar char="•"/>
            </a:pPr>
            <a:r>
              <a:rPr lang="en-US" b="1" dirty="0">
                <a:latin typeface="Calibri Light" panose="020F0302020204030204" pitchFamily="34" charset="0"/>
                <a:cs typeface="Calibri Light" panose="020F0302020204030204" pitchFamily="34" charset="0"/>
              </a:rPr>
              <a:t>Consider student-centered factors </a:t>
            </a:r>
            <a:r>
              <a:rPr lang="en-US" dirty="0">
                <a:latin typeface="Calibri Light" panose="020F0302020204030204" pitchFamily="34" charset="0"/>
                <a:cs typeface="Calibri Light" panose="020F0302020204030204" pitchFamily="34" charset="0"/>
              </a:rPr>
              <a:t>related to the child’s or youth’s best interest, including factors related to the impact of mobility on achievement, education, health, and safety, giving priority to the request of the parent, guardian, or unaccompanied youth</a:t>
            </a:r>
            <a:endParaRPr dirty="0">
              <a:latin typeface="Calibri Light" panose="020F0302020204030204" pitchFamily="34" charset="0"/>
              <a:cs typeface="Calibri Light" panose="020F0302020204030204" pitchFamily="34" charset="0"/>
            </a:endParaRPr>
          </a:p>
          <a:p>
            <a:pPr marL="223836" lvl="1" indent="0" algn="r" rtl="0">
              <a:lnSpc>
                <a:spcPct val="90000"/>
              </a:lnSpc>
              <a:spcBef>
                <a:spcPts val="4200"/>
              </a:spcBef>
              <a:spcAft>
                <a:spcPts val="0"/>
              </a:spcAft>
              <a:buClr>
                <a:schemeClr val="dk1"/>
              </a:buClr>
              <a:buSzPts val="2000"/>
              <a:buNone/>
            </a:pPr>
            <a:r>
              <a:rPr lang="en-US" sz="2000" dirty="0">
                <a:latin typeface="Calibri Light" panose="020F0302020204030204" pitchFamily="34" charset="0"/>
                <a:cs typeface="Calibri Light" panose="020F0302020204030204" pitchFamily="34" charset="0"/>
              </a:rPr>
              <a:t>42 U.S.C. §11432(g)(3)(B)</a:t>
            </a:r>
            <a:endParaRPr sz="2000" dirty="0">
              <a:latin typeface="Calibri Light" panose="020F0302020204030204" pitchFamily="34" charset="0"/>
              <a:cs typeface="Calibri Light" panose="020F0302020204030204" pitchFamily="34" charset="0"/>
            </a:endParaRPr>
          </a:p>
        </p:txBody>
      </p:sp>
      <p:pic>
        <p:nvPicPr>
          <p:cNvPr id="330" name="Google Shape;330;p26" descr="A picture containing person, outdoor, close&#10;&#10;Description automatically generated"/>
          <p:cNvPicPr preferRelativeResize="0">
            <a:picLocks noGrp="1"/>
          </p:cNvPicPr>
          <p:nvPr>
            <p:ph type="pic" idx="2"/>
          </p:nvPr>
        </p:nvPicPr>
        <p:blipFill rotWithShape="1">
          <a:blip r:embed="rId3">
            <a:alphaModFix/>
          </a:blip>
          <a:srcRect l="17213" r="17214"/>
          <a:stretch/>
        </p:blipFill>
        <p:spPr>
          <a:xfrm>
            <a:off x="10410825" y="211048"/>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a:spLocks noGrp="1"/>
          </p:cNvSpPr>
          <p:nvPr>
            <p:ph type="title"/>
          </p:nvPr>
        </p:nvSpPr>
        <p:spPr>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entury Schoolbook"/>
              <a:buNone/>
            </a:pPr>
            <a:r>
              <a:rPr lang="en-US">
                <a:solidFill>
                  <a:schemeClr val="dk1"/>
                </a:solidFill>
              </a:rPr>
              <a:t>W</a:t>
            </a:r>
            <a:r>
              <a:rPr lang="en-US"/>
              <a:t>hat if We Disagree?</a:t>
            </a:r>
            <a:endParaRPr/>
          </a:p>
        </p:txBody>
      </p:sp>
      <p:sp>
        <p:nvSpPr>
          <p:cNvPr id="346" name="Google Shape;346;p2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2400"/>
              </a:spcAft>
              <a:buClr>
                <a:schemeClr val="dk1"/>
              </a:buClr>
              <a:buSzPts val="2800"/>
              <a:buChar char="•"/>
            </a:pPr>
            <a:r>
              <a:rPr lang="en-US" sz="2400" dirty="0"/>
              <a:t>If, after conducting the best interest determination, the district determines that it is not in the student’s best interest to attend the school requested by the parent, guardian, or unaccompanied youth</a:t>
            </a:r>
            <a:endParaRPr sz="2400" dirty="0"/>
          </a:p>
          <a:p>
            <a:pPr marL="457200" lvl="1" indent="-228600" algn="l" rtl="0">
              <a:lnSpc>
                <a:spcPct val="100000"/>
              </a:lnSpc>
              <a:spcBef>
                <a:spcPts val="0"/>
              </a:spcBef>
              <a:spcAft>
                <a:spcPts val="2400"/>
              </a:spcAft>
              <a:buClr>
                <a:schemeClr val="dk1"/>
              </a:buClr>
              <a:buSzPts val="2400"/>
              <a:buChar char="•"/>
            </a:pPr>
            <a:r>
              <a:rPr lang="en-US" sz="2000" dirty="0">
                <a:latin typeface="Calibri Light" panose="020F0302020204030204" pitchFamily="34" charset="0"/>
                <a:cs typeface="Calibri Light" panose="020F0302020204030204" pitchFamily="34" charset="0"/>
              </a:rPr>
              <a:t>The district must provide the parent, guardian, or unaccompanied youth with a </a:t>
            </a:r>
            <a:r>
              <a:rPr lang="en-US" sz="2000" b="1" dirty="0">
                <a:latin typeface="Calibri Light" panose="020F0302020204030204" pitchFamily="34" charset="0"/>
                <a:cs typeface="Calibri Light" panose="020F0302020204030204" pitchFamily="34" charset="0"/>
              </a:rPr>
              <a:t>written explanation </a:t>
            </a:r>
            <a:r>
              <a:rPr lang="en-US" sz="2000" dirty="0">
                <a:latin typeface="Calibri Light" panose="020F0302020204030204" pitchFamily="34" charset="0"/>
                <a:cs typeface="Calibri Light" panose="020F0302020204030204" pitchFamily="34" charset="0"/>
              </a:rPr>
              <a:t>of the reasons for its determination…</a:t>
            </a:r>
            <a:endParaRPr sz="2000" dirty="0">
              <a:latin typeface="Calibri Light" panose="020F0302020204030204" pitchFamily="34" charset="0"/>
              <a:cs typeface="Calibri Light" panose="020F0302020204030204" pitchFamily="34" charset="0"/>
            </a:endParaRPr>
          </a:p>
          <a:p>
            <a:pPr marL="457200" lvl="1" indent="-228600" algn="l" rtl="0">
              <a:lnSpc>
                <a:spcPct val="100000"/>
              </a:lnSpc>
              <a:spcBef>
                <a:spcPts val="0"/>
              </a:spcBef>
              <a:spcAft>
                <a:spcPts val="2400"/>
              </a:spcAft>
              <a:buClr>
                <a:schemeClr val="dk1"/>
              </a:buClr>
              <a:buSzPts val="2400"/>
              <a:buChar char="•"/>
            </a:pPr>
            <a:r>
              <a:rPr lang="en-US" sz="2000" dirty="0">
                <a:latin typeface="Calibri Light" panose="020F0302020204030204" pitchFamily="34" charset="0"/>
                <a:cs typeface="Calibri Light" panose="020F0302020204030204" pitchFamily="34" charset="0"/>
              </a:rPr>
              <a:t>in a </a:t>
            </a:r>
            <a:r>
              <a:rPr lang="en-US" sz="2000" b="1" dirty="0">
                <a:latin typeface="Calibri Light" panose="020F0302020204030204" pitchFamily="34" charset="0"/>
                <a:cs typeface="Calibri Light" panose="020F0302020204030204" pitchFamily="34" charset="0"/>
              </a:rPr>
              <a:t>manner and form understandable </a:t>
            </a:r>
            <a:r>
              <a:rPr lang="en-US" sz="2000" dirty="0">
                <a:latin typeface="Calibri Light" panose="020F0302020204030204" pitchFamily="34" charset="0"/>
                <a:cs typeface="Calibri Light" panose="020F0302020204030204" pitchFamily="34" charset="0"/>
              </a:rPr>
              <a:t>to the parent, guardian, or unaccompanied youth…</a:t>
            </a:r>
            <a:endParaRPr sz="2000" dirty="0">
              <a:latin typeface="Calibri Light" panose="020F0302020204030204" pitchFamily="34" charset="0"/>
              <a:cs typeface="Calibri Light" panose="020F0302020204030204" pitchFamily="34" charset="0"/>
            </a:endParaRPr>
          </a:p>
          <a:p>
            <a:pPr marL="457200" lvl="1" indent="-228600" algn="l" rtl="0">
              <a:lnSpc>
                <a:spcPct val="100000"/>
              </a:lnSpc>
              <a:spcBef>
                <a:spcPts val="0"/>
              </a:spcBef>
              <a:spcAft>
                <a:spcPts val="2400"/>
              </a:spcAft>
              <a:buClr>
                <a:schemeClr val="dk1"/>
              </a:buClr>
              <a:buSzPts val="2400"/>
              <a:buChar char="•"/>
            </a:pPr>
            <a:r>
              <a:rPr lang="en-US" sz="2000" dirty="0">
                <a:latin typeface="Calibri Light" panose="020F0302020204030204" pitchFamily="34" charset="0"/>
                <a:cs typeface="Calibri Light" panose="020F0302020204030204" pitchFamily="34" charset="0"/>
              </a:rPr>
              <a:t>including information regarding the </a:t>
            </a:r>
            <a:r>
              <a:rPr lang="en-US" sz="2000" b="1" dirty="0">
                <a:latin typeface="Calibri Light" panose="020F0302020204030204" pitchFamily="34" charset="0"/>
                <a:cs typeface="Calibri Light" panose="020F0302020204030204" pitchFamily="34" charset="0"/>
              </a:rPr>
              <a:t>right to appeal </a:t>
            </a:r>
            <a:r>
              <a:rPr lang="en-US" sz="2000" dirty="0">
                <a:latin typeface="Calibri Light" panose="020F0302020204030204" pitchFamily="34" charset="0"/>
                <a:cs typeface="Calibri Light" panose="020F0302020204030204" pitchFamily="34" charset="0"/>
              </a:rPr>
              <a:t>[42 U.S.C. §11432(g)(3)(B)]</a:t>
            </a:r>
          </a:p>
          <a:p>
            <a:pPr marL="228600" lvl="0" indent="-228600" algn="l" rtl="0">
              <a:lnSpc>
                <a:spcPct val="100000"/>
              </a:lnSpc>
              <a:spcBef>
                <a:spcPts val="0"/>
              </a:spcBef>
              <a:spcAft>
                <a:spcPts val="2400"/>
              </a:spcAft>
              <a:buClr>
                <a:schemeClr val="dk1"/>
              </a:buClr>
              <a:buSzPts val="2800"/>
              <a:buChar char="•"/>
            </a:pPr>
            <a:r>
              <a:rPr lang="en-US" sz="2400" dirty="0"/>
              <a:t>The child or youth shall be </a:t>
            </a:r>
            <a:r>
              <a:rPr lang="en-US" sz="2400" b="1" dirty="0"/>
              <a:t>immediately enrolled </a:t>
            </a:r>
            <a:r>
              <a:rPr lang="en-US" sz="2400" dirty="0"/>
              <a:t>in the school in which enrollment is sought, pending final resolution of the dispute, including all available appeals [42 U.S.C. § 11432(g)(3)(E)(</a:t>
            </a:r>
            <a:r>
              <a:rPr lang="en-US" sz="2400" dirty="0" err="1"/>
              <a:t>i</a:t>
            </a:r>
            <a:r>
              <a:rPr lang="en-US" sz="24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1"/>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Barriers: A Deeper Dive</a:t>
            </a:r>
            <a:endParaRPr/>
          </a:p>
        </p:txBody>
      </p:sp>
      <p:sp>
        <p:nvSpPr>
          <p:cNvPr id="359" name="Google Shape;359;p31"/>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ea typeface="Calibri"/>
                <a:sym typeface="Calibri"/>
              </a:rPr>
              <a:t>In addressing educational barriers</a:t>
            </a:r>
            <a:r>
              <a:rPr lang="en-US" dirty="0"/>
              <a:t>, school districts must</a:t>
            </a:r>
            <a:endParaRPr dirty="0"/>
          </a:p>
          <a:p>
            <a:pPr marL="457200" lvl="1" indent="-228600" algn="l" rtl="0">
              <a:lnSpc>
                <a:spcPct val="90000"/>
              </a:lnSpc>
              <a:spcBef>
                <a:spcPts val="42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sym typeface="Calibri"/>
              </a:rPr>
              <a:t>Address barriers related to </a:t>
            </a:r>
            <a:r>
              <a:rPr lang="en-US" b="1" dirty="0">
                <a:latin typeface="Calibri Light" panose="020F0302020204030204" pitchFamily="34" charset="0"/>
                <a:cs typeface="Calibri Light" panose="020F0302020204030204" pitchFamily="34" charset="0"/>
                <a:sym typeface="Calibri"/>
              </a:rPr>
              <a:t>outstanding fees or fines, or absences </a:t>
            </a:r>
            <a:r>
              <a:rPr lang="en-US" dirty="0">
                <a:latin typeface="Calibri Light" panose="020F0302020204030204" pitchFamily="34" charset="0"/>
                <a:cs typeface="Calibri Light" panose="020F0302020204030204" pitchFamily="34" charset="0"/>
                <a:sym typeface="Calibri"/>
              </a:rPr>
              <a:t>[42 U.S.C. § 11432(g)(1)(I)]</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4200"/>
              </a:spcBef>
              <a:spcAft>
                <a:spcPts val="0"/>
              </a:spcAft>
              <a:buClr>
                <a:schemeClr val="dk1"/>
              </a:buClr>
              <a:buSzPts val="2400"/>
              <a:buChar char="•"/>
            </a:pPr>
            <a:r>
              <a:rPr lang="en-US" sz="2400" dirty="0">
                <a:latin typeface="Calibri Light" panose="020F0302020204030204" pitchFamily="34" charset="0"/>
                <a:cs typeface="Calibri Light" panose="020F0302020204030204" pitchFamily="34" charset="0"/>
              </a:rPr>
              <a:t>Ensure students receive appropriate</a:t>
            </a:r>
            <a:r>
              <a:rPr lang="en-US" sz="2400" b="1" dirty="0">
                <a:latin typeface="Calibri Light" panose="020F0302020204030204" pitchFamily="34" charset="0"/>
                <a:cs typeface="Calibri Light" panose="020F0302020204030204" pitchFamily="34" charset="0"/>
              </a:rPr>
              <a:t> credit for full or partial coursework </a:t>
            </a:r>
            <a:r>
              <a:rPr lang="en-US" sz="2400" dirty="0">
                <a:latin typeface="Calibri Light" panose="020F0302020204030204" pitchFamily="34" charset="0"/>
                <a:cs typeface="Calibri Light" panose="020F0302020204030204" pitchFamily="34" charset="0"/>
              </a:rPr>
              <a:t>satisfactorily completed at a prior school [42 U.S.C. § 11432(g)(1)(F)(ii)]</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42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Address barriers to accessing </a:t>
            </a:r>
            <a:r>
              <a:rPr lang="en-US" b="1" dirty="0">
                <a:latin typeface="Calibri Light" panose="020F0302020204030204" pitchFamily="34" charset="0"/>
                <a:cs typeface="Calibri Light" panose="020F0302020204030204" pitchFamily="34" charset="0"/>
              </a:rPr>
              <a:t>academic and extracurricular activities</a:t>
            </a:r>
            <a:r>
              <a:rPr lang="en-US" dirty="0">
                <a:latin typeface="Calibri Light" panose="020F0302020204030204" pitchFamily="34" charset="0"/>
                <a:cs typeface="Calibri Light" panose="020F0302020204030204" pitchFamily="34" charset="0"/>
              </a:rPr>
              <a:t>, including magnet school, summer school, career and technical education, advanced placement, online learning, and charter school programs </a:t>
            </a:r>
            <a:r>
              <a:rPr lang="en-US" sz="2400" dirty="0">
                <a:latin typeface="Calibri Light" panose="020F0302020204030204" pitchFamily="34" charset="0"/>
                <a:cs typeface="Calibri Light" panose="020F0302020204030204" pitchFamily="34" charset="0"/>
              </a:rPr>
              <a:t>[42 U.S.C. § 11432(g)(1)(F)(iii)]</a:t>
            </a:r>
            <a:endParaRPr dirty="0">
              <a:latin typeface="Calibri Light" panose="020F0302020204030204" pitchFamily="34" charset="0"/>
              <a:cs typeface="Calibri Light" panose="020F0302020204030204" pitchFamily="34" charset="0"/>
            </a:endParaRPr>
          </a:p>
        </p:txBody>
      </p:sp>
      <p:pic>
        <p:nvPicPr>
          <p:cNvPr id="360" name="Google Shape;360;p31" descr="A picture containing tree, outdoor, person, forest&#10;&#10;Description automatically generated"/>
          <p:cNvPicPr preferRelativeResize="0">
            <a:picLocks noGrp="1"/>
          </p:cNvPicPr>
          <p:nvPr>
            <p:ph type="pic" idx="2"/>
          </p:nvPr>
        </p:nvPicPr>
        <p:blipFill rotWithShape="1">
          <a:blip r:embed="rId3">
            <a:alphaModFix/>
          </a:blip>
          <a:srcRect l="20384" t="24154" r="30795" b="2614"/>
          <a:stretch/>
        </p:blipFill>
        <p:spPr>
          <a:xfrm>
            <a:off x="10410825" y="211048"/>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Higher Education</a:t>
            </a:r>
            <a:endParaRPr/>
          </a:p>
        </p:txBody>
      </p:sp>
      <p:sp>
        <p:nvSpPr>
          <p:cNvPr id="367" name="Google Shape;367;p32"/>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School counselors must assist students experiencing</a:t>
            </a:r>
            <a:br>
              <a:rPr lang="en-US" dirty="0"/>
            </a:br>
            <a:r>
              <a:rPr lang="en-US" dirty="0"/>
              <a:t>homelessness with </a:t>
            </a:r>
            <a:r>
              <a:rPr lang="en-US" b="1" dirty="0"/>
              <a:t>college preparation and readiness </a:t>
            </a:r>
            <a:r>
              <a:rPr lang="en-US" dirty="0"/>
              <a:t>[42 U.S.C. § 11432(g)(1)(K)]</a:t>
            </a:r>
            <a:endParaRPr dirty="0"/>
          </a:p>
          <a:p>
            <a:pPr marL="228600" lvl="0" indent="-228600" algn="l" rtl="0">
              <a:lnSpc>
                <a:spcPct val="90000"/>
              </a:lnSpc>
              <a:spcBef>
                <a:spcPts val="5400"/>
              </a:spcBef>
              <a:spcAft>
                <a:spcPts val="0"/>
              </a:spcAft>
              <a:buClr>
                <a:schemeClr val="dk1"/>
              </a:buClr>
              <a:buSzPts val="2400"/>
              <a:buChar char="•"/>
            </a:pPr>
            <a:r>
              <a:rPr lang="en-US" dirty="0"/>
              <a:t>Local liaisons must inform unaccompanied youth of their </a:t>
            </a:r>
            <a:r>
              <a:rPr lang="en-US" b="1" dirty="0"/>
              <a:t>independent student status </a:t>
            </a:r>
            <a:r>
              <a:rPr lang="en-US" dirty="0"/>
              <a:t>on the Free Application for Federal Student Aid (FAFSA) and assist with verification of this status [42 U.S.C. § 11432(g)(6)(A)(x)(III)]</a:t>
            </a:r>
            <a:endParaRPr dirty="0"/>
          </a:p>
        </p:txBody>
      </p:sp>
      <p:pic>
        <p:nvPicPr>
          <p:cNvPr id="368" name="Google Shape;368;p32" descr="A person in a graduation gown hugging a person in a cap&#10;&#10;Description automatically generated with low confidence"/>
          <p:cNvPicPr preferRelativeResize="0">
            <a:picLocks noGrp="1"/>
          </p:cNvPicPr>
          <p:nvPr>
            <p:ph type="pic" idx="2"/>
          </p:nvPr>
        </p:nvPicPr>
        <p:blipFill rotWithShape="1">
          <a:blip r:embed="rId3">
            <a:alphaModFix/>
          </a:blip>
          <a:srcRect l="16667" r="16666"/>
          <a:stretch/>
        </p:blipFill>
        <p:spPr>
          <a:xfrm>
            <a:off x="10410825" y="211048"/>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For More Information</a:t>
            </a:r>
            <a:endParaRPr/>
          </a:p>
        </p:txBody>
      </p:sp>
      <p:sp>
        <p:nvSpPr>
          <p:cNvPr id="428" name="Google Shape;428;p41"/>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4800"/>
              </a:spcAft>
              <a:buClr>
                <a:schemeClr val="dk1"/>
              </a:buClr>
              <a:buSzPts val="2800"/>
              <a:buChar char="•"/>
            </a:pPr>
            <a:r>
              <a:rPr lang="en-US" u="sng" dirty="0">
                <a:solidFill>
                  <a:schemeClr val="hlink"/>
                </a:solidFill>
                <a:hlinkClick r:id="rId3"/>
              </a:rPr>
              <a:t>NDE homeless education webpage</a:t>
            </a:r>
            <a:endParaRPr dirty="0"/>
          </a:p>
          <a:p>
            <a:pPr marL="228600" lvl="0" indent="-228600" algn="l" rtl="0">
              <a:lnSpc>
                <a:spcPct val="100000"/>
              </a:lnSpc>
              <a:spcBef>
                <a:spcPts val="0"/>
              </a:spcBef>
              <a:spcAft>
                <a:spcPts val="4800"/>
              </a:spcAft>
              <a:buClr>
                <a:schemeClr val="dk1"/>
              </a:buClr>
              <a:buSzPts val="2800"/>
              <a:buChar char="•"/>
            </a:pPr>
            <a:r>
              <a:rPr lang="en-US" u="sng" dirty="0">
                <a:solidFill>
                  <a:schemeClr val="hlink"/>
                </a:solidFill>
                <a:hlinkClick r:id="rId4"/>
              </a:rPr>
              <a:t>SchoolHouse Connection website</a:t>
            </a:r>
            <a:endParaRPr dirty="0"/>
          </a:p>
          <a:p>
            <a:pPr marL="228600" lvl="0" indent="-228600" algn="l" rtl="0">
              <a:lnSpc>
                <a:spcPct val="100000"/>
              </a:lnSpc>
              <a:spcBef>
                <a:spcPts val="0"/>
              </a:spcBef>
              <a:spcAft>
                <a:spcPts val="4800"/>
              </a:spcAft>
              <a:buClr>
                <a:schemeClr val="dk1"/>
              </a:buClr>
              <a:buSzPts val="2800"/>
              <a:buChar char="•"/>
            </a:pPr>
            <a:r>
              <a:rPr lang="en-US" u="sng" dirty="0">
                <a:solidFill>
                  <a:schemeClr val="hlink"/>
                </a:solidFill>
                <a:hlinkClick r:id="rId5"/>
              </a:rPr>
              <a:t>National Center for Homeless Education website</a:t>
            </a:r>
            <a:endParaRPr dirty="0"/>
          </a:p>
          <a:p>
            <a:pPr marL="228600" lvl="0" indent="-228600" algn="l" rtl="0">
              <a:lnSpc>
                <a:spcPct val="100000"/>
              </a:lnSpc>
              <a:spcBef>
                <a:spcPts val="0"/>
              </a:spcBef>
              <a:spcAft>
                <a:spcPts val="4800"/>
              </a:spcAft>
              <a:buClr>
                <a:schemeClr val="dk1"/>
              </a:buClr>
              <a:buSzPts val="2800"/>
              <a:buChar char="•"/>
            </a:pPr>
            <a:r>
              <a:rPr lang="en-US" u="sng" dirty="0">
                <a:solidFill>
                  <a:schemeClr val="hlink"/>
                </a:solidFill>
                <a:hlinkClick r:id="rId6"/>
              </a:rPr>
              <a:t>U.S. Department of Education EHCY Program Non-Regulatory Guidance</a:t>
            </a:r>
            <a:endParaRPr dirty="0"/>
          </a:p>
        </p:txBody>
      </p:sp>
      <p:pic>
        <p:nvPicPr>
          <p:cNvPr id="429" name="Google Shape;429;p41"/>
          <p:cNvPicPr preferRelativeResize="0">
            <a:picLocks noGrp="1"/>
          </p:cNvPicPr>
          <p:nvPr>
            <p:ph type="pic" idx="2"/>
          </p:nvPr>
        </p:nvPicPr>
        <p:blipFill rotWithShape="1">
          <a:blip r:embed="rId7">
            <a:alphaModFix/>
          </a:blip>
          <a:srcRect l="16667" r="16666"/>
          <a:stretch/>
        </p:blipFill>
        <p:spPr>
          <a:xfrm>
            <a:off x="10410825" y="5097373"/>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dirty="0"/>
              <a:t>Thanks for Joining!</a:t>
            </a:r>
            <a:endParaRPr dirty="0"/>
          </a:p>
        </p:txBody>
      </p:sp>
      <p:sp>
        <p:nvSpPr>
          <p:cNvPr id="2" name="Text Placeholder 1">
            <a:extLst>
              <a:ext uri="{FF2B5EF4-FFF2-40B4-BE49-F238E27FC236}">
                <a16:creationId xmlns:a16="http://schemas.microsoft.com/office/drawing/2014/main" id="{81009716-B80E-06C3-2E1A-233A317CBD9A}"/>
              </a:ext>
            </a:extLst>
          </p:cNvPr>
          <p:cNvSpPr>
            <a:spLocks noGrp="1"/>
          </p:cNvSpPr>
          <p:nvPr>
            <p:ph type="body" idx="1"/>
          </p:nvPr>
        </p:nvSpPr>
        <p:spPr/>
        <p:txBody>
          <a:bodyPr/>
          <a:lstStyle/>
          <a:p>
            <a:r>
              <a:rPr lang="en-US" dirty="0"/>
              <a:t>&lt;&lt;Add branding and </a:t>
            </a:r>
            <a:r>
              <a:rPr lang="en-US"/>
              <a:t>contact information here&gt;&gt;</a:t>
            </a:r>
          </a:p>
        </p:txBody>
      </p:sp>
    </p:spTree>
    <p:extLst>
      <p:ext uri="{BB962C8B-B14F-4D97-AF65-F5344CB8AC3E}">
        <p14:creationId xmlns:p14="http://schemas.microsoft.com/office/powerpoint/2010/main" val="33206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solidFill>
                  <a:srgbClr val="1D4346"/>
                </a:solidFill>
              </a:rPr>
              <a:t>Today’s Roadmap</a:t>
            </a:r>
            <a:endParaRPr/>
          </a:p>
        </p:txBody>
      </p:sp>
      <p:sp>
        <p:nvSpPr>
          <p:cNvPr id="151" name="Google Shape;151;p4"/>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6600"/>
              </a:spcAft>
              <a:buClr>
                <a:schemeClr val="dk1"/>
              </a:buClr>
              <a:buSzPts val="2800"/>
              <a:buChar char="•"/>
            </a:pPr>
            <a:r>
              <a:rPr lang="en-US" dirty="0"/>
              <a:t>The McKinney-Vento Homeless Assistance Act</a:t>
            </a:r>
            <a:endParaRPr dirty="0"/>
          </a:p>
          <a:p>
            <a:pPr marL="457200" lvl="1" indent="-228600">
              <a:lnSpc>
                <a:spcPct val="100000"/>
              </a:lnSpc>
              <a:spcBef>
                <a:spcPts val="0"/>
              </a:spcBef>
              <a:spcAft>
                <a:spcPts val="6600"/>
              </a:spcAft>
              <a:buSzPts val="2800"/>
            </a:pPr>
            <a:r>
              <a:rPr lang="en-US" dirty="0">
                <a:latin typeface="Calibri Light" panose="020F0302020204030204" pitchFamily="34" charset="0"/>
                <a:cs typeface="Calibri Light" panose="020F0302020204030204" pitchFamily="34" charset="0"/>
              </a:rPr>
              <a:t>Identifying students experiencing homelessness</a:t>
            </a:r>
          </a:p>
          <a:p>
            <a:pPr marL="457200" lvl="1" indent="-228600">
              <a:lnSpc>
                <a:spcPct val="100000"/>
              </a:lnSpc>
              <a:spcBef>
                <a:spcPts val="0"/>
              </a:spcBef>
              <a:spcAft>
                <a:spcPts val="6600"/>
              </a:spcAft>
              <a:buSzPts val="2800"/>
            </a:pPr>
            <a:r>
              <a:rPr lang="en-US" dirty="0">
                <a:latin typeface="Calibri Light" panose="020F0302020204030204" pitchFamily="34" charset="0"/>
                <a:cs typeface="Calibri Light" panose="020F0302020204030204" pitchFamily="34" charset="0"/>
              </a:rPr>
              <a:t>Summary of rights and supports available to eligible students</a:t>
            </a:r>
          </a:p>
          <a:p>
            <a:pPr marL="228600" indent="-228600">
              <a:lnSpc>
                <a:spcPct val="100000"/>
              </a:lnSpc>
              <a:spcBef>
                <a:spcPts val="0"/>
              </a:spcBef>
              <a:spcAft>
                <a:spcPts val="6600"/>
              </a:spcAft>
            </a:pPr>
            <a:r>
              <a:rPr lang="en-US" dirty="0"/>
              <a:t>Resources for more information</a:t>
            </a:r>
            <a:endParaRPr dirty="0"/>
          </a:p>
        </p:txBody>
      </p:sp>
      <p:pic>
        <p:nvPicPr>
          <p:cNvPr id="152" name="Google Shape;152;p4" descr="Diagram&#10;&#10;Description automatically generated"/>
          <p:cNvPicPr preferRelativeResize="0">
            <a:picLocks noGrp="1"/>
          </p:cNvPicPr>
          <p:nvPr>
            <p:ph type="pic" idx="2"/>
          </p:nvPr>
        </p:nvPicPr>
        <p:blipFill rotWithShape="1">
          <a:blip r:embed="rId3">
            <a:alphaModFix/>
          </a:blip>
          <a:srcRect l="10077" r="10077"/>
          <a:stretch/>
        </p:blipFill>
        <p:spPr>
          <a:xfrm>
            <a:off x="10410825" y="5097373"/>
            <a:ext cx="1554480" cy="1554480"/>
          </a:xfrm>
          <a:prstGeom prst="rect">
            <a:avLst/>
          </a:prstGeom>
          <a:noFill/>
          <a:ln w="9525" cap="flat" cmpd="sng">
            <a:solidFill>
              <a:srgbClr val="1D4346"/>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body" idx="1"/>
          </p:nvPr>
        </p:nvSpPr>
        <p:spPr>
          <a:xfrm>
            <a:off x="609600" y="1592578"/>
            <a:ext cx="9368118" cy="5029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3000"/>
              </a:spcAft>
              <a:buClr>
                <a:schemeClr val="dk1"/>
              </a:buClr>
              <a:buSzPts val="2400"/>
              <a:buChar char="•"/>
            </a:pPr>
            <a:r>
              <a:rPr lang="en-US" dirty="0"/>
              <a:t>Subtitle VII-B of the McKinney-Vento Homeless Assistance Act</a:t>
            </a:r>
            <a:endParaRPr sz="3200" dirty="0"/>
          </a:p>
          <a:p>
            <a:pPr marL="457200" lvl="1" indent="-228600" algn="l" rtl="0">
              <a:lnSpc>
                <a:spcPct val="100000"/>
              </a:lnSpc>
              <a:spcBef>
                <a:spcPts val="0"/>
              </a:spcBef>
              <a:spcAft>
                <a:spcPts val="3000"/>
              </a:spcAft>
              <a:buClr>
                <a:schemeClr val="dk1"/>
              </a:buClr>
              <a:buSzPts val="2000"/>
              <a:buChar char="•"/>
            </a:pPr>
            <a:r>
              <a:rPr lang="en-US" dirty="0">
                <a:latin typeface="Calibri Light" panose="020F0302020204030204" pitchFamily="34" charset="0"/>
                <a:cs typeface="Calibri Light" panose="020F0302020204030204" pitchFamily="34" charset="0"/>
              </a:rPr>
              <a:t>Was reauthorized by Title IX, Part A of the Every Student Succeeds Act</a:t>
            </a:r>
            <a:endParaRPr sz="2800" dirty="0">
              <a:latin typeface="Calibri Light" panose="020F0302020204030204" pitchFamily="34" charset="0"/>
              <a:cs typeface="Calibri Light" panose="020F0302020204030204" pitchFamily="34" charset="0"/>
            </a:endParaRPr>
          </a:p>
          <a:p>
            <a:pPr marL="457200" lvl="1" indent="-228600" algn="l" rtl="0">
              <a:lnSpc>
                <a:spcPct val="100000"/>
              </a:lnSpc>
              <a:spcBef>
                <a:spcPts val="0"/>
              </a:spcBef>
              <a:spcAft>
                <a:spcPts val="3000"/>
              </a:spcAft>
              <a:buClr>
                <a:schemeClr val="dk1"/>
              </a:buClr>
              <a:buSzPts val="2000"/>
              <a:buChar char="•"/>
            </a:pPr>
            <a:r>
              <a:rPr lang="en-US" dirty="0">
                <a:latin typeface="Calibri Light" panose="020F0302020204030204" pitchFamily="34" charset="0"/>
                <a:cs typeface="Calibri Light" panose="020F0302020204030204" pitchFamily="34" charset="0"/>
              </a:rPr>
              <a:t>Establishes the definition of homeless used by U.S. public schools</a:t>
            </a:r>
          </a:p>
          <a:p>
            <a:pPr marL="457200" lvl="1" indent="-228600" algn="l" rtl="0">
              <a:lnSpc>
                <a:spcPct val="100000"/>
              </a:lnSpc>
              <a:spcBef>
                <a:spcPts val="0"/>
              </a:spcBef>
              <a:spcAft>
                <a:spcPts val="3000"/>
              </a:spcAft>
              <a:buClr>
                <a:schemeClr val="dk1"/>
              </a:buClr>
              <a:buSzPts val="2000"/>
              <a:buChar char="•"/>
            </a:pPr>
            <a:r>
              <a:rPr lang="en-US" dirty="0">
                <a:latin typeface="Calibri Light" panose="020F0302020204030204" pitchFamily="34" charset="0"/>
                <a:cs typeface="Calibri Light" panose="020F0302020204030204" pitchFamily="34" charset="0"/>
              </a:rPr>
              <a:t>Addresses the unique educational barriers and challenges faced by students experiencing homelessness </a:t>
            </a:r>
            <a:endParaRPr sz="2800" dirty="0">
              <a:latin typeface="Calibri Light" panose="020F0302020204030204" pitchFamily="34" charset="0"/>
              <a:cs typeface="Calibri Light" panose="020F0302020204030204" pitchFamily="34" charset="0"/>
            </a:endParaRPr>
          </a:p>
          <a:p>
            <a:pPr marL="457200" lvl="1" indent="-228600" algn="l" rtl="0">
              <a:lnSpc>
                <a:spcPct val="100000"/>
              </a:lnSpc>
              <a:spcBef>
                <a:spcPts val="0"/>
              </a:spcBef>
              <a:spcAft>
                <a:spcPts val="3000"/>
              </a:spcAft>
              <a:buClr>
                <a:schemeClr val="dk1"/>
              </a:buClr>
              <a:buSzPts val="2000"/>
              <a:buChar char="•"/>
            </a:pPr>
            <a:r>
              <a:rPr lang="en-US" dirty="0">
                <a:latin typeface="Calibri Light" panose="020F0302020204030204" pitchFamily="34" charset="0"/>
                <a:cs typeface="Calibri Light" panose="020F0302020204030204" pitchFamily="34" charset="0"/>
              </a:rPr>
              <a:t>Requires state education departments to designate a State Coordinator for Homeless Education and school districts to designate a local homeless education liaison; access contact information at </a:t>
            </a:r>
            <a:r>
              <a:rPr lang="en-US" dirty="0">
                <a:latin typeface="Calibri Light" panose="020F0302020204030204" pitchFamily="34" charset="0"/>
                <a:cs typeface="Calibri Light" panose="020F0302020204030204" pitchFamily="34" charset="0"/>
                <a:hlinkClick r:id="rId3"/>
              </a:rPr>
              <a:t>https://www.education.ne.gov/federalprograms/title-vii-b/</a:t>
            </a:r>
            <a:r>
              <a:rPr lang="en-US" dirty="0">
                <a:latin typeface="Calibri Light" panose="020F0302020204030204" pitchFamily="34" charset="0"/>
                <a:cs typeface="Calibri Light" panose="020F0302020204030204" pitchFamily="34" charset="0"/>
              </a:rPr>
              <a:t> </a:t>
            </a:r>
            <a:endParaRPr sz="2800" dirty="0">
              <a:latin typeface="Calibri Light" panose="020F0302020204030204" pitchFamily="34" charset="0"/>
              <a:cs typeface="Calibri Light" panose="020F0302020204030204" pitchFamily="34" charset="0"/>
            </a:endParaRPr>
          </a:p>
        </p:txBody>
      </p:sp>
      <p:sp>
        <p:nvSpPr>
          <p:cNvPr id="218" name="Google Shape;218;p11"/>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dirty="0">
                <a:solidFill>
                  <a:srgbClr val="1D4346"/>
                </a:solidFill>
              </a:rPr>
              <a:t>McKinney-Vento Basics</a:t>
            </a:r>
            <a:endParaRPr dirty="0"/>
          </a:p>
        </p:txBody>
      </p:sp>
      <p:pic>
        <p:nvPicPr>
          <p:cNvPr id="219" name="Google Shape;219;p11" descr="A person with dark hair&#10;&#10;Description automatically generated with low confidence"/>
          <p:cNvPicPr preferRelativeResize="0">
            <a:picLocks noGrp="1"/>
          </p:cNvPicPr>
          <p:nvPr>
            <p:ph type="pic" idx="2"/>
          </p:nvPr>
        </p:nvPicPr>
        <p:blipFill rotWithShape="1">
          <a:blip r:embed="rId4">
            <a:alphaModFix/>
          </a:blip>
          <a:srcRect l="16641" r="16641"/>
          <a:stretch/>
        </p:blipFill>
        <p:spPr>
          <a:xfrm>
            <a:off x="10229850" y="1583053"/>
            <a:ext cx="1554480" cy="1554480"/>
          </a:xfrm>
          <a:prstGeom prst="rect">
            <a:avLst/>
          </a:prstGeom>
          <a:noFill/>
          <a:ln w="9525" cap="flat" cmpd="sng">
            <a:solidFill>
              <a:srgbClr val="F39200"/>
            </a:solidFill>
            <a:prstDash val="solid"/>
            <a:round/>
            <a:headEnd type="none" w="sm" len="sm"/>
            <a:tailEnd type="none" w="sm" len="sm"/>
          </a:ln>
        </p:spPr>
      </p:pic>
      <p:pic>
        <p:nvPicPr>
          <p:cNvPr id="220" name="Google Shape;220;p11" descr="A picture containing person, tree, outdoor, person&#10;&#10;Description automatically generated"/>
          <p:cNvPicPr preferRelativeResize="0">
            <a:picLocks noGrp="1"/>
          </p:cNvPicPr>
          <p:nvPr>
            <p:ph type="pic" idx="3"/>
          </p:nvPr>
        </p:nvPicPr>
        <p:blipFill rotWithShape="1">
          <a:blip r:embed="rId5">
            <a:alphaModFix/>
          </a:blip>
          <a:srcRect l="14029" t="15818" r="29849"/>
          <a:stretch/>
        </p:blipFill>
        <p:spPr>
          <a:xfrm>
            <a:off x="10229850" y="3320413"/>
            <a:ext cx="1554480" cy="1554480"/>
          </a:xfrm>
          <a:prstGeom prst="rect">
            <a:avLst/>
          </a:prstGeom>
          <a:noFill/>
          <a:ln w="9525" cap="flat" cmpd="sng">
            <a:solidFill>
              <a:srgbClr val="1D4346"/>
            </a:solidFill>
            <a:prstDash val="solid"/>
            <a:round/>
            <a:headEnd type="none" w="sm" len="sm"/>
            <a:tailEnd type="none" w="sm" len="sm"/>
          </a:ln>
        </p:spPr>
      </p:pic>
      <p:pic>
        <p:nvPicPr>
          <p:cNvPr id="221" name="Google Shape;221;p11" descr="A picture containing person, toy, doll&#10;&#10;Description automatically generated"/>
          <p:cNvPicPr preferRelativeResize="0">
            <a:picLocks noGrp="1"/>
          </p:cNvPicPr>
          <p:nvPr>
            <p:ph type="pic" idx="4"/>
          </p:nvPr>
        </p:nvPicPr>
        <p:blipFill rotWithShape="1">
          <a:blip r:embed="rId6">
            <a:alphaModFix/>
          </a:blip>
          <a:srcRect l="16406" r="16405"/>
          <a:stretch/>
        </p:blipFill>
        <p:spPr>
          <a:xfrm>
            <a:off x="10229850" y="5057773"/>
            <a:ext cx="1554480" cy="1554480"/>
          </a:xfrm>
          <a:prstGeom prst="rect">
            <a:avLst/>
          </a:prstGeom>
          <a:noFill/>
          <a:ln w="9525" cap="flat" cmpd="sng">
            <a:solidFill>
              <a:srgbClr val="942F89"/>
            </a:solidFill>
            <a:prstDash val="solid"/>
            <a:round/>
            <a:headEnd type="none" w="sm" len="sm"/>
            <a:tailEnd type="none" w="sm" len="sm"/>
          </a:ln>
        </p:spPr>
      </p:pic>
    </p:spTree>
    <p:extLst>
      <p:ext uri="{BB962C8B-B14F-4D97-AF65-F5344CB8AC3E}">
        <p14:creationId xmlns:p14="http://schemas.microsoft.com/office/powerpoint/2010/main" val="106358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dirty="0"/>
              <a:t>McKinney-Vento Basics: Breaking it Down</a:t>
            </a:r>
            <a:endParaRPr dirty="0"/>
          </a:p>
        </p:txBody>
      </p:sp>
      <p:sp>
        <p:nvSpPr>
          <p:cNvPr id="228" name="Google Shape;228;p12"/>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State education departments and school districts must</a:t>
            </a:r>
            <a:endParaRPr dirty="0"/>
          </a:p>
          <a:p>
            <a:pPr marL="457200" lvl="1" indent="-228600" algn="l" rtl="0">
              <a:lnSpc>
                <a:spcPct val="90000"/>
              </a:lnSpc>
              <a:spcBef>
                <a:spcPts val="29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Review and revise laws, regulations, practices, or policies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29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that may act as a barrier to</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29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the identification of,</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29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or the enrollment, attendance, or success in school of</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2900"/>
              </a:spcBef>
              <a:spcAft>
                <a:spcPts val="0"/>
              </a:spcAft>
              <a:buClr>
                <a:schemeClr val="dk1"/>
              </a:buClr>
              <a:buSzPts val="2400"/>
              <a:buChar char="•"/>
            </a:pPr>
            <a:r>
              <a:rPr lang="en-US" dirty="0">
                <a:latin typeface="Calibri Light" panose="020F0302020204030204" pitchFamily="34" charset="0"/>
                <a:cs typeface="Calibri Light" panose="020F0302020204030204" pitchFamily="34" charset="0"/>
              </a:rPr>
              <a:t>children and youth experiencing homelessness</a:t>
            </a:r>
            <a:endParaRPr dirty="0">
              <a:latin typeface="Calibri Light" panose="020F0302020204030204" pitchFamily="34" charset="0"/>
              <a:cs typeface="Calibri Light" panose="020F0302020204030204" pitchFamily="34" charset="0"/>
            </a:endParaRPr>
          </a:p>
          <a:p>
            <a:pPr marL="0" lvl="1" indent="0" algn="r" rtl="0">
              <a:lnSpc>
                <a:spcPct val="90000"/>
              </a:lnSpc>
              <a:spcBef>
                <a:spcPts val="2900"/>
              </a:spcBef>
              <a:spcAft>
                <a:spcPts val="0"/>
              </a:spcAft>
              <a:buClr>
                <a:schemeClr val="dk1"/>
              </a:buClr>
              <a:buSzPts val="1400"/>
              <a:buNone/>
            </a:pPr>
            <a:r>
              <a:rPr lang="en-US" sz="1400" dirty="0">
                <a:latin typeface="Calibri Light" panose="020F0302020204030204" pitchFamily="34" charset="0"/>
                <a:cs typeface="Calibri Light" panose="020F0302020204030204" pitchFamily="34" charset="0"/>
              </a:rPr>
              <a:t>42 U.S.C. §11431(2)</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85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Homelessness: Challenges and Effects</a:t>
            </a:r>
            <a:endParaRPr/>
          </a:p>
        </p:txBody>
      </p:sp>
      <p:sp>
        <p:nvSpPr>
          <p:cNvPr id="240" name="Google Shape;240;p14"/>
          <p:cNvSpPr txBox="1">
            <a:spLocks noGrp="1"/>
          </p:cNvSpPr>
          <p:nvPr>
            <p:ph type="body" idx="1"/>
          </p:nvPr>
        </p:nvSpPr>
        <p:spPr>
          <a:xfrm>
            <a:off x="609600" y="1583053"/>
            <a:ext cx="5303520" cy="5029200"/>
          </a:xfrm>
          <a:prstGeom prst="rect">
            <a:avLst/>
          </a:prstGeom>
          <a:noFill/>
          <a:ln w="9525" cap="flat" cmpd="sng">
            <a:solidFill>
              <a:srgbClr val="1D4346"/>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b="1" dirty="0"/>
              <a:t>Challenges</a:t>
            </a:r>
            <a:endParaRPr dirty="0"/>
          </a:p>
          <a:p>
            <a:pPr marL="228600" lvl="0" indent="-228600" algn="l" rtl="0">
              <a:lnSpc>
                <a:spcPct val="90000"/>
              </a:lnSpc>
              <a:spcBef>
                <a:spcPts val="1800"/>
              </a:spcBef>
              <a:spcAft>
                <a:spcPts val="0"/>
              </a:spcAft>
              <a:buClr>
                <a:schemeClr val="dk1"/>
              </a:buClr>
              <a:buSzPts val="2400"/>
              <a:buChar char="•"/>
            </a:pPr>
            <a:r>
              <a:rPr lang="en-US" sz="2400" dirty="0"/>
              <a:t>Due to homelessness, students may</a:t>
            </a:r>
            <a:endParaRPr dirty="0"/>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Be unable to meet school enrollment requirements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Move around and change schools a lot</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Be hungry, tired, and anxious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Not have school supplies or a quiet place to study</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Not have access to reliable transportation</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18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Not have a parent or guardian to help them</a:t>
            </a:r>
            <a:endParaRPr dirty="0">
              <a:latin typeface="Calibri Light" panose="020F0302020204030204" pitchFamily="34" charset="0"/>
              <a:cs typeface="Calibri Light" panose="020F0302020204030204" pitchFamily="34" charset="0"/>
            </a:endParaRPr>
          </a:p>
        </p:txBody>
      </p:sp>
      <p:sp>
        <p:nvSpPr>
          <p:cNvPr id="241" name="Google Shape;241;p14"/>
          <p:cNvSpPr txBox="1">
            <a:spLocks noGrp="1"/>
          </p:cNvSpPr>
          <p:nvPr>
            <p:ph type="body" idx="2"/>
          </p:nvPr>
        </p:nvSpPr>
        <p:spPr>
          <a:xfrm>
            <a:off x="6278880" y="1583053"/>
            <a:ext cx="5303520" cy="5029200"/>
          </a:xfrm>
          <a:prstGeom prst="rect">
            <a:avLst/>
          </a:prstGeom>
          <a:noFill/>
          <a:ln w="9525" cap="flat" cmpd="sng">
            <a:solidFill>
              <a:srgbClr val="1D4346"/>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Font typeface="Arial"/>
              <a:buNone/>
            </a:pPr>
            <a:r>
              <a:rPr lang="en-US" sz="2400" b="1" dirty="0"/>
              <a:t>Effects</a:t>
            </a:r>
            <a:endParaRPr dirty="0"/>
          </a:p>
          <a:p>
            <a:pPr marL="228600" lvl="0" indent="-228600" algn="l" rtl="0">
              <a:lnSpc>
                <a:spcPct val="90000"/>
              </a:lnSpc>
              <a:spcBef>
                <a:spcPts val="1800"/>
              </a:spcBef>
              <a:spcAft>
                <a:spcPts val="0"/>
              </a:spcAft>
              <a:buClr>
                <a:schemeClr val="dk1"/>
              </a:buClr>
              <a:buSzPts val="2400"/>
              <a:buChar char="•"/>
            </a:pPr>
            <a:r>
              <a:rPr lang="en-US" sz="2400" dirty="0"/>
              <a:t>As a result, students experiencing homelessness are more likely to</a:t>
            </a:r>
            <a:endParaRPr dirty="0"/>
          </a:p>
          <a:p>
            <a:pPr marL="457200" lvl="1" indent="-228600" algn="l" rtl="0">
              <a:lnSpc>
                <a:spcPct val="90000"/>
              </a:lnSpc>
              <a:spcBef>
                <a:spcPts val="30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Be chronically absent from school</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30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Get lower grades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30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Have special education needs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30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Score poorly on assessment tests</a:t>
            </a:r>
            <a:endParaRPr dirty="0">
              <a:latin typeface="Calibri Light" panose="020F0302020204030204" pitchFamily="34" charset="0"/>
              <a:cs typeface="Calibri Light" panose="020F0302020204030204" pitchFamily="34" charset="0"/>
            </a:endParaRPr>
          </a:p>
          <a:p>
            <a:pPr marL="457200" lvl="1" indent="-228600" algn="l" rtl="0">
              <a:lnSpc>
                <a:spcPct val="90000"/>
              </a:lnSpc>
              <a:spcBef>
                <a:spcPts val="3000"/>
              </a:spcBef>
              <a:spcAft>
                <a:spcPts val="0"/>
              </a:spcAft>
              <a:buClr>
                <a:schemeClr val="dk1"/>
              </a:buClr>
              <a:buSzPts val="2000"/>
              <a:buChar char="•"/>
            </a:pPr>
            <a:r>
              <a:rPr lang="en-US" sz="2000" dirty="0">
                <a:latin typeface="Calibri Light" panose="020F0302020204030204" pitchFamily="34" charset="0"/>
                <a:cs typeface="Calibri Light" panose="020F0302020204030204" pitchFamily="34" charset="0"/>
              </a:rPr>
              <a:t>Drop out of school</a:t>
            </a:r>
            <a:endParaRPr dirty="0">
              <a:latin typeface="Calibri Light" panose="020F0302020204030204" pitchFamily="34" charset="0"/>
              <a:cs typeface="Calibri Light" panose="020F0302020204030204" pitchFamily="34" charset="0"/>
            </a:endParaRPr>
          </a:p>
        </p:txBody>
      </p:sp>
      <p:sp>
        <p:nvSpPr>
          <p:cNvPr id="2" name="Arrow: Right 1">
            <a:extLst>
              <a:ext uri="{FF2B5EF4-FFF2-40B4-BE49-F238E27FC236}">
                <a16:creationId xmlns:a16="http://schemas.microsoft.com/office/drawing/2014/main" id="{5C5CDA3B-EBB9-8B0F-15FB-22D4F9AA839F}"/>
              </a:ext>
            </a:extLst>
          </p:cNvPr>
          <p:cNvSpPr/>
          <p:nvPr/>
        </p:nvSpPr>
        <p:spPr>
          <a:xfrm>
            <a:off x="4049482" y="1458687"/>
            <a:ext cx="4389120" cy="640080"/>
          </a:xfrm>
          <a:prstGeom prst="rightArrow">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Light" panose="020F0302020204030204" pitchFamily="34" charset="0"/>
                <a:cs typeface="Calibri Light" panose="020F0302020204030204" pitchFamily="34" charset="0"/>
              </a:rPr>
              <a:t>can lead 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The Research: Risk Factors</a:t>
            </a:r>
            <a:endParaRPr/>
          </a:p>
        </p:txBody>
      </p:sp>
      <p:sp>
        <p:nvSpPr>
          <p:cNvPr id="186" name="Google Shape;186;p7"/>
          <p:cNvSpPr txBox="1">
            <a:spLocks noGrp="1"/>
          </p:cNvSpPr>
          <p:nvPr>
            <p:ph type="body" idx="1"/>
          </p:nvPr>
        </p:nvSpPr>
        <p:spPr>
          <a:xfrm>
            <a:off x="838200" y="1617752"/>
            <a:ext cx="10515600" cy="5029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Lack of a high school credential is the single largest factor placing youth at risk of experiencing homelessness</a:t>
            </a:r>
            <a:endParaRPr dirty="0"/>
          </a:p>
        </p:txBody>
      </p:sp>
      <p:pic>
        <p:nvPicPr>
          <p:cNvPr id="187" name="Google Shape;187;p7"/>
          <p:cNvPicPr preferRelativeResize="0"/>
          <p:nvPr/>
        </p:nvPicPr>
        <p:blipFill rotWithShape="1">
          <a:blip r:embed="rId3">
            <a:alphaModFix/>
          </a:blip>
          <a:srcRect l="1406" r="1112"/>
          <a:stretch/>
        </p:blipFill>
        <p:spPr>
          <a:xfrm>
            <a:off x="152400" y="2910303"/>
            <a:ext cx="11887200" cy="3073385"/>
          </a:xfrm>
          <a:prstGeom prst="rect">
            <a:avLst/>
          </a:prstGeom>
          <a:noFill/>
          <a:ln>
            <a:noFill/>
          </a:ln>
        </p:spPr>
      </p:pic>
      <p:sp>
        <p:nvSpPr>
          <p:cNvPr id="6" name="TextBox 5">
            <a:extLst>
              <a:ext uri="{FF2B5EF4-FFF2-40B4-BE49-F238E27FC236}">
                <a16:creationId xmlns:a16="http://schemas.microsoft.com/office/drawing/2014/main" id="{8872E0BB-20F5-42A9-9096-496A91B84B9E}"/>
              </a:ext>
            </a:extLst>
          </p:cNvPr>
          <p:cNvSpPr txBox="1"/>
          <p:nvPr/>
        </p:nvSpPr>
        <p:spPr>
          <a:xfrm>
            <a:off x="838200" y="6339174"/>
            <a:ext cx="10515600" cy="307777"/>
          </a:xfrm>
          <a:prstGeom prst="rect">
            <a:avLst/>
          </a:prstGeom>
          <a:noFill/>
        </p:spPr>
        <p:txBody>
          <a:bodyPr wrap="square">
            <a:spAutoFit/>
          </a:bodyPr>
          <a:lstStyle/>
          <a:p>
            <a:pPr marL="0" lvl="0" indent="0" algn="ctr" rtl="0">
              <a:spcBef>
                <a:spcPts val="0"/>
              </a:spcBef>
              <a:spcAft>
                <a:spcPts val="0"/>
              </a:spcAft>
              <a:buNone/>
            </a:pPr>
            <a:r>
              <a:rPr lang="en-US" dirty="0">
                <a:latin typeface="Calibri Light" panose="020F0302020204030204" pitchFamily="34" charset="0"/>
                <a:cs typeface="Calibri Light" panose="020F0302020204030204" pitchFamily="34" charset="0"/>
              </a:rPr>
              <a:t>Source: Chapin Hall, </a:t>
            </a:r>
            <a:r>
              <a:rPr lang="en-US" b="0" i="1" dirty="0">
                <a:latin typeface="Calibri Light" panose="020F0302020204030204" pitchFamily="34" charset="0"/>
                <a:ea typeface="Open Sans"/>
                <a:cs typeface="Calibri Light" panose="020F0302020204030204" pitchFamily="34" charset="0"/>
                <a:sym typeface="Open Sans"/>
                <a:hlinkClick r:id="rId4"/>
              </a:rPr>
              <a:t>Missed Opportunities: Youth Homelessness in America, National Estimates</a:t>
            </a:r>
            <a:endParaRPr 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The Research: A Bidirectional Relationship</a:t>
            </a:r>
            <a:endParaRPr/>
          </a:p>
        </p:txBody>
      </p:sp>
      <p:pic>
        <p:nvPicPr>
          <p:cNvPr id="196" name="Google Shape;196;p8" descr="Timeline&#10;&#10;Description automatically generated"/>
          <p:cNvPicPr preferRelativeResize="0">
            <a:picLocks noChangeAspect="1"/>
          </p:cNvPicPr>
          <p:nvPr/>
        </p:nvPicPr>
        <p:blipFill rotWithShape="1">
          <a:blip r:embed="rId3">
            <a:alphaModFix/>
          </a:blip>
          <a:srcRect t="27244" b="1645"/>
          <a:stretch/>
        </p:blipFill>
        <p:spPr>
          <a:xfrm>
            <a:off x="2408117" y="1791751"/>
            <a:ext cx="7375765" cy="4064000"/>
          </a:xfrm>
          <a:prstGeom prst="rect">
            <a:avLst/>
          </a:prstGeom>
          <a:noFill/>
          <a:ln>
            <a:noFill/>
          </a:ln>
        </p:spPr>
      </p:pic>
      <p:sp>
        <p:nvSpPr>
          <p:cNvPr id="12" name="TextBox 11">
            <a:extLst>
              <a:ext uri="{FF2B5EF4-FFF2-40B4-BE49-F238E27FC236}">
                <a16:creationId xmlns:a16="http://schemas.microsoft.com/office/drawing/2014/main" id="{6BC8DC8C-6EF5-455F-BB24-5A4D70CAE162}"/>
              </a:ext>
            </a:extLst>
          </p:cNvPr>
          <p:cNvSpPr txBox="1"/>
          <p:nvPr/>
        </p:nvSpPr>
        <p:spPr>
          <a:xfrm>
            <a:off x="838200" y="6339174"/>
            <a:ext cx="10515600" cy="307777"/>
          </a:xfrm>
          <a:prstGeom prst="rect">
            <a:avLst/>
          </a:prstGeom>
          <a:noFill/>
        </p:spPr>
        <p:txBody>
          <a:bodyPr wrap="square">
            <a:spAutoFit/>
          </a:bodyPr>
          <a:lstStyle/>
          <a:p>
            <a:pPr marL="0" lvl="0" indent="0" algn="ctr" rtl="0">
              <a:spcBef>
                <a:spcPts val="0"/>
              </a:spcBef>
              <a:spcAft>
                <a:spcPts val="0"/>
              </a:spcAft>
              <a:buNone/>
            </a:pPr>
            <a:r>
              <a:rPr lang="en-US" dirty="0">
                <a:latin typeface="Calibri Light" panose="020F0302020204030204" pitchFamily="34" charset="0"/>
                <a:cs typeface="Calibri Light" panose="020F0302020204030204" pitchFamily="34" charset="0"/>
              </a:rPr>
              <a:t>Source: Chapin Hall, </a:t>
            </a:r>
            <a:r>
              <a:rPr lang="en-US" i="1" dirty="0">
                <a:latin typeface="Calibri Light" panose="020F0302020204030204" pitchFamily="34" charset="0"/>
                <a:cs typeface="Calibri Light" panose="020F0302020204030204" pitchFamily="34" charset="0"/>
                <a:hlinkClick r:id="rId4"/>
              </a:rPr>
              <a:t>Missed Opportunities: Education Among Youth Experiencing Homelessness in America</a:t>
            </a:r>
            <a:endParaRPr lang="en-US"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0883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68076D-624E-4B35-BAE0-F8E94C6782C9}"/>
              </a:ext>
            </a:extLst>
          </p:cNvPr>
          <p:cNvSpPr>
            <a:spLocks noGrp="1"/>
          </p:cNvSpPr>
          <p:nvPr>
            <p:ph type="title"/>
          </p:nvPr>
        </p:nvSpPr>
        <p:spPr/>
        <p:txBody>
          <a:bodyPr/>
          <a:lstStyle/>
          <a:p>
            <a:r>
              <a:rPr lang="en-US" dirty="0"/>
              <a:t>Role of the Local Liaison</a:t>
            </a:r>
          </a:p>
        </p:txBody>
      </p:sp>
      <p:sp>
        <p:nvSpPr>
          <p:cNvPr id="2" name="Text Placeholder 1">
            <a:extLst>
              <a:ext uri="{FF2B5EF4-FFF2-40B4-BE49-F238E27FC236}">
                <a16:creationId xmlns:a16="http://schemas.microsoft.com/office/drawing/2014/main" id="{CB2ADB37-8D64-4626-9C12-EB63EBC0EF39}"/>
              </a:ext>
            </a:extLst>
          </p:cNvPr>
          <p:cNvSpPr>
            <a:spLocks noGrp="1"/>
          </p:cNvSpPr>
          <p:nvPr>
            <p:ph type="body" idx="1"/>
          </p:nvPr>
        </p:nvSpPr>
        <p:spPr>
          <a:xfrm>
            <a:off x="609600" y="1583053"/>
            <a:ext cx="10972800" cy="5029200"/>
          </a:xfrm>
        </p:spPr>
        <p:txBody>
          <a:bodyPr>
            <a:normAutofit/>
          </a:bodyPr>
          <a:lstStyle/>
          <a:p>
            <a:pPr marL="0" indent="0" algn="ctr">
              <a:lnSpc>
                <a:spcPct val="110000"/>
              </a:lnSpc>
              <a:spcBef>
                <a:spcPts val="0"/>
              </a:spcBef>
              <a:spcAft>
                <a:spcPts val="2400"/>
              </a:spcAft>
              <a:buSzPts val="2400"/>
              <a:buNone/>
            </a:pPr>
            <a:r>
              <a:rPr lang="en-US" sz="3000" dirty="0"/>
              <a:t>Local liaisons must</a:t>
            </a:r>
            <a:endParaRPr lang="en-US" sz="2600" dirty="0"/>
          </a:p>
        </p:txBody>
      </p:sp>
      <p:sp>
        <p:nvSpPr>
          <p:cNvPr id="7" name="Text Placeholder 6">
            <a:extLst>
              <a:ext uri="{FF2B5EF4-FFF2-40B4-BE49-F238E27FC236}">
                <a16:creationId xmlns:a16="http://schemas.microsoft.com/office/drawing/2014/main" id="{55FBA407-ED28-48C9-82A9-06567A7B521E}"/>
              </a:ext>
            </a:extLst>
          </p:cNvPr>
          <p:cNvSpPr>
            <a:spLocks noGrp="1"/>
          </p:cNvSpPr>
          <p:nvPr>
            <p:ph type="body" idx="2"/>
          </p:nvPr>
        </p:nvSpPr>
        <p:spPr>
          <a:xfrm>
            <a:off x="6278880" y="2280356"/>
            <a:ext cx="5303520" cy="4331897"/>
          </a:xfrm>
        </p:spPr>
        <p:txBody>
          <a:bodyPr>
            <a:normAutofit/>
          </a:bodyPr>
          <a:lstStyle/>
          <a:p>
            <a:pPr marL="228600" indent="-228600">
              <a:lnSpc>
                <a:spcPct val="100000"/>
              </a:lnSpc>
              <a:spcBef>
                <a:spcPts val="0"/>
              </a:spcBef>
              <a:spcAft>
                <a:spcPts val="2400"/>
              </a:spcAft>
              <a:buSzPts val="2400"/>
            </a:pPr>
            <a:r>
              <a:rPr lang="en-US" sz="2400" dirty="0"/>
              <a:t>Support the informed engagement of </a:t>
            </a:r>
            <a:r>
              <a:rPr lang="en-US" sz="2400" b="1" dirty="0"/>
              <a:t>parents</a:t>
            </a:r>
          </a:p>
          <a:p>
            <a:pPr marL="228600" indent="-228600">
              <a:lnSpc>
                <a:spcPct val="100000"/>
              </a:lnSpc>
              <a:spcBef>
                <a:spcPts val="0"/>
              </a:spcBef>
              <a:spcAft>
                <a:spcPts val="2400"/>
              </a:spcAft>
              <a:buSzPts val="2400"/>
            </a:pPr>
            <a:r>
              <a:rPr lang="en-US" sz="2400" dirty="0"/>
              <a:t>Disseminate </a:t>
            </a:r>
            <a:r>
              <a:rPr lang="en-US" sz="2400" b="1" dirty="0"/>
              <a:t>public notice </a:t>
            </a:r>
            <a:r>
              <a:rPr lang="en-US" sz="2400" dirty="0"/>
              <a:t>of McKinney-Vento rights and services</a:t>
            </a:r>
          </a:p>
          <a:p>
            <a:pPr marL="228600" indent="-228600">
              <a:lnSpc>
                <a:spcPct val="100000"/>
              </a:lnSpc>
              <a:spcBef>
                <a:spcPts val="0"/>
              </a:spcBef>
              <a:spcAft>
                <a:spcPts val="2400"/>
              </a:spcAft>
              <a:buSzPts val="2400"/>
            </a:pPr>
            <a:r>
              <a:rPr lang="en-US" sz="2400" dirty="0"/>
              <a:t>Provide </a:t>
            </a:r>
            <a:r>
              <a:rPr lang="en-US" sz="2400" b="1" dirty="0"/>
              <a:t>professional development </a:t>
            </a:r>
            <a:r>
              <a:rPr lang="en-US" sz="2400" dirty="0"/>
              <a:t>to school personnel</a:t>
            </a:r>
          </a:p>
          <a:p>
            <a:pPr marL="228600" indent="-228600">
              <a:lnSpc>
                <a:spcPct val="100000"/>
              </a:lnSpc>
              <a:spcBef>
                <a:spcPts val="0"/>
              </a:spcBef>
              <a:spcAft>
                <a:spcPts val="2400"/>
              </a:spcAft>
              <a:buSzPts val="2400"/>
            </a:pPr>
            <a:r>
              <a:rPr lang="en-US" sz="2400" dirty="0"/>
              <a:t>Support </a:t>
            </a:r>
            <a:r>
              <a:rPr lang="en-US" sz="2400" b="1" dirty="0"/>
              <a:t>unaccompanied homeless youth</a:t>
            </a:r>
          </a:p>
        </p:txBody>
      </p:sp>
      <p:sp>
        <p:nvSpPr>
          <p:cNvPr id="10" name="Text Placeholder 1">
            <a:extLst>
              <a:ext uri="{FF2B5EF4-FFF2-40B4-BE49-F238E27FC236}">
                <a16:creationId xmlns:a16="http://schemas.microsoft.com/office/drawing/2014/main" id="{2B5C00B4-93B1-47E7-AB89-761B317ADF24}"/>
              </a:ext>
            </a:extLst>
          </p:cNvPr>
          <p:cNvSpPr txBox="1">
            <a:spLocks/>
          </p:cNvSpPr>
          <p:nvPr/>
        </p:nvSpPr>
        <p:spPr>
          <a:xfrm>
            <a:off x="609600" y="2280356"/>
            <a:ext cx="5303520" cy="44955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spcAft>
                <a:spcPts val="2400"/>
              </a:spcAft>
              <a:buSzPts val="2400"/>
            </a:pPr>
            <a:r>
              <a:rPr lang="en-US" sz="2400" dirty="0">
                <a:latin typeface="Calibri Light" panose="020F0302020204030204" pitchFamily="34" charset="0"/>
                <a:cs typeface="Calibri Light" panose="020F0302020204030204" pitchFamily="34" charset="0"/>
              </a:rPr>
              <a:t>Ensure the </a:t>
            </a:r>
            <a:r>
              <a:rPr lang="en-US" sz="2400" b="1" dirty="0">
                <a:latin typeface="Calibri Light" panose="020F0302020204030204" pitchFamily="34" charset="0"/>
                <a:cs typeface="Calibri Light" panose="020F0302020204030204" pitchFamily="34" charset="0"/>
              </a:rPr>
              <a:t>identification</a:t>
            </a:r>
            <a:r>
              <a:rPr lang="en-US" sz="2400" dirty="0">
                <a:latin typeface="Calibri Light" panose="020F0302020204030204" pitchFamily="34" charset="0"/>
                <a:cs typeface="Calibri Light" panose="020F0302020204030204" pitchFamily="34" charset="0"/>
              </a:rPr>
              <a:t> and school </a:t>
            </a:r>
            <a:r>
              <a:rPr lang="en-US" sz="2400" b="1" dirty="0">
                <a:latin typeface="Calibri Light" panose="020F0302020204030204" pitchFamily="34" charset="0"/>
                <a:cs typeface="Calibri Light" panose="020F0302020204030204" pitchFamily="34" charset="0"/>
              </a:rPr>
              <a:t>enrollment</a:t>
            </a:r>
            <a:r>
              <a:rPr lang="en-US" sz="2400" dirty="0">
                <a:latin typeface="Calibri Light" panose="020F0302020204030204" pitchFamily="34" charset="0"/>
                <a:cs typeface="Calibri Light" panose="020F0302020204030204" pitchFamily="34" charset="0"/>
              </a:rPr>
              <a:t> of students experiencing homelessness</a:t>
            </a:r>
          </a:p>
          <a:p>
            <a:pPr marL="228600" indent="-228600">
              <a:spcBef>
                <a:spcPts val="0"/>
              </a:spcBef>
              <a:spcAft>
                <a:spcPts val="2400"/>
              </a:spcAft>
              <a:buSzPts val="2400"/>
            </a:pPr>
            <a:r>
              <a:rPr lang="en-US" sz="2400" dirty="0">
                <a:latin typeface="Calibri Light" panose="020F0302020204030204" pitchFamily="34" charset="0"/>
                <a:cs typeface="Calibri Light" panose="020F0302020204030204" pitchFamily="34" charset="0"/>
              </a:rPr>
              <a:t>Connect families experiencing homelessness to </a:t>
            </a:r>
            <a:r>
              <a:rPr lang="en-US" sz="2400" b="1" dirty="0">
                <a:latin typeface="Calibri Light" panose="020F0302020204030204" pitchFamily="34" charset="0"/>
                <a:cs typeface="Calibri Light" panose="020F0302020204030204" pitchFamily="34" charset="0"/>
              </a:rPr>
              <a:t>early childhood services</a:t>
            </a:r>
          </a:p>
          <a:p>
            <a:pPr marL="228600" indent="-228600">
              <a:spcBef>
                <a:spcPts val="0"/>
              </a:spcBef>
              <a:spcAft>
                <a:spcPts val="2400"/>
              </a:spcAft>
              <a:buSzPts val="2400"/>
            </a:pPr>
            <a:r>
              <a:rPr lang="en-US" sz="2400" dirty="0">
                <a:latin typeface="Calibri Light" panose="020F0302020204030204" pitchFamily="34" charset="0"/>
                <a:cs typeface="Calibri Light" panose="020F0302020204030204" pitchFamily="34" charset="0"/>
              </a:rPr>
              <a:t>Refer families experiencing homelessness to </a:t>
            </a:r>
            <a:r>
              <a:rPr lang="en-US" sz="2400" b="1" dirty="0">
                <a:latin typeface="Calibri Light" panose="020F0302020204030204" pitchFamily="34" charset="0"/>
                <a:cs typeface="Calibri Light" panose="020F0302020204030204" pitchFamily="34" charset="0"/>
              </a:rPr>
              <a:t>other services </a:t>
            </a:r>
            <a:r>
              <a:rPr lang="en-US" sz="2400" dirty="0">
                <a:latin typeface="Calibri Light" panose="020F0302020204030204" pitchFamily="34" charset="0"/>
                <a:cs typeface="Calibri Light" panose="020F0302020204030204" pitchFamily="34" charset="0"/>
              </a:rPr>
              <a:t>(housing, health and mental health care, </a:t>
            </a:r>
            <a:r>
              <a:rPr lang="en-US" sz="2400" dirty="0" err="1">
                <a:latin typeface="Calibri Light" panose="020F0302020204030204" pitchFamily="34" charset="0"/>
                <a:cs typeface="Calibri Light" panose="020F0302020204030204" pitchFamily="34" charset="0"/>
              </a:rPr>
              <a:t>etc</a:t>
            </a:r>
            <a:r>
              <a:rPr lang="en-US" sz="2400" dirty="0">
                <a:latin typeface="Calibri Light" panose="020F0302020204030204" pitchFamily="34" charset="0"/>
                <a:cs typeface="Calibri Light" panose="020F0302020204030204" pitchFamily="34" charset="0"/>
              </a:rPr>
              <a:t>)</a:t>
            </a:r>
          </a:p>
        </p:txBody>
      </p:sp>
      <p:sp>
        <p:nvSpPr>
          <p:cNvPr id="13" name="TextBox 12">
            <a:extLst>
              <a:ext uri="{FF2B5EF4-FFF2-40B4-BE49-F238E27FC236}">
                <a16:creationId xmlns:a16="http://schemas.microsoft.com/office/drawing/2014/main" id="{6DC12344-D8FF-4B00-B599-AEEB022836F3}"/>
              </a:ext>
            </a:extLst>
          </p:cNvPr>
          <p:cNvSpPr txBox="1"/>
          <p:nvPr/>
        </p:nvSpPr>
        <p:spPr>
          <a:xfrm>
            <a:off x="838200" y="6339174"/>
            <a:ext cx="10515600" cy="316049"/>
          </a:xfrm>
          <a:prstGeom prst="rect">
            <a:avLst/>
          </a:prstGeom>
          <a:noFill/>
        </p:spPr>
        <p:txBody>
          <a:bodyPr wrap="square">
            <a:spAutoFit/>
          </a:bodyPr>
          <a:lstStyle/>
          <a:p>
            <a:pPr marL="0" lvl="1" indent="0" algn="ctr">
              <a:lnSpc>
                <a:spcPct val="110000"/>
              </a:lnSpc>
              <a:spcBef>
                <a:spcPts val="2900"/>
              </a:spcBef>
              <a:spcAft>
                <a:spcPts val="1800"/>
              </a:spcAft>
              <a:buSzPts val="1400"/>
              <a:buNone/>
            </a:pPr>
            <a:r>
              <a:rPr lang="en-US" sz="1400" dirty="0">
                <a:latin typeface="Calibri Light" panose="020F0302020204030204" pitchFamily="34" charset="0"/>
                <a:cs typeface="Calibri Light" panose="020F0302020204030204" pitchFamily="34" charset="0"/>
              </a:rPr>
              <a:t>42 U.S.C. §11432(g)(6)(A)</a:t>
            </a:r>
          </a:p>
        </p:txBody>
      </p:sp>
    </p:spTree>
    <p:extLst>
      <p:ext uri="{BB962C8B-B14F-4D97-AF65-F5344CB8AC3E}">
        <p14:creationId xmlns:p14="http://schemas.microsoft.com/office/powerpoint/2010/main" val="371030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0" y="211048"/>
            <a:ext cx="12192000" cy="1097280"/>
          </a:xfrm>
          <a:prstGeom prst="rect">
            <a:avLst/>
          </a:prstGeom>
          <a:solidFill>
            <a:srgbClr val="EDF6F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D4346"/>
              </a:buClr>
              <a:buSzPts val="4000"/>
              <a:buFont typeface="Century Schoolbook"/>
              <a:buNone/>
            </a:pPr>
            <a:r>
              <a:rPr lang="en-US"/>
              <a:t>Who Is Homeless?</a:t>
            </a:r>
            <a:endParaRPr/>
          </a:p>
        </p:txBody>
      </p:sp>
      <p:sp>
        <p:nvSpPr>
          <p:cNvPr id="248" name="Google Shape;248;p15"/>
          <p:cNvSpPr txBox="1">
            <a:spLocks noGrp="1"/>
          </p:cNvSpPr>
          <p:nvPr>
            <p:ph type="body" idx="1"/>
          </p:nvPr>
        </p:nvSpPr>
        <p:spPr>
          <a:xfrm>
            <a:off x="609601" y="2497453"/>
            <a:ext cx="5303520" cy="411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800"/>
              </a:spcAft>
              <a:buClr>
                <a:schemeClr val="dk1"/>
              </a:buClr>
              <a:buSzPts val="2400"/>
              <a:buChar char="•"/>
            </a:pPr>
            <a:r>
              <a:rPr lang="en-US" sz="2000" dirty="0"/>
              <a:t>Sharing the housing of other persons, </a:t>
            </a:r>
            <a:r>
              <a:rPr lang="en-US" sz="2000" i="1" dirty="0"/>
              <a:t>due to loss of housing, economic hardship, or a similar reason</a:t>
            </a:r>
            <a:endParaRPr sz="2000" dirty="0"/>
          </a:p>
          <a:p>
            <a:pPr marL="228600" lvl="0" indent="-228600" algn="l" rtl="0">
              <a:lnSpc>
                <a:spcPct val="90000"/>
              </a:lnSpc>
              <a:spcBef>
                <a:spcPts val="0"/>
              </a:spcBef>
              <a:spcAft>
                <a:spcPts val="1800"/>
              </a:spcAft>
              <a:buClr>
                <a:schemeClr val="dk1"/>
              </a:buClr>
              <a:buSzPts val="2400"/>
              <a:buChar char="•"/>
            </a:pPr>
            <a:r>
              <a:rPr lang="en-US" sz="2000" dirty="0"/>
              <a:t>Living in motels, hotels, trailer parks, camping grounds </a:t>
            </a:r>
            <a:r>
              <a:rPr lang="en-US" sz="2000" i="1" dirty="0"/>
              <a:t>due to the lack of alternative adequate accommodations</a:t>
            </a:r>
            <a:endParaRPr sz="2000" dirty="0"/>
          </a:p>
          <a:p>
            <a:pPr marL="228600" lvl="0" indent="-228600" algn="l" rtl="0">
              <a:lnSpc>
                <a:spcPct val="90000"/>
              </a:lnSpc>
              <a:spcBef>
                <a:spcPts val="0"/>
              </a:spcBef>
              <a:spcAft>
                <a:spcPts val="1800"/>
              </a:spcAft>
              <a:buClr>
                <a:schemeClr val="dk1"/>
              </a:buClr>
              <a:buSzPts val="2400"/>
              <a:buChar char="•"/>
            </a:pPr>
            <a:r>
              <a:rPr lang="en-US" sz="2000" dirty="0"/>
              <a:t>Living in emergency or transitional shelters, or abandoned in hospitals</a:t>
            </a:r>
            <a:endParaRPr sz="2000" dirty="0"/>
          </a:p>
          <a:p>
            <a:pPr marL="228600" lvl="0" indent="-228600" algn="l" rtl="0">
              <a:lnSpc>
                <a:spcPct val="90000"/>
              </a:lnSpc>
              <a:spcBef>
                <a:spcPts val="0"/>
              </a:spcBef>
              <a:spcAft>
                <a:spcPts val="1800"/>
              </a:spcAft>
              <a:buClr>
                <a:schemeClr val="dk1"/>
              </a:buClr>
              <a:buSzPts val="2400"/>
              <a:buChar char="•"/>
            </a:pPr>
            <a:r>
              <a:rPr lang="en-US" sz="2000" dirty="0"/>
              <a:t>Living in a public or private place not designed for or ordinarily used as a regular sleeping accommodation</a:t>
            </a:r>
            <a:endParaRPr sz="2000" dirty="0"/>
          </a:p>
        </p:txBody>
      </p:sp>
      <p:sp>
        <p:nvSpPr>
          <p:cNvPr id="249" name="Google Shape;249;p15"/>
          <p:cNvSpPr txBox="1">
            <a:spLocks noGrp="1"/>
          </p:cNvSpPr>
          <p:nvPr>
            <p:ph type="body" idx="2"/>
          </p:nvPr>
        </p:nvSpPr>
        <p:spPr>
          <a:xfrm>
            <a:off x="6278880" y="2499360"/>
            <a:ext cx="5303520" cy="4112892"/>
          </a:xfrm>
          <a:prstGeom prst="rect">
            <a:avLst/>
          </a:prstGeom>
          <a:noFill/>
          <a:ln>
            <a:noFill/>
          </a:ln>
        </p:spPr>
        <p:txBody>
          <a:bodyPr spcFirstLastPara="1" wrap="square" lIns="91425" tIns="45700" rIns="91425" bIns="45700" anchor="t" anchorCtr="0">
            <a:normAutofit/>
          </a:bodyPr>
          <a:lstStyle/>
          <a:p>
            <a:pPr marL="228600" indent="-228600">
              <a:spcBef>
                <a:spcPts val="0"/>
              </a:spcBef>
              <a:spcAft>
                <a:spcPts val="1800"/>
              </a:spcAft>
              <a:buSzPts val="2400"/>
            </a:pPr>
            <a:r>
              <a:rPr lang="en-US" sz="2000" dirty="0"/>
              <a:t>Living </a:t>
            </a:r>
            <a:r>
              <a:rPr lang="en-US" sz="2000"/>
              <a:t>in cars</a:t>
            </a:r>
            <a:r>
              <a:rPr lang="en-US" sz="2000" dirty="0"/>
              <a:t>, parks, public spaces, abandoned buildings, substandard housing, bus or train stations, or similar settings</a:t>
            </a:r>
            <a:endParaRPr sz="2000" dirty="0"/>
          </a:p>
          <a:p>
            <a:pPr marL="228600" indent="-228600">
              <a:spcBef>
                <a:spcPts val="0"/>
              </a:spcBef>
              <a:spcAft>
                <a:spcPts val="1800"/>
              </a:spcAft>
              <a:buSzPts val="2400"/>
            </a:pPr>
            <a:r>
              <a:rPr lang="en-US" sz="2000" dirty="0"/>
              <a:t>Migratory children living in the above circumstances</a:t>
            </a:r>
            <a:endParaRPr sz="2000" dirty="0"/>
          </a:p>
          <a:p>
            <a:pPr marL="0" lvl="0" indent="0" algn="r" rtl="0">
              <a:lnSpc>
                <a:spcPct val="90000"/>
              </a:lnSpc>
              <a:spcBef>
                <a:spcPts val="1000"/>
              </a:spcBef>
              <a:spcAft>
                <a:spcPts val="1800"/>
              </a:spcAft>
              <a:buClr>
                <a:schemeClr val="dk1"/>
              </a:buClr>
              <a:buSzPts val="1400"/>
              <a:buNone/>
            </a:pPr>
            <a:r>
              <a:rPr lang="en-US" sz="1400" dirty="0"/>
              <a:t>42 U.S.C. §11434a(2)</a:t>
            </a:r>
            <a:endParaRPr dirty="0"/>
          </a:p>
          <a:p>
            <a:pPr marL="228600" indent="-228600">
              <a:spcBef>
                <a:spcPts val="0"/>
              </a:spcBef>
              <a:spcAft>
                <a:spcPts val="1800"/>
              </a:spcAft>
              <a:buSzPts val="2400"/>
            </a:pPr>
            <a:r>
              <a:rPr lang="en-US" sz="2000" dirty="0"/>
              <a:t>Children and youth not in the physical custody of a parent or guardian living in the above circumstances</a:t>
            </a:r>
            <a:endParaRPr sz="2000" dirty="0"/>
          </a:p>
          <a:p>
            <a:pPr marL="0" lvl="0" indent="0" algn="r" rtl="0">
              <a:lnSpc>
                <a:spcPct val="90000"/>
              </a:lnSpc>
              <a:spcBef>
                <a:spcPts val="1000"/>
              </a:spcBef>
              <a:spcAft>
                <a:spcPts val="1800"/>
              </a:spcAft>
              <a:buClr>
                <a:schemeClr val="dk1"/>
              </a:buClr>
              <a:buSzPts val="1400"/>
              <a:buNone/>
            </a:pPr>
            <a:r>
              <a:rPr lang="en-US" sz="1400" dirty="0"/>
              <a:t>42 U.S.C. §11434a(6)</a:t>
            </a:r>
            <a:endParaRPr dirty="0"/>
          </a:p>
        </p:txBody>
      </p:sp>
      <p:sp>
        <p:nvSpPr>
          <p:cNvPr id="250" name="Google Shape;250;p15"/>
          <p:cNvSpPr txBox="1"/>
          <p:nvPr/>
        </p:nvSpPr>
        <p:spPr>
          <a:xfrm>
            <a:off x="609600" y="1617752"/>
            <a:ext cx="10972799" cy="87970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Children and youth who </a:t>
            </a:r>
            <a:r>
              <a:rPr lang="en-US"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lack a fixed, regular, and adequate nighttime residence,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including</a:t>
            </a:r>
            <a:endParaRPr sz="1200" dirty="0">
              <a:latin typeface="Calibri Light" panose="020F0302020204030204" pitchFamily="34" charset="0"/>
              <a:cs typeface="Calibri Light" panose="020F03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Widescreen</PresentationFormat>
  <Paragraphs>149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Arial</vt:lpstr>
      <vt:lpstr>Century Schoolbook</vt:lpstr>
      <vt:lpstr>Office Theme</vt:lpstr>
      <vt:lpstr>PowerPoint Presentation</vt:lpstr>
      <vt:lpstr>Today’s Roadmap</vt:lpstr>
      <vt:lpstr>McKinney-Vento Basics</vt:lpstr>
      <vt:lpstr>McKinney-Vento Basics: Breaking it Down</vt:lpstr>
      <vt:lpstr>Homelessness: Challenges and Effects</vt:lpstr>
      <vt:lpstr>The Research: Risk Factors</vt:lpstr>
      <vt:lpstr>The Research: A Bidirectional Relationship</vt:lpstr>
      <vt:lpstr>Role of the Local Liaison</vt:lpstr>
      <vt:lpstr>Who Is Homeless?</vt:lpstr>
      <vt:lpstr>The Research: Rural v. Nonrural</vt:lpstr>
      <vt:lpstr>Determining McKinney-Vento Eligibility</vt:lpstr>
      <vt:lpstr>Immediate Enrollment</vt:lpstr>
      <vt:lpstr>School Selection and Transportation</vt:lpstr>
      <vt:lpstr>Determining Best Interest</vt:lpstr>
      <vt:lpstr>What if We Disagree?</vt:lpstr>
      <vt:lpstr>Barriers: A Deeper Dive</vt:lpstr>
      <vt:lpstr>Higher Education</vt:lpstr>
      <vt:lpstr>For More Information</vt:lpstr>
      <vt:lpstr>Thanks for Joining!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2022-01-11T16:07:59Z</dcterms:created>
  <dcterms:modified xsi:type="dcterms:W3CDTF">2022-06-08T19:47:14Z</dcterms:modified>
</cp:coreProperties>
</file>