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9" r:id="rId3"/>
    <p:sldId id="263" r:id="rId4"/>
    <p:sldId id="356" r:id="rId5"/>
    <p:sldId id="353" r:id="rId6"/>
    <p:sldId id="340" r:id="rId7"/>
    <p:sldId id="354" r:id="rId8"/>
    <p:sldId id="331" r:id="rId9"/>
    <p:sldId id="311" r:id="rId10"/>
    <p:sldId id="355" r:id="rId11"/>
    <p:sldId id="349" r:id="rId12"/>
    <p:sldId id="293" r:id="rId13"/>
    <p:sldId id="352" r:id="rId14"/>
    <p:sldId id="351" r:id="rId15"/>
    <p:sldId id="359" r:id="rId16"/>
    <p:sldId id="357" r:id="rId17"/>
    <p:sldId id="31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131" autoAdjust="0"/>
  </p:normalViewPr>
  <p:slideViewPr>
    <p:cSldViewPr snapToGrid="0" showGuides="1">
      <p:cViewPr varScale="1">
        <p:scale>
          <a:sx n="76" d="100"/>
          <a:sy n="76" d="100"/>
        </p:scale>
        <p:origin x="114" y="25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B9E201-DA32-4EA7-8343-4F2259C28CC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CF28067-B1A9-4FEB-8EAF-C4D3DC7418C1}">
      <dgm:prSet/>
      <dgm:spPr/>
      <dgm:t>
        <a:bodyPr/>
        <a:lstStyle/>
        <a:p>
          <a:pPr>
            <a:lnSpc>
              <a:spcPct val="100000"/>
            </a:lnSpc>
            <a:defRPr b="1"/>
          </a:pPr>
          <a:r>
            <a:rPr lang="en-US" dirty="0"/>
            <a:t>The Victim:</a:t>
          </a:r>
        </a:p>
      </dgm:t>
    </dgm:pt>
    <dgm:pt modelId="{41928909-7DD2-46F1-8EF3-E1DC92C288F2}" type="parTrans" cxnId="{538EDA54-03FB-4800-8BCF-DF3E5780DC5A}">
      <dgm:prSet/>
      <dgm:spPr/>
      <dgm:t>
        <a:bodyPr/>
        <a:lstStyle/>
        <a:p>
          <a:endParaRPr lang="en-US"/>
        </a:p>
      </dgm:t>
    </dgm:pt>
    <dgm:pt modelId="{60E39948-A107-4C24-B33F-2014C52E39CF}" type="sibTrans" cxnId="{538EDA54-03FB-4800-8BCF-DF3E5780DC5A}">
      <dgm:prSet/>
      <dgm:spPr/>
      <dgm:t>
        <a:bodyPr/>
        <a:lstStyle/>
        <a:p>
          <a:endParaRPr lang="en-US"/>
        </a:p>
      </dgm:t>
    </dgm:pt>
    <dgm:pt modelId="{C30487C5-F40B-4FB1-B787-52AE29CFC21A}">
      <dgm:prSet/>
      <dgm:spPr/>
      <dgm:t>
        <a:bodyPr/>
        <a:lstStyle/>
        <a:p>
          <a:pPr>
            <a:lnSpc>
              <a:spcPct val="100000"/>
            </a:lnSpc>
          </a:pPr>
          <a:endParaRPr lang="en-US" dirty="0"/>
        </a:p>
      </dgm:t>
    </dgm:pt>
    <dgm:pt modelId="{34A6BEA2-F7F7-4E3C-AB36-C6F8B57DBB7A}" type="parTrans" cxnId="{27C6B6C9-B627-4AFC-92E6-7A29700A7046}">
      <dgm:prSet/>
      <dgm:spPr/>
      <dgm:t>
        <a:bodyPr/>
        <a:lstStyle/>
        <a:p>
          <a:endParaRPr lang="en-US"/>
        </a:p>
      </dgm:t>
    </dgm:pt>
    <dgm:pt modelId="{F166060B-309E-4E47-9B32-F87DBC1C140C}" type="sibTrans" cxnId="{27C6B6C9-B627-4AFC-92E6-7A29700A7046}">
      <dgm:prSet/>
      <dgm:spPr/>
      <dgm:t>
        <a:bodyPr/>
        <a:lstStyle/>
        <a:p>
          <a:endParaRPr lang="en-US"/>
        </a:p>
      </dgm:t>
    </dgm:pt>
    <dgm:pt modelId="{88CA2BB3-896D-4062-A695-6BC88C02530A}">
      <dgm:prSet/>
      <dgm:spPr/>
      <dgm:t>
        <a:bodyPr/>
        <a:lstStyle/>
        <a:p>
          <a:pPr>
            <a:lnSpc>
              <a:spcPct val="100000"/>
            </a:lnSpc>
            <a:defRPr b="1"/>
          </a:pPr>
          <a:r>
            <a:rPr lang="en-US" dirty="0"/>
            <a:t>Bystander</a:t>
          </a:r>
        </a:p>
      </dgm:t>
    </dgm:pt>
    <dgm:pt modelId="{6C44EA80-CA33-435B-A307-D549D2450D9D}" type="parTrans" cxnId="{A79AA772-E8AB-4C87-849B-D453FBB49C67}">
      <dgm:prSet/>
      <dgm:spPr/>
      <dgm:t>
        <a:bodyPr/>
        <a:lstStyle/>
        <a:p>
          <a:endParaRPr lang="en-US"/>
        </a:p>
      </dgm:t>
    </dgm:pt>
    <dgm:pt modelId="{699A4407-0734-4DDB-B92E-74151D3FD3D4}" type="sibTrans" cxnId="{A79AA772-E8AB-4C87-849B-D453FBB49C67}">
      <dgm:prSet/>
      <dgm:spPr/>
      <dgm:t>
        <a:bodyPr/>
        <a:lstStyle/>
        <a:p>
          <a:endParaRPr lang="en-US"/>
        </a:p>
      </dgm:t>
    </dgm:pt>
    <dgm:pt modelId="{69892A5E-D3C1-4575-AFFC-0BE617AFFCE9}">
      <dgm:prSet/>
      <dgm:spPr/>
      <dgm:t>
        <a:bodyPr/>
        <a:lstStyle/>
        <a:p>
          <a:pPr>
            <a:lnSpc>
              <a:spcPct val="100000"/>
            </a:lnSpc>
            <a:defRPr b="1"/>
          </a:pPr>
          <a:r>
            <a:rPr lang="en-US" dirty="0"/>
            <a:t>Perpetrator</a:t>
          </a:r>
        </a:p>
      </dgm:t>
    </dgm:pt>
    <dgm:pt modelId="{9636F502-8710-4916-805D-1B65B5F703EE}" type="parTrans" cxnId="{E20D08FD-DF64-480E-B9C6-71E5F523D524}">
      <dgm:prSet/>
      <dgm:spPr/>
      <dgm:t>
        <a:bodyPr/>
        <a:lstStyle/>
        <a:p>
          <a:endParaRPr lang="en-US"/>
        </a:p>
      </dgm:t>
    </dgm:pt>
    <dgm:pt modelId="{B4CEFCC1-6E7C-445E-8B1D-BFBC6BB25DDF}" type="sibTrans" cxnId="{E20D08FD-DF64-480E-B9C6-71E5F523D524}">
      <dgm:prSet/>
      <dgm:spPr/>
      <dgm:t>
        <a:bodyPr/>
        <a:lstStyle/>
        <a:p>
          <a:endParaRPr lang="en-US"/>
        </a:p>
      </dgm:t>
    </dgm:pt>
    <dgm:pt modelId="{F4821A44-6FA0-412F-881A-3577B09A6590}">
      <dgm:prSet/>
      <dgm:spPr/>
      <dgm:t>
        <a:bodyPr/>
        <a:lstStyle/>
        <a:p>
          <a:pPr>
            <a:lnSpc>
              <a:spcPct val="100000"/>
            </a:lnSpc>
          </a:pPr>
          <a:endParaRPr lang="en-US" dirty="0"/>
        </a:p>
      </dgm:t>
    </dgm:pt>
    <dgm:pt modelId="{D75DB759-D538-4137-88C7-D85165756B64}" type="parTrans" cxnId="{24A7FB22-374E-4B0A-8924-DE8E6E1D021A}">
      <dgm:prSet/>
      <dgm:spPr/>
      <dgm:t>
        <a:bodyPr/>
        <a:lstStyle/>
        <a:p>
          <a:endParaRPr lang="en-US"/>
        </a:p>
      </dgm:t>
    </dgm:pt>
    <dgm:pt modelId="{92EA232A-CB2A-48AB-8E8F-11E4170E18F4}" type="sibTrans" cxnId="{24A7FB22-374E-4B0A-8924-DE8E6E1D021A}">
      <dgm:prSet/>
      <dgm:spPr/>
      <dgm:t>
        <a:bodyPr/>
        <a:lstStyle/>
        <a:p>
          <a:endParaRPr lang="en-US"/>
        </a:p>
      </dgm:t>
    </dgm:pt>
    <dgm:pt modelId="{024DFF62-96FA-42D4-AC02-B67BC2D72100}" type="pres">
      <dgm:prSet presAssocID="{ECB9E201-DA32-4EA7-8343-4F2259C28CC1}" presName="root" presStyleCnt="0">
        <dgm:presLayoutVars>
          <dgm:dir/>
          <dgm:resizeHandles val="exact"/>
        </dgm:presLayoutVars>
      </dgm:prSet>
      <dgm:spPr/>
    </dgm:pt>
    <dgm:pt modelId="{BE564655-02C3-42CA-8A64-5BAC7CD8BC35}" type="pres">
      <dgm:prSet presAssocID="{DCF28067-B1A9-4FEB-8EAF-C4D3DC7418C1}" presName="compNode" presStyleCnt="0"/>
      <dgm:spPr/>
    </dgm:pt>
    <dgm:pt modelId="{07420B40-21DA-4816-AAF8-A21816BA66C0}" type="pres">
      <dgm:prSet presAssocID="{DCF28067-B1A9-4FEB-8EAF-C4D3DC7418C1}" presName="iconRect" presStyleLbl="node1" presStyleIdx="0" presStyleCnt="3" custLinFactNeighborX="-18361" custLinFactNeighborY="-7201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erson with idea"/>
        </a:ext>
      </dgm:extLst>
    </dgm:pt>
    <dgm:pt modelId="{E026E97E-88E9-4BDA-AC33-9B9395616706}" type="pres">
      <dgm:prSet presAssocID="{DCF28067-B1A9-4FEB-8EAF-C4D3DC7418C1}" presName="iconSpace" presStyleCnt="0"/>
      <dgm:spPr/>
    </dgm:pt>
    <dgm:pt modelId="{ADCD9499-8C97-4261-BB71-497C050E467C}" type="pres">
      <dgm:prSet presAssocID="{DCF28067-B1A9-4FEB-8EAF-C4D3DC7418C1}" presName="parTx" presStyleLbl="revTx" presStyleIdx="0" presStyleCnt="6" custLinFactY="-64822" custLinFactNeighborX="-5141" custLinFactNeighborY="-100000">
        <dgm:presLayoutVars>
          <dgm:chMax val="0"/>
          <dgm:chPref val="0"/>
        </dgm:presLayoutVars>
      </dgm:prSet>
      <dgm:spPr/>
    </dgm:pt>
    <dgm:pt modelId="{DCA3737A-CDCB-4832-9707-45AC1EA0EBC2}" type="pres">
      <dgm:prSet presAssocID="{DCF28067-B1A9-4FEB-8EAF-C4D3DC7418C1}" presName="txSpace" presStyleCnt="0"/>
      <dgm:spPr/>
    </dgm:pt>
    <dgm:pt modelId="{B54E82BA-587D-4CFF-BB9B-B103E95B5F5E}" type="pres">
      <dgm:prSet presAssocID="{DCF28067-B1A9-4FEB-8EAF-C4D3DC7418C1}" presName="desTx" presStyleLbl="revTx" presStyleIdx="1" presStyleCnt="6">
        <dgm:presLayoutVars/>
      </dgm:prSet>
      <dgm:spPr/>
    </dgm:pt>
    <dgm:pt modelId="{87D7793B-D162-48EC-9470-53A1F59A75F4}" type="pres">
      <dgm:prSet presAssocID="{60E39948-A107-4C24-B33F-2014C52E39CF}" presName="sibTrans" presStyleCnt="0"/>
      <dgm:spPr/>
    </dgm:pt>
    <dgm:pt modelId="{CD8905BA-8BC1-4DD8-AF69-D6942D0BF9B6}" type="pres">
      <dgm:prSet presAssocID="{88CA2BB3-896D-4062-A695-6BC88C02530A}" presName="compNode" presStyleCnt="0"/>
      <dgm:spPr/>
    </dgm:pt>
    <dgm:pt modelId="{73D6B9A3-5FFC-4632-B8E6-AF2FB84FACEE}" type="pres">
      <dgm:prSet presAssocID="{88CA2BB3-896D-4062-A695-6BC88C02530A}" presName="iconRect" presStyleLbl="node1" presStyleIdx="1" presStyleCnt="3" custLinFactNeighborX="0" custLinFactNeighborY="-4988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roup"/>
        </a:ext>
      </dgm:extLst>
    </dgm:pt>
    <dgm:pt modelId="{3C0CD3EB-4787-4B20-B95B-21E52EE89851}" type="pres">
      <dgm:prSet presAssocID="{88CA2BB3-896D-4062-A695-6BC88C02530A}" presName="iconSpace" presStyleCnt="0"/>
      <dgm:spPr/>
    </dgm:pt>
    <dgm:pt modelId="{D1FC5C24-B6D8-4B4E-84B8-8D422034304C}" type="pres">
      <dgm:prSet presAssocID="{88CA2BB3-896D-4062-A695-6BC88C02530A}" presName="parTx" presStyleLbl="revTx" presStyleIdx="2" presStyleCnt="6" custLinFactY="-64822" custLinFactNeighborX="-3427" custLinFactNeighborY="-100000">
        <dgm:presLayoutVars>
          <dgm:chMax val="0"/>
          <dgm:chPref val="0"/>
        </dgm:presLayoutVars>
      </dgm:prSet>
      <dgm:spPr/>
    </dgm:pt>
    <dgm:pt modelId="{5EDDDCB8-3E94-4CD6-B79D-8D75471D7DDD}" type="pres">
      <dgm:prSet presAssocID="{88CA2BB3-896D-4062-A695-6BC88C02530A}" presName="txSpace" presStyleCnt="0"/>
      <dgm:spPr/>
    </dgm:pt>
    <dgm:pt modelId="{E269A28E-C60A-43D1-9A85-F34A647DB5FF}" type="pres">
      <dgm:prSet presAssocID="{88CA2BB3-896D-4062-A695-6BC88C02530A}" presName="desTx" presStyleLbl="revTx" presStyleIdx="3" presStyleCnt="6" custLinFactY="-100000" custLinFactNeighborX="-11927" custLinFactNeighborY="-183458">
        <dgm:presLayoutVars/>
      </dgm:prSet>
      <dgm:spPr/>
    </dgm:pt>
    <dgm:pt modelId="{894926D6-BA95-490C-8501-2EC3256C06B6}" type="pres">
      <dgm:prSet presAssocID="{699A4407-0734-4DDB-B92E-74151D3FD3D4}" presName="sibTrans" presStyleCnt="0"/>
      <dgm:spPr/>
    </dgm:pt>
    <dgm:pt modelId="{ABB528D0-1E1F-43EB-8BA7-E64B18C23AF6}" type="pres">
      <dgm:prSet presAssocID="{69892A5E-D3C1-4575-AFFC-0BE617AFFCE9}" presName="compNode" presStyleCnt="0"/>
      <dgm:spPr/>
    </dgm:pt>
    <dgm:pt modelId="{990FC650-1E1D-4F90-92A9-BF545C8E7D97}" type="pres">
      <dgm:prSet presAssocID="{69892A5E-D3C1-4575-AFFC-0BE617AFFCE9}" presName="iconRect" presStyleLbl="node1" presStyleIdx="2" presStyleCnt="3" custLinFactNeighborX="-15525" custLinFactNeighborY="-61758"/>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arget Audience"/>
        </a:ext>
      </dgm:extLst>
    </dgm:pt>
    <dgm:pt modelId="{5EE8EC1F-2BE8-4619-A533-2178D8932486}" type="pres">
      <dgm:prSet presAssocID="{69892A5E-D3C1-4575-AFFC-0BE617AFFCE9}" presName="iconSpace" presStyleCnt="0"/>
      <dgm:spPr/>
    </dgm:pt>
    <dgm:pt modelId="{C0A0A5B1-C691-427A-9C88-0316447CE3D9}" type="pres">
      <dgm:prSet presAssocID="{69892A5E-D3C1-4575-AFFC-0BE617AFFCE9}" presName="parTx" presStyleLbl="revTx" presStyleIdx="4" presStyleCnt="6" custLinFactY="-80355" custLinFactNeighborX="13" custLinFactNeighborY="-100000">
        <dgm:presLayoutVars>
          <dgm:chMax val="0"/>
          <dgm:chPref val="0"/>
        </dgm:presLayoutVars>
      </dgm:prSet>
      <dgm:spPr/>
    </dgm:pt>
    <dgm:pt modelId="{C2B03CA1-4D7E-48BA-A328-7A786D90159D}" type="pres">
      <dgm:prSet presAssocID="{69892A5E-D3C1-4575-AFFC-0BE617AFFCE9}" presName="txSpace" presStyleCnt="0"/>
      <dgm:spPr/>
    </dgm:pt>
    <dgm:pt modelId="{7EE570CD-D644-4CCD-8E12-284BF52C243C}" type="pres">
      <dgm:prSet presAssocID="{69892A5E-D3C1-4575-AFFC-0BE617AFFCE9}" presName="desTx" presStyleLbl="revTx" presStyleIdx="5" presStyleCnt="6">
        <dgm:presLayoutVars/>
      </dgm:prSet>
      <dgm:spPr/>
    </dgm:pt>
  </dgm:ptLst>
  <dgm:cxnLst>
    <dgm:cxn modelId="{24A7FB22-374E-4B0A-8924-DE8E6E1D021A}" srcId="{69892A5E-D3C1-4575-AFFC-0BE617AFFCE9}" destId="{F4821A44-6FA0-412F-881A-3577B09A6590}" srcOrd="0" destOrd="0" parTransId="{D75DB759-D538-4137-88C7-D85165756B64}" sibTransId="{92EA232A-CB2A-48AB-8E8F-11E4170E18F4}"/>
    <dgm:cxn modelId="{1620BC25-CA45-4FC3-9057-04337B61F564}" type="presOf" srcId="{DCF28067-B1A9-4FEB-8EAF-C4D3DC7418C1}" destId="{ADCD9499-8C97-4261-BB71-497C050E467C}" srcOrd="0" destOrd="0" presId="urn:microsoft.com/office/officeart/2018/5/layout/CenteredIconLabelDescriptionList"/>
    <dgm:cxn modelId="{214BDA25-8CC7-45AA-8615-995FA2EFB1E6}" type="presOf" srcId="{F4821A44-6FA0-412F-881A-3577B09A6590}" destId="{7EE570CD-D644-4CCD-8E12-284BF52C243C}" srcOrd="0" destOrd="0" presId="urn:microsoft.com/office/officeart/2018/5/layout/CenteredIconLabelDescriptionList"/>
    <dgm:cxn modelId="{A79AA772-E8AB-4C87-849B-D453FBB49C67}" srcId="{ECB9E201-DA32-4EA7-8343-4F2259C28CC1}" destId="{88CA2BB3-896D-4062-A695-6BC88C02530A}" srcOrd="1" destOrd="0" parTransId="{6C44EA80-CA33-435B-A307-D549D2450D9D}" sibTransId="{699A4407-0734-4DDB-B92E-74151D3FD3D4}"/>
    <dgm:cxn modelId="{538EDA54-03FB-4800-8BCF-DF3E5780DC5A}" srcId="{ECB9E201-DA32-4EA7-8343-4F2259C28CC1}" destId="{DCF28067-B1A9-4FEB-8EAF-C4D3DC7418C1}" srcOrd="0" destOrd="0" parTransId="{41928909-7DD2-46F1-8EF3-E1DC92C288F2}" sibTransId="{60E39948-A107-4C24-B33F-2014C52E39CF}"/>
    <dgm:cxn modelId="{86FAEE86-849E-4BBA-8BB5-F348079F821D}" type="presOf" srcId="{ECB9E201-DA32-4EA7-8343-4F2259C28CC1}" destId="{024DFF62-96FA-42D4-AC02-B67BC2D72100}" srcOrd="0" destOrd="0" presId="urn:microsoft.com/office/officeart/2018/5/layout/CenteredIconLabelDescriptionList"/>
    <dgm:cxn modelId="{27C6B6C9-B627-4AFC-92E6-7A29700A7046}" srcId="{DCF28067-B1A9-4FEB-8EAF-C4D3DC7418C1}" destId="{C30487C5-F40B-4FB1-B787-52AE29CFC21A}" srcOrd="0" destOrd="0" parTransId="{34A6BEA2-F7F7-4E3C-AB36-C6F8B57DBB7A}" sibTransId="{F166060B-309E-4E47-9B32-F87DBC1C140C}"/>
    <dgm:cxn modelId="{6AE42DD4-826B-44DD-979D-0F07FB584BCB}" type="presOf" srcId="{88CA2BB3-896D-4062-A695-6BC88C02530A}" destId="{D1FC5C24-B6D8-4B4E-84B8-8D422034304C}" srcOrd="0" destOrd="0" presId="urn:microsoft.com/office/officeart/2018/5/layout/CenteredIconLabelDescriptionList"/>
    <dgm:cxn modelId="{803A12D7-F3BC-46F0-AC87-4B46A5ADCCFB}" type="presOf" srcId="{C30487C5-F40B-4FB1-B787-52AE29CFC21A}" destId="{B54E82BA-587D-4CFF-BB9B-B103E95B5F5E}" srcOrd="0" destOrd="0" presId="urn:microsoft.com/office/officeart/2018/5/layout/CenteredIconLabelDescriptionList"/>
    <dgm:cxn modelId="{087CECDC-9D30-4839-BCD9-5953F958D08E}" type="presOf" srcId="{69892A5E-D3C1-4575-AFFC-0BE617AFFCE9}" destId="{C0A0A5B1-C691-427A-9C88-0316447CE3D9}" srcOrd="0" destOrd="0" presId="urn:microsoft.com/office/officeart/2018/5/layout/CenteredIconLabelDescriptionList"/>
    <dgm:cxn modelId="{E20D08FD-DF64-480E-B9C6-71E5F523D524}" srcId="{ECB9E201-DA32-4EA7-8343-4F2259C28CC1}" destId="{69892A5E-D3C1-4575-AFFC-0BE617AFFCE9}" srcOrd="2" destOrd="0" parTransId="{9636F502-8710-4916-805D-1B65B5F703EE}" sibTransId="{B4CEFCC1-6E7C-445E-8B1D-BFBC6BB25DDF}"/>
    <dgm:cxn modelId="{29916F6B-8BEA-4692-92F1-43A5B68F72F7}" type="presParOf" srcId="{024DFF62-96FA-42D4-AC02-B67BC2D72100}" destId="{BE564655-02C3-42CA-8A64-5BAC7CD8BC35}" srcOrd="0" destOrd="0" presId="urn:microsoft.com/office/officeart/2018/5/layout/CenteredIconLabelDescriptionList"/>
    <dgm:cxn modelId="{078C334A-36B0-46B9-A56A-A48A57E02643}" type="presParOf" srcId="{BE564655-02C3-42CA-8A64-5BAC7CD8BC35}" destId="{07420B40-21DA-4816-AAF8-A21816BA66C0}" srcOrd="0" destOrd="0" presId="urn:microsoft.com/office/officeart/2018/5/layout/CenteredIconLabelDescriptionList"/>
    <dgm:cxn modelId="{2D834BE7-AC52-4675-8C89-C94BA3FA02F0}" type="presParOf" srcId="{BE564655-02C3-42CA-8A64-5BAC7CD8BC35}" destId="{E026E97E-88E9-4BDA-AC33-9B9395616706}" srcOrd="1" destOrd="0" presId="urn:microsoft.com/office/officeart/2018/5/layout/CenteredIconLabelDescriptionList"/>
    <dgm:cxn modelId="{921DCE9A-E181-47E9-8C3A-FB4334F84D49}" type="presParOf" srcId="{BE564655-02C3-42CA-8A64-5BAC7CD8BC35}" destId="{ADCD9499-8C97-4261-BB71-497C050E467C}" srcOrd="2" destOrd="0" presId="urn:microsoft.com/office/officeart/2018/5/layout/CenteredIconLabelDescriptionList"/>
    <dgm:cxn modelId="{BC6BA470-249D-4E80-89A7-34A34FB93DCC}" type="presParOf" srcId="{BE564655-02C3-42CA-8A64-5BAC7CD8BC35}" destId="{DCA3737A-CDCB-4832-9707-45AC1EA0EBC2}" srcOrd="3" destOrd="0" presId="urn:microsoft.com/office/officeart/2018/5/layout/CenteredIconLabelDescriptionList"/>
    <dgm:cxn modelId="{A06A4A48-579E-4B0F-A3F3-59CC562C438B}" type="presParOf" srcId="{BE564655-02C3-42CA-8A64-5BAC7CD8BC35}" destId="{B54E82BA-587D-4CFF-BB9B-B103E95B5F5E}" srcOrd="4" destOrd="0" presId="urn:microsoft.com/office/officeart/2018/5/layout/CenteredIconLabelDescriptionList"/>
    <dgm:cxn modelId="{515B2475-D9F0-4E9F-B7EF-6CBBA769D809}" type="presParOf" srcId="{024DFF62-96FA-42D4-AC02-B67BC2D72100}" destId="{87D7793B-D162-48EC-9470-53A1F59A75F4}" srcOrd="1" destOrd="0" presId="urn:microsoft.com/office/officeart/2018/5/layout/CenteredIconLabelDescriptionList"/>
    <dgm:cxn modelId="{8063C144-49DC-4553-A9B4-AAC226BAECD6}" type="presParOf" srcId="{024DFF62-96FA-42D4-AC02-B67BC2D72100}" destId="{CD8905BA-8BC1-4DD8-AF69-D6942D0BF9B6}" srcOrd="2" destOrd="0" presId="urn:microsoft.com/office/officeart/2018/5/layout/CenteredIconLabelDescriptionList"/>
    <dgm:cxn modelId="{6E95743B-83C4-4D42-8E27-F3B2BBB6F111}" type="presParOf" srcId="{CD8905BA-8BC1-4DD8-AF69-D6942D0BF9B6}" destId="{73D6B9A3-5FFC-4632-B8E6-AF2FB84FACEE}" srcOrd="0" destOrd="0" presId="urn:microsoft.com/office/officeart/2018/5/layout/CenteredIconLabelDescriptionList"/>
    <dgm:cxn modelId="{E22F1ACF-C718-4844-8795-8AFAD39DD9BC}" type="presParOf" srcId="{CD8905BA-8BC1-4DD8-AF69-D6942D0BF9B6}" destId="{3C0CD3EB-4787-4B20-B95B-21E52EE89851}" srcOrd="1" destOrd="0" presId="urn:microsoft.com/office/officeart/2018/5/layout/CenteredIconLabelDescriptionList"/>
    <dgm:cxn modelId="{D13425BC-4CD9-4F59-81EF-76757A659108}" type="presParOf" srcId="{CD8905BA-8BC1-4DD8-AF69-D6942D0BF9B6}" destId="{D1FC5C24-B6D8-4B4E-84B8-8D422034304C}" srcOrd="2" destOrd="0" presId="urn:microsoft.com/office/officeart/2018/5/layout/CenteredIconLabelDescriptionList"/>
    <dgm:cxn modelId="{BFBCC31C-E2CC-4558-B591-EDD917709323}" type="presParOf" srcId="{CD8905BA-8BC1-4DD8-AF69-D6942D0BF9B6}" destId="{5EDDDCB8-3E94-4CD6-B79D-8D75471D7DDD}" srcOrd="3" destOrd="0" presId="urn:microsoft.com/office/officeart/2018/5/layout/CenteredIconLabelDescriptionList"/>
    <dgm:cxn modelId="{843ECE78-4B0A-4513-A5D7-032818086307}" type="presParOf" srcId="{CD8905BA-8BC1-4DD8-AF69-D6942D0BF9B6}" destId="{E269A28E-C60A-43D1-9A85-F34A647DB5FF}" srcOrd="4" destOrd="0" presId="urn:microsoft.com/office/officeart/2018/5/layout/CenteredIconLabelDescriptionList"/>
    <dgm:cxn modelId="{359DDDF8-DC74-46FA-A186-60EAE5C32695}" type="presParOf" srcId="{024DFF62-96FA-42D4-AC02-B67BC2D72100}" destId="{894926D6-BA95-490C-8501-2EC3256C06B6}" srcOrd="3" destOrd="0" presId="urn:microsoft.com/office/officeart/2018/5/layout/CenteredIconLabelDescriptionList"/>
    <dgm:cxn modelId="{E749A90D-072F-4EC7-86E1-4D99E781BABC}" type="presParOf" srcId="{024DFF62-96FA-42D4-AC02-B67BC2D72100}" destId="{ABB528D0-1E1F-43EB-8BA7-E64B18C23AF6}" srcOrd="4" destOrd="0" presId="urn:microsoft.com/office/officeart/2018/5/layout/CenteredIconLabelDescriptionList"/>
    <dgm:cxn modelId="{D8CB11CE-4F36-464C-90A8-6B7E774A759D}" type="presParOf" srcId="{ABB528D0-1E1F-43EB-8BA7-E64B18C23AF6}" destId="{990FC650-1E1D-4F90-92A9-BF545C8E7D97}" srcOrd="0" destOrd="0" presId="urn:microsoft.com/office/officeart/2018/5/layout/CenteredIconLabelDescriptionList"/>
    <dgm:cxn modelId="{4596070A-4A91-4D9F-87BB-D48715D2987D}" type="presParOf" srcId="{ABB528D0-1E1F-43EB-8BA7-E64B18C23AF6}" destId="{5EE8EC1F-2BE8-4619-A533-2178D8932486}" srcOrd="1" destOrd="0" presId="urn:microsoft.com/office/officeart/2018/5/layout/CenteredIconLabelDescriptionList"/>
    <dgm:cxn modelId="{11277E6E-1C12-4CB3-A56E-52283473A743}" type="presParOf" srcId="{ABB528D0-1E1F-43EB-8BA7-E64B18C23AF6}" destId="{C0A0A5B1-C691-427A-9C88-0316447CE3D9}" srcOrd="2" destOrd="0" presId="urn:microsoft.com/office/officeart/2018/5/layout/CenteredIconLabelDescriptionList"/>
    <dgm:cxn modelId="{545468BB-3AE8-416F-A8CA-D1022EA518C1}" type="presParOf" srcId="{ABB528D0-1E1F-43EB-8BA7-E64B18C23AF6}" destId="{C2B03CA1-4D7E-48BA-A328-7A786D90159D}" srcOrd="3" destOrd="0" presId="urn:microsoft.com/office/officeart/2018/5/layout/CenteredIconLabelDescriptionList"/>
    <dgm:cxn modelId="{D4C73C72-B9EE-4AC5-9D8B-2ABEF0AA31CF}" type="presParOf" srcId="{ABB528D0-1E1F-43EB-8BA7-E64B18C23AF6}" destId="{7EE570CD-D644-4CCD-8E12-284BF52C243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485FA9-45B1-4E09-BC45-419FF777ABA6}"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US"/>
        </a:p>
      </dgm:t>
    </dgm:pt>
    <dgm:pt modelId="{833E7481-3B0F-4A35-BDE3-6F7508F798C4}">
      <dgm:prSet/>
      <dgm:spPr/>
      <dgm:t>
        <a:bodyPr/>
        <a:lstStyle/>
        <a:p>
          <a:r>
            <a:rPr lang="en-US"/>
            <a:t>Students with a disability </a:t>
          </a:r>
        </a:p>
      </dgm:t>
    </dgm:pt>
    <dgm:pt modelId="{B2D88E84-4391-42B8-B9A9-21E506758A87}" type="parTrans" cxnId="{5679B8E1-2708-4E18-B262-56AB8603A070}">
      <dgm:prSet/>
      <dgm:spPr/>
      <dgm:t>
        <a:bodyPr/>
        <a:lstStyle/>
        <a:p>
          <a:endParaRPr lang="en-US"/>
        </a:p>
      </dgm:t>
    </dgm:pt>
    <dgm:pt modelId="{F7D12559-4BDA-421C-8C2A-44049F7E4CEC}" type="sibTrans" cxnId="{5679B8E1-2708-4E18-B262-56AB8603A070}">
      <dgm:prSet/>
      <dgm:spPr/>
      <dgm:t>
        <a:bodyPr/>
        <a:lstStyle/>
        <a:p>
          <a:endParaRPr lang="en-US"/>
        </a:p>
      </dgm:t>
    </dgm:pt>
    <dgm:pt modelId="{2723A8FF-FDE6-4672-AA78-CB7F5F9BEDDE}">
      <dgm:prSet/>
      <dgm:spPr/>
      <dgm:t>
        <a:bodyPr/>
        <a:lstStyle/>
        <a:p>
          <a:r>
            <a:rPr lang="en-US"/>
            <a:t>Protected populations </a:t>
          </a:r>
        </a:p>
      </dgm:t>
    </dgm:pt>
    <dgm:pt modelId="{BD8030A6-6FC8-4895-B4C1-A98DF42A7B86}" type="parTrans" cxnId="{2C80E7FF-3AAB-4F5F-A62E-EAAE5C754677}">
      <dgm:prSet/>
      <dgm:spPr/>
      <dgm:t>
        <a:bodyPr/>
        <a:lstStyle/>
        <a:p>
          <a:endParaRPr lang="en-US"/>
        </a:p>
      </dgm:t>
    </dgm:pt>
    <dgm:pt modelId="{0C39D88F-A939-4027-BBEC-F2F1BCA9ADFB}" type="sibTrans" cxnId="{2C80E7FF-3AAB-4F5F-A62E-EAAE5C754677}">
      <dgm:prSet/>
      <dgm:spPr/>
      <dgm:t>
        <a:bodyPr/>
        <a:lstStyle/>
        <a:p>
          <a:endParaRPr lang="en-US"/>
        </a:p>
      </dgm:t>
    </dgm:pt>
    <dgm:pt modelId="{9AE534C2-EBBF-4753-869D-3B2B5555D3FF}">
      <dgm:prSet/>
      <dgm:spPr/>
      <dgm:t>
        <a:bodyPr/>
        <a:lstStyle/>
        <a:p>
          <a:r>
            <a:rPr lang="en-US" dirty="0"/>
            <a:t>Gender and LGBTQ+ populations</a:t>
          </a:r>
        </a:p>
      </dgm:t>
    </dgm:pt>
    <dgm:pt modelId="{9AD7BB4D-1238-4AA8-A482-312E44AE3743}" type="parTrans" cxnId="{9CAF033E-71B5-48C3-BCD4-88BC28459D88}">
      <dgm:prSet/>
      <dgm:spPr/>
      <dgm:t>
        <a:bodyPr/>
        <a:lstStyle/>
        <a:p>
          <a:endParaRPr lang="en-US"/>
        </a:p>
      </dgm:t>
    </dgm:pt>
    <dgm:pt modelId="{CC069632-30C1-4C09-8AF3-6418A6C2B99D}" type="sibTrans" cxnId="{9CAF033E-71B5-48C3-BCD4-88BC28459D88}">
      <dgm:prSet/>
      <dgm:spPr/>
      <dgm:t>
        <a:bodyPr/>
        <a:lstStyle/>
        <a:p>
          <a:endParaRPr lang="en-US"/>
        </a:p>
      </dgm:t>
    </dgm:pt>
    <dgm:pt modelId="{31A28DE2-42E8-47EE-A126-5F00744FFF90}" type="pres">
      <dgm:prSet presAssocID="{4D485FA9-45B1-4E09-BC45-419FF777ABA6}" presName="diagram" presStyleCnt="0">
        <dgm:presLayoutVars>
          <dgm:dir/>
          <dgm:resizeHandles val="exact"/>
        </dgm:presLayoutVars>
      </dgm:prSet>
      <dgm:spPr/>
    </dgm:pt>
    <dgm:pt modelId="{0593EE5A-0D62-4DCA-8CE4-CE2DA54CD0EC}" type="pres">
      <dgm:prSet presAssocID="{833E7481-3B0F-4A35-BDE3-6F7508F798C4}" presName="node" presStyleLbl="node1" presStyleIdx="0" presStyleCnt="3">
        <dgm:presLayoutVars>
          <dgm:bulletEnabled val="1"/>
        </dgm:presLayoutVars>
      </dgm:prSet>
      <dgm:spPr/>
    </dgm:pt>
    <dgm:pt modelId="{ED912438-FE60-4B25-999D-1AAA241C1902}" type="pres">
      <dgm:prSet presAssocID="{F7D12559-4BDA-421C-8C2A-44049F7E4CEC}" presName="sibTrans" presStyleCnt="0"/>
      <dgm:spPr/>
    </dgm:pt>
    <dgm:pt modelId="{A739A806-3C21-42ED-9A74-7AD5E6380A36}" type="pres">
      <dgm:prSet presAssocID="{2723A8FF-FDE6-4672-AA78-CB7F5F9BEDDE}" presName="node" presStyleLbl="node1" presStyleIdx="1" presStyleCnt="3">
        <dgm:presLayoutVars>
          <dgm:bulletEnabled val="1"/>
        </dgm:presLayoutVars>
      </dgm:prSet>
      <dgm:spPr/>
    </dgm:pt>
    <dgm:pt modelId="{29013562-FA0A-42D9-8C69-35CF617E0726}" type="pres">
      <dgm:prSet presAssocID="{0C39D88F-A939-4027-BBEC-F2F1BCA9ADFB}" presName="sibTrans" presStyleCnt="0"/>
      <dgm:spPr/>
    </dgm:pt>
    <dgm:pt modelId="{EA60D6B4-B9DC-4B5F-ADCA-6B8846CC4258}" type="pres">
      <dgm:prSet presAssocID="{9AE534C2-EBBF-4753-869D-3B2B5555D3FF}" presName="node" presStyleLbl="node1" presStyleIdx="2" presStyleCnt="3">
        <dgm:presLayoutVars>
          <dgm:bulletEnabled val="1"/>
        </dgm:presLayoutVars>
      </dgm:prSet>
      <dgm:spPr/>
    </dgm:pt>
  </dgm:ptLst>
  <dgm:cxnLst>
    <dgm:cxn modelId="{9CAF033E-71B5-48C3-BCD4-88BC28459D88}" srcId="{4D485FA9-45B1-4E09-BC45-419FF777ABA6}" destId="{9AE534C2-EBBF-4753-869D-3B2B5555D3FF}" srcOrd="2" destOrd="0" parTransId="{9AD7BB4D-1238-4AA8-A482-312E44AE3743}" sibTransId="{CC069632-30C1-4C09-8AF3-6418A6C2B99D}"/>
    <dgm:cxn modelId="{45EE125D-C0E0-4537-8218-C96F3A45A183}" type="presOf" srcId="{2723A8FF-FDE6-4672-AA78-CB7F5F9BEDDE}" destId="{A739A806-3C21-42ED-9A74-7AD5E6380A36}" srcOrd="0" destOrd="0" presId="urn:microsoft.com/office/officeart/2005/8/layout/default"/>
    <dgm:cxn modelId="{2E5C0665-4C53-4A02-9C59-47ACF2CA4B2C}" type="presOf" srcId="{833E7481-3B0F-4A35-BDE3-6F7508F798C4}" destId="{0593EE5A-0D62-4DCA-8CE4-CE2DA54CD0EC}" srcOrd="0" destOrd="0" presId="urn:microsoft.com/office/officeart/2005/8/layout/default"/>
    <dgm:cxn modelId="{C0DBCA86-7859-4B27-B5F1-04560EA2878D}" type="presOf" srcId="{9AE534C2-EBBF-4753-869D-3B2B5555D3FF}" destId="{EA60D6B4-B9DC-4B5F-ADCA-6B8846CC4258}" srcOrd="0" destOrd="0" presId="urn:microsoft.com/office/officeart/2005/8/layout/default"/>
    <dgm:cxn modelId="{741B4ACD-7D58-434F-BCA4-2AE1009F7153}" type="presOf" srcId="{4D485FA9-45B1-4E09-BC45-419FF777ABA6}" destId="{31A28DE2-42E8-47EE-A126-5F00744FFF90}" srcOrd="0" destOrd="0" presId="urn:microsoft.com/office/officeart/2005/8/layout/default"/>
    <dgm:cxn modelId="{5679B8E1-2708-4E18-B262-56AB8603A070}" srcId="{4D485FA9-45B1-4E09-BC45-419FF777ABA6}" destId="{833E7481-3B0F-4A35-BDE3-6F7508F798C4}" srcOrd="0" destOrd="0" parTransId="{B2D88E84-4391-42B8-B9A9-21E506758A87}" sibTransId="{F7D12559-4BDA-421C-8C2A-44049F7E4CEC}"/>
    <dgm:cxn modelId="{2C80E7FF-3AAB-4F5F-A62E-EAAE5C754677}" srcId="{4D485FA9-45B1-4E09-BC45-419FF777ABA6}" destId="{2723A8FF-FDE6-4672-AA78-CB7F5F9BEDDE}" srcOrd="1" destOrd="0" parTransId="{BD8030A6-6FC8-4895-B4C1-A98DF42A7B86}" sibTransId="{0C39D88F-A939-4027-BBEC-F2F1BCA9ADFB}"/>
    <dgm:cxn modelId="{1A418BAA-EA13-4AF1-AF1C-C247AFA0099E}" type="presParOf" srcId="{31A28DE2-42E8-47EE-A126-5F00744FFF90}" destId="{0593EE5A-0D62-4DCA-8CE4-CE2DA54CD0EC}" srcOrd="0" destOrd="0" presId="urn:microsoft.com/office/officeart/2005/8/layout/default"/>
    <dgm:cxn modelId="{E6353B72-3400-4535-8A3E-ED4DB5A02263}" type="presParOf" srcId="{31A28DE2-42E8-47EE-A126-5F00744FFF90}" destId="{ED912438-FE60-4B25-999D-1AAA241C1902}" srcOrd="1" destOrd="0" presId="urn:microsoft.com/office/officeart/2005/8/layout/default"/>
    <dgm:cxn modelId="{07D38AC1-055A-4924-B9C6-97ABE1B52710}" type="presParOf" srcId="{31A28DE2-42E8-47EE-A126-5F00744FFF90}" destId="{A739A806-3C21-42ED-9A74-7AD5E6380A36}" srcOrd="2" destOrd="0" presId="urn:microsoft.com/office/officeart/2005/8/layout/default"/>
    <dgm:cxn modelId="{2C6857CC-13A6-4CF9-895B-85930052D6CE}" type="presParOf" srcId="{31A28DE2-42E8-47EE-A126-5F00744FFF90}" destId="{29013562-FA0A-42D9-8C69-35CF617E0726}" srcOrd="3" destOrd="0" presId="urn:microsoft.com/office/officeart/2005/8/layout/default"/>
    <dgm:cxn modelId="{5ABDA111-CBF5-4C7D-988D-4E433E646C2D}" type="presParOf" srcId="{31A28DE2-42E8-47EE-A126-5F00744FFF90}" destId="{EA60D6B4-B9DC-4B5F-ADCA-6B8846CC4258}"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20B40-21DA-4816-AAF8-A21816BA66C0}">
      <dsp:nvSpPr>
        <dsp:cNvPr id="0" name=""/>
        <dsp:cNvSpPr/>
      </dsp:nvSpPr>
      <dsp:spPr>
        <a:xfrm>
          <a:off x="787072" y="350189"/>
          <a:ext cx="1049835" cy="1049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CD9499-8C97-4261-BB71-497C050E467C}">
      <dsp:nvSpPr>
        <dsp:cNvPr id="0" name=""/>
        <dsp:cNvSpPr/>
      </dsp:nvSpPr>
      <dsp:spPr>
        <a:xfrm>
          <a:off x="0" y="1492341"/>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t>The Victim:</a:t>
          </a:r>
        </a:p>
      </dsp:txBody>
      <dsp:txXfrm>
        <a:off x="0" y="1492341"/>
        <a:ext cx="2999531" cy="449929"/>
      </dsp:txXfrm>
    </dsp:sp>
    <dsp:sp modelId="{B54E82BA-587D-4CFF-BB9B-B103E95B5F5E}">
      <dsp:nvSpPr>
        <dsp:cNvPr id="0" name=""/>
        <dsp:cNvSpPr/>
      </dsp:nvSpPr>
      <dsp:spPr>
        <a:xfrm>
          <a:off x="4985" y="2720059"/>
          <a:ext cx="2999531" cy="19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4985" y="2720059"/>
        <a:ext cx="2999531" cy="196416"/>
      </dsp:txXfrm>
    </dsp:sp>
    <dsp:sp modelId="{73D6B9A3-5FFC-4632-B8E6-AF2FB84FACEE}">
      <dsp:nvSpPr>
        <dsp:cNvPr id="0" name=""/>
        <dsp:cNvSpPr/>
      </dsp:nvSpPr>
      <dsp:spPr>
        <a:xfrm>
          <a:off x="4504282" y="582570"/>
          <a:ext cx="1049835" cy="1049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FC5C24-B6D8-4B4E-84B8-8D422034304C}">
      <dsp:nvSpPr>
        <dsp:cNvPr id="0" name=""/>
        <dsp:cNvSpPr/>
      </dsp:nvSpPr>
      <dsp:spPr>
        <a:xfrm>
          <a:off x="3426640" y="1492341"/>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t>Bystander</a:t>
          </a:r>
        </a:p>
      </dsp:txBody>
      <dsp:txXfrm>
        <a:off x="3426640" y="1492341"/>
        <a:ext cx="2999531" cy="449929"/>
      </dsp:txXfrm>
    </dsp:sp>
    <dsp:sp modelId="{E269A28E-C60A-43D1-9A85-F34A647DB5FF}">
      <dsp:nvSpPr>
        <dsp:cNvPr id="0" name=""/>
        <dsp:cNvSpPr/>
      </dsp:nvSpPr>
      <dsp:spPr>
        <a:xfrm>
          <a:off x="3171680" y="2163301"/>
          <a:ext cx="2999531" cy="196416"/>
        </a:xfrm>
        <a:prstGeom prst="rect">
          <a:avLst/>
        </a:prstGeom>
        <a:noFill/>
        <a:ln>
          <a:noFill/>
        </a:ln>
        <a:effectLst/>
      </dsp:spPr>
      <dsp:style>
        <a:lnRef idx="0">
          <a:scrgbClr r="0" g="0" b="0"/>
        </a:lnRef>
        <a:fillRef idx="0">
          <a:scrgbClr r="0" g="0" b="0"/>
        </a:fillRef>
        <a:effectRef idx="0">
          <a:scrgbClr r="0" g="0" b="0"/>
        </a:effectRef>
        <a:fontRef idx="minor"/>
      </dsp:style>
    </dsp:sp>
    <dsp:sp modelId="{990FC650-1E1D-4F90-92A9-BF545C8E7D97}">
      <dsp:nvSpPr>
        <dsp:cNvPr id="0" name=""/>
        <dsp:cNvSpPr/>
      </dsp:nvSpPr>
      <dsp:spPr>
        <a:xfrm>
          <a:off x="7865744" y="457891"/>
          <a:ext cx="1049835" cy="1049835"/>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0A5B1-C691-427A-9C88-0316447CE3D9}">
      <dsp:nvSpPr>
        <dsp:cNvPr id="0" name=""/>
        <dsp:cNvSpPr/>
      </dsp:nvSpPr>
      <dsp:spPr>
        <a:xfrm>
          <a:off x="7054273" y="1422454"/>
          <a:ext cx="2999531" cy="4499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t>Perpetrator</a:t>
          </a:r>
        </a:p>
      </dsp:txBody>
      <dsp:txXfrm>
        <a:off x="7054273" y="1422454"/>
        <a:ext cx="2999531" cy="449929"/>
      </dsp:txXfrm>
    </dsp:sp>
    <dsp:sp modelId="{7EE570CD-D644-4CCD-8E12-284BF52C243C}">
      <dsp:nvSpPr>
        <dsp:cNvPr id="0" name=""/>
        <dsp:cNvSpPr/>
      </dsp:nvSpPr>
      <dsp:spPr>
        <a:xfrm>
          <a:off x="7053883" y="2720059"/>
          <a:ext cx="2999531" cy="196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7053883" y="2720059"/>
        <a:ext cx="2999531" cy="1964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3EE5A-0D62-4DCA-8CE4-CE2DA54CD0EC}">
      <dsp:nvSpPr>
        <dsp:cNvPr id="0" name=""/>
        <dsp:cNvSpPr/>
      </dsp:nvSpPr>
      <dsp:spPr>
        <a:xfrm>
          <a:off x="0" y="738442"/>
          <a:ext cx="3143249" cy="1885950"/>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Students with a disability </a:t>
          </a:r>
        </a:p>
      </dsp:txBody>
      <dsp:txXfrm>
        <a:off x="0" y="738442"/>
        <a:ext cx="3143249" cy="1885950"/>
      </dsp:txXfrm>
    </dsp:sp>
    <dsp:sp modelId="{A739A806-3C21-42ED-9A74-7AD5E6380A36}">
      <dsp:nvSpPr>
        <dsp:cNvPr id="0" name=""/>
        <dsp:cNvSpPr/>
      </dsp:nvSpPr>
      <dsp:spPr>
        <a:xfrm>
          <a:off x="3457575" y="738442"/>
          <a:ext cx="3143249" cy="1885950"/>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a:t>Protected populations </a:t>
          </a:r>
        </a:p>
      </dsp:txBody>
      <dsp:txXfrm>
        <a:off x="3457575" y="738442"/>
        <a:ext cx="3143249" cy="1885950"/>
      </dsp:txXfrm>
    </dsp:sp>
    <dsp:sp modelId="{EA60D6B4-B9DC-4B5F-ADCA-6B8846CC4258}">
      <dsp:nvSpPr>
        <dsp:cNvPr id="0" name=""/>
        <dsp:cNvSpPr/>
      </dsp:nvSpPr>
      <dsp:spPr>
        <a:xfrm>
          <a:off x="6915149" y="738442"/>
          <a:ext cx="3143249" cy="1885950"/>
        </a:xfrm>
        <a:prstGeom prst="rect">
          <a:avLst/>
        </a:prstGeom>
        <a:solidFill>
          <a:schemeClr val="lt1">
            <a:hueOff val="0"/>
            <a:satOff val="0"/>
            <a:lumOff val="0"/>
            <a:alphaOff val="0"/>
          </a:schemeClr>
        </a:solidFill>
        <a:ln w="15875"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Gender and LGBTQ+ populations</a:t>
          </a:r>
        </a:p>
      </dsp:txBody>
      <dsp:txXfrm>
        <a:off x="6915149" y="738442"/>
        <a:ext cx="3143249" cy="1885950"/>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AC0F11-1E74-4CC7-9C1A-FE2EE64EE66B}" type="datetimeFigureOut">
              <a:rPr lang="en-US" smtClean="0"/>
              <a:t>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D7D6F-A11A-4396-B76E-993B8E53C55B}" type="slidenum">
              <a:rPr lang="en-US" smtClean="0"/>
              <a:t>‹#›</a:t>
            </a:fld>
            <a:endParaRPr lang="en-US"/>
          </a:p>
        </p:txBody>
      </p:sp>
    </p:spTree>
    <p:extLst>
      <p:ext uri="{BB962C8B-B14F-4D97-AF65-F5344CB8AC3E}">
        <p14:creationId xmlns:p14="http://schemas.microsoft.com/office/powerpoint/2010/main" val="921124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minutes: </a:t>
            </a:r>
          </a:p>
          <a:p>
            <a:r>
              <a:rPr lang="en-US" dirty="0"/>
              <a:t>Who has felt frustrated when you talk to your school and they don’t understand? </a:t>
            </a:r>
          </a:p>
          <a:p>
            <a:r>
              <a:rPr lang="en-US" dirty="0"/>
              <a:t>Has mama bear/ papa bear ever came out? </a:t>
            </a:r>
          </a:p>
          <a:p>
            <a:r>
              <a:rPr lang="en-US" dirty="0"/>
              <a:t>Here is some important information that may help. </a:t>
            </a:r>
          </a:p>
        </p:txBody>
      </p:sp>
      <p:sp>
        <p:nvSpPr>
          <p:cNvPr id="4" name="Slide Number Placeholder 3"/>
          <p:cNvSpPr>
            <a:spLocks noGrp="1"/>
          </p:cNvSpPr>
          <p:nvPr>
            <p:ph type="sldNum" sz="quarter" idx="5"/>
          </p:nvPr>
        </p:nvSpPr>
        <p:spPr/>
        <p:txBody>
          <a:bodyPr/>
          <a:lstStyle/>
          <a:p>
            <a:fld id="{992D7D6F-A11A-4396-B76E-993B8E53C55B}" type="slidenum">
              <a:rPr lang="en-US" smtClean="0"/>
              <a:t>1</a:t>
            </a:fld>
            <a:endParaRPr lang="en-US"/>
          </a:p>
        </p:txBody>
      </p:sp>
    </p:spTree>
    <p:extLst>
      <p:ext uri="{BB962C8B-B14F-4D97-AF65-F5344CB8AC3E}">
        <p14:creationId xmlns:p14="http://schemas.microsoft.com/office/powerpoint/2010/main" val="362345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Provide an example of an adult situation</a:t>
            </a:r>
            <a:endParaRPr dirty="0"/>
          </a:p>
          <a:p>
            <a:pPr marL="0" lvl="0" indent="0" algn="l" rtl="0">
              <a:lnSpc>
                <a:spcPct val="100000"/>
              </a:lnSpc>
              <a:spcBef>
                <a:spcPts val="0"/>
              </a:spcBef>
              <a:spcAft>
                <a:spcPts val="0"/>
              </a:spcAft>
              <a:buSzPts val="1400"/>
              <a:buNone/>
            </a:pPr>
            <a:r>
              <a:rPr lang="en-US" dirty="0"/>
              <a:t>Have them write down examples of positive, tolerable, and toxic stress on stick color coded sticky notes. When giving examples, give a couple but don’t use all the easy ones, ensure that they have some one their own, and then debrief. </a:t>
            </a:r>
          </a:p>
          <a:p>
            <a:pPr marL="0" lvl="0" indent="0" algn="l" rtl="0">
              <a:lnSpc>
                <a:spcPct val="100000"/>
              </a:lnSpc>
              <a:spcBef>
                <a:spcPts val="0"/>
              </a:spcBef>
              <a:spcAft>
                <a:spcPts val="0"/>
              </a:spcAft>
              <a:buSzPts val="1400"/>
              <a:buNone/>
            </a:pPr>
            <a:r>
              <a:rPr lang="en-US" dirty="0"/>
              <a:t>Pack of stick notes? </a:t>
            </a:r>
          </a:p>
          <a:p>
            <a:pPr marL="0" lvl="0" indent="0" algn="l" rtl="0">
              <a:lnSpc>
                <a:spcPct val="100000"/>
              </a:lnSpc>
              <a:spcBef>
                <a:spcPts val="0"/>
              </a:spcBef>
              <a:spcAft>
                <a:spcPts val="0"/>
              </a:spcAft>
              <a:buSzPts val="1400"/>
              <a:buNone/>
            </a:pPr>
            <a:r>
              <a:rPr lang="en-US" dirty="0"/>
              <a:t>You should animate this slide so that positive stress comes first, so that I can pause between each one/ transition topic. You can think about kids and adult related questions. </a:t>
            </a:r>
            <a:endParaRPr dirty="0"/>
          </a:p>
          <a:p>
            <a:pPr marL="0" lvl="0" indent="0" algn="l" rtl="0">
              <a:lnSpc>
                <a:spcPct val="100000"/>
              </a:lnSpc>
              <a:spcBef>
                <a:spcPts val="0"/>
              </a:spcBef>
              <a:spcAft>
                <a:spcPts val="0"/>
              </a:spcAft>
              <a:buSzPts val="1400"/>
              <a:buNone/>
            </a:pPr>
            <a:endParaRPr dirty="0"/>
          </a:p>
        </p:txBody>
      </p:sp>
      <p:sp>
        <p:nvSpPr>
          <p:cNvPr id="532" name="Google Shape;53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D7D6F-A11A-4396-B76E-993B8E53C55B}" type="slidenum">
              <a:rPr lang="en-US" smtClean="0"/>
              <a:t>13</a:t>
            </a:fld>
            <a:endParaRPr lang="en-US"/>
          </a:p>
        </p:txBody>
      </p:sp>
    </p:spTree>
    <p:extLst>
      <p:ext uri="{BB962C8B-B14F-4D97-AF65-F5344CB8AC3E}">
        <p14:creationId xmlns:p14="http://schemas.microsoft.com/office/powerpoint/2010/main" val="74686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person- if your interested in question one, hold up 1, </a:t>
            </a:r>
          </a:p>
          <a:p>
            <a:r>
              <a:rPr lang="en-US" dirty="0"/>
              <a:t>Divide room in groups, depending on size (keep groups not bigger than 5)</a:t>
            </a:r>
          </a:p>
          <a:p>
            <a:endParaRPr lang="en-US" dirty="0"/>
          </a:p>
          <a:p>
            <a:r>
              <a:rPr lang="en-US" dirty="0"/>
              <a:t>Or you can have white paper and tape- put 1 on a wall, then 2, 3, and they go to question. – would be better for social distancing. </a:t>
            </a:r>
          </a:p>
        </p:txBody>
      </p:sp>
      <p:sp>
        <p:nvSpPr>
          <p:cNvPr id="4" name="Slide Number Placeholder 3"/>
          <p:cNvSpPr>
            <a:spLocks noGrp="1"/>
          </p:cNvSpPr>
          <p:nvPr>
            <p:ph type="sldNum" sz="quarter" idx="5"/>
          </p:nvPr>
        </p:nvSpPr>
        <p:spPr/>
        <p:txBody>
          <a:bodyPr/>
          <a:lstStyle/>
          <a:p>
            <a:fld id="{992D7D6F-A11A-4396-B76E-993B8E53C55B}" type="slidenum">
              <a:rPr lang="en-US" smtClean="0"/>
              <a:t>14</a:t>
            </a:fld>
            <a:endParaRPr lang="en-US"/>
          </a:p>
        </p:txBody>
      </p:sp>
    </p:spTree>
    <p:extLst>
      <p:ext uri="{BB962C8B-B14F-4D97-AF65-F5344CB8AC3E}">
        <p14:creationId xmlns:p14="http://schemas.microsoft.com/office/powerpoint/2010/main" val="285282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719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85" name="Google Shape;685;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5" name="Google Shape;14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D7D6F-A11A-4396-B76E-993B8E53C55B}" type="slidenum">
              <a:rPr lang="en-US" smtClean="0"/>
              <a:t>5</a:t>
            </a:fld>
            <a:endParaRPr lang="en-US"/>
          </a:p>
        </p:txBody>
      </p:sp>
    </p:spTree>
    <p:extLst>
      <p:ext uri="{BB962C8B-B14F-4D97-AF65-F5344CB8AC3E}">
        <p14:creationId xmlns:p14="http://schemas.microsoft.com/office/powerpoint/2010/main" val="1482838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minutes: </a:t>
            </a:r>
          </a:p>
          <a:p>
            <a:r>
              <a:rPr lang="en-US" dirty="0"/>
              <a:t>Step 1: get all the facts! </a:t>
            </a:r>
          </a:p>
          <a:p>
            <a:r>
              <a:rPr lang="en-US" dirty="0"/>
              <a:t>Step 2: Consider if it fits the definition of bullying </a:t>
            </a:r>
          </a:p>
          <a:p>
            <a:r>
              <a:rPr lang="en-US" dirty="0"/>
              <a:t>Step 3: consider if it is an emergency</a:t>
            </a:r>
          </a:p>
          <a:p>
            <a:r>
              <a:rPr lang="en-US" dirty="0"/>
              <a:t>Step 4: Keep your cool, communicate with your student, identify how you can best help them, make a plan to call the school. </a:t>
            </a:r>
          </a:p>
          <a:p>
            <a:r>
              <a:rPr lang="en-US" dirty="0"/>
              <a:t>Step 5: Meet with your teacher first, take a collaborative approach, stating that you are worried about your student, note changes in their behavior, and how it has affected their education. State that you want to work together with the school. </a:t>
            </a:r>
          </a:p>
          <a:p>
            <a:r>
              <a:rPr lang="en-US" dirty="0"/>
              <a:t>Step 6: Make a plan and monitor if things get better,. </a:t>
            </a:r>
          </a:p>
          <a:p>
            <a:r>
              <a:rPr lang="en-US" dirty="0"/>
              <a:t>Step 7: if the school does not respond, follow the steps here. </a:t>
            </a:r>
          </a:p>
        </p:txBody>
      </p:sp>
      <p:sp>
        <p:nvSpPr>
          <p:cNvPr id="4" name="Slide Number Placeholder 3"/>
          <p:cNvSpPr>
            <a:spLocks noGrp="1"/>
          </p:cNvSpPr>
          <p:nvPr>
            <p:ph type="sldNum" sz="quarter" idx="5"/>
          </p:nvPr>
        </p:nvSpPr>
        <p:spPr/>
        <p:txBody>
          <a:bodyPr/>
          <a:lstStyle/>
          <a:p>
            <a:fld id="{992D7D6F-A11A-4396-B76E-993B8E53C55B}" type="slidenum">
              <a:rPr lang="en-US" smtClean="0"/>
              <a:t>6</a:t>
            </a:fld>
            <a:endParaRPr lang="en-US"/>
          </a:p>
        </p:txBody>
      </p:sp>
    </p:spTree>
    <p:extLst>
      <p:ext uri="{BB962C8B-B14F-4D97-AF65-F5344CB8AC3E}">
        <p14:creationId xmlns:p14="http://schemas.microsoft.com/office/powerpoint/2010/main" val="1558376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 ensure they know what state law is regarding bullying</a:t>
            </a:r>
          </a:p>
        </p:txBody>
      </p:sp>
      <p:sp>
        <p:nvSpPr>
          <p:cNvPr id="4" name="Slide Number Placeholder 3"/>
          <p:cNvSpPr>
            <a:spLocks noGrp="1"/>
          </p:cNvSpPr>
          <p:nvPr>
            <p:ph type="sldNum" sz="quarter" idx="5"/>
          </p:nvPr>
        </p:nvSpPr>
        <p:spPr/>
        <p:txBody>
          <a:bodyPr/>
          <a:lstStyle/>
          <a:p>
            <a:fld id="{992D7D6F-A11A-4396-B76E-993B8E53C55B}" type="slidenum">
              <a:rPr lang="en-US" smtClean="0"/>
              <a:t>8</a:t>
            </a:fld>
            <a:endParaRPr lang="en-US"/>
          </a:p>
        </p:txBody>
      </p:sp>
    </p:spTree>
    <p:extLst>
      <p:ext uri="{BB962C8B-B14F-4D97-AF65-F5344CB8AC3E}">
        <p14:creationId xmlns:p14="http://schemas.microsoft.com/office/powerpoint/2010/main" val="1856710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2D7D6F-A11A-4396-B76E-993B8E53C55B}" type="slidenum">
              <a:rPr lang="en-US" smtClean="0"/>
              <a:t>9</a:t>
            </a:fld>
            <a:endParaRPr lang="en-US"/>
          </a:p>
        </p:txBody>
      </p:sp>
    </p:spTree>
    <p:extLst>
      <p:ext uri="{BB962C8B-B14F-4D97-AF65-F5344CB8AC3E}">
        <p14:creationId xmlns:p14="http://schemas.microsoft.com/office/powerpoint/2010/main" val="375341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 wright- 2 minutes to think about questions- write some thoughts. </a:t>
            </a:r>
          </a:p>
          <a:p>
            <a:r>
              <a:rPr lang="en-US" dirty="0"/>
              <a:t>Making people take a moment to consider information.</a:t>
            </a:r>
          </a:p>
          <a:p>
            <a:r>
              <a:rPr lang="en-US" dirty="0"/>
              <a:t>Parking lot strategy- </a:t>
            </a:r>
          </a:p>
        </p:txBody>
      </p:sp>
      <p:sp>
        <p:nvSpPr>
          <p:cNvPr id="4" name="Slide Number Placeholder 3"/>
          <p:cNvSpPr>
            <a:spLocks noGrp="1"/>
          </p:cNvSpPr>
          <p:nvPr>
            <p:ph type="sldNum" sz="quarter" idx="5"/>
          </p:nvPr>
        </p:nvSpPr>
        <p:spPr/>
        <p:txBody>
          <a:bodyPr/>
          <a:lstStyle/>
          <a:p>
            <a:fld id="{992D7D6F-A11A-4396-B76E-993B8E53C55B}" type="slidenum">
              <a:rPr lang="en-US" smtClean="0"/>
              <a:t>10</a:t>
            </a:fld>
            <a:endParaRPr lang="en-US"/>
          </a:p>
        </p:txBody>
      </p:sp>
    </p:spTree>
    <p:extLst>
      <p:ext uri="{BB962C8B-B14F-4D97-AF65-F5344CB8AC3E}">
        <p14:creationId xmlns:p14="http://schemas.microsoft.com/office/powerpoint/2010/main" val="123942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minute</a:t>
            </a:r>
          </a:p>
          <a:p>
            <a:r>
              <a:rPr lang="en-US" dirty="0"/>
              <a:t>Purpose: ensure they know the outcomes and the severity </a:t>
            </a:r>
          </a:p>
        </p:txBody>
      </p:sp>
      <p:sp>
        <p:nvSpPr>
          <p:cNvPr id="4" name="Slide Number Placeholder 3"/>
          <p:cNvSpPr>
            <a:spLocks noGrp="1"/>
          </p:cNvSpPr>
          <p:nvPr>
            <p:ph type="sldNum" sz="quarter" idx="5"/>
          </p:nvPr>
        </p:nvSpPr>
        <p:spPr/>
        <p:txBody>
          <a:bodyPr/>
          <a:lstStyle/>
          <a:p>
            <a:fld id="{D3B72BB0-6439-4B9E-9027-5A18B69818A6}" type="slidenum">
              <a:rPr lang="en-US" smtClean="0"/>
              <a:t>11</a:t>
            </a:fld>
            <a:endParaRPr lang="en-US"/>
          </a:p>
        </p:txBody>
      </p:sp>
    </p:spTree>
    <p:extLst>
      <p:ext uri="{BB962C8B-B14F-4D97-AF65-F5344CB8AC3E}">
        <p14:creationId xmlns:p14="http://schemas.microsoft.com/office/powerpoint/2010/main" val="663291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EEA18F4-1F29-41AD-8101-74435CF2327A}"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DBF6-3D1E-40C2-8D0F-2AE23269D2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839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EA18F4-1F29-41AD-8101-74435CF2327A}"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164699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EA18F4-1F29-41AD-8101-74435CF2327A}"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18983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5_Section Header">
  <p:cSld name="15_Section Header">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56"/>
          <p:cNvSpPr txBox="1">
            <a:spLocks noGrp="1"/>
          </p:cNvSpPr>
          <p:nvPr>
            <p:ph type="title"/>
          </p:nvPr>
        </p:nvSpPr>
        <p:spPr>
          <a:xfrm>
            <a:off x="1330859" y="3693813"/>
            <a:ext cx="9379391" cy="23176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6000"/>
              <a:buFont typeface="Century Gothic"/>
              <a:buNone/>
              <a:defRPr sz="6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023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EA18F4-1F29-41AD-8101-74435CF2327A}"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3764233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EA18F4-1F29-41AD-8101-74435CF2327A}"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8DBF6-3D1E-40C2-8D0F-2AE23269D2D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0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EA18F4-1F29-41AD-8101-74435CF2327A}"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17820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EA18F4-1F29-41AD-8101-74435CF2327A}"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2107649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EA18F4-1F29-41AD-8101-74435CF2327A}"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2975045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EEA18F4-1F29-41AD-8101-74435CF2327A}" type="datetimeFigureOut">
              <a:rPr lang="en-US" smtClean="0"/>
              <a:t>2/8/2022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85923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EEA18F4-1F29-41AD-8101-74435CF2327A}" type="datetimeFigureOut">
              <a:rPr lang="en-US" smtClean="0"/>
              <a:t>2/8/2022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98DBF6-3D1E-40C2-8D0F-2AE23269D2D0}" type="slidenum">
              <a:rPr lang="en-US" smtClean="0"/>
              <a:t>‹#›</a:t>
            </a:fld>
            <a:endParaRPr lang="en-US"/>
          </a:p>
        </p:txBody>
      </p:sp>
    </p:spTree>
    <p:extLst>
      <p:ext uri="{BB962C8B-B14F-4D97-AF65-F5344CB8AC3E}">
        <p14:creationId xmlns:p14="http://schemas.microsoft.com/office/powerpoint/2010/main" val="1212323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EA18F4-1F29-41AD-8101-74435CF2327A}"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8DBF6-3D1E-40C2-8D0F-2AE23269D2D0}" type="slidenum">
              <a:rPr lang="en-US" smtClean="0"/>
              <a:t>‹#›</a:t>
            </a:fld>
            <a:endParaRPr lang="en-US"/>
          </a:p>
        </p:txBody>
      </p:sp>
    </p:spTree>
    <p:extLst>
      <p:ext uri="{BB962C8B-B14F-4D97-AF65-F5344CB8AC3E}">
        <p14:creationId xmlns:p14="http://schemas.microsoft.com/office/powerpoint/2010/main" val="231465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EEA18F4-1F29-41AD-8101-74435CF2327A}" type="datetimeFigureOut">
              <a:rPr lang="en-US" smtClean="0"/>
              <a:t>2/8/2022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598DBF6-3D1E-40C2-8D0F-2AE23269D2D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27721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2.ed.gov/about/offices/list/ocr/docs/tix_dis.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www.pacer.org/bullying/info/students-with-disabiliti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ne.gov/nderule/professional-practices-criteria/"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cyberbullying.org/" TargetMode="External"/><Relationship Id="rId4" Type="http://schemas.openxmlformats.org/officeDocument/2006/relationships/hyperlink" Target="https://www.thetrevorproject.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nebraskalegislature.gov/laws/statutes.php?statute=79-10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3CE1D7-0478-4DA4-ABFB-6B698CCC6F0D}"/>
              </a:ext>
            </a:extLst>
          </p:cNvPr>
          <p:cNvSpPr>
            <a:spLocks noGrp="1"/>
          </p:cNvSpPr>
          <p:nvPr>
            <p:ph type="ctrTitle"/>
          </p:nvPr>
        </p:nvSpPr>
        <p:spPr>
          <a:xfrm>
            <a:off x="1097280" y="758952"/>
            <a:ext cx="10058400" cy="3892168"/>
          </a:xfrm>
        </p:spPr>
        <p:txBody>
          <a:bodyPr>
            <a:normAutofit fontScale="90000"/>
          </a:bodyPr>
          <a:lstStyle/>
          <a:p>
            <a:r>
              <a:rPr lang="en-US" dirty="0"/>
              <a:t>How to get Your School to Listen to You:</a:t>
            </a:r>
            <a:br>
              <a:rPr lang="en-US" dirty="0"/>
            </a:br>
            <a:br>
              <a:rPr lang="en-US" dirty="0"/>
            </a:br>
            <a:r>
              <a:rPr lang="en-US" dirty="0"/>
              <a:t>Bullying Prevention </a:t>
            </a:r>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a:extLst>
              <a:ext uri="{FF2B5EF4-FFF2-40B4-BE49-F238E27FC236}">
                <a16:creationId xmlns:a16="http://schemas.microsoft.com/office/drawing/2014/main" id="{6D44CE17-4F1B-456D-840D-D0C964973D43}"/>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CESAR Torres </a:t>
            </a:r>
          </a:p>
          <a:p>
            <a:r>
              <a:rPr lang="en-US" dirty="0">
                <a:solidFill>
                  <a:srgbClr val="FFFFFF"/>
                </a:solidFill>
              </a:rPr>
              <a:t>School Safety </a:t>
            </a:r>
          </a:p>
        </p:txBody>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1256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8442-5E4E-4342-9398-73FF1DC75D22}"/>
              </a:ext>
            </a:extLst>
          </p:cNvPr>
          <p:cNvSpPr>
            <a:spLocks noGrp="1"/>
          </p:cNvSpPr>
          <p:nvPr>
            <p:ph type="title"/>
          </p:nvPr>
        </p:nvSpPr>
        <p:spPr/>
        <p:txBody>
          <a:bodyPr/>
          <a:lstStyle/>
          <a:p>
            <a:r>
              <a:rPr lang="en-US" dirty="0"/>
              <a:t>How do I support my student’s mental health? </a:t>
            </a:r>
          </a:p>
        </p:txBody>
      </p:sp>
      <p:sp>
        <p:nvSpPr>
          <p:cNvPr id="3" name="Content Placeholder 2">
            <a:extLst>
              <a:ext uri="{FF2B5EF4-FFF2-40B4-BE49-F238E27FC236}">
                <a16:creationId xmlns:a16="http://schemas.microsoft.com/office/drawing/2014/main" id="{AB2619E9-64A6-4775-AAD8-11DF7EE2864C}"/>
              </a:ext>
            </a:extLst>
          </p:cNvPr>
          <p:cNvSpPr>
            <a:spLocks noGrp="1"/>
          </p:cNvSpPr>
          <p:nvPr>
            <p:ph idx="1"/>
          </p:nvPr>
        </p:nvSpPr>
        <p:spPr/>
        <p:txBody>
          <a:bodyPr>
            <a:normAutofit/>
          </a:bodyPr>
          <a:lstStyle/>
          <a:p>
            <a:pPr marL="457200" indent="-457200">
              <a:buAutoNum type="arabicPeriod"/>
            </a:pPr>
            <a:r>
              <a:rPr lang="en-US" sz="3200" dirty="0"/>
              <a:t>Build Trust </a:t>
            </a:r>
          </a:p>
          <a:p>
            <a:pPr marL="457200" indent="-457200">
              <a:buAutoNum type="arabicPeriod"/>
            </a:pPr>
            <a:r>
              <a:rPr lang="en-US" sz="3200" dirty="0"/>
              <a:t>Communicate! </a:t>
            </a:r>
          </a:p>
          <a:p>
            <a:pPr marL="457200" indent="-457200">
              <a:buAutoNum type="arabicPeriod"/>
            </a:pPr>
            <a:r>
              <a:rPr lang="en-US" sz="3200" dirty="0"/>
              <a:t>Notice changes in behavior </a:t>
            </a:r>
          </a:p>
          <a:p>
            <a:pPr marL="457200" indent="-457200">
              <a:buAutoNum type="arabicPeriod"/>
            </a:pPr>
            <a:r>
              <a:rPr lang="en-US" sz="3200" dirty="0"/>
              <a:t>Follow their lead </a:t>
            </a:r>
          </a:p>
          <a:p>
            <a:pPr marL="457200" indent="-457200">
              <a:buAutoNum type="arabicPeriod"/>
            </a:pPr>
            <a:r>
              <a:rPr lang="en-US" sz="3200" dirty="0"/>
              <a:t>Identify the support they need </a:t>
            </a:r>
          </a:p>
        </p:txBody>
      </p:sp>
      <p:sp>
        <p:nvSpPr>
          <p:cNvPr id="4" name="Rectangle 3">
            <a:extLst>
              <a:ext uri="{FF2B5EF4-FFF2-40B4-BE49-F238E27FC236}">
                <a16:creationId xmlns:a16="http://schemas.microsoft.com/office/drawing/2014/main" id="{1627B658-EE3C-49F4-B0B3-BC873C804797}"/>
              </a:ext>
            </a:extLst>
          </p:cNvPr>
          <p:cNvSpPr/>
          <p:nvPr/>
        </p:nvSpPr>
        <p:spPr>
          <a:xfrm>
            <a:off x="7159328" y="2008786"/>
            <a:ext cx="4635275" cy="2840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t>What do you need help with?</a:t>
            </a:r>
          </a:p>
          <a:p>
            <a:endParaRPr lang="en-US" sz="2800" dirty="0"/>
          </a:p>
          <a:p>
            <a:r>
              <a:rPr lang="en-US" sz="2800" dirty="0"/>
              <a:t>What questions do you have?  </a:t>
            </a:r>
          </a:p>
          <a:p>
            <a:pPr algn="ctr"/>
            <a:endParaRPr lang="en-US" dirty="0"/>
          </a:p>
        </p:txBody>
      </p:sp>
    </p:spTree>
    <p:extLst>
      <p:ext uri="{BB962C8B-B14F-4D97-AF65-F5344CB8AC3E}">
        <p14:creationId xmlns:p14="http://schemas.microsoft.com/office/powerpoint/2010/main" val="329868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E2D4F-9377-43F2-AF49-A8F697DD46E9}"/>
              </a:ext>
            </a:extLst>
          </p:cNvPr>
          <p:cNvSpPr>
            <a:spLocks noGrp="1"/>
          </p:cNvSpPr>
          <p:nvPr>
            <p:ph type="title"/>
          </p:nvPr>
        </p:nvSpPr>
        <p:spPr/>
        <p:txBody>
          <a:bodyPr>
            <a:normAutofit/>
          </a:bodyPr>
          <a:lstStyle/>
          <a:p>
            <a:r>
              <a:rPr lang="en-US" dirty="0"/>
              <a:t>Outcomes </a:t>
            </a:r>
          </a:p>
        </p:txBody>
      </p:sp>
      <p:graphicFrame>
        <p:nvGraphicFramePr>
          <p:cNvPr id="5" name="Content Placeholder 2">
            <a:extLst>
              <a:ext uri="{FF2B5EF4-FFF2-40B4-BE49-F238E27FC236}">
                <a16:creationId xmlns:a16="http://schemas.microsoft.com/office/drawing/2014/main" id="{5AFA7068-20AC-4F66-BB56-4ED2FC8DEE7D}"/>
              </a:ext>
            </a:extLst>
          </p:cNvPr>
          <p:cNvGraphicFramePr>
            <a:graphicFrameLocks noGrp="1"/>
          </p:cNvGraphicFramePr>
          <p:nvPr>
            <p:ph idx="1"/>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B43F464-97C2-457E-B089-01811ADF0A8D}"/>
              </a:ext>
            </a:extLst>
          </p:cNvPr>
          <p:cNvSpPr txBox="1"/>
          <p:nvPr/>
        </p:nvSpPr>
        <p:spPr>
          <a:xfrm>
            <a:off x="1140137" y="4095457"/>
            <a:ext cx="3012141" cy="1477328"/>
          </a:xfrm>
          <a:prstGeom prst="rect">
            <a:avLst/>
          </a:prstGeom>
          <a:noFill/>
        </p:spPr>
        <p:txBody>
          <a:bodyPr wrap="square" rtlCol="0">
            <a:spAutoFit/>
          </a:bodyPr>
          <a:lstStyle/>
          <a:p>
            <a:r>
              <a:rPr lang="en-US" altLang="en-US" dirty="0"/>
              <a:t>hopelessness, frustration, depression, anxiety, health complaints, decreased academic achievement, and academic participation</a:t>
            </a:r>
            <a:endParaRPr lang="en-US" dirty="0"/>
          </a:p>
        </p:txBody>
      </p:sp>
      <p:sp>
        <p:nvSpPr>
          <p:cNvPr id="4" name="TextBox 3">
            <a:extLst>
              <a:ext uri="{FF2B5EF4-FFF2-40B4-BE49-F238E27FC236}">
                <a16:creationId xmlns:a16="http://schemas.microsoft.com/office/drawing/2014/main" id="{C168B20C-BF1D-4DE7-99F6-0BD6FD10082C}"/>
              </a:ext>
            </a:extLst>
          </p:cNvPr>
          <p:cNvSpPr txBox="1"/>
          <p:nvPr/>
        </p:nvSpPr>
        <p:spPr>
          <a:xfrm>
            <a:off x="8721363" y="3950330"/>
            <a:ext cx="2632437" cy="1477328"/>
          </a:xfrm>
          <a:prstGeom prst="rect">
            <a:avLst/>
          </a:prstGeom>
          <a:noFill/>
        </p:spPr>
        <p:txBody>
          <a:bodyPr wrap="square" rtlCol="0">
            <a:spAutoFit/>
          </a:bodyPr>
          <a:lstStyle/>
          <a:p>
            <a:r>
              <a:rPr lang="en-US" altLang="en-US" dirty="0"/>
              <a:t>anger, depression, social anxiety, criminal convictions as adults , alcohol and drug abuse</a:t>
            </a:r>
          </a:p>
          <a:p>
            <a:endParaRPr lang="en-US" dirty="0"/>
          </a:p>
        </p:txBody>
      </p:sp>
      <p:sp>
        <p:nvSpPr>
          <p:cNvPr id="6" name="TextBox 5">
            <a:extLst>
              <a:ext uri="{FF2B5EF4-FFF2-40B4-BE49-F238E27FC236}">
                <a16:creationId xmlns:a16="http://schemas.microsoft.com/office/drawing/2014/main" id="{E64FBB3E-14E7-4C31-9098-61E19DBFDD83}"/>
              </a:ext>
            </a:extLst>
          </p:cNvPr>
          <p:cNvSpPr txBox="1"/>
          <p:nvPr/>
        </p:nvSpPr>
        <p:spPr>
          <a:xfrm>
            <a:off x="4930750" y="4001294"/>
            <a:ext cx="3012141" cy="1200329"/>
          </a:xfrm>
          <a:prstGeom prst="rect">
            <a:avLst/>
          </a:prstGeom>
          <a:noFill/>
        </p:spPr>
        <p:txBody>
          <a:bodyPr wrap="square" rtlCol="0">
            <a:spAutoFit/>
          </a:bodyPr>
          <a:lstStyle/>
          <a:p>
            <a:r>
              <a:rPr lang="en-US" dirty="0"/>
              <a:t>Increased depression and anxiety, missing and skipping school, increased used of tobacco and other drugs. </a:t>
            </a:r>
          </a:p>
        </p:txBody>
      </p:sp>
      <p:sp>
        <p:nvSpPr>
          <p:cNvPr id="7" name="TextBox 6">
            <a:extLst>
              <a:ext uri="{FF2B5EF4-FFF2-40B4-BE49-F238E27FC236}">
                <a16:creationId xmlns:a16="http://schemas.microsoft.com/office/drawing/2014/main" id="{003447BA-DBEF-4F02-828D-E6ADFC57DD8E}"/>
              </a:ext>
            </a:extLst>
          </p:cNvPr>
          <p:cNvSpPr txBox="1"/>
          <p:nvPr/>
        </p:nvSpPr>
        <p:spPr>
          <a:xfrm>
            <a:off x="9179859" y="5545822"/>
            <a:ext cx="3012141" cy="646331"/>
          </a:xfrm>
          <a:prstGeom prst="rect">
            <a:avLst/>
          </a:prstGeom>
          <a:noFill/>
        </p:spPr>
        <p:txBody>
          <a:bodyPr wrap="square" rtlCol="0">
            <a:spAutoFit/>
          </a:bodyPr>
          <a:lstStyle/>
          <a:p>
            <a:r>
              <a:rPr lang="en-US" dirty="0"/>
              <a:t>National Bullying research center, 2020;  CDC, 2018</a:t>
            </a:r>
          </a:p>
        </p:txBody>
      </p:sp>
    </p:spTree>
    <p:extLst>
      <p:ext uri="{BB962C8B-B14F-4D97-AF65-F5344CB8AC3E}">
        <p14:creationId xmlns:p14="http://schemas.microsoft.com/office/powerpoint/2010/main" val="424728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3"/>
        <p:cNvGrpSpPr/>
        <p:nvPr/>
      </p:nvGrpSpPr>
      <p:grpSpPr>
        <a:xfrm>
          <a:off x="0" y="0"/>
          <a:ext cx="0" cy="0"/>
          <a:chOff x="0" y="0"/>
          <a:chExt cx="0" cy="0"/>
        </a:xfrm>
      </p:grpSpPr>
      <p:sp>
        <p:nvSpPr>
          <p:cNvPr id="534" name="Google Shape;534;p28"/>
          <p:cNvSpPr txBox="1">
            <a:spLocks noGrp="1"/>
          </p:cNvSpPr>
          <p:nvPr>
            <p:ph type="title"/>
          </p:nvPr>
        </p:nvSpPr>
        <p:spPr>
          <a:xfrm>
            <a:off x="838200" y="-130444"/>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endParaRPr sz="3200" dirty="0"/>
          </a:p>
        </p:txBody>
      </p:sp>
      <p:grpSp>
        <p:nvGrpSpPr>
          <p:cNvPr id="535" name="Google Shape;535;p28"/>
          <p:cNvGrpSpPr/>
          <p:nvPr/>
        </p:nvGrpSpPr>
        <p:grpSpPr>
          <a:xfrm>
            <a:off x="1424749" y="1157307"/>
            <a:ext cx="6665557" cy="1540435"/>
            <a:chOff x="755580" y="1057374"/>
            <a:chExt cx="6665557" cy="1540435"/>
          </a:xfrm>
        </p:grpSpPr>
        <p:sp>
          <p:nvSpPr>
            <p:cNvPr id="536" name="Google Shape;536;p28" descr="Positive stress."/>
            <p:cNvSpPr/>
            <p:nvPr/>
          </p:nvSpPr>
          <p:spPr>
            <a:xfrm>
              <a:off x="755580" y="1057374"/>
              <a:ext cx="1371600" cy="1371600"/>
            </a:xfrm>
            <a:prstGeom prst="ellipse">
              <a:avLst/>
            </a:prstGeom>
            <a:solidFill>
              <a:srgbClr val="CCCCFF"/>
            </a:solidFill>
            <a:ln w="152400" cap="flat" cmpd="sng">
              <a:solidFill>
                <a:srgbClr val="0000FF"/>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dirty="0">
                  <a:latin typeface="Arial Narrow"/>
                  <a:ea typeface="Arial Narrow"/>
                  <a:cs typeface="Arial Narrow"/>
                  <a:sym typeface="Arial Narrow"/>
                </a:rPr>
                <a:t>Positive </a:t>
              </a:r>
              <a:br>
                <a:rPr lang="en-US" sz="1800" b="1" i="0" u="none" strike="noStrike" cap="none" dirty="0">
                  <a:latin typeface="Arial Narrow"/>
                  <a:ea typeface="Arial Narrow"/>
                  <a:cs typeface="Arial Narrow"/>
                  <a:sym typeface="Arial Narrow"/>
                </a:rPr>
              </a:br>
              <a:r>
                <a:rPr lang="en-US" sz="1800" b="1" i="0" u="none" strike="noStrike" cap="none" dirty="0">
                  <a:latin typeface="Arial Narrow"/>
                  <a:ea typeface="Arial Narrow"/>
                  <a:cs typeface="Arial Narrow"/>
                  <a:sym typeface="Arial Narrow"/>
                </a:rPr>
                <a:t>Stress</a:t>
              </a:r>
              <a:endParaRPr sz="1800" b="0" i="0" u="none" strike="noStrike" cap="none" dirty="0">
                <a:latin typeface="Arial"/>
                <a:ea typeface="Arial"/>
                <a:cs typeface="Arial"/>
                <a:sym typeface="Arial"/>
              </a:endParaRPr>
            </a:p>
          </p:txBody>
        </p:sp>
        <p:grpSp>
          <p:nvGrpSpPr>
            <p:cNvPr id="537" name="Google Shape;537;p28"/>
            <p:cNvGrpSpPr/>
            <p:nvPr/>
          </p:nvGrpSpPr>
          <p:grpSpPr>
            <a:xfrm>
              <a:off x="2371647" y="1166648"/>
              <a:ext cx="5049490" cy="1431161"/>
              <a:chOff x="2420586" y="1072252"/>
              <a:chExt cx="5049490" cy="1456430"/>
            </a:xfrm>
          </p:grpSpPr>
          <p:sp>
            <p:nvSpPr>
              <p:cNvPr id="538" name="Google Shape;538;p28"/>
              <p:cNvSpPr txBox="1"/>
              <p:nvPr/>
            </p:nvSpPr>
            <p:spPr>
              <a:xfrm>
                <a:off x="5849934" y="1165843"/>
                <a:ext cx="1620142" cy="8300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Sensations</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latin typeface="Century Gothic"/>
                  <a:ea typeface="Century Gothic"/>
                  <a:cs typeface="Century Gothic"/>
                  <a:sym typeface="Century Gothic"/>
                </a:endParaRPr>
              </a:p>
              <a:p>
                <a:pPr marL="173736" marR="0" lvl="0" indent="-173736" algn="l" rtl="0">
                  <a:lnSpc>
                    <a:spcPct val="100000"/>
                  </a:lnSpc>
                  <a:spcBef>
                    <a:spcPts val="0"/>
                  </a:spcBef>
                  <a:spcAft>
                    <a:spcPts val="0"/>
                  </a:spcAft>
                  <a:buClr>
                    <a:schemeClr val="lt1"/>
                  </a:buClr>
                  <a:buSzPts val="1800"/>
                  <a:buFont typeface="Arial"/>
                  <a:buChar char="•"/>
                </a:pPr>
                <a:r>
                  <a:rPr lang="en-US" sz="1800" b="0" i="0" u="none" strike="noStrike" cap="none" dirty="0">
                    <a:latin typeface="Century Gothic"/>
                    <a:ea typeface="Century Gothic"/>
                    <a:cs typeface="Century Gothic"/>
                    <a:sym typeface="Century Gothic"/>
                  </a:rPr>
                  <a:t>Excitement</a:t>
                </a:r>
                <a:endParaRPr sz="1400" b="0" i="0" u="none" strike="noStrike" cap="none" dirty="0">
                  <a:latin typeface="Arial"/>
                  <a:ea typeface="Arial"/>
                  <a:cs typeface="Arial"/>
                  <a:sym typeface="Arial"/>
                </a:endParaRPr>
              </a:p>
            </p:txBody>
          </p:sp>
          <p:sp>
            <p:nvSpPr>
              <p:cNvPr id="539" name="Google Shape;539;p28"/>
              <p:cNvSpPr txBox="1"/>
              <p:nvPr/>
            </p:nvSpPr>
            <p:spPr>
              <a:xfrm>
                <a:off x="2420586" y="1072252"/>
                <a:ext cx="3429348" cy="14564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latin typeface="Century Gothic"/>
                    <a:ea typeface="Century Gothic"/>
                    <a:cs typeface="Century Gothic"/>
                    <a:sym typeface="Century Gothic"/>
                  </a:rPr>
                  <a:t>Effects</a:t>
                </a:r>
                <a:endParaRPr sz="1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latin typeface="Century Gothic"/>
                  <a:ea typeface="Century Gothic"/>
                  <a:cs typeface="Century Gothic"/>
                  <a:sym typeface="Century Gothic"/>
                </a:endParaRPr>
              </a:p>
              <a:p>
                <a:pPr marL="174625" marR="0" lvl="0" indent="-174625" algn="l" rtl="0">
                  <a:lnSpc>
                    <a:spcPct val="100000"/>
                  </a:lnSpc>
                  <a:spcBef>
                    <a:spcPts val="0"/>
                  </a:spcBef>
                  <a:spcAft>
                    <a:spcPts val="0"/>
                  </a:spcAft>
                  <a:buClr>
                    <a:schemeClr val="lt1"/>
                  </a:buClr>
                  <a:buSzPts val="1800"/>
                  <a:buFont typeface="Arial"/>
                  <a:buChar char="•"/>
                </a:pPr>
                <a:r>
                  <a:rPr lang="en-US" sz="1800" b="0" i="0" u="none" strike="noStrike" cap="none" dirty="0">
                    <a:latin typeface="Century Gothic"/>
                    <a:ea typeface="Century Gothic"/>
                    <a:cs typeface="Century Gothic"/>
                    <a:sym typeface="Century Gothic"/>
                  </a:rPr>
                  <a:t>Briefly increases heart rate</a:t>
                </a:r>
                <a:endParaRPr sz="1400" b="0" i="0" u="none" strike="noStrike" cap="none" dirty="0">
                  <a:latin typeface="Arial"/>
                  <a:ea typeface="Arial"/>
                  <a:cs typeface="Arial"/>
                  <a:sym typeface="Arial"/>
                </a:endParaRPr>
              </a:p>
              <a:p>
                <a:pPr marL="174625" marR="0" lvl="0" indent="-174625" algn="l" rtl="0">
                  <a:lnSpc>
                    <a:spcPct val="100000"/>
                  </a:lnSpc>
                  <a:spcBef>
                    <a:spcPts val="600"/>
                  </a:spcBef>
                  <a:spcAft>
                    <a:spcPts val="0"/>
                  </a:spcAft>
                  <a:buClr>
                    <a:schemeClr val="lt1"/>
                  </a:buClr>
                  <a:buSzPts val="1800"/>
                  <a:buFont typeface="Arial"/>
                  <a:buChar char="•"/>
                </a:pPr>
                <a:r>
                  <a:rPr lang="en-US" sz="1800" b="0" i="0" u="none" strike="noStrike" cap="none" dirty="0">
                    <a:latin typeface="Century Gothic"/>
                    <a:ea typeface="Century Gothic"/>
                    <a:cs typeface="Century Gothic"/>
                    <a:sym typeface="Century Gothic"/>
                  </a:rPr>
                  <a:t>Slightly elevates adrenaline and other stress hormones</a:t>
                </a:r>
                <a:endParaRPr sz="1400" b="0" i="0" u="none" strike="noStrike" cap="none" dirty="0">
                  <a:latin typeface="Arial"/>
                  <a:ea typeface="Arial"/>
                  <a:cs typeface="Arial"/>
                  <a:sym typeface="Arial"/>
                </a:endParaRPr>
              </a:p>
            </p:txBody>
          </p:sp>
        </p:grpSp>
      </p:grpSp>
      <p:grpSp>
        <p:nvGrpSpPr>
          <p:cNvPr id="540" name="Google Shape;540;p28"/>
          <p:cNvGrpSpPr/>
          <p:nvPr/>
        </p:nvGrpSpPr>
        <p:grpSpPr>
          <a:xfrm>
            <a:off x="1424749" y="2895884"/>
            <a:ext cx="6247219" cy="1418958"/>
            <a:chOff x="697189" y="2806791"/>
            <a:chExt cx="6247219" cy="1418958"/>
          </a:xfrm>
        </p:grpSpPr>
        <p:sp>
          <p:nvSpPr>
            <p:cNvPr id="541" name="Google Shape;541;p28" descr="Tolerable stress."/>
            <p:cNvSpPr/>
            <p:nvPr/>
          </p:nvSpPr>
          <p:spPr>
            <a:xfrm>
              <a:off x="697189" y="2806791"/>
              <a:ext cx="1371600" cy="1371600"/>
            </a:xfrm>
            <a:prstGeom prst="ellipse">
              <a:avLst/>
            </a:prstGeom>
            <a:solidFill>
              <a:srgbClr val="FFF5CC"/>
            </a:solidFill>
            <a:ln w="152400" cap="flat" cmpd="sng">
              <a:solidFill>
                <a:srgbClr val="FFCC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latin typeface="Arial Narrow"/>
                  <a:ea typeface="Arial Narrow"/>
                  <a:cs typeface="Arial Narrow"/>
                  <a:sym typeface="Arial Narrow"/>
                </a:rPr>
                <a:t>  </a:t>
              </a:r>
              <a:r>
                <a:rPr lang="en-US" sz="1400" b="1" i="0" u="none" strike="noStrike" cap="none">
                  <a:latin typeface="Arial Narrow"/>
                  <a:ea typeface="Arial Narrow"/>
                  <a:cs typeface="Arial Narrow"/>
                  <a:sym typeface="Arial Narrow"/>
                </a:rPr>
                <a:t>Tolerable </a:t>
              </a:r>
              <a:br>
                <a:rPr lang="en-US" sz="1400" b="1" i="0" u="none" strike="noStrike" cap="none">
                  <a:latin typeface="Arial Narrow"/>
                  <a:ea typeface="Arial Narrow"/>
                  <a:cs typeface="Arial Narrow"/>
                  <a:sym typeface="Arial Narrow"/>
                </a:rPr>
              </a:br>
              <a:r>
                <a:rPr lang="en-US" sz="1400" b="1" i="0" u="none" strike="noStrike" cap="none">
                  <a:latin typeface="Arial Narrow"/>
                  <a:ea typeface="Arial Narrow"/>
                  <a:cs typeface="Arial Narrow"/>
                  <a:sym typeface="Arial Narrow"/>
                </a:rPr>
                <a:t> Stress</a:t>
              </a:r>
              <a:endParaRPr sz="1400" b="0" i="0" u="none" strike="noStrike" cap="none">
                <a:latin typeface="Arial"/>
                <a:ea typeface="Arial"/>
                <a:cs typeface="Arial"/>
                <a:sym typeface="Arial"/>
              </a:endParaRPr>
            </a:p>
          </p:txBody>
        </p:sp>
        <p:grpSp>
          <p:nvGrpSpPr>
            <p:cNvPr id="542" name="Google Shape;542;p28"/>
            <p:cNvGrpSpPr/>
            <p:nvPr/>
          </p:nvGrpSpPr>
          <p:grpSpPr>
            <a:xfrm>
              <a:off x="2463460" y="2948476"/>
              <a:ext cx="4480948" cy="1277273"/>
              <a:chOff x="2506551" y="2976756"/>
              <a:chExt cx="4480948" cy="1277273"/>
            </a:xfrm>
          </p:grpSpPr>
          <p:sp>
            <p:nvSpPr>
              <p:cNvPr id="543" name="Google Shape;543;p28"/>
              <p:cNvSpPr txBox="1"/>
              <p:nvPr/>
            </p:nvSpPr>
            <p:spPr>
              <a:xfrm>
                <a:off x="5895251" y="2980008"/>
                <a:ext cx="1092248" cy="723275"/>
              </a:xfrm>
              <a:prstGeom prst="rect">
                <a:avLst/>
              </a:prstGeom>
              <a:noFill/>
              <a:ln>
                <a:noFill/>
              </a:ln>
            </p:spPr>
            <p:txBody>
              <a:bodyPr spcFirstLastPara="1" wrap="square" lIns="91425" tIns="45700" rIns="91425" bIns="45700" anchor="t" anchorCtr="0">
                <a:spAutoFit/>
              </a:bodyPr>
              <a:lstStyle/>
              <a:p>
                <a:pPr marL="173736" marR="0" lvl="0" indent="-173736" algn="l" rtl="0">
                  <a:lnSpc>
                    <a:spcPct val="100000"/>
                  </a:lnSpc>
                  <a:spcBef>
                    <a:spcPts val="0"/>
                  </a:spcBef>
                  <a:spcAft>
                    <a:spcPts val="0"/>
                  </a:spcAft>
                  <a:buClr>
                    <a:schemeClr val="lt1"/>
                  </a:buClr>
                  <a:buSzPts val="1800"/>
                  <a:buFont typeface="Arial"/>
                  <a:buChar char="•"/>
                </a:pPr>
                <a:r>
                  <a:rPr lang="en-US" sz="1800" b="0" i="0" u="none" strike="noStrike" cap="none">
                    <a:latin typeface="Century Gothic"/>
                    <a:ea typeface="Century Gothic"/>
                    <a:cs typeface="Century Gothic"/>
                    <a:sym typeface="Century Gothic"/>
                  </a:rPr>
                  <a:t>Fear</a:t>
                </a:r>
                <a:endParaRPr sz="1400" b="0" i="0" u="none" strike="noStrike" cap="none">
                  <a:latin typeface="Arial"/>
                  <a:ea typeface="Arial"/>
                  <a:cs typeface="Arial"/>
                  <a:sym typeface="Arial"/>
                </a:endParaRPr>
              </a:p>
              <a:p>
                <a:pPr marL="173736" marR="0" lvl="0" indent="-173736" algn="l" rtl="0">
                  <a:lnSpc>
                    <a:spcPct val="100000"/>
                  </a:lnSpc>
                  <a:spcBef>
                    <a:spcPts val="600"/>
                  </a:spcBef>
                  <a:spcAft>
                    <a:spcPts val="0"/>
                  </a:spcAft>
                  <a:buClr>
                    <a:schemeClr val="lt1"/>
                  </a:buClr>
                  <a:buSzPts val="1800"/>
                  <a:buFont typeface="Arial"/>
                  <a:buChar char="•"/>
                </a:pPr>
                <a:r>
                  <a:rPr lang="en-US" sz="1800" b="0" i="0" u="none" strike="noStrike" cap="none">
                    <a:latin typeface="Century Gothic"/>
                    <a:ea typeface="Century Gothic"/>
                    <a:cs typeface="Century Gothic"/>
                    <a:sym typeface="Century Gothic"/>
                  </a:rPr>
                  <a:t>Grief</a:t>
                </a:r>
                <a:endParaRPr sz="1400" b="0" i="0" u="none" strike="noStrike" cap="none">
                  <a:latin typeface="Arial"/>
                  <a:ea typeface="Arial"/>
                  <a:cs typeface="Arial"/>
                  <a:sym typeface="Arial"/>
                </a:endParaRPr>
              </a:p>
            </p:txBody>
          </p:sp>
          <p:sp>
            <p:nvSpPr>
              <p:cNvPr id="544" name="Google Shape;544;p28"/>
              <p:cNvSpPr txBox="1"/>
              <p:nvPr/>
            </p:nvSpPr>
            <p:spPr>
              <a:xfrm>
                <a:off x="2506551" y="2976756"/>
                <a:ext cx="3247529" cy="1277273"/>
              </a:xfrm>
              <a:prstGeom prst="rect">
                <a:avLst/>
              </a:prstGeom>
              <a:noFill/>
              <a:ln>
                <a:noFill/>
              </a:ln>
            </p:spPr>
            <p:txBody>
              <a:bodyPr spcFirstLastPara="1" wrap="square" lIns="91425" tIns="45700" rIns="91425" bIns="45700" anchor="t" anchorCtr="0">
                <a:spAutoFit/>
              </a:bodyPr>
              <a:lstStyle/>
              <a:p>
                <a:pPr marL="174625" marR="0" lvl="0" indent="-174625" algn="l" rtl="0">
                  <a:lnSpc>
                    <a:spcPct val="100000"/>
                  </a:lnSpc>
                  <a:spcBef>
                    <a:spcPts val="0"/>
                  </a:spcBef>
                  <a:spcAft>
                    <a:spcPts val="0"/>
                  </a:spcAft>
                  <a:buClr>
                    <a:schemeClr val="lt1"/>
                  </a:buClr>
                  <a:buSzPts val="1800"/>
                  <a:buFont typeface="Arial"/>
                  <a:buChar char="•"/>
                </a:pPr>
                <a:r>
                  <a:rPr lang="en-US" sz="1800" b="0" i="0" u="none" strike="noStrike" cap="none" dirty="0">
                    <a:latin typeface="Century Gothic"/>
                    <a:ea typeface="Century Gothic"/>
                    <a:cs typeface="Century Gothic"/>
                    <a:sym typeface="Century Gothic"/>
                  </a:rPr>
                  <a:t>Elevates stress hormones to a greater degree</a:t>
                </a:r>
                <a:endParaRPr sz="1400" b="0" i="0" u="none" strike="noStrike" cap="none" dirty="0">
                  <a:latin typeface="Arial"/>
                  <a:ea typeface="Arial"/>
                  <a:cs typeface="Arial"/>
                  <a:sym typeface="Arial"/>
                </a:endParaRPr>
              </a:p>
              <a:p>
                <a:pPr marL="174625" marR="0" lvl="0" indent="-174625" algn="l" rtl="0">
                  <a:lnSpc>
                    <a:spcPct val="100000"/>
                  </a:lnSpc>
                  <a:spcBef>
                    <a:spcPts val="600"/>
                  </a:spcBef>
                  <a:spcAft>
                    <a:spcPts val="0"/>
                  </a:spcAft>
                  <a:buClr>
                    <a:schemeClr val="lt1"/>
                  </a:buClr>
                  <a:buSzPts val="1800"/>
                  <a:buFont typeface="Arial"/>
                  <a:buChar char="•"/>
                </a:pPr>
                <a:r>
                  <a:rPr lang="en-US" sz="1800" b="0" i="0" u="none" strike="noStrike" cap="none" dirty="0">
                    <a:latin typeface="Century Gothic"/>
                    <a:ea typeface="Century Gothic"/>
                    <a:cs typeface="Century Gothic"/>
                    <a:sym typeface="Century Gothic"/>
                  </a:rPr>
                  <a:t>Calls for substantial adult support</a:t>
                </a:r>
                <a:endParaRPr sz="1400" b="0" i="0" u="none" strike="noStrike" cap="none" dirty="0">
                  <a:latin typeface="Arial"/>
                  <a:ea typeface="Arial"/>
                  <a:cs typeface="Arial"/>
                  <a:sym typeface="Arial"/>
                </a:endParaRPr>
              </a:p>
            </p:txBody>
          </p:sp>
        </p:grpSp>
      </p:grpSp>
      <p:grpSp>
        <p:nvGrpSpPr>
          <p:cNvPr id="545" name="Google Shape;545;p28"/>
          <p:cNvGrpSpPr/>
          <p:nvPr/>
        </p:nvGrpSpPr>
        <p:grpSpPr>
          <a:xfrm>
            <a:off x="1424749" y="4592482"/>
            <a:ext cx="8018186" cy="1443513"/>
            <a:chOff x="697189" y="4507706"/>
            <a:chExt cx="8018186" cy="1443513"/>
          </a:xfrm>
        </p:grpSpPr>
        <p:sp>
          <p:nvSpPr>
            <p:cNvPr id="546" name="Google Shape;546;p28" descr="Toxic stress."/>
            <p:cNvSpPr/>
            <p:nvPr/>
          </p:nvSpPr>
          <p:spPr>
            <a:xfrm>
              <a:off x="697189" y="4507706"/>
              <a:ext cx="1371600" cy="1371600"/>
            </a:xfrm>
            <a:prstGeom prst="ellipse">
              <a:avLst/>
            </a:prstGeom>
            <a:solidFill>
              <a:srgbClr val="FFCCCC"/>
            </a:solidFill>
            <a:ln w="152400" cap="flat" cmpd="sng">
              <a:solidFill>
                <a:srgbClr val="EA0000"/>
              </a:solidFill>
              <a:prstDash val="solid"/>
              <a:round/>
              <a:headEnd type="none" w="sm" len="sm"/>
              <a:tailEnd type="none" w="sm" len="sm"/>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800" b="1" i="0" u="none" strike="noStrike" cap="none" dirty="0">
                  <a:latin typeface="Arial Narrow"/>
                  <a:ea typeface="Arial Narrow"/>
                  <a:cs typeface="Arial Narrow"/>
                  <a:sym typeface="Arial Narrow"/>
                </a:rPr>
                <a:t>Toxic </a:t>
              </a:r>
              <a:br>
                <a:rPr lang="en-US" sz="1800" b="1" i="0" u="none" strike="noStrike" cap="none" dirty="0">
                  <a:latin typeface="Arial Narrow"/>
                  <a:ea typeface="Arial Narrow"/>
                  <a:cs typeface="Arial Narrow"/>
                  <a:sym typeface="Arial Narrow"/>
                </a:rPr>
              </a:br>
              <a:r>
                <a:rPr lang="en-US" sz="1800" b="1" i="0" u="none" strike="noStrike" cap="none" dirty="0">
                  <a:latin typeface="Arial Narrow"/>
                  <a:ea typeface="Arial Narrow"/>
                  <a:cs typeface="Arial Narrow"/>
                  <a:sym typeface="Arial Narrow"/>
                </a:rPr>
                <a:t>Stress</a:t>
              </a:r>
              <a:endParaRPr sz="1800" b="0" i="0" u="none" strike="noStrike" cap="none" dirty="0">
                <a:latin typeface="Arial"/>
                <a:ea typeface="Arial"/>
                <a:cs typeface="Arial"/>
                <a:sym typeface="Arial"/>
              </a:endParaRPr>
            </a:p>
          </p:txBody>
        </p:sp>
        <p:grpSp>
          <p:nvGrpSpPr>
            <p:cNvPr id="547" name="Google Shape;547;p28"/>
            <p:cNvGrpSpPr/>
            <p:nvPr/>
          </p:nvGrpSpPr>
          <p:grpSpPr>
            <a:xfrm>
              <a:off x="2482601" y="4597043"/>
              <a:ext cx="6232774" cy="1354176"/>
              <a:chOff x="2519265" y="4948889"/>
              <a:chExt cx="6232774" cy="1354176"/>
            </a:xfrm>
          </p:grpSpPr>
          <p:sp>
            <p:nvSpPr>
              <p:cNvPr id="548" name="Google Shape;548;p28"/>
              <p:cNvSpPr txBox="1"/>
              <p:nvPr/>
            </p:nvSpPr>
            <p:spPr>
              <a:xfrm>
                <a:off x="2519265" y="4948889"/>
                <a:ext cx="3090658" cy="1277232"/>
              </a:xfrm>
              <a:prstGeom prst="rect">
                <a:avLst/>
              </a:prstGeom>
              <a:noFill/>
              <a:ln>
                <a:noFill/>
              </a:ln>
            </p:spPr>
            <p:txBody>
              <a:bodyPr spcFirstLastPara="1" wrap="square" lIns="91425" tIns="45700" rIns="91425" bIns="45700" anchor="t" anchorCtr="0">
                <a:spAutoFit/>
              </a:bodyPr>
              <a:lstStyle/>
              <a:p>
                <a:pPr marL="174625" marR="0" lvl="0" indent="-174625" algn="l" rtl="0">
                  <a:lnSpc>
                    <a:spcPct val="100000"/>
                  </a:lnSpc>
                  <a:spcBef>
                    <a:spcPts val="0"/>
                  </a:spcBef>
                  <a:spcAft>
                    <a:spcPts val="0"/>
                  </a:spcAft>
                  <a:buClr>
                    <a:schemeClr val="lt1"/>
                  </a:buClr>
                  <a:buSzPts val="1800"/>
                  <a:buFont typeface="Arial"/>
                  <a:buChar char="•"/>
                </a:pPr>
                <a:r>
                  <a:rPr lang="en-US" sz="1800" b="0" i="0" u="none" strike="noStrike" cap="none" dirty="0">
                    <a:latin typeface="Century Gothic"/>
                    <a:ea typeface="Century Gothic"/>
                    <a:cs typeface="Century Gothic"/>
                    <a:sym typeface="Century Gothic"/>
                  </a:rPr>
                  <a:t>Excessive or prolonged activation of stress hormones</a:t>
                </a:r>
                <a:endParaRPr sz="1800" b="0" i="0" u="none" strike="noStrike" cap="none" dirty="0">
                  <a:latin typeface="Arial"/>
                  <a:ea typeface="Arial"/>
                  <a:cs typeface="Arial"/>
                  <a:sym typeface="Arial"/>
                </a:endParaRPr>
              </a:p>
              <a:p>
                <a:pPr marL="174625" marR="0" lvl="0" indent="-174625" algn="l" rtl="0">
                  <a:lnSpc>
                    <a:spcPct val="100000"/>
                  </a:lnSpc>
                  <a:spcBef>
                    <a:spcPts val="600"/>
                  </a:spcBef>
                  <a:spcAft>
                    <a:spcPts val="0"/>
                  </a:spcAft>
                  <a:buClr>
                    <a:schemeClr val="lt1"/>
                  </a:buClr>
                  <a:buSzPts val="1800"/>
                  <a:buFont typeface="Arial"/>
                  <a:buChar char="•"/>
                </a:pPr>
                <a:r>
                  <a:rPr lang="en-US" sz="1800" b="0" i="0" u="none" strike="noStrike" cap="none" dirty="0">
                    <a:latin typeface="Century Gothic"/>
                    <a:ea typeface="Century Gothic"/>
                    <a:cs typeface="Century Gothic"/>
                    <a:sym typeface="Century Gothic"/>
                  </a:rPr>
                  <a:t>Disrupts brain function</a:t>
                </a:r>
                <a:endParaRPr sz="1800" b="0" i="0" u="none" strike="noStrike" cap="none" dirty="0">
                  <a:latin typeface="Arial"/>
                  <a:ea typeface="Arial"/>
                  <a:cs typeface="Arial"/>
                  <a:sym typeface="Arial"/>
                </a:endParaRPr>
              </a:p>
            </p:txBody>
          </p:sp>
          <p:sp>
            <p:nvSpPr>
              <p:cNvPr id="549" name="Google Shape;549;p28"/>
              <p:cNvSpPr txBox="1"/>
              <p:nvPr/>
            </p:nvSpPr>
            <p:spPr>
              <a:xfrm>
                <a:off x="5888824" y="4948889"/>
                <a:ext cx="2863215" cy="1354176"/>
              </a:xfrm>
              <a:prstGeom prst="rect">
                <a:avLst/>
              </a:prstGeom>
              <a:noFill/>
              <a:ln>
                <a:noFill/>
              </a:ln>
            </p:spPr>
            <p:txBody>
              <a:bodyPr spcFirstLastPara="1" wrap="square" lIns="91425" tIns="45700" rIns="91425" bIns="45700" anchor="t" anchorCtr="0">
                <a:spAutoFit/>
              </a:bodyPr>
              <a:lstStyle/>
              <a:p>
                <a:pPr marL="173736" marR="0" lvl="0" indent="-173736" algn="l" rtl="0">
                  <a:lnSpc>
                    <a:spcPct val="100000"/>
                  </a:lnSpc>
                  <a:spcBef>
                    <a:spcPts val="0"/>
                  </a:spcBef>
                  <a:spcAft>
                    <a:spcPts val="0"/>
                  </a:spcAft>
                  <a:buClr>
                    <a:schemeClr val="lt1"/>
                  </a:buClr>
                  <a:buSzPts val="1800"/>
                  <a:buFont typeface="Arial"/>
                  <a:buChar char="•"/>
                </a:pPr>
                <a:r>
                  <a:rPr lang="en-US" sz="1800" b="0" i="0" u="none" strike="noStrike" cap="none">
                    <a:latin typeface="Century Gothic"/>
                    <a:ea typeface="Century Gothic"/>
                    <a:cs typeface="Century Gothic"/>
                    <a:sym typeface="Century Gothic"/>
                  </a:rPr>
                  <a:t>Terror </a:t>
                </a:r>
                <a:endParaRPr sz="1800" b="0" i="0" u="none" strike="noStrike" cap="none">
                  <a:latin typeface="Arial"/>
                  <a:ea typeface="Arial"/>
                  <a:cs typeface="Arial"/>
                  <a:sym typeface="Arial"/>
                </a:endParaRPr>
              </a:p>
              <a:p>
                <a:pPr marL="173736" marR="0" lvl="0" indent="-173736" algn="l" rtl="0">
                  <a:lnSpc>
                    <a:spcPct val="100000"/>
                  </a:lnSpc>
                  <a:spcBef>
                    <a:spcPts val="600"/>
                  </a:spcBef>
                  <a:spcAft>
                    <a:spcPts val="0"/>
                  </a:spcAft>
                  <a:buClr>
                    <a:schemeClr val="lt1"/>
                  </a:buClr>
                  <a:buSzPts val="1800"/>
                  <a:buFont typeface="Arial"/>
                  <a:buChar char="•"/>
                </a:pPr>
                <a:r>
                  <a:rPr lang="en-US" sz="1800" b="0" i="0" u="none" strike="noStrike" cap="none">
                    <a:latin typeface="Century Gothic"/>
                    <a:ea typeface="Century Gothic"/>
                    <a:cs typeface="Century Gothic"/>
                    <a:sym typeface="Century Gothic"/>
                  </a:rPr>
                  <a:t>Hopelessness</a:t>
                </a:r>
                <a:endParaRPr sz="1800" b="0" i="0" u="none" strike="noStrike" cap="none">
                  <a:latin typeface="Arial"/>
                  <a:ea typeface="Arial"/>
                  <a:cs typeface="Arial"/>
                  <a:sym typeface="Arial"/>
                </a:endParaRPr>
              </a:p>
              <a:p>
                <a:pPr marL="173736" marR="0" lvl="0" indent="-173736" algn="l" rtl="0">
                  <a:lnSpc>
                    <a:spcPct val="100000"/>
                  </a:lnSpc>
                  <a:spcBef>
                    <a:spcPts val="600"/>
                  </a:spcBef>
                  <a:spcAft>
                    <a:spcPts val="0"/>
                  </a:spcAft>
                  <a:buClr>
                    <a:schemeClr val="lt1"/>
                  </a:buClr>
                  <a:buSzPts val="1800"/>
                  <a:buFont typeface="Arial"/>
                  <a:buChar char="•"/>
                </a:pPr>
                <a:r>
                  <a:rPr lang="en-US" sz="1800" b="0" i="0" u="none" strike="noStrike" cap="none">
                    <a:latin typeface="Century Gothic"/>
                    <a:ea typeface="Century Gothic"/>
                    <a:cs typeface="Century Gothic"/>
                    <a:sym typeface="Century Gothic"/>
                  </a:rPr>
                  <a:t>Negative expectations</a:t>
                </a:r>
                <a:endParaRPr sz="1800" b="0" i="0" u="none" strike="noStrike" cap="none">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C592A-7C7A-4B4B-912F-13F2C745AD98}"/>
              </a:ext>
            </a:extLst>
          </p:cNvPr>
          <p:cNvSpPr>
            <a:spLocks noGrp="1"/>
          </p:cNvSpPr>
          <p:nvPr>
            <p:ph type="title"/>
          </p:nvPr>
        </p:nvSpPr>
        <p:spPr>
          <a:xfrm>
            <a:off x="1097280" y="286603"/>
            <a:ext cx="10058400" cy="1450757"/>
          </a:xfrm>
        </p:spPr>
        <p:txBody>
          <a:bodyPr>
            <a:normAutofit/>
          </a:bodyPr>
          <a:lstStyle/>
          <a:p>
            <a:r>
              <a:rPr lang="en-US" dirty="0"/>
              <a:t>My student is being bullied because they are different…. </a:t>
            </a:r>
          </a:p>
        </p:txBody>
      </p:sp>
      <p:graphicFrame>
        <p:nvGraphicFramePr>
          <p:cNvPr id="5" name="Content Placeholder 2">
            <a:extLst>
              <a:ext uri="{FF2B5EF4-FFF2-40B4-BE49-F238E27FC236}">
                <a16:creationId xmlns:a16="http://schemas.microsoft.com/office/drawing/2014/main" id="{DB26889D-5184-4661-BCD5-4DF0739A7530}"/>
              </a:ext>
            </a:extLst>
          </p:cNvPr>
          <p:cNvGraphicFramePr>
            <a:graphicFrameLocks noGrp="1"/>
          </p:cNvGraphicFramePr>
          <p:nvPr>
            <p:ph idx="1"/>
            <p:extLst>
              <p:ext uri="{D42A27DB-BD31-4B8C-83A1-F6EECF244321}">
                <p14:modId xmlns:p14="http://schemas.microsoft.com/office/powerpoint/2010/main" val="2691556764"/>
              </p:ext>
            </p:extLst>
          </p:nvPr>
        </p:nvGraphicFramePr>
        <p:xfrm>
          <a:off x="1097280" y="1948202"/>
          <a:ext cx="10058400" cy="3362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35480A3A-9306-49C5-962F-0353B5F5652A}"/>
              </a:ext>
            </a:extLst>
          </p:cNvPr>
          <p:cNvSpPr txBox="1"/>
          <p:nvPr/>
        </p:nvSpPr>
        <p:spPr>
          <a:xfrm>
            <a:off x="1097280" y="5273458"/>
            <a:ext cx="7690981" cy="923330"/>
          </a:xfrm>
          <a:prstGeom prst="rect">
            <a:avLst/>
          </a:prstGeom>
          <a:noFill/>
        </p:spPr>
        <p:txBody>
          <a:bodyPr wrap="square" rtlCol="0">
            <a:spAutoFit/>
          </a:bodyPr>
          <a:lstStyle/>
          <a:p>
            <a:pPr lvl="0"/>
            <a:r>
              <a:rPr lang="en-US" dirty="0">
                <a:hlinkClick r:id="rId8"/>
              </a:rPr>
              <a:t>Title IX and Sex Discrimination (ed.gov)</a:t>
            </a:r>
            <a:endParaRPr lang="en-US" dirty="0"/>
          </a:p>
          <a:p>
            <a:pPr lvl="0"/>
            <a:r>
              <a:rPr lang="en-US" dirty="0">
                <a:hlinkClick r:id="rId9"/>
              </a:rPr>
              <a:t>Students with Disabilities - National Bullying Prevention Center (pacer.org)</a:t>
            </a:r>
            <a:r>
              <a:rPr lang="en-US" dirty="0"/>
              <a:t> </a:t>
            </a:r>
          </a:p>
          <a:p>
            <a:endParaRPr lang="en-US" dirty="0"/>
          </a:p>
        </p:txBody>
      </p:sp>
      <p:sp>
        <p:nvSpPr>
          <p:cNvPr id="3" name="Rectangle 2">
            <a:extLst>
              <a:ext uri="{FF2B5EF4-FFF2-40B4-BE49-F238E27FC236}">
                <a16:creationId xmlns:a16="http://schemas.microsoft.com/office/drawing/2014/main" id="{132DFECC-646B-4E20-9169-F1742F28077D}"/>
              </a:ext>
            </a:extLst>
          </p:cNvPr>
          <p:cNvSpPr/>
          <p:nvPr/>
        </p:nvSpPr>
        <p:spPr>
          <a:xfrm>
            <a:off x="1036320" y="1948202"/>
            <a:ext cx="9971221" cy="5895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How would you bring this to the attention of your school? </a:t>
            </a:r>
          </a:p>
        </p:txBody>
      </p:sp>
    </p:spTree>
    <p:extLst>
      <p:ext uri="{BB962C8B-B14F-4D97-AF65-F5344CB8AC3E}">
        <p14:creationId xmlns:p14="http://schemas.microsoft.com/office/powerpoint/2010/main" val="362416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84F3-2768-4E5A-B706-987550BB2D07}"/>
              </a:ext>
            </a:extLst>
          </p:cNvPr>
          <p:cNvSpPr>
            <a:spLocks noGrp="1"/>
          </p:cNvSpPr>
          <p:nvPr>
            <p:ph type="title"/>
          </p:nvPr>
        </p:nvSpPr>
        <p:spPr/>
        <p:txBody>
          <a:bodyPr/>
          <a:lstStyle/>
          <a:p>
            <a:r>
              <a:rPr lang="en-US" dirty="0"/>
              <a:t>Small group activity  </a:t>
            </a:r>
          </a:p>
        </p:txBody>
      </p:sp>
      <p:sp>
        <p:nvSpPr>
          <p:cNvPr id="3" name="Content Placeholder 2">
            <a:extLst>
              <a:ext uri="{FF2B5EF4-FFF2-40B4-BE49-F238E27FC236}">
                <a16:creationId xmlns:a16="http://schemas.microsoft.com/office/drawing/2014/main" id="{6EC95F57-E189-4681-AD19-0E0C5E5C3A47}"/>
              </a:ext>
            </a:extLst>
          </p:cNvPr>
          <p:cNvSpPr>
            <a:spLocks noGrp="1"/>
          </p:cNvSpPr>
          <p:nvPr>
            <p:ph idx="1"/>
          </p:nvPr>
        </p:nvSpPr>
        <p:spPr>
          <a:xfrm>
            <a:off x="226031" y="1845733"/>
            <a:ext cx="5784351" cy="4370131"/>
          </a:xfrm>
        </p:spPr>
        <p:txBody>
          <a:bodyPr>
            <a:normAutofit fontScale="92500" lnSpcReduction="20000"/>
          </a:bodyPr>
          <a:lstStyle/>
          <a:p>
            <a:pPr marL="0" indent="0">
              <a:buNone/>
            </a:pPr>
            <a:r>
              <a:rPr lang="en-US" dirty="0"/>
              <a:t>1. What do you do when dual relationships happen (for example, the bully perpetrator is an administrator's son/daughter, or the teacher is doing the bullying?)   </a:t>
            </a:r>
          </a:p>
          <a:p>
            <a:pPr marL="0" indent="0">
              <a:buNone/>
            </a:pPr>
            <a:endParaRPr lang="en-US" dirty="0"/>
          </a:p>
          <a:p>
            <a:pPr marL="0" indent="0">
              <a:buNone/>
            </a:pPr>
            <a:r>
              <a:rPr lang="en-US" dirty="0"/>
              <a:t>2. How do you help a teenager who does not want to report bullying (for example is afraid of being targeted for “snitching</a:t>
            </a:r>
            <a:r>
              <a:rPr lang="en-US" dirty="0">
                <a:sym typeface="Wingdings" panose="05000000000000000000" pitchFamily="2" charset="2"/>
              </a:rPr>
              <a:t>” or is afraid of being outed due to identifying as LGBTQ+)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3. How do you notice when your son/daughter is a victim of bullying? How would you notice if it is occurring online? </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4.How can my student protect themselves (e.g., is physically attacked)- Should they fight back? </a:t>
            </a:r>
          </a:p>
          <a:p>
            <a:pPr>
              <a:buFont typeface="Arial" panose="020B0604020202020204" pitchFamily="34" charset="0"/>
              <a:buChar char="•"/>
            </a:pPr>
            <a:endParaRPr lang="en-US" dirty="0">
              <a:sym typeface="Wingdings" panose="05000000000000000000" pitchFamily="2" charset="2"/>
            </a:endParaRPr>
          </a:p>
        </p:txBody>
      </p:sp>
      <p:sp>
        <p:nvSpPr>
          <p:cNvPr id="4" name="TextBox 3">
            <a:extLst>
              <a:ext uri="{FF2B5EF4-FFF2-40B4-BE49-F238E27FC236}">
                <a16:creationId xmlns:a16="http://schemas.microsoft.com/office/drawing/2014/main" id="{599AD483-7D8A-46DB-80DA-98FBF209603D}"/>
              </a:ext>
            </a:extLst>
          </p:cNvPr>
          <p:cNvSpPr txBox="1"/>
          <p:nvPr/>
        </p:nvSpPr>
        <p:spPr>
          <a:xfrm>
            <a:off x="6181620" y="1764568"/>
            <a:ext cx="5465852" cy="3970318"/>
          </a:xfrm>
          <a:prstGeom prst="rect">
            <a:avLst/>
          </a:prstGeom>
          <a:noFill/>
        </p:spPr>
        <p:txBody>
          <a:bodyPr wrap="square" rtlCol="0">
            <a:spAutoFit/>
          </a:bodyPr>
          <a:lstStyle/>
          <a:p>
            <a:r>
              <a:rPr lang="en-US" dirty="0">
                <a:hlinkClick r:id="rId3"/>
              </a:rPr>
              <a:t>Professional Practices Criteria – Nebraska Department of Education</a:t>
            </a:r>
            <a:endParaRPr lang="en-US" dirty="0"/>
          </a:p>
          <a:p>
            <a:r>
              <a:rPr lang="en-US" dirty="0"/>
              <a:t>Protections from retaliation </a:t>
            </a:r>
          </a:p>
          <a:p>
            <a:endParaRPr lang="en-US" dirty="0"/>
          </a:p>
          <a:p>
            <a:r>
              <a:rPr lang="en-US" dirty="0"/>
              <a:t>Anonymous reporting</a:t>
            </a:r>
          </a:p>
          <a:p>
            <a:r>
              <a:rPr lang="en-US" dirty="0"/>
              <a:t>Follow student’s lead </a:t>
            </a:r>
          </a:p>
          <a:p>
            <a:r>
              <a:rPr lang="en-US" dirty="0"/>
              <a:t>Confidentiality </a:t>
            </a:r>
          </a:p>
          <a:p>
            <a:r>
              <a:rPr lang="en-US" dirty="0">
                <a:hlinkClick r:id="rId4"/>
              </a:rPr>
              <a:t>The Trevor Project | For Young LGBTQ Lives</a:t>
            </a:r>
            <a:endParaRPr lang="en-US" dirty="0"/>
          </a:p>
          <a:p>
            <a:endParaRPr lang="en-US" dirty="0"/>
          </a:p>
          <a:p>
            <a:r>
              <a:rPr lang="en-US" dirty="0"/>
              <a:t>Technology  Policy , Bullying Policy </a:t>
            </a:r>
          </a:p>
          <a:p>
            <a:r>
              <a:rPr lang="en-US" dirty="0">
                <a:hlinkClick r:id="rId5"/>
              </a:rPr>
              <a:t>Cyberbullying Research Center - How to Identify, Prevent and Respond</a:t>
            </a:r>
            <a:endParaRPr lang="en-US" dirty="0"/>
          </a:p>
          <a:p>
            <a:endParaRPr lang="en-US" dirty="0"/>
          </a:p>
          <a:p>
            <a:r>
              <a:rPr lang="en-US" dirty="0"/>
              <a:t>School Discipline Policy </a:t>
            </a:r>
          </a:p>
        </p:txBody>
      </p:sp>
    </p:spTree>
    <p:extLst>
      <p:ext uri="{BB962C8B-B14F-4D97-AF65-F5344CB8AC3E}">
        <p14:creationId xmlns:p14="http://schemas.microsoft.com/office/powerpoint/2010/main" val="1198531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n-US"/>
              <a:t>Objectives </a:t>
            </a:r>
            <a:endParaRPr/>
          </a:p>
        </p:txBody>
      </p:sp>
      <p:sp>
        <p:nvSpPr>
          <p:cNvPr id="148" name="Google Shape;148;p5"/>
          <p:cNvSpPr txBox="1">
            <a:spLocks noGrp="1"/>
          </p:cNvSpPr>
          <p:nvPr>
            <p:ph type="body" idx="1"/>
          </p:nvPr>
        </p:nvSpPr>
        <p:spPr>
          <a:xfrm>
            <a:off x="502251" y="1852043"/>
            <a:ext cx="10515600" cy="4351338"/>
          </a:xfrm>
          <a:prstGeom prst="rect">
            <a:avLst/>
          </a:prstGeom>
          <a:noFill/>
          <a:ln>
            <a:noFill/>
          </a:ln>
        </p:spPr>
        <p:txBody>
          <a:bodyPr spcFirstLastPara="1" wrap="square" lIns="91425" tIns="45700" rIns="91425" bIns="45700" anchor="t" anchorCtr="0">
            <a:normAutofit/>
          </a:bodyPr>
          <a:lstStyle/>
          <a:p>
            <a:pPr marL="0" indent="0">
              <a:spcBef>
                <a:spcPts val="0"/>
              </a:spcBef>
              <a:spcAft>
                <a:spcPts val="0"/>
              </a:spcAft>
              <a:buClr>
                <a:schemeClr val="lt1"/>
              </a:buClr>
              <a:buSzPts val="2800"/>
              <a:buNone/>
            </a:pPr>
            <a:endParaRPr lang="en-US" sz="3200" dirty="0">
              <a:solidFill>
                <a:schemeClr val="tx1"/>
              </a:solidFill>
            </a:endParaRPr>
          </a:p>
          <a:p>
            <a:pPr marL="457200" indent="-457200">
              <a:spcBef>
                <a:spcPts val="0"/>
              </a:spcBef>
              <a:spcAft>
                <a:spcPts val="0"/>
              </a:spcAft>
              <a:buClr>
                <a:schemeClr val="lt1"/>
              </a:buClr>
              <a:buSzPts val="2800"/>
              <a:buFont typeface="+mj-lt"/>
              <a:buAutoNum type="arabicPeriod"/>
            </a:pPr>
            <a:r>
              <a:rPr lang="en-US" sz="3200" dirty="0">
                <a:solidFill>
                  <a:schemeClr val="tx1"/>
                </a:solidFill>
              </a:rPr>
              <a:t>Define bullying and rediscover your school bullying policy</a:t>
            </a:r>
          </a:p>
          <a:p>
            <a:pPr marL="457200" indent="-457200">
              <a:spcBef>
                <a:spcPts val="0"/>
              </a:spcBef>
              <a:spcAft>
                <a:spcPts val="0"/>
              </a:spcAft>
              <a:buClr>
                <a:schemeClr val="lt1"/>
              </a:buClr>
              <a:buSzPts val="2800"/>
              <a:buFont typeface="+mj-lt"/>
              <a:buAutoNum type="arabicPeriod"/>
            </a:pPr>
            <a:endParaRPr sz="3200" dirty="0">
              <a:solidFill>
                <a:schemeClr val="tx1"/>
              </a:solidFill>
            </a:endParaRPr>
          </a:p>
          <a:p>
            <a:pPr marL="457200" indent="-457200">
              <a:spcBef>
                <a:spcPts val="1000"/>
              </a:spcBef>
              <a:spcAft>
                <a:spcPts val="0"/>
              </a:spcAft>
              <a:buClr>
                <a:schemeClr val="lt1"/>
              </a:buClr>
              <a:buSzPts val="2800"/>
              <a:buFont typeface="+mj-lt"/>
              <a:buAutoNum type="arabicPeriod"/>
            </a:pPr>
            <a:r>
              <a:rPr lang="en-US" sz="3200" dirty="0">
                <a:solidFill>
                  <a:schemeClr val="tx1"/>
                </a:solidFill>
              </a:rPr>
              <a:t>Examine response to incidents of bullying </a:t>
            </a:r>
          </a:p>
          <a:p>
            <a:pPr marL="457200" indent="-457200">
              <a:spcBef>
                <a:spcPts val="1000"/>
              </a:spcBef>
              <a:spcAft>
                <a:spcPts val="0"/>
              </a:spcAft>
              <a:buClr>
                <a:schemeClr val="lt1"/>
              </a:buClr>
              <a:buSzPts val="2800"/>
              <a:buFont typeface="+mj-lt"/>
              <a:buAutoNum type="arabicPeriod"/>
            </a:pPr>
            <a:endParaRPr lang="en-US" sz="3200" dirty="0">
              <a:solidFill>
                <a:schemeClr val="tx1"/>
              </a:solidFill>
            </a:endParaRPr>
          </a:p>
          <a:p>
            <a:pPr marL="457200" indent="-457200">
              <a:spcBef>
                <a:spcPts val="1000"/>
              </a:spcBef>
              <a:spcAft>
                <a:spcPts val="0"/>
              </a:spcAft>
              <a:buClr>
                <a:schemeClr val="lt1"/>
              </a:buClr>
              <a:buSzPts val="2800"/>
              <a:buFont typeface="+mj-lt"/>
              <a:buAutoNum type="arabicPeriod"/>
            </a:pPr>
            <a:r>
              <a:rPr lang="en-US" sz="3200" dirty="0">
                <a:solidFill>
                  <a:schemeClr val="tx1"/>
                </a:solidFill>
              </a:rPr>
              <a:t>Discuss and identify ways to support your student's mental health during incidents of bullying</a:t>
            </a:r>
          </a:p>
          <a:p>
            <a:pPr marL="457200" indent="-457200">
              <a:spcBef>
                <a:spcPts val="1000"/>
              </a:spcBef>
              <a:spcAft>
                <a:spcPts val="0"/>
              </a:spcAft>
              <a:buClr>
                <a:schemeClr val="lt1"/>
              </a:buClr>
              <a:buSzPts val="2800"/>
              <a:buFont typeface="+mj-lt"/>
              <a:buAutoNum type="arabicPeriod"/>
            </a:pPr>
            <a:endParaRPr lang="en-US" dirty="0">
              <a:solidFill>
                <a:schemeClr val="tx1"/>
              </a:solidFill>
            </a:endParaRPr>
          </a:p>
        </p:txBody>
      </p:sp>
    </p:spTree>
    <p:extLst>
      <p:ext uri="{BB962C8B-B14F-4D97-AF65-F5344CB8AC3E}">
        <p14:creationId xmlns:p14="http://schemas.microsoft.com/office/powerpoint/2010/main" val="1693172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454B-D263-415C-BB97-AE380354FAE9}"/>
              </a:ext>
            </a:extLst>
          </p:cNvPr>
          <p:cNvSpPr>
            <a:spLocks noGrp="1"/>
          </p:cNvSpPr>
          <p:nvPr>
            <p:ph type="title"/>
          </p:nvPr>
        </p:nvSpPr>
        <p:spPr/>
        <p:txBody>
          <a:bodyPr/>
          <a:lstStyle/>
          <a:p>
            <a:r>
              <a:rPr lang="en-US" dirty="0"/>
              <a:t>How are you feeling? </a:t>
            </a:r>
          </a:p>
        </p:txBody>
      </p:sp>
      <p:pic>
        <p:nvPicPr>
          <p:cNvPr id="5" name="Content Placeholder 4">
            <a:extLst>
              <a:ext uri="{FF2B5EF4-FFF2-40B4-BE49-F238E27FC236}">
                <a16:creationId xmlns:a16="http://schemas.microsoft.com/office/drawing/2014/main" id="{F88CFE02-D96D-433E-AD9C-BF18E4A16C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9431" y="2060584"/>
            <a:ext cx="1463995" cy="1286714"/>
          </a:xfrm>
        </p:spPr>
      </p:pic>
      <p:pic>
        <p:nvPicPr>
          <p:cNvPr id="7" name="Picture 6">
            <a:extLst>
              <a:ext uri="{FF2B5EF4-FFF2-40B4-BE49-F238E27FC236}">
                <a16:creationId xmlns:a16="http://schemas.microsoft.com/office/drawing/2014/main" id="{7CCA7101-BFB5-45CB-BC83-28A3D355D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894" y="1859623"/>
            <a:ext cx="2092503" cy="1569377"/>
          </a:xfrm>
          <a:prstGeom prst="rect">
            <a:avLst/>
          </a:prstGeom>
        </p:spPr>
      </p:pic>
      <p:pic>
        <p:nvPicPr>
          <p:cNvPr id="9" name="Picture 8">
            <a:extLst>
              <a:ext uri="{FF2B5EF4-FFF2-40B4-BE49-F238E27FC236}">
                <a16:creationId xmlns:a16="http://schemas.microsoft.com/office/drawing/2014/main" id="{7828D4D7-6878-4B3A-A83E-EE19C4839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749" y="1846263"/>
            <a:ext cx="1250878" cy="1715358"/>
          </a:xfrm>
          <a:prstGeom prst="rect">
            <a:avLst/>
          </a:prstGeom>
        </p:spPr>
      </p:pic>
      <p:pic>
        <p:nvPicPr>
          <p:cNvPr id="11" name="Picture 10">
            <a:extLst>
              <a:ext uri="{FF2B5EF4-FFF2-40B4-BE49-F238E27FC236}">
                <a16:creationId xmlns:a16="http://schemas.microsoft.com/office/drawing/2014/main" id="{31239BE1-060B-4765-B7B5-34F99BB83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970" y="2075654"/>
            <a:ext cx="2244905" cy="1286713"/>
          </a:xfrm>
          <a:prstGeom prst="rect">
            <a:avLst/>
          </a:prstGeom>
        </p:spPr>
      </p:pic>
      <p:pic>
        <p:nvPicPr>
          <p:cNvPr id="13" name="Picture 12">
            <a:extLst>
              <a:ext uri="{FF2B5EF4-FFF2-40B4-BE49-F238E27FC236}">
                <a16:creationId xmlns:a16="http://schemas.microsoft.com/office/drawing/2014/main" id="{13AA3984-3FCB-4EC8-BE6E-9911D199AD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0072" y="2020283"/>
            <a:ext cx="1433478" cy="1367317"/>
          </a:xfrm>
          <a:prstGeom prst="rect">
            <a:avLst/>
          </a:prstGeom>
        </p:spPr>
      </p:pic>
      <p:sp>
        <p:nvSpPr>
          <p:cNvPr id="14" name="TextBox 13">
            <a:extLst>
              <a:ext uri="{FF2B5EF4-FFF2-40B4-BE49-F238E27FC236}">
                <a16:creationId xmlns:a16="http://schemas.microsoft.com/office/drawing/2014/main" id="{497C6337-908E-43A7-95B3-3FE7BAD9B09A}"/>
              </a:ext>
            </a:extLst>
          </p:cNvPr>
          <p:cNvSpPr txBox="1"/>
          <p:nvPr/>
        </p:nvSpPr>
        <p:spPr>
          <a:xfrm>
            <a:off x="1592494" y="3801438"/>
            <a:ext cx="1654140" cy="369332"/>
          </a:xfrm>
          <a:prstGeom prst="rect">
            <a:avLst/>
          </a:prstGeom>
          <a:noFill/>
        </p:spPr>
        <p:txBody>
          <a:bodyPr wrap="square" rtlCol="0">
            <a:spAutoFit/>
          </a:bodyPr>
          <a:lstStyle/>
          <a:p>
            <a:r>
              <a:rPr lang="en-US" dirty="0"/>
              <a:t>A</a:t>
            </a:r>
          </a:p>
        </p:txBody>
      </p:sp>
      <p:sp>
        <p:nvSpPr>
          <p:cNvPr id="17" name="TextBox 16">
            <a:extLst>
              <a:ext uri="{FF2B5EF4-FFF2-40B4-BE49-F238E27FC236}">
                <a16:creationId xmlns:a16="http://schemas.microsoft.com/office/drawing/2014/main" id="{2D1BC304-F539-4E9D-B7FF-03F362966AE8}"/>
              </a:ext>
            </a:extLst>
          </p:cNvPr>
          <p:cNvSpPr txBox="1"/>
          <p:nvPr/>
        </p:nvSpPr>
        <p:spPr>
          <a:xfrm>
            <a:off x="6013332" y="3801438"/>
            <a:ext cx="1654140" cy="369332"/>
          </a:xfrm>
          <a:prstGeom prst="rect">
            <a:avLst/>
          </a:prstGeom>
          <a:noFill/>
        </p:spPr>
        <p:txBody>
          <a:bodyPr wrap="square" rtlCol="0">
            <a:spAutoFit/>
          </a:bodyPr>
          <a:lstStyle/>
          <a:p>
            <a:r>
              <a:rPr lang="en-US" dirty="0"/>
              <a:t>C</a:t>
            </a:r>
          </a:p>
        </p:txBody>
      </p:sp>
      <p:sp>
        <p:nvSpPr>
          <p:cNvPr id="18" name="TextBox 17">
            <a:extLst>
              <a:ext uri="{FF2B5EF4-FFF2-40B4-BE49-F238E27FC236}">
                <a16:creationId xmlns:a16="http://schemas.microsoft.com/office/drawing/2014/main" id="{487A68F4-D707-4224-8DFD-8C862534D90C}"/>
              </a:ext>
            </a:extLst>
          </p:cNvPr>
          <p:cNvSpPr txBox="1"/>
          <p:nvPr/>
        </p:nvSpPr>
        <p:spPr>
          <a:xfrm>
            <a:off x="7987735" y="3801438"/>
            <a:ext cx="1654140" cy="369332"/>
          </a:xfrm>
          <a:prstGeom prst="rect">
            <a:avLst/>
          </a:prstGeom>
          <a:noFill/>
        </p:spPr>
        <p:txBody>
          <a:bodyPr wrap="square" rtlCol="0">
            <a:spAutoFit/>
          </a:bodyPr>
          <a:lstStyle/>
          <a:p>
            <a:r>
              <a:rPr lang="en-US" dirty="0"/>
              <a:t>D</a:t>
            </a:r>
          </a:p>
        </p:txBody>
      </p:sp>
      <p:sp>
        <p:nvSpPr>
          <p:cNvPr id="19" name="TextBox 18">
            <a:extLst>
              <a:ext uri="{FF2B5EF4-FFF2-40B4-BE49-F238E27FC236}">
                <a16:creationId xmlns:a16="http://schemas.microsoft.com/office/drawing/2014/main" id="{C0332216-A682-4D8E-AA3E-96C675E35DFF}"/>
              </a:ext>
            </a:extLst>
          </p:cNvPr>
          <p:cNvSpPr txBox="1"/>
          <p:nvPr/>
        </p:nvSpPr>
        <p:spPr>
          <a:xfrm>
            <a:off x="10328610" y="3801438"/>
            <a:ext cx="1654140" cy="369332"/>
          </a:xfrm>
          <a:prstGeom prst="rect">
            <a:avLst/>
          </a:prstGeom>
          <a:noFill/>
        </p:spPr>
        <p:txBody>
          <a:bodyPr wrap="square" rtlCol="0">
            <a:spAutoFit/>
          </a:bodyPr>
          <a:lstStyle/>
          <a:p>
            <a:r>
              <a:rPr lang="en-US" dirty="0"/>
              <a:t>E</a:t>
            </a:r>
          </a:p>
        </p:txBody>
      </p:sp>
      <p:sp>
        <p:nvSpPr>
          <p:cNvPr id="20" name="TextBox 19">
            <a:extLst>
              <a:ext uri="{FF2B5EF4-FFF2-40B4-BE49-F238E27FC236}">
                <a16:creationId xmlns:a16="http://schemas.microsoft.com/office/drawing/2014/main" id="{0F9244ED-F294-480E-A124-71AF5F5A0106}"/>
              </a:ext>
            </a:extLst>
          </p:cNvPr>
          <p:cNvSpPr txBox="1"/>
          <p:nvPr/>
        </p:nvSpPr>
        <p:spPr>
          <a:xfrm>
            <a:off x="4128973" y="3776927"/>
            <a:ext cx="1654140"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2130926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5"/>
          <p:cNvSpPr txBox="1">
            <a:spLocks noGrp="1"/>
          </p:cNvSpPr>
          <p:nvPr>
            <p:ph type="title"/>
          </p:nvPr>
        </p:nvSpPr>
        <p:spPr>
          <a:xfrm>
            <a:off x="1330859" y="3693813"/>
            <a:ext cx="9379391" cy="23176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000"/>
              <a:buFont typeface="Century Gothic"/>
              <a:buNone/>
            </a:pPr>
            <a:r>
              <a:rPr lang="en-US" dirty="0"/>
              <a:t>BE SAFE </a:t>
            </a:r>
            <a:br>
              <a:rPr lang="en-US" dirty="0"/>
            </a:br>
            <a:r>
              <a:rPr lang="en-US" dirty="0"/>
              <a:t>BE KIND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txBox="1">
            <a:spLocks noGrp="1"/>
          </p:cNvSpPr>
          <p:nvPr>
            <p:ph type="title"/>
          </p:nvPr>
        </p:nvSpPr>
        <p:spPr>
          <a:xfrm>
            <a:off x="4128368" y="4522156"/>
            <a:ext cx="4937937" cy="136321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4400"/>
              <a:buFont typeface="Century Gothic"/>
              <a:buNone/>
            </a:pPr>
            <a:r>
              <a:rPr lang="en-US" dirty="0">
                <a:solidFill>
                  <a:schemeClr val="tx1"/>
                </a:solidFill>
              </a:rPr>
              <a:t>About Me</a:t>
            </a:r>
            <a:endParaRPr dirty="0">
              <a:solidFill>
                <a:schemeClr val="tx1"/>
              </a:solidFill>
              <a:latin typeface="Century Gothic"/>
              <a:ea typeface="Century Gothic"/>
              <a:cs typeface="Century Gothic"/>
              <a:sym typeface="Century Gothic"/>
            </a:endParaRPr>
          </a:p>
        </p:txBody>
      </p:sp>
      <p:sp>
        <p:nvSpPr>
          <p:cNvPr id="112" name="Google Shape;112;p2"/>
          <p:cNvSpPr/>
          <p:nvPr/>
        </p:nvSpPr>
        <p:spPr>
          <a:xfrm>
            <a:off x="0" y="2122218"/>
            <a:ext cx="3730752" cy="4735782"/>
          </a:xfrm>
          <a:custGeom>
            <a:avLst/>
            <a:gdLst/>
            <a:ahLst/>
            <a:cxnLst/>
            <a:rect l="l" t="t" r="r" b="b"/>
            <a:pathLst>
              <a:path w="3730752" h="4735782" extrusionOk="0">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sp>
        <p:nvSpPr>
          <p:cNvPr id="113" name="Google Shape;113;p2"/>
          <p:cNvSpPr/>
          <p:nvPr/>
        </p:nvSpPr>
        <p:spPr>
          <a:xfrm>
            <a:off x="1081982" y="-4332"/>
            <a:ext cx="4242816" cy="2454158"/>
          </a:xfrm>
          <a:custGeom>
            <a:avLst/>
            <a:gdLst/>
            <a:ahLst/>
            <a:cxnLst/>
            <a:rect l="l" t="t" r="r" b="b"/>
            <a:pathLst>
              <a:path w="4242816" h="2454158" extrusionOk="0">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pic>
        <p:nvPicPr>
          <p:cNvPr id="114" name="Google Shape;114;p2" descr="A picture containing text, tree, sky, outdoor&#10;&#10;Description automatically generated"/>
          <p:cNvPicPr preferRelativeResize="0"/>
          <p:nvPr/>
        </p:nvPicPr>
        <p:blipFill rotWithShape="1">
          <a:blip r:embed="rId3">
            <a:alphaModFix/>
          </a:blip>
          <a:srcRect t="15938" r="-1" b="6207"/>
          <a:stretch/>
        </p:blipFill>
        <p:spPr>
          <a:xfrm>
            <a:off x="1246573" y="10"/>
            <a:ext cx="3913632" cy="2285224"/>
          </a:xfrm>
          <a:custGeom>
            <a:avLst/>
            <a:gdLst/>
            <a:ahLst/>
            <a:cxnLst/>
            <a:rect l="l" t="t" r="r" b="b"/>
            <a:pathLst>
              <a:path w="3913632" h="2285234" extrusionOk="0">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ln>
            <a:noFill/>
          </a:ln>
        </p:spPr>
      </p:pic>
      <p:pic>
        <p:nvPicPr>
          <p:cNvPr id="115" name="Google Shape;115;p2" descr="A close-up of a person smiling&#10;&#10;Description automatically generated with medium confidence"/>
          <p:cNvPicPr preferRelativeResize="0"/>
          <p:nvPr/>
        </p:nvPicPr>
        <p:blipFill rotWithShape="1">
          <a:blip r:embed="rId4">
            <a:alphaModFix/>
          </a:blip>
          <a:srcRect r="-2" b="3534"/>
          <a:stretch/>
        </p:blipFill>
        <p:spPr>
          <a:xfrm>
            <a:off x="20" y="2288331"/>
            <a:ext cx="3564618" cy="4569668"/>
          </a:xfrm>
          <a:custGeom>
            <a:avLst/>
            <a:gdLst/>
            <a:ahLst/>
            <a:cxnLst/>
            <a:rect l="l" t="t" r="r" b="b"/>
            <a:pathLst>
              <a:path w="3564638" h="4569668" extrusionOk="0">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ln>
            <a:noFill/>
          </a:ln>
        </p:spPr>
      </p:pic>
      <p:sp>
        <p:nvSpPr>
          <p:cNvPr id="116" name="Google Shape;116;p2"/>
          <p:cNvSpPr/>
          <p:nvPr/>
        </p:nvSpPr>
        <p:spPr>
          <a:xfrm>
            <a:off x="5360967" y="561316"/>
            <a:ext cx="3182112" cy="3182112"/>
          </a:xfrm>
          <a:prstGeom prst="ellipse">
            <a:avLst/>
          </a:pr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pic>
        <p:nvPicPr>
          <p:cNvPr id="117" name="Google Shape;117;p2" descr="A red logo with white text&#10;&#10;Description automatically generated with low confidence"/>
          <p:cNvPicPr preferRelativeResize="0"/>
          <p:nvPr/>
        </p:nvPicPr>
        <p:blipFill rotWithShape="1">
          <a:blip r:embed="rId5">
            <a:alphaModFix/>
          </a:blip>
          <a:srcRect r="-4" b="-4"/>
          <a:stretch/>
        </p:blipFill>
        <p:spPr>
          <a:xfrm>
            <a:off x="5525559" y="725908"/>
            <a:ext cx="2852928" cy="2852928"/>
          </a:xfrm>
          <a:custGeom>
            <a:avLst/>
            <a:gdLst/>
            <a:ahLst/>
            <a:cxnLst/>
            <a:rect l="l" t="t" r="r" b="b"/>
            <a:pathLst>
              <a:path w="2852928" h="2852928" extrusionOk="0">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ln>
            <a:noFill/>
          </a:ln>
        </p:spPr>
      </p:pic>
      <p:sp>
        <p:nvSpPr>
          <p:cNvPr id="118" name="Google Shape;118;p2"/>
          <p:cNvSpPr/>
          <p:nvPr/>
        </p:nvSpPr>
        <p:spPr>
          <a:xfrm>
            <a:off x="8752568" y="-4332"/>
            <a:ext cx="3439432" cy="3550083"/>
          </a:xfrm>
          <a:custGeom>
            <a:avLst/>
            <a:gdLst/>
            <a:ahLst/>
            <a:cxnLst/>
            <a:rect l="l" t="t" r="r" b="b"/>
            <a:pathLst>
              <a:path w="3439432" h="3550083" extrusionOk="0">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pic>
        <p:nvPicPr>
          <p:cNvPr id="119" name="Google Shape;119;p2" descr="A picture containing text, clipart&#10;&#10;Description automatically generated"/>
          <p:cNvPicPr preferRelativeResize="0">
            <a:picLocks noGrp="1"/>
          </p:cNvPicPr>
          <p:nvPr>
            <p:ph type="body" idx="1"/>
          </p:nvPr>
        </p:nvPicPr>
        <p:blipFill rotWithShape="1">
          <a:blip r:embed="rId6">
            <a:alphaModFix/>
          </a:blip>
          <a:srcRect l="2414" r="858" b="3"/>
          <a:stretch/>
        </p:blipFill>
        <p:spPr>
          <a:xfrm>
            <a:off x="8918761" y="-4331"/>
            <a:ext cx="3273238" cy="3383891"/>
          </a:xfrm>
          <a:prstGeom prst="rect">
            <a:avLst/>
          </a:prstGeom>
          <a:noFill/>
          <a:ln>
            <a:noFill/>
          </a:ln>
        </p:spPr>
      </p:pic>
      <p:sp>
        <p:nvSpPr>
          <p:cNvPr id="120" name="Google Shape;120;p2"/>
          <p:cNvSpPr/>
          <p:nvPr/>
        </p:nvSpPr>
        <p:spPr>
          <a:xfrm>
            <a:off x="9199331" y="3907418"/>
            <a:ext cx="2992669" cy="2950582"/>
          </a:xfrm>
          <a:custGeom>
            <a:avLst/>
            <a:gdLst/>
            <a:ahLst/>
            <a:cxnLst/>
            <a:rect l="l" t="t" r="r" b="b"/>
            <a:pathLst>
              <a:path w="2992669" h="2950582" extrusionOk="0">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endParaRPr sz="1800" b="0" i="0" u="none" strike="noStrike" cap="none">
              <a:solidFill>
                <a:srgbClr val="FFFFFF"/>
              </a:solidFill>
              <a:latin typeface="Calibri"/>
              <a:ea typeface="Calibri"/>
              <a:cs typeface="Calibri"/>
              <a:sym typeface="Calibri"/>
            </a:endParaRPr>
          </a:p>
        </p:txBody>
      </p:sp>
      <p:pic>
        <p:nvPicPr>
          <p:cNvPr id="121" name="Google Shape;121;p2" descr="Logo, company name&#10;&#10;Description automatically generated"/>
          <p:cNvPicPr preferRelativeResize="0"/>
          <p:nvPr/>
        </p:nvPicPr>
        <p:blipFill rotWithShape="1">
          <a:blip r:embed="rId7">
            <a:alphaModFix/>
          </a:blip>
          <a:srcRect l="11851" r="14551" b="-2"/>
          <a:stretch/>
        </p:blipFill>
        <p:spPr>
          <a:xfrm>
            <a:off x="9363236" y="4071322"/>
            <a:ext cx="2828765" cy="2786678"/>
          </a:xfrm>
          <a:custGeom>
            <a:avLst/>
            <a:gdLst/>
            <a:ahLst/>
            <a:cxnLst/>
            <a:rect l="l" t="t" r="r" b="b"/>
            <a:pathLst>
              <a:path w="2828765" h="2786678" extrusionOk="0">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entury Gothic"/>
              <a:buNone/>
            </a:pPr>
            <a:r>
              <a:rPr lang="en-US"/>
              <a:t>Objectives </a:t>
            </a:r>
            <a:endParaRPr/>
          </a:p>
        </p:txBody>
      </p:sp>
      <p:sp>
        <p:nvSpPr>
          <p:cNvPr id="148" name="Google Shape;148;p5"/>
          <p:cNvSpPr txBox="1">
            <a:spLocks noGrp="1"/>
          </p:cNvSpPr>
          <p:nvPr>
            <p:ph type="body" idx="1"/>
          </p:nvPr>
        </p:nvSpPr>
        <p:spPr>
          <a:xfrm>
            <a:off x="502251" y="1852043"/>
            <a:ext cx="10515600" cy="4351338"/>
          </a:xfrm>
          <a:prstGeom prst="rect">
            <a:avLst/>
          </a:prstGeom>
          <a:noFill/>
          <a:ln>
            <a:noFill/>
          </a:ln>
        </p:spPr>
        <p:txBody>
          <a:bodyPr spcFirstLastPara="1" wrap="square" lIns="91425" tIns="45700" rIns="91425" bIns="45700" anchor="t" anchorCtr="0">
            <a:normAutofit/>
          </a:bodyPr>
          <a:lstStyle/>
          <a:p>
            <a:pPr marL="0" indent="0">
              <a:spcBef>
                <a:spcPts val="0"/>
              </a:spcBef>
              <a:spcAft>
                <a:spcPts val="0"/>
              </a:spcAft>
              <a:buClr>
                <a:schemeClr val="lt1"/>
              </a:buClr>
              <a:buSzPts val="2800"/>
              <a:buNone/>
            </a:pPr>
            <a:endParaRPr lang="en-US" sz="3200" dirty="0">
              <a:solidFill>
                <a:schemeClr val="tx1"/>
              </a:solidFill>
            </a:endParaRPr>
          </a:p>
          <a:p>
            <a:pPr marL="457200" indent="-457200">
              <a:spcBef>
                <a:spcPts val="0"/>
              </a:spcBef>
              <a:spcAft>
                <a:spcPts val="0"/>
              </a:spcAft>
              <a:buClr>
                <a:schemeClr val="lt1"/>
              </a:buClr>
              <a:buSzPts val="2800"/>
              <a:buFont typeface="+mj-lt"/>
              <a:buAutoNum type="arabicPeriod"/>
            </a:pPr>
            <a:r>
              <a:rPr lang="en-US" sz="3200" dirty="0">
                <a:solidFill>
                  <a:schemeClr val="tx1"/>
                </a:solidFill>
              </a:rPr>
              <a:t>Define bullying and rediscover your school bullying policy</a:t>
            </a:r>
          </a:p>
          <a:p>
            <a:pPr marL="457200" indent="-457200">
              <a:spcBef>
                <a:spcPts val="0"/>
              </a:spcBef>
              <a:spcAft>
                <a:spcPts val="0"/>
              </a:spcAft>
              <a:buClr>
                <a:schemeClr val="lt1"/>
              </a:buClr>
              <a:buSzPts val="2800"/>
              <a:buFont typeface="+mj-lt"/>
              <a:buAutoNum type="arabicPeriod"/>
            </a:pPr>
            <a:endParaRPr sz="3200" dirty="0">
              <a:solidFill>
                <a:schemeClr val="tx1"/>
              </a:solidFill>
            </a:endParaRPr>
          </a:p>
          <a:p>
            <a:pPr marL="457200" indent="-457200">
              <a:spcBef>
                <a:spcPts val="1000"/>
              </a:spcBef>
              <a:spcAft>
                <a:spcPts val="0"/>
              </a:spcAft>
              <a:buClr>
                <a:schemeClr val="lt1"/>
              </a:buClr>
              <a:buSzPts val="2800"/>
              <a:buFont typeface="+mj-lt"/>
              <a:buAutoNum type="arabicPeriod"/>
            </a:pPr>
            <a:r>
              <a:rPr lang="en-US" sz="3200" dirty="0">
                <a:solidFill>
                  <a:schemeClr val="tx1"/>
                </a:solidFill>
              </a:rPr>
              <a:t>Examine response to incidents of bullying </a:t>
            </a:r>
          </a:p>
          <a:p>
            <a:pPr marL="457200" indent="-457200">
              <a:spcBef>
                <a:spcPts val="1000"/>
              </a:spcBef>
              <a:spcAft>
                <a:spcPts val="0"/>
              </a:spcAft>
              <a:buClr>
                <a:schemeClr val="lt1"/>
              </a:buClr>
              <a:buSzPts val="2800"/>
              <a:buFont typeface="+mj-lt"/>
              <a:buAutoNum type="arabicPeriod"/>
            </a:pPr>
            <a:endParaRPr lang="en-US" sz="3200" dirty="0">
              <a:solidFill>
                <a:schemeClr val="tx1"/>
              </a:solidFill>
            </a:endParaRPr>
          </a:p>
          <a:p>
            <a:pPr marL="457200" indent="-457200">
              <a:spcBef>
                <a:spcPts val="1000"/>
              </a:spcBef>
              <a:spcAft>
                <a:spcPts val="0"/>
              </a:spcAft>
              <a:buClr>
                <a:schemeClr val="lt1"/>
              </a:buClr>
              <a:buSzPts val="2800"/>
              <a:buFont typeface="+mj-lt"/>
              <a:buAutoNum type="arabicPeriod"/>
            </a:pPr>
            <a:r>
              <a:rPr lang="en-US" sz="3200" dirty="0">
                <a:solidFill>
                  <a:schemeClr val="tx1"/>
                </a:solidFill>
              </a:rPr>
              <a:t>Discuss and identify ways to support your student's mental health during incidents of bullying</a:t>
            </a:r>
          </a:p>
          <a:p>
            <a:pPr marL="457200" indent="-457200">
              <a:spcBef>
                <a:spcPts val="1000"/>
              </a:spcBef>
              <a:spcAft>
                <a:spcPts val="0"/>
              </a:spcAft>
              <a:buClr>
                <a:schemeClr val="lt1"/>
              </a:buClr>
              <a:buSzPts val="2800"/>
              <a:buFont typeface="+mj-lt"/>
              <a:buAutoNum type="arabicPeriod"/>
            </a:pP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A454B-D263-415C-BB97-AE380354FAE9}"/>
              </a:ext>
            </a:extLst>
          </p:cNvPr>
          <p:cNvSpPr>
            <a:spLocks noGrp="1"/>
          </p:cNvSpPr>
          <p:nvPr>
            <p:ph type="title"/>
          </p:nvPr>
        </p:nvSpPr>
        <p:spPr/>
        <p:txBody>
          <a:bodyPr/>
          <a:lstStyle/>
          <a:p>
            <a:r>
              <a:rPr lang="en-US" dirty="0"/>
              <a:t>How are you feeling? </a:t>
            </a:r>
          </a:p>
        </p:txBody>
      </p:sp>
      <p:pic>
        <p:nvPicPr>
          <p:cNvPr id="5" name="Content Placeholder 4">
            <a:extLst>
              <a:ext uri="{FF2B5EF4-FFF2-40B4-BE49-F238E27FC236}">
                <a16:creationId xmlns:a16="http://schemas.microsoft.com/office/drawing/2014/main" id="{F88CFE02-D96D-433E-AD9C-BF18E4A16C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9431" y="2060584"/>
            <a:ext cx="1463995" cy="1286714"/>
          </a:xfrm>
        </p:spPr>
      </p:pic>
      <p:pic>
        <p:nvPicPr>
          <p:cNvPr id="7" name="Picture 6">
            <a:extLst>
              <a:ext uri="{FF2B5EF4-FFF2-40B4-BE49-F238E27FC236}">
                <a16:creationId xmlns:a16="http://schemas.microsoft.com/office/drawing/2014/main" id="{7CCA7101-BFB5-45CB-BC83-28A3D355D1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7894" y="1859623"/>
            <a:ext cx="2092503" cy="1569377"/>
          </a:xfrm>
          <a:prstGeom prst="rect">
            <a:avLst/>
          </a:prstGeom>
        </p:spPr>
      </p:pic>
      <p:pic>
        <p:nvPicPr>
          <p:cNvPr id="9" name="Picture 8">
            <a:extLst>
              <a:ext uri="{FF2B5EF4-FFF2-40B4-BE49-F238E27FC236}">
                <a16:creationId xmlns:a16="http://schemas.microsoft.com/office/drawing/2014/main" id="{7828D4D7-6878-4B3A-A83E-EE19C4839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6749" y="1846263"/>
            <a:ext cx="1250878" cy="1715358"/>
          </a:xfrm>
          <a:prstGeom prst="rect">
            <a:avLst/>
          </a:prstGeom>
        </p:spPr>
      </p:pic>
      <p:pic>
        <p:nvPicPr>
          <p:cNvPr id="11" name="Picture 10">
            <a:extLst>
              <a:ext uri="{FF2B5EF4-FFF2-40B4-BE49-F238E27FC236}">
                <a16:creationId xmlns:a16="http://schemas.microsoft.com/office/drawing/2014/main" id="{31239BE1-060B-4765-B7B5-34F99BB830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96970" y="2075654"/>
            <a:ext cx="2244905" cy="1286713"/>
          </a:xfrm>
          <a:prstGeom prst="rect">
            <a:avLst/>
          </a:prstGeom>
        </p:spPr>
      </p:pic>
      <p:pic>
        <p:nvPicPr>
          <p:cNvPr id="13" name="Picture 12">
            <a:extLst>
              <a:ext uri="{FF2B5EF4-FFF2-40B4-BE49-F238E27FC236}">
                <a16:creationId xmlns:a16="http://schemas.microsoft.com/office/drawing/2014/main" id="{13AA3984-3FCB-4EC8-BE6E-9911D199AD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0072" y="2020283"/>
            <a:ext cx="1433478" cy="1367317"/>
          </a:xfrm>
          <a:prstGeom prst="rect">
            <a:avLst/>
          </a:prstGeom>
        </p:spPr>
      </p:pic>
      <p:sp>
        <p:nvSpPr>
          <p:cNvPr id="14" name="TextBox 13">
            <a:extLst>
              <a:ext uri="{FF2B5EF4-FFF2-40B4-BE49-F238E27FC236}">
                <a16:creationId xmlns:a16="http://schemas.microsoft.com/office/drawing/2014/main" id="{497C6337-908E-43A7-95B3-3FE7BAD9B09A}"/>
              </a:ext>
            </a:extLst>
          </p:cNvPr>
          <p:cNvSpPr txBox="1"/>
          <p:nvPr/>
        </p:nvSpPr>
        <p:spPr>
          <a:xfrm>
            <a:off x="1592494" y="3801438"/>
            <a:ext cx="1654140" cy="369332"/>
          </a:xfrm>
          <a:prstGeom prst="rect">
            <a:avLst/>
          </a:prstGeom>
          <a:noFill/>
        </p:spPr>
        <p:txBody>
          <a:bodyPr wrap="square" rtlCol="0">
            <a:spAutoFit/>
          </a:bodyPr>
          <a:lstStyle/>
          <a:p>
            <a:r>
              <a:rPr lang="en-US" dirty="0"/>
              <a:t>A</a:t>
            </a:r>
          </a:p>
        </p:txBody>
      </p:sp>
      <p:sp>
        <p:nvSpPr>
          <p:cNvPr id="17" name="TextBox 16">
            <a:extLst>
              <a:ext uri="{FF2B5EF4-FFF2-40B4-BE49-F238E27FC236}">
                <a16:creationId xmlns:a16="http://schemas.microsoft.com/office/drawing/2014/main" id="{2D1BC304-F539-4E9D-B7FF-03F362966AE8}"/>
              </a:ext>
            </a:extLst>
          </p:cNvPr>
          <p:cNvSpPr txBox="1"/>
          <p:nvPr/>
        </p:nvSpPr>
        <p:spPr>
          <a:xfrm>
            <a:off x="6013332" y="3801438"/>
            <a:ext cx="1654140" cy="369332"/>
          </a:xfrm>
          <a:prstGeom prst="rect">
            <a:avLst/>
          </a:prstGeom>
          <a:noFill/>
        </p:spPr>
        <p:txBody>
          <a:bodyPr wrap="square" rtlCol="0">
            <a:spAutoFit/>
          </a:bodyPr>
          <a:lstStyle/>
          <a:p>
            <a:r>
              <a:rPr lang="en-US" dirty="0"/>
              <a:t>C</a:t>
            </a:r>
          </a:p>
        </p:txBody>
      </p:sp>
      <p:sp>
        <p:nvSpPr>
          <p:cNvPr id="18" name="TextBox 17">
            <a:extLst>
              <a:ext uri="{FF2B5EF4-FFF2-40B4-BE49-F238E27FC236}">
                <a16:creationId xmlns:a16="http://schemas.microsoft.com/office/drawing/2014/main" id="{487A68F4-D707-4224-8DFD-8C862534D90C}"/>
              </a:ext>
            </a:extLst>
          </p:cNvPr>
          <p:cNvSpPr txBox="1"/>
          <p:nvPr/>
        </p:nvSpPr>
        <p:spPr>
          <a:xfrm>
            <a:off x="7987735" y="3801438"/>
            <a:ext cx="1654140" cy="369332"/>
          </a:xfrm>
          <a:prstGeom prst="rect">
            <a:avLst/>
          </a:prstGeom>
          <a:noFill/>
        </p:spPr>
        <p:txBody>
          <a:bodyPr wrap="square" rtlCol="0">
            <a:spAutoFit/>
          </a:bodyPr>
          <a:lstStyle/>
          <a:p>
            <a:r>
              <a:rPr lang="en-US" dirty="0"/>
              <a:t>D</a:t>
            </a:r>
          </a:p>
        </p:txBody>
      </p:sp>
      <p:sp>
        <p:nvSpPr>
          <p:cNvPr id="19" name="TextBox 18">
            <a:extLst>
              <a:ext uri="{FF2B5EF4-FFF2-40B4-BE49-F238E27FC236}">
                <a16:creationId xmlns:a16="http://schemas.microsoft.com/office/drawing/2014/main" id="{C0332216-A682-4D8E-AA3E-96C675E35DFF}"/>
              </a:ext>
            </a:extLst>
          </p:cNvPr>
          <p:cNvSpPr txBox="1"/>
          <p:nvPr/>
        </p:nvSpPr>
        <p:spPr>
          <a:xfrm>
            <a:off x="10328610" y="3801438"/>
            <a:ext cx="1654140" cy="369332"/>
          </a:xfrm>
          <a:prstGeom prst="rect">
            <a:avLst/>
          </a:prstGeom>
          <a:noFill/>
        </p:spPr>
        <p:txBody>
          <a:bodyPr wrap="square" rtlCol="0">
            <a:spAutoFit/>
          </a:bodyPr>
          <a:lstStyle/>
          <a:p>
            <a:r>
              <a:rPr lang="en-US" dirty="0"/>
              <a:t>E</a:t>
            </a:r>
          </a:p>
        </p:txBody>
      </p:sp>
      <p:sp>
        <p:nvSpPr>
          <p:cNvPr id="20" name="TextBox 19">
            <a:extLst>
              <a:ext uri="{FF2B5EF4-FFF2-40B4-BE49-F238E27FC236}">
                <a16:creationId xmlns:a16="http://schemas.microsoft.com/office/drawing/2014/main" id="{0F9244ED-F294-480E-A124-71AF5F5A0106}"/>
              </a:ext>
            </a:extLst>
          </p:cNvPr>
          <p:cNvSpPr txBox="1"/>
          <p:nvPr/>
        </p:nvSpPr>
        <p:spPr>
          <a:xfrm>
            <a:off x="4128973" y="3776927"/>
            <a:ext cx="1654140" cy="369332"/>
          </a:xfrm>
          <a:prstGeom prst="rect">
            <a:avLst/>
          </a:prstGeom>
          <a:noFill/>
        </p:spPr>
        <p:txBody>
          <a:bodyPr wrap="square" rtlCol="0">
            <a:spAutoFit/>
          </a:bodyPr>
          <a:lstStyle/>
          <a:p>
            <a:r>
              <a:rPr lang="en-US" dirty="0"/>
              <a:t>B</a:t>
            </a:r>
          </a:p>
        </p:txBody>
      </p:sp>
    </p:spTree>
    <p:extLst>
      <p:ext uri="{BB962C8B-B14F-4D97-AF65-F5344CB8AC3E}">
        <p14:creationId xmlns:p14="http://schemas.microsoft.com/office/powerpoint/2010/main" val="2783356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B88F-75C9-41D7-93FD-B6D6584B9050}"/>
              </a:ext>
            </a:extLst>
          </p:cNvPr>
          <p:cNvSpPr>
            <a:spLocks noGrp="1"/>
          </p:cNvSpPr>
          <p:nvPr>
            <p:ph type="title"/>
          </p:nvPr>
        </p:nvSpPr>
        <p:spPr/>
        <p:txBody>
          <a:bodyPr/>
          <a:lstStyle/>
          <a:p>
            <a:r>
              <a:rPr lang="en-US" dirty="0"/>
              <a:t>How do you define bullying ?</a:t>
            </a:r>
          </a:p>
        </p:txBody>
      </p:sp>
      <p:sp>
        <p:nvSpPr>
          <p:cNvPr id="3" name="Content Placeholder 2">
            <a:extLst>
              <a:ext uri="{FF2B5EF4-FFF2-40B4-BE49-F238E27FC236}">
                <a16:creationId xmlns:a16="http://schemas.microsoft.com/office/drawing/2014/main" id="{604C4B7F-C6C4-444A-B461-4A509F9EE866}"/>
              </a:ext>
            </a:extLst>
          </p:cNvPr>
          <p:cNvSpPr>
            <a:spLocks noGrp="1"/>
          </p:cNvSpPr>
          <p:nvPr>
            <p:ph idx="1"/>
          </p:nvPr>
        </p:nvSpPr>
        <p:spPr>
          <a:xfrm>
            <a:off x="451413" y="1915182"/>
            <a:ext cx="11551533" cy="4023360"/>
          </a:xfrm>
        </p:spPr>
        <p:txBody>
          <a:bodyPr>
            <a:normAutofit/>
          </a:bodyPr>
          <a:lstStyle/>
          <a:p>
            <a:r>
              <a:rPr lang="en-US" sz="2800" dirty="0"/>
              <a:t>In break out rooms discuss (7 minutes) </a:t>
            </a:r>
          </a:p>
          <a:p>
            <a:r>
              <a:rPr lang="en-US" sz="2800" dirty="0"/>
              <a:t>How you define bullying?</a:t>
            </a:r>
          </a:p>
          <a:p>
            <a:r>
              <a:rPr lang="en-US" sz="2800" dirty="0"/>
              <a:t>What has been your experience when discussing bullying with your school?</a:t>
            </a:r>
          </a:p>
          <a:p>
            <a:r>
              <a:rPr lang="en-US" sz="2800" dirty="0"/>
              <a:t>Please assign someone to take notes </a:t>
            </a:r>
          </a:p>
          <a:p>
            <a:r>
              <a:rPr lang="en-US" sz="2800" dirty="0"/>
              <a:t>Please assign someone who is comfortable reporting back to the big group </a:t>
            </a:r>
          </a:p>
        </p:txBody>
      </p:sp>
    </p:spTree>
    <p:extLst>
      <p:ext uri="{BB962C8B-B14F-4D97-AF65-F5344CB8AC3E}">
        <p14:creationId xmlns:p14="http://schemas.microsoft.com/office/powerpoint/2010/main" val="3373790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332D7-0F2A-4D2C-8ADD-4B6B0E5172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B3E3C34-144D-46E5-AA17-2BCBE3389429}"/>
              </a:ext>
            </a:extLst>
          </p:cNvPr>
          <p:cNvPicPr>
            <a:picLocks noGrp="1" noChangeAspect="1"/>
          </p:cNvPicPr>
          <p:nvPr>
            <p:ph idx="1"/>
          </p:nvPr>
        </p:nvPicPr>
        <p:blipFill>
          <a:blip r:embed="rId3"/>
          <a:stretch>
            <a:fillRect/>
          </a:stretch>
        </p:blipFill>
        <p:spPr>
          <a:xfrm>
            <a:off x="246498" y="0"/>
            <a:ext cx="12142628" cy="6634780"/>
          </a:xfrm>
        </p:spPr>
      </p:pic>
    </p:spTree>
    <p:extLst>
      <p:ext uri="{BB962C8B-B14F-4D97-AF65-F5344CB8AC3E}">
        <p14:creationId xmlns:p14="http://schemas.microsoft.com/office/powerpoint/2010/main" val="3682535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B2DF-955E-415C-B6A6-36DD242E3666}"/>
              </a:ext>
            </a:extLst>
          </p:cNvPr>
          <p:cNvSpPr>
            <a:spLocks noGrp="1"/>
          </p:cNvSpPr>
          <p:nvPr>
            <p:ph type="title"/>
          </p:nvPr>
        </p:nvSpPr>
        <p:spPr/>
        <p:txBody>
          <a:bodyPr/>
          <a:lstStyle/>
          <a:p>
            <a:r>
              <a:rPr lang="en-US" dirty="0"/>
              <a:t>Who is the first person you contact? </a:t>
            </a:r>
          </a:p>
        </p:txBody>
      </p:sp>
      <p:sp>
        <p:nvSpPr>
          <p:cNvPr id="3" name="Content Placeholder 2">
            <a:extLst>
              <a:ext uri="{FF2B5EF4-FFF2-40B4-BE49-F238E27FC236}">
                <a16:creationId xmlns:a16="http://schemas.microsoft.com/office/drawing/2014/main" id="{D6DE350C-C2A8-4294-9D12-EB6F40A9464F}"/>
              </a:ext>
            </a:extLst>
          </p:cNvPr>
          <p:cNvSpPr>
            <a:spLocks noGrp="1"/>
          </p:cNvSpPr>
          <p:nvPr>
            <p:ph idx="1"/>
          </p:nvPr>
        </p:nvSpPr>
        <p:spPr/>
        <p:txBody>
          <a:bodyPr/>
          <a:lstStyle/>
          <a:p>
            <a:r>
              <a:rPr lang="en-US" sz="2800" dirty="0"/>
              <a:t>A. Teacher </a:t>
            </a:r>
          </a:p>
          <a:p>
            <a:r>
              <a:rPr lang="en-US" sz="2800" dirty="0"/>
              <a:t>B. Principal </a:t>
            </a:r>
          </a:p>
          <a:p>
            <a:r>
              <a:rPr lang="en-US" sz="2800" dirty="0"/>
              <a:t>C. Superintendent</a:t>
            </a:r>
          </a:p>
          <a:p>
            <a:r>
              <a:rPr lang="en-US" sz="2800" dirty="0"/>
              <a:t>D. Nebraska Department of Education </a:t>
            </a:r>
          </a:p>
          <a:p>
            <a:r>
              <a:rPr lang="en-US" sz="2800" dirty="0"/>
              <a:t>F. Student’s parents  </a:t>
            </a:r>
          </a:p>
          <a:p>
            <a:endParaRPr lang="en-US" dirty="0"/>
          </a:p>
        </p:txBody>
      </p:sp>
    </p:spTree>
    <p:extLst>
      <p:ext uri="{BB962C8B-B14F-4D97-AF65-F5344CB8AC3E}">
        <p14:creationId xmlns:p14="http://schemas.microsoft.com/office/powerpoint/2010/main" val="414291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7795B-EF8F-4221-9A67-FAC86EA8498B}"/>
              </a:ext>
            </a:extLst>
          </p:cNvPr>
          <p:cNvSpPr>
            <a:spLocks noGrp="1"/>
          </p:cNvSpPr>
          <p:nvPr>
            <p:ph type="title"/>
          </p:nvPr>
        </p:nvSpPr>
        <p:spPr/>
        <p:txBody>
          <a:bodyPr/>
          <a:lstStyle/>
          <a:p>
            <a:r>
              <a:rPr lang="en-US" dirty="0"/>
              <a:t>Statue 79-2,137</a:t>
            </a:r>
          </a:p>
        </p:txBody>
      </p:sp>
      <p:sp>
        <p:nvSpPr>
          <p:cNvPr id="3" name="Content Placeholder 2">
            <a:extLst>
              <a:ext uri="{FF2B5EF4-FFF2-40B4-BE49-F238E27FC236}">
                <a16:creationId xmlns:a16="http://schemas.microsoft.com/office/drawing/2014/main" id="{F00D2E61-A396-4BFA-9982-3E4BAAB310C6}"/>
              </a:ext>
            </a:extLst>
          </p:cNvPr>
          <p:cNvSpPr>
            <a:spLocks noGrp="1"/>
          </p:cNvSpPr>
          <p:nvPr>
            <p:ph idx="1"/>
          </p:nvPr>
        </p:nvSpPr>
        <p:spPr/>
        <p:txBody>
          <a:bodyPr>
            <a:normAutofit fontScale="85000" lnSpcReduction="20000"/>
          </a:bodyPr>
          <a:lstStyle/>
          <a:p>
            <a:r>
              <a:rPr lang="en-US" sz="2400" dirty="0"/>
              <a:t>School district; development and adoption of bullying prevention and education policy; review.</a:t>
            </a:r>
          </a:p>
          <a:p>
            <a:r>
              <a:rPr lang="en-US" sz="2400" dirty="0"/>
              <a:t>(1) The Legislature finds and declares that:</a:t>
            </a:r>
          </a:p>
          <a:p>
            <a:r>
              <a:rPr lang="en-US" sz="2400" dirty="0"/>
              <a:t>(a) Bullying disrupts a school's ability to educate students; and</a:t>
            </a:r>
          </a:p>
          <a:p>
            <a:r>
              <a:rPr lang="en-US" sz="2400" dirty="0"/>
              <a:t>(b) Bullying threatens public safety by creating an atmosphere in which such behavior can escalate into violence.</a:t>
            </a:r>
          </a:p>
          <a:p>
            <a:r>
              <a:rPr lang="en-US" sz="2400" dirty="0"/>
              <a:t>(2) For purposes of this section, bullying means any ongoing pattern of physical, verbal, or electronic abuse on school grounds, in a vehicle owned, leased, or contracted by a school being used for a school purpose by a school employee or his or her designee, or at school-sponsored activities or school-sponsored athletic events.</a:t>
            </a:r>
          </a:p>
          <a:p>
            <a:r>
              <a:rPr lang="en-US" sz="2400" dirty="0"/>
              <a:t>(3) On or before July 1, 2009, each school district as defined in section </a:t>
            </a:r>
            <a:r>
              <a:rPr lang="en-US" sz="2400" dirty="0">
                <a:hlinkClick r:id="rId3"/>
              </a:rPr>
              <a:t>79-101</a:t>
            </a:r>
            <a:r>
              <a:rPr lang="en-US" sz="2400" dirty="0"/>
              <a:t> shall develop and adopt a policy concerning bullying prevention and education for all students.</a:t>
            </a:r>
          </a:p>
          <a:p>
            <a:r>
              <a:rPr lang="en-US" sz="2400" dirty="0"/>
              <a:t>(4) The school district shall review the policy annually</a:t>
            </a:r>
          </a:p>
          <a:p>
            <a:endParaRPr lang="en-US" dirty="0"/>
          </a:p>
        </p:txBody>
      </p:sp>
    </p:spTree>
    <p:extLst>
      <p:ext uri="{BB962C8B-B14F-4D97-AF65-F5344CB8AC3E}">
        <p14:creationId xmlns:p14="http://schemas.microsoft.com/office/powerpoint/2010/main" val="66298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3">
                                            <p:txEl>
                                              <p:pRg st="5" end="5"/>
                                            </p:txEl>
                                          </p:spTgt>
                                        </p:tgtEl>
                                        <p:attrNameLst>
                                          <p:attrName>style.color</p:attrName>
                                        </p:attrNameLst>
                                      </p:cBhvr>
                                      <p:by>
                                        <p:hsl h="-7200000" s="0" l="0"/>
                                      </p:by>
                                    </p:animClr>
                                    <p:animClr clrSpc="hsl" dir="cw">
                                      <p:cBhvr>
                                        <p:cTn id="7" dur="500" fill="hold"/>
                                        <p:tgtEl>
                                          <p:spTgt spid="3">
                                            <p:txEl>
                                              <p:pRg st="5" end="5"/>
                                            </p:txEl>
                                          </p:spTgt>
                                        </p:tgtEl>
                                        <p:attrNameLst>
                                          <p:attrName>fillcolor</p:attrName>
                                        </p:attrNameLst>
                                      </p:cBhvr>
                                      <p:by>
                                        <p:hsl h="-7200000" s="0" l="0"/>
                                      </p:by>
                                    </p:animClr>
                                    <p:animClr clrSpc="hsl" dir="cw">
                                      <p:cBhvr>
                                        <p:cTn id="8" dur="500" fill="hold"/>
                                        <p:tgtEl>
                                          <p:spTgt spid="3">
                                            <p:txEl>
                                              <p:pRg st="5" end="5"/>
                                            </p:txEl>
                                          </p:spTgt>
                                        </p:tgtEl>
                                        <p:attrNameLst>
                                          <p:attrName>stroke.color</p:attrName>
                                        </p:attrNameLst>
                                      </p:cBhvr>
                                      <p:by>
                                        <p:hsl h="-7200000" s="0" l="0"/>
                                      </p:by>
                                    </p:animClr>
                                    <p:set>
                                      <p:cBhvr>
                                        <p:cTn id="9" dur="500" fill="hold"/>
                                        <p:tgtEl>
                                          <p:spTgt spid="3">
                                            <p:txEl>
                                              <p:pRg st="5" end="5"/>
                                            </p:txEl>
                                          </p:spTgt>
                                        </p:tgtEl>
                                        <p:attrNameLst>
                                          <p:attrName>fill.type</p:attrName>
                                        </p:attrNameLst>
                                      </p:cBhvr>
                                      <p:to>
                                        <p:strVal val="solid"/>
                                      </p:to>
                                    </p:set>
                                  </p:childTnLst>
                                </p:cTn>
                              </p:par>
                              <p:par>
                                <p:cTn id="10" presetID="22" presetClass="emph" presetSubtype="0" fill="hold" nodeType="withEffect">
                                  <p:stCondLst>
                                    <p:cond delay="0"/>
                                  </p:stCondLst>
                                  <p:childTnLst>
                                    <p:animClr clrSpc="hsl" dir="cw">
                                      <p:cBhvr override="childStyle">
                                        <p:cTn id="11" dur="500" fill="hold"/>
                                        <p:tgtEl>
                                          <p:spTgt spid="3">
                                            <p:txEl>
                                              <p:pRg st="6" end="6"/>
                                            </p:txEl>
                                          </p:spTgt>
                                        </p:tgtEl>
                                        <p:attrNameLst>
                                          <p:attrName>style.color</p:attrName>
                                        </p:attrNameLst>
                                      </p:cBhvr>
                                      <p:by>
                                        <p:hsl h="-7200000" s="0" l="0"/>
                                      </p:by>
                                    </p:animClr>
                                    <p:animClr clrSpc="hsl" dir="cw">
                                      <p:cBhvr>
                                        <p:cTn id="12" dur="500" fill="hold"/>
                                        <p:tgtEl>
                                          <p:spTgt spid="3">
                                            <p:txEl>
                                              <p:pRg st="6" end="6"/>
                                            </p:txEl>
                                          </p:spTgt>
                                        </p:tgtEl>
                                        <p:attrNameLst>
                                          <p:attrName>fillcolor</p:attrName>
                                        </p:attrNameLst>
                                      </p:cBhvr>
                                      <p:by>
                                        <p:hsl h="-7200000" s="0" l="0"/>
                                      </p:by>
                                    </p:animClr>
                                    <p:animClr clrSpc="hsl" dir="cw">
                                      <p:cBhvr>
                                        <p:cTn id="13" dur="500" fill="hold"/>
                                        <p:tgtEl>
                                          <p:spTgt spid="3">
                                            <p:txEl>
                                              <p:pRg st="6" end="6"/>
                                            </p:txEl>
                                          </p:spTgt>
                                        </p:tgtEl>
                                        <p:attrNameLst>
                                          <p:attrName>stroke.color</p:attrName>
                                        </p:attrNameLst>
                                      </p:cBhvr>
                                      <p:by>
                                        <p:hsl h="-7200000" s="0" l="0"/>
                                      </p:by>
                                    </p:animClr>
                                    <p:set>
                                      <p:cBhvr>
                                        <p:cTn id="14"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2B40-688A-43CC-A533-64428BD532ED}"/>
              </a:ext>
            </a:extLst>
          </p:cNvPr>
          <p:cNvSpPr>
            <a:spLocks noGrp="1"/>
          </p:cNvSpPr>
          <p:nvPr>
            <p:ph type="title"/>
          </p:nvPr>
        </p:nvSpPr>
        <p:spPr/>
        <p:txBody>
          <a:bodyPr/>
          <a:lstStyle/>
          <a:p>
            <a:r>
              <a:rPr lang="en-US" dirty="0"/>
              <a:t>Reporting Procedures </a:t>
            </a:r>
          </a:p>
        </p:txBody>
      </p:sp>
      <p:pic>
        <p:nvPicPr>
          <p:cNvPr id="4" name="Picture 3" descr="Graphical user interface, text, application&#10;&#10;Description automatically generated">
            <a:extLst>
              <a:ext uri="{FF2B5EF4-FFF2-40B4-BE49-F238E27FC236}">
                <a16:creationId xmlns:a16="http://schemas.microsoft.com/office/drawing/2014/main" id="{DA1146C5-A31D-4E32-A1DC-1848AB054FCE}"/>
              </a:ext>
            </a:extLst>
          </p:cNvPr>
          <p:cNvPicPr>
            <a:picLocks noChangeAspect="1"/>
          </p:cNvPicPr>
          <p:nvPr/>
        </p:nvPicPr>
        <p:blipFill>
          <a:blip r:embed="rId3"/>
          <a:stretch>
            <a:fillRect/>
          </a:stretch>
        </p:blipFill>
        <p:spPr>
          <a:xfrm>
            <a:off x="838667" y="1928010"/>
            <a:ext cx="5392534" cy="4110840"/>
          </a:xfrm>
          <a:prstGeom prst="rect">
            <a:avLst/>
          </a:prstGeom>
        </p:spPr>
      </p:pic>
      <p:sp>
        <p:nvSpPr>
          <p:cNvPr id="5" name="TextBox 4">
            <a:extLst>
              <a:ext uri="{FF2B5EF4-FFF2-40B4-BE49-F238E27FC236}">
                <a16:creationId xmlns:a16="http://schemas.microsoft.com/office/drawing/2014/main" id="{C2427566-43FE-4AA0-9793-704026546A22}"/>
              </a:ext>
            </a:extLst>
          </p:cNvPr>
          <p:cNvSpPr txBox="1"/>
          <p:nvPr/>
        </p:nvSpPr>
        <p:spPr>
          <a:xfrm>
            <a:off x="6505575" y="1928010"/>
            <a:ext cx="5219700"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t>Ensure that you obtain a copy: </a:t>
            </a:r>
          </a:p>
          <a:p>
            <a:pPr marL="742950" lvl="1" indent="-285750">
              <a:buFont typeface="Arial" panose="020B0604020202020204" pitchFamily="34" charset="0"/>
              <a:buChar char="•"/>
            </a:pPr>
            <a:r>
              <a:rPr lang="en-US" sz="3200" dirty="0"/>
              <a:t>School’s bullying policy </a:t>
            </a:r>
          </a:p>
          <a:p>
            <a:pPr marL="742950" lvl="1" indent="-285750">
              <a:buFont typeface="Arial" panose="020B0604020202020204" pitchFamily="34" charset="0"/>
              <a:buChar char="•"/>
            </a:pPr>
            <a:r>
              <a:rPr lang="en-US" sz="3200" dirty="0"/>
              <a:t>Student handbook </a:t>
            </a:r>
          </a:p>
          <a:p>
            <a:pPr marL="742950" lvl="1" indent="-285750">
              <a:buFont typeface="Arial" panose="020B0604020202020204" pitchFamily="34" charset="0"/>
              <a:buChar char="•"/>
            </a:pPr>
            <a:r>
              <a:rPr lang="en-US" sz="3200" dirty="0"/>
              <a:t>Discipline policy </a:t>
            </a:r>
          </a:p>
          <a:p>
            <a:pPr marL="742950" lvl="1" indent="-285750">
              <a:buFont typeface="Arial" panose="020B0604020202020204" pitchFamily="34" charset="0"/>
              <a:buChar char="•"/>
            </a:pPr>
            <a:r>
              <a:rPr lang="en-US" sz="3200" dirty="0"/>
              <a:t>Reporting procedures </a:t>
            </a:r>
          </a:p>
        </p:txBody>
      </p:sp>
    </p:spTree>
    <p:extLst>
      <p:ext uri="{BB962C8B-B14F-4D97-AF65-F5344CB8AC3E}">
        <p14:creationId xmlns:p14="http://schemas.microsoft.com/office/powerpoint/2010/main" val="426460562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11420</TotalTime>
  <Words>1134</Words>
  <Application>Microsoft Office PowerPoint</Application>
  <PresentationFormat>Widescreen</PresentationFormat>
  <Paragraphs>156</Paragraphs>
  <Slides>17</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 Narrow</vt:lpstr>
      <vt:lpstr>Calibri</vt:lpstr>
      <vt:lpstr>Calibri Light</vt:lpstr>
      <vt:lpstr>Century Gothic</vt:lpstr>
      <vt:lpstr>Retrospect</vt:lpstr>
      <vt:lpstr>How to get Your School to Listen to You:  Bullying Prevention </vt:lpstr>
      <vt:lpstr>About Me</vt:lpstr>
      <vt:lpstr>Objectives </vt:lpstr>
      <vt:lpstr>How are you feeling? </vt:lpstr>
      <vt:lpstr>How do you define bullying ?</vt:lpstr>
      <vt:lpstr>PowerPoint Presentation</vt:lpstr>
      <vt:lpstr>Who is the first person you contact? </vt:lpstr>
      <vt:lpstr>Statue 79-2,137</vt:lpstr>
      <vt:lpstr>Reporting Procedures </vt:lpstr>
      <vt:lpstr>How do I support my student’s mental health? </vt:lpstr>
      <vt:lpstr>Outcomes </vt:lpstr>
      <vt:lpstr>PowerPoint Presentation</vt:lpstr>
      <vt:lpstr>My student is being bullied because they are different…. </vt:lpstr>
      <vt:lpstr>Small group activity  </vt:lpstr>
      <vt:lpstr>Objectives </vt:lpstr>
      <vt:lpstr>How are you feeling? </vt:lpstr>
      <vt:lpstr>BE SAFE  BE KIND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get Your School to Listen to You: Bullying Prevention</dc:title>
  <dc:creator>Torres, Cesar</dc:creator>
  <cp:lastModifiedBy>Sherri Landis</cp:lastModifiedBy>
  <cp:revision>6</cp:revision>
  <dcterms:created xsi:type="dcterms:W3CDTF">2021-12-17T14:21:57Z</dcterms:created>
  <dcterms:modified xsi:type="dcterms:W3CDTF">2022-02-08T13:24:05Z</dcterms:modified>
</cp:coreProperties>
</file>