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41"/>
  </p:notesMasterIdLst>
  <p:handoutMasterIdLst>
    <p:handoutMasterId r:id="rId42"/>
  </p:handoutMasterIdLst>
  <p:sldIdLst>
    <p:sldId id="393" r:id="rId2"/>
    <p:sldId id="404" r:id="rId3"/>
    <p:sldId id="555" r:id="rId4"/>
    <p:sldId id="532" r:id="rId5"/>
    <p:sldId id="580" r:id="rId6"/>
    <p:sldId id="586" r:id="rId7"/>
    <p:sldId id="560" r:id="rId8"/>
    <p:sldId id="534" r:id="rId9"/>
    <p:sldId id="581" r:id="rId10"/>
    <p:sldId id="536" r:id="rId11"/>
    <p:sldId id="507" r:id="rId12"/>
    <p:sldId id="564" r:id="rId13"/>
    <p:sldId id="569" r:id="rId14"/>
    <p:sldId id="518" r:id="rId15"/>
    <p:sldId id="535" r:id="rId16"/>
    <p:sldId id="561" r:id="rId17"/>
    <p:sldId id="577" r:id="rId18"/>
    <p:sldId id="565" r:id="rId19"/>
    <p:sldId id="566" r:id="rId20"/>
    <p:sldId id="511" r:id="rId21"/>
    <p:sldId id="509" r:id="rId22"/>
    <p:sldId id="588" r:id="rId23"/>
    <p:sldId id="589" r:id="rId24"/>
    <p:sldId id="562" r:id="rId25"/>
    <p:sldId id="567" r:id="rId26"/>
    <p:sldId id="568" r:id="rId27"/>
    <p:sldId id="587" r:id="rId28"/>
    <p:sldId id="563" r:id="rId29"/>
    <p:sldId id="570" r:id="rId30"/>
    <p:sldId id="461" r:id="rId31"/>
    <p:sldId id="571" r:id="rId32"/>
    <p:sldId id="572" r:id="rId33"/>
    <p:sldId id="573" r:id="rId34"/>
    <p:sldId id="575" r:id="rId35"/>
    <p:sldId id="582" r:id="rId36"/>
    <p:sldId id="578" r:id="rId37"/>
    <p:sldId id="579" r:id="rId38"/>
    <p:sldId id="583" r:id="rId39"/>
    <p:sldId id="421" r:id="rId40"/>
  </p:sldIdLst>
  <p:sldSz cx="9144000" cy="6858000" type="screen4x3"/>
  <p:notesSz cx="7010400" cy="9296400"/>
  <p:defaultTextStyle>
    <a:defPPr>
      <a:defRPr lang="en-US"/>
    </a:defPPr>
    <a:lvl1pPr algn="l" rtl="0" fontAlgn="base">
      <a:spcBef>
        <a:spcPct val="0"/>
      </a:spcBef>
      <a:spcAft>
        <a:spcPct val="0"/>
      </a:spcAft>
      <a:defRPr sz="1200" b="1" kern="1200">
        <a:solidFill>
          <a:schemeClr val="tx1"/>
        </a:solidFill>
        <a:latin typeface="Arial Narrow" pitchFamily="34" charset="0"/>
        <a:ea typeface="+mn-ea"/>
        <a:cs typeface="+mn-cs"/>
      </a:defRPr>
    </a:lvl1pPr>
    <a:lvl2pPr marL="457200" algn="l" rtl="0" fontAlgn="base">
      <a:spcBef>
        <a:spcPct val="0"/>
      </a:spcBef>
      <a:spcAft>
        <a:spcPct val="0"/>
      </a:spcAft>
      <a:defRPr sz="1200" b="1" kern="1200">
        <a:solidFill>
          <a:schemeClr val="tx1"/>
        </a:solidFill>
        <a:latin typeface="Arial Narrow" pitchFamily="34" charset="0"/>
        <a:ea typeface="+mn-ea"/>
        <a:cs typeface="+mn-cs"/>
      </a:defRPr>
    </a:lvl2pPr>
    <a:lvl3pPr marL="914400" algn="l" rtl="0" fontAlgn="base">
      <a:spcBef>
        <a:spcPct val="0"/>
      </a:spcBef>
      <a:spcAft>
        <a:spcPct val="0"/>
      </a:spcAft>
      <a:defRPr sz="1200" b="1" kern="1200">
        <a:solidFill>
          <a:schemeClr val="tx1"/>
        </a:solidFill>
        <a:latin typeface="Arial Narrow" pitchFamily="34" charset="0"/>
        <a:ea typeface="+mn-ea"/>
        <a:cs typeface="+mn-cs"/>
      </a:defRPr>
    </a:lvl3pPr>
    <a:lvl4pPr marL="1371600" algn="l" rtl="0" fontAlgn="base">
      <a:spcBef>
        <a:spcPct val="0"/>
      </a:spcBef>
      <a:spcAft>
        <a:spcPct val="0"/>
      </a:spcAft>
      <a:defRPr sz="1200" b="1" kern="1200">
        <a:solidFill>
          <a:schemeClr val="tx1"/>
        </a:solidFill>
        <a:latin typeface="Arial Narrow" pitchFamily="34" charset="0"/>
        <a:ea typeface="+mn-ea"/>
        <a:cs typeface="+mn-cs"/>
      </a:defRPr>
    </a:lvl4pPr>
    <a:lvl5pPr marL="1828800" algn="l" rtl="0" fontAlgn="base">
      <a:spcBef>
        <a:spcPct val="0"/>
      </a:spcBef>
      <a:spcAft>
        <a:spcPct val="0"/>
      </a:spcAft>
      <a:defRPr sz="1200" b="1" kern="1200">
        <a:solidFill>
          <a:schemeClr val="tx1"/>
        </a:solidFill>
        <a:latin typeface="Arial Narrow" pitchFamily="34" charset="0"/>
        <a:ea typeface="+mn-ea"/>
        <a:cs typeface="+mn-cs"/>
      </a:defRPr>
    </a:lvl5pPr>
    <a:lvl6pPr marL="2286000" algn="l" defTabSz="914400" rtl="0" eaLnBrk="1" latinLnBrk="0" hangingPunct="1">
      <a:defRPr sz="1200" b="1" kern="1200">
        <a:solidFill>
          <a:schemeClr val="tx1"/>
        </a:solidFill>
        <a:latin typeface="Arial Narrow" pitchFamily="34" charset="0"/>
        <a:ea typeface="+mn-ea"/>
        <a:cs typeface="+mn-cs"/>
      </a:defRPr>
    </a:lvl6pPr>
    <a:lvl7pPr marL="2743200" algn="l" defTabSz="914400" rtl="0" eaLnBrk="1" latinLnBrk="0" hangingPunct="1">
      <a:defRPr sz="1200" b="1" kern="1200">
        <a:solidFill>
          <a:schemeClr val="tx1"/>
        </a:solidFill>
        <a:latin typeface="Arial Narrow" pitchFamily="34" charset="0"/>
        <a:ea typeface="+mn-ea"/>
        <a:cs typeface="+mn-cs"/>
      </a:defRPr>
    </a:lvl7pPr>
    <a:lvl8pPr marL="3200400" algn="l" defTabSz="914400" rtl="0" eaLnBrk="1" latinLnBrk="0" hangingPunct="1">
      <a:defRPr sz="1200" b="1" kern="1200">
        <a:solidFill>
          <a:schemeClr val="tx1"/>
        </a:solidFill>
        <a:latin typeface="Arial Narrow" pitchFamily="34" charset="0"/>
        <a:ea typeface="+mn-ea"/>
        <a:cs typeface="+mn-cs"/>
      </a:defRPr>
    </a:lvl8pPr>
    <a:lvl9pPr marL="3657600" algn="l" defTabSz="914400" rtl="0" eaLnBrk="1" latinLnBrk="0" hangingPunct="1">
      <a:defRPr sz="12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59">
          <p15:clr>
            <a:srgbClr val="A4A3A4"/>
          </p15:clr>
        </p15:guide>
        <p15:guide id="2" pos="889">
          <p15:clr>
            <a:srgbClr val="A4A3A4"/>
          </p15:clr>
        </p15:guide>
        <p15:guide id="3" pos="113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cook" initials="v" lastIdx="3" clrIdx="0"/>
  <p:cmAuthor id="1" name="Anne Lawton" initials="ALawton" lastIdx="1" clrIdx="1"/>
  <p:cmAuthor id="2" name="Garnett, Wyatt" initials="GW" lastIdx="2" clrIdx="2">
    <p:extLst>
      <p:ext uri="{19B8F6BF-5375-455C-9EA6-DF929625EA0E}">
        <p15:presenceInfo xmlns:p15="http://schemas.microsoft.com/office/powerpoint/2012/main" userId="S::WGarnett@DataRecognitionCorp.com::7101535a-9c7b-4268-9975-f68a6b6537fc" providerId="AD"/>
      </p:ext>
    </p:extLst>
  </p:cmAuthor>
  <p:cmAuthor id="3" name="Clark, Trudy" initials="CT" lastIdx="3" clrIdx="3">
    <p:extLst>
      <p:ext uri="{19B8F6BF-5375-455C-9EA6-DF929625EA0E}">
        <p15:presenceInfo xmlns:p15="http://schemas.microsoft.com/office/powerpoint/2012/main" userId="S::Trudy.Clark@education.ne.gov::774b3e34-4174-4a04-9c1d-947716bef6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00000"/>
    <a:srgbClr val="336699"/>
    <a:srgbClr val="FF3399"/>
    <a:srgbClr val="FF33CC"/>
    <a:srgbClr val="FF66CC"/>
    <a:srgbClr val="1E2950"/>
    <a:srgbClr val="FFCC00"/>
    <a:srgbClr val="4F91C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6357" autoAdjust="0"/>
  </p:normalViewPr>
  <p:slideViewPr>
    <p:cSldViewPr snapToGrid="0">
      <p:cViewPr varScale="1">
        <p:scale>
          <a:sx n="75" d="100"/>
          <a:sy n="75" d="100"/>
        </p:scale>
        <p:origin x="542" y="43"/>
      </p:cViewPr>
      <p:guideLst>
        <p:guide orient="horz" pos="259"/>
        <p:guide pos="889"/>
        <p:guide pos="11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6"/>
    </p:cViewPr>
  </p:sorterViewPr>
  <p:notesViewPr>
    <p:cSldViewPr snapToGrid="0">
      <p:cViewPr varScale="1">
        <p:scale>
          <a:sx n="59" d="100"/>
          <a:sy n="59" d="100"/>
        </p:scale>
        <p:origin x="-1642"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defTabSz="931794">
              <a:defRPr sz="1300" b="0" dirty="0">
                <a:latin typeface="Arial" charset="0"/>
              </a:defRPr>
            </a:lvl1pPr>
          </a:lstStyle>
          <a:p>
            <a:pPr>
              <a:defRPr/>
            </a:pPr>
            <a:endParaRPr lang="en-US" dirty="0"/>
          </a:p>
        </p:txBody>
      </p:sp>
      <p:sp>
        <p:nvSpPr>
          <p:cNvPr id="10240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algn="r" defTabSz="931794">
              <a:defRPr sz="1300" b="0" dirty="0">
                <a:latin typeface="Arial" charset="0"/>
              </a:defRPr>
            </a:lvl1pPr>
          </a:lstStyle>
          <a:p>
            <a:pPr>
              <a:defRPr/>
            </a:pPr>
            <a:endParaRPr lang="en-US" dirty="0"/>
          </a:p>
        </p:txBody>
      </p:sp>
      <p:sp>
        <p:nvSpPr>
          <p:cNvPr id="1024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defTabSz="931794">
              <a:defRPr sz="1300" b="0" dirty="0">
                <a:latin typeface="Arial" charset="0"/>
              </a:defRPr>
            </a:lvl1pPr>
          </a:lstStyle>
          <a:p>
            <a:pPr>
              <a:defRPr/>
            </a:pPr>
            <a:endParaRPr lang="en-US" dirty="0"/>
          </a:p>
        </p:txBody>
      </p:sp>
      <p:sp>
        <p:nvSpPr>
          <p:cNvPr id="1024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algn="r" defTabSz="931794">
              <a:defRPr sz="1300" b="0">
                <a:latin typeface="Arial" charset="0"/>
              </a:defRPr>
            </a:lvl1pPr>
          </a:lstStyle>
          <a:p>
            <a:pPr>
              <a:defRPr/>
            </a:pPr>
            <a:fld id="{900F8093-8071-41B0-B4BD-42C595F0638D}" type="slidenum">
              <a:rPr lang="en-US"/>
              <a:pPr>
                <a:defRPr/>
              </a:pPr>
              <a:t>‹#›</a:t>
            </a:fld>
            <a:endParaRPr lang="en-US" dirty="0"/>
          </a:p>
        </p:txBody>
      </p:sp>
    </p:spTree>
    <p:extLst>
      <p:ext uri="{BB962C8B-B14F-4D97-AF65-F5344CB8AC3E}">
        <p14:creationId xmlns:p14="http://schemas.microsoft.com/office/powerpoint/2010/main" val="2192707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defTabSz="931794">
              <a:defRPr sz="1300" b="0" dirty="0">
                <a:latin typeface="Arial" charset="0"/>
              </a:defRPr>
            </a:lvl1pPr>
          </a:lstStyle>
          <a:p>
            <a:pPr>
              <a:defRPr/>
            </a:pPr>
            <a:endParaRPr lang="en-US" dirty="0"/>
          </a:p>
        </p:txBody>
      </p:sp>
      <p:sp>
        <p:nvSpPr>
          <p:cNvPr id="235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lvl1pPr algn="r" defTabSz="931794">
              <a:defRPr sz="1300" b="0" dirty="0">
                <a:latin typeface="Arial"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3110" tIns="46555" rIns="93110" bIns="465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defTabSz="931794">
              <a:defRPr sz="1300" b="0" dirty="0">
                <a:latin typeface="Arial" charset="0"/>
              </a:defRPr>
            </a:lvl1pPr>
          </a:lstStyle>
          <a:p>
            <a:pPr>
              <a:defRPr/>
            </a:pPr>
            <a:endParaRPr lang="en-US" dirty="0"/>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10" tIns="46555" rIns="93110" bIns="46555" numCol="1" anchor="b" anchorCtr="0" compatLnSpc="1">
            <a:prstTxWarp prst="textNoShape">
              <a:avLst/>
            </a:prstTxWarp>
          </a:bodyPr>
          <a:lstStyle>
            <a:lvl1pPr algn="r" defTabSz="931794">
              <a:defRPr sz="1300" b="0">
                <a:latin typeface="Arial" charset="0"/>
              </a:defRPr>
            </a:lvl1pPr>
          </a:lstStyle>
          <a:p>
            <a:pPr>
              <a:defRPr/>
            </a:pPr>
            <a:fld id="{803A73EC-F890-474A-8E2B-4BAC3BAEA038}" type="slidenum">
              <a:rPr lang="en-US"/>
              <a:pPr>
                <a:defRPr/>
              </a:pPr>
              <a:t>‹#›</a:t>
            </a:fld>
            <a:endParaRPr lang="en-US" dirty="0"/>
          </a:p>
        </p:txBody>
      </p:sp>
    </p:spTree>
    <p:extLst>
      <p:ext uri="{BB962C8B-B14F-4D97-AF65-F5344CB8AC3E}">
        <p14:creationId xmlns:p14="http://schemas.microsoft.com/office/powerpoint/2010/main" val="12784114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10</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11</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12</a:t>
            </a:fld>
            <a:endParaRPr lang="en-US" dirty="0"/>
          </a:p>
        </p:txBody>
      </p:sp>
    </p:spTree>
    <p:extLst>
      <p:ext uri="{BB962C8B-B14F-4D97-AF65-F5344CB8AC3E}">
        <p14:creationId xmlns:p14="http://schemas.microsoft.com/office/powerpoint/2010/main" val="826668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13</a:t>
            </a:fld>
            <a:endParaRPr lang="en-US" dirty="0"/>
          </a:p>
        </p:txBody>
      </p:sp>
    </p:spTree>
    <p:extLst>
      <p:ext uri="{BB962C8B-B14F-4D97-AF65-F5344CB8AC3E}">
        <p14:creationId xmlns:p14="http://schemas.microsoft.com/office/powerpoint/2010/main" val="279536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14</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15</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16</a:t>
            </a:fld>
            <a:endParaRPr lang="en-US" dirty="0"/>
          </a:p>
        </p:txBody>
      </p:sp>
    </p:spTree>
    <p:extLst>
      <p:ext uri="{BB962C8B-B14F-4D97-AF65-F5344CB8AC3E}">
        <p14:creationId xmlns:p14="http://schemas.microsoft.com/office/powerpoint/2010/main" val="2195010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17</a:t>
            </a:fld>
            <a:endParaRPr lang="en-US" dirty="0"/>
          </a:p>
        </p:txBody>
      </p:sp>
    </p:spTree>
    <p:extLst>
      <p:ext uri="{BB962C8B-B14F-4D97-AF65-F5344CB8AC3E}">
        <p14:creationId xmlns:p14="http://schemas.microsoft.com/office/powerpoint/2010/main" val="720426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18</a:t>
            </a:fld>
            <a:endParaRPr lang="en-US" dirty="0"/>
          </a:p>
        </p:txBody>
      </p:sp>
    </p:spTree>
    <p:extLst>
      <p:ext uri="{BB962C8B-B14F-4D97-AF65-F5344CB8AC3E}">
        <p14:creationId xmlns:p14="http://schemas.microsoft.com/office/powerpoint/2010/main" val="1425823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19</a:t>
            </a:fld>
            <a:endParaRPr lang="en-US" dirty="0"/>
          </a:p>
        </p:txBody>
      </p:sp>
    </p:spTree>
    <p:extLst>
      <p:ext uri="{BB962C8B-B14F-4D97-AF65-F5344CB8AC3E}">
        <p14:creationId xmlns:p14="http://schemas.microsoft.com/office/powerpoint/2010/main" val="1910409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20</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21</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22</a:t>
            </a:fld>
            <a:endParaRPr lang="en-US" dirty="0"/>
          </a:p>
        </p:txBody>
      </p:sp>
    </p:spTree>
    <p:extLst>
      <p:ext uri="{BB962C8B-B14F-4D97-AF65-F5344CB8AC3E}">
        <p14:creationId xmlns:p14="http://schemas.microsoft.com/office/powerpoint/2010/main" val="1061867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23</a:t>
            </a:fld>
            <a:endParaRPr lang="en-US" dirty="0"/>
          </a:p>
        </p:txBody>
      </p:sp>
    </p:spTree>
    <p:extLst>
      <p:ext uri="{BB962C8B-B14F-4D97-AF65-F5344CB8AC3E}">
        <p14:creationId xmlns:p14="http://schemas.microsoft.com/office/powerpoint/2010/main" val="1460168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24</a:t>
            </a:fld>
            <a:endParaRPr lang="en-US" dirty="0"/>
          </a:p>
        </p:txBody>
      </p:sp>
    </p:spTree>
    <p:extLst>
      <p:ext uri="{BB962C8B-B14F-4D97-AF65-F5344CB8AC3E}">
        <p14:creationId xmlns:p14="http://schemas.microsoft.com/office/powerpoint/2010/main" val="1797812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25</a:t>
            </a:fld>
            <a:endParaRPr lang="en-US" dirty="0"/>
          </a:p>
        </p:txBody>
      </p:sp>
    </p:spTree>
    <p:extLst>
      <p:ext uri="{BB962C8B-B14F-4D97-AF65-F5344CB8AC3E}">
        <p14:creationId xmlns:p14="http://schemas.microsoft.com/office/powerpoint/2010/main" val="1185362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26</a:t>
            </a:fld>
            <a:endParaRPr lang="en-US" dirty="0"/>
          </a:p>
        </p:txBody>
      </p:sp>
    </p:spTree>
    <p:extLst>
      <p:ext uri="{BB962C8B-B14F-4D97-AF65-F5344CB8AC3E}">
        <p14:creationId xmlns:p14="http://schemas.microsoft.com/office/powerpoint/2010/main" val="2806417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27</a:t>
            </a:fld>
            <a:endParaRPr lang="en-US" dirty="0"/>
          </a:p>
        </p:txBody>
      </p:sp>
    </p:spTree>
    <p:extLst>
      <p:ext uri="{BB962C8B-B14F-4D97-AF65-F5344CB8AC3E}">
        <p14:creationId xmlns:p14="http://schemas.microsoft.com/office/powerpoint/2010/main" val="40184196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28</a:t>
            </a:fld>
            <a:endParaRPr lang="en-US" dirty="0"/>
          </a:p>
        </p:txBody>
      </p:sp>
    </p:spTree>
    <p:extLst>
      <p:ext uri="{BB962C8B-B14F-4D97-AF65-F5344CB8AC3E}">
        <p14:creationId xmlns:p14="http://schemas.microsoft.com/office/powerpoint/2010/main" val="3457323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29</a:t>
            </a:fld>
            <a:endParaRPr lang="en-US" dirty="0"/>
          </a:p>
        </p:txBody>
      </p:sp>
    </p:spTree>
    <p:extLst>
      <p:ext uri="{BB962C8B-B14F-4D97-AF65-F5344CB8AC3E}">
        <p14:creationId xmlns:p14="http://schemas.microsoft.com/office/powerpoint/2010/main" val="262259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a:t>
            </a:fld>
            <a:endParaRPr lang="en-US" dirty="0"/>
          </a:p>
        </p:txBody>
      </p:sp>
    </p:spTree>
    <p:extLst>
      <p:ext uri="{BB962C8B-B14F-4D97-AF65-F5344CB8AC3E}">
        <p14:creationId xmlns:p14="http://schemas.microsoft.com/office/powerpoint/2010/main" val="4116282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31</a:t>
            </a:fld>
            <a:endParaRPr lang="en-US" dirty="0"/>
          </a:p>
        </p:txBody>
      </p:sp>
    </p:spTree>
    <p:extLst>
      <p:ext uri="{BB962C8B-B14F-4D97-AF65-F5344CB8AC3E}">
        <p14:creationId xmlns:p14="http://schemas.microsoft.com/office/powerpoint/2010/main" val="4018130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32</a:t>
            </a:fld>
            <a:endParaRPr lang="en-US" dirty="0"/>
          </a:p>
        </p:txBody>
      </p:sp>
    </p:spTree>
    <p:extLst>
      <p:ext uri="{BB962C8B-B14F-4D97-AF65-F5344CB8AC3E}">
        <p14:creationId xmlns:p14="http://schemas.microsoft.com/office/powerpoint/2010/main" val="1630570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33</a:t>
            </a:fld>
            <a:endParaRPr lang="en-US" dirty="0"/>
          </a:p>
        </p:txBody>
      </p:sp>
    </p:spTree>
    <p:extLst>
      <p:ext uri="{BB962C8B-B14F-4D97-AF65-F5344CB8AC3E}">
        <p14:creationId xmlns:p14="http://schemas.microsoft.com/office/powerpoint/2010/main" val="11337964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34</a:t>
            </a:fld>
            <a:endParaRPr lang="en-US" dirty="0"/>
          </a:p>
        </p:txBody>
      </p:sp>
    </p:spTree>
    <p:extLst>
      <p:ext uri="{BB962C8B-B14F-4D97-AF65-F5344CB8AC3E}">
        <p14:creationId xmlns:p14="http://schemas.microsoft.com/office/powerpoint/2010/main" val="31884906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35</a:t>
            </a:fld>
            <a:endParaRPr lang="en-US" dirty="0"/>
          </a:p>
        </p:txBody>
      </p:sp>
    </p:spTree>
    <p:extLst>
      <p:ext uri="{BB962C8B-B14F-4D97-AF65-F5344CB8AC3E}">
        <p14:creationId xmlns:p14="http://schemas.microsoft.com/office/powerpoint/2010/main" val="40515216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36</a:t>
            </a:fld>
            <a:endParaRPr lang="en-US" dirty="0"/>
          </a:p>
        </p:txBody>
      </p:sp>
    </p:spTree>
    <p:extLst>
      <p:ext uri="{BB962C8B-B14F-4D97-AF65-F5344CB8AC3E}">
        <p14:creationId xmlns:p14="http://schemas.microsoft.com/office/powerpoint/2010/main" val="24228590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37</a:t>
            </a:fld>
            <a:endParaRPr lang="en-US" dirty="0"/>
          </a:p>
        </p:txBody>
      </p:sp>
    </p:spTree>
    <p:extLst>
      <p:ext uri="{BB962C8B-B14F-4D97-AF65-F5344CB8AC3E}">
        <p14:creationId xmlns:p14="http://schemas.microsoft.com/office/powerpoint/2010/main" val="36198242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38</a:t>
            </a:fld>
            <a:endParaRPr lang="en-US" dirty="0"/>
          </a:p>
        </p:txBody>
      </p:sp>
    </p:spTree>
    <p:extLst>
      <p:ext uri="{BB962C8B-B14F-4D97-AF65-F5344CB8AC3E}">
        <p14:creationId xmlns:p14="http://schemas.microsoft.com/office/powerpoint/2010/main" val="41561789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4</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5</a:t>
            </a:fld>
            <a:endParaRPr lang="en-US" dirty="0"/>
          </a:p>
        </p:txBody>
      </p:sp>
    </p:spTree>
    <p:extLst>
      <p:ext uri="{BB962C8B-B14F-4D97-AF65-F5344CB8AC3E}">
        <p14:creationId xmlns:p14="http://schemas.microsoft.com/office/powerpoint/2010/main" val="407135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6</a:t>
            </a:fld>
            <a:endParaRPr lang="en-US" dirty="0"/>
          </a:p>
        </p:txBody>
      </p:sp>
    </p:spTree>
    <p:extLst>
      <p:ext uri="{BB962C8B-B14F-4D97-AF65-F5344CB8AC3E}">
        <p14:creationId xmlns:p14="http://schemas.microsoft.com/office/powerpoint/2010/main" val="2415162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7</a:t>
            </a:fld>
            <a:endParaRPr lang="en-US" dirty="0"/>
          </a:p>
        </p:txBody>
      </p:sp>
    </p:spTree>
    <p:extLst>
      <p:ext uri="{BB962C8B-B14F-4D97-AF65-F5344CB8AC3E}">
        <p14:creationId xmlns:p14="http://schemas.microsoft.com/office/powerpoint/2010/main" val="320299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8</a:t>
            </a:fld>
            <a:endParaRPr lang="en-US" dirty="0"/>
          </a:p>
        </p:txBody>
      </p:sp>
    </p:spTree>
    <p:extLst>
      <p:ext uri="{BB962C8B-B14F-4D97-AF65-F5344CB8AC3E}">
        <p14:creationId xmlns:p14="http://schemas.microsoft.com/office/powerpoint/2010/main" val="1239013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3A73EC-F890-474A-8E2B-4BAC3BAEA038}" type="slidenum">
              <a:rPr lang="en-US" smtClean="0"/>
              <a:pPr>
                <a:defRPr/>
              </a:pPr>
              <a:t>9</a:t>
            </a:fld>
            <a:endParaRPr lang="en-US" dirty="0"/>
          </a:p>
        </p:txBody>
      </p:sp>
    </p:spTree>
    <p:extLst>
      <p:ext uri="{BB962C8B-B14F-4D97-AF65-F5344CB8AC3E}">
        <p14:creationId xmlns:p14="http://schemas.microsoft.com/office/powerpoint/2010/main" val="3631129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DRC_overviewTitle.jpg"/>
          <p:cNvPicPr>
            <a:picLocks noChangeAspect="1"/>
          </p:cNvPicPr>
          <p:nvPr userDrawn="1"/>
        </p:nvPicPr>
        <p:blipFill>
          <a:blip r:embed="rId2" cstate="print"/>
          <a:stretch>
            <a:fillRect/>
          </a:stretch>
        </p:blipFill>
        <p:spPr>
          <a:xfrm>
            <a:off x="0" y="0"/>
            <a:ext cx="9168384" cy="6876288"/>
          </a:xfrm>
          <a:prstGeom prst="rect">
            <a:avLst/>
          </a:prstGeom>
        </p:spPr>
      </p:pic>
      <p:sp>
        <p:nvSpPr>
          <p:cNvPr id="2" name="Title 1"/>
          <p:cNvSpPr>
            <a:spLocks noGrp="1"/>
          </p:cNvSpPr>
          <p:nvPr>
            <p:ph type="ctrTitle"/>
          </p:nvPr>
        </p:nvSpPr>
        <p:spPr>
          <a:xfrm>
            <a:off x="1371600" y="3035300"/>
            <a:ext cx="7772400" cy="822325"/>
          </a:xfrm>
          <a:prstGeom prst="rect">
            <a:avLst/>
          </a:prstGeom>
        </p:spPr>
        <p:txBody>
          <a:bodyPr/>
          <a:lstStyle>
            <a:lvl1pPr algn="l">
              <a:defRPr sz="3600" b="1">
                <a:solidFill>
                  <a:srgbClr val="022F65"/>
                </a:solidFill>
                <a:latin typeface="Garamond"/>
                <a:cs typeface="Garamond"/>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00" y="274638"/>
            <a:ext cx="73533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33500" y="1600200"/>
            <a:ext cx="73533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xfrm>
            <a:off x="215900" y="6086475"/>
            <a:ext cx="657225" cy="266700"/>
          </a:xfrm>
          <a:prstGeom prst="rect">
            <a:avLst/>
          </a:prstGeom>
          <a:ln/>
        </p:spPr>
        <p:txBody>
          <a:bodyPr/>
          <a:lstStyle>
            <a:lvl1pPr algn="ctr">
              <a:defRPr>
                <a:solidFill>
                  <a:schemeClr val="bg1"/>
                </a:solidFill>
              </a:defRPr>
            </a:lvl1pPr>
          </a:lstStyle>
          <a:p>
            <a:pPr>
              <a:defRPr/>
            </a:pPr>
            <a:fld id="{5C85FF15-2366-464F-A9D7-3AA477A532F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xfrm>
            <a:off x="8486775" y="6435725"/>
            <a:ext cx="657225" cy="266700"/>
          </a:xfrm>
          <a:prstGeom prst="rect">
            <a:avLst/>
          </a:prstGeom>
          <a:ln/>
        </p:spPr>
        <p:txBody>
          <a:bodyPr/>
          <a:lstStyle>
            <a:lvl1pPr>
              <a:defRPr/>
            </a:lvl1pPr>
          </a:lstStyle>
          <a:p>
            <a:pPr>
              <a:defRPr/>
            </a:pPr>
            <a:fld id="{1343D8A3-888E-4C33-A071-3C1629BD6C3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DRC_overviewSlide.jpg"/>
          <p:cNvPicPr>
            <a:picLocks noChangeAspect="1"/>
          </p:cNvPicPr>
          <p:nvPr userDrawn="1"/>
        </p:nvPicPr>
        <p:blipFill>
          <a:blip r:embed="rId5" cstate="print"/>
          <a:stretch>
            <a:fillRect/>
          </a:stretch>
        </p:blipFill>
        <p:spPr>
          <a:xfrm>
            <a:off x="0" y="0"/>
            <a:ext cx="9168384" cy="6876288"/>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869"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rotect-us.mimecast.com/s/i-aMClYNLKto479ghG4P9b?domain=education.ne.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necustomerservice@datarecognitioncorp.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ducation.ne.gov/assessment/nscas-alternate-summative-assessment/#2018_nscas_alt_proctor_trai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C_overviewTitle.jpg"/>
          <p:cNvPicPr>
            <a:picLocks noChangeAspect="1"/>
          </p:cNvPicPr>
          <p:nvPr/>
        </p:nvPicPr>
        <p:blipFill>
          <a:blip r:embed="rId3" cstate="print"/>
          <a:stretch>
            <a:fillRect/>
          </a:stretch>
        </p:blipFill>
        <p:spPr>
          <a:xfrm>
            <a:off x="-24384" y="8389"/>
            <a:ext cx="9168384" cy="6876288"/>
          </a:xfrm>
          <a:prstGeom prst="rect">
            <a:avLst/>
          </a:prstGeom>
        </p:spPr>
      </p:pic>
      <p:sp>
        <p:nvSpPr>
          <p:cNvPr id="5" name="Title 1"/>
          <p:cNvSpPr>
            <a:spLocks noGrp="1"/>
          </p:cNvSpPr>
          <p:nvPr>
            <p:ph type="ctrTitle"/>
          </p:nvPr>
        </p:nvSpPr>
        <p:spPr>
          <a:xfrm>
            <a:off x="923925" y="1689761"/>
            <a:ext cx="8220075" cy="4101990"/>
          </a:xfrm>
          <a:prstGeom prst="rect">
            <a:avLst/>
          </a:prstGeom>
        </p:spPr>
        <p:txBody>
          <a:bodyPr/>
          <a:lstStyle>
            <a:lvl1pPr algn="l">
              <a:defRPr sz="3600" b="1">
                <a:solidFill>
                  <a:srgbClr val="022F65"/>
                </a:solidFill>
                <a:latin typeface="Garamond"/>
                <a:cs typeface="Garamond"/>
              </a:defRPr>
            </a:lvl1pPr>
          </a:lstStyle>
          <a:p>
            <a:br>
              <a:rPr lang="en-US" dirty="0"/>
            </a:br>
            <a:br>
              <a:rPr lang="en-US" dirty="0"/>
            </a:br>
            <a:br>
              <a:rPr lang="en-US" dirty="0"/>
            </a:br>
            <a:br>
              <a:rPr lang="en-US" dirty="0"/>
            </a:br>
            <a:br>
              <a:rPr lang="en-US" dirty="0"/>
            </a:br>
            <a:br>
              <a:rPr lang="en-US" dirty="0"/>
            </a:br>
            <a:br>
              <a:rPr lang="en-US" dirty="0"/>
            </a:br>
            <a:endParaRPr lang="en-US" dirty="0"/>
          </a:p>
        </p:txBody>
      </p:sp>
      <p:sp>
        <p:nvSpPr>
          <p:cNvPr id="3" name="TextBox 2"/>
          <p:cNvSpPr txBox="1"/>
          <p:nvPr/>
        </p:nvSpPr>
        <p:spPr>
          <a:xfrm>
            <a:off x="583120" y="605224"/>
            <a:ext cx="7953375" cy="1600438"/>
          </a:xfrm>
          <a:prstGeom prst="rect">
            <a:avLst/>
          </a:prstGeom>
          <a:solidFill>
            <a:srgbClr val="C00000"/>
          </a:solidFill>
        </p:spPr>
        <p:txBody>
          <a:bodyPr wrap="square" rtlCol="0">
            <a:spAutoFit/>
          </a:bodyPr>
          <a:lstStyle/>
          <a:p>
            <a:pPr algn="ctr"/>
            <a:endParaRPr lang="en-US" sz="900" dirty="0">
              <a:solidFill>
                <a:srgbClr val="336699"/>
              </a:solidFill>
              <a:latin typeface="Garamond" pitchFamily="18" charset="0"/>
            </a:endParaRPr>
          </a:p>
          <a:p>
            <a:pPr algn="ctr"/>
            <a:r>
              <a:rPr lang="en-US" sz="4000" dirty="0">
                <a:solidFill>
                  <a:schemeClr val="bg1"/>
                </a:solidFill>
                <a:latin typeface="Garamond" pitchFamily="18" charset="0"/>
              </a:rPr>
              <a:t>2022 NSCAS Alternate</a:t>
            </a:r>
          </a:p>
          <a:p>
            <a:pPr algn="ctr"/>
            <a:r>
              <a:rPr lang="en-US" sz="4000" dirty="0">
                <a:solidFill>
                  <a:schemeClr val="bg1"/>
                </a:solidFill>
                <a:latin typeface="Garamond" pitchFamily="18" charset="0"/>
              </a:rPr>
              <a:t>Test Administration Training</a:t>
            </a:r>
          </a:p>
          <a:p>
            <a:pPr algn="ctr"/>
            <a:endParaRPr lang="en-US" sz="900" dirty="0">
              <a:solidFill>
                <a:srgbClr val="336699"/>
              </a:solidFill>
              <a:latin typeface="Garamond"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312" y="2706624"/>
            <a:ext cx="7284989" cy="14630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92213" y="1266694"/>
            <a:ext cx="7735887" cy="481978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Students must not be left alone with test materials</a:t>
            </a:r>
          </a:p>
          <a:p>
            <a:pPr marL="571500" indent="-342900">
              <a:spcAft>
                <a:spcPct val="15000"/>
              </a:spcAft>
              <a:buClr>
                <a:srgbClr val="4F91CD"/>
              </a:buClr>
              <a:buSzPct val="150000"/>
              <a:buFont typeface="Wingdings" charset="2"/>
              <a:buChar char="§"/>
            </a:pPr>
            <a:r>
              <a:rPr lang="en-US" sz="2400" dirty="0">
                <a:solidFill>
                  <a:srgbClr val="000099"/>
                </a:solidFill>
              </a:rPr>
              <a:t>Students cannot take test materials out of the testing site</a:t>
            </a:r>
          </a:p>
          <a:p>
            <a:pPr marL="571500" indent="-342900">
              <a:spcAft>
                <a:spcPct val="15000"/>
              </a:spcAft>
              <a:buClr>
                <a:srgbClr val="4F91CD"/>
              </a:buClr>
              <a:buSzPct val="150000"/>
              <a:buFont typeface="Wingdings" charset="2"/>
              <a:buChar char="§"/>
            </a:pPr>
            <a:r>
              <a:rPr lang="en-US" sz="2400" dirty="0">
                <a:solidFill>
                  <a:srgbClr val="000099"/>
                </a:solidFill>
              </a:rPr>
              <a:t>Do not coach or provide feedback in any way, including prompting or answering questions related to the contents of the test</a:t>
            </a:r>
          </a:p>
          <a:p>
            <a:pPr marL="571500" indent="-342900">
              <a:spcAft>
                <a:spcPct val="15000"/>
              </a:spcAft>
              <a:buClr>
                <a:srgbClr val="4F91CD"/>
              </a:buClr>
              <a:buSzPct val="150000"/>
              <a:buFont typeface="Wingdings" charset="2"/>
              <a:buChar char="§"/>
            </a:pPr>
            <a:r>
              <a:rPr lang="en-US" sz="2400" dirty="0">
                <a:solidFill>
                  <a:srgbClr val="000099"/>
                </a:solidFill>
              </a:rPr>
              <a:t>Do not alter, influence, or interfere with a test response in any way</a:t>
            </a:r>
          </a:p>
          <a:p>
            <a:pPr marL="228600">
              <a:spcAft>
                <a:spcPct val="15000"/>
              </a:spcAft>
              <a:buClr>
                <a:srgbClr val="4F91CD"/>
              </a:buClr>
              <a:buSzPct val="150000"/>
            </a:pPr>
            <a:endParaRPr lang="en-US" sz="2400" dirty="0">
              <a:solidFill>
                <a:srgbClr val="000099"/>
              </a:solidFill>
            </a:endParaRPr>
          </a:p>
          <a:p>
            <a:pPr marL="571500" indent="-342900">
              <a:spcAft>
                <a:spcPct val="15000"/>
              </a:spcAft>
              <a:buClr>
                <a:srgbClr val="4F91CD"/>
              </a:buClr>
              <a:buSzPct val="150000"/>
              <a:buFont typeface="Wingdings" charset="2"/>
              <a:buChar char="§"/>
            </a:pPr>
            <a:r>
              <a:rPr lang="en-US" sz="2400" dirty="0">
                <a:solidFill>
                  <a:srgbClr val="C00000"/>
                </a:solidFill>
              </a:rPr>
              <a:t>Refer to the </a:t>
            </a:r>
            <a:r>
              <a:rPr lang="en-US" sz="2400" i="1" dirty="0">
                <a:solidFill>
                  <a:srgbClr val="C00000"/>
                </a:solidFill>
              </a:rPr>
              <a:t>NSCAS Alternate Administration Manual </a:t>
            </a:r>
            <a:r>
              <a:rPr lang="en-US" sz="2400" dirty="0">
                <a:solidFill>
                  <a:srgbClr val="C00000"/>
                </a:solidFill>
              </a:rPr>
              <a:t>for complete Test Security procedures</a:t>
            </a:r>
          </a:p>
          <a:p>
            <a:pPr marL="685800" lvl="1">
              <a:spcAft>
                <a:spcPct val="15000"/>
              </a:spcAft>
              <a:buClr>
                <a:srgbClr val="4F91CD"/>
              </a:buClr>
              <a:buSzPct val="150000"/>
            </a:pPr>
            <a:endParaRPr lang="en-US" sz="2400" dirty="0">
              <a:solidFill>
                <a:schemeClr val="accent2">
                  <a:lumMod val="75000"/>
                </a:schemeClr>
              </a:solidFill>
            </a:endParaRP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 Security</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10</a:t>
            </a:fld>
            <a:endParaRPr lang="en-US" dirty="0"/>
          </a:p>
        </p:txBody>
      </p:sp>
      <p:pic>
        <p:nvPicPr>
          <p:cNvPr id="2057" name="Picture 9" descr="C:\Users\vcook\AppData\Local\Microsoft\Windows\Temporary Internet Files\Content.IE5\A8LP590D\MC9004421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5787" y="4511707"/>
            <a:ext cx="481965" cy="481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3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08244" y="804076"/>
            <a:ext cx="7731632" cy="395185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Students identified in ADVISER as taking the alternate assessment are pre-assigned to online test sessions</a:t>
            </a:r>
          </a:p>
          <a:p>
            <a:pPr marL="571500" indent="-342900">
              <a:spcAft>
                <a:spcPct val="15000"/>
              </a:spcAft>
              <a:buClr>
                <a:srgbClr val="4F91CD"/>
              </a:buClr>
              <a:buSzPct val="150000"/>
              <a:buFont typeface="Wingdings" charset="2"/>
              <a:buChar char="§"/>
            </a:pPr>
            <a:r>
              <a:rPr lang="en-US" sz="2400" dirty="0">
                <a:solidFill>
                  <a:srgbClr val="000099"/>
                </a:solidFill>
              </a:rPr>
              <a:t>Students who weren’t pre-identified must be added to the DRC INSIGHT Portal Student Management application and test sessions</a:t>
            </a:r>
          </a:p>
          <a:p>
            <a:pPr marL="571500" indent="-342900">
              <a:spcAft>
                <a:spcPct val="15000"/>
              </a:spcAft>
              <a:buClr>
                <a:srgbClr val="4F91CD"/>
              </a:buClr>
              <a:buSzPct val="150000"/>
              <a:buFont typeface="Wingdings" charset="2"/>
              <a:buChar char="§"/>
            </a:pPr>
            <a:r>
              <a:rPr lang="en-US" sz="2400" dirty="0">
                <a:solidFill>
                  <a:srgbClr val="000099"/>
                </a:solidFill>
              </a:rPr>
              <a:t>Student Details are </a:t>
            </a:r>
            <a:r>
              <a:rPr lang="en-US" sz="2400" dirty="0" err="1">
                <a:solidFill>
                  <a:srgbClr val="000099"/>
                </a:solidFill>
              </a:rPr>
              <a:t>precoded</a:t>
            </a:r>
            <a:r>
              <a:rPr lang="en-US" sz="2400" dirty="0">
                <a:solidFill>
                  <a:srgbClr val="000099"/>
                </a:solidFill>
              </a:rPr>
              <a:t> for pre-identified students but must be entered for new students</a:t>
            </a:r>
          </a:p>
          <a:p>
            <a:pPr marL="571500" indent="-342900">
              <a:spcAft>
                <a:spcPct val="15000"/>
              </a:spcAft>
              <a:buClr>
                <a:srgbClr val="4F91CD"/>
              </a:buClr>
              <a:buSzPct val="150000"/>
              <a:buFont typeface="Wingdings" charset="2"/>
              <a:buChar char="§"/>
            </a:pPr>
            <a:r>
              <a:rPr lang="en-US" sz="2400" dirty="0">
                <a:solidFill>
                  <a:srgbClr val="000099"/>
                </a:solidFill>
              </a:rPr>
              <a:t>Accommodations and Testing Codes must be entered into the DRC INSIGHT Portal Student Management application, when applicable</a:t>
            </a:r>
          </a:p>
        </p:txBody>
      </p:sp>
      <p:sp>
        <p:nvSpPr>
          <p:cNvPr id="6" name="Rectangle 12"/>
          <p:cNvSpPr>
            <a:spLocks noGrp="1" noChangeArrowheads="1"/>
          </p:cNvSpPr>
          <p:nvPr>
            <p:ph type="title"/>
          </p:nvPr>
        </p:nvSpPr>
        <p:spPr bwMode="auto">
          <a:xfrm>
            <a:off x="1346643" y="180502"/>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Student Information</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11</a:t>
            </a:fld>
            <a:endParaRPr lang="en-US" dirty="0"/>
          </a:p>
        </p:txBody>
      </p:sp>
      <p:sp>
        <p:nvSpPr>
          <p:cNvPr id="5" name="Rectangle 4"/>
          <p:cNvSpPr/>
          <p:nvPr/>
        </p:nvSpPr>
        <p:spPr>
          <a:xfrm>
            <a:off x="1208244" y="4767736"/>
            <a:ext cx="7731632" cy="830997"/>
          </a:xfrm>
          <a:prstGeom prst="rect">
            <a:avLst/>
          </a:prstGeom>
          <a:ln w="0">
            <a:solidFill>
              <a:srgbClr val="000099"/>
            </a:solidFill>
          </a:ln>
        </p:spPr>
        <p:txBody>
          <a:bodyPr wrap="square">
            <a:spAutoFit/>
          </a:bodyPr>
          <a:lstStyle/>
          <a:p>
            <a:pPr marL="0" lvl="1" algn="ctr">
              <a:spcAft>
                <a:spcPct val="15000"/>
              </a:spcAft>
              <a:buClr>
                <a:srgbClr val="4F91CD"/>
              </a:buClr>
              <a:buSzPct val="150000"/>
            </a:pPr>
            <a:r>
              <a:rPr lang="en-US" sz="2400" dirty="0">
                <a:solidFill>
                  <a:srgbClr val="C00000"/>
                </a:solidFill>
              </a:rPr>
              <a:t>Enter or edit student information in the DRC INSIGHT Portal by the last day of the NSCAS Alternate Testing Window—May 6.</a:t>
            </a:r>
            <a:endParaRPr lang="en-US" sz="1800" b="0" dirty="0">
              <a:solidFill>
                <a:srgbClr val="C00000"/>
              </a:solidFill>
            </a:endParaRPr>
          </a:p>
        </p:txBody>
      </p:sp>
    </p:spTree>
    <p:extLst>
      <p:ext uri="{BB962C8B-B14F-4D97-AF65-F5344CB8AC3E}">
        <p14:creationId xmlns:p14="http://schemas.microsoft.com/office/powerpoint/2010/main" val="51580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33" y="1467948"/>
            <a:ext cx="7713345" cy="337784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enter/edit Student Detail…</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Students” tab</a:t>
            </a:r>
          </a:p>
          <a:p>
            <a:pPr marL="1143000" lvl="1" indent="-457200">
              <a:spcAft>
                <a:spcPct val="15000"/>
              </a:spcAft>
              <a:buClr>
                <a:srgbClr val="4F91CD"/>
              </a:buClr>
              <a:buSzPct val="150000"/>
              <a:buFont typeface="+mj-lt"/>
              <a:buAutoNum type="arabicPeriod"/>
            </a:pPr>
            <a:r>
              <a:rPr lang="en-US" sz="2200" b="0" dirty="0">
                <a:solidFill>
                  <a:srgbClr val="000099"/>
                </a:solidFill>
              </a:rPr>
              <a:t>Use the filters on the Manage Students tab to find the student or students whose information you want to enter/edit and select the “Find Students” button</a:t>
            </a:r>
          </a:p>
        </p:txBody>
      </p:sp>
      <p:sp>
        <p:nvSpPr>
          <p:cNvPr id="6" name="Rectangle 12"/>
          <p:cNvSpPr>
            <a:spLocks noGrp="1" noChangeArrowheads="1"/>
          </p:cNvSpPr>
          <p:nvPr>
            <p:ph type="title"/>
          </p:nvPr>
        </p:nvSpPr>
        <p:spPr bwMode="auto">
          <a:xfrm>
            <a:off x="1355787" y="350260"/>
            <a:ext cx="7454838" cy="83845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Student Detail</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12</a:t>
            </a:fld>
            <a:endParaRPr lang="en-US" dirty="0"/>
          </a:p>
        </p:txBody>
      </p:sp>
    </p:spTree>
    <p:extLst>
      <p:ext uri="{BB962C8B-B14F-4D97-AF65-F5344CB8AC3E}">
        <p14:creationId xmlns:p14="http://schemas.microsoft.com/office/powerpoint/2010/main" val="89208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18" y="1175116"/>
            <a:ext cx="7713345" cy="337784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u="sng" dirty="0">
                <a:solidFill>
                  <a:srgbClr val="000099"/>
                </a:solidFill>
              </a:rPr>
              <a:t>View/Edit Student Detail for Individual Students</a:t>
            </a:r>
          </a:p>
          <a:p>
            <a:pPr marL="1143000" lvl="1" indent="-457200">
              <a:spcAft>
                <a:spcPct val="15000"/>
              </a:spcAft>
              <a:buClr>
                <a:srgbClr val="4F91CD"/>
              </a:buClr>
              <a:buSzPct val="150000"/>
              <a:buFont typeface="+mj-lt"/>
              <a:buAutoNum type="arabicPeriod"/>
            </a:pPr>
            <a:r>
              <a:rPr lang="en-US" sz="2200" b="0" dirty="0">
                <a:solidFill>
                  <a:srgbClr val="000099"/>
                </a:solidFill>
              </a:rPr>
              <a:t>In the Manage Students search results, select the “View/Edit” button in the “Action” column</a:t>
            </a:r>
          </a:p>
          <a:p>
            <a:pPr marL="1143000" lvl="1" indent="-457200">
              <a:spcAft>
                <a:spcPct val="15000"/>
              </a:spcAft>
              <a:buClr>
                <a:srgbClr val="4F91CD"/>
              </a:buClr>
              <a:buSzPct val="150000"/>
              <a:buFont typeface="+mj-lt"/>
              <a:buAutoNum type="arabicPeriod"/>
            </a:pPr>
            <a:r>
              <a:rPr lang="en-US" sz="2200" b="0" dirty="0">
                <a:solidFill>
                  <a:srgbClr val="000099"/>
                </a:solidFill>
              </a:rPr>
              <a:t>When the “Edit Student” window opens, select the “Student Detail” tab</a:t>
            </a:r>
          </a:p>
          <a:p>
            <a:pPr marL="1143000" lvl="1" indent="-457200">
              <a:spcAft>
                <a:spcPct val="15000"/>
              </a:spcAft>
              <a:buClr>
                <a:srgbClr val="4F91CD"/>
              </a:buClr>
              <a:buSzPct val="150000"/>
              <a:buFont typeface="+mj-lt"/>
              <a:buAutoNum type="arabicPeriod"/>
            </a:pPr>
            <a:r>
              <a:rPr lang="en-US" sz="2200" b="0" dirty="0">
                <a:solidFill>
                  <a:srgbClr val="000099"/>
                </a:solidFill>
              </a:rPr>
              <a:t>Edit student’s name and Date of Birth in the fields provided or use dropdowns to edit other details</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“Save” button to return to your original search results</a:t>
            </a:r>
          </a:p>
        </p:txBody>
      </p:sp>
      <p:sp>
        <p:nvSpPr>
          <p:cNvPr id="6" name="Rectangle 12"/>
          <p:cNvSpPr>
            <a:spLocks noGrp="1" noChangeArrowheads="1"/>
          </p:cNvSpPr>
          <p:nvPr>
            <p:ph type="title"/>
          </p:nvPr>
        </p:nvSpPr>
        <p:spPr bwMode="auto">
          <a:xfrm>
            <a:off x="1355773" y="243710"/>
            <a:ext cx="7454838" cy="76212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Student Detail</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13</a:t>
            </a:fld>
            <a:endParaRPr lang="en-US" dirty="0"/>
          </a:p>
        </p:txBody>
      </p:sp>
      <p:sp>
        <p:nvSpPr>
          <p:cNvPr id="5" name="Rectangle 4"/>
          <p:cNvSpPr/>
          <p:nvPr/>
        </p:nvSpPr>
        <p:spPr>
          <a:xfrm>
            <a:off x="1835493" y="4722241"/>
            <a:ext cx="6495393" cy="830997"/>
          </a:xfrm>
          <a:prstGeom prst="rect">
            <a:avLst/>
          </a:prstGeom>
          <a:ln w="0">
            <a:solidFill>
              <a:srgbClr val="000099"/>
            </a:solidFill>
          </a:ln>
        </p:spPr>
        <p:txBody>
          <a:bodyPr wrap="square">
            <a:spAutoFit/>
          </a:bodyPr>
          <a:lstStyle/>
          <a:p>
            <a:pPr marL="0" lvl="1" algn="ctr">
              <a:spcAft>
                <a:spcPct val="15000"/>
              </a:spcAft>
              <a:buClr>
                <a:srgbClr val="4F91CD"/>
              </a:buClr>
              <a:buSzPct val="150000"/>
            </a:pPr>
            <a:r>
              <a:rPr lang="en-US" sz="2400" dirty="0">
                <a:solidFill>
                  <a:srgbClr val="C00000"/>
                </a:solidFill>
              </a:rPr>
              <a:t>Update information in ADVISER. NDE will verify student information before reporting. </a:t>
            </a:r>
          </a:p>
        </p:txBody>
      </p:sp>
    </p:spTree>
    <p:extLst>
      <p:ext uri="{BB962C8B-B14F-4D97-AF65-F5344CB8AC3E}">
        <p14:creationId xmlns:p14="http://schemas.microsoft.com/office/powerpoint/2010/main" val="325323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13577" y="1139700"/>
            <a:ext cx="7882129" cy="3828740"/>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Accommodations for students with IEP or 504 Plans and English Language Learners must be reported in the DRC INSIGHT Portal Student Management application</a:t>
            </a:r>
          </a:p>
          <a:p>
            <a:pPr marL="571500" indent="-342900">
              <a:spcAft>
                <a:spcPct val="15000"/>
              </a:spcAft>
              <a:buClr>
                <a:srgbClr val="4F91CD"/>
              </a:buClr>
              <a:buSzPct val="150000"/>
              <a:buFont typeface="Wingdings" charset="2"/>
              <a:buChar char="§"/>
            </a:pPr>
            <a:r>
              <a:rPr lang="en-US" sz="2400" dirty="0">
                <a:solidFill>
                  <a:srgbClr val="000099"/>
                </a:solidFill>
              </a:rPr>
              <a:t>Refer to the </a:t>
            </a:r>
            <a:r>
              <a:rPr lang="en-US" sz="2400" i="1" dirty="0">
                <a:solidFill>
                  <a:srgbClr val="000099"/>
                </a:solidFill>
              </a:rPr>
              <a:t>NSCAS Accessibility Manual</a:t>
            </a:r>
            <a:r>
              <a:rPr lang="en-US" sz="2400" dirty="0">
                <a:solidFill>
                  <a:srgbClr val="000099"/>
                </a:solidFill>
              </a:rPr>
              <a:t> on the NDE website for information on how to select, administer, and evaluate use of accessibility supports for instruction and assessment</a:t>
            </a:r>
          </a:p>
          <a:p>
            <a:pPr marL="571500">
              <a:spcAft>
                <a:spcPct val="15000"/>
              </a:spcAft>
              <a:buClr>
                <a:srgbClr val="4F91CD"/>
              </a:buClr>
              <a:buSzPct val="150000"/>
            </a:pPr>
            <a:endParaRPr lang="en-US" sz="2400" dirty="0">
              <a:solidFill>
                <a:schemeClr val="accent2">
                  <a:lumMod val="75000"/>
                </a:schemeClr>
              </a:solidFill>
            </a:endParaRPr>
          </a:p>
          <a:p>
            <a:pPr marL="228600" algn="ctr">
              <a:spcAft>
                <a:spcPct val="15000"/>
              </a:spcAft>
              <a:buClr>
                <a:srgbClr val="4F91CD"/>
              </a:buClr>
              <a:buSzPct val="150000"/>
            </a:pPr>
            <a:r>
              <a:rPr lang="en-US" sz="2000" u="sng" dirty="0">
                <a:hlinkClick r:id="rId3"/>
              </a:rPr>
              <a:t>https://www.education.ne.gov/assessment/nscas-system/#nscas-accessibility</a:t>
            </a:r>
            <a:endParaRPr lang="en-US" sz="2000" dirty="0">
              <a:solidFill>
                <a:schemeClr val="accent2">
                  <a:lumMod val="75000"/>
                </a:schemeClr>
              </a:solidFill>
            </a:endParaRPr>
          </a:p>
        </p:txBody>
      </p:sp>
      <p:sp>
        <p:nvSpPr>
          <p:cNvPr id="6" name="Rectangle 12"/>
          <p:cNvSpPr>
            <a:spLocks noGrp="1" noChangeArrowheads="1"/>
          </p:cNvSpPr>
          <p:nvPr>
            <p:ph type="title"/>
          </p:nvPr>
        </p:nvSpPr>
        <p:spPr bwMode="auto">
          <a:xfrm>
            <a:off x="1355786" y="350261"/>
            <a:ext cx="7597713" cy="564140"/>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Accommodations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14</a:t>
            </a:fld>
            <a:endParaRPr lang="en-US" dirty="0"/>
          </a:p>
        </p:txBody>
      </p:sp>
    </p:spTree>
    <p:extLst>
      <p:ext uri="{BB962C8B-B14F-4D97-AF65-F5344CB8AC3E}">
        <p14:creationId xmlns:p14="http://schemas.microsoft.com/office/powerpoint/2010/main" val="103060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319728" y="1116205"/>
            <a:ext cx="7526956" cy="4321183"/>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No accommodated versions of the NSCAS Alternate assessment are provided</a:t>
            </a:r>
          </a:p>
          <a:p>
            <a:pPr marL="571500" indent="-342900">
              <a:spcAft>
                <a:spcPct val="15000"/>
              </a:spcAft>
              <a:buClr>
                <a:srgbClr val="4F91CD"/>
              </a:buClr>
              <a:buSzPct val="150000"/>
              <a:buFont typeface="Wingdings" charset="2"/>
              <a:buChar char="§"/>
            </a:pPr>
            <a:r>
              <a:rPr lang="en-US" sz="2400" dirty="0">
                <a:solidFill>
                  <a:srgbClr val="000099"/>
                </a:solidFill>
              </a:rPr>
              <a:t>Districts may provide tests in large print or another format that supports the student’s primary mode of communication</a:t>
            </a:r>
          </a:p>
          <a:p>
            <a:pPr marL="571500" indent="-342900">
              <a:spcAft>
                <a:spcPct val="15000"/>
              </a:spcAft>
              <a:buClr>
                <a:srgbClr val="4F91CD"/>
              </a:buClr>
              <a:buSzPct val="150000"/>
              <a:buFont typeface="Wingdings" charset="2"/>
              <a:buChar char="§"/>
            </a:pPr>
            <a:r>
              <a:rPr lang="en-US" sz="2400" dirty="0">
                <a:solidFill>
                  <a:srgbClr val="000099"/>
                </a:solidFill>
              </a:rPr>
              <a:t>Districts must securely destroy any tests provided in these formats</a:t>
            </a:r>
          </a:p>
          <a:p>
            <a:pPr marL="571500" indent="-342900">
              <a:spcAft>
                <a:spcPct val="15000"/>
              </a:spcAft>
              <a:buClr>
                <a:srgbClr val="4F91CD"/>
              </a:buClr>
              <a:buSzPct val="150000"/>
              <a:buFont typeface="Wingdings" charset="2"/>
              <a:buChar char="§"/>
            </a:pPr>
            <a:r>
              <a:rPr lang="en-US" sz="2400" dirty="0">
                <a:solidFill>
                  <a:srgbClr val="000099"/>
                </a:solidFill>
              </a:rPr>
              <a:t>NDE does not provide manipulatives/objects for the NSCAS Alternate tests, but they are allowed if their use is a normal part of a student’s instruction and in the student’s IEP</a:t>
            </a:r>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Accommodated Testing Materials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15</a:t>
            </a:fld>
            <a:endParaRPr lang="en-US" dirty="0"/>
          </a:p>
        </p:txBody>
      </p:sp>
    </p:spTree>
    <p:extLst>
      <p:ext uri="{BB962C8B-B14F-4D97-AF65-F5344CB8AC3E}">
        <p14:creationId xmlns:p14="http://schemas.microsoft.com/office/powerpoint/2010/main" val="7415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33" y="1005513"/>
            <a:ext cx="7713345" cy="4302716"/>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Report the following accommodations in the DRC INSIGHT Portal Student Management application, when applicable</a:t>
            </a:r>
          </a:p>
          <a:p>
            <a:pPr marL="1257300" lvl="2" indent="-342900">
              <a:buFont typeface="Arial" panose="020B0604020202020204" pitchFamily="34" charset="0"/>
              <a:buChar char="•"/>
            </a:pPr>
            <a:r>
              <a:rPr lang="en-US" sz="2200" u="sng" dirty="0">
                <a:solidFill>
                  <a:srgbClr val="000099"/>
                </a:solidFill>
              </a:rPr>
              <a:t>Paper/Pencil</a:t>
            </a:r>
            <a:r>
              <a:rPr lang="en-US" sz="2200" b="0" dirty="0">
                <a:solidFill>
                  <a:srgbClr val="000099"/>
                </a:solidFill>
              </a:rPr>
              <a:t>—paper/pencil test instead of online format</a:t>
            </a:r>
          </a:p>
          <a:p>
            <a:pPr marL="1257300" lvl="2" indent="-342900">
              <a:buFont typeface="Arial" panose="020B0604020202020204" pitchFamily="34" charset="0"/>
              <a:buChar char="•"/>
            </a:pPr>
            <a:r>
              <a:rPr lang="en-US" sz="2200" u="sng" dirty="0">
                <a:solidFill>
                  <a:srgbClr val="000099"/>
                </a:solidFill>
              </a:rPr>
              <a:t>Mathematical Supports</a:t>
            </a:r>
            <a:r>
              <a:rPr lang="en-US" sz="2200" b="0" dirty="0">
                <a:solidFill>
                  <a:srgbClr val="000099"/>
                </a:solidFill>
              </a:rPr>
              <a:t>—abacus, calculation device, number line, addition/multiplication charts, etc.</a:t>
            </a:r>
          </a:p>
          <a:p>
            <a:pPr marL="1257300" lvl="2" indent="-342900">
              <a:buFont typeface="Arial" panose="020B0604020202020204" pitchFamily="34" charset="0"/>
              <a:buChar char="•"/>
            </a:pPr>
            <a:r>
              <a:rPr lang="en-US" sz="2200" u="sng" dirty="0">
                <a:solidFill>
                  <a:srgbClr val="000099"/>
                </a:solidFill>
              </a:rPr>
              <a:t>Assistive Technology</a:t>
            </a:r>
            <a:r>
              <a:rPr lang="en-US" sz="2200" b="0" dirty="0">
                <a:solidFill>
                  <a:srgbClr val="000099"/>
                </a:solidFill>
              </a:rPr>
              <a:t>—alternate response options, word processor or similar keyboarding device used to respond to items</a:t>
            </a:r>
          </a:p>
          <a:p>
            <a:pPr marL="1257300" lvl="2" indent="-342900">
              <a:buFont typeface="Arial" panose="020B0604020202020204" pitchFamily="34" charset="0"/>
              <a:buChar char="•"/>
            </a:pPr>
            <a:r>
              <a:rPr lang="en-US" sz="2200" u="sng" dirty="0">
                <a:solidFill>
                  <a:srgbClr val="000099"/>
                </a:solidFill>
              </a:rPr>
              <a:t>Specialized presentation of test</a:t>
            </a:r>
            <a:r>
              <a:rPr lang="en-US" sz="2200" b="0" dirty="0">
                <a:solidFill>
                  <a:srgbClr val="000099"/>
                </a:solidFill>
              </a:rPr>
              <a:t>—colored paper, tactile graphics, color overlay, magnification device, background color, etc.</a:t>
            </a:r>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IEP Accommodations to be Reported</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16</a:t>
            </a:fld>
            <a:endParaRPr lang="en-US" dirty="0"/>
          </a:p>
        </p:txBody>
      </p:sp>
    </p:spTree>
    <p:extLst>
      <p:ext uri="{BB962C8B-B14F-4D97-AF65-F5344CB8AC3E}">
        <p14:creationId xmlns:p14="http://schemas.microsoft.com/office/powerpoint/2010/main" val="367615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33" y="1465304"/>
            <a:ext cx="7713345" cy="3767185"/>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enter/edit a student’s accommodations…</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Students” tab</a:t>
            </a:r>
          </a:p>
          <a:p>
            <a:pPr marL="1143000" lvl="1" indent="-457200">
              <a:spcAft>
                <a:spcPct val="15000"/>
              </a:spcAft>
              <a:buClr>
                <a:srgbClr val="4F91CD"/>
              </a:buClr>
              <a:buSzPct val="150000"/>
              <a:buFont typeface="+mj-lt"/>
              <a:buAutoNum type="arabicPeriod"/>
            </a:pPr>
            <a:r>
              <a:rPr lang="en-US" sz="2200" b="0" dirty="0">
                <a:solidFill>
                  <a:srgbClr val="000099"/>
                </a:solidFill>
              </a:rPr>
              <a:t>Use the filters on the Manage Students tab to find the student or students whose accommodations you want to enter/edit and select the “Find Students” button</a:t>
            </a:r>
          </a:p>
          <a:p>
            <a:pPr marL="685800" indent="-457200">
              <a:spcAft>
                <a:spcPct val="15000"/>
              </a:spcAft>
              <a:buClr>
                <a:srgbClr val="4F91CD"/>
              </a:buClr>
              <a:buSzPct val="150000"/>
              <a:buFont typeface="Wingdings" panose="05000000000000000000" pitchFamily="2" charset="2"/>
              <a:buChar char="§"/>
            </a:pPr>
            <a:r>
              <a:rPr lang="en-US" sz="2200" dirty="0">
                <a:solidFill>
                  <a:srgbClr val="000099"/>
                </a:solidFill>
              </a:rPr>
              <a:t>There are two options for updating accommodations</a:t>
            </a:r>
          </a:p>
        </p:txBody>
      </p:sp>
      <p:sp>
        <p:nvSpPr>
          <p:cNvPr id="6" name="Rectangle 12"/>
          <p:cNvSpPr>
            <a:spLocks noGrp="1" noChangeArrowheads="1"/>
          </p:cNvSpPr>
          <p:nvPr>
            <p:ph type="title"/>
          </p:nvPr>
        </p:nvSpPr>
        <p:spPr bwMode="auto">
          <a:xfrm>
            <a:off x="1355787" y="350260"/>
            <a:ext cx="7454838" cy="80188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Accommodations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17</a:t>
            </a:fld>
            <a:endParaRPr lang="en-US" dirty="0"/>
          </a:p>
        </p:txBody>
      </p:sp>
    </p:spTree>
    <p:extLst>
      <p:ext uri="{BB962C8B-B14F-4D97-AF65-F5344CB8AC3E}">
        <p14:creationId xmlns:p14="http://schemas.microsoft.com/office/powerpoint/2010/main" val="150401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097273" y="1115567"/>
            <a:ext cx="7713345" cy="371640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u="sng" dirty="0">
                <a:solidFill>
                  <a:srgbClr val="000099"/>
                </a:solidFill>
              </a:rPr>
              <a:t>OPTION 1: Enter/Edit for Individual Students</a:t>
            </a:r>
          </a:p>
          <a:p>
            <a:pPr marL="1143000" lvl="1" indent="-457200">
              <a:spcAft>
                <a:spcPct val="15000"/>
              </a:spcAft>
              <a:buClr>
                <a:srgbClr val="4F91CD"/>
              </a:buClr>
              <a:buSzPct val="150000"/>
              <a:buFont typeface="+mj-lt"/>
              <a:buAutoNum type="arabicPeriod"/>
            </a:pPr>
            <a:r>
              <a:rPr lang="en-US" sz="2200" b="0" dirty="0">
                <a:solidFill>
                  <a:srgbClr val="000099"/>
                </a:solidFill>
              </a:rPr>
              <a:t>In the Manage Students search results, select the “View/Edit” button in the “Action” column</a:t>
            </a:r>
          </a:p>
          <a:p>
            <a:pPr marL="1143000" lvl="1" indent="-457200">
              <a:spcAft>
                <a:spcPct val="15000"/>
              </a:spcAft>
              <a:buClr>
                <a:srgbClr val="4F91CD"/>
              </a:buClr>
              <a:buSzPct val="150000"/>
              <a:buFont typeface="+mj-lt"/>
              <a:buAutoNum type="arabicPeriod"/>
            </a:pPr>
            <a:r>
              <a:rPr lang="en-US" sz="2200" b="0" dirty="0">
                <a:solidFill>
                  <a:srgbClr val="000099"/>
                </a:solidFill>
              </a:rPr>
              <a:t>When the “Edit Student” window opens, select the “Accommodations” tab</a:t>
            </a:r>
          </a:p>
          <a:p>
            <a:pPr marL="1143000" lvl="1" indent="-457200">
              <a:spcAft>
                <a:spcPct val="15000"/>
              </a:spcAft>
              <a:buClr>
                <a:srgbClr val="4F91CD"/>
              </a:buClr>
              <a:buSzPct val="150000"/>
              <a:buFont typeface="+mj-lt"/>
              <a:buAutoNum type="arabicPeriod"/>
            </a:pPr>
            <a:r>
              <a:rPr lang="en-US" sz="2200" b="0" dirty="0">
                <a:solidFill>
                  <a:srgbClr val="000099"/>
                </a:solidFill>
              </a:rPr>
              <a:t>Select the checkbox next to each applicable accommodation; Note that you must report the accommodation for each subject tested, as accommodations may vary by subject</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“Save” button to return to your original search results</a:t>
            </a:r>
          </a:p>
        </p:txBody>
      </p:sp>
      <p:sp>
        <p:nvSpPr>
          <p:cNvPr id="6" name="Rectangle 12"/>
          <p:cNvSpPr>
            <a:spLocks noGrp="1" noChangeArrowheads="1"/>
          </p:cNvSpPr>
          <p:nvPr>
            <p:ph type="title"/>
          </p:nvPr>
        </p:nvSpPr>
        <p:spPr bwMode="auto">
          <a:xfrm>
            <a:off x="1355780" y="313684"/>
            <a:ext cx="7454838" cy="80188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Accommodations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18</a:t>
            </a:fld>
            <a:endParaRPr lang="en-US" dirty="0"/>
          </a:p>
        </p:txBody>
      </p:sp>
      <p:sp>
        <p:nvSpPr>
          <p:cNvPr id="5" name="Rectangle 4"/>
          <p:cNvSpPr/>
          <p:nvPr/>
        </p:nvSpPr>
        <p:spPr>
          <a:xfrm>
            <a:off x="1835502" y="4850386"/>
            <a:ext cx="6495393" cy="830997"/>
          </a:xfrm>
          <a:prstGeom prst="rect">
            <a:avLst/>
          </a:prstGeom>
          <a:ln w="0">
            <a:solidFill>
              <a:srgbClr val="000099"/>
            </a:solidFill>
          </a:ln>
        </p:spPr>
        <p:txBody>
          <a:bodyPr wrap="square">
            <a:spAutoFit/>
          </a:bodyPr>
          <a:lstStyle/>
          <a:p>
            <a:pPr marL="0" lvl="1" algn="ctr">
              <a:spcAft>
                <a:spcPct val="15000"/>
              </a:spcAft>
              <a:buClr>
                <a:srgbClr val="4F91CD"/>
              </a:buClr>
              <a:buSzPct val="150000"/>
            </a:pPr>
            <a:r>
              <a:rPr lang="en-US" sz="2400" dirty="0">
                <a:solidFill>
                  <a:srgbClr val="C00000"/>
                </a:solidFill>
              </a:rPr>
              <a:t>Enter or edit accommodations by the last day of the NSCAS Alternate Testing Window—May 6.</a:t>
            </a:r>
            <a:endParaRPr lang="en-US" sz="1800" b="0" dirty="0">
              <a:solidFill>
                <a:srgbClr val="C00000"/>
              </a:solidFill>
            </a:endParaRPr>
          </a:p>
        </p:txBody>
      </p:sp>
    </p:spTree>
    <p:extLst>
      <p:ext uri="{BB962C8B-B14F-4D97-AF65-F5344CB8AC3E}">
        <p14:creationId xmlns:p14="http://schemas.microsoft.com/office/powerpoint/2010/main" val="249880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26" y="1042415"/>
            <a:ext cx="7713345" cy="4085734"/>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u="sng" dirty="0">
                <a:solidFill>
                  <a:srgbClr val="000099"/>
                </a:solidFill>
              </a:rPr>
              <a:t>OPTION 2: Assign the Same Accommodation(s) to Multiple Students</a:t>
            </a:r>
          </a:p>
          <a:p>
            <a:pPr marL="1143000" lvl="1" indent="-457200">
              <a:spcAft>
                <a:spcPct val="15000"/>
              </a:spcAft>
              <a:buClr>
                <a:srgbClr val="4F91CD"/>
              </a:buClr>
              <a:buSzPct val="150000"/>
              <a:buFont typeface="+mj-lt"/>
              <a:buAutoNum type="arabicPeriod"/>
            </a:pPr>
            <a:r>
              <a:rPr lang="en-US" sz="2200" b="0" dirty="0">
                <a:solidFill>
                  <a:srgbClr val="000099"/>
                </a:solidFill>
              </a:rPr>
              <a:t>In your search results, check the boxes to the left of the students’ names for all the students whose accommodations you want to update</a:t>
            </a:r>
          </a:p>
          <a:p>
            <a:pPr marL="1143000" lvl="1" indent="-457200">
              <a:spcAft>
                <a:spcPct val="15000"/>
              </a:spcAft>
              <a:buClr>
                <a:srgbClr val="4F91CD"/>
              </a:buClr>
              <a:buSzPct val="150000"/>
              <a:buFont typeface="+mj-lt"/>
              <a:buAutoNum type="arabicPeriod"/>
            </a:pPr>
            <a:r>
              <a:rPr lang="en-US" sz="2200" b="0" dirty="0">
                <a:solidFill>
                  <a:srgbClr val="000099"/>
                </a:solidFill>
              </a:rPr>
              <a:t>Select the “Update Accommodations” button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checkbox next to each applicable accommodation shown in the “Update Accommodations for Multiple Students” window</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“Save” button to return to your original search results</a:t>
            </a:r>
          </a:p>
        </p:txBody>
      </p:sp>
      <p:sp>
        <p:nvSpPr>
          <p:cNvPr id="6" name="Rectangle 12"/>
          <p:cNvSpPr>
            <a:spLocks noGrp="1" noChangeArrowheads="1"/>
          </p:cNvSpPr>
          <p:nvPr>
            <p:ph type="title"/>
          </p:nvPr>
        </p:nvSpPr>
        <p:spPr bwMode="auto">
          <a:xfrm>
            <a:off x="1355784" y="231388"/>
            <a:ext cx="7454838" cy="81102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Accommodations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19</a:t>
            </a:fld>
            <a:endParaRPr lang="en-US" dirty="0"/>
          </a:p>
        </p:txBody>
      </p:sp>
      <p:sp>
        <p:nvSpPr>
          <p:cNvPr id="5" name="Rectangle 4"/>
          <p:cNvSpPr/>
          <p:nvPr/>
        </p:nvSpPr>
        <p:spPr>
          <a:xfrm>
            <a:off x="1226526" y="5128149"/>
            <a:ext cx="6495393" cy="830997"/>
          </a:xfrm>
          <a:prstGeom prst="rect">
            <a:avLst/>
          </a:prstGeom>
          <a:ln w="0">
            <a:solidFill>
              <a:srgbClr val="000099"/>
            </a:solidFill>
          </a:ln>
        </p:spPr>
        <p:txBody>
          <a:bodyPr wrap="square">
            <a:spAutoFit/>
          </a:bodyPr>
          <a:lstStyle/>
          <a:p>
            <a:pPr marL="0" lvl="1" algn="ctr">
              <a:spcAft>
                <a:spcPct val="15000"/>
              </a:spcAft>
              <a:buClr>
                <a:srgbClr val="4F91CD"/>
              </a:buClr>
              <a:buSzPct val="150000"/>
            </a:pPr>
            <a:r>
              <a:rPr lang="en-US" sz="2400" dirty="0">
                <a:solidFill>
                  <a:srgbClr val="C00000"/>
                </a:solidFill>
              </a:rPr>
              <a:t>Enter or edit accommodations by the last day of the NSCAS Alternate Testing Window—May 6.</a:t>
            </a:r>
            <a:endParaRPr lang="en-US" sz="1800" b="0" dirty="0">
              <a:solidFill>
                <a:srgbClr val="C00000"/>
              </a:solidFill>
            </a:endParaRPr>
          </a:p>
        </p:txBody>
      </p:sp>
    </p:spTree>
    <p:extLst>
      <p:ext uri="{BB962C8B-B14F-4D97-AF65-F5344CB8AC3E}">
        <p14:creationId xmlns:p14="http://schemas.microsoft.com/office/powerpoint/2010/main" val="320504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2"/>
          <p:cNvSpPr>
            <a:spLocks noGrp="1" noChangeArrowheads="1"/>
          </p:cNvSpPr>
          <p:nvPr>
            <p:ph type="title"/>
          </p:nvPr>
        </p:nvSpPr>
        <p:spPr bwMode="auto">
          <a:xfrm>
            <a:off x="1384363" y="312161"/>
            <a:ext cx="7444242" cy="62128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2022 NSCAS Alternate Key Dates </a:t>
            </a:r>
            <a:endParaRPr lang="en-US" sz="3000" dirty="0">
              <a:solidFill>
                <a:schemeClr val="bg1"/>
              </a:solidFill>
            </a:endParaRPr>
          </a:p>
        </p:txBody>
      </p:sp>
      <p:sp>
        <p:nvSpPr>
          <p:cNvPr id="21507" name="Rectangle 10"/>
          <p:cNvSpPr>
            <a:spLocks noChangeArrowheads="1"/>
          </p:cNvSpPr>
          <p:nvPr/>
        </p:nvSpPr>
        <p:spPr bwMode="auto">
          <a:xfrm>
            <a:off x="1355788" y="2352072"/>
            <a:ext cx="7526956" cy="794064"/>
          </a:xfrm>
          <a:prstGeom prst="rect">
            <a:avLst/>
          </a:prstGeom>
          <a:noFill/>
          <a:ln w="9525">
            <a:noFill/>
            <a:miter lim="800000"/>
            <a:headEnd/>
            <a:tailEnd/>
          </a:ln>
        </p:spPr>
        <p:txBody>
          <a:bodyPr wrap="square" anchor="ctr">
            <a:spAutoFit/>
          </a:bodyPr>
          <a:lstStyle/>
          <a:p>
            <a:pPr marL="977900" lvl="1" indent="-284163">
              <a:spcAft>
                <a:spcPct val="15000"/>
              </a:spcAft>
              <a:buClr>
                <a:srgbClr val="4F91CD"/>
              </a:buClr>
              <a:buSzPct val="150000"/>
              <a:buFont typeface="Wingdings" charset="2"/>
              <a:buChar char="§"/>
            </a:pPr>
            <a:endParaRPr lang="en-US" sz="2400" b="0" dirty="0">
              <a:latin typeface="Arial Narrow"/>
              <a:cs typeface="Arial Narrow"/>
            </a:endParaRPr>
          </a:p>
          <a:p>
            <a:pPr marL="685800" lvl="1" indent="320040">
              <a:spcAft>
                <a:spcPct val="15000"/>
              </a:spcAft>
              <a:buClr>
                <a:srgbClr val="4F91CD"/>
              </a:buClr>
              <a:buSzPct val="75000"/>
              <a:buFont typeface="Wingdings" pitchFamily="2" charset="2"/>
              <a:buChar char="n"/>
            </a:pPr>
            <a:endParaRPr lang="en-US" sz="1800" b="0" dirty="0"/>
          </a:p>
        </p:txBody>
      </p:sp>
      <p:graphicFrame>
        <p:nvGraphicFramePr>
          <p:cNvPr id="9" name="Table 8"/>
          <p:cNvGraphicFramePr>
            <a:graphicFrameLocks noGrp="1"/>
          </p:cNvGraphicFramePr>
          <p:nvPr>
            <p:extLst>
              <p:ext uri="{D42A27DB-BD31-4B8C-83A1-F6EECF244321}">
                <p14:modId xmlns:p14="http://schemas.microsoft.com/office/powerpoint/2010/main" val="2247802953"/>
              </p:ext>
            </p:extLst>
          </p:nvPr>
        </p:nvGraphicFramePr>
        <p:xfrm>
          <a:off x="1331838" y="1373859"/>
          <a:ext cx="7658422" cy="3639615"/>
        </p:xfrm>
        <a:graphic>
          <a:graphicData uri="http://schemas.openxmlformats.org/drawingml/2006/table">
            <a:tbl>
              <a:tblPr/>
              <a:tblGrid>
                <a:gridCol w="5703512">
                  <a:extLst>
                    <a:ext uri="{9D8B030D-6E8A-4147-A177-3AD203B41FA5}">
                      <a16:colId xmlns:a16="http://schemas.microsoft.com/office/drawing/2014/main" val="20000"/>
                    </a:ext>
                  </a:extLst>
                </a:gridCol>
                <a:gridCol w="1954910">
                  <a:extLst>
                    <a:ext uri="{9D8B030D-6E8A-4147-A177-3AD203B41FA5}">
                      <a16:colId xmlns:a16="http://schemas.microsoft.com/office/drawing/2014/main" val="20001"/>
                    </a:ext>
                  </a:extLst>
                </a:gridCol>
              </a:tblGrid>
              <a:tr h="583167">
                <a:tc>
                  <a:txBody>
                    <a:bodyPr/>
                    <a:lstStyle/>
                    <a:p>
                      <a:pPr marL="0" marR="0">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3167">
                <a:tc>
                  <a:txBody>
                    <a:bodyPr/>
                    <a:lstStyle/>
                    <a:p>
                      <a:pPr marL="0" marR="0">
                        <a:spcBef>
                          <a:spcPts val="0"/>
                        </a:spcBef>
                        <a:spcAft>
                          <a:spcPts val="0"/>
                        </a:spcAft>
                      </a:pPr>
                      <a:r>
                        <a:rPr lang="en-US" sz="1600" dirty="0">
                          <a:solidFill>
                            <a:schemeClr val="tx1"/>
                          </a:solidFill>
                          <a:latin typeface="Times New Roman"/>
                          <a:ea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7715">
                <a:tc>
                  <a:txBody>
                    <a:bodyPr/>
                    <a:lstStyle/>
                    <a:p>
                      <a:pPr marL="0" marR="0">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0278">
                <a:tc>
                  <a:txBody>
                    <a:bodyPr/>
                    <a:lstStyle/>
                    <a:p>
                      <a:pPr marL="0" marR="0">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8539">
                <a:tc>
                  <a:txBody>
                    <a:bodyPr/>
                    <a:lstStyle/>
                    <a:p>
                      <a:pPr marL="0" marR="0">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0" marR="0" algn="ctr">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4"/>
                  </a:ext>
                </a:extLst>
              </a:tr>
              <a:tr h="636749">
                <a:tc>
                  <a:txBody>
                    <a:bodyPr/>
                    <a:lstStyle/>
                    <a:p>
                      <a:pPr marL="0" marR="0">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1600" b="1"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8" name="TextBox 7"/>
          <p:cNvSpPr txBox="1"/>
          <p:nvPr/>
        </p:nvSpPr>
        <p:spPr>
          <a:xfrm>
            <a:off x="7132194" y="2061493"/>
            <a:ext cx="1787857"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ea typeface="Times New Roman"/>
              </a:rPr>
              <a:t>February 17-18</a:t>
            </a:r>
            <a:endParaRPr lang="en-US" sz="1800" dirty="0">
              <a:solidFill>
                <a:srgbClr val="002A5F"/>
              </a:solidFill>
              <a:latin typeface="Times New Roman"/>
              <a:ea typeface="Times New Roman"/>
            </a:endParaRPr>
          </a:p>
        </p:txBody>
      </p:sp>
      <p:sp>
        <p:nvSpPr>
          <p:cNvPr id="10" name="TextBox 9"/>
          <p:cNvSpPr txBox="1"/>
          <p:nvPr/>
        </p:nvSpPr>
        <p:spPr>
          <a:xfrm>
            <a:off x="1355788" y="1461692"/>
            <a:ext cx="5540991" cy="369332"/>
          </a:xfrm>
          <a:prstGeom prst="rect">
            <a:avLst/>
          </a:prstGeom>
          <a:noFill/>
        </p:spPr>
        <p:txBody>
          <a:bodyPr wrap="square" rtlCol="0">
            <a:spAutoFit/>
          </a:bodyPr>
          <a:lstStyle/>
          <a:p>
            <a:r>
              <a:rPr lang="en-US" sz="1800" dirty="0">
                <a:solidFill>
                  <a:srgbClr val="002A5F"/>
                </a:solidFill>
                <a:ea typeface="Times New Roman"/>
              </a:rPr>
              <a:t>Student </a:t>
            </a:r>
            <a:r>
              <a:rPr lang="en-US" sz="1800" dirty="0" err="1">
                <a:solidFill>
                  <a:srgbClr val="002A5F"/>
                </a:solidFill>
                <a:ea typeface="Times New Roman"/>
              </a:rPr>
              <a:t>PreID</a:t>
            </a:r>
            <a:r>
              <a:rPr lang="en-US" sz="1800" dirty="0">
                <a:solidFill>
                  <a:srgbClr val="002A5F"/>
                </a:solidFill>
                <a:ea typeface="Times New Roman"/>
              </a:rPr>
              <a:t> information provided to DRC</a:t>
            </a:r>
            <a:endParaRPr lang="en-US" sz="1800" dirty="0"/>
          </a:p>
        </p:txBody>
      </p:sp>
      <p:sp>
        <p:nvSpPr>
          <p:cNvPr id="12" name="TextBox 11"/>
          <p:cNvSpPr txBox="1"/>
          <p:nvPr/>
        </p:nvSpPr>
        <p:spPr>
          <a:xfrm>
            <a:off x="1355788" y="2051228"/>
            <a:ext cx="5540991" cy="369332"/>
          </a:xfrm>
          <a:prstGeom prst="rect">
            <a:avLst/>
          </a:prstGeom>
          <a:noFill/>
        </p:spPr>
        <p:txBody>
          <a:bodyPr wrap="square" rtlCol="0">
            <a:spAutoFit/>
          </a:bodyPr>
          <a:lstStyle/>
          <a:p>
            <a:r>
              <a:rPr lang="en-US" sz="1800" dirty="0">
                <a:solidFill>
                  <a:srgbClr val="002A5F"/>
                </a:solidFill>
                <a:ea typeface="Times New Roman"/>
              </a:rPr>
              <a:t>Test Administration Training	</a:t>
            </a:r>
            <a:endParaRPr lang="en-US" sz="1800" dirty="0"/>
          </a:p>
        </p:txBody>
      </p:sp>
      <p:sp>
        <p:nvSpPr>
          <p:cNvPr id="13" name="TextBox 12"/>
          <p:cNvSpPr txBox="1"/>
          <p:nvPr/>
        </p:nvSpPr>
        <p:spPr>
          <a:xfrm>
            <a:off x="7014486" y="2663736"/>
            <a:ext cx="2023275"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ea typeface="Times New Roman"/>
              </a:rPr>
              <a:t>February 17 – May 6</a:t>
            </a:r>
            <a:endParaRPr lang="en-US" sz="1800" dirty="0">
              <a:solidFill>
                <a:srgbClr val="002A5F"/>
              </a:solidFill>
              <a:latin typeface="Times New Roman"/>
              <a:ea typeface="Times New Roman"/>
            </a:endParaRPr>
          </a:p>
        </p:txBody>
      </p:sp>
      <p:sp>
        <p:nvSpPr>
          <p:cNvPr id="14" name="TextBox 13"/>
          <p:cNvSpPr txBox="1"/>
          <p:nvPr/>
        </p:nvSpPr>
        <p:spPr>
          <a:xfrm>
            <a:off x="1355788" y="3143621"/>
            <a:ext cx="5540991" cy="646331"/>
          </a:xfrm>
          <a:prstGeom prst="rect">
            <a:avLst/>
          </a:prstGeom>
          <a:noFill/>
        </p:spPr>
        <p:txBody>
          <a:bodyPr wrap="square" rtlCol="0">
            <a:spAutoFit/>
          </a:bodyPr>
          <a:lstStyle/>
          <a:p>
            <a:r>
              <a:rPr lang="en-US" sz="1800" dirty="0">
                <a:solidFill>
                  <a:srgbClr val="002A5F"/>
                </a:solidFill>
                <a:ea typeface="Times New Roman"/>
              </a:rPr>
              <a:t>Student Test Booklets and Test Administration Manuals available for printing in the DRC INSIGHT Portal</a:t>
            </a:r>
            <a:endParaRPr lang="en-US" sz="1800" dirty="0"/>
          </a:p>
        </p:txBody>
      </p:sp>
      <p:sp>
        <p:nvSpPr>
          <p:cNvPr id="15" name="TextBox 14"/>
          <p:cNvSpPr txBox="1"/>
          <p:nvPr/>
        </p:nvSpPr>
        <p:spPr>
          <a:xfrm>
            <a:off x="7094887" y="3275288"/>
            <a:ext cx="1787857"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ea typeface="Times New Roman"/>
              </a:rPr>
              <a:t>March 3</a:t>
            </a:r>
            <a:endParaRPr lang="en-US" sz="1800" dirty="0">
              <a:solidFill>
                <a:srgbClr val="002A5F"/>
              </a:solidFill>
              <a:latin typeface="Times New Roman"/>
              <a:ea typeface="Times New Roman"/>
            </a:endParaRPr>
          </a:p>
        </p:txBody>
      </p:sp>
      <p:sp>
        <p:nvSpPr>
          <p:cNvPr id="17" name="TextBox 16"/>
          <p:cNvSpPr txBox="1"/>
          <p:nvPr/>
        </p:nvSpPr>
        <p:spPr>
          <a:xfrm>
            <a:off x="1409880" y="3921742"/>
            <a:ext cx="5037265" cy="369332"/>
          </a:xfrm>
          <a:prstGeom prst="rect">
            <a:avLst/>
          </a:prstGeom>
          <a:noFill/>
        </p:spPr>
        <p:txBody>
          <a:bodyPr wrap="square" rtlCol="0">
            <a:spAutoFit/>
          </a:bodyPr>
          <a:lstStyle/>
          <a:p>
            <a:r>
              <a:rPr lang="en-US" sz="1800" dirty="0">
                <a:solidFill>
                  <a:schemeClr val="bg1"/>
                </a:solidFill>
                <a:ea typeface="Times New Roman"/>
              </a:rPr>
              <a:t>NSCAS Alternate Testing Window</a:t>
            </a:r>
            <a:endParaRPr lang="en-US" sz="1800" dirty="0">
              <a:solidFill>
                <a:schemeClr val="bg1"/>
              </a:solidFill>
            </a:endParaRPr>
          </a:p>
        </p:txBody>
      </p:sp>
      <p:sp>
        <p:nvSpPr>
          <p:cNvPr id="18" name="TextBox 17"/>
          <p:cNvSpPr txBox="1"/>
          <p:nvPr/>
        </p:nvSpPr>
        <p:spPr>
          <a:xfrm>
            <a:off x="7029128" y="3921742"/>
            <a:ext cx="1787857" cy="369332"/>
          </a:xfrm>
          <a:prstGeom prst="rect">
            <a:avLst/>
          </a:prstGeom>
          <a:noFill/>
        </p:spPr>
        <p:txBody>
          <a:bodyPr wrap="square" rtlCol="0">
            <a:spAutoFit/>
          </a:bodyPr>
          <a:lstStyle/>
          <a:p>
            <a:pPr marL="0" marR="0" algn="ctr">
              <a:spcBef>
                <a:spcPts val="0"/>
              </a:spcBef>
              <a:spcAft>
                <a:spcPts val="0"/>
              </a:spcAft>
            </a:pPr>
            <a:r>
              <a:rPr lang="en-US" sz="1800" dirty="0">
                <a:solidFill>
                  <a:schemeClr val="bg1"/>
                </a:solidFill>
                <a:ea typeface="Times New Roman"/>
              </a:rPr>
              <a:t>March 21 – May 6</a:t>
            </a:r>
            <a:endParaRPr lang="en-US" sz="1800" dirty="0">
              <a:solidFill>
                <a:schemeClr val="bg1"/>
              </a:solidFill>
              <a:latin typeface="Times New Roman"/>
              <a:ea typeface="Times New Roman"/>
            </a:endParaRPr>
          </a:p>
        </p:txBody>
      </p:sp>
      <p:sp>
        <p:nvSpPr>
          <p:cNvPr id="16" name="TextBox 15"/>
          <p:cNvSpPr txBox="1"/>
          <p:nvPr/>
        </p:nvSpPr>
        <p:spPr>
          <a:xfrm>
            <a:off x="1355788" y="2547336"/>
            <a:ext cx="5540991" cy="646331"/>
          </a:xfrm>
          <a:prstGeom prst="rect">
            <a:avLst/>
          </a:prstGeom>
          <a:noFill/>
        </p:spPr>
        <p:txBody>
          <a:bodyPr wrap="square" rtlCol="0">
            <a:spAutoFit/>
          </a:bodyPr>
          <a:lstStyle/>
          <a:p>
            <a:r>
              <a:rPr lang="en-US" sz="1800" dirty="0">
                <a:solidFill>
                  <a:srgbClr val="002A5F"/>
                </a:solidFill>
                <a:ea typeface="Times New Roman"/>
              </a:rPr>
              <a:t>Student and Test Management open in the DRC INSIGHT Portal</a:t>
            </a:r>
            <a:endParaRPr lang="en-US" sz="1800" dirty="0"/>
          </a:p>
        </p:txBody>
      </p:sp>
      <p:sp>
        <p:nvSpPr>
          <p:cNvPr id="20" name="TextBox 19"/>
          <p:cNvSpPr txBox="1"/>
          <p:nvPr/>
        </p:nvSpPr>
        <p:spPr>
          <a:xfrm>
            <a:off x="7150849" y="1499829"/>
            <a:ext cx="1787857"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ea typeface="Times New Roman"/>
              </a:rPr>
              <a:t>January 20</a:t>
            </a:r>
            <a:endParaRPr lang="en-US" sz="1800" dirty="0">
              <a:solidFill>
                <a:srgbClr val="002A5F"/>
              </a:solidFill>
              <a:latin typeface="Times New Roman"/>
              <a:ea typeface="Times New Roman"/>
            </a:endParaRPr>
          </a:p>
        </p:txBody>
      </p:sp>
      <p:sp>
        <p:nvSpPr>
          <p:cNvPr id="24" name="TextBox 23"/>
          <p:cNvSpPr txBox="1"/>
          <p:nvPr/>
        </p:nvSpPr>
        <p:spPr>
          <a:xfrm>
            <a:off x="1409880" y="4401504"/>
            <a:ext cx="5852401" cy="553998"/>
          </a:xfrm>
          <a:prstGeom prst="rect">
            <a:avLst/>
          </a:prstGeom>
          <a:noFill/>
        </p:spPr>
        <p:txBody>
          <a:bodyPr wrap="square" rtlCol="0">
            <a:spAutoFit/>
          </a:bodyPr>
          <a:lstStyle/>
          <a:p>
            <a:r>
              <a:rPr lang="en-US" sz="1500" dirty="0">
                <a:solidFill>
                  <a:srgbClr val="022F65"/>
                </a:solidFill>
                <a:ea typeface="Times New Roman"/>
              </a:rPr>
              <a:t>Last day to enter student responses in DRC INSIGHT and Demographics, Accommodations, and Testing Codes in the DRC INSIGHT Portal</a:t>
            </a:r>
            <a:endParaRPr lang="en-US" sz="1500" dirty="0">
              <a:solidFill>
                <a:srgbClr val="022F65"/>
              </a:solidFill>
            </a:endParaRPr>
          </a:p>
        </p:txBody>
      </p:sp>
      <p:sp>
        <p:nvSpPr>
          <p:cNvPr id="26" name="TextBox 25"/>
          <p:cNvSpPr txBox="1"/>
          <p:nvPr/>
        </p:nvSpPr>
        <p:spPr>
          <a:xfrm>
            <a:off x="7051796" y="4436013"/>
            <a:ext cx="1985965" cy="369332"/>
          </a:xfrm>
          <a:prstGeom prst="rect">
            <a:avLst/>
          </a:prstGeom>
          <a:noFill/>
        </p:spPr>
        <p:txBody>
          <a:bodyPr wrap="square" rtlCol="0">
            <a:spAutoFit/>
          </a:bodyPr>
          <a:lstStyle/>
          <a:p>
            <a:pPr marL="0" marR="0" algn="ctr">
              <a:spcBef>
                <a:spcPts val="0"/>
              </a:spcBef>
              <a:spcAft>
                <a:spcPts val="0"/>
              </a:spcAft>
            </a:pPr>
            <a:r>
              <a:rPr lang="en-US" sz="1800" dirty="0">
                <a:solidFill>
                  <a:srgbClr val="002A5F"/>
                </a:solidFill>
                <a:ea typeface="Times New Roman"/>
              </a:rPr>
              <a:t>May 6</a:t>
            </a:r>
            <a:endParaRPr lang="en-US" sz="1800" dirty="0">
              <a:solidFill>
                <a:srgbClr val="002A5F"/>
              </a:solidFill>
              <a:latin typeface="Times New Roman"/>
              <a:ea typeface="Times New Roman"/>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50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 calcmode="lin" valueType="num">
                                      <p:cBhvr additive="base">
                                        <p:cTn id="13"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2" presetClass="entr" presetSubtype="2" fill="hold"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2" presetClass="entr" presetSubtype="2"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1+#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2" presetClass="entr" presetSubtype="2"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1+#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2" presetClass="entr" presetSubtype="2"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1+#ppt_w/2"/>
                                          </p:val>
                                        </p:tav>
                                        <p:tav tm="100000">
                                          <p:val>
                                            <p:strVal val="#ppt_x"/>
                                          </p:val>
                                        </p:tav>
                                      </p:tavLst>
                                    </p:anim>
                                    <p:anim calcmode="lin" valueType="num">
                                      <p:cBhvr additive="base">
                                        <p:cTn id="46"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6" grpId="0"/>
      <p:bldP spid="24"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319728" y="1181983"/>
            <a:ext cx="7526956" cy="2843855"/>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Testing codes indicate reasons students weren’t tested or specific conditions that apply to some students who were tested</a:t>
            </a:r>
          </a:p>
          <a:p>
            <a:pPr marL="571500" indent="-342900">
              <a:spcAft>
                <a:spcPct val="15000"/>
              </a:spcAft>
              <a:buClr>
                <a:srgbClr val="4F91CD"/>
              </a:buClr>
              <a:buSzPct val="150000"/>
              <a:buFont typeface="Wingdings" charset="2"/>
              <a:buChar char="§"/>
            </a:pPr>
            <a:r>
              <a:rPr lang="en-US" sz="2400" dirty="0">
                <a:solidFill>
                  <a:srgbClr val="000099"/>
                </a:solidFill>
              </a:rPr>
              <a:t>Testing codes affect how student results are reported in the statewide accountability system</a:t>
            </a:r>
          </a:p>
          <a:p>
            <a:pPr marL="571500" indent="-342900">
              <a:spcAft>
                <a:spcPct val="15000"/>
              </a:spcAft>
              <a:buClr>
                <a:srgbClr val="4F91CD"/>
              </a:buClr>
              <a:buSzPct val="150000"/>
              <a:buFont typeface="Wingdings" charset="2"/>
              <a:buChar char="§"/>
            </a:pPr>
            <a:r>
              <a:rPr lang="en-US" sz="2400" dirty="0">
                <a:solidFill>
                  <a:srgbClr val="000099"/>
                </a:solidFill>
              </a:rPr>
              <a:t>Testing codes are not pre-coded</a:t>
            </a:r>
          </a:p>
          <a:p>
            <a:pPr marL="1143000" lvl="2">
              <a:spcAft>
                <a:spcPct val="15000"/>
              </a:spcAft>
              <a:buClr>
                <a:srgbClr val="4F91CD"/>
              </a:buClr>
              <a:buSzPct val="150000"/>
            </a:pPr>
            <a:endParaRPr lang="en-US" sz="2400" dirty="0">
              <a:solidFill>
                <a:schemeClr val="accent2">
                  <a:lumMod val="75000"/>
                </a:schemeClr>
              </a:solidFill>
            </a:endParaRPr>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Testing Codes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20</a:t>
            </a:fld>
            <a:endParaRPr lang="en-US" dirty="0"/>
          </a:p>
        </p:txBody>
      </p:sp>
      <p:sp>
        <p:nvSpPr>
          <p:cNvPr id="5" name="Rectangle 4"/>
          <p:cNvSpPr/>
          <p:nvPr/>
        </p:nvSpPr>
        <p:spPr>
          <a:xfrm>
            <a:off x="1426464" y="4028819"/>
            <a:ext cx="7420219" cy="1200329"/>
          </a:xfrm>
          <a:prstGeom prst="rect">
            <a:avLst/>
          </a:prstGeom>
          <a:ln w="0">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Every student in the DRC INSIGHT Portal Student Management application must have a completed test result or a testing code indicated by May 6.</a:t>
            </a:r>
          </a:p>
        </p:txBody>
      </p:sp>
    </p:spTree>
    <p:extLst>
      <p:ext uri="{BB962C8B-B14F-4D97-AF65-F5344CB8AC3E}">
        <p14:creationId xmlns:p14="http://schemas.microsoft.com/office/powerpoint/2010/main" val="61575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85504" y="1010802"/>
            <a:ext cx="7526956" cy="4696670"/>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200" dirty="0">
                <a:solidFill>
                  <a:srgbClr val="000099"/>
                </a:solidFill>
              </a:rPr>
              <a:t>Reasons a student was not tested</a:t>
            </a:r>
            <a:endParaRPr lang="en-US" sz="2200" b="0" dirty="0">
              <a:solidFill>
                <a:srgbClr val="000099"/>
              </a:solidFill>
            </a:endParaRPr>
          </a:p>
          <a:p>
            <a:pPr marL="1028700" lvl="1" indent="-342900">
              <a:spcAft>
                <a:spcPct val="15000"/>
              </a:spcAft>
              <a:buClr>
                <a:srgbClr val="4F91CD"/>
              </a:buClr>
              <a:buSzPct val="150000"/>
              <a:buFont typeface="Arial" pitchFamily="34" charset="0"/>
              <a:buChar char="•"/>
            </a:pPr>
            <a:r>
              <a:rPr lang="en-US" sz="2200" u="sng" dirty="0">
                <a:solidFill>
                  <a:srgbClr val="000099"/>
                </a:solidFill>
              </a:rPr>
              <a:t>COVID-19 Waiver (COV)</a:t>
            </a:r>
            <a:r>
              <a:rPr lang="en-US" sz="2200" b="0" dirty="0">
                <a:solidFill>
                  <a:srgbClr val="000099"/>
                </a:solidFill>
              </a:rPr>
              <a:t>—Student did not test because of ongoing &amp; continued concern about exposure to COVID-19.  Waivers granted through the NDE Statewide Assessment office.</a:t>
            </a:r>
            <a:r>
              <a:rPr lang="en-US" dirty="0"/>
              <a:t> </a:t>
            </a:r>
            <a:endParaRPr lang="en-US" sz="2200" u="sng" dirty="0">
              <a:solidFill>
                <a:srgbClr val="000099"/>
              </a:solidFill>
            </a:endParaRPr>
          </a:p>
          <a:p>
            <a:pPr marL="1028700" lvl="1" indent="-342900">
              <a:spcAft>
                <a:spcPct val="15000"/>
              </a:spcAft>
              <a:buClr>
                <a:srgbClr val="4F91CD"/>
              </a:buClr>
              <a:buSzPct val="150000"/>
              <a:buFont typeface="Arial" pitchFamily="34" charset="0"/>
              <a:buChar char="•"/>
            </a:pPr>
            <a:r>
              <a:rPr lang="en-US" sz="2200" u="sng" dirty="0">
                <a:solidFill>
                  <a:srgbClr val="000099"/>
                </a:solidFill>
              </a:rPr>
              <a:t>Emergency Medical Waiver (EMW)</a:t>
            </a:r>
            <a:r>
              <a:rPr lang="en-US" sz="2200" b="0" dirty="0">
                <a:solidFill>
                  <a:srgbClr val="000099"/>
                </a:solidFill>
              </a:rPr>
              <a:t>—Waivers granted through the NDE Statewide Assessment office. Scores waived.</a:t>
            </a:r>
          </a:p>
          <a:p>
            <a:pPr marL="1028700" lvl="1" indent="-342900">
              <a:spcAft>
                <a:spcPct val="15000"/>
              </a:spcAft>
              <a:buClr>
                <a:srgbClr val="4F91CD"/>
              </a:buClr>
              <a:buSzPct val="150000"/>
              <a:buFont typeface="Arial" pitchFamily="34" charset="0"/>
              <a:buChar char="•"/>
            </a:pPr>
            <a:r>
              <a:rPr lang="en-US" sz="2200" u="sng" dirty="0">
                <a:solidFill>
                  <a:srgbClr val="000099"/>
                </a:solidFill>
              </a:rPr>
              <a:t>Parent Refusal (PAR)</a:t>
            </a:r>
            <a:r>
              <a:rPr lang="en-US" sz="2200" b="0" dirty="0">
                <a:solidFill>
                  <a:srgbClr val="000099"/>
                </a:solidFill>
              </a:rPr>
              <a:t>—Student’s parent or guardian expressly indicates student should not be tested. Student receives a zero score.</a:t>
            </a:r>
          </a:p>
          <a:p>
            <a:pPr marL="1028700" lvl="1" indent="-342900">
              <a:spcAft>
                <a:spcPct val="15000"/>
              </a:spcAft>
              <a:buClr>
                <a:srgbClr val="4F91CD"/>
              </a:buClr>
              <a:buSzPct val="150000"/>
              <a:buFont typeface="Arial" pitchFamily="34" charset="0"/>
              <a:buChar char="•"/>
            </a:pPr>
            <a:r>
              <a:rPr lang="en-US" sz="2200" u="sng" dirty="0">
                <a:solidFill>
                  <a:srgbClr val="000099"/>
                </a:solidFill>
              </a:rPr>
              <a:t>Student Refusal (STR)</a:t>
            </a:r>
            <a:r>
              <a:rPr lang="en-US" sz="2200" b="0" dirty="0">
                <a:solidFill>
                  <a:srgbClr val="000099"/>
                </a:solidFill>
              </a:rPr>
              <a:t>—Student not tested due to student's refusal to take the test. Student receives a zero score.</a:t>
            </a:r>
          </a:p>
        </p:txBody>
      </p:sp>
      <p:sp>
        <p:nvSpPr>
          <p:cNvPr id="6" name="Rectangle 12"/>
          <p:cNvSpPr>
            <a:spLocks noGrp="1" noChangeArrowheads="1"/>
          </p:cNvSpPr>
          <p:nvPr>
            <p:ph type="title"/>
          </p:nvPr>
        </p:nvSpPr>
        <p:spPr bwMode="auto">
          <a:xfrm>
            <a:off x="1425402" y="302635"/>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Testing Codes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21</a:t>
            </a:fld>
            <a:endParaRPr lang="en-US" dirty="0"/>
          </a:p>
        </p:txBody>
      </p:sp>
    </p:spTree>
    <p:extLst>
      <p:ext uri="{BB962C8B-B14F-4D97-AF65-F5344CB8AC3E}">
        <p14:creationId xmlns:p14="http://schemas.microsoft.com/office/powerpoint/2010/main" val="23626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77783" y="1422231"/>
            <a:ext cx="7526956" cy="4358116"/>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200" dirty="0">
                <a:solidFill>
                  <a:srgbClr val="000099"/>
                </a:solidFill>
              </a:rPr>
              <a:t>Reasons a student was not tested continued</a:t>
            </a:r>
            <a:endParaRPr lang="en-US" sz="2200" b="0" dirty="0">
              <a:solidFill>
                <a:srgbClr val="000099"/>
              </a:solidFill>
            </a:endParaRPr>
          </a:p>
          <a:p>
            <a:pPr marL="1028700" lvl="1" indent="-342900">
              <a:spcAft>
                <a:spcPct val="15000"/>
              </a:spcAft>
              <a:buClr>
                <a:srgbClr val="4F91CD"/>
              </a:buClr>
              <a:buSzPct val="150000"/>
              <a:buFont typeface="Arial" pitchFamily="34" charset="0"/>
              <a:buChar char="•"/>
            </a:pPr>
            <a:r>
              <a:rPr lang="en-US" sz="2200" u="sng" dirty="0">
                <a:solidFill>
                  <a:srgbClr val="000099"/>
                </a:solidFill>
              </a:rPr>
              <a:t>Unable to Test (UTT)</a:t>
            </a:r>
            <a:r>
              <a:rPr lang="en-US" sz="2200" b="0" dirty="0">
                <a:solidFill>
                  <a:srgbClr val="000099"/>
                </a:solidFill>
              </a:rPr>
              <a:t>—District was unable to test the student during the testing windows due to excessive absences or suspensions/expulsion. Student receives a zero score.</a:t>
            </a:r>
          </a:p>
          <a:p>
            <a:pPr marL="1028700" lvl="1" indent="-342900">
              <a:spcAft>
                <a:spcPct val="15000"/>
              </a:spcAft>
              <a:buClr>
                <a:srgbClr val="4F91CD"/>
              </a:buClr>
              <a:buSzPct val="150000"/>
              <a:buFont typeface="Arial" pitchFamily="34" charset="0"/>
              <a:buChar char="•"/>
            </a:pPr>
            <a:r>
              <a:rPr lang="en-US" sz="2200" u="sng" dirty="0">
                <a:solidFill>
                  <a:srgbClr val="000099"/>
                </a:solidFill>
              </a:rPr>
              <a:t>Exempt (EXP)</a:t>
            </a:r>
            <a:r>
              <a:rPr lang="en-US" sz="2200" b="0" dirty="0">
                <a:solidFill>
                  <a:srgbClr val="000099"/>
                </a:solidFill>
              </a:rPr>
              <a:t>—Student exempt from testing due to certain circumstances, such as s student requiring an unavailable accommodation; student attending an out-of-state facility; or testing irregularities.  NDE Statewide Assessment verification required. </a:t>
            </a:r>
          </a:p>
          <a:p>
            <a:pPr marL="1028700" lvl="1" indent="-342900">
              <a:spcAft>
                <a:spcPct val="15000"/>
              </a:spcAft>
              <a:buClr>
                <a:srgbClr val="4F91CD"/>
              </a:buClr>
              <a:buSzPct val="150000"/>
              <a:buFont typeface="Arial" pitchFamily="34" charset="0"/>
              <a:buChar char="•"/>
            </a:pPr>
            <a:r>
              <a:rPr lang="en-US" sz="2200" u="sng" dirty="0">
                <a:solidFill>
                  <a:srgbClr val="000099"/>
                </a:solidFill>
              </a:rPr>
              <a:t>Full-Time Equivalency (FTE)</a:t>
            </a:r>
            <a:r>
              <a:rPr lang="en-US" sz="2200" b="0" dirty="0">
                <a:solidFill>
                  <a:srgbClr val="000099"/>
                </a:solidFill>
              </a:rPr>
              <a:t>—Full-Time Equivalency is less than 51% so the student is excluded from testing.  </a:t>
            </a:r>
          </a:p>
          <a:p>
            <a:pPr marL="1028700" lvl="1" indent="-342900">
              <a:spcAft>
                <a:spcPct val="15000"/>
              </a:spcAft>
              <a:buClr>
                <a:srgbClr val="4F91CD"/>
              </a:buClr>
              <a:buSzPct val="150000"/>
              <a:buFont typeface="Arial" pitchFamily="34" charset="0"/>
              <a:buChar char="•"/>
            </a:pPr>
            <a:endParaRPr lang="en-US" sz="2200" b="0" dirty="0">
              <a:solidFill>
                <a:srgbClr val="000099"/>
              </a:solidFill>
            </a:endParaRPr>
          </a:p>
        </p:txBody>
      </p:sp>
      <p:sp>
        <p:nvSpPr>
          <p:cNvPr id="6" name="Rectangle 12"/>
          <p:cNvSpPr>
            <a:spLocks noGrp="1" noChangeArrowheads="1"/>
          </p:cNvSpPr>
          <p:nvPr>
            <p:ph type="title"/>
          </p:nvPr>
        </p:nvSpPr>
        <p:spPr bwMode="auto">
          <a:xfrm>
            <a:off x="1425402" y="302635"/>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Testing Codes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22</a:t>
            </a:fld>
            <a:endParaRPr lang="en-US" dirty="0"/>
          </a:p>
        </p:txBody>
      </p:sp>
    </p:spTree>
    <p:extLst>
      <p:ext uri="{BB962C8B-B14F-4D97-AF65-F5344CB8AC3E}">
        <p14:creationId xmlns:p14="http://schemas.microsoft.com/office/powerpoint/2010/main" val="68866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093225" y="933113"/>
            <a:ext cx="7526956" cy="5813899"/>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200" dirty="0">
                <a:solidFill>
                  <a:srgbClr val="000099"/>
                </a:solidFill>
              </a:rPr>
              <a:t>Reasons a student was not tested continued</a:t>
            </a:r>
            <a:endParaRPr lang="en-US" sz="2200" b="0" dirty="0">
              <a:solidFill>
                <a:srgbClr val="000099"/>
              </a:solidFill>
            </a:endParaRPr>
          </a:p>
          <a:p>
            <a:pPr marL="1028700" lvl="1" indent="-342900">
              <a:spcAft>
                <a:spcPct val="15000"/>
              </a:spcAft>
              <a:buClr>
                <a:srgbClr val="4F91CD"/>
              </a:buClr>
              <a:buSzPct val="150000"/>
              <a:buFont typeface="Arial" pitchFamily="34" charset="0"/>
              <a:buChar char="•"/>
            </a:pPr>
            <a:r>
              <a:rPr lang="en-US" sz="2200" u="sng" dirty="0">
                <a:solidFill>
                  <a:srgbClr val="000099"/>
                </a:solidFill>
              </a:rPr>
              <a:t>Invalid (INV)</a:t>
            </a:r>
            <a:r>
              <a:rPr lang="en-US" sz="2200" b="0" dirty="0">
                <a:solidFill>
                  <a:srgbClr val="000099"/>
                </a:solidFill>
              </a:rPr>
              <a:t>—Student's assessment was invalidated, such as security breach or student refuses to finish test. NDE Statewide Assessment verification required.</a:t>
            </a:r>
          </a:p>
          <a:p>
            <a:pPr marL="1028700" lvl="1" indent="-342900">
              <a:spcAft>
                <a:spcPct val="15000"/>
              </a:spcAft>
              <a:buClr>
                <a:srgbClr val="4F91CD"/>
              </a:buClr>
              <a:buSzPct val="150000"/>
              <a:buFont typeface="Arial" pitchFamily="34" charset="0"/>
              <a:buChar char="•"/>
            </a:pPr>
            <a:r>
              <a:rPr lang="en-US" sz="2200" u="sng" dirty="0">
                <a:solidFill>
                  <a:srgbClr val="000099"/>
                </a:solidFill>
              </a:rPr>
              <a:t>Not Currently Enrolled (NCE)</a:t>
            </a:r>
            <a:r>
              <a:rPr lang="en-US" sz="2200" b="0" dirty="0">
                <a:solidFill>
                  <a:srgbClr val="000099"/>
                </a:solidFill>
              </a:rPr>
              <a:t>—Students not enrolled during the test window. </a:t>
            </a:r>
          </a:p>
          <a:p>
            <a:pPr marL="1028700" lvl="1" indent="-342900">
              <a:spcAft>
                <a:spcPct val="15000"/>
              </a:spcAft>
              <a:buClr>
                <a:srgbClr val="4F91CD"/>
              </a:buClr>
              <a:buSzPct val="150000"/>
              <a:buFont typeface="Arial" pitchFamily="34" charset="0"/>
              <a:buChar char="•"/>
            </a:pPr>
            <a:r>
              <a:rPr lang="en-US" sz="2200" u="sng" dirty="0">
                <a:solidFill>
                  <a:srgbClr val="000099"/>
                </a:solidFill>
              </a:rPr>
              <a:t>Other (OTH)</a:t>
            </a:r>
            <a:r>
              <a:rPr lang="en-US" sz="2200" b="0" dirty="0">
                <a:solidFill>
                  <a:srgbClr val="000099"/>
                </a:solidFill>
              </a:rPr>
              <a:t>—Student was not tested for reasons not covered by other descriptions.  For example, occurrence of a natural disaster. NDE Statewide Assessment verification required.</a:t>
            </a:r>
            <a:r>
              <a:rPr lang="en-US" dirty="0"/>
              <a:t> </a:t>
            </a:r>
            <a:endParaRPr lang="en-US" sz="2200" b="0" dirty="0">
              <a:solidFill>
                <a:srgbClr val="000099"/>
              </a:solidFill>
            </a:endParaRPr>
          </a:p>
          <a:p>
            <a:pPr marL="1028700" lvl="1" indent="-342900">
              <a:spcAft>
                <a:spcPct val="15000"/>
              </a:spcAft>
              <a:buClr>
                <a:srgbClr val="4F91CD"/>
              </a:buClr>
              <a:buSzPct val="150000"/>
              <a:buFont typeface="Arial" pitchFamily="34" charset="0"/>
              <a:buChar char="•"/>
            </a:pPr>
            <a:r>
              <a:rPr lang="en-US" sz="2200" u="sng" dirty="0">
                <a:solidFill>
                  <a:srgbClr val="000099"/>
                </a:solidFill>
              </a:rPr>
              <a:t>Remove (RMV)</a:t>
            </a:r>
            <a:r>
              <a:rPr lang="en-US" sz="2200" b="0" dirty="0">
                <a:solidFill>
                  <a:srgbClr val="000099"/>
                </a:solidFill>
              </a:rPr>
              <a:t>—Student left the district before the test window; student is a full-time home-schooled student; or there are duplicate student records. NDE Statewide Assessment verification required.</a:t>
            </a:r>
            <a:r>
              <a:rPr lang="en-US" dirty="0"/>
              <a:t> </a:t>
            </a:r>
            <a:endParaRPr lang="en-US" sz="2200" b="0" dirty="0">
              <a:solidFill>
                <a:srgbClr val="000099"/>
              </a:solidFill>
            </a:endParaRPr>
          </a:p>
          <a:p>
            <a:pPr marL="685800" lvl="1">
              <a:spcAft>
                <a:spcPct val="15000"/>
              </a:spcAft>
              <a:buClr>
                <a:srgbClr val="4F91CD"/>
              </a:buClr>
              <a:buSzPct val="150000"/>
            </a:pPr>
            <a:r>
              <a:rPr lang="en-US" sz="2200" b="0" dirty="0">
                <a:solidFill>
                  <a:srgbClr val="000099"/>
                </a:solidFill>
              </a:rPr>
              <a:t> </a:t>
            </a:r>
          </a:p>
          <a:p>
            <a:pPr marL="1028700" lvl="1" indent="-342900">
              <a:spcAft>
                <a:spcPct val="15000"/>
              </a:spcAft>
              <a:buClr>
                <a:srgbClr val="4F91CD"/>
              </a:buClr>
              <a:buSzPct val="150000"/>
              <a:buFont typeface="Arial" pitchFamily="34" charset="0"/>
              <a:buChar char="•"/>
            </a:pPr>
            <a:endParaRPr lang="en-US" sz="2200" b="0" dirty="0">
              <a:solidFill>
                <a:srgbClr val="000099"/>
              </a:solidFill>
            </a:endParaRPr>
          </a:p>
        </p:txBody>
      </p:sp>
      <p:sp>
        <p:nvSpPr>
          <p:cNvPr id="6" name="Rectangle 12"/>
          <p:cNvSpPr>
            <a:spLocks noGrp="1" noChangeArrowheads="1"/>
          </p:cNvSpPr>
          <p:nvPr>
            <p:ph type="title"/>
          </p:nvPr>
        </p:nvSpPr>
        <p:spPr bwMode="auto">
          <a:xfrm>
            <a:off x="1402221" y="218959"/>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Testing Codes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23</a:t>
            </a:fld>
            <a:endParaRPr lang="en-US" dirty="0"/>
          </a:p>
        </p:txBody>
      </p:sp>
    </p:spTree>
    <p:extLst>
      <p:ext uri="{BB962C8B-B14F-4D97-AF65-F5344CB8AC3E}">
        <p14:creationId xmlns:p14="http://schemas.microsoft.com/office/powerpoint/2010/main" val="175509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1507">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1507">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83669" y="893198"/>
            <a:ext cx="7526956" cy="2902333"/>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200" dirty="0">
                <a:solidFill>
                  <a:srgbClr val="000099"/>
                </a:solidFill>
              </a:rPr>
              <a:t>Conditional codes</a:t>
            </a:r>
          </a:p>
          <a:p>
            <a:pPr marL="1028700" lvl="1" indent="-342900">
              <a:spcAft>
                <a:spcPct val="15000"/>
              </a:spcAft>
              <a:buClr>
                <a:srgbClr val="4F91CD"/>
              </a:buClr>
              <a:buSzPct val="150000"/>
              <a:buFont typeface="Arial" pitchFamily="34" charset="0"/>
              <a:buChar char="•"/>
            </a:pPr>
            <a:r>
              <a:rPr lang="en-US" sz="2200" u="sng" dirty="0">
                <a:solidFill>
                  <a:srgbClr val="000099"/>
                </a:solidFill>
              </a:rPr>
              <a:t>Student Not Responsive (NOR)</a:t>
            </a:r>
            <a:r>
              <a:rPr lang="en-US" sz="2200" b="0" dirty="0">
                <a:solidFill>
                  <a:srgbClr val="000099"/>
                </a:solidFill>
              </a:rPr>
              <a:t>—Student is unable to interact and respond to any item on the test. Credit given for participation. Must be indicated for each subject separately. Scores include in the state accountability system.</a:t>
            </a:r>
            <a:r>
              <a:rPr lang="en-US" sz="2200" b="0" dirty="0">
                <a:solidFill>
                  <a:srgbClr val="C00000"/>
                </a:solidFill>
              </a:rPr>
              <a:t>***</a:t>
            </a:r>
          </a:p>
          <a:p>
            <a:pPr marL="1028700" lvl="1" indent="-342900">
              <a:spcAft>
                <a:spcPct val="15000"/>
              </a:spcAft>
              <a:buClr>
                <a:srgbClr val="4F91CD"/>
              </a:buClr>
              <a:buSzPct val="150000"/>
              <a:buFont typeface="Arial" pitchFamily="34" charset="0"/>
              <a:buChar char="•"/>
            </a:pPr>
            <a:r>
              <a:rPr lang="en-US" sz="2200" u="sng" dirty="0">
                <a:solidFill>
                  <a:srgbClr val="000099"/>
                </a:solidFill>
              </a:rPr>
              <a:t>General (GEN)</a:t>
            </a:r>
            <a:r>
              <a:rPr lang="en-US" sz="2200" b="0" dirty="0">
                <a:solidFill>
                  <a:srgbClr val="000099"/>
                </a:solidFill>
              </a:rPr>
              <a:t>—Student was originally coded as an Alternate student, but district administered the Growth Assessment or the ACT.</a:t>
            </a:r>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Testing Codes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24</a:t>
            </a:fld>
            <a:endParaRPr lang="en-US" dirty="0"/>
          </a:p>
        </p:txBody>
      </p:sp>
      <p:sp>
        <p:nvSpPr>
          <p:cNvPr id="5" name="Rectangle 4">
            <a:extLst>
              <a:ext uri="{FF2B5EF4-FFF2-40B4-BE49-F238E27FC236}">
                <a16:creationId xmlns:a16="http://schemas.microsoft.com/office/drawing/2014/main" id="{1CCD9081-5F88-4291-A788-F480FE8D75A8}"/>
              </a:ext>
            </a:extLst>
          </p:cNvPr>
          <p:cNvSpPr/>
          <p:nvPr/>
        </p:nvSpPr>
        <p:spPr>
          <a:xfrm>
            <a:off x="1444064" y="3821591"/>
            <a:ext cx="7366561" cy="1625060"/>
          </a:xfrm>
          <a:prstGeom prst="rect">
            <a:avLst/>
          </a:prstGeom>
          <a:ln w="0">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a:t>
            </a:r>
            <a:r>
              <a:rPr lang="en-US" sz="2400" i="1" dirty="0">
                <a:solidFill>
                  <a:srgbClr val="C00000"/>
                </a:solidFill>
              </a:rPr>
              <a:t> </a:t>
            </a:r>
            <a:r>
              <a:rPr lang="en-US" sz="2400" i="1" u="sng" dirty="0">
                <a:solidFill>
                  <a:srgbClr val="C00000"/>
                </a:solidFill>
              </a:rPr>
              <a:t>Tests may be ended on the last item administered. </a:t>
            </a:r>
          </a:p>
          <a:p>
            <a:pPr marL="228600" algn="ctr">
              <a:spcAft>
                <a:spcPct val="15000"/>
              </a:spcAft>
              <a:buClr>
                <a:srgbClr val="4F91CD"/>
              </a:buClr>
              <a:buSzPct val="150000"/>
            </a:pPr>
            <a:r>
              <a:rPr lang="en-US" sz="2400" i="1" dirty="0">
                <a:solidFill>
                  <a:srgbClr val="C00000"/>
                </a:solidFill>
              </a:rPr>
              <a:t>Test Administrators/Proctors are not required to navigate through every item on the test if a student is administered the test but does not, or ceases to, respond to items. </a:t>
            </a:r>
          </a:p>
        </p:txBody>
      </p:sp>
    </p:spTree>
    <p:extLst>
      <p:ext uri="{BB962C8B-B14F-4D97-AF65-F5344CB8AC3E}">
        <p14:creationId xmlns:p14="http://schemas.microsoft.com/office/powerpoint/2010/main" val="392168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33" y="1467949"/>
            <a:ext cx="7713345" cy="337784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enter/edit a student’s testing code(s)…</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Students” tab</a:t>
            </a:r>
          </a:p>
          <a:p>
            <a:pPr marL="1143000" lvl="1" indent="-457200">
              <a:spcAft>
                <a:spcPct val="15000"/>
              </a:spcAft>
              <a:buClr>
                <a:srgbClr val="4F91CD"/>
              </a:buClr>
              <a:buSzPct val="150000"/>
              <a:buFont typeface="+mj-lt"/>
              <a:buAutoNum type="arabicPeriod"/>
            </a:pPr>
            <a:r>
              <a:rPr lang="en-US" sz="2200" b="0" dirty="0">
                <a:solidFill>
                  <a:srgbClr val="000099"/>
                </a:solidFill>
              </a:rPr>
              <a:t>Use the filters on the Manage Students tab to find the student or students whose testing codes you want to enter/edit and select the “Find Students” button</a:t>
            </a:r>
          </a:p>
        </p:txBody>
      </p:sp>
      <p:sp>
        <p:nvSpPr>
          <p:cNvPr id="6" name="Rectangle 12"/>
          <p:cNvSpPr>
            <a:spLocks noGrp="1" noChangeArrowheads="1"/>
          </p:cNvSpPr>
          <p:nvPr>
            <p:ph type="title"/>
          </p:nvPr>
        </p:nvSpPr>
        <p:spPr bwMode="auto">
          <a:xfrm>
            <a:off x="1355787" y="350260"/>
            <a:ext cx="7454838" cy="84760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Testing Codes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25</a:t>
            </a:fld>
            <a:endParaRPr lang="en-US" dirty="0"/>
          </a:p>
        </p:txBody>
      </p:sp>
    </p:spTree>
    <p:extLst>
      <p:ext uri="{BB962C8B-B14F-4D97-AF65-F5344CB8AC3E}">
        <p14:creationId xmlns:p14="http://schemas.microsoft.com/office/powerpoint/2010/main" val="292891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44811" y="1016167"/>
            <a:ext cx="7713345" cy="337784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u="sng" dirty="0">
                <a:solidFill>
                  <a:srgbClr val="000099"/>
                </a:solidFill>
              </a:rPr>
              <a:t>Enter/Edit for Individual Students</a:t>
            </a:r>
          </a:p>
          <a:p>
            <a:pPr marL="1143000" lvl="1" indent="-457200">
              <a:spcAft>
                <a:spcPct val="15000"/>
              </a:spcAft>
              <a:buClr>
                <a:srgbClr val="4F91CD"/>
              </a:buClr>
              <a:buSzPct val="150000"/>
              <a:buFont typeface="+mj-lt"/>
              <a:buAutoNum type="arabicPeriod"/>
            </a:pPr>
            <a:r>
              <a:rPr lang="en-US" sz="2200" b="0" dirty="0">
                <a:solidFill>
                  <a:srgbClr val="000099"/>
                </a:solidFill>
              </a:rPr>
              <a:t>In the Manage Students search results, select the “View/Edit” button in the “Action” column</a:t>
            </a:r>
          </a:p>
          <a:p>
            <a:pPr marL="1143000" lvl="1" indent="-457200">
              <a:spcAft>
                <a:spcPct val="15000"/>
              </a:spcAft>
              <a:buClr>
                <a:srgbClr val="4F91CD"/>
              </a:buClr>
              <a:buSzPct val="150000"/>
              <a:buFont typeface="+mj-lt"/>
              <a:buAutoNum type="arabicPeriod"/>
            </a:pPr>
            <a:r>
              <a:rPr lang="en-US" sz="2200" b="0" dirty="0">
                <a:solidFill>
                  <a:srgbClr val="000099"/>
                </a:solidFill>
              </a:rPr>
              <a:t>When the “Edit Student” window opens, select the “Testing Codes” tab</a:t>
            </a:r>
          </a:p>
          <a:p>
            <a:pPr marL="1143000" lvl="1" indent="-457200">
              <a:spcAft>
                <a:spcPct val="15000"/>
              </a:spcAft>
              <a:buClr>
                <a:srgbClr val="4F91CD"/>
              </a:buClr>
              <a:buSzPct val="150000"/>
              <a:buFont typeface="+mj-lt"/>
              <a:buAutoNum type="arabicPeriod"/>
            </a:pPr>
            <a:r>
              <a:rPr lang="en-US" sz="2200" b="0" dirty="0">
                <a:solidFill>
                  <a:srgbClr val="000099"/>
                </a:solidFill>
              </a:rPr>
              <a:t>Choose all applicable testing codes using the check boxes and dropdowns that appear</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“Save” button to return to your original search results</a:t>
            </a:r>
          </a:p>
        </p:txBody>
      </p:sp>
      <p:sp>
        <p:nvSpPr>
          <p:cNvPr id="6" name="Rectangle 12"/>
          <p:cNvSpPr>
            <a:spLocks noGrp="1" noChangeArrowheads="1"/>
          </p:cNvSpPr>
          <p:nvPr>
            <p:ph type="title"/>
          </p:nvPr>
        </p:nvSpPr>
        <p:spPr bwMode="auto">
          <a:xfrm>
            <a:off x="1355779" y="142728"/>
            <a:ext cx="7454838" cy="79910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Student Management Testing Codes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26</a:t>
            </a:fld>
            <a:endParaRPr lang="en-US" dirty="0"/>
          </a:p>
        </p:txBody>
      </p:sp>
      <p:sp>
        <p:nvSpPr>
          <p:cNvPr id="5" name="Rectangle 4"/>
          <p:cNvSpPr/>
          <p:nvPr/>
        </p:nvSpPr>
        <p:spPr>
          <a:xfrm>
            <a:off x="1835500" y="4561904"/>
            <a:ext cx="6495393" cy="830997"/>
          </a:xfrm>
          <a:prstGeom prst="rect">
            <a:avLst/>
          </a:prstGeom>
          <a:ln w="0">
            <a:solidFill>
              <a:srgbClr val="000099"/>
            </a:solidFill>
          </a:ln>
        </p:spPr>
        <p:txBody>
          <a:bodyPr wrap="square">
            <a:spAutoFit/>
          </a:bodyPr>
          <a:lstStyle/>
          <a:p>
            <a:pPr marL="0" lvl="1" algn="ctr">
              <a:spcAft>
                <a:spcPct val="15000"/>
              </a:spcAft>
              <a:buClr>
                <a:srgbClr val="4F91CD"/>
              </a:buClr>
              <a:buSzPct val="150000"/>
            </a:pPr>
            <a:r>
              <a:rPr lang="en-US" sz="2400" dirty="0">
                <a:solidFill>
                  <a:srgbClr val="C00000"/>
                </a:solidFill>
              </a:rPr>
              <a:t>Students must be assigned to test sessions in order for testing codes to appear.</a:t>
            </a:r>
          </a:p>
        </p:txBody>
      </p:sp>
    </p:spTree>
    <p:extLst>
      <p:ext uri="{BB962C8B-B14F-4D97-AF65-F5344CB8AC3E}">
        <p14:creationId xmlns:p14="http://schemas.microsoft.com/office/powerpoint/2010/main" val="102011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bwMode="auto">
          <a:xfrm>
            <a:off x="1355779" y="142728"/>
            <a:ext cx="7454838" cy="939452"/>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a:t>
            </a:r>
            <a:br>
              <a:rPr lang="en-US" sz="2400" b="1" dirty="0">
                <a:solidFill>
                  <a:schemeClr val="bg1"/>
                </a:solidFill>
                <a:latin typeface="Garamond" pitchFamily="18" charset="0"/>
                <a:sym typeface="Wingdings" panose="05000000000000000000" pitchFamily="2" charset="2"/>
              </a:rPr>
            </a:br>
            <a:r>
              <a:rPr lang="en-US" sz="2800" b="1" dirty="0">
                <a:solidFill>
                  <a:schemeClr val="bg1"/>
                </a:solidFill>
                <a:latin typeface="Garamond" pitchFamily="18" charset="0"/>
                <a:sym typeface="Wingdings" panose="05000000000000000000" pitchFamily="2" charset="2"/>
              </a:rPr>
              <a:t>Student Management DEMO </a:t>
            </a:r>
            <a:endParaRPr lang="en-US" sz="28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27</a:t>
            </a:fld>
            <a:endParaRPr lang="en-US" dirty="0"/>
          </a:p>
        </p:txBody>
      </p:sp>
      <p:pic>
        <p:nvPicPr>
          <p:cNvPr id="3" name="Picture 2">
            <a:extLst>
              <a:ext uri="{FF2B5EF4-FFF2-40B4-BE49-F238E27FC236}">
                <a16:creationId xmlns:a16="http://schemas.microsoft.com/office/drawing/2014/main" id="{5466C489-B12B-4A2D-8992-4E2E868A34F1}"/>
              </a:ext>
            </a:extLst>
          </p:cNvPr>
          <p:cNvPicPr>
            <a:picLocks noChangeAspect="1"/>
          </p:cNvPicPr>
          <p:nvPr/>
        </p:nvPicPr>
        <p:blipFill>
          <a:blip r:embed="rId3"/>
          <a:stretch>
            <a:fillRect/>
          </a:stretch>
        </p:blipFill>
        <p:spPr>
          <a:xfrm>
            <a:off x="1764354" y="1277031"/>
            <a:ext cx="6637688" cy="4303938"/>
          </a:xfrm>
          <a:prstGeom prst="rect">
            <a:avLst/>
          </a:prstGeom>
        </p:spPr>
      </p:pic>
    </p:spTree>
    <p:extLst>
      <p:ext uri="{BB962C8B-B14F-4D97-AF65-F5344CB8AC3E}">
        <p14:creationId xmlns:p14="http://schemas.microsoft.com/office/powerpoint/2010/main" val="1182604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56268" y="1230983"/>
            <a:ext cx="7958647" cy="204979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i="1" dirty="0">
                <a:solidFill>
                  <a:srgbClr val="000099"/>
                </a:solidFill>
              </a:rPr>
              <a:t>NSCAS Alternate Administration Manual(s)</a:t>
            </a:r>
            <a:endParaRPr lang="en-US" sz="2400" dirty="0">
              <a:solidFill>
                <a:schemeClr val="accent2">
                  <a:lumMod val="75000"/>
                </a:schemeClr>
              </a:solidFill>
            </a:endParaRPr>
          </a:p>
          <a:p>
            <a:pPr marL="571500" indent="-342900">
              <a:spcAft>
                <a:spcPct val="15000"/>
              </a:spcAft>
              <a:buClr>
                <a:srgbClr val="4F91CD"/>
              </a:buClr>
              <a:buSzPct val="150000"/>
              <a:buFont typeface="Wingdings" charset="2"/>
              <a:buChar char="§"/>
            </a:pPr>
            <a:r>
              <a:rPr lang="en-US" sz="2400" dirty="0">
                <a:solidFill>
                  <a:srgbClr val="000099"/>
                </a:solidFill>
              </a:rPr>
              <a:t>Online Test Ticket(s) printed from the DRC INSIGHT Portal Test Management application</a:t>
            </a:r>
          </a:p>
          <a:p>
            <a:pPr marL="571500" indent="-342900">
              <a:spcAft>
                <a:spcPct val="15000"/>
              </a:spcAft>
              <a:buClr>
                <a:srgbClr val="4F91CD"/>
              </a:buClr>
              <a:buSzPct val="150000"/>
              <a:buFont typeface="Wingdings" charset="2"/>
              <a:buChar char="§"/>
            </a:pPr>
            <a:r>
              <a:rPr lang="en-US" sz="2400" i="1" dirty="0">
                <a:solidFill>
                  <a:srgbClr val="000099"/>
                </a:solidFill>
              </a:rPr>
              <a:t>Student Test Booklet(s) </a:t>
            </a:r>
            <a:r>
              <a:rPr lang="en-US" sz="2400" dirty="0">
                <a:solidFill>
                  <a:srgbClr val="000099"/>
                </a:solidFill>
              </a:rPr>
              <a:t>for students requiring paper/pencil administration</a:t>
            </a:r>
          </a:p>
        </p:txBody>
      </p:sp>
      <p:sp>
        <p:nvSpPr>
          <p:cNvPr id="6" name="Rectangle 12"/>
          <p:cNvSpPr>
            <a:spLocks noGrp="1" noChangeArrowheads="1"/>
          </p:cNvSpPr>
          <p:nvPr>
            <p:ph type="title"/>
          </p:nvPr>
        </p:nvSpPr>
        <p:spPr bwMode="auto">
          <a:xfrm>
            <a:off x="1246500" y="340736"/>
            <a:ext cx="7778181" cy="60223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 Materials for Proctoring NSCAS Alternate</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28</a:t>
            </a:fld>
            <a:endParaRPr lang="en-US" dirty="0"/>
          </a:p>
        </p:txBody>
      </p:sp>
      <p:sp>
        <p:nvSpPr>
          <p:cNvPr id="5" name="Rectangle 4"/>
          <p:cNvSpPr/>
          <p:nvPr/>
        </p:nvSpPr>
        <p:spPr>
          <a:xfrm>
            <a:off x="1532854" y="3267031"/>
            <a:ext cx="7205472" cy="2363724"/>
          </a:xfrm>
          <a:prstGeom prst="rect">
            <a:avLst/>
          </a:prstGeom>
          <a:ln w="0">
            <a:solidFill>
              <a:srgbClr val="000099"/>
            </a:solidFill>
          </a:ln>
        </p:spPr>
        <p:txBody>
          <a:bodyPr wrap="square">
            <a:spAutoFit/>
          </a:bodyPr>
          <a:lstStyle/>
          <a:p>
            <a:pPr marL="228600" algn="ctr">
              <a:spcAft>
                <a:spcPct val="15000"/>
              </a:spcAft>
              <a:buClr>
                <a:srgbClr val="4F91CD"/>
              </a:buClr>
              <a:buSzPct val="150000"/>
            </a:pPr>
            <a:r>
              <a:rPr lang="en-US" sz="2400" i="1" dirty="0">
                <a:solidFill>
                  <a:srgbClr val="C00000"/>
                </a:solidFill>
              </a:rPr>
              <a:t>Administration Manuals </a:t>
            </a:r>
            <a:r>
              <a:rPr lang="en-US" sz="2400" dirty="0">
                <a:solidFill>
                  <a:srgbClr val="C00000"/>
                </a:solidFill>
              </a:rPr>
              <a:t>and </a:t>
            </a:r>
            <a:r>
              <a:rPr lang="en-US" sz="2400" i="1" dirty="0">
                <a:solidFill>
                  <a:srgbClr val="C00000"/>
                </a:solidFill>
              </a:rPr>
              <a:t>Student Test Booklets </a:t>
            </a:r>
            <a:r>
              <a:rPr lang="en-US" sz="2400" dirty="0">
                <a:solidFill>
                  <a:srgbClr val="C00000"/>
                </a:solidFill>
              </a:rPr>
              <a:t>are form specific. Each district was pre-assigned either Form A or Form B. </a:t>
            </a:r>
          </a:p>
          <a:p>
            <a:pPr marL="228600" algn="ctr">
              <a:spcAft>
                <a:spcPct val="15000"/>
              </a:spcAft>
              <a:buClr>
                <a:srgbClr val="4F91CD"/>
              </a:buClr>
              <a:buSzPct val="150000"/>
            </a:pPr>
            <a:r>
              <a:rPr lang="en-US" sz="2400" u="sng" dirty="0">
                <a:solidFill>
                  <a:srgbClr val="C00000"/>
                </a:solidFill>
              </a:rPr>
              <a:t>BE SURE THE FORM ON THE MANUAL AND TEST BOOKLET MATCHES THE FORM INDICATED ON THE ONLINE TEST TICKET.</a:t>
            </a:r>
          </a:p>
        </p:txBody>
      </p:sp>
    </p:spTree>
    <p:extLst>
      <p:ext uri="{BB962C8B-B14F-4D97-AF65-F5344CB8AC3E}">
        <p14:creationId xmlns:p14="http://schemas.microsoft.com/office/powerpoint/2010/main" val="361200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987552" y="1485757"/>
            <a:ext cx="8028431" cy="342863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print </a:t>
            </a:r>
            <a:r>
              <a:rPr lang="en-US" sz="2400" i="1" dirty="0">
                <a:solidFill>
                  <a:srgbClr val="000099"/>
                </a:solidFill>
              </a:rPr>
              <a:t>Administration Manuals</a:t>
            </a:r>
            <a:r>
              <a:rPr lang="en-US" sz="2400" dirty="0">
                <a:solidFill>
                  <a:srgbClr val="000099"/>
                </a:solidFill>
              </a:rPr>
              <a:t> and </a:t>
            </a:r>
            <a:r>
              <a:rPr lang="en-US" sz="2400" i="1" dirty="0">
                <a:solidFill>
                  <a:srgbClr val="000099"/>
                </a:solidFill>
              </a:rPr>
              <a:t>Student Test Booklets</a:t>
            </a:r>
            <a:r>
              <a:rPr lang="en-US" sz="2400" dirty="0">
                <a:solidFill>
                  <a:srgbClr val="000099"/>
                </a:solidFill>
              </a:rPr>
              <a:t>…</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“General Information” application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“Documents” tab</a:t>
            </a:r>
          </a:p>
          <a:p>
            <a:pPr marL="1143000" lvl="1" indent="-457200">
              <a:spcAft>
                <a:spcPct val="15000"/>
              </a:spcAft>
              <a:buClr>
                <a:srgbClr val="4F91CD"/>
              </a:buClr>
              <a:buSzPct val="150000"/>
              <a:buFont typeface="+mj-lt"/>
              <a:buAutoNum type="arabicPeriod"/>
            </a:pPr>
            <a:r>
              <a:rPr lang="en-US" sz="2200" b="0" dirty="0">
                <a:solidFill>
                  <a:srgbClr val="000099"/>
                </a:solidFill>
              </a:rPr>
              <a:t>Leave “Document Type” filter set to “(All)” and select the “Show Documents” button</a:t>
            </a:r>
          </a:p>
          <a:p>
            <a:pPr marL="1143000" lvl="1" indent="-457200">
              <a:spcAft>
                <a:spcPct val="15000"/>
              </a:spcAft>
              <a:buClr>
                <a:srgbClr val="4F91CD"/>
              </a:buClr>
              <a:buSzPct val="150000"/>
              <a:buFont typeface="+mj-lt"/>
              <a:buAutoNum type="arabicPeriod"/>
            </a:pPr>
            <a:r>
              <a:rPr lang="en-US" sz="2200" b="0" dirty="0">
                <a:solidFill>
                  <a:srgbClr val="000099"/>
                </a:solidFill>
              </a:rPr>
              <a:t>Use the “Open PDF” or “Save PDF” button in the “Action” column next to the document you want to print, then print the documents needed for test administration</a:t>
            </a:r>
          </a:p>
        </p:txBody>
      </p:sp>
      <p:sp>
        <p:nvSpPr>
          <p:cNvPr id="6" name="Rectangle 12"/>
          <p:cNvSpPr>
            <a:spLocks noGrp="1" noChangeArrowheads="1"/>
          </p:cNvSpPr>
          <p:nvPr>
            <p:ph type="title"/>
          </p:nvPr>
        </p:nvSpPr>
        <p:spPr bwMode="auto">
          <a:xfrm>
            <a:off x="1355787" y="350260"/>
            <a:ext cx="7454838" cy="82931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General Information Documents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29</a:t>
            </a:fld>
            <a:endParaRPr lang="en-US" dirty="0"/>
          </a:p>
        </p:txBody>
      </p:sp>
    </p:spTree>
    <p:extLst>
      <p:ext uri="{BB962C8B-B14F-4D97-AF65-F5344CB8AC3E}">
        <p14:creationId xmlns:p14="http://schemas.microsoft.com/office/powerpoint/2010/main" val="167048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95733" y="1364940"/>
            <a:ext cx="7900479" cy="125572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Grades 3-8 and High School (third-year cohort) English Language Arts and Mathematics</a:t>
            </a:r>
          </a:p>
          <a:p>
            <a:pPr marL="571500" indent="-342900">
              <a:spcAft>
                <a:spcPct val="15000"/>
              </a:spcAft>
              <a:buClr>
                <a:srgbClr val="4F91CD"/>
              </a:buClr>
              <a:buSzPct val="150000"/>
              <a:buFont typeface="Wingdings" charset="2"/>
              <a:buChar char="§"/>
            </a:pPr>
            <a:r>
              <a:rPr lang="en-US" sz="2400" dirty="0">
                <a:solidFill>
                  <a:srgbClr val="000099"/>
                </a:solidFill>
              </a:rPr>
              <a:t>Grades 5, 8, and High School (third-year cohort) Science</a:t>
            </a:r>
            <a:endParaRPr lang="en-US" sz="2400" b="0" dirty="0"/>
          </a:p>
        </p:txBody>
      </p:sp>
      <p:sp>
        <p:nvSpPr>
          <p:cNvPr id="6" name="Rectangle 12"/>
          <p:cNvSpPr>
            <a:spLocks noGrp="1" noChangeArrowheads="1"/>
          </p:cNvSpPr>
          <p:nvPr>
            <p:ph type="title"/>
          </p:nvPr>
        </p:nvSpPr>
        <p:spPr bwMode="auto">
          <a:xfrm>
            <a:off x="1316736" y="350260"/>
            <a:ext cx="7658481"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Eligible Grades for NSCAS Alternate Testing</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a:t>
            </a:fld>
            <a:endParaRPr lang="en-US" dirty="0"/>
          </a:p>
        </p:txBody>
      </p:sp>
      <p:sp>
        <p:nvSpPr>
          <p:cNvPr id="5" name="Rectangle 4"/>
          <p:cNvSpPr/>
          <p:nvPr/>
        </p:nvSpPr>
        <p:spPr>
          <a:xfrm>
            <a:off x="1401506" y="3471639"/>
            <a:ext cx="7488935" cy="1569660"/>
          </a:xfrm>
          <a:prstGeom prst="rect">
            <a:avLst/>
          </a:prstGeom>
          <a:ln w="0">
            <a:solidFill>
              <a:srgbClr val="000099"/>
            </a:solidFill>
          </a:ln>
        </p:spPr>
        <p:txBody>
          <a:bodyPr wrap="square">
            <a:spAutoFit/>
          </a:bodyPr>
          <a:lstStyle/>
          <a:p>
            <a:pPr algn="ctr"/>
            <a:r>
              <a:rPr lang="en-US" sz="2400" dirty="0">
                <a:solidFill>
                  <a:srgbClr val="C00000"/>
                </a:solidFill>
              </a:rPr>
              <a:t>Students are required to take all subjects of </a:t>
            </a:r>
            <a:r>
              <a:rPr lang="en-US" sz="2400" u="sng" dirty="0">
                <a:solidFill>
                  <a:srgbClr val="C00000"/>
                </a:solidFill>
              </a:rPr>
              <a:t>either</a:t>
            </a:r>
            <a:r>
              <a:rPr lang="en-US" sz="2400" dirty="0">
                <a:solidFill>
                  <a:srgbClr val="C00000"/>
                </a:solidFill>
              </a:rPr>
              <a:t> the NSCAS General </a:t>
            </a:r>
            <a:r>
              <a:rPr lang="en-US" sz="2400" u="sng" dirty="0">
                <a:solidFill>
                  <a:srgbClr val="C00000"/>
                </a:solidFill>
              </a:rPr>
              <a:t>or</a:t>
            </a:r>
            <a:r>
              <a:rPr lang="en-US" sz="2400" dirty="0">
                <a:solidFill>
                  <a:srgbClr val="C00000"/>
                </a:solidFill>
              </a:rPr>
              <a:t> NSCAS Alternate tests for their eligible grades. Students may not take the NSCAS Alternate for some subjects and the NSCAS General for other subjects.</a:t>
            </a:r>
            <a:endParaRPr lang="en-US" sz="1800" dirty="0">
              <a:solidFill>
                <a:srgbClr val="C00000"/>
              </a:solidFill>
            </a:endParaRPr>
          </a:p>
        </p:txBody>
      </p:sp>
    </p:spTree>
    <p:extLst>
      <p:ext uri="{BB962C8B-B14F-4D97-AF65-F5344CB8AC3E}">
        <p14:creationId xmlns:p14="http://schemas.microsoft.com/office/powerpoint/2010/main" val="198930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03946" y="1465050"/>
            <a:ext cx="7962900" cy="2174441"/>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Wingdings" panose="05000000000000000000" pitchFamily="2" charset="2"/>
              <a:buChar char="§"/>
            </a:pPr>
            <a:r>
              <a:rPr lang="en-US" sz="2200" dirty="0">
                <a:solidFill>
                  <a:srgbClr val="000099"/>
                </a:solidFill>
                <a:latin typeface="Arial Narrow"/>
              </a:rPr>
              <a:t>All</a:t>
            </a:r>
            <a:r>
              <a:rPr lang="en-US" sz="2200" i="1" dirty="0">
                <a:solidFill>
                  <a:srgbClr val="000099"/>
                </a:solidFill>
                <a:latin typeface="Arial Narrow"/>
              </a:rPr>
              <a:t> NSCAS Alternate Administration Manuals</a:t>
            </a:r>
            <a:r>
              <a:rPr lang="en-US" sz="2200" dirty="0">
                <a:solidFill>
                  <a:srgbClr val="000099"/>
                </a:solidFill>
                <a:latin typeface="Arial Narrow"/>
              </a:rPr>
              <a:t> and </a:t>
            </a:r>
            <a:r>
              <a:rPr lang="en-US" sz="2200" i="1" dirty="0">
                <a:solidFill>
                  <a:srgbClr val="000099"/>
                </a:solidFill>
                <a:latin typeface="Arial Narrow"/>
              </a:rPr>
              <a:t>Student Test Booklets </a:t>
            </a:r>
            <a:r>
              <a:rPr lang="en-US" sz="2200" dirty="0">
                <a:solidFill>
                  <a:srgbClr val="000099"/>
                </a:solidFill>
                <a:latin typeface="Arial Narrow"/>
              </a:rPr>
              <a:t>contain secure test content and must not be downloaded electronically and stored locally</a:t>
            </a:r>
          </a:p>
          <a:p>
            <a:pPr marL="579437" indent="-342900">
              <a:spcAft>
                <a:spcPct val="15000"/>
              </a:spcAft>
              <a:buClr>
                <a:srgbClr val="4F91CD"/>
              </a:buClr>
              <a:buSzPct val="150000"/>
              <a:buFont typeface="Wingdings" panose="05000000000000000000" pitchFamily="2" charset="2"/>
              <a:buChar char="§"/>
            </a:pPr>
            <a:r>
              <a:rPr lang="en-US" sz="2200" dirty="0">
                <a:solidFill>
                  <a:srgbClr val="000099"/>
                </a:solidFill>
                <a:latin typeface="Arial Narrow"/>
              </a:rPr>
              <a:t>Printed </a:t>
            </a:r>
            <a:r>
              <a:rPr lang="en-US" sz="2200" i="1" dirty="0">
                <a:solidFill>
                  <a:srgbClr val="000099"/>
                </a:solidFill>
                <a:latin typeface="Arial Narrow"/>
              </a:rPr>
              <a:t>NSCAS Alternate Administration Manuals,</a:t>
            </a:r>
            <a:r>
              <a:rPr lang="en-US" sz="2200" dirty="0">
                <a:solidFill>
                  <a:srgbClr val="000099"/>
                </a:solidFill>
                <a:latin typeface="Arial Narrow"/>
              </a:rPr>
              <a:t> </a:t>
            </a:r>
            <a:r>
              <a:rPr lang="en-US" sz="2200" i="1" dirty="0">
                <a:solidFill>
                  <a:srgbClr val="000099"/>
                </a:solidFill>
                <a:latin typeface="Arial Narrow"/>
              </a:rPr>
              <a:t>Student Test Booklets</a:t>
            </a:r>
            <a:r>
              <a:rPr lang="en-US" sz="2200" dirty="0">
                <a:solidFill>
                  <a:srgbClr val="000099"/>
                </a:solidFill>
                <a:latin typeface="Arial Narrow"/>
              </a:rPr>
              <a:t>, and online Test Tickets</a:t>
            </a:r>
            <a:r>
              <a:rPr lang="en-US" sz="2200" i="1" dirty="0">
                <a:solidFill>
                  <a:srgbClr val="000099"/>
                </a:solidFill>
                <a:latin typeface="Arial Narrow"/>
              </a:rPr>
              <a:t> </a:t>
            </a:r>
            <a:r>
              <a:rPr lang="en-US" sz="2200" dirty="0">
                <a:solidFill>
                  <a:srgbClr val="000099"/>
                </a:solidFill>
                <a:latin typeface="Arial Narrow"/>
              </a:rPr>
              <a:t>must be stored securely until testing is finished</a:t>
            </a:r>
          </a:p>
        </p:txBody>
      </p:sp>
      <p:sp>
        <p:nvSpPr>
          <p:cNvPr id="21508" name="Rectangle 12"/>
          <p:cNvSpPr>
            <a:spLocks noGrp="1" noChangeArrowheads="1"/>
          </p:cNvSpPr>
          <p:nvPr>
            <p:ph type="title"/>
          </p:nvPr>
        </p:nvSpPr>
        <p:spPr bwMode="auto">
          <a:xfrm>
            <a:off x="1188718" y="296170"/>
            <a:ext cx="7793355" cy="60071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 Materials for Proctoring NSCAS Alternate</a:t>
            </a:r>
            <a:endParaRPr lang="en-US" sz="32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30</a:t>
            </a:fld>
            <a:endParaRPr lang="en-US" dirty="0"/>
          </a:p>
        </p:txBody>
      </p:sp>
      <p:sp>
        <p:nvSpPr>
          <p:cNvPr id="6" name="Rectangle 5"/>
          <p:cNvSpPr/>
          <p:nvPr/>
        </p:nvSpPr>
        <p:spPr>
          <a:xfrm>
            <a:off x="1482659" y="4043063"/>
            <a:ext cx="7205472" cy="1255728"/>
          </a:xfrm>
          <a:prstGeom prst="rect">
            <a:avLst/>
          </a:prstGeom>
          <a:ln w="0">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Do not send any materials to DRC.</a:t>
            </a:r>
          </a:p>
          <a:p>
            <a:pPr marL="228600" algn="ctr">
              <a:spcAft>
                <a:spcPct val="15000"/>
              </a:spcAft>
              <a:buClr>
                <a:srgbClr val="4F91CD"/>
              </a:buClr>
              <a:buSzPct val="150000"/>
            </a:pPr>
            <a:r>
              <a:rPr lang="en-US" sz="2400" dirty="0">
                <a:solidFill>
                  <a:srgbClr val="C00000"/>
                </a:solidFill>
              </a:rPr>
              <a:t>Districts are responsible for secure destruction of printed NSCAS Alternate materials.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03946" y="1219599"/>
            <a:ext cx="7962900" cy="2665345"/>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Wingdings" panose="05000000000000000000" pitchFamily="2" charset="2"/>
              <a:buChar char="§"/>
            </a:pPr>
            <a:r>
              <a:rPr lang="en-US" sz="2200" dirty="0">
                <a:solidFill>
                  <a:srgbClr val="000099"/>
                </a:solidFill>
                <a:latin typeface="Arial Narrow"/>
              </a:rPr>
              <a:t>The DRC INSIGHT Portal Test Management application is the point of access for these online test administration activities</a:t>
            </a:r>
          </a:p>
          <a:p>
            <a:pPr marL="1036637" lvl="1" indent="-342900">
              <a:spcAft>
                <a:spcPct val="15000"/>
              </a:spcAft>
              <a:buClr>
                <a:srgbClr val="4F91CD"/>
              </a:buClr>
              <a:buSzPct val="150000"/>
              <a:buFont typeface="Arial" panose="020B0604020202020204" pitchFamily="34" charset="0"/>
              <a:buChar char="•"/>
            </a:pPr>
            <a:r>
              <a:rPr lang="en-US" sz="2200" dirty="0">
                <a:solidFill>
                  <a:srgbClr val="000099"/>
                </a:solidFill>
                <a:latin typeface="Arial Narrow"/>
              </a:rPr>
              <a:t>Printing Online Test Tickets</a:t>
            </a:r>
          </a:p>
          <a:p>
            <a:pPr marL="1036637" lvl="1" indent="-342900">
              <a:spcAft>
                <a:spcPct val="15000"/>
              </a:spcAft>
              <a:buClr>
                <a:srgbClr val="4F91CD"/>
              </a:buClr>
              <a:buSzPct val="150000"/>
              <a:buFont typeface="Arial" panose="020B0604020202020204" pitchFamily="34" charset="0"/>
              <a:buChar char="•"/>
            </a:pPr>
            <a:r>
              <a:rPr lang="en-US" sz="2200" dirty="0">
                <a:solidFill>
                  <a:srgbClr val="000099"/>
                </a:solidFill>
                <a:latin typeface="Arial Narrow"/>
              </a:rPr>
              <a:t>Adding New Students to Test Sessions</a:t>
            </a:r>
          </a:p>
          <a:p>
            <a:pPr marL="1036637" lvl="1" indent="-342900">
              <a:spcAft>
                <a:spcPct val="15000"/>
              </a:spcAft>
              <a:buClr>
                <a:srgbClr val="4F91CD"/>
              </a:buClr>
              <a:buSzPct val="150000"/>
              <a:buFont typeface="Arial" panose="020B0604020202020204" pitchFamily="34" charset="0"/>
              <a:buChar char="•"/>
            </a:pPr>
            <a:r>
              <a:rPr lang="en-US" sz="2200" dirty="0">
                <a:solidFill>
                  <a:srgbClr val="000099"/>
                </a:solidFill>
                <a:latin typeface="Arial Narrow"/>
              </a:rPr>
              <a:t>Monitoring Testing Status</a:t>
            </a:r>
          </a:p>
          <a:p>
            <a:pPr marL="236537">
              <a:spcAft>
                <a:spcPct val="15000"/>
              </a:spcAft>
              <a:buClr>
                <a:srgbClr val="4F91CD"/>
              </a:buClr>
              <a:buSzPct val="150000"/>
            </a:pPr>
            <a:r>
              <a:rPr lang="en-US" sz="2200" dirty="0">
                <a:solidFill>
                  <a:srgbClr val="000099"/>
                </a:solidFill>
                <a:latin typeface="Arial Narrow"/>
              </a:rPr>
              <a:t> </a:t>
            </a:r>
            <a:r>
              <a:rPr lang="en-US" sz="1800" dirty="0">
                <a:solidFill>
                  <a:srgbClr val="000099"/>
                </a:solidFill>
                <a:latin typeface="Arial Narrow"/>
              </a:rPr>
              <a:t>** NOTE - The DRC INSIGHT Test Engine is where student’s login using the Test Tickets.</a:t>
            </a:r>
          </a:p>
        </p:txBody>
      </p:sp>
      <p:sp>
        <p:nvSpPr>
          <p:cNvPr id="21508" name="Rectangle 12"/>
          <p:cNvSpPr>
            <a:spLocks noGrp="1" noChangeArrowheads="1"/>
          </p:cNvSpPr>
          <p:nvPr>
            <p:ph type="title"/>
          </p:nvPr>
        </p:nvSpPr>
        <p:spPr bwMode="auto">
          <a:xfrm>
            <a:off x="1188718" y="277882"/>
            <a:ext cx="7793355" cy="1047998"/>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DRC INSIGHT Portal Test Management Application</a:t>
            </a:r>
            <a:endParaRPr lang="en-US" sz="32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31</a:t>
            </a:fld>
            <a:endParaRPr lang="en-US" dirty="0"/>
          </a:p>
        </p:txBody>
      </p:sp>
    </p:spTree>
    <p:extLst>
      <p:ext uri="{BB962C8B-B14F-4D97-AF65-F5344CB8AC3E}">
        <p14:creationId xmlns:p14="http://schemas.microsoft.com/office/powerpoint/2010/main" val="336120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28" y="1051559"/>
            <a:ext cx="7713345" cy="4105739"/>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print Online Test Tickets for a Test Session</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“Test Management” application under “TEST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Test Sessions” tab</a:t>
            </a:r>
          </a:p>
          <a:p>
            <a:pPr marL="1143000" lvl="1" indent="-457200">
              <a:spcAft>
                <a:spcPct val="15000"/>
              </a:spcAft>
              <a:buClr>
                <a:srgbClr val="4F91CD"/>
              </a:buClr>
              <a:buSzPct val="150000"/>
              <a:buFont typeface="+mj-lt"/>
              <a:buAutoNum type="arabicPeriod"/>
            </a:pPr>
            <a:r>
              <a:rPr lang="en-US" sz="2200" b="0" dirty="0">
                <a:solidFill>
                  <a:srgbClr val="000099"/>
                </a:solidFill>
              </a:rPr>
              <a:t>Select the District and School for which you want to print tickets and select the “Show Sessions” button</a:t>
            </a:r>
          </a:p>
          <a:p>
            <a:pPr marL="1143000" lvl="1" indent="-457200">
              <a:spcAft>
                <a:spcPct val="15000"/>
              </a:spcAft>
              <a:buClr>
                <a:srgbClr val="4F91CD"/>
              </a:buClr>
              <a:buSzPct val="150000"/>
              <a:buFont typeface="+mj-lt"/>
              <a:buAutoNum type="arabicPeriod"/>
            </a:pPr>
            <a:r>
              <a:rPr lang="en-US" sz="2200" b="0" dirty="0">
                <a:solidFill>
                  <a:srgbClr val="000099"/>
                </a:solidFill>
              </a:rPr>
              <a:t>Use the “Print All Tickets” button in the “Action” column to print the Student Test Roster and Tickets for all students assigned to that test session</a:t>
            </a:r>
          </a:p>
        </p:txBody>
      </p:sp>
      <p:sp>
        <p:nvSpPr>
          <p:cNvPr id="6" name="Rectangle 12"/>
          <p:cNvSpPr>
            <a:spLocks noGrp="1" noChangeArrowheads="1"/>
          </p:cNvSpPr>
          <p:nvPr>
            <p:ph type="title"/>
          </p:nvPr>
        </p:nvSpPr>
        <p:spPr bwMode="auto">
          <a:xfrm>
            <a:off x="1291155" y="249676"/>
            <a:ext cx="7584092" cy="801883"/>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Test Management Manage Test Sessions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32</a:t>
            </a:fld>
            <a:endParaRPr lang="en-US" dirty="0"/>
          </a:p>
        </p:txBody>
      </p:sp>
      <p:sp>
        <p:nvSpPr>
          <p:cNvPr id="5" name="Rectangle 4"/>
          <p:cNvSpPr/>
          <p:nvPr/>
        </p:nvSpPr>
        <p:spPr>
          <a:xfrm>
            <a:off x="1291155" y="5384603"/>
            <a:ext cx="6453813" cy="830997"/>
          </a:xfrm>
          <a:prstGeom prst="rect">
            <a:avLst/>
          </a:prstGeom>
          <a:ln w="0">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It is best practice to add new students to test sessions before printing Online Test Tickets. </a:t>
            </a:r>
          </a:p>
        </p:txBody>
      </p:sp>
    </p:spTree>
    <p:extLst>
      <p:ext uri="{BB962C8B-B14F-4D97-AF65-F5344CB8AC3E}">
        <p14:creationId xmlns:p14="http://schemas.microsoft.com/office/powerpoint/2010/main" val="42626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14755" y="863507"/>
            <a:ext cx="7713345" cy="5222968"/>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add new students to an </a:t>
            </a:r>
            <a:r>
              <a:rPr lang="en-US" sz="2400" u="sng" dirty="0">
                <a:solidFill>
                  <a:srgbClr val="000099"/>
                </a:solidFill>
              </a:rPr>
              <a:t>existing</a:t>
            </a:r>
            <a:r>
              <a:rPr lang="en-US" sz="2400" dirty="0">
                <a:solidFill>
                  <a:srgbClr val="000099"/>
                </a:solidFill>
              </a:rPr>
              <a:t> Test Session</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“Test Management” application under “TEST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Test Sessions” tab</a:t>
            </a:r>
          </a:p>
          <a:p>
            <a:pPr marL="1143000" lvl="1" indent="-457200">
              <a:spcAft>
                <a:spcPct val="15000"/>
              </a:spcAft>
              <a:buClr>
                <a:srgbClr val="4F91CD"/>
              </a:buClr>
              <a:buSzPct val="150000"/>
              <a:buFont typeface="+mj-lt"/>
              <a:buAutoNum type="arabicPeriod"/>
            </a:pPr>
            <a:r>
              <a:rPr lang="en-US" sz="2200" b="0" dirty="0">
                <a:solidFill>
                  <a:srgbClr val="000099"/>
                </a:solidFill>
              </a:rPr>
              <a:t>Select the District and School for which you want to add a student and select the “Show Sessions” button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“View/Edit” button in the “Action” column to open the “Edit Test Session” window</a:t>
            </a:r>
          </a:p>
          <a:p>
            <a:pPr marL="1143000" lvl="1" indent="-457200">
              <a:spcAft>
                <a:spcPct val="15000"/>
              </a:spcAft>
              <a:buClr>
                <a:srgbClr val="4F91CD"/>
              </a:buClr>
              <a:buSzPct val="150000"/>
              <a:buFont typeface="+mj-lt"/>
              <a:buAutoNum type="arabicPeriod"/>
            </a:pPr>
            <a:r>
              <a:rPr lang="en-US" sz="2200" b="0" dirty="0">
                <a:solidFill>
                  <a:srgbClr val="000099"/>
                </a:solidFill>
              </a:rPr>
              <a:t>Select the “New Student” button</a:t>
            </a:r>
          </a:p>
          <a:p>
            <a:pPr marL="1143000" lvl="1" indent="-457200">
              <a:spcAft>
                <a:spcPct val="15000"/>
              </a:spcAft>
              <a:buClr>
                <a:srgbClr val="4F91CD"/>
              </a:buClr>
              <a:buSzPct val="150000"/>
              <a:buFont typeface="+mj-lt"/>
              <a:buAutoNum type="arabicPeriod"/>
            </a:pPr>
            <a:r>
              <a:rPr lang="en-US" sz="2200" b="0" dirty="0">
                <a:solidFill>
                  <a:srgbClr val="000099"/>
                </a:solidFill>
              </a:rPr>
              <a:t>Complete the required “Student Detail” information and, if applicable, “Accommodations” then select the “Save” button to add the student directly to the test session</a:t>
            </a:r>
          </a:p>
        </p:txBody>
      </p:sp>
      <p:sp>
        <p:nvSpPr>
          <p:cNvPr id="6" name="Rectangle 12"/>
          <p:cNvSpPr>
            <a:spLocks noGrp="1" noChangeArrowheads="1"/>
          </p:cNvSpPr>
          <p:nvPr>
            <p:ph type="title"/>
          </p:nvPr>
        </p:nvSpPr>
        <p:spPr bwMode="auto">
          <a:xfrm>
            <a:off x="1291159" y="130804"/>
            <a:ext cx="7584092" cy="81102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Test Management Adding New Students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33</a:t>
            </a:fld>
            <a:endParaRPr lang="en-US" dirty="0"/>
          </a:p>
        </p:txBody>
      </p:sp>
    </p:spTree>
    <p:extLst>
      <p:ext uri="{BB962C8B-B14F-4D97-AF65-F5344CB8AC3E}">
        <p14:creationId xmlns:p14="http://schemas.microsoft.com/office/powerpoint/2010/main" val="389719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par>
                                <p:cTn id="23" presetID="10" presetClass="entr" presetSubtype="0" fill="hold" nodeType="withEffect">
                                  <p:stCondLst>
                                    <p:cond delay="500"/>
                                  </p:stCondLst>
                                  <p:childTnLst>
                                    <p:set>
                                      <p:cBhvr>
                                        <p:cTn id="24" dur="1" fill="hold">
                                          <p:stCondLst>
                                            <p:cond delay="0"/>
                                          </p:stCondLst>
                                        </p:cTn>
                                        <p:tgtEl>
                                          <p:spTgt spid="21507">
                                            <p:txEl>
                                              <p:pRg st="6" end="6"/>
                                            </p:txEl>
                                          </p:spTgt>
                                        </p:tgtEl>
                                        <p:attrNameLst>
                                          <p:attrName>style.visibility</p:attrName>
                                        </p:attrNameLst>
                                      </p:cBhvr>
                                      <p:to>
                                        <p:strVal val="visible"/>
                                      </p:to>
                                    </p:set>
                                    <p:animEffect transition="in" filter="fade">
                                      <p:cBhvr>
                                        <p:cTn id="25" dur="2000"/>
                                        <p:tgtEl>
                                          <p:spTgt spid="21507">
                                            <p:txEl>
                                              <p:pRg st="6" end="6"/>
                                            </p:txEl>
                                          </p:spTgt>
                                        </p:tgtEl>
                                      </p:cBhvr>
                                    </p:animEffect>
                                  </p:childTnLst>
                                </p:cTn>
                              </p:par>
                              <p:par>
                                <p:cTn id="26" presetID="10" presetClass="entr" presetSubtype="0" fill="hold" nodeType="withEffect">
                                  <p:stCondLst>
                                    <p:cond delay="500"/>
                                  </p:stCondLst>
                                  <p:childTnLst>
                                    <p:set>
                                      <p:cBhvr>
                                        <p:cTn id="27" dur="1" fill="hold">
                                          <p:stCondLst>
                                            <p:cond delay="0"/>
                                          </p:stCondLst>
                                        </p:cTn>
                                        <p:tgtEl>
                                          <p:spTgt spid="21507">
                                            <p:txEl>
                                              <p:pRg st="7" end="7"/>
                                            </p:txEl>
                                          </p:spTgt>
                                        </p:tgtEl>
                                        <p:attrNameLst>
                                          <p:attrName>style.visibility</p:attrName>
                                        </p:attrNameLst>
                                      </p:cBhvr>
                                      <p:to>
                                        <p:strVal val="visible"/>
                                      </p:to>
                                    </p:set>
                                    <p:animEffect transition="in" filter="fade">
                                      <p:cBhvr>
                                        <p:cTn id="28" dur="2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26532" y="948935"/>
            <a:ext cx="7789452" cy="4915192"/>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add new students </a:t>
            </a:r>
            <a:r>
              <a:rPr lang="en-US" sz="2400" u="sng" dirty="0">
                <a:solidFill>
                  <a:srgbClr val="000099"/>
                </a:solidFill>
              </a:rPr>
              <a:t>when a Test Session has not been created for a student’s grade</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“Student Management” application under “PARTICIPANT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Students” tab</a:t>
            </a:r>
          </a:p>
          <a:p>
            <a:pPr marL="1143000" lvl="1" indent="-457200">
              <a:spcAft>
                <a:spcPct val="15000"/>
              </a:spcAft>
              <a:buClr>
                <a:srgbClr val="4F91CD"/>
              </a:buClr>
              <a:buSzPct val="150000"/>
              <a:buFont typeface="+mj-lt"/>
              <a:buAutoNum type="arabicPeriod"/>
            </a:pPr>
            <a:r>
              <a:rPr lang="en-US" sz="2200" b="0" dirty="0">
                <a:solidFill>
                  <a:srgbClr val="000099"/>
                </a:solidFill>
              </a:rPr>
              <a:t>Select the “Upload Multiple Students” tab</a:t>
            </a:r>
          </a:p>
          <a:p>
            <a:pPr marL="1143000" lvl="1" indent="-457200">
              <a:spcAft>
                <a:spcPct val="15000"/>
              </a:spcAft>
              <a:buClr>
                <a:srgbClr val="4F91CD"/>
              </a:buClr>
              <a:buSzPct val="150000"/>
              <a:buFont typeface="+mj-lt"/>
              <a:buAutoNum type="arabicPeriod"/>
            </a:pPr>
            <a:r>
              <a:rPr lang="en-US" sz="2200" b="0" dirty="0">
                <a:solidFill>
                  <a:srgbClr val="000099"/>
                </a:solidFill>
              </a:rPr>
              <a:t>Select the District (required) and School (optional) for which you want to add students</a:t>
            </a:r>
          </a:p>
          <a:p>
            <a:pPr marL="1143000" lvl="1" indent="-457200">
              <a:spcAft>
                <a:spcPct val="15000"/>
              </a:spcAft>
              <a:buClr>
                <a:srgbClr val="4F91CD"/>
              </a:buClr>
              <a:buSzPct val="150000"/>
              <a:buFont typeface="+mj-lt"/>
              <a:buAutoNum type="arabicPeriod"/>
            </a:pPr>
            <a:r>
              <a:rPr lang="en-US" sz="2200" b="0" dirty="0">
                <a:solidFill>
                  <a:srgbClr val="000099"/>
                </a:solidFill>
              </a:rPr>
              <a:t>Produce a file containing required student information according to the File Layout and Sample File</a:t>
            </a:r>
          </a:p>
          <a:p>
            <a:pPr marL="1143000" lvl="1" indent="-457200">
              <a:spcAft>
                <a:spcPct val="15000"/>
              </a:spcAft>
              <a:buClr>
                <a:srgbClr val="4F91CD"/>
              </a:buClr>
              <a:buSzPct val="150000"/>
              <a:buFont typeface="+mj-lt"/>
              <a:buAutoNum type="arabicPeriod"/>
            </a:pPr>
            <a:r>
              <a:rPr lang="en-US" sz="2200" b="0" dirty="0">
                <a:solidFill>
                  <a:srgbClr val="000099"/>
                </a:solidFill>
              </a:rPr>
              <a:t>Select “Browse…” to find the file, then select the “Upload” button to load the file </a:t>
            </a:r>
          </a:p>
        </p:txBody>
      </p:sp>
      <p:sp>
        <p:nvSpPr>
          <p:cNvPr id="6" name="Rectangle 12"/>
          <p:cNvSpPr>
            <a:spLocks noGrp="1" noChangeArrowheads="1"/>
          </p:cNvSpPr>
          <p:nvPr>
            <p:ph type="title"/>
          </p:nvPr>
        </p:nvSpPr>
        <p:spPr bwMode="auto">
          <a:xfrm>
            <a:off x="1291159" y="130804"/>
            <a:ext cx="7584092" cy="79273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Test Management Adding New Students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34</a:t>
            </a:fld>
            <a:endParaRPr lang="en-US" dirty="0"/>
          </a:p>
        </p:txBody>
      </p:sp>
    </p:spTree>
    <p:extLst>
      <p:ext uri="{BB962C8B-B14F-4D97-AF65-F5344CB8AC3E}">
        <p14:creationId xmlns:p14="http://schemas.microsoft.com/office/powerpoint/2010/main" val="11770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20757" y="1056721"/>
            <a:ext cx="7924893" cy="2902333"/>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200" dirty="0">
                <a:solidFill>
                  <a:srgbClr val="000099"/>
                </a:solidFill>
              </a:rPr>
              <a:t>The system will verify student information meets requirements outlined in the File Layout; check back after a few minutes to see if the file was accepted or generated an error report</a:t>
            </a:r>
          </a:p>
          <a:p>
            <a:pPr marL="571500" indent="-342900">
              <a:spcAft>
                <a:spcPct val="15000"/>
              </a:spcAft>
              <a:buClr>
                <a:srgbClr val="4F91CD"/>
              </a:buClr>
              <a:buSzPct val="150000"/>
              <a:buFont typeface="Wingdings" charset="2"/>
              <a:buChar char="§"/>
            </a:pPr>
            <a:r>
              <a:rPr lang="en-US" sz="2200" dirty="0">
                <a:solidFill>
                  <a:srgbClr val="000099"/>
                </a:solidFill>
              </a:rPr>
              <a:t>If an error report was generated, correct the errors shown in the report and repeat the upload process until the file is free of errors</a:t>
            </a:r>
          </a:p>
          <a:p>
            <a:pPr marL="571500" indent="-342900">
              <a:spcAft>
                <a:spcPct val="15000"/>
              </a:spcAft>
              <a:buClr>
                <a:srgbClr val="4F91CD"/>
              </a:buClr>
              <a:buSzPct val="150000"/>
              <a:buFont typeface="Wingdings" charset="2"/>
              <a:buChar char="§"/>
            </a:pPr>
            <a:r>
              <a:rPr lang="en-US" sz="2200" dirty="0">
                <a:solidFill>
                  <a:srgbClr val="000099"/>
                </a:solidFill>
              </a:rPr>
              <a:t>Students added using this process will be added directly to new test sessions for the form assigned to the district; Student Detail, Accommodations, and Testing Codes can then be edited</a:t>
            </a:r>
          </a:p>
        </p:txBody>
      </p:sp>
      <p:sp>
        <p:nvSpPr>
          <p:cNvPr id="6" name="Rectangle 12"/>
          <p:cNvSpPr>
            <a:spLocks noGrp="1" noChangeArrowheads="1"/>
          </p:cNvSpPr>
          <p:nvPr>
            <p:ph type="title"/>
          </p:nvPr>
        </p:nvSpPr>
        <p:spPr bwMode="auto">
          <a:xfrm>
            <a:off x="1291159" y="130805"/>
            <a:ext cx="7584092" cy="78703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400" b="1" dirty="0">
                <a:solidFill>
                  <a:schemeClr val="bg1"/>
                </a:solidFill>
                <a:latin typeface="Garamond" pitchFamily="18" charset="0"/>
              </a:rPr>
              <a:t>DRC INSIGHT Portal</a:t>
            </a:r>
            <a:r>
              <a:rPr lang="en-US" sz="2400" b="1" dirty="0">
                <a:solidFill>
                  <a:schemeClr val="bg1"/>
                </a:solidFill>
                <a:latin typeface="Garamond" pitchFamily="18" charset="0"/>
                <a:sym typeface="Wingdings" panose="05000000000000000000" pitchFamily="2" charset="2"/>
              </a:rPr>
              <a:t> Test Management Adding New Students</a:t>
            </a:r>
            <a:endParaRPr lang="en-US" sz="24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35</a:t>
            </a:fld>
            <a:endParaRPr lang="en-US" dirty="0"/>
          </a:p>
        </p:txBody>
      </p:sp>
      <p:sp>
        <p:nvSpPr>
          <p:cNvPr id="5" name="Rectangle 4"/>
          <p:cNvSpPr/>
          <p:nvPr/>
        </p:nvSpPr>
        <p:spPr>
          <a:xfrm>
            <a:off x="1355785" y="4097934"/>
            <a:ext cx="7454838" cy="1569660"/>
          </a:xfrm>
          <a:prstGeom prst="rect">
            <a:avLst/>
          </a:prstGeom>
          <a:ln>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This is the recommended process for adding students when a new test session is needed. Districts can also add students and test sessions manually following the process detailed in the DRC INSIGHT Portal User Guide.</a:t>
            </a:r>
            <a:endParaRPr lang="en-US" sz="2400" strike="sngStrike" dirty="0">
              <a:solidFill>
                <a:srgbClr val="C00000"/>
              </a:solidFill>
            </a:endParaRPr>
          </a:p>
        </p:txBody>
      </p:sp>
    </p:spTree>
    <p:extLst>
      <p:ext uri="{BB962C8B-B14F-4D97-AF65-F5344CB8AC3E}">
        <p14:creationId xmlns:p14="http://schemas.microsoft.com/office/powerpoint/2010/main" val="397805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24713" y="1294769"/>
            <a:ext cx="7879788" cy="342863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To monitor testing status</a:t>
            </a:r>
          </a:p>
          <a:p>
            <a:pPr marL="1143000" lvl="1" indent="-457200">
              <a:spcAft>
                <a:spcPct val="15000"/>
              </a:spcAft>
              <a:buClr>
                <a:srgbClr val="4F91CD"/>
              </a:buClr>
              <a:buSzPct val="150000"/>
              <a:buFont typeface="+mj-lt"/>
              <a:buAutoNum type="arabicPeriod"/>
            </a:pPr>
            <a:r>
              <a:rPr lang="en-US" sz="2200" b="0" dirty="0">
                <a:solidFill>
                  <a:srgbClr val="000099"/>
                </a:solidFill>
              </a:rPr>
              <a:t>Expand the “My Applications” dropdown at the top of the screen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“Test Management” application under “TEST PREPARATION”</a:t>
            </a:r>
          </a:p>
          <a:p>
            <a:pPr marL="1143000" lvl="1" indent="-457200">
              <a:spcAft>
                <a:spcPct val="15000"/>
              </a:spcAft>
              <a:buClr>
                <a:srgbClr val="4F91CD"/>
              </a:buClr>
              <a:buSzPct val="150000"/>
              <a:buFont typeface="+mj-lt"/>
              <a:buAutoNum type="arabicPeriod"/>
            </a:pPr>
            <a:r>
              <a:rPr lang="en-US" sz="2200" b="0" dirty="0">
                <a:solidFill>
                  <a:srgbClr val="000099"/>
                </a:solidFill>
              </a:rPr>
              <a:t>Select the “Manage Test Sessions” tab</a:t>
            </a:r>
          </a:p>
          <a:p>
            <a:pPr marL="1143000" lvl="1" indent="-457200">
              <a:spcAft>
                <a:spcPct val="15000"/>
              </a:spcAft>
              <a:buClr>
                <a:srgbClr val="4F91CD"/>
              </a:buClr>
              <a:buSzPct val="150000"/>
              <a:buFont typeface="+mj-lt"/>
              <a:buAutoNum type="arabicPeriod"/>
            </a:pPr>
            <a:r>
              <a:rPr lang="en-US" sz="2200" b="0" dirty="0">
                <a:solidFill>
                  <a:srgbClr val="000099"/>
                </a:solidFill>
              </a:rPr>
              <a:t>Select the District and School for which you want to check status and select the “Show Sessions” button</a:t>
            </a:r>
          </a:p>
          <a:p>
            <a:pPr marL="1143000" lvl="1" indent="-457200">
              <a:spcAft>
                <a:spcPct val="15000"/>
              </a:spcAft>
              <a:buClr>
                <a:srgbClr val="4F91CD"/>
              </a:buClr>
              <a:buSzPct val="150000"/>
              <a:buFont typeface="+mj-lt"/>
              <a:buAutoNum type="arabicPeriod"/>
            </a:pPr>
            <a:r>
              <a:rPr lang="en-US" sz="2200" b="0" dirty="0">
                <a:solidFill>
                  <a:srgbClr val="000099"/>
                </a:solidFill>
              </a:rPr>
              <a:t>Use the “Edit/Print Ticket Status” button in the “Action” column to view the “Testing Status” window</a:t>
            </a:r>
          </a:p>
        </p:txBody>
      </p:sp>
      <p:sp>
        <p:nvSpPr>
          <p:cNvPr id="6" name="Rectangle 12"/>
          <p:cNvSpPr>
            <a:spLocks noGrp="1" noChangeArrowheads="1"/>
          </p:cNvSpPr>
          <p:nvPr>
            <p:ph type="title"/>
          </p:nvPr>
        </p:nvSpPr>
        <p:spPr bwMode="auto">
          <a:xfrm>
            <a:off x="1291155" y="249676"/>
            <a:ext cx="7584092" cy="948187"/>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800" b="1" dirty="0">
                <a:solidFill>
                  <a:schemeClr val="bg1"/>
                </a:solidFill>
                <a:latin typeface="Garamond" pitchFamily="18" charset="0"/>
              </a:rPr>
              <a:t>DRC INSIGHT Portal</a:t>
            </a:r>
            <a:r>
              <a:rPr lang="en-US" sz="2800" b="1" dirty="0">
                <a:solidFill>
                  <a:schemeClr val="bg1"/>
                </a:solidFill>
                <a:latin typeface="Garamond" pitchFamily="18" charset="0"/>
                <a:sym typeface="Wingdings" panose="05000000000000000000" pitchFamily="2" charset="2"/>
              </a:rPr>
              <a:t> Test Management Testing Status</a:t>
            </a:r>
            <a:endParaRPr lang="en-US" sz="28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36</a:t>
            </a:fld>
            <a:endParaRPr lang="en-US" dirty="0"/>
          </a:p>
        </p:txBody>
      </p:sp>
    </p:spTree>
    <p:extLst>
      <p:ext uri="{BB962C8B-B14F-4D97-AF65-F5344CB8AC3E}">
        <p14:creationId xmlns:p14="http://schemas.microsoft.com/office/powerpoint/2010/main" val="62250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fade">
                                      <p:cBhvr>
                                        <p:cTn id="10" dur="2000"/>
                                        <p:tgtEl>
                                          <p:spTgt spid="21507">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2000"/>
                                        <p:tgtEl>
                                          <p:spTgt spid="21507">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21507">
                                            <p:txEl>
                                              <p:pRg st="3" end="3"/>
                                            </p:txEl>
                                          </p:spTgt>
                                        </p:tgtEl>
                                        <p:attrNameLst>
                                          <p:attrName>style.visibility</p:attrName>
                                        </p:attrNameLst>
                                      </p:cBhvr>
                                      <p:to>
                                        <p:strVal val="visible"/>
                                      </p:to>
                                    </p:set>
                                    <p:animEffect transition="in" filter="fade">
                                      <p:cBhvr>
                                        <p:cTn id="16" dur="2000"/>
                                        <p:tgtEl>
                                          <p:spTgt spid="21507">
                                            <p:txEl>
                                              <p:pRg st="3" end="3"/>
                                            </p:txEl>
                                          </p:spTgt>
                                        </p:tgtEl>
                                      </p:cBhvr>
                                    </p:animEffect>
                                  </p:childTnLst>
                                </p:cTn>
                              </p:par>
                              <p:par>
                                <p:cTn id="17" presetID="10" presetClass="entr" presetSubtype="0" fill="hold" nodeType="withEffect">
                                  <p:stCondLst>
                                    <p:cond delay="50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2000"/>
                                        <p:tgtEl>
                                          <p:spTgt spid="21507">
                                            <p:txEl>
                                              <p:pRg st="4" end="4"/>
                                            </p:txEl>
                                          </p:spTgt>
                                        </p:tgtEl>
                                      </p:cBhvr>
                                    </p:animEffect>
                                  </p:childTnLst>
                                </p:cTn>
                              </p:par>
                              <p:par>
                                <p:cTn id="20" presetID="10" presetClass="entr" presetSubtype="0" fill="hold" nodeType="withEffect">
                                  <p:stCondLst>
                                    <p:cond delay="50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fade">
                                      <p:cBhvr>
                                        <p:cTn id="22"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81100" y="1157609"/>
            <a:ext cx="7800974" cy="3342453"/>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Wingdings" panose="05000000000000000000" pitchFamily="2" charset="2"/>
              <a:buChar char="§"/>
            </a:pPr>
            <a:r>
              <a:rPr lang="en-US" sz="2200" dirty="0">
                <a:solidFill>
                  <a:srgbClr val="000099"/>
                </a:solidFill>
                <a:latin typeface="Arial Narrow"/>
              </a:rPr>
              <a:t>Students’ tests will be assigned one of three statuses</a:t>
            </a:r>
          </a:p>
          <a:p>
            <a:pPr marL="1036637" lvl="1" indent="-342900">
              <a:spcAft>
                <a:spcPct val="15000"/>
              </a:spcAft>
              <a:buClr>
                <a:srgbClr val="4F91CD"/>
              </a:buClr>
              <a:buSzPct val="150000"/>
              <a:buFont typeface="Arial" panose="020B0604020202020204" pitchFamily="34" charset="0"/>
              <a:buChar char="•"/>
            </a:pPr>
            <a:r>
              <a:rPr lang="en-US" sz="2200" dirty="0">
                <a:solidFill>
                  <a:srgbClr val="000099"/>
                </a:solidFill>
                <a:latin typeface="Arial Narrow"/>
              </a:rPr>
              <a:t>Not Started</a:t>
            </a:r>
            <a:r>
              <a:rPr lang="en-US" sz="2200" b="0" dirty="0">
                <a:solidFill>
                  <a:srgbClr val="000099"/>
                </a:solidFill>
                <a:latin typeface="Arial Narrow"/>
              </a:rPr>
              <a:t>—the online Test Ticket has not been used</a:t>
            </a:r>
          </a:p>
          <a:p>
            <a:pPr marL="1036637" lvl="1" indent="-342900">
              <a:spcAft>
                <a:spcPct val="15000"/>
              </a:spcAft>
              <a:buClr>
                <a:srgbClr val="4F91CD"/>
              </a:buClr>
              <a:buSzPct val="150000"/>
              <a:buFont typeface="Arial" panose="020B0604020202020204" pitchFamily="34" charset="0"/>
              <a:buChar char="•"/>
            </a:pPr>
            <a:r>
              <a:rPr lang="en-US" sz="2200" dirty="0">
                <a:solidFill>
                  <a:srgbClr val="000099"/>
                </a:solidFill>
                <a:latin typeface="Arial Narrow"/>
              </a:rPr>
              <a:t>In Progress</a:t>
            </a:r>
            <a:r>
              <a:rPr lang="en-US" sz="2200" b="0" dirty="0">
                <a:solidFill>
                  <a:srgbClr val="000099"/>
                </a:solidFill>
                <a:latin typeface="Arial Narrow"/>
              </a:rPr>
              <a:t>—the online Test Ticket was used to log into the test, but the test has not been ended; only the Started date/time is populated</a:t>
            </a:r>
          </a:p>
          <a:p>
            <a:pPr marL="1036637" lvl="1" indent="-342900">
              <a:spcAft>
                <a:spcPct val="15000"/>
              </a:spcAft>
              <a:buClr>
                <a:srgbClr val="4F91CD"/>
              </a:buClr>
              <a:buSzPct val="150000"/>
              <a:buFont typeface="Arial" panose="020B0604020202020204" pitchFamily="34" charset="0"/>
              <a:buChar char="•"/>
            </a:pPr>
            <a:r>
              <a:rPr lang="en-US" sz="2200" dirty="0">
                <a:solidFill>
                  <a:srgbClr val="000099"/>
                </a:solidFill>
                <a:latin typeface="Arial Narrow"/>
              </a:rPr>
              <a:t>Completed</a:t>
            </a:r>
            <a:r>
              <a:rPr lang="en-US" sz="2200" b="0" dirty="0">
                <a:solidFill>
                  <a:srgbClr val="000099"/>
                </a:solidFill>
                <a:latin typeface="Arial Narrow"/>
              </a:rPr>
              <a:t>—the test has been ended; Started and Completed date/times are both populated</a:t>
            </a:r>
          </a:p>
          <a:p>
            <a:pPr marL="1036637" lvl="1" indent="-342900">
              <a:spcAft>
                <a:spcPct val="15000"/>
              </a:spcAft>
              <a:buClr>
                <a:srgbClr val="4F91CD"/>
              </a:buClr>
              <a:buSzPct val="150000"/>
              <a:buFont typeface="Arial" panose="020B0604020202020204" pitchFamily="34" charset="0"/>
              <a:buChar char="•"/>
            </a:pPr>
            <a:r>
              <a:rPr lang="en-US" sz="2200" b="0" dirty="0">
                <a:solidFill>
                  <a:srgbClr val="000099"/>
                </a:solidFill>
                <a:latin typeface="Arial Narrow"/>
              </a:rPr>
              <a:t>NSCAS Alternate Test Tickets do not “lock” after periods of inactivity or overnight to facilitate flexible scheduling</a:t>
            </a:r>
          </a:p>
        </p:txBody>
      </p:sp>
      <p:sp>
        <p:nvSpPr>
          <p:cNvPr id="21508" name="Rectangle 12"/>
          <p:cNvSpPr>
            <a:spLocks noGrp="1" noChangeArrowheads="1"/>
          </p:cNvSpPr>
          <p:nvPr>
            <p:ph type="title"/>
          </p:nvPr>
        </p:nvSpPr>
        <p:spPr bwMode="auto">
          <a:xfrm>
            <a:off x="1188719" y="168153"/>
            <a:ext cx="7793355" cy="1026459"/>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800" b="1" dirty="0">
                <a:solidFill>
                  <a:schemeClr val="bg1"/>
                </a:solidFill>
                <a:latin typeface="Garamond" pitchFamily="18" charset="0"/>
              </a:rPr>
              <a:t>DRC INSIGHT Portal</a:t>
            </a:r>
            <a:r>
              <a:rPr lang="en-US" sz="2800" b="1" dirty="0">
                <a:solidFill>
                  <a:schemeClr val="bg1"/>
                </a:solidFill>
                <a:latin typeface="Garamond" pitchFamily="18" charset="0"/>
                <a:sym typeface="Wingdings" panose="05000000000000000000" pitchFamily="2" charset="2"/>
              </a:rPr>
              <a:t> Test Management Testing Status</a:t>
            </a:r>
            <a:endParaRPr lang="en-US" sz="28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37</a:t>
            </a:fld>
            <a:endParaRPr lang="en-US" dirty="0"/>
          </a:p>
        </p:txBody>
      </p:sp>
      <p:sp>
        <p:nvSpPr>
          <p:cNvPr id="5" name="Rectangle 4"/>
          <p:cNvSpPr/>
          <p:nvPr/>
        </p:nvSpPr>
        <p:spPr>
          <a:xfrm>
            <a:off x="1357977" y="4463058"/>
            <a:ext cx="7454838" cy="1200329"/>
          </a:xfrm>
          <a:prstGeom prst="rect">
            <a:avLst/>
          </a:prstGeom>
          <a:ln>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Tests in a Completed status are locked. Contact DRC Nebraska Customer Service at (866)342-6280 if there is a need to unlock a completed test.</a:t>
            </a:r>
            <a:endParaRPr lang="en-US" sz="2400" strike="sngStrike" dirty="0">
              <a:solidFill>
                <a:srgbClr val="C00000"/>
              </a:solidFill>
            </a:endParaRPr>
          </a:p>
        </p:txBody>
      </p:sp>
    </p:spTree>
    <p:extLst>
      <p:ext uri="{BB962C8B-B14F-4D97-AF65-F5344CB8AC3E}">
        <p14:creationId xmlns:p14="http://schemas.microsoft.com/office/powerpoint/2010/main" val="285741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81100" y="1176756"/>
            <a:ext cx="7800974" cy="2953116"/>
          </a:xfrm>
          <a:prstGeom prst="rect">
            <a:avLst/>
          </a:prstGeom>
          <a:noFill/>
          <a:ln w="9525">
            <a:noFill/>
            <a:miter lim="800000"/>
            <a:headEnd/>
            <a:tailEnd/>
          </a:ln>
        </p:spPr>
        <p:txBody>
          <a:bodyPr wrap="square" anchor="ctr">
            <a:spAutoFit/>
          </a:bodyPr>
          <a:lstStyle/>
          <a:p>
            <a:pPr marL="579437" indent="-342900">
              <a:spcAft>
                <a:spcPct val="15000"/>
              </a:spcAft>
              <a:buClr>
                <a:srgbClr val="4F91CD"/>
              </a:buClr>
              <a:buSzPct val="150000"/>
              <a:buFont typeface="Wingdings" panose="05000000000000000000" pitchFamily="2" charset="2"/>
              <a:buChar char="§"/>
            </a:pPr>
            <a:r>
              <a:rPr lang="en-US" sz="2200" u="sng" dirty="0">
                <a:solidFill>
                  <a:srgbClr val="000099"/>
                </a:solidFill>
                <a:latin typeface="Arial Narrow"/>
              </a:rPr>
              <a:t>DURING TESTING WINDOW</a:t>
            </a:r>
            <a:r>
              <a:rPr lang="en-US" sz="2200" b="0" dirty="0">
                <a:solidFill>
                  <a:srgbClr val="000099"/>
                </a:solidFill>
                <a:latin typeface="Arial Narrow"/>
              </a:rPr>
              <a:t>—View Online Results provides </a:t>
            </a:r>
            <a:r>
              <a:rPr lang="en-US" sz="2200" b="0" u="sng" dirty="0">
                <a:solidFill>
                  <a:srgbClr val="000099"/>
                </a:solidFill>
                <a:latin typeface="Arial Narrow"/>
              </a:rPr>
              <a:t>preliminary</a:t>
            </a:r>
            <a:r>
              <a:rPr lang="en-US" sz="2200" b="0" dirty="0">
                <a:solidFill>
                  <a:srgbClr val="000099"/>
                </a:solidFill>
                <a:latin typeface="Arial Narrow"/>
              </a:rPr>
              <a:t> raw scores for operational items for tests in Completed status</a:t>
            </a:r>
          </a:p>
          <a:p>
            <a:pPr marL="579437" indent="-342900">
              <a:spcAft>
                <a:spcPct val="15000"/>
              </a:spcAft>
              <a:buClr>
                <a:srgbClr val="4F91CD"/>
              </a:buClr>
              <a:buSzPct val="150000"/>
              <a:buFont typeface="Wingdings" panose="05000000000000000000" pitchFamily="2" charset="2"/>
              <a:buChar char="§"/>
            </a:pPr>
            <a:r>
              <a:rPr lang="en-US" sz="2200" u="sng" dirty="0">
                <a:solidFill>
                  <a:srgbClr val="000099"/>
                </a:solidFill>
                <a:latin typeface="Arial Narrow"/>
              </a:rPr>
              <a:t>JUNE (TBD)</a:t>
            </a:r>
            <a:r>
              <a:rPr lang="en-US" sz="2200" b="0" dirty="0">
                <a:solidFill>
                  <a:srgbClr val="000099"/>
                </a:solidFill>
                <a:latin typeface="Arial Narrow"/>
              </a:rPr>
              <a:t>—Districts provided access to </a:t>
            </a:r>
            <a:r>
              <a:rPr lang="en-US" sz="2200" b="0" u="sng" dirty="0">
                <a:solidFill>
                  <a:srgbClr val="000099"/>
                </a:solidFill>
                <a:latin typeface="Arial Narrow"/>
              </a:rPr>
              <a:t>preliminary</a:t>
            </a:r>
            <a:r>
              <a:rPr lang="en-US" sz="2200" b="0" dirty="0">
                <a:solidFill>
                  <a:srgbClr val="000099"/>
                </a:solidFill>
                <a:latin typeface="Arial Narrow"/>
              </a:rPr>
              <a:t> reports and data file in the DRC INSIGHT Portal Report Delivery application</a:t>
            </a:r>
          </a:p>
          <a:p>
            <a:pPr marL="579437" indent="-342900">
              <a:spcAft>
                <a:spcPct val="15000"/>
              </a:spcAft>
              <a:buClr>
                <a:srgbClr val="4F91CD"/>
              </a:buClr>
              <a:buSzPct val="150000"/>
              <a:buFont typeface="Wingdings" panose="05000000000000000000" pitchFamily="2" charset="2"/>
              <a:buChar char="§"/>
            </a:pPr>
            <a:r>
              <a:rPr lang="en-US" sz="2200" u="sng" dirty="0">
                <a:solidFill>
                  <a:srgbClr val="000099"/>
                </a:solidFill>
                <a:latin typeface="Arial Narrow"/>
              </a:rPr>
              <a:t>August (TBD)</a:t>
            </a:r>
            <a:r>
              <a:rPr lang="en-US" sz="2200" b="0" dirty="0">
                <a:solidFill>
                  <a:srgbClr val="000099"/>
                </a:solidFill>
                <a:latin typeface="Arial Narrow"/>
              </a:rPr>
              <a:t>—Districts provided access to </a:t>
            </a:r>
            <a:r>
              <a:rPr lang="en-US" sz="2200" b="0" u="sng" dirty="0">
                <a:solidFill>
                  <a:srgbClr val="000099"/>
                </a:solidFill>
                <a:latin typeface="Arial Narrow"/>
              </a:rPr>
              <a:t>final</a:t>
            </a:r>
            <a:r>
              <a:rPr lang="en-US" sz="2200" b="0" dirty="0">
                <a:solidFill>
                  <a:srgbClr val="000099"/>
                </a:solidFill>
                <a:latin typeface="Arial Narrow"/>
              </a:rPr>
              <a:t> reports and data file in the DRC INSIGHT Portal Report Delivery application</a:t>
            </a:r>
          </a:p>
          <a:p>
            <a:pPr marL="579437" indent="-342900">
              <a:spcAft>
                <a:spcPct val="15000"/>
              </a:spcAft>
              <a:buClr>
                <a:srgbClr val="4F91CD"/>
              </a:buClr>
              <a:buSzPct val="150000"/>
              <a:buFont typeface="Wingdings" panose="05000000000000000000" pitchFamily="2" charset="2"/>
              <a:buChar char="§"/>
            </a:pPr>
            <a:endParaRPr lang="en-US" sz="2200" dirty="0">
              <a:solidFill>
                <a:srgbClr val="000099"/>
              </a:solidFill>
              <a:latin typeface="Arial Narrow"/>
            </a:endParaRPr>
          </a:p>
        </p:txBody>
      </p:sp>
      <p:sp>
        <p:nvSpPr>
          <p:cNvPr id="21508" name="Rectangle 12"/>
          <p:cNvSpPr>
            <a:spLocks noGrp="1" noChangeArrowheads="1"/>
          </p:cNvSpPr>
          <p:nvPr>
            <p:ph type="title"/>
          </p:nvPr>
        </p:nvSpPr>
        <p:spPr bwMode="auto">
          <a:xfrm>
            <a:off x="1188719" y="168154"/>
            <a:ext cx="7793355" cy="600716"/>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2800" b="1" dirty="0">
                <a:solidFill>
                  <a:schemeClr val="bg1"/>
                </a:solidFill>
                <a:latin typeface="Garamond" pitchFamily="18" charset="0"/>
              </a:rPr>
              <a:t>2020 NSCAS Alternate Reports</a:t>
            </a:r>
            <a:endParaRPr lang="en-US" sz="28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38</a:t>
            </a:fld>
            <a:endParaRPr lang="en-US" dirty="0"/>
          </a:p>
        </p:txBody>
      </p:sp>
      <p:sp>
        <p:nvSpPr>
          <p:cNvPr id="5" name="Rectangle 4"/>
          <p:cNvSpPr/>
          <p:nvPr/>
        </p:nvSpPr>
        <p:spPr>
          <a:xfrm>
            <a:off x="1354168" y="4015002"/>
            <a:ext cx="7454838" cy="1200329"/>
          </a:xfrm>
          <a:prstGeom prst="rect">
            <a:avLst/>
          </a:prstGeom>
          <a:ln>
            <a:solidFill>
              <a:srgbClr val="000099"/>
            </a:solidFill>
          </a:ln>
        </p:spPr>
        <p:txBody>
          <a:bodyPr wrap="square">
            <a:spAutoFit/>
          </a:bodyPr>
          <a:lstStyle/>
          <a:p>
            <a:pPr marL="228600" algn="ctr">
              <a:spcAft>
                <a:spcPct val="15000"/>
              </a:spcAft>
              <a:buClr>
                <a:srgbClr val="4F91CD"/>
              </a:buClr>
              <a:buSzPct val="150000"/>
            </a:pPr>
            <a:r>
              <a:rPr lang="en-US" sz="2400" dirty="0">
                <a:solidFill>
                  <a:srgbClr val="C00000"/>
                </a:solidFill>
              </a:rPr>
              <a:t>Results are not released to the districts until public release of reports. NDE will provide information on the public release of 2022 NSCAS results as it becomes available.</a:t>
            </a:r>
            <a:endParaRPr lang="en-US" sz="2400" strike="sngStrike" dirty="0">
              <a:solidFill>
                <a:srgbClr val="C00000"/>
              </a:solidFill>
            </a:endParaRPr>
          </a:p>
        </p:txBody>
      </p:sp>
    </p:spTree>
    <p:extLst>
      <p:ext uri="{BB962C8B-B14F-4D97-AF65-F5344CB8AC3E}">
        <p14:creationId xmlns:p14="http://schemas.microsoft.com/office/powerpoint/2010/main" val="29488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12"/>
          <p:cNvSpPr>
            <a:spLocks noGrp="1" noChangeArrowheads="1"/>
          </p:cNvSpPr>
          <p:nvPr>
            <p:ph type="title"/>
          </p:nvPr>
        </p:nvSpPr>
        <p:spPr bwMode="auto">
          <a:xfrm>
            <a:off x="1355787" y="350260"/>
            <a:ext cx="7550707" cy="60007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200" b="1" dirty="0">
                <a:solidFill>
                  <a:schemeClr val="bg1"/>
                </a:solidFill>
                <a:latin typeface="Garamond" pitchFamily="18" charset="0"/>
              </a:rPr>
              <a:t>Questions</a:t>
            </a:r>
            <a:endParaRPr lang="en-US" sz="3200" dirty="0">
              <a:solidFill>
                <a:schemeClr val="bg1"/>
              </a:solidFill>
            </a:endParaRPr>
          </a:p>
        </p:txBody>
      </p:sp>
      <p:sp>
        <p:nvSpPr>
          <p:cNvPr id="21507" name="Rectangle 10"/>
          <p:cNvSpPr>
            <a:spLocks noChangeArrowheads="1"/>
          </p:cNvSpPr>
          <p:nvPr/>
        </p:nvSpPr>
        <p:spPr bwMode="auto">
          <a:xfrm>
            <a:off x="1379538" y="2359235"/>
            <a:ext cx="7526956" cy="794064"/>
          </a:xfrm>
          <a:prstGeom prst="rect">
            <a:avLst/>
          </a:prstGeom>
          <a:noFill/>
          <a:ln w="9525">
            <a:noFill/>
            <a:miter lim="800000"/>
            <a:headEnd/>
            <a:tailEnd/>
          </a:ln>
        </p:spPr>
        <p:txBody>
          <a:bodyPr wrap="square" anchor="ctr">
            <a:spAutoFit/>
          </a:bodyPr>
          <a:lstStyle/>
          <a:p>
            <a:pPr marL="1600200" lvl="3" indent="320040">
              <a:spcAft>
                <a:spcPct val="15000"/>
              </a:spcAft>
              <a:buClr>
                <a:srgbClr val="4F91CD"/>
              </a:buClr>
              <a:buSzPct val="75000"/>
            </a:pPr>
            <a:endParaRPr lang="en-US" sz="2400" b="0" i="1" dirty="0"/>
          </a:p>
          <a:p>
            <a:pPr marL="685800" lvl="1" indent="320040">
              <a:spcAft>
                <a:spcPct val="15000"/>
              </a:spcAft>
              <a:buClr>
                <a:srgbClr val="4F91CD"/>
              </a:buClr>
              <a:buSzPct val="75000"/>
              <a:buFont typeface="Wingdings" pitchFamily="2" charset="2"/>
              <a:buChar char="n"/>
            </a:pPr>
            <a:endParaRPr lang="en-US" sz="1800" b="0" dirty="0"/>
          </a:p>
        </p:txBody>
      </p:sp>
      <p:sp>
        <p:nvSpPr>
          <p:cNvPr id="9" name="Rectangle 12"/>
          <p:cNvSpPr txBox="1">
            <a:spLocks noChangeArrowheads="1"/>
          </p:cNvSpPr>
          <p:nvPr/>
        </p:nvSpPr>
        <p:spPr bwMode="auto">
          <a:xfrm>
            <a:off x="3227808" y="352534"/>
            <a:ext cx="2613436" cy="60007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a:ln>
                  <a:noFill/>
                </a:ln>
                <a:solidFill>
                  <a:schemeClr val="bg1"/>
                </a:solidFill>
                <a:effectLst/>
                <a:uLnTx/>
                <a:uFillTx/>
                <a:latin typeface="Garamond" pitchFamily="18" charset="0"/>
                <a:ea typeface="+mj-ea"/>
                <a:cs typeface="+mj-cs"/>
              </a:rPr>
              <a:t>&amp; Answers</a:t>
            </a:r>
            <a:endParaRPr kumimoji="0" lang="en-US" sz="3200" b="0" i="0" u="none" strike="noStrike" kern="0" cap="none" spc="0" normalizeH="0" baseline="0" noProof="0" dirty="0">
              <a:ln>
                <a:noFill/>
              </a:ln>
              <a:solidFill>
                <a:schemeClr val="bg1"/>
              </a:solidFill>
              <a:effectLst/>
              <a:uLnTx/>
              <a:uFillTx/>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39</a:t>
            </a:fld>
            <a:endParaRPr lang="en-US" dirty="0"/>
          </a:p>
        </p:txBody>
      </p:sp>
      <p:pic>
        <p:nvPicPr>
          <p:cNvPr id="2050" name="Picture 2" descr="C:\Users\vcook\AppData\Local\Microsoft\Windows\Temporary Internet Files\Content.IE5\ZM8WCS0D\MP91022089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842" y="3316686"/>
            <a:ext cx="6664871" cy="322698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79538" y="1047722"/>
            <a:ext cx="7526956" cy="3293209"/>
          </a:xfrm>
          <a:prstGeom prst="rect">
            <a:avLst/>
          </a:prstGeom>
        </p:spPr>
        <p:txBody>
          <a:bodyPr wrap="square">
            <a:spAutoFit/>
          </a:bodyPr>
          <a:lstStyle/>
          <a:p>
            <a:pPr marL="0" lvl="1" algn="ctr">
              <a:spcAft>
                <a:spcPct val="15000"/>
              </a:spcAft>
              <a:buClr>
                <a:srgbClr val="4F91CD"/>
              </a:buClr>
              <a:buSzPct val="150000"/>
            </a:pPr>
            <a:r>
              <a:rPr lang="en-US" sz="3600" dirty="0">
                <a:solidFill>
                  <a:schemeClr val="accent2">
                    <a:lumMod val="75000"/>
                  </a:schemeClr>
                </a:solidFill>
              </a:rPr>
              <a:t>NSCAS Alternate Customer Service</a:t>
            </a:r>
          </a:p>
          <a:p>
            <a:pPr marL="0" lvl="1" algn="ctr">
              <a:spcAft>
                <a:spcPct val="15000"/>
              </a:spcAft>
              <a:buClr>
                <a:srgbClr val="4F91CD"/>
              </a:buClr>
              <a:buSzPct val="150000"/>
            </a:pPr>
            <a:r>
              <a:rPr lang="en-US" sz="2400" dirty="0">
                <a:solidFill>
                  <a:schemeClr val="accent2">
                    <a:lumMod val="75000"/>
                  </a:schemeClr>
                </a:solidFill>
              </a:rPr>
              <a:t>Call Toll Free - (866) 342-6280</a:t>
            </a:r>
          </a:p>
          <a:p>
            <a:pPr marL="0" lvl="1" algn="ctr">
              <a:spcAft>
                <a:spcPct val="15000"/>
              </a:spcAft>
              <a:buClr>
                <a:srgbClr val="4F91CD"/>
              </a:buClr>
              <a:buSzPct val="150000"/>
            </a:pPr>
            <a:endParaRPr lang="en-US" sz="1400" dirty="0">
              <a:hlinkClick r:id="rId4"/>
            </a:endParaRPr>
          </a:p>
          <a:p>
            <a:pPr marL="0" lvl="1" algn="ctr">
              <a:spcAft>
                <a:spcPct val="15000"/>
              </a:spcAft>
              <a:buClr>
                <a:srgbClr val="4F91CD"/>
              </a:buClr>
              <a:buSzPct val="150000"/>
            </a:pPr>
            <a:r>
              <a:rPr lang="en-US" sz="2400" dirty="0">
                <a:hlinkClick r:id="rId4"/>
              </a:rPr>
              <a:t>necustomerservice@datarecognitioncorp.com</a:t>
            </a:r>
            <a:endParaRPr lang="en-US" sz="2400" dirty="0"/>
          </a:p>
          <a:p>
            <a:pPr marL="0" lvl="1" algn="ctr">
              <a:spcAft>
                <a:spcPct val="15000"/>
              </a:spcAft>
              <a:buClr>
                <a:srgbClr val="4F91CD"/>
              </a:buClr>
              <a:buSzPct val="150000"/>
            </a:pPr>
            <a:endParaRPr lang="en-US" sz="1400" dirty="0"/>
          </a:p>
          <a:p>
            <a:pPr marL="0" lvl="1" algn="ctr">
              <a:spcAft>
                <a:spcPct val="15000"/>
              </a:spcAft>
              <a:buClr>
                <a:srgbClr val="4F91CD"/>
              </a:buClr>
              <a:buSzPct val="150000"/>
            </a:pPr>
            <a:r>
              <a:rPr lang="en-US" sz="2400" dirty="0">
                <a:solidFill>
                  <a:schemeClr val="accent2">
                    <a:lumMod val="75000"/>
                  </a:schemeClr>
                </a:solidFill>
              </a:rPr>
              <a:t>8:00 </a:t>
            </a:r>
            <a:r>
              <a:rPr lang="en-US" sz="2000" dirty="0">
                <a:solidFill>
                  <a:schemeClr val="accent2">
                    <a:lumMod val="75000"/>
                  </a:schemeClr>
                </a:solidFill>
              </a:rPr>
              <a:t>A.M.</a:t>
            </a:r>
            <a:r>
              <a:rPr lang="en-US" sz="2400" dirty="0">
                <a:solidFill>
                  <a:schemeClr val="accent2">
                    <a:lumMod val="75000"/>
                  </a:schemeClr>
                </a:solidFill>
              </a:rPr>
              <a:t> – 5:00 </a:t>
            </a:r>
            <a:r>
              <a:rPr lang="en-US" sz="2000" dirty="0">
                <a:solidFill>
                  <a:schemeClr val="accent2">
                    <a:lumMod val="75000"/>
                  </a:schemeClr>
                </a:solidFill>
              </a:rPr>
              <a:t>P.M.</a:t>
            </a:r>
            <a:r>
              <a:rPr lang="en-US" sz="2400" dirty="0">
                <a:solidFill>
                  <a:schemeClr val="accent2">
                    <a:lumMod val="75000"/>
                  </a:schemeClr>
                </a:solidFill>
              </a:rPr>
              <a:t> CST</a:t>
            </a:r>
          </a:p>
          <a:p>
            <a:pPr marL="0" lvl="1" algn="ctr">
              <a:spcAft>
                <a:spcPct val="15000"/>
              </a:spcAft>
              <a:buClr>
                <a:srgbClr val="4F91CD"/>
              </a:buClr>
              <a:buSzPct val="150000"/>
            </a:pPr>
            <a:r>
              <a:rPr lang="en-US" sz="2400" dirty="0">
                <a:solidFill>
                  <a:schemeClr val="accent2">
                    <a:lumMod val="75000"/>
                  </a:schemeClr>
                </a:solidFill>
              </a:rPr>
              <a:t>7:00</a:t>
            </a:r>
            <a:r>
              <a:rPr lang="en-US" sz="2000" dirty="0">
                <a:solidFill>
                  <a:schemeClr val="accent2">
                    <a:lumMod val="75000"/>
                  </a:schemeClr>
                </a:solidFill>
              </a:rPr>
              <a:t> A.M. – </a:t>
            </a:r>
            <a:r>
              <a:rPr lang="en-US" sz="2400" dirty="0">
                <a:solidFill>
                  <a:schemeClr val="accent2">
                    <a:lumMod val="75000"/>
                  </a:schemeClr>
                </a:solidFill>
              </a:rPr>
              <a:t>5:00</a:t>
            </a:r>
            <a:r>
              <a:rPr lang="en-US" sz="2000" dirty="0">
                <a:solidFill>
                  <a:schemeClr val="accent2">
                    <a:lumMod val="75000"/>
                  </a:schemeClr>
                </a:solidFill>
              </a:rPr>
              <a:t> P.M. </a:t>
            </a:r>
            <a:r>
              <a:rPr lang="en-US" sz="2400" dirty="0">
                <a:solidFill>
                  <a:schemeClr val="accent2">
                    <a:lumMod val="75000"/>
                  </a:schemeClr>
                </a:solidFill>
              </a:rPr>
              <a:t>CST (March 21 – May 13, 2022)</a:t>
            </a:r>
          </a:p>
          <a:p>
            <a:pPr marL="0" lvl="1" algn="ctr">
              <a:spcAft>
                <a:spcPct val="15000"/>
              </a:spcAft>
              <a:buClr>
                <a:srgbClr val="4F91CD"/>
              </a:buClr>
              <a:buSzPct val="150000"/>
            </a:pPr>
            <a:endParaRPr lang="en-US" sz="2400"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074738" y="1245418"/>
            <a:ext cx="7735887" cy="4708981"/>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Alternate Assessment is available for online administration via the DRC INSIGHT test engine </a:t>
            </a:r>
          </a:p>
          <a:p>
            <a:pPr marL="1028700" lvl="1" indent="-342900">
              <a:spcAft>
                <a:spcPct val="15000"/>
              </a:spcAft>
              <a:buClr>
                <a:srgbClr val="4F91CD"/>
              </a:buClr>
              <a:buSzPct val="150000"/>
              <a:buFont typeface="Wingdings" charset="2"/>
              <a:buChar char="§"/>
            </a:pPr>
            <a:r>
              <a:rPr lang="en-US" sz="2400" dirty="0">
                <a:solidFill>
                  <a:srgbClr val="000099"/>
                </a:solidFill>
              </a:rPr>
              <a:t>NOTE – Please see the DRC INSIGHT Portal Guide for information on the test login process.</a:t>
            </a:r>
          </a:p>
          <a:p>
            <a:pPr marL="571500" indent="-342900">
              <a:spcAft>
                <a:spcPct val="15000"/>
              </a:spcAft>
              <a:buClr>
                <a:srgbClr val="4F91CD"/>
              </a:buClr>
              <a:buSzPct val="150000"/>
              <a:buFont typeface="Wingdings" charset="2"/>
              <a:buChar char="§"/>
            </a:pPr>
            <a:r>
              <a:rPr lang="en-US" sz="2400" dirty="0">
                <a:solidFill>
                  <a:srgbClr val="000099"/>
                </a:solidFill>
              </a:rPr>
              <a:t>Students capable of using touch-enabled devices or other computer-based input devices are able to respond to items themselves</a:t>
            </a:r>
          </a:p>
          <a:p>
            <a:pPr marL="571500" indent="-342900">
              <a:spcAft>
                <a:spcPct val="15000"/>
              </a:spcAft>
              <a:buClr>
                <a:srgbClr val="4F91CD"/>
              </a:buClr>
              <a:buSzPct val="150000"/>
              <a:buFont typeface="Wingdings" charset="2"/>
              <a:buChar char="§"/>
            </a:pPr>
            <a:r>
              <a:rPr lang="en-US" sz="2400" dirty="0">
                <a:solidFill>
                  <a:srgbClr val="000099"/>
                </a:solidFill>
              </a:rPr>
              <a:t>If a student cannot select responses in the DRC INSIGHT test engine, Proctors will capture the student’s responses and enter them into the online system to be scored</a:t>
            </a:r>
          </a:p>
          <a:p>
            <a:pPr marL="571500" indent="-342900">
              <a:spcAft>
                <a:spcPct val="15000"/>
              </a:spcAft>
              <a:buClr>
                <a:srgbClr val="4F91CD"/>
              </a:buClr>
              <a:buSzPct val="150000"/>
              <a:buFont typeface="Wingdings" charset="2"/>
              <a:buChar char="§"/>
            </a:pPr>
            <a:endParaRPr lang="en-US" sz="2400" dirty="0">
              <a:solidFill>
                <a:srgbClr val="000099"/>
              </a:solidFill>
            </a:endParaRP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Online Administration</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4</a:t>
            </a:fld>
            <a:endParaRPr lang="en-US" dirty="0"/>
          </a:p>
        </p:txBody>
      </p:sp>
    </p:spTree>
    <p:extLst>
      <p:ext uri="{BB962C8B-B14F-4D97-AF65-F5344CB8AC3E}">
        <p14:creationId xmlns:p14="http://schemas.microsoft.com/office/powerpoint/2010/main" val="122592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074738" y="1202707"/>
            <a:ext cx="7735887" cy="3545586"/>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On-demand </a:t>
            </a:r>
            <a:r>
              <a:rPr lang="en-US" sz="2400" i="1" dirty="0">
                <a:solidFill>
                  <a:srgbClr val="000099"/>
                </a:solidFill>
              </a:rPr>
              <a:t>Student Test Booklets </a:t>
            </a:r>
            <a:r>
              <a:rPr lang="en-US" sz="2400" dirty="0">
                <a:solidFill>
                  <a:srgbClr val="000099"/>
                </a:solidFill>
              </a:rPr>
              <a:t>available for printing</a:t>
            </a:r>
          </a:p>
          <a:p>
            <a:pPr marL="571500" indent="-342900">
              <a:spcAft>
                <a:spcPct val="15000"/>
              </a:spcAft>
              <a:buClr>
                <a:srgbClr val="4F91CD"/>
              </a:buClr>
              <a:buSzPct val="150000"/>
              <a:buFont typeface="Wingdings" charset="2"/>
              <a:buChar char="§"/>
            </a:pPr>
            <a:r>
              <a:rPr lang="en-US" sz="2400" dirty="0">
                <a:solidFill>
                  <a:srgbClr val="000099"/>
                </a:solidFill>
              </a:rPr>
              <a:t>Districts do not receive and return test materials</a:t>
            </a:r>
          </a:p>
          <a:p>
            <a:pPr marL="228600">
              <a:spcAft>
                <a:spcPct val="15000"/>
              </a:spcAft>
              <a:buClr>
                <a:srgbClr val="4F91CD"/>
              </a:buClr>
              <a:buSzPct val="150000"/>
            </a:pPr>
            <a:endParaRPr lang="en-US" sz="2400" dirty="0">
              <a:solidFill>
                <a:srgbClr val="000099"/>
              </a:solidFill>
            </a:endParaRPr>
          </a:p>
          <a:p>
            <a:pPr marL="571500" indent="-342900">
              <a:spcAft>
                <a:spcPct val="15000"/>
              </a:spcAft>
              <a:buClr>
                <a:srgbClr val="4F91CD"/>
              </a:buClr>
              <a:buSzPct val="150000"/>
              <a:buFont typeface="Wingdings" charset="2"/>
              <a:buChar char="§"/>
            </a:pPr>
            <a:r>
              <a:rPr lang="en-US" sz="2400" i="1" dirty="0">
                <a:solidFill>
                  <a:srgbClr val="000099"/>
                </a:solidFill>
              </a:rPr>
              <a:t>NOTE: Test Administrators/Proctors are not required to navigate through every item on the test if a student who is being administered the test does not or ceases to respond to items. Tests may be ended on the last item administered.</a:t>
            </a: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Online Administration</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5</a:t>
            </a:fld>
            <a:endParaRPr lang="en-US" dirty="0"/>
          </a:p>
        </p:txBody>
      </p:sp>
      <p:sp>
        <p:nvSpPr>
          <p:cNvPr id="7" name="Rectangle 6"/>
          <p:cNvSpPr/>
          <p:nvPr/>
        </p:nvSpPr>
        <p:spPr>
          <a:xfrm>
            <a:off x="1321690" y="4434360"/>
            <a:ext cx="7488935" cy="1200329"/>
          </a:xfrm>
          <a:prstGeom prst="rect">
            <a:avLst/>
          </a:prstGeom>
          <a:ln w="0">
            <a:solidFill>
              <a:srgbClr val="000099"/>
            </a:solidFill>
          </a:ln>
        </p:spPr>
        <p:txBody>
          <a:bodyPr wrap="square">
            <a:spAutoFit/>
          </a:bodyPr>
          <a:lstStyle/>
          <a:p>
            <a:pPr algn="ctr"/>
            <a:r>
              <a:rPr lang="en-US" sz="2400" dirty="0">
                <a:solidFill>
                  <a:srgbClr val="C00000"/>
                </a:solidFill>
              </a:rPr>
              <a:t>A Proctor Training video providing detailed direction on administering the NSCAS Alternate tests online is posted to the NDE Assessment webpage (</a:t>
            </a:r>
            <a:r>
              <a:rPr lang="en-US" sz="2400" dirty="0">
                <a:solidFill>
                  <a:srgbClr val="C00000"/>
                </a:solidFill>
                <a:hlinkClick r:id="rId3"/>
              </a:rPr>
              <a:t>Proctor Training</a:t>
            </a:r>
            <a:r>
              <a:rPr lang="en-US" sz="2400" dirty="0">
                <a:solidFill>
                  <a:srgbClr val="C00000"/>
                </a:solidFill>
              </a:rPr>
              <a:t>).</a:t>
            </a:r>
            <a:endParaRPr lang="en-US" sz="1800" dirty="0">
              <a:solidFill>
                <a:srgbClr val="C00000"/>
              </a:solidFill>
            </a:endParaRPr>
          </a:p>
        </p:txBody>
      </p:sp>
      <p:pic>
        <p:nvPicPr>
          <p:cNvPr id="8" name="Picture 9" descr="C:\Users\vcook\AppData\Local\Microsoft\Windows\Temporary Internet Files\Content.IE5\A8LP590D\MC900442128[1].png">
            <a:extLst>
              <a:ext uri="{FF2B5EF4-FFF2-40B4-BE49-F238E27FC236}">
                <a16:creationId xmlns:a16="http://schemas.microsoft.com/office/drawing/2014/main" id="{051C7AFB-523D-40DC-8F0E-091F08DAD9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84974" y="2493535"/>
            <a:ext cx="481965" cy="481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53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109609" y="947514"/>
            <a:ext cx="7701016" cy="4284250"/>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Students attending an external program (Rule 18, ESU school or program, or an approved contracted agency) – are required to participate in NSCAS testing.</a:t>
            </a:r>
          </a:p>
          <a:p>
            <a:pPr marL="571500" indent="-342900">
              <a:spcAft>
                <a:spcPct val="15000"/>
              </a:spcAft>
              <a:buClr>
                <a:srgbClr val="4F91CD"/>
              </a:buClr>
              <a:buSzPct val="150000"/>
              <a:buFont typeface="Wingdings" charset="2"/>
              <a:buChar char="§"/>
            </a:pPr>
            <a:r>
              <a:rPr lang="en-US" sz="2400" dirty="0">
                <a:solidFill>
                  <a:srgbClr val="000099"/>
                </a:solidFill>
              </a:rPr>
              <a:t>Districts need to reach out to the school program and make testing arrangements with the external program. </a:t>
            </a:r>
          </a:p>
          <a:p>
            <a:pPr marL="571500" indent="-342900">
              <a:spcAft>
                <a:spcPct val="15000"/>
              </a:spcAft>
              <a:buClr>
                <a:srgbClr val="4F91CD"/>
              </a:buClr>
              <a:buSzPct val="150000"/>
              <a:buFont typeface="Wingdings" charset="2"/>
              <a:buChar char="§"/>
            </a:pPr>
            <a:r>
              <a:rPr lang="en-US" sz="2400" i="1" dirty="0">
                <a:solidFill>
                  <a:srgbClr val="000099"/>
                </a:solidFill>
              </a:rPr>
              <a:t>Discuss your options and decide what arrangement is best for the student.</a:t>
            </a:r>
          </a:p>
          <a:p>
            <a:pPr marL="571500" indent="-342900">
              <a:spcAft>
                <a:spcPct val="15000"/>
              </a:spcAft>
              <a:buClr>
                <a:srgbClr val="4F91CD"/>
              </a:buClr>
              <a:buSzPct val="150000"/>
              <a:buFont typeface="Wingdings" charset="2"/>
              <a:buChar char="§"/>
            </a:pPr>
            <a:r>
              <a:rPr lang="en-US" sz="2400" i="1" dirty="0">
                <a:solidFill>
                  <a:srgbClr val="000099"/>
                </a:solidFill>
              </a:rPr>
              <a:t>If staff at an external program needs access to the DRC INSIGHT test engine please contact DRC Customer Service or Maggie Sis at NDE.</a:t>
            </a:r>
          </a:p>
          <a:p>
            <a:pPr marL="685800" lvl="1" indent="320040">
              <a:spcAft>
                <a:spcPct val="15000"/>
              </a:spcAft>
              <a:buClr>
                <a:srgbClr val="4F91CD"/>
              </a:buClr>
              <a:buSzPct val="75000"/>
            </a:pPr>
            <a:endParaRPr lang="en-US" sz="1800" b="0" dirty="0"/>
          </a:p>
        </p:txBody>
      </p:sp>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Special Note for External Programs</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6</a:t>
            </a:fld>
            <a:endParaRPr lang="en-US" dirty="0"/>
          </a:p>
        </p:txBody>
      </p:sp>
    </p:spTree>
    <p:extLst>
      <p:ext uri="{BB962C8B-B14F-4D97-AF65-F5344CB8AC3E}">
        <p14:creationId xmlns:p14="http://schemas.microsoft.com/office/powerpoint/2010/main" val="85276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
          <p:cNvSpPr>
            <a:spLocks noChangeArrowheads="1"/>
          </p:cNvSpPr>
          <p:nvPr/>
        </p:nvSpPr>
        <p:spPr bwMode="auto">
          <a:xfrm>
            <a:off x="1274525" y="954476"/>
            <a:ext cx="7526956" cy="2474524"/>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Flexibility during the first 6 weeks of the window</a:t>
            </a:r>
          </a:p>
          <a:p>
            <a:pPr marL="571500" indent="-342900">
              <a:spcAft>
                <a:spcPct val="15000"/>
              </a:spcAft>
              <a:buClr>
                <a:srgbClr val="4F91CD"/>
              </a:buClr>
              <a:buSzPct val="150000"/>
              <a:buFont typeface="Wingdings" charset="2"/>
              <a:buChar char="§"/>
            </a:pPr>
            <a:r>
              <a:rPr lang="en-US" sz="2400" dirty="0">
                <a:solidFill>
                  <a:srgbClr val="000099"/>
                </a:solidFill>
              </a:rPr>
              <a:t>Week 7 intended for make-ups; make-ups are required</a:t>
            </a:r>
          </a:p>
          <a:p>
            <a:pPr marL="571500" indent="-342900">
              <a:spcAft>
                <a:spcPct val="15000"/>
              </a:spcAft>
              <a:buClr>
                <a:srgbClr val="4F91CD"/>
              </a:buClr>
              <a:buSzPct val="150000"/>
              <a:buFont typeface="Wingdings" charset="2"/>
              <a:buChar char="§"/>
            </a:pPr>
            <a:r>
              <a:rPr lang="en-US" sz="2400" dirty="0">
                <a:solidFill>
                  <a:srgbClr val="000099"/>
                </a:solidFill>
              </a:rPr>
              <a:t>Recommend scheduling early in the window</a:t>
            </a:r>
          </a:p>
          <a:p>
            <a:pPr marL="571500" indent="-342900">
              <a:spcAft>
                <a:spcPct val="15000"/>
              </a:spcAft>
              <a:buClr>
                <a:srgbClr val="4F91CD"/>
              </a:buClr>
              <a:buSzPct val="150000"/>
              <a:buFont typeface="Wingdings" charset="2"/>
              <a:buChar char="§"/>
            </a:pPr>
            <a:r>
              <a:rPr lang="en-US" sz="2400" dirty="0">
                <a:solidFill>
                  <a:srgbClr val="000099"/>
                </a:solidFill>
              </a:rPr>
              <a:t>To allow flexibility in scheduling testing across multiple test sessions and days, the online tickets for the NSCAS Alternative tests do not expire</a:t>
            </a:r>
          </a:p>
        </p:txBody>
      </p:sp>
      <p:sp>
        <p:nvSpPr>
          <p:cNvPr id="6" name="Rectangle 12"/>
          <p:cNvSpPr>
            <a:spLocks noGrp="1" noChangeArrowheads="1"/>
          </p:cNvSpPr>
          <p:nvPr>
            <p:ph type="title"/>
          </p:nvPr>
        </p:nvSpPr>
        <p:spPr bwMode="auto">
          <a:xfrm>
            <a:off x="1346643" y="180502"/>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Scheduling the Test</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7</a:t>
            </a:fld>
            <a:endParaRPr lang="en-US" dirty="0"/>
          </a:p>
        </p:txBody>
      </p:sp>
      <p:sp>
        <p:nvSpPr>
          <p:cNvPr id="5" name="Rectangle 4"/>
          <p:cNvSpPr/>
          <p:nvPr/>
        </p:nvSpPr>
        <p:spPr>
          <a:xfrm>
            <a:off x="1826365" y="4194015"/>
            <a:ext cx="6495393" cy="830997"/>
          </a:xfrm>
          <a:prstGeom prst="rect">
            <a:avLst/>
          </a:prstGeom>
          <a:ln w="0">
            <a:solidFill>
              <a:srgbClr val="000099"/>
            </a:solidFill>
          </a:ln>
        </p:spPr>
        <p:txBody>
          <a:bodyPr wrap="square">
            <a:spAutoFit/>
          </a:bodyPr>
          <a:lstStyle/>
          <a:p>
            <a:pPr marL="0" lvl="1" algn="ctr">
              <a:spcAft>
                <a:spcPct val="15000"/>
              </a:spcAft>
              <a:buClr>
                <a:srgbClr val="4F91CD"/>
              </a:buClr>
              <a:buSzPct val="150000"/>
            </a:pPr>
            <a:r>
              <a:rPr lang="en-US" sz="2400" dirty="0">
                <a:solidFill>
                  <a:srgbClr val="C00000"/>
                </a:solidFill>
              </a:rPr>
              <a:t>Be certain proctors understand</a:t>
            </a:r>
            <a:br>
              <a:rPr lang="en-US" sz="2400" dirty="0">
                <a:solidFill>
                  <a:srgbClr val="C00000"/>
                </a:solidFill>
              </a:rPr>
            </a:br>
            <a:r>
              <a:rPr lang="en-US" sz="2400" dirty="0">
                <a:solidFill>
                  <a:srgbClr val="C00000"/>
                </a:solidFill>
              </a:rPr>
              <a:t>the key dates and the district’s testing schedule.</a:t>
            </a:r>
            <a:endParaRPr lang="en-US" sz="1800" b="0" dirty="0">
              <a:solidFill>
                <a:srgbClr val="C00000"/>
              </a:solidFill>
            </a:endParaRPr>
          </a:p>
        </p:txBody>
      </p:sp>
    </p:spTree>
    <p:extLst>
      <p:ext uri="{BB962C8B-B14F-4D97-AF65-F5344CB8AC3E}">
        <p14:creationId xmlns:p14="http://schemas.microsoft.com/office/powerpoint/2010/main" val="45715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 Security</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8</a:t>
            </a:fld>
            <a:endParaRPr lang="en-US" dirty="0"/>
          </a:p>
        </p:txBody>
      </p:sp>
      <p:sp>
        <p:nvSpPr>
          <p:cNvPr id="5" name="Rectangle 10"/>
          <p:cNvSpPr>
            <a:spLocks noChangeArrowheads="1"/>
          </p:cNvSpPr>
          <p:nvPr/>
        </p:nvSpPr>
        <p:spPr bwMode="auto">
          <a:xfrm>
            <a:off x="1234312" y="1244655"/>
            <a:ext cx="7697787" cy="3213187"/>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Tests are to be administered on a one-to-one basis</a:t>
            </a:r>
          </a:p>
          <a:p>
            <a:pPr marL="571500" indent="-342900">
              <a:spcAft>
                <a:spcPct val="15000"/>
              </a:spcAft>
              <a:buClr>
                <a:srgbClr val="4F91CD"/>
              </a:buClr>
              <a:buSzPct val="150000"/>
              <a:buFont typeface="Wingdings" charset="2"/>
              <a:buChar char="§"/>
            </a:pPr>
            <a:r>
              <a:rPr lang="en-US" sz="2400" dirty="0">
                <a:solidFill>
                  <a:srgbClr val="000099"/>
                </a:solidFill>
              </a:rPr>
              <a:t>Test content is to be viewed only by those individuals directly responsible for test administration</a:t>
            </a:r>
          </a:p>
          <a:p>
            <a:pPr marL="571500" indent="-342900">
              <a:spcAft>
                <a:spcPct val="15000"/>
              </a:spcAft>
              <a:buClr>
                <a:srgbClr val="4F91CD"/>
              </a:buClr>
              <a:buSzPct val="150000"/>
              <a:buFont typeface="Wingdings" charset="2"/>
              <a:buChar char="§"/>
            </a:pPr>
            <a:r>
              <a:rPr lang="en-US" sz="2400" dirty="0">
                <a:solidFill>
                  <a:srgbClr val="000099"/>
                </a:solidFill>
              </a:rPr>
              <a:t>Test Administrators and Proctors should study the </a:t>
            </a:r>
            <a:r>
              <a:rPr lang="en-US" sz="2400" i="1" dirty="0">
                <a:solidFill>
                  <a:srgbClr val="000099"/>
                </a:solidFill>
              </a:rPr>
              <a:t>NSCAS Alternate Administration Manual </a:t>
            </a:r>
            <a:r>
              <a:rPr lang="en-US" sz="2400" dirty="0">
                <a:solidFill>
                  <a:srgbClr val="000099"/>
                </a:solidFill>
              </a:rPr>
              <a:t>and become familiar with the test format prior to test administration</a:t>
            </a:r>
          </a:p>
          <a:p>
            <a:pPr marL="571500" indent="-342900">
              <a:spcAft>
                <a:spcPct val="15000"/>
              </a:spcAft>
              <a:buClr>
                <a:srgbClr val="4F91CD"/>
              </a:buClr>
              <a:buSzPct val="150000"/>
              <a:buFont typeface="Wingdings" charset="2"/>
              <a:buChar char="§"/>
            </a:pPr>
            <a:r>
              <a:rPr lang="en-US" sz="2400" dirty="0">
                <a:solidFill>
                  <a:srgbClr val="000099"/>
                </a:solidFill>
              </a:rPr>
              <a:t>Do not discuss, disseminate, or otherwise reveal the contents of the test to anyone</a:t>
            </a:r>
            <a:endParaRPr lang="en-US" sz="2000" b="0" dirty="0">
              <a:solidFill>
                <a:schemeClr val="accent2">
                  <a:lumMod val="75000"/>
                </a:schemeClr>
              </a:solidFill>
            </a:endParaRPr>
          </a:p>
        </p:txBody>
      </p:sp>
    </p:spTree>
    <p:extLst>
      <p:ext uri="{BB962C8B-B14F-4D97-AF65-F5344CB8AC3E}">
        <p14:creationId xmlns:p14="http://schemas.microsoft.com/office/powerpoint/2010/main" val="421070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50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bwMode="auto">
          <a:xfrm>
            <a:off x="1355787" y="350260"/>
            <a:ext cx="7454838" cy="611765"/>
          </a:xfrm>
          <a:solidFill>
            <a:srgbClr val="C00000"/>
          </a:solid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3000" b="1" dirty="0">
                <a:solidFill>
                  <a:schemeClr val="bg1"/>
                </a:solidFill>
                <a:latin typeface="Garamond" pitchFamily="18" charset="0"/>
              </a:rPr>
              <a:t>Test Security</a:t>
            </a:r>
            <a:endParaRPr lang="en-US" sz="3000" dirty="0">
              <a:solidFill>
                <a:schemeClr val="bg1"/>
              </a:solidFill>
            </a:endParaRPr>
          </a:p>
        </p:txBody>
      </p:sp>
      <p:sp>
        <p:nvSpPr>
          <p:cNvPr id="2" name="Slide Number Placeholder 1"/>
          <p:cNvSpPr>
            <a:spLocks noGrp="1"/>
          </p:cNvSpPr>
          <p:nvPr>
            <p:ph type="sldNum" sz="quarter" idx="10"/>
          </p:nvPr>
        </p:nvSpPr>
        <p:spPr/>
        <p:txBody>
          <a:bodyPr/>
          <a:lstStyle/>
          <a:p>
            <a:pPr>
              <a:defRPr/>
            </a:pPr>
            <a:fld id="{5C85FF15-2366-464F-A9D7-3AA477A532F5}" type="slidenum">
              <a:rPr lang="en-US" smtClean="0"/>
              <a:pPr>
                <a:defRPr/>
              </a:pPr>
              <a:t>9</a:t>
            </a:fld>
            <a:endParaRPr lang="en-US" dirty="0"/>
          </a:p>
        </p:txBody>
      </p:sp>
      <p:sp>
        <p:nvSpPr>
          <p:cNvPr id="5" name="Rectangle 10"/>
          <p:cNvSpPr>
            <a:spLocks noChangeArrowheads="1"/>
          </p:cNvSpPr>
          <p:nvPr/>
        </p:nvSpPr>
        <p:spPr bwMode="auto">
          <a:xfrm>
            <a:off x="1234312" y="1347030"/>
            <a:ext cx="7697787" cy="3268587"/>
          </a:xfrm>
          <a:prstGeom prst="rect">
            <a:avLst/>
          </a:prstGeom>
          <a:noFill/>
          <a:ln w="9525">
            <a:noFill/>
            <a:miter lim="800000"/>
            <a:headEnd/>
            <a:tailEnd/>
          </a:ln>
        </p:spPr>
        <p:txBody>
          <a:bodyPr wrap="square" anchor="ctr">
            <a:spAutoFit/>
          </a:bodyPr>
          <a:lstStyle/>
          <a:p>
            <a:pPr marL="571500" indent="-342900">
              <a:spcAft>
                <a:spcPct val="15000"/>
              </a:spcAft>
              <a:buClr>
                <a:srgbClr val="4F91CD"/>
              </a:buClr>
              <a:buSzPct val="150000"/>
              <a:buFont typeface="Wingdings" charset="2"/>
              <a:buChar char="§"/>
            </a:pPr>
            <a:r>
              <a:rPr lang="en-US" sz="2400" dirty="0">
                <a:solidFill>
                  <a:srgbClr val="000099"/>
                </a:solidFill>
              </a:rPr>
              <a:t>Do not keep, copy, reproduce, or use any test content</a:t>
            </a:r>
          </a:p>
          <a:p>
            <a:pPr marL="228600">
              <a:spcAft>
                <a:spcPct val="15000"/>
              </a:spcAft>
              <a:buClr>
                <a:srgbClr val="4F91CD"/>
              </a:buClr>
              <a:buSzPct val="150000"/>
            </a:pPr>
            <a:endParaRPr lang="en-US" sz="2400" dirty="0">
              <a:solidFill>
                <a:srgbClr val="000099"/>
              </a:solidFill>
            </a:endParaRPr>
          </a:p>
          <a:p>
            <a:pPr marL="571500" indent="-342900">
              <a:spcAft>
                <a:spcPct val="15000"/>
              </a:spcAft>
              <a:buClr>
                <a:srgbClr val="4F91CD"/>
              </a:buClr>
              <a:buSzPct val="150000"/>
              <a:buFont typeface="Wingdings" charset="2"/>
              <a:buChar char="§"/>
            </a:pPr>
            <a:r>
              <a:rPr lang="en-US" sz="2400" dirty="0">
                <a:solidFill>
                  <a:srgbClr val="C00000"/>
                </a:solidFill>
              </a:rPr>
              <a:t>All printed materials (i.e., Administration Manuals, Student Test Booklets, and online test tickets) must be destroyed locally by the end of the testing window</a:t>
            </a:r>
          </a:p>
          <a:p>
            <a:pPr marL="571500" indent="-342900">
              <a:spcAft>
                <a:spcPct val="15000"/>
              </a:spcAft>
              <a:buClr>
                <a:srgbClr val="4F91CD"/>
              </a:buClr>
              <a:buSzPct val="150000"/>
              <a:buFont typeface="Wingdings" charset="2"/>
              <a:buChar char="§"/>
            </a:pPr>
            <a:endParaRPr lang="en-US" sz="2400" dirty="0">
              <a:solidFill>
                <a:srgbClr val="000099"/>
              </a:solidFill>
            </a:endParaRPr>
          </a:p>
          <a:p>
            <a:pPr marL="571500" indent="-342900">
              <a:spcAft>
                <a:spcPct val="15000"/>
              </a:spcAft>
              <a:buClr>
                <a:srgbClr val="4F91CD"/>
              </a:buClr>
              <a:buSzPct val="150000"/>
              <a:buFont typeface="Wingdings" charset="2"/>
              <a:buChar char="§"/>
            </a:pPr>
            <a:r>
              <a:rPr lang="en-US" sz="2400" dirty="0">
                <a:solidFill>
                  <a:srgbClr val="C00000"/>
                </a:solidFill>
              </a:rPr>
              <a:t>All digital copies of files must be deleted/removed by the end of the testing window</a:t>
            </a:r>
            <a:endParaRPr lang="en-US" sz="2000" dirty="0">
              <a:solidFill>
                <a:srgbClr val="C00000"/>
              </a:solidFill>
            </a:endParaRPr>
          </a:p>
        </p:txBody>
      </p:sp>
      <p:pic>
        <p:nvPicPr>
          <p:cNvPr id="7" name="Picture 9" descr="C:\Users\vcook\AppData\Local\Microsoft\Windows\Temporary Internet Files\Content.IE5\A8LP590D\MC9004421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643" y="3809361"/>
            <a:ext cx="481965" cy="4819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9" descr="C:\Users\vcook\AppData\Local\Microsoft\Windows\Temporary Internet Files\Content.IE5\A8LP590D\MC90044212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643" y="2234831"/>
            <a:ext cx="481965" cy="481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42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50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2000"/>
                                        <p:tgtEl>
                                          <p:spTgt spid="5">
                                            <p:txEl>
                                              <p:pRg st="4" end="4"/>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44481</TotalTime>
  <Words>3414</Words>
  <Application>Microsoft Office PowerPoint</Application>
  <PresentationFormat>On-screen Show (4:3)</PresentationFormat>
  <Paragraphs>321</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Narrow</vt:lpstr>
      <vt:lpstr>Garamond</vt:lpstr>
      <vt:lpstr>Times New Roman</vt:lpstr>
      <vt:lpstr>Wingdings</vt:lpstr>
      <vt:lpstr>1_Custom Design</vt:lpstr>
      <vt:lpstr>       </vt:lpstr>
      <vt:lpstr>2022 NSCAS Alternate Key Dates </vt:lpstr>
      <vt:lpstr>Eligible Grades for NSCAS Alternate Testing</vt:lpstr>
      <vt:lpstr>Online Administration</vt:lpstr>
      <vt:lpstr>Online Administration</vt:lpstr>
      <vt:lpstr>Special Note for External Programs</vt:lpstr>
      <vt:lpstr>Scheduling the Test</vt:lpstr>
      <vt:lpstr>Test Security</vt:lpstr>
      <vt:lpstr>Test Security</vt:lpstr>
      <vt:lpstr>Test Security</vt:lpstr>
      <vt:lpstr>Student Information</vt:lpstr>
      <vt:lpstr>DRC INSIGHT Portal Student Management Student Detail</vt:lpstr>
      <vt:lpstr>DRC INSIGHT Portal Student Management Student Detail</vt:lpstr>
      <vt:lpstr>Accommodations</vt:lpstr>
      <vt:lpstr>Accommodated Testing Materials</vt:lpstr>
      <vt:lpstr>IEP Accommodations to be Reported</vt:lpstr>
      <vt:lpstr>DRC INSIGHT Portal Student Management Accommodations</vt:lpstr>
      <vt:lpstr>DRC INSIGHT Portal Student Management Accommodations</vt:lpstr>
      <vt:lpstr>DRC INSIGHT Portal Student Management Accommodations</vt:lpstr>
      <vt:lpstr>Testing Codes</vt:lpstr>
      <vt:lpstr>Testing Codes</vt:lpstr>
      <vt:lpstr>Testing Codes</vt:lpstr>
      <vt:lpstr>Testing Codes</vt:lpstr>
      <vt:lpstr>Testing Codes</vt:lpstr>
      <vt:lpstr>DRC INSIGHT Portal Student Management Testing Codes</vt:lpstr>
      <vt:lpstr>DRC INSIGHT Portal Student Management Testing Codes</vt:lpstr>
      <vt:lpstr>DRC INSIGHT Portal  Student Management DEMO </vt:lpstr>
      <vt:lpstr>Test Materials for Proctoring NSCAS Alternate</vt:lpstr>
      <vt:lpstr>DRC INSIGHT Portal General Information Documents</vt:lpstr>
      <vt:lpstr>Test Materials for Proctoring NSCAS Alternate</vt:lpstr>
      <vt:lpstr>DRC INSIGHT Portal Test Management Application</vt:lpstr>
      <vt:lpstr>DRC INSIGHT Portal Test Management Manage Test Sessions</vt:lpstr>
      <vt:lpstr>DRC INSIGHT Portal Test Management Adding New Students</vt:lpstr>
      <vt:lpstr>DRC INSIGHT Portal Test Management Adding New Students</vt:lpstr>
      <vt:lpstr>DRC INSIGHT Portal Test Management Adding New Students</vt:lpstr>
      <vt:lpstr>DRC INSIGHT Portal Test Management Testing Status</vt:lpstr>
      <vt:lpstr>DRC INSIGHT Portal Test Management Testing Status</vt:lpstr>
      <vt:lpstr>2020 NSCAS Alternate Reports</vt:lpstr>
      <vt:lpstr>Questions</vt:lpstr>
    </vt:vector>
  </TitlesOfParts>
  <Company>DRC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DRC</dc:creator>
  <cp:lastModifiedBy>Sharon Heater</cp:lastModifiedBy>
  <cp:revision>1649</cp:revision>
  <cp:lastPrinted>2014-02-18T23:34:29Z</cp:lastPrinted>
  <dcterms:created xsi:type="dcterms:W3CDTF">2012-07-10T15:19:26Z</dcterms:created>
  <dcterms:modified xsi:type="dcterms:W3CDTF">2022-02-23T17:05:55Z</dcterms:modified>
</cp:coreProperties>
</file>