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Average"/>
      <p:regular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swald-regular.fntdata"/><Relationship Id="rId16" Type="http://schemas.openxmlformats.org/officeDocument/2006/relationships/font" Target="fonts/Averag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6cd09904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6cd09904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Mariella/Joe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6cd0990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6cd0990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Mariella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lot of schools already doing the work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 kid has the access to the opportunities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6cd09904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f6cd09904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Joe - It is a process, tends to work best with a dedicated person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it is a part of a job for 10 people it wont be as coordinated and systematic as we need.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6cd09904d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6cd09904d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Mariella - MTSS Framework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6cd09904d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6cd09904d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6cd09904d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6cd09904d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Joe/Mariella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6cd09904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6cd09904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Mariella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ACACA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t>Identify a need from the Need Assessment</a:t>
            </a:r>
            <a:endParaRPr sz="180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ACACA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t>Prioritize the need and set a goal </a:t>
            </a:r>
            <a:endParaRPr sz="180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ACACA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t>Align goal to vision and mission </a:t>
            </a:r>
            <a:endParaRPr sz="180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ACACA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t>Find partners 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8e6c122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8e6c122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6cd09904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f6cd09904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edweek.org/leadership/in-some-cities-closing-achievement-gaps-is-not-for-schools-to-fix-alone/2018/09" TargetMode="External"/><Relationship Id="rId4" Type="http://schemas.openxmlformats.org/officeDocument/2006/relationships/hyperlink" Target="https://www.bc.edu/bc-web/schools/lynch-school/sites/cityconnects.html" TargetMode="External"/><Relationship Id="rId9" Type="http://schemas.openxmlformats.org/officeDocument/2006/relationships/hyperlink" Target="https://edredesign.org/success-planning" TargetMode="External"/><Relationship Id="rId5" Type="http://schemas.openxmlformats.org/officeDocument/2006/relationships/hyperlink" Target="https://communityschools.futureforlearning.org/assets/downloads/community-schools-playbook.pdf" TargetMode="External"/><Relationship Id="rId6" Type="http://schemas.openxmlformats.org/officeDocument/2006/relationships/hyperlink" Target="https://learningpolicyinstitute.org/product/community-schools-effective-school-improvement-report" TargetMode="External"/><Relationship Id="rId7" Type="http://schemas.openxmlformats.org/officeDocument/2006/relationships/hyperlink" Target="https://www.multco.us/sun/sun-community-schools" TargetMode="External"/><Relationship Id="rId8" Type="http://schemas.openxmlformats.org/officeDocument/2006/relationships/hyperlink" Target="https://drive.google.com/file/d/1Z3iTPFyyICiNA0-NHPNb_A3i2ziI50gr/view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creand.org/full-service-community-schools" TargetMode="External"/><Relationship Id="rId4" Type="http://schemas.openxmlformats.org/officeDocument/2006/relationships/hyperlink" Target="https://www.communityschools.org/wp-content/uploads/sites/2/2021/07/Scaling-Up-Community-Schools-Brief.pdf" TargetMode="External"/><Relationship Id="rId5" Type="http://schemas.openxmlformats.org/officeDocument/2006/relationships/hyperlink" Target="https://learningpolicyinstitute.org/sites/default/files/product-files/Community_Schools_Effective_INFOGRAPHIC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Stay Connected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Schools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10/14/21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and Answer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Open floor for question/answer and discussion of community schools approach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85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A community schools </a:t>
            </a:r>
            <a:r>
              <a:rPr b="1" lang="en" sz="2900" u="sng"/>
              <a:t>process</a:t>
            </a:r>
            <a:r>
              <a:rPr lang="en" sz="2900"/>
              <a:t> is one that </a:t>
            </a:r>
            <a:r>
              <a:rPr lang="en" sz="2900"/>
              <a:t>works</a:t>
            </a:r>
            <a:r>
              <a:rPr lang="en" sz="2900"/>
              <a:t> to </a:t>
            </a:r>
            <a:r>
              <a:rPr lang="en" sz="2900"/>
              <a:t>improve</a:t>
            </a:r>
            <a:r>
              <a:rPr lang="en" sz="2900"/>
              <a:t> coordination, integration, accessibility, and effectiveness of services for children </a:t>
            </a:r>
            <a:r>
              <a:rPr lang="en" sz="2900"/>
              <a:t>and</a:t>
            </a:r>
            <a:r>
              <a:rPr lang="en" sz="2900"/>
              <a:t> families, particularly for children attending high-poverty schools, including high-poverty rural schools.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This will take time, it is an ongoing process...</a:t>
            </a:r>
            <a:endParaRPr sz="2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a process, not an ending...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450" y="1186189"/>
            <a:ext cx="8289850" cy="315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Conditions for Success 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700">
                <a:latin typeface="Calibri"/>
                <a:ea typeface="Calibri"/>
                <a:cs typeface="Calibri"/>
                <a:sym typeface="Calibri"/>
              </a:rPr>
              <a:t>Shared Leadership/Governance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700">
                <a:latin typeface="Calibri"/>
                <a:ea typeface="Calibri"/>
                <a:cs typeface="Calibri"/>
                <a:sym typeface="Calibri"/>
              </a:rPr>
              <a:t>The Whole Child Perspective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700">
                <a:latin typeface="Calibri"/>
                <a:ea typeface="Calibri"/>
                <a:cs typeface="Calibri"/>
                <a:sym typeface="Calibri"/>
              </a:rPr>
              <a:t>Responsiveness to needs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700">
                <a:latin typeface="Calibri"/>
                <a:ea typeface="Calibri"/>
                <a:cs typeface="Calibri"/>
                <a:sym typeface="Calibri"/>
              </a:rPr>
              <a:t>Partnerships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700">
                <a:latin typeface="Calibri"/>
                <a:ea typeface="Calibri"/>
                <a:cs typeface="Calibri"/>
                <a:sym typeface="Calibri"/>
              </a:rPr>
              <a:t>Integration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700">
                <a:latin typeface="Calibri"/>
                <a:ea typeface="Calibri"/>
                <a:cs typeface="Calibri"/>
                <a:sym typeface="Calibri"/>
              </a:rPr>
              <a:t>High Quality Programs and Services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700">
                <a:latin typeface="Calibri"/>
                <a:ea typeface="Calibri"/>
                <a:cs typeface="Calibri"/>
                <a:sym typeface="Calibri"/>
              </a:rPr>
              <a:t>Family Engagement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700">
                <a:latin typeface="Calibri"/>
                <a:ea typeface="Calibri"/>
                <a:cs typeface="Calibri"/>
                <a:sym typeface="Calibri"/>
              </a:rPr>
              <a:t>Evaluation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1700">
                <a:latin typeface="Calibri"/>
                <a:ea typeface="Calibri"/>
                <a:cs typeface="Calibri"/>
                <a:sym typeface="Calibri"/>
              </a:rPr>
              <a:t>Sustainability</a:t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588" y="1545925"/>
            <a:ext cx="4676775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and Resources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Lincoln Public Schools – CLCs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In Some Cities, Closing the Achievement Gaps Is Not for Schools to Fix Alone</a:t>
            </a:r>
            <a:endParaRPr sz="2000" u="sng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4"/>
              </a:rPr>
              <a:t>City Connects</a:t>
            </a:r>
            <a:endParaRPr sz="2000" u="sng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Community Schools Playbook</a:t>
            </a:r>
            <a:endParaRPr sz="2000" u="sng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6"/>
              </a:rPr>
              <a:t>Learning Policy Institute Resources</a:t>
            </a:r>
            <a:endParaRPr sz="2000" u="sng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7"/>
              </a:rPr>
              <a:t>SUN Community Schools</a:t>
            </a:r>
            <a:endParaRPr sz="2000" u="sng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8"/>
              </a:rPr>
              <a:t>FAQs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9"/>
              </a:rPr>
              <a:t>Individualized Student Success Planning - HGSE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and Resources Cont...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North Dakota Full-Service Community Schools Consortium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Scaling Up School and Community Partnerships: The Community School Strategy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Four Pillars of Community Schools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Moving Forward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-343978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3825"/>
              <a:t>Establish a Leadership Team</a:t>
            </a:r>
            <a:endParaRPr sz="3825"/>
          </a:p>
          <a:p>
            <a:pPr indent="-343978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3825"/>
              <a:t>Identify school-community programming goals</a:t>
            </a:r>
            <a:endParaRPr sz="3825"/>
          </a:p>
          <a:p>
            <a:pPr indent="-343978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825"/>
              <a:t>Integrated Student Supports</a:t>
            </a:r>
            <a:endParaRPr sz="3825"/>
          </a:p>
          <a:p>
            <a:pPr indent="-343978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825"/>
              <a:t>Extended Learning Time &amp; Opportunities </a:t>
            </a:r>
            <a:endParaRPr sz="3825"/>
          </a:p>
          <a:p>
            <a:pPr indent="-343978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825"/>
              <a:t>Active Family &amp; Community Engagement </a:t>
            </a:r>
            <a:endParaRPr sz="3825"/>
          </a:p>
          <a:p>
            <a:pPr indent="-343978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3825"/>
              <a:t>Map </a:t>
            </a:r>
            <a:r>
              <a:rPr lang="en" sz="3825"/>
              <a:t>existing</a:t>
            </a:r>
            <a:r>
              <a:rPr lang="en" sz="3825"/>
              <a:t> resources </a:t>
            </a:r>
            <a:endParaRPr sz="3825"/>
          </a:p>
          <a:p>
            <a:pPr indent="-343978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3825"/>
              <a:t>Analyze what’s working and what needs </a:t>
            </a:r>
            <a:r>
              <a:rPr lang="en" sz="3825"/>
              <a:t>strengthening</a:t>
            </a:r>
            <a:r>
              <a:rPr lang="en" sz="3825"/>
              <a:t> &amp; identify gaps</a:t>
            </a:r>
            <a:endParaRPr sz="3825"/>
          </a:p>
          <a:p>
            <a:pPr indent="-343978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3825"/>
              <a:t>Oversee the process of implementing </a:t>
            </a:r>
            <a:endParaRPr sz="3825"/>
          </a:p>
          <a:p>
            <a:pPr indent="-343978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3825"/>
              <a:t>Develop a strategic action plan (who, what, and when of the steps for moving forward)</a:t>
            </a:r>
            <a:endParaRPr sz="3825"/>
          </a:p>
          <a:p>
            <a:pPr indent="-343978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3825"/>
              <a:t>Re-engage partners or start new partnerships </a:t>
            </a:r>
            <a:endParaRPr sz="382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750" y="61900"/>
            <a:ext cx="7610475" cy="501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 community organizations fit?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754000" cy="381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does the school need? Specifically?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Academic Supports?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Social/Emotional Supports?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Financial Supports?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can the </a:t>
            </a:r>
            <a:r>
              <a:rPr lang="en"/>
              <a:t>organization</a:t>
            </a:r>
            <a:r>
              <a:rPr lang="en"/>
              <a:t> bring to the table? Specifically?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What does a continued partnership look like? </a:t>
            </a:r>
            <a:endParaRPr sz="18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Or is this a one time effort?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the best entry point?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School based?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Principal/AP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District?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PTA/Person?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