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17" r:id="rId2"/>
    <p:sldId id="449" r:id="rId3"/>
    <p:sldId id="256" r:id="rId4"/>
    <p:sldId id="573" r:id="rId5"/>
    <p:sldId id="574" r:id="rId6"/>
    <p:sldId id="281" r:id="rId7"/>
    <p:sldId id="564" r:id="rId8"/>
    <p:sldId id="575" r:id="rId9"/>
    <p:sldId id="576" r:id="rId10"/>
    <p:sldId id="577" r:id="rId11"/>
    <p:sldId id="498" r:id="rId12"/>
    <p:sldId id="578" r:id="rId13"/>
    <p:sldId id="579" r:id="rId14"/>
    <p:sldId id="580" r:id="rId15"/>
    <p:sldId id="592" r:id="rId16"/>
    <p:sldId id="594" r:id="rId17"/>
    <p:sldId id="593" r:id="rId18"/>
    <p:sldId id="595" r:id="rId19"/>
    <p:sldId id="571" r:id="rId20"/>
    <p:sldId id="583" r:id="rId21"/>
    <p:sldId id="581" r:id="rId22"/>
    <p:sldId id="582" r:id="rId23"/>
    <p:sldId id="584" r:id="rId24"/>
    <p:sldId id="299" r:id="rId25"/>
    <p:sldId id="585" r:id="rId26"/>
    <p:sldId id="588" r:id="rId27"/>
    <p:sldId id="587" r:id="rId28"/>
    <p:sldId id="589" r:id="rId29"/>
    <p:sldId id="590" r:id="rId30"/>
    <p:sldId id="596" r:id="rId31"/>
    <p:sldId id="597" r:id="rId32"/>
    <p:sldId id="2693" r:id="rId33"/>
    <p:sldId id="598" r:id="rId34"/>
    <p:sldId id="2694" r:id="rId35"/>
    <p:sldId id="2690" r:id="rId36"/>
    <p:sldId id="2697" r:id="rId37"/>
    <p:sldId id="2695" r:id="rId38"/>
    <p:sldId id="2691" r:id="rId39"/>
    <p:sldId id="2689" r:id="rId40"/>
    <p:sldId id="26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Heneger" initials="JH" lastIdx="4" clrIdx="0">
    <p:extLst>
      <p:ext uri="{19B8F6BF-5375-455C-9EA6-DF929625EA0E}">
        <p15:presenceInfo xmlns:p15="http://schemas.microsoft.com/office/powerpoint/2012/main" userId="S::jheneger@education.ne.gov::ac9187cf-6e14-4638-a302-b402f00da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67462" autoAdjust="0"/>
  </p:normalViewPr>
  <p:slideViewPr>
    <p:cSldViewPr snapToGrid="0">
      <p:cViewPr varScale="1">
        <p:scale>
          <a:sx n="59" d="100"/>
          <a:sy n="59"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D20A6-3908-48DD-8A5E-BADE93811E75}"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1738C-47C4-4331-B4F1-332D475067FB}" type="slidenum">
              <a:rPr lang="en-US" smtClean="0"/>
              <a:t>‹#›</a:t>
            </a:fld>
            <a:endParaRPr lang="en-US"/>
          </a:p>
        </p:txBody>
      </p:sp>
    </p:spTree>
    <p:extLst>
      <p:ext uri="{BB962C8B-B14F-4D97-AF65-F5344CB8AC3E}">
        <p14:creationId xmlns:p14="http://schemas.microsoft.com/office/powerpoint/2010/main" val="360583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5A4E667-CF5B-4024-B7D0-6E474B867F43}" type="slidenum">
              <a:rPr lang="en-US" smtClean="0"/>
              <a:t>1</a:t>
            </a:fld>
            <a:endParaRPr lang="en-US"/>
          </a:p>
        </p:txBody>
      </p:sp>
    </p:spTree>
    <p:extLst>
      <p:ext uri="{BB962C8B-B14F-4D97-AF65-F5344CB8AC3E}">
        <p14:creationId xmlns:p14="http://schemas.microsoft.com/office/powerpoint/2010/main" val="147567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10</a:t>
            </a:fld>
            <a:endParaRPr lang="en-US"/>
          </a:p>
        </p:txBody>
      </p:sp>
    </p:spTree>
    <p:extLst>
      <p:ext uri="{BB962C8B-B14F-4D97-AF65-F5344CB8AC3E}">
        <p14:creationId xmlns:p14="http://schemas.microsoft.com/office/powerpoint/2010/main" val="360626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What is Success.ACT.org? </a:t>
            </a:r>
            <a:r>
              <a:rPr lang="en-US" dirty="0"/>
              <a:t>Success.Act.org is an [</a:t>
            </a:r>
            <a:r>
              <a:rPr lang="en-US" b="1" dirty="0"/>
              <a:t>click</a:t>
            </a:r>
            <a:r>
              <a:rPr lang="en-US" dirty="0"/>
              <a:t>] </a:t>
            </a:r>
            <a:r>
              <a:rPr lang="en-US" b="0" i="0" strike="noStrike" dirty="0"/>
              <a:t>website</a:t>
            </a:r>
            <a:r>
              <a:rPr lang="en-US" dirty="0"/>
              <a:t> which is used to access </a:t>
            </a:r>
            <a:r>
              <a:rPr lang="en-US" b="1" i="1" dirty="0"/>
              <a:t>ACT’s </a:t>
            </a:r>
            <a:r>
              <a:rPr lang="en-US" dirty="0"/>
              <a:t>online reporting </a:t>
            </a:r>
            <a:r>
              <a:rPr lang="en-US" b="0" i="0" dirty="0"/>
              <a:t>system</a:t>
            </a:r>
            <a:r>
              <a:rPr lang="en-US" b="1" i="0" dirty="0"/>
              <a:t> </a:t>
            </a:r>
            <a:r>
              <a:rPr lang="en-US" dirty="0"/>
              <a:t>and TAA. This allows for one interface, username and password to access both online reports and TAA. </a:t>
            </a:r>
            <a:endParaRPr lang="en-US" dirty="0">
              <a:cs typeface="Calibri"/>
            </a:endParaRPr>
          </a:p>
          <a:p>
            <a:endParaRPr lang="en-US" dirty="0">
              <a:cs typeface="Calibri"/>
            </a:endParaRPr>
          </a:p>
          <a:p>
            <a:r>
              <a:rPr lang="en-US" dirty="0"/>
              <a:t>The test accessibility and accommodations system or TAA is the site used by to submit requests for ACT authorized accommodations and supports for examinees.</a:t>
            </a:r>
            <a:endParaRPr lang="en-US" dirty="0">
              <a:cs typeface="Calibri"/>
            </a:endParaRPr>
          </a:p>
          <a:p>
            <a:endParaRPr lang="en-US" dirty="0"/>
          </a:p>
          <a:p>
            <a:r>
              <a:rPr lang="en-US" dirty="0"/>
              <a:t>The online reports portal is dynamic, interactive reporting tool. It allows users to create custom reports which work best for their institution to interpret and use the data to best serve their students. </a:t>
            </a:r>
          </a:p>
          <a:p>
            <a:r>
              <a:rPr lang="en-US" dirty="0"/>
              <a:t>To create an account, please register at www.success.act.org. </a:t>
            </a:r>
          </a:p>
          <a:p>
            <a:pPr marL="742950" lvl="1" indent="-285750">
              <a:buFont typeface="Arial,Sans-Serif"/>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5A4E667-CF5B-4024-B7D0-6E474B867F43}" type="slidenum">
              <a:rPr lang="en-US" smtClean="0"/>
              <a:t>11</a:t>
            </a:fld>
            <a:endParaRPr lang="en-US"/>
          </a:p>
        </p:txBody>
      </p:sp>
    </p:spTree>
    <p:extLst>
      <p:ext uri="{BB962C8B-B14F-4D97-AF65-F5344CB8AC3E}">
        <p14:creationId xmlns:p14="http://schemas.microsoft.com/office/powerpoint/2010/main" val="394720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trusted agent?   Who can be a trusted agent?  </a:t>
            </a:r>
            <a:r>
              <a:rPr lang="en-US" b="0" dirty="0"/>
              <a:t>Read slide.  Note: Consider having more than one trusted agent for a backup.  Superintendents can receive the trusted agent code to grant this access.  Contact Iris for more information.</a:t>
            </a:r>
          </a:p>
        </p:txBody>
      </p:sp>
      <p:sp>
        <p:nvSpPr>
          <p:cNvPr id="4" name="Slide Number Placeholder 3"/>
          <p:cNvSpPr>
            <a:spLocks noGrp="1"/>
          </p:cNvSpPr>
          <p:nvPr>
            <p:ph type="sldNum" sz="quarter" idx="5"/>
          </p:nvPr>
        </p:nvSpPr>
        <p:spPr/>
        <p:txBody>
          <a:bodyPr/>
          <a:lstStyle/>
          <a:p>
            <a:fld id="{3D21738C-47C4-4331-B4F1-332D475067FB}" type="slidenum">
              <a:rPr lang="en-US" smtClean="0"/>
              <a:t>12</a:t>
            </a:fld>
            <a:endParaRPr lang="en-US"/>
          </a:p>
        </p:txBody>
      </p:sp>
    </p:spTree>
    <p:extLst>
      <p:ext uri="{BB962C8B-B14F-4D97-AF65-F5344CB8AC3E}">
        <p14:creationId xmlns:p14="http://schemas.microsoft.com/office/powerpoint/2010/main" val="194580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13</a:t>
            </a:fld>
            <a:endParaRPr lang="en-US"/>
          </a:p>
        </p:txBody>
      </p:sp>
    </p:spTree>
    <p:extLst>
      <p:ext uri="{BB962C8B-B14F-4D97-AF65-F5344CB8AC3E}">
        <p14:creationId xmlns:p14="http://schemas.microsoft.com/office/powerpoint/2010/main" val="231792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can I find in PearsonAccess next?  </a:t>
            </a:r>
            <a:r>
              <a:rPr lang="en-US" b="0" dirty="0"/>
              <a:t>PANext or PAN are abbreviations of the PearsonAccess next system.  This system will be the place you notify ACT when and how you will test this spring. </a:t>
            </a:r>
            <a:r>
              <a:rPr lang="en-US" b="0" i="0" dirty="0"/>
              <a:t>This is also where you will go to verify that the list of students associated with your organization is accurate. If you're planning to test online this is where you will go to create online sessions.</a:t>
            </a:r>
          </a:p>
          <a:p>
            <a:r>
              <a:rPr lang="en-US" b="1" dirty="0"/>
              <a:t>How do I set up an account?  </a:t>
            </a:r>
            <a:r>
              <a:rPr lang="en-US" b="0" dirty="0"/>
              <a:t>If you don’t have an account in PA Next, please contact Iris and provide your name, email address and if you are the DAC or test coordinator. </a:t>
            </a:r>
          </a:p>
          <a:p>
            <a:r>
              <a:rPr lang="en-US" b="1" dirty="0"/>
              <a:t>When will students be available in PA Next?  </a:t>
            </a:r>
            <a:r>
              <a:rPr lang="en-US" b="0" dirty="0"/>
              <a:t> NDE will provide ACT the student list in January and the list for you to review will be available mid January.  Schools are not required to submit the student list to ACT but need to update their information in ADVISER for NDE to provide the most up to date information to ACT.</a:t>
            </a:r>
          </a:p>
          <a:p>
            <a:r>
              <a:rPr lang="en-US" b="1" dirty="0"/>
              <a:t>What about our students in External Programs? </a:t>
            </a:r>
            <a:r>
              <a:rPr lang="en-US" b="0" dirty="0"/>
              <a:t>Students will be moved to the program student list, please contact programs to make sure they are planning on providing the test and how to assist the program with any accommodations or other information needed. Iris and Maggie Sis work with the programs to be sure they have what they need as well. Communication is the key to making sure ALL students can test.</a:t>
            </a:r>
            <a:endParaRPr lang="en-US" b="1" dirty="0"/>
          </a:p>
        </p:txBody>
      </p:sp>
      <p:sp>
        <p:nvSpPr>
          <p:cNvPr id="4" name="Slide Number Placeholder 3"/>
          <p:cNvSpPr>
            <a:spLocks noGrp="1"/>
          </p:cNvSpPr>
          <p:nvPr>
            <p:ph type="sldNum" sz="quarter" idx="5"/>
          </p:nvPr>
        </p:nvSpPr>
        <p:spPr/>
        <p:txBody>
          <a:bodyPr/>
          <a:lstStyle/>
          <a:p>
            <a:fld id="{3D21738C-47C4-4331-B4F1-332D475067FB}" type="slidenum">
              <a:rPr lang="en-US" smtClean="0"/>
              <a:t>14</a:t>
            </a:fld>
            <a:endParaRPr lang="en-US"/>
          </a:p>
        </p:txBody>
      </p:sp>
    </p:spTree>
    <p:extLst>
      <p:ext uri="{BB962C8B-B14F-4D97-AF65-F5344CB8AC3E}">
        <p14:creationId xmlns:p14="http://schemas.microsoft.com/office/powerpoint/2010/main" val="338915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15</a:t>
            </a:fld>
            <a:endParaRPr lang="en-US"/>
          </a:p>
        </p:txBody>
      </p:sp>
    </p:spTree>
    <p:extLst>
      <p:ext uri="{BB962C8B-B14F-4D97-AF65-F5344CB8AC3E}">
        <p14:creationId xmlns:p14="http://schemas.microsoft.com/office/powerpoint/2010/main" val="273619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options are there for online testing?</a:t>
            </a:r>
          </a:p>
        </p:txBody>
      </p:sp>
      <p:sp>
        <p:nvSpPr>
          <p:cNvPr id="4" name="Slide Number Placeholder 3"/>
          <p:cNvSpPr>
            <a:spLocks noGrp="1"/>
          </p:cNvSpPr>
          <p:nvPr>
            <p:ph type="sldNum" sz="quarter" idx="5"/>
          </p:nvPr>
        </p:nvSpPr>
        <p:spPr/>
        <p:txBody>
          <a:bodyPr/>
          <a:lstStyle/>
          <a:p>
            <a:fld id="{3D21738C-47C4-4331-B4F1-332D475067FB}" type="slidenum">
              <a:rPr lang="en-US" smtClean="0"/>
              <a:t>16</a:t>
            </a:fld>
            <a:endParaRPr lang="en-US"/>
          </a:p>
        </p:txBody>
      </p:sp>
    </p:spTree>
    <p:extLst>
      <p:ext uri="{BB962C8B-B14F-4D97-AF65-F5344CB8AC3E}">
        <p14:creationId xmlns:p14="http://schemas.microsoft.com/office/powerpoint/2010/main" val="402798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should our school consider Online Testing?</a:t>
            </a:r>
          </a:p>
        </p:txBody>
      </p:sp>
      <p:sp>
        <p:nvSpPr>
          <p:cNvPr id="4" name="Slide Number Placeholder 3"/>
          <p:cNvSpPr>
            <a:spLocks noGrp="1"/>
          </p:cNvSpPr>
          <p:nvPr>
            <p:ph type="sldNum" sz="quarter" idx="5"/>
          </p:nvPr>
        </p:nvSpPr>
        <p:spPr/>
        <p:txBody>
          <a:bodyPr/>
          <a:lstStyle/>
          <a:p>
            <a:fld id="{3D21738C-47C4-4331-B4F1-332D475067FB}" type="slidenum">
              <a:rPr lang="en-US" smtClean="0"/>
              <a:t>17</a:t>
            </a:fld>
            <a:endParaRPr lang="en-US"/>
          </a:p>
        </p:txBody>
      </p:sp>
    </p:spTree>
    <p:extLst>
      <p:ext uri="{BB962C8B-B14F-4D97-AF65-F5344CB8AC3E}">
        <p14:creationId xmlns:p14="http://schemas.microsoft.com/office/powerpoint/2010/main" val="70681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best practices for testing Online?</a:t>
            </a:r>
          </a:p>
          <a:p>
            <a:endParaRPr lang="en-US" b="1" dirty="0"/>
          </a:p>
          <a:p>
            <a:r>
              <a:rPr lang="en-US" b="1" dirty="0"/>
              <a:t>Jason graciously allowed me to share these tips.</a:t>
            </a:r>
          </a:p>
        </p:txBody>
      </p:sp>
      <p:sp>
        <p:nvSpPr>
          <p:cNvPr id="4" name="Slide Number Placeholder 3"/>
          <p:cNvSpPr>
            <a:spLocks noGrp="1"/>
          </p:cNvSpPr>
          <p:nvPr>
            <p:ph type="sldNum" sz="quarter" idx="5"/>
          </p:nvPr>
        </p:nvSpPr>
        <p:spPr/>
        <p:txBody>
          <a:bodyPr/>
          <a:lstStyle/>
          <a:p>
            <a:fld id="{3D21738C-47C4-4331-B4F1-332D475067FB}" type="slidenum">
              <a:rPr lang="en-US" smtClean="0"/>
              <a:t>18</a:t>
            </a:fld>
            <a:endParaRPr lang="en-US"/>
          </a:p>
        </p:txBody>
      </p:sp>
    </p:spTree>
    <p:extLst>
      <p:ext uri="{BB962C8B-B14F-4D97-AF65-F5344CB8AC3E}">
        <p14:creationId xmlns:p14="http://schemas.microsoft.com/office/powerpoint/2010/main" val="87634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19</a:t>
            </a:fld>
            <a:endParaRPr lang="en-US"/>
          </a:p>
        </p:txBody>
      </p:sp>
    </p:spTree>
    <p:extLst>
      <p:ext uri="{BB962C8B-B14F-4D97-AF65-F5344CB8AC3E}">
        <p14:creationId xmlns:p14="http://schemas.microsoft.com/office/powerpoint/2010/main" val="275496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t>What are the test dates for the ACT in the spring?</a:t>
            </a:r>
          </a:p>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2</a:t>
            </a:fld>
            <a:endParaRPr lang="en-US"/>
          </a:p>
        </p:txBody>
      </p:sp>
    </p:spTree>
    <p:extLst>
      <p:ext uri="{BB962C8B-B14F-4D97-AF65-F5344CB8AC3E}">
        <p14:creationId xmlns:p14="http://schemas.microsoft.com/office/powerpoint/2010/main" val="280464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state use questions?</a:t>
            </a:r>
          </a:p>
          <a:p>
            <a:r>
              <a:rPr lang="en-US" b="1" dirty="0"/>
              <a:t>Who are to answer these questions?</a:t>
            </a:r>
          </a:p>
          <a:p>
            <a:endParaRPr lang="en-US" dirty="0"/>
          </a:p>
        </p:txBody>
      </p:sp>
      <p:sp>
        <p:nvSpPr>
          <p:cNvPr id="4" name="Slide Number Placeholder 3"/>
          <p:cNvSpPr>
            <a:spLocks noGrp="1"/>
          </p:cNvSpPr>
          <p:nvPr>
            <p:ph type="sldNum" sz="quarter" idx="5"/>
          </p:nvPr>
        </p:nvSpPr>
        <p:spPr/>
        <p:txBody>
          <a:bodyPr/>
          <a:lstStyle/>
          <a:p>
            <a:fld id="{3D21738C-47C4-4331-B4F1-332D475067FB}" type="slidenum">
              <a:rPr lang="en-US" smtClean="0"/>
              <a:t>20</a:t>
            </a:fld>
            <a:endParaRPr lang="en-US"/>
          </a:p>
        </p:txBody>
      </p:sp>
    </p:spTree>
    <p:extLst>
      <p:ext uri="{BB962C8B-B14F-4D97-AF65-F5344CB8AC3E}">
        <p14:creationId xmlns:p14="http://schemas.microsoft.com/office/powerpoint/2010/main" val="421905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23</a:t>
            </a:fld>
            <a:endParaRPr lang="en-US"/>
          </a:p>
        </p:txBody>
      </p:sp>
    </p:spTree>
    <p:extLst>
      <p:ext uri="{BB962C8B-B14F-4D97-AF65-F5344CB8AC3E}">
        <p14:creationId xmlns:p14="http://schemas.microsoft.com/office/powerpoint/2010/main" val="190930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3375">
              <a:defRPr/>
            </a:pPr>
            <a:r>
              <a:rPr lang="en-US" b="1" dirty="0"/>
              <a:t>Do students have to create accounts in MyACT? </a:t>
            </a:r>
            <a:r>
              <a:rPr lang="en-US" dirty="0"/>
              <a:t>All examinees will complete demographic information and college reporting choices in MyACT. </a:t>
            </a:r>
          </a:p>
          <a:p>
            <a:pPr defTabSz="493375">
              <a:defRPr/>
            </a:pPr>
            <a:r>
              <a:rPr lang="en-US" b="1" dirty="0"/>
              <a:t>When will they be able to set up accounts? </a:t>
            </a:r>
            <a:r>
              <a:rPr lang="en-US" dirty="0"/>
              <a:t>Examinees may complete this prior to testing or they</a:t>
            </a:r>
            <a:r>
              <a:rPr lang="en-US" baseline="0" dirty="0"/>
              <a:t> </a:t>
            </a:r>
            <a:r>
              <a:rPr lang="en-US" dirty="0"/>
              <a:t>will have up until 2 days after testing to finish the non-test information. Schools will receive individualized instructions </a:t>
            </a:r>
            <a:r>
              <a:rPr lang="en-US" b="0" i="0" dirty="0"/>
              <a:t>approximately</a:t>
            </a:r>
            <a:r>
              <a:rPr lang="en-US" dirty="0"/>
              <a:t> 4 weeks before the test date.</a:t>
            </a:r>
          </a:p>
          <a:p>
            <a:r>
              <a:rPr lang="en-US" dirty="0"/>
              <a:t>The </a:t>
            </a:r>
            <a:r>
              <a:rPr lang="en-US" b="0" dirty="0"/>
              <a:t>non-test session </a:t>
            </a:r>
            <a:r>
              <a:rPr lang="en-US" dirty="0"/>
              <a:t>will take about 30 minutes and you may schedule either in-school sessions for all students or ask them to complete it individually on their own time.</a:t>
            </a:r>
            <a:endParaRPr lang="en-US" dirty="0">
              <a:cs typeface="Calibri"/>
            </a:endParaRPr>
          </a:p>
          <a:p>
            <a:r>
              <a:rPr lang="en-US" b="1" dirty="0"/>
              <a:t> </a:t>
            </a:r>
            <a:r>
              <a:rPr lang="en-US" dirty="0"/>
              <a:t>Each examinee will need their own personalized copy of the </a:t>
            </a:r>
            <a:r>
              <a:rPr lang="en-US" i="1" dirty="0"/>
              <a:t>MyACT Non-Test Instructions for Students </a:t>
            </a:r>
            <a:r>
              <a:rPr lang="en-US" dirty="0"/>
              <a:t>and a copy of the </a:t>
            </a:r>
            <a:r>
              <a:rPr lang="en-US" i="1" dirty="0"/>
              <a:t>Taking the ACT State and District Testing </a:t>
            </a:r>
            <a:r>
              <a:rPr lang="en-US" dirty="0"/>
              <a:t>guide</a:t>
            </a:r>
            <a:r>
              <a:rPr lang="en-US" i="1" dirty="0"/>
              <a:t>. </a:t>
            </a:r>
            <a:r>
              <a:rPr lang="en-US" u="sng" dirty="0"/>
              <a:t>These can be created with the blank template on your ACT-hosted webpage if students were added to PearsonAccess Next after the SDU deadline.</a:t>
            </a:r>
            <a:endParaRPr lang="en-US" i="1" dirty="0"/>
          </a:p>
          <a:p>
            <a:endParaRPr lang="en-US" dirty="0"/>
          </a:p>
          <a:p>
            <a:r>
              <a:rPr lang="en-US" dirty="0"/>
              <a:t>Complete instructions are available on the </a:t>
            </a:r>
            <a:r>
              <a:rPr lang="en-US" b="0" dirty="0"/>
              <a:t>ACT-hosted </a:t>
            </a:r>
            <a:r>
              <a:rPr lang="en-US" b="0" u="none" dirty="0"/>
              <a:t>testing </a:t>
            </a:r>
            <a:r>
              <a:rPr lang="en-US" dirty="0"/>
              <a:t>webpage in the Preparation stage. Schools can also access the MyACT User Guide for Test Coordinators on their ACT-hosted website.  This guide provides information regarding the benefits for creating a MyACT account and providing their non-test information as well as tips and troubleshooting. </a:t>
            </a:r>
            <a:endParaRPr lang="en-US" dirty="0">
              <a:cs typeface="Calibri"/>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65A4E667-CF5B-4024-B7D0-6E474B867F43}" type="slidenum">
              <a:rPr lang="en-US" smtClean="0"/>
              <a:t>24</a:t>
            </a:fld>
            <a:endParaRPr lang="en-US"/>
          </a:p>
        </p:txBody>
      </p:sp>
    </p:spTree>
    <p:extLst>
      <p:ext uri="{BB962C8B-B14F-4D97-AF65-F5344CB8AC3E}">
        <p14:creationId xmlns:p14="http://schemas.microsoft.com/office/powerpoint/2010/main" val="1210023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I have to wait for the individualized instructions to have students create MyACT accounts?</a:t>
            </a:r>
          </a:p>
          <a:p>
            <a:r>
              <a:rPr lang="en-US" b="1" dirty="0"/>
              <a:t>Are there instructions for the MyACT?</a:t>
            </a:r>
          </a:p>
          <a:p>
            <a:r>
              <a:rPr lang="en-US" b="1" dirty="0"/>
              <a:t>What if students don’t have access to the internet?  Contact Iris for assistance.</a:t>
            </a:r>
          </a:p>
        </p:txBody>
      </p:sp>
      <p:sp>
        <p:nvSpPr>
          <p:cNvPr id="4" name="Slide Number Placeholder 3"/>
          <p:cNvSpPr>
            <a:spLocks noGrp="1"/>
          </p:cNvSpPr>
          <p:nvPr>
            <p:ph type="sldNum" sz="quarter" idx="5"/>
          </p:nvPr>
        </p:nvSpPr>
        <p:spPr/>
        <p:txBody>
          <a:bodyPr/>
          <a:lstStyle/>
          <a:p>
            <a:fld id="{3D21738C-47C4-4331-B4F1-332D475067FB}" type="slidenum">
              <a:rPr lang="en-US" smtClean="0"/>
              <a:t>25</a:t>
            </a:fld>
            <a:endParaRPr lang="en-US"/>
          </a:p>
        </p:txBody>
      </p:sp>
    </p:spTree>
    <p:extLst>
      <p:ext uri="{BB962C8B-B14F-4D97-AF65-F5344CB8AC3E}">
        <p14:creationId xmlns:p14="http://schemas.microsoft.com/office/powerpoint/2010/main" val="60213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26</a:t>
            </a:fld>
            <a:endParaRPr lang="en-US"/>
          </a:p>
        </p:txBody>
      </p:sp>
    </p:spTree>
    <p:extLst>
      <p:ext uri="{BB962C8B-B14F-4D97-AF65-F5344CB8AC3E}">
        <p14:creationId xmlns:p14="http://schemas.microsoft.com/office/powerpoint/2010/main" val="58398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JEREMY</a:t>
            </a:r>
          </a:p>
          <a:p>
            <a:pPr lvl="0"/>
            <a:r>
              <a:rPr lang="en-US" sz="1200" kern="1200" dirty="0">
                <a:solidFill>
                  <a:schemeClr val="tx1"/>
                </a:solidFill>
                <a:effectLst/>
                <a:latin typeface="+mn-lt"/>
                <a:ea typeface="+mn-ea"/>
                <a:cs typeface="+mn-cs"/>
              </a:rPr>
              <a:t>Does NDE still want schools to obtain Parental Consent?</a:t>
            </a:r>
          </a:p>
          <a:p>
            <a:pPr lvl="0"/>
            <a:r>
              <a:rPr lang="en-US" sz="1200" kern="1200" dirty="0">
                <a:solidFill>
                  <a:schemeClr val="tx1"/>
                </a:solidFill>
                <a:effectLst/>
                <a:latin typeface="+mn-lt"/>
                <a:ea typeface="+mn-ea"/>
                <a:cs typeface="+mn-cs"/>
              </a:rPr>
              <a:t>Do we send these forms to NDE or ACT?</a:t>
            </a:r>
          </a:p>
          <a:p>
            <a:pPr lvl="0"/>
            <a:r>
              <a:rPr lang="en-US" sz="1200" kern="1200" dirty="0">
                <a:solidFill>
                  <a:schemeClr val="tx1"/>
                </a:solidFill>
                <a:effectLst/>
                <a:latin typeface="+mn-lt"/>
                <a:ea typeface="+mn-ea"/>
                <a:cs typeface="+mn-cs"/>
              </a:rPr>
              <a:t>Where is the form?</a:t>
            </a:r>
          </a:p>
          <a:p>
            <a:endParaRPr lang="en-US" b="1" dirty="0"/>
          </a:p>
        </p:txBody>
      </p:sp>
      <p:sp>
        <p:nvSpPr>
          <p:cNvPr id="4" name="Slide Number Placeholder 3"/>
          <p:cNvSpPr>
            <a:spLocks noGrp="1"/>
          </p:cNvSpPr>
          <p:nvPr>
            <p:ph type="sldNum" sz="quarter" idx="5"/>
          </p:nvPr>
        </p:nvSpPr>
        <p:spPr/>
        <p:txBody>
          <a:bodyPr/>
          <a:lstStyle/>
          <a:p>
            <a:fld id="{3D21738C-47C4-4331-B4F1-332D475067FB}" type="slidenum">
              <a:rPr lang="en-US" smtClean="0"/>
              <a:t>27</a:t>
            </a:fld>
            <a:endParaRPr lang="en-US"/>
          </a:p>
        </p:txBody>
      </p:sp>
    </p:spTree>
    <p:extLst>
      <p:ext uri="{BB962C8B-B14F-4D97-AF65-F5344CB8AC3E}">
        <p14:creationId xmlns:p14="http://schemas.microsoft.com/office/powerpoint/2010/main" val="279717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28</a:t>
            </a:fld>
            <a:endParaRPr lang="en-US"/>
          </a:p>
        </p:txBody>
      </p:sp>
    </p:spTree>
    <p:extLst>
      <p:ext uri="{BB962C8B-B14F-4D97-AF65-F5344CB8AC3E}">
        <p14:creationId xmlns:p14="http://schemas.microsoft.com/office/powerpoint/2010/main" val="121190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JEREMY</a:t>
            </a:r>
          </a:p>
        </p:txBody>
      </p:sp>
      <p:sp>
        <p:nvSpPr>
          <p:cNvPr id="4" name="Slide Number Placeholder 3"/>
          <p:cNvSpPr>
            <a:spLocks noGrp="1"/>
          </p:cNvSpPr>
          <p:nvPr>
            <p:ph type="sldNum" sz="quarter" idx="5"/>
          </p:nvPr>
        </p:nvSpPr>
        <p:spPr/>
        <p:txBody>
          <a:bodyPr/>
          <a:lstStyle/>
          <a:p>
            <a:fld id="{3D21738C-47C4-4331-B4F1-332D475067FB}" type="slidenum">
              <a:rPr lang="en-US" smtClean="0"/>
              <a:t>29</a:t>
            </a:fld>
            <a:endParaRPr lang="en-US"/>
          </a:p>
        </p:txBody>
      </p:sp>
    </p:spTree>
    <p:extLst>
      <p:ext uri="{BB962C8B-B14F-4D97-AF65-F5344CB8AC3E}">
        <p14:creationId xmlns:p14="http://schemas.microsoft.com/office/powerpoint/2010/main" val="4126293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30</a:t>
            </a:fld>
            <a:endParaRPr lang="en-US"/>
          </a:p>
        </p:txBody>
      </p:sp>
    </p:spTree>
    <p:extLst>
      <p:ext uri="{BB962C8B-B14F-4D97-AF65-F5344CB8AC3E}">
        <p14:creationId xmlns:p14="http://schemas.microsoft.com/office/powerpoint/2010/main" val="3752145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JEREMY</a:t>
            </a:r>
          </a:p>
          <a:p>
            <a:r>
              <a:rPr lang="en-US" b="1" dirty="0"/>
              <a:t>What are common prohibited behaviors and how do we avoid them?</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2017-18 report had 42</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2018-19 report had 76</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2020-21 report has 94</a:t>
            </a:r>
          </a:p>
          <a:p>
            <a:r>
              <a:rPr lang="en-US" b="1" dirty="0"/>
              <a:t>Deterrent </a:t>
            </a:r>
          </a:p>
        </p:txBody>
      </p:sp>
      <p:sp>
        <p:nvSpPr>
          <p:cNvPr id="4" name="Slide Number Placeholder 3"/>
          <p:cNvSpPr>
            <a:spLocks noGrp="1"/>
          </p:cNvSpPr>
          <p:nvPr>
            <p:ph type="sldNum" sz="quarter" idx="5"/>
          </p:nvPr>
        </p:nvSpPr>
        <p:spPr/>
        <p:txBody>
          <a:bodyPr/>
          <a:lstStyle/>
          <a:p>
            <a:fld id="{3D21738C-47C4-4331-B4F1-332D475067FB}" type="slidenum">
              <a:rPr lang="en-US" smtClean="0"/>
              <a:t>31</a:t>
            </a:fld>
            <a:endParaRPr lang="en-US"/>
          </a:p>
        </p:txBody>
      </p:sp>
    </p:spTree>
    <p:extLst>
      <p:ext uri="{BB962C8B-B14F-4D97-AF65-F5344CB8AC3E}">
        <p14:creationId xmlns:p14="http://schemas.microsoft.com/office/powerpoint/2010/main" val="46134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new for Spring 2022?</a:t>
            </a:r>
          </a:p>
        </p:txBody>
      </p:sp>
      <p:sp>
        <p:nvSpPr>
          <p:cNvPr id="4" name="Slide Number Placeholder 3"/>
          <p:cNvSpPr>
            <a:spLocks noGrp="1"/>
          </p:cNvSpPr>
          <p:nvPr>
            <p:ph type="sldNum" sz="quarter" idx="5"/>
          </p:nvPr>
        </p:nvSpPr>
        <p:spPr/>
        <p:txBody>
          <a:bodyPr/>
          <a:lstStyle/>
          <a:p>
            <a:fld id="{3D21738C-47C4-4331-B4F1-332D475067FB}" type="slidenum">
              <a:rPr lang="en-US" smtClean="0"/>
              <a:t>3</a:t>
            </a:fld>
            <a:endParaRPr lang="en-US"/>
          </a:p>
        </p:txBody>
      </p:sp>
    </p:spTree>
    <p:extLst>
      <p:ext uri="{BB962C8B-B14F-4D97-AF65-F5344CB8AC3E}">
        <p14:creationId xmlns:p14="http://schemas.microsoft.com/office/powerpoint/2010/main" val="3777548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32</a:t>
            </a:fld>
            <a:endParaRPr lang="en-US"/>
          </a:p>
        </p:txBody>
      </p:sp>
    </p:spTree>
    <p:extLst>
      <p:ext uri="{BB962C8B-B14F-4D97-AF65-F5344CB8AC3E}">
        <p14:creationId xmlns:p14="http://schemas.microsoft.com/office/powerpoint/2010/main" val="2332945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test dates and what is new about the PreACT?</a:t>
            </a:r>
          </a:p>
        </p:txBody>
      </p:sp>
      <p:sp>
        <p:nvSpPr>
          <p:cNvPr id="4" name="Slide Number Placeholder 3"/>
          <p:cNvSpPr>
            <a:spLocks noGrp="1"/>
          </p:cNvSpPr>
          <p:nvPr>
            <p:ph type="sldNum" sz="quarter" idx="5"/>
          </p:nvPr>
        </p:nvSpPr>
        <p:spPr/>
        <p:txBody>
          <a:bodyPr/>
          <a:lstStyle/>
          <a:p>
            <a:fld id="{3D21738C-47C4-4331-B4F1-332D475067FB}" type="slidenum">
              <a:rPr lang="en-US" smtClean="0"/>
              <a:t>33</a:t>
            </a:fld>
            <a:endParaRPr lang="en-US"/>
          </a:p>
        </p:txBody>
      </p:sp>
    </p:spTree>
    <p:extLst>
      <p:ext uri="{BB962C8B-B14F-4D97-AF65-F5344CB8AC3E}">
        <p14:creationId xmlns:p14="http://schemas.microsoft.com/office/powerpoint/2010/main" val="3730632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34</a:t>
            </a:fld>
            <a:endParaRPr lang="en-US"/>
          </a:p>
        </p:txBody>
      </p:sp>
    </p:spTree>
    <p:extLst>
      <p:ext uri="{BB962C8B-B14F-4D97-AF65-F5344CB8AC3E}">
        <p14:creationId xmlns:p14="http://schemas.microsoft.com/office/powerpoint/2010/main" val="247752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can students get their accounts?</a:t>
            </a:r>
          </a:p>
          <a:p>
            <a:r>
              <a:rPr lang="en-US" b="1" dirty="0"/>
              <a:t>How long can they use the accounts?</a:t>
            </a:r>
          </a:p>
          <a:p>
            <a:r>
              <a:rPr lang="en-US" b="1" dirty="0"/>
              <a:t>Where can I find out more on how to use AOP?</a:t>
            </a:r>
          </a:p>
        </p:txBody>
      </p:sp>
      <p:sp>
        <p:nvSpPr>
          <p:cNvPr id="4" name="Slide Number Placeholder 3"/>
          <p:cNvSpPr>
            <a:spLocks noGrp="1"/>
          </p:cNvSpPr>
          <p:nvPr>
            <p:ph type="sldNum" sz="quarter" idx="5"/>
          </p:nvPr>
        </p:nvSpPr>
        <p:spPr/>
        <p:txBody>
          <a:bodyPr/>
          <a:lstStyle/>
          <a:p>
            <a:fld id="{3D21738C-47C4-4331-B4F1-332D475067FB}" type="slidenum">
              <a:rPr lang="en-US" smtClean="0"/>
              <a:t>35</a:t>
            </a:fld>
            <a:endParaRPr lang="en-US"/>
          </a:p>
        </p:txBody>
      </p:sp>
    </p:spTree>
    <p:extLst>
      <p:ext uri="{BB962C8B-B14F-4D97-AF65-F5344CB8AC3E}">
        <p14:creationId xmlns:p14="http://schemas.microsoft.com/office/powerpoint/2010/main" val="4070972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JEREMY</a:t>
            </a:r>
          </a:p>
        </p:txBody>
      </p:sp>
      <p:sp>
        <p:nvSpPr>
          <p:cNvPr id="4" name="Slide Number Placeholder 3"/>
          <p:cNvSpPr>
            <a:spLocks noGrp="1"/>
          </p:cNvSpPr>
          <p:nvPr>
            <p:ph type="sldNum" sz="quarter" idx="5"/>
          </p:nvPr>
        </p:nvSpPr>
        <p:spPr/>
        <p:txBody>
          <a:bodyPr/>
          <a:lstStyle/>
          <a:p>
            <a:fld id="{3D21738C-47C4-4331-B4F1-332D475067FB}" type="slidenum">
              <a:rPr lang="en-US" smtClean="0"/>
              <a:t>36</a:t>
            </a:fld>
            <a:endParaRPr lang="en-US"/>
          </a:p>
        </p:txBody>
      </p:sp>
    </p:spTree>
    <p:extLst>
      <p:ext uri="{BB962C8B-B14F-4D97-AF65-F5344CB8AC3E}">
        <p14:creationId xmlns:p14="http://schemas.microsoft.com/office/powerpoint/2010/main" val="3822360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color is different in this slide to remind you these are the 2023 </a:t>
            </a:r>
            <a:r>
              <a:rPr lang="en-US"/>
              <a:t>test dates.</a:t>
            </a:r>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39</a:t>
            </a:fld>
            <a:endParaRPr lang="en-US"/>
          </a:p>
        </p:txBody>
      </p:sp>
    </p:spTree>
    <p:extLst>
      <p:ext uri="{BB962C8B-B14F-4D97-AF65-F5344CB8AC3E}">
        <p14:creationId xmlns:p14="http://schemas.microsoft.com/office/powerpoint/2010/main" val="3904235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1738C-47C4-4331-B4F1-332D475067FB}" type="slidenum">
              <a:rPr lang="en-US" smtClean="0"/>
              <a:t>40</a:t>
            </a:fld>
            <a:endParaRPr lang="en-US"/>
          </a:p>
        </p:txBody>
      </p:sp>
    </p:spTree>
    <p:extLst>
      <p:ext uri="{BB962C8B-B14F-4D97-AF65-F5344CB8AC3E}">
        <p14:creationId xmlns:p14="http://schemas.microsoft.com/office/powerpoint/2010/main" val="40831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How do I select my test date? </a:t>
            </a:r>
            <a:r>
              <a:rPr lang="en-US" b="1" i="0" dirty="0">
                <a:cs typeface="Calibri"/>
              </a:rPr>
              <a:t>The window to select test dates will open on November 1</a:t>
            </a:r>
            <a:r>
              <a:rPr lang="en-US" b="1" i="0" baseline="30000" dirty="0">
                <a:cs typeface="Calibri"/>
              </a:rPr>
              <a:t>st</a:t>
            </a:r>
            <a:r>
              <a:rPr lang="en-US" b="1" i="0" dirty="0">
                <a:cs typeface="Calibri"/>
              </a:rPr>
              <a:t>. </a:t>
            </a:r>
            <a:r>
              <a:rPr lang="en-US" dirty="0">
                <a:cs typeface="Calibri"/>
              </a:rPr>
              <a:t>Under the Setup Icon, select Organizations, select your high school and then Manage Participation under Select Tasks.  This will take you to a page with the test window choices and paper and online choices.  If you are using online for makeup tests only, please be sure to select the paper test date you will test most of your students.  The instructions for this can also be found under Step 2 of the ACT sponsored website- Configuration.</a:t>
            </a:r>
          </a:p>
        </p:txBody>
      </p:sp>
      <p:sp>
        <p:nvSpPr>
          <p:cNvPr id="4" name="Slide Number Placeholder 3"/>
          <p:cNvSpPr>
            <a:spLocks noGrp="1"/>
          </p:cNvSpPr>
          <p:nvPr>
            <p:ph type="sldNum" sz="quarter" idx="5"/>
          </p:nvPr>
        </p:nvSpPr>
        <p:spPr/>
        <p:txBody>
          <a:bodyPr/>
          <a:lstStyle/>
          <a:p>
            <a:fld id="{65A4E667-CF5B-4024-B7D0-6E474B867F43}" type="slidenum">
              <a:rPr lang="en-US" smtClean="0"/>
              <a:t>4</a:t>
            </a:fld>
            <a:endParaRPr lang="en-US"/>
          </a:p>
        </p:txBody>
      </p:sp>
    </p:spTree>
    <p:extLst>
      <p:ext uri="{BB962C8B-B14F-4D97-AF65-F5344CB8AC3E}">
        <p14:creationId xmlns:p14="http://schemas.microsoft.com/office/powerpoint/2010/main" val="272368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schedule of events will be available on the ACT sponsored website, coming soon. </a:t>
            </a:r>
            <a:r>
              <a:rPr lang="en-US" b="1" i="0" dirty="0"/>
              <a:t>Your schedule of events will contain information about all the key tasks and milestones, as well as links to register for ACT’s standard administration and accommodations training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NDE will notify DACs when the Schedule of Events is posted on the website.</a:t>
            </a:r>
            <a:endParaRPr lang="en-US" i="0" dirty="0"/>
          </a:p>
          <a:p>
            <a:endParaRPr lang="en-US" dirty="0"/>
          </a:p>
        </p:txBody>
      </p:sp>
      <p:sp>
        <p:nvSpPr>
          <p:cNvPr id="4" name="Slide Number Placeholder 3"/>
          <p:cNvSpPr>
            <a:spLocks noGrp="1"/>
          </p:cNvSpPr>
          <p:nvPr>
            <p:ph type="sldNum" sz="quarter" idx="5"/>
          </p:nvPr>
        </p:nvSpPr>
        <p:spPr/>
        <p:txBody>
          <a:bodyPr/>
          <a:lstStyle/>
          <a:p>
            <a:fld id="{3D21738C-47C4-4331-B4F1-332D475067FB}" type="slidenum">
              <a:rPr lang="en-US" smtClean="0"/>
              <a:t>5</a:t>
            </a:fld>
            <a:endParaRPr lang="en-US"/>
          </a:p>
        </p:txBody>
      </p:sp>
    </p:spTree>
    <p:extLst>
      <p:ext uri="{BB962C8B-B14F-4D97-AF65-F5344CB8AC3E}">
        <p14:creationId xmlns:p14="http://schemas.microsoft.com/office/powerpoint/2010/main" val="109949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A4E667-CF5B-4024-B7D0-6E474B867F43}" type="slidenum">
              <a:rPr lang="en-US" smtClean="0"/>
              <a:t>6</a:t>
            </a:fld>
            <a:endParaRPr lang="en-US"/>
          </a:p>
        </p:txBody>
      </p:sp>
    </p:spTree>
    <p:extLst>
      <p:ext uri="{BB962C8B-B14F-4D97-AF65-F5344CB8AC3E}">
        <p14:creationId xmlns:p14="http://schemas.microsoft.com/office/powerpoint/2010/main" val="41696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new Accommodation policy? </a:t>
            </a:r>
            <a:r>
              <a:rPr lang="en-US" b="0" i="0" dirty="0"/>
              <a:t>As was announced in July, </a:t>
            </a:r>
            <a:r>
              <a:rPr lang="en-US" sz="1200" b="0" i="0" kern="1200" dirty="0">
                <a:solidFill>
                  <a:schemeClr val="tx1"/>
                </a:solidFill>
                <a:effectLst/>
                <a:latin typeface="+mn-lt"/>
                <a:ea typeface="+mn-ea"/>
                <a:cs typeface="+mn-cs"/>
              </a:rPr>
              <a:t>students who already receive accommodations at their school under the Individuals with Disabilities Education Act (IDEA) and Section 504 of the Rehabilitation Act will automatically be eligible to receive the allowable testing accommodations when they register for the ACT with accommodations. ACT believes this change will ensure requests for accommodations are reviewed and approved in a more efficient manner when compared with previous administration cycles. Please note that this back end policy change will not impact what testing staff are required to do to submit requests for examinees in TAA. It is still vital that testing staff submit the appropriate documentation in ACT’s TAA system prior to the deadline dates which will be reflected on your schedule of events.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Regardless of the new policy, Super important that districts start the </a:t>
            </a:r>
            <a:r>
              <a:rPr lang="en-US" sz="1200" kern="1200" dirty="0" err="1">
                <a:solidFill>
                  <a:schemeClr val="tx1"/>
                </a:solidFill>
                <a:effectLst/>
                <a:latin typeface="+mn-lt"/>
                <a:ea typeface="+mn-ea"/>
                <a:cs typeface="+mn-cs"/>
              </a:rPr>
              <a:t>accomodations</a:t>
            </a:r>
            <a:r>
              <a:rPr lang="en-US" sz="1200" kern="1200" dirty="0">
                <a:solidFill>
                  <a:schemeClr val="tx1"/>
                </a:solidFill>
                <a:effectLst/>
                <a:latin typeface="+mn-lt"/>
                <a:ea typeface="+mn-ea"/>
                <a:cs typeface="+mn-cs"/>
              </a:rPr>
              <a:t> process as soon as possible.</a:t>
            </a:r>
          </a:p>
          <a:p>
            <a:endParaRPr lang="en-US" b="0" i="0" dirty="0"/>
          </a:p>
        </p:txBody>
      </p:sp>
      <p:sp>
        <p:nvSpPr>
          <p:cNvPr id="4" name="Slide Number Placeholder 3"/>
          <p:cNvSpPr>
            <a:spLocks noGrp="1"/>
          </p:cNvSpPr>
          <p:nvPr>
            <p:ph type="sldNum" sz="quarter" idx="5"/>
          </p:nvPr>
        </p:nvSpPr>
        <p:spPr/>
        <p:txBody>
          <a:bodyPr/>
          <a:lstStyle/>
          <a:p>
            <a:fld id="{3D21738C-47C4-4331-B4F1-332D475067FB}" type="slidenum">
              <a:rPr lang="en-US" smtClean="0"/>
              <a:t>7</a:t>
            </a:fld>
            <a:endParaRPr lang="en-US"/>
          </a:p>
        </p:txBody>
      </p:sp>
    </p:spTree>
    <p:extLst>
      <p:ext uri="{BB962C8B-B14F-4D97-AF65-F5344CB8AC3E}">
        <p14:creationId xmlns:p14="http://schemas.microsoft.com/office/powerpoint/2010/main" val="186069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accommodations are allowed?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What documents do I need to have?</a:t>
            </a:r>
            <a:r>
              <a:rPr lang="en-US" b="1" dirty="0"/>
              <a:t> </a:t>
            </a:r>
            <a:r>
              <a:rPr lang="en-US" b="0" dirty="0"/>
              <a:t>The </a:t>
            </a:r>
            <a:r>
              <a:rPr lang="en-US" b="1" i="1" dirty="0"/>
              <a:t> </a:t>
            </a:r>
            <a:r>
              <a:rPr lang="en-US" b="0" i="0" dirty="0"/>
              <a:t>most common </a:t>
            </a:r>
            <a:r>
              <a:rPr lang="en-US" b="0" dirty="0"/>
              <a:t>accommodation </a:t>
            </a:r>
            <a:r>
              <a:rPr lang="en-US" b="0" i="0" dirty="0"/>
              <a:t>requested </a:t>
            </a:r>
            <a:r>
              <a:rPr lang="en-US" b="0" dirty="0"/>
              <a:t>is extended time, however there are many other options.  Use this link to see what and how to request accommodations as well as seeing what documents you will need to include in your request.</a:t>
            </a:r>
          </a:p>
          <a:p>
            <a:r>
              <a:rPr lang="en-US" b="1" dirty="0"/>
              <a:t>Are there accommodations for EL students?  </a:t>
            </a:r>
            <a:r>
              <a:rPr lang="en-US" b="0" dirty="0"/>
              <a:t>There are supports available for EL students, read from slide.  Please note that EL supports may be requested on their own or in conjunction with any ACT authorized accommodation.</a:t>
            </a:r>
            <a:endParaRPr lang="en-US" b="1" dirty="0"/>
          </a:p>
        </p:txBody>
      </p:sp>
      <p:sp>
        <p:nvSpPr>
          <p:cNvPr id="4" name="Slide Number Placeholder 3"/>
          <p:cNvSpPr>
            <a:spLocks noGrp="1"/>
          </p:cNvSpPr>
          <p:nvPr>
            <p:ph type="sldNum" sz="quarter" idx="5"/>
          </p:nvPr>
        </p:nvSpPr>
        <p:spPr/>
        <p:txBody>
          <a:bodyPr/>
          <a:lstStyle/>
          <a:p>
            <a:fld id="{3D21738C-47C4-4331-B4F1-332D475067FB}" type="slidenum">
              <a:rPr lang="en-US" smtClean="0"/>
              <a:t>8</a:t>
            </a:fld>
            <a:endParaRPr lang="en-US"/>
          </a:p>
        </p:txBody>
      </p:sp>
    </p:spTree>
    <p:extLst>
      <p:ext uri="{BB962C8B-B14F-4D97-AF65-F5344CB8AC3E}">
        <p14:creationId xmlns:p14="http://schemas.microsoft.com/office/powerpoint/2010/main" val="143721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can request an accommodation? </a:t>
            </a:r>
            <a:r>
              <a:rPr lang="en-US" b="0" dirty="0"/>
              <a:t>Any school member of staff can have the Test Accommodation Coordinator access. It is common for the ACT test coordinator or SPED educator at the high school to have this position. </a:t>
            </a:r>
          </a:p>
          <a:p>
            <a:r>
              <a:rPr lang="en-US" b="1" dirty="0"/>
              <a:t>Can more than one person request accommodations? </a:t>
            </a:r>
            <a:r>
              <a:rPr lang="en-US" b="0" dirty="0">
                <a:latin typeface="Arial Black" panose="020B0A04020102020204" pitchFamily="34" charset="0"/>
              </a:rPr>
              <a:t>Everyone who has access to the TAA is assigned the role of Test Accommodations Coordinator (TAC). Organizations- schools or districts may have more than one TAC.  ACT recommends that you have at least two TACs, so you have a back-up user if needed.  Note: There used to be a Test Coordinator and TAC role in TAA, now everyone is considered a TAC.</a:t>
            </a:r>
          </a:p>
          <a:p>
            <a:r>
              <a:rPr lang="en-US" b="1" dirty="0">
                <a:latin typeface="Arial Black" panose="020B0A04020102020204" pitchFamily="34" charset="0"/>
              </a:rPr>
              <a:t>What is the difference between Reconsideration and Late Consideration? </a:t>
            </a:r>
            <a:r>
              <a:rPr lang="en-US" b="0" dirty="0">
                <a:latin typeface="Arial Black" panose="020B0A04020102020204" pitchFamily="34" charset="0"/>
              </a:rPr>
              <a:t>Reconsiderations are for requesting ACT to reconsider accommodations that were not initially approved.  IMPORTANT: Requests for reconsiderations must be submitted prior to reconsideration deadline. Late Consideration is now called Qualified Exception to the Deadline.  These requests are for students who may have moved into the district after the initial accommodation deadline or has received a new or updated accommodation after the deadline.  Reconsideration deadline is Jan. 28, 2022.</a:t>
            </a:r>
          </a:p>
          <a:p>
            <a:r>
              <a:rPr lang="en-US" b="1" dirty="0">
                <a:latin typeface="Arial Black" panose="020B0A04020102020204" pitchFamily="34" charset="0"/>
              </a:rPr>
              <a:t>Who requests the accommodations for the students in external programs?  </a:t>
            </a:r>
            <a:r>
              <a:rPr lang="en-US" b="0" dirty="0">
                <a:latin typeface="Arial Black" panose="020B0A04020102020204" pitchFamily="34" charset="0"/>
              </a:rPr>
              <a:t>This is a decision made between the home school and the program. Normally, we suggest the accommodation be requested by the entity that has the IEP or 504.</a:t>
            </a:r>
          </a:p>
          <a:p>
            <a:r>
              <a:rPr lang="en-US" b="1" dirty="0">
                <a:latin typeface="Arial Black" panose="020B0A04020102020204" pitchFamily="34" charset="0"/>
              </a:rPr>
              <a:t>What is the deadline for spring accommodations? The deadline is January 21, 2022.  </a:t>
            </a:r>
            <a:r>
              <a:rPr lang="en-US" b="0" dirty="0">
                <a:latin typeface="Arial Black" panose="020B0A04020102020204" pitchFamily="34" charset="0"/>
              </a:rPr>
              <a:t>It is recommended to request accommodations before the end of the semester. To give you opportunities to request a reconsideration if needed.  </a:t>
            </a:r>
            <a:endParaRPr lang="en-US" b="1" dirty="0"/>
          </a:p>
        </p:txBody>
      </p:sp>
      <p:sp>
        <p:nvSpPr>
          <p:cNvPr id="4" name="Slide Number Placeholder 3"/>
          <p:cNvSpPr>
            <a:spLocks noGrp="1"/>
          </p:cNvSpPr>
          <p:nvPr>
            <p:ph type="sldNum" sz="quarter" idx="5"/>
          </p:nvPr>
        </p:nvSpPr>
        <p:spPr/>
        <p:txBody>
          <a:bodyPr/>
          <a:lstStyle/>
          <a:p>
            <a:fld id="{3D21738C-47C4-4331-B4F1-332D475067FB}" type="slidenum">
              <a:rPr lang="en-US" smtClean="0"/>
              <a:t>9</a:t>
            </a:fld>
            <a:endParaRPr lang="en-US"/>
          </a:p>
        </p:txBody>
      </p:sp>
    </p:spTree>
    <p:extLst>
      <p:ext uri="{BB962C8B-B14F-4D97-AF65-F5344CB8AC3E}">
        <p14:creationId xmlns:p14="http://schemas.microsoft.com/office/powerpoint/2010/main" val="175715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A483-655E-4F77-A0BC-86E3F2FFE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A0FBB-2101-4291-917C-6E556958C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67DAC3-AD66-40B0-9EBC-4BDA148E58BC}"/>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B6F0F26A-4F85-4142-B6F5-936EE3FD5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6E549-0888-48DE-B2B9-3CDDAECBAB22}"/>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282321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0A7E-BAA5-4A8F-8EB7-FC9EE6656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F3F4D-B389-465F-8449-05B9572B3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B59F5-68F2-4618-9885-05DF3415EC40}"/>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95556A97-F7CA-45E6-90C7-8833FE124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AED7B-BF8F-4B69-BA5C-4401E2018A6B}"/>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78582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6F892-310D-4ADB-83FF-2D437C816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ABB0E-7B8F-4033-9834-4480799FC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5FB8D-BB49-498A-87AB-2E60E0B71EE4}"/>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30CDB378-93F2-4E07-81EC-2AAC1640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3BEEE-4C72-4EF3-908C-B49C6CB7DB08}"/>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17087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78408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A547-3AE5-41BA-A513-6434C95C3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6D6E3-B3A3-4C89-9B36-BD7D36427C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21281-F721-4955-948B-972CA08174E7}"/>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D2A4A0A9-267C-4B5D-B4F7-91BA1D4DF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B8B6D-089C-4F1F-B72D-AC3B2BAE52A8}"/>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24426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8B36-82C1-484B-BCC5-04CC58A70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6BA3FE-7CED-4091-B207-1350733F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CDED5-5F89-4FF3-B176-78E7B72787F7}"/>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7D566CDB-2D09-4449-9B75-E8BE867EB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28C4-34EF-4E1F-B99B-FA4DB7283E85}"/>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346574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3ABC-A4ED-4A3F-871C-7BEC91F84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3A81B-6AF0-4591-8A78-9CE7ABF20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CAFA8-9A00-4895-8E4F-338B1C6D5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246CA-79DC-48BE-8F37-24F08490D221}"/>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6" name="Footer Placeholder 5">
            <a:extLst>
              <a:ext uri="{FF2B5EF4-FFF2-40B4-BE49-F238E27FC236}">
                <a16:creationId xmlns:a16="http://schemas.microsoft.com/office/drawing/2014/main" id="{C680012B-EAA1-4670-B046-1145EDB25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2A09C-D00C-492B-A28F-E08A33AACB06}"/>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60355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2C4F-113F-4C1E-A30A-5285BCFFE1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4F8D2-8988-4A99-8B7D-9D5E1CA4A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DB1D9-C264-4128-A31D-321358E961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27F75-C6D4-4846-BC0D-A852532DD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E7D7D-5B37-4CD1-A878-91DDF3941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615A3-6539-46A0-9903-0DC20C7CC70C}"/>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8" name="Footer Placeholder 7">
            <a:extLst>
              <a:ext uri="{FF2B5EF4-FFF2-40B4-BE49-F238E27FC236}">
                <a16:creationId xmlns:a16="http://schemas.microsoft.com/office/drawing/2014/main" id="{BF3E21DC-0420-4F3E-91D7-BB7ED6D5DF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7B123-AA46-44A9-B132-F19B2D671A89}"/>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385686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B690-8D2A-45BF-8800-F78573409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3446C8-353F-44A4-885C-BEDBB2EA5587}"/>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4" name="Footer Placeholder 3">
            <a:extLst>
              <a:ext uri="{FF2B5EF4-FFF2-40B4-BE49-F238E27FC236}">
                <a16:creationId xmlns:a16="http://schemas.microsoft.com/office/drawing/2014/main" id="{EF2F6257-C5A9-41B6-8A93-181ED4617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DAEC1-F514-479B-A312-FD7133659C80}"/>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21050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A7F3C-8F4F-4073-ACC7-340EE6DFBE77}"/>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3" name="Footer Placeholder 2">
            <a:extLst>
              <a:ext uri="{FF2B5EF4-FFF2-40B4-BE49-F238E27FC236}">
                <a16:creationId xmlns:a16="http://schemas.microsoft.com/office/drawing/2014/main" id="{EAEB1C8D-CB33-4576-87B9-51CD7DCF1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7791F0-4972-4233-8F52-EB29EC6FA7A3}"/>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18735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0A64-6CA0-4C9F-ADA9-ED522EB75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A0CEC6-BE86-4D84-9BE3-AA97E56C6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56FD3-A247-493F-93BB-AFB48A6FB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60871-A609-4DB3-B3A0-7722D848C602}"/>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6" name="Footer Placeholder 5">
            <a:extLst>
              <a:ext uri="{FF2B5EF4-FFF2-40B4-BE49-F238E27FC236}">
                <a16:creationId xmlns:a16="http://schemas.microsoft.com/office/drawing/2014/main" id="{ACE9E325-B680-4353-ADB2-A9B4EBF5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C75E0-A527-41C5-B227-EE7D78C061FD}"/>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303325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5635-3ED0-4F1F-B186-1C09BFDC0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C12CD4-DF1F-4405-9F81-CB7A655DF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E5675-BC8E-4A96-896D-0F13AB22C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B9536-067B-4386-9E1D-AE19EA9EEA2A}"/>
              </a:ext>
            </a:extLst>
          </p:cNvPr>
          <p:cNvSpPr>
            <a:spLocks noGrp="1"/>
          </p:cNvSpPr>
          <p:nvPr>
            <p:ph type="dt" sz="half" idx="10"/>
          </p:nvPr>
        </p:nvSpPr>
        <p:spPr/>
        <p:txBody>
          <a:bodyPr/>
          <a:lstStyle/>
          <a:p>
            <a:fld id="{3171E3BE-EC73-401D-8DFA-1DE91BC4D56A}" type="datetimeFigureOut">
              <a:rPr lang="en-US" smtClean="0"/>
              <a:t>10/18/2021</a:t>
            </a:fld>
            <a:endParaRPr lang="en-US"/>
          </a:p>
        </p:txBody>
      </p:sp>
      <p:sp>
        <p:nvSpPr>
          <p:cNvPr id="6" name="Footer Placeholder 5">
            <a:extLst>
              <a:ext uri="{FF2B5EF4-FFF2-40B4-BE49-F238E27FC236}">
                <a16:creationId xmlns:a16="http://schemas.microsoft.com/office/drawing/2014/main" id="{0827FBB1-2AD4-4A67-BE65-E71926907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9D99C-A23C-49B9-8820-71E71A10D4CF}"/>
              </a:ext>
            </a:extLst>
          </p:cNvPr>
          <p:cNvSpPr>
            <a:spLocks noGrp="1"/>
          </p:cNvSpPr>
          <p:nvPr>
            <p:ph type="sldNum" sz="quarter" idx="12"/>
          </p:nvPr>
        </p:nvSpPr>
        <p:spPr/>
        <p:txBody>
          <a:bodyPr/>
          <a:lstStyle/>
          <a:p>
            <a:fld id="{8EF77FBD-B2E9-4A2E-9B63-A4673B4604DD}" type="slidenum">
              <a:rPr lang="en-US" smtClean="0"/>
              <a:t>‹#›</a:t>
            </a:fld>
            <a:endParaRPr lang="en-US"/>
          </a:p>
        </p:txBody>
      </p:sp>
    </p:spTree>
    <p:extLst>
      <p:ext uri="{BB962C8B-B14F-4D97-AF65-F5344CB8AC3E}">
        <p14:creationId xmlns:p14="http://schemas.microsoft.com/office/powerpoint/2010/main" val="259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3C7BB-AFBD-4778-B677-663F69CC9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BE9C5-FA64-4B90-80D0-933330182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9FBCD-7451-4250-B274-5CB9E5A99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1E3BE-EC73-401D-8DFA-1DE91BC4D56A}" type="datetimeFigureOut">
              <a:rPr lang="en-US" smtClean="0"/>
              <a:t>10/18/2021</a:t>
            </a:fld>
            <a:endParaRPr lang="en-US"/>
          </a:p>
        </p:txBody>
      </p:sp>
      <p:sp>
        <p:nvSpPr>
          <p:cNvPr id="5" name="Footer Placeholder 4">
            <a:extLst>
              <a:ext uri="{FF2B5EF4-FFF2-40B4-BE49-F238E27FC236}">
                <a16:creationId xmlns:a16="http://schemas.microsoft.com/office/drawing/2014/main" id="{22004A09-7752-4336-AA3C-34B285A2D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3F46DD-5694-42BE-BCF8-E539A947D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77FBD-B2E9-4A2E-9B63-A4673B4604DD}" type="slidenum">
              <a:rPr lang="en-US" smtClean="0"/>
              <a:t>‹#›</a:t>
            </a:fld>
            <a:endParaRPr lang="en-US"/>
          </a:p>
        </p:txBody>
      </p:sp>
    </p:spTree>
    <p:extLst>
      <p:ext uri="{BB962C8B-B14F-4D97-AF65-F5344CB8AC3E}">
        <p14:creationId xmlns:p14="http://schemas.microsoft.com/office/powerpoint/2010/main" val="123682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success.act.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ne.gov/assessment/ac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cdn.education.ne.gov/wp-content/uploads/2021/01/ACT-Score-Replacement-Form-2020-2021.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success.act.org/s/article/ACT-Online-Prep-Training-Toolki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cc02.safelinks.protection.outlook.com/?url=https%3A%2F%2Fcdn.education.ne.gov%2Fwp-content%2Fuploads%2F2021%2F03%2FACT-Additional-Guidance.docx&amp;data=04%7C01%7Cjeremy.heneger%40nebraska.gov%7Ca2fceff6602141497eed08d8e27da96a%7C043207dfe6894bf6902001038f11f0b1%7C0%7C0%7C637508376686127133%7CUnknown%7CTWFpbGZsb3d8eyJWIjoiMC4wLjAwMDAiLCJQIjoiV2luMzIiLCJBTiI6Ik1haWwiLCJXVCI6Mn0%3D%7C1000&amp;sdata=Bek%2BVO3%2BbVT%2FWbz6NDxX1z1hZID0idz%2Fd%2B9mQo3HH5s%3D&amp;reserved=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gcc02.safelinks.protection.outlook.com/?url=https%3A%2F%2Fcdn.education.ne.gov%2Fwp-content%2Fuploads%2F2021%2F03%2FACT-Family-Letter-Final-NDE-Spanish.pdf&amp;data=04%7C01%7Cjeremy.heneger%40nebraska.gov%7Ca2fceff6602141497eed08d8e27da96a%7C043207dfe6894bf6902001038f11f0b1%7C0%7C0%7C637508376686137089%7CUnknown%7CTWFpbGZsb3d8eyJWIjoiMC4wLjAwMDAiLCJQIjoiV2luMzIiLCJBTiI6Ik1haWwiLCJXVCI6Mn0%3D%7C1000&amp;sdata=K8wLZ9GAixqD9pVeIFLriew0fnR4AuTCggvXFWnBkrw%3D&amp;reserved=0" TargetMode="External"/><Relationship Id="rId4" Type="http://schemas.openxmlformats.org/officeDocument/2006/relationships/hyperlink" Target="https://www.education.ne.gov/wp-content/uploads/2021/03/ACT-Family-Letter-2.26.21-edited.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readiness.act.org/" TargetMode="External"/><Relationship Id="rId2" Type="http://schemas.openxmlformats.org/officeDocument/2006/relationships/hyperlink" Target="https://act.org/content/act/en/products-and-services/the-act/test-preparation/act-kaplan.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iris.a.owens@act.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nebraska/the-ac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ct.org/content/dam/act/unsecured/documents/QuickStartGuideforRequestingAccomsSupport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0BB6EC-7DB3-4376-AD51-9B8C361C4178}"/>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3FFF0CE6-A714-45F2-A1F8-A29D7F4B58AD}"/>
              </a:ext>
            </a:extLst>
          </p:cNvPr>
          <p:cNvSpPr/>
          <p:nvPr/>
        </p:nvSpPr>
        <p:spPr>
          <a:xfrm>
            <a:off x="0"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40B48D-B262-4CBD-A200-A658ED8B80E6}"/>
              </a:ext>
            </a:extLst>
          </p:cNvPr>
          <p:cNvSpPr txBox="1"/>
          <p:nvPr/>
        </p:nvSpPr>
        <p:spPr>
          <a:xfrm>
            <a:off x="754420" y="3354148"/>
            <a:ext cx="11013729" cy="232385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r>
              <a:rPr lang="en-US" sz="5000" b="1" dirty="0">
                <a:solidFill>
                  <a:schemeClr val="bg1"/>
                </a:solidFill>
                <a:latin typeface="Arial Black" panose="020B0A04020102020204" pitchFamily="34" charset="0"/>
              </a:rPr>
              <a:t>NSCAS ACT Workshop</a:t>
            </a:r>
          </a:p>
          <a:p>
            <a:pPr algn="ctr">
              <a:lnSpc>
                <a:spcPct val="90000"/>
              </a:lnSpc>
              <a:spcBef>
                <a:spcPct val="0"/>
              </a:spcBef>
              <a:spcAft>
                <a:spcPts val="600"/>
              </a:spcAft>
            </a:pPr>
            <a:r>
              <a:rPr lang="en-US" sz="5000" b="1" dirty="0">
                <a:solidFill>
                  <a:schemeClr val="bg1"/>
                </a:solidFill>
                <a:latin typeface="Arial Black" panose="020B0A04020102020204" pitchFamily="34" charset="0"/>
                <a:ea typeface="+mn-lt"/>
                <a:cs typeface="+mn-lt"/>
              </a:rPr>
              <a:t>Spring Testing 2022</a:t>
            </a:r>
            <a:endParaRPr lang="en-US" sz="5000" dirty="0">
              <a:latin typeface="Arial Black" panose="020B0A04020102020204" pitchFamily="34" charset="0"/>
              <a:ea typeface="+mn-lt"/>
              <a:cs typeface="+mn-lt"/>
            </a:endParaRPr>
          </a:p>
          <a:p>
            <a:pPr algn="ctr">
              <a:lnSpc>
                <a:spcPct val="90000"/>
              </a:lnSpc>
              <a:spcBef>
                <a:spcPct val="0"/>
              </a:spcBef>
              <a:spcAft>
                <a:spcPts val="600"/>
              </a:spcAft>
            </a:pPr>
            <a:endParaRPr lang="en-US" sz="5000" dirty="0">
              <a:ea typeface="+mn-lt"/>
              <a:cs typeface="+mn-lt"/>
            </a:endParaRPr>
          </a:p>
          <a:p>
            <a:pPr algn="ctr">
              <a:lnSpc>
                <a:spcPct val="90000"/>
              </a:lnSpc>
              <a:spcBef>
                <a:spcPct val="0"/>
              </a:spcBef>
              <a:spcAft>
                <a:spcPts val="600"/>
              </a:spcAft>
            </a:pPr>
            <a:endParaRPr lang="en-US" sz="5000" dirty="0">
              <a:solidFill>
                <a:schemeClr val="bg1"/>
              </a:solidFill>
              <a:ea typeface="+mj-ea"/>
              <a:cs typeface="Arial"/>
            </a:endParaRPr>
          </a:p>
        </p:txBody>
      </p:sp>
      <p:pic>
        <p:nvPicPr>
          <p:cNvPr id="5" name="Picture 4">
            <a:extLst>
              <a:ext uri="{FF2B5EF4-FFF2-40B4-BE49-F238E27FC236}">
                <a16:creationId xmlns:a16="http://schemas.microsoft.com/office/drawing/2014/main" id="{BE1265E3-884A-4D79-82DB-52EF3921EE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33663" y="683249"/>
            <a:ext cx="3848863" cy="888800"/>
          </a:xfrm>
          <a:prstGeom prst="rect">
            <a:avLst/>
          </a:prstGeom>
        </p:spPr>
      </p:pic>
      <p:pic>
        <p:nvPicPr>
          <p:cNvPr id="1028" name="Picture 4">
            <a:extLst>
              <a:ext uri="{FF2B5EF4-FFF2-40B4-BE49-F238E27FC236}">
                <a16:creationId xmlns:a16="http://schemas.microsoft.com/office/drawing/2014/main" id="{3CFFFB64-6969-47C5-82DD-49C7E0D8E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73" y="531188"/>
            <a:ext cx="2081722" cy="208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2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0"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931168"/>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BE3826-4A00-4926-B809-8255915BB6BD}"/>
              </a:ext>
            </a:extLst>
          </p:cNvPr>
          <p:cNvSpPr>
            <a:spLocks noGrp="1"/>
          </p:cNvSpPr>
          <p:nvPr>
            <p:ph type="title"/>
          </p:nvPr>
        </p:nvSpPr>
        <p:spPr>
          <a:xfrm>
            <a:off x="773723" y="2088931"/>
            <a:ext cx="10580077" cy="2301766"/>
          </a:xfrm>
        </p:spPr>
        <p:txBody>
          <a:bodyPr/>
          <a:lstStyle/>
          <a:p>
            <a:r>
              <a:rPr lang="en-US" b="1" dirty="0">
                <a:solidFill>
                  <a:schemeClr val="bg1"/>
                </a:solidFill>
                <a:latin typeface="Arial Black" panose="020B0A04020102020204" pitchFamily="34" charset="0"/>
              </a:rPr>
              <a:t>Success.ACT.org</a:t>
            </a:r>
          </a:p>
        </p:txBody>
      </p:sp>
    </p:spTree>
    <p:extLst>
      <p:ext uri="{BB962C8B-B14F-4D97-AF65-F5344CB8AC3E}">
        <p14:creationId xmlns:p14="http://schemas.microsoft.com/office/powerpoint/2010/main" val="192991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C102CF-8A54-48EA-8D38-CCE6ED63B810}"/>
              </a:ext>
            </a:extLst>
          </p:cNvPr>
          <p:cNvSpPr txBox="1"/>
          <p:nvPr/>
        </p:nvSpPr>
        <p:spPr>
          <a:xfrm>
            <a:off x="375728" y="192177"/>
            <a:ext cx="11548533" cy="646331"/>
          </a:xfrm>
          <a:prstGeom prst="rect">
            <a:avLst/>
          </a:prstGeom>
          <a:noFill/>
        </p:spPr>
        <p:txBody>
          <a:bodyPr wrap="square" lIns="91440" tIns="45720" rIns="91440" bIns="45720" rtlCol="0" anchor="t">
            <a:spAutoFit/>
          </a:bodyPr>
          <a:lstStyle/>
          <a:p>
            <a:r>
              <a:rPr lang="en-US" sz="3600" b="1" dirty="0">
                <a:solidFill>
                  <a:srgbClr val="042E60"/>
                </a:solidFill>
                <a:latin typeface="Arial"/>
                <a:cs typeface="Arial"/>
                <a:hlinkClick r:id="rId3"/>
              </a:rPr>
              <a:t>www.success.act.org</a:t>
            </a:r>
            <a:r>
              <a:rPr lang="en-US" sz="3600" b="1" dirty="0">
                <a:solidFill>
                  <a:srgbClr val="042E60"/>
                </a:solidFill>
                <a:latin typeface="Arial"/>
                <a:cs typeface="Arial"/>
              </a:rPr>
              <a:t> </a:t>
            </a:r>
          </a:p>
        </p:txBody>
      </p:sp>
      <p:pic>
        <p:nvPicPr>
          <p:cNvPr id="3" name="Picture 2">
            <a:extLst>
              <a:ext uri="{FF2B5EF4-FFF2-40B4-BE49-F238E27FC236}">
                <a16:creationId xmlns:a16="http://schemas.microsoft.com/office/drawing/2014/main" id="{E063A70A-6C6E-434C-83C1-D30A03259F28}"/>
              </a:ext>
            </a:extLst>
          </p:cNvPr>
          <p:cNvPicPr>
            <a:picLocks noChangeAspect="1"/>
          </p:cNvPicPr>
          <p:nvPr/>
        </p:nvPicPr>
        <p:blipFill>
          <a:blip r:embed="rId4"/>
          <a:stretch>
            <a:fillRect/>
          </a:stretch>
        </p:blipFill>
        <p:spPr>
          <a:xfrm>
            <a:off x="312969" y="899940"/>
            <a:ext cx="10071542" cy="5665241"/>
          </a:xfrm>
          <a:prstGeom prst="rect">
            <a:avLst/>
          </a:prstGeom>
          <a:ln>
            <a:solidFill>
              <a:schemeClr val="bg2">
                <a:lumMod val="75000"/>
              </a:schemeClr>
            </a:solidFill>
          </a:ln>
        </p:spPr>
      </p:pic>
      <p:sp>
        <p:nvSpPr>
          <p:cNvPr id="4" name="Rectangle 3">
            <a:extLst>
              <a:ext uri="{FF2B5EF4-FFF2-40B4-BE49-F238E27FC236}">
                <a16:creationId xmlns:a16="http://schemas.microsoft.com/office/drawing/2014/main" id="{D92DE54C-C199-4FF9-B805-D2AE188A0BBC}"/>
              </a:ext>
            </a:extLst>
          </p:cNvPr>
          <p:cNvSpPr/>
          <p:nvPr/>
        </p:nvSpPr>
        <p:spPr>
          <a:xfrm>
            <a:off x="1424912" y="4075113"/>
            <a:ext cx="733044"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3BF975-3F83-4AE8-AC45-E2E2330FE581}"/>
              </a:ext>
            </a:extLst>
          </p:cNvPr>
          <p:cNvSpPr/>
          <p:nvPr/>
        </p:nvSpPr>
        <p:spPr>
          <a:xfrm>
            <a:off x="3145342" y="4100994"/>
            <a:ext cx="4279796" cy="56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20106F9-4227-4E5C-9FE9-23548370B342}"/>
              </a:ext>
            </a:extLst>
          </p:cNvPr>
          <p:cNvGrpSpPr/>
          <p:nvPr/>
        </p:nvGrpSpPr>
        <p:grpSpPr>
          <a:xfrm>
            <a:off x="11637971" y="-1"/>
            <a:ext cx="572981" cy="6858001"/>
            <a:chOff x="11637971" y="-1"/>
            <a:chExt cx="572981" cy="6858001"/>
          </a:xfrm>
        </p:grpSpPr>
        <p:sp>
          <p:nvSpPr>
            <p:cNvPr id="6" name="Rectangle 5">
              <a:extLst>
                <a:ext uri="{FF2B5EF4-FFF2-40B4-BE49-F238E27FC236}">
                  <a16:creationId xmlns:a16="http://schemas.microsoft.com/office/drawing/2014/main" id="{A5A2269F-3173-4C2E-83B4-33681E90ADC6}"/>
                </a:ext>
              </a:extLst>
            </p:cNvPr>
            <p:cNvSpPr/>
            <p:nvPr/>
          </p:nvSpPr>
          <p:spPr>
            <a:xfrm>
              <a:off x="11637971" y="-1"/>
              <a:ext cx="554027" cy="3000375"/>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FAA47F-CE97-4C6E-92D3-C4EB0D77A402}"/>
                </a:ext>
              </a:extLst>
            </p:cNvPr>
            <p:cNvSpPr/>
            <p:nvPr/>
          </p:nvSpPr>
          <p:spPr>
            <a:xfrm>
              <a:off x="11645900" y="3069909"/>
              <a:ext cx="565052" cy="151542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29AAD-BA80-4B39-821B-5F62E5A68BF2}"/>
                </a:ext>
              </a:extLst>
            </p:cNvPr>
            <p:cNvSpPr/>
            <p:nvPr/>
          </p:nvSpPr>
          <p:spPr>
            <a:xfrm>
              <a:off x="11645900" y="4654864"/>
              <a:ext cx="565052"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3FD997-F733-4BBE-A205-1747AC6794F1}"/>
                </a:ext>
              </a:extLst>
            </p:cNvPr>
            <p:cNvSpPr/>
            <p:nvPr/>
          </p:nvSpPr>
          <p:spPr>
            <a:xfrm>
              <a:off x="11637971" y="5257800"/>
              <a:ext cx="554028" cy="16002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53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EA28-7AC7-41D7-A697-86E25BD97BED}"/>
              </a:ext>
            </a:extLst>
          </p:cNvPr>
          <p:cNvSpPr>
            <a:spLocks noGrp="1"/>
          </p:cNvSpPr>
          <p:nvPr>
            <p:ph type="title"/>
          </p:nvPr>
        </p:nvSpPr>
        <p:spPr>
          <a:xfrm>
            <a:off x="838200" y="365126"/>
            <a:ext cx="10515600" cy="1049460"/>
          </a:xfrm>
        </p:spPr>
        <p:txBody>
          <a:bodyPr/>
          <a:lstStyle/>
          <a:p>
            <a:r>
              <a:rPr lang="en-US" b="1" dirty="0">
                <a:solidFill>
                  <a:schemeClr val="accent1">
                    <a:lumMod val="50000"/>
                  </a:schemeClr>
                </a:solidFill>
                <a:latin typeface="Arial Black" panose="020B0A04020102020204" pitchFamily="34" charset="0"/>
              </a:rPr>
              <a:t>Trusted Agent</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ED7B979A-B149-49C7-84C9-357D0C6CEAB5}"/>
              </a:ext>
            </a:extLst>
          </p:cNvPr>
          <p:cNvSpPr>
            <a:spLocks noGrp="1"/>
          </p:cNvSpPr>
          <p:nvPr>
            <p:ph idx="1"/>
          </p:nvPr>
        </p:nvSpPr>
        <p:spPr>
          <a:xfrm>
            <a:off x="838199" y="1414586"/>
            <a:ext cx="10933253" cy="4692929"/>
          </a:xfrm>
        </p:spPr>
        <p:txBody>
          <a:bodyPr>
            <a:normAutofit/>
          </a:bodyPr>
          <a:lstStyle/>
          <a:p>
            <a:pPr marL="0" indent="0">
              <a:buNone/>
            </a:pPr>
            <a:r>
              <a:rPr lang="en-US" dirty="0"/>
              <a:t>The trusted agent is a role ACT developed for your district to protect personally identifiable information and control who is granted access to the online reporting system and TAA. </a:t>
            </a:r>
          </a:p>
          <a:p>
            <a:pPr marL="0" indent="0">
              <a:buNone/>
            </a:pPr>
            <a:r>
              <a:rPr lang="en-US" dirty="0"/>
              <a:t>They can be people such as principals, counselors, or anyone that has authority to view, access, or utilize ACT data, as aligned with your specific district and school policies regarding access to individual or aggregate report data. The Trusted Agent role assumes the responsibility of granting, terminating, and managing user access within the district. They can also view and export data and reports for districts and schools in their jurisdiction.</a:t>
            </a:r>
          </a:p>
          <a:p>
            <a:pPr marL="0" indent="0">
              <a:buNone/>
            </a:pPr>
            <a:endParaRPr lang="en-US" dirty="0"/>
          </a:p>
        </p:txBody>
      </p:sp>
      <p:grpSp>
        <p:nvGrpSpPr>
          <p:cNvPr id="4" name="Group 3">
            <a:extLst>
              <a:ext uri="{FF2B5EF4-FFF2-40B4-BE49-F238E27FC236}">
                <a16:creationId xmlns:a16="http://schemas.microsoft.com/office/drawing/2014/main" id="{1BF9815B-9C28-4FA7-A19D-2B7F9BAE02E4}"/>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DACC6697-596F-4575-8D20-BD24B6F8F323}"/>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3B889-9E10-4F6F-B3FE-2C76612899D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0344F2-EE1F-4966-87A7-BF9119281C5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FF468A-A36C-4D20-B5A3-855BC31B5971}"/>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109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0"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931168"/>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BE3826-4A00-4926-B809-8255915BB6BD}"/>
              </a:ext>
            </a:extLst>
          </p:cNvPr>
          <p:cNvSpPr>
            <a:spLocks noGrp="1"/>
          </p:cNvSpPr>
          <p:nvPr>
            <p:ph type="title"/>
          </p:nvPr>
        </p:nvSpPr>
        <p:spPr>
          <a:xfrm>
            <a:off x="773723" y="2088931"/>
            <a:ext cx="10580077" cy="2301766"/>
          </a:xfrm>
        </p:spPr>
        <p:txBody>
          <a:bodyPr>
            <a:normAutofit/>
          </a:bodyPr>
          <a:lstStyle/>
          <a:p>
            <a:r>
              <a:rPr lang="en-US" sz="5400" b="1" dirty="0">
                <a:solidFill>
                  <a:schemeClr val="bg1"/>
                </a:solidFill>
                <a:latin typeface="Arial Black" panose="020B0A04020102020204" pitchFamily="34" charset="0"/>
              </a:rPr>
              <a:t>PearsonAccess</a:t>
            </a:r>
            <a:r>
              <a:rPr lang="en-US" sz="5400" b="1" baseline="30000" dirty="0">
                <a:solidFill>
                  <a:schemeClr val="bg1"/>
                </a:solidFill>
                <a:latin typeface="Arial Black" panose="020B0A04020102020204" pitchFamily="34" charset="0"/>
              </a:rPr>
              <a:t>next</a:t>
            </a:r>
            <a:endParaRPr lang="en-US"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6326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A3C4D-ADB7-4E42-995C-8B6B6E88DB9D}"/>
              </a:ext>
            </a:extLst>
          </p:cNvPr>
          <p:cNvPicPr>
            <a:picLocks noChangeAspect="1"/>
          </p:cNvPicPr>
          <p:nvPr/>
        </p:nvPicPr>
        <p:blipFill>
          <a:blip r:embed="rId3"/>
          <a:stretch>
            <a:fillRect/>
          </a:stretch>
        </p:blipFill>
        <p:spPr>
          <a:xfrm>
            <a:off x="302871" y="347092"/>
            <a:ext cx="11586258" cy="6163815"/>
          </a:xfrm>
          <a:prstGeom prst="rect">
            <a:avLst/>
          </a:prstGeom>
        </p:spPr>
      </p:pic>
    </p:spTree>
    <p:extLst>
      <p:ext uri="{BB962C8B-B14F-4D97-AF65-F5344CB8AC3E}">
        <p14:creationId xmlns:p14="http://schemas.microsoft.com/office/powerpoint/2010/main" val="72601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ACT Online Testing</a:t>
            </a:r>
          </a:p>
        </p:txBody>
      </p:sp>
    </p:spTree>
    <p:extLst>
      <p:ext uri="{BB962C8B-B14F-4D97-AF65-F5344CB8AC3E}">
        <p14:creationId xmlns:p14="http://schemas.microsoft.com/office/powerpoint/2010/main" val="369732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C273D8-A7CD-4068-A930-A31D483D5A91}"/>
              </a:ext>
            </a:extLst>
          </p:cNvPr>
          <p:cNvSpPr>
            <a:spLocks noGrp="1"/>
          </p:cNvSpPr>
          <p:nvPr>
            <p:ph type="title"/>
          </p:nvPr>
        </p:nvSpPr>
        <p:spPr/>
        <p:txBody>
          <a:bodyPr>
            <a:normAutofit/>
          </a:bodyPr>
          <a:lstStyle/>
          <a:p>
            <a:r>
              <a:rPr lang="en-US" sz="4000" dirty="0">
                <a:solidFill>
                  <a:schemeClr val="accent1">
                    <a:lumMod val="50000"/>
                  </a:schemeClr>
                </a:solidFill>
                <a:latin typeface="Arial Black" panose="020B0A04020102020204" pitchFamily="34" charset="0"/>
              </a:rPr>
              <a:t>Online Testing</a:t>
            </a:r>
          </a:p>
        </p:txBody>
      </p:sp>
      <p:sp>
        <p:nvSpPr>
          <p:cNvPr id="9" name="Content Placeholder 8">
            <a:extLst>
              <a:ext uri="{FF2B5EF4-FFF2-40B4-BE49-F238E27FC236}">
                <a16:creationId xmlns:a16="http://schemas.microsoft.com/office/drawing/2014/main" id="{F04875D5-DEC3-47EE-81C9-B29947AB228F}"/>
              </a:ext>
            </a:extLst>
          </p:cNvPr>
          <p:cNvSpPr>
            <a:spLocks noGrp="1"/>
          </p:cNvSpPr>
          <p:nvPr>
            <p:ph idx="1"/>
          </p:nvPr>
        </p:nvSpPr>
        <p:spPr/>
        <p:txBody>
          <a:bodyPr/>
          <a:lstStyle/>
          <a:p>
            <a:pPr marL="0" indent="0">
              <a:buNone/>
            </a:pPr>
            <a:r>
              <a:rPr lang="en-US" dirty="0"/>
              <a:t>Options for Online Testing</a:t>
            </a:r>
          </a:p>
          <a:p>
            <a:r>
              <a:rPr lang="en-US" dirty="0"/>
              <a:t>Paper for most students and Online for makeup testing</a:t>
            </a:r>
          </a:p>
          <a:p>
            <a:r>
              <a:rPr lang="en-US" dirty="0"/>
              <a:t>Split the student list in half, half Paper and half Online</a:t>
            </a:r>
          </a:p>
          <a:p>
            <a:r>
              <a:rPr lang="en-US" dirty="0"/>
              <a:t>All students test Online</a:t>
            </a:r>
          </a:p>
        </p:txBody>
      </p:sp>
      <p:grpSp>
        <p:nvGrpSpPr>
          <p:cNvPr id="3" name="Group 2">
            <a:extLst>
              <a:ext uri="{FF2B5EF4-FFF2-40B4-BE49-F238E27FC236}">
                <a16:creationId xmlns:a16="http://schemas.microsoft.com/office/drawing/2014/main" id="{151C9435-EC65-4EE0-8738-C5CBE5853105}"/>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52A34795-30DD-4588-B0A4-E14D8F8830E0}"/>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0ADB82-C48F-48AC-95E2-253D73FDC80B}"/>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63E97D-6722-49AB-BD09-09E8A9B83B6D}"/>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C1E55-8C5B-49E5-BBE9-DA2EFEA25829}"/>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860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C273D8-A7CD-4068-A930-A31D483D5A91}"/>
              </a:ext>
            </a:extLst>
          </p:cNvPr>
          <p:cNvSpPr>
            <a:spLocks noGrp="1"/>
          </p:cNvSpPr>
          <p:nvPr>
            <p:ph type="title"/>
          </p:nvPr>
        </p:nvSpPr>
        <p:spPr/>
        <p:txBody>
          <a:bodyPr/>
          <a:lstStyle/>
          <a:p>
            <a:r>
              <a:rPr lang="en-US" dirty="0">
                <a:solidFill>
                  <a:schemeClr val="accent1">
                    <a:lumMod val="50000"/>
                  </a:schemeClr>
                </a:solidFill>
                <a:latin typeface="Arial Black" panose="020B0A04020102020204" pitchFamily="34" charset="0"/>
              </a:rPr>
              <a:t>Online Testing</a:t>
            </a:r>
            <a:endParaRPr lang="en-US" dirty="0"/>
          </a:p>
        </p:txBody>
      </p:sp>
      <p:sp>
        <p:nvSpPr>
          <p:cNvPr id="9" name="Content Placeholder 8">
            <a:extLst>
              <a:ext uri="{FF2B5EF4-FFF2-40B4-BE49-F238E27FC236}">
                <a16:creationId xmlns:a16="http://schemas.microsoft.com/office/drawing/2014/main" id="{F04875D5-DEC3-47EE-81C9-B29947AB228F}"/>
              </a:ext>
            </a:extLst>
          </p:cNvPr>
          <p:cNvSpPr>
            <a:spLocks noGrp="1"/>
          </p:cNvSpPr>
          <p:nvPr>
            <p:ph idx="1"/>
          </p:nvPr>
        </p:nvSpPr>
        <p:spPr/>
        <p:txBody>
          <a:bodyPr>
            <a:normAutofit fontScale="85000" lnSpcReduction="20000"/>
          </a:bodyPr>
          <a:lstStyle/>
          <a:p>
            <a:pPr marL="0" indent="0">
              <a:buNone/>
            </a:pPr>
            <a:r>
              <a:rPr lang="en-US" b="1" dirty="0"/>
              <a:t>PROS</a:t>
            </a:r>
          </a:p>
          <a:p>
            <a:r>
              <a:rPr lang="en-US" dirty="0"/>
              <a:t>More dates to test – 18 dates online vs. 3 dates for paper/pencil</a:t>
            </a:r>
          </a:p>
          <a:p>
            <a:r>
              <a:rPr lang="en-US" dirty="0"/>
              <a:t>Reduce materials to handle</a:t>
            </a:r>
          </a:p>
          <a:p>
            <a:r>
              <a:rPr lang="en-US" dirty="0"/>
              <a:t>Earlier score availability</a:t>
            </a:r>
          </a:p>
          <a:p>
            <a:r>
              <a:rPr lang="en-US" dirty="0"/>
              <a:t>Ease of administration</a:t>
            </a:r>
          </a:p>
          <a:p>
            <a:r>
              <a:rPr lang="en-US" dirty="0"/>
              <a:t>Reduced Misadministration risk</a:t>
            </a:r>
          </a:p>
          <a:p>
            <a:r>
              <a:rPr lang="en-US" dirty="0"/>
              <a:t>Writing Prompt </a:t>
            </a:r>
          </a:p>
          <a:p>
            <a:endParaRPr lang="en-US" dirty="0"/>
          </a:p>
          <a:p>
            <a:pPr marL="0" indent="0">
              <a:buNone/>
            </a:pPr>
            <a:r>
              <a:rPr lang="en-US" b="1" dirty="0"/>
              <a:t>CONS</a:t>
            </a:r>
          </a:p>
          <a:p>
            <a:r>
              <a:rPr lang="en-US" dirty="0"/>
              <a:t>Pretest Setup</a:t>
            </a:r>
          </a:p>
          <a:p>
            <a:r>
              <a:rPr lang="en-US" dirty="0"/>
              <a:t>Infrastructure and devices</a:t>
            </a:r>
          </a:p>
          <a:p>
            <a:endParaRPr lang="en-US" dirty="0"/>
          </a:p>
        </p:txBody>
      </p:sp>
      <p:grpSp>
        <p:nvGrpSpPr>
          <p:cNvPr id="3" name="Group 2">
            <a:extLst>
              <a:ext uri="{FF2B5EF4-FFF2-40B4-BE49-F238E27FC236}">
                <a16:creationId xmlns:a16="http://schemas.microsoft.com/office/drawing/2014/main" id="{151C9435-EC65-4EE0-8738-C5CBE5853105}"/>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52A34795-30DD-4588-B0A4-E14D8F8830E0}"/>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0ADB82-C48F-48AC-95E2-253D73FDC80B}"/>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63E97D-6722-49AB-BD09-09E8A9B83B6D}"/>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C1E55-8C5B-49E5-BBE9-DA2EFEA25829}"/>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357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C273D8-A7CD-4068-A930-A31D483D5A91}"/>
              </a:ext>
            </a:extLst>
          </p:cNvPr>
          <p:cNvSpPr>
            <a:spLocks noGrp="1"/>
          </p:cNvSpPr>
          <p:nvPr>
            <p:ph type="title"/>
          </p:nvPr>
        </p:nvSpPr>
        <p:spPr>
          <a:xfrm>
            <a:off x="838200" y="365126"/>
            <a:ext cx="10515600" cy="627428"/>
          </a:xfrm>
        </p:spPr>
        <p:txBody>
          <a:bodyPr>
            <a:normAutofit fontScale="90000"/>
          </a:bodyPr>
          <a:lstStyle/>
          <a:p>
            <a:r>
              <a:rPr lang="en-US" sz="4000" dirty="0">
                <a:solidFill>
                  <a:schemeClr val="accent1">
                    <a:lumMod val="50000"/>
                  </a:schemeClr>
                </a:solidFill>
                <a:latin typeface="Arial Black" panose="020B0A04020102020204" pitchFamily="34" charset="0"/>
              </a:rPr>
              <a:t>Online Testing</a:t>
            </a:r>
          </a:p>
        </p:txBody>
      </p:sp>
      <p:sp>
        <p:nvSpPr>
          <p:cNvPr id="9" name="Content Placeholder 8">
            <a:extLst>
              <a:ext uri="{FF2B5EF4-FFF2-40B4-BE49-F238E27FC236}">
                <a16:creationId xmlns:a16="http://schemas.microsoft.com/office/drawing/2014/main" id="{F04875D5-DEC3-47EE-81C9-B29947AB228F}"/>
              </a:ext>
            </a:extLst>
          </p:cNvPr>
          <p:cNvSpPr>
            <a:spLocks noGrp="1"/>
          </p:cNvSpPr>
          <p:nvPr>
            <p:ph idx="1"/>
          </p:nvPr>
        </p:nvSpPr>
        <p:spPr>
          <a:xfrm>
            <a:off x="601884" y="1076446"/>
            <a:ext cx="11123270" cy="5100517"/>
          </a:xfrm>
        </p:spPr>
        <p:txBody>
          <a:bodyPr>
            <a:normAutofit fontScale="62500" lnSpcReduction="20000"/>
          </a:bodyPr>
          <a:lstStyle/>
          <a:p>
            <a:pPr marL="0" indent="0">
              <a:buNone/>
            </a:pPr>
            <a:r>
              <a:rPr lang="en-US" dirty="0"/>
              <a:t> From Jason Craig at South Sioux High School.  They have been testing all students online since 2017.</a:t>
            </a:r>
          </a:p>
          <a:p>
            <a:pPr marL="0" indent="0">
              <a:buNone/>
            </a:pPr>
            <a:endParaRPr lang="en-US" dirty="0"/>
          </a:p>
          <a:p>
            <a:r>
              <a:rPr lang="en-US" dirty="0"/>
              <a:t>We begin requesting accommodations for students on 504"s, IEP's and English Language Learners immediately when the window opens to do so.</a:t>
            </a:r>
          </a:p>
          <a:p>
            <a:pPr marL="0" indent="0">
              <a:buNone/>
            </a:pPr>
            <a:endParaRPr lang="en-US" dirty="0"/>
          </a:p>
          <a:p>
            <a:r>
              <a:rPr lang="en-US" dirty="0"/>
              <a:t>Our tech department is fantastic!  They make sure we have all things "technology" ready for the morning of the test.  We have chrome books fully charged with test nav open in each testing room.  Students simply log in with the credentials given to them with their authorization tickets. We strategically have test rooms near an internet access point.  Also, the entire tech team is in the high school outside of the testing rooms.  The tech department makes sure we have fully charged chrome books for the students who test over multiple days.</a:t>
            </a:r>
          </a:p>
          <a:p>
            <a:pPr marL="0" indent="0">
              <a:buNone/>
            </a:pPr>
            <a:r>
              <a:rPr lang="en-US" dirty="0"/>
              <a:t> </a:t>
            </a:r>
          </a:p>
          <a:p>
            <a:r>
              <a:rPr lang="en-US" dirty="0"/>
              <a:t>We have the third-year cohort students watch a video during homeroom prior to the testing regarding test nav.  This ensures the students are able to navigate Test Nav and decrease any anxiety a student may have due to taking the test online rather than paper pencil.  The video is short, but highlights what students need to know.</a:t>
            </a:r>
          </a:p>
          <a:p>
            <a:pPr marL="0" indent="0">
              <a:buNone/>
            </a:pPr>
            <a:r>
              <a:rPr lang="en-US" dirty="0"/>
              <a:t> </a:t>
            </a:r>
          </a:p>
          <a:p>
            <a:r>
              <a:rPr lang="en-US" dirty="0"/>
              <a:t>We train each staff member on testing protocols and how to navigate Pearson Access Next.  The Monday before the test, all staff members check in with me to ensure they are able to log into Pearson Access Next and answer any last-minute questions.</a:t>
            </a:r>
          </a:p>
          <a:p>
            <a:pPr marL="0" indent="0">
              <a:buNone/>
            </a:pPr>
            <a:r>
              <a:rPr lang="en-US" dirty="0"/>
              <a:t> </a:t>
            </a:r>
          </a:p>
          <a:p>
            <a:pPr marL="0" indent="0">
              <a:buNone/>
            </a:pPr>
            <a:endParaRPr lang="en-US" dirty="0"/>
          </a:p>
        </p:txBody>
      </p:sp>
      <p:grpSp>
        <p:nvGrpSpPr>
          <p:cNvPr id="3" name="Group 2">
            <a:extLst>
              <a:ext uri="{FF2B5EF4-FFF2-40B4-BE49-F238E27FC236}">
                <a16:creationId xmlns:a16="http://schemas.microsoft.com/office/drawing/2014/main" id="{151C9435-EC65-4EE0-8738-C5CBE5853105}"/>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52A34795-30DD-4588-B0A4-E14D8F8830E0}"/>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0ADB82-C48F-48AC-95E2-253D73FDC80B}"/>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63E97D-6722-49AB-BD09-09E8A9B83B6D}"/>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C1E55-8C5B-49E5-BBE9-DA2EFEA25829}"/>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94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0"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State Use Questions</a:t>
            </a:r>
          </a:p>
        </p:txBody>
      </p:sp>
    </p:spTree>
    <p:extLst>
      <p:ext uri="{BB962C8B-B14F-4D97-AF65-F5344CB8AC3E}">
        <p14:creationId xmlns:p14="http://schemas.microsoft.com/office/powerpoint/2010/main" val="31191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C102CF-8A54-48EA-8D38-CCE6ED63B810}"/>
              </a:ext>
            </a:extLst>
          </p:cNvPr>
          <p:cNvSpPr txBox="1"/>
          <p:nvPr/>
        </p:nvSpPr>
        <p:spPr>
          <a:xfrm>
            <a:off x="156308" y="244623"/>
            <a:ext cx="11548533" cy="646331"/>
          </a:xfrm>
          <a:prstGeom prst="rect">
            <a:avLst/>
          </a:prstGeom>
          <a:noFill/>
        </p:spPr>
        <p:txBody>
          <a:bodyPr wrap="square" rtlCol="0">
            <a:spAutoFit/>
          </a:bodyPr>
          <a:lstStyle/>
          <a:p>
            <a:r>
              <a:rPr lang="en-US" sz="3600" dirty="0">
                <a:solidFill>
                  <a:schemeClr val="accent1">
                    <a:lumMod val="50000"/>
                  </a:schemeClr>
                </a:solidFill>
                <a:latin typeface="Arial Black" panose="020B0A04020102020204" pitchFamily="34" charset="0"/>
              </a:rPr>
              <a:t> NSCAS ACT SPRING 2022 Test Windows</a:t>
            </a:r>
          </a:p>
        </p:txBody>
      </p:sp>
      <p:grpSp>
        <p:nvGrpSpPr>
          <p:cNvPr id="4" name="Group 3">
            <a:extLst>
              <a:ext uri="{FF2B5EF4-FFF2-40B4-BE49-F238E27FC236}">
                <a16:creationId xmlns:a16="http://schemas.microsoft.com/office/drawing/2014/main" id="{400B2A9B-F099-4154-AEAD-0D9BD881FF38}"/>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F36594B4-C96C-4B17-AA0C-D296EF8BBCE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F82541-1FBD-4220-89AC-82FAD998531B}"/>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5F69B8-F545-4C43-A8F6-650B39D2D822}"/>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61253C-F5A3-4D86-9136-B5558345B26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3D135B-F716-495F-9C42-32D3DC83B221}"/>
              </a:ext>
            </a:extLst>
          </p:cNvPr>
          <p:cNvSpPr>
            <a:spLocks noGrp="1"/>
          </p:cNvSpPr>
          <p:nvPr>
            <p:ph idx="1"/>
          </p:nvPr>
        </p:nvSpPr>
        <p:spPr>
          <a:xfrm>
            <a:off x="838200" y="890954"/>
            <a:ext cx="10626969" cy="5286009"/>
          </a:xfrm>
        </p:spPr>
        <p:txBody>
          <a:bodyPr>
            <a:normAutofit fontScale="85000" lnSpcReduction="20000"/>
          </a:bodyPr>
          <a:lstStyle/>
          <a:p>
            <a:pPr fontAlgn="t"/>
            <a:r>
              <a:rPr lang="en-US" b="1" dirty="0"/>
              <a:t>Test Window 1</a:t>
            </a:r>
            <a:endParaRPr lang="en-US" dirty="0"/>
          </a:p>
          <a:p>
            <a:pPr fontAlgn="t"/>
            <a:r>
              <a:rPr lang="en-US" sz="2400" dirty="0"/>
              <a:t>Standard Administration (Paper): March 22, 2022</a:t>
            </a:r>
          </a:p>
          <a:p>
            <a:pPr fontAlgn="t"/>
            <a:r>
              <a:rPr lang="en-US" sz="2400" dirty="0"/>
              <a:t>Accommodations Administration (Paper): March 22-25 &amp; March 28-31 &amp; April 1</a:t>
            </a:r>
          </a:p>
          <a:p>
            <a:pPr fontAlgn="t"/>
            <a:r>
              <a:rPr lang="en-US" sz="2400" dirty="0"/>
              <a:t>Standard &amp; ACT-Authorized Accommodations (Online): March 22-24 &amp; March 29-31</a:t>
            </a:r>
          </a:p>
          <a:p>
            <a:pPr fontAlgn="t"/>
            <a:r>
              <a:rPr lang="en-US" b="1" dirty="0"/>
              <a:t>Test Window 2</a:t>
            </a:r>
            <a:endParaRPr lang="en-US" dirty="0"/>
          </a:p>
          <a:p>
            <a:pPr fontAlgn="t"/>
            <a:r>
              <a:rPr lang="en-US" sz="2400" dirty="0"/>
              <a:t>Standard Administration (Paper): April 5, 2022</a:t>
            </a:r>
          </a:p>
          <a:p>
            <a:pPr fontAlgn="t"/>
            <a:r>
              <a:rPr lang="en-US" sz="2400" dirty="0"/>
              <a:t>Accommodations Administration (Paper): April 5-8 &amp; April 11-15</a:t>
            </a:r>
          </a:p>
          <a:p>
            <a:pPr fontAlgn="t"/>
            <a:r>
              <a:rPr lang="en-US" sz="2400" dirty="0"/>
              <a:t>Standard &amp; ACT-Authorized Accommodations (Online): April 5-7 &amp; April 12-14</a:t>
            </a:r>
          </a:p>
          <a:p>
            <a:pPr fontAlgn="t"/>
            <a:r>
              <a:rPr lang="en-US" b="1" dirty="0"/>
              <a:t>Test Window 3 MAKEUP ONLY</a:t>
            </a:r>
            <a:endParaRPr lang="en-US" dirty="0"/>
          </a:p>
          <a:p>
            <a:pPr fontAlgn="t"/>
            <a:r>
              <a:rPr lang="en-US" sz="2200" dirty="0"/>
              <a:t>Standard Administration (Paper): April 19, 2022</a:t>
            </a:r>
          </a:p>
          <a:p>
            <a:pPr fontAlgn="t"/>
            <a:r>
              <a:rPr lang="en-US" sz="2200" dirty="0"/>
              <a:t>Accommodations Administration (Paper): April 19-22 &amp; April 25-29</a:t>
            </a:r>
          </a:p>
          <a:p>
            <a:pPr fontAlgn="t"/>
            <a:r>
              <a:rPr lang="en-US" sz="2200" dirty="0"/>
              <a:t>Standard &amp; ACT-Authorized Accommodations (Online): April 19-21 &amp; April 26-28</a:t>
            </a:r>
          </a:p>
          <a:p>
            <a:pPr marL="0" indent="0" fontAlgn="t">
              <a:buNone/>
            </a:pPr>
            <a:endParaRPr lang="en-US" sz="2200" dirty="0"/>
          </a:p>
          <a:p>
            <a:pPr marL="0" indent="0">
              <a:buNone/>
            </a:pPr>
            <a:r>
              <a:rPr lang="en-US" sz="2100" dirty="0">
                <a:ea typeface="Calibri" panose="020F0502020204030204" pitchFamily="34" charset="0"/>
              </a:rPr>
              <a:t>Please remember that you will have a choice between the first two assessment windows. </a:t>
            </a:r>
          </a:p>
          <a:p>
            <a:pPr marL="0" indent="0">
              <a:buNone/>
            </a:pPr>
            <a:r>
              <a:rPr lang="en-US" sz="2100" dirty="0">
                <a:ea typeface="Calibri" panose="020F0502020204030204" pitchFamily="34" charset="0"/>
              </a:rPr>
              <a:t>Any subsequent window could be used for makeup testing. The third window (April 19) is for makeup only.</a:t>
            </a:r>
            <a:endParaRPr lang="en-US" sz="2100" dirty="0">
              <a:solidFill>
                <a:schemeClr val="bg1"/>
              </a:solidFill>
              <a:ea typeface="Calibri" panose="020F0502020204030204" pitchFamily="34" charset="0"/>
            </a:endParaRPr>
          </a:p>
          <a:p>
            <a:pPr fontAlgn="t"/>
            <a:endParaRPr lang="en-US" sz="2200" dirty="0"/>
          </a:p>
          <a:p>
            <a:pPr fontAlgn="t"/>
            <a:endParaRPr lang="en-US" sz="2200" dirty="0"/>
          </a:p>
          <a:p>
            <a:pPr marL="0" indent="0" fontAlgn="t">
              <a:buNone/>
            </a:pPr>
            <a:endParaRPr lang="en-US" sz="2200" dirty="0"/>
          </a:p>
          <a:p>
            <a:endParaRPr lang="en-US" dirty="0"/>
          </a:p>
        </p:txBody>
      </p:sp>
    </p:spTree>
    <p:extLst>
      <p:ext uri="{BB962C8B-B14F-4D97-AF65-F5344CB8AC3E}">
        <p14:creationId xmlns:p14="http://schemas.microsoft.com/office/powerpoint/2010/main" val="299130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C17D57-0FE1-4FA8-B4D2-9D1863E0F3EF}"/>
              </a:ext>
            </a:extLst>
          </p:cNvPr>
          <p:cNvSpPr>
            <a:spLocks noGrp="1"/>
          </p:cNvSpPr>
          <p:nvPr>
            <p:ph type="title"/>
          </p:nvPr>
        </p:nvSpPr>
        <p:spPr>
          <a:xfrm>
            <a:off x="838200" y="365126"/>
            <a:ext cx="10515600" cy="908090"/>
          </a:xfrm>
        </p:spPr>
        <p:txBody>
          <a:bodyPr/>
          <a:lstStyle/>
          <a:p>
            <a:r>
              <a:rPr lang="en-US" dirty="0">
                <a:solidFill>
                  <a:schemeClr val="accent1">
                    <a:lumMod val="50000"/>
                  </a:schemeClr>
                </a:solidFill>
                <a:latin typeface="Arial Black" panose="020B0A04020102020204" pitchFamily="34" charset="0"/>
              </a:rPr>
              <a:t>State Use Questions</a:t>
            </a:r>
          </a:p>
        </p:txBody>
      </p:sp>
      <p:sp>
        <p:nvSpPr>
          <p:cNvPr id="9" name="Content Placeholder 8">
            <a:extLst>
              <a:ext uri="{FF2B5EF4-FFF2-40B4-BE49-F238E27FC236}">
                <a16:creationId xmlns:a16="http://schemas.microsoft.com/office/drawing/2014/main" id="{406A192B-6411-44B3-9AF0-730BAD9CFBDA}"/>
              </a:ext>
            </a:extLst>
          </p:cNvPr>
          <p:cNvSpPr>
            <a:spLocks noGrp="1"/>
          </p:cNvSpPr>
          <p:nvPr>
            <p:ph idx="1"/>
          </p:nvPr>
        </p:nvSpPr>
        <p:spPr>
          <a:xfrm>
            <a:off x="838200" y="1365813"/>
            <a:ext cx="10515600" cy="4811150"/>
          </a:xfrm>
        </p:spPr>
        <p:txBody>
          <a:bodyPr/>
          <a:lstStyle/>
          <a:p>
            <a:pPr marL="514350" indent="-514350">
              <a:buAutoNum type="arabicPeriod"/>
            </a:pPr>
            <a:r>
              <a:rPr lang="en-US" dirty="0"/>
              <a:t>Has the school received parental consent that allows ACT to share scores and information with third parties? </a:t>
            </a:r>
          </a:p>
          <a:p>
            <a:pPr marL="0" indent="0">
              <a:buNone/>
            </a:pPr>
            <a:endParaRPr lang="en-US" dirty="0"/>
          </a:p>
          <a:p>
            <a:pPr marL="0" indent="0">
              <a:buNone/>
            </a:pPr>
            <a:r>
              <a:rPr lang="en-US" sz="2400" dirty="0"/>
              <a:t>•  Default will be “blank”. </a:t>
            </a:r>
          </a:p>
          <a:p>
            <a:pPr marL="0" indent="0">
              <a:buNone/>
            </a:pPr>
            <a:r>
              <a:rPr lang="en-US" sz="2400" dirty="0"/>
              <a:t>•  The student is not yet 18 years of age, and the school has NOT received parental consent to release scores or information to third parties.</a:t>
            </a:r>
          </a:p>
          <a:p>
            <a:pPr marL="0" indent="0">
              <a:buNone/>
            </a:pPr>
            <a:endParaRPr lang="en-US" dirty="0"/>
          </a:p>
          <a:p>
            <a:pPr marL="0" indent="0">
              <a:buNone/>
            </a:pPr>
            <a:endParaRPr lang="en-US" dirty="0"/>
          </a:p>
        </p:txBody>
      </p:sp>
      <p:grpSp>
        <p:nvGrpSpPr>
          <p:cNvPr id="3" name="Group 2">
            <a:extLst>
              <a:ext uri="{FF2B5EF4-FFF2-40B4-BE49-F238E27FC236}">
                <a16:creationId xmlns:a16="http://schemas.microsoft.com/office/drawing/2014/main" id="{1FA0FA84-8D6A-4383-BEB9-E56BA2996A6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F68EBC89-BF1A-4DE0-9DD8-DC0196DE11D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AE377-24D2-4DD5-B2A5-608683FE120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4F6353-8A39-4DDE-B7AC-ED8E78B2F7C1}"/>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C37B1-20D4-4B3A-A3D8-783C69285E32}"/>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883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C17D57-0FE1-4FA8-B4D2-9D1863E0F3EF}"/>
              </a:ext>
            </a:extLst>
          </p:cNvPr>
          <p:cNvSpPr>
            <a:spLocks noGrp="1"/>
          </p:cNvSpPr>
          <p:nvPr>
            <p:ph type="title"/>
          </p:nvPr>
        </p:nvSpPr>
        <p:spPr>
          <a:xfrm>
            <a:off x="838200" y="347241"/>
            <a:ext cx="10515600" cy="706055"/>
          </a:xfrm>
        </p:spPr>
        <p:txBody>
          <a:bodyPr>
            <a:normAutofit/>
          </a:bodyPr>
          <a:lstStyle/>
          <a:p>
            <a:r>
              <a:rPr lang="en-US" sz="3600" dirty="0">
                <a:solidFill>
                  <a:schemeClr val="accent1">
                    <a:lumMod val="50000"/>
                  </a:schemeClr>
                </a:solidFill>
                <a:latin typeface="Arial Black" panose="020B0A04020102020204" pitchFamily="34" charset="0"/>
              </a:rPr>
              <a:t>State Use Questions cont.</a:t>
            </a:r>
            <a:endParaRPr lang="en-US" sz="3600" dirty="0">
              <a:solidFill>
                <a:schemeClr val="accent1">
                  <a:lumMod val="50000"/>
                </a:schemeClr>
              </a:solidFill>
            </a:endParaRPr>
          </a:p>
        </p:txBody>
      </p:sp>
      <p:sp>
        <p:nvSpPr>
          <p:cNvPr id="9" name="Content Placeholder 8">
            <a:extLst>
              <a:ext uri="{FF2B5EF4-FFF2-40B4-BE49-F238E27FC236}">
                <a16:creationId xmlns:a16="http://schemas.microsoft.com/office/drawing/2014/main" id="{406A192B-6411-44B3-9AF0-730BAD9CFBDA}"/>
              </a:ext>
            </a:extLst>
          </p:cNvPr>
          <p:cNvSpPr>
            <a:spLocks noGrp="1"/>
          </p:cNvSpPr>
          <p:nvPr>
            <p:ph idx="1"/>
          </p:nvPr>
        </p:nvSpPr>
        <p:spPr>
          <a:xfrm>
            <a:off x="838200" y="1053296"/>
            <a:ext cx="10515600" cy="5123667"/>
          </a:xfrm>
        </p:spPr>
        <p:txBody>
          <a:bodyPr>
            <a:normAutofit fontScale="92500" lnSpcReduction="20000"/>
          </a:bodyPr>
          <a:lstStyle/>
          <a:p>
            <a:pPr marL="0" lvl="0" indent="0">
              <a:buNone/>
            </a:pPr>
            <a:r>
              <a:rPr lang="en-US" sz="3300" dirty="0"/>
              <a:t>2. If this student did not test, select the reason below:</a:t>
            </a:r>
          </a:p>
          <a:p>
            <a:pPr lvl="0"/>
            <a:r>
              <a:rPr lang="en-US" sz="2400" dirty="0"/>
              <a:t>Alternate Assessment (ALT)</a:t>
            </a:r>
          </a:p>
          <a:p>
            <a:pPr lvl="0"/>
            <a:r>
              <a:rPr lang="en-US" sz="2400" dirty="0"/>
              <a:t>COVID-19 Waiver (COV)</a:t>
            </a:r>
          </a:p>
          <a:p>
            <a:pPr lvl="0"/>
            <a:r>
              <a:rPr lang="en-US" sz="2400" dirty="0"/>
              <a:t>Emergency Medical Waiver (EMW)</a:t>
            </a:r>
          </a:p>
          <a:p>
            <a:pPr lvl="0"/>
            <a:r>
              <a:rPr lang="en-US" sz="2400" dirty="0"/>
              <a:t>Exempt (EXP)</a:t>
            </a:r>
          </a:p>
          <a:p>
            <a:pPr lvl="0"/>
            <a:r>
              <a:rPr lang="en-US" sz="2400" dirty="0"/>
              <a:t>Full Time Equivalency (FTE)</a:t>
            </a:r>
          </a:p>
          <a:p>
            <a:pPr lvl="0"/>
            <a:r>
              <a:rPr lang="en-US" sz="2400" dirty="0"/>
              <a:t>Not Currently Enrolled (NCE)</a:t>
            </a:r>
          </a:p>
          <a:p>
            <a:pPr lvl="0"/>
            <a:r>
              <a:rPr lang="en-US" sz="2400" dirty="0"/>
              <a:t>Other (OTH)</a:t>
            </a:r>
          </a:p>
          <a:p>
            <a:pPr lvl="0"/>
            <a:r>
              <a:rPr lang="en-US" sz="2400" dirty="0"/>
              <a:t>Parental Refusal (PAR)</a:t>
            </a:r>
          </a:p>
          <a:p>
            <a:pPr lvl="0"/>
            <a:r>
              <a:rPr lang="en-US" sz="2400" dirty="0"/>
              <a:t>Removed (RMV)</a:t>
            </a:r>
          </a:p>
          <a:p>
            <a:pPr lvl="0"/>
            <a:r>
              <a:rPr lang="en-US" sz="2400" dirty="0"/>
              <a:t>Student Refusal (STR)</a:t>
            </a:r>
          </a:p>
          <a:p>
            <a:pPr lvl="0"/>
            <a:r>
              <a:rPr lang="en-US" sz="2400" dirty="0"/>
              <a:t>District Unable to Test (UTT)</a:t>
            </a:r>
          </a:p>
          <a:p>
            <a:r>
              <a:rPr lang="en-US" sz="2400" dirty="0"/>
              <a:t>Waived Score Replacement (WSR)</a:t>
            </a:r>
          </a:p>
          <a:p>
            <a:pPr lvl="0"/>
            <a:endParaRPr lang="en-US" dirty="0"/>
          </a:p>
          <a:p>
            <a:endParaRPr lang="en-US" dirty="0"/>
          </a:p>
        </p:txBody>
      </p:sp>
      <p:grpSp>
        <p:nvGrpSpPr>
          <p:cNvPr id="3" name="Group 2">
            <a:extLst>
              <a:ext uri="{FF2B5EF4-FFF2-40B4-BE49-F238E27FC236}">
                <a16:creationId xmlns:a16="http://schemas.microsoft.com/office/drawing/2014/main" id="{1FA0FA84-8D6A-4383-BEB9-E56BA2996A6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F68EBC89-BF1A-4DE0-9DD8-DC0196DE11D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AE377-24D2-4DD5-B2A5-608683FE120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4F6353-8A39-4DDE-B7AC-ED8E78B2F7C1}"/>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C37B1-20D4-4B3A-A3D8-783C69285E32}"/>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120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C17D57-0FE1-4FA8-B4D2-9D1863E0F3EF}"/>
              </a:ext>
            </a:extLst>
          </p:cNvPr>
          <p:cNvSpPr>
            <a:spLocks noGrp="1"/>
          </p:cNvSpPr>
          <p:nvPr>
            <p:ph type="title"/>
          </p:nvPr>
        </p:nvSpPr>
        <p:spPr>
          <a:xfrm>
            <a:off x="838200" y="365125"/>
            <a:ext cx="10515600" cy="676597"/>
          </a:xfrm>
        </p:spPr>
        <p:txBody>
          <a:bodyPr>
            <a:normAutofit fontScale="90000"/>
          </a:bodyPr>
          <a:lstStyle/>
          <a:p>
            <a:r>
              <a:rPr lang="en-US" dirty="0">
                <a:solidFill>
                  <a:schemeClr val="accent1">
                    <a:lumMod val="50000"/>
                  </a:schemeClr>
                </a:solidFill>
                <a:latin typeface="Arial Black" panose="020B0A04020102020204" pitchFamily="34" charset="0"/>
              </a:rPr>
              <a:t>State Use Questions cont.</a:t>
            </a:r>
            <a:endParaRPr lang="en-US" dirty="0">
              <a:solidFill>
                <a:schemeClr val="accent1">
                  <a:lumMod val="50000"/>
                </a:schemeClr>
              </a:solidFill>
            </a:endParaRPr>
          </a:p>
        </p:txBody>
      </p:sp>
      <p:sp>
        <p:nvSpPr>
          <p:cNvPr id="9" name="Content Placeholder 8">
            <a:extLst>
              <a:ext uri="{FF2B5EF4-FFF2-40B4-BE49-F238E27FC236}">
                <a16:creationId xmlns:a16="http://schemas.microsoft.com/office/drawing/2014/main" id="{406A192B-6411-44B3-9AF0-730BAD9CFBDA}"/>
              </a:ext>
            </a:extLst>
          </p:cNvPr>
          <p:cNvSpPr>
            <a:spLocks noGrp="1"/>
          </p:cNvSpPr>
          <p:nvPr>
            <p:ph idx="1"/>
          </p:nvPr>
        </p:nvSpPr>
        <p:spPr>
          <a:xfrm>
            <a:off x="838200" y="1273215"/>
            <a:ext cx="10515600" cy="4903748"/>
          </a:xfrm>
        </p:spPr>
        <p:txBody>
          <a:bodyPr/>
          <a:lstStyle/>
          <a:p>
            <a:pPr marL="0" lvl="0" indent="0">
              <a:buNone/>
            </a:pPr>
            <a:r>
              <a:rPr lang="en-US" dirty="0"/>
              <a:t>3. If the student was dismissed for prohibited behavior select the reason below:</a:t>
            </a:r>
          </a:p>
          <a:p>
            <a:pPr marL="0" lvl="0" indent="0">
              <a:buNone/>
            </a:pPr>
            <a:endParaRPr lang="en-US" dirty="0"/>
          </a:p>
          <a:p>
            <a:pPr marL="0" lvl="0" indent="0">
              <a:buNone/>
            </a:pPr>
            <a:endParaRPr lang="en-US" dirty="0"/>
          </a:p>
          <a:p>
            <a:pPr lvl="0"/>
            <a:r>
              <a:rPr lang="en-US" sz="2400" dirty="0"/>
              <a:t>Walked out with test incomplete or refused to complete test</a:t>
            </a:r>
          </a:p>
          <a:p>
            <a:pPr lvl="0"/>
            <a:r>
              <a:rPr lang="en-US" sz="2400" dirty="0"/>
              <a:t>Worked ahead/behind</a:t>
            </a:r>
          </a:p>
          <a:p>
            <a:pPr lvl="0"/>
            <a:r>
              <a:rPr lang="en-US" sz="2400" dirty="0"/>
              <a:t>Looked at another examinee’s answer document</a:t>
            </a:r>
          </a:p>
          <a:p>
            <a:pPr lvl="0"/>
            <a:r>
              <a:rPr lang="en-US" sz="2400" dirty="0"/>
              <a:t>Possessed phone, alarm or other device that sounded</a:t>
            </a:r>
          </a:p>
          <a:p>
            <a:pPr lvl="0"/>
            <a:r>
              <a:rPr lang="en-US" sz="2400" dirty="0"/>
              <a:t>Used unauthorized calculator or unapproved tools</a:t>
            </a:r>
          </a:p>
          <a:p>
            <a:pPr lvl="0"/>
            <a:r>
              <a:rPr lang="en-US" sz="2400" dirty="0"/>
              <a:t>Other</a:t>
            </a:r>
          </a:p>
          <a:p>
            <a:endParaRPr lang="en-US" dirty="0"/>
          </a:p>
        </p:txBody>
      </p:sp>
      <p:grpSp>
        <p:nvGrpSpPr>
          <p:cNvPr id="3" name="Group 2">
            <a:extLst>
              <a:ext uri="{FF2B5EF4-FFF2-40B4-BE49-F238E27FC236}">
                <a16:creationId xmlns:a16="http://schemas.microsoft.com/office/drawing/2014/main" id="{1FA0FA84-8D6A-4383-BEB9-E56BA2996A6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F68EBC89-BF1A-4DE0-9DD8-DC0196DE11D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AE377-24D2-4DD5-B2A5-608683FE120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4F6353-8A39-4DDE-B7AC-ED8E78B2F7C1}"/>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C37B1-20D4-4B3A-A3D8-783C69285E32}"/>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5565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0"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MyACT</a:t>
            </a:r>
          </a:p>
        </p:txBody>
      </p:sp>
    </p:spTree>
    <p:extLst>
      <p:ext uri="{BB962C8B-B14F-4D97-AF65-F5344CB8AC3E}">
        <p14:creationId xmlns:p14="http://schemas.microsoft.com/office/powerpoint/2010/main" val="383981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99529B-E1D7-4A57-9F88-B454193180A4}"/>
              </a:ext>
            </a:extLst>
          </p:cNvPr>
          <p:cNvSpPr txBox="1"/>
          <p:nvPr/>
        </p:nvSpPr>
        <p:spPr>
          <a:xfrm>
            <a:off x="232784" y="193770"/>
            <a:ext cx="11548533" cy="1077218"/>
          </a:xfrm>
          <a:prstGeom prst="rect">
            <a:avLst/>
          </a:prstGeom>
          <a:noFill/>
        </p:spPr>
        <p:txBody>
          <a:bodyPr wrap="square" lIns="91440" tIns="45720" rIns="91440" bIns="45720" rtlCol="0" anchor="t">
            <a:spAutoFit/>
          </a:bodyPr>
          <a:lstStyle/>
          <a:p>
            <a:r>
              <a:rPr lang="en-US" sz="3600" dirty="0">
                <a:solidFill>
                  <a:schemeClr val="accent1">
                    <a:lumMod val="50000"/>
                  </a:schemeClr>
                </a:solidFill>
                <a:latin typeface="Arial Black"/>
              </a:rPr>
              <a:t>MyACT- Preparing Examinees</a:t>
            </a:r>
          </a:p>
          <a:p>
            <a:r>
              <a:rPr lang="en-US" sz="2800" dirty="0">
                <a:solidFill>
                  <a:schemeClr val="accent1">
                    <a:lumMod val="50000"/>
                  </a:schemeClr>
                </a:solidFill>
                <a:latin typeface="Arial"/>
                <a:cs typeface="Arial"/>
              </a:rPr>
              <a:t>Students Complete Non-Test Information in MyACT</a:t>
            </a:r>
            <a:endParaRPr lang="en-US" sz="2800" dirty="0">
              <a:solidFill>
                <a:schemeClr val="accent1">
                  <a:lumMod val="50000"/>
                </a:schemeClr>
              </a:solidFill>
              <a:latin typeface="Arial" panose="020B0604020202020204" pitchFamily="34" charset="0"/>
              <a:cs typeface="Arial"/>
            </a:endParaRPr>
          </a:p>
        </p:txBody>
      </p:sp>
      <p:sp>
        <p:nvSpPr>
          <p:cNvPr id="7" name="Rectangle: Rounded Corners 6">
            <a:extLst>
              <a:ext uri="{FF2B5EF4-FFF2-40B4-BE49-F238E27FC236}">
                <a16:creationId xmlns:a16="http://schemas.microsoft.com/office/drawing/2014/main" id="{7DEFBDCF-D94A-4F56-8209-0DCC92F18BDC}"/>
              </a:ext>
            </a:extLst>
          </p:cNvPr>
          <p:cNvSpPr/>
          <p:nvPr/>
        </p:nvSpPr>
        <p:spPr>
          <a:xfrm>
            <a:off x="1465775" y="1663483"/>
            <a:ext cx="4549709" cy="1261884"/>
          </a:xfrm>
          <a:prstGeom prst="roundRect">
            <a:avLst>
              <a:gd name="adj" fmla="val 12422"/>
            </a:avLst>
          </a:prstGeom>
          <a:solidFill>
            <a:srgbClr val="042E60"/>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Deadline is two days after examinees complete testing</a:t>
            </a:r>
            <a:endParaRPr lang="en-US" dirty="0">
              <a:latin typeface="Arial" panose="020B0604020202020204" pitchFamily="34" charset="0"/>
              <a:cs typeface="Arial"/>
            </a:endParaRPr>
          </a:p>
        </p:txBody>
      </p:sp>
      <p:sp>
        <p:nvSpPr>
          <p:cNvPr id="9" name="Rectangle: Rounded Corners 8">
            <a:extLst>
              <a:ext uri="{FF2B5EF4-FFF2-40B4-BE49-F238E27FC236}">
                <a16:creationId xmlns:a16="http://schemas.microsoft.com/office/drawing/2014/main" id="{D7DD3A7D-0A21-486A-A537-A0BD1FFFD725}"/>
              </a:ext>
            </a:extLst>
          </p:cNvPr>
          <p:cNvSpPr/>
          <p:nvPr/>
        </p:nvSpPr>
        <p:spPr>
          <a:xfrm>
            <a:off x="6218684" y="1663483"/>
            <a:ext cx="4549709" cy="1261884"/>
          </a:xfrm>
          <a:prstGeom prst="roundRect">
            <a:avLst>
              <a:gd name="adj" fmla="val 12422"/>
            </a:avLst>
          </a:prstGeom>
          <a:solidFill>
            <a:srgbClr val="042E60"/>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a:cs typeface="Arial"/>
              </a:rPr>
              <a:t>30 minutes (approximately)</a:t>
            </a:r>
          </a:p>
        </p:txBody>
      </p:sp>
      <p:sp>
        <p:nvSpPr>
          <p:cNvPr id="11" name="Rectangle: Rounded Corners 10">
            <a:extLst>
              <a:ext uri="{FF2B5EF4-FFF2-40B4-BE49-F238E27FC236}">
                <a16:creationId xmlns:a16="http://schemas.microsoft.com/office/drawing/2014/main" id="{5B785C0F-942F-48DB-A3C7-A1DA88B7FC90}"/>
              </a:ext>
            </a:extLst>
          </p:cNvPr>
          <p:cNvSpPr/>
          <p:nvPr/>
        </p:nvSpPr>
        <p:spPr>
          <a:xfrm>
            <a:off x="1465774" y="3117491"/>
            <a:ext cx="9302619" cy="1818029"/>
          </a:xfrm>
          <a:prstGeom prst="roundRect">
            <a:avLst>
              <a:gd name="adj" fmla="val 12422"/>
            </a:avLst>
          </a:prstGeom>
          <a:solidFill>
            <a:srgbClr val="042E60"/>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panose="020B0604020202020204" pitchFamily="34" charset="0"/>
              </a:rPr>
              <a:t>Each examinee will need:</a:t>
            </a:r>
          </a:p>
          <a:p>
            <a:pPr algn="ctr"/>
            <a:endParaRPr lang="en-US">
              <a:latin typeface="Arial" panose="020B0604020202020204" pitchFamily="34" charset="0"/>
            </a:endParaRPr>
          </a:p>
          <a:p>
            <a:pPr algn="ctr"/>
            <a:r>
              <a:rPr lang="en-US">
                <a:latin typeface="Arial"/>
                <a:cs typeface="Arial"/>
              </a:rPr>
              <a:t> Personalized copy of the Non-Test Instructions for Students </a:t>
            </a:r>
            <a:endParaRPr lang="en-US">
              <a:latin typeface="Arial" panose="020B0604020202020204" pitchFamily="34" charset="0"/>
              <a:cs typeface="Arial"/>
            </a:endParaRPr>
          </a:p>
          <a:p>
            <a:pPr algn="ctr"/>
            <a:endParaRPr lang="en-US">
              <a:latin typeface="Arial" panose="020B0604020202020204" pitchFamily="34" charset="0"/>
            </a:endParaRPr>
          </a:p>
          <a:p>
            <a:pPr algn="ctr"/>
            <a:r>
              <a:rPr lang="en-US">
                <a:latin typeface="Arial" panose="020B0604020202020204" pitchFamily="34" charset="0"/>
              </a:rPr>
              <a:t>One copy of the Taking the ACT booklet</a:t>
            </a:r>
          </a:p>
        </p:txBody>
      </p:sp>
      <p:sp>
        <p:nvSpPr>
          <p:cNvPr id="12" name="Rectangle: Rounded Corners 11">
            <a:extLst>
              <a:ext uri="{FF2B5EF4-FFF2-40B4-BE49-F238E27FC236}">
                <a16:creationId xmlns:a16="http://schemas.microsoft.com/office/drawing/2014/main" id="{D9D15955-E1A5-466D-B233-83CEDA8A02D6}"/>
              </a:ext>
            </a:extLst>
          </p:cNvPr>
          <p:cNvSpPr/>
          <p:nvPr/>
        </p:nvSpPr>
        <p:spPr>
          <a:xfrm>
            <a:off x="1465775" y="5127643"/>
            <a:ext cx="9302618" cy="610687"/>
          </a:xfrm>
          <a:prstGeom prst="roundRect">
            <a:avLst>
              <a:gd name="adj" fmla="val 12422"/>
            </a:avLst>
          </a:prstGeom>
          <a:solidFill>
            <a:srgbClr val="042E60"/>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Examinees will answer questions at MyACT.org </a:t>
            </a:r>
          </a:p>
        </p:txBody>
      </p:sp>
      <p:pic>
        <p:nvPicPr>
          <p:cNvPr id="10" name="Graphic 9" descr="Paper">
            <a:extLst>
              <a:ext uri="{FF2B5EF4-FFF2-40B4-BE49-F238E27FC236}">
                <a16:creationId xmlns:a16="http://schemas.microsoft.com/office/drawing/2014/main" id="{270436C7-A02D-4B18-8706-15955D5CE6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6631" y="189002"/>
            <a:ext cx="1091895" cy="1091895"/>
          </a:xfrm>
          <a:prstGeom prst="rect">
            <a:avLst/>
          </a:prstGeom>
        </p:spPr>
      </p:pic>
      <p:grpSp>
        <p:nvGrpSpPr>
          <p:cNvPr id="13" name="Group 12">
            <a:extLst>
              <a:ext uri="{FF2B5EF4-FFF2-40B4-BE49-F238E27FC236}">
                <a16:creationId xmlns:a16="http://schemas.microsoft.com/office/drawing/2014/main" id="{24EA8162-567E-4CE6-A463-5F9DD0BF954B}"/>
              </a:ext>
            </a:extLst>
          </p:cNvPr>
          <p:cNvGrpSpPr/>
          <p:nvPr/>
        </p:nvGrpSpPr>
        <p:grpSpPr>
          <a:xfrm>
            <a:off x="0" y="6324600"/>
            <a:ext cx="12191999" cy="533400"/>
            <a:chOff x="0" y="6324600"/>
            <a:chExt cx="12191999" cy="533400"/>
          </a:xfrm>
        </p:grpSpPr>
        <p:sp>
          <p:nvSpPr>
            <p:cNvPr id="14" name="Rectangle 13">
              <a:extLst>
                <a:ext uri="{FF2B5EF4-FFF2-40B4-BE49-F238E27FC236}">
                  <a16:creationId xmlns:a16="http://schemas.microsoft.com/office/drawing/2014/main" id="{A5B3B3DB-4F1A-4BEB-A12C-3EC86604735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840BE9-9D64-4EC7-ACEA-88DBB0B060A2}"/>
                </a:ext>
              </a:extLst>
            </p:cNvPr>
            <p:cNvSpPr/>
            <p:nvPr/>
          </p:nvSpPr>
          <p:spPr>
            <a:xfrm>
              <a:off x="6991103"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78F5F-B5C4-4C01-9D55-D6DD78A7A597}"/>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2B58A1-7A19-456F-AAAA-51D7F3387196}"/>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26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bg1"/>
                                      </p:to>
                                    </p:animClr>
                                  </p:childTnLst>
                                </p:cTn>
                              </p:par>
                              <p:par>
                                <p:cTn id="7" presetID="1" presetClass="emph" presetSubtype="2" fill="hold" nodeType="withEffect">
                                  <p:stCondLst>
                                    <p:cond delay="0"/>
                                  </p:stCondLst>
                                  <p:childTnLst>
                                    <p:animClr clrSpc="rgb" dir="cw">
                                      <p:cBhvr>
                                        <p:cTn id="8" dur="2000" fill="hold"/>
                                        <p:tgtEl>
                                          <p:spTgt spid="7"/>
                                        </p:tgtEl>
                                        <p:attrNameLst>
                                          <p:attrName>fillcolor</p:attrName>
                                        </p:attrNameLst>
                                      </p:cBhvr>
                                      <p:to>
                                        <a:schemeClr val="hlink"/>
                                      </p:to>
                                    </p:animClr>
                                    <p:set>
                                      <p:cBhvr>
                                        <p:cTn id="9" dur="2000" fill="hold"/>
                                        <p:tgtEl>
                                          <p:spTgt spid="7"/>
                                        </p:tgtEl>
                                        <p:attrNameLst>
                                          <p:attrName>fill.type</p:attrName>
                                        </p:attrNameLst>
                                      </p:cBhvr>
                                      <p:to>
                                        <p:strVal val="solid"/>
                                      </p:to>
                                    </p:set>
                                    <p:set>
                                      <p:cBhvr>
                                        <p:cTn id="10" dur="2000" fill="hold"/>
                                        <p:tgtEl>
                                          <p:spTgt spid="7"/>
                                        </p:tgtEl>
                                        <p:attrNameLst>
                                          <p:attrName>fill.on</p:attrName>
                                        </p:attrNameLst>
                                      </p:cBhvr>
                                      <p:to>
                                        <p:strVal val="true"/>
                                      </p:to>
                                    </p:set>
                                  </p:childTnLst>
                                </p:cTn>
                              </p:par>
                              <p:par>
                                <p:cTn id="11" presetID="7" presetClass="emph" presetSubtype="2" autoRev="1" fill="hold" nodeType="withEffect">
                                  <p:stCondLst>
                                    <p:cond delay="0"/>
                                  </p:stCondLst>
                                  <p:childTnLst>
                                    <p:animClr clrSpc="rgb" dir="cw">
                                      <p:cBhvr>
                                        <p:cTn id="12" dur="1000" fill="hold"/>
                                        <p:tgtEl>
                                          <p:spTgt spid="7"/>
                                        </p:tgtEl>
                                        <p:attrNameLst>
                                          <p:attrName>stroke.color</p:attrName>
                                        </p:attrNameLst>
                                      </p:cBhvr>
                                      <p:to>
                                        <a:srgbClr val="FF0000"/>
                                      </p:to>
                                    </p:animClr>
                                    <p:set>
                                      <p:cBhvr>
                                        <p:cTn id="13" dur="1000" fill="hold"/>
                                        <p:tgtEl>
                                          <p:spTgt spid="7"/>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0" nodeType="clickEffect">
                                  <p:stCondLst>
                                    <p:cond delay="0"/>
                                  </p:stCondLst>
                                  <p:childTnLst>
                                    <p:animClr clrSpc="rgb" dir="cw">
                                      <p:cBhvr override="childStyle">
                                        <p:cTn id="17" dur="2000" fill="hold"/>
                                        <p:tgtEl>
                                          <p:spTgt spid="9"/>
                                        </p:tgtEl>
                                        <p:attrNameLst>
                                          <p:attrName>style.color</p:attrName>
                                        </p:attrNameLst>
                                      </p:cBhvr>
                                      <p:to>
                                        <a:schemeClr val="bg1"/>
                                      </p:to>
                                    </p:animClr>
                                  </p:childTnLst>
                                </p:cTn>
                              </p:par>
                              <p:par>
                                <p:cTn id="18" presetID="1" presetClass="emph" presetSubtype="2" fill="hold" nodeType="withEffect">
                                  <p:stCondLst>
                                    <p:cond delay="0"/>
                                  </p:stCondLst>
                                  <p:childTnLst>
                                    <p:animClr clrSpc="rgb" dir="cw">
                                      <p:cBhvr>
                                        <p:cTn id="19" dur="2000" fill="hold"/>
                                        <p:tgtEl>
                                          <p:spTgt spid="9"/>
                                        </p:tgtEl>
                                        <p:attrNameLst>
                                          <p:attrName>fillcolor</p:attrName>
                                        </p:attrNameLst>
                                      </p:cBhvr>
                                      <p:to>
                                        <a:schemeClr val="hlink"/>
                                      </p:to>
                                    </p:animClr>
                                    <p:set>
                                      <p:cBhvr>
                                        <p:cTn id="20" dur="2000" fill="hold"/>
                                        <p:tgtEl>
                                          <p:spTgt spid="9"/>
                                        </p:tgtEl>
                                        <p:attrNameLst>
                                          <p:attrName>fill.type</p:attrName>
                                        </p:attrNameLst>
                                      </p:cBhvr>
                                      <p:to>
                                        <p:strVal val="solid"/>
                                      </p:to>
                                    </p:set>
                                    <p:set>
                                      <p:cBhvr>
                                        <p:cTn id="21" dur="2000" fill="hold"/>
                                        <p:tgtEl>
                                          <p:spTgt spid="9"/>
                                        </p:tgtEl>
                                        <p:attrNameLst>
                                          <p:attrName>fill.on</p:attrName>
                                        </p:attrNameLst>
                                      </p:cBhvr>
                                      <p:to>
                                        <p:strVal val="true"/>
                                      </p:to>
                                    </p:set>
                                  </p:childTnLst>
                                </p:cTn>
                              </p:par>
                              <p:par>
                                <p:cTn id="22" presetID="7" presetClass="emph" presetSubtype="2" autoRev="1" fill="hold" nodeType="withEffect">
                                  <p:stCondLst>
                                    <p:cond delay="0"/>
                                  </p:stCondLst>
                                  <p:childTnLst>
                                    <p:animClr clrSpc="rgb" dir="cw">
                                      <p:cBhvr>
                                        <p:cTn id="23" dur="1000" fill="hold"/>
                                        <p:tgtEl>
                                          <p:spTgt spid="9"/>
                                        </p:tgtEl>
                                        <p:attrNameLst>
                                          <p:attrName>stroke.color</p:attrName>
                                        </p:attrNameLst>
                                      </p:cBhvr>
                                      <p:to>
                                        <a:srgbClr val="FF0000"/>
                                      </p:to>
                                    </p:animClr>
                                    <p:set>
                                      <p:cBhvr>
                                        <p:cTn id="24" dur="1000" fill="hold"/>
                                        <p:tgtEl>
                                          <p:spTgt spid="9"/>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2000" fill="hold"/>
                                        <p:tgtEl>
                                          <p:spTgt spid="11"/>
                                        </p:tgtEl>
                                        <p:attrNameLst>
                                          <p:attrName>style.color</p:attrName>
                                        </p:attrNameLst>
                                      </p:cBhvr>
                                      <p:to>
                                        <a:schemeClr val="bg1"/>
                                      </p:to>
                                    </p:animClr>
                                  </p:childTnLst>
                                </p:cTn>
                              </p:par>
                              <p:par>
                                <p:cTn id="29" presetID="1" presetClass="emph" presetSubtype="2" fill="hold" nodeType="withEffect">
                                  <p:stCondLst>
                                    <p:cond delay="0"/>
                                  </p:stCondLst>
                                  <p:childTnLst>
                                    <p:animClr clrSpc="rgb" dir="cw">
                                      <p:cBhvr>
                                        <p:cTn id="30" dur="2000" fill="hold"/>
                                        <p:tgtEl>
                                          <p:spTgt spid="11"/>
                                        </p:tgtEl>
                                        <p:attrNameLst>
                                          <p:attrName>fillcolor</p:attrName>
                                        </p:attrNameLst>
                                      </p:cBhvr>
                                      <p:to>
                                        <a:schemeClr val="hlink"/>
                                      </p:to>
                                    </p:animClr>
                                    <p:set>
                                      <p:cBhvr>
                                        <p:cTn id="31" dur="2000" fill="hold"/>
                                        <p:tgtEl>
                                          <p:spTgt spid="11"/>
                                        </p:tgtEl>
                                        <p:attrNameLst>
                                          <p:attrName>fill.type</p:attrName>
                                        </p:attrNameLst>
                                      </p:cBhvr>
                                      <p:to>
                                        <p:strVal val="solid"/>
                                      </p:to>
                                    </p:set>
                                    <p:set>
                                      <p:cBhvr>
                                        <p:cTn id="32" dur="2000" fill="hold"/>
                                        <p:tgtEl>
                                          <p:spTgt spid="11"/>
                                        </p:tgtEl>
                                        <p:attrNameLst>
                                          <p:attrName>fill.on</p:attrName>
                                        </p:attrNameLst>
                                      </p:cBhvr>
                                      <p:to>
                                        <p:strVal val="true"/>
                                      </p:to>
                                    </p:set>
                                  </p:childTnLst>
                                </p:cTn>
                              </p:par>
                              <p:par>
                                <p:cTn id="33" presetID="7" presetClass="emph" presetSubtype="2" autoRev="1" fill="hold" nodeType="withEffect">
                                  <p:stCondLst>
                                    <p:cond delay="0"/>
                                  </p:stCondLst>
                                  <p:childTnLst>
                                    <p:animClr clrSpc="rgb" dir="cw">
                                      <p:cBhvr>
                                        <p:cTn id="34" dur="1000" fill="hold"/>
                                        <p:tgtEl>
                                          <p:spTgt spid="11"/>
                                        </p:tgtEl>
                                        <p:attrNameLst>
                                          <p:attrName>stroke.color</p:attrName>
                                        </p:attrNameLst>
                                      </p:cBhvr>
                                      <p:to>
                                        <a:srgbClr val="FF0000"/>
                                      </p:to>
                                    </p:animClr>
                                    <p:set>
                                      <p:cBhvr>
                                        <p:cTn id="35" dur="1000" fill="hold"/>
                                        <p:tgtEl>
                                          <p:spTgt spid="11"/>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0" nodeType="clickEffect">
                                  <p:stCondLst>
                                    <p:cond delay="0"/>
                                  </p:stCondLst>
                                  <p:childTnLst>
                                    <p:animClr clrSpc="rgb" dir="cw">
                                      <p:cBhvr override="childStyle">
                                        <p:cTn id="39" dur="2000" fill="hold"/>
                                        <p:tgtEl>
                                          <p:spTgt spid="12"/>
                                        </p:tgtEl>
                                        <p:attrNameLst>
                                          <p:attrName>style.color</p:attrName>
                                        </p:attrNameLst>
                                      </p:cBhvr>
                                      <p:to>
                                        <a:schemeClr val="bg1"/>
                                      </p:to>
                                    </p:animClr>
                                  </p:childTnLst>
                                </p:cTn>
                              </p:par>
                              <p:par>
                                <p:cTn id="40" presetID="1" presetClass="emph" presetSubtype="2" fill="hold" nodeType="withEffect">
                                  <p:stCondLst>
                                    <p:cond delay="0"/>
                                  </p:stCondLst>
                                  <p:childTnLst>
                                    <p:animClr clrSpc="rgb" dir="cw">
                                      <p:cBhvr>
                                        <p:cTn id="41" dur="2000" fill="hold"/>
                                        <p:tgtEl>
                                          <p:spTgt spid="12"/>
                                        </p:tgtEl>
                                        <p:attrNameLst>
                                          <p:attrName>fillcolor</p:attrName>
                                        </p:attrNameLst>
                                      </p:cBhvr>
                                      <p:to>
                                        <a:schemeClr val="hlink"/>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par>
                                <p:cTn id="44" presetID="7" presetClass="emph" presetSubtype="2" autoRev="1" fill="hold" nodeType="withEffect">
                                  <p:stCondLst>
                                    <p:cond delay="0"/>
                                  </p:stCondLst>
                                  <p:childTnLst>
                                    <p:animClr clrSpc="rgb" dir="cw">
                                      <p:cBhvr>
                                        <p:cTn id="45" dur="1000" fill="hold"/>
                                        <p:tgtEl>
                                          <p:spTgt spid="12"/>
                                        </p:tgtEl>
                                        <p:attrNameLst>
                                          <p:attrName>stroke.color</p:attrName>
                                        </p:attrNameLst>
                                      </p:cBhvr>
                                      <p:to>
                                        <a:srgbClr val="FF0000"/>
                                      </p:to>
                                    </p:animClr>
                                    <p:set>
                                      <p:cBhvr>
                                        <p:cTn id="46" dur="1000" fill="hold"/>
                                        <p:tgtEl>
                                          <p:spTgt spid="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C17D57-0FE1-4FA8-B4D2-9D1863E0F3EF}"/>
              </a:ext>
            </a:extLst>
          </p:cNvPr>
          <p:cNvSpPr>
            <a:spLocks noGrp="1"/>
          </p:cNvSpPr>
          <p:nvPr>
            <p:ph type="title"/>
          </p:nvPr>
        </p:nvSpPr>
        <p:spPr>
          <a:xfrm>
            <a:off x="838200" y="365125"/>
            <a:ext cx="10515600" cy="676597"/>
          </a:xfrm>
        </p:spPr>
        <p:txBody>
          <a:bodyPr>
            <a:normAutofit fontScale="90000"/>
          </a:bodyPr>
          <a:lstStyle/>
          <a:p>
            <a:r>
              <a:rPr lang="en-US" dirty="0">
                <a:solidFill>
                  <a:schemeClr val="accent1">
                    <a:lumMod val="50000"/>
                  </a:schemeClr>
                </a:solidFill>
                <a:latin typeface="Arial Black"/>
              </a:rPr>
              <a:t>MyACT- Preparing Examinees</a:t>
            </a:r>
          </a:p>
        </p:txBody>
      </p:sp>
      <p:grpSp>
        <p:nvGrpSpPr>
          <p:cNvPr id="3" name="Group 2">
            <a:extLst>
              <a:ext uri="{FF2B5EF4-FFF2-40B4-BE49-F238E27FC236}">
                <a16:creationId xmlns:a16="http://schemas.microsoft.com/office/drawing/2014/main" id="{1FA0FA84-8D6A-4383-BEB9-E56BA2996A6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F68EBC89-BF1A-4DE0-9DD8-DC0196DE11D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AE377-24D2-4DD5-B2A5-608683FE120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4F6353-8A39-4DDE-B7AC-ED8E78B2F7C1}"/>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C37B1-20D4-4B3A-A3D8-783C69285E32}"/>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472DB5B9-1C5C-4550-8D63-7325C5D68663}"/>
              </a:ext>
            </a:extLst>
          </p:cNvPr>
          <p:cNvPicPr>
            <a:picLocks noChangeAspect="1"/>
          </p:cNvPicPr>
          <p:nvPr/>
        </p:nvPicPr>
        <p:blipFill>
          <a:blip r:embed="rId3"/>
          <a:stretch>
            <a:fillRect/>
          </a:stretch>
        </p:blipFill>
        <p:spPr>
          <a:xfrm>
            <a:off x="647353" y="1492738"/>
            <a:ext cx="10706447" cy="4672151"/>
          </a:xfrm>
          <a:prstGeom prst="rect">
            <a:avLst/>
          </a:prstGeom>
        </p:spPr>
      </p:pic>
    </p:spTree>
    <p:extLst>
      <p:ext uri="{BB962C8B-B14F-4D97-AF65-F5344CB8AC3E}">
        <p14:creationId xmlns:p14="http://schemas.microsoft.com/office/powerpoint/2010/main" val="3238305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Parental Consent Requests</a:t>
            </a:r>
          </a:p>
        </p:txBody>
      </p:sp>
    </p:spTree>
    <p:extLst>
      <p:ext uri="{BB962C8B-B14F-4D97-AF65-F5344CB8AC3E}">
        <p14:creationId xmlns:p14="http://schemas.microsoft.com/office/powerpoint/2010/main" val="284744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C17D57-0FE1-4FA8-B4D2-9D1863E0F3EF}"/>
              </a:ext>
            </a:extLst>
          </p:cNvPr>
          <p:cNvSpPr>
            <a:spLocks noGrp="1"/>
          </p:cNvSpPr>
          <p:nvPr>
            <p:ph type="title"/>
          </p:nvPr>
        </p:nvSpPr>
        <p:spPr>
          <a:xfrm>
            <a:off x="838200" y="365125"/>
            <a:ext cx="10515600" cy="1221398"/>
          </a:xfrm>
        </p:spPr>
        <p:txBody>
          <a:bodyPr>
            <a:normAutofit/>
          </a:bodyPr>
          <a:lstStyle/>
          <a:p>
            <a:r>
              <a:rPr lang="en-US" dirty="0">
                <a:solidFill>
                  <a:schemeClr val="accent1">
                    <a:lumMod val="50000"/>
                  </a:schemeClr>
                </a:solidFill>
                <a:latin typeface="Arial Black"/>
              </a:rPr>
              <a:t>Parental Consent Forms</a:t>
            </a:r>
            <a:br>
              <a:rPr lang="en-US" dirty="0">
                <a:solidFill>
                  <a:schemeClr val="accent1">
                    <a:lumMod val="50000"/>
                  </a:schemeClr>
                </a:solidFill>
                <a:latin typeface="Arial Black"/>
              </a:rPr>
            </a:br>
            <a:r>
              <a:rPr lang="en-US" sz="2700" dirty="0">
                <a:solidFill>
                  <a:schemeClr val="accent1">
                    <a:lumMod val="50000"/>
                  </a:schemeClr>
                </a:solidFill>
                <a:latin typeface="Arial Black"/>
                <a:hlinkClick r:id="rId3"/>
              </a:rPr>
              <a:t>education.ne.gov/assessment/act/</a:t>
            </a:r>
            <a:r>
              <a:rPr lang="en-US" sz="2700" dirty="0">
                <a:solidFill>
                  <a:schemeClr val="accent1">
                    <a:lumMod val="50000"/>
                  </a:schemeClr>
                </a:solidFill>
                <a:latin typeface="Arial Black"/>
              </a:rPr>
              <a:t> </a:t>
            </a:r>
          </a:p>
        </p:txBody>
      </p:sp>
      <p:grpSp>
        <p:nvGrpSpPr>
          <p:cNvPr id="3" name="Group 2">
            <a:extLst>
              <a:ext uri="{FF2B5EF4-FFF2-40B4-BE49-F238E27FC236}">
                <a16:creationId xmlns:a16="http://schemas.microsoft.com/office/drawing/2014/main" id="{1FA0FA84-8D6A-4383-BEB9-E56BA2996A6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F68EBC89-BF1A-4DE0-9DD8-DC0196DE11D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AE377-24D2-4DD5-B2A5-608683FE120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4F6353-8A39-4DDE-B7AC-ED8E78B2F7C1}"/>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C37B1-20D4-4B3A-A3D8-783C69285E32}"/>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F9A80A65-50D3-4878-9889-80C9AF402373}"/>
              </a:ext>
            </a:extLst>
          </p:cNvPr>
          <p:cNvPicPr>
            <a:picLocks noChangeAspect="1"/>
          </p:cNvPicPr>
          <p:nvPr/>
        </p:nvPicPr>
        <p:blipFill>
          <a:blip r:embed="rId4"/>
          <a:stretch>
            <a:fillRect/>
          </a:stretch>
        </p:blipFill>
        <p:spPr>
          <a:xfrm>
            <a:off x="1020491" y="1956315"/>
            <a:ext cx="9831754" cy="3670124"/>
          </a:xfrm>
          <a:prstGeom prst="rect">
            <a:avLst/>
          </a:prstGeom>
        </p:spPr>
      </p:pic>
    </p:spTree>
    <p:extLst>
      <p:ext uri="{BB962C8B-B14F-4D97-AF65-F5344CB8AC3E}">
        <p14:creationId xmlns:p14="http://schemas.microsoft.com/office/powerpoint/2010/main" val="516691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Score Replacement Requests</a:t>
            </a:r>
          </a:p>
        </p:txBody>
      </p:sp>
    </p:spTree>
    <p:extLst>
      <p:ext uri="{BB962C8B-B14F-4D97-AF65-F5344CB8AC3E}">
        <p14:creationId xmlns:p14="http://schemas.microsoft.com/office/powerpoint/2010/main" val="362443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B54F-9C46-4B6D-8C19-0F43F8E3A0E8}"/>
              </a:ext>
            </a:extLst>
          </p:cNvPr>
          <p:cNvSpPr>
            <a:spLocks noGrp="1"/>
          </p:cNvSpPr>
          <p:nvPr>
            <p:ph type="title"/>
          </p:nvPr>
        </p:nvSpPr>
        <p:spPr/>
        <p:txBody>
          <a:bodyPr/>
          <a:lstStyle/>
          <a:p>
            <a:r>
              <a:rPr lang="en-US" dirty="0">
                <a:solidFill>
                  <a:schemeClr val="accent1">
                    <a:lumMod val="50000"/>
                  </a:schemeClr>
                </a:solidFill>
                <a:latin typeface="Arial Black" panose="020B0A04020102020204" pitchFamily="34" charset="0"/>
              </a:rPr>
              <a:t>Score Report Replacements</a:t>
            </a:r>
          </a:p>
        </p:txBody>
      </p:sp>
      <p:sp>
        <p:nvSpPr>
          <p:cNvPr id="8" name="Content Placeholder 7">
            <a:extLst>
              <a:ext uri="{FF2B5EF4-FFF2-40B4-BE49-F238E27FC236}">
                <a16:creationId xmlns:a16="http://schemas.microsoft.com/office/drawing/2014/main" id="{B0AE2BD8-C97A-4DD5-A636-976826A9E39D}"/>
              </a:ext>
            </a:extLst>
          </p:cNvPr>
          <p:cNvSpPr>
            <a:spLocks noGrp="1"/>
          </p:cNvSpPr>
          <p:nvPr>
            <p:ph idx="1"/>
          </p:nvPr>
        </p:nvSpPr>
        <p:spPr>
          <a:xfrm>
            <a:off x="838200" y="1825625"/>
            <a:ext cx="10515600" cy="3402867"/>
          </a:xfrm>
        </p:spPr>
        <p:txBody>
          <a:bodyPr>
            <a:normAutofit lnSpcReduction="10000"/>
          </a:bodyPr>
          <a:lstStyle/>
          <a:p>
            <a:r>
              <a:rPr lang="en-US" dirty="0"/>
              <a:t>ACT Score Replacement form can be found on the NDE website.</a:t>
            </a:r>
          </a:p>
          <a:p>
            <a:r>
              <a:rPr lang="en-US" dirty="0">
                <a:hlinkClick r:id="rId3"/>
              </a:rPr>
              <a:t>https://cdn.education.ne.gov/wp-content/uploads/2021/01/ACT-Score-Replacement-Form-2020-2021.docx</a:t>
            </a:r>
            <a:r>
              <a:rPr lang="en-US" dirty="0"/>
              <a:t> </a:t>
            </a:r>
          </a:p>
          <a:p>
            <a:r>
              <a:rPr lang="en-US" dirty="0"/>
              <a:t>This score report can be used as a replacement for the NSCAS ACT Test and is intended for students with high scores that do not want to test again and should be used sparingly.  The replacement scores must meet the scores for all three content areas in the table below to qualify for requests. </a:t>
            </a:r>
          </a:p>
          <a:p>
            <a:pPr marL="0" indent="0">
              <a:buNone/>
            </a:pPr>
            <a:endParaRPr lang="en-US" dirty="0"/>
          </a:p>
        </p:txBody>
      </p:sp>
      <p:grpSp>
        <p:nvGrpSpPr>
          <p:cNvPr id="3" name="Group 2">
            <a:extLst>
              <a:ext uri="{FF2B5EF4-FFF2-40B4-BE49-F238E27FC236}">
                <a16:creationId xmlns:a16="http://schemas.microsoft.com/office/drawing/2014/main" id="{898AB9D5-F99E-45CB-A89D-B45FF55B750B}"/>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704BEF9F-B75C-40D0-A7C3-58C6B59E23B5}"/>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AB7AD59-23B5-4203-8D40-8E845B427326}"/>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E97CE1-F983-4032-A927-BF525ED2509A}"/>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89139A-591F-488F-B244-91B87DD16729}"/>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CB08515-1DDA-4FCB-8C67-DCF3B030D2B5}"/>
              </a:ext>
            </a:extLst>
          </p:cNvPr>
          <p:cNvPicPr>
            <a:picLocks noChangeAspect="1"/>
          </p:cNvPicPr>
          <p:nvPr/>
        </p:nvPicPr>
        <p:blipFill>
          <a:blip r:embed="rId4"/>
          <a:stretch>
            <a:fillRect/>
          </a:stretch>
        </p:blipFill>
        <p:spPr>
          <a:xfrm>
            <a:off x="1704362" y="5157366"/>
            <a:ext cx="8783276" cy="771633"/>
          </a:xfrm>
          <a:prstGeom prst="rect">
            <a:avLst/>
          </a:prstGeom>
        </p:spPr>
      </p:pic>
    </p:spTree>
    <p:extLst>
      <p:ext uri="{BB962C8B-B14F-4D97-AF65-F5344CB8AC3E}">
        <p14:creationId xmlns:p14="http://schemas.microsoft.com/office/powerpoint/2010/main" val="16148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10A807-CE69-4154-8B4D-654565717378}"/>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latin typeface="Arial Black"/>
              </a:rPr>
              <a:t>New This Cycle:</a:t>
            </a:r>
            <a:endParaRPr lang="en-US" sz="4000" dirty="0">
              <a:solidFill>
                <a:srgbClr val="FFFFFF"/>
              </a:solidFill>
            </a:endParaRPr>
          </a:p>
        </p:txBody>
      </p:sp>
      <p:sp>
        <p:nvSpPr>
          <p:cNvPr id="46" name="Content Placeholder 4">
            <a:extLst>
              <a:ext uri="{FF2B5EF4-FFF2-40B4-BE49-F238E27FC236}">
                <a16:creationId xmlns:a16="http://schemas.microsoft.com/office/drawing/2014/main" id="{9AC0257F-2D31-4825-868E-224654D0A592}"/>
              </a:ext>
            </a:extLst>
          </p:cNvPr>
          <p:cNvSpPr>
            <a:spLocks noGrp="1"/>
          </p:cNvSpPr>
          <p:nvPr>
            <p:ph idx="1"/>
          </p:nvPr>
        </p:nvSpPr>
        <p:spPr>
          <a:xfrm>
            <a:off x="5926619" y="586855"/>
            <a:ext cx="6007233" cy="5546047"/>
          </a:xfrm>
        </p:spPr>
        <p:txBody>
          <a:bodyPr anchor="ctr">
            <a:normAutofit/>
          </a:bodyPr>
          <a:lstStyle/>
          <a:p>
            <a:pPr marL="0" indent="0">
              <a:buNone/>
            </a:pPr>
            <a:r>
              <a:rPr lang="en-US" sz="3200" b="1" dirty="0">
                <a:latin typeface="Arial Black" panose="020B0A04020102020204" pitchFamily="34" charset="0"/>
                <a:cs typeface="Arial"/>
              </a:rPr>
              <a:t>Accommodations Terminology</a:t>
            </a:r>
            <a:endParaRPr lang="en-US" sz="3200" dirty="0">
              <a:latin typeface="Arial Black" panose="020B0A04020102020204" pitchFamily="34" charset="0"/>
              <a:cs typeface="Arial"/>
            </a:endParaRPr>
          </a:p>
          <a:p>
            <a:r>
              <a:rPr lang="en-US" sz="2400" dirty="0">
                <a:latin typeface="Arial Black" panose="020B0A04020102020204" pitchFamily="34" charset="0"/>
                <a:cs typeface="Arial"/>
              </a:rPr>
              <a:t>Late Consideration is now called Qualified Exceptions to the Deadline</a:t>
            </a:r>
          </a:p>
          <a:p>
            <a:endParaRPr lang="en-US" sz="2000" dirty="0">
              <a:latin typeface="Arial Black" panose="020B0A04020102020204" pitchFamily="34" charset="0"/>
              <a:cs typeface="Arial"/>
            </a:endParaRPr>
          </a:p>
          <a:p>
            <a:pPr marL="0" indent="0">
              <a:buNone/>
            </a:pPr>
            <a:r>
              <a:rPr lang="en-US" sz="3200" b="1" dirty="0">
                <a:latin typeface="Arial Black" panose="020B0A04020102020204" pitchFamily="34" charset="0"/>
                <a:cs typeface="Arial"/>
              </a:rPr>
              <a:t>Test Date Terminology</a:t>
            </a:r>
            <a:endParaRPr lang="en-US" sz="3200" dirty="0">
              <a:latin typeface="Arial Black" panose="020B0A04020102020204" pitchFamily="34" charset="0"/>
              <a:cs typeface="Arial"/>
            </a:endParaRPr>
          </a:p>
          <a:p>
            <a:r>
              <a:rPr lang="en-US" sz="2400" dirty="0">
                <a:latin typeface="Arial Black" panose="020B0A04020102020204" pitchFamily="34" charset="0"/>
                <a:cs typeface="Arial"/>
              </a:rPr>
              <a:t>Manage Participation is now called Test Date Selection</a:t>
            </a:r>
          </a:p>
          <a:p>
            <a:pPr marL="0" indent="0">
              <a:buNone/>
            </a:pPr>
            <a:endParaRPr lang="en-US" sz="2000" dirty="0"/>
          </a:p>
        </p:txBody>
      </p:sp>
      <p:grpSp>
        <p:nvGrpSpPr>
          <p:cNvPr id="7" name="Group 6">
            <a:extLst>
              <a:ext uri="{FF2B5EF4-FFF2-40B4-BE49-F238E27FC236}">
                <a16:creationId xmlns:a16="http://schemas.microsoft.com/office/drawing/2014/main" id="{45704030-6899-40AD-9057-BA1A40FE5BA5}"/>
              </a:ext>
            </a:extLst>
          </p:cNvPr>
          <p:cNvGrpSpPr/>
          <p:nvPr/>
        </p:nvGrpSpPr>
        <p:grpSpPr>
          <a:xfrm>
            <a:off x="-8144" y="6524028"/>
            <a:ext cx="12191999" cy="533400"/>
            <a:chOff x="0" y="6324600"/>
            <a:chExt cx="12191999" cy="533400"/>
          </a:xfrm>
        </p:grpSpPr>
        <p:sp>
          <p:nvSpPr>
            <p:cNvPr id="8" name="Rectangle 7">
              <a:extLst>
                <a:ext uri="{FF2B5EF4-FFF2-40B4-BE49-F238E27FC236}">
                  <a16:creationId xmlns:a16="http://schemas.microsoft.com/office/drawing/2014/main" id="{AA3B422B-B37D-4A77-84FE-1789AC9A22E3}"/>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E980B8-8E7C-417D-9344-4A78022C22CD}"/>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FDEE25-AAB3-4BC2-A625-FB4D81636FAC}"/>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2DA3A7-F161-4F02-B973-1E8ABCCF04EC}"/>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3921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Prohibited Behaviors and Misadministrations </a:t>
            </a:r>
          </a:p>
        </p:txBody>
      </p:sp>
    </p:spTree>
    <p:extLst>
      <p:ext uri="{BB962C8B-B14F-4D97-AF65-F5344CB8AC3E}">
        <p14:creationId xmlns:p14="http://schemas.microsoft.com/office/powerpoint/2010/main" val="258011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F07248-229E-4D7F-B7DF-FD3F4EF59AAD}"/>
              </a:ext>
            </a:extLst>
          </p:cNvPr>
          <p:cNvSpPr>
            <a:spLocks noGrp="1"/>
          </p:cNvSpPr>
          <p:nvPr>
            <p:ph type="title"/>
          </p:nvPr>
        </p:nvSpPr>
        <p:spPr/>
        <p:txBody>
          <a:bodyPr/>
          <a:lstStyle/>
          <a:p>
            <a:r>
              <a:rPr lang="en-US" dirty="0">
                <a:solidFill>
                  <a:schemeClr val="accent1">
                    <a:lumMod val="50000"/>
                  </a:schemeClr>
                </a:solidFill>
                <a:latin typeface="Arial Black" panose="020B0A04020102020204" pitchFamily="34" charset="0"/>
              </a:rPr>
              <a:t>Prohibited Behaviors</a:t>
            </a:r>
          </a:p>
        </p:txBody>
      </p:sp>
      <p:sp>
        <p:nvSpPr>
          <p:cNvPr id="9" name="Content Placeholder 8">
            <a:extLst>
              <a:ext uri="{FF2B5EF4-FFF2-40B4-BE49-F238E27FC236}">
                <a16:creationId xmlns:a16="http://schemas.microsoft.com/office/drawing/2014/main" id="{D98FB727-A3F5-460D-AE50-E7D7F734D049}"/>
              </a:ext>
            </a:extLst>
          </p:cNvPr>
          <p:cNvSpPr>
            <a:spLocks noGrp="1"/>
          </p:cNvSpPr>
          <p:nvPr>
            <p:ph idx="1"/>
          </p:nvPr>
        </p:nvSpPr>
        <p:spPr/>
        <p:txBody>
          <a:bodyPr/>
          <a:lstStyle/>
          <a:p>
            <a:pPr marL="0" indent="0">
              <a:buNone/>
            </a:pPr>
            <a:r>
              <a:rPr lang="en-US" dirty="0"/>
              <a:t>Common prohibited behaviors-</a:t>
            </a:r>
          </a:p>
          <a:p>
            <a:r>
              <a:rPr lang="en-US" sz="2400" dirty="0"/>
              <a:t>Students working ahead or behind</a:t>
            </a:r>
          </a:p>
          <a:p>
            <a:r>
              <a:rPr lang="en-US" sz="2400" dirty="0"/>
              <a:t>Cell phone usage or other electronics that disrupt test sessions</a:t>
            </a:r>
          </a:p>
          <a:p>
            <a:pPr marL="0" indent="0">
              <a:buNone/>
            </a:pPr>
            <a:endParaRPr lang="en-US" sz="2400" dirty="0"/>
          </a:p>
          <a:p>
            <a:pPr marL="0" indent="0">
              <a:buNone/>
            </a:pPr>
            <a:r>
              <a:rPr lang="en-US" dirty="0"/>
              <a:t>How to Avoid them-</a:t>
            </a:r>
          </a:p>
          <a:p>
            <a:r>
              <a:rPr lang="en-US" sz="2400" dirty="0"/>
              <a:t>Consider discussing the consequences of these actions</a:t>
            </a:r>
          </a:p>
          <a:p>
            <a:r>
              <a:rPr lang="en-US" sz="2400" dirty="0"/>
              <a:t>Responsibility of the Test Coordinators and Proctors</a:t>
            </a:r>
          </a:p>
        </p:txBody>
      </p:sp>
      <p:grpSp>
        <p:nvGrpSpPr>
          <p:cNvPr id="3" name="Group 2">
            <a:extLst>
              <a:ext uri="{FF2B5EF4-FFF2-40B4-BE49-F238E27FC236}">
                <a16:creationId xmlns:a16="http://schemas.microsoft.com/office/drawing/2014/main" id="{01219DA5-10A5-43A1-8580-F2F02FE249E6}"/>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3E64F490-72E8-481E-B49B-DE8E0F37ECC7}"/>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9EF50F-C063-44B9-A5B8-ABD86DCD86C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C9D6C2-2159-4DD0-9E34-A9816A92B1BC}"/>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4E6D18-2DC6-4F55-8BBD-EBDF1E56D04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880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PreACT</a:t>
            </a:r>
          </a:p>
        </p:txBody>
      </p:sp>
    </p:spTree>
    <p:extLst>
      <p:ext uri="{BB962C8B-B14F-4D97-AF65-F5344CB8AC3E}">
        <p14:creationId xmlns:p14="http://schemas.microsoft.com/office/powerpoint/2010/main" val="3143881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C7EE-2E00-4100-8B8E-2F6439A799B6}"/>
              </a:ext>
            </a:extLst>
          </p:cNvPr>
          <p:cNvSpPr>
            <a:spLocks noGrp="1"/>
          </p:cNvSpPr>
          <p:nvPr>
            <p:ph type="title"/>
          </p:nvPr>
        </p:nvSpPr>
        <p:spPr/>
        <p:txBody>
          <a:bodyPr>
            <a:normAutofit/>
          </a:bodyPr>
          <a:lstStyle/>
          <a:p>
            <a:r>
              <a:rPr lang="en-US" sz="4000" dirty="0">
                <a:solidFill>
                  <a:schemeClr val="accent1">
                    <a:lumMod val="50000"/>
                  </a:schemeClr>
                </a:solidFill>
                <a:latin typeface="Arial Black" panose="020B0A04020102020204" pitchFamily="34" charset="0"/>
              </a:rPr>
              <a:t>PreACT</a:t>
            </a:r>
          </a:p>
        </p:txBody>
      </p:sp>
      <p:sp>
        <p:nvSpPr>
          <p:cNvPr id="3" name="Content Placeholder 2">
            <a:extLst>
              <a:ext uri="{FF2B5EF4-FFF2-40B4-BE49-F238E27FC236}">
                <a16:creationId xmlns:a16="http://schemas.microsoft.com/office/drawing/2014/main" id="{32EA96E2-9594-46E3-8B9D-84B3EA114536}"/>
              </a:ext>
            </a:extLst>
          </p:cNvPr>
          <p:cNvSpPr>
            <a:spLocks noGrp="1"/>
          </p:cNvSpPr>
          <p:nvPr>
            <p:ph idx="1"/>
          </p:nvPr>
        </p:nvSpPr>
        <p:spPr/>
        <p:txBody>
          <a:bodyPr>
            <a:normAutofit/>
          </a:bodyPr>
          <a:lstStyle/>
          <a:p>
            <a:r>
              <a:rPr lang="en-US" dirty="0"/>
              <a:t>Fall testing window is from October 11- November 24</a:t>
            </a:r>
          </a:p>
          <a:p>
            <a:r>
              <a:rPr lang="en-US" dirty="0"/>
              <a:t>Spring ordering will be available in February 2022</a:t>
            </a:r>
          </a:p>
          <a:p>
            <a:r>
              <a:rPr lang="en-US" dirty="0"/>
              <a:t>Spring testing window is from March 14-April 29, 2022</a:t>
            </a:r>
          </a:p>
          <a:p>
            <a:r>
              <a:rPr lang="en-US" dirty="0"/>
              <a:t>Be sure to return all tests that the school is wanting to be scored in one batch to obtain one score report.</a:t>
            </a:r>
          </a:p>
          <a:p>
            <a:r>
              <a:rPr lang="en-US" dirty="0"/>
              <a:t>District and school reports will be available in the Success Online Reporting system this winter.</a:t>
            </a:r>
          </a:p>
          <a:p>
            <a:r>
              <a:rPr lang="en-US" dirty="0"/>
              <a:t>Printed reports will be sent to districts and schools after the window is closed.</a:t>
            </a:r>
          </a:p>
        </p:txBody>
      </p:sp>
      <p:grpSp>
        <p:nvGrpSpPr>
          <p:cNvPr id="4" name="Group 3">
            <a:extLst>
              <a:ext uri="{FF2B5EF4-FFF2-40B4-BE49-F238E27FC236}">
                <a16:creationId xmlns:a16="http://schemas.microsoft.com/office/drawing/2014/main" id="{9A6D3C91-4DFA-4C94-ACF4-0BD9B3D49B61}"/>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229009FF-1CBF-498E-913F-D0952822D5CE}"/>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854017-22E3-46F8-A7FE-BFA84329F7CA}"/>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9CCCD4-D188-4D41-9647-FB1293AE307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D2565B-9133-4A93-9535-866C10B9265F}"/>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218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2"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2484884"/>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a:cs typeface="Arial"/>
            </a:endParaRPr>
          </a:p>
        </p:txBody>
      </p:sp>
      <p:sp>
        <p:nvSpPr>
          <p:cNvPr id="2" name="Title 1">
            <a:extLst>
              <a:ext uri="{FF2B5EF4-FFF2-40B4-BE49-F238E27FC236}">
                <a16:creationId xmlns:a16="http://schemas.microsoft.com/office/drawing/2014/main" id="{7340C27F-B45A-40E9-98FD-37079788462E}"/>
              </a:ext>
            </a:extLst>
          </p:cNvPr>
          <p:cNvSpPr>
            <a:spLocks noGrp="1"/>
          </p:cNvSpPr>
          <p:nvPr>
            <p:ph type="title"/>
          </p:nvPr>
        </p:nvSpPr>
        <p:spPr>
          <a:xfrm>
            <a:off x="838200" y="365125"/>
            <a:ext cx="10515600" cy="5757883"/>
          </a:xfrm>
        </p:spPr>
        <p:txBody>
          <a:bodyPr>
            <a:normAutofit/>
          </a:bodyPr>
          <a:lstStyle/>
          <a:p>
            <a:r>
              <a:rPr lang="en-US" sz="4800" dirty="0">
                <a:solidFill>
                  <a:schemeClr val="bg1"/>
                </a:solidFill>
                <a:latin typeface="Arial Black" panose="020B0A04020102020204" pitchFamily="34" charset="0"/>
              </a:rPr>
              <a:t>ACT Online Prep</a:t>
            </a:r>
          </a:p>
        </p:txBody>
      </p:sp>
    </p:spTree>
    <p:extLst>
      <p:ext uri="{BB962C8B-B14F-4D97-AF65-F5344CB8AC3E}">
        <p14:creationId xmlns:p14="http://schemas.microsoft.com/office/powerpoint/2010/main" val="506399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C7EE-2E00-4100-8B8E-2F6439A799B6}"/>
              </a:ext>
            </a:extLst>
          </p:cNvPr>
          <p:cNvSpPr>
            <a:spLocks noGrp="1"/>
          </p:cNvSpPr>
          <p:nvPr>
            <p:ph type="title"/>
          </p:nvPr>
        </p:nvSpPr>
        <p:spPr/>
        <p:txBody>
          <a:bodyPr/>
          <a:lstStyle/>
          <a:p>
            <a:r>
              <a:rPr lang="en-US" dirty="0">
                <a:solidFill>
                  <a:schemeClr val="accent1">
                    <a:lumMod val="50000"/>
                  </a:schemeClr>
                </a:solidFill>
                <a:latin typeface="Arial Black" panose="020B0A04020102020204" pitchFamily="34" charset="0"/>
              </a:rPr>
              <a:t>ACT Online Prep (AOP)</a:t>
            </a:r>
          </a:p>
        </p:txBody>
      </p:sp>
      <p:sp>
        <p:nvSpPr>
          <p:cNvPr id="3" name="Content Placeholder 2">
            <a:extLst>
              <a:ext uri="{FF2B5EF4-FFF2-40B4-BE49-F238E27FC236}">
                <a16:creationId xmlns:a16="http://schemas.microsoft.com/office/drawing/2014/main" id="{32EA96E2-9594-46E3-8B9D-84B3EA114536}"/>
              </a:ext>
            </a:extLst>
          </p:cNvPr>
          <p:cNvSpPr>
            <a:spLocks noGrp="1"/>
          </p:cNvSpPr>
          <p:nvPr>
            <p:ph idx="1"/>
          </p:nvPr>
        </p:nvSpPr>
        <p:spPr/>
        <p:txBody>
          <a:bodyPr/>
          <a:lstStyle/>
          <a:p>
            <a:r>
              <a:rPr lang="en-US" dirty="0"/>
              <a:t>ACT Online Prep is available to districts that chose this option now.</a:t>
            </a:r>
          </a:p>
          <a:p>
            <a:r>
              <a:rPr lang="en-US" dirty="0"/>
              <a:t>Students can access the accounts now and once they log in, they have 365 days to use the account.</a:t>
            </a:r>
          </a:p>
          <a:p>
            <a:r>
              <a:rPr lang="en-US" dirty="0"/>
              <a:t>Where do we get extra seats or licenses for AOP?  Contact Iris for assistance.</a:t>
            </a:r>
          </a:p>
          <a:p>
            <a:r>
              <a:rPr lang="en-US" dirty="0">
                <a:hlinkClick r:id="rId3"/>
              </a:rPr>
              <a:t>ACT Online Prep Success Training Toolkit</a:t>
            </a:r>
            <a:endParaRPr lang="en-US" dirty="0"/>
          </a:p>
        </p:txBody>
      </p:sp>
      <p:grpSp>
        <p:nvGrpSpPr>
          <p:cNvPr id="4" name="Group 3">
            <a:extLst>
              <a:ext uri="{FF2B5EF4-FFF2-40B4-BE49-F238E27FC236}">
                <a16:creationId xmlns:a16="http://schemas.microsoft.com/office/drawing/2014/main" id="{8A5D83CC-7A1B-4B9B-873C-F4A17EF98A2A}"/>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22B4056A-7B36-4E96-9E25-C920D5B2FBD6}"/>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1B5EDF-1C1E-41D3-AEE3-36AA8BBA770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5815B2-19EE-40E8-9317-1385111572F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F3060-C4F9-43B9-B420-1D237AB3B62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4825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EA28-7AC7-41D7-A697-86E25BD97BED}"/>
              </a:ext>
            </a:extLst>
          </p:cNvPr>
          <p:cNvSpPr>
            <a:spLocks noGrp="1"/>
          </p:cNvSpPr>
          <p:nvPr>
            <p:ph type="title"/>
          </p:nvPr>
        </p:nvSpPr>
        <p:spPr>
          <a:xfrm>
            <a:off x="838200" y="365126"/>
            <a:ext cx="10515600" cy="1049460"/>
          </a:xfrm>
        </p:spPr>
        <p:txBody>
          <a:bodyPr/>
          <a:lstStyle/>
          <a:p>
            <a:r>
              <a:rPr lang="en-US" b="1" dirty="0">
                <a:solidFill>
                  <a:schemeClr val="accent1">
                    <a:lumMod val="50000"/>
                  </a:schemeClr>
                </a:solidFill>
                <a:latin typeface="Arial Black" panose="020B0A04020102020204" pitchFamily="34" charset="0"/>
              </a:rPr>
              <a:t>NSCAS ACT ISRs</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ED7B979A-B149-49C7-84C9-357D0C6CEAB5}"/>
              </a:ext>
            </a:extLst>
          </p:cNvPr>
          <p:cNvSpPr>
            <a:spLocks noGrp="1"/>
          </p:cNvSpPr>
          <p:nvPr>
            <p:ph idx="1"/>
          </p:nvPr>
        </p:nvSpPr>
        <p:spPr>
          <a:xfrm>
            <a:off x="285751" y="1414586"/>
            <a:ext cx="11906248" cy="4762377"/>
          </a:xfrm>
        </p:spPr>
        <p:txBody>
          <a:bodyPr/>
          <a:lstStyle/>
          <a:p>
            <a:r>
              <a:rPr lang="en-US" dirty="0"/>
              <a:t>What process will Nebraska use for NSCAS ACT ISRs?</a:t>
            </a:r>
          </a:p>
          <a:p>
            <a:r>
              <a:rPr lang="en-US" b="1" dirty="0"/>
              <a:t>Retain the same process as 2021</a:t>
            </a:r>
          </a:p>
          <a:p>
            <a:r>
              <a:rPr lang="en-US" b="1" dirty="0"/>
              <a:t>Provide students and/or families form letter following the spring 2022 NSCAS ACT Administration</a:t>
            </a:r>
          </a:p>
          <a:p>
            <a:pPr marL="0" marR="0">
              <a:spcBef>
                <a:spcPts val="0"/>
              </a:spcBef>
              <a:spcAft>
                <a:spcPts val="0"/>
              </a:spcAft>
            </a:pPr>
            <a:r>
              <a:rPr lang="en-US" u="sng" dirty="0">
                <a:solidFill>
                  <a:srgbClr val="005051"/>
                </a:solidFill>
                <a:effectLst/>
                <a:latin typeface="Calibri" panose="020F0502020204030204" pitchFamily="34" charset="0"/>
                <a:ea typeface="Calibri" panose="020F0502020204030204" pitchFamily="34" charset="0"/>
                <a:hlinkClick r:id="rId3"/>
              </a:rPr>
              <a:t>NSCAS ACT ISR 2021 Additional Guidance</a:t>
            </a:r>
            <a:r>
              <a:rPr lang="en-US" dirty="0">
                <a:solidFill>
                  <a:srgbClr val="333333"/>
                </a:solidFill>
                <a:effectLst/>
                <a:latin typeface="Calibri" panose="020F0502020204030204" pitchFamily="34" charset="0"/>
                <a:ea typeface="Calibri" panose="020F0502020204030204" pitchFamily="34" charset="0"/>
              </a:rPr>
              <a:t> – Posted 3.2.21</a:t>
            </a:r>
            <a:endParaRPr lang="en-US" dirty="0">
              <a:effectLst/>
              <a:latin typeface="Calibri" panose="020F0502020204030204" pitchFamily="34" charset="0"/>
              <a:ea typeface="Calibri" panose="020F0502020204030204" pitchFamily="34" charset="0"/>
            </a:endParaRPr>
          </a:p>
          <a:p>
            <a:pPr marL="0" marR="0" algn="l">
              <a:spcBef>
                <a:spcPts val="0"/>
              </a:spcBef>
              <a:spcAft>
                <a:spcPts val="750"/>
              </a:spcAft>
            </a:pPr>
            <a:r>
              <a:rPr lang="en-US" u="sng" dirty="0">
                <a:solidFill>
                  <a:srgbClr val="005051"/>
                </a:solidFill>
                <a:effectLst/>
                <a:latin typeface="Calibri" panose="020F0502020204030204" pitchFamily="34" charset="0"/>
                <a:ea typeface="Calibri" panose="020F0502020204030204" pitchFamily="34" charset="0"/>
                <a:hlinkClick r:id="rId4"/>
              </a:rPr>
              <a:t>NSCAS ACT Family Letter</a:t>
            </a:r>
            <a:r>
              <a:rPr lang="en-US" dirty="0">
                <a:solidFill>
                  <a:srgbClr val="333333"/>
                </a:solidFill>
                <a:effectLst/>
                <a:latin typeface="Calibri" panose="020F0502020204030204" pitchFamily="34" charset="0"/>
                <a:ea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Posted 3.1.21 (Give to students after testing)</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u="sng" dirty="0">
                <a:solidFill>
                  <a:srgbClr val="005051"/>
                </a:solidFill>
                <a:effectLst/>
                <a:latin typeface="Calibri" panose="020F0502020204030204" pitchFamily="34" charset="0"/>
                <a:ea typeface="Calibri" panose="020F0502020204030204" pitchFamily="34" charset="0"/>
                <a:hlinkClick r:id="rId5"/>
              </a:rPr>
              <a:t>NSCAS ACT Family Letter</a:t>
            </a:r>
            <a:r>
              <a:rPr lang="en-US" dirty="0">
                <a:solidFill>
                  <a:srgbClr val="333333"/>
                </a:solidFill>
                <a:effectLst/>
                <a:latin typeface="Calibri" panose="020F0502020204030204" pitchFamily="34" charset="0"/>
                <a:ea typeface="Calibri" panose="020F0502020204030204" pitchFamily="34" charset="0"/>
              </a:rPr>
              <a:t> – </a:t>
            </a:r>
            <a:r>
              <a:rPr lang="en-US" i="1" dirty="0">
                <a:solidFill>
                  <a:srgbClr val="333333"/>
                </a:solidFill>
                <a:effectLst/>
                <a:latin typeface="Calibri" panose="020F0502020204030204" pitchFamily="34" charset="0"/>
                <a:ea typeface="Calibri" panose="020F0502020204030204" pitchFamily="34" charset="0"/>
              </a:rPr>
              <a:t>Spanish – Posted 3.5.21 (Give to students after testing)</a:t>
            </a:r>
            <a:endParaRPr lang="en-US" dirty="0">
              <a:effectLst/>
              <a:latin typeface="Calibri" panose="020F0502020204030204" pitchFamily="34" charset="0"/>
              <a:ea typeface="Calibri" panose="020F0502020204030204" pitchFamily="34" charset="0"/>
            </a:endParaRPr>
          </a:p>
          <a:p>
            <a:pPr marL="0" indent="0">
              <a:buNone/>
            </a:pPr>
            <a:endParaRPr lang="en-US" b="1" dirty="0"/>
          </a:p>
          <a:p>
            <a:endParaRPr lang="en-US" dirty="0"/>
          </a:p>
        </p:txBody>
      </p:sp>
      <p:grpSp>
        <p:nvGrpSpPr>
          <p:cNvPr id="4" name="Group 3">
            <a:extLst>
              <a:ext uri="{FF2B5EF4-FFF2-40B4-BE49-F238E27FC236}">
                <a16:creationId xmlns:a16="http://schemas.microsoft.com/office/drawing/2014/main" id="{1BF9815B-9C28-4FA7-A19D-2B7F9BAE02E4}"/>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DACC6697-596F-4575-8D20-BD24B6F8F323}"/>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3B889-9E10-4F6F-B3FE-2C76612899D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0344F2-EE1F-4966-87A7-BF9119281C5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FF468A-A36C-4D20-B5A3-855BC31B5971}"/>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368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C7EE-2E00-4100-8B8E-2F6439A799B6}"/>
              </a:ext>
            </a:extLst>
          </p:cNvPr>
          <p:cNvSpPr>
            <a:spLocks noGrp="1"/>
          </p:cNvSpPr>
          <p:nvPr>
            <p:ph type="title"/>
          </p:nvPr>
        </p:nvSpPr>
        <p:spPr>
          <a:xfrm>
            <a:off x="838200" y="365126"/>
            <a:ext cx="10515600" cy="832304"/>
          </a:xfrm>
        </p:spPr>
        <p:txBody>
          <a:bodyPr/>
          <a:lstStyle/>
          <a:p>
            <a:r>
              <a:rPr lang="en-US" dirty="0">
                <a:solidFill>
                  <a:schemeClr val="accent1">
                    <a:lumMod val="50000"/>
                  </a:schemeClr>
                </a:solidFill>
                <a:latin typeface="Arial Black" panose="020B0A04020102020204" pitchFamily="34" charset="0"/>
              </a:rPr>
              <a:t>ACT Fee Waivers</a:t>
            </a:r>
          </a:p>
        </p:txBody>
      </p:sp>
      <p:sp>
        <p:nvSpPr>
          <p:cNvPr id="3" name="Content Placeholder 2">
            <a:extLst>
              <a:ext uri="{FF2B5EF4-FFF2-40B4-BE49-F238E27FC236}">
                <a16:creationId xmlns:a16="http://schemas.microsoft.com/office/drawing/2014/main" id="{32EA96E2-9594-46E3-8B9D-84B3EA114536}"/>
              </a:ext>
            </a:extLst>
          </p:cNvPr>
          <p:cNvSpPr>
            <a:spLocks noGrp="1"/>
          </p:cNvSpPr>
          <p:nvPr>
            <p:ph idx="1"/>
          </p:nvPr>
        </p:nvSpPr>
        <p:spPr>
          <a:xfrm>
            <a:off x="838200" y="1328057"/>
            <a:ext cx="10515600" cy="4848906"/>
          </a:xfrm>
        </p:spPr>
        <p:txBody>
          <a:bodyPr>
            <a:normAutofit lnSpcReduction="10000"/>
          </a:bodyPr>
          <a:lstStyle/>
          <a:p>
            <a:r>
              <a:rPr lang="en-US" dirty="0"/>
              <a:t>In 2020-2021 Nebraska schools only ordered 4,007 fee waivers for juniors and seniors.  </a:t>
            </a:r>
          </a:p>
          <a:p>
            <a:r>
              <a:rPr lang="en-US" dirty="0"/>
              <a:t>Of those 4,000 fee waivers, only 48% were used.</a:t>
            </a:r>
          </a:p>
          <a:p>
            <a:r>
              <a:rPr lang="en-US" dirty="0"/>
              <a:t>Nebraska has over 20,000 students in 11</a:t>
            </a:r>
            <a:r>
              <a:rPr lang="en-US" baseline="30000" dirty="0"/>
              <a:t>th</a:t>
            </a:r>
            <a:r>
              <a:rPr lang="en-US" dirty="0"/>
              <a:t> and 12</a:t>
            </a:r>
            <a:r>
              <a:rPr lang="en-US" baseline="30000" dirty="0"/>
              <a:t>th</a:t>
            </a:r>
            <a:r>
              <a:rPr lang="en-US" dirty="0"/>
              <a:t> grade that would qualify for the free National test.</a:t>
            </a:r>
          </a:p>
          <a:p>
            <a:r>
              <a:rPr lang="en-US" dirty="0"/>
              <a:t>Four free tests with or without the writing test, are available for each qualified student, </a:t>
            </a:r>
            <a:r>
              <a:rPr lang="en-US" u="sng" dirty="0">
                <a:hlinkClick r:id="rId2"/>
              </a:rPr>
              <a:t>The Official ACT® Self-Paced Course, Powered by Kaplan®</a:t>
            </a:r>
            <a:r>
              <a:rPr lang="en-US" dirty="0"/>
              <a:t>  for 6 months, score reports to six college choices and unlimited score reports after registration!</a:t>
            </a:r>
          </a:p>
          <a:p>
            <a:r>
              <a:rPr lang="en-US" dirty="0"/>
              <a:t>Request a Waiver or Deferral of College Admission Applications Fee.</a:t>
            </a:r>
          </a:p>
          <a:p>
            <a:r>
              <a:rPr lang="en-US" dirty="0"/>
              <a:t>Order Fee Waivers </a:t>
            </a:r>
            <a:r>
              <a:rPr lang="en-US"/>
              <a:t>at </a:t>
            </a:r>
            <a:r>
              <a:rPr lang="en-US">
                <a:hlinkClick r:id="rId3"/>
              </a:rPr>
              <a:t>www.readiness.act.org</a:t>
            </a:r>
            <a:r>
              <a:rPr lang="en-US"/>
              <a:t>. </a:t>
            </a:r>
            <a:endParaRPr lang="en-US" dirty="0"/>
          </a:p>
        </p:txBody>
      </p:sp>
      <p:grpSp>
        <p:nvGrpSpPr>
          <p:cNvPr id="4" name="Group 3">
            <a:extLst>
              <a:ext uri="{FF2B5EF4-FFF2-40B4-BE49-F238E27FC236}">
                <a16:creationId xmlns:a16="http://schemas.microsoft.com/office/drawing/2014/main" id="{8A5D83CC-7A1B-4B9B-873C-F4A17EF98A2A}"/>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22B4056A-7B36-4E96-9E25-C920D5B2FBD6}"/>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1B5EDF-1C1E-41D3-AEE3-36AA8BBA770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5815B2-19EE-40E8-9317-1385111572F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F3060-C4F9-43B9-B420-1D237AB3B62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3168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C7EE-2E00-4100-8B8E-2F6439A799B6}"/>
              </a:ext>
            </a:extLst>
          </p:cNvPr>
          <p:cNvSpPr>
            <a:spLocks noGrp="1"/>
          </p:cNvSpPr>
          <p:nvPr>
            <p:ph type="title"/>
          </p:nvPr>
        </p:nvSpPr>
        <p:spPr/>
        <p:txBody>
          <a:bodyPr/>
          <a:lstStyle/>
          <a:p>
            <a:r>
              <a:rPr lang="en-US" dirty="0">
                <a:solidFill>
                  <a:schemeClr val="accent1">
                    <a:lumMod val="50000"/>
                  </a:schemeClr>
                </a:solidFill>
                <a:latin typeface="Arial Black" panose="020B0A04020102020204" pitchFamily="34" charset="0"/>
              </a:rPr>
              <a:t>Contact List</a:t>
            </a:r>
          </a:p>
        </p:txBody>
      </p:sp>
      <p:sp>
        <p:nvSpPr>
          <p:cNvPr id="3" name="Content Placeholder 2">
            <a:extLst>
              <a:ext uri="{FF2B5EF4-FFF2-40B4-BE49-F238E27FC236}">
                <a16:creationId xmlns:a16="http://schemas.microsoft.com/office/drawing/2014/main" id="{32EA96E2-9594-46E3-8B9D-84B3EA114536}"/>
              </a:ext>
            </a:extLst>
          </p:cNvPr>
          <p:cNvSpPr>
            <a:spLocks noGrp="1"/>
          </p:cNvSpPr>
          <p:nvPr>
            <p:ph idx="1"/>
          </p:nvPr>
        </p:nvSpPr>
        <p:spPr/>
        <p:txBody>
          <a:bodyPr/>
          <a:lstStyle/>
          <a:p>
            <a:r>
              <a:rPr lang="en-US" dirty="0"/>
              <a:t>Iris Owens- Onsite Liaison</a:t>
            </a:r>
          </a:p>
          <a:p>
            <a:pPr marL="0" indent="0">
              <a:buNone/>
            </a:pPr>
            <a:r>
              <a:rPr lang="en-US" dirty="0">
                <a:hlinkClick r:id="rId2"/>
              </a:rPr>
              <a:t>iris.a.owens@act.org</a:t>
            </a:r>
            <a:r>
              <a:rPr lang="en-US" dirty="0"/>
              <a:t> or call 531-207-9019.</a:t>
            </a:r>
          </a:p>
          <a:p>
            <a:pPr marL="0" indent="0">
              <a:buNone/>
            </a:pPr>
            <a:endParaRPr lang="en-US" dirty="0"/>
          </a:p>
          <a:p>
            <a:pPr marL="0" indent="0">
              <a:buNone/>
            </a:pPr>
            <a:r>
              <a:rPr lang="en-US" dirty="0"/>
              <a:t>ACT State Customer Service</a:t>
            </a:r>
          </a:p>
          <a:p>
            <a:pPr marL="0" indent="0">
              <a:buNone/>
            </a:pPr>
            <a:r>
              <a:rPr lang="en-US" dirty="0"/>
              <a:t>800.553.6244 x 2800</a:t>
            </a:r>
          </a:p>
          <a:p>
            <a:pPr marL="0" indent="0">
              <a:buNone/>
            </a:pPr>
            <a:r>
              <a:rPr lang="en-US" dirty="0"/>
              <a:t>ACT Accommodations</a:t>
            </a:r>
          </a:p>
          <a:p>
            <a:pPr marL="0" indent="0">
              <a:buNone/>
            </a:pPr>
            <a:r>
              <a:rPr lang="en-US" dirty="0"/>
              <a:t>800.553.6244 x 1788</a:t>
            </a:r>
          </a:p>
        </p:txBody>
      </p:sp>
      <p:grpSp>
        <p:nvGrpSpPr>
          <p:cNvPr id="4" name="Group 3">
            <a:extLst>
              <a:ext uri="{FF2B5EF4-FFF2-40B4-BE49-F238E27FC236}">
                <a16:creationId xmlns:a16="http://schemas.microsoft.com/office/drawing/2014/main" id="{8A5D83CC-7A1B-4B9B-873C-F4A17EF98A2A}"/>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22B4056A-7B36-4E96-9E25-C920D5B2FBD6}"/>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1B5EDF-1C1E-41D3-AEE3-36AA8BBA770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5815B2-19EE-40E8-9317-1385111572F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F3060-C4F9-43B9-B420-1D237AB3B62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9279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60FD-D823-4A97-AF73-6CBD86157313}"/>
              </a:ext>
            </a:extLst>
          </p:cNvPr>
          <p:cNvSpPr>
            <a:spLocks noGrp="1"/>
          </p:cNvSpPr>
          <p:nvPr>
            <p:ph type="title"/>
          </p:nvPr>
        </p:nvSpPr>
        <p:spPr>
          <a:xfrm>
            <a:off x="304800" y="226646"/>
            <a:ext cx="11214100" cy="805229"/>
          </a:xfrm>
        </p:spPr>
        <p:txBody>
          <a:bodyPr>
            <a:normAutofit/>
          </a:bodyPr>
          <a:lstStyle/>
          <a:p>
            <a:r>
              <a:rPr lang="en-US" b="1" dirty="0">
                <a:solidFill>
                  <a:schemeClr val="accent1">
                    <a:lumMod val="50000"/>
                  </a:schemeClr>
                </a:solidFill>
                <a:latin typeface="Arial Black" panose="020B0A04020102020204" pitchFamily="34" charset="0"/>
              </a:rPr>
              <a:t>NSCAS ACT Test </a:t>
            </a:r>
            <a:r>
              <a:rPr lang="en-US" b="1" dirty="0">
                <a:solidFill>
                  <a:srgbClr val="FF0000"/>
                </a:solidFill>
                <a:latin typeface="Arial Black" panose="020B0A04020102020204" pitchFamily="34" charset="0"/>
              </a:rPr>
              <a:t>Windows 2023</a:t>
            </a:r>
          </a:p>
        </p:txBody>
      </p:sp>
      <p:graphicFrame>
        <p:nvGraphicFramePr>
          <p:cNvPr id="8" name="Table 7">
            <a:extLst>
              <a:ext uri="{FF2B5EF4-FFF2-40B4-BE49-F238E27FC236}">
                <a16:creationId xmlns:a16="http://schemas.microsoft.com/office/drawing/2014/main" id="{36C6EB19-92A5-4E70-A785-509B7A55EE2C}"/>
              </a:ext>
            </a:extLst>
          </p:cNvPr>
          <p:cNvGraphicFramePr>
            <a:graphicFrameLocks noGrp="1"/>
          </p:cNvGraphicFramePr>
          <p:nvPr>
            <p:extLst>
              <p:ext uri="{D42A27DB-BD31-4B8C-83A1-F6EECF244321}">
                <p14:modId xmlns:p14="http://schemas.microsoft.com/office/powerpoint/2010/main" val="2573190506"/>
              </p:ext>
            </p:extLst>
          </p:nvPr>
        </p:nvGraphicFramePr>
        <p:xfrm>
          <a:off x="450850" y="1326168"/>
          <a:ext cx="10826750" cy="5431673"/>
        </p:xfrm>
        <a:graphic>
          <a:graphicData uri="http://schemas.openxmlformats.org/drawingml/2006/table">
            <a:tbl>
              <a:tblPr firstRow="1" firstCol="1" bandRow="1">
                <a:tableStyleId>{5C22544A-7EE6-4342-B048-85BDC9FD1C3A}</a:tableStyleId>
              </a:tblPr>
              <a:tblGrid>
                <a:gridCol w="10826750">
                  <a:extLst>
                    <a:ext uri="{9D8B030D-6E8A-4147-A177-3AD203B41FA5}">
                      <a16:colId xmlns:a16="http://schemas.microsoft.com/office/drawing/2014/main" val="2653255921"/>
                    </a:ext>
                  </a:extLst>
                </a:gridCol>
              </a:tblGrid>
              <a:tr h="368959">
                <a:tc>
                  <a:txBody>
                    <a:bodyPr/>
                    <a:lstStyle/>
                    <a:p>
                      <a:pPr marL="0" marR="0">
                        <a:lnSpc>
                          <a:spcPct val="105000"/>
                        </a:lnSpc>
                        <a:spcBef>
                          <a:spcPts val="0"/>
                        </a:spcBef>
                        <a:spcAft>
                          <a:spcPts val="0"/>
                        </a:spcAft>
                      </a:pPr>
                      <a:r>
                        <a:rPr lang="en-US" sz="2000" b="1" dirty="0">
                          <a:effectLst/>
                        </a:rPr>
                        <a:t>Test Window 1</a:t>
                      </a:r>
                      <a:endParaRPr lang="en-US" sz="2000" b="1" dirty="0">
                        <a:effectLst/>
                        <a:latin typeface="Calibri" panose="020F0502020204030204" pitchFamily="34" charset="0"/>
                        <a:ea typeface="Calibri" panose="020F0502020204030204" pitchFamily="34" charset="0"/>
                      </a:endParaRPr>
                    </a:p>
                  </a:txBody>
                  <a:tcPr marL="68580" marR="68580" marT="0" marB="0">
                    <a:solidFill>
                      <a:srgbClr val="0F7FEF"/>
                    </a:solidFill>
                  </a:tcPr>
                </a:tc>
                <a:extLst>
                  <a:ext uri="{0D108BD9-81ED-4DB2-BD59-A6C34878D82A}">
                    <a16:rowId xmlns:a16="http://schemas.microsoft.com/office/drawing/2014/main" val="2090852643"/>
                  </a:ext>
                </a:extLst>
              </a:tr>
              <a:tr h="289841">
                <a:tc>
                  <a:txBody>
                    <a:bodyPr/>
                    <a:lstStyle/>
                    <a:p>
                      <a:pPr marL="0" marR="0">
                        <a:lnSpc>
                          <a:spcPct val="105000"/>
                        </a:lnSpc>
                        <a:spcBef>
                          <a:spcPts val="0"/>
                        </a:spcBef>
                        <a:spcAft>
                          <a:spcPts val="0"/>
                        </a:spcAft>
                      </a:pPr>
                      <a:r>
                        <a:rPr lang="en-US" sz="2000" b="0" dirty="0">
                          <a:solidFill>
                            <a:srgbClr val="00339A"/>
                          </a:solidFill>
                          <a:effectLst/>
                        </a:rPr>
                        <a:t>Standard Administration (Paper): March 21,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357478559"/>
                  </a:ext>
                </a:extLst>
              </a:tr>
              <a:tr h="289841">
                <a:tc>
                  <a:txBody>
                    <a:bodyPr/>
                    <a:lstStyle/>
                    <a:p>
                      <a:pPr marL="0" marR="0">
                        <a:lnSpc>
                          <a:spcPct val="105000"/>
                        </a:lnSpc>
                        <a:spcBef>
                          <a:spcPts val="0"/>
                        </a:spcBef>
                        <a:spcAft>
                          <a:spcPts val="0"/>
                        </a:spcAft>
                      </a:pPr>
                      <a:r>
                        <a:rPr lang="en-US" sz="2000" b="0" dirty="0">
                          <a:solidFill>
                            <a:srgbClr val="00339A"/>
                          </a:solidFill>
                          <a:effectLst/>
                        </a:rPr>
                        <a:t>Accommodations Administration (Paper): March 21-24 &amp; March 27-31,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262213043"/>
                  </a:ext>
                </a:extLst>
              </a:tr>
              <a:tr h="289841">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March 21-23 &amp; March 28-30,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4024511302"/>
                  </a:ext>
                </a:extLst>
              </a:tr>
              <a:tr h="368959">
                <a:tc>
                  <a:txBody>
                    <a:bodyPr/>
                    <a:lstStyle/>
                    <a:p>
                      <a:pPr marL="0" marR="0">
                        <a:lnSpc>
                          <a:spcPct val="105000"/>
                        </a:lnSpc>
                        <a:spcBef>
                          <a:spcPts val="0"/>
                        </a:spcBef>
                        <a:spcAft>
                          <a:spcPts val="0"/>
                        </a:spcAft>
                      </a:pPr>
                      <a:r>
                        <a:rPr lang="en-US" sz="2000" dirty="0">
                          <a:effectLst/>
                        </a:rPr>
                        <a:t>Test Window 2</a:t>
                      </a:r>
                      <a:endParaRPr lang="en-US" sz="2000" dirty="0">
                        <a:effectLst/>
                        <a:latin typeface="Calibri" panose="020F0502020204030204" pitchFamily="34" charset="0"/>
                        <a:ea typeface="Calibri" panose="020F0502020204030204" pitchFamily="34" charset="0"/>
                      </a:endParaRPr>
                    </a:p>
                  </a:txBody>
                  <a:tcPr marL="68580" marR="68580" marT="0" marB="0">
                    <a:solidFill>
                      <a:srgbClr val="6241C2"/>
                    </a:solidFill>
                  </a:tcPr>
                </a:tc>
                <a:extLst>
                  <a:ext uri="{0D108BD9-81ED-4DB2-BD59-A6C34878D82A}">
                    <a16:rowId xmlns:a16="http://schemas.microsoft.com/office/drawing/2014/main" val="1140834999"/>
                  </a:ext>
                </a:extLst>
              </a:tr>
              <a:tr h="289841">
                <a:tc>
                  <a:txBody>
                    <a:bodyPr/>
                    <a:lstStyle/>
                    <a:p>
                      <a:pPr marL="0" marR="0">
                        <a:lnSpc>
                          <a:spcPct val="105000"/>
                        </a:lnSpc>
                        <a:spcBef>
                          <a:spcPts val="0"/>
                        </a:spcBef>
                        <a:spcAft>
                          <a:spcPts val="0"/>
                        </a:spcAft>
                      </a:pPr>
                      <a:r>
                        <a:rPr lang="en-US" sz="2000" b="0" dirty="0">
                          <a:solidFill>
                            <a:srgbClr val="00339A"/>
                          </a:solidFill>
                          <a:effectLst/>
                        </a:rPr>
                        <a:t>Standard Administration (Paper): April 4,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227821454"/>
                  </a:ext>
                </a:extLst>
              </a:tr>
              <a:tr h="313628">
                <a:tc>
                  <a:txBody>
                    <a:bodyPr/>
                    <a:lstStyle/>
                    <a:p>
                      <a:pPr marL="0" marR="0">
                        <a:lnSpc>
                          <a:spcPct val="105000"/>
                        </a:lnSpc>
                        <a:spcBef>
                          <a:spcPts val="0"/>
                        </a:spcBef>
                        <a:spcAft>
                          <a:spcPts val="0"/>
                        </a:spcAft>
                      </a:pPr>
                      <a:r>
                        <a:rPr lang="en-US" sz="2000" b="0" dirty="0">
                          <a:solidFill>
                            <a:srgbClr val="00339A"/>
                          </a:solidFill>
                          <a:effectLst/>
                        </a:rPr>
                        <a:t>Accommodations Administration (Paper): April 4-7 &amp; April 10-14,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977237826"/>
                  </a:ext>
                </a:extLst>
              </a:tr>
              <a:tr h="289841">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April 4-6 &amp; April 11-13,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6189837"/>
                  </a:ext>
                </a:extLst>
              </a:tr>
              <a:tr h="368959">
                <a:tc>
                  <a:txBody>
                    <a:bodyPr/>
                    <a:lstStyle/>
                    <a:p>
                      <a:pPr marL="0" marR="0">
                        <a:lnSpc>
                          <a:spcPct val="105000"/>
                        </a:lnSpc>
                        <a:spcBef>
                          <a:spcPts val="0"/>
                        </a:spcBef>
                        <a:spcAft>
                          <a:spcPts val="0"/>
                        </a:spcAft>
                      </a:pPr>
                      <a:r>
                        <a:rPr lang="en-US" sz="2000" dirty="0">
                          <a:effectLst/>
                        </a:rPr>
                        <a:t>Test Window 3 MAKEUP ONLY</a:t>
                      </a:r>
                      <a:endParaRPr lang="en-US" sz="2000" dirty="0">
                        <a:effectLst/>
                        <a:latin typeface="Calibri" panose="020F0502020204030204" pitchFamily="34" charset="0"/>
                        <a:ea typeface="Calibri" panose="020F0502020204030204" pitchFamily="34" charset="0"/>
                      </a:endParaRPr>
                    </a:p>
                  </a:txBody>
                  <a:tcPr marL="68580" marR="68580" marT="0" marB="0">
                    <a:solidFill>
                      <a:srgbClr val="A90D9D"/>
                    </a:solidFill>
                  </a:tcPr>
                </a:tc>
                <a:extLst>
                  <a:ext uri="{0D108BD9-81ED-4DB2-BD59-A6C34878D82A}">
                    <a16:rowId xmlns:a16="http://schemas.microsoft.com/office/drawing/2014/main" val="35595362"/>
                  </a:ext>
                </a:extLst>
              </a:tr>
              <a:tr h="289841">
                <a:tc>
                  <a:txBody>
                    <a:bodyPr/>
                    <a:lstStyle/>
                    <a:p>
                      <a:pPr marL="0" marR="0">
                        <a:lnSpc>
                          <a:spcPct val="105000"/>
                        </a:lnSpc>
                        <a:spcBef>
                          <a:spcPts val="0"/>
                        </a:spcBef>
                        <a:spcAft>
                          <a:spcPts val="0"/>
                        </a:spcAft>
                      </a:pPr>
                      <a:r>
                        <a:rPr lang="en-US" sz="2000" b="0" dirty="0">
                          <a:solidFill>
                            <a:srgbClr val="00339A"/>
                          </a:solidFill>
                          <a:effectLst/>
                        </a:rPr>
                        <a:t>Standard Administration (Paper): April 18,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835587980"/>
                  </a:ext>
                </a:extLst>
              </a:tr>
              <a:tr h="289841">
                <a:tc>
                  <a:txBody>
                    <a:bodyPr/>
                    <a:lstStyle/>
                    <a:p>
                      <a:pPr marL="0" marR="0">
                        <a:lnSpc>
                          <a:spcPct val="105000"/>
                        </a:lnSpc>
                        <a:spcBef>
                          <a:spcPts val="0"/>
                        </a:spcBef>
                        <a:spcAft>
                          <a:spcPts val="0"/>
                        </a:spcAft>
                      </a:pPr>
                      <a:r>
                        <a:rPr lang="en-US" sz="2000" b="0" dirty="0">
                          <a:solidFill>
                            <a:srgbClr val="00339A"/>
                          </a:solidFill>
                          <a:effectLst/>
                        </a:rPr>
                        <a:t>Accommodations Administration (Paper): April 18-21 &amp; April 24-28, </a:t>
                      </a:r>
                      <a:r>
                        <a:rPr lang="en-US" sz="2000" b="1" dirty="0">
                          <a:solidFill>
                            <a:srgbClr val="00339A"/>
                          </a:solidFill>
                          <a:effectLst/>
                        </a:rPr>
                        <a:t>2023</a:t>
                      </a: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4211573870"/>
                  </a:ext>
                </a:extLst>
              </a:tr>
              <a:tr h="1748598">
                <a:tc>
                  <a:txBody>
                    <a:bodyPr/>
                    <a:lstStyle/>
                    <a:p>
                      <a:pPr marL="0" marR="0">
                        <a:lnSpc>
                          <a:spcPct val="105000"/>
                        </a:lnSpc>
                        <a:spcBef>
                          <a:spcPts val="0"/>
                        </a:spcBef>
                        <a:spcAft>
                          <a:spcPts val="0"/>
                        </a:spcAft>
                      </a:pPr>
                      <a:r>
                        <a:rPr lang="en-US" sz="2000" b="0" dirty="0">
                          <a:solidFill>
                            <a:srgbClr val="00339A"/>
                          </a:solidFill>
                          <a:effectLst/>
                        </a:rPr>
                        <a:t>Standard &amp; ACT-Authorized Accommodations (Online): April 18-20 &amp; April 25-27, </a:t>
                      </a:r>
                      <a:r>
                        <a:rPr lang="en-US" sz="2000" b="1" dirty="0">
                          <a:solidFill>
                            <a:srgbClr val="00339A"/>
                          </a:solidFill>
                          <a:effectLst/>
                        </a:rPr>
                        <a:t>2023</a:t>
                      </a:r>
                    </a:p>
                    <a:p>
                      <a:pPr marL="0" marR="0">
                        <a:lnSpc>
                          <a:spcPct val="105000"/>
                        </a:lnSpc>
                        <a:spcBef>
                          <a:spcPts val="0"/>
                        </a:spcBef>
                        <a:spcAft>
                          <a:spcPts val="0"/>
                        </a:spcAft>
                      </a:pPr>
                      <a:endParaRPr lang="en-US" sz="2000" b="1" dirty="0">
                        <a:solidFill>
                          <a:srgbClr val="00339A"/>
                        </a:solidFill>
                        <a:effectLst/>
                      </a:endParaRPr>
                    </a:p>
                    <a:p>
                      <a:pPr marL="0" indent="0">
                        <a:buNone/>
                      </a:pPr>
                      <a:r>
                        <a:rPr lang="en-US" sz="2000" dirty="0">
                          <a:solidFill>
                            <a:srgbClr val="7030A0"/>
                          </a:solidFill>
                          <a:ea typeface="Calibri" panose="020F0502020204030204" pitchFamily="34" charset="0"/>
                        </a:rPr>
                        <a:t>Please remember that you will have a choice between the first two assessment windows. </a:t>
                      </a:r>
                    </a:p>
                    <a:p>
                      <a:pPr marL="0" indent="0">
                        <a:buNone/>
                      </a:pPr>
                      <a:r>
                        <a:rPr lang="en-US" sz="2000" dirty="0">
                          <a:solidFill>
                            <a:srgbClr val="7030A0"/>
                          </a:solidFill>
                          <a:ea typeface="Calibri" panose="020F0502020204030204" pitchFamily="34" charset="0"/>
                        </a:rPr>
                        <a:t>Any subsequent window could be used for makeup testing. The third window (April 19) is for makeup only.</a:t>
                      </a:r>
                    </a:p>
                    <a:p>
                      <a:pPr marL="0" marR="0">
                        <a:lnSpc>
                          <a:spcPct val="105000"/>
                        </a:lnSpc>
                        <a:spcBef>
                          <a:spcPts val="0"/>
                        </a:spcBef>
                        <a:spcAft>
                          <a:spcPts val="0"/>
                        </a:spcAft>
                      </a:pPr>
                      <a:endParaRPr lang="en-US" sz="2000" b="1" dirty="0">
                        <a:solidFill>
                          <a:srgbClr val="00339A"/>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169944589"/>
                  </a:ext>
                </a:extLst>
              </a:tr>
            </a:tbl>
          </a:graphicData>
        </a:graphic>
      </p:graphicFrame>
    </p:spTree>
    <p:extLst>
      <p:ext uri="{BB962C8B-B14F-4D97-AF65-F5344CB8AC3E}">
        <p14:creationId xmlns:p14="http://schemas.microsoft.com/office/powerpoint/2010/main" val="409692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81229-5F62-4779-8836-F63B40E2CF56}"/>
              </a:ext>
            </a:extLst>
          </p:cNvPr>
          <p:cNvSpPr txBox="1"/>
          <p:nvPr/>
        </p:nvSpPr>
        <p:spPr>
          <a:xfrm>
            <a:off x="382438" y="1374476"/>
            <a:ext cx="11743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endParaRPr lang="en-US">
              <a:solidFill>
                <a:srgbClr val="DA846B"/>
              </a:solidFill>
              <a:latin typeface="Segoe UI"/>
              <a:cs typeface="Segoe UI"/>
            </a:endParaRPr>
          </a:p>
          <a:p>
            <a:pPr>
              <a:buAutoNum type="arabicPeriod"/>
            </a:pPr>
            <a:endParaRPr lang="en-US">
              <a:solidFill>
                <a:srgbClr val="DA846B"/>
              </a:solidFill>
              <a:latin typeface="Segoe UI"/>
              <a:cs typeface="Segoe UI"/>
            </a:endParaRPr>
          </a:p>
        </p:txBody>
      </p:sp>
      <p:sp>
        <p:nvSpPr>
          <p:cNvPr id="3" name="TextBox 2">
            <a:extLst>
              <a:ext uri="{FF2B5EF4-FFF2-40B4-BE49-F238E27FC236}">
                <a16:creationId xmlns:a16="http://schemas.microsoft.com/office/drawing/2014/main" id="{ED053BC1-C177-4C29-9976-C616914CEB2D}"/>
              </a:ext>
            </a:extLst>
          </p:cNvPr>
          <p:cNvSpPr txBox="1"/>
          <p:nvPr/>
        </p:nvSpPr>
        <p:spPr>
          <a:xfrm>
            <a:off x="138022" y="101385"/>
            <a:ext cx="1223225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accent1">
                    <a:lumMod val="50000"/>
                  </a:schemeClr>
                </a:solidFill>
                <a:latin typeface="Arial Black"/>
              </a:rPr>
              <a:t>Selecting Test Window</a:t>
            </a:r>
            <a:endParaRPr lang="en-US" sz="4000" dirty="0">
              <a:solidFill>
                <a:schemeClr val="accent1">
                  <a:lumMod val="50000"/>
                </a:schemeClr>
              </a:solidFill>
              <a:latin typeface="Calibri" panose="020F0502020204030204"/>
              <a:cs typeface="Calibri"/>
            </a:endParaRPr>
          </a:p>
          <a:p>
            <a:r>
              <a:rPr lang="en-US" sz="2800" dirty="0">
                <a:solidFill>
                  <a:schemeClr val="accent1">
                    <a:lumMod val="50000"/>
                  </a:schemeClr>
                </a:solidFill>
                <a:latin typeface="Arial"/>
                <a:cs typeface="Arial"/>
              </a:rPr>
              <a:t>Step 2: Configuration</a:t>
            </a:r>
          </a:p>
        </p:txBody>
      </p:sp>
      <p:pic>
        <p:nvPicPr>
          <p:cNvPr id="12" name="Picture 11">
            <a:extLst>
              <a:ext uri="{FF2B5EF4-FFF2-40B4-BE49-F238E27FC236}">
                <a16:creationId xmlns:a16="http://schemas.microsoft.com/office/drawing/2014/main" id="{5285224E-D418-4F82-9EBF-1AEFCAAD5CDA}"/>
              </a:ext>
            </a:extLst>
          </p:cNvPr>
          <p:cNvPicPr>
            <a:picLocks noChangeAspect="1"/>
          </p:cNvPicPr>
          <p:nvPr/>
        </p:nvPicPr>
        <p:blipFill>
          <a:blip r:embed="rId3"/>
          <a:stretch>
            <a:fillRect/>
          </a:stretch>
        </p:blipFill>
        <p:spPr>
          <a:xfrm>
            <a:off x="717631" y="1500186"/>
            <a:ext cx="9507276" cy="4884703"/>
          </a:xfrm>
          <a:prstGeom prst="rect">
            <a:avLst/>
          </a:prstGeom>
        </p:spPr>
      </p:pic>
      <p:grpSp>
        <p:nvGrpSpPr>
          <p:cNvPr id="13" name="Group 12">
            <a:extLst>
              <a:ext uri="{FF2B5EF4-FFF2-40B4-BE49-F238E27FC236}">
                <a16:creationId xmlns:a16="http://schemas.microsoft.com/office/drawing/2014/main" id="{F5FBA027-18B4-436B-BFD5-B5056D721E60}"/>
              </a:ext>
            </a:extLst>
          </p:cNvPr>
          <p:cNvGrpSpPr/>
          <p:nvPr/>
        </p:nvGrpSpPr>
        <p:grpSpPr>
          <a:xfrm>
            <a:off x="0" y="6324600"/>
            <a:ext cx="12191999" cy="533400"/>
            <a:chOff x="0" y="6324600"/>
            <a:chExt cx="12191999" cy="533400"/>
          </a:xfrm>
        </p:grpSpPr>
        <p:sp>
          <p:nvSpPr>
            <p:cNvPr id="14" name="Rectangle 13">
              <a:extLst>
                <a:ext uri="{FF2B5EF4-FFF2-40B4-BE49-F238E27FC236}">
                  <a16:creationId xmlns:a16="http://schemas.microsoft.com/office/drawing/2014/main" id="{89456F0F-FEB4-48E1-86D6-DCB1CD677C40}"/>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293119-59AD-45F0-B89C-5F859BD1E856}"/>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E26528-78CB-43FE-BE48-CD0B8462ADA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39D133-074F-4239-8644-38CE77DFFD4E}"/>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5919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11C7EE-2E00-4100-8B8E-2F6439A799B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6600" kern="1200" dirty="0">
                <a:solidFill>
                  <a:srgbClr val="FFFFFF"/>
                </a:solidFill>
                <a:latin typeface="Arial Black" panose="020B0A04020102020204" pitchFamily="34" charset="0"/>
              </a:rPr>
              <a:t>Questions?</a:t>
            </a:r>
          </a:p>
        </p:txBody>
      </p:sp>
      <p:grpSp>
        <p:nvGrpSpPr>
          <p:cNvPr id="4" name="Group 3">
            <a:extLst>
              <a:ext uri="{FF2B5EF4-FFF2-40B4-BE49-F238E27FC236}">
                <a16:creationId xmlns:a16="http://schemas.microsoft.com/office/drawing/2014/main" id="{8A5D83CC-7A1B-4B9B-873C-F4A17EF98A2A}"/>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22B4056A-7B36-4E96-9E25-C920D5B2FBD6}"/>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1B5EDF-1C1E-41D3-AEE3-36AA8BBA770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5815B2-19EE-40E8-9317-1385111572F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F3060-C4F9-43B9-B420-1D237AB3B620}"/>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20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CBB3-5938-4AAE-AE7D-B6DA8DD048C2}"/>
              </a:ext>
            </a:extLst>
          </p:cNvPr>
          <p:cNvSpPr>
            <a:spLocks noGrp="1"/>
          </p:cNvSpPr>
          <p:nvPr>
            <p:ph type="title"/>
          </p:nvPr>
        </p:nvSpPr>
        <p:spPr/>
        <p:txBody>
          <a:bodyPr/>
          <a:lstStyle/>
          <a:p>
            <a:r>
              <a:rPr lang="en-US" b="1" dirty="0">
                <a:solidFill>
                  <a:schemeClr val="accent1">
                    <a:lumMod val="50000"/>
                  </a:schemeClr>
                </a:solidFill>
                <a:latin typeface="Arial Black" panose="020B0A04020102020204" pitchFamily="34" charset="0"/>
                <a:cs typeface="Arial"/>
              </a:rPr>
              <a:t>Schedule of Events </a:t>
            </a:r>
            <a:br>
              <a:rPr lang="en-US" b="1" dirty="0">
                <a:solidFill>
                  <a:schemeClr val="accent1">
                    <a:lumMod val="50000"/>
                  </a:schemeClr>
                </a:solidFill>
                <a:latin typeface="Arial"/>
                <a:cs typeface="Arial"/>
              </a:rPr>
            </a:br>
            <a:r>
              <a:rPr lang="en-US" b="1" dirty="0">
                <a:solidFill>
                  <a:schemeClr val="accent1">
                    <a:lumMod val="50000"/>
                  </a:schemeClr>
                </a:solidFill>
                <a:latin typeface="Arial"/>
                <a:cs typeface="Arial"/>
              </a:rPr>
              <a:t>	</a:t>
            </a:r>
            <a:r>
              <a:rPr lang="en-US" sz="3200" b="1" dirty="0">
                <a:solidFill>
                  <a:schemeClr val="accent1">
                    <a:lumMod val="50000"/>
                  </a:schemeClr>
                </a:solidFill>
                <a:latin typeface="Arial"/>
                <a:cs typeface="Arial"/>
                <a:hlinkClick r:id="rId3"/>
              </a:rPr>
              <a:t>ACT Sponsored Website</a:t>
            </a:r>
            <a:endParaRPr lang="en-US" sz="3200" b="1" dirty="0"/>
          </a:p>
        </p:txBody>
      </p:sp>
      <p:pic>
        <p:nvPicPr>
          <p:cNvPr id="5" name="Picture 4">
            <a:extLst>
              <a:ext uri="{FF2B5EF4-FFF2-40B4-BE49-F238E27FC236}">
                <a16:creationId xmlns:a16="http://schemas.microsoft.com/office/drawing/2014/main" id="{19437428-318B-439D-B175-009CE79E9709}"/>
              </a:ext>
            </a:extLst>
          </p:cNvPr>
          <p:cNvPicPr>
            <a:picLocks noChangeAspect="1"/>
          </p:cNvPicPr>
          <p:nvPr/>
        </p:nvPicPr>
        <p:blipFill>
          <a:blip r:embed="rId4"/>
          <a:stretch>
            <a:fillRect/>
          </a:stretch>
        </p:blipFill>
        <p:spPr>
          <a:xfrm>
            <a:off x="1097357" y="1690688"/>
            <a:ext cx="9997286" cy="4990435"/>
          </a:xfrm>
          <a:prstGeom prst="rect">
            <a:avLst/>
          </a:prstGeom>
        </p:spPr>
      </p:pic>
      <p:grpSp>
        <p:nvGrpSpPr>
          <p:cNvPr id="6" name="Group 5">
            <a:extLst>
              <a:ext uri="{FF2B5EF4-FFF2-40B4-BE49-F238E27FC236}">
                <a16:creationId xmlns:a16="http://schemas.microsoft.com/office/drawing/2014/main" id="{A4120203-5711-4F91-B76F-DB74AECE71F5}"/>
              </a:ext>
            </a:extLst>
          </p:cNvPr>
          <p:cNvGrpSpPr/>
          <p:nvPr/>
        </p:nvGrpSpPr>
        <p:grpSpPr>
          <a:xfrm>
            <a:off x="0" y="6324600"/>
            <a:ext cx="12191999" cy="533400"/>
            <a:chOff x="0" y="6324600"/>
            <a:chExt cx="12191999" cy="533400"/>
          </a:xfrm>
        </p:grpSpPr>
        <p:sp>
          <p:nvSpPr>
            <p:cNvPr id="7" name="Rectangle 6">
              <a:extLst>
                <a:ext uri="{FF2B5EF4-FFF2-40B4-BE49-F238E27FC236}">
                  <a16:creationId xmlns:a16="http://schemas.microsoft.com/office/drawing/2014/main" id="{E2A73359-E8A3-48BA-BC2C-56F00A2571B0}"/>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F82930-5BAB-4927-AC10-7B22C5F608F4}"/>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559087-CE49-4F03-85DA-0E7CFF30CCD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717247-87CA-4669-B597-2D1F06C4A98C}"/>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294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4A313-6327-4B49-8B8D-67F4F5CE6346}"/>
              </a:ext>
            </a:extLst>
          </p:cNvPr>
          <p:cNvPicPr>
            <a:picLocks noChangeAspect="1"/>
          </p:cNvPicPr>
          <p:nvPr/>
        </p:nvPicPr>
        <p:blipFill rotWithShape="1">
          <a:blip r:embed="rId3">
            <a:extLst>
              <a:ext uri="{28A0092B-C50C-407E-A947-70E740481C1C}">
                <a14:useLocalDpi xmlns:a14="http://schemas.microsoft.com/office/drawing/2010/main" val="0"/>
              </a:ext>
            </a:extLst>
          </a:blip>
          <a:srcRect t="13358" b="2316"/>
          <a:stretch/>
        </p:blipFill>
        <p:spPr>
          <a:xfrm>
            <a:off x="-1" y="0"/>
            <a:ext cx="12192855" cy="6858000"/>
          </a:xfrm>
          <a:prstGeom prst="rect">
            <a:avLst/>
          </a:prstGeom>
        </p:spPr>
      </p:pic>
      <p:sp>
        <p:nvSpPr>
          <p:cNvPr id="8" name="Rectangle 7">
            <a:extLst>
              <a:ext uri="{FF2B5EF4-FFF2-40B4-BE49-F238E27FC236}">
                <a16:creationId xmlns:a16="http://schemas.microsoft.com/office/drawing/2014/main" id="{0EFA0779-281F-4EEF-88C4-BA4191A8807A}"/>
              </a:ext>
            </a:extLst>
          </p:cNvPr>
          <p:cNvSpPr/>
          <p:nvPr/>
        </p:nvSpPr>
        <p:spPr>
          <a:xfrm>
            <a:off x="-855" y="0"/>
            <a:ext cx="12192001" cy="6858000"/>
          </a:xfrm>
          <a:prstGeom prst="rect">
            <a:avLst/>
          </a:prstGeom>
          <a:solidFill>
            <a:srgbClr val="042E6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BE17B3-486D-4C2C-A8D9-A76873444A81}"/>
              </a:ext>
            </a:extLst>
          </p:cNvPr>
          <p:cNvSpPr txBox="1"/>
          <p:nvPr/>
        </p:nvSpPr>
        <p:spPr>
          <a:xfrm>
            <a:off x="0" y="2963416"/>
            <a:ext cx="12191999" cy="931168"/>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endParaRPr lang="en-US" sz="5400" b="1"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BE3826-4A00-4926-B809-8255915BB6BD}"/>
              </a:ext>
            </a:extLst>
          </p:cNvPr>
          <p:cNvSpPr>
            <a:spLocks noGrp="1"/>
          </p:cNvSpPr>
          <p:nvPr>
            <p:ph type="title"/>
          </p:nvPr>
        </p:nvSpPr>
        <p:spPr>
          <a:xfrm>
            <a:off x="773723" y="2088931"/>
            <a:ext cx="10580077" cy="2301766"/>
          </a:xfrm>
        </p:spPr>
        <p:txBody>
          <a:bodyPr/>
          <a:lstStyle/>
          <a:p>
            <a:r>
              <a:rPr lang="en-US" b="1" dirty="0">
                <a:solidFill>
                  <a:schemeClr val="bg1"/>
                </a:solidFill>
                <a:latin typeface="Arial Black" panose="020B0A04020102020204" pitchFamily="34" charset="0"/>
              </a:rPr>
              <a:t>ACT ACCOMMODATIONS and EL SUPPORTS</a:t>
            </a:r>
          </a:p>
        </p:txBody>
      </p:sp>
    </p:spTree>
    <p:extLst>
      <p:ext uri="{BB962C8B-B14F-4D97-AF65-F5344CB8AC3E}">
        <p14:creationId xmlns:p14="http://schemas.microsoft.com/office/powerpoint/2010/main" val="118411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9A63C2-4294-4B9D-B9A0-7CECF7372D58}"/>
              </a:ext>
            </a:extLst>
          </p:cNvPr>
          <p:cNvGrpSpPr/>
          <p:nvPr/>
        </p:nvGrpSpPr>
        <p:grpSpPr>
          <a:xfrm>
            <a:off x="0" y="6324600"/>
            <a:ext cx="12191999" cy="533400"/>
            <a:chOff x="0" y="6324600"/>
            <a:chExt cx="12191999" cy="533400"/>
          </a:xfrm>
        </p:grpSpPr>
        <p:sp>
          <p:nvSpPr>
            <p:cNvPr id="4" name="Rectangle 3">
              <a:extLst>
                <a:ext uri="{FF2B5EF4-FFF2-40B4-BE49-F238E27FC236}">
                  <a16:creationId xmlns:a16="http://schemas.microsoft.com/office/drawing/2014/main" id="{65E28ADE-37C1-459D-807C-BB0F97EFB941}"/>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4B33F4-CC72-4DC6-B990-9C36FF77E207}"/>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D46DDA-F90A-496E-86EB-53581653A458}"/>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C5DDB2-18F0-49A6-BFAA-4165D64F1AC6}"/>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C826C2FB-CABD-462D-AA23-244D77A9F0EF}"/>
              </a:ext>
            </a:extLst>
          </p:cNvPr>
          <p:cNvSpPr>
            <a:spLocks noGrp="1"/>
          </p:cNvSpPr>
          <p:nvPr>
            <p:ph type="title"/>
          </p:nvPr>
        </p:nvSpPr>
        <p:spPr/>
        <p:txBody>
          <a:bodyPr/>
          <a:lstStyle/>
          <a:p>
            <a:r>
              <a:rPr lang="en-US" b="1" dirty="0">
                <a:solidFill>
                  <a:schemeClr val="accent1">
                    <a:lumMod val="50000"/>
                  </a:schemeClr>
                </a:solidFill>
                <a:latin typeface="Arial Black" panose="020B0A04020102020204" pitchFamily="34" charset="0"/>
              </a:rPr>
              <a:t>New Accommodations Policy</a:t>
            </a:r>
          </a:p>
        </p:txBody>
      </p:sp>
      <p:sp>
        <p:nvSpPr>
          <p:cNvPr id="9" name="Content Placeholder 8">
            <a:extLst>
              <a:ext uri="{FF2B5EF4-FFF2-40B4-BE49-F238E27FC236}">
                <a16:creationId xmlns:a16="http://schemas.microsoft.com/office/drawing/2014/main" id="{CEEFD9A6-2D60-40D4-A9A7-C509230523C8}"/>
              </a:ext>
            </a:extLst>
          </p:cNvPr>
          <p:cNvSpPr>
            <a:spLocks noGrp="1"/>
          </p:cNvSpPr>
          <p:nvPr>
            <p:ph idx="1"/>
          </p:nvPr>
        </p:nvSpPr>
        <p:spPr/>
        <p:txBody>
          <a:bodyPr>
            <a:normAutofit lnSpcReduction="10000"/>
          </a:bodyPr>
          <a:lstStyle/>
          <a:p>
            <a:pPr marL="342900" indent="-342900"/>
            <a:r>
              <a:rPr lang="en-US" dirty="0">
                <a:latin typeface="Arial" panose="020B0604020202020204" pitchFamily="34" charset="0"/>
                <a:cs typeface="Arial" panose="020B0604020202020204" pitchFamily="34" charset="0"/>
              </a:rPr>
              <a:t>ACT’s Accommodations Team is applying the policy during their reviews and ensuring that students with IEPs or 504 Plans that list the requested accommodations are approved</a:t>
            </a:r>
          </a:p>
          <a:p>
            <a:pPr marL="342900" indent="-342900"/>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TAA continues to ask for additional documentation, like educational evaluations, that are not necessary for approval if the student has an IEP or 504 Plan</a:t>
            </a:r>
          </a:p>
          <a:p>
            <a:pPr marL="342900" indent="-342900"/>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TACs must upload documents under these categories in order to submit in TAA </a:t>
            </a:r>
          </a:p>
          <a:p>
            <a:pPr marL="342900" indent="-342900"/>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5760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EA28-7AC7-41D7-A697-86E25BD97BED}"/>
              </a:ext>
            </a:extLst>
          </p:cNvPr>
          <p:cNvSpPr>
            <a:spLocks noGrp="1"/>
          </p:cNvSpPr>
          <p:nvPr>
            <p:ph type="title"/>
          </p:nvPr>
        </p:nvSpPr>
        <p:spPr>
          <a:xfrm>
            <a:off x="838200" y="201002"/>
            <a:ext cx="10515600" cy="775921"/>
          </a:xfrm>
        </p:spPr>
        <p:txBody>
          <a:bodyPr/>
          <a:lstStyle/>
          <a:p>
            <a:r>
              <a:rPr lang="en-US" b="1" dirty="0">
                <a:solidFill>
                  <a:schemeClr val="accent1">
                    <a:lumMod val="50000"/>
                  </a:schemeClr>
                </a:solidFill>
                <a:latin typeface="Arial Black" panose="020B0A04020102020204" pitchFamily="34" charset="0"/>
              </a:rPr>
              <a:t>Accommodations</a:t>
            </a:r>
          </a:p>
        </p:txBody>
      </p:sp>
      <p:sp>
        <p:nvSpPr>
          <p:cNvPr id="3" name="Content Placeholder 2">
            <a:extLst>
              <a:ext uri="{FF2B5EF4-FFF2-40B4-BE49-F238E27FC236}">
                <a16:creationId xmlns:a16="http://schemas.microsoft.com/office/drawing/2014/main" id="{ED7B979A-B149-49C7-84C9-357D0C6CEAB5}"/>
              </a:ext>
            </a:extLst>
          </p:cNvPr>
          <p:cNvSpPr>
            <a:spLocks noGrp="1"/>
          </p:cNvSpPr>
          <p:nvPr>
            <p:ph idx="1"/>
          </p:nvPr>
        </p:nvSpPr>
        <p:spPr>
          <a:xfrm>
            <a:off x="838200" y="976923"/>
            <a:ext cx="10515600" cy="5200040"/>
          </a:xfrm>
        </p:spPr>
        <p:txBody>
          <a:bodyPr/>
          <a:lstStyle/>
          <a:p>
            <a:r>
              <a:rPr lang="en-US" dirty="0"/>
              <a:t>What accommodations are allowed? What documents do I need to have?   </a:t>
            </a:r>
            <a:r>
              <a:rPr lang="en-US" dirty="0">
                <a:hlinkClick r:id="rId3"/>
              </a:rPr>
              <a:t>Quick Start Guide for Requesting Accommodations</a:t>
            </a:r>
            <a:endParaRPr lang="en-US" dirty="0"/>
          </a:p>
          <a:p>
            <a:endParaRPr lang="en-US" dirty="0"/>
          </a:p>
          <a:p>
            <a:r>
              <a:rPr lang="en-US" dirty="0"/>
              <a:t>Are there accommodations for EL students?</a:t>
            </a:r>
          </a:p>
          <a:p>
            <a:endParaRPr lang="en-US" dirty="0"/>
          </a:p>
        </p:txBody>
      </p:sp>
      <p:grpSp>
        <p:nvGrpSpPr>
          <p:cNvPr id="4" name="Group 3">
            <a:extLst>
              <a:ext uri="{FF2B5EF4-FFF2-40B4-BE49-F238E27FC236}">
                <a16:creationId xmlns:a16="http://schemas.microsoft.com/office/drawing/2014/main" id="{1BF9815B-9C28-4FA7-A19D-2B7F9BAE02E4}"/>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DACC6697-596F-4575-8D20-BD24B6F8F323}"/>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3B889-9E10-4F6F-B3FE-2C76612899D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0344F2-EE1F-4966-87A7-BF9119281C5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FF468A-A36C-4D20-B5A3-855BC31B5971}"/>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68D3024-4841-4A91-89BA-2DD4655979F3}"/>
              </a:ext>
            </a:extLst>
          </p:cNvPr>
          <p:cNvPicPr>
            <a:picLocks noChangeAspect="1"/>
          </p:cNvPicPr>
          <p:nvPr/>
        </p:nvPicPr>
        <p:blipFill>
          <a:blip r:embed="rId4"/>
          <a:stretch>
            <a:fillRect/>
          </a:stretch>
        </p:blipFill>
        <p:spPr>
          <a:xfrm>
            <a:off x="1505915" y="2871445"/>
            <a:ext cx="7163800" cy="3162741"/>
          </a:xfrm>
          <a:prstGeom prst="rect">
            <a:avLst/>
          </a:prstGeom>
        </p:spPr>
      </p:pic>
    </p:spTree>
    <p:extLst>
      <p:ext uri="{BB962C8B-B14F-4D97-AF65-F5344CB8AC3E}">
        <p14:creationId xmlns:p14="http://schemas.microsoft.com/office/powerpoint/2010/main" val="377742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EA28-7AC7-41D7-A697-86E25BD97BED}"/>
              </a:ext>
            </a:extLst>
          </p:cNvPr>
          <p:cNvSpPr>
            <a:spLocks noGrp="1"/>
          </p:cNvSpPr>
          <p:nvPr>
            <p:ph type="title"/>
          </p:nvPr>
        </p:nvSpPr>
        <p:spPr>
          <a:xfrm>
            <a:off x="838200" y="365126"/>
            <a:ext cx="10515600" cy="1049460"/>
          </a:xfrm>
        </p:spPr>
        <p:txBody>
          <a:bodyPr/>
          <a:lstStyle/>
          <a:p>
            <a:r>
              <a:rPr lang="en-US" b="1" dirty="0">
                <a:solidFill>
                  <a:schemeClr val="accent1">
                    <a:lumMod val="50000"/>
                  </a:schemeClr>
                </a:solidFill>
                <a:latin typeface="Arial Black" panose="020B0A04020102020204" pitchFamily="34" charset="0"/>
              </a:rPr>
              <a:t>Accommodations</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ED7B979A-B149-49C7-84C9-357D0C6CEAB5}"/>
              </a:ext>
            </a:extLst>
          </p:cNvPr>
          <p:cNvSpPr>
            <a:spLocks noGrp="1"/>
          </p:cNvSpPr>
          <p:nvPr>
            <p:ph idx="1"/>
          </p:nvPr>
        </p:nvSpPr>
        <p:spPr/>
        <p:txBody>
          <a:bodyPr/>
          <a:lstStyle/>
          <a:p>
            <a:r>
              <a:rPr lang="en-US" dirty="0"/>
              <a:t>Who can request an accommodation?</a:t>
            </a:r>
          </a:p>
          <a:p>
            <a:r>
              <a:rPr lang="en-US" dirty="0"/>
              <a:t>Can more than one person request accommodations?</a:t>
            </a:r>
          </a:p>
          <a:p>
            <a:r>
              <a:rPr lang="en-US" dirty="0"/>
              <a:t>What is the difference between Reconsideration and Late Consideration?</a:t>
            </a:r>
          </a:p>
          <a:p>
            <a:r>
              <a:rPr lang="en-US" dirty="0"/>
              <a:t>Who requests accommodations for the students in external programs?</a:t>
            </a:r>
          </a:p>
          <a:p>
            <a:r>
              <a:rPr lang="en-US" dirty="0"/>
              <a:t>What is the deadline for spring 2022 accommodations?  </a:t>
            </a:r>
            <a:r>
              <a:rPr lang="en-US" b="1" dirty="0"/>
              <a:t>Friday, January 21, 2022.</a:t>
            </a:r>
          </a:p>
          <a:p>
            <a:endParaRPr lang="en-US" dirty="0"/>
          </a:p>
        </p:txBody>
      </p:sp>
      <p:grpSp>
        <p:nvGrpSpPr>
          <p:cNvPr id="4" name="Group 3">
            <a:extLst>
              <a:ext uri="{FF2B5EF4-FFF2-40B4-BE49-F238E27FC236}">
                <a16:creationId xmlns:a16="http://schemas.microsoft.com/office/drawing/2014/main" id="{1BF9815B-9C28-4FA7-A19D-2B7F9BAE02E4}"/>
              </a:ext>
            </a:extLst>
          </p:cNvPr>
          <p:cNvGrpSpPr/>
          <p:nvPr/>
        </p:nvGrpSpPr>
        <p:grpSpPr>
          <a:xfrm>
            <a:off x="0" y="6324600"/>
            <a:ext cx="12191999" cy="533400"/>
            <a:chOff x="0" y="6324600"/>
            <a:chExt cx="12191999" cy="533400"/>
          </a:xfrm>
        </p:grpSpPr>
        <p:sp>
          <p:nvSpPr>
            <p:cNvPr id="5" name="Rectangle 4">
              <a:extLst>
                <a:ext uri="{FF2B5EF4-FFF2-40B4-BE49-F238E27FC236}">
                  <a16:creationId xmlns:a16="http://schemas.microsoft.com/office/drawing/2014/main" id="{DACC6697-596F-4575-8D20-BD24B6F8F323}"/>
                </a:ext>
              </a:extLst>
            </p:cNvPr>
            <p:cNvSpPr/>
            <p:nvPr/>
          </p:nvSpPr>
          <p:spPr>
            <a:xfrm>
              <a:off x="0" y="6324600"/>
              <a:ext cx="6908800"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A3B889-9E10-4F6F-B3FE-2C76612899D0}"/>
                </a:ext>
              </a:extLst>
            </p:cNvPr>
            <p:cNvSpPr/>
            <p:nvPr/>
          </p:nvSpPr>
          <p:spPr>
            <a:xfrm>
              <a:off x="6976726" y="6324600"/>
              <a:ext cx="1942907" cy="533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0344F2-EE1F-4966-87A7-BF9119281C5B}"/>
                </a:ext>
              </a:extLst>
            </p:cNvPr>
            <p:cNvSpPr/>
            <p:nvPr/>
          </p:nvSpPr>
          <p:spPr>
            <a:xfrm>
              <a:off x="8987559" y="6324600"/>
              <a:ext cx="457008" cy="533400"/>
            </a:xfrm>
            <a:prstGeom prst="rect">
              <a:avLst/>
            </a:prstGeom>
            <a:solidFill>
              <a:srgbClr val="A9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FF468A-A36C-4D20-B5A3-855BC31B5971}"/>
                </a:ext>
              </a:extLst>
            </p:cNvPr>
            <p:cNvSpPr/>
            <p:nvPr/>
          </p:nvSpPr>
          <p:spPr>
            <a:xfrm>
              <a:off x="9512492" y="6324600"/>
              <a:ext cx="2679507" cy="533400"/>
            </a:xfrm>
            <a:prstGeom prst="rect">
              <a:avLst/>
            </a:prstGeom>
            <a:solidFill>
              <a:srgbClr val="0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8663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5690</TotalTime>
  <Words>3325</Words>
  <Application>Microsoft Office PowerPoint</Application>
  <PresentationFormat>Widescreen</PresentationFormat>
  <Paragraphs>290</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Arial,Sans-Serif</vt:lpstr>
      <vt:lpstr>Calibri</vt:lpstr>
      <vt:lpstr>Calibri Light</vt:lpstr>
      <vt:lpstr>Segoe UI</vt:lpstr>
      <vt:lpstr>Office Theme</vt:lpstr>
      <vt:lpstr>PowerPoint Presentation</vt:lpstr>
      <vt:lpstr>PowerPoint Presentation</vt:lpstr>
      <vt:lpstr>New This Cycle:</vt:lpstr>
      <vt:lpstr>PowerPoint Presentation</vt:lpstr>
      <vt:lpstr>Schedule of Events   ACT Sponsored Website</vt:lpstr>
      <vt:lpstr>ACT ACCOMMODATIONS and EL SUPPORTS</vt:lpstr>
      <vt:lpstr>New Accommodations Policy</vt:lpstr>
      <vt:lpstr>Accommodations</vt:lpstr>
      <vt:lpstr>Accommodations</vt:lpstr>
      <vt:lpstr>Success.ACT.org</vt:lpstr>
      <vt:lpstr>PowerPoint Presentation</vt:lpstr>
      <vt:lpstr>Trusted Agent</vt:lpstr>
      <vt:lpstr>PearsonAccessnext</vt:lpstr>
      <vt:lpstr>PowerPoint Presentation</vt:lpstr>
      <vt:lpstr>ACT Online Testing</vt:lpstr>
      <vt:lpstr>Online Testing</vt:lpstr>
      <vt:lpstr>Online Testing</vt:lpstr>
      <vt:lpstr>Online Testing</vt:lpstr>
      <vt:lpstr>State Use Questions</vt:lpstr>
      <vt:lpstr>State Use Questions</vt:lpstr>
      <vt:lpstr>State Use Questions cont.</vt:lpstr>
      <vt:lpstr>State Use Questions cont.</vt:lpstr>
      <vt:lpstr>MyACT</vt:lpstr>
      <vt:lpstr>PowerPoint Presentation</vt:lpstr>
      <vt:lpstr>MyACT- Preparing Examinees</vt:lpstr>
      <vt:lpstr>Parental Consent Requests</vt:lpstr>
      <vt:lpstr>Parental Consent Forms education.ne.gov/assessment/act/ </vt:lpstr>
      <vt:lpstr>Score Replacement Requests</vt:lpstr>
      <vt:lpstr>Score Report Replacements</vt:lpstr>
      <vt:lpstr>Prohibited Behaviors and Misadministrations </vt:lpstr>
      <vt:lpstr>Prohibited Behaviors</vt:lpstr>
      <vt:lpstr>PreACT</vt:lpstr>
      <vt:lpstr>PreACT</vt:lpstr>
      <vt:lpstr>ACT Online Prep</vt:lpstr>
      <vt:lpstr>ACT Online Prep (AOP)</vt:lpstr>
      <vt:lpstr>NSCAS ACT ISRs</vt:lpstr>
      <vt:lpstr>ACT Fee Waivers</vt:lpstr>
      <vt:lpstr>Contact List</vt:lpstr>
      <vt:lpstr>NSCAS ACT Test Windows 2023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A. Owens</dc:creator>
  <cp:lastModifiedBy>Iris</cp:lastModifiedBy>
  <cp:revision>53</cp:revision>
  <dcterms:created xsi:type="dcterms:W3CDTF">2021-09-28T15:58:06Z</dcterms:created>
  <dcterms:modified xsi:type="dcterms:W3CDTF">2021-10-18T13:36:22Z</dcterms:modified>
</cp:coreProperties>
</file>