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43"/>
  </p:notesMasterIdLst>
  <p:sldIdLst>
    <p:sldId id="256" r:id="rId2"/>
    <p:sldId id="285" r:id="rId3"/>
    <p:sldId id="293" r:id="rId4"/>
    <p:sldId id="286" r:id="rId5"/>
    <p:sldId id="288" r:id="rId6"/>
    <p:sldId id="289" r:id="rId7"/>
    <p:sldId id="257" r:id="rId8"/>
    <p:sldId id="290" r:id="rId9"/>
    <p:sldId id="296" r:id="rId10"/>
    <p:sldId id="295" r:id="rId11"/>
    <p:sldId id="335" r:id="rId12"/>
    <p:sldId id="336" r:id="rId13"/>
    <p:sldId id="337" r:id="rId14"/>
    <p:sldId id="338" r:id="rId15"/>
    <p:sldId id="294" r:id="rId16"/>
    <p:sldId id="333" r:id="rId17"/>
    <p:sldId id="304" r:id="rId18"/>
    <p:sldId id="300" r:id="rId19"/>
    <p:sldId id="301" r:id="rId20"/>
    <p:sldId id="302" r:id="rId21"/>
    <p:sldId id="303" r:id="rId22"/>
    <p:sldId id="334" r:id="rId23"/>
    <p:sldId id="299" r:id="rId24"/>
    <p:sldId id="267" r:id="rId25"/>
    <p:sldId id="268" r:id="rId26"/>
    <p:sldId id="330" r:id="rId27"/>
    <p:sldId id="272" r:id="rId28"/>
    <p:sldId id="261" r:id="rId29"/>
    <p:sldId id="329" r:id="rId30"/>
    <p:sldId id="331" r:id="rId31"/>
    <p:sldId id="316" r:id="rId32"/>
    <p:sldId id="318" r:id="rId33"/>
    <p:sldId id="319" r:id="rId34"/>
    <p:sldId id="320" r:id="rId35"/>
    <p:sldId id="321" r:id="rId36"/>
    <p:sldId id="322" r:id="rId37"/>
    <p:sldId id="323" r:id="rId38"/>
    <p:sldId id="332" r:id="rId39"/>
    <p:sldId id="325" r:id="rId40"/>
    <p:sldId id="305" r:id="rId41"/>
    <p:sldId id="34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8A2D12-8DB5-4622-9C3E-DCC9F27660B9}" v="91" dt="2021-10-06T20:26:25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1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53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2A446-8D3A-4AA3-907F-246F10819426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B1F9-2CBF-4B7B-BEED-55FAE054D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picture, Perkins V builds upon</a:t>
            </a:r>
            <a:r>
              <a:rPr lang="en-US" baseline="0" dirty="0"/>
              <a:t> Perkins IV.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776F0-3EAD-48C9-849E-8BF0DF176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74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2" name="Shape 4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528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955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CTE model</a:t>
            </a:r>
            <a:r>
              <a:rPr lang="en-US" baseline="0" dirty="0"/>
              <a:t> that is posted in almost every school in the state.  Not for sure, but Tony has probably shared this with the council over the years.  We have 6 Career Fields and with in those career fields we have </a:t>
            </a:r>
            <a:r>
              <a:rPr lang="en-US" baseline="0"/>
              <a:t>16 career </a:t>
            </a:r>
            <a:r>
              <a:rPr lang="en-US" baseline="0" dirty="0"/>
              <a:t>clusters and under the clusters we have pathways to careers.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38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568A-D3D7-40E8-A492-6A661BB59A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35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8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Start with our core proposition—if you only remember one thing:</a:t>
            </a:r>
          </a:p>
          <a:p>
            <a:r>
              <a:rPr dirty="0"/>
              <a:t>SkillsUSA is a unique opportunity to both strengthen the future of your</a:t>
            </a:r>
            <a:r>
              <a:rPr lang="en-US" dirty="0"/>
              <a:t> program</a:t>
            </a:r>
            <a:r>
              <a:rPr dirty="0"/>
              <a:t> and open up great futures for America’s  </a:t>
            </a:r>
            <a:r>
              <a:rPr lang="en-US" dirty="0"/>
              <a:t>CTE</a:t>
            </a:r>
            <a:r>
              <a:rPr lang="en-US" baseline="0" dirty="0"/>
              <a:t> students</a:t>
            </a:r>
            <a:endParaRPr dirty="0"/>
          </a:p>
          <a:p>
            <a:endParaRPr dirty="0"/>
          </a:p>
          <a:p>
            <a:r>
              <a:rPr dirty="0"/>
              <a:t>A unique solution to two problems</a:t>
            </a:r>
          </a:p>
          <a:p>
            <a:r>
              <a:rPr dirty="0"/>
              <a:t>Going to try to prove this to you over the course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9245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picture, Perkins V builds upon</a:t>
            </a:r>
            <a:r>
              <a:rPr lang="en-US" baseline="0" dirty="0"/>
              <a:t> Perkins IV.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776F0-3EAD-48C9-849E-8BF0DF176F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7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picture, Perkins V builds upon</a:t>
            </a:r>
            <a:r>
              <a:rPr lang="en-US" baseline="0" dirty="0"/>
              <a:t> Perkins IV.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776F0-3EAD-48C9-849E-8BF0DF176F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0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59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SkillsUSA is a </a:t>
            </a:r>
            <a:r>
              <a:rPr lang="en-US" dirty="0"/>
              <a:t>professional</a:t>
            </a:r>
            <a:r>
              <a:rPr dirty="0"/>
              <a:t> leadership organization that prepares </a:t>
            </a:r>
            <a:r>
              <a:rPr lang="en-US" dirty="0"/>
              <a:t>students</a:t>
            </a:r>
            <a:r>
              <a:rPr dirty="0"/>
              <a:t> to thrive in skilled careers.</a:t>
            </a:r>
          </a:p>
          <a:p>
            <a:endParaRPr dirty="0"/>
          </a:p>
          <a:p>
            <a:r>
              <a:rPr dirty="0"/>
              <a:t>When we say </a:t>
            </a:r>
            <a:r>
              <a:rPr lang="en-US" dirty="0"/>
              <a:t>P</a:t>
            </a:r>
            <a:r>
              <a:rPr dirty="0"/>
              <a:t>LO, we mean that it is built for students and led by students</a:t>
            </a:r>
          </a:p>
          <a:p>
            <a:r>
              <a:rPr dirty="0"/>
              <a:t>Every chapter elects its own students to serve as president, treasurer, </a:t>
            </a:r>
            <a:r>
              <a:rPr lang="en-US" dirty="0"/>
              <a:t>and</a:t>
            </a:r>
            <a:r>
              <a:rPr lang="en-US" baseline="0" dirty="0"/>
              <a:t> work on committees and serve through community service</a:t>
            </a:r>
            <a:endParaRPr dirty="0"/>
          </a:p>
          <a:p>
            <a:endParaRPr dirty="0"/>
          </a:p>
          <a:p>
            <a:r>
              <a:rPr dirty="0"/>
              <a:t>Focused on skilled careers—everything from healthcare to HVAC, construction to cosmetology</a:t>
            </a:r>
          </a:p>
          <a:p>
            <a:r>
              <a:rPr dirty="0"/>
              <a:t>A chance to connect students with the careers of greatest opportunity</a:t>
            </a:r>
          </a:p>
          <a:p>
            <a:r>
              <a:rPr dirty="0"/>
              <a:t>And give them everything they need to succeed</a:t>
            </a:r>
          </a:p>
        </p:txBody>
      </p:sp>
    </p:spTree>
    <p:extLst>
      <p:ext uri="{BB962C8B-B14F-4D97-AF65-F5344CB8AC3E}">
        <p14:creationId xmlns:p14="http://schemas.microsoft.com/office/powerpoint/2010/main" val="161125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895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SkillsUSA is a partnership</a:t>
            </a:r>
            <a:r>
              <a:rPr lang="en-US" baseline="0" dirty="0"/>
              <a:t> of</a:t>
            </a:r>
            <a:r>
              <a:rPr lang="en-US" dirty="0"/>
              <a:t> students</a:t>
            </a:r>
            <a:r>
              <a:rPr lang="en-US" baseline="0" dirty="0"/>
              <a:t> teachers and industry making sure we have a skilled workforce today and in the future.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258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framework is the key</a:t>
            </a:r>
            <a:r>
              <a:rPr lang="en-US" dirty="0"/>
              <a:t> – quantifies and measures the SkillsUSA mission</a:t>
            </a:r>
            <a:endParaRPr dirty="0"/>
          </a:p>
          <a:p>
            <a:r>
              <a:rPr dirty="0"/>
              <a:t>Three </a:t>
            </a:r>
            <a:r>
              <a:rPr lang="en-US" dirty="0"/>
              <a:t>components:</a:t>
            </a:r>
            <a:endParaRPr dirty="0"/>
          </a:p>
          <a:p>
            <a:endParaRPr dirty="0"/>
          </a:p>
          <a:p>
            <a:r>
              <a:rPr dirty="0"/>
              <a:t>Technical skills grounded in academics—</a:t>
            </a:r>
            <a:endParaRPr lang="en-US" dirty="0"/>
          </a:p>
          <a:p>
            <a:r>
              <a:rPr dirty="0"/>
              <a:t>Defined in partnership with industry</a:t>
            </a:r>
          </a:p>
          <a:p>
            <a:r>
              <a:rPr dirty="0"/>
              <a:t>Every year, industry partners make sure it’s up to date and connected to needs</a:t>
            </a:r>
          </a:p>
          <a:p>
            <a:r>
              <a:rPr dirty="0"/>
              <a:t>When partners in building trades told us we needed to incorporate steel framing—</a:t>
            </a:r>
          </a:p>
          <a:p>
            <a:r>
              <a:rPr dirty="0"/>
              <a:t>The very next year, if you went to our national competition, you’d see students competing in a design that required both wood and steel framing</a:t>
            </a:r>
          </a:p>
          <a:p>
            <a:endParaRPr dirty="0"/>
          </a:p>
          <a:p>
            <a:r>
              <a:rPr dirty="0"/>
              <a:t>Workplace skills—Communication, Decision-making, Teamwork, Leadership--</a:t>
            </a:r>
          </a:p>
          <a:p>
            <a:r>
              <a:rPr dirty="0"/>
              <a:t>The skills you need in ANY career these days</a:t>
            </a:r>
          </a:p>
          <a:p>
            <a:endParaRPr dirty="0"/>
          </a:p>
          <a:p>
            <a:r>
              <a:rPr lang="en-US" dirty="0"/>
              <a:t>P</a:t>
            </a:r>
            <a:r>
              <a:rPr dirty="0"/>
              <a:t>ersonal skills—The hardest to define and the easiest to overlook, but the most important to long-term success</a:t>
            </a:r>
          </a:p>
          <a:p>
            <a:r>
              <a:rPr dirty="0"/>
              <a:t>Integrity, Work Ethic, Professionalism, Responsibility, Motivation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Employing the Framework creates a culture of work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368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0602"/>
            <a:r>
              <a:rPr dirty="0"/>
              <a:t>Let’s begin with why our mission matters today</a:t>
            </a:r>
          </a:p>
          <a:p>
            <a:pPr defTabSz="940602"/>
            <a:r>
              <a:rPr dirty="0"/>
              <a:t>The simples way to look at it is:</a:t>
            </a:r>
          </a:p>
          <a:p>
            <a:pPr defTabSz="940602"/>
            <a:r>
              <a:rPr dirty="0"/>
              <a:t>Businesses need skilled talent, while students need a better path to career success</a:t>
            </a:r>
          </a:p>
          <a:p>
            <a:pPr defTabSz="940602"/>
            <a:endParaRPr dirty="0"/>
          </a:p>
          <a:p>
            <a:pPr defTabSz="940602"/>
            <a:r>
              <a:rPr dirty="0"/>
              <a:t>[From the </a:t>
            </a:r>
            <a:r>
              <a:rPr i="1" dirty="0"/>
              <a:t>Talent Shortage Survey Results. 2011</a:t>
            </a:r>
            <a:r>
              <a:rPr dirty="0"/>
              <a:t>, by ManpowerGroup]</a:t>
            </a:r>
          </a:p>
          <a:p>
            <a:pPr defTabSz="940602"/>
            <a:r>
              <a:rPr dirty="0"/>
              <a:t>In the U.S., skilled trades workers are No. 1 among the Top Ten hardest jobs to fill. Technicians rank 4th, behind sales reps and nurses.</a:t>
            </a:r>
          </a:p>
          <a:p>
            <a:pPr defTabSz="940602"/>
            <a:endParaRPr dirty="0"/>
          </a:p>
          <a:p>
            <a:pPr defTabSz="940602"/>
            <a:r>
              <a:rPr dirty="0"/>
              <a:t>[From “The Boiling Point: The Skills Gap in U.S. Manufacturing,” 2011, by Deloitte Development LLC on behalf of The Manufacturing Institute. Based on surveys of a nationally representative sample of 1,123 U.S. manufacturing executives in July and August of 2011]</a:t>
            </a:r>
          </a:p>
          <a:p>
            <a:pPr defTabSz="940602"/>
            <a:r>
              <a:rPr dirty="0"/>
              <a:t>68% of the respondents identified a </a:t>
            </a:r>
            <a:r>
              <a:rPr b="1" dirty="0"/>
              <a:t>high skilled, flexible workforce</a:t>
            </a:r>
            <a:r>
              <a:rPr dirty="0"/>
              <a:t> as most important to meeting his or her company’s business success during the next 3-5 years.</a:t>
            </a:r>
          </a:p>
          <a:p>
            <a:pPr defTabSz="940602"/>
            <a:endParaRPr dirty="0"/>
          </a:p>
          <a:p>
            <a:pPr defTabSz="940602"/>
            <a:endParaRPr dirty="0"/>
          </a:p>
          <a:p>
            <a:pPr defTabSz="940602"/>
            <a:r>
              <a:rPr dirty="0"/>
              <a:t>Meanwhile, </a:t>
            </a:r>
            <a:r>
              <a:rPr lang="en-US" dirty="0"/>
              <a:t>17</a:t>
            </a:r>
            <a:r>
              <a:rPr dirty="0"/>
              <a:t> percent of U.S. students are failing to graduate high school and </a:t>
            </a:r>
          </a:p>
          <a:p>
            <a:pPr defTabSz="940602"/>
            <a:endParaRPr dirty="0"/>
          </a:p>
          <a:p>
            <a:pPr defTabSz="940602"/>
            <a:r>
              <a:rPr dirty="0"/>
              <a:t>Among HS dropouts, 81 percent say they wanted more “real-world” learning opportunities—</a:t>
            </a:r>
          </a:p>
          <a:p>
            <a:pPr defTabSz="940602"/>
            <a:r>
              <a:rPr dirty="0"/>
              <a:t>That’s from TIME Magazine survey for a cover story in 2006</a:t>
            </a:r>
          </a:p>
          <a:p>
            <a:pPr defTabSz="940602"/>
            <a:endParaRPr dirty="0"/>
          </a:p>
          <a:p>
            <a:pPr defTabSz="940602"/>
            <a:r>
              <a:rPr dirty="0"/>
              <a:t>That’s why we need to get to the next level.</a:t>
            </a:r>
          </a:p>
        </p:txBody>
      </p:sp>
    </p:spTree>
    <p:extLst>
      <p:ext uri="{BB962C8B-B14F-4D97-AF65-F5344CB8AC3E}">
        <p14:creationId xmlns:p14="http://schemas.microsoft.com/office/powerpoint/2010/main" val="291908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9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5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half" idx="1"/>
          </p:nvPr>
        </p:nvSpPr>
        <p:spPr>
          <a:xfrm>
            <a:off x="609602" y="1600201"/>
            <a:ext cx="5384799" cy="452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half" idx="13"/>
          </p:nvPr>
        </p:nvSpPr>
        <p:spPr>
          <a:xfrm>
            <a:off x="6197602" y="1600201"/>
            <a:ext cx="5384799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/>
            </a:lvl1pPr>
          </a:lstStyle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737600" y="6356350"/>
            <a:ext cx="477832" cy="494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55945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3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4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3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6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10/8/21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0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  <p:sldLayoutId id="2147483776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ony.glenn@nebraska.go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S6IckF1CM0?feature=oembe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FUWCf9yPO8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ne.gov/S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eersafeonline.com/" TargetMode="External"/><Relationship Id="rId5" Type="http://schemas.openxmlformats.org/officeDocument/2006/relationships/hyperlink" Target="https://www.education.ne.gov/NCE" TargetMode="External"/><Relationship Id="rId4" Type="http://schemas.openxmlformats.org/officeDocument/2006/relationships/hyperlink" Target="http://www.skillsusanebraska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education.ne.gov/wcontent/uploads/2021/06/NDE-ESSER-III-Planning-Guidance_6.22.21.pdf" TargetMode="External"/><Relationship Id="rId2" Type="http://schemas.openxmlformats.org/officeDocument/2006/relationships/hyperlink" Target="https://www.education.ne.gov/esser/esser-iii-arp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cc02.safelinks.protection.outlook.com/?url=https%3A%2F%2Fwww.cdc.gov%2Fcoronavirus%2F2019-ncov%2Fcommunity%2Fschools-childcare%2Foperation-strategy.html&amp;data=04%7C01%7Ckatie.bieber%40nebraska.gov%7C7efca2127a7e4da83f6808d93036a547%7C043207dfe6894bf6902001038f11f0b1%7C0%7C0%7C637593833523228265%7CUnknown%7CTWFpbGZsb3d8eyJWIjoiMC4wLjAwMDAiLCJQIjoiV2luMzIiLCJBTiI6Ik1haWwiLCJXVCI6Mn0%3D%7C1000&amp;sdata=m%2F167lddTloNmrTc4YygbbokzORTvwFT6W00mvrdGfs%3D&amp;reserved=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Sunset silhouette of scaffolding in construction site">
            <a:extLst>
              <a:ext uri="{FF2B5EF4-FFF2-40B4-BE49-F238E27FC236}">
                <a16:creationId xmlns:a16="http://schemas.microsoft.com/office/drawing/2014/main" id="{B9A9AE11-12D6-4544-A907-DB5840DCF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31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32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2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44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E44CC0-9153-483F-8065-D3B0C0F16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2021 Skilled and Technical Sciences Fall In-service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77F45-5626-46E7-AD87-36F5AE86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9354"/>
            <a:ext cx="9144000" cy="1265285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We are the Builders of the Future Workforce</a:t>
            </a:r>
          </a:p>
        </p:txBody>
      </p:sp>
      <p:grpSp>
        <p:nvGrpSpPr>
          <p:cNvPr id="64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665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3926-0934-4D8E-ACBD-203AA5AB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1149"/>
          </a:xfrm>
        </p:spPr>
        <p:txBody>
          <a:bodyPr>
            <a:noAutofit/>
          </a:bodyPr>
          <a:lstStyle/>
          <a:p>
            <a:br>
              <a:rPr lang="en-US" sz="2000" b="0" i="0" u="none" strike="noStrike" baseline="0" dirty="0">
                <a:latin typeface="Gotham Black"/>
              </a:rPr>
            </a:br>
            <a:r>
              <a:rPr lang="en-US" sz="2000" b="0" i="0" u="none" strike="noStrike" baseline="0" dirty="0">
                <a:latin typeface="Gotham Black"/>
              </a:rPr>
              <a:t> </a:t>
            </a:r>
            <a:r>
              <a:rPr lang="en-US" sz="2000" b="0" i="0" u="none" strike="noStrike" baseline="0" dirty="0">
                <a:solidFill>
                  <a:srgbClr val="007656"/>
                </a:solidFill>
                <a:latin typeface="Gotham Black"/>
              </a:rPr>
              <a:t>VIRTUAL NEBRASKA ENERGY WORKFORCE CONSORTIUM 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E19F5D-99AE-43D7-BE08-D22C84EFE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385" y="1064894"/>
            <a:ext cx="2872825" cy="110728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0C66F-9CA4-48BF-A1AC-FB5B2552588E}"/>
              </a:ext>
            </a:extLst>
          </p:cNvPr>
          <p:cNvSpPr txBox="1"/>
          <p:nvPr/>
        </p:nvSpPr>
        <p:spPr>
          <a:xfrm>
            <a:off x="849138" y="221806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OCT. 18-22 • 9:30-11 AM / 1-2:30 PM CDT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59338-EC53-4E38-B4BD-29C42F8C8E9E}"/>
              </a:ext>
            </a:extLst>
          </p:cNvPr>
          <p:cNvSpPr txBox="1"/>
          <p:nvPr/>
        </p:nvSpPr>
        <p:spPr>
          <a:xfrm>
            <a:off x="838200" y="2579838"/>
            <a:ext cx="61040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CAREERS BEING SHOWCASED WILL INCLUDE:</a:t>
            </a:r>
          </a:p>
          <a:p>
            <a:r>
              <a:rPr lang="en-US" b="1" dirty="0">
                <a:solidFill>
                  <a:srgbClr val="FF0000"/>
                </a:solidFill>
              </a:rPr>
              <a:t>Oct. 18 </a:t>
            </a:r>
            <a:r>
              <a:rPr lang="en-US" dirty="0"/>
              <a:t>• Corporate Services: Customer Service, Auditing, SkillsUSA</a:t>
            </a:r>
          </a:p>
          <a:p>
            <a:r>
              <a:rPr lang="en-US" b="1" dirty="0">
                <a:solidFill>
                  <a:srgbClr val="FF0000"/>
                </a:solidFill>
              </a:rPr>
              <a:t>Oct. 19 </a:t>
            </a:r>
            <a:r>
              <a:rPr lang="en-US" dirty="0"/>
              <a:t>• IT &amp; Computers: Graphic Design, Cyber Security, Utilities Technology, Bots </a:t>
            </a:r>
          </a:p>
          <a:p>
            <a:r>
              <a:rPr lang="en-US" b="1" dirty="0">
                <a:solidFill>
                  <a:srgbClr val="FF0000"/>
                </a:solidFill>
              </a:rPr>
              <a:t>Oct. 21 </a:t>
            </a:r>
            <a:r>
              <a:rPr lang="en-US" dirty="0"/>
              <a:t>• Plant and Technicians: Lineman/Gas Technicians, Drones, Water Filtration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D450B-63D2-4F94-A73A-0C17F294928C}"/>
              </a:ext>
            </a:extLst>
          </p:cNvPr>
          <p:cNvSpPr txBox="1"/>
          <p:nvPr/>
        </p:nvSpPr>
        <p:spPr>
          <a:xfrm>
            <a:off x="838200" y="4506806"/>
            <a:ext cx="6104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Oct. 22 </a:t>
            </a:r>
            <a:r>
              <a:rPr lang="en-US" dirty="0"/>
              <a:t>• Engineering, Alternative Energy &amp; Environmental: Engineers, Wind Energy, Chemistry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9D5B5-AFD1-4C56-8C88-249AD5F7A840}"/>
              </a:ext>
            </a:extLst>
          </p:cNvPr>
          <p:cNvSpPr txBox="1"/>
          <p:nvPr/>
        </p:nvSpPr>
        <p:spPr>
          <a:xfrm>
            <a:off x="838200" y="5319645"/>
            <a:ext cx="8265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 PARTICIPATE IN OUR VIRTUAL CAREER DAYS, REGISTER ONLINE AT: </a:t>
            </a:r>
            <a:r>
              <a:rPr lang="en-US" b="1" dirty="0">
                <a:solidFill>
                  <a:srgbClr val="FF0000"/>
                </a:solidFill>
              </a:rPr>
              <a:t>BIT.LY/2WExI50.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CFDDC4-EFED-4421-B901-DD0E941E46CE}"/>
              </a:ext>
            </a:extLst>
          </p:cNvPr>
          <p:cNvSpPr txBox="1"/>
          <p:nvPr/>
        </p:nvSpPr>
        <p:spPr>
          <a:xfrm>
            <a:off x="847508" y="6132484"/>
            <a:ext cx="8007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FOR QUESTIONS CONTACT MICHELLE HOMME AT: </a:t>
            </a:r>
            <a:r>
              <a:rPr lang="fr-FR" b="1" dirty="0">
                <a:solidFill>
                  <a:srgbClr val="FF0000"/>
                </a:solidFill>
              </a:rPr>
              <a:t>MHOMME@OPPD.COM OR 402-490-2235.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DF43A-B352-42E6-8D12-FDFDCDB3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Nebraska Association of Skilled and Technical </a:t>
            </a:r>
            <a:r>
              <a:rPr lang="en-US"/>
              <a:t>Sciences Educators (</a:t>
            </a:r>
            <a:r>
              <a:rPr lang="en-US" dirty="0"/>
              <a:t>NASTSE)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92CBE-6228-4749-8319-279B2227F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NASTSE Membership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Become a member at NebraskaSTSteachers.org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Member benefits:</a:t>
            </a:r>
          </a:p>
          <a:p>
            <a:pPr marL="457200" marR="152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Professional development during the annual conference and other workshops/seminars</a:t>
            </a:r>
          </a:p>
          <a:p>
            <a:pPr marL="457200" marR="152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Networking with like-minded professionals</a:t>
            </a:r>
          </a:p>
          <a:p>
            <a:pPr marL="457200" marR="152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Awards and recognition for exemplary programs and individuals</a:t>
            </a:r>
            <a:endParaRPr lang="en-US" sz="2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marR="152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Provide leadership for pre-service and new teachers</a:t>
            </a:r>
          </a:p>
          <a:p>
            <a:pPr marL="457200" marR="152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Promote our organization and the field of Skilled and Technical Sciences </a:t>
            </a:r>
          </a:p>
          <a:p>
            <a:pPr marL="457200" marR="152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Advance technological literacy for ALL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24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A4B6-5B34-4E2A-9E56-9E925F88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NASTSE Panhandle and Elkhorn District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0A460-407A-46D7-A16C-2B235A224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1524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NASTSE organization currently has two board positions open:</a:t>
            </a:r>
            <a:endParaRPr lang="en-US" sz="2400" b="0" dirty="0">
              <a:effectLst/>
            </a:endParaRPr>
          </a:p>
          <a:p>
            <a:pPr marL="0" marR="1524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Panhandle Trustee and Elkhorn Trustee. We are looking for candidates who</a:t>
            </a:r>
            <a:endParaRPr lang="en-US" sz="2400" b="0" dirty="0">
              <a:effectLst/>
            </a:endParaRPr>
          </a:p>
          <a:p>
            <a:pPr marL="0" marR="1524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are willing to commit to a two year term. The responsibilities of a district</a:t>
            </a:r>
            <a:endParaRPr lang="en-US" sz="2400" b="0" dirty="0">
              <a:effectLst/>
            </a:endParaRPr>
          </a:p>
          <a:p>
            <a:pPr marL="0" marR="1524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trustee include hosting an annual social for teachers in your district and</a:t>
            </a:r>
            <a:endParaRPr lang="en-US" sz="2400" b="0" dirty="0">
              <a:effectLst/>
            </a:endParaRPr>
          </a:p>
          <a:p>
            <a:pPr marL="0" marR="1524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attending quarterly board meetings to assist in the planning of NCE</a:t>
            </a:r>
            <a:endParaRPr lang="en-US" sz="2400" b="0" dirty="0">
              <a:effectLst/>
            </a:endParaRPr>
          </a:p>
          <a:p>
            <a:pPr marL="0" marR="1524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conference events related to Skilled and Technical Sciences. If interested,</a:t>
            </a:r>
            <a:endParaRPr lang="en-US" sz="2400" b="0" dirty="0">
              <a:effectLst/>
            </a:endParaRPr>
          </a:p>
          <a:p>
            <a:pPr marL="0" marR="15240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please email Matt Bova at bova.matthew@westside66.net</a:t>
            </a:r>
            <a:endParaRPr lang="en-US" sz="2400" b="0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6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065E9-E094-4C97-BD94-DA32EC2E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NCE/NASTSE Conference Presenters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E03A9-5166-4CFC-8BAC-8DA5DA2C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Nebraska Career Education Conference is a great way for Skilled and Technical Sciences teachers to network and see the great things educators across our state are doing. Please consider presenting a unit of study that you feel is worth sharing with other teachers in our state. Conference presenters receive a $100 stipend for presenting a 45-minute session. If interested, please email the Department of Education Liaison, Tony Glenn at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tony.glenn@nebraska.gov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RFP’s will be coming out later this fall.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9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DB19-364A-4FD0-B77F-9B5AE6DC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You Promoting You and Your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F4D2D-8690-4167-B101-39FFE47B2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NASTSE Teacher of the Year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NASTSE High School Program of the Year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NASTSE Middle School Program of the Year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NCE STS Teacher of the Year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NCE CTE Program of the Year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Partnerships, Administrators, Rich </a:t>
            </a:r>
            <a:r>
              <a:rPr lang="en-US" dirty="0" err="1"/>
              <a:t>Katt</a:t>
            </a:r>
            <a:r>
              <a:rPr lang="en-US" dirty="0"/>
              <a:t> Awards </a:t>
            </a:r>
            <a:r>
              <a:rPr lang="en-US"/>
              <a:t>need nominees.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4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FEBE6-3FFD-4D2C-AB05-BF9435BD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guy needs a break!</a:t>
            </a:r>
          </a:p>
        </p:txBody>
      </p:sp>
      <p:pic>
        <p:nvPicPr>
          <p:cNvPr id="4" name="VIDEO-2019-05-15-09-33-13">
            <a:hlinkClick r:id="" action="ppaction://media"/>
            <a:extLst>
              <a:ext uri="{FF2B5EF4-FFF2-40B4-BE49-F238E27FC236}">
                <a16:creationId xmlns:a16="http://schemas.microsoft.com/office/drawing/2014/main" id="{28B714F8-C1A0-4548-A1A8-E1DFBC53A70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20716" y="1825625"/>
            <a:ext cx="4692315" cy="4839870"/>
          </a:xfrm>
        </p:spPr>
      </p:pic>
    </p:spTree>
    <p:extLst>
      <p:ext uri="{BB962C8B-B14F-4D97-AF65-F5344CB8AC3E}">
        <p14:creationId xmlns:p14="http://schemas.microsoft.com/office/powerpoint/2010/main" val="31706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7AE6-2873-4D0F-B643-7DC7651B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Course Standards and Programs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BDAFC-1E19-4FD3-9891-EE1A921CB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37" y="1825625"/>
            <a:ext cx="11606463" cy="46672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Writing was done in July.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the process of cleaning them up and formatting.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Hopefully they go the commissioner and deputy commissioner for approval yet this fall.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Once approved, they will be ready for the 2022-2023 school year.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Current “Legacy Standards” are used for 2021-2022 school year.</a:t>
            </a:r>
          </a:p>
        </p:txBody>
      </p:sp>
    </p:spTree>
    <p:extLst>
      <p:ext uri="{BB962C8B-B14F-4D97-AF65-F5344CB8AC3E}">
        <p14:creationId xmlns:p14="http://schemas.microsoft.com/office/powerpoint/2010/main" val="134036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F2FBE4-2227-419B-B517-A4104EFA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 Star Course Standard Writers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213A0-EAD1-41E3-8142-CF6FBFBE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Aaron Jones – Waverly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Amanda Woodward – Lincoln North Star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Brandon Thoene – Ralston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Don </a:t>
            </a:r>
            <a:r>
              <a:rPr lang="en-US" dirty="0" err="1"/>
              <a:t>Seehusen</a:t>
            </a:r>
            <a:r>
              <a:rPr lang="en-US" dirty="0"/>
              <a:t> – Schuyler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Jessie Zweep – Louisville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Nathan Smith – Cross County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Randy Stribley – Papillion-LaVista South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Scott Gibson – Millard West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Will Winchester - Hershey</a:t>
            </a:r>
          </a:p>
        </p:txBody>
      </p:sp>
    </p:spTree>
    <p:extLst>
      <p:ext uri="{BB962C8B-B14F-4D97-AF65-F5344CB8AC3E}">
        <p14:creationId xmlns:p14="http://schemas.microsoft.com/office/powerpoint/2010/main" val="1335916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686918-A149-4B98-AAEB-9DC465762909}"/>
              </a:ext>
            </a:extLst>
          </p:cNvPr>
          <p:cNvGraphicFramePr>
            <a:graphicFrameLocks noGrp="1"/>
          </p:cNvGraphicFramePr>
          <p:nvPr/>
        </p:nvGraphicFramePr>
        <p:xfrm>
          <a:off x="936540" y="683192"/>
          <a:ext cx="9330408" cy="6714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563">
                  <a:extLst>
                    <a:ext uri="{9D8B030D-6E8A-4147-A177-3AD203B41FA5}">
                      <a16:colId xmlns:a16="http://schemas.microsoft.com/office/drawing/2014/main" val="1091088805"/>
                    </a:ext>
                  </a:extLst>
                </a:gridCol>
                <a:gridCol w="1958189">
                  <a:extLst>
                    <a:ext uri="{9D8B030D-6E8A-4147-A177-3AD203B41FA5}">
                      <a16:colId xmlns:a16="http://schemas.microsoft.com/office/drawing/2014/main" val="553741167"/>
                    </a:ext>
                  </a:extLst>
                </a:gridCol>
                <a:gridCol w="3002556">
                  <a:extLst>
                    <a:ext uri="{9D8B030D-6E8A-4147-A177-3AD203B41FA5}">
                      <a16:colId xmlns:a16="http://schemas.microsoft.com/office/drawing/2014/main" val="3729424071"/>
                    </a:ext>
                  </a:extLst>
                </a:gridCol>
                <a:gridCol w="2415100">
                  <a:extLst>
                    <a:ext uri="{9D8B030D-6E8A-4147-A177-3AD203B41FA5}">
                      <a16:colId xmlns:a16="http://schemas.microsoft.com/office/drawing/2014/main" val="2378154536"/>
                    </a:ext>
                  </a:extLst>
                </a:gridCol>
              </a:tblGrid>
              <a:tr h="9144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Skilled and Technical Sciences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0488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Legacy Program of Study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Revised Program of Study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Primary Updates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Rationale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713175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Architectural Design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Architectural Design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541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Work-based Learning added</a:t>
                      </a:r>
                    </a:p>
                    <a:p>
                      <a:pPr marL="10541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 create opportunities for additional student learning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21712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Construction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Construction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Work-based Learning added</a:t>
                      </a:r>
                    </a:p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2286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Changed Electricity to Residential Electricity</a:t>
                      </a:r>
                    </a:p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To create opportunities for additional student learning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name change better reflects the course content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3476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PLTW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Included in Engineering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 eliminate a separate Program of Study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51621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Engineering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Work-based Learning added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To create opportunities for additional student learning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748253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Energy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Energy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Work-based Learning added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To create opportunities for additional student learning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67710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Manufacturing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Manufacturing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Work-based Learning added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To create opportunities for additional student learning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905851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Welding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Welding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 Work-based Learning added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To create opportunities for additional student learning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53496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TDL – Technician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TDL – Technician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Added Power Equipment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Work-based Learning added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This course is for a small engines semester course. Course code to be added.</a:t>
                      </a:r>
                    </a:p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2286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To create opportunities for additional student learning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To create opportunities for additional student learning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5037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TDL – Supply Chain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TDL – Supply Chain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Work-based Learning added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31696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8B66178-14BB-45D0-95AF-B2864DAF5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437" y="87948"/>
            <a:ext cx="333495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Skilled and Technical Sciences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Program of Study Change Summary  (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1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5F60D3-839C-4A83-86B1-60AA254C9425}"/>
              </a:ext>
            </a:extLst>
          </p:cNvPr>
          <p:cNvGraphicFramePr>
            <a:graphicFrameLocks noGrp="1"/>
          </p:cNvGraphicFramePr>
          <p:nvPr/>
        </p:nvGraphicFramePr>
        <p:xfrm>
          <a:off x="1540041" y="1515979"/>
          <a:ext cx="8446169" cy="4989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521">
                  <a:extLst>
                    <a:ext uri="{9D8B030D-6E8A-4147-A177-3AD203B41FA5}">
                      <a16:colId xmlns:a16="http://schemas.microsoft.com/office/drawing/2014/main" val="3774978857"/>
                    </a:ext>
                  </a:extLst>
                </a:gridCol>
                <a:gridCol w="1819676">
                  <a:extLst>
                    <a:ext uri="{9D8B030D-6E8A-4147-A177-3AD203B41FA5}">
                      <a16:colId xmlns:a16="http://schemas.microsoft.com/office/drawing/2014/main" val="589158189"/>
                    </a:ext>
                  </a:extLst>
                </a:gridCol>
                <a:gridCol w="1937075">
                  <a:extLst>
                    <a:ext uri="{9D8B030D-6E8A-4147-A177-3AD203B41FA5}">
                      <a16:colId xmlns:a16="http://schemas.microsoft.com/office/drawing/2014/main" val="2602598055"/>
                    </a:ext>
                  </a:extLst>
                </a:gridCol>
                <a:gridCol w="1702278">
                  <a:extLst>
                    <a:ext uri="{9D8B030D-6E8A-4147-A177-3AD203B41FA5}">
                      <a16:colId xmlns:a16="http://schemas.microsoft.com/office/drawing/2014/main" val="806119863"/>
                    </a:ext>
                  </a:extLst>
                </a:gridCol>
                <a:gridCol w="1581619">
                  <a:extLst>
                    <a:ext uri="{9D8B030D-6E8A-4147-A177-3AD203B41FA5}">
                      <a16:colId xmlns:a16="http://schemas.microsoft.com/office/drawing/2014/main" val="3321445126"/>
                    </a:ext>
                  </a:extLst>
                </a:gridCol>
              </a:tblGrid>
              <a:tr h="409931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Skilled and Technical Sciences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301474"/>
                  </a:ext>
                </a:extLst>
              </a:tr>
              <a:tr h="376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Program of Study Name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Introductory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Intermediate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Capstone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Expanded Learning Opportunity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 anchor="ctr"/>
                </a:tc>
                <a:extLst>
                  <a:ext uri="{0D108BD9-81ED-4DB2-BD59-A6C34878D82A}">
                    <a16:rowId xmlns:a16="http://schemas.microsoft.com/office/drawing/2014/main" val="1970765022"/>
                  </a:ext>
                </a:extLst>
              </a:tr>
              <a:tr h="1051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Architectural Design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Introduction to STS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Architectural Design 1, OR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Housing and Interior Design (FCS)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Architectural Design 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Architecture &amp; Construction WBL Experience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extLst>
                  <a:ext uri="{0D108BD9-81ED-4DB2-BD59-A6C34878D82A}">
                    <a16:rowId xmlns:a16="http://schemas.microsoft.com/office/drawing/2014/main" val="242668053"/>
                  </a:ext>
                </a:extLst>
              </a:tr>
              <a:tr h="894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Construction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Introduction to STS,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Residential Electricity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Construction Trades 1,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Structural Systems (AG)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Construction Trades 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Architecture &amp; Construction WBL Experience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extLst>
                  <a:ext uri="{0D108BD9-81ED-4DB2-BD59-A6C34878D82A}">
                    <a16:rowId xmlns:a16="http://schemas.microsoft.com/office/drawing/2014/main" val="2404671847"/>
                  </a:ext>
                </a:extLst>
              </a:tr>
              <a:tr h="22574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Engineering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Introduction to STS,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Engineering Design and Systems Thinking, Or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PLTW Principles of Engineering,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PLTW Intro to Engineering Design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Engineering Problem Solving,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Robotics, OR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PLTW Aerospace Engineering,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PLTW Civil Engineering and Architecture,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PLTW Computer Integrated Manufacturing,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PLTW Digital Electronics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Systems Engineering and Project Management,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Advanced Robotics, OR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PLTW Engineering Design and Development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Energy &amp; Engineering WBL Experience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55" marR="58855" marT="0" marB="0"/>
                </a:tc>
                <a:extLst>
                  <a:ext uri="{0D108BD9-81ED-4DB2-BD59-A6C34878D82A}">
                    <a16:rowId xmlns:a16="http://schemas.microsoft.com/office/drawing/2014/main" val="156212679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B892F94-7712-4890-807A-08D236ABB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235" y="947791"/>
            <a:ext cx="49782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Revised Programs of Study (DRAFT)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2021 STS Workshop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53896"/>
            <a:ext cx="10538908" cy="5111496"/>
          </a:xfrm>
        </p:spPr>
        <p:txBody>
          <a:bodyPr>
            <a:normAutofit/>
          </a:bodyPr>
          <a:lstStyle/>
          <a:p>
            <a:r>
              <a:rPr lang="en-US" sz="3200" b="1" dirty="0"/>
              <a:t>NCE and STS Updates</a:t>
            </a:r>
          </a:p>
          <a:p>
            <a:r>
              <a:rPr lang="en-US" sz="3200" b="1" dirty="0"/>
              <a:t>Course Standards and Programs of Study </a:t>
            </a:r>
          </a:p>
          <a:p>
            <a:r>
              <a:rPr lang="en-US" sz="3200" b="1" dirty="0"/>
              <a:t>Industry Representatives</a:t>
            </a:r>
          </a:p>
          <a:p>
            <a:r>
              <a:rPr lang="en-US" sz="3200" b="1" dirty="0"/>
              <a:t>SkillsUSA Update</a:t>
            </a:r>
          </a:p>
          <a:p>
            <a:r>
              <a:rPr lang="en-US" sz="3200" b="1" dirty="0"/>
              <a:t>Group Share</a:t>
            </a:r>
          </a:p>
          <a:p>
            <a:r>
              <a:rPr lang="en-US" sz="3200" b="1" dirty="0"/>
              <a:t>Industry Tour</a:t>
            </a:r>
          </a:p>
          <a:p>
            <a:pPr marL="0" indent="0">
              <a:buNone/>
            </a:pPr>
            <a:endParaRPr lang="en-US" sz="7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5515" y="5102360"/>
            <a:ext cx="363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AdvanceCTE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457376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5BEB55-A04F-4911-883A-F98B9FB0EB95}"/>
              </a:ext>
            </a:extLst>
          </p:cNvPr>
          <p:cNvGraphicFramePr>
            <a:graphicFrameLocks noGrp="1"/>
          </p:cNvGraphicFramePr>
          <p:nvPr/>
        </p:nvGraphicFramePr>
        <p:xfrm>
          <a:off x="1419726" y="1707530"/>
          <a:ext cx="7948623" cy="4569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2725">
                  <a:extLst>
                    <a:ext uri="{9D8B030D-6E8A-4147-A177-3AD203B41FA5}">
                      <a16:colId xmlns:a16="http://schemas.microsoft.com/office/drawing/2014/main" val="4179441775"/>
                    </a:ext>
                  </a:extLst>
                </a:gridCol>
                <a:gridCol w="1712483">
                  <a:extLst>
                    <a:ext uri="{9D8B030D-6E8A-4147-A177-3AD203B41FA5}">
                      <a16:colId xmlns:a16="http://schemas.microsoft.com/office/drawing/2014/main" val="1905036502"/>
                    </a:ext>
                  </a:extLst>
                </a:gridCol>
                <a:gridCol w="1822966">
                  <a:extLst>
                    <a:ext uri="{9D8B030D-6E8A-4147-A177-3AD203B41FA5}">
                      <a16:colId xmlns:a16="http://schemas.microsoft.com/office/drawing/2014/main" val="339393035"/>
                    </a:ext>
                  </a:extLst>
                </a:gridCol>
                <a:gridCol w="1602000">
                  <a:extLst>
                    <a:ext uri="{9D8B030D-6E8A-4147-A177-3AD203B41FA5}">
                      <a16:colId xmlns:a16="http://schemas.microsoft.com/office/drawing/2014/main" val="990358423"/>
                    </a:ext>
                  </a:extLst>
                </a:gridCol>
                <a:gridCol w="1488449">
                  <a:extLst>
                    <a:ext uri="{9D8B030D-6E8A-4147-A177-3AD203B41FA5}">
                      <a16:colId xmlns:a16="http://schemas.microsoft.com/office/drawing/2014/main" val="3921316528"/>
                    </a:ext>
                  </a:extLst>
                </a:gridCol>
              </a:tblGrid>
              <a:tr h="520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Energy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Fundamentals of Energy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Sustainable Energy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Physics and Mathematics of Energy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Energy &amp; Engineering WBL Experience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extLst>
                  <a:ext uri="{0D108BD9-81ED-4DB2-BD59-A6C34878D82A}">
                    <a16:rowId xmlns:a16="http://schemas.microsoft.com/office/drawing/2014/main" val="1029591482"/>
                  </a:ext>
                </a:extLst>
              </a:tr>
              <a:tr h="20922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Manufacturing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Introduction to STS,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Drafting and Design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Manufacturing Processes - Woods,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Manufacturing Processes - Metals, OR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Manufacturing Processes - Plastics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Introduction to Electronics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Manufacturing Production - Woods,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Manufacturing Production - Metals,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Manufacturing Production - Plastics,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Introduction to Mechatronics, OR</a:t>
                      </a:r>
                      <a:br>
                        <a:rPr lang="en-US" sz="900">
                          <a:effectLst/>
                        </a:rPr>
                      </a:br>
                      <a:endParaRPr lang="en-US" sz="9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Advanced Electronics or 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Manufacturing WBL Experience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Advanced Manufacturing-Woods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Advanced Manufacturing-Metals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Advanced Manufacturing-Plastics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extLst>
                  <a:ext uri="{0D108BD9-81ED-4DB2-BD59-A6C34878D82A}">
                    <a16:rowId xmlns:a16="http://schemas.microsoft.com/office/drawing/2014/main" val="2655443512"/>
                  </a:ext>
                </a:extLst>
              </a:tr>
              <a:tr h="11737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TDL- Technician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Introduction to Skilled and Technical Sciences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-OR-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*Power Equipment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-OR-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Power and Technology (AG)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Transportation 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Transportation 2,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Collision repair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Transportation 3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Transportation, Distribution , and Logistics WBL Experience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extLst>
                  <a:ext uri="{0D108BD9-81ED-4DB2-BD59-A6C34878D82A}">
                    <a16:rowId xmlns:a16="http://schemas.microsoft.com/office/drawing/2014/main" val="1944418363"/>
                  </a:ext>
                </a:extLst>
              </a:tr>
              <a:tr h="5647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TDL- Supply Chain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Introduction to TDL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Distribution and Logistics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Business Logistics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Transportation, Distribution , and Logistics WBL Experience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81" marR="54581" marT="0" marB="0"/>
                </a:tc>
                <a:extLst>
                  <a:ext uri="{0D108BD9-81ED-4DB2-BD59-A6C34878D82A}">
                    <a16:rowId xmlns:a16="http://schemas.microsoft.com/office/drawing/2014/main" val="156406492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588D201-6C8A-4254-8BF2-7F3C676C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2021  Revised Programs of Study (continued) (DRAFT)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3FA3C-0E0A-434A-B942-F28B821EF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47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25D-2307-4652-B5F5-A5CD8125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2021  Revised Programs of Study (continued) (DRAFT)</a:t>
            </a:r>
            <a:endParaRPr lang="en-US" sz="2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DBD4DE-25B8-411E-8A4C-9C95E7A938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95663" y="2366211"/>
          <a:ext cx="8571331" cy="1728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349">
                  <a:extLst>
                    <a:ext uri="{9D8B030D-6E8A-4147-A177-3AD203B41FA5}">
                      <a16:colId xmlns:a16="http://schemas.microsoft.com/office/drawing/2014/main" val="3092055952"/>
                    </a:ext>
                  </a:extLst>
                </a:gridCol>
                <a:gridCol w="1846642">
                  <a:extLst>
                    <a:ext uri="{9D8B030D-6E8A-4147-A177-3AD203B41FA5}">
                      <a16:colId xmlns:a16="http://schemas.microsoft.com/office/drawing/2014/main" val="1348399498"/>
                    </a:ext>
                  </a:extLst>
                </a:gridCol>
                <a:gridCol w="1965780">
                  <a:extLst>
                    <a:ext uri="{9D8B030D-6E8A-4147-A177-3AD203B41FA5}">
                      <a16:colId xmlns:a16="http://schemas.microsoft.com/office/drawing/2014/main" val="1495813903"/>
                    </a:ext>
                  </a:extLst>
                </a:gridCol>
                <a:gridCol w="1727504">
                  <a:extLst>
                    <a:ext uri="{9D8B030D-6E8A-4147-A177-3AD203B41FA5}">
                      <a16:colId xmlns:a16="http://schemas.microsoft.com/office/drawing/2014/main" val="265787354"/>
                    </a:ext>
                  </a:extLst>
                </a:gridCol>
                <a:gridCol w="1605056">
                  <a:extLst>
                    <a:ext uri="{9D8B030D-6E8A-4147-A177-3AD203B41FA5}">
                      <a16:colId xmlns:a16="http://schemas.microsoft.com/office/drawing/2014/main" val="1915082152"/>
                    </a:ext>
                  </a:extLst>
                </a:gridCol>
              </a:tblGrid>
              <a:tr h="17287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Welding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 Introduction to Skilled and Technical Sciences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Welding 1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Ag Welding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Welding 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– OR –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</a:rPr>
                        <a:t>Metals and Fabrication (AG) (Equivalent to Welding 2) 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Welding 3 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Manufacturing WBL Experience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1328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780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64C2-468C-4668-869B-9E45AE9D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and Program of Study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0E3AA-F2D2-40D7-AAB6-36235C4A1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Fill out worksheet with YOUR Course Title, NDE Course Title and NDE COURSE CODE.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Identify the Programs of Study you provide.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Turn these into your Data Steward.</a:t>
            </a:r>
          </a:p>
        </p:txBody>
      </p:sp>
    </p:spTree>
    <p:extLst>
      <p:ext uri="{BB962C8B-B14F-4D97-AF65-F5344CB8AC3E}">
        <p14:creationId xmlns:p14="http://schemas.microsoft.com/office/powerpoint/2010/main" val="817813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4" name="iStock-50426829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429458"/>
            <a:ext cx="12192001" cy="1699876"/>
          </a:xfrm>
          <a:prstGeom prst="rect">
            <a:avLst/>
          </a:prstGeom>
          <a:ln w="12700">
            <a:miter lim="400000"/>
          </a:ln>
          <a:effectLst/>
        </p:spPr>
      </p:pic>
      <p:sp>
        <p:nvSpPr>
          <p:cNvPr id="6" name="Shape 118"/>
          <p:cNvSpPr/>
          <p:nvPr/>
        </p:nvSpPr>
        <p:spPr>
          <a:xfrm>
            <a:off x="6434687" y="4766435"/>
            <a:ext cx="123173" cy="482120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/>
          <a:p>
            <a:pPr algn="ctr">
              <a:defRPr sz="1900" b="1" cap="all" spc="475">
                <a:solidFill>
                  <a:srgbClr val="FFFFFF"/>
                </a:solidFill>
                <a:latin typeface="Futura-Heavy"/>
                <a:ea typeface="Futura-Heavy"/>
                <a:cs typeface="Futura-Heavy"/>
                <a:sym typeface="Futura-Heavy"/>
              </a:defRPr>
            </a:pPr>
            <a:endParaRPr sz="2533" dirty="0">
              <a:latin typeface="Futura-ExtraBold"/>
              <a:ea typeface="Futura-ExtraBold"/>
              <a:cs typeface="Futura-ExtraBold"/>
              <a:sym typeface="Futura-Extra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" r="-142"/>
          <a:stretch/>
        </p:blipFill>
        <p:spPr>
          <a:xfrm>
            <a:off x="3092521" y="575353"/>
            <a:ext cx="6123397" cy="36028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04" y="584248"/>
            <a:ext cx="12192000" cy="6278124"/>
          </a:xfrm>
          <a:prstGeom prst="rect">
            <a:avLst/>
          </a:prstGeom>
        </p:spPr>
      </p:pic>
      <p:sp>
        <p:nvSpPr>
          <p:cNvPr id="223" name="Shape 223"/>
          <p:cNvSpPr/>
          <p:nvPr/>
        </p:nvSpPr>
        <p:spPr>
          <a:xfrm>
            <a:off x="647957" y="584248"/>
            <a:ext cx="10972800" cy="5468225"/>
          </a:xfrm>
          <a:prstGeom prst="rect">
            <a:avLst/>
          </a:prstGeom>
          <a:solidFill>
            <a:srgbClr val="E72632"/>
          </a:solidFill>
          <a:ln w="12700">
            <a:miter lim="400000"/>
          </a:ln>
          <a:effectLst/>
        </p:spPr>
        <p:txBody>
          <a:bodyPr lIns="60959" rIns="60959" anchor="ctr"/>
          <a:lstStyle/>
          <a:p>
            <a:endParaRPr sz="2400" dirty="0"/>
          </a:p>
        </p:txBody>
      </p:sp>
      <p:sp>
        <p:nvSpPr>
          <p:cNvPr id="224" name="Shape 224"/>
          <p:cNvSpPr/>
          <p:nvPr/>
        </p:nvSpPr>
        <p:spPr>
          <a:xfrm>
            <a:off x="6072771" y="4627635"/>
            <a:ext cx="123173" cy="50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>
            <a:lvl1pPr algn="ctr">
              <a:defRPr sz="2000" cap="all">
                <a:solidFill>
                  <a:srgbClr val="CCA00A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endParaRPr sz="2667" b="1" dirty="0">
              <a:solidFill>
                <a:schemeClr val="bg1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647957" y="1123592"/>
            <a:ext cx="10972800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algn="ctr">
              <a:buClr>
                <a:srgbClr val="FFFFFF"/>
              </a:buClr>
              <a:buFont typeface="Arial"/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sz="4800" dirty="0">
                <a:solidFill>
                  <a:srgbClr val="07558D"/>
                </a:solidFill>
              </a:rPr>
              <a:t>SkillsUSA</a:t>
            </a:r>
            <a:r>
              <a:rPr sz="4800" dirty="0">
                <a:solidFill>
                  <a:srgbClr val="07558D"/>
                </a:solidFill>
                <a:latin typeface="Futura-Book"/>
                <a:ea typeface="Futura-Book"/>
                <a:cs typeface="Futura-Book"/>
                <a:sym typeface="Futura-Book"/>
              </a:rPr>
              <a:t> </a:t>
            </a:r>
            <a:r>
              <a:rPr sz="4800" cap="all" dirty="0">
                <a:solidFill>
                  <a:srgbClr val="07558D"/>
                </a:solidFill>
                <a:latin typeface="Futura-Book"/>
                <a:ea typeface="Futura-Book"/>
                <a:cs typeface="Futura-Book"/>
                <a:sym typeface="Futura-Book"/>
              </a:rPr>
              <a:t>is a</a:t>
            </a:r>
            <a:r>
              <a:rPr lang="en-US" sz="4800" cap="all" dirty="0">
                <a:solidFill>
                  <a:srgbClr val="07558D"/>
                </a:solidFill>
                <a:latin typeface="Futura-Book"/>
                <a:ea typeface="Futura-Book"/>
                <a:cs typeface="Futura-Book"/>
                <a:sym typeface="Futura-Book"/>
              </a:rPr>
              <a:t> </a:t>
            </a:r>
            <a:r>
              <a:rPr lang="en-US" sz="4800" b="1" u="sng" cap="all" dirty="0">
                <a:solidFill>
                  <a:schemeClr val="bg1"/>
                </a:solidFill>
                <a:latin typeface="Futura-Book"/>
                <a:ea typeface="Futura-Book"/>
                <a:cs typeface="Futura-Book"/>
                <a:sym typeface="Futura-Book"/>
              </a:rPr>
              <a:t>Career Technical Student</a:t>
            </a:r>
          </a:p>
          <a:p>
            <a:pPr algn="ctr">
              <a:buClr>
                <a:srgbClr val="FFFFFF"/>
              </a:buClr>
              <a:buFont typeface="Arial"/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4800" b="1" u="sng" cap="all" dirty="0">
                <a:solidFill>
                  <a:schemeClr val="bg1"/>
                </a:solidFill>
                <a:latin typeface="Futura-Book"/>
                <a:ea typeface="Futura-Book"/>
                <a:cs typeface="Futura-Book"/>
                <a:sym typeface="Futura-Book"/>
              </a:rPr>
              <a:t> Organization </a:t>
            </a:r>
            <a:r>
              <a:rPr lang="en-US" sz="4800" b="1" cap="all" dirty="0">
                <a:solidFill>
                  <a:schemeClr val="bg1"/>
                </a:solidFill>
                <a:latin typeface="Futura-Book"/>
                <a:ea typeface="Futura-Book"/>
                <a:cs typeface="Futura-Book"/>
                <a:sym typeface="Futura-Book"/>
              </a:rPr>
              <a:t>(</a:t>
            </a:r>
            <a:r>
              <a:rPr lang="en-US" sz="4800" b="1" cap="all" dirty="0" err="1">
                <a:solidFill>
                  <a:schemeClr val="bg1"/>
                </a:solidFill>
                <a:latin typeface="Futura-Book"/>
                <a:ea typeface="Futura-Book"/>
                <a:cs typeface="Futura-Book"/>
                <a:sym typeface="Futura-Book"/>
              </a:rPr>
              <a:t>ctso</a:t>
            </a:r>
            <a:r>
              <a:rPr lang="en-US" sz="4800" b="1" cap="all" dirty="0">
                <a:solidFill>
                  <a:schemeClr val="bg1"/>
                </a:solidFill>
                <a:latin typeface="Futura-Book"/>
                <a:ea typeface="Futura-Book"/>
                <a:cs typeface="Futura-Book"/>
                <a:sym typeface="Futura-Book"/>
              </a:rPr>
              <a:t>)</a:t>
            </a:r>
            <a:endParaRPr sz="4800" b="1" cap="all" dirty="0">
              <a:solidFill>
                <a:schemeClr val="bg1"/>
              </a:solidFill>
              <a:latin typeface="Futura-Book"/>
              <a:ea typeface="Futura-Book"/>
              <a:cs typeface="Futura-Book"/>
              <a:sym typeface="Futura-Book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1106420" y="3826802"/>
            <a:ext cx="1005146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/>
          <a:p>
            <a: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3200" dirty="0"/>
              <a:t>professional</a:t>
            </a:r>
            <a:r>
              <a:rPr sz="3200" dirty="0"/>
              <a:t> LEADERSHIP </a:t>
            </a:r>
            <a:r>
              <a:rPr sz="3200" dirty="0">
                <a:latin typeface="Futura-Heavy"/>
                <a:ea typeface="Futura-Heavy"/>
                <a:cs typeface="Futura-Heavy"/>
                <a:sym typeface="Futura-Heavy"/>
              </a:rPr>
              <a:t>ORGANIZATION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34FA0B-C1AD-7B41-928C-2DFB585E54B7}"/>
              </a:ext>
            </a:extLst>
          </p:cNvPr>
          <p:cNvGrpSpPr/>
          <p:nvPr/>
        </p:nvGrpSpPr>
        <p:grpSpPr>
          <a:xfrm>
            <a:off x="3161372" y="4683131"/>
            <a:ext cx="6293229" cy="914585"/>
            <a:chOff x="3161372" y="4230268"/>
            <a:chExt cx="6293229" cy="914585"/>
          </a:xfrm>
        </p:grpSpPr>
        <p:sp>
          <p:nvSpPr>
            <p:cNvPr id="227" name="Shape 227"/>
            <p:cNvSpPr/>
            <p:nvPr/>
          </p:nvSpPr>
          <p:spPr>
            <a:xfrm>
              <a:off x="3161372" y="4230268"/>
              <a:ext cx="2087819" cy="913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0959" rIns="60959">
              <a:spAutoFit/>
            </a:bodyPr>
            <a:lstStyle>
              <a:lvl1pPr algn="ctr">
                <a:defRPr sz="2000" b="1" cap="all">
                  <a:solidFill>
                    <a:srgbClr val="FFFFFF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r>
                <a:rPr sz="2667" dirty="0"/>
                <a:t>BUILT FOR</a:t>
              </a:r>
              <a:r>
                <a:rPr lang="en-US" sz="2667" dirty="0"/>
                <a:t> </a:t>
              </a:r>
              <a:br>
                <a:rPr lang="en-US" sz="2667" dirty="0"/>
              </a:br>
              <a:r>
                <a:rPr lang="en-US" sz="2667" dirty="0"/>
                <a:t>STUDENTS</a:t>
              </a:r>
              <a:endParaRPr sz="2667" dirty="0"/>
            </a:p>
          </p:txBody>
        </p:sp>
        <p:sp>
          <p:nvSpPr>
            <p:cNvPr id="229" name="Shape 229"/>
            <p:cNvSpPr/>
            <p:nvPr/>
          </p:nvSpPr>
          <p:spPr>
            <a:xfrm>
              <a:off x="7467777" y="4231653"/>
              <a:ext cx="1986824" cy="913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60959" rIns="60959">
              <a:spAutoFit/>
            </a:bodyPr>
            <a:lstStyle>
              <a:lvl1pPr algn="ctr">
                <a:defRPr sz="2000" b="1" cap="all">
                  <a:solidFill>
                    <a:srgbClr val="FFFFFF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r>
                <a:rPr sz="2667" dirty="0"/>
                <a:t>LED BY</a:t>
              </a:r>
              <a:br>
                <a:rPr lang="en-US" sz="2667" dirty="0"/>
              </a:br>
              <a:r>
                <a:rPr lang="en-US" sz="2667" dirty="0"/>
                <a:t>STUDENTS</a:t>
              </a:r>
              <a:endParaRPr sz="2667" dirty="0"/>
            </a:p>
          </p:txBody>
        </p:sp>
      </p:grpSp>
      <p:sp>
        <p:nvSpPr>
          <p:cNvPr id="236" name="Shape 236"/>
          <p:cNvSpPr/>
          <p:nvPr/>
        </p:nvSpPr>
        <p:spPr>
          <a:xfrm>
            <a:off x="6034406" y="5132702"/>
            <a:ext cx="123173" cy="666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/>
          <a:p>
            <a: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endParaRPr sz="3733" dirty="0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739739" y="499484"/>
            <a:ext cx="11041295" cy="5098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algn="ctr">
              <a:buClr>
                <a:srgbClr val="FFFFFF"/>
              </a:buClr>
              <a:buFont typeface="Arial"/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4267" dirty="0">
                <a:solidFill>
                  <a:schemeClr val="bg1"/>
                </a:solidFill>
                <a:latin typeface="Futura-Book"/>
                <a:sym typeface="Futura-Book"/>
              </a:rPr>
              <a:t>As a CTSO:</a:t>
            </a:r>
          </a:p>
          <a:p>
            <a:pPr>
              <a:buClr>
                <a:srgbClr val="FFFFFF"/>
              </a:buClr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3733" dirty="0">
                <a:solidFill>
                  <a:srgbClr val="FF0000"/>
                </a:solidFill>
                <a:latin typeface="Futura-Book"/>
                <a:sym typeface="Futura-Book"/>
              </a:rPr>
              <a:t>1) We offer students opportunities in Leadership</a:t>
            </a:r>
          </a:p>
          <a:p>
            <a:pPr>
              <a:buClr>
                <a:srgbClr val="FFFFFF"/>
              </a:buClr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endParaRPr lang="en-US" sz="2400" dirty="0">
              <a:solidFill>
                <a:srgbClr val="FF0000"/>
              </a:solidFill>
              <a:latin typeface="Futura-Book"/>
              <a:sym typeface="Futura-Book"/>
            </a:endParaRPr>
          </a:p>
          <a:p>
            <a:pPr>
              <a:buClr>
                <a:srgbClr val="FFFFFF"/>
              </a:buClr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4267" dirty="0">
                <a:solidFill>
                  <a:srgbClr val="0070C0"/>
                </a:solidFill>
                <a:latin typeface="Futura-Book"/>
                <a:sym typeface="Futura-Book"/>
              </a:rPr>
              <a:t>2) We allow them to Showcase their Skills through competition</a:t>
            </a:r>
          </a:p>
          <a:p>
            <a:pPr>
              <a:buClr>
                <a:srgbClr val="FFFFFF"/>
              </a:buClr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endParaRPr lang="en-US" sz="2400" dirty="0">
              <a:solidFill>
                <a:srgbClr val="0070C0"/>
              </a:solidFill>
              <a:latin typeface="Futura-Book"/>
              <a:sym typeface="Futura-Book"/>
            </a:endParaRPr>
          </a:p>
          <a:p>
            <a:pPr marL="990575" indent="-990575">
              <a:buClr>
                <a:srgbClr val="FFFFFF"/>
              </a:buClr>
              <a:buFont typeface="Arial"/>
              <a:buAutoNum type="arabicParenR"/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3733" dirty="0">
                <a:latin typeface="Futura-Book"/>
                <a:sym typeface="Futura-Book"/>
              </a:rPr>
              <a:t>  **these are offered through the operation </a:t>
            </a:r>
          </a:p>
          <a:p>
            <a:pPr marL="990575" indent="-990575">
              <a:buClr>
                <a:srgbClr val="FFFFFF"/>
              </a:buClr>
              <a:buFont typeface="Arial"/>
              <a:buAutoNum type="arabicParenR"/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3733" dirty="0">
                <a:latin typeface="Futura-Book"/>
                <a:sym typeface="Futura-Book"/>
              </a:rPr>
              <a:t>of the local chapters and through our </a:t>
            </a:r>
          </a:p>
          <a:p>
            <a:pPr marL="990575" indent="-990575">
              <a:buClr>
                <a:srgbClr val="FFFFFF"/>
              </a:buClr>
              <a:buFont typeface="Arial"/>
              <a:buAutoNum type="arabicParenR"/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3733" dirty="0">
                <a:latin typeface="Futura-Book"/>
                <a:sym typeface="Futura-Book"/>
              </a:rPr>
              <a:t>Conferences</a:t>
            </a:r>
            <a:endParaRPr sz="3733" dirty="0"/>
          </a:p>
        </p:txBody>
      </p:sp>
      <p:grpSp>
        <p:nvGrpSpPr>
          <p:cNvPr id="11" name="Group 10"/>
          <p:cNvGrpSpPr/>
          <p:nvPr/>
        </p:nvGrpSpPr>
        <p:grpSpPr>
          <a:xfrm>
            <a:off x="9467258" y="2858113"/>
            <a:ext cx="2478913" cy="1305353"/>
            <a:chOff x="7100443" y="2143585"/>
            <a:chExt cx="1859185" cy="979015"/>
          </a:xfrm>
        </p:grpSpPr>
        <p:sp>
          <p:nvSpPr>
            <p:cNvPr id="246" name="Shape 246"/>
            <p:cNvSpPr/>
            <p:nvPr/>
          </p:nvSpPr>
          <p:spPr>
            <a:xfrm>
              <a:off x="7100443" y="2807080"/>
              <a:ext cx="1859185" cy="3155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0959" rIns="60959">
              <a:spAutoFit/>
            </a:bodyPr>
            <a:lstStyle>
              <a:lvl1pPr algn="ctr">
                <a:lnSpc>
                  <a:spcPct val="80000"/>
                </a:lnSpc>
                <a:defRPr sz="20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endParaRPr sz="2667" dirty="0"/>
            </a:p>
          </p:txBody>
        </p:sp>
        <p:sp>
          <p:nvSpPr>
            <p:cNvPr id="247" name="Shape 247"/>
            <p:cNvSpPr/>
            <p:nvPr/>
          </p:nvSpPr>
          <p:spPr>
            <a:xfrm>
              <a:off x="7100444" y="2143585"/>
              <a:ext cx="1373874" cy="7464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0959" rIns="60959" anchor="ctr">
              <a:spAutoFit/>
            </a:bodyPr>
            <a:lstStyle>
              <a:lvl1pPr algn="ctr">
                <a:defRPr sz="4400" b="1">
                  <a:solidFill>
                    <a:srgbClr val="E72632"/>
                  </a:solidFill>
                  <a:latin typeface="Futura-ExtraBold"/>
                  <a:ea typeface="Futura-ExtraBold"/>
                  <a:cs typeface="Futura-ExtraBold"/>
                  <a:sym typeface="Futura-ExtraBold"/>
                </a:defRPr>
              </a:lvl1pPr>
            </a:lstStyle>
            <a:p>
              <a:endParaRPr sz="5867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69529" y="4686689"/>
            <a:ext cx="2978371" cy="1305353"/>
            <a:chOff x="2002147" y="3515017"/>
            <a:chExt cx="2233778" cy="979015"/>
          </a:xfrm>
        </p:grpSpPr>
        <p:sp>
          <p:nvSpPr>
            <p:cNvPr id="248" name="Shape 248"/>
            <p:cNvSpPr/>
            <p:nvPr/>
          </p:nvSpPr>
          <p:spPr>
            <a:xfrm>
              <a:off x="2002147" y="4178512"/>
              <a:ext cx="2233778" cy="3155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>
              <a:spAutoFit/>
            </a:bodyPr>
            <a:lstStyle>
              <a:lvl1pPr algn="ctr">
                <a:lnSpc>
                  <a:spcPct val="80000"/>
                </a:lnSpc>
                <a:defRPr sz="20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endParaRPr sz="2667" dirty="0"/>
            </a:p>
          </p:txBody>
        </p:sp>
        <p:sp>
          <p:nvSpPr>
            <p:cNvPr id="249" name="Shape 249"/>
            <p:cNvSpPr/>
            <p:nvPr/>
          </p:nvSpPr>
          <p:spPr>
            <a:xfrm>
              <a:off x="2373415" y="3515017"/>
              <a:ext cx="1491242" cy="7464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 anchor="ctr">
              <a:spAutoFit/>
            </a:bodyPr>
            <a:lstStyle>
              <a:lvl1pPr algn="ctr">
                <a:defRPr sz="4400" b="1">
                  <a:solidFill>
                    <a:srgbClr val="E72632"/>
                  </a:solidFill>
                  <a:latin typeface="Futura-ExtraBold"/>
                  <a:ea typeface="Futura-ExtraBold"/>
                  <a:cs typeface="Futura-ExtraBold"/>
                  <a:sym typeface="Futura-ExtraBold"/>
                </a:defRPr>
              </a:lvl1pPr>
            </a:lstStyle>
            <a:p>
              <a:endParaRPr sz="5867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569" y="2457866"/>
            <a:ext cx="4317425" cy="1305354"/>
            <a:chOff x="400176" y="1843400"/>
            <a:chExt cx="3238069" cy="979016"/>
          </a:xfrm>
        </p:grpSpPr>
        <p:sp>
          <p:nvSpPr>
            <p:cNvPr id="242" name="Shape 242"/>
            <p:cNvSpPr/>
            <p:nvPr/>
          </p:nvSpPr>
          <p:spPr>
            <a:xfrm>
              <a:off x="1142910" y="2506896"/>
              <a:ext cx="1752601" cy="3155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>
              <a:spAutoFit/>
            </a:bodyPr>
            <a:lstStyle>
              <a:lvl1pPr algn="ctr">
                <a:lnSpc>
                  <a:spcPct val="80000"/>
                </a:lnSpc>
                <a:defRPr sz="20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endParaRPr sz="2667" dirty="0"/>
            </a:p>
          </p:txBody>
        </p:sp>
        <p:sp>
          <p:nvSpPr>
            <p:cNvPr id="243" name="Shape 243"/>
            <p:cNvSpPr/>
            <p:nvPr/>
          </p:nvSpPr>
          <p:spPr>
            <a:xfrm>
              <a:off x="400176" y="1843400"/>
              <a:ext cx="3238069" cy="7464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 anchor="ctr">
              <a:spAutoFit/>
            </a:bodyPr>
            <a:lstStyle>
              <a:lvl1pPr algn="ctr">
                <a:defRPr sz="4400" b="1">
                  <a:solidFill>
                    <a:srgbClr val="E72632"/>
                  </a:solidFill>
                  <a:latin typeface="Futura-ExtraBold"/>
                  <a:ea typeface="Futura-ExtraBold"/>
                  <a:cs typeface="Futura-ExtraBold"/>
                  <a:sym typeface="Futura-ExtraBold"/>
                </a:defRPr>
              </a:lvl1pPr>
            </a:lstStyle>
            <a:p>
              <a:endParaRPr sz="5867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45479" y="2457866"/>
            <a:ext cx="3206047" cy="1305354"/>
            <a:chOff x="4016309" y="1843400"/>
            <a:chExt cx="2404535" cy="979016"/>
          </a:xfrm>
        </p:grpSpPr>
        <p:sp>
          <p:nvSpPr>
            <p:cNvPr id="244" name="Shape 244"/>
            <p:cNvSpPr/>
            <p:nvPr/>
          </p:nvSpPr>
          <p:spPr>
            <a:xfrm>
              <a:off x="4342276" y="2506896"/>
              <a:ext cx="1752601" cy="3155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>
              <a:spAutoFit/>
            </a:bodyPr>
            <a:lstStyle>
              <a:lvl1pPr algn="ctr">
                <a:lnSpc>
                  <a:spcPct val="80000"/>
                </a:lnSpc>
                <a:defRPr sz="20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endParaRPr sz="2667" dirty="0"/>
            </a:p>
          </p:txBody>
        </p:sp>
        <p:sp>
          <p:nvSpPr>
            <p:cNvPr id="245" name="Shape 245"/>
            <p:cNvSpPr/>
            <p:nvPr/>
          </p:nvSpPr>
          <p:spPr>
            <a:xfrm>
              <a:off x="4016309" y="1843400"/>
              <a:ext cx="2404535" cy="7464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 anchor="ctr">
              <a:spAutoFit/>
            </a:bodyPr>
            <a:lstStyle>
              <a:lvl1pPr algn="ctr">
                <a:defRPr sz="4400" b="1">
                  <a:solidFill>
                    <a:srgbClr val="E72632"/>
                  </a:solidFill>
                  <a:latin typeface="Futura-ExtraBold"/>
                  <a:ea typeface="Futura-ExtraBold"/>
                  <a:cs typeface="Futura-ExtraBold"/>
                  <a:sym typeface="Futura-ExtraBold"/>
                </a:defRPr>
              </a:lvl1pPr>
            </a:lstStyle>
            <a:p>
              <a:endParaRPr sz="5867" dirty="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09" y="-37011"/>
            <a:ext cx="12192000" cy="6858000"/>
          </a:xfrm>
          <a:prstGeom prst="rect">
            <a:avLst/>
          </a:prstGeom>
        </p:spPr>
      </p:pic>
      <p:sp>
        <p:nvSpPr>
          <p:cNvPr id="135" name="Shape 135"/>
          <p:cNvSpPr/>
          <p:nvPr/>
        </p:nvSpPr>
        <p:spPr>
          <a:xfrm>
            <a:off x="397566" y="4487334"/>
            <a:ext cx="11317356" cy="1693333"/>
          </a:xfrm>
          <a:prstGeom prst="rect">
            <a:avLst/>
          </a:prstGeom>
          <a:solidFill>
            <a:srgbClr val="E72632"/>
          </a:solidFill>
          <a:ln w="12700">
            <a:miter lim="400000"/>
          </a:ln>
          <a:effectLst/>
        </p:spPr>
        <p:txBody>
          <a:bodyPr lIns="60959" rIns="60959" anchor="ctr"/>
          <a:lstStyle/>
          <a:p>
            <a:endParaRPr sz="2400"/>
          </a:p>
        </p:txBody>
      </p:sp>
      <p:sp>
        <p:nvSpPr>
          <p:cNvPr id="138" name="Shape 138"/>
          <p:cNvSpPr/>
          <p:nvPr/>
        </p:nvSpPr>
        <p:spPr>
          <a:xfrm>
            <a:off x="1212618" y="2164739"/>
            <a:ext cx="9766765" cy="1693335"/>
          </a:xfrm>
          <a:prstGeom prst="rect">
            <a:avLst/>
          </a:prstGeom>
          <a:solidFill>
            <a:srgbClr val="00558D"/>
          </a:solidFill>
          <a:ln w="12700">
            <a:miter lim="400000"/>
          </a:ln>
          <a:effectLst/>
        </p:spPr>
        <p:txBody>
          <a:bodyPr lIns="60959" rIns="60959" anchor="ctr"/>
          <a:lstStyle/>
          <a:p>
            <a:endParaRPr sz="2400"/>
          </a:p>
        </p:txBody>
      </p:sp>
      <p:sp>
        <p:nvSpPr>
          <p:cNvPr id="139" name="Shape 139"/>
          <p:cNvSpPr/>
          <p:nvPr/>
        </p:nvSpPr>
        <p:spPr>
          <a:xfrm>
            <a:off x="1212618" y="2495191"/>
            <a:ext cx="976676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6400" dirty="0"/>
              <a:t>Partnership of </a:t>
            </a:r>
            <a:endParaRPr sz="6400" dirty="0"/>
          </a:p>
        </p:txBody>
      </p:sp>
      <p:sp>
        <p:nvSpPr>
          <p:cNvPr id="140" name="Shape 140"/>
          <p:cNvSpPr/>
          <p:nvPr/>
        </p:nvSpPr>
        <p:spPr>
          <a:xfrm>
            <a:off x="6034412" y="3954999"/>
            <a:ext cx="123173" cy="50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>
            <a:lvl1pPr algn="ctr">
              <a:defRPr sz="2000" cap="all">
                <a:solidFill>
                  <a:srgbClr val="CCA00A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endParaRPr sz="2667" dirty="0"/>
          </a:p>
        </p:txBody>
      </p:sp>
      <p:sp>
        <p:nvSpPr>
          <p:cNvPr id="141" name="Shape 141"/>
          <p:cNvSpPr/>
          <p:nvPr/>
        </p:nvSpPr>
        <p:spPr>
          <a:xfrm>
            <a:off x="3843118" y="936551"/>
            <a:ext cx="4401524" cy="913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/>
          <a:p>
            <a:pPr algn="ctr">
              <a:buClr>
                <a:srgbClr val="FFFFFF"/>
              </a:buClr>
              <a:buFont typeface="Arial"/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sz="5333" dirty="0"/>
              <a:t>SkillsUSA </a:t>
            </a:r>
            <a:r>
              <a:rPr sz="5333" cap="all" dirty="0">
                <a:latin typeface="Futura-Book"/>
                <a:ea typeface="Futura-Book"/>
                <a:cs typeface="Futura-Book"/>
                <a:sym typeface="Futura-Book"/>
              </a:rPr>
              <a:t>is a</a:t>
            </a:r>
          </a:p>
        </p:txBody>
      </p:sp>
      <p:sp>
        <p:nvSpPr>
          <p:cNvPr id="142" name="Shape 142"/>
          <p:cNvSpPr/>
          <p:nvPr/>
        </p:nvSpPr>
        <p:spPr>
          <a:xfrm>
            <a:off x="6043891" y="3006436"/>
            <a:ext cx="123173" cy="666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/>
          <a:p>
            <a: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endParaRPr sz="3733" dirty="0"/>
          </a:p>
        </p:txBody>
      </p:sp>
      <p:sp>
        <p:nvSpPr>
          <p:cNvPr id="143" name="Shape 143"/>
          <p:cNvSpPr/>
          <p:nvPr/>
        </p:nvSpPr>
        <p:spPr>
          <a:xfrm>
            <a:off x="6034414" y="4756297"/>
            <a:ext cx="123173" cy="666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/>
          <a:p>
            <a: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endParaRPr sz="3733" dirty="0"/>
          </a:p>
        </p:txBody>
      </p:sp>
      <p:sp>
        <p:nvSpPr>
          <p:cNvPr id="144" name="Shape 144"/>
          <p:cNvSpPr/>
          <p:nvPr/>
        </p:nvSpPr>
        <p:spPr>
          <a:xfrm>
            <a:off x="397565" y="4956311"/>
            <a:ext cx="11317355" cy="74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sz="4267" dirty="0"/>
              <a:t>STUDENTS</a:t>
            </a:r>
            <a:r>
              <a:rPr lang="en-US" sz="4267" dirty="0"/>
              <a:t>, Teachers and Industry</a:t>
            </a:r>
            <a:endParaRPr sz="4267" dirty="0"/>
          </a:p>
        </p:txBody>
      </p:sp>
    </p:spTree>
    <p:extLst>
      <p:ext uri="{BB962C8B-B14F-4D97-AF65-F5344CB8AC3E}">
        <p14:creationId xmlns:p14="http://schemas.microsoft.com/office/powerpoint/2010/main" val="144033540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301258" y="441051"/>
            <a:ext cx="4245445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algn="ctr">
              <a:buClr>
                <a:srgbClr val="FFFFFF"/>
              </a:buClr>
              <a:buFont typeface="Arial"/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sz="3600" dirty="0">
                <a:latin typeface="Futura-Book"/>
                <a:ea typeface="Futura-Book"/>
                <a:cs typeface="Futura-Book"/>
                <a:sym typeface="Futura-Book"/>
              </a:rPr>
              <a:t>HOW</a:t>
            </a:r>
            <a:r>
              <a:rPr sz="3600" dirty="0"/>
              <a:t> SkillsUSA </a:t>
            </a:r>
            <a:r>
              <a:rPr sz="3600" dirty="0">
                <a:latin typeface="Futura-Book"/>
                <a:ea typeface="Futura-Book"/>
                <a:cs typeface="Futura-Book"/>
                <a:sym typeface="Futura-Book"/>
              </a:rPr>
              <a:t>WORKS:</a:t>
            </a:r>
            <a:r>
              <a:rPr sz="3600" dirty="0"/>
              <a:t> </a:t>
            </a:r>
            <a:br>
              <a:rPr sz="3600" dirty="0"/>
            </a:br>
            <a:r>
              <a:rPr sz="3600" u="sng" dirty="0"/>
              <a:t>THE FRAMEWORK </a:t>
            </a:r>
            <a:endParaRPr lang="en-US" sz="3600" u="sng" dirty="0"/>
          </a:p>
          <a:p>
            <a:pPr algn="ctr">
              <a:buClr>
                <a:srgbClr val="FFFFFF"/>
              </a:buClr>
              <a:buFont typeface="Arial"/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sz="3600" dirty="0">
                <a:latin typeface="Futura"/>
                <a:ea typeface="Futura"/>
                <a:cs typeface="Futura"/>
                <a:sym typeface="Futura"/>
              </a:rPr>
              <a:t>IS THE</a:t>
            </a:r>
            <a:r>
              <a:rPr sz="3600" dirty="0"/>
              <a:t> </a:t>
            </a:r>
            <a:r>
              <a:rPr sz="3600" u="sng" dirty="0"/>
              <a:t>KEY</a:t>
            </a:r>
          </a:p>
        </p:txBody>
      </p:sp>
      <p:pic>
        <p:nvPicPr>
          <p:cNvPr id="308" name="PWT Framework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701" y="657548"/>
            <a:ext cx="6160931" cy="5465459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2943088" y="3568675"/>
            <a:ext cx="17211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/>
          <a:p>
            <a:pPr algn="ctr">
              <a:defRPr sz="1800" b="1">
                <a:solidFill>
                  <a:srgbClr val="00558D"/>
                </a:solidFill>
                <a:latin typeface="Futura-Heavy"/>
                <a:ea typeface="Futura-Heavy"/>
                <a:cs typeface="Futura-Heavy"/>
                <a:sym typeface="Futura-Heavy"/>
              </a:defRPr>
            </a:pPr>
            <a:r>
              <a:rPr sz="2000" cap="all" dirty="0">
                <a:solidFill>
                  <a:srgbClr val="00558D"/>
                </a:solidFill>
                <a:latin typeface="Futura-ExtraBold"/>
                <a:ea typeface="Futura-ExtraBold"/>
                <a:cs typeface="Futura-ExtraBold"/>
                <a:sym typeface="Futura-ExtraBold"/>
              </a:rPr>
              <a:t>Technical </a:t>
            </a:r>
            <a:br>
              <a:rPr sz="2000" cap="all" dirty="0">
                <a:solidFill>
                  <a:srgbClr val="00558D"/>
                </a:solidFill>
                <a:latin typeface="Futura-ExtraBold"/>
                <a:ea typeface="Futura-ExtraBold"/>
                <a:cs typeface="Futura-ExtraBold"/>
                <a:sym typeface="Futura-ExtraBold"/>
              </a:rPr>
            </a:br>
            <a:r>
              <a:rPr sz="2000" cap="all" dirty="0">
                <a:solidFill>
                  <a:srgbClr val="00558D"/>
                </a:solidFill>
                <a:latin typeface="Futura-ExtraBold"/>
                <a:ea typeface="Futura-ExtraBold"/>
                <a:cs typeface="Futura-ExtraBold"/>
                <a:sym typeface="Futura-ExtraBold"/>
              </a:rPr>
              <a:t>Skills</a:t>
            </a:r>
            <a:endParaRPr sz="2000" dirty="0">
              <a:solidFill>
                <a:srgbClr val="00558D"/>
              </a:solidFill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10156166" y="5342082"/>
            <a:ext cx="195534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/>
          <a:p>
            <a:pPr algn="ctr">
              <a:defRPr sz="1800" b="1">
                <a:solidFill>
                  <a:srgbClr val="414042"/>
                </a:solidFill>
                <a:latin typeface="Futura-Heavy"/>
                <a:ea typeface="Futura-Heavy"/>
                <a:cs typeface="Futura-Heavy"/>
                <a:sym typeface="Futura-Heavy"/>
              </a:defRPr>
            </a:pPr>
            <a:r>
              <a:rPr sz="2000" cap="all" dirty="0">
                <a:solidFill>
                  <a:srgbClr val="00558D"/>
                </a:solidFill>
                <a:latin typeface="Futura-ExtraBold"/>
                <a:ea typeface="Futura-ExtraBold"/>
                <a:cs typeface="Futura-ExtraBold"/>
                <a:sym typeface="Futura-ExtraBold"/>
              </a:rPr>
              <a:t>Workplace </a:t>
            </a:r>
            <a:br>
              <a:rPr sz="2000" cap="all" dirty="0">
                <a:solidFill>
                  <a:srgbClr val="00558D"/>
                </a:solidFill>
                <a:latin typeface="Futura-ExtraBold"/>
                <a:ea typeface="Futura-ExtraBold"/>
                <a:cs typeface="Futura-ExtraBold"/>
                <a:sym typeface="Futura-ExtraBold"/>
              </a:rPr>
            </a:br>
            <a:r>
              <a:rPr sz="2000" cap="all" dirty="0">
                <a:solidFill>
                  <a:srgbClr val="00558D"/>
                </a:solidFill>
                <a:latin typeface="Futura-ExtraBold"/>
                <a:ea typeface="Futura-ExtraBold"/>
                <a:cs typeface="Futura-ExtraBold"/>
                <a:sym typeface="Futura-ExtraBold"/>
              </a:rPr>
              <a:t>Skills</a:t>
            </a:r>
            <a:endParaRPr sz="2000" dirty="0">
              <a:solidFill>
                <a:srgbClr val="00558D"/>
              </a:solidFill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9423626" y="1178079"/>
            <a:ext cx="168789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/>
          <a:p>
            <a:pPr algn="ctr">
              <a:defRPr sz="1800" b="1">
                <a:solidFill>
                  <a:srgbClr val="E72632"/>
                </a:solidFill>
                <a:latin typeface="Futura-Heavy"/>
                <a:ea typeface="Futura-Heavy"/>
                <a:cs typeface="Futura-Heavy"/>
                <a:sym typeface="Futura-Heavy"/>
              </a:defRPr>
            </a:pPr>
            <a:r>
              <a:rPr sz="2000" cap="all" dirty="0">
                <a:solidFill>
                  <a:srgbClr val="00558D"/>
                </a:solidFill>
                <a:latin typeface="Futura-ExtraBold"/>
                <a:ea typeface="Futura-ExtraBold"/>
                <a:cs typeface="Futura-ExtraBold"/>
                <a:sym typeface="Futura-ExtraBold"/>
              </a:rPr>
              <a:t>Personal </a:t>
            </a:r>
            <a:br>
              <a:rPr sz="2000" cap="all" dirty="0">
                <a:solidFill>
                  <a:srgbClr val="00558D"/>
                </a:solidFill>
                <a:latin typeface="Futura-ExtraBold"/>
                <a:ea typeface="Futura-ExtraBold"/>
                <a:cs typeface="Futura-ExtraBold"/>
                <a:sym typeface="Futura-ExtraBold"/>
              </a:rPr>
            </a:br>
            <a:r>
              <a:rPr sz="2000" cap="all" dirty="0">
                <a:solidFill>
                  <a:srgbClr val="00558D"/>
                </a:solidFill>
                <a:latin typeface="Futura-ExtraBold"/>
                <a:ea typeface="Futura-ExtraBold"/>
                <a:cs typeface="Futura-ExtraBold"/>
                <a:sym typeface="Futura-ExtraBold"/>
              </a:rPr>
              <a:t>Skills</a:t>
            </a:r>
            <a:r>
              <a:rPr sz="2000" dirty="0">
                <a:solidFill>
                  <a:srgbClr val="00558D"/>
                </a:solidFill>
                <a:latin typeface="Futura-ExtraBold"/>
                <a:ea typeface="Futura-ExtraBold"/>
                <a:cs typeface="Futura-ExtraBold"/>
                <a:sym typeface="Futura-ExtraBold"/>
              </a:rPr>
              <a:t> </a:t>
            </a:r>
            <a:br>
              <a:rPr sz="2400" dirty="0">
                <a:solidFill>
                  <a:srgbClr val="00558D"/>
                </a:solidFill>
              </a:rPr>
            </a:br>
            <a:endParaRPr sz="2400" dirty="0">
              <a:solidFill>
                <a:srgbClr val="00558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255" y="4430450"/>
            <a:ext cx="38192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558D"/>
                </a:solidFill>
                <a:latin typeface="Futura Book" charset="0"/>
                <a:ea typeface="Futura Book" charset="0"/>
                <a:cs typeface="Futura Book" charset="0"/>
              </a:rPr>
              <a:t>The SkillsUSA Framework quantifies and measures how students fulfill the mission of the organization “to empower members to become world-class workers, leaders and responsible American citizens.”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animBg="1"/>
      <p:bldP spid="310" grpId="0" animBg="1"/>
      <p:bldP spid="3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303"/>
            <a:ext cx="12192000" cy="6858000"/>
          </a:xfrm>
          <a:prstGeom prst="rect">
            <a:avLst/>
          </a:prstGeom>
        </p:spPr>
      </p:pic>
      <p:sp>
        <p:nvSpPr>
          <p:cNvPr id="161" name="Shape 161"/>
          <p:cNvSpPr/>
          <p:nvPr/>
        </p:nvSpPr>
        <p:spPr>
          <a:xfrm>
            <a:off x="508000" y="2187931"/>
            <a:ext cx="5417392" cy="1286440"/>
          </a:xfrm>
          <a:prstGeom prst="rect">
            <a:avLst/>
          </a:prstGeom>
          <a:solidFill>
            <a:srgbClr val="00558D"/>
          </a:solidFill>
          <a:ln w="12700">
            <a:miter lim="400000"/>
          </a:ln>
          <a:effectLst/>
        </p:spPr>
        <p:txBody>
          <a:bodyPr lIns="60959" rIns="60959" anchor="ctr"/>
          <a:lstStyle/>
          <a:p>
            <a:endParaRPr sz="2400" dirty="0"/>
          </a:p>
        </p:txBody>
      </p:sp>
      <p:sp>
        <p:nvSpPr>
          <p:cNvPr id="164" name="Shape 164"/>
          <p:cNvSpPr/>
          <p:nvPr/>
        </p:nvSpPr>
        <p:spPr>
          <a:xfrm>
            <a:off x="508000" y="2379403"/>
            <a:ext cx="541739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sz="3200" dirty="0"/>
              <a:t>BUSINESSES </a:t>
            </a:r>
            <a:r>
              <a:rPr sz="3200" dirty="0">
                <a:latin typeface="Futura-Heavy"/>
                <a:ea typeface="Futura-Heavy"/>
                <a:cs typeface="Futura-Heavy"/>
                <a:sym typeface="Futura-Heavy"/>
              </a:rPr>
              <a:t>NEED</a:t>
            </a:r>
            <a:r>
              <a:rPr lang="en-US" sz="3200" dirty="0">
                <a:latin typeface="Futura-Heavy"/>
                <a:ea typeface="Futura-Heavy"/>
                <a:cs typeface="Futura-Heavy"/>
                <a:sym typeface="Futura-Heavy"/>
              </a:rPr>
              <a:t> </a:t>
            </a:r>
            <a:r>
              <a:rPr lang="en-US" sz="3200" dirty="0"/>
              <a:t>SKILLED TALENT</a:t>
            </a:r>
            <a:endParaRPr sz="3733" dirty="0">
              <a:latin typeface="Futura-Heavy"/>
              <a:ea typeface="Futura-Heavy"/>
              <a:cs typeface="Futura-Heavy"/>
              <a:sym typeface="Futura-Heavy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6054858" y="2164739"/>
            <a:ext cx="5838348" cy="1286440"/>
          </a:xfrm>
          <a:prstGeom prst="rect">
            <a:avLst/>
          </a:prstGeom>
          <a:solidFill>
            <a:srgbClr val="E72632"/>
          </a:solidFill>
          <a:ln w="12700">
            <a:miter lim="400000"/>
          </a:ln>
          <a:effectLst/>
        </p:spPr>
        <p:txBody>
          <a:bodyPr lIns="60959" rIns="60959" anchor="ctr"/>
          <a:lstStyle/>
          <a:p>
            <a:endParaRPr sz="2400"/>
          </a:p>
        </p:txBody>
      </p:sp>
      <p:grpSp>
        <p:nvGrpSpPr>
          <p:cNvPr id="3" name="Group 2"/>
          <p:cNvGrpSpPr/>
          <p:nvPr/>
        </p:nvGrpSpPr>
        <p:grpSpPr>
          <a:xfrm>
            <a:off x="1908509" y="3562302"/>
            <a:ext cx="2336801" cy="1723651"/>
            <a:chOff x="555081" y="2718774"/>
            <a:chExt cx="1752601" cy="1292738"/>
          </a:xfrm>
        </p:grpSpPr>
        <p:sp>
          <p:nvSpPr>
            <p:cNvPr id="166" name="Shape 166"/>
            <p:cNvSpPr/>
            <p:nvPr/>
          </p:nvSpPr>
          <p:spPr>
            <a:xfrm>
              <a:off x="555081" y="2718774"/>
              <a:ext cx="1752601" cy="4385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 anchor="ctr">
              <a:spAutoFit/>
            </a:bodyPr>
            <a:lstStyle/>
            <a:p>
              <a:pPr algn="ctr">
                <a:defRPr sz="12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pPr>
              <a:r>
                <a:rPr sz="1600" dirty="0"/>
                <a:t>Skilled trade </a:t>
              </a:r>
              <a:br>
                <a:rPr sz="1600" dirty="0"/>
              </a:br>
              <a:r>
                <a:rPr sz="1600" dirty="0"/>
                <a:t>workers: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555081" y="3780679"/>
              <a:ext cx="1752601" cy="2308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>
              <a:spAutoFit/>
            </a:bodyPr>
            <a:lstStyle>
              <a:lvl1pPr algn="ctr">
                <a:defRPr sz="12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r>
                <a:rPr sz="1400" dirty="0"/>
                <a:t>hardest jobs to fill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555081" y="3117184"/>
              <a:ext cx="1752601" cy="7464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 anchor="ctr">
              <a:spAutoFit/>
            </a:bodyPr>
            <a:lstStyle>
              <a:lvl1pPr algn="ctr">
                <a:defRPr sz="4400" b="1">
                  <a:solidFill>
                    <a:srgbClr val="00558D"/>
                  </a:solidFill>
                  <a:latin typeface="Futura-ExtraBold"/>
                  <a:ea typeface="Futura-ExtraBold"/>
                  <a:cs typeface="Futura-ExtraBold"/>
                  <a:sym typeface="Futura-ExtraBold"/>
                </a:defRPr>
              </a:lvl1pPr>
            </a:lstStyle>
            <a:p>
              <a:r>
                <a:rPr sz="5867" dirty="0"/>
                <a:t>#1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05629" y="3515447"/>
            <a:ext cx="2336801" cy="2677756"/>
            <a:chOff x="2517361" y="2811107"/>
            <a:chExt cx="1752601" cy="2008317"/>
          </a:xfrm>
        </p:grpSpPr>
        <p:sp>
          <p:nvSpPr>
            <p:cNvPr id="169" name="Shape 169"/>
            <p:cNvSpPr/>
            <p:nvPr/>
          </p:nvSpPr>
          <p:spPr>
            <a:xfrm>
              <a:off x="2517361" y="2811107"/>
              <a:ext cx="1752601" cy="2539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 anchor="ctr">
              <a:spAutoFit/>
            </a:bodyPr>
            <a:lstStyle>
              <a:lvl1pPr algn="ctr">
                <a:defRPr sz="12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r>
                <a:rPr sz="1600" dirty="0">
                  <a:solidFill>
                    <a:srgbClr val="FF0000"/>
                  </a:solidFill>
                </a:rPr>
                <a:t> executives: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2517361" y="3780678"/>
              <a:ext cx="1752601" cy="10387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>
              <a:spAutoFit/>
            </a:bodyPr>
            <a:lstStyle>
              <a:lvl1pPr algn="ctr">
                <a:defRPr sz="12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pPr eaLnBrk="1" hangingPunct="1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of all first-time</a:t>
              </a:r>
            </a:p>
            <a:p>
              <a:pPr eaLnBrk="1" hangingPunct="1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hires who lose their job do so</a:t>
              </a:r>
            </a:p>
            <a:p>
              <a:pPr eaLnBrk="1" hangingPunct="1"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because of a lack of employability skills</a:t>
              </a:r>
            </a:p>
          </p:txBody>
        </p:sp>
        <p:sp>
          <p:nvSpPr>
            <p:cNvPr id="171" name="Shape 171"/>
            <p:cNvSpPr/>
            <p:nvPr/>
          </p:nvSpPr>
          <p:spPr>
            <a:xfrm>
              <a:off x="2517361" y="3117184"/>
              <a:ext cx="1752601" cy="7464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 anchor="ctr">
              <a:spAutoFit/>
            </a:bodyPr>
            <a:lstStyle>
              <a:lvl1pPr algn="ctr">
                <a:defRPr sz="4400" b="1">
                  <a:solidFill>
                    <a:srgbClr val="00558D"/>
                  </a:solidFill>
                  <a:latin typeface="Futura-ExtraBold"/>
                  <a:ea typeface="Futura-ExtraBold"/>
                  <a:cs typeface="Futura-ExtraBold"/>
                  <a:sym typeface="Futura-ExtraBold"/>
                </a:defRPr>
              </a:lvl1pPr>
            </a:lstStyle>
            <a:p>
              <a:r>
                <a:rPr lang="en-US" sz="5867" dirty="0">
                  <a:solidFill>
                    <a:srgbClr val="FF0000"/>
                  </a:solidFill>
                </a:rPr>
                <a:t>89</a:t>
              </a:r>
              <a:r>
                <a:rPr sz="5867" dirty="0">
                  <a:solidFill>
                    <a:srgbClr val="FF0000"/>
                  </a:solidFill>
                </a:rPr>
                <a:t>%</a:t>
              </a:r>
            </a:p>
          </p:txBody>
        </p:sp>
      </p:grpSp>
      <p:sp>
        <p:nvSpPr>
          <p:cNvPr id="179" name="Shape 179"/>
          <p:cNvSpPr/>
          <p:nvPr/>
        </p:nvSpPr>
        <p:spPr>
          <a:xfrm>
            <a:off x="1013195" y="411065"/>
            <a:ext cx="961311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algn="ctr">
              <a:buClr>
                <a:srgbClr val="FFFFFF"/>
              </a:buClr>
              <a:buFont typeface="Arial"/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sz="4800" dirty="0">
                <a:latin typeface="Futura-Book"/>
                <a:ea typeface="Futura-Book"/>
                <a:cs typeface="Futura-Book"/>
                <a:sym typeface="Futura-Book"/>
              </a:rPr>
              <a:t>WHY OUR MISSION MATTERS</a:t>
            </a:r>
            <a:r>
              <a:rPr sz="4800" dirty="0"/>
              <a:t> TODAY</a:t>
            </a:r>
          </a:p>
        </p:txBody>
      </p:sp>
      <p:sp>
        <p:nvSpPr>
          <p:cNvPr id="180" name="Shape 180"/>
          <p:cNvSpPr/>
          <p:nvPr/>
        </p:nvSpPr>
        <p:spPr>
          <a:xfrm>
            <a:off x="6054858" y="2353276"/>
            <a:ext cx="5838348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sz="3200" dirty="0"/>
              <a:t>STUDENTS </a:t>
            </a:r>
            <a:r>
              <a:rPr sz="3200" dirty="0">
                <a:latin typeface="Futura-Heavy"/>
                <a:ea typeface="Futura-Heavy"/>
                <a:cs typeface="Futura-Heavy"/>
                <a:sym typeface="Futura-Heavy"/>
              </a:rPr>
              <a:t>NEED</a:t>
            </a:r>
            <a:endParaRPr lang="en-US" sz="3200" dirty="0">
              <a:latin typeface="Futura-Heavy"/>
              <a:ea typeface="Futura-Heavy"/>
              <a:cs typeface="Futura-Heavy"/>
              <a:sym typeface="Futura-Heavy"/>
            </a:endParaRPr>
          </a:p>
          <a:p>
            <a: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3200" dirty="0">
                <a:latin typeface="Futura-Heavy"/>
                <a:sym typeface="Futura-Heavy"/>
              </a:rPr>
              <a:t>Employability skills</a:t>
            </a:r>
            <a:endParaRPr sz="3733" dirty="0">
              <a:latin typeface="Futura-Heavy"/>
              <a:ea typeface="Futura-Heavy"/>
              <a:cs typeface="Futura-Heavy"/>
              <a:sym typeface="Futura-Heavy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8912445" y="2740911"/>
            <a:ext cx="123173" cy="666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/>
          <a:p>
            <a: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endParaRPr sz="3733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6" name="Shape 466"/>
          <p:cNvSpPr/>
          <p:nvPr/>
        </p:nvSpPr>
        <p:spPr>
          <a:xfrm>
            <a:off x="0" y="579382"/>
            <a:ext cx="12192000" cy="1220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algn="ctr">
              <a:buClr>
                <a:srgbClr val="FFFFFF"/>
              </a:buClr>
              <a:buFont typeface="Arial"/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sz="3600" u="sng" dirty="0">
                <a:latin typeface="Futura"/>
                <a:ea typeface="Futura"/>
                <a:cs typeface="Futura"/>
                <a:sym typeface="Futura"/>
              </a:rPr>
              <a:t>WHAT</a:t>
            </a:r>
            <a:r>
              <a:rPr sz="3600" dirty="0"/>
              <a:t> </a:t>
            </a:r>
            <a:r>
              <a:rPr lang="en-US" sz="3600" dirty="0"/>
              <a:t>Employers really want in an Employee</a:t>
            </a:r>
            <a:r>
              <a:rPr sz="3600" dirty="0"/>
              <a:t> </a:t>
            </a:r>
            <a:br>
              <a:rPr sz="3733" dirty="0"/>
            </a:br>
            <a:endParaRPr sz="3733" dirty="0"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232883" y="1933600"/>
            <a:ext cx="11349517" cy="1354216"/>
          </a:xfrm>
          <a:prstGeom prst="rect">
            <a:avLst/>
          </a:prstGeom>
          <a:solidFill>
            <a:srgbClr val="E72632"/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 anchor="ctr"/>
          <a:lstStyle/>
          <a:p>
            <a:pPr algn="ctr">
              <a:defRPr sz="1800" b="1">
                <a:solidFill>
                  <a:srgbClr val="FFFFFF"/>
                </a:solidFill>
                <a:latin typeface="Futura-Heavy"/>
                <a:ea typeface="Futura-Heavy"/>
                <a:cs typeface="Futura-Heavy"/>
                <a:sym typeface="Futura-Heavy"/>
              </a:defRPr>
            </a:pPr>
            <a:r>
              <a:rPr lang="en-US" sz="3200" u="sng" cap="all" dirty="0"/>
              <a:t>Someone who shows up everyday</a:t>
            </a:r>
          </a:p>
          <a:p>
            <a:pPr algn="ctr">
              <a:defRPr sz="1800" b="1">
                <a:solidFill>
                  <a:srgbClr val="FFFFFF"/>
                </a:solidFill>
                <a:latin typeface="Futura-Heavy"/>
                <a:ea typeface="Futura-Heavy"/>
                <a:cs typeface="Futura-Heavy"/>
                <a:sym typeface="Futura-Heavy"/>
              </a:defRPr>
            </a:pPr>
            <a:r>
              <a:rPr lang="en-US" sz="3200" cap="all" dirty="0">
                <a:latin typeface="Futura Medium" charset="0"/>
                <a:ea typeface="Futura Medium" charset="0"/>
                <a:cs typeface="Futura Medium" charset="0"/>
              </a:rPr>
              <a:t>Someone who shows initiative</a:t>
            </a:r>
            <a:endParaRPr sz="3200" cap="all" dirty="0"/>
          </a:p>
        </p:txBody>
      </p:sp>
      <p:sp>
        <p:nvSpPr>
          <p:cNvPr id="469" name="Shape 469"/>
          <p:cNvSpPr/>
          <p:nvPr/>
        </p:nvSpPr>
        <p:spPr>
          <a:xfrm>
            <a:off x="232882" y="3369926"/>
            <a:ext cx="11349516" cy="1438124"/>
          </a:xfrm>
          <a:prstGeom prst="rect">
            <a:avLst/>
          </a:prstGeom>
          <a:solidFill>
            <a:srgbClr val="00558D"/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 anchor="ctr"/>
          <a:lstStyle/>
          <a:p>
            <a:pPr algn="ctr">
              <a:defRPr sz="1800" b="1">
                <a:solidFill>
                  <a:srgbClr val="FFFFFF"/>
                </a:solidFill>
                <a:latin typeface="Futura-Heavy"/>
                <a:ea typeface="Futura-Heavy"/>
                <a:cs typeface="Futura-Heavy"/>
                <a:sym typeface="Futura-Heavy"/>
              </a:defRPr>
            </a:pPr>
            <a:r>
              <a:rPr lang="en-US" sz="3200" cap="all" dirty="0"/>
              <a:t>Someone with leadership skills</a:t>
            </a:r>
            <a:br>
              <a:rPr lang="en-US" sz="2133" cap="all" dirty="0"/>
            </a:br>
            <a:r>
              <a:rPr lang="en-US" sz="3200" cap="all" dirty="0">
                <a:latin typeface="Futura Medium" charset="0"/>
                <a:ea typeface="Futura Medium" charset="0"/>
                <a:cs typeface="Futura Medium" charset="0"/>
              </a:rPr>
              <a:t>A Team Player</a:t>
            </a:r>
            <a:endParaRPr sz="3200" cap="all" dirty="0"/>
          </a:p>
        </p:txBody>
      </p:sp>
      <p:sp>
        <p:nvSpPr>
          <p:cNvPr id="470" name="Shape 470"/>
          <p:cNvSpPr/>
          <p:nvPr/>
        </p:nvSpPr>
        <p:spPr>
          <a:xfrm>
            <a:off x="232883" y="4890160"/>
            <a:ext cx="11349516" cy="1354216"/>
          </a:xfrm>
          <a:prstGeom prst="rect">
            <a:avLst/>
          </a:prstGeom>
          <a:solidFill>
            <a:srgbClr val="414042"/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959" rIns="60959" anchor="ctr"/>
          <a:lstStyle/>
          <a:p>
            <a:pPr algn="ctr">
              <a:defRPr sz="1800" b="1">
                <a:solidFill>
                  <a:srgbClr val="FFFFFF"/>
                </a:solidFill>
                <a:latin typeface="Futura-Heavy"/>
                <a:ea typeface="Futura-Heavy"/>
                <a:cs typeface="Futura-Heavy"/>
                <a:sym typeface="Futura-Heavy"/>
              </a:defRPr>
            </a:pPr>
            <a:endParaRPr lang="en-US" sz="3200" cap="all" dirty="0"/>
          </a:p>
          <a:p>
            <a:pPr algn="ctr">
              <a:defRPr sz="1800" b="1">
                <a:solidFill>
                  <a:srgbClr val="FFFFFF"/>
                </a:solidFill>
                <a:latin typeface="Futura-Heavy"/>
                <a:ea typeface="Futura-Heavy"/>
                <a:cs typeface="Futura-Heavy"/>
                <a:sym typeface="Futura-Heavy"/>
              </a:defRPr>
            </a:pPr>
            <a:r>
              <a:rPr lang="en-US" sz="3200" cap="all" dirty="0"/>
              <a:t>Basic technical and academic skills</a:t>
            </a:r>
            <a:br>
              <a:rPr sz="2133" u="sng" cap="all" dirty="0"/>
            </a:br>
            <a:endParaRPr sz="2133" cap="all" dirty="0"/>
          </a:p>
        </p:txBody>
      </p:sp>
    </p:spTree>
    <p:extLst>
      <p:ext uri="{BB962C8B-B14F-4D97-AF65-F5344CB8AC3E}">
        <p14:creationId xmlns:p14="http://schemas.microsoft.com/office/powerpoint/2010/main" val="47857825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7C71-BDE9-4D89-B659-AE8EAA8C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Really Sucks!</a:t>
            </a:r>
          </a:p>
        </p:txBody>
      </p:sp>
      <p:pic>
        <p:nvPicPr>
          <p:cNvPr id="4" name="Online Media 3" title="Vacuum Implosion">
            <a:hlinkClick r:id="" action="ppaction://media"/>
            <a:extLst>
              <a:ext uri="{FF2B5EF4-FFF2-40B4-BE49-F238E27FC236}">
                <a16:creationId xmlns:a16="http://schemas.microsoft.com/office/drawing/2014/main" id="{F15FFC4F-FF46-4F5F-BCB5-0CF208E759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0934" y="1690688"/>
            <a:ext cx="8650132" cy="48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739739" y="499484"/>
            <a:ext cx="11041295" cy="6165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algn="ctr">
              <a:buClr>
                <a:srgbClr val="FFFFFF"/>
              </a:buClr>
              <a:buFont typeface="Arial"/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3733" dirty="0">
                <a:solidFill>
                  <a:srgbClr val="002060"/>
                </a:solidFill>
                <a:latin typeface="Futura-Book"/>
                <a:sym typeface="Futura-Book"/>
              </a:rPr>
              <a:t>Yearly Conferences</a:t>
            </a:r>
          </a:p>
          <a:p>
            <a:pPr algn="ctr">
              <a:buClr>
                <a:srgbClr val="FFFFFF"/>
              </a:buClr>
              <a:buFont typeface="Arial"/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endParaRPr lang="en-US" sz="3733" dirty="0">
              <a:solidFill>
                <a:schemeClr val="bg1"/>
              </a:solidFill>
              <a:latin typeface="Futura-Book"/>
              <a:sym typeface="Futura-Book"/>
            </a:endParaRPr>
          </a:p>
          <a:p>
            <a:pPr>
              <a:buClr>
                <a:srgbClr val="FFFFFF"/>
              </a:buClr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3200" u="sng" dirty="0">
                <a:solidFill>
                  <a:srgbClr val="FF0000"/>
                </a:solidFill>
                <a:latin typeface="Futura-Book"/>
                <a:sym typeface="Futura-Book"/>
              </a:rPr>
              <a:t>East/West Fall Leadership Conferences </a:t>
            </a:r>
            <a:r>
              <a:rPr lang="en-US" sz="3200" dirty="0">
                <a:solidFill>
                  <a:srgbClr val="FF0000"/>
                </a:solidFill>
                <a:latin typeface="Futura-Book"/>
                <a:sym typeface="Futura-Book"/>
              </a:rPr>
              <a:t>– Leadership and Career Awareness</a:t>
            </a:r>
          </a:p>
          <a:p>
            <a:pPr>
              <a:buClr>
                <a:srgbClr val="FFFFFF"/>
              </a:buClr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endParaRPr lang="en-US" sz="3200" dirty="0">
              <a:solidFill>
                <a:srgbClr val="FF0000"/>
              </a:solidFill>
              <a:latin typeface="Futura-Book"/>
              <a:sym typeface="Futura-Book"/>
            </a:endParaRPr>
          </a:p>
          <a:p>
            <a:pPr>
              <a:buClr>
                <a:srgbClr val="FFFFFF"/>
              </a:buClr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3200" u="sng" dirty="0">
                <a:solidFill>
                  <a:srgbClr val="0070C0"/>
                </a:solidFill>
                <a:latin typeface="Futura-Book"/>
                <a:sym typeface="Futura-Book"/>
              </a:rPr>
              <a:t>Mid-America Leadership Conference</a:t>
            </a:r>
          </a:p>
          <a:p>
            <a:pPr>
              <a:buClr>
                <a:srgbClr val="FFFFFF"/>
              </a:buClr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3200" u="sng" dirty="0">
                <a:solidFill>
                  <a:srgbClr val="0070C0"/>
                </a:solidFill>
                <a:latin typeface="Futura-Book"/>
                <a:sym typeface="Futura-Book"/>
              </a:rPr>
              <a:t>East/West Middle School Conference </a:t>
            </a:r>
            <a:r>
              <a:rPr lang="en-US" sz="3200" dirty="0">
                <a:solidFill>
                  <a:srgbClr val="0070C0"/>
                </a:solidFill>
                <a:latin typeface="Futura-Book"/>
                <a:sym typeface="Futura-Book"/>
              </a:rPr>
              <a:t>– Competition and Career Awareness, some leadership</a:t>
            </a:r>
          </a:p>
          <a:p>
            <a:pPr>
              <a:buClr>
                <a:srgbClr val="FFFFFF"/>
              </a:buClr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endParaRPr lang="en-US" sz="3200" dirty="0">
              <a:solidFill>
                <a:srgbClr val="0070C0"/>
              </a:solidFill>
              <a:latin typeface="Futura-Book"/>
              <a:sym typeface="Futura-Book"/>
            </a:endParaRPr>
          </a:p>
          <a:p>
            <a:pPr>
              <a:buClr>
                <a:srgbClr val="FFFFFF"/>
              </a:buClr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3200" u="sng" dirty="0">
                <a:latin typeface="Futura-Book"/>
                <a:sym typeface="Futura-Book"/>
              </a:rPr>
              <a:t>State Leadership and Skills Conference </a:t>
            </a:r>
            <a:r>
              <a:rPr lang="en-US" sz="3200" dirty="0">
                <a:latin typeface="Futura-Book"/>
                <a:sym typeface="Futura-Book"/>
              </a:rPr>
              <a:t>– Leadership and Skills Competition</a:t>
            </a:r>
            <a:endParaRPr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467258" y="2858113"/>
            <a:ext cx="2478913" cy="1305353"/>
            <a:chOff x="7100443" y="2143585"/>
            <a:chExt cx="1859185" cy="979015"/>
          </a:xfrm>
        </p:grpSpPr>
        <p:sp>
          <p:nvSpPr>
            <p:cNvPr id="246" name="Shape 246"/>
            <p:cNvSpPr/>
            <p:nvPr/>
          </p:nvSpPr>
          <p:spPr>
            <a:xfrm>
              <a:off x="7100443" y="2807080"/>
              <a:ext cx="1859185" cy="3155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0959" rIns="60959">
              <a:spAutoFit/>
            </a:bodyPr>
            <a:lstStyle>
              <a:lvl1pPr algn="ctr">
                <a:lnSpc>
                  <a:spcPct val="80000"/>
                </a:lnSpc>
                <a:defRPr sz="20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endParaRPr sz="2667" dirty="0"/>
            </a:p>
          </p:txBody>
        </p:sp>
        <p:sp>
          <p:nvSpPr>
            <p:cNvPr id="247" name="Shape 247"/>
            <p:cNvSpPr/>
            <p:nvPr/>
          </p:nvSpPr>
          <p:spPr>
            <a:xfrm>
              <a:off x="7100444" y="2143585"/>
              <a:ext cx="1373874" cy="7464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0959" rIns="60959" anchor="ctr">
              <a:spAutoFit/>
            </a:bodyPr>
            <a:lstStyle>
              <a:lvl1pPr algn="ctr">
                <a:defRPr sz="4400" b="1">
                  <a:solidFill>
                    <a:srgbClr val="E72632"/>
                  </a:solidFill>
                  <a:latin typeface="Futura-ExtraBold"/>
                  <a:ea typeface="Futura-ExtraBold"/>
                  <a:cs typeface="Futura-ExtraBold"/>
                  <a:sym typeface="Futura-ExtraBold"/>
                </a:defRPr>
              </a:lvl1pPr>
            </a:lstStyle>
            <a:p>
              <a:endParaRPr sz="5867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69529" y="4686689"/>
            <a:ext cx="2978371" cy="1305353"/>
            <a:chOff x="2002147" y="3515017"/>
            <a:chExt cx="2233778" cy="979015"/>
          </a:xfrm>
        </p:grpSpPr>
        <p:sp>
          <p:nvSpPr>
            <p:cNvPr id="248" name="Shape 248"/>
            <p:cNvSpPr/>
            <p:nvPr/>
          </p:nvSpPr>
          <p:spPr>
            <a:xfrm>
              <a:off x="2002147" y="4178512"/>
              <a:ext cx="2233778" cy="3155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>
              <a:spAutoFit/>
            </a:bodyPr>
            <a:lstStyle>
              <a:lvl1pPr algn="ctr">
                <a:lnSpc>
                  <a:spcPct val="80000"/>
                </a:lnSpc>
                <a:defRPr sz="20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endParaRPr sz="2667" dirty="0"/>
            </a:p>
          </p:txBody>
        </p:sp>
        <p:sp>
          <p:nvSpPr>
            <p:cNvPr id="249" name="Shape 249"/>
            <p:cNvSpPr/>
            <p:nvPr/>
          </p:nvSpPr>
          <p:spPr>
            <a:xfrm>
              <a:off x="2373415" y="3515017"/>
              <a:ext cx="1491242" cy="7464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 anchor="ctr">
              <a:spAutoFit/>
            </a:bodyPr>
            <a:lstStyle>
              <a:lvl1pPr algn="ctr">
                <a:defRPr sz="4400" b="1">
                  <a:solidFill>
                    <a:srgbClr val="E72632"/>
                  </a:solidFill>
                  <a:latin typeface="Futura-ExtraBold"/>
                  <a:ea typeface="Futura-ExtraBold"/>
                  <a:cs typeface="Futura-ExtraBold"/>
                  <a:sym typeface="Futura-ExtraBold"/>
                </a:defRPr>
              </a:lvl1pPr>
            </a:lstStyle>
            <a:p>
              <a:endParaRPr sz="5867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569" y="2457866"/>
            <a:ext cx="4317425" cy="1305354"/>
            <a:chOff x="400176" y="1843400"/>
            <a:chExt cx="3238069" cy="979016"/>
          </a:xfrm>
        </p:grpSpPr>
        <p:sp>
          <p:nvSpPr>
            <p:cNvPr id="242" name="Shape 242"/>
            <p:cNvSpPr/>
            <p:nvPr/>
          </p:nvSpPr>
          <p:spPr>
            <a:xfrm>
              <a:off x="1142910" y="2506896"/>
              <a:ext cx="1752601" cy="3155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>
              <a:spAutoFit/>
            </a:bodyPr>
            <a:lstStyle>
              <a:lvl1pPr algn="ctr">
                <a:lnSpc>
                  <a:spcPct val="80000"/>
                </a:lnSpc>
                <a:defRPr sz="20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endParaRPr sz="2667" dirty="0"/>
            </a:p>
          </p:txBody>
        </p:sp>
        <p:sp>
          <p:nvSpPr>
            <p:cNvPr id="243" name="Shape 243"/>
            <p:cNvSpPr/>
            <p:nvPr/>
          </p:nvSpPr>
          <p:spPr>
            <a:xfrm>
              <a:off x="400176" y="1843400"/>
              <a:ext cx="3238069" cy="7464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 anchor="ctr">
              <a:spAutoFit/>
            </a:bodyPr>
            <a:lstStyle>
              <a:lvl1pPr algn="ctr">
                <a:defRPr sz="4400" b="1">
                  <a:solidFill>
                    <a:srgbClr val="E72632"/>
                  </a:solidFill>
                  <a:latin typeface="Futura-ExtraBold"/>
                  <a:ea typeface="Futura-ExtraBold"/>
                  <a:cs typeface="Futura-ExtraBold"/>
                  <a:sym typeface="Futura-ExtraBold"/>
                </a:defRPr>
              </a:lvl1pPr>
            </a:lstStyle>
            <a:p>
              <a:endParaRPr sz="5867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45479" y="2457866"/>
            <a:ext cx="3206047" cy="1305354"/>
            <a:chOff x="4016309" y="1843400"/>
            <a:chExt cx="2404535" cy="979016"/>
          </a:xfrm>
        </p:grpSpPr>
        <p:sp>
          <p:nvSpPr>
            <p:cNvPr id="244" name="Shape 244"/>
            <p:cNvSpPr/>
            <p:nvPr/>
          </p:nvSpPr>
          <p:spPr>
            <a:xfrm>
              <a:off x="4342276" y="2506896"/>
              <a:ext cx="1752601" cy="3155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>
              <a:spAutoFit/>
            </a:bodyPr>
            <a:lstStyle>
              <a:lvl1pPr algn="ctr">
                <a:lnSpc>
                  <a:spcPct val="80000"/>
                </a:lnSpc>
                <a:defRPr sz="2000" b="1" cap="all">
                  <a:solidFill>
                    <a:srgbClr val="00558D"/>
                  </a:solidFill>
                  <a:latin typeface="Futura-Heavy"/>
                  <a:ea typeface="Futura-Heavy"/>
                  <a:cs typeface="Futura-Heavy"/>
                  <a:sym typeface="Futura-Heavy"/>
                </a:defRPr>
              </a:lvl1pPr>
            </a:lstStyle>
            <a:p>
              <a:endParaRPr sz="2667" dirty="0"/>
            </a:p>
          </p:txBody>
        </p:sp>
        <p:sp>
          <p:nvSpPr>
            <p:cNvPr id="245" name="Shape 245"/>
            <p:cNvSpPr/>
            <p:nvPr/>
          </p:nvSpPr>
          <p:spPr>
            <a:xfrm>
              <a:off x="4016309" y="1843400"/>
              <a:ext cx="2404535" cy="7464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0959" rIns="60959" anchor="ctr">
              <a:spAutoFit/>
            </a:bodyPr>
            <a:lstStyle>
              <a:lvl1pPr algn="ctr">
                <a:defRPr sz="4400" b="1">
                  <a:solidFill>
                    <a:srgbClr val="E72632"/>
                  </a:solidFill>
                  <a:latin typeface="Futura-ExtraBold"/>
                  <a:ea typeface="Futura-ExtraBold"/>
                  <a:cs typeface="Futura-ExtraBold"/>
                  <a:sym typeface="Futura-ExtraBold"/>
                </a:defRPr>
              </a:lvl1pPr>
            </a:lstStyle>
            <a:p>
              <a:endParaRPr sz="5867" dirty="0"/>
            </a:p>
          </p:txBody>
        </p:sp>
      </p:grpSp>
    </p:spTree>
    <p:extLst>
      <p:ext uri="{BB962C8B-B14F-4D97-AF65-F5344CB8AC3E}">
        <p14:creationId xmlns:p14="http://schemas.microsoft.com/office/powerpoint/2010/main" val="2410408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/>
        </p:blipFill>
        <p:spPr>
          <a:xfrm>
            <a:off x="2098767" y="339636"/>
            <a:ext cx="7994468" cy="61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40504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46" y="775944"/>
            <a:ext cx="1174631" cy="1210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4" y="775944"/>
            <a:ext cx="1162931" cy="11987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38" y="798188"/>
            <a:ext cx="1174631" cy="1210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166" y="825556"/>
            <a:ext cx="1174631" cy="1210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8" y="170571"/>
            <a:ext cx="10515600" cy="509573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rgbClr val="002060"/>
                </a:solidFill>
              </a:rPr>
              <a:t>Skilled &amp; Technical Sciences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61" y="2041566"/>
            <a:ext cx="268032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Energy &amp; Engineering</a:t>
            </a:r>
          </a:p>
          <a:p>
            <a:pPr algn="ctr"/>
            <a:endParaRPr lang="en-US" sz="20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Engineering /Design Technology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Mobile Robotics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Urban Search &amp; Rescue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Drone Technology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Mechatronics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Electronics Technology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3087" y="1985013"/>
            <a:ext cx="26877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Architecture &amp; Construction</a:t>
            </a:r>
          </a:p>
          <a:p>
            <a:pPr algn="ctr"/>
            <a:endParaRPr lang="en-US" sz="1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Architectural Drafting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TeamWorks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Masonry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Carpentry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Electrical Const. Wiring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HVACR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Plumbing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Sheet Metal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Industrial Motor Control</a:t>
            </a:r>
          </a:p>
          <a:p>
            <a:pPr algn="ctr"/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670869" y="2041564"/>
            <a:ext cx="313846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Manufacturing</a:t>
            </a:r>
          </a:p>
          <a:p>
            <a:pPr algn="ctr"/>
            <a:endParaRPr lang="en-US" sz="1400" b="1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Additive Manufacturing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Technical Drafting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Cabinetmaking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Automated Manufacturing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CNC Technician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CNC Milling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CNC Turning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Precision Machining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Welding.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Welding Fabrication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Welding Sculpture</a:t>
            </a:r>
          </a:p>
          <a:p>
            <a:pPr algn="ctr"/>
            <a:r>
              <a:rPr lang="en-US" sz="1400" i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09337" y="2096300"/>
            <a:ext cx="31522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Transportation, Distribution, &amp; Logistics</a:t>
            </a:r>
          </a:p>
          <a:p>
            <a:pPr algn="ctr"/>
            <a:endParaRPr lang="en-US" sz="14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Automotive Service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Automotive Refinishing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Collision Repair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Diesel Equipment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Mobile Electronics Installation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Motorcycle  Service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b="1" i="1" dirty="0"/>
              <a:t>Power Equipment Technology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4524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667" b="1" i="1" dirty="0"/>
              <a:t>Nurse Assisting</a:t>
            </a:r>
          </a:p>
          <a:p>
            <a:pPr algn="ctr"/>
            <a:r>
              <a:rPr lang="en-US" sz="2667" b="1" i="1" dirty="0"/>
              <a:t>Basic Health Care Skills</a:t>
            </a:r>
          </a:p>
          <a:p>
            <a:pPr algn="ctr"/>
            <a:r>
              <a:rPr lang="en-US" sz="2667" b="1" i="1" dirty="0"/>
              <a:t>Medical Assisting</a:t>
            </a:r>
          </a:p>
          <a:p>
            <a:pPr algn="ctr"/>
            <a:r>
              <a:rPr lang="en-US" sz="2667" b="1" i="1" dirty="0"/>
              <a:t>First Aid/CPR</a:t>
            </a:r>
          </a:p>
          <a:p>
            <a:pPr algn="ctr"/>
            <a:r>
              <a:rPr lang="en-US" sz="2667" b="1" i="1" dirty="0"/>
              <a:t>Medical Math</a:t>
            </a:r>
          </a:p>
          <a:p>
            <a:pPr algn="ctr"/>
            <a:r>
              <a:rPr lang="en-US" sz="2667" b="1" i="1" dirty="0"/>
              <a:t>Medical Terminology</a:t>
            </a:r>
          </a:p>
          <a:p>
            <a:pPr algn="ctr"/>
            <a:r>
              <a:rPr lang="en-US" sz="2667" b="1" i="1" dirty="0"/>
              <a:t>Health Knowledge Bowl</a:t>
            </a:r>
          </a:p>
          <a:p>
            <a:pPr algn="ctr"/>
            <a:r>
              <a:rPr lang="en-US" sz="2667" b="1" i="1" dirty="0"/>
              <a:t>EMT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9" y="2405857"/>
            <a:ext cx="3095625" cy="3190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6019" y="422963"/>
            <a:ext cx="598196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>
                <a:solidFill>
                  <a:srgbClr val="C00000"/>
                </a:solidFill>
              </a:rPr>
              <a:t>Health Sciences</a:t>
            </a:r>
            <a:endParaRPr lang="en-US" sz="3733" b="1" dirty="0"/>
          </a:p>
        </p:txBody>
      </p:sp>
    </p:spTree>
    <p:extLst>
      <p:ext uri="{BB962C8B-B14F-4D97-AF65-F5344CB8AC3E}">
        <p14:creationId xmlns:p14="http://schemas.microsoft.com/office/powerpoint/2010/main" val="3327676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63" y="1508992"/>
            <a:ext cx="1174631" cy="1210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47" y="1511407"/>
            <a:ext cx="1160589" cy="1196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93" y="1516085"/>
            <a:ext cx="1167751" cy="1203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90" y="1508992"/>
            <a:ext cx="1174631" cy="12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0967"/>
            <a:ext cx="10972800" cy="575352"/>
          </a:xfrm>
        </p:spPr>
        <p:txBody>
          <a:bodyPr>
            <a:normAutofit fontScale="90000"/>
          </a:bodyPr>
          <a:lstStyle/>
          <a:p>
            <a:r>
              <a:rPr lang="en-US" sz="3733" b="1" dirty="0">
                <a:solidFill>
                  <a:srgbClr val="0070C0"/>
                </a:solidFill>
              </a:rPr>
              <a:t>Human Sciences &amp; Education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447" y="2983523"/>
            <a:ext cx="214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Government &amp; Public Administration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5388" y="2983524"/>
            <a:ext cx="2676649" cy="303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Human Services</a:t>
            </a:r>
          </a:p>
          <a:p>
            <a:pPr algn="ctr"/>
            <a:endParaRPr lang="en-US" sz="1400" dirty="0"/>
          </a:p>
          <a:p>
            <a:pPr algn="ctr"/>
            <a:endParaRPr lang="en-US" sz="2000" b="1" i="1" dirty="0"/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Early Childhood Education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Customer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2257" y="2983525"/>
            <a:ext cx="2915991" cy="3467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Law, Public Safety, Corrections, &amp; Security</a:t>
            </a:r>
          </a:p>
          <a:p>
            <a:pPr algn="ctr"/>
            <a:endParaRPr lang="en-US" sz="1400" dirty="0"/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Criminal Justice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Crime Scene Investigation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Firefighting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07775" y="2983523"/>
            <a:ext cx="179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Education &amp; Training</a:t>
            </a:r>
          </a:p>
        </p:txBody>
      </p:sp>
    </p:spTree>
    <p:extLst>
      <p:ext uri="{BB962C8B-B14F-4D97-AF65-F5344CB8AC3E}">
        <p14:creationId xmlns:p14="http://schemas.microsoft.com/office/powerpoint/2010/main" val="1755770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085"/>
          </a:xfrm>
        </p:spPr>
        <p:txBody>
          <a:bodyPr>
            <a:normAutofit/>
          </a:bodyPr>
          <a:lstStyle/>
          <a:p>
            <a:r>
              <a:rPr lang="en-US" sz="3733" b="1" dirty="0">
                <a:solidFill>
                  <a:srgbClr val="FFC000"/>
                </a:solidFill>
              </a:rPr>
              <a:t>Business, Marketing, and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522" y="1508993"/>
            <a:ext cx="1174631" cy="1210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79" y="1508993"/>
            <a:ext cx="1174631" cy="121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38" y="1508993"/>
            <a:ext cx="1174631" cy="121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63" y="1508993"/>
            <a:ext cx="1174631" cy="1210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832" y="2891191"/>
            <a:ext cx="2511211" cy="1805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Marketing</a:t>
            </a:r>
          </a:p>
          <a:p>
            <a:pPr algn="ctr"/>
            <a:endParaRPr lang="en-US" sz="1400" dirty="0"/>
          </a:p>
          <a:p>
            <a:pPr algn="ctr"/>
            <a:endParaRPr lang="en-US" sz="2000" b="1" i="1" dirty="0"/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Advertising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7043" y="2834555"/>
            <a:ext cx="3752136" cy="186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Business Management &amp; Administration</a:t>
            </a:r>
          </a:p>
          <a:p>
            <a:pPr algn="ctr"/>
            <a:endParaRPr lang="en-US" sz="1400" dirty="0"/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Customer Service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Job Interview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5333" y="2983524"/>
            <a:ext cx="179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Finance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05457" y="2983523"/>
            <a:ext cx="2827657" cy="309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Hospitality &amp; Tourism</a:t>
            </a:r>
          </a:p>
          <a:p>
            <a:pPr algn="ctr"/>
            <a:endParaRPr lang="en-US" sz="1400" dirty="0"/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Culinary Arts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Commercial Baking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Restaurant Service</a:t>
            </a:r>
          </a:p>
        </p:txBody>
      </p:sp>
    </p:spTree>
    <p:extLst>
      <p:ext uri="{BB962C8B-B14F-4D97-AF65-F5344CB8AC3E}">
        <p14:creationId xmlns:p14="http://schemas.microsoft.com/office/powerpoint/2010/main" val="2296244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29488"/>
          </a:xfrm>
        </p:spPr>
        <p:txBody>
          <a:bodyPr>
            <a:normAutofit fontScale="90000"/>
          </a:bodyPr>
          <a:lstStyle/>
          <a:p>
            <a:r>
              <a:rPr lang="en-US" sz="3733" b="1" dirty="0">
                <a:solidFill>
                  <a:srgbClr val="7030A0"/>
                </a:solidFill>
              </a:rPr>
              <a:t>Communications &amp; Information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029" y="2477250"/>
            <a:ext cx="4554099" cy="376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Information Technology</a:t>
            </a:r>
          </a:p>
          <a:p>
            <a:pPr algn="ctr"/>
            <a:endParaRPr lang="en-US" sz="1400" dirty="0"/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Web Design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Computer Programming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Information Technology Services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Internetworking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Technical Computer Applications</a:t>
            </a:r>
          </a:p>
          <a:p>
            <a:pPr algn="ctr"/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777759" y="2477250"/>
            <a:ext cx="5263637" cy="413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Arts, A/V Technology, &amp; Communications</a:t>
            </a:r>
          </a:p>
          <a:p>
            <a:pPr algn="ctr"/>
            <a:endParaRPr lang="en-US" sz="1400" b="1" dirty="0"/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TV/Video Production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Audio/Radio Production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Photography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Broadcast News Production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Digital Cinema Production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2667" b="1" i="1" dirty="0"/>
              <a:t>3-D Visualization and Animation</a:t>
            </a:r>
          </a:p>
          <a:p>
            <a:pPr algn="ctr"/>
            <a:endParaRPr lang="en-US" sz="1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58" y="1081918"/>
            <a:ext cx="1174631" cy="1210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94" y="1081918"/>
            <a:ext cx="1181196" cy="121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91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66477"/>
          </a:xfrm>
        </p:spPr>
        <p:txBody>
          <a:bodyPr/>
          <a:lstStyle/>
          <a:p>
            <a:r>
              <a:rPr lang="en-US" sz="3733" b="1" dirty="0">
                <a:solidFill>
                  <a:srgbClr val="00B050"/>
                </a:solidFill>
              </a:rPr>
              <a:t>Agriculture, Food &amp; Natural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5564" y="2843705"/>
            <a:ext cx="447143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AFNR</a:t>
            </a:r>
          </a:p>
          <a:p>
            <a:pPr algn="ctr"/>
            <a:endParaRPr lang="en-US" sz="1400" b="1" dirty="0"/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3200" b="1" i="1" dirty="0"/>
              <a:t>Career Pathways Showcase</a:t>
            </a:r>
          </a:p>
          <a:p>
            <a:pPr marL="342891" indent="-342891" algn="ctr">
              <a:buFont typeface="Arial" panose="020B0604020202020204" pitchFamily="34" charset="0"/>
              <a:buChar char="•"/>
            </a:pPr>
            <a:r>
              <a:rPr lang="en-US" sz="3200" b="1" i="1" dirty="0"/>
              <a:t>Drone Technology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77" y="1508993"/>
            <a:ext cx="1177452" cy="12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28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A16B-59C2-4754-8061-374F19F6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496" y="1783960"/>
            <a:ext cx="4654732" cy="2889113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5467" dirty="0">
                <a:solidFill>
                  <a:srgbClr val="FF0000"/>
                </a:solidFill>
              </a:rPr>
              <a:t>2021-2022 Competition Theme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45890-5EC8-4597-8025-609A188520D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423"/>
          <a:stretch/>
        </p:blipFill>
        <p:spPr bwMode="auto">
          <a:xfrm>
            <a:off x="27" y="13"/>
            <a:ext cx="7028469" cy="685798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3400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5" name="Shape 135"/>
          <p:cNvSpPr/>
          <p:nvPr/>
        </p:nvSpPr>
        <p:spPr>
          <a:xfrm>
            <a:off x="1212618" y="3704063"/>
            <a:ext cx="9766765" cy="2476604"/>
          </a:xfrm>
          <a:prstGeom prst="rect">
            <a:avLst/>
          </a:prstGeom>
          <a:solidFill>
            <a:srgbClr val="E72632"/>
          </a:solidFill>
          <a:ln w="12700">
            <a:miter lim="400000"/>
          </a:ln>
          <a:effectLst/>
        </p:spPr>
        <p:txBody>
          <a:bodyPr lIns="60959" rIns="60959" anchor="ctr"/>
          <a:lstStyle/>
          <a:p>
            <a:endParaRPr sz="2400"/>
          </a:p>
        </p:txBody>
      </p:sp>
      <p:sp>
        <p:nvSpPr>
          <p:cNvPr id="138" name="Shape 138"/>
          <p:cNvSpPr/>
          <p:nvPr/>
        </p:nvSpPr>
        <p:spPr>
          <a:xfrm>
            <a:off x="1283698" y="775152"/>
            <a:ext cx="9766765" cy="2610997"/>
          </a:xfrm>
          <a:prstGeom prst="rect">
            <a:avLst/>
          </a:prstGeom>
          <a:solidFill>
            <a:srgbClr val="00558D"/>
          </a:solidFill>
          <a:ln w="12700">
            <a:miter lim="400000"/>
          </a:ln>
          <a:effectLst/>
        </p:spPr>
        <p:txBody>
          <a:bodyPr lIns="60959" rIns="60959" anchor="ctr"/>
          <a:lstStyle/>
          <a:p>
            <a:endParaRPr sz="2400"/>
          </a:p>
        </p:txBody>
      </p:sp>
      <p:sp>
        <p:nvSpPr>
          <p:cNvPr id="139" name="Shape 139"/>
          <p:cNvSpPr/>
          <p:nvPr/>
        </p:nvSpPr>
        <p:spPr>
          <a:xfrm>
            <a:off x="1776591" y="1198358"/>
            <a:ext cx="8780980" cy="913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5333" dirty="0"/>
              <a:t>Thanks for Being Here !!</a:t>
            </a:r>
            <a:endParaRPr sz="5333" dirty="0"/>
          </a:p>
        </p:txBody>
      </p:sp>
      <p:sp>
        <p:nvSpPr>
          <p:cNvPr id="140" name="Shape 140"/>
          <p:cNvSpPr/>
          <p:nvPr/>
        </p:nvSpPr>
        <p:spPr>
          <a:xfrm>
            <a:off x="6034412" y="3954999"/>
            <a:ext cx="123173" cy="502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>
            <a:lvl1pPr algn="ctr">
              <a:defRPr sz="2000" cap="all">
                <a:solidFill>
                  <a:srgbClr val="CCA00A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endParaRPr sz="2667" dirty="0"/>
          </a:p>
        </p:txBody>
      </p:sp>
      <p:sp>
        <p:nvSpPr>
          <p:cNvPr id="141" name="Shape 141"/>
          <p:cNvSpPr/>
          <p:nvPr/>
        </p:nvSpPr>
        <p:spPr>
          <a:xfrm>
            <a:off x="6043896" y="303229"/>
            <a:ext cx="123173" cy="913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/>
          <a:p>
            <a:pPr algn="ctr">
              <a:buClr>
                <a:srgbClr val="FFFFFF"/>
              </a:buClr>
              <a:buFont typeface="Arial"/>
              <a:defRPr sz="2800" b="1">
                <a:solidFill>
                  <a:srgbClr val="CCA00A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endParaRPr sz="5333" cap="all" dirty="0">
              <a:latin typeface="Futura-Book"/>
              <a:ea typeface="Futura-Book"/>
              <a:cs typeface="Futura-Book"/>
              <a:sym typeface="Futura-Book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6043896" y="3006436"/>
            <a:ext cx="123173" cy="666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/>
          <a:p>
            <a: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endParaRPr sz="3733" dirty="0"/>
          </a:p>
        </p:txBody>
      </p:sp>
      <p:sp>
        <p:nvSpPr>
          <p:cNvPr id="143" name="Shape 143"/>
          <p:cNvSpPr/>
          <p:nvPr/>
        </p:nvSpPr>
        <p:spPr>
          <a:xfrm>
            <a:off x="1712359" y="4325713"/>
            <a:ext cx="8767279" cy="913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9" rIns="60959">
            <a:spAutoFit/>
          </a:bodyPr>
          <a:lstStyle/>
          <a:p>
            <a: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r>
              <a:rPr lang="en-US" sz="5333" dirty="0"/>
              <a:t>Any Questions ??</a:t>
            </a:r>
            <a:endParaRPr sz="5333" dirty="0"/>
          </a:p>
        </p:txBody>
      </p:sp>
      <p:sp>
        <p:nvSpPr>
          <p:cNvPr id="144" name="Shape 144"/>
          <p:cNvSpPr/>
          <p:nvPr/>
        </p:nvSpPr>
        <p:spPr>
          <a:xfrm>
            <a:off x="6043898" y="5320343"/>
            <a:ext cx="123173" cy="666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0959" rIns="60959">
            <a:spAutoFit/>
          </a:bodyPr>
          <a:lstStyle/>
          <a:p>
            <a:pPr algn="ctr">
              <a:defRPr sz="2800" b="1" cap="all">
                <a:solidFill>
                  <a:srgbClr val="FFFFFF"/>
                </a:solidFill>
                <a:latin typeface="Futura-ExtraBold"/>
                <a:ea typeface="Futura-ExtraBold"/>
                <a:cs typeface="Futura-ExtraBold"/>
                <a:sym typeface="Futura-ExtraBold"/>
              </a:defRPr>
            </a:pPr>
            <a:endParaRPr sz="3733" dirty="0"/>
          </a:p>
        </p:txBody>
      </p:sp>
    </p:spTree>
    <p:extLst>
      <p:ext uri="{BB962C8B-B14F-4D97-AF65-F5344CB8AC3E}">
        <p14:creationId xmlns:p14="http://schemas.microsoft.com/office/powerpoint/2010/main" val="235447487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D955-C656-471D-90DB-4F385127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48AEA"/>
                </a:solidFill>
              </a:rPr>
              <a:t>Safety Instructions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7F5D-3052-4E5C-9423-7624F916C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800" b="1" dirty="0"/>
              <a:t>Restrooms</a:t>
            </a:r>
          </a:p>
          <a:p>
            <a:pPr marL="457200" indent="-457200"/>
            <a:r>
              <a:rPr lang="en-US" sz="2800" b="1" dirty="0"/>
              <a:t>Fire</a:t>
            </a:r>
          </a:p>
          <a:p>
            <a:pPr marL="457200" indent="-457200"/>
            <a:r>
              <a:rPr lang="en-US" sz="2800" b="1" dirty="0"/>
              <a:t>Tornado</a:t>
            </a:r>
          </a:p>
          <a:p>
            <a:pPr marL="457200" indent="-457200"/>
            <a:r>
              <a:rPr lang="en-US" sz="2800" b="1" dirty="0"/>
              <a:t>CPR</a:t>
            </a:r>
          </a:p>
          <a:p>
            <a:pPr marL="457200" indent="-457200"/>
            <a:r>
              <a:rPr lang="en-US" sz="2800" b="1" dirty="0"/>
              <a:t>Emergency Caller</a:t>
            </a:r>
          </a:p>
          <a:p>
            <a:pPr marL="457200" indent="-457200"/>
            <a:r>
              <a:rPr lang="en-US" sz="2800" b="1" dirty="0"/>
              <a:t>Active Shooter</a:t>
            </a:r>
          </a:p>
          <a:p>
            <a:pPr marL="457200" indent="-457200"/>
            <a:r>
              <a:rPr lang="en-US" sz="2800" b="1" dirty="0"/>
              <a:t>Please quiet cell phones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73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BA612E-8EA6-4C0F-B1CF-7A93FCCD4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Happy Landings!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9C811D-7A00-4419-AEC2-2D745FFFE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https://youtu.be/TFUWCf9yPO8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47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5D6B-3B9F-44E0-A945-0531FC22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r>
              <a:rPr lang="en-US" dirty="0" err="1"/>
              <a:t>Claas</a:t>
            </a:r>
            <a:r>
              <a:rPr lang="en-US" dirty="0"/>
              <a:t> Manufacturing!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19F1AD-2F70-4534-BA3B-B9C882435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3" y="3097349"/>
            <a:ext cx="10269013" cy="1863807"/>
          </a:xfrm>
        </p:spPr>
      </p:pic>
    </p:spTree>
    <p:extLst>
      <p:ext uri="{BB962C8B-B14F-4D97-AF65-F5344CB8AC3E}">
        <p14:creationId xmlns:p14="http://schemas.microsoft.com/office/powerpoint/2010/main" val="4783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Whose Here? </a:t>
            </a:r>
            <a:br>
              <a:rPr lang="en-US" b="1" dirty="0">
                <a:solidFill>
                  <a:srgbClr val="248AEA"/>
                </a:solidFill>
              </a:rPr>
            </a:br>
            <a:endParaRPr lang="en-US" dirty="0">
              <a:solidFill>
                <a:srgbClr val="FF6D1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" y="1152144"/>
            <a:ext cx="11069260" cy="5157216"/>
          </a:xfrm>
        </p:spPr>
        <p:txBody>
          <a:bodyPr>
            <a:normAutofit fontScale="92500"/>
          </a:bodyPr>
          <a:lstStyle/>
          <a:p>
            <a:r>
              <a:rPr lang="en-US" sz="4800" b="1" dirty="0"/>
              <a:t>Introduce yourself </a:t>
            </a:r>
          </a:p>
          <a:p>
            <a:pPr marL="285750" indent="-285750"/>
            <a:r>
              <a:rPr lang="en-US" sz="4800" b="1" dirty="0"/>
              <a:t>Name</a:t>
            </a:r>
          </a:p>
          <a:p>
            <a:pPr marL="285750" indent="-285750"/>
            <a:r>
              <a:rPr lang="en-US" sz="4800" b="1" dirty="0"/>
              <a:t>School</a:t>
            </a:r>
          </a:p>
          <a:p>
            <a:pPr marL="285750" indent="-285750"/>
            <a:r>
              <a:rPr lang="en-US" sz="4800" b="1" dirty="0"/>
              <a:t>What you teach</a:t>
            </a:r>
          </a:p>
          <a:p>
            <a:pPr marL="285750" indent="-285750"/>
            <a:r>
              <a:rPr lang="en-US" sz="4800" b="1" dirty="0"/>
              <a:t>How long you have been teaching</a:t>
            </a:r>
          </a:p>
          <a:p>
            <a:pPr marL="285750" indent="-285750"/>
            <a:r>
              <a:rPr lang="en-US" sz="4800" b="1" dirty="0"/>
              <a:t>Favorite activity away from teaching</a:t>
            </a:r>
            <a:endParaRPr lang="en-US" sz="4800" dirty="0"/>
          </a:p>
          <a:p>
            <a:pPr marL="0" indent="0">
              <a:buNone/>
            </a:pPr>
            <a:endParaRPr lang="en-US" sz="7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5515" y="5102360"/>
            <a:ext cx="363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AdvanceCTE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420798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Websites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17904"/>
            <a:ext cx="10538908" cy="507492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https://www.education.ne.gov/STS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http://www.skillsusanebraska.org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https://www.education.ne.gov/NCE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endParaRPr lang="en-US" sz="3600" dirty="0">
              <a:hlinkClick r:id="rId6"/>
            </a:endParaRPr>
          </a:p>
          <a:p>
            <a:r>
              <a:rPr lang="en-US" sz="3600" b="1" dirty="0">
                <a:hlinkClick r:id="rId6"/>
              </a:rPr>
              <a:t>http://www.careersafeonline.com/</a:t>
            </a:r>
            <a:r>
              <a:rPr lang="en-US" sz="3600" b="1" dirty="0"/>
              <a:t> </a:t>
            </a:r>
          </a:p>
          <a:p>
            <a:pPr marL="0" indent="0">
              <a:buNone/>
            </a:pPr>
            <a:endParaRPr lang="en-US" sz="7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5515" y="5102360"/>
            <a:ext cx="363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AdvanceCTE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0208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661F9-DB8B-491D-8589-69879AB7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ESSER Funds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19F72F-1693-447F-8EB1-6F55168A2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fontAlgn="base">
              <a:buFont typeface="+mj-lt"/>
              <a:buAutoNum type="arabicPeriod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ESSER funds description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indent="0" algn="l" rtl="0" fontAlgn="base">
              <a:buNone/>
            </a:pP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. 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ESSER III funding enables Nebraska school districts to promote safe school operations and equity-driven, sustainable, evidence-based programs to serve students – especially those who are the furthest from opportunity – and to continue to strengthen teaching and learning. </a:t>
            </a: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ii. 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NDE ESSER III Website: 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https://www.education.ne.gov/esser/esser-iii-arp/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</a:t>
            </a: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iii.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NDE ESSER Planning Guidance:  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https://cdn.education.ne.gov/wcontent/uploads/2021/06/NDE-ESSER-III-Planning-Guidance_6.22.21.pdf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2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Advocate for CTE to be included in the implementation of the plan: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indent="0" algn="l" rtl="0" fontAlgn="base">
              <a:buNone/>
            </a:pPr>
            <a:r>
              <a:rPr lang="en-US" sz="1800" b="0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.  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the district’s plan – available on the district’s website. </a:t>
            </a: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ii. 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Identify area(s) of alignment between CTE programming and plan objectives. </a:t>
            </a: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iii.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 a plan with a budget/estimated cost (consider the sustainability of the investment) </a:t>
            </a: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**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it’s approvable through Perkins, it’s approvable through ESSER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4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7F46-068E-490D-806D-501DD994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ESSER Funds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975AF-B4B3-4D31-8CB2-666CA6372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 fontAlgn="base">
              <a:buNone/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you want more information…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ESSER III funding enables Nebraska school districts to promote safe school operations and equity-driven, sustainable, evidence-based programs to serve students – especially those who are the furthest from opportunity – and to continue to strengthen teaching and learning: 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consistent with the </a:t>
            </a:r>
            <a:r>
              <a:rPr lang="en-US" sz="1800" b="0" i="1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Centers for Disease Control and Prevention’s (CDC) Operational Strategy for K-12 Schools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the greatest extent practicable; address the many impacts of COVID-19 on students, including from interrupted instruction;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implement strategies to meet students’ social, emotional, mental health, and academic needs;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offer crucial summer, afterschool, and other extended learning and enrichment programs;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support early childhood education;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invest in staff capacity; and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avoid devastating layoffs at this critical moment, ensuring that all students have access to teachers; counselors, and other school personnel to support their needs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0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979E-9CFC-402B-94F9-ACBBEC96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Firstar Fiber, Inc.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DF34-26F3-42BF-843C-3D0BB3891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Director of Sales and Marketing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Danielle </a:t>
            </a:r>
            <a:r>
              <a:rPr lang="en-US" b="1" dirty="0" err="1">
                <a:solidFill>
                  <a:srgbClr val="FF0000"/>
                </a:solidFill>
              </a:rPr>
              <a:t>Easdale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Inbound Sales Manager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Jeff Heck</a:t>
            </a:r>
          </a:p>
        </p:txBody>
      </p:sp>
    </p:spTree>
    <p:extLst>
      <p:ext uri="{BB962C8B-B14F-4D97-AF65-F5344CB8AC3E}">
        <p14:creationId xmlns:p14="http://schemas.microsoft.com/office/powerpoint/2010/main" val="3735042036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2716</Words>
  <Application>Microsoft Macintosh PowerPoint</Application>
  <PresentationFormat>Widescreen</PresentationFormat>
  <Paragraphs>497</Paragraphs>
  <Slides>41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Arial</vt:lpstr>
      <vt:lpstr>Avenir Next LT Pro</vt:lpstr>
      <vt:lpstr>AvenirNext LT Pro Medium</vt:lpstr>
      <vt:lpstr>Calibri</vt:lpstr>
      <vt:lpstr>Courier New</vt:lpstr>
      <vt:lpstr>Futura</vt:lpstr>
      <vt:lpstr>Futura Book</vt:lpstr>
      <vt:lpstr>Futura Medium</vt:lpstr>
      <vt:lpstr>Futura-Book</vt:lpstr>
      <vt:lpstr>Futura-ExtraBold</vt:lpstr>
      <vt:lpstr>Futura-Heavy</vt:lpstr>
      <vt:lpstr>Gotham Black</vt:lpstr>
      <vt:lpstr>Sagona Book</vt:lpstr>
      <vt:lpstr>Segoe UI Semilight</vt:lpstr>
      <vt:lpstr>Wingdings</vt:lpstr>
      <vt:lpstr>ExploreVTI</vt:lpstr>
      <vt:lpstr>2021 Skilled and Technical Sciences Fall In-service</vt:lpstr>
      <vt:lpstr>2021 STS Workshop Agenda</vt:lpstr>
      <vt:lpstr>This Really Sucks!</vt:lpstr>
      <vt:lpstr>Safety Instructions</vt:lpstr>
      <vt:lpstr>Whose Here?  </vt:lpstr>
      <vt:lpstr>Websites of Interest</vt:lpstr>
      <vt:lpstr>ESSER Funds</vt:lpstr>
      <vt:lpstr>ESSER Funds (continued)</vt:lpstr>
      <vt:lpstr>Firstar Fiber, Inc.</vt:lpstr>
      <vt:lpstr>  VIRTUAL NEBRASKA ENERGY WORKFORCE CONSORTIUM </vt:lpstr>
      <vt:lpstr>Nebraska Association of Skilled and Technical Sciences Educators (NASTSE)</vt:lpstr>
      <vt:lpstr>For NASTSE Panhandle and Elkhorn District</vt:lpstr>
      <vt:lpstr>NCE/NASTSE Conference Presenters</vt:lpstr>
      <vt:lpstr>Are You Promoting You and Your Program?</vt:lpstr>
      <vt:lpstr>This guy needs a break!</vt:lpstr>
      <vt:lpstr>NEW Course Standards and Programs of Study</vt:lpstr>
      <vt:lpstr>Rock Star Course Standard Writers</vt:lpstr>
      <vt:lpstr>PowerPoint Presentation</vt:lpstr>
      <vt:lpstr>PowerPoint Presentation</vt:lpstr>
      <vt:lpstr>2021  Revised Programs of Study (continued) (DRAFT)</vt:lpstr>
      <vt:lpstr>2021  Revised Programs of Study (continued) (DRAFT)</vt:lpstr>
      <vt:lpstr>Course and Program of Study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Skilled &amp; Technical Sciences</vt:lpstr>
      <vt:lpstr>                                                                                                                                                                                   </vt:lpstr>
      <vt:lpstr>Human Sciences &amp; Education</vt:lpstr>
      <vt:lpstr>Business, Marketing, and Management</vt:lpstr>
      <vt:lpstr>Communications &amp; Information Systems</vt:lpstr>
      <vt:lpstr>Agriculture, Food &amp; Natural Resources</vt:lpstr>
      <vt:lpstr>2021-2022 Competition Theme</vt:lpstr>
      <vt:lpstr>PowerPoint Presentation</vt:lpstr>
      <vt:lpstr>Happy Landings!</vt:lpstr>
      <vt:lpstr>Thank You Claas Manufacturing!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Skilled and Technical Sciences Fall In-service</dc:title>
  <dc:creator>Tony Glenn</dc:creator>
  <cp:lastModifiedBy>Adams, Scott</cp:lastModifiedBy>
  <cp:revision>8</cp:revision>
  <dcterms:created xsi:type="dcterms:W3CDTF">2021-09-27T15:23:20Z</dcterms:created>
  <dcterms:modified xsi:type="dcterms:W3CDTF">2021-10-08T19:50:41Z</dcterms:modified>
</cp:coreProperties>
</file>