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2.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3.xml" ContentType="application/vnd.openxmlformats-officedocument.presentationml.comments+xml"/>
  <Override PartName="/ppt/tags/tag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3.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73" r:id="rId2"/>
    <p:sldId id="295" r:id="rId3"/>
    <p:sldId id="300" r:id="rId4"/>
    <p:sldId id="280" r:id="rId5"/>
    <p:sldId id="293" r:id="rId6"/>
    <p:sldId id="290" r:id="rId7"/>
    <p:sldId id="294" r:id="rId8"/>
    <p:sldId id="310" r:id="rId9"/>
    <p:sldId id="296" r:id="rId10"/>
    <p:sldId id="298" r:id="rId11"/>
    <p:sldId id="301" r:id="rId12"/>
    <p:sldId id="307" r:id="rId13"/>
    <p:sldId id="2704" r:id="rId14"/>
    <p:sldId id="299" r:id="rId15"/>
    <p:sldId id="482" r:id="rId16"/>
    <p:sldId id="308" r:id="rId17"/>
    <p:sldId id="309" r:id="rId18"/>
    <p:sldId id="303" r:id="rId19"/>
    <p:sldId id="2682" r:id="rId20"/>
    <p:sldId id="2684" r:id="rId21"/>
    <p:sldId id="2680" r:id="rId22"/>
    <p:sldId id="304" r:id="rId23"/>
    <p:sldId id="2686" r:id="rId24"/>
    <p:sldId id="2696" r:id="rId25"/>
    <p:sldId id="2697" r:id="rId26"/>
    <p:sldId id="2700" r:id="rId27"/>
    <p:sldId id="2701" r:id="rId28"/>
    <p:sldId id="2703" r:id="rId29"/>
    <p:sldId id="2687" r:id="rId30"/>
    <p:sldId id="305" r:id="rId31"/>
    <p:sldId id="2689" r:id="rId32"/>
    <p:sldId id="2688" r:id="rId33"/>
    <p:sldId id="2653" r:id="rId34"/>
    <p:sldId id="2690" r:id="rId35"/>
    <p:sldId id="2705" r:id="rId36"/>
    <p:sldId id="27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atrina Fitzpatrick" initials="KF" lastIdx="2" clrIdx="6">
    <p:extLst>
      <p:ext uri="{19B8F6BF-5375-455C-9EA6-DF929625EA0E}">
        <p15:presenceInfo xmlns:p15="http://schemas.microsoft.com/office/powerpoint/2012/main" userId="S::katrina.fitzpatrick@nwea.org::06d60706-ea94-402d-8694-c82fa6b740d5" providerId="AD"/>
      </p:ext>
    </p:extLst>
  </p:cmAuthor>
  <p:cmAuthor id="1" name="Melissa Leonard" initials="ML" lastIdx="44" clrIdx="0">
    <p:extLst>
      <p:ext uri="{19B8F6BF-5375-455C-9EA6-DF929625EA0E}">
        <p15:presenceInfo xmlns:p15="http://schemas.microsoft.com/office/powerpoint/2012/main" userId="S::melissa.leonard@nwea.org::39192cac-cff9-451a-9a25-a624ee2ecb67" providerId="AD"/>
      </p:ext>
    </p:extLst>
  </p:cmAuthor>
  <p:cmAuthor id="8" name="Jake Parker" initials="JP" lastIdx="2" clrIdx="7">
    <p:extLst>
      <p:ext uri="{19B8F6BF-5375-455C-9EA6-DF929625EA0E}">
        <p15:presenceInfo xmlns:p15="http://schemas.microsoft.com/office/powerpoint/2012/main" userId="S::jake.parker@nwea.org::9f48a3fe-5f32-4218-8a0f-5ce8ec9555ab" providerId="AD"/>
      </p:ext>
    </p:extLst>
  </p:cmAuthor>
  <p:cmAuthor id="2" name="Barbara Harris" initials="BH" lastIdx="1" clrIdx="1">
    <p:extLst>
      <p:ext uri="{19B8F6BF-5375-455C-9EA6-DF929625EA0E}">
        <p15:presenceInfo xmlns:p15="http://schemas.microsoft.com/office/powerpoint/2012/main" userId="S::barbara.harris@nwea.org::f89de622-9a30-43ba-a19f-a04b4723d8a1" providerId="AD"/>
      </p:ext>
    </p:extLst>
  </p:cmAuthor>
  <p:cmAuthor id="3" name="Aly Martinez Wilkinson" initials="AMW" lastIdx="1" clrIdx="2">
    <p:extLst>
      <p:ext uri="{19B8F6BF-5375-455C-9EA6-DF929625EA0E}">
        <p15:presenceInfo xmlns:p15="http://schemas.microsoft.com/office/powerpoint/2012/main" userId="S::aly.martinez.wilkinson@nwea.org::453e66e6-cf6f-4739-880d-41f01ff85274" providerId="AD"/>
      </p:ext>
    </p:extLst>
  </p:cmAuthor>
  <p:cmAuthor id="4" name="Steve Underwood" initials="SU" lastIdx="1" clrIdx="3">
    <p:extLst>
      <p:ext uri="{19B8F6BF-5375-455C-9EA6-DF929625EA0E}">
        <p15:presenceInfo xmlns:p15="http://schemas.microsoft.com/office/powerpoint/2012/main" userId="S::steve.underwood@nwea.org::564cac54-ed79-4b14-a059-c9ba2c489d95" providerId="AD"/>
      </p:ext>
    </p:extLst>
  </p:cmAuthor>
  <p:cmAuthor id="5" name="Erika Sajdak" initials="ES" lastIdx="8" clrIdx="4">
    <p:extLst>
      <p:ext uri="{19B8F6BF-5375-455C-9EA6-DF929625EA0E}">
        <p15:presenceInfo xmlns:p15="http://schemas.microsoft.com/office/powerpoint/2012/main" userId="S::erika.sajdak@nwea.org::ae80ab41-2ea1-448a-b45a-d74223252dea" providerId="AD"/>
      </p:ext>
    </p:extLst>
  </p:cmAuthor>
  <p:cmAuthor id="6" name="Chloe Torres" initials="CT" lastIdx="1" clrIdx="5">
    <p:extLst>
      <p:ext uri="{19B8F6BF-5375-455C-9EA6-DF929625EA0E}">
        <p15:presenceInfo xmlns:p15="http://schemas.microsoft.com/office/powerpoint/2012/main" userId="S::chloe.torres@nwea.org::fcfc34d1-1465-4538-b9a2-2a1cfd6651d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EE"/>
    <a:srgbClr val="6E20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831" autoAdjust="0"/>
  </p:normalViewPr>
  <p:slideViewPr>
    <p:cSldViewPr snapToGrid="0">
      <p:cViewPr varScale="1">
        <p:scale>
          <a:sx n="109" d="100"/>
          <a:sy n="109" d="100"/>
        </p:scale>
        <p:origin x="636" y="102"/>
      </p:cViewPr>
      <p:guideLst/>
    </p:cSldViewPr>
  </p:slideViewPr>
  <p:notesTextViewPr>
    <p:cViewPr>
      <p:scale>
        <a:sx n="75" d="100"/>
        <a:sy n="75"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emy Heneger" userId="ac9187cf-6e14-4638-a302-b402f00da390" providerId="ADAL" clId="{B5CEAB44-7966-42D8-89BE-06DA33A0E338}"/>
    <pc:docChg chg="undo redo custSel modSld">
      <pc:chgData name="Jeremy Heneger" userId="ac9187cf-6e14-4638-a302-b402f00da390" providerId="ADAL" clId="{B5CEAB44-7966-42D8-89BE-06DA33A0E338}" dt="2021-07-26T18:20:45.695" v="21" actId="6549"/>
      <pc:docMkLst>
        <pc:docMk/>
      </pc:docMkLst>
      <pc:sldChg chg="modNotesTx">
        <pc:chgData name="Jeremy Heneger" userId="ac9187cf-6e14-4638-a302-b402f00da390" providerId="ADAL" clId="{B5CEAB44-7966-42D8-89BE-06DA33A0E338}" dt="2021-07-26T18:20:11.995" v="0" actId="6549"/>
        <pc:sldMkLst>
          <pc:docMk/>
          <pc:sldMk cId="1226760173" sldId="278"/>
        </pc:sldMkLst>
      </pc:sldChg>
      <pc:sldChg chg="modNotesTx">
        <pc:chgData name="Jeremy Heneger" userId="ac9187cf-6e14-4638-a302-b402f00da390" providerId="ADAL" clId="{B5CEAB44-7966-42D8-89BE-06DA33A0E338}" dt="2021-07-26T18:20:26.606" v="16" actId="6549"/>
        <pc:sldMkLst>
          <pc:docMk/>
          <pc:sldMk cId="3452975914" sldId="303"/>
        </pc:sldMkLst>
      </pc:sldChg>
      <pc:sldChg chg="modNotesTx">
        <pc:chgData name="Jeremy Heneger" userId="ac9187cf-6e14-4638-a302-b402f00da390" providerId="ADAL" clId="{B5CEAB44-7966-42D8-89BE-06DA33A0E338}" dt="2021-07-26T18:20:24.814" v="12" actId="6549"/>
        <pc:sldMkLst>
          <pc:docMk/>
          <pc:sldMk cId="1166774769" sldId="304"/>
        </pc:sldMkLst>
      </pc:sldChg>
      <pc:sldChg chg="modNotesTx">
        <pc:chgData name="Jeremy Heneger" userId="ac9187cf-6e14-4638-a302-b402f00da390" providerId="ADAL" clId="{B5CEAB44-7966-42D8-89BE-06DA33A0E338}" dt="2021-07-26T18:20:27.451" v="18" actId="6549"/>
        <pc:sldMkLst>
          <pc:docMk/>
          <pc:sldMk cId="3296642611" sldId="308"/>
        </pc:sldMkLst>
      </pc:sldChg>
      <pc:sldChg chg="modNotesTx">
        <pc:chgData name="Jeremy Heneger" userId="ac9187cf-6e14-4638-a302-b402f00da390" providerId="ADAL" clId="{B5CEAB44-7966-42D8-89BE-06DA33A0E338}" dt="2021-07-26T18:20:26.978" v="17" actId="6549"/>
        <pc:sldMkLst>
          <pc:docMk/>
          <pc:sldMk cId="2106113962" sldId="309"/>
        </pc:sldMkLst>
      </pc:sldChg>
      <pc:sldChg chg="modNotesTx">
        <pc:chgData name="Jeremy Heneger" userId="ac9187cf-6e14-4638-a302-b402f00da390" providerId="ADAL" clId="{B5CEAB44-7966-42D8-89BE-06DA33A0E338}" dt="2021-07-26T18:20:45.695" v="21" actId="6549"/>
        <pc:sldMkLst>
          <pc:docMk/>
          <pc:sldMk cId="3773273741" sldId="482"/>
        </pc:sldMkLst>
      </pc:sldChg>
      <pc:sldChg chg="modNotesTx">
        <pc:chgData name="Jeremy Heneger" userId="ac9187cf-6e14-4638-a302-b402f00da390" providerId="ADAL" clId="{B5CEAB44-7966-42D8-89BE-06DA33A0E338}" dt="2021-07-26T18:20:14.613" v="3" actId="6549"/>
        <pc:sldMkLst>
          <pc:docMk/>
          <pc:sldMk cId="747188863" sldId="2653"/>
        </pc:sldMkLst>
      </pc:sldChg>
      <pc:sldChg chg="modNotesTx">
        <pc:chgData name="Jeremy Heneger" userId="ac9187cf-6e14-4638-a302-b402f00da390" providerId="ADAL" clId="{B5CEAB44-7966-42D8-89BE-06DA33A0E338}" dt="2021-07-26T18:20:25.265" v="13" actId="6549"/>
        <pc:sldMkLst>
          <pc:docMk/>
          <pc:sldMk cId="1426126427" sldId="2680"/>
        </pc:sldMkLst>
      </pc:sldChg>
      <pc:sldChg chg="modNotesTx">
        <pc:chgData name="Jeremy Heneger" userId="ac9187cf-6e14-4638-a302-b402f00da390" providerId="ADAL" clId="{B5CEAB44-7966-42D8-89BE-06DA33A0E338}" dt="2021-07-26T18:20:26.127" v="15" actId="6549"/>
        <pc:sldMkLst>
          <pc:docMk/>
          <pc:sldMk cId="1175482260" sldId="2682"/>
        </pc:sldMkLst>
      </pc:sldChg>
      <pc:sldChg chg="modNotesTx">
        <pc:chgData name="Jeremy Heneger" userId="ac9187cf-6e14-4638-a302-b402f00da390" providerId="ADAL" clId="{B5CEAB44-7966-42D8-89BE-06DA33A0E338}" dt="2021-07-26T18:20:25.721" v="14" actId="6549"/>
        <pc:sldMkLst>
          <pc:docMk/>
          <pc:sldMk cId="2227397730" sldId="2684"/>
        </pc:sldMkLst>
      </pc:sldChg>
      <pc:sldChg chg="modNotesTx">
        <pc:chgData name="Jeremy Heneger" userId="ac9187cf-6e14-4638-a302-b402f00da390" providerId="ADAL" clId="{B5CEAB44-7966-42D8-89BE-06DA33A0E338}" dt="2021-07-26T18:20:24.356" v="11" actId="6549"/>
        <pc:sldMkLst>
          <pc:docMk/>
          <pc:sldMk cId="3793538626" sldId="2686"/>
        </pc:sldMkLst>
      </pc:sldChg>
      <pc:sldChg chg="modNotesTx">
        <pc:chgData name="Jeremy Heneger" userId="ac9187cf-6e14-4638-a302-b402f00da390" providerId="ADAL" clId="{B5CEAB44-7966-42D8-89BE-06DA33A0E338}" dt="2021-07-26T18:20:15.352" v="6" actId="6549"/>
        <pc:sldMkLst>
          <pc:docMk/>
          <pc:sldMk cId="2282783964" sldId="2687"/>
        </pc:sldMkLst>
      </pc:sldChg>
      <pc:sldChg chg="modNotesTx">
        <pc:chgData name="Jeremy Heneger" userId="ac9187cf-6e14-4638-a302-b402f00da390" providerId="ADAL" clId="{B5CEAB44-7966-42D8-89BE-06DA33A0E338}" dt="2021-07-26T18:20:14.846" v="4" actId="6549"/>
        <pc:sldMkLst>
          <pc:docMk/>
          <pc:sldMk cId="1816401039" sldId="2688"/>
        </pc:sldMkLst>
      </pc:sldChg>
      <pc:sldChg chg="modNotesTx">
        <pc:chgData name="Jeremy Heneger" userId="ac9187cf-6e14-4638-a302-b402f00da390" providerId="ADAL" clId="{B5CEAB44-7966-42D8-89BE-06DA33A0E338}" dt="2021-07-26T18:20:15.119" v="5" actId="6549"/>
        <pc:sldMkLst>
          <pc:docMk/>
          <pc:sldMk cId="789744235" sldId="2689"/>
        </pc:sldMkLst>
      </pc:sldChg>
      <pc:sldChg chg="modNotesTx">
        <pc:chgData name="Jeremy Heneger" userId="ac9187cf-6e14-4638-a302-b402f00da390" providerId="ADAL" clId="{B5CEAB44-7966-42D8-89BE-06DA33A0E338}" dt="2021-07-26T18:20:14.514" v="2" actId="6549"/>
        <pc:sldMkLst>
          <pc:docMk/>
          <pc:sldMk cId="2183921912" sldId="2690"/>
        </pc:sldMkLst>
      </pc:sldChg>
      <pc:sldChg chg="modNotesTx">
        <pc:chgData name="Jeremy Heneger" userId="ac9187cf-6e14-4638-a302-b402f00da390" providerId="ADAL" clId="{B5CEAB44-7966-42D8-89BE-06DA33A0E338}" dt="2021-07-26T18:20:23.218" v="10" actId="6549"/>
        <pc:sldMkLst>
          <pc:docMk/>
          <pc:sldMk cId="552228284" sldId="2696"/>
        </pc:sldMkLst>
      </pc:sldChg>
      <pc:sldChg chg="modNotesTx">
        <pc:chgData name="Jeremy Heneger" userId="ac9187cf-6e14-4638-a302-b402f00da390" providerId="ADAL" clId="{B5CEAB44-7966-42D8-89BE-06DA33A0E338}" dt="2021-07-26T18:20:22.363" v="9" actId="6549"/>
        <pc:sldMkLst>
          <pc:docMk/>
          <pc:sldMk cId="3421584654" sldId="2697"/>
        </pc:sldMkLst>
      </pc:sldChg>
      <pc:sldChg chg="modNotesTx">
        <pc:chgData name="Jeremy Heneger" userId="ac9187cf-6e14-4638-a302-b402f00da390" providerId="ADAL" clId="{B5CEAB44-7966-42D8-89BE-06DA33A0E338}" dt="2021-07-26T18:20:21.524" v="8" actId="6549"/>
        <pc:sldMkLst>
          <pc:docMk/>
          <pc:sldMk cId="2382133134" sldId="2700"/>
        </pc:sldMkLst>
      </pc:sldChg>
      <pc:sldChg chg="modNotesTx">
        <pc:chgData name="Jeremy Heneger" userId="ac9187cf-6e14-4638-a302-b402f00da390" providerId="ADAL" clId="{B5CEAB44-7966-42D8-89BE-06DA33A0E338}" dt="2021-07-26T18:20:15.545" v="7" actId="6549"/>
        <pc:sldMkLst>
          <pc:docMk/>
          <pc:sldMk cId="955017272" sldId="2701"/>
        </pc:sldMkLst>
      </pc:sldChg>
      <pc:sldChg chg="modNotesTx">
        <pc:chgData name="Jeremy Heneger" userId="ac9187cf-6e14-4638-a302-b402f00da390" providerId="ADAL" clId="{B5CEAB44-7966-42D8-89BE-06DA33A0E338}" dt="2021-07-26T18:20:14.502" v="1" actId="6549"/>
        <pc:sldMkLst>
          <pc:docMk/>
          <pc:sldMk cId="1930376192" sldId="2705"/>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07-22T08:53:31.907" idx="44">
    <p:pos x="10" y="10"/>
    <p:text>Consider replacing previous slide with this one from the other presentation for consistency</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7-08T09:21:25.011" idx="42">
    <p:pos x="10" y="10"/>
    <p:text>Consider hiding for general session or including a message in your narrative about how the system/approach is evolving - it's not set in stone.</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7-08T09:24:19.618" idx="43">
    <p:pos x="106" y="106"/>
    <p:text>Jeremy - I made the content on this slide higher level and more benefits oriented, per our discussion. Feel free of course to cut or edit bullets if this still doesn't quite hit the mark.</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2C425F-8FA1-ED41-9750-566E43DC890B}" type="datetimeFigureOut">
              <a:rPr lang="en-US" smtClean="0"/>
              <a:t>7/26/2021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2E9C9F-63CA-1241-A502-713AB3FE430A}" type="slidenum">
              <a:rPr lang="en-US" smtClean="0"/>
              <a:t>‹#›</a:t>
            </a:fld>
            <a:endParaRPr lang="en-US"/>
          </a:p>
        </p:txBody>
      </p:sp>
    </p:spTree>
    <p:extLst>
      <p:ext uri="{BB962C8B-B14F-4D97-AF65-F5344CB8AC3E}">
        <p14:creationId xmlns:p14="http://schemas.microsoft.com/office/powerpoint/2010/main" val="1049279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1</a:t>
            </a:fld>
            <a:endParaRPr lang="en-US"/>
          </a:p>
        </p:txBody>
      </p:sp>
    </p:spTree>
    <p:extLst>
      <p:ext uri="{BB962C8B-B14F-4D97-AF65-F5344CB8AC3E}">
        <p14:creationId xmlns:p14="http://schemas.microsoft.com/office/powerpoint/2010/main" val="16388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10</a:t>
            </a:fld>
            <a:endParaRPr lang="en-US"/>
          </a:p>
        </p:txBody>
      </p:sp>
    </p:spTree>
    <p:extLst>
      <p:ext uri="{BB962C8B-B14F-4D97-AF65-F5344CB8AC3E}">
        <p14:creationId xmlns:p14="http://schemas.microsoft.com/office/powerpoint/2010/main" val="3518561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E9C9F-63CA-1241-A502-713AB3FE43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226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12</a:t>
            </a:fld>
            <a:endParaRPr lang="en-US"/>
          </a:p>
        </p:txBody>
      </p:sp>
    </p:spTree>
    <p:extLst>
      <p:ext uri="{BB962C8B-B14F-4D97-AF65-F5344CB8AC3E}">
        <p14:creationId xmlns:p14="http://schemas.microsoft.com/office/powerpoint/2010/main" val="857737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E9C9F-63CA-1241-A502-713AB3FE43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305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14</a:t>
            </a:fld>
            <a:endParaRPr lang="en-US"/>
          </a:p>
        </p:txBody>
      </p:sp>
    </p:spTree>
    <p:extLst>
      <p:ext uri="{BB962C8B-B14F-4D97-AF65-F5344CB8AC3E}">
        <p14:creationId xmlns:p14="http://schemas.microsoft.com/office/powerpoint/2010/main" val="3841515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NSCAS Growth will not only be aligned to Nebraska standards and summative blueprint, but also to NE range achievement level descriptors (RALDs). Range achievement levels describe the range of skills across performance levels for each standard and include examples of what a student should know and be able to do as understanding in a concept/skill area becomes more sophisticated. </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Items tagged to Range ALDs </a:t>
            </a:r>
            <a:r>
              <a:rPr lang="en-US"/>
              <a:t>support finer on-grade adaptivity, enabling the assessment to adapt down to the very beginning skill levels or up to the most advanced skill levels within a grade level, while still adapting off-grade level as needed. </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In addition, because the assessment is rooted in Range ALDs, the results help educators know whether students are at a beginning, developing, proficient, or advanced skill level for each standard, providing </a:t>
            </a:r>
            <a:r>
              <a:rPr lang="en-US"/>
              <a:t>teachers with examples of how to increase or decrease complexity with more on-grade access points for students across a range of achievement.</a:t>
            </a:r>
          </a:p>
          <a:p>
            <a:endParaRPr lang="en-US" sz="1200" b="0" i="0" u="none" strike="noStrike" kern="1200" baseline="0">
              <a:solidFill>
                <a:schemeClr val="tx1"/>
              </a:solidFill>
              <a:latin typeface="+mn-lt"/>
              <a:ea typeface="+mn-ea"/>
              <a:cs typeface="+mn-cs"/>
            </a:endParaRPr>
          </a:p>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1BD8C-BD69-1A44-A935-9B86B20CDD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814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Psychometrics/test design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responsive approach of the assessment engine – which uses what was learned in the previous test </a:t>
            </a:r>
            <a:r>
              <a:rPr lang="en-US" sz="1200" i="1" kern="1200">
                <a:solidFill>
                  <a:schemeClr val="tx1"/>
                </a:solidFill>
                <a:effectLst/>
                <a:latin typeface="+mn-lt"/>
                <a:ea typeface="+mn-ea"/>
                <a:cs typeface="+mn-cs"/>
              </a:rPr>
              <a:t>and</a:t>
            </a:r>
            <a:r>
              <a:rPr lang="en-US" sz="1200" kern="1200">
                <a:solidFill>
                  <a:schemeClr val="tx1"/>
                </a:solidFill>
                <a:effectLst/>
                <a:latin typeface="+mn-lt"/>
                <a:ea typeface="+mn-ea"/>
                <a:cs typeface="+mn-cs"/>
              </a:rPr>
              <a:t> what is being learned in the current one to inform the questions posed to each student – enables individual learning needs to help guide results, ultimately improving their utility for each student.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On-grade content is prioritized over off-grade content.</a:t>
            </a:r>
            <a:r>
              <a:rPr lang="en-US" sz="1200" b="0" i="0" kern="1200">
                <a:solidFill>
                  <a:schemeClr val="tx1"/>
                </a:solidFill>
                <a:effectLst/>
                <a:latin typeface="+mn-lt"/>
                <a:ea typeface="+mn-ea"/>
                <a:cs typeface="+mn-cs"/>
              </a:rPr>
              <a:t>​</a:t>
            </a:r>
          </a:p>
          <a:p>
            <a:r>
              <a:rPr lang="en-US" sz="1200" b="0" i="0" u="none" strike="noStrike" kern="1200">
                <a:solidFill>
                  <a:schemeClr val="tx1"/>
                </a:solidFill>
                <a:effectLst/>
                <a:latin typeface="+mn-lt"/>
                <a:ea typeface="+mn-ea"/>
                <a:cs typeface="+mn-cs"/>
              </a:rPr>
              <a:t>Content within the grade is prioritized by percent of the blueprint.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16</a:t>
            </a:fld>
            <a:endParaRPr lang="en-US"/>
          </a:p>
        </p:txBody>
      </p:sp>
    </p:spTree>
    <p:extLst>
      <p:ext uri="{BB962C8B-B14F-4D97-AF65-F5344CB8AC3E}">
        <p14:creationId xmlns:p14="http://schemas.microsoft.com/office/powerpoint/2010/main" val="1433080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Once the assessment has determined at which performance level the student is operating relative to grade-level expectations, the blueprint adjusts on-the-fly to maximize what can be learned about the student. For example, proficient students can access advanced on-grade content and advanced students can access above-grade content to show what they can do. Students at developing levels of performance may shift into beginning on-grade content or even into content from the grade(s) below depending on what is needed to determine the best opportunities to address deficits in learning.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Areas for support are prioritized over areas of strength; the engine can determine if there is an area of challenge that can be targeted, even for proficient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Results of the previous test move forward with the student to inform the next assessment event. So not only is each test adaptive, each administration is adapting based on the previous results to help create a more informative assessment experience for educators and a more efficient experience for students.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17</a:t>
            </a:fld>
            <a:endParaRPr lang="en-US"/>
          </a:p>
        </p:txBody>
      </p:sp>
    </p:spTree>
    <p:extLst>
      <p:ext uri="{BB962C8B-B14F-4D97-AF65-F5344CB8AC3E}">
        <p14:creationId xmlns:p14="http://schemas.microsoft.com/office/powerpoint/2010/main" val="2071804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Now that we know more about the test design we can talk about the experience of administering NSCAS Growth</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E9C9F-63CA-1241-A502-713AB3FE43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162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been gathering and listening to feedback from NE educators about improvements that were needed from both MAP Growth and NSCAS Summative. Ultimately, we understood that to make these improvements that we needed to upgrade the assessment platform to address the needs expressed by NE educators.</a:t>
            </a:r>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19</a:t>
            </a:fld>
            <a:endParaRPr lang="en-US"/>
          </a:p>
        </p:txBody>
      </p:sp>
    </p:spTree>
    <p:extLst>
      <p:ext uri="{BB962C8B-B14F-4D97-AF65-F5344CB8AC3E}">
        <p14:creationId xmlns:p14="http://schemas.microsoft.com/office/powerpoint/2010/main" val="3078119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2</a:t>
            </a:fld>
            <a:endParaRPr lang="en-US"/>
          </a:p>
        </p:txBody>
      </p:sp>
    </p:spTree>
    <p:extLst>
      <p:ext uri="{BB962C8B-B14F-4D97-AF65-F5344CB8AC3E}">
        <p14:creationId xmlns:p14="http://schemas.microsoft.com/office/powerpoint/2010/main" val="2042988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Test Sessions can automatically be created by class information provided in the roster</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In-platform ability to transfer students between districts and notifications to DACs when students have been transferred</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Currently exploring options for Clever and auto-roster districts to continue automated rostering</a:t>
            </a:r>
            <a:r>
              <a:rPr lang="en-US" sz="1200" b="0" i="0" kern="1200">
                <a:solidFill>
                  <a:schemeClr val="tx1"/>
                </a:solidFill>
                <a:effectLst/>
                <a:latin typeface="+mn-lt"/>
                <a:ea typeface="+mn-ea"/>
                <a:cs typeface="+mn-cs"/>
              </a:rPr>
              <a:t>​</a:t>
            </a:r>
          </a:p>
          <a:p>
            <a:pPr rtl="0" fontAlgn="base"/>
            <a:endParaRPr lang="en-US" sz="1200" b="0"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Tests and Accommodations are automatically assigned to the student for that Test Administration via the profile</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Can select a Home Campus and Testing Campus when students test in a different location</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Can select Out-of-District testing for off-site test administration locations (Such as External Programs)</a:t>
            </a:r>
            <a:r>
              <a:rPr lang="en-US" sz="1200" b="0" i="0" kern="1200">
                <a:solidFill>
                  <a:schemeClr val="tx1"/>
                </a:solidFill>
                <a:effectLst/>
                <a:latin typeface="+mn-lt"/>
                <a:ea typeface="+mn-ea"/>
                <a:cs typeface="+mn-cs"/>
              </a:rPr>
              <a:t>​</a:t>
            </a:r>
          </a:p>
          <a:p>
            <a:pPr rtl="0" fontAlgn="base"/>
            <a:endParaRPr lang="en-US" sz="1200" b="0" i="0"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As with MAP Growth and NSCAS, student tests have unique login credentials</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Login credentials are available to DACs and Proctors via test tickets provided to students</a:t>
            </a:r>
            <a:r>
              <a:rPr lang="en-US" sz="1200" b="0" i="0" kern="1200">
                <a:solidFill>
                  <a:schemeClr val="tx1"/>
                </a:solidFill>
                <a:effectLst/>
                <a:latin typeface="+mn-lt"/>
                <a:ea typeface="+mn-ea"/>
                <a:cs typeface="+mn-cs"/>
              </a:rPr>
              <a:t>​; test tickets help reduce student error such as choosing the wrong name during login.</a:t>
            </a:r>
          </a:p>
          <a:p>
            <a:pPr rtl="0" fontAlgn="base"/>
            <a:r>
              <a:rPr lang="en-US" sz="1200" b="0" i="0" u="none" strike="noStrike" kern="1200">
                <a:solidFill>
                  <a:schemeClr val="tx1"/>
                </a:solidFill>
                <a:effectLst/>
                <a:latin typeface="+mn-lt"/>
                <a:ea typeface="+mn-ea"/>
                <a:cs typeface="+mn-cs"/>
              </a:rPr>
              <a:t>Students log in using a new Secure Browser application</a:t>
            </a:r>
            <a:r>
              <a:rPr lang="en-US" sz="1200" b="0" i="0" kern="1200">
                <a:solidFill>
                  <a:schemeClr val="tx1"/>
                </a:solidFill>
                <a:effectLst/>
                <a:latin typeface="+mn-lt"/>
                <a:ea typeface="+mn-ea"/>
                <a:cs typeface="+mn-cs"/>
              </a:rPr>
              <a:t>​</a:t>
            </a: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20</a:t>
            </a:fld>
            <a:endParaRPr lang="en-US"/>
          </a:p>
        </p:txBody>
      </p:sp>
    </p:spTree>
    <p:extLst>
      <p:ext uri="{BB962C8B-B14F-4D97-AF65-F5344CB8AC3E}">
        <p14:creationId xmlns:p14="http://schemas.microsoft.com/office/powerpoint/2010/main" val="2742575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provide resources….important to note that NE educators and students know how to do this. We have been working with online systems for some time and most will have no problem adapting to the new platform. If we can overcome a pandemic then we should have no problem mastering this new system.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E9C9F-63CA-1241-A502-713AB3FE43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3560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While the testing experience matters, what is more important, because this is what drives our education system to improve, are the results.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E9C9F-63CA-1241-A502-713AB3FE43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074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part should be comforting, NSCAS Growth will continue to produce RIT scores. Our educators, students and parents are familiar with this score and being able to track growth over time. We will continue to get that information in addition to National Norms .</a:t>
            </a:r>
          </a:p>
          <a:p>
            <a:r>
              <a:rPr lang="en-US"/>
              <a:t>Additionally, we are going to get enhanced grade level data based on NE standards</a:t>
            </a:r>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23</a:t>
            </a:fld>
            <a:endParaRPr lang="en-US"/>
          </a:p>
        </p:txBody>
      </p:sp>
    </p:spTree>
    <p:extLst>
      <p:ext uri="{BB962C8B-B14F-4D97-AF65-F5344CB8AC3E}">
        <p14:creationId xmlns:p14="http://schemas.microsoft.com/office/powerpoint/2010/main" val="2950374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Enhanced ways to track student testing processes. Be able to slice and dice the data to understand who has and who has not tested. We have been working really hard to make sure the testing experience is as interim like as possible. </a:t>
            </a:r>
          </a:p>
          <a:p>
            <a:r>
              <a:rPr lang="en-US"/>
              <a:t>Part of the services available to users with different roles include reports on testing itself.</a:t>
            </a:r>
          </a:p>
          <a:p>
            <a:pPr marL="171450" indent="-171450">
              <a:buFont typeface="Arial" panose="020B0604020202020204" pitchFamily="34" charset="0"/>
              <a:buChar char="•"/>
            </a:pPr>
            <a:r>
              <a:rPr lang="en-US"/>
              <a:t>Testing management for school users to track active testing and scheduling</a:t>
            </a:r>
          </a:p>
          <a:p>
            <a:pPr marL="628650" lvl="1" indent="-171450">
              <a:buFont typeface="Arial" panose="020B0604020202020204" pitchFamily="34" charset="0"/>
              <a:buChar char="•"/>
            </a:pPr>
            <a:r>
              <a:rPr lang="en-US"/>
              <a:t>Testing status in an interactive dashboard</a:t>
            </a:r>
          </a:p>
          <a:p>
            <a:pPr marL="628650" lvl="1" indent="-171450">
              <a:buFont typeface="Arial" panose="020B0604020202020204" pitchFamily="34" charset="0"/>
              <a:buChar char="•"/>
            </a:pPr>
            <a:r>
              <a:rPr lang="en-US"/>
              <a:t>Testing status reports in csv for independent review/analysis</a:t>
            </a:r>
          </a:p>
          <a:p>
            <a:pPr marL="171450" indent="-171450">
              <a:buFont typeface="Arial" panose="020B0604020202020204" pitchFamily="34" charset="0"/>
              <a:buChar char="•"/>
            </a:pPr>
            <a:r>
              <a:rPr lang="en-US"/>
              <a:t>Attendance management to track current enrollment details prior to/after testing</a:t>
            </a:r>
          </a:p>
          <a:p>
            <a:pPr marL="628650" lvl="1" indent="-171450">
              <a:buFont typeface="Arial" panose="020B0604020202020204" pitchFamily="34" charset="0"/>
              <a:buChar char="•"/>
            </a:pPr>
            <a:r>
              <a:rPr lang="en-US"/>
              <a:t>Transfer notifications/reports</a:t>
            </a:r>
          </a:p>
          <a:p>
            <a:pPr marL="628650" lvl="1" indent="-171450">
              <a:buFont typeface="Arial" panose="020B0604020202020204" pitchFamily="34" charset="0"/>
              <a:buChar char="•"/>
            </a:pPr>
            <a:r>
              <a:rPr lang="en-US"/>
              <a:t>Track students’ schools of attendance and accountability easily</a:t>
            </a:r>
          </a:p>
          <a:p>
            <a:pPr marL="628650" lvl="1" indent="-171450">
              <a:buFont typeface="Arial" panose="020B0604020202020204" pitchFamily="34" charset="0"/>
              <a:buChar char="•"/>
            </a:pPr>
            <a:r>
              <a:rPr lang="en-US"/>
              <a:t>See progress over time with registration reports</a:t>
            </a:r>
          </a:p>
          <a:p>
            <a:pPr marL="171450" lvl="0" indent="-171450">
              <a:buFont typeface="Arial" panose="020B0604020202020204" pitchFamily="34" charset="0"/>
              <a:buChar char="•"/>
            </a:pPr>
            <a:r>
              <a:rPr lang="en-US"/>
              <a:t>Data management reports</a:t>
            </a:r>
          </a:p>
          <a:p>
            <a:pPr marL="628650" lvl="1" indent="-171450">
              <a:buFont typeface="Arial" panose="020B0604020202020204" pitchFamily="34" charset="0"/>
              <a:buChar char="•"/>
            </a:pPr>
            <a:r>
              <a:rPr lang="en-US"/>
              <a:t>See counts of NTCs applied by school/district</a:t>
            </a:r>
          </a:p>
          <a:p>
            <a:pPr marL="628650" lvl="1"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E9C9F-63CA-1241-A502-713AB3FE43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0342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Combination of interim and summative assessment will create more cohesive system that is better informed at each level. State and ESU users will be able to monitor current organization structures, aggregated testing status by district, NTC usage by district, and transfers across organizations.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E9C9F-63CA-1241-A502-713AB3FE43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15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Continue to use our interim system for instructional utility working hard to retain the best of MAP Growth and then provide even better information about students are their current grade level. We will be able to track growth in the year and across years.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E9C9F-63CA-1241-A502-713AB3FE43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3650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going to have Better data to be responsive to accountability. Today’s summative system that inform accountability determinations, there is limited data and what is available comes too long after the assessment is finished. In NSCAS Growth, educators will receive actionable information almost immediately, life they are accustomed to having with interim assessments like MAP Growth. The system will also provide better to NE educational system at level to continue to inform important policy and resource decisions.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E9C9F-63CA-1241-A502-713AB3FE43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893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we currently are with intent for increased efficiency in 2022-23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E9C9F-63CA-1241-A502-713AB3FE43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808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 educators have been using NWEA’s Learning Continuum and we will continue to have access to that tool because we will continue to get RIT scores. We are also developing an additional tool that is directly connected to NE standards and will provide better insights as to where students are in terms of grade level content. This tool is already been developed and we will continue to update and enhance the tool as we move forward. </a:t>
            </a:r>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29</a:t>
            </a:fld>
            <a:endParaRPr lang="en-US"/>
          </a:p>
        </p:txBody>
      </p:sp>
    </p:spTree>
    <p:extLst>
      <p:ext uri="{BB962C8B-B14F-4D97-AF65-F5344CB8AC3E}">
        <p14:creationId xmlns:p14="http://schemas.microsoft.com/office/powerpoint/2010/main" val="2091482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3</a:t>
            </a:fld>
            <a:endParaRPr lang="en-US"/>
          </a:p>
        </p:txBody>
      </p:sp>
    </p:spTree>
    <p:extLst>
      <p:ext uri="{BB962C8B-B14F-4D97-AF65-F5344CB8AC3E}">
        <p14:creationId xmlns:p14="http://schemas.microsoft.com/office/powerpoint/2010/main" val="12283497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believe the results of NSCAS Growth will ultimately lead to improved educational impact.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E9C9F-63CA-1241-A502-713AB3FE43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8764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make sure NE educators are informed about the new system we have created a series of resources that continue to dig in the details of NSCAS Growth. We are relying on district and school leaders to take information back to their staffs. We have created two introductory videos. This presentation. Another series of four vignettes to dig even deeper into specific technical details of our adaptive through-year assessment model. </a:t>
            </a:r>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31</a:t>
            </a:fld>
            <a:endParaRPr lang="en-US"/>
          </a:p>
        </p:txBody>
      </p:sp>
    </p:spTree>
    <p:extLst>
      <p:ext uri="{BB962C8B-B14F-4D97-AF65-F5344CB8AC3E}">
        <p14:creationId xmlns:p14="http://schemas.microsoft.com/office/powerpoint/2010/main" val="39822988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also have some additional digital resources. We encourage you to share these resources and learn more about how these assessments will support the important work you do everyday. </a:t>
            </a:r>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32</a:t>
            </a:fld>
            <a:endParaRPr lang="en-US"/>
          </a:p>
        </p:txBody>
      </p:sp>
    </p:spTree>
    <p:extLst>
      <p:ext uri="{BB962C8B-B14F-4D97-AF65-F5344CB8AC3E}">
        <p14:creationId xmlns:p14="http://schemas.microsoft.com/office/powerpoint/2010/main" val="2848819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Emphasize ongoing role of Nebraska certified facilitators in delivering professional learning</a:t>
            </a:r>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33</a:t>
            </a:fld>
            <a:endParaRPr lang="en-US"/>
          </a:p>
        </p:txBody>
      </p:sp>
    </p:spTree>
    <p:extLst>
      <p:ext uri="{BB962C8B-B14F-4D97-AF65-F5344CB8AC3E}">
        <p14:creationId xmlns:p14="http://schemas.microsoft.com/office/powerpoint/2010/main" val="30663296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Going to be questions…we have created opportunities to ask your questions. As always, please contact the statewide assessment office if you have additional questions. </a:t>
            </a:r>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34</a:t>
            </a:fld>
            <a:endParaRPr lang="en-US"/>
          </a:p>
        </p:txBody>
      </p:sp>
    </p:spTree>
    <p:extLst>
      <p:ext uri="{BB962C8B-B14F-4D97-AF65-F5344CB8AC3E}">
        <p14:creationId xmlns:p14="http://schemas.microsoft.com/office/powerpoint/2010/main" val="1243302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always, please contact the statewide assessment office if you have additional questions. </a:t>
            </a:r>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35</a:t>
            </a:fld>
            <a:endParaRPr lang="en-US"/>
          </a:p>
        </p:txBody>
      </p:sp>
    </p:spTree>
    <p:extLst>
      <p:ext uri="{BB962C8B-B14F-4D97-AF65-F5344CB8AC3E}">
        <p14:creationId xmlns:p14="http://schemas.microsoft.com/office/powerpoint/2010/main" val="2455446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come to a close, I want to emphasize a couple of points…First, NSCAS Growth is innovative and we believe better than our current system…but it is not finished yet. We will continue to build and update the system. Like educators across the state we are dedicated to the continuous improvement process and as such we will continue to seek out, listen to, and do our best to improve NSCAS growth for educators and students across the state. Second, our attitude about change impacts our students…students responded well when NE educators implemented MAP Growth and that attitude shaped the way students felt about that assessment. Recognizing that our attitudes will shape how students feel about this change is important. I would much rather test students that feel positive about showing growth as opposed to students that are concerned or worried about change. Of course change is difficult but focusing on the positives will enable the system to positively impact learning across the state. </a:t>
            </a:r>
          </a:p>
          <a:p>
            <a:endParaRPr lang="en-US" dirty="0"/>
          </a:p>
          <a:p>
            <a:r>
              <a:rPr lang="en-US" dirty="0"/>
              <a:t>Finally, this is not my new assessment or Nebraska Department of Education’s new assessment. This is Nebraska’s new assessments model. NE educators have always been a part of assessment development and their input will continue to improve the system moving forward. Finally, I want to thanks all NE educators for their expertise and passion. You make a difference for each and everyone of our students. We appreciate you and the difficult job you do. Thanks for your time today. </a:t>
            </a:r>
          </a:p>
        </p:txBody>
      </p:sp>
      <p:sp>
        <p:nvSpPr>
          <p:cNvPr id="4" name="Slide Number Placeholder 3"/>
          <p:cNvSpPr>
            <a:spLocks noGrp="1"/>
          </p:cNvSpPr>
          <p:nvPr>
            <p:ph type="sldNum" sz="quarter" idx="5"/>
          </p:nvPr>
        </p:nvSpPr>
        <p:spPr/>
        <p:txBody>
          <a:bodyPr/>
          <a:lstStyle/>
          <a:p>
            <a:fld id="{352E9C9F-63CA-1241-A502-713AB3FE430A}" type="slidenum">
              <a:rPr lang="en-US" smtClean="0"/>
              <a:t>36</a:t>
            </a:fld>
            <a:endParaRPr lang="en-US"/>
          </a:p>
        </p:txBody>
      </p:sp>
    </p:spTree>
    <p:extLst>
      <p:ext uri="{BB962C8B-B14F-4D97-AF65-F5344CB8AC3E}">
        <p14:creationId xmlns:p14="http://schemas.microsoft.com/office/powerpoint/2010/main" val="1055006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4</a:t>
            </a:fld>
            <a:endParaRPr lang="en-US"/>
          </a:p>
        </p:txBody>
      </p:sp>
    </p:spTree>
    <p:extLst>
      <p:ext uri="{BB962C8B-B14F-4D97-AF65-F5344CB8AC3E}">
        <p14:creationId xmlns:p14="http://schemas.microsoft.com/office/powerpoint/2010/main" val="139192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5</a:t>
            </a:fld>
            <a:endParaRPr lang="en-US"/>
          </a:p>
        </p:txBody>
      </p:sp>
    </p:spTree>
    <p:extLst>
      <p:ext uri="{BB962C8B-B14F-4D97-AF65-F5344CB8AC3E}">
        <p14:creationId xmlns:p14="http://schemas.microsoft.com/office/powerpoint/2010/main" val="2677844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AEC9A0-B926-44CD-AE3B-7E03C9BFFE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096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2E9C9F-63CA-1241-A502-713AB3FE43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427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8</a:t>
            </a:fld>
            <a:endParaRPr lang="en-US"/>
          </a:p>
        </p:txBody>
      </p:sp>
    </p:spTree>
    <p:extLst>
      <p:ext uri="{BB962C8B-B14F-4D97-AF65-F5344CB8AC3E}">
        <p14:creationId xmlns:p14="http://schemas.microsoft.com/office/powerpoint/2010/main" val="1647193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9</a:t>
            </a:fld>
            <a:endParaRPr lang="en-US"/>
          </a:p>
        </p:txBody>
      </p:sp>
    </p:spTree>
    <p:extLst>
      <p:ext uri="{BB962C8B-B14F-4D97-AF65-F5344CB8AC3E}">
        <p14:creationId xmlns:p14="http://schemas.microsoft.com/office/powerpoint/2010/main" val="2861623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5001" y="2489704"/>
            <a:ext cx="10930466" cy="2027976"/>
          </a:xfrm>
        </p:spPr>
        <p:txBody>
          <a:bodyPr anchor="b"/>
          <a:lstStyle>
            <a:lvl1pPr algn="ctr">
              <a:defRPr sz="60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635001" y="4834467"/>
            <a:ext cx="10930466" cy="120419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46306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0202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9299" y="1"/>
            <a:ext cx="11425473" cy="1015999"/>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389299" y="1447800"/>
            <a:ext cx="11425473" cy="472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8718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9299" y="347133"/>
            <a:ext cx="11425473" cy="939800"/>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389299" y="1447800"/>
            <a:ext cx="11425473" cy="5003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4524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9299" y="347133"/>
            <a:ext cx="11425473" cy="939800"/>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389299" y="1447800"/>
            <a:ext cx="11425473" cy="5003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6206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1801" y="397933"/>
            <a:ext cx="5029200" cy="6050992"/>
          </a:xfrm>
        </p:spPr>
        <p:txBody>
          <a:bodyPr anchor="t"/>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6307667" y="397934"/>
            <a:ext cx="5507105" cy="6050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053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21267" y="2167467"/>
            <a:ext cx="10540999" cy="4080933"/>
          </a:xfrm>
        </p:spPr>
        <p:txBody>
          <a:bodyPr>
            <a:normAutofit/>
          </a:bodyPr>
          <a:lstStyle>
            <a:lvl1pPr algn="ctr">
              <a:defRPr sz="7200">
                <a:solidFill>
                  <a:schemeClr val="tx1"/>
                </a:solidFill>
              </a:defRPr>
            </a:lvl1pPr>
          </a:lstStyle>
          <a:p>
            <a:r>
              <a:rPr lang="en-US"/>
              <a:t>Thank you!</a:t>
            </a:r>
          </a:p>
        </p:txBody>
      </p:sp>
    </p:spTree>
    <p:extLst>
      <p:ext uri="{BB962C8B-B14F-4D97-AF65-F5344CB8AC3E}">
        <p14:creationId xmlns:p14="http://schemas.microsoft.com/office/powerpoint/2010/main" val="894774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299" y="338666"/>
            <a:ext cx="11425473" cy="9821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89299" y="1469571"/>
            <a:ext cx="11425473" cy="47073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9916890"/>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66" r:id="rId3"/>
    <p:sldLayoutId id="2147483668" r:id="rId4"/>
    <p:sldLayoutId id="2147483669" r:id="rId5"/>
    <p:sldLayoutId id="2147483667" r:id="rId6"/>
    <p:sldLayoutId id="2147483662" r:id="rId7"/>
  </p:sldLayoutIdLst>
  <p:txStyles>
    <p:titleStyle>
      <a:lvl1pPr algn="l" defTabSz="914400" rtl="0" eaLnBrk="1" latinLnBrk="0" hangingPunct="1">
        <a:lnSpc>
          <a:spcPct val="90000"/>
        </a:lnSpc>
        <a:spcBef>
          <a:spcPct val="0"/>
        </a:spcBef>
        <a:buNone/>
        <a:defRPr sz="4400" b="1"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comments" Target="../comments/comment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28.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sv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Planned%20Q&amp;A%20sessions%20with%20vignette%20release"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Planned%20Q&amp;A%20sessions%20with%20vignette%20release"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46.sv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www.education.ne.gov/assessment/contact-us/"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hyperlink" Target="mailto:Jeremy.Heneger@nebraska.gov" TargetMode="External"/><Relationship Id="rId4" Type="http://schemas.openxmlformats.org/officeDocument/2006/relationships/hyperlink" Target="mailto:nde.stateassessment@nebraska.gov"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education.ne.gov/press_release/nscas-helps-teachers-accelerate-student-learning/"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Leading from the middle with NSCAS Growth</a:t>
            </a:r>
          </a:p>
        </p:txBody>
      </p:sp>
      <p:sp>
        <p:nvSpPr>
          <p:cNvPr id="3" name="Subtitle 2"/>
          <p:cNvSpPr>
            <a:spLocks noGrp="1"/>
          </p:cNvSpPr>
          <p:nvPr>
            <p:ph type="subTitle" idx="1"/>
          </p:nvPr>
        </p:nvSpPr>
        <p:spPr/>
        <p:txBody>
          <a:bodyPr>
            <a:normAutofit lnSpcReduction="10000"/>
          </a:bodyPr>
          <a:lstStyle/>
          <a:p>
            <a:r>
              <a:rPr lang="en-US" dirty="0"/>
              <a:t>Implementing a first-of-its-kind assessment system </a:t>
            </a:r>
            <a:br>
              <a:rPr lang="en-US" dirty="0"/>
            </a:br>
            <a:r>
              <a:rPr lang="en-US" dirty="0"/>
              <a:t>that puts students, learning, and teaching first</a:t>
            </a:r>
          </a:p>
          <a:p>
            <a:r>
              <a:rPr lang="en-US" dirty="0"/>
              <a:t> </a:t>
            </a:r>
          </a:p>
        </p:txBody>
      </p:sp>
      <p:sp>
        <p:nvSpPr>
          <p:cNvPr id="4" name="TextBox 3">
            <a:extLst>
              <a:ext uri="{FF2B5EF4-FFF2-40B4-BE49-F238E27FC236}">
                <a16:creationId xmlns:a16="http://schemas.microsoft.com/office/drawing/2014/main" id="{6616CEB0-F471-4BDA-AC16-04577B49F182}"/>
              </a:ext>
            </a:extLst>
          </p:cNvPr>
          <p:cNvSpPr txBox="1"/>
          <p:nvPr/>
        </p:nvSpPr>
        <p:spPr>
          <a:xfrm>
            <a:off x="2714324" y="5678955"/>
            <a:ext cx="6699183" cy="369332"/>
          </a:xfrm>
          <a:prstGeom prst="rect">
            <a:avLst/>
          </a:prstGeom>
          <a:noFill/>
        </p:spPr>
        <p:txBody>
          <a:bodyPr wrap="square" rtlCol="0">
            <a:spAutoFit/>
          </a:bodyPr>
          <a:lstStyle/>
          <a:p>
            <a:pPr algn="ctr"/>
            <a:r>
              <a:rPr lang="en-US" dirty="0">
                <a:solidFill>
                  <a:schemeClr val="bg1"/>
                </a:solidFill>
              </a:rPr>
              <a:t>Jeremy Heneger Ed.D., Director of Statewide Assessment </a:t>
            </a:r>
          </a:p>
        </p:txBody>
      </p:sp>
    </p:spTree>
    <p:extLst>
      <p:ext uri="{BB962C8B-B14F-4D97-AF65-F5344CB8AC3E}">
        <p14:creationId xmlns:p14="http://schemas.microsoft.com/office/powerpoint/2010/main" val="1024136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3E936-B266-402E-9545-BBC84A7D44FE}"/>
              </a:ext>
            </a:extLst>
          </p:cNvPr>
          <p:cNvSpPr>
            <a:spLocks noGrp="1"/>
          </p:cNvSpPr>
          <p:nvPr>
            <p:ph type="title"/>
          </p:nvPr>
        </p:nvSpPr>
        <p:spPr>
          <a:xfrm>
            <a:off x="389299" y="132106"/>
            <a:ext cx="11425473" cy="982133"/>
          </a:xfrm>
        </p:spPr>
        <p:txBody>
          <a:bodyPr/>
          <a:lstStyle/>
          <a:p>
            <a:r>
              <a:rPr lang="en-US"/>
              <a:t>How we’ll get there</a:t>
            </a:r>
          </a:p>
        </p:txBody>
      </p:sp>
      <p:sp>
        <p:nvSpPr>
          <p:cNvPr id="3" name="Content Placeholder 2">
            <a:extLst>
              <a:ext uri="{FF2B5EF4-FFF2-40B4-BE49-F238E27FC236}">
                <a16:creationId xmlns:a16="http://schemas.microsoft.com/office/drawing/2014/main" id="{56EB7C44-53B3-41B9-893B-54C0E73F4EEC}"/>
              </a:ext>
            </a:extLst>
          </p:cNvPr>
          <p:cNvSpPr>
            <a:spLocks noGrp="1"/>
          </p:cNvSpPr>
          <p:nvPr>
            <p:ph idx="1"/>
          </p:nvPr>
        </p:nvSpPr>
        <p:spPr>
          <a:xfrm>
            <a:off x="389299" y="1075304"/>
            <a:ext cx="11694417" cy="4707392"/>
          </a:xfrm>
        </p:spPr>
        <p:txBody>
          <a:bodyPr>
            <a:normAutofit/>
          </a:bodyPr>
          <a:lstStyle/>
          <a:p>
            <a:pPr marL="0" indent="0">
              <a:buNone/>
            </a:pPr>
            <a:r>
              <a:rPr lang="en-US" b="1"/>
              <a:t>2021-22: Preliminary transition  </a:t>
            </a:r>
          </a:p>
          <a:p>
            <a:r>
              <a:rPr lang="en-US" sz="2300"/>
              <a:t>NSCAS Growth pilot in winter; NSCAS Growth in spring</a:t>
            </a:r>
          </a:p>
          <a:p>
            <a:r>
              <a:rPr lang="en-US" sz="2300"/>
              <a:t>MAP Growth recommended as well, as NSCAS Growth not yet operational</a:t>
            </a:r>
          </a:p>
          <a:p>
            <a:pPr marL="0" indent="0">
              <a:buNone/>
            </a:pPr>
            <a:r>
              <a:rPr lang="en-US" b="1"/>
              <a:t>2022-23: Operational transition</a:t>
            </a:r>
          </a:p>
          <a:p>
            <a:r>
              <a:rPr lang="en-US" sz="2300"/>
              <a:t>NSCAS Growth in fall, winter, and spring</a:t>
            </a:r>
          </a:p>
          <a:p>
            <a:r>
              <a:rPr lang="en-US" sz="2300"/>
              <a:t>MAP Growth and NSCAS General Summative no longer needed</a:t>
            </a:r>
          </a:p>
          <a:p>
            <a:pPr marL="0" indent="0">
              <a:buNone/>
            </a:pPr>
            <a:r>
              <a:rPr lang="en-US"/>
              <a:t>  </a:t>
            </a:r>
          </a:p>
        </p:txBody>
      </p:sp>
      <p:pic>
        <p:nvPicPr>
          <p:cNvPr id="5" name="Picture 4" descr="Chart&#10;&#10;Description automatically generated">
            <a:extLst>
              <a:ext uri="{FF2B5EF4-FFF2-40B4-BE49-F238E27FC236}">
                <a16:creationId xmlns:a16="http://schemas.microsoft.com/office/drawing/2014/main" id="{1F039B23-C325-447C-85F9-D92B036ABC4A}"/>
              </a:ext>
            </a:extLst>
          </p:cNvPr>
          <p:cNvPicPr>
            <a:picLocks noChangeAspect="1"/>
          </p:cNvPicPr>
          <p:nvPr/>
        </p:nvPicPr>
        <p:blipFill>
          <a:blip r:embed="rId3"/>
          <a:stretch>
            <a:fillRect/>
          </a:stretch>
        </p:blipFill>
        <p:spPr>
          <a:xfrm>
            <a:off x="522514" y="3848815"/>
            <a:ext cx="10562253" cy="2317075"/>
          </a:xfrm>
          <a:prstGeom prst="rect">
            <a:avLst/>
          </a:prstGeom>
        </p:spPr>
      </p:pic>
    </p:spTree>
    <p:extLst>
      <p:ext uri="{BB962C8B-B14F-4D97-AF65-F5344CB8AC3E}">
        <p14:creationId xmlns:p14="http://schemas.microsoft.com/office/powerpoint/2010/main" val="3894026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7F0C6E-765F-45D3-9C16-C5878F39AFE1}"/>
              </a:ext>
            </a:extLst>
          </p:cNvPr>
          <p:cNvSpPr txBox="1">
            <a:spLocks/>
          </p:cNvSpPr>
          <p:nvPr/>
        </p:nvSpPr>
        <p:spPr>
          <a:xfrm>
            <a:off x="635001" y="2489704"/>
            <a:ext cx="10930466" cy="20279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B70395"/>
                </a:solidFill>
                <a:effectLst/>
                <a:uLnTx/>
                <a:uFillTx/>
                <a:latin typeface="Century Gothic" panose="020F0302020204030204"/>
                <a:ea typeface="+mj-ea"/>
                <a:cs typeface="+mj-cs"/>
              </a:rPr>
              <a:t>The details </a:t>
            </a:r>
          </a:p>
        </p:txBody>
      </p:sp>
    </p:spTree>
    <p:extLst>
      <p:ext uri="{BB962C8B-B14F-4D97-AF65-F5344CB8AC3E}">
        <p14:creationId xmlns:p14="http://schemas.microsoft.com/office/powerpoint/2010/main" val="216337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0060E-72A2-4236-8130-CDED47364BB9}"/>
              </a:ext>
            </a:extLst>
          </p:cNvPr>
          <p:cNvSpPr>
            <a:spLocks noGrp="1"/>
          </p:cNvSpPr>
          <p:nvPr>
            <p:ph type="title"/>
          </p:nvPr>
        </p:nvSpPr>
        <p:spPr>
          <a:xfrm>
            <a:off x="406615" y="116811"/>
            <a:ext cx="11425473" cy="982133"/>
          </a:xfrm>
        </p:spPr>
        <p:txBody>
          <a:bodyPr/>
          <a:lstStyle/>
          <a:p>
            <a:r>
              <a:rPr lang="en-US"/>
              <a:t>NSCAS Growth research</a:t>
            </a:r>
          </a:p>
        </p:txBody>
      </p:sp>
      <p:pic>
        <p:nvPicPr>
          <p:cNvPr id="8" name="Content Placeholder 7" descr="Timeline&#10;&#10;Description automatically generated">
            <a:extLst>
              <a:ext uri="{FF2B5EF4-FFF2-40B4-BE49-F238E27FC236}">
                <a16:creationId xmlns:a16="http://schemas.microsoft.com/office/drawing/2014/main" id="{CFAE9DED-C43E-48FF-AE4A-A582B8546A13}"/>
              </a:ext>
            </a:extLst>
          </p:cNvPr>
          <p:cNvPicPr>
            <a:picLocks noGrp="1" noChangeAspect="1"/>
          </p:cNvPicPr>
          <p:nvPr>
            <p:ph idx="1"/>
          </p:nvPr>
        </p:nvPicPr>
        <p:blipFill rotWithShape="1">
          <a:blip r:embed="rId3"/>
          <a:srcRect t="15201"/>
          <a:stretch/>
        </p:blipFill>
        <p:spPr>
          <a:xfrm>
            <a:off x="-287748" y="1203158"/>
            <a:ext cx="8902648" cy="4800600"/>
          </a:xfrm>
        </p:spPr>
      </p:pic>
      <p:sp>
        <p:nvSpPr>
          <p:cNvPr id="11" name="Content Placeholder 2">
            <a:extLst>
              <a:ext uri="{FF2B5EF4-FFF2-40B4-BE49-F238E27FC236}">
                <a16:creationId xmlns:a16="http://schemas.microsoft.com/office/drawing/2014/main" id="{F0290F21-1307-43AE-BD33-9A0E9E694CD0}"/>
              </a:ext>
            </a:extLst>
          </p:cNvPr>
          <p:cNvSpPr txBox="1">
            <a:spLocks/>
          </p:cNvSpPr>
          <p:nvPr/>
        </p:nvSpPr>
        <p:spPr>
          <a:xfrm>
            <a:off x="8374267" y="854242"/>
            <a:ext cx="3669343" cy="514951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b="1"/>
              <a:t>Study 1 (Spring 21):</a:t>
            </a:r>
            <a:r>
              <a:rPr lang="en-US" sz="2000"/>
              <a:t> Linking study – establish item bank, statistical link</a:t>
            </a:r>
          </a:p>
          <a:p>
            <a:r>
              <a:rPr lang="en-US" sz="2000" b="1"/>
              <a:t>Study 2 (Winter 21/22):</a:t>
            </a:r>
            <a:r>
              <a:rPr lang="en-US" sz="2000"/>
              <a:t> NSCAS Growth pilot – validate model</a:t>
            </a:r>
          </a:p>
          <a:p>
            <a:r>
              <a:rPr lang="en-US" sz="2000" b="1"/>
              <a:t>Study 3 (Spring 22):</a:t>
            </a:r>
            <a:r>
              <a:rPr lang="en-US" sz="2000"/>
              <a:t> NSCAS Growth census – verify that score trends are consistent with both the linked RIT and NSCAS scale scores​</a:t>
            </a:r>
          </a:p>
          <a:p>
            <a:r>
              <a:rPr lang="en-US" sz="2000" b="1"/>
              <a:t>Operational (2022-23): </a:t>
            </a:r>
            <a:r>
              <a:rPr lang="en-US" sz="2000"/>
              <a:t>If study outcomes are as expected, we will transition to operational NSCAS Growth in Fall 2022</a:t>
            </a:r>
          </a:p>
          <a:p>
            <a:pPr marL="0" indent="0">
              <a:buNone/>
            </a:pPr>
            <a:endParaRPr lang="en-US" sz="2000"/>
          </a:p>
          <a:p>
            <a:pPr marL="0" indent="0">
              <a:buFont typeface="Arial"/>
              <a:buNone/>
            </a:pPr>
            <a:endParaRPr lang="en-US" sz="2000"/>
          </a:p>
          <a:p>
            <a:pPr marL="0" indent="0">
              <a:buFont typeface="Arial"/>
              <a:buNone/>
            </a:pPr>
            <a:endParaRPr lang="en-US" sz="2000"/>
          </a:p>
        </p:txBody>
      </p:sp>
    </p:spTree>
    <p:extLst>
      <p:ext uri="{BB962C8B-B14F-4D97-AF65-F5344CB8AC3E}">
        <p14:creationId xmlns:p14="http://schemas.microsoft.com/office/powerpoint/2010/main" val="2983656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C8A74-544E-44DA-BB7F-3A01CB7076CE}"/>
              </a:ext>
            </a:extLst>
          </p:cNvPr>
          <p:cNvSpPr>
            <a:spLocks noGrp="1"/>
          </p:cNvSpPr>
          <p:nvPr>
            <p:ph type="title"/>
          </p:nvPr>
        </p:nvSpPr>
        <p:spPr/>
        <p:txBody>
          <a:bodyPr/>
          <a:lstStyle/>
          <a:p>
            <a:r>
              <a:rPr lang="en-US" dirty="0"/>
              <a:t>NSCAS Growth winter pilot  </a:t>
            </a:r>
          </a:p>
        </p:txBody>
      </p:sp>
      <p:sp>
        <p:nvSpPr>
          <p:cNvPr id="4" name="Content Placeholder 3">
            <a:extLst>
              <a:ext uri="{FF2B5EF4-FFF2-40B4-BE49-F238E27FC236}">
                <a16:creationId xmlns:a16="http://schemas.microsoft.com/office/drawing/2014/main" id="{BCB4B4B3-78C2-4501-9345-2918C2470926}"/>
              </a:ext>
            </a:extLst>
          </p:cNvPr>
          <p:cNvSpPr txBox="1">
            <a:spLocks noGrp="1"/>
          </p:cNvSpPr>
          <p:nvPr>
            <p:ph idx="1"/>
          </p:nvPr>
        </p:nvSpPr>
        <p:spPr>
          <a:xfrm>
            <a:off x="2175584" y="1441115"/>
            <a:ext cx="10016416" cy="14742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buNone/>
            </a:pPr>
            <a:r>
              <a:rPr lang="en-US" sz="1800" b="1" dirty="0"/>
              <a:t>Pilot Objectives</a:t>
            </a:r>
          </a:p>
          <a:p>
            <a:pPr marL="285750" indent="-285750">
              <a:buFont typeface="Arial"/>
              <a:buChar char="•"/>
            </a:pPr>
            <a:r>
              <a:rPr lang="en-US" sz="1800" dirty="0"/>
              <a:t>Validate the Nebraska adaptive through-year model</a:t>
            </a:r>
          </a:p>
          <a:p>
            <a:pPr marL="285750" indent="-285750">
              <a:buFont typeface="Arial"/>
              <a:buChar char="•"/>
            </a:pPr>
            <a:r>
              <a:rPr lang="en-US" sz="1800" dirty="0"/>
              <a:t>Experience the assessment and platform ahead of the spring census administration</a:t>
            </a:r>
          </a:p>
          <a:p>
            <a:pPr marL="285750" indent="-285750">
              <a:buFont typeface="Arial"/>
              <a:buChar char="•"/>
            </a:pPr>
            <a:r>
              <a:rPr lang="en-US" sz="1800" dirty="0"/>
              <a:t>Provide feedback on test administration and reporting to support improvements</a:t>
            </a:r>
          </a:p>
        </p:txBody>
      </p:sp>
      <p:sp>
        <p:nvSpPr>
          <p:cNvPr id="5" name="TextBox 4">
            <a:extLst>
              <a:ext uri="{FF2B5EF4-FFF2-40B4-BE49-F238E27FC236}">
                <a16:creationId xmlns:a16="http://schemas.microsoft.com/office/drawing/2014/main" id="{3DA87FD2-12B4-4F4B-9F0D-59AD927A69B7}"/>
              </a:ext>
            </a:extLst>
          </p:cNvPr>
          <p:cNvSpPr txBox="1"/>
          <p:nvPr/>
        </p:nvSpPr>
        <p:spPr>
          <a:xfrm>
            <a:off x="2175584" y="3408687"/>
            <a:ext cx="9909496" cy="24160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800" b="1" i="0" u="none" strike="noStrike" kern="1200" cap="none" spc="0" normalizeH="0" baseline="0" noProof="0" dirty="0">
                <a:ln>
                  <a:noFill/>
                </a:ln>
                <a:solidFill>
                  <a:srgbClr val="200092"/>
                </a:solidFill>
                <a:effectLst/>
                <a:uLnTx/>
                <a:uFillTx/>
                <a:latin typeface="Century Gothic" panose="020F0302020204030204"/>
                <a:ea typeface="+mn-ea"/>
                <a:cs typeface="+mn-cs"/>
              </a:rPr>
              <a:t>Caveats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0092"/>
                </a:solidFill>
                <a:effectLst/>
                <a:uLnTx/>
                <a:uFillTx/>
                <a:latin typeface="Century Gothic" panose="020F0302020204030204"/>
                <a:ea typeface="+mn-ea"/>
                <a:cs typeface="+mn-cs"/>
              </a:rPr>
              <a:t>Pilot will not feature a complete suite of reports and tools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0092"/>
                </a:solidFill>
                <a:effectLst/>
                <a:uLnTx/>
                <a:uFillTx/>
                <a:latin typeface="Century Gothic" panose="020F0302020204030204"/>
                <a:ea typeface="+mn-ea"/>
                <a:cs typeface="+mn-cs"/>
              </a:rPr>
              <a:t>Results may not represent the timing/turnaround expected in operational year</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00092"/>
                </a:solidFill>
                <a:effectLst/>
                <a:uLnTx/>
                <a:uFillTx/>
                <a:latin typeface="Century Gothic" panose="020F0302020204030204"/>
                <a:ea typeface="+mn-ea"/>
                <a:cs typeface="+mn-cs"/>
              </a:rPr>
              <a:t>Districts will </a:t>
            </a:r>
            <a:r>
              <a:rPr lang="en-US" dirty="0">
                <a:solidFill>
                  <a:srgbClr val="200092"/>
                </a:solidFill>
                <a:latin typeface="Century Gothic" panose="020F0302020204030204"/>
              </a:rPr>
              <a:t>n</a:t>
            </a:r>
            <a:r>
              <a:rPr kumimoji="0" lang="en-US" sz="1800" b="0" i="0" u="none" strike="noStrike" kern="1200" cap="none" spc="0" normalizeH="0" baseline="0" noProof="0" dirty="0" err="1">
                <a:ln>
                  <a:noFill/>
                </a:ln>
                <a:solidFill>
                  <a:srgbClr val="200092"/>
                </a:solidFill>
                <a:effectLst/>
                <a:uLnTx/>
                <a:uFillTx/>
                <a:latin typeface="Century Gothic" panose="020F0302020204030204"/>
                <a:ea typeface="+mn-ea"/>
                <a:cs typeface="+mn-cs"/>
              </a:rPr>
              <a:t>eed</a:t>
            </a:r>
            <a:r>
              <a:rPr kumimoji="0" lang="en-US" sz="1800" b="0" i="0" u="none" strike="noStrike" kern="1200" cap="none" spc="0" normalizeH="0" baseline="0" noProof="0" dirty="0">
                <a:ln>
                  <a:noFill/>
                </a:ln>
                <a:solidFill>
                  <a:srgbClr val="200092"/>
                </a:solidFill>
                <a:effectLst/>
                <a:uLnTx/>
                <a:uFillTx/>
                <a:latin typeface="Century Gothic" panose="020F0302020204030204"/>
                <a:ea typeface="+mn-ea"/>
                <a:cs typeface="+mn-cs"/>
              </a:rPr>
              <a:t> to decide </a:t>
            </a:r>
            <a:r>
              <a:rPr lang="en-US" dirty="0">
                <a:solidFill>
                  <a:srgbClr val="200092"/>
                </a:solidFill>
                <a:latin typeface="Century Gothic" panose="020F0302020204030204"/>
              </a:rPr>
              <a:t>if they should</a:t>
            </a:r>
            <a:r>
              <a:rPr kumimoji="0" lang="en-US" sz="1800" b="0" i="0" u="none" strike="noStrike" kern="1200" cap="none" spc="0" normalizeH="0" baseline="0" noProof="0" dirty="0">
                <a:ln>
                  <a:noFill/>
                </a:ln>
                <a:solidFill>
                  <a:srgbClr val="200092"/>
                </a:solidFill>
                <a:effectLst/>
                <a:uLnTx/>
                <a:uFillTx/>
                <a:latin typeface="Century Gothic" panose="020F0302020204030204"/>
                <a:ea typeface="+mn-ea"/>
                <a:cs typeface="+mn-cs"/>
              </a:rPr>
              <a:t> administer MAP Growth in the winter if scores are used for high-stakes decision-making or used with MAP Accelerator or other content connections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200092"/>
              </a:solidFill>
              <a:effectLst/>
              <a:uLnTx/>
              <a:uFillTx/>
              <a:latin typeface="Century Gothic" panose="020F0302020204030204"/>
              <a:ea typeface="+mn-ea"/>
              <a:cs typeface="+mn-cs"/>
            </a:endParaRPr>
          </a:p>
        </p:txBody>
      </p:sp>
      <p:pic>
        <p:nvPicPr>
          <p:cNvPr id="6" name="Graphic 4" descr="Thought with solid fill">
            <a:extLst>
              <a:ext uri="{FF2B5EF4-FFF2-40B4-BE49-F238E27FC236}">
                <a16:creationId xmlns:a16="http://schemas.microsoft.com/office/drawing/2014/main" id="{A226FC6F-BF6B-4C86-B838-A58EB9D14A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9615" y="1614749"/>
            <a:ext cx="1506181" cy="1506181"/>
          </a:xfrm>
          <a:prstGeom prst="rect">
            <a:avLst/>
          </a:prstGeom>
        </p:spPr>
      </p:pic>
      <p:pic>
        <p:nvPicPr>
          <p:cNvPr id="7" name="Graphic 6" descr="Warning with solid fill">
            <a:extLst>
              <a:ext uri="{FF2B5EF4-FFF2-40B4-BE49-F238E27FC236}">
                <a16:creationId xmlns:a16="http://schemas.microsoft.com/office/drawing/2014/main" id="{FBBBEF92-A7F3-4377-AC3E-C665AA4C20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9299" y="3767835"/>
            <a:ext cx="1387189" cy="1387189"/>
          </a:xfrm>
          <a:prstGeom prst="rect">
            <a:avLst/>
          </a:prstGeom>
        </p:spPr>
      </p:pic>
    </p:spTree>
    <p:extLst>
      <p:ext uri="{BB962C8B-B14F-4D97-AF65-F5344CB8AC3E}">
        <p14:creationId xmlns:p14="http://schemas.microsoft.com/office/powerpoint/2010/main" val="3833019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A0060E-72A2-4236-8130-CDED47364BB9}"/>
              </a:ext>
            </a:extLst>
          </p:cNvPr>
          <p:cNvSpPr>
            <a:spLocks noGrp="1"/>
          </p:cNvSpPr>
          <p:nvPr>
            <p:ph type="title"/>
          </p:nvPr>
        </p:nvSpPr>
        <p:spPr>
          <a:xfrm>
            <a:off x="6657716" y="467271"/>
            <a:ext cx="4195674" cy="2052522"/>
          </a:xfrm>
        </p:spPr>
        <p:txBody>
          <a:bodyPr anchor="b">
            <a:normAutofit/>
          </a:bodyPr>
          <a:lstStyle/>
          <a:p>
            <a:r>
              <a:rPr lang="en-US" sz="4300"/>
              <a:t>NSCAS Growth content</a:t>
            </a:r>
          </a:p>
        </p:txBody>
      </p:sp>
      <p:grpSp>
        <p:nvGrpSpPr>
          <p:cNvPr id="14" name="Group 13">
            <a:extLst>
              <a:ext uri="{FF2B5EF4-FFF2-40B4-BE49-F238E27FC236}">
                <a16:creationId xmlns:a16="http://schemas.microsoft.com/office/drawing/2014/main" id="{05BBA018-FA75-43BF-99E6-1F5245727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753" y="703679"/>
            <a:ext cx="753718" cy="1016562"/>
            <a:chOff x="422753" y="703679"/>
            <a:chExt cx="753718" cy="1016562"/>
          </a:xfrm>
        </p:grpSpPr>
        <p:sp>
          <p:nvSpPr>
            <p:cNvPr id="1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grpSp>
      <p:sp>
        <p:nvSpPr>
          <p:cNvPr id="18" name="Freeform: Shape 17">
            <a:extLst>
              <a:ext uri="{FF2B5EF4-FFF2-40B4-BE49-F238E27FC236}">
                <a16:creationId xmlns:a16="http://schemas.microsoft.com/office/drawing/2014/main" id="{AB673405-BF85-493E-8558-0DCBEDB2B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79610"/>
            <a:ext cx="4831130" cy="4078390"/>
          </a:xfrm>
          <a:custGeom>
            <a:avLst/>
            <a:gdLst>
              <a:gd name="connsiteX0" fmla="*/ 1960035 w 4831130"/>
              <a:gd name="connsiteY0" fmla="*/ 0 h 4078390"/>
              <a:gd name="connsiteX1" fmla="*/ 4831130 w 4831130"/>
              <a:gd name="connsiteY1" fmla="*/ 2871095 h 4078390"/>
              <a:gd name="connsiteX2" fmla="*/ 4605505 w 4831130"/>
              <a:gd name="connsiteY2" fmla="*/ 3988655 h 4078390"/>
              <a:gd name="connsiteX3" fmla="*/ 4562278 w 4831130"/>
              <a:gd name="connsiteY3" fmla="*/ 4078390 h 4078390"/>
              <a:gd name="connsiteX4" fmla="*/ 0 w 4831130"/>
              <a:gd name="connsiteY4" fmla="*/ 4078390 h 4078390"/>
              <a:gd name="connsiteX5" fmla="*/ 0 w 4831130"/>
              <a:gd name="connsiteY5" fmla="*/ 777181 h 4078390"/>
              <a:gd name="connsiteX6" fmla="*/ 133752 w 4831130"/>
              <a:gd name="connsiteY6" fmla="*/ 655619 h 4078390"/>
              <a:gd name="connsiteX7" fmla="*/ 1960035 w 4831130"/>
              <a:gd name="connsiteY7" fmla="*/ 0 h 407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1130" h="4078390">
                <a:moveTo>
                  <a:pt x="1960035" y="0"/>
                </a:moveTo>
                <a:cubicBezTo>
                  <a:pt x="3545697" y="0"/>
                  <a:pt x="4831130" y="1285433"/>
                  <a:pt x="4831130" y="2871095"/>
                </a:cubicBezTo>
                <a:cubicBezTo>
                  <a:pt x="4831130" y="3267511"/>
                  <a:pt x="4750791" y="3645162"/>
                  <a:pt x="4605505" y="3988655"/>
                </a:cubicBezTo>
                <a:lnTo>
                  <a:pt x="4562278" y="4078390"/>
                </a:lnTo>
                <a:lnTo>
                  <a:pt x="0" y="4078390"/>
                </a:lnTo>
                <a:lnTo>
                  <a:pt x="0" y="777181"/>
                </a:lnTo>
                <a:lnTo>
                  <a:pt x="133752" y="655619"/>
                </a:lnTo>
                <a:cubicBezTo>
                  <a:pt x="630047" y="246040"/>
                  <a:pt x="1266308" y="0"/>
                  <a:pt x="1960035"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Freeform: Shape 19">
            <a:extLst>
              <a:ext uri="{FF2B5EF4-FFF2-40B4-BE49-F238E27FC236}">
                <a16:creationId xmlns:a16="http://schemas.microsoft.com/office/drawing/2014/main" id="{C64EAE84-A813-4501-BC71-DBD14BA026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59782" y="1"/>
            <a:ext cx="4195674" cy="3095741"/>
          </a:xfrm>
          <a:custGeom>
            <a:avLst/>
            <a:gdLst>
              <a:gd name="connsiteX0" fmla="*/ 252211 w 4195674"/>
              <a:gd name="connsiteY0" fmla="*/ 0 h 3095741"/>
              <a:gd name="connsiteX1" fmla="*/ 3943464 w 4195674"/>
              <a:gd name="connsiteY1" fmla="*/ 0 h 3095741"/>
              <a:gd name="connsiteX2" fmla="*/ 4030816 w 4195674"/>
              <a:gd name="connsiteY2" fmla="*/ 181331 h 3095741"/>
              <a:gd name="connsiteX3" fmla="*/ 4195674 w 4195674"/>
              <a:gd name="connsiteY3" fmla="*/ 997904 h 3095741"/>
              <a:gd name="connsiteX4" fmla="*/ 2097837 w 4195674"/>
              <a:gd name="connsiteY4" fmla="*/ 3095741 h 3095741"/>
              <a:gd name="connsiteX5" fmla="*/ 0 w 4195674"/>
              <a:gd name="connsiteY5" fmla="*/ 997904 h 3095741"/>
              <a:gd name="connsiteX6" fmla="*/ 164859 w 4195674"/>
              <a:gd name="connsiteY6" fmla="*/ 181331 h 309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5674" h="3095741">
                <a:moveTo>
                  <a:pt x="252211" y="0"/>
                </a:moveTo>
                <a:lnTo>
                  <a:pt x="3943464" y="0"/>
                </a:lnTo>
                <a:lnTo>
                  <a:pt x="4030816" y="181331"/>
                </a:lnTo>
                <a:cubicBezTo>
                  <a:pt x="4136972" y="432313"/>
                  <a:pt x="4195674" y="708253"/>
                  <a:pt x="4195674" y="997904"/>
                </a:cubicBezTo>
                <a:cubicBezTo>
                  <a:pt x="4195674" y="2156507"/>
                  <a:pt x="3256440" y="3095741"/>
                  <a:pt x="2097837" y="3095741"/>
                </a:cubicBezTo>
                <a:cubicBezTo>
                  <a:pt x="939234" y="3095741"/>
                  <a:pt x="0" y="2156507"/>
                  <a:pt x="0" y="997904"/>
                </a:cubicBezTo>
                <a:cubicBezTo>
                  <a:pt x="0" y="708253"/>
                  <a:pt x="58702" y="432313"/>
                  <a:pt x="164859" y="181331"/>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Graphic 4" descr="Checklist with solid fill">
            <a:extLst>
              <a:ext uri="{FF2B5EF4-FFF2-40B4-BE49-F238E27FC236}">
                <a16:creationId xmlns:a16="http://schemas.microsoft.com/office/drawing/2014/main" id="{A2DFD86C-CF34-4345-ACA5-74CCDFC179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36211" y="165871"/>
            <a:ext cx="2353922" cy="2353922"/>
          </a:xfrm>
          <a:prstGeom prst="rect">
            <a:avLst/>
          </a:prstGeom>
        </p:spPr>
      </p:pic>
      <p:sp>
        <p:nvSpPr>
          <p:cNvPr id="3" name="Content Placeholder 2">
            <a:extLst>
              <a:ext uri="{FF2B5EF4-FFF2-40B4-BE49-F238E27FC236}">
                <a16:creationId xmlns:a16="http://schemas.microsoft.com/office/drawing/2014/main" id="{F67844FD-D5D1-4336-B3CB-AF662DF1C886}"/>
              </a:ext>
            </a:extLst>
          </p:cNvPr>
          <p:cNvSpPr>
            <a:spLocks noGrp="1"/>
          </p:cNvSpPr>
          <p:nvPr>
            <p:ph idx="1"/>
          </p:nvPr>
        </p:nvSpPr>
        <p:spPr>
          <a:xfrm>
            <a:off x="6410615" y="2990818"/>
            <a:ext cx="4442776" cy="2913872"/>
          </a:xfrm>
        </p:spPr>
        <p:txBody>
          <a:bodyPr anchor="t">
            <a:normAutofit lnSpcReduction="10000"/>
          </a:bodyPr>
          <a:lstStyle/>
          <a:p>
            <a:r>
              <a:rPr lang="en-US" sz="2000" dirty="0"/>
              <a:t>Item bank is made up of items from MAP Growth and NSCAS General Summative</a:t>
            </a:r>
          </a:p>
          <a:p>
            <a:r>
              <a:rPr lang="en-US" sz="2000" dirty="0"/>
              <a:t>All items are reviewed by NE educators for alignment and appropriateness</a:t>
            </a:r>
          </a:p>
          <a:p>
            <a:r>
              <a:rPr lang="en-US" sz="2000" dirty="0"/>
              <a:t>Content is aligned to NE standards, NE summative blueprint, and NE Range Achievement Level Descriptors</a:t>
            </a:r>
          </a:p>
          <a:p>
            <a:pPr marL="0" indent="0">
              <a:buNone/>
            </a:pPr>
            <a:endParaRPr lang="en-US" sz="2000" dirty="0"/>
          </a:p>
          <a:p>
            <a:pPr marL="0" indent="0">
              <a:buNone/>
            </a:pPr>
            <a:endParaRPr lang="en-US" sz="2000" dirty="0"/>
          </a:p>
        </p:txBody>
      </p:sp>
      <p:pic>
        <p:nvPicPr>
          <p:cNvPr id="7" name="Graphic 6" descr="Group brainstorm with solid fill">
            <a:extLst>
              <a:ext uri="{FF2B5EF4-FFF2-40B4-BE49-F238E27FC236}">
                <a16:creationId xmlns:a16="http://schemas.microsoft.com/office/drawing/2014/main" id="{A4434F44-7B59-4300-BB43-C548286680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5154" y="3684772"/>
            <a:ext cx="2752751" cy="2752751"/>
          </a:xfrm>
          <a:prstGeom prst="rect">
            <a:avLst/>
          </a:prstGeom>
        </p:spPr>
      </p:pic>
      <p:sp>
        <p:nvSpPr>
          <p:cNvPr id="22"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solidFill>
                <a:srgbClr val="FFFFFF"/>
              </a:solidFill>
            </a:endParaRPr>
          </a:p>
        </p:txBody>
      </p:sp>
      <p:cxnSp>
        <p:nvCxnSpPr>
          <p:cNvPr id="24" name="Straight Connector 2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953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C5C7F-E387-E849-8579-AE05C5B35F46}"/>
              </a:ext>
            </a:extLst>
          </p:cNvPr>
          <p:cNvSpPr>
            <a:spLocks noGrp="1"/>
          </p:cNvSpPr>
          <p:nvPr>
            <p:ph type="title"/>
          </p:nvPr>
        </p:nvSpPr>
        <p:spPr>
          <a:xfrm>
            <a:off x="548477" y="496626"/>
            <a:ext cx="11095046" cy="596721"/>
          </a:xfrm>
        </p:spPr>
        <p:txBody>
          <a:bodyPr>
            <a:noAutofit/>
          </a:bodyPr>
          <a:lstStyle/>
          <a:p>
            <a:r>
              <a:rPr lang="en-US" sz="3600"/>
              <a:t>Challenge and support every student with Range Achievement Level Descriptors (ALDs)</a:t>
            </a:r>
          </a:p>
        </p:txBody>
      </p:sp>
      <p:sp>
        <p:nvSpPr>
          <p:cNvPr id="51" name="Text Placeholder 2">
            <a:extLst>
              <a:ext uri="{FF2B5EF4-FFF2-40B4-BE49-F238E27FC236}">
                <a16:creationId xmlns:a16="http://schemas.microsoft.com/office/drawing/2014/main" id="{47BFDF8C-8CC8-4C3B-8E30-3CEF16171AE1}"/>
              </a:ext>
            </a:extLst>
          </p:cNvPr>
          <p:cNvSpPr txBox="1">
            <a:spLocks/>
          </p:cNvSpPr>
          <p:nvPr/>
        </p:nvSpPr>
        <p:spPr>
          <a:xfrm>
            <a:off x="443537" y="1465702"/>
            <a:ext cx="5131983" cy="2268693"/>
          </a:xfrm>
          <a:prstGeom prst="rect">
            <a:avLst/>
          </a:prstGeom>
        </p:spPr>
        <p:txBody>
          <a:bodyPr>
            <a:norm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9FA6AB"/>
              </a:buClr>
              <a:buSzTx/>
              <a:buFont typeface="Arial" panose="020B0604020202020204" pitchFamily="34" charset="0"/>
              <a:buChar char="+"/>
              <a:tabLst/>
              <a:defRPr/>
            </a:pPr>
            <a:endParaRPr kumimoji="0" lang="en-US" sz="1900" b="0" i="0" u="none" strike="noStrike" kern="1200" cap="none" spc="0" normalizeH="0" baseline="0" noProof="0">
              <a:ln>
                <a:noFill/>
              </a:ln>
              <a:solidFill>
                <a:srgbClr val="454142"/>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
                <a:srgbClr val="9FA6AB"/>
              </a:buClr>
              <a:buSzTx/>
              <a:buFont typeface="Arial" panose="020B0604020202020204" pitchFamily="34" charset="0"/>
              <a:buNone/>
              <a:tabLst/>
              <a:defRPr/>
            </a:pPr>
            <a:endParaRPr kumimoji="0" lang="en-US" sz="2100" b="0" i="0" u="none" strike="noStrike" kern="1200" cap="none" spc="0" normalizeH="0" baseline="0" noProof="0">
              <a:ln>
                <a:noFill/>
              </a:ln>
              <a:solidFill>
                <a:srgbClr val="454142"/>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
                <a:srgbClr val="9FA6AB"/>
              </a:buClr>
              <a:buSzTx/>
              <a:buFont typeface="Arial" panose="020B0604020202020204" pitchFamily="34" charset="0"/>
              <a:buNone/>
              <a:tabLst/>
              <a:defRPr/>
            </a:pPr>
            <a:endParaRPr kumimoji="0" lang="en-US" sz="2100" b="0" i="0" u="none" strike="noStrike" kern="1200" cap="none" spc="0" normalizeH="0" baseline="0" noProof="0">
              <a:ln>
                <a:noFill/>
              </a:ln>
              <a:solidFill>
                <a:srgbClr val="454142"/>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
                <a:srgbClr val="9FA6AB"/>
              </a:buClr>
              <a:buSzTx/>
              <a:buFont typeface="Arial" panose="020B0604020202020204" pitchFamily="34" charset="0"/>
              <a:buNone/>
              <a:tabLst/>
              <a:defRPr/>
            </a:pPr>
            <a:endParaRPr kumimoji="0" lang="en-US" sz="2100" b="0" i="0" u="none" strike="noStrike" kern="1200" cap="none" spc="0" normalizeH="0" baseline="0" noProof="0">
              <a:ln>
                <a:noFill/>
              </a:ln>
              <a:solidFill>
                <a:srgbClr val="454142"/>
              </a:solidFill>
              <a:effectLst/>
              <a:uLnTx/>
              <a:uFillTx/>
              <a:latin typeface="Arial" panose="020B0604020202020204"/>
              <a:ea typeface="+mn-ea"/>
              <a:cs typeface="+mn-cs"/>
            </a:endParaRPr>
          </a:p>
        </p:txBody>
      </p:sp>
      <p:sp>
        <p:nvSpPr>
          <p:cNvPr id="71" name="Text Placeholder 2">
            <a:extLst>
              <a:ext uri="{FF2B5EF4-FFF2-40B4-BE49-F238E27FC236}">
                <a16:creationId xmlns:a16="http://schemas.microsoft.com/office/drawing/2014/main" id="{1B124A68-F261-4F26-B10E-B6E04CFEB55D}"/>
              </a:ext>
            </a:extLst>
          </p:cNvPr>
          <p:cNvSpPr txBox="1">
            <a:spLocks/>
          </p:cNvSpPr>
          <p:nvPr/>
        </p:nvSpPr>
        <p:spPr>
          <a:xfrm>
            <a:off x="5855232" y="1465702"/>
            <a:ext cx="5547524" cy="2544250"/>
          </a:xfrm>
          <a:prstGeom prst="rect">
            <a:avLst/>
          </a:prstGeom>
        </p:spPr>
        <p:txBody>
          <a:bodyPr>
            <a:norm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9FA6AB"/>
              </a:buClr>
              <a:buSzTx/>
              <a:buFont typeface="Arial" panose="020B0604020202020204" pitchFamily="34" charset="0"/>
              <a:buNone/>
              <a:tabLst/>
              <a:defRPr/>
            </a:pPr>
            <a:endParaRPr kumimoji="0" lang="en-US" sz="2100" b="0" i="0" u="none" strike="noStrike" kern="1200" cap="none" spc="0" normalizeH="0" baseline="0" noProof="0">
              <a:ln>
                <a:noFill/>
              </a:ln>
              <a:solidFill>
                <a:srgbClr val="454142"/>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
                <a:srgbClr val="9FA6AB"/>
              </a:buClr>
              <a:buSzTx/>
              <a:buFont typeface="Arial" panose="020B0604020202020204" pitchFamily="34" charset="0"/>
              <a:buNone/>
              <a:tabLst/>
              <a:defRPr/>
            </a:pPr>
            <a:endParaRPr kumimoji="0" lang="en-US" sz="2100" b="0" i="0" u="none" strike="noStrike" kern="1200" cap="none" spc="0" normalizeH="0" baseline="0" noProof="0">
              <a:ln>
                <a:noFill/>
              </a:ln>
              <a:solidFill>
                <a:srgbClr val="454142"/>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
                <a:srgbClr val="9FA6AB"/>
              </a:buClr>
              <a:buSzTx/>
              <a:buFont typeface="Arial" panose="020B0604020202020204" pitchFamily="34" charset="0"/>
              <a:buNone/>
              <a:tabLst/>
              <a:defRPr/>
            </a:pPr>
            <a:endParaRPr kumimoji="0" lang="en-US" sz="2100" b="0" i="0" u="none" strike="noStrike" kern="1200" cap="none" spc="0" normalizeH="0" baseline="0" noProof="0">
              <a:ln>
                <a:noFill/>
              </a:ln>
              <a:solidFill>
                <a:srgbClr val="454142"/>
              </a:solidFill>
              <a:effectLst/>
              <a:uLnTx/>
              <a:uFillTx/>
              <a:latin typeface="Arial" panose="020B0604020202020204"/>
              <a:ea typeface="+mn-ea"/>
              <a:cs typeface="+mn-cs"/>
            </a:endParaRPr>
          </a:p>
        </p:txBody>
      </p:sp>
      <p:sp>
        <p:nvSpPr>
          <p:cNvPr id="9" name="Text Placeholder 2">
            <a:extLst>
              <a:ext uri="{FF2B5EF4-FFF2-40B4-BE49-F238E27FC236}">
                <a16:creationId xmlns:a16="http://schemas.microsoft.com/office/drawing/2014/main" id="{B55703A8-A4CB-4AF5-89F6-7CE797624982}"/>
              </a:ext>
            </a:extLst>
          </p:cNvPr>
          <p:cNvSpPr txBox="1">
            <a:spLocks/>
          </p:cNvSpPr>
          <p:nvPr/>
        </p:nvSpPr>
        <p:spPr>
          <a:xfrm>
            <a:off x="914029" y="1975836"/>
            <a:ext cx="3319191" cy="1555532"/>
          </a:xfrm>
          <a:prstGeom prst="rect">
            <a:avLst/>
          </a:prstGeom>
        </p:spPr>
        <p:txBody>
          <a:bodyPr>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9FA6AB"/>
              </a:buClr>
              <a:buSzTx/>
              <a:buNone/>
              <a:tabLst/>
              <a:defRPr/>
            </a:pPr>
            <a:r>
              <a:rPr lang="en-US" sz="2000">
                <a:solidFill>
                  <a:srgbClr val="454142"/>
                </a:solidFill>
                <a:latin typeface="Arial" panose="020B0604020202020204"/>
              </a:rPr>
              <a:t>Measure student learning as it progresses from beginning to advanced understanding within each grade-level standard</a:t>
            </a:r>
          </a:p>
          <a:p>
            <a:pPr marL="0" marR="0" lvl="0" indent="0" algn="l" defTabSz="914400" rtl="0" eaLnBrk="1" fontAlgn="auto" latinLnBrk="0" hangingPunct="1">
              <a:lnSpc>
                <a:spcPct val="90000"/>
              </a:lnSpc>
              <a:spcBef>
                <a:spcPts val="1000"/>
              </a:spcBef>
              <a:spcAft>
                <a:spcPts val="0"/>
              </a:spcAft>
              <a:buClr>
                <a:srgbClr val="9FA6AB"/>
              </a:buClr>
              <a:buSzTx/>
              <a:buFont typeface="Arial" panose="020B0604020202020204" pitchFamily="34" charset="0"/>
              <a:buNone/>
              <a:tabLst/>
              <a:defRPr/>
            </a:pPr>
            <a:endParaRPr kumimoji="0" lang="en-US" sz="2100" b="0" i="0" u="none" strike="noStrike" kern="1200" cap="none" spc="0" normalizeH="0" baseline="0" noProof="0">
              <a:ln>
                <a:noFill/>
              </a:ln>
              <a:solidFill>
                <a:srgbClr val="454142"/>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
                <a:srgbClr val="9FA6AB"/>
              </a:buClr>
              <a:buSzTx/>
              <a:buFont typeface="Arial" panose="020B0604020202020204" pitchFamily="34" charset="0"/>
              <a:buNone/>
              <a:tabLst/>
              <a:defRPr/>
            </a:pPr>
            <a:endParaRPr kumimoji="0" lang="en-US" sz="2100" b="0" i="0" u="none" strike="noStrike" kern="1200" cap="none" spc="0" normalizeH="0" baseline="0" noProof="0">
              <a:ln>
                <a:noFill/>
              </a:ln>
              <a:solidFill>
                <a:srgbClr val="454142"/>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
                <a:srgbClr val="9FA6AB"/>
              </a:buClr>
              <a:buSzTx/>
              <a:buFont typeface="Arial" panose="020B0604020202020204" pitchFamily="34" charset="0"/>
              <a:buNone/>
              <a:tabLst/>
              <a:defRPr/>
            </a:pPr>
            <a:endParaRPr kumimoji="0" lang="en-US" sz="2100" b="0" i="0" u="none" strike="noStrike" kern="1200" cap="none" spc="0" normalizeH="0" baseline="0" noProof="0">
              <a:ln>
                <a:noFill/>
              </a:ln>
              <a:solidFill>
                <a:srgbClr val="454142"/>
              </a:solidFill>
              <a:effectLst/>
              <a:uLnTx/>
              <a:uFillTx/>
              <a:latin typeface="Arial" panose="020B0604020202020204"/>
              <a:ea typeface="+mn-ea"/>
              <a:cs typeface="+mn-cs"/>
            </a:endParaRPr>
          </a:p>
        </p:txBody>
      </p:sp>
      <p:sp>
        <p:nvSpPr>
          <p:cNvPr id="10" name="Text Placeholder 2">
            <a:extLst>
              <a:ext uri="{FF2B5EF4-FFF2-40B4-BE49-F238E27FC236}">
                <a16:creationId xmlns:a16="http://schemas.microsoft.com/office/drawing/2014/main" id="{C48E8E21-F4FA-4F68-992B-9E6CFFD42B92}"/>
              </a:ext>
            </a:extLst>
          </p:cNvPr>
          <p:cNvSpPr txBox="1">
            <a:spLocks/>
          </p:cNvSpPr>
          <p:nvPr/>
        </p:nvSpPr>
        <p:spPr>
          <a:xfrm>
            <a:off x="4429570" y="2012670"/>
            <a:ext cx="3232884" cy="2268693"/>
          </a:xfrm>
          <a:prstGeom prst="rect">
            <a:avLst/>
          </a:prstGeom>
        </p:spPr>
        <p:txBody>
          <a:bodyPr>
            <a:norm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9FA6AB"/>
              </a:buClr>
              <a:buSzTx/>
              <a:buNone/>
              <a:tabLst/>
              <a:defRPr/>
            </a:pPr>
            <a:r>
              <a:rPr lang="en-US" sz="2000">
                <a:solidFill>
                  <a:srgbClr val="454142"/>
                </a:solidFill>
                <a:latin typeface="Arial" panose="020B0604020202020204"/>
              </a:rPr>
              <a:t>Enable</a:t>
            </a:r>
            <a:r>
              <a:rPr kumimoji="0" lang="en-US" sz="2000" b="0" i="0" u="none" strike="noStrike" kern="1200" cap="none" spc="0" normalizeH="0" baseline="0" noProof="0">
                <a:ln>
                  <a:noFill/>
                </a:ln>
                <a:solidFill>
                  <a:srgbClr val="454142"/>
                </a:solidFill>
                <a:effectLst/>
                <a:uLnTx/>
                <a:uFillTx/>
                <a:latin typeface="Arial" panose="020B0604020202020204"/>
                <a:ea typeface="+mn-ea"/>
                <a:cs typeface="+mn-cs"/>
              </a:rPr>
              <a:t> finer on-grade adaptivity, while still adapting </a:t>
            </a:r>
            <a:r>
              <a:rPr lang="en-US" sz="2000">
                <a:solidFill>
                  <a:srgbClr val="454142"/>
                </a:solidFill>
                <a:latin typeface="Arial" panose="020B0604020202020204"/>
              </a:rPr>
              <a:t>off-grade </a:t>
            </a:r>
            <a:r>
              <a:rPr kumimoji="0" lang="en-US" sz="2000" b="0" i="0" u="none" strike="noStrike" kern="1200" cap="none" spc="0" normalizeH="0" baseline="0" noProof="0">
                <a:ln>
                  <a:noFill/>
                </a:ln>
                <a:solidFill>
                  <a:srgbClr val="454142"/>
                </a:solidFill>
                <a:effectLst/>
                <a:uLnTx/>
                <a:uFillTx/>
                <a:latin typeface="Arial" panose="020B0604020202020204"/>
                <a:ea typeface="+mn-ea"/>
                <a:cs typeface="+mn-cs"/>
              </a:rPr>
              <a:t>for students </a:t>
            </a:r>
            <a:r>
              <a:rPr lang="en-US" sz="2000">
                <a:solidFill>
                  <a:srgbClr val="454142"/>
                </a:solidFill>
                <a:latin typeface="Arial" panose="020B0604020202020204"/>
              </a:rPr>
              <a:t>performing above or below grade level</a:t>
            </a:r>
            <a:endParaRPr kumimoji="0" lang="en-US" sz="2000" b="0" i="0" u="none" strike="noStrike" kern="1200" cap="none" spc="0" normalizeH="0" baseline="0" noProof="0">
              <a:ln>
                <a:noFill/>
              </a:ln>
              <a:solidFill>
                <a:srgbClr val="454142"/>
              </a:solidFill>
              <a:effectLst/>
              <a:uLnTx/>
              <a:uFillTx/>
              <a:latin typeface="Arial" panose="020B0604020202020204"/>
              <a:ea typeface="+mn-ea"/>
              <a:cs typeface="+mn-cs"/>
            </a:endParaRPr>
          </a:p>
          <a:p>
            <a:pPr marL="0" indent="0">
              <a:buClr>
                <a:srgbClr val="9FA6AB"/>
              </a:buClr>
              <a:buNone/>
              <a:defRPr/>
            </a:pPr>
            <a:endParaRPr kumimoji="0" lang="en-US" sz="2200" b="0" i="0" u="none" strike="noStrike" kern="1200" cap="none" spc="0" normalizeH="0" baseline="0" noProof="0">
              <a:ln>
                <a:noFill/>
              </a:ln>
              <a:solidFill>
                <a:srgbClr val="454142"/>
              </a:solidFill>
              <a:effectLst/>
              <a:uLnTx/>
              <a:uFillTx/>
              <a:latin typeface="Arial" panose="020B0604020202020204"/>
              <a:ea typeface="+mn-ea"/>
              <a:cs typeface="+mn-cs"/>
            </a:endParaRPr>
          </a:p>
          <a:p>
            <a:pPr marL="0" indent="0" algn="ctr">
              <a:buClr>
                <a:srgbClr val="9FA6AB"/>
              </a:buClr>
              <a:buNone/>
              <a:defRPr/>
            </a:pPr>
            <a:endParaRPr kumimoji="0" lang="en-US" sz="2200" b="0" i="0" u="none" strike="noStrike" kern="1200" cap="none" spc="0" normalizeH="0" baseline="0" noProof="0">
              <a:ln>
                <a:noFill/>
              </a:ln>
              <a:solidFill>
                <a:srgbClr val="454142"/>
              </a:solidFill>
              <a:effectLst/>
              <a:uLnTx/>
              <a:uFillTx/>
              <a:latin typeface="Arial" panose="020B0604020202020204"/>
              <a:ea typeface="+mn-ea"/>
              <a:cs typeface="+mn-cs"/>
            </a:endParaRPr>
          </a:p>
          <a:p>
            <a:pPr marL="0" indent="0">
              <a:buClr>
                <a:srgbClr val="9FA6AB"/>
              </a:buClr>
              <a:buNone/>
              <a:defRPr/>
            </a:pPr>
            <a:endParaRPr kumimoji="0" lang="en-US" sz="2200" b="0" i="0" u="none" strike="noStrike" kern="1200" cap="none" spc="0" normalizeH="0" baseline="0" noProof="0">
              <a:ln>
                <a:noFill/>
              </a:ln>
              <a:solidFill>
                <a:srgbClr val="454142"/>
              </a:solidFill>
              <a:effectLst/>
              <a:uLnTx/>
              <a:uFillTx/>
              <a:latin typeface="Arial" panose="020B0604020202020204"/>
              <a:ea typeface="+mn-ea"/>
              <a:cs typeface="+mn-cs"/>
            </a:endParaRPr>
          </a:p>
        </p:txBody>
      </p:sp>
      <p:sp>
        <p:nvSpPr>
          <p:cNvPr id="11" name="Text Placeholder 2">
            <a:extLst>
              <a:ext uri="{FF2B5EF4-FFF2-40B4-BE49-F238E27FC236}">
                <a16:creationId xmlns:a16="http://schemas.microsoft.com/office/drawing/2014/main" id="{329793E0-861D-4EF3-8DC4-35A9158CAAD4}"/>
              </a:ext>
            </a:extLst>
          </p:cNvPr>
          <p:cNvSpPr txBox="1">
            <a:spLocks/>
          </p:cNvSpPr>
          <p:nvPr/>
        </p:nvSpPr>
        <p:spPr>
          <a:xfrm>
            <a:off x="7960628" y="1997368"/>
            <a:ext cx="3445849" cy="2268693"/>
          </a:xfrm>
          <a:prstGeom prst="rect">
            <a:avLst/>
          </a:prstGeom>
        </p:spPr>
        <p:txBody>
          <a:bodyPr>
            <a:norm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9FA6AB"/>
              </a:buClr>
              <a:buSzTx/>
              <a:buNone/>
              <a:tabLst/>
              <a:defRPr/>
            </a:pPr>
            <a:r>
              <a:rPr lang="en-US" sz="2000">
                <a:solidFill>
                  <a:srgbClr val="454142"/>
                </a:solidFill>
                <a:latin typeface="Arial" panose="020B0604020202020204"/>
              </a:rPr>
              <a:t>Help educators meet students where they are while supporting productive struggle to propel students forward</a:t>
            </a:r>
          </a:p>
          <a:p>
            <a:pPr marL="0" indent="0">
              <a:buClr>
                <a:srgbClr val="9FA6AB"/>
              </a:buClr>
              <a:buNone/>
              <a:defRPr/>
            </a:pPr>
            <a:endParaRPr kumimoji="0" lang="en-US" sz="2200" b="0" i="0" u="none" strike="noStrike" kern="1200" cap="none" spc="0" normalizeH="0" baseline="0" noProof="0">
              <a:ln>
                <a:noFill/>
              </a:ln>
              <a:solidFill>
                <a:srgbClr val="454142"/>
              </a:solidFill>
              <a:effectLst/>
              <a:uLnTx/>
              <a:uFillTx/>
              <a:latin typeface="Arial" panose="020B0604020202020204"/>
              <a:ea typeface="+mn-ea"/>
              <a:cs typeface="+mn-cs"/>
            </a:endParaRPr>
          </a:p>
          <a:p>
            <a:pPr marL="0" indent="0">
              <a:buClr>
                <a:srgbClr val="9FA6AB"/>
              </a:buClr>
              <a:buNone/>
              <a:defRPr/>
            </a:pPr>
            <a:endParaRPr kumimoji="0" lang="en-US" sz="2200" b="0" i="0" u="none" strike="noStrike" kern="1200" cap="none" spc="0" normalizeH="0" baseline="0" noProof="0">
              <a:ln>
                <a:noFill/>
              </a:ln>
              <a:solidFill>
                <a:srgbClr val="454142"/>
              </a:solidFill>
              <a:effectLst/>
              <a:uLnTx/>
              <a:uFillTx/>
              <a:latin typeface="Arial" panose="020B0604020202020204"/>
              <a:ea typeface="+mn-ea"/>
              <a:cs typeface="+mn-cs"/>
            </a:endParaRPr>
          </a:p>
          <a:p>
            <a:pPr marL="0" indent="0">
              <a:buClr>
                <a:srgbClr val="9FA6AB"/>
              </a:buClr>
              <a:buNone/>
              <a:defRPr/>
            </a:pPr>
            <a:endParaRPr kumimoji="0" lang="en-US" sz="2200" b="0" i="0" u="none" strike="noStrike" kern="1200" cap="none" spc="0" normalizeH="0" baseline="0" noProof="0">
              <a:ln>
                <a:noFill/>
              </a:ln>
              <a:solidFill>
                <a:srgbClr val="454142"/>
              </a:solidFill>
              <a:effectLst/>
              <a:uLnTx/>
              <a:uFillTx/>
              <a:latin typeface="Arial" panose="020B0604020202020204"/>
              <a:ea typeface="+mn-ea"/>
              <a:cs typeface="+mn-cs"/>
            </a:endParaRPr>
          </a:p>
        </p:txBody>
      </p:sp>
      <p:graphicFrame>
        <p:nvGraphicFramePr>
          <p:cNvPr id="7" name="Table 8">
            <a:extLst>
              <a:ext uri="{FF2B5EF4-FFF2-40B4-BE49-F238E27FC236}">
                <a16:creationId xmlns:a16="http://schemas.microsoft.com/office/drawing/2014/main" id="{FF8F7DC6-0DAC-4DCD-89DC-687E52757963}"/>
              </a:ext>
            </a:extLst>
          </p:cNvPr>
          <p:cNvGraphicFramePr>
            <a:graphicFrameLocks noGrp="1"/>
          </p:cNvGraphicFramePr>
          <p:nvPr>
            <p:extLst>
              <p:ext uri="{D42A27DB-BD31-4B8C-83A1-F6EECF244321}">
                <p14:modId xmlns:p14="http://schemas.microsoft.com/office/powerpoint/2010/main" val="3552991225"/>
              </p:ext>
            </p:extLst>
          </p:nvPr>
        </p:nvGraphicFramePr>
        <p:xfrm>
          <a:off x="1777102" y="3587309"/>
          <a:ext cx="8304157" cy="2438472"/>
        </p:xfrm>
        <a:graphic>
          <a:graphicData uri="http://schemas.openxmlformats.org/drawingml/2006/table">
            <a:tbl>
              <a:tblPr firstRow="1" bandRow="1">
                <a:tableStyleId>{5C22544A-7EE6-4342-B048-85BDC9FD1C3A}</a:tableStyleId>
              </a:tblPr>
              <a:tblGrid>
                <a:gridCol w="1445186">
                  <a:extLst>
                    <a:ext uri="{9D8B030D-6E8A-4147-A177-3AD203B41FA5}">
                      <a16:colId xmlns:a16="http://schemas.microsoft.com/office/drawing/2014/main" val="1008545891"/>
                    </a:ext>
                  </a:extLst>
                </a:gridCol>
                <a:gridCol w="2281197">
                  <a:extLst>
                    <a:ext uri="{9D8B030D-6E8A-4147-A177-3AD203B41FA5}">
                      <a16:colId xmlns:a16="http://schemas.microsoft.com/office/drawing/2014/main" val="3411184939"/>
                    </a:ext>
                  </a:extLst>
                </a:gridCol>
                <a:gridCol w="2306828">
                  <a:extLst>
                    <a:ext uri="{9D8B030D-6E8A-4147-A177-3AD203B41FA5}">
                      <a16:colId xmlns:a16="http://schemas.microsoft.com/office/drawing/2014/main" val="3822388035"/>
                    </a:ext>
                  </a:extLst>
                </a:gridCol>
                <a:gridCol w="2270946">
                  <a:extLst>
                    <a:ext uri="{9D8B030D-6E8A-4147-A177-3AD203B41FA5}">
                      <a16:colId xmlns:a16="http://schemas.microsoft.com/office/drawing/2014/main" val="25076324"/>
                    </a:ext>
                  </a:extLst>
                </a:gridCol>
              </a:tblGrid>
              <a:tr h="370987">
                <a:tc>
                  <a:txBody>
                    <a:bodyPr/>
                    <a:lstStyle/>
                    <a:p>
                      <a:endParaRPr lang="en-US" sz="1800"/>
                    </a:p>
                  </a:txBody>
                  <a:tcPr marL="91477" marR="91477" marT="45738" marB="45738">
                    <a:solidFill>
                      <a:schemeClr val="accent6"/>
                    </a:solidFill>
                  </a:tcPr>
                </a:tc>
                <a:tc>
                  <a:txBody>
                    <a:bodyPr/>
                    <a:lstStyle/>
                    <a:p>
                      <a:pPr algn="ctr"/>
                      <a:r>
                        <a:rPr lang="en-US" sz="1800">
                          <a:solidFill>
                            <a:schemeClr val="bg1"/>
                          </a:solidFill>
                        </a:rPr>
                        <a:t>Developing</a:t>
                      </a:r>
                    </a:p>
                  </a:txBody>
                  <a:tcPr marL="91477" marR="91477" marT="45738" marB="45738">
                    <a:solidFill>
                      <a:schemeClr val="accent6"/>
                    </a:solidFill>
                  </a:tcPr>
                </a:tc>
                <a:tc>
                  <a:txBody>
                    <a:bodyPr/>
                    <a:lstStyle/>
                    <a:p>
                      <a:pPr algn="ctr"/>
                      <a:r>
                        <a:rPr lang="en-US" sz="1800">
                          <a:solidFill>
                            <a:schemeClr val="bg1"/>
                          </a:solidFill>
                        </a:rPr>
                        <a:t>On track</a:t>
                      </a:r>
                    </a:p>
                  </a:txBody>
                  <a:tcPr marL="91477" marR="91477" marT="45738" marB="45738">
                    <a:solidFill>
                      <a:schemeClr val="accent6"/>
                    </a:solidFill>
                  </a:tcPr>
                </a:tc>
                <a:tc>
                  <a:txBody>
                    <a:bodyPr/>
                    <a:lstStyle/>
                    <a:p>
                      <a:pPr algn="ctr"/>
                      <a:r>
                        <a:rPr lang="en-US" sz="1800" dirty="0">
                          <a:solidFill>
                            <a:schemeClr val="bg1"/>
                          </a:solidFill>
                        </a:rPr>
                        <a:t>College &amp; Career Ready Benchmark</a:t>
                      </a:r>
                    </a:p>
                  </a:txBody>
                  <a:tcPr marL="91477" marR="91477" marT="45738" marB="45738">
                    <a:solidFill>
                      <a:schemeClr val="accent6"/>
                    </a:solidFill>
                  </a:tcPr>
                </a:tc>
                <a:extLst>
                  <a:ext uri="{0D108BD9-81ED-4DB2-BD59-A6C34878D82A}">
                    <a16:rowId xmlns:a16="http://schemas.microsoft.com/office/drawing/2014/main" val="1286735103"/>
                  </a:ext>
                </a:extLst>
              </a:tr>
              <a:tr h="1773911">
                <a:tc>
                  <a:txBody>
                    <a:bodyPr/>
                    <a:lstStyle/>
                    <a:p>
                      <a:r>
                        <a:rPr lang="en-US" sz="1600" b="1"/>
                        <a:t>MA 4.2.1.a</a:t>
                      </a:r>
                    </a:p>
                    <a:p>
                      <a:r>
                        <a:rPr lang="en-US" sz="1600" b="1"/>
                        <a:t>Algebra</a:t>
                      </a:r>
                      <a:endParaRPr lang="en-US" sz="1600"/>
                    </a:p>
                  </a:txBody>
                  <a:tcPr marL="91477" marR="91477" marT="45738" marB="45738">
                    <a:solidFill>
                      <a:schemeClr val="bg2">
                        <a:lumMod val="40000"/>
                        <a:lumOff val="60000"/>
                      </a:schemeClr>
                    </a:solidFill>
                  </a:tcPr>
                </a:tc>
                <a:tc>
                  <a:txBody>
                    <a:bodyPr/>
                    <a:lstStyle/>
                    <a:p>
                      <a:r>
                        <a:rPr lang="en-US" sz="1600"/>
                        <a:t>Determines an equation that represents the situation when given a simple math process or context . . .</a:t>
                      </a:r>
                    </a:p>
                  </a:txBody>
                  <a:tcPr marL="91477" marR="91477" marT="45738" marB="45738">
                    <a:solidFill>
                      <a:schemeClr val="bg2">
                        <a:lumMod val="40000"/>
                        <a:lumOff val="60000"/>
                      </a:schemeClr>
                    </a:solidFill>
                  </a:tcPr>
                </a:tc>
                <a:tc>
                  <a:txBody>
                    <a:bodyPr/>
                    <a:lstStyle/>
                    <a:p>
                      <a:r>
                        <a:rPr lang="en-US" sz="1600" dirty="0"/>
                        <a:t>Determines a one-step algebraic expression with a variable for an unknown to represent a . . .</a:t>
                      </a:r>
                    </a:p>
                  </a:txBody>
                  <a:tcPr marL="91477" marR="91477" marT="45738" marB="45738">
                    <a:solidFill>
                      <a:schemeClr val="bg2">
                        <a:lumMod val="40000"/>
                        <a:lumOff val="60000"/>
                      </a:schemeClr>
                    </a:solidFill>
                  </a:tcPr>
                </a:tc>
                <a:tc>
                  <a:txBody>
                    <a:bodyPr/>
                    <a:lstStyle/>
                    <a:p>
                      <a:r>
                        <a:rPr lang="en-US" sz="1600" dirty="0"/>
                        <a:t>Solves two-step whole number equations that include the use of a letter to represent the unknown . . .</a:t>
                      </a:r>
                    </a:p>
                  </a:txBody>
                  <a:tcPr marL="91477" marR="91477" marT="45738" marB="45738">
                    <a:solidFill>
                      <a:schemeClr val="bg2">
                        <a:lumMod val="40000"/>
                        <a:lumOff val="60000"/>
                      </a:schemeClr>
                    </a:solidFill>
                  </a:tcPr>
                </a:tc>
                <a:extLst>
                  <a:ext uri="{0D108BD9-81ED-4DB2-BD59-A6C34878D82A}">
                    <a16:rowId xmlns:a16="http://schemas.microsoft.com/office/drawing/2014/main" val="3759577854"/>
                  </a:ext>
                </a:extLst>
              </a:tr>
            </a:tbl>
          </a:graphicData>
        </a:graphic>
      </p:graphicFrame>
      <p:grpSp>
        <p:nvGrpSpPr>
          <p:cNvPr id="19" name="Group 18">
            <a:extLst>
              <a:ext uri="{FF2B5EF4-FFF2-40B4-BE49-F238E27FC236}">
                <a16:creationId xmlns:a16="http://schemas.microsoft.com/office/drawing/2014/main" id="{933BD86E-BE53-7C45-A4ED-CA8559B4C301}"/>
              </a:ext>
            </a:extLst>
          </p:cNvPr>
          <p:cNvGrpSpPr/>
          <p:nvPr/>
        </p:nvGrpSpPr>
        <p:grpSpPr>
          <a:xfrm>
            <a:off x="954720" y="1396795"/>
            <a:ext cx="2880983" cy="541476"/>
            <a:chOff x="443537" y="1403710"/>
            <a:chExt cx="3247424" cy="610348"/>
          </a:xfrm>
          <a:solidFill>
            <a:schemeClr val="accent4"/>
          </a:solidFill>
        </p:grpSpPr>
        <p:sp>
          <p:nvSpPr>
            <p:cNvPr id="18" name="Triangle 17">
              <a:extLst>
                <a:ext uri="{FF2B5EF4-FFF2-40B4-BE49-F238E27FC236}">
                  <a16:creationId xmlns:a16="http://schemas.microsoft.com/office/drawing/2014/main" id="{A727EA35-E7E7-EA43-862E-FE4D4589B352}"/>
                </a:ext>
              </a:extLst>
            </p:cNvPr>
            <p:cNvSpPr/>
            <p:nvPr/>
          </p:nvSpPr>
          <p:spPr>
            <a:xfrm rot="5400000">
              <a:off x="3237505" y="1496698"/>
              <a:ext cx="534558" cy="37235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5" name="Rectangle 14">
              <a:extLst>
                <a:ext uri="{FF2B5EF4-FFF2-40B4-BE49-F238E27FC236}">
                  <a16:creationId xmlns:a16="http://schemas.microsoft.com/office/drawing/2014/main" id="{90713554-D37A-AF4B-9DFB-BF49BBBAA81E}"/>
                </a:ext>
              </a:extLst>
            </p:cNvPr>
            <p:cNvSpPr/>
            <p:nvPr/>
          </p:nvSpPr>
          <p:spPr>
            <a:xfrm>
              <a:off x="923846" y="1603481"/>
              <a:ext cx="2400674" cy="2157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8" name="Oval 7">
              <a:extLst>
                <a:ext uri="{FF2B5EF4-FFF2-40B4-BE49-F238E27FC236}">
                  <a16:creationId xmlns:a16="http://schemas.microsoft.com/office/drawing/2014/main" id="{0EF5BBCC-304D-464B-BA84-0F2EB296280A}"/>
                </a:ext>
              </a:extLst>
            </p:cNvPr>
            <p:cNvSpPr/>
            <p:nvPr/>
          </p:nvSpPr>
          <p:spPr>
            <a:xfrm>
              <a:off x="443537" y="1403710"/>
              <a:ext cx="610348" cy="6103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grpSp>
      <p:grpSp>
        <p:nvGrpSpPr>
          <p:cNvPr id="22" name="Group 21">
            <a:extLst>
              <a:ext uri="{FF2B5EF4-FFF2-40B4-BE49-F238E27FC236}">
                <a16:creationId xmlns:a16="http://schemas.microsoft.com/office/drawing/2014/main" id="{E4252A8E-B5DC-A645-BF95-028485111C36}"/>
              </a:ext>
            </a:extLst>
          </p:cNvPr>
          <p:cNvGrpSpPr/>
          <p:nvPr/>
        </p:nvGrpSpPr>
        <p:grpSpPr>
          <a:xfrm>
            <a:off x="4457674" y="1407339"/>
            <a:ext cx="2880983" cy="541476"/>
            <a:chOff x="443537" y="1403710"/>
            <a:chExt cx="3247424" cy="610348"/>
          </a:xfrm>
          <a:solidFill>
            <a:schemeClr val="accent4"/>
          </a:solidFill>
        </p:grpSpPr>
        <p:sp>
          <p:nvSpPr>
            <p:cNvPr id="23" name="Triangle 22">
              <a:extLst>
                <a:ext uri="{FF2B5EF4-FFF2-40B4-BE49-F238E27FC236}">
                  <a16:creationId xmlns:a16="http://schemas.microsoft.com/office/drawing/2014/main" id="{50058CD9-81BE-1746-A389-6836DE2B6032}"/>
                </a:ext>
              </a:extLst>
            </p:cNvPr>
            <p:cNvSpPr/>
            <p:nvPr/>
          </p:nvSpPr>
          <p:spPr>
            <a:xfrm rot="5400000">
              <a:off x="3237505" y="1496698"/>
              <a:ext cx="534558" cy="37235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826F468-5714-364B-AFBB-DAE616CEFA0E}"/>
                </a:ext>
              </a:extLst>
            </p:cNvPr>
            <p:cNvSpPr/>
            <p:nvPr/>
          </p:nvSpPr>
          <p:spPr>
            <a:xfrm>
              <a:off x="923846" y="1603481"/>
              <a:ext cx="2400674" cy="2157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A67D715-B62A-D449-8248-FCA4A38FB2C3}"/>
                </a:ext>
              </a:extLst>
            </p:cNvPr>
            <p:cNvSpPr/>
            <p:nvPr/>
          </p:nvSpPr>
          <p:spPr>
            <a:xfrm>
              <a:off x="443537" y="1403710"/>
              <a:ext cx="610348" cy="6103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ADA8A6B7-09B9-434C-BD7B-03D426E8CB57}"/>
              </a:ext>
            </a:extLst>
          </p:cNvPr>
          <p:cNvGrpSpPr/>
          <p:nvPr/>
        </p:nvGrpSpPr>
        <p:grpSpPr>
          <a:xfrm>
            <a:off x="7960628" y="1417883"/>
            <a:ext cx="2875070" cy="540365"/>
            <a:chOff x="443537" y="1403710"/>
            <a:chExt cx="3247424" cy="610348"/>
          </a:xfrm>
          <a:solidFill>
            <a:schemeClr val="accent4"/>
          </a:solidFill>
        </p:grpSpPr>
        <p:sp>
          <p:nvSpPr>
            <p:cNvPr id="27" name="Triangle 26">
              <a:extLst>
                <a:ext uri="{FF2B5EF4-FFF2-40B4-BE49-F238E27FC236}">
                  <a16:creationId xmlns:a16="http://schemas.microsoft.com/office/drawing/2014/main" id="{DDBF74F5-A619-6141-B4CC-FA29E6F6E0C1}"/>
                </a:ext>
              </a:extLst>
            </p:cNvPr>
            <p:cNvSpPr/>
            <p:nvPr/>
          </p:nvSpPr>
          <p:spPr>
            <a:xfrm rot="5400000">
              <a:off x="3237505" y="1496698"/>
              <a:ext cx="534558" cy="37235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F245227-7C52-8A4B-B55E-6A4C0E9805D1}"/>
                </a:ext>
              </a:extLst>
            </p:cNvPr>
            <p:cNvSpPr/>
            <p:nvPr/>
          </p:nvSpPr>
          <p:spPr>
            <a:xfrm>
              <a:off x="923846" y="1603481"/>
              <a:ext cx="2400674" cy="2157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0E98C97-F4C0-4347-B348-1B02BD9AE96E}"/>
                </a:ext>
              </a:extLst>
            </p:cNvPr>
            <p:cNvSpPr/>
            <p:nvPr/>
          </p:nvSpPr>
          <p:spPr>
            <a:xfrm>
              <a:off x="443537" y="1403710"/>
              <a:ext cx="610348" cy="6103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Graphic 42">
            <a:extLst>
              <a:ext uri="{FF2B5EF4-FFF2-40B4-BE49-F238E27FC236}">
                <a16:creationId xmlns:a16="http://schemas.microsoft.com/office/drawing/2014/main" id="{F88A194A-3C78-6E46-90B1-8D43E8D3FBDF}"/>
              </a:ext>
            </a:extLst>
          </p:cNvPr>
          <p:cNvSpPr/>
          <p:nvPr/>
        </p:nvSpPr>
        <p:spPr>
          <a:xfrm>
            <a:off x="4608601" y="1536401"/>
            <a:ext cx="209660" cy="239611"/>
          </a:xfrm>
          <a:custGeom>
            <a:avLst/>
            <a:gdLst>
              <a:gd name="connsiteX0" fmla="*/ 1066800 w 4267200"/>
              <a:gd name="connsiteY0" fmla="*/ 914400 h 4876800"/>
              <a:gd name="connsiteX1" fmla="*/ 914400 w 4267200"/>
              <a:gd name="connsiteY1" fmla="*/ 914400 h 4876800"/>
              <a:gd name="connsiteX2" fmla="*/ 914400 w 4267200"/>
              <a:gd name="connsiteY2" fmla="*/ 152400 h 4876800"/>
              <a:gd name="connsiteX3" fmla="*/ 762000 w 4267200"/>
              <a:gd name="connsiteY3" fmla="*/ 0 h 4876800"/>
              <a:gd name="connsiteX4" fmla="*/ 457200 w 4267200"/>
              <a:gd name="connsiteY4" fmla="*/ 0 h 4876800"/>
              <a:gd name="connsiteX5" fmla="*/ 304800 w 4267200"/>
              <a:gd name="connsiteY5" fmla="*/ 152400 h 4876800"/>
              <a:gd name="connsiteX6" fmla="*/ 304800 w 4267200"/>
              <a:gd name="connsiteY6" fmla="*/ 914400 h 4876800"/>
              <a:gd name="connsiteX7" fmla="*/ 152400 w 4267200"/>
              <a:gd name="connsiteY7" fmla="*/ 914400 h 4876800"/>
              <a:gd name="connsiteX8" fmla="*/ 0 w 4267200"/>
              <a:gd name="connsiteY8" fmla="*/ 1066800 h 4876800"/>
              <a:gd name="connsiteX9" fmla="*/ 0 w 4267200"/>
              <a:gd name="connsiteY9" fmla="*/ 1371600 h 4876800"/>
              <a:gd name="connsiteX10" fmla="*/ 152400 w 4267200"/>
              <a:gd name="connsiteY10" fmla="*/ 1524000 h 4876800"/>
              <a:gd name="connsiteX11" fmla="*/ 304800 w 4267200"/>
              <a:gd name="connsiteY11" fmla="*/ 1524000 h 4876800"/>
              <a:gd name="connsiteX12" fmla="*/ 304800 w 4267200"/>
              <a:gd name="connsiteY12" fmla="*/ 4724400 h 4876800"/>
              <a:gd name="connsiteX13" fmla="*/ 457200 w 4267200"/>
              <a:gd name="connsiteY13" fmla="*/ 4876800 h 4876800"/>
              <a:gd name="connsiteX14" fmla="*/ 762000 w 4267200"/>
              <a:gd name="connsiteY14" fmla="*/ 4876800 h 4876800"/>
              <a:gd name="connsiteX15" fmla="*/ 914400 w 4267200"/>
              <a:gd name="connsiteY15" fmla="*/ 4724400 h 4876800"/>
              <a:gd name="connsiteX16" fmla="*/ 914400 w 4267200"/>
              <a:gd name="connsiteY16" fmla="*/ 1524000 h 4876800"/>
              <a:gd name="connsiteX17" fmla="*/ 1066800 w 4267200"/>
              <a:gd name="connsiteY17" fmla="*/ 1524000 h 4876800"/>
              <a:gd name="connsiteX18" fmla="*/ 1219200 w 4267200"/>
              <a:gd name="connsiteY18" fmla="*/ 1371600 h 4876800"/>
              <a:gd name="connsiteX19" fmla="*/ 1219200 w 4267200"/>
              <a:gd name="connsiteY19" fmla="*/ 1066800 h 4876800"/>
              <a:gd name="connsiteX20" fmla="*/ 1066800 w 4267200"/>
              <a:gd name="connsiteY20" fmla="*/ 914400 h 4876800"/>
              <a:gd name="connsiteX21" fmla="*/ 4114800 w 4267200"/>
              <a:gd name="connsiteY21" fmla="*/ 2133600 h 4876800"/>
              <a:gd name="connsiteX22" fmla="*/ 3962400 w 4267200"/>
              <a:gd name="connsiteY22" fmla="*/ 2133600 h 4876800"/>
              <a:gd name="connsiteX23" fmla="*/ 3962400 w 4267200"/>
              <a:gd name="connsiteY23" fmla="*/ 152400 h 4876800"/>
              <a:gd name="connsiteX24" fmla="*/ 3810000 w 4267200"/>
              <a:gd name="connsiteY24" fmla="*/ 0 h 4876800"/>
              <a:gd name="connsiteX25" fmla="*/ 3505200 w 4267200"/>
              <a:gd name="connsiteY25" fmla="*/ 0 h 4876800"/>
              <a:gd name="connsiteX26" fmla="*/ 3352800 w 4267200"/>
              <a:gd name="connsiteY26" fmla="*/ 152400 h 4876800"/>
              <a:gd name="connsiteX27" fmla="*/ 3352800 w 4267200"/>
              <a:gd name="connsiteY27" fmla="*/ 2133600 h 4876800"/>
              <a:gd name="connsiteX28" fmla="*/ 3200400 w 4267200"/>
              <a:gd name="connsiteY28" fmla="*/ 2133600 h 4876800"/>
              <a:gd name="connsiteX29" fmla="*/ 3048000 w 4267200"/>
              <a:gd name="connsiteY29" fmla="*/ 2286000 h 4876800"/>
              <a:gd name="connsiteX30" fmla="*/ 3048000 w 4267200"/>
              <a:gd name="connsiteY30" fmla="*/ 2590800 h 4876800"/>
              <a:gd name="connsiteX31" fmla="*/ 3200400 w 4267200"/>
              <a:gd name="connsiteY31" fmla="*/ 2743200 h 4876800"/>
              <a:gd name="connsiteX32" fmla="*/ 3352800 w 4267200"/>
              <a:gd name="connsiteY32" fmla="*/ 2743200 h 4876800"/>
              <a:gd name="connsiteX33" fmla="*/ 3352800 w 4267200"/>
              <a:gd name="connsiteY33" fmla="*/ 4724400 h 4876800"/>
              <a:gd name="connsiteX34" fmla="*/ 3505200 w 4267200"/>
              <a:gd name="connsiteY34" fmla="*/ 4876800 h 4876800"/>
              <a:gd name="connsiteX35" fmla="*/ 3810000 w 4267200"/>
              <a:gd name="connsiteY35" fmla="*/ 4876800 h 4876800"/>
              <a:gd name="connsiteX36" fmla="*/ 3962400 w 4267200"/>
              <a:gd name="connsiteY36" fmla="*/ 4724400 h 4876800"/>
              <a:gd name="connsiteX37" fmla="*/ 3962400 w 4267200"/>
              <a:gd name="connsiteY37" fmla="*/ 2743200 h 4876800"/>
              <a:gd name="connsiteX38" fmla="*/ 4114800 w 4267200"/>
              <a:gd name="connsiteY38" fmla="*/ 2743200 h 4876800"/>
              <a:gd name="connsiteX39" fmla="*/ 4267200 w 4267200"/>
              <a:gd name="connsiteY39" fmla="*/ 2590800 h 4876800"/>
              <a:gd name="connsiteX40" fmla="*/ 4267200 w 4267200"/>
              <a:gd name="connsiteY40" fmla="*/ 2286000 h 4876800"/>
              <a:gd name="connsiteX41" fmla="*/ 4114800 w 4267200"/>
              <a:gd name="connsiteY41" fmla="*/ 2133600 h 4876800"/>
              <a:gd name="connsiteX42" fmla="*/ 2590800 w 4267200"/>
              <a:gd name="connsiteY42" fmla="*/ 3352800 h 4876800"/>
              <a:gd name="connsiteX43" fmla="*/ 2438400 w 4267200"/>
              <a:gd name="connsiteY43" fmla="*/ 3352800 h 4876800"/>
              <a:gd name="connsiteX44" fmla="*/ 2438400 w 4267200"/>
              <a:gd name="connsiteY44" fmla="*/ 152400 h 4876800"/>
              <a:gd name="connsiteX45" fmla="*/ 2286000 w 4267200"/>
              <a:gd name="connsiteY45" fmla="*/ 0 h 4876800"/>
              <a:gd name="connsiteX46" fmla="*/ 1981200 w 4267200"/>
              <a:gd name="connsiteY46" fmla="*/ 0 h 4876800"/>
              <a:gd name="connsiteX47" fmla="*/ 1828800 w 4267200"/>
              <a:gd name="connsiteY47" fmla="*/ 152400 h 4876800"/>
              <a:gd name="connsiteX48" fmla="*/ 1828800 w 4267200"/>
              <a:gd name="connsiteY48" fmla="*/ 3352800 h 4876800"/>
              <a:gd name="connsiteX49" fmla="*/ 1676400 w 4267200"/>
              <a:gd name="connsiteY49" fmla="*/ 3352800 h 4876800"/>
              <a:gd name="connsiteX50" fmla="*/ 1524000 w 4267200"/>
              <a:gd name="connsiteY50" fmla="*/ 3505200 h 4876800"/>
              <a:gd name="connsiteX51" fmla="*/ 1524000 w 4267200"/>
              <a:gd name="connsiteY51" fmla="*/ 3810000 h 4876800"/>
              <a:gd name="connsiteX52" fmla="*/ 1676400 w 4267200"/>
              <a:gd name="connsiteY52" fmla="*/ 3962400 h 4876800"/>
              <a:gd name="connsiteX53" fmla="*/ 1828800 w 4267200"/>
              <a:gd name="connsiteY53" fmla="*/ 3962400 h 4876800"/>
              <a:gd name="connsiteX54" fmla="*/ 1828800 w 4267200"/>
              <a:gd name="connsiteY54" fmla="*/ 4724400 h 4876800"/>
              <a:gd name="connsiteX55" fmla="*/ 1981200 w 4267200"/>
              <a:gd name="connsiteY55" fmla="*/ 4876800 h 4876800"/>
              <a:gd name="connsiteX56" fmla="*/ 2286000 w 4267200"/>
              <a:gd name="connsiteY56" fmla="*/ 4876800 h 4876800"/>
              <a:gd name="connsiteX57" fmla="*/ 2438400 w 4267200"/>
              <a:gd name="connsiteY57" fmla="*/ 4724400 h 4876800"/>
              <a:gd name="connsiteX58" fmla="*/ 2438400 w 4267200"/>
              <a:gd name="connsiteY58" fmla="*/ 3962400 h 4876800"/>
              <a:gd name="connsiteX59" fmla="*/ 2590800 w 4267200"/>
              <a:gd name="connsiteY59" fmla="*/ 3962400 h 4876800"/>
              <a:gd name="connsiteX60" fmla="*/ 2743200 w 4267200"/>
              <a:gd name="connsiteY60" fmla="*/ 3810000 h 4876800"/>
              <a:gd name="connsiteX61" fmla="*/ 2743200 w 4267200"/>
              <a:gd name="connsiteY61" fmla="*/ 3505200 h 4876800"/>
              <a:gd name="connsiteX62" fmla="*/ 2590800 w 4267200"/>
              <a:gd name="connsiteY62" fmla="*/ 3352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267200" h="4876800">
                <a:moveTo>
                  <a:pt x="1066800" y="914400"/>
                </a:moveTo>
                <a:lnTo>
                  <a:pt x="914400" y="914400"/>
                </a:lnTo>
                <a:lnTo>
                  <a:pt x="914400" y="152400"/>
                </a:lnTo>
                <a:cubicBezTo>
                  <a:pt x="914400" y="68580"/>
                  <a:pt x="845820" y="0"/>
                  <a:pt x="762000" y="0"/>
                </a:cubicBezTo>
                <a:lnTo>
                  <a:pt x="457200" y="0"/>
                </a:lnTo>
                <a:cubicBezTo>
                  <a:pt x="373380" y="0"/>
                  <a:pt x="304800" y="68580"/>
                  <a:pt x="304800" y="152400"/>
                </a:cubicBezTo>
                <a:lnTo>
                  <a:pt x="304800" y="914400"/>
                </a:lnTo>
                <a:lnTo>
                  <a:pt x="152400" y="914400"/>
                </a:lnTo>
                <a:cubicBezTo>
                  <a:pt x="68580" y="914400"/>
                  <a:pt x="0" y="982980"/>
                  <a:pt x="0" y="1066800"/>
                </a:cubicBezTo>
                <a:lnTo>
                  <a:pt x="0" y="1371600"/>
                </a:lnTo>
                <a:cubicBezTo>
                  <a:pt x="0" y="1455420"/>
                  <a:pt x="68580" y="1524000"/>
                  <a:pt x="152400" y="1524000"/>
                </a:cubicBezTo>
                <a:lnTo>
                  <a:pt x="304800" y="1524000"/>
                </a:lnTo>
                <a:lnTo>
                  <a:pt x="304800" y="4724400"/>
                </a:lnTo>
                <a:cubicBezTo>
                  <a:pt x="304800" y="4808220"/>
                  <a:pt x="373380" y="4876800"/>
                  <a:pt x="457200" y="4876800"/>
                </a:cubicBezTo>
                <a:lnTo>
                  <a:pt x="762000" y="4876800"/>
                </a:lnTo>
                <a:cubicBezTo>
                  <a:pt x="845820" y="4876800"/>
                  <a:pt x="914400" y="4808220"/>
                  <a:pt x="914400" y="4724400"/>
                </a:cubicBezTo>
                <a:lnTo>
                  <a:pt x="914400" y="1524000"/>
                </a:lnTo>
                <a:lnTo>
                  <a:pt x="1066800" y="1524000"/>
                </a:lnTo>
                <a:cubicBezTo>
                  <a:pt x="1150620" y="1524000"/>
                  <a:pt x="1219200" y="1455420"/>
                  <a:pt x="1219200" y="1371600"/>
                </a:cubicBezTo>
                <a:lnTo>
                  <a:pt x="1219200" y="1066800"/>
                </a:lnTo>
                <a:cubicBezTo>
                  <a:pt x="1219200" y="982980"/>
                  <a:pt x="1150620" y="914400"/>
                  <a:pt x="1066800" y="914400"/>
                </a:cubicBezTo>
                <a:close/>
                <a:moveTo>
                  <a:pt x="4114800" y="2133600"/>
                </a:moveTo>
                <a:lnTo>
                  <a:pt x="3962400" y="2133600"/>
                </a:lnTo>
                <a:lnTo>
                  <a:pt x="3962400" y="152400"/>
                </a:lnTo>
                <a:cubicBezTo>
                  <a:pt x="3962400" y="68580"/>
                  <a:pt x="3893820" y="0"/>
                  <a:pt x="3810000" y="0"/>
                </a:cubicBezTo>
                <a:lnTo>
                  <a:pt x="3505200" y="0"/>
                </a:lnTo>
                <a:cubicBezTo>
                  <a:pt x="3421380" y="0"/>
                  <a:pt x="3352800" y="68580"/>
                  <a:pt x="3352800" y="152400"/>
                </a:cubicBezTo>
                <a:lnTo>
                  <a:pt x="3352800" y="2133600"/>
                </a:lnTo>
                <a:lnTo>
                  <a:pt x="3200400" y="2133600"/>
                </a:lnTo>
                <a:cubicBezTo>
                  <a:pt x="3116580" y="2133600"/>
                  <a:pt x="3048000" y="2202180"/>
                  <a:pt x="3048000" y="2286000"/>
                </a:cubicBezTo>
                <a:lnTo>
                  <a:pt x="3048000" y="2590800"/>
                </a:lnTo>
                <a:cubicBezTo>
                  <a:pt x="3048000" y="2674620"/>
                  <a:pt x="3116580" y="2743200"/>
                  <a:pt x="3200400" y="2743200"/>
                </a:cubicBezTo>
                <a:lnTo>
                  <a:pt x="3352800" y="2743200"/>
                </a:lnTo>
                <a:lnTo>
                  <a:pt x="3352800" y="4724400"/>
                </a:lnTo>
                <a:cubicBezTo>
                  <a:pt x="3352800" y="4808220"/>
                  <a:pt x="3421380" y="4876800"/>
                  <a:pt x="3505200" y="4876800"/>
                </a:cubicBezTo>
                <a:lnTo>
                  <a:pt x="3810000" y="4876800"/>
                </a:lnTo>
                <a:cubicBezTo>
                  <a:pt x="3893820" y="4876800"/>
                  <a:pt x="3962400" y="4808220"/>
                  <a:pt x="3962400" y="4724400"/>
                </a:cubicBezTo>
                <a:lnTo>
                  <a:pt x="3962400" y="2743200"/>
                </a:lnTo>
                <a:lnTo>
                  <a:pt x="4114800" y="2743200"/>
                </a:lnTo>
                <a:cubicBezTo>
                  <a:pt x="4198620" y="2743200"/>
                  <a:pt x="4267200" y="2674620"/>
                  <a:pt x="4267200" y="2590800"/>
                </a:cubicBezTo>
                <a:lnTo>
                  <a:pt x="4267200" y="2286000"/>
                </a:lnTo>
                <a:cubicBezTo>
                  <a:pt x="4267200" y="2202180"/>
                  <a:pt x="4198620" y="2133600"/>
                  <a:pt x="4114800" y="2133600"/>
                </a:cubicBezTo>
                <a:close/>
                <a:moveTo>
                  <a:pt x="2590800" y="3352800"/>
                </a:moveTo>
                <a:lnTo>
                  <a:pt x="2438400" y="3352800"/>
                </a:lnTo>
                <a:lnTo>
                  <a:pt x="2438400" y="152400"/>
                </a:lnTo>
                <a:cubicBezTo>
                  <a:pt x="2438400" y="68580"/>
                  <a:pt x="2369820" y="0"/>
                  <a:pt x="2286000" y="0"/>
                </a:cubicBezTo>
                <a:lnTo>
                  <a:pt x="1981200" y="0"/>
                </a:lnTo>
                <a:cubicBezTo>
                  <a:pt x="1897380" y="0"/>
                  <a:pt x="1828800" y="68580"/>
                  <a:pt x="1828800" y="152400"/>
                </a:cubicBezTo>
                <a:lnTo>
                  <a:pt x="1828800" y="3352800"/>
                </a:lnTo>
                <a:lnTo>
                  <a:pt x="1676400" y="3352800"/>
                </a:lnTo>
                <a:cubicBezTo>
                  <a:pt x="1592580" y="3352800"/>
                  <a:pt x="1524000" y="3421380"/>
                  <a:pt x="1524000" y="3505200"/>
                </a:cubicBezTo>
                <a:lnTo>
                  <a:pt x="1524000" y="3810000"/>
                </a:lnTo>
                <a:cubicBezTo>
                  <a:pt x="1524000" y="3893820"/>
                  <a:pt x="1592580" y="3962400"/>
                  <a:pt x="1676400" y="3962400"/>
                </a:cubicBezTo>
                <a:lnTo>
                  <a:pt x="1828800" y="3962400"/>
                </a:lnTo>
                <a:lnTo>
                  <a:pt x="1828800" y="4724400"/>
                </a:lnTo>
                <a:cubicBezTo>
                  <a:pt x="1828800" y="4808220"/>
                  <a:pt x="1897380" y="4876800"/>
                  <a:pt x="1981200" y="4876800"/>
                </a:cubicBezTo>
                <a:lnTo>
                  <a:pt x="2286000" y="4876800"/>
                </a:lnTo>
                <a:cubicBezTo>
                  <a:pt x="2369820" y="4876800"/>
                  <a:pt x="2438400" y="4808220"/>
                  <a:pt x="2438400" y="4724400"/>
                </a:cubicBezTo>
                <a:lnTo>
                  <a:pt x="2438400" y="3962400"/>
                </a:lnTo>
                <a:lnTo>
                  <a:pt x="2590800" y="3962400"/>
                </a:lnTo>
                <a:cubicBezTo>
                  <a:pt x="2674620" y="3962400"/>
                  <a:pt x="2743200" y="3893820"/>
                  <a:pt x="2743200" y="3810000"/>
                </a:cubicBezTo>
                <a:lnTo>
                  <a:pt x="2743200" y="3505200"/>
                </a:lnTo>
                <a:cubicBezTo>
                  <a:pt x="2743200" y="3421380"/>
                  <a:pt x="2674620" y="3352800"/>
                  <a:pt x="2590800" y="3352800"/>
                </a:cubicBezTo>
                <a:close/>
              </a:path>
            </a:pathLst>
          </a:custGeom>
          <a:solidFill>
            <a:schemeClr val="bg1"/>
          </a:solidFill>
          <a:ln w="9525" cap="flat">
            <a:noFill/>
            <a:prstDash val="solid"/>
            <a:miter/>
          </a:ln>
        </p:spPr>
        <p:txBody>
          <a:bodyPr rtlCol="0" anchor="ctr"/>
          <a:lstStyle/>
          <a:p>
            <a:endParaRPr lang="en-US"/>
          </a:p>
        </p:txBody>
      </p:sp>
      <p:pic>
        <p:nvPicPr>
          <p:cNvPr id="21" name="Graphic 20" descr="Lightbulb and gear with solid fill">
            <a:extLst>
              <a:ext uri="{FF2B5EF4-FFF2-40B4-BE49-F238E27FC236}">
                <a16:creationId xmlns:a16="http://schemas.microsoft.com/office/drawing/2014/main" id="{4568839D-2B56-AA44-BB5B-A952A93102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45883" y="1491392"/>
            <a:ext cx="393345" cy="393345"/>
          </a:xfrm>
          <a:prstGeom prst="rect">
            <a:avLst/>
          </a:prstGeom>
        </p:spPr>
      </p:pic>
      <p:pic>
        <p:nvPicPr>
          <p:cNvPr id="48" name="Graphic 47" descr="Signal with solid fill">
            <a:extLst>
              <a:ext uri="{FF2B5EF4-FFF2-40B4-BE49-F238E27FC236}">
                <a16:creationId xmlns:a16="http://schemas.microsoft.com/office/drawing/2014/main" id="{77D2304D-F43B-924F-BEF4-A96509DFA8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5560" y="1417883"/>
            <a:ext cx="407014" cy="407014"/>
          </a:xfrm>
          <a:prstGeom prst="rect">
            <a:avLst/>
          </a:prstGeom>
        </p:spPr>
      </p:pic>
    </p:spTree>
    <p:extLst>
      <p:ext uri="{BB962C8B-B14F-4D97-AF65-F5344CB8AC3E}">
        <p14:creationId xmlns:p14="http://schemas.microsoft.com/office/powerpoint/2010/main" val="3773273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E3E0B-AF1C-4FD6-B7CA-C0AF4C40471C}"/>
              </a:ext>
            </a:extLst>
          </p:cNvPr>
          <p:cNvSpPr>
            <a:spLocks noGrp="1"/>
          </p:cNvSpPr>
          <p:nvPr>
            <p:ph type="title"/>
          </p:nvPr>
        </p:nvSpPr>
        <p:spPr/>
        <p:txBody>
          <a:bodyPr/>
          <a:lstStyle/>
          <a:p>
            <a:r>
              <a:rPr lang="en-US"/>
              <a:t>Student-focused test design</a:t>
            </a:r>
          </a:p>
        </p:txBody>
      </p:sp>
      <p:sp>
        <p:nvSpPr>
          <p:cNvPr id="3" name="Content Placeholder 2">
            <a:extLst>
              <a:ext uri="{FF2B5EF4-FFF2-40B4-BE49-F238E27FC236}">
                <a16:creationId xmlns:a16="http://schemas.microsoft.com/office/drawing/2014/main" id="{D92DD197-EF42-4837-9DF8-7EB928733F07}"/>
              </a:ext>
            </a:extLst>
          </p:cNvPr>
          <p:cNvSpPr>
            <a:spLocks noGrp="1"/>
          </p:cNvSpPr>
          <p:nvPr>
            <p:ph idx="1"/>
          </p:nvPr>
        </p:nvSpPr>
        <p:spPr/>
        <p:txBody>
          <a:bodyPr/>
          <a:lstStyle/>
          <a:p>
            <a:r>
              <a:rPr lang="en-US"/>
              <a:t>The test engine uses what was learned about the student in the previous test and what is being learned in the current one to inform item selection.</a:t>
            </a:r>
          </a:p>
          <a:p>
            <a:r>
              <a:rPr lang="en-US"/>
              <a:t>We can stop asking questions we already know the answers to about what students know and use the time saved to ask questions we do not know the answers to yet.</a:t>
            </a:r>
          </a:p>
          <a:p>
            <a:r>
              <a:rPr lang="en-US"/>
              <a:t>In other words, individual learning needs help guide results, ultimately improving their utility. </a:t>
            </a:r>
          </a:p>
        </p:txBody>
      </p:sp>
    </p:spTree>
    <p:extLst>
      <p:ext uri="{BB962C8B-B14F-4D97-AF65-F5344CB8AC3E}">
        <p14:creationId xmlns:p14="http://schemas.microsoft.com/office/powerpoint/2010/main" val="3296642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AE3E0B-AF1C-4FD6-B7CA-C0AF4C40471C}"/>
              </a:ext>
            </a:extLst>
          </p:cNvPr>
          <p:cNvSpPr>
            <a:spLocks noGrp="1"/>
          </p:cNvSpPr>
          <p:nvPr>
            <p:ph type="title"/>
          </p:nvPr>
        </p:nvSpPr>
        <p:spPr>
          <a:xfrm>
            <a:off x="6412090" y="501652"/>
            <a:ext cx="4762187" cy="1172166"/>
          </a:xfrm>
        </p:spPr>
        <p:txBody>
          <a:bodyPr anchor="b">
            <a:normAutofit/>
          </a:bodyPr>
          <a:lstStyle/>
          <a:p>
            <a:r>
              <a:rPr lang="en-US" sz="5600"/>
              <a:t>How it works</a:t>
            </a:r>
          </a:p>
        </p:txBody>
      </p:sp>
      <p:sp>
        <p:nvSpPr>
          <p:cNvPr id="12" name="Rectangle 1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Statistics">
            <a:extLst>
              <a:ext uri="{FF2B5EF4-FFF2-40B4-BE49-F238E27FC236}">
                <a16:creationId xmlns:a16="http://schemas.microsoft.com/office/drawing/2014/main" id="{9635744B-B14F-44D0-9494-42823F50A4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143" y="818188"/>
            <a:ext cx="5221625" cy="5221625"/>
          </a:xfrm>
          <a:prstGeom prst="rect">
            <a:avLst/>
          </a:prstGeom>
        </p:spPr>
      </p:pic>
      <p:sp>
        <p:nvSpPr>
          <p:cNvPr id="3" name="Content Placeholder 2">
            <a:extLst>
              <a:ext uri="{FF2B5EF4-FFF2-40B4-BE49-F238E27FC236}">
                <a16:creationId xmlns:a16="http://schemas.microsoft.com/office/drawing/2014/main" id="{D92DD197-EF42-4837-9DF8-7EB928733F07}"/>
              </a:ext>
            </a:extLst>
          </p:cNvPr>
          <p:cNvSpPr>
            <a:spLocks noGrp="1"/>
          </p:cNvSpPr>
          <p:nvPr>
            <p:ph idx="1"/>
          </p:nvPr>
        </p:nvSpPr>
        <p:spPr>
          <a:xfrm>
            <a:off x="6259851" y="1858306"/>
            <a:ext cx="4914426" cy="4248580"/>
          </a:xfrm>
        </p:spPr>
        <p:txBody>
          <a:bodyPr anchor="t">
            <a:noAutofit/>
          </a:bodyPr>
          <a:lstStyle/>
          <a:p>
            <a:r>
              <a:rPr lang="en-US" sz="2400" dirty="0">
                <a:solidFill>
                  <a:schemeClr val="tx1">
                    <a:alpha val="80000"/>
                  </a:schemeClr>
                </a:solidFill>
              </a:rPr>
              <a:t>The test begins with on-grade items to estimate a student’s achievement level</a:t>
            </a:r>
          </a:p>
          <a:p>
            <a:r>
              <a:rPr lang="en-US" sz="2400" dirty="0">
                <a:solidFill>
                  <a:schemeClr val="tx1">
                    <a:alpha val="80000"/>
                  </a:schemeClr>
                </a:solidFill>
              </a:rPr>
              <a:t>Then it can refocus the blueprint and move below and beyond grade as needed in response to student performance</a:t>
            </a:r>
          </a:p>
          <a:p>
            <a:r>
              <a:rPr lang="en-US" sz="2400" dirty="0">
                <a:solidFill>
                  <a:schemeClr val="tx1">
                    <a:alpha val="80000"/>
                  </a:schemeClr>
                </a:solidFill>
              </a:rPr>
              <a:t>When moving off-grade, content from the adjacent grades above and below is prioritized over other grades</a:t>
            </a:r>
          </a:p>
        </p:txBody>
      </p:sp>
      <p:cxnSp>
        <p:nvCxnSpPr>
          <p:cNvPr id="14" name="Straight Connector 1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6113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7F0C6E-765F-45D3-9C16-C5878F39AFE1}"/>
              </a:ext>
            </a:extLst>
          </p:cNvPr>
          <p:cNvSpPr txBox="1">
            <a:spLocks/>
          </p:cNvSpPr>
          <p:nvPr/>
        </p:nvSpPr>
        <p:spPr>
          <a:xfrm>
            <a:off x="635001" y="2489704"/>
            <a:ext cx="10930466" cy="20279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B70395"/>
                </a:solidFill>
                <a:effectLst/>
                <a:uLnTx/>
                <a:uFillTx/>
                <a:latin typeface="Century Gothic" panose="020F0302020204030204"/>
                <a:ea typeface="+mj-ea"/>
                <a:cs typeface="+mj-cs"/>
              </a:rPr>
              <a:t>The experience </a:t>
            </a:r>
          </a:p>
        </p:txBody>
      </p:sp>
    </p:spTree>
    <p:extLst>
      <p:ext uri="{BB962C8B-B14F-4D97-AF65-F5344CB8AC3E}">
        <p14:creationId xmlns:p14="http://schemas.microsoft.com/office/powerpoint/2010/main" val="3452975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60625-6CC5-466B-A962-4A0C84CB4020}"/>
              </a:ext>
            </a:extLst>
          </p:cNvPr>
          <p:cNvSpPr>
            <a:spLocks noGrp="1"/>
          </p:cNvSpPr>
          <p:nvPr>
            <p:ph type="title"/>
          </p:nvPr>
        </p:nvSpPr>
        <p:spPr/>
        <p:txBody>
          <a:bodyPr/>
          <a:lstStyle/>
          <a:p>
            <a:r>
              <a:rPr lang="en-US"/>
              <a:t>Platform for NSCAS Growth</a:t>
            </a:r>
          </a:p>
        </p:txBody>
      </p:sp>
      <p:sp>
        <p:nvSpPr>
          <p:cNvPr id="3" name="Content Placeholder 2">
            <a:extLst>
              <a:ext uri="{FF2B5EF4-FFF2-40B4-BE49-F238E27FC236}">
                <a16:creationId xmlns:a16="http://schemas.microsoft.com/office/drawing/2014/main" id="{20178445-BEB9-4986-B4A8-284E2238E501}"/>
              </a:ext>
            </a:extLst>
          </p:cNvPr>
          <p:cNvSpPr>
            <a:spLocks noGrp="1"/>
          </p:cNvSpPr>
          <p:nvPr>
            <p:ph idx="1"/>
          </p:nvPr>
        </p:nvSpPr>
        <p:spPr/>
        <p:txBody>
          <a:bodyPr/>
          <a:lstStyle/>
          <a:p>
            <a:r>
              <a:rPr lang="en-US"/>
              <a:t>New, enhanced platform – neither the MAP Growth nor the NSCAS General Summative platform</a:t>
            </a:r>
          </a:p>
          <a:p>
            <a:r>
              <a:rPr lang="en-US"/>
              <a:t>New platform aims to address feedback from NE educators re: existing platform:</a:t>
            </a:r>
          </a:p>
          <a:p>
            <a:pPr lvl="1"/>
            <a:r>
              <a:rPr lang="en-US"/>
              <a:t>Time spent creating test sessions</a:t>
            </a:r>
          </a:p>
          <a:p>
            <a:pPr lvl="1"/>
            <a:r>
              <a:rPr lang="en-US"/>
              <a:t>Difficulties transferring students between districts</a:t>
            </a:r>
          </a:p>
          <a:p>
            <a:pPr lvl="1"/>
            <a:r>
              <a:rPr lang="en-US"/>
              <a:t>Need for more flexible user roles</a:t>
            </a:r>
          </a:p>
          <a:p>
            <a:pPr lvl="1"/>
            <a:r>
              <a:rPr lang="en-US"/>
              <a:t>More streamlined approach to off-site testing (such as external programs)</a:t>
            </a:r>
          </a:p>
          <a:p>
            <a:endParaRPr lang="en-US"/>
          </a:p>
        </p:txBody>
      </p:sp>
    </p:spTree>
    <p:extLst>
      <p:ext uri="{BB962C8B-B14F-4D97-AF65-F5344CB8AC3E}">
        <p14:creationId xmlns:p14="http://schemas.microsoft.com/office/powerpoint/2010/main" val="1175482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03DB8-8356-594A-8FEC-A7E11565E036}"/>
              </a:ext>
            </a:extLst>
          </p:cNvPr>
          <p:cNvSpPr>
            <a:spLocks noGrp="1"/>
          </p:cNvSpPr>
          <p:nvPr>
            <p:ph type="title"/>
          </p:nvPr>
        </p:nvSpPr>
        <p:spPr/>
        <p:txBody>
          <a:bodyPr>
            <a:normAutofit/>
          </a:bodyPr>
          <a:lstStyle/>
          <a:p>
            <a:r>
              <a:rPr lang="en-US" sz="6000"/>
              <a:t>Introducing NSCAS Growth</a:t>
            </a:r>
          </a:p>
        </p:txBody>
      </p:sp>
      <p:sp>
        <p:nvSpPr>
          <p:cNvPr id="3" name="Content Placeholder 2">
            <a:extLst>
              <a:ext uri="{FF2B5EF4-FFF2-40B4-BE49-F238E27FC236}">
                <a16:creationId xmlns:a16="http://schemas.microsoft.com/office/drawing/2014/main" id="{F7E76573-0809-B048-8F4F-FE6B8D4AAC31}"/>
              </a:ext>
            </a:extLst>
          </p:cNvPr>
          <p:cNvSpPr>
            <a:spLocks noGrp="1"/>
          </p:cNvSpPr>
          <p:nvPr>
            <p:ph idx="1"/>
          </p:nvPr>
        </p:nvSpPr>
        <p:spPr>
          <a:xfrm>
            <a:off x="6307667" y="397934"/>
            <a:ext cx="5695036" cy="6050992"/>
          </a:xfrm>
        </p:spPr>
        <p:txBody>
          <a:bodyPr/>
          <a:lstStyle/>
          <a:p>
            <a:r>
              <a:rPr lang="en-US"/>
              <a:t>The journey</a:t>
            </a:r>
          </a:p>
          <a:p>
            <a:pPr lvl="1">
              <a:buFont typeface="Wingdings" panose="05000000000000000000" pitchFamily="2" charset="2"/>
              <a:buChar char="§"/>
            </a:pPr>
            <a:r>
              <a:rPr lang="en-US"/>
              <a:t>Where we are going</a:t>
            </a:r>
          </a:p>
          <a:p>
            <a:r>
              <a:rPr lang="en-US"/>
              <a:t>The details</a:t>
            </a:r>
          </a:p>
          <a:p>
            <a:pPr lvl="1">
              <a:buFont typeface="Wingdings" panose="05000000000000000000" pitchFamily="2" charset="2"/>
              <a:buChar char="§"/>
            </a:pPr>
            <a:r>
              <a:rPr lang="en-US"/>
              <a:t>Under the hood</a:t>
            </a:r>
          </a:p>
          <a:p>
            <a:r>
              <a:rPr lang="en-US"/>
              <a:t>The experience </a:t>
            </a:r>
          </a:p>
          <a:p>
            <a:pPr lvl="1">
              <a:buFont typeface="Wingdings" panose="05000000000000000000" pitchFamily="2" charset="2"/>
              <a:buChar char="§"/>
            </a:pPr>
            <a:r>
              <a:rPr lang="en-US"/>
              <a:t>Management and testing</a:t>
            </a:r>
          </a:p>
          <a:p>
            <a:r>
              <a:rPr lang="en-US"/>
              <a:t>The results</a:t>
            </a:r>
          </a:p>
          <a:p>
            <a:pPr lvl="1">
              <a:buFont typeface="Wingdings" panose="05000000000000000000" pitchFamily="2" charset="2"/>
              <a:buChar char="§"/>
            </a:pPr>
            <a:r>
              <a:rPr lang="en-US"/>
              <a:t>Data and reports</a:t>
            </a:r>
          </a:p>
          <a:p>
            <a:r>
              <a:rPr lang="en-US"/>
              <a:t>The impact</a:t>
            </a:r>
          </a:p>
          <a:p>
            <a:pPr lvl="1">
              <a:buFont typeface="Wingdings" panose="05000000000000000000" pitchFamily="2" charset="2"/>
              <a:buChar char="§"/>
            </a:pPr>
            <a:r>
              <a:rPr lang="en-US"/>
              <a:t>Professional learning </a:t>
            </a:r>
          </a:p>
          <a:p>
            <a:pPr marL="0" indent="0">
              <a:buNone/>
            </a:pPr>
            <a:endParaRPr lang="en-US"/>
          </a:p>
        </p:txBody>
      </p:sp>
    </p:spTree>
    <p:extLst>
      <p:ext uri="{BB962C8B-B14F-4D97-AF65-F5344CB8AC3E}">
        <p14:creationId xmlns:p14="http://schemas.microsoft.com/office/powerpoint/2010/main" val="2517999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ECF86-0A6B-4B7F-B33A-ECCA90A5DC53}"/>
              </a:ext>
            </a:extLst>
          </p:cNvPr>
          <p:cNvSpPr>
            <a:spLocks noGrp="1"/>
          </p:cNvSpPr>
          <p:nvPr>
            <p:ph type="title"/>
          </p:nvPr>
        </p:nvSpPr>
        <p:spPr/>
        <p:txBody>
          <a:bodyPr/>
          <a:lstStyle/>
          <a:p>
            <a:r>
              <a:rPr lang="en-US"/>
              <a:t>New platform highlights</a:t>
            </a:r>
          </a:p>
        </p:txBody>
      </p:sp>
      <p:sp>
        <p:nvSpPr>
          <p:cNvPr id="3" name="Content Placeholder 2">
            <a:extLst>
              <a:ext uri="{FF2B5EF4-FFF2-40B4-BE49-F238E27FC236}">
                <a16:creationId xmlns:a16="http://schemas.microsoft.com/office/drawing/2014/main" id="{B31360A6-A381-4C00-AFA7-55EE93B2C23F}"/>
              </a:ext>
            </a:extLst>
          </p:cNvPr>
          <p:cNvSpPr>
            <a:spLocks noGrp="1"/>
          </p:cNvSpPr>
          <p:nvPr>
            <p:ph idx="1"/>
          </p:nvPr>
        </p:nvSpPr>
        <p:spPr/>
        <p:txBody>
          <a:bodyPr/>
          <a:lstStyle/>
          <a:p>
            <a:pPr fontAlgn="base"/>
            <a:r>
              <a:rPr lang="en-US" dirty="0"/>
              <a:t>Test Sessions can automatically be created by class information provided in the roster​.</a:t>
            </a:r>
          </a:p>
          <a:p>
            <a:pPr fontAlgn="base"/>
            <a:r>
              <a:rPr lang="en-US" dirty="0"/>
              <a:t>In-platform ability to transfer students between districts and notifications to DACs when students have been transferred​.</a:t>
            </a:r>
          </a:p>
          <a:p>
            <a:pPr fontAlgn="base"/>
            <a:r>
              <a:rPr lang="en-US" dirty="0"/>
              <a:t>Flexibility to differentiate between home school and testing site if different.</a:t>
            </a:r>
          </a:p>
          <a:p>
            <a:pPr fontAlgn="base"/>
            <a:r>
              <a:rPr lang="en-US" dirty="0"/>
              <a:t>Students will be grouped by testing status and shown as a percentage to easily identify testing progress​.</a:t>
            </a:r>
          </a:p>
          <a:p>
            <a:pPr fontAlgn="base"/>
            <a:r>
              <a:rPr lang="en-US" dirty="0"/>
              <a:t>Accommodations/accessibility may be assigned automatically with roster upload.</a:t>
            </a:r>
          </a:p>
          <a:p>
            <a:pPr marL="0" indent="0" fontAlgn="base">
              <a:buNone/>
            </a:pPr>
            <a:endParaRPr lang="en-US" dirty="0"/>
          </a:p>
          <a:p>
            <a:pPr marL="0" indent="0" fontAlgn="base">
              <a:buNone/>
            </a:pPr>
            <a:endParaRPr lang="en-US" dirty="0"/>
          </a:p>
          <a:p>
            <a:pPr marL="0" indent="0" fontAlgn="base">
              <a:buNone/>
            </a:pPr>
            <a:endParaRPr lang="en-US" dirty="0"/>
          </a:p>
          <a:p>
            <a:endParaRPr lang="en-US" dirty="0"/>
          </a:p>
        </p:txBody>
      </p:sp>
    </p:spTree>
    <p:extLst>
      <p:ext uri="{BB962C8B-B14F-4D97-AF65-F5344CB8AC3E}">
        <p14:creationId xmlns:p14="http://schemas.microsoft.com/office/powerpoint/2010/main" val="2227397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8053B-66F5-4C2F-882E-9723FD6F833A}"/>
              </a:ext>
            </a:extLst>
          </p:cNvPr>
          <p:cNvSpPr>
            <a:spLocks noGrp="1"/>
          </p:cNvSpPr>
          <p:nvPr>
            <p:ph type="title"/>
          </p:nvPr>
        </p:nvSpPr>
        <p:spPr>
          <a:xfrm>
            <a:off x="377228" y="365125"/>
            <a:ext cx="10976572" cy="1325563"/>
          </a:xfrm>
        </p:spPr>
        <p:txBody>
          <a:bodyPr/>
          <a:lstStyle/>
          <a:p>
            <a:r>
              <a:rPr lang="en-US"/>
              <a:t>Training resources</a:t>
            </a:r>
          </a:p>
        </p:txBody>
      </p:sp>
      <p:sp>
        <p:nvSpPr>
          <p:cNvPr id="5" name="Content Placeholder 4">
            <a:extLst>
              <a:ext uri="{FF2B5EF4-FFF2-40B4-BE49-F238E27FC236}">
                <a16:creationId xmlns:a16="http://schemas.microsoft.com/office/drawing/2014/main" id="{D6259097-2832-4297-B08F-BDDA0E89DF7D}"/>
              </a:ext>
            </a:extLst>
          </p:cNvPr>
          <p:cNvSpPr>
            <a:spLocks noGrp="1"/>
          </p:cNvSpPr>
          <p:nvPr>
            <p:ph idx="1"/>
          </p:nvPr>
        </p:nvSpPr>
        <p:spPr/>
        <p:txBody>
          <a:bodyPr>
            <a:normAutofit/>
          </a:bodyPr>
          <a:lstStyle/>
          <a:p>
            <a:pPr fontAlgn="base"/>
            <a:r>
              <a:rPr lang="en-US"/>
              <a:t> District and School resources:​</a:t>
            </a:r>
          </a:p>
          <a:p>
            <a:pPr lvl="1" fontAlgn="base"/>
            <a:r>
              <a:rPr lang="en-US"/>
              <a:t>Assessment Coordination Guide​</a:t>
            </a:r>
          </a:p>
          <a:p>
            <a:pPr lvl="1" fontAlgn="base"/>
            <a:r>
              <a:rPr lang="en-US"/>
              <a:t>Proctor Guide​</a:t>
            </a:r>
          </a:p>
          <a:p>
            <a:pPr lvl="1" fontAlgn="base"/>
            <a:r>
              <a:rPr lang="en-US"/>
              <a:t>System and Technology Guide​</a:t>
            </a:r>
          </a:p>
          <a:p>
            <a:pPr lvl="1" fontAlgn="base"/>
            <a:r>
              <a:rPr lang="en-US"/>
              <a:t>How-to videos</a:t>
            </a:r>
          </a:p>
          <a:p>
            <a:pPr lvl="1" fontAlgn="base"/>
            <a:r>
              <a:rPr lang="en-US"/>
              <a:t>Test administration webinars</a:t>
            </a:r>
          </a:p>
          <a:p>
            <a:pPr marL="457200" lvl="1" indent="0" fontAlgn="base">
              <a:buNone/>
            </a:pPr>
            <a:endParaRPr lang="en-US"/>
          </a:p>
          <a:p>
            <a:pPr fontAlgn="base"/>
            <a:r>
              <a:rPr lang="en-US"/>
              <a:t>Student Resources​</a:t>
            </a:r>
          </a:p>
          <a:p>
            <a:pPr lvl="1" fontAlgn="base"/>
            <a:r>
              <a:rPr lang="en-US"/>
              <a:t>Item Type Sampler​</a:t>
            </a:r>
          </a:p>
          <a:p>
            <a:pPr lvl="1" fontAlgn="base"/>
            <a:r>
              <a:rPr lang="en-US"/>
              <a:t>Tools and Accommodations instructional videos</a:t>
            </a:r>
          </a:p>
          <a:p>
            <a:pPr lvl="1" fontAlgn="base"/>
            <a:endParaRPr lang="en-US"/>
          </a:p>
          <a:p>
            <a:pPr fontAlgn="base"/>
            <a:endParaRPr lang="en-US"/>
          </a:p>
        </p:txBody>
      </p:sp>
    </p:spTree>
    <p:custDataLst>
      <p:tags r:id="rId1"/>
    </p:custDataLst>
    <p:extLst>
      <p:ext uri="{BB962C8B-B14F-4D97-AF65-F5344CB8AC3E}">
        <p14:creationId xmlns:p14="http://schemas.microsoft.com/office/powerpoint/2010/main" val="1426126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7F0C6E-765F-45D3-9C16-C5878F39AFE1}"/>
              </a:ext>
            </a:extLst>
          </p:cNvPr>
          <p:cNvSpPr txBox="1">
            <a:spLocks/>
          </p:cNvSpPr>
          <p:nvPr/>
        </p:nvSpPr>
        <p:spPr>
          <a:xfrm>
            <a:off x="635001" y="2489704"/>
            <a:ext cx="10930466" cy="20279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B70395"/>
                </a:solidFill>
                <a:effectLst/>
                <a:uLnTx/>
                <a:uFillTx/>
                <a:latin typeface="Century Gothic" panose="020F0302020204030204"/>
                <a:ea typeface="+mj-ea"/>
                <a:cs typeface="+mj-cs"/>
              </a:rPr>
              <a:t>The results </a:t>
            </a:r>
          </a:p>
        </p:txBody>
      </p:sp>
    </p:spTree>
    <p:extLst>
      <p:ext uri="{BB962C8B-B14F-4D97-AF65-F5344CB8AC3E}">
        <p14:creationId xmlns:p14="http://schemas.microsoft.com/office/powerpoint/2010/main" val="1166774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C636C-3677-4D13-902C-2D90562C24E3}"/>
              </a:ext>
            </a:extLst>
          </p:cNvPr>
          <p:cNvSpPr>
            <a:spLocks noGrp="1"/>
          </p:cNvSpPr>
          <p:nvPr>
            <p:ph type="title"/>
          </p:nvPr>
        </p:nvSpPr>
        <p:spPr/>
        <p:txBody>
          <a:bodyPr/>
          <a:lstStyle/>
          <a:p>
            <a:r>
              <a:rPr lang="en-US"/>
              <a:t>NSCAS Growth data</a:t>
            </a:r>
          </a:p>
        </p:txBody>
      </p:sp>
      <p:sp>
        <p:nvSpPr>
          <p:cNvPr id="3" name="Content Placeholder 2">
            <a:extLst>
              <a:ext uri="{FF2B5EF4-FFF2-40B4-BE49-F238E27FC236}">
                <a16:creationId xmlns:a16="http://schemas.microsoft.com/office/drawing/2014/main" id="{99E3DB16-4523-4501-8671-91FC78D34F59}"/>
              </a:ext>
            </a:extLst>
          </p:cNvPr>
          <p:cNvSpPr>
            <a:spLocks noGrp="1"/>
          </p:cNvSpPr>
          <p:nvPr>
            <p:ph idx="1"/>
          </p:nvPr>
        </p:nvSpPr>
        <p:spPr>
          <a:xfrm>
            <a:off x="492368" y="1447798"/>
            <a:ext cx="11425473" cy="4729163"/>
          </a:xfrm>
        </p:spPr>
        <p:txBody>
          <a:bodyPr/>
          <a:lstStyle/>
          <a:p>
            <a:pPr marL="0" indent="0">
              <a:buNone/>
            </a:pPr>
            <a:r>
              <a:rPr lang="en-US"/>
              <a:t>Information produced by NSCAS Growth</a:t>
            </a:r>
          </a:p>
        </p:txBody>
      </p:sp>
      <p:cxnSp>
        <p:nvCxnSpPr>
          <p:cNvPr id="5" name="Straight Connector 4">
            <a:extLst>
              <a:ext uri="{FF2B5EF4-FFF2-40B4-BE49-F238E27FC236}">
                <a16:creationId xmlns:a16="http://schemas.microsoft.com/office/drawing/2014/main" id="{BAD79E82-A444-4297-84A9-81C96C7E8AFD}"/>
              </a:ext>
            </a:extLst>
          </p:cNvPr>
          <p:cNvCxnSpPr>
            <a:cxnSpLocks/>
          </p:cNvCxnSpPr>
          <p:nvPr/>
        </p:nvCxnSpPr>
        <p:spPr>
          <a:xfrm>
            <a:off x="389299" y="2684585"/>
            <a:ext cx="11425473"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67909DE-77A1-4DF5-8672-BDC28750E1DA}"/>
              </a:ext>
            </a:extLst>
          </p:cNvPr>
          <p:cNvCxnSpPr>
            <a:cxnSpLocks/>
          </p:cNvCxnSpPr>
          <p:nvPr/>
        </p:nvCxnSpPr>
        <p:spPr>
          <a:xfrm>
            <a:off x="383263" y="3417277"/>
            <a:ext cx="11425473" cy="0"/>
          </a:xfrm>
          <a:prstGeom prst="line">
            <a:avLst/>
          </a:prstGeom>
          <a:ln w="19050">
            <a:solidFill>
              <a:srgbClr val="00ADEE"/>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63A0018-C892-4C4B-9B07-D7870D92E962}"/>
              </a:ext>
            </a:extLst>
          </p:cNvPr>
          <p:cNvSpPr txBox="1"/>
          <p:nvPr/>
        </p:nvSpPr>
        <p:spPr>
          <a:xfrm>
            <a:off x="492369" y="2240208"/>
            <a:ext cx="3552093" cy="400110"/>
          </a:xfrm>
          <a:prstGeom prst="rect">
            <a:avLst/>
          </a:prstGeom>
          <a:noFill/>
        </p:spPr>
        <p:txBody>
          <a:bodyPr wrap="square" rtlCol="0">
            <a:spAutoFit/>
          </a:bodyPr>
          <a:lstStyle/>
          <a:p>
            <a:r>
              <a:rPr lang="en-US" sz="2000" b="1"/>
              <a:t>What</a:t>
            </a:r>
          </a:p>
        </p:txBody>
      </p:sp>
      <p:sp>
        <p:nvSpPr>
          <p:cNvPr id="13" name="TextBox 12">
            <a:extLst>
              <a:ext uri="{FF2B5EF4-FFF2-40B4-BE49-F238E27FC236}">
                <a16:creationId xmlns:a16="http://schemas.microsoft.com/office/drawing/2014/main" id="{BF99BF98-FD32-49BA-A485-F4B36034F1D9}"/>
              </a:ext>
            </a:extLst>
          </p:cNvPr>
          <p:cNvSpPr txBox="1"/>
          <p:nvPr/>
        </p:nvSpPr>
        <p:spPr>
          <a:xfrm>
            <a:off x="8346828" y="2244916"/>
            <a:ext cx="2893163" cy="400110"/>
          </a:xfrm>
          <a:prstGeom prst="rect">
            <a:avLst/>
          </a:prstGeom>
          <a:noFill/>
        </p:spPr>
        <p:txBody>
          <a:bodyPr wrap="square" rtlCol="0">
            <a:spAutoFit/>
          </a:bodyPr>
          <a:lstStyle/>
          <a:p>
            <a:r>
              <a:rPr lang="en-US" sz="2000" b="1"/>
              <a:t>When</a:t>
            </a:r>
          </a:p>
        </p:txBody>
      </p:sp>
      <p:sp>
        <p:nvSpPr>
          <p:cNvPr id="14" name="TextBox 13">
            <a:extLst>
              <a:ext uri="{FF2B5EF4-FFF2-40B4-BE49-F238E27FC236}">
                <a16:creationId xmlns:a16="http://schemas.microsoft.com/office/drawing/2014/main" id="{F54F9437-3BEC-40FA-9C1D-445DF00C9EAA}"/>
              </a:ext>
            </a:extLst>
          </p:cNvPr>
          <p:cNvSpPr txBox="1"/>
          <p:nvPr/>
        </p:nvSpPr>
        <p:spPr>
          <a:xfrm>
            <a:off x="492368" y="2884977"/>
            <a:ext cx="6142893" cy="369332"/>
          </a:xfrm>
          <a:prstGeom prst="rect">
            <a:avLst/>
          </a:prstGeom>
          <a:noFill/>
        </p:spPr>
        <p:txBody>
          <a:bodyPr wrap="square" rtlCol="0">
            <a:spAutoFit/>
          </a:bodyPr>
          <a:lstStyle/>
          <a:p>
            <a:r>
              <a:rPr lang="en-US"/>
              <a:t>RIT scores, including access to national norms</a:t>
            </a:r>
          </a:p>
        </p:txBody>
      </p:sp>
      <p:sp>
        <p:nvSpPr>
          <p:cNvPr id="15" name="TextBox 14">
            <a:extLst>
              <a:ext uri="{FF2B5EF4-FFF2-40B4-BE49-F238E27FC236}">
                <a16:creationId xmlns:a16="http://schemas.microsoft.com/office/drawing/2014/main" id="{0F029CF2-DB63-4AE4-B45A-C144005F1A94}"/>
              </a:ext>
            </a:extLst>
          </p:cNvPr>
          <p:cNvSpPr txBox="1"/>
          <p:nvPr/>
        </p:nvSpPr>
        <p:spPr>
          <a:xfrm>
            <a:off x="8346828" y="2887337"/>
            <a:ext cx="2801817" cy="369332"/>
          </a:xfrm>
          <a:prstGeom prst="rect">
            <a:avLst/>
          </a:prstGeom>
          <a:noFill/>
        </p:spPr>
        <p:txBody>
          <a:bodyPr wrap="square" rtlCol="0">
            <a:spAutoFit/>
          </a:bodyPr>
          <a:lstStyle/>
          <a:p>
            <a:r>
              <a:rPr lang="en-US"/>
              <a:t>Fall, winter, spring</a:t>
            </a:r>
          </a:p>
        </p:txBody>
      </p:sp>
      <p:cxnSp>
        <p:nvCxnSpPr>
          <p:cNvPr id="16" name="Straight Connector 15">
            <a:extLst>
              <a:ext uri="{FF2B5EF4-FFF2-40B4-BE49-F238E27FC236}">
                <a16:creationId xmlns:a16="http://schemas.microsoft.com/office/drawing/2014/main" id="{BE914328-6E84-40B5-A3A4-59B10B3F63DE}"/>
              </a:ext>
            </a:extLst>
          </p:cNvPr>
          <p:cNvCxnSpPr>
            <a:cxnSpLocks/>
          </p:cNvCxnSpPr>
          <p:nvPr/>
        </p:nvCxnSpPr>
        <p:spPr>
          <a:xfrm>
            <a:off x="383262" y="4167553"/>
            <a:ext cx="11425473" cy="0"/>
          </a:xfrm>
          <a:prstGeom prst="line">
            <a:avLst/>
          </a:prstGeom>
          <a:ln w="19050">
            <a:solidFill>
              <a:srgbClr val="00ADEE"/>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D77ACE7-5A2A-4984-8025-0CCADBF1B439}"/>
              </a:ext>
            </a:extLst>
          </p:cNvPr>
          <p:cNvSpPr txBox="1"/>
          <p:nvPr/>
        </p:nvSpPr>
        <p:spPr>
          <a:xfrm>
            <a:off x="492368" y="3489215"/>
            <a:ext cx="5931878" cy="646331"/>
          </a:xfrm>
          <a:prstGeom prst="rect">
            <a:avLst/>
          </a:prstGeom>
          <a:noFill/>
        </p:spPr>
        <p:txBody>
          <a:bodyPr wrap="square" rtlCol="0">
            <a:spAutoFit/>
          </a:bodyPr>
          <a:lstStyle/>
          <a:p>
            <a:r>
              <a:rPr lang="en-US"/>
              <a:t>Grade-level data based on indicators used to </a:t>
            </a:r>
          </a:p>
          <a:p>
            <a:r>
              <a:rPr lang="en-US"/>
              <a:t>determine summative proficiency</a:t>
            </a:r>
          </a:p>
        </p:txBody>
      </p:sp>
      <p:sp>
        <p:nvSpPr>
          <p:cNvPr id="18" name="TextBox 17">
            <a:extLst>
              <a:ext uri="{FF2B5EF4-FFF2-40B4-BE49-F238E27FC236}">
                <a16:creationId xmlns:a16="http://schemas.microsoft.com/office/drawing/2014/main" id="{B4172CD9-7EBB-4D83-B6AE-4C63465FA5C3}"/>
              </a:ext>
            </a:extLst>
          </p:cNvPr>
          <p:cNvSpPr txBox="1"/>
          <p:nvPr/>
        </p:nvSpPr>
        <p:spPr>
          <a:xfrm>
            <a:off x="8346827" y="3637612"/>
            <a:ext cx="2801817" cy="369332"/>
          </a:xfrm>
          <a:prstGeom prst="rect">
            <a:avLst/>
          </a:prstGeom>
          <a:noFill/>
        </p:spPr>
        <p:txBody>
          <a:bodyPr wrap="square" rtlCol="0">
            <a:spAutoFit/>
          </a:bodyPr>
          <a:lstStyle/>
          <a:p>
            <a:r>
              <a:rPr lang="en-US"/>
              <a:t>Fall, winter, spring </a:t>
            </a:r>
          </a:p>
        </p:txBody>
      </p:sp>
      <p:sp>
        <p:nvSpPr>
          <p:cNvPr id="19" name="TextBox 18">
            <a:extLst>
              <a:ext uri="{FF2B5EF4-FFF2-40B4-BE49-F238E27FC236}">
                <a16:creationId xmlns:a16="http://schemas.microsoft.com/office/drawing/2014/main" id="{83C13F72-E3D1-42CC-BC10-A2FA43493891}"/>
              </a:ext>
            </a:extLst>
          </p:cNvPr>
          <p:cNvSpPr txBox="1"/>
          <p:nvPr/>
        </p:nvSpPr>
        <p:spPr>
          <a:xfrm>
            <a:off x="8364701" y="4387887"/>
            <a:ext cx="2801817" cy="369332"/>
          </a:xfrm>
          <a:prstGeom prst="rect">
            <a:avLst/>
          </a:prstGeom>
          <a:noFill/>
        </p:spPr>
        <p:txBody>
          <a:bodyPr wrap="square" rtlCol="0">
            <a:spAutoFit/>
          </a:bodyPr>
          <a:lstStyle/>
          <a:p>
            <a:r>
              <a:rPr lang="en-US"/>
              <a:t>Fall, winter </a:t>
            </a:r>
          </a:p>
        </p:txBody>
      </p:sp>
      <p:cxnSp>
        <p:nvCxnSpPr>
          <p:cNvPr id="20" name="Straight Connector 19">
            <a:extLst>
              <a:ext uri="{FF2B5EF4-FFF2-40B4-BE49-F238E27FC236}">
                <a16:creationId xmlns:a16="http://schemas.microsoft.com/office/drawing/2014/main" id="{C0593D96-4E59-44F1-984E-30C683F59DAC}"/>
              </a:ext>
            </a:extLst>
          </p:cNvPr>
          <p:cNvCxnSpPr>
            <a:cxnSpLocks/>
          </p:cNvCxnSpPr>
          <p:nvPr/>
        </p:nvCxnSpPr>
        <p:spPr>
          <a:xfrm>
            <a:off x="383261" y="4911969"/>
            <a:ext cx="11425473"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F202218-0B06-4418-B405-32D1A523AA64}"/>
              </a:ext>
            </a:extLst>
          </p:cNvPr>
          <p:cNvSpPr txBox="1"/>
          <p:nvPr/>
        </p:nvSpPr>
        <p:spPr>
          <a:xfrm>
            <a:off x="492369" y="4364433"/>
            <a:ext cx="6142893" cy="369332"/>
          </a:xfrm>
          <a:prstGeom prst="rect">
            <a:avLst/>
          </a:prstGeom>
          <a:noFill/>
        </p:spPr>
        <p:txBody>
          <a:bodyPr wrap="square" rtlCol="0">
            <a:spAutoFit/>
          </a:bodyPr>
          <a:lstStyle/>
          <a:p>
            <a:r>
              <a:rPr lang="en-US"/>
              <a:t>Projected summative proficiency scores</a:t>
            </a:r>
          </a:p>
        </p:txBody>
      </p:sp>
      <p:cxnSp>
        <p:nvCxnSpPr>
          <p:cNvPr id="22" name="Straight Connector 21">
            <a:extLst>
              <a:ext uri="{FF2B5EF4-FFF2-40B4-BE49-F238E27FC236}">
                <a16:creationId xmlns:a16="http://schemas.microsoft.com/office/drawing/2014/main" id="{57E0EC1A-3A32-46B5-B98D-138BED5BFF59}"/>
              </a:ext>
            </a:extLst>
          </p:cNvPr>
          <p:cNvCxnSpPr>
            <a:cxnSpLocks/>
          </p:cNvCxnSpPr>
          <p:nvPr/>
        </p:nvCxnSpPr>
        <p:spPr>
          <a:xfrm>
            <a:off x="383260" y="5627077"/>
            <a:ext cx="11425473"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23DD124-6099-4D1A-B3E3-E4D82EE1C47E}"/>
              </a:ext>
            </a:extLst>
          </p:cNvPr>
          <p:cNvSpPr txBox="1"/>
          <p:nvPr/>
        </p:nvSpPr>
        <p:spPr>
          <a:xfrm>
            <a:off x="8364701" y="5132302"/>
            <a:ext cx="2801817" cy="369332"/>
          </a:xfrm>
          <a:prstGeom prst="rect">
            <a:avLst/>
          </a:prstGeom>
          <a:noFill/>
        </p:spPr>
        <p:txBody>
          <a:bodyPr wrap="square" rtlCol="0">
            <a:spAutoFit/>
          </a:bodyPr>
          <a:lstStyle/>
          <a:p>
            <a:r>
              <a:rPr lang="en-US"/>
              <a:t>Spring</a:t>
            </a:r>
          </a:p>
        </p:txBody>
      </p:sp>
      <p:sp>
        <p:nvSpPr>
          <p:cNvPr id="24" name="TextBox 23">
            <a:extLst>
              <a:ext uri="{FF2B5EF4-FFF2-40B4-BE49-F238E27FC236}">
                <a16:creationId xmlns:a16="http://schemas.microsoft.com/office/drawing/2014/main" id="{A4D1B82F-3AED-4CC0-B8FC-D8B3D26B257C}"/>
              </a:ext>
            </a:extLst>
          </p:cNvPr>
          <p:cNvSpPr txBox="1"/>
          <p:nvPr/>
        </p:nvSpPr>
        <p:spPr>
          <a:xfrm>
            <a:off x="495965" y="4918921"/>
            <a:ext cx="5931878" cy="646331"/>
          </a:xfrm>
          <a:prstGeom prst="rect">
            <a:avLst/>
          </a:prstGeom>
          <a:noFill/>
        </p:spPr>
        <p:txBody>
          <a:bodyPr wrap="square" rtlCol="0">
            <a:spAutoFit/>
          </a:bodyPr>
          <a:lstStyle/>
          <a:p>
            <a:r>
              <a:rPr lang="en-US"/>
              <a:t>Official summative proficiency scores </a:t>
            </a:r>
          </a:p>
          <a:p>
            <a:r>
              <a:rPr lang="en-US"/>
              <a:t>and classification</a:t>
            </a:r>
          </a:p>
        </p:txBody>
      </p:sp>
      <p:sp>
        <p:nvSpPr>
          <p:cNvPr id="25" name="TextBox 24">
            <a:extLst>
              <a:ext uri="{FF2B5EF4-FFF2-40B4-BE49-F238E27FC236}">
                <a16:creationId xmlns:a16="http://schemas.microsoft.com/office/drawing/2014/main" id="{64821F77-2DC6-4E93-9543-30B6F1E712FD}"/>
              </a:ext>
            </a:extLst>
          </p:cNvPr>
          <p:cNvSpPr txBox="1"/>
          <p:nvPr/>
        </p:nvSpPr>
        <p:spPr>
          <a:xfrm>
            <a:off x="492366" y="6008545"/>
            <a:ext cx="11207265" cy="646331"/>
          </a:xfrm>
          <a:prstGeom prst="rect">
            <a:avLst/>
          </a:prstGeom>
          <a:noFill/>
        </p:spPr>
        <p:txBody>
          <a:bodyPr wrap="square" rtlCol="0">
            <a:spAutoFit/>
          </a:bodyPr>
          <a:lstStyle/>
          <a:p>
            <a:pPr algn="ctr"/>
            <a:r>
              <a:rPr lang="en-US" dirty="0">
                <a:solidFill>
                  <a:schemeClr val="accent6"/>
                </a:solidFill>
              </a:rPr>
              <a:t>Remember that 2021-22 is a </a:t>
            </a:r>
            <a:r>
              <a:rPr lang="en-US" i="1" dirty="0">
                <a:solidFill>
                  <a:schemeClr val="accent6"/>
                </a:solidFill>
              </a:rPr>
              <a:t>preliminary transition year</a:t>
            </a:r>
            <a:r>
              <a:rPr lang="en-US" dirty="0">
                <a:solidFill>
                  <a:schemeClr val="accent6"/>
                </a:solidFill>
              </a:rPr>
              <a:t>, so MAP Growth could also be administered if RIT is used for high-stakes decision-making or MAP Accelerator/curricular connections</a:t>
            </a:r>
          </a:p>
        </p:txBody>
      </p:sp>
    </p:spTree>
    <p:extLst>
      <p:ext uri="{BB962C8B-B14F-4D97-AF65-F5344CB8AC3E}">
        <p14:creationId xmlns:p14="http://schemas.microsoft.com/office/powerpoint/2010/main" val="3793538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F6341-2000-489E-8BEA-126F0E229E76}"/>
              </a:ext>
            </a:extLst>
          </p:cNvPr>
          <p:cNvSpPr>
            <a:spLocks noGrp="1"/>
          </p:cNvSpPr>
          <p:nvPr>
            <p:ph type="title"/>
          </p:nvPr>
        </p:nvSpPr>
        <p:spPr/>
        <p:txBody>
          <a:bodyPr/>
          <a:lstStyle/>
          <a:p>
            <a:r>
              <a:rPr lang="en-US"/>
              <a:t>Reports on testing itself</a:t>
            </a:r>
          </a:p>
        </p:txBody>
      </p:sp>
      <p:pic>
        <p:nvPicPr>
          <p:cNvPr id="15" name="Content Placeholder 14" descr="Graphical user interface&#10;&#10;Description automatically generated">
            <a:extLst>
              <a:ext uri="{FF2B5EF4-FFF2-40B4-BE49-F238E27FC236}">
                <a16:creationId xmlns:a16="http://schemas.microsoft.com/office/drawing/2014/main" id="{69B01793-D854-495C-967F-FAC0539D6344}"/>
              </a:ext>
            </a:extLst>
          </p:cNvPr>
          <p:cNvPicPr>
            <a:picLocks noGrp="1" noChangeAspect="1"/>
          </p:cNvPicPr>
          <p:nvPr>
            <p:ph idx="1"/>
          </p:nvPr>
        </p:nvPicPr>
        <p:blipFill>
          <a:blip r:embed="rId3"/>
          <a:stretch>
            <a:fillRect/>
          </a:stretch>
        </p:blipFill>
        <p:spPr>
          <a:xfrm>
            <a:off x="4508561" y="2334362"/>
            <a:ext cx="7306211" cy="4098781"/>
          </a:xfrm>
        </p:spPr>
      </p:pic>
      <p:sp>
        <p:nvSpPr>
          <p:cNvPr id="16" name="Content Placeholder 2">
            <a:extLst>
              <a:ext uri="{FF2B5EF4-FFF2-40B4-BE49-F238E27FC236}">
                <a16:creationId xmlns:a16="http://schemas.microsoft.com/office/drawing/2014/main" id="{3F59EE0C-3813-4BE4-82F8-87CE26872D86}"/>
              </a:ext>
            </a:extLst>
          </p:cNvPr>
          <p:cNvSpPr txBox="1">
            <a:spLocks/>
          </p:cNvSpPr>
          <p:nvPr/>
        </p:nvSpPr>
        <p:spPr>
          <a:xfrm>
            <a:off x="400443" y="1964181"/>
            <a:ext cx="3759438" cy="418785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a:ln>
                  <a:noFill/>
                </a:ln>
                <a:solidFill>
                  <a:srgbClr val="200092"/>
                </a:solidFill>
                <a:effectLst/>
                <a:uLnTx/>
                <a:uFillTx/>
                <a:latin typeface="Century Gothic" panose="020F0302020204030204"/>
                <a:ea typeface="+mn-ea"/>
                <a:cs typeface="+mn-cs"/>
              </a:rPr>
              <a:t>District and school levels of tracking (like Student Testing Progress)​</a:t>
            </a:r>
          </a:p>
          <a:p>
            <a:pPr marL="228600" marR="0" lvl="0" indent="-228600" algn="l" defTabSz="914400" rtl="0" eaLnBrk="1" fontAlgn="base"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a:ln>
                  <a:noFill/>
                </a:ln>
                <a:solidFill>
                  <a:srgbClr val="200092"/>
                </a:solidFill>
                <a:effectLst/>
                <a:uLnTx/>
                <a:uFillTx/>
                <a:latin typeface="Century Gothic" panose="020F0302020204030204"/>
                <a:ea typeface="+mn-ea"/>
                <a:cs typeface="+mn-cs"/>
              </a:rPr>
              <a:t>Testing Status reports​</a:t>
            </a:r>
          </a:p>
          <a:p>
            <a:pPr marL="228600" marR="0" lvl="0" indent="-228600" algn="l" defTabSz="914400" rtl="0" eaLnBrk="1" fontAlgn="base"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a:ln>
                  <a:noFill/>
                </a:ln>
                <a:solidFill>
                  <a:srgbClr val="200092"/>
                </a:solidFill>
                <a:effectLst/>
                <a:uLnTx/>
                <a:uFillTx/>
                <a:latin typeface="Century Gothic" panose="020F0302020204030204"/>
                <a:ea typeface="+mn-ea"/>
                <a:cs typeface="+mn-cs"/>
              </a:rPr>
              <a:t>District/School of Attendance reports</a:t>
            </a:r>
          </a:p>
          <a:p>
            <a:pPr marL="228600" marR="0" lvl="0" indent="-228600" algn="l" defTabSz="914400" rtl="0" eaLnBrk="1" fontAlgn="base"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a:ln>
                  <a:noFill/>
                </a:ln>
                <a:solidFill>
                  <a:srgbClr val="200092"/>
                </a:solidFill>
                <a:effectLst/>
                <a:uLnTx/>
                <a:uFillTx/>
                <a:latin typeface="Century Gothic" panose="020F0302020204030204"/>
                <a:ea typeface="+mn-ea"/>
                <a:cs typeface="+mn-cs"/>
              </a:rPr>
              <a:t>District/School of Accountability reports</a:t>
            </a:r>
          </a:p>
          <a:p>
            <a:pPr marL="228600" marR="0" lvl="0" indent="-228600" algn="l" defTabSz="914400" rtl="0" eaLnBrk="1" fontAlgn="base"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a:ln>
                  <a:noFill/>
                </a:ln>
                <a:solidFill>
                  <a:srgbClr val="200092"/>
                </a:solidFill>
                <a:effectLst/>
                <a:uLnTx/>
                <a:uFillTx/>
                <a:latin typeface="Century Gothic" panose="020F0302020204030204"/>
                <a:ea typeface="+mn-ea"/>
                <a:cs typeface="+mn-cs"/>
              </a:rPr>
              <a:t>Testing Registration reports</a:t>
            </a:r>
          </a:p>
          <a:p>
            <a:pPr marL="228600" marR="0" lvl="0" indent="-228600" algn="l" defTabSz="914400" rtl="0" eaLnBrk="1" fontAlgn="base"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a:ln>
                  <a:noFill/>
                </a:ln>
                <a:solidFill>
                  <a:srgbClr val="200092"/>
                </a:solidFill>
                <a:effectLst/>
                <a:uLnTx/>
                <a:uFillTx/>
                <a:latin typeface="Century Gothic" panose="020F0302020204030204"/>
                <a:ea typeface="+mn-ea"/>
                <a:cs typeface="+mn-cs"/>
              </a:rPr>
              <a:t>NTC usage reports</a:t>
            </a:r>
          </a:p>
          <a:p>
            <a:pPr marL="228600" marR="0" lvl="0" indent="-228600" algn="l" defTabSz="914400" rtl="0" eaLnBrk="1" fontAlgn="base"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a:ln>
                  <a:noFill/>
                </a:ln>
                <a:solidFill>
                  <a:srgbClr val="200092"/>
                </a:solidFill>
                <a:effectLst/>
                <a:uLnTx/>
                <a:uFillTx/>
                <a:latin typeface="Century Gothic" panose="020F0302020204030204"/>
                <a:ea typeface="+mn-ea"/>
                <a:cs typeface="+mn-cs"/>
              </a:rPr>
              <a:t>Transfer reports (into/out of a given district)</a:t>
            </a:r>
          </a:p>
          <a:p>
            <a:pPr marL="457200" marR="0" lvl="1" indent="0" algn="l" defTabSz="914400" rtl="0" eaLnBrk="1" fontAlgn="auto" latinLnBrk="0" hangingPunct="1">
              <a:lnSpc>
                <a:spcPct val="90000"/>
              </a:lnSpc>
              <a:spcBef>
                <a:spcPts val="500"/>
              </a:spcBef>
              <a:spcAft>
                <a:spcPts val="0"/>
              </a:spcAft>
              <a:buClrTx/>
              <a:buSzTx/>
              <a:buFont typeface="Arial"/>
              <a:buNone/>
              <a:tabLst/>
              <a:defRPr/>
            </a:pPr>
            <a:endParaRPr kumimoji="0" lang="en-US" sz="2000" b="0" i="0" u="none" strike="noStrike" kern="1200" cap="none" spc="0" normalizeH="0" baseline="0" noProof="0">
              <a:ln>
                <a:noFill/>
              </a:ln>
              <a:solidFill>
                <a:srgbClr val="200092"/>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000" b="0" i="0" u="none" strike="noStrike" kern="1200" cap="none" spc="0" normalizeH="0" baseline="0" noProof="0">
              <a:ln>
                <a:noFill/>
              </a:ln>
              <a:solidFill>
                <a:srgbClr val="200092"/>
              </a:solidFill>
              <a:effectLst/>
              <a:uLnTx/>
              <a:uFillTx/>
              <a:latin typeface="Century Gothic" panose="020F0302020204030204"/>
              <a:ea typeface="+mn-ea"/>
              <a:cs typeface="+mn-cs"/>
            </a:endParaRPr>
          </a:p>
        </p:txBody>
      </p:sp>
      <p:sp>
        <p:nvSpPr>
          <p:cNvPr id="17" name="Rectangle: Rounded Corners 16">
            <a:extLst>
              <a:ext uri="{FF2B5EF4-FFF2-40B4-BE49-F238E27FC236}">
                <a16:creationId xmlns:a16="http://schemas.microsoft.com/office/drawing/2014/main" id="{5F9506A3-EA82-497B-9ED6-A8B699929F74}"/>
              </a:ext>
            </a:extLst>
          </p:cNvPr>
          <p:cNvSpPr/>
          <p:nvPr/>
        </p:nvSpPr>
        <p:spPr>
          <a:xfrm>
            <a:off x="4531774" y="1448880"/>
            <a:ext cx="7259783" cy="624114"/>
          </a:xfrm>
          <a:prstGeom prst="round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rPr>
              <a:t>Available as part of NSCAS Growth winter pilot (2021-22)</a:t>
            </a:r>
          </a:p>
        </p:txBody>
      </p:sp>
    </p:spTree>
    <p:extLst>
      <p:ext uri="{BB962C8B-B14F-4D97-AF65-F5344CB8AC3E}">
        <p14:creationId xmlns:p14="http://schemas.microsoft.com/office/powerpoint/2010/main" val="552228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D50BD-27FF-4DD4-AC50-EC6BC52DC093}"/>
              </a:ext>
            </a:extLst>
          </p:cNvPr>
          <p:cNvSpPr>
            <a:spLocks noGrp="1"/>
          </p:cNvSpPr>
          <p:nvPr>
            <p:ph type="title"/>
          </p:nvPr>
        </p:nvSpPr>
        <p:spPr>
          <a:xfrm>
            <a:off x="431801" y="397933"/>
            <a:ext cx="5029200" cy="1996924"/>
          </a:xfrm>
        </p:spPr>
        <p:txBody>
          <a:bodyPr>
            <a:normAutofit fontScale="90000"/>
          </a:bodyPr>
          <a:lstStyle/>
          <a:p>
            <a:r>
              <a:rPr lang="en-US"/>
              <a:t>State/ESU management reports</a:t>
            </a:r>
            <a:br>
              <a:rPr lang="en-US"/>
            </a:br>
            <a:br>
              <a:rPr lang="en-US"/>
            </a:br>
            <a:endParaRPr lang="en-US"/>
          </a:p>
        </p:txBody>
      </p:sp>
      <p:sp>
        <p:nvSpPr>
          <p:cNvPr id="4" name="TextBox 3">
            <a:extLst>
              <a:ext uri="{FF2B5EF4-FFF2-40B4-BE49-F238E27FC236}">
                <a16:creationId xmlns:a16="http://schemas.microsoft.com/office/drawing/2014/main" id="{AFB727DF-1FCE-46E2-AD41-12B4E7780CF6}"/>
              </a:ext>
            </a:extLst>
          </p:cNvPr>
          <p:cNvSpPr txBox="1"/>
          <p:nvPr/>
        </p:nvSpPr>
        <p:spPr>
          <a:xfrm>
            <a:off x="595087" y="2394857"/>
            <a:ext cx="4441370" cy="273921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FFFFFF"/>
                </a:solidFill>
                <a:effectLst/>
                <a:uLnTx/>
                <a:uFillTx/>
                <a:latin typeface="Century Gothic" panose="020F0302020204030204"/>
                <a:ea typeface="+mn-ea"/>
                <a:cs typeface="+mn-cs"/>
              </a:rPr>
              <a:t>Organization report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FFFFFF"/>
                </a:solidFill>
                <a:effectLst/>
                <a:uLnTx/>
                <a:uFillTx/>
                <a:latin typeface="Century Gothic" panose="020F0302020204030204"/>
                <a:ea typeface="+mn-ea"/>
                <a:cs typeface="+mn-cs"/>
              </a:rPr>
              <a:t>ESU/state testing status reports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FFFFFF"/>
                </a:solidFill>
                <a:effectLst/>
                <a:uLnTx/>
                <a:uFillTx/>
                <a:latin typeface="Century Gothic" panose="020F0302020204030204"/>
                <a:ea typeface="+mn-ea"/>
                <a:cs typeface="+mn-cs"/>
              </a:rPr>
              <a:t>NTC usage reports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FFFFFF"/>
                </a:solidFill>
                <a:effectLst/>
                <a:uLnTx/>
                <a:uFillTx/>
                <a:latin typeface="Century Gothic" panose="020F0302020204030204"/>
                <a:ea typeface="+mn-ea"/>
                <a:cs typeface="+mn-cs"/>
              </a:rPr>
              <a:t>Transfer reports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a:ln>
                <a:noFill/>
              </a:ln>
              <a:solidFill>
                <a:srgbClr val="200092"/>
              </a:solidFill>
              <a:effectLst/>
              <a:uLnTx/>
              <a:uFillTx/>
              <a:latin typeface="Century Gothic" panose="020F0302020204030204"/>
              <a:ea typeface="+mn-ea"/>
              <a:cs typeface="+mn-cs"/>
            </a:endParaRPr>
          </a:p>
        </p:txBody>
      </p:sp>
      <p:sp>
        <p:nvSpPr>
          <p:cNvPr id="7" name="Rectangle: Rounded Corners 6">
            <a:extLst>
              <a:ext uri="{FF2B5EF4-FFF2-40B4-BE49-F238E27FC236}">
                <a16:creationId xmlns:a16="http://schemas.microsoft.com/office/drawing/2014/main" id="{DA4F7145-57C5-48C4-801F-341D4D4A14EC}"/>
              </a:ext>
            </a:extLst>
          </p:cNvPr>
          <p:cNvSpPr/>
          <p:nvPr/>
        </p:nvSpPr>
        <p:spPr>
          <a:xfrm>
            <a:off x="6491514" y="397933"/>
            <a:ext cx="5029200" cy="758249"/>
          </a:xfrm>
          <a:prstGeom prst="round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rPr>
              <a:t>Available as part of NSCAS Growth </a:t>
            </a:r>
            <a:br>
              <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rPr>
            </a:br>
            <a:r>
              <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rPr>
              <a:t>winter pilot (2021-22)</a:t>
            </a:r>
          </a:p>
        </p:txBody>
      </p:sp>
      <p:pic>
        <p:nvPicPr>
          <p:cNvPr id="13" name="Picture 12" descr="Table&#10;&#10;Description automatically generated">
            <a:extLst>
              <a:ext uri="{FF2B5EF4-FFF2-40B4-BE49-F238E27FC236}">
                <a16:creationId xmlns:a16="http://schemas.microsoft.com/office/drawing/2014/main" id="{963895DA-E3F9-4761-8237-F87CFE6F3535}"/>
              </a:ext>
            </a:extLst>
          </p:cNvPr>
          <p:cNvPicPr>
            <a:picLocks noChangeAspect="1"/>
          </p:cNvPicPr>
          <p:nvPr/>
        </p:nvPicPr>
        <p:blipFill>
          <a:blip r:embed="rId3"/>
          <a:stretch>
            <a:fillRect/>
          </a:stretch>
        </p:blipFill>
        <p:spPr>
          <a:xfrm>
            <a:off x="6692547" y="1407885"/>
            <a:ext cx="4642402" cy="5174343"/>
          </a:xfrm>
          <a:prstGeom prst="rect">
            <a:avLst/>
          </a:prstGeom>
          <a:ln>
            <a:noFill/>
          </a:ln>
          <a:effectLst>
            <a:outerShdw blurRad="292100" dist="139700" dir="2700000" algn="tl" rotWithShape="0">
              <a:srgbClr val="333333">
                <a:alpha val="65000"/>
              </a:srgbClr>
            </a:outerShdw>
          </a:effectLst>
        </p:spPr>
      </p:pic>
      <p:grpSp>
        <p:nvGrpSpPr>
          <p:cNvPr id="18" name="Group 17">
            <a:extLst>
              <a:ext uri="{FF2B5EF4-FFF2-40B4-BE49-F238E27FC236}">
                <a16:creationId xmlns:a16="http://schemas.microsoft.com/office/drawing/2014/main" id="{45640FB4-27AC-4520-89FA-3FE9AD8E0C43}"/>
              </a:ext>
            </a:extLst>
          </p:cNvPr>
          <p:cNvGrpSpPr/>
          <p:nvPr/>
        </p:nvGrpSpPr>
        <p:grpSpPr>
          <a:xfrm>
            <a:off x="3526518" y="4229856"/>
            <a:ext cx="2230211" cy="2230211"/>
            <a:chOff x="-452452" y="4900781"/>
            <a:chExt cx="2230211" cy="2230211"/>
          </a:xfrm>
        </p:grpSpPr>
        <p:sp>
          <p:nvSpPr>
            <p:cNvPr id="14" name="Heptagon 13">
              <a:extLst>
                <a:ext uri="{FF2B5EF4-FFF2-40B4-BE49-F238E27FC236}">
                  <a16:creationId xmlns:a16="http://schemas.microsoft.com/office/drawing/2014/main" id="{E3F68582-F939-48EE-B95D-5AD181A4EC8D}"/>
                </a:ext>
              </a:extLst>
            </p:cNvPr>
            <p:cNvSpPr/>
            <p:nvPr/>
          </p:nvSpPr>
          <p:spPr>
            <a:xfrm>
              <a:off x="-452452" y="4900781"/>
              <a:ext cx="2230211" cy="2230211"/>
            </a:xfrm>
            <a:prstGeom prst="heptagon">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15" name="Graphic 14" descr="Filter">
              <a:extLst>
                <a:ext uri="{FF2B5EF4-FFF2-40B4-BE49-F238E27FC236}">
                  <a16:creationId xmlns:a16="http://schemas.microsoft.com/office/drawing/2014/main" id="{79C1604A-2429-4637-A8B8-CB083AE3A3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412" y="5372465"/>
              <a:ext cx="1520130" cy="1520130"/>
            </a:xfrm>
            <a:prstGeom prst="rect">
              <a:avLst/>
            </a:prstGeom>
          </p:spPr>
        </p:pic>
      </p:grpSp>
      <p:grpSp>
        <p:nvGrpSpPr>
          <p:cNvPr id="23" name="Group 22">
            <a:extLst>
              <a:ext uri="{FF2B5EF4-FFF2-40B4-BE49-F238E27FC236}">
                <a16:creationId xmlns:a16="http://schemas.microsoft.com/office/drawing/2014/main" id="{5CE39885-DD55-4ABC-9F9B-3ADD5AF54E79}"/>
              </a:ext>
            </a:extLst>
          </p:cNvPr>
          <p:cNvGrpSpPr/>
          <p:nvPr/>
        </p:nvGrpSpPr>
        <p:grpSpPr>
          <a:xfrm>
            <a:off x="-447463" y="5255349"/>
            <a:ext cx="1758527" cy="1758527"/>
            <a:chOff x="451601" y="4863464"/>
            <a:chExt cx="1758527" cy="1758527"/>
          </a:xfrm>
        </p:grpSpPr>
        <p:sp>
          <p:nvSpPr>
            <p:cNvPr id="20" name="Heptagon 19">
              <a:extLst>
                <a:ext uri="{FF2B5EF4-FFF2-40B4-BE49-F238E27FC236}">
                  <a16:creationId xmlns:a16="http://schemas.microsoft.com/office/drawing/2014/main" id="{E4ADB97F-F7B1-4E3E-932B-BF141376CCE0}"/>
                </a:ext>
              </a:extLst>
            </p:cNvPr>
            <p:cNvSpPr/>
            <p:nvPr/>
          </p:nvSpPr>
          <p:spPr>
            <a:xfrm>
              <a:off x="451601" y="4863464"/>
              <a:ext cx="1758527" cy="1758527"/>
            </a:xfrm>
            <a:prstGeom prst="heptagon">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22" name="Graphic 21" descr="Database">
              <a:extLst>
                <a:ext uri="{FF2B5EF4-FFF2-40B4-BE49-F238E27FC236}">
                  <a16:creationId xmlns:a16="http://schemas.microsoft.com/office/drawing/2014/main" id="{41BB1DA9-1161-442E-8B1C-DE38615DB44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5698" y="5231044"/>
              <a:ext cx="1229023" cy="1229023"/>
            </a:xfrm>
            <a:prstGeom prst="rect">
              <a:avLst/>
            </a:prstGeom>
          </p:spPr>
        </p:pic>
      </p:grpSp>
    </p:spTree>
    <p:extLst>
      <p:ext uri="{BB962C8B-B14F-4D97-AF65-F5344CB8AC3E}">
        <p14:creationId xmlns:p14="http://schemas.microsoft.com/office/powerpoint/2010/main" val="3421584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A0B5-D88C-4DA0-B5FE-47D9D5A22387}"/>
              </a:ext>
            </a:extLst>
          </p:cNvPr>
          <p:cNvSpPr>
            <a:spLocks noGrp="1"/>
          </p:cNvSpPr>
          <p:nvPr>
            <p:ph type="title"/>
          </p:nvPr>
        </p:nvSpPr>
        <p:spPr/>
        <p:txBody>
          <a:bodyPr/>
          <a:lstStyle/>
          <a:p>
            <a:r>
              <a:rPr lang="en-US"/>
              <a:t>Score reports </a:t>
            </a:r>
          </a:p>
        </p:txBody>
      </p:sp>
      <p:pic>
        <p:nvPicPr>
          <p:cNvPr id="7" name="Content Placeholder 6" descr="Graphical user interface, application&#10;&#10;Description automatically generated">
            <a:extLst>
              <a:ext uri="{FF2B5EF4-FFF2-40B4-BE49-F238E27FC236}">
                <a16:creationId xmlns:a16="http://schemas.microsoft.com/office/drawing/2014/main" id="{CEAEDF76-21FD-48FB-8EFD-AD24391329A1}"/>
              </a:ext>
            </a:extLst>
          </p:cNvPr>
          <p:cNvPicPr>
            <a:picLocks noGrp="1" noChangeAspect="1"/>
          </p:cNvPicPr>
          <p:nvPr>
            <p:ph idx="1"/>
          </p:nvPr>
        </p:nvPicPr>
        <p:blipFill>
          <a:blip r:embed="rId3"/>
          <a:stretch>
            <a:fillRect/>
          </a:stretch>
        </p:blipFill>
        <p:spPr>
          <a:xfrm>
            <a:off x="293808" y="2031732"/>
            <a:ext cx="8149570" cy="3670777"/>
          </a:xfrm>
        </p:spPr>
      </p:pic>
      <p:sp>
        <p:nvSpPr>
          <p:cNvPr id="8" name="Hexagon 7">
            <a:extLst>
              <a:ext uri="{FF2B5EF4-FFF2-40B4-BE49-F238E27FC236}">
                <a16:creationId xmlns:a16="http://schemas.microsoft.com/office/drawing/2014/main" id="{64A10FDE-EF57-4BAA-A5A3-C887E92482D5}"/>
              </a:ext>
            </a:extLst>
          </p:cNvPr>
          <p:cNvSpPr/>
          <p:nvPr/>
        </p:nvSpPr>
        <p:spPr>
          <a:xfrm>
            <a:off x="7198786" y="3466701"/>
            <a:ext cx="3590849" cy="3095559"/>
          </a:xfrm>
          <a:prstGeom prst="hexagon">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 name="Rectangle: Rounded Corners 2">
            <a:extLst>
              <a:ext uri="{FF2B5EF4-FFF2-40B4-BE49-F238E27FC236}">
                <a16:creationId xmlns:a16="http://schemas.microsoft.com/office/drawing/2014/main" id="{487823F6-9DBA-454F-8C99-7EFB0A561727}"/>
              </a:ext>
            </a:extLst>
          </p:cNvPr>
          <p:cNvSpPr/>
          <p:nvPr/>
        </p:nvSpPr>
        <p:spPr>
          <a:xfrm>
            <a:off x="1559731" y="1326863"/>
            <a:ext cx="5058480" cy="536448"/>
          </a:xfrm>
          <a:prstGeom prst="round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54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entury Gothic" panose="020F0302020204030204"/>
                <a:ea typeface="+mn-ea"/>
                <a:cs typeface="+mn-cs"/>
              </a:rPr>
              <a:t>Instructional utility</a:t>
            </a:r>
          </a:p>
        </p:txBody>
      </p:sp>
      <p:grpSp>
        <p:nvGrpSpPr>
          <p:cNvPr id="5" name="Group 4">
            <a:extLst>
              <a:ext uri="{FF2B5EF4-FFF2-40B4-BE49-F238E27FC236}">
                <a16:creationId xmlns:a16="http://schemas.microsoft.com/office/drawing/2014/main" id="{798DE7F4-5E86-47DA-8A6D-596B1C56811E}"/>
              </a:ext>
            </a:extLst>
          </p:cNvPr>
          <p:cNvGrpSpPr/>
          <p:nvPr/>
        </p:nvGrpSpPr>
        <p:grpSpPr>
          <a:xfrm>
            <a:off x="7831301" y="411111"/>
            <a:ext cx="3751823" cy="3300141"/>
            <a:chOff x="7992274" y="552704"/>
            <a:chExt cx="3590850" cy="3158548"/>
          </a:xfrm>
        </p:grpSpPr>
        <p:sp>
          <p:nvSpPr>
            <p:cNvPr id="14" name="Hexagon 13">
              <a:extLst>
                <a:ext uri="{FF2B5EF4-FFF2-40B4-BE49-F238E27FC236}">
                  <a16:creationId xmlns:a16="http://schemas.microsoft.com/office/drawing/2014/main" id="{91C730B1-1B5E-4E18-86FD-C512BF37252C}"/>
                </a:ext>
              </a:extLst>
            </p:cNvPr>
            <p:cNvSpPr/>
            <p:nvPr/>
          </p:nvSpPr>
          <p:spPr>
            <a:xfrm>
              <a:off x="7992274" y="552704"/>
              <a:ext cx="3590850" cy="3158548"/>
            </a:xfrm>
            <a:prstGeom prst="hexagon">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 name="TextBox 3">
              <a:extLst>
                <a:ext uri="{FF2B5EF4-FFF2-40B4-BE49-F238E27FC236}">
                  <a16:creationId xmlns:a16="http://schemas.microsoft.com/office/drawing/2014/main" id="{97E2E4A6-8B61-4B13-A708-7B69E3B5B4E1}"/>
                </a:ext>
              </a:extLst>
            </p:cNvPr>
            <p:cNvSpPr txBox="1"/>
            <p:nvPr/>
          </p:nvSpPr>
          <p:spPr>
            <a:xfrm>
              <a:off x="8571018" y="857796"/>
              <a:ext cx="2492846" cy="27238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rPr>
                <a:t>Winter pilot 2021-22</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FFFFFF"/>
                  </a:solidFill>
                  <a:effectLst/>
                  <a:uLnTx/>
                  <a:uFillTx/>
                  <a:latin typeface="Century Gothic" panose="020F0302020204030204"/>
                  <a:ea typeface="+mn-ea"/>
                  <a:cs typeface="+mn-cs"/>
                </a:rPr>
                <a:t>Interactive reporting via user interface​</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FFFFFF"/>
                  </a:solidFill>
                  <a:effectLst/>
                  <a:uLnTx/>
                  <a:uFillTx/>
                  <a:latin typeface="Century Gothic" panose="020F0302020204030204"/>
                  <a:ea typeface="+mn-ea"/>
                  <a:cs typeface="+mn-cs"/>
                </a:rPr>
                <a:t>Classroom reports​ and grouping</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FFFFFF"/>
                  </a:solidFill>
                  <a:effectLst/>
                  <a:uLnTx/>
                  <a:uFillTx/>
                  <a:latin typeface="Century Gothic" panose="020F0302020204030204"/>
                  <a:ea typeface="+mn-ea"/>
                  <a:cs typeface="+mn-cs"/>
                </a:rPr>
                <a:t>Drill down to student and item level from entity level​</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FFFFFF"/>
                  </a:solidFill>
                  <a:effectLst/>
                  <a:uLnTx/>
                  <a:uFillTx/>
                  <a:latin typeface="Century Gothic" panose="020F0302020204030204"/>
                  <a:ea typeface="+mn-ea"/>
                  <a:cs typeface="+mn-cs"/>
                </a:rPr>
                <a:t>CSV/PDF downloads available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sp>
        <p:nvSpPr>
          <p:cNvPr id="11" name="TextBox 10">
            <a:extLst>
              <a:ext uri="{FF2B5EF4-FFF2-40B4-BE49-F238E27FC236}">
                <a16:creationId xmlns:a16="http://schemas.microsoft.com/office/drawing/2014/main" id="{AB0B0BF1-7C79-4E2A-B3BD-6B90420C9144}"/>
              </a:ext>
            </a:extLst>
          </p:cNvPr>
          <p:cNvSpPr txBox="1"/>
          <p:nvPr/>
        </p:nvSpPr>
        <p:spPr>
          <a:xfrm>
            <a:off x="7747787" y="4066880"/>
            <a:ext cx="2492846"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rPr>
              <a:t>Plus, in Spring 2022:</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FFFFFF"/>
                </a:solidFill>
                <a:effectLst/>
                <a:uLnTx/>
                <a:uFillTx/>
                <a:latin typeface="Century Gothic" panose="020F0302020204030204"/>
                <a:ea typeface="+mn-ea"/>
                <a:cs typeface="+mn-cs"/>
              </a:rPr>
              <a:t>Longitudinal comparisons for students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FFFFFF"/>
                </a:solidFill>
                <a:effectLst/>
                <a:uLnTx/>
                <a:uFillTx/>
                <a:latin typeface="Century Gothic" panose="020F0302020204030204"/>
                <a:ea typeface="+mn-ea"/>
                <a:cs typeface="+mn-cs"/>
              </a:rPr>
              <a:t>Achievement Level breakdown for student performance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82133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D1C5C-7749-408E-98A2-06B3008D1F9A}"/>
              </a:ext>
            </a:extLst>
          </p:cNvPr>
          <p:cNvSpPr>
            <a:spLocks noGrp="1"/>
          </p:cNvSpPr>
          <p:nvPr>
            <p:ph type="title"/>
          </p:nvPr>
        </p:nvSpPr>
        <p:spPr/>
        <p:txBody>
          <a:bodyPr/>
          <a:lstStyle/>
          <a:p>
            <a:r>
              <a:rPr lang="en-US"/>
              <a:t>Score reports</a:t>
            </a:r>
          </a:p>
        </p:txBody>
      </p:sp>
      <p:sp>
        <p:nvSpPr>
          <p:cNvPr id="4" name="Content Placeholder 2">
            <a:extLst>
              <a:ext uri="{FF2B5EF4-FFF2-40B4-BE49-F238E27FC236}">
                <a16:creationId xmlns:a16="http://schemas.microsoft.com/office/drawing/2014/main" id="{BA42F357-979D-4B02-B3BF-EAA2E829F6FF}"/>
              </a:ext>
            </a:extLst>
          </p:cNvPr>
          <p:cNvSpPr>
            <a:spLocks noGrp="1"/>
          </p:cNvSpPr>
          <p:nvPr>
            <p:ph idx="1"/>
          </p:nvPr>
        </p:nvSpPr>
        <p:spPr>
          <a:xfrm>
            <a:off x="758208" y="2262294"/>
            <a:ext cx="4727135" cy="4706938"/>
          </a:xfrm>
        </p:spPr>
        <p:txBody>
          <a:bodyPr>
            <a:normAutofit/>
          </a:bodyPr>
          <a:lstStyle/>
          <a:p>
            <a:pPr lvl="1" fontAlgn="base"/>
            <a:r>
              <a:rPr lang="en-US" sz="2200"/>
              <a:t>Interactive reporting via user interface​</a:t>
            </a:r>
          </a:p>
          <a:p>
            <a:pPr lvl="1" fontAlgn="base"/>
            <a:r>
              <a:rPr lang="en-US" sz="2200"/>
              <a:t>Student content area report​s</a:t>
            </a:r>
          </a:p>
          <a:p>
            <a:pPr lvl="1" fontAlgn="base"/>
            <a:r>
              <a:rPr lang="en-US" sz="2200"/>
              <a:t>Classroom reports​</a:t>
            </a:r>
          </a:p>
          <a:p>
            <a:pPr lvl="1" fontAlgn="base"/>
            <a:r>
              <a:rPr lang="en-US" sz="2200"/>
              <a:t>School reports​</a:t>
            </a:r>
          </a:p>
          <a:p>
            <a:pPr lvl="1" fontAlgn="base"/>
            <a:r>
              <a:rPr lang="en-US" sz="2200"/>
              <a:t>District, ESU, and State aggregations​</a:t>
            </a:r>
          </a:p>
          <a:p>
            <a:pPr lvl="1" fontAlgn="base"/>
            <a:r>
              <a:rPr lang="en-US" sz="2200"/>
              <a:t>Longitudinal comparisons </a:t>
            </a:r>
          </a:p>
          <a:p>
            <a:pPr fontAlgn="base"/>
            <a:endParaRPr lang="en-US" sz="1700"/>
          </a:p>
          <a:p>
            <a:endParaRPr lang="en-US" sz="1700"/>
          </a:p>
        </p:txBody>
      </p:sp>
      <p:grpSp>
        <p:nvGrpSpPr>
          <p:cNvPr id="13" name="Group 12">
            <a:extLst>
              <a:ext uri="{FF2B5EF4-FFF2-40B4-BE49-F238E27FC236}">
                <a16:creationId xmlns:a16="http://schemas.microsoft.com/office/drawing/2014/main" id="{09C294A4-AECE-4D64-A38C-00B6AB0F0D21}"/>
              </a:ext>
            </a:extLst>
          </p:cNvPr>
          <p:cNvGrpSpPr/>
          <p:nvPr/>
        </p:nvGrpSpPr>
        <p:grpSpPr>
          <a:xfrm>
            <a:off x="8484143" y="295446"/>
            <a:ext cx="3133554" cy="3133554"/>
            <a:chOff x="8681218" y="295446"/>
            <a:chExt cx="3133554" cy="3133554"/>
          </a:xfrm>
        </p:grpSpPr>
        <p:sp>
          <p:nvSpPr>
            <p:cNvPr id="11" name="Oval 10">
              <a:extLst>
                <a:ext uri="{FF2B5EF4-FFF2-40B4-BE49-F238E27FC236}">
                  <a16:creationId xmlns:a16="http://schemas.microsoft.com/office/drawing/2014/main" id="{EE84B32C-12E1-4C69-B3C1-6AC3B36D0AFC}"/>
                </a:ext>
              </a:extLst>
            </p:cNvPr>
            <p:cNvSpPr/>
            <p:nvPr/>
          </p:nvSpPr>
          <p:spPr>
            <a:xfrm>
              <a:off x="8681218" y="295446"/>
              <a:ext cx="3133554" cy="3133554"/>
            </a:xfrm>
            <a:prstGeom prst="ellipse">
              <a:avLst/>
            </a:prstGeom>
            <a:gradFill flip="none" rotWithShape="1">
              <a:gsLst>
                <a:gs pos="0">
                  <a:srgbClr val="6E209A">
                    <a:shade val="30000"/>
                    <a:satMod val="115000"/>
                  </a:srgbClr>
                </a:gs>
                <a:gs pos="50000">
                  <a:srgbClr val="6E209A">
                    <a:shade val="67500"/>
                    <a:satMod val="115000"/>
                  </a:srgbClr>
                </a:gs>
                <a:gs pos="100000">
                  <a:srgbClr val="6E209A">
                    <a:shade val="100000"/>
                    <a:satMod val="115000"/>
                  </a:srgbClr>
                </a:gs>
              </a:gsLst>
              <a:lin ang="5400000" scaled="1"/>
              <a:tileRect/>
            </a:gradFill>
            <a:ln w="38100">
              <a:solidFill>
                <a:srgbClr val="6E20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12" name="Graphic 11" descr="Presentation with bar chart">
              <a:extLst>
                <a:ext uri="{FF2B5EF4-FFF2-40B4-BE49-F238E27FC236}">
                  <a16:creationId xmlns:a16="http://schemas.microsoft.com/office/drawing/2014/main" id="{AAFC985E-0287-45B1-8A25-3071929336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72752" y="1086980"/>
              <a:ext cx="1550486" cy="1550486"/>
            </a:xfrm>
            <a:prstGeom prst="rect">
              <a:avLst/>
            </a:prstGeom>
          </p:spPr>
        </p:pic>
      </p:grpSp>
      <p:grpSp>
        <p:nvGrpSpPr>
          <p:cNvPr id="19" name="Group 18">
            <a:extLst>
              <a:ext uri="{FF2B5EF4-FFF2-40B4-BE49-F238E27FC236}">
                <a16:creationId xmlns:a16="http://schemas.microsoft.com/office/drawing/2014/main" id="{F91EAF7E-7211-47ED-8EC4-D3832615B131}"/>
              </a:ext>
            </a:extLst>
          </p:cNvPr>
          <p:cNvGrpSpPr/>
          <p:nvPr/>
        </p:nvGrpSpPr>
        <p:grpSpPr>
          <a:xfrm>
            <a:off x="6276877" y="1871262"/>
            <a:ext cx="2865120" cy="2865120"/>
            <a:chOff x="6803135" y="2994658"/>
            <a:chExt cx="2865120" cy="2865120"/>
          </a:xfrm>
        </p:grpSpPr>
        <p:sp>
          <p:nvSpPr>
            <p:cNvPr id="14" name="Oval 13">
              <a:extLst>
                <a:ext uri="{FF2B5EF4-FFF2-40B4-BE49-F238E27FC236}">
                  <a16:creationId xmlns:a16="http://schemas.microsoft.com/office/drawing/2014/main" id="{297344A7-0207-42E6-B6A9-51D7909B4D53}"/>
                </a:ext>
              </a:extLst>
            </p:cNvPr>
            <p:cNvSpPr/>
            <p:nvPr/>
          </p:nvSpPr>
          <p:spPr>
            <a:xfrm>
              <a:off x="6803135" y="2994658"/>
              <a:ext cx="2865120" cy="2865120"/>
            </a:xfrm>
            <a:prstGeom prst="ellipse">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path path="circle">
                <a:fillToRect l="100000" b="100000"/>
              </a:path>
              <a:tileRect t="-100000" r="-100000"/>
            </a:gra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15" name="Graphic 14" descr="Group of people">
              <a:extLst>
                <a:ext uri="{FF2B5EF4-FFF2-40B4-BE49-F238E27FC236}">
                  <a16:creationId xmlns:a16="http://schemas.microsoft.com/office/drawing/2014/main" id="{46FE9CC0-4A61-4D43-9072-C094C050A5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16367" y="3664203"/>
              <a:ext cx="1438656" cy="1438656"/>
            </a:xfrm>
            <a:prstGeom prst="rect">
              <a:avLst/>
            </a:prstGeom>
          </p:spPr>
        </p:pic>
      </p:grpSp>
      <p:grpSp>
        <p:nvGrpSpPr>
          <p:cNvPr id="18" name="Group 17">
            <a:extLst>
              <a:ext uri="{FF2B5EF4-FFF2-40B4-BE49-F238E27FC236}">
                <a16:creationId xmlns:a16="http://schemas.microsoft.com/office/drawing/2014/main" id="{F5F62E54-B9A4-4151-8BD8-82A823A48A91}"/>
              </a:ext>
            </a:extLst>
          </p:cNvPr>
          <p:cNvGrpSpPr/>
          <p:nvPr/>
        </p:nvGrpSpPr>
        <p:grpSpPr>
          <a:xfrm>
            <a:off x="8419017" y="2898597"/>
            <a:ext cx="2872423" cy="2872423"/>
            <a:chOff x="6411785" y="1214910"/>
            <a:chExt cx="2872423" cy="2872423"/>
          </a:xfrm>
        </p:grpSpPr>
        <p:sp>
          <p:nvSpPr>
            <p:cNvPr id="16" name="Oval 15">
              <a:extLst>
                <a:ext uri="{FF2B5EF4-FFF2-40B4-BE49-F238E27FC236}">
                  <a16:creationId xmlns:a16="http://schemas.microsoft.com/office/drawing/2014/main" id="{701BAFFB-DEB2-44A8-A841-22BB99EEDC01}"/>
                </a:ext>
              </a:extLst>
            </p:cNvPr>
            <p:cNvSpPr/>
            <p:nvPr/>
          </p:nvSpPr>
          <p:spPr>
            <a:xfrm>
              <a:off x="6411785" y="1214910"/>
              <a:ext cx="2872423" cy="2872423"/>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50000" t="50000" r="50000" b="50000"/>
              </a:path>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17" name="Graphic 16" descr="Bar graph with upward trend">
              <a:extLst>
                <a:ext uri="{FF2B5EF4-FFF2-40B4-BE49-F238E27FC236}">
                  <a16:creationId xmlns:a16="http://schemas.microsoft.com/office/drawing/2014/main" id="{2C29F802-7B93-460F-A949-B36FB5C8E9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92912" y="1996037"/>
              <a:ext cx="1310167" cy="1310167"/>
            </a:xfrm>
            <a:prstGeom prst="rect">
              <a:avLst/>
            </a:prstGeom>
          </p:spPr>
        </p:pic>
      </p:grpSp>
      <p:sp>
        <p:nvSpPr>
          <p:cNvPr id="20" name="Rectangle: Rounded Corners 19">
            <a:extLst>
              <a:ext uri="{FF2B5EF4-FFF2-40B4-BE49-F238E27FC236}">
                <a16:creationId xmlns:a16="http://schemas.microsoft.com/office/drawing/2014/main" id="{9492147A-B5B6-470E-A0FD-76E6E9468930}"/>
              </a:ext>
            </a:extLst>
          </p:cNvPr>
          <p:cNvSpPr/>
          <p:nvPr/>
        </p:nvSpPr>
        <p:spPr>
          <a:xfrm>
            <a:off x="540289" y="1454876"/>
            <a:ext cx="5340821" cy="524256"/>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Century Gothic" panose="020F0302020204030204"/>
                <a:ea typeface="+mn-ea"/>
                <a:cs typeface="+mn-cs"/>
              </a:rPr>
              <a:t>Accountability insights – Spring 2022</a:t>
            </a:r>
          </a:p>
        </p:txBody>
      </p:sp>
    </p:spTree>
    <p:extLst>
      <p:ext uri="{BB962C8B-B14F-4D97-AF65-F5344CB8AC3E}">
        <p14:creationId xmlns:p14="http://schemas.microsoft.com/office/powerpoint/2010/main" val="955017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C636C-3677-4D13-902C-2D90562C24E3}"/>
              </a:ext>
            </a:extLst>
          </p:cNvPr>
          <p:cNvSpPr>
            <a:spLocks noGrp="1"/>
          </p:cNvSpPr>
          <p:nvPr>
            <p:ph type="title"/>
          </p:nvPr>
        </p:nvSpPr>
        <p:spPr/>
        <p:txBody>
          <a:bodyPr/>
          <a:lstStyle/>
          <a:p>
            <a:r>
              <a:rPr lang="en-US"/>
              <a:t>When will data be available?</a:t>
            </a:r>
          </a:p>
        </p:txBody>
      </p:sp>
      <p:sp>
        <p:nvSpPr>
          <p:cNvPr id="3" name="Content Placeholder 2">
            <a:extLst>
              <a:ext uri="{FF2B5EF4-FFF2-40B4-BE49-F238E27FC236}">
                <a16:creationId xmlns:a16="http://schemas.microsoft.com/office/drawing/2014/main" id="{99E3DB16-4523-4501-8671-91FC78D34F59}"/>
              </a:ext>
            </a:extLst>
          </p:cNvPr>
          <p:cNvSpPr>
            <a:spLocks noGrp="1"/>
          </p:cNvSpPr>
          <p:nvPr>
            <p:ph idx="1"/>
          </p:nvPr>
        </p:nvSpPr>
        <p:spPr>
          <a:xfrm>
            <a:off x="492368" y="1447798"/>
            <a:ext cx="11425473" cy="4729163"/>
          </a:xfrm>
        </p:spPr>
        <p:txBody>
          <a:bodyPr/>
          <a:lstStyle/>
          <a:p>
            <a:pPr marL="0" indent="0">
              <a:buNone/>
            </a:pPr>
            <a:r>
              <a:rPr lang="en-US" dirty="0"/>
              <a:t>Information produced by NSCAS Growth – 2021-22</a:t>
            </a:r>
          </a:p>
        </p:txBody>
      </p:sp>
      <p:cxnSp>
        <p:nvCxnSpPr>
          <p:cNvPr id="5" name="Straight Connector 4">
            <a:extLst>
              <a:ext uri="{FF2B5EF4-FFF2-40B4-BE49-F238E27FC236}">
                <a16:creationId xmlns:a16="http://schemas.microsoft.com/office/drawing/2014/main" id="{BAD79E82-A444-4297-84A9-81C96C7E8AFD}"/>
              </a:ext>
            </a:extLst>
          </p:cNvPr>
          <p:cNvCxnSpPr>
            <a:cxnSpLocks/>
          </p:cNvCxnSpPr>
          <p:nvPr/>
        </p:nvCxnSpPr>
        <p:spPr>
          <a:xfrm>
            <a:off x="389299" y="2684585"/>
            <a:ext cx="11425473"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63A0018-C892-4C4B-9B07-D7870D92E962}"/>
              </a:ext>
            </a:extLst>
          </p:cNvPr>
          <p:cNvSpPr txBox="1"/>
          <p:nvPr/>
        </p:nvSpPr>
        <p:spPr>
          <a:xfrm>
            <a:off x="492369" y="2240208"/>
            <a:ext cx="35520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00092"/>
                </a:solidFill>
                <a:effectLst/>
                <a:uLnTx/>
                <a:uFillTx/>
                <a:latin typeface="Century Gothic" panose="020F0302020204030204"/>
                <a:ea typeface="+mn-ea"/>
                <a:cs typeface="+mn-cs"/>
              </a:rPr>
              <a:t>What</a:t>
            </a:r>
          </a:p>
        </p:txBody>
      </p:sp>
      <p:sp>
        <p:nvSpPr>
          <p:cNvPr id="13" name="TextBox 12">
            <a:extLst>
              <a:ext uri="{FF2B5EF4-FFF2-40B4-BE49-F238E27FC236}">
                <a16:creationId xmlns:a16="http://schemas.microsoft.com/office/drawing/2014/main" id="{BF99BF98-FD32-49BA-A485-F4B36034F1D9}"/>
              </a:ext>
            </a:extLst>
          </p:cNvPr>
          <p:cNvSpPr txBox="1"/>
          <p:nvPr/>
        </p:nvSpPr>
        <p:spPr>
          <a:xfrm>
            <a:off x="6876289" y="2256260"/>
            <a:ext cx="28931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00092"/>
                </a:solidFill>
                <a:effectLst/>
                <a:uLnTx/>
                <a:uFillTx/>
                <a:latin typeface="Century Gothic" panose="020F0302020204030204"/>
                <a:ea typeface="+mn-ea"/>
                <a:cs typeface="+mn-cs"/>
              </a:rPr>
              <a:t>When</a:t>
            </a:r>
          </a:p>
        </p:txBody>
      </p:sp>
      <p:sp>
        <p:nvSpPr>
          <p:cNvPr id="14" name="TextBox 13">
            <a:extLst>
              <a:ext uri="{FF2B5EF4-FFF2-40B4-BE49-F238E27FC236}">
                <a16:creationId xmlns:a16="http://schemas.microsoft.com/office/drawing/2014/main" id="{F54F9437-3BEC-40FA-9C1D-445DF00C9EAA}"/>
              </a:ext>
            </a:extLst>
          </p:cNvPr>
          <p:cNvSpPr txBox="1"/>
          <p:nvPr/>
        </p:nvSpPr>
        <p:spPr>
          <a:xfrm>
            <a:off x="492368" y="2884977"/>
            <a:ext cx="61428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00092"/>
                </a:solidFill>
                <a:effectLst/>
                <a:uLnTx/>
                <a:uFillTx/>
                <a:latin typeface="Century Gothic" panose="020F0302020204030204"/>
                <a:ea typeface="+mn-ea"/>
                <a:cs typeface="+mn-cs"/>
              </a:rPr>
              <a:t>RIT scores, including access to national norms</a:t>
            </a:r>
          </a:p>
        </p:txBody>
      </p:sp>
      <p:sp>
        <p:nvSpPr>
          <p:cNvPr id="15" name="TextBox 14">
            <a:extLst>
              <a:ext uri="{FF2B5EF4-FFF2-40B4-BE49-F238E27FC236}">
                <a16:creationId xmlns:a16="http://schemas.microsoft.com/office/drawing/2014/main" id="{0F029CF2-DB63-4AE4-B45A-C144005F1A94}"/>
              </a:ext>
            </a:extLst>
          </p:cNvPr>
          <p:cNvSpPr txBox="1"/>
          <p:nvPr/>
        </p:nvSpPr>
        <p:spPr>
          <a:xfrm>
            <a:off x="6767182" y="2887337"/>
            <a:ext cx="438146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00092"/>
                </a:solidFill>
                <a:effectLst/>
                <a:uLnTx/>
                <a:uFillTx/>
                <a:latin typeface="Century Gothic" panose="020F0302020204030204"/>
                <a:ea typeface="+mn-ea"/>
                <a:cs typeface="+mn-cs"/>
              </a:rPr>
              <a:t>Within 72 hours of student test completion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0092"/>
                </a:solidFill>
                <a:effectLst/>
                <a:uLnTx/>
                <a:uFillTx/>
                <a:latin typeface="Century Gothic" panose="020F0302020204030204"/>
                <a:ea typeface="+mn-ea"/>
                <a:cs typeface="+mn-cs"/>
              </a:rPr>
              <a:t>Scores may be subject to change with analysis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00092"/>
                </a:solidFill>
                <a:effectLst/>
                <a:uLnTx/>
                <a:uFillTx/>
                <a:latin typeface="Century Gothic" panose="020F0302020204030204"/>
                <a:ea typeface="+mn-ea"/>
                <a:cs typeface="+mn-cs"/>
              </a:rPr>
              <a:t>Updated during active testing on screen refresh</a:t>
            </a:r>
          </a:p>
        </p:txBody>
      </p:sp>
      <p:sp>
        <p:nvSpPr>
          <p:cNvPr id="17" name="TextBox 16">
            <a:extLst>
              <a:ext uri="{FF2B5EF4-FFF2-40B4-BE49-F238E27FC236}">
                <a16:creationId xmlns:a16="http://schemas.microsoft.com/office/drawing/2014/main" id="{3D77ACE7-5A2A-4984-8025-0CCADBF1B439}"/>
              </a:ext>
            </a:extLst>
          </p:cNvPr>
          <p:cNvSpPr txBox="1"/>
          <p:nvPr/>
        </p:nvSpPr>
        <p:spPr>
          <a:xfrm>
            <a:off x="492368" y="3489215"/>
            <a:ext cx="59318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00092"/>
                </a:solidFill>
                <a:effectLst/>
                <a:uLnTx/>
                <a:uFillTx/>
                <a:latin typeface="Century Gothic" panose="020F0302020204030204"/>
                <a:ea typeface="+mn-ea"/>
                <a:cs typeface="+mn-cs"/>
              </a:rPr>
              <a:t>Grade-level data based on indicators used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00092"/>
                </a:solidFill>
                <a:effectLst/>
                <a:uLnTx/>
                <a:uFillTx/>
                <a:latin typeface="Century Gothic" panose="020F0302020204030204"/>
                <a:ea typeface="+mn-ea"/>
                <a:cs typeface="+mn-cs"/>
              </a:rPr>
              <a:t>determine summative proficiency</a:t>
            </a:r>
          </a:p>
        </p:txBody>
      </p:sp>
      <p:cxnSp>
        <p:nvCxnSpPr>
          <p:cNvPr id="20" name="Straight Connector 19">
            <a:extLst>
              <a:ext uri="{FF2B5EF4-FFF2-40B4-BE49-F238E27FC236}">
                <a16:creationId xmlns:a16="http://schemas.microsoft.com/office/drawing/2014/main" id="{C0593D96-4E59-44F1-984E-30C683F59DAC}"/>
              </a:ext>
            </a:extLst>
          </p:cNvPr>
          <p:cNvCxnSpPr>
            <a:cxnSpLocks/>
          </p:cNvCxnSpPr>
          <p:nvPr/>
        </p:nvCxnSpPr>
        <p:spPr>
          <a:xfrm>
            <a:off x="383261" y="4911969"/>
            <a:ext cx="11425473"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F202218-0B06-4418-B405-32D1A523AA64}"/>
              </a:ext>
            </a:extLst>
          </p:cNvPr>
          <p:cNvSpPr txBox="1"/>
          <p:nvPr/>
        </p:nvSpPr>
        <p:spPr>
          <a:xfrm>
            <a:off x="492369" y="4364433"/>
            <a:ext cx="61428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00092"/>
                </a:solidFill>
                <a:effectLst/>
                <a:uLnTx/>
                <a:uFillTx/>
                <a:latin typeface="Century Gothic" panose="020F0302020204030204"/>
                <a:ea typeface="+mn-ea"/>
                <a:cs typeface="+mn-cs"/>
              </a:rPr>
              <a:t>Projected summative proficiency scores</a:t>
            </a:r>
          </a:p>
        </p:txBody>
      </p:sp>
      <p:cxnSp>
        <p:nvCxnSpPr>
          <p:cNvPr id="22" name="Straight Connector 21">
            <a:extLst>
              <a:ext uri="{FF2B5EF4-FFF2-40B4-BE49-F238E27FC236}">
                <a16:creationId xmlns:a16="http://schemas.microsoft.com/office/drawing/2014/main" id="{57E0EC1A-3A32-46B5-B98D-138BED5BFF59}"/>
              </a:ext>
            </a:extLst>
          </p:cNvPr>
          <p:cNvCxnSpPr>
            <a:cxnSpLocks/>
          </p:cNvCxnSpPr>
          <p:nvPr/>
        </p:nvCxnSpPr>
        <p:spPr>
          <a:xfrm>
            <a:off x="383260" y="5627077"/>
            <a:ext cx="11425473"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23DD124-6099-4D1A-B3E3-E4D82EE1C47E}"/>
              </a:ext>
            </a:extLst>
          </p:cNvPr>
          <p:cNvSpPr txBox="1"/>
          <p:nvPr/>
        </p:nvSpPr>
        <p:spPr>
          <a:xfrm>
            <a:off x="6876289" y="5132302"/>
            <a:ext cx="42902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00092"/>
                </a:solidFill>
                <a:effectLst/>
                <a:uLnTx/>
                <a:uFillTx/>
                <a:latin typeface="Century Gothic" panose="020F0302020204030204"/>
                <a:ea typeface="+mn-ea"/>
                <a:cs typeface="+mn-cs"/>
              </a:rPr>
              <a:t>After calibration (Spring 2022 testing)</a:t>
            </a:r>
          </a:p>
        </p:txBody>
      </p:sp>
      <p:sp>
        <p:nvSpPr>
          <p:cNvPr id="24" name="TextBox 23">
            <a:extLst>
              <a:ext uri="{FF2B5EF4-FFF2-40B4-BE49-F238E27FC236}">
                <a16:creationId xmlns:a16="http://schemas.microsoft.com/office/drawing/2014/main" id="{A4D1B82F-3AED-4CC0-B8FC-D8B3D26B257C}"/>
              </a:ext>
            </a:extLst>
          </p:cNvPr>
          <p:cNvSpPr txBox="1"/>
          <p:nvPr/>
        </p:nvSpPr>
        <p:spPr>
          <a:xfrm>
            <a:off x="495965" y="4918921"/>
            <a:ext cx="59318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00092"/>
                </a:solidFill>
                <a:effectLst/>
                <a:uLnTx/>
                <a:uFillTx/>
                <a:latin typeface="Century Gothic" panose="020F0302020204030204"/>
                <a:ea typeface="+mn-ea"/>
                <a:cs typeface="+mn-cs"/>
              </a:rPr>
              <a:t>Official summative proficiency scores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00092"/>
                </a:solidFill>
                <a:effectLst/>
                <a:uLnTx/>
                <a:uFillTx/>
                <a:latin typeface="Century Gothic" panose="020F0302020204030204"/>
                <a:ea typeface="+mn-ea"/>
                <a:cs typeface="+mn-cs"/>
              </a:rPr>
              <a:t>and classification</a:t>
            </a:r>
          </a:p>
        </p:txBody>
      </p:sp>
      <p:sp>
        <p:nvSpPr>
          <p:cNvPr id="25" name="TextBox 24">
            <a:extLst>
              <a:ext uri="{FF2B5EF4-FFF2-40B4-BE49-F238E27FC236}">
                <a16:creationId xmlns:a16="http://schemas.microsoft.com/office/drawing/2014/main" id="{64821F77-2DC6-4E93-9543-30B6F1E712FD}"/>
              </a:ext>
            </a:extLst>
          </p:cNvPr>
          <p:cNvSpPr txBox="1"/>
          <p:nvPr/>
        </p:nvSpPr>
        <p:spPr>
          <a:xfrm>
            <a:off x="492366" y="6008545"/>
            <a:ext cx="1120726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B70395"/>
                </a:solidFill>
                <a:effectLst/>
                <a:uLnTx/>
                <a:uFillTx/>
                <a:latin typeface="Century Gothic" panose="020F0302020204030204"/>
                <a:ea typeface="+mn-ea"/>
                <a:cs typeface="+mn-cs"/>
              </a:rPr>
              <a:t>Remember that 2021-22 is a </a:t>
            </a:r>
            <a:r>
              <a:rPr kumimoji="0" lang="en-US" sz="1800" b="0" i="1" u="none" strike="noStrike" kern="1200" cap="none" spc="0" normalizeH="0" baseline="0" noProof="0">
                <a:ln>
                  <a:noFill/>
                </a:ln>
                <a:solidFill>
                  <a:srgbClr val="B70395"/>
                </a:solidFill>
                <a:effectLst/>
                <a:uLnTx/>
                <a:uFillTx/>
                <a:latin typeface="Century Gothic" panose="020F0302020204030204"/>
                <a:ea typeface="+mn-ea"/>
                <a:cs typeface="+mn-cs"/>
              </a:rPr>
              <a:t>preliminary transition year</a:t>
            </a:r>
            <a:r>
              <a:rPr kumimoji="0" lang="en-US" sz="1800" b="0" i="0" u="none" strike="noStrike" kern="1200" cap="none" spc="0" normalizeH="0" baseline="0" noProof="0">
                <a:ln>
                  <a:noFill/>
                </a:ln>
                <a:solidFill>
                  <a:srgbClr val="B70395"/>
                </a:solidFill>
                <a:effectLst/>
                <a:uLnTx/>
                <a:uFillTx/>
                <a:latin typeface="Century Gothic" panose="020F0302020204030204"/>
                <a:ea typeface="+mn-ea"/>
                <a:cs typeface="+mn-cs"/>
              </a:rPr>
              <a:t>, so MAP Growth should also be administered if RIT is used for high-stakes decision-making or MAP Accelerator/curricular connections</a:t>
            </a:r>
          </a:p>
        </p:txBody>
      </p:sp>
    </p:spTree>
    <p:extLst>
      <p:ext uri="{BB962C8B-B14F-4D97-AF65-F5344CB8AC3E}">
        <p14:creationId xmlns:p14="http://schemas.microsoft.com/office/powerpoint/2010/main" val="4054929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7DDF2-0144-402B-AC03-D60510EF5D51}"/>
              </a:ext>
            </a:extLst>
          </p:cNvPr>
          <p:cNvSpPr>
            <a:spLocks noGrp="1"/>
          </p:cNvSpPr>
          <p:nvPr>
            <p:ph type="title"/>
          </p:nvPr>
        </p:nvSpPr>
        <p:spPr/>
        <p:txBody>
          <a:bodyPr/>
          <a:lstStyle/>
          <a:p>
            <a:r>
              <a:rPr lang="en-US"/>
              <a:t>Making </a:t>
            </a:r>
            <a:br>
              <a:rPr lang="en-US"/>
            </a:br>
            <a:r>
              <a:rPr lang="en-US"/>
              <a:t>NSCAS Growth</a:t>
            </a:r>
            <a:br>
              <a:rPr lang="en-US"/>
            </a:br>
            <a:r>
              <a:rPr lang="en-US"/>
              <a:t>data actionable</a:t>
            </a:r>
          </a:p>
        </p:txBody>
      </p:sp>
      <p:sp>
        <p:nvSpPr>
          <p:cNvPr id="3" name="Content Placeholder 2">
            <a:extLst>
              <a:ext uri="{FF2B5EF4-FFF2-40B4-BE49-F238E27FC236}">
                <a16:creationId xmlns:a16="http://schemas.microsoft.com/office/drawing/2014/main" id="{E8250B38-3473-4267-B1FF-24509EDD1837}"/>
              </a:ext>
            </a:extLst>
          </p:cNvPr>
          <p:cNvSpPr>
            <a:spLocks noGrp="1"/>
          </p:cNvSpPr>
          <p:nvPr>
            <p:ph idx="1"/>
          </p:nvPr>
        </p:nvSpPr>
        <p:spPr>
          <a:xfrm>
            <a:off x="6240290" y="397934"/>
            <a:ext cx="5626186" cy="6050992"/>
          </a:xfrm>
        </p:spPr>
        <p:txBody>
          <a:bodyPr/>
          <a:lstStyle/>
          <a:p>
            <a:r>
              <a:rPr lang="en-US"/>
              <a:t>An online resource (the Achievement Level Explorer) will help Nebraska educators more easily access and use Nebraska range ALDs</a:t>
            </a:r>
          </a:p>
          <a:p>
            <a:r>
              <a:rPr lang="en-US"/>
              <a:t>Once fully operational, NSCAS Growth will also include a new tool (similar to the Learning Continuum) rooted in Nebraska’s range ALDs</a:t>
            </a:r>
          </a:p>
          <a:p>
            <a:pPr marL="0" indent="0">
              <a:buNone/>
            </a:pPr>
            <a:endParaRPr lang="en-US"/>
          </a:p>
          <a:p>
            <a:endParaRPr lang="en-US"/>
          </a:p>
        </p:txBody>
      </p:sp>
    </p:spTree>
    <p:extLst>
      <p:ext uri="{BB962C8B-B14F-4D97-AF65-F5344CB8AC3E}">
        <p14:creationId xmlns:p14="http://schemas.microsoft.com/office/powerpoint/2010/main" val="2282783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7F0C6E-765F-45D3-9C16-C5878F39AFE1}"/>
              </a:ext>
            </a:extLst>
          </p:cNvPr>
          <p:cNvSpPr txBox="1">
            <a:spLocks/>
          </p:cNvSpPr>
          <p:nvPr/>
        </p:nvSpPr>
        <p:spPr>
          <a:xfrm>
            <a:off x="635001" y="2489704"/>
            <a:ext cx="10930466" cy="20279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a:solidFill>
                  <a:schemeClr val="accent6"/>
                </a:solidFill>
              </a:rPr>
              <a:t>The journey </a:t>
            </a:r>
          </a:p>
        </p:txBody>
      </p:sp>
    </p:spTree>
    <p:extLst>
      <p:ext uri="{BB962C8B-B14F-4D97-AF65-F5344CB8AC3E}">
        <p14:creationId xmlns:p14="http://schemas.microsoft.com/office/powerpoint/2010/main" val="572038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7F0C6E-765F-45D3-9C16-C5878F39AFE1}"/>
              </a:ext>
            </a:extLst>
          </p:cNvPr>
          <p:cNvSpPr txBox="1">
            <a:spLocks/>
          </p:cNvSpPr>
          <p:nvPr/>
        </p:nvSpPr>
        <p:spPr>
          <a:xfrm>
            <a:off x="635001" y="2489704"/>
            <a:ext cx="10930466" cy="20279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B70395"/>
                </a:solidFill>
                <a:effectLst/>
                <a:uLnTx/>
                <a:uFillTx/>
                <a:latin typeface="Century Gothic" panose="020F0302020204030204"/>
                <a:ea typeface="+mj-ea"/>
                <a:cs typeface="+mj-cs"/>
              </a:rPr>
              <a:t>The impact </a:t>
            </a:r>
          </a:p>
        </p:txBody>
      </p:sp>
    </p:spTree>
    <p:extLst>
      <p:ext uri="{BB962C8B-B14F-4D97-AF65-F5344CB8AC3E}">
        <p14:creationId xmlns:p14="http://schemas.microsoft.com/office/powerpoint/2010/main" val="20112337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17641-B750-451F-B649-7545656307C1}"/>
              </a:ext>
            </a:extLst>
          </p:cNvPr>
          <p:cNvSpPr>
            <a:spLocks noGrp="1"/>
          </p:cNvSpPr>
          <p:nvPr>
            <p:ph type="title"/>
          </p:nvPr>
        </p:nvSpPr>
        <p:spPr/>
        <p:txBody>
          <a:bodyPr/>
          <a:lstStyle/>
          <a:p>
            <a:r>
              <a:rPr lang="en-US" dirty="0">
                <a:hlinkClick r:id="rId3" action="ppaction://hlinkfile"/>
              </a:rPr>
              <a:t>Videos and webinars</a:t>
            </a:r>
            <a:endParaRPr lang="en-US" dirty="0"/>
          </a:p>
        </p:txBody>
      </p:sp>
      <p:sp>
        <p:nvSpPr>
          <p:cNvPr id="3" name="Content Placeholder 2">
            <a:extLst>
              <a:ext uri="{FF2B5EF4-FFF2-40B4-BE49-F238E27FC236}">
                <a16:creationId xmlns:a16="http://schemas.microsoft.com/office/drawing/2014/main" id="{6C007C3C-77CA-4056-9974-15ABE22A5E43}"/>
              </a:ext>
            </a:extLst>
          </p:cNvPr>
          <p:cNvSpPr>
            <a:spLocks noGrp="1"/>
          </p:cNvSpPr>
          <p:nvPr>
            <p:ph idx="1"/>
          </p:nvPr>
        </p:nvSpPr>
        <p:spPr>
          <a:xfrm>
            <a:off x="462013" y="1300592"/>
            <a:ext cx="11078677" cy="4707392"/>
          </a:xfrm>
        </p:spPr>
        <p:txBody>
          <a:bodyPr/>
          <a:lstStyle/>
          <a:p>
            <a:pPr marL="0" indent="0">
              <a:buNone/>
            </a:pPr>
            <a:r>
              <a:rPr lang="en-US" b="1"/>
              <a:t>Videos for districts to use to introduce NSCAS Growth</a:t>
            </a:r>
          </a:p>
          <a:p>
            <a:r>
              <a:rPr lang="en-US" sz="2600" b="1"/>
              <a:t>“Universal video” </a:t>
            </a:r>
            <a:r>
              <a:rPr lang="en-US" sz="2600"/>
              <a:t>introducing NSCAS Growth in the context of Nebraska’s commitment to supporting educational equity  </a:t>
            </a:r>
          </a:p>
          <a:p>
            <a:pPr lvl="1">
              <a:buFont typeface="Wingdings" panose="05000000000000000000" pitchFamily="2" charset="2"/>
              <a:buChar char="§"/>
            </a:pPr>
            <a:r>
              <a:rPr lang="en-US" i="1"/>
              <a:t>Intended audience: </a:t>
            </a:r>
            <a:r>
              <a:rPr lang="en-US"/>
              <a:t>educators, parents, board members, legislators, and other community members)</a:t>
            </a:r>
          </a:p>
          <a:p>
            <a:pPr>
              <a:buFont typeface="Arial" panose="020B0604020202020204" pitchFamily="34" charset="0"/>
              <a:buChar char="•"/>
            </a:pPr>
            <a:r>
              <a:rPr lang="en-US" sz="2600" b="1"/>
              <a:t>“Educator video” </a:t>
            </a:r>
            <a:r>
              <a:rPr lang="en-US" sz="2600"/>
              <a:t>introducing NSCAS through the lens of school leaders, teachers, paraprofessionals</a:t>
            </a:r>
          </a:p>
          <a:p>
            <a:pPr lvl="1"/>
            <a:r>
              <a:rPr lang="en-US" i="1"/>
              <a:t>Intended audience: </a:t>
            </a:r>
            <a:r>
              <a:rPr lang="en-US"/>
              <a:t>district administrators, educators of all levels</a:t>
            </a:r>
          </a:p>
          <a:p>
            <a:r>
              <a:rPr lang="en-US" sz="2600" b="1"/>
              <a:t>“Vignette” webinars </a:t>
            </a:r>
            <a:r>
              <a:rPr lang="en-US" sz="2600"/>
              <a:t>tackling more specific, technical details</a:t>
            </a:r>
          </a:p>
          <a:p>
            <a:pPr lvl="1"/>
            <a:r>
              <a:rPr lang="en-US" i="1"/>
              <a:t>Intended audience: </a:t>
            </a:r>
            <a:r>
              <a:rPr lang="en-US"/>
              <a:t>district assessment coordinators and others interested in going deeper on NSCAS Growth  </a:t>
            </a:r>
          </a:p>
          <a:p>
            <a:endParaRPr lang="en-US"/>
          </a:p>
        </p:txBody>
      </p:sp>
    </p:spTree>
    <p:extLst>
      <p:ext uri="{BB962C8B-B14F-4D97-AF65-F5344CB8AC3E}">
        <p14:creationId xmlns:p14="http://schemas.microsoft.com/office/powerpoint/2010/main" val="789744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B66FA4-D757-409C-BE62-874C913B57DB}"/>
              </a:ext>
            </a:extLst>
          </p:cNvPr>
          <p:cNvSpPr>
            <a:spLocks noGrp="1"/>
          </p:cNvSpPr>
          <p:nvPr>
            <p:ph type="title"/>
          </p:nvPr>
        </p:nvSpPr>
        <p:spPr>
          <a:xfrm>
            <a:off x="6392583" y="501651"/>
            <a:ext cx="4414848" cy="1716255"/>
          </a:xfrm>
        </p:spPr>
        <p:txBody>
          <a:bodyPr vert="horz" lIns="91440" tIns="45720" rIns="91440" bIns="45720" rtlCol="0" anchor="b">
            <a:normAutofit/>
          </a:bodyPr>
          <a:lstStyle/>
          <a:p>
            <a:r>
              <a:rPr lang="en-US" sz="4300" dirty="0">
                <a:hlinkClick r:id="rId3" action="ppaction://hlinkfile"/>
              </a:rPr>
              <a:t>NSCAS Growth </a:t>
            </a:r>
            <a:br>
              <a:rPr lang="en-US" sz="4300" dirty="0">
                <a:hlinkClick r:id="rId3" action="ppaction://hlinkfile"/>
              </a:rPr>
            </a:br>
            <a:r>
              <a:rPr lang="en-US" sz="4300" dirty="0">
                <a:hlinkClick r:id="rId3" action="ppaction://hlinkfile"/>
              </a:rPr>
              <a:t>materials</a:t>
            </a:r>
            <a:endParaRPr lang="en-US" sz="4300" dirty="0"/>
          </a:p>
        </p:txBody>
      </p:sp>
      <p:sp>
        <p:nvSpPr>
          <p:cNvPr id="21" name="Rectangle 2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13" descr="A picture containing text, clock, watch, gauge&#10;&#10;Description automatically generated">
            <a:extLst>
              <a:ext uri="{FF2B5EF4-FFF2-40B4-BE49-F238E27FC236}">
                <a16:creationId xmlns:a16="http://schemas.microsoft.com/office/drawing/2014/main" id="{6BA0B212-D6D8-4928-A152-52D5AE574B9E}"/>
              </a:ext>
            </a:extLst>
          </p:cNvPr>
          <p:cNvPicPr>
            <a:picLocks noGrp="1" noChangeAspect="1"/>
          </p:cNvPicPr>
          <p:nvPr>
            <p:ph idx="1"/>
          </p:nvPr>
        </p:nvPicPr>
        <p:blipFill rotWithShape="1">
          <a:blip r:embed="rId4"/>
          <a:srcRect l="20528" r="16901" b="-1"/>
          <a:stretch/>
        </p:blipFill>
        <p:spPr>
          <a:xfrm>
            <a:off x="279143" y="299509"/>
            <a:ext cx="5221625" cy="6258983"/>
          </a:xfrm>
          <a:prstGeom prst="rect">
            <a:avLst/>
          </a:prstGeom>
        </p:spPr>
      </p:pic>
      <p:sp>
        <p:nvSpPr>
          <p:cNvPr id="10" name="Content Placeholder 2">
            <a:extLst>
              <a:ext uri="{FF2B5EF4-FFF2-40B4-BE49-F238E27FC236}">
                <a16:creationId xmlns:a16="http://schemas.microsoft.com/office/drawing/2014/main" id="{27C5F474-7164-4038-A9E9-BAFD656374A9}"/>
              </a:ext>
            </a:extLst>
          </p:cNvPr>
          <p:cNvSpPr txBox="1">
            <a:spLocks/>
          </p:cNvSpPr>
          <p:nvPr/>
        </p:nvSpPr>
        <p:spPr>
          <a:xfrm>
            <a:off x="6392583" y="2645922"/>
            <a:ext cx="4434721" cy="371042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panose="020B0604020202020204" pitchFamily="34" charset="0"/>
              <a:buChar char="•"/>
            </a:pPr>
            <a:r>
              <a:rPr lang="en-US" sz="2000">
                <a:solidFill>
                  <a:schemeClr val="tx1">
                    <a:alpha val="80000"/>
                  </a:schemeClr>
                </a:solidFill>
              </a:rPr>
              <a:t>NSCAS Growth one-sheet</a:t>
            </a:r>
          </a:p>
          <a:p>
            <a:pPr>
              <a:buFont typeface="Arial" panose="020B0604020202020204" pitchFamily="34" charset="0"/>
              <a:buChar char="•"/>
            </a:pPr>
            <a:r>
              <a:rPr lang="en-US" sz="2000">
                <a:solidFill>
                  <a:schemeClr val="tx1">
                    <a:alpha val="80000"/>
                  </a:schemeClr>
                </a:solidFill>
              </a:rPr>
              <a:t>NSCAS FAQ</a:t>
            </a:r>
          </a:p>
          <a:p>
            <a:pPr>
              <a:buFont typeface="Arial" panose="020B0604020202020204" pitchFamily="34" charset="0"/>
              <a:buChar char="•"/>
            </a:pPr>
            <a:r>
              <a:rPr lang="en-US" sz="2000">
                <a:solidFill>
                  <a:schemeClr val="tx1">
                    <a:alpha val="80000"/>
                  </a:schemeClr>
                </a:solidFill>
              </a:rPr>
              <a:t>NSCAS Growth PowerPoint </a:t>
            </a:r>
          </a:p>
          <a:p>
            <a:pPr marL="0">
              <a:buFont typeface="Arial" panose="020B0604020202020204" pitchFamily="34" charset="0"/>
              <a:buChar char="•"/>
            </a:pPr>
            <a:endParaRPr lang="en-US" sz="2000">
              <a:solidFill>
                <a:schemeClr val="tx1">
                  <a:alpha val="80000"/>
                </a:schemeClr>
              </a:solidFill>
            </a:endParaRPr>
          </a:p>
        </p:txBody>
      </p:sp>
      <p:cxnSp>
        <p:nvCxnSpPr>
          <p:cNvPr id="23" name="Straight Connector 2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6401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CFED56-33F7-4F6A-B675-4B74FDFA419C}"/>
              </a:ext>
            </a:extLst>
          </p:cNvPr>
          <p:cNvSpPr>
            <a:spLocks noGrp="1"/>
          </p:cNvSpPr>
          <p:nvPr>
            <p:ph type="title"/>
          </p:nvPr>
        </p:nvSpPr>
        <p:spPr/>
        <p:txBody>
          <a:bodyPr/>
          <a:lstStyle/>
          <a:p>
            <a:r>
              <a:rPr lang="en-US"/>
              <a:t>Professional learning</a:t>
            </a:r>
          </a:p>
        </p:txBody>
      </p:sp>
      <p:sp>
        <p:nvSpPr>
          <p:cNvPr id="11" name="TextBox 10">
            <a:extLst>
              <a:ext uri="{FF2B5EF4-FFF2-40B4-BE49-F238E27FC236}">
                <a16:creationId xmlns:a16="http://schemas.microsoft.com/office/drawing/2014/main" id="{90940D4E-DD94-486A-92AD-EDB61753F7AA}"/>
              </a:ext>
            </a:extLst>
          </p:cNvPr>
          <p:cNvSpPr txBox="1"/>
          <p:nvPr/>
        </p:nvSpPr>
        <p:spPr>
          <a:xfrm>
            <a:off x="1213627" y="3520289"/>
            <a:ext cx="4320000" cy="126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2000" kern="1200"/>
              <a:t>Webinar(s) will support understanding of NSCAS Growth reports and data expected from the 2021-22 winter pilot and spring administration</a:t>
            </a:r>
          </a:p>
        </p:txBody>
      </p:sp>
      <p:sp>
        <p:nvSpPr>
          <p:cNvPr id="12" name="TextBox 11">
            <a:extLst>
              <a:ext uri="{FF2B5EF4-FFF2-40B4-BE49-F238E27FC236}">
                <a16:creationId xmlns:a16="http://schemas.microsoft.com/office/drawing/2014/main" id="{F32BBC1F-A1D8-484E-AF23-0125F8256DF2}"/>
              </a:ext>
            </a:extLst>
          </p:cNvPr>
          <p:cNvSpPr txBox="1"/>
          <p:nvPr/>
        </p:nvSpPr>
        <p:spPr>
          <a:xfrm>
            <a:off x="6371304" y="3516755"/>
            <a:ext cx="4578735" cy="1631216"/>
          </a:xfrm>
          <a:prstGeom prst="rect">
            <a:avLst/>
          </a:prstGeom>
          <a:noFill/>
        </p:spPr>
        <p:txBody>
          <a:bodyPr wrap="square" rtlCol="0">
            <a:spAutoFit/>
          </a:bodyPr>
          <a:lstStyle/>
          <a:p>
            <a:pPr lvl="0" algn="ctr">
              <a:lnSpc>
                <a:spcPct val="100000"/>
              </a:lnSpc>
            </a:pPr>
            <a:r>
              <a:rPr lang="en-US" sz="2000"/>
              <a:t>Professional learning for 2022-23 will support effective use of grade-level and grade-independent data from NSCAS Growth to inform instruction and foster student learning</a:t>
            </a:r>
          </a:p>
        </p:txBody>
      </p:sp>
      <p:pic>
        <p:nvPicPr>
          <p:cNvPr id="13" name="Graphic 12" descr="Internet">
            <a:extLst>
              <a:ext uri="{FF2B5EF4-FFF2-40B4-BE49-F238E27FC236}">
                <a16:creationId xmlns:a16="http://schemas.microsoft.com/office/drawing/2014/main" id="{BC45A394-2B40-4B23-B6C9-0AA1E1B632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31805" y="1659194"/>
            <a:ext cx="1951703" cy="1951703"/>
          </a:xfrm>
          <a:prstGeom prst="rect">
            <a:avLst/>
          </a:prstGeom>
        </p:spPr>
      </p:pic>
      <p:pic>
        <p:nvPicPr>
          <p:cNvPr id="14" name="Graphic 13" descr="Group brainstorm">
            <a:extLst>
              <a:ext uri="{FF2B5EF4-FFF2-40B4-BE49-F238E27FC236}">
                <a16:creationId xmlns:a16="http://schemas.microsoft.com/office/drawing/2014/main" id="{9723B2D2-FAAD-481A-A742-EC5FDC2DCE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10052" y="1795017"/>
            <a:ext cx="1678858" cy="1678858"/>
          </a:xfrm>
          <a:prstGeom prst="rect">
            <a:avLst/>
          </a:prstGeom>
        </p:spPr>
      </p:pic>
    </p:spTree>
    <p:custDataLst>
      <p:tags r:id="rId1"/>
    </p:custDataLst>
    <p:extLst>
      <p:ext uri="{BB962C8B-B14F-4D97-AF65-F5344CB8AC3E}">
        <p14:creationId xmlns:p14="http://schemas.microsoft.com/office/powerpoint/2010/main" val="747188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182DD-80C6-4368-9823-5A295CC6D1CC}"/>
              </a:ext>
            </a:extLst>
          </p:cNvPr>
          <p:cNvSpPr>
            <a:spLocks noGrp="1"/>
          </p:cNvSpPr>
          <p:nvPr>
            <p:ph type="title"/>
          </p:nvPr>
        </p:nvSpPr>
        <p:spPr/>
        <p:txBody>
          <a:bodyPr/>
          <a:lstStyle/>
          <a:p>
            <a:r>
              <a:rPr lang="en-US"/>
              <a:t>NSCAS Growth</a:t>
            </a:r>
            <a:br>
              <a:rPr lang="en-US"/>
            </a:br>
            <a:r>
              <a:rPr lang="en-US"/>
              <a:t>FAQ Sessions</a:t>
            </a:r>
          </a:p>
        </p:txBody>
      </p:sp>
      <p:sp>
        <p:nvSpPr>
          <p:cNvPr id="3" name="Content Placeholder 2">
            <a:extLst>
              <a:ext uri="{FF2B5EF4-FFF2-40B4-BE49-F238E27FC236}">
                <a16:creationId xmlns:a16="http://schemas.microsoft.com/office/drawing/2014/main" id="{75B8E853-D3D7-4996-869E-8A447B428709}"/>
              </a:ext>
            </a:extLst>
          </p:cNvPr>
          <p:cNvSpPr>
            <a:spLocks noGrp="1"/>
          </p:cNvSpPr>
          <p:nvPr>
            <p:ph idx="1"/>
          </p:nvPr>
        </p:nvSpPr>
        <p:spPr>
          <a:xfrm>
            <a:off x="5989320" y="397934"/>
            <a:ext cx="6202679" cy="6050992"/>
          </a:xfrm>
        </p:spPr>
        <p:txBody>
          <a:bodyPr>
            <a:normAutofit/>
          </a:bodyPr>
          <a:lstStyle/>
          <a:p>
            <a:r>
              <a:rPr lang="en-US" dirty="0"/>
              <a:t>NSCAS Growth Q&amp;A</a:t>
            </a:r>
          </a:p>
          <a:p>
            <a:pPr lvl="1"/>
            <a:r>
              <a:rPr lang="en-US" dirty="0"/>
              <a:t>Recording</a:t>
            </a:r>
          </a:p>
          <a:p>
            <a:pPr marL="457200" lvl="1" indent="0">
              <a:buNone/>
            </a:pPr>
            <a:endParaRPr lang="en-US" dirty="0"/>
          </a:p>
          <a:p>
            <a:r>
              <a:rPr lang="en-US" dirty="0"/>
              <a:t>Planned Q&amp;A sessions with vignette release</a:t>
            </a:r>
          </a:p>
          <a:p>
            <a:pPr lvl="1"/>
            <a:r>
              <a:rPr lang="en-US" dirty="0"/>
              <a:t>Tuesday, August 10</a:t>
            </a:r>
            <a:r>
              <a:rPr lang="en-US" baseline="30000" dirty="0"/>
              <a:t>th</a:t>
            </a:r>
            <a:r>
              <a:rPr lang="en-US" dirty="0"/>
              <a:t> 1-2 PM CT</a:t>
            </a:r>
          </a:p>
          <a:p>
            <a:pPr lvl="1"/>
            <a:r>
              <a:rPr lang="en-US" dirty="0"/>
              <a:t>Wednesday, August 18</a:t>
            </a:r>
            <a:r>
              <a:rPr lang="en-US" baseline="30000" dirty="0"/>
              <a:t>th</a:t>
            </a:r>
            <a:r>
              <a:rPr lang="en-US" dirty="0"/>
              <a:t>  3-4 PM CT</a:t>
            </a:r>
          </a:p>
          <a:p>
            <a:pPr lvl="1"/>
            <a:r>
              <a:rPr lang="en-US" dirty="0"/>
              <a:t>Tuesday, September 7</a:t>
            </a:r>
            <a:r>
              <a:rPr lang="en-US" baseline="30000" dirty="0"/>
              <a:t>th</a:t>
            </a:r>
            <a:r>
              <a:rPr lang="en-US" dirty="0"/>
              <a:t> 12-1 PM CT</a:t>
            </a:r>
          </a:p>
        </p:txBody>
      </p:sp>
    </p:spTree>
    <p:extLst>
      <p:ext uri="{BB962C8B-B14F-4D97-AF65-F5344CB8AC3E}">
        <p14:creationId xmlns:p14="http://schemas.microsoft.com/office/powerpoint/2010/main" val="21839219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5F604-9909-4056-B345-97E2F6347940}"/>
              </a:ext>
            </a:extLst>
          </p:cNvPr>
          <p:cNvSpPr>
            <a:spLocks noGrp="1"/>
          </p:cNvSpPr>
          <p:nvPr>
            <p:ph type="title"/>
          </p:nvPr>
        </p:nvSpPr>
        <p:spPr/>
        <p:txBody>
          <a:bodyPr/>
          <a:lstStyle/>
          <a:p>
            <a:r>
              <a:rPr lang="en-US"/>
              <a:t>Please contact us if you have questions!</a:t>
            </a:r>
          </a:p>
        </p:txBody>
      </p:sp>
      <p:sp>
        <p:nvSpPr>
          <p:cNvPr id="3" name="Content Placeholder 2">
            <a:extLst>
              <a:ext uri="{FF2B5EF4-FFF2-40B4-BE49-F238E27FC236}">
                <a16:creationId xmlns:a16="http://schemas.microsoft.com/office/drawing/2014/main" id="{E396B3ED-9540-4809-B4DB-EB177EC0A732}"/>
              </a:ext>
            </a:extLst>
          </p:cNvPr>
          <p:cNvSpPr>
            <a:spLocks noGrp="1"/>
          </p:cNvSpPr>
          <p:nvPr>
            <p:ph idx="1"/>
          </p:nvPr>
        </p:nvSpPr>
        <p:spPr>
          <a:xfrm>
            <a:off x="6007101" y="397934"/>
            <a:ext cx="5807672" cy="6050992"/>
          </a:xfrm>
        </p:spPr>
        <p:txBody>
          <a:bodyPr/>
          <a:lstStyle/>
          <a:p>
            <a:r>
              <a:rPr lang="en-US" dirty="0">
                <a:hlinkClick r:id="rId3"/>
              </a:rPr>
              <a:t>Contact Us Link</a:t>
            </a:r>
            <a:endParaRPr lang="en-US" dirty="0"/>
          </a:p>
          <a:p>
            <a:endParaRPr lang="en-US" dirty="0"/>
          </a:p>
          <a:p>
            <a:pPr algn="l"/>
            <a:r>
              <a:rPr lang="en-US" b="0" i="0" dirty="0">
                <a:solidFill>
                  <a:srgbClr val="333333"/>
                </a:solidFill>
                <a:effectLst/>
                <a:latin typeface="Bree Serif"/>
              </a:rPr>
              <a:t>Statewide Assessment Office</a:t>
            </a:r>
          </a:p>
          <a:p>
            <a:pPr marL="0" indent="0" algn="l">
              <a:buNone/>
            </a:pPr>
            <a:r>
              <a:rPr lang="en-US" b="0" i="0" dirty="0">
                <a:solidFill>
                  <a:srgbClr val="333333"/>
                </a:solidFill>
                <a:effectLst/>
                <a:latin typeface="Source Sans Pro" panose="020B0503030403020204" pitchFamily="34" charset="0"/>
              </a:rPr>
              <a:t> 402-314-3013  </a:t>
            </a:r>
          </a:p>
          <a:p>
            <a:pPr marL="0" indent="0" algn="l">
              <a:buNone/>
            </a:pPr>
            <a:r>
              <a:rPr lang="en-US" b="0" i="0" dirty="0">
                <a:solidFill>
                  <a:srgbClr val="333333"/>
                </a:solidFill>
                <a:effectLst/>
                <a:latin typeface="Source Sans Pro" panose="020B0503030403020204" pitchFamily="34" charset="0"/>
                <a:hlinkClick r:id="rId4"/>
              </a:rPr>
              <a:t>nde.stateassessment@nebraska.gov</a:t>
            </a:r>
            <a:endParaRPr lang="en-US" b="0" i="0" dirty="0">
              <a:solidFill>
                <a:srgbClr val="333333"/>
              </a:solidFill>
              <a:effectLst/>
              <a:latin typeface="Source Sans Pro" panose="020B0503030403020204" pitchFamily="34" charset="0"/>
            </a:endParaRPr>
          </a:p>
          <a:p>
            <a:pPr marL="0" indent="0" algn="l">
              <a:buNone/>
            </a:pPr>
            <a:r>
              <a:rPr lang="en-US" dirty="0">
                <a:solidFill>
                  <a:srgbClr val="333333"/>
                </a:solidFill>
                <a:latin typeface="Source Sans Pro" panose="020B0503030403020204" pitchFamily="34" charset="0"/>
                <a:hlinkClick r:id="rId5"/>
              </a:rPr>
              <a:t>Jeremy.Heneger@nebraska.gov</a:t>
            </a:r>
            <a:endParaRPr lang="en-US" dirty="0">
              <a:solidFill>
                <a:srgbClr val="333333"/>
              </a:solidFill>
              <a:latin typeface="Source Sans Pro" panose="020B0503030403020204" pitchFamily="34" charset="0"/>
            </a:endParaRPr>
          </a:p>
          <a:p>
            <a:pPr marL="0" indent="0" algn="l">
              <a:buNone/>
            </a:pPr>
            <a:endParaRPr lang="en-US" b="0" i="0" dirty="0">
              <a:solidFill>
                <a:srgbClr val="333333"/>
              </a:solidFill>
              <a:effectLst/>
              <a:latin typeface="Source Sans Pro" panose="020B0503030403020204" pitchFamily="34" charset="0"/>
            </a:endParaRPr>
          </a:p>
          <a:p>
            <a:pPr marL="0" indent="0" algn="l">
              <a:buNone/>
            </a:pPr>
            <a:endParaRPr lang="en-US" b="0" i="0" dirty="0">
              <a:solidFill>
                <a:srgbClr val="333333"/>
              </a:solidFill>
              <a:effectLst/>
              <a:latin typeface="Source Sans Pro" panose="020B0503030403020204" pitchFamily="34" charset="0"/>
            </a:endParaRPr>
          </a:p>
          <a:p>
            <a:pPr marL="0" indent="0" algn="l">
              <a:buNone/>
            </a:pPr>
            <a:endParaRPr lang="en-US" b="0" i="0" dirty="0">
              <a:solidFill>
                <a:srgbClr val="333333"/>
              </a:solidFill>
              <a:effectLst/>
              <a:latin typeface="Source Sans Pro" panose="020B0503030403020204" pitchFamily="34" charset="0"/>
            </a:endParaRPr>
          </a:p>
          <a:p>
            <a:pPr marL="0" indent="0" algn="l">
              <a:buNone/>
            </a:pPr>
            <a:endParaRPr lang="en-US" b="0" i="0" dirty="0">
              <a:solidFill>
                <a:srgbClr val="333333"/>
              </a:solidFill>
              <a:effectLst/>
              <a:latin typeface="Source Sans Pro" panose="020B0503030403020204" pitchFamily="34" charset="0"/>
            </a:endParaRPr>
          </a:p>
          <a:p>
            <a:endParaRPr lang="en-US" dirty="0"/>
          </a:p>
        </p:txBody>
      </p:sp>
    </p:spTree>
    <p:extLst>
      <p:ext uri="{BB962C8B-B14F-4D97-AF65-F5344CB8AC3E}">
        <p14:creationId xmlns:p14="http://schemas.microsoft.com/office/powerpoint/2010/main" val="19303761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61A962-BD8D-4A01-8444-8CC2245205B6}"/>
              </a:ext>
            </a:extLst>
          </p:cNvPr>
          <p:cNvSpPr txBox="1"/>
          <p:nvPr/>
        </p:nvSpPr>
        <p:spPr>
          <a:xfrm>
            <a:off x="1484897" y="2210200"/>
            <a:ext cx="8816741" cy="3046988"/>
          </a:xfrm>
          <a:prstGeom prst="rect">
            <a:avLst/>
          </a:prstGeom>
          <a:noFill/>
        </p:spPr>
        <p:txBody>
          <a:bodyPr wrap="square" rtlCol="0">
            <a:spAutoFit/>
          </a:bodyPr>
          <a:lstStyle/>
          <a:p>
            <a:pPr algn="ctr"/>
            <a:r>
              <a:rPr lang="en-US" sz="7200" b="1" dirty="0"/>
              <a:t>Thank you!</a:t>
            </a:r>
          </a:p>
          <a:p>
            <a:endParaRPr lang="en-US" sz="6000" dirty="0"/>
          </a:p>
          <a:p>
            <a:endParaRPr lang="en-US" sz="6000" dirty="0"/>
          </a:p>
        </p:txBody>
      </p:sp>
    </p:spTree>
    <p:extLst>
      <p:ext uri="{BB962C8B-B14F-4D97-AF65-F5344CB8AC3E}">
        <p14:creationId xmlns:p14="http://schemas.microsoft.com/office/powerpoint/2010/main" val="1226760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29785-1E76-0742-B114-6E7FC800DAFC}"/>
              </a:ext>
            </a:extLst>
          </p:cNvPr>
          <p:cNvSpPr>
            <a:spLocks noGrp="1"/>
          </p:cNvSpPr>
          <p:nvPr>
            <p:ph type="title"/>
          </p:nvPr>
        </p:nvSpPr>
        <p:spPr/>
        <p:txBody>
          <a:bodyPr/>
          <a:lstStyle/>
          <a:p>
            <a:r>
              <a:rPr lang="en-US"/>
              <a:t>Leading the nation</a:t>
            </a:r>
          </a:p>
        </p:txBody>
      </p:sp>
      <p:sp>
        <p:nvSpPr>
          <p:cNvPr id="3" name="Content Placeholder 2">
            <a:extLst>
              <a:ext uri="{FF2B5EF4-FFF2-40B4-BE49-F238E27FC236}">
                <a16:creationId xmlns:a16="http://schemas.microsoft.com/office/drawing/2014/main" id="{7DBCEE45-8AEF-474A-986F-737666BC34E0}"/>
              </a:ext>
            </a:extLst>
          </p:cNvPr>
          <p:cNvSpPr>
            <a:spLocks noGrp="1"/>
          </p:cNvSpPr>
          <p:nvPr>
            <p:ph idx="1"/>
          </p:nvPr>
        </p:nvSpPr>
        <p:spPr>
          <a:xfrm>
            <a:off x="389300" y="1588659"/>
            <a:ext cx="5571886" cy="4999294"/>
          </a:xfrm>
        </p:spPr>
        <p:txBody>
          <a:bodyPr vert="horz" lIns="91440" tIns="45720" rIns="91440" bIns="45720" rtlCol="0" anchor="t">
            <a:normAutofit/>
          </a:bodyPr>
          <a:lstStyle/>
          <a:p>
            <a:r>
              <a:rPr lang="en-US" sz="2200" dirty="0"/>
              <a:t>This school year (2021-22), we will embark upon a preliminary transition to an adaptive, through-year assessment for English language arts (ELA) and mathematics, grades 3-8</a:t>
            </a:r>
          </a:p>
          <a:p>
            <a:r>
              <a:rPr lang="en-US" sz="2200" dirty="0"/>
              <a:t>We will be the first in the nation implementing this kind of model</a:t>
            </a:r>
          </a:p>
          <a:p>
            <a:r>
              <a:rPr lang="en-US" sz="2200" dirty="0"/>
              <a:t>NSCAS Growth will help us unify state and district tests so we can:</a:t>
            </a:r>
          </a:p>
          <a:p>
            <a:pPr lvl="1"/>
            <a:r>
              <a:rPr lang="en-US" sz="2000" b="1" dirty="0"/>
              <a:t>support instruction </a:t>
            </a:r>
            <a:r>
              <a:rPr lang="en-US" sz="2000" dirty="0"/>
              <a:t>and</a:t>
            </a:r>
          </a:p>
          <a:p>
            <a:pPr lvl="1"/>
            <a:r>
              <a:rPr lang="en-US" sz="2000" b="1" dirty="0"/>
              <a:t>improve equitable learning opportunity </a:t>
            </a:r>
            <a:r>
              <a:rPr lang="en-US" sz="2000" dirty="0"/>
              <a:t>with</a:t>
            </a:r>
          </a:p>
          <a:p>
            <a:pPr lvl="1"/>
            <a:r>
              <a:rPr lang="en-US" sz="2000" b="1" dirty="0"/>
              <a:t>results that are actionable </a:t>
            </a:r>
            <a:r>
              <a:rPr lang="en-US" sz="2000" dirty="0"/>
              <a:t>at both the classroom and systems level</a:t>
            </a:r>
          </a:p>
          <a:p>
            <a:pPr marL="0" indent="0">
              <a:buNone/>
            </a:pPr>
            <a:endParaRPr lang="en-US" sz="2400" dirty="0"/>
          </a:p>
          <a:p>
            <a:pPr marL="0" indent="0">
              <a:buNone/>
            </a:pPr>
            <a:endParaRPr lang="en-US" dirty="0"/>
          </a:p>
        </p:txBody>
      </p:sp>
      <p:grpSp>
        <p:nvGrpSpPr>
          <p:cNvPr id="80" name="Group 79">
            <a:extLst>
              <a:ext uri="{FF2B5EF4-FFF2-40B4-BE49-F238E27FC236}">
                <a16:creationId xmlns:a16="http://schemas.microsoft.com/office/drawing/2014/main" id="{019824D4-3135-4354-97AC-422E6EED44A0}"/>
              </a:ext>
            </a:extLst>
          </p:cNvPr>
          <p:cNvGrpSpPr/>
          <p:nvPr/>
        </p:nvGrpSpPr>
        <p:grpSpPr>
          <a:xfrm>
            <a:off x="6008796" y="2116916"/>
            <a:ext cx="5777881" cy="3847264"/>
            <a:chOff x="6008796" y="2116916"/>
            <a:chExt cx="5777881" cy="3847264"/>
          </a:xfrm>
        </p:grpSpPr>
        <p:sp>
          <p:nvSpPr>
            <p:cNvPr id="67" name="Freeform 34">
              <a:extLst>
                <a:ext uri="{FF2B5EF4-FFF2-40B4-BE49-F238E27FC236}">
                  <a16:creationId xmlns:a16="http://schemas.microsoft.com/office/drawing/2014/main" id="{9201BE4F-29BF-4DC9-9F35-8DE903865D09}"/>
                </a:ext>
              </a:extLst>
            </p:cNvPr>
            <p:cNvSpPr>
              <a:spLocks noChangeArrowheads="1"/>
            </p:cNvSpPr>
            <p:nvPr/>
          </p:nvSpPr>
          <p:spPr bwMode="auto">
            <a:xfrm>
              <a:off x="6339130" y="4929823"/>
              <a:ext cx="940643" cy="799514"/>
            </a:xfrm>
            <a:custGeom>
              <a:avLst/>
              <a:gdLst>
                <a:gd name="T0" fmla="*/ 6270 w 6318"/>
                <a:gd name="T1" fmla="*/ 5180 h 5371"/>
                <a:gd name="T2" fmla="*/ 5915 w 6318"/>
                <a:gd name="T3" fmla="*/ 5086 h 5371"/>
                <a:gd name="T4" fmla="*/ 5892 w 6318"/>
                <a:gd name="T5" fmla="*/ 5298 h 5371"/>
                <a:gd name="T6" fmla="*/ 5679 w 6318"/>
                <a:gd name="T7" fmla="*/ 5086 h 5371"/>
                <a:gd name="T8" fmla="*/ 5513 w 6318"/>
                <a:gd name="T9" fmla="*/ 4991 h 5371"/>
                <a:gd name="T10" fmla="*/ 5158 w 6318"/>
                <a:gd name="T11" fmla="*/ 4541 h 5371"/>
                <a:gd name="T12" fmla="*/ 4662 w 6318"/>
                <a:gd name="T13" fmla="*/ 4021 h 5371"/>
                <a:gd name="T14" fmla="*/ 4425 w 6318"/>
                <a:gd name="T15" fmla="*/ 3879 h 5371"/>
                <a:gd name="T16" fmla="*/ 3881 w 6318"/>
                <a:gd name="T17" fmla="*/ 3737 h 5371"/>
                <a:gd name="T18" fmla="*/ 3455 w 6318"/>
                <a:gd name="T19" fmla="*/ 3406 h 5371"/>
                <a:gd name="T20" fmla="*/ 3147 w 6318"/>
                <a:gd name="T21" fmla="*/ 3713 h 5371"/>
                <a:gd name="T22" fmla="*/ 3005 w 6318"/>
                <a:gd name="T23" fmla="*/ 3666 h 5371"/>
                <a:gd name="T24" fmla="*/ 2580 w 6318"/>
                <a:gd name="T25" fmla="*/ 3903 h 5371"/>
                <a:gd name="T26" fmla="*/ 2721 w 6318"/>
                <a:gd name="T27" fmla="*/ 3477 h 5371"/>
                <a:gd name="T28" fmla="*/ 2910 w 6318"/>
                <a:gd name="T29" fmla="*/ 3359 h 5371"/>
                <a:gd name="T30" fmla="*/ 2508 w 6318"/>
                <a:gd name="T31" fmla="*/ 3548 h 5371"/>
                <a:gd name="T32" fmla="*/ 2319 w 6318"/>
                <a:gd name="T33" fmla="*/ 3879 h 5371"/>
                <a:gd name="T34" fmla="*/ 1657 w 6318"/>
                <a:gd name="T35" fmla="*/ 4400 h 5371"/>
                <a:gd name="T36" fmla="*/ 1349 w 6318"/>
                <a:gd name="T37" fmla="*/ 4541 h 5371"/>
                <a:gd name="T38" fmla="*/ 876 w 6318"/>
                <a:gd name="T39" fmla="*/ 4684 h 5371"/>
                <a:gd name="T40" fmla="*/ 616 w 6318"/>
                <a:gd name="T41" fmla="*/ 4731 h 5371"/>
                <a:gd name="T42" fmla="*/ 143 w 6318"/>
                <a:gd name="T43" fmla="*/ 4754 h 5371"/>
                <a:gd name="T44" fmla="*/ 0 w 6318"/>
                <a:gd name="T45" fmla="*/ 4684 h 5371"/>
                <a:gd name="T46" fmla="*/ 828 w 6318"/>
                <a:gd name="T47" fmla="*/ 4470 h 5371"/>
                <a:gd name="T48" fmla="*/ 1207 w 6318"/>
                <a:gd name="T49" fmla="*/ 4329 h 5371"/>
                <a:gd name="T50" fmla="*/ 1610 w 6318"/>
                <a:gd name="T51" fmla="*/ 3903 h 5371"/>
                <a:gd name="T52" fmla="*/ 1467 w 6318"/>
                <a:gd name="T53" fmla="*/ 3737 h 5371"/>
                <a:gd name="T54" fmla="*/ 1326 w 6318"/>
                <a:gd name="T55" fmla="*/ 3713 h 5371"/>
                <a:gd name="T56" fmla="*/ 947 w 6318"/>
                <a:gd name="T57" fmla="*/ 3690 h 5371"/>
                <a:gd name="T58" fmla="*/ 994 w 6318"/>
                <a:gd name="T59" fmla="*/ 3548 h 5371"/>
                <a:gd name="T60" fmla="*/ 1018 w 6318"/>
                <a:gd name="T61" fmla="*/ 3193 h 5371"/>
                <a:gd name="T62" fmla="*/ 687 w 6318"/>
                <a:gd name="T63" fmla="*/ 3027 h 5371"/>
                <a:gd name="T64" fmla="*/ 734 w 6318"/>
                <a:gd name="T65" fmla="*/ 2744 h 5371"/>
                <a:gd name="T66" fmla="*/ 900 w 6318"/>
                <a:gd name="T67" fmla="*/ 2318 h 5371"/>
                <a:gd name="T68" fmla="*/ 1373 w 6318"/>
                <a:gd name="T69" fmla="*/ 2176 h 5371"/>
                <a:gd name="T70" fmla="*/ 1680 w 6318"/>
                <a:gd name="T71" fmla="*/ 1868 h 5371"/>
                <a:gd name="T72" fmla="*/ 947 w 6318"/>
                <a:gd name="T73" fmla="*/ 1656 h 5371"/>
                <a:gd name="T74" fmla="*/ 1160 w 6318"/>
                <a:gd name="T75" fmla="*/ 1183 h 5371"/>
                <a:gd name="T76" fmla="*/ 1467 w 6318"/>
                <a:gd name="T77" fmla="*/ 1136 h 5371"/>
                <a:gd name="T78" fmla="*/ 1751 w 6318"/>
                <a:gd name="T79" fmla="*/ 1395 h 5371"/>
                <a:gd name="T80" fmla="*/ 1349 w 6318"/>
                <a:gd name="T81" fmla="*/ 545 h 5371"/>
                <a:gd name="T82" fmla="*/ 1894 w 6318"/>
                <a:gd name="T83" fmla="*/ 284 h 5371"/>
                <a:gd name="T84" fmla="*/ 2343 w 6318"/>
                <a:gd name="T85" fmla="*/ 72 h 5371"/>
                <a:gd name="T86" fmla="*/ 2887 w 6318"/>
                <a:gd name="T87" fmla="*/ 190 h 5371"/>
                <a:gd name="T88" fmla="*/ 3100 w 6318"/>
                <a:gd name="T89" fmla="*/ 213 h 5371"/>
                <a:gd name="T90" fmla="*/ 3408 w 6318"/>
                <a:gd name="T91" fmla="*/ 379 h 5371"/>
                <a:gd name="T92" fmla="*/ 3857 w 6318"/>
                <a:gd name="T93" fmla="*/ 592 h 5371"/>
                <a:gd name="T94" fmla="*/ 4306 w 6318"/>
                <a:gd name="T95" fmla="*/ 3643 h 5371"/>
                <a:gd name="T96" fmla="*/ 4614 w 6318"/>
                <a:gd name="T97" fmla="*/ 3737 h 5371"/>
                <a:gd name="T98" fmla="*/ 5064 w 6318"/>
                <a:gd name="T99" fmla="*/ 3832 h 5371"/>
                <a:gd name="T100" fmla="*/ 5395 w 6318"/>
                <a:gd name="T101" fmla="*/ 3997 h 5371"/>
                <a:gd name="T102" fmla="*/ 5844 w 6318"/>
                <a:gd name="T103" fmla="*/ 4636 h 5371"/>
                <a:gd name="T104" fmla="*/ 6247 w 6318"/>
                <a:gd name="T105" fmla="*/ 4825 h 5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318" h="5371">
                  <a:moveTo>
                    <a:pt x="6247" y="4825"/>
                  </a:moveTo>
                  <a:lnTo>
                    <a:pt x="6247" y="4825"/>
                  </a:lnTo>
                  <a:cubicBezTo>
                    <a:pt x="6270" y="4968"/>
                    <a:pt x="6317" y="5062"/>
                    <a:pt x="6270" y="5180"/>
                  </a:cubicBezTo>
                  <a:cubicBezTo>
                    <a:pt x="6223" y="5204"/>
                    <a:pt x="6223" y="5275"/>
                    <a:pt x="6176" y="5298"/>
                  </a:cubicBezTo>
                  <a:cubicBezTo>
                    <a:pt x="6105" y="5275"/>
                    <a:pt x="6081" y="5227"/>
                    <a:pt x="6081" y="5157"/>
                  </a:cubicBezTo>
                  <a:cubicBezTo>
                    <a:pt x="5986" y="5157"/>
                    <a:pt x="5963" y="5109"/>
                    <a:pt x="5915" y="5086"/>
                  </a:cubicBezTo>
                  <a:cubicBezTo>
                    <a:pt x="5939" y="5133"/>
                    <a:pt x="5963" y="5227"/>
                    <a:pt x="5963" y="5346"/>
                  </a:cubicBezTo>
                  <a:cubicBezTo>
                    <a:pt x="5939" y="5346"/>
                    <a:pt x="5915" y="5346"/>
                    <a:pt x="5892" y="5346"/>
                  </a:cubicBezTo>
                  <a:cubicBezTo>
                    <a:pt x="5892" y="5346"/>
                    <a:pt x="5892" y="5322"/>
                    <a:pt x="5892" y="5298"/>
                  </a:cubicBezTo>
                  <a:cubicBezTo>
                    <a:pt x="5868" y="5298"/>
                    <a:pt x="5844" y="5322"/>
                    <a:pt x="5844" y="5370"/>
                  </a:cubicBezTo>
                  <a:cubicBezTo>
                    <a:pt x="5821" y="5370"/>
                    <a:pt x="5821" y="5370"/>
                    <a:pt x="5797" y="5370"/>
                  </a:cubicBezTo>
                  <a:cubicBezTo>
                    <a:pt x="5726" y="5298"/>
                    <a:pt x="5655" y="5227"/>
                    <a:pt x="5679" y="5086"/>
                  </a:cubicBezTo>
                  <a:cubicBezTo>
                    <a:pt x="5655" y="5062"/>
                    <a:pt x="5608" y="5038"/>
                    <a:pt x="5584" y="5015"/>
                  </a:cubicBezTo>
                  <a:cubicBezTo>
                    <a:pt x="5584" y="4968"/>
                    <a:pt x="5584" y="4943"/>
                    <a:pt x="5560" y="4920"/>
                  </a:cubicBezTo>
                  <a:cubicBezTo>
                    <a:pt x="5537" y="4943"/>
                    <a:pt x="5537" y="4943"/>
                    <a:pt x="5513" y="4991"/>
                  </a:cubicBezTo>
                  <a:cubicBezTo>
                    <a:pt x="5371" y="4968"/>
                    <a:pt x="5324" y="4849"/>
                    <a:pt x="5253" y="4707"/>
                  </a:cubicBezTo>
                  <a:cubicBezTo>
                    <a:pt x="5253" y="4684"/>
                    <a:pt x="5206" y="4684"/>
                    <a:pt x="5182" y="4684"/>
                  </a:cubicBezTo>
                  <a:cubicBezTo>
                    <a:pt x="5182" y="4613"/>
                    <a:pt x="5135" y="4613"/>
                    <a:pt x="5158" y="4541"/>
                  </a:cubicBezTo>
                  <a:cubicBezTo>
                    <a:pt x="5111" y="4470"/>
                    <a:pt x="4992" y="4400"/>
                    <a:pt x="5040" y="4305"/>
                  </a:cubicBezTo>
                  <a:cubicBezTo>
                    <a:pt x="4922" y="4281"/>
                    <a:pt x="4827" y="4163"/>
                    <a:pt x="4756" y="4068"/>
                  </a:cubicBezTo>
                  <a:cubicBezTo>
                    <a:pt x="4708" y="4068"/>
                    <a:pt x="4685" y="4045"/>
                    <a:pt x="4662" y="4021"/>
                  </a:cubicBezTo>
                  <a:cubicBezTo>
                    <a:pt x="4590" y="3997"/>
                    <a:pt x="4543" y="3950"/>
                    <a:pt x="4472" y="3903"/>
                  </a:cubicBezTo>
                  <a:cubicBezTo>
                    <a:pt x="4496" y="3903"/>
                    <a:pt x="4496" y="3856"/>
                    <a:pt x="4519" y="3856"/>
                  </a:cubicBezTo>
                  <a:cubicBezTo>
                    <a:pt x="4496" y="3808"/>
                    <a:pt x="4449" y="3856"/>
                    <a:pt x="4425" y="3879"/>
                  </a:cubicBezTo>
                  <a:cubicBezTo>
                    <a:pt x="4401" y="3879"/>
                    <a:pt x="4378" y="3879"/>
                    <a:pt x="4354" y="3856"/>
                  </a:cubicBezTo>
                  <a:cubicBezTo>
                    <a:pt x="4235" y="3856"/>
                    <a:pt x="4235" y="3761"/>
                    <a:pt x="4117" y="3761"/>
                  </a:cubicBezTo>
                  <a:cubicBezTo>
                    <a:pt x="4070" y="3737"/>
                    <a:pt x="3951" y="3761"/>
                    <a:pt x="3881" y="3737"/>
                  </a:cubicBezTo>
                  <a:cubicBezTo>
                    <a:pt x="3857" y="3737"/>
                    <a:pt x="3881" y="3761"/>
                    <a:pt x="3857" y="3761"/>
                  </a:cubicBezTo>
                  <a:cubicBezTo>
                    <a:pt x="3762" y="3713"/>
                    <a:pt x="3692" y="3643"/>
                    <a:pt x="3573" y="3619"/>
                  </a:cubicBezTo>
                  <a:cubicBezTo>
                    <a:pt x="3526" y="3548"/>
                    <a:pt x="3478" y="3501"/>
                    <a:pt x="3455" y="3406"/>
                  </a:cubicBezTo>
                  <a:cubicBezTo>
                    <a:pt x="3337" y="3406"/>
                    <a:pt x="3312" y="3454"/>
                    <a:pt x="3219" y="3477"/>
                  </a:cubicBezTo>
                  <a:cubicBezTo>
                    <a:pt x="3242" y="3548"/>
                    <a:pt x="3242" y="3666"/>
                    <a:pt x="3219" y="3713"/>
                  </a:cubicBezTo>
                  <a:cubicBezTo>
                    <a:pt x="3194" y="3737"/>
                    <a:pt x="3194" y="3737"/>
                    <a:pt x="3147" y="3713"/>
                  </a:cubicBezTo>
                  <a:lnTo>
                    <a:pt x="3147" y="3690"/>
                  </a:lnTo>
                  <a:cubicBezTo>
                    <a:pt x="3124" y="3690"/>
                    <a:pt x="3124" y="3713"/>
                    <a:pt x="3100" y="3737"/>
                  </a:cubicBezTo>
                  <a:cubicBezTo>
                    <a:pt x="3100" y="3690"/>
                    <a:pt x="3029" y="3713"/>
                    <a:pt x="3005" y="3666"/>
                  </a:cubicBezTo>
                  <a:cubicBezTo>
                    <a:pt x="2982" y="3666"/>
                    <a:pt x="3005" y="3690"/>
                    <a:pt x="2958" y="3690"/>
                  </a:cubicBezTo>
                  <a:cubicBezTo>
                    <a:pt x="2910" y="3784"/>
                    <a:pt x="2816" y="3856"/>
                    <a:pt x="2721" y="3903"/>
                  </a:cubicBezTo>
                  <a:cubicBezTo>
                    <a:pt x="2674" y="3903"/>
                    <a:pt x="2627" y="3903"/>
                    <a:pt x="2580" y="3903"/>
                  </a:cubicBezTo>
                  <a:cubicBezTo>
                    <a:pt x="2485" y="3808"/>
                    <a:pt x="2603" y="3784"/>
                    <a:pt x="2674" y="3761"/>
                  </a:cubicBezTo>
                  <a:cubicBezTo>
                    <a:pt x="2627" y="3737"/>
                    <a:pt x="2603" y="3737"/>
                    <a:pt x="2580" y="3713"/>
                  </a:cubicBezTo>
                  <a:cubicBezTo>
                    <a:pt x="2603" y="3619"/>
                    <a:pt x="2674" y="3548"/>
                    <a:pt x="2721" y="3477"/>
                  </a:cubicBezTo>
                  <a:cubicBezTo>
                    <a:pt x="2721" y="3454"/>
                    <a:pt x="2674" y="3454"/>
                    <a:pt x="2698" y="3406"/>
                  </a:cubicBezTo>
                  <a:cubicBezTo>
                    <a:pt x="2745" y="3359"/>
                    <a:pt x="2816" y="3335"/>
                    <a:pt x="2910" y="3311"/>
                  </a:cubicBezTo>
                  <a:cubicBezTo>
                    <a:pt x="2910" y="3335"/>
                    <a:pt x="2910" y="3335"/>
                    <a:pt x="2910" y="3359"/>
                  </a:cubicBezTo>
                  <a:cubicBezTo>
                    <a:pt x="2935" y="3359"/>
                    <a:pt x="2958" y="3359"/>
                    <a:pt x="2958" y="3359"/>
                  </a:cubicBezTo>
                  <a:cubicBezTo>
                    <a:pt x="2958" y="3335"/>
                    <a:pt x="2935" y="3311"/>
                    <a:pt x="2910" y="3288"/>
                  </a:cubicBezTo>
                  <a:cubicBezTo>
                    <a:pt x="2674" y="3264"/>
                    <a:pt x="2627" y="3454"/>
                    <a:pt x="2508" y="3548"/>
                  </a:cubicBezTo>
                  <a:cubicBezTo>
                    <a:pt x="2508" y="3643"/>
                    <a:pt x="2437" y="3643"/>
                    <a:pt x="2414" y="3713"/>
                  </a:cubicBezTo>
                  <a:cubicBezTo>
                    <a:pt x="2319" y="3713"/>
                    <a:pt x="2248" y="3737"/>
                    <a:pt x="2201" y="3808"/>
                  </a:cubicBezTo>
                  <a:cubicBezTo>
                    <a:pt x="2225" y="3832"/>
                    <a:pt x="2272" y="3856"/>
                    <a:pt x="2319" y="3879"/>
                  </a:cubicBezTo>
                  <a:cubicBezTo>
                    <a:pt x="2319" y="3903"/>
                    <a:pt x="2319" y="3950"/>
                    <a:pt x="2319" y="3974"/>
                  </a:cubicBezTo>
                  <a:cubicBezTo>
                    <a:pt x="2178" y="4139"/>
                    <a:pt x="1964" y="4258"/>
                    <a:pt x="1775" y="4329"/>
                  </a:cubicBezTo>
                  <a:cubicBezTo>
                    <a:pt x="1751" y="4352"/>
                    <a:pt x="1704" y="4376"/>
                    <a:pt x="1657" y="4400"/>
                  </a:cubicBezTo>
                  <a:cubicBezTo>
                    <a:pt x="1633" y="4400"/>
                    <a:pt x="1586" y="4400"/>
                    <a:pt x="1586" y="4423"/>
                  </a:cubicBezTo>
                  <a:cubicBezTo>
                    <a:pt x="1467" y="4423"/>
                    <a:pt x="1373" y="4470"/>
                    <a:pt x="1302" y="4495"/>
                  </a:cubicBezTo>
                  <a:cubicBezTo>
                    <a:pt x="1326" y="4518"/>
                    <a:pt x="1349" y="4518"/>
                    <a:pt x="1349" y="4541"/>
                  </a:cubicBezTo>
                  <a:cubicBezTo>
                    <a:pt x="1326" y="4565"/>
                    <a:pt x="1326" y="4613"/>
                    <a:pt x="1278" y="4636"/>
                  </a:cubicBezTo>
                  <a:cubicBezTo>
                    <a:pt x="1255" y="4660"/>
                    <a:pt x="1255" y="4636"/>
                    <a:pt x="1231" y="4613"/>
                  </a:cubicBezTo>
                  <a:cubicBezTo>
                    <a:pt x="1089" y="4613"/>
                    <a:pt x="947" y="4636"/>
                    <a:pt x="876" y="4684"/>
                  </a:cubicBezTo>
                  <a:cubicBezTo>
                    <a:pt x="805" y="4684"/>
                    <a:pt x="734" y="4707"/>
                    <a:pt x="687" y="4684"/>
                  </a:cubicBezTo>
                  <a:cubicBezTo>
                    <a:pt x="687" y="4660"/>
                    <a:pt x="687" y="4660"/>
                    <a:pt x="687" y="4636"/>
                  </a:cubicBezTo>
                  <a:cubicBezTo>
                    <a:pt x="639" y="4636"/>
                    <a:pt x="639" y="4707"/>
                    <a:pt x="616" y="4731"/>
                  </a:cubicBezTo>
                  <a:cubicBezTo>
                    <a:pt x="569" y="4731"/>
                    <a:pt x="498" y="4731"/>
                    <a:pt x="498" y="4707"/>
                  </a:cubicBezTo>
                  <a:cubicBezTo>
                    <a:pt x="450" y="4731"/>
                    <a:pt x="403" y="4754"/>
                    <a:pt x="380" y="4802"/>
                  </a:cubicBezTo>
                  <a:cubicBezTo>
                    <a:pt x="308" y="4802"/>
                    <a:pt x="237" y="4754"/>
                    <a:pt x="143" y="4754"/>
                  </a:cubicBezTo>
                  <a:cubicBezTo>
                    <a:pt x="119" y="4754"/>
                    <a:pt x="119" y="4778"/>
                    <a:pt x="96" y="4778"/>
                  </a:cubicBezTo>
                  <a:cubicBezTo>
                    <a:pt x="48" y="4802"/>
                    <a:pt x="48" y="4754"/>
                    <a:pt x="0" y="4754"/>
                  </a:cubicBezTo>
                  <a:cubicBezTo>
                    <a:pt x="0" y="4731"/>
                    <a:pt x="0" y="4707"/>
                    <a:pt x="0" y="4684"/>
                  </a:cubicBezTo>
                  <a:cubicBezTo>
                    <a:pt x="71" y="4636"/>
                    <a:pt x="166" y="4589"/>
                    <a:pt x="285" y="4613"/>
                  </a:cubicBezTo>
                  <a:cubicBezTo>
                    <a:pt x="332" y="4660"/>
                    <a:pt x="380" y="4613"/>
                    <a:pt x="450" y="4613"/>
                  </a:cubicBezTo>
                  <a:cubicBezTo>
                    <a:pt x="545" y="4518"/>
                    <a:pt x="639" y="4447"/>
                    <a:pt x="828" y="4470"/>
                  </a:cubicBezTo>
                  <a:cubicBezTo>
                    <a:pt x="828" y="4495"/>
                    <a:pt x="853" y="4518"/>
                    <a:pt x="900" y="4495"/>
                  </a:cubicBezTo>
                  <a:cubicBezTo>
                    <a:pt x="923" y="4470"/>
                    <a:pt x="971" y="4447"/>
                    <a:pt x="994" y="4400"/>
                  </a:cubicBezTo>
                  <a:cubicBezTo>
                    <a:pt x="1089" y="4376"/>
                    <a:pt x="1137" y="4376"/>
                    <a:pt x="1207" y="4329"/>
                  </a:cubicBezTo>
                  <a:cubicBezTo>
                    <a:pt x="1231" y="4329"/>
                    <a:pt x="1278" y="4329"/>
                    <a:pt x="1278" y="4352"/>
                  </a:cubicBezTo>
                  <a:cubicBezTo>
                    <a:pt x="1302" y="4258"/>
                    <a:pt x="1396" y="4211"/>
                    <a:pt x="1491" y="4186"/>
                  </a:cubicBezTo>
                  <a:cubicBezTo>
                    <a:pt x="1515" y="4068"/>
                    <a:pt x="1586" y="3997"/>
                    <a:pt x="1610" y="3903"/>
                  </a:cubicBezTo>
                  <a:cubicBezTo>
                    <a:pt x="1657" y="3903"/>
                    <a:pt x="1680" y="3856"/>
                    <a:pt x="1680" y="3808"/>
                  </a:cubicBezTo>
                  <a:cubicBezTo>
                    <a:pt x="1633" y="3808"/>
                    <a:pt x="1586" y="3856"/>
                    <a:pt x="1515" y="3856"/>
                  </a:cubicBezTo>
                  <a:cubicBezTo>
                    <a:pt x="1491" y="3832"/>
                    <a:pt x="1515" y="3761"/>
                    <a:pt x="1467" y="3737"/>
                  </a:cubicBezTo>
                  <a:cubicBezTo>
                    <a:pt x="1444" y="3761"/>
                    <a:pt x="1444" y="3808"/>
                    <a:pt x="1444" y="3879"/>
                  </a:cubicBezTo>
                  <a:cubicBezTo>
                    <a:pt x="1421" y="3879"/>
                    <a:pt x="1373" y="3879"/>
                    <a:pt x="1349" y="3879"/>
                  </a:cubicBezTo>
                  <a:cubicBezTo>
                    <a:pt x="1373" y="3784"/>
                    <a:pt x="1302" y="3784"/>
                    <a:pt x="1326" y="3713"/>
                  </a:cubicBezTo>
                  <a:cubicBezTo>
                    <a:pt x="1278" y="3690"/>
                    <a:pt x="1302" y="3737"/>
                    <a:pt x="1278" y="3737"/>
                  </a:cubicBezTo>
                  <a:cubicBezTo>
                    <a:pt x="1231" y="3713"/>
                    <a:pt x="1207" y="3690"/>
                    <a:pt x="1231" y="3643"/>
                  </a:cubicBezTo>
                  <a:cubicBezTo>
                    <a:pt x="1112" y="3619"/>
                    <a:pt x="1065" y="3690"/>
                    <a:pt x="947" y="3690"/>
                  </a:cubicBezTo>
                  <a:cubicBezTo>
                    <a:pt x="947" y="3666"/>
                    <a:pt x="923" y="3666"/>
                    <a:pt x="923" y="3643"/>
                  </a:cubicBezTo>
                  <a:cubicBezTo>
                    <a:pt x="923" y="3643"/>
                    <a:pt x="947" y="3643"/>
                    <a:pt x="971" y="3643"/>
                  </a:cubicBezTo>
                  <a:cubicBezTo>
                    <a:pt x="971" y="3595"/>
                    <a:pt x="971" y="3572"/>
                    <a:pt x="994" y="3548"/>
                  </a:cubicBezTo>
                  <a:cubicBezTo>
                    <a:pt x="971" y="3524"/>
                    <a:pt x="971" y="3501"/>
                    <a:pt x="971" y="3454"/>
                  </a:cubicBezTo>
                  <a:cubicBezTo>
                    <a:pt x="994" y="3429"/>
                    <a:pt x="994" y="3382"/>
                    <a:pt x="1042" y="3406"/>
                  </a:cubicBezTo>
                  <a:cubicBezTo>
                    <a:pt x="1018" y="3359"/>
                    <a:pt x="1042" y="3264"/>
                    <a:pt x="1018" y="3193"/>
                  </a:cubicBezTo>
                  <a:cubicBezTo>
                    <a:pt x="1018" y="3217"/>
                    <a:pt x="994" y="3217"/>
                    <a:pt x="994" y="3240"/>
                  </a:cubicBezTo>
                  <a:cubicBezTo>
                    <a:pt x="876" y="3240"/>
                    <a:pt x="758" y="3240"/>
                    <a:pt x="710" y="3170"/>
                  </a:cubicBezTo>
                  <a:cubicBezTo>
                    <a:pt x="734" y="3122"/>
                    <a:pt x="687" y="3122"/>
                    <a:pt x="687" y="3027"/>
                  </a:cubicBezTo>
                  <a:cubicBezTo>
                    <a:pt x="639" y="3004"/>
                    <a:pt x="592" y="2933"/>
                    <a:pt x="616" y="2862"/>
                  </a:cubicBezTo>
                  <a:cubicBezTo>
                    <a:pt x="639" y="2862"/>
                    <a:pt x="639" y="2886"/>
                    <a:pt x="639" y="2886"/>
                  </a:cubicBezTo>
                  <a:cubicBezTo>
                    <a:pt x="687" y="2862"/>
                    <a:pt x="687" y="2791"/>
                    <a:pt x="734" y="2744"/>
                  </a:cubicBezTo>
                  <a:cubicBezTo>
                    <a:pt x="710" y="2744"/>
                    <a:pt x="710" y="2767"/>
                    <a:pt x="687" y="2767"/>
                  </a:cubicBezTo>
                  <a:cubicBezTo>
                    <a:pt x="592" y="2720"/>
                    <a:pt x="639" y="2602"/>
                    <a:pt x="639" y="2483"/>
                  </a:cubicBezTo>
                  <a:cubicBezTo>
                    <a:pt x="734" y="2436"/>
                    <a:pt x="805" y="2365"/>
                    <a:pt x="900" y="2318"/>
                  </a:cubicBezTo>
                  <a:cubicBezTo>
                    <a:pt x="947" y="2247"/>
                    <a:pt x="971" y="2129"/>
                    <a:pt x="1112" y="2152"/>
                  </a:cubicBezTo>
                  <a:cubicBezTo>
                    <a:pt x="1160" y="2176"/>
                    <a:pt x="1160" y="2223"/>
                    <a:pt x="1207" y="2247"/>
                  </a:cubicBezTo>
                  <a:cubicBezTo>
                    <a:pt x="1278" y="2247"/>
                    <a:pt x="1302" y="2176"/>
                    <a:pt x="1373" y="2176"/>
                  </a:cubicBezTo>
                  <a:cubicBezTo>
                    <a:pt x="1444" y="2199"/>
                    <a:pt x="1515" y="2223"/>
                    <a:pt x="1586" y="2176"/>
                  </a:cubicBezTo>
                  <a:cubicBezTo>
                    <a:pt x="1586" y="2081"/>
                    <a:pt x="1610" y="2010"/>
                    <a:pt x="1633" y="1915"/>
                  </a:cubicBezTo>
                  <a:cubicBezTo>
                    <a:pt x="1657" y="1915"/>
                    <a:pt x="1657" y="1892"/>
                    <a:pt x="1680" y="1868"/>
                  </a:cubicBezTo>
                  <a:cubicBezTo>
                    <a:pt x="1610" y="1774"/>
                    <a:pt x="1491" y="1892"/>
                    <a:pt x="1373" y="1868"/>
                  </a:cubicBezTo>
                  <a:cubicBezTo>
                    <a:pt x="1349" y="1797"/>
                    <a:pt x="1231" y="1797"/>
                    <a:pt x="1112" y="1797"/>
                  </a:cubicBezTo>
                  <a:cubicBezTo>
                    <a:pt x="1065" y="1750"/>
                    <a:pt x="994" y="1703"/>
                    <a:pt x="947" y="1656"/>
                  </a:cubicBezTo>
                  <a:cubicBezTo>
                    <a:pt x="947" y="1561"/>
                    <a:pt x="971" y="1513"/>
                    <a:pt x="994" y="1442"/>
                  </a:cubicBezTo>
                  <a:cubicBezTo>
                    <a:pt x="947" y="1395"/>
                    <a:pt x="828" y="1348"/>
                    <a:pt x="876" y="1230"/>
                  </a:cubicBezTo>
                  <a:cubicBezTo>
                    <a:pt x="994" y="1230"/>
                    <a:pt x="1042" y="1206"/>
                    <a:pt x="1160" y="1183"/>
                  </a:cubicBezTo>
                  <a:cubicBezTo>
                    <a:pt x="1184" y="1183"/>
                    <a:pt x="1184" y="1206"/>
                    <a:pt x="1184" y="1206"/>
                  </a:cubicBezTo>
                  <a:cubicBezTo>
                    <a:pt x="1207" y="1206"/>
                    <a:pt x="1207" y="1183"/>
                    <a:pt x="1207" y="1158"/>
                  </a:cubicBezTo>
                  <a:cubicBezTo>
                    <a:pt x="1278" y="1136"/>
                    <a:pt x="1373" y="1136"/>
                    <a:pt x="1467" y="1136"/>
                  </a:cubicBezTo>
                  <a:cubicBezTo>
                    <a:pt x="1467" y="1183"/>
                    <a:pt x="1491" y="1183"/>
                    <a:pt x="1515" y="1206"/>
                  </a:cubicBezTo>
                  <a:cubicBezTo>
                    <a:pt x="1491" y="1253"/>
                    <a:pt x="1467" y="1277"/>
                    <a:pt x="1444" y="1301"/>
                  </a:cubicBezTo>
                  <a:cubicBezTo>
                    <a:pt x="1491" y="1372"/>
                    <a:pt x="1657" y="1442"/>
                    <a:pt x="1751" y="1395"/>
                  </a:cubicBezTo>
                  <a:cubicBezTo>
                    <a:pt x="1728" y="1324"/>
                    <a:pt x="1610" y="1230"/>
                    <a:pt x="1657" y="1112"/>
                  </a:cubicBezTo>
                  <a:cubicBezTo>
                    <a:pt x="1610" y="1089"/>
                    <a:pt x="1562" y="1065"/>
                    <a:pt x="1539" y="1041"/>
                  </a:cubicBezTo>
                  <a:cubicBezTo>
                    <a:pt x="1610" y="829"/>
                    <a:pt x="1421" y="686"/>
                    <a:pt x="1349" y="545"/>
                  </a:cubicBezTo>
                  <a:cubicBezTo>
                    <a:pt x="1373" y="497"/>
                    <a:pt x="1421" y="474"/>
                    <a:pt x="1467" y="450"/>
                  </a:cubicBezTo>
                  <a:cubicBezTo>
                    <a:pt x="1562" y="450"/>
                    <a:pt x="1633" y="474"/>
                    <a:pt x="1751" y="474"/>
                  </a:cubicBezTo>
                  <a:cubicBezTo>
                    <a:pt x="1799" y="427"/>
                    <a:pt x="1894" y="379"/>
                    <a:pt x="1894" y="284"/>
                  </a:cubicBezTo>
                  <a:cubicBezTo>
                    <a:pt x="1964" y="237"/>
                    <a:pt x="2012" y="190"/>
                    <a:pt x="2083" y="166"/>
                  </a:cubicBezTo>
                  <a:cubicBezTo>
                    <a:pt x="2106" y="166"/>
                    <a:pt x="2130" y="190"/>
                    <a:pt x="2130" y="190"/>
                  </a:cubicBezTo>
                  <a:cubicBezTo>
                    <a:pt x="2201" y="166"/>
                    <a:pt x="2272" y="118"/>
                    <a:pt x="2343" y="72"/>
                  </a:cubicBezTo>
                  <a:cubicBezTo>
                    <a:pt x="2485" y="143"/>
                    <a:pt x="2627" y="95"/>
                    <a:pt x="2698" y="0"/>
                  </a:cubicBezTo>
                  <a:cubicBezTo>
                    <a:pt x="2769" y="48"/>
                    <a:pt x="2863" y="95"/>
                    <a:pt x="2910" y="166"/>
                  </a:cubicBezTo>
                  <a:cubicBezTo>
                    <a:pt x="2910" y="190"/>
                    <a:pt x="2887" y="166"/>
                    <a:pt x="2887" y="190"/>
                  </a:cubicBezTo>
                  <a:cubicBezTo>
                    <a:pt x="2887" y="213"/>
                    <a:pt x="2910" y="213"/>
                    <a:pt x="2910" y="237"/>
                  </a:cubicBezTo>
                  <a:cubicBezTo>
                    <a:pt x="2935" y="237"/>
                    <a:pt x="2910" y="190"/>
                    <a:pt x="2935" y="190"/>
                  </a:cubicBezTo>
                  <a:cubicBezTo>
                    <a:pt x="3005" y="190"/>
                    <a:pt x="3053" y="190"/>
                    <a:pt x="3100" y="213"/>
                  </a:cubicBezTo>
                  <a:cubicBezTo>
                    <a:pt x="3100" y="261"/>
                    <a:pt x="3100" y="284"/>
                    <a:pt x="3100" y="332"/>
                  </a:cubicBezTo>
                  <a:cubicBezTo>
                    <a:pt x="3124" y="355"/>
                    <a:pt x="3171" y="355"/>
                    <a:pt x="3171" y="379"/>
                  </a:cubicBezTo>
                  <a:cubicBezTo>
                    <a:pt x="3242" y="379"/>
                    <a:pt x="3337" y="379"/>
                    <a:pt x="3408" y="379"/>
                  </a:cubicBezTo>
                  <a:cubicBezTo>
                    <a:pt x="3478" y="450"/>
                    <a:pt x="3549" y="497"/>
                    <a:pt x="3644" y="545"/>
                  </a:cubicBezTo>
                  <a:cubicBezTo>
                    <a:pt x="3644" y="521"/>
                    <a:pt x="3644" y="497"/>
                    <a:pt x="3668" y="521"/>
                  </a:cubicBezTo>
                  <a:cubicBezTo>
                    <a:pt x="3739" y="545"/>
                    <a:pt x="3810" y="545"/>
                    <a:pt x="3857" y="592"/>
                  </a:cubicBezTo>
                  <a:cubicBezTo>
                    <a:pt x="3928" y="592"/>
                    <a:pt x="3951" y="568"/>
                    <a:pt x="3976" y="545"/>
                  </a:cubicBezTo>
                  <a:cubicBezTo>
                    <a:pt x="4141" y="568"/>
                    <a:pt x="4188" y="663"/>
                    <a:pt x="4306" y="710"/>
                  </a:cubicBezTo>
                  <a:cubicBezTo>
                    <a:pt x="4306" y="1679"/>
                    <a:pt x="4306" y="2672"/>
                    <a:pt x="4306" y="3643"/>
                  </a:cubicBezTo>
                  <a:cubicBezTo>
                    <a:pt x="4354" y="3690"/>
                    <a:pt x="4496" y="3713"/>
                    <a:pt x="4496" y="3643"/>
                  </a:cubicBezTo>
                  <a:cubicBezTo>
                    <a:pt x="4543" y="3643"/>
                    <a:pt x="4590" y="3619"/>
                    <a:pt x="4614" y="3643"/>
                  </a:cubicBezTo>
                  <a:cubicBezTo>
                    <a:pt x="4614" y="3666"/>
                    <a:pt x="4614" y="3690"/>
                    <a:pt x="4614" y="3737"/>
                  </a:cubicBezTo>
                  <a:cubicBezTo>
                    <a:pt x="4708" y="3856"/>
                    <a:pt x="4851" y="3903"/>
                    <a:pt x="4898" y="4068"/>
                  </a:cubicBezTo>
                  <a:cubicBezTo>
                    <a:pt x="4922" y="4045"/>
                    <a:pt x="4945" y="3997"/>
                    <a:pt x="5017" y="3997"/>
                  </a:cubicBezTo>
                  <a:cubicBezTo>
                    <a:pt x="4992" y="3903"/>
                    <a:pt x="5040" y="3856"/>
                    <a:pt x="5064" y="3832"/>
                  </a:cubicBezTo>
                  <a:cubicBezTo>
                    <a:pt x="5135" y="3832"/>
                    <a:pt x="5135" y="3784"/>
                    <a:pt x="5158" y="3761"/>
                  </a:cubicBezTo>
                  <a:cubicBezTo>
                    <a:pt x="5229" y="3808"/>
                    <a:pt x="5276" y="3879"/>
                    <a:pt x="5324" y="3950"/>
                  </a:cubicBezTo>
                  <a:cubicBezTo>
                    <a:pt x="5371" y="3950"/>
                    <a:pt x="5371" y="3997"/>
                    <a:pt x="5395" y="3997"/>
                  </a:cubicBezTo>
                  <a:cubicBezTo>
                    <a:pt x="5395" y="4021"/>
                    <a:pt x="5395" y="4045"/>
                    <a:pt x="5395" y="4045"/>
                  </a:cubicBezTo>
                  <a:cubicBezTo>
                    <a:pt x="5631" y="4139"/>
                    <a:pt x="5655" y="4423"/>
                    <a:pt x="5844" y="4565"/>
                  </a:cubicBezTo>
                  <a:cubicBezTo>
                    <a:pt x="5844" y="4589"/>
                    <a:pt x="5844" y="4613"/>
                    <a:pt x="5844" y="4636"/>
                  </a:cubicBezTo>
                  <a:cubicBezTo>
                    <a:pt x="5868" y="4660"/>
                    <a:pt x="5892" y="4660"/>
                    <a:pt x="5892" y="4707"/>
                  </a:cubicBezTo>
                  <a:cubicBezTo>
                    <a:pt x="5986" y="4684"/>
                    <a:pt x="6010" y="4778"/>
                    <a:pt x="6105" y="4754"/>
                  </a:cubicBezTo>
                  <a:cubicBezTo>
                    <a:pt x="6152" y="4778"/>
                    <a:pt x="6223" y="4802"/>
                    <a:pt x="6247" y="4825"/>
                  </a:cubicBezTo>
                </a:path>
              </a:pathLst>
            </a:custGeom>
            <a:solidFill>
              <a:schemeClr val="accent2"/>
            </a:solidFill>
            <a:ln>
              <a:noFill/>
            </a:ln>
            <a:effectLst/>
            <a:extLst>
              <a:ext uri="{91240B29-F687-4f45-9708-019B960494DF}">
                <a14:hiddenLine xmlns="" xmlns:a14="http://schemas.microsoft.com/office/drawing/2010/main" xmlns:lc="http://schemas.openxmlformats.org/drawingml/2006/lockedCanvas" w="9525" cap="flat">
                  <a:solidFill>
                    <a:srgbClr val="808080"/>
                  </a:solidFill>
                  <a:bevel/>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rgbClr val="000000">
                        <a:alpha val="74998"/>
                      </a:srgb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2"/>
                </a:solidFill>
                <a:effectLst/>
                <a:uLnTx/>
                <a:uFillTx/>
                <a:latin typeface="Arial"/>
                <a:ea typeface="SimSun" charset="0"/>
                <a:cs typeface="+mn-cs"/>
              </a:endParaRPr>
            </a:p>
          </p:txBody>
        </p:sp>
        <p:grpSp>
          <p:nvGrpSpPr>
            <p:cNvPr id="68" name="Group 67">
              <a:extLst>
                <a:ext uri="{FF2B5EF4-FFF2-40B4-BE49-F238E27FC236}">
                  <a16:creationId xmlns:a16="http://schemas.microsoft.com/office/drawing/2014/main" id="{A3CF72F9-E675-46F9-BBFB-D0F16FDDD9FE}"/>
                </a:ext>
              </a:extLst>
            </p:cNvPr>
            <p:cNvGrpSpPr/>
            <p:nvPr/>
          </p:nvGrpSpPr>
          <p:grpSpPr>
            <a:xfrm>
              <a:off x="7414516" y="5598083"/>
              <a:ext cx="565300" cy="366097"/>
              <a:chOff x="3956050" y="1638300"/>
              <a:chExt cx="1500188" cy="971550"/>
            </a:xfrm>
            <a:solidFill>
              <a:schemeClr val="accent2"/>
            </a:solidFill>
          </p:grpSpPr>
          <p:sp>
            <p:nvSpPr>
              <p:cNvPr id="69" name="Freeform 25">
                <a:extLst>
                  <a:ext uri="{FF2B5EF4-FFF2-40B4-BE49-F238E27FC236}">
                    <a16:creationId xmlns:a16="http://schemas.microsoft.com/office/drawing/2014/main" id="{E9F4D06A-A56D-4522-A0EF-E29BCE816AE7}"/>
                  </a:ext>
                </a:extLst>
              </p:cNvPr>
              <p:cNvSpPr>
                <a:spLocks noChangeArrowheads="1"/>
              </p:cNvSpPr>
              <p:nvPr/>
            </p:nvSpPr>
            <p:spPr bwMode="auto">
              <a:xfrm>
                <a:off x="4927600" y="1985963"/>
                <a:ext cx="204788" cy="153987"/>
              </a:xfrm>
              <a:custGeom>
                <a:avLst/>
                <a:gdLst>
                  <a:gd name="T0" fmla="*/ 567 w 568"/>
                  <a:gd name="T1" fmla="*/ 190 h 427"/>
                  <a:gd name="T2" fmla="*/ 567 w 568"/>
                  <a:gd name="T3" fmla="*/ 190 h 427"/>
                  <a:gd name="T4" fmla="*/ 567 w 568"/>
                  <a:gd name="T5" fmla="*/ 308 h 427"/>
                  <a:gd name="T6" fmla="*/ 520 w 568"/>
                  <a:gd name="T7" fmla="*/ 355 h 427"/>
                  <a:gd name="T8" fmla="*/ 236 w 568"/>
                  <a:gd name="T9" fmla="*/ 403 h 427"/>
                  <a:gd name="T10" fmla="*/ 0 w 568"/>
                  <a:gd name="T11" fmla="*/ 119 h 427"/>
                  <a:gd name="T12" fmla="*/ 94 w 568"/>
                  <a:gd name="T13" fmla="*/ 0 h 427"/>
                  <a:gd name="T14" fmla="*/ 378 w 568"/>
                  <a:gd name="T15" fmla="*/ 95 h 427"/>
                  <a:gd name="T16" fmla="*/ 567 w 568"/>
                  <a:gd name="T17" fmla="*/ 19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8" h="427">
                    <a:moveTo>
                      <a:pt x="567" y="190"/>
                    </a:moveTo>
                    <a:lnTo>
                      <a:pt x="567" y="190"/>
                    </a:lnTo>
                    <a:cubicBezTo>
                      <a:pt x="567" y="237"/>
                      <a:pt x="567" y="261"/>
                      <a:pt x="567" y="308"/>
                    </a:cubicBezTo>
                    <a:cubicBezTo>
                      <a:pt x="520" y="284"/>
                      <a:pt x="520" y="332"/>
                      <a:pt x="520" y="355"/>
                    </a:cubicBezTo>
                    <a:cubicBezTo>
                      <a:pt x="402" y="355"/>
                      <a:pt x="355" y="426"/>
                      <a:pt x="236" y="403"/>
                    </a:cubicBezTo>
                    <a:cubicBezTo>
                      <a:pt x="142" y="308"/>
                      <a:pt x="47" y="214"/>
                      <a:pt x="0" y="119"/>
                    </a:cubicBezTo>
                    <a:cubicBezTo>
                      <a:pt x="24" y="48"/>
                      <a:pt x="0" y="0"/>
                      <a:pt x="94" y="0"/>
                    </a:cubicBezTo>
                    <a:cubicBezTo>
                      <a:pt x="189" y="48"/>
                      <a:pt x="236" y="119"/>
                      <a:pt x="378" y="95"/>
                    </a:cubicBezTo>
                    <a:cubicBezTo>
                      <a:pt x="426" y="143"/>
                      <a:pt x="497" y="166"/>
                      <a:pt x="567" y="190"/>
                    </a:cubicBezTo>
                  </a:path>
                </a:pathLst>
              </a:custGeom>
              <a:grpFill/>
              <a:ln>
                <a:noFill/>
              </a:ln>
              <a:effectLst/>
              <a:extLst>
                <a:ext uri="{91240B29-F687-4f45-9708-019B960494DF}">
                  <a14:hiddenLine xmlns="" xmlns:a14="http://schemas.microsoft.com/office/drawing/2010/main" xmlns:lc="http://schemas.openxmlformats.org/drawingml/2006/lockedCanvas" w="9525" cap="flat">
                    <a:solidFill>
                      <a:srgbClr val="808080"/>
                    </a:solidFill>
                    <a:bevel/>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rgbClr val="000000">
                          <a:alpha val="74998"/>
                        </a:srgb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2"/>
                  </a:solidFill>
                  <a:effectLst/>
                  <a:uLnTx/>
                  <a:uFillTx/>
                  <a:latin typeface="Arial"/>
                  <a:ea typeface="SimSun" charset="0"/>
                  <a:cs typeface="+mn-cs"/>
                </a:endParaRPr>
              </a:p>
            </p:txBody>
          </p:sp>
          <p:sp>
            <p:nvSpPr>
              <p:cNvPr id="70" name="Freeform 26">
                <a:extLst>
                  <a:ext uri="{FF2B5EF4-FFF2-40B4-BE49-F238E27FC236}">
                    <a16:creationId xmlns:a16="http://schemas.microsoft.com/office/drawing/2014/main" id="{D811502A-08FA-45AD-ADD1-6A6C5C4F9018}"/>
                  </a:ext>
                </a:extLst>
              </p:cNvPr>
              <p:cNvSpPr>
                <a:spLocks noChangeArrowheads="1"/>
              </p:cNvSpPr>
              <p:nvPr/>
            </p:nvSpPr>
            <p:spPr bwMode="auto">
              <a:xfrm>
                <a:off x="5106988" y="2200275"/>
                <a:ext cx="349250" cy="409575"/>
              </a:xfrm>
              <a:custGeom>
                <a:avLst/>
                <a:gdLst>
                  <a:gd name="T0" fmla="*/ 827 w 971"/>
                  <a:gd name="T1" fmla="*/ 520 h 1137"/>
                  <a:gd name="T2" fmla="*/ 827 w 971"/>
                  <a:gd name="T3" fmla="*/ 520 h 1137"/>
                  <a:gd name="T4" fmla="*/ 970 w 971"/>
                  <a:gd name="T5" fmla="*/ 686 h 1137"/>
                  <a:gd name="T6" fmla="*/ 686 w 971"/>
                  <a:gd name="T7" fmla="*/ 852 h 1137"/>
                  <a:gd name="T8" fmla="*/ 662 w 971"/>
                  <a:gd name="T9" fmla="*/ 875 h 1137"/>
                  <a:gd name="T10" fmla="*/ 615 w 971"/>
                  <a:gd name="T11" fmla="*/ 852 h 1137"/>
                  <a:gd name="T12" fmla="*/ 402 w 971"/>
                  <a:gd name="T13" fmla="*/ 993 h 1137"/>
                  <a:gd name="T14" fmla="*/ 331 w 971"/>
                  <a:gd name="T15" fmla="*/ 1136 h 1137"/>
                  <a:gd name="T16" fmla="*/ 118 w 971"/>
                  <a:gd name="T17" fmla="*/ 1017 h 1137"/>
                  <a:gd name="T18" fmla="*/ 141 w 971"/>
                  <a:gd name="T19" fmla="*/ 804 h 1137"/>
                  <a:gd name="T20" fmla="*/ 0 w 971"/>
                  <a:gd name="T21" fmla="*/ 497 h 1137"/>
                  <a:gd name="T22" fmla="*/ 0 w 971"/>
                  <a:gd name="T23" fmla="*/ 426 h 1137"/>
                  <a:gd name="T24" fmla="*/ 165 w 971"/>
                  <a:gd name="T25" fmla="*/ 236 h 1137"/>
                  <a:gd name="T26" fmla="*/ 189 w 971"/>
                  <a:gd name="T27" fmla="*/ 24 h 1137"/>
                  <a:gd name="T28" fmla="*/ 425 w 971"/>
                  <a:gd name="T29" fmla="*/ 165 h 1137"/>
                  <a:gd name="T30" fmla="*/ 733 w 971"/>
                  <a:gd name="T31" fmla="*/ 331 h 1137"/>
                  <a:gd name="T32" fmla="*/ 757 w 971"/>
                  <a:gd name="T33" fmla="*/ 355 h 1137"/>
                  <a:gd name="T34" fmla="*/ 827 w 971"/>
                  <a:gd name="T35" fmla="*/ 520 h 1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1" h="1137">
                    <a:moveTo>
                      <a:pt x="827" y="520"/>
                    </a:moveTo>
                    <a:lnTo>
                      <a:pt x="827" y="520"/>
                    </a:lnTo>
                    <a:cubicBezTo>
                      <a:pt x="875" y="568"/>
                      <a:pt x="970" y="568"/>
                      <a:pt x="970" y="686"/>
                    </a:cubicBezTo>
                    <a:cubicBezTo>
                      <a:pt x="852" y="733"/>
                      <a:pt x="827" y="852"/>
                      <a:pt x="686" y="852"/>
                    </a:cubicBezTo>
                    <a:cubicBezTo>
                      <a:pt x="686" y="852"/>
                      <a:pt x="686" y="875"/>
                      <a:pt x="662" y="875"/>
                    </a:cubicBezTo>
                    <a:cubicBezTo>
                      <a:pt x="638" y="875"/>
                      <a:pt x="662" y="828"/>
                      <a:pt x="615" y="852"/>
                    </a:cubicBezTo>
                    <a:cubicBezTo>
                      <a:pt x="543" y="899"/>
                      <a:pt x="473" y="947"/>
                      <a:pt x="402" y="993"/>
                    </a:cubicBezTo>
                    <a:cubicBezTo>
                      <a:pt x="425" y="1065"/>
                      <a:pt x="354" y="1112"/>
                      <a:pt x="331" y="1136"/>
                    </a:cubicBezTo>
                    <a:cubicBezTo>
                      <a:pt x="236" y="1112"/>
                      <a:pt x="165" y="1065"/>
                      <a:pt x="118" y="1017"/>
                    </a:cubicBezTo>
                    <a:cubicBezTo>
                      <a:pt x="118" y="947"/>
                      <a:pt x="95" y="852"/>
                      <a:pt x="141" y="804"/>
                    </a:cubicBezTo>
                    <a:cubicBezTo>
                      <a:pt x="70" y="710"/>
                      <a:pt x="95" y="544"/>
                      <a:pt x="0" y="497"/>
                    </a:cubicBezTo>
                    <a:cubicBezTo>
                      <a:pt x="0" y="473"/>
                      <a:pt x="0" y="449"/>
                      <a:pt x="0" y="426"/>
                    </a:cubicBezTo>
                    <a:cubicBezTo>
                      <a:pt x="95" y="379"/>
                      <a:pt x="118" y="284"/>
                      <a:pt x="165" y="236"/>
                    </a:cubicBezTo>
                    <a:cubicBezTo>
                      <a:pt x="118" y="213"/>
                      <a:pt x="47" y="0"/>
                      <a:pt x="189" y="24"/>
                    </a:cubicBezTo>
                    <a:cubicBezTo>
                      <a:pt x="260" y="95"/>
                      <a:pt x="378" y="95"/>
                      <a:pt x="425" y="165"/>
                    </a:cubicBezTo>
                    <a:cubicBezTo>
                      <a:pt x="568" y="190"/>
                      <a:pt x="686" y="236"/>
                      <a:pt x="733" y="331"/>
                    </a:cubicBezTo>
                    <a:cubicBezTo>
                      <a:pt x="733" y="355"/>
                      <a:pt x="757" y="331"/>
                      <a:pt x="757" y="355"/>
                    </a:cubicBezTo>
                    <a:cubicBezTo>
                      <a:pt x="757" y="426"/>
                      <a:pt x="804" y="449"/>
                      <a:pt x="827" y="520"/>
                    </a:cubicBezTo>
                  </a:path>
                </a:pathLst>
              </a:custGeom>
              <a:grpFill/>
              <a:ln>
                <a:noFill/>
              </a:ln>
              <a:effectLst/>
              <a:extLst>
                <a:ext uri="{91240B29-F687-4f45-9708-019B960494DF}">
                  <a14:hiddenLine xmlns="" xmlns:a14="http://schemas.microsoft.com/office/drawing/2010/main" xmlns:lc="http://schemas.openxmlformats.org/drawingml/2006/lockedCanvas" w="9525" cap="flat">
                    <a:solidFill>
                      <a:srgbClr val="808080"/>
                    </a:solidFill>
                    <a:bevel/>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rgbClr val="000000">
                          <a:alpha val="74998"/>
                        </a:srgb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2"/>
                  </a:solidFill>
                  <a:effectLst/>
                  <a:uLnTx/>
                  <a:uFillTx/>
                  <a:latin typeface="Arial"/>
                  <a:ea typeface="SimSun" charset="0"/>
                  <a:cs typeface="+mn-cs"/>
                </a:endParaRPr>
              </a:p>
            </p:txBody>
          </p:sp>
          <p:sp>
            <p:nvSpPr>
              <p:cNvPr id="71" name="Freeform 27">
                <a:extLst>
                  <a:ext uri="{FF2B5EF4-FFF2-40B4-BE49-F238E27FC236}">
                    <a16:creationId xmlns:a16="http://schemas.microsoft.com/office/drawing/2014/main" id="{8A8C3C96-F97F-4EA3-B1F6-3B47CB580E7F}"/>
                  </a:ext>
                </a:extLst>
              </p:cNvPr>
              <p:cNvSpPr>
                <a:spLocks noChangeArrowheads="1"/>
              </p:cNvSpPr>
              <p:nvPr/>
            </p:nvSpPr>
            <p:spPr bwMode="auto">
              <a:xfrm>
                <a:off x="4494213" y="1798638"/>
                <a:ext cx="187325" cy="136525"/>
              </a:xfrm>
              <a:custGeom>
                <a:avLst/>
                <a:gdLst>
                  <a:gd name="T0" fmla="*/ 520 w 521"/>
                  <a:gd name="T1" fmla="*/ 308 h 380"/>
                  <a:gd name="T2" fmla="*/ 520 w 521"/>
                  <a:gd name="T3" fmla="*/ 308 h 380"/>
                  <a:gd name="T4" fmla="*/ 473 w 521"/>
                  <a:gd name="T5" fmla="*/ 379 h 380"/>
                  <a:gd name="T6" fmla="*/ 330 w 521"/>
                  <a:gd name="T7" fmla="*/ 379 h 380"/>
                  <a:gd name="T8" fmla="*/ 283 w 521"/>
                  <a:gd name="T9" fmla="*/ 331 h 380"/>
                  <a:gd name="T10" fmla="*/ 141 w 521"/>
                  <a:gd name="T11" fmla="*/ 355 h 380"/>
                  <a:gd name="T12" fmla="*/ 0 w 521"/>
                  <a:gd name="T13" fmla="*/ 118 h 380"/>
                  <a:gd name="T14" fmla="*/ 283 w 521"/>
                  <a:gd name="T15" fmla="*/ 0 h 380"/>
                  <a:gd name="T16" fmla="*/ 425 w 521"/>
                  <a:gd name="T17" fmla="*/ 261 h 380"/>
                  <a:gd name="T18" fmla="*/ 520 w 521"/>
                  <a:gd name="T19" fmla="*/ 308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1" h="380">
                    <a:moveTo>
                      <a:pt x="520" y="308"/>
                    </a:moveTo>
                    <a:lnTo>
                      <a:pt x="520" y="308"/>
                    </a:lnTo>
                    <a:cubicBezTo>
                      <a:pt x="520" y="355"/>
                      <a:pt x="473" y="355"/>
                      <a:pt x="473" y="379"/>
                    </a:cubicBezTo>
                    <a:cubicBezTo>
                      <a:pt x="425" y="379"/>
                      <a:pt x="378" y="379"/>
                      <a:pt x="330" y="379"/>
                    </a:cubicBezTo>
                    <a:cubicBezTo>
                      <a:pt x="330" y="355"/>
                      <a:pt x="307" y="355"/>
                      <a:pt x="283" y="331"/>
                    </a:cubicBezTo>
                    <a:cubicBezTo>
                      <a:pt x="236" y="331"/>
                      <a:pt x="212" y="379"/>
                      <a:pt x="141" y="355"/>
                    </a:cubicBezTo>
                    <a:cubicBezTo>
                      <a:pt x="94" y="284"/>
                      <a:pt x="46" y="189"/>
                      <a:pt x="0" y="118"/>
                    </a:cubicBezTo>
                    <a:cubicBezTo>
                      <a:pt x="94" y="71"/>
                      <a:pt x="188" y="0"/>
                      <a:pt x="283" y="0"/>
                    </a:cubicBezTo>
                    <a:cubicBezTo>
                      <a:pt x="307" y="95"/>
                      <a:pt x="402" y="142"/>
                      <a:pt x="425" y="261"/>
                    </a:cubicBezTo>
                    <a:cubicBezTo>
                      <a:pt x="473" y="261"/>
                      <a:pt x="473" y="284"/>
                      <a:pt x="520" y="308"/>
                    </a:cubicBezTo>
                  </a:path>
                </a:pathLst>
              </a:custGeom>
              <a:grpFill/>
              <a:ln>
                <a:noFill/>
              </a:ln>
              <a:effectLst/>
              <a:extLst>
                <a:ext uri="{91240B29-F687-4f45-9708-019B960494DF}">
                  <a14:hiddenLine xmlns="" xmlns:a14="http://schemas.microsoft.com/office/drawing/2010/main" xmlns:lc="http://schemas.openxmlformats.org/drawingml/2006/lockedCanvas" w="9525" cap="flat">
                    <a:solidFill>
                      <a:srgbClr val="808080"/>
                    </a:solidFill>
                    <a:bevel/>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rgbClr val="000000">
                          <a:alpha val="74998"/>
                        </a:srgb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2"/>
                  </a:solidFill>
                  <a:effectLst/>
                  <a:uLnTx/>
                  <a:uFillTx/>
                  <a:latin typeface="Arial"/>
                  <a:ea typeface="SimSun" charset="0"/>
                  <a:cs typeface="+mn-cs"/>
                </a:endParaRPr>
              </a:p>
            </p:txBody>
          </p:sp>
          <p:sp>
            <p:nvSpPr>
              <p:cNvPr id="72" name="Freeform 28">
                <a:extLst>
                  <a:ext uri="{FF2B5EF4-FFF2-40B4-BE49-F238E27FC236}">
                    <a16:creationId xmlns:a16="http://schemas.microsoft.com/office/drawing/2014/main" id="{EE2F91C2-5524-42D6-89DD-4F207B23CA13}"/>
                  </a:ext>
                </a:extLst>
              </p:cNvPr>
              <p:cNvSpPr>
                <a:spLocks noChangeArrowheads="1"/>
              </p:cNvSpPr>
              <p:nvPr/>
            </p:nvSpPr>
            <p:spPr bwMode="auto">
              <a:xfrm>
                <a:off x="3956050" y="1704975"/>
                <a:ext cx="68263" cy="77788"/>
              </a:xfrm>
              <a:custGeom>
                <a:avLst/>
                <a:gdLst>
                  <a:gd name="T0" fmla="*/ 189 w 190"/>
                  <a:gd name="T1" fmla="*/ 23 h 214"/>
                  <a:gd name="T2" fmla="*/ 189 w 190"/>
                  <a:gd name="T3" fmla="*/ 23 h 214"/>
                  <a:gd name="T4" fmla="*/ 189 w 190"/>
                  <a:gd name="T5" fmla="*/ 47 h 214"/>
                  <a:gd name="T6" fmla="*/ 71 w 190"/>
                  <a:gd name="T7" fmla="*/ 213 h 214"/>
                  <a:gd name="T8" fmla="*/ 0 w 190"/>
                  <a:gd name="T9" fmla="*/ 166 h 214"/>
                  <a:gd name="T10" fmla="*/ 189 w 190"/>
                  <a:gd name="T11" fmla="*/ 23 h 214"/>
                </a:gdLst>
                <a:ahLst/>
                <a:cxnLst>
                  <a:cxn ang="0">
                    <a:pos x="T0" y="T1"/>
                  </a:cxn>
                  <a:cxn ang="0">
                    <a:pos x="T2" y="T3"/>
                  </a:cxn>
                  <a:cxn ang="0">
                    <a:pos x="T4" y="T5"/>
                  </a:cxn>
                  <a:cxn ang="0">
                    <a:pos x="T6" y="T7"/>
                  </a:cxn>
                  <a:cxn ang="0">
                    <a:pos x="T8" y="T9"/>
                  </a:cxn>
                  <a:cxn ang="0">
                    <a:pos x="T10" y="T11"/>
                  </a:cxn>
                </a:cxnLst>
                <a:rect l="0" t="0" r="r" b="b"/>
                <a:pathLst>
                  <a:path w="190" h="214">
                    <a:moveTo>
                      <a:pt x="189" y="23"/>
                    </a:moveTo>
                    <a:lnTo>
                      <a:pt x="189" y="23"/>
                    </a:lnTo>
                    <a:lnTo>
                      <a:pt x="189" y="47"/>
                    </a:lnTo>
                    <a:cubicBezTo>
                      <a:pt x="189" y="118"/>
                      <a:pt x="118" y="166"/>
                      <a:pt x="71" y="213"/>
                    </a:cubicBezTo>
                    <a:cubicBezTo>
                      <a:pt x="23" y="213"/>
                      <a:pt x="23" y="189"/>
                      <a:pt x="0" y="166"/>
                    </a:cubicBezTo>
                    <a:cubicBezTo>
                      <a:pt x="47" y="118"/>
                      <a:pt x="71" y="0"/>
                      <a:pt x="189" y="23"/>
                    </a:cubicBezTo>
                  </a:path>
                </a:pathLst>
              </a:custGeom>
              <a:grpFill/>
              <a:ln>
                <a:noFill/>
              </a:ln>
              <a:effectLst/>
              <a:extLst>
                <a:ext uri="{91240B29-F687-4f45-9708-019B960494DF}">
                  <a14:hiddenLine xmlns="" xmlns:a14="http://schemas.microsoft.com/office/drawing/2010/main" xmlns:lc="http://schemas.openxmlformats.org/drawingml/2006/lockedCanvas" w="9525" cap="flat">
                    <a:solidFill>
                      <a:srgbClr val="808080"/>
                    </a:solidFill>
                    <a:bevel/>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rgbClr val="000000">
                          <a:alpha val="74998"/>
                        </a:srgb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2"/>
                  </a:solidFill>
                  <a:effectLst/>
                  <a:uLnTx/>
                  <a:uFillTx/>
                  <a:latin typeface="Arial"/>
                  <a:ea typeface="SimSun" charset="0"/>
                  <a:cs typeface="+mn-cs"/>
                </a:endParaRPr>
              </a:p>
            </p:txBody>
          </p:sp>
          <p:sp>
            <p:nvSpPr>
              <p:cNvPr id="73" name="Freeform 29">
                <a:extLst>
                  <a:ext uri="{FF2B5EF4-FFF2-40B4-BE49-F238E27FC236}">
                    <a16:creationId xmlns:a16="http://schemas.microsoft.com/office/drawing/2014/main" id="{EC75B2B2-014D-46F7-8C33-A07C6214E055}"/>
                  </a:ext>
                </a:extLst>
              </p:cNvPr>
              <p:cNvSpPr>
                <a:spLocks noChangeArrowheads="1"/>
              </p:cNvSpPr>
              <p:nvPr/>
            </p:nvSpPr>
            <p:spPr bwMode="auto">
              <a:xfrm>
                <a:off x="4824413" y="2011363"/>
                <a:ext cx="85725" cy="85725"/>
              </a:xfrm>
              <a:custGeom>
                <a:avLst/>
                <a:gdLst>
                  <a:gd name="T0" fmla="*/ 237 w 238"/>
                  <a:gd name="T1" fmla="*/ 95 h 238"/>
                  <a:gd name="T2" fmla="*/ 237 w 238"/>
                  <a:gd name="T3" fmla="*/ 95 h 238"/>
                  <a:gd name="T4" fmla="*/ 213 w 238"/>
                  <a:gd name="T5" fmla="*/ 190 h 238"/>
                  <a:gd name="T6" fmla="*/ 71 w 238"/>
                  <a:gd name="T7" fmla="*/ 213 h 238"/>
                  <a:gd name="T8" fmla="*/ 0 w 238"/>
                  <a:gd name="T9" fmla="*/ 72 h 238"/>
                  <a:gd name="T10" fmla="*/ 165 w 238"/>
                  <a:gd name="T11" fmla="*/ 24 h 238"/>
                  <a:gd name="T12" fmla="*/ 237 w 238"/>
                  <a:gd name="T13" fmla="*/ 95 h 238"/>
                </a:gdLst>
                <a:ahLst/>
                <a:cxnLst>
                  <a:cxn ang="0">
                    <a:pos x="T0" y="T1"/>
                  </a:cxn>
                  <a:cxn ang="0">
                    <a:pos x="T2" y="T3"/>
                  </a:cxn>
                  <a:cxn ang="0">
                    <a:pos x="T4" y="T5"/>
                  </a:cxn>
                  <a:cxn ang="0">
                    <a:pos x="T6" y="T7"/>
                  </a:cxn>
                  <a:cxn ang="0">
                    <a:pos x="T8" y="T9"/>
                  </a:cxn>
                  <a:cxn ang="0">
                    <a:pos x="T10" y="T11"/>
                  </a:cxn>
                  <a:cxn ang="0">
                    <a:pos x="T12" y="T13"/>
                  </a:cxn>
                </a:cxnLst>
                <a:rect l="0" t="0" r="r" b="b"/>
                <a:pathLst>
                  <a:path w="238" h="238">
                    <a:moveTo>
                      <a:pt x="237" y="95"/>
                    </a:moveTo>
                    <a:lnTo>
                      <a:pt x="237" y="95"/>
                    </a:lnTo>
                    <a:cubicBezTo>
                      <a:pt x="237" y="166"/>
                      <a:pt x="213" y="166"/>
                      <a:pt x="213" y="190"/>
                    </a:cubicBezTo>
                    <a:cubicBezTo>
                      <a:pt x="142" y="190"/>
                      <a:pt x="142" y="237"/>
                      <a:pt x="71" y="213"/>
                    </a:cubicBezTo>
                    <a:cubicBezTo>
                      <a:pt x="71" y="143"/>
                      <a:pt x="24" y="119"/>
                      <a:pt x="0" y="72"/>
                    </a:cubicBezTo>
                    <a:cubicBezTo>
                      <a:pt x="0" y="0"/>
                      <a:pt x="118" y="48"/>
                      <a:pt x="165" y="24"/>
                    </a:cubicBezTo>
                    <a:cubicBezTo>
                      <a:pt x="189" y="72"/>
                      <a:pt x="213" y="72"/>
                      <a:pt x="237" y="95"/>
                    </a:cubicBezTo>
                  </a:path>
                </a:pathLst>
              </a:custGeom>
              <a:grpFill/>
              <a:ln>
                <a:noFill/>
              </a:ln>
              <a:effectLst/>
              <a:extLst>
                <a:ext uri="{91240B29-F687-4f45-9708-019B960494DF}">
                  <a14:hiddenLine xmlns="" xmlns:a14="http://schemas.microsoft.com/office/drawing/2010/main" xmlns:lc="http://schemas.openxmlformats.org/drawingml/2006/lockedCanvas" w="9525" cap="flat">
                    <a:solidFill>
                      <a:srgbClr val="808080"/>
                    </a:solidFill>
                    <a:bevel/>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rgbClr val="000000">
                          <a:alpha val="74998"/>
                        </a:srgb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2"/>
                  </a:solidFill>
                  <a:effectLst/>
                  <a:uLnTx/>
                  <a:uFillTx/>
                  <a:latin typeface="Arial"/>
                  <a:ea typeface="SimSun" charset="0"/>
                  <a:cs typeface="+mn-cs"/>
                </a:endParaRPr>
              </a:p>
            </p:txBody>
          </p:sp>
          <p:sp>
            <p:nvSpPr>
              <p:cNvPr id="74" name="Freeform 30">
                <a:extLst>
                  <a:ext uri="{FF2B5EF4-FFF2-40B4-BE49-F238E27FC236}">
                    <a16:creationId xmlns:a16="http://schemas.microsoft.com/office/drawing/2014/main" id="{F6E08FF6-4A04-4225-BDDB-FA93E822D735}"/>
                  </a:ext>
                </a:extLst>
              </p:cNvPr>
              <p:cNvSpPr>
                <a:spLocks noChangeArrowheads="1"/>
              </p:cNvSpPr>
              <p:nvPr/>
            </p:nvSpPr>
            <p:spPr bwMode="auto">
              <a:xfrm>
                <a:off x="4765675" y="1935163"/>
                <a:ext cx="169863" cy="76200"/>
              </a:xfrm>
              <a:custGeom>
                <a:avLst/>
                <a:gdLst>
                  <a:gd name="T0" fmla="*/ 473 w 474"/>
                  <a:gd name="T1" fmla="*/ 71 h 213"/>
                  <a:gd name="T2" fmla="*/ 473 w 474"/>
                  <a:gd name="T3" fmla="*/ 71 h 213"/>
                  <a:gd name="T4" fmla="*/ 425 w 474"/>
                  <a:gd name="T5" fmla="*/ 165 h 213"/>
                  <a:gd name="T6" fmla="*/ 0 w 474"/>
                  <a:gd name="T7" fmla="*/ 118 h 213"/>
                  <a:gd name="T8" fmla="*/ 212 w 474"/>
                  <a:gd name="T9" fmla="*/ 23 h 213"/>
                  <a:gd name="T10" fmla="*/ 259 w 474"/>
                  <a:gd name="T11" fmla="*/ 0 h 213"/>
                  <a:gd name="T12" fmla="*/ 473 w 474"/>
                  <a:gd name="T13" fmla="*/ 71 h 213"/>
                </a:gdLst>
                <a:ahLst/>
                <a:cxnLst>
                  <a:cxn ang="0">
                    <a:pos x="T0" y="T1"/>
                  </a:cxn>
                  <a:cxn ang="0">
                    <a:pos x="T2" y="T3"/>
                  </a:cxn>
                  <a:cxn ang="0">
                    <a:pos x="T4" y="T5"/>
                  </a:cxn>
                  <a:cxn ang="0">
                    <a:pos x="T6" y="T7"/>
                  </a:cxn>
                  <a:cxn ang="0">
                    <a:pos x="T8" y="T9"/>
                  </a:cxn>
                  <a:cxn ang="0">
                    <a:pos x="T10" y="T11"/>
                  </a:cxn>
                  <a:cxn ang="0">
                    <a:pos x="T12" y="T13"/>
                  </a:cxn>
                </a:cxnLst>
                <a:rect l="0" t="0" r="r" b="b"/>
                <a:pathLst>
                  <a:path w="474" h="213">
                    <a:moveTo>
                      <a:pt x="473" y="71"/>
                    </a:moveTo>
                    <a:lnTo>
                      <a:pt x="473" y="71"/>
                    </a:lnTo>
                    <a:cubicBezTo>
                      <a:pt x="473" y="94"/>
                      <a:pt x="449" y="141"/>
                      <a:pt x="425" y="165"/>
                    </a:cubicBezTo>
                    <a:cubicBezTo>
                      <a:pt x="283" y="212"/>
                      <a:pt x="118" y="141"/>
                      <a:pt x="0" y="118"/>
                    </a:cubicBezTo>
                    <a:cubicBezTo>
                      <a:pt x="0" y="0"/>
                      <a:pt x="94" y="0"/>
                      <a:pt x="212" y="23"/>
                    </a:cubicBezTo>
                    <a:cubicBezTo>
                      <a:pt x="212" y="23"/>
                      <a:pt x="236" y="23"/>
                      <a:pt x="259" y="0"/>
                    </a:cubicBezTo>
                    <a:cubicBezTo>
                      <a:pt x="283" y="47"/>
                      <a:pt x="425" y="23"/>
                      <a:pt x="473" y="71"/>
                    </a:cubicBezTo>
                  </a:path>
                </a:pathLst>
              </a:custGeom>
              <a:grpFill/>
              <a:ln>
                <a:noFill/>
              </a:ln>
              <a:effectLst/>
              <a:extLst>
                <a:ext uri="{91240B29-F687-4f45-9708-019B960494DF}">
                  <a14:hiddenLine xmlns="" xmlns:a14="http://schemas.microsoft.com/office/drawing/2010/main" xmlns:lc="http://schemas.openxmlformats.org/drawingml/2006/lockedCanvas" w="9525" cap="flat">
                    <a:solidFill>
                      <a:srgbClr val="808080"/>
                    </a:solidFill>
                    <a:bevel/>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rgbClr val="000000">
                          <a:alpha val="74998"/>
                        </a:srgb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2"/>
                  </a:solidFill>
                  <a:effectLst/>
                  <a:uLnTx/>
                  <a:uFillTx/>
                  <a:latin typeface="Arial"/>
                  <a:ea typeface="SimSun" charset="0"/>
                  <a:cs typeface="+mn-cs"/>
                </a:endParaRPr>
              </a:p>
            </p:txBody>
          </p:sp>
          <p:sp>
            <p:nvSpPr>
              <p:cNvPr id="75" name="Freeform 31">
                <a:extLst>
                  <a:ext uri="{FF2B5EF4-FFF2-40B4-BE49-F238E27FC236}">
                    <a16:creationId xmlns:a16="http://schemas.microsoft.com/office/drawing/2014/main" id="{F6FF98FA-FFAC-47AF-B224-05688E8AA1C2}"/>
                  </a:ext>
                </a:extLst>
              </p:cNvPr>
              <p:cNvSpPr>
                <a:spLocks noChangeArrowheads="1"/>
              </p:cNvSpPr>
              <p:nvPr/>
            </p:nvSpPr>
            <p:spPr bwMode="auto">
              <a:xfrm>
                <a:off x="4084638" y="1638300"/>
                <a:ext cx="144462" cy="128588"/>
              </a:xfrm>
              <a:custGeom>
                <a:avLst/>
                <a:gdLst>
                  <a:gd name="T0" fmla="*/ 402 w 403"/>
                  <a:gd name="T1" fmla="*/ 47 h 356"/>
                  <a:gd name="T2" fmla="*/ 402 w 403"/>
                  <a:gd name="T3" fmla="*/ 47 h 356"/>
                  <a:gd name="T4" fmla="*/ 402 w 403"/>
                  <a:gd name="T5" fmla="*/ 165 h 356"/>
                  <a:gd name="T6" fmla="*/ 236 w 403"/>
                  <a:gd name="T7" fmla="*/ 331 h 356"/>
                  <a:gd name="T8" fmla="*/ 23 w 403"/>
                  <a:gd name="T9" fmla="*/ 212 h 356"/>
                  <a:gd name="T10" fmla="*/ 70 w 403"/>
                  <a:gd name="T11" fmla="*/ 71 h 356"/>
                  <a:gd name="T12" fmla="*/ 331 w 403"/>
                  <a:gd name="T13" fmla="*/ 23 h 356"/>
                  <a:gd name="T14" fmla="*/ 402 w 403"/>
                  <a:gd name="T15" fmla="*/ 47 h 3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 h="356">
                    <a:moveTo>
                      <a:pt x="402" y="47"/>
                    </a:moveTo>
                    <a:lnTo>
                      <a:pt x="402" y="47"/>
                    </a:lnTo>
                    <a:cubicBezTo>
                      <a:pt x="402" y="94"/>
                      <a:pt x="402" y="142"/>
                      <a:pt x="402" y="165"/>
                    </a:cubicBezTo>
                    <a:cubicBezTo>
                      <a:pt x="354" y="236"/>
                      <a:pt x="378" y="355"/>
                      <a:pt x="236" y="331"/>
                    </a:cubicBezTo>
                    <a:cubicBezTo>
                      <a:pt x="165" y="307"/>
                      <a:pt x="70" y="283"/>
                      <a:pt x="23" y="212"/>
                    </a:cubicBezTo>
                    <a:cubicBezTo>
                      <a:pt x="0" y="142"/>
                      <a:pt x="47" y="118"/>
                      <a:pt x="70" y="71"/>
                    </a:cubicBezTo>
                    <a:cubicBezTo>
                      <a:pt x="141" y="47"/>
                      <a:pt x="213" y="0"/>
                      <a:pt x="331" y="23"/>
                    </a:cubicBezTo>
                    <a:cubicBezTo>
                      <a:pt x="354" y="47"/>
                      <a:pt x="378" y="47"/>
                      <a:pt x="402" y="47"/>
                    </a:cubicBezTo>
                  </a:path>
                </a:pathLst>
              </a:custGeom>
              <a:grpFill/>
              <a:ln>
                <a:noFill/>
              </a:ln>
              <a:effectLst/>
              <a:extLst>
                <a:ext uri="{91240B29-F687-4f45-9708-019B960494DF}">
                  <a14:hiddenLine xmlns="" xmlns:a14="http://schemas.microsoft.com/office/drawing/2010/main" xmlns:lc="http://schemas.openxmlformats.org/drawingml/2006/lockedCanvas" w="9525" cap="flat">
                    <a:solidFill>
                      <a:srgbClr val="808080"/>
                    </a:solidFill>
                    <a:bevel/>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rgbClr val="000000">
                          <a:alpha val="74998"/>
                        </a:srgb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2"/>
                  </a:solidFill>
                  <a:effectLst/>
                  <a:uLnTx/>
                  <a:uFillTx/>
                  <a:latin typeface="Arial"/>
                  <a:ea typeface="SimSun" charset="0"/>
                  <a:cs typeface="+mn-cs"/>
                </a:endParaRPr>
              </a:p>
            </p:txBody>
          </p:sp>
          <p:sp>
            <p:nvSpPr>
              <p:cNvPr id="76" name="Freeform 32">
                <a:extLst>
                  <a:ext uri="{FF2B5EF4-FFF2-40B4-BE49-F238E27FC236}">
                    <a16:creationId xmlns:a16="http://schemas.microsoft.com/office/drawing/2014/main" id="{22106944-E309-495B-B9B6-2D24FDD1F223}"/>
                  </a:ext>
                </a:extLst>
              </p:cNvPr>
              <p:cNvSpPr>
                <a:spLocks noChangeArrowheads="1"/>
              </p:cNvSpPr>
              <p:nvPr/>
            </p:nvSpPr>
            <p:spPr bwMode="auto">
              <a:xfrm>
                <a:off x="3956050" y="1704975"/>
                <a:ext cx="68263" cy="77788"/>
              </a:xfrm>
              <a:custGeom>
                <a:avLst/>
                <a:gdLst>
                  <a:gd name="T0" fmla="*/ 189 w 190"/>
                  <a:gd name="T1" fmla="*/ 23 h 214"/>
                  <a:gd name="T2" fmla="*/ 189 w 190"/>
                  <a:gd name="T3" fmla="*/ 23 h 214"/>
                  <a:gd name="T4" fmla="*/ 189 w 190"/>
                  <a:gd name="T5" fmla="*/ 47 h 214"/>
                  <a:gd name="T6" fmla="*/ 71 w 190"/>
                  <a:gd name="T7" fmla="*/ 213 h 214"/>
                  <a:gd name="T8" fmla="*/ 0 w 190"/>
                  <a:gd name="T9" fmla="*/ 166 h 214"/>
                  <a:gd name="T10" fmla="*/ 189 w 190"/>
                  <a:gd name="T11" fmla="*/ 23 h 214"/>
                </a:gdLst>
                <a:ahLst/>
                <a:cxnLst>
                  <a:cxn ang="0">
                    <a:pos x="T0" y="T1"/>
                  </a:cxn>
                  <a:cxn ang="0">
                    <a:pos x="T2" y="T3"/>
                  </a:cxn>
                  <a:cxn ang="0">
                    <a:pos x="T4" y="T5"/>
                  </a:cxn>
                  <a:cxn ang="0">
                    <a:pos x="T6" y="T7"/>
                  </a:cxn>
                  <a:cxn ang="0">
                    <a:pos x="T8" y="T9"/>
                  </a:cxn>
                  <a:cxn ang="0">
                    <a:pos x="T10" y="T11"/>
                  </a:cxn>
                </a:cxnLst>
                <a:rect l="0" t="0" r="r" b="b"/>
                <a:pathLst>
                  <a:path w="190" h="214">
                    <a:moveTo>
                      <a:pt x="189" y="23"/>
                    </a:moveTo>
                    <a:lnTo>
                      <a:pt x="189" y="23"/>
                    </a:lnTo>
                    <a:lnTo>
                      <a:pt x="189" y="47"/>
                    </a:lnTo>
                    <a:cubicBezTo>
                      <a:pt x="189" y="118"/>
                      <a:pt x="118" y="166"/>
                      <a:pt x="71" y="213"/>
                    </a:cubicBezTo>
                    <a:cubicBezTo>
                      <a:pt x="23" y="213"/>
                      <a:pt x="23" y="189"/>
                      <a:pt x="0" y="166"/>
                    </a:cubicBezTo>
                    <a:cubicBezTo>
                      <a:pt x="47" y="118"/>
                      <a:pt x="71" y="0"/>
                      <a:pt x="189" y="23"/>
                    </a:cubicBezTo>
                  </a:path>
                </a:pathLst>
              </a:custGeom>
              <a:grpFill/>
              <a:ln>
                <a:noFill/>
              </a:ln>
              <a:effectLst/>
              <a:extLst>
                <a:ext uri="{91240B29-F687-4f45-9708-019B960494DF}">
                  <a14:hiddenLine xmlns="" xmlns:a14="http://schemas.microsoft.com/office/drawing/2010/main" xmlns:lc="http://schemas.openxmlformats.org/drawingml/2006/lockedCanvas" w="9525" cap="flat">
                    <a:solidFill>
                      <a:srgbClr val="808080"/>
                    </a:solidFill>
                    <a:bevel/>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rgbClr val="000000">
                          <a:alpha val="74998"/>
                        </a:srgb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2"/>
                  </a:solidFill>
                  <a:effectLst/>
                  <a:uLnTx/>
                  <a:uFillTx/>
                  <a:latin typeface="Arial"/>
                  <a:ea typeface="SimSun" charset="0"/>
                  <a:cs typeface="+mn-cs"/>
                </a:endParaRPr>
              </a:p>
            </p:txBody>
          </p:sp>
          <p:sp>
            <p:nvSpPr>
              <p:cNvPr id="77" name="Freeform 33">
                <a:extLst>
                  <a:ext uri="{FF2B5EF4-FFF2-40B4-BE49-F238E27FC236}">
                    <a16:creationId xmlns:a16="http://schemas.microsoft.com/office/drawing/2014/main" id="{DA0DC893-38C2-4D28-99A8-04519B26C032}"/>
                  </a:ext>
                </a:extLst>
              </p:cNvPr>
              <p:cNvSpPr>
                <a:spLocks noChangeArrowheads="1"/>
              </p:cNvSpPr>
              <p:nvPr/>
            </p:nvSpPr>
            <p:spPr bwMode="auto">
              <a:xfrm>
                <a:off x="4084638" y="1638300"/>
                <a:ext cx="144462" cy="128588"/>
              </a:xfrm>
              <a:custGeom>
                <a:avLst/>
                <a:gdLst>
                  <a:gd name="T0" fmla="*/ 402 w 403"/>
                  <a:gd name="T1" fmla="*/ 47 h 356"/>
                  <a:gd name="T2" fmla="*/ 402 w 403"/>
                  <a:gd name="T3" fmla="*/ 47 h 356"/>
                  <a:gd name="T4" fmla="*/ 402 w 403"/>
                  <a:gd name="T5" fmla="*/ 165 h 356"/>
                  <a:gd name="T6" fmla="*/ 236 w 403"/>
                  <a:gd name="T7" fmla="*/ 331 h 356"/>
                  <a:gd name="T8" fmla="*/ 23 w 403"/>
                  <a:gd name="T9" fmla="*/ 212 h 356"/>
                  <a:gd name="T10" fmla="*/ 70 w 403"/>
                  <a:gd name="T11" fmla="*/ 71 h 356"/>
                  <a:gd name="T12" fmla="*/ 331 w 403"/>
                  <a:gd name="T13" fmla="*/ 23 h 356"/>
                  <a:gd name="T14" fmla="*/ 402 w 403"/>
                  <a:gd name="T15" fmla="*/ 47 h 3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 h="356">
                    <a:moveTo>
                      <a:pt x="402" y="47"/>
                    </a:moveTo>
                    <a:lnTo>
                      <a:pt x="402" y="47"/>
                    </a:lnTo>
                    <a:cubicBezTo>
                      <a:pt x="402" y="94"/>
                      <a:pt x="402" y="142"/>
                      <a:pt x="402" y="165"/>
                    </a:cubicBezTo>
                    <a:cubicBezTo>
                      <a:pt x="354" y="236"/>
                      <a:pt x="378" y="355"/>
                      <a:pt x="236" y="331"/>
                    </a:cubicBezTo>
                    <a:cubicBezTo>
                      <a:pt x="165" y="307"/>
                      <a:pt x="70" y="283"/>
                      <a:pt x="23" y="212"/>
                    </a:cubicBezTo>
                    <a:cubicBezTo>
                      <a:pt x="0" y="142"/>
                      <a:pt x="47" y="118"/>
                      <a:pt x="70" y="71"/>
                    </a:cubicBezTo>
                    <a:cubicBezTo>
                      <a:pt x="141" y="47"/>
                      <a:pt x="213" y="0"/>
                      <a:pt x="331" y="23"/>
                    </a:cubicBezTo>
                    <a:cubicBezTo>
                      <a:pt x="354" y="47"/>
                      <a:pt x="378" y="47"/>
                      <a:pt x="402" y="47"/>
                    </a:cubicBezTo>
                  </a:path>
                </a:pathLst>
              </a:custGeom>
              <a:grpFill/>
              <a:ln>
                <a:noFill/>
              </a:ln>
              <a:effectLst/>
              <a:extLst>
                <a:ext uri="{91240B29-F687-4f45-9708-019B960494DF}">
                  <a14:hiddenLine xmlns="" xmlns:a14="http://schemas.microsoft.com/office/drawing/2010/main" xmlns:lc="http://schemas.openxmlformats.org/drawingml/2006/lockedCanvas" w="9525" cap="flat">
                    <a:solidFill>
                      <a:srgbClr val="808080"/>
                    </a:solidFill>
                    <a:bevel/>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rgbClr val="000000">
                          <a:alpha val="74998"/>
                        </a:srgbClr>
                      </a:outerShdw>
                    </a:effectLst>
                  </a14:hiddenEffects>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2"/>
                  </a:solidFill>
                  <a:effectLst/>
                  <a:uLnTx/>
                  <a:uFillTx/>
                  <a:latin typeface="Arial"/>
                  <a:ea typeface="SimSun" charset="0"/>
                  <a:cs typeface="+mn-cs"/>
                </a:endParaRPr>
              </a:p>
            </p:txBody>
          </p:sp>
        </p:grpSp>
        <p:grpSp>
          <p:nvGrpSpPr>
            <p:cNvPr id="79" name="Group 78">
              <a:extLst>
                <a:ext uri="{FF2B5EF4-FFF2-40B4-BE49-F238E27FC236}">
                  <a16:creationId xmlns:a16="http://schemas.microsoft.com/office/drawing/2014/main" id="{1FC7F92C-3F94-4A54-A6AE-648E10321CB1}"/>
                </a:ext>
              </a:extLst>
            </p:cNvPr>
            <p:cNvGrpSpPr/>
            <p:nvPr/>
          </p:nvGrpSpPr>
          <p:grpSpPr>
            <a:xfrm>
              <a:off x="6008796" y="2116916"/>
              <a:ext cx="5777881" cy="3612261"/>
              <a:chOff x="5864077" y="1811201"/>
              <a:chExt cx="5777881" cy="3612261"/>
            </a:xfrm>
          </p:grpSpPr>
          <p:grpSp>
            <p:nvGrpSpPr>
              <p:cNvPr id="16" name="Group 15">
                <a:extLst>
                  <a:ext uri="{FF2B5EF4-FFF2-40B4-BE49-F238E27FC236}">
                    <a16:creationId xmlns:a16="http://schemas.microsoft.com/office/drawing/2014/main" id="{B86E53DF-02AD-4249-BCBF-562FFE001B38}"/>
                  </a:ext>
                </a:extLst>
              </p:cNvPr>
              <p:cNvGrpSpPr/>
              <p:nvPr/>
            </p:nvGrpSpPr>
            <p:grpSpPr>
              <a:xfrm>
                <a:off x="5864077" y="1811201"/>
                <a:ext cx="5777881" cy="3612261"/>
                <a:chOff x="558599" y="990600"/>
                <a:chExt cx="5766001" cy="3604841"/>
              </a:xfrm>
              <a:solidFill>
                <a:schemeClr val="tx2"/>
              </a:solidFill>
            </p:grpSpPr>
            <p:sp>
              <p:nvSpPr>
                <p:cNvPr id="17" name="Freeform 64">
                  <a:extLst>
                    <a:ext uri="{FF2B5EF4-FFF2-40B4-BE49-F238E27FC236}">
                      <a16:creationId xmlns:a16="http://schemas.microsoft.com/office/drawing/2014/main" id="{D88A34B9-C94B-4161-9CF2-6106369FF100}"/>
                    </a:ext>
                  </a:extLst>
                </p:cNvPr>
                <p:cNvSpPr>
                  <a:spLocks noEditPoints="1"/>
                </p:cNvSpPr>
                <p:nvPr/>
              </p:nvSpPr>
              <p:spPr bwMode="auto">
                <a:xfrm>
                  <a:off x="4511448" y="3738946"/>
                  <a:ext cx="1017981" cy="856495"/>
                </a:xfrm>
                <a:custGeom>
                  <a:avLst/>
                  <a:gdLst>
                    <a:gd name="T0" fmla="*/ 767 w 996"/>
                    <a:gd name="T1" fmla="*/ 113 h 838"/>
                    <a:gd name="T2" fmla="*/ 854 w 996"/>
                    <a:gd name="T3" fmla="*/ 245 h 838"/>
                    <a:gd name="T4" fmla="*/ 882 w 996"/>
                    <a:gd name="T5" fmla="*/ 294 h 838"/>
                    <a:gd name="T6" fmla="*/ 914 w 996"/>
                    <a:gd name="T7" fmla="*/ 367 h 838"/>
                    <a:gd name="T8" fmla="*/ 981 w 996"/>
                    <a:gd name="T9" fmla="*/ 487 h 838"/>
                    <a:gd name="T10" fmla="*/ 995 w 996"/>
                    <a:gd name="T11" fmla="*/ 621 h 838"/>
                    <a:gd name="T12" fmla="*/ 981 w 996"/>
                    <a:gd name="T13" fmla="*/ 662 h 838"/>
                    <a:gd name="T14" fmla="*/ 981 w 996"/>
                    <a:gd name="T15" fmla="*/ 701 h 838"/>
                    <a:gd name="T16" fmla="*/ 921 w 996"/>
                    <a:gd name="T17" fmla="*/ 732 h 838"/>
                    <a:gd name="T18" fmla="*/ 889 w 996"/>
                    <a:gd name="T19" fmla="*/ 745 h 838"/>
                    <a:gd name="T20" fmla="*/ 875 w 996"/>
                    <a:gd name="T21" fmla="*/ 699 h 838"/>
                    <a:gd name="T22" fmla="*/ 806 w 996"/>
                    <a:gd name="T23" fmla="*/ 651 h 838"/>
                    <a:gd name="T24" fmla="*/ 778 w 996"/>
                    <a:gd name="T25" fmla="*/ 611 h 838"/>
                    <a:gd name="T26" fmla="*/ 740 w 996"/>
                    <a:gd name="T27" fmla="*/ 590 h 838"/>
                    <a:gd name="T28" fmla="*/ 698 w 996"/>
                    <a:gd name="T29" fmla="*/ 532 h 838"/>
                    <a:gd name="T30" fmla="*/ 642 w 996"/>
                    <a:gd name="T31" fmla="*/ 458 h 838"/>
                    <a:gd name="T32" fmla="*/ 675 w 996"/>
                    <a:gd name="T33" fmla="*/ 398 h 838"/>
                    <a:gd name="T34" fmla="*/ 637 w 996"/>
                    <a:gd name="T35" fmla="*/ 400 h 838"/>
                    <a:gd name="T36" fmla="*/ 640 w 996"/>
                    <a:gd name="T37" fmla="*/ 437 h 838"/>
                    <a:gd name="T38" fmla="*/ 618 w 996"/>
                    <a:gd name="T39" fmla="*/ 364 h 838"/>
                    <a:gd name="T40" fmla="*/ 609 w 996"/>
                    <a:gd name="T41" fmla="*/ 253 h 838"/>
                    <a:gd name="T42" fmla="*/ 556 w 996"/>
                    <a:gd name="T43" fmla="*/ 222 h 838"/>
                    <a:gd name="T44" fmla="*/ 519 w 996"/>
                    <a:gd name="T45" fmla="*/ 173 h 838"/>
                    <a:gd name="T46" fmla="*/ 459 w 996"/>
                    <a:gd name="T47" fmla="*/ 136 h 838"/>
                    <a:gd name="T48" fmla="*/ 400 w 996"/>
                    <a:gd name="T49" fmla="*/ 131 h 838"/>
                    <a:gd name="T50" fmla="*/ 401 w 996"/>
                    <a:gd name="T51" fmla="*/ 156 h 838"/>
                    <a:gd name="T52" fmla="*/ 336 w 996"/>
                    <a:gd name="T53" fmla="*/ 191 h 838"/>
                    <a:gd name="T54" fmla="*/ 289 w 996"/>
                    <a:gd name="T55" fmla="*/ 181 h 838"/>
                    <a:gd name="T56" fmla="*/ 252 w 996"/>
                    <a:gd name="T57" fmla="*/ 153 h 838"/>
                    <a:gd name="T58" fmla="*/ 127 w 996"/>
                    <a:gd name="T59" fmla="*/ 122 h 838"/>
                    <a:gd name="T60" fmla="*/ 30 w 996"/>
                    <a:gd name="T61" fmla="*/ 141 h 838"/>
                    <a:gd name="T62" fmla="*/ 0 w 996"/>
                    <a:gd name="T63" fmla="*/ 67 h 838"/>
                    <a:gd name="T64" fmla="*/ 227 w 996"/>
                    <a:gd name="T65" fmla="*/ 22 h 838"/>
                    <a:gd name="T66" fmla="*/ 319 w 996"/>
                    <a:gd name="T67" fmla="*/ 44 h 838"/>
                    <a:gd name="T68" fmla="*/ 445 w 996"/>
                    <a:gd name="T69" fmla="*/ 53 h 838"/>
                    <a:gd name="T70" fmla="*/ 647 w 996"/>
                    <a:gd name="T71" fmla="*/ 42 h 838"/>
                    <a:gd name="T72" fmla="*/ 664 w 996"/>
                    <a:gd name="T73" fmla="*/ 36 h 838"/>
                    <a:gd name="T74" fmla="*/ 698 w 996"/>
                    <a:gd name="T75" fmla="*/ 3 h 838"/>
                    <a:gd name="T76" fmla="*/ 823 w 996"/>
                    <a:gd name="T77" fmla="*/ 829 h 838"/>
                    <a:gd name="T78" fmla="*/ 856 w 996"/>
                    <a:gd name="T79" fmla="*/ 803 h 838"/>
                    <a:gd name="T80" fmla="*/ 876 w 996"/>
                    <a:gd name="T81" fmla="*/ 813 h 838"/>
                    <a:gd name="T82" fmla="*/ 814 w 996"/>
                    <a:gd name="T83" fmla="*/ 838 h 838"/>
                    <a:gd name="T84" fmla="*/ 899 w 996"/>
                    <a:gd name="T85" fmla="*/ 807 h 838"/>
                    <a:gd name="T86" fmla="*/ 974 w 996"/>
                    <a:gd name="T87" fmla="*/ 745 h 838"/>
                    <a:gd name="T88" fmla="*/ 996 w 996"/>
                    <a:gd name="T89" fmla="*/ 671 h 838"/>
                    <a:gd name="T90" fmla="*/ 976 w 996"/>
                    <a:gd name="T91" fmla="*/ 720 h 838"/>
                    <a:gd name="T92" fmla="*/ 907 w 996"/>
                    <a:gd name="T93" fmla="*/ 792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96" h="838">
                      <a:moveTo>
                        <a:pt x="729" y="6"/>
                      </a:moveTo>
                      <a:lnTo>
                        <a:pt x="743" y="52"/>
                      </a:lnTo>
                      <a:lnTo>
                        <a:pt x="767" y="113"/>
                      </a:lnTo>
                      <a:lnTo>
                        <a:pt x="801" y="170"/>
                      </a:lnTo>
                      <a:lnTo>
                        <a:pt x="823" y="211"/>
                      </a:lnTo>
                      <a:lnTo>
                        <a:pt x="854" y="245"/>
                      </a:lnTo>
                      <a:lnTo>
                        <a:pt x="879" y="267"/>
                      </a:lnTo>
                      <a:lnTo>
                        <a:pt x="889" y="286"/>
                      </a:lnTo>
                      <a:lnTo>
                        <a:pt x="882" y="294"/>
                      </a:lnTo>
                      <a:lnTo>
                        <a:pt x="878" y="301"/>
                      </a:lnTo>
                      <a:lnTo>
                        <a:pt x="895" y="348"/>
                      </a:lnTo>
                      <a:lnTo>
                        <a:pt x="914" y="367"/>
                      </a:lnTo>
                      <a:lnTo>
                        <a:pt x="929" y="400"/>
                      </a:lnTo>
                      <a:lnTo>
                        <a:pt x="953" y="436"/>
                      </a:lnTo>
                      <a:lnTo>
                        <a:pt x="981" y="487"/>
                      </a:lnTo>
                      <a:lnTo>
                        <a:pt x="988" y="536"/>
                      </a:lnTo>
                      <a:lnTo>
                        <a:pt x="992" y="611"/>
                      </a:lnTo>
                      <a:lnTo>
                        <a:pt x="995" y="621"/>
                      </a:lnTo>
                      <a:lnTo>
                        <a:pt x="993" y="642"/>
                      </a:lnTo>
                      <a:lnTo>
                        <a:pt x="978" y="650"/>
                      </a:lnTo>
                      <a:lnTo>
                        <a:pt x="981" y="662"/>
                      </a:lnTo>
                      <a:lnTo>
                        <a:pt x="976" y="675"/>
                      </a:lnTo>
                      <a:lnTo>
                        <a:pt x="978" y="690"/>
                      </a:lnTo>
                      <a:lnTo>
                        <a:pt x="981" y="701"/>
                      </a:lnTo>
                      <a:lnTo>
                        <a:pt x="964" y="721"/>
                      </a:lnTo>
                      <a:lnTo>
                        <a:pt x="945" y="731"/>
                      </a:lnTo>
                      <a:lnTo>
                        <a:pt x="921" y="732"/>
                      </a:lnTo>
                      <a:lnTo>
                        <a:pt x="912" y="742"/>
                      </a:lnTo>
                      <a:lnTo>
                        <a:pt x="896" y="748"/>
                      </a:lnTo>
                      <a:lnTo>
                        <a:pt x="889" y="745"/>
                      </a:lnTo>
                      <a:lnTo>
                        <a:pt x="881" y="739"/>
                      </a:lnTo>
                      <a:lnTo>
                        <a:pt x="879" y="721"/>
                      </a:lnTo>
                      <a:lnTo>
                        <a:pt x="875" y="699"/>
                      </a:lnTo>
                      <a:lnTo>
                        <a:pt x="853" y="667"/>
                      </a:lnTo>
                      <a:lnTo>
                        <a:pt x="831" y="653"/>
                      </a:lnTo>
                      <a:lnTo>
                        <a:pt x="806" y="651"/>
                      </a:lnTo>
                      <a:lnTo>
                        <a:pt x="801" y="659"/>
                      </a:lnTo>
                      <a:lnTo>
                        <a:pt x="782" y="632"/>
                      </a:lnTo>
                      <a:lnTo>
                        <a:pt x="778" y="611"/>
                      </a:lnTo>
                      <a:lnTo>
                        <a:pt x="762" y="584"/>
                      </a:lnTo>
                      <a:lnTo>
                        <a:pt x="751" y="578"/>
                      </a:lnTo>
                      <a:lnTo>
                        <a:pt x="740" y="590"/>
                      </a:lnTo>
                      <a:lnTo>
                        <a:pt x="729" y="589"/>
                      </a:lnTo>
                      <a:lnTo>
                        <a:pt x="717" y="557"/>
                      </a:lnTo>
                      <a:lnTo>
                        <a:pt x="698" y="532"/>
                      </a:lnTo>
                      <a:lnTo>
                        <a:pt x="681" y="500"/>
                      </a:lnTo>
                      <a:lnTo>
                        <a:pt x="664" y="481"/>
                      </a:lnTo>
                      <a:lnTo>
                        <a:pt x="642" y="458"/>
                      </a:lnTo>
                      <a:lnTo>
                        <a:pt x="654" y="442"/>
                      </a:lnTo>
                      <a:lnTo>
                        <a:pt x="675" y="408"/>
                      </a:lnTo>
                      <a:lnTo>
                        <a:pt x="675" y="398"/>
                      </a:lnTo>
                      <a:lnTo>
                        <a:pt x="647" y="392"/>
                      </a:lnTo>
                      <a:lnTo>
                        <a:pt x="636" y="397"/>
                      </a:lnTo>
                      <a:lnTo>
                        <a:pt x="637" y="400"/>
                      </a:lnTo>
                      <a:lnTo>
                        <a:pt x="654" y="406"/>
                      </a:lnTo>
                      <a:lnTo>
                        <a:pt x="645" y="434"/>
                      </a:lnTo>
                      <a:lnTo>
                        <a:pt x="640" y="437"/>
                      </a:lnTo>
                      <a:lnTo>
                        <a:pt x="629" y="412"/>
                      </a:lnTo>
                      <a:lnTo>
                        <a:pt x="620" y="381"/>
                      </a:lnTo>
                      <a:lnTo>
                        <a:pt x="618" y="364"/>
                      </a:lnTo>
                      <a:lnTo>
                        <a:pt x="628" y="336"/>
                      </a:lnTo>
                      <a:lnTo>
                        <a:pt x="628" y="276"/>
                      </a:lnTo>
                      <a:lnTo>
                        <a:pt x="609" y="253"/>
                      </a:lnTo>
                      <a:lnTo>
                        <a:pt x="601" y="233"/>
                      </a:lnTo>
                      <a:lnTo>
                        <a:pt x="568" y="225"/>
                      </a:lnTo>
                      <a:lnTo>
                        <a:pt x="556" y="222"/>
                      </a:lnTo>
                      <a:lnTo>
                        <a:pt x="547" y="205"/>
                      </a:lnTo>
                      <a:lnTo>
                        <a:pt x="525" y="195"/>
                      </a:lnTo>
                      <a:lnTo>
                        <a:pt x="519" y="173"/>
                      </a:lnTo>
                      <a:lnTo>
                        <a:pt x="501" y="167"/>
                      </a:lnTo>
                      <a:lnTo>
                        <a:pt x="486" y="145"/>
                      </a:lnTo>
                      <a:lnTo>
                        <a:pt x="459" y="136"/>
                      </a:lnTo>
                      <a:lnTo>
                        <a:pt x="440" y="127"/>
                      </a:lnTo>
                      <a:lnTo>
                        <a:pt x="425" y="127"/>
                      </a:lnTo>
                      <a:lnTo>
                        <a:pt x="400" y="131"/>
                      </a:lnTo>
                      <a:lnTo>
                        <a:pt x="398" y="144"/>
                      </a:lnTo>
                      <a:lnTo>
                        <a:pt x="403" y="150"/>
                      </a:lnTo>
                      <a:lnTo>
                        <a:pt x="401" y="156"/>
                      </a:lnTo>
                      <a:lnTo>
                        <a:pt x="381" y="156"/>
                      </a:lnTo>
                      <a:lnTo>
                        <a:pt x="358" y="178"/>
                      </a:lnTo>
                      <a:lnTo>
                        <a:pt x="336" y="191"/>
                      </a:lnTo>
                      <a:lnTo>
                        <a:pt x="312" y="191"/>
                      </a:lnTo>
                      <a:lnTo>
                        <a:pt x="292" y="198"/>
                      </a:lnTo>
                      <a:lnTo>
                        <a:pt x="289" y="181"/>
                      </a:lnTo>
                      <a:lnTo>
                        <a:pt x="280" y="169"/>
                      </a:lnTo>
                      <a:lnTo>
                        <a:pt x="261" y="161"/>
                      </a:lnTo>
                      <a:lnTo>
                        <a:pt x="252" y="153"/>
                      </a:lnTo>
                      <a:lnTo>
                        <a:pt x="200" y="128"/>
                      </a:lnTo>
                      <a:lnTo>
                        <a:pt x="153" y="117"/>
                      </a:lnTo>
                      <a:lnTo>
                        <a:pt x="127" y="122"/>
                      </a:lnTo>
                      <a:lnTo>
                        <a:pt x="89" y="125"/>
                      </a:lnTo>
                      <a:lnTo>
                        <a:pt x="52" y="138"/>
                      </a:lnTo>
                      <a:lnTo>
                        <a:pt x="30" y="141"/>
                      </a:lnTo>
                      <a:lnTo>
                        <a:pt x="28" y="91"/>
                      </a:lnTo>
                      <a:lnTo>
                        <a:pt x="13" y="78"/>
                      </a:lnTo>
                      <a:lnTo>
                        <a:pt x="0" y="67"/>
                      </a:lnTo>
                      <a:lnTo>
                        <a:pt x="3" y="49"/>
                      </a:lnTo>
                      <a:lnTo>
                        <a:pt x="66" y="41"/>
                      </a:lnTo>
                      <a:lnTo>
                        <a:pt x="227" y="22"/>
                      </a:lnTo>
                      <a:lnTo>
                        <a:pt x="269" y="19"/>
                      </a:lnTo>
                      <a:lnTo>
                        <a:pt x="303" y="20"/>
                      </a:lnTo>
                      <a:lnTo>
                        <a:pt x="319" y="44"/>
                      </a:lnTo>
                      <a:lnTo>
                        <a:pt x="328" y="53"/>
                      </a:lnTo>
                      <a:lnTo>
                        <a:pt x="378" y="56"/>
                      </a:lnTo>
                      <a:lnTo>
                        <a:pt x="445" y="53"/>
                      </a:lnTo>
                      <a:lnTo>
                        <a:pt x="579" y="44"/>
                      </a:lnTo>
                      <a:lnTo>
                        <a:pt x="614" y="41"/>
                      </a:lnTo>
                      <a:lnTo>
                        <a:pt x="647" y="42"/>
                      </a:lnTo>
                      <a:lnTo>
                        <a:pt x="648" y="59"/>
                      </a:lnTo>
                      <a:lnTo>
                        <a:pt x="662" y="64"/>
                      </a:lnTo>
                      <a:lnTo>
                        <a:pt x="664" y="36"/>
                      </a:lnTo>
                      <a:lnTo>
                        <a:pt x="654" y="10"/>
                      </a:lnTo>
                      <a:lnTo>
                        <a:pt x="662" y="0"/>
                      </a:lnTo>
                      <a:lnTo>
                        <a:pt x="698" y="3"/>
                      </a:lnTo>
                      <a:lnTo>
                        <a:pt x="729" y="6"/>
                      </a:lnTo>
                      <a:close/>
                      <a:moveTo>
                        <a:pt x="807" y="832"/>
                      </a:moveTo>
                      <a:lnTo>
                        <a:pt x="823" y="829"/>
                      </a:lnTo>
                      <a:lnTo>
                        <a:pt x="831" y="827"/>
                      </a:lnTo>
                      <a:lnTo>
                        <a:pt x="840" y="812"/>
                      </a:lnTo>
                      <a:lnTo>
                        <a:pt x="856" y="803"/>
                      </a:lnTo>
                      <a:lnTo>
                        <a:pt x="864" y="806"/>
                      </a:lnTo>
                      <a:lnTo>
                        <a:pt x="873" y="807"/>
                      </a:lnTo>
                      <a:lnTo>
                        <a:pt x="876" y="813"/>
                      </a:lnTo>
                      <a:lnTo>
                        <a:pt x="854" y="821"/>
                      </a:lnTo>
                      <a:lnTo>
                        <a:pt x="828" y="831"/>
                      </a:lnTo>
                      <a:lnTo>
                        <a:pt x="814" y="838"/>
                      </a:lnTo>
                      <a:lnTo>
                        <a:pt x="807" y="832"/>
                      </a:lnTo>
                      <a:close/>
                      <a:moveTo>
                        <a:pt x="892" y="801"/>
                      </a:moveTo>
                      <a:lnTo>
                        <a:pt x="899" y="807"/>
                      </a:lnTo>
                      <a:lnTo>
                        <a:pt x="917" y="795"/>
                      </a:lnTo>
                      <a:lnTo>
                        <a:pt x="951" y="768"/>
                      </a:lnTo>
                      <a:lnTo>
                        <a:pt x="974" y="745"/>
                      </a:lnTo>
                      <a:lnTo>
                        <a:pt x="990" y="703"/>
                      </a:lnTo>
                      <a:lnTo>
                        <a:pt x="995" y="692"/>
                      </a:lnTo>
                      <a:lnTo>
                        <a:pt x="996" y="671"/>
                      </a:lnTo>
                      <a:lnTo>
                        <a:pt x="992" y="675"/>
                      </a:lnTo>
                      <a:lnTo>
                        <a:pt x="985" y="692"/>
                      </a:lnTo>
                      <a:lnTo>
                        <a:pt x="976" y="720"/>
                      </a:lnTo>
                      <a:lnTo>
                        <a:pt x="957" y="753"/>
                      </a:lnTo>
                      <a:lnTo>
                        <a:pt x="929" y="779"/>
                      </a:lnTo>
                      <a:lnTo>
                        <a:pt x="907" y="792"/>
                      </a:lnTo>
                      <a:lnTo>
                        <a:pt x="892" y="801"/>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18" name="Freeform 65">
                  <a:extLst>
                    <a:ext uri="{FF2B5EF4-FFF2-40B4-BE49-F238E27FC236}">
                      <a16:creationId xmlns:a16="http://schemas.microsoft.com/office/drawing/2014/main" id="{75FFAF06-4044-45C8-BEC0-0F77EFFB4C82}"/>
                    </a:ext>
                  </a:extLst>
                </p:cNvPr>
                <p:cNvSpPr>
                  <a:spLocks/>
                </p:cNvSpPr>
                <p:nvPr/>
              </p:nvSpPr>
              <p:spPr bwMode="auto">
                <a:xfrm>
                  <a:off x="5864669" y="1531275"/>
                  <a:ext cx="177840" cy="379188"/>
                </a:xfrm>
                <a:custGeom>
                  <a:avLst/>
                  <a:gdLst>
                    <a:gd name="T0" fmla="*/ 161 w 174"/>
                    <a:gd name="T1" fmla="*/ 313 h 371"/>
                    <a:gd name="T2" fmla="*/ 167 w 174"/>
                    <a:gd name="T3" fmla="*/ 306 h 371"/>
                    <a:gd name="T4" fmla="*/ 174 w 174"/>
                    <a:gd name="T5" fmla="*/ 285 h 371"/>
                    <a:gd name="T6" fmla="*/ 158 w 174"/>
                    <a:gd name="T7" fmla="*/ 281 h 371"/>
                    <a:gd name="T8" fmla="*/ 155 w 174"/>
                    <a:gd name="T9" fmla="*/ 260 h 371"/>
                    <a:gd name="T10" fmla="*/ 130 w 174"/>
                    <a:gd name="T11" fmla="*/ 254 h 371"/>
                    <a:gd name="T12" fmla="*/ 128 w 174"/>
                    <a:gd name="T13" fmla="*/ 237 h 371"/>
                    <a:gd name="T14" fmla="*/ 83 w 174"/>
                    <a:gd name="T15" fmla="*/ 90 h 371"/>
                    <a:gd name="T16" fmla="*/ 55 w 174"/>
                    <a:gd name="T17" fmla="*/ 0 h 371"/>
                    <a:gd name="T18" fmla="*/ 49 w 174"/>
                    <a:gd name="T19" fmla="*/ 0 h 371"/>
                    <a:gd name="T20" fmla="*/ 44 w 174"/>
                    <a:gd name="T21" fmla="*/ 9 h 371"/>
                    <a:gd name="T22" fmla="*/ 41 w 174"/>
                    <a:gd name="T23" fmla="*/ 6 h 371"/>
                    <a:gd name="T24" fmla="*/ 35 w 174"/>
                    <a:gd name="T25" fmla="*/ 0 h 371"/>
                    <a:gd name="T26" fmla="*/ 25 w 174"/>
                    <a:gd name="T27" fmla="*/ 12 h 371"/>
                    <a:gd name="T28" fmla="*/ 25 w 174"/>
                    <a:gd name="T29" fmla="*/ 43 h 371"/>
                    <a:gd name="T30" fmla="*/ 27 w 174"/>
                    <a:gd name="T31" fmla="*/ 79 h 371"/>
                    <a:gd name="T32" fmla="*/ 39 w 174"/>
                    <a:gd name="T33" fmla="*/ 97 h 371"/>
                    <a:gd name="T34" fmla="*/ 39 w 174"/>
                    <a:gd name="T35" fmla="*/ 121 h 371"/>
                    <a:gd name="T36" fmla="*/ 16 w 174"/>
                    <a:gd name="T37" fmla="*/ 153 h 371"/>
                    <a:gd name="T38" fmla="*/ 0 w 174"/>
                    <a:gd name="T39" fmla="*/ 161 h 371"/>
                    <a:gd name="T40" fmla="*/ 0 w 174"/>
                    <a:gd name="T41" fmla="*/ 167 h 371"/>
                    <a:gd name="T42" fmla="*/ 6 w 174"/>
                    <a:gd name="T43" fmla="*/ 179 h 371"/>
                    <a:gd name="T44" fmla="*/ 6 w 174"/>
                    <a:gd name="T45" fmla="*/ 232 h 371"/>
                    <a:gd name="T46" fmla="*/ 2 w 174"/>
                    <a:gd name="T47" fmla="*/ 290 h 371"/>
                    <a:gd name="T48" fmla="*/ 0 w 174"/>
                    <a:gd name="T49" fmla="*/ 320 h 371"/>
                    <a:gd name="T50" fmla="*/ 6 w 174"/>
                    <a:gd name="T51" fmla="*/ 328 h 371"/>
                    <a:gd name="T52" fmla="*/ 6 w 174"/>
                    <a:gd name="T53" fmla="*/ 356 h 371"/>
                    <a:gd name="T54" fmla="*/ 3 w 174"/>
                    <a:gd name="T55" fmla="*/ 368 h 371"/>
                    <a:gd name="T56" fmla="*/ 10 w 174"/>
                    <a:gd name="T57" fmla="*/ 371 h 371"/>
                    <a:gd name="T58" fmla="*/ 114 w 174"/>
                    <a:gd name="T59" fmla="*/ 345 h 371"/>
                    <a:gd name="T60" fmla="*/ 127 w 174"/>
                    <a:gd name="T61" fmla="*/ 340 h 371"/>
                    <a:gd name="T62" fmla="*/ 139 w 174"/>
                    <a:gd name="T63" fmla="*/ 323 h 371"/>
                    <a:gd name="T64" fmla="*/ 161 w 174"/>
                    <a:gd name="T65" fmla="*/ 313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4" h="371">
                      <a:moveTo>
                        <a:pt x="161" y="313"/>
                      </a:moveTo>
                      <a:lnTo>
                        <a:pt x="167" y="306"/>
                      </a:lnTo>
                      <a:lnTo>
                        <a:pt x="174" y="285"/>
                      </a:lnTo>
                      <a:lnTo>
                        <a:pt x="158" y="281"/>
                      </a:lnTo>
                      <a:lnTo>
                        <a:pt x="155" y="260"/>
                      </a:lnTo>
                      <a:lnTo>
                        <a:pt x="130" y="254"/>
                      </a:lnTo>
                      <a:lnTo>
                        <a:pt x="128" y="237"/>
                      </a:lnTo>
                      <a:lnTo>
                        <a:pt x="83" y="90"/>
                      </a:lnTo>
                      <a:lnTo>
                        <a:pt x="55" y="0"/>
                      </a:lnTo>
                      <a:lnTo>
                        <a:pt x="49" y="0"/>
                      </a:lnTo>
                      <a:lnTo>
                        <a:pt x="44" y="9"/>
                      </a:lnTo>
                      <a:lnTo>
                        <a:pt x="41" y="6"/>
                      </a:lnTo>
                      <a:lnTo>
                        <a:pt x="35" y="0"/>
                      </a:lnTo>
                      <a:lnTo>
                        <a:pt x="25" y="12"/>
                      </a:lnTo>
                      <a:lnTo>
                        <a:pt x="25" y="43"/>
                      </a:lnTo>
                      <a:lnTo>
                        <a:pt x="27" y="79"/>
                      </a:lnTo>
                      <a:lnTo>
                        <a:pt x="39" y="97"/>
                      </a:lnTo>
                      <a:lnTo>
                        <a:pt x="39" y="121"/>
                      </a:lnTo>
                      <a:lnTo>
                        <a:pt x="16" y="153"/>
                      </a:lnTo>
                      <a:lnTo>
                        <a:pt x="0" y="161"/>
                      </a:lnTo>
                      <a:lnTo>
                        <a:pt x="0" y="167"/>
                      </a:lnTo>
                      <a:lnTo>
                        <a:pt x="6" y="179"/>
                      </a:lnTo>
                      <a:lnTo>
                        <a:pt x="6" y="232"/>
                      </a:lnTo>
                      <a:lnTo>
                        <a:pt x="2" y="290"/>
                      </a:lnTo>
                      <a:lnTo>
                        <a:pt x="0" y="320"/>
                      </a:lnTo>
                      <a:lnTo>
                        <a:pt x="6" y="328"/>
                      </a:lnTo>
                      <a:lnTo>
                        <a:pt x="6" y="356"/>
                      </a:lnTo>
                      <a:lnTo>
                        <a:pt x="3" y="368"/>
                      </a:lnTo>
                      <a:lnTo>
                        <a:pt x="10" y="371"/>
                      </a:lnTo>
                      <a:lnTo>
                        <a:pt x="114" y="345"/>
                      </a:lnTo>
                      <a:lnTo>
                        <a:pt x="127" y="340"/>
                      </a:lnTo>
                      <a:lnTo>
                        <a:pt x="139" y="323"/>
                      </a:lnTo>
                      <a:lnTo>
                        <a:pt x="161" y="313"/>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19" name="Freeform 66">
                  <a:extLst>
                    <a:ext uri="{FF2B5EF4-FFF2-40B4-BE49-F238E27FC236}">
                      <a16:creationId xmlns:a16="http://schemas.microsoft.com/office/drawing/2014/main" id="{22EF65C2-32A4-4460-B78C-957A4ACBBC48}"/>
                    </a:ext>
                  </a:extLst>
                </p:cNvPr>
                <p:cNvSpPr>
                  <a:spLocks/>
                </p:cNvSpPr>
                <p:nvPr/>
              </p:nvSpPr>
              <p:spPr bwMode="auto">
                <a:xfrm>
                  <a:off x="4436837" y="1717292"/>
                  <a:ext cx="427225" cy="579513"/>
                </a:xfrm>
                <a:custGeom>
                  <a:avLst/>
                  <a:gdLst>
                    <a:gd name="T0" fmla="*/ 396 w 418"/>
                    <a:gd name="T1" fmla="*/ 297 h 567"/>
                    <a:gd name="T2" fmla="*/ 367 w 418"/>
                    <a:gd name="T3" fmla="*/ 220 h 567"/>
                    <a:gd name="T4" fmla="*/ 340 w 418"/>
                    <a:gd name="T5" fmla="*/ 216 h 567"/>
                    <a:gd name="T6" fmla="*/ 304 w 418"/>
                    <a:gd name="T7" fmla="*/ 258 h 567"/>
                    <a:gd name="T8" fmla="*/ 279 w 418"/>
                    <a:gd name="T9" fmla="*/ 286 h 567"/>
                    <a:gd name="T10" fmla="*/ 270 w 418"/>
                    <a:gd name="T11" fmla="*/ 281 h 567"/>
                    <a:gd name="T12" fmla="*/ 257 w 418"/>
                    <a:gd name="T13" fmla="*/ 272 h 567"/>
                    <a:gd name="T14" fmla="*/ 256 w 418"/>
                    <a:gd name="T15" fmla="*/ 269 h 567"/>
                    <a:gd name="T16" fmla="*/ 259 w 418"/>
                    <a:gd name="T17" fmla="*/ 238 h 567"/>
                    <a:gd name="T18" fmla="*/ 284 w 418"/>
                    <a:gd name="T19" fmla="*/ 208 h 567"/>
                    <a:gd name="T20" fmla="*/ 304 w 418"/>
                    <a:gd name="T21" fmla="*/ 181 h 567"/>
                    <a:gd name="T22" fmla="*/ 292 w 418"/>
                    <a:gd name="T23" fmla="*/ 105 h 567"/>
                    <a:gd name="T24" fmla="*/ 278 w 418"/>
                    <a:gd name="T25" fmla="*/ 86 h 567"/>
                    <a:gd name="T26" fmla="*/ 293 w 418"/>
                    <a:gd name="T27" fmla="*/ 85 h 567"/>
                    <a:gd name="T28" fmla="*/ 279 w 418"/>
                    <a:gd name="T29" fmla="*/ 60 h 567"/>
                    <a:gd name="T30" fmla="*/ 256 w 418"/>
                    <a:gd name="T31" fmla="*/ 44 h 567"/>
                    <a:gd name="T32" fmla="*/ 193 w 418"/>
                    <a:gd name="T33" fmla="*/ 13 h 567"/>
                    <a:gd name="T34" fmla="*/ 171 w 418"/>
                    <a:gd name="T35" fmla="*/ 18 h 567"/>
                    <a:gd name="T36" fmla="*/ 147 w 418"/>
                    <a:gd name="T37" fmla="*/ 0 h 567"/>
                    <a:gd name="T38" fmla="*/ 111 w 418"/>
                    <a:gd name="T39" fmla="*/ 25 h 567"/>
                    <a:gd name="T40" fmla="*/ 118 w 418"/>
                    <a:gd name="T41" fmla="*/ 50 h 567"/>
                    <a:gd name="T42" fmla="*/ 134 w 418"/>
                    <a:gd name="T43" fmla="*/ 58 h 567"/>
                    <a:gd name="T44" fmla="*/ 101 w 418"/>
                    <a:gd name="T45" fmla="*/ 64 h 567"/>
                    <a:gd name="T46" fmla="*/ 90 w 418"/>
                    <a:gd name="T47" fmla="*/ 89 h 567"/>
                    <a:gd name="T48" fmla="*/ 95 w 418"/>
                    <a:gd name="T49" fmla="*/ 133 h 567"/>
                    <a:gd name="T50" fmla="*/ 68 w 418"/>
                    <a:gd name="T51" fmla="*/ 146 h 567"/>
                    <a:gd name="T52" fmla="*/ 76 w 418"/>
                    <a:gd name="T53" fmla="*/ 103 h 567"/>
                    <a:gd name="T54" fmla="*/ 76 w 418"/>
                    <a:gd name="T55" fmla="*/ 85 h 567"/>
                    <a:gd name="T56" fmla="*/ 58 w 418"/>
                    <a:gd name="T57" fmla="*/ 116 h 567"/>
                    <a:gd name="T58" fmla="*/ 29 w 418"/>
                    <a:gd name="T59" fmla="*/ 135 h 567"/>
                    <a:gd name="T60" fmla="*/ 33 w 418"/>
                    <a:gd name="T61" fmla="*/ 146 h 567"/>
                    <a:gd name="T62" fmla="*/ 14 w 418"/>
                    <a:gd name="T63" fmla="*/ 164 h 567"/>
                    <a:gd name="T64" fmla="*/ 18 w 418"/>
                    <a:gd name="T65" fmla="*/ 186 h 567"/>
                    <a:gd name="T66" fmla="*/ 1 w 418"/>
                    <a:gd name="T67" fmla="*/ 250 h 567"/>
                    <a:gd name="T68" fmla="*/ 9 w 418"/>
                    <a:gd name="T69" fmla="*/ 288 h 567"/>
                    <a:gd name="T70" fmla="*/ 1 w 418"/>
                    <a:gd name="T71" fmla="*/ 306 h 567"/>
                    <a:gd name="T72" fmla="*/ 22 w 418"/>
                    <a:gd name="T73" fmla="*/ 361 h 567"/>
                    <a:gd name="T74" fmla="*/ 50 w 418"/>
                    <a:gd name="T75" fmla="*/ 433 h 567"/>
                    <a:gd name="T76" fmla="*/ 39 w 418"/>
                    <a:gd name="T77" fmla="*/ 498 h 567"/>
                    <a:gd name="T78" fmla="*/ 22 w 418"/>
                    <a:gd name="T79" fmla="*/ 548 h 567"/>
                    <a:gd name="T80" fmla="*/ 28 w 418"/>
                    <a:gd name="T81" fmla="*/ 567 h 567"/>
                    <a:gd name="T82" fmla="*/ 207 w 418"/>
                    <a:gd name="T83" fmla="*/ 547 h 567"/>
                    <a:gd name="T84" fmla="*/ 251 w 418"/>
                    <a:gd name="T85" fmla="*/ 548 h 567"/>
                    <a:gd name="T86" fmla="*/ 339 w 418"/>
                    <a:gd name="T87" fmla="*/ 537 h 567"/>
                    <a:gd name="T88" fmla="*/ 342 w 418"/>
                    <a:gd name="T89" fmla="*/ 523 h 567"/>
                    <a:gd name="T90" fmla="*/ 367 w 418"/>
                    <a:gd name="T91" fmla="*/ 491 h 567"/>
                    <a:gd name="T92" fmla="*/ 374 w 418"/>
                    <a:gd name="T93" fmla="*/ 448 h 567"/>
                    <a:gd name="T94" fmla="*/ 384 w 418"/>
                    <a:gd name="T95" fmla="*/ 423 h 567"/>
                    <a:gd name="T96" fmla="*/ 399 w 418"/>
                    <a:gd name="T97" fmla="*/ 409 h 567"/>
                    <a:gd name="T98" fmla="*/ 406 w 418"/>
                    <a:gd name="T99" fmla="*/ 414 h 567"/>
                    <a:gd name="T100" fmla="*/ 415 w 418"/>
                    <a:gd name="T101" fmla="*/ 348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18" h="567">
                      <a:moveTo>
                        <a:pt x="415" y="348"/>
                      </a:moveTo>
                      <a:lnTo>
                        <a:pt x="396" y="297"/>
                      </a:lnTo>
                      <a:lnTo>
                        <a:pt x="381" y="241"/>
                      </a:lnTo>
                      <a:lnTo>
                        <a:pt x="367" y="220"/>
                      </a:lnTo>
                      <a:lnTo>
                        <a:pt x="349" y="210"/>
                      </a:lnTo>
                      <a:lnTo>
                        <a:pt x="340" y="216"/>
                      </a:lnTo>
                      <a:lnTo>
                        <a:pt x="315" y="227"/>
                      </a:lnTo>
                      <a:lnTo>
                        <a:pt x="304" y="258"/>
                      </a:lnTo>
                      <a:lnTo>
                        <a:pt x="287" y="281"/>
                      </a:lnTo>
                      <a:lnTo>
                        <a:pt x="279" y="286"/>
                      </a:lnTo>
                      <a:lnTo>
                        <a:pt x="270" y="281"/>
                      </a:lnTo>
                      <a:lnTo>
                        <a:pt x="270" y="281"/>
                      </a:lnTo>
                      <a:lnTo>
                        <a:pt x="262" y="277"/>
                      </a:lnTo>
                      <a:lnTo>
                        <a:pt x="257" y="272"/>
                      </a:lnTo>
                      <a:lnTo>
                        <a:pt x="256" y="270"/>
                      </a:lnTo>
                      <a:lnTo>
                        <a:pt x="256" y="269"/>
                      </a:lnTo>
                      <a:lnTo>
                        <a:pt x="256" y="269"/>
                      </a:lnTo>
                      <a:lnTo>
                        <a:pt x="259" y="238"/>
                      </a:lnTo>
                      <a:lnTo>
                        <a:pt x="279" y="230"/>
                      </a:lnTo>
                      <a:lnTo>
                        <a:pt x="284" y="208"/>
                      </a:lnTo>
                      <a:lnTo>
                        <a:pt x="289" y="192"/>
                      </a:lnTo>
                      <a:lnTo>
                        <a:pt x="304" y="181"/>
                      </a:lnTo>
                      <a:lnTo>
                        <a:pt x="301" y="119"/>
                      </a:lnTo>
                      <a:lnTo>
                        <a:pt x="292" y="105"/>
                      </a:lnTo>
                      <a:lnTo>
                        <a:pt x="284" y="100"/>
                      </a:lnTo>
                      <a:lnTo>
                        <a:pt x="278" y="86"/>
                      </a:lnTo>
                      <a:lnTo>
                        <a:pt x="284" y="82"/>
                      </a:lnTo>
                      <a:lnTo>
                        <a:pt x="293" y="85"/>
                      </a:lnTo>
                      <a:lnTo>
                        <a:pt x="295" y="74"/>
                      </a:lnTo>
                      <a:lnTo>
                        <a:pt x="279" y="60"/>
                      </a:lnTo>
                      <a:lnTo>
                        <a:pt x="271" y="44"/>
                      </a:lnTo>
                      <a:lnTo>
                        <a:pt x="256" y="44"/>
                      </a:lnTo>
                      <a:lnTo>
                        <a:pt x="228" y="35"/>
                      </a:lnTo>
                      <a:lnTo>
                        <a:pt x="193" y="13"/>
                      </a:lnTo>
                      <a:lnTo>
                        <a:pt x="176" y="13"/>
                      </a:lnTo>
                      <a:lnTo>
                        <a:pt x="171" y="18"/>
                      </a:lnTo>
                      <a:lnTo>
                        <a:pt x="165" y="14"/>
                      </a:lnTo>
                      <a:lnTo>
                        <a:pt x="147" y="0"/>
                      </a:lnTo>
                      <a:lnTo>
                        <a:pt x="128" y="11"/>
                      </a:lnTo>
                      <a:lnTo>
                        <a:pt x="111" y="25"/>
                      </a:lnTo>
                      <a:lnTo>
                        <a:pt x="112" y="47"/>
                      </a:lnTo>
                      <a:lnTo>
                        <a:pt x="118" y="50"/>
                      </a:lnTo>
                      <a:lnTo>
                        <a:pt x="131" y="52"/>
                      </a:lnTo>
                      <a:lnTo>
                        <a:pt x="134" y="58"/>
                      </a:lnTo>
                      <a:lnTo>
                        <a:pt x="118" y="63"/>
                      </a:lnTo>
                      <a:lnTo>
                        <a:pt x="101" y="64"/>
                      </a:lnTo>
                      <a:lnTo>
                        <a:pt x="93" y="75"/>
                      </a:lnTo>
                      <a:lnTo>
                        <a:pt x="90" y="89"/>
                      </a:lnTo>
                      <a:lnTo>
                        <a:pt x="93" y="99"/>
                      </a:lnTo>
                      <a:lnTo>
                        <a:pt x="95" y="133"/>
                      </a:lnTo>
                      <a:lnTo>
                        <a:pt x="73" y="147"/>
                      </a:lnTo>
                      <a:lnTo>
                        <a:pt x="68" y="146"/>
                      </a:lnTo>
                      <a:lnTo>
                        <a:pt x="68" y="119"/>
                      </a:lnTo>
                      <a:lnTo>
                        <a:pt x="76" y="103"/>
                      </a:lnTo>
                      <a:lnTo>
                        <a:pt x="81" y="89"/>
                      </a:lnTo>
                      <a:lnTo>
                        <a:pt x="76" y="85"/>
                      </a:lnTo>
                      <a:lnTo>
                        <a:pt x="64" y="89"/>
                      </a:lnTo>
                      <a:lnTo>
                        <a:pt x="58" y="116"/>
                      </a:lnTo>
                      <a:lnTo>
                        <a:pt x="40" y="122"/>
                      </a:lnTo>
                      <a:lnTo>
                        <a:pt x="29" y="135"/>
                      </a:lnTo>
                      <a:lnTo>
                        <a:pt x="28" y="141"/>
                      </a:lnTo>
                      <a:lnTo>
                        <a:pt x="33" y="146"/>
                      </a:lnTo>
                      <a:lnTo>
                        <a:pt x="28" y="161"/>
                      </a:lnTo>
                      <a:lnTo>
                        <a:pt x="14" y="164"/>
                      </a:lnTo>
                      <a:lnTo>
                        <a:pt x="14" y="172"/>
                      </a:lnTo>
                      <a:lnTo>
                        <a:pt x="18" y="186"/>
                      </a:lnTo>
                      <a:lnTo>
                        <a:pt x="12" y="225"/>
                      </a:lnTo>
                      <a:lnTo>
                        <a:pt x="1" y="250"/>
                      </a:lnTo>
                      <a:lnTo>
                        <a:pt x="6" y="280"/>
                      </a:lnTo>
                      <a:lnTo>
                        <a:pt x="9" y="288"/>
                      </a:lnTo>
                      <a:lnTo>
                        <a:pt x="4" y="302"/>
                      </a:lnTo>
                      <a:lnTo>
                        <a:pt x="1" y="306"/>
                      </a:lnTo>
                      <a:lnTo>
                        <a:pt x="0" y="324"/>
                      </a:lnTo>
                      <a:lnTo>
                        <a:pt x="22" y="361"/>
                      </a:lnTo>
                      <a:lnTo>
                        <a:pt x="40" y="402"/>
                      </a:lnTo>
                      <a:lnTo>
                        <a:pt x="50" y="433"/>
                      </a:lnTo>
                      <a:lnTo>
                        <a:pt x="43" y="461"/>
                      </a:lnTo>
                      <a:lnTo>
                        <a:pt x="39" y="498"/>
                      </a:lnTo>
                      <a:lnTo>
                        <a:pt x="23" y="531"/>
                      </a:lnTo>
                      <a:lnTo>
                        <a:pt x="22" y="548"/>
                      </a:lnTo>
                      <a:lnTo>
                        <a:pt x="1" y="567"/>
                      </a:lnTo>
                      <a:lnTo>
                        <a:pt x="28" y="567"/>
                      </a:lnTo>
                      <a:lnTo>
                        <a:pt x="162" y="553"/>
                      </a:lnTo>
                      <a:lnTo>
                        <a:pt x="207" y="547"/>
                      </a:lnTo>
                      <a:lnTo>
                        <a:pt x="207" y="556"/>
                      </a:lnTo>
                      <a:lnTo>
                        <a:pt x="251" y="548"/>
                      </a:lnTo>
                      <a:lnTo>
                        <a:pt x="315" y="539"/>
                      </a:lnTo>
                      <a:lnTo>
                        <a:pt x="339" y="537"/>
                      </a:lnTo>
                      <a:lnTo>
                        <a:pt x="340" y="533"/>
                      </a:lnTo>
                      <a:lnTo>
                        <a:pt x="342" y="523"/>
                      </a:lnTo>
                      <a:lnTo>
                        <a:pt x="354" y="501"/>
                      </a:lnTo>
                      <a:lnTo>
                        <a:pt x="367" y="491"/>
                      </a:lnTo>
                      <a:lnTo>
                        <a:pt x="365" y="458"/>
                      </a:lnTo>
                      <a:lnTo>
                        <a:pt x="374" y="448"/>
                      </a:lnTo>
                      <a:lnTo>
                        <a:pt x="382" y="447"/>
                      </a:lnTo>
                      <a:lnTo>
                        <a:pt x="384" y="423"/>
                      </a:lnTo>
                      <a:lnTo>
                        <a:pt x="393" y="405"/>
                      </a:lnTo>
                      <a:lnTo>
                        <a:pt x="399" y="409"/>
                      </a:lnTo>
                      <a:lnTo>
                        <a:pt x="401" y="412"/>
                      </a:lnTo>
                      <a:lnTo>
                        <a:pt x="406" y="414"/>
                      </a:lnTo>
                      <a:lnTo>
                        <a:pt x="418" y="408"/>
                      </a:lnTo>
                      <a:lnTo>
                        <a:pt x="415" y="348"/>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20" name="Freeform 67">
                  <a:extLst>
                    <a:ext uri="{FF2B5EF4-FFF2-40B4-BE49-F238E27FC236}">
                      <a16:creationId xmlns:a16="http://schemas.microsoft.com/office/drawing/2014/main" id="{35EA68E5-7B5A-4712-9D12-A157C36BE8D3}"/>
                    </a:ext>
                  </a:extLst>
                </p:cNvPr>
                <p:cNvSpPr>
                  <a:spLocks noEditPoints="1"/>
                </p:cNvSpPr>
                <p:nvPr/>
              </p:nvSpPr>
              <p:spPr bwMode="auto">
                <a:xfrm>
                  <a:off x="4030054" y="1418847"/>
                  <a:ext cx="672522" cy="413938"/>
                </a:xfrm>
                <a:custGeom>
                  <a:avLst/>
                  <a:gdLst>
                    <a:gd name="T0" fmla="*/ 100 w 658"/>
                    <a:gd name="T1" fmla="*/ 33 h 405"/>
                    <a:gd name="T2" fmla="*/ 146 w 658"/>
                    <a:gd name="T3" fmla="*/ 4 h 405"/>
                    <a:gd name="T4" fmla="*/ 164 w 658"/>
                    <a:gd name="T5" fmla="*/ 4 h 405"/>
                    <a:gd name="T6" fmla="*/ 110 w 658"/>
                    <a:gd name="T7" fmla="*/ 47 h 405"/>
                    <a:gd name="T8" fmla="*/ 87 w 658"/>
                    <a:gd name="T9" fmla="*/ 46 h 405"/>
                    <a:gd name="T10" fmla="*/ 630 w 658"/>
                    <a:gd name="T11" fmla="*/ 263 h 405"/>
                    <a:gd name="T12" fmla="*/ 658 w 658"/>
                    <a:gd name="T13" fmla="*/ 256 h 405"/>
                    <a:gd name="T14" fmla="*/ 658 w 658"/>
                    <a:gd name="T15" fmla="*/ 252 h 405"/>
                    <a:gd name="T16" fmla="*/ 655 w 658"/>
                    <a:gd name="T17" fmla="*/ 246 h 405"/>
                    <a:gd name="T18" fmla="*/ 651 w 658"/>
                    <a:gd name="T19" fmla="*/ 239 h 405"/>
                    <a:gd name="T20" fmla="*/ 632 w 658"/>
                    <a:gd name="T21" fmla="*/ 236 h 405"/>
                    <a:gd name="T22" fmla="*/ 619 w 658"/>
                    <a:gd name="T23" fmla="*/ 244 h 405"/>
                    <a:gd name="T24" fmla="*/ 0 w 658"/>
                    <a:gd name="T25" fmla="*/ 228 h 405"/>
                    <a:gd name="T26" fmla="*/ 21 w 658"/>
                    <a:gd name="T27" fmla="*/ 219 h 405"/>
                    <a:gd name="T28" fmla="*/ 43 w 658"/>
                    <a:gd name="T29" fmla="*/ 199 h 405"/>
                    <a:gd name="T30" fmla="*/ 85 w 658"/>
                    <a:gd name="T31" fmla="*/ 189 h 405"/>
                    <a:gd name="T32" fmla="*/ 128 w 658"/>
                    <a:gd name="T33" fmla="*/ 164 h 405"/>
                    <a:gd name="T34" fmla="*/ 140 w 658"/>
                    <a:gd name="T35" fmla="*/ 138 h 405"/>
                    <a:gd name="T36" fmla="*/ 159 w 658"/>
                    <a:gd name="T37" fmla="*/ 122 h 405"/>
                    <a:gd name="T38" fmla="*/ 201 w 658"/>
                    <a:gd name="T39" fmla="*/ 93 h 405"/>
                    <a:gd name="T40" fmla="*/ 237 w 658"/>
                    <a:gd name="T41" fmla="*/ 96 h 405"/>
                    <a:gd name="T42" fmla="*/ 212 w 658"/>
                    <a:gd name="T43" fmla="*/ 108 h 405"/>
                    <a:gd name="T44" fmla="*/ 189 w 658"/>
                    <a:gd name="T45" fmla="*/ 133 h 405"/>
                    <a:gd name="T46" fmla="*/ 171 w 658"/>
                    <a:gd name="T47" fmla="*/ 167 h 405"/>
                    <a:gd name="T48" fmla="*/ 173 w 658"/>
                    <a:gd name="T49" fmla="*/ 188 h 405"/>
                    <a:gd name="T50" fmla="*/ 203 w 658"/>
                    <a:gd name="T51" fmla="*/ 161 h 405"/>
                    <a:gd name="T52" fmla="*/ 224 w 658"/>
                    <a:gd name="T53" fmla="*/ 171 h 405"/>
                    <a:gd name="T54" fmla="*/ 254 w 658"/>
                    <a:gd name="T55" fmla="*/ 183 h 405"/>
                    <a:gd name="T56" fmla="*/ 279 w 658"/>
                    <a:gd name="T57" fmla="*/ 219 h 405"/>
                    <a:gd name="T58" fmla="*/ 313 w 658"/>
                    <a:gd name="T59" fmla="*/ 213 h 405"/>
                    <a:gd name="T60" fmla="*/ 334 w 658"/>
                    <a:gd name="T61" fmla="*/ 224 h 405"/>
                    <a:gd name="T62" fmla="*/ 348 w 658"/>
                    <a:gd name="T63" fmla="*/ 219 h 405"/>
                    <a:gd name="T64" fmla="*/ 384 w 658"/>
                    <a:gd name="T65" fmla="*/ 191 h 405"/>
                    <a:gd name="T66" fmla="*/ 446 w 658"/>
                    <a:gd name="T67" fmla="*/ 182 h 405"/>
                    <a:gd name="T68" fmla="*/ 491 w 658"/>
                    <a:gd name="T69" fmla="*/ 161 h 405"/>
                    <a:gd name="T70" fmla="*/ 499 w 658"/>
                    <a:gd name="T71" fmla="*/ 197 h 405"/>
                    <a:gd name="T72" fmla="*/ 521 w 658"/>
                    <a:gd name="T73" fmla="*/ 205 h 405"/>
                    <a:gd name="T74" fmla="*/ 571 w 658"/>
                    <a:gd name="T75" fmla="*/ 191 h 405"/>
                    <a:gd name="T76" fmla="*/ 588 w 658"/>
                    <a:gd name="T77" fmla="*/ 188 h 405"/>
                    <a:gd name="T78" fmla="*/ 609 w 658"/>
                    <a:gd name="T79" fmla="*/ 250 h 405"/>
                    <a:gd name="T80" fmla="*/ 624 w 658"/>
                    <a:gd name="T81" fmla="*/ 260 h 405"/>
                    <a:gd name="T82" fmla="*/ 610 w 658"/>
                    <a:gd name="T83" fmla="*/ 260 h 405"/>
                    <a:gd name="T84" fmla="*/ 574 w 658"/>
                    <a:gd name="T85" fmla="*/ 261 h 405"/>
                    <a:gd name="T86" fmla="*/ 540 w 658"/>
                    <a:gd name="T87" fmla="*/ 269 h 405"/>
                    <a:gd name="T88" fmla="*/ 493 w 658"/>
                    <a:gd name="T89" fmla="*/ 261 h 405"/>
                    <a:gd name="T90" fmla="*/ 448 w 658"/>
                    <a:gd name="T91" fmla="*/ 278 h 405"/>
                    <a:gd name="T92" fmla="*/ 390 w 658"/>
                    <a:gd name="T93" fmla="*/ 288 h 405"/>
                    <a:gd name="T94" fmla="*/ 374 w 658"/>
                    <a:gd name="T95" fmla="*/ 313 h 405"/>
                    <a:gd name="T96" fmla="*/ 362 w 658"/>
                    <a:gd name="T97" fmla="*/ 302 h 405"/>
                    <a:gd name="T98" fmla="*/ 331 w 658"/>
                    <a:gd name="T99" fmla="*/ 317 h 405"/>
                    <a:gd name="T100" fmla="*/ 318 w 658"/>
                    <a:gd name="T101" fmla="*/ 308 h 405"/>
                    <a:gd name="T102" fmla="*/ 299 w 658"/>
                    <a:gd name="T103" fmla="*/ 361 h 405"/>
                    <a:gd name="T104" fmla="*/ 273 w 658"/>
                    <a:gd name="T105" fmla="*/ 399 h 405"/>
                    <a:gd name="T106" fmla="*/ 253 w 658"/>
                    <a:gd name="T107" fmla="*/ 327 h 405"/>
                    <a:gd name="T108" fmla="*/ 217 w 658"/>
                    <a:gd name="T109" fmla="*/ 305 h 405"/>
                    <a:gd name="T110" fmla="*/ 123 w 658"/>
                    <a:gd name="T111" fmla="*/ 281 h 405"/>
                    <a:gd name="T112" fmla="*/ 23 w 658"/>
                    <a:gd name="T113" fmla="*/ 26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8" h="405">
                      <a:moveTo>
                        <a:pt x="87" y="46"/>
                      </a:moveTo>
                      <a:lnTo>
                        <a:pt x="100" y="33"/>
                      </a:lnTo>
                      <a:lnTo>
                        <a:pt x="112" y="29"/>
                      </a:lnTo>
                      <a:lnTo>
                        <a:pt x="146" y="4"/>
                      </a:lnTo>
                      <a:lnTo>
                        <a:pt x="160" y="0"/>
                      </a:lnTo>
                      <a:lnTo>
                        <a:pt x="164" y="4"/>
                      </a:lnTo>
                      <a:lnTo>
                        <a:pt x="131" y="35"/>
                      </a:lnTo>
                      <a:lnTo>
                        <a:pt x="110" y="47"/>
                      </a:lnTo>
                      <a:lnTo>
                        <a:pt x="98" y="54"/>
                      </a:lnTo>
                      <a:lnTo>
                        <a:pt x="87" y="46"/>
                      </a:lnTo>
                      <a:close/>
                      <a:moveTo>
                        <a:pt x="626" y="247"/>
                      </a:moveTo>
                      <a:lnTo>
                        <a:pt x="630" y="263"/>
                      </a:lnTo>
                      <a:lnTo>
                        <a:pt x="651" y="263"/>
                      </a:lnTo>
                      <a:lnTo>
                        <a:pt x="658" y="256"/>
                      </a:lnTo>
                      <a:lnTo>
                        <a:pt x="658" y="256"/>
                      </a:lnTo>
                      <a:lnTo>
                        <a:pt x="658" y="252"/>
                      </a:lnTo>
                      <a:lnTo>
                        <a:pt x="657" y="247"/>
                      </a:lnTo>
                      <a:lnTo>
                        <a:pt x="655" y="246"/>
                      </a:lnTo>
                      <a:lnTo>
                        <a:pt x="655" y="246"/>
                      </a:lnTo>
                      <a:lnTo>
                        <a:pt x="651" y="239"/>
                      </a:lnTo>
                      <a:lnTo>
                        <a:pt x="646" y="235"/>
                      </a:lnTo>
                      <a:lnTo>
                        <a:pt x="632" y="236"/>
                      </a:lnTo>
                      <a:lnTo>
                        <a:pt x="623" y="236"/>
                      </a:lnTo>
                      <a:lnTo>
                        <a:pt x="619" y="244"/>
                      </a:lnTo>
                      <a:lnTo>
                        <a:pt x="626" y="247"/>
                      </a:lnTo>
                      <a:close/>
                      <a:moveTo>
                        <a:pt x="0" y="228"/>
                      </a:moveTo>
                      <a:lnTo>
                        <a:pt x="4" y="225"/>
                      </a:lnTo>
                      <a:lnTo>
                        <a:pt x="21" y="219"/>
                      </a:lnTo>
                      <a:lnTo>
                        <a:pt x="43" y="205"/>
                      </a:lnTo>
                      <a:lnTo>
                        <a:pt x="43" y="199"/>
                      </a:lnTo>
                      <a:lnTo>
                        <a:pt x="48" y="196"/>
                      </a:lnTo>
                      <a:lnTo>
                        <a:pt x="85" y="189"/>
                      </a:lnTo>
                      <a:lnTo>
                        <a:pt x="100" y="177"/>
                      </a:lnTo>
                      <a:lnTo>
                        <a:pt x="128" y="164"/>
                      </a:lnTo>
                      <a:lnTo>
                        <a:pt x="128" y="157"/>
                      </a:lnTo>
                      <a:lnTo>
                        <a:pt x="140" y="138"/>
                      </a:lnTo>
                      <a:lnTo>
                        <a:pt x="151" y="133"/>
                      </a:lnTo>
                      <a:lnTo>
                        <a:pt x="159" y="122"/>
                      </a:lnTo>
                      <a:lnTo>
                        <a:pt x="173" y="108"/>
                      </a:lnTo>
                      <a:lnTo>
                        <a:pt x="201" y="93"/>
                      </a:lnTo>
                      <a:lnTo>
                        <a:pt x="231" y="89"/>
                      </a:lnTo>
                      <a:lnTo>
                        <a:pt x="237" y="96"/>
                      </a:lnTo>
                      <a:lnTo>
                        <a:pt x="235" y="102"/>
                      </a:lnTo>
                      <a:lnTo>
                        <a:pt x="212" y="108"/>
                      </a:lnTo>
                      <a:lnTo>
                        <a:pt x="203" y="127"/>
                      </a:lnTo>
                      <a:lnTo>
                        <a:pt x="189" y="133"/>
                      </a:lnTo>
                      <a:lnTo>
                        <a:pt x="185" y="147"/>
                      </a:lnTo>
                      <a:lnTo>
                        <a:pt x="171" y="167"/>
                      </a:lnTo>
                      <a:lnTo>
                        <a:pt x="168" y="185"/>
                      </a:lnTo>
                      <a:lnTo>
                        <a:pt x="173" y="188"/>
                      </a:lnTo>
                      <a:lnTo>
                        <a:pt x="179" y="180"/>
                      </a:lnTo>
                      <a:lnTo>
                        <a:pt x="203" y="161"/>
                      </a:lnTo>
                      <a:lnTo>
                        <a:pt x="210" y="171"/>
                      </a:lnTo>
                      <a:lnTo>
                        <a:pt x="224" y="171"/>
                      </a:lnTo>
                      <a:lnTo>
                        <a:pt x="245" y="175"/>
                      </a:lnTo>
                      <a:lnTo>
                        <a:pt x="254" y="183"/>
                      </a:lnTo>
                      <a:lnTo>
                        <a:pt x="262" y="202"/>
                      </a:lnTo>
                      <a:lnTo>
                        <a:pt x="279" y="219"/>
                      </a:lnTo>
                      <a:lnTo>
                        <a:pt x="304" y="219"/>
                      </a:lnTo>
                      <a:lnTo>
                        <a:pt x="313" y="213"/>
                      </a:lnTo>
                      <a:lnTo>
                        <a:pt x="323" y="221"/>
                      </a:lnTo>
                      <a:lnTo>
                        <a:pt x="334" y="224"/>
                      </a:lnTo>
                      <a:lnTo>
                        <a:pt x="342" y="219"/>
                      </a:lnTo>
                      <a:lnTo>
                        <a:pt x="348" y="219"/>
                      </a:lnTo>
                      <a:lnTo>
                        <a:pt x="359" y="213"/>
                      </a:lnTo>
                      <a:lnTo>
                        <a:pt x="384" y="191"/>
                      </a:lnTo>
                      <a:lnTo>
                        <a:pt x="406" y="183"/>
                      </a:lnTo>
                      <a:lnTo>
                        <a:pt x="446" y="182"/>
                      </a:lnTo>
                      <a:lnTo>
                        <a:pt x="474" y="169"/>
                      </a:lnTo>
                      <a:lnTo>
                        <a:pt x="491" y="161"/>
                      </a:lnTo>
                      <a:lnTo>
                        <a:pt x="499" y="161"/>
                      </a:lnTo>
                      <a:lnTo>
                        <a:pt x="499" y="197"/>
                      </a:lnTo>
                      <a:lnTo>
                        <a:pt x="502" y="199"/>
                      </a:lnTo>
                      <a:lnTo>
                        <a:pt x="521" y="205"/>
                      </a:lnTo>
                      <a:lnTo>
                        <a:pt x="534" y="202"/>
                      </a:lnTo>
                      <a:lnTo>
                        <a:pt x="571" y="191"/>
                      </a:lnTo>
                      <a:lnTo>
                        <a:pt x="579" y="185"/>
                      </a:lnTo>
                      <a:lnTo>
                        <a:pt x="588" y="188"/>
                      </a:lnTo>
                      <a:lnTo>
                        <a:pt x="588" y="230"/>
                      </a:lnTo>
                      <a:lnTo>
                        <a:pt x="609" y="250"/>
                      </a:lnTo>
                      <a:lnTo>
                        <a:pt x="616" y="253"/>
                      </a:lnTo>
                      <a:lnTo>
                        <a:pt x="624" y="260"/>
                      </a:lnTo>
                      <a:lnTo>
                        <a:pt x="616" y="261"/>
                      </a:lnTo>
                      <a:lnTo>
                        <a:pt x="610" y="260"/>
                      </a:lnTo>
                      <a:lnTo>
                        <a:pt x="588" y="256"/>
                      </a:lnTo>
                      <a:lnTo>
                        <a:pt x="574" y="261"/>
                      </a:lnTo>
                      <a:lnTo>
                        <a:pt x="560" y="260"/>
                      </a:lnTo>
                      <a:lnTo>
                        <a:pt x="540" y="269"/>
                      </a:lnTo>
                      <a:lnTo>
                        <a:pt x="529" y="269"/>
                      </a:lnTo>
                      <a:lnTo>
                        <a:pt x="493" y="261"/>
                      </a:lnTo>
                      <a:lnTo>
                        <a:pt x="460" y="261"/>
                      </a:lnTo>
                      <a:lnTo>
                        <a:pt x="448" y="278"/>
                      </a:lnTo>
                      <a:lnTo>
                        <a:pt x="406" y="281"/>
                      </a:lnTo>
                      <a:lnTo>
                        <a:pt x="390" y="288"/>
                      </a:lnTo>
                      <a:lnTo>
                        <a:pt x="382" y="306"/>
                      </a:lnTo>
                      <a:lnTo>
                        <a:pt x="374" y="313"/>
                      </a:lnTo>
                      <a:lnTo>
                        <a:pt x="371" y="313"/>
                      </a:lnTo>
                      <a:lnTo>
                        <a:pt x="362" y="302"/>
                      </a:lnTo>
                      <a:lnTo>
                        <a:pt x="334" y="317"/>
                      </a:lnTo>
                      <a:lnTo>
                        <a:pt x="331" y="317"/>
                      </a:lnTo>
                      <a:lnTo>
                        <a:pt x="323" y="308"/>
                      </a:lnTo>
                      <a:lnTo>
                        <a:pt x="318" y="308"/>
                      </a:lnTo>
                      <a:lnTo>
                        <a:pt x="306" y="336"/>
                      </a:lnTo>
                      <a:lnTo>
                        <a:pt x="299" y="361"/>
                      </a:lnTo>
                      <a:lnTo>
                        <a:pt x="281" y="405"/>
                      </a:lnTo>
                      <a:lnTo>
                        <a:pt x="273" y="399"/>
                      </a:lnTo>
                      <a:lnTo>
                        <a:pt x="263" y="392"/>
                      </a:lnTo>
                      <a:lnTo>
                        <a:pt x="253" y="327"/>
                      </a:lnTo>
                      <a:lnTo>
                        <a:pt x="229" y="319"/>
                      </a:lnTo>
                      <a:lnTo>
                        <a:pt x="217" y="305"/>
                      </a:lnTo>
                      <a:lnTo>
                        <a:pt x="142" y="288"/>
                      </a:lnTo>
                      <a:lnTo>
                        <a:pt x="123" y="281"/>
                      </a:lnTo>
                      <a:lnTo>
                        <a:pt x="71" y="267"/>
                      </a:lnTo>
                      <a:lnTo>
                        <a:pt x="23" y="260"/>
                      </a:lnTo>
                      <a:lnTo>
                        <a:pt x="0" y="228"/>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21" name="Freeform 68">
                  <a:extLst>
                    <a:ext uri="{FF2B5EF4-FFF2-40B4-BE49-F238E27FC236}">
                      <a16:creationId xmlns:a16="http://schemas.microsoft.com/office/drawing/2014/main" id="{19C6D3BD-60C8-4E2A-A024-729DFAD72EAC}"/>
                    </a:ext>
                  </a:extLst>
                </p:cNvPr>
                <p:cNvSpPr>
                  <a:spLocks/>
                </p:cNvSpPr>
                <p:nvPr/>
              </p:nvSpPr>
              <p:spPr bwMode="auto">
                <a:xfrm>
                  <a:off x="5721579" y="1577268"/>
                  <a:ext cx="182950" cy="347504"/>
                </a:xfrm>
                <a:custGeom>
                  <a:avLst/>
                  <a:gdLst>
                    <a:gd name="T0" fmla="*/ 75 w 179"/>
                    <a:gd name="T1" fmla="*/ 340 h 340"/>
                    <a:gd name="T2" fmla="*/ 76 w 179"/>
                    <a:gd name="T3" fmla="*/ 308 h 340"/>
                    <a:gd name="T4" fmla="*/ 59 w 179"/>
                    <a:gd name="T5" fmla="*/ 240 h 340"/>
                    <a:gd name="T6" fmla="*/ 54 w 179"/>
                    <a:gd name="T7" fmla="*/ 237 h 340"/>
                    <a:gd name="T8" fmla="*/ 36 w 179"/>
                    <a:gd name="T9" fmla="*/ 229 h 340"/>
                    <a:gd name="T10" fmla="*/ 42 w 179"/>
                    <a:gd name="T11" fmla="*/ 212 h 340"/>
                    <a:gd name="T12" fmla="*/ 36 w 179"/>
                    <a:gd name="T13" fmla="*/ 198 h 340"/>
                    <a:gd name="T14" fmla="*/ 20 w 179"/>
                    <a:gd name="T15" fmla="*/ 170 h 340"/>
                    <a:gd name="T16" fmla="*/ 25 w 179"/>
                    <a:gd name="T17" fmla="*/ 145 h 340"/>
                    <a:gd name="T18" fmla="*/ 20 w 179"/>
                    <a:gd name="T19" fmla="*/ 112 h 340"/>
                    <a:gd name="T20" fmla="*/ 6 w 179"/>
                    <a:gd name="T21" fmla="*/ 73 h 340"/>
                    <a:gd name="T22" fmla="*/ 0 w 179"/>
                    <a:gd name="T23" fmla="*/ 42 h 340"/>
                    <a:gd name="T24" fmla="*/ 165 w 179"/>
                    <a:gd name="T25" fmla="*/ 0 h 340"/>
                    <a:gd name="T26" fmla="*/ 167 w 179"/>
                    <a:gd name="T27" fmla="*/ 34 h 340"/>
                    <a:gd name="T28" fmla="*/ 179 w 179"/>
                    <a:gd name="T29" fmla="*/ 52 h 340"/>
                    <a:gd name="T30" fmla="*/ 179 w 179"/>
                    <a:gd name="T31" fmla="*/ 76 h 340"/>
                    <a:gd name="T32" fmla="*/ 156 w 179"/>
                    <a:gd name="T33" fmla="*/ 108 h 340"/>
                    <a:gd name="T34" fmla="*/ 140 w 179"/>
                    <a:gd name="T35" fmla="*/ 116 h 340"/>
                    <a:gd name="T36" fmla="*/ 140 w 179"/>
                    <a:gd name="T37" fmla="*/ 122 h 340"/>
                    <a:gd name="T38" fmla="*/ 148 w 179"/>
                    <a:gd name="T39" fmla="*/ 133 h 340"/>
                    <a:gd name="T40" fmla="*/ 146 w 179"/>
                    <a:gd name="T41" fmla="*/ 183 h 340"/>
                    <a:gd name="T42" fmla="*/ 142 w 179"/>
                    <a:gd name="T43" fmla="*/ 240 h 340"/>
                    <a:gd name="T44" fmla="*/ 140 w 179"/>
                    <a:gd name="T45" fmla="*/ 275 h 340"/>
                    <a:gd name="T46" fmla="*/ 146 w 179"/>
                    <a:gd name="T47" fmla="*/ 283 h 340"/>
                    <a:gd name="T48" fmla="*/ 146 w 179"/>
                    <a:gd name="T49" fmla="*/ 312 h 340"/>
                    <a:gd name="T50" fmla="*/ 143 w 179"/>
                    <a:gd name="T51" fmla="*/ 322 h 340"/>
                    <a:gd name="T52" fmla="*/ 150 w 179"/>
                    <a:gd name="T53" fmla="*/ 326 h 340"/>
                    <a:gd name="T54" fmla="*/ 103 w 179"/>
                    <a:gd name="T55" fmla="*/ 336 h 340"/>
                    <a:gd name="T56" fmla="*/ 75 w 179"/>
                    <a:gd name="T57"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9" h="340">
                      <a:moveTo>
                        <a:pt x="75" y="340"/>
                      </a:moveTo>
                      <a:lnTo>
                        <a:pt x="76" y="308"/>
                      </a:lnTo>
                      <a:lnTo>
                        <a:pt x="59" y="240"/>
                      </a:lnTo>
                      <a:lnTo>
                        <a:pt x="54" y="237"/>
                      </a:lnTo>
                      <a:lnTo>
                        <a:pt x="36" y="229"/>
                      </a:lnTo>
                      <a:lnTo>
                        <a:pt x="42" y="212"/>
                      </a:lnTo>
                      <a:lnTo>
                        <a:pt x="36" y="198"/>
                      </a:lnTo>
                      <a:lnTo>
                        <a:pt x="20" y="170"/>
                      </a:lnTo>
                      <a:lnTo>
                        <a:pt x="25" y="145"/>
                      </a:lnTo>
                      <a:lnTo>
                        <a:pt x="20" y="112"/>
                      </a:lnTo>
                      <a:lnTo>
                        <a:pt x="6" y="73"/>
                      </a:lnTo>
                      <a:lnTo>
                        <a:pt x="0" y="42"/>
                      </a:lnTo>
                      <a:lnTo>
                        <a:pt x="165" y="0"/>
                      </a:lnTo>
                      <a:lnTo>
                        <a:pt x="167" y="34"/>
                      </a:lnTo>
                      <a:lnTo>
                        <a:pt x="179" y="52"/>
                      </a:lnTo>
                      <a:lnTo>
                        <a:pt x="179" y="76"/>
                      </a:lnTo>
                      <a:lnTo>
                        <a:pt x="156" y="108"/>
                      </a:lnTo>
                      <a:lnTo>
                        <a:pt x="140" y="116"/>
                      </a:lnTo>
                      <a:lnTo>
                        <a:pt x="140" y="122"/>
                      </a:lnTo>
                      <a:lnTo>
                        <a:pt x="148" y="133"/>
                      </a:lnTo>
                      <a:lnTo>
                        <a:pt x="146" y="183"/>
                      </a:lnTo>
                      <a:lnTo>
                        <a:pt x="142" y="240"/>
                      </a:lnTo>
                      <a:lnTo>
                        <a:pt x="140" y="275"/>
                      </a:lnTo>
                      <a:lnTo>
                        <a:pt x="146" y="283"/>
                      </a:lnTo>
                      <a:lnTo>
                        <a:pt x="146" y="312"/>
                      </a:lnTo>
                      <a:lnTo>
                        <a:pt x="143" y="322"/>
                      </a:lnTo>
                      <a:lnTo>
                        <a:pt x="150" y="326"/>
                      </a:lnTo>
                      <a:lnTo>
                        <a:pt x="103" y="336"/>
                      </a:lnTo>
                      <a:lnTo>
                        <a:pt x="75" y="340"/>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22" name="Freeform 69">
                  <a:extLst>
                    <a:ext uri="{FF2B5EF4-FFF2-40B4-BE49-F238E27FC236}">
                      <a16:creationId xmlns:a16="http://schemas.microsoft.com/office/drawing/2014/main" id="{B17E42C9-26DE-4BD3-B533-BC69D9080328}"/>
                    </a:ext>
                  </a:extLst>
                </p:cNvPr>
                <p:cNvSpPr>
                  <a:spLocks noEditPoints="1"/>
                </p:cNvSpPr>
                <p:nvPr/>
              </p:nvSpPr>
              <p:spPr bwMode="auto">
                <a:xfrm>
                  <a:off x="5920882" y="1184793"/>
                  <a:ext cx="403718" cy="641860"/>
                </a:xfrm>
                <a:custGeom>
                  <a:avLst/>
                  <a:gdLst>
                    <a:gd name="T0" fmla="*/ 381 w 395"/>
                    <a:gd name="T1" fmla="*/ 268 h 628"/>
                    <a:gd name="T2" fmla="*/ 395 w 395"/>
                    <a:gd name="T3" fmla="*/ 303 h 628"/>
                    <a:gd name="T4" fmla="*/ 370 w 395"/>
                    <a:gd name="T5" fmla="*/ 337 h 628"/>
                    <a:gd name="T6" fmla="*/ 318 w 395"/>
                    <a:gd name="T7" fmla="*/ 390 h 628"/>
                    <a:gd name="T8" fmla="*/ 311 w 395"/>
                    <a:gd name="T9" fmla="*/ 390 h 628"/>
                    <a:gd name="T10" fmla="*/ 307 w 395"/>
                    <a:gd name="T11" fmla="*/ 389 h 628"/>
                    <a:gd name="T12" fmla="*/ 304 w 395"/>
                    <a:gd name="T13" fmla="*/ 378 h 628"/>
                    <a:gd name="T14" fmla="*/ 287 w 395"/>
                    <a:gd name="T15" fmla="*/ 387 h 628"/>
                    <a:gd name="T16" fmla="*/ 265 w 395"/>
                    <a:gd name="T17" fmla="*/ 406 h 628"/>
                    <a:gd name="T18" fmla="*/ 273 w 395"/>
                    <a:gd name="T19" fmla="*/ 418 h 628"/>
                    <a:gd name="T20" fmla="*/ 257 w 395"/>
                    <a:gd name="T21" fmla="*/ 434 h 628"/>
                    <a:gd name="T22" fmla="*/ 256 w 395"/>
                    <a:gd name="T23" fmla="*/ 417 h 628"/>
                    <a:gd name="T24" fmla="*/ 236 w 395"/>
                    <a:gd name="T25" fmla="*/ 398 h 628"/>
                    <a:gd name="T26" fmla="*/ 231 w 395"/>
                    <a:gd name="T27" fmla="*/ 415 h 628"/>
                    <a:gd name="T28" fmla="*/ 228 w 395"/>
                    <a:gd name="T29" fmla="*/ 431 h 628"/>
                    <a:gd name="T30" fmla="*/ 231 w 395"/>
                    <a:gd name="T31" fmla="*/ 460 h 628"/>
                    <a:gd name="T32" fmla="*/ 203 w 395"/>
                    <a:gd name="T33" fmla="*/ 479 h 628"/>
                    <a:gd name="T34" fmla="*/ 167 w 395"/>
                    <a:gd name="T35" fmla="*/ 517 h 628"/>
                    <a:gd name="T36" fmla="*/ 148 w 395"/>
                    <a:gd name="T37" fmla="*/ 510 h 628"/>
                    <a:gd name="T38" fmla="*/ 136 w 395"/>
                    <a:gd name="T39" fmla="*/ 553 h 628"/>
                    <a:gd name="T40" fmla="*/ 126 w 395"/>
                    <a:gd name="T41" fmla="*/ 588 h 628"/>
                    <a:gd name="T42" fmla="*/ 103 w 395"/>
                    <a:gd name="T43" fmla="*/ 620 h 628"/>
                    <a:gd name="T44" fmla="*/ 76 w 395"/>
                    <a:gd name="T45" fmla="*/ 593 h 628"/>
                    <a:gd name="T46" fmla="*/ 28 w 395"/>
                    <a:gd name="T47" fmla="*/ 431 h 628"/>
                    <a:gd name="T48" fmla="*/ 8 w 395"/>
                    <a:gd name="T49" fmla="*/ 339 h 628"/>
                    <a:gd name="T50" fmla="*/ 17 w 395"/>
                    <a:gd name="T51" fmla="*/ 325 h 628"/>
                    <a:gd name="T52" fmla="*/ 42 w 395"/>
                    <a:gd name="T53" fmla="*/ 267 h 628"/>
                    <a:gd name="T54" fmla="*/ 39 w 395"/>
                    <a:gd name="T55" fmla="*/ 226 h 628"/>
                    <a:gd name="T56" fmla="*/ 44 w 395"/>
                    <a:gd name="T57" fmla="*/ 183 h 628"/>
                    <a:gd name="T58" fmla="*/ 48 w 395"/>
                    <a:gd name="T59" fmla="*/ 158 h 628"/>
                    <a:gd name="T60" fmla="*/ 58 w 395"/>
                    <a:gd name="T61" fmla="*/ 97 h 628"/>
                    <a:gd name="T62" fmla="*/ 89 w 395"/>
                    <a:gd name="T63" fmla="*/ 14 h 628"/>
                    <a:gd name="T64" fmla="*/ 106 w 395"/>
                    <a:gd name="T65" fmla="*/ 16 h 628"/>
                    <a:gd name="T66" fmla="*/ 114 w 395"/>
                    <a:gd name="T67" fmla="*/ 37 h 628"/>
                    <a:gd name="T68" fmla="*/ 136 w 395"/>
                    <a:gd name="T69" fmla="*/ 36 h 628"/>
                    <a:gd name="T70" fmla="*/ 161 w 395"/>
                    <a:gd name="T71" fmla="*/ 11 h 628"/>
                    <a:gd name="T72" fmla="*/ 181 w 395"/>
                    <a:gd name="T73" fmla="*/ 2 h 628"/>
                    <a:gd name="T74" fmla="*/ 231 w 395"/>
                    <a:gd name="T75" fmla="*/ 23 h 628"/>
                    <a:gd name="T76" fmla="*/ 325 w 395"/>
                    <a:gd name="T77" fmla="*/ 209 h 628"/>
                    <a:gd name="T78" fmla="*/ 331 w 395"/>
                    <a:gd name="T79" fmla="*/ 251 h 628"/>
                    <a:gd name="T80" fmla="*/ 354 w 395"/>
                    <a:gd name="T81" fmla="*/ 265 h 628"/>
                    <a:gd name="T82" fmla="*/ 351 w 395"/>
                    <a:gd name="T83" fmla="*/ 256 h 628"/>
                    <a:gd name="T84" fmla="*/ 239 w 395"/>
                    <a:gd name="T85" fmla="*/ 443 h 628"/>
                    <a:gd name="T86" fmla="*/ 256 w 395"/>
                    <a:gd name="T87" fmla="*/ 440 h 628"/>
                    <a:gd name="T88" fmla="*/ 250 w 395"/>
                    <a:gd name="T89" fmla="*/ 460 h 628"/>
                    <a:gd name="T90" fmla="*/ 279 w 395"/>
                    <a:gd name="T91" fmla="*/ 406 h 628"/>
                    <a:gd name="T92" fmla="*/ 292 w 395"/>
                    <a:gd name="T93" fmla="*/ 418 h 628"/>
                    <a:gd name="T94" fmla="*/ 298 w 395"/>
                    <a:gd name="T95" fmla="*/ 417 h 628"/>
                    <a:gd name="T96" fmla="*/ 300 w 395"/>
                    <a:gd name="T97" fmla="*/ 417 h 628"/>
                    <a:gd name="T98" fmla="*/ 306 w 395"/>
                    <a:gd name="T99" fmla="*/ 398 h 628"/>
                    <a:gd name="T100" fmla="*/ 289 w 395"/>
                    <a:gd name="T101" fmla="*/ 392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5" h="628">
                      <a:moveTo>
                        <a:pt x="368" y="254"/>
                      </a:moveTo>
                      <a:lnTo>
                        <a:pt x="381" y="268"/>
                      </a:lnTo>
                      <a:lnTo>
                        <a:pt x="395" y="292"/>
                      </a:lnTo>
                      <a:lnTo>
                        <a:pt x="395" y="303"/>
                      </a:lnTo>
                      <a:lnTo>
                        <a:pt x="382" y="332"/>
                      </a:lnTo>
                      <a:lnTo>
                        <a:pt x="370" y="337"/>
                      </a:lnTo>
                      <a:lnTo>
                        <a:pt x="348" y="356"/>
                      </a:lnTo>
                      <a:lnTo>
                        <a:pt x="318" y="390"/>
                      </a:lnTo>
                      <a:lnTo>
                        <a:pt x="318" y="390"/>
                      </a:lnTo>
                      <a:lnTo>
                        <a:pt x="311" y="390"/>
                      </a:lnTo>
                      <a:lnTo>
                        <a:pt x="311" y="390"/>
                      </a:lnTo>
                      <a:lnTo>
                        <a:pt x="307" y="389"/>
                      </a:lnTo>
                      <a:lnTo>
                        <a:pt x="306" y="384"/>
                      </a:lnTo>
                      <a:lnTo>
                        <a:pt x="304" y="378"/>
                      </a:lnTo>
                      <a:lnTo>
                        <a:pt x="293" y="378"/>
                      </a:lnTo>
                      <a:lnTo>
                        <a:pt x="287" y="387"/>
                      </a:lnTo>
                      <a:lnTo>
                        <a:pt x="272" y="396"/>
                      </a:lnTo>
                      <a:lnTo>
                        <a:pt x="265" y="406"/>
                      </a:lnTo>
                      <a:lnTo>
                        <a:pt x="276" y="414"/>
                      </a:lnTo>
                      <a:lnTo>
                        <a:pt x="273" y="418"/>
                      </a:lnTo>
                      <a:lnTo>
                        <a:pt x="270" y="436"/>
                      </a:lnTo>
                      <a:lnTo>
                        <a:pt x="257" y="434"/>
                      </a:lnTo>
                      <a:lnTo>
                        <a:pt x="257" y="425"/>
                      </a:lnTo>
                      <a:lnTo>
                        <a:pt x="256" y="417"/>
                      </a:lnTo>
                      <a:lnTo>
                        <a:pt x="247" y="418"/>
                      </a:lnTo>
                      <a:lnTo>
                        <a:pt x="236" y="398"/>
                      </a:lnTo>
                      <a:lnTo>
                        <a:pt x="223" y="406"/>
                      </a:lnTo>
                      <a:lnTo>
                        <a:pt x="231" y="415"/>
                      </a:lnTo>
                      <a:lnTo>
                        <a:pt x="232" y="423"/>
                      </a:lnTo>
                      <a:lnTo>
                        <a:pt x="228" y="431"/>
                      </a:lnTo>
                      <a:lnTo>
                        <a:pt x="229" y="450"/>
                      </a:lnTo>
                      <a:lnTo>
                        <a:pt x="231" y="460"/>
                      </a:lnTo>
                      <a:lnTo>
                        <a:pt x="220" y="476"/>
                      </a:lnTo>
                      <a:lnTo>
                        <a:pt x="203" y="479"/>
                      </a:lnTo>
                      <a:lnTo>
                        <a:pt x="200" y="498"/>
                      </a:lnTo>
                      <a:lnTo>
                        <a:pt x="167" y="517"/>
                      </a:lnTo>
                      <a:lnTo>
                        <a:pt x="159" y="520"/>
                      </a:lnTo>
                      <a:lnTo>
                        <a:pt x="148" y="510"/>
                      </a:lnTo>
                      <a:lnTo>
                        <a:pt x="129" y="532"/>
                      </a:lnTo>
                      <a:lnTo>
                        <a:pt x="136" y="553"/>
                      </a:lnTo>
                      <a:lnTo>
                        <a:pt x="126" y="560"/>
                      </a:lnTo>
                      <a:lnTo>
                        <a:pt x="126" y="588"/>
                      </a:lnTo>
                      <a:lnTo>
                        <a:pt x="119" y="628"/>
                      </a:lnTo>
                      <a:lnTo>
                        <a:pt x="103" y="620"/>
                      </a:lnTo>
                      <a:lnTo>
                        <a:pt x="100" y="601"/>
                      </a:lnTo>
                      <a:lnTo>
                        <a:pt x="76" y="593"/>
                      </a:lnTo>
                      <a:lnTo>
                        <a:pt x="73" y="576"/>
                      </a:lnTo>
                      <a:lnTo>
                        <a:pt x="28" y="431"/>
                      </a:lnTo>
                      <a:lnTo>
                        <a:pt x="0" y="339"/>
                      </a:lnTo>
                      <a:lnTo>
                        <a:pt x="8" y="339"/>
                      </a:lnTo>
                      <a:lnTo>
                        <a:pt x="17" y="340"/>
                      </a:lnTo>
                      <a:lnTo>
                        <a:pt x="17" y="325"/>
                      </a:lnTo>
                      <a:lnTo>
                        <a:pt x="26" y="297"/>
                      </a:lnTo>
                      <a:lnTo>
                        <a:pt x="42" y="267"/>
                      </a:lnTo>
                      <a:lnTo>
                        <a:pt x="51" y="242"/>
                      </a:lnTo>
                      <a:lnTo>
                        <a:pt x="39" y="226"/>
                      </a:lnTo>
                      <a:lnTo>
                        <a:pt x="39" y="189"/>
                      </a:lnTo>
                      <a:lnTo>
                        <a:pt x="44" y="183"/>
                      </a:lnTo>
                      <a:lnTo>
                        <a:pt x="48" y="165"/>
                      </a:lnTo>
                      <a:lnTo>
                        <a:pt x="48" y="158"/>
                      </a:lnTo>
                      <a:lnTo>
                        <a:pt x="47" y="126"/>
                      </a:lnTo>
                      <a:lnTo>
                        <a:pt x="58" y="97"/>
                      </a:lnTo>
                      <a:lnTo>
                        <a:pt x="76" y="41"/>
                      </a:lnTo>
                      <a:lnTo>
                        <a:pt x="89" y="14"/>
                      </a:lnTo>
                      <a:lnTo>
                        <a:pt x="97" y="14"/>
                      </a:lnTo>
                      <a:lnTo>
                        <a:pt x="106" y="16"/>
                      </a:lnTo>
                      <a:lnTo>
                        <a:pt x="106" y="23"/>
                      </a:lnTo>
                      <a:lnTo>
                        <a:pt x="114" y="37"/>
                      </a:lnTo>
                      <a:lnTo>
                        <a:pt x="131" y="41"/>
                      </a:lnTo>
                      <a:lnTo>
                        <a:pt x="136" y="36"/>
                      </a:lnTo>
                      <a:lnTo>
                        <a:pt x="136" y="30"/>
                      </a:lnTo>
                      <a:lnTo>
                        <a:pt x="161" y="11"/>
                      </a:lnTo>
                      <a:lnTo>
                        <a:pt x="172" y="0"/>
                      </a:lnTo>
                      <a:lnTo>
                        <a:pt x="181" y="2"/>
                      </a:lnTo>
                      <a:lnTo>
                        <a:pt x="218" y="17"/>
                      </a:lnTo>
                      <a:lnTo>
                        <a:pt x="231" y="23"/>
                      </a:lnTo>
                      <a:lnTo>
                        <a:pt x="287" y="209"/>
                      </a:lnTo>
                      <a:lnTo>
                        <a:pt x="325" y="209"/>
                      </a:lnTo>
                      <a:lnTo>
                        <a:pt x="329" y="222"/>
                      </a:lnTo>
                      <a:lnTo>
                        <a:pt x="331" y="251"/>
                      </a:lnTo>
                      <a:lnTo>
                        <a:pt x="348" y="265"/>
                      </a:lnTo>
                      <a:lnTo>
                        <a:pt x="354" y="265"/>
                      </a:lnTo>
                      <a:lnTo>
                        <a:pt x="354" y="262"/>
                      </a:lnTo>
                      <a:lnTo>
                        <a:pt x="351" y="256"/>
                      </a:lnTo>
                      <a:lnTo>
                        <a:pt x="368" y="254"/>
                      </a:lnTo>
                      <a:close/>
                      <a:moveTo>
                        <a:pt x="239" y="443"/>
                      </a:moveTo>
                      <a:lnTo>
                        <a:pt x="248" y="434"/>
                      </a:lnTo>
                      <a:lnTo>
                        <a:pt x="256" y="440"/>
                      </a:lnTo>
                      <a:lnTo>
                        <a:pt x="261" y="456"/>
                      </a:lnTo>
                      <a:lnTo>
                        <a:pt x="250" y="460"/>
                      </a:lnTo>
                      <a:lnTo>
                        <a:pt x="239" y="443"/>
                      </a:lnTo>
                      <a:close/>
                      <a:moveTo>
                        <a:pt x="279" y="406"/>
                      </a:moveTo>
                      <a:lnTo>
                        <a:pt x="292" y="418"/>
                      </a:lnTo>
                      <a:lnTo>
                        <a:pt x="292" y="418"/>
                      </a:lnTo>
                      <a:lnTo>
                        <a:pt x="295" y="418"/>
                      </a:lnTo>
                      <a:lnTo>
                        <a:pt x="298" y="417"/>
                      </a:lnTo>
                      <a:lnTo>
                        <a:pt x="300" y="417"/>
                      </a:lnTo>
                      <a:lnTo>
                        <a:pt x="300" y="417"/>
                      </a:lnTo>
                      <a:lnTo>
                        <a:pt x="301" y="404"/>
                      </a:lnTo>
                      <a:lnTo>
                        <a:pt x="306" y="398"/>
                      </a:lnTo>
                      <a:lnTo>
                        <a:pt x="301" y="387"/>
                      </a:lnTo>
                      <a:lnTo>
                        <a:pt x="289" y="392"/>
                      </a:lnTo>
                      <a:lnTo>
                        <a:pt x="279" y="406"/>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23" name="Freeform 70">
                  <a:extLst>
                    <a:ext uri="{FF2B5EF4-FFF2-40B4-BE49-F238E27FC236}">
                      <a16:creationId xmlns:a16="http://schemas.microsoft.com/office/drawing/2014/main" id="{6AF87F73-3C1D-441E-B8B3-39C17FD9434E}"/>
                    </a:ext>
                  </a:extLst>
                </p:cNvPr>
                <p:cNvSpPr>
                  <a:spLocks/>
                </p:cNvSpPr>
                <p:nvPr/>
              </p:nvSpPr>
              <p:spPr bwMode="auto">
                <a:xfrm>
                  <a:off x="5961765" y="1975875"/>
                  <a:ext cx="93008" cy="108339"/>
                </a:xfrm>
                <a:custGeom>
                  <a:avLst/>
                  <a:gdLst>
                    <a:gd name="T0" fmla="*/ 24 w 91"/>
                    <a:gd name="T1" fmla="*/ 106 h 106"/>
                    <a:gd name="T2" fmla="*/ 0 w 91"/>
                    <a:gd name="T3" fmla="*/ 13 h 106"/>
                    <a:gd name="T4" fmla="*/ 41 w 91"/>
                    <a:gd name="T5" fmla="*/ 0 h 106"/>
                    <a:gd name="T6" fmla="*/ 54 w 91"/>
                    <a:gd name="T7" fmla="*/ 13 h 106"/>
                    <a:gd name="T8" fmla="*/ 75 w 91"/>
                    <a:gd name="T9" fmla="*/ 39 h 106"/>
                    <a:gd name="T10" fmla="*/ 91 w 91"/>
                    <a:gd name="T11" fmla="*/ 67 h 106"/>
                    <a:gd name="T12" fmla="*/ 72 w 91"/>
                    <a:gd name="T13" fmla="*/ 77 h 106"/>
                    <a:gd name="T14" fmla="*/ 64 w 91"/>
                    <a:gd name="T15" fmla="*/ 77 h 106"/>
                    <a:gd name="T16" fmla="*/ 58 w 91"/>
                    <a:gd name="T17" fmla="*/ 88 h 106"/>
                    <a:gd name="T18" fmla="*/ 43 w 91"/>
                    <a:gd name="T19" fmla="*/ 100 h 106"/>
                    <a:gd name="T20" fmla="*/ 24 w 91"/>
                    <a:gd name="T21"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106">
                      <a:moveTo>
                        <a:pt x="24" y="106"/>
                      </a:moveTo>
                      <a:lnTo>
                        <a:pt x="0" y="13"/>
                      </a:lnTo>
                      <a:lnTo>
                        <a:pt x="41" y="0"/>
                      </a:lnTo>
                      <a:lnTo>
                        <a:pt x="54" y="13"/>
                      </a:lnTo>
                      <a:lnTo>
                        <a:pt x="75" y="39"/>
                      </a:lnTo>
                      <a:lnTo>
                        <a:pt x="91" y="67"/>
                      </a:lnTo>
                      <a:lnTo>
                        <a:pt x="72" y="77"/>
                      </a:lnTo>
                      <a:lnTo>
                        <a:pt x="64" y="77"/>
                      </a:lnTo>
                      <a:lnTo>
                        <a:pt x="58" y="88"/>
                      </a:lnTo>
                      <a:lnTo>
                        <a:pt x="43" y="100"/>
                      </a:lnTo>
                      <a:lnTo>
                        <a:pt x="24" y="106"/>
                      </a:lnTo>
                      <a:close/>
                    </a:path>
                  </a:pathLst>
                </a:custGeom>
                <a:solidFill>
                  <a:schemeClr val="accent4"/>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24" name="Freeform 71">
                  <a:extLst>
                    <a:ext uri="{FF2B5EF4-FFF2-40B4-BE49-F238E27FC236}">
                      <a16:creationId xmlns:a16="http://schemas.microsoft.com/office/drawing/2014/main" id="{0D654E49-EFF3-453D-A185-B57643D0B724}"/>
                    </a:ext>
                  </a:extLst>
                </p:cNvPr>
                <p:cNvSpPr>
                  <a:spLocks/>
                </p:cNvSpPr>
                <p:nvPr/>
              </p:nvSpPr>
              <p:spPr bwMode="auto">
                <a:xfrm>
                  <a:off x="5170683" y="1619173"/>
                  <a:ext cx="810501" cy="621418"/>
                </a:xfrm>
                <a:custGeom>
                  <a:avLst/>
                  <a:gdLst>
                    <a:gd name="T0" fmla="*/ 518 w 793"/>
                    <a:gd name="T1" fmla="*/ 510 h 608"/>
                    <a:gd name="T2" fmla="*/ 489 w 793"/>
                    <a:gd name="T3" fmla="*/ 498 h 608"/>
                    <a:gd name="T4" fmla="*/ 456 w 793"/>
                    <a:gd name="T5" fmla="*/ 460 h 608"/>
                    <a:gd name="T6" fmla="*/ 320 w 793"/>
                    <a:gd name="T7" fmla="*/ 469 h 608"/>
                    <a:gd name="T8" fmla="*/ 5 w 793"/>
                    <a:gd name="T9" fmla="*/ 532 h 608"/>
                    <a:gd name="T10" fmla="*/ 9 w 793"/>
                    <a:gd name="T11" fmla="*/ 485 h 608"/>
                    <a:gd name="T12" fmla="*/ 23 w 793"/>
                    <a:gd name="T13" fmla="*/ 468 h 608"/>
                    <a:gd name="T14" fmla="*/ 45 w 793"/>
                    <a:gd name="T15" fmla="*/ 449 h 608"/>
                    <a:gd name="T16" fmla="*/ 62 w 793"/>
                    <a:gd name="T17" fmla="*/ 423 h 608"/>
                    <a:gd name="T18" fmla="*/ 69 w 793"/>
                    <a:gd name="T19" fmla="*/ 410 h 608"/>
                    <a:gd name="T20" fmla="*/ 48 w 793"/>
                    <a:gd name="T21" fmla="*/ 390 h 608"/>
                    <a:gd name="T22" fmla="*/ 55 w 793"/>
                    <a:gd name="T23" fmla="*/ 340 h 608"/>
                    <a:gd name="T24" fmla="*/ 108 w 793"/>
                    <a:gd name="T25" fmla="*/ 323 h 608"/>
                    <a:gd name="T26" fmla="*/ 167 w 793"/>
                    <a:gd name="T27" fmla="*/ 320 h 608"/>
                    <a:gd name="T28" fmla="*/ 189 w 793"/>
                    <a:gd name="T29" fmla="*/ 327 h 608"/>
                    <a:gd name="T30" fmla="*/ 219 w 793"/>
                    <a:gd name="T31" fmla="*/ 313 h 608"/>
                    <a:gd name="T32" fmla="*/ 264 w 793"/>
                    <a:gd name="T33" fmla="*/ 299 h 608"/>
                    <a:gd name="T34" fmla="*/ 286 w 793"/>
                    <a:gd name="T35" fmla="*/ 267 h 608"/>
                    <a:gd name="T36" fmla="*/ 311 w 793"/>
                    <a:gd name="T37" fmla="*/ 259 h 608"/>
                    <a:gd name="T38" fmla="*/ 303 w 793"/>
                    <a:gd name="T39" fmla="*/ 232 h 608"/>
                    <a:gd name="T40" fmla="*/ 308 w 793"/>
                    <a:gd name="T41" fmla="*/ 210 h 608"/>
                    <a:gd name="T42" fmla="*/ 297 w 793"/>
                    <a:gd name="T43" fmla="*/ 201 h 608"/>
                    <a:gd name="T44" fmla="*/ 281 w 793"/>
                    <a:gd name="T45" fmla="*/ 188 h 608"/>
                    <a:gd name="T46" fmla="*/ 315 w 793"/>
                    <a:gd name="T47" fmla="*/ 139 h 608"/>
                    <a:gd name="T48" fmla="*/ 329 w 793"/>
                    <a:gd name="T49" fmla="*/ 115 h 608"/>
                    <a:gd name="T50" fmla="*/ 364 w 793"/>
                    <a:gd name="T51" fmla="*/ 64 h 608"/>
                    <a:gd name="T52" fmla="*/ 392 w 793"/>
                    <a:gd name="T53" fmla="*/ 37 h 608"/>
                    <a:gd name="T54" fmla="*/ 447 w 793"/>
                    <a:gd name="T55" fmla="*/ 21 h 608"/>
                    <a:gd name="T56" fmla="*/ 495 w 793"/>
                    <a:gd name="T57" fmla="*/ 14 h 608"/>
                    <a:gd name="T58" fmla="*/ 545 w 793"/>
                    <a:gd name="T59" fmla="*/ 31 h 608"/>
                    <a:gd name="T60" fmla="*/ 565 w 793"/>
                    <a:gd name="T61" fmla="*/ 104 h 608"/>
                    <a:gd name="T62" fmla="*/ 575 w 793"/>
                    <a:gd name="T63" fmla="*/ 157 h 608"/>
                    <a:gd name="T64" fmla="*/ 575 w 793"/>
                    <a:gd name="T65" fmla="*/ 188 h 608"/>
                    <a:gd name="T66" fmla="*/ 598 w 793"/>
                    <a:gd name="T67" fmla="*/ 198 h 608"/>
                    <a:gd name="T68" fmla="*/ 614 w 793"/>
                    <a:gd name="T69" fmla="*/ 298 h 608"/>
                    <a:gd name="T70" fmla="*/ 615 w 793"/>
                    <a:gd name="T71" fmla="*/ 401 h 608"/>
                    <a:gd name="T72" fmla="*/ 629 w 793"/>
                    <a:gd name="T73" fmla="*/ 468 h 608"/>
                    <a:gd name="T74" fmla="*/ 623 w 793"/>
                    <a:gd name="T75" fmla="*/ 532 h 608"/>
                    <a:gd name="T76" fmla="*/ 639 w 793"/>
                    <a:gd name="T77" fmla="*/ 555 h 608"/>
                    <a:gd name="T78" fmla="*/ 629 w 793"/>
                    <a:gd name="T79" fmla="*/ 574 h 608"/>
                    <a:gd name="T80" fmla="*/ 646 w 793"/>
                    <a:gd name="T81" fmla="*/ 565 h 608"/>
                    <a:gd name="T82" fmla="*/ 667 w 793"/>
                    <a:gd name="T83" fmla="*/ 544 h 608"/>
                    <a:gd name="T84" fmla="*/ 692 w 793"/>
                    <a:gd name="T85" fmla="*/ 549 h 608"/>
                    <a:gd name="T86" fmla="*/ 759 w 793"/>
                    <a:gd name="T87" fmla="*/ 508 h 608"/>
                    <a:gd name="T88" fmla="*/ 793 w 793"/>
                    <a:gd name="T89" fmla="*/ 508 h 608"/>
                    <a:gd name="T90" fmla="*/ 748 w 793"/>
                    <a:gd name="T91" fmla="*/ 549 h 608"/>
                    <a:gd name="T92" fmla="*/ 687 w 793"/>
                    <a:gd name="T93" fmla="*/ 588 h 608"/>
                    <a:gd name="T94" fmla="*/ 626 w 793"/>
                    <a:gd name="T95" fmla="*/ 608 h 608"/>
                    <a:gd name="T96" fmla="*/ 617 w 793"/>
                    <a:gd name="T97" fmla="*/ 582 h 608"/>
                    <a:gd name="T98" fmla="*/ 618 w 793"/>
                    <a:gd name="T99" fmla="*/ 551 h 608"/>
                    <a:gd name="T100" fmla="*/ 573 w 793"/>
                    <a:gd name="T101" fmla="*/ 535 h 608"/>
                    <a:gd name="T102" fmla="*/ 526 w 793"/>
                    <a:gd name="T103" fmla="*/ 516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93" h="608">
                      <a:moveTo>
                        <a:pt x="526" y="516"/>
                      </a:moveTo>
                      <a:lnTo>
                        <a:pt x="518" y="510"/>
                      </a:lnTo>
                      <a:lnTo>
                        <a:pt x="503" y="508"/>
                      </a:lnTo>
                      <a:lnTo>
                        <a:pt x="489" y="498"/>
                      </a:lnTo>
                      <a:lnTo>
                        <a:pt x="478" y="459"/>
                      </a:lnTo>
                      <a:lnTo>
                        <a:pt x="456" y="460"/>
                      </a:lnTo>
                      <a:lnTo>
                        <a:pt x="440" y="443"/>
                      </a:lnTo>
                      <a:lnTo>
                        <a:pt x="320" y="469"/>
                      </a:lnTo>
                      <a:lnTo>
                        <a:pt x="52" y="524"/>
                      </a:lnTo>
                      <a:lnTo>
                        <a:pt x="5" y="532"/>
                      </a:lnTo>
                      <a:lnTo>
                        <a:pt x="0" y="491"/>
                      </a:lnTo>
                      <a:lnTo>
                        <a:pt x="9" y="485"/>
                      </a:lnTo>
                      <a:lnTo>
                        <a:pt x="17" y="477"/>
                      </a:lnTo>
                      <a:lnTo>
                        <a:pt x="23" y="468"/>
                      </a:lnTo>
                      <a:lnTo>
                        <a:pt x="34" y="460"/>
                      </a:lnTo>
                      <a:lnTo>
                        <a:pt x="45" y="449"/>
                      </a:lnTo>
                      <a:lnTo>
                        <a:pt x="48" y="440"/>
                      </a:lnTo>
                      <a:lnTo>
                        <a:pt x="62" y="423"/>
                      </a:lnTo>
                      <a:lnTo>
                        <a:pt x="69" y="416"/>
                      </a:lnTo>
                      <a:lnTo>
                        <a:pt x="69" y="410"/>
                      </a:lnTo>
                      <a:lnTo>
                        <a:pt x="61" y="391"/>
                      </a:lnTo>
                      <a:lnTo>
                        <a:pt x="48" y="390"/>
                      </a:lnTo>
                      <a:lnTo>
                        <a:pt x="37" y="351"/>
                      </a:lnTo>
                      <a:lnTo>
                        <a:pt x="55" y="340"/>
                      </a:lnTo>
                      <a:lnTo>
                        <a:pt x="83" y="331"/>
                      </a:lnTo>
                      <a:lnTo>
                        <a:pt x="108" y="323"/>
                      </a:lnTo>
                      <a:lnTo>
                        <a:pt x="128" y="320"/>
                      </a:lnTo>
                      <a:lnTo>
                        <a:pt x="167" y="320"/>
                      </a:lnTo>
                      <a:lnTo>
                        <a:pt x="180" y="327"/>
                      </a:lnTo>
                      <a:lnTo>
                        <a:pt x="189" y="327"/>
                      </a:lnTo>
                      <a:lnTo>
                        <a:pt x="203" y="320"/>
                      </a:lnTo>
                      <a:lnTo>
                        <a:pt x="219" y="313"/>
                      </a:lnTo>
                      <a:lnTo>
                        <a:pt x="251" y="310"/>
                      </a:lnTo>
                      <a:lnTo>
                        <a:pt x="264" y="299"/>
                      </a:lnTo>
                      <a:lnTo>
                        <a:pt x="275" y="279"/>
                      </a:lnTo>
                      <a:lnTo>
                        <a:pt x="286" y="267"/>
                      </a:lnTo>
                      <a:lnTo>
                        <a:pt x="298" y="267"/>
                      </a:lnTo>
                      <a:lnTo>
                        <a:pt x="311" y="259"/>
                      </a:lnTo>
                      <a:lnTo>
                        <a:pt x="312" y="245"/>
                      </a:lnTo>
                      <a:lnTo>
                        <a:pt x="303" y="232"/>
                      </a:lnTo>
                      <a:lnTo>
                        <a:pt x="300" y="223"/>
                      </a:lnTo>
                      <a:lnTo>
                        <a:pt x="308" y="210"/>
                      </a:lnTo>
                      <a:lnTo>
                        <a:pt x="308" y="201"/>
                      </a:lnTo>
                      <a:lnTo>
                        <a:pt x="297" y="201"/>
                      </a:lnTo>
                      <a:lnTo>
                        <a:pt x="286" y="196"/>
                      </a:lnTo>
                      <a:lnTo>
                        <a:pt x="281" y="188"/>
                      </a:lnTo>
                      <a:lnTo>
                        <a:pt x="279" y="173"/>
                      </a:lnTo>
                      <a:lnTo>
                        <a:pt x="315" y="139"/>
                      </a:lnTo>
                      <a:lnTo>
                        <a:pt x="320" y="134"/>
                      </a:lnTo>
                      <a:lnTo>
                        <a:pt x="329" y="115"/>
                      </a:lnTo>
                      <a:lnTo>
                        <a:pt x="347" y="87"/>
                      </a:lnTo>
                      <a:lnTo>
                        <a:pt x="364" y="64"/>
                      </a:lnTo>
                      <a:lnTo>
                        <a:pt x="378" y="48"/>
                      </a:lnTo>
                      <a:lnTo>
                        <a:pt x="392" y="37"/>
                      </a:lnTo>
                      <a:lnTo>
                        <a:pt x="412" y="29"/>
                      </a:lnTo>
                      <a:lnTo>
                        <a:pt x="447" y="21"/>
                      </a:lnTo>
                      <a:lnTo>
                        <a:pt x="465" y="23"/>
                      </a:lnTo>
                      <a:lnTo>
                        <a:pt x="495" y="14"/>
                      </a:lnTo>
                      <a:lnTo>
                        <a:pt x="542" y="0"/>
                      </a:lnTo>
                      <a:lnTo>
                        <a:pt x="545" y="31"/>
                      </a:lnTo>
                      <a:lnTo>
                        <a:pt x="561" y="71"/>
                      </a:lnTo>
                      <a:lnTo>
                        <a:pt x="565" y="104"/>
                      </a:lnTo>
                      <a:lnTo>
                        <a:pt x="559" y="128"/>
                      </a:lnTo>
                      <a:lnTo>
                        <a:pt x="575" y="157"/>
                      </a:lnTo>
                      <a:lnTo>
                        <a:pt x="581" y="170"/>
                      </a:lnTo>
                      <a:lnTo>
                        <a:pt x="575" y="188"/>
                      </a:lnTo>
                      <a:lnTo>
                        <a:pt x="593" y="196"/>
                      </a:lnTo>
                      <a:lnTo>
                        <a:pt x="598" y="198"/>
                      </a:lnTo>
                      <a:lnTo>
                        <a:pt x="617" y="267"/>
                      </a:lnTo>
                      <a:lnTo>
                        <a:pt x="614" y="298"/>
                      </a:lnTo>
                      <a:lnTo>
                        <a:pt x="610" y="366"/>
                      </a:lnTo>
                      <a:lnTo>
                        <a:pt x="615" y="401"/>
                      </a:lnTo>
                      <a:lnTo>
                        <a:pt x="620" y="423"/>
                      </a:lnTo>
                      <a:lnTo>
                        <a:pt x="629" y="468"/>
                      </a:lnTo>
                      <a:lnTo>
                        <a:pt x="629" y="518"/>
                      </a:lnTo>
                      <a:lnTo>
                        <a:pt x="623" y="532"/>
                      </a:lnTo>
                      <a:lnTo>
                        <a:pt x="634" y="544"/>
                      </a:lnTo>
                      <a:lnTo>
                        <a:pt x="639" y="555"/>
                      </a:lnTo>
                      <a:lnTo>
                        <a:pt x="626" y="566"/>
                      </a:lnTo>
                      <a:lnTo>
                        <a:pt x="629" y="574"/>
                      </a:lnTo>
                      <a:lnTo>
                        <a:pt x="637" y="572"/>
                      </a:lnTo>
                      <a:lnTo>
                        <a:pt x="646" y="565"/>
                      </a:lnTo>
                      <a:lnTo>
                        <a:pt x="660" y="548"/>
                      </a:lnTo>
                      <a:lnTo>
                        <a:pt x="667" y="544"/>
                      </a:lnTo>
                      <a:lnTo>
                        <a:pt x="678" y="548"/>
                      </a:lnTo>
                      <a:lnTo>
                        <a:pt x="692" y="549"/>
                      </a:lnTo>
                      <a:lnTo>
                        <a:pt x="740" y="526"/>
                      </a:lnTo>
                      <a:lnTo>
                        <a:pt x="759" y="508"/>
                      </a:lnTo>
                      <a:lnTo>
                        <a:pt x="767" y="499"/>
                      </a:lnTo>
                      <a:lnTo>
                        <a:pt x="793" y="508"/>
                      </a:lnTo>
                      <a:lnTo>
                        <a:pt x="771" y="530"/>
                      </a:lnTo>
                      <a:lnTo>
                        <a:pt x="748" y="549"/>
                      </a:lnTo>
                      <a:lnTo>
                        <a:pt x="703" y="582"/>
                      </a:lnTo>
                      <a:lnTo>
                        <a:pt x="687" y="588"/>
                      </a:lnTo>
                      <a:lnTo>
                        <a:pt x="651" y="601"/>
                      </a:lnTo>
                      <a:lnTo>
                        <a:pt x="626" y="608"/>
                      </a:lnTo>
                      <a:lnTo>
                        <a:pt x="618" y="604"/>
                      </a:lnTo>
                      <a:lnTo>
                        <a:pt x="617" y="582"/>
                      </a:lnTo>
                      <a:lnTo>
                        <a:pt x="620" y="565"/>
                      </a:lnTo>
                      <a:lnTo>
                        <a:pt x="618" y="551"/>
                      </a:lnTo>
                      <a:lnTo>
                        <a:pt x="601" y="541"/>
                      </a:lnTo>
                      <a:lnTo>
                        <a:pt x="573" y="535"/>
                      </a:lnTo>
                      <a:lnTo>
                        <a:pt x="548" y="527"/>
                      </a:lnTo>
                      <a:lnTo>
                        <a:pt x="526" y="516"/>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25" name="Freeform 72">
                  <a:extLst>
                    <a:ext uri="{FF2B5EF4-FFF2-40B4-BE49-F238E27FC236}">
                      <a16:creationId xmlns:a16="http://schemas.microsoft.com/office/drawing/2014/main" id="{D8A53D75-418C-4677-ADFE-7DDF30FB0E71}"/>
                    </a:ext>
                  </a:extLst>
                </p:cNvPr>
                <p:cNvSpPr>
                  <a:spLocks/>
                </p:cNvSpPr>
                <p:nvPr/>
              </p:nvSpPr>
              <p:spPr bwMode="auto">
                <a:xfrm>
                  <a:off x="5100161" y="2071950"/>
                  <a:ext cx="635727" cy="411894"/>
                </a:xfrm>
                <a:custGeom>
                  <a:avLst/>
                  <a:gdLst>
                    <a:gd name="T0" fmla="*/ 561 w 622"/>
                    <a:gd name="T1" fmla="*/ 298 h 403"/>
                    <a:gd name="T2" fmla="*/ 570 w 622"/>
                    <a:gd name="T3" fmla="*/ 297 h 403"/>
                    <a:gd name="T4" fmla="*/ 584 w 622"/>
                    <a:gd name="T5" fmla="*/ 289 h 403"/>
                    <a:gd name="T6" fmla="*/ 592 w 622"/>
                    <a:gd name="T7" fmla="*/ 273 h 403"/>
                    <a:gd name="T8" fmla="*/ 601 w 622"/>
                    <a:gd name="T9" fmla="*/ 259 h 403"/>
                    <a:gd name="T10" fmla="*/ 622 w 622"/>
                    <a:gd name="T11" fmla="*/ 239 h 403"/>
                    <a:gd name="T12" fmla="*/ 622 w 622"/>
                    <a:gd name="T13" fmla="*/ 234 h 403"/>
                    <a:gd name="T14" fmla="*/ 608 w 622"/>
                    <a:gd name="T15" fmla="*/ 225 h 403"/>
                    <a:gd name="T16" fmla="*/ 584 w 622"/>
                    <a:gd name="T17" fmla="*/ 209 h 403"/>
                    <a:gd name="T18" fmla="*/ 578 w 622"/>
                    <a:gd name="T19" fmla="*/ 193 h 403"/>
                    <a:gd name="T20" fmla="*/ 561 w 622"/>
                    <a:gd name="T21" fmla="*/ 190 h 403"/>
                    <a:gd name="T22" fmla="*/ 561 w 622"/>
                    <a:gd name="T23" fmla="*/ 184 h 403"/>
                    <a:gd name="T24" fmla="*/ 556 w 622"/>
                    <a:gd name="T25" fmla="*/ 167 h 403"/>
                    <a:gd name="T26" fmla="*/ 570 w 622"/>
                    <a:gd name="T27" fmla="*/ 159 h 403"/>
                    <a:gd name="T28" fmla="*/ 570 w 622"/>
                    <a:gd name="T29" fmla="*/ 145 h 403"/>
                    <a:gd name="T30" fmla="*/ 562 w 622"/>
                    <a:gd name="T31" fmla="*/ 136 h 403"/>
                    <a:gd name="T32" fmla="*/ 564 w 622"/>
                    <a:gd name="T33" fmla="*/ 126 h 403"/>
                    <a:gd name="T34" fmla="*/ 576 w 622"/>
                    <a:gd name="T35" fmla="*/ 108 h 403"/>
                    <a:gd name="T36" fmla="*/ 576 w 622"/>
                    <a:gd name="T37" fmla="*/ 87 h 403"/>
                    <a:gd name="T38" fmla="*/ 592 w 622"/>
                    <a:gd name="T39" fmla="*/ 72 h 403"/>
                    <a:gd name="T40" fmla="*/ 587 w 622"/>
                    <a:gd name="T41" fmla="*/ 67 h 403"/>
                    <a:gd name="T42" fmla="*/ 572 w 622"/>
                    <a:gd name="T43" fmla="*/ 65 h 403"/>
                    <a:gd name="T44" fmla="*/ 556 w 622"/>
                    <a:gd name="T45" fmla="*/ 55 h 403"/>
                    <a:gd name="T46" fmla="*/ 547 w 622"/>
                    <a:gd name="T47" fmla="*/ 16 h 403"/>
                    <a:gd name="T48" fmla="*/ 525 w 622"/>
                    <a:gd name="T49" fmla="*/ 17 h 403"/>
                    <a:gd name="T50" fmla="*/ 509 w 622"/>
                    <a:gd name="T51" fmla="*/ 0 h 403"/>
                    <a:gd name="T52" fmla="*/ 397 w 622"/>
                    <a:gd name="T53" fmla="*/ 26 h 403"/>
                    <a:gd name="T54" fmla="*/ 128 w 622"/>
                    <a:gd name="T55" fmla="*/ 80 h 403"/>
                    <a:gd name="T56" fmla="*/ 72 w 622"/>
                    <a:gd name="T57" fmla="*/ 89 h 403"/>
                    <a:gd name="T58" fmla="*/ 69 w 622"/>
                    <a:gd name="T59" fmla="*/ 48 h 403"/>
                    <a:gd name="T60" fmla="*/ 35 w 622"/>
                    <a:gd name="T61" fmla="*/ 80 h 403"/>
                    <a:gd name="T62" fmla="*/ 27 w 622"/>
                    <a:gd name="T63" fmla="*/ 83 h 403"/>
                    <a:gd name="T64" fmla="*/ 0 w 622"/>
                    <a:gd name="T65" fmla="*/ 101 h 403"/>
                    <a:gd name="T66" fmla="*/ 19 w 622"/>
                    <a:gd name="T67" fmla="*/ 222 h 403"/>
                    <a:gd name="T68" fmla="*/ 35 w 622"/>
                    <a:gd name="T69" fmla="*/ 282 h 403"/>
                    <a:gd name="T70" fmla="*/ 56 w 622"/>
                    <a:gd name="T71" fmla="*/ 403 h 403"/>
                    <a:gd name="T72" fmla="*/ 77 w 622"/>
                    <a:gd name="T73" fmla="*/ 398 h 403"/>
                    <a:gd name="T74" fmla="*/ 152 w 622"/>
                    <a:gd name="T75" fmla="*/ 389 h 403"/>
                    <a:gd name="T76" fmla="*/ 389 w 622"/>
                    <a:gd name="T77" fmla="*/ 342 h 403"/>
                    <a:gd name="T78" fmla="*/ 481 w 622"/>
                    <a:gd name="T79" fmla="*/ 323 h 403"/>
                    <a:gd name="T80" fmla="*/ 534 w 622"/>
                    <a:gd name="T81" fmla="*/ 314 h 403"/>
                    <a:gd name="T82" fmla="*/ 536 w 622"/>
                    <a:gd name="T83" fmla="*/ 312 h 403"/>
                    <a:gd name="T84" fmla="*/ 548 w 622"/>
                    <a:gd name="T85" fmla="*/ 301 h 403"/>
                    <a:gd name="T86" fmla="*/ 561 w 622"/>
                    <a:gd name="T87" fmla="*/ 298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22" h="403">
                      <a:moveTo>
                        <a:pt x="561" y="298"/>
                      </a:moveTo>
                      <a:lnTo>
                        <a:pt x="570" y="297"/>
                      </a:lnTo>
                      <a:lnTo>
                        <a:pt x="584" y="289"/>
                      </a:lnTo>
                      <a:lnTo>
                        <a:pt x="592" y="273"/>
                      </a:lnTo>
                      <a:lnTo>
                        <a:pt x="601" y="259"/>
                      </a:lnTo>
                      <a:lnTo>
                        <a:pt x="622" y="239"/>
                      </a:lnTo>
                      <a:lnTo>
                        <a:pt x="622" y="234"/>
                      </a:lnTo>
                      <a:lnTo>
                        <a:pt x="608" y="225"/>
                      </a:lnTo>
                      <a:lnTo>
                        <a:pt x="584" y="209"/>
                      </a:lnTo>
                      <a:lnTo>
                        <a:pt x="578" y="193"/>
                      </a:lnTo>
                      <a:lnTo>
                        <a:pt x="561" y="190"/>
                      </a:lnTo>
                      <a:lnTo>
                        <a:pt x="561" y="184"/>
                      </a:lnTo>
                      <a:lnTo>
                        <a:pt x="556" y="167"/>
                      </a:lnTo>
                      <a:lnTo>
                        <a:pt x="570" y="159"/>
                      </a:lnTo>
                      <a:lnTo>
                        <a:pt x="570" y="145"/>
                      </a:lnTo>
                      <a:lnTo>
                        <a:pt x="562" y="136"/>
                      </a:lnTo>
                      <a:lnTo>
                        <a:pt x="564" y="126"/>
                      </a:lnTo>
                      <a:lnTo>
                        <a:pt x="576" y="108"/>
                      </a:lnTo>
                      <a:lnTo>
                        <a:pt x="576" y="87"/>
                      </a:lnTo>
                      <a:lnTo>
                        <a:pt x="592" y="72"/>
                      </a:lnTo>
                      <a:lnTo>
                        <a:pt x="587" y="67"/>
                      </a:lnTo>
                      <a:lnTo>
                        <a:pt x="572" y="65"/>
                      </a:lnTo>
                      <a:lnTo>
                        <a:pt x="556" y="55"/>
                      </a:lnTo>
                      <a:lnTo>
                        <a:pt x="547" y="16"/>
                      </a:lnTo>
                      <a:lnTo>
                        <a:pt x="525" y="17"/>
                      </a:lnTo>
                      <a:lnTo>
                        <a:pt x="509" y="0"/>
                      </a:lnTo>
                      <a:lnTo>
                        <a:pt x="397" y="26"/>
                      </a:lnTo>
                      <a:lnTo>
                        <a:pt x="128" y="80"/>
                      </a:lnTo>
                      <a:lnTo>
                        <a:pt x="72" y="89"/>
                      </a:lnTo>
                      <a:lnTo>
                        <a:pt x="69" y="48"/>
                      </a:lnTo>
                      <a:lnTo>
                        <a:pt x="35" y="80"/>
                      </a:lnTo>
                      <a:lnTo>
                        <a:pt x="27" y="83"/>
                      </a:lnTo>
                      <a:lnTo>
                        <a:pt x="0" y="101"/>
                      </a:lnTo>
                      <a:lnTo>
                        <a:pt x="19" y="222"/>
                      </a:lnTo>
                      <a:lnTo>
                        <a:pt x="35" y="282"/>
                      </a:lnTo>
                      <a:lnTo>
                        <a:pt x="56" y="403"/>
                      </a:lnTo>
                      <a:lnTo>
                        <a:pt x="77" y="398"/>
                      </a:lnTo>
                      <a:lnTo>
                        <a:pt x="152" y="389"/>
                      </a:lnTo>
                      <a:lnTo>
                        <a:pt x="389" y="342"/>
                      </a:lnTo>
                      <a:lnTo>
                        <a:pt x="481" y="323"/>
                      </a:lnTo>
                      <a:lnTo>
                        <a:pt x="534" y="314"/>
                      </a:lnTo>
                      <a:lnTo>
                        <a:pt x="536" y="312"/>
                      </a:lnTo>
                      <a:lnTo>
                        <a:pt x="548" y="301"/>
                      </a:lnTo>
                      <a:lnTo>
                        <a:pt x="561" y="298"/>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26" name="Freeform 73">
                  <a:extLst>
                    <a:ext uri="{FF2B5EF4-FFF2-40B4-BE49-F238E27FC236}">
                      <a16:creationId xmlns:a16="http://schemas.microsoft.com/office/drawing/2014/main" id="{FD429923-7100-4C3F-83FB-23C7CB16F077}"/>
                    </a:ext>
                  </a:extLst>
                </p:cNvPr>
                <p:cNvSpPr>
                  <a:spLocks/>
                </p:cNvSpPr>
                <p:nvPr/>
              </p:nvSpPr>
              <p:spPr bwMode="auto">
                <a:xfrm>
                  <a:off x="5667409" y="2145539"/>
                  <a:ext cx="157399" cy="347504"/>
                </a:xfrm>
                <a:custGeom>
                  <a:avLst/>
                  <a:gdLst>
                    <a:gd name="T0" fmla="*/ 35 w 154"/>
                    <a:gd name="T1" fmla="*/ 0 h 340"/>
                    <a:gd name="T2" fmla="*/ 20 w 154"/>
                    <a:gd name="T3" fmla="*/ 17 h 340"/>
                    <a:gd name="T4" fmla="*/ 20 w 154"/>
                    <a:gd name="T5" fmla="*/ 36 h 340"/>
                    <a:gd name="T6" fmla="*/ 9 w 154"/>
                    <a:gd name="T7" fmla="*/ 54 h 340"/>
                    <a:gd name="T8" fmla="*/ 7 w 154"/>
                    <a:gd name="T9" fmla="*/ 65 h 340"/>
                    <a:gd name="T10" fmla="*/ 15 w 154"/>
                    <a:gd name="T11" fmla="*/ 73 h 340"/>
                    <a:gd name="T12" fmla="*/ 15 w 154"/>
                    <a:gd name="T13" fmla="*/ 89 h 340"/>
                    <a:gd name="T14" fmla="*/ 0 w 154"/>
                    <a:gd name="T15" fmla="*/ 95 h 340"/>
                    <a:gd name="T16" fmla="*/ 6 w 154"/>
                    <a:gd name="T17" fmla="*/ 112 h 340"/>
                    <a:gd name="T18" fmla="*/ 6 w 154"/>
                    <a:gd name="T19" fmla="*/ 120 h 340"/>
                    <a:gd name="T20" fmla="*/ 23 w 154"/>
                    <a:gd name="T21" fmla="*/ 121 h 340"/>
                    <a:gd name="T22" fmla="*/ 29 w 154"/>
                    <a:gd name="T23" fmla="*/ 137 h 340"/>
                    <a:gd name="T24" fmla="*/ 51 w 154"/>
                    <a:gd name="T25" fmla="*/ 153 h 340"/>
                    <a:gd name="T26" fmla="*/ 67 w 154"/>
                    <a:gd name="T27" fmla="*/ 164 h 340"/>
                    <a:gd name="T28" fmla="*/ 67 w 154"/>
                    <a:gd name="T29" fmla="*/ 168 h 340"/>
                    <a:gd name="T30" fmla="*/ 48 w 154"/>
                    <a:gd name="T31" fmla="*/ 185 h 340"/>
                    <a:gd name="T32" fmla="*/ 39 w 154"/>
                    <a:gd name="T33" fmla="*/ 200 h 340"/>
                    <a:gd name="T34" fmla="*/ 29 w 154"/>
                    <a:gd name="T35" fmla="*/ 217 h 340"/>
                    <a:gd name="T36" fmla="*/ 15 w 154"/>
                    <a:gd name="T37" fmla="*/ 225 h 340"/>
                    <a:gd name="T38" fmla="*/ 12 w 154"/>
                    <a:gd name="T39" fmla="*/ 234 h 340"/>
                    <a:gd name="T40" fmla="*/ 11 w 154"/>
                    <a:gd name="T41" fmla="*/ 242 h 340"/>
                    <a:gd name="T42" fmla="*/ 7 w 154"/>
                    <a:gd name="T43" fmla="*/ 257 h 340"/>
                    <a:gd name="T44" fmla="*/ 14 w 154"/>
                    <a:gd name="T45" fmla="*/ 271 h 340"/>
                    <a:gd name="T46" fmla="*/ 34 w 154"/>
                    <a:gd name="T47" fmla="*/ 290 h 340"/>
                    <a:gd name="T48" fmla="*/ 64 w 154"/>
                    <a:gd name="T49" fmla="*/ 304 h 340"/>
                    <a:gd name="T50" fmla="*/ 90 w 154"/>
                    <a:gd name="T51" fmla="*/ 309 h 340"/>
                    <a:gd name="T52" fmla="*/ 90 w 154"/>
                    <a:gd name="T53" fmla="*/ 318 h 340"/>
                    <a:gd name="T54" fmla="*/ 85 w 154"/>
                    <a:gd name="T55" fmla="*/ 323 h 340"/>
                    <a:gd name="T56" fmla="*/ 87 w 154"/>
                    <a:gd name="T57" fmla="*/ 340 h 340"/>
                    <a:gd name="T58" fmla="*/ 92 w 154"/>
                    <a:gd name="T59" fmla="*/ 340 h 340"/>
                    <a:gd name="T60" fmla="*/ 106 w 154"/>
                    <a:gd name="T61" fmla="*/ 326 h 340"/>
                    <a:gd name="T62" fmla="*/ 110 w 154"/>
                    <a:gd name="T63" fmla="*/ 295 h 340"/>
                    <a:gd name="T64" fmla="*/ 128 w 154"/>
                    <a:gd name="T65" fmla="*/ 270 h 340"/>
                    <a:gd name="T66" fmla="*/ 146 w 154"/>
                    <a:gd name="T67" fmla="*/ 229 h 340"/>
                    <a:gd name="T68" fmla="*/ 154 w 154"/>
                    <a:gd name="T69" fmla="*/ 195 h 340"/>
                    <a:gd name="T70" fmla="*/ 149 w 154"/>
                    <a:gd name="T71" fmla="*/ 189 h 340"/>
                    <a:gd name="T72" fmla="*/ 149 w 154"/>
                    <a:gd name="T73" fmla="*/ 129 h 340"/>
                    <a:gd name="T74" fmla="*/ 139 w 154"/>
                    <a:gd name="T75" fmla="*/ 109 h 340"/>
                    <a:gd name="T76" fmla="*/ 132 w 154"/>
                    <a:gd name="T77" fmla="*/ 114 h 340"/>
                    <a:gd name="T78" fmla="*/ 115 w 154"/>
                    <a:gd name="T79" fmla="*/ 115 h 340"/>
                    <a:gd name="T80" fmla="*/ 112 w 154"/>
                    <a:gd name="T81" fmla="*/ 112 h 340"/>
                    <a:gd name="T82" fmla="*/ 118 w 154"/>
                    <a:gd name="T83" fmla="*/ 106 h 340"/>
                    <a:gd name="T84" fmla="*/ 132 w 154"/>
                    <a:gd name="T85" fmla="*/ 95 h 340"/>
                    <a:gd name="T86" fmla="*/ 132 w 154"/>
                    <a:gd name="T87" fmla="*/ 87 h 340"/>
                    <a:gd name="T88" fmla="*/ 129 w 154"/>
                    <a:gd name="T89" fmla="*/ 67 h 340"/>
                    <a:gd name="T90" fmla="*/ 134 w 154"/>
                    <a:gd name="T91" fmla="*/ 50 h 340"/>
                    <a:gd name="T92" fmla="*/ 132 w 154"/>
                    <a:gd name="T93" fmla="*/ 37 h 340"/>
                    <a:gd name="T94" fmla="*/ 115 w 154"/>
                    <a:gd name="T95" fmla="*/ 26 h 340"/>
                    <a:gd name="T96" fmla="*/ 84 w 154"/>
                    <a:gd name="T97" fmla="*/ 18 h 340"/>
                    <a:gd name="T98" fmla="*/ 57 w 154"/>
                    <a:gd name="T99" fmla="*/ 9 h 340"/>
                    <a:gd name="T100" fmla="*/ 35 w 154"/>
                    <a:gd name="T101"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4" h="340">
                      <a:moveTo>
                        <a:pt x="35" y="0"/>
                      </a:moveTo>
                      <a:lnTo>
                        <a:pt x="20" y="17"/>
                      </a:lnTo>
                      <a:lnTo>
                        <a:pt x="20" y="36"/>
                      </a:lnTo>
                      <a:lnTo>
                        <a:pt x="9" y="54"/>
                      </a:lnTo>
                      <a:lnTo>
                        <a:pt x="7" y="65"/>
                      </a:lnTo>
                      <a:lnTo>
                        <a:pt x="15" y="73"/>
                      </a:lnTo>
                      <a:lnTo>
                        <a:pt x="15" y="89"/>
                      </a:lnTo>
                      <a:lnTo>
                        <a:pt x="0" y="95"/>
                      </a:lnTo>
                      <a:lnTo>
                        <a:pt x="6" y="112"/>
                      </a:lnTo>
                      <a:lnTo>
                        <a:pt x="6" y="120"/>
                      </a:lnTo>
                      <a:lnTo>
                        <a:pt x="23" y="121"/>
                      </a:lnTo>
                      <a:lnTo>
                        <a:pt x="29" y="137"/>
                      </a:lnTo>
                      <a:lnTo>
                        <a:pt x="51" y="153"/>
                      </a:lnTo>
                      <a:lnTo>
                        <a:pt x="67" y="164"/>
                      </a:lnTo>
                      <a:lnTo>
                        <a:pt x="67" y="168"/>
                      </a:lnTo>
                      <a:lnTo>
                        <a:pt x="48" y="185"/>
                      </a:lnTo>
                      <a:lnTo>
                        <a:pt x="39" y="200"/>
                      </a:lnTo>
                      <a:lnTo>
                        <a:pt x="29" y="217"/>
                      </a:lnTo>
                      <a:lnTo>
                        <a:pt x="15" y="225"/>
                      </a:lnTo>
                      <a:lnTo>
                        <a:pt x="12" y="234"/>
                      </a:lnTo>
                      <a:lnTo>
                        <a:pt x="11" y="242"/>
                      </a:lnTo>
                      <a:lnTo>
                        <a:pt x="7" y="257"/>
                      </a:lnTo>
                      <a:lnTo>
                        <a:pt x="14" y="271"/>
                      </a:lnTo>
                      <a:lnTo>
                        <a:pt x="34" y="290"/>
                      </a:lnTo>
                      <a:lnTo>
                        <a:pt x="64" y="304"/>
                      </a:lnTo>
                      <a:lnTo>
                        <a:pt x="90" y="309"/>
                      </a:lnTo>
                      <a:lnTo>
                        <a:pt x="90" y="318"/>
                      </a:lnTo>
                      <a:lnTo>
                        <a:pt x="85" y="323"/>
                      </a:lnTo>
                      <a:lnTo>
                        <a:pt x="87" y="340"/>
                      </a:lnTo>
                      <a:lnTo>
                        <a:pt x="92" y="340"/>
                      </a:lnTo>
                      <a:lnTo>
                        <a:pt x="106" y="326"/>
                      </a:lnTo>
                      <a:lnTo>
                        <a:pt x="110" y="295"/>
                      </a:lnTo>
                      <a:lnTo>
                        <a:pt x="128" y="270"/>
                      </a:lnTo>
                      <a:lnTo>
                        <a:pt x="146" y="229"/>
                      </a:lnTo>
                      <a:lnTo>
                        <a:pt x="154" y="195"/>
                      </a:lnTo>
                      <a:lnTo>
                        <a:pt x="149" y="189"/>
                      </a:lnTo>
                      <a:lnTo>
                        <a:pt x="149" y="129"/>
                      </a:lnTo>
                      <a:lnTo>
                        <a:pt x="139" y="109"/>
                      </a:lnTo>
                      <a:lnTo>
                        <a:pt x="132" y="114"/>
                      </a:lnTo>
                      <a:lnTo>
                        <a:pt x="115" y="115"/>
                      </a:lnTo>
                      <a:lnTo>
                        <a:pt x="112" y="112"/>
                      </a:lnTo>
                      <a:lnTo>
                        <a:pt x="118" y="106"/>
                      </a:lnTo>
                      <a:lnTo>
                        <a:pt x="132" y="95"/>
                      </a:lnTo>
                      <a:lnTo>
                        <a:pt x="132" y="87"/>
                      </a:lnTo>
                      <a:lnTo>
                        <a:pt x="129" y="67"/>
                      </a:lnTo>
                      <a:lnTo>
                        <a:pt x="134" y="50"/>
                      </a:lnTo>
                      <a:lnTo>
                        <a:pt x="132" y="37"/>
                      </a:lnTo>
                      <a:lnTo>
                        <a:pt x="115" y="26"/>
                      </a:lnTo>
                      <a:lnTo>
                        <a:pt x="84" y="18"/>
                      </a:lnTo>
                      <a:lnTo>
                        <a:pt x="57" y="9"/>
                      </a:lnTo>
                      <a:lnTo>
                        <a:pt x="35" y="0"/>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27" name="Freeform 74">
                  <a:extLst>
                    <a:ext uri="{FF2B5EF4-FFF2-40B4-BE49-F238E27FC236}">
                      <a16:creationId xmlns:a16="http://schemas.microsoft.com/office/drawing/2014/main" id="{7D260562-1AB0-48F1-9A9B-8237A8ABFC14}"/>
                    </a:ext>
                  </a:extLst>
                </p:cNvPr>
                <p:cNvSpPr>
                  <a:spLocks/>
                </p:cNvSpPr>
                <p:nvPr/>
              </p:nvSpPr>
              <p:spPr bwMode="auto">
                <a:xfrm>
                  <a:off x="5647990" y="2375505"/>
                  <a:ext cx="119582" cy="186017"/>
                </a:xfrm>
                <a:custGeom>
                  <a:avLst/>
                  <a:gdLst>
                    <a:gd name="T0" fmla="*/ 30 w 117"/>
                    <a:gd name="T1" fmla="*/ 23 h 182"/>
                    <a:gd name="T2" fmla="*/ 31 w 117"/>
                    <a:gd name="T3" fmla="*/ 10 h 182"/>
                    <a:gd name="T4" fmla="*/ 33 w 117"/>
                    <a:gd name="T5" fmla="*/ 0 h 182"/>
                    <a:gd name="T6" fmla="*/ 23 w 117"/>
                    <a:gd name="T7" fmla="*/ 1 h 182"/>
                    <a:gd name="T8" fmla="*/ 14 w 117"/>
                    <a:gd name="T9" fmla="*/ 4 h 182"/>
                    <a:gd name="T10" fmla="*/ 0 w 117"/>
                    <a:gd name="T11" fmla="*/ 15 h 182"/>
                    <a:gd name="T12" fmla="*/ 11 w 117"/>
                    <a:gd name="T13" fmla="*/ 46 h 182"/>
                    <a:gd name="T14" fmla="*/ 25 w 117"/>
                    <a:gd name="T15" fmla="*/ 82 h 182"/>
                    <a:gd name="T16" fmla="*/ 37 w 117"/>
                    <a:gd name="T17" fmla="*/ 143 h 182"/>
                    <a:gd name="T18" fmla="*/ 48 w 117"/>
                    <a:gd name="T19" fmla="*/ 182 h 182"/>
                    <a:gd name="T20" fmla="*/ 79 w 117"/>
                    <a:gd name="T21" fmla="*/ 181 h 182"/>
                    <a:gd name="T22" fmla="*/ 117 w 117"/>
                    <a:gd name="T23" fmla="*/ 174 h 182"/>
                    <a:gd name="T24" fmla="*/ 103 w 117"/>
                    <a:gd name="T25" fmla="*/ 128 h 182"/>
                    <a:gd name="T26" fmla="*/ 97 w 117"/>
                    <a:gd name="T27" fmla="*/ 131 h 182"/>
                    <a:gd name="T28" fmla="*/ 75 w 117"/>
                    <a:gd name="T29" fmla="*/ 115 h 182"/>
                    <a:gd name="T30" fmla="*/ 64 w 117"/>
                    <a:gd name="T31" fmla="*/ 87 h 182"/>
                    <a:gd name="T32" fmla="*/ 51 w 117"/>
                    <a:gd name="T33" fmla="*/ 64 h 182"/>
                    <a:gd name="T34" fmla="*/ 31 w 117"/>
                    <a:gd name="T35" fmla="*/ 46 h 182"/>
                    <a:gd name="T36" fmla="*/ 26 w 117"/>
                    <a:gd name="T37" fmla="*/ 34 h 182"/>
                    <a:gd name="T38" fmla="*/ 30 w 117"/>
                    <a:gd name="T39" fmla="*/ 2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7" h="182">
                      <a:moveTo>
                        <a:pt x="30" y="23"/>
                      </a:moveTo>
                      <a:lnTo>
                        <a:pt x="31" y="10"/>
                      </a:lnTo>
                      <a:lnTo>
                        <a:pt x="33" y="0"/>
                      </a:lnTo>
                      <a:lnTo>
                        <a:pt x="23" y="1"/>
                      </a:lnTo>
                      <a:lnTo>
                        <a:pt x="14" y="4"/>
                      </a:lnTo>
                      <a:lnTo>
                        <a:pt x="0" y="15"/>
                      </a:lnTo>
                      <a:lnTo>
                        <a:pt x="11" y="46"/>
                      </a:lnTo>
                      <a:lnTo>
                        <a:pt x="25" y="82"/>
                      </a:lnTo>
                      <a:lnTo>
                        <a:pt x="37" y="143"/>
                      </a:lnTo>
                      <a:lnTo>
                        <a:pt x="48" y="182"/>
                      </a:lnTo>
                      <a:lnTo>
                        <a:pt x="79" y="181"/>
                      </a:lnTo>
                      <a:lnTo>
                        <a:pt x="117" y="174"/>
                      </a:lnTo>
                      <a:lnTo>
                        <a:pt x="103" y="128"/>
                      </a:lnTo>
                      <a:lnTo>
                        <a:pt x="97" y="131"/>
                      </a:lnTo>
                      <a:lnTo>
                        <a:pt x="75" y="115"/>
                      </a:lnTo>
                      <a:lnTo>
                        <a:pt x="64" y="87"/>
                      </a:lnTo>
                      <a:lnTo>
                        <a:pt x="51" y="64"/>
                      </a:lnTo>
                      <a:lnTo>
                        <a:pt x="31" y="46"/>
                      </a:lnTo>
                      <a:lnTo>
                        <a:pt x="26" y="34"/>
                      </a:lnTo>
                      <a:lnTo>
                        <a:pt x="30" y="23"/>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28" name="Freeform 75">
                  <a:extLst>
                    <a:ext uri="{FF2B5EF4-FFF2-40B4-BE49-F238E27FC236}">
                      <a16:creationId xmlns:a16="http://schemas.microsoft.com/office/drawing/2014/main" id="{9907244A-F754-4513-BA7F-7684FB9187E6}"/>
                    </a:ext>
                  </a:extLst>
                </p:cNvPr>
                <p:cNvSpPr>
                  <a:spLocks noEditPoints="1"/>
                </p:cNvSpPr>
                <p:nvPr/>
              </p:nvSpPr>
              <p:spPr bwMode="auto">
                <a:xfrm>
                  <a:off x="5266758" y="2390836"/>
                  <a:ext cx="503880" cy="258584"/>
                </a:xfrm>
                <a:custGeom>
                  <a:avLst/>
                  <a:gdLst>
                    <a:gd name="T0" fmla="*/ 452 w 493"/>
                    <a:gd name="T1" fmla="*/ 166 h 253"/>
                    <a:gd name="T2" fmla="*/ 409 w 493"/>
                    <a:gd name="T3" fmla="*/ 123 h 253"/>
                    <a:gd name="T4" fmla="*/ 381 w 493"/>
                    <a:gd name="T5" fmla="*/ 28 h 253"/>
                    <a:gd name="T6" fmla="*/ 326 w 493"/>
                    <a:gd name="T7" fmla="*/ 11 h 253"/>
                    <a:gd name="T8" fmla="*/ 0 w 493"/>
                    <a:gd name="T9" fmla="*/ 75 h 253"/>
                    <a:gd name="T10" fmla="*/ 12 w 493"/>
                    <a:gd name="T11" fmla="*/ 142 h 253"/>
                    <a:gd name="T12" fmla="*/ 28 w 493"/>
                    <a:gd name="T13" fmla="*/ 125 h 253"/>
                    <a:gd name="T14" fmla="*/ 57 w 493"/>
                    <a:gd name="T15" fmla="*/ 105 h 253"/>
                    <a:gd name="T16" fmla="*/ 78 w 493"/>
                    <a:gd name="T17" fmla="*/ 80 h 253"/>
                    <a:gd name="T18" fmla="*/ 103 w 493"/>
                    <a:gd name="T19" fmla="*/ 81 h 253"/>
                    <a:gd name="T20" fmla="*/ 132 w 493"/>
                    <a:gd name="T21" fmla="*/ 59 h 253"/>
                    <a:gd name="T22" fmla="*/ 154 w 493"/>
                    <a:gd name="T23" fmla="*/ 63 h 253"/>
                    <a:gd name="T24" fmla="*/ 184 w 493"/>
                    <a:gd name="T25" fmla="*/ 83 h 253"/>
                    <a:gd name="T26" fmla="*/ 217 w 493"/>
                    <a:gd name="T27" fmla="*/ 103 h 253"/>
                    <a:gd name="T28" fmla="*/ 251 w 493"/>
                    <a:gd name="T29" fmla="*/ 130 h 253"/>
                    <a:gd name="T30" fmla="*/ 268 w 493"/>
                    <a:gd name="T31" fmla="*/ 120 h 253"/>
                    <a:gd name="T32" fmla="*/ 278 w 493"/>
                    <a:gd name="T33" fmla="*/ 148 h 253"/>
                    <a:gd name="T34" fmla="*/ 262 w 493"/>
                    <a:gd name="T35" fmla="*/ 189 h 253"/>
                    <a:gd name="T36" fmla="*/ 265 w 493"/>
                    <a:gd name="T37" fmla="*/ 214 h 253"/>
                    <a:gd name="T38" fmla="*/ 324 w 493"/>
                    <a:gd name="T39" fmla="*/ 222 h 253"/>
                    <a:gd name="T40" fmla="*/ 357 w 493"/>
                    <a:gd name="T41" fmla="*/ 230 h 253"/>
                    <a:gd name="T42" fmla="*/ 354 w 493"/>
                    <a:gd name="T43" fmla="*/ 203 h 253"/>
                    <a:gd name="T44" fmla="*/ 338 w 493"/>
                    <a:gd name="T45" fmla="*/ 180 h 253"/>
                    <a:gd name="T46" fmla="*/ 334 w 493"/>
                    <a:gd name="T47" fmla="*/ 111 h 253"/>
                    <a:gd name="T48" fmla="*/ 324 w 493"/>
                    <a:gd name="T49" fmla="*/ 91 h 253"/>
                    <a:gd name="T50" fmla="*/ 329 w 493"/>
                    <a:gd name="T51" fmla="*/ 84 h 253"/>
                    <a:gd name="T52" fmla="*/ 334 w 493"/>
                    <a:gd name="T53" fmla="*/ 77 h 253"/>
                    <a:gd name="T54" fmla="*/ 335 w 493"/>
                    <a:gd name="T55" fmla="*/ 69 h 253"/>
                    <a:gd name="T56" fmla="*/ 348 w 493"/>
                    <a:gd name="T57" fmla="*/ 55 h 253"/>
                    <a:gd name="T58" fmla="*/ 363 w 493"/>
                    <a:gd name="T59" fmla="*/ 52 h 253"/>
                    <a:gd name="T60" fmla="*/ 346 w 493"/>
                    <a:gd name="T61" fmla="*/ 84 h 253"/>
                    <a:gd name="T62" fmla="*/ 360 w 493"/>
                    <a:gd name="T63" fmla="*/ 94 h 253"/>
                    <a:gd name="T64" fmla="*/ 349 w 493"/>
                    <a:gd name="T65" fmla="*/ 134 h 253"/>
                    <a:gd name="T66" fmla="*/ 354 w 493"/>
                    <a:gd name="T67" fmla="*/ 155 h 253"/>
                    <a:gd name="T68" fmla="*/ 371 w 493"/>
                    <a:gd name="T69" fmla="*/ 155 h 253"/>
                    <a:gd name="T70" fmla="*/ 360 w 493"/>
                    <a:gd name="T71" fmla="*/ 183 h 253"/>
                    <a:gd name="T72" fmla="*/ 399 w 493"/>
                    <a:gd name="T73" fmla="*/ 208 h 253"/>
                    <a:gd name="T74" fmla="*/ 431 w 493"/>
                    <a:gd name="T75" fmla="*/ 228 h 253"/>
                    <a:gd name="T76" fmla="*/ 481 w 493"/>
                    <a:gd name="T77" fmla="*/ 214 h 253"/>
                    <a:gd name="T78" fmla="*/ 490 w 493"/>
                    <a:gd name="T79" fmla="*/ 159 h 253"/>
                    <a:gd name="T80" fmla="*/ 398 w 493"/>
                    <a:gd name="T81" fmla="*/ 231 h 253"/>
                    <a:gd name="T82" fmla="*/ 406 w 493"/>
                    <a:gd name="T83" fmla="*/ 253 h 253"/>
                    <a:gd name="T84" fmla="*/ 409 w 493"/>
                    <a:gd name="T85" fmla="*/ 250 h 253"/>
                    <a:gd name="T86" fmla="*/ 412 w 493"/>
                    <a:gd name="T87" fmla="*/ 245 h 253"/>
                    <a:gd name="T88" fmla="*/ 403 w 493"/>
                    <a:gd name="T89" fmla="*/ 21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3" h="253">
                      <a:moveTo>
                        <a:pt x="490" y="159"/>
                      </a:moveTo>
                      <a:lnTo>
                        <a:pt x="452" y="166"/>
                      </a:lnTo>
                      <a:lnTo>
                        <a:pt x="421" y="167"/>
                      </a:lnTo>
                      <a:lnTo>
                        <a:pt x="409" y="123"/>
                      </a:lnTo>
                      <a:lnTo>
                        <a:pt x="396" y="67"/>
                      </a:lnTo>
                      <a:lnTo>
                        <a:pt x="381" y="28"/>
                      </a:lnTo>
                      <a:lnTo>
                        <a:pt x="373" y="0"/>
                      </a:lnTo>
                      <a:lnTo>
                        <a:pt x="326" y="11"/>
                      </a:lnTo>
                      <a:lnTo>
                        <a:pt x="234" y="28"/>
                      </a:lnTo>
                      <a:lnTo>
                        <a:pt x="0" y="75"/>
                      </a:lnTo>
                      <a:lnTo>
                        <a:pt x="6" y="106"/>
                      </a:lnTo>
                      <a:lnTo>
                        <a:pt x="12" y="142"/>
                      </a:lnTo>
                      <a:lnTo>
                        <a:pt x="14" y="141"/>
                      </a:lnTo>
                      <a:lnTo>
                        <a:pt x="28" y="125"/>
                      </a:lnTo>
                      <a:lnTo>
                        <a:pt x="42" y="108"/>
                      </a:lnTo>
                      <a:lnTo>
                        <a:pt x="57" y="105"/>
                      </a:lnTo>
                      <a:lnTo>
                        <a:pt x="65" y="95"/>
                      </a:lnTo>
                      <a:lnTo>
                        <a:pt x="78" y="80"/>
                      </a:lnTo>
                      <a:lnTo>
                        <a:pt x="86" y="83"/>
                      </a:lnTo>
                      <a:lnTo>
                        <a:pt x="103" y="81"/>
                      </a:lnTo>
                      <a:lnTo>
                        <a:pt x="120" y="69"/>
                      </a:lnTo>
                      <a:lnTo>
                        <a:pt x="132" y="59"/>
                      </a:lnTo>
                      <a:lnTo>
                        <a:pt x="143" y="56"/>
                      </a:lnTo>
                      <a:lnTo>
                        <a:pt x="154" y="63"/>
                      </a:lnTo>
                      <a:lnTo>
                        <a:pt x="171" y="72"/>
                      </a:lnTo>
                      <a:lnTo>
                        <a:pt x="184" y="83"/>
                      </a:lnTo>
                      <a:lnTo>
                        <a:pt x="192" y="94"/>
                      </a:lnTo>
                      <a:lnTo>
                        <a:pt x="217" y="103"/>
                      </a:lnTo>
                      <a:lnTo>
                        <a:pt x="217" y="122"/>
                      </a:lnTo>
                      <a:lnTo>
                        <a:pt x="251" y="130"/>
                      </a:lnTo>
                      <a:lnTo>
                        <a:pt x="259" y="133"/>
                      </a:lnTo>
                      <a:lnTo>
                        <a:pt x="268" y="120"/>
                      </a:lnTo>
                      <a:lnTo>
                        <a:pt x="285" y="133"/>
                      </a:lnTo>
                      <a:lnTo>
                        <a:pt x="278" y="148"/>
                      </a:lnTo>
                      <a:lnTo>
                        <a:pt x="273" y="173"/>
                      </a:lnTo>
                      <a:lnTo>
                        <a:pt x="262" y="189"/>
                      </a:lnTo>
                      <a:lnTo>
                        <a:pt x="262" y="203"/>
                      </a:lnTo>
                      <a:lnTo>
                        <a:pt x="265" y="214"/>
                      </a:lnTo>
                      <a:lnTo>
                        <a:pt x="298" y="222"/>
                      </a:lnTo>
                      <a:lnTo>
                        <a:pt x="324" y="222"/>
                      </a:lnTo>
                      <a:lnTo>
                        <a:pt x="343" y="228"/>
                      </a:lnTo>
                      <a:lnTo>
                        <a:pt x="357" y="230"/>
                      </a:lnTo>
                      <a:lnTo>
                        <a:pt x="362" y="217"/>
                      </a:lnTo>
                      <a:lnTo>
                        <a:pt x="354" y="203"/>
                      </a:lnTo>
                      <a:lnTo>
                        <a:pt x="354" y="192"/>
                      </a:lnTo>
                      <a:lnTo>
                        <a:pt x="338" y="180"/>
                      </a:lnTo>
                      <a:lnTo>
                        <a:pt x="326" y="145"/>
                      </a:lnTo>
                      <a:lnTo>
                        <a:pt x="334" y="111"/>
                      </a:lnTo>
                      <a:lnTo>
                        <a:pt x="332" y="98"/>
                      </a:lnTo>
                      <a:lnTo>
                        <a:pt x="324" y="91"/>
                      </a:lnTo>
                      <a:lnTo>
                        <a:pt x="324" y="91"/>
                      </a:lnTo>
                      <a:lnTo>
                        <a:pt x="329" y="84"/>
                      </a:lnTo>
                      <a:lnTo>
                        <a:pt x="332" y="80"/>
                      </a:lnTo>
                      <a:lnTo>
                        <a:pt x="334" y="77"/>
                      </a:lnTo>
                      <a:lnTo>
                        <a:pt x="334" y="77"/>
                      </a:lnTo>
                      <a:lnTo>
                        <a:pt x="335" y="69"/>
                      </a:lnTo>
                      <a:lnTo>
                        <a:pt x="337" y="63"/>
                      </a:lnTo>
                      <a:lnTo>
                        <a:pt x="348" y="55"/>
                      </a:lnTo>
                      <a:lnTo>
                        <a:pt x="360" y="45"/>
                      </a:lnTo>
                      <a:lnTo>
                        <a:pt x="363" y="52"/>
                      </a:lnTo>
                      <a:lnTo>
                        <a:pt x="354" y="61"/>
                      </a:lnTo>
                      <a:lnTo>
                        <a:pt x="346" y="84"/>
                      </a:lnTo>
                      <a:lnTo>
                        <a:pt x="348" y="92"/>
                      </a:lnTo>
                      <a:lnTo>
                        <a:pt x="360" y="94"/>
                      </a:lnTo>
                      <a:lnTo>
                        <a:pt x="362" y="128"/>
                      </a:lnTo>
                      <a:lnTo>
                        <a:pt x="349" y="134"/>
                      </a:lnTo>
                      <a:lnTo>
                        <a:pt x="351" y="156"/>
                      </a:lnTo>
                      <a:lnTo>
                        <a:pt x="354" y="155"/>
                      </a:lnTo>
                      <a:lnTo>
                        <a:pt x="362" y="144"/>
                      </a:lnTo>
                      <a:lnTo>
                        <a:pt x="371" y="155"/>
                      </a:lnTo>
                      <a:lnTo>
                        <a:pt x="362" y="162"/>
                      </a:lnTo>
                      <a:lnTo>
                        <a:pt x="360" y="183"/>
                      </a:lnTo>
                      <a:lnTo>
                        <a:pt x="376" y="205"/>
                      </a:lnTo>
                      <a:lnTo>
                        <a:pt x="399" y="208"/>
                      </a:lnTo>
                      <a:lnTo>
                        <a:pt x="410" y="203"/>
                      </a:lnTo>
                      <a:lnTo>
                        <a:pt x="431" y="228"/>
                      </a:lnTo>
                      <a:lnTo>
                        <a:pt x="438" y="233"/>
                      </a:lnTo>
                      <a:lnTo>
                        <a:pt x="481" y="214"/>
                      </a:lnTo>
                      <a:lnTo>
                        <a:pt x="493" y="189"/>
                      </a:lnTo>
                      <a:lnTo>
                        <a:pt x="490" y="159"/>
                      </a:lnTo>
                      <a:close/>
                      <a:moveTo>
                        <a:pt x="390" y="216"/>
                      </a:moveTo>
                      <a:lnTo>
                        <a:pt x="398" y="231"/>
                      </a:lnTo>
                      <a:lnTo>
                        <a:pt x="398" y="242"/>
                      </a:lnTo>
                      <a:lnTo>
                        <a:pt x="406" y="253"/>
                      </a:lnTo>
                      <a:lnTo>
                        <a:pt x="406" y="253"/>
                      </a:lnTo>
                      <a:lnTo>
                        <a:pt x="409" y="250"/>
                      </a:lnTo>
                      <a:lnTo>
                        <a:pt x="412" y="245"/>
                      </a:lnTo>
                      <a:lnTo>
                        <a:pt x="412" y="245"/>
                      </a:lnTo>
                      <a:lnTo>
                        <a:pt x="407" y="226"/>
                      </a:lnTo>
                      <a:lnTo>
                        <a:pt x="403" y="212"/>
                      </a:lnTo>
                      <a:lnTo>
                        <a:pt x="390" y="216"/>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29" name="Freeform 76">
                  <a:extLst>
                    <a:ext uri="{FF2B5EF4-FFF2-40B4-BE49-F238E27FC236}">
                      <a16:creationId xmlns:a16="http://schemas.microsoft.com/office/drawing/2014/main" id="{4192BB8B-431B-4EF8-A9DC-A987ED68C416}"/>
                    </a:ext>
                  </a:extLst>
                </p:cNvPr>
                <p:cNvSpPr>
                  <a:spLocks noEditPoints="1"/>
                </p:cNvSpPr>
                <p:nvPr/>
              </p:nvSpPr>
              <p:spPr bwMode="auto">
                <a:xfrm>
                  <a:off x="4897791" y="2486910"/>
                  <a:ext cx="858539" cy="475262"/>
                </a:xfrm>
                <a:custGeom>
                  <a:avLst/>
                  <a:gdLst>
                    <a:gd name="T0" fmla="*/ 799 w 840"/>
                    <a:gd name="T1" fmla="*/ 137 h 465"/>
                    <a:gd name="T2" fmla="*/ 835 w 840"/>
                    <a:gd name="T3" fmla="*/ 142 h 465"/>
                    <a:gd name="T4" fmla="*/ 813 w 840"/>
                    <a:gd name="T5" fmla="*/ 195 h 465"/>
                    <a:gd name="T6" fmla="*/ 806 w 840"/>
                    <a:gd name="T7" fmla="*/ 246 h 465"/>
                    <a:gd name="T8" fmla="*/ 782 w 840"/>
                    <a:gd name="T9" fmla="*/ 229 h 465"/>
                    <a:gd name="T10" fmla="*/ 795 w 840"/>
                    <a:gd name="T11" fmla="*/ 170 h 465"/>
                    <a:gd name="T12" fmla="*/ 821 w 840"/>
                    <a:gd name="T13" fmla="*/ 326 h 465"/>
                    <a:gd name="T14" fmla="*/ 225 w 840"/>
                    <a:gd name="T15" fmla="*/ 438 h 465"/>
                    <a:gd name="T16" fmla="*/ 165 w 840"/>
                    <a:gd name="T17" fmla="*/ 448 h 465"/>
                    <a:gd name="T18" fmla="*/ 69 w 840"/>
                    <a:gd name="T19" fmla="*/ 456 h 465"/>
                    <a:gd name="T20" fmla="*/ 66 w 840"/>
                    <a:gd name="T21" fmla="*/ 431 h 465"/>
                    <a:gd name="T22" fmla="*/ 75 w 840"/>
                    <a:gd name="T23" fmla="*/ 404 h 465"/>
                    <a:gd name="T24" fmla="*/ 165 w 840"/>
                    <a:gd name="T25" fmla="*/ 360 h 465"/>
                    <a:gd name="T26" fmla="*/ 205 w 840"/>
                    <a:gd name="T27" fmla="*/ 359 h 465"/>
                    <a:gd name="T28" fmla="*/ 234 w 840"/>
                    <a:gd name="T29" fmla="*/ 359 h 465"/>
                    <a:gd name="T30" fmla="*/ 270 w 840"/>
                    <a:gd name="T31" fmla="*/ 321 h 465"/>
                    <a:gd name="T32" fmla="*/ 304 w 840"/>
                    <a:gd name="T33" fmla="*/ 312 h 465"/>
                    <a:gd name="T34" fmla="*/ 334 w 840"/>
                    <a:gd name="T35" fmla="*/ 292 h 465"/>
                    <a:gd name="T36" fmla="*/ 329 w 840"/>
                    <a:gd name="T37" fmla="*/ 271 h 465"/>
                    <a:gd name="T38" fmla="*/ 368 w 840"/>
                    <a:gd name="T39" fmla="*/ 182 h 465"/>
                    <a:gd name="T40" fmla="*/ 381 w 840"/>
                    <a:gd name="T41" fmla="*/ 143 h 465"/>
                    <a:gd name="T42" fmla="*/ 418 w 840"/>
                    <a:gd name="T43" fmla="*/ 157 h 465"/>
                    <a:gd name="T44" fmla="*/ 448 w 840"/>
                    <a:gd name="T45" fmla="*/ 106 h 465"/>
                    <a:gd name="T46" fmla="*/ 472 w 840"/>
                    <a:gd name="T47" fmla="*/ 75 h 465"/>
                    <a:gd name="T48" fmla="*/ 489 w 840"/>
                    <a:gd name="T49" fmla="*/ 8 h 465"/>
                    <a:gd name="T50" fmla="*/ 550 w 840"/>
                    <a:gd name="T51" fmla="*/ 31 h 465"/>
                    <a:gd name="T52" fmla="*/ 553 w 840"/>
                    <a:gd name="T53" fmla="*/ 28 h 465"/>
                    <a:gd name="T54" fmla="*/ 556 w 840"/>
                    <a:gd name="T55" fmla="*/ 0 h 465"/>
                    <a:gd name="T56" fmla="*/ 579 w 840"/>
                    <a:gd name="T57" fmla="*/ 28 h 465"/>
                    <a:gd name="T58" fmla="*/ 628 w 840"/>
                    <a:gd name="T59" fmla="*/ 43 h 465"/>
                    <a:gd name="T60" fmla="*/ 634 w 840"/>
                    <a:gd name="T61" fmla="*/ 79 h 465"/>
                    <a:gd name="T62" fmla="*/ 623 w 840"/>
                    <a:gd name="T63" fmla="*/ 107 h 465"/>
                    <a:gd name="T64" fmla="*/ 657 w 840"/>
                    <a:gd name="T65" fmla="*/ 128 h 465"/>
                    <a:gd name="T66" fmla="*/ 704 w 840"/>
                    <a:gd name="T67" fmla="*/ 134 h 465"/>
                    <a:gd name="T68" fmla="*/ 721 w 840"/>
                    <a:gd name="T69" fmla="*/ 156 h 465"/>
                    <a:gd name="T70" fmla="*/ 746 w 840"/>
                    <a:gd name="T71" fmla="*/ 165 h 465"/>
                    <a:gd name="T72" fmla="*/ 753 w 840"/>
                    <a:gd name="T73" fmla="*/ 201 h 465"/>
                    <a:gd name="T74" fmla="*/ 757 w 840"/>
                    <a:gd name="T75" fmla="*/ 218 h 465"/>
                    <a:gd name="T76" fmla="*/ 739 w 840"/>
                    <a:gd name="T77" fmla="*/ 226 h 465"/>
                    <a:gd name="T78" fmla="*/ 754 w 840"/>
                    <a:gd name="T79" fmla="*/ 246 h 465"/>
                    <a:gd name="T80" fmla="*/ 765 w 840"/>
                    <a:gd name="T81" fmla="*/ 267 h 465"/>
                    <a:gd name="T82" fmla="*/ 753 w 840"/>
                    <a:gd name="T83" fmla="*/ 290 h 465"/>
                    <a:gd name="T84" fmla="*/ 798 w 840"/>
                    <a:gd name="T85" fmla="*/ 289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0" h="465">
                      <a:moveTo>
                        <a:pt x="801" y="150"/>
                      </a:moveTo>
                      <a:lnTo>
                        <a:pt x="799" y="137"/>
                      </a:lnTo>
                      <a:lnTo>
                        <a:pt x="840" y="122"/>
                      </a:lnTo>
                      <a:lnTo>
                        <a:pt x="835" y="142"/>
                      </a:lnTo>
                      <a:lnTo>
                        <a:pt x="817" y="165"/>
                      </a:lnTo>
                      <a:lnTo>
                        <a:pt x="813" y="195"/>
                      </a:lnTo>
                      <a:lnTo>
                        <a:pt x="817" y="215"/>
                      </a:lnTo>
                      <a:lnTo>
                        <a:pt x="806" y="246"/>
                      </a:lnTo>
                      <a:lnTo>
                        <a:pt x="792" y="259"/>
                      </a:lnTo>
                      <a:lnTo>
                        <a:pt x="782" y="229"/>
                      </a:lnTo>
                      <a:lnTo>
                        <a:pt x="785" y="195"/>
                      </a:lnTo>
                      <a:lnTo>
                        <a:pt x="795" y="170"/>
                      </a:lnTo>
                      <a:lnTo>
                        <a:pt x="801" y="150"/>
                      </a:lnTo>
                      <a:close/>
                      <a:moveTo>
                        <a:pt x="821" y="326"/>
                      </a:moveTo>
                      <a:lnTo>
                        <a:pt x="457" y="406"/>
                      </a:lnTo>
                      <a:lnTo>
                        <a:pt x="225" y="438"/>
                      </a:lnTo>
                      <a:lnTo>
                        <a:pt x="183" y="435"/>
                      </a:lnTo>
                      <a:lnTo>
                        <a:pt x="165" y="448"/>
                      </a:lnTo>
                      <a:lnTo>
                        <a:pt x="120" y="449"/>
                      </a:lnTo>
                      <a:lnTo>
                        <a:pt x="69" y="456"/>
                      </a:lnTo>
                      <a:lnTo>
                        <a:pt x="0" y="465"/>
                      </a:lnTo>
                      <a:lnTo>
                        <a:pt x="66" y="431"/>
                      </a:lnTo>
                      <a:lnTo>
                        <a:pt x="66" y="418"/>
                      </a:lnTo>
                      <a:lnTo>
                        <a:pt x="75" y="404"/>
                      </a:lnTo>
                      <a:lnTo>
                        <a:pt x="141" y="332"/>
                      </a:lnTo>
                      <a:lnTo>
                        <a:pt x="165" y="360"/>
                      </a:lnTo>
                      <a:lnTo>
                        <a:pt x="189" y="367"/>
                      </a:lnTo>
                      <a:lnTo>
                        <a:pt x="205" y="359"/>
                      </a:lnTo>
                      <a:lnTo>
                        <a:pt x="219" y="351"/>
                      </a:lnTo>
                      <a:lnTo>
                        <a:pt x="234" y="359"/>
                      </a:lnTo>
                      <a:lnTo>
                        <a:pt x="259" y="351"/>
                      </a:lnTo>
                      <a:lnTo>
                        <a:pt x="270" y="321"/>
                      </a:lnTo>
                      <a:lnTo>
                        <a:pt x="287" y="326"/>
                      </a:lnTo>
                      <a:lnTo>
                        <a:pt x="304" y="312"/>
                      </a:lnTo>
                      <a:lnTo>
                        <a:pt x="315" y="315"/>
                      </a:lnTo>
                      <a:lnTo>
                        <a:pt x="334" y="292"/>
                      </a:lnTo>
                      <a:lnTo>
                        <a:pt x="336" y="279"/>
                      </a:lnTo>
                      <a:lnTo>
                        <a:pt x="329" y="271"/>
                      </a:lnTo>
                      <a:lnTo>
                        <a:pt x="336" y="259"/>
                      </a:lnTo>
                      <a:lnTo>
                        <a:pt x="368" y="182"/>
                      </a:lnTo>
                      <a:lnTo>
                        <a:pt x="373" y="147"/>
                      </a:lnTo>
                      <a:lnTo>
                        <a:pt x="381" y="143"/>
                      </a:lnTo>
                      <a:lnTo>
                        <a:pt x="393" y="159"/>
                      </a:lnTo>
                      <a:lnTo>
                        <a:pt x="418" y="157"/>
                      </a:lnTo>
                      <a:lnTo>
                        <a:pt x="431" y="111"/>
                      </a:lnTo>
                      <a:lnTo>
                        <a:pt x="448" y="106"/>
                      </a:lnTo>
                      <a:lnTo>
                        <a:pt x="454" y="89"/>
                      </a:lnTo>
                      <a:lnTo>
                        <a:pt x="472" y="75"/>
                      </a:lnTo>
                      <a:lnTo>
                        <a:pt x="489" y="39"/>
                      </a:lnTo>
                      <a:lnTo>
                        <a:pt x="489" y="8"/>
                      </a:lnTo>
                      <a:lnTo>
                        <a:pt x="550" y="31"/>
                      </a:lnTo>
                      <a:lnTo>
                        <a:pt x="550" y="31"/>
                      </a:lnTo>
                      <a:lnTo>
                        <a:pt x="551" y="31"/>
                      </a:lnTo>
                      <a:lnTo>
                        <a:pt x="553" y="28"/>
                      </a:lnTo>
                      <a:lnTo>
                        <a:pt x="554" y="17"/>
                      </a:lnTo>
                      <a:lnTo>
                        <a:pt x="556" y="0"/>
                      </a:lnTo>
                      <a:lnTo>
                        <a:pt x="578" y="9"/>
                      </a:lnTo>
                      <a:lnTo>
                        <a:pt x="579" y="28"/>
                      </a:lnTo>
                      <a:lnTo>
                        <a:pt x="615" y="36"/>
                      </a:lnTo>
                      <a:lnTo>
                        <a:pt x="628" y="43"/>
                      </a:lnTo>
                      <a:lnTo>
                        <a:pt x="639" y="56"/>
                      </a:lnTo>
                      <a:lnTo>
                        <a:pt x="634" y="79"/>
                      </a:lnTo>
                      <a:lnTo>
                        <a:pt x="621" y="95"/>
                      </a:lnTo>
                      <a:lnTo>
                        <a:pt x="623" y="107"/>
                      </a:lnTo>
                      <a:lnTo>
                        <a:pt x="626" y="120"/>
                      </a:lnTo>
                      <a:lnTo>
                        <a:pt x="657" y="128"/>
                      </a:lnTo>
                      <a:lnTo>
                        <a:pt x="685" y="128"/>
                      </a:lnTo>
                      <a:lnTo>
                        <a:pt x="704" y="134"/>
                      </a:lnTo>
                      <a:lnTo>
                        <a:pt x="717" y="136"/>
                      </a:lnTo>
                      <a:lnTo>
                        <a:pt x="721" y="156"/>
                      </a:lnTo>
                      <a:lnTo>
                        <a:pt x="742" y="157"/>
                      </a:lnTo>
                      <a:lnTo>
                        <a:pt x="746" y="165"/>
                      </a:lnTo>
                      <a:lnTo>
                        <a:pt x="743" y="195"/>
                      </a:lnTo>
                      <a:lnTo>
                        <a:pt x="753" y="201"/>
                      </a:lnTo>
                      <a:lnTo>
                        <a:pt x="749" y="214"/>
                      </a:lnTo>
                      <a:lnTo>
                        <a:pt x="757" y="218"/>
                      </a:lnTo>
                      <a:lnTo>
                        <a:pt x="756" y="228"/>
                      </a:lnTo>
                      <a:lnTo>
                        <a:pt x="739" y="226"/>
                      </a:lnTo>
                      <a:lnTo>
                        <a:pt x="740" y="237"/>
                      </a:lnTo>
                      <a:lnTo>
                        <a:pt x="754" y="246"/>
                      </a:lnTo>
                      <a:lnTo>
                        <a:pt x="754" y="254"/>
                      </a:lnTo>
                      <a:lnTo>
                        <a:pt x="765" y="267"/>
                      </a:lnTo>
                      <a:lnTo>
                        <a:pt x="768" y="282"/>
                      </a:lnTo>
                      <a:lnTo>
                        <a:pt x="753" y="290"/>
                      </a:lnTo>
                      <a:lnTo>
                        <a:pt x="762" y="299"/>
                      </a:lnTo>
                      <a:lnTo>
                        <a:pt x="798" y="289"/>
                      </a:lnTo>
                      <a:lnTo>
                        <a:pt x="821" y="326"/>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30" name="Freeform 77">
                  <a:extLst>
                    <a:ext uri="{FF2B5EF4-FFF2-40B4-BE49-F238E27FC236}">
                      <a16:creationId xmlns:a16="http://schemas.microsoft.com/office/drawing/2014/main" id="{8DC01ED3-59BF-42F1-B7DF-4E38F615FB13}"/>
                    </a:ext>
                  </a:extLst>
                </p:cNvPr>
                <p:cNvSpPr>
                  <a:spLocks/>
                </p:cNvSpPr>
                <p:nvPr/>
              </p:nvSpPr>
              <p:spPr bwMode="auto">
                <a:xfrm>
                  <a:off x="4960137" y="2357107"/>
                  <a:ext cx="505924" cy="504902"/>
                </a:xfrm>
                <a:custGeom>
                  <a:avLst/>
                  <a:gdLst>
                    <a:gd name="T0" fmla="*/ 306 w 495"/>
                    <a:gd name="T1" fmla="*/ 139 h 494"/>
                    <a:gd name="T2" fmla="*/ 326 w 495"/>
                    <a:gd name="T3" fmla="*/ 160 h 494"/>
                    <a:gd name="T4" fmla="*/ 356 w 495"/>
                    <a:gd name="T5" fmla="*/ 138 h 494"/>
                    <a:gd name="T6" fmla="*/ 376 w 495"/>
                    <a:gd name="T7" fmla="*/ 113 h 494"/>
                    <a:gd name="T8" fmla="*/ 404 w 495"/>
                    <a:gd name="T9" fmla="*/ 114 h 494"/>
                    <a:gd name="T10" fmla="*/ 432 w 495"/>
                    <a:gd name="T11" fmla="*/ 92 h 494"/>
                    <a:gd name="T12" fmla="*/ 453 w 495"/>
                    <a:gd name="T13" fmla="*/ 96 h 494"/>
                    <a:gd name="T14" fmla="*/ 487 w 495"/>
                    <a:gd name="T15" fmla="*/ 117 h 494"/>
                    <a:gd name="T16" fmla="*/ 490 w 495"/>
                    <a:gd name="T17" fmla="*/ 161 h 494"/>
                    <a:gd name="T18" fmla="*/ 428 w 495"/>
                    <a:gd name="T19" fmla="*/ 135 h 494"/>
                    <a:gd name="T20" fmla="*/ 411 w 495"/>
                    <a:gd name="T21" fmla="*/ 202 h 494"/>
                    <a:gd name="T22" fmla="*/ 387 w 495"/>
                    <a:gd name="T23" fmla="*/ 233 h 494"/>
                    <a:gd name="T24" fmla="*/ 365 w 495"/>
                    <a:gd name="T25" fmla="*/ 259 h 494"/>
                    <a:gd name="T26" fmla="*/ 334 w 495"/>
                    <a:gd name="T27" fmla="*/ 286 h 494"/>
                    <a:gd name="T28" fmla="*/ 312 w 495"/>
                    <a:gd name="T29" fmla="*/ 274 h 494"/>
                    <a:gd name="T30" fmla="*/ 300 w 495"/>
                    <a:gd name="T31" fmla="*/ 331 h 494"/>
                    <a:gd name="T32" fmla="*/ 275 w 495"/>
                    <a:gd name="T33" fmla="*/ 406 h 494"/>
                    <a:gd name="T34" fmla="*/ 256 w 495"/>
                    <a:gd name="T35" fmla="*/ 442 h 494"/>
                    <a:gd name="T36" fmla="*/ 226 w 495"/>
                    <a:gd name="T37" fmla="*/ 453 h 494"/>
                    <a:gd name="T38" fmla="*/ 197 w 495"/>
                    <a:gd name="T39" fmla="*/ 478 h 494"/>
                    <a:gd name="T40" fmla="*/ 187 w 495"/>
                    <a:gd name="T41" fmla="*/ 481 h 494"/>
                    <a:gd name="T42" fmla="*/ 173 w 495"/>
                    <a:gd name="T43" fmla="*/ 486 h 494"/>
                    <a:gd name="T44" fmla="*/ 158 w 495"/>
                    <a:gd name="T45" fmla="*/ 478 h 494"/>
                    <a:gd name="T46" fmla="*/ 128 w 495"/>
                    <a:gd name="T47" fmla="*/ 494 h 494"/>
                    <a:gd name="T48" fmla="*/ 97 w 495"/>
                    <a:gd name="T49" fmla="*/ 480 h 494"/>
                    <a:gd name="T50" fmla="*/ 64 w 495"/>
                    <a:gd name="T51" fmla="*/ 448 h 494"/>
                    <a:gd name="T52" fmla="*/ 26 w 495"/>
                    <a:gd name="T53" fmla="*/ 405 h 494"/>
                    <a:gd name="T54" fmla="*/ 6 w 495"/>
                    <a:gd name="T55" fmla="*/ 381 h 494"/>
                    <a:gd name="T56" fmla="*/ 0 w 495"/>
                    <a:gd name="T57" fmla="*/ 339 h 494"/>
                    <a:gd name="T58" fmla="*/ 25 w 495"/>
                    <a:gd name="T59" fmla="*/ 333 h 494"/>
                    <a:gd name="T60" fmla="*/ 37 w 495"/>
                    <a:gd name="T61" fmla="*/ 306 h 494"/>
                    <a:gd name="T62" fmla="*/ 44 w 495"/>
                    <a:gd name="T63" fmla="*/ 252 h 494"/>
                    <a:gd name="T64" fmla="*/ 59 w 495"/>
                    <a:gd name="T65" fmla="*/ 255 h 494"/>
                    <a:gd name="T66" fmla="*/ 75 w 495"/>
                    <a:gd name="T67" fmla="*/ 259 h 494"/>
                    <a:gd name="T68" fmla="*/ 70 w 495"/>
                    <a:gd name="T69" fmla="*/ 238 h 494"/>
                    <a:gd name="T70" fmla="*/ 76 w 495"/>
                    <a:gd name="T71" fmla="*/ 214 h 494"/>
                    <a:gd name="T72" fmla="*/ 98 w 495"/>
                    <a:gd name="T73" fmla="*/ 185 h 494"/>
                    <a:gd name="T74" fmla="*/ 125 w 495"/>
                    <a:gd name="T75" fmla="*/ 178 h 494"/>
                    <a:gd name="T76" fmla="*/ 159 w 495"/>
                    <a:gd name="T77" fmla="*/ 131 h 494"/>
                    <a:gd name="T78" fmla="*/ 164 w 495"/>
                    <a:gd name="T79" fmla="*/ 66 h 494"/>
                    <a:gd name="T80" fmla="*/ 158 w 495"/>
                    <a:gd name="T81" fmla="*/ 18 h 494"/>
                    <a:gd name="T82" fmla="*/ 172 w 495"/>
                    <a:gd name="T83" fmla="*/ 0 h 494"/>
                    <a:gd name="T84" fmla="*/ 222 w 495"/>
                    <a:gd name="T85" fmla="*/ 11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5" h="494">
                      <a:moveTo>
                        <a:pt x="300" y="108"/>
                      </a:moveTo>
                      <a:lnTo>
                        <a:pt x="306" y="139"/>
                      </a:lnTo>
                      <a:lnTo>
                        <a:pt x="314" y="177"/>
                      </a:lnTo>
                      <a:lnTo>
                        <a:pt x="326" y="160"/>
                      </a:lnTo>
                      <a:lnTo>
                        <a:pt x="340" y="141"/>
                      </a:lnTo>
                      <a:lnTo>
                        <a:pt x="356" y="138"/>
                      </a:lnTo>
                      <a:lnTo>
                        <a:pt x="365" y="128"/>
                      </a:lnTo>
                      <a:lnTo>
                        <a:pt x="376" y="113"/>
                      </a:lnTo>
                      <a:lnTo>
                        <a:pt x="386" y="116"/>
                      </a:lnTo>
                      <a:lnTo>
                        <a:pt x="404" y="114"/>
                      </a:lnTo>
                      <a:lnTo>
                        <a:pt x="420" y="100"/>
                      </a:lnTo>
                      <a:lnTo>
                        <a:pt x="432" y="92"/>
                      </a:lnTo>
                      <a:lnTo>
                        <a:pt x="443" y="89"/>
                      </a:lnTo>
                      <a:lnTo>
                        <a:pt x="453" y="96"/>
                      </a:lnTo>
                      <a:lnTo>
                        <a:pt x="475" y="106"/>
                      </a:lnTo>
                      <a:lnTo>
                        <a:pt x="487" y="117"/>
                      </a:lnTo>
                      <a:lnTo>
                        <a:pt x="495" y="125"/>
                      </a:lnTo>
                      <a:lnTo>
                        <a:pt x="490" y="161"/>
                      </a:lnTo>
                      <a:lnTo>
                        <a:pt x="454" y="144"/>
                      </a:lnTo>
                      <a:lnTo>
                        <a:pt x="428" y="135"/>
                      </a:lnTo>
                      <a:lnTo>
                        <a:pt x="428" y="167"/>
                      </a:lnTo>
                      <a:lnTo>
                        <a:pt x="411" y="202"/>
                      </a:lnTo>
                      <a:lnTo>
                        <a:pt x="395" y="216"/>
                      </a:lnTo>
                      <a:lnTo>
                        <a:pt x="387" y="233"/>
                      </a:lnTo>
                      <a:lnTo>
                        <a:pt x="370" y="236"/>
                      </a:lnTo>
                      <a:lnTo>
                        <a:pt x="365" y="259"/>
                      </a:lnTo>
                      <a:lnTo>
                        <a:pt x="357" y="284"/>
                      </a:lnTo>
                      <a:lnTo>
                        <a:pt x="334" y="286"/>
                      </a:lnTo>
                      <a:lnTo>
                        <a:pt x="318" y="270"/>
                      </a:lnTo>
                      <a:lnTo>
                        <a:pt x="312" y="274"/>
                      </a:lnTo>
                      <a:lnTo>
                        <a:pt x="307" y="308"/>
                      </a:lnTo>
                      <a:lnTo>
                        <a:pt x="300" y="331"/>
                      </a:lnTo>
                      <a:lnTo>
                        <a:pt x="268" y="398"/>
                      </a:lnTo>
                      <a:lnTo>
                        <a:pt x="275" y="406"/>
                      </a:lnTo>
                      <a:lnTo>
                        <a:pt x="273" y="419"/>
                      </a:lnTo>
                      <a:lnTo>
                        <a:pt x="256" y="442"/>
                      </a:lnTo>
                      <a:lnTo>
                        <a:pt x="243" y="439"/>
                      </a:lnTo>
                      <a:lnTo>
                        <a:pt x="226" y="453"/>
                      </a:lnTo>
                      <a:lnTo>
                        <a:pt x="209" y="448"/>
                      </a:lnTo>
                      <a:lnTo>
                        <a:pt x="197" y="478"/>
                      </a:lnTo>
                      <a:lnTo>
                        <a:pt x="197" y="478"/>
                      </a:lnTo>
                      <a:lnTo>
                        <a:pt x="187" y="481"/>
                      </a:lnTo>
                      <a:lnTo>
                        <a:pt x="178" y="484"/>
                      </a:lnTo>
                      <a:lnTo>
                        <a:pt x="173" y="486"/>
                      </a:lnTo>
                      <a:lnTo>
                        <a:pt x="173" y="486"/>
                      </a:lnTo>
                      <a:lnTo>
                        <a:pt x="158" y="478"/>
                      </a:lnTo>
                      <a:lnTo>
                        <a:pt x="144" y="487"/>
                      </a:lnTo>
                      <a:lnTo>
                        <a:pt x="128" y="494"/>
                      </a:lnTo>
                      <a:lnTo>
                        <a:pt x="104" y="487"/>
                      </a:lnTo>
                      <a:lnTo>
                        <a:pt x="97" y="480"/>
                      </a:lnTo>
                      <a:lnTo>
                        <a:pt x="84" y="461"/>
                      </a:lnTo>
                      <a:lnTo>
                        <a:pt x="64" y="448"/>
                      </a:lnTo>
                      <a:lnTo>
                        <a:pt x="53" y="426"/>
                      </a:lnTo>
                      <a:lnTo>
                        <a:pt x="26" y="405"/>
                      </a:lnTo>
                      <a:lnTo>
                        <a:pt x="23" y="391"/>
                      </a:lnTo>
                      <a:lnTo>
                        <a:pt x="6" y="381"/>
                      </a:lnTo>
                      <a:lnTo>
                        <a:pt x="1" y="372"/>
                      </a:lnTo>
                      <a:lnTo>
                        <a:pt x="0" y="339"/>
                      </a:lnTo>
                      <a:lnTo>
                        <a:pt x="14" y="338"/>
                      </a:lnTo>
                      <a:lnTo>
                        <a:pt x="25" y="333"/>
                      </a:lnTo>
                      <a:lnTo>
                        <a:pt x="26" y="316"/>
                      </a:lnTo>
                      <a:lnTo>
                        <a:pt x="37" y="306"/>
                      </a:lnTo>
                      <a:lnTo>
                        <a:pt x="37" y="275"/>
                      </a:lnTo>
                      <a:lnTo>
                        <a:pt x="44" y="252"/>
                      </a:lnTo>
                      <a:lnTo>
                        <a:pt x="51" y="247"/>
                      </a:lnTo>
                      <a:lnTo>
                        <a:pt x="59" y="255"/>
                      </a:lnTo>
                      <a:lnTo>
                        <a:pt x="62" y="266"/>
                      </a:lnTo>
                      <a:lnTo>
                        <a:pt x="75" y="259"/>
                      </a:lnTo>
                      <a:lnTo>
                        <a:pt x="76" y="249"/>
                      </a:lnTo>
                      <a:lnTo>
                        <a:pt x="70" y="238"/>
                      </a:lnTo>
                      <a:lnTo>
                        <a:pt x="70" y="224"/>
                      </a:lnTo>
                      <a:lnTo>
                        <a:pt x="76" y="214"/>
                      </a:lnTo>
                      <a:lnTo>
                        <a:pt x="90" y="194"/>
                      </a:lnTo>
                      <a:lnTo>
                        <a:pt x="98" y="185"/>
                      </a:lnTo>
                      <a:lnTo>
                        <a:pt x="111" y="188"/>
                      </a:lnTo>
                      <a:lnTo>
                        <a:pt x="125" y="178"/>
                      </a:lnTo>
                      <a:lnTo>
                        <a:pt x="145" y="156"/>
                      </a:lnTo>
                      <a:lnTo>
                        <a:pt x="159" y="131"/>
                      </a:lnTo>
                      <a:lnTo>
                        <a:pt x="161" y="97"/>
                      </a:lnTo>
                      <a:lnTo>
                        <a:pt x="164" y="66"/>
                      </a:lnTo>
                      <a:lnTo>
                        <a:pt x="164" y="36"/>
                      </a:lnTo>
                      <a:lnTo>
                        <a:pt x="158" y="18"/>
                      </a:lnTo>
                      <a:lnTo>
                        <a:pt x="162" y="8"/>
                      </a:lnTo>
                      <a:lnTo>
                        <a:pt x="172" y="0"/>
                      </a:lnTo>
                      <a:lnTo>
                        <a:pt x="193" y="124"/>
                      </a:lnTo>
                      <a:lnTo>
                        <a:pt x="222" y="119"/>
                      </a:lnTo>
                      <a:lnTo>
                        <a:pt x="300" y="108"/>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31" name="Freeform 78">
                  <a:extLst>
                    <a:ext uri="{FF2B5EF4-FFF2-40B4-BE49-F238E27FC236}">
                      <a16:creationId xmlns:a16="http://schemas.microsoft.com/office/drawing/2014/main" id="{3C0440FD-98C6-47A3-9C4F-3B6521D05C55}"/>
                    </a:ext>
                  </a:extLst>
                </p:cNvPr>
                <p:cNvSpPr>
                  <a:spLocks/>
                </p:cNvSpPr>
                <p:nvPr/>
              </p:nvSpPr>
              <p:spPr bwMode="auto">
                <a:xfrm>
                  <a:off x="4647384" y="2175179"/>
                  <a:ext cx="486505" cy="527388"/>
                </a:xfrm>
                <a:custGeom>
                  <a:avLst/>
                  <a:gdLst>
                    <a:gd name="T0" fmla="*/ 406 w 476"/>
                    <a:gd name="T1" fmla="*/ 27 h 516"/>
                    <a:gd name="T2" fmla="*/ 361 w 476"/>
                    <a:gd name="T3" fmla="*/ 63 h 516"/>
                    <a:gd name="T4" fmla="*/ 315 w 476"/>
                    <a:gd name="T5" fmla="*/ 92 h 516"/>
                    <a:gd name="T6" fmla="*/ 262 w 476"/>
                    <a:gd name="T7" fmla="*/ 111 h 516"/>
                    <a:gd name="T8" fmla="*/ 228 w 476"/>
                    <a:gd name="T9" fmla="*/ 94 h 516"/>
                    <a:gd name="T10" fmla="*/ 179 w 476"/>
                    <a:gd name="T11" fmla="*/ 89 h 516"/>
                    <a:gd name="T12" fmla="*/ 134 w 476"/>
                    <a:gd name="T13" fmla="*/ 85 h 516"/>
                    <a:gd name="T14" fmla="*/ 0 w 476"/>
                    <a:gd name="T15" fmla="*/ 108 h 516"/>
                    <a:gd name="T16" fmla="*/ 20 w 476"/>
                    <a:gd name="T17" fmla="*/ 286 h 516"/>
                    <a:gd name="T18" fmla="*/ 39 w 476"/>
                    <a:gd name="T19" fmla="*/ 462 h 516"/>
                    <a:gd name="T20" fmla="*/ 81 w 476"/>
                    <a:gd name="T21" fmla="*/ 456 h 516"/>
                    <a:gd name="T22" fmla="*/ 114 w 476"/>
                    <a:gd name="T23" fmla="*/ 494 h 516"/>
                    <a:gd name="T24" fmla="*/ 158 w 476"/>
                    <a:gd name="T25" fmla="*/ 506 h 516"/>
                    <a:gd name="T26" fmla="*/ 186 w 476"/>
                    <a:gd name="T27" fmla="*/ 497 h 516"/>
                    <a:gd name="T28" fmla="*/ 234 w 476"/>
                    <a:gd name="T29" fmla="*/ 503 h 516"/>
                    <a:gd name="T30" fmla="*/ 261 w 476"/>
                    <a:gd name="T31" fmla="*/ 481 h 516"/>
                    <a:gd name="T32" fmla="*/ 276 w 476"/>
                    <a:gd name="T33" fmla="*/ 494 h 516"/>
                    <a:gd name="T34" fmla="*/ 309 w 476"/>
                    <a:gd name="T35" fmla="*/ 516 h 516"/>
                    <a:gd name="T36" fmla="*/ 332 w 476"/>
                    <a:gd name="T37" fmla="*/ 511 h 516"/>
                    <a:gd name="T38" fmla="*/ 343 w 476"/>
                    <a:gd name="T39" fmla="*/ 484 h 516"/>
                    <a:gd name="T40" fmla="*/ 350 w 476"/>
                    <a:gd name="T41" fmla="*/ 430 h 516"/>
                    <a:gd name="T42" fmla="*/ 367 w 476"/>
                    <a:gd name="T43" fmla="*/ 433 h 516"/>
                    <a:gd name="T44" fmla="*/ 381 w 476"/>
                    <a:gd name="T45" fmla="*/ 437 h 516"/>
                    <a:gd name="T46" fmla="*/ 376 w 476"/>
                    <a:gd name="T47" fmla="*/ 416 h 516"/>
                    <a:gd name="T48" fmla="*/ 381 w 476"/>
                    <a:gd name="T49" fmla="*/ 395 h 516"/>
                    <a:gd name="T50" fmla="*/ 401 w 476"/>
                    <a:gd name="T51" fmla="*/ 364 h 516"/>
                    <a:gd name="T52" fmla="*/ 428 w 476"/>
                    <a:gd name="T53" fmla="*/ 358 h 516"/>
                    <a:gd name="T54" fmla="*/ 465 w 476"/>
                    <a:gd name="T55" fmla="*/ 311 h 516"/>
                    <a:gd name="T56" fmla="*/ 470 w 476"/>
                    <a:gd name="T57" fmla="*/ 249 h 516"/>
                    <a:gd name="T58" fmla="*/ 462 w 476"/>
                    <a:gd name="T59" fmla="*/ 197 h 516"/>
                    <a:gd name="T60" fmla="*/ 476 w 476"/>
                    <a:gd name="T61" fmla="*/ 178 h 516"/>
                    <a:gd name="T62" fmla="*/ 443 w 476"/>
                    <a:gd name="T63"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6" h="516">
                      <a:moveTo>
                        <a:pt x="443" y="0"/>
                      </a:moveTo>
                      <a:lnTo>
                        <a:pt x="406" y="27"/>
                      </a:lnTo>
                      <a:lnTo>
                        <a:pt x="381" y="41"/>
                      </a:lnTo>
                      <a:lnTo>
                        <a:pt x="361" y="63"/>
                      </a:lnTo>
                      <a:lnTo>
                        <a:pt x="336" y="88"/>
                      </a:lnTo>
                      <a:lnTo>
                        <a:pt x="315" y="92"/>
                      </a:lnTo>
                      <a:lnTo>
                        <a:pt x="297" y="96"/>
                      </a:lnTo>
                      <a:lnTo>
                        <a:pt x="262" y="111"/>
                      </a:lnTo>
                      <a:lnTo>
                        <a:pt x="250" y="113"/>
                      </a:lnTo>
                      <a:lnTo>
                        <a:pt x="228" y="94"/>
                      </a:lnTo>
                      <a:lnTo>
                        <a:pt x="195" y="97"/>
                      </a:lnTo>
                      <a:lnTo>
                        <a:pt x="179" y="89"/>
                      </a:lnTo>
                      <a:lnTo>
                        <a:pt x="165" y="80"/>
                      </a:lnTo>
                      <a:lnTo>
                        <a:pt x="134" y="85"/>
                      </a:lnTo>
                      <a:lnTo>
                        <a:pt x="70" y="94"/>
                      </a:lnTo>
                      <a:lnTo>
                        <a:pt x="0" y="108"/>
                      </a:lnTo>
                      <a:lnTo>
                        <a:pt x="9" y="200"/>
                      </a:lnTo>
                      <a:lnTo>
                        <a:pt x="20" y="286"/>
                      </a:lnTo>
                      <a:lnTo>
                        <a:pt x="36" y="431"/>
                      </a:lnTo>
                      <a:lnTo>
                        <a:pt x="39" y="462"/>
                      </a:lnTo>
                      <a:lnTo>
                        <a:pt x="65" y="461"/>
                      </a:lnTo>
                      <a:lnTo>
                        <a:pt x="81" y="456"/>
                      </a:lnTo>
                      <a:lnTo>
                        <a:pt x="101" y="466"/>
                      </a:lnTo>
                      <a:lnTo>
                        <a:pt x="114" y="494"/>
                      </a:lnTo>
                      <a:lnTo>
                        <a:pt x="147" y="492"/>
                      </a:lnTo>
                      <a:lnTo>
                        <a:pt x="158" y="506"/>
                      </a:lnTo>
                      <a:lnTo>
                        <a:pt x="168" y="506"/>
                      </a:lnTo>
                      <a:lnTo>
                        <a:pt x="186" y="497"/>
                      </a:lnTo>
                      <a:lnTo>
                        <a:pt x="201" y="500"/>
                      </a:lnTo>
                      <a:lnTo>
                        <a:pt x="234" y="503"/>
                      </a:lnTo>
                      <a:lnTo>
                        <a:pt x="245" y="489"/>
                      </a:lnTo>
                      <a:lnTo>
                        <a:pt x="261" y="481"/>
                      </a:lnTo>
                      <a:lnTo>
                        <a:pt x="273" y="476"/>
                      </a:lnTo>
                      <a:lnTo>
                        <a:pt x="276" y="494"/>
                      </a:lnTo>
                      <a:lnTo>
                        <a:pt x="289" y="500"/>
                      </a:lnTo>
                      <a:lnTo>
                        <a:pt x="309" y="516"/>
                      </a:lnTo>
                      <a:lnTo>
                        <a:pt x="323" y="514"/>
                      </a:lnTo>
                      <a:lnTo>
                        <a:pt x="332" y="511"/>
                      </a:lnTo>
                      <a:lnTo>
                        <a:pt x="332" y="494"/>
                      </a:lnTo>
                      <a:lnTo>
                        <a:pt x="343" y="484"/>
                      </a:lnTo>
                      <a:lnTo>
                        <a:pt x="343" y="455"/>
                      </a:lnTo>
                      <a:lnTo>
                        <a:pt x="350" y="430"/>
                      </a:lnTo>
                      <a:lnTo>
                        <a:pt x="357" y="425"/>
                      </a:lnTo>
                      <a:lnTo>
                        <a:pt x="367" y="433"/>
                      </a:lnTo>
                      <a:lnTo>
                        <a:pt x="370" y="444"/>
                      </a:lnTo>
                      <a:lnTo>
                        <a:pt x="381" y="437"/>
                      </a:lnTo>
                      <a:lnTo>
                        <a:pt x="382" y="428"/>
                      </a:lnTo>
                      <a:lnTo>
                        <a:pt x="376" y="416"/>
                      </a:lnTo>
                      <a:lnTo>
                        <a:pt x="376" y="402"/>
                      </a:lnTo>
                      <a:lnTo>
                        <a:pt x="381" y="395"/>
                      </a:lnTo>
                      <a:lnTo>
                        <a:pt x="395" y="373"/>
                      </a:lnTo>
                      <a:lnTo>
                        <a:pt x="401" y="364"/>
                      </a:lnTo>
                      <a:lnTo>
                        <a:pt x="414" y="367"/>
                      </a:lnTo>
                      <a:lnTo>
                        <a:pt x="428" y="358"/>
                      </a:lnTo>
                      <a:lnTo>
                        <a:pt x="448" y="336"/>
                      </a:lnTo>
                      <a:lnTo>
                        <a:pt x="465" y="311"/>
                      </a:lnTo>
                      <a:lnTo>
                        <a:pt x="467" y="280"/>
                      </a:lnTo>
                      <a:lnTo>
                        <a:pt x="470" y="249"/>
                      </a:lnTo>
                      <a:lnTo>
                        <a:pt x="468" y="214"/>
                      </a:lnTo>
                      <a:lnTo>
                        <a:pt x="462" y="197"/>
                      </a:lnTo>
                      <a:lnTo>
                        <a:pt x="465" y="189"/>
                      </a:lnTo>
                      <a:lnTo>
                        <a:pt x="476" y="178"/>
                      </a:lnTo>
                      <a:lnTo>
                        <a:pt x="462" y="122"/>
                      </a:lnTo>
                      <a:lnTo>
                        <a:pt x="443" y="0"/>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32" name="Freeform 79">
                  <a:extLst>
                    <a:ext uri="{FF2B5EF4-FFF2-40B4-BE49-F238E27FC236}">
                      <a16:creationId xmlns:a16="http://schemas.microsoft.com/office/drawing/2014/main" id="{DAEE5D56-6A93-4DD7-8CFF-4AD147B4A81D}"/>
                    </a:ext>
                  </a:extLst>
                </p:cNvPr>
                <p:cNvSpPr>
                  <a:spLocks/>
                </p:cNvSpPr>
                <p:nvPr/>
              </p:nvSpPr>
              <p:spPr bwMode="auto">
                <a:xfrm>
                  <a:off x="4361204" y="2277386"/>
                  <a:ext cx="332173" cy="579514"/>
                </a:xfrm>
                <a:custGeom>
                  <a:avLst/>
                  <a:gdLst>
                    <a:gd name="T0" fmla="*/ 0 w 325"/>
                    <a:gd name="T1" fmla="*/ 567 h 567"/>
                    <a:gd name="T2" fmla="*/ 2 w 325"/>
                    <a:gd name="T3" fmla="*/ 548 h 567"/>
                    <a:gd name="T4" fmla="*/ 3 w 325"/>
                    <a:gd name="T5" fmla="*/ 520 h 567"/>
                    <a:gd name="T6" fmla="*/ 19 w 325"/>
                    <a:gd name="T7" fmla="*/ 503 h 567"/>
                    <a:gd name="T8" fmla="*/ 30 w 325"/>
                    <a:gd name="T9" fmla="*/ 478 h 567"/>
                    <a:gd name="T10" fmla="*/ 46 w 325"/>
                    <a:gd name="T11" fmla="*/ 451 h 567"/>
                    <a:gd name="T12" fmla="*/ 43 w 325"/>
                    <a:gd name="T13" fmla="*/ 416 h 567"/>
                    <a:gd name="T14" fmla="*/ 32 w 325"/>
                    <a:gd name="T15" fmla="*/ 398 h 567"/>
                    <a:gd name="T16" fmla="*/ 30 w 325"/>
                    <a:gd name="T17" fmla="*/ 378 h 567"/>
                    <a:gd name="T18" fmla="*/ 35 w 325"/>
                    <a:gd name="T19" fmla="*/ 344 h 567"/>
                    <a:gd name="T20" fmla="*/ 32 w 325"/>
                    <a:gd name="T21" fmla="*/ 300 h 567"/>
                    <a:gd name="T22" fmla="*/ 24 w 325"/>
                    <a:gd name="T23" fmla="*/ 200 h 567"/>
                    <a:gd name="T24" fmla="*/ 16 w 325"/>
                    <a:gd name="T25" fmla="*/ 105 h 567"/>
                    <a:gd name="T26" fmla="*/ 10 w 325"/>
                    <a:gd name="T27" fmla="*/ 32 h 567"/>
                    <a:gd name="T28" fmla="*/ 28 w 325"/>
                    <a:gd name="T29" fmla="*/ 38 h 567"/>
                    <a:gd name="T30" fmla="*/ 38 w 325"/>
                    <a:gd name="T31" fmla="*/ 42 h 567"/>
                    <a:gd name="T32" fmla="*/ 44 w 325"/>
                    <a:gd name="T33" fmla="*/ 41 h 567"/>
                    <a:gd name="T34" fmla="*/ 58 w 325"/>
                    <a:gd name="T35" fmla="*/ 28 h 567"/>
                    <a:gd name="T36" fmla="*/ 75 w 325"/>
                    <a:gd name="T37" fmla="*/ 19 h 567"/>
                    <a:gd name="T38" fmla="*/ 107 w 325"/>
                    <a:gd name="T39" fmla="*/ 17 h 567"/>
                    <a:gd name="T40" fmla="*/ 244 w 325"/>
                    <a:gd name="T41" fmla="*/ 3 h 567"/>
                    <a:gd name="T42" fmla="*/ 280 w 325"/>
                    <a:gd name="T43" fmla="*/ 0 h 567"/>
                    <a:gd name="T44" fmla="*/ 289 w 325"/>
                    <a:gd name="T45" fmla="*/ 100 h 567"/>
                    <a:gd name="T46" fmla="*/ 316 w 325"/>
                    <a:gd name="T47" fmla="*/ 330 h 567"/>
                    <a:gd name="T48" fmla="*/ 319 w 325"/>
                    <a:gd name="T49" fmla="*/ 366 h 567"/>
                    <a:gd name="T50" fmla="*/ 317 w 325"/>
                    <a:gd name="T51" fmla="*/ 380 h 567"/>
                    <a:gd name="T52" fmla="*/ 325 w 325"/>
                    <a:gd name="T53" fmla="*/ 392 h 567"/>
                    <a:gd name="T54" fmla="*/ 325 w 325"/>
                    <a:gd name="T55" fmla="*/ 400 h 567"/>
                    <a:gd name="T56" fmla="*/ 310 w 325"/>
                    <a:gd name="T57" fmla="*/ 411 h 567"/>
                    <a:gd name="T58" fmla="*/ 288 w 325"/>
                    <a:gd name="T59" fmla="*/ 420 h 567"/>
                    <a:gd name="T60" fmla="*/ 267 w 325"/>
                    <a:gd name="T61" fmla="*/ 423 h 567"/>
                    <a:gd name="T62" fmla="*/ 263 w 325"/>
                    <a:gd name="T63" fmla="*/ 453 h 567"/>
                    <a:gd name="T64" fmla="*/ 235 w 325"/>
                    <a:gd name="T65" fmla="*/ 475 h 567"/>
                    <a:gd name="T66" fmla="*/ 217 w 325"/>
                    <a:gd name="T67" fmla="*/ 500 h 567"/>
                    <a:gd name="T68" fmla="*/ 219 w 325"/>
                    <a:gd name="T69" fmla="*/ 514 h 567"/>
                    <a:gd name="T70" fmla="*/ 216 w 325"/>
                    <a:gd name="T71" fmla="*/ 523 h 567"/>
                    <a:gd name="T72" fmla="*/ 196 w 325"/>
                    <a:gd name="T73" fmla="*/ 523 h 567"/>
                    <a:gd name="T74" fmla="*/ 185 w 325"/>
                    <a:gd name="T75" fmla="*/ 514 h 567"/>
                    <a:gd name="T76" fmla="*/ 169 w 325"/>
                    <a:gd name="T77" fmla="*/ 522 h 567"/>
                    <a:gd name="T78" fmla="*/ 153 w 325"/>
                    <a:gd name="T79" fmla="*/ 531 h 567"/>
                    <a:gd name="T80" fmla="*/ 153 w 325"/>
                    <a:gd name="T81" fmla="*/ 550 h 567"/>
                    <a:gd name="T82" fmla="*/ 146 w 325"/>
                    <a:gd name="T83" fmla="*/ 551 h 567"/>
                    <a:gd name="T84" fmla="*/ 144 w 325"/>
                    <a:gd name="T85" fmla="*/ 545 h 567"/>
                    <a:gd name="T86" fmla="*/ 130 w 325"/>
                    <a:gd name="T87" fmla="*/ 536 h 567"/>
                    <a:gd name="T88" fmla="*/ 110 w 325"/>
                    <a:gd name="T89" fmla="*/ 544 h 567"/>
                    <a:gd name="T90" fmla="*/ 100 w 325"/>
                    <a:gd name="T91" fmla="*/ 562 h 567"/>
                    <a:gd name="T92" fmla="*/ 91 w 325"/>
                    <a:gd name="T93" fmla="*/ 558 h 567"/>
                    <a:gd name="T94" fmla="*/ 82 w 325"/>
                    <a:gd name="T95" fmla="*/ 548 h 567"/>
                    <a:gd name="T96" fmla="*/ 53 w 325"/>
                    <a:gd name="T97" fmla="*/ 551 h 567"/>
                    <a:gd name="T98" fmla="*/ 19 w 325"/>
                    <a:gd name="T99" fmla="*/ 558 h 567"/>
                    <a:gd name="T100" fmla="*/ 0 w 325"/>
                    <a:gd name="T101" fmla="*/ 567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5" h="567">
                      <a:moveTo>
                        <a:pt x="0" y="567"/>
                      </a:moveTo>
                      <a:lnTo>
                        <a:pt x="2" y="548"/>
                      </a:lnTo>
                      <a:lnTo>
                        <a:pt x="3" y="520"/>
                      </a:lnTo>
                      <a:lnTo>
                        <a:pt x="19" y="503"/>
                      </a:lnTo>
                      <a:lnTo>
                        <a:pt x="30" y="478"/>
                      </a:lnTo>
                      <a:lnTo>
                        <a:pt x="46" y="451"/>
                      </a:lnTo>
                      <a:lnTo>
                        <a:pt x="43" y="416"/>
                      </a:lnTo>
                      <a:lnTo>
                        <a:pt x="32" y="398"/>
                      </a:lnTo>
                      <a:lnTo>
                        <a:pt x="30" y="378"/>
                      </a:lnTo>
                      <a:lnTo>
                        <a:pt x="35" y="344"/>
                      </a:lnTo>
                      <a:lnTo>
                        <a:pt x="32" y="300"/>
                      </a:lnTo>
                      <a:lnTo>
                        <a:pt x="24" y="200"/>
                      </a:lnTo>
                      <a:lnTo>
                        <a:pt x="16" y="105"/>
                      </a:lnTo>
                      <a:lnTo>
                        <a:pt x="10" y="32"/>
                      </a:lnTo>
                      <a:lnTo>
                        <a:pt x="28" y="38"/>
                      </a:lnTo>
                      <a:lnTo>
                        <a:pt x="38" y="42"/>
                      </a:lnTo>
                      <a:lnTo>
                        <a:pt x="44" y="41"/>
                      </a:lnTo>
                      <a:lnTo>
                        <a:pt x="58" y="28"/>
                      </a:lnTo>
                      <a:lnTo>
                        <a:pt x="75" y="19"/>
                      </a:lnTo>
                      <a:lnTo>
                        <a:pt x="107" y="17"/>
                      </a:lnTo>
                      <a:lnTo>
                        <a:pt x="244" y="3"/>
                      </a:lnTo>
                      <a:lnTo>
                        <a:pt x="280" y="0"/>
                      </a:lnTo>
                      <a:lnTo>
                        <a:pt x="289" y="100"/>
                      </a:lnTo>
                      <a:lnTo>
                        <a:pt x="316" y="330"/>
                      </a:lnTo>
                      <a:lnTo>
                        <a:pt x="319" y="366"/>
                      </a:lnTo>
                      <a:lnTo>
                        <a:pt x="317" y="380"/>
                      </a:lnTo>
                      <a:lnTo>
                        <a:pt x="325" y="392"/>
                      </a:lnTo>
                      <a:lnTo>
                        <a:pt x="325" y="400"/>
                      </a:lnTo>
                      <a:lnTo>
                        <a:pt x="310" y="411"/>
                      </a:lnTo>
                      <a:lnTo>
                        <a:pt x="288" y="420"/>
                      </a:lnTo>
                      <a:lnTo>
                        <a:pt x="267" y="423"/>
                      </a:lnTo>
                      <a:lnTo>
                        <a:pt x="263" y="453"/>
                      </a:lnTo>
                      <a:lnTo>
                        <a:pt x="235" y="475"/>
                      </a:lnTo>
                      <a:lnTo>
                        <a:pt x="217" y="500"/>
                      </a:lnTo>
                      <a:lnTo>
                        <a:pt x="219" y="514"/>
                      </a:lnTo>
                      <a:lnTo>
                        <a:pt x="216" y="523"/>
                      </a:lnTo>
                      <a:lnTo>
                        <a:pt x="196" y="523"/>
                      </a:lnTo>
                      <a:lnTo>
                        <a:pt x="185" y="514"/>
                      </a:lnTo>
                      <a:lnTo>
                        <a:pt x="169" y="522"/>
                      </a:lnTo>
                      <a:lnTo>
                        <a:pt x="153" y="531"/>
                      </a:lnTo>
                      <a:lnTo>
                        <a:pt x="153" y="550"/>
                      </a:lnTo>
                      <a:lnTo>
                        <a:pt x="146" y="551"/>
                      </a:lnTo>
                      <a:lnTo>
                        <a:pt x="144" y="545"/>
                      </a:lnTo>
                      <a:lnTo>
                        <a:pt x="130" y="536"/>
                      </a:lnTo>
                      <a:lnTo>
                        <a:pt x="110" y="544"/>
                      </a:lnTo>
                      <a:lnTo>
                        <a:pt x="100" y="562"/>
                      </a:lnTo>
                      <a:lnTo>
                        <a:pt x="91" y="558"/>
                      </a:lnTo>
                      <a:lnTo>
                        <a:pt x="82" y="548"/>
                      </a:lnTo>
                      <a:lnTo>
                        <a:pt x="53" y="551"/>
                      </a:lnTo>
                      <a:lnTo>
                        <a:pt x="19" y="558"/>
                      </a:lnTo>
                      <a:lnTo>
                        <a:pt x="0" y="567"/>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33" name="Freeform 80">
                  <a:extLst>
                    <a:ext uri="{FF2B5EF4-FFF2-40B4-BE49-F238E27FC236}">
                      <a16:creationId xmlns:a16="http://schemas.microsoft.com/office/drawing/2014/main" id="{6934FD49-5A2B-43DC-A2E4-E61C77C81ADF}"/>
                    </a:ext>
                  </a:extLst>
                </p:cNvPr>
                <p:cNvSpPr>
                  <a:spLocks/>
                </p:cNvSpPr>
                <p:nvPr/>
              </p:nvSpPr>
              <p:spPr bwMode="auto">
                <a:xfrm>
                  <a:off x="3964641" y="2202775"/>
                  <a:ext cx="441534" cy="788016"/>
                </a:xfrm>
                <a:custGeom>
                  <a:avLst/>
                  <a:gdLst>
                    <a:gd name="T0" fmla="*/ 388 w 432"/>
                    <a:gd name="T1" fmla="*/ 621 h 771"/>
                    <a:gd name="T2" fmla="*/ 407 w 432"/>
                    <a:gd name="T3" fmla="*/ 574 h 771"/>
                    <a:gd name="T4" fmla="*/ 432 w 432"/>
                    <a:gd name="T5" fmla="*/ 524 h 771"/>
                    <a:gd name="T6" fmla="*/ 418 w 432"/>
                    <a:gd name="T7" fmla="*/ 470 h 771"/>
                    <a:gd name="T8" fmla="*/ 421 w 432"/>
                    <a:gd name="T9" fmla="*/ 415 h 771"/>
                    <a:gd name="T10" fmla="*/ 410 w 432"/>
                    <a:gd name="T11" fmla="*/ 272 h 771"/>
                    <a:gd name="T12" fmla="*/ 396 w 432"/>
                    <a:gd name="T13" fmla="*/ 106 h 771"/>
                    <a:gd name="T14" fmla="*/ 388 w 432"/>
                    <a:gd name="T15" fmla="*/ 84 h 771"/>
                    <a:gd name="T16" fmla="*/ 371 w 432"/>
                    <a:gd name="T17" fmla="*/ 50 h 771"/>
                    <a:gd name="T18" fmla="*/ 360 w 432"/>
                    <a:gd name="T19" fmla="*/ 0 h 771"/>
                    <a:gd name="T20" fmla="*/ 76 w 432"/>
                    <a:gd name="T21" fmla="*/ 30 h 771"/>
                    <a:gd name="T22" fmla="*/ 96 w 432"/>
                    <a:gd name="T23" fmla="*/ 42 h 771"/>
                    <a:gd name="T24" fmla="*/ 123 w 432"/>
                    <a:gd name="T25" fmla="*/ 75 h 771"/>
                    <a:gd name="T26" fmla="*/ 123 w 432"/>
                    <a:gd name="T27" fmla="*/ 111 h 771"/>
                    <a:gd name="T28" fmla="*/ 107 w 432"/>
                    <a:gd name="T29" fmla="*/ 148 h 771"/>
                    <a:gd name="T30" fmla="*/ 81 w 432"/>
                    <a:gd name="T31" fmla="*/ 164 h 771"/>
                    <a:gd name="T32" fmla="*/ 45 w 432"/>
                    <a:gd name="T33" fmla="*/ 184 h 771"/>
                    <a:gd name="T34" fmla="*/ 45 w 432"/>
                    <a:gd name="T35" fmla="*/ 206 h 771"/>
                    <a:gd name="T36" fmla="*/ 54 w 432"/>
                    <a:gd name="T37" fmla="*/ 242 h 771"/>
                    <a:gd name="T38" fmla="*/ 39 w 432"/>
                    <a:gd name="T39" fmla="*/ 262 h 771"/>
                    <a:gd name="T40" fmla="*/ 28 w 432"/>
                    <a:gd name="T41" fmla="*/ 281 h 771"/>
                    <a:gd name="T42" fmla="*/ 15 w 432"/>
                    <a:gd name="T43" fmla="*/ 297 h 771"/>
                    <a:gd name="T44" fmla="*/ 6 w 432"/>
                    <a:gd name="T45" fmla="*/ 318 h 771"/>
                    <a:gd name="T46" fmla="*/ 3 w 432"/>
                    <a:gd name="T47" fmla="*/ 359 h 771"/>
                    <a:gd name="T48" fmla="*/ 64 w 432"/>
                    <a:gd name="T49" fmla="*/ 451 h 771"/>
                    <a:gd name="T50" fmla="*/ 96 w 432"/>
                    <a:gd name="T51" fmla="*/ 501 h 771"/>
                    <a:gd name="T52" fmla="*/ 142 w 432"/>
                    <a:gd name="T53" fmla="*/ 512 h 771"/>
                    <a:gd name="T54" fmla="*/ 154 w 432"/>
                    <a:gd name="T55" fmla="*/ 545 h 771"/>
                    <a:gd name="T56" fmla="*/ 135 w 432"/>
                    <a:gd name="T57" fmla="*/ 601 h 771"/>
                    <a:gd name="T58" fmla="*/ 190 w 432"/>
                    <a:gd name="T59" fmla="*/ 659 h 771"/>
                    <a:gd name="T60" fmla="*/ 231 w 432"/>
                    <a:gd name="T61" fmla="*/ 695 h 771"/>
                    <a:gd name="T62" fmla="*/ 238 w 432"/>
                    <a:gd name="T63" fmla="*/ 732 h 771"/>
                    <a:gd name="T64" fmla="*/ 260 w 432"/>
                    <a:gd name="T65" fmla="*/ 771 h 771"/>
                    <a:gd name="T66" fmla="*/ 274 w 432"/>
                    <a:gd name="T67" fmla="*/ 752 h 771"/>
                    <a:gd name="T68" fmla="*/ 301 w 432"/>
                    <a:gd name="T69" fmla="*/ 738 h 771"/>
                    <a:gd name="T70" fmla="*/ 340 w 432"/>
                    <a:gd name="T71" fmla="*/ 754 h 771"/>
                    <a:gd name="T72" fmla="*/ 349 w 432"/>
                    <a:gd name="T73" fmla="*/ 738 h 771"/>
                    <a:gd name="T74" fmla="*/ 343 w 432"/>
                    <a:gd name="T75" fmla="*/ 709 h 771"/>
                    <a:gd name="T76" fmla="*/ 373 w 432"/>
                    <a:gd name="T77" fmla="*/ 695 h 771"/>
                    <a:gd name="T78" fmla="*/ 377 w 432"/>
                    <a:gd name="T79" fmla="*/ 684 h 771"/>
                    <a:gd name="T80" fmla="*/ 382 w 432"/>
                    <a:gd name="T81" fmla="*/ 662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32" h="771">
                      <a:moveTo>
                        <a:pt x="388" y="641"/>
                      </a:moveTo>
                      <a:lnTo>
                        <a:pt x="388" y="621"/>
                      </a:lnTo>
                      <a:lnTo>
                        <a:pt x="393" y="593"/>
                      </a:lnTo>
                      <a:lnTo>
                        <a:pt x="407" y="574"/>
                      </a:lnTo>
                      <a:lnTo>
                        <a:pt x="418" y="549"/>
                      </a:lnTo>
                      <a:lnTo>
                        <a:pt x="432" y="524"/>
                      </a:lnTo>
                      <a:lnTo>
                        <a:pt x="431" y="492"/>
                      </a:lnTo>
                      <a:lnTo>
                        <a:pt x="418" y="470"/>
                      </a:lnTo>
                      <a:lnTo>
                        <a:pt x="416" y="448"/>
                      </a:lnTo>
                      <a:lnTo>
                        <a:pt x="421" y="415"/>
                      </a:lnTo>
                      <a:lnTo>
                        <a:pt x="416" y="371"/>
                      </a:lnTo>
                      <a:lnTo>
                        <a:pt x="410" y="272"/>
                      </a:lnTo>
                      <a:lnTo>
                        <a:pt x="401" y="178"/>
                      </a:lnTo>
                      <a:lnTo>
                        <a:pt x="396" y="106"/>
                      </a:lnTo>
                      <a:lnTo>
                        <a:pt x="395" y="100"/>
                      </a:lnTo>
                      <a:lnTo>
                        <a:pt x="388" y="84"/>
                      </a:lnTo>
                      <a:lnTo>
                        <a:pt x="381" y="61"/>
                      </a:lnTo>
                      <a:lnTo>
                        <a:pt x="371" y="50"/>
                      </a:lnTo>
                      <a:lnTo>
                        <a:pt x="362" y="33"/>
                      </a:lnTo>
                      <a:lnTo>
                        <a:pt x="360" y="0"/>
                      </a:lnTo>
                      <a:lnTo>
                        <a:pt x="75" y="16"/>
                      </a:lnTo>
                      <a:lnTo>
                        <a:pt x="76" y="30"/>
                      </a:lnTo>
                      <a:lnTo>
                        <a:pt x="90" y="34"/>
                      </a:lnTo>
                      <a:lnTo>
                        <a:pt x="96" y="42"/>
                      </a:lnTo>
                      <a:lnTo>
                        <a:pt x="98" y="53"/>
                      </a:lnTo>
                      <a:lnTo>
                        <a:pt x="123" y="75"/>
                      </a:lnTo>
                      <a:lnTo>
                        <a:pt x="128" y="89"/>
                      </a:lnTo>
                      <a:lnTo>
                        <a:pt x="123" y="111"/>
                      </a:lnTo>
                      <a:lnTo>
                        <a:pt x="112" y="133"/>
                      </a:lnTo>
                      <a:lnTo>
                        <a:pt x="107" y="148"/>
                      </a:lnTo>
                      <a:lnTo>
                        <a:pt x="93" y="161"/>
                      </a:lnTo>
                      <a:lnTo>
                        <a:pt x="81" y="164"/>
                      </a:lnTo>
                      <a:lnTo>
                        <a:pt x="48" y="173"/>
                      </a:lnTo>
                      <a:lnTo>
                        <a:pt x="45" y="184"/>
                      </a:lnTo>
                      <a:lnTo>
                        <a:pt x="40" y="197"/>
                      </a:lnTo>
                      <a:lnTo>
                        <a:pt x="45" y="206"/>
                      </a:lnTo>
                      <a:lnTo>
                        <a:pt x="56" y="215"/>
                      </a:lnTo>
                      <a:lnTo>
                        <a:pt x="54" y="242"/>
                      </a:lnTo>
                      <a:lnTo>
                        <a:pt x="43" y="251"/>
                      </a:lnTo>
                      <a:lnTo>
                        <a:pt x="39" y="262"/>
                      </a:lnTo>
                      <a:lnTo>
                        <a:pt x="39" y="279"/>
                      </a:lnTo>
                      <a:lnTo>
                        <a:pt x="28" y="281"/>
                      </a:lnTo>
                      <a:lnTo>
                        <a:pt x="17" y="289"/>
                      </a:lnTo>
                      <a:lnTo>
                        <a:pt x="15" y="297"/>
                      </a:lnTo>
                      <a:lnTo>
                        <a:pt x="17" y="311"/>
                      </a:lnTo>
                      <a:lnTo>
                        <a:pt x="6" y="318"/>
                      </a:lnTo>
                      <a:lnTo>
                        <a:pt x="0" y="336"/>
                      </a:lnTo>
                      <a:lnTo>
                        <a:pt x="3" y="359"/>
                      </a:lnTo>
                      <a:lnTo>
                        <a:pt x="17" y="404"/>
                      </a:lnTo>
                      <a:lnTo>
                        <a:pt x="64" y="451"/>
                      </a:lnTo>
                      <a:lnTo>
                        <a:pt x="96" y="474"/>
                      </a:lnTo>
                      <a:lnTo>
                        <a:pt x="96" y="501"/>
                      </a:lnTo>
                      <a:lnTo>
                        <a:pt x="101" y="510"/>
                      </a:lnTo>
                      <a:lnTo>
                        <a:pt x="142" y="512"/>
                      </a:lnTo>
                      <a:lnTo>
                        <a:pt x="159" y="521"/>
                      </a:lnTo>
                      <a:lnTo>
                        <a:pt x="154" y="545"/>
                      </a:lnTo>
                      <a:lnTo>
                        <a:pt x="140" y="581"/>
                      </a:lnTo>
                      <a:lnTo>
                        <a:pt x="135" y="601"/>
                      </a:lnTo>
                      <a:lnTo>
                        <a:pt x="149" y="626"/>
                      </a:lnTo>
                      <a:lnTo>
                        <a:pt x="190" y="659"/>
                      </a:lnTo>
                      <a:lnTo>
                        <a:pt x="218" y="663"/>
                      </a:lnTo>
                      <a:lnTo>
                        <a:pt x="231" y="695"/>
                      </a:lnTo>
                      <a:lnTo>
                        <a:pt x="245" y="713"/>
                      </a:lnTo>
                      <a:lnTo>
                        <a:pt x="238" y="732"/>
                      </a:lnTo>
                      <a:lnTo>
                        <a:pt x="248" y="759"/>
                      </a:lnTo>
                      <a:lnTo>
                        <a:pt x="260" y="771"/>
                      </a:lnTo>
                      <a:lnTo>
                        <a:pt x="268" y="765"/>
                      </a:lnTo>
                      <a:lnTo>
                        <a:pt x="274" y="752"/>
                      </a:lnTo>
                      <a:lnTo>
                        <a:pt x="288" y="741"/>
                      </a:lnTo>
                      <a:lnTo>
                        <a:pt x="301" y="738"/>
                      </a:lnTo>
                      <a:lnTo>
                        <a:pt x="318" y="745"/>
                      </a:lnTo>
                      <a:lnTo>
                        <a:pt x="340" y="754"/>
                      </a:lnTo>
                      <a:lnTo>
                        <a:pt x="348" y="752"/>
                      </a:lnTo>
                      <a:lnTo>
                        <a:pt x="349" y="738"/>
                      </a:lnTo>
                      <a:lnTo>
                        <a:pt x="342" y="723"/>
                      </a:lnTo>
                      <a:lnTo>
                        <a:pt x="343" y="709"/>
                      </a:lnTo>
                      <a:lnTo>
                        <a:pt x="354" y="699"/>
                      </a:lnTo>
                      <a:lnTo>
                        <a:pt x="373" y="695"/>
                      </a:lnTo>
                      <a:lnTo>
                        <a:pt x="381" y="691"/>
                      </a:lnTo>
                      <a:lnTo>
                        <a:pt x="377" y="684"/>
                      </a:lnTo>
                      <a:lnTo>
                        <a:pt x="373" y="668"/>
                      </a:lnTo>
                      <a:lnTo>
                        <a:pt x="382" y="662"/>
                      </a:lnTo>
                      <a:lnTo>
                        <a:pt x="388" y="641"/>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34" name="Freeform 81">
                  <a:extLst>
                    <a:ext uri="{FF2B5EF4-FFF2-40B4-BE49-F238E27FC236}">
                      <a16:creationId xmlns:a16="http://schemas.microsoft.com/office/drawing/2014/main" id="{D85A66E0-C9CC-432D-AAEE-94FE16E71989}"/>
                    </a:ext>
                  </a:extLst>
                </p:cNvPr>
                <p:cNvSpPr>
                  <a:spLocks/>
                </p:cNvSpPr>
                <p:nvPr/>
              </p:nvSpPr>
              <p:spPr bwMode="auto">
                <a:xfrm>
                  <a:off x="5798234" y="1989162"/>
                  <a:ext cx="188061" cy="186017"/>
                </a:xfrm>
                <a:custGeom>
                  <a:avLst/>
                  <a:gdLst>
                    <a:gd name="T0" fmla="*/ 184 w 184"/>
                    <a:gd name="T1" fmla="*/ 92 h 182"/>
                    <a:gd name="T2" fmla="*/ 162 w 184"/>
                    <a:gd name="T3" fmla="*/ 0 h 182"/>
                    <a:gd name="T4" fmla="*/ 132 w 184"/>
                    <a:gd name="T5" fmla="*/ 6 h 182"/>
                    <a:gd name="T6" fmla="*/ 0 w 184"/>
                    <a:gd name="T7" fmla="*/ 36 h 182"/>
                    <a:gd name="T8" fmla="*/ 6 w 184"/>
                    <a:gd name="T9" fmla="*/ 54 h 182"/>
                    <a:gd name="T10" fmla="*/ 15 w 184"/>
                    <a:gd name="T11" fmla="*/ 101 h 182"/>
                    <a:gd name="T12" fmla="*/ 15 w 184"/>
                    <a:gd name="T13" fmla="*/ 156 h 182"/>
                    <a:gd name="T14" fmla="*/ 7 w 184"/>
                    <a:gd name="T15" fmla="*/ 170 h 182"/>
                    <a:gd name="T16" fmla="*/ 20 w 184"/>
                    <a:gd name="T17" fmla="*/ 182 h 182"/>
                    <a:gd name="T18" fmla="*/ 46 w 184"/>
                    <a:gd name="T19" fmla="*/ 157 h 182"/>
                    <a:gd name="T20" fmla="*/ 68 w 184"/>
                    <a:gd name="T21" fmla="*/ 137 h 182"/>
                    <a:gd name="T22" fmla="*/ 81 w 184"/>
                    <a:gd name="T23" fmla="*/ 125 h 182"/>
                    <a:gd name="T24" fmla="*/ 85 w 184"/>
                    <a:gd name="T25" fmla="*/ 129 h 182"/>
                    <a:gd name="T26" fmla="*/ 103 w 184"/>
                    <a:gd name="T27" fmla="*/ 120 h 182"/>
                    <a:gd name="T28" fmla="*/ 135 w 184"/>
                    <a:gd name="T29" fmla="*/ 112 h 182"/>
                    <a:gd name="T30" fmla="*/ 184 w 184"/>
                    <a:gd name="T31" fmla="*/ 9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4" h="182">
                      <a:moveTo>
                        <a:pt x="184" y="92"/>
                      </a:moveTo>
                      <a:lnTo>
                        <a:pt x="162" y="0"/>
                      </a:lnTo>
                      <a:lnTo>
                        <a:pt x="132" y="6"/>
                      </a:lnTo>
                      <a:lnTo>
                        <a:pt x="0" y="36"/>
                      </a:lnTo>
                      <a:lnTo>
                        <a:pt x="6" y="54"/>
                      </a:lnTo>
                      <a:lnTo>
                        <a:pt x="15" y="101"/>
                      </a:lnTo>
                      <a:lnTo>
                        <a:pt x="15" y="156"/>
                      </a:lnTo>
                      <a:lnTo>
                        <a:pt x="7" y="170"/>
                      </a:lnTo>
                      <a:lnTo>
                        <a:pt x="20" y="182"/>
                      </a:lnTo>
                      <a:lnTo>
                        <a:pt x="46" y="157"/>
                      </a:lnTo>
                      <a:lnTo>
                        <a:pt x="68" y="137"/>
                      </a:lnTo>
                      <a:lnTo>
                        <a:pt x="81" y="125"/>
                      </a:lnTo>
                      <a:lnTo>
                        <a:pt x="85" y="129"/>
                      </a:lnTo>
                      <a:lnTo>
                        <a:pt x="103" y="120"/>
                      </a:lnTo>
                      <a:lnTo>
                        <a:pt x="135" y="112"/>
                      </a:lnTo>
                      <a:lnTo>
                        <a:pt x="184" y="92"/>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35" name="Freeform 82">
                  <a:extLst>
                    <a:ext uri="{FF2B5EF4-FFF2-40B4-BE49-F238E27FC236}">
                      <a16:creationId xmlns:a16="http://schemas.microsoft.com/office/drawing/2014/main" id="{66D05487-69FF-468D-AD88-356917A2E89C}"/>
                    </a:ext>
                  </a:extLst>
                </p:cNvPr>
                <p:cNvSpPr>
                  <a:spLocks/>
                </p:cNvSpPr>
                <p:nvPr/>
              </p:nvSpPr>
              <p:spPr bwMode="auto">
                <a:xfrm>
                  <a:off x="3798044" y="1604864"/>
                  <a:ext cx="577469" cy="614264"/>
                </a:xfrm>
                <a:custGeom>
                  <a:avLst/>
                  <a:gdLst>
                    <a:gd name="T0" fmla="*/ 523 w 565"/>
                    <a:gd name="T1" fmla="*/ 565 h 601"/>
                    <a:gd name="T2" fmla="*/ 512 w 565"/>
                    <a:gd name="T3" fmla="*/ 498 h 601"/>
                    <a:gd name="T4" fmla="*/ 511 w 565"/>
                    <a:gd name="T5" fmla="*/ 463 h 601"/>
                    <a:gd name="T6" fmla="*/ 525 w 565"/>
                    <a:gd name="T7" fmla="*/ 429 h 601"/>
                    <a:gd name="T8" fmla="*/ 517 w 565"/>
                    <a:gd name="T9" fmla="*/ 385 h 601"/>
                    <a:gd name="T10" fmla="*/ 533 w 565"/>
                    <a:gd name="T11" fmla="*/ 360 h 601"/>
                    <a:gd name="T12" fmla="*/ 528 w 565"/>
                    <a:gd name="T13" fmla="*/ 334 h 601"/>
                    <a:gd name="T14" fmla="*/ 529 w 565"/>
                    <a:gd name="T15" fmla="*/ 291 h 601"/>
                    <a:gd name="T16" fmla="*/ 564 w 565"/>
                    <a:gd name="T17" fmla="*/ 215 h 601"/>
                    <a:gd name="T18" fmla="*/ 564 w 565"/>
                    <a:gd name="T19" fmla="*/ 195 h 601"/>
                    <a:gd name="T20" fmla="*/ 533 w 565"/>
                    <a:gd name="T21" fmla="*/ 237 h 601"/>
                    <a:gd name="T22" fmla="*/ 503 w 565"/>
                    <a:gd name="T23" fmla="*/ 273 h 601"/>
                    <a:gd name="T24" fmla="*/ 486 w 565"/>
                    <a:gd name="T25" fmla="*/ 291 h 601"/>
                    <a:gd name="T26" fmla="*/ 470 w 565"/>
                    <a:gd name="T27" fmla="*/ 302 h 601"/>
                    <a:gd name="T28" fmla="*/ 476 w 565"/>
                    <a:gd name="T29" fmla="*/ 276 h 601"/>
                    <a:gd name="T30" fmla="*/ 501 w 565"/>
                    <a:gd name="T31" fmla="*/ 237 h 601"/>
                    <a:gd name="T32" fmla="*/ 490 w 565"/>
                    <a:gd name="T33" fmla="*/ 210 h 601"/>
                    <a:gd name="T34" fmla="*/ 456 w 565"/>
                    <a:gd name="T35" fmla="*/ 137 h 601"/>
                    <a:gd name="T36" fmla="*/ 369 w 565"/>
                    <a:gd name="T37" fmla="*/ 106 h 601"/>
                    <a:gd name="T38" fmla="*/ 300 w 565"/>
                    <a:gd name="T39" fmla="*/ 85 h 601"/>
                    <a:gd name="T40" fmla="*/ 227 w 565"/>
                    <a:gd name="T41" fmla="*/ 46 h 601"/>
                    <a:gd name="T42" fmla="*/ 214 w 565"/>
                    <a:gd name="T43" fmla="*/ 49 h 601"/>
                    <a:gd name="T44" fmla="*/ 202 w 565"/>
                    <a:gd name="T45" fmla="*/ 43 h 601"/>
                    <a:gd name="T46" fmla="*/ 184 w 565"/>
                    <a:gd name="T47" fmla="*/ 51 h 601"/>
                    <a:gd name="T48" fmla="*/ 181 w 565"/>
                    <a:gd name="T49" fmla="*/ 34 h 601"/>
                    <a:gd name="T50" fmla="*/ 202 w 565"/>
                    <a:gd name="T51" fmla="*/ 9 h 601"/>
                    <a:gd name="T52" fmla="*/ 175 w 565"/>
                    <a:gd name="T53" fmla="*/ 4 h 601"/>
                    <a:gd name="T54" fmla="*/ 111 w 565"/>
                    <a:gd name="T55" fmla="*/ 37 h 601"/>
                    <a:gd name="T56" fmla="*/ 75 w 565"/>
                    <a:gd name="T57" fmla="*/ 37 h 601"/>
                    <a:gd name="T58" fmla="*/ 55 w 565"/>
                    <a:gd name="T59" fmla="*/ 49 h 601"/>
                    <a:gd name="T60" fmla="*/ 53 w 565"/>
                    <a:gd name="T61" fmla="*/ 120 h 601"/>
                    <a:gd name="T62" fmla="*/ 14 w 565"/>
                    <a:gd name="T63" fmla="*/ 154 h 601"/>
                    <a:gd name="T64" fmla="*/ 2 w 565"/>
                    <a:gd name="T65" fmla="*/ 193 h 601"/>
                    <a:gd name="T66" fmla="*/ 22 w 565"/>
                    <a:gd name="T67" fmla="*/ 226 h 601"/>
                    <a:gd name="T68" fmla="*/ 11 w 565"/>
                    <a:gd name="T69" fmla="*/ 270 h 601"/>
                    <a:gd name="T70" fmla="*/ 33 w 565"/>
                    <a:gd name="T71" fmla="*/ 329 h 601"/>
                    <a:gd name="T72" fmla="*/ 66 w 565"/>
                    <a:gd name="T73" fmla="*/ 349 h 601"/>
                    <a:gd name="T74" fmla="*/ 111 w 565"/>
                    <a:gd name="T75" fmla="*/ 388 h 601"/>
                    <a:gd name="T76" fmla="*/ 169 w 565"/>
                    <a:gd name="T77" fmla="*/ 430 h 601"/>
                    <a:gd name="T78" fmla="*/ 178 w 565"/>
                    <a:gd name="T79" fmla="*/ 498 h 601"/>
                    <a:gd name="T80" fmla="*/ 194 w 565"/>
                    <a:gd name="T81" fmla="*/ 516 h 601"/>
                    <a:gd name="T82" fmla="*/ 183 w 565"/>
                    <a:gd name="T83" fmla="*/ 558 h 601"/>
                    <a:gd name="T84" fmla="*/ 214 w 565"/>
                    <a:gd name="T85" fmla="*/ 590 h 601"/>
                    <a:gd name="T86" fmla="*/ 241 w 565"/>
                    <a:gd name="T87" fmla="*/ 60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5" h="601">
                      <a:moveTo>
                        <a:pt x="523" y="583"/>
                      </a:moveTo>
                      <a:lnTo>
                        <a:pt x="523" y="565"/>
                      </a:lnTo>
                      <a:lnTo>
                        <a:pt x="515" y="537"/>
                      </a:lnTo>
                      <a:lnTo>
                        <a:pt x="512" y="498"/>
                      </a:lnTo>
                      <a:lnTo>
                        <a:pt x="505" y="482"/>
                      </a:lnTo>
                      <a:lnTo>
                        <a:pt x="511" y="463"/>
                      </a:lnTo>
                      <a:lnTo>
                        <a:pt x="515" y="446"/>
                      </a:lnTo>
                      <a:lnTo>
                        <a:pt x="525" y="429"/>
                      </a:lnTo>
                      <a:lnTo>
                        <a:pt x="522" y="409"/>
                      </a:lnTo>
                      <a:lnTo>
                        <a:pt x="517" y="385"/>
                      </a:lnTo>
                      <a:lnTo>
                        <a:pt x="520" y="374"/>
                      </a:lnTo>
                      <a:lnTo>
                        <a:pt x="533" y="360"/>
                      </a:lnTo>
                      <a:lnTo>
                        <a:pt x="533" y="343"/>
                      </a:lnTo>
                      <a:lnTo>
                        <a:pt x="528" y="334"/>
                      </a:lnTo>
                      <a:lnTo>
                        <a:pt x="533" y="318"/>
                      </a:lnTo>
                      <a:lnTo>
                        <a:pt x="529" y="291"/>
                      </a:lnTo>
                      <a:lnTo>
                        <a:pt x="547" y="257"/>
                      </a:lnTo>
                      <a:lnTo>
                        <a:pt x="564" y="215"/>
                      </a:lnTo>
                      <a:lnTo>
                        <a:pt x="565" y="201"/>
                      </a:lnTo>
                      <a:lnTo>
                        <a:pt x="564" y="195"/>
                      </a:lnTo>
                      <a:lnTo>
                        <a:pt x="559" y="198"/>
                      </a:lnTo>
                      <a:lnTo>
                        <a:pt x="533" y="237"/>
                      </a:lnTo>
                      <a:lnTo>
                        <a:pt x="515" y="262"/>
                      </a:lnTo>
                      <a:lnTo>
                        <a:pt x="503" y="273"/>
                      </a:lnTo>
                      <a:lnTo>
                        <a:pt x="498" y="287"/>
                      </a:lnTo>
                      <a:lnTo>
                        <a:pt x="486" y="291"/>
                      </a:lnTo>
                      <a:lnTo>
                        <a:pt x="478" y="304"/>
                      </a:lnTo>
                      <a:lnTo>
                        <a:pt x="470" y="302"/>
                      </a:lnTo>
                      <a:lnTo>
                        <a:pt x="469" y="291"/>
                      </a:lnTo>
                      <a:lnTo>
                        <a:pt x="476" y="276"/>
                      </a:lnTo>
                      <a:lnTo>
                        <a:pt x="490" y="246"/>
                      </a:lnTo>
                      <a:lnTo>
                        <a:pt x="501" y="237"/>
                      </a:lnTo>
                      <a:lnTo>
                        <a:pt x="508" y="221"/>
                      </a:lnTo>
                      <a:lnTo>
                        <a:pt x="490" y="210"/>
                      </a:lnTo>
                      <a:lnTo>
                        <a:pt x="478" y="145"/>
                      </a:lnTo>
                      <a:lnTo>
                        <a:pt x="456" y="137"/>
                      </a:lnTo>
                      <a:lnTo>
                        <a:pt x="444" y="123"/>
                      </a:lnTo>
                      <a:lnTo>
                        <a:pt x="369" y="106"/>
                      </a:lnTo>
                      <a:lnTo>
                        <a:pt x="350" y="99"/>
                      </a:lnTo>
                      <a:lnTo>
                        <a:pt x="300" y="85"/>
                      </a:lnTo>
                      <a:lnTo>
                        <a:pt x="250" y="78"/>
                      </a:lnTo>
                      <a:lnTo>
                        <a:pt x="227" y="46"/>
                      </a:lnTo>
                      <a:lnTo>
                        <a:pt x="222" y="49"/>
                      </a:lnTo>
                      <a:lnTo>
                        <a:pt x="214" y="49"/>
                      </a:lnTo>
                      <a:lnTo>
                        <a:pt x="211" y="42"/>
                      </a:lnTo>
                      <a:lnTo>
                        <a:pt x="202" y="43"/>
                      </a:lnTo>
                      <a:lnTo>
                        <a:pt x="195" y="45"/>
                      </a:lnTo>
                      <a:lnTo>
                        <a:pt x="184" y="51"/>
                      </a:lnTo>
                      <a:lnTo>
                        <a:pt x="178" y="46"/>
                      </a:lnTo>
                      <a:lnTo>
                        <a:pt x="181" y="34"/>
                      </a:lnTo>
                      <a:lnTo>
                        <a:pt x="194" y="15"/>
                      </a:lnTo>
                      <a:lnTo>
                        <a:pt x="202" y="9"/>
                      </a:lnTo>
                      <a:lnTo>
                        <a:pt x="189" y="0"/>
                      </a:lnTo>
                      <a:lnTo>
                        <a:pt x="175" y="4"/>
                      </a:lnTo>
                      <a:lnTo>
                        <a:pt x="158" y="17"/>
                      </a:lnTo>
                      <a:lnTo>
                        <a:pt x="111" y="37"/>
                      </a:lnTo>
                      <a:lnTo>
                        <a:pt x="92" y="40"/>
                      </a:lnTo>
                      <a:lnTo>
                        <a:pt x="75" y="37"/>
                      </a:lnTo>
                      <a:lnTo>
                        <a:pt x="69" y="32"/>
                      </a:lnTo>
                      <a:lnTo>
                        <a:pt x="55" y="49"/>
                      </a:lnTo>
                      <a:lnTo>
                        <a:pt x="53" y="67"/>
                      </a:lnTo>
                      <a:lnTo>
                        <a:pt x="53" y="120"/>
                      </a:lnTo>
                      <a:lnTo>
                        <a:pt x="47" y="129"/>
                      </a:lnTo>
                      <a:lnTo>
                        <a:pt x="14" y="154"/>
                      </a:lnTo>
                      <a:lnTo>
                        <a:pt x="0" y="192"/>
                      </a:lnTo>
                      <a:lnTo>
                        <a:pt x="2" y="193"/>
                      </a:lnTo>
                      <a:lnTo>
                        <a:pt x="19" y="206"/>
                      </a:lnTo>
                      <a:lnTo>
                        <a:pt x="22" y="226"/>
                      </a:lnTo>
                      <a:lnTo>
                        <a:pt x="11" y="245"/>
                      </a:lnTo>
                      <a:lnTo>
                        <a:pt x="11" y="270"/>
                      </a:lnTo>
                      <a:lnTo>
                        <a:pt x="14" y="310"/>
                      </a:lnTo>
                      <a:lnTo>
                        <a:pt x="33" y="329"/>
                      </a:lnTo>
                      <a:lnTo>
                        <a:pt x="53" y="329"/>
                      </a:lnTo>
                      <a:lnTo>
                        <a:pt x="66" y="349"/>
                      </a:lnTo>
                      <a:lnTo>
                        <a:pt x="86" y="352"/>
                      </a:lnTo>
                      <a:lnTo>
                        <a:pt x="111" y="388"/>
                      </a:lnTo>
                      <a:lnTo>
                        <a:pt x="155" y="413"/>
                      </a:lnTo>
                      <a:lnTo>
                        <a:pt x="169" y="430"/>
                      </a:lnTo>
                      <a:lnTo>
                        <a:pt x="173" y="477"/>
                      </a:lnTo>
                      <a:lnTo>
                        <a:pt x="178" y="498"/>
                      </a:lnTo>
                      <a:lnTo>
                        <a:pt x="192" y="508"/>
                      </a:lnTo>
                      <a:lnTo>
                        <a:pt x="194" y="516"/>
                      </a:lnTo>
                      <a:lnTo>
                        <a:pt x="181" y="538"/>
                      </a:lnTo>
                      <a:lnTo>
                        <a:pt x="183" y="558"/>
                      </a:lnTo>
                      <a:lnTo>
                        <a:pt x="198" y="582"/>
                      </a:lnTo>
                      <a:lnTo>
                        <a:pt x="214" y="590"/>
                      </a:lnTo>
                      <a:lnTo>
                        <a:pt x="233" y="593"/>
                      </a:lnTo>
                      <a:lnTo>
                        <a:pt x="241" y="601"/>
                      </a:lnTo>
                      <a:lnTo>
                        <a:pt x="523" y="583"/>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36" name="Freeform 83">
                  <a:extLst>
                    <a:ext uri="{FF2B5EF4-FFF2-40B4-BE49-F238E27FC236}">
                      <a16:creationId xmlns:a16="http://schemas.microsoft.com/office/drawing/2014/main" id="{028BC320-062E-4677-BF96-A9682CE80846}"/>
                    </a:ext>
                  </a:extLst>
                </p:cNvPr>
                <p:cNvSpPr>
                  <a:spLocks noEditPoints="1"/>
                </p:cNvSpPr>
                <p:nvPr/>
              </p:nvSpPr>
              <p:spPr bwMode="auto">
                <a:xfrm>
                  <a:off x="4829311" y="2820105"/>
                  <a:ext cx="989362" cy="432336"/>
                </a:xfrm>
                <a:custGeom>
                  <a:avLst/>
                  <a:gdLst>
                    <a:gd name="T0" fmla="*/ 901 w 968"/>
                    <a:gd name="T1" fmla="*/ 31 h 423"/>
                    <a:gd name="T2" fmla="*/ 938 w 968"/>
                    <a:gd name="T3" fmla="*/ 86 h 423"/>
                    <a:gd name="T4" fmla="*/ 927 w 968"/>
                    <a:gd name="T5" fmla="*/ 101 h 423"/>
                    <a:gd name="T6" fmla="*/ 930 w 968"/>
                    <a:gd name="T7" fmla="*/ 133 h 423"/>
                    <a:gd name="T8" fmla="*/ 910 w 968"/>
                    <a:gd name="T9" fmla="*/ 153 h 423"/>
                    <a:gd name="T10" fmla="*/ 879 w 968"/>
                    <a:gd name="T11" fmla="*/ 181 h 423"/>
                    <a:gd name="T12" fmla="*/ 855 w 968"/>
                    <a:gd name="T13" fmla="*/ 178 h 423"/>
                    <a:gd name="T14" fmla="*/ 846 w 968"/>
                    <a:gd name="T15" fmla="*/ 178 h 423"/>
                    <a:gd name="T16" fmla="*/ 859 w 968"/>
                    <a:gd name="T17" fmla="*/ 184 h 423"/>
                    <a:gd name="T18" fmla="*/ 852 w 968"/>
                    <a:gd name="T19" fmla="*/ 233 h 423"/>
                    <a:gd name="T20" fmla="*/ 882 w 968"/>
                    <a:gd name="T21" fmla="*/ 242 h 423"/>
                    <a:gd name="T22" fmla="*/ 904 w 968"/>
                    <a:gd name="T23" fmla="*/ 225 h 423"/>
                    <a:gd name="T24" fmla="*/ 873 w 968"/>
                    <a:gd name="T25" fmla="*/ 278 h 423"/>
                    <a:gd name="T26" fmla="*/ 857 w 968"/>
                    <a:gd name="T27" fmla="*/ 275 h 423"/>
                    <a:gd name="T28" fmla="*/ 809 w 968"/>
                    <a:gd name="T29" fmla="*/ 293 h 423"/>
                    <a:gd name="T30" fmla="*/ 746 w 968"/>
                    <a:gd name="T31" fmla="*/ 356 h 423"/>
                    <a:gd name="T32" fmla="*/ 732 w 968"/>
                    <a:gd name="T33" fmla="*/ 412 h 423"/>
                    <a:gd name="T34" fmla="*/ 668 w 968"/>
                    <a:gd name="T35" fmla="*/ 423 h 423"/>
                    <a:gd name="T36" fmla="*/ 528 w 968"/>
                    <a:gd name="T37" fmla="*/ 325 h 423"/>
                    <a:gd name="T38" fmla="*/ 431 w 968"/>
                    <a:gd name="T39" fmla="*/ 328 h 423"/>
                    <a:gd name="T40" fmla="*/ 393 w 968"/>
                    <a:gd name="T41" fmla="*/ 312 h 423"/>
                    <a:gd name="T42" fmla="*/ 272 w 968"/>
                    <a:gd name="T43" fmla="*/ 303 h 423"/>
                    <a:gd name="T44" fmla="*/ 170 w 968"/>
                    <a:gd name="T45" fmla="*/ 336 h 423"/>
                    <a:gd name="T46" fmla="*/ 0 w 968"/>
                    <a:gd name="T47" fmla="*/ 368 h 423"/>
                    <a:gd name="T48" fmla="*/ 14 w 968"/>
                    <a:gd name="T49" fmla="*/ 334 h 423"/>
                    <a:gd name="T50" fmla="*/ 34 w 968"/>
                    <a:gd name="T51" fmla="*/ 306 h 423"/>
                    <a:gd name="T52" fmla="*/ 86 w 968"/>
                    <a:gd name="T53" fmla="*/ 281 h 423"/>
                    <a:gd name="T54" fmla="*/ 139 w 968"/>
                    <a:gd name="T55" fmla="*/ 245 h 423"/>
                    <a:gd name="T56" fmla="*/ 167 w 968"/>
                    <a:gd name="T57" fmla="*/ 201 h 423"/>
                    <a:gd name="T58" fmla="*/ 172 w 968"/>
                    <a:gd name="T59" fmla="*/ 201 h 423"/>
                    <a:gd name="T60" fmla="*/ 173 w 968"/>
                    <a:gd name="T61" fmla="*/ 206 h 423"/>
                    <a:gd name="T62" fmla="*/ 176 w 968"/>
                    <a:gd name="T63" fmla="*/ 208 h 423"/>
                    <a:gd name="T64" fmla="*/ 189 w 968"/>
                    <a:gd name="T65" fmla="*/ 209 h 423"/>
                    <a:gd name="T66" fmla="*/ 215 w 968"/>
                    <a:gd name="T67" fmla="*/ 184 h 423"/>
                    <a:gd name="T68" fmla="*/ 240 w 968"/>
                    <a:gd name="T69" fmla="*/ 164 h 423"/>
                    <a:gd name="T70" fmla="*/ 261 w 968"/>
                    <a:gd name="T71" fmla="*/ 134 h 423"/>
                    <a:gd name="T72" fmla="*/ 289 w 968"/>
                    <a:gd name="T73" fmla="*/ 111 h 423"/>
                    <a:gd name="T74" fmla="*/ 432 w 968"/>
                    <a:gd name="T75" fmla="*/ 92 h 423"/>
                    <a:gd name="T76" fmla="*/ 662 w 968"/>
                    <a:gd name="T77" fmla="*/ 50 h 423"/>
                    <a:gd name="T78" fmla="*/ 857 w 968"/>
                    <a:gd name="T79" fmla="*/ 8 h 423"/>
                    <a:gd name="T80" fmla="*/ 915 w 968"/>
                    <a:gd name="T81" fmla="*/ 208 h 423"/>
                    <a:gd name="T82" fmla="*/ 951 w 968"/>
                    <a:gd name="T83" fmla="*/ 176 h 423"/>
                    <a:gd name="T84" fmla="*/ 962 w 968"/>
                    <a:gd name="T85" fmla="*/ 159 h 423"/>
                    <a:gd name="T86" fmla="*/ 948 w 968"/>
                    <a:gd name="T87" fmla="*/ 106 h 423"/>
                    <a:gd name="T88" fmla="*/ 949 w 968"/>
                    <a:gd name="T89" fmla="*/ 94 h 423"/>
                    <a:gd name="T90" fmla="*/ 968 w 968"/>
                    <a:gd name="T91" fmla="*/ 155 h 423"/>
                    <a:gd name="T92" fmla="*/ 946 w 968"/>
                    <a:gd name="T93" fmla="*/ 186 h 423"/>
                    <a:gd name="T94" fmla="*/ 921 w 968"/>
                    <a:gd name="T95" fmla="*/ 209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68" h="423">
                      <a:moveTo>
                        <a:pt x="888" y="0"/>
                      </a:moveTo>
                      <a:lnTo>
                        <a:pt x="901" y="31"/>
                      </a:lnTo>
                      <a:lnTo>
                        <a:pt x="923" y="72"/>
                      </a:lnTo>
                      <a:lnTo>
                        <a:pt x="938" y="86"/>
                      </a:lnTo>
                      <a:lnTo>
                        <a:pt x="943" y="101"/>
                      </a:lnTo>
                      <a:lnTo>
                        <a:pt x="927" y="101"/>
                      </a:lnTo>
                      <a:lnTo>
                        <a:pt x="932" y="106"/>
                      </a:lnTo>
                      <a:lnTo>
                        <a:pt x="930" y="133"/>
                      </a:lnTo>
                      <a:lnTo>
                        <a:pt x="915" y="141"/>
                      </a:lnTo>
                      <a:lnTo>
                        <a:pt x="910" y="153"/>
                      </a:lnTo>
                      <a:lnTo>
                        <a:pt x="902" y="172"/>
                      </a:lnTo>
                      <a:lnTo>
                        <a:pt x="879" y="181"/>
                      </a:lnTo>
                      <a:lnTo>
                        <a:pt x="863" y="180"/>
                      </a:lnTo>
                      <a:lnTo>
                        <a:pt x="855" y="178"/>
                      </a:lnTo>
                      <a:lnTo>
                        <a:pt x="845" y="170"/>
                      </a:lnTo>
                      <a:lnTo>
                        <a:pt x="846" y="178"/>
                      </a:lnTo>
                      <a:lnTo>
                        <a:pt x="846" y="184"/>
                      </a:lnTo>
                      <a:lnTo>
                        <a:pt x="859" y="184"/>
                      </a:lnTo>
                      <a:lnTo>
                        <a:pt x="863" y="192"/>
                      </a:lnTo>
                      <a:lnTo>
                        <a:pt x="852" y="233"/>
                      </a:lnTo>
                      <a:lnTo>
                        <a:pt x="877" y="233"/>
                      </a:lnTo>
                      <a:lnTo>
                        <a:pt x="882" y="242"/>
                      </a:lnTo>
                      <a:lnTo>
                        <a:pt x="896" y="228"/>
                      </a:lnTo>
                      <a:lnTo>
                        <a:pt x="904" y="225"/>
                      </a:lnTo>
                      <a:lnTo>
                        <a:pt x="891" y="247"/>
                      </a:lnTo>
                      <a:lnTo>
                        <a:pt x="873" y="278"/>
                      </a:lnTo>
                      <a:lnTo>
                        <a:pt x="865" y="278"/>
                      </a:lnTo>
                      <a:lnTo>
                        <a:pt x="857" y="275"/>
                      </a:lnTo>
                      <a:lnTo>
                        <a:pt x="840" y="278"/>
                      </a:lnTo>
                      <a:lnTo>
                        <a:pt x="809" y="293"/>
                      </a:lnTo>
                      <a:lnTo>
                        <a:pt x="768" y="326"/>
                      </a:lnTo>
                      <a:lnTo>
                        <a:pt x="746" y="356"/>
                      </a:lnTo>
                      <a:lnTo>
                        <a:pt x="735" y="397"/>
                      </a:lnTo>
                      <a:lnTo>
                        <a:pt x="732" y="412"/>
                      </a:lnTo>
                      <a:lnTo>
                        <a:pt x="702" y="415"/>
                      </a:lnTo>
                      <a:lnTo>
                        <a:pt x="668" y="423"/>
                      </a:lnTo>
                      <a:lnTo>
                        <a:pt x="606" y="372"/>
                      </a:lnTo>
                      <a:lnTo>
                        <a:pt x="528" y="325"/>
                      </a:lnTo>
                      <a:lnTo>
                        <a:pt x="509" y="320"/>
                      </a:lnTo>
                      <a:lnTo>
                        <a:pt x="431" y="328"/>
                      </a:lnTo>
                      <a:lnTo>
                        <a:pt x="404" y="333"/>
                      </a:lnTo>
                      <a:lnTo>
                        <a:pt x="393" y="312"/>
                      </a:lnTo>
                      <a:lnTo>
                        <a:pt x="375" y="300"/>
                      </a:lnTo>
                      <a:lnTo>
                        <a:pt x="272" y="303"/>
                      </a:lnTo>
                      <a:lnTo>
                        <a:pt x="226" y="308"/>
                      </a:lnTo>
                      <a:lnTo>
                        <a:pt x="170" y="336"/>
                      </a:lnTo>
                      <a:lnTo>
                        <a:pt x="131" y="353"/>
                      </a:lnTo>
                      <a:lnTo>
                        <a:pt x="0" y="368"/>
                      </a:lnTo>
                      <a:lnTo>
                        <a:pt x="3" y="343"/>
                      </a:lnTo>
                      <a:lnTo>
                        <a:pt x="14" y="334"/>
                      </a:lnTo>
                      <a:lnTo>
                        <a:pt x="31" y="329"/>
                      </a:lnTo>
                      <a:lnTo>
                        <a:pt x="34" y="306"/>
                      </a:lnTo>
                      <a:lnTo>
                        <a:pt x="61" y="289"/>
                      </a:lnTo>
                      <a:lnTo>
                        <a:pt x="86" y="281"/>
                      </a:lnTo>
                      <a:lnTo>
                        <a:pt x="112" y="258"/>
                      </a:lnTo>
                      <a:lnTo>
                        <a:pt x="139" y="245"/>
                      </a:lnTo>
                      <a:lnTo>
                        <a:pt x="143" y="226"/>
                      </a:lnTo>
                      <a:lnTo>
                        <a:pt x="167" y="201"/>
                      </a:lnTo>
                      <a:lnTo>
                        <a:pt x="172" y="201"/>
                      </a:lnTo>
                      <a:lnTo>
                        <a:pt x="172" y="201"/>
                      </a:lnTo>
                      <a:lnTo>
                        <a:pt x="172" y="205"/>
                      </a:lnTo>
                      <a:lnTo>
                        <a:pt x="173" y="206"/>
                      </a:lnTo>
                      <a:lnTo>
                        <a:pt x="176" y="208"/>
                      </a:lnTo>
                      <a:lnTo>
                        <a:pt x="176" y="208"/>
                      </a:lnTo>
                      <a:lnTo>
                        <a:pt x="184" y="209"/>
                      </a:lnTo>
                      <a:lnTo>
                        <a:pt x="189" y="209"/>
                      </a:lnTo>
                      <a:lnTo>
                        <a:pt x="203" y="187"/>
                      </a:lnTo>
                      <a:lnTo>
                        <a:pt x="215" y="184"/>
                      </a:lnTo>
                      <a:lnTo>
                        <a:pt x="229" y="186"/>
                      </a:lnTo>
                      <a:lnTo>
                        <a:pt x="240" y="164"/>
                      </a:lnTo>
                      <a:lnTo>
                        <a:pt x="257" y="147"/>
                      </a:lnTo>
                      <a:lnTo>
                        <a:pt x="261" y="134"/>
                      </a:lnTo>
                      <a:lnTo>
                        <a:pt x="262" y="111"/>
                      </a:lnTo>
                      <a:lnTo>
                        <a:pt x="289" y="111"/>
                      </a:lnTo>
                      <a:lnTo>
                        <a:pt x="334" y="106"/>
                      </a:lnTo>
                      <a:lnTo>
                        <a:pt x="432" y="92"/>
                      </a:lnTo>
                      <a:lnTo>
                        <a:pt x="528" y="78"/>
                      </a:lnTo>
                      <a:lnTo>
                        <a:pt x="662" y="50"/>
                      </a:lnTo>
                      <a:lnTo>
                        <a:pt x="787" y="23"/>
                      </a:lnTo>
                      <a:lnTo>
                        <a:pt x="857" y="8"/>
                      </a:lnTo>
                      <a:lnTo>
                        <a:pt x="888" y="0"/>
                      </a:lnTo>
                      <a:close/>
                      <a:moveTo>
                        <a:pt x="915" y="208"/>
                      </a:moveTo>
                      <a:lnTo>
                        <a:pt x="930" y="192"/>
                      </a:lnTo>
                      <a:lnTo>
                        <a:pt x="951" y="176"/>
                      </a:lnTo>
                      <a:lnTo>
                        <a:pt x="960" y="172"/>
                      </a:lnTo>
                      <a:lnTo>
                        <a:pt x="962" y="159"/>
                      </a:lnTo>
                      <a:lnTo>
                        <a:pt x="957" y="120"/>
                      </a:lnTo>
                      <a:lnTo>
                        <a:pt x="948" y="106"/>
                      </a:lnTo>
                      <a:lnTo>
                        <a:pt x="944" y="95"/>
                      </a:lnTo>
                      <a:lnTo>
                        <a:pt x="949" y="94"/>
                      </a:lnTo>
                      <a:lnTo>
                        <a:pt x="966" y="128"/>
                      </a:lnTo>
                      <a:lnTo>
                        <a:pt x="968" y="155"/>
                      </a:lnTo>
                      <a:lnTo>
                        <a:pt x="968" y="176"/>
                      </a:lnTo>
                      <a:lnTo>
                        <a:pt x="946" y="186"/>
                      </a:lnTo>
                      <a:lnTo>
                        <a:pt x="929" y="201"/>
                      </a:lnTo>
                      <a:lnTo>
                        <a:pt x="921" y="209"/>
                      </a:lnTo>
                      <a:lnTo>
                        <a:pt x="915" y="208"/>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37" name="Freeform 84">
                  <a:extLst>
                    <a:ext uri="{FF2B5EF4-FFF2-40B4-BE49-F238E27FC236}">
                      <a16:creationId xmlns:a16="http://schemas.microsoft.com/office/drawing/2014/main" id="{A8E9C520-FF70-422F-B866-53BF913BF319}"/>
                    </a:ext>
                  </a:extLst>
                </p:cNvPr>
                <p:cNvSpPr>
                  <a:spLocks/>
                </p:cNvSpPr>
                <p:nvPr/>
              </p:nvSpPr>
              <p:spPr bwMode="auto">
                <a:xfrm>
                  <a:off x="5531474" y="2513484"/>
                  <a:ext cx="26574" cy="28618"/>
                </a:xfrm>
                <a:custGeom>
                  <a:avLst/>
                  <a:gdLst>
                    <a:gd name="T0" fmla="*/ 19 w 26"/>
                    <a:gd name="T1" fmla="*/ 28 h 28"/>
                    <a:gd name="T2" fmla="*/ 8 w 26"/>
                    <a:gd name="T3" fmla="*/ 17 h 28"/>
                    <a:gd name="T4" fmla="*/ 0 w 26"/>
                    <a:gd name="T5" fmla="*/ 13 h 28"/>
                    <a:gd name="T6" fmla="*/ 9 w 26"/>
                    <a:gd name="T7" fmla="*/ 0 h 28"/>
                    <a:gd name="T8" fmla="*/ 26 w 26"/>
                    <a:gd name="T9" fmla="*/ 13 h 28"/>
                    <a:gd name="T10" fmla="*/ 19 w 26"/>
                    <a:gd name="T11" fmla="*/ 28 h 28"/>
                  </a:gdLst>
                  <a:ahLst/>
                  <a:cxnLst>
                    <a:cxn ang="0">
                      <a:pos x="T0" y="T1"/>
                    </a:cxn>
                    <a:cxn ang="0">
                      <a:pos x="T2" y="T3"/>
                    </a:cxn>
                    <a:cxn ang="0">
                      <a:pos x="T4" y="T5"/>
                    </a:cxn>
                    <a:cxn ang="0">
                      <a:pos x="T6" y="T7"/>
                    </a:cxn>
                    <a:cxn ang="0">
                      <a:pos x="T8" y="T9"/>
                    </a:cxn>
                    <a:cxn ang="0">
                      <a:pos x="T10" y="T11"/>
                    </a:cxn>
                  </a:cxnLst>
                  <a:rect l="0" t="0" r="r" b="b"/>
                  <a:pathLst>
                    <a:path w="26" h="28">
                      <a:moveTo>
                        <a:pt x="19" y="28"/>
                      </a:moveTo>
                      <a:lnTo>
                        <a:pt x="8" y="17"/>
                      </a:lnTo>
                      <a:lnTo>
                        <a:pt x="0" y="13"/>
                      </a:lnTo>
                      <a:lnTo>
                        <a:pt x="9" y="0"/>
                      </a:lnTo>
                      <a:lnTo>
                        <a:pt x="26" y="13"/>
                      </a:lnTo>
                      <a:lnTo>
                        <a:pt x="19" y="28"/>
                      </a:lnTo>
                      <a:close/>
                    </a:path>
                  </a:pathLst>
                </a:custGeom>
                <a:grp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38" name="Freeform 85">
                  <a:extLst>
                    <a:ext uri="{FF2B5EF4-FFF2-40B4-BE49-F238E27FC236}">
                      <a16:creationId xmlns:a16="http://schemas.microsoft.com/office/drawing/2014/main" id="{30288CD8-B632-43AF-9965-8B57AAEED513}"/>
                    </a:ext>
                  </a:extLst>
                </p:cNvPr>
                <p:cNvSpPr>
                  <a:spLocks noEditPoints="1"/>
                </p:cNvSpPr>
                <p:nvPr/>
              </p:nvSpPr>
              <p:spPr bwMode="auto">
                <a:xfrm>
                  <a:off x="5793124" y="1850161"/>
                  <a:ext cx="386342" cy="208502"/>
                </a:xfrm>
                <a:custGeom>
                  <a:avLst/>
                  <a:gdLst>
                    <a:gd name="T0" fmla="*/ 348 w 378"/>
                    <a:gd name="T1" fmla="*/ 194 h 204"/>
                    <a:gd name="T2" fmla="*/ 362 w 378"/>
                    <a:gd name="T3" fmla="*/ 189 h 204"/>
                    <a:gd name="T4" fmla="*/ 365 w 378"/>
                    <a:gd name="T5" fmla="*/ 178 h 204"/>
                    <a:gd name="T6" fmla="*/ 372 w 378"/>
                    <a:gd name="T7" fmla="*/ 179 h 204"/>
                    <a:gd name="T8" fmla="*/ 378 w 378"/>
                    <a:gd name="T9" fmla="*/ 194 h 204"/>
                    <a:gd name="T10" fmla="*/ 370 w 378"/>
                    <a:gd name="T11" fmla="*/ 197 h 204"/>
                    <a:gd name="T12" fmla="*/ 347 w 378"/>
                    <a:gd name="T13" fmla="*/ 197 h 204"/>
                    <a:gd name="T14" fmla="*/ 348 w 378"/>
                    <a:gd name="T15" fmla="*/ 194 h 204"/>
                    <a:gd name="T16" fmla="*/ 290 w 378"/>
                    <a:gd name="T17" fmla="*/ 198 h 204"/>
                    <a:gd name="T18" fmla="*/ 304 w 378"/>
                    <a:gd name="T19" fmla="*/ 183 h 204"/>
                    <a:gd name="T20" fmla="*/ 315 w 378"/>
                    <a:gd name="T21" fmla="*/ 183 h 204"/>
                    <a:gd name="T22" fmla="*/ 326 w 378"/>
                    <a:gd name="T23" fmla="*/ 192 h 204"/>
                    <a:gd name="T24" fmla="*/ 311 w 378"/>
                    <a:gd name="T25" fmla="*/ 198 h 204"/>
                    <a:gd name="T26" fmla="*/ 298 w 378"/>
                    <a:gd name="T27" fmla="*/ 204 h 204"/>
                    <a:gd name="T28" fmla="*/ 290 w 378"/>
                    <a:gd name="T29" fmla="*/ 198 h 204"/>
                    <a:gd name="T30" fmla="*/ 73 w 378"/>
                    <a:gd name="T31" fmla="*/ 61 h 204"/>
                    <a:gd name="T32" fmla="*/ 183 w 378"/>
                    <a:gd name="T33" fmla="*/ 33 h 204"/>
                    <a:gd name="T34" fmla="*/ 197 w 378"/>
                    <a:gd name="T35" fmla="*/ 28 h 204"/>
                    <a:gd name="T36" fmla="*/ 209 w 378"/>
                    <a:gd name="T37" fmla="*/ 11 h 204"/>
                    <a:gd name="T38" fmla="*/ 233 w 378"/>
                    <a:gd name="T39" fmla="*/ 0 h 204"/>
                    <a:gd name="T40" fmla="*/ 251 w 378"/>
                    <a:gd name="T41" fmla="*/ 28 h 204"/>
                    <a:gd name="T42" fmla="*/ 236 w 378"/>
                    <a:gd name="T43" fmla="*/ 61 h 204"/>
                    <a:gd name="T44" fmla="*/ 234 w 378"/>
                    <a:gd name="T45" fmla="*/ 69 h 204"/>
                    <a:gd name="T46" fmla="*/ 245 w 378"/>
                    <a:gd name="T47" fmla="*/ 86 h 204"/>
                    <a:gd name="T48" fmla="*/ 253 w 378"/>
                    <a:gd name="T49" fmla="*/ 81 h 204"/>
                    <a:gd name="T50" fmla="*/ 264 w 378"/>
                    <a:gd name="T51" fmla="*/ 81 h 204"/>
                    <a:gd name="T52" fmla="*/ 278 w 378"/>
                    <a:gd name="T53" fmla="*/ 97 h 204"/>
                    <a:gd name="T54" fmla="*/ 303 w 378"/>
                    <a:gd name="T55" fmla="*/ 134 h 204"/>
                    <a:gd name="T56" fmla="*/ 325 w 378"/>
                    <a:gd name="T57" fmla="*/ 137 h 204"/>
                    <a:gd name="T58" fmla="*/ 339 w 378"/>
                    <a:gd name="T59" fmla="*/ 131 h 204"/>
                    <a:gd name="T60" fmla="*/ 350 w 378"/>
                    <a:gd name="T61" fmla="*/ 120 h 204"/>
                    <a:gd name="T62" fmla="*/ 345 w 378"/>
                    <a:gd name="T63" fmla="*/ 103 h 204"/>
                    <a:gd name="T64" fmla="*/ 331 w 378"/>
                    <a:gd name="T65" fmla="*/ 92 h 204"/>
                    <a:gd name="T66" fmla="*/ 323 w 378"/>
                    <a:gd name="T67" fmla="*/ 98 h 204"/>
                    <a:gd name="T68" fmla="*/ 317 w 378"/>
                    <a:gd name="T69" fmla="*/ 89 h 204"/>
                    <a:gd name="T70" fmla="*/ 320 w 378"/>
                    <a:gd name="T71" fmla="*/ 86 h 204"/>
                    <a:gd name="T72" fmla="*/ 333 w 378"/>
                    <a:gd name="T73" fmla="*/ 86 h 204"/>
                    <a:gd name="T74" fmla="*/ 343 w 378"/>
                    <a:gd name="T75" fmla="*/ 90 h 204"/>
                    <a:gd name="T76" fmla="*/ 356 w 378"/>
                    <a:gd name="T77" fmla="*/ 106 h 204"/>
                    <a:gd name="T78" fmla="*/ 362 w 378"/>
                    <a:gd name="T79" fmla="*/ 123 h 204"/>
                    <a:gd name="T80" fmla="*/ 364 w 378"/>
                    <a:gd name="T81" fmla="*/ 139 h 204"/>
                    <a:gd name="T82" fmla="*/ 337 w 378"/>
                    <a:gd name="T83" fmla="*/ 148 h 204"/>
                    <a:gd name="T84" fmla="*/ 314 w 378"/>
                    <a:gd name="T85" fmla="*/ 161 h 204"/>
                    <a:gd name="T86" fmla="*/ 289 w 378"/>
                    <a:gd name="T87" fmla="*/ 189 h 204"/>
                    <a:gd name="T88" fmla="*/ 276 w 378"/>
                    <a:gd name="T89" fmla="*/ 198 h 204"/>
                    <a:gd name="T90" fmla="*/ 276 w 378"/>
                    <a:gd name="T91" fmla="*/ 192 h 204"/>
                    <a:gd name="T92" fmla="*/ 292 w 378"/>
                    <a:gd name="T93" fmla="*/ 183 h 204"/>
                    <a:gd name="T94" fmla="*/ 295 w 378"/>
                    <a:gd name="T95" fmla="*/ 172 h 204"/>
                    <a:gd name="T96" fmla="*/ 290 w 378"/>
                    <a:gd name="T97" fmla="*/ 151 h 204"/>
                    <a:gd name="T98" fmla="*/ 272 w 378"/>
                    <a:gd name="T99" fmla="*/ 161 h 204"/>
                    <a:gd name="T100" fmla="*/ 267 w 378"/>
                    <a:gd name="T101" fmla="*/ 170 h 204"/>
                    <a:gd name="T102" fmla="*/ 270 w 378"/>
                    <a:gd name="T103" fmla="*/ 184 h 204"/>
                    <a:gd name="T104" fmla="*/ 258 w 378"/>
                    <a:gd name="T105" fmla="*/ 190 h 204"/>
                    <a:gd name="T106" fmla="*/ 240 w 378"/>
                    <a:gd name="T107" fmla="*/ 162 h 204"/>
                    <a:gd name="T108" fmla="*/ 219 w 378"/>
                    <a:gd name="T109" fmla="*/ 136 h 204"/>
                    <a:gd name="T110" fmla="*/ 206 w 378"/>
                    <a:gd name="T111" fmla="*/ 123 h 204"/>
                    <a:gd name="T112" fmla="*/ 165 w 378"/>
                    <a:gd name="T113" fmla="*/ 136 h 204"/>
                    <a:gd name="T114" fmla="*/ 133 w 378"/>
                    <a:gd name="T115" fmla="*/ 142 h 204"/>
                    <a:gd name="T116" fmla="*/ 5 w 378"/>
                    <a:gd name="T117" fmla="*/ 170 h 204"/>
                    <a:gd name="T118" fmla="*/ 0 w 378"/>
                    <a:gd name="T119" fmla="*/ 140 h 204"/>
                    <a:gd name="T120" fmla="*/ 3 w 378"/>
                    <a:gd name="T121" fmla="*/ 75 h 204"/>
                    <a:gd name="T122" fmla="*/ 31 w 378"/>
                    <a:gd name="T123" fmla="*/ 69 h 204"/>
                    <a:gd name="T124" fmla="*/ 73 w 378"/>
                    <a:gd name="T125" fmla="*/ 6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8" h="204">
                      <a:moveTo>
                        <a:pt x="348" y="194"/>
                      </a:moveTo>
                      <a:lnTo>
                        <a:pt x="362" y="189"/>
                      </a:lnTo>
                      <a:lnTo>
                        <a:pt x="365" y="178"/>
                      </a:lnTo>
                      <a:lnTo>
                        <a:pt x="372" y="179"/>
                      </a:lnTo>
                      <a:lnTo>
                        <a:pt x="378" y="194"/>
                      </a:lnTo>
                      <a:lnTo>
                        <a:pt x="370" y="197"/>
                      </a:lnTo>
                      <a:lnTo>
                        <a:pt x="347" y="197"/>
                      </a:lnTo>
                      <a:lnTo>
                        <a:pt x="348" y="194"/>
                      </a:lnTo>
                      <a:close/>
                      <a:moveTo>
                        <a:pt x="290" y="198"/>
                      </a:moveTo>
                      <a:lnTo>
                        <a:pt x="304" y="183"/>
                      </a:lnTo>
                      <a:lnTo>
                        <a:pt x="315" y="183"/>
                      </a:lnTo>
                      <a:lnTo>
                        <a:pt x="326" y="192"/>
                      </a:lnTo>
                      <a:lnTo>
                        <a:pt x="311" y="198"/>
                      </a:lnTo>
                      <a:lnTo>
                        <a:pt x="298" y="204"/>
                      </a:lnTo>
                      <a:lnTo>
                        <a:pt x="290" y="198"/>
                      </a:lnTo>
                      <a:close/>
                      <a:moveTo>
                        <a:pt x="73" y="61"/>
                      </a:moveTo>
                      <a:lnTo>
                        <a:pt x="183" y="33"/>
                      </a:lnTo>
                      <a:lnTo>
                        <a:pt x="197" y="28"/>
                      </a:lnTo>
                      <a:lnTo>
                        <a:pt x="209" y="11"/>
                      </a:lnTo>
                      <a:lnTo>
                        <a:pt x="233" y="0"/>
                      </a:lnTo>
                      <a:lnTo>
                        <a:pt x="251" y="28"/>
                      </a:lnTo>
                      <a:lnTo>
                        <a:pt x="236" y="61"/>
                      </a:lnTo>
                      <a:lnTo>
                        <a:pt x="234" y="69"/>
                      </a:lnTo>
                      <a:lnTo>
                        <a:pt x="245" y="86"/>
                      </a:lnTo>
                      <a:lnTo>
                        <a:pt x="253" y="81"/>
                      </a:lnTo>
                      <a:lnTo>
                        <a:pt x="264" y="81"/>
                      </a:lnTo>
                      <a:lnTo>
                        <a:pt x="278" y="97"/>
                      </a:lnTo>
                      <a:lnTo>
                        <a:pt x="303" y="134"/>
                      </a:lnTo>
                      <a:lnTo>
                        <a:pt x="325" y="137"/>
                      </a:lnTo>
                      <a:lnTo>
                        <a:pt x="339" y="131"/>
                      </a:lnTo>
                      <a:lnTo>
                        <a:pt x="350" y="120"/>
                      </a:lnTo>
                      <a:lnTo>
                        <a:pt x="345" y="103"/>
                      </a:lnTo>
                      <a:lnTo>
                        <a:pt x="331" y="92"/>
                      </a:lnTo>
                      <a:lnTo>
                        <a:pt x="323" y="98"/>
                      </a:lnTo>
                      <a:lnTo>
                        <a:pt x="317" y="89"/>
                      </a:lnTo>
                      <a:lnTo>
                        <a:pt x="320" y="86"/>
                      </a:lnTo>
                      <a:lnTo>
                        <a:pt x="333" y="86"/>
                      </a:lnTo>
                      <a:lnTo>
                        <a:pt x="343" y="90"/>
                      </a:lnTo>
                      <a:lnTo>
                        <a:pt x="356" y="106"/>
                      </a:lnTo>
                      <a:lnTo>
                        <a:pt x="362" y="123"/>
                      </a:lnTo>
                      <a:lnTo>
                        <a:pt x="364" y="139"/>
                      </a:lnTo>
                      <a:lnTo>
                        <a:pt x="337" y="148"/>
                      </a:lnTo>
                      <a:lnTo>
                        <a:pt x="314" y="161"/>
                      </a:lnTo>
                      <a:lnTo>
                        <a:pt x="289" y="189"/>
                      </a:lnTo>
                      <a:lnTo>
                        <a:pt x="276" y="198"/>
                      </a:lnTo>
                      <a:lnTo>
                        <a:pt x="276" y="192"/>
                      </a:lnTo>
                      <a:lnTo>
                        <a:pt x="292" y="183"/>
                      </a:lnTo>
                      <a:lnTo>
                        <a:pt x="295" y="172"/>
                      </a:lnTo>
                      <a:lnTo>
                        <a:pt x="290" y="151"/>
                      </a:lnTo>
                      <a:lnTo>
                        <a:pt x="272" y="161"/>
                      </a:lnTo>
                      <a:lnTo>
                        <a:pt x="267" y="170"/>
                      </a:lnTo>
                      <a:lnTo>
                        <a:pt x="270" y="184"/>
                      </a:lnTo>
                      <a:lnTo>
                        <a:pt x="258" y="190"/>
                      </a:lnTo>
                      <a:lnTo>
                        <a:pt x="240" y="162"/>
                      </a:lnTo>
                      <a:lnTo>
                        <a:pt x="219" y="136"/>
                      </a:lnTo>
                      <a:lnTo>
                        <a:pt x="206" y="123"/>
                      </a:lnTo>
                      <a:lnTo>
                        <a:pt x="165" y="136"/>
                      </a:lnTo>
                      <a:lnTo>
                        <a:pt x="133" y="142"/>
                      </a:lnTo>
                      <a:lnTo>
                        <a:pt x="5" y="170"/>
                      </a:lnTo>
                      <a:lnTo>
                        <a:pt x="0" y="140"/>
                      </a:lnTo>
                      <a:lnTo>
                        <a:pt x="3" y="75"/>
                      </a:lnTo>
                      <a:lnTo>
                        <a:pt x="31" y="69"/>
                      </a:lnTo>
                      <a:lnTo>
                        <a:pt x="73" y="61"/>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39" name="Freeform 86">
                  <a:extLst>
                    <a:ext uri="{FF2B5EF4-FFF2-40B4-BE49-F238E27FC236}">
                      <a16:creationId xmlns:a16="http://schemas.microsoft.com/office/drawing/2014/main" id="{9D5D6BC1-4B5D-43F5-B55A-A0AB288DFF45}"/>
                    </a:ext>
                  </a:extLst>
                </p:cNvPr>
                <p:cNvSpPr>
                  <a:spLocks/>
                </p:cNvSpPr>
                <p:nvPr/>
              </p:nvSpPr>
              <p:spPr bwMode="auto">
                <a:xfrm>
                  <a:off x="4138393" y="2933555"/>
                  <a:ext cx="958701" cy="330129"/>
                </a:xfrm>
                <a:custGeom>
                  <a:avLst/>
                  <a:gdLst>
                    <a:gd name="T0" fmla="*/ 701 w 938"/>
                    <a:gd name="T1" fmla="*/ 39 h 323"/>
                    <a:gd name="T2" fmla="*/ 376 w 938"/>
                    <a:gd name="T3" fmla="*/ 70 h 323"/>
                    <a:gd name="T4" fmla="*/ 278 w 938"/>
                    <a:gd name="T5" fmla="*/ 81 h 323"/>
                    <a:gd name="T6" fmla="*/ 250 w 938"/>
                    <a:gd name="T7" fmla="*/ 84 h 323"/>
                    <a:gd name="T8" fmla="*/ 225 w 938"/>
                    <a:gd name="T9" fmla="*/ 84 h 323"/>
                    <a:gd name="T10" fmla="*/ 223 w 938"/>
                    <a:gd name="T11" fmla="*/ 111 h 323"/>
                    <a:gd name="T12" fmla="*/ 173 w 938"/>
                    <a:gd name="T13" fmla="*/ 112 h 323"/>
                    <a:gd name="T14" fmla="*/ 129 w 938"/>
                    <a:gd name="T15" fmla="*/ 115 h 323"/>
                    <a:gd name="T16" fmla="*/ 78 w 938"/>
                    <a:gd name="T17" fmla="*/ 115 h 323"/>
                    <a:gd name="T18" fmla="*/ 70 w 938"/>
                    <a:gd name="T19" fmla="*/ 159 h 323"/>
                    <a:gd name="T20" fmla="*/ 59 w 938"/>
                    <a:gd name="T21" fmla="*/ 193 h 323"/>
                    <a:gd name="T22" fmla="*/ 39 w 938"/>
                    <a:gd name="T23" fmla="*/ 211 h 323"/>
                    <a:gd name="T24" fmla="*/ 29 w 938"/>
                    <a:gd name="T25" fmla="*/ 237 h 323"/>
                    <a:gd name="T26" fmla="*/ 28 w 938"/>
                    <a:gd name="T27" fmla="*/ 254 h 323"/>
                    <a:gd name="T28" fmla="*/ 3 w 938"/>
                    <a:gd name="T29" fmla="*/ 268 h 323"/>
                    <a:gd name="T30" fmla="*/ 12 w 938"/>
                    <a:gd name="T31" fmla="*/ 290 h 323"/>
                    <a:gd name="T32" fmla="*/ 6 w 938"/>
                    <a:gd name="T33" fmla="*/ 317 h 323"/>
                    <a:gd name="T34" fmla="*/ 0 w 938"/>
                    <a:gd name="T35" fmla="*/ 323 h 323"/>
                    <a:gd name="T36" fmla="*/ 676 w 938"/>
                    <a:gd name="T37" fmla="*/ 257 h 323"/>
                    <a:gd name="T38" fmla="*/ 677 w 938"/>
                    <a:gd name="T39" fmla="*/ 232 h 323"/>
                    <a:gd name="T40" fmla="*/ 688 w 938"/>
                    <a:gd name="T41" fmla="*/ 223 h 323"/>
                    <a:gd name="T42" fmla="*/ 707 w 938"/>
                    <a:gd name="T43" fmla="*/ 218 h 323"/>
                    <a:gd name="T44" fmla="*/ 710 w 938"/>
                    <a:gd name="T45" fmla="*/ 195 h 323"/>
                    <a:gd name="T46" fmla="*/ 737 w 938"/>
                    <a:gd name="T47" fmla="*/ 179 h 323"/>
                    <a:gd name="T48" fmla="*/ 762 w 938"/>
                    <a:gd name="T49" fmla="*/ 170 h 323"/>
                    <a:gd name="T50" fmla="*/ 787 w 938"/>
                    <a:gd name="T51" fmla="*/ 147 h 323"/>
                    <a:gd name="T52" fmla="*/ 815 w 938"/>
                    <a:gd name="T53" fmla="*/ 134 h 323"/>
                    <a:gd name="T54" fmla="*/ 818 w 938"/>
                    <a:gd name="T55" fmla="*/ 115 h 323"/>
                    <a:gd name="T56" fmla="*/ 843 w 938"/>
                    <a:gd name="T57" fmla="*/ 90 h 323"/>
                    <a:gd name="T58" fmla="*/ 848 w 938"/>
                    <a:gd name="T59" fmla="*/ 90 h 323"/>
                    <a:gd name="T60" fmla="*/ 848 w 938"/>
                    <a:gd name="T61" fmla="*/ 90 h 323"/>
                    <a:gd name="T62" fmla="*/ 848 w 938"/>
                    <a:gd name="T63" fmla="*/ 94 h 323"/>
                    <a:gd name="T64" fmla="*/ 849 w 938"/>
                    <a:gd name="T65" fmla="*/ 95 h 323"/>
                    <a:gd name="T66" fmla="*/ 852 w 938"/>
                    <a:gd name="T67" fmla="*/ 97 h 323"/>
                    <a:gd name="T68" fmla="*/ 852 w 938"/>
                    <a:gd name="T69" fmla="*/ 97 h 323"/>
                    <a:gd name="T70" fmla="*/ 860 w 938"/>
                    <a:gd name="T71" fmla="*/ 98 h 323"/>
                    <a:gd name="T72" fmla="*/ 865 w 938"/>
                    <a:gd name="T73" fmla="*/ 98 h 323"/>
                    <a:gd name="T74" fmla="*/ 879 w 938"/>
                    <a:gd name="T75" fmla="*/ 76 h 323"/>
                    <a:gd name="T76" fmla="*/ 891 w 938"/>
                    <a:gd name="T77" fmla="*/ 73 h 323"/>
                    <a:gd name="T78" fmla="*/ 905 w 938"/>
                    <a:gd name="T79" fmla="*/ 75 h 323"/>
                    <a:gd name="T80" fmla="*/ 916 w 938"/>
                    <a:gd name="T81" fmla="*/ 53 h 323"/>
                    <a:gd name="T82" fmla="*/ 933 w 938"/>
                    <a:gd name="T83" fmla="*/ 36 h 323"/>
                    <a:gd name="T84" fmla="*/ 937 w 938"/>
                    <a:gd name="T85" fmla="*/ 23 h 323"/>
                    <a:gd name="T86" fmla="*/ 938 w 938"/>
                    <a:gd name="T87" fmla="*/ 0 h 323"/>
                    <a:gd name="T88" fmla="*/ 926 w 938"/>
                    <a:gd name="T89" fmla="*/ 0 h 323"/>
                    <a:gd name="T90" fmla="*/ 908 w 938"/>
                    <a:gd name="T91" fmla="*/ 12 h 323"/>
                    <a:gd name="T92" fmla="*/ 865 w 938"/>
                    <a:gd name="T93" fmla="*/ 12 h 323"/>
                    <a:gd name="T94" fmla="*/ 751 w 938"/>
                    <a:gd name="T95" fmla="*/ 26 h 323"/>
                    <a:gd name="T96" fmla="*/ 701 w 938"/>
                    <a:gd name="T97" fmla="*/ 39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38" h="323">
                      <a:moveTo>
                        <a:pt x="701" y="39"/>
                      </a:moveTo>
                      <a:lnTo>
                        <a:pt x="376" y="70"/>
                      </a:lnTo>
                      <a:lnTo>
                        <a:pt x="278" y="81"/>
                      </a:lnTo>
                      <a:lnTo>
                        <a:pt x="250" y="84"/>
                      </a:lnTo>
                      <a:lnTo>
                        <a:pt x="225" y="84"/>
                      </a:lnTo>
                      <a:lnTo>
                        <a:pt x="223" y="111"/>
                      </a:lnTo>
                      <a:lnTo>
                        <a:pt x="173" y="112"/>
                      </a:lnTo>
                      <a:lnTo>
                        <a:pt x="129" y="115"/>
                      </a:lnTo>
                      <a:lnTo>
                        <a:pt x="78" y="115"/>
                      </a:lnTo>
                      <a:lnTo>
                        <a:pt x="70" y="159"/>
                      </a:lnTo>
                      <a:lnTo>
                        <a:pt x="59" y="193"/>
                      </a:lnTo>
                      <a:lnTo>
                        <a:pt x="39" y="211"/>
                      </a:lnTo>
                      <a:lnTo>
                        <a:pt x="29" y="237"/>
                      </a:lnTo>
                      <a:lnTo>
                        <a:pt x="28" y="254"/>
                      </a:lnTo>
                      <a:lnTo>
                        <a:pt x="3" y="268"/>
                      </a:lnTo>
                      <a:lnTo>
                        <a:pt x="12" y="290"/>
                      </a:lnTo>
                      <a:lnTo>
                        <a:pt x="6" y="317"/>
                      </a:lnTo>
                      <a:lnTo>
                        <a:pt x="0" y="323"/>
                      </a:lnTo>
                      <a:lnTo>
                        <a:pt x="676" y="257"/>
                      </a:lnTo>
                      <a:lnTo>
                        <a:pt x="677" y="232"/>
                      </a:lnTo>
                      <a:lnTo>
                        <a:pt x="688" y="223"/>
                      </a:lnTo>
                      <a:lnTo>
                        <a:pt x="707" y="218"/>
                      </a:lnTo>
                      <a:lnTo>
                        <a:pt x="710" y="195"/>
                      </a:lnTo>
                      <a:lnTo>
                        <a:pt x="737" y="179"/>
                      </a:lnTo>
                      <a:lnTo>
                        <a:pt x="762" y="170"/>
                      </a:lnTo>
                      <a:lnTo>
                        <a:pt x="787" y="147"/>
                      </a:lnTo>
                      <a:lnTo>
                        <a:pt x="815" y="134"/>
                      </a:lnTo>
                      <a:lnTo>
                        <a:pt x="818" y="115"/>
                      </a:lnTo>
                      <a:lnTo>
                        <a:pt x="843" y="90"/>
                      </a:lnTo>
                      <a:lnTo>
                        <a:pt x="848" y="90"/>
                      </a:lnTo>
                      <a:lnTo>
                        <a:pt x="848" y="90"/>
                      </a:lnTo>
                      <a:lnTo>
                        <a:pt x="848" y="94"/>
                      </a:lnTo>
                      <a:lnTo>
                        <a:pt x="849" y="95"/>
                      </a:lnTo>
                      <a:lnTo>
                        <a:pt x="852" y="97"/>
                      </a:lnTo>
                      <a:lnTo>
                        <a:pt x="852" y="97"/>
                      </a:lnTo>
                      <a:lnTo>
                        <a:pt x="860" y="98"/>
                      </a:lnTo>
                      <a:lnTo>
                        <a:pt x="865" y="98"/>
                      </a:lnTo>
                      <a:lnTo>
                        <a:pt x="879" y="76"/>
                      </a:lnTo>
                      <a:lnTo>
                        <a:pt x="891" y="73"/>
                      </a:lnTo>
                      <a:lnTo>
                        <a:pt x="905" y="75"/>
                      </a:lnTo>
                      <a:lnTo>
                        <a:pt x="916" y="53"/>
                      </a:lnTo>
                      <a:lnTo>
                        <a:pt x="933" y="36"/>
                      </a:lnTo>
                      <a:lnTo>
                        <a:pt x="937" y="23"/>
                      </a:lnTo>
                      <a:lnTo>
                        <a:pt x="938" y="0"/>
                      </a:lnTo>
                      <a:lnTo>
                        <a:pt x="926" y="0"/>
                      </a:lnTo>
                      <a:lnTo>
                        <a:pt x="908" y="12"/>
                      </a:lnTo>
                      <a:lnTo>
                        <a:pt x="865" y="12"/>
                      </a:lnTo>
                      <a:lnTo>
                        <a:pt x="751" y="26"/>
                      </a:lnTo>
                      <a:lnTo>
                        <a:pt x="701" y="39"/>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40" name="Freeform 87">
                  <a:extLst>
                    <a:ext uri="{FF2B5EF4-FFF2-40B4-BE49-F238E27FC236}">
                      <a16:creationId xmlns:a16="http://schemas.microsoft.com/office/drawing/2014/main" id="{914745A7-3CC6-4E0D-A6FE-BB2D1F78CB92}"/>
                    </a:ext>
                  </a:extLst>
                </p:cNvPr>
                <p:cNvSpPr>
                  <a:spLocks/>
                </p:cNvSpPr>
                <p:nvPr/>
              </p:nvSpPr>
              <p:spPr bwMode="auto">
                <a:xfrm>
                  <a:off x="3654954" y="3062335"/>
                  <a:ext cx="542719" cy="477307"/>
                </a:xfrm>
                <a:custGeom>
                  <a:avLst/>
                  <a:gdLst>
                    <a:gd name="T0" fmla="*/ 531 w 531"/>
                    <a:gd name="T1" fmla="*/ 67 h 467"/>
                    <a:gd name="T2" fmla="*/ 506 w 531"/>
                    <a:gd name="T3" fmla="*/ 72 h 467"/>
                    <a:gd name="T4" fmla="*/ 474 w 531"/>
                    <a:gd name="T5" fmla="*/ 69 h 467"/>
                    <a:gd name="T6" fmla="*/ 477 w 531"/>
                    <a:gd name="T7" fmla="*/ 58 h 467"/>
                    <a:gd name="T8" fmla="*/ 496 w 531"/>
                    <a:gd name="T9" fmla="*/ 42 h 467"/>
                    <a:gd name="T10" fmla="*/ 501 w 531"/>
                    <a:gd name="T11" fmla="*/ 19 h 467"/>
                    <a:gd name="T12" fmla="*/ 490 w 531"/>
                    <a:gd name="T13" fmla="*/ 0 h 467"/>
                    <a:gd name="T14" fmla="*/ 0 w 531"/>
                    <a:gd name="T15" fmla="*/ 16 h 467"/>
                    <a:gd name="T16" fmla="*/ 11 w 531"/>
                    <a:gd name="T17" fmla="*/ 60 h 467"/>
                    <a:gd name="T18" fmla="*/ 11 w 531"/>
                    <a:gd name="T19" fmla="*/ 111 h 467"/>
                    <a:gd name="T20" fmla="*/ 18 w 531"/>
                    <a:gd name="T21" fmla="*/ 180 h 467"/>
                    <a:gd name="T22" fmla="*/ 20 w 531"/>
                    <a:gd name="T23" fmla="*/ 416 h 467"/>
                    <a:gd name="T24" fmla="*/ 34 w 531"/>
                    <a:gd name="T25" fmla="*/ 428 h 467"/>
                    <a:gd name="T26" fmla="*/ 53 w 531"/>
                    <a:gd name="T27" fmla="*/ 419 h 467"/>
                    <a:gd name="T28" fmla="*/ 70 w 531"/>
                    <a:gd name="T29" fmla="*/ 426 h 467"/>
                    <a:gd name="T30" fmla="*/ 75 w 531"/>
                    <a:gd name="T31" fmla="*/ 467 h 467"/>
                    <a:gd name="T32" fmla="*/ 421 w 531"/>
                    <a:gd name="T33" fmla="*/ 461 h 467"/>
                    <a:gd name="T34" fmla="*/ 429 w 531"/>
                    <a:gd name="T35" fmla="*/ 447 h 467"/>
                    <a:gd name="T36" fmla="*/ 427 w 531"/>
                    <a:gd name="T37" fmla="*/ 425 h 467"/>
                    <a:gd name="T38" fmla="*/ 415 w 531"/>
                    <a:gd name="T39" fmla="*/ 406 h 467"/>
                    <a:gd name="T40" fmla="*/ 426 w 531"/>
                    <a:gd name="T41" fmla="*/ 397 h 467"/>
                    <a:gd name="T42" fmla="*/ 415 w 531"/>
                    <a:gd name="T43" fmla="*/ 381 h 467"/>
                    <a:gd name="T44" fmla="*/ 420 w 531"/>
                    <a:gd name="T45" fmla="*/ 366 h 467"/>
                    <a:gd name="T46" fmla="*/ 429 w 531"/>
                    <a:gd name="T47" fmla="*/ 331 h 467"/>
                    <a:gd name="T48" fmla="*/ 445 w 531"/>
                    <a:gd name="T49" fmla="*/ 317 h 467"/>
                    <a:gd name="T50" fmla="*/ 440 w 531"/>
                    <a:gd name="T51" fmla="*/ 303 h 467"/>
                    <a:gd name="T52" fmla="*/ 463 w 531"/>
                    <a:gd name="T53" fmla="*/ 270 h 467"/>
                    <a:gd name="T54" fmla="*/ 481 w 531"/>
                    <a:gd name="T55" fmla="*/ 261 h 467"/>
                    <a:gd name="T56" fmla="*/ 479 w 531"/>
                    <a:gd name="T57" fmla="*/ 252 h 467"/>
                    <a:gd name="T58" fmla="*/ 477 w 531"/>
                    <a:gd name="T59" fmla="*/ 241 h 467"/>
                    <a:gd name="T60" fmla="*/ 495 w 531"/>
                    <a:gd name="T61" fmla="*/ 206 h 467"/>
                    <a:gd name="T62" fmla="*/ 510 w 531"/>
                    <a:gd name="T63" fmla="*/ 199 h 467"/>
                    <a:gd name="T64" fmla="*/ 512 w 531"/>
                    <a:gd name="T65" fmla="*/ 177 h 467"/>
                    <a:gd name="T66" fmla="*/ 523 w 531"/>
                    <a:gd name="T67" fmla="*/ 169 h 467"/>
                    <a:gd name="T68" fmla="*/ 504 w 531"/>
                    <a:gd name="T69" fmla="*/ 166 h 467"/>
                    <a:gd name="T70" fmla="*/ 496 w 531"/>
                    <a:gd name="T71" fmla="*/ 141 h 467"/>
                    <a:gd name="T72" fmla="*/ 513 w 531"/>
                    <a:gd name="T73" fmla="*/ 125 h 467"/>
                    <a:gd name="T74" fmla="*/ 516 w 531"/>
                    <a:gd name="T75" fmla="*/ 113 h 467"/>
                    <a:gd name="T76" fmla="*/ 524 w 531"/>
                    <a:gd name="T77" fmla="*/ 88 h 467"/>
                    <a:gd name="T78" fmla="*/ 531 w 531"/>
                    <a:gd name="T79" fmla="*/ 67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1" h="467">
                      <a:moveTo>
                        <a:pt x="531" y="67"/>
                      </a:moveTo>
                      <a:lnTo>
                        <a:pt x="506" y="72"/>
                      </a:lnTo>
                      <a:lnTo>
                        <a:pt x="474" y="69"/>
                      </a:lnTo>
                      <a:lnTo>
                        <a:pt x="477" y="58"/>
                      </a:lnTo>
                      <a:lnTo>
                        <a:pt x="496" y="42"/>
                      </a:lnTo>
                      <a:lnTo>
                        <a:pt x="501" y="19"/>
                      </a:lnTo>
                      <a:lnTo>
                        <a:pt x="490" y="0"/>
                      </a:lnTo>
                      <a:lnTo>
                        <a:pt x="0" y="16"/>
                      </a:lnTo>
                      <a:lnTo>
                        <a:pt x="11" y="60"/>
                      </a:lnTo>
                      <a:lnTo>
                        <a:pt x="11" y="111"/>
                      </a:lnTo>
                      <a:lnTo>
                        <a:pt x="18" y="180"/>
                      </a:lnTo>
                      <a:lnTo>
                        <a:pt x="20" y="416"/>
                      </a:lnTo>
                      <a:lnTo>
                        <a:pt x="34" y="428"/>
                      </a:lnTo>
                      <a:lnTo>
                        <a:pt x="53" y="419"/>
                      </a:lnTo>
                      <a:lnTo>
                        <a:pt x="70" y="426"/>
                      </a:lnTo>
                      <a:lnTo>
                        <a:pt x="75" y="467"/>
                      </a:lnTo>
                      <a:lnTo>
                        <a:pt x="421" y="461"/>
                      </a:lnTo>
                      <a:lnTo>
                        <a:pt x="429" y="447"/>
                      </a:lnTo>
                      <a:lnTo>
                        <a:pt x="427" y="425"/>
                      </a:lnTo>
                      <a:lnTo>
                        <a:pt x="415" y="406"/>
                      </a:lnTo>
                      <a:lnTo>
                        <a:pt x="426" y="397"/>
                      </a:lnTo>
                      <a:lnTo>
                        <a:pt x="415" y="381"/>
                      </a:lnTo>
                      <a:lnTo>
                        <a:pt x="420" y="366"/>
                      </a:lnTo>
                      <a:lnTo>
                        <a:pt x="429" y="331"/>
                      </a:lnTo>
                      <a:lnTo>
                        <a:pt x="445" y="317"/>
                      </a:lnTo>
                      <a:lnTo>
                        <a:pt x="440" y="303"/>
                      </a:lnTo>
                      <a:lnTo>
                        <a:pt x="463" y="270"/>
                      </a:lnTo>
                      <a:lnTo>
                        <a:pt x="481" y="261"/>
                      </a:lnTo>
                      <a:lnTo>
                        <a:pt x="479" y="252"/>
                      </a:lnTo>
                      <a:lnTo>
                        <a:pt x="477" y="241"/>
                      </a:lnTo>
                      <a:lnTo>
                        <a:pt x="495" y="206"/>
                      </a:lnTo>
                      <a:lnTo>
                        <a:pt x="510" y="199"/>
                      </a:lnTo>
                      <a:lnTo>
                        <a:pt x="512" y="177"/>
                      </a:lnTo>
                      <a:lnTo>
                        <a:pt x="523" y="169"/>
                      </a:lnTo>
                      <a:lnTo>
                        <a:pt x="504" y="166"/>
                      </a:lnTo>
                      <a:lnTo>
                        <a:pt x="496" y="141"/>
                      </a:lnTo>
                      <a:lnTo>
                        <a:pt x="513" y="125"/>
                      </a:lnTo>
                      <a:lnTo>
                        <a:pt x="516" y="113"/>
                      </a:lnTo>
                      <a:lnTo>
                        <a:pt x="524" y="88"/>
                      </a:lnTo>
                      <a:lnTo>
                        <a:pt x="531" y="67"/>
                      </a:lnTo>
                      <a:close/>
                    </a:path>
                  </a:pathLst>
                </a:custGeom>
                <a:solidFill>
                  <a:srgbClr val="00B0F0"/>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41" name="Freeform 88">
                  <a:extLst>
                    <a:ext uri="{FF2B5EF4-FFF2-40B4-BE49-F238E27FC236}">
                      <a16:creationId xmlns:a16="http://schemas.microsoft.com/office/drawing/2014/main" id="{5D6AE134-EE1E-4655-AE93-28B27FB17EF3}"/>
                    </a:ext>
                  </a:extLst>
                </p:cNvPr>
                <p:cNvSpPr>
                  <a:spLocks/>
                </p:cNvSpPr>
                <p:nvPr/>
              </p:nvSpPr>
              <p:spPr bwMode="auto">
                <a:xfrm>
                  <a:off x="3524129" y="2490998"/>
                  <a:ext cx="725669" cy="644926"/>
                </a:xfrm>
                <a:custGeom>
                  <a:avLst/>
                  <a:gdLst>
                    <a:gd name="T0" fmla="*/ 438 w 710"/>
                    <a:gd name="T1" fmla="*/ 33 h 631"/>
                    <a:gd name="T2" fmla="*/ 423 w 710"/>
                    <a:gd name="T3" fmla="*/ 15 h 631"/>
                    <a:gd name="T4" fmla="*/ 415 w 710"/>
                    <a:gd name="T5" fmla="*/ 0 h 631"/>
                    <a:gd name="T6" fmla="*/ 14 w 710"/>
                    <a:gd name="T7" fmla="*/ 16 h 631"/>
                    <a:gd name="T8" fmla="*/ 0 w 710"/>
                    <a:gd name="T9" fmla="*/ 16 h 631"/>
                    <a:gd name="T10" fmla="*/ 7 w 710"/>
                    <a:gd name="T11" fmla="*/ 32 h 631"/>
                    <a:gd name="T12" fmla="*/ 6 w 710"/>
                    <a:gd name="T13" fmla="*/ 46 h 631"/>
                    <a:gd name="T14" fmla="*/ 21 w 710"/>
                    <a:gd name="T15" fmla="*/ 71 h 631"/>
                    <a:gd name="T16" fmla="*/ 40 w 710"/>
                    <a:gd name="T17" fmla="*/ 96 h 631"/>
                    <a:gd name="T18" fmla="*/ 59 w 710"/>
                    <a:gd name="T19" fmla="*/ 113 h 631"/>
                    <a:gd name="T20" fmla="*/ 73 w 710"/>
                    <a:gd name="T21" fmla="*/ 114 h 631"/>
                    <a:gd name="T22" fmla="*/ 82 w 710"/>
                    <a:gd name="T23" fmla="*/ 121 h 631"/>
                    <a:gd name="T24" fmla="*/ 82 w 710"/>
                    <a:gd name="T25" fmla="*/ 139 h 631"/>
                    <a:gd name="T26" fmla="*/ 71 w 710"/>
                    <a:gd name="T27" fmla="*/ 149 h 631"/>
                    <a:gd name="T28" fmla="*/ 68 w 710"/>
                    <a:gd name="T29" fmla="*/ 163 h 631"/>
                    <a:gd name="T30" fmla="*/ 81 w 710"/>
                    <a:gd name="T31" fmla="*/ 185 h 631"/>
                    <a:gd name="T32" fmla="*/ 96 w 710"/>
                    <a:gd name="T33" fmla="*/ 203 h 631"/>
                    <a:gd name="T34" fmla="*/ 112 w 710"/>
                    <a:gd name="T35" fmla="*/ 214 h 631"/>
                    <a:gd name="T36" fmla="*/ 121 w 710"/>
                    <a:gd name="T37" fmla="*/ 288 h 631"/>
                    <a:gd name="T38" fmla="*/ 123 w 710"/>
                    <a:gd name="T39" fmla="*/ 512 h 631"/>
                    <a:gd name="T40" fmla="*/ 125 w 710"/>
                    <a:gd name="T41" fmla="*/ 542 h 631"/>
                    <a:gd name="T42" fmla="*/ 128 w 710"/>
                    <a:gd name="T43" fmla="*/ 575 h 631"/>
                    <a:gd name="T44" fmla="*/ 267 w 710"/>
                    <a:gd name="T45" fmla="*/ 570 h 631"/>
                    <a:gd name="T46" fmla="*/ 412 w 710"/>
                    <a:gd name="T47" fmla="*/ 566 h 631"/>
                    <a:gd name="T48" fmla="*/ 543 w 710"/>
                    <a:gd name="T49" fmla="*/ 561 h 631"/>
                    <a:gd name="T50" fmla="*/ 615 w 710"/>
                    <a:gd name="T51" fmla="*/ 559 h 631"/>
                    <a:gd name="T52" fmla="*/ 629 w 710"/>
                    <a:gd name="T53" fmla="*/ 581 h 631"/>
                    <a:gd name="T54" fmla="*/ 624 w 710"/>
                    <a:gd name="T55" fmla="*/ 601 h 631"/>
                    <a:gd name="T56" fmla="*/ 605 w 710"/>
                    <a:gd name="T57" fmla="*/ 617 h 631"/>
                    <a:gd name="T58" fmla="*/ 601 w 710"/>
                    <a:gd name="T59" fmla="*/ 628 h 631"/>
                    <a:gd name="T60" fmla="*/ 635 w 710"/>
                    <a:gd name="T61" fmla="*/ 631 h 631"/>
                    <a:gd name="T62" fmla="*/ 660 w 710"/>
                    <a:gd name="T63" fmla="*/ 626 h 631"/>
                    <a:gd name="T64" fmla="*/ 669 w 710"/>
                    <a:gd name="T65" fmla="*/ 592 h 631"/>
                    <a:gd name="T66" fmla="*/ 674 w 710"/>
                    <a:gd name="T67" fmla="*/ 556 h 631"/>
                    <a:gd name="T68" fmla="*/ 687 w 710"/>
                    <a:gd name="T69" fmla="*/ 539 h 631"/>
                    <a:gd name="T70" fmla="*/ 704 w 710"/>
                    <a:gd name="T71" fmla="*/ 530 h 631"/>
                    <a:gd name="T72" fmla="*/ 704 w 710"/>
                    <a:gd name="T73" fmla="*/ 511 h 631"/>
                    <a:gd name="T74" fmla="*/ 710 w 710"/>
                    <a:gd name="T75" fmla="*/ 498 h 631"/>
                    <a:gd name="T76" fmla="*/ 699 w 710"/>
                    <a:gd name="T77" fmla="*/ 483 h 631"/>
                    <a:gd name="T78" fmla="*/ 691 w 710"/>
                    <a:gd name="T79" fmla="*/ 489 h 631"/>
                    <a:gd name="T80" fmla="*/ 679 w 710"/>
                    <a:gd name="T81" fmla="*/ 475 h 631"/>
                    <a:gd name="T82" fmla="*/ 671 w 710"/>
                    <a:gd name="T83" fmla="*/ 445 h 631"/>
                    <a:gd name="T84" fmla="*/ 676 w 710"/>
                    <a:gd name="T85" fmla="*/ 430 h 631"/>
                    <a:gd name="T86" fmla="*/ 663 w 710"/>
                    <a:gd name="T87" fmla="*/ 409 h 631"/>
                    <a:gd name="T88" fmla="*/ 652 w 710"/>
                    <a:gd name="T89" fmla="*/ 380 h 631"/>
                    <a:gd name="T90" fmla="*/ 623 w 710"/>
                    <a:gd name="T91" fmla="*/ 375 h 631"/>
                    <a:gd name="T92" fmla="*/ 579 w 710"/>
                    <a:gd name="T93" fmla="*/ 341 h 631"/>
                    <a:gd name="T94" fmla="*/ 568 w 710"/>
                    <a:gd name="T95" fmla="*/ 314 h 631"/>
                    <a:gd name="T96" fmla="*/ 573 w 710"/>
                    <a:gd name="T97" fmla="*/ 294 h 631"/>
                    <a:gd name="T98" fmla="*/ 585 w 710"/>
                    <a:gd name="T99" fmla="*/ 256 h 631"/>
                    <a:gd name="T100" fmla="*/ 588 w 710"/>
                    <a:gd name="T101" fmla="*/ 239 h 631"/>
                    <a:gd name="T102" fmla="*/ 576 w 710"/>
                    <a:gd name="T103" fmla="*/ 233 h 631"/>
                    <a:gd name="T104" fmla="*/ 534 w 710"/>
                    <a:gd name="T105" fmla="*/ 227 h 631"/>
                    <a:gd name="T106" fmla="*/ 527 w 710"/>
                    <a:gd name="T107" fmla="*/ 216 h 631"/>
                    <a:gd name="T108" fmla="*/ 526 w 710"/>
                    <a:gd name="T109" fmla="*/ 191 h 631"/>
                    <a:gd name="T110" fmla="*/ 493 w 710"/>
                    <a:gd name="T111" fmla="*/ 169 h 631"/>
                    <a:gd name="T112" fmla="*/ 449 w 710"/>
                    <a:gd name="T113" fmla="*/ 121 h 631"/>
                    <a:gd name="T114" fmla="*/ 434 w 710"/>
                    <a:gd name="T115" fmla="*/ 75 h 631"/>
                    <a:gd name="T116" fmla="*/ 434 w 710"/>
                    <a:gd name="T117" fmla="*/ 49 h 631"/>
                    <a:gd name="T118" fmla="*/ 438 w 710"/>
                    <a:gd name="T119" fmla="*/ 33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0" h="631">
                      <a:moveTo>
                        <a:pt x="438" y="33"/>
                      </a:moveTo>
                      <a:lnTo>
                        <a:pt x="423" y="15"/>
                      </a:lnTo>
                      <a:lnTo>
                        <a:pt x="415" y="0"/>
                      </a:lnTo>
                      <a:lnTo>
                        <a:pt x="14" y="16"/>
                      </a:lnTo>
                      <a:lnTo>
                        <a:pt x="0" y="16"/>
                      </a:lnTo>
                      <a:lnTo>
                        <a:pt x="7" y="32"/>
                      </a:lnTo>
                      <a:lnTo>
                        <a:pt x="6" y="46"/>
                      </a:lnTo>
                      <a:lnTo>
                        <a:pt x="21" y="71"/>
                      </a:lnTo>
                      <a:lnTo>
                        <a:pt x="40" y="96"/>
                      </a:lnTo>
                      <a:lnTo>
                        <a:pt x="59" y="113"/>
                      </a:lnTo>
                      <a:lnTo>
                        <a:pt x="73" y="114"/>
                      </a:lnTo>
                      <a:lnTo>
                        <a:pt x="82" y="121"/>
                      </a:lnTo>
                      <a:lnTo>
                        <a:pt x="82" y="139"/>
                      </a:lnTo>
                      <a:lnTo>
                        <a:pt x="71" y="149"/>
                      </a:lnTo>
                      <a:lnTo>
                        <a:pt x="68" y="163"/>
                      </a:lnTo>
                      <a:lnTo>
                        <a:pt x="81" y="185"/>
                      </a:lnTo>
                      <a:lnTo>
                        <a:pt x="96" y="203"/>
                      </a:lnTo>
                      <a:lnTo>
                        <a:pt x="112" y="214"/>
                      </a:lnTo>
                      <a:lnTo>
                        <a:pt x="121" y="288"/>
                      </a:lnTo>
                      <a:lnTo>
                        <a:pt x="123" y="512"/>
                      </a:lnTo>
                      <a:lnTo>
                        <a:pt x="125" y="542"/>
                      </a:lnTo>
                      <a:lnTo>
                        <a:pt x="128" y="575"/>
                      </a:lnTo>
                      <a:lnTo>
                        <a:pt x="267" y="570"/>
                      </a:lnTo>
                      <a:lnTo>
                        <a:pt x="412" y="566"/>
                      </a:lnTo>
                      <a:lnTo>
                        <a:pt x="543" y="561"/>
                      </a:lnTo>
                      <a:lnTo>
                        <a:pt x="615" y="559"/>
                      </a:lnTo>
                      <a:lnTo>
                        <a:pt x="629" y="581"/>
                      </a:lnTo>
                      <a:lnTo>
                        <a:pt x="624" y="601"/>
                      </a:lnTo>
                      <a:lnTo>
                        <a:pt x="605" y="617"/>
                      </a:lnTo>
                      <a:lnTo>
                        <a:pt x="601" y="628"/>
                      </a:lnTo>
                      <a:lnTo>
                        <a:pt x="635" y="631"/>
                      </a:lnTo>
                      <a:lnTo>
                        <a:pt x="660" y="626"/>
                      </a:lnTo>
                      <a:lnTo>
                        <a:pt x="669" y="592"/>
                      </a:lnTo>
                      <a:lnTo>
                        <a:pt x="674" y="556"/>
                      </a:lnTo>
                      <a:lnTo>
                        <a:pt x="687" y="539"/>
                      </a:lnTo>
                      <a:lnTo>
                        <a:pt x="704" y="530"/>
                      </a:lnTo>
                      <a:lnTo>
                        <a:pt x="704" y="511"/>
                      </a:lnTo>
                      <a:lnTo>
                        <a:pt x="710" y="498"/>
                      </a:lnTo>
                      <a:lnTo>
                        <a:pt x="699" y="483"/>
                      </a:lnTo>
                      <a:lnTo>
                        <a:pt x="691" y="489"/>
                      </a:lnTo>
                      <a:lnTo>
                        <a:pt x="679" y="475"/>
                      </a:lnTo>
                      <a:lnTo>
                        <a:pt x="671" y="445"/>
                      </a:lnTo>
                      <a:lnTo>
                        <a:pt x="676" y="430"/>
                      </a:lnTo>
                      <a:lnTo>
                        <a:pt x="663" y="409"/>
                      </a:lnTo>
                      <a:lnTo>
                        <a:pt x="652" y="380"/>
                      </a:lnTo>
                      <a:lnTo>
                        <a:pt x="623" y="375"/>
                      </a:lnTo>
                      <a:lnTo>
                        <a:pt x="579" y="341"/>
                      </a:lnTo>
                      <a:lnTo>
                        <a:pt x="568" y="314"/>
                      </a:lnTo>
                      <a:lnTo>
                        <a:pt x="573" y="294"/>
                      </a:lnTo>
                      <a:lnTo>
                        <a:pt x="585" y="256"/>
                      </a:lnTo>
                      <a:lnTo>
                        <a:pt x="588" y="239"/>
                      </a:lnTo>
                      <a:lnTo>
                        <a:pt x="576" y="233"/>
                      </a:lnTo>
                      <a:lnTo>
                        <a:pt x="534" y="227"/>
                      </a:lnTo>
                      <a:lnTo>
                        <a:pt x="527" y="216"/>
                      </a:lnTo>
                      <a:lnTo>
                        <a:pt x="526" y="191"/>
                      </a:lnTo>
                      <a:lnTo>
                        <a:pt x="493" y="169"/>
                      </a:lnTo>
                      <a:lnTo>
                        <a:pt x="449" y="121"/>
                      </a:lnTo>
                      <a:lnTo>
                        <a:pt x="434" y="75"/>
                      </a:lnTo>
                      <a:lnTo>
                        <a:pt x="434" y="49"/>
                      </a:lnTo>
                      <a:lnTo>
                        <a:pt x="438" y="33"/>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42" name="Freeform 89">
                  <a:extLst>
                    <a:ext uri="{FF2B5EF4-FFF2-40B4-BE49-F238E27FC236}">
                      <a16:creationId xmlns:a16="http://schemas.microsoft.com/office/drawing/2014/main" id="{3F967789-9FF6-4676-809C-94278968A9CC}"/>
                    </a:ext>
                  </a:extLst>
                </p:cNvPr>
                <p:cNvSpPr>
                  <a:spLocks/>
                </p:cNvSpPr>
                <p:nvPr/>
              </p:nvSpPr>
              <p:spPr bwMode="auto">
                <a:xfrm>
                  <a:off x="4698487" y="3178851"/>
                  <a:ext cx="596889" cy="627551"/>
                </a:xfrm>
                <a:custGeom>
                  <a:avLst/>
                  <a:gdLst>
                    <a:gd name="T0" fmla="*/ 0 w 584"/>
                    <a:gd name="T1" fmla="*/ 46 h 614"/>
                    <a:gd name="T2" fmla="*/ 4 w 584"/>
                    <a:gd name="T3" fmla="*/ 80 h 614"/>
                    <a:gd name="T4" fmla="*/ 42 w 584"/>
                    <a:gd name="T5" fmla="*/ 191 h 614"/>
                    <a:gd name="T6" fmla="*/ 61 w 584"/>
                    <a:gd name="T7" fmla="*/ 259 h 614"/>
                    <a:gd name="T8" fmla="*/ 83 w 584"/>
                    <a:gd name="T9" fmla="*/ 342 h 614"/>
                    <a:gd name="T10" fmla="*/ 101 w 584"/>
                    <a:gd name="T11" fmla="*/ 384 h 614"/>
                    <a:gd name="T12" fmla="*/ 115 w 584"/>
                    <a:gd name="T13" fmla="*/ 403 h 614"/>
                    <a:gd name="T14" fmla="*/ 101 w 584"/>
                    <a:gd name="T15" fmla="*/ 453 h 614"/>
                    <a:gd name="T16" fmla="*/ 111 w 584"/>
                    <a:gd name="T17" fmla="*/ 492 h 614"/>
                    <a:gd name="T18" fmla="*/ 108 w 584"/>
                    <a:gd name="T19" fmla="*/ 540 h 614"/>
                    <a:gd name="T20" fmla="*/ 120 w 584"/>
                    <a:gd name="T21" fmla="*/ 551 h 614"/>
                    <a:gd name="T22" fmla="*/ 136 w 584"/>
                    <a:gd name="T23" fmla="*/ 592 h 614"/>
                    <a:gd name="T24" fmla="*/ 200 w 584"/>
                    <a:gd name="T25" fmla="*/ 606 h 614"/>
                    <a:gd name="T26" fmla="*/ 401 w 584"/>
                    <a:gd name="T27" fmla="*/ 595 h 614"/>
                    <a:gd name="T28" fmla="*/ 464 w 584"/>
                    <a:gd name="T29" fmla="*/ 590 h 614"/>
                    <a:gd name="T30" fmla="*/ 481 w 584"/>
                    <a:gd name="T31" fmla="*/ 614 h 614"/>
                    <a:gd name="T32" fmla="*/ 473 w 584"/>
                    <a:gd name="T33" fmla="*/ 558 h 614"/>
                    <a:gd name="T34" fmla="*/ 517 w 584"/>
                    <a:gd name="T35" fmla="*/ 553 h 614"/>
                    <a:gd name="T36" fmla="*/ 542 w 584"/>
                    <a:gd name="T37" fmla="*/ 515 h 614"/>
                    <a:gd name="T38" fmla="*/ 565 w 584"/>
                    <a:gd name="T39" fmla="*/ 426 h 614"/>
                    <a:gd name="T40" fmla="*/ 584 w 584"/>
                    <a:gd name="T41" fmla="*/ 372 h 614"/>
                    <a:gd name="T42" fmla="*/ 568 w 584"/>
                    <a:gd name="T43" fmla="*/ 367 h 614"/>
                    <a:gd name="T44" fmla="*/ 548 w 584"/>
                    <a:gd name="T45" fmla="*/ 347 h 614"/>
                    <a:gd name="T46" fmla="*/ 526 w 584"/>
                    <a:gd name="T47" fmla="*/ 311 h 614"/>
                    <a:gd name="T48" fmla="*/ 499 w 584"/>
                    <a:gd name="T49" fmla="*/ 277 h 614"/>
                    <a:gd name="T50" fmla="*/ 456 w 584"/>
                    <a:gd name="T51" fmla="*/ 225 h 614"/>
                    <a:gd name="T52" fmla="*/ 434 w 584"/>
                    <a:gd name="T53" fmla="*/ 197 h 614"/>
                    <a:gd name="T54" fmla="*/ 406 w 584"/>
                    <a:gd name="T55" fmla="*/ 177 h 614"/>
                    <a:gd name="T56" fmla="*/ 373 w 584"/>
                    <a:gd name="T57" fmla="*/ 144 h 614"/>
                    <a:gd name="T58" fmla="*/ 342 w 584"/>
                    <a:gd name="T59" fmla="*/ 124 h 614"/>
                    <a:gd name="T60" fmla="*/ 323 w 584"/>
                    <a:gd name="T61" fmla="*/ 97 h 614"/>
                    <a:gd name="T62" fmla="*/ 281 w 584"/>
                    <a:gd name="T63" fmla="*/ 67 h 614"/>
                    <a:gd name="T64" fmla="*/ 248 w 584"/>
                    <a:gd name="T65" fmla="*/ 44 h 614"/>
                    <a:gd name="T66" fmla="*/ 251 w 584"/>
                    <a:gd name="T67" fmla="*/ 21 h 614"/>
                    <a:gd name="T68" fmla="*/ 262 w 584"/>
                    <a:gd name="T69"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4" h="614">
                      <a:moveTo>
                        <a:pt x="0" y="31"/>
                      </a:moveTo>
                      <a:lnTo>
                        <a:pt x="0" y="46"/>
                      </a:lnTo>
                      <a:lnTo>
                        <a:pt x="1" y="58"/>
                      </a:lnTo>
                      <a:lnTo>
                        <a:pt x="4" y="80"/>
                      </a:lnTo>
                      <a:lnTo>
                        <a:pt x="26" y="130"/>
                      </a:lnTo>
                      <a:lnTo>
                        <a:pt x="42" y="191"/>
                      </a:lnTo>
                      <a:lnTo>
                        <a:pt x="51" y="230"/>
                      </a:lnTo>
                      <a:lnTo>
                        <a:pt x="61" y="259"/>
                      </a:lnTo>
                      <a:lnTo>
                        <a:pt x="70" y="303"/>
                      </a:lnTo>
                      <a:lnTo>
                        <a:pt x="83" y="342"/>
                      </a:lnTo>
                      <a:lnTo>
                        <a:pt x="100" y="364"/>
                      </a:lnTo>
                      <a:lnTo>
                        <a:pt x="101" y="384"/>
                      </a:lnTo>
                      <a:lnTo>
                        <a:pt x="114" y="389"/>
                      </a:lnTo>
                      <a:lnTo>
                        <a:pt x="115" y="403"/>
                      </a:lnTo>
                      <a:lnTo>
                        <a:pt x="104" y="433"/>
                      </a:lnTo>
                      <a:lnTo>
                        <a:pt x="101" y="453"/>
                      </a:lnTo>
                      <a:lnTo>
                        <a:pt x="100" y="465"/>
                      </a:lnTo>
                      <a:lnTo>
                        <a:pt x="111" y="492"/>
                      </a:lnTo>
                      <a:lnTo>
                        <a:pt x="112" y="526"/>
                      </a:lnTo>
                      <a:lnTo>
                        <a:pt x="108" y="540"/>
                      </a:lnTo>
                      <a:lnTo>
                        <a:pt x="111" y="547"/>
                      </a:lnTo>
                      <a:lnTo>
                        <a:pt x="120" y="551"/>
                      </a:lnTo>
                      <a:lnTo>
                        <a:pt x="122" y="572"/>
                      </a:lnTo>
                      <a:lnTo>
                        <a:pt x="136" y="592"/>
                      </a:lnTo>
                      <a:lnTo>
                        <a:pt x="150" y="606"/>
                      </a:lnTo>
                      <a:lnTo>
                        <a:pt x="200" y="606"/>
                      </a:lnTo>
                      <a:lnTo>
                        <a:pt x="267" y="603"/>
                      </a:lnTo>
                      <a:lnTo>
                        <a:pt x="401" y="595"/>
                      </a:lnTo>
                      <a:lnTo>
                        <a:pt x="435" y="590"/>
                      </a:lnTo>
                      <a:lnTo>
                        <a:pt x="464" y="590"/>
                      </a:lnTo>
                      <a:lnTo>
                        <a:pt x="465" y="609"/>
                      </a:lnTo>
                      <a:lnTo>
                        <a:pt x="481" y="614"/>
                      </a:lnTo>
                      <a:lnTo>
                        <a:pt x="482" y="587"/>
                      </a:lnTo>
                      <a:lnTo>
                        <a:pt x="473" y="558"/>
                      </a:lnTo>
                      <a:lnTo>
                        <a:pt x="479" y="548"/>
                      </a:lnTo>
                      <a:lnTo>
                        <a:pt x="517" y="553"/>
                      </a:lnTo>
                      <a:lnTo>
                        <a:pt x="548" y="554"/>
                      </a:lnTo>
                      <a:lnTo>
                        <a:pt x="542" y="515"/>
                      </a:lnTo>
                      <a:lnTo>
                        <a:pt x="556" y="453"/>
                      </a:lnTo>
                      <a:lnTo>
                        <a:pt x="565" y="426"/>
                      </a:lnTo>
                      <a:lnTo>
                        <a:pt x="562" y="411"/>
                      </a:lnTo>
                      <a:lnTo>
                        <a:pt x="584" y="372"/>
                      </a:lnTo>
                      <a:lnTo>
                        <a:pt x="581" y="364"/>
                      </a:lnTo>
                      <a:lnTo>
                        <a:pt x="568" y="367"/>
                      </a:lnTo>
                      <a:lnTo>
                        <a:pt x="553" y="359"/>
                      </a:lnTo>
                      <a:lnTo>
                        <a:pt x="548" y="347"/>
                      </a:lnTo>
                      <a:lnTo>
                        <a:pt x="540" y="325"/>
                      </a:lnTo>
                      <a:lnTo>
                        <a:pt x="526" y="311"/>
                      </a:lnTo>
                      <a:lnTo>
                        <a:pt x="509" y="308"/>
                      </a:lnTo>
                      <a:lnTo>
                        <a:pt x="499" y="277"/>
                      </a:lnTo>
                      <a:lnTo>
                        <a:pt x="481" y="238"/>
                      </a:lnTo>
                      <a:lnTo>
                        <a:pt x="456" y="225"/>
                      </a:lnTo>
                      <a:lnTo>
                        <a:pt x="442" y="213"/>
                      </a:lnTo>
                      <a:lnTo>
                        <a:pt x="434" y="197"/>
                      </a:lnTo>
                      <a:lnTo>
                        <a:pt x="421" y="184"/>
                      </a:lnTo>
                      <a:lnTo>
                        <a:pt x="406" y="177"/>
                      </a:lnTo>
                      <a:lnTo>
                        <a:pt x="392" y="158"/>
                      </a:lnTo>
                      <a:lnTo>
                        <a:pt x="373" y="144"/>
                      </a:lnTo>
                      <a:lnTo>
                        <a:pt x="345" y="133"/>
                      </a:lnTo>
                      <a:lnTo>
                        <a:pt x="342" y="124"/>
                      </a:lnTo>
                      <a:lnTo>
                        <a:pt x="326" y="106"/>
                      </a:lnTo>
                      <a:lnTo>
                        <a:pt x="323" y="97"/>
                      </a:lnTo>
                      <a:lnTo>
                        <a:pt x="303" y="66"/>
                      </a:lnTo>
                      <a:lnTo>
                        <a:pt x="281" y="67"/>
                      </a:lnTo>
                      <a:lnTo>
                        <a:pt x="257" y="52"/>
                      </a:lnTo>
                      <a:lnTo>
                        <a:pt x="248" y="44"/>
                      </a:lnTo>
                      <a:lnTo>
                        <a:pt x="247" y="33"/>
                      </a:lnTo>
                      <a:lnTo>
                        <a:pt x="251" y="21"/>
                      </a:lnTo>
                      <a:lnTo>
                        <a:pt x="265" y="14"/>
                      </a:lnTo>
                      <a:lnTo>
                        <a:pt x="262" y="0"/>
                      </a:lnTo>
                      <a:lnTo>
                        <a:pt x="0" y="31"/>
                      </a:lnTo>
                      <a:close/>
                    </a:path>
                  </a:pathLst>
                </a:custGeom>
                <a:solidFill>
                  <a:srgbClr val="00B0F0"/>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43" name="Freeform 90">
                  <a:extLst>
                    <a:ext uri="{FF2B5EF4-FFF2-40B4-BE49-F238E27FC236}">
                      <a16:creationId xmlns:a16="http://schemas.microsoft.com/office/drawing/2014/main" id="{013DED22-F4E8-4A75-8190-7073524BA98A}"/>
                    </a:ext>
                  </a:extLst>
                </p:cNvPr>
                <p:cNvSpPr>
                  <a:spLocks/>
                </p:cNvSpPr>
                <p:nvPr/>
              </p:nvSpPr>
              <p:spPr bwMode="auto">
                <a:xfrm>
                  <a:off x="4950938" y="3126726"/>
                  <a:ext cx="563160" cy="427225"/>
                </a:xfrm>
                <a:custGeom>
                  <a:avLst/>
                  <a:gdLst>
                    <a:gd name="T0" fmla="*/ 332 w 551"/>
                    <a:gd name="T1" fmla="*/ 412 h 418"/>
                    <a:gd name="T2" fmla="*/ 321 w 551"/>
                    <a:gd name="T3" fmla="*/ 418 h 418"/>
                    <a:gd name="T4" fmla="*/ 304 w 551"/>
                    <a:gd name="T5" fmla="*/ 409 h 418"/>
                    <a:gd name="T6" fmla="*/ 301 w 551"/>
                    <a:gd name="T7" fmla="*/ 396 h 418"/>
                    <a:gd name="T8" fmla="*/ 293 w 551"/>
                    <a:gd name="T9" fmla="*/ 374 h 418"/>
                    <a:gd name="T10" fmla="*/ 279 w 551"/>
                    <a:gd name="T11" fmla="*/ 360 h 418"/>
                    <a:gd name="T12" fmla="*/ 262 w 551"/>
                    <a:gd name="T13" fmla="*/ 357 h 418"/>
                    <a:gd name="T14" fmla="*/ 252 w 551"/>
                    <a:gd name="T15" fmla="*/ 326 h 418"/>
                    <a:gd name="T16" fmla="*/ 235 w 551"/>
                    <a:gd name="T17" fmla="*/ 289 h 418"/>
                    <a:gd name="T18" fmla="*/ 209 w 551"/>
                    <a:gd name="T19" fmla="*/ 278 h 418"/>
                    <a:gd name="T20" fmla="*/ 195 w 551"/>
                    <a:gd name="T21" fmla="*/ 265 h 418"/>
                    <a:gd name="T22" fmla="*/ 187 w 551"/>
                    <a:gd name="T23" fmla="*/ 249 h 418"/>
                    <a:gd name="T24" fmla="*/ 174 w 551"/>
                    <a:gd name="T25" fmla="*/ 237 h 418"/>
                    <a:gd name="T26" fmla="*/ 160 w 551"/>
                    <a:gd name="T27" fmla="*/ 229 h 418"/>
                    <a:gd name="T28" fmla="*/ 146 w 551"/>
                    <a:gd name="T29" fmla="*/ 210 h 418"/>
                    <a:gd name="T30" fmla="*/ 128 w 551"/>
                    <a:gd name="T31" fmla="*/ 196 h 418"/>
                    <a:gd name="T32" fmla="*/ 98 w 551"/>
                    <a:gd name="T33" fmla="*/ 185 h 418"/>
                    <a:gd name="T34" fmla="*/ 95 w 551"/>
                    <a:gd name="T35" fmla="*/ 176 h 418"/>
                    <a:gd name="T36" fmla="*/ 81 w 551"/>
                    <a:gd name="T37" fmla="*/ 157 h 418"/>
                    <a:gd name="T38" fmla="*/ 78 w 551"/>
                    <a:gd name="T39" fmla="*/ 150 h 418"/>
                    <a:gd name="T40" fmla="*/ 56 w 551"/>
                    <a:gd name="T41" fmla="*/ 117 h 418"/>
                    <a:gd name="T42" fmla="*/ 35 w 551"/>
                    <a:gd name="T43" fmla="*/ 117 h 418"/>
                    <a:gd name="T44" fmla="*/ 10 w 551"/>
                    <a:gd name="T45" fmla="*/ 103 h 418"/>
                    <a:gd name="T46" fmla="*/ 1 w 551"/>
                    <a:gd name="T47" fmla="*/ 95 h 418"/>
                    <a:gd name="T48" fmla="*/ 0 w 551"/>
                    <a:gd name="T49" fmla="*/ 82 h 418"/>
                    <a:gd name="T50" fmla="*/ 4 w 551"/>
                    <a:gd name="T51" fmla="*/ 72 h 418"/>
                    <a:gd name="T52" fmla="*/ 18 w 551"/>
                    <a:gd name="T53" fmla="*/ 65 h 418"/>
                    <a:gd name="T54" fmla="*/ 15 w 551"/>
                    <a:gd name="T55" fmla="*/ 51 h 418"/>
                    <a:gd name="T56" fmla="*/ 51 w 551"/>
                    <a:gd name="T57" fmla="*/ 36 h 418"/>
                    <a:gd name="T58" fmla="*/ 109 w 551"/>
                    <a:gd name="T59" fmla="*/ 8 h 418"/>
                    <a:gd name="T60" fmla="*/ 157 w 551"/>
                    <a:gd name="T61" fmla="*/ 3 h 418"/>
                    <a:gd name="T62" fmla="*/ 257 w 551"/>
                    <a:gd name="T63" fmla="*/ 0 h 418"/>
                    <a:gd name="T64" fmla="*/ 274 w 551"/>
                    <a:gd name="T65" fmla="*/ 12 h 418"/>
                    <a:gd name="T66" fmla="*/ 285 w 551"/>
                    <a:gd name="T67" fmla="*/ 33 h 418"/>
                    <a:gd name="T68" fmla="*/ 312 w 551"/>
                    <a:gd name="T69" fmla="*/ 29 h 418"/>
                    <a:gd name="T70" fmla="*/ 390 w 551"/>
                    <a:gd name="T71" fmla="*/ 20 h 418"/>
                    <a:gd name="T72" fmla="*/ 409 w 551"/>
                    <a:gd name="T73" fmla="*/ 25 h 418"/>
                    <a:gd name="T74" fmla="*/ 487 w 551"/>
                    <a:gd name="T75" fmla="*/ 72 h 418"/>
                    <a:gd name="T76" fmla="*/ 551 w 551"/>
                    <a:gd name="T77" fmla="*/ 123 h 418"/>
                    <a:gd name="T78" fmla="*/ 516 w 551"/>
                    <a:gd name="T79" fmla="*/ 157 h 418"/>
                    <a:gd name="T80" fmla="*/ 501 w 551"/>
                    <a:gd name="T81" fmla="*/ 195 h 418"/>
                    <a:gd name="T82" fmla="*/ 498 w 551"/>
                    <a:gd name="T83" fmla="*/ 234 h 418"/>
                    <a:gd name="T84" fmla="*/ 487 w 551"/>
                    <a:gd name="T85" fmla="*/ 240 h 418"/>
                    <a:gd name="T86" fmla="*/ 480 w 551"/>
                    <a:gd name="T87" fmla="*/ 257 h 418"/>
                    <a:gd name="T88" fmla="*/ 465 w 551"/>
                    <a:gd name="T89" fmla="*/ 260 h 418"/>
                    <a:gd name="T90" fmla="*/ 452 w 551"/>
                    <a:gd name="T91" fmla="*/ 284 h 418"/>
                    <a:gd name="T92" fmla="*/ 435 w 551"/>
                    <a:gd name="T93" fmla="*/ 301 h 418"/>
                    <a:gd name="T94" fmla="*/ 421 w 551"/>
                    <a:gd name="T95" fmla="*/ 321 h 418"/>
                    <a:gd name="T96" fmla="*/ 410 w 551"/>
                    <a:gd name="T97" fmla="*/ 326 h 418"/>
                    <a:gd name="T98" fmla="*/ 388 w 551"/>
                    <a:gd name="T99" fmla="*/ 348 h 418"/>
                    <a:gd name="T100" fmla="*/ 370 w 551"/>
                    <a:gd name="T101" fmla="*/ 349 h 418"/>
                    <a:gd name="T102" fmla="*/ 376 w 551"/>
                    <a:gd name="T103" fmla="*/ 368 h 418"/>
                    <a:gd name="T104" fmla="*/ 345 w 551"/>
                    <a:gd name="T105" fmla="*/ 402 h 418"/>
                    <a:gd name="T106" fmla="*/ 332 w 551"/>
                    <a:gd name="T107" fmla="*/ 41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1" h="418">
                      <a:moveTo>
                        <a:pt x="332" y="412"/>
                      </a:moveTo>
                      <a:lnTo>
                        <a:pt x="321" y="418"/>
                      </a:lnTo>
                      <a:lnTo>
                        <a:pt x="304" y="409"/>
                      </a:lnTo>
                      <a:lnTo>
                        <a:pt x="301" y="396"/>
                      </a:lnTo>
                      <a:lnTo>
                        <a:pt x="293" y="374"/>
                      </a:lnTo>
                      <a:lnTo>
                        <a:pt x="279" y="360"/>
                      </a:lnTo>
                      <a:lnTo>
                        <a:pt x="262" y="357"/>
                      </a:lnTo>
                      <a:lnTo>
                        <a:pt x="252" y="326"/>
                      </a:lnTo>
                      <a:lnTo>
                        <a:pt x="235" y="289"/>
                      </a:lnTo>
                      <a:lnTo>
                        <a:pt x="209" y="278"/>
                      </a:lnTo>
                      <a:lnTo>
                        <a:pt x="195" y="265"/>
                      </a:lnTo>
                      <a:lnTo>
                        <a:pt x="187" y="249"/>
                      </a:lnTo>
                      <a:lnTo>
                        <a:pt x="174" y="237"/>
                      </a:lnTo>
                      <a:lnTo>
                        <a:pt x="160" y="229"/>
                      </a:lnTo>
                      <a:lnTo>
                        <a:pt x="146" y="210"/>
                      </a:lnTo>
                      <a:lnTo>
                        <a:pt x="128" y="196"/>
                      </a:lnTo>
                      <a:lnTo>
                        <a:pt x="98" y="185"/>
                      </a:lnTo>
                      <a:lnTo>
                        <a:pt x="95" y="176"/>
                      </a:lnTo>
                      <a:lnTo>
                        <a:pt x="81" y="157"/>
                      </a:lnTo>
                      <a:lnTo>
                        <a:pt x="78" y="150"/>
                      </a:lnTo>
                      <a:lnTo>
                        <a:pt x="56" y="117"/>
                      </a:lnTo>
                      <a:lnTo>
                        <a:pt x="35" y="117"/>
                      </a:lnTo>
                      <a:lnTo>
                        <a:pt x="10" y="103"/>
                      </a:lnTo>
                      <a:lnTo>
                        <a:pt x="1" y="95"/>
                      </a:lnTo>
                      <a:lnTo>
                        <a:pt x="0" y="82"/>
                      </a:lnTo>
                      <a:lnTo>
                        <a:pt x="4" y="72"/>
                      </a:lnTo>
                      <a:lnTo>
                        <a:pt x="18" y="65"/>
                      </a:lnTo>
                      <a:lnTo>
                        <a:pt x="15" y="51"/>
                      </a:lnTo>
                      <a:lnTo>
                        <a:pt x="51" y="36"/>
                      </a:lnTo>
                      <a:lnTo>
                        <a:pt x="109" y="8"/>
                      </a:lnTo>
                      <a:lnTo>
                        <a:pt x="157" y="3"/>
                      </a:lnTo>
                      <a:lnTo>
                        <a:pt x="257" y="0"/>
                      </a:lnTo>
                      <a:lnTo>
                        <a:pt x="274" y="12"/>
                      </a:lnTo>
                      <a:lnTo>
                        <a:pt x="285" y="33"/>
                      </a:lnTo>
                      <a:lnTo>
                        <a:pt x="312" y="29"/>
                      </a:lnTo>
                      <a:lnTo>
                        <a:pt x="390" y="20"/>
                      </a:lnTo>
                      <a:lnTo>
                        <a:pt x="409" y="25"/>
                      </a:lnTo>
                      <a:lnTo>
                        <a:pt x="487" y="72"/>
                      </a:lnTo>
                      <a:lnTo>
                        <a:pt x="551" y="123"/>
                      </a:lnTo>
                      <a:lnTo>
                        <a:pt x="516" y="157"/>
                      </a:lnTo>
                      <a:lnTo>
                        <a:pt x="501" y="195"/>
                      </a:lnTo>
                      <a:lnTo>
                        <a:pt x="498" y="234"/>
                      </a:lnTo>
                      <a:lnTo>
                        <a:pt x="487" y="240"/>
                      </a:lnTo>
                      <a:lnTo>
                        <a:pt x="480" y="257"/>
                      </a:lnTo>
                      <a:lnTo>
                        <a:pt x="465" y="260"/>
                      </a:lnTo>
                      <a:lnTo>
                        <a:pt x="452" y="284"/>
                      </a:lnTo>
                      <a:lnTo>
                        <a:pt x="435" y="301"/>
                      </a:lnTo>
                      <a:lnTo>
                        <a:pt x="421" y="321"/>
                      </a:lnTo>
                      <a:lnTo>
                        <a:pt x="410" y="326"/>
                      </a:lnTo>
                      <a:lnTo>
                        <a:pt x="388" y="348"/>
                      </a:lnTo>
                      <a:lnTo>
                        <a:pt x="370" y="349"/>
                      </a:lnTo>
                      <a:lnTo>
                        <a:pt x="376" y="368"/>
                      </a:lnTo>
                      <a:lnTo>
                        <a:pt x="345" y="402"/>
                      </a:lnTo>
                      <a:lnTo>
                        <a:pt x="332" y="412"/>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44" name="Freeform 91">
                  <a:extLst>
                    <a:ext uri="{FF2B5EF4-FFF2-40B4-BE49-F238E27FC236}">
                      <a16:creationId xmlns:a16="http://schemas.microsoft.com/office/drawing/2014/main" id="{E2447603-829D-4D95-A878-231225E5A658}"/>
                    </a:ext>
                  </a:extLst>
                </p:cNvPr>
                <p:cNvSpPr>
                  <a:spLocks/>
                </p:cNvSpPr>
                <p:nvPr/>
              </p:nvSpPr>
              <p:spPr bwMode="auto">
                <a:xfrm>
                  <a:off x="4219136" y="2641243"/>
                  <a:ext cx="822766" cy="409850"/>
                </a:xfrm>
                <a:custGeom>
                  <a:avLst/>
                  <a:gdLst>
                    <a:gd name="T0" fmla="*/ 790 w 805"/>
                    <a:gd name="T1" fmla="*/ 197 h 401"/>
                    <a:gd name="T2" fmla="*/ 737 w 805"/>
                    <a:gd name="T3" fmla="*/ 256 h 401"/>
                    <a:gd name="T4" fmla="*/ 730 w 805"/>
                    <a:gd name="T5" fmla="*/ 280 h 401"/>
                    <a:gd name="T6" fmla="*/ 667 w 805"/>
                    <a:gd name="T7" fmla="*/ 314 h 401"/>
                    <a:gd name="T8" fmla="*/ 297 w 805"/>
                    <a:gd name="T9" fmla="*/ 356 h 401"/>
                    <a:gd name="T10" fmla="*/ 171 w 805"/>
                    <a:gd name="T11" fmla="*/ 370 h 401"/>
                    <a:gd name="T12" fmla="*/ 144 w 805"/>
                    <a:gd name="T13" fmla="*/ 397 h 401"/>
                    <a:gd name="T14" fmla="*/ 50 w 805"/>
                    <a:gd name="T15" fmla="*/ 401 h 401"/>
                    <a:gd name="T16" fmla="*/ 8 w 805"/>
                    <a:gd name="T17" fmla="*/ 392 h 401"/>
                    <a:gd name="T18" fmla="*/ 24 w 805"/>
                    <a:gd name="T19" fmla="*/ 362 h 401"/>
                    <a:gd name="T20" fmla="*/ 21 w 805"/>
                    <a:gd name="T21" fmla="*/ 336 h 401"/>
                    <a:gd name="T22" fmla="*/ 39 w 805"/>
                    <a:gd name="T23" fmla="*/ 312 h 401"/>
                    <a:gd name="T24" fmla="*/ 69 w 805"/>
                    <a:gd name="T25" fmla="*/ 317 h 401"/>
                    <a:gd name="T26" fmla="*/ 99 w 805"/>
                    <a:gd name="T27" fmla="*/ 323 h 401"/>
                    <a:gd name="T28" fmla="*/ 93 w 805"/>
                    <a:gd name="T29" fmla="*/ 294 h 401"/>
                    <a:gd name="T30" fmla="*/ 107 w 805"/>
                    <a:gd name="T31" fmla="*/ 270 h 401"/>
                    <a:gd name="T32" fmla="*/ 132 w 805"/>
                    <a:gd name="T33" fmla="*/ 262 h 401"/>
                    <a:gd name="T34" fmla="*/ 124 w 805"/>
                    <a:gd name="T35" fmla="*/ 239 h 401"/>
                    <a:gd name="T36" fmla="*/ 133 w 805"/>
                    <a:gd name="T37" fmla="*/ 233 h 401"/>
                    <a:gd name="T38" fmla="*/ 160 w 805"/>
                    <a:gd name="T39" fmla="*/ 200 h 401"/>
                    <a:gd name="T40" fmla="*/ 221 w 805"/>
                    <a:gd name="T41" fmla="*/ 192 h 401"/>
                    <a:gd name="T42" fmla="*/ 239 w 805"/>
                    <a:gd name="T43" fmla="*/ 208 h 401"/>
                    <a:gd name="T44" fmla="*/ 269 w 805"/>
                    <a:gd name="T45" fmla="*/ 180 h 401"/>
                    <a:gd name="T46" fmla="*/ 285 w 805"/>
                    <a:gd name="T47" fmla="*/ 195 h 401"/>
                    <a:gd name="T48" fmla="*/ 291 w 805"/>
                    <a:gd name="T49" fmla="*/ 175 h 401"/>
                    <a:gd name="T50" fmla="*/ 325 w 805"/>
                    <a:gd name="T51" fmla="*/ 158 h 401"/>
                    <a:gd name="T52" fmla="*/ 355 w 805"/>
                    <a:gd name="T53" fmla="*/ 167 h 401"/>
                    <a:gd name="T54" fmla="*/ 356 w 805"/>
                    <a:gd name="T55" fmla="*/ 144 h 401"/>
                    <a:gd name="T56" fmla="*/ 402 w 805"/>
                    <a:gd name="T57" fmla="*/ 97 h 401"/>
                    <a:gd name="T58" fmla="*/ 425 w 805"/>
                    <a:gd name="T59" fmla="*/ 64 h 401"/>
                    <a:gd name="T60" fmla="*/ 464 w 805"/>
                    <a:gd name="T61" fmla="*/ 44 h 401"/>
                    <a:gd name="T62" fmla="*/ 455 w 805"/>
                    <a:gd name="T63" fmla="*/ 25 h 401"/>
                    <a:gd name="T64" fmla="*/ 484 w 805"/>
                    <a:gd name="T65" fmla="*/ 5 h 401"/>
                    <a:gd name="T66" fmla="*/ 520 w 805"/>
                    <a:gd name="T67" fmla="*/ 10 h 401"/>
                    <a:gd name="T68" fmla="*/ 566 w 805"/>
                    <a:gd name="T69" fmla="*/ 36 h 401"/>
                    <a:gd name="T70" fmla="*/ 587 w 805"/>
                    <a:gd name="T71" fmla="*/ 50 h 401"/>
                    <a:gd name="T72" fmla="*/ 637 w 805"/>
                    <a:gd name="T73" fmla="*/ 45 h 401"/>
                    <a:gd name="T74" fmla="*/ 664 w 805"/>
                    <a:gd name="T75" fmla="*/ 33 h 401"/>
                    <a:gd name="T76" fmla="*/ 692 w 805"/>
                    <a:gd name="T77" fmla="*/ 20 h 401"/>
                    <a:gd name="T78" fmla="*/ 709 w 805"/>
                    <a:gd name="T79" fmla="*/ 44 h 401"/>
                    <a:gd name="T80" fmla="*/ 726 w 805"/>
                    <a:gd name="T81" fmla="*/ 94 h 401"/>
                    <a:gd name="T82" fmla="*/ 747 w 805"/>
                    <a:gd name="T83" fmla="*/ 113 h 401"/>
                    <a:gd name="T84" fmla="*/ 778 w 805"/>
                    <a:gd name="T85" fmla="*/ 148 h 401"/>
                    <a:gd name="T86" fmla="*/ 805 w 805"/>
                    <a:gd name="T87" fmla="*/ 18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05" h="401">
                      <a:moveTo>
                        <a:pt x="805" y="181"/>
                      </a:moveTo>
                      <a:lnTo>
                        <a:pt x="790" y="197"/>
                      </a:lnTo>
                      <a:lnTo>
                        <a:pt x="767" y="222"/>
                      </a:lnTo>
                      <a:lnTo>
                        <a:pt x="737" y="256"/>
                      </a:lnTo>
                      <a:lnTo>
                        <a:pt x="730" y="266"/>
                      </a:lnTo>
                      <a:lnTo>
                        <a:pt x="730" y="280"/>
                      </a:lnTo>
                      <a:lnTo>
                        <a:pt x="701" y="292"/>
                      </a:lnTo>
                      <a:lnTo>
                        <a:pt x="667" y="314"/>
                      </a:lnTo>
                      <a:lnTo>
                        <a:pt x="622" y="325"/>
                      </a:lnTo>
                      <a:lnTo>
                        <a:pt x="297" y="356"/>
                      </a:lnTo>
                      <a:lnTo>
                        <a:pt x="199" y="367"/>
                      </a:lnTo>
                      <a:lnTo>
                        <a:pt x="171" y="370"/>
                      </a:lnTo>
                      <a:lnTo>
                        <a:pt x="146" y="370"/>
                      </a:lnTo>
                      <a:lnTo>
                        <a:pt x="144" y="397"/>
                      </a:lnTo>
                      <a:lnTo>
                        <a:pt x="94" y="397"/>
                      </a:lnTo>
                      <a:lnTo>
                        <a:pt x="50" y="401"/>
                      </a:lnTo>
                      <a:lnTo>
                        <a:pt x="0" y="401"/>
                      </a:lnTo>
                      <a:lnTo>
                        <a:pt x="8" y="392"/>
                      </a:lnTo>
                      <a:lnTo>
                        <a:pt x="24" y="383"/>
                      </a:lnTo>
                      <a:lnTo>
                        <a:pt x="24" y="362"/>
                      </a:lnTo>
                      <a:lnTo>
                        <a:pt x="30" y="351"/>
                      </a:lnTo>
                      <a:lnTo>
                        <a:pt x="21" y="336"/>
                      </a:lnTo>
                      <a:lnTo>
                        <a:pt x="25" y="323"/>
                      </a:lnTo>
                      <a:lnTo>
                        <a:pt x="39" y="312"/>
                      </a:lnTo>
                      <a:lnTo>
                        <a:pt x="52" y="309"/>
                      </a:lnTo>
                      <a:lnTo>
                        <a:pt x="69" y="317"/>
                      </a:lnTo>
                      <a:lnTo>
                        <a:pt x="93" y="325"/>
                      </a:lnTo>
                      <a:lnTo>
                        <a:pt x="99" y="323"/>
                      </a:lnTo>
                      <a:lnTo>
                        <a:pt x="100" y="309"/>
                      </a:lnTo>
                      <a:lnTo>
                        <a:pt x="93" y="294"/>
                      </a:lnTo>
                      <a:lnTo>
                        <a:pt x="94" y="280"/>
                      </a:lnTo>
                      <a:lnTo>
                        <a:pt x="107" y="270"/>
                      </a:lnTo>
                      <a:lnTo>
                        <a:pt x="122" y="266"/>
                      </a:lnTo>
                      <a:lnTo>
                        <a:pt x="132" y="262"/>
                      </a:lnTo>
                      <a:lnTo>
                        <a:pt x="127" y="252"/>
                      </a:lnTo>
                      <a:lnTo>
                        <a:pt x="124" y="239"/>
                      </a:lnTo>
                      <a:lnTo>
                        <a:pt x="133" y="233"/>
                      </a:lnTo>
                      <a:lnTo>
                        <a:pt x="133" y="233"/>
                      </a:lnTo>
                      <a:lnTo>
                        <a:pt x="141" y="209"/>
                      </a:lnTo>
                      <a:lnTo>
                        <a:pt x="160" y="200"/>
                      </a:lnTo>
                      <a:lnTo>
                        <a:pt x="192" y="195"/>
                      </a:lnTo>
                      <a:lnTo>
                        <a:pt x="221" y="192"/>
                      </a:lnTo>
                      <a:lnTo>
                        <a:pt x="230" y="202"/>
                      </a:lnTo>
                      <a:lnTo>
                        <a:pt x="239" y="208"/>
                      </a:lnTo>
                      <a:lnTo>
                        <a:pt x="249" y="188"/>
                      </a:lnTo>
                      <a:lnTo>
                        <a:pt x="269" y="180"/>
                      </a:lnTo>
                      <a:lnTo>
                        <a:pt x="283" y="189"/>
                      </a:lnTo>
                      <a:lnTo>
                        <a:pt x="285" y="195"/>
                      </a:lnTo>
                      <a:lnTo>
                        <a:pt x="292" y="194"/>
                      </a:lnTo>
                      <a:lnTo>
                        <a:pt x="291" y="175"/>
                      </a:lnTo>
                      <a:lnTo>
                        <a:pt x="311" y="164"/>
                      </a:lnTo>
                      <a:lnTo>
                        <a:pt x="325" y="158"/>
                      </a:lnTo>
                      <a:lnTo>
                        <a:pt x="335" y="169"/>
                      </a:lnTo>
                      <a:lnTo>
                        <a:pt x="355" y="167"/>
                      </a:lnTo>
                      <a:lnTo>
                        <a:pt x="358" y="158"/>
                      </a:lnTo>
                      <a:lnTo>
                        <a:pt x="356" y="144"/>
                      </a:lnTo>
                      <a:lnTo>
                        <a:pt x="372" y="119"/>
                      </a:lnTo>
                      <a:lnTo>
                        <a:pt x="402" y="97"/>
                      </a:lnTo>
                      <a:lnTo>
                        <a:pt x="406" y="67"/>
                      </a:lnTo>
                      <a:lnTo>
                        <a:pt x="425" y="64"/>
                      </a:lnTo>
                      <a:lnTo>
                        <a:pt x="449" y="55"/>
                      </a:lnTo>
                      <a:lnTo>
                        <a:pt x="464" y="44"/>
                      </a:lnTo>
                      <a:lnTo>
                        <a:pt x="463" y="33"/>
                      </a:lnTo>
                      <a:lnTo>
                        <a:pt x="455" y="25"/>
                      </a:lnTo>
                      <a:lnTo>
                        <a:pt x="459" y="6"/>
                      </a:lnTo>
                      <a:lnTo>
                        <a:pt x="484" y="5"/>
                      </a:lnTo>
                      <a:lnTo>
                        <a:pt x="500" y="0"/>
                      </a:lnTo>
                      <a:lnTo>
                        <a:pt x="520" y="10"/>
                      </a:lnTo>
                      <a:lnTo>
                        <a:pt x="533" y="36"/>
                      </a:lnTo>
                      <a:lnTo>
                        <a:pt x="566" y="36"/>
                      </a:lnTo>
                      <a:lnTo>
                        <a:pt x="578" y="50"/>
                      </a:lnTo>
                      <a:lnTo>
                        <a:pt x="587" y="50"/>
                      </a:lnTo>
                      <a:lnTo>
                        <a:pt x="605" y="42"/>
                      </a:lnTo>
                      <a:lnTo>
                        <a:pt x="637" y="45"/>
                      </a:lnTo>
                      <a:lnTo>
                        <a:pt x="653" y="47"/>
                      </a:lnTo>
                      <a:lnTo>
                        <a:pt x="664" y="33"/>
                      </a:lnTo>
                      <a:lnTo>
                        <a:pt x="680" y="25"/>
                      </a:lnTo>
                      <a:lnTo>
                        <a:pt x="692" y="20"/>
                      </a:lnTo>
                      <a:lnTo>
                        <a:pt x="695" y="38"/>
                      </a:lnTo>
                      <a:lnTo>
                        <a:pt x="709" y="44"/>
                      </a:lnTo>
                      <a:lnTo>
                        <a:pt x="725" y="58"/>
                      </a:lnTo>
                      <a:lnTo>
                        <a:pt x="726" y="94"/>
                      </a:lnTo>
                      <a:lnTo>
                        <a:pt x="731" y="103"/>
                      </a:lnTo>
                      <a:lnTo>
                        <a:pt x="747" y="113"/>
                      </a:lnTo>
                      <a:lnTo>
                        <a:pt x="751" y="127"/>
                      </a:lnTo>
                      <a:lnTo>
                        <a:pt x="778" y="148"/>
                      </a:lnTo>
                      <a:lnTo>
                        <a:pt x="789" y="170"/>
                      </a:lnTo>
                      <a:lnTo>
                        <a:pt x="805" y="181"/>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45" name="Freeform 92">
                  <a:extLst>
                    <a:ext uri="{FF2B5EF4-FFF2-40B4-BE49-F238E27FC236}">
                      <a16:creationId xmlns:a16="http://schemas.microsoft.com/office/drawing/2014/main" id="{75644728-B874-4C14-AA78-51BDC74474E2}"/>
                    </a:ext>
                  </a:extLst>
                </p:cNvPr>
                <p:cNvSpPr>
                  <a:spLocks/>
                </p:cNvSpPr>
                <p:nvPr/>
              </p:nvSpPr>
              <p:spPr bwMode="auto">
                <a:xfrm>
                  <a:off x="4409241" y="3210535"/>
                  <a:ext cx="414960" cy="687853"/>
                </a:xfrm>
                <a:custGeom>
                  <a:avLst/>
                  <a:gdLst>
                    <a:gd name="T0" fmla="*/ 27 w 406"/>
                    <a:gd name="T1" fmla="*/ 656 h 673"/>
                    <a:gd name="T2" fmla="*/ 17 w 406"/>
                    <a:gd name="T3" fmla="*/ 566 h 673"/>
                    <a:gd name="T4" fmla="*/ 0 w 406"/>
                    <a:gd name="T5" fmla="*/ 448 h 673"/>
                    <a:gd name="T6" fmla="*/ 2 w 406"/>
                    <a:gd name="T7" fmla="*/ 361 h 673"/>
                    <a:gd name="T8" fmla="*/ 6 w 406"/>
                    <a:gd name="T9" fmla="*/ 167 h 673"/>
                    <a:gd name="T10" fmla="*/ 6 w 406"/>
                    <a:gd name="T11" fmla="*/ 63 h 673"/>
                    <a:gd name="T12" fmla="*/ 6 w 406"/>
                    <a:gd name="T13" fmla="*/ 24 h 673"/>
                    <a:gd name="T14" fmla="*/ 284 w 406"/>
                    <a:gd name="T15" fmla="*/ 0 h 673"/>
                    <a:gd name="T16" fmla="*/ 284 w 406"/>
                    <a:gd name="T17" fmla="*/ 15 h 673"/>
                    <a:gd name="T18" fmla="*/ 284 w 406"/>
                    <a:gd name="T19" fmla="*/ 27 h 673"/>
                    <a:gd name="T20" fmla="*/ 289 w 406"/>
                    <a:gd name="T21" fmla="*/ 49 h 673"/>
                    <a:gd name="T22" fmla="*/ 309 w 406"/>
                    <a:gd name="T23" fmla="*/ 99 h 673"/>
                    <a:gd name="T24" fmla="*/ 325 w 406"/>
                    <a:gd name="T25" fmla="*/ 160 h 673"/>
                    <a:gd name="T26" fmla="*/ 334 w 406"/>
                    <a:gd name="T27" fmla="*/ 199 h 673"/>
                    <a:gd name="T28" fmla="*/ 344 w 406"/>
                    <a:gd name="T29" fmla="*/ 228 h 673"/>
                    <a:gd name="T30" fmla="*/ 353 w 406"/>
                    <a:gd name="T31" fmla="*/ 272 h 673"/>
                    <a:gd name="T32" fmla="*/ 367 w 406"/>
                    <a:gd name="T33" fmla="*/ 311 h 673"/>
                    <a:gd name="T34" fmla="*/ 383 w 406"/>
                    <a:gd name="T35" fmla="*/ 333 h 673"/>
                    <a:gd name="T36" fmla="*/ 386 w 406"/>
                    <a:gd name="T37" fmla="*/ 353 h 673"/>
                    <a:gd name="T38" fmla="*/ 398 w 406"/>
                    <a:gd name="T39" fmla="*/ 358 h 673"/>
                    <a:gd name="T40" fmla="*/ 398 w 406"/>
                    <a:gd name="T41" fmla="*/ 372 h 673"/>
                    <a:gd name="T42" fmla="*/ 387 w 406"/>
                    <a:gd name="T43" fmla="*/ 402 h 673"/>
                    <a:gd name="T44" fmla="*/ 384 w 406"/>
                    <a:gd name="T45" fmla="*/ 422 h 673"/>
                    <a:gd name="T46" fmla="*/ 384 w 406"/>
                    <a:gd name="T47" fmla="*/ 434 h 673"/>
                    <a:gd name="T48" fmla="*/ 394 w 406"/>
                    <a:gd name="T49" fmla="*/ 461 h 673"/>
                    <a:gd name="T50" fmla="*/ 395 w 406"/>
                    <a:gd name="T51" fmla="*/ 495 h 673"/>
                    <a:gd name="T52" fmla="*/ 391 w 406"/>
                    <a:gd name="T53" fmla="*/ 509 h 673"/>
                    <a:gd name="T54" fmla="*/ 395 w 406"/>
                    <a:gd name="T55" fmla="*/ 516 h 673"/>
                    <a:gd name="T56" fmla="*/ 403 w 406"/>
                    <a:gd name="T57" fmla="*/ 520 h 673"/>
                    <a:gd name="T58" fmla="*/ 406 w 406"/>
                    <a:gd name="T59" fmla="*/ 537 h 673"/>
                    <a:gd name="T60" fmla="*/ 370 w 406"/>
                    <a:gd name="T61" fmla="*/ 536 h 673"/>
                    <a:gd name="T62" fmla="*/ 328 w 406"/>
                    <a:gd name="T63" fmla="*/ 541 h 673"/>
                    <a:gd name="T64" fmla="*/ 169 w 406"/>
                    <a:gd name="T65" fmla="*/ 558 h 673"/>
                    <a:gd name="T66" fmla="*/ 103 w 406"/>
                    <a:gd name="T67" fmla="*/ 567 h 673"/>
                    <a:gd name="T68" fmla="*/ 103 w 406"/>
                    <a:gd name="T69" fmla="*/ 584 h 673"/>
                    <a:gd name="T70" fmla="*/ 114 w 406"/>
                    <a:gd name="T71" fmla="*/ 597 h 673"/>
                    <a:gd name="T72" fmla="*/ 130 w 406"/>
                    <a:gd name="T73" fmla="*/ 608 h 673"/>
                    <a:gd name="T74" fmla="*/ 133 w 406"/>
                    <a:gd name="T75" fmla="*/ 658 h 673"/>
                    <a:gd name="T76" fmla="*/ 99 w 406"/>
                    <a:gd name="T77" fmla="*/ 673 h 673"/>
                    <a:gd name="T78" fmla="*/ 81 w 406"/>
                    <a:gd name="T79" fmla="*/ 672 h 673"/>
                    <a:gd name="T80" fmla="*/ 99 w 406"/>
                    <a:gd name="T81" fmla="*/ 659 h 673"/>
                    <a:gd name="T82" fmla="*/ 99 w 406"/>
                    <a:gd name="T83" fmla="*/ 653 h 673"/>
                    <a:gd name="T84" fmla="*/ 80 w 406"/>
                    <a:gd name="T85" fmla="*/ 616 h 673"/>
                    <a:gd name="T86" fmla="*/ 66 w 406"/>
                    <a:gd name="T87" fmla="*/ 612 h 673"/>
                    <a:gd name="T88" fmla="*/ 56 w 406"/>
                    <a:gd name="T89" fmla="*/ 639 h 673"/>
                    <a:gd name="T90" fmla="*/ 49 w 406"/>
                    <a:gd name="T91" fmla="*/ 656 h 673"/>
                    <a:gd name="T92" fmla="*/ 44 w 406"/>
                    <a:gd name="T93" fmla="*/ 656 h 673"/>
                    <a:gd name="T94" fmla="*/ 27 w 406"/>
                    <a:gd name="T95" fmla="*/ 65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6" h="673">
                      <a:moveTo>
                        <a:pt x="27" y="656"/>
                      </a:moveTo>
                      <a:lnTo>
                        <a:pt x="17" y="566"/>
                      </a:lnTo>
                      <a:lnTo>
                        <a:pt x="0" y="448"/>
                      </a:lnTo>
                      <a:lnTo>
                        <a:pt x="2" y="361"/>
                      </a:lnTo>
                      <a:lnTo>
                        <a:pt x="6" y="167"/>
                      </a:lnTo>
                      <a:lnTo>
                        <a:pt x="6" y="63"/>
                      </a:lnTo>
                      <a:lnTo>
                        <a:pt x="6" y="24"/>
                      </a:lnTo>
                      <a:lnTo>
                        <a:pt x="284" y="0"/>
                      </a:lnTo>
                      <a:lnTo>
                        <a:pt x="284" y="15"/>
                      </a:lnTo>
                      <a:lnTo>
                        <a:pt x="284" y="27"/>
                      </a:lnTo>
                      <a:lnTo>
                        <a:pt x="289" y="49"/>
                      </a:lnTo>
                      <a:lnTo>
                        <a:pt x="309" y="99"/>
                      </a:lnTo>
                      <a:lnTo>
                        <a:pt x="325" y="160"/>
                      </a:lnTo>
                      <a:lnTo>
                        <a:pt x="334" y="199"/>
                      </a:lnTo>
                      <a:lnTo>
                        <a:pt x="344" y="228"/>
                      </a:lnTo>
                      <a:lnTo>
                        <a:pt x="353" y="272"/>
                      </a:lnTo>
                      <a:lnTo>
                        <a:pt x="367" y="311"/>
                      </a:lnTo>
                      <a:lnTo>
                        <a:pt x="383" y="333"/>
                      </a:lnTo>
                      <a:lnTo>
                        <a:pt x="386" y="353"/>
                      </a:lnTo>
                      <a:lnTo>
                        <a:pt x="398" y="358"/>
                      </a:lnTo>
                      <a:lnTo>
                        <a:pt x="398" y="372"/>
                      </a:lnTo>
                      <a:lnTo>
                        <a:pt x="387" y="402"/>
                      </a:lnTo>
                      <a:lnTo>
                        <a:pt x="384" y="422"/>
                      </a:lnTo>
                      <a:lnTo>
                        <a:pt x="384" y="434"/>
                      </a:lnTo>
                      <a:lnTo>
                        <a:pt x="394" y="461"/>
                      </a:lnTo>
                      <a:lnTo>
                        <a:pt x="395" y="495"/>
                      </a:lnTo>
                      <a:lnTo>
                        <a:pt x="391" y="509"/>
                      </a:lnTo>
                      <a:lnTo>
                        <a:pt x="395" y="516"/>
                      </a:lnTo>
                      <a:lnTo>
                        <a:pt x="403" y="520"/>
                      </a:lnTo>
                      <a:lnTo>
                        <a:pt x="406" y="537"/>
                      </a:lnTo>
                      <a:lnTo>
                        <a:pt x="370" y="536"/>
                      </a:lnTo>
                      <a:lnTo>
                        <a:pt x="328" y="541"/>
                      </a:lnTo>
                      <a:lnTo>
                        <a:pt x="169" y="558"/>
                      </a:lnTo>
                      <a:lnTo>
                        <a:pt x="103" y="567"/>
                      </a:lnTo>
                      <a:lnTo>
                        <a:pt x="103" y="584"/>
                      </a:lnTo>
                      <a:lnTo>
                        <a:pt x="114" y="597"/>
                      </a:lnTo>
                      <a:lnTo>
                        <a:pt x="130" y="608"/>
                      </a:lnTo>
                      <a:lnTo>
                        <a:pt x="133" y="658"/>
                      </a:lnTo>
                      <a:lnTo>
                        <a:pt x="99" y="673"/>
                      </a:lnTo>
                      <a:lnTo>
                        <a:pt x="81" y="672"/>
                      </a:lnTo>
                      <a:lnTo>
                        <a:pt x="99" y="659"/>
                      </a:lnTo>
                      <a:lnTo>
                        <a:pt x="99" y="653"/>
                      </a:lnTo>
                      <a:lnTo>
                        <a:pt x="80" y="616"/>
                      </a:lnTo>
                      <a:lnTo>
                        <a:pt x="66" y="612"/>
                      </a:lnTo>
                      <a:lnTo>
                        <a:pt x="56" y="639"/>
                      </a:lnTo>
                      <a:lnTo>
                        <a:pt x="49" y="656"/>
                      </a:lnTo>
                      <a:lnTo>
                        <a:pt x="44" y="656"/>
                      </a:lnTo>
                      <a:lnTo>
                        <a:pt x="27" y="656"/>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46" name="Freeform 93">
                  <a:extLst>
                    <a:ext uri="{FF2B5EF4-FFF2-40B4-BE49-F238E27FC236}">
                      <a16:creationId xmlns:a16="http://schemas.microsoft.com/office/drawing/2014/main" id="{42D53B54-5E9D-4647-8809-5FDFA0ED9106}"/>
                    </a:ext>
                  </a:extLst>
                </p:cNvPr>
                <p:cNvSpPr>
                  <a:spLocks/>
                </p:cNvSpPr>
                <p:nvPr/>
              </p:nvSpPr>
              <p:spPr bwMode="auto">
                <a:xfrm>
                  <a:off x="3729565" y="3531465"/>
                  <a:ext cx="656169" cy="557028"/>
                </a:xfrm>
                <a:custGeom>
                  <a:avLst/>
                  <a:gdLst>
                    <a:gd name="T0" fmla="*/ 526 w 642"/>
                    <a:gd name="T1" fmla="*/ 314 h 545"/>
                    <a:gd name="T2" fmla="*/ 528 w 642"/>
                    <a:gd name="T3" fmla="*/ 273 h 545"/>
                    <a:gd name="T4" fmla="*/ 314 w 642"/>
                    <a:gd name="T5" fmla="*/ 283 h 545"/>
                    <a:gd name="T6" fmla="*/ 315 w 642"/>
                    <a:gd name="T7" fmla="*/ 216 h 545"/>
                    <a:gd name="T8" fmla="*/ 367 w 642"/>
                    <a:gd name="T9" fmla="*/ 124 h 545"/>
                    <a:gd name="T10" fmla="*/ 372 w 642"/>
                    <a:gd name="T11" fmla="*/ 105 h 545"/>
                    <a:gd name="T12" fmla="*/ 361 w 642"/>
                    <a:gd name="T13" fmla="*/ 80 h 545"/>
                    <a:gd name="T14" fmla="*/ 348 w 642"/>
                    <a:gd name="T15" fmla="*/ 41 h 545"/>
                    <a:gd name="T16" fmla="*/ 0 w 642"/>
                    <a:gd name="T17" fmla="*/ 6 h 545"/>
                    <a:gd name="T18" fmla="*/ 5 w 642"/>
                    <a:gd name="T19" fmla="*/ 125 h 545"/>
                    <a:gd name="T20" fmla="*/ 25 w 642"/>
                    <a:gd name="T21" fmla="*/ 175 h 545"/>
                    <a:gd name="T22" fmla="*/ 58 w 642"/>
                    <a:gd name="T23" fmla="*/ 241 h 545"/>
                    <a:gd name="T24" fmla="*/ 64 w 642"/>
                    <a:gd name="T25" fmla="*/ 266 h 545"/>
                    <a:gd name="T26" fmla="*/ 41 w 642"/>
                    <a:gd name="T27" fmla="*/ 350 h 545"/>
                    <a:gd name="T28" fmla="*/ 47 w 642"/>
                    <a:gd name="T29" fmla="*/ 378 h 545"/>
                    <a:gd name="T30" fmla="*/ 34 w 642"/>
                    <a:gd name="T31" fmla="*/ 444 h 545"/>
                    <a:gd name="T32" fmla="*/ 64 w 642"/>
                    <a:gd name="T33" fmla="*/ 456 h 545"/>
                    <a:gd name="T34" fmla="*/ 205 w 642"/>
                    <a:gd name="T35" fmla="*/ 479 h 545"/>
                    <a:gd name="T36" fmla="*/ 267 w 642"/>
                    <a:gd name="T37" fmla="*/ 478 h 545"/>
                    <a:gd name="T38" fmla="*/ 308 w 642"/>
                    <a:gd name="T39" fmla="*/ 490 h 545"/>
                    <a:gd name="T40" fmla="*/ 294 w 642"/>
                    <a:gd name="T41" fmla="*/ 470 h 545"/>
                    <a:gd name="T42" fmla="*/ 259 w 642"/>
                    <a:gd name="T43" fmla="*/ 464 h 545"/>
                    <a:gd name="T44" fmla="*/ 261 w 642"/>
                    <a:gd name="T45" fmla="*/ 459 h 545"/>
                    <a:gd name="T46" fmla="*/ 264 w 642"/>
                    <a:gd name="T47" fmla="*/ 454 h 545"/>
                    <a:gd name="T48" fmla="*/ 284 w 642"/>
                    <a:gd name="T49" fmla="*/ 448 h 545"/>
                    <a:gd name="T50" fmla="*/ 306 w 642"/>
                    <a:gd name="T51" fmla="*/ 451 h 545"/>
                    <a:gd name="T52" fmla="*/ 336 w 642"/>
                    <a:gd name="T53" fmla="*/ 470 h 545"/>
                    <a:gd name="T54" fmla="*/ 365 w 642"/>
                    <a:gd name="T55" fmla="*/ 487 h 545"/>
                    <a:gd name="T56" fmla="*/ 372 w 642"/>
                    <a:gd name="T57" fmla="*/ 508 h 545"/>
                    <a:gd name="T58" fmla="*/ 373 w 642"/>
                    <a:gd name="T59" fmla="*/ 523 h 545"/>
                    <a:gd name="T60" fmla="*/ 448 w 642"/>
                    <a:gd name="T61" fmla="*/ 537 h 545"/>
                    <a:gd name="T62" fmla="*/ 470 w 642"/>
                    <a:gd name="T63" fmla="*/ 518 h 545"/>
                    <a:gd name="T64" fmla="*/ 490 w 642"/>
                    <a:gd name="T65" fmla="*/ 515 h 545"/>
                    <a:gd name="T66" fmla="*/ 481 w 642"/>
                    <a:gd name="T67" fmla="*/ 539 h 545"/>
                    <a:gd name="T68" fmla="*/ 506 w 642"/>
                    <a:gd name="T69" fmla="*/ 534 h 545"/>
                    <a:gd name="T70" fmla="*/ 525 w 642"/>
                    <a:gd name="T71" fmla="*/ 511 h 545"/>
                    <a:gd name="T72" fmla="*/ 517 w 642"/>
                    <a:gd name="T73" fmla="*/ 498 h 545"/>
                    <a:gd name="T74" fmla="*/ 529 w 642"/>
                    <a:gd name="T75" fmla="*/ 486 h 545"/>
                    <a:gd name="T76" fmla="*/ 540 w 642"/>
                    <a:gd name="T77" fmla="*/ 483 h 545"/>
                    <a:gd name="T78" fmla="*/ 540 w 642"/>
                    <a:gd name="T79" fmla="*/ 492 h 545"/>
                    <a:gd name="T80" fmla="*/ 543 w 642"/>
                    <a:gd name="T81" fmla="*/ 501 h 545"/>
                    <a:gd name="T82" fmla="*/ 545 w 642"/>
                    <a:gd name="T83" fmla="*/ 503 h 545"/>
                    <a:gd name="T84" fmla="*/ 570 w 642"/>
                    <a:gd name="T85" fmla="*/ 506 h 545"/>
                    <a:gd name="T86" fmla="*/ 601 w 642"/>
                    <a:gd name="T87" fmla="*/ 528 h 545"/>
                    <a:gd name="T88" fmla="*/ 628 w 642"/>
                    <a:gd name="T89" fmla="*/ 534 h 545"/>
                    <a:gd name="T90" fmla="*/ 642 w 642"/>
                    <a:gd name="T91" fmla="*/ 504 h 545"/>
                    <a:gd name="T92" fmla="*/ 612 w 642"/>
                    <a:gd name="T93" fmla="*/ 487 h 545"/>
                    <a:gd name="T94" fmla="*/ 556 w 642"/>
                    <a:gd name="T95" fmla="*/ 469 h 545"/>
                    <a:gd name="T96" fmla="*/ 576 w 642"/>
                    <a:gd name="T97" fmla="*/ 454 h 545"/>
                    <a:gd name="T98" fmla="*/ 567 w 642"/>
                    <a:gd name="T99" fmla="*/ 444 h 545"/>
                    <a:gd name="T100" fmla="*/ 587 w 642"/>
                    <a:gd name="T101" fmla="*/ 440 h 545"/>
                    <a:gd name="T102" fmla="*/ 590 w 642"/>
                    <a:gd name="T103" fmla="*/ 409 h 545"/>
                    <a:gd name="T104" fmla="*/ 579 w 642"/>
                    <a:gd name="T105" fmla="*/ 394 h 545"/>
                    <a:gd name="T106" fmla="*/ 562 w 642"/>
                    <a:gd name="T107" fmla="*/ 422 h 545"/>
                    <a:gd name="T108" fmla="*/ 537 w 642"/>
                    <a:gd name="T109" fmla="*/ 408 h 545"/>
                    <a:gd name="T110" fmla="*/ 561 w 642"/>
                    <a:gd name="T111" fmla="*/ 373 h 545"/>
                    <a:gd name="T112" fmla="*/ 547 w 642"/>
                    <a:gd name="T113" fmla="*/ 334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2" h="545">
                      <a:moveTo>
                        <a:pt x="547" y="334"/>
                      </a:moveTo>
                      <a:lnTo>
                        <a:pt x="526" y="314"/>
                      </a:lnTo>
                      <a:lnTo>
                        <a:pt x="532" y="280"/>
                      </a:lnTo>
                      <a:lnTo>
                        <a:pt x="528" y="273"/>
                      </a:lnTo>
                      <a:lnTo>
                        <a:pt x="470" y="280"/>
                      </a:lnTo>
                      <a:lnTo>
                        <a:pt x="314" y="283"/>
                      </a:lnTo>
                      <a:lnTo>
                        <a:pt x="309" y="269"/>
                      </a:lnTo>
                      <a:lnTo>
                        <a:pt x="315" y="216"/>
                      </a:lnTo>
                      <a:lnTo>
                        <a:pt x="336" y="178"/>
                      </a:lnTo>
                      <a:lnTo>
                        <a:pt x="367" y="124"/>
                      </a:lnTo>
                      <a:lnTo>
                        <a:pt x="364" y="109"/>
                      </a:lnTo>
                      <a:lnTo>
                        <a:pt x="372" y="105"/>
                      </a:lnTo>
                      <a:lnTo>
                        <a:pt x="375" y="92"/>
                      </a:lnTo>
                      <a:lnTo>
                        <a:pt x="361" y="80"/>
                      </a:lnTo>
                      <a:lnTo>
                        <a:pt x="359" y="67"/>
                      </a:lnTo>
                      <a:lnTo>
                        <a:pt x="348" y="41"/>
                      </a:lnTo>
                      <a:lnTo>
                        <a:pt x="347" y="0"/>
                      </a:lnTo>
                      <a:lnTo>
                        <a:pt x="0" y="6"/>
                      </a:lnTo>
                      <a:lnTo>
                        <a:pt x="2" y="66"/>
                      </a:lnTo>
                      <a:lnTo>
                        <a:pt x="5" y="125"/>
                      </a:lnTo>
                      <a:lnTo>
                        <a:pt x="9" y="149"/>
                      </a:lnTo>
                      <a:lnTo>
                        <a:pt x="25" y="175"/>
                      </a:lnTo>
                      <a:lnTo>
                        <a:pt x="31" y="206"/>
                      </a:lnTo>
                      <a:lnTo>
                        <a:pt x="58" y="241"/>
                      </a:lnTo>
                      <a:lnTo>
                        <a:pt x="59" y="261"/>
                      </a:lnTo>
                      <a:lnTo>
                        <a:pt x="64" y="266"/>
                      </a:lnTo>
                      <a:lnTo>
                        <a:pt x="59" y="317"/>
                      </a:lnTo>
                      <a:lnTo>
                        <a:pt x="41" y="350"/>
                      </a:lnTo>
                      <a:lnTo>
                        <a:pt x="52" y="362"/>
                      </a:lnTo>
                      <a:lnTo>
                        <a:pt x="47" y="378"/>
                      </a:lnTo>
                      <a:lnTo>
                        <a:pt x="42" y="423"/>
                      </a:lnTo>
                      <a:lnTo>
                        <a:pt x="34" y="444"/>
                      </a:lnTo>
                      <a:lnTo>
                        <a:pt x="34" y="465"/>
                      </a:lnTo>
                      <a:lnTo>
                        <a:pt x="64" y="456"/>
                      </a:lnTo>
                      <a:lnTo>
                        <a:pt x="139" y="458"/>
                      </a:lnTo>
                      <a:lnTo>
                        <a:pt x="205" y="479"/>
                      </a:lnTo>
                      <a:lnTo>
                        <a:pt x="245" y="487"/>
                      </a:lnTo>
                      <a:lnTo>
                        <a:pt x="267" y="478"/>
                      </a:lnTo>
                      <a:lnTo>
                        <a:pt x="287" y="486"/>
                      </a:lnTo>
                      <a:lnTo>
                        <a:pt x="308" y="490"/>
                      </a:lnTo>
                      <a:lnTo>
                        <a:pt x="312" y="478"/>
                      </a:lnTo>
                      <a:lnTo>
                        <a:pt x="294" y="470"/>
                      </a:lnTo>
                      <a:lnTo>
                        <a:pt x="276" y="473"/>
                      </a:lnTo>
                      <a:lnTo>
                        <a:pt x="259" y="464"/>
                      </a:lnTo>
                      <a:lnTo>
                        <a:pt x="259" y="464"/>
                      </a:lnTo>
                      <a:lnTo>
                        <a:pt x="261" y="459"/>
                      </a:lnTo>
                      <a:lnTo>
                        <a:pt x="262" y="456"/>
                      </a:lnTo>
                      <a:lnTo>
                        <a:pt x="264" y="454"/>
                      </a:lnTo>
                      <a:lnTo>
                        <a:pt x="264" y="454"/>
                      </a:lnTo>
                      <a:lnTo>
                        <a:pt x="284" y="448"/>
                      </a:lnTo>
                      <a:lnTo>
                        <a:pt x="295" y="458"/>
                      </a:lnTo>
                      <a:lnTo>
                        <a:pt x="306" y="451"/>
                      </a:lnTo>
                      <a:lnTo>
                        <a:pt x="326" y="456"/>
                      </a:lnTo>
                      <a:lnTo>
                        <a:pt x="336" y="470"/>
                      </a:lnTo>
                      <a:lnTo>
                        <a:pt x="337" y="486"/>
                      </a:lnTo>
                      <a:lnTo>
                        <a:pt x="365" y="487"/>
                      </a:lnTo>
                      <a:lnTo>
                        <a:pt x="376" y="498"/>
                      </a:lnTo>
                      <a:lnTo>
                        <a:pt x="372" y="508"/>
                      </a:lnTo>
                      <a:lnTo>
                        <a:pt x="364" y="514"/>
                      </a:lnTo>
                      <a:lnTo>
                        <a:pt x="373" y="523"/>
                      </a:lnTo>
                      <a:lnTo>
                        <a:pt x="426" y="545"/>
                      </a:lnTo>
                      <a:lnTo>
                        <a:pt x="448" y="537"/>
                      </a:lnTo>
                      <a:lnTo>
                        <a:pt x="454" y="522"/>
                      </a:lnTo>
                      <a:lnTo>
                        <a:pt x="470" y="518"/>
                      </a:lnTo>
                      <a:lnTo>
                        <a:pt x="481" y="509"/>
                      </a:lnTo>
                      <a:lnTo>
                        <a:pt x="490" y="515"/>
                      </a:lnTo>
                      <a:lnTo>
                        <a:pt x="495" y="534"/>
                      </a:lnTo>
                      <a:lnTo>
                        <a:pt x="481" y="539"/>
                      </a:lnTo>
                      <a:lnTo>
                        <a:pt x="484" y="542"/>
                      </a:lnTo>
                      <a:lnTo>
                        <a:pt x="506" y="534"/>
                      </a:lnTo>
                      <a:lnTo>
                        <a:pt x="520" y="514"/>
                      </a:lnTo>
                      <a:lnTo>
                        <a:pt x="525" y="511"/>
                      </a:lnTo>
                      <a:lnTo>
                        <a:pt x="512" y="508"/>
                      </a:lnTo>
                      <a:lnTo>
                        <a:pt x="517" y="498"/>
                      </a:lnTo>
                      <a:lnTo>
                        <a:pt x="515" y="489"/>
                      </a:lnTo>
                      <a:lnTo>
                        <a:pt x="529" y="486"/>
                      </a:lnTo>
                      <a:lnTo>
                        <a:pt x="536" y="478"/>
                      </a:lnTo>
                      <a:lnTo>
                        <a:pt x="540" y="483"/>
                      </a:lnTo>
                      <a:lnTo>
                        <a:pt x="540" y="483"/>
                      </a:lnTo>
                      <a:lnTo>
                        <a:pt x="540" y="492"/>
                      </a:lnTo>
                      <a:lnTo>
                        <a:pt x="542" y="500"/>
                      </a:lnTo>
                      <a:lnTo>
                        <a:pt x="543" y="501"/>
                      </a:lnTo>
                      <a:lnTo>
                        <a:pt x="545" y="503"/>
                      </a:lnTo>
                      <a:lnTo>
                        <a:pt x="545" y="503"/>
                      </a:lnTo>
                      <a:lnTo>
                        <a:pt x="559" y="504"/>
                      </a:lnTo>
                      <a:lnTo>
                        <a:pt x="570" y="506"/>
                      </a:lnTo>
                      <a:lnTo>
                        <a:pt x="596" y="518"/>
                      </a:lnTo>
                      <a:lnTo>
                        <a:pt x="601" y="528"/>
                      </a:lnTo>
                      <a:lnTo>
                        <a:pt x="620" y="528"/>
                      </a:lnTo>
                      <a:lnTo>
                        <a:pt x="628" y="534"/>
                      </a:lnTo>
                      <a:lnTo>
                        <a:pt x="642" y="514"/>
                      </a:lnTo>
                      <a:lnTo>
                        <a:pt x="642" y="504"/>
                      </a:lnTo>
                      <a:lnTo>
                        <a:pt x="632" y="504"/>
                      </a:lnTo>
                      <a:lnTo>
                        <a:pt x="612" y="487"/>
                      </a:lnTo>
                      <a:lnTo>
                        <a:pt x="576" y="483"/>
                      </a:lnTo>
                      <a:lnTo>
                        <a:pt x="556" y="469"/>
                      </a:lnTo>
                      <a:lnTo>
                        <a:pt x="562" y="451"/>
                      </a:lnTo>
                      <a:lnTo>
                        <a:pt x="576" y="454"/>
                      </a:lnTo>
                      <a:lnTo>
                        <a:pt x="578" y="450"/>
                      </a:lnTo>
                      <a:lnTo>
                        <a:pt x="567" y="444"/>
                      </a:lnTo>
                      <a:lnTo>
                        <a:pt x="567" y="440"/>
                      </a:lnTo>
                      <a:lnTo>
                        <a:pt x="587" y="440"/>
                      </a:lnTo>
                      <a:lnTo>
                        <a:pt x="598" y="422"/>
                      </a:lnTo>
                      <a:lnTo>
                        <a:pt x="590" y="409"/>
                      </a:lnTo>
                      <a:lnTo>
                        <a:pt x="587" y="392"/>
                      </a:lnTo>
                      <a:lnTo>
                        <a:pt x="579" y="394"/>
                      </a:lnTo>
                      <a:lnTo>
                        <a:pt x="567" y="406"/>
                      </a:lnTo>
                      <a:lnTo>
                        <a:pt x="562" y="422"/>
                      </a:lnTo>
                      <a:lnTo>
                        <a:pt x="543" y="419"/>
                      </a:lnTo>
                      <a:lnTo>
                        <a:pt x="537" y="408"/>
                      </a:lnTo>
                      <a:lnTo>
                        <a:pt x="548" y="395"/>
                      </a:lnTo>
                      <a:lnTo>
                        <a:pt x="561" y="373"/>
                      </a:lnTo>
                      <a:lnTo>
                        <a:pt x="554" y="359"/>
                      </a:lnTo>
                      <a:lnTo>
                        <a:pt x="547" y="334"/>
                      </a:lnTo>
                      <a:close/>
                    </a:path>
                  </a:pathLst>
                </a:custGeom>
                <a:solidFill>
                  <a:srgbClr val="00B0F0"/>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47" name="Freeform 94">
                  <a:extLst>
                    <a:ext uri="{FF2B5EF4-FFF2-40B4-BE49-F238E27FC236}">
                      <a16:creationId xmlns:a16="http://schemas.microsoft.com/office/drawing/2014/main" id="{26024A44-EBE0-41EC-96EA-5A69A53023DE}"/>
                    </a:ext>
                  </a:extLst>
                </p:cNvPr>
                <p:cNvSpPr>
                  <a:spLocks/>
                </p:cNvSpPr>
                <p:nvPr/>
              </p:nvSpPr>
              <p:spPr bwMode="auto">
                <a:xfrm>
                  <a:off x="4045385" y="3235065"/>
                  <a:ext cx="392475" cy="677632"/>
                </a:xfrm>
                <a:custGeom>
                  <a:avLst/>
                  <a:gdLst>
                    <a:gd name="T0" fmla="*/ 384 w 384"/>
                    <a:gd name="T1" fmla="*/ 624 h 663"/>
                    <a:gd name="T2" fmla="*/ 383 w 384"/>
                    <a:gd name="T3" fmla="*/ 632 h 663"/>
                    <a:gd name="T4" fmla="*/ 352 w 384"/>
                    <a:gd name="T5" fmla="*/ 632 h 663"/>
                    <a:gd name="T6" fmla="*/ 342 w 384"/>
                    <a:gd name="T7" fmla="*/ 627 h 663"/>
                    <a:gd name="T8" fmla="*/ 328 w 384"/>
                    <a:gd name="T9" fmla="*/ 626 h 663"/>
                    <a:gd name="T10" fmla="*/ 286 w 384"/>
                    <a:gd name="T11" fmla="*/ 638 h 663"/>
                    <a:gd name="T12" fmla="*/ 275 w 384"/>
                    <a:gd name="T13" fmla="*/ 632 h 663"/>
                    <a:gd name="T14" fmla="*/ 259 w 384"/>
                    <a:gd name="T15" fmla="*/ 659 h 663"/>
                    <a:gd name="T16" fmla="*/ 252 w 384"/>
                    <a:gd name="T17" fmla="*/ 663 h 663"/>
                    <a:gd name="T18" fmla="*/ 245 w 384"/>
                    <a:gd name="T19" fmla="*/ 648 h 663"/>
                    <a:gd name="T20" fmla="*/ 238 w 384"/>
                    <a:gd name="T21" fmla="*/ 624 h 663"/>
                    <a:gd name="T22" fmla="*/ 216 w 384"/>
                    <a:gd name="T23" fmla="*/ 604 h 663"/>
                    <a:gd name="T24" fmla="*/ 223 w 384"/>
                    <a:gd name="T25" fmla="*/ 570 h 663"/>
                    <a:gd name="T26" fmla="*/ 219 w 384"/>
                    <a:gd name="T27" fmla="*/ 563 h 663"/>
                    <a:gd name="T28" fmla="*/ 208 w 384"/>
                    <a:gd name="T29" fmla="*/ 565 h 663"/>
                    <a:gd name="T30" fmla="*/ 158 w 384"/>
                    <a:gd name="T31" fmla="*/ 571 h 663"/>
                    <a:gd name="T32" fmla="*/ 5 w 384"/>
                    <a:gd name="T33" fmla="*/ 573 h 663"/>
                    <a:gd name="T34" fmla="*/ 0 w 384"/>
                    <a:gd name="T35" fmla="*/ 559 h 663"/>
                    <a:gd name="T36" fmla="*/ 6 w 384"/>
                    <a:gd name="T37" fmla="*/ 507 h 663"/>
                    <a:gd name="T38" fmla="*/ 25 w 384"/>
                    <a:gd name="T39" fmla="*/ 471 h 663"/>
                    <a:gd name="T40" fmla="*/ 58 w 384"/>
                    <a:gd name="T41" fmla="*/ 414 h 663"/>
                    <a:gd name="T42" fmla="*/ 55 w 384"/>
                    <a:gd name="T43" fmla="*/ 399 h 663"/>
                    <a:gd name="T44" fmla="*/ 63 w 384"/>
                    <a:gd name="T45" fmla="*/ 395 h 663"/>
                    <a:gd name="T46" fmla="*/ 66 w 384"/>
                    <a:gd name="T47" fmla="*/ 382 h 663"/>
                    <a:gd name="T48" fmla="*/ 52 w 384"/>
                    <a:gd name="T49" fmla="*/ 370 h 663"/>
                    <a:gd name="T50" fmla="*/ 50 w 384"/>
                    <a:gd name="T51" fmla="*/ 356 h 663"/>
                    <a:gd name="T52" fmla="*/ 39 w 384"/>
                    <a:gd name="T53" fmla="*/ 331 h 663"/>
                    <a:gd name="T54" fmla="*/ 38 w 384"/>
                    <a:gd name="T55" fmla="*/ 293 h 663"/>
                    <a:gd name="T56" fmla="*/ 47 w 384"/>
                    <a:gd name="T57" fmla="*/ 278 h 663"/>
                    <a:gd name="T58" fmla="*/ 45 w 384"/>
                    <a:gd name="T59" fmla="*/ 257 h 663"/>
                    <a:gd name="T60" fmla="*/ 35 w 384"/>
                    <a:gd name="T61" fmla="*/ 237 h 663"/>
                    <a:gd name="T62" fmla="*/ 44 w 384"/>
                    <a:gd name="T63" fmla="*/ 228 h 663"/>
                    <a:gd name="T64" fmla="*/ 33 w 384"/>
                    <a:gd name="T65" fmla="*/ 212 h 663"/>
                    <a:gd name="T66" fmla="*/ 36 w 384"/>
                    <a:gd name="T67" fmla="*/ 203 h 663"/>
                    <a:gd name="T68" fmla="*/ 47 w 384"/>
                    <a:gd name="T69" fmla="*/ 162 h 663"/>
                    <a:gd name="T70" fmla="*/ 63 w 384"/>
                    <a:gd name="T71" fmla="*/ 148 h 663"/>
                    <a:gd name="T72" fmla="*/ 58 w 384"/>
                    <a:gd name="T73" fmla="*/ 134 h 663"/>
                    <a:gd name="T74" fmla="*/ 81 w 384"/>
                    <a:gd name="T75" fmla="*/ 101 h 663"/>
                    <a:gd name="T76" fmla="*/ 99 w 384"/>
                    <a:gd name="T77" fmla="*/ 92 h 663"/>
                    <a:gd name="T78" fmla="*/ 97 w 384"/>
                    <a:gd name="T79" fmla="*/ 83 h 663"/>
                    <a:gd name="T80" fmla="*/ 95 w 384"/>
                    <a:gd name="T81" fmla="*/ 72 h 663"/>
                    <a:gd name="T82" fmla="*/ 113 w 384"/>
                    <a:gd name="T83" fmla="*/ 37 h 663"/>
                    <a:gd name="T84" fmla="*/ 128 w 384"/>
                    <a:gd name="T85" fmla="*/ 30 h 663"/>
                    <a:gd name="T86" fmla="*/ 128 w 384"/>
                    <a:gd name="T87" fmla="*/ 23 h 663"/>
                    <a:gd name="T88" fmla="*/ 362 w 384"/>
                    <a:gd name="T89" fmla="*/ 0 h 663"/>
                    <a:gd name="T90" fmla="*/ 364 w 384"/>
                    <a:gd name="T91" fmla="*/ 39 h 663"/>
                    <a:gd name="T92" fmla="*/ 364 w 384"/>
                    <a:gd name="T93" fmla="*/ 142 h 663"/>
                    <a:gd name="T94" fmla="*/ 359 w 384"/>
                    <a:gd name="T95" fmla="*/ 337 h 663"/>
                    <a:gd name="T96" fmla="*/ 358 w 384"/>
                    <a:gd name="T97" fmla="*/ 424 h 663"/>
                    <a:gd name="T98" fmla="*/ 375 w 384"/>
                    <a:gd name="T99" fmla="*/ 542 h 663"/>
                    <a:gd name="T100" fmla="*/ 384 w 384"/>
                    <a:gd name="T101" fmla="*/ 624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4" h="663">
                      <a:moveTo>
                        <a:pt x="384" y="624"/>
                      </a:moveTo>
                      <a:lnTo>
                        <a:pt x="383" y="632"/>
                      </a:lnTo>
                      <a:lnTo>
                        <a:pt x="352" y="632"/>
                      </a:lnTo>
                      <a:lnTo>
                        <a:pt x="342" y="627"/>
                      </a:lnTo>
                      <a:lnTo>
                        <a:pt x="328" y="626"/>
                      </a:lnTo>
                      <a:lnTo>
                        <a:pt x="286" y="638"/>
                      </a:lnTo>
                      <a:lnTo>
                        <a:pt x="275" y="632"/>
                      </a:lnTo>
                      <a:lnTo>
                        <a:pt x="259" y="659"/>
                      </a:lnTo>
                      <a:lnTo>
                        <a:pt x="252" y="663"/>
                      </a:lnTo>
                      <a:lnTo>
                        <a:pt x="245" y="648"/>
                      </a:lnTo>
                      <a:lnTo>
                        <a:pt x="238" y="624"/>
                      </a:lnTo>
                      <a:lnTo>
                        <a:pt x="216" y="604"/>
                      </a:lnTo>
                      <a:lnTo>
                        <a:pt x="223" y="570"/>
                      </a:lnTo>
                      <a:lnTo>
                        <a:pt x="219" y="563"/>
                      </a:lnTo>
                      <a:lnTo>
                        <a:pt x="208" y="565"/>
                      </a:lnTo>
                      <a:lnTo>
                        <a:pt x="158" y="571"/>
                      </a:lnTo>
                      <a:lnTo>
                        <a:pt x="5" y="573"/>
                      </a:lnTo>
                      <a:lnTo>
                        <a:pt x="0" y="559"/>
                      </a:lnTo>
                      <a:lnTo>
                        <a:pt x="6" y="507"/>
                      </a:lnTo>
                      <a:lnTo>
                        <a:pt x="25" y="471"/>
                      </a:lnTo>
                      <a:lnTo>
                        <a:pt x="58" y="414"/>
                      </a:lnTo>
                      <a:lnTo>
                        <a:pt x="55" y="399"/>
                      </a:lnTo>
                      <a:lnTo>
                        <a:pt x="63" y="395"/>
                      </a:lnTo>
                      <a:lnTo>
                        <a:pt x="66" y="382"/>
                      </a:lnTo>
                      <a:lnTo>
                        <a:pt x="52" y="370"/>
                      </a:lnTo>
                      <a:lnTo>
                        <a:pt x="50" y="356"/>
                      </a:lnTo>
                      <a:lnTo>
                        <a:pt x="39" y="331"/>
                      </a:lnTo>
                      <a:lnTo>
                        <a:pt x="38" y="293"/>
                      </a:lnTo>
                      <a:lnTo>
                        <a:pt x="47" y="278"/>
                      </a:lnTo>
                      <a:lnTo>
                        <a:pt x="45" y="257"/>
                      </a:lnTo>
                      <a:lnTo>
                        <a:pt x="35" y="237"/>
                      </a:lnTo>
                      <a:lnTo>
                        <a:pt x="44" y="228"/>
                      </a:lnTo>
                      <a:lnTo>
                        <a:pt x="33" y="212"/>
                      </a:lnTo>
                      <a:lnTo>
                        <a:pt x="36" y="203"/>
                      </a:lnTo>
                      <a:lnTo>
                        <a:pt x="47" y="162"/>
                      </a:lnTo>
                      <a:lnTo>
                        <a:pt x="63" y="148"/>
                      </a:lnTo>
                      <a:lnTo>
                        <a:pt x="58" y="134"/>
                      </a:lnTo>
                      <a:lnTo>
                        <a:pt x="81" y="101"/>
                      </a:lnTo>
                      <a:lnTo>
                        <a:pt x="99" y="92"/>
                      </a:lnTo>
                      <a:lnTo>
                        <a:pt x="97" y="83"/>
                      </a:lnTo>
                      <a:lnTo>
                        <a:pt x="95" y="72"/>
                      </a:lnTo>
                      <a:lnTo>
                        <a:pt x="113" y="37"/>
                      </a:lnTo>
                      <a:lnTo>
                        <a:pt x="128" y="30"/>
                      </a:lnTo>
                      <a:lnTo>
                        <a:pt x="128" y="23"/>
                      </a:lnTo>
                      <a:lnTo>
                        <a:pt x="362" y="0"/>
                      </a:lnTo>
                      <a:lnTo>
                        <a:pt x="364" y="39"/>
                      </a:lnTo>
                      <a:lnTo>
                        <a:pt x="364" y="142"/>
                      </a:lnTo>
                      <a:lnTo>
                        <a:pt x="359" y="337"/>
                      </a:lnTo>
                      <a:lnTo>
                        <a:pt x="358" y="424"/>
                      </a:lnTo>
                      <a:lnTo>
                        <a:pt x="375" y="542"/>
                      </a:lnTo>
                      <a:lnTo>
                        <a:pt x="384" y="624"/>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48" name="Freeform 95">
                  <a:extLst>
                    <a:ext uri="{FF2B5EF4-FFF2-40B4-BE49-F238E27FC236}">
                      <a16:creationId xmlns:a16="http://schemas.microsoft.com/office/drawing/2014/main" id="{B5280A3C-3B94-436C-AAEA-215B495021D7}"/>
                    </a:ext>
                  </a:extLst>
                </p:cNvPr>
                <p:cNvSpPr>
                  <a:spLocks/>
                </p:cNvSpPr>
                <p:nvPr/>
              </p:nvSpPr>
              <p:spPr bwMode="auto">
                <a:xfrm>
                  <a:off x="3429077" y="2088303"/>
                  <a:ext cx="664345" cy="438468"/>
                </a:xfrm>
                <a:custGeom>
                  <a:avLst/>
                  <a:gdLst>
                    <a:gd name="T0" fmla="*/ 599 w 650"/>
                    <a:gd name="T1" fmla="*/ 124 h 429"/>
                    <a:gd name="T2" fmla="*/ 600 w 650"/>
                    <a:gd name="T3" fmla="*/ 142 h 429"/>
                    <a:gd name="T4" fmla="*/ 614 w 650"/>
                    <a:gd name="T5" fmla="*/ 146 h 429"/>
                    <a:gd name="T6" fmla="*/ 620 w 650"/>
                    <a:gd name="T7" fmla="*/ 154 h 429"/>
                    <a:gd name="T8" fmla="*/ 623 w 650"/>
                    <a:gd name="T9" fmla="*/ 165 h 429"/>
                    <a:gd name="T10" fmla="*/ 647 w 650"/>
                    <a:gd name="T11" fmla="*/ 187 h 429"/>
                    <a:gd name="T12" fmla="*/ 650 w 650"/>
                    <a:gd name="T13" fmla="*/ 201 h 429"/>
                    <a:gd name="T14" fmla="*/ 647 w 650"/>
                    <a:gd name="T15" fmla="*/ 223 h 429"/>
                    <a:gd name="T16" fmla="*/ 636 w 650"/>
                    <a:gd name="T17" fmla="*/ 243 h 429"/>
                    <a:gd name="T18" fmla="*/ 631 w 650"/>
                    <a:gd name="T19" fmla="*/ 260 h 429"/>
                    <a:gd name="T20" fmla="*/ 619 w 650"/>
                    <a:gd name="T21" fmla="*/ 270 h 429"/>
                    <a:gd name="T22" fmla="*/ 608 w 650"/>
                    <a:gd name="T23" fmla="*/ 273 h 429"/>
                    <a:gd name="T24" fmla="*/ 572 w 650"/>
                    <a:gd name="T25" fmla="*/ 285 h 429"/>
                    <a:gd name="T26" fmla="*/ 564 w 650"/>
                    <a:gd name="T27" fmla="*/ 309 h 429"/>
                    <a:gd name="T28" fmla="*/ 569 w 650"/>
                    <a:gd name="T29" fmla="*/ 318 h 429"/>
                    <a:gd name="T30" fmla="*/ 580 w 650"/>
                    <a:gd name="T31" fmla="*/ 327 h 429"/>
                    <a:gd name="T32" fmla="*/ 578 w 650"/>
                    <a:gd name="T33" fmla="*/ 354 h 429"/>
                    <a:gd name="T34" fmla="*/ 567 w 650"/>
                    <a:gd name="T35" fmla="*/ 363 h 429"/>
                    <a:gd name="T36" fmla="*/ 563 w 650"/>
                    <a:gd name="T37" fmla="*/ 373 h 429"/>
                    <a:gd name="T38" fmla="*/ 563 w 650"/>
                    <a:gd name="T39" fmla="*/ 390 h 429"/>
                    <a:gd name="T40" fmla="*/ 552 w 650"/>
                    <a:gd name="T41" fmla="*/ 393 h 429"/>
                    <a:gd name="T42" fmla="*/ 541 w 650"/>
                    <a:gd name="T43" fmla="*/ 401 h 429"/>
                    <a:gd name="T44" fmla="*/ 539 w 650"/>
                    <a:gd name="T45" fmla="*/ 409 h 429"/>
                    <a:gd name="T46" fmla="*/ 541 w 650"/>
                    <a:gd name="T47" fmla="*/ 423 h 429"/>
                    <a:gd name="T48" fmla="*/ 531 w 650"/>
                    <a:gd name="T49" fmla="*/ 429 h 429"/>
                    <a:gd name="T50" fmla="*/ 516 w 650"/>
                    <a:gd name="T51" fmla="*/ 409 h 429"/>
                    <a:gd name="T52" fmla="*/ 508 w 650"/>
                    <a:gd name="T53" fmla="*/ 394 h 429"/>
                    <a:gd name="T54" fmla="*/ 97 w 650"/>
                    <a:gd name="T55" fmla="*/ 410 h 429"/>
                    <a:gd name="T56" fmla="*/ 93 w 650"/>
                    <a:gd name="T57" fmla="*/ 410 h 429"/>
                    <a:gd name="T58" fmla="*/ 79 w 650"/>
                    <a:gd name="T59" fmla="*/ 382 h 429"/>
                    <a:gd name="T60" fmla="*/ 77 w 650"/>
                    <a:gd name="T61" fmla="*/ 341 h 429"/>
                    <a:gd name="T62" fmla="*/ 68 w 650"/>
                    <a:gd name="T63" fmla="*/ 315 h 429"/>
                    <a:gd name="T64" fmla="*/ 63 w 650"/>
                    <a:gd name="T65" fmla="*/ 282 h 429"/>
                    <a:gd name="T66" fmla="*/ 49 w 650"/>
                    <a:gd name="T67" fmla="*/ 260 h 429"/>
                    <a:gd name="T68" fmla="*/ 43 w 650"/>
                    <a:gd name="T69" fmla="*/ 229 h 429"/>
                    <a:gd name="T70" fmla="*/ 25 w 650"/>
                    <a:gd name="T71" fmla="*/ 182 h 429"/>
                    <a:gd name="T72" fmla="*/ 19 w 650"/>
                    <a:gd name="T73" fmla="*/ 149 h 429"/>
                    <a:gd name="T74" fmla="*/ 10 w 650"/>
                    <a:gd name="T75" fmla="*/ 135 h 429"/>
                    <a:gd name="T76" fmla="*/ 0 w 650"/>
                    <a:gd name="T77" fmla="*/ 118 h 429"/>
                    <a:gd name="T78" fmla="*/ 13 w 650"/>
                    <a:gd name="T79" fmla="*/ 89 h 429"/>
                    <a:gd name="T80" fmla="*/ 21 w 650"/>
                    <a:gd name="T81" fmla="*/ 53 h 429"/>
                    <a:gd name="T82" fmla="*/ 4 w 650"/>
                    <a:gd name="T83" fmla="*/ 40 h 429"/>
                    <a:gd name="T84" fmla="*/ 2 w 650"/>
                    <a:gd name="T85" fmla="*/ 23 h 429"/>
                    <a:gd name="T86" fmla="*/ 7 w 650"/>
                    <a:gd name="T87" fmla="*/ 7 h 429"/>
                    <a:gd name="T88" fmla="*/ 18 w 650"/>
                    <a:gd name="T89" fmla="*/ 7 h 429"/>
                    <a:gd name="T90" fmla="*/ 534 w 650"/>
                    <a:gd name="T91" fmla="*/ 0 h 429"/>
                    <a:gd name="T92" fmla="*/ 539 w 650"/>
                    <a:gd name="T93" fmla="*/ 25 h 429"/>
                    <a:gd name="T94" fmla="*/ 553 w 650"/>
                    <a:gd name="T95" fmla="*/ 35 h 429"/>
                    <a:gd name="T96" fmla="*/ 555 w 650"/>
                    <a:gd name="T97" fmla="*/ 43 h 429"/>
                    <a:gd name="T98" fmla="*/ 542 w 650"/>
                    <a:gd name="T99" fmla="*/ 65 h 429"/>
                    <a:gd name="T100" fmla="*/ 544 w 650"/>
                    <a:gd name="T101" fmla="*/ 85 h 429"/>
                    <a:gd name="T102" fmla="*/ 559 w 650"/>
                    <a:gd name="T103" fmla="*/ 109 h 429"/>
                    <a:gd name="T104" fmla="*/ 575 w 650"/>
                    <a:gd name="T105" fmla="*/ 117 h 429"/>
                    <a:gd name="T106" fmla="*/ 594 w 650"/>
                    <a:gd name="T107" fmla="*/ 120 h 429"/>
                    <a:gd name="T108" fmla="*/ 599 w 650"/>
                    <a:gd name="T109" fmla="*/ 124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0" h="429">
                      <a:moveTo>
                        <a:pt x="599" y="124"/>
                      </a:moveTo>
                      <a:lnTo>
                        <a:pt x="600" y="142"/>
                      </a:lnTo>
                      <a:lnTo>
                        <a:pt x="614" y="146"/>
                      </a:lnTo>
                      <a:lnTo>
                        <a:pt x="620" y="154"/>
                      </a:lnTo>
                      <a:lnTo>
                        <a:pt x="623" y="165"/>
                      </a:lnTo>
                      <a:lnTo>
                        <a:pt x="647" y="187"/>
                      </a:lnTo>
                      <a:lnTo>
                        <a:pt x="650" y="201"/>
                      </a:lnTo>
                      <a:lnTo>
                        <a:pt x="647" y="223"/>
                      </a:lnTo>
                      <a:lnTo>
                        <a:pt x="636" y="243"/>
                      </a:lnTo>
                      <a:lnTo>
                        <a:pt x="631" y="260"/>
                      </a:lnTo>
                      <a:lnTo>
                        <a:pt x="619" y="270"/>
                      </a:lnTo>
                      <a:lnTo>
                        <a:pt x="608" y="273"/>
                      </a:lnTo>
                      <a:lnTo>
                        <a:pt x="572" y="285"/>
                      </a:lnTo>
                      <a:lnTo>
                        <a:pt x="564" y="309"/>
                      </a:lnTo>
                      <a:lnTo>
                        <a:pt x="569" y="318"/>
                      </a:lnTo>
                      <a:lnTo>
                        <a:pt x="580" y="327"/>
                      </a:lnTo>
                      <a:lnTo>
                        <a:pt x="578" y="354"/>
                      </a:lnTo>
                      <a:lnTo>
                        <a:pt x="567" y="363"/>
                      </a:lnTo>
                      <a:lnTo>
                        <a:pt x="563" y="373"/>
                      </a:lnTo>
                      <a:lnTo>
                        <a:pt x="563" y="390"/>
                      </a:lnTo>
                      <a:lnTo>
                        <a:pt x="552" y="393"/>
                      </a:lnTo>
                      <a:lnTo>
                        <a:pt x="541" y="401"/>
                      </a:lnTo>
                      <a:lnTo>
                        <a:pt x="539" y="409"/>
                      </a:lnTo>
                      <a:lnTo>
                        <a:pt x="541" y="423"/>
                      </a:lnTo>
                      <a:lnTo>
                        <a:pt x="531" y="429"/>
                      </a:lnTo>
                      <a:lnTo>
                        <a:pt x="516" y="409"/>
                      </a:lnTo>
                      <a:lnTo>
                        <a:pt x="508" y="394"/>
                      </a:lnTo>
                      <a:lnTo>
                        <a:pt x="97" y="410"/>
                      </a:lnTo>
                      <a:lnTo>
                        <a:pt x="93" y="410"/>
                      </a:lnTo>
                      <a:lnTo>
                        <a:pt x="79" y="382"/>
                      </a:lnTo>
                      <a:lnTo>
                        <a:pt x="77" y="341"/>
                      </a:lnTo>
                      <a:lnTo>
                        <a:pt x="68" y="315"/>
                      </a:lnTo>
                      <a:lnTo>
                        <a:pt x="63" y="282"/>
                      </a:lnTo>
                      <a:lnTo>
                        <a:pt x="49" y="260"/>
                      </a:lnTo>
                      <a:lnTo>
                        <a:pt x="43" y="229"/>
                      </a:lnTo>
                      <a:lnTo>
                        <a:pt x="25" y="182"/>
                      </a:lnTo>
                      <a:lnTo>
                        <a:pt x="19" y="149"/>
                      </a:lnTo>
                      <a:lnTo>
                        <a:pt x="10" y="135"/>
                      </a:lnTo>
                      <a:lnTo>
                        <a:pt x="0" y="118"/>
                      </a:lnTo>
                      <a:lnTo>
                        <a:pt x="13" y="89"/>
                      </a:lnTo>
                      <a:lnTo>
                        <a:pt x="21" y="53"/>
                      </a:lnTo>
                      <a:lnTo>
                        <a:pt x="4" y="40"/>
                      </a:lnTo>
                      <a:lnTo>
                        <a:pt x="2" y="23"/>
                      </a:lnTo>
                      <a:lnTo>
                        <a:pt x="7" y="7"/>
                      </a:lnTo>
                      <a:lnTo>
                        <a:pt x="18" y="7"/>
                      </a:lnTo>
                      <a:lnTo>
                        <a:pt x="534" y="0"/>
                      </a:lnTo>
                      <a:lnTo>
                        <a:pt x="539" y="25"/>
                      </a:lnTo>
                      <a:lnTo>
                        <a:pt x="553" y="35"/>
                      </a:lnTo>
                      <a:lnTo>
                        <a:pt x="555" y="43"/>
                      </a:lnTo>
                      <a:lnTo>
                        <a:pt x="542" y="65"/>
                      </a:lnTo>
                      <a:lnTo>
                        <a:pt x="544" y="85"/>
                      </a:lnTo>
                      <a:lnTo>
                        <a:pt x="559" y="109"/>
                      </a:lnTo>
                      <a:lnTo>
                        <a:pt x="575" y="117"/>
                      </a:lnTo>
                      <a:lnTo>
                        <a:pt x="594" y="120"/>
                      </a:lnTo>
                      <a:lnTo>
                        <a:pt x="599" y="124"/>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49" name="Freeform 96">
                  <a:extLst>
                    <a:ext uri="{FF2B5EF4-FFF2-40B4-BE49-F238E27FC236}">
                      <a16:creationId xmlns:a16="http://schemas.microsoft.com/office/drawing/2014/main" id="{B674BD2B-ACAF-40E2-88E3-A2740F728902}"/>
                    </a:ext>
                  </a:extLst>
                </p:cNvPr>
                <p:cNvSpPr>
                  <a:spLocks/>
                </p:cNvSpPr>
                <p:nvPr/>
              </p:nvSpPr>
              <p:spPr bwMode="auto">
                <a:xfrm>
                  <a:off x="3382061" y="1281890"/>
                  <a:ext cx="731802" cy="812545"/>
                </a:xfrm>
                <a:custGeom>
                  <a:avLst/>
                  <a:gdLst>
                    <a:gd name="T0" fmla="*/ 54 w 716"/>
                    <a:gd name="T1" fmla="*/ 419 h 795"/>
                    <a:gd name="T2" fmla="*/ 31 w 716"/>
                    <a:gd name="T3" fmla="*/ 289 h 795"/>
                    <a:gd name="T4" fmla="*/ 17 w 716"/>
                    <a:gd name="T5" fmla="*/ 206 h 795"/>
                    <a:gd name="T6" fmla="*/ 7 w 716"/>
                    <a:gd name="T7" fmla="*/ 111 h 795"/>
                    <a:gd name="T8" fmla="*/ 0 w 716"/>
                    <a:gd name="T9" fmla="*/ 53 h 795"/>
                    <a:gd name="T10" fmla="*/ 190 w 716"/>
                    <a:gd name="T11" fmla="*/ 2 h 795"/>
                    <a:gd name="T12" fmla="*/ 209 w 716"/>
                    <a:gd name="T13" fmla="*/ 3 h 795"/>
                    <a:gd name="T14" fmla="*/ 226 w 716"/>
                    <a:gd name="T15" fmla="*/ 42 h 795"/>
                    <a:gd name="T16" fmla="*/ 245 w 716"/>
                    <a:gd name="T17" fmla="*/ 91 h 795"/>
                    <a:gd name="T18" fmla="*/ 278 w 716"/>
                    <a:gd name="T19" fmla="*/ 100 h 795"/>
                    <a:gd name="T20" fmla="*/ 317 w 716"/>
                    <a:gd name="T21" fmla="*/ 116 h 795"/>
                    <a:gd name="T22" fmla="*/ 349 w 716"/>
                    <a:gd name="T23" fmla="*/ 108 h 795"/>
                    <a:gd name="T24" fmla="*/ 370 w 716"/>
                    <a:gd name="T25" fmla="*/ 97 h 795"/>
                    <a:gd name="T26" fmla="*/ 396 w 716"/>
                    <a:gd name="T27" fmla="*/ 102 h 795"/>
                    <a:gd name="T28" fmla="*/ 454 w 716"/>
                    <a:gd name="T29" fmla="*/ 133 h 795"/>
                    <a:gd name="T30" fmla="*/ 473 w 716"/>
                    <a:gd name="T31" fmla="*/ 131 h 795"/>
                    <a:gd name="T32" fmla="*/ 484 w 716"/>
                    <a:gd name="T33" fmla="*/ 145 h 795"/>
                    <a:gd name="T34" fmla="*/ 504 w 716"/>
                    <a:gd name="T35" fmla="*/ 150 h 795"/>
                    <a:gd name="T36" fmla="*/ 512 w 716"/>
                    <a:gd name="T37" fmla="*/ 164 h 795"/>
                    <a:gd name="T38" fmla="*/ 546 w 716"/>
                    <a:gd name="T39" fmla="*/ 170 h 795"/>
                    <a:gd name="T40" fmla="*/ 577 w 716"/>
                    <a:gd name="T41" fmla="*/ 145 h 795"/>
                    <a:gd name="T42" fmla="*/ 598 w 716"/>
                    <a:gd name="T43" fmla="*/ 153 h 795"/>
                    <a:gd name="T44" fmla="*/ 607 w 716"/>
                    <a:gd name="T45" fmla="*/ 163 h 795"/>
                    <a:gd name="T46" fmla="*/ 669 w 716"/>
                    <a:gd name="T47" fmla="*/ 155 h 795"/>
                    <a:gd name="T48" fmla="*/ 684 w 716"/>
                    <a:gd name="T49" fmla="*/ 173 h 795"/>
                    <a:gd name="T50" fmla="*/ 716 w 716"/>
                    <a:gd name="T51" fmla="*/ 164 h 795"/>
                    <a:gd name="T52" fmla="*/ 688 w 716"/>
                    <a:gd name="T53" fmla="*/ 191 h 795"/>
                    <a:gd name="T54" fmla="*/ 601 w 716"/>
                    <a:gd name="T55" fmla="*/ 228 h 795"/>
                    <a:gd name="T56" fmla="*/ 566 w 716"/>
                    <a:gd name="T57" fmla="*/ 267 h 795"/>
                    <a:gd name="T58" fmla="*/ 541 w 716"/>
                    <a:gd name="T59" fmla="*/ 297 h 795"/>
                    <a:gd name="T60" fmla="*/ 504 w 716"/>
                    <a:gd name="T61" fmla="*/ 328 h 795"/>
                    <a:gd name="T62" fmla="*/ 462 w 716"/>
                    <a:gd name="T63" fmla="*/ 365 h 795"/>
                    <a:gd name="T64" fmla="*/ 462 w 716"/>
                    <a:gd name="T65" fmla="*/ 436 h 795"/>
                    <a:gd name="T66" fmla="*/ 421 w 716"/>
                    <a:gd name="T67" fmla="*/ 470 h 795"/>
                    <a:gd name="T68" fmla="*/ 424 w 716"/>
                    <a:gd name="T69" fmla="*/ 522 h 795"/>
                    <a:gd name="T70" fmla="*/ 418 w 716"/>
                    <a:gd name="T71" fmla="*/ 562 h 795"/>
                    <a:gd name="T72" fmla="*/ 421 w 716"/>
                    <a:gd name="T73" fmla="*/ 626 h 795"/>
                    <a:gd name="T74" fmla="*/ 460 w 716"/>
                    <a:gd name="T75" fmla="*/ 645 h 795"/>
                    <a:gd name="T76" fmla="*/ 493 w 716"/>
                    <a:gd name="T77" fmla="*/ 668 h 795"/>
                    <a:gd name="T78" fmla="*/ 562 w 716"/>
                    <a:gd name="T79" fmla="*/ 729 h 795"/>
                    <a:gd name="T80" fmla="*/ 579 w 716"/>
                    <a:gd name="T81" fmla="*/ 787 h 795"/>
                    <a:gd name="T82" fmla="*/ 70 w 716"/>
                    <a:gd name="T83" fmla="*/ 572 h 795"/>
                    <a:gd name="T84" fmla="*/ 42 w 716"/>
                    <a:gd name="T85" fmla="*/ 533 h 795"/>
                    <a:gd name="T86" fmla="*/ 34 w 716"/>
                    <a:gd name="T87" fmla="*/ 511 h 795"/>
                    <a:gd name="T88" fmla="*/ 56 w 716"/>
                    <a:gd name="T89" fmla="*/ 492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795">
                      <a:moveTo>
                        <a:pt x="57" y="472"/>
                      </a:moveTo>
                      <a:lnTo>
                        <a:pt x="54" y="419"/>
                      </a:lnTo>
                      <a:lnTo>
                        <a:pt x="43" y="373"/>
                      </a:lnTo>
                      <a:lnTo>
                        <a:pt x="31" y="289"/>
                      </a:lnTo>
                      <a:lnTo>
                        <a:pt x="29" y="228"/>
                      </a:lnTo>
                      <a:lnTo>
                        <a:pt x="17" y="206"/>
                      </a:lnTo>
                      <a:lnTo>
                        <a:pt x="7" y="175"/>
                      </a:lnTo>
                      <a:lnTo>
                        <a:pt x="7" y="111"/>
                      </a:lnTo>
                      <a:lnTo>
                        <a:pt x="12" y="86"/>
                      </a:lnTo>
                      <a:lnTo>
                        <a:pt x="0" y="53"/>
                      </a:lnTo>
                      <a:lnTo>
                        <a:pt x="189" y="53"/>
                      </a:lnTo>
                      <a:lnTo>
                        <a:pt x="190" y="2"/>
                      </a:lnTo>
                      <a:lnTo>
                        <a:pt x="195" y="0"/>
                      </a:lnTo>
                      <a:lnTo>
                        <a:pt x="209" y="3"/>
                      </a:lnTo>
                      <a:lnTo>
                        <a:pt x="221" y="8"/>
                      </a:lnTo>
                      <a:lnTo>
                        <a:pt x="226" y="42"/>
                      </a:lnTo>
                      <a:lnTo>
                        <a:pt x="235" y="81"/>
                      </a:lnTo>
                      <a:lnTo>
                        <a:pt x="245" y="91"/>
                      </a:lnTo>
                      <a:lnTo>
                        <a:pt x="276" y="91"/>
                      </a:lnTo>
                      <a:lnTo>
                        <a:pt x="278" y="100"/>
                      </a:lnTo>
                      <a:lnTo>
                        <a:pt x="317" y="102"/>
                      </a:lnTo>
                      <a:lnTo>
                        <a:pt x="317" y="116"/>
                      </a:lnTo>
                      <a:lnTo>
                        <a:pt x="346" y="116"/>
                      </a:lnTo>
                      <a:lnTo>
                        <a:pt x="349" y="108"/>
                      </a:lnTo>
                      <a:lnTo>
                        <a:pt x="356" y="100"/>
                      </a:lnTo>
                      <a:lnTo>
                        <a:pt x="370" y="97"/>
                      </a:lnTo>
                      <a:lnTo>
                        <a:pt x="379" y="102"/>
                      </a:lnTo>
                      <a:lnTo>
                        <a:pt x="396" y="102"/>
                      </a:lnTo>
                      <a:lnTo>
                        <a:pt x="421" y="119"/>
                      </a:lnTo>
                      <a:lnTo>
                        <a:pt x="454" y="133"/>
                      </a:lnTo>
                      <a:lnTo>
                        <a:pt x="470" y="136"/>
                      </a:lnTo>
                      <a:lnTo>
                        <a:pt x="473" y="131"/>
                      </a:lnTo>
                      <a:lnTo>
                        <a:pt x="481" y="128"/>
                      </a:lnTo>
                      <a:lnTo>
                        <a:pt x="484" y="145"/>
                      </a:lnTo>
                      <a:lnTo>
                        <a:pt x="501" y="153"/>
                      </a:lnTo>
                      <a:lnTo>
                        <a:pt x="504" y="150"/>
                      </a:lnTo>
                      <a:lnTo>
                        <a:pt x="512" y="152"/>
                      </a:lnTo>
                      <a:lnTo>
                        <a:pt x="512" y="164"/>
                      </a:lnTo>
                      <a:lnTo>
                        <a:pt x="527" y="170"/>
                      </a:lnTo>
                      <a:lnTo>
                        <a:pt x="546" y="170"/>
                      </a:lnTo>
                      <a:lnTo>
                        <a:pt x="557" y="166"/>
                      </a:lnTo>
                      <a:lnTo>
                        <a:pt x="577" y="145"/>
                      </a:lnTo>
                      <a:lnTo>
                        <a:pt x="593" y="142"/>
                      </a:lnTo>
                      <a:lnTo>
                        <a:pt x="598" y="153"/>
                      </a:lnTo>
                      <a:lnTo>
                        <a:pt x="601" y="163"/>
                      </a:lnTo>
                      <a:lnTo>
                        <a:pt x="607" y="163"/>
                      </a:lnTo>
                      <a:lnTo>
                        <a:pt x="613" y="156"/>
                      </a:lnTo>
                      <a:lnTo>
                        <a:pt x="669" y="155"/>
                      </a:lnTo>
                      <a:lnTo>
                        <a:pt x="680" y="173"/>
                      </a:lnTo>
                      <a:lnTo>
                        <a:pt x="684" y="173"/>
                      </a:lnTo>
                      <a:lnTo>
                        <a:pt x="688" y="167"/>
                      </a:lnTo>
                      <a:lnTo>
                        <a:pt x="716" y="164"/>
                      </a:lnTo>
                      <a:lnTo>
                        <a:pt x="713" y="180"/>
                      </a:lnTo>
                      <a:lnTo>
                        <a:pt x="688" y="191"/>
                      </a:lnTo>
                      <a:lnTo>
                        <a:pt x="630" y="216"/>
                      </a:lnTo>
                      <a:lnTo>
                        <a:pt x="601" y="228"/>
                      </a:lnTo>
                      <a:lnTo>
                        <a:pt x="580" y="245"/>
                      </a:lnTo>
                      <a:lnTo>
                        <a:pt x="566" y="267"/>
                      </a:lnTo>
                      <a:lnTo>
                        <a:pt x="552" y="291"/>
                      </a:lnTo>
                      <a:lnTo>
                        <a:pt x="541" y="297"/>
                      </a:lnTo>
                      <a:lnTo>
                        <a:pt x="513" y="328"/>
                      </a:lnTo>
                      <a:lnTo>
                        <a:pt x="504" y="328"/>
                      </a:lnTo>
                      <a:lnTo>
                        <a:pt x="477" y="345"/>
                      </a:lnTo>
                      <a:lnTo>
                        <a:pt x="462" y="365"/>
                      </a:lnTo>
                      <a:lnTo>
                        <a:pt x="460" y="386"/>
                      </a:lnTo>
                      <a:lnTo>
                        <a:pt x="462" y="436"/>
                      </a:lnTo>
                      <a:lnTo>
                        <a:pt x="452" y="447"/>
                      </a:lnTo>
                      <a:lnTo>
                        <a:pt x="421" y="470"/>
                      </a:lnTo>
                      <a:lnTo>
                        <a:pt x="407" y="508"/>
                      </a:lnTo>
                      <a:lnTo>
                        <a:pt x="424" y="522"/>
                      </a:lnTo>
                      <a:lnTo>
                        <a:pt x="429" y="542"/>
                      </a:lnTo>
                      <a:lnTo>
                        <a:pt x="418" y="562"/>
                      </a:lnTo>
                      <a:lnTo>
                        <a:pt x="418" y="586"/>
                      </a:lnTo>
                      <a:lnTo>
                        <a:pt x="421" y="626"/>
                      </a:lnTo>
                      <a:lnTo>
                        <a:pt x="440" y="645"/>
                      </a:lnTo>
                      <a:lnTo>
                        <a:pt x="460" y="645"/>
                      </a:lnTo>
                      <a:lnTo>
                        <a:pt x="473" y="665"/>
                      </a:lnTo>
                      <a:lnTo>
                        <a:pt x="493" y="668"/>
                      </a:lnTo>
                      <a:lnTo>
                        <a:pt x="518" y="704"/>
                      </a:lnTo>
                      <a:lnTo>
                        <a:pt x="562" y="729"/>
                      </a:lnTo>
                      <a:lnTo>
                        <a:pt x="576" y="748"/>
                      </a:lnTo>
                      <a:lnTo>
                        <a:pt x="579" y="787"/>
                      </a:lnTo>
                      <a:lnTo>
                        <a:pt x="73" y="795"/>
                      </a:lnTo>
                      <a:lnTo>
                        <a:pt x="70" y="572"/>
                      </a:lnTo>
                      <a:lnTo>
                        <a:pt x="67" y="553"/>
                      </a:lnTo>
                      <a:lnTo>
                        <a:pt x="42" y="533"/>
                      </a:lnTo>
                      <a:lnTo>
                        <a:pt x="34" y="520"/>
                      </a:lnTo>
                      <a:lnTo>
                        <a:pt x="34" y="511"/>
                      </a:lnTo>
                      <a:lnTo>
                        <a:pt x="48" y="501"/>
                      </a:lnTo>
                      <a:lnTo>
                        <a:pt x="56" y="492"/>
                      </a:lnTo>
                      <a:lnTo>
                        <a:pt x="57" y="472"/>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50" name="Freeform 97">
                  <a:extLst>
                    <a:ext uri="{FF2B5EF4-FFF2-40B4-BE49-F238E27FC236}">
                      <a16:creationId xmlns:a16="http://schemas.microsoft.com/office/drawing/2014/main" id="{D0DB09C2-2A3E-4CEA-89C3-C741DDBB8BCB}"/>
                    </a:ext>
                  </a:extLst>
                </p:cNvPr>
                <p:cNvSpPr>
                  <a:spLocks/>
                </p:cNvSpPr>
                <p:nvPr/>
              </p:nvSpPr>
              <p:spPr bwMode="auto">
                <a:xfrm>
                  <a:off x="2722826" y="2981592"/>
                  <a:ext cx="955635" cy="506947"/>
                </a:xfrm>
                <a:custGeom>
                  <a:avLst/>
                  <a:gdLst>
                    <a:gd name="T0" fmla="*/ 109 w 935"/>
                    <a:gd name="T1" fmla="*/ 7 h 496"/>
                    <a:gd name="T2" fmla="*/ 6 w 935"/>
                    <a:gd name="T3" fmla="*/ 0 h 496"/>
                    <a:gd name="T4" fmla="*/ 0 w 935"/>
                    <a:gd name="T5" fmla="*/ 68 h 496"/>
                    <a:gd name="T6" fmla="*/ 128 w 935"/>
                    <a:gd name="T7" fmla="*/ 76 h 496"/>
                    <a:gd name="T8" fmla="*/ 328 w 935"/>
                    <a:gd name="T9" fmla="*/ 84 h 496"/>
                    <a:gd name="T10" fmla="*/ 314 w 935"/>
                    <a:gd name="T11" fmla="*/ 237 h 496"/>
                    <a:gd name="T12" fmla="*/ 311 w 935"/>
                    <a:gd name="T13" fmla="*/ 348 h 496"/>
                    <a:gd name="T14" fmla="*/ 312 w 935"/>
                    <a:gd name="T15" fmla="*/ 357 h 496"/>
                    <a:gd name="T16" fmla="*/ 339 w 935"/>
                    <a:gd name="T17" fmla="*/ 381 h 496"/>
                    <a:gd name="T18" fmla="*/ 353 w 935"/>
                    <a:gd name="T19" fmla="*/ 387 h 496"/>
                    <a:gd name="T20" fmla="*/ 356 w 935"/>
                    <a:gd name="T21" fmla="*/ 387 h 496"/>
                    <a:gd name="T22" fmla="*/ 360 w 935"/>
                    <a:gd name="T23" fmla="*/ 373 h 496"/>
                    <a:gd name="T24" fmla="*/ 370 w 935"/>
                    <a:gd name="T25" fmla="*/ 385 h 496"/>
                    <a:gd name="T26" fmla="*/ 382 w 935"/>
                    <a:gd name="T27" fmla="*/ 385 h 496"/>
                    <a:gd name="T28" fmla="*/ 382 w 935"/>
                    <a:gd name="T29" fmla="*/ 376 h 496"/>
                    <a:gd name="T30" fmla="*/ 400 w 935"/>
                    <a:gd name="T31" fmla="*/ 385 h 496"/>
                    <a:gd name="T32" fmla="*/ 396 w 935"/>
                    <a:gd name="T33" fmla="*/ 409 h 496"/>
                    <a:gd name="T34" fmla="*/ 421 w 935"/>
                    <a:gd name="T35" fmla="*/ 410 h 496"/>
                    <a:gd name="T36" fmla="*/ 437 w 935"/>
                    <a:gd name="T37" fmla="*/ 418 h 496"/>
                    <a:gd name="T38" fmla="*/ 464 w 935"/>
                    <a:gd name="T39" fmla="*/ 421 h 496"/>
                    <a:gd name="T40" fmla="*/ 479 w 935"/>
                    <a:gd name="T41" fmla="*/ 434 h 496"/>
                    <a:gd name="T42" fmla="*/ 493 w 935"/>
                    <a:gd name="T43" fmla="*/ 420 h 496"/>
                    <a:gd name="T44" fmla="*/ 515 w 935"/>
                    <a:gd name="T45" fmla="*/ 424 h 496"/>
                    <a:gd name="T46" fmla="*/ 531 w 935"/>
                    <a:gd name="T47" fmla="*/ 446 h 496"/>
                    <a:gd name="T48" fmla="*/ 537 w 935"/>
                    <a:gd name="T49" fmla="*/ 446 h 496"/>
                    <a:gd name="T50" fmla="*/ 537 w 935"/>
                    <a:gd name="T51" fmla="*/ 460 h 496"/>
                    <a:gd name="T52" fmla="*/ 551 w 935"/>
                    <a:gd name="T53" fmla="*/ 465 h 496"/>
                    <a:gd name="T54" fmla="*/ 565 w 935"/>
                    <a:gd name="T55" fmla="*/ 451 h 496"/>
                    <a:gd name="T56" fmla="*/ 576 w 935"/>
                    <a:gd name="T57" fmla="*/ 454 h 496"/>
                    <a:gd name="T58" fmla="*/ 592 w 935"/>
                    <a:gd name="T59" fmla="*/ 454 h 496"/>
                    <a:gd name="T60" fmla="*/ 598 w 935"/>
                    <a:gd name="T61" fmla="*/ 470 h 496"/>
                    <a:gd name="T62" fmla="*/ 637 w 935"/>
                    <a:gd name="T63" fmla="*/ 484 h 496"/>
                    <a:gd name="T64" fmla="*/ 646 w 935"/>
                    <a:gd name="T65" fmla="*/ 479 h 496"/>
                    <a:gd name="T66" fmla="*/ 657 w 935"/>
                    <a:gd name="T67" fmla="*/ 454 h 496"/>
                    <a:gd name="T68" fmla="*/ 663 w 935"/>
                    <a:gd name="T69" fmla="*/ 454 h 496"/>
                    <a:gd name="T70" fmla="*/ 671 w 935"/>
                    <a:gd name="T71" fmla="*/ 466 h 496"/>
                    <a:gd name="T72" fmla="*/ 696 w 935"/>
                    <a:gd name="T73" fmla="*/ 471 h 496"/>
                    <a:gd name="T74" fmla="*/ 720 w 935"/>
                    <a:gd name="T75" fmla="*/ 479 h 496"/>
                    <a:gd name="T76" fmla="*/ 738 w 935"/>
                    <a:gd name="T77" fmla="*/ 485 h 496"/>
                    <a:gd name="T78" fmla="*/ 749 w 935"/>
                    <a:gd name="T79" fmla="*/ 479 h 496"/>
                    <a:gd name="T80" fmla="*/ 754 w 935"/>
                    <a:gd name="T81" fmla="*/ 463 h 496"/>
                    <a:gd name="T82" fmla="*/ 780 w 935"/>
                    <a:gd name="T83" fmla="*/ 463 h 496"/>
                    <a:gd name="T84" fmla="*/ 795 w 935"/>
                    <a:gd name="T85" fmla="*/ 470 h 496"/>
                    <a:gd name="T86" fmla="*/ 812 w 935"/>
                    <a:gd name="T87" fmla="*/ 455 h 496"/>
                    <a:gd name="T88" fmla="*/ 818 w 935"/>
                    <a:gd name="T89" fmla="*/ 455 h 496"/>
                    <a:gd name="T90" fmla="*/ 823 w 935"/>
                    <a:gd name="T91" fmla="*/ 466 h 496"/>
                    <a:gd name="T92" fmla="*/ 848 w 935"/>
                    <a:gd name="T93" fmla="*/ 466 h 496"/>
                    <a:gd name="T94" fmla="*/ 859 w 935"/>
                    <a:gd name="T95" fmla="*/ 454 h 496"/>
                    <a:gd name="T96" fmla="*/ 869 w 935"/>
                    <a:gd name="T97" fmla="*/ 455 h 496"/>
                    <a:gd name="T98" fmla="*/ 882 w 935"/>
                    <a:gd name="T99" fmla="*/ 471 h 496"/>
                    <a:gd name="T100" fmla="*/ 902 w 935"/>
                    <a:gd name="T101" fmla="*/ 484 h 496"/>
                    <a:gd name="T102" fmla="*/ 923 w 935"/>
                    <a:gd name="T103" fmla="*/ 488 h 496"/>
                    <a:gd name="T104" fmla="*/ 935 w 935"/>
                    <a:gd name="T105" fmla="*/ 496 h 496"/>
                    <a:gd name="T106" fmla="*/ 932 w 935"/>
                    <a:gd name="T107" fmla="*/ 263 h 496"/>
                    <a:gd name="T108" fmla="*/ 924 w 935"/>
                    <a:gd name="T109" fmla="*/ 195 h 496"/>
                    <a:gd name="T110" fmla="*/ 923 w 935"/>
                    <a:gd name="T111" fmla="*/ 140 h 496"/>
                    <a:gd name="T112" fmla="*/ 913 w 935"/>
                    <a:gd name="T113" fmla="*/ 100 h 496"/>
                    <a:gd name="T114" fmla="*/ 909 w 935"/>
                    <a:gd name="T115" fmla="*/ 54 h 496"/>
                    <a:gd name="T116" fmla="*/ 909 w 935"/>
                    <a:gd name="T117" fmla="*/ 31 h 496"/>
                    <a:gd name="T118" fmla="*/ 832 w 935"/>
                    <a:gd name="T119" fmla="*/ 32 h 496"/>
                    <a:gd name="T120" fmla="*/ 543 w 935"/>
                    <a:gd name="T121" fmla="*/ 29 h 496"/>
                    <a:gd name="T122" fmla="*/ 262 w 935"/>
                    <a:gd name="T123" fmla="*/ 17 h 496"/>
                    <a:gd name="T124" fmla="*/ 109 w 935"/>
                    <a:gd name="T125" fmla="*/ 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5" h="496">
                      <a:moveTo>
                        <a:pt x="109" y="7"/>
                      </a:moveTo>
                      <a:lnTo>
                        <a:pt x="6" y="0"/>
                      </a:lnTo>
                      <a:lnTo>
                        <a:pt x="0" y="68"/>
                      </a:lnTo>
                      <a:lnTo>
                        <a:pt x="128" y="76"/>
                      </a:lnTo>
                      <a:lnTo>
                        <a:pt x="328" y="84"/>
                      </a:lnTo>
                      <a:lnTo>
                        <a:pt x="314" y="237"/>
                      </a:lnTo>
                      <a:lnTo>
                        <a:pt x="311" y="348"/>
                      </a:lnTo>
                      <a:lnTo>
                        <a:pt x="312" y="357"/>
                      </a:lnTo>
                      <a:lnTo>
                        <a:pt x="339" y="381"/>
                      </a:lnTo>
                      <a:lnTo>
                        <a:pt x="353" y="387"/>
                      </a:lnTo>
                      <a:lnTo>
                        <a:pt x="356" y="387"/>
                      </a:lnTo>
                      <a:lnTo>
                        <a:pt x="360" y="373"/>
                      </a:lnTo>
                      <a:lnTo>
                        <a:pt x="370" y="385"/>
                      </a:lnTo>
                      <a:lnTo>
                        <a:pt x="382" y="385"/>
                      </a:lnTo>
                      <a:lnTo>
                        <a:pt x="382" y="376"/>
                      </a:lnTo>
                      <a:lnTo>
                        <a:pt x="400" y="385"/>
                      </a:lnTo>
                      <a:lnTo>
                        <a:pt x="396" y="409"/>
                      </a:lnTo>
                      <a:lnTo>
                        <a:pt x="421" y="410"/>
                      </a:lnTo>
                      <a:lnTo>
                        <a:pt x="437" y="418"/>
                      </a:lnTo>
                      <a:lnTo>
                        <a:pt x="464" y="421"/>
                      </a:lnTo>
                      <a:lnTo>
                        <a:pt x="479" y="434"/>
                      </a:lnTo>
                      <a:lnTo>
                        <a:pt x="493" y="420"/>
                      </a:lnTo>
                      <a:lnTo>
                        <a:pt x="515" y="424"/>
                      </a:lnTo>
                      <a:lnTo>
                        <a:pt x="531" y="446"/>
                      </a:lnTo>
                      <a:lnTo>
                        <a:pt x="537" y="446"/>
                      </a:lnTo>
                      <a:lnTo>
                        <a:pt x="537" y="460"/>
                      </a:lnTo>
                      <a:lnTo>
                        <a:pt x="551" y="465"/>
                      </a:lnTo>
                      <a:lnTo>
                        <a:pt x="565" y="451"/>
                      </a:lnTo>
                      <a:lnTo>
                        <a:pt x="576" y="454"/>
                      </a:lnTo>
                      <a:lnTo>
                        <a:pt x="592" y="454"/>
                      </a:lnTo>
                      <a:lnTo>
                        <a:pt x="598" y="470"/>
                      </a:lnTo>
                      <a:lnTo>
                        <a:pt x="637" y="484"/>
                      </a:lnTo>
                      <a:lnTo>
                        <a:pt x="646" y="479"/>
                      </a:lnTo>
                      <a:lnTo>
                        <a:pt x="657" y="454"/>
                      </a:lnTo>
                      <a:lnTo>
                        <a:pt x="663" y="454"/>
                      </a:lnTo>
                      <a:lnTo>
                        <a:pt x="671" y="466"/>
                      </a:lnTo>
                      <a:lnTo>
                        <a:pt x="696" y="471"/>
                      </a:lnTo>
                      <a:lnTo>
                        <a:pt x="720" y="479"/>
                      </a:lnTo>
                      <a:lnTo>
                        <a:pt x="738" y="485"/>
                      </a:lnTo>
                      <a:lnTo>
                        <a:pt x="749" y="479"/>
                      </a:lnTo>
                      <a:lnTo>
                        <a:pt x="754" y="463"/>
                      </a:lnTo>
                      <a:lnTo>
                        <a:pt x="780" y="463"/>
                      </a:lnTo>
                      <a:lnTo>
                        <a:pt x="795" y="470"/>
                      </a:lnTo>
                      <a:lnTo>
                        <a:pt x="812" y="455"/>
                      </a:lnTo>
                      <a:lnTo>
                        <a:pt x="818" y="455"/>
                      </a:lnTo>
                      <a:lnTo>
                        <a:pt x="823" y="466"/>
                      </a:lnTo>
                      <a:lnTo>
                        <a:pt x="848" y="466"/>
                      </a:lnTo>
                      <a:lnTo>
                        <a:pt x="859" y="454"/>
                      </a:lnTo>
                      <a:lnTo>
                        <a:pt x="869" y="455"/>
                      </a:lnTo>
                      <a:lnTo>
                        <a:pt x="882" y="471"/>
                      </a:lnTo>
                      <a:lnTo>
                        <a:pt x="902" y="484"/>
                      </a:lnTo>
                      <a:lnTo>
                        <a:pt x="923" y="488"/>
                      </a:lnTo>
                      <a:lnTo>
                        <a:pt x="935" y="496"/>
                      </a:lnTo>
                      <a:lnTo>
                        <a:pt x="932" y="263"/>
                      </a:lnTo>
                      <a:lnTo>
                        <a:pt x="924" y="195"/>
                      </a:lnTo>
                      <a:lnTo>
                        <a:pt x="923" y="140"/>
                      </a:lnTo>
                      <a:lnTo>
                        <a:pt x="913" y="100"/>
                      </a:lnTo>
                      <a:lnTo>
                        <a:pt x="909" y="54"/>
                      </a:lnTo>
                      <a:lnTo>
                        <a:pt x="909" y="31"/>
                      </a:lnTo>
                      <a:lnTo>
                        <a:pt x="832" y="32"/>
                      </a:lnTo>
                      <a:lnTo>
                        <a:pt x="543" y="29"/>
                      </a:lnTo>
                      <a:lnTo>
                        <a:pt x="262" y="17"/>
                      </a:lnTo>
                      <a:lnTo>
                        <a:pt x="109" y="7"/>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51" name="Freeform 98">
                  <a:extLst>
                    <a:ext uri="{FF2B5EF4-FFF2-40B4-BE49-F238E27FC236}">
                      <a16:creationId xmlns:a16="http://schemas.microsoft.com/office/drawing/2014/main" id="{98EAFD53-50D8-43C8-B5B1-17EEF17F0B09}"/>
                    </a:ext>
                  </a:extLst>
                </p:cNvPr>
                <p:cNvSpPr>
                  <a:spLocks noEditPoints="1"/>
                </p:cNvSpPr>
                <p:nvPr/>
              </p:nvSpPr>
              <p:spPr bwMode="auto">
                <a:xfrm>
                  <a:off x="2243476" y="3051093"/>
                  <a:ext cx="1552524" cy="1493244"/>
                </a:xfrm>
                <a:custGeom>
                  <a:avLst/>
                  <a:gdLst>
                    <a:gd name="T0" fmla="*/ 798 w 1519"/>
                    <a:gd name="T1" fmla="*/ 14 h 1461"/>
                    <a:gd name="T2" fmla="*/ 782 w 1519"/>
                    <a:gd name="T3" fmla="*/ 288 h 1461"/>
                    <a:gd name="T4" fmla="*/ 829 w 1519"/>
                    <a:gd name="T5" fmla="*/ 317 h 1461"/>
                    <a:gd name="T6" fmla="*/ 851 w 1519"/>
                    <a:gd name="T7" fmla="*/ 317 h 1461"/>
                    <a:gd name="T8" fmla="*/ 870 w 1519"/>
                    <a:gd name="T9" fmla="*/ 317 h 1461"/>
                    <a:gd name="T10" fmla="*/ 910 w 1519"/>
                    <a:gd name="T11" fmla="*/ 350 h 1461"/>
                    <a:gd name="T12" fmla="*/ 963 w 1519"/>
                    <a:gd name="T13" fmla="*/ 353 h 1461"/>
                    <a:gd name="T14" fmla="*/ 1007 w 1519"/>
                    <a:gd name="T15" fmla="*/ 378 h 1461"/>
                    <a:gd name="T16" fmla="*/ 1035 w 1519"/>
                    <a:gd name="T17" fmla="*/ 383 h 1461"/>
                    <a:gd name="T18" fmla="*/ 1068 w 1519"/>
                    <a:gd name="T19" fmla="*/ 403 h 1461"/>
                    <a:gd name="T20" fmla="*/ 1126 w 1519"/>
                    <a:gd name="T21" fmla="*/ 384 h 1461"/>
                    <a:gd name="T22" fmla="*/ 1141 w 1519"/>
                    <a:gd name="T23" fmla="*/ 398 h 1461"/>
                    <a:gd name="T24" fmla="*/ 1208 w 1519"/>
                    <a:gd name="T25" fmla="*/ 417 h 1461"/>
                    <a:gd name="T26" fmla="*/ 1252 w 1519"/>
                    <a:gd name="T27" fmla="*/ 395 h 1461"/>
                    <a:gd name="T28" fmla="*/ 1288 w 1519"/>
                    <a:gd name="T29" fmla="*/ 387 h 1461"/>
                    <a:gd name="T30" fmla="*/ 1329 w 1519"/>
                    <a:gd name="T31" fmla="*/ 386 h 1461"/>
                    <a:gd name="T32" fmla="*/ 1374 w 1519"/>
                    <a:gd name="T33" fmla="*/ 416 h 1461"/>
                    <a:gd name="T34" fmla="*/ 1416 w 1519"/>
                    <a:gd name="T35" fmla="*/ 439 h 1461"/>
                    <a:gd name="T36" fmla="*/ 1455 w 1519"/>
                    <a:gd name="T37" fmla="*/ 475 h 1461"/>
                    <a:gd name="T38" fmla="*/ 1464 w 1519"/>
                    <a:gd name="T39" fmla="*/ 619 h 1461"/>
                    <a:gd name="T40" fmla="*/ 1513 w 1519"/>
                    <a:gd name="T41" fmla="*/ 711 h 1461"/>
                    <a:gd name="T42" fmla="*/ 1514 w 1519"/>
                    <a:gd name="T43" fmla="*/ 789 h 1461"/>
                    <a:gd name="T44" fmla="*/ 1502 w 1519"/>
                    <a:gd name="T45" fmla="*/ 848 h 1461"/>
                    <a:gd name="T46" fmla="*/ 1489 w 1519"/>
                    <a:gd name="T47" fmla="*/ 937 h 1461"/>
                    <a:gd name="T48" fmla="*/ 1386 w 1519"/>
                    <a:gd name="T49" fmla="*/ 987 h 1461"/>
                    <a:gd name="T50" fmla="*/ 1350 w 1519"/>
                    <a:gd name="T51" fmla="*/ 1013 h 1461"/>
                    <a:gd name="T52" fmla="*/ 1265 w 1519"/>
                    <a:gd name="T53" fmla="*/ 1079 h 1461"/>
                    <a:gd name="T54" fmla="*/ 1179 w 1519"/>
                    <a:gd name="T55" fmla="*/ 1124 h 1461"/>
                    <a:gd name="T56" fmla="*/ 1096 w 1519"/>
                    <a:gd name="T57" fmla="*/ 1185 h 1461"/>
                    <a:gd name="T58" fmla="*/ 1079 w 1519"/>
                    <a:gd name="T59" fmla="*/ 1212 h 1461"/>
                    <a:gd name="T60" fmla="*/ 1055 w 1519"/>
                    <a:gd name="T61" fmla="*/ 1299 h 1461"/>
                    <a:gd name="T62" fmla="*/ 1066 w 1519"/>
                    <a:gd name="T63" fmla="*/ 1385 h 1461"/>
                    <a:gd name="T64" fmla="*/ 1077 w 1519"/>
                    <a:gd name="T65" fmla="*/ 1451 h 1461"/>
                    <a:gd name="T66" fmla="*/ 988 w 1519"/>
                    <a:gd name="T67" fmla="*/ 1430 h 1461"/>
                    <a:gd name="T68" fmla="*/ 934 w 1519"/>
                    <a:gd name="T69" fmla="*/ 1410 h 1461"/>
                    <a:gd name="T70" fmla="*/ 841 w 1519"/>
                    <a:gd name="T71" fmla="*/ 1358 h 1461"/>
                    <a:gd name="T72" fmla="*/ 809 w 1519"/>
                    <a:gd name="T73" fmla="*/ 1291 h 1461"/>
                    <a:gd name="T74" fmla="*/ 807 w 1519"/>
                    <a:gd name="T75" fmla="*/ 1262 h 1461"/>
                    <a:gd name="T76" fmla="*/ 801 w 1519"/>
                    <a:gd name="T77" fmla="*/ 1215 h 1461"/>
                    <a:gd name="T78" fmla="*/ 737 w 1519"/>
                    <a:gd name="T79" fmla="*/ 1138 h 1461"/>
                    <a:gd name="T80" fmla="*/ 679 w 1519"/>
                    <a:gd name="T81" fmla="*/ 1032 h 1461"/>
                    <a:gd name="T82" fmla="*/ 662 w 1519"/>
                    <a:gd name="T83" fmla="*/ 985 h 1461"/>
                    <a:gd name="T84" fmla="*/ 607 w 1519"/>
                    <a:gd name="T85" fmla="*/ 926 h 1461"/>
                    <a:gd name="T86" fmla="*/ 503 w 1519"/>
                    <a:gd name="T87" fmla="*/ 901 h 1461"/>
                    <a:gd name="T88" fmla="*/ 432 w 1519"/>
                    <a:gd name="T89" fmla="*/ 907 h 1461"/>
                    <a:gd name="T90" fmla="*/ 385 w 1519"/>
                    <a:gd name="T91" fmla="*/ 990 h 1461"/>
                    <a:gd name="T92" fmla="*/ 343 w 1519"/>
                    <a:gd name="T93" fmla="*/ 992 h 1461"/>
                    <a:gd name="T94" fmla="*/ 307 w 1519"/>
                    <a:gd name="T95" fmla="*/ 970 h 1461"/>
                    <a:gd name="T96" fmla="*/ 217 w 1519"/>
                    <a:gd name="T97" fmla="*/ 896 h 1461"/>
                    <a:gd name="T98" fmla="*/ 183 w 1519"/>
                    <a:gd name="T99" fmla="*/ 776 h 1461"/>
                    <a:gd name="T100" fmla="*/ 162 w 1519"/>
                    <a:gd name="T101" fmla="*/ 739 h 1461"/>
                    <a:gd name="T102" fmla="*/ 78 w 1519"/>
                    <a:gd name="T103" fmla="*/ 667 h 1461"/>
                    <a:gd name="T104" fmla="*/ 33 w 1519"/>
                    <a:gd name="T105" fmla="*/ 604 h 1461"/>
                    <a:gd name="T106" fmla="*/ 0 w 1519"/>
                    <a:gd name="T107" fmla="*/ 555 h 1461"/>
                    <a:gd name="T108" fmla="*/ 412 w 1519"/>
                    <a:gd name="T109" fmla="*/ 586 h 1461"/>
                    <a:gd name="T110" fmla="*/ 460 w 1519"/>
                    <a:gd name="T111" fmla="*/ 0 h 1461"/>
                    <a:gd name="T112" fmla="*/ 1088 w 1519"/>
                    <a:gd name="T113" fmla="*/ 1435 h 1461"/>
                    <a:gd name="T114" fmla="*/ 1063 w 1519"/>
                    <a:gd name="T115" fmla="*/ 1301 h 1461"/>
                    <a:gd name="T116" fmla="*/ 1116 w 1519"/>
                    <a:gd name="T117" fmla="*/ 1173 h 1461"/>
                    <a:gd name="T118" fmla="*/ 1110 w 1519"/>
                    <a:gd name="T119" fmla="*/ 1195 h 1461"/>
                    <a:gd name="T120" fmla="*/ 1068 w 1519"/>
                    <a:gd name="T121" fmla="*/ 1308 h 1461"/>
                    <a:gd name="T122" fmla="*/ 1093 w 1519"/>
                    <a:gd name="T123" fmla="*/ 1424 h 1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9" h="1461">
                      <a:moveTo>
                        <a:pt x="462" y="0"/>
                      </a:moveTo>
                      <a:lnTo>
                        <a:pt x="604" y="8"/>
                      </a:lnTo>
                      <a:lnTo>
                        <a:pt x="798" y="14"/>
                      </a:lnTo>
                      <a:lnTo>
                        <a:pt x="784" y="161"/>
                      </a:lnTo>
                      <a:lnTo>
                        <a:pt x="781" y="275"/>
                      </a:lnTo>
                      <a:lnTo>
                        <a:pt x="782" y="288"/>
                      </a:lnTo>
                      <a:lnTo>
                        <a:pt x="809" y="311"/>
                      </a:lnTo>
                      <a:lnTo>
                        <a:pt x="821" y="320"/>
                      </a:lnTo>
                      <a:lnTo>
                        <a:pt x="829" y="317"/>
                      </a:lnTo>
                      <a:lnTo>
                        <a:pt x="830" y="306"/>
                      </a:lnTo>
                      <a:lnTo>
                        <a:pt x="838" y="317"/>
                      </a:lnTo>
                      <a:lnTo>
                        <a:pt x="851" y="317"/>
                      </a:lnTo>
                      <a:lnTo>
                        <a:pt x="851" y="308"/>
                      </a:lnTo>
                      <a:lnTo>
                        <a:pt x="862" y="314"/>
                      </a:lnTo>
                      <a:lnTo>
                        <a:pt x="870" y="317"/>
                      </a:lnTo>
                      <a:lnTo>
                        <a:pt x="866" y="342"/>
                      </a:lnTo>
                      <a:lnTo>
                        <a:pt x="891" y="342"/>
                      </a:lnTo>
                      <a:lnTo>
                        <a:pt x="910" y="350"/>
                      </a:lnTo>
                      <a:lnTo>
                        <a:pt x="935" y="353"/>
                      </a:lnTo>
                      <a:lnTo>
                        <a:pt x="949" y="366"/>
                      </a:lnTo>
                      <a:lnTo>
                        <a:pt x="963" y="353"/>
                      </a:lnTo>
                      <a:lnTo>
                        <a:pt x="987" y="356"/>
                      </a:lnTo>
                      <a:lnTo>
                        <a:pt x="1001" y="377"/>
                      </a:lnTo>
                      <a:lnTo>
                        <a:pt x="1007" y="378"/>
                      </a:lnTo>
                      <a:lnTo>
                        <a:pt x="1005" y="391"/>
                      </a:lnTo>
                      <a:lnTo>
                        <a:pt x="1019" y="395"/>
                      </a:lnTo>
                      <a:lnTo>
                        <a:pt x="1035" y="383"/>
                      </a:lnTo>
                      <a:lnTo>
                        <a:pt x="1048" y="387"/>
                      </a:lnTo>
                      <a:lnTo>
                        <a:pt x="1062" y="387"/>
                      </a:lnTo>
                      <a:lnTo>
                        <a:pt x="1068" y="403"/>
                      </a:lnTo>
                      <a:lnTo>
                        <a:pt x="1107" y="416"/>
                      </a:lnTo>
                      <a:lnTo>
                        <a:pt x="1116" y="411"/>
                      </a:lnTo>
                      <a:lnTo>
                        <a:pt x="1126" y="384"/>
                      </a:lnTo>
                      <a:lnTo>
                        <a:pt x="1129" y="384"/>
                      </a:lnTo>
                      <a:lnTo>
                        <a:pt x="1133" y="386"/>
                      </a:lnTo>
                      <a:lnTo>
                        <a:pt x="1141" y="398"/>
                      </a:lnTo>
                      <a:lnTo>
                        <a:pt x="1166" y="403"/>
                      </a:lnTo>
                      <a:lnTo>
                        <a:pt x="1186" y="409"/>
                      </a:lnTo>
                      <a:lnTo>
                        <a:pt x="1208" y="417"/>
                      </a:lnTo>
                      <a:lnTo>
                        <a:pt x="1219" y="411"/>
                      </a:lnTo>
                      <a:lnTo>
                        <a:pt x="1224" y="395"/>
                      </a:lnTo>
                      <a:lnTo>
                        <a:pt x="1252" y="395"/>
                      </a:lnTo>
                      <a:lnTo>
                        <a:pt x="1263" y="402"/>
                      </a:lnTo>
                      <a:lnTo>
                        <a:pt x="1282" y="387"/>
                      </a:lnTo>
                      <a:lnTo>
                        <a:pt x="1288" y="387"/>
                      </a:lnTo>
                      <a:lnTo>
                        <a:pt x="1293" y="398"/>
                      </a:lnTo>
                      <a:lnTo>
                        <a:pt x="1319" y="398"/>
                      </a:lnTo>
                      <a:lnTo>
                        <a:pt x="1329" y="386"/>
                      </a:lnTo>
                      <a:lnTo>
                        <a:pt x="1339" y="387"/>
                      </a:lnTo>
                      <a:lnTo>
                        <a:pt x="1352" y="403"/>
                      </a:lnTo>
                      <a:lnTo>
                        <a:pt x="1374" y="416"/>
                      </a:lnTo>
                      <a:lnTo>
                        <a:pt x="1391" y="420"/>
                      </a:lnTo>
                      <a:lnTo>
                        <a:pt x="1400" y="427"/>
                      </a:lnTo>
                      <a:lnTo>
                        <a:pt x="1416" y="439"/>
                      </a:lnTo>
                      <a:lnTo>
                        <a:pt x="1435" y="430"/>
                      </a:lnTo>
                      <a:lnTo>
                        <a:pt x="1452" y="437"/>
                      </a:lnTo>
                      <a:lnTo>
                        <a:pt x="1455" y="475"/>
                      </a:lnTo>
                      <a:lnTo>
                        <a:pt x="1455" y="536"/>
                      </a:lnTo>
                      <a:lnTo>
                        <a:pt x="1460" y="595"/>
                      </a:lnTo>
                      <a:lnTo>
                        <a:pt x="1464" y="619"/>
                      </a:lnTo>
                      <a:lnTo>
                        <a:pt x="1482" y="645"/>
                      </a:lnTo>
                      <a:lnTo>
                        <a:pt x="1486" y="676"/>
                      </a:lnTo>
                      <a:lnTo>
                        <a:pt x="1513" y="711"/>
                      </a:lnTo>
                      <a:lnTo>
                        <a:pt x="1514" y="731"/>
                      </a:lnTo>
                      <a:lnTo>
                        <a:pt x="1519" y="736"/>
                      </a:lnTo>
                      <a:lnTo>
                        <a:pt x="1514" y="789"/>
                      </a:lnTo>
                      <a:lnTo>
                        <a:pt x="1496" y="820"/>
                      </a:lnTo>
                      <a:lnTo>
                        <a:pt x="1507" y="832"/>
                      </a:lnTo>
                      <a:lnTo>
                        <a:pt x="1502" y="848"/>
                      </a:lnTo>
                      <a:lnTo>
                        <a:pt x="1497" y="893"/>
                      </a:lnTo>
                      <a:lnTo>
                        <a:pt x="1488" y="915"/>
                      </a:lnTo>
                      <a:lnTo>
                        <a:pt x="1489" y="937"/>
                      </a:lnTo>
                      <a:lnTo>
                        <a:pt x="1455" y="946"/>
                      </a:lnTo>
                      <a:lnTo>
                        <a:pt x="1393" y="974"/>
                      </a:lnTo>
                      <a:lnTo>
                        <a:pt x="1386" y="987"/>
                      </a:lnTo>
                      <a:lnTo>
                        <a:pt x="1371" y="998"/>
                      </a:lnTo>
                      <a:lnTo>
                        <a:pt x="1358" y="1007"/>
                      </a:lnTo>
                      <a:lnTo>
                        <a:pt x="1350" y="1013"/>
                      </a:lnTo>
                      <a:lnTo>
                        <a:pt x="1315" y="1046"/>
                      </a:lnTo>
                      <a:lnTo>
                        <a:pt x="1297" y="1059"/>
                      </a:lnTo>
                      <a:lnTo>
                        <a:pt x="1265" y="1079"/>
                      </a:lnTo>
                      <a:lnTo>
                        <a:pt x="1229" y="1095"/>
                      </a:lnTo>
                      <a:lnTo>
                        <a:pt x="1190" y="1115"/>
                      </a:lnTo>
                      <a:lnTo>
                        <a:pt x="1179" y="1124"/>
                      </a:lnTo>
                      <a:lnTo>
                        <a:pt x="1141" y="1148"/>
                      </a:lnTo>
                      <a:lnTo>
                        <a:pt x="1121" y="1151"/>
                      </a:lnTo>
                      <a:lnTo>
                        <a:pt x="1096" y="1185"/>
                      </a:lnTo>
                      <a:lnTo>
                        <a:pt x="1071" y="1187"/>
                      </a:lnTo>
                      <a:lnTo>
                        <a:pt x="1065" y="1199"/>
                      </a:lnTo>
                      <a:lnTo>
                        <a:pt x="1079" y="1212"/>
                      </a:lnTo>
                      <a:lnTo>
                        <a:pt x="1069" y="1246"/>
                      </a:lnTo>
                      <a:lnTo>
                        <a:pt x="1062" y="1274"/>
                      </a:lnTo>
                      <a:lnTo>
                        <a:pt x="1055" y="1299"/>
                      </a:lnTo>
                      <a:lnTo>
                        <a:pt x="1051" y="1327"/>
                      </a:lnTo>
                      <a:lnTo>
                        <a:pt x="1055" y="1341"/>
                      </a:lnTo>
                      <a:lnTo>
                        <a:pt x="1066" y="1385"/>
                      </a:lnTo>
                      <a:lnTo>
                        <a:pt x="1073" y="1424"/>
                      </a:lnTo>
                      <a:lnTo>
                        <a:pt x="1083" y="1441"/>
                      </a:lnTo>
                      <a:lnTo>
                        <a:pt x="1077" y="1451"/>
                      </a:lnTo>
                      <a:lnTo>
                        <a:pt x="1058" y="1461"/>
                      </a:lnTo>
                      <a:lnTo>
                        <a:pt x="1023" y="1438"/>
                      </a:lnTo>
                      <a:lnTo>
                        <a:pt x="988" y="1430"/>
                      </a:lnTo>
                      <a:lnTo>
                        <a:pt x="980" y="1433"/>
                      </a:lnTo>
                      <a:lnTo>
                        <a:pt x="960" y="1430"/>
                      </a:lnTo>
                      <a:lnTo>
                        <a:pt x="934" y="1410"/>
                      </a:lnTo>
                      <a:lnTo>
                        <a:pt x="901" y="1404"/>
                      </a:lnTo>
                      <a:lnTo>
                        <a:pt x="854" y="1382"/>
                      </a:lnTo>
                      <a:lnTo>
                        <a:pt x="841" y="1358"/>
                      </a:lnTo>
                      <a:lnTo>
                        <a:pt x="832" y="1318"/>
                      </a:lnTo>
                      <a:lnTo>
                        <a:pt x="813" y="1305"/>
                      </a:lnTo>
                      <a:lnTo>
                        <a:pt x="809" y="1291"/>
                      </a:lnTo>
                      <a:lnTo>
                        <a:pt x="813" y="1287"/>
                      </a:lnTo>
                      <a:lnTo>
                        <a:pt x="815" y="1266"/>
                      </a:lnTo>
                      <a:lnTo>
                        <a:pt x="807" y="1262"/>
                      </a:lnTo>
                      <a:lnTo>
                        <a:pt x="802" y="1255"/>
                      </a:lnTo>
                      <a:lnTo>
                        <a:pt x="810" y="1229"/>
                      </a:lnTo>
                      <a:lnTo>
                        <a:pt x="801" y="1215"/>
                      </a:lnTo>
                      <a:lnTo>
                        <a:pt x="781" y="1207"/>
                      </a:lnTo>
                      <a:lnTo>
                        <a:pt x="759" y="1179"/>
                      </a:lnTo>
                      <a:lnTo>
                        <a:pt x="737" y="1138"/>
                      </a:lnTo>
                      <a:lnTo>
                        <a:pt x="710" y="1121"/>
                      </a:lnTo>
                      <a:lnTo>
                        <a:pt x="712" y="1110"/>
                      </a:lnTo>
                      <a:lnTo>
                        <a:pt x="679" y="1032"/>
                      </a:lnTo>
                      <a:lnTo>
                        <a:pt x="673" y="1007"/>
                      </a:lnTo>
                      <a:lnTo>
                        <a:pt x="662" y="995"/>
                      </a:lnTo>
                      <a:lnTo>
                        <a:pt x="662" y="985"/>
                      </a:lnTo>
                      <a:lnTo>
                        <a:pt x="624" y="953"/>
                      </a:lnTo>
                      <a:lnTo>
                        <a:pt x="607" y="932"/>
                      </a:lnTo>
                      <a:lnTo>
                        <a:pt x="607" y="926"/>
                      </a:lnTo>
                      <a:lnTo>
                        <a:pt x="592" y="914"/>
                      </a:lnTo>
                      <a:lnTo>
                        <a:pt x="549" y="906"/>
                      </a:lnTo>
                      <a:lnTo>
                        <a:pt x="503" y="901"/>
                      </a:lnTo>
                      <a:lnTo>
                        <a:pt x="484" y="887"/>
                      </a:lnTo>
                      <a:lnTo>
                        <a:pt x="456" y="898"/>
                      </a:lnTo>
                      <a:lnTo>
                        <a:pt x="432" y="907"/>
                      </a:lnTo>
                      <a:lnTo>
                        <a:pt x="418" y="928"/>
                      </a:lnTo>
                      <a:lnTo>
                        <a:pt x="412" y="951"/>
                      </a:lnTo>
                      <a:lnTo>
                        <a:pt x="385" y="990"/>
                      </a:lnTo>
                      <a:lnTo>
                        <a:pt x="370" y="1004"/>
                      </a:lnTo>
                      <a:lnTo>
                        <a:pt x="354" y="998"/>
                      </a:lnTo>
                      <a:lnTo>
                        <a:pt x="343" y="992"/>
                      </a:lnTo>
                      <a:lnTo>
                        <a:pt x="331" y="987"/>
                      </a:lnTo>
                      <a:lnTo>
                        <a:pt x="307" y="973"/>
                      </a:lnTo>
                      <a:lnTo>
                        <a:pt x="307" y="970"/>
                      </a:lnTo>
                      <a:lnTo>
                        <a:pt x="295" y="957"/>
                      </a:lnTo>
                      <a:lnTo>
                        <a:pt x="264" y="945"/>
                      </a:lnTo>
                      <a:lnTo>
                        <a:pt x="217" y="896"/>
                      </a:lnTo>
                      <a:lnTo>
                        <a:pt x="203" y="867"/>
                      </a:lnTo>
                      <a:lnTo>
                        <a:pt x="203" y="815"/>
                      </a:lnTo>
                      <a:lnTo>
                        <a:pt x="183" y="776"/>
                      </a:lnTo>
                      <a:lnTo>
                        <a:pt x="179" y="759"/>
                      </a:lnTo>
                      <a:lnTo>
                        <a:pt x="170" y="753"/>
                      </a:lnTo>
                      <a:lnTo>
                        <a:pt x="162" y="739"/>
                      </a:lnTo>
                      <a:lnTo>
                        <a:pt x="131" y="726"/>
                      </a:lnTo>
                      <a:lnTo>
                        <a:pt x="123" y="715"/>
                      </a:lnTo>
                      <a:lnTo>
                        <a:pt x="78" y="667"/>
                      </a:lnTo>
                      <a:lnTo>
                        <a:pt x="70" y="647"/>
                      </a:lnTo>
                      <a:lnTo>
                        <a:pt x="42" y="633"/>
                      </a:lnTo>
                      <a:lnTo>
                        <a:pt x="33" y="604"/>
                      </a:lnTo>
                      <a:lnTo>
                        <a:pt x="15" y="587"/>
                      </a:lnTo>
                      <a:lnTo>
                        <a:pt x="5" y="584"/>
                      </a:lnTo>
                      <a:lnTo>
                        <a:pt x="0" y="555"/>
                      </a:lnTo>
                      <a:lnTo>
                        <a:pt x="50" y="559"/>
                      </a:lnTo>
                      <a:lnTo>
                        <a:pt x="231" y="576"/>
                      </a:lnTo>
                      <a:lnTo>
                        <a:pt x="412" y="586"/>
                      </a:lnTo>
                      <a:lnTo>
                        <a:pt x="426" y="464"/>
                      </a:lnTo>
                      <a:lnTo>
                        <a:pt x="451" y="117"/>
                      </a:lnTo>
                      <a:lnTo>
                        <a:pt x="460" y="0"/>
                      </a:lnTo>
                      <a:lnTo>
                        <a:pt x="470" y="0"/>
                      </a:lnTo>
                      <a:lnTo>
                        <a:pt x="462" y="0"/>
                      </a:lnTo>
                      <a:close/>
                      <a:moveTo>
                        <a:pt x="1088" y="1435"/>
                      </a:moveTo>
                      <a:lnTo>
                        <a:pt x="1085" y="1390"/>
                      </a:lnTo>
                      <a:lnTo>
                        <a:pt x="1068" y="1346"/>
                      </a:lnTo>
                      <a:lnTo>
                        <a:pt x="1063" y="1301"/>
                      </a:lnTo>
                      <a:lnTo>
                        <a:pt x="1073" y="1249"/>
                      </a:lnTo>
                      <a:lnTo>
                        <a:pt x="1094" y="1207"/>
                      </a:lnTo>
                      <a:lnTo>
                        <a:pt x="1116" y="1173"/>
                      </a:lnTo>
                      <a:lnTo>
                        <a:pt x="1135" y="1151"/>
                      </a:lnTo>
                      <a:lnTo>
                        <a:pt x="1140" y="1152"/>
                      </a:lnTo>
                      <a:lnTo>
                        <a:pt x="1110" y="1195"/>
                      </a:lnTo>
                      <a:lnTo>
                        <a:pt x="1082" y="1235"/>
                      </a:lnTo>
                      <a:lnTo>
                        <a:pt x="1069" y="1276"/>
                      </a:lnTo>
                      <a:lnTo>
                        <a:pt x="1068" y="1308"/>
                      </a:lnTo>
                      <a:lnTo>
                        <a:pt x="1073" y="1348"/>
                      </a:lnTo>
                      <a:lnTo>
                        <a:pt x="1090" y="1391"/>
                      </a:lnTo>
                      <a:lnTo>
                        <a:pt x="1093" y="1424"/>
                      </a:lnTo>
                      <a:lnTo>
                        <a:pt x="1093" y="1433"/>
                      </a:lnTo>
                      <a:lnTo>
                        <a:pt x="1088" y="1435"/>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52" name="Freeform 101">
                  <a:extLst>
                    <a:ext uri="{FF2B5EF4-FFF2-40B4-BE49-F238E27FC236}">
                      <a16:creationId xmlns:a16="http://schemas.microsoft.com/office/drawing/2014/main" id="{4F3C4D42-D63F-44F8-97E4-0ABD49637C8E}"/>
                    </a:ext>
                  </a:extLst>
                </p:cNvPr>
                <p:cNvSpPr>
                  <a:spLocks/>
                </p:cNvSpPr>
                <p:nvPr/>
              </p:nvSpPr>
              <p:spPr bwMode="auto">
                <a:xfrm>
                  <a:off x="1953208" y="2913113"/>
                  <a:ext cx="775751" cy="780861"/>
                </a:xfrm>
                <a:custGeom>
                  <a:avLst/>
                  <a:gdLst>
                    <a:gd name="T0" fmla="*/ 288 w 759"/>
                    <a:gd name="T1" fmla="*/ 719 h 764"/>
                    <a:gd name="T2" fmla="*/ 283 w 759"/>
                    <a:gd name="T3" fmla="*/ 690 h 764"/>
                    <a:gd name="T4" fmla="*/ 336 w 759"/>
                    <a:gd name="T5" fmla="*/ 693 h 764"/>
                    <a:gd name="T6" fmla="*/ 525 w 759"/>
                    <a:gd name="T7" fmla="*/ 711 h 764"/>
                    <a:gd name="T8" fmla="*/ 695 w 759"/>
                    <a:gd name="T9" fmla="*/ 722 h 764"/>
                    <a:gd name="T10" fmla="*/ 709 w 759"/>
                    <a:gd name="T11" fmla="*/ 605 h 764"/>
                    <a:gd name="T12" fmla="*/ 733 w 759"/>
                    <a:gd name="T13" fmla="*/ 256 h 764"/>
                    <a:gd name="T14" fmla="*/ 743 w 759"/>
                    <a:gd name="T15" fmla="*/ 135 h 764"/>
                    <a:gd name="T16" fmla="*/ 753 w 759"/>
                    <a:gd name="T17" fmla="*/ 135 h 764"/>
                    <a:gd name="T18" fmla="*/ 759 w 759"/>
                    <a:gd name="T19" fmla="*/ 67 h 764"/>
                    <a:gd name="T20" fmla="*/ 110 w 759"/>
                    <a:gd name="T21" fmla="*/ 0 h 764"/>
                    <a:gd name="T22" fmla="*/ 0 w 759"/>
                    <a:gd name="T23" fmla="*/ 752 h 764"/>
                    <a:gd name="T24" fmla="*/ 97 w 759"/>
                    <a:gd name="T25" fmla="*/ 764 h 764"/>
                    <a:gd name="T26" fmla="*/ 105 w 759"/>
                    <a:gd name="T27" fmla="*/ 702 h 764"/>
                    <a:gd name="T28" fmla="*/ 288 w 759"/>
                    <a:gd name="T29" fmla="*/ 719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9" h="764">
                      <a:moveTo>
                        <a:pt x="288" y="719"/>
                      </a:moveTo>
                      <a:lnTo>
                        <a:pt x="283" y="690"/>
                      </a:lnTo>
                      <a:lnTo>
                        <a:pt x="336" y="693"/>
                      </a:lnTo>
                      <a:lnTo>
                        <a:pt x="525" y="711"/>
                      </a:lnTo>
                      <a:lnTo>
                        <a:pt x="695" y="722"/>
                      </a:lnTo>
                      <a:lnTo>
                        <a:pt x="709" y="605"/>
                      </a:lnTo>
                      <a:lnTo>
                        <a:pt x="733" y="256"/>
                      </a:lnTo>
                      <a:lnTo>
                        <a:pt x="743" y="135"/>
                      </a:lnTo>
                      <a:lnTo>
                        <a:pt x="753" y="135"/>
                      </a:lnTo>
                      <a:lnTo>
                        <a:pt x="759" y="67"/>
                      </a:lnTo>
                      <a:lnTo>
                        <a:pt x="110" y="0"/>
                      </a:lnTo>
                      <a:lnTo>
                        <a:pt x="0" y="752"/>
                      </a:lnTo>
                      <a:lnTo>
                        <a:pt x="97" y="764"/>
                      </a:lnTo>
                      <a:lnTo>
                        <a:pt x="105" y="702"/>
                      </a:lnTo>
                      <a:lnTo>
                        <a:pt x="288" y="719"/>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53" name="Freeform 102">
                  <a:extLst>
                    <a:ext uri="{FF2B5EF4-FFF2-40B4-BE49-F238E27FC236}">
                      <a16:creationId xmlns:a16="http://schemas.microsoft.com/office/drawing/2014/main" id="{C77636B1-B293-4CBC-BF62-D22A5489E981}"/>
                    </a:ext>
                  </a:extLst>
                </p:cNvPr>
                <p:cNvSpPr>
                  <a:spLocks/>
                </p:cNvSpPr>
                <p:nvPr/>
              </p:nvSpPr>
              <p:spPr bwMode="auto">
                <a:xfrm>
                  <a:off x="2833210" y="2577874"/>
                  <a:ext cx="816634" cy="435402"/>
                </a:xfrm>
                <a:custGeom>
                  <a:avLst/>
                  <a:gdLst>
                    <a:gd name="T0" fmla="*/ 799 w 799"/>
                    <a:gd name="T1" fmla="*/ 426 h 426"/>
                    <a:gd name="T2" fmla="*/ 719 w 799"/>
                    <a:gd name="T3" fmla="*/ 426 h 426"/>
                    <a:gd name="T4" fmla="*/ 432 w 799"/>
                    <a:gd name="T5" fmla="*/ 424 h 426"/>
                    <a:gd name="T6" fmla="*/ 153 w 799"/>
                    <a:gd name="T7" fmla="*/ 410 h 426"/>
                    <a:gd name="T8" fmla="*/ 0 w 799"/>
                    <a:gd name="T9" fmla="*/ 402 h 426"/>
                    <a:gd name="T10" fmla="*/ 25 w 799"/>
                    <a:gd name="T11" fmla="*/ 0 h 426"/>
                    <a:gd name="T12" fmla="*/ 162 w 799"/>
                    <a:gd name="T13" fmla="*/ 4 h 426"/>
                    <a:gd name="T14" fmla="*/ 413 w 799"/>
                    <a:gd name="T15" fmla="*/ 9 h 426"/>
                    <a:gd name="T16" fmla="*/ 690 w 799"/>
                    <a:gd name="T17" fmla="*/ 15 h 426"/>
                    <a:gd name="T18" fmla="*/ 722 w 799"/>
                    <a:gd name="T19" fmla="*/ 15 h 426"/>
                    <a:gd name="T20" fmla="*/ 735 w 799"/>
                    <a:gd name="T21" fmla="*/ 29 h 426"/>
                    <a:gd name="T22" fmla="*/ 747 w 799"/>
                    <a:gd name="T23" fmla="*/ 28 h 426"/>
                    <a:gd name="T24" fmla="*/ 758 w 799"/>
                    <a:gd name="T25" fmla="*/ 34 h 426"/>
                    <a:gd name="T26" fmla="*/ 758 w 799"/>
                    <a:gd name="T27" fmla="*/ 54 h 426"/>
                    <a:gd name="T28" fmla="*/ 746 w 799"/>
                    <a:gd name="T29" fmla="*/ 64 h 426"/>
                    <a:gd name="T30" fmla="*/ 744 w 799"/>
                    <a:gd name="T31" fmla="*/ 78 h 426"/>
                    <a:gd name="T32" fmla="*/ 755 w 799"/>
                    <a:gd name="T33" fmla="*/ 100 h 426"/>
                    <a:gd name="T34" fmla="*/ 774 w 799"/>
                    <a:gd name="T35" fmla="*/ 120 h 426"/>
                    <a:gd name="T36" fmla="*/ 790 w 799"/>
                    <a:gd name="T37" fmla="*/ 129 h 426"/>
                    <a:gd name="T38" fmla="*/ 797 w 799"/>
                    <a:gd name="T39" fmla="*/ 200 h 426"/>
                    <a:gd name="T40" fmla="*/ 799 w 799"/>
                    <a:gd name="T41" fmla="*/ 42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99" h="426">
                      <a:moveTo>
                        <a:pt x="799" y="426"/>
                      </a:moveTo>
                      <a:lnTo>
                        <a:pt x="719" y="426"/>
                      </a:lnTo>
                      <a:lnTo>
                        <a:pt x="432" y="424"/>
                      </a:lnTo>
                      <a:lnTo>
                        <a:pt x="153" y="410"/>
                      </a:lnTo>
                      <a:lnTo>
                        <a:pt x="0" y="402"/>
                      </a:lnTo>
                      <a:lnTo>
                        <a:pt x="25" y="0"/>
                      </a:lnTo>
                      <a:lnTo>
                        <a:pt x="162" y="4"/>
                      </a:lnTo>
                      <a:lnTo>
                        <a:pt x="413" y="9"/>
                      </a:lnTo>
                      <a:lnTo>
                        <a:pt x="690" y="15"/>
                      </a:lnTo>
                      <a:lnTo>
                        <a:pt x="722" y="15"/>
                      </a:lnTo>
                      <a:lnTo>
                        <a:pt x="735" y="29"/>
                      </a:lnTo>
                      <a:lnTo>
                        <a:pt x="747" y="28"/>
                      </a:lnTo>
                      <a:lnTo>
                        <a:pt x="758" y="34"/>
                      </a:lnTo>
                      <a:lnTo>
                        <a:pt x="758" y="54"/>
                      </a:lnTo>
                      <a:lnTo>
                        <a:pt x="746" y="64"/>
                      </a:lnTo>
                      <a:lnTo>
                        <a:pt x="744" y="78"/>
                      </a:lnTo>
                      <a:lnTo>
                        <a:pt x="755" y="100"/>
                      </a:lnTo>
                      <a:lnTo>
                        <a:pt x="774" y="120"/>
                      </a:lnTo>
                      <a:lnTo>
                        <a:pt x="790" y="129"/>
                      </a:lnTo>
                      <a:lnTo>
                        <a:pt x="797" y="200"/>
                      </a:lnTo>
                      <a:lnTo>
                        <a:pt x="799" y="426"/>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54" name="Freeform 103">
                  <a:extLst>
                    <a:ext uri="{FF2B5EF4-FFF2-40B4-BE49-F238E27FC236}">
                      <a16:creationId xmlns:a16="http://schemas.microsoft.com/office/drawing/2014/main" id="{6C29E405-8EC8-4000-8196-C6D82EF1DE98}"/>
                    </a:ext>
                  </a:extLst>
                </p:cNvPr>
                <p:cNvSpPr>
                  <a:spLocks/>
                </p:cNvSpPr>
                <p:nvPr/>
              </p:nvSpPr>
              <p:spPr bwMode="auto">
                <a:xfrm>
                  <a:off x="2657414" y="2140428"/>
                  <a:ext cx="912708" cy="452777"/>
                </a:xfrm>
                <a:custGeom>
                  <a:avLst/>
                  <a:gdLst>
                    <a:gd name="T0" fmla="*/ 834 w 893"/>
                    <a:gd name="T1" fmla="*/ 331 h 443"/>
                    <a:gd name="T2" fmla="*/ 854 w 893"/>
                    <a:gd name="T3" fmla="*/ 375 h 443"/>
                    <a:gd name="T4" fmla="*/ 854 w 893"/>
                    <a:gd name="T5" fmla="*/ 389 h 443"/>
                    <a:gd name="T6" fmla="*/ 876 w 893"/>
                    <a:gd name="T7" fmla="*/ 423 h 443"/>
                    <a:gd name="T8" fmla="*/ 893 w 893"/>
                    <a:gd name="T9" fmla="*/ 443 h 443"/>
                    <a:gd name="T10" fmla="*/ 860 w 893"/>
                    <a:gd name="T11" fmla="*/ 443 h 443"/>
                    <a:gd name="T12" fmla="*/ 588 w 893"/>
                    <a:gd name="T13" fmla="*/ 437 h 443"/>
                    <a:gd name="T14" fmla="*/ 334 w 893"/>
                    <a:gd name="T15" fmla="*/ 431 h 443"/>
                    <a:gd name="T16" fmla="*/ 195 w 893"/>
                    <a:gd name="T17" fmla="*/ 426 h 443"/>
                    <a:gd name="T18" fmla="*/ 203 w 893"/>
                    <a:gd name="T19" fmla="*/ 294 h 443"/>
                    <a:gd name="T20" fmla="*/ 0 w 893"/>
                    <a:gd name="T21" fmla="*/ 275 h 443"/>
                    <a:gd name="T22" fmla="*/ 28 w 893"/>
                    <a:gd name="T23" fmla="*/ 0 h 443"/>
                    <a:gd name="T24" fmla="*/ 125 w 893"/>
                    <a:gd name="T25" fmla="*/ 6 h 443"/>
                    <a:gd name="T26" fmla="*/ 250 w 893"/>
                    <a:gd name="T27" fmla="*/ 14 h 443"/>
                    <a:gd name="T28" fmla="*/ 362 w 893"/>
                    <a:gd name="T29" fmla="*/ 20 h 443"/>
                    <a:gd name="T30" fmla="*/ 510 w 893"/>
                    <a:gd name="T31" fmla="*/ 28 h 443"/>
                    <a:gd name="T32" fmla="*/ 578 w 893"/>
                    <a:gd name="T33" fmla="*/ 25 h 443"/>
                    <a:gd name="T34" fmla="*/ 590 w 893"/>
                    <a:gd name="T35" fmla="*/ 39 h 443"/>
                    <a:gd name="T36" fmla="*/ 620 w 893"/>
                    <a:gd name="T37" fmla="*/ 58 h 443"/>
                    <a:gd name="T38" fmla="*/ 627 w 893"/>
                    <a:gd name="T39" fmla="*/ 64 h 443"/>
                    <a:gd name="T40" fmla="*/ 654 w 893"/>
                    <a:gd name="T41" fmla="*/ 55 h 443"/>
                    <a:gd name="T42" fmla="*/ 679 w 893"/>
                    <a:gd name="T43" fmla="*/ 53 h 443"/>
                    <a:gd name="T44" fmla="*/ 696 w 893"/>
                    <a:gd name="T45" fmla="*/ 52 h 443"/>
                    <a:gd name="T46" fmla="*/ 707 w 893"/>
                    <a:gd name="T47" fmla="*/ 59 h 443"/>
                    <a:gd name="T48" fmla="*/ 732 w 893"/>
                    <a:gd name="T49" fmla="*/ 70 h 443"/>
                    <a:gd name="T50" fmla="*/ 751 w 893"/>
                    <a:gd name="T51" fmla="*/ 80 h 443"/>
                    <a:gd name="T52" fmla="*/ 754 w 893"/>
                    <a:gd name="T53" fmla="*/ 89 h 443"/>
                    <a:gd name="T54" fmla="*/ 760 w 893"/>
                    <a:gd name="T55" fmla="*/ 103 h 443"/>
                    <a:gd name="T56" fmla="*/ 771 w 893"/>
                    <a:gd name="T57" fmla="*/ 103 h 443"/>
                    <a:gd name="T58" fmla="*/ 776 w 893"/>
                    <a:gd name="T59" fmla="*/ 103 h 443"/>
                    <a:gd name="T60" fmla="*/ 782 w 893"/>
                    <a:gd name="T61" fmla="*/ 131 h 443"/>
                    <a:gd name="T62" fmla="*/ 799 w 893"/>
                    <a:gd name="T63" fmla="*/ 184 h 443"/>
                    <a:gd name="T64" fmla="*/ 804 w 893"/>
                    <a:gd name="T65" fmla="*/ 208 h 443"/>
                    <a:gd name="T66" fmla="*/ 820 w 893"/>
                    <a:gd name="T67" fmla="*/ 231 h 443"/>
                    <a:gd name="T68" fmla="*/ 823 w 893"/>
                    <a:gd name="T69" fmla="*/ 264 h 443"/>
                    <a:gd name="T70" fmla="*/ 832 w 893"/>
                    <a:gd name="T71" fmla="*/ 290 h 443"/>
                    <a:gd name="T72" fmla="*/ 834 w 893"/>
                    <a:gd name="T73" fmla="*/ 331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93" h="443">
                      <a:moveTo>
                        <a:pt x="834" y="331"/>
                      </a:moveTo>
                      <a:lnTo>
                        <a:pt x="854" y="375"/>
                      </a:lnTo>
                      <a:lnTo>
                        <a:pt x="854" y="389"/>
                      </a:lnTo>
                      <a:lnTo>
                        <a:pt x="876" y="423"/>
                      </a:lnTo>
                      <a:lnTo>
                        <a:pt x="893" y="443"/>
                      </a:lnTo>
                      <a:lnTo>
                        <a:pt x="860" y="443"/>
                      </a:lnTo>
                      <a:lnTo>
                        <a:pt x="588" y="437"/>
                      </a:lnTo>
                      <a:lnTo>
                        <a:pt x="334" y="431"/>
                      </a:lnTo>
                      <a:lnTo>
                        <a:pt x="195" y="426"/>
                      </a:lnTo>
                      <a:lnTo>
                        <a:pt x="203" y="294"/>
                      </a:lnTo>
                      <a:lnTo>
                        <a:pt x="0" y="275"/>
                      </a:lnTo>
                      <a:lnTo>
                        <a:pt x="28" y="0"/>
                      </a:lnTo>
                      <a:lnTo>
                        <a:pt x="125" y="6"/>
                      </a:lnTo>
                      <a:lnTo>
                        <a:pt x="250" y="14"/>
                      </a:lnTo>
                      <a:lnTo>
                        <a:pt x="362" y="20"/>
                      </a:lnTo>
                      <a:lnTo>
                        <a:pt x="510" y="28"/>
                      </a:lnTo>
                      <a:lnTo>
                        <a:pt x="578" y="25"/>
                      </a:lnTo>
                      <a:lnTo>
                        <a:pt x="590" y="39"/>
                      </a:lnTo>
                      <a:lnTo>
                        <a:pt x="620" y="58"/>
                      </a:lnTo>
                      <a:lnTo>
                        <a:pt x="627" y="64"/>
                      </a:lnTo>
                      <a:lnTo>
                        <a:pt x="654" y="55"/>
                      </a:lnTo>
                      <a:lnTo>
                        <a:pt x="679" y="53"/>
                      </a:lnTo>
                      <a:lnTo>
                        <a:pt x="696" y="52"/>
                      </a:lnTo>
                      <a:lnTo>
                        <a:pt x="707" y="59"/>
                      </a:lnTo>
                      <a:lnTo>
                        <a:pt x="732" y="70"/>
                      </a:lnTo>
                      <a:lnTo>
                        <a:pt x="751" y="80"/>
                      </a:lnTo>
                      <a:lnTo>
                        <a:pt x="754" y="89"/>
                      </a:lnTo>
                      <a:lnTo>
                        <a:pt x="760" y="103"/>
                      </a:lnTo>
                      <a:lnTo>
                        <a:pt x="771" y="103"/>
                      </a:lnTo>
                      <a:lnTo>
                        <a:pt x="776" y="103"/>
                      </a:lnTo>
                      <a:lnTo>
                        <a:pt x="782" y="131"/>
                      </a:lnTo>
                      <a:lnTo>
                        <a:pt x="799" y="184"/>
                      </a:lnTo>
                      <a:lnTo>
                        <a:pt x="804" y="208"/>
                      </a:lnTo>
                      <a:lnTo>
                        <a:pt x="820" y="231"/>
                      </a:lnTo>
                      <a:lnTo>
                        <a:pt x="823" y="264"/>
                      </a:lnTo>
                      <a:lnTo>
                        <a:pt x="832" y="290"/>
                      </a:lnTo>
                      <a:lnTo>
                        <a:pt x="834" y="331"/>
                      </a:lnTo>
                      <a:close/>
                    </a:path>
                  </a:pathLst>
                </a:custGeom>
                <a:solidFill>
                  <a:schemeClr val="accent3"/>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55" name="Freeform 104">
                  <a:extLst>
                    <a:ext uri="{FF2B5EF4-FFF2-40B4-BE49-F238E27FC236}">
                      <a16:creationId xmlns:a16="http://schemas.microsoft.com/office/drawing/2014/main" id="{FD9AD8D3-A688-4E5E-9F39-386FFEBD3BA1}"/>
                    </a:ext>
                  </a:extLst>
                </p:cNvPr>
                <p:cNvSpPr>
                  <a:spLocks/>
                </p:cNvSpPr>
                <p:nvPr/>
              </p:nvSpPr>
              <p:spPr bwMode="auto">
                <a:xfrm>
                  <a:off x="2686032" y="1735689"/>
                  <a:ext cx="770641" cy="510013"/>
                </a:xfrm>
                <a:custGeom>
                  <a:avLst/>
                  <a:gdLst>
                    <a:gd name="T0" fmla="*/ 746 w 754"/>
                    <a:gd name="T1" fmla="*/ 498 h 499"/>
                    <a:gd name="T2" fmla="*/ 746 w 754"/>
                    <a:gd name="T3" fmla="*/ 494 h 499"/>
                    <a:gd name="T4" fmla="*/ 727 w 754"/>
                    <a:gd name="T5" fmla="*/ 463 h 499"/>
                    <a:gd name="T6" fmla="*/ 738 w 754"/>
                    <a:gd name="T7" fmla="*/ 435 h 499"/>
                    <a:gd name="T8" fmla="*/ 748 w 754"/>
                    <a:gd name="T9" fmla="*/ 398 h 499"/>
                    <a:gd name="T10" fmla="*/ 731 w 754"/>
                    <a:gd name="T11" fmla="*/ 385 h 499"/>
                    <a:gd name="T12" fmla="*/ 729 w 754"/>
                    <a:gd name="T13" fmla="*/ 368 h 499"/>
                    <a:gd name="T14" fmla="*/ 734 w 754"/>
                    <a:gd name="T15" fmla="*/ 351 h 499"/>
                    <a:gd name="T16" fmla="*/ 754 w 754"/>
                    <a:gd name="T17" fmla="*/ 352 h 499"/>
                    <a:gd name="T18" fmla="*/ 752 w 754"/>
                    <a:gd name="T19" fmla="*/ 321 h 499"/>
                    <a:gd name="T20" fmla="*/ 751 w 754"/>
                    <a:gd name="T21" fmla="*/ 132 h 499"/>
                    <a:gd name="T22" fmla="*/ 746 w 754"/>
                    <a:gd name="T23" fmla="*/ 109 h 499"/>
                    <a:gd name="T24" fmla="*/ 721 w 754"/>
                    <a:gd name="T25" fmla="*/ 87 h 499"/>
                    <a:gd name="T26" fmla="*/ 715 w 754"/>
                    <a:gd name="T27" fmla="*/ 78 h 499"/>
                    <a:gd name="T28" fmla="*/ 715 w 754"/>
                    <a:gd name="T29" fmla="*/ 67 h 499"/>
                    <a:gd name="T30" fmla="*/ 727 w 754"/>
                    <a:gd name="T31" fmla="*/ 57 h 499"/>
                    <a:gd name="T32" fmla="*/ 737 w 754"/>
                    <a:gd name="T33" fmla="*/ 48 h 499"/>
                    <a:gd name="T34" fmla="*/ 738 w 754"/>
                    <a:gd name="T35" fmla="*/ 31 h 499"/>
                    <a:gd name="T36" fmla="*/ 375 w 754"/>
                    <a:gd name="T37" fmla="*/ 20 h 499"/>
                    <a:gd name="T38" fmla="*/ 33 w 754"/>
                    <a:gd name="T39" fmla="*/ 0 h 499"/>
                    <a:gd name="T40" fmla="*/ 0 w 754"/>
                    <a:gd name="T41" fmla="*/ 396 h 499"/>
                    <a:gd name="T42" fmla="*/ 90 w 754"/>
                    <a:gd name="T43" fmla="*/ 402 h 499"/>
                    <a:gd name="T44" fmla="*/ 215 w 754"/>
                    <a:gd name="T45" fmla="*/ 410 h 499"/>
                    <a:gd name="T46" fmla="*/ 326 w 754"/>
                    <a:gd name="T47" fmla="*/ 416 h 499"/>
                    <a:gd name="T48" fmla="*/ 475 w 754"/>
                    <a:gd name="T49" fmla="*/ 424 h 499"/>
                    <a:gd name="T50" fmla="*/ 550 w 754"/>
                    <a:gd name="T51" fmla="*/ 421 h 499"/>
                    <a:gd name="T52" fmla="*/ 562 w 754"/>
                    <a:gd name="T53" fmla="*/ 435 h 499"/>
                    <a:gd name="T54" fmla="*/ 593 w 754"/>
                    <a:gd name="T55" fmla="*/ 455 h 499"/>
                    <a:gd name="T56" fmla="*/ 598 w 754"/>
                    <a:gd name="T57" fmla="*/ 460 h 499"/>
                    <a:gd name="T58" fmla="*/ 628 w 754"/>
                    <a:gd name="T59" fmla="*/ 451 h 499"/>
                    <a:gd name="T60" fmla="*/ 668 w 754"/>
                    <a:gd name="T61" fmla="*/ 448 h 499"/>
                    <a:gd name="T62" fmla="*/ 678 w 754"/>
                    <a:gd name="T63" fmla="*/ 455 h 499"/>
                    <a:gd name="T64" fmla="*/ 704 w 754"/>
                    <a:gd name="T65" fmla="*/ 465 h 499"/>
                    <a:gd name="T66" fmla="*/ 723 w 754"/>
                    <a:gd name="T67" fmla="*/ 476 h 499"/>
                    <a:gd name="T68" fmla="*/ 726 w 754"/>
                    <a:gd name="T69" fmla="*/ 485 h 499"/>
                    <a:gd name="T70" fmla="*/ 732 w 754"/>
                    <a:gd name="T71" fmla="*/ 499 h 499"/>
                    <a:gd name="T72" fmla="*/ 746 w 754"/>
                    <a:gd name="T73" fmla="*/ 49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4" h="499">
                      <a:moveTo>
                        <a:pt x="746" y="498"/>
                      </a:moveTo>
                      <a:lnTo>
                        <a:pt x="746" y="494"/>
                      </a:lnTo>
                      <a:lnTo>
                        <a:pt x="727" y="463"/>
                      </a:lnTo>
                      <a:lnTo>
                        <a:pt x="738" y="435"/>
                      </a:lnTo>
                      <a:lnTo>
                        <a:pt x="748" y="398"/>
                      </a:lnTo>
                      <a:lnTo>
                        <a:pt x="731" y="385"/>
                      </a:lnTo>
                      <a:lnTo>
                        <a:pt x="729" y="368"/>
                      </a:lnTo>
                      <a:lnTo>
                        <a:pt x="734" y="351"/>
                      </a:lnTo>
                      <a:lnTo>
                        <a:pt x="754" y="352"/>
                      </a:lnTo>
                      <a:lnTo>
                        <a:pt x="752" y="321"/>
                      </a:lnTo>
                      <a:lnTo>
                        <a:pt x="751" y="132"/>
                      </a:lnTo>
                      <a:lnTo>
                        <a:pt x="746" y="109"/>
                      </a:lnTo>
                      <a:lnTo>
                        <a:pt x="721" y="87"/>
                      </a:lnTo>
                      <a:lnTo>
                        <a:pt x="715" y="78"/>
                      </a:lnTo>
                      <a:lnTo>
                        <a:pt x="715" y="67"/>
                      </a:lnTo>
                      <a:lnTo>
                        <a:pt x="727" y="57"/>
                      </a:lnTo>
                      <a:lnTo>
                        <a:pt x="737" y="48"/>
                      </a:lnTo>
                      <a:lnTo>
                        <a:pt x="738" y="31"/>
                      </a:lnTo>
                      <a:lnTo>
                        <a:pt x="375" y="20"/>
                      </a:lnTo>
                      <a:lnTo>
                        <a:pt x="33" y="0"/>
                      </a:lnTo>
                      <a:lnTo>
                        <a:pt x="0" y="396"/>
                      </a:lnTo>
                      <a:lnTo>
                        <a:pt x="90" y="402"/>
                      </a:lnTo>
                      <a:lnTo>
                        <a:pt x="215" y="410"/>
                      </a:lnTo>
                      <a:lnTo>
                        <a:pt x="326" y="416"/>
                      </a:lnTo>
                      <a:lnTo>
                        <a:pt x="475" y="424"/>
                      </a:lnTo>
                      <a:lnTo>
                        <a:pt x="550" y="421"/>
                      </a:lnTo>
                      <a:lnTo>
                        <a:pt x="562" y="435"/>
                      </a:lnTo>
                      <a:lnTo>
                        <a:pt x="593" y="455"/>
                      </a:lnTo>
                      <a:lnTo>
                        <a:pt x="598" y="460"/>
                      </a:lnTo>
                      <a:lnTo>
                        <a:pt x="628" y="451"/>
                      </a:lnTo>
                      <a:lnTo>
                        <a:pt x="668" y="448"/>
                      </a:lnTo>
                      <a:lnTo>
                        <a:pt x="678" y="455"/>
                      </a:lnTo>
                      <a:lnTo>
                        <a:pt x="704" y="465"/>
                      </a:lnTo>
                      <a:lnTo>
                        <a:pt x="723" y="476"/>
                      </a:lnTo>
                      <a:lnTo>
                        <a:pt x="726" y="485"/>
                      </a:lnTo>
                      <a:lnTo>
                        <a:pt x="732" y="499"/>
                      </a:lnTo>
                      <a:lnTo>
                        <a:pt x="746" y="498"/>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56" name="Freeform 105">
                  <a:extLst>
                    <a:ext uri="{FF2B5EF4-FFF2-40B4-BE49-F238E27FC236}">
                      <a16:creationId xmlns:a16="http://schemas.microsoft.com/office/drawing/2014/main" id="{CF24D9D2-8ABE-4070-B9F3-71F552628458}"/>
                    </a:ext>
                  </a:extLst>
                </p:cNvPr>
                <p:cNvSpPr>
                  <a:spLocks/>
                </p:cNvSpPr>
                <p:nvPr/>
              </p:nvSpPr>
              <p:spPr bwMode="auto">
                <a:xfrm>
                  <a:off x="2719760" y="1306420"/>
                  <a:ext cx="720559" cy="458909"/>
                </a:xfrm>
                <a:custGeom>
                  <a:avLst/>
                  <a:gdLst>
                    <a:gd name="T0" fmla="*/ 705 w 705"/>
                    <a:gd name="T1" fmla="*/ 449 h 449"/>
                    <a:gd name="T2" fmla="*/ 702 w 705"/>
                    <a:gd name="T3" fmla="*/ 396 h 449"/>
                    <a:gd name="T4" fmla="*/ 691 w 705"/>
                    <a:gd name="T5" fmla="*/ 354 h 449"/>
                    <a:gd name="T6" fmla="*/ 679 w 705"/>
                    <a:gd name="T7" fmla="*/ 273 h 449"/>
                    <a:gd name="T8" fmla="*/ 677 w 705"/>
                    <a:gd name="T9" fmla="*/ 204 h 449"/>
                    <a:gd name="T10" fmla="*/ 666 w 705"/>
                    <a:gd name="T11" fmla="*/ 184 h 449"/>
                    <a:gd name="T12" fmla="*/ 655 w 705"/>
                    <a:gd name="T13" fmla="*/ 153 h 449"/>
                    <a:gd name="T14" fmla="*/ 655 w 705"/>
                    <a:gd name="T15" fmla="*/ 87 h 449"/>
                    <a:gd name="T16" fmla="*/ 659 w 705"/>
                    <a:gd name="T17" fmla="*/ 62 h 449"/>
                    <a:gd name="T18" fmla="*/ 648 w 705"/>
                    <a:gd name="T19" fmla="*/ 29 h 449"/>
                    <a:gd name="T20" fmla="*/ 468 w 705"/>
                    <a:gd name="T21" fmla="*/ 25 h 449"/>
                    <a:gd name="T22" fmla="*/ 353 w 705"/>
                    <a:gd name="T23" fmla="*/ 21 h 449"/>
                    <a:gd name="T24" fmla="*/ 187 w 705"/>
                    <a:gd name="T25" fmla="*/ 14 h 449"/>
                    <a:gd name="T26" fmla="*/ 43 w 705"/>
                    <a:gd name="T27" fmla="*/ 0 h 449"/>
                    <a:gd name="T28" fmla="*/ 0 w 705"/>
                    <a:gd name="T29" fmla="*/ 420 h 449"/>
                    <a:gd name="T30" fmla="*/ 343 w 705"/>
                    <a:gd name="T31" fmla="*/ 440 h 449"/>
                    <a:gd name="T32" fmla="*/ 705 w 705"/>
                    <a:gd name="T33" fmla="*/ 449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 h="449">
                      <a:moveTo>
                        <a:pt x="705" y="449"/>
                      </a:moveTo>
                      <a:lnTo>
                        <a:pt x="702" y="396"/>
                      </a:lnTo>
                      <a:lnTo>
                        <a:pt x="691" y="354"/>
                      </a:lnTo>
                      <a:lnTo>
                        <a:pt x="679" y="273"/>
                      </a:lnTo>
                      <a:lnTo>
                        <a:pt x="677" y="204"/>
                      </a:lnTo>
                      <a:lnTo>
                        <a:pt x="666" y="184"/>
                      </a:lnTo>
                      <a:lnTo>
                        <a:pt x="655" y="153"/>
                      </a:lnTo>
                      <a:lnTo>
                        <a:pt x="655" y="87"/>
                      </a:lnTo>
                      <a:lnTo>
                        <a:pt x="659" y="62"/>
                      </a:lnTo>
                      <a:lnTo>
                        <a:pt x="648" y="29"/>
                      </a:lnTo>
                      <a:lnTo>
                        <a:pt x="468" y="25"/>
                      </a:lnTo>
                      <a:lnTo>
                        <a:pt x="353" y="21"/>
                      </a:lnTo>
                      <a:lnTo>
                        <a:pt x="187" y="14"/>
                      </a:lnTo>
                      <a:lnTo>
                        <a:pt x="43" y="0"/>
                      </a:lnTo>
                      <a:lnTo>
                        <a:pt x="0" y="420"/>
                      </a:lnTo>
                      <a:lnTo>
                        <a:pt x="343" y="440"/>
                      </a:lnTo>
                      <a:lnTo>
                        <a:pt x="705" y="449"/>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57" name="Freeform 106">
                  <a:extLst>
                    <a:ext uri="{FF2B5EF4-FFF2-40B4-BE49-F238E27FC236}">
                      <a16:creationId xmlns:a16="http://schemas.microsoft.com/office/drawing/2014/main" id="{5FA591D4-E639-482D-A405-840C8CD54B1A}"/>
                    </a:ext>
                  </a:extLst>
                </p:cNvPr>
                <p:cNvSpPr>
                  <a:spLocks/>
                </p:cNvSpPr>
                <p:nvPr/>
              </p:nvSpPr>
              <p:spPr bwMode="auto">
                <a:xfrm>
                  <a:off x="1935833" y="1770439"/>
                  <a:ext cx="772685" cy="651058"/>
                </a:xfrm>
                <a:custGeom>
                  <a:avLst/>
                  <a:gdLst>
                    <a:gd name="T0" fmla="*/ 756 w 756"/>
                    <a:gd name="T1" fmla="*/ 84 h 637"/>
                    <a:gd name="T2" fmla="*/ 89 w 756"/>
                    <a:gd name="T3" fmla="*/ 0 h 637"/>
                    <a:gd name="T4" fmla="*/ 0 w 756"/>
                    <a:gd name="T5" fmla="*/ 552 h 637"/>
                    <a:gd name="T6" fmla="*/ 707 w 756"/>
                    <a:gd name="T7" fmla="*/ 637 h 637"/>
                    <a:gd name="T8" fmla="*/ 756 w 756"/>
                    <a:gd name="T9" fmla="*/ 84 h 637"/>
                  </a:gdLst>
                  <a:ahLst/>
                  <a:cxnLst>
                    <a:cxn ang="0">
                      <a:pos x="T0" y="T1"/>
                    </a:cxn>
                    <a:cxn ang="0">
                      <a:pos x="T2" y="T3"/>
                    </a:cxn>
                    <a:cxn ang="0">
                      <a:pos x="T4" y="T5"/>
                    </a:cxn>
                    <a:cxn ang="0">
                      <a:pos x="T6" y="T7"/>
                    </a:cxn>
                    <a:cxn ang="0">
                      <a:pos x="T8" y="T9"/>
                    </a:cxn>
                  </a:cxnLst>
                  <a:rect l="0" t="0" r="r" b="b"/>
                  <a:pathLst>
                    <a:path w="756" h="637">
                      <a:moveTo>
                        <a:pt x="756" y="84"/>
                      </a:moveTo>
                      <a:lnTo>
                        <a:pt x="89" y="0"/>
                      </a:lnTo>
                      <a:lnTo>
                        <a:pt x="0" y="552"/>
                      </a:lnTo>
                      <a:lnTo>
                        <a:pt x="707" y="637"/>
                      </a:lnTo>
                      <a:lnTo>
                        <a:pt x="756" y="84"/>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58" name="Freeform 107">
                  <a:extLst>
                    <a:ext uri="{FF2B5EF4-FFF2-40B4-BE49-F238E27FC236}">
                      <a16:creationId xmlns:a16="http://schemas.microsoft.com/office/drawing/2014/main" id="{BD2FA7B9-5F7A-43B5-B573-6B86A82DE0CD}"/>
                    </a:ext>
                  </a:extLst>
                </p:cNvPr>
                <p:cNvSpPr>
                  <a:spLocks/>
                </p:cNvSpPr>
                <p:nvPr/>
              </p:nvSpPr>
              <p:spPr bwMode="auto">
                <a:xfrm>
                  <a:off x="1632278" y="1139822"/>
                  <a:ext cx="1131431" cy="716471"/>
                </a:xfrm>
                <a:custGeom>
                  <a:avLst/>
                  <a:gdLst>
                    <a:gd name="T0" fmla="*/ 1107 w 1107"/>
                    <a:gd name="T1" fmla="*/ 163 h 701"/>
                    <a:gd name="T2" fmla="*/ 915 w 1107"/>
                    <a:gd name="T3" fmla="*/ 145 h 701"/>
                    <a:gd name="T4" fmla="*/ 733 w 1107"/>
                    <a:gd name="T5" fmla="*/ 122 h 701"/>
                    <a:gd name="T6" fmla="*/ 550 w 1107"/>
                    <a:gd name="T7" fmla="*/ 97 h 701"/>
                    <a:gd name="T8" fmla="*/ 349 w 1107"/>
                    <a:gd name="T9" fmla="*/ 64 h 701"/>
                    <a:gd name="T10" fmla="*/ 233 w 1107"/>
                    <a:gd name="T11" fmla="*/ 42 h 701"/>
                    <a:gd name="T12" fmla="*/ 28 w 1107"/>
                    <a:gd name="T13" fmla="*/ 0 h 701"/>
                    <a:gd name="T14" fmla="*/ 0 w 1107"/>
                    <a:gd name="T15" fmla="*/ 133 h 701"/>
                    <a:gd name="T16" fmla="*/ 22 w 1107"/>
                    <a:gd name="T17" fmla="*/ 180 h 701"/>
                    <a:gd name="T18" fmla="*/ 13 w 1107"/>
                    <a:gd name="T19" fmla="*/ 208 h 701"/>
                    <a:gd name="T20" fmla="*/ 25 w 1107"/>
                    <a:gd name="T21" fmla="*/ 238 h 701"/>
                    <a:gd name="T22" fmla="*/ 46 w 1107"/>
                    <a:gd name="T23" fmla="*/ 245 h 701"/>
                    <a:gd name="T24" fmla="*/ 74 w 1107"/>
                    <a:gd name="T25" fmla="*/ 312 h 701"/>
                    <a:gd name="T26" fmla="*/ 91 w 1107"/>
                    <a:gd name="T27" fmla="*/ 333 h 701"/>
                    <a:gd name="T28" fmla="*/ 94 w 1107"/>
                    <a:gd name="T29" fmla="*/ 341 h 701"/>
                    <a:gd name="T30" fmla="*/ 114 w 1107"/>
                    <a:gd name="T31" fmla="*/ 347 h 701"/>
                    <a:gd name="T32" fmla="*/ 117 w 1107"/>
                    <a:gd name="T33" fmla="*/ 359 h 701"/>
                    <a:gd name="T34" fmla="*/ 74 w 1107"/>
                    <a:gd name="T35" fmla="*/ 470 h 701"/>
                    <a:gd name="T36" fmla="*/ 74 w 1107"/>
                    <a:gd name="T37" fmla="*/ 486 h 701"/>
                    <a:gd name="T38" fmla="*/ 89 w 1107"/>
                    <a:gd name="T39" fmla="*/ 506 h 701"/>
                    <a:gd name="T40" fmla="*/ 96 w 1107"/>
                    <a:gd name="T41" fmla="*/ 506 h 701"/>
                    <a:gd name="T42" fmla="*/ 125 w 1107"/>
                    <a:gd name="T43" fmla="*/ 487 h 701"/>
                    <a:gd name="T44" fmla="*/ 130 w 1107"/>
                    <a:gd name="T45" fmla="*/ 480 h 701"/>
                    <a:gd name="T46" fmla="*/ 139 w 1107"/>
                    <a:gd name="T47" fmla="*/ 484 h 701"/>
                    <a:gd name="T48" fmla="*/ 138 w 1107"/>
                    <a:gd name="T49" fmla="*/ 517 h 701"/>
                    <a:gd name="T50" fmla="*/ 155 w 1107"/>
                    <a:gd name="T51" fmla="*/ 595 h 701"/>
                    <a:gd name="T52" fmla="*/ 174 w 1107"/>
                    <a:gd name="T53" fmla="*/ 611 h 701"/>
                    <a:gd name="T54" fmla="*/ 180 w 1107"/>
                    <a:gd name="T55" fmla="*/ 615 h 701"/>
                    <a:gd name="T56" fmla="*/ 191 w 1107"/>
                    <a:gd name="T57" fmla="*/ 629 h 701"/>
                    <a:gd name="T58" fmla="*/ 188 w 1107"/>
                    <a:gd name="T59" fmla="*/ 651 h 701"/>
                    <a:gd name="T60" fmla="*/ 192 w 1107"/>
                    <a:gd name="T61" fmla="*/ 673 h 701"/>
                    <a:gd name="T62" fmla="*/ 199 w 1107"/>
                    <a:gd name="T63" fmla="*/ 678 h 701"/>
                    <a:gd name="T64" fmla="*/ 213 w 1107"/>
                    <a:gd name="T65" fmla="*/ 664 h 701"/>
                    <a:gd name="T66" fmla="*/ 230 w 1107"/>
                    <a:gd name="T67" fmla="*/ 664 h 701"/>
                    <a:gd name="T68" fmla="*/ 250 w 1107"/>
                    <a:gd name="T69" fmla="*/ 675 h 701"/>
                    <a:gd name="T70" fmla="*/ 266 w 1107"/>
                    <a:gd name="T71" fmla="*/ 668 h 701"/>
                    <a:gd name="T72" fmla="*/ 292 w 1107"/>
                    <a:gd name="T73" fmla="*/ 668 h 701"/>
                    <a:gd name="T74" fmla="*/ 314 w 1107"/>
                    <a:gd name="T75" fmla="*/ 678 h 701"/>
                    <a:gd name="T76" fmla="*/ 331 w 1107"/>
                    <a:gd name="T77" fmla="*/ 675 h 701"/>
                    <a:gd name="T78" fmla="*/ 335 w 1107"/>
                    <a:gd name="T79" fmla="*/ 657 h 701"/>
                    <a:gd name="T80" fmla="*/ 353 w 1107"/>
                    <a:gd name="T81" fmla="*/ 653 h 701"/>
                    <a:gd name="T82" fmla="*/ 363 w 1107"/>
                    <a:gd name="T83" fmla="*/ 661 h 701"/>
                    <a:gd name="T84" fmla="*/ 364 w 1107"/>
                    <a:gd name="T85" fmla="*/ 681 h 701"/>
                    <a:gd name="T86" fmla="*/ 374 w 1107"/>
                    <a:gd name="T87" fmla="*/ 686 h 701"/>
                    <a:gd name="T88" fmla="*/ 386 w 1107"/>
                    <a:gd name="T89" fmla="*/ 617 h 701"/>
                    <a:gd name="T90" fmla="*/ 1053 w 1107"/>
                    <a:gd name="T91" fmla="*/ 701 h 701"/>
                    <a:gd name="T92" fmla="*/ 1107 w 1107"/>
                    <a:gd name="T93" fmla="*/ 163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07" h="701">
                      <a:moveTo>
                        <a:pt x="1107" y="163"/>
                      </a:moveTo>
                      <a:lnTo>
                        <a:pt x="915" y="145"/>
                      </a:lnTo>
                      <a:lnTo>
                        <a:pt x="733" y="122"/>
                      </a:lnTo>
                      <a:lnTo>
                        <a:pt x="550" y="97"/>
                      </a:lnTo>
                      <a:lnTo>
                        <a:pt x="349" y="64"/>
                      </a:lnTo>
                      <a:lnTo>
                        <a:pt x="233" y="42"/>
                      </a:lnTo>
                      <a:lnTo>
                        <a:pt x="28" y="0"/>
                      </a:lnTo>
                      <a:lnTo>
                        <a:pt x="0" y="133"/>
                      </a:lnTo>
                      <a:lnTo>
                        <a:pt x="22" y="180"/>
                      </a:lnTo>
                      <a:lnTo>
                        <a:pt x="13" y="208"/>
                      </a:lnTo>
                      <a:lnTo>
                        <a:pt x="25" y="238"/>
                      </a:lnTo>
                      <a:lnTo>
                        <a:pt x="46" y="245"/>
                      </a:lnTo>
                      <a:lnTo>
                        <a:pt x="74" y="312"/>
                      </a:lnTo>
                      <a:lnTo>
                        <a:pt x="91" y="333"/>
                      </a:lnTo>
                      <a:lnTo>
                        <a:pt x="94" y="341"/>
                      </a:lnTo>
                      <a:lnTo>
                        <a:pt x="114" y="347"/>
                      </a:lnTo>
                      <a:lnTo>
                        <a:pt x="117" y="359"/>
                      </a:lnTo>
                      <a:lnTo>
                        <a:pt x="74" y="470"/>
                      </a:lnTo>
                      <a:lnTo>
                        <a:pt x="74" y="486"/>
                      </a:lnTo>
                      <a:lnTo>
                        <a:pt x="89" y="506"/>
                      </a:lnTo>
                      <a:lnTo>
                        <a:pt x="96" y="506"/>
                      </a:lnTo>
                      <a:lnTo>
                        <a:pt x="125" y="487"/>
                      </a:lnTo>
                      <a:lnTo>
                        <a:pt x="130" y="480"/>
                      </a:lnTo>
                      <a:lnTo>
                        <a:pt x="139" y="484"/>
                      </a:lnTo>
                      <a:lnTo>
                        <a:pt x="138" y="517"/>
                      </a:lnTo>
                      <a:lnTo>
                        <a:pt x="155" y="595"/>
                      </a:lnTo>
                      <a:lnTo>
                        <a:pt x="174" y="611"/>
                      </a:lnTo>
                      <a:lnTo>
                        <a:pt x="180" y="615"/>
                      </a:lnTo>
                      <a:lnTo>
                        <a:pt x="191" y="629"/>
                      </a:lnTo>
                      <a:lnTo>
                        <a:pt x="188" y="651"/>
                      </a:lnTo>
                      <a:lnTo>
                        <a:pt x="192" y="673"/>
                      </a:lnTo>
                      <a:lnTo>
                        <a:pt x="199" y="678"/>
                      </a:lnTo>
                      <a:lnTo>
                        <a:pt x="213" y="664"/>
                      </a:lnTo>
                      <a:lnTo>
                        <a:pt x="230" y="664"/>
                      </a:lnTo>
                      <a:lnTo>
                        <a:pt x="250" y="675"/>
                      </a:lnTo>
                      <a:lnTo>
                        <a:pt x="266" y="668"/>
                      </a:lnTo>
                      <a:lnTo>
                        <a:pt x="292" y="668"/>
                      </a:lnTo>
                      <a:lnTo>
                        <a:pt x="314" y="678"/>
                      </a:lnTo>
                      <a:lnTo>
                        <a:pt x="331" y="675"/>
                      </a:lnTo>
                      <a:lnTo>
                        <a:pt x="335" y="657"/>
                      </a:lnTo>
                      <a:lnTo>
                        <a:pt x="353" y="653"/>
                      </a:lnTo>
                      <a:lnTo>
                        <a:pt x="363" y="661"/>
                      </a:lnTo>
                      <a:lnTo>
                        <a:pt x="364" y="681"/>
                      </a:lnTo>
                      <a:lnTo>
                        <a:pt x="374" y="686"/>
                      </a:lnTo>
                      <a:lnTo>
                        <a:pt x="386" y="617"/>
                      </a:lnTo>
                      <a:lnTo>
                        <a:pt x="1053" y="701"/>
                      </a:lnTo>
                      <a:lnTo>
                        <a:pt x="1107" y="163"/>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59" name="Freeform 108">
                  <a:extLst>
                    <a:ext uri="{FF2B5EF4-FFF2-40B4-BE49-F238E27FC236}">
                      <a16:creationId xmlns:a16="http://schemas.microsoft.com/office/drawing/2014/main" id="{0F4B8428-1C8E-42F5-8F9E-E5AE4CB2F90E}"/>
                    </a:ext>
                  </a:extLst>
                </p:cNvPr>
                <p:cNvSpPr>
                  <a:spLocks/>
                </p:cNvSpPr>
                <p:nvPr/>
              </p:nvSpPr>
              <p:spPr bwMode="auto">
                <a:xfrm>
                  <a:off x="2061547" y="2359151"/>
                  <a:ext cx="803347" cy="631639"/>
                </a:xfrm>
                <a:custGeom>
                  <a:avLst/>
                  <a:gdLst>
                    <a:gd name="T0" fmla="*/ 755 w 786"/>
                    <a:gd name="T1" fmla="*/ 618 h 618"/>
                    <a:gd name="T2" fmla="*/ 786 w 786"/>
                    <a:gd name="T3" fmla="*/ 80 h 618"/>
                    <a:gd name="T4" fmla="*/ 77 w 786"/>
                    <a:gd name="T5" fmla="*/ 0 h 618"/>
                    <a:gd name="T6" fmla="*/ 0 w 786"/>
                    <a:gd name="T7" fmla="*/ 549 h 618"/>
                    <a:gd name="T8" fmla="*/ 755 w 786"/>
                    <a:gd name="T9" fmla="*/ 618 h 618"/>
                  </a:gdLst>
                  <a:ahLst/>
                  <a:cxnLst>
                    <a:cxn ang="0">
                      <a:pos x="T0" y="T1"/>
                    </a:cxn>
                    <a:cxn ang="0">
                      <a:pos x="T2" y="T3"/>
                    </a:cxn>
                    <a:cxn ang="0">
                      <a:pos x="T4" y="T5"/>
                    </a:cxn>
                    <a:cxn ang="0">
                      <a:pos x="T6" y="T7"/>
                    </a:cxn>
                    <a:cxn ang="0">
                      <a:pos x="T8" y="T9"/>
                    </a:cxn>
                  </a:cxnLst>
                  <a:rect l="0" t="0" r="r" b="b"/>
                  <a:pathLst>
                    <a:path w="786" h="618">
                      <a:moveTo>
                        <a:pt x="755" y="618"/>
                      </a:moveTo>
                      <a:lnTo>
                        <a:pt x="786" y="80"/>
                      </a:lnTo>
                      <a:lnTo>
                        <a:pt x="77" y="0"/>
                      </a:lnTo>
                      <a:lnTo>
                        <a:pt x="0" y="549"/>
                      </a:lnTo>
                      <a:lnTo>
                        <a:pt x="755" y="618"/>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60" name="Freeform 109">
                  <a:extLst>
                    <a:ext uri="{FF2B5EF4-FFF2-40B4-BE49-F238E27FC236}">
                      <a16:creationId xmlns:a16="http://schemas.microsoft.com/office/drawing/2014/main" id="{3B072285-1CC8-4BC6-BA83-434C7BAFDC7F}"/>
                    </a:ext>
                  </a:extLst>
                </p:cNvPr>
                <p:cNvSpPr>
                  <a:spLocks/>
                </p:cNvSpPr>
                <p:nvPr/>
              </p:nvSpPr>
              <p:spPr bwMode="auto">
                <a:xfrm>
                  <a:off x="1355297" y="1122447"/>
                  <a:ext cx="659235" cy="1062953"/>
                </a:xfrm>
                <a:custGeom>
                  <a:avLst/>
                  <a:gdLst>
                    <a:gd name="T0" fmla="*/ 0 w 645"/>
                    <a:gd name="T1" fmla="*/ 926 h 1040"/>
                    <a:gd name="T2" fmla="*/ 54 w 645"/>
                    <a:gd name="T3" fmla="*/ 706 h 1040"/>
                    <a:gd name="T4" fmla="*/ 62 w 645"/>
                    <a:gd name="T5" fmla="*/ 679 h 1040"/>
                    <a:gd name="T6" fmla="*/ 79 w 645"/>
                    <a:gd name="T7" fmla="*/ 642 h 1040"/>
                    <a:gd name="T8" fmla="*/ 72 w 645"/>
                    <a:gd name="T9" fmla="*/ 628 h 1040"/>
                    <a:gd name="T10" fmla="*/ 54 w 645"/>
                    <a:gd name="T11" fmla="*/ 629 h 1040"/>
                    <a:gd name="T12" fmla="*/ 50 w 645"/>
                    <a:gd name="T13" fmla="*/ 623 h 1040"/>
                    <a:gd name="T14" fmla="*/ 53 w 645"/>
                    <a:gd name="T15" fmla="*/ 615 h 1040"/>
                    <a:gd name="T16" fmla="*/ 54 w 645"/>
                    <a:gd name="T17" fmla="*/ 596 h 1040"/>
                    <a:gd name="T18" fmla="*/ 82 w 645"/>
                    <a:gd name="T19" fmla="*/ 562 h 1040"/>
                    <a:gd name="T20" fmla="*/ 95 w 645"/>
                    <a:gd name="T21" fmla="*/ 559 h 1040"/>
                    <a:gd name="T22" fmla="*/ 101 w 645"/>
                    <a:gd name="T23" fmla="*/ 551 h 1040"/>
                    <a:gd name="T24" fmla="*/ 104 w 645"/>
                    <a:gd name="T25" fmla="*/ 531 h 1040"/>
                    <a:gd name="T26" fmla="*/ 111 w 645"/>
                    <a:gd name="T27" fmla="*/ 528 h 1040"/>
                    <a:gd name="T28" fmla="*/ 136 w 645"/>
                    <a:gd name="T29" fmla="*/ 490 h 1040"/>
                    <a:gd name="T30" fmla="*/ 159 w 645"/>
                    <a:gd name="T31" fmla="*/ 464 h 1040"/>
                    <a:gd name="T32" fmla="*/ 161 w 645"/>
                    <a:gd name="T33" fmla="*/ 440 h 1040"/>
                    <a:gd name="T34" fmla="*/ 139 w 645"/>
                    <a:gd name="T35" fmla="*/ 423 h 1040"/>
                    <a:gd name="T36" fmla="*/ 129 w 645"/>
                    <a:gd name="T37" fmla="*/ 397 h 1040"/>
                    <a:gd name="T38" fmla="*/ 215 w 645"/>
                    <a:gd name="T39" fmla="*/ 0 h 1040"/>
                    <a:gd name="T40" fmla="*/ 299 w 645"/>
                    <a:gd name="T41" fmla="*/ 17 h 1040"/>
                    <a:gd name="T42" fmla="*/ 271 w 645"/>
                    <a:gd name="T43" fmla="*/ 150 h 1040"/>
                    <a:gd name="T44" fmla="*/ 293 w 645"/>
                    <a:gd name="T45" fmla="*/ 197 h 1040"/>
                    <a:gd name="T46" fmla="*/ 284 w 645"/>
                    <a:gd name="T47" fmla="*/ 226 h 1040"/>
                    <a:gd name="T48" fmla="*/ 296 w 645"/>
                    <a:gd name="T49" fmla="*/ 255 h 1040"/>
                    <a:gd name="T50" fmla="*/ 317 w 645"/>
                    <a:gd name="T51" fmla="*/ 262 h 1040"/>
                    <a:gd name="T52" fmla="*/ 340 w 645"/>
                    <a:gd name="T53" fmla="*/ 323 h 1040"/>
                    <a:gd name="T54" fmla="*/ 362 w 645"/>
                    <a:gd name="T55" fmla="*/ 350 h 1040"/>
                    <a:gd name="T56" fmla="*/ 365 w 645"/>
                    <a:gd name="T57" fmla="*/ 358 h 1040"/>
                    <a:gd name="T58" fmla="*/ 385 w 645"/>
                    <a:gd name="T59" fmla="*/ 364 h 1040"/>
                    <a:gd name="T60" fmla="*/ 388 w 645"/>
                    <a:gd name="T61" fmla="*/ 378 h 1040"/>
                    <a:gd name="T62" fmla="*/ 345 w 645"/>
                    <a:gd name="T63" fmla="*/ 486 h 1040"/>
                    <a:gd name="T64" fmla="*/ 343 w 645"/>
                    <a:gd name="T65" fmla="*/ 503 h 1040"/>
                    <a:gd name="T66" fmla="*/ 360 w 645"/>
                    <a:gd name="T67" fmla="*/ 523 h 1040"/>
                    <a:gd name="T68" fmla="*/ 365 w 645"/>
                    <a:gd name="T69" fmla="*/ 523 h 1040"/>
                    <a:gd name="T70" fmla="*/ 396 w 645"/>
                    <a:gd name="T71" fmla="*/ 504 h 1040"/>
                    <a:gd name="T72" fmla="*/ 401 w 645"/>
                    <a:gd name="T73" fmla="*/ 497 h 1040"/>
                    <a:gd name="T74" fmla="*/ 410 w 645"/>
                    <a:gd name="T75" fmla="*/ 501 h 1040"/>
                    <a:gd name="T76" fmla="*/ 409 w 645"/>
                    <a:gd name="T77" fmla="*/ 534 h 1040"/>
                    <a:gd name="T78" fmla="*/ 426 w 645"/>
                    <a:gd name="T79" fmla="*/ 614 h 1040"/>
                    <a:gd name="T80" fmla="*/ 451 w 645"/>
                    <a:gd name="T81" fmla="*/ 632 h 1040"/>
                    <a:gd name="T82" fmla="*/ 460 w 645"/>
                    <a:gd name="T83" fmla="*/ 646 h 1040"/>
                    <a:gd name="T84" fmla="*/ 456 w 645"/>
                    <a:gd name="T85" fmla="*/ 671 h 1040"/>
                    <a:gd name="T86" fmla="*/ 463 w 645"/>
                    <a:gd name="T87" fmla="*/ 689 h 1040"/>
                    <a:gd name="T88" fmla="*/ 470 w 645"/>
                    <a:gd name="T89" fmla="*/ 696 h 1040"/>
                    <a:gd name="T90" fmla="*/ 485 w 645"/>
                    <a:gd name="T91" fmla="*/ 681 h 1040"/>
                    <a:gd name="T92" fmla="*/ 502 w 645"/>
                    <a:gd name="T93" fmla="*/ 682 h 1040"/>
                    <a:gd name="T94" fmla="*/ 521 w 645"/>
                    <a:gd name="T95" fmla="*/ 690 h 1040"/>
                    <a:gd name="T96" fmla="*/ 538 w 645"/>
                    <a:gd name="T97" fmla="*/ 685 h 1040"/>
                    <a:gd name="T98" fmla="*/ 562 w 645"/>
                    <a:gd name="T99" fmla="*/ 685 h 1040"/>
                    <a:gd name="T100" fmla="*/ 587 w 645"/>
                    <a:gd name="T101" fmla="*/ 695 h 1040"/>
                    <a:gd name="T102" fmla="*/ 604 w 645"/>
                    <a:gd name="T103" fmla="*/ 693 h 1040"/>
                    <a:gd name="T104" fmla="*/ 607 w 645"/>
                    <a:gd name="T105" fmla="*/ 674 h 1040"/>
                    <a:gd name="T106" fmla="*/ 626 w 645"/>
                    <a:gd name="T107" fmla="*/ 670 h 1040"/>
                    <a:gd name="T108" fmla="*/ 634 w 645"/>
                    <a:gd name="T109" fmla="*/ 679 h 1040"/>
                    <a:gd name="T110" fmla="*/ 637 w 645"/>
                    <a:gd name="T111" fmla="*/ 696 h 1040"/>
                    <a:gd name="T112" fmla="*/ 645 w 645"/>
                    <a:gd name="T113" fmla="*/ 704 h 1040"/>
                    <a:gd name="T114" fmla="*/ 593 w 645"/>
                    <a:gd name="T115" fmla="*/ 1040 h 1040"/>
                    <a:gd name="T116" fmla="*/ 593 w 645"/>
                    <a:gd name="T117" fmla="*/ 1040 h 1040"/>
                    <a:gd name="T118" fmla="*/ 312 w 645"/>
                    <a:gd name="T119" fmla="*/ 987 h 1040"/>
                    <a:gd name="T120" fmla="*/ 0 w 645"/>
                    <a:gd name="T121" fmla="*/ 926 h 1040"/>
                    <a:gd name="T122" fmla="*/ 0 w 645"/>
                    <a:gd name="T123" fmla="*/ 926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5" h="1040">
                      <a:moveTo>
                        <a:pt x="0" y="926"/>
                      </a:moveTo>
                      <a:lnTo>
                        <a:pt x="54" y="706"/>
                      </a:lnTo>
                      <a:lnTo>
                        <a:pt x="62" y="679"/>
                      </a:lnTo>
                      <a:lnTo>
                        <a:pt x="79" y="642"/>
                      </a:lnTo>
                      <a:lnTo>
                        <a:pt x="72" y="628"/>
                      </a:lnTo>
                      <a:lnTo>
                        <a:pt x="54" y="629"/>
                      </a:lnTo>
                      <a:lnTo>
                        <a:pt x="50" y="623"/>
                      </a:lnTo>
                      <a:lnTo>
                        <a:pt x="53" y="615"/>
                      </a:lnTo>
                      <a:lnTo>
                        <a:pt x="54" y="596"/>
                      </a:lnTo>
                      <a:lnTo>
                        <a:pt x="82" y="562"/>
                      </a:lnTo>
                      <a:lnTo>
                        <a:pt x="95" y="559"/>
                      </a:lnTo>
                      <a:lnTo>
                        <a:pt x="101" y="551"/>
                      </a:lnTo>
                      <a:lnTo>
                        <a:pt x="104" y="531"/>
                      </a:lnTo>
                      <a:lnTo>
                        <a:pt x="111" y="528"/>
                      </a:lnTo>
                      <a:lnTo>
                        <a:pt x="136" y="490"/>
                      </a:lnTo>
                      <a:lnTo>
                        <a:pt x="159" y="464"/>
                      </a:lnTo>
                      <a:lnTo>
                        <a:pt x="161" y="440"/>
                      </a:lnTo>
                      <a:lnTo>
                        <a:pt x="139" y="423"/>
                      </a:lnTo>
                      <a:lnTo>
                        <a:pt x="129" y="397"/>
                      </a:lnTo>
                      <a:lnTo>
                        <a:pt x="215" y="0"/>
                      </a:lnTo>
                      <a:lnTo>
                        <a:pt x="299" y="17"/>
                      </a:lnTo>
                      <a:lnTo>
                        <a:pt x="271" y="150"/>
                      </a:lnTo>
                      <a:lnTo>
                        <a:pt x="293" y="197"/>
                      </a:lnTo>
                      <a:lnTo>
                        <a:pt x="284" y="226"/>
                      </a:lnTo>
                      <a:lnTo>
                        <a:pt x="296" y="255"/>
                      </a:lnTo>
                      <a:lnTo>
                        <a:pt x="317" y="262"/>
                      </a:lnTo>
                      <a:lnTo>
                        <a:pt x="340" y="323"/>
                      </a:lnTo>
                      <a:lnTo>
                        <a:pt x="362" y="350"/>
                      </a:lnTo>
                      <a:lnTo>
                        <a:pt x="365" y="358"/>
                      </a:lnTo>
                      <a:lnTo>
                        <a:pt x="385" y="364"/>
                      </a:lnTo>
                      <a:lnTo>
                        <a:pt x="388" y="378"/>
                      </a:lnTo>
                      <a:lnTo>
                        <a:pt x="345" y="486"/>
                      </a:lnTo>
                      <a:lnTo>
                        <a:pt x="343" y="503"/>
                      </a:lnTo>
                      <a:lnTo>
                        <a:pt x="360" y="523"/>
                      </a:lnTo>
                      <a:lnTo>
                        <a:pt x="365" y="523"/>
                      </a:lnTo>
                      <a:lnTo>
                        <a:pt x="396" y="504"/>
                      </a:lnTo>
                      <a:lnTo>
                        <a:pt x="401" y="497"/>
                      </a:lnTo>
                      <a:lnTo>
                        <a:pt x="410" y="501"/>
                      </a:lnTo>
                      <a:lnTo>
                        <a:pt x="409" y="534"/>
                      </a:lnTo>
                      <a:lnTo>
                        <a:pt x="426" y="614"/>
                      </a:lnTo>
                      <a:lnTo>
                        <a:pt x="451" y="632"/>
                      </a:lnTo>
                      <a:lnTo>
                        <a:pt x="460" y="646"/>
                      </a:lnTo>
                      <a:lnTo>
                        <a:pt x="456" y="671"/>
                      </a:lnTo>
                      <a:lnTo>
                        <a:pt x="463" y="689"/>
                      </a:lnTo>
                      <a:lnTo>
                        <a:pt x="470" y="696"/>
                      </a:lnTo>
                      <a:lnTo>
                        <a:pt x="485" y="681"/>
                      </a:lnTo>
                      <a:lnTo>
                        <a:pt x="502" y="682"/>
                      </a:lnTo>
                      <a:lnTo>
                        <a:pt x="521" y="690"/>
                      </a:lnTo>
                      <a:lnTo>
                        <a:pt x="538" y="685"/>
                      </a:lnTo>
                      <a:lnTo>
                        <a:pt x="562" y="685"/>
                      </a:lnTo>
                      <a:lnTo>
                        <a:pt x="587" y="695"/>
                      </a:lnTo>
                      <a:lnTo>
                        <a:pt x="604" y="693"/>
                      </a:lnTo>
                      <a:lnTo>
                        <a:pt x="607" y="674"/>
                      </a:lnTo>
                      <a:lnTo>
                        <a:pt x="626" y="670"/>
                      </a:lnTo>
                      <a:lnTo>
                        <a:pt x="634" y="679"/>
                      </a:lnTo>
                      <a:lnTo>
                        <a:pt x="637" y="696"/>
                      </a:lnTo>
                      <a:lnTo>
                        <a:pt x="645" y="704"/>
                      </a:lnTo>
                      <a:lnTo>
                        <a:pt x="593" y="1040"/>
                      </a:lnTo>
                      <a:lnTo>
                        <a:pt x="593" y="1040"/>
                      </a:lnTo>
                      <a:lnTo>
                        <a:pt x="312" y="987"/>
                      </a:lnTo>
                      <a:lnTo>
                        <a:pt x="0" y="926"/>
                      </a:lnTo>
                      <a:lnTo>
                        <a:pt x="0" y="926"/>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61" name="Freeform 110">
                  <a:extLst>
                    <a:ext uri="{FF2B5EF4-FFF2-40B4-BE49-F238E27FC236}">
                      <a16:creationId xmlns:a16="http://schemas.microsoft.com/office/drawing/2014/main" id="{973C4F4C-F6B4-4B36-A201-C210D794640A}"/>
                    </a:ext>
                  </a:extLst>
                </p:cNvPr>
                <p:cNvSpPr>
                  <a:spLocks/>
                </p:cNvSpPr>
                <p:nvPr/>
              </p:nvSpPr>
              <p:spPr bwMode="auto">
                <a:xfrm>
                  <a:off x="1529049" y="2128164"/>
                  <a:ext cx="612220" cy="792104"/>
                </a:xfrm>
                <a:custGeom>
                  <a:avLst/>
                  <a:gdLst>
                    <a:gd name="T0" fmla="*/ 523 w 599"/>
                    <a:gd name="T1" fmla="*/ 775 h 775"/>
                    <a:gd name="T2" fmla="*/ 0 w 599"/>
                    <a:gd name="T3" fmla="*/ 702 h 775"/>
                    <a:gd name="T4" fmla="*/ 128 w 599"/>
                    <a:gd name="T5" fmla="*/ 0 h 775"/>
                    <a:gd name="T6" fmla="*/ 420 w 599"/>
                    <a:gd name="T7" fmla="*/ 54 h 775"/>
                    <a:gd name="T8" fmla="*/ 412 w 599"/>
                    <a:gd name="T9" fmla="*/ 120 h 775"/>
                    <a:gd name="T10" fmla="*/ 396 w 599"/>
                    <a:gd name="T11" fmla="*/ 202 h 775"/>
                    <a:gd name="T12" fmla="*/ 446 w 599"/>
                    <a:gd name="T13" fmla="*/ 209 h 775"/>
                    <a:gd name="T14" fmla="*/ 548 w 599"/>
                    <a:gd name="T15" fmla="*/ 220 h 775"/>
                    <a:gd name="T16" fmla="*/ 599 w 599"/>
                    <a:gd name="T17" fmla="*/ 224 h 775"/>
                    <a:gd name="T18" fmla="*/ 523 w 599"/>
                    <a:gd name="T19" fmla="*/ 775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9" h="775">
                      <a:moveTo>
                        <a:pt x="523" y="775"/>
                      </a:moveTo>
                      <a:lnTo>
                        <a:pt x="0" y="702"/>
                      </a:lnTo>
                      <a:lnTo>
                        <a:pt x="128" y="0"/>
                      </a:lnTo>
                      <a:lnTo>
                        <a:pt x="420" y="54"/>
                      </a:lnTo>
                      <a:lnTo>
                        <a:pt x="412" y="120"/>
                      </a:lnTo>
                      <a:lnTo>
                        <a:pt x="396" y="202"/>
                      </a:lnTo>
                      <a:lnTo>
                        <a:pt x="446" y="209"/>
                      </a:lnTo>
                      <a:lnTo>
                        <a:pt x="548" y="220"/>
                      </a:lnTo>
                      <a:lnTo>
                        <a:pt x="599" y="224"/>
                      </a:lnTo>
                      <a:lnTo>
                        <a:pt x="523" y="775"/>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62" name="Freeform 111">
                  <a:extLst>
                    <a:ext uri="{FF2B5EF4-FFF2-40B4-BE49-F238E27FC236}">
                      <a16:creationId xmlns:a16="http://schemas.microsoft.com/office/drawing/2014/main" id="{6F0CAD4B-4871-463F-93F7-3A92CF87DD7D}"/>
                    </a:ext>
                  </a:extLst>
                </p:cNvPr>
                <p:cNvSpPr>
                  <a:spLocks/>
                </p:cNvSpPr>
                <p:nvPr/>
              </p:nvSpPr>
              <p:spPr bwMode="auto">
                <a:xfrm>
                  <a:off x="1313392" y="2845657"/>
                  <a:ext cx="750199" cy="836053"/>
                </a:xfrm>
                <a:custGeom>
                  <a:avLst/>
                  <a:gdLst>
                    <a:gd name="T0" fmla="*/ 19 w 734"/>
                    <a:gd name="T1" fmla="*/ 528 h 818"/>
                    <a:gd name="T2" fmla="*/ 2 w 734"/>
                    <a:gd name="T3" fmla="*/ 540 h 818"/>
                    <a:gd name="T4" fmla="*/ 0 w 734"/>
                    <a:gd name="T5" fmla="*/ 549 h 818"/>
                    <a:gd name="T6" fmla="*/ 3 w 734"/>
                    <a:gd name="T7" fmla="*/ 556 h 818"/>
                    <a:gd name="T8" fmla="*/ 120 w 734"/>
                    <a:gd name="T9" fmla="*/ 623 h 818"/>
                    <a:gd name="T10" fmla="*/ 197 w 734"/>
                    <a:gd name="T11" fmla="*/ 670 h 818"/>
                    <a:gd name="T12" fmla="*/ 289 w 734"/>
                    <a:gd name="T13" fmla="*/ 723 h 818"/>
                    <a:gd name="T14" fmla="*/ 394 w 734"/>
                    <a:gd name="T15" fmla="*/ 785 h 818"/>
                    <a:gd name="T16" fmla="*/ 470 w 734"/>
                    <a:gd name="T17" fmla="*/ 801 h 818"/>
                    <a:gd name="T18" fmla="*/ 626 w 734"/>
                    <a:gd name="T19" fmla="*/ 818 h 818"/>
                    <a:gd name="T20" fmla="*/ 734 w 734"/>
                    <a:gd name="T21" fmla="*/ 73 h 818"/>
                    <a:gd name="T22" fmla="*/ 211 w 734"/>
                    <a:gd name="T23" fmla="*/ 0 h 818"/>
                    <a:gd name="T24" fmla="*/ 192 w 734"/>
                    <a:gd name="T25" fmla="*/ 101 h 818"/>
                    <a:gd name="T26" fmla="*/ 181 w 734"/>
                    <a:gd name="T27" fmla="*/ 101 h 818"/>
                    <a:gd name="T28" fmla="*/ 170 w 734"/>
                    <a:gd name="T29" fmla="*/ 119 h 818"/>
                    <a:gd name="T30" fmla="*/ 155 w 734"/>
                    <a:gd name="T31" fmla="*/ 117 h 818"/>
                    <a:gd name="T32" fmla="*/ 147 w 734"/>
                    <a:gd name="T33" fmla="*/ 100 h 818"/>
                    <a:gd name="T34" fmla="*/ 130 w 734"/>
                    <a:gd name="T35" fmla="*/ 98 h 818"/>
                    <a:gd name="T36" fmla="*/ 125 w 734"/>
                    <a:gd name="T37" fmla="*/ 91 h 818"/>
                    <a:gd name="T38" fmla="*/ 119 w 734"/>
                    <a:gd name="T39" fmla="*/ 91 h 818"/>
                    <a:gd name="T40" fmla="*/ 113 w 734"/>
                    <a:gd name="T41" fmla="*/ 95 h 818"/>
                    <a:gd name="T42" fmla="*/ 102 w 734"/>
                    <a:gd name="T43" fmla="*/ 101 h 818"/>
                    <a:gd name="T44" fmla="*/ 100 w 734"/>
                    <a:gd name="T45" fmla="*/ 145 h 818"/>
                    <a:gd name="T46" fmla="*/ 98 w 734"/>
                    <a:gd name="T47" fmla="*/ 156 h 818"/>
                    <a:gd name="T48" fmla="*/ 95 w 734"/>
                    <a:gd name="T49" fmla="*/ 234 h 818"/>
                    <a:gd name="T50" fmla="*/ 86 w 734"/>
                    <a:gd name="T51" fmla="*/ 248 h 818"/>
                    <a:gd name="T52" fmla="*/ 83 w 734"/>
                    <a:gd name="T53" fmla="*/ 268 h 818"/>
                    <a:gd name="T54" fmla="*/ 100 w 734"/>
                    <a:gd name="T55" fmla="*/ 300 h 818"/>
                    <a:gd name="T56" fmla="*/ 108 w 734"/>
                    <a:gd name="T57" fmla="*/ 336 h 818"/>
                    <a:gd name="T58" fmla="*/ 113 w 734"/>
                    <a:gd name="T59" fmla="*/ 342 h 818"/>
                    <a:gd name="T60" fmla="*/ 119 w 734"/>
                    <a:gd name="T61" fmla="*/ 345 h 818"/>
                    <a:gd name="T62" fmla="*/ 119 w 734"/>
                    <a:gd name="T63" fmla="*/ 359 h 818"/>
                    <a:gd name="T64" fmla="*/ 108 w 734"/>
                    <a:gd name="T65" fmla="*/ 368 h 818"/>
                    <a:gd name="T66" fmla="*/ 86 w 734"/>
                    <a:gd name="T67" fmla="*/ 379 h 818"/>
                    <a:gd name="T68" fmla="*/ 75 w 734"/>
                    <a:gd name="T69" fmla="*/ 392 h 818"/>
                    <a:gd name="T70" fmla="*/ 66 w 734"/>
                    <a:gd name="T71" fmla="*/ 414 h 818"/>
                    <a:gd name="T72" fmla="*/ 61 w 734"/>
                    <a:gd name="T73" fmla="*/ 445 h 818"/>
                    <a:gd name="T74" fmla="*/ 44 w 734"/>
                    <a:gd name="T75" fmla="*/ 462 h 818"/>
                    <a:gd name="T76" fmla="*/ 31 w 734"/>
                    <a:gd name="T77" fmla="*/ 467 h 818"/>
                    <a:gd name="T78" fmla="*/ 31 w 734"/>
                    <a:gd name="T79" fmla="*/ 471 h 818"/>
                    <a:gd name="T80" fmla="*/ 30 w 734"/>
                    <a:gd name="T81" fmla="*/ 482 h 818"/>
                    <a:gd name="T82" fmla="*/ 31 w 734"/>
                    <a:gd name="T83" fmla="*/ 487 h 818"/>
                    <a:gd name="T84" fmla="*/ 55 w 734"/>
                    <a:gd name="T85" fmla="*/ 490 h 818"/>
                    <a:gd name="T86" fmla="*/ 52 w 734"/>
                    <a:gd name="T87" fmla="*/ 507 h 818"/>
                    <a:gd name="T88" fmla="*/ 42 w 734"/>
                    <a:gd name="T89" fmla="*/ 521 h 818"/>
                    <a:gd name="T90" fmla="*/ 19 w 734"/>
                    <a:gd name="T91" fmla="*/ 528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34" h="818">
                      <a:moveTo>
                        <a:pt x="19" y="528"/>
                      </a:moveTo>
                      <a:lnTo>
                        <a:pt x="2" y="540"/>
                      </a:lnTo>
                      <a:lnTo>
                        <a:pt x="0" y="549"/>
                      </a:lnTo>
                      <a:lnTo>
                        <a:pt x="3" y="556"/>
                      </a:lnTo>
                      <a:lnTo>
                        <a:pt x="120" y="623"/>
                      </a:lnTo>
                      <a:lnTo>
                        <a:pt x="197" y="670"/>
                      </a:lnTo>
                      <a:lnTo>
                        <a:pt x="289" y="723"/>
                      </a:lnTo>
                      <a:lnTo>
                        <a:pt x="394" y="785"/>
                      </a:lnTo>
                      <a:lnTo>
                        <a:pt x="470" y="801"/>
                      </a:lnTo>
                      <a:lnTo>
                        <a:pt x="626" y="818"/>
                      </a:lnTo>
                      <a:lnTo>
                        <a:pt x="734" y="73"/>
                      </a:lnTo>
                      <a:lnTo>
                        <a:pt x="211" y="0"/>
                      </a:lnTo>
                      <a:lnTo>
                        <a:pt x="192" y="101"/>
                      </a:lnTo>
                      <a:lnTo>
                        <a:pt x="181" y="101"/>
                      </a:lnTo>
                      <a:lnTo>
                        <a:pt x="170" y="119"/>
                      </a:lnTo>
                      <a:lnTo>
                        <a:pt x="155" y="117"/>
                      </a:lnTo>
                      <a:lnTo>
                        <a:pt x="147" y="100"/>
                      </a:lnTo>
                      <a:lnTo>
                        <a:pt x="130" y="98"/>
                      </a:lnTo>
                      <a:lnTo>
                        <a:pt x="125" y="91"/>
                      </a:lnTo>
                      <a:lnTo>
                        <a:pt x="119" y="91"/>
                      </a:lnTo>
                      <a:lnTo>
                        <a:pt x="113" y="95"/>
                      </a:lnTo>
                      <a:lnTo>
                        <a:pt x="102" y="101"/>
                      </a:lnTo>
                      <a:lnTo>
                        <a:pt x="100" y="145"/>
                      </a:lnTo>
                      <a:lnTo>
                        <a:pt x="98" y="156"/>
                      </a:lnTo>
                      <a:lnTo>
                        <a:pt x="95" y="234"/>
                      </a:lnTo>
                      <a:lnTo>
                        <a:pt x="86" y="248"/>
                      </a:lnTo>
                      <a:lnTo>
                        <a:pt x="83" y="268"/>
                      </a:lnTo>
                      <a:lnTo>
                        <a:pt x="100" y="300"/>
                      </a:lnTo>
                      <a:lnTo>
                        <a:pt x="108" y="336"/>
                      </a:lnTo>
                      <a:lnTo>
                        <a:pt x="113" y="342"/>
                      </a:lnTo>
                      <a:lnTo>
                        <a:pt x="119" y="345"/>
                      </a:lnTo>
                      <a:lnTo>
                        <a:pt x="119" y="359"/>
                      </a:lnTo>
                      <a:lnTo>
                        <a:pt x="108" y="368"/>
                      </a:lnTo>
                      <a:lnTo>
                        <a:pt x="86" y="379"/>
                      </a:lnTo>
                      <a:lnTo>
                        <a:pt x="75" y="392"/>
                      </a:lnTo>
                      <a:lnTo>
                        <a:pt x="66" y="414"/>
                      </a:lnTo>
                      <a:lnTo>
                        <a:pt x="61" y="445"/>
                      </a:lnTo>
                      <a:lnTo>
                        <a:pt x="44" y="462"/>
                      </a:lnTo>
                      <a:lnTo>
                        <a:pt x="31" y="467"/>
                      </a:lnTo>
                      <a:lnTo>
                        <a:pt x="31" y="471"/>
                      </a:lnTo>
                      <a:lnTo>
                        <a:pt x="30" y="482"/>
                      </a:lnTo>
                      <a:lnTo>
                        <a:pt x="31" y="487"/>
                      </a:lnTo>
                      <a:lnTo>
                        <a:pt x="55" y="490"/>
                      </a:lnTo>
                      <a:lnTo>
                        <a:pt x="52" y="507"/>
                      </a:lnTo>
                      <a:lnTo>
                        <a:pt x="42" y="521"/>
                      </a:lnTo>
                      <a:lnTo>
                        <a:pt x="19" y="528"/>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63" name="Freeform 112">
                  <a:extLst>
                    <a:ext uri="{FF2B5EF4-FFF2-40B4-BE49-F238E27FC236}">
                      <a16:creationId xmlns:a16="http://schemas.microsoft.com/office/drawing/2014/main" id="{2E995149-E9D8-4F4A-B21C-4498E8E4F773}"/>
                    </a:ext>
                  </a:extLst>
                </p:cNvPr>
                <p:cNvSpPr>
                  <a:spLocks/>
                </p:cNvSpPr>
                <p:nvPr/>
              </p:nvSpPr>
              <p:spPr bwMode="auto">
                <a:xfrm>
                  <a:off x="944425" y="1995295"/>
                  <a:ext cx="716471" cy="1102813"/>
                </a:xfrm>
                <a:custGeom>
                  <a:avLst/>
                  <a:gdLst>
                    <a:gd name="T0" fmla="*/ 701 w 701"/>
                    <a:gd name="T1" fmla="*/ 128 h 1079"/>
                    <a:gd name="T2" fmla="*/ 553 w 701"/>
                    <a:gd name="T3" fmla="*/ 933 h 1079"/>
                    <a:gd name="T4" fmla="*/ 542 w 701"/>
                    <a:gd name="T5" fmla="*/ 935 h 1079"/>
                    <a:gd name="T6" fmla="*/ 531 w 701"/>
                    <a:gd name="T7" fmla="*/ 951 h 1079"/>
                    <a:gd name="T8" fmla="*/ 517 w 701"/>
                    <a:gd name="T9" fmla="*/ 951 h 1079"/>
                    <a:gd name="T10" fmla="*/ 508 w 701"/>
                    <a:gd name="T11" fmla="*/ 933 h 1079"/>
                    <a:gd name="T12" fmla="*/ 492 w 701"/>
                    <a:gd name="T13" fmla="*/ 930 h 1079"/>
                    <a:gd name="T14" fmla="*/ 486 w 701"/>
                    <a:gd name="T15" fmla="*/ 924 h 1079"/>
                    <a:gd name="T16" fmla="*/ 480 w 701"/>
                    <a:gd name="T17" fmla="*/ 924 h 1079"/>
                    <a:gd name="T18" fmla="*/ 463 w 701"/>
                    <a:gd name="T19" fmla="*/ 933 h 1079"/>
                    <a:gd name="T20" fmla="*/ 461 w 701"/>
                    <a:gd name="T21" fmla="*/ 976 h 1079"/>
                    <a:gd name="T22" fmla="*/ 459 w 701"/>
                    <a:gd name="T23" fmla="*/ 1012 h 1079"/>
                    <a:gd name="T24" fmla="*/ 456 w 701"/>
                    <a:gd name="T25" fmla="*/ 1066 h 1079"/>
                    <a:gd name="T26" fmla="*/ 447 w 701"/>
                    <a:gd name="T27" fmla="*/ 1079 h 1079"/>
                    <a:gd name="T28" fmla="*/ 433 w 701"/>
                    <a:gd name="T29" fmla="*/ 1072 h 1079"/>
                    <a:gd name="T30" fmla="*/ 0 w 701"/>
                    <a:gd name="T31" fmla="*/ 421 h 1079"/>
                    <a:gd name="T32" fmla="*/ 119 w 701"/>
                    <a:gd name="T33" fmla="*/ 0 h 1079"/>
                    <a:gd name="T34" fmla="*/ 701 w 701"/>
                    <a:gd name="T35" fmla="*/ 128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1" h="1079">
                      <a:moveTo>
                        <a:pt x="701" y="128"/>
                      </a:moveTo>
                      <a:lnTo>
                        <a:pt x="553" y="933"/>
                      </a:lnTo>
                      <a:lnTo>
                        <a:pt x="542" y="935"/>
                      </a:lnTo>
                      <a:lnTo>
                        <a:pt x="531" y="951"/>
                      </a:lnTo>
                      <a:lnTo>
                        <a:pt x="517" y="951"/>
                      </a:lnTo>
                      <a:lnTo>
                        <a:pt x="508" y="933"/>
                      </a:lnTo>
                      <a:lnTo>
                        <a:pt x="492" y="930"/>
                      </a:lnTo>
                      <a:lnTo>
                        <a:pt x="486" y="924"/>
                      </a:lnTo>
                      <a:lnTo>
                        <a:pt x="480" y="924"/>
                      </a:lnTo>
                      <a:lnTo>
                        <a:pt x="463" y="933"/>
                      </a:lnTo>
                      <a:lnTo>
                        <a:pt x="461" y="976"/>
                      </a:lnTo>
                      <a:lnTo>
                        <a:pt x="459" y="1012"/>
                      </a:lnTo>
                      <a:lnTo>
                        <a:pt x="456" y="1066"/>
                      </a:lnTo>
                      <a:lnTo>
                        <a:pt x="447" y="1079"/>
                      </a:lnTo>
                      <a:lnTo>
                        <a:pt x="433" y="1072"/>
                      </a:lnTo>
                      <a:lnTo>
                        <a:pt x="0" y="421"/>
                      </a:lnTo>
                      <a:lnTo>
                        <a:pt x="119" y="0"/>
                      </a:lnTo>
                      <a:lnTo>
                        <a:pt x="701" y="128"/>
                      </a:lnTo>
                      <a:close/>
                    </a:path>
                  </a:pathLst>
                </a:custGeom>
                <a:solidFill>
                  <a:srgbClr val="00B0F0"/>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64" name="Freeform 113">
                  <a:extLst>
                    <a:ext uri="{FF2B5EF4-FFF2-40B4-BE49-F238E27FC236}">
                      <a16:creationId xmlns:a16="http://schemas.microsoft.com/office/drawing/2014/main" id="{09049390-A638-47BF-99D4-039139A136DD}"/>
                    </a:ext>
                  </a:extLst>
                </p:cNvPr>
                <p:cNvSpPr>
                  <a:spLocks/>
                </p:cNvSpPr>
                <p:nvPr/>
              </p:nvSpPr>
              <p:spPr bwMode="auto">
                <a:xfrm>
                  <a:off x="649341" y="1327883"/>
                  <a:ext cx="885113" cy="734868"/>
                </a:xfrm>
                <a:custGeom>
                  <a:avLst/>
                  <a:gdLst>
                    <a:gd name="T0" fmla="*/ 706 w 866"/>
                    <a:gd name="T1" fmla="*/ 719 h 719"/>
                    <a:gd name="T2" fmla="*/ 761 w 866"/>
                    <a:gd name="T3" fmla="*/ 502 h 719"/>
                    <a:gd name="T4" fmla="*/ 767 w 866"/>
                    <a:gd name="T5" fmla="*/ 475 h 719"/>
                    <a:gd name="T6" fmla="*/ 783 w 866"/>
                    <a:gd name="T7" fmla="*/ 441 h 719"/>
                    <a:gd name="T8" fmla="*/ 778 w 866"/>
                    <a:gd name="T9" fmla="*/ 433 h 719"/>
                    <a:gd name="T10" fmla="*/ 762 w 866"/>
                    <a:gd name="T11" fmla="*/ 433 h 719"/>
                    <a:gd name="T12" fmla="*/ 755 w 866"/>
                    <a:gd name="T13" fmla="*/ 422 h 719"/>
                    <a:gd name="T14" fmla="*/ 758 w 866"/>
                    <a:gd name="T15" fmla="*/ 413 h 719"/>
                    <a:gd name="T16" fmla="*/ 761 w 866"/>
                    <a:gd name="T17" fmla="*/ 392 h 719"/>
                    <a:gd name="T18" fmla="*/ 789 w 866"/>
                    <a:gd name="T19" fmla="*/ 358 h 719"/>
                    <a:gd name="T20" fmla="*/ 800 w 866"/>
                    <a:gd name="T21" fmla="*/ 352 h 719"/>
                    <a:gd name="T22" fmla="*/ 808 w 866"/>
                    <a:gd name="T23" fmla="*/ 344 h 719"/>
                    <a:gd name="T24" fmla="*/ 817 w 866"/>
                    <a:gd name="T25" fmla="*/ 322 h 719"/>
                    <a:gd name="T26" fmla="*/ 842 w 866"/>
                    <a:gd name="T27" fmla="*/ 286 h 719"/>
                    <a:gd name="T28" fmla="*/ 864 w 866"/>
                    <a:gd name="T29" fmla="*/ 263 h 719"/>
                    <a:gd name="T30" fmla="*/ 866 w 866"/>
                    <a:gd name="T31" fmla="*/ 241 h 719"/>
                    <a:gd name="T32" fmla="*/ 845 w 866"/>
                    <a:gd name="T33" fmla="*/ 225 h 719"/>
                    <a:gd name="T34" fmla="*/ 834 w 866"/>
                    <a:gd name="T35" fmla="*/ 197 h 719"/>
                    <a:gd name="T36" fmla="*/ 755 w 866"/>
                    <a:gd name="T37" fmla="*/ 174 h 719"/>
                    <a:gd name="T38" fmla="*/ 661 w 866"/>
                    <a:gd name="T39" fmla="*/ 152 h 719"/>
                    <a:gd name="T40" fmla="*/ 564 w 866"/>
                    <a:gd name="T41" fmla="*/ 152 h 719"/>
                    <a:gd name="T42" fmla="*/ 561 w 866"/>
                    <a:gd name="T43" fmla="*/ 144 h 719"/>
                    <a:gd name="T44" fmla="*/ 527 w 866"/>
                    <a:gd name="T45" fmla="*/ 157 h 719"/>
                    <a:gd name="T46" fmla="*/ 500 w 866"/>
                    <a:gd name="T47" fmla="*/ 153 h 719"/>
                    <a:gd name="T48" fmla="*/ 485 w 866"/>
                    <a:gd name="T49" fmla="*/ 143 h 719"/>
                    <a:gd name="T50" fmla="*/ 477 w 866"/>
                    <a:gd name="T51" fmla="*/ 147 h 719"/>
                    <a:gd name="T52" fmla="*/ 447 w 866"/>
                    <a:gd name="T53" fmla="*/ 146 h 719"/>
                    <a:gd name="T54" fmla="*/ 436 w 866"/>
                    <a:gd name="T55" fmla="*/ 138 h 719"/>
                    <a:gd name="T56" fmla="*/ 403 w 866"/>
                    <a:gd name="T57" fmla="*/ 125 h 719"/>
                    <a:gd name="T58" fmla="*/ 399 w 866"/>
                    <a:gd name="T59" fmla="*/ 125 h 719"/>
                    <a:gd name="T60" fmla="*/ 372 w 866"/>
                    <a:gd name="T61" fmla="*/ 116 h 719"/>
                    <a:gd name="T62" fmla="*/ 360 w 866"/>
                    <a:gd name="T63" fmla="*/ 127 h 719"/>
                    <a:gd name="T64" fmla="*/ 321 w 866"/>
                    <a:gd name="T65" fmla="*/ 125 h 719"/>
                    <a:gd name="T66" fmla="*/ 283 w 866"/>
                    <a:gd name="T67" fmla="*/ 100 h 719"/>
                    <a:gd name="T68" fmla="*/ 288 w 866"/>
                    <a:gd name="T69" fmla="*/ 94 h 719"/>
                    <a:gd name="T70" fmla="*/ 289 w 866"/>
                    <a:gd name="T71" fmla="*/ 46 h 719"/>
                    <a:gd name="T72" fmla="*/ 275 w 866"/>
                    <a:gd name="T73" fmla="*/ 22 h 719"/>
                    <a:gd name="T74" fmla="*/ 250 w 866"/>
                    <a:gd name="T75" fmla="*/ 18 h 719"/>
                    <a:gd name="T76" fmla="*/ 246 w 866"/>
                    <a:gd name="T77" fmla="*/ 2 h 719"/>
                    <a:gd name="T78" fmla="*/ 230 w 866"/>
                    <a:gd name="T79" fmla="*/ 0 h 719"/>
                    <a:gd name="T80" fmla="*/ 194 w 866"/>
                    <a:gd name="T81" fmla="*/ 13 h 719"/>
                    <a:gd name="T82" fmla="*/ 180 w 866"/>
                    <a:gd name="T83" fmla="*/ 54 h 719"/>
                    <a:gd name="T84" fmla="*/ 160 w 866"/>
                    <a:gd name="T85" fmla="*/ 116 h 719"/>
                    <a:gd name="T86" fmla="*/ 139 w 866"/>
                    <a:gd name="T87" fmla="*/ 157 h 719"/>
                    <a:gd name="T88" fmla="*/ 108 w 866"/>
                    <a:gd name="T89" fmla="*/ 244 h 719"/>
                    <a:gd name="T90" fmla="*/ 68 w 866"/>
                    <a:gd name="T91" fmla="*/ 328 h 719"/>
                    <a:gd name="T92" fmla="*/ 18 w 866"/>
                    <a:gd name="T93" fmla="*/ 408 h 719"/>
                    <a:gd name="T94" fmla="*/ 5 w 866"/>
                    <a:gd name="T95" fmla="*/ 425 h 719"/>
                    <a:gd name="T96" fmla="*/ 0 w 866"/>
                    <a:gd name="T97" fmla="*/ 480 h 719"/>
                    <a:gd name="T98" fmla="*/ 4 w 866"/>
                    <a:gd name="T99" fmla="*/ 555 h 719"/>
                    <a:gd name="T100" fmla="*/ 706 w 866"/>
                    <a:gd name="T101" fmla="*/ 719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6" h="719">
                      <a:moveTo>
                        <a:pt x="706" y="719"/>
                      </a:moveTo>
                      <a:lnTo>
                        <a:pt x="761" y="502"/>
                      </a:lnTo>
                      <a:lnTo>
                        <a:pt x="767" y="475"/>
                      </a:lnTo>
                      <a:lnTo>
                        <a:pt x="783" y="441"/>
                      </a:lnTo>
                      <a:lnTo>
                        <a:pt x="778" y="433"/>
                      </a:lnTo>
                      <a:lnTo>
                        <a:pt x="762" y="433"/>
                      </a:lnTo>
                      <a:lnTo>
                        <a:pt x="755" y="422"/>
                      </a:lnTo>
                      <a:lnTo>
                        <a:pt x="758" y="413"/>
                      </a:lnTo>
                      <a:lnTo>
                        <a:pt x="761" y="392"/>
                      </a:lnTo>
                      <a:lnTo>
                        <a:pt x="789" y="358"/>
                      </a:lnTo>
                      <a:lnTo>
                        <a:pt x="800" y="352"/>
                      </a:lnTo>
                      <a:lnTo>
                        <a:pt x="808" y="344"/>
                      </a:lnTo>
                      <a:lnTo>
                        <a:pt x="817" y="322"/>
                      </a:lnTo>
                      <a:lnTo>
                        <a:pt x="842" y="286"/>
                      </a:lnTo>
                      <a:lnTo>
                        <a:pt x="864" y="263"/>
                      </a:lnTo>
                      <a:lnTo>
                        <a:pt x="866" y="241"/>
                      </a:lnTo>
                      <a:lnTo>
                        <a:pt x="845" y="225"/>
                      </a:lnTo>
                      <a:lnTo>
                        <a:pt x="834" y="197"/>
                      </a:lnTo>
                      <a:lnTo>
                        <a:pt x="755" y="174"/>
                      </a:lnTo>
                      <a:lnTo>
                        <a:pt x="661" y="152"/>
                      </a:lnTo>
                      <a:lnTo>
                        <a:pt x="564" y="152"/>
                      </a:lnTo>
                      <a:lnTo>
                        <a:pt x="561" y="144"/>
                      </a:lnTo>
                      <a:lnTo>
                        <a:pt x="527" y="157"/>
                      </a:lnTo>
                      <a:lnTo>
                        <a:pt x="500" y="153"/>
                      </a:lnTo>
                      <a:lnTo>
                        <a:pt x="485" y="143"/>
                      </a:lnTo>
                      <a:lnTo>
                        <a:pt x="477" y="147"/>
                      </a:lnTo>
                      <a:lnTo>
                        <a:pt x="447" y="146"/>
                      </a:lnTo>
                      <a:lnTo>
                        <a:pt x="436" y="138"/>
                      </a:lnTo>
                      <a:lnTo>
                        <a:pt x="403" y="125"/>
                      </a:lnTo>
                      <a:lnTo>
                        <a:pt x="399" y="125"/>
                      </a:lnTo>
                      <a:lnTo>
                        <a:pt x="372" y="116"/>
                      </a:lnTo>
                      <a:lnTo>
                        <a:pt x="360" y="127"/>
                      </a:lnTo>
                      <a:lnTo>
                        <a:pt x="321" y="125"/>
                      </a:lnTo>
                      <a:lnTo>
                        <a:pt x="283" y="100"/>
                      </a:lnTo>
                      <a:lnTo>
                        <a:pt x="288" y="94"/>
                      </a:lnTo>
                      <a:lnTo>
                        <a:pt x="289" y="46"/>
                      </a:lnTo>
                      <a:lnTo>
                        <a:pt x="275" y="22"/>
                      </a:lnTo>
                      <a:lnTo>
                        <a:pt x="250" y="18"/>
                      </a:lnTo>
                      <a:lnTo>
                        <a:pt x="246" y="2"/>
                      </a:lnTo>
                      <a:lnTo>
                        <a:pt x="230" y="0"/>
                      </a:lnTo>
                      <a:lnTo>
                        <a:pt x="194" y="13"/>
                      </a:lnTo>
                      <a:lnTo>
                        <a:pt x="180" y="54"/>
                      </a:lnTo>
                      <a:lnTo>
                        <a:pt x="160" y="116"/>
                      </a:lnTo>
                      <a:lnTo>
                        <a:pt x="139" y="157"/>
                      </a:lnTo>
                      <a:lnTo>
                        <a:pt x="108" y="244"/>
                      </a:lnTo>
                      <a:lnTo>
                        <a:pt x="68" y="328"/>
                      </a:lnTo>
                      <a:lnTo>
                        <a:pt x="18" y="408"/>
                      </a:lnTo>
                      <a:lnTo>
                        <a:pt x="5" y="425"/>
                      </a:lnTo>
                      <a:lnTo>
                        <a:pt x="0" y="480"/>
                      </a:lnTo>
                      <a:lnTo>
                        <a:pt x="4" y="555"/>
                      </a:lnTo>
                      <a:lnTo>
                        <a:pt x="706" y="719"/>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65" name="Freeform 114">
                  <a:extLst>
                    <a:ext uri="{FF2B5EF4-FFF2-40B4-BE49-F238E27FC236}">
                      <a16:creationId xmlns:a16="http://schemas.microsoft.com/office/drawing/2014/main" id="{41877769-57EB-432B-8CEC-9BBAF02D465A}"/>
                    </a:ext>
                  </a:extLst>
                </p:cNvPr>
                <p:cNvSpPr>
                  <a:spLocks noEditPoints="1"/>
                </p:cNvSpPr>
                <p:nvPr/>
              </p:nvSpPr>
              <p:spPr bwMode="auto">
                <a:xfrm>
                  <a:off x="833020" y="990600"/>
                  <a:ext cx="742023" cy="537609"/>
                </a:xfrm>
                <a:custGeom>
                  <a:avLst/>
                  <a:gdLst>
                    <a:gd name="T0" fmla="*/ 248 w 726"/>
                    <a:gd name="T1" fmla="*/ 9 h 526"/>
                    <a:gd name="T2" fmla="*/ 362 w 726"/>
                    <a:gd name="T3" fmla="*/ 39 h 526"/>
                    <a:gd name="T4" fmla="*/ 631 w 726"/>
                    <a:gd name="T5" fmla="*/ 109 h 526"/>
                    <a:gd name="T6" fmla="*/ 640 w 726"/>
                    <a:gd name="T7" fmla="*/ 526 h 526"/>
                    <a:gd name="T8" fmla="*/ 465 w 726"/>
                    <a:gd name="T9" fmla="*/ 482 h 526"/>
                    <a:gd name="T10" fmla="*/ 369 w 726"/>
                    <a:gd name="T11" fmla="*/ 474 h 526"/>
                    <a:gd name="T12" fmla="*/ 305 w 726"/>
                    <a:gd name="T13" fmla="*/ 483 h 526"/>
                    <a:gd name="T14" fmla="*/ 283 w 726"/>
                    <a:gd name="T15" fmla="*/ 477 h 526"/>
                    <a:gd name="T16" fmla="*/ 242 w 726"/>
                    <a:gd name="T17" fmla="*/ 468 h 526"/>
                    <a:gd name="T18" fmla="*/ 205 w 726"/>
                    <a:gd name="T19" fmla="*/ 455 h 526"/>
                    <a:gd name="T20" fmla="*/ 166 w 726"/>
                    <a:gd name="T21" fmla="*/ 457 h 526"/>
                    <a:gd name="T22" fmla="*/ 89 w 726"/>
                    <a:gd name="T23" fmla="*/ 430 h 526"/>
                    <a:gd name="T24" fmla="*/ 95 w 726"/>
                    <a:gd name="T25" fmla="*/ 376 h 526"/>
                    <a:gd name="T26" fmla="*/ 55 w 726"/>
                    <a:gd name="T27" fmla="*/ 348 h 526"/>
                    <a:gd name="T28" fmla="*/ 38 w 726"/>
                    <a:gd name="T29" fmla="*/ 329 h 526"/>
                    <a:gd name="T30" fmla="*/ 0 w 726"/>
                    <a:gd name="T31" fmla="*/ 316 h 526"/>
                    <a:gd name="T32" fmla="*/ 20 w 726"/>
                    <a:gd name="T33" fmla="*/ 298 h 526"/>
                    <a:gd name="T34" fmla="*/ 14 w 726"/>
                    <a:gd name="T35" fmla="*/ 265 h 526"/>
                    <a:gd name="T36" fmla="*/ 42 w 726"/>
                    <a:gd name="T37" fmla="*/ 237 h 526"/>
                    <a:gd name="T38" fmla="*/ 16 w 726"/>
                    <a:gd name="T39" fmla="*/ 176 h 526"/>
                    <a:gd name="T40" fmla="*/ 20 w 726"/>
                    <a:gd name="T41" fmla="*/ 109 h 526"/>
                    <a:gd name="T42" fmla="*/ 24 w 726"/>
                    <a:gd name="T43" fmla="*/ 29 h 526"/>
                    <a:gd name="T44" fmla="*/ 52 w 726"/>
                    <a:gd name="T45" fmla="*/ 51 h 526"/>
                    <a:gd name="T46" fmla="*/ 89 w 726"/>
                    <a:gd name="T47" fmla="*/ 79 h 526"/>
                    <a:gd name="T48" fmla="*/ 136 w 726"/>
                    <a:gd name="T49" fmla="*/ 96 h 526"/>
                    <a:gd name="T50" fmla="*/ 175 w 726"/>
                    <a:gd name="T51" fmla="*/ 112 h 526"/>
                    <a:gd name="T52" fmla="*/ 189 w 726"/>
                    <a:gd name="T53" fmla="*/ 95 h 526"/>
                    <a:gd name="T54" fmla="*/ 211 w 726"/>
                    <a:gd name="T55" fmla="*/ 81 h 526"/>
                    <a:gd name="T56" fmla="*/ 214 w 726"/>
                    <a:gd name="T57" fmla="*/ 98 h 526"/>
                    <a:gd name="T58" fmla="*/ 198 w 726"/>
                    <a:gd name="T59" fmla="*/ 115 h 526"/>
                    <a:gd name="T60" fmla="*/ 217 w 726"/>
                    <a:gd name="T61" fmla="*/ 138 h 526"/>
                    <a:gd name="T62" fmla="*/ 230 w 726"/>
                    <a:gd name="T63" fmla="*/ 149 h 526"/>
                    <a:gd name="T64" fmla="*/ 225 w 726"/>
                    <a:gd name="T65" fmla="*/ 134 h 526"/>
                    <a:gd name="T66" fmla="*/ 227 w 726"/>
                    <a:gd name="T67" fmla="*/ 103 h 526"/>
                    <a:gd name="T68" fmla="*/ 223 w 726"/>
                    <a:gd name="T69" fmla="*/ 79 h 526"/>
                    <a:gd name="T70" fmla="*/ 227 w 726"/>
                    <a:gd name="T71" fmla="*/ 40 h 526"/>
                    <a:gd name="T72" fmla="*/ 214 w 726"/>
                    <a:gd name="T73" fmla="*/ 6 h 526"/>
                    <a:gd name="T74" fmla="*/ 161 w 726"/>
                    <a:gd name="T75" fmla="*/ 37 h 526"/>
                    <a:gd name="T76" fmla="*/ 177 w 726"/>
                    <a:gd name="T77" fmla="*/ 45 h 526"/>
                    <a:gd name="T78" fmla="*/ 202 w 726"/>
                    <a:gd name="T79" fmla="*/ 35 h 526"/>
                    <a:gd name="T80" fmla="*/ 197 w 726"/>
                    <a:gd name="T81" fmla="*/ 56 h 526"/>
                    <a:gd name="T82" fmla="*/ 197 w 726"/>
                    <a:gd name="T83" fmla="*/ 73 h 526"/>
                    <a:gd name="T84" fmla="*/ 187 w 726"/>
                    <a:gd name="T85" fmla="*/ 76 h 526"/>
                    <a:gd name="T86" fmla="*/ 183 w 726"/>
                    <a:gd name="T87" fmla="*/ 74 h 526"/>
                    <a:gd name="T88" fmla="*/ 183 w 726"/>
                    <a:gd name="T89" fmla="*/ 74 h 526"/>
                    <a:gd name="T90" fmla="*/ 192 w 726"/>
                    <a:gd name="T91" fmla="*/ 57 h 526"/>
                    <a:gd name="T92" fmla="*/ 178 w 726"/>
                    <a:gd name="T93" fmla="*/ 64 h 526"/>
                    <a:gd name="T94" fmla="*/ 164 w 726"/>
                    <a:gd name="T95" fmla="*/ 53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6" h="526">
                      <a:moveTo>
                        <a:pt x="220" y="0"/>
                      </a:moveTo>
                      <a:lnTo>
                        <a:pt x="248" y="9"/>
                      </a:lnTo>
                      <a:lnTo>
                        <a:pt x="309" y="26"/>
                      </a:lnTo>
                      <a:lnTo>
                        <a:pt x="362" y="39"/>
                      </a:lnTo>
                      <a:lnTo>
                        <a:pt x="487" y="74"/>
                      </a:lnTo>
                      <a:lnTo>
                        <a:pt x="631" y="109"/>
                      </a:lnTo>
                      <a:lnTo>
                        <a:pt x="726" y="129"/>
                      </a:lnTo>
                      <a:lnTo>
                        <a:pt x="640" y="526"/>
                      </a:lnTo>
                      <a:lnTo>
                        <a:pt x="562" y="504"/>
                      </a:lnTo>
                      <a:lnTo>
                        <a:pt x="465" y="482"/>
                      </a:lnTo>
                      <a:lnTo>
                        <a:pt x="370" y="482"/>
                      </a:lnTo>
                      <a:lnTo>
                        <a:pt x="369" y="474"/>
                      </a:lnTo>
                      <a:lnTo>
                        <a:pt x="333" y="488"/>
                      </a:lnTo>
                      <a:lnTo>
                        <a:pt x="305" y="483"/>
                      </a:lnTo>
                      <a:lnTo>
                        <a:pt x="291" y="473"/>
                      </a:lnTo>
                      <a:lnTo>
                        <a:pt x="283" y="477"/>
                      </a:lnTo>
                      <a:lnTo>
                        <a:pt x="253" y="476"/>
                      </a:lnTo>
                      <a:lnTo>
                        <a:pt x="242" y="468"/>
                      </a:lnTo>
                      <a:lnTo>
                        <a:pt x="209" y="454"/>
                      </a:lnTo>
                      <a:lnTo>
                        <a:pt x="205" y="455"/>
                      </a:lnTo>
                      <a:lnTo>
                        <a:pt x="178" y="446"/>
                      </a:lnTo>
                      <a:lnTo>
                        <a:pt x="166" y="457"/>
                      </a:lnTo>
                      <a:lnTo>
                        <a:pt x="127" y="455"/>
                      </a:lnTo>
                      <a:lnTo>
                        <a:pt x="89" y="430"/>
                      </a:lnTo>
                      <a:lnTo>
                        <a:pt x="95" y="424"/>
                      </a:lnTo>
                      <a:lnTo>
                        <a:pt x="95" y="376"/>
                      </a:lnTo>
                      <a:lnTo>
                        <a:pt x="81" y="352"/>
                      </a:lnTo>
                      <a:lnTo>
                        <a:pt x="55" y="348"/>
                      </a:lnTo>
                      <a:lnTo>
                        <a:pt x="52" y="332"/>
                      </a:lnTo>
                      <a:lnTo>
                        <a:pt x="38" y="329"/>
                      </a:lnTo>
                      <a:lnTo>
                        <a:pt x="14" y="337"/>
                      </a:lnTo>
                      <a:lnTo>
                        <a:pt x="0" y="316"/>
                      </a:lnTo>
                      <a:lnTo>
                        <a:pt x="3" y="299"/>
                      </a:lnTo>
                      <a:lnTo>
                        <a:pt x="20" y="298"/>
                      </a:lnTo>
                      <a:lnTo>
                        <a:pt x="30" y="271"/>
                      </a:lnTo>
                      <a:lnTo>
                        <a:pt x="14" y="265"/>
                      </a:lnTo>
                      <a:lnTo>
                        <a:pt x="14" y="242"/>
                      </a:lnTo>
                      <a:lnTo>
                        <a:pt x="42" y="237"/>
                      </a:lnTo>
                      <a:lnTo>
                        <a:pt x="25" y="220"/>
                      </a:lnTo>
                      <a:lnTo>
                        <a:pt x="16" y="176"/>
                      </a:lnTo>
                      <a:lnTo>
                        <a:pt x="20" y="157"/>
                      </a:lnTo>
                      <a:lnTo>
                        <a:pt x="20" y="109"/>
                      </a:lnTo>
                      <a:lnTo>
                        <a:pt x="8" y="89"/>
                      </a:lnTo>
                      <a:lnTo>
                        <a:pt x="24" y="29"/>
                      </a:lnTo>
                      <a:lnTo>
                        <a:pt x="36" y="32"/>
                      </a:lnTo>
                      <a:lnTo>
                        <a:pt x="52" y="51"/>
                      </a:lnTo>
                      <a:lnTo>
                        <a:pt x="69" y="67"/>
                      </a:lnTo>
                      <a:lnTo>
                        <a:pt x="89" y="79"/>
                      </a:lnTo>
                      <a:lnTo>
                        <a:pt x="117" y="92"/>
                      </a:lnTo>
                      <a:lnTo>
                        <a:pt x="136" y="96"/>
                      </a:lnTo>
                      <a:lnTo>
                        <a:pt x="155" y="106"/>
                      </a:lnTo>
                      <a:lnTo>
                        <a:pt x="175" y="112"/>
                      </a:lnTo>
                      <a:lnTo>
                        <a:pt x="189" y="110"/>
                      </a:lnTo>
                      <a:lnTo>
                        <a:pt x="189" y="95"/>
                      </a:lnTo>
                      <a:lnTo>
                        <a:pt x="197" y="89"/>
                      </a:lnTo>
                      <a:lnTo>
                        <a:pt x="211" y="81"/>
                      </a:lnTo>
                      <a:lnTo>
                        <a:pt x="212" y="87"/>
                      </a:lnTo>
                      <a:lnTo>
                        <a:pt x="214" y="98"/>
                      </a:lnTo>
                      <a:lnTo>
                        <a:pt x="200" y="101"/>
                      </a:lnTo>
                      <a:lnTo>
                        <a:pt x="198" y="115"/>
                      </a:lnTo>
                      <a:lnTo>
                        <a:pt x="209" y="123"/>
                      </a:lnTo>
                      <a:lnTo>
                        <a:pt x="217" y="138"/>
                      </a:lnTo>
                      <a:lnTo>
                        <a:pt x="220" y="151"/>
                      </a:lnTo>
                      <a:lnTo>
                        <a:pt x="230" y="149"/>
                      </a:lnTo>
                      <a:lnTo>
                        <a:pt x="231" y="142"/>
                      </a:lnTo>
                      <a:lnTo>
                        <a:pt x="225" y="134"/>
                      </a:lnTo>
                      <a:lnTo>
                        <a:pt x="222" y="114"/>
                      </a:lnTo>
                      <a:lnTo>
                        <a:pt x="227" y="103"/>
                      </a:lnTo>
                      <a:lnTo>
                        <a:pt x="223" y="93"/>
                      </a:lnTo>
                      <a:lnTo>
                        <a:pt x="223" y="79"/>
                      </a:lnTo>
                      <a:lnTo>
                        <a:pt x="234" y="57"/>
                      </a:lnTo>
                      <a:lnTo>
                        <a:pt x="227" y="40"/>
                      </a:lnTo>
                      <a:lnTo>
                        <a:pt x="211" y="10"/>
                      </a:lnTo>
                      <a:lnTo>
                        <a:pt x="214" y="6"/>
                      </a:lnTo>
                      <a:lnTo>
                        <a:pt x="220" y="0"/>
                      </a:lnTo>
                      <a:close/>
                      <a:moveTo>
                        <a:pt x="161" y="37"/>
                      </a:moveTo>
                      <a:lnTo>
                        <a:pt x="175" y="37"/>
                      </a:lnTo>
                      <a:lnTo>
                        <a:pt x="177" y="45"/>
                      </a:lnTo>
                      <a:lnTo>
                        <a:pt x="187" y="35"/>
                      </a:lnTo>
                      <a:lnTo>
                        <a:pt x="202" y="35"/>
                      </a:lnTo>
                      <a:lnTo>
                        <a:pt x="206" y="45"/>
                      </a:lnTo>
                      <a:lnTo>
                        <a:pt x="197" y="56"/>
                      </a:lnTo>
                      <a:lnTo>
                        <a:pt x="202" y="60"/>
                      </a:lnTo>
                      <a:lnTo>
                        <a:pt x="197" y="73"/>
                      </a:lnTo>
                      <a:lnTo>
                        <a:pt x="187" y="76"/>
                      </a:lnTo>
                      <a:lnTo>
                        <a:pt x="187" y="76"/>
                      </a:lnTo>
                      <a:lnTo>
                        <a:pt x="186" y="76"/>
                      </a:lnTo>
                      <a:lnTo>
                        <a:pt x="183" y="74"/>
                      </a:lnTo>
                      <a:lnTo>
                        <a:pt x="183" y="74"/>
                      </a:lnTo>
                      <a:lnTo>
                        <a:pt x="183" y="74"/>
                      </a:lnTo>
                      <a:lnTo>
                        <a:pt x="187" y="65"/>
                      </a:lnTo>
                      <a:lnTo>
                        <a:pt x="192" y="57"/>
                      </a:lnTo>
                      <a:lnTo>
                        <a:pt x="181" y="54"/>
                      </a:lnTo>
                      <a:lnTo>
                        <a:pt x="178" y="64"/>
                      </a:lnTo>
                      <a:lnTo>
                        <a:pt x="175" y="67"/>
                      </a:lnTo>
                      <a:lnTo>
                        <a:pt x="164" y="53"/>
                      </a:lnTo>
                      <a:lnTo>
                        <a:pt x="161" y="37"/>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sp>
              <p:nvSpPr>
                <p:cNvPr id="66" name="Freeform 115">
                  <a:extLst>
                    <a:ext uri="{FF2B5EF4-FFF2-40B4-BE49-F238E27FC236}">
                      <a16:creationId xmlns:a16="http://schemas.microsoft.com/office/drawing/2014/main" id="{23367CD3-7125-4131-8DA3-40573AF00EBB}"/>
                    </a:ext>
                  </a:extLst>
                </p:cNvPr>
                <p:cNvSpPr>
                  <a:spLocks noEditPoints="1"/>
                </p:cNvSpPr>
                <p:nvPr/>
              </p:nvSpPr>
              <p:spPr bwMode="auto">
                <a:xfrm>
                  <a:off x="558599" y="1895132"/>
                  <a:ext cx="889201" cy="1486089"/>
                </a:xfrm>
                <a:custGeom>
                  <a:avLst/>
                  <a:gdLst>
                    <a:gd name="T0" fmla="*/ 801 w 870"/>
                    <a:gd name="T1" fmla="*/ 1439 h 1454"/>
                    <a:gd name="T2" fmla="*/ 779 w 870"/>
                    <a:gd name="T3" fmla="*/ 1412 h 1454"/>
                    <a:gd name="T4" fmla="*/ 793 w 870"/>
                    <a:gd name="T5" fmla="*/ 1392 h 1454"/>
                    <a:gd name="T6" fmla="*/ 824 w 870"/>
                    <a:gd name="T7" fmla="*/ 1322 h 1454"/>
                    <a:gd name="T8" fmla="*/ 870 w 870"/>
                    <a:gd name="T9" fmla="*/ 1289 h 1454"/>
                    <a:gd name="T10" fmla="*/ 857 w 870"/>
                    <a:gd name="T11" fmla="*/ 1266 h 1454"/>
                    <a:gd name="T12" fmla="*/ 837 w 870"/>
                    <a:gd name="T13" fmla="*/ 1177 h 1454"/>
                    <a:gd name="T14" fmla="*/ 509 w 870"/>
                    <a:gd name="T15" fmla="*/ 98 h 1454"/>
                    <a:gd name="T16" fmla="*/ 80 w 870"/>
                    <a:gd name="T17" fmla="*/ 76 h 1454"/>
                    <a:gd name="T18" fmla="*/ 25 w 870"/>
                    <a:gd name="T19" fmla="*/ 173 h 1454"/>
                    <a:gd name="T20" fmla="*/ 0 w 870"/>
                    <a:gd name="T21" fmla="*/ 224 h 1454"/>
                    <a:gd name="T22" fmla="*/ 34 w 870"/>
                    <a:gd name="T23" fmla="*/ 298 h 1454"/>
                    <a:gd name="T24" fmla="*/ 17 w 870"/>
                    <a:gd name="T25" fmla="*/ 395 h 1454"/>
                    <a:gd name="T26" fmla="*/ 39 w 870"/>
                    <a:gd name="T27" fmla="*/ 470 h 1454"/>
                    <a:gd name="T28" fmla="*/ 59 w 870"/>
                    <a:gd name="T29" fmla="*/ 546 h 1454"/>
                    <a:gd name="T30" fmla="*/ 94 w 870"/>
                    <a:gd name="T31" fmla="*/ 601 h 1454"/>
                    <a:gd name="T32" fmla="*/ 83 w 870"/>
                    <a:gd name="T33" fmla="*/ 643 h 1454"/>
                    <a:gd name="T34" fmla="*/ 108 w 870"/>
                    <a:gd name="T35" fmla="*/ 733 h 1454"/>
                    <a:gd name="T36" fmla="*/ 125 w 870"/>
                    <a:gd name="T37" fmla="*/ 775 h 1454"/>
                    <a:gd name="T38" fmla="*/ 100 w 870"/>
                    <a:gd name="T39" fmla="*/ 810 h 1454"/>
                    <a:gd name="T40" fmla="*/ 133 w 870"/>
                    <a:gd name="T41" fmla="*/ 889 h 1454"/>
                    <a:gd name="T42" fmla="*/ 170 w 870"/>
                    <a:gd name="T43" fmla="*/ 974 h 1454"/>
                    <a:gd name="T44" fmla="*/ 194 w 870"/>
                    <a:gd name="T45" fmla="*/ 1014 h 1454"/>
                    <a:gd name="T46" fmla="*/ 176 w 870"/>
                    <a:gd name="T47" fmla="*/ 1086 h 1454"/>
                    <a:gd name="T48" fmla="*/ 216 w 870"/>
                    <a:gd name="T49" fmla="*/ 1119 h 1454"/>
                    <a:gd name="T50" fmla="*/ 286 w 870"/>
                    <a:gd name="T51" fmla="*/ 1142 h 1454"/>
                    <a:gd name="T52" fmla="*/ 328 w 870"/>
                    <a:gd name="T53" fmla="*/ 1206 h 1454"/>
                    <a:gd name="T54" fmla="*/ 390 w 870"/>
                    <a:gd name="T55" fmla="*/ 1238 h 1454"/>
                    <a:gd name="T56" fmla="*/ 389 w 870"/>
                    <a:gd name="T57" fmla="*/ 1267 h 1454"/>
                    <a:gd name="T58" fmla="*/ 445 w 870"/>
                    <a:gd name="T59" fmla="*/ 1262 h 1454"/>
                    <a:gd name="T60" fmla="*/ 490 w 870"/>
                    <a:gd name="T61" fmla="*/ 1330 h 1454"/>
                    <a:gd name="T62" fmla="*/ 495 w 870"/>
                    <a:gd name="T63" fmla="*/ 1420 h 1454"/>
                    <a:gd name="T64" fmla="*/ 768 w 870"/>
                    <a:gd name="T65" fmla="*/ 1454 h 1454"/>
                    <a:gd name="T66" fmla="*/ 225 w 870"/>
                    <a:gd name="T67" fmla="*/ 1198 h 1454"/>
                    <a:gd name="T68" fmla="*/ 197 w 870"/>
                    <a:gd name="T69" fmla="*/ 1181 h 1454"/>
                    <a:gd name="T70" fmla="*/ 237 w 870"/>
                    <a:gd name="T71" fmla="*/ 1177 h 1454"/>
                    <a:gd name="T72" fmla="*/ 273 w 870"/>
                    <a:gd name="T73" fmla="*/ 1202 h 1454"/>
                    <a:gd name="T74" fmla="*/ 230 w 870"/>
                    <a:gd name="T75" fmla="*/ 1181 h 1454"/>
                    <a:gd name="T76" fmla="*/ 375 w 870"/>
                    <a:gd name="T77" fmla="*/ 1325 h 1454"/>
                    <a:gd name="T78" fmla="*/ 383 w 870"/>
                    <a:gd name="T79" fmla="*/ 1309 h 1454"/>
                    <a:gd name="T80" fmla="*/ 359 w 870"/>
                    <a:gd name="T81" fmla="*/ 1305 h 1454"/>
                    <a:gd name="T82" fmla="*/ 369 w 870"/>
                    <a:gd name="T83" fmla="*/ 1390 h 1454"/>
                    <a:gd name="T84" fmla="*/ 351 w 870"/>
                    <a:gd name="T85" fmla="*/ 1384 h 1454"/>
                    <a:gd name="T86" fmla="*/ 347 w 870"/>
                    <a:gd name="T87" fmla="*/ 1373 h 1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70" h="1454">
                      <a:moveTo>
                        <a:pt x="768" y="1454"/>
                      </a:moveTo>
                      <a:lnTo>
                        <a:pt x="793" y="1451"/>
                      </a:lnTo>
                      <a:lnTo>
                        <a:pt x="801" y="1439"/>
                      </a:lnTo>
                      <a:lnTo>
                        <a:pt x="806" y="1420"/>
                      </a:lnTo>
                      <a:lnTo>
                        <a:pt x="782" y="1417"/>
                      </a:lnTo>
                      <a:lnTo>
                        <a:pt x="779" y="1412"/>
                      </a:lnTo>
                      <a:lnTo>
                        <a:pt x="782" y="1400"/>
                      </a:lnTo>
                      <a:lnTo>
                        <a:pt x="782" y="1397"/>
                      </a:lnTo>
                      <a:lnTo>
                        <a:pt x="793" y="1392"/>
                      </a:lnTo>
                      <a:lnTo>
                        <a:pt x="814" y="1375"/>
                      </a:lnTo>
                      <a:lnTo>
                        <a:pt x="817" y="1344"/>
                      </a:lnTo>
                      <a:lnTo>
                        <a:pt x="824" y="1322"/>
                      </a:lnTo>
                      <a:lnTo>
                        <a:pt x="837" y="1308"/>
                      </a:lnTo>
                      <a:lnTo>
                        <a:pt x="859" y="1298"/>
                      </a:lnTo>
                      <a:lnTo>
                        <a:pt x="870" y="1289"/>
                      </a:lnTo>
                      <a:lnTo>
                        <a:pt x="870" y="1275"/>
                      </a:lnTo>
                      <a:lnTo>
                        <a:pt x="864" y="1272"/>
                      </a:lnTo>
                      <a:lnTo>
                        <a:pt x="857" y="1266"/>
                      </a:lnTo>
                      <a:lnTo>
                        <a:pt x="849" y="1228"/>
                      </a:lnTo>
                      <a:lnTo>
                        <a:pt x="834" y="1198"/>
                      </a:lnTo>
                      <a:lnTo>
                        <a:pt x="837" y="1177"/>
                      </a:lnTo>
                      <a:lnTo>
                        <a:pt x="821" y="1170"/>
                      </a:lnTo>
                      <a:lnTo>
                        <a:pt x="390" y="519"/>
                      </a:lnTo>
                      <a:lnTo>
                        <a:pt x="509" y="98"/>
                      </a:lnTo>
                      <a:lnTo>
                        <a:pt x="89" y="0"/>
                      </a:lnTo>
                      <a:lnTo>
                        <a:pt x="80" y="29"/>
                      </a:lnTo>
                      <a:lnTo>
                        <a:pt x="80" y="76"/>
                      </a:lnTo>
                      <a:lnTo>
                        <a:pt x="47" y="150"/>
                      </a:lnTo>
                      <a:lnTo>
                        <a:pt x="28" y="165"/>
                      </a:lnTo>
                      <a:lnTo>
                        <a:pt x="25" y="173"/>
                      </a:lnTo>
                      <a:lnTo>
                        <a:pt x="14" y="178"/>
                      </a:lnTo>
                      <a:lnTo>
                        <a:pt x="5" y="204"/>
                      </a:lnTo>
                      <a:lnTo>
                        <a:pt x="0" y="224"/>
                      </a:lnTo>
                      <a:lnTo>
                        <a:pt x="17" y="249"/>
                      </a:lnTo>
                      <a:lnTo>
                        <a:pt x="28" y="276"/>
                      </a:lnTo>
                      <a:lnTo>
                        <a:pt x="34" y="298"/>
                      </a:lnTo>
                      <a:lnTo>
                        <a:pt x="33" y="338"/>
                      </a:lnTo>
                      <a:lnTo>
                        <a:pt x="22" y="359"/>
                      </a:lnTo>
                      <a:lnTo>
                        <a:pt x="17" y="395"/>
                      </a:lnTo>
                      <a:lnTo>
                        <a:pt x="11" y="418"/>
                      </a:lnTo>
                      <a:lnTo>
                        <a:pt x="22" y="441"/>
                      </a:lnTo>
                      <a:lnTo>
                        <a:pt x="39" y="470"/>
                      </a:lnTo>
                      <a:lnTo>
                        <a:pt x="53" y="501"/>
                      </a:lnTo>
                      <a:lnTo>
                        <a:pt x="63" y="526"/>
                      </a:lnTo>
                      <a:lnTo>
                        <a:pt x="59" y="546"/>
                      </a:lnTo>
                      <a:lnTo>
                        <a:pt x="58" y="549"/>
                      </a:lnTo>
                      <a:lnTo>
                        <a:pt x="58" y="562"/>
                      </a:lnTo>
                      <a:lnTo>
                        <a:pt x="94" y="601"/>
                      </a:lnTo>
                      <a:lnTo>
                        <a:pt x="91" y="616"/>
                      </a:lnTo>
                      <a:lnTo>
                        <a:pt x="86" y="630"/>
                      </a:lnTo>
                      <a:lnTo>
                        <a:pt x="83" y="643"/>
                      </a:lnTo>
                      <a:lnTo>
                        <a:pt x="83" y="694"/>
                      </a:lnTo>
                      <a:lnTo>
                        <a:pt x="97" y="718"/>
                      </a:lnTo>
                      <a:lnTo>
                        <a:pt x="108" y="733"/>
                      </a:lnTo>
                      <a:lnTo>
                        <a:pt x="125" y="736"/>
                      </a:lnTo>
                      <a:lnTo>
                        <a:pt x="131" y="754"/>
                      </a:lnTo>
                      <a:lnTo>
                        <a:pt x="125" y="775"/>
                      </a:lnTo>
                      <a:lnTo>
                        <a:pt x="111" y="786"/>
                      </a:lnTo>
                      <a:lnTo>
                        <a:pt x="105" y="786"/>
                      </a:lnTo>
                      <a:lnTo>
                        <a:pt x="100" y="810"/>
                      </a:lnTo>
                      <a:lnTo>
                        <a:pt x="103" y="829"/>
                      </a:lnTo>
                      <a:lnTo>
                        <a:pt x="122" y="855"/>
                      </a:lnTo>
                      <a:lnTo>
                        <a:pt x="133" y="889"/>
                      </a:lnTo>
                      <a:lnTo>
                        <a:pt x="142" y="918"/>
                      </a:lnTo>
                      <a:lnTo>
                        <a:pt x="150" y="938"/>
                      </a:lnTo>
                      <a:lnTo>
                        <a:pt x="170" y="974"/>
                      </a:lnTo>
                      <a:lnTo>
                        <a:pt x="180" y="989"/>
                      </a:lnTo>
                      <a:lnTo>
                        <a:pt x="183" y="1008"/>
                      </a:lnTo>
                      <a:lnTo>
                        <a:pt x="194" y="1014"/>
                      </a:lnTo>
                      <a:lnTo>
                        <a:pt x="194" y="1030"/>
                      </a:lnTo>
                      <a:lnTo>
                        <a:pt x="187" y="1041"/>
                      </a:lnTo>
                      <a:lnTo>
                        <a:pt x="176" y="1086"/>
                      </a:lnTo>
                      <a:lnTo>
                        <a:pt x="173" y="1099"/>
                      </a:lnTo>
                      <a:lnTo>
                        <a:pt x="189" y="1116"/>
                      </a:lnTo>
                      <a:lnTo>
                        <a:pt x="216" y="1119"/>
                      </a:lnTo>
                      <a:lnTo>
                        <a:pt x="244" y="1130"/>
                      </a:lnTo>
                      <a:lnTo>
                        <a:pt x="269" y="1142"/>
                      </a:lnTo>
                      <a:lnTo>
                        <a:pt x="286" y="1142"/>
                      </a:lnTo>
                      <a:lnTo>
                        <a:pt x="305" y="1161"/>
                      </a:lnTo>
                      <a:lnTo>
                        <a:pt x="320" y="1192"/>
                      </a:lnTo>
                      <a:lnTo>
                        <a:pt x="328" y="1206"/>
                      </a:lnTo>
                      <a:lnTo>
                        <a:pt x="351" y="1219"/>
                      </a:lnTo>
                      <a:lnTo>
                        <a:pt x="383" y="1223"/>
                      </a:lnTo>
                      <a:lnTo>
                        <a:pt x="390" y="1238"/>
                      </a:lnTo>
                      <a:lnTo>
                        <a:pt x="395" y="1258"/>
                      </a:lnTo>
                      <a:lnTo>
                        <a:pt x="386" y="1261"/>
                      </a:lnTo>
                      <a:lnTo>
                        <a:pt x="389" y="1267"/>
                      </a:lnTo>
                      <a:lnTo>
                        <a:pt x="408" y="1272"/>
                      </a:lnTo>
                      <a:lnTo>
                        <a:pt x="425" y="1273"/>
                      </a:lnTo>
                      <a:lnTo>
                        <a:pt x="445" y="1262"/>
                      </a:lnTo>
                      <a:lnTo>
                        <a:pt x="470" y="1289"/>
                      </a:lnTo>
                      <a:lnTo>
                        <a:pt x="475" y="1303"/>
                      </a:lnTo>
                      <a:lnTo>
                        <a:pt x="490" y="1330"/>
                      </a:lnTo>
                      <a:lnTo>
                        <a:pt x="492" y="1350"/>
                      </a:lnTo>
                      <a:lnTo>
                        <a:pt x="492" y="1408"/>
                      </a:lnTo>
                      <a:lnTo>
                        <a:pt x="495" y="1420"/>
                      </a:lnTo>
                      <a:lnTo>
                        <a:pt x="559" y="1428"/>
                      </a:lnTo>
                      <a:lnTo>
                        <a:pt x="681" y="1445"/>
                      </a:lnTo>
                      <a:lnTo>
                        <a:pt x="768" y="1454"/>
                      </a:lnTo>
                      <a:close/>
                      <a:moveTo>
                        <a:pt x="217" y="1181"/>
                      </a:moveTo>
                      <a:lnTo>
                        <a:pt x="225" y="1191"/>
                      </a:lnTo>
                      <a:lnTo>
                        <a:pt x="225" y="1198"/>
                      </a:lnTo>
                      <a:lnTo>
                        <a:pt x="205" y="1198"/>
                      </a:lnTo>
                      <a:lnTo>
                        <a:pt x="201" y="1191"/>
                      </a:lnTo>
                      <a:lnTo>
                        <a:pt x="197" y="1181"/>
                      </a:lnTo>
                      <a:lnTo>
                        <a:pt x="217" y="1181"/>
                      </a:lnTo>
                      <a:close/>
                      <a:moveTo>
                        <a:pt x="230" y="1181"/>
                      </a:moveTo>
                      <a:lnTo>
                        <a:pt x="237" y="1177"/>
                      </a:lnTo>
                      <a:lnTo>
                        <a:pt x="259" y="1191"/>
                      </a:lnTo>
                      <a:lnTo>
                        <a:pt x="278" y="1198"/>
                      </a:lnTo>
                      <a:lnTo>
                        <a:pt x="273" y="1202"/>
                      </a:lnTo>
                      <a:lnTo>
                        <a:pt x="245" y="1200"/>
                      </a:lnTo>
                      <a:lnTo>
                        <a:pt x="234" y="1191"/>
                      </a:lnTo>
                      <a:lnTo>
                        <a:pt x="230" y="1181"/>
                      </a:lnTo>
                      <a:close/>
                      <a:moveTo>
                        <a:pt x="359" y="1305"/>
                      </a:moveTo>
                      <a:lnTo>
                        <a:pt x="370" y="1320"/>
                      </a:lnTo>
                      <a:lnTo>
                        <a:pt x="375" y="1325"/>
                      </a:lnTo>
                      <a:lnTo>
                        <a:pt x="384" y="1330"/>
                      </a:lnTo>
                      <a:lnTo>
                        <a:pt x="389" y="1320"/>
                      </a:lnTo>
                      <a:lnTo>
                        <a:pt x="383" y="1309"/>
                      </a:lnTo>
                      <a:lnTo>
                        <a:pt x="365" y="1297"/>
                      </a:lnTo>
                      <a:lnTo>
                        <a:pt x="359" y="1297"/>
                      </a:lnTo>
                      <a:lnTo>
                        <a:pt x="359" y="1305"/>
                      </a:lnTo>
                      <a:close/>
                      <a:moveTo>
                        <a:pt x="350" y="1359"/>
                      </a:moveTo>
                      <a:lnTo>
                        <a:pt x="361" y="1378"/>
                      </a:lnTo>
                      <a:lnTo>
                        <a:pt x="369" y="1390"/>
                      </a:lnTo>
                      <a:lnTo>
                        <a:pt x="359" y="1392"/>
                      </a:lnTo>
                      <a:lnTo>
                        <a:pt x="351" y="1384"/>
                      </a:lnTo>
                      <a:lnTo>
                        <a:pt x="351" y="1384"/>
                      </a:lnTo>
                      <a:lnTo>
                        <a:pt x="348" y="1380"/>
                      </a:lnTo>
                      <a:lnTo>
                        <a:pt x="347" y="1373"/>
                      </a:lnTo>
                      <a:lnTo>
                        <a:pt x="347" y="1373"/>
                      </a:lnTo>
                      <a:lnTo>
                        <a:pt x="347" y="1359"/>
                      </a:lnTo>
                      <a:lnTo>
                        <a:pt x="350" y="1359"/>
                      </a:lnTo>
                      <a:close/>
                    </a:path>
                  </a:pathLst>
                </a:custGeom>
                <a:solidFill>
                  <a:schemeClr val="accent2"/>
                </a:solidFill>
                <a:ln w="6350" cap="flat" cmpd="sng" algn="ctr">
                  <a:solidFill>
                    <a:schemeClr val="bg1"/>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en-US" sz="1800" b="0" i="0" u="none" strike="noStrike" kern="0" cap="none" spc="0" normalizeH="0" baseline="0" noProof="0">
                    <a:ln>
                      <a:noFill/>
                    </a:ln>
                    <a:solidFill>
                      <a:srgbClr val="FFFFFF"/>
                    </a:solidFill>
                    <a:effectLst/>
                    <a:uLnTx/>
                    <a:uFillTx/>
                    <a:latin typeface="Calibri"/>
                    <a:ea typeface="ＭＳ Ｐゴシック" charset="-128"/>
                    <a:cs typeface="+mn-cs"/>
                  </a:endParaRPr>
                </a:p>
              </p:txBody>
            </p:sp>
          </p:grpSp>
          <p:sp>
            <p:nvSpPr>
              <p:cNvPr id="78" name="TextBox 77">
                <a:extLst>
                  <a:ext uri="{FF2B5EF4-FFF2-40B4-BE49-F238E27FC236}">
                    <a16:creationId xmlns:a16="http://schemas.microsoft.com/office/drawing/2014/main" id="{317E12D4-F752-4525-BB5E-20561BE82576}"/>
                  </a:ext>
                </a:extLst>
              </p:cNvPr>
              <p:cNvSpPr txBox="1"/>
              <p:nvPr/>
            </p:nvSpPr>
            <p:spPr>
              <a:xfrm>
                <a:off x="8151578" y="3016039"/>
                <a:ext cx="688246" cy="369332"/>
              </a:xfrm>
              <a:prstGeom prst="rect">
                <a:avLst/>
              </a:prstGeom>
              <a:noFill/>
            </p:spPr>
            <p:txBody>
              <a:bodyPr wrap="square" rtlCol="0">
                <a:spAutoFit/>
              </a:bodyPr>
              <a:lstStyle/>
              <a:p>
                <a:r>
                  <a:rPr lang="en-US" sz="900"/>
                  <a:t>NSCAS Growth</a:t>
                </a:r>
              </a:p>
            </p:txBody>
          </p:sp>
        </p:grpSp>
      </p:grpSp>
    </p:spTree>
    <p:extLst>
      <p:ext uri="{BB962C8B-B14F-4D97-AF65-F5344CB8AC3E}">
        <p14:creationId xmlns:p14="http://schemas.microsoft.com/office/powerpoint/2010/main" val="2493407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BE014-A240-434C-A9FA-855B77188EB9}"/>
              </a:ext>
            </a:extLst>
          </p:cNvPr>
          <p:cNvSpPr>
            <a:spLocks noGrp="1"/>
          </p:cNvSpPr>
          <p:nvPr>
            <p:ph type="title"/>
          </p:nvPr>
        </p:nvSpPr>
        <p:spPr/>
        <p:txBody>
          <a:bodyPr/>
          <a:lstStyle/>
          <a:p>
            <a:r>
              <a:rPr lang="en-US"/>
              <a:t>The journey started in 2017-18</a:t>
            </a:r>
          </a:p>
        </p:txBody>
      </p:sp>
      <p:pic>
        <p:nvPicPr>
          <p:cNvPr id="4" name="Content Placeholder 3">
            <a:hlinkClick r:id="rId3"/>
            <a:extLst>
              <a:ext uri="{FF2B5EF4-FFF2-40B4-BE49-F238E27FC236}">
                <a16:creationId xmlns:a16="http://schemas.microsoft.com/office/drawing/2014/main" id="{D5CD23BF-CF35-4D72-B569-5FD49D9959E2}"/>
              </a:ext>
            </a:extLst>
          </p:cNvPr>
          <p:cNvPicPr>
            <a:picLocks noGrp="1" noChangeAspect="1"/>
          </p:cNvPicPr>
          <p:nvPr>
            <p:ph idx="1"/>
          </p:nvPr>
        </p:nvPicPr>
        <p:blipFill>
          <a:blip r:embed="rId4"/>
          <a:stretch>
            <a:fillRect/>
          </a:stretch>
        </p:blipFill>
        <p:spPr>
          <a:xfrm>
            <a:off x="231208" y="1498862"/>
            <a:ext cx="5864792" cy="3518875"/>
          </a:xfrm>
          <a:prstGeom prst="rect">
            <a:avLst/>
          </a:prstGeom>
        </p:spPr>
      </p:pic>
      <p:pic>
        <p:nvPicPr>
          <p:cNvPr id="5" name="Content Placeholder 3">
            <a:extLst>
              <a:ext uri="{FF2B5EF4-FFF2-40B4-BE49-F238E27FC236}">
                <a16:creationId xmlns:a16="http://schemas.microsoft.com/office/drawing/2014/main" id="{AC9537DF-651D-444A-AC06-8F1723FCE2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673" y="5199952"/>
            <a:ext cx="4084150" cy="1023119"/>
          </a:xfrm>
          <a:prstGeom prst="rect">
            <a:avLst/>
          </a:prstGeom>
        </p:spPr>
      </p:pic>
      <p:sp>
        <p:nvSpPr>
          <p:cNvPr id="9" name="Rectangle: Diagonal Corners Rounded 8">
            <a:extLst>
              <a:ext uri="{FF2B5EF4-FFF2-40B4-BE49-F238E27FC236}">
                <a16:creationId xmlns:a16="http://schemas.microsoft.com/office/drawing/2014/main" id="{4CB9EB79-5B52-4867-9A92-7BC60803A333}"/>
              </a:ext>
            </a:extLst>
          </p:cNvPr>
          <p:cNvSpPr/>
          <p:nvPr/>
        </p:nvSpPr>
        <p:spPr>
          <a:xfrm>
            <a:off x="6363093" y="2177592"/>
            <a:ext cx="5075234" cy="3518875"/>
          </a:xfrm>
          <a:prstGeom prst="round2Diag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“We’ve been intent on implementing an assessment system that helps students prepare for success in postsecondary education, career, and civic life,” said </a:t>
            </a:r>
            <a:r>
              <a:rPr lang="en-US" b="1"/>
              <a:t>Commissioner of Education Matthew Blomstedt</a:t>
            </a:r>
            <a:r>
              <a:rPr lang="en-US"/>
              <a:t>. “We’re building a model system to understand the individual successes and challenges of each student, which allows us to provide all Nebraska children with educational experiences tailored to their needs.”</a:t>
            </a:r>
          </a:p>
        </p:txBody>
      </p:sp>
    </p:spTree>
    <p:extLst>
      <p:ext uri="{BB962C8B-B14F-4D97-AF65-F5344CB8AC3E}">
        <p14:creationId xmlns:p14="http://schemas.microsoft.com/office/powerpoint/2010/main" val="3659182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E08F1-7811-4372-8BBF-936950612395}"/>
              </a:ext>
            </a:extLst>
          </p:cNvPr>
          <p:cNvSpPr>
            <a:spLocks noGrp="1"/>
          </p:cNvSpPr>
          <p:nvPr>
            <p:ph type="title"/>
          </p:nvPr>
        </p:nvSpPr>
        <p:spPr/>
        <p:txBody>
          <a:bodyPr>
            <a:normAutofit fontScale="90000"/>
          </a:bodyPr>
          <a:lstStyle/>
          <a:p>
            <a:r>
              <a:rPr lang="en-US"/>
              <a:t>Evolving the system in response to educators</a:t>
            </a:r>
          </a:p>
        </p:txBody>
      </p:sp>
      <p:sp>
        <p:nvSpPr>
          <p:cNvPr id="4" name="Text Placeholder 3">
            <a:extLst>
              <a:ext uri="{FF2B5EF4-FFF2-40B4-BE49-F238E27FC236}">
                <a16:creationId xmlns:a16="http://schemas.microsoft.com/office/drawing/2014/main" id="{754885FF-9209-4241-B2F0-8200EAC4A255}"/>
              </a:ext>
            </a:extLst>
          </p:cNvPr>
          <p:cNvSpPr>
            <a:spLocks noGrp="1"/>
          </p:cNvSpPr>
          <p:nvPr>
            <p:ph idx="1"/>
          </p:nvPr>
        </p:nvSpPr>
        <p:spPr>
          <a:xfrm>
            <a:off x="389298" y="2128836"/>
            <a:ext cx="5408186" cy="4729163"/>
          </a:xfrm>
        </p:spPr>
        <p:txBody>
          <a:bodyPr>
            <a:normAutofit/>
          </a:bodyPr>
          <a:lstStyle/>
          <a:p>
            <a:r>
              <a:rPr lang="en-US" sz="2600"/>
              <a:t>Provides insights that inform daily instruction </a:t>
            </a:r>
          </a:p>
          <a:p>
            <a:r>
              <a:rPr lang="en-US" sz="2600"/>
              <a:t>Is aligned to standards </a:t>
            </a:r>
          </a:p>
          <a:p>
            <a:r>
              <a:rPr lang="en-US" sz="2600"/>
              <a:t>Accelerates learning for all students </a:t>
            </a:r>
          </a:p>
          <a:p>
            <a:r>
              <a:rPr lang="en-US" sz="2600"/>
              <a:t>Is easy to use/administer with consistent experiences for students and teachers </a:t>
            </a:r>
          </a:p>
          <a:p>
            <a:endParaRPr lang="en-US" sz="2600"/>
          </a:p>
        </p:txBody>
      </p:sp>
      <p:sp>
        <p:nvSpPr>
          <p:cNvPr id="6" name="Text Placeholder 5">
            <a:extLst>
              <a:ext uri="{FF2B5EF4-FFF2-40B4-BE49-F238E27FC236}">
                <a16:creationId xmlns:a16="http://schemas.microsoft.com/office/drawing/2014/main" id="{EF433B11-8150-49EA-9B8F-448434EA068F}"/>
              </a:ext>
            </a:extLst>
          </p:cNvPr>
          <p:cNvSpPr>
            <a:spLocks noGrp="1"/>
          </p:cNvSpPr>
          <p:nvPr>
            <p:ph type="body" sz="quarter" idx="4294967295"/>
          </p:nvPr>
        </p:nvSpPr>
        <p:spPr>
          <a:xfrm>
            <a:off x="6322799" y="2128836"/>
            <a:ext cx="5304424" cy="4107041"/>
          </a:xfrm>
        </p:spPr>
        <p:txBody>
          <a:bodyPr>
            <a:normAutofit/>
          </a:bodyPr>
          <a:lstStyle/>
          <a:p>
            <a:r>
              <a:rPr lang="en-US" sz="2600"/>
              <a:t>Produces understandable, applicable results</a:t>
            </a:r>
          </a:p>
          <a:p>
            <a:r>
              <a:rPr lang="en-US" sz="2600"/>
              <a:t>Helps reveal which schools need support </a:t>
            </a:r>
          </a:p>
          <a:p>
            <a:r>
              <a:rPr lang="en-US" sz="2600"/>
              <a:t>Includes collaborative, ongoing professional learning</a:t>
            </a:r>
          </a:p>
          <a:p>
            <a:r>
              <a:rPr lang="en-US" sz="2600"/>
              <a:t>Supports a single assessment model/less testing</a:t>
            </a:r>
          </a:p>
          <a:p>
            <a:endParaRPr lang="en-US" sz="2600"/>
          </a:p>
        </p:txBody>
      </p:sp>
      <p:sp>
        <p:nvSpPr>
          <p:cNvPr id="5" name="Text Placeholder 2">
            <a:extLst>
              <a:ext uri="{FF2B5EF4-FFF2-40B4-BE49-F238E27FC236}">
                <a16:creationId xmlns:a16="http://schemas.microsoft.com/office/drawing/2014/main" id="{45B4F972-B74C-47F9-8305-83184F459ED2}"/>
              </a:ext>
            </a:extLst>
          </p:cNvPr>
          <p:cNvSpPr txBox="1">
            <a:spLocks/>
          </p:cNvSpPr>
          <p:nvPr/>
        </p:nvSpPr>
        <p:spPr>
          <a:xfrm>
            <a:off x="11523288" y="431435"/>
            <a:ext cx="4093791" cy="3921125"/>
          </a:xfrm>
          <a:prstGeom prst="rect">
            <a:avLst/>
          </a:prstGeom>
        </p:spPr>
        <p:txBody>
          <a:bodyPr vert="horz" lIns="91440" tIns="45720" rIns="91440" bIns="45720" rtlCol="0">
            <a:noAutofit/>
          </a:bodyPr>
          <a:lstStyle>
            <a:lvl1pPr marL="461963" indent="-461963" algn="l" defTabSz="914400" rtl="0" eaLnBrk="1" latinLnBrk="0" hangingPunct="1">
              <a:lnSpc>
                <a:spcPct val="110000"/>
              </a:lnSpc>
              <a:spcBef>
                <a:spcPts val="0"/>
              </a:spcBef>
              <a:spcAft>
                <a:spcPts val="1200"/>
              </a:spcAft>
              <a:buClr>
                <a:schemeClr val="accent1"/>
              </a:buClr>
              <a:buFont typeface="HiraginoSans-W3" charset="-128"/>
              <a:buChar char="✚"/>
              <a:tabLst/>
              <a:defRPr sz="2400" i="0" kern="1200" spc="0" baseline="0">
                <a:solidFill>
                  <a:schemeClr val="tx1"/>
                </a:solidFill>
                <a:latin typeface="+mn-lt"/>
                <a:ea typeface="+mn-ea"/>
                <a:cs typeface="+mn-cs"/>
              </a:defRPr>
            </a:lvl1pPr>
            <a:lvl2pPr marL="806450" indent="-344488" algn="l" defTabSz="914400" rtl="0" eaLnBrk="1" latinLnBrk="0" hangingPunct="1">
              <a:lnSpc>
                <a:spcPct val="110000"/>
              </a:lnSpc>
              <a:spcBef>
                <a:spcPts val="0"/>
              </a:spcBef>
              <a:spcAft>
                <a:spcPts val="1200"/>
              </a:spcAft>
              <a:buClr>
                <a:schemeClr val="accent1"/>
              </a:buClr>
              <a:buFont typeface="Cambria" charset="0"/>
              <a:buChar char="⎼"/>
              <a:tabLst/>
              <a:defRPr sz="2400" i="0" kern="1200">
                <a:solidFill>
                  <a:schemeClr val="tx1"/>
                </a:solidFill>
                <a:latin typeface="+mn-lt"/>
                <a:ea typeface="+mn-ea"/>
                <a:cs typeface="+mn-cs"/>
              </a:defRPr>
            </a:lvl2pPr>
            <a:lvl3pPr marL="1149350" indent="-342900" algn="l" defTabSz="914400" rtl="0" eaLnBrk="1" latinLnBrk="0" hangingPunct="1">
              <a:lnSpc>
                <a:spcPct val="110000"/>
              </a:lnSpc>
              <a:spcBef>
                <a:spcPts val="0"/>
              </a:spcBef>
              <a:spcAft>
                <a:spcPts val="1200"/>
              </a:spcAft>
              <a:buClr>
                <a:schemeClr val="accent1"/>
              </a:buClr>
              <a:buSzPct val="70000"/>
              <a:buFont typeface="HiraginoSans-W3" charset="-128"/>
              <a:buChar char="✚"/>
              <a:tabLst/>
              <a:defRPr sz="2400" i="0" kern="1200" baseline="0">
                <a:solidFill>
                  <a:schemeClr val="tx1"/>
                </a:solidFill>
                <a:latin typeface="+mn-lt"/>
                <a:ea typeface="+mn-ea"/>
                <a:cs typeface="+mn-cs"/>
              </a:defRPr>
            </a:lvl3pPr>
            <a:lvl4pPr marL="1493838" indent="-284163" algn="l" defTabSz="914400" rtl="0" eaLnBrk="1" latinLnBrk="0" hangingPunct="1">
              <a:lnSpc>
                <a:spcPct val="110000"/>
              </a:lnSpc>
              <a:spcBef>
                <a:spcPts val="0"/>
              </a:spcBef>
              <a:spcAft>
                <a:spcPts val="1200"/>
              </a:spcAft>
              <a:buClr>
                <a:schemeClr val="accent1"/>
              </a:buClr>
              <a:buSzPct val="80000"/>
              <a:buFont typeface="HiraginoSans-W3" charset="-128"/>
              <a:buChar char="-"/>
              <a:tabLst/>
              <a:defRPr sz="2400" i="0" kern="1200" baseline="0">
                <a:solidFill>
                  <a:schemeClr val="tx1"/>
                </a:solidFill>
                <a:latin typeface="+mn-lt"/>
                <a:ea typeface="+mn-ea"/>
                <a:cs typeface="+mn-cs"/>
              </a:defRPr>
            </a:lvl4pPr>
            <a:lvl5pPr marL="806450" indent="-344488" algn="l" defTabSz="914400" rtl="0" eaLnBrk="1" latinLnBrk="0" hangingPunct="1">
              <a:lnSpc>
                <a:spcPct val="110000"/>
              </a:lnSpc>
              <a:spcBef>
                <a:spcPts val="500"/>
              </a:spcBef>
              <a:spcAft>
                <a:spcPts val="800"/>
              </a:spcAft>
              <a:buClr>
                <a:schemeClr val="accent1"/>
              </a:buClr>
              <a:buSzPct val="80000"/>
              <a:buFont typeface="Monaco" charset="0"/>
              <a:buChar char="⎼"/>
              <a:tabLst/>
              <a:defRPr sz="2400" i="0" kern="1200">
                <a:solidFill>
                  <a:schemeClr val="tx1"/>
                </a:solidFill>
                <a:latin typeface="+mn-lt"/>
                <a:ea typeface="+mn-ea"/>
                <a:cs typeface="+mn-cs"/>
              </a:defRPr>
            </a:lvl5pPr>
            <a:lvl6pPr marL="1149350" indent="-342900" algn="l" defTabSz="914400" rtl="0" eaLnBrk="1" latinLnBrk="0" hangingPunct="1">
              <a:lnSpc>
                <a:spcPct val="110000"/>
              </a:lnSpc>
              <a:spcBef>
                <a:spcPts val="500"/>
              </a:spcBef>
              <a:spcAft>
                <a:spcPts val="800"/>
              </a:spcAft>
              <a:buClr>
                <a:schemeClr val="accent1"/>
              </a:buClr>
              <a:buSzPct val="70000"/>
              <a:buFont typeface="HiraginoSans-W3" charset="-128"/>
              <a:buChar char="✚"/>
              <a:tabLst/>
              <a:defRPr sz="2400" i="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1963" marR="0" lvl="0" indent="-461963" algn="l" defTabSz="914400" rtl="0" eaLnBrk="1" fontAlgn="auto" latinLnBrk="0" hangingPunct="1">
              <a:lnSpc>
                <a:spcPct val="110000"/>
              </a:lnSpc>
              <a:spcBef>
                <a:spcPts val="0"/>
              </a:spcBef>
              <a:spcAft>
                <a:spcPts val="1200"/>
              </a:spcAft>
              <a:buClr>
                <a:srgbClr val="EB008B"/>
              </a:buClr>
              <a:buSzTx/>
              <a:buFont typeface="HiraginoSans-W3" panose="020B0400000000000000" pitchFamily="34" charset="-128"/>
              <a:buChar char="✚"/>
              <a:tabLst/>
              <a:defRPr/>
            </a:pPr>
            <a:endParaRPr kumimoji="0" lang="en-US" sz="2600" b="0" i="0" u="none" strike="noStrike" kern="1200" cap="none" spc="0" normalizeH="0" baseline="0" noProof="0">
              <a:ln>
                <a:noFill/>
              </a:ln>
              <a:solidFill>
                <a:srgbClr val="200092"/>
              </a:solidFill>
              <a:effectLst/>
              <a:uLnTx/>
              <a:uFillTx/>
              <a:latin typeface="Century Gothic" panose="020F0302020204030204"/>
              <a:ea typeface="+mn-ea"/>
              <a:cs typeface="+mn-cs"/>
            </a:endParaRPr>
          </a:p>
        </p:txBody>
      </p:sp>
      <p:sp>
        <p:nvSpPr>
          <p:cNvPr id="8" name="Text Placeholder 2">
            <a:extLst>
              <a:ext uri="{FF2B5EF4-FFF2-40B4-BE49-F238E27FC236}">
                <a16:creationId xmlns:a16="http://schemas.microsoft.com/office/drawing/2014/main" id="{93DE9534-CD5D-814B-8C2F-EF281B6957EF}"/>
              </a:ext>
            </a:extLst>
          </p:cNvPr>
          <p:cNvSpPr txBox="1">
            <a:spLocks/>
          </p:cNvSpPr>
          <p:nvPr/>
        </p:nvSpPr>
        <p:spPr>
          <a:xfrm>
            <a:off x="11412580" y="1526423"/>
            <a:ext cx="3723694" cy="3921125"/>
          </a:xfrm>
          <a:prstGeom prst="rect">
            <a:avLst/>
          </a:prstGeom>
        </p:spPr>
        <p:txBody>
          <a:bodyPr vert="horz" lIns="91440" tIns="45720" rIns="91440" bIns="45720" rtlCol="0">
            <a:noAutofit/>
          </a:bodyPr>
          <a:lstStyle>
            <a:lvl1pPr marL="461963" indent="-461963" algn="l" defTabSz="914400" rtl="0" eaLnBrk="1" latinLnBrk="0" hangingPunct="1">
              <a:lnSpc>
                <a:spcPct val="110000"/>
              </a:lnSpc>
              <a:spcBef>
                <a:spcPts val="0"/>
              </a:spcBef>
              <a:spcAft>
                <a:spcPts val="1200"/>
              </a:spcAft>
              <a:buClr>
                <a:schemeClr val="accent1"/>
              </a:buClr>
              <a:buFont typeface="HiraginoSans-W3" charset="-128"/>
              <a:buChar char="✚"/>
              <a:tabLst/>
              <a:defRPr sz="2400" i="0" kern="1200" spc="0" baseline="0">
                <a:solidFill>
                  <a:schemeClr val="tx1"/>
                </a:solidFill>
                <a:latin typeface="+mn-lt"/>
                <a:ea typeface="+mn-ea"/>
                <a:cs typeface="+mn-cs"/>
              </a:defRPr>
            </a:lvl1pPr>
            <a:lvl2pPr marL="806450" indent="-344488" algn="l" defTabSz="914400" rtl="0" eaLnBrk="1" latinLnBrk="0" hangingPunct="1">
              <a:lnSpc>
                <a:spcPct val="110000"/>
              </a:lnSpc>
              <a:spcBef>
                <a:spcPts val="0"/>
              </a:spcBef>
              <a:spcAft>
                <a:spcPts val="1200"/>
              </a:spcAft>
              <a:buClr>
                <a:schemeClr val="accent1"/>
              </a:buClr>
              <a:buFont typeface="Cambria" charset="0"/>
              <a:buChar char="⎼"/>
              <a:tabLst/>
              <a:defRPr sz="2400" i="0" kern="1200">
                <a:solidFill>
                  <a:schemeClr val="tx1"/>
                </a:solidFill>
                <a:latin typeface="+mn-lt"/>
                <a:ea typeface="+mn-ea"/>
                <a:cs typeface="+mn-cs"/>
              </a:defRPr>
            </a:lvl2pPr>
            <a:lvl3pPr marL="1149350" indent="-342900" algn="l" defTabSz="914400" rtl="0" eaLnBrk="1" latinLnBrk="0" hangingPunct="1">
              <a:lnSpc>
                <a:spcPct val="110000"/>
              </a:lnSpc>
              <a:spcBef>
                <a:spcPts val="0"/>
              </a:spcBef>
              <a:spcAft>
                <a:spcPts val="1200"/>
              </a:spcAft>
              <a:buClr>
                <a:schemeClr val="accent1"/>
              </a:buClr>
              <a:buSzPct val="70000"/>
              <a:buFont typeface="HiraginoSans-W3" charset="-128"/>
              <a:buChar char="✚"/>
              <a:tabLst/>
              <a:defRPr sz="2400" i="0" kern="1200" baseline="0">
                <a:solidFill>
                  <a:schemeClr val="tx1"/>
                </a:solidFill>
                <a:latin typeface="+mn-lt"/>
                <a:ea typeface="+mn-ea"/>
                <a:cs typeface="+mn-cs"/>
              </a:defRPr>
            </a:lvl3pPr>
            <a:lvl4pPr marL="1493838" indent="-284163" algn="l" defTabSz="914400" rtl="0" eaLnBrk="1" latinLnBrk="0" hangingPunct="1">
              <a:lnSpc>
                <a:spcPct val="110000"/>
              </a:lnSpc>
              <a:spcBef>
                <a:spcPts val="0"/>
              </a:spcBef>
              <a:spcAft>
                <a:spcPts val="1200"/>
              </a:spcAft>
              <a:buClr>
                <a:schemeClr val="accent1"/>
              </a:buClr>
              <a:buSzPct val="80000"/>
              <a:buFont typeface="HiraginoSans-W3" charset="-128"/>
              <a:buChar char="-"/>
              <a:tabLst/>
              <a:defRPr sz="2400" i="0" kern="1200" baseline="0">
                <a:solidFill>
                  <a:schemeClr val="tx1"/>
                </a:solidFill>
                <a:latin typeface="+mn-lt"/>
                <a:ea typeface="+mn-ea"/>
                <a:cs typeface="+mn-cs"/>
              </a:defRPr>
            </a:lvl4pPr>
            <a:lvl5pPr marL="806450" indent="-344488" algn="l" defTabSz="914400" rtl="0" eaLnBrk="1" latinLnBrk="0" hangingPunct="1">
              <a:lnSpc>
                <a:spcPct val="110000"/>
              </a:lnSpc>
              <a:spcBef>
                <a:spcPts val="500"/>
              </a:spcBef>
              <a:spcAft>
                <a:spcPts val="800"/>
              </a:spcAft>
              <a:buClr>
                <a:schemeClr val="accent1"/>
              </a:buClr>
              <a:buSzPct val="80000"/>
              <a:buFont typeface="Monaco" charset="0"/>
              <a:buChar char="⎼"/>
              <a:tabLst/>
              <a:defRPr sz="2400" i="0" kern="1200">
                <a:solidFill>
                  <a:schemeClr val="tx1"/>
                </a:solidFill>
                <a:latin typeface="+mn-lt"/>
                <a:ea typeface="+mn-ea"/>
                <a:cs typeface="+mn-cs"/>
              </a:defRPr>
            </a:lvl5pPr>
            <a:lvl6pPr marL="1149350" indent="-342900" algn="l" defTabSz="914400" rtl="0" eaLnBrk="1" latinLnBrk="0" hangingPunct="1">
              <a:lnSpc>
                <a:spcPct val="110000"/>
              </a:lnSpc>
              <a:spcBef>
                <a:spcPts val="500"/>
              </a:spcBef>
              <a:spcAft>
                <a:spcPts val="800"/>
              </a:spcAft>
              <a:buClr>
                <a:schemeClr val="accent1"/>
              </a:buClr>
              <a:buSzPct val="70000"/>
              <a:buFont typeface="HiraginoSans-W3" charset="-128"/>
              <a:buChar char="✚"/>
              <a:tabLst/>
              <a:defRPr sz="2400" i="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1963" marR="0" lvl="0" indent="-461963" algn="l" defTabSz="914400" rtl="0" eaLnBrk="1" fontAlgn="auto" latinLnBrk="0" hangingPunct="1">
              <a:lnSpc>
                <a:spcPct val="110000"/>
              </a:lnSpc>
              <a:spcBef>
                <a:spcPts val="0"/>
              </a:spcBef>
              <a:spcAft>
                <a:spcPts val="1200"/>
              </a:spcAft>
              <a:buClr>
                <a:srgbClr val="EB008B"/>
              </a:buClr>
              <a:buSzTx/>
              <a:buFont typeface="HiraginoSans-W3" panose="020B0400000000000000" pitchFamily="34" charset="-128"/>
              <a:buChar char="✚"/>
              <a:tabLst/>
              <a:defRPr/>
            </a:pPr>
            <a:endParaRPr kumimoji="0" lang="en-US" sz="2600" b="0" i="0" u="none" strike="noStrike" kern="1200" cap="none" spc="0" normalizeH="0" baseline="0" noProof="0">
              <a:ln>
                <a:noFill/>
              </a:ln>
              <a:solidFill>
                <a:srgbClr val="200092"/>
              </a:solidFill>
              <a:effectLst/>
              <a:uLnTx/>
              <a:uFillTx/>
              <a:latin typeface="Century Gothic" panose="020B0502020202020204" pitchFamily="34" charset="0"/>
              <a:ea typeface="+mn-ea"/>
              <a:cs typeface="+mn-cs"/>
            </a:endParaRPr>
          </a:p>
        </p:txBody>
      </p:sp>
      <p:sp>
        <p:nvSpPr>
          <p:cNvPr id="7" name="Rectangle: Rounded Corners 6">
            <a:extLst>
              <a:ext uri="{FF2B5EF4-FFF2-40B4-BE49-F238E27FC236}">
                <a16:creationId xmlns:a16="http://schemas.microsoft.com/office/drawing/2014/main" id="{A9961EF6-8934-4EC0-B461-7C8A95822F6A}"/>
              </a:ext>
            </a:extLst>
          </p:cNvPr>
          <p:cNvSpPr/>
          <p:nvPr/>
        </p:nvSpPr>
        <p:spPr>
          <a:xfrm>
            <a:off x="466165" y="1360305"/>
            <a:ext cx="10192870" cy="49305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a:solidFill>
                  <a:srgbClr val="92D050"/>
                </a:solidFill>
              </a:rPr>
              <a:t>Nebraska educators expressed a desire for an assessment system that:</a:t>
            </a:r>
          </a:p>
        </p:txBody>
      </p:sp>
    </p:spTree>
    <p:custDataLst>
      <p:tags r:id="rId1"/>
    </p:custDataLst>
    <p:extLst>
      <p:ext uri="{BB962C8B-B14F-4D97-AF65-F5344CB8AC3E}">
        <p14:creationId xmlns:p14="http://schemas.microsoft.com/office/powerpoint/2010/main" val="1274183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29785-1E76-0742-B114-6E7FC800DAFC}"/>
              </a:ext>
            </a:extLst>
          </p:cNvPr>
          <p:cNvSpPr>
            <a:spLocks noGrp="1"/>
          </p:cNvSpPr>
          <p:nvPr>
            <p:ph type="title"/>
          </p:nvPr>
        </p:nvSpPr>
        <p:spPr/>
        <p:txBody>
          <a:bodyPr/>
          <a:lstStyle/>
          <a:p>
            <a:r>
              <a:rPr lang="en-US"/>
              <a:t>The outcome: NSCAS Growth</a:t>
            </a:r>
          </a:p>
        </p:txBody>
      </p:sp>
      <p:sp>
        <p:nvSpPr>
          <p:cNvPr id="3" name="Content Placeholder 2">
            <a:extLst>
              <a:ext uri="{FF2B5EF4-FFF2-40B4-BE49-F238E27FC236}">
                <a16:creationId xmlns:a16="http://schemas.microsoft.com/office/drawing/2014/main" id="{7DBCEE45-8AEF-474A-986F-737666BC34E0}"/>
              </a:ext>
            </a:extLst>
          </p:cNvPr>
          <p:cNvSpPr>
            <a:spLocks noGrp="1"/>
          </p:cNvSpPr>
          <p:nvPr>
            <p:ph idx="1"/>
          </p:nvPr>
        </p:nvSpPr>
        <p:spPr>
          <a:xfrm>
            <a:off x="389299" y="1711751"/>
            <a:ext cx="4060153" cy="4729163"/>
          </a:xfrm>
        </p:spPr>
        <p:txBody>
          <a:bodyPr>
            <a:normAutofit fontScale="92500" lnSpcReduction="10000"/>
          </a:bodyPr>
          <a:lstStyle/>
          <a:p>
            <a:r>
              <a:rPr lang="en-US" dirty="0"/>
              <a:t>Assessments administered fall, winter, and spring:</a:t>
            </a:r>
          </a:p>
          <a:p>
            <a:pPr lvl="1"/>
            <a:r>
              <a:rPr lang="en-US" dirty="0"/>
              <a:t>Assess student performance relative to Nebraska’s grade-level expectations and summative blueprint</a:t>
            </a:r>
          </a:p>
          <a:p>
            <a:pPr lvl="1"/>
            <a:r>
              <a:rPr lang="en-US" dirty="0"/>
              <a:t>Adapt off grade-level as needed to reveal student learning needs</a:t>
            </a:r>
          </a:p>
          <a:p>
            <a:pPr lvl="1"/>
            <a:r>
              <a:rPr lang="en-US" dirty="0"/>
              <a:t>Produce summative proficiency scores at year’s end </a:t>
            </a:r>
            <a:br>
              <a:rPr lang="en-US" dirty="0"/>
            </a:br>
            <a:endParaRPr lang="en-US" dirty="0"/>
          </a:p>
          <a:p>
            <a:pPr marL="0" indent="0">
              <a:buNone/>
            </a:pPr>
            <a:endParaRPr lang="en-US" dirty="0"/>
          </a:p>
        </p:txBody>
      </p:sp>
      <p:pic>
        <p:nvPicPr>
          <p:cNvPr id="5" name="Picture 4" descr="Chart, bubble chart&#10;&#10;Description automatically generated">
            <a:extLst>
              <a:ext uri="{FF2B5EF4-FFF2-40B4-BE49-F238E27FC236}">
                <a16:creationId xmlns:a16="http://schemas.microsoft.com/office/drawing/2014/main" id="{77E75A61-8CC3-4C10-806B-95E5A2866228}"/>
              </a:ext>
            </a:extLst>
          </p:cNvPr>
          <p:cNvPicPr>
            <a:picLocks noChangeAspect="1"/>
          </p:cNvPicPr>
          <p:nvPr/>
        </p:nvPicPr>
        <p:blipFill>
          <a:blip r:embed="rId3"/>
          <a:stretch>
            <a:fillRect/>
          </a:stretch>
        </p:blipFill>
        <p:spPr>
          <a:xfrm>
            <a:off x="4449452" y="1593130"/>
            <a:ext cx="7840042" cy="4577827"/>
          </a:xfrm>
          <a:prstGeom prst="rect">
            <a:avLst/>
          </a:prstGeom>
        </p:spPr>
      </p:pic>
    </p:spTree>
    <p:extLst>
      <p:ext uri="{BB962C8B-B14F-4D97-AF65-F5344CB8AC3E}">
        <p14:creationId xmlns:p14="http://schemas.microsoft.com/office/powerpoint/2010/main" val="1198862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756F5-3FF4-480C-A7EA-F125B57259BE}"/>
              </a:ext>
            </a:extLst>
          </p:cNvPr>
          <p:cNvSpPr>
            <a:spLocks noGrp="1"/>
          </p:cNvSpPr>
          <p:nvPr>
            <p:ph type="title"/>
          </p:nvPr>
        </p:nvSpPr>
        <p:spPr/>
        <p:txBody>
          <a:bodyPr/>
          <a:lstStyle/>
          <a:p>
            <a:r>
              <a:rPr lang="en-US"/>
              <a:t>NSCAS Growth benefits</a:t>
            </a:r>
          </a:p>
        </p:txBody>
      </p:sp>
      <p:sp>
        <p:nvSpPr>
          <p:cNvPr id="4" name="Content Placeholder 2">
            <a:extLst>
              <a:ext uri="{FF2B5EF4-FFF2-40B4-BE49-F238E27FC236}">
                <a16:creationId xmlns:a16="http://schemas.microsoft.com/office/drawing/2014/main" id="{A3CF3CAE-0A86-4F16-9C2A-633924D484C7}"/>
              </a:ext>
            </a:extLst>
          </p:cNvPr>
          <p:cNvSpPr txBox="1">
            <a:spLocks noGrp="1"/>
          </p:cNvSpPr>
          <p:nvPr>
            <p:ph idx="1"/>
          </p:nvPr>
        </p:nvSpPr>
        <p:spPr>
          <a:xfrm>
            <a:off x="388939" y="1563210"/>
            <a:ext cx="4868862" cy="472916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a:t>Utility</a:t>
            </a:r>
          </a:p>
          <a:p>
            <a:pPr lvl="1">
              <a:buFont typeface="Wingdings" panose="05000000000000000000" pitchFamily="2" charset="2"/>
              <a:buChar char="§"/>
            </a:pPr>
            <a:r>
              <a:rPr lang="en-US" sz="1900"/>
              <a:t>Normative and criterion-referenced information throughout the year to support teaching and learning</a:t>
            </a:r>
          </a:p>
          <a:p>
            <a:r>
              <a:rPr lang="en-US" b="1"/>
              <a:t>Efficiency</a:t>
            </a:r>
          </a:p>
          <a:p>
            <a:pPr lvl="1">
              <a:buFont typeface="Wingdings" panose="05000000000000000000" pitchFamily="2" charset="2"/>
              <a:buChar char="§"/>
            </a:pPr>
            <a:r>
              <a:rPr lang="en-US" sz="1900"/>
              <a:t>One platform and set of protocols.</a:t>
            </a:r>
          </a:p>
          <a:p>
            <a:pPr lvl="1">
              <a:buFont typeface="Wingdings" panose="05000000000000000000" pitchFamily="2" charset="2"/>
              <a:buChar char="§"/>
            </a:pPr>
            <a:r>
              <a:rPr lang="en-US" sz="1900"/>
              <a:t>Replaces MAP Growth and the NSCAS General summative</a:t>
            </a:r>
          </a:p>
          <a:p>
            <a:r>
              <a:rPr lang="en-US" b="1"/>
              <a:t>Coherence</a:t>
            </a:r>
          </a:p>
          <a:p>
            <a:pPr lvl="1">
              <a:buFont typeface="Wingdings" panose="05000000000000000000" pitchFamily="2" charset="2"/>
              <a:buChar char="§"/>
            </a:pPr>
            <a:r>
              <a:rPr lang="en-US" sz="1900"/>
              <a:t>Common conception of student learning/common scales across all three assessments </a:t>
            </a:r>
          </a:p>
          <a:p>
            <a:r>
              <a:rPr lang="en-US" b="1"/>
              <a:t>Opportunity</a:t>
            </a:r>
          </a:p>
          <a:p>
            <a:pPr lvl="1">
              <a:buFont typeface="Wingdings" panose="05000000000000000000" pitchFamily="2" charset="2"/>
              <a:buChar char="§"/>
            </a:pPr>
            <a:r>
              <a:rPr lang="en-US" sz="1900"/>
              <a:t>Schools and students have more opportunity to show growth (NDE sees fall- to-spring growth vs. changes in summative performance alone)</a:t>
            </a:r>
          </a:p>
        </p:txBody>
      </p:sp>
      <p:pic>
        <p:nvPicPr>
          <p:cNvPr id="5" name="Picture 4">
            <a:extLst>
              <a:ext uri="{FF2B5EF4-FFF2-40B4-BE49-F238E27FC236}">
                <a16:creationId xmlns:a16="http://schemas.microsoft.com/office/drawing/2014/main" id="{95078798-1E86-4C72-AA2E-2776936A3658}"/>
              </a:ext>
            </a:extLst>
          </p:cNvPr>
          <p:cNvPicPr>
            <a:picLocks noChangeAspect="1"/>
          </p:cNvPicPr>
          <p:nvPr/>
        </p:nvPicPr>
        <p:blipFill>
          <a:blip r:embed="rId3"/>
          <a:stretch>
            <a:fillRect/>
          </a:stretch>
        </p:blipFill>
        <p:spPr>
          <a:xfrm>
            <a:off x="5257801" y="1563210"/>
            <a:ext cx="6603976" cy="4959059"/>
          </a:xfrm>
          <a:prstGeom prst="rect">
            <a:avLst/>
          </a:prstGeom>
        </p:spPr>
      </p:pic>
    </p:spTree>
    <p:extLst>
      <p:ext uri="{BB962C8B-B14F-4D97-AF65-F5344CB8AC3E}">
        <p14:creationId xmlns:p14="http://schemas.microsoft.com/office/powerpoint/2010/main" val="607389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36E2-8951-C448-8D9B-83CCD43D69B2}"/>
              </a:ext>
            </a:extLst>
          </p:cNvPr>
          <p:cNvSpPr>
            <a:spLocks noGrp="1"/>
          </p:cNvSpPr>
          <p:nvPr>
            <p:ph type="title"/>
          </p:nvPr>
        </p:nvSpPr>
        <p:spPr>
          <a:xfrm>
            <a:off x="389299" y="374505"/>
            <a:ext cx="9861605" cy="939800"/>
          </a:xfrm>
        </p:spPr>
        <p:txBody>
          <a:bodyPr>
            <a:noAutofit/>
          </a:bodyPr>
          <a:lstStyle/>
          <a:p>
            <a:r>
              <a:rPr lang="en-US" sz="3600"/>
              <a:t>Showing Nebraskans – and the nation – that growth matters</a:t>
            </a:r>
          </a:p>
        </p:txBody>
      </p:sp>
      <p:sp>
        <p:nvSpPr>
          <p:cNvPr id="7" name="Content Placeholder 6">
            <a:extLst>
              <a:ext uri="{FF2B5EF4-FFF2-40B4-BE49-F238E27FC236}">
                <a16:creationId xmlns:a16="http://schemas.microsoft.com/office/drawing/2014/main" id="{E2BBC63D-0520-47C9-8709-7630EAE853F4}"/>
              </a:ext>
            </a:extLst>
          </p:cNvPr>
          <p:cNvSpPr>
            <a:spLocks noGrp="1"/>
          </p:cNvSpPr>
          <p:nvPr>
            <p:ph idx="1"/>
          </p:nvPr>
        </p:nvSpPr>
        <p:spPr>
          <a:xfrm>
            <a:off x="4206389" y="4319860"/>
            <a:ext cx="7648575" cy="2251789"/>
          </a:xfrm>
          <a:solidFill>
            <a:schemeClr val="bg1"/>
          </a:solidFill>
        </p:spPr>
        <p:txBody>
          <a:bodyPr>
            <a:normAutofit/>
          </a:bodyPr>
          <a:lstStyle/>
          <a:p>
            <a:pPr marL="0" lvl="0" indent="0">
              <a:lnSpc>
                <a:spcPct val="100000"/>
              </a:lnSpc>
              <a:spcBef>
                <a:spcPts val="0"/>
              </a:spcBef>
              <a:buNone/>
            </a:pPr>
            <a:r>
              <a:rPr lang="en-US" sz="1800" i="1">
                <a:solidFill>
                  <a:schemeClr val="tx2"/>
                </a:solidFill>
                <a:latin typeface="Calibri" panose="020F0502020204030204"/>
              </a:rPr>
              <a:t>“That ability to get two different measures of growth should increase how much weight we put on growth instead of simply status or proficiency," said Jeremy Heneger, director of statewide assessment at the Nebraska Department of Education.</a:t>
            </a:r>
          </a:p>
          <a:p>
            <a:pPr marL="0" lvl="0" indent="0">
              <a:lnSpc>
                <a:spcPct val="100000"/>
              </a:lnSpc>
              <a:spcBef>
                <a:spcPts val="0"/>
              </a:spcBef>
              <a:buNone/>
            </a:pPr>
            <a:br>
              <a:rPr lang="en-US" sz="1000" i="1">
                <a:solidFill>
                  <a:schemeClr val="tx2"/>
                </a:solidFill>
                <a:latin typeface="Calibri" panose="020F0502020204030204"/>
              </a:rPr>
            </a:br>
            <a:r>
              <a:rPr lang="en-US" sz="1800" i="1">
                <a:solidFill>
                  <a:schemeClr val="tx2"/>
                </a:solidFill>
                <a:latin typeface="Calibri" panose="020F0502020204030204"/>
              </a:rPr>
              <a:t>The shift, said Heneger, is also an attempt to emphasize the instructional feedback provided by interim assessments and incorporate growth in accountability metrics . . .</a:t>
            </a:r>
            <a:endParaRPr lang="en-US"/>
          </a:p>
        </p:txBody>
      </p:sp>
      <p:sp>
        <p:nvSpPr>
          <p:cNvPr id="8" name="TextBox 7">
            <a:extLst>
              <a:ext uri="{FF2B5EF4-FFF2-40B4-BE49-F238E27FC236}">
                <a16:creationId xmlns:a16="http://schemas.microsoft.com/office/drawing/2014/main" id="{79CCDE95-8781-4B78-A7D7-5C064E31C485}"/>
              </a:ext>
            </a:extLst>
          </p:cNvPr>
          <p:cNvSpPr txBox="1"/>
          <p:nvPr/>
        </p:nvSpPr>
        <p:spPr>
          <a:xfrm>
            <a:off x="541572" y="1669984"/>
            <a:ext cx="3272439" cy="4001095"/>
          </a:xfrm>
          <a:prstGeom prst="rect">
            <a:avLst/>
          </a:prstGeom>
          <a:noFill/>
        </p:spPr>
        <p:txBody>
          <a:bodyPr wrap="square" rtlCol="0">
            <a:spAutoFit/>
          </a:bodyPr>
          <a:lstStyle/>
          <a:p>
            <a:r>
              <a:rPr lang="en-US" sz="2000" b="1" err="1">
                <a:solidFill>
                  <a:schemeClr val="bg1"/>
                </a:solidFill>
              </a:rPr>
              <a:t>AQuESTT</a:t>
            </a:r>
            <a:r>
              <a:rPr lang="en-US" sz="2000" b="1">
                <a:solidFill>
                  <a:schemeClr val="bg1"/>
                </a:solidFill>
              </a:rPr>
              <a:t> Tenet Change</a:t>
            </a:r>
          </a:p>
          <a:p>
            <a:r>
              <a:rPr lang="en-US">
                <a:solidFill>
                  <a:schemeClr val="bg1"/>
                </a:solidFill>
              </a:rPr>
              <a:t>A balanced assessment system that includes results from multiple sources is used to measure student growth and achievement of Nebraska’s college and career ready standards. A balanced assessment system is a necessary part of the instructional process to improve achievement and growth for each student.</a:t>
            </a:r>
          </a:p>
        </p:txBody>
      </p:sp>
      <p:pic>
        <p:nvPicPr>
          <p:cNvPr id="10" name="Picture 9">
            <a:extLst>
              <a:ext uri="{FF2B5EF4-FFF2-40B4-BE49-F238E27FC236}">
                <a16:creationId xmlns:a16="http://schemas.microsoft.com/office/drawing/2014/main" id="{F6832F2B-FDAE-4AC0-8474-A845CD28B606}"/>
              </a:ext>
            </a:extLst>
          </p:cNvPr>
          <p:cNvPicPr>
            <a:picLocks noChangeAspect="1"/>
          </p:cNvPicPr>
          <p:nvPr/>
        </p:nvPicPr>
        <p:blipFill>
          <a:blip r:embed="rId3"/>
          <a:stretch>
            <a:fillRect/>
          </a:stretch>
        </p:blipFill>
        <p:spPr>
          <a:xfrm>
            <a:off x="4206390" y="1127581"/>
            <a:ext cx="7648575" cy="3057525"/>
          </a:xfrm>
          <a:prstGeom prst="rect">
            <a:avLst/>
          </a:prstGeom>
        </p:spPr>
      </p:pic>
    </p:spTree>
    <p:extLst>
      <p:ext uri="{BB962C8B-B14F-4D97-AF65-F5344CB8AC3E}">
        <p14:creationId xmlns:p14="http://schemas.microsoft.com/office/powerpoint/2010/main" val="7975180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dminDays2021">
      <a:dk1>
        <a:srgbClr val="200092"/>
      </a:dk1>
      <a:lt1>
        <a:srgbClr val="FFFFFF"/>
      </a:lt1>
      <a:dk2>
        <a:srgbClr val="454551"/>
      </a:dk2>
      <a:lt2>
        <a:srgbClr val="D8D9DC"/>
      </a:lt2>
      <a:accent1>
        <a:srgbClr val="EB008B"/>
      </a:accent1>
      <a:accent2>
        <a:srgbClr val="00ADEE"/>
      </a:accent2>
      <a:accent3>
        <a:srgbClr val="8BC53F"/>
      </a:accent3>
      <a:accent4>
        <a:srgbClr val="0487F5"/>
      </a:accent4>
      <a:accent5>
        <a:srgbClr val="FFF100"/>
      </a:accent5>
      <a:accent6>
        <a:srgbClr val="B70395"/>
      </a:accent6>
      <a:hlink>
        <a:srgbClr val="EB008A"/>
      </a:hlink>
      <a:folHlink>
        <a:srgbClr val="0486F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5681</TotalTime>
  <Words>3544</Words>
  <Application>Microsoft Office PowerPoint</Application>
  <PresentationFormat>Widescreen</PresentationFormat>
  <Paragraphs>335</Paragraphs>
  <Slides>36</Slides>
  <Notes>36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Bree Serif</vt:lpstr>
      <vt:lpstr>Calibri</vt:lpstr>
      <vt:lpstr>Century Gothic</vt:lpstr>
      <vt:lpstr>HiraginoSans-W3</vt:lpstr>
      <vt:lpstr>Source Sans Pro</vt:lpstr>
      <vt:lpstr>Times New Roman</vt:lpstr>
      <vt:lpstr>Wingdings</vt:lpstr>
      <vt:lpstr>Office Theme</vt:lpstr>
      <vt:lpstr>Leading from the middle with NSCAS Growth</vt:lpstr>
      <vt:lpstr>Introducing NSCAS Growth</vt:lpstr>
      <vt:lpstr>PowerPoint Presentation</vt:lpstr>
      <vt:lpstr>Leading the nation</vt:lpstr>
      <vt:lpstr>The journey started in 2017-18</vt:lpstr>
      <vt:lpstr>Evolving the system in response to educators</vt:lpstr>
      <vt:lpstr>The outcome: NSCAS Growth</vt:lpstr>
      <vt:lpstr>NSCAS Growth benefits</vt:lpstr>
      <vt:lpstr>Showing Nebraskans – and the nation – that growth matters</vt:lpstr>
      <vt:lpstr>How we’ll get there</vt:lpstr>
      <vt:lpstr>PowerPoint Presentation</vt:lpstr>
      <vt:lpstr>NSCAS Growth research</vt:lpstr>
      <vt:lpstr>NSCAS Growth winter pilot  </vt:lpstr>
      <vt:lpstr>NSCAS Growth content</vt:lpstr>
      <vt:lpstr>Challenge and support every student with Range Achievement Level Descriptors (ALDs)</vt:lpstr>
      <vt:lpstr>Student-focused test design</vt:lpstr>
      <vt:lpstr>How it works</vt:lpstr>
      <vt:lpstr>PowerPoint Presentation</vt:lpstr>
      <vt:lpstr>Platform for NSCAS Growth</vt:lpstr>
      <vt:lpstr>New platform highlights</vt:lpstr>
      <vt:lpstr>Training resources</vt:lpstr>
      <vt:lpstr>PowerPoint Presentation</vt:lpstr>
      <vt:lpstr>NSCAS Growth data</vt:lpstr>
      <vt:lpstr>Reports on testing itself</vt:lpstr>
      <vt:lpstr>State/ESU management reports  </vt:lpstr>
      <vt:lpstr>Score reports </vt:lpstr>
      <vt:lpstr>Score reports</vt:lpstr>
      <vt:lpstr>When will data be available?</vt:lpstr>
      <vt:lpstr>Making  NSCAS Growth data actionable</vt:lpstr>
      <vt:lpstr>PowerPoint Presentation</vt:lpstr>
      <vt:lpstr>Videos and webinars</vt:lpstr>
      <vt:lpstr>NSCAS Growth  materials</vt:lpstr>
      <vt:lpstr>Professional learning</vt:lpstr>
      <vt:lpstr>NSCAS Growth FAQ Sessions</vt:lpstr>
      <vt:lpstr>Please contact us if you have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Jeremy Heneger</cp:lastModifiedBy>
  <cp:revision>18</cp:revision>
  <dcterms:created xsi:type="dcterms:W3CDTF">2017-06-22T15:41:10Z</dcterms:created>
  <dcterms:modified xsi:type="dcterms:W3CDTF">2021-07-26T18:20:54Z</dcterms:modified>
</cp:coreProperties>
</file>