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73" r:id="rId2"/>
    <p:sldId id="1012" r:id="rId3"/>
    <p:sldId id="274" r:id="rId4"/>
    <p:sldId id="280" r:id="rId5"/>
    <p:sldId id="285" r:id="rId6"/>
    <p:sldId id="284" r:id="rId7"/>
    <p:sldId id="295" r:id="rId8"/>
    <p:sldId id="283" r:id="rId9"/>
    <p:sldId id="281" r:id="rId10"/>
    <p:sldId id="282" r:id="rId11"/>
    <p:sldId id="286" r:id="rId12"/>
    <p:sldId id="275" r:id="rId13"/>
    <p:sldId id="296" r:id="rId14"/>
    <p:sldId id="298" r:id="rId15"/>
    <p:sldId id="1016" r:id="rId16"/>
    <p:sldId id="498" r:id="rId17"/>
    <p:sldId id="299" r:id="rId18"/>
    <p:sldId id="287" r:id="rId19"/>
    <p:sldId id="262" r:id="rId20"/>
    <p:sldId id="288" r:id="rId21"/>
    <p:sldId id="294" r:id="rId22"/>
    <p:sldId id="292" r:id="rId23"/>
    <p:sldId id="290" r:id="rId24"/>
    <p:sldId id="300" r:id="rId25"/>
    <p:sldId id="289" r:id="rId26"/>
    <p:sldId id="301" r:id="rId27"/>
    <p:sldId id="278" r:id="rId28"/>
    <p:sldId id="10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y Martinez Wilkinson" initials="AMW" lastIdx="1" clrIdx="0">
    <p:extLst>
      <p:ext uri="{19B8F6BF-5375-455C-9EA6-DF929625EA0E}">
        <p15:presenceInfo xmlns:p15="http://schemas.microsoft.com/office/powerpoint/2012/main" userId="S::aly.martinez.wilkinson@nwea.org::453e66e6-cf6f-4739-880d-41f01ff852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05" autoAdjust="0"/>
    <p:restoredTop sz="48410" autoAdjust="0"/>
  </p:normalViewPr>
  <p:slideViewPr>
    <p:cSldViewPr snapToGrid="0" snapToObjects="1">
      <p:cViewPr varScale="1">
        <p:scale>
          <a:sx n="63" d="100"/>
          <a:sy n="63" d="100"/>
        </p:scale>
        <p:origin x="1986" y="72"/>
      </p:cViewPr>
      <p:guideLst/>
    </p:cSldViewPr>
  </p:slideViewPr>
  <p:notesTextViewPr>
    <p:cViewPr>
      <p:scale>
        <a:sx n="1" d="1"/>
        <a:sy n="1" d="1"/>
      </p:scale>
      <p:origin x="0" y="0"/>
    </p:cViewPr>
  </p:notesTextViewPr>
  <p:sorterViewPr>
    <p:cViewPr>
      <p:scale>
        <a:sx n="90" d="100"/>
        <a:sy n="90" d="100"/>
      </p:scale>
      <p:origin x="0" y="-4968"/>
    </p:cViewPr>
  </p:sorterViewPr>
  <p:notesViewPr>
    <p:cSldViewPr snapToGrid="0" snapToObjects="1">
      <p:cViewPr varScale="1">
        <p:scale>
          <a:sx n="114" d="100"/>
          <a:sy n="114" d="100"/>
        </p:scale>
        <p:origin x="57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 Martinez Wilkinson" userId="453e66e6-cf6f-4739-880d-41f01ff85274" providerId="ADAL" clId="{FAC28BD6-F7B1-4FF6-9D40-30422EBBF0FB}"/>
    <pc:docChg chg="custSel modSld">
      <pc:chgData name="Aly Martinez Wilkinson" userId="453e66e6-cf6f-4739-880d-41f01ff85274" providerId="ADAL" clId="{FAC28BD6-F7B1-4FF6-9D40-30422EBBF0FB}" dt="2021-07-21T15:21:44.002" v="20" actId="14100"/>
      <pc:docMkLst>
        <pc:docMk/>
      </pc:docMkLst>
      <pc:sldChg chg="modNotesTx">
        <pc:chgData name="Aly Martinez Wilkinson" userId="453e66e6-cf6f-4739-880d-41f01ff85274" providerId="ADAL" clId="{FAC28BD6-F7B1-4FF6-9D40-30422EBBF0FB}" dt="2021-07-21T14:28:33.265" v="12" actId="20577"/>
        <pc:sldMkLst>
          <pc:docMk/>
          <pc:sldMk cId="1931962498" sldId="262"/>
        </pc:sldMkLst>
      </pc:sldChg>
      <pc:sldChg chg="modNotesTx">
        <pc:chgData name="Aly Martinez Wilkinson" userId="453e66e6-cf6f-4739-880d-41f01ff85274" providerId="ADAL" clId="{FAC28BD6-F7B1-4FF6-9D40-30422EBBF0FB}" dt="2021-07-21T14:27:57.209" v="0" actId="20577"/>
        <pc:sldMkLst>
          <pc:docMk/>
          <pc:sldMk cId="2819635597" sldId="274"/>
        </pc:sldMkLst>
      </pc:sldChg>
      <pc:sldChg chg="modNotesTx">
        <pc:chgData name="Aly Martinez Wilkinson" userId="453e66e6-cf6f-4739-880d-41f01ff85274" providerId="ADAL" clId="{FAC28BD6-F7B1-4FF6-9D40-30422EBBF0FB}" dt="2021-07-21T14:28:17.599" v="7" actId="20577"/>
        <pc:sldMkLst>
          <pc:docMk/>
          <pc:sldMk cId="3889529626" sldId="275"/>
        </pc:sldMkLst>
      </pc:sldChg>
      <pc:sldChg chg="modNotesTx">
        <pc:chgData name="Aly Martinez Wilkinson" userId="453e66e6-cf6f-4739-880d-41f01ff85274" providerId="ADAL" clId="{FAC28BD6-F7B1-4FF6-9D40-30422EBBF0FB}" dt="2021-07-21T14:27:59.915" v="1" actId="20577"/>
        <pc:sldMkLst>
          <pc:docMk/>
          <pc:sldMk cId="3575657241" sldId="280"/>
        </pc:sldMkLst>
      </pc:sldChg>
      <pc:sldChg chg="modNotesTx">
        <pc:chgData name="Aly Martinez Wilkinson" userId="453e66e6-cf6f-4739-880d-41f01ff85274" providerId="ADAL" clId="{FAC28BD6-F7B1-4FF6-9D40-30422EBBF0FB}" dt="2021-07-21T14:28:12.013" v="6" actId="20577"/>
        <pc:sldMkLst>
          <pc:docMk/>
          <pc:sldMk cId="4011892479" sldId="281"/>
        </pc:sldMkLst>
      </pc:sldChg>
      <pc:sldChg chg="modNotesTx">
        <pc:chgData name="Aly Martinez Wilkinson" userId="453e66e6-cf6f-4739-880d-41f01ff85274" providerId="ADAL" clId="{FAC28BD6-F7B1-4FF6-9D40-30422EBBF0FB}" dt="2021-07-21T14:28:09.563" v="5" actId="20577"/>
        <pc:sldMkLst>
          <pc:docMk/>
          <pc:sldMk cId="2193832279" sldId="283"/>
        </pc:sldMkLst>
      </pc:sldChg>
      <pc:sldChg chg="modNotesTx">
        <pc:chgData name="Aly Martinez Wilkinson" userId="453e66e6-cf6f-4739-880d-41f01ff85274" providerId="ADAL" clId="{FAC28BD6-F7B1-4FF6-9D40-30422EBBF0FB}" dt="2021-07-21T14:28:04.155" v="3" actId="20577"/>
        <pc:sldMkLst>
          <pc:docMk/>
          <pc:sldMk cId="2460392344" sldId="284"/>
        </pc:sldMkLst>
      </pc:sldChg>
      <pc:sldChg chg="modNotesTx">
        <pc:chgData name="Aly Martinez Wilkinson" userId="453e66e6-cf6f-4739-880d-41f01ff85274" providerId="ADAL" clId="{FAC28BD6-F7B1-4FF6-9D40-30422EBBF0FB}" dt="2021-07-21T14:28:02.561" v="2" actId="20577"/>
        <pc:sldMkLst>
          <pc:docMk/>
          <pc:sldMk cId="2901755290" sldId="285"/>
        </pc:sldMkLst>
      </pc:sldChg>
      <pc:sldChg chg="modNotesTx">
        <pc:chgData name="Aly Martinez Wilkinson" userId="453e66e6-cf6f-4739-880d-41f01ff85274" providerId="ADAL" clId="{FAC28BD6-F7B1-4FF6-9D40-30422EBBF0FB}" dt="2021-07-21T14:28:30.815" v="11" actId="20577"/>
        <pc:sldMkLst>
          <pc:docMk/>
          <pc:sldMk cId="1496895019" sldId="287"/>
        </pc:sldMkLst>
      </pc:sldChg>
      <pc:sldChg chg="modNotesTx">
        <pc:chgData name="Aly Martinez Wilkinson" userId="453e66e6-cf6f-4739-880d-41f01ff85274" providerId="ADAL" clId="{FAC28BD6-F7B1-4FF6-9D40-30422EBBF0FB}" dt="2021-07-21T14:28:35.949" v="13" actId="20577"/>
        <pc:sldMkLst>
          <pc:docMk/>
          <pc:sldMk cId="3110057280" sldId="288"/>
        </pc:sldMkLst>
      </pc:sldChg>
      <pc:sldChg chg="modNotesTx">
        <pc:chgData name="Aly Martinez Wilkinson" userId="453e66e6-cf6f-4739-880d-41f01ff85274" providerId="ADAL" clId="{FAC28BD6-F7B1-4FF6-9D40-30422EBBF0FB}" dt="2021-07-21T14:28:48.325" v="17" actId="20577"/>
        <pc:sldMkLst>
          <pc:docMk/>
          <pc:sldMk cId="2497800073" sldId="289"/>
        </pc:sldMkLst>
      </pc:sldChg>
      <pc:sldChg chg="modNotesTx">
        <pc:chgData name="Aly Martinez Wilkinson" userId="453e66e6-cf6f-4739-880d-41f01ff85274" providerId="ADAL" clId="{FAC28BD6-F7B1-4FF6-9D40-30422EBBF0FB}" dt="2021-07-21T14:28:43.423" v="15" actId="20577"/>
        <pc:sldMkLst>
          <pc:docMk/>
          <pc:sldMk cId="606161732" sldId="290"/>
        </pc:sldMkLst>
      </pc:sldChg>
      <pc:sldChg chg="modSp mod">
        <pc:chgData name="Aly Martinez Wilkinson" userId="453e66e6-cf6f-4739-880d-41f01ff85274" providerId="ADAL" clId="{FAC28BD6-F7B1-4FF6-9D40-30422EBBF0FB}" dt="2021-07-21T15:21:44.002" v="20" actId="14100"/>
        <pc:sldMkLst>
          <pc:docMk/>
          <pc:sldMk cId="2417722690" sldId="292"/>
        </pc:sldMkLst>
        <pc:picChg chg="mod">
          <ac:chgData name="Aly Martinez Wilkinson" userId="453e66e6-cf6f-4739-880d-41f01ff85274" providerId="ADAL" clId="{FAC28BD6-F7B1-4FF6-9D40-30422EBBF0FB}" dt="2021-07-21T15:21:44.002" v="20" actId="14100"/>
          <ac:picMkLst>
            <pc:docMk/>
            <pc:sldMk cId="2417722690" sldId="292"/>
            <ac:picMk id="4" creationId="{4E51D468-8834-45B8-B773-5671E203615A}"/>
          </ac:picMkLst>
        </pc:picChg>
      </pc:sldChg>
      <pc:sldChg chg="modNotesTx">
        <pc:chgData name="Aly Martinez Wilkinson" userId="453e66e6-cf6f-4739-880d-41f01ff85274" providerId="ADAL" clId="{FAC28BD6-F7B1-4FF6-9D40-30422EBBF0FB}" dt="2021-07-21T14:28:39.046" v="14" actId="20577"/>
        <pc:sldMkLst>
          <pc:docMk/>
          <pc:sldMk cId="2195441119" sldId="294"/>
        </pc:sldMkLst>
      </pc:sldChg>
      <pc:sldChg chg="modNotesTx">
        <pc:chgData name="Aly Martinez Wilkinson" userId="453e66e6-cf6f-4739-880d-41f01ff85274" providerId="ADAL" clId="{FAC28BD6-F7B1-4FF6-9D40-30422EBBF0FB}" dt="2021-07-21T14:28:05.913" v="4" actId="20577"/>
        <pc:sldMkLst>
          <pc:docMk/>
          <pc:sldMk cId="2298821906" sldId="295"/>
        </pc:sldMkLst>
      </pc:sldChg>
      <pc:sldChg chg="delCm">
        <pc:chgData name="Aly Martinez Wilkinson" userId="453e66e6-cf6f-4739-880d-41f01ff85274" providerId="ADAL" clId="{FAC28BD6-F7B1-4FF6-9D40-30422EBBF0FB}" dt="2021-07-21T14:40:37.177" v="19" actId="1592"/>
        <pc:sldMkLst>
          <pc:docMk/>
          <pc:sldMk cId="1685556120" sldId="296"/>
        </pc:sldMkLst>
      </pc:sldChg>
      <pc:sldChg chg="modNotesTx">
        <pc:chgData name="Aly Martinez Wilkinson" userId="453e66e6-cf6f-4739-880d-41f01ff85274" providerId="ADAL" clId="{FAC28BD6-F7B1-4FF6-9D40-30422EBBF0FB}" dt="2021-07-21T14:28:28.760" v="10" actId="20577"/>
        <pc:sldMkLst>
          <pc:docMk/>
          <pc:sldMk cId="3662392720" sldId="299"/>
        </pc:sldMkLst>
      </pc:sldChg>
      <pc:sldChg chg="modNotesTx">
        <pc:chgData name="Aly Martinez Wilkinson" userId="453e66e6-cf6f-4739-880d-41f01ff85274" providerId="ADAL" clId="{FAC28BD6-F7B1-4FF6-9D40-30422EBBF0FB}" dt="2021-07-21T14:28:45.751" v="16" actId="20577"/>
        <pc:sldMkLst>
          <pc:docMk/>
          <pc:sldMk cId="1731424881" sldId="300"/>
        </pc:sldMkLst>
      </pc:sldChg>
      <pc:sldChg chg="modNotesTx">
        <pc:chgData name="Aly Martinez Wilkinson" userId="453e66e6-cf6f-4739-880d-41f01ff85274" providerId="ADAL" clId="{FAC28BD6-F7B1-4FF6-9D40-30422EBBF0FB}" dt="2021-07-21T14:28:50.659" v="18" actId="20577"/>
        <pc:sldMkLst>
          <pc:docMk/>
          <pc:sldMk cId="3171067233" sldId="301"/>
        </pc:sldMkLst>
      </pc:sldChg>
      <pc:sldChg chg="modNotesTx">
        <pc:chgData name="Aly Martinez Wilkinson" userId="453e66e6-cf6f-4739-880d-41f01ff85274" providerId="ADAL" clId="{FAC28BD6-F7B1-4FF6-9D40-30422EBBF0FB}" dt="2021-07-21T14:28:25.412" v="9" actId="20577"/>
        <pc:sldMkLst>
          <pc:docMk/>
          <pc:sldMk cId="1091140357" sldId="498"/>
        </pc:sldMkLst>
      </pc:sldChg>
      <pc:sldChg chg="modNotesTx">
        <pc:chgData name="Aly Martinez Wilkinson" userId="453e66e6-cf6f-4739-880d-41f01ff85274" providerId="ADAL" clId="{FAC28BD6-F7B1-4FF6-9D40-30422EBBF0FB}" dt="2021-07-21T14:28:22.716" v="8" actId="20577"/>
        <pc:sldMkLst>
          <pc:docMk/>
          <pc:sldMk cId="3039926311" sldId="10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C425F-8FA1-ED41-9750-566E43DC890B}"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9C9F-63CA-1241-A502-713AB3FE430A}" type="slidenum">
              <a:rPr lang="en-US" smtClean="0"/>
              <a:t>‹#›</a:t>
            </a:fld>
            <a:endParaRPr lang="en-US"/>
          </a:p>
        </p:txBody>
      </p:sp>
    </p:spTree>
    <p:extLst>
      <p:ext uri="{BB962C8B-B14F-4D97-AF65-F5344CB8AC3E}">
        <p14:creationId xmlns:p14="http://schemas.microsoft.com/office/powerpoint/2010/main" val="104927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6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12</a:t>
            </a:fld>
            <a:endParaRPr lang="en-US"/>
          </a:p>
        </p:txBody>
      </p:sp>
    </p:spTree>
    <p:extLst>
      <p:ext uri="{BB962C8B-B14F-4D97-AF65-F5344CB8AC3E}">
        <p14:creationId xmlns:p14="http://schemas.microsoft.com/office/powerpoint/2010/main" val="71196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sz="2400" dirty="0"/>
          </a:p>
          <a:p>
            <a:endParaRPr lang="en-US" baseline="0" dirty="0"/>
          </a:p>
          <a:p>
            <a:endParaRPr lang="en-US" baseline="0" dirty="0"/>
          </a:p>
          <a:p>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FF2A5C-00B7-47B9-AE30-D8321488DBFD}" type="slidenum">
              <a:rPr lang="en-US" smtClean="0"/>
              <a:t>15</a:t>
            </a:fld>
            <a:endParaRPr lang="en-US"/>
          </a:p>
        </p:txBody>
      </p:sp>
    </p:spTree>
    <p:extLst>
      <p:ext uri="{BB962C8B-B14F-4D97-AF65-F5344CB8AC3E}">
        <p14:creationId xmlns:p14="http://schemas.microsoft.com/office/powerpoint/2010/main" val="3396722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FF2A5C-00B7-47B9-AE30-D8321488DBFD}" type="slidenum">
              <a:rPr lang="en-US" smtClean="0"/>
              <a:t>16</a:t>
            </a:fld>
            <a:endParaRPr lang="en-US"/>
          </a:p>
        </p:txBody>
      </p:sp>
    </p:spTree>
    <p:extLst>
      <p:ext uri="{BB962C8B-B14F-4D97-AF65-F5344CB8AC3E}">
        <p14:creationId xmlns:p14="http://schemas.microsoft.com/office/powerpoint/2010/main" val="307185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17</a:t>
            </a:fld>
            <a:endParaRPr lang="en-US"/>
          </a:p>
        </p:txBody>
      </p:sp>
    </p:spTree>
    <p:extLst>
      <p:ext uri="{BB962C8B-B14F-4D97-AF65-F5344CB8AC3E}">
        <p14:creationId xmlns:p14="http://schemas.microsoft.com/office/powerpoint/2010/main" val="317219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18</a:t>
            </a:fld>
            <a:endParaRPr lang="en-US"/>
          </a:p>
        </p:txBody>
      </p:sp>
    </p:spTree>
    <p:extLst>
      <p:ext uri="{BB962C8B-B14F-4D97-AF65-F5344CB8AC3E}">
        <p14:creationId xmlns:p14="http://schemas.microsoft.com/office/powerpoint/2010/main" val="2657199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932FF5E-9322-584A-AC14-FFCE1F649973}" type="slidenum">
              <a:rPr lang="en-US" smtClean="0"/>
              <a:pPr/>
              <a:t>19</a:t>
            </a:fld>
            <a:endParaRPr lang="en-US"/>
          </a:p>
        </p:txBody>
      </p:sp>
      <p:sp>
        <p:nvSpPr>
          <p:cNvPr id="6" name="Slide Image Placeholder 5">
            <a:extLst>
              <a:ext uri="{FF2B5EF4-FFF2-40B4-BE49-F238E27FC236}">
                <a16:creationId xmlns:a16="http://schemas.microsoft.com/office/drawing/2014/main" id="{A8A3C8B9-781B-4C21-86C7-E260B561FDF5}"/>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7B62849-C12A-447C-9BB8-8862C249964C}"/>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79781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20</a:t>
            </a:fld>
            <a:endParaRPr lang="en-US"/>
          </a:p>
        </p:txBody>
      </p:sp>
    </p:spTree>
    <p:extLst>
      <p:ext uri="{BB962C8B-B14F-4D97-AF65-F5344CB8AC3E}">
        <p14:creationId xmlns:p14="http://schemas.microsoft.com/office/powerpoint/2010/main" val="2865316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932FF5E-9322-584A-AC14-FFCE1F649973}" type="slidenum">
              <a:rPr lang="en-US" smtClean="0"/>
              <a:pPr/>
              <a:t>21</a:t>
            </a:fld>
            <a:endParaRPr lang="en-US"/>
          </a:p>
        </p:txBody>
      </p:sp>
      <p:sp>
        <p:nvSpPr>
          <p:cNvPr id="7" name="Slide Image Placeholder 6">
            <a:extLst>
              <a:ext uri="{FF2B5EF4-FFF2-40B4-BE49-F238E27FC236}">
                <a16:creationId xmlns:a16="http://schemas.microsoft.com/office/drawing/2014/main" id="{6BF0B48F-EE9C-42B4-8A93-1DC352FF5821}"/>
              </a:ext>
            </a:extLst>
          </p:cNvPr>
          <p:cNvSpPr>
            <a:spLocks noGrp="1" noRot="1" noChangeAspect="1"/>
          </p:cNvSpPr>
          <p:nvPr>
            <p:ph type="sldImg"/>
          </p:nvPr>
        </p:nvSpPr>
        <p:spPr/>
      </p:sp>
    </p:spTree>
    <p:extLst>
      <p:ext uri="{BB962C8B-B14F-4D97-AF65-F5344CB8AC3E}">
        <p14:creationId xmlns:p14="http://schemas.microsoft.com/office/powerpoint/2010/main" val="1349690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22</a:t>
            </a:fld>
            <a:endParaRPr lang="en-US"/>
          </a:p>
        </p:txBody>
      </p:sp>
    </p:spTree>
    <p:extLst>
      <p:ext uri="{BB962C8B-B14F-4D97-AF65-F5344CB8AC3E}">
        <p14:creationId xmlns:p14="http://schemas.microsoft.com/office/powerpoint/2010/main" val="151094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23</a:t>
            </a:fld>
            <a:endParaRPr lang="en-US"/>
          </a:p>
        </p:txBody>
      </p:sp>
    </p:spTree>
    <p:extLst>
      <p:ext uri="{BB962C8B-B14F-4D97-AF65-F5344CB8AC3E}">
        <p14:creationId xmlns:p14="http://schemas.microsoft.com/office/powerpoint/2010/main" val="327393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a:t>
            </a:fld>
            <a:endParaRPr lang="en-US"/>
          </a:p>
        </p:txBody>
      </p:sp>
    </p:spTree>
    <p:extLst>
      <p:ext uri="{BB962C8B-B14F-4D97-AF65-F5344CB8AC3E}">
        <p14:creationId xmlns:p14="http://schemas.microsoft.com/office/powerpoint/2010/main" val="114010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24</a:t>
            </a:fld>
            <a:endParaRPr lang="en-US"/>
          </a:p>
        </p:txBody>
      </p:sp>
    </p:spTree>
    <p:extLst>
      <p:ext uri="{BB962C8B-B14F-4D97-AF65-F5344CB8AC3E}">
        <p14:creationId xmlns:p14="http://schemas.microsoft.com/office/powerpoint/2010/main" val="322433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25</a:t>
            </a:fld>
            <a:endParaRPr lang="en-US"/>
          </a:p>
        </p:txBody>
      </p:sp>
    </p:spTree>
    <p:extLst>
      <p:ext uri="{BB962C8B-B14F-4D97-AF65-F5344CB8AC3E}">
        <p14:creationId xmlns:p14="http://schemas.microsoft.com/office/powerpoint/2010/main" val="52310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26</a:t>
            </a:fld>
            <a:endParaRPr lang="en-US"/>
          </a:p>
        </p:txBody>
      </p:sp>
    </p:spTree>
    <p:extLst>
      <p:ext uri="{BB962C8B-B14F-4D97-AF65-F5344CB8AC3E}">
        <p14:creationId xmlns:p14="http://schemas.microsoft.com/office/powerpoint/2010/main" val="3882315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5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4</a:t>
            </a:fld>
            <a:endParaRPr lang="en-US"/>
          </a:p>
        </p:txBody>
      </p:sp>
    </p:spTree>
    <p:extLst>
      <p:ext uri="{BB962C8B-B14F-4D97-AF65-F5344CB8AC3E}">
        <p14:creationId xmlns:p14="http://schemas.microsoft.com/office/powerpoint/2010/main" val="2055355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5</a:t>
            </a:fld>
            <a:endParaRPr lang="en-US"/>
          </a:p>
        </p:txBody>
      </p:sp>
    </p:spTree>
    <p:extLst>
      <p:ext uri="{BB962C8B-B14F-4D97-AF65-F5344CB8AC3E}">
        <p14:creationId xmlns:p14="http://schemas.microsoft.com/office/powerpoint/2010/main" val="317561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6</a:t>
            </a:fld>
            <a:endParaRPr lang="en-US"/>
          </a:p>
        </p:txBody>
      </p:sp>
    </p:spTree>
    <p:extLst>
      <p:ext uri="{BB962C8B-B14F-4D97-AF65-F5344CB8AC3E}">
        <p14:creationId xmlns:p14="http://schemas.microsoft.com/office/powerpoint/2010/main" val="357394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7</a:t>
            </a:fld>
            <a:endParaRPr lang="en-US"/>
          </a:p>
        </p:txBody>
      </p:sp>
    </p:spTree>
    <p:extLst>
      <p:ext uri="{BB962C8B-B14F-4D97-AF65-F5344CB8AC3E}">
        <p14:creationId xmlns:p14="http://schemas.microsoft.com/office/powerpoint/2010/main" val="81842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 </a:t>
            </a:r>
            <a:endParaRPr lang="en-US" dirty="0"/>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8</a:t>
            </a:fld>
            <a:endParaRPr lang="en-US"/>
          </a:p>
        </p:txBody>
      </p:sp>
    </p:spTree>
    <p:extLst>
      <p:ext uri="{BB962C8B-B14F-4D97-AF65-F5344CB8AC3E}">
        <p14:creationId xmlns:p14="http://schemas.microsoft.com/office/powerpoint/2010/main" val="29144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9</a:t>
            </a:fld>
            <a:endParaRPr lang="en-US"/>
          </a:p>
        </p:txBody>
      </p:sp>
    </p:spTree>
    <p:extLst>
      <p:ext uri="{BB962C8B-B14F-4D97-AF65-F5344CB8AC3E}">
        <p14:creationId xmlns:p14="http://schemas.microsoft.com/office/powerpoint/2010/main" val="2732297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10</a:t>
            </a:fld>
            <a:endParaRPr lang="en-US"/>
          </a:p>
        </p:txBody>
      </p:sp>
    </p:spTree>
    <p:extLst>
      <p:ext uri="{BB962C8B-B14F-4D97-AF65-F5344CB8AC3E}">
        <p14:creationId xmlns:p14="http://schemas.microsoft.com/office/powerpoint/2010/main" val="4037983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489704"/>
            <a:ext cx="10930466" cy="2027976"/>
          </a:xfrm>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35001" y="4834467"/>
            <a:ext cx="10930466" cy="120419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6306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20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1"/>
            <a:ext cx="11425473" cy="1015999"/>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4729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71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2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620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1" y="397933"/>
            <a:ext cx="5029200" cy="6050992"/>
          </a:xfrm>
        </p:spPr>
        <p:txBody>
          <a:bodyPr anchor="t"/>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307667" y="397934"/>
            <a:ext cx="5507105" cy="6050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21267" y="2167467"/>
            <a:ext cx="10540999" cy="4080933"/>
          </a:xfrm>
        </p:spPr>
        <p:txBody>
          <a:bodyPr>
            <a:normAutofit/>
          </a:bodyPr>
          <a:lstStyle>
            <a:lvl1pPr algn="ctr">
              <a:defRPr sz="7200">
                <a:solidFill>
                  <a:schemeClr val="tx1"/>
                </a:solidFill>
              </a:defRPr>
            </a:lvl1pPr>
          </a:lstStyle>
          <a:p>
            <a:r>
              <a:rPr lang="en-US" dirty="0"/>
              <a:t>Thank you!</a:t>
            </a:r>
          </a:p>
        </p:txBody>
      </p:sp>
    </p:spTree>
    <p:extLst>
      <p:ext uri="{BB962C8B-B14F-4D97-AF65-F5344CB8AC3E}">
        <p14:creationId xmlns:p14="http://schemas.microsoft.com/office/powerpoint/2010/main" val="894774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peaker Slide">
    <p:spTree>
      <p:nvGrpSpPr>
        <p:cNvPr id="1" name=""/>
        <p:cNvGrpSpPr/>
        <p:nvPr/>
      </p:nvGrpSpPr>
      <p:grpSpPr>
        <a:xfrm>
          <a:off x="0" y="0"/>
          <a:ext cx="0" cy="0"/>
          <a:chOff x="0" y="0"/>
          <a:chExt cx="0" cy="0"/>
        </a:xfrm>
      </p:grpSpPr>
      <p:sp>
        <p:nvSpPr>
          <p:cNvPr id="3" name="Picture Placeholder 2"/>
          <p:cNvSpPr>
            <a:spLocks noGrp="1" noChangeAspect="1"/>
          </p:cNvSpPr>
          <p:nvPr>
            <p:ph type="pic" sz="quarter" idx="19" hasCustomPrompt="1"/>
          </p:nvPr>
        </p:nvSpPr>
        <p:spPr>
          <a:xfrm>
            <a:off x="8346459" y="372196"/>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
        <p:nvSpPr>
          <p:cNvPr id="6" name="Rectangle 5"/>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786061" y="5925454"/>
            <a:ext cx="8567928" cy="65104"/>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2"/>
          <p:cNvSpPr>
            <a:spLocks noGrp="1"/>
          </p:cNvSpPr>
          <p:nvPr>
            <p:ph type="body" sz="quarter" idx="21" hasCustomPrompt="1"/>
          </p:nvPr>
        </p:nvSpPr>
        <p:spPr>
          <a:xfrm>
            <a:off x="2786061" y="779669"/>
            <a:ext cx="4545181" cy="741660"/>
          </a:xfrm>
          <a:prstGeom prst="rect">
            <a:avLst/>
          </a:prstGeom>
        </p:spPr>
        <p:txBody>
          <a:bodyPr anchor="t">
            <a:noAutofit/>
          </a:bodyPr>
          <a:lstStyle>
            <a:lvl1pPr marL="0" indent="0">
              <a:lnSpc>
                <a:spcPct val="100000"/>
              </a:lnSpc>
              <a:buFont typeface="Arial" charset="0"/>
              <a:buNone/>
              <a:defRPr sz="3200" b="1"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First and Last Name</a:t>
            </a:r>
          </a:p>
        </p:txBody>
      </p:sp>
      <p:sp>
        <p:nvSpPr>
          <p:cNvPr id="19" name="Text Placeholder 22"/>
          <p:cNvSpPr>
            <a:spLocks noGrp="1"/>
          </p:cNvSpPr>
          <p:nvPr>
            <p:ph type="body" sz="quarter" idx="22" hasCustomPrompt="1"/>
          </p:nvPr>
        </p:nvSpPr>
        <p:spPr>
          <a:xfrm>
            <a:off x="2786062" y="2338531"/>
            <a:ext cx="3604472" cy="531769"/>
          </a:xfrm>
          <a:prstGeom prst="rect">
            <a:avLst/>
          </a:prstGeom>
        </p:spPr>
        <p:txBody>
          <a:bodyPr anchor="t">
            <a:noAutofit/>
          </a:bodyPr>
          <a:lstStyle>
            <a:lvl1pPr marL="0" indent="0">
              <a:lnSpc>
                <a:spcPct val="100000"/>
              </a:lnSpc>
              <a:buFont typeface="Arial" charset="0"/>
              <a:buNone/>
              <a:defRPr sz="2400" b="0" i="0" u="sng" spc="250" baseline="0">
                <a:solidFill>
                  <a:srgbClr val="001489"/>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Contact Info</a:t>
            </a:r>
          </a:p>
        </p:txBody>
      </p:sp>
      <p:pic>
        <p:nvPicPr>
          <p:cNvPr id="12" name="Picture 11">
            <a:extLst>
              <a:ext uri="{FF2B5EF4-FFF2-40B4-BE49-F238E27FC236}">
                <a16:creationId xmlns:a16="http://schemas.microsoft.com/office/drawing/2014/main" id="{B6CA14BB-3EBF-4998-AC3E-108399162A90}"/>
              </a:ext>
            </a:extLst>
          </p:cNvPr>
          <p:cNvPicPr>
            <a:picLocks noChangeAspect="1"/>
          </p:cNvPicPr>
          <p:nvPr userDrawn="1"/>
        </p:nvPicPr>
        <p:blipFill>
          <a:blip r:embed="rId2"/>
          <a:stretch>
            <a:fillRect/>
          </a:stretch>
        </p:blipFill>
        <p:spPr>
          <a:xfrm>
            <a:off x="9677399" y="6240878"/>
            <a:ext cx="1676399" cy="397630"/>
          </a:xfrm>
          <a:prstGeom prst="rect">
            <a:avLst/>
          </a:prstGeom>
        </p:spPr>
      </p:pic>
      <p:sp>
        <p:nvSpPr>
          <p:cNvPr id="11" name="Picture Placeholder 2">
            <a:extLst>
              <a:ext uri="{FF2B5EF4-FFF2-40B4-BE49-F238E27FC236}">
                <a16:creationId xmlns:a16="http://schemas.microsoft.com/office/drawing/2014/main" id="{45D14620-6904-4433-A70D-C598C183622B}"/>
              </a:ext>
            </a:extLst>
          </p:cNvPr>
          <p:cNvSpPr>
            <a:spLocks noGrp="1" noChangeAspect="1"/>
          </p:cNvSpPr>
          <p:nvPr>
            <p:ph type="pic" sz="quarter" idx="23" hasCustomPrompt="1"/>
          </p:nvPr>
        </p:nvSpPr>
        <p:spPr>
          <a:xfrm>
            <a:off x="2965058" y="3190703"/>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
        <p:nvSpPr>
          <p:cNvPr id="13" name="Text Placeholder 22">
            <a:extLst>
              <a:ext uri="{FF2B5EF4-FFF2-40B4-BE49-F238E27FC236}">
                <a16:creationId xmlns:a16="http://schemas.microsoft.com/office/drawing/2014/main" id="{3BE2D14A-EDA0-4806-86B1-55CA85B926A3}"/>
              </a:ext>
            </a:extLst>
          </p:cNvPr>
          <p:cNvSpPr>
            <a:spLocks noGrp="1"/>
          </p:cNvSpPr>
          <p:nvPr>
            <p:ph type="body" sz="quarter" idx="24" hasCustomPrompt="1"/>
          </p:nvPr>
        </p:nvSpPr>
        <p:spPr>
          <a:xfrm>
            <a:off x="6390534" y="4285292"/>
            <a:ext cx="4047875"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Facilitator Title</a:t>
            </a:r>
          </a:p>
        </p:txBody>
      </p:sp>
      <p:sp>
        <p:nvSpPr>
          <p:cNvPr id="14" name="Text Placeholder 22">
            <a:extLst>
              <a:ext uri="{FF2B5EF4-FFF2-40B4-BE49-F238E27FC236}">
                <a16:creationId xmlns:a16="http://schemas.microsoft.com/office/drawing/2014/main" id="{2AFF474A-4D57-4EBA-83E8-6D9FD70D78A3}"/>
              </a:ext>
            </a:extLst>
          </p:cNvPr>
          <p:cNvSpPr>
            <a:spLocks noGrp="1"/>
          </p:cNvSpPr>
          <p:nvPr>
            <p:ph type="body" sz="quarter" idx="25" hasCustomPrompt="1"/>
          </p:nvPr>
        </p:nvSpPr>
        <p:spPr>
          <a:xfrm>
            <a:off x="6390534" y="3398137"/>
            <a:ext cx="4545181" cy="741660"/>
          </a:xfrm>
          <a:prstGeom prst="rect">
            <a:avLst/>
          </a:prstGeom>
        </p:spPr>
        <p:txBody>
          <a:bodyPr anchor="t">
            <a:noAutofit/>
          </a:bodyPr>
          <a:lstStyle>
            <a:lvl1pPr marL="0" indent="0">
              <a:lnSpc>
                <a:spcPct val="100000"/>
              </a:lnSpc>
              <a:buFont typeface="Arial" charset="0"/>
              <a:buNone/>
              <a:defRPr sz="3200" b="1"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First and Last Name</a:t>
            </a:r>
          </a:p>
        </p:txBody>
      </p:sp>
      <p:sp>
        <p:nvSpPr>
          <p:cNvPr id="15" name="Text Placeholder 22">
            <a:extLst>
              <a:ext uri="{FF2B5EF4-FFF2-40B4-BE49-F238E27FC236}">
                <a16:creationId xmlns:a16="http://schemas.microsoft.com/office/drawing/2014/main" id="{01F7B200-F80A-4993-AD02-A12FF0D0DFC6}"/>
              </a:ext>
            </a:extLst>
          </p:cNvPr>
          <p:cNvSpPr>
            <a:spLocks noGrp="1"/>
          </p:cNvSpPr>
          <p:nvPr>
            <p:ph type="body" sz="quarter" idx="26" hasCustomPrompt="1"/>
          </p:nvPr>
        </p:nvSpPr>
        <p:spPr>
          <a:xfrm>
            <a:off x="6390535" y="4956999"/>
            <a:ext cx="3604472" cy="531769"/>
          </a:xfrm>
          <a:prstGeom prst="rect">
            <a:avLst/>
          </a:prstGeom>
        </p:spPr>
        <p:txBody>
          <a:bodyPr anchor="t">
            <a:noAutofit/>
          </a:bodyPr>
          <a:lstStyle>
            <a:lvl1pPr marL="0" indent="0">
              <a:lnSpc>
                <a:spcPct val="100000"/>
              </a:lnSpc>
              <a:buFont typeface="Arial" charset="0"/>
              <a:buNone/>
              <a:defRPr sz="2400" b="0" i="0" u="sng" spc="250" baseline="0">
                <a:solidFill>
                  <a:srgbClr val="001489"/>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Contact Info</a:t>
            </a:r>
          </a:p>
        </p:txBody>
      </p:sp>
      <p:sp>
        <p:nvSpPr>
          <p:cNvPr id="16" name="Text Placeholder 22">
            <a:extLst>
              <a:ext uri="{FF2B5EF4-FFF2-40B4-BE49-F238E27FC236}">
                <a16:creationId xmlns:a16="http://schemas.microsoft.com/office/drawing/2014/main" id="{5B4BFA28-9DB8-4703-94D6-96864B966DBA}"/>
              </a:ext>
            </a:extLst>
          </p:cNvPr>
          <p:cNvSpPr>
            <a:spLocks noGrp="1"/>
          </p:cNvSpPr>
          <p:nvPr>
            <p:ph type="body" sz="quarter" idx="27" hasCustomPrompt="1"/>
          </p:nvPr>
        </p:nvSpPr>
        <p:spPr>
          <a:xfrm>
            <a:off x="2786061" y="1661267"/>
            <a:ext cx="4047875"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Facilitator Title</a:t>
            </a:r>
          </a:p>
        </p:txBody>
      </p:sp>
    </p:spTree>
    <p:extLst>
      <p:ext uri="{BB962C8B-B14F-4D97-AF65-F5344CB8AC3E}">
        <p14:creationId xmlns:p14="http://schemas.microsoft.com/office/powerpoint/2010/main" val="372032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8567736"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3" name="Text Placeholder 22">
            <a:extLst>
              <a:ext uri="{FF2B5EF4-FFF2-40B4-BE49-F238E27FC236}">
                <a16:creationId xmlns:a16="http://schemas.microsoft.com/office/drawing/2014/main" id="{E791D15F-EC61-4512-9851-870F3A9EAB4C}"/>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A624B4FF-41A3-434C-A4F8-AD4B05945669}"/>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4" name="Picture 13">
            <a:extLst>
              <a:ext uri="{FF2B5EF4-FFF2-40B4-BE49-F238E27FC236}">
                <a16:creationId xmlns:a16="http://schemas.microsoft.com/office/drawing/2014/main" id="{F880A7FF-B205-486F-ABDC-91FD80154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930877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299" y="338666"/>
            <a:ext cx="11425473" cy="9821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9299" y="1469571"/>
            <a:ext cx="11425473" cy="4707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916890"/>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6" r:id="rId3"/>
    <p:sldLayoutId id="2147483668" r:id="rId4"/>
    <p:sldLayoutId id="2147483669" r:id="rId5"/>
    <p:sldLayoutId id="2147483667" r:id="rId6"/>
    <p:sldLayoutId id="2147483662" r:id="rId7"/>
    <p:sldLayoutId id="2147483670" r:id="rId8"/>
    <p:sldLayoutId id="2147483671" r:id="rId9"/>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unity.nwea.org/welcom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nwea.org/resource-center/" TargetMode="External"/><Relationship Id="rId5" Type="http://schemas.openxmlformats.org/officeDocument/2006/relationships/hyperlink" Target="https://community.nwea.org/community/professional-development" TargetMode="External"/><Relationship Id="rId4" Type="http://schemas.openxmlformats.org/officeDocument/2006/relationships/hyperlink" Target="https://community.nwea.org/community/nebraska"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dpdol.nwea.org/public/NE/NE_YR5_SavetheDate_Flyer_2021-22.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hyperlink" Target="https://www.youtube.com/watch?v=P2Z2ilBkvvM"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thecontinuingeducator.buzzsprout.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image" Target="../media/image22.jpe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Professional Learning Opportunities in 2021-22</a:t>
            </a:r>
          </a:p>
        </p:txBody>
      </p:sp>
      <p:sp>
        <p:nvSpPr>
          <p:cNvPr id="3" name="Subtitle 2"/>
          <p:cNvSpPr>
            <a:spLocks noGrp="1"/>
          </p:cNvSpPr>
          <p:nvPr>
            <p:ph type="subTitle" idx="1"/>
          </p:nvPr>
        </p:nvSpPr>
        <p:spPr/>
        <p:txBody>
          <a:bodyPr/>
          <a:lstStyle/>
          <a:p>
            <a:r>
              <a:rPr lang="en-US" dirty="0"/>
              <a:t>Aly Martinez Wilkinson, Trudy Clark, Dennison Bhola </a:t>
            </a:r>
          </a:p>
        </p:txBody>
      </p:sp>
    </p:spTree>
    <p:extLst>
      <p:ext uri="{BB962C8B-B14F-4D97-AF65-F5344CB8AC3E}">
        <p14:creationId xmlns:p14="http://schemas.microsoft.com/office/powerpoint/2010/main" val="102413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7AD2-061B-41E8-A1A9-1DE7F31D424D}"/>
              </a:ext>
            </a:extLst>
          </p:cNvPr>
          <p:cNvSpPr>
            <a:spLocks noGrp="1"/>
          </p:cNvSpPr>
          <p:nvPr>
            <p:ph type="title"/>
          </p:nvPr>
        </p:nvSpPr>
        <p:spPr/>
        <p:txBody>
          <a:bodyPr/>
          <a:lstStyle/>
          <a:p>
            <a:r>
              <a:rPr lang="en-US" sz="4000" dirty="0"/>
              <a:t>Role of a Certified Facilitator</a:t>
            </a:r>
            <a:r>
              <a:rPr lang="en-US" dirty="0"/>
              <a:t>	</a:t>
            </a:r>
          </a:p>
        </p:txBody>
      </p:sp>
      <p:sp>
        <p:nvSpPr>
          <p:cNvPr id="3" name="Content Placeholder 2">
            <a:extLst>
              <a:ext uri="{FF2B5EF4-FFF2-40B4-BE49-F238E27FC236}">
                <a16:creationId xmlns:a16="http://schemas.microsoft.com/office/drawing/2014/main" id="{23E7062A-162E-4FCA-857C-48C690201B48}"/>
              </a:ext>
            </a:extLst>
          </p:cNvPr>
          <p:cNvSpPr>
            <a:spLocks noGrp="1"/>
          </p:cNvSpPr>
          <p:nvPr>
            <p:ph idx="1"/>
          </p:nvPr>
        </p:nvSpPr>
        <p:spPr/>
        <p:txBody>
          <a:bodyPr/>
          <a:lstStyle/>
          <a:p>
            <a:pPr>
              <a:spcAft>
                <a:spcPts val="0"/>
              </a:spcAft>
            </a:pPr>
            <a:r>
              <a:rPr lang="en-US" dirty="0"/>
              <a:t>Support educators across the state in:</a:t>
            </a:r>
          </a:p>
          <a:p>
            <a:pPr lvl="1">
              <a:spcAft>
                <a:spcPts val="0"/>
              </a:spcAft>
            </a:pPr>
            <a:r>
              <a:rPr lang="en-US" sz="2800" dirty="0"/>
              <a:t>Developing further assessment literacy</a:t>
            </a:r>
          </a:p>
          <a:p>
            <a:pPr lvl="1">
              <a:spcAft>
                <a:spcPts val="0"/>
              </a:spcAft>
            </a:pPr>
            <a:r>
              <a:rPr lang="en-US" sz="2800" dirty="0"/>
              <a:t>Implementing formative practice in the classroom</a:t>
            </a:r>
          </a:p>
          <a:p>
            <a:pPr lvl="1">
              <a:spcAft>
                <a:spcPts val="0"/>
              </a:spcAft>
            </a:pPr>
            <a:r>
              <a:rPr lang="en-US" sz="2800" dirty="0"/>
              <a:t>Leveraging MAP Growth results in the classroom</a:t>
            </a:r>
          </a:p>
          <a:p>
            <a:pPr lvl="1">
              <a:spcAft>
                <a:spcPts val="0"/>
              </a:spcAft>
            </a:pPr>
            <a:r>
              <a:rPr lang="en-US" sz="2800" dirty="0"/>
              <a:t>Interpreting and applying General Summative Assessment results</a:t>
            </a:r>
          </a:p>
          <a:p>
            <a:pPr>
              <a:spcAft>
                <a:spcPts val="0"/>
              </a:spcAft>
            </a:pPr>
            <a:r>
              <a:rPr lang="en-US" dirty="0"/>
              <a:t>Provide information about future professional learning needs of Nebraska educators</a:t>
            </a:r>
          </a:p>
          <a:p>
            <a:pPr>
              <a:spcAft>
                <a:spcPts val="0"/>
              </a:spcAft>
            </a:pPr>
            <a:r>
              <a:rPr lang="en-US" dirty="0"/>
              <a:t>Continue to develop their own understanding of Nebraska’s system to support a balanced assessment system </a:t>
            </a:r>
          </a:p>
          <a:p>
            <a:pPr marL="0" indent="0">
              <a:buNone/>
            </a:pPr>
            <a:endParaRPr lang="en-US" dirty="0"/>
          </a:p>
        </p:txBody>
      </p:sp>
    </p:spTree>
    <p:extLst>
      <p:ext uri="{BB962C8B-B14F-4D97-AF65-F5344CB8AC3E}">
        <p14:creationId xmlns:p14="http://schemas.microsoft.com/office/powerpoint/2010/main" val="130237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D479-DE5A-431B-B993-E9203B097EAE}"/>
              </a:ext>
            </a:extLst>
          </p:cNvPr>
          <p:cNvSpPr>
            <a:spLocks noGrp="1"/>
          </p:cNvSpPr>
          <p:nvPr>
            <p:ph type="title"/>
          </p:nvPr>
        </p:nvSpPr>
        <p:spPr/>
        <p:txBody>
          <a:bodyPr>
            <a:normAutofit fontScale="90000"/>
          </a:bodyPr>
          <a:lstStyle/>
          <a:p>
            <a:r>
              <a:rPr lang="en-US" dirty="0"/>
              <a:t>What Certified Facilitators Emphasized in 2020–2021</a:t>
            </a:r>
          </a:p>
        </p:txBody>
      </p:sp>
      <p:pic>
        <p:nvPicPr>
          <p:cNvPr id="4" name="Content Placeholder 3">
            <a:extLst>
              <a:ext uri="{FF2B5EF4-FFF2-40B4-BE49-F238E27FC236}">
                <a16:creationId xmlns:a16="http://schemas.microsoft.com/office/drawing/2014/main" id="{37BB76D2-EF73-4557-B0D9-528E5D14EFC9}"/>
              </a:ext>
            </a:extLst>
          </p:cNvPr>
          <p:cNvPicPr>
            <a:picLocks noGrp="1" noChangeAspect="1"/>
          </p:cNvPicPr>
          <p:nvPr>
            <p:ph idx="1"/>
          </p:nvPr>
        </p:nvPicPr>
        <p:blipFill>
          <a:blip r:embed="rId2"/>
          <a:stretch>
            <a:fillRect/>
          </a:stretch>
        </p:blipFill>
        <p:spPr>
          <a:xfrm>
            <a:off x="1511459" y="1320799"/>
            <a:ext cx="8661241" cy="4908551"/>
          </a:xfrm>
          <a:prstGeom prst="rect">
            <a:avLst/>
          </a:prstGeom>
        </p:spPr>
      </p:pic>
    </p:spTree>
    <p:extLst>
      <p:ext uri="{BB962C8B-B14F-4D97-AF65-F5344CB8AC3E}">
        <p14:creationId xmlns:p14="http://schemas.microsoft.com/office/powerpoint/2010/main" val="309623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p:txBody>
          <a:bodyPr>
            <a:normAutofit/>
          </a:bodyPr>
          <a:lstStyle/>
          <a:p>
            <a:r>
              <a:rPr lang="en-US" sz="4000" dirty="0"/>
              <a:t>Resources</a:t>
            </a:r>
          </a:p>
        </p:txBody>
      </p:sp>
      <p:sp>
        <p:nvSpPr>
          <p:cNvPr id="3" name="Content Placeholder 2">
            <a:extLst>
              <a:ext uri="{FF2B5EF4-FFF2-40B4-BE49-F238E27FC236}">
                <a16:creationId xmlns:a16="http://schemas.microsoft.com/office/drawing/2014/main" id="{7DBCEE45-8AEF-474A-986F-737666BC34E0}"/>
              </a:ext>
            </a:extLst>
          </p:cNvPr>
          <p:cNvSpPr>
            <a:spLocks noGrp="1"/>
          </p:cNvSpPr>
          <p:nvPr>
            <p:ph idx="1"/>
          </p:nvPr>
        </p:nvSpPr>
        <p:spPr/>
        <p:txBody>
          <a:bodyPr/>
          <a:lstStyle/>
          <a:p>
            <a:r>
              <a:rPr lang="en-US" dirty="0"/>
              <a:t>NWEA Connection, the online community</a:t>
            </a:r>
          </a:p>
          <a:p>
            <a:pPr lvl="1"/>
            <a:r>
              <a:rPr lang="en-US" dirty="0">
                <a:hlinkClick r:id="rId3"/>
              </a:rPr>
              <a:t>https://community.nwea.org/welcome</a:t>
            </a:r>
            <a:endParaRPr lang="en-US" dirty="0"/>
          </a:p>
          <a:p>
            <a:r>
              <a:rPr lang="en-US" dirty="0"/>
              <a:t>Nebraska and NWEA Assessment Portal</a:t>
            </a:r>
          </a:p>
          <a:p>
            <a:pPr lvl="1"/>
            <a:r>
              <a:rPr lang="en-US" dirty="0">
                <a:hlinkClick r:id="rId4"/>
              </a:rPr>
              <a:t>https://community.nwea.org/community/nebraska</a:t>
            </a:r>
            <a:endParaRPr lang="en-US" dirty="0"/>
          </a:p>
          <a:p>
            <a:r>
              <a:rPr lang="en-US" dirty="0"/>
              <a:t>Nebraska Course in Professional Learning Online</a:t>
            </a:r>
          </a:p>
          <a:p>
            <a:pPr lvl="1"/>
            <a:r>
              <a:rPr lang="en-US" dirty="0">
                <a:hlinkClick r:id="rId5"/>
              </a:rPr>
              <a:t>https://community.nwea.org/community/professional-development</a:t>
            </a:r>
            <a:endParaRPr lang="en-US" dirty="0"/>
          </a:p>
          <a:p>
            <a:endParaRPr lang="en-US" dirty="0"/>
          </a:p>
          <a:p>
            <a:endParaRPr lang="en-US" dirty="0"/>
          </a:p>
          <a:p>
            <a:r>
              <a:rPr lang="en-US" dirty="0"/>
              <a:t>Resource Center – </a:t>
            </a:r>
          </a:p>
          <a:p>
            <a:pPr lvl="1"/>
            <a:r>
              <a:rPr lang="en-US" dirty="0">
                <a:hlinkClick r:id="rId6"/>
              </a:rPr>
              <a:t>https://www.nwea.org/resource-center/</a:t>
            </a:r>
            <a:endParaRPr lang="en-US" dirty="0"/>
          </a:p>
          <a:p>
            <a:pPr lvl="1"/>
            <a:endParaRPr lang="en-US" dirty="0"/>
          </a:p>
        </p:txBody>
      </p:sp>
    </p:spTree>
    <p:extLst>
      <p:ext uri="{BB962C8B-B14F-4D97-AF65-F5344CB8AC3E}">
        <p14:creationId xmlns:p14="http://schemas.microsoft.com/office/powerpoint/2010/main" val="3889529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9555-79C8-42EE-B6A9-3224E1098A05}"/>
              </a:ext>
            </a:extLst>
          </p:cNvPr>
          <p:cNvSpPr>
            <a:spLocks noGrp="1"/>
          </p:cNvSpPr>
          <p:nvPr>
            <p:ph type="title"/>
          </p:nvPr>
        </p:nvSpPr>
        <p:spPr/>
        <p:txBody>
          <a:bodyPr>
            <a:normAutofit/>
          </a:bodyPr>
          <a:lstStyle/>
          <a:p>
            <a:r>
              <a:rPr lang="en-US" sz="4000" dirty="0"/>
              <a:t>Professional Learning 2021-22</a:t>
            </a:r>
          </a:p>
        </p:txBody>
      </p:sp>
      <p:sp>
        <p:nvSpPr>
          <p:cNvPr id="3" name="Content Placeholder 2">
            <a:extLst>
              <a:ext uri="{FF2B5EF4-FFF2-40B4-BE49-F238E27FC236}">
                <a16:creationId xmlns:a16="http://schemas.microsoft.com/office/drawing/2014/main" id="{7BFB6DAC-2B64-43B9-A08E-CF01B7D49A64}"/>
              </a:ext>
            </a:extLst>
          </p:cNvPr>
          <p:cNvSpPr>
            <a:spLocks noGrp="1"/>
          </p:cNvSpPr>
          <p:nvPr>
            <p:ph idx="1"/>
          </p:nvPr>
        </p:nvSpPr>
        <p:spPr/>
        <p:txBody>
          <a:bodyPr/>
          <a:lstStyle/>
          <a:p>
            <a:r>
              <a:rPr lang="en-US" dirty="0"/>
              <a:t>Save the Date!</a:t>
            </a:r>
          </a:p>
          <a:p>
            <a:r>
              <a:rPr lang="en-US" dirty="0">
                <a:hlinkClick r:id="rId2"/>
              </a:rPr>
              <a:t>https://dpdol.nwea.org/public/NE/NE_YR5_SavetheDate_Flyer_2021-22.pdf</a:t>
            </a:r>
            <a:endParaRPr lang="en-US" dirty="0"/>
          </a:p>
          <a:p>
            <a:endParaRPr lang="en-US" dirty="0"/>
          </a:p>
        </p:txBody>
      </p:sp>
    </p:spTree>
    <p:extLst>
      <p:ext uri="{BB962C8B-B14F-4D97-AF65-F5344CB8AC3E}">
        <p14:creationId xmlns:p14="http://schemas.microsoft.com/office/powerpoint/2010/main" val="1685556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85E5-7B4D-4426-BD3C-B167C998C4A2}"/>
              </a:ext>
            </a:extLst>
          </p:cNvPr>
          <p:cNvSpPr>
            <a:spLocks noGrp="1"/>
          </p:cNvSpPr>
          <p:nvPr>
            <p:ph type="title"/>
          </p:nvPr>
        </p:nvSpPr>
        <p:spPr/>
        <p:txBody>
          <a:bodyPr>
            <a:normAutofit/>
          </a:bodyPr>
          <a:lstStyle/>
          <a:p>
            <a:r>
              <a:rPr lang="en-US" sz="4000" dirty="0"/>
              <a:t>Certified Facilitator Offerings</a:t>
            </a:r>
          </a:p>
        </p:txBody>
      </p:sp>
      <p:sp>
        <p:nvSpPr>
          <p:cNvPr id="3" name="Content Placeholder 2">
            <a:extLst>
              <a:ext uri="{FF2B5EF4-FFF2-40B4-BE49-F238E27FC236}">
                <a16:creationId xmlns:a16="http://schemas.microsoft.com/office/drawing/2014/main" id="{0731F946-980C-40E0-8FEC-C3748562BB35}"/>
              </a:ext>
            </a:extLst>
          </p:cNvPr>
          <p:cNvSpPr>
            <a:spLocks noGrp="1"/>
          </p:cNvSpPr>
          <p:nvPr>
            <p:ph idx="1"/>
          </p:nvPr>
        </p:nvSpPr>
        <p:spPr/>
        <p:txBody>
          <a:bodyPr/>
          <a:lstStyle/>
          <a:p>
            <a:r>
              <a:rPr lang="en-US" dirty="0"/>
              <a:t>MAP Growth Assessment</a:t>
            </a:r>
          </a:p>
          <a:p>
            <a:pPr lvl="1"/>
            <a:endParaRPr lang="en-US" dirty="0"/>
          </a:p>
          <a:p>
            <a:pPr lvl="1"/>
            <a:r>
              <a:rPr lang="en-US" dirty="0"/>
              <a:t>Applying Reports</a:t>
            </a:r>
          </a:p>
          <a:p>
            <a:pPr lvl="2"/>
            <a:r>
              <a:rPr lang="en-US" dirty="0"/>
              <a:t>Essential Reports for Teachers and additional for Administrators</a:t>
            </a:r>
          </a:p>
          <a:p>
            <a:pPr lvl="2"/>
            <a:r>
              <a:rPr lang="en-US" dirty="0"/>
              <a:t>Student Growth and Goal Setting </a:t>
            </a:r>
          </a:p>
          <a:p>
            <a:pPr lvl="1"/>
            <a:r>
              <a:rPr lang="en-US" dirty="0"/>
              <a:t>Informing Instruction</a:t>
            </a:r>
          </a:p>
          <a:p>
            <a:pPr lvl="2"/>
            <a:r>
              <a:rPr lang="en-US" dirty="0"/>
              <a:t>Differentiated Instruction</a:t>
            </a:r>
          </a:p>
          <a:p>
            <a:pPr lvl="2"/>
            <a:r>
              <a:rPr lang="en-US" dirty="0"/>
              <a:t>Responsive Planning for Instruction</a:t>
            </a:r>
          </a:p>
          <a:p>
            <a:pPr lvl="1"/>
            <a:r>
              <a:rPr lang="en-US" dirty="0"/>
              <a:t>Data Protocols</a:t>
            </a:r>
          </a:p>
          <a:p>
            <a:pPr lvl="2"/>
            <a:endParaRPr lang="en-US" dirty="0"/>
          </a:p>
          <a:p>
            <a:pPr lvl="2"/>
            <a:endParaRPr lang="en-US" dirty="0"/>
          </a:p>
        </p:txBody>
      </p:sp>
    </p:spTree>
    <p:extLst>
      <p:ext uri="{BB962C8B-B14F-4D97-AF65-F5344CB8AC3E}">
        <p14:creationId xmlns:p14="http://schemas.microsoft.com/office/powerpoint/2010/main" val="289769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4894" y="1906388"/>
            <a:ext cx="8567736" cy="3978964"/>
          </a:xfrm>
        </p:spPr>
        <p:txBody>
          <a:bodyPr>
            <a:normAutofit/>
          </a:bodyPr>
          <a:lstStyle/>
          <a:p>
            <a:pPr lvl="0"/>
            <a:r>
              <a:rPr lang="en-US" dirty="0"/>
              <a:t>Student-Centered Assessment Literacy</a:t>
            </a:r>
          </a:p>
          <a:p>
            <a:pPr lvl="0"/>
            <a:r>
              <a:rPr lang="en-US" dirty="0"/>
              <a:t>Applying Classroom Assessment Standards</a:t>
            </a:r>
          </a:p>
          <a:p>
            <a:pPr lvl="0"/>
            <a:r>
              <a:rPr lang="en-US" dirty="0"/>
              <a:t>Using ALDs to Ensure Classroom Rigor</a:t>
            </a:r>
          </a:p>
          <a:p>
            <a:pPr lvl="0"/>
            <a:r>
              <a:rPr lang="en-US" dirty="0"/>
              <a:t>Triangulating Data for Instructional Insights</a:t>
            </a:r>
          </a:p>
        </p:txBody>
      </p:sp>
      <p:sp>
        <p:nvSpPr>
          <p:cNvPr id="4" name="Text Placeholder 3"/>
          <p:cNvSpPr>
            <a:spLocks noGrp="1"/>
          </p:cNvSpPr>
          <p:nvPr>
            <p:ph type="body" sz="quarter" idx="13"/>
          </p:nvPr>
        </p:nvSpPr>
        <p:spPr>
          <a:xfrm>
            <a:off x="464892" y="1233906"/>
            <a:ext cx="8567738" cy="531769"/>
          </a:xfrm>
        </p:spPr>
        <p:txBody>
          <a:bodyPr/>
          <a:lstStyle/>
          <a:p>
            <a:r>
              <a:rPr lang="en-US" b="1" dirty="0"/>
              <a:t>Assessment Literacy Practices</a:t>
            </a:r>
          </a:p>
          <a:p>
            <a:endParaRPr lang="en-US" dirty="0"/>
          </a:p>
        </p:txBody>
      </p:sp>
      <p:sp>
        <p:nvSpPr>
          <p:cNvPr id="5" name="Title 4"/>
          <p:cNvSpPr>
            <a:spLocks noGrp="1"/>
          </p:cNvSpPr>
          <p:nvPr>
            <p:ph type="title"/>
          </p:nvPr>
        </p:nvSpPr>
        <p:spPr>
          <a:xfrm>
            <a:off x="344311" y="426241"/>
            <a:ext cx="8567738" cy="486099"/>
          </a:xfrm>
        </p:spPr>
        <p:txBody>
          <a:bodyPr>
            <a:noAutofit/>
          </a:bodyPr>
          <a:lstStyle/>
          <a:p>
            <a:r>
              <a:rPr lang="en-US" sz="4000" dirty="0"/>
              <a:t>Certified Facilitator Offerings</a:t>
            </a:r>
          </a:p>
        </p:txBody>
      </p:sp>
    </p:spTree>
    <p:extLst>
      <p:ext uri="{BB962C8B-B14F-4D97-AF65-F5344CB8AC3E}">
        <p14:creationId xmlns:p14="http://schemas.microsoft.com/office/powerpoint/2010/main" val="3039926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4894" y="1906388"/>
            <a:ext cx="8567736" cy="3978964"/>
          </a:xfrm>
        </p:spPr>
        <p:txBody>
          <a:bodyPr>
            <a:normAutofit/>
          </a:bodyPr>
          <a:lstStyle/>
          <a:p>
            <a:pPr lvl="0"/>
            <a:r>
              <a:rPr lang="en-US" dirty="0"/>
              <a:t>Activating Learners</a:t>
            </a:r>
          </a:p>
          <a:p>
            <a:pPr lvl="0"/>
            <a:r>
              <a:rPr lang="en-US" dirty="0"/>
              <a:t>Clarifying Learning:</a:t>
            </a:r>
          </a:p>
          <a:p>
            <a:pPr lvl="0"/>
            <a:r>
              <a:rPr lang="en-US" dirty="0"/>
              <a:t>Eliciting Evidence:  </a:t>
            </a:r>
          </a:p>
          <a:p>
            <a:r>
              <a:rPr lang="en-US" dirty="0"/>
              <a:t>Providing Feedback</a:t>
            </a:r>
          </a:p>
        </p:txBody>
      </p:sp>
      <p:sp>
        <p:nvSpPr>
          <p:cNvPr id="4" name="Text Placeholder 3"/>
          <p:cNvSpPr>
            <a:spLocks noGrp="1"/>
          </p:cNvSpPr>
          <p:nvPr>
            <p:ph type="body" sz="quarter" idx="13"/>
          </p:nvPr>
        </p:nvSpPr>
        <p:spPr>
          <a:xfrm>
            <a:off x="464892" y="1233906"/>
            <a:ext cx="8567738" cy="531769"/>
          </a:xfrm>
        </p:spPr>
        <p:txBody>
          <a:bodyPr/>
          <a:lstStyle/>
          <a:p>
            <a:r>
              <a:rPr lang="en-US" b="1" dirty="0"/>
              <a:t>Formative Assessment Practices</a:t>
            </a:r>
          </a:p>
          <a:p>
            <a:endParaRPr lang="en-US" dirty="0"/>
          </a:p>
        </p:txBody>
      </p:sp>
      <p:sp>
        <p:nvSpPr>
          <p:cNvPr id="8" name="Title 1">
            <a:extLst>
              <a:ext uri="{FF2B5EF4-FFF2-40B4-BE49-F238E27FC236}">
                <a16:creationId xmlns:a16="http://schemas.microsoft.com/office/drawing/2014/main" id="{C8190E6F-075F-49C4-AD75-57F19A6EA720}"/>
              </a:ext>
            </a:extLst>
          </p:cNvPr>
          <p:cNvSpPr>
            <a:spLocks noGrp="1"/>
          </p:cNvSpPr>
          <p:nvPr>
            <p:ph type="title"/>
          </p:nvPr>
        </p:nvSpPr>
        <p:spPr>
          <a:xfrm>
            <a:off x="389299" y="338666"/>
            <a:ext cx="11425473" cy="982133"/>
          </a:xfrm>
        </p:spPr>
        <p:txBody>
          <a:bodyPr>
            <a:normAutofit/>
          </a:bodyPr>
          <a:lstStyle/>
          <a:p>
            <a:r>
              <a:rPr lang="en-US" sz="4000" dirty="0"/>
              <a:t>Certified Facilitator Offerings</a:t>
            </a:r>
          </a:p>
        </p:txBody>
      </p:sp>
    </p:spTree>
    <p:extLst>
      <p:ext uri="{BB962C8B-B14F-4D97-AF65-F5344CB8AC3E}">
        <p14:creationId xmlns:p14="http://schemas.microsoft.com/office/powerpoint/2010/main" val="109114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6E5A-CAEE-405F-B57C-A0B19DA07EBA}"/>
              </a:ext>
            </a:extLst>
          </p:cNvPr>
          <p:cNvSpPr>
            <a:spLocks noGrp="1"/>
          </p:cNvSpPr>
          <p:nvPr>
            <p:ph type="title"/>
          </p:nvPr>
        </p:nvSpPr>
        <p:spPr/>
        <p:txBody>
          <a:bodyPr/>
          <a:lstStyle/>
          <a:p>
            <a:r>
              <a:rPr lang="en-US" dirty="0"/>
              <a:t>Student Learning</a:t>
            </a:r>
          </a:p>
        </p:txBody>
      </p:sp>
      <p:sp>
        <p:nvSpPr>
          <p:cNvPr id="3" name="Content Placeholder 2">
            <a:extLst>
              <a:ext uri="{FF2B5EF4-FFF2-40B4-BE49-F238E27FC236}">
                <a16:creationId xmlns:a16="http://schemas.microsoft.com/office/drawing/2014/main" id="{8CD6D5BF-F05E-4F9D-B061-160B3FBDAF41}"/>
              </a:ext>
            </a:extLst>
          </p:cNvPr>
          <p:cNvSpPr>
            <a:spLocks noGrp="1"/>
          </p:cNvSpPr>
          <p:nvPr>
            <p:ph idx="1"/>
          </p:nvPr>
        </p:nvSpPr>
        <p:spPr/>
        <p:txBody>
          <a:bodyPr vert="horz" lIns="91440" tIns="45720" rIns="91440" bIns="45720" rtlCol="0" anchor="t">
            <a:normAutofit lnSpcReduction="10000"/>
          </a:bodyPr>
          <a:lstStyle/>
          <a:p>
            <a:pPr marL="0" indent="0">
              <a:buNone/>
            </a:pPr>
            <a:r>
              <a:rPr lang="en-US"/>
              <a:t>W. James Popham defines Assessment Literacy as an "individual's understanding of fundamental assessment concepts and procedures deemed likely to influence educational decisions." When </a:t>
            </a:r>
            <a:r>
              <a:rPr lang="en-US" i="1"/>
              <a:t>assessment-literate educators </a:t>
            </a:r>
            <a:r>
              <a:rPr lang="en-US"/>
              <a:t>make educational decisions based on appropriate assessments, the decisions they make will almost always improve students' learning. </a:t>
            </a:r>
          </a:p>
          <a:p>
            <a:pPr marL="0" indent="0">
              <a:buNone/>
            </a:pPr>
            <a:r>
              <a:rPr lang="en-US"/>
              <a:t>The formative assessment </a:t>
            </a:r>
            <a:r>
              <a:rPr lang="en-US" i="1"/>
              <a:t>process </a:t>
            </a:r>
            <a:r>
              <a:rPr lang="en-US"/>
              <a:t>is key in this relationship of assessment and student learning. In the FA process, educators make instructional decisions regarding next steps as a result of the evidence obtained from the assessment.</a:t>
            </a:r>
          </a:p>
          <a:p>
            <a:pPr marL="0" indent="0">
              <a:buNone/>
            </a:pPr>
            <a:r>
              <a:rPr lang="en-US"/>
              <a:t>                                    </a:t>
            </a:r>
            <a:r>
              <a:rPr lang="en-US" sz="1400"/>
              <a:t>Popham, W.J. (2018) </a:t>
            </a:r>
            <a:r>
              <a:rPr lang="en-US" sz="1400" i="1"/>
              <a:t>Assessment Literacy for Educators in a Hurry.</a:t>
            </a:r>
            <a:r>
              <a:rPr lang="en-US" sz="1400"/>
              <a:t> ASCD: Alexandria, VA </a:t>
            </a:r>
          </a:p>
        </p:txBody>
      </p:sp>
    </p:spTree>
    <p:extLst>
      <p:ext uri="{BB962C8B-B14F-4D97-AF65-F5344CB8AC3E}">
        <p14:creationId xmlns:p14="http://schemas.microsoft.com/office/powerpoint/2010/main" val="366239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5D2B-03D1-4513-BFA8-9FD997FBDE07}"/>
              </a:ext>
            </a:extLst>
          </p:cNvPr>
          <p:cNvSpPr>
            <a:spLocks noGrp="1"/>
          </p:cNvSpPr>
          <p:nvPr>
            <p:ph type="title"/>
          </p:nvPr>
        </p:nvSpPr>
        <p:spPr/>
        <p:txBody>
          <a:bodyPr/>
          <a:lstStyle/>
          <a:p>
            <a:r>
              <a:rPr lang="en-US" dirty="0"/>
              <a:t>Formative Assessment Supports</a:t>
            </a:r>
          </a:p>
        </p:txBody>
      </p:sp>
      <p:sp>
        <p:nvSpPr>
          <p:cNvPr id="3" name="Content Placeholder 2">
            <a:extLst>
              <a:ext uri="{FF2B5EF4-FFF2-40B4-BE49-F238E27FC236}">
                <a16:creationId xmlns:a16="http://schemas.microsoft.com/office/drawing/2014/main" id="{04ED3093-D871-408C-8241-4F9655008587}"/>
              </a:ext>
            </a:extLst>
          </p:cNvPr>
          <p:cNvSpPr>
            <a:spLocks noGrp="1"/>
          </p:cNvSpPr>
          <p:nvPr>
            <p:ph idx="1"/>
          </p:nvPr>
        </p:nvSpPr>
        <p:spPr/>
        <p:txBody>
          <a:bodyPr>
            <a:normAutofit fontScale="92500" lnSpcReduction="10000"/>
          </a:bodyPr>
          <a:lstStyle/>
          <a:p>
            <a:r>
              <a:rPr lang="en-US" dirty="0"/>
              <a:t>The Nebraska Department of Education believes the Formative Assessment process is an integral part of a Balanced Assessment System. </a:t>
            </a:r>
          </a:p>
          <a:p>
            <a:pPr marL="0" lvl="0" indent="0">
              <a:buNone/>
            </a:pPr>
            <a:endParaRPr lang="en-US" sz="3200" dirty="0"/>
          </a:p>
          <a:p>
            <a:r>
              <a:rPr lang="en-US" dirty="0"/>
              <a:t>PL from NWEA on formative assessment includes</a:t>
            </a:r>
          </a:p>
          <a:p>
            <a:pPr lvl="2"/>
            <a:r>
              <a:rPr lang="en-US" sz="2800" dirty="0"/>
              <a:t>Clarifying, sharing  &amp; understanding learning intentions &amp; criteria for success</a:t>
            </a:r>
          </a:p>
          <a:p>
            <a:pPr lvl="2"/>
            <a:r>
              <a:rPr lang="en-US" sz="2800" dirty="0"/>
              <a:t>Engineering effective classroom discussions, activities, and learning tasks that elicit evidence of learning</a:t>
            </a:r>
          </a:p>
          <a:p>
            <a:pPr lvl="2"/>
            <a:r>
              <a:rPr lang="en-US" sz="2800" dirty="0"/>
              <a:t>Providing feedback that moves learning forward</a:t>
            </a:r>
          </a:p>
          <a:p>
            <a:pPr lvl="2"/>
            <a:r>
              <a:rPr lang="en-US" sz="2800" dirty="0"/>
              <a:t>Activating learners as instructional resources for one another &amp; as owners of their own learning</a:t>
            </a:r>
          </a:p>
          <a:p>
            <a:endParaRPr lang="en-US" dirty="0"/>
          </a:p>
        </p:txBody>
      </p:sp>
    </p:spTree>
    <p:extLst>
      <p:ext uri="{BB962C8B-B14F-4D97-AF65-F5344CB8AC3E}">
        <p14:creationId xmlns:p14="http://schemas.microsoft.com/office/powerpoint/2010/main" val="1496895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Clarity</a:t>
            </a:r>
          </a:p>
        </p:txBody>
      </p:sp>
      <p:pic>
        <p:nvPicPr>
          <p:cNvPr id="4" name="Content Placeholder 3">
            <a:hlinkClick r:id="rId4"/>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89095" y="1447800"/>
            <a:ext cx="8224923" cy="4729163"/>
          </a:xfrm>
        </p:spPr>
      </p:pic>
    </p:spTree>
    <p:custDataLst>
      <p:tags r:id="rId1"/>
    </p:custDataLst>
    <p:extLst>
      <p:ext uri="{BB962C8B-B14F-4D97-AF65-F5344CB8AC3E}">
        <p14:creationId xmlns:p14="http://schemas.microsoft.com/office/powerpoint/2010/main" val="193196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2862C80-A76B-4CFC-9BA1-AEFE866D1BA0}"/>
              </a:ext>
            </a:extLst>
          </p:cNvPr>
          <p:cNvPicPr>
            <a:picLocks noGrp="1" noChangeAspect="1"/>
          </p:cNvPicPr>
          <p:nvPr>
            <p:ph type="pic" sz="quarter" idx="19"/>
          </p:nvPr>
        </p:nvPicPr>
        <p:blipFill>
          <a:blip r:embed="rId4"/>
          <a:srcRect/>
          <a:stretch/>
        </p:blipFill>
        <p:spPr>
          <a:xfrm>
            <a:off x="402324" y="371593"/>
            <a:ext cx="1966053" cy="2150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Text Placeholder 37">
            <a:extLst>
              <a:ext uri="{FF2B5EF4-FFF2-40B4-BE49-F238E27FC236}">
                <a16:creationId xmlns:a16="http://schemas.microsoft.com/office/drawing/2014/main" id="{4C9AD72C-7A5E-4FF6-A7A4-55B2ECCE2BB0}"/>
              </a:ext>
            </a:extLst>
          </p:cNvPr>
          <p:cNvSpPr>
            <a:spLocks noGrp="1"/>
          </p:cNvSpPr>
          <p:nvPr>
            <p:ph type="body" sz="quarter" idx="24"/>
          </p:nvPr>
        </p:nvSpPr>
        <p:spPr>
          <a:xfrm>
            <a:off x="208659" y="3332974"/>
            <a:ext cx="4793282" cy="531769"/>
          </a:xfrm>
        </p:spPr>
        <p:txBody>
          <a:bodyPr/>
          <a:lstStyle/>
          <a:p>
            <a:r>
              <a:rPr lang="en-US" sz="1400" dirty="0"/>
              <a:t>Professional Learning Consultant </a:t>
            </a:r>
          </a:p>
        </p:txBody>
      </p:sp>
      <p:sp>
        <p:nvSpPr>
          <p:cNvPr id="39" name="Text Placeholder 38">
            <a:extLst>
              <a:ext uri="{FF2B5EF4-FFF2-40B4-BE49-F238E27FC236}">
                <a16:creationId xmlns:a16="http://schemas.microsoft.com/office/drawing/2014/main" id="{E94E36B2-15DE-4E35-BF2F-DAC1B4848F92}"/>
              </a:ext>
            </a:extLst>
          </p:cNvPr>
          <p:cNvSpPr>
            <a:spLocks noGrp="1"/>
          </p:cNvSpPr>
          <p:nvPr>
            <p:ph type="body" sz="quarter" idx="25"/>
          </p:nvPr>
        </p:nvSpPr>
        <p:spPr>
          <a:xfrm>
            <a:off x="208659" y="2683470"/>
            <a:ext cx="5274995" cy="741660"/>
          </a:xfrm>
        </p:spPr>
        <p:txBody>
          <a:bodyPr/>
          <a:lstStyle/>
          <a:p>
            <a:r>
              <a:rPr lang="en-US" sz="2800" dirty="0"/>
              <a:t>Aly Martinez Wilkinson</a:t>
            </a:r>
          </a:p>
        </p:txBody>
      </p:sp>
      <p:sp>
        <p:nvSpPr>
          <p:cNvPr id="41" name="Text Placeholder 40">
            <a:extLst>
              <a:ext uri="{FF2B5EF4-FFF2-40B4-BE49-F238E27FC236}">
                <a16:creationId xmlns:a16="http://schemas.microsoft.com/office/drawing/2014/main" id="{C8856BC0-7B10-42DA-9C93-BBAF1CBF9AEA}"/>
              </a:ext>
            </a:extLst>
          </p:cNvPr>
          <p:cNvSpPr>
            <a:spLocks noGrp="1"/>
          </p:cNvSpPr>
          <p:nvPr>
            <p:ph type="body" sz="quarter" idx="27"/>
          </p:nvPr>
        </p:nvSpPr>
        <p:spPr>
          <a:xfrm>
            <a:off x="4011598" y="1274901"/>
            <a:ext cx="6422475" cy="531769"/>
          </a:xfrm>
        </p:spPr>
        <p:txBody>
          <a:bodyPr/>
          <a:lstStyle/>
          <a:p>
            <a:r>
              <a:rPr lang="en-US" sz="1400" dirty="0"/>
              <a:t>Assistant Director of Statewide Assessment </a:t>
            </a:r>
          </a:p>
        </p:txBody>
      </p:sp>
      <p:sp>
        <p:nvSpPr>
          <p:cNvPr id="43" name="Text Placeholder 42">
            <a:extLst>
              <a:ext uri="{FF2B5EF4-FFF2-40B4-BE49-F238E27FC236}">
                <a16:creationId xmlns:a16="http://schemas.microsoft.com/office/drawing/2014/main" id="{51803043-7B49-4E0C-ACA1-2B76B3F474D2}"/>
              </a:ext>
            </a:extLst>
          </p:cNvPr>
          <p:cNvSpPr>
            <a:spLocks noGrp="1"/>
          </p:cNvSpPr>
          <p:nvPr>
            <p:ph type="body" sz="quarter" idx="21"/>
          </p:nvPr>
        </p:nvSpPr>
        <p:spPr>
          <a:xfrm>
            <a:off x="6647217" y="675040"/>
            <a:ext cx="4545181" cy="741660"/>
          </a:xfrm>
        </p:spPr>
        <p:txBody>
          <a:bodyPr/>
          <a:lstStyle/>
          <a:p>
            <a:r>
              <a:rPr lang="en-US" sz="2800" dirty="0"/>
              <a:t>Trudy Clark</a:t>
            </a:r>
          </a:p>
        </p:txBody>
      </p:sp>
      <p:pic>
        <p:nvPicPr>
          <p:cNvPr id="10" name="Picture Placeholder 9">
            <a:extLst>
              <a:ext uri="{FF2B5EF4-FFF2-40B4-BE49-F238E27FC236}">
                <a16:creationId xmlns:a16="http://schemas.microsoft.com/office/drawing/2014/main" id="{5AA7C479-5895-42ED-B138-8129D38F7037}"/>
              </a:ext>
            </a:extLst>
          </p:cNvPr>
          <p:cNvPicPr>
            <a:picLocks noGrp="1" noChangeAspect="1"/>
          </p:cNvPicPr>
          <p:nvPr>
            <p:ph type="pic" sz="quarter" idx="23"/>
          </p:nvPr>
        </p:nvPicPr>
        <p:blipFill>
          <a:blip r:embed="rId5"/>
          <a:srcRect l="3807" r="3807"/>
          <a:stretch>
            <a:fillRect/>
          </a:stretch>
        </p:blipFill>
        <p:spPr>
          <a:xfrm>
            <a:off x="9148147" y="245385"/>
            <a:ext cx="2589213"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Dennison S. Bhola (Author of Create Aha Moments)">
            <a:extLst>
              <a:ext uri="{FF2B5EF4-FFF2-40B4-BE49-F238E27FC236}">
                <a16:creationId xmlns:a16="http://schemas.microsoft.com/office/drawing/2014/main" id="{60C08A96-F622-47FF-873C-F1B0642F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372" y="3864743"/>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 Placeholder 38">
            <a:extLst>
              <a:ext uri="{FF2B5EF4-FFF2-40B4-BE49-F238E27FC236}">
                <a16:creationId xmlns:a16="http://schemas.microsoft.com/office/drawing/2014/main" id="{4B85AB27-BDB1-4DDC-A19D-872BC36768C5}"/>
              </a:ext>
            </a:extLst>
          </p:cNvPr>
          <p:cNvSpPr txBox="1">
            <a:spLocks/>
          </p:cNvSpPr>
          <p:nvPr/>
        </p:nvSpPr>
        <p:spPr>
          <a:xfrm>
            <a:off x="6510650" y="4048653"/>
            <a:ext cx="5274995" cy="7416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3200" b="1"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Dennison Bhola</a:t>
            </a:r>
          </a:p>
        </p:txBody>
      </p:sp>
      <p:sp>
        <p:nvSpPr>
          <p:cNvPr id="18" name="Text Placeholder 37">
            <a:extLst>
              <a:ext uri="{FF2B5EF4-FFF2-40B4-BE49-F238E27FC236}">
                <a16:creationId xmlns:a16="http://schemas.microsoft.com/office/drawing/2014/main" id="{E3DA02F0-266C-48DB-9F0B-A74C3F51EBA5}"/>
              </a:ext>
            </a:extLst>
          </p:cNvPr>
          <p:cNvSpPr txBox="1">
            <a:spLocks/>
          </p:cNvSpPr>
          <p:nvPr/>
        </p:nvSpPr>
        <p:spPr>
          <a:xfrm>
            <a:off x="6554508" y="4669049"/>
            <a:ext cx="4793282" cy="5317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2400" b="0"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dirty="0"/>
              <a:t>Professional Learning Consultant </a:t>
            </a:r>
          </a:p>
        </p:txBody>
      </p:sp>
    </p:spTree>
    <p:custDataLst>
      <p:tags r:id="rId1"/>
    </p:custDataLst>
    <p:extLst>
      <p:ext uri="{BB962C8B-B14F-4D97-AF65-F5344CB8AC3E}">
        <p14:creationId xmlns:p14="http://schemas.microsoft.com/office/powerpoint/2010/main" val="464901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5FE8-69D3-421D-81D9-34CC704AD0F1}"/>
              </a:ext>
            </a:extLst>
          </p:cNvPr>
          <p:cNvSpPr>
            <a:spLocks noGrp="1"/>
          </p:cNvSpPr>
          <p:nvPr>
            <p:ph type="title"/>
          </p:nvPr>
        </p:nvSpPr>
        <p:spPr/>
        <p:txBody>
          <a:bodyPr>
            <a:normAutofit fontScale="90000"/>
          </a:bodyPr>
          <a:lstStyle/>
          <a:p>
            <a:r>
              <a:rPr lang="en-US" dirty="0"/>
              <a:t>What is the formative assessment process?</a:t>
            </a:r>
          </a:p>
        </p:txBody>
      </p:sp>
      <p:sp>
        <p:nvSpPr>
          <p:cNvPr id="3" name="Content Placeholder 2">
            <a:extLst>
              <a:ext uri="{FF2B5EF4-FFF2-40B4-BE49-F238E27FC236}">
                <a16:creationId xmlns:a16="http://schemas.microsoft.com/office/drawing/2014/main" id="{7CFF28BB-63C1-4B88-87A8-F74A1BA6902F}"/>
              </a:ext>
            </a:extLst>
          </p:cNvPr>
          <p:cNvSpPr>
            <a:spLocks noGrp="1"/>
          </p:cNvSpPr>
          <p:nvPr>
            <p:ph idx="1"/>
          </p:nvPr>
        </p:nvSpPr>
        <p:spPr/>
        <p:txBody>
          <a:bodyPr/>
          <a:lstStyle/>
          <a:p>
            <a:r>
              <a:rPr lang="en-US" dirty="0"/>
              <a:t>Formative assessment is a planned, ongoing process used by students and teachers during learning and teaching to elicit and use evidence of student learning to improve student understanding of intended disciplinary learning outcomes and support students to become self-directed learners. </a:t>
            </a:r>
          </a:p>
          <a:p>
            <a:endParaRPr lang="en-US" dirty="0"/>
          </a:p>
          <a:p>
            <a:r>
              <a:rPr lang="en-US" dirty="0"/>
              <a:t>The formative assessment cycle asks teachers and students to consider three essential questions: </a:t>
            </a:r>
          </a:p>
          <a:p>
            <a:pPr lvl="1"/>
            <a:r>
              <a:rPr lang="en-US" dirty="0"/>
              <a:t>1. Where is the learner going? </a:t>
            </a:r>
          </a:p>
          <a:p>
            <a:pPr lvl="1"/>
            <a:r>
              <a:rPr lang="en-US" dirty="0"/>
              <a:t>2. Where is the learner now? </a:t>
            </a:r>
          </a:p>
          <a:p>
            <a:pPr lvl="1"/>
            <a:r>
              <a:rPr lang="en-US" dirty="0"/>
              <a:t>3. What’s next in the learning journey?</a:t>
            </a:r>
          </a:p>
        </p:txBody>
      </p:sp>
    </p:spTree>
    <p:extLst>
      <p:ext uri="{BB962C8B-B14F-4D97-AF65-F5344CB8AC3E}">
        <p14:creationId xmlns:p14="http://schemas.microsoft.com/office/powerpoint/2010/main" val="3110057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94638" y="1366187"/>
            <a:ext cx="5209947" cy="2750581"/>
            <a:chOff x="370637" y="1366186"/>
            <a:chExt cx="5209947" cy="2750581"/>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51" y="1366186"/>
              <a:ext cx="4622920" cy="1868580"/>
            </a:xfrm>
            <a:prstGeom prst="rect">
              <a:avLst/>
            </a:prstGeom>
          </p:spPr>
        </p:pic>
        <p:sp>
          <p:nvSpPr>
            <p:cNvPr id="26" name="TextBox 25"/>
            <p:cNvSpPr txBox="1"/>
            <p:nvPr/>
          </p:nvSpPr>
          <p:spPr>
            <a:xfrm>
              <a:off x="970765" y="1538730"/>
              <a:ext cx="4609819" cy="1066959"/>
            </a:xfrm>
            <a:prstGeom prst="rect">
              <a:avLst/>
            </a:prstGeom>
            <a:noFill/>
          </p:spPr>
          <p:txBody>
            <a:bodyPr wrap="square" rtlCol="0">
              <a:spAutoFit/>
            </a:bodyPr>
            <a:lstStyle/>
            <a:p>
              <a:pPr>
                <a:spcAft>
                  <a:spcPts val="200"/>
                </a:spcAft>
              </a:pPr>
              <a:r>
                <a:rPr lang="en-US" sz="2000">
                  <a:latin typeface="Arial" panose="020B0604020202020204" pitchFamily="34" charset="0"/>
                  <a:cs typeface="Arial" panose="020B0604020202020204" pitchFamily="34" charset="0"/>
                </a:rPr>
                <a:t>Where is the learner going?</a:t>
              </a:r>
            </a:p>
            <a:p>
              <a:pPr>
                <a:spcAft>
                  <a:spcPts val="200"/>
                </a:spcAft>
              </a:pPr>
              <a:r>
                <a:rPr lang="en-US" sz="2000">
                  <a:latin typeface="Arial" panose="020B0604020202020204" pitchFamily="34" charset="0"/>
                  <a:cs typeface="Arial" panose="020B0604020202020204" pitchFamily="34" charset="0"/>
                </a:rPr>
                <a:t>Where is the learner right now?</a:t>
              </a:r>
            </a:p>
            <a:p>
              <a:pPr>
                <a:spcAft>
                  <a:spcPts val="200"/>
                </a:spcAft>
              </a:pPr>
              <a:r>
                <a:rPr lang="en-US" sz="2000">
                  <a:latin typeface="Arial" panose="020B0604020202020204" pitchFamily="34" charset="0"/>
                  <a:cs typeface="Arial" panose="020B0604020202020204" pitchFamily="34" charset="0"/>
                </a:rPr>
                <a:t>How does the learner get there?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637" y="2835432"/>
              <a:ext cx="814182" cy="1281335"/>
            </a:xfrm>
            <a:prstGeom prst="rect">
              <a:avLst/>
            </a:prstGeom>
          </p:spPr>
        </p:pic>
      </p:grpSp>
      <p:sp>
        <p:nvSpPr>
          <p:cNvPr id="3" name="Title 2"/>
          <p:cNvSpPr>
            <a:spLocks noGrp="1"/>
          </p:cNvSpPr>
          <p:nvPr>
            <p:ph type="title"/>
          </p:nvPr>
        </p:nvSpPr>
        <p:spPr/>
        <p:txBody>
          <a:bodyPr>
            <a:normAutofit/>
          </a:bodyPr>
          <a:lstStyle/>
          <a:p>
            <a:r>
              <a:rPr lang="en-US" sz="3800" dirty="0"/>
              <a:t>Formative Assessment in the Classroom</a:t>
            </a:r>
          </a:p>
        </p:txBody>
      </p:sp>
      <p:grpSp>
        <p:nvGrpSpPr>
          <p:cNvPr id="4" name="Group 3"/>
          <p:cNvGrpSpPr/>
          <p:nvPr/>
        </p:nvGrpSpPr>
        <p:grpSpPr>
          <a:xfrm>
            <a:off x="3456416" y="2789836"/>
            <a:ext cx="5322627" cy="2556785"/>
            <a:chOff x="1932415" y="2789835"/>
            <a:chExt cx="5322627" cy="2556785"/>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90" y="2789835"/>
              <a:ext cx="4918152" cy="186858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2415" y="4243054"/>
              <a:ext cx="689728" cy="1103566"/>
            </a:xfrm>
            <a:prstGeom prst="rect">
              <a:avLst/>
            </a:prstGeom>
          </p:spPr>
        </p:pic>
        <p:sp>
          <p:nvSpPr>
            <p:cNvPr id="30" name="TextBox 29"/>
            <p:cNvSpPr txBox="1"/>
            <p:nvPr/>
          </p:nvSpPr>
          <p:spPr>
            <a:xfrm>
              <a:off x="2469147" y="2923878"/>
              <a:ext cx="4785895" cy="1066959"/>
            </a:xfrm>
            <a:prstGeom prst="rect">
              <a:avLst/>
            </a:prstGeom>
            <a:noFill/>
          </p:spPr>
          <p:txBody>
            <a:bodyPr wrap="square" rtlCol="0">
              <a:spAutoFit/>
            </a:bodyPr>
            <a:lstStyle/>
            <a:p>
              <a:pPr>
                <a:spcAft>
                  <a:spcPts val="200"/>
                </a:spcAft>
              </a:pPr>
              <a:r>
                <a:rPr lang="en-US" sz="2000">
                  <a:latin typeface="Arial" panose="020B0604020202020204" pitchFamily="34" charset="0"/>
                  <a:cs typeface="Arial" panose="020B0604020202020204" pitchFamily="34" charset="0"/>
                </a:rPr>
                <a:t>What am I doing?</a:t>
              </a:r>
            </a:p>
            <a:p>
              <a:pPr>
                <a:spcAft>
                  <a:spcPts val="200"/>
                </a:spcAft>
              </a:pPr>
              <a:r>
                <a:rPr lang="en-US" sz="2000">
                  <a:latin typeface="Arial" panose="020B0604020202020204" pitchFamily="34" charset="0"/>
                  <a:cs typeface="Arial" panose="020B0604020202020204" pitchFamily="34" charset="0"/>
                </a:rPr>
                <a:t>Am I getting it?</a:t>
              </a:r>
            </a:p>
            <a:p>
              <a:pPr>
                <a:spcAft>
                  <a:spcPts val="200"/>
                </a:spcAft>
              </a:pPr>
              <a:r>
                <a:rPr lang="en-US" sz="2000">
                  <a:latin typeface="Arial" panose="020B0604020202020204" pitchFamily="34" charset="0"/>
                  <a:cs typeface="Arial" panose="020B0604020202020204" pitchFamily="34" charset="0"/>
                </a:rPr>
                <a:t>What do I do to get where I need to be?</a:t>
              </a:r>
            </a:p>
          </p:txBody>
        </p:sp>
      </p:grpSp>
      <p:grpSp>
        <p:nvGrpSpPr>
          <p:cNvPr id="8" name="Group 7"/>
          <p:cNvGrpSpPr/>
          <p:nvPr/>
        </p:nvGrpSpPr>
        <p:grpSpPr>
          <a:xfrm>
            <a:off x="4894964" y="4246381"/>
            <a:ext cx="5231615" cy="2438938"/>
            <a:chOff x="3370963" y="4246381"/>
            <a:chExt cx="5231615" cy="2438938"/>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658" y="4246381"/>
              <a:ext cx="4622920" cy="1868580"/>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0963" y="5524275"/>
              <a:ext cx="982864" cy="1161044"/>
            </a:xfrm>
            <a:prstGeom prst="rect">
              <a:avLst/>
            </a:prstGeom>
          </p:spPr>
        </p:pic>
        <p:sp>
          <p:nvSpPr>
            <p:cNvPr id="35" name="TextBox 34"/>
            <p:cNvSpPr txBox="1"/>
            <p:nvPr/>
          </p:nvSpPr>
          <p:spPr>
            <a:xfrm>
              <a:off x="4103494" y="4255754"/>
              <a:ext cx="4499084" cy="1374735"/>
            </a:xfrm>
            <a:prstGeom prst="rect">
              <a:avLst/>
            </a:prstGeom>
            <a:noFill/>
          </p:spPr>
          <p:txBody>
            <a:bodyPr wrap="square" rtlCol="0">
              <a:spAutoFit/>
            </a:bodyPr>
            <a:lstStyle/>
            <a:p>
              <a:pPr>
                <a:spcAft>
                  <a:spcPts val="200"/>
                </a:spcAft>
              </a:pPr>
              <a:r>
                <a:rPr lang="en-US" sz="2000">
                  <a:latin typeface="Arial" panose="020B0604020202020204" pitchFamily="34" charset="0"/>
                  <a:cs typeface="Arial" panose="020B0604020202020204" pitchFamily="34" charset="0"/>
                </a:rPr>
                <a:t>What are we (my peers) learning?</a:t>
              </a:r>
            </a:p>
            <a:p>
              <a:pPr>
                <a:spcAft>
                  <a:spcPts val="200"/>
                </a:spcAft>
              </a:pPr>
              <a:r>
                <a:rPr lang="en-US" sz="2000">
                  <a:latin typeface="Arial" panose="020B0604020202020204" pitchFamily="34" charset="0"/>
                  <a:cs typeface="Arial" panose="020B0604020202020204" pitchFamily="34" charset="0"/>
                </a:rPr>
                <a:t>Are we getting it?</a:t>
              </a:r>
            </a:p>
            <a:p>
              <a:pPr>
                <a:spcAft>
                  <a:spcPts val="200"/>
                </a:spcAft>
              </a:pPr>
              <a:r>
                <a:rPr lang="en-US" sz="2000">
                  <a:latin typeface="Arial" panose="020B0604020202020204" pitchFamily="34" charset="0"/>
                  <a:cs typeface="Arial" panose="020B0604020202020204" pitchFamily="34" charset="0"/>
                </a:rPr>
                <a:t>What do we do to get where we need to be?</a:t>
              </a:r>
            </a:p>
          </p:txBody>
        </p:sp>
      </p:grpSp>
    </p:spTree>
    <p:custDataLst>
      <p:tags r:id="rId1"/>
    </p:custDataLst>
    <p:extLst>
      <p:ext uri="{BB962C8B-B14F-4D97-AF65-F5344CB8AC3E}">
        <p14:creationId xmlns:p14="http://schemas.microsoft.com/office/powerpoint/2010/main" val="21954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4E51D468-8834-45B8-B773-5671E203615A}"/>
              </a:ext>
            </a:extLst>
          </p:cNvPr>
          <p:cNvPicPr>
            <a:picLocks noGrp="1" noChangeAspect="1"/>
          </p:cNvPicPr>
          <p:nvPr>
            <p:ph idx="1"/>
          </p:nvPr>
        </p:nvPicPr>
        <p:blipFill rotWithShape="1">
          <a:blip r:embed="rId3"/>
          <a:srcRect r="1269"/>
          <a:stretch/>
        </p:blipFill>
        <p:spPr>
          <a:xfrm>
            <a:off x="196850" y="173518"/>
            <a:ext cx="11690350" cy="6512763"/>
          </a:xfrm>
          <a:prstGeom prst="rect">
            <a:avLst/>
          </a:prstGeom>
        </p:spPr>
      </p:pic>
    </p:spTree>
    <p:extLst>
      <p:ext uri="{BB962C8B-B14F-4D97-AF65-F5344CB8AC3E}">
        <p14:creationId xmlns:p14="http://schemas.microsoft.com/office/powerpoint/2010/main" val="2417722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E167-080C-4606-8A2F-5096C5597146}"/>
              </a:ext>
            </a:extLst>
          </p:cNvPr>
          <p:cNvSpPr>
            <a:spLocks noGrp="1"/>
          </p:cNvSpPr>
          <p:nvPr>
            <p:ph type="title"/>
          </p:nvPr>
        </p:nvSpPr>
        <p:spPr/>
        <p:txBody>
          <a:bodyPr>
            <a:normAutofit fontScale="90000"/>
          </a:bodyPr>
          <a:lstStyle/>
          <a:p>
            <a:r>
              <a:rPr lang="en-US" dirty="0"/>
              <a:t>Nebraska Teacher and Principal Performance Standards</a:t>
            </a:r>
          </a:p>
        </p:txBody>
      </p:sp>
      <p:pic>
        <p:nvPicPr>
          <p:cNvPr id="4" name="Content Placeholder 3">
            <a:extLst>
              <a:ext uri="{FF2B5EF4-FFF2-40B4-BE49-F238E27FC236}">
                <a16:creationId xmlns:a16="http://schemas.microsoft.com/office/drawing/2014/main" id="{E956B73B-3F55-4B1D-9ECD-38747B0F0113}"/>
              </a:ext>
            </a:extLst>
          </p:cNvPr>
          <p:cNvPicPr>
            <a:picLocks noGrp="1" noChangeAspect="1"/>
          </p:cNvPicPr>
          <p:nvPr>
            <p:ph idx="1"/>
          </p:nvPr>
        </p:nvPicPr>
        <p:blipFill>
          <a:blip r:embed="rId3"/>
          <a:stretch>
            <a:fillRect/>
          </a:stretch>
        </p:blipFill>
        <p:spPr>
          <a:xfrm>
            <a:off x="2287864" y="1447800"/>
            <a:ext cx="7627385" cy="4729163"/>
          </a:xfrm>
          <a:prstGeom prst="rect">
            <a:avLst/>
          </a:prstGeom>
        </p:spPr>
      </p:pic>
    </p:spTree>
    <p:extLst>
      <p:ext uri="{BB962C8B-B14F-4D97-AF65-F5344CB8AC3E}">
        <p14:creationId xmlns:p14="http://schemas.microsoft.com/office/powerpoint/2010/main" val="60616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9E88-EB9D-4573-A9D6-8DFC79BE1CF4}"/>
              </a:ext>
            </a:extLst>
          </p:cNvPr>
          <p:cNvSpPr>
            <a:spLocks noGrp="1"/>
          </p:cNvSpPr>
          <p:nvPr>
            <p:ph type="title"/>
          </p:nvPr>
        </p:nvSpPr>
        <p:spPr/>
        <p:txBody>
          <a:bodyPr>
            <a:normAutofit/>
          </a:bodyPr>
          <a:lstStyle/>
          <a:p>
            <a:r>
              <a:rPr lang="en-US" dirty="0"/>
              <a:t>Best Practices Formative Assessment</a:t>
            </a:r>
          </a:p>
        </p:txBody>
      </p:sp>
      <p:sp>
        <p:nvSpPr>
          <p:cNvPr id="3" name="Content Placeholder 2">
            <a:extLst>
              <a:ext uri="{FF2B5EF4-FFF2-40B4-BE49-F238E27FC236}">
                <a16:creationId xmlns:a16="http://schemas.microsoft.com/office/drawing/2014/main" id="{E4B516B5-C3E7-42D6-BFF0-09EAAE2F17FB}"/>
              </a:ext>
            </a:extLst>
          </p:cNvPr>
          <p:cNvSpPr>
            <a:spLocks noGrp="1"/>
          </p:cNvSpPr>
          <p:nvPr>
            <p:ph idx="1"/>
          </p:nvPr>
        </p:nvSpPr>
        <p:spPr/>
        <p:txBody>
          <a:bodyPr vert="horz" lIns="91440" tIns="45720" rIns="91440" bIns="45720" rtlCol="0" anchor="t">
            <a:normAutofit/>
          </a:bodyPr>
          <a:lstStyle/>
          <a:p>
            <a:pPr>
              <a:spcBef>
                <a:spcPts val="1200"/>
              </a:spcBef>
              <a:spcAft>
                <a:spcPts val="1200"/>
              </a:spcAft>
            </a:pPr>
            <a:r>
              <a:rPr lang="en-US" dirty="0"/>
              <a:t>CCSSO</a:t>
            </a:r>
          </a:p>
          <a:p>
            <a:pPr>
              <a:spcBef>
                <a:spcPts val="1200"/>
              </a:spcBef>
              <a:spcAft>
                <a:spcPts val="1200"/>
              </a:spcAft>
            </a:pPr>
            <a:r>
              <a:rPr lang="en-US" dirty="0"/>
              <a:t>Michigan Assessment Consortium</a:t>
            </a:r>
          </a:p>
          <a:p>
            <a:pPr lvl="1"/>
            <a:r>
              <a:rPr lang="en-US" dirty="0"/>
              <a:t>2021 Conference</a:t>
            </a:r>
          </a:p>
          <a:p>
            <a:pPr lvl="1"/>
            <a:endParaRPr lang="en-US" dirty="0"/>
          </a:p>
          <a:p>
            <a:pPr marL="457200" lvl="1" indent="0">
              <a:buNone/>
            </a:pPr>
            <a:endParaRPr lang="en-US" dirty="0"/>
          </a:p>
          <a:p>
            <a:pPr>
              <a:lnSpc>
                <a:spcPct val="100000"/>
              </a:lnSpc>
              <a:spcBef>
                <a:spcPts val="0"/>
              </a:spcBef>
              <a:defRPr/>
            </a:pPr>
            <a:r>
              <a:rPr lang="en-US" dirty="0"/>
              <a:t>John Hattie, Susan Brookhart, Dylan Wiliam, Margaret Heritage, Rick Stiggins, Jan </a:t>
            </a:r>
            <a:r>
              <a:rPr lang="en-US" dirty="0" err="1"/>
              <a:t>Chappuis</a:t>
            </a:r>
            <a:r>
              <a:rPr lang="en-US" dirty="0"/>
              <a:t>, Ken O’Connor, Patricia Reeves, </a:t>
            </a:r>
            <a:r>
              <a:rPr lang="en-US" dirty="0">
                <a:ea typeface="+mn-lt"/>
                <a:cs typeface="+mn-lt"/>
              </a:rPr>
              <a:t>Jim </a:t>
            </a:r>
            <a:r>
              <a:rPr lang="en-US" dirty="0" err="1">
                <a:ea typeface="+mn-lt"/>
                <a:cs typeface="+mn-lt"/>
              </a:rPr>
              <a:t>Pelligrino</a:t>
            </a:r>
            <a:r>
              <a:rPr lang="en-US" dirty="0">
                <a:ea typeface="+mn-lt"/>
                <a:cs typeface="+mn-lt"/>
              </a:rPr>
              <a:t>, Myron Dueck, Thomas </a:t>
            </a:r>
            <a:r>
              <a:rPr lang="en-US">
                <a:ea typeface="+mn-lt"/>
                <a:cs typeface="+mn-lt"/>
              </a:rPr>
              <a:t>Guskey</a:t>
            </a:r>
            <a:endParaRPr lang="en-US" dirty="0"/>
          </a:p>
          <a:p>
            <a:pPr>
              <a:lnSpc>
                <a:spcPct val="100000"/>
              </a:lnSpc>
              <a:spcBef>
                <a:spcPts val="0"/>
              </a:spcBef>
              <a:defRPr/>
            </a:pPr>
            <a:r>
              <a:rPr lang="en-US" dirty="0"/>
              <a:t>Chase Nordengren, Erin Beard, Steve Underwood, Brooke Mabry</a:t>
            </a:r>
          </a:p>
        </p:txBody>
      </p:sp>
    </p:spTree>
    <p:extLst>
      <p:ext uri="{BB962C8B-B14F-4D97-AF65-F5344CB8AC3E}">
        <p14:creationId xmlns:p14="http://schemas.microsoft.com/office/powerpoint/2010/main" val="173142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9CEC-5C6F-4DED-A9AF-04BC2FF871A1}"/>
              </a:ext>
            </a:extLst>
          </p:cNvPr>
          <p:cNvSpPr>
            <a:spLocks noGrp="1"/>
          </p:cNvSpPr>
          <p:nvPr>
            <p:ph type="title"/>
          </p:nvPr>
        </p:nvSpPr>
        <p:spPr/>
        <p:txBody>
          <a:bodyPr>
            <a:normAutofit/>
          </a:bodyPr>
          <a:lstStyle/>
          <a:p>
            <a:r>
              <a:rPr lang="en-US" b="0" dirty="0"/>
              <a:t>The Continuing Educator - Podcast</a:t>
            </a:r>
            <a:endParaRPr lang="en-US" dirty="0"/>
          </a:p>
        </p:txBody>
      </p:sp>
      <p:sp>
        <p:nvSpPr>
          <p:cNvPr id="3" name="Content Placeholder 2">
            <a:extLst>
              <a:ext uri="{FF2B5EF4-FFF2-40B4-BE49-F238E27FC236}">
                <a16:creationId xmlns:a16="http://schemas.microsoft.com/office/drawing/2014/main" id="{079F99ED-6EDB-47AD-B78A-071E588C8279}"/>
              </a:ext>
            </a:extLst>
          </p:cNvPr>
          <p:cNvSpPr>
            <a:spLocks noGrp="1"/>
          </p:cNvSpPr>
          <p:nvPr>
            <p:ph idx="1"/>
          </p:nvPr>
        </p:nvSpPr>
        <p:spPr/>
        <p:txBody>
          <a:bodyPr>
            <a:normAutofit fontScale="92500" lnSpcReduction="10000"/>
          </a:bodyPr>
          <a:lstStyle/>
          <a:p>
            <a:r>
              <a:rPr lang="en-US" dirty="0"/>
              <a:t>Exploring Professional Learning Strategies for the Post-Covid Era</a:t>
            </a:r>
          </a:p>
          <a:p>
            <a:endParaRPr lang="en-US" dirty="0"/>
          </a:p>
          <a:p>
            <a:r>
              <a:rPr lang="en-US" sz="2400" dirty="0"/>
              <a:t>Episode 1: Why do we grade? with Thomas </a:t>
            </a:r>
            <a:r>
              <a:rPr lang="en-US" sz="2400" dirty="0" err="1"/>
              <a:t>Guskey</a:t>
            </a:r>
            <a:r>
              <a:rPr lang="en-US" sz="2400" dirty="0"/>
              <a:t> and Chase Nordengren</a:t>
            </a:r>
          </a:p>
          <a:p>
            <a:r>
              <a:rPr lang="en-US" sz="2400" dirty="0"/>
              <a:t>Episode 2: What is “Grading for Learning?” with Myron Dueck and Brooke Mabry</a:t>
            </a:r>
          </a:p>
          <a:p>
            <a:r>
              <a:rPr lang="en-US" sz="2400" dirty="0"/>
              <a:t>Episode 3: The problem with grading behavior with Matt </a:t>
            </a:r>
            <a:r>
              <a:rPr lang="en-US" sz="2400" dirty="0" err="1"/>
              <a:t>Townsley</a:t>
            </a:r>
            <a:r>
              <a:rPr lang="en-US" sz="2400" dirty="0"/>
              <a:t> and Chris Thoms</a:t>
            </a:r>
          </a:p>
          <a:p>
            <a:r>
              <a:rPr lang="en-US" sz="2400" dirty="0"/>
              <a:t>Episode 4: Giving students a do-over with Ken O’Connor and </a:t>
            </a:r>
            <a:r>
              <a:rPr lang="en-US" sz="2400" dirty="0" err="1"/>
              <a:t>VaShawn</a:t>
            </a:r>
            <a:r>
              <a:rPr lang="en-US" sz="2400" dirty="0"/>
              <a:t> Smith</a:t>
            </a:r>
          </a:p>
          <a:p>
            <a:r>
              <a:rPr lang="en-US" sz="2400" dirty="0"/>
              <a:t>Episode 5: What’s in your gradebook? with David Woodward and Katie </a:t>
            </a:r>
            <a:r>
              <a:rPr lang="en-US" sz="2400" dirty="0" err="1"/>
              <a:t>Budrow</a:t>
            </a:r>
            <a:endParaRPr lang="en-US" sz="2400" dirty="0"/>
          </a:p>
          <a:p>
            <a:r>
              <a:rPr lang="en-US" sz="2400" dirty="0"/>
              <a:t>Episode 6: Tools for success: Get started with grading for learning with Heather McClure and Roberto </a:t>
            </a:r>
            <a:r>
              <a:rPr lang="en-US" sz="2400" dirty="0" err="1"/>
              <a:t>D’Erizans</a:t>
            </a:r>
            <a:endParaRPr lang="en-US" sz="2400" dirty="0"/>
          </a:p>
          <a:p>
            <a:endParaRPr lang="en-US" sz="2400" dirty="0"/>
          </a:p>
          <a:p>
            <a:r>
              <a:rPr lang="en-US" dirty="0">
                <a:hlinkClick r:id="rId3"/>
              </a:rPr>
              <a:t>https://thecontinuingeducator.buzzsprout.com/</a:t>
            </a:r>
            <a:endParaRPr lang="en-US" sz="2400" dirty="0"/>
          </a:p>
          <a:p>
            <a:endParaRPr lang="en-US" dirty="0"/>
          </a:p>
        </p:txBody>
      </p:sp>
    </p:spTree>
    <p:extLst>
      <p:ext uri="{BB962C8B-B14F-4D97-AF65-F5344CB8AC3E}">
        <p14:creationId xmlns:p14="http://schemas.microsoft.com/office/powerpoint/2010/main" val="2497800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E90B9-295F-42A5-8288-566F15B27B57}"/>
              </a:ext>
            </a:extLst>
          </p:cNvPr>
          <p:cNvSpPr>
            <a:spLocks noGrp="1"/>
          </p:cNvSpPr>
          <p:nvPr>
            <p:ph type="title"/>
          </p:nvPr>
        </p:nvSpPr>
        <p:spPr/>
        <p:txBody>
          <a:bodyPr/>
          <a:lstStyle/>
          <a:p>
            <a:r>
              <a:rPr lang="en-US" dirty="0"/>
              <a:t>NDE Resources</a:t>
            </a:r>
          </a:p>
        </p:txBody>
      </p:sp>
      <p:sp>
        <p:nvSpPr>
          <p:cNvPr id="3" name="Content Placeholder 2">
            <a:extLst>
              <a:ext uri="{FF2B5EF4-FFF2-40B4-BE49-F238E27FC236}">
                <a16:creationId xmlns:a16="http://schemas.microsoft.com/office/drawing/2014/main" id="{059B6626-7117-4F36-818A-B85A0D62F60D}"/>
              </a:ext>
            </a:extLst>
          </p:cNvPr>
          <p:cNvSpPr>
            <a:spLocks noGrp="1"/>
          </p:cNvSpPr>
          <p:nvPr>
            <p:ph idx="1"/>
          </p:nvPr>
        </p:nvSpPr>
        <p:spPr/>
        <p:txBody>
          <a:bodyPr/>
          <a:lstStyle/>
          <a:p>
            <a:r>
              <a:rPr lang="en-US" dirty="0"/>
              <a:t>Formative Assessment Support Network</a:t>
            </a:r>
          </a:p>
          <a:p>
            <a:pPr lvl="1"/>
            <a:r>
              <a:rPr lang="en-US" dirty="0"/>
              <a:t>Formative Assessment Repository</a:t>
            </a:r>
          </a:p>
          <a:p>
            <a:pPr lvl="1"/>
            <a:r>
              <a:rPr lang="en-US" dirty="0"/>
              <a:t>New professional learning lead in formative assessment practice</a:t>
            </a:r>
          </a:p>
          <a:p>
            <a:pPr lvl="1"/>
            <a:r>
              <a:rPr lang="en-US" dirty="0"/>
              <a:t>Professional learning in support of assessment literacy</a:t>
            </a:r>
          </a:p>
          <a:p>
            <a:pPr lvl="1"/>
            <a:r>
              <a:rPr lang="en-US" dirty="0"/>
              <a:t>Acknowledgement of assessment literacy practice competencies</a:t>
            </a:r>
          </a:p>
          <a:p>
            <a:pPr marL="457200" lvl="1"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317106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DBC8-5A13-AA4B-B331-F2DB8111BE6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2676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2862C80-A76B-4CFC-9BA1-AEFE866D1BA0}"/>
              </a:ext>
            </a:extLst>
          </p:cNvPr>
          <p:cNvPicPr>
            <a:picLocks noGrp="1" noChangeAspect="1"/>
          </p:cNvPicPr>
          <p:nvPr>
            <p:ph type="pic" sz="quarter" idx="19"/>
          </p:nvPr>
        </p:nvPicPr>
        <p:blipFill>
          <a:blip r:embed="rId4"/>
          <a:srcRect/>
          <a:stretch/>
        </p:blipFill>
        <p:spPr>
          <a:xfrm>
            <a:off x="402324" y="371593"/>
            <a:ext cx="1966053" cy="2150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Text Placeholder 37">
            <a:extLst>
              <a:ext uri="{FF2B5EF4-FFF2-40B4-BE49-F238E27FC236}">
                <a16:creationId xmlns:a16="http://schemas.microsoft.com/office/drawing/2014/main" id="{4C9AD72C-7A5E-4FF6-A7A4-55B2ECCE2BB0}"/>
              </a:ext>
            </a:extLst>
          </p:cNvPr>
          <p:cNvSpPr>
            <a:spLocks noGrp="1"/>
          </p:cNvSpPr>
          <p:nvPr>
            <p:ph type="body" sz="quarter" idx="24"/>
          </p:nvPr>
        </p:nvSpPr>
        <p:spPr>
          <a:xfrm>
            <a:off x="208659" y="3332974"/>
            <a:ext cx="4793282" cy="531769"/>
          </a:xfrm>
        </p:spPr>
        <p:txBody>
          <a:bodyPr/>
          <a:lstStyle/>
          <a:p>
            <a:r>
              <a:rPr lang="en-US" sz="1400" dirty="0"/>
              <a:t>Professional Learning Consultant</a:t>
            </a:r>
          </a:p>
          <a:p>
            <a:r>
              <a:rPr lang="en-US" sz="1400" dirty="0"/>
              <a:t>aly.martinez.wilkinson@nwea.org</a:t>
            </a:r>
          </a:p>
        </p:txBody>
      </p:sp>
      <p:sp>
        <p:nvSpPr>
          <p:cNvPr id="39" name="Text Placeholder 38">
            <a:extLst>
              <a:ext uri="{FF2B5EF4-FFF2-40B4-BE49-F238E27FC236}">
                <a16:creationId xmlns:a16="http://schemas.microsoft.com/office/drawing/2014/main" id="{E94E36B2-15DE-4E35-BF2F-DAC1B4848F92}"/>
              </a:ext>
            </a:extLst>
          </p:cNvPr>
          <p:cNvSpPr>
            <a:spLocks noGrp="1"/>
          </p:cNvSpPr>
          <p:nvPr>
            <p:ph type="body" sz="quarter" idx="25"/>
          </p:nvPr>
        </p:nvSpPr>
        <p:spPr>
          <a:xfrm>
            <a:off x="208659" y="2683470"/>
            <a:ext cx="5274995" cy="741660"/>
          </a:xfrm>
        </p:spPr>
        <p:txBody>
          <a:bodyPr/>
          <a:lstStyle/>
          <a:p>
            <a:r>
              <a:rPr lang="en-US" sz="2800" dirty="0"/>
              <a:t>Aly Martinez Wilkinson</a:t>
            </a:r>
          </a:p>
        </p:txBody>
      </p:sp>
      <p:sp>
        <p:nvSpPr>
          <p:cNvPr id="41" name="Text Placeholder 40">
            <a:extLst>
              <a:ext uri="{FF2B5EF4-FFF2-40B4-BE49-F238E27FC236}">
                <a16:creationId xmlns:a16="http://schemas.microsoft.com/office/drawing/2014/main" id="{C8856BC0-7B10-42DA-9C93-BBAF1CBF9AEA}"/>
              </a:ext>
            </a:extLst>
          </p:cNvPr>
          <p:cNvSpPr>
            <a:spLocks noGrp="1"/>
          </p:cNvSpPr>
          <p:nvPr>
            <p:ph type="body" sz="quarter" idx="27"/>
          </p:nvPr>
        </p:nvSpPr>
        <p:spPr>
          <a:xfrm>
            <a:off x="4011598" y="1274901"/>
            <a:ext cx="6422475" cy="531769"/>
          </a:xfrm>
        </p:spPr>
        <p:txBody>
          <a:bodyPr/>
          <a:lstStyle/>
          <a:p>
            <a:r>
              <a:rPr lang="en-US" sz="1400" dirty="0"/>
              <a:t>Assistant Director of Statewide Assessment</a:t>
            </a:r>
          </a:p>
          <a:p>
            <a:r>
              <a:rPr lang="en-US" sz="1400" dirty="0"/>
              <a:t>trudy.clark@nebraska.gov </a:t>
            </a:r>
          </a:p>
        </p:txBody>
      </p:sp>
      <p:sp>
        <p:nvSpPr>
          <p:cNvPr id="43" name="Text Placeholder 42">
            <a:extLst>
              <a:ext uri="{FF2B5EF4-FFF2-40B4-BE49-F238E27FC236}">
                <a16:creationId xmlns:a16="http://schemas.microsoft.com/office/drawing/2014/main" id="{51803043-7B49-4E0C-ACA1-2B76B3F474D2}"/>
              </a:ext>
            </a:extLst>
          </p:cNvPr>
          <p:cNvSpPr>
            <a:spLocks noGrp="1"/>
          </p:cNvSpPr>
          <p:nvPr>
            <p:ph type="body" sz="quarter" idx="21"/>
          </p:nvPr>
        </p:nvSpPr>
        <p:spPr>
          <a:xfrm>
            <a:off x="6647217" y="675040"/>
            <a:ext cx="4545181" cy="741660"/>
          </a:xfrm>
        </p:spPr>
        <p:txBody>
          <a:bodyPr/>
          <a:lstStyle/>
          <a:p>
            <a:r>
              <a:rPr lang="en-US" sz="2800" dirty="0"/>
              <a:t>Trudy Clark</a:t>
            </a:r>
          </a:p>
        </p:txBody>
      </p:sp>
      <p:sp>
        <p:nvSpPr>
          <p:cNvPr id="4" name="Picture Placeholder 3">
            <a:extLst>
              <a:ext uri="{FF2B5EF4-FFF2-40B4-BE49-F238E27FC236}">
                <a16:creationId xmlns:a16="http://schemas.microsoft.com/office/drawing/2014/main" id="{B1044FB7-36C3-47D3-B71E-3693CA5CC93B}"/>
              </a:ext>
            </a:extLst>
          </p:cNvPr>
          <p:cNvSpPr>
            <a:spLocks noGrp="1"/>
          </p:cNvSpPr>
          <p:nvPr>
            <p:ph type="pic" sz="quarter" idx="23"/>
          </p:nvPr>
        </p:nvSpPr>
        <p:spPr>
          <a:xfrm>
            <a:off x="16500753" y="743718"/>
            <a:ext cx="2589256" cy="2589256"/>
          </a:xfrm>
        </p:spPr>
      </p:sp>
      <p:pic>
        <p:nvPicPr>
          <p:cNvPr id="8" name="Picture 2" descr="State Partners | Stackable, Instructionally-Embedded, Portable Science  (SIPS) Assessments project">
            <a:extLst>
              <a:ext uri="{FF2B5EF4-FFF2-40B4-BE49-F238E27FC236}">
                <a16:creationId xmlns:a16="http://schemas.microsoft.com/office/drawing/2014/main" id="{64B659DF-5AC1-43EC-AD3C-91ADCB0E7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2713" y="371593"/>
            <a:ext cx="2066925" cy="2066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Dennison S. Bhola (Author of Create Aha Moments)">
            <a:extLst>
              <a:ext uri="{FF2B5EF4-FFF2-40B4-BE49-F238E27FC236}">
                <a16:creationId xmlns:a16="http://schemas.microsoft.com/office/drawing/2014/main" id="{60C08A96-F622-47FF-873C-F1B0642F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372" y="3864743"/>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 Placeholder 38">
            <a:extLst>
              <a:ext uri="{FF2B5EF4-FFF2-40B4-BE49-F238E27FC236}">
                <a16:creationId xmlns:a16="http://schemas.microsoft.com/office/drawing/2014/main" id="{4B85AB27-BDB1-4DDC-A19D-872BC36768C5}"/>
              </a:ext>
            </a:extLst>
          </p:cNvPr>
          <p:cNvSpPr txBox="1">
            <a:spLocks/>
          </p:cNvSpPr>
          <p:nvPr/>
        </p:nvSpPr>
        <p:spPr>
          <a:xfrm>
            <a:off x="6510650" y="4048653"/>
            <a:ext cx="5274995" cy="7416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3200" b="1"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Dennison Bhola</a:t>
            </a:r>
          </a:p>
        </p:txBody>
      </p:sp>
      <p:sp>
        <p:nvSpPr>
          <p:cNvPr id="18" name="Text Placeholder 37">
            <a:extLst>
              <a:ext uri="{FF2B5EF4-FFF2-40B4-BE49-F238E27FC236}">
                <a16:creationId xmlns:a16="http://schemas.microsoft.com/office/drawing/2014/main" id="{E3DA02F0-266C-48DB-9F0B-A74C3F51EBA5}"/>
              </a:ext>
            </a:extLst>
          </p:cNvPr>
          <p:cNvSpPr txBox="1">
            <a:spLocks/>
          </p:cNvSpPr>
          <p:nvPr/>
        </p:nvSpPr>
        <p:spPr>
          <a:xfrm>
            <a:off x="6554508" y="4669049"/>
            <a:ext cx="4793282" cy="5317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2400" b="0"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dirty="0"/>
              <a:t>Professional Learning Consultant</a:t>
            </a:r>
          </a:p>
          <a:p>
            <a:r>
              <a:rPr lang="en-US" sz="1400" dirty="0"/>
              <a:t>dennison.bhola@nwea.org</a:t>
            </a:r>
          </a:p>
        </p:txBody>
      </p:sp>
      <p:pic>
        <p:nvPicPr>
          <p:cNvPr id="12" name="Picture Placeholder 9">
            <a:extLst>
              <a:ext uri="{FF2B5EF4-FFF2-40B4-BE49-F238E27FC236}">
                <a16:creationId xmlns:a16="http://schemas.microsoft.com/office/drawing/2014/main" id="{47E69ED3-6063-466C-A160-573C970218EA}"/>
              </a:ext>
            </a:extLst>
          </p:cNvPr>
          <p:cNvPicPr>
            <a:picLocks noChangeAspect="1"/>
          </p:cNvPicPr>
          <p:nvPr/>
        </p:nvPicPr>
        <p:blipFill>
          <a:blip r:embed="rId7"/>
          <a:srcRect l="3807" r="3807"/>
          <a:stretch>
            <a:fillRect/>
          </a:stretch>
        </p:blipFill>
        <p:spPr>
          <a:xfrm>
            <a:off x="9148147" y="245385"/>
            <a:ext cx="2589213"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344339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DD53-57A2-454C-A773-0439C1106556}"/>
              </a:ext>
            </a:extLst>
          </p:cNvPr>
          <p:cNvSpPr>
            <a:spLocks noGrp="1"/>
          </p:cNvSpPr>
          <p:nvPr>
            <p:ph type="title"/>
          </p:nvPr>
        </p:nvSpPr>
        <p:spPr/>
        <p:txBody>
          <a:bodyPr>
            <a:normAutofit fontScale="90000"/>
          </a:bodyPr>
          <a:lstStyle/>
          <a:p>
            <a:r>
              <a:rPr lang="en-US" dirty="0"/>
              <a:t>NSCAS Professional Learning Goal Statement</a:t>
            </a:r>
          </a:p>
        </p:txBody>
      </p:sp>
      <p:sp>
        <p:nvSpPr>
          <p:cNvPr id="3" name="Content Placeholder 2">
            <a:extLst>
              <a:ext uri="{FF2B5EF4-FFF2-40B4-BE49-F238E27FC236}">
                <a16:creationId xmlns:a16="http://schemas.microsoft.com/office/drawing/2014/main" id="{B9987787-76DA-334C-9400-AFF40C6D22F6}"/>
              </a:ext>
            </a:extLst>
          </p:cNvPr>
          <p:cNvSpPr>
            <a:spLocks noGrp="1"/>
          </p:cNvSpPr>
          <p:nvPr>
            <p:ph idx="1"/>
          </p:nvPr>
        </p:nvSpPr>
        <p:spPr/>
        <p:txBody>
          <a:bodyPr/>
          <a:lstStyle/>
          <a:p>
            <a:pPr marL="0" indent="0">
              <a:buNone/>
            </a:pPr>
            <a:r>
              <a:rPr lang="en-US" dirty="0"/>
              <a:t>Through partnership and engagement with the Nebraska Department of Education, Public School Districts, Educational Service Units (ESUs), and NWEA</a:t>
            </a:r>
            <a:r>
              <a:rPr lang="en-US" baseline="30000" dirty="0"/>
              <a:t>®</a:t>
            </a:r>
            <a:r>
              <a:rPr lang="en-US" dirty="0"/>
              <a:t>, the NSCAS professional learning goal is to strengthen the capacity of all Nebraska educators, including the Certified Facilitators, through system-wide professional learning (grounded in best practices for professional learning and academic content standards) to increase the role-based knowledge, skills, and explicit transfer-to-practice of all aspects of the Nebraska Student Centered Assessment System (NSCAS) balanced assessment system.</a:t>
            </a:r>
          </a:p>
          <a:p>
            <a:pPr marL="0" indent="0">
              <a:buNone/>
            </a:pPr>
            <a:endParaRPr lang="en-US" dirty="0"/>
          </a:p>
        </p:txBody>
      </p:sp>
    </p:spTree>
    <p:extLst>
      <p:ext uri="{BB962C8B-B14F-4D97-AF65-F5344CB8AC3E}">
        <p14:creationId xmlns:p14="http://schemas.microsoft.com/office/powerpoint/2010/main" val="281963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074E-4FF6-4B30-B031-9990A0A7AB81}"/>
              </a:ext>
            </a:extLst>
          </p:cNvPr>
          <p:cNvSpPr>
            <a:spLocks noGrp="1"/>
          </p:cNvSpPr>
          <p:nvPr>
            <p:ph type="title"/>
          </p:nvPr>
        </p:nvSpPr>
        <p:spPr/>
        <p:txBody>
          <a:bodyPr>
            <a:normAutofit fontScale="90000"/>
          </a:bodyPr>
          <a:lstStyle/>
          <a:p>
            <a:r>
              <a:rPr lang="en-US" dirty="0"/>
              <a:t>NSCAS Professional Learning Goal Statement</a:t>
            </a:r>
          </a:p>
        </p:txBody>
      </p:sp>
      <p:sp>
        <p:nvSpPr>
          <p:cNvPr id="3" name="Content Placeholder 2">
            <a:extLst>
              <a:ext uri="{FF2B5EF4-FFF2-40B4-BE49-F238E27FC236}">
                <a16:creationId xmlns:a16="http://schemas.microsoft.com/office/drawing/2014/main" id="{876EE712-BABA-48C5-B025-4061E5CACD3D}"/>
              </a:ext>
            </a:extLst>
          </p:cNvPr>
          <p:cNvSpPr>
            <a:spLocks noGrp="1"/>
          </p:cNvSpPr>
          <p:nvPr>
            <p:ph idx="1"/>
          </p:nvPr>
        </p:nvSpPr>
        <p:spPr>
          <a:xfrm>
            <a:off x="389299" y="1112770"/>
            <a:ext cx="11425473" cy="5228409"/>
          </a:xfrm>
        </p:spPr>
        <p:txBody>
          <a:bodyPr>
            <a:normAutofit lnSpcReduction="10000"/>
          </a:bodyPr>
          <a:lstStyle/>
          <a:p>
            <a:pPr>
              <a:spcBef>
                <a:spcPts val="0"/>
              </a:spcBef>
            </a:pPr>
            <a:r>
              <a:rPr lang="en-US" dirty="0"/>
              <a:t>Expand assessment literacy across the Nebraska education ecosystem in ways that are specific to NSCAS Growth, and classroom-based formative practice</a:t>
            </a:r>
          </a:p>
          <a:p>
            <a:pPr>
              <a:spcBef>
                <a:spcPts val="0"/>
              </a:spcBef>
            </a:pPr>
            <a:r>
              <a:rPr lang="en-US" dirty="0"/>
              <a:t>Build and maintain a student-centric focus in all assessment discussions and decisions to ensure equity for all students</a:t>
            </a:r>
          </a:p>
          <a:p>
            <a:pPr>
              <a:spcBef>
                <a:spcPts val="0"/>
              </a:spcBef>
            </a:pPr>
            <a:r>
              <a:rPr lang="en-US" dirty="0"/>
              <a:t>Emphasize and develop formative classroom practices (learning targets and success criteria, questioning and feedback, activating learnings) as key components of a balanced assessment approach</a:t>
            </a:r>
          </a:p>
          <a:p>
            <a:pPr>
              <a:spcBef>
                <a:spcPts val="0"/>
              </a:spcBef>
            </a:pPr>
            <a:r>
              <a:rPr lang="en-US" dirty="0"/>
              <a:t>Develop and drive data-informed decision-making including assessment results at the student, classroom, school, and system levels</a:t>
            </a:r>
          </a:p>
          <a:p>
            <a:pPr>
              <a:spcBef>
                <a:spcPts val="0"/>
              </a:spcBef>
            </a:pPr>
            <a:r>
              <a:rPr lang="en-US" dirty="0"/>
              <a:t>Serve as a resource in response to the differentiated needs of districts and ESUs and provide research-based resources grounded in best practices for adult learning</a:t>
            </a:r>
          </a:p>
        </p:txBody>
      </p:sp>
    </p:spTree>
    <p:extLst>
      <p:ext uri="{BB962C8B-B14F-4D97-AF65-F5344CB8AC3E}">
        <p14:creationId xmlns:p14="http://schemas.microsoft.com/office/powerpoint/2010/main" val="357565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5278-BBCB-44A1-BEC5-A403C1B28FD0}"/>
              </a:ext>
            </a:extLst>
          </p:cNvPr>
          <p:cNvSpPr>
            <a:spLocks noGrp="1"/>
          </p:cNvSpPr>
          <p:nvPr>
            <p:ph type="title"/>
          </p:nvPr>
        </p:nvSpPr>
        <p:spPr/>
        <p:txBody>
          <a:bodyPr>
            <a:normAutofit fontScale="90000"/>
          </a:bodyPr>
          <a:lstStyle/>
          <a:p>
            <a:r>
              <a:rPr lang="en-US" dirty="0"/>
              <a:t>Nebraska Balanced Assessment System Definition</a:t>
            </a:r>
          </a:p>
        </p:txBody>
      </p:sp>
      <p:sp>
        <p:nvSpPr>
          <p:cNvPr id="3" name="Content Placeholder 2">
            <a:extLst>
              <a:ext uri="{FF2B5EF4-FFF2-40B4-BE49-F238E27FC236}">
                <a16:creationId xmlns:a16="http://schemas.microsoft.com/office/drawing/2014/main" id="{22A14E6E-995C-41AC-A29A-B98BAC7BA28E}"/>
              </a:ext>
            </a:extLst>
          </p:cNvPr>
          <p:cNvSpPr>
            <a:spLocks noGrp="1"/>
          </p:cNvSpPr>
          <p:nvPr>
            <p:ph idx="1"/>
          </p:nvPr>
        </p:nvSpPr>
        <p:spPr>
          <a:xfrm>
            <a:off x="383263" y="2122849"/>
            <a:ext cx="11425473" cy="4707392"/>
          </a:xfrm>
        </p:spPr>
        <p:txBody>
          <a:bodyPr/>
          <a:lstStyle/>
          <a:p>
            <a:pPr marL="0" indent="0">
              <a:buNone/>
            </a:pPr>
            <a:r>
              <a:rPr lang="en-US" b="1" dirty="0"/>
              <a:t>STUDENT ACHIEVEMENT AND GROWTH</a:t>
            </a:r>
          </a:p>
          <a:p>
            <a:pPr marL="0" indent="0">
              <a:buNone/>
            </a:pPr>
            <a:endParaRPr lang="en-US" dirty="0"/>
          </a:p>
          <a:p>
            <a:r>
              <a:rPr lang="en-US" dirty="0"/>
              <a:t>A balanced assessment system that includes results from multiple sources is used to measure student growth and achievement of Nebraska’s college- and career-ready standards. A balanced assessment system is a necessary part of the instructional process to improve achievement and growth for each student.</a:t>
            </a:r>
          </a:p>
          <a:p>
            <a:endParaRPr lang="en-US" dirty="0"/>
          </a:p>
        </p:txBody>
      </p:sp>
    </p:spTree>
    <p:extLst>
      <p:ext uri="{BB962C8B-B14F-4D97-AF65-F5344CB8AC3E}">
        <p14:creationId xmlns:p14="http://schemas.microsoft.com/office/powerpoint/2010/main" val="2901755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4745-8EFA-40FB-8071-3A4E75030358}"/>
              </a:ext>
            </a:extLst>
          </p:cNvPr>
          <p:cNvSpPr>
            <a:spLocks noGrp="1"/>
          </p:cNvSpPr>
          <p:nvPr>
            <p:ph type="title"/>
          </p:nvPr>
        </p:nvSpPr>
        <p:spPr/>
        <p:txBody>
          <a:bodyPr>
            <a:normAutofit fontScale="90000"/>
          </a:bodyPr>
          <a:lstStyle/>
          <a:p>
            <a:r>
              <a:rPr lang="en-US" dirty="0"/>
              <a:t>Nebraska Balanced Assessment System Definition</a:t>
            </a:r>
          </a:p>
        </p:txBody>
      </p:sp>
      <p:sp>
        <p:nvSpPr>
          <p:cNvPr id="3" name="Content Placeholder 2">
            <a:extLst>
              <a:ext uri="{FF2B5EF4-FFF2-40B4-BE49-F238E27FC236}">
                <a16:creationId xmlns:a16="http://schemas.microsoft.com/office/drawing/2014/main" id="{E13598E4-7C4C-40C8-A6DD-814096E6FCA2}"/>
              </a:ext>
            </a:extLst>
          </p:cNvPr>
          <p:cNvSpPr>
            <a:spLocks noGrp="1"/>
          </p:cNvSpPr>
          <p:nvPr>
            <p:ph idx="1"/>
          </p:nvPr>
        </p:nvSpPr>
        <p:spPr>
          <a:xfrm>
            <a:off x="389299" y="2018211"/>
            <a:ext cx="11425473" cy="4707392"/>
          </a:xfrm>
        </p:spPr>
        <p:txBody>
          <a:bodyPr/>
          <a:lstStyle/>
          <a:p>
            <a:pPr marL="0" lvl="0" indent="0">
              <a:buNone/>
            </a:pPr>
            <a:r>
              <a:rPr lang="en-US" b="1" dirty="0"/>
              <a:t>Areas of Focus</a:t>
            </a:r>
          </a:p>
          <a:p>
            <a:pPr lvl="0"/>
            <a:endParaRPr lang="en-US" dirty="0"/>
          </a:p>
          <a:p>
            <a:pPr lvl="0"/>
            <a:r>
              <a:rPr lang="en-US" dirty="0"/>
              <a:t>Balanced assessment system plans </a:t>
            </a:r>
          </a:p>
          <a:p>
            <a:pPr lvl="0"/>
            <a:r>
              <a:rPr lang="en-US" dirty="0"/>
              <a:t>Assessment literacy and communication </a:t>
            </a:r>
          </a:p>
          <a:p>
            <a:pPr lvl="0"/>
            <a:r>
              <a:rPr lang="en-US" dirty="0"/>
              <a:t>Appropriate use and interpretation </a:t>
            </a:r>
          </a:p>
          <a:p>
            <a:pPr lvl="0"/>
            <a:r>
              <a:rPr lang="en-US" dirty="0"/>
              <a:t>Culturally responsive pedagogy, curriculum, and assessments </a:t>
            </a:r>
          </a:p>
          <a:p>
            <a:endParaRPr lang="en-US" dirty="0"/>
          </a:p>
        </p:txBody>
      </p:sp>
    </p:spTree>
    <p:extLst>
      <p:ext uri="{BB962C8B-B14F-4D97-AF65-F5344CB8AC3E}">
        <p14:creationId xmlns:p14="http://schemas.microsoft.com/office/powerpoint/2010/main" val="2460392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Chart, bubble chart&#10;&#10;Description automatically generated">
            <a:extLst>
              <a:ext uri="{FF2B5EF4-FFF2-40B4-BE49-F238E27FC236}">
                <a16:creationId xmlns:a16="http://schemas.microsoft.com/office/drawing/2014/main" id="{CB817900-A674-4C9B-AC63-CE952A5D3250}"/>
              </a:ext>
            </a:extLst>
          </p:cNvPr>
          <p:cNvPicPr>
            <a:picLocks noGrp="1" noChangeAspect="1"/>
          </p:cNvPicPr>
          <p:nvPr>
            <p:ph idx="1"/>
          </p:nvPr>
        </p:nvPicPr>
        <p:blipFill rotWithShape="1">
          <a:blip r:embed="rId3"/>
          <a:srcRect b="3864"/>
          <a:stretch/>
        </p:blipFill>
        <p:spPr>
          <a:xfrm>
            <a:off x="20" y="1282"/>
            <a:ext cx="12191980" cy="6856718"/>
          </a:xfrm>
          <a:prstGeom prst="rect">
            <a:avLst/>
          </a:prstGeom>
        </p:spPr>
      </p:pic>
    </p:spTree>
    <p:extLst>
      <p:ext uri="{BB962C8B-B14F-4D97-AF65-F5344CB8AC3E}">
        <p14:creationId xmlns:p14="http://schemas.microsoft.com/office/powerpoint/2010/main" val="229882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40C3-82AF-4D85-B122-AA6CAF7333B1}"/>
              </a:ext>
            </a:extLst>
          </p:cNvPr>
          <p:cNvSpPr>
            <a:spLocks noGrp="1"/>
          </p:cNvSpPr>
          <p:nvPr>
            <p:ph type="title"/>
          </p:nvPr>
        </p:nvSpPr>
        <p:spPr/>
        <p:txBody>
          <a:bodyPr>
            <a:normAutofit/>
          </a:bodyPr>
          <a:lstStyle/>
          <a:p>
            <a:r>
              <a:rPr lang="en-US" sz="4000" dirty="0"/>
              <a:t>Certified Facilitator Program Features </a:t>
            </a:r>
          </a:p>
        </p:txBody>
      </p:sp>
      <p:sp>
        <p:nvSpPr>
          <p:cNvPr id="3" name="Content Placeholder 2">
            <a:extLst>
              <a:ext uri="{FF2B5EF4-FFF2-40B4-BE49-F238E27FC236}">
                <a16:creationId xmlns:a16="http://schemas.microsoft.com/office/drawing/2014/main" id="{F43C7D63-D627-4970-A556-26A2F89CB6E4}"/>
              </a:ext>
            </a:extLst>
          </p:cNvPr>
          <p:cNvSpPr>
            <a:spLocks noGrp="1"/>
          </p:cNvSpPr>
          <p:nvPr>
            <p:ph idx="1"/>
          </p:nvPr>
        </p:nvSpPr>
        <p:spPr/>
        <p:txBody>
          <a:bodyPr/>
          <a:lstStyle/>
          <a:p>
            <a:r>
              <a:rPr lang="en-US" dirty="0"/>
              <a:t>Self-paced online resources for building capacity in product knowledge </a:t>
            </a:r>
          </a:p>
          <a:p>
            <a:r>
              <a:rPr lang="en-US" dirty="0"/>
              <a:t>Unlimited online access to facilitator/workshop materials once certified in the content</a:t>
            </a:r>
          </a:p>
          <a:p>
            <a:r>
              <a:rPr lang="en-US" dirty="0"/>
              <a:t>On-demand content, Q&amp;A, and CF webinars </a:t>
            </a:r>
          </a:p>
          <a:p>
            <a:r>
              <a:rPr lang="en-US" dirty="0"/>
              <a:t>Monthly eNewsletter for Certified Facilitators </a:t>
            </a:r>
          </a:p>
          <a:p>
            <a:r>
              <a:rPr lang="en-US" dirty="0"/>
              <a:t>Onsite and distance-learning training for each workshop certification</a:t>
            </a:r>
          </a:p>
          <a:p>
            <a:r>
              <a:rPr lang="en-US" dirty="0"/>
              <a:t>Dedicated support from NWEA Partner Accounts and Professional Learning to support your work</a:t>
            </a:r>
          </a:p>
          <a:p>
            <a:endParaRPr lang="en-US" dirty="0"/>
          </a:p>
        </p:txBody>
      </p:sp>
    </p:spTree>
    <p:extLst>
      <p:ext uri="{BB962C8B-B14F-4D97-AF65-F5344CB8AC3E}">
        <p14:creationId xmlns:p14="http://schemas.microsoft.com/office/powerpoint/2010/main" val="2193832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DB95-5CBC-459E-B3E7-E81C80E2922B}"/>
              </a:ext>
            </a:extLst>
          </p:cNvPr>
          <p:cNvSpPr>
            <a:spLocks noGrp="1"/>
          </p:cNvSpPr>
          <p:nvPr>
            <p:ph type="title"/>
          </p:nvPr>
        </p:nvSpPr>
        <p:spPr/>
        <p:txBody>
          <a:bodyPr>
            <a:normAutofit/>
          </a:bodyPr>
          <a:lstStyle/>
          <a:p>
            <a:r>
              <a:rPr lang="en-US" sz="4000" dirty="0"/>
              <a:t>Certified Facilitators</a:t>
            </a:r>
          </a:p>
        </p:txBody>
      </p:sp>
      <p:sp>
        <p:nvSpPr>
          <p:cNvPr id="3" name="Content Placeholder 2">
            <a:extLst>
              <a:ext uri="{FF2B5EF4-FFF2-40B4-BE49-F238E27FC236}">
                <a16:creationId xmlns:a16="http://schemas.microsoft.com/office/drawing/2014/main" id="{9389F04C-9196-4625-A8E0-B9E5AE91752F}"/>
              </a:ext>
            </a:extLst>
          </p:cNvPr>
          <p:cNvSpPr>
            <a:spLocks noGrp="1"/>
          </p:cNvSpPr>
          <p:nvPr>
            <p:ph idx="1"/>
          </p:nvPr>
        </p:nvSpPr>
        <p:spPr/>
        <p:txBody>
          <a:bodyPr/>
          <a:lstStyle/>
          <a:p>
            <a:pPr lvl="0"/>
            <a:r>
              <a:rPr lang="en-US" dirty="0"/>
              <a:t>72 Certified Facilitators across the state</a:t>
            </a:r>
          </a:p>
          <a:p>
            <a:pPr lvl="1"/>
            <a:endParaRPr lang="en-US" dirty="0"/>
          </a:p>
          <a:p>
            <a:pPr lvl="1"/>
            <a:r>
              <a:rPr lang="en-US" dirty="0"/>
              <a:t>District leaders</a:t>
            </a:r>
          </a:p>
          <a:p>
            <a:pPr lvl="1"/>
            <a:r>
              <a:rPr lang="en-US" dirty="0"/>
              <a:t>ESU staff developers</a:t>
            </a:r>
          </a:p>
          <a:p>
            <a:endParaRPr lang="en-US" dirty="0"/>
          </a:p>
        </p:txBody>
      </p:sp>
    </p:spTree>
    <p:extLst>
      <p:ext uri="{BB962C8B-B14F-4D97-AF65-F5344CB8AC3E}">
        <p14:creationId xmlns:p14="http://schemas.microsoft.com/office/powerpoint/2010/main" val="40118924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dminDays2021">
      <a:dk1>
        <a:srgbClr val="200092"/>
      </a:dk1>
      <a:lt1>
        <a:srgbClr val="FFFFFF"/>
      </a:lt1>
      <a:dk2>
        <a:srgbClr val="454551"/>
      </a:dk2>
      <a:lt2>
        <a:srgbClr val="D8D9DC"/>
      </a:lt2>
      <a:accent1>
        <a:srgbClr val="EB008B"/>
      </a:accent1>
      <a:accent2>
        <a:srgbClr val="00ADEE"/>
      </a:accent2>
      <a:accent3>
        <a:srgbClr val="8BC53F"/>
      </a:accent3>
      <a:accent4>
        <a:srgbClr val="0487F5"/>
      </a:accent4>
      <a:accent5>
        <a:srgbClr val="FFF100"/>
      </a:accent5>
      <a:accent6>
        <a:srgbClr val="B70395"/>
      </a:accent6>
      <a:hlink>
        <a:srgbClr val="EB008A"/>
      </a:hlink>
      <a:folHlink>
        <a:srgbClr val="0486F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5172</TotalTime>
  <Words>1300</Words>
  <Application>Microsoft Office PowerPoint</Application>
  <PresentationFormat>Widescreen</PresentationFormat>
  <Paragraphs>196</Paragraphs>
  <Slides>28</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Century Gothic</vt:lpstr>
      <vt:lpstr>Office Theme</vt:lpstr>
      <vt:lpstr>Professional Learning Opportunities in 2021-22</vt:lpstr>
      <vt:lpstr>PowerPoint Presentation</vt:lpstr>
      <vt:lpstr>NSCAS Professional Learning Goal Statement</vt:lpstr>
      <vt:lpstr>NSCAS Professional Learning Goal Statement</vt:lpstr>
      <vt:lpstr>Nebraska Balanced Assessment System Definition</vt:lpstr>
      <vt:lpstr>Nebraska Balanced Assessment System Definition</vt:lpstr>
      <vt:lpstr>PowerPoint Presentation</vt:lpstr>
      <vt:lpstr>Certified Facilitator Program Features </vt:lpstr>
      <vt:lpstr>Certified Facilitators</vt:lpstr>
      <vt:lpstr>Role of a Certified Facilitator </vt:lpstr>
      <vt:lpstr>What Certified Facilitators Emphasized in 2020–2021</vt:lpstr>
      <vt:lpstr>Resources</vt:lpstr>
      <vt:lpstr>Professional Learning 2021-22</vt:lpstr>
      <vt:lpstr>Certified Facilitator Offerings</vt:lpstr>
      <vt:lpstr>Certified Facilitator Offerings</vt:lpstr>
      <vt:lpstr>Certified Facilitator Offerings</vt:lpstr>
      <vt:lpstr>Student Learning</vt:lpstr>
      <vt:lpstr>Formative Assessment Supports</vt:lpstr>
      <vt:lpstr>Clarity</vt:lpstr>
      <vt:lpstr>What is the formative assessment process?</vt:lpstr>
      <vt:lpstr>Formative Assessment in the Classroom</vt:lpstr>
      <vt:lpstr>PowerPoint Presentation</vt:lpstr>
      <vt:lpstr>Nebraska Teacher and Principal Performance Standards</vt:lpstr>
      <vt:lpstr>Best Practices Formative Assessment</vt:lpstr>
      <vt:lpstr>The Continuing Educator - Podcast</vt:lpstr>
      <vt:lpstr>NDE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Aly Martinez Wilkinson</cp:lastModifiedBy>
  <cp:revision>36</cp:revision>
  <dcterms:created xsi:type="dcterms:W3CDTF">2017-06-22T15:41:10Z</dcterms:created>
  <dcterms:modified xsi:type="dcterms:W3CDTF">2021-07-21T15:21:54Z</dcterms:modified>
</cp:coreProperties>
</file>