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85" r:id="rId3"/>
    <p:sldId id="291" r:id="rId4"/>
    <p:sldId id="287" r:id="rId5"/>
    <p:sldId id="288" r:id="rId6"/>
    <p:sldId id="289" r:id="rId7"/>
    <p:sldId id="284" r:id="rId8"/>
    <p:sldId id="258" r:id="rId9"/>
    <p:sldId id="260" r:id="rId10"/>
    <p:sldId id="261" r:id="rId11"/>
    <p:sldId id="262" r:id="rId12"/>
    <p:sldId id="263" r:id="rId13"/>
    <p:sldId id="264" r:id="rId14"/>
    <p:sldId id="266" r:id="rId15"/>
    <p:sldId id="265" r:id="rId16"/>
    <p:sldId id="270" r:id="rId17"/>
    <p:sldId id="267" r:id="rId18"/>
    <p:sldId id="268" r:id="rId19"/>
    <p:sldId id="283" r:id="rId20"/>
    <p:sldId id="294" r:id="rId21"/>
    <p:sldId id="280" r:id="rId22"/>
    <p:sldId id="281" r:id="rId23"/>
    <p:sldId id="282" r:id="rId24"/>
    <p:sldId id="273" r:id="rId25"/>
    <p:sldId id="272" r:id="rId26"/>
    <p:sldId id="274" r:id="rId27"/>
    <p:sldId id="275" r:id="rId28"/>
    <p:sldId id="300" r:id="rId29"/>
    <p:sldId id="286" r:id="rId30"/>
    <p:sldId id="290" r:id="rId31"/>
    <p:sldId id="293" r:id="rId32"/>
    <p:sldId id="292" r:id="rId33"/>
    <p:sldId id="295"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3" r:id="rId65"/>
    <p:sldId id="332" r:id="rId66"/>
    <p:sldId id="297" r:id="rId67"/>
    <p:sldId id="299"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220"/>
    <a:srgbClr val="00ABBD"/>
    <a:srgbClr val="A6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449" autoAdjust="0"/>
  </p:normalViewPr>
  <p:slideViewPr>
    <p:cSldViewPr snapToGrid="0">
      <p:cViewPr varScale="1">
        <p:scale>
          <a:sx n="47" d="100"/>
          <a:sy n="47" d="100"/>
        </p:scale>
        <p:origin x="10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501AB-A075-43D8-93DF-413672ECDC3B}"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4E27A-4867-4884-96C9-07B5652EFDA0}" type="slidenum">
              <a:rPr lang="en-US" smtClean="0"/>
              <a:t>‹#›</a:t>
            </a:fld>
            <a:endParaRPr lang="en-US"/>
          </a:p>
        </p:txBody>
      </p:sp>
    </p:spTree>
    <p:extLst>
      <p:ext uri="{BB962C8B-B14F-4D97-AF65-F5344CB8AC3E}">
        <p14:creationId xmlns:p14="http://schemas.microsoft.com/office/powerpoint/2010/main" val="242331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Perkins V builds upon</a:t>
            </a:r>
            <a:r>
              <a:rPr lang="en-US" baseline="0" dirty="0"/>
              <a:t> Perkins IV.</a:t>
            </a:r>
          </a:p>
        </p:txBody>
      </p:sp>
      <p:sp>
        <p:nvSpPr>
          <p:cNvPr id="4" name="Slide Number Placeholder 3"/>
          <p:cNvSpPr>
            <a:spLocks noGrp="1"/>
          </p:cNvSpPr>
          <p:nvPr>
            <p:ph type="sldNum" sz="quarter" idx="10"/>
          </p:nvPr>
        </p:nvSpPr>
        <p:spPr/>
        <p:txBody>
          <a:bodyPr/>
          <a:lstStyle/>
          <a:p>
            <a:fld id="{F87776F0-3EAD-48C9-849E-8BF0DF176F6F}" type="slidenum">
              <a:rPr lang="en-US" smtClean="0"/>
              <a:t>2</a:t>
            </a:fld>
            <a:endParaRPr lang="en-US"/>
          </a:p>
        </p:txBody>
      </p:sp>
    </p:spTree>
    <p:extLst>
      <p:ext uri="{BB962C8B-B14F-4D97-AF65-F5344CB8AC3E}">
        <p14:creationId xmlns:p14="http://schemas.microsoft.com/office/powerpoint/2010/main" val="95337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significant stakeholder engagement. </a:t>
            </a:r>
          </a:p>
          <a:p>
            <a:endParaRPr lang="en-US" dirty="0"/>
          </a:p>
          <a:p>
            <a:r>
              <a:rPr lang="en-US" dirty="0"/>
              <a:t>To be updated every 2 years. </a:t>
            </a:r>
          </a:p>
          <a:p>
            <a:endParaRPr lang="en-US" dirty="0"/>
          </a:p>
          <a:p>
            <a:r>
              <a:rPr lang="en-US" b="1" dirty="0"/>
              <a:t>It’s important</a:t>
            </a:r>
            <a:r>
              <a:rPr lang="en-US" b="1" baseline="0" dirty="0"/>
              <a:t> for teachers to be engaged in this process as funding will not be restricted to the outcomes of the CLNA. </a:t>
            </a:r>
            <a:endParaRPr lang="en-US" b="1" dirty="0"/>
          </a:p>
        </p:txBody>
      </p:sp>
      <p:sp>
        <p:nvSpPr>
          <p:cNvPr id="4" name="Slide Number Placeholder 3"/>
          <p:cNvSpPr>
            <a:spLocks noGrp="1"/>
          </p:cNvSpPr>
          <p:nvPr>
            <p:ph type="sldNum" sz="quarter" idx="10"/>
          </p:nvPr>
        </p:nvSpPr>
        <p:spPr/>
        <p:txBody>
          <a:bodyPr/>
          <a:lstStyle/>
          <a:p>
            <a:fld id="{8564E27A-4867-4884-96C9-07B5652EFDA0}" type="slidenum">
              <a:rPr lang="en-US" smtClean="0"/>
              <a:t>14</a:t>
            </a:fld>
            <a:endParaRPr lang="en-US"/>
          </a:p>
        </p:txBody>
      </p:sp>
    </p:spTree>
    <p:extLst>
      <p:ext uri="{BB962C8B-B14F-4D97-AF65-F5344CB8AC3E}">
        <p14:creationId xmlns:p14="http://schemas.microsoft.com/office/powerpoint/2010/main" val="220775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replaces the local plan – now the local application: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rPr>
              <a:t>Results of Comprehensive Local Needs Assessment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rPr>
              <a:t>Information on the CTE course offerings and Programs of Study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rPr>
              <a:t>Description of career exploration and career guidance activities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rPr>
              <a:t>How to improve the academic and technical skills of  CTE students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rPr>
              <a:t>How equal access for activities that prepare special populations for high-skill, high-wage, and in-demand occupations; non-traditional fields will be provided; and ensure that members of special populations will not be discriminated against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rPr>
              <a:t>Work-based Learning Opportunities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rPr>
              <a:t>Early postsecondary experiences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rPr>
              <a:t>Disparities or gaps in performance between groups of students in each of the plan years, and if no meaningful progress has been achieved prior to the third program year, a description of the additional actions that will be taken to eliminate these disparities or gaps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bg1"/>
                </a:solidFill>
              </a:rPr>
              <a:t>Recruitment, preparation, retention, and training, including professional development, of teachers, faculty, administrators, and specialized instructional support personnel</a:t>
            </a:r>
          </a:p>
          <a:p>
            <a:r>
              <a:rPr lang="en-US" dirty="0"/>
              <a:t> </a:t>
            </a:r>
          </a:p>
        </p:txBody>
      </p:sp>
      <p:sp>
        <p:nvSpPr>
          <p:cNvPr id="4" name="Slide Number Placeholder 3"/>
          <p:cNvSpPr>
            <a:spLocks noGrp="1"/>
          </p:cNvSpPr>
          <p:nvPr>
            <p:ph type="sldNum" sz="quarter" idx="10"/>
          </p:nvPr>
        </p:nvSpPr>
        <p:spPr/>
        <p:txBody>
          <a:bodyPr/>
          <a:lstStyle/>
          <a:p>
            <a:fld id="{8564E27A-4867-4884-96C9-07B5652EFDA0}" type="slidenum">
              <a:rPr lang="en-US" smtClean="0"/>
              <a:t>15</a:t>
            </a:fld>
            <a:endParaRPr lang="en-US"/>
          </a:p>
        </p:txBody>
      </p:sp>
    </p:spTree>
    <p:extLst>
      <p:ext uri="{BB962C8B-B14F-4D97-AF65-F5344CB8AC3E}">
        <p14:creationId xmlns:p14="http://schemas.microsoft.com/office/powerpoint/2010/main" val="1060096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Imperative</a:t>
            </a:r>
            <a:r>
              <a:rPr lang="en-US" baseline="0" dirty="0"/>
              <a:t> everyone is a part of the CLNA profess and data reporting is accurate </a:t>
            </a:r>
            <a:endParaRPr lang="en-US" dirty="0"/>
          </a:p>
        </p:txBody>
      </p:sp>
      <p:sp>
        <p:nvSpPr>
          <p:cNvPr id="4" name="Slide Number Placeholder 3"/>
          <p:cNvSpPr>
            <a:spLocks noGrp="1"/>
          </p:cNvSpPr>
          <p:nvPr>
            <p:ph type="sldNum" sz="quarter" idx="10"/>
          </p:nvPr>
        </p:nvSpPr>
        <p:spPr/>
        <p:txBody>
          <a:bodyPr/>
          <a:lstStyle/>
          <a:p>
            <a:fld id="{8564E27A-4867-4884-96C9-07B5652EFDA0}" type="slidenum">
              <a:rPr lang="en-US" smtClean="0"/>
              <a:t>16</a:t>
            </a:fld>
            <a:endParaRPr lang="en-US"/>
          </a:p>
        </p:txBody>
      </p:sp>
    </p:spTree>
    <p:extLst>
      <p:ext uri="{BB962C8B-B14F-4D97-AF65-F5344CB8AC3E}">
        <p14:creationId xmlns:p14="http://schemas.microsoft.com/office/powerpoint/2010/main" val="2175857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this means</a:t>
            </a:r>
            <a:r>
              <a:rPr lang="en-US" dirty="0"/>
              <a:t>: NDE will be federally held accountable for the percentage of CTE</a:t>
            </a:r>
            <a:r>
              <a:rPr lang="en-US" baseline="0" dirty="0"/>
              <a:t> Concentrators who participate in WBL (we will continue to work at increasing our percentage)</a:t>
            </a:r>
            <a:endParaRPr lang="en-US" dirty="0"/>
          </a:p>
          <a:p>
            <a:r>
              <a:rPr lang="en-US" b="1" dirty="0"/>
              <a:t>What</a:t>
            </a:r>
            <a:r>
              <a:rPr lang="en-US" b="1" baseline="0" dirty="0"/>
              <a:t> this DOESN’T mean</a:t>
            </a:r>
            <a:r>
              <a:rPr lang="en-US" baseline="0" dirty="0"/>
              <a:t>: every teacher is responsible for creating a WBL program</a:t>
            </a:r>
          </a:p>
          <a:p>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564E27A-4867-4884-96C9-07B5652EFDA0}" type="slidenum">
              <a:rPr lang="en-US" smtClean="0"/>
              <a:t>17</a:t>
            </a:fld>
            <a:endParaRPr lang="en-US"/>
          </a:p>
        </p:txBody>
      </p:sp>
    </p:spTree>
    <p:extLst>
      <p:ext uri="{BB962C8B-B14F-4D97-AF65-F5344CB8AC3E}">
        <p14:creationId xmlns:p14="http://schemas.microsoft.com/office/powerpoint/2010/main" val="224596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564E27A-4867-4884-96C9-07B5652EFDA0}" type="slidenum">
              <a:rPr lang="en-US" smtClean="0"/>
              <a:t>18</a:t>
            </a:fld>
            <a:endParaRPr lang="en-US"/>
          </a:p>
        </p:txBody>
      </p:sp>
    </p:spTree>
    <p:extLst>
      <p:ext uri="{BB962C8B-B14F-4D97-AF65-F5344CB8AC3E}">
        <p14:creationId xmlns:p14="http://schemas.microsoft.com/office/powerpoint/2010/main" val="2535792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a:t>
            </a:r>
            <a:r>
              <a:rPr lang="en-US" baseline="0" dirty="0"/>
              <a:t> in 2020, all CTE career fields and programs of study will be updating or developing standards. There are ample opportunities for teachers to be a part of this very important process. More information to come! For those areas where standards were recently updated, we expect only minimal changes. </a:t>
            </a:r>
            <a:endParaRPr lang="en-US" dirty="0"/>
          </a:p>
        </p:txBody>
      </p:sp>
      <p:sp>
        <p:nvSpPr>
          <p:cNvPr id="4" name="Slide Number Placeholder 3"/>
          <p:cNvSpPr>
            <a:spLocks noGrp="1"/>
          </p:cNvSpPr>
          <p:nvPr>
            <p:ph type="sldNum" sz="quarter" idx="10"/>
          </p:nvPr>
        </p:nvSpPr>
        <p:spPr/>
        <p:txBody>
          <a:bodyPr/>
          <a:lstStyle/>
          <a:p>
            <a:fld id="{8564E27A-4867-4884-96C9-07B5652EFDA0}" type="slidenum">
              <a:rPr lang="en-US" smtClean="0"/>
              <a:t>19</a:t>
            </a:fld>
            <a:endParaRPr lang="en-US"/>
          </a:p>
        </p:txBody>
      </p:sp>
    </p:spTree>
    <p:extLst>
      <p:ext uri="{BB962C8B-B14F-4D97-AF65-F5344CB8AC3E}">
        <p14:creationId xmlns:p14="http://schemas.microsoft.com/office/powerpoint/2010/main" val="3558311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DC414-DF3B-41BB-95AB-A9294EBFAEA3}" type="slidenum">
              <a:rPr lang="en-US" smtClean="0"/>
              <a:t>24</a:t>
            </a:fld>
            <a:endParaRPr lang="en-US"/>
          </a:p>
        </p:txBody>
      </p:sp>
    </p:spTree>
    <p:extLst>
      <p:ext uri="{BB962C8B-B14F-4D97-AF65-F5344CB8AC3E}">
        <p14:creationId xmlns:p14="http://schemas.microsoft.com/office/powerpoint/2010/main" val="358891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DC414-DF3B-41BB-95AB-A9294EBFAEA3}" type="slidenum">
              <a:rPr lang="en-US" smtClean="0"/>
              <a:t>25</a:t>
            </a:fld>
            <a:endParaRPr lang="en-US"/>
          </a:p>
        </p:txBody>
      </p:sp>
    </p:spTree>
    <p:extLst>
      <p:ext uri="{BB962C8B-B14F-4D97-AF65-F5344CB8AC3E}">
        <p14:creationId xmlns:p14="http://schemas.microsoft.com/office/powerpoint/2010/main" val="307839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DC414-DF3B-41BB-95AB-A9294EBFAEA3}" type="slidenum">
              <a:rPr lang="en-US" smtClean="0"/>
              <a:t>26</a:t>
            </a:fld>
            <a:endParaRPr lang="en-US"/>
          </a:p>
        </p:txBody>
      </p:sp>
    </p:spTree>
    <p:extLst>
      <p:ext uri="{BB962C8B-B14F-4D97-AF65-F5344CB8AC3E}">
        <p14:creationId xmlns:p14="http://schemas.microsoft.com/office/powerpoint/2010/main" val="257708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DC414-DF3B-41BB-95AB-A9294EBFAEA3}" type="slidenum">
              <a:rPr lang="en-US" smtClean="0"/>
              <a:t>27</a:t>
            </a:fld>
            <a:endParaRPr lang="en-US"/>
          </a:p>
        </p:txBody>
      </p:sp>
    </p:spTree>
    <p:extLst>
      <p:ext uri="{BB962C8B-B14F-4D97-AF65-F5344CB8AC3E}">
        <p14:creationId xmlns:p14="http://schemas.microsoft.com/office/powerpoint/2010/main" val="245834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Perkins V builds upon</a:t>
            </a:r>
            <a:r>
              <a:rPr lang="en-US" baseline="0" dirty="0"/>
              <a:t> Perkins IV.</a:t>
            </a:r>
          </a:p>
        </p:txBody>
      </p:sp>
      <p:sp>
        <p:nvSpPr>
          <p:cNvPr id="4" name="Slide Number Placeholder 3"/>
          <p:cNvSpPr>
            <a:spLocks noGrp="1"/>
          </p:cNvSpPr>
          <p:nvPr>
            <p:ph type="sldNum" sz="quarter" idx="10"/>
          </p:nvPr>
        </p:nvSpPr>
        <p:spPr/>
        <p:txBody>
          <a:bodyPr/>
          <a:lstStyle/>
          <a:p>
            <a:fld id="{F87776F0-3EAD-48C9-849E-8BF0DF176F6F}" type="slidenum">
              <a:rPr lang="en-US" smtClean="0"/>
              <a:t>4</a:t>
            </a:fld>
            <a:endParaRPr lang="en-US"/>
          </a:p>
        </p:txBody>
      </p:sp>
    </p:spTree>
    <p:extLst>
      <p:ext uri="{BB962C8B-B14F-4D97-AF65-F5344CB8AC3E}">
        <p14:creationId xmlns:p14="http://schemas.microsoft.com/office/powerpoint/2010/main" val="1953399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Perkins V builds upon</a:t>
            </a:r>
            <a:r>
              <a:rPr lang="en-US" baseline="0" dirty="0"/>
              <a:t> Perkins IV.</a:t>
            </a:r>
          </a:p>
        </p:txBody>
      </p:sp>
      <p:sp>
        <p:nvSpPr>
          <p:cNvPr id="4" name="Slide Number Placeholder 3"/>
          <p:cNvSpPr>
            <a:spLocks noGrp="1"/>
          </p:cNvSpPr>
          <p:nvPr>
            <p:ph type="sldNum" sz="quarter" idx="10"/>
          </p:nvPr>
        </p:nvSpPr>
        <p:spPr/>
        <p:txBody>
          <a:bodyPr/>
          <a:lstStyle/>
          <a:p>
            <a:fld id="{F87776F0-3EAD-48C9-849E-8BF0DF176F6F}" type="slidenum">
              <a:rPr lang="en-US" smtClean="0"/>
              <a:t>29</a:t>
            </a:fld>
            <a:endParaRPr lang="en-US"/>
          </a:p>
        </p:txBody>
      </p:sp>
    </p:spTree>
    <p:extLst>
      <p:ext uri="{BB962C8B-B14F-4D97-AF65-F5344CB8AC3E}">
        <p14:creationId xmlns:p14="http://schemas.microsoft.com/office/powerpoint/2010/main" val="3375974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3842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xfrm>
            <a:off x="406400" y="696913"/>
            <a:ext cx="6197600" cy="3486150"/>
          </a:xfrm>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rPr dirty="0"/>
              <a:t>SkillsUSA is a </a:t>
            </a:r>
            <a:r>
              <a:rPr lang="en-US" dirty="0"/>
              <a:t>professional</a:t>
            </a:r>
            <a:r>
              <a:rPr dirty="0"/>
              <a:t> leadership organization that prepares </a:t>
            </a:r>
            <a:r>
              <a:rPr lang="en-US" dirty="0"/>
              <a:t>students</a:t>
            </a:r>
            <a:r>
              <a:rPr dirty="0"/>
              <a:t> to thrive in skilled careers.</a:t>
            </a:r>
          </a:p>
          <a:p>
            <a:endParaRPr dirty="0"/>
          </a:p>
          <a:p>
            <a:r>
              <a:rPr dirty="0"/>
              <a:t>When we say </a:t>
            </a:r>
            <a:r>
              <a:rPr lang="en-US" dirty="0"/>
              <a:t>P</a:t>
            </a:r>
            <a:r>
              <a:rPr dirty="0"/>
              <a:t>LO, we mean that it is built for students and led by students</a:t>
            </a:r>
          </a:p>
          <a:p>
            <a:r>
              <a:rPr dirty="0"/>
              <a:t>Every chapter elects its own students to serve as president, treasurer, </a:t>
            </a:r>
            <a:r>
              <a:rPr lang="en-US" dirty="0"/>
              <a:t>and</a:t>
            </a:r>
            <a:r>
              <a:rPr lang="en-US" baseline="0" dirty="0"/>
              <a:t> work on committees and serve through community service</a:t>
            </a:r>
            <a:endParaRPr dirty="0"/>
          </a:p>
          <a:p>
            <a:endParaRPr dirty="0"/>
          </a:p>
          <a:p>
            <a:r>
              <a:rPr dirty="0"/>
              <a:t>Focused on skilled careers—everything from healthcare to HVAC, construction to cosmetology</a:t>
            </a:r>
          </a:p>
          <a:p>
            <a:r>
              <a:rPr dirty="0"/>
              <a:t>A chance to connect students with the careers of greatest opportunity</a:t>
            </a:r>
          </a:p>
          <a:p>
            <a:r>
              <a:rPr dirty="0"/>
              <a:t>And give them everything they need to succeed</a:t>
            </a:r>
          </a:p>
        </p:txBody>
      </p:sp>
    </p:spTree>
    <p:extLst>
      <p:ext uri="{BB962C8B-B14F-4D97-AF65-F5344CB8AC3E}">
        <p14:creationId xmlns:p14="http://schemas.microsoft.com/office/powerpoint/2010/main" val="1280437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406400" y="696913"/>
            <a:ext cx="6197600" cy="3486150"/>
          </a:xfrm>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rPr dirty="0"/>
              <a:t>Start with our core proposition—if you only remember one thing:</a:t>
            </a:r>
          </a:p>
          <a:p>
            <a:r>
              <a:rPr dirty="0"/>
              <a:t>SkillsUSA is a unique opportunity to both strengthen the future of your</a:t>
            </a:r>
            <a:r>
              <a:rPr lang="en-US" dirty="0"/>
              <a:t> program</a:t>
            </a:r>
            <a:r>
              <a:rPr dirty="0"/>
              <a:t> and open up great futures for America’s  </a:t>
            </a:r>
            <a:r>
              <a:rPr lang="en-US" dirty="0"/>
              <a:t>CTE</a:t>
            </a:r>
            <a:r>
              <a:rPr lang="en-US" baseline="0" dirty="0"/>
              <a:t> students</a:t>
            </a:r>
            <a:endParaRPr dirty="0"/>
          </a:p>
          <a:p>
            <a:endParaRPr dirty="0"/>
          </a:p>
          <a:p>
            <a:r>
              <a:rPr dirty="0"/>
              <a:t>A unique solution to two problems</a:t>
            </a:r>
          </a:p>
          <a:p>
            <a:r>
              <a:rPr dirty="0"/>
              <a:t>Going to try to prove this to you over the course of the presentation</a:t>
            </a:r>
          </a:p>
        </p:txBody>
      </p:sp>
    </p:spTree>
    <p:extLst>
      <p:ext uri="{BB962C8B-B14F-4D97-AF65-F5344CB8AC3E}">
        <p14:creationId xmlns:p14="http://schemas.microsoft.com/office/powerpoint/2010/main" val="1446078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406400" y="696913"/>
            <a:ext cx="6197600" cy="348615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rPr dirty="0"/>
              <a:t>Now let’s get into how SkillsUSA works—beginning with some basic facts</a:t>
            </a:r>
          </a:p>
          <a:p>
            <a:r>
              <a:rPr dirty="0"/>
              <a:t>Organization with 3</a:t>
            </a:r>
            <a:r>
              <a:rPr lang="en-US" dirty="0"/>
              <a:t>95,000</a:t>
            </a:r>
            <a:r>
              <a:rPr dirty="0"/>
              <a:t> members including students</a:t>
            </a:r>
            <a:r>
              <a:rPr lang="en-US" dirty="0"/>
              <a:t>,</a:t>
            </a:r>
            <a:r>
              <a:rPr dirty="0"/>
              <a:t> educators</a:t>
            </a:r>
            <a:r>
              <a:rPr lang="en-US" dirty="0"/>
              <a:t> and alumni</a:t>
            </a:r>
            <a:r>
              <a:rPr dirty="0"/>
              <a:t>--One of the nation’s largest individual membership associations</a:t>
            </a:r>
          </a:p>
          <a:p>
            <a:endParaRPr dirty="0"/>
          </a:p>
          <a:p>
            <a:r>
              <a:rPr dirty="0"/>
              <a:t>We have chapters in 4,000 schools and colleges, mostly at the high school level but also MS and college—in all 50 states</a:t>
            </a:r>
            <a:r>
              <a:rPr lang="en-US" dirty="0"/>
              <a:t> plus 1 territory </a:t>
            </a:r>
            <a:endParaRPr dirty="0"/>
          </a:p>
          <a:p>
            <a:endParaRPr dirty="0"/>
          </a:p>
          <a:p>
            <a:pPr defTabSz="921616"/>
            <a:r>
              <a:rPr dirty="0"/>
              <a:t>80% CTE schools have SkillsUSA chapters—that means that the places where communities have made significant investments in CTE—they’re relying on SkillsUSA</a:t>
            </a:r>
          </a:p>
          <a:p>
            <a:pPr defTabSz="921616"/>
            <a:endParaRPr dirty="0"/>
          </a:p>
          <a:p>
            <a:pPr defTabSz="921616"/>
            <a:r>
              <a:rPr dirty="0"/>
              <a:t>We offer 130 different occupational programs</a:t>
            </a:r>
            <a:r>
              <a:rPr lang="en-US" dirty="0"/>
              <a:t> and 70 plus career</a:t>
            </a:r>
            <a:r>
              <a:rPr lang="en-US" baseline="0" dirty="0"/>
              <a:t> pathways</a:t>
            </a:r>
            <a:endParaRPr dirty="0"/>
          </a:p>
          <a:p>
            <a:pPr defTabSz="921616"/>
            <a:endParaRPr dirty="0"/>
          </a:p>
          <a:p>
            <a:r>
              <a:rPr dirty="0"/>
              <a:t>600 businesses, trade associations and labor unions—at the NATIONAL level; thousands more at the state level</a:t>
            </a:r>
          </a:p>
        </p:txBody>
      </p:sp>
    </p:spTree>
    <p:extLst>
      <p:ext uri="{BB962C8B-B14F-4D97-AF65-F5344CB8AC3E}">
        <p14:creationId xmlns:p14="http://schemas.microsoft.com/office/powerpoint/2010/main" val="1658731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406400" y="696913"/>
            <a:ext cx="6197600" cy="348615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rPr dirty="0"/>
              <a:t>Now let’s get into how SkillsUSA works—beginning with some basic facts</a:t>
            </a:r>
          </a:p>
          <a:p>
            <a:r>
              <a:rPr dirty="0"/>
              <a:t>Organization with 3</a:t>
            </a:r>
            <a:r>
              <a:rPr lang="en-US" dirty="0"/>
              <a:t>95,000</a:t>
            </a:r>
            <a:r>
              <a:rPr dirty="0"/>
              <a:t> members including students</a:t>
            </a:r>
            <a:r>
              <a:rPr lang="en-US" dirty="0"/>
              <a:t>,</a:t>
            </a:r>
            <a:r>
              <a:rPr dirty="0"/>
              <a:t> educators</a:t>
            </a:r>
            <a:r>
              <a:rPr lang="en-US" dirty="0"/>
              <a:t> and alumni</a:t>
            </a:r>
            <a:r>
              <a:rPr dirty="0"/>
              <a:t>--One of the nation’s largest individual membership associations</a:t>
            </a:r>
          </a:p>
          <a:p>
            <a:endParaRPr dirty="0"/>
          </a:p>
          <a:p>
            <a:r>
              <a:rPr dirty="0"/>
              <a:t>We have chapters in 4,000 schools and colleges, mostly at the high school level but also MS and college—in all 50 states</a:t>
            </a:r>
            <a:r>
              <a:rPr lang="en-US" dirty="0"/>
              <a:t> plus 1 territory </a:t>
            </a:r>
            <a:endParaRPr dirty="0"/>
          </a:p>
          <a:p>
            <a:endParaRPr dirty="0"/>
          </a:p>
          <a:p>
            <a:pPr defTabSz="921616"/>
            <a:r>
              <a:rPr dirty="0"/>
              <a:t>80% CTE schools have SkillsUSA chapters—that means that the places where communities have made significant investments in CTE—they’re relying on SkillsUSA</a:t>
            </a:r>
          </a:p>
          <a:p>
            <a:pPr defTabSz="921616"/>
            <a:endParaRPr dirty="0"/>
          </a:p>
          <a:p>
            <a:pPr defTabSz="921616"/>
            <a:r>
              <a:rPr dirty="0"/>
              <a:t>We offer 130 different occupational programs</a:t>
            </a:r>
            <a:r>
              <a:rPr lang="en-US" dirty="0"/>
              <a:t> and 70 plus career</a:t>
            </a:r>
            <a:r>
              <a:rPr lang="en-US" baseline="0" dirty="0"/>
              <a:t> pathways</a:t>
            </a:r>
            <a:endParaRPr dirty="0"/>
          </a:p>
          <a:p>
            <a:pPr defTabSz="921616"/>
            <a:endParaRPr dirty="0"/>
          </a:p>
          <a:p>
            <a:r>
              <a:rPr dirty="0"/>
              <a:t>600 businesses, trade associations and labor unions—at the NATIONAL level; thousands more at the state level</a:t>
            </a:r>
          </a:p>
        </p:txBody>
      </p:sp>
    </p:spTree>
    <p:extLst>
      <p:ext uri="{BB962C8B-B14F-4D97-AF65-F5344CB8AC3E}">
        <p14:creationId xmlns:p14="http://schemas.microsoft.com/office/powerpoint/2010/main" val="1634253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6A98AE-F5DE-4D0E-94AC-E6CB536E646D}" type="slidenum">
              <a:rPr lang="en-US" smtClean="0"/>
              <a:t>41</a:t>
            </a:fld>
            <a:endParaRPr lang="en-US"/>
          </a:p>
        </p:txBody>
      </p:sp>
    </p:spTree>
    <p:extLst>
      <p:ext uri="{BB962C8B-B14F-4D97-AF65-F5344CB8AC3E}">
        <p14:creationId xmlns:p14="http://schemas.microsoft.com/office/powerpoint/2010/main" val="2469989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406400" y="696913"/>
            <a:ext cx="6197600" cy="3486150"/>
          </a:xfrm>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r>
              <a:rPr dirty="0"/>
              <a:t>The framework is the key</a:t>
            </a:r>
            <a:r>
              <a:rPr lang="en-US" dirty="0"/>
              <a:t> – quantifies and measures the SkillsUSA mission</a:t>
            </a:r>
            <a:endParaRPr dirty="0"/>
          </a:p>
          <a:p>
            <a:r>
              <a:rPr dirty="0"/>
              <a:t>Three </a:t>
            </a:r>
            <a:r>
              <a:rPr lang="en-US" dirty="0"/>
              <a:t>components:</a:t>
            </a:r>
            <a:endParaRPr dirty="0"/>
          </a:p>
          <a:p>
            <a:endParaRPr dirty="0"/>
          </a:p>
          <a:p>
            <a:r>
              <a:rPr dirty="0"/>
              <a:t>Technical skills grounded in academics—</a:t>
            </a:r>
            <a:endParaRPr lang="en-US" dirty="0"/>
          </a:p>
          <a:p>
            <a:r>
              <a:rPr dirty="0"/>
              <a:t>Defined in partnership with industry</a:t>
            </a:r>
          </a:p>
          <a:p>
            <a:r>
              <a:rPr dirty="0"/>
              <a:t>Every year, industry partners make sure it’s up to date and connected to needs</a:t>
            </a:r>
          </a:p>
          <a:p>
            <a:r>
              <a:rPr dirty="0"/>
              <a:t>When partners in building trades told us we needed to incorporate steel framing—</a:t>
            </a:r>
          </a:p>
          <a:p>
            <a:r>
              <a:rPr dirty="0"/>
              <a:t>The very next year, if you went to our national competition, you’d see students competing in a design that required both wood and steel framing</a:t>
            </a:r>
          </a:p>
          <a:p>
            <a:endParaRPr dirty="0"/>
          </a:p>
          <a:p>
            <a:r>
              <a:rPr dirty="0"/>
              <a:t>Workplace skills—Communication, Decision-making, Teamwork, Leadership--</a:t>
            </a:r>
          </a:p>
          <a:p>
            <a:r>
              <a:rPr dirty="0"/>
              <a:t>The skills you need in ANY career these days</a:t>
            </a:r>
          </a:p>
          <a:p>
            <a:endParaRPr dirty="0"/>
          </a:p>
          <a:p>
            <a:r>
              <a:rPr lang="en-US" dirty="0"/>
              <a:t>P</a:t>
            </a:r>
            <a:r>
              <a:rPr dirty="0"/>
              <a:t>ersonal skills—The hardest to define and the easiest to overlook, but the most important to long-term success</a:t>
            </a:r>
          </a:p>
          <a:p>
            <a:r>
              <a:rPr dirty="0"/>
              <a:t>Integrity, Work Ethic, Professionalism, Responsibility, Motivation</a:t>
            </a:r>
            <a:endParaRPr lang="en-US" dirty="0"/>
          </a:p>
          <a:p>
            <a:endParaRPr lang="en-US" dirty="0"/>
          </a:p>
          <a:p>
            <a:r>
              <a:rPr lang="en-US" dirty="0"/>
              <a:t>Employing the Framework creates a culture of work</a:t>
            </a:r>
            <a:endParaRPr dirty="0"/>
          </a:p>
        </p:txBody>
      </p:sp>
    </p:spTree>
    <p:extLst>
      <p:ext uri="{BB962C8B-B14F-4D97-AF65-F5344CB8AC3E}">
        <p14:creationId xmlns:p14="http://schemas.microsoft.com/office/powerpoint/2010/main" val="3184814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1568A-D3D7-40E8-A492-6A661BB59AF9}" type="slidenum">
              <a:rPr lang="en-US" smtClean="0"/>
              <a:t>53</a:t>
            </a:fld>
            <a:endParaRPr lang="en-US"/>
          </a:p>
        </p:txBody>
      </p:sp>
    </p:spTree>
    <p:extLst>
      <p:ext uri="{BB962C8B-B14F-4D97-AF65-F5344CB8AC3E}">
        <p14:creationId xmlns:p14="http://schemas.microsoft.com/office/powerpoint/2010/main" val="1338296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406400" y="696913"/>
            <a:ext cx="6197600" cy="3486150"/>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pPr defTabSz="940602"/>
            <a:r>
              <a:rPr dirty="0"/>
              <a:t>Let’s not forget the perspective of the employers</a:t>
            </a:r>
          </a:p>
          <a:p>
            <a:pPr defTabSz="940602"/>
            <a:r>
              <a:rPr dirty="0"/>
              <a:t>[We can show you quotes like this all day]</a:t>
            </a:r>
          </a:p>
          <a:p>
            <a:pPr defTabSz="940602"/>
            <a:endParaRPr dirty="0"/>
          </a:p>
          <a:p>
            <a:pPr defTabSz="940602"/>
            <a:r>
              <a:rPr dirty="0"/>
              <a:t>“For over a decade, Lowe’s has partnered with SkillsUSA to help students gain the valuable professional, workplace and technical skills needed to succeed. Our partnership is helping develop world-class leaders of tomorrow and ensuring our country has a talented, skilled workforce for years to come.”</a:t>
            </a:r>
          </a:p>
          <a:p>
            <a:pPr defTabSz="940602"/>
            <a:r>
              <a:rPr dirty="0"/>
              <a:t>Troy J. Dally, Senior Vice President, General Merchandising Manager, Seasonal and Services, Lowe’s Companies, Inc.</a:t>
            </a:r>
          </a:p>
          <a:p>
            <a:pPr defTabSz="940602"/>
            <a:endParaRPr dirty="0"/>
          </a:p>
          <a:p>
            <a:pPr defTabSz="940602"/>
            <a:r>
              <a:rPr dirty="0"/>
              <a:t>“SkillsUSA students are in demand and they are better equipped than anyone out there. This organization improves lives and is indeed creating a better world.”</a:t>
            </a:r>
            <a:br>
              <a:rPr dirty="0"/>
            </a:br>
            <a:r>
              <a:rPr dirty="0"/>
              <a:t>Jim Lentz, president, Toyota Motor Sales </a:t>
            </a:r>
          </a:p>
          <a:p>
            <a:pPr defTabSz="940602"/>
            <a:endParaRPr dirty="0"/>
          </a:p>
          <a:p>
            <a:pPr defTabSz="940602"/>
            <a:r>
              <a:rPr dirty="0"/>
              <a:t>“The thing about SkillsUSA that’s so cool and the reason that my foundation has supported it for years is that it is deliberately focused on celebrating a skill. Three million jobs right now exist in the trades and transportation and commerce. The skills gap is real. Training kids and getting them excited to do the jobs that exist ought to be job one. SkillsUSA does that in a big way. It’s about excellence and competition and being good at what you do, and eventually through all of that —learning who you are. SkillsUSA is working.”</a:t>
            </a:r>
          </a:p>
          <a:p>
            <a:pPr defTabSz="940602"/>
            <a:r>
              <a:rPr dirty="0"/>
              <a:t>Mike Rowe, mikeroweWORKS Foundation</a:t>
            </a:r>
          </a:p>
        </p:txBody>
      </p:sp>
    </p:spTree>
    <p:extLst>
      <p:ext uri="{BB962C8B-B14F-4D97-AF65-F5344CB8AC3E}">
        <p14:creationId xmlns:p14="http://schemas.microsoft.com/office/powerpoint/2010/main" val="310354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Perkins V builds upon</a:t>
            </a:r>
            <a:r>
              <a:rPr lang="en-US" baseline="0" dirty="0"/>
              <a:t> Perkins IV.</a:t>
            </a:r>
          </a:p>
        </p:txBody>
      </p:sp>
      <p:sp>
        <p:nvSpPr>
          <p:cNvPr id="4" name="Slide Number Placeholder 3"/>
          <p:cNvSpPr>
            <a:spLocks noGrp="1"/>
          </p:cNvSpPr>
          <p:nvPr>
            <p:ph type="sldNum" sz="quarter" idx="10"/>
          </p:nvPr>
        </p:nvSpPr>
        <p:spPr/>
        <p:txBody>
          <a:bodyPr/>
          <a:lstStyle/>
          <a:p>
            <a:fld id="{F87776F0-3EAD-48C9-849E-8BF0DF176F6F}" type="slidenum">
              <a:rPr lang="en-US" smtClean="0"/>
              <a:t>5</a:t>
            </a:fld>
            <a:endParaRPr lang="en-US"/>
          </a:p>
        </p:txBody>
      </p:sp>
    </p:spTree>
    <p:extLst>
      <p:ext uri="{BB962C8B-B14F-4D97-AF65-F5344CB8AC3E}">
        <p14:creationId xmlns:p14="http://schemas.microsoft.com/office/powerpoint/2010/main" val="3670370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noRot="1" noChangeAspect="1"/>
          </p:cNvSpPr>
          <p:nvPr>
            <p:ph type="sldImg"/>
          </p:nvPr>
        </p:nvSpPr>
        <p:spPr>
          <a:xfrm>
            <a:off x="406400" y="696913"/>
            <a:ext cx="6197600" cy="3486150"/>
          </a:xfrm>
          <a:prstGeom prst="rect">
            <a:avLst/>
          </a:prstGeom>
        </p:spPr>
        <p:txBody>
          <a:bodyPr/>
          <a:lstStyle/>
          <a:p>
            <a:endParaRPr/>
          </a:p>
        </p:txBody>
      </p:sp>
      <p:sp>
        <p:nvSpPr>
          <p:cNvPr id="560" name="Shape 560"/>
          <p:cNvSpPr>
            <a:spLocks noGrp="1"/>
          </p:cNvSpPr>
          <p:nvPr>
            <p:ph type="body" sz="quarter" idx="1"/>
          </p:nvPr>
        </p:nvSpPr>
        <p:spPr>
          <a:prstGeom prst="rect">
            <a:avLst/>
          </a:prstGeom>
        </p:spPr>
        <p:txBody>
          <a:bodyPr/>
          <a:lstStyle/>
          <a:p>
            <a:pPr defTabSz="940602"/>
            <a:r>
              <a:rPr dirty="0"/>
              <a:t>You’ve seen what we can do for you, and what we do for students,</a:t>
            </a:r>
          </a:p>
          <a:p>
            <a:r>
              <a:rPr dirty="0"/>
              <a:t>We’re here to talk to you because we’re not done</a:t>
            </a:r>
          </a:p>
        </p:txBody>
      </p:sp>
    </p:spTree>
    <p:extLst>
      <p:ext uri="{BB962C8B-B14F-4D97-AF65-F5344CB8AC3E}">
        <p14:creationId xmlns:p14="http://schemas.microsoft.com/office/powerpoint/2010/main" val="2459572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195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Perkins V builds upon</a:t>
            </a:r>
            <a:r>
              <a:rPr lang="en-US" baseline="0" dirty="0"/>
              <a:t> Perkins IV.</a:t>
            </a:r>
          </a:p>
        </p:txBody>
      </p:sp>
      <p:sp>
        <p:nvSpPr>
          <p:cNvPr id="4" name="Slide Number Placeholder 3"/>
          <p:cNvSpPr>
            <a:spLocks noGrp="1"/>
          </p:cNvSpPr>
          <p:nvPr>
            <p:ph type="sldNum" sz="quarter" idx="10"/>
          </p:nvPr>
        </p:nvSpPr>
        <p:spPr/>
        <p:txBody>
          <a:bodyPr/>
          <a:lstStyle/>
          <a:p>
            <a:fld id="{F87776F0-3EAD-48C9-849E-8BF0DF176F6F}" type="slidenum">
              <a:rPr lang="en-US" smtClean="0"/>
              <a:t>6</a:t>
            </a:fld>
            <a:endParaRPr lang="en-US"/>
          </a:p>
        </p:txBody>
      </p:sp>
    </p:spTree>
    <p:extLst>
      <p:ext uri="{BB962C8B-B14F-4D97-AF65-F5344CB8AC3E}">
        <p14:creationId xmlns:p14="http://schemas.microsoft.com/office/powerpoint/2010/main" val="424080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US Department of Education recognizes that it will take time for States to update their CTE systems, policies, and programs to align with the requirements of Perkins V. To provide for an effective transition to Perkins V, the implementation of certain provisions have been delayed until Fiscal 2020.</a:t>
            </a:r>
            <a:r>
              <a:rPr lang="en-US" baseline="0" dirty="0"/>
              <a:t> NE’s </a:t>
            </a:r>
            <a:r>
              <a:rPr lang="en-US" dirty="0"/>
              <a:t>Perkins V Sate plan will cover 2020-24.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a:t>
            </a:r>
            <a:r>
              <a:rPr lang="en-US" dirty="0"/>
              <a:t>State plan outlines our</a:t>
            </a:r>
            <a:r>
              <a:rPr lang="en-US" baseline="0" dirty="0"/>
              <a:t> vision for CTE in Nebraska, as well as how we plan to implement and meet all requirements of the law. </a:t>
            </a:r>
          </a:p>
          <a:p>
            <a:endParaRPr lang="en-US" dirty="0"/>
          </a:p>
        </p:txBody>
      </p:sp>
      <p:sp>
        <p:nvSpPr>
          <p:cNvPr id="4" name="Slide Number Placeholder 3"/>
          <p:cNvSpPr>
            <a:spLocks noGrp="1"/>
          </p:cNvSpPr>
          <p:nvPr>
            <p:ph type="sldNum" sz="quarter" idx="10"/>
          </p:nvPr>
        </p:nvSpPr>
        <p:spPr/>
        <p:txBody>
          <a:bodyPr/>
          <a:lstStyle/>
          <a:p>
            <a:fld id="{8564E27A-4867-4884-96C9-07B5652EFDA0}" type="slidenum">
              <a:rPr lang="en-US" smtClean="0"/>
              <a:t>8</a:t>
            </a:fld>
            <a:endParaRPr lang="en-US"/>
          </a:p>
        </p:txBody>
      </p:sp>
    </p:spTree>
    <p:extLst>
      <p:ext uri="{BB962C8B-B14F-4D97-AF65-F5344CB8AC3E}">
        <p14:creationId xmlns:p14="http://schemas.microsoft.com/office/powerpoint/2010/main" val="124852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Perkins V builds upon</a:t>
            </a:r>
            <a:r>
              <a:rPr lang="en-US" baseline="0" dirty="0"/>
              <a:t> Perkins IV.</a:t>
            </a:r>
          </a:p>
        </p:txBody>
      </p:sp>
      <p:sp>
        <p:nvSpPr>
          <p:cNvPr id="4" name="Slide Number Placeholder 3"/>
          <p:cNvSpPr>
            <a:spLocks noGrp="1"/>
          </p:cNvSpPr>
          <p:nvPr>
            <p:ph type="sldNum" sz="quarter" idx="10"/>
          </p:nvPr>
        </p:nvSpPr>
        <p:spPr/>
        <p:txBody>
          <a:bodyPr/>
          <a:lstStyle/>
          <a:p>
            <a:fld id="{F87776F0-3EAD-48C9-849E-8BF0DF176F6F}" type="slidenum">
              <a:rPr lang="en-US" smtClean="0"/>
              <a:t>9</a:t>
            </a:fld>
            <a:endParaRPr lang="en-US"/>
          </a:p>
        </p:txBody>
      </p:sp>
    </p:spTree>
    <p:extLst>
      <p:ext uri="{BB962C8B-B14F-4D97-AF65-F5344CB8AC3E}">
        <p14:creationId xmlns:p14="http://schemas.microsoft.com/office/powerpoint/2010/main" val="417425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requirement that funds must be used to develop, coordinate, implement, or improve CTE programs to meet the needs identified in the comprehensive needs assessment</a:t>
            </a:r>
          </a:p>
          <a:p>
            <a:endParaRPr lang="en-US" dirty="0"/>
          </a:p>
          <a:p>
            <a:r>
              <a:rPr lang="en-US" dirty="0"/>
              <a:t>Maintains that funds must support CTE programs that are of sufficient size, scope, and quality to be effective</a:t>
            </a:r>
          </a:p>
          <a:p>
            <a:endParaRPr lang="en-US" dirty="0"/>
          </a:p>
        </p:txBody>
      </p:sp>
      <p:sp>
        <p:nvSpPr>
          <p:cNvPr id="4" name="Slide Number Placeholder 3"/>
          <p:cNvSpPr>
            <a:spLocks noGrp="1"/>
          </p:cNvSpPr>
          <p:nvPr>
            <p:ph type="sldNum" sz="quarter" idx="10"/>
          </p:nvPr>
        </p:nvSpPr>
        <p:spPr/>
        <p:txBody>
          <a:bodyPr/>
          <a:lstStyle/>
          <a:p>
            <a:fld id="{F87776F0-3EAD-48C9-849E-8BF0DF176F6F}" type="slidenum">
              <a:rPr lang="en-US" smtClean="0"/>
              <a:t>10</a:t>
            </a:fld>
            <a:endParaRPr lang="en-US"/>
          </a:p>
        </p:txBody>
      </p:sp>
    </p:spTree>
    <p:extLst>
      <p:ext uri="{BB962C8B-B14F-4D97-AF65-F5344CB8AC3E}">
        <p14:creationId xmlns:p14="http://schemas.microsoft.com/office/powerpoint/2010/main" val="284718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776F0-3EAD-48C9-849E-8BF0DF176F6F}" type="slidenum">
              <a:rPr lang="en-US" smtClean="0"/>
              <a:t>11</a:t>
            </a:fld>
            <a:endParaRPr lang="en-US"/>
          </a:p>
        </p:txBody>
      </p:sp>
    </p:spTree>
    <p:extLst>
      <p:ext uri="{BB962C8B-B14F-4D97-AF65-F5344CB8AC3E}">
        <p14:creationId xmlns:p14="http://schemas.microsoft.com/office/powerpoint/2010/main" val="128735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a:t>
            </a:r>
            <a:r>
              <a:rPr lang="en-US" sz="1000" kern="1200" dirty="0">
                <a:solidFill>
                  <a:srgbClr val="FF6D1A"/>
                </a:solidFill>
                <a:latin typeface="+mn-lt"/>
                <a:ea typeface="+mn-ea"/>
                <a:cs typeface="+mn-cs"/>
              </a:rPr>
              <a:t>Reports </a:t>
            </a:r>
            <a:r>
              <a:rPr lang="en-US" sz="1000" u="sng" kern="1200" dirty="0">
                <a:solidFill>
                  <a:srgbClr val="FF6D1A"/>
                </a:solidFill>
                <a:latin typeface="+mn-lt"/>
                <a:ea typeface="+mn-ea"/>
                <a:cs typeface="+mn-cs"/>
              </a:rPr>
              <a:t>only</a:t>
            </a:r>
            <a:r>
              <a:rPr lang="en-US" sz="1000" kern="1200" dirty="0">
                <a:solidFill>
                  <a:srgbClr val="FF6D1A"/>
                </a:solidFill>
                <a:latin typeface="+mn-lt"/>
                <a:ea typeface="+mn-ea"/>
                <a:cs typeface="+mn-cs"/>
              </a:rPr>
              <a:t> on CTE Concentrators</a:t>
            </a:r>
          </a:p>
          <a:p>
            <a:endParaRPr lang="en-US" sz="1000" kern="1200" dirty="0">
              <a:solidFill>
                <a:schemeClr val="tx1"/>
              </a:solidFill>
              <a:latin typeface="+mn-lt"/>
              <a:ea typeface="+mn-ea"/>
              <a:cs typeface="+mn-cs"/>
            </a:endParaRPr>
          </a:p>
          <a:p>
            <a:pPr marL="457200" indent="-457200">
              <a:buFont typeface="+mj-lt"/>
              <a:buAutoNum type="arabicPeriod"/>
            </a:pPr>
            <a:r>
              <a:rPr lang="en-US" sz="1000" kern="1200" dirty="0">
                <a:solidFill>
                  <a:schemeClr val="tx1"/>
                </a:solidFill>
                <a:latin typeface="+mn-lt"/>
                <a:ea typeface="+mn-ea"/>
                <a:cs typeface="+mn-cs"/>
              </a:rPr>
              <a:t>Graduation rates (ESSA)</a:t>
            </a:r>
          </a:p>
          <a:p>
            <a:pPr marL="457200" indent="-457200">
              <a:buFont typeface="+mj-lt"/>
              <a:buAutoNum type="arabicPeriod"/>
            </a:pPr>
            <a:r>
              <a:rPr lang="en-US" sz="1000" kern="1200" dirty="0">
                <a:solidFill>
                  <a:schemeClr val="tx1"/>
                </a:solidFill>
                <a:latin typeface="+mn-lt"/>
                <a:ea typeface="+mn-ea"/>
                <a:cs typeface="+mn-cs"/>
              </a:rPr>
              <a:t>Academic proficiency (ESSA)</a:t>
            </a:r>
          </a:p>
          <a:p>
            <a:pPr marL="457200" indent="-457200">
              <a:buFont typeface="+mj-lt"/>
              <a:buAutoNum type="arabicPeriod"/>
            </a:pPr>
            <a:r>
              <a:rPr lang="en-US" sz="1000" kern="1200" dirty="0">
                <a:solidFill>
                  <a:schemeClr val="tx1"/>
                </a:solidFill>
                <a:latin typeface="+mn-lt"/>
                <a:ea typeface="+mn-ea"/>
                <a:cs typeface="+mn-cs"/>
              </a:rPr>
              <a:t>Student placement (2</a:t>
            </a:r>
            <a:r>
              <a:rPr lang="en-US" sz="1000" kern="1200" baseline="30000" dirty="0">
                <a:solidFill>
                  <a:schemeClr val="tx1"/>
                </a:solidFill>
                <a:latin typeface="+mn-lt"/>
                <a:ea typeface="+mn-ea"/>
                <a:cs typeface="+mn-cs"/>
              </a:rPr>
              <a:t>nd</a:t>
            </a:r>
            <a:r>
              <a:rPr lang="en-US" sz="1000" kern="1200" dirty="0">
                <a:solidFill>
                  <a:schemeClr val="tx1"/>
                </a:solidFill>
                <a:latin typeface="+mn-lt"/>
                <a:ea typeface="+mn-ea"/>
                <a:cs typeface="+mn-cs"/>
              </a:rPr>
              <a:t> quarter after exiting)</a:t>
            </a:r>
          </a:p>
          <a:p>
            <a:pPr marL="457200" indent="-457200">
              <a:buFont typeface="+mj-lt"/>
              <a:buAutoNum type="arabicPeriod"/>
            </a:pPr>
            <a:r>
              <a:rPr lang="en-US" sz="1000" kern="1200" dirty="0">
                <a:solidFill>
                  <a:schemeClr val="tx1"/>
                </a:solidFill>
                <a:latin typeface="+mn-lt"/>
                <a:ea typeface="+mn-ea"/>
                <a:cs typeface="+mn-cs"/>
              </a:rPr>
              <a:t>CTE program quality*</a:t>
            </a:r>
          </a:p>
          <a:p>
            <a:pPr marL="457200" indent="-457200">
              <a:buFont typeface="+mj-lt"/>
              <a:buAutoNum type="arabicPeriod"/>
            </a:pPr>
            <a:r>
              <a:rPr lang="en-US" sz="1000" kern="1200" dirty="0">
                <a:solidFill>
                  <a:schemeClr val="tx1"/>
                </a:solidFill>
                <a:latin typeface="+mn-lt"/>
                <a:ea typeface="+mn-ea"/>
                <a:cs typeface="+mn-cs"/>
              </a:rPr>
              <a:t>The percentage of CTE concentrators in CTE programs that lead to non-traditional fields</a:t>
            </a:r>
          </a:p>
          <a:p>
            <a:pPr marL="0" indent="0">
              <a:buFont typeface="+mj-lt"/>
              <a:buNone/>
            </a:pPr>
            <a:endParaRPr lang="en-US" sz="1000" kern="1200" dirty="0">
              <a:solidFill>
                <a:schemeClr val="tx1"/>
              </a:solidFill>
              <a:latin typeface="+mn-lt"/>
              <a:ea typeface="+mn-ea"/>
              <a:cs typeface="+mn-cs"/>
            </a:endParaRPr>
          </a:p>
          <a:p>
            <a:pPr marL="0" indent="0">
              <a:buFont typeface="+mj-lt"/>
              <a:buNone/>
            </a:pPr>
            <a:r>
              <a:rPr lang="en-US" sz="1000" kern="1200" dirty="0">
                <a:solidFill>
                  <a:schemeClr val="tx1"/>
                </a:solidFill>
                <a:latin typeface="+mn-lt"/>
                <a:ea typeface="+mn-ea"/>
                <a:cs typeface="+mn-cs"/>
              </a:rPr>
              <a:t>Postsecondary</a:t>
            </a:r>
          </a:p>
          <a:p>
            <a:pPr marL="457200" indent="-457200">
              <a:buFont typeface="+mj-lt"/>
              <a:buAutoNum type="arabicPeriod"/>
            </a:pPr>
            <a:r>
              <a:rPr lang="en-US" sz="1000" kern="1200" dirty="0">
                <a:solidFill>
                  <a:schemeClr val="tx1"/>
                </a:solidFill>
                <a:latin typeface="+mn-lt"/>
                <a:ea typeface="+mn-ea"/>
                <a:cs typeface="+mn-cs"/>
              </a:rPr>
              <a:t>Student placement/retention (2</a:t>
            </a:r>
            <a:r>
              <a:rPr lang="en-US" sz="1000" kern="1200" baseline="30000" dirty="0">
                <a:solidFill>
                  <a:schemeClr val="tx1"/>
                </a:solidFill>
                <a:latin typeface="+mn-lt"/>
                <a:ea typeface="+mn-ea"/>
                <a:cs typeface="+mn-cs"/>
              </a:rPr>
              <a:t>nd</a:t>
            </a:r>
            <a:r>
              <a:rPr lang="en-US" sz="1000" kern="1200" dirty="0">
                <a:solidFill>
                  <a:schemeClr val="tx1"/>
                </a:solidFill>
                <a:latin typeface="+mn-lt"/>
                <a:ea typeface="+mn-ea"/>
                <a:cs typeface="+mn-cs"/>
              </a:rPr>
              <a:t> quarter after program completion)</a:t>
            </a:r>
          </a:p>
          <a:p>
            <a:pPr marL="457200" indent="-457200">
              <a:buFont typeface="+mj-lt"/>
              <a:buAutoNum type="arabicPeriod"/>
            </a:pPr>
            <a:r>
              <a:rPr lang="en-US" sz="1000" kern="1200" dirty="0">
                <a:solidFill>
                  <a:schemeClr val="tx1"/>
                </a:solidFill>
                <a:latin typeface="+mn-lt"/>
                <a:ea typeface="+mn-ea"/>
                <a:cs typeface="+mn-cs"/>
              </a:rPr>
              <a:t>Credential attainment</a:t>
            </a:r>
          </a:p>
          <a:p>
            <a:pPr marL="457200" indent="-457200">
              <a:buFont typeface="+mj-lt"/>
              <a:buAutoNum type="arabicPeriod"/>
            </a:pPr>
            <a:r>
              <a:rPr lang="en-US" sz="1000" kern="1200" dirty="0">
                <a:solidFill>
                  <a:schemeClr val="tx1"/>
                </a:solidFill>
                <a:latin typeface="+mn-lt"/>
                <a:ea typeface="+mn-ea"/>
                <a:cs typeface="+mn-cs"/>
              </a:rPr>
              <a:t>The percentage of CTE concentrators in CTE programs that lead to non-traditional fields</a:t>
            </a:r>
          </a:p>
          <a:p>
            <a:endParaRPr lang="en-US" sz="1000" dirty="0"/>
          </a:p>
        </p:txBody>
      </p:sp>
      <p:sp>
        <p:nvSpPr>
          <p:cNvPr id="4" name="Slide Number Placeholder 3"/>
          <p:cNvSpPr>
            <a:spLocks noGrp="1"/>
          </p:cNvSpPr>
          <p:nvPr>
            <p:ph type="sldNum" sz="quarter" idx="10"/>
          </p:nvPr>
        </p:nvSpPr>
        <p:spPr/>
        <p:txBody>
          <a:bodyPr/>
          <a:lstStyle/>
          <a:p>
            <a:fld id="{F87776F0-3EAD-48C9-849E-8BF0DF176F6F}" type="slidenum">
              <a:rPr lang="en-US" smtClean="0"/>
              <a:t>12</a:t>
            </a:fld>
            <a:endParaRPr lang="en-US"/>
          </a:p>
        </p:txBody>
      </p:sp>
    </p:spTree>
    <p:extLst>
      <p:ext uri="{BB962C8B-B14F-4D97-AF65-F5344CB8AC3E}">
        <p14:creationId xmlns:p14="http://schemas.microsoft.com/office/powerpoint/2010/main" val="210130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864971-922E-4277-803D-4C8F3EAA9825}"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417185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864971-922E-4277-803D-4C8F3EAA9825}"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311065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864971-922E-4277-803D-4C8F3EAA9825}"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2462440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0" name="Shape 20"/>
          <p:cNvSpPr>
            <a:spLocks noGrp="1"/>
          </p:cNvSpPr>
          <p:nvPr>
            <p:ph type="title"/>
          </p:nvPr>
        </p:nvSpPr>
        <p:spPr>
          <a:xfrm>
            <a:off x="609600" y="274638"/>
            <a:ext cx="10972800" cy="1143001"/>
          </a:xfrm>
          <a:prstGeom prst="rect">
            <a:avLst/>
          </a:prstGeom>
        </p:spPr>
        <p:txBody>
          <a:bodyPr/>
          <a:lstStyle/>
          <a:p>
            <a:r>
              <a:t>Title Text</a:t>
            </a:r>
          </a:p>
        </p:txBody>
      </p:sp>
      <p:sp>
        <p:nvSpPr>
          <p:cNvPr id="21" name="Shape 21"/>
          <p:cNvSpPr>
            <a:spLocks noGrp="1"/>
          </p:cNvSpPr>
          <p:nvPr>
            <p:ph type="body" sz="half" idx="1"/>
          </p:nvPr>
        </p:nvSpPr>
        <p:spPr>
          <a:xfrm>
            <a:off x="609602" y="1600201"/>
            <a:ext cx="5384799" cy="4525964"/>
          </a:xfrm>
          <a:prstGeom prst="rect">
            <a:avLst/>
          </a:prstGeom>
        </p:spPr>
        <p:txBody>
          <a:bodyPr>
            <a:normAutofit/>
          </a:bodyPr>
          <a:lstStyle>
            <a:lvl1pPr>
              <a:spcBef>
                <a:spcPts val="0"/>
              </a:spcBef>
            </a:lvl1pPr>
            <a:lvl2pPr>
              <a:spcBef>
                <a:spcPts val="0"/>
              </a:spcBef>
            </a:lvl2pPr>
            <a:lvl3pPr>
              <a:spcBef>
                <a:spcPts val="0"/>
              </a:spcBef>
            </a:lvl3pPr>
            <a:lvl4pPr>
              <a:spcBef>
                <a:spcPts val="0"/>
              </a:spcBef>
            </a:lvl4pPr>
            <a:lvl5pPr>
              <a:spcBef>
                <a:spcPts val="0"/>
              </a:spcBef>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body" sz="half" idx="13"/>
          </p:nvPr>
        </p:nvSpPr>
        <p:spPr>
          <a:xfrm>
            <a:off x="6197602" y="1600201"/>
            <a:ext cx="5384799" cy="4525963"/>
          </a:xfrm>
          <a:prstGeom prst="rect">
            <a:avLst/>
          </a:prstGeom>
        </p:spPr>
        <p:txBody>
          <a:bodyPr>
            <a:normAutofit/>
          </a:bodyPr>
          <a:lstStyle>
            <a:lvl1pPr>
              <a:spcBef>
                <a:spcPts val="0"/>
              </a:spcBef>
              <a:defRPr/>
            </a:lvl1pPr>
          </a:lstStyle>
          <a:p>
            <a:pPr>
              <a:spcBef>
                <a:spcPts val="0"/>
              </a:spcBef>
            </a:pPr>
            <a:endParaRPr/>
          </a:p>
        </p:txBody>
      </p:sp>
      <p:sp>
        <p:nvSpPr>
          <p:cNvPr id="23" name="Shape 23"/>
          <p:cNvSpPr>
            <a:spLocks noGrp="1"/>
          </p:cNvSpPr>
          <p:nvPr>
            <p:ph type="sldNum" sz="quarter" idx="2"/>
          </p:nvPr>
        </p:nvSpPr>
        <p:spPr>
          <a:xfrm>
            <a:off x="8737600" y="6356350"/>
            <a:ext cx="477832" cy="494401"/>
          </a:xfrm>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93469113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864971-922E-4277-803D-4C8F3EAA9825}"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13272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864971-922E-4277-803D-4C8F3EAA9825}"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183006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864971-922E-4277-803D-4C8F3EAA9825}"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379204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864971-922E-4277-803D-4C8F3EAA9825}" type="datetimeFigureOut">
              <a:rPr lang="en-US" smtClean="0"/>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78386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864971-922E-4277-803D-4C8F3EAA9825}" type="datetimeFigureOut">
              <a:rPr lang="en-US" smtClean="0"/>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148828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64971-922E-4277-803D-4C8F3EAA9825}" type="datetimeFigureOut">
              <a:rPr lang="en-US" smtClean="0"/>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205499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864971-922E-4277-803D-4C8F3EAA9825}"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146253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864971-922E-4277-803D-4C8F3EAA9825}"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3655B-624A-4E8E-BCCA-82FB4BB9C403}" type="slidenum">
              <a:rPr lang="en-US" smtClean="0"/>
              <a:t>‹#›</a:t>
            </a:fld>
            <a:endParaRPr lang="en-US"/>
          </a:p>
        </p:txBody>
      </p:sp>
    </p:spTree>
    <p:extLst>
      <p:ext uri="{BB962C8B-B14F-4D97-AF65-F5344CB8AC3E}">
        <p14:creationId xmlns:p14="http://schemas.microsoft.com/office/powerpoint/2010/main" val="8065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64971-922E-4277-803D-4C8F3EAA9825}" type="datetimeFigureOut">
              <a:rPr lang="en-US" smtClean="0"/>
              <a:t>6/23/2021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3655B-624A-4E8E-BCCA-82FB4BB9C403}" type="slidenum">
              <a:rPr lang="en-US" smtClean="0"/>
              <a:t>‹#›</a:t>
            </a:fld>
            <a:endParaRPr lang="en-US"/>
          </a:p>
        </p:txBody>
      </p:sp>
      <p:grpSp>
        <p:nvGrpSpPr>
          <p:cNvPr id="7" name="Group 6"/>
          <p:cNvGrpSpPr/>
          <p:nvPr userDrawn="1"/>
        </p:nvGrpSpPr>
        <p:grpSpPr>
          <a:xfrm>
            <a:off x="0" y="6657474"/>
            <a:ext cx="12192000" cy="120316"/>
            <a:chOff x="0" y="5935579"/>
            <a:chExt cx="12452683" cy="272716"/>
          </a:xfrm>
        </p:grpSpPr>
        <p:sp>
          <p:nvSpPr>
            <p:cNvPr id="8" name="Rectangle 7"/>
            <p:cNvSpPr/>
            <p:nvPr/>
          </p:nvSpPr>
          <p:spPr>
            <a:xfrm>
              <a:off x="0" y="5935579"/>
              <a:ext cx="9970168" cy="272716"/>
            </a:xfrm>
            <a:prstGeom prst="rect">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970168" y="5935579"/>
              <a:ext cx="1728537" cy="272716"/>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510210" y="5935579"/>
              <a:ext cx="942473" cy="272716"/>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5903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ducation.ne.gov/nce/careerdevelopmen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ebraskacareerclusters.com/health/?wvideo=arh32d879j"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hyperlink" Target="http://www.education.ne.gov/nce/careerdevelopment" TargetMode="External"/><Relationship Id="rId2" Type="http://schemas.openxmlformats.org/officeDocument/2006/relationships/hyperlink" Target="http://www.nebraskacareerconnections.org/"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nebraskaworkplaceexperiences.com/"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nebraskaworkplaceexperiences.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8.pn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hyperlink" Target="https://www.dropbox.com/sh/84q6f4b4f1x9zh1/AABKh1tvSKbRBevkp8aNWuwUa?dl=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4.emf"/><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5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6.xml"/><Relationship Id="rId5" Type="http://schemas.openxmlformats.org/officeDocument/2006/relationships/image" Target="../media/image46.gif"/><Relationship Id="rId4" Type="http://schemas.openxmlformats.org/officeDocument/2006/relationships/image" Target="../media/image45.gif"/></Relationships>
</file>

<file path=ppt/slides/_rels/slide56.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6.xml"/><Relationship Id="rId5" Type="http://schemas.openxmlformats.org/officeDocument/2006/relationships/image" Target="../media/image50.gif"/><Relationship Id="rId4" Type="http://schemas.openxmlformats.org/officeDocument/2006/relationships/image" Target="../media/image49.gif"/></Relationships>
</file>

<file path=ppt/slides/_rels/slide5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56.jpeg"/><Relationship Id="rId4" Type="http://schemas.openxmlformats.org/officeDocument/2006/relationships/image" Target="../media/image55.tiff"/></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ne.gov/S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areersafeonline.com/" TargetMode="External"/><Relationship Id="rId5" Type="http://schemas.openxmlformats.org/officeDocument/2006/relationships/hyperlink" Target="https://www.education.ne.gov/NCE" TargetMode="External"/><Relationship Id="rId4" Type="http://schemas.openxmlformats.org/officeDocument/2006/relationships/hyperlink" Target="http://www.skillsusanebraska.org/"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8.jpeg"/></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nebraskaststeachers.org/" TargetMode="External"/><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hyperlink" Target="http://www.wimp.com/carbrai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93288"/>
            <a:ext cx="10886674" cy="2608847"/>
          </a:xfrm>
        </p:spPr>
        <p:txBody>
          <a:bodyPr>
            <a:normAutofit/>
          </a:bodyPr>
          <a:lstStyle/>
          <a:p>
            <a:r>
              <a:rPr lang="en-US" sz="4800" dirty="0"/>
              <a:t>2019 Skilled and Technical Sciences</a:t>
            </a:r>
            <a:br>
              <a:rPr lang="en-US" sz="4800" dirty="0"/>
            </a:br>
            <a:r>
              <a:rPr lang="en-US" sz="4800" dirty="0"/>
              <a:t>Fall In-service Workshop</a:t>
            </a:r>
          </a:p>
        </p:txBody>
      </p:sp>
      <p:sp>
        <p:nvSpPr>
          <p:cNvPr id="8" name="Text Placeholder 7"/>
          <p:cNvSpPr>
            <a:spLocks noGrp="1"/>
          </p:cNvSpPr>
          <p:nvPr>
            <p:ph type="body" idx="1"/>
          </p:nvPr>
        </p:nvSpPr>
        <p:spPr/>
        <p:txBody>
          <a:bodyPr/>
          <a:lstStyle/>
          <a:p>
            <a:r>
              <a:rPr lang="en-US" b="1" dirty="0"/>
              <a:t>STS – Teaching Skills That Keep Nebraska Growing</a:t>
            </a:r>
          </a:p>
        </p:txBody>
      </p:sp>
      <p:grpSp>
        <p:nvGrpSpPr>
          <p:cNvPr id="4" name="Group 3"/>
          <p:cNvGrpSpPr/>
          <p:nvPr/>
        </p:nvGrpSpPr>
        <p:grpSpPr>
          <a:xfrm>
            <a:off x="0" y="6657474"/>
            <a:ext cx="12192000" cy="120316"/>
            <a:chOff x="0" y="5935579"/>
            <a:chExt cx="12452683" cy="272716"/>
          </a:xfrm>
        </p:grpSpPr>
        <p:sp>
          <p:nvSpPr>
            <p:cNvPr id="5" name="Rectangle 4"/>
            <p:cNvSpPr/>
            <p:nvPr/>
          </p:nvSpPr>
          <p:spPr>
            <a:xfrm>
              <a:off x="0" y="5935579"/>
              <a:ext cx="9970168" cy="272716"/>
            </a:xfrm>
            <a:prstGeom prst="rect">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70168" y="5935579"/>
              <a:ext cx="1728537" cy="272716"/>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510210" y="5935579"/>
              <a:ext cx="942473" cy="272716"/>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p:nvPr/>
        </p:nvCxnSpPr>
        <p:spPr>
          <a:xfrm flipV="1">
            <a:off x="831850" y="4491789"/>
            <a:ext cx="10621956" cy="8021"/>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3673" y="475341"/>
            <a:ext cx="5291954" cy="2035658"/>
          </a:xfrm>
          <a:prstGeom prst="rect">
            <a:avLst/>
          </a:prstGeom>
        </p:spPr>
      </p:pic>
      <p:pic>
        <p:nvPicPr>
          <p:cNvPr id="12" name="Picture 11" descr="https://www.education.ne.gov/wp-content/uploads/2017/07/AlternateNDELogoBlack.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9757" y="6089650"/>
            <a:ext cx="1854844" cy="402306"/>
          </a:xfrm>
          <a:prstGeom prst="rect">
            <a:avLst/>
          </a:prstGeom>
          <a:noFill/>
          <a:ln>
            <a:noFill/>
          </a:ln>
        </p:spPr>
      </p:pic>
    </p:spTree>
    <p:extLst>
      <p:ext uri="{BB962C8B-B14F-4D97-AF65-F5344CB8AC3E}">
        <p14:creationId xmlns:p14="http://schemas.microsoft.com/office/powerpoint/2010/main" val="70275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Major Tenet:</a:t>
            </a:r>
            <a:br>
              <a:rPr lang="en-US" dirty="0">
                <a:solidFill>
                  <a:schemeClr val="tx1"/>
                </a:solidFill>
              </a:rPr>
            </a:br>
            <a:r>
              <a:rPr lang="en-US" dirty="0">
                <a:solidFill>
                  <a:srgbClr val="FF6D1A"/>
                </a:solidFill>
              </a:rPr>
              <a:t>Program Improvement </a:t>
            </a:r>
          </a:p>
        </p:txBody>
      </p:sp>
      <p:sp>
        <p:nvSpPr>
          <p:cNvPr id="7" name="TextBox 6"/>
          <p:cNvSpPr txBox="1"/>
          <p:nvPr/>
        </p:nvSpPr>
        <p:spPr>
          <a:xfrm>
            <a:off x="838200" y="1866900"/>
            <a:ext cx="10058400"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panose="020B0503030403020204" pitchFamily="34" charset="0"/>
              </a:rPr>
              <a:t>Maintains commitment to </a:t>
            </a:r>
            <a:r>
              <a:rPr lang="en-US" sz="3200" b="1" dirty="0">
                <a:latin typeface="Myriad Pro" panose="020B0503030403020204" pitchFamily="34" charset="0"/>
              </a:rPr>
              <a:t>programs of study </a:t>
            </a:r>
          </a:p>
          <a:p>
            <a:pPr marL="285750" indent="-285750">
              <a:buFont typeface="Arial" panose="020B0604020202020204" pitchFamily="34" charset="0"/>
              <a:buChar char="•"/>
            </a:pPr>
            <a:r>
              <a:rPr lang="en-US" sz="3200" dirty="0">
                <a:latin typeface="Myriad Pro" panose="020B0503030403020204" pitchFamily="34" charset="0"/>
              </a:rPr>
              <a:t>Introduces </a:t>
            </a:r>
            <a:r>
              <a:rPr lang="en-US" sz="3200" b="1" dirty="0">
                <a:latin typeface="Myriad Pro" panose="020B0503030403020204" pitchFamily="34" charset="0"/>
              </a:rPr>
              <a:t>comprehensive</a:t>
            </a:r>
            <a:r>
              <a:rPr lang="en-US" sz="3200" dirty="0">
                <a:latin typeface="Myriad Pro" panose="020B0503030403020204" pitchFamily="34" charset="0"/>
              </a:rPr>
              <a:t> </a:t>
            </a:r>
            <a:r>
              <a:rPr lang="en-US" sz="3200" b="1" dirty="0">
                <a:latin typeface="Myriad Pro" panose="020B0503030403020204" pitchFamily="34" charset="0"/>
              </a:rPr>
              <a:t>local needs assessment </a:t>
            </a:r>
          </a:p>
          <a:p>
            <a:pPr marL="285750" indent="-285750">
              <a:buFont typeface="Arial" panose="020B0604020202020204" pitchFamily="34" charset="0"/>
              <a:buChar char="•"/>
            </a:pPr>
            <a:r>
              <a:rPr lang="en-US" sz="3200" dirty="0">
                <a:latin typeface="Myriad Pro" panose="020B0503030403020204" pitchFamily="34" charset="0"/>
              </a:rPr>
              <a:t>Increases statewide reserve fund to spur </a:t>
            </a:r>
            <a:r>
              <a:rPr lang="en-US" sz="3200" b="1" dirty="0">
                <a:latin typeface="Myriad Pro" panose="020B0503030403020204" pitchFamily="34" charset="0"/>
              </a:rPr>
              <a:t>local innovation </a:t>
            </a:r>
            <a:r>
              <a:rPr lang="en-US" sz="3200" dirty="0">
                <a:latin typeface="Myriad Pro" panose="020B0503030403020204" pitchFamily="34" charset="0"/>
              </a:rPr>
              <a:t>and implement programs of study</a:t>
            </a:r>
          </a:p>
          <a:p>
            <a:pPr marL="285750" indent="-285750">
              <a:buFont typeface="Arial" panose="020B0604020202020204" pitchFamily="34" charset="0"/>
              <a:buChar char="•"/>
            </a:pPr>
            <a:r>
              <a:rPr lang="en-US" sz="3200" dirty="0">
                <a:latin typeface="Myriad Pro" panose="020B0503030403020204" pitchFamily="34" charset="0"/>
              </a:rPr>
              <a:t>Increases focus on </a:t>
            </a:r>
            <a:r>
              <a:rPr lang="en-US" sz="3200" b="1" dirty="0">
                <a:latin typeface="Myriad Pro" panose="020B0503030403020204" pitchFamily="34" charset="0"/>
              </a:rPr>
              <a:t>alignment to labor market needs</a:t>
            </a:r>
          </a:p>
          <a:p>
            <a:pPr marL="285750" indent="-285750">
              <a:buFont typeface="Arial" panose="020B0604020202020204" pitchFamily="34" charset="0"/>
              <a:buChar char="•"/>
            </a:pPr>
            <a:r>
              <a:rPr lang="en-US" sz="3200" dirty="0">
                <a:latin typeface="Myriad Pro" panose="020B0503030403020204" pitchFamily="34" charset="0"/>
              </a:rPr>
              <a:t>Stronger focus on </a:t>
            </a:r>
            <a:r>
              <a:rPr lang="en-US" sz="3200" b="1" dirty="0">
                <a:latin typeface="Myriad Pro" panose="020B0503030403020204" pitchFamily="34" charset="0"/>
              </a:rPr>
              <a:t>equity</a:t>
            </a:r>
            <a:r>
              <a:rPr lang="en-US" sz="3200" dirty="0">
                <a:latin typeface="Myriad Pro" panose="020B0503030403020204" pitchFamily="34" charset="0"/>
              </a:rPr>
              <a:t>, including a new purpose on increasing opportunities for special populations </a:t>
            </a:r>
          </a:p>
        </p:txBody>
      </p:sp>
      <p:pic>
        <p:nvPicPr>
          <p:cNvPr id="2" name="Picture 1" descr="The Tech Street Journal – We love things that seem impossible."/>
          <p:cNvPicPr>
            <a:picLocks noChangeAspect="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9653230" y="4216893"/>
            <a:ext cx="2538770" cy="2536936"/>
          </a:xfrm>
          <a:prstGeom prst="rect">
            <a:avLst/>
          </a:prstGeom>
        </p:spPr>
      </p:pic>
    </p:spTree>
    <p:extLst>
      <p:ext uri="{BB962C8B-B14F-4D97-AF65-F5344CB8AC3E}">
        <p14:creationId xmlns:p14="http://schemas.microsoft.com/office/powerpoint/2010/main" val="388122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Major Tenet:</a:t>
            </a:r>
            <a:br>
              <a:rPr lang="en-US" dirty="0">
                <a:solidFill>
                  <a:schemeClr val="tx1"/>
                </a:solidFill>
              </a:rPr>
            </a:br>
            <a:r>
              <a:rPr lang="en-US" dirty="0">
                <a:solidFill>
                  <a:srgbClr val="FF6D1A"/>
                </a:solidFill>
              </a:rPr>
              <a:t>Flexibility</a:t>
            </a:r>
          </a:p>
        </p:txBody>
      </p:sp>
      <p:sp>
        <p:nvSpPr>
          <p:cNvPr id="7" name="TextBox 6"/>
          <p:cNvSpPr txBox="1"/>
          <p:nvPr/>
        </p:nvSpPr>
        <p:spPr>
          <a:xfrm>
            <a:off x="690880" y="1943100"/>
            <a:ext cx="10058400" cy="2800767"/>
          </a:xfrm>
          <a:prstGeom prst="rect">
            <a:avLst/>
          </a:prstGeom>
          <a:noFill/>
        </p:spPr>
        <p:txBody>
          <a:bodyPr wrap="square" rtlCol="0">
            <a:spAutoFit/>
          </a:bodyPr>
          <a:lstStyle/>
          <a:p>
            <a:pPr marL="800100" lvl="1" indent="-342900">
              <a:buFont typeface="Arial" panose="020B0604020202020204" pitchFamily="34" charset="0"/>
              <a:buChar char="•"/>
            </a:pPr>
            <a:r>
              <a:rPr lang="en-US" sz="3200" dirty="0">
                <a:latin typeface="Myriad Pro" panose="020B0503030403020204" pitchFamily="34" charset="0"/>
              </a:rPr>
              <a:t>Enables financial support for career exploration to go as low as </a:t>
            </a:r>
            <a:r>
              <a:rPr lang="en-US" sz="3200" b="1" dirty="0">
                <a:latin typeface="Myriad Pro" panose="020B0503030403020204" pitchFamily="34" charset="0"/>
              </a:rPr>
              <a:t>grade 5</a:t>
            </a:r>
          </a:p>
          <a:p>
            <a:pPr marL="800100" lvl="1" indent="-342900">
              <a:buFont typeface="Arial" panose="020B0604020202020204" pitchFamily="34" charset="0"/>
              <a:buChar char="•"/>
            </a:pPr>
            <a:r>
              <a:rPr lang="en-US" sz="3200" b="1" dirty="0">
                <a:latin typeface="Myriad Pro" panose="020B0503030403020204" pitchFamily="34" charset="0"/>
              </a:rPr>
              <a:t>Aligns</a:t>
            </a:r>
            <a:r>
              <a:rPr lang="en-US" sz="3200" dirty="0">
                <a:latin typeface="Myriad Pro" panose="020B0503030403020204" pitchFamily="34" charset="0"/>
              </a:rPr>
              <a:t> to the Every Student Succeeds Act (ESSA) and Workforce Innovation and Opportunity Act (WIOA) </a:t>
            </a:r>
          </a:p>
          <a:p>
            <a:pPr lvl="2"/>
            <a:endParaRPr lang="en-US" sz="2400" dirty="0">
              <a:latin typeface="+mj-lt"/>
            </a:endParaRPr>
          </a:p>
          <a:p>
            <a:pPr marL="742950" lvl="1" indent="-285750">
              <a:buFont typeface="Arial" panose="020B0604020202020204" pitchFamily="34" charset="0"/>
              <a:buChar char="•"/>
            </a:pPr>
            <a:endParaRPr lang="en-US" sz="2400" dirty="0">
              <a:latin typeface="+mj-lt"/>
            </a:endParaRPr>
          </a:p>
        </p:txBody>
      </p:sp>
      <p:pic>
        <p:nvPicPr>
          <p:cNvPr id="2" name="Picture 1" descr="Hipotecas más flexibles. | RN Blog - Tu Mejor Hipotec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355" y="4827418"/>
            <a:ext cx="2229450" cy="1350192"/>
          </a:xfrm>
          <a:prstGeom prst="rect">
            <a:avLst/>
          </a:prstGeom>
        </p:spPr>
      </p:pic>
    </p:spTree>
    <p:extLst>
      <p:ext uri="{BB962C8B-B14F-4D97-AF65-F5344CB8AC3E}">
        <p14:creationId xmlns:p14="http://schemas.microsoft.com/office/powerpoint/2010/main" val="159368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Major Tenet:</a:t>
            </a:r>
            <a:br>
              <a:rPr lang="en-US" dirty="0">
                <a:solidFill>
                  <a:schemeClr val="tx1"/>
                </a:solidFill>
              </a:rPr>
            </a:br>
            <a:r>
              <a:rPr lang="en-US" dirty="0">
                <a:solidFill>
                  <a:srgbClr val="FF6D1A"/>
                </a:solidFill>
              </a:rPr>
              <a:t>Data &amp; Accountability</a:t>
            </a:r>
          </a:p>
        </p:txBody>
      </p:sp>
      <p:sp>
        <p:nvSpPr>
          <p:cNvPr id="7" name="TextBox 6"/>
          <p:cNvSpPr txBox="1"/>
          <p:nvPr/>
        </p:nvSpPr>
        <p:spPr>
          <a:xfrm>
            <a:off x="805180" y="1943100"/>
            <a:ext cx="10058400" cy="2985433"/>
          </a:xfrm>
          <a:prstGeom prst="rect">
            <a:avLst/>
          </a:prstGeom>
          <a:noFill/>
        </p:spPr>
        <p:txBody>
          <a:bodyPr wrap="square" rtlCol="0">
            <a:spAutoFit/>
          </a:bodyPr>
          <a:lstStyle/>
          <a:p>
            <a:pPr marL="800100" lvl="1" indent="-342900">
              <a:buFont typeface="Arial" panose="020B0604020202020204" pitchFamily="34" charset="0"/>
              <a:buChar char="•"/>
            </a:pPr>
            <a:r>
              <a:rPr lang="en-US" sz="2800" dirty="0">
                <a:latin typeface="Myriad Pro" panose="020B0503030403020204" pitchFamily="34" charset="0"/>
              </a:rPr>
              <a:t>Defines who is included in the accountability system (only Concentrators) </a:t>
            </a:r>
          </a:p>
          <a:p>
            <a:pPr marL="800100" lvl="1" indent="-342900">
              <a:buFont typeface="Arial" panose="020B0604020202020204" pitchFamily="34" charset="0"/>
              <a:buChar char="•"/>
            </a:pPr>
            <a:r>
              <a:rPr lang="en-US" sz="2800" dirty="0">
                <a:latin typeface="Myriad Pro" panose="020B0503030403020204" pitchFamily="34" charset="0"/>
              </a:rPr>
              <a:t>Changes the process for setting performance targets</a:t>
            </a:r>
          </a:p>
          <a:p>
            <a:pPr marL="1257300" lvl="2" indent="-342900">
              <a:buFont typeface="Arial" panose="020B0604020202020204" pitchFamily="34" charset="0"/>
              <a:buChar char="•"/>
            </a:pPr>
            <a:r>
              <a:rPr lang="en-US" sz="2800" dirty="0">
                <a:latin typeface="Myriad Pro" panose="020B0503030403020204" pitchFamily="34" charset="0"/>
              </a:rPr>
              <a:t>Includes strengthened stakeholder engagement process</a:t>
            </a:r>
          </a:p>
          <a:p>
            <a:pPr marL="800100" lvl="1" indent="-342900">
              <a:buFont typeface="Arial" panose="020B0604020202020204" pitchFamily="34" charset="0"/>
              <a:buChar char="•"/>
            </a:pPr>
            <a:r>
              <a:rPr lang="en-US" sz="2800" dirty="0">
                <a:latin typeface="Myriad Pro" panose="020B0503030403020204" pitchFamily="34" charset="0"/>
              </a:rPr>
              <a:t>Focuses on disaggregation of data</a:t>
            </a:r>
          </a:p>
          <a:p>
            <a:pPr lvl="2"/>
            <a:endParaRPr lang="en-US" sz="2400" dirty="0">
              <a:latin typeface="+mj-lt"/>
            </a:endParaRPr>
          </a:p>
          <a:p>
            <a:pPr marL="742950" lvl="1" indent="-285750">
              <a:buFont typeface="Arial" panose="020B0604020202020204" pitchFamily="34" charset="0"/>
              <a:buChar char="•"/>
            </a:pPr>
            <a:endParaRPr lang="en-US" sz="2400" dirty="0">
              <a:latin typeface="+mj-lt"/>
            </a:endParaRPr>
          </a:p>
        </p:txBody>
      </p:sp>
      <p:pic>
        <p:nvPicPr>
          <p:cNvPr id="2" name="Picture 1" descr="Moving from Open Data to Open Knowledge: Announcing the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34902" y="4403325"/>
            <a:ext cx="6522196" cy="1956660"/>
          </a:xfrm>
          <a:prstGeom prst="rect">
            <a:avLst/>
          </a:prstGeom>
        </p:spPr>
      </p:pic>
    </p:spTree>
    <p:extLst>
      <p:ext uri="{BB962C8B-B14F-4D97-AF65-F5344CB8AC3E}">
        <p14:creationId xmlns:p14="http://schemas.microsoft.com/office/powerpoint/2010/main" val="392131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We’ve been busy! Perkins V State Planning Activities:  </a:t>
            </a:r>
          </a:p>
        </p:txBody>
      </p:sp>
      <p:sp>
        <p:nvSpPr>
          <p:cNvPr id="3" name="Content Placeholder 2"/>
          <p:cNvSpPr>
            <a:spLocks noGrp="1"/>
          </p:cNvSpPr>
          <p:nvPr>
            <p:ph idx="1"/>
          </p:nvPr>
        </p:nvSpPr>
        <p:spPr/>
        <p:txBody>
          <a:bodyPr>
            <a:normAutofit lnSpcReduction="10000"/>
          </a:bodyPr>
          <a:lstStyle/>
          <a:p>
            <a:r>
              <a:rPr lang="en-US" dirty="0"/>
              <a:t>Stakeholder Engagement </a:t>
            </a:r>
          </a:p>
          <a:p>
            <a:r>
              <a:rPr lang="en-US" dirty="0"/>
              <a:t>Stakeholder Consultation</a:t>
            </a:r>
          </a:p>
          <a:p>
            <a:r>
              <a:rPr lang="en-US" dirty="0"/>
              <a:t>State Board of Education meetings</a:t>
            </a:r>
          </a:p>
          <a:p>
            <a:r>
              <a:rPr lang="en-US" dirty="0"/>
              <a:t>Regional and nation-wide workgroups </a:t>
            </a:r>
          </a:p>
          <a:p>
            <a:r>
              <a:rPr lang="en-US" dirty="0"/>
              <a:t>Secondary/Postsecondary Alignment assessment</a:t>
            </a:r>
          </a:p>
          <a:p>
            <a:r>
              <a:rPr lang="en-US" dirty="0"/>
              <a:t>Development of the Comprehensive Local Needs Assessment </a:t>
            </a:r>
          </a:p>
          <a:p>
            <a:r>
              <a:rPr lang="en-US" dirty="0"/>
              <a:t>Developing new annual funding application </a:t>
            </a:r>
          </a:p>
          <a:p>
            <a:r>
              <a:rPr lang="en-US" dirty="0"/>
              <a:t>Governor consultation</a:t>
            </a:r>
          </a:p>
          <a:p>
            <a:r>
              <a:rPr lang="en-US" dirty="0"/>
              <a:t>Public hearings, public comment periods coming </a:t>
            </a:r>
          </a:p>
        </p:txBody>
      </p:sp>
    </p:spTree>
    <p:extLst>
      <p:ext uri="{BB962C8B-B14F-4D97-AF65-F5344CB8AC3E}">
        <p14:creationId xmlns:p14="http://schemas.microsoft.com/office/powerpoint/2010/main" val="80652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So what’s new? </a:t>
            </a:r>
          </a:p>
        </p:txBody>
      </p:sp>
      <p:sp>
        <p:nvSpPr>
          <p:cNvPr id="3" name="Content Placeholder 2"/>
          <p:cNvSpPr>
            <a:spLocks noGrp="1"/>
          </p:cNvSpPr>
          <p:nvPr>
            <p:ph idx="1"/>
          </p:nvPr>
        </p:nvSpPr>
        <p:spPr>
          <a:xfrm>
            <a:off x="838200" y="1473694"/>
            <a:ext cx="10515600" cy="4703270"/>
          </a:xfrm>
        </p:spPr>
        <p:txBody>
          <a:bodyPr/>
          <a:lstStyle/>
          <a:p>
            <a:r>
              <a:rPr lang="en-US" dirty="0"/>
              <a:t>The Comprehensive Local Needs Assessment </a:t>
            </a:r>
          </a:p>
          <a:p>
            <a:pPr lvl="2"/>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915755311"/>
              </p:ext>
            </p:extLst>
          </p:nvPr>
        </p:nvGraphicFramePr>
        <p:xfrm>
          <a:off x="1097280" y="2119186"/>
          <a:ext cx="10222992" cy="3513516"/>
        </p:xfrm>
        <a:graphic>
          <a:graphicData uri="http://schemas.openxmlformats.org/drawingml/2006/table">
            <a:tbl>
              <a:tblPr firstRow="1" firstCol="1" bandRow="1">
                <a:tableStyleId>{912C8C85-51F0-491E-9774-3900AFEF0FD7}</a:tableStyleId>
              </a:tblPr>
              <a:tblGrid>
                <a:gridCol w="10222992">
                  <a:extLst>
                    <a:ext uri="{9D8B030D-6E8A-4147-A177-3AD203B41FA5}">
                      <a16:colId xmlns:a16="http://schemas.microsoft.com/office/drawing/2014/main" val="4092625246"/>
                    </a:ext>
                  </a:extLst>
                </a:gridCol>
              </a:tblGrid>
              <a:tr h="585586">
                <a:tc>
                  <a:txBody>
                    <a:bodyPr/>
                    <a:lstStyle/>
                    <a:p>
                      <a:pPr marL="0" marR="0">
                        <a:spcBef>
                          <a:spcPts val="0"/>
                        </a:spcBef>
                        <a:spcAft>
                          <a:spcPts val="0"/>
                        </a:spcAft>
                      </a:pPr>
                      <a:r>
                        <a:rPr lang="en-US" sz="3200" dirty="0">
                          <a:effectLst/>
                        </a:rPr>
                        <a:t>Student Performance Data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1841687921"/>
                  </a:ext>
                </a:extLst>
              </a:tr>
              <a:tr h="585586">
                <a:tc>
                  <a:txBody>
                    <a:bodyPr/>
                    <a:lstStyle/>
                    <a:p>
                      <a:pPr marL="0" marR="0">
                        <a:spcBef>
                          <a:spcPts val="0"/>
                        </a:spcBef>
                        <a:spcAft>
                          <a:spcPts val="0"/>
                        </a:spcAft>
                      </a:pPr>
                      <a:r>
                        <a:rPr lang="en-US" sz="3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Size, Scope, &amp; Quality</a:t>
                      </a:r>
                    </a:p>
                  </a:txBody>
                  <a:tcPr marL="68580" marR="68580" marT="0" marB="0" anchor="ctr">
                    <a:solidFill>
                      <a:srgbClr val="77BA13"/>
                    </a:solidFill>
                  </a:tcPr>
                </a:tc>
                <a:extLst>
                  <a:ext uri="{0D108BD9-81ED-4DB2-BD59-A6C34878D82A}">
                    <a16:rowId xmlns:a16="http://schemas.microsoft.com/office/drawing/2014/main" val="1604914100"/>
                  </a:ext>
                </a:extLst>
              </a:tr>
              <a:tr h="585586">
                <a:tc>
                  <a:txBody>
                    <a:bodyPr/>
                    <a:lstStyle/>
                    <a:p>
                      <a:pPr marL="0" marR="0">
                        <a:spcBef>
                          <a:spcPts val="0"/>
                        </a:spcBef>
                        <a:spcAft>
                          <a:spcPts val="0"/>
                        </a:spcAft>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Local Workforce Alignment</a:t>
                      </a:r>
                      <a:r>
                        <a:rPr lang="en-US" sz="32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25C7B"/>
                    </a:solidFill>
                  </a:tcPr>
                </a:tc>
                <a:extLst>
                  <a:ext uri="{0D108BD9-81ED-4DB2-BD59-A6C34878D82A}">
                    <a16:rowId xmlns:a16="http://schemas.microsoft.com/office/drawing/2014/main" val="2755977729"/>
                  </a:ext>
                </a:extLst>
              </a:tr>
              <a:tr h="585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effectLst/>
                        </a:rPr>
                        <a:t>Progress Towards Implementing CTE Programs of Study</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6D1A"/>
                    </a:solidFill>
                  </a:tcPr>
                </a:tc>
                <a:extLst>
                  <a:ext uri="{0D108BD9-81ED-4DB2-BD59-A6C34878D82A}">
                    <a16:rowId xmlns:a16="http://schemas.microsoft.com/office/drawing/2014/main" val="927660111"/>
                  </a:ext>
                </a:extLst>
              </a:tr>
              <a:tr h="585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effectLst/>
                        </a:rPr>
                        <a:t>Recruitment, Retention, and Training of Faculty and Staff</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58B6C0"/>
                    </a:solidFill>
                  </a:tcPr>
                </a:tc>
                <a:extLst>
                  <a:ext uri="{0D108BD9-81ED-4DB2-BD59-A6C34878D82A}">
                    <a16:rowId xmlns:a16="http://schemas.microsoft.com/office/drawing/2014/main" val="2696323124"/>
                  </a:ext>
                </a:extLst>
              </a:tr>
              <a:tr h="585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1"/>
                          </a:solidFill>
                          <a:effectLst/>
                        </a:rPr>
                        <a:t>Progress Toward Improving Access &amp; Equity</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4254526308"/>
                  </a:ext>
                </a:extLst>
              </a:tr>
            </a:tbl>
          </a:graphicData>
        </a:graphic>
      </p:graphicFrame>
    </p:spTree>
    <p:extLst>
      <p:ext uri="{BB962C8B-B14F-4D97-AF65-F5344CB8AC3E}">
        <p14:creationId xmlns:p14="http://schemas.microsoft.com/office/powerpoint/2010/main" val="116660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So what’s new? </a:t>
            </a:r>
          </a:p>
        </p:txBody>
      </p:sp>
      <p:sp>
        <p:nvSpPr>
          <p:cNvPr id="3" name="Content Placeholder 2"/>
          <p:cNvSpPr>
            <a:spLocks noGrp="1"/>
          </p:cNvSpPr>
          <p:nvPr>
            <p:ph idx="1"/>
          </p:nvPr>
        </p:nvSpPr>
        <p:spPr>
          <a:xfrm>
            <a:off x="838200" y="1473694"/>
            <a:ext cx="10515600" cy="4703270"/>
          </a:xfrm>
        </p:spPr>
        <p:txBody>
          <a:bodyPr/>
          <a:lstStyle/>
          <a:p>
            <a:r>
              <a:rPr lang="en-US" dirty="0"/>
              <a:t>The Local Application </a:t>
            </a:r>
          </a:p>
          <a:p>
            <a:pPr lvl="1"/>
            <a:r>
              <a:rPr lang="en-US" dirty="0"/>
              <a:t>In July, eligible recipients (stand-alone districts and consortia) will submit an application outlining the results of their comprehensive local needs assessment and “big picture” for CTE (9 required elements).</a:t>
            </a:r>
          </a:p>
          <a:p>
            <a:pPr lvl="1"/>
            <a:r>
              <a:rPr lang="en-US" dirty="0"/>
              <a:t>This application will be submitted once and cover 2020-2024 </a:t>
            </a:r>
            <a:r>
              <a:rPr lang="en-US" i="1" dirty="0"/>
              <a:t>(it can be updated</a:t>
            </a:r>
            <a:r>
              <a:rPr lang="en-US" dirty="0"/>
              <a:t>)</a:t>
            </a:r>
          </a:p>
          <a:p>
            <a:pPr lvl="2"/>
            <a:r>
              <a:rPr lang="en-US" dirty="0"/>
              <a:t>Each year thereafter,  the local recipient will submit an annual budget detailing how proposed expenditures address the outcomes in their comprehensive local needs assessment, move forward their big vision for CTE, and address any equity or performance gaps. </a:t>
            </a:r>
          </a:p>
          <a:p>
            <a:pPr lvl="2"/>
            <a:endParaRPr lang="en-US" dirty="0"/>
          </a:p>
        </p:txBody>
      </p:sp>
      <p:pic>
        <p:nvPicPr>
          <p:cNvPr id="6" name="Picture 5" descr="icons - What symbol to use to represent feedback - User ..."/>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80064" y="4775913"/>
            <a:ext cx="1631872" cy="1631870"/>
          </a:xfrm>
          <a:prstGeom prst="rect">
            <a:avLst/>
          </a:prstGeom>
        </p:spPr>
      </p:pic>
    </p:spTree>
    <p:extLst>
      <p:ext uri="{BB962C8B-B14F-4D97-AF65-F5344CB8AC3E}">
        <p14:creationId xmlns:p14="http://schemas.microsoft.com/office/powerpoint/2010/main" val="60292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So what’s new? </a:t>
            </a:r>
          </a:p>
        </p:txBody>
      </p:sp>
      <p:sp>
        <p:nvSpPr>
          <p:cNvPr id="3" name="Content Placeholder 2"/>
          <p:cNvSpPr>
            <a:spLocks noGrp="1"/>
          </p:cNvSpPr>
          <p:nvPr>
            <p:ph idx="1"/>
          </p:nvPr>
        </p:nvSpPr>
        <p:spPr>
          <a:xfrm>
            <a:off x="838200" y="1473694"/>
            <a:ext cx="10515600" cy="4703270"/>
          </a:xfrm>
        </p:spPr>
        <p:txBody>
          <a:bodyPr/>
          <a:lstStyle/>
          <a:p>
            <a:r>
              <a:rPr lang="en-US" dirty="0"/>
              <a:t>Uses of Perkins Funds </a:t>
            </a:r>
          </a:p>
          <a:p>
            <a:pPr lvl="1"/>
            <a:r>
              <a:rPr lang="en-US" dirty="0"/>
              <a:t>The allowable and non-allowable uses of Perkins funds has </a:t>
            </a:r>
            <a:r>
              <a:rPr lang="en-US" b="1" dirty="0"/>
              <a:t>not</a:t>
            </a:r>
            <a:r>
              <a:rPr lang="en-US" dirty="0"/>
              <a:t> changed</a:t>
            </a:r>
          </a:p>
          <a:p>
            <a:pPr lvl="1"/>
            <a:r>
              <a:rPr lang="en-US" dirty="0"/>
              <a:t>However, </a:t>
            </a:r>
            <a:r>
              <a:rPr lang="en-US" b="1" dirty="0"/>
              <a:t>ONLY</a:t>
            </a:r>
            <a:r>
              <a:rPr lang="en-US" dirty="0"/>
              <a:t> activities (or expenditures) that support the outcomes of the comprehensive local needs assessment will be approved </a:t>
            </a:r>
          </a:p>
          <a:p>
            <a:pPr lvl="2"/>
            <a:endParaRPr lang="en-US" dirty="0"/>
          </a:p>
        </p:txBody>
      </p:sp>
      <p:pic>
        <p:nvPicPr>
          <p:cNvPr id="4" name="Picture 3" descr="Do poor people prefer cash or in-kind benefits? | prior ..."/>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04747" y="3360198"/>
            <a:ext cx="2782506" cy="2907436"/>
          </a:xfrm>
          <a:prstGeom prst="rect">
            <a:avLst/>
          </a:prstGeom>
        </p:spPr>
      </p:pic>
    </p:spTree>
    <p:extLst>
      <p:ext uri="{BB962C8B-B14F-4D97-AF65-F5344CB8AC3E}">
        <p14:creationId xmlns:p14="http://schemas.microsoft.com/office/powerpoint/2010/main" val="3889812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Statewide Activities &amp; Priorities </a:t>
            </a:r>
            <a:r>
              <a:rPr lang="en-US" i="1" dirty="0">
                <a:solidFill>
                  <a:schemeClr val="accent2"/>
                </a:solidFill>
              </a:rPr>
              <a:t>highlights</a:t>
            </a:r>
            <a:r>
              <a:rPr lang="en-US" dirty="0">
                <a:solidFill>
                  <a:schemeClr val="accent2"/>
                </a:solidFill>
              </a:rPr>
              <a:t> </a:t>
            </a:r>
          </a:p>
        </p:txBody>
      </p:sp>
      <p:sp>
        <p:nvSpPr>
          <p:cNvPr id="3" name="Content Placeholder 2"/>
          <p:cNvSpPr>
            <a:spLocks noGrp="1"/>
          </p:cNvSpPr>
          <p:nvPr>
            <p:ph idx="1"/>
          </p:nvPr>
        </p:nvSpPr>
        <p:spPr>
          <a:xfrm>
            <a:off x="838200" y="1690688"/>
            <a:ext cx="10515600" cy="4486275"/>
          </a:xfrm>
        </p:spPr>
        <p:txBody>
          <a:bodyPr>
            <a:normAutofit/>
          </a:bodyPr>
          <a:lstStyle/>
          <a:p>
            <a:r>
              <a:rPr lang="en-US" dirty="0"/>
              <a:t>Secondary-Postsecondary Alignment</a:t>
            </a:r>
          </a:p>
          <a:p>
            <a:pPr lvl="1"/>
            <a:r>
              <a:rPr lang="en-US" dirty="0"/>
              <a:t>Programs of Study are now defined in Perkins V and span Secondary and Postsecondary. As we revise standards in 2020 we will focus narrowly on aligning secondary and postsecondary programs. </a:t>
            </a:r>
          </a:p>
          <a:p>
            <a:r>
              <a:rPr lang="en-US" dirty="0"/>
              <a:t>Work-Based Learning </a:t>
            </a:r>
          </a:p>
          <a:p>
            <a:pPr lvl="1"/>
            <a:r>
              <a:rPr lang="en-US" dirty="0"/>
              <a:t>Likely program-quality indicator*</a:t>
            </a:r>
          </a:p>
          <a:p>
            <a:pPr lvl="1"/>
            <a:r>
              <a:rPr lang="en-US" dirty="0"/>
              <a:t>WBL Summit and additional professional development opportunities </a:t>
            </a:r>
          </a:p>
          <a:p>
            <a:pPr lvl="1"/>
            <a:r>
              <a:rPr lang="en-US" dirty="0"/>
              <a:t>Significant coordination with business/industry across the state </a:t>
            </a:r>
          </a:p>
          <a:p>
            <a:r>
              <a:rPr lang="en-US" dirty="0"/>
              <a:t>Equity and Access</a:t>
            </a:r>
          </a:p>
          <a:p>
            <a:pPr lvl="1"/>
            <a:r>
              <a:rPr lang="en-US" dirty="0"/>
              <a:t>Using disaggregated data to help identify any barriers for the successful participation in, completion of, and transition to CTE programs</a:t>
            </a:r>
          </a:p>
        </p:txBody>
      </p:sp>
    </p:spTree>
    <p:extLst>
      <p:ext uri="{BB962C8B-B14F-4D97-AF65-F5344CB8AC3E}">
        <p14:creationId xmlns:p14="http://schemas.microsoft.com/office/powerpoint/2010/main" val="324954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Statewide Activities &amp; Priorities </a:t>
            </a:r>
            <a:r>
              <a:rPr lang="en-US" i="1" dirty="0">
                <a:solidFill>
                  <a:schemeClr val="accent2"/>
                </a:solidFill>
              </a:rPr>
              <a:t>highlights</a:t>
            </a:r>
            <a:endParaRPr lang="en-US" dirty="0">
              <a:solidFill>
                <a:schemeClr val="accent2"/>
              </a:solidFill>
            </a:endParaRPr>
          </a:p>
        </p:txBody>
      </p:sp>
      <p:sp>
        <p:nvSpPr>
          <p:cNvPr id="3" name="Content Placeholder 2"/>
          <p:cNvSpPr>
            <a:spLocks noGrp="1"/>
          </p:cNvSpPr>
          <p:nvPr>
            <p:ph idx="1"/>
          </p:nvPr>
        </p:nvSpPr>
        <p:spPr>
          <a:xfrm>
            <a:off x="838200" y="1690688"/>
            <a:ext cx="10515600" cy="4486275"/>
          </a:xfrm>
        </p:spPr>
        <p:txBody>
          <a:bodyPr numCol="2">
            <a:normAutofit/>
          </a:bodyPr>
          <a:lstStyle/>
          <a:p>
            <a:r>
              <a:rPr lang="en-US" dirty="0">
                <a:solidFill>
                  <a:srgbClr val="00ABBD"/>
                </a:solidFill>
              </a:rPr>
              <a:t>Systemic Career Development </a:t>
            </a:r>
          </a:p>
          <a:p>
            <a:r>
              <a:rPr lang="en-US" dirty="0"/>
              <a:t>Career Readiness Standards </a:t>
            </a:r>
          </a:p>
          <a:p>
            <a:r>
              <a:rPr lang="en-US" dirty="0">
                <a:solidFill>
                  <a:srgbClr val="00ABBD"/>
                </a:solidFill>
              </a:rPr>
              <a:t>reVISION</a:t>
            </a:r>
            <a:r>
              <a:rPr lang="en-US" dirty="0"/>
              <a:t> </a:t>
            </a:r>
          </a:p>
          <a:p>
            <a:r>
              <a:rPr lang="en-US" dirty="0"/>
              <a:t>reVISION Middle </a:t>
            </a:r>
          </a:p>
          <a:p>
            <a:r>
              <a:rPr lang="en-US" dirty="0">
                <a:solidFill>
                  <a:srgbClr val="00ABBD"/>
                </a:solidFill>
              </a:rPr>
              <a:t>Sustained (not stand-alone) professional development</a:t>
            </a:r>
          </a:p>
          <a:p>
            <a:pPr marL="171450" indent="-171450"/>
            <a:r>
              <a:rPr lang="en-US" dirty="0"/>
              <a:t>Data dashboards  </a:t>
            </a:r>
          </a:p>
          <a:p>
            <a:pPr marL="171450" indent="-171450"/>
            <a:r>
              <a:rPr lang="en-US" dirty="0">
                <a:solidFill>
                  <a:srgbClr val="00ABBD"/>
                </a:solidFill>
              </a:rPr>
              <a:t>Early postsecondary opportunities</a:t>
            </a:r>
          </a:p>
          <a:p>
            <a:pPr marL="171450" indent="-171450"/>
            <a:r>
              <a:rPr lang="en-US" dirty="0"/>
              <a:t>Recognized postsecondary credentials </a:t>
            </a:r>
          </a:p>
          <a:p>
            <a:pPr marL="171450" indent="-171450"/>
            <a:r>
              <a:rPr lang="en-US" dirty="0">
                <a:solidFill>
                  <a:srgbClr val="00ABBD"/>
                </a:solidFill>
              </a:rPr>
              <a:t>Co-curricular and expanded learning opportunities</a:t>
            </a:r>
          </a:p>
          <a:p>
            <a:pPr marL="171450" indent="-171450"/>
            <a:r>
              <a:rPr lang="en-US" dirty="0"/>
              <a:t>Contextualized core academic courses</a:t>
            </a:r>
          </a:p>
          <a:p>
            <a:pPr marL="171450" indent="-171450"/>
            <a:r>
              <a:rPr lang="en-US" dirty="0">
                <a:solidFill>
                  <a:srgbClr val="00ABBD"/>
                </a:solidFill>
              </a:rPr>
              <a:t>High-quality, standards-aligned instructional materials</a:t>
            </a:r>
          </a:p>
          <a:p>
            <a:pPr marL="171450" indent="-171450"/>
            <a:r>
              <a:rPr lang="en-US" dirty="0"/>
              <a:t>And more! </a:t>
            </a:r>
          </a:p>
          <a:p>
            <a:endParaRPr lang="en-US" dirty="0"/>
          </a:p>
        </p:txBody>
      </p:sp>
    </p:spTree>
    <p:extLst>
      <p:ext uri="{BB962C8B-B14F-4D97-AF65-F5344CB8AC3E}">
        <p14:creationId xmlns:p14="http://schemas.microsoft.com/office/powerpoint/2010/main" val="129756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61" y="143184"/>
            <a:ext cx="10515600" cy="1325563"/>
          </a:xfrm>
        </p:spPr>
        <p:txBody>
          <a:bodyPr/>
          <a:lstStyle/>
          <a:p>
            <a:r>
              <a:rPr lang="en-US" dirty="0">
                <a:solidFill>
                  <a:srgbClr val="F58220"/>
                </a:solidFill>
              </a:rPr>
              <a:t>Standards 2020</a:t>
            </a:r>
          </a:p>
        </p:txBody>
      </p:sp>
      <p:pic>
        <p:nvPicPr>
          <p:cNvPr id="1026" name="Picture 2" descr="https://cdn.education.ne.gov/wp-content/uploads/2019/04/T-and-L-Standards-Timelines-04-09-2019-1024x6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395" y="1384639"/>
            <a:ext cx="8033780" cy="519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5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FF0000"/>
                </a:solidFill>
              </a:rPr>
              <a:t>2019 STS Workshop Agenda</a:t>
            </a:r>
          </a:p>
        </p:txBody>
      </p:sp>
      <p:sp>
        <p:nvSpPr>
          <p:cNvPr id="3" name="Content Placeholder 2"/>
          <p:cNvSpPr>
            <a:spLocks noGrp="1"/>
          </p:cNvSpPr>
          <p:nvPr>
            <p:ph idx="1"/>
          </p:nvPr>
        </p:nvSpPr>
        <p:spPr>
          <a:xfrm>
            <a:off x="1097280" y="1453896"/>
            <a:ext cx="10538908" cy="5111496"/>
          </a:xfrm>
        </p:spPr>
        <p:txBody>
          <a:bodyPr>
            <a:normAutofit/>
          </a:bodyPr>
          <a:lstStyle/>
          <a:p>
            <a:r>
              <a:rPr lang="en-US" sz="3200" b="1" dirty="0"/>
              <a:t>NCE and STS Updates</a:t>
            </a:r>
          </a:p>
          <a:p>
            <a:r>
              <a:rPr lang="en-US" sz="3200" b="1" dirty="0"/>
              <a:t>New Perkins Legislation</a:t>
            </a:r>
          </a:p>
          <a:p>
            <a:r>
              <a:rPr lang="en-US" sz="3200" b="1" dirty="0"/>
              <a:t>Course Standards, Career Readiness Standards and Programs of Study </a:t>
            </a:r>
          </a:p>
          <a:p>
            <a:r>
              <a:rPr lang="en-US" sz="3200" b="1" dirty="0"/>
              <a:t>Workplace Experiences</a:t>
            </a:r>
          </a:p>
          <a:p>
            <a:r>
              <a:rPr lang="en-US" sz="3200" b="1" dirty="0"/>
              <a:t>SkillsUSA Update</a:t>
            </a:r>
          </a:p>
          <a:p>
            <a:r>
              <a:rPr lang="en-US" sz="3200" b="1" dirty="0"/>
              <a:t>Group Share</a:t>
            </a:r>
          </a:p>
          <a:p>
            <a:r>
              <a:rPr lang="en-US" sz="3200" b="1" dirty="0"/>
              <a:t>Industry Tour</a:t>
            </a:r>
          </a:p>
          <a:p>
            <a:pPr marL="0" indent="0">
              <a:buNone/>
            </a:pPr>
            <a:endParaRPr lang="en-US" sz="700" dirty="0">
              <a:latin typeface="+mj-lt"/>
            </a:endParaRPr>
          </a:p>
        </p:txBody>
      </p:sp>
      <p:sp>
        <p:nvSpPr>
          <p:cNvPr id="4" name="TextBox 3"/>
          <p:cNvSpPr txBox="1"/>
          <p:nvPr/>
        </p:nvSpPr>
        <p:spPr>
          <a:xfrm>
            <a:off x="6425515" y="5102360"/>
            <a:ext cx="3632885" cy="369332"/>
          </a:xfrm>
          <a:prstGeom prst="rect">
            <a:avLst/>
          </a:prstGeom>
          <a:noFill/>
        </p:spPr>
        <p:txBody>
          <a:bodyPr wrap="square" rtlCol="0">
            <a:spAutoFit/>
          </a:bodyPr>
          <a:lstStyle/>
          <a:p>
            <a:pPr algn="r"/>
            <a:r>
              <a:rPr lang="en-US" dirty="0" err="1">
                <a:solidFill>
                  <a:schemeClr val="bg1">
                    <a:lumMod val="85000"/>
                  </a:schemeClr>
                </a:solidFill>
              </a:rPr>
              <a:t>AdvanceCTE</a:t>
            </a:r>
            <a:r>
              <a:rPr lang="en-US" dirty="0">
                <a:solidFill>
                  <a:schemeClr val="bg1">
                    <a:lumMod val="85000"/>
                  </a:schemeClr>
                </a:solidFill>
              </a:rPr>
              <a:t>, 2019</a:t>
            </a:r>
          </a:p>
        </p:txBody>
      </p:sp>
    </p:spTree>
    <p:extLst>
      <p:ext uri="{BB962C8B-B14F-4D97-AF65-F5344CB8AC3E}">
        <p14:creationId xmlns:p14="http://schemas.microsoft.com/office/powerpoint/2010/main" val="3457376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STS Standards</a:t>
            </a:r>
          </a:p>
        </p:txBody>
      </p:sp>
      <p:sp>
        <p:nvSpPr>
          <p:cNvPr id="3" name="Content Placeholder 2"/>
          <p:cNvSpPr>
            <a:spLocks noGrp="1"/>
          </p:cNvSpPr>
          <p:nvPr>
            <p:ph idx="1"/>
          </p:nvPr>
        </p:nvSpPr>
        <p:spPr/>
        <p:txBody>
          <a:bodyPr/>
          <a:lstStyle/>
          <a:p>
            <a:r>
              <a:rPr lang="en-US" dirty="0"/>
              <a:t>Refinements not Reconstruction</a:t>
            </a:r>
          </a:p>
          <a:p>
            <a:r>
              <a:rPr lang="en-US" dirty="0"/>
              <a:t>Expand on Career Readiness in Standards</a:t>
            </a:r>
          </a:p>
          <a:p>
            <a:r>
              <a:rPr lang="en-US" dirty="0"/>
              <a:t>We will be looking for team members in for the four clusters</a:t>
            </a:r>
          </a:p>
        </p:txBody>
      </p:sp>
    </p:spTree>
    <p:extLst>
      <p:ext uri="{BB962C8B-B14F-4D97-AF65-F5344CB8AC3E}">
        <p14:creationId xmlns:p14="http://schemas.microsoft.com/office/powerpoint/2010/main" val="124984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29" y="77493"/>
            <a:ext cx="11007571" cy="1613196"/>
          </a:xfrm>
        </p:spPr>
        <p:txBody>
          <a:bodyPr/>
          <a:lstStyle/>
          <a:p>
            <a:r>
              <a:rPr lang="en-US" dirty="0">
                <a:solidFill>
                  <a:srgbClr val="F58220"/>
                </a:solidFill>
              </a:rPr>
              <a:t>Nebraska Career Development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7947" y="1255758"/>
            <a:ext cx="5046662" cy="4837859"/>
          </a:xfrm>
        </p:spPr>
      </p:pic>
      <p:sp>
        <p:nvSpPr>
          <p:cNvPr id="3" name="TextBox 2"/>
          <p:cNvSpPr txBox="1"/>
          <p:nvPr/>
        </p:nvSpPr>
        <p:spPr>
          <a:xfrm rot="17955335">
            <a:off x="1550526" y="2378633"/>
            <a:ext cx="1808710" cy="400110"/>
          </a:xfrm>
          <a:prstGeom prst="rect">
            <a:avLst/>
          </a:prstGeom>
          <a:noFill/>
        </p:spPr>
        <p:txBody>
          <a:bodyPr wrap="square" rtlCol="0">
            <a:spAutoFit/>
          </a:bodyPr>
          <a:lstStyle/>
          <a:p>
            <a:r>
              <a:rPr lang="en-US" sz="2000" b="1" dirty="0"/>
              <a:t>Self-Awareness</a:t>
            </a:r>
          </a:p>
        </p:txBody>
      </p:sp>
      <p:sp>
        <p:nvSpPr>
          <p:cNvPr id="6" name="TextBox 5"/>
          <p:cNvSpPr txBox="1"/>
          <p:nvPr/>
        </p:nvSpPr>
        <p:spPr>
          <a:xfrm rot="3561609">
            <a:off x="4354739" y="4299816"/>
            <a:ext cx="2525957" cy="400110"/>
          </a:xfrm>
          <a:prstGeom prst="rect">
            <a:avLst/>
          </a:prstGeom>
          <a:noFill/>
        </p:spPr>
        <p:txBody>
          <a:bodyPr wrap="square" rtlCol="0">
            <a:spAutoFit/>
          </a:bodyPr>
          <a:lstStyle/>
          <a:p>
            <a:r>
              <a:rPr lang="en-US" sz="2000" b="1" dirty="0"/>
              <a:t>Career</a:t>
            </a:r>
            <a:r>
              <a:rPr lang="en-US" b="1" dirty="0"/>
              <a:t> Exploration</a:t>
            </a:r>
          </a:p>
        </p:txBody>
      </p:sp>
      <p:sp>
        <p:nvSpPr>
          <p:cNvPr id="7" name="TextBox 6"/>
          <p:cNvSpPr txBox="1"/>
          <p:nvPr/>
        </p:nvSpPr>
        <p:spPr>
          <a:xfrm>
            <a:off x="1221131" y="5535678"/>
            <a:ext cx="2502976" cy="677108"/>
          </a:xfrm>
          <a:prstGeom prst="rect">
            <a:avLst/>
          </a:prstGeom>
          <a:noFill/>
        </p:spPr>
        <p:txBody>
          <a:bodyPr wrap="square" rtlCol="0">
            <a:spAutoFit/>
          </a:bodyPr>
          <a:lstStyle/>
          <a:p>
            <a:r>
              <a:rPr lang="en-US" b="1" dirty="0"/>
              <a:t>Career </a:t>
            </a:r>
            <a:r>
              <a:rPr lang="en-US" sz="2000" b="1" dirty="0"/>
              <a:t>Planning</a:t>
            </a:r>
            <a:r>
              <a:rPr lang="en-US" b="1" dirty="0"/>
              <a:t> &amp; Management</a:t>
            </a:r>
          </a:p>
        </p:txBody>
      </p:sp>
      <p:sp>
        <p:nvSpPr>
          <p:cNvPr id="5" name="TextBox 4"/>
          <p:cNvSpPr txBox="1"/>
          <p:nvPr/>
        </p:nvSpPr>
        <p:spPr>
          <a:xfrm>
            <a:off x="5796615" y="2538794"/>
            <a:ext cx="5946974" cy="3477875"/>
          </a:xfrm>
          <a:prstGeom prst="rect">
            <a:avLst/>
          </a:prstGeom>
          <a:noFill/>
        </p:spPr>
        <p:txBody>
          <a:bodyPr wrap="square" rtlCol="0">
            <a:spAutoFit/>
          </a:bodyPr>
          <a:lstStyle/>
          <a:p>
            <a:pPr algn="ctr"/>
            <a:r>
              <a:rPr lang="en-US" sz="2000" dirty="0"/>
              <a:t>Nebraska Career Development Toolkit</a:t>
            </a:r>
          </a:p>
          <a:p>
            <a:pPr algn="ctr"/>
            <a:r>
              <a:rPr lang="en-US" sz="2000" dirty="0">
                <a:hlinkClick r:id="rId3"/>
              </a:rPr>
              <a:t>www.education.ne.gov/nce/careerdevelopment</a:t>
            </a:r>
            <a:endParaRPr lang="en-US" sz="2000" dirty="0"/>
          </a:p>
          <a:p>
            <a:pPr algn="ctr"/>
            <a:endParaRPr lang="en-US" sz="2000" dirty="0"/>
          </a:p>
          <a:p>
            <a:pPr algn="ctr"/>
            <a:endParaRPr lang="en-US" sz="2000" dirty="0"/>
          </a:p>
          <a:p>
            <a:pPr marL="342900" indent="-342900" algn="ctr">
              <a:buFont typeface="Arial" panose="020B0604020202020204" pitchFamily="34" charset="0"/>
              <a:buChar char="•"/>
            </a:pPr>
            <a:r>
              <a:rPr lang="en-US" sz="2000" dirty="0"/>
              <a:t>Why Career Development?</a:t>
            </a:r>
          </a:p>
          <a:p>
            <a:pPr marL="342900" indent="-342900" algn="ctr">
              <a:buFont typeface="Arial" panose="020B0604020202020204" pitchFamily="34" charset="0"/>
              <a:buChar char="•"/>
            </a:pPr>
            <a:r>
              <a:rPr lang="en-US" sz="2000" dirty="0"/>
              <a:t>PreK-12 Program Planning </a:t>
            </a:r>
          </a:p>
          <a:p>
            <a:pPr marL="342900" indent="-342900" algn="ctr">
              <a:buFont typeface="Arial" panose="020B0604020202020204" pitchFamily="34" charset="0"/>
              <a:buChar char="•"/>
            </a:pPr>
            <a:r>
              <a:rPr lang="en-US" sz="2000" dirty="0"/>
              <a:t>Career Development Model</a:t>
            </a:r>
          </a:p>
          <a:p>
            <a:pPr marL="342900" indent="-342900" algn="ctr">
              <a:buFont typeface="Arial" panose="020B0604020202020204" pitchFamily="34" charset="0"/>
              <a:buChar char="•"/>
            </a:pPr>
            <a:r>
              <a:rPr lang="en-US" sz="2000" dirty="0"/>
              <a:t>Family Engagement</a:t>
            </a:r>
          </a:p>
          <a:p>
            <a:pPr marL="342900" indent="-342900" algn="ctr">
              <a:buFont typeface="Arial" panose="020B0604020202020204" pitchFamily="34" charset="0"/>
              <a:buChar char="•"/>
            </a:pPr>
            <a:r>
              <a:rPr lang="en-US" sz="2000" dirty="0"/>
              <a:t>Transitions for All Students</a:t>
            </a:r>
          </a:p>
          <a:p>
            <a:pPr marL="342900" indent="-342900" algn="ctr">
              <a:buFont typeface="Arial" panose="020B0604020202020204" pitchFamily="34" charset="0"/>
              <a:buChar char="•"/>
            </a:pPr>
            <a:r>
              <a:rPr lang="en-US" sz="2000" dirty="0"/>
              <a:t>Lesson Plans</a:t>
            </a:r>
          </a:p>
          <a:p>
            <a:pPr marL="342900" indent="-342900" algn="ctr">
              <a:buFont typeface="Arial" panose="020B0604020202020204" pitchFamily="34" charset="0"/>
              <a:buChar char="•"/>
            </a:pPr>
            <a:r>
              <a:rPr lang="en-US" sz="2000" dirty="0"/>
              <a:t>Resources</a:t>
            </a:r>
          </a:p>
        </p:txBody>
      </p:sp>
      <p:sp>
        <p:nvSpPr>
          <p:cNvPr id="9" name="Explosion 1 8"/>
          <p:cNvSpPr/>
          <p:nvPr/>
        </p:nvSpPr>
        <p:spPr>
          <a:xfrm rot="734834">
            <a:off x="8475776" y="369199"/>
            <a:ext cx="2981283" cy="2153315"/>
          </a:xfrm>
          <a:prstGeom prst="irregularSeal1">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New Model and Toolkit! </a:t>
            </a:r>
          </a:p>
        </p:txBody>
      </p:sp>
    </p:spTree>
    <p:extLst>
      <p:ext uri="{BB962C8B-B14F-4D97-AF65-F5344CB8AC3E}">
        <p14:creationId xmlns:p14="http://schemas.microsoft.com/office/powerpoint/2010/main" val="2726492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63" y="178231"/>
            <a:ext cx="10486107" cy="1512457"/>
          </a:xfrm>
        </p:spPr>
        <p:txBody>
          <a:bodyPr>
            <a:normAutofit/>
          </a:bodyPr>
          <a:lstStyle/>
          <a:p>
            <a:r>
              <a:rPr lang="en-US" sz="5400" dirty="0">
                <a:solidFill>
                  <a:schemeClr val="accent2"/>
                </a:solidFill>
              </a:rPr>
              <a:t>Career Exploration Resources</a:t>
            </a:r>
          </a:p>
        </p:txBody>
      </p:sp>
      <p:pic>
        <p:nvPicPr>
          <p:cNvPr id="1026" name="Picture 2" descr="https://cdn.education.ne.gov/wp-content/uploads/2017/07/NECareerClusterlog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805" y="2109451"/>
            <a:ext cx="2886075" cy="6285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11191" y="2737993"/>
            <a:ext cx="4483999" cy="1439305"/>
          </a:xfrm>
        </p:spPr>
        <p:txBody>
          <a:bodyPr>
            <a:normAutofit/>
          </a:bodyPr>
          <a:lstStyle/>
          <a:p>
            <a:pPr marL="0" indent="0">
              <a:buNone/>
            </a:pPr>
            <a:r>
              <a:rPr lang="en-US" dirty="0"/>
              <a:t>Nebraska Career Videos &amp; Teacher Discussion Guides</a:t>
            </a:r>
          </a:p>
          <a:p>
            <a:pPr lvl="1"/>
            <a:r>
              <a:rPr lang="en-US" dirty="0"/>
              <a:t>www.necareertours.com</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2058" name="Picture 10" descr="https://embedwistia-a.akamaihd.net/deliveries/e3cad936b3f83634a7dfd4c653073b98fc76a749.jpg?image_play_button_size=2x&amp;image_crop_resized=960x540&amp;image_play_button=1&amp;image_play_button_color=7b796ae0">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484" y="3156756"/>
            <a:ext cx="4885508" cy="274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265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95" y="365125"/>
            <a:ext cx="10954305" cy="1325563"/>
          </a:xfrm>
        </p:spPr>
        <p:txBody>
          <a:bodyPr/>
          <a:lstStyle/>
          <a:p>
            <a:r>
              <a:rPr lang="en-US" dirty="0">
                <a:solidFill>
                  <a:schemeClr val="accent2"/>
                </a:solidFill>
              </a:rPr>
              <a:t>Career Development Resources</a:t>
            </a:r>
          </a:p>
        </p:txBody>
      </p:sp>
      <p:sp>
        <p:nvSpPr>
          <p:cNvPr id="3" name="Content Placeholder 2"/>
          <p:cNvSpPr>
            <a:spLocks noGrp="1"/>
          </p:cNvSpPr>
          <p:nvPr>
            <p:ph idx="1"/>
          </p:nvPr>
        </p:nvSpPr>
        <p:spPr>
          <a:xfrm>
            <a:off x="603682" y="1825625"/>
            <a:ext cx="10750118" cy="4606172"/>
          </a:xfrm>
        </p:spPr>
        <p:txBody>
          <a:bodyPr/>
          <a:lstStyle/>
          <a:p>
            <a:r>
              <a:rPr lang="en-US" dirty="0"/>
              <a:t>Nebraska Career Connections</a:t>
            </a:r>
          </a:p>
          <a:p>
            <a:pPr lvl="1"/>
            <a:r>
              <a:rPr lang="en-US" dirty="0">
                <a:hlinkClick r:id="rId2"/>
              </a:rPr>
              <a:t>www.nebraskacareerconnections.org</a:t>
            </a:r>
            <a:endParaRPr lang="en-US" dirty="0"/>
          </a:p>
          <a:p>
            <a:r>
              <a:rPr lang="en-US" dirty="0"/>
              <a:t>Clusters At-A-Glance</a:t>
            </a:r>
          </a:p>
          <a:p>
            <a:r>
              <a:rPr lang="en-US" dirty="0"/>
              <a:t>Career Development Toolkit</a:t>
            </a:r>
          </a:p>
          <a:p>
            <a:pPr lvl="2"/>
            <a:r>
              <a:rPr lang="en-US" dirty="0">
                <a:hlinkClick r:id="rId3"/>
              </a:rPr>
              <a:t>www.education.ne.gov/nce/careerdevelopment</a:t>
            </a:r>
            <a:endParaRPr lang="en-US" dirty="0"/>
          </a:p>
          <a:p>
            <a:pPr marL="914400" lvl="2" indent="0">
              <a:buNone/>
            </a:pPr>
            <a:endParaRPr lang="en-US" dirty="0"/>
          </a:p>
          <a:p>
            <a:pPr marL="914400" lvl="2" indent="0">
              <a:buNone/>
            </a:pPr>
            <a:endParaRPr lang="en-US" dirty="0"/>
          </a:p>
          <a:p>
            <a:pPr lvl="2">
              <a:buFont typeface="Wingdings" panose="05000000000000000000" pitchFamily="2" charset="2"/>
              <a:buChar char="Ø"/>
            </a:pPr>
            <a:endParaRPr lang="en-US" dirty="0"/>
          </a:p>
          <a:p>
            <a:pPr lvl="2">
              <a:buFont typeface="Wingdings" panose="05000000000000000000" pitchFamily="2" charset="2"/>
              <a:buChar char="Ø"/>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959" y="1690688"/>
            <a:ext cx="2965945" cy="127730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6477" y="3431710"/>
            <a:ext cx="3210809" cy="2864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697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DD7125-35E2-4C00-B66E-323A9F3E439F}" type="slidenum">
              <a:rPr lang="en-US" smtClean="0"/>
              <a:pPr/>
              <a:t>24</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25" y="522704"/>
            <a:ext cx="3365921" cy="10572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5421" y="1156667"/>
            <a:ext cx="7745158" cy="4358762"/>
          </a:xfrm>
          <a:prstGeom prst="rect">
            <a:avLst/>
          </a:prstGeom>
        </p:spPr>
      </p:pic>
      <p:sp>
        <p:nvSpPr>
          <p:cNvPr id="7" name="TextBox 6"/>
          <p:cNvSpPr txBox="1"/>
          <p:nvPr/>
        </p:nvSpPr>
        <p:spPr>
          <a:xfrm>
            <a:off x="3715797" y="6173465"/>
            <a:ext cx="3759200" cy="338554"/>
          </a:xfrm>
          <a:prstGeom prst="rect">
            <a:avLst/>
          </a:prstGeom>
          <a:noFill/>
        </p:spPr>
        <p:txBody>
          <a:bodyPr wrap="square" rtlCol="0">
            <a:spAutoFit/>
          </a:bodyPr>
          <a:lstStyle/>
          <a:p>
            <a:r>
              <a:rPr lang="en-US" sz="1600" dirty="0">
                <a:hlinkClick r:id="rId5"/>
              </a:rPr>
              <a:t>www.nebraskaworkplaceexperiences.com</a:t>
            </a:r>
            <a:r>
              <a:rPr lang="en-US" sz="1600" dirty="0"/>
              <a:t> </a:t>
            </a:r>
          </a:p>
        </p:txBody>
      </p:sp>
      <p:sp>
        <p:nvSpPr>
          <p:cNvPr id="6" name="Content Placeholder 7"/>
          <p:cNvSpPr>
            <a:spLocks noGrp="1"/>
          </p:cNvSpPr>
          <p:nvPr>
            <p:ph idx="1"/>
          </p:nvPr>
        </p:nvSpPr>
        <p:spPr>
          <a:xfrm>
            <a:off x="261258" y="2452914"/>
            <a:ext cx="3556388" cy="2786743"/>
          </a:xfrm>
        </p:spPr>
        <p:txBody>
          <a:bodyPr>
            <a:normAutofit fontScale="92500"/>
          </a:bodyPr>
          <a:lstStyle/>
          <a:p>
            <a:pPr marL="0" indent="0" algn="r">
              <a:buNone/>
            </a:pPr>
            <a:r>
              <a:rPr lang="en-US" dirty="0">
                <a:latin typeface="+mn-lt"/>
              </a:rPr>
              <a:t>This </a:t>
            </a:r>
            <a:r>
              <a:rPr lang="en-US" i="1" dirty="0">
                <a:latin typeface="+mn-lt"/>
              </a:rPr>
              <a:t>Nebraska Workplace Experiences Continuum </a:t>
            </a:r>
            <a:r>
              <a:rPr lang="en-US" dirty="0">
                <a:latin typeface="+mn-lt"/>
              </a:rPr>
              <a:t>illustrates how Workplace Experiences become more focused as a student progresses through their education.</a:t>
            </a:r>
          </a:p>
        </p:txBody>
      </p:sp>
    </p:spTree>
    <p:extLst>
      <p:ext uri="{BB962C8B-B14F-4D97-AF65-F5344CB8AC3E}">
        <p14:creationId xmlns:p14="http://schemas.microsoft.com/office/powerpoint/2010/main" val="3057589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2" y="305705"/>
            <a:ext cx="10767874" cy="1325563"/>
          </a:xfrm>
        </p:spPr>
        <p:txBody>
          <a:bodyPr/>
          <a:lstStyle/>
          <a:p>
            <a:r>
              <a:rPr lang="en-US" dirty="0">
                <a:solidFill>
                  <a:schemeClr val="accent2"/>
                </a:solidFill>
              </a:rPr>
              <a:t>What are Workplace Experiences?</a:t>
            </a:r>
          </a:p>
        </p:txBody>
      </p:sp>
      <p:sp>
        <p:nvSpPr>
          <p:cNvPr id="4" name="Slide Number Placeholder 3"/>
          <p:cNvSpPr>
            <a:spLocks noGrp="1"/>
          </p:cNvSpPr>
          <p:nvPr>
            <p:ph type="sldNum" sz="quarter" idx="12"/>
          </p:nvPr>
        </p:nvSpPr>
        <p:spPr/>
        <p:txBody>
          <a:bodyPr/>
          <a:lstStyle/>
          <a:p>
            <a:fld id="{2FDD7125-35E2-4C00-B66E-323A9F3E439F}" type="slidenum">
              <a:rPr lang="en-US" smtClean="0"/>
              <a:pPr/>
              <a:t>25</a:t>
            </a:fld>
            <a:endParaRPr lang="en-US"/>
          </a:p>
        </p:txBody>
      </p:sp>
      <p:sp>
        <p:nvSpPr>
          <p:cNvPr id="8" name="Content Placeholder 7"/>
          <p:cNvSpPr>
            <a:spLocks noGrp="1"/>
          </p:cNvSpPr>
          <p:nvPr>
            <p:ph idx="1"/>
          </p:nvPr>
        </p:nvSpPr>
        <p:spPr>
          <a:xfrm>
            <a:off x="712062" y="1788757"/>
            <a:ext cx="10515600" cy="2714171"/>
          </a:xfrm>
        </p:spPr>
        <p:txBody>
          <a:bodyPr>
            <a:normAutofit/>
          </a:bodyPr>
          <a:lstStyle/>
          <a:p>
            <a:r>
              <a:rPr lang="en-US" dirty="0"/>
              <a:t>Educational strategies that provide opportunities for students to enhance their learning, explore career options, and demonstrate their academic, technical, and Career Readiness Skills in authentic work settings.</a:t>
            </a:r>
          </a:p>
          <a:p>
            <a:pPr marL="0" indent="0">
              <a:buNone/>
            </a:pPr>
            <a:endParaRPr lang="en-US" dirty="0"/>
          </a:p>
          <a:p>
            <a:r>
              <a:rPr lang="en-US" dirty="0"/>
              <a:t>These experiences are integrated into curricular offerings and assessed accordingly.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902" y="4688113"/>
            <a:ext cx="3365921" cy="1057222"/>
          </a:xfrm>
          <a:prstGeom prst="rect">
            <a:avLst/>
          </a:prstGeom>
        </p:spPr>
      </p:pic>
      <p:sp>
        <p:nvSpPr>
          <p:cNvPr id="7" name="TextBox 6"/>
          <p:cNvSpPr txBox="1"/>
          <p:nvPr/>
        </p:nvSpPr>
        <p:spPr>
          <a:xfrm>
            <a:off x="4265909" y="6017796"/>
            <a:ext cx="4164496" cy="338554"/>
          </a:xfrm>
          <a:prstGeom prst="rect">
            <a:avLst/>
          </a:prstGeom>
          <a:noFill/>
        </p:spPr>
        <p:txBody>
          <a:bodyPr wrap="square" rtlCol="0">
            <a:spAutoFit/>
          </a:bodyPr>
          <a:lstStyle/>
          <a:p>
            <a:r>
              <a:rPr lang="en-US" sz="1600" dirty="0">
                <a:hlinkClick r:id="rId4"/>
              </a:rPr>
              <a:t>www.nebraskaworkplaceexperiences.com</a:t>
            </a:r>
            <a:r>
              <a:rPr lang="en-US" sz="1600" dirty="0"/>
              <a:t> </a:t>
            </a:r>
          </a:p>
        </p:txBody>
      </p:sp>
    </p:spTree>
    <p:extLst>
      <p:ext uri="{BB962C8B-B14F-4D97-AF65-F5344CB8AC3E}">
        <p14:creationId xmlns:p14="http://schemas.microsoft.com/office/powerpoint/2010/main" val="397285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806" y="204770"/>
            <a:ext cx="10515600" cy="1325563"/>
          </a:xfrm>
        </p:spPr>
        <p:txBody>
          <a:bodyPr/>
          <a:lstStyle/>
          <a:p>
            <a:r>
              <a:rPr lang="en-US" dirty="0">
                <a:solidFill>
                  <a:schemeClr val="accent2"/>
                </a:solidFill>
              </a:rPr>
              <a:t>Why Workplace Experiences?</a:t>
            </a:r>
          </a:p>
        </p:txBody>
      </p:sp>
      <p:sp>
        <p:nvSpPr>
          <p:cNvPr id="3" name="Content Placeholder 2"/>
          <p:cNvSpPr>
            <a:spLocks noGrp="1"/>
          </p:cNvSpPr>
          <p:nvPr>
            <p:ph idx="1"/>
          </p:nvPr>
        </p:nvSpPr>
        <p:spPr>
          <a:xfrm>
            <a:off x="648183" y="2271548"/>
            <a:ext cx="3019250" cy="2398106"/>
          </a:xfrm>
          <a:solidFill>
            <a:srgbClr val="00ABBD"/>
          </a:solidFill>
          <a:ln>
            <a:solidFill>
              <a:srgbClr val="25408F"/>
            </a:solidFill>
          </a:ln>
        </p:spPr>
        <p:txBody>
          <a:bodyPr>
            <a:noAutofit/>
          </a:bodyPr>
          <a:lstStyle/>
          <a:p>
            <a:pPr marL="0" indent="0" algn="ctr">
              <a:buNone/>
            </a:pPr>
            <a:r>
              <a:rPr lang="en-US" sz="3200" dirty="0"/>
              <a:t>Students may be 19-20 before they take their first full-time job. </a:t>
            </a:r>
          </a:p>
        </p:txBody>
      </p:sp>
      <p:sp>
        <p:nvSpPr>
          <p:cNvPr id="4" name="Slide Number Placeholder 3"/>
          <p:cNvSpPr>
            <a:spLocks noGrp="1"/>
          </p:cNvSpPr>
          <p:nvPr>
            <p:ph type="sldNum" sz="quarter" idx="12"/>
          </p:nvPr>
        </p:nvSpPr>
        <p:spPr/>
        <p:txBody>
          <a:bodyPr/>
          <a:lstStyle/>
          <a:p>
            <a:fld id="{2FDD7125-35E2-4C00-B66E-323A9F3E439F}" type="slidenum">
              <a:rPr lang="en-US" smtClean="0"/>
              <a:pPr/>
              <a:t>26</a:t>
            </a:fld>
            <a:endParaRPr lang="en-US"/>
          </a:p>
        </p:txBody>
      </p:sp>
      <p:sp>
        <p:nvSpPr>
          <p:cNvPr id="6" name="Rectangle 5"/>
          <p:cNvSpPr/>
          <p:nvPr/>
        </p:nvSpPr>
        <p:spPr>
          <a:xfrm>
            <a:off x="4157688" y="1530333"/>
            <a:ext cx="3876624" cy="3108543"/>
          </a:xfrm>
          <a:prstGeom prst="rect">
            <a:avLst/>
          </a:prstGeom>
          <a:solidFill>
            <a:srgbClr val="00ABBD"/>
          </a:solidFill>
          <a:ln>
            <a:solidFill>
              <a:srgbClr val="25408F"/>
            </a:solidFill>
          </a:ln>
        </p:spPr>
        <p:txBody>
          <a:bodyPr wrap="square">
            <a:spAutoFit/>
          </a:bodyPr>
          <a:lstStyle/>
          <a:p>
            <a:pPr algn="ctr"/>
            <a:r>
              <a:rPr lang="en-US" sz="2800" dirty="0">
                <a:latin typeface="Myriad Pro" panose="020B0503030403020204" pitchFamily="34" charset="0"/>
              </a:rPr>
              <a:t>According to Gallup, business leaders value an internship or on-the-job training more than the college major or college grades of employees.</a:t>
            </a:r>
          </a:p>
        </p:txBody>
      </p:sp>
      <p:sp>
        <p:nvSpPr>
          <p:cNvPr id="7" name="Rectangle 6"/>
          <p:cNvSpPr/>
          <p:nvPr/>
        </p:nvSpPr>
        <p:spPr>
          <a:xfrm>
            <a:off x="8524567" y="2392107"/>
            <a:ext cx="2829233" cy="2246769"/>
          </a:xfrm>
          <a:prstGeom prst="rect">
            <a:avLst/>
          </a:prstGeom>
          <a:solidFill>
            <a:srgbClr val="00ABBD"/>
          </a:solidFill>
          <a:ln>
            <a:solidFill>
              <a:srgbClr val="25408F"/>
            </a:solidFill>
          </a:ln>
        </p:spPr>
        <p:txBody>
          <a:bodyPr wrap="square">
            <a:spAutoFit/>
          </a:bodyPr>
          <a:lstStyle/>
          <a:p>
            <a:pPr algn="ctr"/>
            <a:r>
              <a:rPr lang="en-US" sz="2800" dirty="0">
                <a:latin typeface="Myriad Pro" panose="020B0503030403020204" pitchFamily="34" charset="0"/>
              </a:rPr>
              <a:t>Students who have four or more exposures to work earn 18% more.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657" y="5299128"/>
            <a:ext cx="3365921" cy="1057222"/>
          </a:xfrm>
          <a:prstGeom prst="rect">
            <a:avLst/>
          </a:prstGeom>
        </p:spPr>
      </p:pic>
    </p:spTree>
    <p:extLst>
      <p:ext uri="{BB962C8B-B14F-4D97-AF65-F5344CB8AC3E}">
        <p14:creationId xmlns:p14="http://schemas.microsoft.com/office/powerpoint/2010/main" val="358320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07" y="178694"/>
            <a:ext cx="10515600" cy="1325563"/>
          </a:xfrm>
        </p:spPr>
        <p:txBody>
          <a:bodyPr/>
          <a:lstStyle/>
          <a:p>
            <a:r>
              <a:rPr lang="en-US" dirty="0">
                <a:solidFill>
                  <a:schemeClr val="accent2"/>
                </a:solidFill>
              </a:rPr>
              <a:t>WBL Supplemental Endorsement</a:t>
            </a:r>
          </a:p>
        </p:txBody>
      </p:sp>
      <p:sp>
        <p:nvSpPr>
          <p:cNvPr id="3" name="Content Placeholder 2"/>
          <p:cNvSpPr>
            <a:spLocks noGrp="1"/>
          </p:cNvSpPr>
          <p:nvPr>
            <p:ph idx="1"/>
          </p:nvPr>
        </p:nvSpPr>
        <p:spPr>
          <a:xfrm>
            <a:off x="838200" y="1340528"/>
            <a:ext cx="10515600" cy="5380947"/>
          </a:xfrm>
        </p:spPr>
        <p:txBody>
          <a:bodyPr>
            <a:normAutofit/>
          </a:bodyPr>
          <a:lstStyle/>
          <a:p>
            <a:pPr marL="12700" indent="0" algn="ctr">
              <a:spcAft>
                <a:spcPts val="1800"/>
              </a:spcAft>
              <a:buClr>
                <a:srgbClr val="134D73"/>
              </a:buClr>
              <a:buNone/>
              <a:tabLst>
                <a:tab pos="285750" algn="l"/>
              </a:tabLst>
            </a:pPr>
            <a:r>
              <a:rPr lang="en-US" spc="-50" dirty="0">
                <a:cs typeface="Calibri Light"/>
              </a:rPr>
              <a:t>(Previously called Cooperative Education-Diversified Occupations Supplemental Endorsement) </a:t>
            </a:r>
          </a:p>
          <a:p>
            <a:pPr marL="469900" indent="-457200">
              <a:spcAft>
                <a:spcPts val="1800"/>
              </a:spcAft>
              <a:buClr>
                <a:srgbClr val="134D73"/>
              </a:buClr>
              <a:buFont typeface="Wingdings" panose="05000000000000000000" pitchFamily="2" charset="2"/>
              <a:buChar char=""/>
              <a:tabLst>
                <a:tab pos="285750" algn="l"/>
              </a:tabLst>
            </a:pPr>
            <a:r>
              <a:rPr lang="en-US" sz="3000" dirty="0"/>
              <a:t>Allows you to coordinate, teach, and supervise programs of instruction that develop career and life skills</a:t>
            </a:r>
          </a:p>
          <a:p>
            <a:pPr marL="812800" lvl="1" indent="-342900">
              <a:spcAft>
                <a:spcPts val="1800"/>
              </a:spcAft>
              <a:buClr>
                <a:srgbClr val="134D73"/>
              </a:buClr>
              <a:tabLst>
                <a:tab pos="285750" algn="l"/>
              </a:tabLst>
            </a:pPr>
            <a:r>
              <a:rPr lang="en-US" sz="2600" spc="-50" dirty="0">
                <a:cs typeface="Calibri Light"/>
              </a:rPr>
              <a:t>Requires a minimum of three (3) semester hours in the supervision and coordination of work-based learning programs</a:t>
            </a:r>
          </a:p>
          <a:p>
            <a:pPr marL="812800" lvl="1" indent="-342900">
              <a:spcAft>
                <a:spcPts val="1800"/>
              </a:spcAft>
              <a:buClr>
                <a:srgbClr val="134D73"/>
              </a:buClr>
              <a:tabLst>
                <a:tab pos="285750" algn="l"/>
              </a:tabLst>
            </a:pPr>
            <a:r>
              <a:rPr lang="en-US" sz="2600" dirty="0"/>
              <a:t>Available only to those who have either (A) 1,000 of verified hours of paid work-based experience, or (B) at least 300 hours of supervised work experience under the direction of the college or university recommending the endorsement</a:t>
            </a:r>
          </a:p>
          <a:p>
            <a:endParaRPr lang="en-US" dirty="0"/>
          </a:p>
        </p:txBody>
      </p:sp>
      <p:sp>
        <p:nvSpPr>
          <p:cNvPr id="4" name="Slide Number Placeholder 3"/>
          <p:cNvSpPr>
            <a:spLocks noGrp="1"/>
          </p:cNvSpPr>
          <p:nvPr>
            <p:ph type="sldNum" sz="quarter" idx="12"/>
          </p:nvPr>
        </p:nvSpPr>
        <p:spPr/>
        <p:txBody>
          <a:bodyPr/>
          <a:lstStyle/>
          <a:p>
            <a:fld id="{2FDD7125-35E2-4C00-B66E-323A9F3E439F}" type="slidenum">
              <a:rPr lang="en-US" smtClean="0"/>
              <a:pPr/>
              <a:t>27</a:t>
            </a:fld>
            <a:endParaRPr lang="en-US"/>
          </a:p>
        </p:txBody>
      </p:sp>
    </p:spTree>
    <p:extLst>
      <p:ext uri="{BB962C8B-B14F-4D97-AF65-F5344CB8AC3E}">
        <p14:creationId xmlns:p14="http://schemas.microsoft.com/office/powerpoint/2010/main" val="214576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Experiences</a:t>
            </a:r>
          </a:p>
        </p:txBody>
      </p:sp>
      <p:sp>
        <p:nvSpPr>
          <p:cNvPr id="3" name="Content Placeholder 2"/>
          <p:cNvSpPr>
            <a:spLocks noGrp="1"/>
          </p:cNvSpPr>
          <p:nvPr>
            <p:ph idx="1"/>
          </p:nvPr>
        </p:nvSpPr>
        <p:spPr/>
        <p:txBody>
          <a:bodyPr/>
          <a:lstStyle/>
          <a:p>
            <a:r>
              <a:rPr lang="en-US" dirty="0"/>
              <a:t>What does your school/district currently do?</a:t>
            </a:r>
          </a:p>
          <a:p>
            <a:r>
              <a:rPr lang="en-US" dirty="0"/>
              <a:t>How does your school/district plan to move forward with workplace experiences?</a:t>
            </a:r>
          </a:p>
        </p:txBody>
      </p:sp>
    </p:spTree>
    <p:extLst>
      <p:ext uri="{BB962C8B-B14F-4D97-AF65-F5344CB8AC3E}">
        <p14:creationId xmlns:p14="http://schemas.microsoft.com/office/powerpoint/2010/main" val="240218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C00000"/>
                </a:solidFill>
              </a:rPr>
              <a:t>Let’s Take A Break</a:t>
            </a:r>
          </a:p>
        </p:txBody>
      </p:sp>
      <p:pic>
        <p:nvPicPr>
          <p:cNvPr id="5" name="VIDEO-2018-11-18-03-43-41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849624" y="1472184"/>
            <a:ext cx="4180868" cy="4709160"/>
          </a:xfrm>
        </p:spPr>
      </p:pic>
      <p:sp>
        <p:nvSpPr>
          <p:cNvPr id="4" name="TextBox 3"/>
          <p:cNvSpPr txBox="1"/>
          <p:nvPr/>
        </p:nvSpPr>
        <p:spPr>
          <a:xfrm>
            <a:off x="6425515" y="5102360"/>
            <a:ext cx="3632885" cy="369332"/>
          </a:xfrm>
          <a:prstGeom prst="rect">
            <a:avLst/>
          </a:prstGeom>
          <a:noFill/>
        </p:spPr>
        <p:txBody>
          <a:bodyPr wrap="square" rtlCol="0">
            <a:spAutoFit/>
          </a:bodyPr>
          <a:lstStyle/>
          <a:p>
            <a:pPr algn="r"/>
            <a:r>
              <a:rPr lang="en-US" dirty="0" err="1">
                <a:solidFill>
                  <a:schemeClr val="bg1">
                    <a:lumMod val="85000"/>
                  </a:schemeClr>
                </a:solidFill>
              </a:rPr>
              <a:t>AdvanceCTE</a:t>
            </a:r>
            <a:r>
              <a:rPr lang="en-US" dirty="0">
                <a:solidFill>
                  <a:schemeClr val="bg1">
                    <a:lumMod val="85000"/>
                  </a:schemeClr>
                </a:solidFill>
              </a:rPr>
              <a:t>, 2019</a:t>
            </a:r>
          </a:p>
        </p:txBody>
      </p:sp>
    </p:spTree>
    <p:extLst>
      <p:ext uri="{BB962C8B-B14F-4D97-AF65-F5344CB8AC3E}">
        <p14:creationId xmlns:p14="http://schemas.microsoft.com/office/powerpoint/2010/main" val="393228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IDEO-2018-11-18-03-41-40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803904" y="255588"/>
            <a:ext cx="3993896" cy="5921375"/>
          </a:xfrm>
        </p:spPr>
      </p:pic>
    </p:spTree>
    <p:extLst>
      <p:ext uri="{BB962C8B-B14F-4D97-AF65-F5344CB8AC3E}">
        <p14:creationId xmlns:p14="http://schemas.microsoft.com/office/powerpoint/2010/main" val="4292202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STS Standards</a:t>
            </a:r>
            <a:endParaRPr lang="en-US" dirty="0"/>
          </a:p>
        </p:txBody>
      </p:sp>
      <p:sp>
        <p:nvSpPr>
          <p:cNvPr id="3" name="Content Placeholder 2"/>
          <p:cNvSpPr>
            <a:spLocks noGrp="1"/>
          </p:cNvSpPr>
          <p:nvPr>
            <p:ph idx="1"/>
          </p:nvPr>
        </p:nvSpPr>
        <p:spPr/>
        <p:txBody>
          <a:bodyPr/>
          <a:lstStyle/>
          <a:p>
            <a:r>
              <a:rPr lang="en-US" dirty="0">
                <a:hlinkClick r:id="rId2"/>
              </a:rPr>
              <a:t>https://www.dropbox.com/sh/84q6f4b4f1x9zh1/AABKh1tvSKbRBevkp8aNWuwUa?dl=0</a:t>
            </a:r>
            <a:r>
              <a:rPr lang="en-US" dirty="0"/>
              <a:t>  </a:t>
            </a:r>
          </a:p>
          <a:p>
            <a:r>
              <a:rPr lang="en-US" dirty="0"/>
              <a:t>A course must meet 80% of the standards</a:t>
            </a:r>
          </a:p>
          <a:p>
            <a:r>
              <a:rPr lang="en-US" dirty="0"/>
              <a:t>Indicators help to determine </a:t>
            </a:r>
            <a:r>
              <a:rPr lang="en-US" i="1" dirty="0"/>
              <a:t>IF</a:t>
            </a:r>
            <a:r>
              <a:rPr lang="en-US" dirty="0"/>
              <a:t> you are meeting the standards</a:t>
            </a:r>
          </a:p>
          <a:p>
            <a:r>
              <a:rPr lang="en-US" dirty="0"/>
              <a:t>Strategies help to determine </a:t>
            </a:r>
            <a:r>
              <a:rPr lang="en-US" i="1" dirty="0"/>
              <a:t>HOW</a:t>
            </a:r>
            <a:r>
              <a:rPr lang="en-US" dirty="0"/>
              <a:t>  you can meet </a:t>
            </a:r>
            <a:r>
              <a:rPr lang="en-US" dirty="0" err="1"/>
              <a:t>stanards</a:t>
            </a:r>
            <a:r>
              <a:rPr lang="en-US" dirty="0"/>
              <a:t>.</a:t>
            </a:r>
          </a:p>
        </p:txBody>
      </p:sp>
    </p:spTree>
    <p:extLst>
      <p:ext uri="{BB962C8B-B14F-4D97-AF65-F5344CB8AC3E}">
        <p14:creationId xmlns:p14="http://schemas.microsoft.com/office/powerpoint/2010/main" val="1533102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Code Worksheet </a:t>
            </a:r>
            <a:r>
              <a:rPr lang="en-US" sz="3200" dirty="0"/>
              <a:t>(Couse Names and Codes on back)</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024342237"/>
              </p:ext>
            </p:extLst>
          </p:nvPr>
        </p:nvGraphicFramePr>
        <p:xfrm>
          <a:off x="3009900" y="1825625"/>
          <a:ext cx="6172200" cy="4351338"/>
        </p:xfrm>
        <a:graphic>
          <a:graphicData uri="http://schemas.openxmlformats.org/presentationml/2006/ole">
            <mc:AlternateContent xmlns:mc="http://schemas.openxmlformats.org/markup-compatibility/2006">
              <mc:Choice xmlns:v="urn:schemas-microsoft-com:vml" Requires="v">
                <p:oleObj name="Document" r:id="rId2" imgW="9285355" imgH="6546957" progId="Word.Document.8">
                  <p:embed/>
                </p:oleObj>
              </mc:Choice>
              <mc:Fallback>
                <p:oleObj name="Document" r:id="rId2" imgW="9285355" imgH="6546957" progId="Word.Document.8">
                  <p:embed/>
                  <p:pic>
                    <p:nvPicPr>
                      <p:cNvPr id="0" name=""/>
                      <p:cNvPicPr/>
                      <p:nvPr/>
                    </p:nvPicPr>
                    <p:blipFill>
                      <a:blip r:embed="rId3"/>
                      <a:stretch>
                        <a:fillRect/>
                      </a:stretch>
                    </p:blipFill>
                    <p:spPr>
                      <a:xfrm>
                        <a:off x="3009900" y="1825625"/>
                        <a:ext cx="6172200" cy="4351338"/>
                      </a:xfrm>
                      <a:prstGeom prst="rect">
                        <a:avLst/>
                      </a:prstGeom>
                    </p:spPr>
                  </p:pic>
                </p:oleObj>
              </mc:Fallback>
            </mc:AlternateContent>
          </a:graphicData>
        </a:graphic>
      </p:graphicFrame>
    </p:spTree>
    <p:extLst>
      <p:ext uri="{BB962C8B-B14F-4D97-AF65-F5344CB8AC3E}">
        <p14:creationId xmlns:p14="http://schemas.microsoft.com/office/powerpoint/2010/main" val="248074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of Study Sheet </a:t>
            </a:r>
            <a:r>
              <a:rPr lang="en-US" sz="3200" dirty="0"/>
              <a:t>(Highlight the courses and programs of study that your school offers)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420073055"/>
              </p:ext>
            </p:extLst>
          </p:nvPr>
        </p:nvGraphicFramePr>
        <p:xfrm>
          <a:off x="4437063" y="1825625"/>
          <a:ext cx="3316287" cy="4351338"/>
        </p:xfrm>
        <a:graphic>
          <a:graphicData uri="http://schemas.openxmlformats.org/presentationml/2006/ole">
            <mc:AlternateContent xmlns:mc="http://schemas.openxmlformats.org/markup-compatibility/2006">
              <mc:Choice xmlns:v="urn:schemas-microsoft-com:vml" Requires="v">
                <p:oleObj name="Document" r:id="rId2" imgW="6872357" imgH="9015422" progId="Word.Document.12">
                  <p:embed/>
                </p:oleObj>
              </mc:Choice>
              <mc:Fallback>
                <p:oleObj name="Document" r:id="rId2" imgW="6872357" imgH="9015422" progId="Word.Document.12">
                  <p:embed/>
                  <p:pic>
                    <p:nvPicPr>
                      <p:cNvPr id="0" name=""/>
                      <p:cNvPicPr/>
                      <p:nvPr/>
                    </p:nvPicPr>
                    <p:blipFill>
                      <a:blip r:embed="rId3"/>
                      <a:stretch>
                        <a:fillRect/>
                      </a:stretch>
                    </p:blipFill>
                    <p:spPr>
                      <a:xfrm>
                        <a:off x="4437063" y="1825625"/>
                        <a:ext cx="3316287" cy="4351338"/>
                      </a:xfrm>
                      <a:prstGeom prst="rect">
                        <a:avLst/>
                      </a:prstGeom>
                    </p:spPr>
                  </p:pic>
                </p:oleObj>
              </mc:Fallback>
            </mc:AlternateContent>
          </a:graphicData>
        </a:graphic>
      </p:graphicFrame>
    </p:spTree>
    <p:extLst>
      <p:ext uri="{BB962C8B-B14F-4D97-AF65-F5344CB8AC3E}">
        <p14:creationId xmlns:p14="http://schemas.microsoft.com/office/powerpoint/2010/main" val="3361651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IDEO-2018-11-18-03-41-02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205105" y="365125"/>
            <a:ext cx="4118034" cy="6236843"/>
          </a:xfrm>
        </p:spPr>
      </p:pic>
    </p:spTree>
    <p:extLst>
      <p:ext uri="{BB962C8B-B14F-4D97-AF65-F5344CB8AC3E}">
        <p14:creationId xmlns:p14="http://schemas.microsoft.com/office/powerpoint/2010/main" val="780265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4" name="iStock-50426829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 y="4480791"/>
            <a:ext cx="12192001" cy="1699876"/>
          </a:xfrm>
          <a:prstGeom prst="rect">
            <a:avLst/>
          </a:prstGeom>
          <a:ln w="12700">
            <a:miter lim="400000"/>
          </a:ln>
          <a:effectLst/>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51039" y="1282991"/>
            <a:ext cx="4831669" cy="2254179"/>
          </a:xfrm>
          <a:prstGeom prst="rect">
            <a:avLst/>
          </a:prstGeom>
        </p:spPr>
      </p:pic>
      <p:sp>
        <p:nvSpPr>
          <p:cNvPr id="6" name="Shape 118"/>
          <p:cNvSpPr/>
          <p:nvPr/>
        </p:nvSpPr>
        <p:spPr>
          <a:xfrm>
            <a:off x="6434687" y="4766435"/>
            <a:ext cx="123173" cy="482120"/>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a14="http://schemas.microsoft.com/office/mac/drawingml/2011/main" val="1"/>
            </a:ext>
          </a:extLst>
        </p:spPr>
        <p:txBody>
          <a:bodyPr wrap="none" lIns="60959" rIns="60959">
            <a:spAutoFit/>
          </a:bodyPr>
          <a:lstStyle/>
          <a:p>
            <a:pPr algn="ctr">
              <a:defRPr sz="1900" b="1" cap="all" spc="475">
                <a:solidFill>
                  <a:srgbClr val="FFFFFF"/>
                </a:solidFill>
                <a:latin typeface="Futura-Heavy"/>
                <a:ea typeface="Futura-Heavy"/>
                <a:cs typeface="Futura-Heavy"/>
                <a:sym typeface="Futura-Heavy"/>
              </a:defRPr>
            </a:pPr>
            <a:endParaRPr sz="2533" dirty="0">
              <a:latin typeface="Futura-ExtraBold"/>
              <a:ea typeface="Futura-ExtraBold"/>
              <a:cs typeface="Futura-ExtraBold"/>
              <a:sym typeface="Futura-ExtraBold"/>
            </a:endParaRPr>
          </a:p>
        </p:txBody>
      </p:sp>
    </p:spTree>
    <p:extLst>
      <p:ext uri="{BB962C8B-B14F-4D97-AF65-F5344CB8AC3E}">
        <p14:creationId xmlns:p14="http://schemas.microsoft.com/office/powerpoint/2010/main" val="2682348127"/>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3345"/>
            <a:ext cx="10972800" cy="734291"/>
          </a:xfrm>
        </p:spPr>
        <p:txBody>
          <a:bodyPr>
            <a:normAutofit fontScale="90000"/>
          </a:bodyPr>
          <a:lstStyle/>
          <a:p>
            <a:r>
              <a:rPr lang="en-US" sz="4800" dirty="0"/>
              <a:t>SkillsUSA Theme 2019-20</a:t>
            </a:r>
          </a:p>
        </p:txBody>
      </p:sp>
      <p:sp>
        <p:nvSpPr>
          <p:cNvPr id="3" name="Text Placeholder 2"/>
          <p:cNvSpPr>
            <a:spLocks noGrp="1"/>
          </p:cNvSpPr>
          <p:nvPr>
            <p:ph type="body" sz="half" idx="1"/>
          </p:nvPr>
        </p:nvSpPr>
        <p:spPr/>
        <p:txBody>
          <a:bodyPr/>
          <a:lstStyle/>
          <a:p>
            <a:endParaRPr lang="en-US" dirty="0"/>
          </a:p>
        </p:txBody>
      </p:sp>
      <p:sp>
        <p:nvSpPr>
          <p:cNvPr id="4" name="Text Placeholder 3"/>
          <p:cNvSpPr>
            <a:spLocks noGrp="1"/>
          </p:cNvSpPr>
          <p:nvPr>
            <p:ph type="body" sz="half" idx="13"/>
          </p:nvPr>
        </p:nvSpPr>
        <p:spPr/>
        <p:txBody>
          <a:bodyPr/>
          <a:lstStyle/>
          <a:p>
            <a:endParaRPr lang="en-US" dirty="0"/>
          </a:p>
        </p:txBody>
      </p:sp>
      <p:pic>
        <p:nvPicPr>
          <p:cNvPr id="5" name="Picture 2" descr="https://www.skillsusa.org/wp-content/uploads/2019/07/Slogo-ImReady-RGB-mc1-PMS485-249x300-249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581" y="1457648"/>
            <a:ext cx="4191787" cy="50503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140" y="1457649"/>
            <a:ext cx="4214661" cy="5070764"/>
          </a:xfrm>
          <a:prstGeom prst="rect">
            <a:avLst/>
          </a:prstGeom>
        </p:spPr>
      </p:pic>
    </p:spTree>
    <p:extLst>
      <p:ext uri="{BB962C8B-B14F-4D97-AF65-F5344CB8AC3E}">
        <p14:creationId xmlns:p14="http://schemas.microsoft.com/office/powerpoint/2010/main" val="1435337854"/>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547"/>
            <a:ext cx="12192000" cy="6858000"/>
          </a:xfrm>
          <a:prstGeom prst="rect">
            <a:avLst/>
          </a:prstGeom>
        </p:spPr>
      </p:pic>
      <p:sp>
        <p:nvSpPr>
          <p:cNvPr id="220" name="Shape 220"/>
          <p:cNvSpPr/>
          <p:nvPr/>
        </p:nvSpPr>
        <p:spPr>
          <a:xfrm>
            <a:off x="1015727" y="4487334"/>
            <a:ext cx="10160547" cy="1693333"/>
          </a:xfrm>
          <a:prstGeom prst="rect">
            <a:avLst/>
          </a:prstGeom>
          <a:solidFill>
            <a:srgbClr val="00558D"/>
          </a:solidFill>
          <a:ln w="12700">
            <a:miter lim="400000"/>
          </a:ln>
          <a:effectLst/>
        </p:spPr>
        <p:txBody>
          <a:bodyPr lIns="60959" rIns="60959" anchor="ctr"/>
          <a:lstStyle/>
          <a:p>
            <a:endParaRPr sz="2400"/>
          </a:p>
        </p:txBody>
      </p:sp>
      <p:sp>
        <p:nvSpPr>
          <p:cNvPr id="223" name="Shape 223"/>
          <p:cNvSpPr/>
          <p:nvPr/>
        </p:nvSpPr>
        <p:spPr>
          <a:xfrm>
            <a:off x="663787" y="2164739"/>
            <a:ext cx="10972800" cy="1693335"/>
          </a:xfrm>
          <a:prstGeom prst="rect">
            <a:avLst/>
          </a:prstGeom>
          <a:solidFill>
            <a:srgbClr val="E72632"/>
          </a:solidFill>
          <a:ln w="12700">
            <a:miter lim="400000"/>
          </a:ln>
          <a:effectLst/>
        </p:spPr>
        <p:txBody>
          <a:bodyPr lIns="60959" rIns="60959" anchor="ctr"/>
          <a:lstStyle/>
          <a:p>
            <a:endParaRPr sz="2400"/>
          </a:p>
        </p:txBody>
      </p:sp>
      <p:sp>
        <p:nvSpPr>
          <p:cNvPr id="224" name="Shape 224"/>
          <p:cNvSpPr/>
          <p:nvPr/>
        </p:nvSpPr>
        <p:spPr>
          <a:xfrm>
            <a:off x="3394466" y="3954999"/>
            <a:ext cx="5403079" cy="50276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cap="all">
                <a:solidFill>
                  <a:srgbClr val="CCA00A"/>
                </a:solidFill>
                <a:latin typeface="Futura"/>
                <a:ea typeface="Futura"/>
                <a:cs typeface="Futura"/>
                <a:sym typeface="Futura"/>
              </a:defRPr>
            </a:lvl1pPr>
          </a:lstStyle>
          <a:p>
            <a:r>
              <a:rPr sz="2667" dirty="0"/>
              <a:t>THAT PREPARES </a:t>
            </a:r>
            <a:r>
              <a:rPr lang="en-US" sz="2667" dirty="0"/>
              <a:t>STUDENTS </a:t>
            </a:r>
            <a:r>
              <a:rPr sz="2667" dirty="0"/>
              <a:t>TO</a:t>
            </a:r>
          </a:p>
        </p:txBody>
      </p:sp>
      <p:sp>
        <p:nvSpPr>
          <p:cNvPr id="225" name="Shape 225"/>
          <p:cNvSpPr/>
          <p:nvPr/>
        </p:nvSpPr>
        <p:spPr>
          <a:xfrm>
            <a:off x="4360909" y="967641"/>
            <a:ext cx="3431578" cy="66678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buClr>
                <a:srgbClr val="FFFFFF"/>
              </a:buClr>
              <a:buFont typeface="Arial"/>
              <a:defRPr sz="2800" b="1">
                <a:solidFill>
                  <a:srgbClr val="CCA00A"/>
                </a:solidFill>
                <a:latin typeface="Futura-ExtraBold"/>
                <a:ea typeface="Futura-ExtraBold"/>
                <a:cs typeface="Futura-ExtraBold"/>
                <a:sym typeface="Futura-ExtraBold"/>
              </a:defRPr>
            </a:pPr>
            <a:r>
              <a:rPr sz="3733" dirty="0"/>
              <a:t>SkillsUSA</a:t>
            </a:r>
            <a:r>
              <a:rPr sz="3733" dirty="0">
                <a:latin typeface="Futura-Book"/>
                <a:ea typeface="Futura-Book"/>
                <a:cs typeface="Futura-Book"/>
                <a:sym typeface="Futura-Book"/>
              </a:rPr>
              <a:t> </a:t>
            </a:r>
            <a:r>
              <a:rPr sz="3733" cap="all" dirty="0">
                <a:latin typeface="Futura-Book"/>
                <a:ea typeface="Futura-Book"/>
                <a:cs typeface="Futura-Book"/>
                <a:sym typeface="Futura-Book"/>
              </a:rPr>
              <a:t>is a</a:t>
            </a:r>
          </a:p>
        </p:txBody>
      </p:sp>
      <p:sp>
        <p:nvSpPr>
          <p:cNvPr id="226" name="Shape 226"/>
          <p:cNvSpPr/>
          <p:nvPr/>
        </p:nvSpPr>
        <p:spPr>
          <a:xfrm>
            <a:off x="649129" y="2357244"/>
            <a:ext cx="10893749" cy="66678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defRPr sz="2800" b="1" cap="all">
                <a:solidFill>
                  <a:srgbClr val="FFFFFF"/>
                </a:solidFill>
                <a:latin typeface="Futura-ExtraBold"/>
                <a:ea typeface="Futura-ExtraBold"/>
                <a:cs typeface="Futura-ExtraBold"/>
                <a:sym typeface="Futura-ExtraBold"/>
              </a:defRPr>
            </a:pPr>
            <a:r>
              <a:rPr lang="en-US" sz="3733" dirty="0"/>
              <a:t>professional</a:t>
            </a:r>
            <a:r>
              <a:rPr sz="3733" dirty="0"/>
              <a:t> LEADERSHIP </a:t>
            </a:r>
            <a:r>
              <a:rPr sz="3733" dirty="0">
                <a:latin typeface="Futura-Heavy"/>
                <a:ea typeface="Futura-Heavy"/>
                <a:cs typeface="Futura-Heavy"/>
                <a:sym typeface="Futura-Heavy"/>
              </a:rPr>
              <a:t>ORGANIZATION</a:t>
            </a:r>
          </a:p>
        </p:txBody>
      </p:sp>
      <p:grpSp>
        <p:nvGrpSpPr>
          <p:cNvPr id="3" name="Group 2"/>
          <p:cNvGrpSpPr/>
          <p:nvPr/>
        </p:nvGrpSpPr>
        <p:grpSpPr>
          <a:xfrm>
            <a:off x="2798838" y="2913521"/>
            <a:ext cx="6594325" cy="848053"/>
            <a:chOff x="2099128" y="2263197"/>
            <a:chExt cx="4945744" cy="636040"/>
          </a:xfrm>
        </p:grpSpPr>
        <p:sp>
          <p:nvSpPr>
            <p:cNvPr id="227" name="Shape 227"/>
            <p:cNvSpPr/>
            <p:nvPr/>
          </p:nvSpPr>
          <p:spPr>
            <a:xfrm>
              <a:off x="2115864" y="2263197"/>
              <a:ext cx="1439046" cy="377075"/>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b="1" cap="all">
                  <a:solidFill>
                    <a:srgbClr val="FFFFFF"/>
                  </a:solidFill>
                  <a:latin typeface="Futura-Heavy"/>
                  <a:ea typeface="Futura-Heavy"/>
                  <a:cs typeface="Futura-Heavy"/>
                  <a:sym typeface="Futura-Heavy"/>
                </a:defRPr>
              </a:lvl1pPr>
            </a:lstStyle>
            <a:p>
              <a:r>
                <a:rPr sz="2667"/>
                <a:t>BUILT FOR</a:t>
              </a:r>
            </a:p>
          </p:txBody>
        </p:sp>
        <p:sp>
          <p:nvSpPr>
            <p:cNvPr id="228" name="Shape 228"/>
            <p:cNvSpPr/>
            <p:nvPr/>
          </p:nvSpPr>
          <p:spPr>
            <a:xfrm>
              <a:off x="2099128" y="2522162"/>
              <a:ext cx="1472517" cy="377075"/>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b="1" cap="all">
                  <a:solidFill>
                    <a:srgbClr val="FFFFFF"/>
                  </a:solidFill>
                  <a:latin typeface="Futura-ExtraBold"/>
                  <a:ea typeface="Futura-ExtraBold"/>
                  <a:cs typeface="Futura-ExtraBold"/>
                  <a:sym typeface="Futura-ExtraBold"/>
                </a:defRPr>
              </a:lvl1pPr>
            </a:lstStyle>
            <a:p>
              <a:r>
                <a:rPr sz="2667"/>
                <a:t>STUDENTS</a:t>
              </a:r>
            </a:p>
          </p:txBody>
        </p:sp>
        <p:sp>
          <p:nvSpPr>
            <p:cNvPr id="229" name="Shape 229"/>
            <p:cNvSpPr/>
            <p:nvPr/>
          </p:nvSpPr>
          <p:spPr>
            <a:xfrm>
              <a:off x="5792968" y="2263197"/>
              <a:ext cx="1031290" cy="377075"/>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b="1" cap="all">
                  <a:solidFill>
                    <a:srgbClr val="FFFFFF"/>
                  </a:solidFill>
                  <a:latin typeface="Futura-Heavy"/>
                  <a:ea typeface="Futura-Heavy"/>
                  <a:cs typeface="Futura-Heavy"/>
                  <a:sym typeface="Futura-Heavy"/>
                </a:defRPr>
              </a:lvl1pPr>
            </a:lstStyle>
            <a:p>
              <a:r>
                <a:rPr sz="2667"/>
                <a:t>LED BY</a:t>
              </a:r>
            </a:p>
          </p:txBody>
        </p:sp>
        <p:sp>
          <p:nvSpPr>
            <p:cNvPr id="230" name="Shape 230"/>
            <p:cNvSpPr/>
            <p:nvPr/>
          </p:nvSpPr>
          <p:spPr>
            <a:xfrm>
              <a:off x="5572355" y="2522162"/>
              <a:ext cx="1472517" cy="377075"/>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b="1" cap="all">
                  <a:solidFill>
                    <a:srgbClr val="FFFFFF"/>
                  </a:solidFill>
                  <a:latin typeface="Futura-ExtraBold"/>
                  <a:ea typeface="Futura-ExtraBold"/>
                  <a:cs typeface="Futura-ExtraBold"/>
                  <a:sym typeface="Futura-ExtraBold"/>
                </a:defRPr>
              </a:lvl1pPr>
            </a:lstStyle>
            <a:p>
              <a:r>
                <a:rPr sz="2667"/>
                <a:t>STUDENTS</a:t>
              </a:r>
            </a:p>
          </p:txBody>
        </p:sp>
      </p:grpSp>
      <p:grpSp>
        <p:nvGrpSpPr>
          <p:cNvPr id="4" name="Group 3"/>
          <p:cNvGrpSpPr/>
          <p:nvPr/>
        </p:nvGrpSpPr>
        <p:grpSpPr>
          <a:xfrm>
            <a:off x="1634930" y="5236116"/>
            <a:ext cx="8963083" cy="848053"/>
            <a:chOff x="1226197" y="4005143"/>
            <a:chExt cx="6722312" cy="636040"/>
          </a:xfrm>
        </p:grpSpPr>
        <p:sp>
          <p:nvSpPr>
            <p:cNvPr id="231" name="Shape 231"/>
            <p:cNvSpPr/>
            <p:nvPr/>
          </p:nvSpPr>
          <p:spPr>
            <a:xfrm>
              <a:off x="1226197" y="4005143"/>
              <a:ext cx="3218380" cy="377075"/>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b="1" cap="all">
                  <a:solidFill>
                    <a:srgbClr val="FFFFFF"/>
                  </a:solidFill>
                  <a:latin typeface="Futura-Heavy"/>
                  <a:ea typeface="Futura-Heavy"/>
                  <a:cs typeface="Futura-Heavy"/>
                  <a:sym typeface="Futura-Heavy"/>
                </a:defRPr>
              </a:lvl1pPr>
            </a:lstStyle>
            <a:p>
              <a:r>
                <a:rPr sz="2667"/>
                <a:t>CAREERS OF GREATEST</a:t>
              </a:r>
            </a:p>
          </p:txBody>
        </p:sp>
        <p:sp>
          <p:nvSpPr>
            <p:cNvPr id="232" name="Shape 232"/>
            <p:cNvSpPr/>
            <p:nvPr/>
          </p:nvSpPr>
          <p:spPr>
            <a:xfrm>
              <a:off x="1864088" y="4264108"/>
              <a:ext cx="1942598" cy="377075"/>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b="1" cap="all">
                  <a:solidFill>
                    <a:srgbClr val="FFFFFF"/>
                  </a:solidFill>
                  <a:latin typeface="Futura-ExtraBold"/>
                  <a:ea typeface="Futura-ExtraBold"/>
                  <a:cs typeface="Futura-ExtraBold"/>
                  <a:sym typeface="Futura-ExtraBold"/>
                </a:defRPr>
              </a:lvl1pPr>
            </a:lstStyle>
            <a:p>
              <a:r>
                <a:rPr sz="2667"/>
                <a:t>OPPORTUNITY</a:t>
              </a:r>
            </a:p>
          </p:txBody>
        </p:sp>
        <p:sp>
          <p:nvSpPr>
            <p:cNvPr id="233" name="Shape 233"/>
            <p:cNvSpPr/>
            <p:nvPr/>
          </p:nvSpPr>
          <p:spPr>
            <a:xfrm>
              <a:off x="4668718" y="4005143"/>
              <a:ext cx="3279791" cy="377075"/>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b="1" cap="all">
                  <a:solidFill>
                    <a:srgbClr val="FFFFFF"/>
                  </a:solidFill>
                  <a:latin typeface="Futura-Heavy"/>
                  <a:ea typeface="Futura-Heavy"/>
                  <a:cs typeface="Futura-Heavy"/>
                  <a:sym typeface="Futura-Heavy"/>
                </a:defRPr>
              </a:lvl1pPr>
            </a:lstStyle>
            <a:p>
              <a:r>
                <a:rPr sz="2667"/>
                <a:t>EVERYTHING THEY NEED</a:t>
              </a:r>
            </a:p>
          </p:txBody>
        </p:sp>
        <p:sp>
          <p:nvSpPr>
            <p:cNvPr id="234" name="Shape 234"/>
            <p:cNvSpPr/>
            <p:nvPr/>
          </p:nvSpPr>
          <p:spPr>
            <a:xfrm>
              <a:off x="5854940" y="4264108"/>
              <a:ext cx="1345078" cy="377075"/>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b="1" cap="all">
                  <a:solidFill>
                    <a:srgbClr val="FFFFFF"/>
                  </a:solidFill>
                  <a:latin typeface="Futura-ExtraBold"/>
                  <a:ea typeface="Futura-ExtraBold"/>
                  <a:cs typeface="Futura-ExtraBold"/>
                  <a:sym typeface="Futura-ExtraBold"/>
                </a:defRPr>
              </a:lvl1pPr>
            </a:lstStyle>
            <a:p>
              <a:r>
                <a:rPr sz="2667"/>
                <a:t>SUCCEED</a:t>
              </a:r>
            </a:p>
          </p:txBody>
        </p:sp>
        <p:sp>
          <p:nvSpPr>
            <p:cNvPr id="235" name="Shape 235"/>
            <p:cNvSpPr/>
            <p:nvPr/>
          </p:nvSpPr>
          <p:spPr>
            <a:xfrm>
              <a:off x="5406693" y="4264108"/>
              <a:ext cx="443581" cy="377075"/>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b="1" cap="all">
                  <a:solidFill>
                    <a:srgbClr val="FFFFFF"/>
                  </a:solidFill>
                  <a:latin typeface="Futura-Heavy"/>
                  <a:ea typeface="Futura-Heavy"/>
                  <a:cs typeface="Futura-Heavy"/>
                  <a:sym typeface="Futura-Heavy"/>
                </a:defRPr>
              </a:lvl1pPr>
            </a:lstStyle>
            <a:p>
              <a:r>
                <a:rPr sz="2667"/>
                <a:t>TO</a:t>
              </a:r>
            </a:p>
          </p:txBody>
        </p:sp>
      </p:grpSp>
      <p:sp>
        <p:nvSpPr>
          <p:cNvPr id="236" name="Shape 236"/>
          <p:cNvSpPr/>
          <p:nvPr/>
        </p:nvSpPr>
        <p:spPr>
          <a:xfrm>
            <a:off x="2456543" y="4679839"/>
            <a:ext cx="7278914" cy="66678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defRPr sz="2800" b="1" cap="all">
                <a:solidFill>
                  <a:srgbClr val="FFFFFF"/>
                </a:solidFill>
                <a:latin typeface="Futura-ExtraBold"/>
                <a:ea typeface="Futura-ExtraBold"/>
                <a:cs typeface="Futura-ExtraBold"/>
                <a:sym typeface="Futura-ExtraBold"/>
              </a:defRPr>
            </a:pPr>
            <a:r>
              <a:rPr sz="3733"/>
              <a:t>THRIVE </a:t>
            </a:r>
            <a:r>
              <a:rPr sz="3733">
                <a:latin typeface="Futura-Heavy"/>
                <a:ea typeface="Futura-Heavy"/>
                <a:cs typeface="Futura-Heavy"/>
                <a:sym typeface="Futura-Heavy"/>
              </a:rPr>
              <a:t>IN</a:t>
            </a:r>
            <a:r>
              <a:rPr sz="3733"/>
              <a:t> SKILLED CAREERS.</a:t>
            </a:r>
          </a:p>
        </p:txBody>
      </p:sp>
    </p:spTree>
    <p:extLst>
      <p:ext uri="{BB962C8B-B14F-4D97-AF65-F5344CB8AC3E}">
        <p14:creationId xmlns:p14="http://schemas.microsoft.com/office/powerpoint/2010/main" val="3525571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5" name="Shape 135"/>
          <p:cNvSpPr/>
          <p:nvPr/>
        </p:nvSpPr>
        <p:spPr>
          <a:xfrm>
            <a:off x="1212618" y="4487334"/>
            <a:ext cx="9766765" cy="1693333"/>
          </a:xfrm>
          <a:prstGeom prst="rect">
            <a:avLst/>
          </a:prstGeom>
          <a:solidFill>
            <a:srgbClr val="E72632"/>
          </a:solidFill>
          <a:ln w="12700">
            <a:miter lim="400000"/>
          </a:ln>
          <a:effectLst/>
        </p:spPr>
        <p:txBody>
          <a:bodyPr lIns="60959" rIns="60959" anchor="ctr"/>
          <a:lstStyle/>
          <a:p>
            <a:endParaRPr sz="2400"/>
          </a:p>
        </p:txBody>
      </p:sp>
      <p:sp>
        <p:nvSpPr>
          <p:cNvPr id="138" name="Shape 138"/>
          <p:cNvSpPr/>
          <p:nvPr/>
        </p:nvSpPr>
        <p:spPr>
          <a:xfrm>
            <a:off x="1212618" y="2164739"/>
            <a:ext cx="9766765" cy="1693335"/>
          </a:xfrm>
          <a:prstGeom prst="rect">
            <a:avLst/>
          </a:prstGeom>
          <a:solidFill>
            <a:srgbClr val="00558D"/>
          </a:solidFill>
          <a:ln w="12700">
            <a:miter lim="400000"/>
          </a:ln>
          <a:effectLst/>
        </p:spPr>
        <p:txBody>
          <a:bodyPr lIns="60959" rIns="60959" anchor="ctr"/>
          <a:lstStyle/>
          <a:p>
            <a:endParaRPr sz="2400"/>
          </a:p>
        </p:txBody>
      </p:sp>
      <p:sp>
        <p:nvSpPr>
          <p:cNvPr id="139" name="Shape 139"/>
          <p:cNvSpPr/>
          <p:nvPr/>
        </p:nvSpPr>
        <p:spPr>
          <a:xfrm>
            <a:off x="2803593" y="2442389"/>
            <a:ext cx="6584814" cy="66678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defRPr sz="2800" b="1" cap="all">
                <a:solidFill>
                  <a:srgbClr val="FFFFFF"/>
                </a:solidFill>
                <a:latin typeface="Futura-ExtraBold"/>
                <a:ea typeface="Futura-ExtraBold"/>
                <a:cs typeface="Futura-ExtraBold"/>
                <a:sym typeface="Futura-ExtraBold"/>
              </a:defRPr>
            </a:pPr>
            <a:r>
              <a:rPr sz="3733"/>
              <a:t>STRENGTHEN </a:t>
            </a:r>
            <a:r>
              <a:rPr sz="3733">
                <a:latin typeface="Futura-Heavy"/>
                <a:ea typeface="Futura-Heavy"/>
                <a:cs typeface="Futura-Heavy"/>
                <a:sym typeface="Futura-Heavy"/>
              </a:rPr>
              <a:t>THE</a:t>
            </a:r>
            <a:r>
              <a:rPr sz="3733"/>
              <a:t> FUTURE</a:t>
            </a:r>
          </a:p>
        </p:txBody>
      </p:sp>
      <p:sp>
        <p:nvSpPr>
          <p:cNvPr id="140" name="Shape 140"/>
          <p:cNvSpPr/>
          <p:nvPr/>
        </p:nvSpPr>
        <p:spPr>
          <a:xfrm>
            <a:off x="5673770" y="3954999"/>
            <a:ext cx="844460" cy="50276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lvl1pPr algn="ctr">
              <a:defRPr sz="2000" cap="all">
                <a:solidFill>
                  <a:srgbClr val="CCA00A"/>
                </a:solidFill>
                <a:latin typeface="Futura"/>
                <a:ea typeface="Futura"/>
                <a:cs typeface="Futura"/>
                <a:sym typeface="Futura"/>
              </a:defRPr>
            </a:lvl1pPr>
          </a:lstStyle>
          <a:p>
            <a:r>
              <a:rPr sz="2667"/>
              <a:t>and</a:t>
            </a:r>
          </a:p>
        </p:txBody>
      </p:sp>
      <p:sp>
        <p:nvSpPr>
          <p:cNvPr id="141" name="Shape 141"/>
          <p:cNvSpPr/>
          <p:nvPr/>
        </p:nvSpPr>
        <p:spPr>
          <a:xfrm>
            <a:off x="1225334" y="986441"/>
            <a:ext cx="9760298" cy="66678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buClr>
                <a:srgbClr val="FFFFFF"/>
              </a:buClr>
              <a:buFont typeface="Arial"/>
              <a:defRPr sz="2800" b="1">
                <a:solidFill>
                  <a:srgbClr val="CCA00A"/>
                </a:solidFill>
                <a:latin typeface="Futura-ExtraBold"/>
                <a:ea typeface="Futura-ExtraBold"/>
                <a:cs typeface="Futura-ExtraBold"/>
                <a:sym typeface="Futura-ExtraBold"/>
              </a:defRPr>
            </a:pPr>
            <a:r>
              <a:rPr sz="3733" dirty="0"/>
              <a:t>SkillsUSA </a:t>
            </a:r>
            <a:r>
              <a:rPr sz="3733" cap="all" dirty="0">
                <a:latin typeface="Futura-Book"/>
                <a:ea typeface="Futura-Book"/>
                <a:cs typeface="Futura-Book"/>
                <a:sym typeface="Futura-Book"/>
              </a:rPr>
              <a:t>is a unique opportunity to</a:t>
            </a:r>
          </a:p>
        </p:txBody>
      </p:sp>
      <p:sp>
        <p:nvSpPr>
          <p:cNvPr id="142" name="Shape 142"/>
          <p:cNvSpPr/>
          <p:nvPr/>
        </p:nvSpPr>
        <p:spPr>
          <a:xfrm>
            <a:off x="3641349" y="3006436"/>
            <a:ext cx="4928270" cy="66678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defRPr sz="2800" b="1" cap="all">
                <a:solidFill>
                  <a:srgbClr val="FFFFFF"/>
                </a:solidFill>
                <a:latin typeface="Futura-ExtraBold"/>
                <a:ea typeface="Futura-ExtraBold"/>
                <a:cs typeface="Futura-ExtraBold"/>
                <a:sym typeface="Futura-ExtraBold"/>
              </a:defRPr>
            </a:pPr>
            <a:r>
              <a:rPr sz="3733" dirty="0">
                <a:latin typeface="Futura-Heavy"/>
                <a:ea typeface="Futura-Heavy"/>
                <a:cs typeface="Futura-Heavy"/>
                <a:sym typeface="Futura-Heavy"/>
              </a:rPr>
              <a:t>OF YOUR</a:t>
            </a:r>
            <a:r>
              <a:rPr sz="3733" dirty="0"/>
              <a:t> </a:t>
            </a:r>
            <a:r>
              <a:rPr lang="en-US" sz="3733" dirty="0"/>
              <a:t>PROGRAM</a:t>
            </a:r>
            <a:endParaRPr sz="3733" dirty="0"/>
          </a:p>
        </p:txBody>
      </p:sp>
      <p:sp>
        <p:nvSpPr>
          <p:cNvPr id="143" name="Shape 143"/>
          <p:cNvSpPr/>
          <p:nvPr/>
        </p:nvSpPr>
        <p:spPr>
          <a:xfrm>
            <a:off x="2874254" y="4756297"/>
            <a:ext cx="6443492" cy="66678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defRPr sz="2800" b="1" cap="all">
                <a:solidFill>
                  <a:srgbClr val="FFFFFF"/>
                </a:solidFill>
                <a:latin typeface="Futura-ExtraBold"/>
                <a:ea typeface="Futura-ExtraBold"/>
                <a:cs typeface="Futura-ExtraBold"/>
                <a:sym typeface="Futura-ExtraBold"/>
              </a:defRPr>
            </a:pPr>
            <a:r>
              <a:rPr sz="3733"/>
              <a:t>OPEN </a:t>
            </a:r>
            <a:r>
              <a:rPr sz="3733">
                <a:latin typeface="Futura-Heavy"/>
                <a:ea typeface="Futura-Heavy"/>
                <a:cs typeface="Futura-Heavy"/>
                <a:sym typeface="Futura-Heavy"/>
              </a:rPr>
              <a:t>UP</a:t>
            </a:r>
            <a:r>
              <a:rPr sz="3733"/>
              <a:t> GREAT FUTURES</a:t>
            </a:r>
          </a:p>
        </p:txBody>
      </p:sp>
      <p:sp>
        <p:nvSpPr>
          <p:cNvPr id="144" name="Shape 144"/>
          <p:cNvSpPr/>
          <p:nvPr/>
        </p:nvSpPr>
        <p:spPr>
          <a:xfrm>
            <a:off x="2240388" y="5320343"/>
            <a:ext cx="7730191" cy="66678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defRPr sz="2800" b="1" cap="all">
                <a:solidFill>
                  <a:srgbClr val="FFFFFF"/>
                </a:solidFill>
                <a:latin typeface="Futura-ExtraBold"/>
                <a:ea typeface="Futura-ExtraBold"/>
                <a:cs typeface="Futura-ExtraBold"/>
                <a:sym typeface="Futura-ExtraBold"/>
              </a:defRPr>
            </a:pPr>
            <a:r>
              <a:rPr sz="3733">
                <a:latin typeface="Futura-Heavy"/>
                <a:ea typeface="Futura-Heavy"/>
                <a:cs typeface="Futura-Heavy"/>
                <a:sym typeface="Futura-Heavy"/>
              </a:rPr>
              <a:t>FOR </a:t>
            </a:r>
            <a:r>
              <a:rPr sz="3733"/>
              <a:t>AMERICA’S CTE STUDENTS</a:t>
            </a:r>
          </a:p>
        </p:txBody>
      </p:sp>
    </p:spTree>
    <p:extLst>
      <p:ext uri="{BB962C8B-B14F-4D97-AF65-F5344CB8AC3E}">
        <p14:creationId xmlns:p14="http://schemas.microsoft.com/office/powerpoint/2010/main" val="3409180895"/>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p:nvPr/>
        </p:nvSpPr>
        <p:spPr>
          <a:xfrm>
            <a:off x="2346385" y="801959"/>
            <a:ext cx="7499230" cy="66678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buClr>
                <a:srgbClr val="FFFFFF"/>
              </a:buClr>
              <a:buFont typeface="Arial"/>
              <a:defRPr sz="2800" b="1">
                <a:solidFill>
                  <a:srgbClr val="CCA00A"/>
                </a:solidFill>
                <a:latin typeface="Futura-ExtraBold"/>
                <a:ea typeface="Futura-ExtraBold"/>
                <a:cs typeface="Futura-ExtraBold"/>
                <a:sym typeface="Futura-ExtraBold"/>
              </a:defRPr>
            </a:pPr>
            <a:r>
              <a:rPr sz="3733" dirty="0">
                <a:latin typeface="Futura-Book"/>
                <a:ea typeface="Futura-Book"/>
                <a:cs typeface="Futura-Book"/>
                <a:sym typeface="Futura-Book"/>
              </a:rPr>
              <a:t>HOW</a:t>
            </a:r>
            <a:r>
              <a:rPr sz="3733" dirty="0"/>
              <a:t> SkillsUSA </a:t>
            </a:r>
            <a:r>
              <a:rPr sz="3733" dirty="0">
                <a:latin typeface="Futura-Book"/>
                <a:ea typeface="Futura-Book"/>
                <a:cs typeface="Futura-Book"/>
                <a:sym typeface="Futura-Book"/>
              </a:rPr>
              <a:t>WORKS:</a:t>
            </a:r>
            <a:r>
              <a:rPr sz="3733" dirty="0"/>
              <a:t> FACTS</a:t>
            </a:r>
          </a:p>
        </p:txBody>
      </p:sp>
      <p:grpSp>
        <p:nvGrpSpPr>
          <p:cNvPr id="11" name="Group 10"/>
          <p:cNvGrpSpPr/>
          <p:nvPr/>
        </p:nvGrpSpPr>
        <p:grpSpPr>
          <a:xfrm>
            <a:off x="9467258" y="2858113"/>
            <a:ext cx="2478913" cy="1305353"/>
            <a:chOff x="7100443" y="2143585"/>
            <a:chExt cx="1859185" cy="979015"/>
          </a:xfrm>
        </p:grpSpPr>
        <p:sp>
          <p:nvSpPr>
            <p:cNvPr id="246" name="Shape 246"/>
            <p:cNvSpPr/>
            <p:nvPr/>
          </p:nvSpPr>
          <p:spPr>
            <a:xfrm>
              <a:off x="7100443" y="2807080"/>
              <a:ext cx="1859185" cy="315520"/>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spAutoFit/>
            </a:bodyPr>
            <a:lstStyle>
              <a:lvl1pPr algn="ctr">
                <a:lnSpc>
                  <a:spcPct val="80000"/>
                </a:lnSpc>
                <a:defRPr sz="2000" b="1" cap="all">
                  <a:solidFill>
                    <a:srgbClr val="00558D"/>
                  </a:solidFill>
                  <a:latin typeface="Futura-Heavy"/>
                  <a:ea typeface="Futura-Heavy"/>
                  <a:cs typeface="Futura-Heavy"/>
                  <a:sym typeface="Futura-Heavy"/>
                </a:defRPr>
              </a:lvl1pPr>
            </a:lstStyle>
            <a:p>
              <a:endParaRPr sz="2667" dirty="0"/>
            </a:p>
          </p:txBody>
        </p:sp>
        <p:sp>
          <p:nvSpPr>
            <p:cNvPr id="247" name="Shape 247"/>
            <p:cNvSpPr/>
            <p:nvPr/>
          </p:nvSpPr>
          <p:spPr>
            <a:xfrm>
              <a:off x="7100444" y="2143585"/>
              <a:ext cx="1373874" cy="746407"/>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endParaRPr sz="5867" dirty="0"/>
            </a:p>
          </p:txBody>
        </p:sp>
      </p:grpSp>
      <p:grpSp>
        <p:nvGrpSpPr>
          <p:cNvPr id="13" name="Group 12"/>
          <p:cNvGrpSpPr/>
          <p:nvPr/>
        </p:nvGrpSpPr>
        <p:grpSpPr>
          <a:xfrm>
            <a:off x="2452448" y="4216160"/>
            <a:ext cx="2978371" cy="2200672"/>
            <a:chOff x="2002147" y="3089796"/>
            <a:chExt cx="2233778" cy="1650504"/>
          </a:xfrm>
        </p:grpSpPr>
        <p:sp>
          <p:nvSpPr>
            <p:cNvPr id="248" name="Shape 248"/>
            <p:cNvSpPr/>
            <p:nvPr/>
          </p:nvSpPr>
          <p:spPr>
            <a:xfrm>
              <a:off x="2002147" y="4178512"/>
              <a:ext cx="2233778" cy="561788"/>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lvl1pPr algn="ctr">
                <a:lnSpc>
                  <a:spcPct val="80000"/>
                </a:lnSpc>
                <a:defRPr sz="2000" b="1" cap="all">
                  <a:solidFill>
                    <a:srgbClr val="00558D"/>
                  </a:solidFill>
                  <a:latin typeface="Futura-Heavy"/>
                  <a:ea typeface="Futura-Heavy"/>
                  <a:cs typeface="Futura-Heavy"/>
                  <a:sym typeface="Futura-Heavy"/>
                </a:defRPr>
              </a:lvl1pPr>
            </a:lstStyle>
            <a:p>
              <a:r>
                <a:rPr sz="2667" dirty="0"/>
                <a:t>OCCUPATIONAL PROGRAMS</a:t>
              </a:r>
            </a:p>
          </p:txBody>
        </p:sp>
        <p:sp>
          <p:nvSpPr>
            <p:cNvPr id="249" name="Shape 249"/>
            <p:cNvSpPr/>
            <p:nvPr/>
          </p:nvSpPr>
          <p:spPr>
            <a:xfrm>
              <a:off x="2373415" y="3515017"/>
              <a:ext cx="1491242" cy="746407"/>
            </a:xfrm>
            <a:prstGeom prst="rect">
              <a:avLst/>
            </a:prstGeom>
            <a:ln w="12700">
              <a:miter lim="400000"/>
            </a:ln>
            <a:extLst>
              <a:ext uri="{C572A759-6A51-4108-AA02-DFA0A04FC94B}">
                <ma14:wrappingTextBoxFlag xmlns="" xmlns:ma14="http://schemas.microsoft.com/office/mac/drawingml/2011/main" val="1"/>
              </a:ext>
            </a:extLst>
          </p:spPr>
          <p:txBody>
            <a:bodyPr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r>
                <a:rPr lang="en-US" sz="5867" dirty="0"/>
                <a:t>13</a:t>
              </a:r>
              <a:r>
                <a:rPr sz="5867" dirty="0"/>
                <a:t>0</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14236" y="3089796"/>
              <a:ext cx="609600" cy="521208"/>
            </a:xfrm>
            <a:prstGeom prst="rect">
              <a:avLst/>
            </a:prstGeom>
          </p:spPr>
        </p:pic>
      </p:grpSp>
      <p:grpSp>
        <p:nvGrpSpPr>
          <p:cNvPr id="9" name="Group 8"/>
          <p:cNvGrpSpPr/>
          <p:nvPr/>
        </p:nvGrpSpPr>
        <p:grpSpPr>
          <a:xfrm>
            <a:off x="533569" y="1831638"/>
            <a:ext cx="4317425" cy="1931584"/>
            <a:chOff x="400176" y="1373728"/>
            <a:chExt cx="3238069" cy="1448688"/>
          </a:xfrm>
        </p:grpSpPr>
        <p:sp>
          <p:nvSpPr>
            <p:cNvPr id="242" name="Shape 242"/>
            <p:cNvSpPr/>
            <p:nvPr/>
          </p:nvSpPr>
          <p:spPr>
            <a:xfrm>
              <a:off x="1142910" y="2506896"/>
              <a:ext cx="1752601" cy="315520"/>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lvl1pPr algn="ctr">
                <a:lnSpc>
                  <a:spcPct val="80000"/>
                </a:lnSpc>
                <a:defRPr sz="2000" b="1" cap="all">
                  <a:solidFill>
                    <a:srgbClr val="00558D"/>
                  </a:solidFill>
                  <a:latin typeface="Futura-Heavy"/>
                  <a:ea typeface="Futura-Heavy"/>
                  <a:cs typeface="Futura-Heavy"/>
                  <a:sym typeface="Futura-Heavy"/>
                </a:defRPr>
              </a:lvl1pPr>
            </a:lstStyle>
            <a:p>
              <a:r>
                <a:rPr sz="2667"/>
                <a:t>MEMBERS</a:t>
              </a:r>
            </a:p>
          </p:txBody>
        </p:sp>
        <p:sp>
          <p:nvSpPr>
            <p:cNvPr id="243" name="Shape 243"/>
            <p:cNvSpPr/>
            <p:nvPr/>
          </p:nvSpPr>
          <p:spPr>
            <a:xfrm>
              <a:off x="400176" y="1843400"/>
              <a:ext cx="3238069" cy="746407"/>
            </a:xfrm>
            <a:prstGeom prst="rect">
              <a:avLst/>
            </a:prstGeom>
            <a:ln w="12700">
              <a:miter lim="400000"/>
            </a:ln>
            <a:extLst>
              <a:ext uri="{C572A759-6A51-4108-AA02-DFA0A04FC94B}">
                <ma14:wrappingTextBoxFlag xmlns="" xmlns:ma14="http://schemas.microsoft.com/office/mac/drawingml/2011/main" val="1"/>
              </a:ext>
            </a:extLst>
          </p:spPr>
          <p:txBody>
            <a:bodyPr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r>
                <a:rPr lang="en-US" sz="5867" dirty="0"/>
                <a:t>395,000</a:t>
              </a:r>
              <a:endParaRPr sz="5867"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64759" y="1373728"/>
              <a:ext cx="874776" cy="533400"/>
            </a:xfrm>
            <a:prstGeom prst="rect">
              <a:avLst/>
            </a:prstGeom>
          </p:spPr>
        </p:pic>
      </p:grpSp>
      <p:grpSp>
        <p:nvGrpSpPr>
          <p:cNvPr id="10" name="Group 9"/>
          <p:cNvGrpSpPr/>
          <p:nvPr/>
        </p:nvGrpSpPr>
        <p:grpSpPr>
          <a:xfrm>
            <a:off x="4621153" y="1591320"/>
            <a:ext cx="3206047" cy="2420972"/>
            <a:chOff x="4016309" y="1252955"/>
            <a:chExt cx="2404535" cy="1815729"/>
          </a:xfrm>
        </p:grpSpPr>
        <p:sp>
          <p:nvSpPr>
            <p:cNvPr id="244" name="Shape 244"/>
            <p:cNvSpPr/>
            <p:nvPr/>
          </p:nvSpPr>
          <p:spPr>
            <a:xfrm>
              <a:off x="4342276" y="2506896"/>
              <a:ext cx="1752601" cy="561788"/>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lvl1pPr algn="ctr">
                <a:lnSpc>
                  <a:spcPct val="80000"/>
                </a:lnSpc>
                <a:defRPr sz="2000" b="1" cap="all">
                  <a:solidFill>
                    <a:srgbClr val="00558D"/>
                  </a:solidFill>
                  <a:latin typeface="Futura-Heavy"/>
                  <a:ea typeface="Futura-Heavy"/>
                  <a:cs typeface="Futura-Heavy"/>
                  <a:sym typeface="Futura-Heavy"/>
                </a:defRPr>
              </a:lvl1pPr>
            </a:lstStyle>
            <a:p>
              <a:r>
                <a:rPr sz="2667"/>
                <a:t>SCHOOLS &amp; COLLEGES</a:t>
              </a:r>
            </a:p>
          </p:txBody>
        </p:sp>
        <p:sp>
          <p:nvSpPr>
            <p:cNvPr id="245" name="Shape 245"/>
            <p:cNvSpPr/>
            <p:nvPr/>
          </p:nvSpPr>
          <p:spPr>
            <a:xfrm>
              <a:off x="4016309" y="1843400"/>
              <a:ext cx="2404535" cy="746407"/>
            </a:xfrm>
            <a:prstGeom prst="rect">
              <a:avLst/>
            </a:prstGeom>
            <a:ln w="12700">
              <a:miter lim="400000"/>
            </a:ln>
            <a:extLst>
              <a:ext uri="{C572A759-6A51-4108-AA02-DFA0A04FC94B}">
                <ma14:wrappingTextBoxFlag xmlns="" xmlns:ma14="http://schemas.microsoft.com/office/mac/drawingml/2011/main" val="1"/>
              </a:ext>
            </a:extLst>
          </p:spPr>
          <p:txBody>
            <a:bodyPr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r>
                <a:rPr sz="5867"/>
                <a:t>4,000</a:t>
              </a:r>
            </a:p>
          </p:txBody>
        </p:sp>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57996" y="1252955"/>
              <a:ext cx="890016" cy="661416"/>
            </a:xfrm>
            <a:prstGeom prst="rect">
              <a:avLst/>
            </a:prstGeom>
          </p:spPr>
        </p:pic>
      </p:grpSp>
      <p:grpSp>
        <p:nvGrpSpPr>
          <p:cNvPr id="14" name="Group 13"/>
          <p:cNvGrpSpPr/>
          <p:nvPr/>
        </p:nvGrpSpPr>
        <p:grpSpPr>
          <a:xfrm>
            <a:off x="6283961" y="4215279"/>
            <a:ext cx="3206047" cy="2200672"/>
            <a:chOff x="5209876" y="3089796"/>
            <a:chExt cx="2404535" cy="1650504"/>
          </a:xfrm>
        </p:grpSpPr>
        <p:sp>
          <p:nvSpPr>
            <p:cNvPr id="250" name="Shape 250"/>
            <p:cNvSpPr/>
            <p:nvPr/>
          </p:nvSpPr>
          <p:spPr>
            <a:xfrm>
              <a:off x="5535843" y="4178512"/>
              <a:ext cx="1752601" cy="561788"/>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lvl1pPr algn="ctr">
                <a:lnSpc>
                  <a:spcPct val="80000"/>
                </a:lnSpc>
                <a:defRPr sz="2000" b="1" cap="all">
                  <a:solidFill>
                    <a:srgbClr val="00558D"/>
                  </a:solidFill>
                  <a:latin typeface="Futura-Heavy"/>
                  <a:ea typeface="Futura-Heavy"/>
                  <a:cs typeface="Futura-Heavy"/>
                  <a:sym typeface="Futura-Heavy"/>
                </a:defRPr>
              </a:lvl1pPr>
            </a:lstStyle>
            <a:p>
              <a:r>
                <a:rPr sz="2667"/>
                <a:t>NATIONAL PARTNERS</a:t>
              </a:r>
            </a:p>
          </p:txBody>
        </p:sp>
        <p:sp>
          <p:nvSpPr>
            <p:cNvPr id="251" name="Shape 251"/>
            <p:cNvSpPr/>
            <p:nvPr/>
          </p:nvSpPr>
          <p:spPr>
            <a:xfrm>
              <a:off x="5209876" y="3515017"/>
              <a:ext cx="2404535" cy="746407"/>
            </a:xfrm>
            <a:prstGeom prst="rect">
              <a:avLst/>
            </a:prstGeom>
            <a:ln w="12700">
              <a:miter lim="400000"/>
            </a:ln>
            <a:extLst>
              <a:ext uri="{C572A759-6A51-4108-AA02-DFA0A04FC94B}">
                <ma14:wrappingTextBoxFlag xmlns="" xmlns:ma14="http://schemas.microsoft.com/office/mac/drawingml/2011/main" val="1"/>
              </a:ext>
            </a:extLst>
          </p:spPr>
          <p:txBody>
            <a:bodyPr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r>
                <a:rPr lang="en-US" sz="5867" dirty="0"/>
                <a:t>60</a:t>
              </a:r>
              <a:r>
                <a:rPr sz="5867" dirty="0"/>
                <a:t>0+</a:t>
              </a:r>
            </a:p>
          </p:txBody>
        </p:sp>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77803" y="3089796"/>
              <a:ext cx="868680" cy="521208"/>
            </a:xfrm>
            <a:prstGeom prst="rect">
              <a:avLst/>
            </a:prstGeom>
          </p:spPr>
        </p:pic>
      </p:grpSp>
      <p:grpSp>
        <p:nvGrpSpPr>
          <p:cNvPr id="23" name="Group 22"/>
          <p:cNvGrpSpPr/>
          <p:nvPr/>
        </p:nvGrpSpPr>
        <p:grpSpPr>
          <a:xfrm>
            <a:off x="8600893" y="1674542"/>
            <a:ext cx="2492136" cy="2722398"/>
            <a:chOff x="7090526" y="1327070"/>
            <a:chExt cx="1869102" cy="2041798"/>
          </a:xfrm>
        </p:grpSpPr>
        <p:sp>
          <p:nvSpPr>
            <p:cNvPr id="24" name="Shape 246"/>
            <p:cNvSpPr/>
            <p:nvPr/>
          </p:nvSpPr>
          <p:spPr>
            <a:xfrm>
              <a:off x="7100443" y="2807080"/>
              <a:ext cx="1859185" cy="561788"/>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spAutoFit/>
            </a:bodyPr>
            <a:lstStyle>
              <a:lvl1pPr algn="ctr">
                <a:lnSpc>
                  <a:spcPct val="80000"/>
                </a:lnSpc>
                <a:defRPr sz="2000" b="1" cap="all">
                  <a:solidFill>
                    <a:srgbClr val="00558D"/>
                  </a:solidFill>
                  <a:latin typeface="Futura-Heavy"/>
                  <a:ea typeface="Futura-Heavy"/>
                  <a:cs typeface="Futura-Heavy"/>
                  <a:sym typeface="Futura-Heavy"/>
                </a:defRPr>
              </a:lvl1pPr>
            </a:lstStyle>
            <a:p>
              <a:r>
                <a:rPr sz="2667" dirty="0"/>
                <a:t>STATES</a:t>
              </a:r>
              <a:r>
                <a:rPr lang="en-US" sz="2667" dirty="0"/>
                <a:t> &amp; Territories </a:t>
              </a:r>
              <a:endParaRPr sz="2667" dirty="0"/>
            </a:p>
          </p:txBody>
        </p:sp>
        <p:sp>
          <p:nvSpPr>
            <p:cNvPr id="25" name="Shape 247"/>
            <p:cNvSpPr/>
            <p:nvPr/>
          </p:nvSpPr>
          <p:spPr>
            <a:xfrm>
              <a:off x="7100444" y="2143585"/>
              <a:ext cx="1373874" cy="746407"/>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r>
                <a:rPr sz="5867" dirty="0"/>
                <a:t>5</a:t>
              </a:r>
              <a:r>
                <a:rPr lang="en-US" sz="5867" dirty="0"/>
                <a:t>2</a:t>
              </a:r>
              <a:endParaRPr sz="5867" dirty="0"/>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0526" y="1327070"/>
              <a:ext cx="1383792" cy="881795"/>
            </a:xfrm>
            <a:prstGeom prst="rect">
              <a:avLst/>
            </a:prstGeom>
          </p:spPr>
        </p:pic>
      </p:grpSp>
    </p:spTree>
    <p:extLst>
      <p:ext uri="{BB962C8B-B14F-4D97-AF65-F5344CB8AC3E}">
        <p14:creationId xmlns:p14="http://schemas.microsoft.com/office/powerpoint/2010/main" val="1221665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p:nvPr/>
        </p:nvSpPr>
        <p:spPr>
          <a:xfrm>
            <a:off x="923722" y="801959"/>
            <a:ext cx="10344560" cy="666786"/>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buClr>
                <a:srgbClr val="FFFFFF"/>
              </a:buClr>
              <a:buFont typeface="Arial"/>
              <a:defRPr sz="2800" b="1">
                <a:solidFill>
                  <a:srgbClr val="CCA00A"/>
                </a:solidFill>
                <a:latin typeface="Futura-ExtraBold"/>
                <a:ea typeface="Futura-ExtraBold"/>
                <a:cs typeface="Futura-ExtraBold"/>
                <a:sym typeface="Futura-ExtraBold"/>
              </a:defRPr>
            </a:pPr>
            <a:r>
              <a:rPr sz="3733" dirty="0">
                <a:latin typeface="Futura-Book"/>
                <a:ea typeface="Futura-Book"/>
                <a:cs typeface="Futura-Book"/>
                <a:sym typeface="Futura-Book"/>
              </a:rPr>
              <a:t>HOW</a:t>
            </a:r>
            <a:r>
              <a:rPr sz="3733" dirty="0"/>
              <a:t> SkillsUSA </a:t>
            </a:r>
            <a:r>
              <a:rPr sz="3733" dirty="0">
                <a:latin typeface="Futura-Book"/>
                <a:ea typeface="Futura-Book"/>
                <a:cs typeface="Futura-Book"/>
                <a:sym typeface="Futura-Book"/>
              </a:rPr>
              <a:t>WORKS</a:t>
            </a:r>
            <a:r>
              <a:rPr lang="en-US" sz="3733" dirty="0">
                <a:latin typeface="Futura-Book"/>
                <a:ea typeface="Futura-Book"/>
                <a:cs typeface="Futura-Book"/>
                <a:sym typeface="Futura-Book"/>
              </a:rPr>
              <a:t> in Nebraska</a:t>
            </a:r>
            <a:r>
              <a:rPr sz="3733" dirty="0">
                <a:latin typeface="Futura-Book"/>
                <a:ea typeface="Futura-Book"/>
                <a:cs typeface="Futura-Book"/>
                <a:sym typeface="Futura-Book"/>
              </a:rPr>
              <a:t>:</a:t>
            </a:r>
            <a:r>
              <a:rPr sz="3733" dirty="0"/>
              <a:t> FACTS</a:t>
            </a:r>
          </a:p>
        </p:txBody>
      </p:sp>
      <p:grpSp>
        <p:nvGrpSpPr>
          <p:cNvPr id="13" name="Group 12"/>
          <p:cNvGrpSpPr/>
          <p:nvPr/>
        </p:nvGrpSpPr>
        <p:grpSpPr>
          <a:xfrm>
            <a:off x="8362935" y="4258248"/>
            <a:ext cx="2978371" cy="2200672"/>
            <a:chOff x="2002147" y="3089796"/>
            <a:chExt cx="2233778" cy="1650504"/>
          </a:xfrm>
        </p:grpSpPr>
        <p:sp>
          <p:nvSpPr>
            <p:cNvPr id="248" name="Shape 248"/>
            <p:cNvSpPr/>
            <p:nvPr/>
          </p:nvSpPr>
          <p:spPr>
            <a:xfrm>
              <a:off x="2002147" y="4178512"/>
              <a:ext cx="2233778" cy="561788"/>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lvl1pPr algn="ctr">
                <a:lnSpc>
                  <a:spcPct val="80000"/>
                </a:lnSpc>
                <a:defRPr sz="2000" b="1" cap="all">
                  <a:solidFill>
                    <a:srgbClr val="00558D"/>
                  </a:solidFill>
                  <a:latin typeface="Futura-Heavy"/>
                  <a:ea typeface="Futura-Heavy"/>
                  <a:cs typeface="Futura-Heavy"/>
                  <a:sym typeface="Futura-Heavy"/>
                </a:defRPr>
              </a:lvl1pPr>
            </a:lstStyle>
            <a:p>
              <a:r>
                <a:rPr sz="2667" dirty="0"/>
                <a:t>OCCUPATIONAL PROGRAMS</a:t>
              </a:r>
            </a:p>
          </p:txBody>
        </p:sp>
        <p:sp>
          <p:nvSpPr>
            <p:cNvPr id="249" name="Shape 249"/>
            <p:cNvSpPr/>
            <p:nvPr/>
          </p:nvSpPr>
          <p:spPr>
            <a:xfrm>
              <a:off x="2373415" y="3515017"/>
              <a:ext cx="1491242" cy="746407"/>
            </a:xfrm>
            <a:prstGeom prst="rect">
              <a:avLst/>
            </a:prstGeom>
            <a:ln w="12700">
              <a:miter lim="400000"/>
            </a:ln>
            <a:extLst>
              <a:ext uri="{C572A759-6A51-4108-AA02-DFA0A04FC94B}">
                <ma14:wrappingTextBoxFlag xmlns="" xmlns:ma14="http://schemas.microsoft.com/office/mac/drawingml/2011/main" val="1"/>
              </a:ext>
            </a:extLst>
          </p:spPr>
          <p:txBody>
            <a:bodyPr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r>
                <a:rPr lang="en-US" sz="5867" dirty="0"/>
                <a:t>8</a:t>
              </a:r>
              <a:r>
                <a:rPr sz="5867" dirty="0"/>
                <a:t>0</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14236" y="3089796"/>
              <a:ext cx="609600" cy="521208"/>
            </a:xfrm>
            <a:prstGeom prst="rect">
              <a:avLst/>
            </a:prstGeom>
          </p:spPr>
        </p:pic>
      </p:grpSp>
      <p:grpSp>
        <p:nvGrpSpPr>
          <p:cNvPr id="9" name="Group 8"/>
          <p:cNvGrpSpPr/>
          <p:nvPr/>
        </p:nvGrpSpPr>
        <p:grpSpPr>
          <a:xfrm>
            <a:off x="533569" y="1831638"/>
            <a:ext cx="4317425" cy="1931584"/>
            <a:chOff x="400176" y="1373728"/>
            <a:chExt cx="3238069" cy="1448688"/>
          </a:xfrm>
        </p:grpSpPr>
        <p:sp>
          <p:nvSpPr>
            <p:cNvPr id="242" name="Shape 242"/>
            <p:cNvSpPr/>
            <p:nvPr/>
          </p:nvSpPr>
          <p:spPr>
            <a:xfrm>
              <a:off x="1142910" y="2506896"/>
              <a:ext cx="1752601" cy="315520"/>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lvl1pPr algn="ctr">
                <a:lnSpc>
                  <a:spcPct val="80000"/>
                </a:lnSpc>
                <a:defRPr sz="2000" b="1" cap="all">
                  <a:solidFill>
                    <a:srgbClr val="00558D"/>
                  </a:solidFill>
                  <a:latin typeface="Futura-Heavy"/>
                  <a:ea typeface="Futura-Heavy"/>
                  <a:cs typeface="Futura-Heavy"/>
                  <a:sym typeface="Futura-Heavy"/>
                </a:defRPr>
              </a:lvl1pPr>
            </a:lstStyle>
            <a:p>
              <a:r>
                <a:rPr sz="2667" dirty="0"/>
                <a:t>MEMBERS</a:t>
              </a:r>
            </a:p>
          </p:txBody>
        </p:sp>
        <p:sp>
          <p:nvSpPr>
            <p:cNvPr id="243" name="Shape 243"/>
            <p:cNvSpPr/>
            <p:nvPr/>
          </p:nvSpPr>
          <p:spPr>
            <a:xfrm>
              <a:off x="400176" y="1798222"/>
              <a:ext cx="3238069" cy="746407"/>
            </a:xfrm>
            <a:prstGeom prst="rect">
              <a:avLst/>
            </a:prstGeom>
            <a:ln w="12700">
              <a:miter lim="400000"/>
            </a:ln>
            <a:extLst>
              <a:ext uri="{C572A759-6A51-4108-AA02-DFA0A04FC94B}">
                <ma14:wrappingTextBoxFlag xmlns="" xmlns:ma14="http://schemas.microsoft.com/office/mac/drawingml/2011/main" val="1"/>
              </a:ext>
            </a:extLst>
          </p:spPr>
          <p:txBody>
            <a:bodyPr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r>
                <a:rPr lang="en-US" sz="5867" dirty="0"/>
                <a:t>2800</a:t>
              </a:r>
              <a:endParaRPr sz="5867"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64759" y="1373728"/>
              <a:ext cx="874776" cy="533400"/>
            </a:xfrm>
            <a:prstGeom prst="rect">
              <a:avLst/>
            </a:prstGeom>
          </p:spPr>
        </p:pic>
      </p:grpSp>
      <p:grpSp>
        <p:nvGrpSpPr>
          <p:cNvPr id="10" name="Group 9"/>
          <p:cNvGrpSpPr/>
          <p:nvPr/>
        </p:nvGrpSpPr>
        <p:grpSpPr>
          <a:xfrm>
            <a:off x="4670022" y="1788719"/>
            <a:ext cx="3206047" cy="2780076"/>
            <a:chOff x="3968247" y="1252955"/>
            <a:chExt cx="2404535" cy="2085057"/>
          </a:xfrm>
        </p:grpSpPr>
        <p:sp>
          <p:nvSpPr>
            <p:cNvPr id="244" name="Shape 244"/>
            <p:cNvSpPr/>
            <p:nvPr/>
          </p:nvSpPr>
          <p:spPr>
            <a:xfrm>
              <a:off x="4342276" y="2506896"/>
              <a:ext cx="1752601" cy="315520"/>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lvl1pPr algn="ctr">
                <a:lnSpc>
                  <a:spcPct val="80000"/>
                </a:lnSpc>
                <a:defRPr sz="2000" b="1" cap="all">
                  <a:solidFill>
                    <a:srgbClr val="00558D"/>
                  </a:solidFill>
                  <a:latin typeface="Futura-Heavy"/>
                  <a:ea typeface="Futura-Heavy"/>
                  <a:cs typeface="Futura-Heavy"/>
                  <a:sym typeface="Futura-Heavy"/>
                </a:defRPr>
              </a:lvl1pPr>
            </a:lstStyle>
            <a:p>
              <a:endParaRPr sz="2667" dirty="0"/>
            </a:p>
          </p:txBody>
        </p:sp>
        <p:sp>
          <p:nvSpPr>
            <p:cNvPr id="245" name="Shape 245"/>
            <p:cNvSpPr/>
            <p:nvPr/>
          </p:nvSpPr>
          <p:spPr>
            <a:xfrm>
              <a:off x="3968247" y="2591605"/>
              <a:ext cx="2404535" cy="746407"/>
            </a:xfrm>
            <a:prstGeom prst="rect">
              <a:avLst/>
            </a:prstGeom>
            <a:ln w="12700">
              <a:miter lim="400000"/>
            </a:ln>
            <a:extLst>
              <a:ext uri="{C572A759-6A51-4108-AA02-DFA0A04FC94B}">
                <ma14:wrappingTextBoxFlag xmlns="" xmlns:ma14="http://schemas.microsoft.com/office/mac/drawingml/2011/main" val="1"/>
              </a:ext>
            </a:extLst>
          </p:spPr>
          <p:txBody>
            <a:bodyPr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endParaRPr lang="en-US" sz="5867" dirty="0"/>
            </a:p>
          </p:txBody>
        </p:sp>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57996" y="1252955"/>
              <a:ext cx="890016" cy="661416"/>
            </a:xfrm>
            <a:prstGeom prst="rect">
              <a:avLst/>
            </a:prstGeom>
          </p:spPr>
        </p:pic>
      </p:grpSp>
      <p:grpSp>
        <p:nvGrpSpPr>
          <p:cNvPr id="14" name="Group 13"/>
          <p:cNvGrpSpPr/>
          <p:nvPr/>
        </p:nvGrpSpPr>
        <p:grpSpPr>
          <a:xfrm>
            <a:off x="8333323" y="1831638"/>
            <a:ext cx="3206047" cy="2200672"/>
            <a:chOff x="5209876" y="3089796"/>
            <a:chExt cx="2404535" cy="1650504"/>
          </a:xfrm>
        </p:grpSpPr>
        <p:sp>
          <p:nvSpPr>
            <p:cNvPr id="250" name="Shape 250"/>
            <p:cNvSpPr/>
            <p:nvPr/>
          </p:nvSpPr>
          <p:spPr>
            <a:xfrm>
              <a:off x="5535843" y="4178512"/>
              <a:ext cx="1752601" cy="561788"/>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lvl1pPr algn="ctr">
                <a:lnSpc>
                  <a:spcPct val="80000"/>
                </a:lnSpc>
                <a:defRPr sz="2000" b="1" cap="all">
                  <a:solidFill>
                    <a:srgbClr val="00558D"/>
                  </a:solidFill>
                  <a:latin typeface="Futura-Heavy"/>
                  <a:ea typeface="Futura-Heavy"/>
                  <a:cs typeface="Futura-Heavy"/>
                  <a:sym typeface="Futura-Heavy"/>
                </a:defRPr>
              </a:lvl1pPr>
            </a:lstStyle>
            <a:p>
              <a:r>
                <a:rPr lang="en-US" sz="2667" dirty="0"/>
                <a:t>Industry </a:t>
              </a:r>
              <a:r>
                <a:rPr sz="2667" dirty="0"/>
                <a:t> PARTNERS</a:t>
              </a:r>
            </a:p>
          </p:txBody>
        </p:sp>
        <p:sp>
          <p:nvSpPr>
            <p:cNvPr id="251" name="Shape 251"/>
            <p:cNvSpPr/>
            <p:nvPr/>
          </p:nvSpPr>
          <p:spPr>
            <a:xfrm>
              <a:off x="5209876" y="3515017"/>
              <a:ext cx="2404535" cy="746407"/>
            </a:xfrm>
            <a:prstGeom prst="rect">
              <a:avLst/>
            </a:prstGeom>
            <a:ln w="12700">
              <a:miter lim="400000"/>
            </a:ln>
            <a:extLst>
              <a:ext uri="{C572A759-6A51-4108-AA02-DFA0A04FC94B}">
                <ma14:wrappingTextBoxFlag xmlns="" xmlns:ma14="http://schemas.microsoft.com/office/mac/drawingml/2011/main" val="1"/>
              </a:ext>
            </a:extLst>
          </p:spPr>
          <p:txBody>
            <a:bodyPr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r>
                <a:rPr lang="en-US" sz="5867" dirty="0"/>
                <a:t>20</a:t>
              </a:r>
              <a:r>
                <a:rPr sz="5867" dirty="0"/>
                <a:t>+</a:t>
              </a:r>
            </a:p>
          </p:txBody>
        </p:sp>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77803" y="3089796"/>
              <a:ext cx="868680" cy="521208"/>
            </a:xfrm>
            <a:prstGeom prst="rect">
              <a:avLst/>
            </a:prstGeom>
          </p:spPr>
        </p:pic>
      </p:grpSp>
      <p:sp>
        <p:nvSpPr>
          <p:cNvPr id="2" name="Rectangle 1"/>
          <p:cNvSpPr/>
          <p:nvPr/>
        </p:nvSpPr>
        <p:spPr>
          <a:xfrm>
            <a:off x="5029972" y="2959740"/>
            <a:ext cx="3332963" cy="2800960"/>
          </a:xfrm>
          <a:prstGeom prst="rect">
            <a:avLst/>
          </a:prstGeom>
        </p:spPr>
        <p:txBody>
          <a:bodyPr wrap="square">
            <a:spAutoFit/>
          </a:bodyPr>
          <a:lstStyle/>
          <a:p>
            <a:r>
              <a:rPr lang="en-US" sz="5867" b="1" dirty="0">
                <a:solidFill>
                  <a:srgbClr val="FF0000"/>
                </a:solidFill>
                <a:latin typeface="Futura-ExtraBold"/>
              </a:rPr>
              <a:t>90 HS</a:t>
            </a:r>
          </a:p>
          <a:p>
            <a:r>
              <a:rPr lang="en-US" sz="5867" b="1" dirty="0">
                <a:solidFill>
                  <a:srgbClr val="FF0000"/>
                </a:solidFill>
                <a:latin typeface="Futura-ExtraBold"/>
              </a:rPr>
              <a:t>10 C/T</a:t>
            </a:r>
          </a:p>
          <a:p>
            <a:r>
              <a:rPr lang="en-US" sz="5867" b="1" dirty="0">
                <a:solidFill>
                  <a:srgbClr val="FF0000"/>
                </a:solidFill>
                <a:latin typeface="Futura-ExtraBold"/>
              </a:rPr>
              <a:t>15+ MS</a:t>
            </a:r>
          </a:p>
        </p:txBody>
      </p:sp>
      <p:sp>
        <p:nvSpPr>
          <p:cNvPr id="20" name="Shape 243"/>
          <p:cNvSpPr/>
          <p:nvPr/>
        </p:nvSpPr>
        <p:spPr>
          <a:xfrm>
            <a:off x="-232049" y="3524939"/>
            <a:ext cx="4317425" cy="1898084"/>
          </a:xfrm>
          <a:prstGeom prst="rect">
            <a:avLst/>
          </a:prstGeom>
          <a:ln w="12700">
            <a:miter lim="400000"/>
          </a:ln>
          <a:extLst>
            <a:ext uri="{C572A759-6A51-4108-AA02-DFA0A04FC94B}">
              <ma14:wrappingTextBoxFlag xmlns="" xmlns:ma14="http://schemas.microsoft.com/office/mac/drawingml/2011/main" val="1"/>
            </a:ext>
          </a:extLst>
        </p:spPr>
        <p:txBody>
          <a:bodyPr lIns="60959" rIns="60959" anchor="ctr">
            <a:spAutoFit/>
          </a:bodyPr>
          <a:lstStyle>
            <a:lvl1pPr algn="ctr">
              <a:defRPr sz="4400" b="1">
                <a:solidFill>
                  <a:srgbClr val="E72632"/>
                </a:solidFill>
                <a:latin typeface="Futura-ExtraBold"/>
                <a:ea typeface="Futura-ExtraBold"/>
                <a:cs typeface="Futura-ExtraBold"/>
                <a:sym typeface="Futura-ExtraBold"/>
              </a:defRPr>
            </a:lvl1pPr>
          </a:lstStyle>
          <a:p>
            <a:endParaRPr lang="en-US" sz="5867" dirty="0"/>
          </a:p>
          <a:p>
            <a:endParaRPr sz="5867" dirty="0"/>
          </a:p>
        </p:txBody>
      </p:sp>
      <p:sp>
        <p:nvSpPr>
          <p:cNvPr id="3" name="Rectangle 2"/>
          <p:cNvSpPr/>
          <p:nvPr/>
        </p:nvSpPr>
        <p:spPr>
          <a:xfrm>
            <a:off x="4635180" y="2541159"/>
            <a:ext cx="3328412" cy="502766"/>
          </a:xfrm>
          <a:prstGeom prst="rect">
            <a:avLst/>
          </a:prstGeom>
        </p:spPr>
        <p:txBody>
          <a:bodyPr wrap="none">
            <a:spAutoFit/>
          </a:bodyPr>
          <a:lstStyle/>
          <a:p>
            <a:r>
              <a:rPr lang="en-US" sz="2667" b="1" dirty="0">
                <a:solidFill>
                  <a:schemeClr val="accent1">
                    <a:lumMod val="75000"/>
                  </a:schemeClr>
                </a:solidFill>
                <a:latin typeface="Futura-Heavy"/>
              </a:rPr>
              <a:t>LOCAL CHAPTERS</a:t>
            </a:r>
          </a:p>
        </p:txBody>
      </p:sp>
    </p:spTree>
    <p:extLst>
      <p:ext uri="{BB962C8B-B14F-4D97-AF65-F5344CB8AC3E}">
        <p14:creationId xmlns:p14="http://schemas.microsoft.com/office/powerpoint/2010/main" val="16029491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a:solidFill>
                  <a:srgbClr val="248AEA"/>
                </a:solidFill>
              </a:rPr>
              <a:t>Safety Instructions </a:t>
            </a:r>
            <a:br>
              <a:rPr lang="en-US" b="1" dirty="0">
                <a:solidFill>
                  <a:srgbClr val="248AEA"/>
                </a:solidFill>
              </a:rPr>
            </a:br>
            <a:endParaRPr lang="en-US" dirty="0">
              <a:solidFill>
                <a:srgbClr val="FF6D1A"/>
              </a:solidFill>
            </a:endParaRPr>
          </a:p>
        </p:txBody>
      </p:sp>
      <p:sp>
        <p:nvSpPr>
          <p:cNvPr id="3" name="Content Placeholder 2"/>
          <p:cNvSpPr>
            <a:spLocks noGrp="1"/>
          </p:cNvSpPr>
          <p:nvPr>
            <p:ph idx="1"/>
          </p:nvPr>
        </p:nvSpPr>
        <p:spPr>
          <a:xfrm>
            <a:off x="1097280" y="1307592"/>
            <a:ext cx="10538908" cy="5093208"/>
          </a:xfrm>
        </p:spPr>
        <p:txBody>
          <a:bodyPr>
            <a:normAutofit/>
          </a:bodyPr>
          <a:lstStyle/>
          <a:p>
            <a:pPr marL="457200" indent="-457200"/>
            <a:r>
              <a:rPr lang="en-US" sz="4000" b="1" dirty="0"/>
              <a:t>Restrooms</a:t>
            </a:r>
          </a:p>
          <a:p>
            <a:pPr marL="457200" indent="-457200"/>
            <a:r>
              <a:rPr lang="en-US" sz="4000" b="1" dirty="0"/>
              <a:t>Fire</a:t>
            </a:r>
          </a:p>
          <a:p>
            <a:pPr marL="457200" indent="-457200"/>
            <a:r>
              <a:rPr lang="en-US" sz="4000" b="1" dirty="0"/>
              <a:t>Tornado</a:t>
            </a:r>
          </a:p>
          <a:p>
            <a:pPr marL="457200" indent="-457200"/>
            <a:r>
              <a:rPr lang="en-US" sz="4000" b="1" dirty="0"/>
              <a:t>CPR</a:t>
            </a:r>
          </a:p>
          <a:p>
            <a:pPr marL="457200" indent="-457200"/>
            <a:r>
              <a:rPr lang="en-US" sz="4000" b="1" dirty="0"/>
              <a:t>Emergency Caller</a:t>
            </a:r>
          </a:p>
          <a:p>
            <a:pPr marL="457200" indent="-457200"/>
            <a:r>
              <a:rPr lang="en-US" sz="4000" b="1" dirty="0"/>
              <a:t>Active Shooter</a:t>
            </a:r>
          </a:p>
          <a:p>
            <a:pPr marL="457200" indent="-457200"/>
            <a:r>
              <a:rPr lang="en-US" sz="4000" b="1" dirty="0"/>
              <a:t>Please quiet cell phones</a:t>
            </a:r>
          </a:p>
          <a:p>
            <a:pPr marL="0" indent="0">
              <a:buNone/>
            </a:pPr>
            <a:endParaRPr lang="en-US" sz="700" dirty="0">
              <a:latin typeface="+mj-lt"/>
            </a:endParaRPr>
          </a:p>
        </p:txBody>
      </p:sp>
      <p:sp>
        <p:nvSpPr>
          <p:cNvPr id="4" name="TextBox 3"/>
          <p:cNvSpPr txBox="1"/>
          <p:nvPr/>
        </p:nvSpPr>
        <p:spPr>
          <a:xfrm>
            <a:off x="6425515" y="5102360"/>
            <a:ext cx="3632885" cy="369332"/>
          </a:xfrm>
          <a:prstGeom prst="rect">
            <a:avLst/>
          </a:prstGeom>
          <a:noFill/>
        </p:spPr>
        <p:txBody>
          <a:bodyPr wrap="square" rtlCol="0">
            <a:spAutoFit/>
          </a:bodyPr>
          <a:lstStyle/>
          <a:p>
            <a:pPr algn="r"/>
            <a:r>
              <a:rPr lang="en-US" dirty="0" err="1">
                <a:solidFill>
                  <a:schemeClr val="bg1">
                    <a:lumMod val="85000"/>
                  </a:schemeClr>
                </a:solidFill>
              </a:rPr>
              <a:t>AdvanceCTE</a:t>
            </a:r>
            <a:r>
              <a:rPr lang="en-US" dirty="0">
                <a:solidFill>
                  <a:schemeClr val="bg1">
                    <a:lumMod val="85000"/>
                  </a:schemeClr>
                </a:solidFill>
              </a:rPr>
              <a:t>, 2019</a:t>
            </a:r>
          </a:p>
        </p:txBody>
      </p:sp>
    </p:spTree>
    <p:extLst>
      <p:ext uri="{BB962C8B-B14F-4D97-AF65-F5344CB8AC3E}">
        <p14:creationId xmlns:p14="http://schemas.microsoft.com/office/powerpoint/2010/main" val="3813296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8874"/>
            <a:ext cx="10515600" cy="235527"/>
          </a:xfrm>
        </p:spPr>
        <p:txBody>
          <a:bodyPr>
            <a:noAutofit/>
          </a:bodyPr>
          <a:lstStyle/>
          <a:p>
            <a:r>
              <a:rPr lang="en-US" sz="2667" b="1" u="sng" dirty="0"/>
              <a:t>High Schools with SkillsUSA Chapters</a:t>
            </a:r>
          </a:p>
        </p:txBody>
      </p:sp>
      <p:sp>
        <p:nvSpPr>
          <p:cNvPr id="3" name="Content Placeholder 2"/>
          <p:cNvSpPr>
            <a:spLocks noGrp="1"/>
          </p:cNvSpPr>
          <p:nvPr>
            <p:ph idx="1"/>
          </p:nvPr>
        </p:nvSpPr>
        <p:spPr>
          <a:xfrm>
            <a:off x="100209" y="1164922"/>
            <a:ext cx="11962356" cy="5285983"/>
          </a:xfrm>
        </p:spPr>
        <p:txBody>
          <a:bodyPr>
            <a:normAutofit/>
          </a:bodyPr>
          <a:lstStyle/>
          <a:p>
            <a:pPr marL="0" indent="0">
              <a:spcBef>
                <a:spcPts val="0"/>
              </a:spcBef>
              <a:buNone/>
            </a:pPr>
            <a:r>
              <a:rPr lang="en-US" sz="2133" dirty="0"/>
              <a:t>Adams Central 		</a:t>
            </a:r>
            <a:r>
              <a:rPr lang="en-US" sz="2133" dirty="0" err="1"/>
              <a:t>Anselmo-Merna</a:t>
            </a:r>
            <a:r>
              <a:rPr lang="en-US" sz="2133" dirty="0"/>
              <a:t> 		    Arlington </a:t>
            </a:r>
          </a:p>
          <a:p>
            <a:pPr marL="0" indent="0">
              <a:spcBef>
                <a:spcPts val="0"/>
              </a:spcBef>
              <a:buNone/>
            </a:pPr>
            <a:r>
              <a:rPr lang="en-US" sz="2133" dirty="0"/>
              <a:t>Ashland-Greenwood 		Axtell 		    	    </a:t>
            </a:r>
            <a:r>
              <a:rPr lang="en-US" sz="2133" u="sng" dirty="0"/>
              <a:t>Bancroft-Rosalie </a:t>
            </a:r>
            <a:endParaRPr lang="en-US" sz="2133" dirty="0"/>
          </a:p>
          <a:p>
            <a:pPr marL="0" indent="0">
              <a:spcBef>
                <a:spcPts val="0"/>
              </a:spcBef>
              <a:buNone/>
            </a:pPr>
            <a:r>
              <a:rPr lang="en-US" sz="2133" dirty="0"/>
              <a:t>Beatrice 			Bellevue West 		    Bennington </a:t>
            </a:r>
          </a:p>
          <a:p>
            <a:pPr marL="0" indent="0">
              <a:spcBef>
                <a:spcPts val="0"/>
              </a:spcBef>
              <a:buNone/>
            </a:pPr>
            <a:r>
              <a:rPr lang="en-US" sz="2133" dirty="0"/>
              <a:t>Blair 			Boone Central 		    Brady </a:t>
            </a:r>
          </a:p>
          <a:p>
            <a:pPr marL="0" indent="0">
              <a:spcBef>
                <a:spcPts val="0"/>
              </a:spcBef>
              <a:buNone/>
            </a:pPr>
            <a:r>
              <a:rPr lang="en-US" sz="2133" dirty="0"/>
              <a:t>Broken Bow 		Central City		    Columbus 	</a:t>
            </a:r>
          </a:p>
          <a:p>
            <a:pPr marL="0" indent="0">
              <a:spcBef>
                <a:spcPts val="0"/>
              </a:spcBef>
              <a:buNone/>
            </a:pPr>
            <a:r>
              <a:rPr lang="en-US" sz="2133" dirty="0"/>
              <a:t>Cozad 			Crofton 			    Cross County </a:t>
            </a:r>
          </a:p>
          <a:p>
            <a:pPr marL="0" indent="0">
              <a:spcBef>
                <a:spcPts val="0"/>
              </a:spcBef>
              <a:buNone/>
            </a:pPr>
            <a:r>
              <a:rPr lang="en-US" sz="2133" dirty="0"/>
              <a:t>Deshler 			Elkhorn 			    Elmwood-Murdock </a:t>
            </a:r>
          </a:p>
          <a:p>
            <a:pPr marL="0" indent="0">
              <a:spcBef>
                <a:spcPts val="0"/>
              </a:spcBef>
              <a:buNone/>
            </a:pPr>
            <a:r>
              <a:rPr lang="en-US" sz="2133" dirty="0"/>
              <a:t>ESU #2 Academy		Fairbury 			    Fort Calhoun </a:t>
            </a:r>
          </a:p>
          <a:p>
            <a:pPr marL="0" indent="0">
              <a:spcBef>
                <a:spcPts val="0"/>
              </a:spcBef>
              <a:buNone/>
            </a:pPr>
            <a:r>
              <a:rPr lang="en-US" sz="2133" dirty="0"/>
              <a:t>Fremont 			Career Pathways Institute - GI	    Gretna</a:t>
            </a:r>
          </a:p>
          <a:p>
            <a:pPr marL="0" indent="0">
              <a:spcBef>
                <a:spcPts val="0"/>
              </a:spcBef>
              <a:buNone/>
            </a:pPr>
            <a:r>
              <a:rPr lang="en-US" sz="2133" dirty="0"/>
              <a:t>Grand Island Northwest 	Hastings 			    Hershey 	</a:t>
            </a:r>
          </a:p>
          <a:p>
            <a:pPr marL="0" indent="0">
              <a:spcBef>
                <a:spcPts val="0"/>
              </a:spcBef>
              <a:buNone/>
            </a:pPr>
            <a:r>
              <a:rPr lang="en-US" sz="2133" dirty="0"/>
              <a:t>Homer 			Kearney 			    </a:t>
            </a:r>
            <a:r>
              <a:rPr lang="en-US" sz="2133" dirty="0" err="1"/>
              <a:t>Kenesaw</a:t>
            </a:r>
            <a:r>
              <a:rPr lang="en-US" sz="2133" dirty="0"/>
              <a:t> </a:t>
            </a:r>
          </a:p>
          <a:p>
            <a:pPr marL="0" indent="0">
              <a:spcBef>
                <a:spcPts val="0"/>
              </a:spcBef>
              <a:buNone/>
            </a:pPr>
            <a:r>
              <a:rPr lang="en-US" sz="2133" dirty="0"/>
              <a:t>Lexington 			Lincoln East 		    Lincoln North Star </a:t>
            </a:r>
          </a:p>
          <a:p>
            <a:pPr marL="0" indent="0">
              <a:spcBef>
                <a:spcPts val="0"/>
              </a:spcBef>
              <a:buNone/>
            </a:pPr>
            <a:r>
              <a:rPr lang="en-US" sz="2133" dirty="0"/>
              <a:t>Lincoln Northeast		Lincoln Southeast 		    Logan View </a:t>
            </a:r>
          </a:p>
          <a:p>
            <a:pPr marL="0" indent="0">
              <a:spcBef>
                <a:spcPts val="0"/>
              </a:spcBef>
              <a:buNone/>
            </a:pPr>
            <a:r>
              <a:rPr lang="en-US" sz="2133" dirty="0"/>
              <a:t>Louisville			Malcolm 			    Maxwell </a:t>
            </a:r>
          </a:p>
          <a:p>
            <a:endParaRPr lang="en-US" dirty="0"/>
          </a:p>
        </p:txBody>
      </p:sp>
    </p:spTree>
    <p:extLst>
      <p:ext uri="{BB962C8B-B14F-4D97-AF65-F5344CB8AC3E}">
        <p14:creationId xmlns:p14="http://schemas.microsoft.com/office/powerpoint/2010/main" val="50255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22" y="1"/>
            <a:ext cx="11103279" cy="739035"/>
          </a:xfrm>
        </p:spPr>
        <p:txBody>
          <a:bodyPr>
            <a:noAutofit/>
          </a:bodyPr>
          <a:lstStyle/>
          <a:p>
            <a:r>
              <a:rPr lang="en-US" sz="3600" b="1" dirty="0"/>
              <a:t>High Schools continued:</a:t>
            </a:r>
            <a:endParaRPr lang="en-US" sz="3600" dirty="0"/>
          </a:p>
        </p:txBody>
      </p:sp>
      <p:sp>
        <p:nvSpPr>
          <p:cNvPr id="3" name="Content Placeholder 2"/>
          <p:cNvSpPr>
            <a:spLocks noGrp="1"/>
          </p:cNvSpPr>
          <p:nvPr>
            <p:ph idx="1"/>
          </p:nvPr>
        </p:nvSpPr>
        <p:spPr>
          <a:xfrm>
            <a:off x="250522" y="1014609"/>
            <a:ext cx="11699309" cy="5298511"/>
          </a:xfrm>
        </p:spPr>
        <p:txBody>
          <a:bodyPr>
            <a:normAutofit fontScale="92500" lnSpcReduction="20000"/>
          </a:bodyPr>
          <a:lstStyle/>
          <a:p>
            <a:pPr marL="0" indent="0">
              <a:buNone/>
            </a:pPr>
            <a:r>
              <a:rPr lang="en-US" sz="2400" dirty="0"/>
              <a:t>Metropolitan CC       		Millard North        		Millard South </a:t>
            </a:r>
          </a:p>
          <a:p>
            <a:pPr marL="0" indent="0">
              <a:buNone/>
            </a:pPr>
            <a:r>
              <a:rPr lang="en-US" sz="2400" dirty="0"/>
              <a:t>Millard East               	Clearwater/Orchard 	Niobrara </a:t>
            </a:r>
          </a:p>
          <a:p>
            <a:pPr marL="0" indent="0">
              <a:buNone/>
            </a:pPr>
            <a:r>
              <a:rPr lang="en-US" sz="2400" dirty="0"/>
              <a:t>Norfolk			Norris 			North Bend Central		</a:t>
            </a:r>
          </a:p>
          <a:p>
            <a:pPr marL="0" indent="0">
              <a:buNone/>
            </a:pPr>
            <a:r>
              <a:rPr lang="en-US" sz="2400" dirty="0"/>
              <a:t>North Platte 		Omaha Benson Magnet	Omaha Burke </a:t>
            </a:r>
          </a:p>
          <a:p>
            <a:pPr marL="0" indent="0">
              <a:buNone/>
            </a:pPr>
            <a:r>
              <a:rPr lang="en-US" sz="2400" dirty="0"/>
              <a:t>Omaha Bryan 		Omaha Career </a:t>
            </a:r>
            <a:r>
              <a:rPr lang="en-US" sz="2400" dirty="0" err="1"/>
              <a:t>Ctr</a:t>
            </a:r>
            <a:r>
              <a:rPr lang="en-US" sz="2400" dirty="0"/>
              <a:t>	 	Omaha North </a:t>
            </a:r>
          </a:p>
          <a:p>
            <a:pPr marL="0" indent="0">
              <a:buNone/>
            </a:pPr>
            <a:r>
              <a:rPr lang="en-US" sz="2400" dirty="0"/>
              <a:t>Omaha Northwest  		Papillion-La Vista 		Papillion-La Vista South</a:t>
            </a:r>
          </a:p>
          <a:p>
            <a:pPr marL="0" indent="0">
              <a:buNone/>
            </a:pPr>
            <a:r>
              <a:rPr lang="en-US" sz="2400" dirty="0" err="1"/>
              <a:t>Platteview</a:t>
            </a:r>
            <a:r>
              <a:rPr lang="en-US" sz="2400" dirty="0"/>
              <a:t> 		Plattsmouth 		Ralston</a:t>
            </a:r>
          </a:p>
          <a:p>
            <a:pPr marL="0" indent="0">
              <a:buNone/>
            </a:pPr>
            <a:r>
              <a:rPr lang="en-US" sz="2400" dirty="0"/>
              <a:t>Ravenna 			Raymond Central 		Scottsbluff  </a:t>
            </a:r>
          </a:p>
          <a:p>
            <a:pPr marL="0" indent="0">
              <a:buNone/>
            </a:pPr>
            <a:r>
              <a:rPr lang="en-US" sz="2400" dirty="0"/>
              <a:t>Seward 			Sidney 			South Central Unified</a:t>
            </a:r>
          </a:p>
          <a:p>
            <a:pPr marL="0" indent="0">
              <a:buNone/>
            </a:pPr>
            <a:r>
              <a:rPr lang="en-US" sz="2400" dirty="0"/>
              <a:t>South Sioux City 		Sterling 			Syracuse </a:t>
            </a:r>
          </a:p>
          <a:p>
            <a:pPr marL="0" indent="0">
              <a:buNone/>
            </a:pPr>
            <a:r>
              <a:rPr lang="en-US" sz="2400" dirty="0"/>
              <a:t>Tekamah-Herman		Thayer Central 		The Career Academy	 </a:t>
            </a:r>
          </a:p>
          <a:p>
            <a:pPr marL="0" indent="0">
              <a:buNone/>
            </a:pPr>
            <a:r>
              <a:rPr lang="en-US" sz="2400" dirty="0" err="1"/>
              <a:t>Thedford</a:t>
            </a:r>
            <a:r>
              <a:rPr lang="en-US" sz="2400" dirty="0"/>
              <a:t> 			Wahoo 			Waverly 	</a:t>
            </a:r>
          </a:p>
          <a:p>
            <a:pPr marL="0" indent="0">
              <a:buNone/>
            </a:pPr>
            <a:r>
              <a:rPr lang="en-US" sz="2400" dirty="0"/>
              <a:t>Weeping Water 		Westside 			York 		</a:t>
            </a:r>
          </a:p>
          <a:p>
            <a:pPr marL="0" indent="0">
              <a:buNone/>
            </a:pPr>
            <a:r>
              <a:rPr lang="en-US" sz="2400" dirty="0"/>
              <a:t>Yutan </a:t>
            </a:r>
          </a:p>
          <a:p>
            <a:endParaRPr lang="en-US" dirty="0"/>
          </a:p>
        </p:txBody>
      </p:sp>
    </p:spTree>
    <p:extLst>
      <p:ext uri="{BB962C8B-B14F-4D97-AF65-F5344CB8AC3E}">
        <p14:creationId xmlns:p14="http://schemas.microsoft.com/office/powerpoint/2010/main" val="3493901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7092" y="1676401"/>
            <a:ext cx="11651673" cy="4330404"/>
          </a:xfrm>
        </p:spPr>
        <p:txBody>
          <a:bodyPr>
            <a:noAutofit/>
          </a:bodyPr>
          <a:lstStyle/>
          <a:p>
            <a:r>
              <a:rPr lang="en-US" dirty="0"/>
              <a:t>CCC-Columbus		CCC – Grand Island</a:t>
            </a:r>
          </a:p>
          <a:p>
            <a:r>
              <a:rPr lang="en-US" dirty="0"/>
              <a:t>CCC-Hastings			Metropolitan Community College</a:t>
            </a:r>
          </a:p>
          <a:p>
            <a:r>
              <a:rPr lang="en-US" dirty="0"/>
              <a:t>Nebraska Western CC		Southeast CC-Lincoln</a:t>
            </a:r>
          </a:p>
          <a:p>
            <a:r>
              <a:rPr lang="en-US" dirty="0"/>
              <a:t>Southeast CC-Milford		University of NE – Lincoln</a:t>
            </a:r>
          </a:p>
          <a:p>
            <a:r>
              <a:rPr lang="en-US" dirty="0"/>
              <a:t>Wayne State College</a:t>
            </a:r>
          </a:p>
        </p:txBody>
      </p:sp>
      <p:sp>
        <p:nvSpPr>
          <p:cNvPr id="3" name="Title 2"/>
          <p:cNvSpPr>
            <a:spLocks noGrp="1"/>
          </p:cNvSpPr>
          <p:nvPr>
            <p:ph type="title"/>
          </p:nvPr>
        </p:nvSpPr>
        <p:spPr/>
        <p:txBody>
          <a:bodyPr/>
          <a:lstStyle/>
          <a:p>
            <a:r>
              <a:rPr lang="en-US" dirty="0"/>
              <a:t>College/Technical Chapters</a:t>
            </a:r>
          </a:p>
        </p:txBody>
      </p:sp>
    </p:spTree>
    <p:extLst>
      <p:ext uri="{BB962C8B-B14F-4D97-AF65-F5344CB8AC3E}">
        <p14:creationId xmlns:p14="http://schemas.microsoft.com/office/powerpoint/2010/main" val="1867775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3237" y="1676401"/>
            <a:ext cx="11526983" cy="4330404"/>
          </a:xfrm>
        </p:spPr>
        <p:txBody>
          <a:bodyPr/>
          <a:lstStyle/>
          <a:p>
            <a:r>
              <a:rPr lang="en-US" dirty="0" err="1"/>
              <a:t>Anslemo-Merna</a:t>
            </a:r>
            <a:r>
              <a:rPr lang="en-US" dirty="0"/>
              <a:t>	Beveridge-Omaha	Elmwood-Murdock</a:t>
            </a:r>
          </a:p>
          <a:p>
            <a:r>
              <a:rPr lang="en-US" dirty="0"/>
              <a:t>Hastings		LaVista			Louisville</a:t>
            </a:r>
          </a:p>
          <a:p>
            <a:r>
              <a:rPr lang="en-US" dirty="0"/>
              <a:t>Niobrara		Papillion		Clearwater/Orchard</a:t>
            </a:r>
          </a:p>
          <a:p>
            <a:r>
              <a:rPr lang="en-US" dirty="0" err="1"/>
              <a:t>Platteview</a:t>
            </a:r>
            <a:r>
              <a:rPr lang="en-US" dirty="0"/>
              <a:t>		Raymond Central	Seward</a:t>
            </a:r>
          </a:p>
          <a:p>
            <a:r>
              <a:rPr lang="en-US" dirty="0"/>
              <a:t>Sterling		Thayer Central		</a:t>
            </a:r>
            <a:r>
              <a:rPr lang="en-US" dirty="0" err="1"/>
              <a:t>Thedford</a:t>
            </a:r>
            <a:endParaRPr lang="en-US" dirty="0"/>
          </a:p>
          <a:p>
            <a:r>
              <a:rPr lang="en-US" dirty="0"/>
              <a:t>Wahoo</a:t>
            </a:r>
          </a:p>
        </p:txBody>
      </p:sp>
      <p:sp>
        <p:nvSpPr>
          <p:cNvPr id="3" name="Title 2"/>
          <p:cNvSpPr>
            <a:spLocks noGrp="1"/>
          </p:cNvSpPr>
          <p:nvPr>
            <p:ph type="title"/>
          </p:nvPr>
        </p:nvSpPr>
        <p:spPr/>
        <p:txBody>
          <a:bodyPr/>
          <a:lstStyle/>
          <a:p>
            <a:r>
              <a:rPr lang="en-US" dirty="0"/>
              <a:t>Middle School Chapters</a:t>
            </a:r>
          </a:p>
        </p:txBody>
      </p:sp>
    </p:spTree>
    <p:extLst>
      <p:ext uri="{BB962C8B-B14F-4D97-AF65-F5344CB8AC3E}">
        <p14:creationId xmlns:p14="http://schemas.microsoft.com/office/powerpoint/2010/main" val="3730958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15637" y="1399310"/>
            <a:ext cx="11443855" cy="4918364"/>
          </a:xfrm>
        </p:spPr>
        <p:txBody>
          <a:bodyPr/>
          <a:lstStyle/>
          <a:p>
            <a:r>
              <a:rPr lang="en-US" dirty="0"/>
              <a:t>Omaha Central	Aurora			Hitchcock Co.</a:t>
            </a:r>
          </a:p>
          <a:p>
            <a:r>
              <a:rPr lang="en-US" dirty="0"/>
              <a:t>East Butler	     	Kimball	 		Laurel-Concord</a:t>
            </a:r>
          </a:p>
          <a:p>
            <a:r>
              <a:rPr lang="en-US" dirty="0"/>
              <a:t>Loup City	             Maywood		Wakefield</a:t>
            </a:r>
          </a:p>
          <a:p>
            <a:r>
              <a:rPr lang="en-US" dirty="0"/>
              <a:t>Macy		     	Dawes MS		CCC-GI (</a:t>
            </a:r>
            <a:r>
              <a:rPr lang="en-US" sz="2133" dirty="0"/>
              <a:t>Criminal Justice)</a:t>
            </a:r>
          </a:p>
          <a:p>
            <a:r>
              <a:rPr lang="en-US" dirty="0"/>
              <a:t>Battle Creek	     	Harvard</a:t>
            </a:r>
          </a:p>
          <a:p>
            <a:pPr marL="0" indent="0">
              <a:buNone/>
            </a:pPr>
            <a:endParaRPr lang="en-US" sz="1467" dirty="0"/>
          </a:p>
          <a:p>
            <a:pPr marL="0" indent="0">
              <a:buNone/>
            </a:pPr>
            <a:r>
              <a:rPr lang="en-US" dirty="0"/>
              <a:t>Watch List:  Crete, Gothenburg, Conestoga, Pius X, Nebraska City, </a:t>
            </a:r>
            <a:r>
              <a:rPr lang="en-US" dirty="0" err="1"/>
              <a:t>Wausa</a:t>
            </a:r>
            <a:r>
              <a:rPr lang="en-US" dirty="0"/>
              <a:t>-MS</a:t>
            </a:r>
          </a:p>
        </p:txBody>
      </p:sp>
      <p:sp>
        <p:nvSpPr>
          <p:cNvPr id="3" name="Title 2"/>
          <p:cNvSpPr>
            <a:spLocks noGrp="1"/>
          </p:cNvSpPr>
          <p:nvPr>
            <p:ph type="title"/>
          </p:nvPr>
        </p:nvSpPr>
        <p:spPr/>
        <p:txBody>
          <a:bodyPr/>
          <a:lstStyle/>
          <a:p>
            <a:r>
              <a:rPr lang="en-US" sz="4267" dirty="0"/>
              <a:t>New Schools we are planning on for ‘19-20</a:t>
            </a:r>
          </a:p>
        </p:txBody>
      </p:sp>
    </p:spTree>
    <p:extLst>
      <p:ext uri="{BB962C8B-B14F-4D97-AF65-F5344CB8AC3E}">
        <p14:creationId xmlns:p14="http://schemas.microsoft.com/office/powerpoint/2010/main" val="2977638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19225"/>
            <a:ext cx="10748375" cy="739035"/>
          </a:xfrm>
        </p:spPr>
        <p:txBody>
          <a:bodyPr>
            <a:normAutofit/>
          </a:bodyPr>
          <a:lstStyle/>
          <a:p>
            <a:r>
              <a:rPr lang="en-US" b="1" u="sng" dirty="0"/>
              <a:t>Nebraska</a:t>
            </a:r>
            <a:r>
              <a:rPr lang="en-US" dirty="0"/>
              <a:t> Career Readiness Standards</a:t>
            </a:r>
          </a:p>
        </p:txBody>
      </p:sp>
      <p:pic>
        <p:nvPicPr>
          <p:cNvPr id="1028" name="Picture 4" descr="https://cdn.education.ne.gov/wp-content/uploads/2018/05/nce_career_development_model-150x139.png"/>
          <p:cNvPicPr>
            <a:picLocks noChangeAspect="1" noChangeArrowheads="1"/>
          </p:cNvPicPr>
          <p:nvPr/>
        </p:nvPicPr>
        <p:blipFill rotWithShape="1">
          <a:blip r:embed="rId2">
            <a:extLst>
              <a:ext uri="{28A0092B-C50C-407E-A947-70E740481C1C}">
                <a14:useLocalDpi xmlns:a14="http://schemas.microsoft.com/office/drawing/2010/main" val="0"/>
              </a:ext>
            </a:extLst>
          </a:blip>
          <a:srcRect l="3897"/>
          <a:stretch/>
        </p:blipFill>
        <p:spPr bwMode="auto">
          <a:xfrm>
            <a:off x="8562110" y="1058261"/>
            <a:ext cx="3566001" cy="343850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32569" y="1465546"/>
            <a:ext cx="10940441" cy="4673839"/>
          </a:xfrm>
        </p:spPr>
        <p:txBody>
          <a:bodyPr>
            <a:normAutofit fontScale="92500" lnSpcReduction="20000"/>
          </a:bodyPr>
          <a:lstStyle/>
          <a:p>
            <a:pPr marL="0" indent="0">
              <a:buNone/>
            </a:pPr>
            <a:r>
              <a:rPr lang="en-US" dirty="0"/>
              <a:t>1) Applies appropriate academic and technical skills</a:t>
            </a:r>
          </a:p>
          <a:p>
            <a:pPr marL="0" indent="0">
              <a:buNone/>
            </a:pPr>
            <a:r>
              <a:rPr lang="en-US" dirty="0"/>
              <a:t>2) Communicates effectively and appropriately</a:t>
            </a:r>
          </a:p>
          <a:p>
            <a:pPr marL="0" indent="0">
              <a:buNone/>
            </a:pPr>
            <a:r>
              <a:rPr lang="en-US" dirty="0"/>
              <a:t>3) Contributes to employer and community success</a:t>
            </a:r>
          </a:p>
          <a:p>
            <a:pPr marL="0" indent="0">
              <a:buNone/>
            </a:pPr>
            <a:r>
              <a:rPr lang="en-US" dirty="0"/>
              <a:t>4) Uses critical thinking</a:t>
            </a:r>
          </a:p>
          <a:p>
            <a:pPr marL="0" indent="0">
              <a:buNone/>
            </a:pPr>
            <a:r>
              <a:rPr lang="en-US" dirty="0"/>
              <a:t>5) Utilizes technology</a:t>
            </a:r>
          </a:p>
          <a:p>
            <a:pPr marL="0" indent="0">
              <a:buNone/>
            </a:pPr>
            <a:r>
              <a:rPr lang="en-US" dirty="0"/>
              <a:t>6) Demonstrates innovation and creativity</a:t>
            </a:r>
          </a:p>
          <a:p>
            <a:pPr marL="0" indent="0">
              <a:buNone/>
            </a:pPr>
            <a:r>
              <a:rPr lang="en-US" dirty="0"/>
              <a:t>7) Manages personal career development</a:t>
            </a:r>
          </a:p>
          <a:p>
            <a:pPr marL="0" indent="0">
              <a:buNone/>
            </a:pPr>
            <a:r>
              <a:rPr lang="en-US" dirty="0"/>
              <a:t>8) Models ethical leadership and effective management</a:t>
            </a:r>
          </a:p>
          <a:p>
            <a:pPr marL="0" indent="0">
              <a:buNone/>
            </a:pPr>
            <a:r>
              <a:rPr lang="en-US" dirty="0"/>
              <a:t>9) Works productively and demonstrates cultural competence</a:t>
            </a:r>
          </a:p>
          <a:p>
            <a:pPr marL="0" indent="0">
              <a:buNone/>
            </a:pPr>
            <a:r>
              <a:rPr lang="en-US" dirty="0"/>
              <a:t>10) Makes sense of problems and perseveres in solving them</a:t>
            </a:r>
          </a:p>
          <a:p>
            <a:pPr marL="0" indent="0">
              <a:buNone/>
            </a:pPr>
            <a:r>
              <a:rPr lang="en-US" dirty="0"/>
              <a:t>11) Attends to personal and financial wellbeing</a:t>
            </a:r>
          </a:p>
          <a:p>
            <a:endParaRPr lang="en-US" dirty="0"/>
          </a:p>
          <a:p>
            <a:endParaRPr lang="en-US" dirty="0"/>
          </a:p>
        </p:txBody>
      </p:sp>
    </p:spTree>
    <p:extLst>
      <p:ext uri="{BB962C8B-B14F-4D97-AF65-F5344CB8AC3E}">
        <p14:creationId xmlns:p14="http://schemas.microsoft.com/office/powerpoint/2010/main" val="3592322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54757" y="1676400"/>
            <a:ext cx="10363201" cy="4696691"/>
          </a:xfrm>
        </p:spPr>
        <p:txBody>
          <a:bodyPr>
            <a:normAutofit/>
          </a:bodyPr>
          <a:lstStyle/>
          <a:p>
            <a:r>
              <a:rPr lang="en-US" sz="3733" b="1" dirty="0"/>
              <a:t>SkillsUSA</a:t>
            </a:r>
            <a:r>
              <a:rPr lang="en-US" sz="3733" dirty="0"/>
              <a:t> empowers its members to become world-class workers, leaders and responsible American citizens. </a:t>
            </a:r>
          </a:p>
          <a:p>
            <a:r>
              <a:rPr lang="en-US" sz="3733" b="1" dirty="0"/>
              <a:t>SkillsUSA</a:t>
            </a:r>
            <a:r>
              <a:rPr lang="en-US" sz="3733" dirty="0"/>
              <a:t> improves the quality of our nation's future skilled workforce through the development of Framework skills that include personal, workplace and technical skills grounded in academics.</a:t>
            </a:r>
          </a:p>
        </p:txBody>
      </p:sp>
      <p:sp>
        <p:nvSpPr>
          <p:cNvPr id="3" name="Title 2"/>
          <p:cNvSpPr>
            <a:spLocks noGrp="1"/>
          </p:cNvSpPr>
          <p:nvPr>
            <p:ph type="title"/>
          </p:nvPr>
        </p:nvSpPr>
        <p:spPr/>
        <p:txBody>
          <a:bodyPr/>
          <a:lstStyle/>
          <a:p>
            <a:r>
              <a:rPr lang="en-US" dirty="0"/>
              <a:t>SkillsUSA Mission Statement:</a:t>
            </a:r>
          </a:p>
        </p:txBody>
      </p:sp>
    </p:spTree>
    <p:extLst>
      <p:ext uri="{BB962C8B-B14F-4D97-AF65-F5344CB8AC3E}">
        <p14:creationId xmlns:p14="http://schemas.microsoft.com/office/powerpoint/2010/main" val="272996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p:nvPr/>
        </p:nvSpPr>
        <p:spPr>
          <a:xfrm>
            <a:off x="139376" y="449372"/>
            <a:ext cx="5930660" cy="1815690"/>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buClr>
                <a:srgbClr val="FFFFFF"/>
              </a:buClr>
              <a:buFont typeface="Arial"/>
              <a:defRPr sz="2800" b="1">
                <a:solidFill>
                  <a:srgbClr val="CCA00A"/>
                </a:solidFill>
                <a:latin typeface="Futura-ExtraBold"/>
                <a:ea typeface="Futura-ExtraBold"/>
                <a:cs typeface="Futura-ExtraBold"/>
                <a:sym typeface="Futura-ExtraBold"/>
              </a:defRPr>
            </a:pPr>
            <a:r>
              <a:rPr sz="3733" dirty="0">
                <a:latin typeface="Futura-Book"/>
                <a:ea typeface="Futura-Book"/>
                <a:cs typeface="Futura-Book"/>
                <a:sym typeface="Futura-Book"/>
              </a:rPr>
              <a:t>HOW</a:t>
            </a:r>
            <a:r>
              <a:rPr sz="3733" dirty="0"/>
              <a:t> SkillsUSA </a:t>
            </a:r>
            <a:r>
              <a:rPr sz="3733" dirty="0">
                <a:latin typeface="Futura-Book"/>
                <a:ea typeface="Futura-Book"/>
                <a:cs typeface="Futura-Book"/>
                <a:sym typeface="Futura-Book"/>
              </a:rPr>
              <a:t>WORKS:</a:t>
            </a:r>
            <a:r>
              <a:rPr sz="3733" dirty="0"/>
              <a:t> </a:t>
            </a:r>
            <a:br>
              <a:rPr sz="3733" dirty="0"/>
            </a:br>
            <a:r>
              <a:rPr sz="3733" dirty="0"/>
              <a:t>THE FRAMEWORK </a:t>
            </a:r>
            <a:endParaRPr lang="en-US" sz="3733" dirty="0"/>
          </a:p>
          <a:p>
            <a:pPr algn="ctr">
              <a:buClr>
                <a:srgbClr val="FFFFFF"/>
              </a:buClr>
              <a:buFont typeface="Arial"/>
              <a:defRPr sz="2800" b="1">
                <a:solidFill>
                  <a:srgbClr val="CCA00A"/>
                </a:solidFill>
                <a:latin typeface="Futura-ExtraBold"/>
                <a:ea typeface="Futura-ExtraBold"/>
                <a:cs typeface="Futura-ExtraBold"/>
                <a:sym typeface="Futura-ExtraBold"/>
              </a:defRPr>
            </a:pPr>
            <a:r>
              <a:rPr sz="3733" dirty="0">
                <a:latin typeface="Futura"/>
                <a:ea typeface="Futura"/>
                <a:cs typeface="Futura"/>
                <a:sym typeface="Futura"/>
              </a:rPr>
              <a:t>IS THE</a:t>
            </a:r>
            <a:r>
              <a:rPr sz="3733" dirty="0"/>
              <a:t> KEY</a:t>
            </a:r>
          </a:p>
        </p:txBody>
      </p:sp>
      <p:pic>
        <p:nvPicPr>
          <p:cNvPr id="308" name="PWT Framework Fin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62487" y="775856"/>
            <a:ext cx="6403184" cy="5680365"/>
          </a:xfrm>
          <a:prstGeom prst="rect">
            <a:avLst/>
          </a:prstGeom>
          <a:ln w="12700">
            <a:miter lim="400000"/>
          </a:ln>
        </p:spPr>
      </p:pic>
      <p:sp>
        <p:nvSpPr>
          <p:cNvPr id="309" name="Shape 309"/>
          <p:cNvSpPr/>
          <p:nvPr/>
        </p:nvSpPr>
        <p:spPr>
          <a:xfrm>
            <a:off x="2140126" y="4803710"/>
            <a:ext cx="1981823" cy="830997"/>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defRPr sz="1800" b="1">
                <a:solidFill>
                  <a:srgbClr val="00558D"/>
                </a:solidFill>
                <a:latin typeface="Futura-Heavy"/>
                <a:ea typeface="Futura-Heavy"/>
                <a:cs typeface="Futura-Heavy"/>
                <a:sym typeface="Futura-Heavy"/>
              </a:defRPr>
            </a:pPr>
            <a:r>
              <a:rPr sz="2400" cap="all" dirty="0">
                <a:solidFill>
                  <a:srgbClr val="00558D"/>
                </a:solidFill>
                <a:latin typeface="Futura-ExtraBold"/>
                <a:ea typeface="Futura-ExtraBold"/>
                <a:cs typeface="Futura-ExtraBold"/>
                <a:sym typeface="Futura-ExtraBold"/>
              </a:rPr>
              <a:t>Technical </a:t>
            </a:r>
            <a:br>
              <a:rPr sz="2400" cap="all" dirty="0">
                <a:solidFill>
                  <a:srgbClr val="00558D"/>
                </a:solidFill>
                <a:latin typeface="Futura-ExtraBold"/>
                <a:ea typeface="Futura-ExtraBold"/>
                <a:cs typeface="Futura-ExtraBold"/>
                <a:sym typeface="Futura-ExtraBold"/>
              </a:rPr>
            </a:br>
            <a:r>
              <a:rPr sz="2400" cap="all" dirty="0">
                <a:solidFill>
                  <a:srgbClr val="00558D"/>
                </a:solidFill>
                <a:latin typeface="Futura-ExtraBold"/>
                <a:ea typeface="Futura-ExtraBold"/>
                <a:cs typeface="Futura-ExtraBold"/>
                <a:sym typeface="Futura-ExtraBold"/>
              </a:rPr>
              <a:t>Skills</a:t>
            </a:r>
            <a:endParaRPr sz="2400" dirty="0">
              <a:solidFill>
                <a:srgbClr val="00558D"/>
              </a:solidFill>
            </a:endParaRPr>
          </a:p>
        </p:txBody>
      </p:sp>
      <p:sp>
        <p:nvSpPr>
          <p:cNvPr id="310" name="Shape 310"/>
          <p:cNvSpPr/>
          <p:nvPr/>
        </p:nvSpPr>
        <p:spPr>
          <a:xfrm>
            <a:off x="9998097" y="5343010"/>
            <a:ext cx="2226248" cy="830997"/>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defRPr sz="1800" b="1">
                <a:solidFill>
                  <a:srgbClr val="414042"/>
                </a:solidFill>
                <a:latin typeface="Futura-Heavy"/>
                <a:ea typeface="Futura-Heavy"/>
                <a:cs typeface="Futura-Heavy"/>
                <a:sym typeface="Futura-Heavy"/>
              </a:defRPr>
            </a:pPr>
            <a:r>
              <a:rPr sz="2400" cap="all" dirty="0">
                <a:solidFill>
                  <a:srgbClr val="00558D"/>
                </a:solidFill>
                <a:latin typeface="Futura-ExtraBold"/>
                <a:ea typeface="Futura-ExtraBold"/>
                <a:cs typeface="Futura-ExtraBold"/>
                <a:sym typeface="Futura-ExtraBold"/>
              </a:rPr>
              <a:t>Workplace </a:t>
            </a:r>
            <a:br>
              <a:rPr sz="2400" cap="all" dirty="0">
                <a:solidFill>
                  <a:srgbClr val="00558D"/>
                </a:solidFill>
                <a:latin typeface="Futura-ExtraBold"/>
                <a:ea typeface="Futura-ExtraBold"/>
                <a:cs typeface="Futura-ExtraBold"/>
                <a:sym typeface="Futura-ExtraBold"/>
              </a:rPr>
            </a:br>
            <a:r>
              <a:rPr sz="2400" cap="all" dirty="0">
                <a:solidFill>
                  <a:srgbClr val="00558D"/>
                </a:solidFill>
                <a:latin typeface="Futura-ExtraBold"/>
                <a:ea typeface="Futura-ExtraBold"/>
                <a:cs typeface="Futura-ExtraBold"/>
                <a:sym typeface="Futura-ExtraBold"/>
              </a:rPr>
              <a:t>Skills</a:t>
            </a:r>
            <a:endParaRPr sz="2400" dirty="0">
              <a:solidFill>
                <a:srgbClr val="00558D"/>
              </a:solidFill>
            </a:endParaRPr>
          </a:p>
        </p:txBody>
      </p:sp>
      <p:sp>
        <p:nvSpPr>
          <p:cNvPr id="311" name="Shape 311"/>
          <p:cNvSpPr/>
          <p:nvPr/>
        </p:nvSpPr>
        <p:spPr>
          <a:xfrm>
            <a:off x="9129280" y="1448825"/>
            <a:ext cx="1912893" cy="1200329"/>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defRPr sz="1800" b="1">
                <a:solidFill>
                  <a:srgbClr val="E72632"/>
                </a:solidFill>
                <a:latin typeface="Futura-Heavy"/>
                <a:ea typeface="Futura-Heavy"/>
                <a:cs typeface="Futura-Heavy"/>
                <a:sym typeface="Futura-Heavy"/>
              </a:defRPr>
            </a:pPr>
            <a:r>
              <a:rPr sz="2400" cap="all" dirty="0">
                <a:solidFill>
                  <a:srgbClr val="00558D"/>
                </a:solidFill>
                <a:latin typeface="Futura-ExtraBold"/>
                <a:ea typeface="Futura-ExtraBold"/>
                <a:cs typeface="Futura-ExtraBold"/>
                <a:sym typeface="Futura-ExtraBold"/>
              </a:rPr>
              <a:t>Personal </a:t>
            </a:r>
            <a:br>
              <a:rPr sz="2400" cap="all" dirty="0">
                <a:solidFill>
                  <a:srgbClr val="00558D"/>
                </a:solidFill>
                <a:latin typeface="Futura-ExtraBold"/>
                <a:ea typeface="Futura-ExtraBold"/>
                <a:cs typeface="Futura-ExtraBold"/>
                <a:sym typeface="Futura-ExtraBold"/>
              </a:rPr>
            </a:br>
            <a:r>
              <a:rPr sz="2400" cap="all" dirty="0">
                <a:solidFill>
                  <a:srgbClr val="00558D"/>
                </a:solidFill>
                <a:latin typeface="Futura-ExtraBold"/>
                <a:ea typeface="Futura-ExtraBold"/>
                <a:cs typeface="Futura-ExtraBold"/>
                <a:sym typeface="Futura-ExtraBold"/>
              </a:rPr>
              <a:t>Skills</a:t>
            </a:r>
            <a:r>
              <a:rPr sz="2400" dirty="0">
                <a:solidFill>
                  <a:srgbClr val="00558D"/>
                </a:solidFill>
                <a:latin typeface="Futura-ExtraBold"/>
                <a:ea typeface="Futura-ExtraBold"/>
                <a:cs typeface="Futura-ExtraBold"/>
                <a:sym typeface="Futura-ExtraBold"/>
              </a:rPr>
              <a:t> </a:t>
            </a:r>
            <a:br>
              <a:rPr sz="2400" dirty="0">
                <a:solidFill>
                  <a:srgbClr val="00558D"/>
                </a:solidFill>
              </a:rPr>
            </a:br>
            <a:endParaRPr sz="2400" dirty="0">
              <a:solidFill>
                <a:srgbClr val="00558D"/>
              </a:solidFill>
            </a:endParaRPr>
          </a:p>
        </p:txBody>
      </p:sp>
      <p:sp>
        <p:nvSpPr>
          <p:cNvPr id="2" name="Rectangle 1"/>
          <p:cNvSpPr/>
          <p:nvPr/>
        </p:nvSpPr>
        <p:spPr>
          <a:xfrm>
            <a:off x="301226" y="2631915"/>
            <a:ext cx="3716593" cy="3416320"/>
          </a:xfrm>
          <a:prstGeom prst="rect">
            <a:avLst/>
          </a:prstGeom>
        </p:spPr>
        <p:txBody>
          <a:bodyPr wrap="square">
            <a:spAutoFit/>
          </a:bodyPr>
          <a:lstStyle/>
          <a:p>
            <a:r>
              <a:rPr lang="en-US" sz="2400" dirty="0">
                <a:solidFill>
                  <a:srgbClr val="00558D"/>
                </a:solidFill>
                <a:latin typeface="Futura Book" charset="0"/>
                <a:ea typeface="Futura Book" charset="0"/>
                <a:cs typeface="Futura Book" charset="0"/>
              </a:rPr>
              <a:t>The SkillsUSA Framework actualizes how students fulfill the mission of the organization “to empower members to become world-class workers, leaders and responsible American citizens.”</a:t>
            </a:r>
          </a:p>
        </p:txBody>
      </p:sp>
    </p:spTree>
    <p:extLst>
      <p:ext uri="{BB962C8B-B14F-4D97-AF65-F5344CB8AC3E}">
        <p14:creationId xmlns:p14="http://schemas.microsoft.com/office/powerpoint/2010/main" val="36478089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fade">
                                      <p:cBhvr>
                                        <p:cTn id="12" dur="5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fade">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310" grpId="0" animBg="1"/>
      <p:bldP spid="3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955965"/>
            <a:ext cx="10363201" cy="5389416"/>
          </a:xfrm>
        </p:spPr>
        <p:txBody>
          <a:bodyPr/>
          <a:lstStyle/>
          <a:p>
            <a:r>
              <a:rPr lang="en-US" sz="3200" b="1" dirty="0"/>
              <a:t>SkillsUSA</a:t>
            </a:r>
            <a:r>
              <a:rPr lang="en-US" sz="3200" dirty="0"/>
              <a:t> members develop into well-rounded people with technical, academic and employability skills that will help them get a job and have a successful career.</a:t>
            </a:r>
            <a:br>
              <a:rPr lang="en-US" sz="3200" dirty="0"/>
            </a:br>
            <a:br>
              <a:rPr lang="en-US" sz="3200" dirty="0"/>
            </a:br>
            <a:r>
              <a:rPr lang="en-US" sz="3200" b="1" dirty="0"/>
              <a:t>SkillsUSA</a:t>
            </a:r>
            <a:r>
              <a:rPr lang="en-US" sz="3200" dirty="0"/>
              <a:t> is an essential part of career and technical education. It provides the opportunity to develop technical, academic and employability skills, and it makes career and technical education more relevant to the demands of the work force.</a:t>
            </a:r>
          </a:p>
        </p:txBody>
      </p:sp>
      <p:sp>
        <p:nvSpPr>
          <p:cNvPr id="3" name="Text Placeholder 2"/>
          <p:cNvSpPr>
            <a:spLocks noGrp="1"/>
          </p:cNvSpPr>
          <p:nvPr>
            <p:ph type="body" sz="quarter" idx="1"/>
          </p:nvPr>
        </p:nvSpPr>
        <p:spPr>
          <a:xfrm>
            <a:off x="963084" y="540329"/>
            <a:ext cx="10363201" cy="263236"/>
          </a:xfrm>
        </p:spPr>
        <p:txBody>
          <a:bodyPr>
            <a:normAutofit fontScale="62500" lnSpcReduction="20000"/>
          </a:bodyPr>
          <a:lstStyle/>
          <a:p>
            <a:endParaRPr lang="en-US" dirty="0"/>
          </a:p>
        </p:txBody>
      </p:sp>
    </p:spTree>
    <p:extLst>
      <p:ext uri="{BB962C8B-B14F-4D97-AF65-F5344CB8AC3E}">
        <p14:creationId xmlns:p14="http://schemas.microsoft.com/office/powerpoint/2010/main" val="1069526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78" y="-3"/>
            <a:ext cx="10372881" cy="1828803"/>
          </a:xfrm>
        </p:spPr>
        <p:txBody>
          <a:bodyPr/>
          <a:lstStyle/>
          <a:p>
            <a:r>
              <a:rPr lang="en-US" b="1" dirty="0">
                <a:solidFill>
                  <a:srgbClr val="0070C0"/>
                </a:solidFill>
              </a:rPr>
              <a:t>What Employers really want in an employee:</a:t>
            </a:r>
            <a:endParaRPr lang="en-US" b="1" dirty="0"/>
          </a:p>
        </p:txBody>
      </p:sp>
      <p:sp>
        <p:nvSpPr>
          <p:cNvPr id="3" name="Content Placeholder 2"/>
          <p:cNvSpPr>
            <a:spLocks noGrp="1"/>
          </p:cNvSpPr>
          <p:nvPr>
            <p:ph idx="1"/>
          </p:nvPr>
        </p:nvSpPr>
        <p:spPr>
          <a:xfrm>
            <a:off x="654757" y="1953491"/>
            <a:ext cx="10363201" cy="4447309"/>
          </a:xfrm>
        </p:spPr>
        <p:txBody>
          <a:bodyPr>
            <a:normAutofit/>
          </a:bodyPr>
          <a:lstStyle/>
          <a:p>
            <a:pPr marL="285744" indent="-285744">
              <a:defRPr/>
            </a:pPr>
            <a:r>
              <a:rPr lang="en-US" b="1" dirty="0">
                <a:solidFill>
                  <a:srgbClr val="FF0000"/>
                </a:solidFill>
              </a:rPr>
              <a:t>Someone who shows up everyday</a:t>
            </a:r>
          </a:p>
          <a:p>
            <a:pPr marL="285744" indent="-285744">
              <a:defRPr/>
            </a:pPr>
            <a:r>
              <a:rPr lang="en-US" b="1" dirty="0">
                <a:solidFill>
                  <a:schemeClr val="tx2"/>
                </a:solidFill>
              </a:rPr>
              <a:t>Someone who shows initiative</a:t>
            </a:r>
          </a:p>
          <a:p>
            <a:pPr marL="285744" indent="-285744">
              <a:defRPr/>
            </a:pPr>
            <a:r>
              <a:rPr lang="en-US" b="1" dirty="0">
                <a:solidFill>
                  <a:srgbClr val="FF0000"/>
                </a:solidFill>
              </a:rPr>
              <a:t>Someone with leadership skills</a:t>
            </a:r>
          </a:p>
          <a:p>
            <a:pPr marL="285744" indent="-285744">
              <a:defRPr/>
            </a:pPr>
            <a:r>
              <a:rPr lang="en-US" b="1" dirty="0">
                <a:solidFill>
                  <a:schemeClr val="tx2"/>
                </a:solidFill>
              </a:rPr>
              <a:t>A </a:t>
            </a:r>
            <a:r>
              <a:rPr lang="en-US" b="1" dirty="0" err="1">
                <a:solidFill>
                  <a:schemeClr val="tx2"/>
                </a:solidFill>
              </a:rPr>
              <a:t>teamplayer</a:t>
            </a:r>
            <a:endParaRPr lang="en-US" b="1" dirty="0">
              <a:solidFill>
                <a:schemeClr val="tx2"/>
              </a:solidFill>
            </a:endParaRPr>
          </a:p>
          <a:p>
            <a:pPr marL="285744" indent="-285744">
              <a:defRPr/>
            </a:pPr>
            <a:r>
              <a:rPr lang="en-US" b="1" dirty="0">
                <a:solidFill>
                  <a:srgbClr val="FF0000"/>
                </a:solidFill>
              </a:rPr>
              <a:t>Basic technical and academic knowledge</a:t>
            </a:r>
          </a:p>
          <a:p>
            <a:pPr marL="0" indent="0">
              <a:buNone/>
              <a:defRPr/>
            </a:pPr>
            <a:endParaRPr lang="en-US" b="1" dirty="0">
              <a:solidFill>
                <a:schemeClr val="accent4"/>
              </a:solidFill>
            </a:endParaRPr>
          </a:p>
          <a:p>
            <a:pPr>
              <a:defRPr/>
            </a:pPr>
            <a:r>
              <a:rPr lang="en-US" b="1" dirty="0">
                <a:solidFill>
                  <a:schemeClr val="tx2"/>
                </a:solidFill>
              </a:rPr>
              <a:t>Give me that person and I can train them in my craft.</a:t>
            </a:r>
          </a:p>
          <a:p>
            <a:endParaRPr lang="en-US" b="1" dirty="0"/>
          </a:p>
        </p:txBody>
      </p:sp>
    </p:spTree>
    <p:extLst>
      <p:ext uri="{BB962C8B-B14F-4D97-AF65-F5344CB8AC3E}">
        <p14:creationId xmlns:p14="http://schemas.microsoft.com/office/powerpoint/2010/main" val="274428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a:solidFill>
                  <a:srgbClr val="00B050"/>
                </a:solidFill>
              </a:rPr>
              <a:t>Whose Here? </a:t>
            </a:r>
            <a:br>
              <a:rPr lang="en-US" b="1" dirty="0">
                <a:solidFill>
                  <a:srgbClr val="248AEA"/>
                </a:solidFill>
              </a:rPr>
            </a:br>
            <a:endParaRPr lang="en-US" dirty="0">
              <a:solidFill>
                <a:srgbClr val="FF6D1A"/>
              </a:solidFill>
            </a:endParaRPr>
          </a:p>
        </p:txBody>
      </p:sp>
      <p:sp>
        <p:nvSpPr>
          <p:cNvPr id="3" name="Content Placeholder 2"/>
          <p:cNvSpPr>
            <a:spLocks noGrp="1"/>
          </p:cNvSpPr>
          <p:nvPr>
            <p:ph idx="1"/>
          </p:nvPr>
        </p:nvSpPr>
        <p:spPr>
          <a:xfrm>
            <a:off x="566928" y="1152144"/>
            <a:ext cx="11069260" cy="5157216"/>
          </a:xfrm>
        </p:spPr>
        <p:txBody>
          <a:bodyPr>
            <a:normAutofit/>
          </a:bodyPr>
          <a:lstStyle/>
          <a:p>
            <a:r>
              <a:rPr lang="en-US" sz="4800" b="1" dirty="0"/>
              <a:t>Introduce yourself </a:t>
            </a:r>
          </a:p>
          <a:p>
            <a:pPr marL="285750" indent="-285750"/>
            <a:r>
              <a:rPr lang="en-US" sz="4800" b="1" dirty="0"/>
              <a:t>Name</a:t>
            </a:r>
          </a:p>
          <a:p>
            <a:pPr marL="285750" indent="-285750"/>
            <a:r>
              <a:rPr lang="en-US" sz="4800" b="1" dirty="0"/>
              <a:t>School</a:t>
            </a:r>
          </a:p>
          <a:p>
            <a:pPr marL="285750" indent="-285750"/>
            <a:r>
              <a:rPr lang="en-US" sz="4800" b="1" dirty="0"/>
              <a:t>What you teach</a:t>
            </a:r>
          </a:p>
          <a:p>
            <a:pPr marL="285750" indent="-285750"/>
            <a:r>
              <a:rPr lang="en-US" sz="4800" b="1" dirty="0"/>
              <a:t>How long you have been teaching</a:t>
            </a:r>
          </a:p>
          <a:p>
            <a:pPr marL="285750" indent="-285750"/>
            <a:r>
              <a:rPr lang="en-US" sz="4800" b="1" dirty="0"/>
              <a:t>Favorite activity away from teaching</a:t>
            </a:r>
            <a:endParaRPr lang="en-US" sz="4800" dirty="0"/>
          </a:p>
          <a:p>
            <a:pPr marL="0" indent="0">
              <a:buNone/>
            </a:pPr>
            <a:endParaRPr lang="en-US" sz="700" dirty="0">
              <a:latin typeface="+mj-lt"/>
            </a:endParaRPr>
          </a:p>
        </p:txBody>
      </p:sp>
      <p:sp>
        <p:nvSpPr>
          <p:cNvPr id="4" name="TextBox 3"/>
          <p:cNvSpPr txBox="1"/>
          <p:nvPr/>
        </p:nvSpPr>
        <p:spPr>
          <a:xfrm>
            <a:off x="6425515" y="5102360"/>
            <a:ext cx="3632885" cy="369332"/>
          </a:xfrm>
          <a:prstGeom prst="rect">
            <a:avLst/>
          </a:prstGeom>
          <a:noFill/>
        </p:spPr>
        <p:txBody>
          <a:bodyPr wrap="square" rtlCol="0">
            <a:spAutoFit/>
          </a:bodyPr>
          <a:lstStyle/>
          <a:p>
            <a:pPr algn="r"/>
            <a:r>
              <a:rPr lang="en-US" dirty="0" err="1">
                <a:solidFill>
                  <a:schemeClr val="bg1">
                    <a:lumMod val="85000"/>
                  </a:schemeClr>
                </a:solidFill>
              </a:rPr>
              <a:t>AdvanceCTE</a:t>
            </a:r>
            <a:r>
              <a:rPr lang="en-US" dirty="0">
                <a:solidFill>
                  <a:schemeClr val="bg1">
                    <a:lumMod val="85000"/>
                  </a:schemeClr>
                </a:solidFill>
              </a:rPr>
              <a:t>, 2019</a:t>
            </a:r>
          </a:p>
        </p:txBody>
      </p:sp>
    </p:spTree>
    <p:extLst>
      <p:ext uri="{BB962C8B-B14F-4D97-AF65-F5344CB8AC3E}">
        <p14:creationId xmlns:p14="http://schemas.microsoft.com/office/powerpoint/2010/main" val="4207980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a:xfrm>
            <a:off x="609602" y="415636"/>
            <a:ext cx="10141525" cy="5943600"/>
          </a:xfrm>
        </p:spPr>
        <p:txBody>
          <a:bodyPr>
            <a:normAutofit/>
          </a:bodyPr>
          <a:lstStyle/>
          <a:p>
            <a:pPr marL="0" indent="0">
              <a:buNone/>
            </a:pPr>
            <a:r>
              <a:rPr lang="en-US" sz="4267" dirty="0">
                <a:solidFill>
                  <a:srgbClr val="FF0000"/>
                </a:solidFill>
              </a:rPr>
              <a:t>As a CTSO:</a:t>
            </a:r>
          </a:p>
          <a:p>
            <a:pPr marL="1219170" indent="-1219170">
              <a:buAutoNum type="arabicParenR"/>
            </a:pPr>
            <a:r>
              <a:rPr lang="en-US" sz="3467" dirty="0">
                <a:solidFill>
                  <a:srgbClr val="0070C0"/>
                </a:solidFill>
              </a:rPr>
              <a:t>1) We offer students opportunities in </a:t>
            </a:r>
            <a:r>
              <a:rPr lang="en-US" sz="3467" b="1" dirty="0">
                <a:solidFill>
                  <a:srgbClr val="0070C0"/>
                </a:solidFill>
              </a:rPr>
              <a:t>Leadership</a:t>
            </a:r>
            <a:r>
              <a:rPr lang="en-US" sz="3467" dirty="0">
                <a:solidFill>
                  <a:srgbClr val="0070C0"/>
                </a:solidFill>
              </a:rPr>
              <a:t> </a:t>
            </a:r>
          </a:p>
          <a:p>
            <a:pPr marL="1219170" indent="-1219170">
              <a:buAutoNum type="arabicParenR"/>
            </a:pPr>
            <a:endParaRPr lang="en-US" sz="3467" dirty="0">
              <a:solidFill>
                <a:srgbClr val="0070C0"/>
              </a:solidFill>
            </a:endParaRPr>
          </a:p>
          <a:p>
            <a:pPr marL="1219170" indent="-1219170">
              <a:buAutoNum type="arabicParenR"/>
            </a:pPr>
            <a:r>
              <a:rPr lang="en-US" sz="3467" dirty="0">
                <a:solidFill>
                  <a:srgbClr val="0070C0"/>
                </a:solidFill>
              </a:rPr>
              <a:t>2) allow them to </a:t>
            </a:r>
            <a:r>
              <a:rPr lang="en-US" sz="3467" b="1" dirty="0">
                <a:solidFill>
                  <a:srgbClr val="0070C0"/>
                </a:solidFill>
              </a:rPr>
              <a:t>showcase their skills </a:t>
            </a:r>
            <a:r>
              <a:rPr lang="en-US" sz="3467" dirty="0">
                <a:solidFill>
                  <a:srgbClr val="0070C0"/>
                </a:solidFill>
              </a:rPr>
              <a:t>through competition.</a:t>
            </a:r>
          </a:p>
          <a:p>
            <a:pPr marL="1219170" indent="-1219170">
              <a:buAutoNum type="arabicParenR"/>
            </a:pPr>
            <a:r>
              <a:rPr lang="en-US" sz="3467" dirty="0">
                <a:solidFill>
                  <a:srgbClr val="0070C0"/>
                </a:solidFill>
              </a:rPr>
              <a:t>  </a:t>
            </a:r>
          </a:p>
          <a:p>
            <a:pPr marL="1219170" indent="-1219170">
              <a:buAutoNum type="arabicParenR"/>
            </a:pPr>
            <a:r>
              <a:rPr lang="en-US" sz="3467" dirty="0">
                <a:solidFill>
                  <a:srgbClr val="0070C0"/>
                </a:solidFill>
              </a:rPr>
              <a:t>3)These are offered through the </a:t>
            </a:r>
            <a:r>
              <a:rPr lang="en-US" sz="3467" b="1" dirty="0">
                <a:solidFill>
                  <a:srgbClr val="0070C0"/>
                </a:solidFill>
              </a:rPr>
              <a:t>running of the POW in local chapters and through our conferences.</a:t>
            </a:r>
          </a:p>
          <a:p>
            <a:endParaRPr lang="en-US" dirty="0"/>
          </a:p>
        </p:txBody>
      </p:sp>
      <p:sp>
        <p:nvSpPr>
          <p:cNvPr id="4" name="Text Placeholder 3"/>
          <p:cNvSpPr>
            <a:spLocks noGrp="1"/>
          </p:cNvSpPr>
          <p:nvPr>
            <p:ph type="body" sz="half" idx="13"/>
          </p:nvPr>
        </p:nvSpPr>
        <p:spPr/>
        <p:txBody>
          <a:bodyPr/>
          <a:lstStyle/>
          <a:p>
            <a:endParaRPr lang="en-US" dirty="0"/>
          </a:p>
        </p:txBody>
      </p:sp>
    </p:spTree>
    <p:extLst>
      <p:ext uri="{BB962C8B-B14F-4D97-AF65-F5344CB8AC3E}">
        <p14:creationId xmlns:p14="http://schemas.microsoft.com/office/powerpoint/2010/main" val="2119728960"/>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645078" y="-2"/>
            <a:ext cx="10372881" cy="6095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1219" y="-41793"/>
            <a:ext cx="9020596" cy="6899793"/>
          </a:xfrm>
          <a:prstGeom prst="rect">
            <a:avLst/>
          </a:prstGeom>
        </p:spPr>
      </p:pic>
    </p:spTree>
    <p:extLst>
      <p:ext uri="{BB962C8B-B14F-4D97-AF65-F5344CB8AC3E}">
        <p14:creationId xmlns:p14="http://schemas.microsoft.com/office/powerpoint/2010/main" val="4173874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6" t="3650" r="25657" b="-3650"/>
          <a:stretch/>
        </p:blipFill>
        <p:spPr>
          <a:xfrm>
            <a:off x="1453929" y="0"/>
            <a:ext cx="9028503" cy="7218219"/>
          </a:xfrm>
          <a:prstGeom prst="rect">
            <a:avLst/>
          </a:prstGeom>
        </p:spPr>
      </p:pic>
    </p:spTree>
    <p:extLst>
      <p:ext uri="{BB962C8B-B14F-4D97-AF65-F5344CB8AC3E}">
        <p14:creationId xmlns:p14="http://schemas.microsoft.com/office/powerpoint/2010/main" val="708628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7247" y="725877"/>
            <a:ext cx="949029" cy="97823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55" y="737938"/>
            <a:ext cx="937331" cy="96617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6940" y="737938"/>
            <a:ext cx="937329" cy="96617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6632" y="737938"/>
            <a:ext cx="937329" cy="966172"/>
          </a:xfrm>
          <a:prstGeom prst="rect">
            <a:avLst/>
          </a:prstGeom>
        </p:spPr>
      </p:pic>
      <p:sp>
        <p:nvSpPr>
          <p:cNvPr id="2" name="Title 1"/>
          <p:cNvSpPr>
            <a:spLocks noGrp="1"/>
          </p:cNvSpPr>
          <p:nvPr>
            <p:ph type="title"/>
          </p:nvPr>
        </p:nvSpPr>
        <p:spPr>
          <a:xfrm>
            <a:off x="535588" y="109608"/>
            <a:ext cx="10515600" cy="609531"/>
          </a:xfrm>
        </p:spPr>
        <p:txBody>
          <a:bodyPr>
            <a:normAutofit/>
          </a:bodyPr>
          <a:lstStyle/>
          <a:p>
            <a:r>
              <a:rPr lang="en-US" sz="3200" b="1" dirty="0">
                <a:solidFill>
                  <a:schemeClr val="accent1"/>
                </a:solidFill>
              </a:rPr>
              <a:t>Skilled &amp; Technical Sciences</a:t>
            </a:r>
          </a:p>
        </p:txBody>
      </p:sp>
      <p:sp>
        <p:nvSpPr>
          <p:cNvPr id="7" name="TextBox 6"/>
          <p:cNvSpPr txBox="1"/>
          <p:nvPr/>
        </p:nvSpPr>
        <p:spPr>
          <a:xfrm>
            <a:off x="85061" y="1722909"/>
            <a:ext cx="2680329" cy="3416320"/>
          </a:xfrm>
          <a:prstGeom prst="rect">
            <a:avLst/>
          </a:prstGeom>
          <a:noFill/>
        </p:spPr>
        <p:txBody>
          <a:bodyPr wrap="square" rtlCol="0">
            <a:spAutoFit/>
          </a:bodyPr>
          <a:lstStyle/>
          <a:p>
            <a:pPr algn="ctr"/>
            <a:r>
              <a:rPr lang="en-US" sz="1600" dirty="0"/>
              <a:t>Energy &amp; Engineering</a:t>
            </a:r>
          </a:p>
          <a:p>
            <a:pPr algn="ctr"/>
            <a:endParaRPr lang="en-US" sz="2000" dirty="0"/>
          </a:p>
          <a:p>
            <a:pPr marL="342891" indent="-342891">
              <a:buFont typeface="Arial" panose="020B0604020202020204" pitchFamily="34" charset="0"/>
              <a:buChar char="•"/>
            </a:pPr>
            <a:r>
              <a:rPr lang="en-US" sz="2000" b="1" i="1" dirty="0"/>
              <a:t>Engineering /Design Technology</a:t>
            </a:r>
          </a:p>
          <a:p>
            <a:pPr marL="342891" indent="-342891">
              <a:buFont typeface="Arial" panose="020B0604020202020204" pitchFamily="34" charset="0"/>
              <a:buChar char="•"/>
            </a:pPr>
            <a:r>
              <a:rPr lang="en-US" sz="2000" b="1" i="1" dirty="0"/>
              <a:t>Mobile Robotics</a:t>
            </a:r>
          </a:p>
          <a:p>
            <a:pPr marL="342891" indent="-342891">
              <a:buFont typeface="Arial" panose="020B0604020202020204" pitchFamily="34" charset="0"/>
              <a:buChar char="•"/>
            </a:pPr>
            <a:r>
              <a:rPr lang="en-US" sz="2000" b="1" i="1" dirty="0"/>
              <a:t>Urban Search &amp; Rescue</a:t>
            </a:r>
          </a:p>
          <a:p>
            <a:pPr marL="342891" indent="-342891">
              <a:buFont typeface="Arial" panose="020B0604020202020204" pitchFamily="34" charset="0"/>
              <a:buChar char="•"/>
            </a:pPr>
            <a:r>
              <a:rPr lang="en-US" sz="2000" b="1" i="1" dirty="0"/>
              <a:t>Drone Technology</a:t>
            </a:r>
          </a:p>
          <a:p>
            <a:pPr marL="342891" indent="-342891">
              <a:buFont typeface="Arial" panose="020B0604020202020204" pitchFamily="34" charset="0"/>
              <a:buChar char="•"/>
            </a:pPr>
            <a:r>
              <a:rPr lang="en-US" sz="2000" b="1" i="1" dirty="0"/>
              <a:t>Mechatronics</a:t>
            </a:r>
          </a:p>
          <a:p>
            <a:pPr marL="342891" indent="-342891">
              <a:buFont typeface="Arial" panose="020B0604020202020204" pitchFamily="34" charset="0"/>
              <a:buChar char="•"/>
            </a:pPr>
            <a:r>
              <a:rPr lang="en-US" sz="2000" b="1" i="1" dirty="0"/>
              <a:t>Electronics Technology</a:t>
            </a:r>
          </a:p>
        </p:txBody>
      </p:sp>
      <p:sp>
        <p:nvSpPr>
          <p:cNvPr id="8" name="TextBox 7"/>
          <p:cNvSpPr txBox="1"/>
          <p:nvPr/>
        </p:nvSpPr>
        <p:spPr>
          <a:xfrm>
            <a:off x="2983087" y="1740577"/>
            <a:ext cx="2687783" cy="4555093"/>
          </a:xfrm>
          <a:prstGeom prst="rect">
            <a:avLst/>
          </a:prstGeom>
          <a:noFill/>
        </p:spPr>
        <p:txBody>
          <a:bodyPr wrap="square" rtlCol="0">
            <a:spAutoFit/>
          </a:bodyPr>
          <a:lstStyle/>
          <a:p>
            <a:pPr algn="ctr"/>
            <a:r>
              <a:rPr lang="en-US" sz="1600" dirty="0"/>
              <a:t>Architecture &amp; Construction</a:t>
            </a:r>
          </a:p>
          <a:p>
            <a:pPr algn="ctr"/>
            <a:endParaRPr lang="en-US" sz="1400" dirty="0"/>
          </a:p>
          <a:p>
            <a:pPr marL="342891" indent="-342891">
              <a:buFont typeface="Arial" panose="020B0604020202020204" pitchFamily="34" charset="0"/>
              <a:buChar char="•"/>
            </a:pPr>
            <a:r>
              <a:rPr lang="en-US" sz="2000" b="1" i="1" dirty="0"/>
              <a:t>Architectural Drafting</a:t>
            </a:r>
          </a:p>
          <a:p>
            <a:pPr marL="342891" indent="-342891">
              <a:buFont typeface="Arial" panose="020B0604020202020204" pitchFamily="34" charset="0"/>
              <a:buChar char="•"/>
            </a:pPr>
            <a:r>
              <a:rPr lang="en-US" sz="2000" b="1" i="1" dirty="0"/>
              <a:t>TeamWorks</a:t>
            </a:r>
          </a:p>
          <a:p>
            <a:pPr marL="342891" indent="-342891">
              <a:buFont typeface="Arial" panose="020B0604020202020204" pitchFamily="34" charset="0"/>
              <a:buChar char="•"/>
            </a:pPr>
            <a:r>
              <a:rPr lang="en-US" sz="2000" b="1" i="1" dirty="0"/>
              <a:t>Masonry</a:t>
            </a:r>
          </a:p>
          <a:p>
            <a:pPr marL="342891" indent="-342891">
              <a:buFont typeface="Arial" panose="020B0604020202020204" pitchFamily="34" charset="0"/>
              <a:buChar char="•"/>
            </a:pPr>
            <a:r>
              <a:rPr lang="en-US" sz="2000" b="1" i="1" dirty="0"/>
              <a:t>Carpentry</a:t>
            </a:r>
          </a:p>
          <a:p>
            <a:pPr marL="342891" indent="-342891">
              <a:buFont typeface="Arial" panose="020B0604020202020204" pitchFamily="34" charset="0"/>
              <a:buChar char="•"/>
            </a:pPr>
            <a:r>
              <a:rPr lang="en-US" sz="2000" b="1" i="1" dirty="0"/>
              <a:t>Electrical </a:t>
            </a:r>
            <a:r>
              <a:rPr lang="en-US" sz="2000" b="1" i="1" dirty="0" err="1"/>
              <a:t>Const</a:t>
            </a:r>
            <a:r>
              <a:rPr lang="en-US" sz="2000" b="1" i="1" dirty="0"/>
              <a:t> Wiring</a:t>
            </a:r>
          </a:p>
          <a:p>
            <a:pPr marL="342891" indent="-342891">
              <a:buFont typeface="Arial" panose="020B0604020202020204" pitchFamily="34" charset="0"/>
              <a:buChar char="•"/>
            </a:pPr>
            <a:r>
              <a:rPr lang="en-US" sz="2000" b="1" i="1" dirty="0"/>
              <a:t>HVACR</a:t>
            </a:r>
          </a:p>
          <a:p>
            <a:pPr marL="342891" indent="-342891">
              <a:buFont typeface="Arial" panose="020B0604020202020204" pitchFamily="34" charset="0"/>
              <a:buChar char="•"/>
            </a:pPr>
            <a:r>
              <a:rPr lang="en-US" sz="2000" b="1" i="1" dirty="0"/>
              <a:t>Plumbing</a:t>
            </a:r>
          </a:p>
          <a:p>
            <a:pPr marL="342891" indent="-342891">
              <a:buFont typeface="Arial" panose="020B0604020202020204" pitchFamily="34" charset="0"/>
              <a:buChar char="•"/>
            </a:pPr>
            <a:r>
              <a:rPr lang="en-US" sz="2000" b="1" i="1" dirty="0"/>
              <a:t>Sheet Metal</a:t>
            </a:r>
          </a:p>
          <a:p>
            <a:pPr marL="342891" indent="-342891">
              <a:buFont typeface="Arial" panose="020B0604020202020204" pitchFamily="34" charset="0"/>
              <a:buChar char="•"/>
            </a:pPr>
            <a:r>
              <a:rPr lang="en-US" sz="2000" b="1" i="1" dirty="0"/>
              <a:t>Industrial Motor Control</a:t>
            </a:r>
          </a:p>
          <a:p>
            <a:pPr algn="ctr"/>
            <a:endParaRPr lang="en-US" sz="2000" i="1" dirty="0"/>
          </a:p>
        </p:txBody>
      </p:sp>
      <p:sp>
        <p:nvSpPr>
          <p:cNvPr id="9" name="TextBox 8"/>
          <p:cNvSpPr txBox="1"/>
          <p:nvPr/>
        </p:nvSpPr>
        <p:spPr>
          <a:xfrm>
            <a:off x="5670869" y="1745523"/>
            <a:ext cx="3026563" cy="4770537"/>
          </a:xfrm>
          <a:prstGeom prst="rect">
            <a:avLst/>
          </a:prstGeom>
          <a:noFill/>
        </p:spPr>
        <p:txBody>
          <a:bodyPr wrap="square" rtlCol="0">
            <a:spAutoFit/>
          </a:bodyPr>
          <a:lstStyle/>
          <a:p>
            <a:pPr algn="ctr"/>
            <a:r>
              <a:rPr lang="en-US" sz="1600" dirty="0"/>
              <a:t>Manufacturing</a:t>
            </a:r>
          </a:p>
          <a:p>
            <a:pPr algn="ctr"/>
            <a:endParaRPr lang="en-US" sz="1400" b="1" dirty="0"/>
          </a:p>
          <a:p>
            <a:pPr marL="342891" indent="-342891">
              <a:buFont typeface="Arial" panose="020B0604020202020204" pitchFamily="34" charset="0"/>
              <a:buChar char="•"/>
            </a:pPr>
            <a:r>
              <a:rPr lang="en-US" sz="2000" b="1" i="1" dirty="0"/>
              <a:t>Additive Manufacturing</a:t>
            </a:r>
          </a:p>
          <a:p>
            <a:pPr marL="342891" indent="-342891">
              <a:buFont typeface="Arial" panose="020B0604020202020204" pitchFamily="34" charset="0"/>
              <a:buChar char="•"/>
            </a:pPr>
            <a:r>
              <a:rPr lang="en-US" sz="2000" b="1" i="1" dirty="0"/>
              <a:t>Technical Drafting</a:t>
            </a:r>
          </a:p>
          <a:p>
            <a:pPr marL="342891" indent="-342891">
              <a:buFont typeface="Arial" panose="020B0604020202020204" pitchFamily="34" charset="0"/>
              <a:buChar char="•"/>
            </a:pPr>
            <a:r>
              <a:rPr lang="en-US" sz="2000" b="1" i="1" dirty="0"/>
              <a:t>Cabinetmaking</a:t>
            </a:r>
          </a:p>
          <a:p>
            <a:pPr marL="342891" indent="-342891">
              <a:buFont typeface="Arial" panose="020B0604020202020204" pitchFamily="34" charset="0"/>
              <a:buChar char="•"/>
            </a:pPr>
            <a:r>
              <a:rPr lang="en-US" sz="2000" b="1" i="1" dirty="0"/>
              <a:t>Automated Manufacturing</a:t>
            </a:r>
          </a:p>
          <a:p>
            <a:pPr marL="342891" indent="-342891">
              <a:buFont typeface="Arial" panose="020B0604020202020204" pitchFamily="34" charset="0"/>
              <a:buChar char="•"/>
            </a:pPr>
            <a:r>
              <a:rPr lang="en-US" sz="2000" b="1" i="1" dirty="0"/>
              <a:t>CNC Technician</a:t>
            </a:r>
          </a:p>
          <a:p>
            <a:pPr marL="342891" indent="-342891">
              <a:buFont typeface="Arial" panose="020B0604020202020204" pitchFamily="34" charset="0"/>
              <a:buChar char="•"/>
            </a:pPr>
            <a:r>
              <a:rPr lang="en-US" sz="2000" b="1" i="1" dirty="0"/>
              <a:t>CNC Milling</a:t>
            </a:r>
          </a:p>
          <a:p>
            <a:pPr marL="342891" indent="-342891">
              <a:buFont typeface="Arial" panose="020B0604020202020204" pitchFamily="34" charset="0"/>
              <a:buChar char="•"/>
            </a:pPr>
            <a:r>
              <a:rPr lang="en-US" sz="2000" b="1" i="1" dirty="0"/>
              <a:t>CNC Turning</a:t>
            </a:r>
          </a:p>
          <a:p>
            <a:pPr marL="342891" indent="-342891">
              <a:buFont typeface="Arial" panose="020B0604020202020204" pitchFamily="34" charset="0"/>
              <a:buChar char="•"/>
            </a:pPr>
            <a:r>
              <a:rPr lang="en-US" sz="2000" b="1" i="1" dirty="0"/>
              <a:t>Precision Machining</a:t>
            </a:r>
          </a:p>
          <a:p>
            <a:pPr marL="342891" indent="-342891">
              <a:buFont typeface="Arial" panose="020B0604020202020204" pitchFamily="34" charset="0"/>
              <a:buChar char="•"/>
            </a:pPr>
            <a:r>
              <a:rPr lang="en-US" sz="2000" b="1" i="1" dirty="0"/>
              <a:t>Welding.</a:t>
            </a:r>
          </a:p>
          <a:p>
            <a:pPr marL="342891" indent="-342891">
              <a:buFont typeface="Arial" panose="020B0604020202020204" pitchFamily="34" charset="0"/>
              <a:buChar char="•"/>
            </a:pPr>
            <a:r>
              <a:rPr lang="en-US" sz="2000" b="1" i="1" dirty="0"/>
              <a:t>Welding Fabrication</a:t>
            </a:r>
          </a:p>
          <a:p>
            <a:pPr marL="342891" indent="-342891">
              <a:buFont typeface="Arial" panose="020B0604020202020204" pitchFamily="34" charset="0"/>
              <a:buChar char="•"/>
            </a:pPr>
            <a:r>
              <a:rPr lang="en-US" sz="2000" b="1" i="1" dirty="0"/>
              <a:t>Welding Sculpture</a:t>
            </a:r>
          </a:p>
          <a:p>
            <a:pPr algn="ctr"/>
            <a:r>
              <a:rPr lang="en-US" sz="1400" i="1" dirty="0"/>
              <a:t>.</a:t>
            </a:r>
          </a:p>
        </p:txBody>
      </p:sp>
      <p:sp>
        <p:nvSpPr>
          <p:cNvPr id="10" name="TextBox 9"/>
          <p:cNvSpPr txBox="1"/>
          <p:nvPr/>
        </p:nvSpPr>
        <p:spPr>
          <a:xfrm>
            <a:off x="8809337" y="1763642"/>
            <a:ext cx="3152292" cy="4093428"/>
          </a:xfrm>
          <a:prstGeom prst="rect">
            <a:avLst/>
          </a:prstGeom>
          <a:noFill/>
        </p:spPr>
        <p:txBody>
          <a:bodyPr wrap="square" rtlCol="0">
            <a:spAutoFit/>
          </a:bodyPr>
          <a:lstStyle/>
          <a:p>
            <a:pPr algn="ctr"/>
            <a:r>
              <a:rPr lang="en-US" sz="1600" dirty="0"/>
              <a:t>Transportation, Distribution, &amp; Logistics</a:t>
            </a:r>
          </a:p>
          <a:p>
            <a:pPr algn="ctr"/>
            <a:endParaRPr lang="en-US" sz="1400" dirty="0"/>
          </a:p>
          <a:p>
            <a:pPr marL="342891" indent="-342891">
              <a:buFont typeface="Arial" panose="020B0604020202020204" pitchFamily="34" charset="0"/>
              <a:buChar char="•"/>
            </a:pPr>
            <a:r>
              <a:rPr lang="en-US" sz="2000" b="1" i="1" dirty="0"/>
              <a:t>Automotive Service</a:t>
            </a:r>
          </a:p>
          <a:p>
            <a:pPr marL="342891" indent="-342891">
              <a:buFont typeface="Arial" panose="020B0604020202020204" pitchFamily="34" charset="0"/>
              <a:buChar char="•"/>
            </a:pPr>
            <a:r>
              <a:rPr lang="en-US" sz="2000" b="1" i="1" dirty="0"/>
              <a:t>Automotive Refinishing</a:t>
            </a:r>
          </a:p>
          <a:p>
            <a:pPr marL="342891" indent="-342891">
              <a:buFont typeface="Arial" panose="020B0604020202020204" pitchFamily="34" charset="0"/>
              <a:buChar char="•"/>
            </a:pPr>
            <a:r>
              <a:rPr lang="en-US" sz="2000" b="1" i="1" dirty="0"/>
              <a:t>Collision Repair</a:t>
            </a:r>
          </a:p>
          <a:p>
            <a:pPr marL="342891" indent="-342891">
              <a:buFont typeface="Arial" panose="020B0604020202020204" pitchFamily="34" charset="0"/>
              <a:buChar char="•"/>
            </a:pPr>
            <a:r>
              <a:rPr lang="en-US" sz="2000" b="1" i="1" dirty="0"/>
              <a:t>Diesel Equipment</a:t>
            </a:r>
          </a:p>
          <a:p>
            <a:pPr marL="342891" indent="-342891">
              <a:buFont typeface="Arial" panose="020B0604020202020204" pitchFamily="34" charset="0"/>
              <a:buChar char="•"/>
            </a:pPr>
            <a:r>
              <a:rPr lang="en-US" sz="2000" b="1" i="1" dirty="0"/>
              <a:t>Mobile Electronics Installation</a:t>
            </a:r>
          </a:p>
          <a:p>
            <a:pPr marL="342891" indent="-342891">
              <a:buFont typeface="Arial" panose="020B0604020202020204" pitchFamily="34" charset="0"/>
              <a:buChar char="•"/>
            </a:pPr>
            <a:r>
              <a:rPr lang="en-US" sz="2000" b="1" i="1" dirty="0"/>
              <a:t>Motorcycle  Service</a:t>
            </a:r>
          </a:p>
          <a:p>
            <a:pPr marL="342891" indent="-342891">
              <a:buFont typeface="Arial" panose="020B0604020202020204" pitchFamily="34" charset="0"/>
              <a:buChar char="•"/>
            </a:pPr>
            <a:r>
              <a:rPr lang="en-US" sz="2000" b="1" i="1" dirty="0"/>
              <a:t>Power Equipment Technology</a:t>
            </a:r>
          </a:p>
          <a:p>
            <a:pPr marL="342891" indent="-342891">
              <a:buFont typeface="Arial" panose="020B0604020202020204" pitchFamily="34" charset="0"/>
              <a:buChar char="•"/>
            </a:pPr>
            <a:r>
              <a:rPr lang="en-US" sz="2000" b="1" i="1" dirty="0"/>
              <a:t>Collision Estimating</a:t>
            </a:r>
          </a:p>
          <a:p>
            <a:endParaRPr lang="en-US" sz="1400" dirty="0"/>
          </a:p>
        </p:txBody>
      </p:sp>
    </p:spTree>
    <p:extLst>
      <p:ext uri="{BB962C8B-B14F-4D97-AF65-F5344CB8AC3E}">
        <p14:creationId xmlns:p14="http://schemas.microsoft.com/office/powerpoint/2010/main" val="3019695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                                                                                                                                                                                     </a:t>
            </a:r>
            <a:br>
              <a:rPr lang="en-US" dirty="0">
                <a:solidFill>
                  <a:srgbClr val="C00000"/>
                </a:solidFill>
              </a:rPr>
            </a:br>
            <a:br>
              <a:rPr lang="en-US" dirty="0">
                <a:solidFill>
                  <a:srgbClr val="C00000"/>
                </a:solidFill>
              </a:rPr>
            </a:br>
            <a:r>
              <a:rPr lang="en-US" dirty="0">
                <a:solidFill>
                  <a:srgbClr val="C00000"/>
                </a:solidFill>
              </a:rPr>
              <a:t>                                                 									</a:t>
            </a:r>
            <a:r>
              <a:rPr lang="en-US" sz="2667" dirty="0">
                <a:solidFill>
                  <a:srgbClr val="C00000"/>
                </a:solidFill>
              </a:rPr>
              <a:t>Health Sciences</a:t>
            </a:r>
          </a:p>
        </p:txBody>
      </p:sp>
      <p:sp>
        <p:nvSpPr>
          <p:cNvPr id="4" name="Content Placeholder 3"/>
          <p:cNvSpPr>
            <a:spLocks noGrp="1"/>
          </p:cNvSpPr>
          <p:nvPr>
            <p:ph sz="half" idx="2"/>
          </p:nvPr>
        </p:nvSpPr>
        <p:spPr/>
        <p:txBody>
          <a:bodyPr/>
          <a:lstStyle/>
          <a:p>
            <a:r>
              <a:rPr lang="en-US" sz="2400" b="1" i="1" dirty="0"/>
              <a:t>Nurse Assisting</a:t>
            </a:r>
          </a:p>
          <a:p>
            <a:r>
              <a:rPr lang="en-US" sz="2400" b="1" i="1" dirty="0"/>
              <a:t>Basic Health Care Skills</a:t>
            </a:r>
          </a:p>
          <a:p>
            <a:r>
              <a:rPr lang="en-US" sz="2400" b="1" i="1" dirty="0"/>
              <a:t>Medical Assisting</a:t>
            </a:r>
          </a:p>
          <a:p>
            <a:r>
              <a:rPr lang="en-US" sz="2400" b="1" i="1" dirty="0"/>
              <a:t>First Aid/CPR</a:t>
            </a:r>
          </a:p>
          <a:p>
            <a:r>
              <a:rPr lang="en-US" sz="2400" b="1" i="1" dirty="0"/>
              <a:t>Medical Math</a:t>
            </a:r>
          </a:p>
          <a:p>
            <a:r>
              <a:rPr lang="en-US" sz="2400" b="1" i="1" dirty="0"/>
              <a:t>Medical Terminology</a:t>
            </a:r>
          </a:p>
          <a:p>
            <a:r>
              <a:rPr lang="en-US" sz="2400" b="1" i="1" dirty="0"/>
              <a:t>Health Knowledge Bowl</a:t>
            </a:r>
          </a:p>
          <a:p>
            <a:r>
              <a:rPr lang="en-US" sz="2400" b="1" i="1" dirty="0"/>
              <a:t>EMT</a:t>
            </a:r>
          </a:p>
          <a:p>
            <a:endParaRPr lang="en-US" dirty="0">
              <a:solidFill>
                <a:schemeClr val="tx1">
                  <a:lumMod val="75000"/>
                  <a:lumOff val="25000"/>
                </a:schemeClr>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81189" y="2405857"/>
            <a:ext cx="3095625" cy="3190875"/>
          </a:xfrm>
          <a:prstGeom prst="rect">
            <a:avLst/>
          </a:prstGeom>
        </p:spPr>
      </p:pic>
    </p:spTree>
    <p:extLst>
      <p:ext uri="{BB962C8B-B14F-4D97-AF65-F5344CB8AC3E}">
        <p14:creationId xmlns:p14="http://schemas.microsoft.com/office/powerpoint/2010/main" val="638506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7763" y="1508992"/>
            <a:ext cx="1174631" cy="121077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247" y="1511407"/>
            <a:ext cx="1160589" cy="11962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893" y="1516085"/>
            <a:ext cx="1167751" cy="120368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3690" y="1508992"/>
            <a:ext cx="1174631" cy="1210773"/>
          </a:xfrm>
          <a:prstGeom prst="rect">
            <a:avLst/>
          </a:prstGeom>
        </p:spPr>
      </p:pic>
      <p:sp>
        <p:nvSpPr>
          <p:cNvPr id="2" name="Title 1"/>
          <p:cNvSpPr>
            <a:spLocks noGrp="1"/>
          </p:cNvSpPr>
          <p:nvPr>
            <p:ph type="title"/>
          </p:nvPr>
        </p:nvSpPr>
        <p:spPr/>
        <p:txBody>
          <a:bodyPr/>
          <a:lstStyle/>
          <a:p>
            <a:r>
              <a:rPr lang="en-US" sz="2667" b="1" dirty="0">
                <a:solidFill>
                  <a:srgbClr val="0070C0"/>
                </a:solidFill>
              </a:rPr>
              <a:t>Human Sciences &amp; Education</a:t>
            </a:r>
          </a:p>
        </p:txBody>
      </p:sp>
      <p:sp>
        <p:nvSpPr>
          <p:cNvPr id="7" name="TextBox 6"/>
          <p:cNvSpPr txBox="1"/>
          <p:nvPr/>
        </p:nvSpPr>
        <p:spPr>
          <a:xfrm>
            <a:off x="940447" y="2983523"/>
            <a:ext cx="1799492" cy="523220"/>
          </a:xfrm>
          <a:prstGeom prst="rect">
            <a:avLst/>
          </a:prstGeom>
          <a:noFill/>
        </p:spPr>
        <p:txBody>
          <a:bodyPr wrap="square" rtlCol="0">
            <a:spAutoFit/>
          </a:bodyPr>
          <a:lstStyle/>
          <a:p>
            <a:pPr algn="ctr"/>
            <a:r>
              <a:rPr lang="en-US" sz="1400" dirty="0"/>
              <a:t>Government &amp; Public Administration</a:t>
            </a:r>
          </a:p>
        </p:txBody>
      </p:sp>
      <p:sp>
        <p:nvSpPr>
          <p:cNvPr id="8" name="TextBox 7"/>
          <p:cNvSpPr txBox="1"/>
          <p:nvPr/>
        </p:nvSpPr>
        <p:spPr>
          <a:xfrm>
            <a:off x="3225388" y="2983523"/>
            <a:ext cx="2676649" cy="1867114"/>
          </a:xfrm>
          <a:prstGeom prst="rect">
            <a:avLst/>
          </a:prstGeom>
          <a:noFill/>
        </p:spPr>
        <p:txBody>
          <a:bodyPr wrap="square" rtlCol="0">
            <a:spAutoFit/>
          </a:bodyPr>
          <a:lstStyle/>
          <a:p>
            <a:pPr algn="ctr"/>
            <a:r>
              <a:rPr lang="en-US" sz="2133" dirty="0"/>
              <a:t>Human Services</a:t>
            </a:r>
          </a:p>
          <a:p>
            <a:pPr algn="ctr"/>
            <a:endParaRPr lang="en-US" sz="1400" dirty="0"/>
          </a:p>
          <a:p>
            <a:pPr algn="ctr"/>
            <a:endParaRPr lang="en-US" sz="2000" b="1" i="1" dirty="0"/>
          </a:p>
          <a:p>
            <a:pPr marL="342891" indent="-342891" algn="ctr">
              <a:buFont typeface="Arial" panose="020B0604020202020204" pitchFamily="34" charset="0"/>
              <a:buChar char="•"/>
            </a:pPr>
            <a:r>
              <a:rPr lang="en-US" sz="2000" b="1" i="1" dirty="0"/>
              <a:t>Early Childhood Education</a:t>
            </a:r>
          </a:p>
          <a:p>
            <a:pPr marL="342891" indent="-342891" algn="ctr">
              <a:buFont typeface="Arial" panose="020B0604020202020204" pitchFamily="34" charset="0"/>
              <a:buChar char="•"/>
            </a:pPr>
            <a:r>
              <a:rPr lang="en-US" sz="2000" b="1" i="1" dirty="0"/>
              <a:t>Customer Service</a:t>
            </a:r>
          </a:p>
        </p:txBody>
      </p:sp>
      <p:sp>
        <p:nvSpPr>
          <p:cNvPr id="9" name="TextBox 8"/>
          <p:cNvSpPr txBox="1"/>
          <p:nvPr/>
        </p:nvSpPr>
        <p:spPr>
          <a:xfrm>
            <a:off x="6262257" y="2983525"/>
            <a:ext cx="2660071" cy="2523576"/>
          </a:xfrm>
          <a:prstGeom prst="rect">
            <a:avLst/>
          </a:prstGeom>
          <a:noFill/>
        </p:spPr>
        <p:txBody>
          <a:bodyPr wrap="square" rtlCol="0">
            <a:spAutoFit/>
          </a:bodyPr>
          <a:lstStyle/>
          <a:p>
            <a:pPr algn="ctr"/>
            <a:r>
              <a:rPr lang="en-US" sz="2133" dirty="0"/>
              <a:t>Law, Public Safety, Corrections, &amp; Security</a:t>
            </a:r>
          </a:p>
          <a:p>
            <a:pPr algn="ctr"/>
            <a:endParaRPr lang="en-US" sz="1400" dirty="0"/>
          </a:p>
          <a:p>
            <a:pPr marL="342891" indent="-342891" algn="ctr">
              <a:buFont typeface="Arial" panose="020B0604020202020204" pitchFamily="34" charset="0"/>
              <a:buChar char="•"/>
            </a:pPr>
            <a:r>
              <a:rPr lang="en-US" sz="2000" b="1" i="1" dirty="0"/>
              <a:t>Criminal Justice</a:t>
            </a:r>
          </a:p>
          <a:p>
            <a:pPr marL="342891" indent="-342891" algn="ctr">
              <a:buFont typeface="Arial" panose="020B0604020202020204" pitchFamily="34" charset="0"/>
              <a:buChar char="•"/>
            </a:pPr>
            <a:r>
              <a:rPr lang="en-US" sz="2000" b="1" i="1" dirty="0"/>
              <a:t>Crime Scene Investigation</a:t>
            </a:r>
          </a:p>
          <a:p>
            <a:pPr marL="342891" indent="-342891" algn="ctr">
              <a:buFont typeface="Arial" panose="020B0604020202020204" pitchFamily="34" charset="0"/>
              <a:buChar char="•"/>
            </a:pPr>
            <a:r>
              <a:rPr lang="en-US" sz="2000" b="1" i="1" dirty="0"/>
              <a:t>Firefighting</a:t>
            </a:r>
          </a:p>
        </p:txBody>
      </p:sp>
      <p:sp>
        <p:nvSpPr>
          <p:cNvPr id="10" name="TextBox 9"/>
          <p:cNvSpPr txBox="1"/>
          <p:nvPr/>
        </p:nvSpPr>
        <p:spPr>
          <a:xfrm>
            <a:off x="9407775" y="2983523"/>
            <a:ext cx="1799492" cy="307777"/>
          </a:xfrm>
          <a:prstGeom prst="rect">
            <a:avLst/>
          </a:prstGeom>
          <a:noFill/>
        </p:spPr>
        <p:txBody>
          <a:bodyPr wrap="square" rtlCol="0">
            <a:spAutoFit/>
          </a:bodyPr>
          <a:lstStyle/>
          <a:p>
            <a:pPr algn="ctr"/>
            <a:r>
              <a:rPr lang="en-US" sz="1400" dirty="0"/>
              <a:t>Education &amp; Training</a:t>
            </a:r>
          </a:p>
        </p:txBody>
      </p:sp>
    </p:spTree>
    <p:extLst>
      <p:ext uri="{BB962C8B-B14F-4D97-AF65-F5344CB8AC3E}">
        <p14:creationId xmlns:p14="http://schemas.microsoft.com/office/powerpoint/2010/main" val="3570821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3867"/>
          </a:xfrm>
        </p:spPr>
        <p:txBody>
          <a:bodyPr>
            <a:normAutofit/>
          </a:bodyPr>
          <a:lstStyle/>
          <a:p>
            <a:r>
              <a:rPr lang="en-US" sz="2667" b="1" dirty="0">
                <a:solidFill>
                  <a:srgbClr val="FFC000"/>
                </a:solidFill>
              </a:rPr>
              <a:t>Business, Marketing, and Management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6522" y="1508993"/>
            <a:ext cx="1174631" cy="12107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9179" y="1508993"/>
            <a:ext cx="1174631" cy="12107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1838" y="1508993"/>
            <a:ext cx="1174631" cy="12107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863" y="1508993"/>
            <a:ext cx="1174631" cy="1210775"/>
          </a:xfrm>
          <a:prstGeom prst="rect">
            <a:avLst/>
          </a:prstGeom>
        </p:spPr>
      </p:pic>
      <p:sp>
        <p:nvSpPr>
          <p:cNvPr id="7" name="TextBox 6"/>
          <p:cNvSpPr txBox="1"/>
          <p:nvPr/>
        </p:nvSpPr>
        <p:spPr>
          <a:xfrm>
            <a:off x="625832" y="2891191"/>
            <a:ext cx="2410691" cy="1559338"/>
          </a:xfrm>
          <a:prstGeom prst="rect">
            <a:avLst/>
          </a:prstGeom>
          <a:noFill/>
        </p:spPr>
        <p:txBody>
          <a:bodyPr wrap="square" rtlCol="0">
            <a:spAutoFit/>
          </a:bodyPr>
          <a:lstStyle/>
          <a:p>
            <a:pPr algn="ctr"/>
            <a:r>
              <a:rPr lang="en-US" sz="2133" dirty="0"/>
              <a:t>Marketing</a:t>
            </a:r>
          </a:p>
          <a:p>
            <a:pPr algn="ctr"/>
            <a:endParaRPr lang="en-US" sz="1400" dirty="0"/>
          </a:p>
          <a:p>
            <a:pPr algn="ctr"/>
            <a:endParaRPr lang="en-US" sz="2000" b="1" i="1" dirty="0"/>
          </a:p>
          <a:p>
            <a:pPr marL="342891" indent="-342891">
              <a:buFont typeface="Arial" panose="020B0604020202020204" pitchFamily="34" charset="0"/>
              <a:buChar char="•"/>
            </a:pPr>
            <a:r>
              <a:rPr lang="en-US" sz="2000" b="1" i="1" dirty="0"/>
              <a:t>Advertising Design</a:t>
            </a:r>
          </a:p>
        </p:txBody>
      </p:sp>
      <p:sp>
        <p:nvSpPr>
          <p:cNvPr id="8" name="TextBox 7"/>
          <p:cNvSpPr txBox="1"/>
          <p:nvPr/>
        </p:nvSpPr>
        <p:spPr>
          <a:xfrm>
            <a:off x="3552930" y="2834555"/>
            <a:ext cx="2201812" cy="2215799"/>
          </a:xfrm>
          <a:prstGeom prst="rect">
            <a:avLst/>
          </a:prstGeom>
          <a:noFill/>
        </p:spPr>
        <p:txBody>
          <a:bodyPr wrap="square" rtlCol="0">
            <a:spAutoFit/>
          </a:bodyPr>
          <a:lstStyle/>
          <a:p>
            <a:pPr algn="ctr"/>
            <a:r>
              <a:rPr lang="en-US" sz="2133" dirty="0"/>
              <a:t>Business Management &amp; Administration</a:t>
            </a:r>
          </a:p>
          <a:p>
            <a:pPr algn="ctr"/>
            <a:endParaRPr lang="en-US" sz="1400" dirty="0"/>
          </a:p>
          <a:p>
            <a:pPr marL="342891" indent="-342891">
              <a:buFont typeface="Arial" panose="020B0604020202020204" pitchFamily="34" charset="0"/>
              <a:buChar char="•"/>
            </a:pPr>
            <a:r>
              <a:rPr lang="en-US" sz="2000" b="1" i="1" dirty="0"/>
              <a:t>Customer Service</a:t>
            </a:r>
          </a:p>
          <a:p>
            <a:pPr marL="342891" indent="-342891">
              <a:buFont typeface="Arial" panose="020B0604020202020204" pitchFamily="34" charset="0"/>
              <a:buChar char="•"/>
            </a:pPr>
            <a:r>
              <a:rPr lang="en-US" sz="2000" b="1" i="1" dirty="0"/>
              <a:t>Job Interview</a:t>
            </a:r>
          </a:p>
        </p:txBody>
      </p:sp>
      <p:sp>
        <p:nvSpPr>
          <p:cNvPr id="9" name="TextBox 8"/>
          <p:cNvSpPr txBox="1"/>
          <p:nvPr/>
        </p:nvSpPr>
        <p:spPr>
          <a:xfrm>
            <a:off x="6585333" y="2983524"/>
            <a:ext cx="1799492" cy="307777"/>
          </a:xfrm>
          <a:prstGeom prst="rect">
            <a:avLst/>
          </a:prstGeom>
          <a:noFill/>
        </p:spPr>
        <p:txBody>
          <a:bodyPr wrap="square" rtlCol="0">
            <a:spAutoFit/>
          </a:bodyPr>
          <a:lstStyle/>
          <a:p>
            <a:pPr algn="ctr"/>
            <a:r>
              <a:rPr lang="en-US" sz="1400" dirty="0"/>
              <a:t>Finance</a:t>
            </a:r>
          </a:p>
        </p:txBody>
      </p:sp>
      <p:sp>
        <p:nvSpPr>
          <p:cNvPr id="10" name="TextBox 9"/>
          <p:cNvSpPr txBox="1"/>
          <p:nvPr/>
        </p:nvSpPr>
        <p:spPr>
          <a:xfrm>
            <a:off x="9005457" y="2983523"/>
            <a:ext cx="2348345" cy="2503121"/>
          </a:xfrm>
          <a:prstGeom prst="rect">
            <a:avLst/>
          </a:prstGeom>
          <a:noFill/>
        </p:spPr>
        <p:txBody>
          <a:bodyPr wrap="square" rtlCol="0">
            <a:spAutoFit/>
          </a:bodyPr>
          <a:lstStyle/>
          <a:p>
            <a:pPr algn="ctr"/>
            <a:r>
              <a:rPr lang="en-US" sz="2133" dirty="0"/>
              <a:t>Hospitality &amp; Tourism</a:t>
            </a:r>
          </a:p>
          <a:p>
            <a:pPr algn="ctr"/>
            <a:endParaRPr lang="en-US" sz="1400" dirty="0"/>
          </a:p>
          <a:p>
            <a:pPr marL="342891" indent="-342891">
              <a:buFont typeface="Arial" panose="020B0604020202020204" pitchFamily="34" charset="0"/>
              <a:buChar char="•"/>
            </a:pPr>
            <a:r>
              <a:rPr lang="en-US" sz="2000" b="1" i="1" dirty="0"/>
              <a:t>Culinary Arts</a:t>
            </a:r>
          </a:p>
          <a:p>
            <a:pPr marL="342891" indent="-342891">
              <a:buFont typeface="Arial" panose="020B0604020202020204" pitchFamily="34" charset="0"/>
              <a:buChar char="•"/>
            </a:pPr>
            <a:r>
              <a:rPr lang="en-US" sz="2000" b="1" i="1" dirty="0"/>
              <a:t>Commercial Baking</a:t>
            </a:r>
          </a:p>
          <a:p>
            <a:pPr marL="342891" indent="-342891">
              <a:buFont typeface="Arial" panose="020B0604020202020204" pitchFamily="34" charset="0"/>
              <a:buChar char="•"/>
            </a:pPr>
            <a:r>
              <a:rPr lang="en-US" sz="2000" b="1" i="1" dirty="0"/>
              <a:t>Restaurant Service</a:t>
            </a:r>
          </a:p>
        </p:txBody>
      </p:sp>
    </p:spTree>
    <p:extLst>
      <p:ext uri="{BB962C8B-B14F-4D97-AF65-F5344CB8AC3E}">
        <p14:creationId xmlns:p14="http://schemas.microsoft.com/office/powerpoint/2010/main" val="2526272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667" b="1" dirty="0">
                <a:solidFill>
                  <a:srgbClr val="7030A0"/>
                </a:solidFill>
              </a:rPr>
            </a:br>
            <a:r>
              <a:rPr lang="en-US" sz="2667" b="1" dirty="0">
                <a:solidFill>
                  <a:srgbClr val="7030A0"/>
                </a:solidFill>
              </a:rPr>
              <a:t>Communications &amp; Information Systems</a:t>
            </a:r>
          </a:p>
        </p:txBody>
      </p:sp>
      <p:sp>
        <p:nvSpPr>
          <p:cNvPr id="8" name="TextBox 7"/>
          <p:cNvSpPr txBox="1"/>
          <p:nvPr/>
        </p:nvSpPr>
        <p:spPr>
          <a:xfrm>
            <a:off x="1413165" y="2983524"/>
            <a:ext cx="4003963" cy="2431435"/>
          </a:xfrm>
          <a:prstGeom prst="rect">
            <a:avLst/>
          </a:prstGeom>
          <a:noFill/>
        </p:spPr>
        <p:txBody>
          <a:bodyPr wrap="square" rtlCol="0">
            <a:spAutoFit/>
          </a:bodyPr>
          <a:lstStyle/>
          <a:p>
            <a:pPr algn="ctr"/>
            <a:r>
              <a:rPr lang="en-US" sz="2400" dirty="0"/>
              <a:t>Information Technology</a:t>
            </a:r>
          </a:p>
          <a:p>
            <a:pPr algn="ctr"/>
            <a:endParaRPr lang="en-US" sz="1400" dirty="0"/>
          </a:p>
          <a:p>
            <a:pPr marL="342891" indent="-342891">
              <a:buFont typeface="Arial" panose="020B0604020202020204" pitchFamily="34" charset="0"/>
              <a:buChar char="•"/>
            </a:pPr>
            <a:r>
              <a:rPr lang="en-US" sz="2000" b="1" i="1" dirty="0"/>
              <a:t>Web Design</a:t>
            </a:r>
          </a:p>
          <a:p>
            <a:pPr marL="342891" indent="-342891">
              <a:buFont typeface="Arial" panose="020B0604020202020204" pitchFamily="34" charset="0"/>
              <a:buChar char="•"/>
            </a:pPr>
            <a:r>
              <a:rPr lang="en-US" sz="2000" b="1" i="1" dirty="0"/>
              <a:t>Computer Programming</a:t>
            </a:r>
          </a:p>
          <a:p>
            <a:pPr marL="342891" indent="-342891">
              <a:buFont typeface="Arial" panose="020B0604020202020204" pitchFamily="34" charset="0"/>
              <a:buChar char="•"/>
            </a:pPr>
            <a:r>
              <a:rPr lang="en-US" sz="2000" b="1" i="1" dirty="0"/>
              <a:t>Information Technology Services</a:t>
            </a:r>
          </a:p>
          <a:p>
            <a:pPr marL="342891" indent="-342891">
              <a:buFont typeface="Arial" panose="020B0604020202020204" pitchFamily="34" charset="0"/>
              <a:buChar char="•"/>
            </a:pPr>
            <a:r>
              <a:rPr lang="en-US" sz="2000" b="1" i="1" dirty="0"/>
              <a:t>Internetworking</a:t>
            </a:r>
          </a:p>
          <a:p>
            <a:pPr marL="342891" indent="-342891">
              <a:buFont typeface="Arial" panose="020B0604020202020204" pitchFamily="34" charset="0"/>
              <a:buChar char="•"/>
            </a:pPr>
            <a:r>
              <a:rPr lang="en-US" sz="2000" b="1" i="1" dirty="0"/>
              <a:t>Technical Computer Applications</a:t>
            </a:r>
          </a:p>
          <a:p>
            <a:pPr algn="ctr"/>
            <a:endParaRPr lang="en-US" sz="1400" i="1" dirty="0"/>
          </a:p>
        </p:txBody>
      </p:sp>
      <p:sp>
        <p:nvSpPr>
          <p:cNvPr id="9" name="TextBox 8"/>
          <p:cNvSpPr txBox="1"/>
          <p:nvPr/>
        </p:nvSpPr>
        <p:spPr>
          <a:xfrm>
            <a:off x="5805055" y="2983523"/>
            <a:ext cx="3920836" cy="3190745"/>
          </a:xfrm>
          <a:prstGeom prst="rect">
            <a:avLst/>
          </a:prstGeom>
          <a:noFill/>
        </p:spPr>
        <p:txBody>
          <a:bodyPr wrap="square" rtlCol="0">
            <a:spAutoFit/>
          </a:bodyPr>
          <a:lstStyle/>
          <a:p>
            <a:pPr algn="ctr"/>
            <a:r>
              <a:rPr lang="en-US" sz="2667" dirty="0"/>
              <a:t>Arts, A/V Technology, &amp; Communications</a:t>
            </a:r>
          </a:p>
          <a:p>
            <a:pPr algn="ctr"/>
            <a:endParaRPr lang="en-US" sz="1400" b="1" dirty="0"/>
          </a:p>
          <a:p>
            <a:pPr marL="342891" indent="-342891">
              <a:buFont typeface="Arial" panose="020B0604020202020204" pitchFamily="34" charset="0"/>
              <a:buChar char="•"/>
            </a:pPr>
            <a:r>
              <a:rPr lang="en-US" sz="2000" b="1" i="1" dirty="0"/>
              <a:t>TV/Video Production</a:t>
            </a:r>
          </a:p>
          <a:p>
            <a:pPr marL="342891" indent="-342891">
              <a:buFont typeface="Arial" panose="020B0604020202020204" pitchFamily="34" charset="0"/>
              <a:buChar char="•"/>
            </a:pPr>
            <a:r>
              <a:rPr lang="en-US" sz="2000" b="1" i="1" dirty="0"/>
              <a:t>Audio/Radio Production</a:t>
            </a:r>
          </a:p>
          <a:p>
            <a:pPr marL="342891" indent="-342891">
              <a:buFont typeface="Arial" panose="020B0604020202020204" pitchFamily="34" charset="0"/>
              <a:buChar char="•"/>
            </a:pPr>
            <a:r>
              <a:rPr lang="en-US" sz="2000" b="1" i="1" dirty="0"/>
              <a:t>Photography</a:t>
            </a:r>
          </a:p>
          <a:p>
            <a:pPr marL="342891" indent="-342891">
              <a:buFont typeface="Arial" panose="020B0604020202020204" pitchFamily="34" charset="0"/>
              <a:buChar char="•"/>
            </a:pPr>
            <a:r>
              <a:rPr lang="en-US" sz="2000" b="1" i="1" dirty="0"/>
              <a:t>Broadcast News Production</a:t>
            </a:r>
          </a:p>
          <a:p>
            <a:pPr marL="342891" indent="-342891">
              <a:buFont typeface="Arial" panose="020B0604020202020204" pitchFamily="34" charset="0"/>
              <a:buChar char="•"/>
            </a:pPr>
            <a:r>
              <a:rPr lang="en-US" sz="2000" b="1" i="1" dirty="0"/>
              <a:t>Digital Cinema Production</a:t>
            </a:r>
          </a:p>
          <a:p>
            <a:pPr marL="342891" indent="-342891">
              <a:buFont typeface="Arial" panose="020B0604020202020204" pitchFamily="34" charset="0"/>
              <a:buChar char="•"/>
            </a:pPr>
            <a:r>
              <a:rPr lang="en-US" sz="2000" b="1" i="1" dirty="0"/>
              <a:t>3-D Visualization and Animation</a:t>
            </a:r>
          </a:p>
          <a:p>
            <a:pPr algn="ctr"/>
            <a:endParaRPr lang="en-US" sz="1400" i="1"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9179" y="1508993"/>
            <a:ext cx="1174631" cy="121077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2494" y="1690688"/>
            <a:ext cx="1181196" cy="1217541"/>
          </a:xfrm>
          <a:prstGeom prst="rect">
            <a:avLst/>
          </a:prstGeom>
        </p:spPr>
      </p:pic>
    </p:spTree>
    <p:extLst>
      <p:ext uri="{BB962C8B-B14F-4D97-AF65-F5344CB8AC3E}">
        <p14:creationId xmlns:p14="http://schemas.microsoft.com/office/powerpoint/2010/main" val="1118078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b="1" dirty="0">
                <a:solidFill>
                  <a:srgbClr val="00B050"/>
                </a:solidFill>
              </a:rPr>
            </a:br>
            <a:r>
              <a:rPr lang="en-US" sz="2667" b="1" dirty="0">
                <a:solidFill>
                  <a:srgbClr val="00B050"/>
                </a:solidFill>
              </a:rPr>
              <a:t>Agriculture, Food, &amp; Natural Resources</a:t>
            </a:r>
          </a:p>
        </p:txBody>
      </p:sp>
      <p:sp>
        <p:nvSpPr>
          <p:cNvPr id="7" name="TextBox 6"/>
          <p:cNvSpPr txBox="1"/>
          <p:nvPr/>
        </p:nvSpPr>
        <p:spPr>
          <a:xfrm>
            <a:off x="4378038" y="2983524"/>
            <a:ext cx="3823855" cy="1333763"/>
          </a:xfrm>
          <a:prstGeom prst="rect">
            <a:avLst/>
          </a:prstGeom>
          <a:noFill/>
        </p:spPr>
        <p:txBody>
          <a:bodyPr wrap="square" rtlCol="0">
            <a:spAutoFit/>
          </a:bodyPr>
          <a:lstStyle/>
          <a:p>
            <a:pPr algn="ctr"/>
            <a:r>
              <a:rPr lang="en-US" sz="2667" dirty="0"/>
              <a:t>AFNR</a:t>
            </a:r>
          </a:p>
          <a:p>
            <a:pPr algn="ctr"/>
            <a:endParaRPr lang="en-US" sz="1400" b="1" dirty="0"/>
          </a:p>
          <a:p>
            <a:pPr marL="342891" indent="-342891">
              <a:buFont typeface="Arial" panose="020B0604020202020204" pitchFamily="34" charset="0"/>
              <a:buChar char="•"/>
            </a:pPr>
            <a:r>
              <a:rPr lang="en-US" sz="2000" b="1" i="1" u="sng" dirty="0"/>
              <a:t>Career Pathways Showcase</a:t>
            </a:r>
          </a:p>
          <a:p>
            <a:pPr marL="342891" indent="-342891">
              <a:buFont typeface="Arial" panose="020B0604020202020204" pitchFamily="34" charset="0"/>
              <a:buChar char="•"/>
            </a:pPr>
            <a:r>
              <a:rPr lang="en-US" sz="2000" b="1" i="1" u="sng" dirty="0"/>
              <a:t>Drone Technology</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277" y="1508993"/>
            <a:ext cx="1177452" cy="1213683"/>
          </a:xfrm>
          <a:prstGeom prst="rect">
            <a:avLst/>
          </a:prstGeom>
        </p:spPr>
      </p:pic>
    </p:spTree>
    <p:extLst>
      <p:ext uri="{BB962C8B-B14F-4D97-AF65-F5344CB8AC3E}">
        <p14:creationId xmlns:p14="http://schemas.microsoft.com/office/powerpoint/2010/main" val="343673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27395" y="1922801"/>
            <a:ext cx="3627588" cy="4681829"/>
            <a:chOff x="359739" y="1442101"/>
            <a:chExt cx="2720691" cy="3511372"/>
          </a:xfrm>
        </p:grpSpPr>
        <p:grpSp>
          <p:nvGrpSpPr>
            <p:cNvPr id="350" name="Group 350"/>
            <p:cNvGrpSpPr/>
            <p:nvPr/>
          </p:nvGrpSpPr>
          <p:grpSpPr>
            <a:xfrm>
              <a:off x="1085084" y="1442101"/>
              <a:ext cx="1270001" cy="1270001"/>
              <a:chOff x="0" y="0"/>
              <a:chExt cx="1270000" cy="1270000"/>
            </a:xfrm>
          </p:grpSpPr>
          <p:sp>
            <p:nvSpPr>
              <p:cNvPr id="347" name="Shape 347"/>
              <p:cNvSpPr/>
              <p:nvPr/>
            </p:nvSpPr>
            <p:spPr>
              <a:xfrm>
                <a:off x="0" y="0"/>
                <a:ext cx="1270000" cy="1270000"/>
              </a:xfrm>
              <a:prstGeom prst="ellipse">
                <a:avLst/>
              </a:prstGeom>
              <a:noFill/>
              <a:ln w="50800" cap="flat">
                <a:solidFill>
                  <a:srgbClr val="F3E5C6"/>
                </a:solidFill>
                <a:prstDash val="solid"/>
                <a:round/>
              </a:ln>
              <a:effectLst/>
            </p:spPr>
            <p:txBody>
              <a:bodyPr wrap="square" lIns="60959" tIns="60959" rIns="60959" bIns="60959" numCol="1" anchor="ctr">
                <a:noAutofit/>
              </a:bodyPr>
              <a:lstStyle/>
              <a:p>
                <a:endParaRPr sz="2400"/>
              </a:p>
            </p:txBody>
          </p:sp>
          <p:pic>
            <p:nvPicPr>
              <p:cNvPr id="348" name="Troy Dally.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87065" y="187238"/>
                <a:ext cx="895691" cy="895520"/>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2" y="0"/>
                      <a:pt x="4802" y="1001"/>
                      <a:pt x="2882" y="3012"/>
                    </a:cubicBezTo>
                    <a:cubicBezTo>
                      <a:pt x="-960" y="7033"/>
                      <a:pt x="-960" y="13558"/>
                      <a:pt x="2882" y="17579"/>
                    </a:cubicBezTo>
                    <a:cubicBezTo>
                      <a:pt x="6723" y="21600"/>
                      <a:pt x="12957" y="21600"/>
                      <a:pt x="16798" y="17579"/>
                    </a:cubicBezTo>
                    <a:cubicBezTo>
                      <a:pt x="20640" y="13558"/>
                      <a:pt x="20640" y="7033"/>
                      <a:pt x="16798" y="3012"/>
                    </a:cubicBezTo>
                    <a:cubicBezTo>
                      <a:pt x="14878" y="1001"/>
                      <a:pt x="12358" y="0"/>
                      <a:pt x="9840" y="0"/>
                    </a:cubicBezTo>
                    <a:close/>
                  </a:path>
                </a:pathLst>
              </a:custGeom>
              <a:ln w="12700" cap="flat">
                <a:noFill/>
                <a:miter lim="400000"/>
              </a:ln>
              <a:effectLst>
                <a:outerShdw blurRad="38100" dist="23000" dir="5400000" rotWithShape="0">
                  <a:srgbClr val="000000">
                    <a:alpha val="35000"/>
                  </a:srgbClr>
                </a:outerShdw>
              </a:effectLst>
            </p:spPr>
          </p:pic>
          <p:sp>
            <p:nvSpPr>
              <p:cNvPr id="349" name="Shape 349"/>
              <p:cNvSpPr/>
              <p:nvPr/>
            </p:nvSpPr>
            <p:spPr>
              <a:xfrm>
                <a:off x="104860" y="104860"/>
                <a:ext cx="1060280" cy="1060280"/>
              </a:xfrm>
              <a:prstGeom prst="ellipse">
                <a:avLst/>
              </a:prstGeom>
              <a:noFill/>
              <a:ln w="101600" cap="flat">
                <a:solidFill>
                  <a:srgbClr val="EFDBB0"/>
                </a:solidFill>
                <a:prstDash val="solid"/>
                <a:round/>
              </a:ln>
              <a:effectLst/>
            </p:spPr>
            <p:txBody>
              <a:bodyPr wrap="square" lIns="60959" tIns="60959" rIns="60959" bIns="60959" numCol="1" anchor="ctr">
                <a:noAutofit/>
              </a:bodyPr>
              <a:lstStyle/>
              <a:p>
                <a:endParaRPr sz="2400"/>
              </a:p>
            </p:txBody>
          </p:sp>
        </p:grpSp>
        <p:sp>
          <p:nvSpPr>
            <p:cNvPr id="359" name="Shape 359"/>
            <p:cNvSpPr/>
            <p:nvPr/>
          </p:nvSpPr>
          <p:spPr>
            <a:xfrm>
              <a:off x="359739" y="2813276"/>
              <a:ext cx="2720691" cy="1297616"/>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lvl1pPr>
                <a:lnSpc>
                  <a:spcPct val="120000"/>
                </a:lnSpc>
                <a:defRPr sz="1000" i="1">
                  <a:solidFill>
                    <a:srgbClr val="00558D"/>
                  </a:solidFill>
                  <a:latin typeface="ITC Garamond"/>
                  <a:ea typeface="ITC Garamond"/>
                  <a:cs typeface="ITC Garamond"/>
                  <a:sym typeface="ITC Garamond"/>
                </a:defRPr>
              </a:lvl1pPr>
            </a:lstStyle>
            <a:p>
              <a:r>
                <a:rPr sz="1267" dirty="0"/>
                <a:t>“For over a decade, Lowe’s has partnered with SkillsUSA to help students gain the valuable professional, workplace and technical skills needed to succeed. Our partnership is helping develop world-class leaders of tomorrow and ensuring our country has a talented, skilled workforce for years to come.”</a:t>
              </a:r>
            </a:p>
          </p:txBody>
        </p:sp>
        <p:sp>
          <p:nvSpPr>
            <p:cNvPr id="362" name="Shape 362"/>
            <p:cNvSpPr/>
            <p:nvPr/>
          </p:nvSpPr>
          <p:spPr>
            <a:xfrm>
              <a:off x="1085084" y="4114590"/>
              <a:ext cx="1822678" cy="838883"/>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p>
              <a:pPr algn="r">
                <a:defRPr sz="1000" b="1" cap="all">
                  <a:solidFill>
                    <a:srgbClr val="E72632"/>
                  </a:solidFill>
                  <a:latin typeface="Futura-ExtraBold"/>
                  <a:ea typeface="Futura-ExtraBold"/>
                  <a:cs typeface="Futura-ExtraBold"/>
                  <a:sym typeface="Futura-ExtraBold"/>
                </a:defRPr>
              </a:pPr>
              <a:r>
                <a:rPr sz="1333" dirty="0"/>
                <a:t>Troy J. Dally</a:t>
              </a:r>
              <a:br>
                <a:rPr sz="1333" dirty="0"/>
              </a:br>
              <a:r>
                <a:rPr sz="1067" dirty="0">
                  <a:solidFill>
                    <a:srgbClr val="00558D"/>
                  </a:solidFill>
                  <a:latin typeface="Futura"/>
                  <a:ea typeface="Futura"/>
                  <a:cs typeface="Futura"/>
                  <a:sym typeface="Futura"/>
                </a:rPr>
                <a:t>Senior Vice President, General Merchandising Manager, Seasonal and Services, Lowe’s Companies, Inc.</a:t>
              </a:r>
              <a:endParaRPr sz="1333" dirty="0">
                <a:solidFill>
                  <a:srgbClr val="00558D"/>
                </a:solidFill>
              </a:endParaRPr>
            </a:p>
          </p:txBody>
        </p:sp>
      </p:grpSp>
      <p:grpSp>
        <p:nvGrpSpPr>
          <p:cNvPr id="3" name="Group 2"/>
          <p:cNvGrpSpPr/>
          <p:nvPr/>
        </p:nvGrpSpPr>
        <p:grpSpPr>
          <a:xfrm>
            <a:off x="8606673" y="1922801"/>
            <a:ext cx="3098607" cy="3495594"/>
            <a:chOff x="3052996" y="1442101"/>
            <a:chExt cx="2323955" cy="2621695"/>
          </a:xfrm>
        </p:grpSpPr>
        <p:grpSp>
          <p:nvGrpSpPr>
            <p:cNvPr id="354" name="Group 354"/>
            <p:cNvGrpSpPr/>
            <p:nvPr/>
          </p:nvGrpSpPr>
          <p:grpSpPr>
            <a:xfrm>
              <a:off x="3661047" y="1442101"/>
              <a:ext cx="1270001" cy="1270001"/>
              <a:chOff x="0" y="0"/>
              <a:chExt cx="1270000" cy="1270000"/>
            </a:xfrm>
          </p:grpSpPr>
          <p:sp>
            <p:nvSpPr>
              <p:cNvPr id="351" name="Shape 351"/>
              <p:cNvSpPr/>
              <p:nvPr/>
            </p:nvSpPr>
            <p:spPr>
              <a:xfrm>
                <a:off x="0" y="0"/>
                <a:ext cx="1270000" cy="1270000"/>
              </a:xfrm>
              <a:prstGeom prst="ellipse">
                <a:avLst/>
              </a:prstGeom>
              <a:noFill/>
              <a:ln w="50800" cap="flat">
                <a:solidFill>
                  <a:srgbClr val="F3E5C6"/>
                </a:solidFill>
                <a:prstDash val="solid"/>
                <a:round/>
              </a:ln>
              <a:effectLst/>
            </p:spPr>
            <p:txBody>
              <a:bodyPr wrap="square" lIns="60959" tIns="60959" rIns="60959" bIns="60959" numCol="1" anchor="ctr">
                <a:noAutofit/>
              </a:bodyPr>
              <a:lstStyle/>
              <a:p>
                <a:endParaRPr sz="2400"/>
              </a:p>
            </p:txBody>
          </p:sp>
          <p:pic>
            <p:nvPicPr>
              <p:cNvPr id="352" name="pasted-image.tif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87065" y="187238"/>
                <a:ext cx="895691" cy="895520"/>
              </a:xfrm>
              <a:custGeom>
                <a:avLst/>
                <a:gdLst/>
                <a:ahLst/>
                <a:cxnLst>
                  <a:cxn ang="0">
                    <a:pos x="wd2" y="hd2"/>
                  </a:cxn>
                  <a:cxn ang="5400000">
                    <a:pos x="wd2" y="hd2"/>
                  </a:cxn>
                  <a:cxn ang="10800000">
                    <a:pos x="wd2" y="hd2"/>
                  </a:cxn>
                  <a:cxn ang="16200000">
                    <a:pos x="wd2" y="hd2"/>
                  </a:cxn>
                </a:cxnLst>
                <a:rect l="0" t="0" r="r" b="b"/>
                <a:pathLst>
                  <a:path w="19679" h="20595" extrusionOk="0">
                    <a:moveTo>
                      <a:pt x="9840" y="0"/>
                    </a:moveTo>
                    <a:cubicBezTo>
                      <a:pt x="7322" y="0"/>
                      <a:pt x="4802" y="1001"/>
                      <a:pt x="2882" y="3012"/>
                    </a:cubicBezTo>
                    <a:cubicBezTo>
                      <a:pt x="-960" y="7033"/>
                      <a:pt x="-960" y="13558"/>
                      <a:pt x="2882" y="17579"/>
                    </a:cubicBezTo>
                    <a:cubicBezTo>
                      <a:pt x="6723" y="21600"/>
                      <a:pt x="12957" y="21600"/>
                      <a:pt x="16798" y="17579"/>
                    </a:cubicBezTo>
                    <a:cubicBezTo>
                      <a:pt x="20640" y="13558"/>
                      <a:pt x="20640" y="7033"/>
                      <a:pt x="16798" y="3012"/>
                    </a:cubicBezTo>
                    <a:cubicBezTo>
                      <a:pt x="14878" y="1001"/>
                      <a:pt x="12358" y="0"/>
                      <a:pt x="9840" y="0"/>
                    </a:cubicBezTo>
                    <a:close/>
                  </a:path>
                </a:pathLst>
              </a:custGeom>
              <a:ln w="12700" cap="flat">
                <a:noFill/>
                <a:miter lim="400000"/>
              </a:ln>
              <a:effectLst>
                <a:outerShdw blurRad="38100" dist="23000" dir="5400000" rotWithShape="0">
                  <a:srgbClr val="000000">
                    <a:alpha val="35000"/>
                  </a:srgbClr>
                </a:outerShdw>
              </a:effectLst>
            </p:spPr>
          </p:pic>
          <p:sp>
            <p:nvSpPr>
              <p:cNvPr id="353" name="Shape 353"/>
              <p:cNvSpPr/>
              <p:nvPr/>
            </p:nvSpPr>
            <p:spPr>
              <a:xfrm>
                <a:off x="104860" y="104860"/>
                <a:ext cx="1060280" cy="1060280"/>
              </a:xfrm>
              <a:prstGeom prst="ellipse">
                <a:avLst/>
              </a:prstGeom>
              <a:noFill/>
              <a:ln w="101600" cap="flat">
                <a:solidFill>
                  <a:srgbClr val="EFDBB0"/>
                </a:solidFill>
                <a:prstDash val="solid"/>
                <a:round/>
              </a:ln>
              <a:effectLst/>
            </p:spPr>
            <p:txBody>
              <a:bodyPr wrap="square" lIns="60959" tIns="60959" rIns="60959" bIns="60959" numCol="1" anchor="ctr">
                <a:noAutofit/>
              </a:bodyPr>
              <a:lstStyle/>
              <a:p>
                <a:endParaRPr sz="2400"/>
              </a:p>
            </p:txBody>
          </p:sp>
        </p:grpSp>
        <p:sp>
          <p:nvSpPr>
            <p:cNvPr id="360" name="Shape 360"/>
            <p:cNvSpPr/>
            <p:nvPr/>
          </p:nvSpPr>
          <p:spPr>
            <a:xfrm>
              <a:off x="3052996" y="2813276"/>
              <a:ext cx="2323955" cy="771172"/>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spAutoFit/>
            </a:bodyPr>
            <a:lstStyle>
              <a:lvl1pPr>
                <a:lnSpc>
                  <a:spcPct val="120000"/>
                </a:lnSpc>
                <a:defRPr sz="1000" i="1">
                  <a:solidFill>
                    <a:srgbClr val="00558D"/>
                  </a:solidFill>
                  <a:latin typeface="ITC Garamond"/>
                  <a:ea typeface="ITC Garamond"/>
                  <a:cs typeface="ITC Garamond"/>
                  <a:sym typeface="ITC Garamond"/>
                </a:defRPr>
              </a:lvl1pPr>
            </a:lstStyle>
            <a:p>
              <a:r>
                <a:rPr sz="1267" dirty="0"/>
                <a:t>“SkillsUSA students are in demand and they are better equipped than anyone out there. This organization improves lives and is indeed creating a better world.”</a:t>
              </a:r>
            </a:p>
          </p:txBody>
        </p:sp>
        <p:sp>
          <p:nvSpPr>
            <p:cNvPr id="363" name="Shape 363"/>
            <p:cNvSpPr/>
            <p:nvPr/>
          </p:nvSpPr>
          <p:spPr>
            <a:xfrm>
              <a:off x="3747025" y="3594388"/>
              <a:ext cx="1629926" cy="469408"/>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p>
              <a:pPr algn="r">
                <a:defRPr sz="1000" b="1" cap="all">
                  <a:solidFill>
                    <a:srgbClr val="E72632"/>
                  </a:solidFill>
                  <a:latin typeface="Futura-ExtraBold"/>
                  <a:ea typeface="Futura-ExtraBold"/>
                  <a:cs typeface="Futura-ExtraBold"/>
                  <a:sym typeface="Futura-ExtraBold"/>
                </a:defRPr>
              </a:pPr>
              <a:r>
                <a:rPr sz="1333" dirty="0"/>
                <a:t>Jim Lentz</a:t>
              </a:r>
              <a:br>
                <a:rPr sz="1333" dirty="0"/>
              </a:br>
              <a:r>
                <a:rPr lang="en-US" sz="1067" dirty="0">
                  <a:solidFill>
                    <a:srgbClr val="00558D"/>
                  </a:solidFill>
                  <a:latin typeface="Futura"/>
                  <a:sym typeface="Futura"/>
                </a:rPr>
                <a:t>CEO</a:t>
              </a:r>
              <a:endParaRPr sz="1067" dirty="0">
                <a:solidFill>
                  <a:srgbClr val="00558D"/>
                </a:solidFill>
                <a:latin typeface="Futura"/>
                <a:ea typeface="Futura"/>
                <a:cs typeface="Futura"/>
                <a:sym typeface="Futura"/>
              </a:endParaRPr>
            </a:p>
            <a:p>
              <a:pPr algn="r">
                <a:defRPr sz="800">
                  <a:solidFill>
                    <a:srgbClr val="00558D"/>
                  </a:solidFill>
                  <a:latin typeface="Futura"/>
                  <a:ea typeface="Futura"/>
                  <a:cs typeface="Futura"/>
                  <a:sym typeface="Futura"/>
                </a:defRPr>
              </a:pPr>
              <a:r>
                <a:rPr sz="1067" dirty="0"/>
                <a:t>Toyota </a:t>
              </a:r>
              <a:r>
                <a:rPr lang="en-US" sz="1067" dirty="0"/>
                <a:t>North America</a:t>
              </a:r>
              <a:endParaRPr sz="1067" dirty="0"/>
            </a:p>
          </p:txBody>
        </p:sp>
      </p:grpSp>
      <p:sp>
        <p:nvSpPr>
          <p:cNvPr id="365" name="Shape 365"/>
          <p:cNvSpPr/>
          <p:nvPr/>
        </p:nvSpPr>
        <p:spPr>
          <a:xfrm>
            <a:off x="2391622" y="441593"/>
            <a:ext cx="7408756" cy="1241237"/>
          </a:xfrm>
          <a:prstGeom prst="rect">
            <a:avLst/>
          </a:prstGeom>
          <a:ln w="12700">
            <a:miter lim="400000"/>
          </a:ln>
          <a:extLst>
            <a:ext uri="{C572A759-6A51-4108-AA02-DFA0A04FC94B}">
              <ma14:wrappingTextBoxFlag xmlns="" xmlns:ma14="http://schemas.microsoft.com/office/mac/drawingml/2011/main" val="1"/>
            </a:ext>
          </a:extLst>
        </p:spPr>
        <p:txBody>
          <a:bodyPr wrap="none" lIns="60959" rIns="60959">
            <a:spAutoFit/>
          </a:bodyPr>
          <a:lstStyle/>
          <a:p>
            <a:pPr algn="ctr">
              <a:buClr>
                <a:srgbClr val="FFFFFF"/>
              </a:buClr>
              <a:buFont typeface="Arial"/>
              <a:defRPr sz="2800" b="1">
                <a:solidFill>
                  <a:srgbClr val="CCA00A"/>
                </a:solidFill>
                <a:latin typeface="Futura-ExtraBold"/>
                <a:ea typeface="Futura-ExtraBold"/>
                <a:cs typeface="Futura-ExtraBold"/>
                <a:sym typeface="Futura-ExtraBold"/>
              </a:defRPr>
            </a:pPr>
            <a:r>
              <a:rPr sz="3733" dirty="0">
                <a:latin typeface="Futura-Book"/>
                <a:ea typeface="Futura-Book"/>
                <a:cs typeface="Futura-Book"/>
                <a:sym typeface="Futura-Book"/>
              </a:rPr>
              <a:t>HOW</a:t>
            </a:r>
            <a:r>
              <a:rPr sz="3733" dirty="0"/>
              <a:t> SkillsUSA </a:t>
            </a:r>
            <a:r>
              <a:rPr sz="3733" dirty="0">
                <a:latin typeface="Futura-Book"/>
                <a:ea typeface="Futura-Book"/>
                <a:cs typeface="Futura-Book"/>
                <a:sym typeface="Futura-Book"/>
              </a:rPr>
              <a:t>WORKS:</a:t>
            </a:r>
            <a:r>
              <a:rPr sz="3733" dirty="0"/>
              <a:t> </a:t>
            </a:r>
            <a:br>
              <a:rPr sz="3733" dirty="0"/>
            </a:br>
            <a:r>
              <a:rPr sz="3733" dirty="0"/>
              <a:t>THE WORD </a:t>
            </a:r>
            <a:r>
              <a:rPr sz="3733" dirty="0">
                <a:latin typeface="Futura"/>
                <a:ea typeface="Futura"/>
                <a:cs typeface="Futura"/>
                <a:sym typeface="Futura"/>
              </a:rPr>
              <a:t>FROM</a:t>
            </a:r>
            <a:r>
              <a:rPr sz="3733" dirty="0"/>
              <a:t> EMPLOYERS</a:t>
            </a:r>
          </a:p>
        </p:txBody>
      </p:sp>
      <p:grpSp>
        <p:nvGrpSpPr>
          <p:cNvPr id="39" name="Group 358"/>
          <p:cNvGrpSpPr/>
          <p:nvPr/>
        </p:nvGrpSpPr>
        <p:grpSpPr>
          <a:xfrm>
            <a:off x="1394267" y="1922802"/>
            <a:ext cx="1693335" cy="1693335"/>
            <a:chOff x="0" y="0"/>
            <a:chExt cx="1270000" cy="1270000"/>
          </a:xfrm>
        </p:grpSpPr>
        <p:sp>
          <p:nvSpPr>
            <p:cNvPr id="42" name="Shape 355"/>
            <p:cNvSpPr/>
            <p:nvPr/>
          </p:nvSpPr>
          <p:spPr>
            <a:xfrm>
              <a:off x="0" y="0"/>
              <a:ext cx="1270000" cy="1270000"/>
            </a:xfrm>
            <a:prstGeom prst="ellipse">
              <a:avLst/>
            </a:prstGeom>
            <a:noFill/>
            <a:ln w="50800" cap="flat">
              <a:solidFill>
                <a:srgbClr val="F3E5C6"/>
              </a:solidFill>
              <a:prstDash val="solid"/>
              <a:round/>
            </a:ln>
            <a:effectLst/>
          </p:spPr>
          <p:txBody>
            <a:bodyPr wrap="square" lIns="60959" tIns="60959" rIns="60959" bIns="60959" numCol="1" anchor="ctr">
              <a:noAutofit/>
            </a:bodyPr>
            <a:lstStyle/>
            <a:p>
              <a:endParaRPr sz="2400"/>
            </a:p>
          </p:txBody>
        </p:sp>
        <p:pic>
          <p:nvPicPr>
            <p:cNvPr id="43" name="MikeRowe SkillsUSA Hat.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87065" y="187238"/>
              <a:ext cx="895691" cy="895351"/>
            </a:xfrm>
            <a:custGeom>
              <a:avLst/>
              <a:gdLst/>
              <a:ahLst/>
              <a:cxnLst>
                <a:cxn ang="0">
                  <a:pos x="wd2" y="hd2"/>
                </a:cxn>
                <a:cxn ang="5400000">
                  <a:pos x="wd2" y="hd2"/>
                </a:cxn>
                <a:cxn ang="10800000">
                  <a:pos x="wd2" y="hd2"/>
                </a:cxn>
                <a:cxn ang="16200000">
                  <a:pos x="wd2" y="hd2"/>
                </a:cxn>
              </a:cxnLst>
              <a:rect l="0" t="0" r="r" b="b"/>
              <a:pathLst>
                <a:path w="19679" h="21600" extrusionOk="0">
                  <a:moveTo>
                    <a:pt x="9840" y="0"/>
                  </a:moveTo>
                  <a:cubicBezTo>
                    <a:pt x="7322" y="0"/>
                    <a:pt x="4802" y="1050"/>
                    <a:pt x="2882" y="3160"/>
                  </a:cubicBezTo>
                  <a:cubicBezTo>
                    <a:pt x="-960" y="7378"/>
                    <a:pt x="-960" y="14222"/>
                    <a:pt x="2882" y="18440"/>
                  </a:cubicBezTo>
                  <a:cubicBezTo>
                    <a:pt x="4802" y="20550"/>
                    <a:pt x="7322" y="21600"/>
                    <a:pt x="9840" y="21600"/>
                  </a:cubicBezTo>
                  <a:cubicBezTo>
                    <a:pt x="12358" y="21600"/>
                    <a:pt x="14878" y="20550"/>
                    <a:pt x="16798" y="18440"/>
                  </a:cubicBezTo>
                  <a:cubicBezTo>
                    <a:pt x="20640" y="14222"/>
                    <a:pt x="20640" y="7378"/>
                    <a:pt x="16798" y="3160"/>
                  </a:cubicBezTo>
                  <a:cubicBezTo>
                    <a:pt x="14878" y="1050"/>
                    <a:pt x="12358" y="0"/>
                    <a:pt x="9840" y="0"/>
                  </a:cubicBezTo>
                  <a:close/>
                </a:path>
              </a:pathLst>
            </a:custGeom>
            <a:ln w="12700" cap="flat">
              <a:noFill/>
              <a:miter lim="400000"/>
            </a:ln>
            <a:effectLst>
              <a:outerShdw blurRad="38100" dist="23000" dir="5400000" rotWithShape="0">
                <a:srgbClr val="000000">
                  <a:alpha val="35000"/>
                </a:srgbClr>
              </a:outerShdw>
            </a:effectLst>
          </p:spPr>
        </p:pic>
        <p:sp>
          <p:nvSpPr>
            <p:cNvPr id="44" name="Shape 357"/>
            <p:cNvSpPr/>
            <p:nvPr/>
          </p:nvSpPr>
          <p:spPr>
            <a:xfrm>
              <a:off x="104860" y="104860"/>
              <a:ext cx="1060280" cy="1060280"/>
            </a:xfrm>
            <a:prstGeom prst="ellipse">
              <a:avLst/>
            </a:prstGeom>
            <a:noFill/>
            <a:ln w="101600" cap="flat">
              <a:solidFill>
                <a:srgbClr val="EFDBB0"/>
              </a:solidFill>
              <a:prstDash val="solid"/>
              <a:round/>
            </a:ln>
            <a:effectLst/>
          </p:spPr>
          <p:txBody>
            <a:bodyPr wrap="square" lIns="60959" tIns="60959" rIns="60959" bIns="60959" numCol="1" anchor="ctr">
              <a:noAutofit/>
            </a:bodyPr>
            <a:lstStyle/>
            <a:p>
              <a:endParaRPr sz="2400"/>
            </a:p>
          </p:txBody>
        </p:sp>
      </p:grpSp>
      <p:sp>
        <p:nvSpPr>
          <p:cNvPr id="40" name="Shape 361"/>
          <p:cNvSpPr/>
          <p:nvPr/>
        </p:nvSpPr>
        <p:spPr>
          <a:xfrm>
            <a:off x="533986" y="3751035"/>
            <a:ext cx="3413900" cy="2198102"/>
          </a:xfrm>
          <a:prstGeom prst="rect">
            <a:avLst/>
          </a:prstGeom>
          <a:ln w="12700">
            <a:miter lim="400000"/>
          </a:ln>
          <a:extLst>
            <a:ext uri="{C572A759-6A51-4108-AA02-DFA0A04FC94B}">
              <ma14:wrappingTextBoxFlag xmlns="" xmlns:ma14="http://schemas.microsoft.com/office/mac/drawingml/2011/main" val="1"/>
            </a:ext>
          </a:extLst>
        </p:spPr>
        <p:txBody>
          <a:bodyPr wrap="square" lIns="60959" rIns="60959">
            <a:spAutoFit/>
          </a:bodyPr>
          <a:lstStyle>
            <a:lvl1pPr>
              <a:lnSpc>
                <a:spcPct val="120000"/>
              </a:lnSpc>
              <a:defRPr sz="1000" i="1">
                <a:solidFill>
                  <a:srgbClr val="00558D"/>
                </a:solidFill>
                <a:latin typeface="ITC Garamond"/>
                <a:ea typeface="ITC Garamond"/>
                <a:cs typeface="ITC Garamond"/>
                <a:sym typeface="ITC Garamond"/>
              </a:defRPr>
            </a:lvl1pPr>
          </a:lstStyle>
          <a:p>
            <a:r>
              <a:rPr sz="1267" dirty="0"/>
              <a:t>“The thing about SkillsUSA that’s so cool and the reason that my foundation has supported it for years is that it is deliberately focused on celebrating a skill. Three million jobs right now exist in the trades and transportation and commerce. The skills gap is real. Training kids and getting them excited to do the jobs that exist ought to be job one. SkillsUSA does that in a big way.”</a:t>
            </a:r>
          </a:p>
        </p:txBody>
      </p:sp>
      <p:sp>
        <p:nvSpPr>
          <p:cNvPr id="41" name="Shape 364"/>
          <p:cNvSpPr/>
          <p:nvPr/>
        </p:nvSpPr>
        <p:spPr>
          <a:xfrm>
            <a:off x="790463" y="5838910"/>
            <a:ext cx="3157423" cy="461665"/>
          </a:xfrm>
          <a:prstGeom prst="rect">
            <a:avLst/>
          </a:prstGeom>
          <a:ln w="12700">
            <a:miter lim="400000"/>
          </a:ln>
          <a:extLst>
            <a:ext uri="{C572A759-6A51-4108-AA02-DFA0A04FC94B}">
              <ma14:wrappingTextBoxFlag xmlns="" xmlns:ma14="http://schemas.microsoft.com/office/mac/drawingml/2011/main" val="1"/>
            </a:ext>
          </a:extLst>
        </p:spPr>
        <p:txBody>
          <a:bodyPr lIns="60959" rIns="60959">
            <a:spAutoFit/>
          </a:bodyPr>
          <a:lstStyle/>
          <a:p>
            <a:pPr algn="r">
              <a:defRPr sz="1000" b="1" cap="all">
                <a:solidFill>
                  <a:srgbClr val="E72632"/>
                </a:solidFill>
                <a:latin typeface="Futura-ExtraBold"/>
                <a:ea typeface="Futura-ExtraBold"/>
                <a:cs typeface="Futura-ExtraBold"/>
                <a:sym typeface="Futura-ExtraBold"/>
              </a:defRPr>
            </a:pPr>
            <a:r>
              <a:rPr sz="1333"/>
              <a:t>Mike Rowe</a:t>
            </a:r>
          </a:p>
          <a:p>
            <a:pPr algn="r">
              <a:defRPr sz="800">
                <a:solidFill>
                  <a:srgbClr val="00558D"/>
                </a:solidFill>
                <a:latin typeface="Futura"/>
                <a:ea typeface="Futura"/>
                <a:cs typeface="Futura"/>
                <a:sym typeface="Futura"/>
              </a:defRPr>
            </a:pPr>
            <a:r>
              <a:rPr sz="1067" dirty="0"/>
              <a:t>mikeroweWORKS Foundation</a:t>
            </a:r>
          </a:p>
        </p:txBody>
      </p:sp>
    </p:spTree>
    <p:extLst>
      <p:ext uri="{BB962C8B-B14F-4D97-AF65-F5344CB8AC3E}">
        <p14:creationId xmlns:p14="http://schemas.microsoft.com/office/powerpoint/2010/main" val="44854823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solidFill>
                  <a:srgbClr val="7030A0"/>
                </a:solidFill>
              </a:rPr>
              <a:t>Websites of Interest</a:t>
            </a:r>
          </a:p>
        </p:txBody>
      </p:sp>
      <p:sp>
        <p:nvSpPr>
          <p:cNvPr id="3" name="Content Placeholder 2"/>
          <p:cNvSpPr>
            <a:spLocks noGrp="1"/>
          </p:cNvSpPr>
          <p:nvPr>
            <p:ph idx="1"/>
          </p:nvPr>
        </p:nvSpPr>
        <p:spPr>
          <a:xfrm>
            <a:off x="1097280" y="1517904"/>
            <a:ext cx="10538908" cy="5074920"/>
          </a:xfrm>
        </p:spPr>
        <p:txBody>
          <a:bodyPr>
            <a:normAutofit/>
          </a:bodyPr>
          <a:lstStyle/>
          <a:p>
            <a:r>
              <a:rPr lang="en-US" sz="3600" b="1" dirty="0">
                <a:solidFill>
                  <a:schemeClr val="accent6">
                    <a:lumMod val="75000"/>
                  </a:schemeClr>
                </a:solidFill>
                <a:hlinkClick r:id="rId3"/>
              </a:rPr>
              <a:t>https://www.education.ne.gov/STS</a:t>
            </a:r>
            <a:endParaRPr lang="en-US" sz="3600" b="1" dirty="0">
              <a:solidFill>
                <a:schemeClr val="accent6">
                  <a:lumMod val="75000"/>
                </a:schemeClr>
              </a:solidFill>
            </a:endParaRPr>
          </a:p>
          <a:p>
            <a:endParaRPr lang="en-US" sz="3600" b="1" dirty="0">
              <a:solidFill>
                <a:schemeClr val="accent6">
                  <a:lumMod val="75000"/>
                </a:schemeClr>
              </a:solidFill>
            </a:endParaRPr>
          </a:p>
          <a:p>
            <a:r>
              <a:rPr lang="en-US" sz="3600" b="1" dirty="0">
                <a:solidFill>
                  <a:schemeClr val="accent6">
                    <a:lumMod val="75000"/>
                  </a:schemeClr>
                </a:solidFill>
                <a:hlinkClick r:id="rId4"/>
              </a:rPr>
              <a:t>http://www.skillsusanebraska.org</a:t>
            </a:r>
            <a:r>
              <a:rPr lang="en-US" sz="3600" b="1" dirty="0">
                <a:solidFill>
                  <a:schemeClr val="accent6">
                    <a:lumMod val="75000"/>
                  </a:schemeClr>
                </a:solidFill>
              </a:rPr>
              <a:t> </a:t>
            </a:r>
          </a:p>
          <a:p>
            <a:endParaRPr lang="en-US" sz="3600" b="1" dirty="0">
              <a:solidFill>
                <a:schemeClr val="accent6">
                  <a:lumMod val="75000"/>
                </a:schemeClr>
              </a:solidFill>
            </a:endParaRPr>
          </a:p>
          <a:p>
            <a:r>
              <a:rPr lang="en-US" sz="3600" b="1" dirty="0">
                <a:solidFill>
                  <a:schemeClr val="accent6">
                    <a:lumMod val="75000"/>
                  </a:schemeClr>
                </a:solidFill>
                <a:hlinkClick r:id="rId5"/>
              </a:rPr>
              <a:t>https://www.education.ne.gov/NCE</a:t>
            </a:r>
            <a:r>
              <a:rPr lang="en-US" sz="3600" b="1" dirty="0">
                <a:solidFill>
                  <a:schemeClr val="accent6">
                    <a:lumMod val="75000"/>
                  </a:schemeClr>
                </a:solidFill>
              </a:rPr>
              <a:t> </a:t>
            </a:r>
          </a:p>
          <a:p>
            <a:endParaRPr lang="en-US" sz="3600" dirty="0">
              <a:hlinkClick r:id="rId6"/>
            </a:endParaRPr>
          </a:p>
          <a:p>
            <a:r>
              <a:rPr lang="en-US" sz="3600" b="1" dirty="0">
                <a:hlinkClick r:id="rId6"/>
              </a:rPr>
              <a:t>http://www.careersafeonline.com/</a:t>
            </a:r>
            <a:r>
              <a:rPr lang="en-US" sz="3600" b="1" dirty="0"/>
              <a:t> </a:t>
            </a:r>
          </a:p>
          <a:p>
            <a:pPr marL="0" indent="0">
              <a:buNone/>
            </a:pPr>
            <a:endParaRPr lang="en-US" sz="700" dirty="0">
              <a:latin typeface="+mj-lt"/>
            </a:endParaRPr>
          </a:p>
        </p:txBody>
      </p:sp>
      <p:sp>
        <p:nvSpPr>
          <p:cNvPr id="4" name="TextBox 3"/>
          <p:cNvSpPr txBox="1"/>
          <p:nvPr/>
        </p:nvSpPr>
        <p:spPr>
          <a:xfrm>
            <a:off x="6425515" y="5102360"/>
            <a:ext cx="3632885" cy="369332"/>
          </a:xfrm>
          <a:prstGeom prst="rect">
            <a:avLst/>
          </a:prstGeom>
          <a:noFill/>
        </p:spPr>
        <p:txBody>
          <a:bodyPr wrap="square" rtlCol="0">
            <a:spAutoFit/>
          </a:bodyPr>
          <a:lstStyle/>
          <a:p>
            <a:pPr algn="r"/>
            <a:r>
              <a:rPr lang="en-US" dirty="0" err="1">
                <a:solidFill>
                  <a:schemeClr val="bg1">
                    <a:lumMod val="85000"/>
                  </a:schemeClr>
                </a:solidFill>
              </a:rPr>
              <a:t>AdvanceCTE</a:t>
            </a:r>
            <a:r>
              <a:rPr lang="en-US" dirty="0">
                <a:solidFill>
                  <a:schemeClr val="bg1">
                    <a:lumMod val="85000"/>
                  </a:schemeClr>
                </a:solidFill>
              </a:rPr>
              <a:t>, 2019</a:t>
            </a:r>
          </a:p>
        </p:txBody>
      </p:sp>
    </p:spTree>
    <p:extLst>
      <p:ext uri="{BB962C8B-B14F-4D97-AF65-F5344CB8AC3E}">
        <p14:creationId xmlns:p14="http://schemas.microsoft.com/office/powerpoint/2010/main" val="302081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26" name="Picture 2" descr="https://www.skillsusa.org/wp-content/uploads/2019/08/National-Officer-Portrait-2019-20-final-93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019" y="-19032"/>
            <a:ext cx="6272604" cy="68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168801"/>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Text Placeholder 3"/>
          <p:cNvSpPr>
            <a:spLocks noGrp="1"/>
          </p:cNvSpPr>
          <p:nvPr>
            <p:ph type="body" sz="half" idx="13"/>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88" y="76200"/>
            <a:ext cx="10074624" cy="6716416"/>
          </a:xfrm>
          <a:prstGeom prst="rect">
            <a:avLst/>
          </a:prstGeom>
        </p:spPr>
      </p:pic>
    </p:spTree>
    <p:extLst>
      <p:ext uri="{BB962C8B-B14F-4D97-AF65-F5344CB8AC3E}">
        <p14:creationId xmlns:p14="http://schemas.microsoft.com/office/powerpoint/2010/main" val="2848234"/>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Text Placeholder 3"/>
          <p:cNvSpPr>
            <a:spLocks noGrp="1"/>
          </p:cNvSpPr>
          <p:nvPr>
            <p:ph type="body" sz="half" idx="13"/>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467" y="0"/>
            <a:ext cx="10074624" cy="6716416"/>
          </a:xfrm>
          <a:prstGeom prst="rect">
            <a:avLst/>
          </a:prstGeom>
        </p:spPr>
      </p:pic>
    </p:spTree>
    <p:extLst>
      <p:ext uri="{BB962C8B-B14F-4D97-AF65-F5344CB8AC3E}">
        <p14:creationId xmlns:p14="http://schemas.microsoft.com/office/powerpoint/2010/main" val="3902944173"/>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4632643"/>
          </a:xfrm>
        </p:spPr>
        <p:txBody>
          <a:bodyPr/>
          <a:lstStyle/>
          <a:p>
            <a:r>
              <a:rPr lang="en-US" sz="8000" dirty="0"/>
              <a:t>Thanks for listening!!</a:t>
            </a:r>
            <a:br>
              <a:rPr lang="en-US" sz="8000" dirty="0"/>
            </a:br>
            <a:br>
              <a:rPr lang="en-US" sz="8000" dirty="0"/>
            </a:br>
            <a:r>
              <a:rPr lang="en-US" sz="8000" dirty="0"/>
              <a:t>Any Questions??</a:t>
            </a:r>
          </a:p>
        </p:txBody>
      </p:sp>
      <p:sp>
        <p:nvSpPr>
          <p:cNvPr id="3" name="Text Placeholder 2"/>
          <p:cNvSpPr>
            <a:spLocks noGrp="1"/>
          </p:cNvSpPr>
          <p:nvPr>
            <p:ph type="body" sz="half" idx="1"/>
          </p:nvPr>
        </p:nvSpPr>
        <p:spPr/>
        <p:txBody>
          <a:bodyPr/>
          <a:lstStyle/>
          <a:p>
            <a:endParaRPr lang="en-US"/>
          </a:p>
        </p:txBody>
      </p:sp>
      <p:sp>
        <p:nvSpPr>
          <p:cNvPr id="4" name="Text Placeholder 3"/>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3508721363"/>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NEWC</a:t>
            </a:r>
          </a:p>
        </p:txBody>
      </p:sp>
      <p:sp>
        <p:nvSpPr>
          <p:cNvPr id="3" name="Content Placeholder 2"/>
          <p:cNvSpPr>
            <a:spLocks noGrp="1"/>
          </p:cNvSpPr>
          <p:nvPr>
            <p:ph idx="1"/>
          </p:nvPr>
        </p:nvSpPr>
        <p:spPr/>
        <p:txBody>
          <a:bodyPr/>
          <a:lstStyle/>
          <a:p>
            <a:r>
              <a:rPr lang="en-US" dirty="0"/>
              <a:t>Nebraska </a:t>
            </a:r>
          </a:p>
          <a:p>
            <a:r>
              <a:rPr lang="en-US" dirty="0"/>
              <a:t>Energy</a:t>
            </a:r>
          </a:p>
          <a:p>
            <a:r>
              <a:rPr lang="en-US" dirty="0"/>
              <a:t>Workshop</a:t>
            </a:r>
          </a:p>
          <a:p>
            <a:r>
              <a:rPr lang="en-US" dirty="0"/>
              <a:t>Consortium</a:t>
            </a:r>
          </a:p>
        </p:txBody>
      </p:sp>
    </p:spTree>
    <p:extLst>
      <p:ext uri="{BB962C8B-B14F-4D97-AF65-F5344CB8AC3E}">
        <p14:creationId xmlns:p14="http://schemas.microsoft.com/office/powerpoint/2010/main" val="1604687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0000"/>
                </a:solidFill>
              </a:rPr>
              <a:t>N.A.S.T.S.E</a:t>
            </a:r>
          </a:p>
        </p:txBody>
      </p:sp>
      <p:sp>
        <p:nvSpPr>
          <p:cNvPr id="3" name="Text Placeholder 2"/>
          <p:cNvSpPr>
            <a:spLocks noGrp="1"/>
          </p:cNvSpPr>
          <p:nvPr>
            <p:ph type="body" sz="half" idx="1"/>
          </p:nvPr>
        </p:nvSpPr>
        <p:spPr/>
        <p:txBody>
          <a:bodyPr>
            <a:normAutofit/>
          </a:bodyPr>
          <a:lstStyle/>
          <a:p>
            <a:r>
              <a:rPr lang="en-US" sz="4000" dirty="0"/>
              <a:t>Nebraska</a:t>
            </a:r>
          </a:p>
          <a:p>
            <a:r>
              <a:rPr lang="en-US" sz="4000" dirty="0"/>
              <a:t>Association</a:t>
            </a:r>
          </a:p>
          <a:p>
            <a:r>
              <a:rPr lang="en-US" sz="4000" dirty="0"/>
              <a:t>of</a:t>
            </a:r>
          </a:p>
          <a:p>
            <a:r>
              <a:rPr lang="en-US" sz="4000" dirty="0"/>
              <a:t>Skilled</a:t>
            </a:r>
          </a:p>
          <a:p>
            <a:r>
              <a:rPr lang="en-US" sz="4000" dirty="0"/>
              <a:t>and</a:t>
            </a:r>
          </a:p>
          <a:p>
            <a:r>
              <a:rPr lang="en-US" sz="4000" dirty="0"/>
              <a:t>Technical</a:t>
            </a:r>
          </a:p>
          <a:p>
            <a:r>
              <a:rPr lang="en-US" sz="4000" dirty="0"/>
              <a:t>Sciences</a:t>
            </a:r>
          </a:p>
          <a:p>
            <a:r>
              <a:rPr lang="en-US" sz="4000" dirty="0"/>
              <a:t>Educators</a:t>
            </a:r>
          </a:p>
          <a:p>
            <a:endParaRPr lang="en-US" dirty="0"/>
          </a:p>
        </p:txBody>
      </p:sp>
      <p:pic>
        <p:nvPicPr>
          <p:cNvPr id="5" name="Picture 4"/>
          <p:cNvPicPr>
            <a:picLocks noChangeAspect="1"/>
          </p:cNvPicPr>
          <p:nvPr/>
        </p:nvPicPr>
        <p:blipFill>
          <a:blip r:embed="rId2"/>
          <a:stretch>
            <a:fillRect/>
          </a:stretch>
        </p:blipFill>
        <p:spPr>
          <a:xfrm>
            <a:off x="6303524" y="1764385"/>
            <a:ext cx="4970834" cy="2098797"/>
          </a:xfrm>
          <a:prstGeom prst="rect">
            <a:avLst/>
          </a:prstGeom>
        </p:spPr>
      </p:pic>
      <p:sp>
        <p:nvSpPr>
          <p:cNvPr id="4" name="Text Placeholder 3"/>
          <p:cNvSpPr>
            <a:spLocks noGrp="1"/>
          </p:cNvSpPr>
          <p:nvPr>
            <p:ph type="body" sz="half" idx="13"/>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sz="3200" dirty="0">
                <a:solidFill>
                  <a:srgbClr val="FF0000"/>
                </a:solidFill>
                <a:hlinkClick r:id="rId3"/>
              </a:rPr>
              <a:t>https://nebraskaststeachers.org/</a:t>
            </a:r>
            <a:endParaRPr lang="en-US" sz="3200" dirty="0">
              <a:solidFill>
                <a:srgbClr val="FF0000"/>
              </a:solidFill>
            </a:endParaRPr>
          </a:p>
        </p:txBody>
      </p:sp>
    </p:spTree>
    <p:extLst>
      <p:ext uri="{BB962C8B-B14F-4D97-AF65-F5344CB8AC3E}">
        <p14:creationId xmlns:p14="http://schemas.microsoft.com/office/powerpoint/2010/main" val="1307633399"/>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STS Contacts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048000" y="1859340"/>
            <a:ext cx="6096000" cy="4154984"/>
          </a:xfrm>
          <a:prstGeom prst="rect">
            <a:avLst/>
          </a:prstGeom>
        </p:spPr>
        <p:txBody>
          <a:bodyPr>
            <a:spAutoFit/>
          </a:bodyPr>
          <a:lstStyle/>
          <a:p>
            <a:pPr>
              <a:buFont typeface="Arial" charset="0"/>
              <a:buNone/>
            </a:pPr>
            <a:r>
              <a:rPr lang="en-US" sz="2400" b="1" dirty="0">
                <a:cs typeface="Times New Roman" pitchFamily="18" charset="0"/>
              </a:rPr>
              <a:t>Tony Glenn</a:t>
            </a:r>
          </a:p>
          <a:p>
            <a:pPr>
              <a:buFont typeface="Arial" charset="0"/>
              <a:buNone/>
            </a:pPr>
            <a:r>
              <a:rPr lang="en-US" sz="2400" b="1" dirty="0">
                <a:cs typeface="Times New Roman" pitchFamily="18" charset="0"/>
              </a:rPr>
              <a:t>Tony.glenn@nebraska.gov</a:t>
            </a:r>
          </a:p>
          <a:p>
            <a:pPr>
              <a:buFont typeface="Arial" charset="0"/>
              <a:buNone/>
            </a:pPr>
            <a:r>
              <a:rPr lang="en-US" sz="2400" b="1" dirty="0">
                <a:cs typeface="Times New Roman" pitchFamily="18" charset="0"/>
              </a:rPr>
              <a:t>402-471-4819</a:t>
            </a:r>
          </a:p>
          <a:p>
            <a:pPr>
              <a:buFont typeface="Arial" charset="0"/>
              <a:buNone/>
            </a:pPr>
            <a:endParaRPr lang="en-US" sz="2400" b="1" dirty="0">
              <a:cs typeface="Times New Roman" pitchFamily="18" charset="0"/>
            </a:endParaRPr>
          </a:p>
          <a:p>
            <a:pPr>
              <a:buFont typeface="Arial" charset="0"/>
              <a:buNone/>
            </a:pPr>
            <a:r>
              <a:rPr lang="en-US" sz="2400" b="1" dirty="0">
                <a:cs typeface="Times New Roman" pitchFamily="18" charset="0"/>
              </a:rPr>
              <a:t>Greg Stahr					</a:t>
            </a:r>
          </a:p>
          <a:p>
            <a:pPr>
              <a:buNone/>
            </a:pPr>
            <a:r>
              <a:rPr lang="en-US" sz="2400" b="1" dirty="0">
                <a:cs typeface="Times New Roman" pitchFamily="18" charset="0"/>
              </a:rPr>
              <a:t>Greg.stahr@nebraska.gov</a:t>
            </a:r>
          </a:p>
          <a:p>
            <a:pPr>
              <a:buFont typeface="Arial" charset="0"/>
              <a:buNone/>
            </a:pPr>
            <a:r>
              <a:rPr lang="en-US" sz="2400" b="1" dirty="0">
                <a:cs typeface="Times New Roman" pitchFamily="18" charset="0"/>
              </a:rPr>
              <a:t>402.471.0898</a:t>
            </a:r>
          </a:p>
          <a:p>
            <a:pPr>
              <a:buNone/>
            </a:pPr>
            <a:endParaRPr lang="en-US" sz="2400" b="1" dirty="0">
              <a:cs typeface="Times New Roman" pitchFamily="18" charset="0"/>
            </a:endParaRPr>
          </a:p>
          <a:p>
            <a:pPr>
              <a:buNone/>
            </a:pPr>
            <a:endParaRPr lang="en-US" sz="2400" b="1" dirty="0">
              <a:cs typeface="Times New Roman" pitchFamily="18" charset="0"/>
            </a:endParaRPr>
          </a:p>
          <a:p>
            <a:pPr algn="ctr"/>
            <a:r>
              <a:rPr lang="en-US" sz="2400" b="1" dirty="0">
                <a:cs typeface="Times New Roman" pitchFamily="18" charset="0"/>
              </a:rPr>
              <a:t>Resources from this presentation can be found at </a:t>
            </a:r>
            <a:r>
              <a:rPr lang="en-US" sz="2400" b="1" dirty="0"/>
              <a:t>www.education.ne.gov/STS</a:t>
            </a:r>
            <a:endParaRPr lang="en-US" sz="2400" dirty="0"/>
          </a:p>
        </p:txBody>
      </p:sp>
    </p:spTree>
    <p:extLst>
      <p:ext uri="{BB962C8B-B14F-4D97-AF65-F5344CB8AC3E}">
        <p14:creationId xmlns:p14="http://schemas.microsoft.com/office/powerpoint/2010/main" val="3460387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80" y="142938"/>
            <a:ext cx="9754103" cy="6421451"/>
          </a:xfrm>
          <a:prstGeom prst="rect">
            <a:avLst/>
          </a:prstGeom>
        </p:spPr>
      </p:pic>
    </p:spTree>
    <p:extLst>
      <p:ext uri="{BB962C8B-B14F-4D97-AF65-F5344CB8AC3E}">
        <p14:creationId xmlns:p14="http://schemas.microsoft.com/office/powerpoint/2010/main" val="312833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93288"/>
            <a:ext cx="10886674" cy="2608847"/>
          </a:xfrm>
        </p:spPr>
        <p:txBody>
          <a:bodyPr>
            <a:normAutofit/>
          </a:bodyPr>
          <a:lstStyle/>
          <a:p>
            <a:r>
              <a:rPr lang="en-US" sz="4800" dirty="0"/>
              <a:t>Strengthening Career &amp; Technical Education for the 21</a:t>
            </a:r>
            <a:r>
              <a:rPr lang="en-US" sz="4800" baseline="30000" dirty="0"/>
              <a:t>st</a:t>
            </a:r>
            <a:r>
              <a:rPr lang="en-US" sz="4800" dirty="0"/>
              <a:t> Century</a:t>
            </a:r>
          </a:p>
        </p:txBody>
      </p:sp>
      <p:sp>
        <p:nvSpPr>
          <p:cNvPr id="8" name="Text Placeholder 7"/>
          <p:cNvSpPr>
            <a:spLocks noGrp="1"/>
          </p:cNvSpPr>
          <p:nvPr>
            <p:ph type="body" idx="1"/>
          </p:nvPr>
        </p:nvSpPr>
        <p:spPr/>
        <p:txBody>
          <a:bodyPr/>
          <a:lstStyle/>
          <a:p>
            <a:r>
              <a:rPr lang="en-US" dirty="0"/>
              <a:t>Perkins V</a:t>
            </a:r>
          </a:p>
        </p:txBody>
      </p:sp>
      <p:grpSp>
        <p:nvGrpSpPr>
          <p:cNvPr id="4" name="Group 3"/>
          <p:cNvGrpSpPr/>
          <p:nvPr/>
        </p:nvGrpSpPr>
        <p:grpSpPr>
          <a:xfrm>
            <a:off x="0" y="6657474"/>
            <a:ext cx="12192000" cy="120316"/>
            <a:chOff x="0" y="5935579"/>
            <a:chExt cx="12452683" cy="272716"/>
          </a:xfrm>
        </p:grpSpPr>
        <p:sp>
          <p:nvSpPr>
            <p:cNvPr id="5" name="Rectangle 4"/>
            <p:cNvSpPr/>
            <p:nvPr/>
          </p:nvSpPr>
          <p:spPr>
            <a:xfrm>
              <a:off x="0" y="5935579"/>
              <a:ext cx="9970168" cy="272716"/>
            </a:xfrm>
            <a:prstGeom prst="rect">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70168" y="5935579"/>
              <a:ext cx="1728537" cy="272716"/>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510210" y="5935579"/>
              <a:ext cx="942473" cy="272716"/>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p:nvPr/>
        </p:nvCxnSpPr>
        <p:spPr>
          <a:xfrm flipV="1">
            <a:off x="831850" y="4491789"/>
            <a:ext cx="10621956" cy="8021"/>
          </a:xfrm>
          <a:prstGeom prst="line">
            <a:avLst/>
          </a:prstGeom>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3673" y="475341"/>
            <a:ext cx="5291954" cy="2035658"/>
          </a:xfrm>
          <a:prstGeom prst="rect">
            <a:avLst/>
          </a:prstGeom>
        </p:spPr>
      </p:pic>
      <p:pic>
        <p:nvPicPr>
          <p:cNvPr id="12" name="Picture 11" descr="https://www.education.ne.gov/wp-content/uploads/2017/07/AlternateNDELogoBlack.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9757" y="6089650"/>
            <a:ext cx="1854844" cy="402306"/>
          </a:xfrm>
          <a:prstGeom prst="rect">
            <a:avLst/>
          </a:prstGeom>
          <a:noFill/>
          <a:ln>
            <a:noFill/>
          </a:ln>
        </p:spPr>
      </p:pic>
    </p:spTree>
    <p:extLst>
      <p:ext uri="{BB962C8B-B14F-4D97-AF65-F5344CB8AC3E}">
        <p14:creationId xmlns:p14="http://schemas.microsoft.com/office/powerpoint/2010/main" val="269854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5462335"/>
            <a:ext cx="10515600" cy="810879"/>
          </a:xfrm>
        </p:spPr>
        <p:txBody>
          <a:bodyPr>
            <a:normAutofit fontScale="85000" lnSpcReduction="10000"/>
          </a:bodyPr>
          <a:lstStyle/>
          <a:p>
            <a:pPr marL="0" indent="0" algn="ctr">
              <a:buNone/>
            </a:pPr>
            <a:r>
              <a:rPr lang="en-US" dirty="0"/>
              <a:t>July 1, 2019 kicked off our year of planning to transition from the old law to the new law. All aspects of the new law must be implemented by July 1, 2020. We’re currently writing our Nebraska Perkins V State Plan.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374" y="473404"/>
            <a:ext cx="7458092" cy="4666552"/>
          </a:xfrm>
          <a:prstGeom prst="rect">
            <a:avLst/>
          </a:prstGeom>
        </p:spPr>
      </p:pic>
    </p:spTree>
    <p:extLst>
      <p:ext uri="{BB962C8B-B14F-4D97-AF65-F5344CB8AC3E}">
        <p14:creationId xmlns:p14="http://schemas.microsoft.com/office/powerpoint/2010/main" val="376177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D1A"/>
                </a:solidFill>
              </a:rPr>
              <a:t>Perkins V: Purpose</a:t>
            </a:r>
          </a:p>
        </p:txBody>
      </p:sp>
      <p:sp>
        <p:nvSpPr>
          <p:cNvPr id="3" name="Content Placeholder 2"/>
          <p:cNvSpPr>
            <a:spLocks noGrp="1"/>
          </p:cNvSpPr>
          <p:nvPr>
            <p:ph idx="1"/>
          </p:nvPr>
        </p:nvSpPr>
        <p:spPr>
          <a:xfrm>
            <a:off x="1097280" y="1917032"/>
            <a:ext cx="10538908" cy="3717649"/>
          </a:xfrm>
        </p:spPr>
        <p:txBody>
          <a:bodyPr>
            <a:normAutofit/>
          </a:bodyPr>
          <a:lstStyle/>
          <a:p>
            <a:pPr marL="0" indent="0">
              <a:buNone/>
            </a:pPr>
            <a:r>
              <a:rPr lang="en-US" sz="4000" dirty="0">
                <a:latin typeface="+mj-lt"/>
              </a:rPr>
              <a:t>“…increasing learner </a:t>
            </a:r>
            <a:r>
              <a:rPr lang="en-US" sz="4000" b="1" dirty="0">
                <a:latin typeface="+mj-lt"/>
              </a:rPr>
              <a:t>access</a:t>
            </a:r>
            <a:r>
              <a:rPr lang="en-US" sz="4000" dirty="0">
                <a:latin typeface="+mj-lt"/>
              </a:rPr>
              <a:t> to high-quality Career Technical Education (CTE) </a:t>
            </a:r>
            <a:r>
              <a:rPr lang="en-US" sz="4000" b="1" dirty="0">
                <a:latin typeface="+mj-lt"/>
              </a:rPr>
              <a:t>programs of study</a:t>
            </a:r>
            <a:r>
              <a:rPr lang="en-US" sz="4000" dirty="0">
                <a:latin typeface="+mj-lt"/>
              </a:rPr>
              <a:t>. With a focus on </a:t>
            </a:r>
            <a:r>
              <a:rPr lang="en-US" sz="4000" b="1" dirty="0">
                <a:latin typeface="+mj-lt"/>
              </a:rPr>
              <a:t>systems alignment </a:t>
            </a:r>
            <a:r>
              <a:rPr lang="en-US" sz="4000" dirty="0">
                <a:latin typeface="+mj-lt"/>
              </a:rPr>
              <a:t>and </a:t>
            </a:r>
            <a:r>
              <a:rPr lang="en-US" sz="4000" b="1" dirty="0">
                <a:latin typeface="+mj-lt"/>
              </a:rPr>
              <a:t>program improvement</a:t>
            </a:r>
            <a:r>
              <a:rPr lang="en-US" sz="4000" dirty="0">
                <a:latin typeface="+mj-lt"/>
              </a:rPr>
              <a:t>, Perkins is critical to ensuring that programs are prepared to meet the ever-changing needs of </a:t>
            </a:r>
            <a:r>
              <a:rPr lang="en-US" sz="4000" b="1" dirty="0">
                <a:latin typeface="+mj-lt"/>
              </a:rPr>
              <a:t>learners and employers</a:t>
            </a:r>
            <a:r>
              <a:rPr lang="en-US" sz="4000" dirty="0">
                <a:latin typeface="+mj-lt"/>
              </a:rPr>
              <a:t>.”</a:t>
            </a:r>
            <a:endParaRPr lang="en-US" sz="700" dirty="0">
              <a:latin typeface="+mj-lt"/>
            </a:endParaRPr>
          </a:p>
        </p:txBody>
      </p:sp>
      <p:sp>
        <p:nvSpPr>
          <p:cNvPr id="4" name="TextBox 3"/>
          <p:cNvSpPr txBox="1"/>
          <p:nvPr/>
        </p:nvSpPr>
        <p:spPr>
          <a:xfrm>
            <a:off x="6425515" y="5102360"/>
            <a:ext cx="3632885" cy="369332"/>
          </a:xfrm>
          <a:prstGeom prst="rect">
            <a:avLst/>
          </a:prstGeom>
          <a:noFill/>
        </p:spPr>
        <p:txBody>
          <a:bodyPr wrap="square" rtlCol="0">
            <a:spAutoFit/>
          </a:bodyPr>
          <a:lstStyle/>
          <a:p>
            <a:pPr algn="r"/>
            <a:r>
              <a:rPr lang="en-US" dirty="0" err="1">
                <a:solidFill>
                  <a:schemeClr val="bg1">
                    <a:lumMod val="85000"/>
                  </a:schemeClr>
                </a:solidFill>
              </a:rPr>
              <a:t>AdvanceCTE</a:t>
            </a:r>
            <a:r>
              <a:rPr lang="en-US" dirty="0">
                <a:solidFill>
                  <a:schemeClr val="bg1">
                    <a:lumMod val="85000"/>
                  </a:schemeClr>
                </a:solidFill>
              </a:rPr>
              <a:t>, 2019</a:t>
            </a:r>
          </a:p>
        </p:txBody>
      </p:sp>
    </p:spTree>
    <p:extLst>
      <p:ext uri="{BB962C8B-B14F-4D97-AF65-F5344CB8AC3E}">
        <p14:creationId xmlns:p14="http://schemas.microsoft.com/office/powerpoint/2010/main" val="2484974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3975</Words>
  <Application>Microsoft Office PowerPoint</Application>
  <PresentationFormat>Widescreen</PresentationFormat>
  <Paragraphs>571</Paragraphs>
  <Slides>67</Slides>
  <Notes>31</Notes>
  <HiddenSlides>0</HiddenSlides>
  <MMClips>3</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80" baseType="lpstr">
      <vt:lpstr>Arial</vt:lpstr>
      <vt:lpstr>Calibri</vt:lpstr>
      <vt:lpstr>Calibri Light</vt:lpstr>
      <vt:lpstr>Futura</vt:lpstr>
      <vt:lpstr>Futura Book</vt:lpstr>
      <vt:lpstr>Futura-Book</vt:lpstr>
      <vt:lpstr>Futura-ExtraBold</vt:lpstr>
      <vt:lpstr>Futura-Heavy</vt:lpstr>
      <vt:lpstr>ITC Garamond</vt:lpstr>
      <vt:lpstr>Myriad Pro</vt:lpstr>
      <vt:lpstr>Wingdings</vt:lpstr>
      <vt:lpstr>Office Theme</vt:lpstr>
      <vt:lpstr>Document</vt:lpstr>
      <vt:lpstr>2019 Skilled and Technical Sciences Fall In-service Workshop</vt:lpstr>
      <vt:lpstr>2019 STS Workshop Agenda</vt:lpstr>
      <vt:lpstr>PowerPoint Presentation</vt:lpstr>
      <vt:lpstr>Safety Instructions  </vt:lpstr>
      <vt:lpstr>Whose Here?  </vt:lpstr>
      <vt:lpstr>Websites of Interest</vt:lpstr>
      <vt:lpstr>Strengthening Career &amp; Technical Education for the 21st Century</vt:lpstr>
      <vt:lpstr>PowerPoint Presentation</vt:lpstr>
      <vt:lpstr>Perkins V: Purpose</vt:lpstr>
      <vt:lpstr>Major Tenet: Program Improvement </vt:lpstr>
      <vt:lpstr>Major Tenet: Flexibility</vt:lpstr>
      <vt:lpstr>Major Tenet: Data &amp; Accountability</vt:lpstr>
      <vt:lpstr>We’ve been busy! Perkins V State Planning Activities:  </vt:lpstr>
      <vt:lpstr>So what’s new? </vt:lpstr>
      <vt:lpstr>So what’s new? </vt:lpstr>
      <vt:lpstr>So what’s new? </vt:lpstr>
      <vt:lpstr>Statewide Activities &amp; Priorities highlights </vt:lpstr>
      <vt:lpstr>Statewide Activities &amp; Priorities highlights</vt:lpstr>
      <vt:lpstr>Standards 2020</vt:lpstr>
      <vt:lpstr>STS Standards</vt:lpstr>
      <vt:lpstr>Nebraska Career Development</vt:lpstr>
      <vt:lpstr>Career Exploration Resources</vt:lpstr>
      <vt:lpstr>Career Development Resources</vt:lpstr>
      <vt:lpstr>PowerPoint Presentation</vt:lpstr>
      <vt:lpstr>What are Workplace Experiences?</vt:lpstr>
      <vt:lpstr>Why Workplace Experiences?</vt:lpstr>
      <vt:lpstr>WBL Supplemental Endorsement</vt:lpstr>
      <vt:lpstr>Workplace Experiences</vt:lpstr>
      <vt:lpstr>Let’s Take A Break</vt:lpstr>
      <vt:lpstr>STS Standards</vt:lpstr>
      <vt:lpstr>Course Code Worksheet (Couse Names and Codes on back)</vt:lpstr>
      <vt:lpstr>Program of Study Sheet (Highlight the courses and programs of study that your school offers)</vt:lpstr>
      <vt:lpstr>PowerPoint Presentation</vt:lpstr>
      <vt:lpstr>PowerPoint Presentation</vt:lpstr>
      <vt:lpstr>SkillsUSA Theme 2019-20</vt:lpstr>
      <vt:lpstr>PowerPoint Presentation</vt:lpstr>
      <vt:lpstr>PowerPoint Presentation</vt:lpstr>
      <vt:lpstr>PowerPoint Presentation</vt:lpstr>
      <vt:lpstr>PowerPoint Presentation</vt:lpstr>
      <vt:lpstr>High Schools with SkillsUSA Chapters</vt:lpstr>
      <vt:lpstr>High Schools continued:</vt:lpstr>
      <vt:lpstr>College/Technical Chapters</vt:lpstr>
      <vt:lpstr>Middle School Chapters</vt:lpstr>
      <vt:lpstr>New Schools we are planning on for ‘19-20</vt:lpstr>
      <vt:lpstr>Nebraska Career Readiness Standards</vt:lpstr>
      <vt:lpstr>SkillsUSA Mission Statement:</vt:lpstr>
      <vt:lpstr>PowerPoint Presentation</vt:lpstr>
      <vt:lpstr>SkillsUSA members develop into well-rounded people with technical, academic and employability skills that will help them get a job and have a successful career.  SkillsUSA is an essential part of career and technical education. It provides the opportunity to develop technical, academic and employability skills, and it makes career and technical education more relevant to the demands of the work force.</vt:lpstr>
      <vt:lpstr>What Employers really want in an employee:</vt:lpstr>
      <vt:lpstr>PowerPoint Presentation</vt:lpstr>
      <vt:lpstr>PowerPoint Presentation</vt:lpstr>
      <vt:lpstr>PowerPoint Presentation</vt:lpstr>
      <vt:lpstr>Skilled &amp; Technical Sciences</vt:lpstr>
      <vt:lpstr>                                                                                                                                                                                                                                                 Health Sciences</vt:lpstr>
      <vt:lpstr>Human Sciences &amp; Education</vt:lpstr>
      <vt:lpstr>Business, Marketing, and Management</vt:lpstr>
      <vt:lpstr> Communications &amp; Information Systems</vt:lpstr>
      <vt:lpstr> Agriculture, Food, &amp; Natural Resources</vt:lpstr>
      <vt:lpstr>PowerPoint Presentation</vt:lpstr>
      <vt:lpstr>PowerPoint Presentation</vt:lpstr>
      <vt:lpstr>PowerPoint Presentation</vt:lpstr>
      <vt:lpstr>PowerPoint Presentation</vt:lpstr>
      <vt:lpstr>Thanks for listening!!  Any Questions??</vt:lpstr>
      <vt:lpstr>NEWC</vt:lpstr>
      <vt:lpstr>N.A.S.T.S.E</vt:lpstr>
      <vt:lpstr>STS Contacts</vt:lpstr>
      <vt:lpstr>PowerPoint Presentation</vt:lpstr>
    </vt:vector>
  </TitlesOfParts>
  <Company>Nebraska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Katie</dc:creator>
  <cp:lastModifiedBy>Thiem, Judy</cp:lastModifiedBy>
  <cp:revision>36</cp:revision>
  <dcterms:created xsi:type="dcterms:W3CDTF">2019-08-19T19:02:01Z</dcterms:created>
  <dcterms:modified xsi:type="dcterms:W3CDTF">2021-06-23T20:21:39Z</dcterms:modified>
</cp:coreProperties>
</file>