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theme/themeOverride2.xml" ContentType="application/vnd.openxmlformats-officedocument.themeOverride+xml"/>
  <Override PartName="/ppt/drawings/drawing2.xml" ContentType="application/vnd.openxmlformats-officedocument.drawingml.chartshapes+xml"/>
  <Override PartName="/ppt/charts/chart3.xml" ContentType="application/vnd.openxmlformats-officedocument.drawingml.chart+xml"/>
  <Override PartName="/ppt/theme/themeOverride3.xml" ContentType="application/vnd.openxmlformats-officedocument.themeOverride+xml"/>
  <Override PartName="/ppt/drawings/drawing3.xml" ContentType="application/vnd.openxmlformats-officedocument.drawingml.chartshapes+xml"/>
  <Override PartName="/ppt/charts/chart4.xml" ContentType="application/vnd.openxmlformats-officedocument.drawingml.chart+xml"/>
  <Override PartName="/ppt/theme/themeOverride4.xml" ContentType="application/vnd.openxmlformats-officedocument.themeOverride+xml"/>
  <Override PartName="/ppt/drawings/drawing4.xml" ContentType="application/vnd.openxmlformats-officedocument.drawingml.chartshapes+xml"/>
  <Override PartName="/ppt/charts/chart5.xml" ContentType="application/vnd.openxmlformats-officedocument.drawingml.chart+xml"/>
  <Override PartName="/ppt/theme/themeOverride5.xml" ContentType="application/vnd.openxmlformats-officedocument.themeOverride+xml"/>
  <Override PartName="/ppt/drawings/drawing5.xml" ContentType="application/vnd.openxmlformats-officedocument.drawingml.chartshapes+xml"/>
  <Override PartName="/ppt/charts/chart6.xml" ContentType="application/vnd.openxmlformats-officedocument.drawingml.chart+xml"/>
  <Override PartName="/ppt/theme/themeOverride6.xml" ContentType="application/vnd.openxmlformats-officedocument.themeOverride+xml"/>
  <Override PartName="/ppt/drawings/drawing6.xml" ContentType="application/vnd.openxmlformats-officedocument.drawingml.chartshapes+xml"/>
  <Override PartName="/ppt/charts/chart7.xml" ContentType="application/vnd.openxmlformats-officedocument.drawingml.chart+xml"/>
  <Override PartName="/ppt/theme/themeOverride7.xml" ContentType="application/vnd.openxmlformats-officedocument.themeOverride+xml"/>
  <Override PartName="/ppt/drawings/drawing7.xml" ContentType="application/vnd.openxmlformats-officedocument.drawingml.chartshapes+xml"/>
  <Override PartName="/ppt/charts/chart8.xml" ContentType="application/vnd.openxmlformats-officedocument.drawingml.chart+xml"/>
  <Override PartName="/ppt/theme/themeOverride8.xml" ContentType="application/vnd.openxmlformats-officedocument.themeOverride+xml"/>
  <Override PartName="/ppt/drawings/drawing8.xml" ContentType="application/vnd.openxmlformats-officedocument.drawingml.chartshapes+xml"/>
  <Override PartName="/ppt/charts/chart9.xml" ContentType="application/vnd.openxmlformats-officedocument.drawingml.chart+xml"/>
  <Override PartName="/ppt/theme/themeOverride9.xml" ContentType="application/vnd.openxmlformats-officedocument.themeOverride+xml"/>
  <Override PartName="/ppt/drawings/drawing9.xml" ContentType="application/vnd.openxmlformats-officedocument.drawingml.chartshapes+xml"/>
  <Override PartName="/ppt/charts/chart10.xml" ContentType="application/vnd.openxmlformats-officedocument.drawingml.chart+xml"/>
  <Override PartName="/ppt/theme/themeOverride10.xml" ContentType="application/vnd.openxmlformats-officedocument.themeOverride+xml"/>
  <Override PartName="/ppt/drawings/drawing10.xml" ContentType="application/vnd.openxmlformats-officedocument.drawingml.chartshapes+xml"/>
  <Override PartName="/ppt/charts/chart11.xml" ContentType="application/vnd.openxmlformats-officedocument.drawingml.chart+xml"/>
  <Override PartName="/ppt/theme/themeOverride11.xml" ContentType="application/vnd.openxmlformats-officedocument.themeOverride+xml"/>
  <Override PartName="/ppt/drawings/drawing11.xml" ContentType="application/vnd.openxmlformats-officedocument.drawingml.chartshapes+xml"/>
  <Override PartName="/ppt/charts/chart12.xml" ContentType="application/vnd.openxmlformats-officedocument.drawingml.chart+xml"/>
  <Override PartName="/ppt/theme/themeOverride12.xml" ContentType="application/vnd.openxmlformats-officedocument.themeOverride+xml"/>
  <Override PartName="/ppt/drawings/drawing12.xml" ContentType="application/vnd.openxmlformats-officedocument.drawingml.chartshapes+xml"/>
  <Override PartName="/ppt/charts/chart13.xml" ContentType="application/vnd.openxmlformats-officedocument.drawingml.chart+xml"/>
  <Override PartName="/ppt/theme/themeOverride13.xml" ContentType="application/vnd.openxmlformats-officedocument.themeOverride+xml"/>
  <Override PartName="/ppt/drawings/drawing13.xml" ContentType="application/vnd.openxmlformats-officedocument.drawingml.chartshapes+xml"/>
  <Override PartName="/ppt/charts/chart14.xml" ContentType="application/vnd.openxmlformats-officedocument.drawingml.chart+xml"/>
  <Override PartName="/ppt/theme/themeOverride14.xml" ContentType="application/vnd.openxmlformats-officedocument.themeOverride+xml"/>
  <Override PartName="/ppt/drawings/drawing14.xml" ContentType="application/vnd.openxmlformats-officedocument.drawingml.chartshapes+xml"/>
  <Override PartName="/ppt/charts/chart15.xml" ContentType="application/vnd.openxmlformats-officedocument.drawingml.chart+xml"/>
  <Override PartName="/ppt/theme/themeOverride15.xml" ContentType="application/vnd.openxmlformats-officedocument.themeOverride+xml"/>
  <Override PartName="/ppt/drawings/drawing15.xml" ContentType="application/vnd.openxmlformats-officedocument.drawingml.chartshapes+xml"/>
  <Override PartName="/ppt/charts/chart16.xml" ContentType="application/vnd.openxmlformats-officedocument.drawingml.chart+xml"/>
  <Override PartName="/ppt/theme/themeOverride16.xml" ContentType="application/vnd.openxmlformats-officedocument.themeOverride+xml"/>
  <Override PartName="/ppt/drawings/drawing16.xml" ContentType="application/vnd.openxmlformats-officedocument.drawingml.chartshapes+xml"/>
  <Override PartName="/ppt/charts/chart17.xml" ContentType="application/vnd.openxmlformats-officedocument.drawingml.chart+xml"/>
  <Override PartName="/ppt/theme/themeOverride17.xml" ContentType="application/vnd.openxmlformats-officedocument.themeOverride+xml"/>
  <Override PartName="/ppt/drawings/drawing17.xml" ContentType="application/vnd.openxmlformats-officedocument.drawingml.chartshapes+xml"/>
  <Override PartName="/ppt/charts/chart18.xml" ContentType="application/vnd.openxmlformats-officedocument.drawingml.chart+xml"/>
  <Override PartName="/ppt/theme/themeOverride18.xml" ContentType="application/vnd.openxmlformats-officedocument.themeOverride+xml"/>
  <Override PartName="/ppt/drawings/drawing18.xml" ContentType="application/vnd.openxmlformats-officedocument.drawingml.chartshapes+xml"/>
  <Override PartName="/ppt/charts/chart19.xml" ContentType="application/vnd.openxmlformats-officedocument.drawingml.chart+xml"/>
  <Override PartName="/ppt/theme/themeOverride19.xml" ContentType="application/vnd.openxmlformats-officedocument.themeOverride+xml"/>
  <Override PartName="/ppt/drawings/drawing19.xml" ContentType="application/vnd.openxmlformats-officedocument.drawingml.chartshapes+xml"/>
  <Override PartName="/ppt/charts/chart20.xml" ContentType="application/vnd.openxmlformats-officedocument.drawingml.chart+xml"/>
  <Override PartName="/ppt/theme/themeOverride20.xml" ContentType="application/vnd.openxmlformats-officedocument.themeOverride+xml"/>
  <Override PartName="/ppt/drawings/drawing20.xml" ContentType="application/vnd.openxmlformats-officedocument.drawingml.chartshapes+xml"/>
  <Override PartName="/ppt/charts/chart21.xml" ContentType="application/vnd.openxmlformats-officedocument.drawingml.chart+xml"/>
  <Override PartName="/ppt/theme/themeOverride21.xml" ContentType="application/vnd.openxmlformats-officedocument.themeOverride+xml"/>
  <Override PartName="/ppt/drawings/drawing21.xml" ContentType="application/vnd.openxmlformats-officedocument.drawingml.chartshapes+xml"/>
  <Override PartName="/ppt/charts/chart22.xml" ContentType="application/vnd.openxmlformats-officedocument.drawingml.chart+xml"/>
  <Override PartName="/ppt/theme/themeOverride22.xml" ContentType="application/vnd.openxmlformats-officedocument.themeOverride+xml"/>
  <Override PartName="/ppt/drawings/drawing22.xml" ContentType="application/vnd.openxmlformats-officedocument.drawingml.chartshapes+xml"/>
  <Override PartName="/ppt/charts/chart23.xml" ContentType="application/vnd.openxmlformats-officedocument.drawingml.chart+xml"/>
  <Override PartName="/ppt/theme/themeOverride23.xml" ContentType="application/vnd.openxmlformats-officedocument.themeOverride+xml"/>
  <Override PartName="/ppt/drawings/drawing23.xml" ContentType="application/vnd.openxmlformats-officedocument.drawingml.chartshapes+xml"/>
  <Override PartName="/ppt/charts/chart24.xml" ContentType="application/vnd.openxmlformats-officedocument.drawingml.chart+xml"/>
  <Override PartName="/ppt/theme/themeOverride24.xml" ContentType="application/vnd.openxmlformats-officedocument.themeOverride+xml"/>
  <Override PartName="/ppt/drawings/drawing24.xml" ContentType="application/vnd.openxmlformats-officedocument.drawingml.chartshapes+xml"/>
  <Override PartName="/ppt/charts/chart25.xml" ContentType="application/vnd.openxmlformats-officedocument.drawingml.chart+xml"/>
  <Override PartName="/ppt/theme/themeOverride25.xml" ContentType="application/vnd.openxmlformats-officedocument.themeOverride+xml"/>
  <Override PartName="/ppt/drawings/drawing25.xml" ContentType="application/vnd.openxmlformats-officedocument.drawingml.chartshapes+xml"/>
  <Override PartName="/ppt/charts/chart26.xml" ContentType="application/vnd.openxmlformats-officedocument.drawingml.chart+xml"/>
  <Override PartName="/ppt/theme/themeOverride26.xml" ContentType="application/vnd.openxmlformats-officedocument.themeOverride+xml"/>
  <Override PartName="/ppt/drawings/drawing26.xml" ContentType="application/vnd.openxmlformats-officedocument.drawingml.chartshapes+xml"/>
  <Override PartName="/ppt/charts/chart27.xml" ContentType="application/vnd.openxmlformats-officedocument.drawingml.chart+xml"/>
  <Override PartName="/ppt/theme/themeOverride27.xml" ContentType="application/vnd.openxmlformats-officedocument.themeOverride+xml"/>
  <Override PartName="/ppt/drawings/drawing27.xml" ContentType="application/vnd.openxmlformats-officedocument.drawingml.chartshapes+xml"/>
  <Override PartName="/ppt/charts/chart28.xml" ContentType="application/vnd.openxmlformats-officedocument.drawingml.chart+xml"/>
  <Override PartName="/ppt/theme/themeOverride28.xml" ContentType="application/vnd.openxmlformats-officedocument.themeOverride+xml"/>
  <Override PartName="/ppt/drawings/drawing28.xml" ContentType="application/vnd.openxmlformats-officedocument.drawingml.chartshapes+xml"/>
  <Override PartName="/ppt/charts/chart29.xml" ContentType="application/vnd.openxmlformats-officedocument.drawingml.chart+xml"/>
  <Override PartName="/ppt/theme/themeOverride29.xml" ContentType="application/vnd.openxmlformats-officedocument.themeOverride+xml"/>
  <Override PartName="/ppt/drawings/drawing29.xml" ContentType="application/vnd.openxmlformats-officedocument.drawingml.chartshapes+xml"/>
  <Override PartName="/ppt/charts/chart30.xml" ContentType="application/vnd.openxmlformats-officedocument.drawingml.chart+xml"/>
  <Override PartName="/ppt/theme/themeOverride30.xml" ContentType="application/vnd.openxmlformats-officedocument.themeOverride+xml"/>
  <Override PartName="/ppt/drawings/drawing30.xml" ContentType="application/vnd.openxmlformats-officedocument.drawingml.chartshapes+xml"/>
  <Override PartName="/ppt/charts/chart31.xml" ContentType="application/vnd.openxmlformats-officedocument.drawingml.chart+xml"/>
  <Override PartName="/ppt/theme/themeOverride31.xml" ContentType="application/vnd.openxmlformats-officedocument.themeOverride+xml"/>
  <Override PartName="/ppt/drawings/drawing31.xml" ContentType="application/vnd.openxmlformats-officedocument.drawingml.chartshapes+xml"/>
  <Override PartName="/ppt/charts/chart32.xml" ContentType="application/vnd.openxmlformats-officedocument.drawingml.chart+xml"/>
  <Override PartName="/ppt/theme/themeOverride32.xml" ContentType="application/vnd.openxmlformats-officedocument.themeOverride+xml"/>
  <Override PartName="/ppt/drawings/drawing32.xml" ContentType="application/vnd.openxmlformats-officedocument.drawingml.chartshapes+xml"/>
  <Override PartName="/ppt/charts/chart33.xml" ContentType="application/vnd.openxmlformats-officedocument.drawingml.chart+xml"/>
  <Override PartName="/ppt/theme/themeOverride33.xml" ContentType="application/vnd.openxmlformats-officedocument.themeOverride+xml"/>
  <Override PartName="/ppt/drawings/drawing33.xml" ContentType="application/vnd.openxmlformats-officedocument.drawingml.chartshapes+xml"/>
  <Override PartName="/ppt/charts/chart34.xml" ContentType="application/vnd.openxmlformats-officedocument.drawingml.chart+xml"/>
  <Override PartName="/ppt/theme/themeOverride34.xml" ContentType="application/vnd.openxmlformats-officedocument.themeOverride+xml"/>
  <Override PartName="/ppt/drawings/drawing34.xml" ContentType="application/vnd.openxmlformats-officedocument.drawingml.chartshapes+xml"/>
  <Override PartName="/ppt/charts/chart35.xml" ContentType="application/vnd.openxmlformats-officedocument.drawingml.chart+xml"/>
  <Override PartName="/ppt/theme/themeOverride35.xml" ContentType="application/vnd.openxmlformats-officedocument.themeOverride+xml"/>
  <Override PartName="/ppt/drawings/drawing35.xml" ContentType="application/vnd.openxmlformats-officedocument.drawingml.chartshapes+xml"/>
  <Override PartName="/ppt/charts/chart36.xml" ContentType="application/vnd.openxmlformats-officedocument.drawingml.chart+xml"/>
  <Override PartName="/ppt/theme/themeOverride36.xml" ContentType="application/vnd.openxmlformats-officedocument.themeOverride+xml"/>
  <Override PartName="/ppt/drawings/drawing36.xml" ContentType="application/vnd.openxmlformats-officedocument.drawingml.chartshapes+xml"/>
  <Override PartName="/ppt/charts/chart37.xml" ContentType="application/vnd.openxmlformats-officedocument.drawingml.chart+xml"/>
  <Override PartName="/ppt/theme/themeOverride37.xml" ContentType="application/vnd.openxmlformats-officedocument.themeOverride+xml"/>
  <Override PartName="/ppt/drawings/drawing37.xml" ContentType="application/vnd.openxmlformats-officedocument.drawingml.chartshapes+xml"/>
  <Override PartName="/ppt/charts/chart38.xml" ContentType="application/vnd.openxmlformats-officedocument.drawingml.chart+xml"/>
  <Override PartName="/ppt/theme/themeOverride38.xml" ContentType="application/vnd.openxmlformats-officedocument.themeOverride+xml"/>
  <Override PartName="/ppt/drawings/drawing38.xml" ContentType="application/vnd.openxmlformats-officedocument.drawingml.chartshapes+xml"/>
  <Override PartName="/ppt/charts/chart39.xml" ContentType="application/vnd.openxmlformats-officedocument.drawingml.chart+xml"/>
  <Override PartName="/ppt/theme/themeOverride39.xml" ContentType="application/vnd.openxmlformats-officedocument.themeOverride+xml"/>
  <Override PartName="/ppt/drawings/drawing39.xml" ContentType="application/vnd.openxmlformats-officedocument.drawingml.chartshapes+xml"/>
  <Override PartName="/ppt/charts/chart40.xml" ContentType="application/vnd.openxmlformats-officedocument.drawingml.chart+xml"/>
  <Override PartName="/ppt/theme/themeOverride40.xml" ContentType="application/vnd.openxmlformats-officedocument.themeOverride+xml"/>
  <Override PartName="/ppt/drawings/drawing40.xml" ContentType="application/vnd.openxmlformats-officedocument.drawingml.chartshapes+xml"/>
  <Override PartName="/ppt/charts/chart41.xml" ContentType="application/vnd.openxmlformats-officedocument.drawingml.chart+xml"/>
  <Override PartName="/ppt/theme/themeOverride41.xml" ContentType="application/vnd.openxmlformats-officedocument.themeOverride+xml"/>
  <Override PartName="/ppt/drawings/drawing41.xml" ContentType="application/vnd.openxmlformats-officedocument.drawingml.chartshapes+xml"/>
  <Override PartName="/ppt/charts/chart42.xml" ContentType="application/vnd.openxmlformats-officedocument.drawingml.chart+xml"/>
  <Override PartName="/ppt/theme/themeOverride42.xml" ContentType="application/vnd.openxmlformats-officedocument.themeOverride+xml"/>
  <Override PartName="/ppt/drawings/drawing42.xml" ContentType="application/vnd.openxmlformats-officedocument.drawingml.chartshapes+xml"/>
  <Override PartName="/ppt/charts/chart43.xml" ContentType="application/vnd.openxmlformats-officedocument.drawingml.chart+xml"/>
  <Override PartName="/ppt/theme/themeOverride43.xml" ContentType="application/vnd.openxmlformats-officedocument.themeOverride+xml"/>
  <Override PartName="/ppt/drawings/drawing43.xml" ContentType="application/vnd.openxmlformats-officedocument.drawingml.chartshapes+xml"/>
  <Override PartName="/ppt/charts/chart44.xml" ContentType="application/vnd.openxmlformats-officedocument.drawingml.chart+xml"/>
  <Override PartName="/ppt/theme/themeOverride44.xml" ContentType="application/vnd.openxmlformats-officedocument.themeOverride+xml"/>
  <Override PartName="/ppt/drawings/drawing44.xml" ContentType="application/vnd.openxmlformats-officedocument.drawingml.chartshapes+xml"/>
  <Override PartName="/ppt/charts/chart45.xml" ContentType="application/vnd.openxmlformats-officedocument.drawingml.chart+xml"/>
  <Override PartName="/ppt/theme/themeOverride45.xml" ContentType="application/vnd.openxmlformats-officedocument.themeOverride+xml"/>
  <Override PartName="/ppt/drawings/drawing45.xml" ContentType="application/vnd.openxmlformats-officedocument.drawingml.chartshapes+xml"/>
  <Override PartName="/ppt/charts/chart46.xml" ContentType="application/vnd.openxmlformats-officedocument.drawingml.chart+xml"/>
  <Override PartName="/ppt/theme/themeOverride46.xml" ContentType="application/vnd.openxmlformats-officedocument.themeOverride+xml"/>
  <Override PartName="/ppt/drawings/drawing46.xml" ContentType="application/vnd.openxmlformats-officedocument.drawingml.chartshapes+xml"/>
  <Override PartName="/ppt/charts/chart47.xml" ContentType="application/vnd.openxmlformats-officedocument.drawingml.chart+xml"/>
  <Override PartName="/ppt/theme/themeOverride47.xml" ContentType="application/vnd.openxmlformats-officedocument.themeOverride+xml"/>
  <Override PartName="/ppt/drawings/drawing47.xml" ContentType="application/vnd.openxmlformats-officedocument.drawingml.chartshapes+xml"/>
  <Override PartName="/ppt/charts/chart48.xml" ContentType="application/vnd.openxmlformats-officedocument.drawingml.chart+xml"/>
  <Override PartName="/ppt/theme/themeOverride48.xml" ContentType="application/vnd.openxmlformats-officedocument.themeOverride+xml"/>
  <Override PartName="/ppt/drawings/drawing48.xml" ContentType="application/vnd.openxmlformats-officedocument.drawingml.chartshapes+xml"/>
  <Override PartName="/ppt/charts/chart49.xml" ContentType="application/vnd.openxmlformats-officedocument.drawingml.chart+xml"/>
  <Override PartName="/ppt/theme/themeOverride49.xml" ContentType="application/vnd.openxmlformats-officedocument.themeOverride+xml"/>
  <Override PartName="/ppt/drawings/drawing49.xml" ContentType="application/vnd.openxmlformats-officedocument.drawingml.chartshapes+xml"/>
  <Override PartName="/ppt/charts/chart50.xml" ContentType="application/vnd.openxmlformats-officedocument.drawingml.chart+xml"/>
  <Override PartName="/ppt/theme/themeOverride50.xml" ContentType="application/vnd.openxmlformats-officedocument.themeOverride+xml"/>
  <Override PartName="/ppt/drawings/drawing50.xml" ContentType="application/vnd.openxmlformats-officedocument.drawingml.chartshapes+xml"/>
  <Override PartName="/ppt/charts/chart51.xml" ContentType="application/vnd.openxmlformats-officedocument.drawingml.chart+xml"/>
  <Override PartName="/ppt/theme/themeOverride51.xml" ContentType="application/vnd.openxmlformats-officedocument.themeOverride+xml"/>
  <Override PartName="/ppt/drawings/drawing51.xml" ContentType="application/vnd.openxmlformats-officedocument.drawingml.chartshapes+xml"/>
  <Override PartName="/ppt/charts/chart52.xml" ContentType="application/vnd.openxmlformats-officedocument.drawingml.chart+xml"/>
  <Override PartName="/ppt/theme/themeOverride52.xml" ContentType="application/vnd.openxmlformats-officedocument.themeOverride+xml"/>
  <Override PartName="/ppt/drawings/drawing52.xml" ContentType="application/vnd.openxmlformats-officedocument.drawingml.chartshapes+xml"/>
  <Override PartName="/ppt/charts/chart53.xml" ContentType="application/vnd.openxmlformats-officedocument.drawingml.chart+xml"/>
  <Override PartName="/ppt/theme/themeOverride53.xml" ContentType="application/vnd.openxmlformats-officedocument.themeOverride+xml"/>
  <Override PartName="/ppt/drawings/drawing53.xml" ContentType="application/vnd.openxmlformats-officedocument.drawingml.chartshapes+xml"/>
  <Override PartName="/ppt/charts/chart54.xml" ContentType="application/vnd.openxmlformats-officedocument.drawingml.chart+xml"/>
  <Override PartName="/ppt/theme/themeOverride54.xml" ContentType="application/vnd.openxmlformats-officedocument.themeOverride+xml"/>
  <Override PartName="/ppt/drawings/drawing54.xml" ContentType="application/vnd.openxmlformats-officedocument.drawingml.chartshapes+xml"/>
  <Override PartName="/ppt/charts/chart55.xml" ContentType="application/vnd.openxmlformats-officedocument.drawingml.chart+xml"/>
  <Override PartName="/ppt/theme/themeOverride55.xml" ContentType="application/vnd.openxmlformats-officedocument.themeOverride+xml"/>
  <Override PartName="/ppt/drawings/drawing55.xml" ContentType="application/vnd.openxmlformats-officedocument.drawingml.chartshapes+xml"/>
  <Override PartName="/ppt/charts/chart56.xml" ContentType="application/vnd.openxmlformats-officedocument.drawingml.chart+xml"/>
  <Override PartName="/ppt/theme/themeOverride56.xml" ContentType="application/vnd.openxmlformats-officedocument.themeOverride+xml"/>
  <Override PartName="/ppt/drawings/drawing56.xml" ContentType="application/vnd.openxmlformats-officedocument.drawingml.chartshapes+xml"/>
  <Override PartName="/ppt/charts/chart57.xml" ContentType="application/vnd.openxmlformats-officedocument.drawingml.chart+xml"/>
  <Override PartName="/ppt/theme/themeOverride57.xml" ContentType="application/vnd.openxmlformats-officedocument.themeOverride+xml"/>
  <Override PartName="/ppt/drawings/drawing57.xml" ContentType="application/vnd.openxmlformats-officedocument.drawingml.chartshapes+xml"/>
  <Override PartName="/ppt/charts/chart58.xml" ContentType="application/vnd.openxmlformats-officedocument.drawingml.chart+xml"/>
  <Override PartName="/ppt/theme/themeOverride58.xml" ContentType="application/vnd.openxmlformats-officedocument.themeOverride+xml"/>
  <Override PartName="/ppt/drawings/drawing58.xml" ContentType="application/vnd.openxmlformats-officedocument.drawingml.chartshapes+xml"/>
  <Override PartName="/ppt/charts/chart59.xml" ContentType="application/vnd.openxmlformats-officedocument.drawingml.chart+xml"/>
  <Override PartName="/ppt/theme/themeOverride59.xml" ContentType="application/vnd.openxmlformats-officedocument.themeOverride+xml"/>
  <Override PartName="/ppt/drawings/drawing59.xml" ContentType="application/vnd.openxmlformats-officedocument.drawingml.chartshapes+xml"/>
  <Override PartName="/ppt/charts/chart60.xml" ContentType="application/vnd.openxmlformats-officedocument.drawingml.chart+xml"/>
  <Override PartName="/ppt/theme/themeOverride60.xml" ContentType="application/vnd.openxmlformats-officedocument.themeOverride+xml"/>
  <Override PartName="/ppt/drawings/drawing60.xml" ContentType="application/vnd.openxmlformats-officedocument.drawingml.chartshapes+xml"/>
  <Override PartName="/ppt/charts/chart61.xml" ContentType="application/vnd.openxmlformats-officedocument.drawingml.chart+xml"/>
  <Override PartName="/ppt/theme/themeOverride61.xml" ContentType="application/vnd.openxmlformats-officedocument.themeOverride+xml"/>
  <Override PartName="/ppt/drawings/drawing61.xml" ContentType="application/vnd.openxmlformats-officedocument.drawingml.chartshapes+xml"/>
  <Override PartName="/ppt/charts/chart62.xml" ContentType="application/vnd.openxmlformats-officedocument.drawingml.chart+xml"/>
  <Override PartName="/ppt/theme/themeOverride62.xml" ContentType="application/vnd.openxmlformats-officedocument.themeOverride+xml"/>
  <Override PartName="/ppt/drawings/drawing62.xml" ContentType="application/vnd.openxmlformats-officedocument.drawingml.chartshapes+xml"/>
  <Override PartName="/ppt/charts/chart63.xml" ContentType="application/vnd.openxmlformats-officedocument.drawingml.chart+xml"/>
  <Override PartName="/ppt/theme/themeOverride63.xml" ContentType="application/vnd.openxmlformats-officedocument.themeOverride+xml"/>
  <Override PartName="/ppt/drawings/drawing63.xml" ContentType="application/vnd.openxmlformats-officedocument.drawingml.chartshapes+xml"/>
  <Override PartName="/ppt/charts/chart64.xml" ContentType="application/vnd.openxmlformats-officedocument.drawingml.chart+xml"/>
  <Override PartName="/ppt/theme/themeOverride64.xml" ContentType="application/vnd.openxmlformats-officedocument.themeOverride+xml"/>
  <Override PartName="/ppt/drawings/drawing64.xml" ContentType="application/vnd.openxmlformats-officedocument.drawingml.chartshapes+xml"/>
  <Override PartName="/ppt/charts/chart65.xml" ContentType="application/vnd.openxmlformats-officedocument.drawingml.chart+xml"/>
  <Override PartName="/ppt/theme/themeOverride65.xml" ContentType="application/vnd.openxmlformats-officedocument.themeOverride+xml"/>
  <Override PartName="/ppt/drawings/drawing65.xml" ContentType="application/vnd.openxmlformats-officedocument.drawingml.chartshapes+xml"/>
  <Override PartName="/ppt/charts/chart66.xml" ContentType="application/vnd.openxmlformats-officedocument.drawingml.chart+xml"/>
  <Override PartName="/ppt/theme/themeOverride66.xml" ContentType="application/vnd.openxmlformats-officedocument.themeOverride+xml"/>
  <Override PartName="/ppt/drawings/drawing66.xml" ContentType="application/vnd.openxmlformats-officedocument.drawingml.chartshapes+xml"/>
  <Override PartName="/ppt/charts/chart67.xml" ContentType="application/vnd.openxmlformats-officedocument.drawingml.chart+xml"/>
  <Override PartName="/ppt/theme/themeOverride67.xml" ContentType="application/vnd.openxmlformats-officedocument.themeOverride+xml"/>
  <Override PartName="/ppt/drawings/drawing67.xml" ContentType="application/vnd.openxmlformats-officedocument.drawingml.chartshapes+xml"/>
  <Override PartName="/ppt/charts/chart68.xml" ContentType="application/vnd.openxmlformats-officedocument.drawingml.chart+xml"/>
  <Override PartName="/ppt/theme/themeOverride68.xml" ContentType="application/vnd.openxmlformats-officedocument.themeOverride+xml"/>
  <Override PartName="/ppt/drawings/drawing68.xml" ContentType="application/vnd.openxmlformats-officedocument.drawingml.chartshapes+xml"/>
  <Override PartName="/ppt/charts/chart69.xml" ContentType="application/vnd.openxmlformats-officedocument.drawingml.chart+xml"/>
  <Override PartName="/ppt/theme/themeOverride69.xml" ContentType="application/vnd.openxmlformats-officedocument.themeOverride+xml"/>
  <Override PartName="/ppt/drawings/drawing69.xml" ContentType="application/vnd.openxmlformats-officedocument.drawingml.chartshapes+xml"/>
  <Override PartName="/ppt/charts/chart70.xml" ContentType="application/vnd.openxmlformats-officedocument.drawingml.chart+xml"/>
  <Override PartName="/ppt/theme/themeOverride70.xml" ContentType="application/vnd.openxmlformats-officedocument.themeOverride+xml"/>
  <Override PartName="/ppt/drawings/drawing70.xml" ContentType="application/vnd.openxmlformats-officedocument.drawingml.chartshapes+xml"/>
  <Override PartName="/ppt/charts/chart71.xml" ContentType="application/vnd.openxmlformats-officedocument.drawingml.chart+xml"/>
  <Override PartName="/ppt/theme/themeOverride71.xml" ContentType="application/vnd.openxmlformats-officedocument.themeOverride+xml"/>
  <Override PartName="/ppt/drawings/drawing71.xml" ContentType="application/vnd.openxmlformats-officedocument.drawingml.chartshapes+xml"/>
  <Override PartName="/ppt/charts/chart72.xml" ContentType="application/vnd.openxmlformats-officedocument.drawingml.chart+xml"/>
  <Override PartName="/ppt/theme/themeOverride72.xml" ContentType="application/vnd.openxmlformats-officedocument.themeOverride+xml"/>
  <Override PartName="/ppt/drawings/drawing72.xml" ContentType="application/vnd.openxmlformats-officedocument.drawingml.chartshapes+xml"/>
  <Override PartName="/ppt/charts/chart73.xml" ContentType="application/vnd.openxmlformats-officedocument.drawingml.chart+xml"/>
  <Override PartName="/ppt/theme/themeOverride73.xml" ContentType="application/vnd.openxmlformats-officedocument.themeOverride+xml"/>
  <Override PartName="/ppt/drawings/drawing73.xml" ContentType="application/vnd.openxmlformats-officedocument.drawingml.chartshapes+xml"/>
  <Override PartName="/ppt/charts/chart74.xml" ContentType="application/vnd.openxmlformats-officedocument.drawingml.chart+xml"/>
  <Override PartName="/ppt/theme/themeOverride74.xml" ContentType="application/vnd.openxmlformats-officedocument.themeOverride+xml"/>
  <Override PartName="/ppt/drawings/drawing74.xml" ContentType="application/vnd.openxmlformats-officedocument.drawingml.chartshapes+xml"/>
  <Override PartName="/ppt/charts/chart75.xml" ContentType="application/vnd.openxmlformats-officedocument.drawingml.chart+xml"/>
  <Override PartName="/ppt/theme/themeOverride75.xml" ContentType="application/vnd.openxmlformats-officedocument.themeOverride+xml"/>
  <Override PartName="/ppt/drawings/drawing75.xml" ContentType="application/vnd.openxmlformats-officedocument.drawingml.chartshapes+xml"/>
  <Override PartName="/ppt/charts/chart76.xml" ContentType="application/vnd.openxmlformats-officedocument.drawingml.chart+xml"/>
  <Override PartName="/ppt/theme/themeOverride76.xml" ContentType="application/vnd.openxmlformats-officedocument.themeOverride+xml"/>
  <Override PartName="/ppt/drawings/drawing76.xml" ContentType="application/vnd.openxmlformats-officedocument.drawingml.chartshapes+xml"/>
  <Override PartName="/ppt/charts/chart77.xml" ContentType="application/vnd.openxmlformats-officedocument.drawingml.chart+xml"/>
  <Override PartName="/ppt/theme/themeOverride77.xml" ContentType="application/vnd.openxmlformats-officedocument.themeOverride+xml"/>
  <Override PartName="/ppt/drawings/drawing77.xml" ContentType="application/vnd.openxmlformats-officedocument.drawingml.chartshapes+xml"/>
  <Override PartName="/ppt/charts/chart78.xml" ContentType="application/vnd.openxmlformats-officedocument.drawingml.chart+xml"/>
  <Override PartName="/ppt/theme/themeOverride78.xml" ContentType="application/vnd.openxmlformats-officedocument.themeOverride+xml"/>
  <Override PartName="/ppt/drawings/drawing78.xml" ContentType="application/vnd.openxmlformats-officedocument.drawingml.chartshapes+xml"/>
  <Override PartName="/ppt/charts/chart79.xml" ContentType="application/vnd.openxmlformats-officedocument.drawingml.chart+xml"/>
  <Override PartName="/ppt/theme/themeOverride79.xml" ContentType="application/vnd.openxmlformats-officedocument.themeOverride+xml"/>
  <Override PartName="/ppt/drawings/drawing79.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Lst>
  <p:sldSz cx="9144000" cy="6858000" type="overhead"/>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167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3" Type="http://schemas.openxmlformats.org/officeDocument/2006/relationships/chartUserShapes" Target="../drawings/drawing10.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10.xml"/></Relationships>
</file>

<file path=ppt/charts/_rels/chart11.xml.rels><?xml version="1.0" encoding="UTF-8" standalone="yes"?>
<Relationships xmlns="http://schemas.openxmlformats.org/package/2006/relationships"><Relationship Id="rId3" Type="http://schemas.openxmlformats.org/officeDocument/2006/relationships/chartUserShapes" Target="../drawings/drawing11.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11.xml"/></Relationships>
</file>

<file path=ppt/charts/_rels/chart12.xml.rels><?xml version="1.0" encoding="UTF-8" standalone="yes"?>
<Relationships xmlns="http://schemas.openxmlformats.org/package/2006/relationships"><Relationship Id="rId3" Type="http://schemas.openxmlformats.org/officeDocument/2006/relationships/chartUserShapes" Target="../drawings/drawing12.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12.xml"/></Relationships>
</file>

<file path=ppt/charts/_rels/chart13.xml.rels><?xml version="1.0" encoding="UTF-8" standalone="yes"?>
<Relationships xmlns="http://schemas.openxmlformats.org/package/2006/relationships"><Relationship Id="rId3" Type="http://schemas.openxmlformats.org/officeDocument/2006/relationships/chartUserShapes" Target="../drawings/drawing13.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13.xml"/></Relationships>
</file>

<file path=ppt/charts/_rels/chart14.xml.rels><?xml version="1.0" encoding="UTF-8" standalone="yes"?>
<Relationships xmlns="http://schemas.openxmlformats.org/package/2006/relationships"><Relationship Id="rId3" Type="http://schemas.openxmlformats.org/officeDocument/2006/relationships/chartUserShapes" Target="../drawings/drawing14.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14.xml"/></Relationships>
</file>

<file path=ppt/charts/_rels/chart15.xml.rels><?xml version="1.0" encoding="UTF-8" standalone="yes"?>
<Relationships xmlns="http://schemas.openxmlformats.org/package/2006/relationships"><Relationship Id="rId3" Type="http://schemas.openxmlformats.org/officeDocument/2006/relationships/chartUserShapes" Target="../drawings/drawing15.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15.xml"/></Relationships>
</file>

<file path=ppt/charts/_rels/chart16.xml.rels><?xml version="1.0" encoding="UTF-8" standalone="yes"?>
<Relationships xmlns="http://schemas.openxmlformats.org/package/2006/relationships"><Relationship Id="rId3" Type="http://schemas.openxmlformats.org/officeDocument/2006/relationships/chartUserShapes" Target="../drawings/drawing16.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16.xml"/></Relationships>
</file>

<file path=ppt/charts/_rels/chart17.xml.rels><?xml version="1.0" encoding="UTF-8" standalone="yes"?>
<Relationships xmlns="http://schemas.openxmlformats.org/package/2006/relationships"><Relationship Id="rId3" Type="http://schemas.openxmlformats.org/officeDocument/2006/relationships/chartUserShapes" Target="../drawings/drawing17.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17.xml"/></Relationships>
</file>

<file path=ppt/charts/_rels/chart18.xml.rels><?xml version="1.0" encoding="UTF-8" standalone="yes"?>
<Relationships xmlns="http://schemas.openxmlformats.org/package/2006/relationships"><Relationship Id="rId3" Type="http://schemas.openxmlformats.org/officeDocument/2006/relationships/chartUserShapes" Target="../drawings/drawing18.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18.xml"/></Relationships>
</file>

<file path=ppt/charts/_rels/chart19.xml.rels><?xml version="1.0" encoding="UTF-8" standalone="yes"?>
<Relationships xmlns="http://schemas.openxmlformats.org/package/2006/relationships"><Relationship Id="rId3" Type="http://schemas.openxmlformats.org/officeDocument/2006/relationships/chartUserShapes" Target="../drawings/drawing19.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19.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2.xml"/></Relationships>
</file>

<file path=ppt/charts/_rels/chart20.xml.rels><?xml version="1.0" encoding="UTF-8" standalone="yes"?>
<Relationships xmlns="http://schemas.openxmlformats.org/package/2006/relationships"><Relationship Id="rId3" Type="http://schemas.openxmlformats.org/officeDocument/2006/relationships/chartUserShapes" Target="../drawings/drawing20.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20.xml"/></Relationships>
</file>

<file path=ppt/charts/_rels/chart21.xml.rels><?xml version="1.0" encoding="UTF-8" standalone="yes"?>
<Relationships xmlns="http://schemas.openxmlformats.org/package/2006/relationships"><Relationship Id="rId3" Type="http://schemas.openxmlformats.org/officeDocument/2006/relationships/chartUserShapes" Target="../drawings/drawing21.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21.xml"/></Relationships>
</file>

<file path=ppt/charts/_rels/chart22.xml.rels><?xml version="1.0" encoding="UTF-8" standalone="yes"?>
<Relationships xmlns="http://schemas.openxmlformats.org/package/2006/relationships"><Relationship Id="rId3" Type="http://schemas.openxmlformats.org/officeDocument/2006/relationships/chartUserShapes" Target="../drawings/drawing22.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22.xml"/></Relationships>
</file>

<file path=ppt/charts/_rels/chart23.xml.rels><?xml version="1.0" encoding="UTF-8" standalone="yes"?>
<Relationships xmlns="http://schemas.openxmlformats.org/package/2006/relationships"><Relationship Id="rId3" Type="http://schemas.openxmlformats.org/officeDocument/2006/relationships/chartUserShapes" Target="../drawings/drawing23.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23.xml"/></Relationships>
</file>

<file path=ppt/charts/_rels/chart24.xml.rels><?xml version="1.0" encoding="UTF-8" standalone="yes"?>
<Relationships xmlns="http://schemas.openxmlformats.org/package/2006/relationships"><Relationship Id="rId3" Type="http://schemas.openxmlformats.org/officeDocument/2006/relationships/chartUserShapes" Target="../drawings/drawing24.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24.xml"/></Relationships>
</file>

<file path=ppt/charts/_rels/chart25.xml.rels><?xml version="1.0" encoding="UTF-8" standalone="yes"?>
<Relationships xmlns="http://schemas.openxmlformats.org/package/2006/relationships"><Relationship Id="rId3" Type="http://schemas.openxmlformats.org/officeDocument/2006/relationships/chartUserShapes" Target="../drawings/drawing25.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25.xml"/></Relationships>
</file>

<file path=ppt/charts/_rels/chart26.xml.rels><?xml version="1.0" encoding="UTF-8" standalone="yes"?>
<Relationships xmlns="http://schemas.openxmlformats.org/package/2006/relationships"><Relationship Id="rId3" Type="http://schemas.openxmlformats.org/officeDocument/2006/relationships/chartUserShapes" Target="../drawings/drawing26.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26.xml"/></Relationships>
</file>

<file path=ppt/charts/_rels/chart27.xml.rels><?xml version="1.0" encoding="UTF-8" standalone="yes"?>
<Relationships xmlns="http://schemas.openxmlformats.org/package/2006/relationships"><Relationship Id="rId3" Type="http://schemas.openxmlformats.org/officeDocument/2006/relationships/chartUserShapes" Target="../drawings/drawing27.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27.xml"/></Relationships>
</file>

<file path=ppt/charts/_rels/chart28.xml.rels><?xml version="1.0" encoding="UTF-8" standalone="yes"?>
<Relationships xmlns="http://schemas.openxmlformats.org/package/2006/relationships"><Relationship Id="rId3" Type="http://schemas.openxmlformats.org/officeDocument/2006/relationships/chartUserShapes" Target="../drawings/drawing28.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28.xml"/></Relationships>
</file>

<file path=ppt/charts/_rels/chart29.xml.rels><?xml version="1.0" encoding="UTF-8" standalone="yes"?>
<Relationships xmlns="http://schemas.openxmlformats.org/package/2006/relationships"><Relationship Id="rId3" Type="http://schemas.openxmlformats.org/officeDocument/2006/relationships/chartUserShapes" Target="../drawings/drawing29.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29.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3.xml"/></Relationships>
</file>

<file path=ppt/charts/_rels/chart30.xml.rels><?xml version="1.0" encoding="UTF-8" standalone="yes"?>
<Relationships xmlns="http://schemas.openxmlformats.org/package/2006/relationships"><Relationship Id="rId3" Type="http://schemas.openxmlformats.org/officeDocument/2006/relationships/chartUserShapes" Target="../drawings/drawing30.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30.xml"/></Relationships>
</file>

<file path=ppt/charts/_rels/chart31.xml.rels><?xml version="1.0" encoding="UTF-8" standalone="yes"?>
<Relationships xmlns="http://schemas.openxmlformats.org/package/2006/relationships"><Relationship Id="rId3" Type="http://schemas.openxmlformats.org/officeDocument/2006/relationships/chartUserShapes" Target="../drawings/drawing31.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31.xml"/></Relationships>
</file>

<file path=ppt/charts/_rels/chart32.xml.rels><?xml version="1.0" encoding="UTF-8" standalone="yes"?>
<Relationships xmlns="http://schemas.openxmlformats.org/package/2006/relationships"><Relationship Id="rId3" Type="http://schemas.openxmlformats.org/officeDocument/2006/relationships/chartUserShapes" Target="../drawings/drawing32.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32.xml"/></Relationships>
</file>

<file path=ppt/charts/_rels/chart33.xml.rels><?xml version="1.0" encoding="UTF-8" standalone="yes"?>
<Relationships xmlns="http://schemas.openxmlformats.org/package/2006/relationships"><Relationship Id="rId3" Type="http://schemas.openxmlformats.org/officeDocument/2006/relationships/chartUserShapes" Target="../drawings/drawing33.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33.xml"/></Relationships>
</file>

<file path=ppt/charts/_rels/chart34.xml.rels><?xml version="1.0" encoding="UTF-8" standalone="yes"?>
<Relationships xmlns="http://schemas.openxmlformats.org/package/2006/relationships"><Relationship Id="rId3" Type="http://schemas.openxmlformats.org/officeDocument/2006/relationships/chartUserShapes" Target="../drawings/drawing34.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34.xml"/></Relationships>
</file>

<file path=ppt/charts/_rels/chart35.xml.rels><?xml version="1.0" encoding="UTF-8" standalone="yes"?>
<Relationships xmlns="http://schemas.openxmlformats.org/package/2006/relationships"><Relationship Id="rId3" Type="http://schemas.openxmlformats.org/officeDocument/2006/relationships/chartUserShapes" Target="../drawings/drawing35.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35.xml"/></Relationships>
</file>

<file path=ppt/charts/_rels/chart36.xml.rels><?xml version="1.0" encoding="UTF-8" standalone="yes"?>
<Relationships xmlns="http://schemas.openxmlformats.org/package/2006/relationships"><Relationship Id="rId3" Type="http://schemas.openxmlformats.org/officeDocument/2006/relationships/chartUserShapes" Target="../drawings/drawing36.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36.xml"/></Relationships>
</file>

<file path=ppt/charts/_rels/chart37.xml.rels><?xml version="1.0" encoding="UTF-8" standalone="yes"?>
<Relationships xmlns="http://schemas.openxmlformats.org/package/2006/relationships"><Relationship Id="rId3" Type="http://schemas.openxmlformats.org/officeDocument/2006/relationships/chartUserShapes" Target="../drawings/drawing37.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37.xml"/></Relationships>
</file>

<file path=ppt/charts/_rels/chart38.xml.rels><?xml version="1.0" encoding="UTF-8" standalone="yes"?>
<Relationships xmlns="http://schemas.openxmlformats.org/package/2006/relationships"><Relationship Id="rId3" Type="http://schemas.openxmlformats.org/officeDocument/2006/relationships/chartUserShapes" Target="../drawings/drawing38.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38.xml"/></Relationships>
</file>

<file path=ppt/charts/_rels/chart39.xml.rels><?xml version="1.0" encoding="UTF-8" standalone="yes"?>
<Relationships xmlns="http://schemas.openxmlformats.org/package/2006/relationships"><Relationship Id="rId3" Type="http://schemas.openxmlformats.org/officeDocument/2006/relationships/chartUserShapes" Target="../drawings/drawing39.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39.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4.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4.xml"/></Relationships>
</file>

<file path=ppt/charts/_rels/chart40.xml.rels><?xml version="1.0" encoding="UTF-8" standalone="yes"?>
<Relationships xmlns="http://schemas.openxmlformats.org/package/2006/relationships"><Relationship Id="rId3" Type="http://schemas.openxmlformats.org/officeDocument/2006/relationships/chartUserShapes" Target="../drawings/drawing40.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40.xml"/></Relationships>
</file>

<file path=ppt/charts/_rels/chart41.xml.rels><?xml version="1.0" encoding="UTF-8" standalone="yes"?>
<Relationships xmlns="http://schemas.openxmlformats.org/package/2006/relationships"><Relationship Id="rId3" Type="http://schemas.openxmlformats.org/officeDocument/2006/relationships/chartUserShapes" Target="../drawings/drawing41.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41.xml"/></Relationships>
</file>

<file path=ppt/charts/_rels/chart42.xml.rels><?xml version="1.0" encoding="UTF-8" standalone="yes"?>
<Relationships xmlns="http://schemas.openxmlformats.org/package/2006/relationships"><Relationship Id="rId3" Type="http://schemas.openxmlformats.org/officeDocument/2006/relationships/chartUserShapes" Target="../drawings/drawing42.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42.xml"/></Relationships>
</file>

<file path=ppt/charts/_rels/chart43.xml.rels><?xml version="1.0" encoding="UTF-8" standalone="yes"?>
<Relationships xmlns="http://schemas.openxmlformats.org/package/2006/relationships"><Relationship Id="rId3" Type="http://schemas.openxmlformats.org/officeDocument/2006/relationships/chartUserShapes" Target="../drawings/drawing43.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43.xml"/></Relationships>
</file>

<file path=ppt/charts/_rels/chart44.xml.rels><?xml version="1.0" encoding="UTF-8" standalone="yes"?>
<Relationships xmlns="http://schemas.openxmlformats.org/package/2006/relationships"><Relationship Id="rId3" Type="http://schemas.openxmlformats.org/officeDocument/2006/relationships/chartUserShapes" Target="../drawings/drawing44.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44.xml"/></Relationships>
</file>

<file path=ppt/charts/_rels/chart45.xml.rels><?xml version="1.0" encoding="UTF-8" standalone="yes"?>
<Relationships xmlns="http://schemas.openxmlformats.org/package/2006/relationships"><Relationship Id="rId3" Type="http://schemas.openxmlformats.org/officeDocument/2006/relationships/chartUserShapes" Target="../drawings/drawing45.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45.xml"/></Relationships>
</file>

<file path=ppt/charts/_rels/chart46.xml.rels><?xml version="1.0" encoding="UTF-8" standalone="yes"?>
<Relationships xmlns="http://schemas.openxmlformats.org/package/2006/relationships"><Relationship Id="rId3" Type="http://schemas.openxmlformats.org/officeDocument/2006/relationships/chartUserShapes" Target="../drawings/drawing46.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46.xml"/></Relationships>
</file>

<file path=ppt/charts/_rels/chart47.xml.rels><?xml version="1.0" encoding="UTF-8" standalone="yes"?>
<Relationships xmlns="http://schemas.openxmlformats.org/package/2006/relationships"><Relationship Id="rId3" Type="http://schemas.openxmlformats.org/officeDocument/2006/relationships/chartUserShapes" Target="../drawings/drawing47.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47.xml"/></Relationships>
</file>

<file path=ppt/charts/_rels/chart48.xml.rels><?xml version="1.0" encoding="UTF-8" standalone="yes"?>
<Relationships xmlns="http://schemas.openxmlformats.org/package/2006/relationships"><Relationship Id="rId3" Type="http://schemas.openxmlformats.org/officeDocument/2006/relationships/chartUserShapes" Target="../drawings/drawing48.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48.xml"/></Relationships>
</file>

<file path=ppt/charts/_rels/chart49.xml.rels><?xml version="1.0" encoding="UTF-8" standalone="yes"?>
<Relationships xmlns="http://schemas.openxmlformats.org/package/2006/relationships"><Relationship Id="rId3" Type="http://schemas.openxmlformats.org/officeDocument/2006/relationships/chartUserShapes" Target="../drawings/drawing49.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49.xml"/></Relationships>
</file>

<file path=ppt/charts/_rels/chart5.xml.rels><?xml version="1.0" encoding="UTF-8" standalone="yes"?>
<Relationships xmlns="http://schemas.openxmlformats.org/package/2006/relationships"><Relationship Id="rId3" Type="http://schemas.openxmlformats.org/officeDocument/2006/relationships/chartUserShapes" Target="../drawings/drawing5.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5.xml"/></Relationships>
</file>

<file path=ppt/charts/_rels/chart50.xml.rels><?xml version="1.0" encoding="UTF-8" standalone="yes"?>
<Relationships xmlns="http://schemas.openxmlformats.org/package/2006/relationships"><Relationship Id="rId3" Type="http://schemas.openxmlformats.org/officeDocument/2006/relationships/chartUserShapes" Target="../drawings/drawing50.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50.xml"/></Relationships>
</file>

<file path=ppt/charts/_rels/chart51.xml.rels><?xml version="1.0" encoding="UTF-8" standalone="yes"?>
<Relationships xmlns="http://schemas.openxmlformats.org/package/2006/relationships"><Relationship Id="rId3" Type="http://schemas.openxmlformats.org/officeDocument/2006/relationships/chartUserShapes" Target="../drawings/drawing51.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51.xml"/></Relationships>
</file>

<file path=ppt/charts/_rels/chart52.xml.rels><?xml version="1.0" encoding="UTF-8" standalone="yes"?>
<Relationships xmlns="http://schemas.openxmlformats.org/package/2006/relationships"><Relationship Id="rId3" Type="http://schemas.openxmlformats.org/officeDocument/2006/relationships/chartUserShapes" Target="../drawings/drawing52.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52.xml"/></Relationships>
</file>

<file path=ppt/charts/_rels/chart53.xml.rels><?xml version="1.0" encoding="UTF-8" standalone="yes"?>
<Relationships xmlns="http://schemas.openxmlformats.org/package/2006/relationships"><Relationship Id="rId3" Type="http://schemas.openxmlformats.org/officeDocument/2006/relationships/chartUserShapes" Target="../drawings/drawing53.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53.xml"/></Relationships>
</file>

<file path=ppt/charts/_rels/chart54.xml.rels><?xml version="1.0" encoding="UTF-8" standalone="yes"?>
<Relationships xmlns="http://schemas.openxmlformats.org/package/2006/relationships"><Relationship Id="rId3" Type="http://schemas.openxmlformats.org/officeDocument/2006/relationships/chartUserShapes" Target="../drawings/drawing54.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54.xml"/></Relationships>
</file>

<file path=ppt/charts/_rels/chart55.xml.rels><?xml version="1.0" encoding="UTF-8" standalone="yes"?>
<Relationships xmlns="http://schemas.openxmlformats.org/package/2006/relationships"><Relationship Id="rId3" Type="http://schemas.openxmlformats.org/officeDocument/2006/relationships/chartUserShapes" Target="../drawings/drawing55.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55.xml"/></Relationships>
</file>

<file path=ppt/charts/_rels/chart56.xml.rels><?xml version="1.0" encoding="UTF-8" standalone="yes"?>
<Relationships xmlns="http://schemas.openxmlformats.org/package/2006/relationships"><Relationship Id="rId3" Type="http://schemas.openxmlformats.org/officeDocument/2006/relationships/chartUserShapes" Target="../drawings/drawing56.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56.xml"/></Relationships>
</file>

<file path=ppt/charts/_rels/chart57.xml.rels><?xml version="1.0" encoding="UTF-8" standalone="yes"?>
<Relationships xmlns="http://schemas.openxmlformats.org/package/2006/relationships"><Relationship Id="rId3" Type="http://schemas.openxmlformats.org/officeDocument/2006/relationships/chartUserShapes" Target="../drawings/drawing57.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57.xml"/></Relationships>
</file>

<file path=ppt/charts/_rels/chart58.xml.rels><?xml version="1.0" encoding="UTF-8" standalone="yes"?>
<Relationships xmlns="http://schemas.openxmlformats.org/package/2006/relationships"><Relationship Id="rId3" Type="http://schemas.openxmlformats.org/officeDocument/2006/relationships/chartUserShapes" Target="../drawings/drawing58.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58.xml"/></Relationships>
</file>

<file path=ppt/charts/_rels/chart59.xml.rels><?xml version="1.0" encoding="UTF-8" standalone="yes"?>
<Relationships xmlns="http://schemas.openxmlformats.org/package/2006/relationships"><Relationship Id="rId3" Type="http://schemas.openxmlformats.org/officeDocument/2006/relationships/chartUserShapes" Target="../drawings/drawing59.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59.xml"/></Relationships>
</file>

<file path=ppt/charts/_rels/chart6.xml.rels><?xml version="1.0" encoding="UTF-8" standalone="yes"?>
<Relationships xmlns="http://schemas.openxmlformats.org/package/2006/relationships"><Relationship Id="rId3" Type="http://schemas.openxmlformats.org/officeDocument/2006/relationships/chartUserShapes" Target="../drawings/drawing6.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6.xml"/></Relationships>
</file>

<file path=ppt/charts/_rels/chart60.xml.rels><?xml version="1.0" encoding="UTF-8" standalone="yes"?>
<Relationships xmlns="http://schemas.openxmlformats.org/package/2006/relationships"><Relationship Id="rId3" Type="http://schemas.openxmlformats.org/officeDocument/2006/relationships/chartUserShapes" Target="../drawings/drawing60.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60.xml"/></Relationships>
</file>

<file path=ppt/charts/_rels/chart61.xml.rels><?xml version="1.0" encoding="UTF-8" standalone="yes"?>
<Relationships xmlns="http://schemas.openxmlformats.org/package/2006/relationships"><Relationship Id="rId3" Type="http://schemas.openxmlformats.org/officeDocument/2006/relationships/chartUserShapes" Target="../drawings/drawing61.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61.xml"/></Relationships>
</file>

<file path=ppt/charts/_rels/chart62.xml.rels><?xml version="1.0" encoding="UTF-8" standalone="yes"?>
<Relationships xmlns="http://schemas.openxmlformats.org/package/2006/relationships"><Relationship Id="rId3" Type="http://schemas.openxmlformats.org/officeDocument/2006/relationships/chartUserShapes" Target="../drawings/drawing62.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62.xml"/></Relationships>
</file>

<file path=ppt/charts/_rels/chart63.xml.rels><?xml version="1.0" encoding="UTF-8" standalone="yes"?>
<Relationships xmlns="http://schemas.openxmlformats.org/package/2006/relationships"><Relationship Id="rId3" Type="http://schemas.openxmlformats.org/officeDocument/2006/relationships/chartUserShapes" Target="../drawings/drawing63.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63.xml"/></Relationships>
</file>

<file path=ppt/charts/_rels/chart64.xml.rels><?xml version="1.0" encoding="UTF-8" standalone="yes"?>
<Relationships xmlns="http://schemas.openxmlformats.org/package/2006/relationships"><Relationship Id="rId3" Type="http://schemas.openxmlformats.org/officeDocument/2006/relationships/chartUserShapes" Target="../drawings/drawing64.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64.xml"/></Relationships>
</file>

<file path=ppt/charts/_rels/chart65.xml.rels><?xml version="1.0" encoding="UTF-8" standalone="yes"?>
<Relationships xmlns="http://schemas.openxmlformats.org/package/2006/relationships"><Relationship Id="rId3" Type="http://schemas.openxmlformats.org/officeDocument/2006/relationships/chartUserShapes" Target="../drawings/drawing65.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65.xml"/></Relationships>
</file>

<file path=ppt/charts/_rels/chart66.xml.rels><?xml version="1.0" encoding="UTF-8" standalone="yes"?>
<Relationships xmlns="http://schemas.openxmlformats.org/package/2006/relationships"><Relationship Id="rId3" Type="http://schemas.openxmlformats.org/officeDocument/2006/relationships/chartUserShapes" Target="../drawings/drawing66.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66.xml"/></Relationships>
</file>

<file path=ppt/charts/_rels/chart67.xml.rels><?xml version="1.0" encoding="UTF-8" standalone="yes"?>
<Relationships xmlns="http://schemas.openxmlformats.org/package/2006/relationships"><Relationship Id="rId3" Type="http://schemas.openxmlformats.org/officeDocument/2006/relationships/chartUserShapes" Target="../drawings/drawing67.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67.xml"/></Relationships>
</file>

<file path=ppt/charts/_rels/chart68.xml.rels><?xml version="1.0" encoding="UTF-8" standalone="yes"?>
<Relationships xmlns="http://schemas.openxmlformats.org/package/2006/relationships"><Relationship Id="rId3" Type="http://schemas.openxmlformats.org/officeDocument/2006/relationships/chartUserShapes" Target="../drawings/drawing68.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68.xml"/></Relationships>
</file>

<file path=ppt/charts/_rels/chart69.xml.rels><?xml version="1.0" encoding="UTF-8" standalone="yes"?>
<Relationships xmlns="http://schemas.openxmlformats.org/package/2006/relationships"><Relationship Id="rId3" Type="http://schemas.openxmlformats.org/officeDocument/2006/relationships/chartUserShapes" Target="../drawings/drawing69.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69.xml"/></Relationships>
</file>

<file path=ppt/charts/_rels/chart7.xml.rels><?xml version="1.0" encoding="UTF-8" standalone="yes"?>
<Relationships xmlns="http://schemas.openxmlformats.org/package/2006/relationships"><Relationship Id="rId3" Type="http://schemas.openxmlformats.org/officeDocument/2006/relationships/chartUserShapes" Target="../drawings/drawing7.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7.xml"/></Relationships>
</file>

<file path=ppt/charts/_rels/chart70.xml.rels><?xml version="1.0" encoding="UTF-8" standalone="yes"?>
<Relationships xmlns="http://schemas.openxmlformats.org/package/2006/relationships"><Relationship Id="rId3" Type="http://schemas.openxmlformats.org/officeDocument/2006/relationships/chartUserShapes" Target="../drawings/drawing70.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70.xml"/></Relationships>
</file>

<file path=ppt/charts/_rels/chart71.xml.rels><?xml version="1.0" encoding="UTF-8" standalone="yes"?>
<Relationships xmlns="http://schemas.openxmlformats.org/package/2006/relationships"><Relationship Id="rId3" Type="http://schemas.openxmlformats.org/officeDocument/2006/relationships/chartUserShapes" Target="../drawings/drawing71.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71.xml"/></Relationships>
</file>

<file path=ppt/charts/_rels/chart72.xml.rels><?xml version="1.0" encoding="UTF-8" standalone="yes"?>
<Relationships xmlns="http://schemas.openxmlformats.org/package/2006/relationships"><Relationship Id="rId3" Type="http://schemas.openxmlformats.org/officeDocument/2006/relationships/chartUserShapes" Target="../drawings/drawing72.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72.xml"/></Relationships>
</file>

<file path=ppt/charts/_rels/chart73.xml.rels><?xml version="1.0" encoding="UTF-8" standalone="yes"?>
<Relationships xmlns="http://schemas.openxmlformats.org/package/2006/relationships"><Relationship Id="rId3" Type="http://schemas.openxmlformats.org/officeDocument/2006/relationships/chartUserShapes" Target="../drawings/drawing73.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73.xml"/></Relationships>
</file>

<file path=ppt/charts/_rels/chart74.xml.rels><?xml version="1.0" encoding="UTF-8" standalone="yes"?>
<Relationships xmlns="http://schemas.openxmlformats.org/package/2006/relationships"><Relationship Id="rId3" Type="http://schemas.openxmlformats.org/officeDocument/2006/relationships/chartUserShapes" Target="../drawings/drawing74.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74.xml"/></Relationships>
</file>

<file path=ppt/charts/_rels/chart75.xml.rels><?xml version="1.0" encoding="UTF-8" standalone="yes"?>
<Relationships xmlns="http://schemas.openxmlformats.org/package/2006/relationships"><Relationship Id="rId3" Type="http://schemas.openxmlformats.org/officeDocument/2006/relationships/chartUserShapes" Target="../drawings/drawing75.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75.xml"/></Relationships>
</file>

<file path=ppt/charts/_rels/chart76.xml.rels><?xml version="1.0" encoding="UTF-8" standalone="yes"?>
<Relationships xmlns="http://schemas.openxmlformats.org/package/2006/relationships"><Relationship Id="rId3" Type="http://schemas.openxmlformats.org/officeDocument/2006/relationships/chartUserShapes" Target="../drawings/drawing76.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76.xml"/></Relationships>
</file>

<file path=ppt/charts/_rels/chart77.xml.rels><?xml version="1.0" encoding="UTF-8" standalone="yes"?>
<Relationships xmlns="http://schemas.openxmlformats.org/package/2006/relationships"><Relationship Id="rId3" Type="http://schemas.openxmlformats.org/officeDocument/2006/relationships/chartUserShapes" Target="../drawings/drawing77.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77.xml"/></Relationships>
</file>

<file path=ppt/charts/_rels/chart78.xml.rels><?xml version="1.0" encoding="UTF-8" standalone="yes"?>
<Relationships xmlns="http://schemas.openxmlformats.org/package/2006/relationships"><Relationship Id="rId3" Type="http://schemas.openxmlformats.org/officeDocument/2006/relationships/chartUserShapes" Target="../drawings/drawing78.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78.xml"/></Relationships>
</file>

<file path=ppt/charts/_rels/chart79.xml.rels><?xml version="1.0" encoding="UTF-8" standalone="yes"?>
<Relationships xmlns="http://schemas.openxmlformats.org/package/2006/relationships"><Relationship Id="rId3" Type="http://schemas.openxmlformats.org/officeDocument/2006/relationships/chartUserShapes" Target="../drawings/drawing79.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79.xml"/></Relationships>
</file>

<file path=ppt/charts/_rels/chart8.xml.rels><?xml version="1.0" encoding="UTF-8" standalone="yes"?>
<Relationships xmlns="http://schemas.openxmlformats.org/package/2006/relationships"><Relationship Id="rId3" Type="http://schemas.openxmlformats.org/officeDocument/2006/relationships/chartUserShapes" Target="../drawings/drawing8.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3" Type="http://schemas.openxmlformats.org/officeDocument/2006/relationships/chartUserShapes" Target="../drawings/drawing9.xml"/><Relationship Id="rId2" Type="http://schemas.openxmlformats.org/officeDocument/2006/relationships/oleObject" Target="file:///\\Westat.com\Dfs\SURVEYTA\general\2020%20Profiles\Chart\Macro_2020P_charts.xlsm" TargetMode="External"/><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DQ01_1!$D$1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multiLvlStrRef>
              <c:f>DQ01_1!$B$2:$C$5</c:f>
              <c:multiLvlStrCache>
                <c:ptCount val="4"/>
                <c:lvl>
                  <c:pt idx="0">
                    <c:v>Alcohol- and other drug-use prevention</c:v>
                  </c:pt>
                  <c:pt idx="1">
                    <c:v>Tobacco-use prevention</c:v>
                  </c:pt>
                  <c:pt idx="2">
                    <c:v>Nutrition</c:v>
                  </c:pt>
                  <c:pt idx="3">
                    <c:v>Physical education and physical activity</c:v>
                  </c:pt>
                </c:lvl>
                <c:lvl>
                  <c:pt idx="0">
                    <c:v>d.</c:v>
                  </c:pt>
                  <c:pt idx="1">
                    <c:v>c.</c:v>
                  </c:pt>
                  <c:pt idx="2">
                    <c:v>b.</c:v>
                  </c:pt>
                  <c:pt idx="3">
                    <c:v>a.</c:v>
                  </c:pt>
                </c:lvl>
              </c:multiLvlStrCache>
            </c:multiLvlStrRef>
          </c:cat>
          <c:val>
            <c:numRef>
              <c:f>DQ01_1!$D$2:$D$5</c:f>
              <c:numCache>
                <c:formatCode>General</c:formatCode>
                <c:ptCount val="4"/>
                <c:pt idx="0">
                  <c:v>62.9</c:v>
                </c:pt>
                <c:pt idx="1">
                  <c:v>62.9</c:v>
                </c:pt>
                <c:pt idx="2">
                  <c:v>77.099999999999994</c:v>
                </c:pt>
                <c:pt idx="3">
                  <c:v>60</c:v>
                </c:pt>
              </c:numCache>
            </c:numRef>
          </c:val>
          <c:extLst>
            <c:ext xmlns:c16="http://schemas.microsoft.com/office/drawing/2014/chart" uri="{C3380CC4-5D6E-409C-BE32-E72D297353CC}">
              <c16:uniqueId val="{00000000-C2A8-4862-B933-915C0BA6E4AA}"/>
            </c:ext>
          </c:extLst>
        </c:ser>
        <c:ser>
          <c:idx val="1"/>
          <c:order val="1"/>
          <c:tx>
            <c:strRef>
              <c:f>DQ01_1!$E$1</c:f>
              <c:strCache>
                <c:ptCount val="1"/>
                <c:pt idx="0">
                  <c:v>Junior/Senior High Schools</c:v>
                </c:pt>
              </c:strCache>
            </c:strRef>
          </c:tx>
          <c:spPr>
            <a:solidFill>
              <a:srgbClr val="FFFF00"/>
            </a:solidFill>
            <a:ln w="12700">
              <a:solidFill>
                <a:srgbClr val="000000"/>
              </a:solidFill>
              <a:prstDash val="solid"/>
            </a:ln>
          </c:spPr>
          <c:invertIfNegative val="0"/>
          <c:dLbls>
            <c:dLbl>
              <c:idx val="0"/>
              <c:layout/>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C2A8-4862-B933-915C0BA6E4AA}"/>
                </c:ext>
              </c:extLst>
            </c:dLbl>
            <c:dLbl>
              <c:idx val="1"/>
              <c:layout/>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C2A8-4862-B933-915C0BA6E4AA}"/>
                </c:ext>
              </c:extLst>
            </c:dLbl>
            <c:dLbl>
              <c:idx val="2"/>
              <c:layout/>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C2A8-4862-B933-915C0BA6E4AA}"/>
                </c:ext>
              </c:extLst>
            </c:dLbl>
            <c:dLbl>
              <c:idx val="3"/>
              <c:layout/>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C2A8-4862-B933-915C0BA6E4AA}"/>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DQ01_1!$B$2:$C$5</c:f>
              <c:multiLvlStrCache>
                <c:ptCount val="4"/>
                <c:lvl>
                  <c:pt idx="0">
                    <c:v>Alcohol- and other drug-use prevention</c:v>
                  </c:pt>
                  <c:pt idx="1">
                    <c:v>Tobacco-use prevention</c:v>
                  </c:pt>
                  <c:pt idx="2">
                    <c:v>Nutrition</c:v>
                  </c:pt>
                  <c:pt idx="3">
                    <c:v>Physical education and physical activity</c:v>
                  </c:pt>
                </c:lvl>
                <c:lvl>
                  <c:pt idx="0">
                    <c:v>d.</c:v>
                  </c:pt>
                  <c:pt idx="1">
                    <c:v>c.</c:v>
                  </c:pt>
                  <c:pt idx="2">
                    <c:v>b.</c:v>
                  </c:pt>
                  <c:pt idx="3">
                    <c:v>a.</c:v>
                  </c:pt>
                </c:lvl>
              </c:multiLvlStrCache>
            </c:multiLvlStrRef>
          </c:cat>
          <c:val>
            <c:numRef>
              <c:f>DQ01_1!$E$2:$E$5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5-C2A8-4862-B933-915C0BA6E4AA}"/>
            </c:ext>
          </c:extLst>
        </c:ser>
        <c:ser>
          <c:idx val="2"/>
          <c:order val="2"/>
          <c:tx>
            <c:strRef>
              <c:f>DQ01_1!$F$1</c:f>
              <c:strCache>
                <c:ptCount val="1"/>
                <c:pt idx="0">
                  <c:v>Middle Schools</c:v>
                </c:pt>
              </c:strCache>
            </c:strRef>
          </c:tx>
          <c:spPr>
            <a:solidFill>
              <a:srgbClr val="0095DD"/>
            </a:solidFill>
            <a:ln w="12700">
              <a:solidFill>
                <a:srgbClr val="000000"/>
              </a:solidFill>
              <a:prstDash val="solid"/>
            </a:ln>
          </c:spPr>
          <c:invertIfNegative val="0"/>
          <c:dLbls>
            <c:dLbl>
              <c:idx val="0"/>
              <c:layout/>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C2A8-4862-B933-915C0BA6E4AA}"/>
                </c:ext>
              </c:extLst>
            </c:dLbl>
            <c:dLbl>
              <c:idx val="1"/>
              <c:layout/>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C2A8-4862-B933-915C0BA6E4AA}"/>
                </c:ext>
              </c:extLst>
            </c:dLbl>
            <c:dLbl>
              <c:idx val="2"/>
              <c:layout/>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C2A8-4862-B933-915C0BA6E4AA}"/>
                </c:ext>
              </c:extLst>
            </c:dLbl>
            <c:dLbl>
              <c:idx val="3"/>
              <c:layout/>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C2A8-4862-B933-915C0BA6E4AA}"/>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DQ01_1!$B$2:$C$5</c:f>
              <c:multiLvlStrCache>
                <c:ptCount val="4"/>
                <c:lvl>
                  <c:pt idx="0">
                    <c:v>Alcohol- and other drug-use prevention</c:v>
                  </c:pt>
                  <c:pt idx="1">
                    <c:v>Tobacco-use prevention</c:v>
                  </c:pt>
                  <c:pt idx="2">
                    <c:v>Nutrition</c:v>
                  </c:pt>
                  <c:pt idx="3">
                    <c:v>Physical education and physical activity</c:v>
                  </c:pt>
                </c:lvl>
                <c:lvl>
                  <c:pt idx="0">
                    <c:v>d.</c:v>
                  </c:pt>
                  <c:pt idx="1">
                    <c:v>c.</c:v>
                  </c:pt>
                  <c:pt idx="2">
                    <c:v>b.</c:v>
                  </c:pt>
                  <c:pt idx="3">
                    <c:v>a.</c:v>
                  </c:pt>
                </c:lvl>
              </c:multiLvlStrCache>
            </c:multiLvlStrRef>
          </c:cat>
          <c:val>
            <c:numRef>
              <c:f>DQ01_1!$F$2:$F$5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A-C2A8-4862-B933-915C0BA6E4AA}"/>
            </c:ext>
          </c:extLst>
        </c:ser>
        <c:ser>
          <c:idx val="3"/>
          <c:order val="3"/>
          <c:tx>
            <c:strRef>
              <c:f>DQ01_1!$G$1</c:f>
              <c:strCache>
                <c:ptCount val="1"/>
                <c:pt idx="0">
                  <c:v>High Schools</c:v>
                </c:pt>
              </c:strCache>
            </c:strRef>
          </c:tx>
          <c:spPr>
            <a:solidFill>
              <a:srgbClr val="2C8749"/>
            </a:solidFill>
            <a:ln w="12700">
              <a:solidFill>
                <a:srgbClr val="000000"/>
              </a:solidFill>
              <a:prstDash val="solid"/>
            </a:ln>
          </c:spPr>
          <c:invertIfNegative val="0"/>
          <c:dLbls>
            <c:dLbl>
              <c:idx val="0"/>
              <c:layout/>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C2A8-4862-B933-915C0BA6E4AA}"/>
                </c:ext>
              </c:extLst>
            </c:dLbl>
            <c:dLbl>
              <c:idx val="1"/>
              <c:layout/>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C2A8-4862-B933-915C0BA6E4AA}"/>
                </c:ext>
              </c:extLst>
            </c:dLbl>
            <c:dLbl>
              <c:idx val="2"/>
              <c:layout/>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C2A8-4862-B933-915C0BA6E4AA}"/>
                </c:ext>
              </c:extLst>
            </c:dLbl>
            <c:dLbl>
              <c:idx val="3"/>
              <c:layout/>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E-C2A8-4862-B933-915C0BA6E4AA}"/>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DQ01_1!$B$2:$C$5</c:f>
              <c:multiLvlStrCache>
                <c:ptCount val="4"/>
                <c:lvl>
                  <c:pt idx="0">
                    <c:v>Alcohol- and other drug-use prevention</c:v>
                  </c:pt>
                  <c:pt idx="1">
                    <c:v>Tobacco-use prevention</c:v>
                  </c:pt>
                  <c:pt idx="2">
                    <c:v>Nutrition</c:v>
                  </c:pt>
                  <c:pt idx="3">
                    <c:v>Physical education and physical activity</c:v>
                  </c:pt>
                </c:lvl>
                <c:lvl>
                  <c:pt idx="0">
                    <c:v>d.</c:v>
                  </c:pt>
                  <c:pt idx="1">
                    <c:v>c.</c:v>
                  </c:pt>
                  <c:pt idx="2">
                    <c:v>b.</c:v>
                  </c:pt>
                  <c:pt idx="3">
                    <c:v>a.</c:v>
                  </c:pt>
                </c:lvl>
              </c:multiLvlStrCache>
            </c:multiLvlStrRef>
          </c:cat>
          <c:val>
            <c:numRef>
              <c:f>DQ01_1!$G$2:$G$5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F-C2A8-4862-B933-915C0BA6E4AA}"/>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DQ06_1!$D$1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DQ06_1!$D$2</c:f>
              <c:numCache>
                <c:formatCode>General</c:formatCode>
                <c:ptCount val="1"/>
                <c:pt idx="0">
                  <c:v>71.8</c:v>
                </c:pt>
              </c:numCache>
            </c:numRef>
          </c:val>
          <c:extLst>
            <c:ext xmlns:c16="http://schemas.microsoft.com/office/drawing/2014/chart" uri="{C3380CC4-5D6E-409C-BE32-E72D297353CC}">
              <c16:uniqueId val="{00000000-711F-48BD-8944-D4EBD20A716C}"/>
            </c:ext>
          </c:extLst>
        </c:ser>
        <c:ser>
          <c:idx val="1"/>
          <c:order val="1"/>
          <c:tx>
            <c:strRef>
              <c:f>DQ06_1!$E$1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11F-48BD-8944-D4EBD20A716C}"/>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DQ06_1!$E$2</c:f>
              <c:numCache>
                <c:formatCode>General</c:formatCode>
                <c:ptCount val="1"/>
                <c:pt idx="0">
                  <c:v>8.9999999999999998E-4</c:v>
                </c:pt>
              </c:numCache>
            </c:numRef>
          </c:val>
          <c:extLst>
            <c:ext xmlns:c16="http://schemas.microsoft.com/office/drawing/2014/chart" uri="{C3380CC4-5D6E-409C-BE32-E72D297353CC}">
              <c16:uniqueId val="{00000002-711F-48BD-8944-D4EBD20A716C}"/>
            </c:ext>
          </c:extLst>
        </c:ser>
        <c:ser>
          <c:idx val="2"/>
          <c:order val="2"/>
          <c:tx>
            <c:strRef>
              <c:f>DQ06_1!$F$1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11F-48BD-8944-D4EBD20A716C}"/>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DQ06_1!$F$2</c:f>
              <c:numCache>
                <c:formatCode>General</c:formatCode>
                <c:ptCount val="1"/>
                <c:pt idx="0">
                  <c:v>8.9999999999999998E-4</c:v>
                </c:pt>
              </c:numCache>
            </c:numRef>
          </c:val>
          <c:extLst>
            <c:ext xmlns:c16="http://schemas.microsoft.com/office/drawing/2014/chart" uri="{C3380CC4-5D6E-409C-BE32-E72D297353CC}">
              <c16:uniqueId val="{00000004-711F-48BD-8944-D4EBD20A716C}"/>
            </c:ext>
          </c:extLst>
        </c:ser>
        <c:ser>
          <c:idx val="3"/>
          <c:order val="3"/>
          <c:tx>
            <c:strRef>
              <c:f>DQ06_1!$G$1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711F-48BD-8944-D4EBD20A716C}"/>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DQ06_1!$G$2</c:f>
              <c:numCache>
                <c:formatCode>General</c:formatCode>
                <c:ptCount val="1"/>
                <c:pt idx="0">
                  <c:v>8.9999999999999998E-4</c:v>
                </c:pt>
              </c:numCache>
            </c:numRef>
          </c:val>
          <c:extLst>
            <c:ext xmlns:c16="http://schemas.microsoft.com/office/drawing/2014/chart" uri="{C3380CC4-5D6E-409C-BE32-E72D297353CC}">
              <c16:uniqueId val="{00000006-711F-48BD-8944-D4EBD20A716C}"/>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DQ07_1!$D$1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DQ07_1!$B$2:$C$6</c:f>
              <c:multiLvlStrCache>
                <c:ptCount val="5"/>
                <c:lvl>
                  <c:pt idx="0">
                    <c:v>Reviewed health-related curricula or instructional materials</c:v>
                  </c:pt>
                  <c:pt idx="1">
                    <c:v>Communicated the importance of health and safety policies and activities to district administrators, school administrators, parent-teacher groups, or community members</c:v>
                  </c:pt>
                  <c:pt idx="2">
                    <c:v>Sought funding or leveraged resources to support health and safety priorities for students and staff</c:v>
                  </c:pt>
                  <c:pt idx="3">
                    <c:v>Recommended new or revised health and safety policies and activities to school administrators or the school improvement team</c:v>
                  </c:pt>
                  <c:pt idx="4">
                    <c:v>Identified student health needs based on a review of relevant data</c:v>
                  </c:pt>
                </c:lvl>
                <c:lvl>
                  <c:pt idx="0">
                    <c:v>e.</c:v>
                  </c:pt>
                  <c:pt idx="1">
                    <c:v>d.</c:v>
                  </c:pt>
                  <c:pt idx="2">
                    <c:v>c.</c:v>
                  </c:pt>
                  <c:pt idx="3">
                    <c:v>b.</c:v>
                  </c:pt>
                  <c:pt idx="4">
                    <c:v>a.</c:v>
                  </c:pt>
                </c:lvl>
              </c:multiLvlStrCache>
            </c:multiLvlStrRef>
          </c:cat>
          <c:val>
            <c:numRef>
              <c:f>DQ07_1!$D$2:$D$6</c:f>
              <c:numCache>
                <c:formatCode>General</c:formatCode>
                <c:ptCount val="5"/>
                <c:pt idx="0">
                  <c:v>83.6</c:v>
                </c:pt>
                <c:pt idx="1">
                  <c:v>79.5</c:v>
                </c:pt>
                <c:pt idx="2">
                  <c:v>91.8</c:v>
                </c:pt>
                <c:pt idx="3">
                  <c:v>79.5</c:v>
                </c:pt>
                <c:pt idx="4">
                  <c:v>63.1</c:v>
                </c:pt>
              </c:numCache>
            </c:numRef>
          </c:val>
          <c:extLst>
            <c:ext xmlns:c16="http://schemas.microsoft.com/office/drawing/2014/chart" uri="{C3380CC4-5D6E-409C-BE32-E72D297353CC}">
              <c16:uniqueId val="{00000000-F147-4C33-8638-96CE3F1B5BE7}"/>
            </c:ext>
          </c:extLst>
        </c:ser>
        <c:ser>
          <c:idx val="1"/>
          <c:order val="1"/>
          <c:tx>
            <c:strRef>
              <c:f>DQ07_1!$E$1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147-4C33-8638-96CE3F1B5BE7}"/>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147-4C33-8638-96CE3F1B5BE7}"/>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147-4C33-8638-96CE3F1B5BE7}"/>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147-4C33-8638-96CE3F1B5BE7}"/>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147-4C33-8638-96CE3F1B5BE7}"/>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DQ07_1!$B$2:$C$6</c:f>
              <c:multiLvlStrCache>
                <c:ptCount val="5"/>
                <c:lvl>
                  <c:pt idx="0">
                    <c:v>Reviewed health-related curricula or instructional materials</c:v>
                  </c:pt>
                  <c:pt idx="1">
                    <c:v>Communicated the importance of health and safety policies and activities to district administrators, school administrators, parent-teacher groups, or community members</c:v>
                  </c:pt>
                  <c:pt idx="2">
                    <c:v>Sought funding or leveraged resources to support health and safety priorities for students and staff</c:v>
                  </c:pt>
                  <c:pt idx="3">
                    <c:v>Recommended new or revised health and safety policies and activities to school administrators or the school improvement team</c:v>
                  </c:pt>
                  <c:pt idx="4">
                    <c:v>Identified student health needs based on a review of relevant data</c:v>
                  </c:pt>
                </c:lvl>
                <c:lvl>
                  <c:pt idx="0">
                    <c:v>e.</c:v>
                  </c:pt>
                  <c:pt idx="1">
                    <c:v>d.</c:v>
                  </c:pt>
                  <c:pt idx="2">
                    <c:v>c.</c:v>
                  </c:pt>
                  <c:pt idx="3">
                    <c:v>b.</c:v>
                  </c:pt>
                  <c:pt idx="4">
                    <c:v>a.</c:v>
                  </c:pt>
                </c:lvl>
              </c:multiLvlStrCache>
            </c:multiLvlStrRef>
          </c:cat>
          <c:val>
            <c:numRef>
              <c:f>DQ07_1!$E$2:$E$6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F147-4C33-8638-96CE3F1B5BE7}"/>
            </c:ext>
          </c:extLst>
        </c:ser>
        <c:ser>
          <c:idx val="2"/>
          <c:order val="2"/>
          <c:tx>
            <c:strRef>
              <c:f>DQ07_1!$F$1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147-4C33-8638-96CE3F1B5BE7}"/>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F147-4C33-8638-96CE3F1B5BE7}"/>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147-4C33-8638-96CE3F1B5BE7}"/>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F147-4C33-8638-96CE3F1B5BE7}"/>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F147-4C33-8638-96CE3F1B5BE7}"/>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DQ07_1!$B$2:$C$6</c:f>
              <c:multiLvlStrCache>
                <c:ptCount val="5"/>
                <c:lvl>
                  <c:pt idx="0">
                    <c:v>Reviewed health-related curricula or instructional materials</c:v>
                  </c:pt>
                  <c:pt idx="1">
                    <c:v>Communicated the importance of health and safety policies and activities to district administrators, school administrators, parent-teacher groups, or community members</c:v>
                  </c:pt>
                  <c:pt idx="2">
                    <c:v>Sought funding or leveraged resources to support health and safety priorities for students and staff</c:v>
                  </c:pt>
                  <c:pt idx="3">
                    <c:v>Recommended new or revised health and safety policies and activities to school administrators or the school improvement team</c:v>
                  </c:pt>
                  <c:pt idx="4">
                    <c:v>Identified student health needs based on a review of relevant data</c:v>
                  </c:pt>
                </c:lvl>
                <c:lvl>
                  <c:pt idx="0">
                    <c:v>e.</c:v>
                  </c:pt>
                  <c:pt idx="1">
                    <c:v>d.</c:v>
                  </c:pt>
                  <c:pt idx="2">
                    <c:v>c.</c:v>
                  </c:pt>
                  <c:pt idx="3">
                    <c:v>b.</c:v>
                  </c:pt>
                  <c:pt idx="4">
                    <c:v>a.</c:v>
                  </c:pt>
                </c:lvl>
              </c:multiLvlStrCache>
            </c:multiLvlStrRef>
          </c:cat>
          <c:val>
            <c:numRef>
              <c:f>DQ07_1!$F$2:$F$6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C-F147-4C33-8638-96CE3F1B5BE7}"/>
            </c:ext>
          </c:extLst>
        </c:ser>
        <c:ser>
          <c:idx val="3"/>
          <c:order val="3"/>
          <c:tx>
            <c:strRef>
              <c:f>DQ07_1!$G$1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F147-4C33-8638-96CE3F1B5BE7}"/>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F147-4C33-8638-96CE3F1B5BE7}"/>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F147-4C33-8638-96CE3F1B5BE7}"/>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F147-4C33-8638-96CE3F1B5BE7}"/>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F147-4C33-8638-96CE3F1B5BE7}"/>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DQ07_1!$B$2:$C$6</c:f>
              <c:multiLvlStrCache>
                <c:ptCount val="5"/>
                <c:lvl>
                  <c:pt idx="0">
                    <c:v>Reviewed health-related curricula or instructional materials</c:v>
                  </c:pt>
                  <c:pt idx="1">
                    <c:v>Communicated the importance of health and safety policies and activities to district administrators, school administrators, parent-teacher groups, or community members</c:v>
                  </c:pt>
                  <c:pt idx="2">
                    <c:v>Sought funding or leveraged resources to support health and safety priorities for students and staff</c:v>
                  </c:pt>
                  <c:pt idx="3">
                    <c:v>Recommended new or revised health and safety policies and activities to school administrators or the school improvement team</c:v>
                  </c:pt>
                  <c:pt idx="4">
                    <c:v>Identified student health needs based on a review of relevant data</c:v>
                  </c:pt>
                </c:lvl>
                <c:lvl>
                  <c:pt idx="0">
                    <c:v>e.</c:v>
                  </c:pt>
                  <c:pt idx="1">
                    <c:v>d.</c:v>
                  </c:pt>
                  <c:pt idx="2">
                    <c:v>c.</c:v>
                  </c:pt>
                  <c:pt idx="3">
                    <c:v>b.</c:v>
                  </c:pt>
                  <c:pt idx="4">
                    <c:v>a.</c:v>
                  </c:pt>
                </c:lvl>
              </c:multiLvlStrCache>
            </c:multiLvlStrRef>
          </c:cat>
          <c:val>
            <c:numRef>
              <c:f>DQ07_1!$G$2:$G$6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12-F147-4C33-8638-96CE3F1B5BE7}"/>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DQ08_1!$D$1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DQ08_1!$B$2:$C$4</c:f>
              <c:multiLvlStrCache>
                <c:ptCount val="3"/>
                <c:lvl>
                  <c:pt idx="0">
                    <c:v>Partnered with community-based organizations (e.g., Boys &amp; Girls Clubs, YMCA, 4H Clubs) to provide students with before- or after-school programming</c:v>
                  </c:pt>
                  <c:pt idx="1">
                    <c:v>Encouraged before- or after-school program staff or leaders to participate in school health council, committee, or team meetings</c:v>
                  </c:pt>
                  <c:pt idx="2">
                    <c:v>Included before- or after-school settings as part of the School Improvement Plan</c:v>
                  </c:pt>
                </c:lvl>
                <c:lvl>
                  <c:pt idx="0">
                    <c:v>c.</c:v>
                  </c:pt>
                  <c:pt idx="1">
                    <c:v>b.</c:v>
                  </c:pt>
                  <c:pt idx="2">
                    <c:v>a.</c:v>
                  </c:pt>
                </c:lvl>
              </c:multiLvlStrCache>
            </c:multiLvlStrRef>
          </c:cat>
          <c:val>
            <c:numRef>
              <c:f>DQ08_1!$D$2:$D$4</c:f>
              <c:numCache>
                <c:formatCode>General</c:formatCode>
                <c:ptCount val="3"/>
                <c:pt idx="0">
                  <c:v>76.5</c:v>
                </c:pt>
                <c:pt idx="1">
                  <c:v>30.6</c:v>
                </c:pt>
                <c:pt idx="2">
                  <c:v>17.600000000000001</c:v>
                </c:pt>
              </c:numCache>
            </c:numRef>
          </c:val>
          <c:extLst>
            <c:ext xmlns:c16="http://schemas.microsoft.com/office/drawing/2014/chart" uri="{C3380CC4-5D6E-409C-BE32-E72D297353CC}">
              <c16:uniqueId val="{00000000-F48A-44EB-9EB7-13CB2A563CEF}"/>
            </c:ext>
          </c:extLst>
        </c:ser>
        <c:ser>
          <c:idx val="1"/>
          <c:order val="1"/>
          <c:tx>
            <c:strRef>
              <c:f>DQ08_1!$E$1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48A-44EB-9EB7-13CB2A563CEF}"/>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48A-44EB-9EB7-13CB2A563CEF}"/>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48A-44EB-9EB7-13CB2A563CEF}"/>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DQ08_1!$B$2:$C$4</c:f>
              <c:multiLvlStrCache>
                <c:ptCount val="3"/>
                <c:lvl>
                  <c:pt idx="0">
                    <c:v>Partnered with community-based organizations (e.g., Boys &amp; Girls Clubs, YMCA, 4H Clubs) to provide students with before- or after-school programming</c:v>
                  </c:pt>
                  <c:pt idx="1">
                    <c:v>Encouraged before- or after-school program staff or leaders to participate in school health council, committee, or team meetings</c:v>
                  </c:pt>
                  <c:pt idx="2">
                    <c:v>Included before- or after-school settings as part of the School Improvement Plan</c:v>
                  </c:pt>
                </c:lvl>
                <c:lvl>
                  <c:pt idx="0">
                    <c:v>c.</c:v>
                  </c:pt>
                  <c:pt idx="1">
                    <c:v>b.</c:v>
                  </c:pt>
                  <c:pt idx="2">
                    <c:v>a.</c:v>
                  </c:pt>
                </c:lvl>
              </c:multiLvlStrCache>
            </c:multiLvlStrRef>
          </c:cat>
          <c:val>
            <c:numRef>
              <c:f>DQ08_1!$E$2:$E$4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4-F48A-44EB-9EB7-13CB2A563CEF}"/>
            </c:ext>
          </c:extLst>
        </c:ser>
        <c:ser>
          <c:idx val="2"/>
          <c:order val="2"/>
          <c:tx>
            <c:strRef>
              <c:f>DQ08_1!$F$1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48A-44EB-9EB7-13CB2A563CEF}"/>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48A-44EB-9EB7-13CB2A563CEF}"/>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48A-44EB-9EB7-13CB2A563CEF}"/>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DQ08_1!$B$2:$C$4</c:f>
              <c:multiLvlStrCache>
                <c:ptCount val="3"/>
                <c:lvl>
                  <c:pt idx="0">
                    <c:v>Partnered with community-based organizations (e.g., Boys &amp; Girls Clubs, YMCA, 4H Clubs) to provide students with before- or after-school programming</c:v>
                  </c:pt>
                  <c:pt idx="1">
                    <c:v>Encouraged before- or after-school program staff or leaders to participate in school health council, committee, or team meetings</c:v>
                  </c:pt>
                  <c:pt idx="2">
                    <c:v>Included before- or after-school settings as part of the School Improvement Plan</c:v>
                  </c:pt>
                </c:lvl>
                <c:lvl>
                  <c:pt idx="0">
                    <c:v>c.</c:v>
                  </c:pt>
                  <c:pt idx="1">
                    <c:v>b.</c:v>
                  </c:pt>
                  <c:pt idx="2">
                    <c:v>a.</c:v>
                  </c:pt>
                </c:lvl>
              </c:multiLvlStrCache>
            </c:multiLvlStrRef>
          </c:cat>
          <c:val>
            <c:numRef>
              <c:f>DQ08_1!$F$2:$F$4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8-F48A-44EB-9EB7-13CB2A563CEF}"/>
            </c:ext>
          </c:extLst>
        </c:ser>
        <c:ser>
          <c:idx val="3"/>
          <c:order val="3"/>
          <c:tx>
            <c:strRef>
              <c:f>DQ08_1!$G$1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48A-44EB-9EB7-13CB2A563CEF}"/>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F48A-44EB-9EB7-13CB2A563CEF}"/>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F48A-44EB-9EB7-13CB2A563CEF}"/>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DQ08_1!$B$2:$C$4</c:f>
              <c:multiLvlStrCache>
                <c:ptCount val="3"/>
                <c:lvl>
                  <c:pt idx="0">
                    <c:v>Partnered with community-based organizations (e.g., Boys &amp; Girls Clubs, YMCA, 4H Clubs) to provide students with before- or after-school programming</c:v>
                  </c:pt>
                  <c:pt idx="1">
                    <c:v>Encouraged before- or after-school program staff or leaders to participate in school health council, committee, or team meetings</c:v>
                  </c:pt>
                  <c:pt idx="2">
                    <c:v>Included before- or after-school settings as part of the School Improvement Plan</c:v>
                  </c:pt>
                </c:lvl>
                <c:lvl>
                  <c:pt idx="0">
                    <c:v>c.</c:v>
                  </c:pt>
                  <c:pt idx="1">
                    <c:v>b.</c:v>
                  </c:pt>
                  <c:pt idx="2">
                    <c:v>a.</c:v>
                  </c:pt>
                </c:lvl>
              </c:multiLvlStrCache>
            </c:multiLvlStrRef>
          </c:cat>
          <c:val>
            <c:numRef>
              <c:f>DQ08_1!$G$2:$G$4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C-F48A-44EB-9EB7-13CB2A563CEF}"/>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DQ09_1!$D$1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DQ09_1!$D$2</c:f>
              <c:numCache>
                <c:formatCode>General</c:formatCode>
                <c:ptCount val="1"/>
                <c:pt idx="0">
                  <c:v>14.7</c:v>
                </c:pt>
              </c:numCache>
            </c:numRef>
          </c:val>
          <c:extLst>
            <c:ext xmlns:c16="http://schemas.microsoft.com/office/drawing/2014/chart" uri="{C3380CC4-5D6E-409C-BE32-E72D297353CC}">
              <c16:uniqueId val="{00000000-E76E-4AF6-9A1F-CC368E6C76FB}"/>
            </c:ext>
          </c:extLst>
        </c:ser>
        <c:ser>
          <c:idx val="1"/>
          <c:order val="1"/>
          <c:tx>
            <c:strRef>
              <c:f>DQ09_1!$E$1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76E-4AF6-9A1F-CC368E6C76F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DQ09_1!$E$2</c:f>
              <c:numCache>
                <c:formatCode>General</c:formatCode>
                <c:ptCount val="1"/>
                <c:pt idx="0">
                  <c:v>8.9999999999999998E-4</c:v>
                </c:pt>
              </c:numCache>
            </c:numRef>
          </c:val>
          <c:extLst>
            <c:ext xmlns:c16="http://schemas.microsoft.com/office/drawing/2014/chart" uri="{C3380CC4-5D6E-409C-BE32-E72D297353CC}">
              <c16:uniqueId val="{00000002-E76E-4AF6-9A1F-CC368E6C76FB}"/>
            </c:ext>
          </c:extLst>
        </c:ser>
        <c:ser>
          <c:idx val="2"/>
          <c:order val="2"/>
          <c:tx>
            <c:strRef>
              <c:f>DQ09_1!$F$1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76E-4AF6-9A1F-CC368E6C76F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DQ09_1!$F$2</c:f>
              <c:numCache>
                <c:formatCode>General</c:formatCode>
                <c:ptCount val="1"/>
                <c:pt idx="0">
                  <c:v>8.9999999999999998E-4</c:v>
                </c:pt>
              </c:numCache>
            </c:numRef>
          </c:val>
          <c:extLst>
            <c:ext xmlns:c16="http://schemas.microsoft.com/office/drawing/2014/chart" uri="{C3380CC4-5D6E-409C-BE32-E72D297353CC}">
              <c16:uniqueId val="{00000004-E76E-4AF6-9A1F-CC368E6C76FB}"/>
            </c:ext>
          </c:extLst>
        </c:ser>
        <c:ser>
          <c:idx val="3"/>
          <c:order val="3"/>
          <c:tx>
            <c:strRef>
              <c:f>DQ09_1!$G$1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76E-4AF6-9A1F-CC368E6C76F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DQ09_1!$G$2</c:f>
              <c:numCache>
                <c:formatCode>General</c:formatCode>
                <c:ptCount val="1"/>
                <c:pt idx="0">
                  <c:v>8.9999999999999998E-4</c:v>
                </c:pt>
              </c:numCache>
            </c:numRef>
          </c:val>
          <c:extLst>
            <c:ext xmlns:c16="http://schemas.microsoft.com/office/drawing/2014/chart" uri="{C3380CC4-5D6E-409C-BE32-E72D297353CC}">
              <c16:uniqueId val="{00000006-E76E-4AF6-9A1F-CC368E6C76FB}"/>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DQ10_1!$D$1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DQ10_1!$B$2:$C$6</c:f>
              <c:multiLvlStrCache>
                <c:ptCount val="5"/>
                <c:lvl>
                  <c:pt idx="0">
                    <c:v>Facilitate access to providers not on school property who have experience in providing social and psychological services to LGBTQ youth</c:v>
                  </c:pt>
                  <c:pt idx="1">
                    <c:v>Facilitate access to providers not on school property who have experience in providing health services, including HIV/STD testing and counseling, to LGBTQ youth</c:v>
                  </c:pt>
                  <c:pt idx="2">
                    <c:v>Encourage staff to attend professional development on safe and supportive school environments for all students, regardless of sexual orientation or gender identity</c:v>
                  </c:pt>
                  <c:pt idx="3">
                    <c:v>Prohibit harassment based on a student’s perceived or actual sexual orientation or gender identity</c:v>
                  </c:pt>
                  <c:pt idx="4">
                    <c:v>Identify "safe spaces" (e.g., a counselor’s office, designated classroom, or student organization) where LGBTQ youth can receive support from administrators, teachers, or other school staff</c:v>
                  </c:pt>
                </c:lvl>
                <c:lvl>
                  <c:pt idx="0">
                    <c:v>e.</c:v>
                  </c:pt>
                  <c:pt idx="1">
                    <c:v>d.</c:v>
                  </c:pt>
                  <c:pt idx="2">
                    <c:v>c.</c:v>
                  </c:pt>
                  <c:pt idx="3">
                    <c:v>b.</c:v>
                  </c:pt>
                  <c:pt idx="4">
                    <c:v>a.</c:v>
                  </c:pt>
                </c:lvl>
              </c:multiLvlStrCache>
            </c:multiLvlStrRef>
          </c:cat>
          <c:val>
            <c:numRef>
              <c:f>DQ10_1!$D$2:$D$6</c:f>
              <c:numCache>
                <c:formatCode>General</c:formatCode>
                <c:ptCount val="5"/>
                <c:pt idx="0">
                  <c:v>71.2</c:v>
                </c:pt>
                <c:pt idx="1">
                  <c:v>62.4</c:v>
                </c:pt>
                <c:pt idx="2">
                  <c:v>80</c:v>
                </c:pt>
                <c:pt idx="3">
                  <c:v>100</c:v>
                </c:pt>
                <c:pt idx="4">
                  <c:v>68.8</c:v>
                </c:pt>
              </c:numCache>
            </c:numRef>
          </c:val>
          <c:extLst>
            <c:ext xmlns:c16="http://schemas.microsoft.com/office/drawing/2014/chart" uri="{C3380CC4-5D6E-409C-BE32-E72D297353CC}">
              <c16:uniqueId val="{00000000-AE71-4A90-9148-2C65995E3C7D}"/>
            </c:ext>
          </c:extLst>
        </c:ser>
        <c:ser>
          <c:idx val="1"/>
          <c:order val="1"/>
          <c:tx>
            <c:strRef>
              <c:f>DQ10_1!$E$1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E71-4A90-9148-2C65995E3C7D}"/>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E71-4A90-9148-2C65995E3C7D}"/>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E71-4A90-9148-2C65995E3C7D}"/>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AE71-4A90-9148-2C65995E3C7D}"/>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AE71-4A90-9148-2C65995E3C7D}"/>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DQ10_1!$B$2:$C$6</c:f>
              <c:multiLvlStrCache>
                <c:ptCount val="5"/>
                <c:lvl>
                  <c:pt idx="0">
                    <c:v>Facilitate access to providers not on school property who have experience in providing social and psychological services to LGBTQ youth</c:v>
                  </c:pt>
                  <c:pt idx="1">
                    <c:v>Facilitate access to providers not on school property who have experience in providing health services, including HIV/STD testing and counseling, to LGBTQ youth</c:v>
                  </c:pt>
                  <c:pt idx="2">
                    <c:v>Encourage staff to attend professional development on safe and supportive school environments for all students, regardless of sexual orientation or gender identity</c:v>
                  </c:pt>
                  <c:pt idx="3">
                    <c:v>Prohibit harassment based on a student’s perceived or actual sexual orientation or gender identity</c:v>
                  </c:pt>
                  <c:pt idx="4">
                    <c:v>Identify "safe spaces" (e.g., a counselor’s office, designated classroom, or student organization) where LGBTQ youth can receive support from administrators, teachers, or other school staff</c:v>
                  </c:pt>
                </c:lvl>
                <c:lvl>
                  <c:pt idx="0">
                    <c:v>e.</c:v>
                  </c:pt>
                  <c:pt idx="1">
                    <c:v>d.</c:v>
                  </c:pt>
                  <c:pt idx="2">
                    <c:v>c.</c:v>
                  </c:pt>
                  <c:pt idx="3">
                    <c:v>b.</c:v>
                  </c:pt>
                  <c:pt idx="4">
                    <c:v>a.</c:v>
                  </c:pt>
                </c:lvl>
              </c:multiLvlStrCache>
            </c:multiLvlStrRef>
          </c:cat>
          <c:val>
            <c:numRef>
              <c:f>DQ10_1!$E$2:$E$6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AE71-4A90-9148-2C65995E3C7D}"/>
            </c:ext>
          </c:extLst>
        </c:ser>
        <c:ser>
          <c:idx val="2"/>
          <c:order val="2"/>
          <c:tx>
            <c:strRef>
              <c:f>DQ10_1!$F$1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AE71-4A90-9148-2C65995E3C7D}"/>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AE71-4A90-9148-2C65995E3C7D}"/>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AE71-4A90-9148-2C65995E3C7D}"/>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AE71-4A90-9148-2C65995E3C7D}"/>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AE71-4A90-9148-2C65995E3C7D}"/>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DQ10_1!$B$2:$C$6</c:f>
              <c:multiLvlStrCache>
                <c:ptCount val="5"/>
                <c:lvl>
                  <c:pt idx="0">
                    <c:v>Facilitate access to providers not on school property who have experience in providing social and psychological services to LGBTQ youth</c:v>
                  </c:pt>
                  <c:pt idx="1">
                    <c:v>Facilitate access to providers not on school property who have experience in providing health services, including HIV/STD testing and counseling, to LGBTQ youth</c:v>
                  </c:pt>
                  <c:pt idx="2">
                    <c:v>Encourage staff to attend professional development on safe and supportive school environments for all students, regardless of sexual orientation or gender identity</c:v>
                  </c:pt>
                  <c:pt idx="3">
                    <c:v>Prohibit harassment based on a student’s perceived or actual sexual orientation or gender identity</c:v>
                  </c:pt>
                  <c:pt idx="4">
                    <c:v>Identify "safe spaces" (e.g., a counselor’s office, designated classroom, or student organization) where LGBTQ youth can receive support from administrators, teachers, or other school staff</c:v>
                  </c:pt>
                </c:lvl>
                <c:lvl>
                  <c:pt idx="0">
                    <c:v>e.</c:v>
                  </c:pt>
                  <c:pt idx="1">
                    <c:v>d.</c:v>
                  </c:pt>
                  <c:pt idx="2">
                    <c:v>c.</c:v>
                  </c:pt>
                  <c:pt idx="3">
                    <c:v>b.</c:v>
                  </c:pt>
                  <c:pt idx="4">
                    <c:v>a.</c:v>
                  </c:pt>
                </c:lvl>
              </c:multiLvlStrCache>
            </c:multiLvlStrRef>
          </c:cat>
          <c:val>
            <c:numRef>
              <c:f>DQ10_1!$F$2:$F$6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C-AE71-4A90-9148-2C65995E3C7D}"/>
            </c:ext>
          </c:extLst>
        </c:ser>
        <c:ser>
          <c:idx val="3"/>
          <c:order val="3"/>
          <c:tx>
            <c:strRef>
              <c:f>DQ10_1!$G$1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AE71-4A90-9148-2C65995E3C7D}"/>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AE71-4A90-9148-2C65995E3C7D}"/>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AE71-4A90-9148-2C65995E3C7D}"/>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AE71-4A90-9148-2C65995E3C7D}"/>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AE71-4A90-9148-2C65995E3C7D}"/>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DQ10_1!$B$2:$C$6</c:f>
              <c:multiLvlStrCache>
                <c:ptCount val="5"/>
                <c:lvl>
                  <c:pt idx="0">
                    <c:v>Facilitate access to providers not on school property who have experience in providing social and psychological services to LGBTQ youth</c:v>
                  </c:pt>
                  <c:pt idx="1">
                    <c:v>Facilitate access to providers not on school property who have experience in providing health services, including HIV/STD testing and counseling, to LGBTQ youth</c:v>
                  </c:pt>
                  <c:pt idx="2">
                    <c:v>Encourage staff to attend professional development on safe and supportive school environments for all students, regardless of sexual orientation or gender identity</c:v>
                  </c:pt>
                  <c:pt idx="3">
                    <c:v>Prohibit harassment based on a student’s perceived or actual sexual orientation or gender identity</c:v>
                  </c:pt>
                  <c:pt idx="4">
                    <c:v>Identify "safe spaces" (e.g., a counselor’s office, designated classroom, or student organization) where LGBTQ youth can receive support from administrators, teachers, or other school staff</c:v>
                  </c:pt>
                </c:lvl>
                <c:lvl>
                  <c:pt idx="0">
                    <c:v>e.</c:v>
                  </c:pt>
                  <c:pt idx="1">
                    <c:v>d.</c:v>
                  </c:pt>
                  <c:pt idx="2">
                    <c:v>c.</c:v>
                  </c:pt>
                  <c:pt idx="3">
                    <c:v>b.</c:v>
                  </c:pt>
                  <c:pt idx="4">
                    <c:v>a.</c:v>
                  </c:pt>
                </c:lvl>
              </c:multiLvlStrCache>
            </c:multiLvlStrRef>
          </c:cat>
          <c:val>
            <c:numRef>
              <c:f>DQ10_1!$G$2:$G$6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12-AE71-4A90-9148-2C65995E3C7D}"/>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DQ11_1!$D$1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DQ11_1!$D$2</c:f>
              <c:numCache>
                <c:formatCode>General</c:formatCode>
                <c:ptCount val="1"/>
                <c:pt idx="0">
                  <c:v>100</c:v>
                </c:pt>
              </c:numCache>
            </c:numRef>
          </c:val>
          <c:extLst>
            <c:ext xmlns:c16="http://schemas.microsoft.com/office/drawing/2014/chart" uri="{C3380CC4-5D6E-409C-BE32-E72D297353CC}">
              <c16:uniqueId val="{00000000-312E-43CC-99F2-4561D8BCF2FB}"/>
            </c:ext>
          </c:extLst>
        </c:ser>
        <c:ser>
          <c:idx val="1"/>
          <c:order val="1"/>
          <c:tx>
            <c:strRef>
              <c:f>DQ11_1!$E$1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12E-43CC-99F2-4561D8BCF2F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DQ11_1!$E$2</c:f>
              <c:numCache>
                <c:formatCode>General</c:formatCode>
                <c:ptCount val="1"/>
                <c:pt idx="0">
                  <c:v>8.9999999999999998E-4</c:v>
                </c:pt>
              </c:numCache>
            </c:numRef>
          </c:val>
          <c:extLst>
            <c:ext xmlns:c16="http://schemas.microsoft.com/office/drawing/2014/chart" uri="{C3380CC4-5D6E-409C-BE32-E72D297353CC}">
              <c16:uniqueId val="{00000002-312E-43CC-99F2-4561D8BCF2FB}"/>
            </c:ext>
          </c:extLst>
        </c:ser>
        <c:ser>
          <c:idx val="2"/>
          <c:order val="2"/>
          <c:tx>
            <c:strRef>
              <c:f>DQ11_1!$F$1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12E-43CC-99F2-4561D8BCF2F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DQ11_1!$F$2</c:f>
              <c:numCache>
                <c:formatCode>General</c:formatCode>
                <c:ptCount val="1"/>
                <c:pt idx="0">
                  <c:v>8.9999999999999998E-4</c:v>
                </c:pt>
              </c:numCache>
            </c:numRef>
          </c:val>
          <c:extLst>
            <c:ext xmlns:c16="http://schemas.microsoft.com/office/drawing/2014/chart" uri="{C3380CC4-5D6E-409C-BE32-E72D297353CC}">
              <c16:uniqueId val="{00000004-312E-43CC-99F2-4561D8BCF2FB}"/>
            </c:ext>
          </c:extLst>
        </c:ser>
        <c:ser>
          <c:idx val="3"/>
          <c:order val="3"/>
          <c:tx>
            <c:strRef>
              <c:f>DQ11_1!$G$1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12E-43CC-99F2-4561D8BCF2F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DQ11_1!$G$2</c:f>
              <c:numCache>
                <c:formatCode>General</c:formatCode>
                <c:ptCount val="1"/>
                <c:pt idx="0">
                  <c:v>8.9999999999999998E-4</c:v>
                </c:pt>
              </c:numCache>
            </c:numRef>
          </c:val>
          <c:extLst>
            <c:ext xmlns:c16="http://schemas.microsoft.com/office/drawing/2014/chart" uri="{C3380CC4-5D6E-409C-BE32-E72D297353CC}">
              <c16:uniqueId val="{00000006-312E-43CC-99F2-4561D8BCF2FB}"/>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DQ12_1!$D$1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DQ12_1!$D$2</c:f>
              <c:numCache>
                <c:formatCode>General</c:formatCode>
                <c:ptCount val="1"/>
                <c:pt idx="0">
                  <c:v>85.3</c:v>
                </c:pt>
              </c:numCache>
            </c:numRef>
          </c:val>
          <c:extLst>
            <c:ext xmlns:c16="http://schemas.microsoft.com/office/drawing/2014/chart" uri="{C3380CC4-5D6E-409C-BE32-E72D297353CC}">
              <c16:uniqueId val="{00000000-370A-445E-AB86-49F9254ECB3D}"/>
            </c:ext>
          </c:extLst>
        </c:ser>
        <c:ser>
          <c:idx val="1"/>
          <c:order val="1"/>
          <c:tx>
            <c:strRef>
              <c:f>DQ12_1!$E$1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70A-445E-AB86-49F9254ECB3D}"/>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DQ12_1!$E$2</c:f>
              <c:numCache>
                <c:formatCode>General</c:formatCode>
                <c:ptCount val="1"/>
                <c:pt idx="0">
                  <c:v>8.9999999999999998E-4</c:v>
                </c:pt>
              </c:numCache>
            </c:numRef>
          </c:val>
          <c:extLst>
            <c:ext xmlns:c16="http://schemas.microsoft.com/office/drawing/2014/chart" uri="{C3380CC4-5D6E-409C-BE32-E72D297353CC}">
              <c16:uniqueId val="{00000002-370A-445E-AB86-49F9254ECB3D}"/>
            </c:ext>
          </c:extLst>
        </c:ser>
        <c:ser>
          <c:idx val="2"/>
          <c:order val="2"/>
          <c:tx>
            <c:strRef>
              <c:f>DQ12_1!$F$1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70A-445E-AB86-49F9254ECB3D}"/>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DQ12_1!$F$2</c:f>
              <c:numCache>
                <c:formatCode>General</c:formatCode>
                <c:ptCount val="1"/>
                <c:pt idx="0">
                  <c:v>8.9999999999999998E-4</c:v>
                </c:pt>
              </c:numCache>
            </c:numRef>
          </c:val>
          <c:extLst>
            <c:ext xmlns:c16="http://schemas.microsoft.com/office/drawing/2014/chart" uri="{C3380CC4-5D6E-409C-BE32-E72D297353CC}">
              <c16:uniqueId val="{00000004-370A-445E-AB86-49F9254ECB3D}"/>
            </c:ext>
          </c:extLst>
        </c:ser>
        <c:ser>
          <c:idx val="3"/>
          <c:order val="3"/>
          <c:tx>
            <c:strRef>
              <c:f>DQ12_1!$G$1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70A-445E-AB86-49F9254ECB3D}"/>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DQ12_1!$G$2</c:f>
              <c:numCache>
                <c:formatCode>General</c:formatCode>
                <c:ptCount val="1"/>
                <c:pt idx="0">
                  <c:v>8.9999999999999998E-4</c:v>
                </c:pt>
              </c:numCache>
            </c:numRef>
          </c:val>
          <c:extLst>
            <c:ext xmlns:c16="http://schemas.microsoft.com/office/drawing/2014/chart" uri="{C3380CC4-5D6E-409C-BE32-E72D297353CC}">
              <c16:uniqueId val="{00000006-370A-445E-AB86-49F9254ECB3D}"/>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DQ13_1!$D$1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DQ13_1!$D$2</c:f>
              <c:numCache>
                <c:formatCode>General</c:formatCode>
                <c:ptCount val="1"/>
                <c:pt idx="0">
                  <c:v>83.5</c:v>
                </c:pt>
              </c:numCache>
            </c:numRef>
          </c:val>
          <c:extLst>
            <c:ext xmlns:c16="http://schemas.microsoft.com/office/drawing/2014/chart" uri="{C3380CC4-5D6E-409C-BE32-E72D297353CC}">
              <c16:uniqueId val="{00000000-705F-4FAC-9C77-7526CEFCD057}"/>
            </c:ext>
          </c:extLst>
        </c:ser>
        <c:ser>
          <c:idx val="1"/>
          <c:order val="1"/>
          <c:tx>
            <c:strRef>
              <c:f>DQ13_1!$E$1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05F-4FAC-9C77-7526CEFCD057}"/>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DQ13_1!$E$2</c:f>
              <c:numCache>
                <c:formatCode>General</c:formatCode>
                <c:ptCount val="1"/>
                <c:pt idx="0">
                  <c:v>8.9999999999999998E-4</c:v>
                </c:pt>
              </c:numCache>
            </c:numRef>
          </c:val>
          <c:extLst>
            <c:ext xmlns:c16="http://schemas.microsoft.com/office/drawing/2014/chart" uri="{C3380CC4-5D6E-409C-BE32-E72D297353CC}">
              <c16:uniqueId val="{00000002-705F-4FAC-9C77-7526CEFCD057}"/>
            </c:ext>
          </c:extLst>
        </c:ser>
        <c:ser>
          <c:idx val="2"/>
          <c:order val="2"/>
          <c:tx>
            <c:strRef>
              <c:f>DQ13_1!$F$1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05F-4FAC-9C77-7526CEFCD057}"/>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DQ13_1!$F$2</c:f>
              <c:numCache>
                <c:formatCode>General</c:formatCode>
                <c:ptCount val="1"/>
                <c:pt idx="0">
                  <c:v>8.9999999999999998E-4</c:v>
                </c:pt>
              </c:numCache>
            </c:numRef>
          </c:val>
          <c:extLst>
            <c:ext xmlns:c16="http://schemas.microsoft.com/office/drawing/2014/chart" uri="{C3380CC4-5D6E-409C-BE32-E72D297353CC}">
              <c16:uniqueId val="{00000004-705F-4FAC-9C77-7526CEFCD057}"/>
            </c:ext>
          </c:extLst>
        </c:ser>
        <c:ser>
          <c:idx val="3"/>
          <c:order val="3"/>
          <c:tx>
            <c:strRef>
              <c:f>DQ13_1!$G$1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705F-4FAC-9C77-7526CEFCD057}"/>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DQ13_1!$G$2</c:f>
              <c:numCache>
                <c:formatCode>General</c:formatCode>
                <c:ptCount val="1"/>
                <c:pt idx="0">
                  <c:v>8.9999999999999998E-4</c:v>
                </c:pt>
              </c:numCache>
            </c:numRef>
          </c:val>
          <c:extLst>
            <c:ext xmlns:c16="http://schemas.microsoft.com/office/drawing/2014/chart" uri="{C3380CC4-5D6E-409C-BE32-E72D297353CC}">
              <c16:uniqueId val="{00000006-705F-4FAC-9C77-7526CEFCD057}"/>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DQ14_1!$D$1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DQ14_1!$B$2:$C$4</c:f>
              <c:multiLvlStrCache>
                <c:ptCount val="3"/>
                <c:lvl>
                  <c:pt idx="0">
                    <c:v>Eighth grade</c:v>
                  </c:pt>
                  <c:pt idx="1">
                    <c:v>Seventh grade</c:v>
                  </c:pt>
                  <c:pt idx="2">
                    <c:v>Sixth grade</c:v>
                  </c:pt>
                </c:lvl>
                <c:lvl>
                  <c:pt idx="0">
                    <c:v>c.</c:v>
                  </c:pt>
                  <c:pt idx="1">
                    <c:v>b.</c:v>
                  </c:pt>
                  <c:pt idx="2">
                    <c:v>a.</c:v>
                  </c:pt>
                </c:lvl>
              </c:multiLvlStrCache>
            </c:multiLvlStrRef>
          </c:cat>
          <c:val>
            <c:numRef>
              <c:f>DQ14_1!$D$2:$D$4</c:f>
              <c:numCache>
                <c:formatCode>General</c:formatCode>
                <c:ptCount val="3"/>
                <c:pt idx="0">
                  <c:v>100</c:v>
                </c:pt>
                <c:pt idx="1">
                  <c:v>100</c:v>
                </c:pt>
                <c:pt idx="2">
                  <c:v>100</c:v>
                </c:pt>
              </c:numCache>
            </c:numRef>
          </c:val>
          <c:extLst>
            <c:ext xmlns:c16="http://schemas.microsoft.com/office/drawing/2014/chart" uri="{C3380CC4-5D6E-409C-BE32-E72D297353CC}">
              <c16:uniqueId val="{00000000-9544-497A-9444-9ABBEDD78353}"/>
            </c:ext>
          </c:extLst>
        </c:ser>
        <c:ser>
          <c:idx val="1"/>
          <c:order val="1"/>
          <c:tx>
            <c:strRef>
              <c:f>DQ14_1!$E$1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544-497A-9444-9ABBEDD78353}"/>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544-497A-9444-9ABBEDD78353}"/>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544-497A-9444-9ABBEDD78353}"/>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DQ14_1!$B$2:$C$4</c:f>
              <c:multiLvlStrCache>
                <c:ptCount val="3"/>
                <c:lvl>
                  <c:pt idx="0">
                    <c:v>Eighth grade</c:v>
                  </c:pt>
                  <c:pt idx="1">
                    <c:v>Seventh grade</c:v>
                  </c:pt>
                  <c:pt idx="2">
                    <c:v>Sixth grade</c:v>
                  </c:pt>
                </c:lvl>
                <c:lvl>
                  <c:pt idx="0">
                    <c:v>c.</c:v>
                  </c:pt>
                  <c:pt idx="1">
                    <c:v>b.</c:v>
                  </c:pt>
                  <c:pt idx="2">
                    <c:v>a.</c:v>
                  </c:pt>
                </c:lvl>
              </c:multiLvlStrCache>
            </c:multiLvlStrRef>
          </c:cat>
          <c:val>
            <c:numRef>
              <c:f>DQ14_1!$E$2:$E$4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4-9544-497A-9444-9ABBEDD78353}"/>
            </c:ext>
          </c:extLst>
        </c:ser>
        <c:ser>
          <c:idx val="2"/>
          <c:order val="2"/>
          <c:tx>
            <c:strRef>
              <c:f>DQ14_1!$F$1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544-497A-9444-9ABBEDD78353}"/>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544-497A-9444-9ABBEDD78353}"/>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544-497A-9444-9ABBEDD78353}"/>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DQ14_1!$B$2:$C$4</c:f>
              <c:multiLvlStrCache>
                <c:ptCount val="3"/>
                <c:lvl>
                  <c:pt idx="0">
                    <c:v>Eighth grade</c:v>
                  </c:pt>
                  <c:pt idx="1">
                    <c:v>Seventh grade</c:v>
                  </c:pt>
                  <c:pt idx="2">
                    <c:v>Sixth grade</c:v>
                  </c:pt>
                </c:lvl>
                <c:lvl>
                  <c:pt idx="0">
                    <c:v>c.</c:v>
                  </c:pt>
                  <c:pt idx="1">
                    <c:v>b.</c:v>
                  </c:pt>
                  <c:pt idx="2">
                    <c:v>a.</c:v>
                  </c:pt>
                </c:lvl>
              </c:multiLvlStrCache>
            </c:multiLvlStrRef>
          </c:cat>
          <c:val>
            <c:numRef>
              <c:f>DQ14_1!$F$2:$F$4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8-9544-497A-9444-9ABBEDD78353}"/>
            </c:ext>
          </c:extLst>
        </c:ser>
        <c:ser>
          <c:idx val="3"/>
          <c:order val="3"/>
          <c:tx>
            <c:strRef>
              <c:f>DQ14_1!$G$1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544-497A-9444-9ABBEDD78353}"/>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544-497A-9444-9ABBEDD78353}"/>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9544-497A-9444-9ABBEDD78353}"/>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DQ14_1!$B$2:$C$4</c:f>
              <c:multiLvlStrCache>
                <c:ptCount val="3"/>
                <c:lvl>
                  <c:pt idx="0">
                    <c:v>Eighth grade</c:v>
                  </c:pt>
                  <c:pt idx="1">
                    <c:v>Seventh grade</c:v>
                  </c:pt>
                  <c:pt idx="2">
                    <c:v>Sixth grade</c:v>
                  </c:pt>
                </c:lvl>
                <c:lvl>
                  <c:pt idx="0">
                    <c:v>c.</c:v>
                  </c:pt>
                  <c:pt idx="1">
                    <c:v>b.</c:v>
                  </c:pt>
                  <c:pt idx="2">
                    <c:v>a.</c:v>
                  </c:pt>
                </c:lvl>
              </c:multiLvlStrCache>
            </c:multiLvlStrRef>
          </c:cat>
          <c:val>
            <c:numRef>
              <c:f>DQ14_1!$G$2:$G$4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C-9544-497A-9444-9ABBEDD78353}"/>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DQ14_2!$D$1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DQ14_2!$B$2:$C$5</c:f>
              <c:multiLvlStrCache>
                <c:ptCount val="4"/>
                <c:lvl>
                  <c:pt idx="0">
                    <c:v>Twelfth grade</c:v>
                  </c:pt>
                  <c:pt idx="1">
                    <c:v>Eleventh grade</c:v>
                  </c:pt>
                  <c:pt idx="2">
                    <c:v>Tenth grade</c:v>
                  </c:pt>
                  <c:pt idx="3">
                    <c:v>Ninth grade</c:v>
                  </c:pt>
                </c:lvl>
                <c:lvl>
                  <c:pt idx="0">
                    <c:v>g.</c:v>
                  </c:pt>
                  <c:pt idx="1">
                    <c:v>f.</c:v>
                  </c:pt>
                  <c:pt idx="2">
                    <c:v>e.</c:v>
                  </c:pt>
                  <c:pt idx="3">
                    <c:v>d.</c:v>
                  </c:pt>
                </c:lvl>
              </c:multiLvlStrCache>
            </c:multiLvlStrRef>
          </c:cat>
          <c:val>
            <c:numRef>
              <c:f>DQ14_2!$D$2:$D$5</c:f>
              <c:numCache>
                <c:formatCode>General</c:formatCode>
                <c:ptCount val="4"/>
                <c:pt idx="0">
                  <c:v>8.0000000000000004E-4</c:v>
                </c:pt>
                <c:pt idx="1">
                  <c:v>15.4</c:v>
                </c:pt>
                <c:pt idx="2">
                  <c:v>69.2</c:v>
                </c:pt>
                <c:pt idx="3">
                  <c:v>100</c:v>
                </c:pt>
              </c:numCache>
            </c:numRef>
          </c:val>
          <c:extLst>
            <c:ext xmlns:c16="http://schemas.microsoft.com/office/drawing/2014/chart" uri="{C3380CC4-5D6E-409C-BE32-E72D297353CC}">
              <c16:uniqueId val="{00000000-408C-4EE6-936A-39B9422CB080}"/>
            </c:ext>
          </c:extLst>
        </c:ser>
        <c:ser>
          <c:idx val="1"/>
          <c:order val="1"/>
          <c:tx>
            <c:strRef>
              <c:f>DQ14_2!$E$1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08C-4EE6-936A-39B9422CB080}"/>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08C-4EE6-936A-39B9422CB080}"/>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08C-4EE6-936A-39B9422CB080}"/>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08C-4EE6-936A-39B9422CB080}"/>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DQ14_2!$B$2:$C$5</c:f>
              <c:multiLvlStrCache>
                <c:ptCount val="4"/>
                <c:lvl>
                  <c:pt idx="0">
                    <c:v>Twelfth grade</c:v>
                  </c:pt>
                  <c:pt idx="1">
                    <c:v>Eleventh grade</c:v>
                  </c:pt>
                  <c:pt idx="2">
                    <c:v>Tenth grade</c:v>
                  </c:pt>
                  <c:pt idx="3">
                    <c:v>Ninth grade</c:v>
                  </c:pt>
                </c:lvl>
                <c:lvl>
                  <c:pt idx="0">
                    <c:v>g.</c:v>
                  </c:pt>
                  <c:pt idx="1">
                    <c:v>f.</c:v>
                  </c:pt>
                  <c:pt idx="2">
                    <c:v>e.</c:v>
                  </c:pt>
                  <c:pt idx="3">
                    <c:v>d.</c:v>
                  </c:pt>
                </c:lvl>
              </c:multiLvlStrCache>
            </c:multiLvlStrRef>
          </c:cat>
          <c:val>
            <c:numRef>
              <c:f>DQ14_2!$E$2:$E$5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5-408C-4EE6-936A-39B9422CB080}"/>
            </c:ext>
          </c:extLst>
        </c:ser>
        <c:ser>
          <c:idx val="2"/>
          <c:order val="2"/>
          <c:tx>
            <c:strRef>
              <c:f>DQ14_2!$F$1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408C-4EE6-936A-39B9422CB080}"/>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408C-4EE6-936A-39B9422CB080}"/>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408C-4EE6-936A-39B9422CB080}"/>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408C-4EE6-936A-39B9422CB080}"/>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DQ14_2!$B$2:$C$5</c:f>
              <c:multiLvlStrCache>
                <c:ptCount val="4"/>
                <c:lvl>
                  <c:pt idx="0">
                    <c:v>Twelfth grade</c:v>
                  </c:pt>
                  <c:pt idx="1">
                    <c:v>Eleventh grade</c:v>
                  </c:pt>
                  <c:pt idx="2">
                    <c:v>Tenth grade</c:v>
                  </c:pt>
                  <c:pt idx="3">
                    <c:v>Ninth grade</c:v>
                  </c:pt>
                </c:lvl>
                <c:lvl>
                  <c:pt idx="0">
                    <c:v>g.</c:v>
                  </c:pt>
                  <c:pt idx="1">
                    <c:v>f.</c:v>
                  </c:pt>
                  <c:pt idx="2">
                    <c:v>e.</c:v>
                  </c:pt>
                  <c:pt idx="3">
                    <c:v>d.</c:v>
                  </c:pt>
                </c:lvl>
              </c:multiLvlStrCache>
            </c:multiLvlStrRef>
          </c:cat>
          <c:val>
            <c:numRef>
              <c:f>DQ14_2!$F$2:$F$5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A-408C-4EE6-936A-39B9422CB080}"/>
            </c:ext>
          </c:extLst>
        </c:ser>
        <c:ser>
          <c:idx val="3"/>
          <c:order val="3"/>
          <c:tx>
            <c:strRef>
              <c:f>DQ14_2!$G$1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408C-4EE6-936A-39B9422CB080}"/>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408C-4EE6-936A-39B9422CB080}"/>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408C-4EE6-936A-39B9422CB080}"/>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408C-4EE6-936A-39B9422CB080}"/>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DQ14_2!$B$2:$C$5</c:f>
              <c:multiLvlStrCache>
                <c:ptCount val="4"/>
                <c:lvl>
                  <c:pt idx="0">
                    <c:v>Twelfth grade</c:v>
                  </c:pt>
                  <c:pt idx="1">
                    <c:v>Eleventh grade</c:v>
                  </c:pt>
                  <c:pt idx="2">
                    <c:v>Tenth grade</c:v>
                  </c:pt>
                  <c:pt idx="3">
                    <c:v>Ninth grade</c:v>
                  </c:pt>
                </c:lvl>
                <c:lvl>
                  <c:pt idx="0">
                    <c:v>g.</c:v>
                  </c:pt>
                  <c:pt idx="1">
                    <c:v>f.</c:v>
                  </c:pt>
                  <c:pt idx="2">
                    <c:v>e.</c:v>
                  </c:pt>
                  <c:pt idx="3">
                    <c:v>d.</c:v>
                  </c:pt>
                </c:lvl>
              </c:multiLvlStrCache>
            </c:multiLvlStrRef>
          </c:cat>
          <c:val>
            <c:numRef>
              <c:f>DQ14_2!$G$2:$G$5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F-408C-4EE6-936A-39B9422CB080}"/>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DQ01_2!$D$1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DQ01_2!$B$2:$C$4</c:f>
              <c:multiLvlStrCache>
                <c:ptCount val="3"/>
                <c:lvl>
                  <c:pt idx="0">
                    <c:v>Sexual health, including HIV, other STD, and pregnancy prevention</c:v>
                  </c:pt>
                  <c:pt idx="1">
                    <c:v>Unintentional injury and violence prevention (safety)</c:v>
                  </c:pt>
                  <c:pt idx="2">
                    <c:v>Chronic health conditions (e.g., asthma, food allergies)</c:v>
                  </c:pt>
                </c:lvl>
                <c:lvl>
                  <c:pt idx="0">
                    <c:v>g.</c:v>
                  </c:pt>
                  <c:pt idx="1">
                    <c:v>f.</c:v>
                  </c:pt>
                  <c:pt idx="2">
                    <c:v>e.</c:v>
                  </c:pt>
                </c:lvl>
              </c:multiLvlStrCache>
            </c:multiLvlStrRef>
          </c:cat>
          <c:val>
            <c:numRef>
              <c:f>DQ01_2!$D$2:$D$4</c:f>
              <c:numCache>
                <c:formatCode>General</c:formatCode>
                <c:ptCount val="3"/>
                <c:pt idx="0">
                  <c:v>54.7</c:v>
                </c:pt>
                <c:pt idx="1">
                  <c:v>62.9</c:v>
                </c:pt>
                <c:pt idx="2">
                  <c:v>54.1</c:v>
                </c:pt>
              </c:numCache>
            </c:numRef>
          </c:val>
          <c:extLst>
            <c:ext xmlns:c16="http://schemas.microsoft.com/office/drawing/2014/chart" uri="{C3380CC4-5D6E-409C-BE32-E72D297353CC}">
              <c16:uniqueId val="{00000000-B602-4D4C-8271-AB1519074F5E}"/>
            </c:ext>
          </c:extLst>
        </c:ser>
        <c:ser>
          <c:idx val="1"/>
          <c:order val="1"/>
          <c:tx>
            <c:strRef>
              <c:f>DQ01_2!$E$1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602-4D4C-8271-AB1519074F5E}"/>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602-4D4C-8271-AB1519074F5E}"/>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602-4D4C-8271-AB1519074F5E}"/>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DQ01_2!$B$2:$C$4</c:f>
              <c:multiLvlStrCache>
                <c:ptCount val="3"/>
                <c:lvl>
                  <c:pt idx="0">
                    <c:v>Sexual health, including HIV, other STD, and pregnancy prevention</c:v>
                  </c:pt>
                  <c:pt idx="1">
                    <c:v>Unintentional injury and violence prevention (safety)</c:v>
                  </c:pt>
                  <c:pt idx="2">
                    <c:v>Chronic health conditions (e.g., asthma, food allergies)</c:v>
                  </c:pt>
                </c:lvl>
                <c:lvl>
                  <c:pt idx="0">
                    <c:v>g.</c:v>
                  </c:pt>
                  <c:pt idx="1">
                    <c:v>f.</c:v>
                  </c:pt>
                  <c:pt idx="2">
                    <c:v>e.</c:v>
                  </c:pt>
                </c:lvl>
              </c:multiLvlStrCache>
            </c:multiLvlStrRef>
          </c:cat>
          <c:val>
            <c:numRef>
              <c:f>DQ01_2!$E$2:$E$4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4-B602-4D4C-8271-AB1519074F5E}"/>
            </c:ext>
          </c:extLst>
        </c:ser>
        <c:ser>
          <c:idx val="2"/>
          <c:order val="2"/>
          <c:tx>
            <c:strRef>
              <c:f>DQ01_2!$F$1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602-4D4C-8271-AB1519074F5E}"/>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B602-4D4C-8271-AB1519074F5E}"/>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B602-4D4C-8271-AB1519074F5E}"/>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DQ01_2!$B$2:$C$4</c:f>
              <c:multiLvlStrCache>
                <c:ptCount val="3"/>
                <c:lvl>
                  <c:pt idx="0">
                    <c:v>Sexual health, including HIV, other STD, and pregnancy prevention</c:v>
                  </c:pt>
                  <c:pt idx="1">
                    <c:v>Unintentional injury and violence prevention (safety)</c:v>
                  </c:pt>
                  <c:pt idx="2">
                    <c:v>Chronic health conditions (e.g., asthma, food allergies)</c:v>
                  </c:pt>
                </c:lvl>
                <c:lvl>
                  <c:pt idx="0">
                    <c:v>g.</c:v>
                  </c:pt>
                  <c:pt idx="1">
                    <c:v>f.</c:v>
                  </c:pt>
                  <c:pt idx="2">
                    <c:v>e.</c:v>
                  </c:pt>
                </c:lvl>
              </c:multiLvlStrCache>
            </c:multiLvlStrRef>
          </c:cat>
          <c:val>
            <c:numRef>
              <c:f>DQ01_2!$F$2:$F$4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8-B602-4D4C-8271-AB1519074F5E}"/>
            </c:ext>
          </c:extLst>
        </c:ser>
        <c:ser>
          <c:idx val="3"/>
          <c:order val="3"/>
          <c:tx>
            <c:strRef>
              <c:f>DQ01_2!$G$1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B602-4D4C-8271-AB1519074F5E}"/>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B602-4D4C-8271-AB1519074F5E}"/>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B602-4D4C-8271-AB1519074F5E}"/>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DQ01_2!$B$2:$C$4</c:f>
              <c:multiLvlStrCache>
                <c:ptCount val="3"/>
                <c:lvl>
                  <c:pt idx="0">
                    <c:v>Sexual health, including HIV, other STD, and pregnancy prevention</c:v>
                  </c:pt>
                  <c:pt idx="1">
                    <c:v>Unintentional injury and violence prevention (safety)</c:v>
                  </c:pt>
                  <c:pt idx="2">
                    <c:v>Chronic health conditions (e.g., asthma, food allergies)</c:v>
                  </c:pt>
                </c:lvl>
                <c:lvl>
                  <c:pt idx="0">
                    <c:v>g.</c:v>
                  </c:pt>
                  <c:pt idx="1">
                    <c:v>f.</c:v>
                  </c:pt>
                  <c:pt idx="2">
                    <c:v>e.</c:v>
                  </c:pt>
                </c:lvl>
              </c:multiLvlStrCache>
            </c:multiLvlStrRef>
          </c:cat>
          <c:val>
            <c:numRef>
              <c:f>DQ01_2!$G$2:$G$4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C-B602-4D4C-8271-AB1519074F5E}"/>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DQ15_1!$D$1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DQ15_1!$D$2</c:f>
              <c:numCache>
                <c:formatCode>General</c:formatCode>
                <c:ptCount val="1"/>
                <c:pt idx="0">
                  <c:v>88.2</c:v>
                </c:pt>
              </c:numCache>
            </c:numRef>
          </c:val>
          <c:extLst>
            <c:ext xmlns:c16="http://schemas.microsoft.com/office/drawing/2014/chart" uri="{C3380CC4-5D6E-409C-BE32-E72D297353CC}">
              <c16:uniqueId val="{00000000-32A2-4AA0-8123-7F278F411F31}"/>
            </c:ext>
          </c:extLst>
        </c:ser>
        <c:ser>
          <c:idx val="1"/>
          <c:order val="1"/>
          <c:tx>
            <c:strRef>
              <c:f>DQ15_1!$E$1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2A2-4AA0-8123-7F278F411F31}"/>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DQ15_1!$E$2</c:f>
              <c:numCache>
                <c:formatCode>General</c:formatCode>
                <c:ptCount val="1"/>
                <c:pt idx="0">
                  <c:v>8.9999999999999998E-4</c:v>
                </c:pt>
              </c:numCache>
            </c:numRef>
          </c:val>
          <c:extLst>
            <c:ext xmlns:c16="http://schemas.microsoft.com/office/drawing/2014/chart" uri="{C3380CC4-5D6E-409C-BE32-E72D297353CC}">
              <c16:uniqueId val="{00000002-32A2-4AA0-8123-7F278F411F31}"/>
            </c:ext>
          </c:extLst>
        </c:ser>
        <c:ser>
          <c:idx val="2"/>
          <c:order val="2"/>
          <c:tx>
            <c:strRef>
              <c:f>DQ15_1!$F$1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2A2-4AA0-8123-7F278F411F31}"/>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DQ15_1!$F$2</c:f>
              <c:numCache>
                <c:formatCode>General</c:formatCode>
                <c:ptCount val="1"/>
                <c:pt idx="0">
                  <c:v>8.9999999999999998E-4</c:v>
                </c:pt>
              </c:numCache>
            </c:numRef>
          </c:val>
          <c:extLst>
            <c:ext xmlns:c16="http://schemas.microsoft.com/office/drawing/2014/chart" uri="{C3380CC4-5D6E-409C-BE32-E72D297353CC}">
              <c16:uniqueId val="{00000004-32A2-4AA0-8123-7F278F411F31}"/>
            </c:ext>
          </c:extLst>
        </c:ser>
        <c:ser>
          <c:idx val="3"/>
          <c:order val="3"/>
          <c:tx>
            <c:strRef>
              <c:f>DQ15_1!$G$1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2A2-4AA0-8123-7F278F411F31}"/>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DQ15_1!$G$2</c:f>
              <c:numCache>
                <c:formatCode>General</c:formatCode>
                <c:ptCount val="1"/>
                <c:pt idx="0">
                  <c:v>8.9999999999999998E-4</c:v>
                </c:pt>
              </c:numCache>
            </c:numRef>
          </c:val>
          <c:extLst>
            <c:ext xmlns:c16="http://schemas.microsoft.com/office/drawing/2014/chart" uri="{C3380CC4-5D6E-409C-BE32-E72D297353CC}">
              <c16:uniqueId val="{00000006-32A2-4AA0-8123-7F278F411F31}"/>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DQ16_1!$D$1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DQ16_1!$B$2:$C$6</c:f>
              <c:multiLvlStrCache>
                <c:ptCount val="5"/>
                <c:lvl>
                  <c:pt idx="0">
                    <c:v>Require physical education teachers to be certified, licensed, or endorsed by the state in physical education</c:v>
                  </c:pt>
                  <c:pt idx="1">
                    <c:v>Allow teachers to exclude students from physical education to punish them for inappropriate behavior or failure to complete class work in another class</c:v>
                  </c:pt>
                  <c:pt idx="2">
                    <c:v>Allow the use of waivers, exemptions, or substitutions for physical education requirements for one grading period or longer</c:v>
                  </c:pt>
                  <c:pt idx="3">
                    <c:v>Require physical education teachers to follow a written physical education curriculum</c:v>
                  </c:pt>
                  <c:pt idx="4">
                    <c:v>Provide physical education teachers with a written physical education curriculum that aligns with national standards for physical education</c:v>
                  </c:pt>
                </c:lvl>
                <c:lvl>
                  <c:pt idx="0">
                    <c:v>e.</c:v>
                  </c:pt>
                  <c:pt idx="1">
                    <c:v>d.</c:v>
                  </c:pt>
                  <c:pt idx="2">
                    <c:v>c.</c:v>
                  </c:pt>
                  <c:pt idx="3">
                    <c:v>b.</c:v>
                  </c:pt>
                  <c:pt idx="4">
                    <c:v>a.</c:v>
                  </c:pt>
                </c:lvl>
              </c:multiLvlStrCache>
            </c:multiLvlStrRef>
          </c:cat>
          <c:val>
            <c:numRef>
              <c:f>DQ16_1!$D$2:$D$6</c:f>
              <c:numCache>
                <c:formatCode>General</c:formatCode>
                <c:ptCount val="5"/>
                <c:pt idx="0">
                  <c:v>94.1</c:v>
                </c:pt>
                <c:pt idx="1">
                  <c:v>5.9</c:v>
                </c:pt>
                <c:pt idx="2">
                  <c:v>42.9</c:v>
                </c:pt>
                <c:pt idx="3">
                  <c:v>43.5</c:v>
                </c:pt>
                <c:pt idx="4">
                  <c:v>71.8</c:v>
                </c:pt>
              </c:numCache>
            </c:numRef>
          </c:val>
          <c:extLst>
            <c:ext xmlns:c16="http://schemas.microsoft.com/office/drawing/2014/chart" uri="{C3380CC4-5D6E-409C-BE32-E72D297353CC}">
              <c16:uniqueId val="{00000000-D6F4-4CA3-A2C1-FD90A34E2829}"/>
            </c:ext>
          </c:extLst>
        </c:ser>
        <c:ser>
          <c:idx val="1"/>
          <c:order val="1"/>
          <c:tx>
            <c:strRef>
              <c:f>DQ16_1!$E$1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6F4-4CA3-A2C1-FD90A34E2829}"/>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6F4-4CA3-A2C1-FD90A34E2829}"/>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6F4-4CA3-A2C1-FD90A34E2829}"/>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6F4-4CA3-A2C1-FD90A34E2829}"/>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6F4-4CA3-A2C1-FD90A34E2829}"/>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DQ16_1!$B$2:$C$6</c:f>
              <c:multiLvlStrCache>
                <c:ptCount val="5"/>
                <c:lvl>
                  <c:pt idx="0">
                    <c:v>Require physical education teachers to be certified, licensed, or endorsed by the state in physical education</c:v>
                  </c:pt>
                  <c:pt idx="1">
                    <c:v>Allow teachers to exclude students from physical education to punish them for inappropriate behavior or failure to complete class work in another class</c:v>
                  </c:pt>
                  <c:pt idx="2">
                    <c:v>Allow the use of waivers, exemptions, or substitutions for physical education requirements for one grading period or longer</c:v>
                  </c:pt>
                  <c:pt idx="3">
                    <c:v>Require physical education teachers to follow a written physical education curriculum</c:v>
                  </c:pt>
                  <c:pt idx="4">
                    <c:v>Provide physical education teachers with a written physical education curriculum that aligns with national standards for physical education</c:v>
                  </c:pt>
                </c:lvl>
                <c:lvl>
                  <c:pt idx="0">
                    <c:v>e.</c:v>
                  </c:pt>
                  <c:pt idx="1">
                    <c:v>d.</c:v>
                  </c:pt>
                  <c:pt idx="2">
                    <c:v>c.</c:v>
                  </c:pt>
                  <c:pt idx="3">
                    <c:v>b.</c:v>
                  </c:pt>
                  <c:pt idx="4">
                    <c:v>a.</c:v>
                  </c:pt>
                </c:lvl>
              </c:multiLvlStrCache>
            </c:multiLvlStrRef>
          </c:cat>
          <c:val>
            <c:numRef>
              <c:f>DQ16_1!$E$2:$E$6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D6F4-4CA3-A2C1-FD90A34E2829}"/>
            </c:ext>
          </c:extLst>
        </c:ser>
        <c:ser>
          <c:idx val="2"/>
          <c:order val="2"/>
          <c:tx>
            <c:strRef>
              <c:f>DQ16_1!$F$1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D6F4-4CA3-A2C1-FD90A34E2829}"/>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D6F4-4CA3-A2C1-FD90A34E2829}"/>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D6F4-4CA3-A2C1-FD90A34E2829}"/>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D6F4-4CA3-A2C1-FD90A34E2829}"/>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D6F4-4CA3-A2C1-FD90A34E2829}"/>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DQ16_1!$B$2:$C$6</c:f>
              <c:multiLvlStrCache>
                <c:ptCount val="5"/>
                <c:lvl>
                  <c:pt idx="0">
                    <c:v>Require physical education teachers to be certified, licensed, or endorsed by the state in physical education</c:v>
                  </c:pt>
                  <c:pt idx="1">
                    <c:v>Allow teachers to exclude students from physical education to punish them for inappropriate behavior or failure to complete class work in another class</c:v>
                  </c:pt>
                  <c:pt idx="2">
                    <c:v>Allow the use of waivers, exemptions, or substitutions for physical education requirements for one grading period or longer</c:v>
                  </c:pt>
                  <c:pt idx="3">
                    <c:v>Require physical education teachers to follow a written physical education curriculum</c:v>
                  </c:pt>
                  <c:pt idx="4">
                    <c:v>Provide physical education teachers with a written physical education curriculum that aligns with national standards for physical education</c:v>
                  </c:pt>
                </c:lvl>
                <c:lvl>
                  <c:pt idx="0">
                    <c:v>e.</c:v>
                  </c:pt>
                  <c:pt idx="1">
                    <c:v>d.</c:v>
                  </c:pt>
                  <c:pt idx="2">
                    <c:v>c.</c:v>
                  </c:pt>
                  <c:pt idx="3">
                    <c:v>b.</c:v>
                  </c:pt>
                  <c:pt idx="4">
                    <c:v>a.</c:v>
                  </c:pt>
                </c:lvl>
              </c:multiLvlStrCache>
            </c:multiLvlStrRef>
          </c:cat>
          <c:val>
            <c:numRef>
              <c:f>DQ16_1!$F$2:$F$6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C-D6F4-4CA3-A2C1-FD90A34E2829}"/>
            </c:ext>
          </c:extLst>
        </c:ser>
        <c:ser>
          <c:idx val="3"/>
          <c:order val="3"/>
          <c:tx>
            <c:strRef>
              <c:f>DQ16_1!$G$1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D6F4-4CA3-A2C1-FD90A34E2829}"/>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D6F4-4CA3-A2C1-FD90A34E2829}"/>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D6F4-4CA3-A2C1-FD90A34E2829}"/>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D6F4-4CA3-A2C1-FD90A34E2829}"/>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D6F4-4CA3-A2C1-FD90A34E2829}"/>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DQ16_1!$B$2:$C$6</c:f>
              <c:multiLvlStrCache>
                <c:ptCount val="5"/>
                <c:lvl>
                  <c:pt idx="0">
                    <c:v>Require physical education teachers to be certified, licensed, or endorsed by the state in physical education</c:v>
                  </c:pt>
                  <c:pt idx="1">
                    <c:v>Allow teachers to exclude students from physical education to punish them for inappropriate behavior or failure to complete class work in another class</c:v>
                  </c:pt>
                  <c:pt idx="2">
                    <c:v>Allow the use of waivers, exemptions, or substitutions for physical education requirements for one grading period or longer</c:v>
                  </c:pt>
                  <c:pt idx="3">
                    <c:v>Require physical education teachers to follow a written physical education curriculum</c:v>
                  </c:pt>
                  <c:pt idx="4">
                    <c:v>Provide physical education teachers with a written physical education curriculum that aligns with national standards for physical education</c:v>
                  </c:pt>
                </c:lvl>
                <c:lvl>
                  <c:pt idx="0">
                    <c:v>e.</c:v>
                  </c:pt>
                  <c:pt idx="1">
                    <c:v>d.</c:v>
                  </c:pt>
                  <c:pt idx="2">
                    <c:v>c.</c:v>
                  </c:pt>
                  <c:pt idx="3">
                    <c:v>b.</c:v>
                  </c:pt>
                  <c:pt idx="4">
                    <c:v>a.</c:v>
                  </c:pt>
                </c:lvl>
              </c:multiLvlStrCache>
            </c:multiLvlStrRef>
          </c:cat>
          <c:val>
            <c:numRef>
              <c:f>DQ16_1!$G$2:$G$6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12-D6F4-4CA3-A2C1-FD90A34E2829}"/>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DQ16_2!$D$1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DQ16_2!$B$2:$C$5</c:f>
              <c:multiLvlStrCache>
                <c:ptCount val="4"/>
                <c:lvl>
                  <c:pt idx="0">
                    <c:v>Include students with disabilities in regular physical education courses as appropriate</c:v>
                  </c:pt>
                  <c:pt idx="1">
                    <c:v>Provide adapted physical education (i.e., special courses separate from regular PE courses) for students with disabilities as appropriate</c:v>
                  </c:pt>
                  <c:pt idx="2">
                    <c:v>Have a dedicated budget for physical education materials and equipment</c:v>
                  </c:pt>
                  <c:pt idx="3">
                    <c:v>Limit physical education class sizes so that they are the same size as other subject areas</c:v>
                  </c:pt>
                </c:lvl>
                <c:lvl>
                  <c:pt idx="0">
                    <c:v>i.</c:v>
                  </c:pt>
                  <c:pt idx="1">
                    <c:v>h.</c:v>
                  </c:pt>
                  <c:pt idx="2">
                    <c:v>g.</c:v>
                  </c:pt>
                  <c:pt idx="3">
                    <c:v>f.</c:v>
                  </c:pt>
                </c:lvl>
              </c:multiLvlStrCache>
            </c:multiLvlStrRef>
          </c:cat>
          <c:val>
            <c:numRef>
              <c:f>DQ16_2!$D$2:$D$5</c:f>
              <c:numCache>
                <c:formatCode>General</c:formatCode>
                <c:ptCount val="4"/>
                <c:pt idx="0">
                  <c:v>100</c:v>
                </c:pt>
                <c:pt idx="1">
                  <c:v>80</c:v>
                </c:pt>
                <c:pt idx="2">
                  <c:v>71.8</c:v>
                </c:pt>
                <c:pt idx="3">
                  <c:v>67.599999999999994</c:v>
                </c:pt>
              </c:numCache>
            </c:numRef>
          </c:val>
          <c:extLst>
            <c:ext xmlns:c16="http://schemas.microsoft.com/office/drawing/2014/chart" uri="{C3380CC4-5D6E-409C-BE32-E72D297353CC}">
              <c16:uniqueId val="{00000000-05E7-4C07-A571-30997DB8D2B4}"/>
            </c:ext>
          </c:extLst>
        </c:ser>
        <c:ser>
          <c:idx val="1"/>
          <c:order val="1"/>
          <c:tx>
            <c:strRef>
              <c:f>DQ16_2!$E$1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5E7-4C07-A571-30997DB8D2B4}"/>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5E7-4C07-A571-30997DB8D2B4}"/>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5E7-4C07-A571-30997DB8D2B4}"/>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5E7-4C07-A571-30997DB8D2B4}"/>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DQ16_2!$B$2:$C$5</c:f>
              <c:multiLvlStrCache>
                <c:ptCount val="4"/>
                <c:lvl>
                  <c:pt idx="0">
                    <c:v>Include students with disabilities in regular physical education courses as appropriate</c:v>
                  </c:pt>
                  <c:pt idx="1">
                    <c:v>Provide adapted physical education (i.e., special courses separate from regular PE courses) for students with disabilities as appropriate</c:v>
                  </c:pt>
                  <c:pt idx="2">
                    <c:v>Have a dedicated budget for physical education materials and equipment</c:v>
                  </c:pt>
                  <c:pt idx="3">
                    <c:v>Limit physical education class sizes so that they are the same size as other subject areas</c:v>
                  </c:pt>
                </c:lvl>
                <c:lvl>
                  <c:pt idx="0">
                    <c:v>i.</c:v>
                  </c:pt>
                  <c:pt idx="1">
                    <c:v>h.</c:v>
                  </c:pt>
                  <c:pt idx="2">
                    <c:v>g.</c:v>
                  </c:pt>
                  <c:pt idx="3">
                    <c:v>f.</c:v>
                  </c:pt>
                </c:lvl>
              </c:multiLvlStrCache>
            </c:multiLvlStrRef>
          </c:cat>
          <c:val>
            <c:numRef>
              <c:f>DQ16_2!$E$2:$E$5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5-05E7-4C07-A571-30997DB8D2B4}"/>
            </c:ext>
          </c:extLst>
        </c:ser>
        <c:ser>
          <c:idx val="2"/>
          <c:order val="2"/>
          <c:tx>
            <c:strRef>
              <c:f>DQ16_2!$F$1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05E7-4C07-A571-30997DB8D2B4}"/>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05E7-4C07-A571-30997DB8D2B4}"/>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05E7-4C07-A571-30997DB8D2B4}"/>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05E7-4C07-A571-30997DB8D2B4}"/>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DQ16_2!$B$2:$C$5</c:f>
              <c:multiLvlStrCache>
                <c:ptCount val="4"/>
                <c:lvl>
                  <c:pt idx="0">
                    <c:v>Include students with disabilities in regular physical education courses as appropriate</c:v>
                  </c:pt>
                  <c:pt idx="1">
                    <c:v>Provide adapted physical education (i.e., special courses separate from regular PE courses) for students with disabilities as appropriate</c:v>
                  </c:pt>
                  <c:pt idx="2">
                    <c:v>Have a dedicated budget for physical education materials and equipment</c:v>
                  </c:pt>
                  <c:pt idx="3">
                    <c:v>Limit physical education class sizes so that they are the same size as other subject areas</c:v>
                  </c:pt>
                </c:lvl>
                <c:lvl>
                  <c:pt idx="0">
                    <c:v>i.</c:v>
                  </c:pt>
                  <c:pt idx="1">
                    <c:v>h.</c:v>
                  </c:pt>
                  <c:pt idx="2">
                    <c:v>g.</c:v>
                  </c:pt>
                  <c:pt idx="3">
                    <c:v>f.</c:v>
                  </c:pt>
                </c:lvl>
              </c:multiLvlStrCache>
            </c:multiLvlStrRef>
          </c:cat>
          <c:val>
            <c:numRef>
              <c:f>DQ16_2!$F$2:$F$5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A-05E7-4C07-A571-30997DB8D2B4}"/>
            </c:ext>
          </c:extLst>
        </c:ser>
        <c:ser>
          <c:idx val="3"/>
          <c:order val="3"/>
          <c:tx>
            <c:strRef>
              <c:f>DQ16_2!$G$1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05E7-4C07-A571-30997DB8D2B4}"/>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05E7-4C07-A571-30997DB8D2B4}"/>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05E7-4C07-A571-30997DB8D2B4}"/>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05E7-4C07-A571-30997DB8D2B4}"/>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DQ16_2!$B$2:$C$5</c:f>
              <c:multiLvlStrCache>
                <c:ptCount val="4"/>
                <c:lvl>
                  <c:pt idx="0">
                    <c:v>Include students with disabilities in regular physical education courses as appropriate</c:v>
                  </c:pt>
                  <c:pt idx="1">
                    <c:v>Provide adapted physical education (i.e., special courses separate from regular PE courses) for students with disabilities as appropriate</c:v>
                  </c:pt>
                  <c:pt idx="2">
                    <c:v>Have a dedicated budget for physical education materials and equipment</c:v>
                  </c:pt>
                  <c:pt idx="3">
                    <c:v>Limit physical education class sizes so that they are the same size as other subject areas</c:v>
                  </c:pt>
                </c:lvl>
                <c:lvl>
                  <c:pt idx="0">
                    <c:v>i.</c:v>
                  </c:pt>
                  <c:pt idx="1">
                    <c:v>h.</c:v>
                  </c:pt>
                  <c:pt idx="2">
                    <c:v>g.</c:v>
                  </c:pt>
                  <c:pt idx="3">
                    <c:v>f.</c:v>
                  </c:pt>
                </c:lvl>
              </c:multiLvlStrCache>
            </c:multiLvlStrRef>
          </c:cat>
          <c:val>
            <c:numRef>
              <c:f>DQ16_2!$G$2:$G$5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F-05E7-4C07-A571-30997DB8D2B4}"/>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DQ17_1!$D$1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DQ17_1!$D$2</c:f>
              <c:numCache>
                <c:formatCode>General</c:formatCode>
                <c:ptCount val="1"/>
                <c:pt idx="0">
                  <c:v>34.700000000000003</c:v>
                </c:pt>
              </c:numCache>
            </c:numRef>
          </c:val>
          <c:extLst>
            <c:ext xmlns:c16="http://schemas.microsoft.com/office/drawing/2014/chart" uri="{C3380CC4-5D6E-409C-BE32-E72D297353CC}">
              <c16:uniqueId val="{00000000-805B-471F-AF4D-081F65B8CCE1}"/>
            </c:ext>
          </c:extLst>
        </c:ser>
        <c:ser>
          <c:idx val="1"/>
          <c:order val="1"/>
          <c:tx>
            <c:strRef>
              <c:f>DQ17_1!$E$1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05B-471F-AF4D-081F65B8CCE1}"/>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DQ17_1!$E$2</c:f>
              <c:numCache>
                <c:formatCode>General</c:formatCode>
                <c:ptCount val="1"/>
                <c:pt idx="0">
                  <c:v>8.9999999999999998E-4</c:v>
                </c:pt>
              </c:numCache>
            </c:numRef>
          </c:val>
          <c:extLst>
            <c:ext xmlns:c16="http://schemas.microsoft.com/office/drawing/2014/chart" uri="{C3380CC4-5D6E-409C-BE32-E72D297353CC}">
              <c16:uniqueId val="{00000002-805B-471F-AF4D-081F65B8CCE1}"/>
            </c:ext>
          </c:extLst>
        </c:ser>
        <c:ser>
          <c:idx val="2"/>
          <c:order val="2"/>
          <c:tx>
            <c:strRef>
              <c:f>DQ17_1!$F$1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05B-471F-AF4D-081F65B8CCE1}"/>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DQ17_1!$F$2</c:f>
              <c:numCache>
                <c:formatCode>General</c:formatCode>
                <c:ptCount val="1"/>
                <c:pt idx="0">
                  <c:v>8.9999999999999998E-4</c:v>
                </c:pt>
              </c:numCache>
            </c:numRef>
          </c:val>
          <c:extLst>
            <c:ext xmlns:c16="http://schemas.microsoft.com/office/drawing/2014/chart" uri="{C3380CC4-5D6E-409C-BE32-E72D297353CC}">
              <c16:uniqueId val="{00000004-805B-471F-AF4D-081F65B8CCE1}"/>
            </c:ext>
          </c:extLst>
        </c:ser>
        <c:ser>
          <c:idx val="3"/>
          <c:order val="3"/>
          <c:tx>
            <c:strRef>
              <c:f>DQ17_1!$G$1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05B-471F-AF4D-081F65B8CCE1}"/>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DQ17_1!$G$2</c:f>
              <c:numCache>
                <c:formatCode>General</c:formatCode>
                <c:ptCount val="1"/>
                <c:pt idx="0">
                  <c:v>8.9999999999999998E-4</c:v>
                </c:pt>
              </c:numCache>
            </c:numRef>
          </c:val>
          <c:extLst>
            <c:ext xmlns:c16="http://schemas.microsoft.com/office/drawing/2014/chart" uri="{C3380CC4-5D6E-409C-BE32-E72D297353CC}">
              <c16:uniqueId val="{00000006-805B-471F-AF4D-081F65B8CCE1}"/>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DQ18_1!$D$1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DQ18_1!$D$2</c:f>
              <c:numCache>
                <c:formatCode>General</c:formatCode>
                <c:ptCount val="1"/>
                <c:pt idx="0">
                  <c:v>88.2</c:v>
                </c:pt>
              </c:numCache>
            </c:numRef>
          </c:val>
          <c:extLst>
            <c:ext xmlns:c16="http://schemas.microsoft.com/office/drawing/2014/chart" uri="{C3380CC4-5D6E-409C-BE32-E72D297353CC}">
              <c16:uniqueId val="{00000000-BB55-43E0-AB3C-AA2ABBA2E8C3}"/>
            </c:ext>
          </c:extLst>
        </c:ser>
        <c:ser>
          <c:idx val="1"/>
          <c:order val="1"/>
          <c:tx>
            <c:strRef>
              <c:f>DQ18_1!$E$1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B55-43E0-AB3C-AA2ABBA2E8C3}"/>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DQ18_1!$E$2</c:f>
              <c:numCache>
                <c:formatCode>General</c:formatCode>
                <c:ptCount val="1"/>
                <c:pt idx="0">
                  <c:v>8.9999999999999998E-4</c:v>
                </c:pt>
              </c:numCache>
            </c:numRef>
          </c:val>
          <c:extLst>
            <c:ext xmlns:c16="http://schemas.microsoft.com/office/drawing/2014/chart" uri="{C3380CC4-5D6E-409C-BE32-E72D297353CC}">
              <c16:uniqueId val="{00000002-BB55-43E0-AB3C-AA2ABBA2E8C3}"/>
            </c:ext>
          </c:extLst>
        </c:ser>
        <c:ser>
          <c:idx val="2"/>
          <c:order val="2"/>
          <c:tx>
            <c:strRef>
              <c:f>DQ18_1!$F$1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B55-43E0-AB3C-AA2ABBA2E8C3}"/>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DQ18_1!$F$2</c:f>
              <c:numCache>
                <c:formatCode>General</c:formatCode>
                <c:ptCount val="1"/>
                <c:pt idx="0">
                  <c:v>8.9999999999999998E-4</c:v>
                </c:pt>
              </c:numCache>
            </c:numRef>
          </c:val>
          <c:extLst>
            <c:ext xmlns:c16="http://schemas.microsoft.com/office/drawing/2014/chart" uri="{C3380CC4-5D6E-409C-BE32-E72D297353CC}">
              <c16:uniqueId val="{00000004-BB55-43E0-AB3C-AA2ABBA2E8C3}"/>
            </c:ext>
          </c:extLst>
        </c:ser>
        <c:ser>
          <c:idx val="3"/>
          <c:order val="3"/>
          <c:tx>
            <c:strRef>
              <c:f>DQ18_1!$G$1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B55-43E0-AB3C-AA2ABBA2E8C3}"/>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DQ18_1!$G$2</c:f>
              <c:numCache>
                <c:formatCode>General</c:formatCode>
                <c:ptCount val="1"/>
                <c:pt idx="0">
                  <c:v>8.9999999999999998E-4</c:v>
                </c:pt>
              </c:numCache>
            </c:numRef>
          </c:val>
          <c:extLst>
            <c:ext xmlns:c16="http://schemas.microsoft.com/office/drawing/2014/chart" uri="{C3380CC4-5D6E-409C-BE32-E72D297353CC}">
              <c16:uniqueId val="{00000006-BB55-43E0-AB3C-AA2ABBA2E8C3}"/>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DQ19_1!$D$1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DQ19_1!$D$2</c:f>
              <c:numCache>
                <c:formatCode>General</c:formatCode>
                <c:ptCount val="1"/>
                <c:pt idx="0">
                  <c:v>100</c:v>
                </c:pt>
              </c:numCache>
            </c:numRef>
          </c:val>
          <c:extLst>
            <c:ext xmlns:c16="http://schemas.microsoft.com/office/drawing/2014/chart" uri="{C3380CC4-5D6E-409C-BE32-E72D297353CC}">
              <c16:uniqueId val="{00000000-EC7A-4274-8AD6-6F4F36F12FB6}"/>
            </c:ext>
          </c:extLst>
        </c:ser>
        <c:ser>
          <c:idx val="1"/>
          <c:order val="1"/>
          <c:tx>
            <c:strRef>
              <c:f>DQ19_1!$E$1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C7A-4274-8AD6-6F4F36F12FB6}"/>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DQ19_1!$E$2</c:f>
              <c:numCache>
                <c:formatCode>General</c:formatCode>
                <c:ptCount val="1"/>
                <c:pt idx="0">
                  <c:v>8.9999999999999998E-4</c:v>
                </c:pt>
              </c:numCache>
            </c:numRef>
          </c:val>
          <c:extLst>
            <c:ext xmlns:c16="http://schemas.microsoft.com/office/drawing/2014/chart" uri="{C3380CC4-5D6E-409C-BE32-E72D297353CC}">
              <c16:uniqueId val="{00000002-EC7A-4274-8AD6-6F4F36F12FB6}"/>
            </c:ext>
          </c:extLst>
        </c:ser>
        <c:ser>
          <c:idx val="2"/>
          <c:order val="2"/>
          <c:tx>
            <c:strRef>
              <c:f>DQ19_1!$F$1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C7A-4274-8AD6-6F4F36F12FB6}"/>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DQ19_1!$F$2</c:f>
              <c:numCache>
                <c:formatCode>General</c:formatCode>
                <c:ptCount val="1"/>
                <c:pt idx="0">
                  <c:v>8.9999999999999998E-4</c:v>
                </c:pt>
              </c:numCache>
            </c:numRef>
          </c:val>
          <c:extLst>
            <c:ext xmlns:c16="http://schemas.microsoft.com/office/drawing/2014/chart" uri="{C3380CC4-5D6E-409C-BE32-E72D297353CC}">
              <c16:uniqueId val="{00000004-EC7A-4274-8AD6-6F4F36F12FB6}"/>
            </c:ext>
          </c:extLst>
        </c:ser>
        <c:ser>
          <c:idx val="3"/>
          <c:order val="3"/>
          <c:tx>
            <c:strRef>
              <c:f>DQ19_1!$G$1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C7A-4274-8AD6-6F4F36F12FB6}"/>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DQ19_1!$G$2</c:f>
              <c:numCache>
                <c:formatCode>General</c:formatCode>
                <c:ptCount val="1"/>
                <c:pt idx="0">
                  <c:v>8.9999999999999998E-4</c:v>
                </c:pt>
              </c:numCache>
            </c:numRef>
          </c:val>
          <c:extLst>
            <c:ext xmlns:c16="http://schemas.microsoft.com/office/drawing/2014/chart" uri="{C3380CC4-5D6E-409C-BE32-E72D297353CC}">
              <c16:uniqueId val="{00000006-EC7A-4274-8AD6-6F4F36F12FB6}"/>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DQ20_1!$D$1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DQ20_1!$B$2:$C$3</c:f>
              <c:multiLvlStrCache>
                <c:ptCount val="2"/>
                <c:lvl>
                  <c:pt idx="0">
                    <c:v>After the school day</c:v>
                  </c:pt>
                  <c:pt idx="1">
                    <c:v>Before the school day</c:v>
                  </c:pt>
                </c:lvl>
                <c:lvl>
                  <c:pt idx="0">
                    <c:v>b.</c:v>
                  </c:pt>
                  <c:pt idx="1">
                    <c:v>a.</c:v>
                  </c:pt>
                </c:lvl>
              </c:multiLvlStrCache>
            </c:multiLvlStrRef>
          </c:cat>
          <c:val>
            <c:numRef>
              <c:f>DQ20_1!$D$2:$D$3</c:f>
              <c:numCache>
                <c:formatCode>General</c:formatCode>
                <c:ptCount val="2"/>
                <c:pt idx="0">
                  <c:v>94.1</c:v>
                </c:pt>
                <c:pt idx="1">
                  <c:v>62.9</c:v>
                </c:pt>
              </c:numCache>
            </c:numRef>
          </c:val>
          <c:extLst>
            <c:ext xmlns:c16="http://schemas.microsoft.com/office/drawing/2014/chart" uri="{C3380CC4-5D6E-409C-BE32-E72D297353CC}">
              <c16:uniqueId val="{00000000-0CE1-4110-B1C4-714AD023360C}"/>
            </c:ext>
          </c:extLst>
        </c:ser>
        <c:ser>
          <c:idx val="1"/>
          <c:order val="1"/>
          <c:tx>
            <c:strRef>
              <c:f>DQ20_1!$E$1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CE1-4110-B1C4-714AD023360C}"/>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CE1-4110-B1C4-714AD023360C}"/>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DQ20_1!$B$2:$C$3</c:f>
              <c:multiLvlStrCache>
                <c:ptCount val="2"/>
                <c:lvl>
                  <c:pt idx="0">
                    <c:v>After the school day</c:v>
                  </c:pt>
                  <c:pt idx="1">
                    <c:v>Before the school day</c:v>
                  </c:pt>
                </c:lvl>
                <c:lvl>
                  <c:pt idx="0">
                    <c:v>b.</c:v>
                  </c:pt>
                  <c:pt idx="1">
                    <c:v>a.</c:v>
                  </c:pt>
                </c:lvl>
              </c:multiLvlStrCache>
            </c:multiLvlStrRef>
          </c:cat>
          <c:val>
            <c:numRef>
              <c:f>DQ20_1!$E$2:$E$3</c:f>
              <c:numCache>
                <c:formatCode>General</c:formatCode>
                <c:ptCount val="2"/>
                <c:pt idx="0">
                  <c:v>8.9999999999999998E-4</c:v>
                </c:pt>
                <c:pt idx="1">
                  <c:v>8.9999999999999998E-4</c:v>
                </c:pt>
              </c:numCache>
            </c:numRef>
          </c:val>
          <c:extLst>
            <c:ext xmlns:c16="http://schemas.microsoft.com/office/drawing/2014/chart" uri="{C3380CC4-5D6E-409C-BE32-E72D297353CC}">
              <c16:uniqueId val="{00000003-0CE1-4110-B1C4-714AD023360C}"/>
            </c:ext>
          </c:extLst>
        </c:ser>
        <c:ser>
          <c:idx val="2"/>
          <c:order val="2"/>
          <c:tx>
            <c:strRef>
              <c:f>DQ20_1!$F$1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CE1-4110-B1C4-714AD023360C}"/>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CE1-4110-B1C4-714AD023360C}"/>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DQ20_1!$B$2:$C$3</c:f>
              <c:multiLvlStrCache>
                <c:ptCount val="2"/>
                <c:lvl>
                  <c:pt idx="0">
                    <c:v>After the school day</c:v>
                  </c:pt>
                  <c:pt idx="1">
                    <c:v>Before the school day</c:v>
                  </c:pt>
                </c:lvl>
                <c:lvl>
                  <c:pt idx="0">
                    <c:v>b.</c:v>
                  </c:pt>
                  <c:pt idx="1">
                    <c:v>a.</c:v>
                  </c:pt>
                </c:lvl>
              </c:multiLvlStrCache>
            </c:multiLvlStrRef>
          </c:cat>
          <c:val>
            <c:numRef>
              <c:f>DQ20_1!$F$2:$F$3</c:f>
              <c:numCache>
                <c:formatCode>General</c:formatCode>
                <c:ptCount val="2"/>
                <c:pt idx="0">
                  <c:v>8.9999999999999998E-4</c:v>
                </c:pt>
                <c:pt idx="1">
                  <c:v>8.9999999999999998E-4</c:v>
                </c:pt>
              </c:numCache>
            </c:numRef>
          </c:val>
          <c:extLst>
            <c:ext xmlns:c16="http://schemas.microsoft.com/office/drawing/2014/chart" uri="{C3380CC4-5D6E-409C-BE32-E72D297353CC}">
              <c16:uniqueId val="{00000006-0CE1-4110-B1C4-714AD023360C}"/>
            </c:ext>
          </c:extLst>
        </c:ser>
        <c:ser>
          <c:idx val="3"/>
          <c:order val="3"/>
          <c:tx>
            <c:strRef>
              <c:f>DQ20_1!$G$1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0CE1-4110-B1C4-714AD023360C}"/>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0CE1-4110-B1C4-714AD023360C}"/>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DQ20_1!$B$2:$C$3</c:f>
              <c:multiLvlStrCache>
                <c:ptCount val="2"/>
                <c:lvl>
                  <c:pt idx="0">
                    <c:v>After the school day</c:v>
                  </c:pt>
                  <c:pt idx="1">
                    <c:v>Before the school day</c:v>
                  </c:pt>
                </c:lvl>
                <c:lvl>
                  <c:pt idx="0">
                    <c:v>b.</c:v>
                  </c:pt>
                  <c:pt idx="1">
                    <c:v>a.</c:v>
                  </c:pt>
                </c:lvl>
              </c:multiLvlStrCache>
            </c:multiLvlStrRef>
          </c:cat>
          <c:val>
            <c:numRef>
              <c:f>DQ20_1!$G$2:$G$3</c:f>
              <c:numCache>
                <c:formatCode>General</c:formatCode>
                <c:ptCount val="2"/>
                <c:pt idx="0">
                  <c:v>8.9999999999999998E-4</c:v>
                </c:pt>
                <c:pt idx="1">
                  <c:v>8.9999999999999998E-4</c:v>
                </c:pt>
              </c:numCache>
            </c:numRef>
          </c:val>
          <c:extLst>
            <c:ext xmlns:c16="http://schemas.microsoft.com/office/drawing/2014/chart" uri="{C3380CC4-5D6E-409C-BE32-E72D297353CC}">
              <c16:uniqueId val="{00000009-0CE1-4110-B1C4-714AD023360C}"/>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DQ21_1!$D$1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DQ21_1!$B$2:$C$4</c:f>
              <c:multiLvlStrCache>
                <c:ptCount val="3"/>
                <c:lvl>
                  <c:pt idx="0">
                    <c:v>Gardens</c:v>
                  </c:pt>
                  <c:pt idx="1">
                    <c:v>Kitchen facilities and equipment</c:v>
                  </c:pt>
                  <c:pt idx="2">
                    <c:v>Physical activity or sports facilities</c:v>
                  </c:pt>
                </c:lvl>
                <c:lvl>
                  <c:pt idx="0">
                    <c:v>c.</c:v>
                  </c:pt>
                  <c:pt idx="1">
                    <c:v>b.</c:v>
                  </c:pt>
                  <c:pt idx="2">
                    <c:v>a.</c:v>
                  </c:pt>
                </c:lvl>
              </c:multiLvlStrCache>
            </c:multiLvlStrRef>
          </c:cat>
          <c:val>
            <c:numRef>
              <c:f>DQ21_1!$D$2:$D$4</c:f>
              <c:numCache>
                <c:formatCode>General</c:formatCode>
                <c:ptCount val="3"/>
                <c:pt idx="0">
                  <c:v>11.8</c:v>
                </c:pt>
                <c:pt idx="1">
                  <c:v>20</c:v>
                </c:pt>
                <c:pt idx="2">
                  <c:v>63.5</c:v>
                </c:pt>
              </c:numCache>
            </c:numRef>
          </c:val>
          <c:extLst>
            <c:ext xmlns:c16="http://schemas.microsoft.com/office/drawing/2014/chart" uri="{C3380CC4-5D6E-409C-BE32-E72D297353CC}">
              <c16:uniqueId val="{00000000-9A31-40E8-8251-2A37B9930F1A}"/>
            </c:ext>
          </c:extLst>
        </c:ser>
        <c:ser>
          <c:idx val="1"/>
          <c:order val="1"/>
          <c:tx>
            <c:strRef>
              <c:f>DQ21_1!$E$1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A31-40E8-8251-2A37B9930F1A}"/>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A31-40E8-8251-2A37B9930F1A}"/>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A31-40E8-8251-2A37B9930F1A}"/>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DQ21_1!$B$2:$C$4</c:f>
              <c:multiLvlStrCache>
                <c:ptCount val="3"/>
                <c:lvl>
                  <c:pt idx="0">
                    <c:v>Gardens</c:v>
                  </c:pt>
                  <c:pt idx="1">
                    <c:v>Kitchen facilities and equipment</c:v>
                  </c:pt>
                  <c:pt idx="2">
                    <c:v>Physical activity or sports facilities</c:v>
                  </c:pt>
                </c:lvl>
                <c:lvl>
                  <c:pt idx="0">
                    <c:v>c.</c:v>
                  </c:pt>
                  <c:pt idx="1">
                    <c:v>b.</c:v>
                  </c:pt>
                  <c:pt idx="2">
                    <c:v>a.</c:v>
                  </c:pt>
                </c:lvl>
              </c:multiLvlStrCache>
            </c:multiLvlStrRef>
          </c:cat>
          <c:val>
            <c:numRef>
              <c:f>DQ21_1!$E$2:$E$4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4-9A31-40E8-8251-2A37B9930F1A}"/>
            </c:ext>
          </c:extLst>
        </c:ser>
        <c:ser>
          <c:idx val="2"/>
          <c:order val="2"/>
          <c:tx>
            <c:strRef>
              <c:f>DQ21_1!$F$1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A31-40E8-8251-2A37B9930F1A}"/>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A31-40E8-8251-2A37B9930F1A}"/>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A31-40E8-8251-2A37B9930F1A}"/>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DQ21_1!$B$2:$C$4</c:f>
              <c:multiLvlStrCache>
                <c:ptCount val="3"/>
                <c:lvl>
                  <c:pt idx="0">
                    <c:v>Gardens</c:v>
                  </c:pt>
                  <c:pt idx="1">
                    <c:v>Kitchen facilities and equipment</c:v>
                  </c:pt>
                  <c:pt idx="2">
                    <c:v>Physical activity or sports facilities</c:v>
                  </c:pt>
                </c:lvl>
                <c:lvl>
                  <c:pt idx="0">
                    <c:v>c.</c:v>
                  </c:pt>
                  <c:pt idx="1">
                    <c:v>b.</c:v>
                  </c:pt>
                  <c:pt idx="2">
                    <c:v>a.</c:v>
                  </c:pt>
                </c:lvl>
              </c:multiLvlStrCache>
            </c:multiLvlStrRef>
          </c:cat>
          <c:val>
            <c:numRef>
              <c:f>DQ21_1!$F$2:$F$4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8-9A31-40E8-8251-2A37B9930F1A}"/>
            </c:ext>
          </c:extLst>
        </c:ser>
        <c:ser>
          <c:idx val="3"/>
          <c:order val="3"/>
          <c:tx>
            <c:strRef>
              <c:f>DQ21_1!$G$1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A31-40E8-8251-2A37B9930F1A}"/>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A31-40E8-8251-2A37B9930F1A}"/>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9A31-40E8-8251-2A37B9930F1A}"/>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DQ21_1!$B$2:$C$4</c:f>
              <c:multiLvlStrCache>
                <c:ptCount val="3"/>
                <c:lvl>
                  <c:pt idx="0">
                    <c:v>Gardens</c:v>
                  </c:pt>
                  <c:pt idx="1">
                    <c:v>Kitchen facilities and equipment</c:v>
                  </c:pt>
                  <c:pt idx="2">
                    <c:v>Physical activity or sports facilities</c:v>
                  </c:pt>
                </c:lvl>
                <c:lvl>
                  <c:pt idx="0">
                    <c:v>c.</c:v>
                  </c:pt>
                  <c:pt idx="1">
                    <c:v>b.</c:v>
                  </c:pt>
                  <c:pt idx="2">
                    <c:v>a.</c:v>
                  </c:pt>
                </c:lvl>
              </c:multiLvlStrCache>
            </c:multiLvlStrRef>
          </c:cat>
          <c:val>
            <c:numRef>
              <c:f>DQ21_1!$G$2:$G$4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C-9A31-40E8-8251-2A37B9930F1A}"/>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DQ22_1!$D$1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DQ22_1!$D$2</c:f>
              <c:numCache>
                <c:formatCode>General</c:formatCode>
                <c:ptCount val="1"/>
                <c:pt idx="0">
                  <c:v>20</c:v>
                </c:pt>
              </c:numCache>
            </c:numRef>
          </c:val>
          <c:extLst>
            <c:ext xmlns:c16="http://schemas.microsoft.com/office/drawing/2014/chart" uri="{C3380CC4-5D6E-409C-BE32-E72D297353CC}">
              <c16:uniqueId val="{00000000-0B68-401A-B523-3BCCCEE04D7C}"/>
            </c:ext>
          </c:extLst>
        </c:ser>
        <c:ser>
          <c:idx val="1"/>
          <c:order val="1"/>
          <c:tx>
            <c:strRef>
              <c:f>DQ22_1!$E$1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B68-401A-B523-3BCCCEE04D7C}"/>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DQ22_1!$E$2</c:f>
              <c:numCache>
                <c:formatCode>General</c:formatCode>
                <c:ptCount val="1"/>
                <c:pt idx="0">
                  <c:v>8.9999999999999998E-4</c:v>
                </c:pt>
              </c:numCache>
            </c:numRef>
          </c:val>
          <c:extLst>
            <c:ext xmlns:c16="http://schemas.microsoft.com/office/drawing/2014/chart" uri="{C3380CC4-5D6E-409C-BE32-E72D297353CC}">
              <c16:uniqueId val="{00000002-0B68-401A-B523-3BCCCEE04D7C}"/>
            </c:ext>
          </c:extLst>
        </c:ser>
        <c:ser>
          <c:idx val="2"/>
          <c:order val="2"/>
          <c:tx>
            <c:strRef>
              <c:f>DQ22_1!$F$1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B68-401A-B523-3BCCCEE04D7C}"/>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DQ22_1!$F$2</c:f>
              <c:numCache>
                <c:formatCode>General</c:formatCode>
                <c:ptCount val="1"/>
                <c:pt idx="0">
                  <c:v>8.9999999999999998E-4</c:v>
                </c:pt>
              </c:numCache>
            </c:numRef>
          </c:val>
          <c:extLst>
            <c:ext xmlns:c16="http://schemas.microsoft.com/office/drawing/2014/chart" uri="{C3380CC4-5D6E-409C-BE32-E72D297353CC}">
              <c16:uniqueId val="{00000004-0B68-401A-B523-3BCCCEE04D7C}"/>
            </c:ext>
          </c:extLst>
        </c:ser>
        <c:ser>
          <c:idx val="3"/>
          <c:order val="3"/>
          <c:tx>
            <c:strRef>
              <c:f>DQ22_1!$G$1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B68-401A-B523-3BCCCEE04D7C}"/>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DQ22_1!$G$2</c:f>
              <c:numCache>
                <c:formatCode>General</c:formatCode>
                <c:ptCount val="1"/>
                <c:pt idx="0">
                  <c:v>8.9999999999999998E-4</c:v>
                </c:pt>
              </c:numCache>
            </c:numRef>
          </c:val>
          <c:extLst>
            <c:ext xmlns:c16="http://schemas.microsoft.com/office/drawing/2014/chart" uri="{C3380CC4-5D6E-409C-BE32-E72D297353CC}">
              <c16:uniqueId val="{00000006-0B68-401A-B523-3BCCCEE04D7C}"/>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DQ23_1!$D$1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DQ23_1!$D$2</c:f>
              <c:numCache>
                <c:formatCode>General</c:formatCode>
                <c:ptCount val="1"/>
                <c:pt idx="0">
                  <c:v>48.2</c:v>
                </c:pt>
              </c:numCache>
            </c:numRef>
          </c:val>
          <c:extLst>
            <c:ext xmlns:c16="http://schemas.microsoft.com/office/drawing/2014/chart" uri="{C3380CC4-5D6E-409C-BE32-E72D297353CC}">
              <c16:uniqueId val="{00000000-83B8-4966-B263-1D097C91941A}"/>
            </c:ext>
          </c:extLst>
        </c:ser>
        <c:ser>
          <c:idx val="1"/>
          <c:order val="1"/>
          <c:tx>
            <c:strRef>
              <c:f>DQ23_1!$E$1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3B8-4966-B263-1D097C91941A}"/>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DQ23_1!$E$2</c:f>
              <c:numCache>
                <c:formatCode>General</c:formatCode>
                <c:ptCount val="1"/>
                <c:pt idx="0">
                  <c:v>8.9999999999999998E-4</c:v>
                </c:pt>
              </c:numCache>
            </c:numRef>
          </c:val>
          <c:extLst>
            <c:ext xmlns:c16="http://schemas.microsoft.com/office/drawing/2014/chart" uri="{C3380CC4-5D6E-409C-BE32-E72D297353CC}">
              <c16:uniqueId val="{00000002-83B8-4966-B263-1D097C91941A}"/>
            </c:ext>
          </c:extLst>
        </c:ser>
        <c:ser>
          <c:idx val="2"/>
          <c:order val="2"/>
          <c:tx>
            <c:strRef>
              <c:f>DQ23_1!$F$1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3B8-4966-B263-1D097C91941A}"/>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DQ23_1!$F$2</c:f>
              <c:numCache>
                <c:formatCode>General</c:formatCode>
                <c:ptCount val="1"/>
                <c:pt idx="0">
                  <c:v>8.9999999999999998E-4</c:v>
                </c:pt>
              </c:numCache>
            </c:numRef>
          </c:val>
          <c:extLst>
            <c:ext xmlns:c16="http://schemas.microsoft.com/office/drawing/2014/chart" uri="{C3380CC4-5D6E-409C-BE32-E72D297353CC}">
              <c16:uniqueId val="{00000004-83B8-4966-B263-1D097C91941A}"/>
            </c:ext>
          </c:extLst>
        </c:ser>
        <c:ser>
          <c:idx val="3"/>
          <c:order val="3"/>
          <c:tx>
            <c:strRef>
              <c:f>DQ23_1!$G$1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3B8-4966-B263-1D097C91941A}"/>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DQ23_1!$G$2</c:f>
              <c:numCache>
                <c:formatCode>General</c:formatCode>
                <c:ptCount val="1"/>
                <c:pt idx="0">
                  <c:v>8.9999999999999998E-4</c:v>
                </c:pt>
              </c:numCache>
            </c:numRef>
          </c:val>
          <c:extLst>
            <c:ext xmlns:c16="http://schemas.microsoft.com/office/drawing/2014/chart" uri="{C3380CC4-5D6E-409C-BE32-E72D297353CC}">
              <c16:uniqueId val="{00000006-83B8-4966-B263-1D097C91941A}"/>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DQ02_1!$D$1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DQ02_1!$B$2:$C$6</c:f>
              <c:multiLvlStrCache>
                <c:ptCount val="5"/>
                <c:lvl>
                  <c:pt idx="0">
                    <c:v>Foods and beverages available at school outside the school meal programs</c:v>
                  </c:pt>
                  <c:pt idx="1">
                    <c:v>School meal programs</c:v>
                  </c:pt>
                  <c:pt idx="2">
                    <c:v>Physical activity</c:v>
                  </c:pt>
                  <c:pt idx="3">
                    <c:v>Physical education</c:v>
                  </c:pt>
                  <c:pt idx="4">
                    <c:v>Health education</c:v>
                  </c:pt>
                </c:lvl>
                <c:lvl>
                  <c:pt idx="0">
                    <c:v>e.</c:v>
                  </c:pt>
                  <c:pt idx="1">
                    <c:v>d.</c:v>
                  </c:pt>
                  <c:pt idx="2">
                    <c:v>c.</c:v>
                  </c:pt>
                  <c:pt idx="3">
                    <c:v>b.</c:v>
                  </c:pt>
                  <c:pt idx="4">
                    <c:v>a.</c:v>
                  </c:pt>
                </c:lvl>
              </c:multiLvlStrCache>
            </c:multiLvlStrRef>
          </c:cat>
          <c:val>
            <c:numRef>
              <c:f>DQ02_1!$D$2:$D$6</c:f>
              <c:numCache>
                <c:formatCode>General</c:formatCode>
                <c:ptCount val="5"/>
                <c:pt idx="0">
                  <c:v>17.100000000000001</c:v>
                </c:pt>
                <c:pt idx="1">
                  <c:v>14.7</c:v>
                </c:pt>
                <c:pt idx="2">
                  <c:v>20.6</c:v>
                </c:pt>
                <c:pt idx="3">
                  <c:v>20.6</c:v>
                </c:pt>
                <c:pt idx="4">
                  <c:v>20.6</c:v>
                </c:pt>
              </c:numCache>
            </c:numRef>
          </c:val>
          <c:extLst>
            <c:ext xmlns:c16="http://schemas.microsoft.com/office/drawing/2014/chart" uri="{C3380CC4-5D6E-409C-BE32-E72D297353CC}">
              <c16:uniqueId val="{00000000-FDB4-4D06-9B52-9FD10840FF24}"/>
            </c:ext>
          </c:extLst>
        </c:ser>
        <c:ser>
          <c:idx val="1"/>
          <c:order val="1"/>
          <c:tx>
            <c:strRef>
              <c:f>DQ02_1!$E$1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DB4-4D06-9B52-9FD10840FF24}"/>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DB4-4D06-9B52-9FD10840FF24}"/>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DB4-4D06-9B52-9FD10840FF24}"/>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DB4-4D06-9B52-9FD10840FF24}"/>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DB4-4D06-9B52-9FD10840FF24}"/>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DQ02_1!$B$2:$C$6</c:f>
              <c:multiLvlStrCache>
                <c:ptCount val="5"/>
                <c:lvl>
                  <c:pt idx="0">
                    <c:v>Foods and beverages available at school outside the school meal programs</c:v>
                  </c:pt>
                  <c:pt idx="1">
                    <c:v>School meal programs</c:v>
                  </c:pt>
                  <c:pt idx="2">
                    <c:v>Physical activity</c:v>
                  </c:pt>
                  <c:pt idx="3">
                    <c:v>Physical education</c:v>
                  </c:pt>
                  <c:pt idx="4">
                    <c:v>Health education</c:v>
                  </c:pt>
                </c:lvl>
                <c:lvl>
                  <c:pt idx="0">
                    <c:v>e.</c:v>
                  </c:pt>
                  <c:pt idx="1">
                    <c:v>d.</c:v>
                  </c:pt>
                  <c:pt idx="2">
                    <c:v>c.</c:v>
                  </c:pt>
                  <c:pt idx="3">
                    <c:v>b.</c:v>
                  </c:pt>
                  <c:pt idx="4">
                    <c:v>a.</c:v>
                  </c:pt>
                </c:lvl>
              </c:multiLvlStrCache>
            </c:multiLvlStrRef>
          </c:cat>
          <c:val>
            <c:numRef>
              <c:f>DQ02_1!$E$2:$E$6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FDB4-4D06-9B52-9FD10840FF24}"/>
            </c:ext>
          </c:extLst>
        </c:ser>
        <c:ser>
          <c:idx val="2"/>
          <c:order val="2"/>
          <c:tx>
            <c:strRef>
              <c:f>DQ02_1!$F$1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DB4-4D06-9B52-9FD10840FF24}"/>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FDB4-4D06-9B52-9FD10840FF24}"/>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DB4-4D06-9B52-9FD10840FF24}"/>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FDB4-4D06-9B52-9FD10840FF24}"/>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FDB4-4D06-9B52-9FD10840FF24}"/>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DQ02_1!$B$2:$C$6</c:f>
              <c:multiLvlStrCache>
                <c:ptCount val="5"/>
                <c:lvl>
                  <c:pt idx="0">
                    <c:v>Foods and beverages available at school outside the school meal programs</c:v>
                  </c:pt>
                  <c:pt idx="1">
                    <c:v>School meal programs</c:v>
                  </c:pt>
                  <c:pt idx="2">
                    <c:v>Physical activity</c:v>
                  </c:pt>
                  <c:pt idx="3">
                    <c:v>Physical education</c:v>
                  </c:pt>
                  <c:pt idx="4">
                    <c:v>Health education</c:v>
                  </c:pt>
                </c:lvl>
                <c:lvl>
                  <c:pt idx="0">
                    <c:v>e.</c:v>
                  </c:pt>
                  <c:pt idx="1">
                    <c:v>d.</c:v>
                  </c:pt>
                  <c:pt idx="2">
                    <c:v>c.</c:v>
                  </c:pt>
                  <c:pt idx="3">
                    <c:v>b.</c:v>
                  </c:pt>
                  <c:pt idx="4">
                    <c:v>a.</c:v>
                  </c:pt>
                </c:lvl>
              </c:multiLvlStrCache>
            </c:multiLvlStrRef>
          </c:cat>
          <c:val>
            <c:numRef>
              <c:f>DQ02_1!$F$2:$F$6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C-FDB4-4D06-9B52-9FD10840FF24}"/>
            </c:ext>
          </c:extLst>
        </c:ser>
        <c:ser>
          <c:idx val="3"/>
          <c:order val="3"/>
          <c:tx>
            <c:strRef>
              <c:f>DQ02_1!$G$1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FDB4-4D06-9B52-9FD10840FF24}"/>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FDB4-4D06-9B52-9FD10840FF24}"/>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FDB4-4D06-9B52-9FD10840FF24}"/>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FDB4-4D06-9B52-9FD10840FF24}"/>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FDB4-4D06-9B52-9FD10840FF24}"/>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DQ02_1!$B$2:$C$6</c:f>
              <c:multiLvlStrCache>
                <c:ptCount val="5"/>
                <c:lvl>
                  <c:pt idx="0">
                    <c:v>Foods and beverages available at school outside the school meal programs</c:v>
                  </c:pt>
                  <c:pt idx="1">
                    <c:v>School meal programs</c:v>
                  </c:pt>
                  <c:pt idx="2">
                    <c:v>Physical activity</c:v>
                  </c:pt>
                  <c:pt idx="3">
                    <c:v>Physical education</c:v>
                  </c:pt>
                  <c:pt idx="4">
                    <c:v>Health education</c:v>
                  </c:pt>
                </c:lvl>
                <c:lvl>
                  <c:pt idx="0">
                    <c:v>e.</c:v>
                  </c:pt>
                  <c:pt idx="1">
                    <c:v>d.</c:v>
                  </c:pt>
                  <c:pt idx="2">
                    <c:v>c.</c:v>
                  </c:pt>
                  <c:pt idx="3">
                    <c:v>b.</c:v>
                  </c:pt>
                  <c:pt idx="4">
                    <c:v>a.</c:v>
                  </c:pt>
                </c:lvl>
              </c:multiLvlStrCache>
            </c:multiLvlStrRef>
          </c:cat>
          <c:val>
            <c:numRef>
              <c:f>DQ02_1!$G$2:$G$6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12-FDB4-4D06-9B52-9FD10840FF24}"/>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DQ24_1!$D$1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DQ24_1!$D$2</c:f>
              <c:numCache>
                <c:formatCode>General</c:formatCode>
                <c:ptCount val="1"/>
                <c:pt idx="0">
                  <c:v>100</c:v>
                </c:pt>
              </c:numCache>
            </c:numRef>
          </c:val>
          <c:extLst>
            <c:ext xmlns:c16="http://schemas.microsoft.com/office/drawing/2014/chart" uri="{C3380CC4-5D6E-409C-BE32-E72D297353CC}">
              <c16:uniqueId val="{00000000-A0D8-49D4-8BB0-3748091D62FE}"/>
            </c:ext>
          </c:extLst>
        </c:ser>
        <c:ser>
          <c:idx val="1"/>
          <c:order val="1"/>
          <c:tx>
            <c:strRef>
              <c:f>DQ24_1!$E$1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0D8-49D4-8BB0-3748091D62FE}"/>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DQ24_1!$E$2</c:f>
              <c:numCache>
                <c:formatCode>General</c:formatCode>
                <c:ptCount val="1"/>
                <c:pt idx="0">
                  <c:v>8.9999999999999998E-4</c:v>
                </c:pt>
              </c:numCache>
            </c:numRef>
          </c:val>
          <c:extLst>
            <c:ext xmlns:c16="http://schemas.microsoft.com/office/drawing/2014/chart" uri="{C3380CC4-5D6E-409C-BE32-E72D297353CC}">
              <c16:uniqueId val="{00000002-A0D8-49D4-8BB0-3748091D62FE}"/>
            </c:ext>
          </c:extLst>
        </c:ser>
        <c:ser>
          <c:idx val="2"/>
          <c:order val="2"/>
          <c:tx>
            <c:strRef>
              <c:f>DQ24_1!$F$1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0D8-49D4-8BB0-3748091D62FE}"/>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DQ24_1!$F$2</c:f>
              <c:numCache>
                <c:formatCode>General</c:formatCode>
                <c:ptCount val="1"/>
                <c:pt idx="0">
                  <c:v>8.9999999999999998E-4</c:v>
                </c:pt>
              </c:numCache>
            </c:numRef>
          </c:val>
          <c:extLst>
            <c:ext xmlns:c16="http://schemas.microsoft.com/office/drawing/2014/chart" uri="{C3380CC4-5D6E-409C-BE32-E72D297353CC}">
              <c16:uniqueId val="{00000004-A0D8-49D4-8BB0-3748091D62FE}"/>
            </c:ext>
          </c:extLst>
        </c:ser>
        <c:ser>
          <c:idx val="3"/>
          <c:order val="3"/>
          <c:tx>
            <c:strRef>
              <c:f>DQ24_1!$G$1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A0D8-49D4-8BB0-3748091D62FE}"/>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DQ24_1!$G$2</c:f>
              <c:numCache>
                <c:formatCode>General</c:formatCode>
                <c:ptCount val="1"/>
                <c:pt idx="0">
                  <c:v>8.9999999999999998E-4</c:v>
                </c:pt>
              </c:numCache>
            </c:numRef>
          </c:val>
          <c:extLst>
            <c:ext xmlns:c16="http://schemas.microsoft.com/office/drawing/2014/chart" uri="{C3380CC4-5D6E-409C-BE32-E72D297353CC}">
              <c16:uniqueId val="{00000006-A0D8-49D4-8BB0-3748091D62FE}"/>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DQ25A_1!$D$1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DQ25A_1!$B$2:$C$6</c:f>
              <c:multiLvlStrCache>
                <c:ptCount val="5"/>
                <c:lvl>
                  <c:pt idx="0">
                    <c:v>Electronic vapor products (e.g., e-cigarettes, vapes, vape pens, e-hookahs, mods, or brands such as JUUL)</c:v>
                  </c:pt>
                  <c:pt idx="1">
                    <c:v>Pipes</c:v>
                  </c:pt>
                  <c:pt idx="2">
                    <c:v>Cigars</c:v>
                  </c:pt>
                  <c:pt idx="3">
                    <c:v>Smokeless tobacco (e.g., chewing tobacco, snuff, dip, snus, dissolvable tobacco)</c:v>
                  </c:pt>
                  <c:pt idx="4">
                    <c:v>Cigarettes</c:v>
                  </c:pt>
                </c:lvl>
                <c:lvl>
                  <c:pt idx="0">
                    <c:v>e.</c:v>
                  </c:pt>
                  <c:pt idx="1">
                    <c:v>d.</c:v>
                  </c:pt>
                  <c:pt idx="2">
                    <c:v>c.</c:v>
                  </c:pt>
                  <c:pt idx="3">
                    <c:v>b.</c:v>
                  </c:pt>
                  <c:pt idx="4">
                    <c:v>a.</c:v>
                  </c:pt>
                </c:lvl>
              </c:multiLvlStrCache>
            </c:multiLvlStrRef>
          </c:cat>
          <c:val>
            <c:numRef>
              <c:f>DQ25A_1!$D$2:$D$6</c:f>
              <c:numCache>
                <c:formatCode>General</c:formatCode>
                <c:ptCount val="5"/>
                <c:pt idx="0">
                  <c:v>77.599999999999994</c:v>
                </c:pt>
                <c:pt idx="1">
                  <c:v>71.8</c:v>
                </c:pt>
                <c:pt idx="2">
                  <c:v>88.2</c:v>
                </c:pt>
                <c:pt idx="3">
                  <c:v>91.8</c:v>
                </c:pt>
                <c:pt idx="4">
                  <c:v>100</c:v>
                </c:pt>
              </c:numCache>
            </c:numRef>
          </c:val>
          <c:extLst>
            <c:ext xmlns:c16="http://schemas.microsoft.com/office/drawing/2014/chart" uri="{C3380CC4-5D6E-409C-BE32-E72D297353CC}">
              <c16:uniqueId val="{00000000-D60A-4555-A156-59025EEBBE3B}"/>
            </c:ext>
          </c:extLst>
        </c:ser>
        <c:ser>
          <c:idx val="1"/>
          <c:order val="1"/>
          <c:tx>
            <c:strRef>
              <c:f>DQ25A_1!$E$1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60A-4555-A156-59025EEBBE3B}"/>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60A-4555-A156-59025EEBBE3B}"/>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60A-4555-A156-59025EEBBE3B}"/>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60A-4555-A156-59025EEBBE3B}"/>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60A-4555-A156-59025EEBBE3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DQ25A_1!$B$2:$C$6</c:f>
              <c:multiLvlStrCache>
                <c:ptCount val="5"/>
                <c:lvl>
                  <c:pt idx="0">
                    <c:v>Electronic vapor products (e.g., e-cigarettes, vapes, vape pens, e-hookahs, mods, or brands such as JUUL)</c:v>
                  </c:pt>
                  <c:pt idx="1">
                    <c:v>Pipes</c:v>
                  </c:pt>
                  <c:pt idx="2">
                    <c:v>Cigars</c:v>
                  </c:pt>
                  <c:pt idx="3">
                    <c:v>Smokeless tobacco (e.g., chewing tobacco, snuff, dip, snus, dissolvable tobacco)</c:v>
                  </c:pt>
                  <c:pt idx="4">
                    <c:v>Cigarettes</c:v>
                  </c:pt>
                </c:lvl>
                <c:lvl>
                  <c:pt idx="0">
                    <c:v>e.</c:v>
                  </c:pt>
                  <c:pt idx="1">
                    <c:v>d.</c:v>
                  </c:pt>
                  <c:pt idx="2">
                    <c:v>c.</c:v>
                  </c:pt>
                  <c:pt idx="3">
                    <c:v>b.</c:v>
                  </c:pt>
                  <c:pt idx="4">
                    <c:v>a.</c:v>
                  </c:pt>
                </c:lvl>
              </c:multiLvlStrCache>
            </c:multiLvlStrRef>
          </c:cat>
          <c:val>
            <c:numRef>
              <c:f>DQ25A_1!$E$2:$E$6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D60A-4555-A156-59025EEBBE3B}"/>
            </c:ext>
          </c:extLst>
        </c:ser>
        <c:ser>
          <c:idx val="2"/>
          <c:order val="2"/>
          <c:tx>
            <c:strRef>
              <c:f>DQ25A_1!$F$1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D60A-4555-A156-59025EEBBE3B}"/>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D60A-4555-A156-59025EEBBE3B}"/>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D60A-4555-A156-59025EEBBE3B}"/>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D60A-4555-A156-59025EEBBE3B}"/>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D60A-4555-A156-59025EEBBE3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DQ25A_1!$B$2:$C$6</c:f>
              <c:multiLvlStrCache>
                <c:ptCount val="5"/>
                <c:lvl>
                  <c:pt idx="0">
                    <c:v>Electronic vapor products (e.g., e-cigarettes, vapes, vape pens, e-hookahs, mods, or brands such as JUUL)</c:v>
                  </c:pt>
                  <c:pt idx="1">
                    <c:v>Pipes</c:v>
                  </c:pt>
                  <c:pt idx="2">
                    <c:v>Cigars</c:v>
                  </c:pt>
                  <c:pt idx="3">
                    <c:v>Smokeless tobacco (e.g., chewing tobacco, snuff, dip, snus, dissolvable tobacco)</c:v>
                  </c:pt>
                  <c:pt idx="4">
                    <c:v>Cigarettes</c:v>
                  </c:pt>
                </c:lvl>
                <c:lvl>
                  <c:pt idx="0">
                    <c:v>e.</c:v>
                  </c:pt>
                  <c:pt idx="1">
                    <c:v>d.</c:v>
                  </c:pt>
                  <c:pt idx="2">
                    <c:v>c.</c:v>
                  </c:pt>
                  <c:pt idx="3">
                    <c:v>b.</c:v>
                  </c:pt>
                  <c:pt idx="4">
                    <c:v>a.</c:v>
                  </c:pt>
                </c:lvl>
              </c:multiLvlStrCache>
            </c:multiLvlStrRef>
          </c:cat>
          <c:val>
            <c:numRef>
              <c:f>DQ25A_1!$F$2:$F$6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C-D60A-4555-A156-59025EEBBE3B}"/>
            </c:ext>
          </c:extLst>
        </c:ser>
        <c:ser>
          <c:idx val="3"/>
          <c:order val="3"/>
          <c:tx>
            <c:strRef>
              <c:f>DQ25A_1!$G$1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D60A-4555-A156-59025EEBBE3B}"/>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D60A-4555-A156-59025EEBBE3B}"/>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D60A-4555-A156-59025EEBBE3B}"/>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D60A-4555-A156-59025EEBBE3B}"/>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D60A-4555-A156-59025EEBBE3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DQ25A_1!$B$2:$C$6</c:f>
              <c:multiLvlStrCache>
                <c:ptCount val="5"/>
                <c:lvl>
                  <c:pt idx="0">
                    <c:v>Electronic vapor products (e.g., e-cigarettes, vapes, vape pens, e-hookahs, mods, or brands such as JUUL)</c:v>
                  </c:pt>
                  <c:pt idx="1">
                    <c:v>Pipes</c:v>
                  </c:pt>
                  <c:pt idx="2">
                    <c:v>Cigars</c:v>
                  </c:pt>
                  <c:pt idx="3">
                    <c:v>Smokeless tobacco (e.g., chewing tobacco, snuff, dip, snus, dissolvable tobacco)</c:v>
                  </c:pt>
                  <c:pt idx="4">
                    <c:v>Cigarettes</c:v>
                  </c:pt>
                </c:lvl>
                <c:lvl>
                  <c:pt idx="0">
                    <c:v>e.</c:v>
                  </c:pt>
                  <c:pt idx="1">
                    <c:v>d.</c:v>
                  </c:pt>
                  <c:pt idx="2">
                    <c:v>c.</c:v>
                  </c:pt>
                  <c:pt idx="3">
                    <c:v>b.</c:v>
                  </c:pt>
                  <c:pt idx="4">
                    <c:v>a.</c:v>
                  </c:pt>
                </c:lvl>
              </c:multiLvlStrCache>
            </c:multiLvlStrRef>
          </c:cat>
          <c:val>
            <c:numRef>
              <c:f>DQ25A_1!$G$2:$G$6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12-D60A-4555-A156-59025EEBBE3B}"/>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DQ25B_1!$D$1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DQ25B_1!$B$2:$C$6</c:f>
              <c:multiLvlStrCache>
                <c:ptCount val="5"/>
                <c:lvl>
                  <c:pt idx="0">
                    <c:v>Electronic vapor products (e.g., e-cigarettes, vapes, vape pens, e-hookahs, mods, or brands such as JUUL)</c:v>
                  </c:pt>
                  <c:pt idx="1">
                    <c:v>Pipes</c:v>
                  </c:pt>
                  <c:pt idx="2">
                    <c:v>Cigars</c:v>
                  </c:pt>
                  <c:pt idx="3">
                    <c:v>Smokeless tobacco (e.g., chewing tobacco, snuff, dip, snus, dissolvable tobacco)</c:v>
                  </c:pt>
                  <c:pt idx="4">
                    <c:v>Cigarettes</c:v>
                  </c:pt>
                </c:lvl>
                <c:lvl>
                  <c:pt idx="0">
                    <c:v>e.</c:v>
                  </c:pt>
                  <c:pt idx="1">
                    <c:v>d.</c:v>
                  </c:pt>
                  <c:pt idx="2">
                    <c:v>c.</c:v>
                  </c:pt>
                  <c:pt idx="3">
                    <c:v>b.</c:v>
                  </c:pt>
                  <c:pt idx="4">
                    <c:v>a.</c:v>
                  </c:pt>
                </c:lvl>
              </c:multiLvlStrCache>
            </c:multiLvlStrRef>
          </c:cat>
          <c:val>
            <c:numRef>
              <c:f>DQ25B_1!$D$2:$D$6</c:f>
              <c:numCache>
                <c:formatCode>General</c:formatCode>
                <c:ptCount val="5"/>
                <c:pt idx="0">
                  <c:v>77.599999999999994</c:v>
                </c:pt>
                <c:pt idx="1">
                  <c:v>94.1</c:v>
                </c:pt>
                <c:pt idx="2">
                  <c:v>71.8</c:v>
                </c:pt>
                <c:pt idx="3">
                  <c:v>77.599999999999994</c:v>
                </c:pt>
                <c:pt idx="4">
                  <c:v>100</c:v>
                </c:pt>
              </c:numCache>
            </c:numRef>
          </c:val>
          <c:extLst>
            <c:ext xmlns:c16="http://schemas.microsoft.com/office/drawing/2014/chart" uri="{C3380CC4-5D6E-409C-BE32-E72D297353CC}">
              <c16:uniqueId val="{00000000-150C-44E1-85A1-D85A6111D992}"/>
            </c:ext>
          </c:extLst>
        </c:ser>
        <c:ser>
          <c:idx val="1"/>
          <c:order val="1"/>
          <c:tx>
            <c:strRef>
              <c:f>DQ25B_1!$E$1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50C-44E1-85A1-D85A6111D992}"/>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50C-44E1-85A1-D85A6111D992}"/>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50C-44E1-85A1-D85A6111D992}"/>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50C-44E1-85A1-D85A6111D992}"/>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150C-44E1-85A1-D85A6111D992}"/>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DQ25B_1!$B$2:$C$6</c:f>
              <c:multiLvlStrCache>
                <c:ptCount val="5"/>
                <c:lvl>
                  <c:pt idx="0">
                    <c:v>Electronic vapor products (e.g., e-cigarettes, vapes, vape pens, e-hookahs, mods, or brands such as JUUL)</c:v>
                  </c:pt>
                  <c:pt idx="1">
                    <c:v>Pipes</c:v>
                  </c:pt>
                  <c:pt idx="2">
                    <c:v>Cigars</c:v>
                  </c:pt>
                  <c:pt idx="3">
                    <c:v>Smokeless tobacco (e.g., chewing tobacco, snuff, dip, snus, dissolvable tobacco)</c:v>
                  </c:pt>
                  <c:pt idx="4">
                    <c:v>Cigarettes</c:v>
                  </c:pt>
                </c:lvl>
                <c:lvl>
                  <c:pt idx="0">
                    <c:v>e.</c:v>
                  </c:pt>
                  <c:pt idx="1">
                    <c:v>d.</c:v>
                  </c:pt>
                  <c:pt idx="2">
                    <c:v>c.</c:v>
                  </c:pt>
                  <c:pt idx="3">
                    <c:v>b.</c:v>
                  </c:pt>
                  <c:pt idx="4">
                    <c:v>a.</c:v>
                  </c:pt>
                </c:lvl>
              </c:multiLvlStrCache>
            </c:multiLvlStrRef>
          </c:cat>
          <c:val>
            <c:numRef>
              <c:f>DQ25B_1!$E$2:$E$6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150C-44E1-85A1-D85A6111D992}"/>
            </c:ext>
          </c:extLst>
        </c:ser>
        <c:ser>
          <c:idx val="2"/>
          <c:order val="2"/>
          <c:tx>
            <c:strRef>
              <c:f>DQ25B_1!$F$1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150C-44E1-85A1-D85A6111D992}"/>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150C-44E1-85A1-D85A6111D992}"/>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150C-44E1-85A1-D85A6111D992}"/>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150C-44E1-85A1-D85A6111D992}"/>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150C-44E1-85A1-D85A6111D992}"/>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DQ25B_1!$B$2:$C$6</c:f>
              <c:multiLvlStrCache>
                <c:ptCount val="5"/>
                <c:lvl>
                  <c:pt idx="0">
                    <c:v>Electronic vapor products (e.g., e-cigarettes, vapes, vape pens, e-hookahs, mods, or brands such as JUUL)</c:v>
                  </c:pt>
                  <c:pt idx="1">
                    <c:v>Pipes</c:v>
                  </c:pt>
                  <c:pt idx="2">
                    <c:v>Cigars</c:v>
                  </c:pt>
                  <c:pt idx="3">
                    <c:v>Smokeless tobacco (e.g., chewing tobacco, snuff, dip, snus, dissolvable tobacco)</c:v>
                  </c:pt>
                  <c:pt idx="4">
                    <c:v>Cigarettes</c:v>
                  </c:pt>
                </c:lvl>
                <c:lvl>
                  <c:pt idx="0">
                    <c:v>e.</c:v>
                  </c:pt>
                  <c:pt idx="1">
                    <c:v>d.</c:v>
                  </c:pt>
                  <c:pt idx="2">
                    <c:v>c.</c:v>
                  </c:pt>
                  <c:pt idx="3">
                    <c:v>b.</c:v>
                  </c:pt>
                  <c:pt idx="4">
                    <c:v>a.</c:v>
                  </c:pt>
                </c:lvl>
              </c:multiLvlStrCache>
            </c:multiLvlStrRef>
          </c:cat>
          <c:val>
            <c:numRef>
              <c:f>DQ25B_1!$F$2:$F$6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C-150C-44E1-85A1-D85A6111D992}"/>
            </c:ext>
          </c:extLst>
        </c:ser>
        <c:ser>
          <c:idx val="3"/>
          <c:order val="3"/>
          <c:tx>
            <c:strRef>
              <c:f>DQ25B_1!$G$1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150C-44E1-85A1-D85A6111D992}"/>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150C-44E1-85A1-D85A6111D992}"/>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150C-44E1-85A1-D85A6111D992}"/>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150C-44E1-85A1-D85A6111D992}"/>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150C-44E1-85A1-D85A6111D992}"/>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DQ25B_1!$B$2:$C$6</c:f>
              <c:multiLvlStrCache>
                <c:ptCount val="5"/>
                <c:lvl>
                  <c:pt idx="0">
                    <c:v>Electronic vapor products (e.g., e-cigarettes, vapes, vape pens, e-hookahs, mods, or brands such as JUUL)</c:v>
                  </c:pt>
                  <c:pt idx="1">
                    <c:v>Pipes</c:v>
                  </c:pt>
                  <c:pt idx="2">
                    <c:v>Cigars</c:v>
                  </c:pt>
                  <c:pt idx="3">
                    <c:v>Smokeless tobacco (e.g., chewing tobacco, snuff, dip, snus, dissolvable tobacco)</c:v>
                  </c:pt>
                  <c:pt idx="4">
                    <c:v>Cigarettes</c:v>
                  </c:pt>
                </c:lvl>
                <c:lvl>
                  <c:pt idx="0">
                    <c:v>e.</c:v>
                  </c:pt>
                  <c:pt idx="1">
                    <c:v>d.</c:v>
                  </c:pt>
                  <c:pt idx="2">
                    <c:v>c.</c:v>
                  </c:pt>
                  <c:pt idx="3">
                    <c:v>b.</c:v>
                  </c:pt>
                  <c:pt idx="4">
                    <c:v>a.</c:v>
                  </c:pt>
                </c:lvl>
              </c:multiLvlStrCache>
            </c:multiLvlStrRef>
          </c:cat>
          <c:val>
            <c:numRef>
              <c:f>DQ25B_1!$G$2:$G$6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12-150C-44E1-85A1-D85A6111D992}"/>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DQ25C_1!$D$1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DQ25C_1!$B$2:$C$6</c:f>
              <c:multiLvlStrCache>
                <c:ptCount val="5"/>
                <c:lvl>
                  <c:pt idx="0">
                    <c:v>Electronic vapor products (e.g., e-cigarettes, vapes, vape pens, e-hookahs, mods, or brands such as JUUL)</c:v>
                  </c:pt>
                  <c:pt idx="1">
                    <c:v>Pipes</c:v>
                  </c:pt>
                  <c:pt idx="2">
                    <c:v>Cigars</c:v>
                  </c:pt>
                  <c:pt idx="3">
                    <c:v>Smokeless tobacco (e.g., chewing tobacco, snuff, dip, snus, dissolvable tobacco)</c:v>
                  </c:pt>
                  <c:pt idx="4">
                    <c:v>Cigarettes</c:v>
                  </c:pt>
                </c:lvl>
                <c:lvl>
                  <c:pt idx="0">
                    <c:v>e.</c:v>
                  </c:pt>
                  <c:pt idx="1">
                    <c:v>d.</c:v>
                  </c:pt>
                  <c:pt idx="2">
                    <c:v>c.</c:v>
                  </c:pt>
                  <c:pt idx="3">
                    <c:v>b.</c:v>
                  </c:pt>
                  <c:pt idx="4">
                    <c:v>a.</c:v>
                  </c:pt>
                </c:lvl>
              </c:multiLvlStrCache>
            </c:multiLvlStrRef>
          </c:cat>
          <c:val>
            <c:numRef>
              <c:f>DQ25C_1!$D$2:$D$6</c:f>
              <c:numCache>
                <c:formatCode>General</c:formatCode>
                <c:ptCount val="5"/>
                <c:pt idx="0">
                  <c:v>77.599999999999994</c:v>
                </c:pt>
                <c:pt idx="1">
                  <c:v>94.1</c:v>
                </c:pt>
                <c:pt idx="2">
                  <c:v>71.8</c:v>
                </c:pt>
                <c:pt idx="3">
                  <c:v>88.2</c:v>
                </c:pt>
                <c:pt idx="4">
                  <c:v>91.8</c:v>
                </c:pt>
              </c:numCache>
            </c:numRef>
          </c:val>
          <c:extLst>
            <c:ext xmlns:c16="http://schemas.microsoft.com/office/drawing/2014/chart" uri="{C3380CC4-5D6E-409C-BE32-E72D297353CC}">
              <c16:uniqueId val="{00000000-0F08-4C39-AF2A-DC892D82F4E1}"/>
            </c:ext>
          </c:extLst>
        </c:ser>
        <c:ser>
          <c:idx val="1"/>
          <c:order val="1"/>
          <c:tx>
            <c:strRef>
              <c:f>DQ25C_1!$E$1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F08-4C39-AF2A-DC892D82F4E1}"/>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F08-4C39-AF2A-DC892D82F4E1}"/>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F08-4C39-AF2A-DC892D82F4E1}"/>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F08-4C39-AF2A-DC892D82F4E1}"/>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F08-4C39-AF2A-DC892D82F4E1}"/>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DQ25C_1!$B$2:$C$6</c:f>
              <c:multiLvlStrCache>
                <c:ptCount val="5"/>
                <c:lvl>
                  <c:pt idx="0">
                    <c:v>Electronic vapor products (e.g., e-cigarettes, vapes, vape pens, e-hookahs, mods, or brands such as JUUL)</c:v>
                  </c:pt>
                  <c:pt idx="1">
                    <c:v>Pipes</c:v>
                  </c:pt>
                  <c:pt idx="2">
                    <c:v>Cigars</c:v>
                  </c:pt>
                  <c:pt idx="3">
                    <c:v>Smokeless tobacco (e.g., chewing tobacco, snuff, dip, snus, dissolvable tobacco)</c:v>
                  </c:pt>
                  <c:pt idx="4">
                    <c:v>Cigarettes</c:v>
                  </c:pt>
                </c:lvl>
                <c:lvl>
                  <c:pt idx="0">
                    <c:v>e.</c:v>
                  </c:pt>
                  <c:pt idx="1">
                    <c:v>d.</c:v>
                  </c:pt>
                  <c:pt idx="2">
                    <c:v>c.</c:v>
                  </c:pt>
                  <c:pt idx="3">
                    <c:v>b.</c:v>
                  </c:pt>
                  <c:pt idx="4">
                    <c:v>a.</c:v>
                  </c:pt>
                </c:lvl>
              </c:multiLvlStrCache>
            </c:multiLvlStrRef>
          </c:cat>
          <c:val>
            <c:numRef>
              <c:f>DQ25C_1!$E$2:$E$6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0F08-4C39-AF2A-DC892D82F4E1}"/>
            </c:ext>
          </c:extLst>
        </c:ser>
        <c:ser>
          <c:idx val="2"/>
          <c:order val="2"/>
          <c:tx>
            <c:strRef>
              <c:f>DQ25C_1!$F$1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0F08-4C39-AF2A-DC892D82F4E1}"/>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0F08-4C39-AF2A-DC892D82F4E1}"/>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0F08-4C39-AF2A-DC892D82F4E1}"/>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0F08-4C39-AF2A-DC892D82F4E1}"/>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0F08-4C39-AF2A-DC892D82F4E1}"/>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DQ25C_1!$B$2:$C$6</c:f>
              <c:multiLvlStrCache>
                <c:ptCount val="5"/>
                <c:lvl>
                  <c:pt idx="0">
                    <c:v>Electronic vapor products (e.g., e-cigarettes, vapes, vape pens, e-hookahs, mods, or brands such as JUUL)</c:v>
                  </c:pt>
                  <c:pt idx="1">
                    <c:v>Pipes</c:v>
                  </c:pt>
                  <c:pt idx="2">
                    <c:v>Cigars</c:v>
                  </c:pt>
                  <c:pt idx="3">
                    <c:v>Smokeless tobacco (e.g., chewing tobacco, snuff, dip, snus, dissolvable tobacco)</c:v>
                  </c:pt>
                  <c:pt idx="4">
                    <c:v>Cigarettes</c:v>
                  </c:pt>
                </c:lvl>
                <c:lvl>
                  <c:pt idx="0">
                    <c:v>e.</c:v>
                  </c:pt>
                  <c:pt idx="1">
                    <c:v>d.</c:v>
                  </c:pt>
                  <c:pt idx="2">
                    <c:v>c.</c:v>
                  </c:pt>
                  <c:pt idx="3">
                    <c:v>b.</c:v>
                  </c:pt>
                  <c:pt idx="4">
                    <c:v>a.</c:v>
                  </c:pt>
                </c:lvl>
              </c:multiLvlStrCache>
            </c:multiLvlStrRef>
          </c:cat>
          <c:val>
            <c:numRef>
              <c:f>DQ25C_1!$F$2:$F$6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C-0F08-4C39-AF2A-DC892D82F4E1}"/>
            </c:ext>
          </c:extLst>
        </c:ser>
        <c:ser>
          <c:idx val="3"/>
          <c:order val="3"/>
          <c:tx>
            <c:strRef>
              <c:f>DQ25C_1!$G$1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0F08-4C39-AF2A-DC892D82F4E1}"/>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0F08-4C39-AF2A-DC892D82F4E1}"/>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0F08-4C39-AF2A-DC892D82F4E1}"/>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0F08-4C39-AF2A-DC892D82F4E1}"/>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0F08-4C39-AF2A-DC892D82F4E1}"/>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DQ25C_1!$B$2:$C$6</c:f>
              <c:multiLvlStrCache>
                <c:ptCount val="5"/>
                <c:lvl>
                  <c:pt idx="0">
                    <c:v>Electronic vapor products (e.g., e-cigarettes, vapes, vape pens, e-hookahs, mods, or brands such as JUUL)</c:v>
                  </c:pt>
                  <c:pt idx="1">
                    <c:v>Pipes</c:v>
                  </c:pt>
                  <c:pt idx="2">
                    <c:v>Cigars</c:v>
                  </c:pt>
                  <c:pt idx="3">
                    <c:v>Smokeless tobacco (e.g., chewing tobacco, snuff, dip, snus, dissolvable tobacco)</c:v>
                  </c:pt>
                  <c:pt idx="4">
                    <c:v>Cigarettes</c:v>
                  </c:pt>
                </c:lvl>
                <c:lvl>
                  <c:pt idx="0">
                    <c:v>e.</c:v>
                  </c:pt>
                  <c:pt idx="1">
                    <c:v>d.</c:v>
                  </c:pt>
                  <c:pt idx="2">
                    <c:v>c.</c:v>
                  </c:pt>
                  <c:pt idx="3">
                    <c:v>b.</c:v>
                  </c:pt>
                  <c:pt idx="4">
                    <c:v>a.</c:v>
                  </c:pt>
                </c:lvl>
              </c:multiLvlStrCache>
            </c:multiLvlStrRef>
          </c:cat>
          <c:val>
            <c:numRef>
              <c:f>DQ25C_1!$G$2:$G$6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12-0F08-4C39-AF2A-DC892D82F4E1}"/>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DQ26A_1!$D$1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DQ26A_1!$B$2:$C$3</c:f>
              <c:multiLvlStrCache>
                <c:ptCount val="2"/>
                <c:lvl>
                  <c:pt idx="0">
                    <c:v>During non-school hours</c:v>
                  </c:pt>
                  <c:pt idx="1">
                    <c:v>During school hours</c:v>
                  </c:pt>
                </c:lvl>
                <c:lvl>
                  <c:pt idx="0">
                    <c:v>b.</c:v>
                  </c:pt>
                  <c:pt idx="1">
                    <c:v>a.</c:v>
                  </c:pt>
                </c:lvl>
              </c:multiLvlStrCache>
            </c:multiLvlStrRef>
          </c:cat>
          <c:val>
            <c:numRef>
              <c:f>DQ26A_1!$D$2:$D$3</c:f>
              <c:numCache>
                <c:formatCode>General</c:formatCode>
                <c:ptCount val="2"/>
                <c:pt idx="0">
                  <c:v>60</c:v>
                </c:pt>
                <c:pt idx="1">
                  <c:v>100</c:v>
                </c:pt>
              </c:numCache>
            </c:numRef>
          </c:val>
          <c:extLst>
            <c:ext xmlns:c16="http://schemas.microsoft.com/office/drawing/2014/chart" uri="{C3380CC4-5D6E-409C-BE32-E72D297353CC}">
              <c16:uniqueId val="{00000000-8065-4845-AE27-725C83A827FF}"/>
            </c:ext>
          </c:extLst>
        </c:ser>
        <c:ser>
          <c:idx val="1"/>
          <c:order val="1"/>
          <c:tx>
            <c:strRef>
              <c:f>DQ26A_1!$E$1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065-4845-AE27-725C83A827FF}"/>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065-4845-AE27-725C83A827FF}"/>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DQ26A_1!$B$2:$C$3</c:f>
              <c:multiLvlStrCache>
                <c:ptCount val="2"/>
                <c:lvl>
                  <c:pt idx="0">
                    <c:v>During non-school hours</c:v>
                  </c:pt>
                  <c:pt idx="1">
                    <c:v>During school hours</c:v>
                  </c:pt>
                </c:lvl>
                <c:lvl>
                  <c:pt idx="0">
                    <c:v>b.</c:v>
                  </c:pt>
                  <c:pt idx="1">
                    <c:v>a.</c:v>
                  </c:pt>
                </c:lvl>
              </c:multiLvlStrCache>
            </c:multiLvlStrRef>
          </c:cat>
          <c:val>
            <c:numRef>
              <c:f>DQ26A_1!$E$2:$E$3</c:f>
              <c:numCache>
                <c:formatCode>General</c:formatCode>
                <c:ptCount val="2"/>
                <c:pt idx="0">
                  <c:v>8.9999999999999998E-4</c:v>
                </c:pt>
                <c:pt idx="1">
                  <c:v>8.9999999999999998E-4</c:v>
                </c:pt>
              </c:numCache>
            </c:numRef>
          </c:val>
          <c:extLst>
            <c:ext xmlns:c16="http://schemas.microsoft.com/office/drawing/2014/chart" uri="{C3380CC4-5D6E-409C-BE32-E72D297353CC}">
              <c16:uniqueId val="{00000003-8065-4845-AE27-725C83A827FF}"/>
            </c:ext>
          </c:extLst>
        </c:ser>
        <c:ser>
          <c:idx val="2"/>
          <c:order val="2"/>
          <c:tx>
            <c:strRef>
              <c:f>DQ26A_1!$F$1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065-4845-AE27-725C83A827FF}"/>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065-4845-AE27-725C83A827FF}"/>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DQ26A_1!$B$2:$C$3</c:f>
              <c:multiLvlStrCache>
                <c:ptCount val="2"/>
                <c:lvl>
                  <c:pt idx="0">
                    <c:v>During non-school hours</c:v>
                  </c:pt>
                  <c:pt idx="1">
                    <c:v>During school hours</c:v>
                  </c:pt>
                </c:lvl>
                <c:lvl>
                  <c:pt idx="0">
                    <c:v>b.</c:v>
                  </c:pt>
                  <c:pt idx="1">
                    <c:v>a.</c:v>
                  </c:pt>
                </c:lvl>
              </c:multiLvlStrCache>
            </c:multiLvlStrRef>
          </c:cat>
          <c:val>
            <c:numRef>
              <c:f>DQ26A_1!$F$2:$F$3</c:f>
              <c:numCache>
                <c:formatCode>General</c:formatCode>
                <c:ptCount val="2"/>
                <c:pt idx="0">
                  <c:v>8.9999999999999998E-4</c:v>
                </c:pt>
                <c:pt idx="1">
                  <c:v>8.9999999999999998E-4</c:v>
                </c:pt>
              </c:numCache>
            </c:numRef>
          </c:val>
          <c:extLst>
            <c:ext xmlns:c16="http://schemas.microsoft.com/office/drawing/2014/chart" uri="{C3380CC4-5D6E-409C-BE32-E72D297353CC}">
              <c16:uniqueId val="{00000006-8065-4845-AE27-725C83A827FF}"/>
            </c:ext>
          </c:extLst>
        </c:ser>
        <c:ser>
          <c:idx val="3"/>
          <c:order val="3"/>
          <c:tx>
            <c:strRef>
              <c:f>DQ26A_1!$G$1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8065-4845-AE27-725C83A827FF}"/>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8065-4845-AE27-725C83A827FF}"/>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DQ26A_1!$B$2:$C$3</c:f>
              <c:multiLvlStrCache>
                <c:ptCount val="2"/>
                <c:lvl>
                  <c:pt idx="0">
                    <c:v>During non-school hours</c:v>
                  </c:pt>
                  <c:pt idx="1">
                    <c:v>During school hours</c:v>
                  </c:pt>
                </c:lvl>
                <c:lvl>
                  <c:pt idx="0">
                    <c:v>b.</c:v>
                  </c:pt>
                  <c:pt idx="1">
                    <c:v>a.</c:v>
                  </c:pt>
                </c:lvl>
              </c:multiLvlStrCache>
            </c:multiLvlStrRef>
          </c:cat>
          <c:val>
            <c:numRef>
              <c:f>DQ26A_1!$G$2:$G$3</c:f>
              <c:numCache>
                <c:formatCode>General</c:formatCode>
                <c:ptCount val="2"/>
                <c:pt idx="0">
                  <c:v>8.9999999999999998E-4</c:v>
                </c:pt>
                <c:pt idx="1">
                  <c:v>8.9999999999999998E-4</c:v>
                </c:pt>
              </c:numCache>
            </c:numRef>
          </c:val>
          <c:extLst>
            <c:ext xmlns:c16="http://schemas.microsoft.com/office/drawing/2014/chart" uri="{C3380CC4-5D6E-409C-BE32-E72D297353CC}">
              <c16:uniqueId val="{00000009-8065-4845-AE27-725C83A827FF}"/>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DQ26B_1!$D$1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DQ26B_1!$B$2:$C$3</c:f>
              <c:multiLvlStrCache>
                <c:ptCount val="2"/>
                <c:lvl>
                  <c:pt idx="0">
                    <c:v>During non-school hours</c:v>
                  </c:pt>
                  <c:pt idx="1">
                    <c:v>During school hours</c:v>
                  </c:pt>
                </c:lvl>
                <c:lvl>
                  <c:pt idx="0">
                    <c:v>b.</c:v>
                  </c:pt>
                  <c:pt idx="1">
                    <c:v>a.</c:v>
                  </c:pt>
                </c:lvl>
              </c:multiLvlStrCache>
            </c:multiLvlStrRef>
          </c:cat>
          <c:val>
            <c:numRef>
              <c:f>DQ26B_1!$D$2:$D$3</c:f>
              <c:numCache>
                <c:formatCode>General</c:formatCode>
                <c:ptCount val="2"/>
                <c:pt idx="0">
                  <c:v>94.1</c:v>
                </c:pt>
                <c:pt idx="1">
                  <c:v>94.1</c:v>
                </c:pt>
              </c:numCache>
            </c:numRef>
          </c:val>
          <c:extLst>
            <c:ext xmlns:c16="http://schemas.microsoft.com/office/drawing/2014/chart" uri="{C3380CC4-5D6E-409C-BE32-E72D297353CC}">
              <c16:uniqueId val="{00000000-6D60-46FD-B20F-5F25ADD0F5EB}"/>
            </c:ext>
          </c:extLst>
        </c:ser>
        <c:ser>
          <c:idx val="1"/>
          <c:order val="1"/>
          <c:tx>
            <c:strRef>
              <c:f>DQ26B_1!$E$1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D60-46FD-B20F-5F25ADD0F5EB}"/>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D60-46FD-B20F-5F25ADD0F5E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DQ26B_1!$B$2:$C$3</c:f>
              <c:multiLvlStrCache>
                <c:ptCount val="2"/>
                <c:lvl>
                  <c:pt idx="0">
                    <c:v>During non-school hours</c:v>
                  </c:pt>
                  <c:pt idx="1">
                    <c:v>During school hours</c:v>
                  </c:pt>
                </c:lvl>
                <c:lvl>
                  <c:pt idx="0">
                    <c:v>b.</c:v>
                  </c:pt>
                  <c:pt idx="1">
                    <c:v>a.</c:v>
                  </c:pt>
                </c:lvl>
              </c:multiLvlStrCache>
            </c:multiLvlStrRef>
          </c:cat>
          <c:val>
            <c:numRef>
              <c:f>DQ26B_1!$E$2:$E$3</c:f>
              <c:numCache>
                <c:formatCode>General</c:formatCode>
                <c:ptCount val="2"/>
                <c:pt idx="0">
                  <c:v>8.9999999999999998E-4</c:v>
                </c:pt>
                <c:pt idx="1">
                  <c:v>8.9999999999999998E-4</c:v>
                </c:pt>
              </c:numCache>
            </c:numRef>
          </c:val>
          <c:extLst>
            <c:ext xmlns:c16="http://schemas.microsoft.com/office/drawing/2014/chart" uri="{C3380CC4-5D6E-409C-BE32-E72D297353CC}">
              <c16:uniqueId val="{00000003-6D60-46FD-B20F-5F25ADD0F5EB}"/>
            </c:ext>
          </c:extLst>
        </c:ser>
        <c:ser>
          <c:idx val="2"/>
          <c:order val="2"/>
          <c:tx>
            <c:strRef>
              <c:f>DQ26B_1!$F$1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D60-46FD-B20F-5F25ADD0F5EB}"/>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D60-46FD-B20F-5F25ADD0F5E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DQ26B_1!$B$2:$C$3</c:f>
              <c:multiLvlStrCache>
                <c:ptCount val="2"/>
                <c:lvl>
                  <c:pt idx="0">
                    <c:v>During non-school hours</c:v>
                  </c:pt>
                  <c:pt idx="1">
                    <c:v>During school hours</c:v>
                  </c:pt>
                </c:lvl>
                <c:lvl>
                  <c:pt idx="0">
                    <c:v>b.</c:v>
                  </c:pt>
                  <c:pt idx="1">
                    <c:v>a.</c:v>
                  </c:pt>
                </c:lvl>
              </c:multiLvlStrCache>
            </c:multiLvlStrRef>
          </c:cat>
          <c:val>
            <c:numRef>
              <c:f>DQ26B_1!$F$2:$F$3</c:f>
              <c:numCache>
                <c:formatCode>General</c:formatCode>
                <c:ptCount val="2"/>
                <c:pt idx="0">
                  <c:v>8.9999999999999998E-4</c:v>
                </c:pt>
                <c:pt idx="1">
                  <c:v>8.9999999999999998E-4</c:v>
                </c:pt>
              </c:numCache>
            </c:numRef>
          </c:val>
          <c:extLst>
            <c:ext xmlns:c16="http://schemas.microsoft.com/office/drawing/2014/chart" uri="{C3380CC4-5D6E-409C-BE32-E72D297353CC}">
              <c16:uniqueId val="{00000006-6D60-46FD-B20F-5F25ADD0F5EB}"/>
            </c:ext>
          </c:extLst>
        </c:ser>
        <c:ser>
          <c:idx val="3"/>
          <c:order val="3"/>
          <c:tx>
            <c:strRef>
              <c:f>DQ26B_1!$G$1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6D60-46FD-B20F-5F25ADD0F5EB}"/>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6D60-46FD-B20F-5F25ADD0F5E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DQ26B_1!$B$2:$C$3</c:f>
              <c:multiLvlStrCache>
                <c:ptCount val="2"/>
                <c:lvl>
                  <c:pt idx="0">
                    <c:v>During non-school hours</c:v>
                  </c:pt>
                  <c:pt idx="1">
                    <c:v>During school hours</c:v>
                  </c:pt>
                </c:lvl>
                <c:lvl>
                  <c:pt idx="0">
                    <c:v>b.</c:v>
                  </c:pt>
                  <c:pt idx="1">
                    <c:v>a.</c:v>
                  </c:pt>
                </c:lvl>
              </c:multiLvlStrCache>
            </c:multiLvlStrRef>
          </c:cat>
          <c:val>
            <c:numRef>
              <c:f>DQ26B_1!$G$2:$G$3</c:f>
              <c:numCache>
                <c:formatCode>General</c:formatCode>
                <c:ptCount val="2"/>
                <c:pt idx="0">
                  <c:v>8.9999999999999998E-4</c:v>
                </c:pt>
                <c:pt idx="1">
                  <c:v>8.9999999999999998E-4</c:v>
                </c:pt>
              </c:numCache>
            </c:numRef>
          </c:val>
          <c:extLst>
            <c:ext xmlns:c16="http://schemas.microsoft.com/office/drawing/2014/chart" uri="{C3380CC4-5D6E-409C-BE32-E72D297353CC}">
              <c16:uniqueId val="{00000009-6D60-46FD-B20F-5F25ADD0F5EB}"/>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DQ26C_1!$D$1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DQ26C_1!$B$2:$C$3</c:f>
              <c:multiLvlStrCache>
                <c:ptCount val="2"/>
                <c:lvl>
                  <c:pt idx="0">
                    <c:v>During non-school hours</c:v>
                  </c:pt>
                  <c:pt idx="1">
                    <c:v>During school hours</c:v>
                  </c:pt>
                </c:lvl>
                <c:lvl>
                  <c:pt idx="0">
                    <c:v>b.</c:v>
                  </c:pt>
                  <c:pt idx="1">
                    <c:v>a.</c:v>
                  </c:pt>
                </c:lvl>
              </c:multiLvlStrCache>
            </c:multiLvlStrRef>
          </c:cat>
          <c:val>
            <c:numRef>
              <c:f>DQ26C_1!$D$2:$D$3</c:f>
              <c:numCache>
                <c:formatCode>General</c:formatCode>
                <c:ptCount val="2"/>
                <c:pt idx="0">
                  <c:v>65.900000000000006</c:v>
                </c:pt>
                <c:pt idx="1">
                  <c:v>88.2</c:v>
                </c:pt>
              </c:numCache>
            </c:numRef>
          </c:val>
          <c:extLst>
            <c:ext xmlns:c16="http://schemas.microsoft.com/office/drawing/2014/chart" uri="{C3380CC4-5D6E-409C-BE32-E72D297353CC}">
              <c16:uniqueId val="{00000000-7911-4CDC-B7EB-C163ADE79394}"/>
            </c:ext>
          </c:extLst>
        </c:ser>
        <c:ser>
          <c:idx val="1"/>
          <c:order val="1"/>
          <c:tx>
            <c:strRef>
              <c:f>DQ26C_1!$E$1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911-4CDC-B7EB-C163ADE79394}"/>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911-4CDC-B7EB-C163ADE79394}"/>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DQ26C_1!$B$2:$C$3</c:f>
              <c:multiLvlStrCache>
                <c:ptCount val="2"/>
                <c:lvl>
                  <c:pt idx="0">
                    <c:v>During non-school hours</c:v>
                  </c:pt>
                  <c:pt idx="1">
                    <c:v>During school hours</c:v>
                  </c:pt>
                </c:lvl>
                <c:lvl>
                  <c:pt idx="0">
                    <c:v>b.</c:v>
                  </c:pt>
                  <c:pt idx="1">
                    <c:v>a.</c:v>
                  </c:pt>
                </c:lvl>
              </c:multiLvlStrCache>
            </c:multiLvlStrRef>
          </c:cat>
          <c:val>
            <c:numRef>
              <c:f>DQ26C_1!$E$2:$E$3</c:f>
              <c:numCache>
                <c:formatCode>General</c:formatCode>
                <c:ptCount val="2"/>
                <c:pt idx="0">
                  <c:v>8.9999999999999998E-4</c:v>
                </c:pt>
                <c:pt idx="1">
                  <c:v>8.9999999999999998E-4</c:v>
                </c:pt>
              </c:numCache>
            </c:numRef>
          </c:val>
          <c:extLst>
            <c:ext xmlns:c16="http://schemas.microsoft.com/office/drawing/2014/chart" uri="{C3380CC4-5D6E-409C-BE32-E72D297353CC}">
              <c16:uniqueId val="{00000003-7911-4CDC-B7EB-C163ADE79394}"/>
            </c:ext>
          </c:extLst>
        </c:ser>
        <c:ser>
          <c:idx val="2"/>
          <c:order val="2"/>
          <c:tx>
            <c:strRef>
              <c:f>DQ26C_1!$F$1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7911-4CDC-B7EB-C163ADE79394}"/>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7911-4CDC-B7EB-C163ADE79394}"/>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DQ26C_1!$B$2:$C$3</c:f>
              <c:multiLvlStrCache>
                <c:ptCount val="2"/>
                <c:lvl>
                  <c:pt idx="0">
                    <c:v>During non-school hours</c:v>
                  </c:pt>
                  <c:pt idx="1">
                    <c:v>During school hours</c:v>
                  </c:pt>
                </c:lvl>
                <c:lvl>
                  <c:pt idx="0">
                    <c:v>b.</c:v>
                  </c:pt>
                  <c:pt idx="1">
                    <c:v>a.</c:v>
                  </c:pt>
                </c:lvl>
              </c:multiLvlStrCache>
            </c:multiLvlStrRef>
          </c:cat>
          <c:val>
            <c:numRef>
              <c:f>DQ26C_1!$F$2:$F$3</c:f>
              <c:numCache>
                <c:formatCode>General</c:formatCode>
                <c:ptCount val="2"/>
                <c:pt idx="0">
                  <c:v>8.9999999999999998E-4</c:v>
                </c:pt>
                <c:pt idx="1">
                  <c:v>8.9999999999999998E-4</c:v>
                </c:pt>
              </c:numCache>
            </c:numRef>
          </c:val>
          <c:extLst>
            <c:ext xmlns:c16="http://schemas.microsoft.com/office/drawing/2014/chart" uri="{C3380CC4-5D6E-409C-BE32-E72D297353CC}">
              <c16:uniqueId val="{00000006-7911-4CDC-B7EB-C163ADE79394}"/>
            </c:ext>
          </c:extLst>
        </c:ser>
        <c:ser>
          <c:idx val="3"/>
          <c:order val="3"/>
          <c:tx>
            <c:strRef>
              <c:f>DQ26C_1!$G$1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7911-4CDC-B7EB-C163ADE79394}"/>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7911-4CDC-B7EB-C163ADE79394}"/>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DQ26C_1!$B$2:$C$3</c:f>
              <c:multiLvlStrCache>
                <c:ptCount val="2"/>
                <c:lvl>
                  <c:pt idx="0">
                    <c:v>During non-school hours</c:v>
                  </c:pt>
                  <c:pt idx="1">
                    <c:v>During school hours</c:v>
                  </c:pt>
                </c:lvl>
                <c:lvl>
                  <c:pt idx="0">
                    <c:v>b.</c:v>
                  </c:pt>
                  <c:pt idx="1">
                    <c:v>a.</c:v>
                  </c:pt>
                </c:lvl>
              </c:multiLvlStrCache>
            </c:multiLvlStrRef>
          </c:cat>
          <c:val>
            <c:numRef>
              <c:f>DQ26C_1!$G$2:$G$3</c:f>
              <c:numCache>
                <c:formatCode>General</c:formatCode>
                <c:ptCount val="2"/>
                <c:pt idx="0">
                  <c:v>8.9999999999999998E-4</c:v>
                </c:pt>
                <c:pt idx="1">
                  <c:v>8.9999999999999998E-4</c:v>
                </c:pt>
              </c:numCache>
            </c:numRef>
          </c:val>
          <c:extLst>
            <c:ext xmlns:c16="http://schemas.microsoft.com/office/drawing/2014/chart" uri="{C3380CC4-5D6E-409C-BE32-E72D297353CC}">
              <c16:uniqueId val="{00000009-7911-4CDC-B7EB-C163ADE79394}"/>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DQ27A_1!$D$1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DQ27A_1!$B$2:$C$5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DQ27A_1!$D$2:$D$5</c:f>
              <c:numCache>
                <c:formatCode>General</c:formatCode>
                <c:ptCount val="4"/>
                <c:pt idx="0">
                  <c:v>94.1</c:v>
                </c:pt>
                <c:pt idx="1">
                  <c:v>88.2</c:v>
                </c:pt>
                <c:pt idx="2">
                  <c:v>94.1</c:v>
                </c:pt>
                <c:pt idx="3">
                  <c:v>100</c:v>
                </c:pt>
              </c:numCache>
            </c:numRef>
          </c:val>
          <c:extLst>
            <c:ext xmlns:c16="http://schemas.microsoft.com/office/drawing/2014/chart" uri="{C3380CC4-5D6E-409C-BE32-E72D297353CC}">
              <c16:uniqueId val="{00000000-1367-4F54-94B4-C0F9A1EC2FD6}"/>
            </c:ext>
          </c:extLst>
        </c:ser>
        <c:ser>
          <c:idx val="1"/>
          <c:order val="1"/>
          <c:tx>
            <c:strRef>
              <c:f>DQ27A_1!$E$1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367-4F54-94B4-C0F9A1EC2FD6}"/>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367-4F54-94B4-C0F9A1EC2FD6}"/>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367-4F54-94B4-C0F9A1EC2FD6}"/>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367-4F54-94B4-C0F9A1EC2FD6}"/>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DQ27A_1!$B$2:$C$5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DQ27A_1!$E$2:$E$5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5-1367-4F54-94B4-C0F9A1EC2FD6}"/>
            </c:ext>
          </c:extLst>
        </c:ser>
        <c:ser>
          <c:idx val="2"/>
          <c:order val="2"/>
          <c:tx>
            <c:strRef>
              <c:f>DQ27A_1!$F$1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1367-4F54-94B4-C0F9A1EC2FD6}"/>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1367-4F54-94B4-C0F9A1EC2FD6}"/>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1367-4F54-94B4-C0F9A1EC2FD6}"/>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1367-4F54-94B4-C0F9A1EC2FD6}"/>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DQ27A_1!$B$2:$C$5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DQ27A_1!$F$2:$F$5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A-1367-4F54-94B4-C0F9A1EC2FD6}"/>
            </c:ext>
          </c:extLst>
        </c:ser>
        <c:ser>
          <c:idx val="3"/>
          <c:order val="3"/>
          <c:tx>
            <c:strRef>
              <c:f>DQ27A_1!$G$1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1367-4F54-94B4-C0F9A1EC2FD6}"/>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1367-4F54-94B4-C0F9A1EC2FD6}"/>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1367-4F54-94B4-C0F9A1EC2FD6}"/>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1367-4F54-94B4-C0F9A1EC2FD6}"/>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DQ27A_1!$B$2:$C$5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DQ27A_1!$G$2:$G$5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F-1367-4F54-94B4-C0F9A1EC2FD6}"/>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DQ27B_1!$D$1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DQ27B_1!$B$2:$C$5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DQ27B_1!$D$2:$D$5</c:f>
              <c:numCache>
                <c:formatCode>General</c:formatCode>
                <c:ptCount val="4"/>
                <c:pt idx="0">
                  <c:v>79.400000000000006</c:v>
                </c:pt>
                <c:pt idx="1">
                  <c:v>82.4</c:v>
                </c:pt>
                <c:pt idx="2">
                  <c:v>94.1</c:v>
                </c:pt>
                <c:pt idx="3">
                  <c:v>100</c:v>
                </c:pt>
              </c:numCache>
            </c:numRef>
          </c:val>
          <c:extLst>
            <c:ext xmlns:c16="http://schemas.microsoft.com/office/drawing/2014/chart" uri="{C3380CC4-5D6E-409C-BE32-E72D297353CC}">
              <c16:uniqueId val="{00000000-C2EC-40D9-8A42-8A3A36E732F5}"/>
            </c:ext>
          </c:extLst>
        </c:ser>
        <c:ser>
          <c:idx val="1"/>
          <c:order val="1"/>
          <c:tx>
            <c:strRef>
              <c:f>DQ27B_1!$E$1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2EC-40D9-8A42-8A3A36E732F5}"/>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2EC-40D9-8A42-8A3A36E732F5}"/>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2EC-40D9-8A42-8A3A36E732F5}"/>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C2EC-40D9-8A42-8A3A36E732F5}"/>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DQ27B_1!$B$2:$C$5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DQ27B_1!$E$2:$E$5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5-C2EC-40D9-8A42-8A3A36E732F5}"/>
            </c:ext>
          </c:extLst>
        </c:ser>
        <c:ser>
          <c:idx val="2"/>
          <c:order val="2"/>
          <c:tx>
            <c:strRef>
              <c:f>DQ27B_1!$F$1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C2EC-40D9-8A42-8A3A36E732F5}"/>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C2EC-40D9-8A42-8A3A36E732F5}"/>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C2EC-40D9-8A42-8A3A36E732F5}"/>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C2EC-40D9-8A42-8A3A36E732F5}"/>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DQ27B_1!$B$2:$C$5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DQ27B_1!$F$2:$F$5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A-C2EC-40D9-8A42-8A3A36E732F5}"/>
            </c:ext>
          </c:extLst>
        </c:ser>
        <c:ser>
          <c:idx val="3"/>
          <c:order val="3"/>
          <c:tx>
            <c:strRef>
              <c:f>DQ27B_1!$G$1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C2EC-40D9-8A42-8A3A36E732F5}"/>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C2EC-40D9-8A42-8A3A36E732F5}"/>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C2EC-40D9-8A42-8A3A36E732F5}"/>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C2EC-40D9-8A42-8A3A36E732F5}"/>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DQ27B_1!$B$2:$C$5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DQ27B_1!$G$2:$G$5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F-C2EC-40D9-8A42-8A3A36E732F5}"/>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3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DQ27C_1!$D$1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DQ27C_1!$B$2:$C$5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DQ27C_1!$D$2:$D$5</c:f>
              <c:numCache>
                <c:formatCode>General</c:formatCode>
                <c:ptCount val="4"/>
                <c:pt idx="0">
                  <c:v>42.4</c:v>
                </c:pt>
                <c:pt idx="1">
                  <c:v>94.1</c:v>
                </c:pt>
                <c:pt idx="2">
                  <c:v>94.1</c:v>
                </c:pt>
                <c:pt idx="3">
                  <c:v>94.1</c:v>
                </c:pt>
              </c:numCache>
            </c:numRef>
          </c:val>
          <c:extLst>
            <c:ext xmlns:c16="http://schemas.microsoft.com/office/drawing/2014/chart" uri="{C3380CC4-5D6E-409C-BE32-E72D297353CC}">
              <c16:uniqueId val="{00000000-8679-4093-B00C-E2FBC6D05A71}"/>
            </c:ext>
          </c:extLst>
        </c:ser>
        <c:ser>
          <c:idx val="1"/>
          <c:order val="1"/>
          <c:tx>
            <c:strRef>
              <c:f>DQ27C_1!$E$1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679-4093-B00C-E2FBC6D05A71}"/>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679-4093-B00C-E2FBC6D05A71}"/>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679-4093-B00C-E2FBC6D05A71}"/>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679-4093-B00C-E2FBC6D05A71}"/>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DQ27C_1!$B$2:$C$5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DQ27C_1!$E$2:$E$5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5-8679-4093-B00C-E2FBC6D05A71}"/>
            </c:ext>
          </c:extLst>
        </c:ser>
        <c:ser>
          <c:idx val="2"/>
          <c:order val="2"/>
          <c:tx>
            <c:strRef>
              <c:f>DQ27C_1!$F$1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8679-4093-B00C-E2FBC6D05A71}"/>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8679-4093-B00C-E2FBC6D05A71}"/>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8679-4093-B00C-E2FBC6D05A71}"/>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8679-4093-B00C-E2FBC6D05A71}"/>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DQ27C_1!$B$2:$C$5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DQ27C_1!$F$2:$F$5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A-8679-4093-B00C-E2FBC6D05A71}"/>
            </c:ext>
          </c:extLst>
        </c:ser>
        <c:ser>
          <c:idx val="3"/>
          <c:order val="3"/>
          <c:tx>
            <c:strRef>
              <c:f>DQ27C_1!$G$1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8679-4093-B00C-E2FBC6D05A71}"/>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8679-4093-B00C-E2FBC6D05A71}"/>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8679-4093-B00C-E2FBC6D05A71}"/>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8679-4093-B00C-E2FBC6D05A71}"/>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DQ27C_1!$B$2:$C$5</c:f>
              <c:multiLvlStrCache>
                <c:ptCount val="4"/>
                <c:lvl>
                  <c:pt idx="0">
                    <c:v>At off-campus, school-sponsored events</c:v>
                  </c:pt>
                  <c:pt idx="1">
                    <c:v>On school buses or other vehicles used to transport students</c:v>
                  </c:pt>
                  <c:pt idx="2">
                    <c:v>Outside on school grounds, including parking lots and playing fields</c:v>
                  </c:pt>
                  <c:pt idx="3">
                    <c:v>In school buildings</c:v>
                  </c:pt>
                </c:lvl>
                <c:lvl>
                  <c:pt idx="0">
                    <c:v>d.</c:v>
                  </c:pt>
                  <c:pt idx="1">
                    <c:v>c.</c:v>
                  </c:pt>
                  <c:pt idx="2">
                    <c:v>b.</c:v>
                  </c:pt>
                  <c:pt idx="3">
                    <c:v>a.</c:v>
                  </c:pt>
                </c:lvl>
              </c:multiLvlStrCache>
            </c:multiLvlStrRef>
          </c:cat>
          <c:val>
            <c:numRef>
              <c:f>DQ27C_1!$G$2:$G$5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F-8679-4093-B00C-E2FBC6D05A71}"/>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DQ02_2!$D$1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DQ02_2!$B$2:$C$6</c:f>
              <c:multiLvlStrCache>
                <c:ptCount val="5"/>
                <c:lvl>
                  <c:pt idx="0">
                    <c:v>Family engagement</c:v>
                  </c:pt>
                  <c:pt idx="1">
                    <c:v>Social and emotional climate</c:v>
                  </c:pt>
                  <c:pt idx="2">
                    <c:v>Physical environment</c:v>
                  </c:pt>
                  <c:pt idx="3">
                    <c:v>Counseling, psychological, and social services</c:v>
                  </c:pt>
                  <c:pt idx="4">
                    <c:v>Health services</c:v>
                  </c:pt>
                </c:lvl>
                <c:lvl>
                  <c:pt idx="0">
                    <c:v>j.</c:v>
                  </c:pt>
                  <c:pt idx="1">
                    <c:v>i.</c:v>
                  </c:pt>
                  <c:pt idx="2">
                    <c:v>h.</c:v>
                  </c:pt>
                  <c:pt idx="3">
                    <c:v>g.</c:v>
                  </c:pt>
                  <c:pt idx="4">
                    <c:v>f.</c:v>
                  </c:pt>
                </c:lvl>
              </c:multiLvlStrCache>
            </c:multiLvlStrRef>
          </c:cat>
          <c:val>
            <c:numRef>
              <c:f>DQ02_2!$D$2:$D$6</c:f>
              <c:numCache>
                <c:formatCode>General</c:formatCode>
                <c:ptCount val="5"/>
                <c:pt idx="0">
                  <c:v>40.6</c:v>
                </c:pt>
                <c:pt idx="1">
                  <c:v>40.6</c:v>
                </c:pt>
                <c:pt idx="2">
                  <c:v>11.8</c:v>
                </c:pt>
                <c:pt idx="3">
                  <c:v>25.9</c:v>
                </c:pt>
                <c:pt idx="4">
                  <c:v>34.700000000000003</c:v>
                </c:pt>
              </c:numCache>
            </c:numRef>
          </c:val>
          <c:extLst>
            <c:ext xmlns:c16="http://schemas.microsoft.com/office/drawing/2014/chart" uri="{C3380CC4-5D6E-409C-BE32-E72D297353CC}">
              <c16:uniqueId val="{00000000-6730-4856-853F-10ED02BCFD69}"/>
            </c:ext>
          </c:extLst>
        </c:ser>
        <c:ser>
          <c:idx val="1"/>
          <c:order val="1"/>
          <c:tx>
            <c:strRef>
              <c:f>DQ02_2!$E$1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730-4856-853F-10ED02BCFD69}"/>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730-4856-853F-10ED02BCFD69}"/>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730-4856-853F-10ED02BCFD69}"/>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730-4856-853F-10ED02BCFD69}"/>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730-4856-853F-10ED02BCFD69}"/>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DQ02_2!$B$2:$C$6</c:f>
              <c:multiLvlStrCache>
                <c:ptCount val="5"/>
                <c:lvl>
                  <c:pt idx="0">
                    <c:v>Family engagement</c:v>
                  </c:pt>
                  <c:pt idx="1">
                    <c:v>Social and emotional climate</c:v>
                  </c:pt>
                  <c:pt idx="2">
                    <c:v>Physical environment</c:v>
                  </c:pt>
                  <c:pt idx="3">
                    <c:v>Counseling, psychological, and social services</c:v>
                  </c:pt>
                  <c:pt idx="4">
                    <c:v>Health services</c:v>
                  </c:pt>
                </c:lvl>
                <c:lvl>
                  <c:pt idx="0">
                    <c:v>j.</c:v>
                  </c:pt>
                  <c:pt idx="1">
                    <c:v>i.</c:v>
                  </c:pt>
                  <c:pt idx="2">
                    <c:v>h.</c:v>
                  </c:pt>
                  <c:pt idx="3">
                    <c:v>g.</c:v>
                  </c:pt>
                  <c:pt idx="4">
                    <c:v>f.</c:v>
                  </c:pt>
                </c:lvl>
              </c:multiLvlStrCache>
            </c:multiLvlStrRef>
          </c:cat>
          <c:val>
            <c:numRef>
              <c:f>DQ02_2!$E$2:$E$6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6730-4856-853F-10ED02BCFD69}"/>
            </c:ext>
          </c:extLst>
        </c:ser>
        <c:ser>
          <c:idx val="2"/>
          <c:order val="2"/>
          <c:tx>
            <c:strRef>
              <c:f>DQ02_2!$F$1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6730-4856-853F-10ED02BCFD69}"/>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6730-4856-853F-10ED02BCFD69}"/>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6730-4856-853F-10ED02BCFD69}"/>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6730-4856-853F-10ED02BCFD69}"/>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6730-4856-853F-10ED02BCFD69}"/>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DQ02_2!$B$2:$C$6</c:f>
              <c:multiLvlStrCache>
                <c:ptCount val="5"/>
                <c:lvl>
                  <c:pt idx="0">
                    <c:v>Family engagement</c:v>
                  </c:pt>
                  <c:pt idx="1">
                    <c:v>Social and emotional climate</c:v>
                  </c:pt>
                  <c:pt idx="2">
                    <c:v>Physical environment</c:v>
                  </c:pt>
                  <c:pt idx="3">
                    <c:v>Counseling, psychological, and social services</c:v>
                  </c:pt>
                  <c:pt idx="4">
                    <c:v>Health services</c:v>
                  </c:pt>
                </c:lvl>
                <c:lvl>
                  <c:pt idx="0">
                    <c:v>j.</c:v>
                  </c:pt>
                  <c:pt idx="1">
                    <c:v>i.</c:v>
                  </c:pt>
                  <c:pt idx="2">
                    <c:v>h.</c:v>
                  </c:pt>
                  <c:pt idx="3">
                    <c:v>g.</c:v>
                  </c:pt>
                  <c:pt idx="4">
                    <c:v>f.</c:v>
                  </c:pt>
                </c:lvl>
              </c:multiLvlStrCache>
            </c:multiLvlStrRef>
          </c:cat>
          <c:val>
            <c:numRef>
              <c:f>DQ02_2!$F$2:$F$6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C-6730-4856-853F-10ED02BCFD69}"/>
            </c:ext>
          </c:extLst>
        </c:ser>
        <c:ser>
          <c:idx val="3"/>
          <c:order val="3"/>
          <c:tx>
            <c:strRef>
              <c:f>DQ02_2!$G$1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6730-4856-853F-10ED02BCFD69}"/>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6730-4856-853F-10ED02BCFD69}"/>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6730-4856-853F-10ED02BCFD69}"/>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6730-4856-853F-10ED02BCFD69}"/>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6730-4856-853F-10ED02BCFD69}"/>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DQ02_2!$B$2:$C$6</c:f>
              <c:multiLvlStrCache>
                <c:ptCount val="5"/>
                <c:lvl>
                  <c:pt idx="0">
                    <c:v>Family engagement</c:v>
                  </c:pt>
                  <c:pt idx="1">
                    <c:v>Social and emotional climate</c:v>
                  </c:pt>
                  <c:pt idx="2">
                    <c:v>Physical environment</c:v>
                  </c:pt>
                  <c:pt idx="3">
                    <c:v>Counseling, psychological, and social services</c:v>
                  </c:pt>
                  <c:pt idx="4">
                    <c:v>Health services</c:v>
                  </c:pt>
                </c:lvl>
                <c:lvl>
                  <c:pt idx="0">
                    <c:v>j.</c:v>
                  </c:pt>
                  <c:pt idx="1">
                    <c:v>i.</c:v>
                  </c:pt>
                  <c:pt idx="2">
                    <c:v>h.</c:v>
                  </c:pt>
                  <c:pt idx="3">
                    <c:v>g.</c:v>
                  </c:pt>
                  <c:pt idx="4">
                    <c:v>f.</c:v>
                  </c:pt>
                </c:lvl>
              </c:multiLvlStrCache>
            </c:multiLvlStrRef>
          </c:cat>
          <c:val>
            <c:numRef>
              <c:f>DQ02_2!$G$2:$G$6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12-6730-4856-853F-10ED02BCFD69}"/>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DQ27N_1!$D$1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DQ27N_1!$D$2</c:f>
              <c:numCache>
                <c:formatCode>General</c:formatCode>
                <c:ptCount val="1"/>
                <c:pt idx="0">
                  <c:v>14.1</c:v>
                </c:pt>
              </c:numCache>
            </c:numRef>
          </c:val>
          <c:extLst>
            <c:ext xmlns:c16="http://schemas.microsoft.com/office/drawing/2014/chart" uri="{C3380CC4-5D6E-409C-BE32-E72D297353CC}">
              <c16:uniqueId val="{00000000-22D7-4E05-AAD8-BF53C40304BD}"/>
            </c:ext>
          </c:extLst>
        </c:ser>
        <c:ser>
          <c:idx val="1"/>
          <c:order val="1"/>
          <c:tx>
            <c:strRef>
              <c:f>DQ27N_1!$E$1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2D7-4E05-AAD8-BF53C40304BD}"/>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DQ27N_1!$E$2</c:f>
              <c:numCache>
                <c:formatCode>General</c:formatCode>
                <c:ptCount val="1"/>
                <c:pt idx="0">
                  <c:v>8.9999999999999998E-4</c:v>
                </c:pt>
              </c:numCache>
            </c:numRef>
          </c:val>
          <c:extLst>
            <c:ext xmlns:c16="http://schemas.microsoft.com/office/drawing/2014/chart" uri="{C3380CC4-5D6E-409C-BE32-E72D297353CC}">
              <c16:uniqueId val="{00000002-22D7-4E05-AAD8-BF53C40304BD}"/>
            </c:ext>
          </c:extLst>
        </c:ser>
        <c:ser>
          <c:idx val="2"/>
          <c:order val="2"/>
          <c:tx>
            <c:strRef>
              <c:f>DQ27N_1!$F$1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2D7-4E05-AAD8-BF53C40304BD}"/>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DQ27N_1!$F$2</c:f>
              <c:numCache>
                <c:formatCode>General</c:formatCode>
                <c:ptCount val="1"/>
                <c:pt idx="0">
                  <c:v>8.9999999999999998E-4</c:v>
                </c:pt>
              </c:numCache>
            </c:numRef>
          </c:val>
          <c:extLst>
            <c:ext xmlns:c16="http://schemas.microsoft.com/office/drawing/2014/chart" uri="{C3380CC4-5D6E-409C-BE32-E72D297353CC}">
              <c16:uniqueId val="{00000004-22D7-4E05-AAD8-BF53C40304BD}"/>
            </c:ext>
          </c:extLst>
        </c:ser>
        <c:ser>
          <c:idx val="3"/>
          <c:order val="3"/>
          <c:tx>
            <c:strRef>
              <c:f>DQ27N_1!$G$1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2D7-4E05-AAD8-BF53C40304BD}"/>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DQ27N_1!$G$2</c:f>
              <c:numCache>
                <c:formatCode>General</c:formatCode>
                <c:ptCount val="1"/>
                <c:pt idx="0">
                  <c:v>8.9999999999999998E-4</c:v>
                </c:pt>
              </c:numCache>
            </c:numRef>
          </c:val>
          <c:extLst>
            <c:ext xmlns:c16="http://schemas.microsoft.com/office/drawing/2014/chart" uri="{C3380CC4-5D6E-409C-BE32-E72D297353CC}">
              <c16:uniqueId val="{00000006-22D7-4E05-AAD8-BF53C40304BD}"/>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DTOBVAPE_1!$D$1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DTOBVAPE_1!$D$2</c:f>
              <c:numCache>
                <c:formatCode>General</c:formatCode>
                <c:ptCount val="1"/>
                <c:pt idx="0">
                  <c:v>14.1</c:v>
                </c:pt>
              </c:numCache>
            </c:numRef>
          </c:val>
          <c:extLst>
            <c:ext xmlns:c16="http://schemas.microsoft.com/office/drawing/2014/chart" uri="{C3380CC4-5D6E-409C-BE32-E72D297353CC}">
              <c16:uniqueId val="{00000000-988B-4109-BA41-CC1F17AD129F}"/>
            </c:ext>
          </c:extLst>
        </c:ser>
        <c:ser>
          <c:idx val="1"/>
          <c:order val="1"/>
          <c:tx>
            <c:strRef>
              <c:f>DTOBVAPE_1!$E$1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88B-4109-BA41-CC1F17AD129F}"/>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DTOBVAPE_1!$E$2</c:f>
              <c:numCache>
                <c:formatCode>General</c:formatCode>
                <c:ptCount val="1"/>
                <c:pt idx="0">
                  <c:v>8.9999999999999998E-4</c:v>
                </c:pt>
              </c:numCache>
            </c:numRef>
          </c:val>
          <c:extLst>
            <c:ext xmlns:c16="http://schemas.microsoft.com/office/drawing/2014/chart" uri="{C3380CC4-5D6E-409C-BE32-E72D297353CC}">
              <c16:uniqueId val="{00000002-988B-4109-BA41-CC1F17AD129F}"/>
            </c:ext>
          </c:extLst>
        </c:ser>
        <c:ser>
          <c:idx val="2"/>
          <c:order val="2"/>
          <c:tx>
            <c:strRef>
              <c:f>DTOBVAPE_1!$F$1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88B-4109-BA41-CC1F17AD129F}"/>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DTOBVAPE_1!$F$2</c:f>
              <c:numCache>
                <c:formatCode>General</c:formatCode>
                <c:ptCount val="1"/>
                <c:pt idx="0">
                  <c:v>8.9999999999999998E-4</c:v>
                </c:pt>
              </c:numCache>
            </c:numRef>
          </c:val>
          <c:extLst>
            <c:ext xmlns:c16="http://schemas.microsoft.com/office/drawing/2014/chart" uri="{C3380CC4-5D6E-409C-BE32-E72D297353CC}">
              <c16:uniqueId val="{00000004-988B-4109-BA41-CC1F17AD129F}"/>
            </c:ext>
          </c:extLst>
        </c:ser>
        <c:ser>
          <c:idx val="3"/>
          <c:order val="3"/>
          <c:tx>
            <c:strRef>
              <c:f>DTOBVAPE_1!$G$1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88B-4109-BA41-CC1F17AD129F}"/>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DTOBVAPE_1!$G$2</c:f>
              <c:numCache>
                <c:formatCode>General</c:formatCode>
                <c:ptCount val="1"/>
                <c:pt idx="0">
                  <c:v>8.9999999999999998E-4</c:v>
                </c:pt>
              </c:numCache>
            </c:numRef>
          </c:val>
          <c:extLst>
            <c:ext xmlns:c16="http://schemas.microsoft.com/office/drawing/2014/chart" uri="{C3380CC4-5D6E-409C-BE32-E72D297353CC}">
              <c16:uniqueId val="{00000006-988B-4109-BA41-CC1F17AD129F}"/>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DQ28_1!$D$1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DQ28_1!$B$2:$C$6</c:f>
              <c:multiLvlStrCache>
                <c:ptCount val="5"/>
                <c:lvl>
                  <c:pt idx="0">
                    <c:v>Always or almost always</c:v>
                  </c:pt>
                  <c:pt idx="1">
                    <c:v>Sometimes</c:v>
                  </c:pt>
                  <c:pt idx="2">
                    <c:v>Rarely</c:v>
                  </c:pt>
                  <c:pt idx="3">
                    <c:v>Never</c:v>
                  </c:pt>
                  <c:pt idx="4">
                    <c:v>Foods or beverages are not offered at school celebrations</c:v>
                  </c:pt>
                </c:lvl>
                <c:lvl>
                  <c:pt idx="0">
                    <c:v>e.</c:v>
                  </c:pt>
                  <c:pt idx="1">
                    <c:v>d.</c:v>
                  </c:pt>
                  <c:pt idx="2">
                    <c:v>c.</c:v>
                  </c:pt>
                  <c:pt idx="3">
                    <c:v>b.</c:v>
                  </c:pt>
                  <c:pt idx="4">
                    <c:v>a.</c:v>
                  </c:pt>
                </c:lvl>
              </c:multiLvlStrCache>
            </c:multiLvlStrRef>
          </c:cat>
          <c:val>
            <c:numRef>
              <c:f>DQ28_1!$D$2:$D$6</c:f>
              <c:numCache>
                <c:formatCode>General</c:formatCode>
                <c:ptCount val="5"/>
                <c:pt idx="0">
                  <c:v>28.2</c:v>
                </c:pt>
                <c:pt idx="1">
                  <c:v>65.900000000000006</c:v>
                </c:pt>
                <c:pt idx="2">
                  <c:v>5.9</c:v>
                </c:pt>
                <c:pt idx="3">
                  <c:v>8.0000000000000004E-4</c:v>
                </c:pt>
                <c:pt idx="4">
                  <c:v>8.0000000000000004E-4</c:v>
                </c:pt>
              </c:numCache>
            </c:numRef>
          </c:val>
          <c:extLst>
            <c:ext xmlns:c16="http://schemas.microsoft.com/office/drawing/2014/chart" uri="{C3380CC4-5D6E-409C-BE32-E72D297353CC}">
              <c16:uniqueId val="{00000000-6F25-4B55-BB8B-AC390ECD899D}"/>
            </c:ext>
          </c:extLst>
        </c:ser>
        <c:ser>
          <c:idx val="1"/>
          <c:order val="1"/>
          <c:tx>
            <c:strRef>
              <c:f>DQ28_1!$E$1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F25-4B55-BB8B-AC390ECD899D}"/>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F25-4B55-BB8B-AC390ECD899D}"/>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F25-4B55-BB8B-AC390ECD899D}"/>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F25-4B55-BB8B-AC390ECD899D}"/>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F25-4B55-BB8B-AC390ECD899D}"/>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DQ28_1!$B$2:$C$6</c:f>
              <c:multiLvlStrCache>
                <c:ptCount val="5"/>
                <c:lvl>
                  <c:pt idx="0">
                    <c:v>Always or almost always</c:v>
                  </c:pt>
                  <c:pt idx="1">
                    <c:v>Sometimes</c:v>
                  </c:pt>
                  <c:pt idx="2">
                    <c:v>Rarely</c:v>
                  </c:pt>
                  <c:pt idx="3">
                    <c:v>Never</c:v>
                  </c:pt>
                  <c:pt idx="4">
                    <c:v>Foods or beverages are not offered at school celebrations</c:v>
                  </c:pt>
                </c:lvl>
                <c:lvl>
                  <c:pt idx="0">
                    <c:v>e.</c:v>
                  </c:pt>
                  <c:pt idx="1">
                    <c:v>d.</c:v>
                  </c:pt>
                  <c:pt idx="2">
                    <c:v>c.</c:v>
                  </c:pt>
                  <c:pt idx="3">
                    <c:v>b.</c:v>
                  </c:pt>
                  <c:pt idx="4">
                    <c:v>a.</c:v>
                  </c:pt>
                </c:lvl>
              </c:multiLvlStrCache>
            </c:multiLvlStrRef>
          </c:cat>
          <c:val>
            <c:numRef>
              <c:f>DQ28_1!$E$2:$E$6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6F25-4B55-BB8B-AC390ECD899D}"/>
            </c:ext>
          </c:extLst>
        </c:ser>
        <c:ser>
          <c:idx val="2"/>
          <c:order val="2"/>
          <c:tx>
            <c:strRef>
              <c:f>DQ28_1!$F$1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6F25-4B55-BB8B-AC390ECD899D}"/>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6F25-4B55-BB8B-AC390ECD899D}"/>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6F25-4B55-BB8B-AC390ECD899D}"/>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6F25-4B55-BB8B-AC390ECD899D}"/>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6F25-4B55-BB8B-AC390ECD899D}"/>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DQ28_1!$B$2:$C$6</c:f>
              <c:multiLvlStrCache>
                <c:ptCount val="5"/>
                <c:lvl>
                  <c:pt idx="0">
                    <c:v>Always or almost always</c:v>
                  </c:pt>
                  <c:pt idx="1">
                    <c:v>Sometimes</c:v>
                  </c:pt>
                  <c:pt idx="2">
                    <c:v>Rarely</c:v>
                  </c:pt>
                  <c:pt idx="3">
                    <c:v>Never</c:v>
                  </c:pt>
                  <c:pt idx="4">
                    <c:v>Foods or beverages are not offered at school celebrations</c:v>
                  </c:pt>
                </c:lvl>
                <c:lvl>
                  <c:pt idx="0">
                    <c:v>e.</c:v>
                  </c:pt>
                  <c:pt idx="1">
                    <c:v>d.</c:v>
                  </c:pt>
                  <c:pt idx="2">
                    <c:v>c.</c:v>
                  </c:pt>
                  <c:pt idx="3">
                    <c:v>b.</c:v>
                  </c:pt>
                  <c:pt idx="4">
                    <c:v>a.</c:v>
                  </c:pt>
                </c:lvl>
              </c:multiLvlStrCache>
            </c:multiLvlStrRef>
          </c:cat>
          <c:val>
            <c:numRef>
              <c:f>DQ28_1!$F$2:$F$6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C-6F25-4B55-BB8B-AC390ECD899D}"/>
            </c:ext>
          </c:extLst>
        </c:ser>
        <c:ser>
          <c:idx val="3"/>
          <c:order val="3"/>
          <c:tx>
            <c:strRef>
              <c:f>DQ28_1!$G$1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6F25-4B55-BB8B-AC390ECD899D}"/>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6F25-4B55-BB8B-AC390ECD899D}"/>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6F25-4B55-BB8B-AC390ECD899D}"/>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6F25-4B55-BB8B-AC390ECD899D}"/>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6F25-4B55-BB8B-AC390ECD899D}"/>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DQ28_1!$B$2:$C$6</c:f>
              <c:multiLvlStrCache>
                <c:ptCount val="5"/>
                <c:lvl>
                  <c:pt idx="0">
                    <c:v>Always or almost always</c:v>
                  </c:pt>
                  <c:pt idx="1">
                    <c:v>Sometimes</c:v>
                  </c:pt>
                  <c:pt idx="2">
                    <c:v>Rarely</c:v>
                  </c:pt>
                  <c:pt idx="3">
                    <c:v>Never</c:v>
                  </c:pt>
                  <c:pt idx="4">
                    <c:v>Foods or beverages are not offered at school celebrations</c:v>
                  </c:pt>
                </c:lvl>
                <c:lvl>
                  <c:pt idx="0">
                    <c:v>e.</c:v>
                  </c:pt>
                  <c:pt idx="1">
                    <c:v>d.</c:v>
                  </c:pt>
                  <c:pt idx="2">
                    <c:v>c.</c:v>
                  </c:pt>
                  <c:pt idx="3">
                    <c:v>b.</c:v>
                  </c:pt>
                  <c:pt idx="4">
                    <c:v>a.</c:v>
                  </c:pt>
                </c:lvl>
              </c:multiLvlStrCache>
            </c:multiLvlStrRef>
          </c:cat>
          <c:val>
            <c:numRef>
              <c:f>DQ28_1!$G$2:$G$6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12-6F25-4B55-BB8B-AC390ECD899D}"/>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DQ29_1!$D$1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DQ29_1!$D$2</c:f>
              <c:numCache>
                <c:formatCode>General</c:formatCode>
                <c:ptCount val="1"/>
                <c:pt idx="0">
                  <c:v>42.9</c:v>
                </c:pt>
              </c:numCache>
            </c:numRef>
          </c:val>
          <c:extLst>
            <c:ext xmlns:c16="http://schemas.microsoft.com/office/drawing/2014/chart" uri="{C3380CC4-5D6E-409C-BE32-E72D297353CC}">
              <c16:uniqueId val="{00000000-714C-4649-A2F7-9672A9CCB6D2}"/>
            </c:ext>
          </c:extLst>
        </c:ser>
        <c:ser>
          <c:idx val="1"/>
          <c:order val="1"/>
          <c:tx>
            <c:strRef>
              <c:f>DQ29_1!$E$1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14C-4649-A2F7-9672A9CCB6D2}"/>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DQ29_1!$E$2</c:f>
              <c:numCache>
                <c:formatCode>General</c:formatCode>
                <c:ptCount val="1"/>
                <c:pt idx="0">
                  <c:v>8.9999999999999998E-4</c:v>
                </c:pt>
              </c:numCache>
            </c:numRef>
          </c:val>
          <c:extLst>
            <c:ext xmlns:c16="http://schemas.microsoft.com/office/drawing/2014/chart" uri="{C3380CC4-5D6E-409C-BE32-E72D297353CC}">
              <c16:uniqueId val="{00000002-714C-4649-A2F7-9672A9CCB6D2}"/>
            </c:ext>
          </c:extLst>
        </c:ser>
        <c:ser>
          <c:idx val="2"/>
          <c:order val="2"/>
          <c:tx>
            <c:strRef>
              <c:f>DQ29_1!$F$1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14C-4649-A2F7-9672A9CCB6D2}"/>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DQ29_1!$F$2</c:f>
              <c:numCache>
                <c:formatCode>General</c:formatCode>
                <c:ptCount val="1"/>
                <c:pt idx="0">
                  <c:v>8.9999999999999998E-4</c:v>
                </c:pt>
              </c:numCache>
            </c:numRef>
          </c:val>
          <c:extLst>
            <c:ext xmlns:c16="http://schemas.microsoft.com/office/drawing/2014/chart" uri="{C3380CC4-5D6E-409C-BE32-E72D297353CC}">
              <c16:uniqueId val="{00000004-714C-4649-A2F7-9672A9CCB6D2}"/>
            </c:ext>
          </c:extLst>
        </c:ser>
        <c:ser>
          <c:idx val="3"/>
          <c:order val="3"/>
          <c:tx>
            <c:strRef>
              <c:f>DQ29_1!$G$1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714C-4649-A2F7-9672A9CCB6D2}"/>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DQ29_1!$G$2</c:f>
              <c:numCache>
                <c:formatCode>General</c:formatCode>
                <c:ptCount val="1"/>
                <c:pt idx="0">
                  <c:v>8.9999999999999998E-4</c:v>
                </c:pt>
              </c:numCache>
            </c:numRef>
          </c:val>
          <c:extLst>
            <c:ext xmlns:c16="http://schemas.microsoft.com/office/drawing/2014/chart" uri="{C3380CC4-5D6E-409C-BE32-E72D297353CC}">
              <c16:uniqueId val="{00000006-714C-4649-A2F7-9672A9CCB6D2}"/>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DQ30_1!$D$1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DQ30_1!$B$2:$C$6</c:f>
              <c:multiLvlStrCache>
                <c:ptCount val="5"/>
                <c:lvl>
                  <c:pt idx="0">
                    <c:v>Cookies, crackers, cakes, pastries, or other baked goods that are not low in fat</c:v>
                  </c:pt>
                  <c:pt idx="1">
                    <c:v>Low sodium or "no added salt" pretzels, crackers, or chips</c:v>
                  </c:pt>
                  <c:pt idx="2">
                    <c:v>Salty snacks that are not low in fat (e.g., regular potato chips)</c:v>
                  </c:pt>
                  <c:pt idx="3">
                    <c:v>Other kinds of candy</c:v>
                  </c:pt>
                  <c:pt idx="4">
                    <c:v>Chocolate candy</c:v>
                  </c:pt>
                </c:lvl>
                <c:lvl>
                  <c:pt idx="0">
                    <c:v>e.</c:v>
                  </c:pt>
                  <c:pt idx="1">
                    <c:v>d.</c:v>
                  </c:pt>
                  <c:pt idx="2">
                    <c:v>c.</c:v>
                  </c:pt>
                  <c:pt idx="3">
                    <c:v>b.</c:v>
                  </c:pt>
                  <c:pt idx="4">
                    <c:v>a.</c:v>
                  </c:pt>
                </c:lvl>
              </c:multiLvlStrCache>
            </c:multiLvlStrRef>
          </c:cat>
          <c:val>
            <c:numRef>
              <c:f>DQ30_1!$D$2:$D$6</c:f>
              <c:numCache>
                <c:formatCode>General</c:formatCode>
                <c:ptCount val="5"/>
                <c:pt idx="0">
                  <c:v>14.1</c:v>
                </c:pt>
                <c:pt idx="1">
                  <c:v>14.1</c:v>
                </c:pt>
                <c:pt idx="2">
                  <c:v>22.4</c:v>
                </c:pt>
                <c:pt idx="3">
                  <c:v>22.4</c:v>
                </c:pt>
                <c:pt idx="4">
                  <c:v>22.4</c:v>
                </c:pt>
              </c:numCache>
            </c:numRef>
          </c:val>
          <c:extLst>
            <c:ext xmlns:c16="http://schemas.microsoft.com/office/drawing/2014/chart" uri="{C3380CC4-5D6E-409C-BE32-E72D297353CC}">
              <c16:uniqueId val="{00000000-0A9A-49F5-BCC7-06627CBEFD37}"/>
            </c:ext>
          </c:extLst>
        </c:ser>
        <c:ser>
          <c:idx val="1"/>
          <c:order val="1"/>
          <c:tx>
            <c:strRef>
              <c:f>DQ30_1!$E$1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A9A-49F5-BCC7-06627CBEFD37}"/>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A9A-49F5-BCC7-06627CBEFD37}"/>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A9A-49F5-BCC7-06627CBEFD37}"/>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A9A-49F5-BCC7-06627CBEFD37}"/>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A9A-49F5-BCC7-06627CBEFD37}"/>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DQ30_1!$B$2:$C$6</c:f>
              <c:multiLvlStrCache>
                <c:ptCount val="5"/>
                <c:lvl>
                  <c:pt idx="0">
                    <c:v>Cookies, crackers, cakes, pastries, or other baked goods that are not low in fat</c:v>
                  </c:pt>
                  <c:pt idx="1">
                    <c:v>Low sodium or "no added salt" pretzels, crackers, or chips</c:v>
                  </c:pt>
                  <c:pt idx="2">
                    <c:v>Salty snacks that are not low in fat (e.g., regular potato chips)</c:v>
                  </c:pt>
                  <c:pt idx="3">
                    <c:v>Other kinds of candy</c:v>
                  </c:pt>
                  <c:pt idx="4">
                    <c:v>Chocolate candy</c:v>
                  </c:pt>
                </c:lvl>
                <c:lvl>
                  <c:pt idx="0">
                    <c:v>e.</c:v>
                  </c:pt>
                  <c:pt idx="1">
                    <c:v>d.</c:v>
                  </c:pt>
                  <c:pt idx="2">
                    <c:v>c.</c:v>
                  </c:pt>
                  <c:pt idx="3">
                    <c:v>b.</c:v>
                  </c:pt>
                  <c:pt idx="4">
                    <c:v>a.</c:v>
                  </c:pt>
                </c:lvl>
              </c:multiLvlStrCache>
            </c:multiLvlStrRef>
          </c:cat>
          <c:val>
            <c:numRef>
              <c:f>DQ30_1!$E$2:$E$6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0A9A-49F5-BCC7-06627CBEFD37}"/>
            </c:ext>
          </c:extLst>
        </c:ser>
        <c:ser>
          <c:idx val="2"/>
          <c:order val="2"/>
          <c:tx>
            <c:strRef>
              <c:f>DQ30_1!$F$1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0A9A-49F5-BCC7-06627CBEFD37}"/>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0A9A-49F5-BCC7-06627CBEFD37}"/>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0A9A-49F5-BCC7-06627CBEFD37}"/>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0A9A-49F5-BCC7-06627CBEFD37}"/>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0A9A-49F5-BCC7-06627CBEFD37}"/>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DQ30_1!$B$2:$C$6</c:f>
              <c:multiLvlStrCache>
                <c:ptCount val="5"/>
                <c:lvl>
                  <c:pt idx="0">
                    <c:v>Cookies, crackers, cakes, pastries, or other baked goods that are not low in fat</c:v>
                  </c:pt>
                  <c:pt idx="1">
                    <c:v>Low sodium or "no added salt" pretzels, crackers, or chips</c:v>
                  </c:pt>
                  <c:pt idx="2">
                    <c:v>Salty snacks that are not low in fat (e.g., regular potato chips)</c:v>
                  </c:pt>
                  <c:pt idx="3">
                    <c:v>Other kinds of candy</c:v>
                  </c:pt>
                  <c:pt idx="4">
                    <c:v>Chocolate candy</c:v>
                  </c:pt>
                </c:lvl>
                <c:lvl>
                  <c:pt idx="0">
                    <c:v>e.</c:v>
                  </c:pt>
                  <c:pt idx="1">
                    <c:v>d.</c:v>
                  </c:pt>
                  <c:pt idx="2">
                    <c:v>c.</c:v>
                  </c:pt>
                  <c:pt idx="3">
                    <c:v>b.</c:v>
                  </c:pt>
                  <c:pt idx="4">
                    <c:v>a.</c:v>
                  </c:pt>
                </c:lvl>
              </c:multiLvlStrCache>
            </c:multiLvlStrRef>
          </c:cat>
          <c:val>
            <c:numRef>
              <c:f>DQ30_1!$F$2:$F$6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C-0A9A-49F5-BCC7-06627CBEFD37}"/>
            </c:ext>
          </c:extLst>
        </c:ser>
        <c:ser>
          <c:idx val="3"/>
          <c:order val="3"/>
          <c:tx>
            <c:strRef>
              <c:f>DQ30_1!$G$1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0A9A-49F5-BCC7-06627CBEFD37}"/>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0A9A-49F5-BCC7-06627CBEFD37}"/>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0A9A-49F5-BCC7-06627CBEFD37}"/>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0A9A-49F5-BCC7-06627CBEFD37}"/>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0A9A-49F5-BCC7-06627CBEFD37}"/>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DQ30_1!$B$2:$C$6</c:f>
              <c:multiLvlStrCache>
                <c:ptCount val="5"/>
                <c:lvl>
                  <c:pt idx="0">
                    <c:v>Cookies, crackers, cakes, pastries, or other baked goods that are not low in fat</c:v>
                  </c:pt>
                  <c:pt idx="1">
                    <c:v>Low sodium or "no added salt" pretzels, crackers, or chips</c:v>
                  </c:pt>
                  <c:pt idx="2">
                    <c:v>Salty snacks that are not low in fat (e.g., regular potato chips)</c:v>
                  </c:pt>
                  <c:pt idx="3">
                    <c:v>Other kinds of candy</c:v>
                  </c:pt>
                  <c:pt idx="4">
                    <c:v>Chocolate candy</c:v>
                  </c:pt>
                </c:lvl>
                <c:lvl>
                  <c:pt idx="0">
                    <c:v>e.</c:v>
                  </c:pt>
                  <c:pt idx="1">
                    <c:v>d.</c:v>
                  </c:pt>
                  <c:pt idx="2">
                    <c:v>c.</c:v>
                  </c:pt>
                  <c:pt idx="3">
                    <c:v>b.</c:v>
                  </c:pt>
                  <c:pt idx="4">
                    <c:v>a.</c:v>
                  </c:pt>
                </c:lvl>
              </c:multiLvlStrCache>
            </c:multiLvlStrRef>
          </c:cat>
          <c:val>
            <c:numRef>
              <c:f>DQ30_1!$G$2:$G$6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12-0A9A-49F5-BCC7-06627CBEFD37}"/>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DQ30_2!$D$1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DQ30_2!$B$2:$C$6</c:f>
              <c:multiLvlStrCache>
                <c:ptCount val="5"/>
                <c:lvl>
                  <c:pt idx="0">
                    <c:v>Soda pop or fruit drinks that are not 100% juice</c:v>
                  </c:pt>
                  <c:pt idx="1">
                    <c:v>Water ices or frozen slushes that do not contain juice</c:v>
                  </c:pt>
                  <c:pt idx="2">
                    <c:v>Nonfat or 1% (low-fat) milk (plain)</c:v>
                  </c:pt>
                  <c:pt idx="3">
                    <c:v>2% or whole milk (plain or flavored)</c:v>
                  </c:pt>
                  <c:pt idx="4">
                    <c:v>Ice cream or frozen yogurt that is not low in fat</c:v>
                  </c:pt>
                </c:lvl>
                <c:lvl>
                  <c:pt idx="0">
                    <c:v>j.</c:v>
                  </c:pt>
                  <c:pt idx="1">
                    <c:v>i.</c:v>
                  </c:pt>
                  <c:pt idx="2">
                    <c:v>h.</c:v>
                  </c:pt>
                  <c:pt idx="3">
                    <c:v>g.</c:v>
                  </c:pt>
                  <c:pt idx="4">
                    <c:v>f.</c:v>
                  </c:pt>
                </c:lvl>
              </c:multiLvlStrCache>
            </c:multiLvlStrRef>
          </c:cat>
          <c:val>
            <c:numRef>
              <c:f>DQ30_2!$D$2:$D$6</c:f>
              <c:numCache>
                <c:formatCode>General</c:formatCode>
                <c:ptCount val="5"/>
                <c:pt idx="0">
                  <c:v>31.2</c:v>
                </c:pt>
                <c:pt idx="1">
                  <c:v>5.9</c:v>
                </c:pt>
                <c:pt idx="2">
                  <c:v>20</c:v>
                </c:pt>
                <c:pt idx="3">
                  <c:v>5.9</c:v>
                </c:pt>
                <c:pt idx="4">
                  <c:v>8.0000000000000004E-4</c:v>
                </c:pt>
              </c:numCache>
            </c:numRef>
          </c:val>
          <c:extLst>
            <c:ext xmlns:c16="http://schemas.microsoft.com/office/drawing/2014/chart" uri="{C3380CC4-5D6E-409C-BE32-E72D297353CC}">
              <c16:uniqueId val="{00000000-9F1D-445B-8B96-BCB0422241CC}"/>
            </c:ext>
          </c:extLst>
        </c:ser>
        <c:ser>
          <c:idx val="1"/>
          <c:order val="1"/>
          <c:tx>
            <c:strRef>
              <c:f>DQ30_2!$E$1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F1D-445B-8B96-BCB0422241CC}"/>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F1D-445B-8B96-BCB0422241CC}"/>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F1D-445B-8B96-BCB0422241CC}"/>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F1D-445B-8B96-BCB0422241CC}"/>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F1D-445B-8B96-BCB0422241CC}"/>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DQ30_2!$B$2:$C$6</c:f>
              <c:multiLvlStrCache>
                <c:ptCount val="5"/>
                <c:lvl>
                  <c:pt idx="0">
                    <c:v>Soda pop or fruit drinks that are not 100% juice</c:v>
                  </c:pt>
                  <c:pt idx="1">
                    <c:v>Water ices or frozen slushes that do not contain juice</c:v>
                  </c:pt>
                  <c:pt idx="2">
                    <c:v>Nonfat or 1% (low-fat) milk (plain)</c:v>
                  </c:pt>
                  <c:pt idx="3">
                    <c:v>2% or whole milk (plain or flavored)</c:v>
                  </c:pt>
                  <c:pt idx="4">
                    <c:v>Ice cream or frozen yogurt that is not low in fat</c:v>
                  </c:pt>
                </c:lvl>
                <c:lvl>
                  <c:pt idx="0">
                    <c:v>j.</c:v>
                  </c:pt>
                  <c:pt idx="1">
                    <c:v>i.</c:v>
                  </c:pt>
                  <c:pt idx="2">
                    <c:v>h.</c:v>
                  </c:pt>
                  <c:pt idx="3">
                    <c:v>g.</c:v>
                  </c:pt>
                  <c:pt idx="4">
                    <c:v>f.</c:v>
                  </c:pt>
                </c:lvl>
              </c:multiLvlStrCache>
            </c:multiLvlStrRef>
          </c:cat>
          <c:val>
            <c:numRef>
              <c:f>DQ30_2!$E$2:$E$6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9F1D-445B-8B96-BCB0422241CC}"/>
            </c:ext>
          </c:extLst>
        </c:ser>
        <c:ser>
          <c:idx val="2"/>
          <c:order val="2"/>
          <c:tx>
            <c:strRef>
              <c:f>DQ30_2!$F$1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F1D-445B-8B96-BCB0422241CC}"/>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F1D-445B-8B96-BCB0422241CC}"/>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F1D-445B-8B96-BCB0422241CC}"/>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F1D-445B-8B96-BCB0422241CC}"/>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9F1D-445B-8B96-BCB0422241CC}"/>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DQ30_2!$B$2:$C$6</c:f>
              <c:multiLvlStrCache>
                <c:ptCount val="5"/>
                <c:lvl>
                  <c:pt idx="0">
                    <c:v>Soda pop or fruit drinks that are not 100% juice</c:v>
                  </c:pt>
                  <c:pt idx="1">
                    <c:v>Water ices or frozen slushes that do not contain juice</c:v>
                  </c:pt>
                  <c:pt idx="2">
                    <c:v>Nonfat or 1% (low-fat) milk (plain)</c:v>
                  </c:pt>
                  <c:pt idx="3">
                    <c:v>2% or whole milk (plain or flavored)</c:v>
                  </c:pt>
                  <c:pt idx="4">
                    <c:v>Ice cream or frozen yogurt that is not low in fat</c:v>
                  </c:pt>
                </c:lvl>
                <c:lvl>
                  <c:pt idx="0">
                    <c:v>j.</c:v>
                  </c:pt>
                  <c:pt idx="1">
                    <c:v>i.</c:v>
                  </c:pt>
                  <c:pt idx="2">
                    <c:v>h.</c:v>
                  </c:pt>
                  <c:pt idx="3">
                    <c:v>g.</c:v>
                  </c:pt>
                  <c:pt idx="4">
                    <c:v>f.</c:v>
                  </c:pt>
                </c:lvl>
              </c:multiLvlStrCache>
            </c:multiLvlStrRef>
          </c:cat>
          <c:val>
            <c:numRef>
              <c:f>DQ30_2!$F$2:$F$6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C-9F1D-445B-8B96-BCB0422241CC}"/>
            </c:ext>
          </c:extLst>
        </c:ser>
        <c:ser>
          <c:idx val="3"/>
          <c:order val="3"/>
          <c:tx>
            <c:strRef>
              <c:f>DQ30_2!$G$1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9F1D-445B-8B96-BCB0422241CC}"/>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9F1D-445B-8B96-BCB0422241CC}"/>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9F1D-445B-8B96-BCB0422241CC}"/>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9F1D-445B-8B96-BCB0422241CC}"/>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9F1D-445B-8B96-BCB0422241CC}"/>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DQ30_2!$B$2:$C$6</c:f>
              <c:multiLvlStrCache>
                <c:ptCount val="5"/>
                <c:lvl>
                  <c:pt idx="0">
                    <c:v>Soda pop or fruit drinks that are not 100% juice</c:v>
                  </c:pt>
                  <c:pt idx="1">
                    <c:v>Water ices or frozen slushes that do not contain juice</c:v>
                  </c:pt>
                  <c:pt idx="2">
                    <c:v>Nonfat or 1% (low-fat) milk (plain)</c:v>
                  </c:pt>
                  <c:pt idx="3">
                    <c:v>2% or whole milk (plain or flavored)</c:v>
                  </c:pt>
                  <c:pt idx="4">
                    <c:v>Ice cream or frozen yogurt that is not low in fat</c:v>
                  </c:pt>
                </c:lvl>
                <c:lvl>
                  <c:pt idx="0">
                    <c:v>j.</c:v>
                  </c:pt>
                  <c:pt idx="1">
                    <c:v>i.</c:v>
                  </c:pt>
                  <c:pt idx="2">
                    <c:v>h.</c:v>
                  </c:pt>
                  <c:pt idx="3">
                    <c:v>g.</c:v>
                  </c:pt>
                  <c:pt idx="4">
                    <c:v>f.</c:v>
                  </c:pt>
                </c:lvl>
              </c:multiLvlStrCache>
            </c:multiLvlStrRef>
          </c:cat>
          <c:val>
            <c:numRef>
              <c:f>DQ30_2!$G$2:$G$6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12-9F1D-445B-8B96-BCB0422241CC}"/>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DQ30_3!$D$1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DQ30_3!$B$2:$C$6</c:f>
              <c:multiLvlStrCache>
                <c:ptCount val="5"/>
                <c:lvl>
                  <c:pt idx="0">
                    <c:v>100% fruit or vegetable juice</c:v>
                  </c:pt>
                  <c:pt idx="1">
                    <c:v>Calorie-free, flavored water, with or without carbonation (e.g., Dasani Flavors, Aquafina FlavorSplash)</c:v>
                  </c:pt>
                  <c:pt idx="2">
                    <c:v>Plain water, with or without carbonation (e.g., Dasani, Aquafina, Smart Water)</c:v>
                  </c:pt>
                  <c:pt idx="3">
                    <c:v>Energy drinks (e.g., Red Bull, Monster)</c:v>
                  </c:pt>
                  <c:pt idx="4">
                    <c:v>Sports drinks (e.g., Gatorade)</c:v>
                  </c:pt>
                </c:lvl>
                <c:lvl>
                  <c:pt idx="0">
                    <c:v>o.</c:v>
                  </c:pt>
                  <c:pt idx="1">
                    <c:v>n.</c:v>
                  </c:pt>
                  <c:pt idx="2">
                    <c:v>m.</c:v>
                  </c:pt>
                  <c:pt idx="3">
                    <c:v>l.</c:v>
                  </c:pt>
                  <c:pt idx="4">
                    <c:v>k.</c:v>
                  </c:pt>
                </c:lvl>
              </c:multiLvlStrCache>
            </c:multiLvlStrRef>
          </c:cat>
          <c:val>
            <c:numRef>
              <c:f>DQ30_3!$D$2:$D$6</c:f>
              <c:numCache>
                <c:formatCode>General</c:formatCode>
                <c:ptCount val="5"/>
                <c:pt idx="0">
                  <c:v>20</c:v>
                </c:pt>
                <c:pt idx="1">
                  <c:v>42.9</c:v>
                </c:pt>
                <c:pt idx="2">
                  <c:v>34.1</c:v>
                </c:pt>
                <c:pt idx="3">
                  <c:v>8.0000000000000004E-4</c:v>
                </c:pt>
                <c:pt idx="4">
                  <c:v>31.2</c:v>
                </c:pt>
              </c:numCache>
            </c:numRef>
          </c:val>
          <c:extLst>
            <c:ext xmlns:c16="http://schemas.microsoft.com/office/drawing/2014/chart" uri="{C3380CC4-5D6E-409C-BE32-E72D297353CC}">
              <c16:uniqueId val="{00000000-B08B-4D54-B471-D891749C497B}"/>
            </c:ext>
          </c:extLst>
        </c:ser>
        <c:ser>
          <c:idx val="1"/>
          <c:order val="1"/>
          <c:tx>
            <c:strRef>
              <c:f>DQ30_3!$E$1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08B-4D54-B471-D891749C497B}"/>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08B-4D54-B471-D891749C497B}"/>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08B-4D54-B471-D891749C497B}"/>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08B-4D54-B471-D891749C497B}"/>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08B-4D54-B471-D891749C497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DQ30_3!$B$2:$C$6</c:f>
              <c:multiLvlStrCache>
                <c:ptCount val="5"/>
                <c:lvl>
                  <c:pt idx="0">
                    <c:v>100% fruit or vegetable juice</c:v>
                  </c:pt>
                  <c:pt idx="1">
                    <c:v>Calorie-free, flavored water, with or without carbonation (e.g., Dasani Flavors, Aquafina FlavorSplash)</c:v>
                  </c:pt>
                  <c:pt idx="2">
                    <c:v>Plain water, with or without carbonation (e.g., Dasani, Aquafina, Smart Water)</c:v>
                  </c:pt>
                  <c:pt idx="3">
                    <c:v>Energy drinks (e.g., Red Bull, Monster)</c:v>
                  </c:pt>
                  <c:pt idx="4">
                    <c:v>Sports drinks (e.g., Gatorade)</c:v>
                  </c:pt>
                </c:lvl>
                <c:lvl>
                  <c:pt idx="0">
                    <c:v>o.</c:v>
                  </c:pt>
                  <c:pt idx="1">
                    <c:v>n.</c:v>
                  </c:pt>
                  <c:pt idx="2">
                    <c:v>m.</c:v>
                  </c:pt>
                  <c:pt idx="3">
                    <c:v>l.</c:v>
                  </c:pt>
                  <c:pt idx="4">
                    <c:v>k.</c:v>
                  </c:pt>
                </c:lvl>
              </c:multiLvlStrCache>
            </c:multiLvlStrRef>
          </c:cat>
          <c:val>
            <c:numRef>
              <c:f>DQ30_3!$E$2:$E$6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B08B-4D54-B471-D891749C497B}"/>
            </c:ext>
          </c:extLst>
        </c:ser>
        <c:ser>
          <c:idx val="2"/>
          <c:order val="2"/>
          <c:tx>
            <c:strRef>
              <c:f>DQ30_3!$F$1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B08B-4D54-B471-D891749C497B}"/>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B08B-4D54-B471-D891749C497B}"/>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B08B-4D54-B471-D891749C497B}"/>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B08B-4D54-B471-D891749C497B}"/>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B08B-4D54-B471-D891749C497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DQ30_3!$B$2:$C$6</c:f>
              <c:multiLvlStrCache>
                <c:ptCount val="5"/>
                <c:lvl>
                  <c:pt idx="0">
                    <c:v>100% fruit or vegetable juice</c:v>
                  </c:pt>
                  <c:pt idx="1">
                    <c:v>Calorie-free, flavored water, with or without carbonation (e.g., Dasani Flavors, Aquafina FlavorSplash)</c:v>
                  </c:pt>
                  <c:pt idx="2">
                    <c:v>Plain water, with or without carbonation (e.g., Dasani, Aquafina, Smart Water)</c:v>
                  </c:pt>
                  <c:pt idx="3">
                    <c:v>Energy drinks (e.g., Red Bull, Monster)</c:v>
                  </c:pt>
                  <c:pt idx="4">
                    <c:v>Sports drinks (e.g., Gatorade)</c:v>
                  </c:pt>
                </c:lvl>
                <c:lvl>
                  <c:pt idx="0">
                    <c:v>o.</c:v>
                  </c:pt>
                  <c:pt idx="1">
                    <c:v>n.</c:v>
                  </c:pt>
                  <c:pt idx="2">
                    <c:v>m.</c:v>
                  </c:pt>
                  <c:pt idx="3">
                    <c:v>l.</c:v>
                  </c:pt>
                  <c:pt idx="4">
                    <c:v>k.</c:v>
                  </c:pt>
                </c:lvl>
              </c:multiLvlStrCache>
            </c:multiLvlStrRef>
          </c:cat>
          <c:val>
            <c:numRef>
              <c:f>DQ30_3!$F$2:$F$6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C-B08B-4D54-B471-D891749C497B}"/>
            </c:ext>
          </c:extLst>
        </c:ser>
        <c:ser>
          <c:idx val="3"/>
          <c:order val="3"/>
          <c:tx>
            <c:strRef>
              <c:f>DQ30_3!$G$1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B08B-4D54-B471-D891749C497B}"/>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B08B-4D54-B471-D891749C497B}"/>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B08B-4D54-B471-D891749C497B}"/>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B08B-4D54-B471-D891749C497B}"/>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B08B-4D54-B471-D891749C497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DQ30_3!$B$2:$C$6</c:f>
              <c:multiLvlStrCache>
                <c:ptCount val="5"/>
                <c:lvl>
                  <c:pt idx="0">
                    <c:v>100% fruit or vegetable juice</c:v>
                  </c:pt>
                  <c:pt idx="1">
                    <c:v>Calorie-free, flavored water, with or without carbonation (e.g., Dasani Flavors, Aquafina FlavorSplash)</c:v>
                  </c:pt>
                  <c:pt idx="2">
                    <c:v>Plain water, with or without carbonation (e.g., Dasani, Aquafina, Smart Water)</c:v>
                  </c:pt>
                  <c:pt idx="3">
                    <c:v>Energy drinks (e.g., Red Bull, Monster)</c:v>
                  </c:pt>
                  <c:pt idx="4">
                    <c:v>Sports drinks (e.g., Gatorade)</c:v>
                  </c:pt>
                </c:lvl>
                <c:lvl>
                  <c:pt idx="0">
                    <c:v>o.</c:v>
                  </c:pt>
                  <c:pt idx="1">
                    <c:v>n.</c:v>
                  </c:pt>
                  <c:pt idx="2">
                    <c:v>m.</c:v>
                  </c:pt>
                  <c:pt idx="3">
                    <c:v>l.</c:v>
                  </c:pt>
                  <c:pt idx="4">
                    <c:v>k.</c:v>
                  </c:pt>
                </c:lvl>
              </c:multiLvlStrCache>
            </c:multiLvlStrRef>
          </c:cat>
          <c:val>
            <c:numRef>
              <c:f>DQ30_3!$G$2:$G$6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12-B08B-4D54-B471-D891749C497B}"/>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DQ30_4!$D$1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DQ30_4!$B$2:$C$4</c:f>
              <c:multiLvlStrCache>
                <c:ptCount val="3"/>
                <c:lvl>
                  <c:pt idx="0">
                    <c:v>Non-fried vegetables (not vegetable juice)</c:v>
                  </c:pt>
                  <c:pt idx="1">
                    <c:v>Fruits (not fruit juice)</c:v>
                  </c:pt>
                  <c:pt idx="2">
                    <c:v>Foods or beverages containing caffeine</c:v>
                  </c:pt>
                </c:lvl>
                <c:lvl>
                  <c:pt idx="0">
                    <c:v>r.</c:v>
                  </c:pt>
                  <c:pt idx="1">
                    <c:v>q.</c:v>
                  </c:pt>
                  <c:pt idx="2">
                    <c:v>p.</c:v>
                  </c:pt>
                </c:lvl>
              </c:multiLvlStrCache>
            </c:multiLvlStrRef>
          </c:cat>
          <c:val>
            <c:numRef>
              <c:f>DQ30_4!$D$2:$D$4</c:f>
              <c:numCache>
                <c:formatCode>General</c:formatCode>
                <c:ptCount val="3"/>
                <c:pt idx="0">
                  <c:v>8.0000000000000004E-4</c:v>
                </c:pt>
                <c:pt idx="1">
                  <c:v>8.1999999999999993</c:v>
                </c:pt>
                <c:pt idx="2">
                  <c:v>37.1</c:v>
                </c:pt>
              </c:numCache>
            </c:numRef>
          </c:val>
          <c:extLst>
            <c:ext xmlns:c16="http://schemas.microsoft.com/office/drawing/2014/chart" uri="{C3380CC4-5D6E-409C-BE32-E72D297353CC}">
              <c16:uniqueId val="{00000000-18E6-4AD0-9C55-3C7675EDFBFF}"/>
            </c:ext>
          </c:extLst>
        </c:ser>
        <c:ser>
          <c:idx val="1"/>
          <c:order val="1"/>
          <c:tx>
            <c:strRef>
              <c:f>DQ30_4!$E$1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8E6-4AD0-9C55-3C7675EDFBFF}"/>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8E6-4AD0-9C55-3C7675EDFBFF}"/>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8E6-4AD0-9C55-3C7675EDFBFF}"/>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DQ30_4!$B$2:$C$4</c:f>
              <c:multiLvlStrCache>
                <c:ptCount val="3"/>
                <c:lvl>
                  <c:pt idx="0">
                    <c:v>Non-fried vegetables (not vegetable juice)</c:v>
                  </c:pt>
                  <c:pt idx="1">
                    <c:v>Fruits (not fruit juice)</c:v>
                  </c:pt>
                  <c:pt idx="2">
                    <c:v>Foods or beverages containing caffeine</c:v>
                  </c:pt>
                </c:lvl>
                <c:lvl>
                  <c:pt idx="0">
                    <c:v>r.</c:v>
                  </c:pt>
                  <c:pt idx="1">
                    <c:v>q.</c:v>
                  </c:pt>
                  <c:pt idx="2">
                    <c:v>p.</c:v>
                  </c:pt>
                </c:lvl>
              </c:multiLvlStrCache>
            </c:multiLvlStrRef>
          </c:cat>
          <c:val>
            <c:numRef>
              <c:f>DQ30_4!$E$2:$E$4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4-18E6-4AD0-9C55-3C7675EDFBFF}"/>
            </c:ext>
          </c:extLst>
        </c:ser>
        <c:ser>
          <c:idx val="2"/>
          <c:order val="2"/>
          <c:tx>
            <c:strRef>
              <c:f>DQ30_4!$F$1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18E6-4AD0-9C55-3C7675EDFBFF}"/>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18E6-4AD0-9C55-3C7675EDFBFF}"/>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18E6-4AD0-9C55-3C7675EDFBFF}"/>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DQ30_4!$B$2:$C$4</c:f>
              <c:multiLvlStrCache>
                <c:ptCount val="3"/>
                <c:lvl>
                  <c:pt idx="0">
                    <c:v>Non-fried vegetables (not vegetable juice)</c:v>
                  </c:pt>
                  <c:pt idx="1">
                    <c:v>Fruits (not fruit juice)</c:v>
                  </c:pt>
                  <c:pt idx="2">
                    <c:v>Foods or beverages containing caffeine</c:v>
                  </c:pt>
                </c:lvl>
                <c:lvl>
                  <c:pt idx="0">
                    <c:v>r.</c:v>
                  </c:pt>
                  <c:pt idx="1">
                    <c:v>q.</c:v>
                  </c:pt>
                  <c:pt idx="2">
                    <c:v>p.</c:v>
                  </c:pt>
                </c:lvl>
              </c:multiLvlStrCache>
            </c:multiLvlStrRef>
          </c:cat>
          <c:val>
            <c:numRef>
              <c:f>DQ30_4!$F$2:$F$4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8-18E6-4AD0-9C55-3C7675EDFBFF}"/>
            </c:ext>
          </c:extLst>
        </c:ser>
        <c:ser>
          <c:idx val="3"/>
          <c:order val="3"/>
          <c:tx>
            <c:strRef>
              <c:f>DQ30_4!$G$1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18E6-4AD0-9C55-3C7675EDFBFF}"/>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18E6-4AD0-9C55-3C7675EDFBFF}"/>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18E6-4AD0-9C55-3C7675EDFBFF}"/>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DQ30_4!$B$2:$C$4</c:f>
              <c:multiLvlStrCache>
                <c:ptCount val="3"/>
                <c:lvl>
                  <c:pt idx="0">
                    <c:v>Non-fried vegetables (not vegetable juice)</c:v>
                  </c:pt>
                  <c:pt idx="1">
                    <c:v>Fruits (not fruit juice)</c:v>
                  </c:pt>
                  <c:pt idx="2">
                    <c:v>Foods or beverages containing caffeine</c:v>
                  </c:pt>
                </c:lvl>
                <c:lvl>
                  <c:pt idx="0">
                    <c:v>r.</c:v>
                  </c:pt>
                  <c:pt idx="1">
                    <c:v>q.</c:v>
                  </c:pt>
                  <c:pt idx="2">
                    <c:v>p.</c:v>
                  </c:pt>
                </c:lvl>
              </c:multiLvlStrCache>
            </c:multiLvlStrRef>
          </c:cat>
          <c:val>
            <c:numRef>
              <c:f>DQ30_4!$G$2:$G$4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C-18E6-4AD0-9C55-3C7675EDFBFF}"/>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DQ31_1!$D$1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DQ31_1!$B$2:$C$6</c:f>
              <c:multiLvlStrCache>
                <c:ptCount val="5"/>
                <c:lvl>
                  <c:pt idx="0">
                    <c:v>Served locally or regionally grown foods in the cafeteria or classrooms</c:v>
                  </c:pt>
                  <c:pt idx="1">
                    <c:v>Conducted taste tests to determine food preferences for nutritious items</c:v>
                  </c:pt>
                  <c:pt idx="2">
                    <c:v>Provided information to students or families on the nutrition and caloric content of foods available</c:v>
                  </c:pt>
                  <c:pt idx="3">
                    <c:v>Collected suggestions from students, families, and school staff on nutritious food preferences and strategies to promote healthy eating</c:v>
                  </c:pt>
                  <c:pt idx="4">
                    <c:v>Priced nutritious foods and beverages at a lower cost while increasing the price of less nutritious foods and beverages</c:v>
                  </c:pt>
                </c:lvl>
                <c:lvl>
                  <c:pt idx="0">
                    <c:v>e.</c:v>
                  </c:pt>
                  <c:pt idx="1">
                    <c:v>d.</c:v>
                  </c:pt>
                  <c:pt idx="2">
                    <c:v>c.</c:v>
                  </c:pt>
                  <c:pt idx="3">
                    <c:v>b.</c:v>
                  </c:pt>
                  <c:pt idx="4">
                    <c:v>a.</c:v>
                  </c:pt>
                </c:lvl>
              </c:multiLvlStrCache>
            </c:multiLvlStrRef>
          </c:cat>
          <c:val>
            <c:numRef>
              <c:f>DQ31_1!$D$2:$D$6</c:f>
              <c:numCache>
                <c:formatCode>General</c:formatCode>
                <c:ptCount val="5"/>
                <c:pt idx="0">
                  <c:v>48.8</c:v>
                </c:pt>
                <c:pt idx="1">
                  <c:v>28.2</c:v>
                </c:pt>
                <c:pt idx="2">
                  <c:v>28.2</c:v>
                </c:pt>
                <c:pt idx="3">
                  <c:v>54.7</c:v>
                </c:pt>
                <c:pt idx="4">
                  <c:v>8.8000000000000007</c:v>
                </c:pt>
              </c:numCache>
            </c:numRef>
          </c:val>
          <c:extLst>
            <c:ext xmlns:c16="http://schemas.microsoft.com/office/drawing/2014/chart" uri="{C3380CC4-5D6E-409C-BE32-E72D297353CC}">
              <c16:uniqueId val="{00000000-F60F-44EF-843E-6780F6FB145F}"/>
            </c:ext>
          </c:extLst>
        </c:ser>
        <c:ser>
          <c:idx val="1"/>
          <c:order val="1"/>
          <c:tx>
            <c:strRef>
              <c:f>DQ31_1!$E$1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60F-44EF-843E-6780F6FB145F}"/>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60F-44EF-843E-6780F6FB145F}"/>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60F-44EF-843E-6780F6FB145F}"/>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60F-44EF-843E-6780F6FB145F}"/>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60F-44EF-843E-6780F6FB145F}"/>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DQ31_1!$B$2:$C$6</c:f>
              <c:multiLvlStrCache>
                <c:ptCount val="5"/>
                <c:lvl>
                  <c:pt idx="0">
                    <c:v>Served locally or regionally grown foods in the cafeteria or classrooms</c:v>
                  </c:pt>
                  <c:pt idx="1">
                    <c:v>Conducted taste tests to determine food preferences for nutritious items</c:v>
                  </c:pt>
                  <c:pt idx="2">
                    <c:v>Provided information to students or families on the nutrition and caloric content of foods available</c:v>
                  </c:pt>
                  <c:pt idx="3">
                    <c:v>Collected suggestions from students, families, and school staff on nutritious food preferences and strategies to promote healthy eating</c:v>
                  </c:pt>
                  <c:pt idx="4">
                    <c:v>Priced nutritious foods and beverages at a lower cost while increasing the price of less nutritious foods and beverages</c:v>
                  </c:pt>
                </c:lvl>
                <c:lvl>
                  <c:pt idx="0">
                    <c:v>e.</c:v>
                  </c:pt>
                  <c:pt idx="1">
                    <c:v>d.</c:v>
                  </c:pt>
                  <c:pt idx="2">
                    <c:v>c.</c:v>
                  </c:pt>
                  <c:pt idx="3">
                    <c:v>b.</c:v>
                  </c:pt>
                  <c:pt idx="4">
                    <c:v>a.</c:v>
                  </c:pt>
                </c:lvl>
              </c:multiLvlStrCache>
            </c:multiLvlStrRef>
          </c:cat>
          <c:val>
            <c:numRef>
              <c:f>DQ31_1!$E$2:$E$6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F60F-44EF-843E-6780F6FB145F}"/>
            </c:ext>
          </c:extLst>
        </c:ser>
        <c:ser>
          <c:idx val="2"/>
          <c:order val="2"/>
          <c:tx>
            <c:strRef>
              <c:f>DQ31_1!$F$1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60F-44EF-843E-6780F6FB145F}"/>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F60F-44EF-843E-6780F6FB145F}"/>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60F-44EF-843E-6780F6FB145F}"/>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F60F-44EF-843E-6780F6FB145F}"/>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F60F-44EF-843E-6780F6FB145F}"/>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DQ31_1!$B$2:$C$6</c:f>
              <c:multiLvlStrCache>
                <c:ptCount val="5"/>
                <c:lvl>
                  <c:pt idx="0">
                    <c:v>Served locally or regionally grown foods in the cafeteria or classrooms</c:v>
                  </c:pt>
                  <c:pt idx="1">
                    <c:v>Conducted taste tests to determine food preferences for nutritious items</c:v>
                  </c:pt>
                  <c:pt idx="2">
                    <c:v>Provided information to students or families on the nutrition and caloric content of foods available</c:v>
                  </c:pt>
                  <c:pt idx="3">
                    <c:v>Collected suggestions from students, families, and school staff on nutritious food preferences and strategies to promote healthy eating</c:v>
                  </c:pt>
                  <c:pt idx="4">
                    <c:v>Priced nutritious foods and beverages at a lower cost while increasing the price of less nutritious foods and beverages</c:v>
                  </c:pt>
                </c:lvl>
                <c:lvl>
                  <c:pt idx="0">
                    <c:v>e.</c:v>
                  </c:pt>
                  <c:pt idx="1">
                    <c:v>d.</c:v>
                  </c:pt>
                  <c:pt idx="2">
                    <c:v>c.</c:v>
                  </c:pt>
                  <c:pt idx="3">
                    <c:v>b.</c:v>
                  </c:pt>
                  <c:pt idx="4">
                    <c:v>a.</c:v>
                  </c:pt>
                </c:lvl>
              </c:multiLvlStrCache>
            </c:multiLvlStrRef>
          </c:cat>
          <c:val>
            <c:numRef>
              <c:f>DQ31_1!$F$2:$F$6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C-F60F-44EF-843E-6780F6FB145F}"/>
            </c:ext>
          </c:extLst>
        </c:ser>
        <c:ser>
          <c:idx val="3"/>
          <c:order val="3"/>
          <c:tx>
            <c:strRef>
              <c:f>DQ31_1!$G$1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F60F-44EF-843E-6780F6FB145F}"/>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F60F-44EF-843E-6780F6FB145F}"/>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F60F-44EF-843E-6780F6FB145F}"/>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F60F-44EF-843E-6780F6FB145F}"/>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F60F-44EF-843E-6780F6FB145F}"/>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DQ31_1!$B$2:$C$6</c:f>
              <c:multiLvlStrCache>
                <c:ptCount val="5"/>
                <c:lvl>
                  <c:pt idx="0">
                    <c:v>Served locally or regionally grown foods in the cafeteria or classrooms</c:v>
                  </c:pt>
                  <c:pt idx="1">
                    <c:v>Conducted taste tests to determine food preferences for nutritious items</c:v>
                  </c:pt>
                  <c:pt idx="2">
                    <c:v>Provided information to students or families on the nutrition and caloric content of foods available</c:v>
                  </c:pt>
                  <c:pt idx="3">
                    <c:v>Collected suggestions from students, families, and school staff on nutritious food preferences and strategies to promote healthy eating</c:v>
                  </c:pt>
                  <c:pt idx="4">
                    <c:v>Priced nutritious foods and beverages at a lower cost while increasing the price of less nutritious foods and beverages</c:v>
                  </c:pt>
                </c:lvl>
                <c:lvl>
                  <c:pt idx="0">
                    <c:v>e.</c:v>
                  </c:pt>
                  <c:pt idx="1">
                    <c:v>d.</c:v>
                  </c:pt>
                  <c:pt idx="2">
                    <c:v>c.</c:v>
                  </c:pt>
                  <c:pt idx="3">
                    <c:v>b.</c:v>
                  </c:pt>
                  <c:pt idx="4">
                    <c:v>a.</c:v>
                  </c:pt>
                </c:lvl>
              </c:multiLvlStrCache>
            </c:multiLvlStrRef>
          </c:cat>
          <c:val>
            <c:numRef>
              <c:f>DQ31_1!$G$2:$G$6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12-F60F-44EF-843E-6780F6FB145F}"/>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4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DQ31_2!$D$1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DQ31_2!$B$2:$C$6</c:f>
              <c:multiLvlStrCache>
                <c:ptCount val="5"/>
                <c:lvl>
                  <c:pt idx="0">
                    <c:v>Encouraged students to drink plain water</c:v>
                  </c:pt>
                  <c:pt idx="1">
                    <c:v>Offered a self-serve salad bar to students</c:v>
                  </c:pt>
                  <c:pt idx="2">
                    <c:v>Used attractive displays for fruits and vegetables in the cafeteria</c:v>
                  </c:pt>
                  <c:pt idx="3">
                    <c:v>Placed fruits and vegetables near the cafeteria cashier, where they are easy to access</c:v>
                  </c:pt>
                  <c:pt idx="4">
                    <c:v>Planted a school food or vegetable garden</c:v>
                  </c:pt>
                </c:lvl>
                <c:lvl>
                  <c:pt idx="0">
                    <c:v>j.</c:v>
                  </c:pt>
                  <c:pt idx="1">
                    <c:v>i.</c:v>
                  </c:pt>
                  <c:pt idx="2">
                    <c:v>h.</c:v>
                  </c:pt>
                  <c:pt idx="3">
                    <c:v>g.</c:v>
                  </c:pt>
                  <c:pt idx="4">
                    <c:v>f.</c:v>
                  </c:pt>
                </c:lvl>
              </c:multiLvlStrCache>
            </c:multiLvlStrRef>
          </c:cat>
          <c:val>
            <c:numRef>
              <c:f>DQ31_2!$D$2:$D$6</c:f>
              <c:numCache>
                <c:formatCode>General</c:formatCode>
                <c:ptCount val="5"/>
                <c:pt idx="0">
                  <c:v>100</c:v>
                </c:pt>
                <c:pt idx="1">
                  <c:v>91.2</c:v>
                </c:pt>
                <c:pt idx="2">
                  <c:v>91.2</c:v>
                </c:pt>
                <c:pt idx="3">
                  <c:v>79.400000000000006</c:v>
                </c:pt>
                <c:pt idx="4">
                  <c:v>28.2</c:v>
                </c:pt>
              </c:numCache>
            </c:numRef>
          </c:val>
          <c:extLst>
            <c:ext xmlns:c16="http://schemas.microsoft.com/office/drawing/2014/chart" uri="{C3380CC4-5D6E-409C-BE32-E72D297353CC}">
              <c16:uniqueId val="{00000000-AD39-46D4-A5B5-6A51CF4DA9A4}"/>
            </c:ext>
          </c:extLst>
        </c:ser>
        <c:ser>
          <c:idx val="1"/>
          <c:order val="1"/>
          <c:tx>
            <c:strRef>
              <c:f>DQ31_2!$E$1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D39-46D4-A5B5-6A51CF4DA9A4}"/>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D39-46D4-A5B5-6A51CF4DA9A4}"/>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D39-46D4-A5B5-6A51CF4DA9A4}"/>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AD39-46D4-A5B5-6A51CF4DA9A4}"/>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AD39-46D4-A5B5-6A51CF4DA9A4}"/>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DQ31_2!$B$2:$C$6</c:f>
              <c:multiLvlStrCache>
                <c:ptCount val="5"/>
                <c:lvl>
                  <c:pt idx="0">
                    <c:v>Encouraged students to drink plain water</c:v>
                  </c:pt>
                  <c:pt idx="1">
                    <c:v>Offered a self-serve salad bar to students</c:v>
                  </c:pt>
                  <c:pt idx="2">
                    <c:v>Used attractive displays for fruits and vegetables in the cafeteria</c:v>
                  </c:pt>
                  <c:pt idx="3">
                    <c:v>Placed fruits and vegetables near the cafeteria cashier, where they are easy to access</c:v>
                  </c:pt>
                  <c:pt idx="4">
                    <c:v>Planted a school food or vegetable garden</c:v>
                  </c:pt>
                </c:lvl>
                <c:lvl>
                  <c:pt idx="0">
                    <c:v>j.</c:v>
                  </c:pt>
                  <c:pt idx="1">
                    <c:v>i.</c:v>
                  </c:pt>
                  <c:pt idx="2">
                    <c:v>h.</c:v>
                  </c:pt>
                  <c:pt idx="3">
                    <c:v>g.</c:v>
                  </c:pt>
                  <c:pt idx="4">
                    <c:v>f.</c:v>
                  </c:pt>
                </c:lvl>
              </c:multiLvlStrCache>
            </c:multiLvlStrRef>
          </c:cat>
          <c:val>
            <c:numRef>
              <c:f>DQ31_2!$E$2:$E$6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AD39-46D4-A5B5-6A51CF4DA9A4}"/>
            </c:ext>
          </c:extLst>
        </c:ser>
        <c:ser>
          <c:idx val="2"/>
          <c:order val="2"/>
          <c:tx>
            <c:strRef>
              <c:f>DQ31_2!$F$1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AD39-46D4-A5B5-6A51CF4DA9A4}"/>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AD39-46D4-A5B5-6A51CF4DA9A4}"/>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AD39-46D4-A5B5-6A51CF4DA9A4}"/>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AD39-46D4-A5B5-6A51CF4DA9A4}"/>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AD39-46D4-A5B5-6A51CF4DA9A4}"/>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DQ31_2!$B$2:$C$6</c:f>
              <c:multiLvlStrCache>
                <c:ptCount val="5"/>
                <c:lvl>
                  <c:pt idx="0">
                    <c:v>Encouraged students to drink plain water</c:v>
                  </c:pt>
                  <c:pt idx="1">
                    <c:v>Offered a self-serve salad bar to students</c:v>
                  </c:pt>
                  <c:pt idx="2">
                    <c:v>Used attractive displays for fruits and vegetables in the cafeteria</c:v>
                  </c:pt>
                  <c:pt idx="3">
                    <c:v>Placed fruits and vegetables near the cafeteria cashier, where they are easy to access</c:v>
                  </c:pt>
                  <c:pt idx="4">
                    <c:v>Planted a school food or vegetable garden</c:v>
                  </c:pt>
                </c:lvl>
                <c:lvl>
                  <c:pt idx="0">
                    <c:v>j.</c:v>
                  </c:pt>
                  <c:pt idx="1">
                    <c:v>i.</c:v>
                  </c:pt>
                  <c:pt idx="2">
                    <c:v>h.</c:v>
                  </c:pt>
                  <c:pt idx="3">
                    <c:v>g.</c:v>
                  </c:pt>
                  <c:pt idx="4">
                    <c:v>f.</c:v>
                  </c:pt>
                </c:lvl>
              </c:multiLvlStrCache>
            </c:multiLvlStrRef>
          </c:cat>
          <c:val>
            <c:numRef>
              <c:f>DQ31_2!$F$2:$F$6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C-AD39-46D4-A5B5-6A51CF4DA9A4}"/>
            </c:ext>
          </c:extLst>
        </c:ser>
        <c:ser>
          <c:idx val="3"/>
          <c:order val="3"/>
          <c:tx>
            <c:strRef>
              <c:f>DQ31_2!$G$1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AD39-46D4-A5B5-6A51CF4DA9A4}"/>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AD39-46D4-A5B5-6A51CF4DA9A4}"/>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AD39-46D4-A5B5-6A51CF4DA9A4}"/>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AD39-46D4-A5B5-6A51CF4DA9A4}"/>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AD39-46D4-A5B5-6A51CF4DA9A4}"/>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DQ31_2!$B$2:$C$6</c:f>
              <c:multiLvlStrCache>
                <c:ptCount val="5"/>
                <c:lvl>
                  <c:pt idx="0">
                    <c:v>Encouraged students to drink plain water</c:v>
                  </c:pt>
                  <c:pt idx="1">
                    <c:v>Offered a self-serve salad bar to students</c:v>
                  </c:pt>
                  <c:pt idx="2">
                    <c:v>Used attractive displays for fruits and vegetables in the cafeteria</c:v>
                  </c:pt>
                  <c:pt idx="3">
                    <c:v>Placed fruits and vegetables near the cafeteria cashier, where they are easy to access</c:v>
                  </c:pt>
                  <c:pt idx="4">
                    <c:v>Planted a school food or vegetable garden</c:v>
                  </c:pt>
                </c:lvl>
                <c:lvl>
                  <c:pt idx="0">
                    <c:v>j.</c:v>
                  </c:pt>
                  <c:pt idx="1">
                    <c:v>i.</c:v>
                  </c:pt>
                  <c:pt idx="2">
                    <c:v>h.</c:v>
                  </c:pt>
                  <c:pt idx="3">
                    <c:v>g.</c:v>
                  </c:pt>
                  <c:pt idx="4">
                    <c:v>f.</c:v>
                  </c:pt>
                </c:lvl>
              </c:multiLvlStrCache>
            </c:multiLvlStrRef>
          </c:cat>
          <c:val>
            <c:numRef>
              <c:f>DQ31_2!$G$2:$G$6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12-AD39-46D4-A5B5-6A51CF4DA9A4}"/>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DQ02_3!$D$1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DQ02_3!$B$2:$C$3</c:f>
              <c:multiLvlStrCache>
                <c:ptCount val="2"/>
                <c:lvl>
                  <c:pt idx="0">
                    <c:v>Employee wellness</c:v>
                  </c:pt>
                  <c:pt idx="1">
                    <c:v>Community involvement</c:v>
                  </c:pt>
                </c:lvl>
                <c:lvl>
                  <c:pt idx="0">
                    <c:v>l.</c:v>
                  </c:pt>
                  <c:pt idx="1">
                    <c:v>k.</c:v>
                  </c:pt>
                </c:lvl>
              </c:multiLvlStrCache>
            </c:multiLvlStrRef>
          </c:cat>
          <c:val>
            <c:numRef>
              <c:f>DQ02_3!$D$2:$D$3</c:f>
              <c:numCache>
                <c:formatCode>General</c:formatCode>
                <c:ptCount val="2"/>
                <c:pt idx="0">
                  <c:v>20.6</c:v>
                </c:pt>
                <c:pt idx="1">
                  <c:v>40.6</c:v>
                </c:pt>
              </c:numCache>
            </c:numRef>
          </c:val>
          <c:extLst>
            <c:ext xmlns:c16="http://schemas.microsoft.com/office/drawing/2014/chart" uri="{C3380CC4-5D6E-409C-BE32-E72D297353CC}">
              <c16:uniqueId val="{00000000-A388-44B4-81BC-BC99ECDEF2A4}"/>
            </c:ext>
          </c:extLst>
        </c:ser>
        <c:ser>
          <c:idx val="1"/>
          <c:order val="1"/>
          <c:tx>
            <c:strRef>
              <c:f>DQ02_3!$E$1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388-44B4-81BC-BC99ECDEF2A4}"/>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388-44B4-81BC-BC99ECDEF2A4}"/>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DQ02_3!$B$2:$C$3</c:f>
              <c:multiLvlStrCache>
                <c:ptCount val="2"/>
                <c:lvl>
                  <c:pt idx="0">
                    <c:v>Employee wellness</c:v>
                  </c:pt>
                  <c:pt idx="1">
                    <c:v>Community involvement</c:v>
                  </c:pt>
                </c:lvl>
                <c:lvl>
                  <c:pt idx="0">
                    <c:v>l.</c:v>
                  </c:pt>
                  <c:pt idx="1">
                    <c:v>k.</c:v>
                  </c:pt>
                </c:lvl>
              </c:multiLvlStrCache>
            </c:multiLvlStrRef>
          </c:cat>
          <c:val>
            <c:numRef>
              <c:f>DQ02_3!$E$2:$E$3</c:f>
              <c:numCache>
                <c:formatCode>General</c:formatCode>
                <c:ptCount val="2"/>
                <c:pt idx="0">
                  <c:v>8.9999999999999998E-4</c:v>
                </c:pt>
                <c:pt idx="1">
                  <c:v>8.9999999999999998E-4</c:v>
                </c:pt>
              </c:numCache>
            </c:numRef>
          </c:val>
          <c:extLst>
            <c:ext xmlns:c16="http://schemas.microsoft.com/office/drawing/2014/chart" uri="{C3380CC4-5D6E-409C-BE32-E72D297353CC}">
              <c16:uniqueId val="{00000003-A388-44B4-81BC-BC99ECDEF2A4}"/>
            </c:ext>
          </c:extLst>
        </c:ser>
        <c:ser>
          <c:idx val="2"/>
          <c:order val="2"/>
          <c:tx>
            <c:strRef>
              <c:f>DQ02_3!$F$1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A388-44B4-81BC-BC99ECDEF2A4}"/>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A388-44B4-81BC-BC99ECDEF2A4}"/>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DQ02_3!$B$2:$C$3</c:f>
              <c:multiLvlStrCache>
                <c:ptCount val="2"/>
                <c:lvl>
                  <c:pt idx="0">
                    <c:v>Employee wellness</c:v>
                  </c:pt>
                  <c:pt idx="1">
                    <c:v>Community involvement</c:v>
                  </c:pt>
                </c:lvl>
                <c:lvl>
                  <c:pt idx="0">
                    <c:v>l.</c:v>
                  </c:pt>
                  <c:pt idx="1">
                    <c:v>k.</c:v>
                  </c:pt>
                </c:lvl>
              </c:multiLvlStrCache>
            </c:multiLvlStrRef>
          </c:cat>
          <c:val>
            <c:numRef>
              <c:f>DQ02_3!$F$2:$F$3</c:f>
              <c:numCache>
                <c:formatCode>General</c:formatCode>
                <c:ptCount val="2"/>
                <c:pt idx="0">
                  <c:v>8.9999999999999998E-4</c:v>
                </c:pt>
                <c:pt idx="1">
                  <c:v>8.9999999999999998E-4</c:v>
                </c:pt>
              </c:numCache>
            </c:numRef>
          </c:val>
          <c:extLst>
            <c:ext xmlns:c16="http://schemas.microsoft.com/office/drawing/2014/chart" uri="{C3380CC4-5D6E-409C-BE32-E72D297353CC}">
              <c16:uniqueId val="{00000006-A388-44B4-81BC-BC99ECDEF2A4}"/>
            </c:ext>
          </c:extLst>
        </c:ser>
        <c:ser>
          <c:idx val="3"/>
          <c:order val="3"/>
          <c:tx>
            <c:strRef>
              <c:f>DQ02_3!$G$1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A388-44B4-81BC-BC99ECDEF2A4}"/>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A388-44B4-81BC-BC99ECDEF2A4}"/>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DQ02_3!$B$2:$C$3</c:f>
              <c:multiLvlStrCache>
                <c:ptCount val="2"/>
                <c:lvl>
                  <c:pt idx="0">
                    <c:v>Employee wellness</c:v>
                  </c:pt>
                  <c:pt idx="1">
                    <c:v>Community involvement</c:v>
                  </c:pt>
                </c:lvl>
                <c:lvl>
                  <c:pt idx="0">
                    <c:v>l.</c:v>
                  </c:pt>
                  <c:pt idx="1">
                    <c:v>k.</c:v>
                  </c:pt>
                </c:lvl>
              </c:multiLvlStrCache>
            </c:multiLvlStrRef>
          </c:cat>
          <c:val>
            <c:numRef>
              <c:f>DQ02_3!$G$2:$G$3</c:f>
              <c:numCache>
                <c:formatCode>General</c:formatCode>
                <c:ptCount val="2"/>
                <c:pt idx="0">
                  <c:v>8.9999999999999998E-4</c:v>
                </c:pt>
                <c:pt idx="1">
                  <c:v>8.9999999999999998E-4</c:v>
                </c:pt>
              </c:numCache>
            </c:numRef>
          </c:val>
          <c:extLst>
            <c:ext xmlns:c16="http://schemas.microsoft.com/office/drawing/2014/chart" uri="{C3380CC4-5D6E-409C-BE32-E72D297353CC}">
              <c16:uniqueId val="{00000009-A388-44B4-81BC-BC99ECDEF2A4}"/>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DQ31_3!$D$1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DQ31_3!$B$2:$C$3</c:f>
              <c:multiLvlStrCache>
                <c:ptCount val="2"/>
                <c:lvl>
                  <c:pt idx="0">
                    <c:v>Prohibited less nutritious foods and beverages (e.g., candy, baked goods) from being sold for fundraising purposes</c:v>
                  </c:pt>
                  <c:pt idx="1">
                    <c:v>Prohibited school staff from giving students food or food coupons as a reward for good behavior or good academic performance</c:v>
                  </c:pt>
                </c:lvl>
                <c:lvl>
                  <c:pt idx="0">
                    <c:v>l.</c:v>
                  </c:pt>
                  <c:pt idx="1">
                    <c:v>k.</c:v>
                  </c:pt>
                </c:lvl>
              </c:multiLvlStrCache>
            </c:multiLvlStrRef>
          </c:cat>
          <c:val>
            <c:numRef>
              <c:f>DQ31_3!$D$2:$D$3</c:f>
              <c:numCache>
                <c:formatCode>General</c:formatCode>
                <c:ptCount val="2"/>
                <c:pt idx="0">
                  <c:v>20</c:v>
                </c:pt>
                <c:pt idx="1">
                  <c:v>34.700000000000003</c:v>
                </c:pt>
              </c:numCache>
            </c:numRef>
          </c:val>
          <c:extLst>
            <c:ext xmlns:c16="http://schemas.microsoft.com/office/drawing/2014/chart" uri="{C3380CC4-5D6E-409C-BE32-E72D297353CC}">
              <c16:uniqueId val="{00000000-FC1C-42D4-AA74-F28A7E13DBCF}"/>
            </c:ext>
          </c:extLst>
        </c:ser>
        <c:ser>
          <c:idx val="1"/>
          <c:order val="1"/>
          <c:tx>
            <c:strRef>
              <c:f>DQ31_3!$E$1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C1C-42D4-AA74-F28A7E13DBCF}"/>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C1C-42D4-AA74-F28A7E13DBCF}"/>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DQ31_3!$B$2:$C$3</c:f>
              <c:multiLvlStrCache>
                <c:ptCount val="2"/>
                <c:lvl>
                  <c:pt idx="0">
                    <c:v>Prohibited less nutritious foods and beverages (e.g., candy, baked goods) from being sold for fundraising purposes</c:v>
                  </c:pt>
                  <c:pt idx="1">
                    <c:v>Prohibited school staff from giving students food or food coupons as a reward for good behavior or good academic performance</c:v>
                  </c:pt>
                </c:lvl>
                <c:lvl>
                  <c:pt idx="0">
                    <c:v>l.</c:v>
                  </c:pt>
                  <c:pt idx="1">
                    <c:v>k.</c:v>
                  </c:pt>
                </c:lvl>
              </c:multiLvlStrCache>
            </c:multiLvlStrRef>
          </c:cat>
          <c:val>
            <c:numRef>
              <c:f>DQ31_3!$E$2:$E$3</c:f>
              <c:numCache>
                <c:formatCode>General</c:formatCode>
                <c:ptCount val="2"/>
                <c:pt idx="0">
                  <c:v>8.9999999999999998E-4</c:v>
                </c:pt>
                <c:pt idx="1">
                  <c:v>8.9999999999999998E-4</c:v>
                </c:pt>
              </c:numCache>
            </c:numRef>
          </c:val>
          <c:extLst>
            <c:ext xmlns:c16="http://schemas.microsoft.com/office/drawing/2014/chart" uri="{C3380CC4-5D6E-409C-BE32-E72D297353CC}">
              <c16:uniqueId val="{00000003-FC1C-42D4-AA74-F28A7E13DBCF}"/>
            </c:ext>
          </c:extLst>
        </c:ser>
        <c:ser>
          <c:idx val="2"/>
          <c:order val="2"/>
          <c:tx>
            <c:strRef>
              <c:f>DQ31_3!$F$1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C1C-42D4-AA74-F28A7E13DBCF}"/>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C1C-42D4-AA74-F28A7E13DBCF}"/>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DQ31_3!$B$2:$C$3</c:f>
              <c:multiLvlStrCache>
                <c:ptCount val="2"/>
                <c:lvl>
                  <c:pt idx="0">
                    <c:v>Prohibited less nutritious foods and beverages (e.g., candy, baked goods) from being sold for fundraising purposes</c:v>
                  </c:pt>
                  <c:pt idx="1">
                    <c:v>Prohibited school staff from giving students food or food coupons as a reward for good behavior or good academic performance</c:v>
                  </c:pt>
                </c:lvl>
                <c:lvl>
                  <c:pt idx="0">
                    <c:v>l.</c:v>
                  </c:pt>
                  <c:pt idx="1">
                    <c:v>k.</c:v>
                  </c:pt>
                </c:lvl>
              </c:multiLvlStrCache>
            </c:multiLvlStrRef>
          </c:cat>
          <c:val>
            <c:numRef>
              <c:f>DQ31_3!$F$2:$F$3</c:f>
              <c:numCache>
                <c:formatCode>General</c:formatCode>
                <c:ptCount val="2"/>
                <c:pt idx="0">
                  <c:v>8.9999999999999998E-4</c:v>
                </c:pt>
                <c:pt idx="1">
                  <c:v>8.9999999999999998E-4</c:v>
                </c:pt>
              </c:numCache>
            </c:numRef>
          </c:val>
          <c:extLst>
            <c:ext xmlns:c16="http://schemas.microsoft.com/office/drawing/2014/chart" uri="{C3380CC4-5D6E-409C-BE32-E72D297353CC}">
              <c16:uniqueId val="{00000006-FC1C-42D4-AA74-F28A7E13DBCF}"/>
            </c:ext>
          </c:extLst>
        </c:ser>
        <c:ser>
          <c:idx val="3"/>
          <c:order val="3"/>
          <c:tx>
            <c:strRef>
              <c:f>DQ31_3!$G$1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C1C-42D4-AA74-F28A7E13DBCF}"/>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FC1C-42D4-AA74-F28A7E13DBCF}"/>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DQ31_3!$B$2:$C$3</c:f>
              <c:multiLvlStrCache>
                <c:ptCount val="2"/>
                <c:lvl>
                  <c:pt idx="0">
                    <c:v>Prohibited less nutritious foods and beverages (e.g., candy, baked goods) from being sold for fundraising purposes</c:v>
                  </c:pt>
                  <c:pt idx="1">
                    <c:v>Prohibited school staff from giving students food or food coupons as a reward for good behavior or good academic performance</c:v>
                  </c:pt>
                </c:lvl>
                <c:lvl>
                  <c:pt idx="0">
                    <c:v>l.</c:v>
                  </c:pt>
                  <c:pt idx="1">
                    <c:v>k.</c:v>
                  </c:pt>
                </c:lvl>
              </c:multiLvlStrCache>
            </c:multiLvlStrRef>
          </c:cat>
          <c:val>
            <c:numRef>
              <c:f>DQ31_3!$G$2:$G$3</c:f>
              <c:numCache>
                <c:formatCode>General</c:formatCode>
                <c:ptCount val="2"/>
                <c:pt idx="0">
                  <c:v>8.9999999999999998E-4</c:v>
                </c:pt>
                <c:pt idx="1">
                  <c:v>8.9999999999999998E-4</c:v>
                </c:pt>
              </c:numCache>
            </c:numRef>
          </c:val>
          <c:extLst>
            <c:ext xmlns:c16="http://schemas.microsoft.com/office/drawing/2014/chart" uri="{C3380CC4-5D6E-409C-BE32-E72D297353CC}">
              <c16:uniqueId val="{00000009-FC1C-42D4-AA74-F28A7E13DBCF}"/>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DQ32_1!$D$1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DQ32_1!$B$2:$C$6</c:f>
              <c:multiLvlStrCache>
                <c:ptCount val="5"/>
                <c:lvl>
                  <c:pt idx="0">
                    <c:v>In curricula or other educational materials (including assignment books, school supplies, book covers, and electronic media)</c:v>
                  </c:pt>
                  <c:pt idx="1">
                    <c:v>In school publications (e.g., newsletters, newspapers, web sites, other school publications)</c:v>
                  </c:pt>
                  <c:pt idx="2">
                    <c:v>On school buses or other vehicles used to transport students</c:v>
                  </c:pt>
                  <c:pt idx="3">
                    <c:v>On school grounds including on the outside of the school building, on playing fields, or other areas of the campus</c:v>
                  </c:pt>
                  <c:pt idx="4">
                    <c:v>In school buildings</c:v>
                  </c:pt>
                </c:lvl>
                <c:lvl>
                  <c:pt idx="0">
                    <c:v>e.</c:v>
                  </c:pt>
                  <c:pt idx="1">
                    <c:v>d.</c:v>
                  </c:pt>
                  <c:pt idx="2">
                    <c:v>c.</c:v>
                  </c:pt>
                  <c:pt idx="3">
                    <c:v>b.</c:v>
                  </c:pt>
                  <c:pt idx="4">
                    <c:v>a.</c:v>
                  </c:pt>
                </c:lvl>
              </c:multiLvlStrCache>
            </c:multiLvlStrRef>
          </c:cat>
          <c:val>
            <c:numRef>
              <c:f>DQ32_1!$D$2:$D$6</c:f>
              <c:numCache>
                <c:formatCode>General</c:formatCode>
                <c:ptCount val="5"/>
                <c:pt idx="0">
                  <c:v>28.2</c:v>
                </c:pt>
                <c:pt idx="1">
                  <c:v>28.2</c:v>
                </c:pt>
                <c:pt idx="2">
                  <c:v>28.2</c:v>
                </c:pt>
                <c:pt idx="3">
                  <c:v>22.4</c:v>
                </c:pt>
                <c:pt idx="4">
                  <c:v>22.4</c:v>
                </c:pt>
              </c:numCache>
            </c:numRef>
          </c:val>
          <c:extLst>
            <c:ext xmlns:c16="http://schemas.microsoft.com/office/drawing/2014/chart" uri="{C3380CC4-5D6E-409C-BE32-E72D297353CC}">
              <c16:uniqueId val="{00000000-8711-4704-8630-1D384C83B7C8}"/>
            </c:ext>
          </c:extLst>
        </c:ser>
        <c:ser>
          <c:idx val="1"/>
          <c:order val="1"/>
          <c:tx>
            <c:strRef>
              <c:f>DQ32_1!$E$1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711-4704-8630-1D384C83B7C8}"/>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711-4704-8630-1D384C83B7C8}"/>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711-4704-8630-1D384C83B7C8}"/>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711-4704-8630-1D384C83B7C8}"/>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711-4704-8630-1D384C83B7C8}"/>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DQ32_1!$B$2:$C$6</c:f>
              <c:multiLvlStrCache>
                <c:ptCount val="5"/>
                <c:lvl>
                  <c:pt idx="0">
                    <c:v>In curricula or other educational materials (including assignment books, school supplies, book covers, and electronic media)</c:v>
                  </c:pt>
                  <c:pt idx="1">
                    <c:v>In school publications (e.g., newsletters, newspapers, web sites, other school publications)</c:v>
                  </c:pt>
                  <c:pt idx="2">
                    <c:v>On school buses or other vehicles used to transport students</c:v>
                  </c:pt>
                  <c:pt idx="3">
                    <c:v>On school grounds including on the outside of the school building, on playing fields, or other areas of the campus</c:v>
                  </c:pt>
                  <c:pt idx="4">
                    <c:v>In school buildings</c:v>
                  </c:pt>
                </c:lvl>
                <c:lvl>
                  <c:pt idx="0">
                    <c:v>e.</c:v>
                  </c:pt>
                  <c:pt idx="1">
                    <c:v>d.</c:v>
                  </c:pt>
                  <c:pt idx="2">
                    <c:v>c.</c:v>
                  </c:pt>
                  <c:pt idx="3">
                    <c:v>b.</c:v>
                  </c:pt>
                  <c:pt idx="4">
                    <c:v>a.</c:v>
                  </c:pt>
                </c:lvl>
              </c:multiLvlStrCache>
            </c:multiLvlStrRef>
          </c:cat>
          <c:val>
            <c:numRef>
              <c:f>DQ32_1!$E$2:$E$6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8711-4704-8630-1D384C83B7C8}"/>
            </c:ext>
          </c:extLst>
        </c:ser>
        <c:ser>
          <c:idx val="2"/>
          <c:order val="2"/>
          <c:tx>
            <c:strRef>
              <c:f>DQ32_1!$F$1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8711-4704-8630-1D384C83B7C8}"/>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8711-4704-8630-1D384C83B7C8}"/>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8711-4704-8630-1D384C83B7C8}"/>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8711-4704-8630-1D384C83B7C8}"/>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8711-4704-8630-1D384C83B7C8}"/>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DQ32_1!$B$2:$C$6</c:f>
              <c:multiLvlStrCache>
                <c:ptCount val="5"/>
                <c:lvl>
                  <c:pt idx="0">
                    <c:v>In curricula or other educational materials (including assignment books, school supplies, book covers, and electronic media)</c:v>
                  </c:pt>
                  <c:pt idx="1">
                    <c:v>In school publications (e.g., newsletters, newspapers, web sites, other school publications)</c:v>
                  </c:pt>
                  <c:pt idx="2">
                    <c:v>On school buses or other vehicles used to transport students</c:v>
                  </c:pt>
                  <c:pt idx="3">
                    <c:v>On school grounds including on the outside of the school building, on playing fields, or other areas of the campus</c:v>
                  </c:pt>
                  <c:pt idx="4">
                    <c:v>In school buildings</c:v>
                  </c:pt>
                </c:lvl>
                <c:lvl>
                  <c:pt idx="0">
                    <c:v>e.</c:v>
                  </c:pt>
                  <c:pt idx="1">
                    <c:v>d.</c:v>
                  </c:pt>
                  <c:pt idx="2">
                    <c:v>c.</c:v>
                  </c:pt>
                  <c:pt idx="3">
                    <c:v>b.</c:v>
                  </c:pt>
                  <c:pt idx="4">
                    <c:v>a.</c:v>
                  </c:pt>
                </c:lvl>
              </c:multiLvlStrCache>
            </c:multiLvlStrRef>
          </c:cat>
          <c:val>
            <c:numRef>
              <c:f>DQ32_1!$F$2:$F$6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C-8711-4704-8630-1D384C83B7C8}"/>
            </c:ext>
          </c:extLst>
        </c:ser>
        <c:ser>
          <c:idx val="3"/>
          <c:order val="3"/>
          <c:tx>
            <c:strRef>
              <c:f>DQ32_1!$G$1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8711-4704-8630-1D384C83B7C8}"/>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8711-4704-8630-1D384C83B7C8}"/>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8711-4704-8630-1D384C83B7C8}"/>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8711-4704-8630-1D384C83B7C8}"/>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8711-4704-8630-1D384C83B7C8}"/>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DQ32_1!$B$2:$C$6</c:f>
              <c:multiLvlStrCache>
                <c:ptCount val="5"/>
                <c:lvl>
                  <c:pt idx="0">
                    <c:v>In curricula or other educational materials (including assignment books, school supplies, book covers, and electronic media)</c:v>
                  </c:pt>
                  <c:pt idx="1">
                    <c:v>In school publications (e.g., newsletters, newspapers, web sites, other school publications)</c:v>
                  </c:pt>
                  <c:pt idx="2">
                    <c:v>On school buses or other vehicles used to transport students</c:v>
                  </c:pt>
                  <c:pt idx="3">
                    <c:v>On school grounds including on the outside of the school building, on playing fields, or other areas of the campus</c:v>
                  </c:pt>
                  <c:pt idx="4">
                    <c:v>In school buildings</c:v>
                  </c:pt>
                </c:lvl>
                <c:lvl>
                  <c:pt idx="0">
                    <c:v>e.</c:v>
                  </c:pt>
                  <c:pt idx="1">
                    <c:v>d.</c:v>
                  </c:pt>
                  <c:pt idx="2">
                    <c:v>c.</c:v>
                  </c:pt>
                  <c:pt idx="3">
                    <c:v>b.</c:v>
                  </c:pt>
                  <c:pt idx="4">
                    <c:v>a.</c:v>
                  </c:pt>
                </c:lvl>
              </c:multiLvlStrCache>
            </c:multiLvlStrRef>
          </c:cat>
          <c:val>
            <c:numRef>
              <c:f>DQ32_1!$G$2:$G$6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12-8711-4704-8630-1D384C83B7C8}"/>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DQ33_1!$D$1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DQ33_1!$B$2:$C$4</c:f>
              <c:multiLvlStrCache>
                <c:ptCount val="3"/>
                <c:lvl>
                  <c:pt idx="0">
                    <c:v>No</c:v>
                  </c:pt>
                  <c:pt idx="1">
                    <c:v>Yes, in certain locations</c:v>
                  </c:pt>
                  <c:pt idx="2">
                    <c:v>Yes, in all locations</c:v>
                  </c:pt>
                </c:lvl>
                <c:lvl>
                  <c:pt idx="0">
                    <c:v>c.</c:v>
                  </c:pt>
                  <c:pt idx="1">
                    <c:v>b.</c:v>
                  </c:pt>
                  <c:pt idx="2">
                    <c:v>a.</c:v>
                  </c:pt>
                </c:lvl>
              </c:multiLvlStrCache>
            </c:multiLvlStrRef>
          </c:cat>
          <c:val>
            <c:numRef>
              <c:f>DQ33_1!$D$2:$D$4</c:f>
              <c:numCache>
                <c:formatCode>General</c:formatCode>
                <c:ptCount val="3"/>
                <c:pt idx="0">
                  <c:v>8.0000000000000004E-4</c:v>
                </c:pt>
                <c:pt idx="1">
                  <c:v>8.0000000000000004E-4</c:v>
                </c:pt>
                <c:pt idx="2">
                  <c:v>100</c:v>
                </c:pt>
              </c:numCache>
            </c:numRef>
          </c:val>
          <c:extLst>
            <c:ext xmlns:c16="http://schemas.microsoft.com/office/drawing/2014/chart" uri="{C3380CC4-5D6E-409C-BE32-E72D297353CC}">
              <c16:uniqueId val="{00000000-0669-4709-80BA-EED7C5D7368B}"/>
            </c:ext>
          </c:extLst>
        </c:ser>
        <c:ser>
          <c:idx val="1"/>
          <c:order val="1"/>
          <c:tx>
            <c:strRef>
              <c:f>DQ33_1!$E$1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669-4709-80BA-EED7C5D7368B}"/>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669-4709-80BA-EED7C5D7368B}"/>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669-4709-80BA-EED7C5D7368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DQ33_1!$B$2:$C$4</c:f>
              <c:multiLvlStrCache>
                <c:ptCount val="3"/>
                <c:lvl>
                  <c:pt idx="0">
                    <c:v>No</c:v>
                  </c:pt>
                  <c:pt idx="1">
                    <c:v>Yes, in certain locations</c:v>
                  </c:pt>
                  <c:pt idx="2">
                    <c:v>Yes, in all locations</c:v>
                  </c:pt>
                </c:lvl>
                <c:lvl>
                  <c:pt idx="0">
                    <c:v>c.</c:v>
                  </c:pt>
                  <c:pt idx="1">
                    <c:v>b.</c:v>
                  </c:pt>
                  <c:pt idx="2">
                    <c:v>a.</c:v>
                  </c:pt>
                </c:lvl>
              </c:multiLvlStrCache>
            </c:multiLvlStrRef>
          </c:cat>
          <c:val>
            <c:numRef>
              <c:f>DQ33_1!$E$2:$E$4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4-0669-4709-80BA-EED7C5D7368B}"/>
            </c:ext>
          </c:extLst>
        </c:ser>
        <c:ser>
          <c:idx val="2"/>
          <c:order val="2"/>
          <c:tx>
            <c:strRef>
              <c:f>DQ33_1!$F$1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669-4709-80BA-EED7C5D7368B}"/>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0669-4709-80BA-EED7C5D7368B}"/>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0669-4709-80BA-EED7C5D7368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DQ33_1!$B$2:$C$4</c:f>
              <c:multiLvlStrCache>
                <c:ptCount val="3"/>
                <c:lvl>
                  <c:pt idx="0">
                    <c:v>No</c:v>
                  </c:pt>
                  <c:pt idx="1">
                    <c:v>Yes, in certain locations</c:v>
                  </c:pt>
                  <c:pt idx="2">
                    <c:v>Yes, in all locations</c:v>
                  </c:pt>
                </c:lvl>
                <c:lvl>
                  <c:pt idx="0">
                    <c:v>c.</c:v>
                  </c:pt>
                  <c:pt idx="1">
                    <c:v>b.</c:v>
                  </c:pt>
                  <c:pt idx="2">
                    <c:v>a.</c:v>
                  </c:pt>
                </c:lvl>
              </c:multiLvlStrCache>
            </c:multiLvlStrRef>
          </c:cat>
          <c:val>
            <c:numRef>
              <c:f>DQ33_1!$F$2:$F$4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8-0669-4709-80BA-EED7C5D7368B}"/>
            </c:ext>
          </c:extLst>
        </c:ser>
        <c:ser>
          <c:idx val="3"/>
          <c:order val="3"/>
          <c:tx>
            <c:strRef>
              <c:f>DQ33_1!$G$1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0669-4709-80BA-EED7C5D7368B}"/>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0669-4709-80BA-EED7C5D7368B}"/>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0669-4709-80BA-EED7C5D7368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DQ33_1!$B$2:$C$4</c:f>
              <c:multiLvlStrCache>
                <c:ptCount val="3"/>
                <c:lvl>
                  <c:pt idx="0">
                    <c:v>No</c:v>
                  </c:pt>
                  <c:pt idx="1">
                    <c:v>Yes, in certain locations</c:v>
                  </c:pt>
                  <c:pt idx="2">
                    <c:v>Yes, in all locations</c:v>
                  </c:pt>
                </c:lvl>
                <c:lvl>
                  <c:pt idx="0">
                    <c:v>c.</c:v>
                  </c:pt>
                  <c:pt idx="1">
                    <c:v>b.</c:v>
                  </c:pt>
                  <c:pt idx="2">
                    <c:v>a.</c:v>
                  </c:pt>
                </c:lvl>
              </c:multiLvlStrCache>
            </c:multiLvlStrRef>
          </c:cat>
          <c:val>
            <c:numRef>
              <c:f>DQ33_1!$G$2:$G$4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C-0669-4709-80BA-EED7C5D7368B}"/>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DQ33N_1!$D$1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DQ33N_1!$D$2</c:f>
              <c:numCache>
                <c:formatCode>General</c:formatCode>
                <c:ptCount val="1"/>
                <c:pt idx="0">
                  <c:v>100</c:v>
                </c:pt>
              </c:numCache>
            </c:numRef>
          </c:val>
          <c:extLst>
            <c:ext xmlns:c16="http://schemas.microsoft.com/office/drawing/2014/chart" uri="{C3380CC4-5D6E-409C-BE32-E72D297353CC}">
              <c16:uniqueId val="{00000000-0375-423D-B7CF-01D132EFEDC5}"/>
            </c:ext>
          </c:extLst>
        </c:ser>
        <c:ser>
          <c:idx val="1"/>
          <c:order val="1"/>
          <c:tx>
            <c:strRef>
              <c:f>DQ33N_1!$E$1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375-423D-B7CF-01D132EFEDC5}"/>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DQ33N_1!$E$2</c:f>
              <c:numCache>
                <c:formatCode>General</c:formatCode>
                <c:ptCount val="1"/>
                <c:pt idx="0">
                  <c:v>8.9999999999999998E-4</c:v>
                </c:pt>
              </c:numCache>
            </c:numRef>
          </c:val>
          <c:extLst>
            <c:ext xmlns:c16="http://schemas.microsoft.com/office/drawing/2014/chart" uri="{C3380CC4-5D6E-409C-BE32-E72D297353CC}">
              <c16:uniqueId val="{00000002-0375-423D-B7CF-01D132EFEDC5}"/>
            </c:ext>
          </c:extLst>
        </c:ser>
        <c:ser>
          <c:idx val="2"/>
          <c:order val="2"/>
          <c:tx>
            <c:strRef>
              <c:f>DQ33N_1!$F$1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375-423D-B7CF-01D132EFEDC5}"/>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DQ33N_1!$F$2</c:f>
              <c:numCache>
                <c:formatCode>General</c:formatCode>
                <c:ptCount val="1"/>
                <c:pt idx="0">
                  <c:v>8.9999999999999998E-4</c:v>
                </c:pt>
              </c:numCache>
            </c:numRef>
          </c:val>
          <c:extLst>
            <c:ext xmlns:c16="http://schemas.microsoft.com/office/drawing/2014/chart" uri="{C3380CC4-5D6E-409C-BE32-E72D297353CC}">
              <c16:uniqueId val="{00000004-0375-423D-B7CF-01D132EFEDC5}"/>
            </c:ext>
          </c:extLst>
        </c:ser>
        <c:ser>
          <c:idx val="3"/>
          <c:order val="3"/>
          <c:tx>
            <c:strRef>
              <c:f>DQ33N_1!$G$1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375-423D-B7CF-01D132EFEDC5}"/>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DQ33N_1!$G$2</c:f>
              <c:numCache>
                <c:formatCode>General</c:formatCode>
                <c:ptCount val="1"/>
                <c:pt idx="0">
                  <c:v>8.9999999999999998E-4</c:v>
                </c:pt>
              </c:numCache>
            </c:numRef>
          </c:val>
          <c:extLst>
            <c:ext xmlns:c16="http://schemas.microsoft.com/office/drawing/2014/chart" uri="{C3380CC4-5D6E-409C-BE32-E72D297353CC}">
              <c16:uniqueId val="{00000006-0375-423D-B7CF-01D132EFEDC5}"/>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DQ34_1!$D$1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DQ34_1!$B$2:$C$6</c:f>
              <c:multiLvlStrCache>
                <c:ptCount val="5"/>
                <c:lvl>
                  <c:pt idx="0">
                    <c:v>Hallways throughout the school</c:v>
                  </c:pt>
                  <c:pt idx="1">
                    <c:v>Outdoor physical activity facilities or sports fields</c:v>
                  </c:pt>
                  <c:pt idx="2">
                    <c:v>Gymnasium or other indoor physical activity facilities</c:v>
                  </c:pt>
                  <c:pt idx="3">
                    <c:v>Cafeteria during lunch</c:v>
                  </c:pt>
                  <c:pt idx="4">
                    <c:v>Cafeteria during breakfast</c:v>
                  </c:pt>
                </c:lvl>
                <c:lvl>
                  <c:pt idx="0">
                    <c:v>e.</c:v>
                  </c:pt>
                  <c:pt idx="1">
                    <c:v>d.</c:v>
                  </c:pt>
                  <c:pt idx="2">
                    <c:v>c.</c:v>
                  </c:pt>
                  <c:pt idx="3">
                    <c:v>b.</c:v>
                  </c:pt>
                  <c:pt idx="4">
                    <c:v>a.</c:v>
                  </c:pt>
                </c:lvl>
              </c:multiLvlStrCache>
            </c:multiLvlStrRef>
          </c:cat>
          <c:val>
            <c:numRef>
              <c:f>DQ34_1!$D$2:$D$6</c:f>
              <c:numCache>
                <c:formatCode>General</c:formatCode>
                <c:ptCount val="5"/>
                <c:pt idx="0">
                  <c:v>100</c:v>
                </c:pt>
                <c:pt idx="1">
                  <c:v>76.599999999999994</c:v>
                </c:pt>
                <c:pt idx="2">
                  <c:v>80</c:v>
                </c:pt>
                <c:pt idx="3">
                  <c:v>100</c:v>
                </c:pt>
                <c:pt idx="4">
                  <c:v>100</c:v>
                </c:pt>
              </c:numCache>
            </c:numRef>
          </c:val>
          <c:extLst>
            <c:ext xmlns:c16="http://schemas.microsoft.com/office/drawing/2014/chart" uri="{C3380CC4-5D6E-409C-BE32-E72D297353CC}">
              <c16:uniqueId val="{00000000-5EB1-44FB-9794-3086897D8D37}"/>
            </c:ext>
          </c:extLst>
        </c:ser>
        <c:ser>
          <c:idx val="1"/>
          <c:order val="1"/>
          <c:tx>
            <c:strRef>
              <c:f>DQ34_1!$E$1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EB1-44FB-9794-3086897D8D37}"/>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EB1-44FB-9794-3086897D8D37}"/>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EB1-44FB-9794-3086897D8D37}"/>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5EB1-44FB-9794-3086897D8D37}"/>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5EB1-44FB-9794-3086897D8D37}"/>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DQ34_1!$B$2:$C$6</c:f>
              <c:multiLvlStrCache>
                <c:ptCount val="5"/>
                <c:lvl>
                  <c:pt idx="0">
                    <c:v>Hallways throughout the school</c:v>
                  </c:pt>
                  <c:pt idx="1">
                    <c:v>Outdoor physical activity facilities or sports fields</c:v>
                  </c:pt>
                  <c:pt idx="2">
                    <c:v>Gymnasium or other indoor physical activity facilities</c:v>
                  </c:pt>
                  <c:pt idx="3">
                    <c:v>Cafeteria during lunch</c:v>
                  </c:pt>
                  <c:pt idx="4">
                    <c:v>Cafeteria during breakfast</c:v>
                  </c:pt>
                </c:lvl>
                <c:lvl>
                  <c:pt idx="0">
                    <c:v>e.</c:v>
                  </c:pt>
                  <c:pt idx="1">
                    <c:v>d.</c:v>
                  </c:pt>
                  <c:pt idx="2">
                    <c:v>c.</c:v>
                  </c:pt>
                  <c:pt idx="3">
                    <c:v>b.</c:v>
                  </c:pt>
                  <c:pt idx="4">
                    <c:v>a.</c:v>
                  </c:pt>
                </c:lvl>
              </c:multiLvlStrCache>
            </c:multiLvlStrRef>
          </c:cat>
          <c:val>
            <c:numRef>
              <c:f>DQ34_1!$E$2:$E$6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5EB1-44FB-9794-3086897D8D37}"/>
            </c:ext>
          </c:extLst>
        </c:ser>
        <c:ser>
          <c:idx val="2"/>
          <c:order val="2"/>
          <c:tx>
            <c:strRef>
              <c:f>DQ34_1!$F$1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5EB1-44FB-9794-3086897D8D37}"/>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5EB1-44FB-9794-3086897D8D37}"/>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5EB1-44FB-9794-3086897D8D37}"/>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5EB1-44FB-9794-3086897D8D37}"/>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5EB1-44FB-9794-3086897D8D37}"/>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DQ34_1!$B$2:$C$6</c:f>
              <c:multiLvlStrCache>
                <c:ptCount val="5"/>
                <c:lvl>
                  <c:pt idx="0">
                    <c:v>Hallways throughout the school</c:v>
                  </c:pt>
                  <c:pt idx="1">
                    <c:v>Outdoor physical activity facilities or sports fields</c:v>
                  </c:pt>
                  <c:pt idx="2">
                    <c:v>Gymnasium or other indoor physical activity facilities</c:v>
                  </c:pt>
                  <c:pt idx="3">
                    <c:v>Cafeteria during lunch</c:v>
                  </c:pt>
                  <c:pt idx="4">
                    <c:v>Cafeteria during breakfast</c:v>
                  </c:pt>
                </c:lvl>
                <c:lvl>
                  <c:pt idx="0">
                    <c:v>e.</c:v>
                  </c:pt>
                  <c:pt idx="1">
                    <c:v>d.</c:v>
                  </c:pt>
                  <c:pt idx="2">
                    <c:v>c.</c:v>
                  </c:pt>
                  <c:pt idx="3">
                    <c:v>b.</c:v>
                  </c:pt>
                  <c:pt idx="4">
                    <c:v>a.</c:v>
                  </c:pt>
                </c:lvl>
              </c:multiLvlStrCache>
            </c:multiLvlStrRef>
          </c:cat>
          <c:val>
            <c:numRef>
              <c:f>DQ34_1!$F$2:$F$6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C-5EB1-44FB-9794-3086897D8D37}"/>
            </c:ext>
          </c:extLst>
        </c:ser>
        <c:ser>
          <c:idx val="3"/>
          <c:order val="3"/>
          <c:tx>
            <c:strRef>
              <c:f>DQ34_1!$G$1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5EB1-44FB-9794-3086897D8D37}"/>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5EB1-44FB-9794-3086897D8D37}"/>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5EB1-44FB-9794-3086897D8D37}"/>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5EB1-44FB-9794-3086897D8D37}"/>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5EB1-44FB-9794-3086897D8D37}"/>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DQ34_1!$B$2:$C$6</c:f>
              <c:multiLvlStrCache>
                <c:ptCount val="5"/>
                <c:lvl>
                  <c:pt idx="0">
                    <c:v>Hallways throughout the school</c:v>
                  </c:pt>
                  <c:pt idx="1">
                    <c:v>Outdoor physical activity facilities or sports fields</c:v>
                  </c:pt>
                  <c:pt idx="2">
                    <c:v>Gymnasium or other indoor physical activity facilities</c:v>
                  </c:pt>
                  <c:pt idx="3">
                    <c:v>Cafeteria during lunch</c:v>
                  </c:pt>
                  <c:pt idx="4">
                    <c:v>Cafeteria during breakfast</c:v>
                  </c:pt>
                </c:lvl>
                <c:lvl>
                  <c:pt idx="0">
                    <c:v>e.</c:v>
                  </c:pt>
                  <c:pt idx="1">
                    <c:v>d.</c:v>
                  </c:pt>
                  <c:pt idx="2">
                    <c:v>c.</c:v>
                  </c:pt>
                  <c:pt idx="3">
                    <c:v>b.</c:v>
                  </c:pt>
                  <c:pt idx="4">
                    <c:v>a.</c:v>
                  </c:pt>
                </c:lvl>
              </c:multiLvlStrCache>
            </c:multiLvlStrRef>
          </c:cat>
          <c:val>
            <c:numRef>
              <c:f>DQ34_1!$G$2:$G$6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12-5EB1-44FB-9794-3086897D8D37}"/>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DQ35_1!$D$1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DQ35_1!$D$2</c:f>
              <c:numCache>
                <c:formatCode>General</c:formatCode>
                <c:ptCount val="1"/>
                <c:pt idx="0">
                  <c:v>45.9</c:v>
                </c:pt>
              </c:numCache>
            </c:numRef>
          </c:val>
          <c:extLst>
            <c:ext xmlns:c16="http://schemas.microsoft.com/office/drawing/2014/chart" uri="{C3380CC4-5D6E-409C-BE32-E72D297353CC}">
              <c16:uniqueId val="{00000000-EF84-4384-9FA5-ADC2E6957D80}"/>
            </c:ext>
          </c:extLst>
        </c:ser>
        <c:ser>
          <c:idx val="1"/>
          <c:order val="1"/>
          <c:tx>
            <c:strRef>
              <c:f>DQ35_1!$E$1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F84-4384-9FA5-ADC2E6957D80}"/>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DQ35_1!$E$2</c:f>
              <c:numCache>
                <c:formatCode>General</c:formatCode>
                <c:ptCount val="1"/>
                <c:pt idx="0">
                  <c:v>8.9999999999999998E-4</c:v>
                </c:pt>
              </c:numCache>
            </c:numRef>
          </c:val>
          <c:extLst>
            <c:ext xmlns:c16="http://schemas.microsoft.com/office/drawing/2014/chart" uri="{C3380CC4-5D6E-409C-BE32-E72D297353CC}">
              <c16:uniqueId val="{00000002-EF84-4384-9FA5-ADC2E6957D80}"/>
            </c:ext>
          </c:extLst>
        </c:ser>
        <c:ser>
          <c:idx val="2"/>
          <c:order val="2"/>
          <c:tx>
            <c:strRef>
              <c:f>DQ35_1!$F$1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F84-4384-9FA5-ADC2E6957D80}"/>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DQ35_1!$F$2</c:f>
              <c:numCache>
                <c:formatCode>General</c:formatCode>
                <c:ptCount val="1"/>
                <c:pt idx="0">
                  <c:v>8.9999999999999998E-4</c:v>
                </c:pt>
              </c:numCache>
            </c:numRef>
          </c:val>
          <c:extLst>
            <c:ext xmlns:c16="http://schemas.microsoft.com/office/drawing/2014/chart" uri="{C3380CC4-5D6E-409C-BE32-E72D297353CC}">
              <c16:uniqueId val="{00000004-EF84-4384-9FA5-ADC2E6957D80}"/>
            </c:ext>
          </c:extLst>
        </c:ser>
        <c:ser>
          <c:idx val="3"/>
          <c:order val="3"/>
          <c:tx>
            <c:strRef>
              <c:f>DQ35_1!$G$1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F84-4384-9FA5-ADC2E6957D80}"/>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DQ35_1!$G$2</c:f>
              <c:numCache>
                <c:formatCode>General</c:formatCode>
                <c:ptCount val="1"/>
                <c:pt idx="0">
                  <c:v>8.9999999999999998E-4</c:v>
                </c:pt>
              </c:numCache>
            </c:numRef>
          </c:val>
          <c:extLst>
            <c:ext xmlns:c16="http://schemas.microsoft.com/office/drawing/2014/chart" uri="{C3380CC4-5D6E-409C-BE32-E72D297353CC}">
              <c16:uniqueId val="{00000006-EF84-4384-9FA5-ADC2E6957D80}"/>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DQ36_1!$D$1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DQ36_1!$D$2</c:f>
              <c:numCache>
                <c:formatCode>General</c:formatCode>
                <c:ptCount val="1"/>
                <c:pt idx="0">
                  <c:v>40</c:v>
                </c:pt>
              </c:numCache>
            </c:numRef>
          </c:val>
          <c:extLst>
            <c:ext xmlns:c16="http://schemas.microsoft.com/office/drawing/2014/chart" uri="{C3380CC4-5D6E-409C-BE32-E72D297353CC}">
              <c16:uniqueId val="{00000000-8594-494F-9297-60D84EA98C09}"/>
            </c:ext>
          </c:extLst>
        </c:ser>
        <c:ser>
          <c:idx val="1"/>
          <c:order val="1"/>
          <c:tx>
            <c:strRef>
              <c:f>DQ36_1!$E$1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594-494F-9297-60D84EA98C09}"/>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DQ36_1!$E$2</c:f>
              <c:numCache>
                <c:formatCode>General</c:formatCode>
                <c:ptCount val="1"/>
                <c:pt idx="0">
                  <c:v>8.9999999999999998E-4</c:v>
                </c:pt>
              </c:numCache>
            </c:numRef>
          </c:val>
          <c:extLst>
            <c:ext xmlns:c16="http://schemas.microsoft.com/office/drawing/2014/chart" uri="{C3380CC4-5D6E-409C-BE32-E72D297353CC}">
              <c16:uniqueId val="{00000002-8594-494F-9297-60D84EA98C09}"/>
            </c:ext>
          </c:extLst>
        </c:ser>
        <c:ser>
          <c:idx val="2"/>
          <c:order val="2"/>
          <c:tx>
            <c:strRef>
              <c:f>DQ36_1!$F$1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594-494F-9297-60D84EA98C09}"/>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DQ36_1!$F$2</c:f>
              <c:numCache>
                <c:formatCode>General</c:formatCode>
                <c:ptCount val="1"/>
                <c:pt idx="0">
                  <c:v>8.9999999999999998E-4</c:v>
                </c:pt>
              </c:numCache>
            </c:numRef>
          </c:val>
          <c:extLst>
            <c:ext xmlns:c16="http://schemas.microsoft.com/office/drawing/2014/chart" uri="{C3380CC4-5D6E-409C-BE32-E72D297353CC}">
              <c16:uniqueId val="{00000004-8594-494F-9297-60D84EA98C09}"/>
            </c:ext>
          </c:extLst>
        </c:ser>
        <c:ser>
          <c:idx val="3"/>
          <c:order val="3"/>
          <c:tx>
            <c:strRef>
              <c:f>DQ36_1!$G$1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594-494F-9297-60D84EA98C09}"/>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DQ36_1!$G$2</c:f>
              <c:numCache>
                <c:formatCode>General</c:formatCode>
                <c:ptCount val="1"/>
                <c:pt idx="0">
                  <c:v>8.9999999999999998E-4</c:v>
                </c:pt>
              </c:numCache>
            </c:numRef>
          </c:val>
          <c:extLst>
            <c:ext xmlns:c16="http://schemas.microsoft.com/office/drawing/2014/chart" uri="{C3380CC4-5D6E-409C-BE32-E72D297353CC}">
              <c16:uniqueId val="{00000006-8594-494F-9297-60D84EA98C09}"/>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DQ37_1!$D$1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DQ37_1!$D$2</c:f>
              <c:numCache>
                <c:formatCode>General</c:formatCode>
                <c:ptCount val="1"/>
                <c:pt idx="0">
                  <c:v>14.1</c:v>
                </c:pt>
              </c:numCache>
            </c:numRef>
          </c:val>
          <c:extLst>
            <c:ext xmlns:c16="http://schemas.microsoft.com/office/drawing/2014/chart" uri="{C3380CC4-5D6E-409C-BE32-E72D297353CC}">
              <c16:uniqueId val="{00000000-BCFB-4A13-91FD-CB3EBB17E8D3}"/>
            </c:ext>
          </c:extLst>
        </c:ser>
        <c:ser>
          <c:idx val="1"/>
          <c:order val="1"/>
          <c:tx>
            <c:strRef>
              <c:f>DQ37_1!$E$1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CFB-4A13-91FD-CB3EBB17E8D3}"/>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DQ37_1!$E$2</c:f>
              <c:numCache>
                <c:formatCode>General</c:formatCode>
                <c:ptCount val="1"/>
                <c:pt idx="0">
                  <c:v>8.9999999999999998E-4</c:v>
                </c:pt>
              </c:numCache>
            </c:numRef>
          </c:val>
          <c:extLst>
            <c:ext xmlns:c16="http://schemas.microsoft.com/office/drawing/2014/chart" uri="{C3380CC4-5D6E-409C-BE32-E72D297353CC}">
              <c16:uniqueId val="{00000002-BCFB-4A13-91FD-CB3EBB17E8D3}"/>
            </c:ext>
          </c:extLst>
        </c:ser>
        <c:ser>
          <c:idx val="2"/>
          <c:order val="2"/>
          <c:tx>
            <c:strRef>
              <c:f>DQ37_1!$F$1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CFB-4A13-91FD-CB3EBB17E8D3}"/>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DQ37_1!$F$2</c:f>
              <c:numCache>
                <c:formatCode>General</c:formatCode>
                <c:ptCount val="1"/>
                <c:pt idx="0">
                  <c:v>8.9999999999999998E-4</c:v>
                </c:pt>
              </c:numCache>
            </c:numRef>
          </c:val>
          <c:extLst>
            <c:ext xmlns:c16="http://schemas.microsoft.com/office/drawing/2014/chart" uri="{C3380CC4-5D6E-409C-BE32-E72D297353CC}">
              <c16:uniqueId val="{00000004-BCFB-4A13-91FD-CB3EBB17E8D3}"/>
            </c:ext>
          </c:extLst>
        </c:ser>
        <c:ser>
          <c:idx val="3"/>
          <c:order val="3"/>
          <c:tx>
            <c:strRef>
              <c:f>DQ37_1!$G$1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CFB-4A13-91FD-CB3EBB17E8D3}"/>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DQ37_1!$G$2</c:f>
              <c:numCache>
                <c:formatCode>General</c:formatCode>
                <c:ptCount val="1"/>
                <c:pt idx="0">
                  <c:v>8.9999999999999998E-4</c:v>
                </c:pt>
              </c:numCache>
            </c:numRef>
          </c:val>
          <c:extLst>
            <c:ext xmlns:c16="http://schemas.microsoft.com/office/drawing/2014/chart" uri="{C3380CC4-5D6E-409C-BE32-E72D297353CC}">
              <c16:uniqueId val="{00000006-BCFB-4A13-91FD-CB3EBB17E8D3}"/>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DQ38_1!$D$1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DQ38_1!$B$2:$C$6</c:f>
              <c:multiLvlStrCache>
                <c:ptCount val="5"/>
                <c:lvl>
                  <c:pt idx="0">
                    <c:v>Pregnancy testing</c:v>
                  </c:pt>
                  <c:pt idx="1">
                    <c:v>STD treatment</c:v>
                  </c:pt>
                  <c:pt idx="2">
                    <c:v>STD testing</c:v>
                  </c:pt>
                  <c:pt idx="3">
                    <c:v>HIV treatment (ongoing medical care for persons living with HIV)</c:v>
                  </c:pt>
                  <c:pt idx="4">
                    <c:v>HIV testing</c:v>
                  </c:pt>
                </c:lvl>
                <c:lvl>
                  <c:pt idx="0">
                    <c:v>e.</c:v>
                  </c:pt>
                  <c:pt idx="1">
                    <c:v>d.</c:v>
                  </c:pt>
                  <c:pt idx="2">
                    <c:v>c.</c:v>
                  </c:pt>
                  <c:pt idx="3">
                    <c:v>b.</c:v>
                  </c:pt>
                  <c:pt idx="4">
                    <c:v>a.</c:v>
                  </c:pt>
                </c:lvl>
              </c:multiLvlStrCache>
            </c:multiLvlStrRef>
          </c:cat>
          <c:val>
            <c:numRef>
              <c:f>DQ38_1!$D$2:$D$6</c:f>
              <c:numCache>
                <c:formatCode>General</c:formatCode>
                <c:ptCount val="5"/>
                <c:pt idx="0">
                  <c:v>8.0000000000000004E-4</c:v>
                </c:pt>
                <c:pt idx="1">
                  <c:v>8.0000000000000004E-4</c:v>
                </c:pt>
                <c:pt idx="2">
                  <c:v>8.0000000000000004E-4</c:v>
                </c:pt>
                <c:pt idx="3">
                  <c:v>8.0000000000000004E-4</c:v>
                </c:pt>
                <c:pt idx="4">
                  <c:v>8.0000000000000004E-4</c:v>
                </c:pt>
              </c:numCache>
            </c:numRef>
          </c:val>
          <c:extLst>
            <c:ext xmlns:c16="http://schemas.microsoft.com/office/drawing/2014/chart" uri="{C3380CC4-5D6E-409C-BE32-E72D297353CC}">
              <c16:uniqueId val="{00000000-4593-4810-8947-35C00E9B7602}"/>
            </c:ext>
          </c:extLst>
        </c:ser>
        <c:ser>
          <c:idx val="1"/>
          <c:order val="1"/>
          <c:tx>
            <c:strRef>
              <c:f>DQ38_1!$E$1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593-4810-8947-35C00E9B7602}"/>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593-4810-8947-35C00E9B7602}"/>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593-4810-8947-35C00E9B7602}"/>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593-4810-8947-35C00E9B7602}"/>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593-4810-8947-35C00E9B7602}"/>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DQ38_1!$B$2:$C$6</c:f>
              <c:multiLvlStrCache>
                <c:ptCount val="5"/>
                <c:lvl>
                  <c:pt idx="0">
                    <c:v>Pregnancy testing</c:v>
                  </c:pt>
                  <c:pt idx="1">
                    <c:v>STD treatment</c:v>
                  </c:pt>
                  <c:pt idx="2">
                    <c:v>STD testing</c:v>
                  </c:pt>
                  <c:pt idx="3">
                    <c:v>HIV treatment (ongoing medical care for persons living with HIV)</c:v>
                  </c:pt>
                  <c:pt idx="4">
                    <c:v>HIV testing</c:v>
                  </c:pt>
                </c:lvl>
                <c:lvl>
                  <c:pt idx="0">
                    <c:v>e.</c:v>
                  </c:pt>
                  <c:pt idx="1">
                    <c:v>d.</c:v>
                  </c:pt>
                  <c:pt idx="2">
                    <c:v>c.</c:v>
                  </c:pt>
                  <c:pt idx="3">
                    <c:v>b.</c:v>
                  </c:pt>
                  <c:pt idx="4">
                    <c:v>a.</c:v>
                  </c:pt>
                </c:lvl>
              </c:multiLvlStrCache>
            </c:multiLvlStrRef>
          </c:cat>
          <c:val>
            <c:numRef>
              <c:f>DQ38_1!$E$2:$E$6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4593-4810-8947-35C00E9B7602}"/>
            </c:ext>
          </c:extLst>
        </c:ser>
        <c:ser>
          <c:idx val="2"/>
          <c:order val="2"/>
          <c:tx>
            <c:strRef>
              <c:f>DQ38_1!$F$1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4593-4810-8947-35C00E9B7602}"/>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4593-4810-8947-35C00E9B7602}"/>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4593-4810-8947-35C00E9B7602}"/>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4593-4810-8947-35C00E9B7602}"/>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4593-4810-8947-35C00E9B7602}"/>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DQ38_1!$B$2:$C$6</c:f>
              <c:multiLvlStrCache>
                <c:ptCount val="5"/>
                <c:lvl>
                  <c:pt idx="0">
                    <c:v>Pregnancy testing</c:v>
                  </c:pt>
                  <c:pt idx="1">
                    <c:v>STD treatment</c:v>
                  </c:pt>
                  <c:pt idx="2">
                    <c:v>STD testing</c:v>
                  </c:pt>
                  <c:pt idx="3">
                    <c:v>HIV treatment (ongoing medical care for persons living with HIV)</c:v>
                  </c:pt>
                  <c:pt idx="4">
                    <c:v>HIV testing</c:v>
                  </c:pt>
                </c:lvl>
                <c:lvl>
                  <c:pt idx="0">
                    <c:v>e.</c:v>
                  </c:pt>
                  <c:pt idx="1">
                    <c:v>d.</c:v>
                  </c:pt>
                  <c:pt idx="2">
                    <c:v>c.</c:v>
                  </c:pt>
                  <c:pt idx="3">
                    <c:v>b.</c:v>
                  </c:pt>
                  <c:pt idx="4">
                    <c:v>a.</c:v>
                  </c:pt>
                </c:lvl>
              </c:multiLvlStrCache>
            </c:multiLvlStrRef>
          </c:cat>
          <c:val>
            <c:numRef>
              <c:f>DQ38_1!$F$2:$F$6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C-4593-4810-8947-35C00E9B7602}"/>
            </c:ext>
          </c:extLst>
        </c:ser>
        <c:ser>
          <c:idx val="3"/>
          <c:order val="3"/>
          <c:tx>
            <c:strRef>
              <c:f>DQ38_1!$G$1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4593-4810-8947-35C00E9B7602}"/>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4593-4810-8947-35C00E9B7602}"/>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4593-4810-8947-35C00E9B7602}"/>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4593-4810-8947-35C00E9B7602}"/>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4593-4810-8947-35C00E9B7602}"/>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DQ38_1!$B$2:$C$6</c:f>
              <c:multiLvlStrCache>
                <c:ptCount val="5"/>
                <c:lvl>
                  <c:pt idx="0">
                    <c:v>Pregnancy testing</c:v>
                  </c:pt>
                  <c:pt idx="1">
                    <c:v>STD treatment</c:v>
                  </c:pt>
                  <c:pt idx="2">
                    <c:v>STD testing</c:v>
                  </c:pt>
                  <c:pt idx="3">
                    <c:v>HIV treatment (ongoing medical care for persons living with HIV)</c:v>
                  </c:pt>
                  <c:pt idx="4">
                    <c:v>HIV testing</c:v>
                  </c:pt>
                </c:lvl>
                <c:lvl>
                  <c:pt idx="0">
                    <c:v>e.</c:v>
                  </c:pt>
                  <c:pt idx="1">
                    <c:v>d.</c:v>
                  </c:pt>
                  <c:pt idx="2">
                    <c:v>c.</c:v>
                  </c:pt>
                  <c:pt idx="3">
                    <c:v>b.</c:v>
                  </c:pt>
                  <c:pt idx="4">
                    <c:v>a.</c:v>
                  </c:pt>
                </c:lvl>
              </c:multiLvlStrCache>
            </c:multiLvlStrRef>
          </c:cat>
          <c:val>
            <c:numRef>
              <c:f>DQ38_1!$G$2:$G$6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12-4593-4810-8947-35C00E9B7602}"/>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5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DQ38_2!$D$1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DQ38_2!$B$2:$C$6</c:f>
              <c:multiLvlStrCache>
                <c:ptCount val="5"/>
                <c:lvl>
                  <c:pt idx="0">
                    <c:v>Human papillomavirus (HPV) vaccine administration</c:v>
                  </c:pt>
                  <c:pt idx="1">
                    <c:v>Prenatal care</c:v>
                  </c:pt>
                  <c:pt idx="2">
                    <c:v>Provision of contraceptives other than condoms (e.g., birth control pill, birth control shot, intrauterine device [IUD])</c:v>
                  </c:pt>
                  <c:pt idx="3">
                    <c:v>Provision of condom-compatible lubricants (i.e., water- or silicone-based)</c:v>
                  </c:pt>
                  <c:pt idx="4">
                    <c:v>Provision of condoms</c:v>
                  </c:pt>
                </c:lvl>
                <c:lvl>
                  <c:pt idx="0">
                    <c:v>j.</c:v>
                  </c:pt>
                  <c:pt idx="1">
                    <c:v>i.</c:v>
                  </c:pt>
                  <c:pt idx="2">
                    <c:v>h.</c:v>
                  </c:pt>
                  <c:pt idx="3">
                    <c:v>g.</c:v>
                  </c:pt>
                  <c:pt idx="4">
                    <c:v>f.</c:v>
                  </c:pt>
                </c:lvl>
              </c:multiLvlStrCache>
            </c:multiLvlStrRef>
          </c:cat>
          <c:val>
            <c:numRef>
              <c:f>DQ38_2!$D$2:$D$6</c:f>
              <c:numCache>
                <c:formatCode>General</c:formatCode>
                <c:ptCount val="5"/>
                <c:pt idx="0">
                  <c:v>5.9</c:v>
                </c:pt>
                <c:pt idx="1">
                  <c:v>5.9</c:v>
                </c:pt>
                <c:pt idx="2">
                  <c:v>8.0000000000000004E-4</c:v>
                </c:pt>
                <c:pt idx="3">
                  <c:v>8.0000000000000004E-4</c:v>
                </c:pt>
                <c:pt idx="4">
                  <c:v>8.0000000000000004E-4</c:v>
                </c:pt>
              </c:numCache>
            </c:numRef>
          </c:val>
          <c:extLst>
            <c:ext xmlns:c16="http://schemas.microsoft.com/office/drawing/2014/chart" uri="{C3380CC4-5D6E-409C-BE32-E72D297353CC}">
              <c16:uniqueId val="{00000000-4E70-46D1-BC62-5AF2123FE872}"/>
            </c:ext>
          </c:extLst>
        </c:ser>
        <c:ser>
          <c:idx val="1"/>
          <c:order val="1"/>
          <c:tx>
            <c:strRef>
              <c:f>DQ38_2!$E$1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E70-46D1-BC62-5AF2123FE872}"/>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E70-46D1-BC62-5AF2123FE872}"/>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E70-46D1-BC62-5AF2123FE872}"/>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E70-46D1-BC62-5AF2123FE872}"/>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E70-46D1-BC62-5AF2123FE872}"/>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DQ38_2!$B$2:$C$6</c:f>
              <c:multiLvlStrCache>
                <c:ptCount val="5"/>
                <c:lvl>
                  <c:pt idx="0">
                    <c:v>Human papillomavirus (HPV) vaccine administration</c:v>
                  </c:pt>
                  <c:pt idx="1">
                    <c:v>Prenatal care</c:v>
                  </c:pt>
                  <c:pt idx="2">
                    <c:v>Provision of contraceptives other than condoms (e.g., birth control pill, birth control shot, intrauterine device [IUD])</c:v>
                  </c:pt>
                  <c:pt idx="3">
                    <c:v>Provision of condom-compatible lubricants (i.e., water- or silicone-based)</c:v>
                  </c:pt>
                  <c:pt idx="4">
                    <c:v>Provision of condoms</c:v>
                  </c:pt>
                </c:lvl>
                <c:lvl>
                  <c:pt idx="0">
                    <c:v>j.</c:v>
                  </c:pt>
                  <c:pt idx="1">
                    <c:v>i.</c:v>
                  </c:pt>
                  <c:pt idx="2">
                    <c:v>h.</c:v>
                  </c:pt>
                  <c:pt idx="3">
                    <c:v>g.</c:v>
                  </c:pt>
                  <c:pt idx="4">
                    <c:v>f.</c:v>
                  </c:pt>
                </c:lvl>
              </c:multiLvlStrCache>
            </c:multiLvlStrRef>
          </c:cat>
          <c:val>
            <c:numRef>
              <c:f>DQ38_2!$E$2:$E$6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4E70-46D1-BC62-5AF2123FE872}"/>
            </c:ext>
          </c:extLst>
        </c:ser>
        <c:ser>
          <c:idx val="2"/>
          <c:order val="2"/>
          <c:tx>
            <c:strRef>
              <c:f>DQ38_2!$F$1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4E70-46D1-BC62-5AF2123FE872}"/>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4E70-46D1-BC62-5AF2123FE872}"/>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4E70-46D1-BC62-5AF2123FE872}"/>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4E70-46D1-BC62-5AF2123FE872}"/>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4E70-46D1-BC62-5AF2123FE872}"/>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DQ38_2!$B$2:$C$6</c:f>
              <c:multiLvlStrCache>
                <c:ptCount val="5"/>
                <c:lvl>
                  <c:pt idx="0">
                    <c:v>Human papillomavirus (HPV) vaccine administration</c:v>
                  </c:pt>
                  <c:pt idx="1">
                    <c:v>Prenatal care</c:v>
                  </c:pt>
                  <c:pt idx="2">
                    <c:v>Provision of contraceptives other than condoms (e.g., birth control pill, birth control shot, intrauterine device [IUD])</c:v>
                  </c:pt>
                  <c:pt idx="3">
                    <c:v>Provision of condom-compatible lubricants (i.e., water- or silicone-based)</c:v>
                  </c:pt>
                  <c:pt idx="4">
                    <c:v>Provision of condoms</c:v>
                  </c:pt>
                </c:lvl>
                <c:lvl>
                  <c:pt idx="0">
                    <c:v>j.</c:v>
                  </c:pt>
                  <c:pt idx="1">
                    <c:v>i.</c:v>
                  </c:pt>
                  <c:pt idx="2">
                    <c:v>h.</c:v>
                  </c:pt>
                  <c:pt idx="3">
                    <c:v>g.</c:v>
                  </c:pt>
                  <c:pt idx="4">
                    <c:v>f.</c:v>
                  </c:pt>
                </c:lvl>
              </c:multiLvlStrCache>
            </c:multiLvlStrRef>
          </c:cat>
          <c:val>
            <c:numRef>
              <c:f>DQ38_2!$F$2:$F$6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C-4E70-46D1-BC62-5AF2123FE872}"/>
            </c:ext>
          </c:extLst>
        </c:ser>
        <c:ser>
          <c:idx val="3"/>
          <c:order val="3"/>
          <c:tx>
            <c:strRef>
              <c:f>DQ38_2!$G$1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4E70-46D1-BC62-5AF2123FE872}"/>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4E70-46D1-BC62-5AF2123FE872}"/>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4E70-46D1-BC62-5AF2123FE872}"/>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4E70-46D1-BC62-5AF2123FE872}"/>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4E70-46D1-BC62-5AF2123FE872}"/>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DQ38_2!$B$2:$C$6</c:f>
              <c:multiLvlStrCache>
                <c:ptCount val="5"/>
                <c:lvl>
                  <c:pt idx="0">
                    <c:v>Human papillomavirus (HPV) vaccine administration</c:v>
                  </c:pt>
                  <c:pt idx="1">
                    <c:v>Prenatal care</c:v>
                  </c:pt>
                  <c:pt idx="2">
                    <c:v>Provision of contraceptives other than condoms (e.g., birth control pill, birth control shot, intrauterine device [IUD])</c:v>
                  </c:pt>
                  <c:pt idx="3">
                    <c:v>Provision of condom-compatible lubricants (i.e., water- or silicone-based)</c:v>
                  </c:pt>
                  <c:pt idx="4">
                    <c:v>Provision of condoms</c:v>
                  </c:pt>
                </c:lvl>
                <c:lvl>
                  <c:pt idx="0">
                    <c:v>j.</c:v>
                  </c:pt>
                  <c:pt idx="1">
                    <c:v>i.</c:v>
                  </c:pt>
                  <c:pt idx="2">
                    <c:v>h.</c:v>
                  </c:pt>
                  <c:pt idx="3">
                    <c:v>g.</c:v>
                  </c:pt>
                  <c:pt idx="4">
                    <c:v>f.</c:v>
                  </c:pt>
                </c:lvl>
              </c:multiLvlStrCache>
            </c:multiLvlStrRef>
          </c:cat>
          <c:val>
            <c:numRef>
              <c:f>DQ38_2!$G$2:$G$6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12-4E70-46D1-BC62-5AF2123FE872}"/>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DQ03_1!$D$1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DQ03_1!$D$2</c:f>
              <c:numCache>
                <c:formatCode>General</c:formatCode>
                <c:ptCount val="1"/>
                <c:pt idx="0">
                  <c:v>43.5</c:v>
                </c:pt>
              </c:numCache>
            </c:numRef>
          </c:val>
          <c:extLst>
            <c:ext xmlns:c16="http://schemas.microsoft.com/office/drawing/2014/chart" uri="{C3380CC4-5D6E-409C-BE32-E72D297353CC}">
              <c16:uniqueId val="{00000000-08E5-4A91-96C5-6E00F2E6B38E}"/>
            </c:ext>
          </c:extLst>
        </c:ser>
        <c:ser>
          <c:idx val="1"/>
          <c:order val="1"/>
          <c:tx>
            <c:strRef>
              <c:f>DQ03_1!$E$1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8E5-4A91-96C5-6E00F2E6B38E}"/>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DQ03_1!$E$2</c:f>
              <c:numCache>
                <c:formatCode>General</c:formatCode>
                <c:ptCount val="1"/>
                <c:pt idx="0">
                  <c:v>8.9999999999999998E-4</c:v>
                </c:pt>
              </c:numCache>
            </c:numRef>
          </c:val>
          <c:extLst>
            <c:ext xmlns:c16="http://schemas.microsoft.com/office/drawing/2014/chart" uri="{C3380CC4-5D6E-409C-BE32-E72D297353CC}">
              <c16:uniqueId val="{00000002-08E5-4A91-96C5-6E00F2E6B38E}"/>
            </c:ext>
          </c:extLst>
        </c:ser>
        <c:ser>
          <c:idx val="2"/>
          <c:order val="2"/>
          <c:tx>
            <c:strRef>
              <c:f>DQ03_1!$F$1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8E5-4A91-96C5-6E00F2E6B38E}"/>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DQ03_1!$F$2</c:f>
              <c:numCache>
                <c:formatCode>General</c:formatCode>
                <c:ptCount val="1"/>
                <c:pt idx="0">
                  <c:v>8.9999999999999998E-4</c:v>
                </c:pt>
              </c:numCache>
            </c:numRef>
          </c:val>
          <c:extLst>
            <c:ext xmlns:c16="http://schemas.microsoft.com/office/drawing/2014/chart" uri="{C3380CC4-5D6E-409C-BE32-E72D297353CC}">
              <c16:uniqueId val="{00000004-08E5-4A91-96C5-6E00F2E6B38E}"/>
            </c:ext>
          </c:extLst>
        </c:ser>
        <c:ser>
          <c:idx val="3"/>
          <c:order val="3"/>
          <c:tx>
            <c:strRef>
              <c:f>DQ03_1!$G$1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8E5-4A91-96C5-6E00F2E6B38E}"/>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DQ03_1!$G$2</c:f>
              <c:numCache>
                <c:formatCode>General</c:formatCode>
                <c:ptCount val="1"/>
                <c:pt idx="0">
                  <c:v>8.9999999999999998E-4</c:v>
                </c:pt>
              </c:numCache>
            </c:numRef>
          </c:val>
          <c:extLst>
            <c:ext xmlns:c16="http://schemas.microsoft.com/office/drawing/2014/chart" uri="{C3380CC4-5D6E-409C-BE32-E72D297353CC}">
              <c16:uniqueId val="{00000006-08E5-4A91-96C5-6E00F2E6B38E}"/>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DQ38_3!$D$1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DQ38_3!$B$2:$C$5</c:f>
              <c:multiLvlStrCache>
                <c:ptCount val="4"/>
                <c:lvl>
                  <c:pt idx="0">
                    <c:v>Case management for students with chronic health conditions (e.g., asthma, diabetes)</c:v>
                  </c:pt>
                  <c:pt idx="1">
                    <c:v>Stock rescue or "as needed" medication for any student experiencing a health emergency (e.g., asthma episode, severe allergic reaction)</c:v>
                  </c:pt>
                  <c:pt idx="2">
                    <c:v>Daily medication administration for students with chronic health conditions (e.g., asthma, diabetes)</c:v>
                  </c:pt>
                  <c:pt idx="3">
                    <c:v>Assessment for alcohol or other drug use, abuse, or dependency</c:v>
                  </c:pt>
                </c:lvl>
                <c:lvl>
                  <c:pt idx="0">
                    <c:v>n.</c:v>
                  </c:pt>
                  <c:pt idx="1">
                    <c:v>m.</c:v>
                  </c:pt>
                  <c:pt idx="2">
                    <c:v>l.</c:v>
                  </c:pt>
                  <c:pt idx="3">
                    <c:v>k.</c:v>
                  </c:pt>
                </c:lvl>
              </c:multiLvlStrCache>
            </c:multiLvlStrRef>
          </c:cat>
          <c:val>
            <c:numRef>
              <c:f>DQ38_3!$D$2:$D$5</c:f>
              <c:numCache>
                <c:formatCode>General</c:formatCode>
                <c:ptCount val="4"/>
                <c:pt idx="0">
                  <c:v>74.099999999999994</c:v>
                </c:pt>
                <c:pt idx="1">
                  <c:v>94.1</c:v>
                </c:pt>
                <c:pt idx="2">
                  <c:v>88.2</c:v>
                </c:pt>
                <c:pt idx="3">
                  <c:v>28.2</c:v>
                </c:pt>
              </c:numCache>
            </c:numRef>
          </c:val>
          <c:extLst>
            <c:ext xmlns:c16="http://schemas.microsoft.com/office/drawing/2014/chart" uri="{C3380CC4-5D6E-409C-BE32-E72D297353CC}">
              <c16:uniqueId val="{00000000-E541-4E3E-A719-2466DCD58203}"/>
            </c:ext>
          </c:extLst>
        </c:ser>
        <c:ser>
          <c:idx val="1"/>
          <c:order val="1"/>
          <c:tx>
            <c:strRef>
              <c:f>DQ38_3!$E$1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541-4E3E-A719-2466DCD58203}"/>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541-4E3E-A719-2466DCD58203}"/>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541-4E3E-A719-2466DCD58203}"/>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E541-4E3E-A719-2466DCD58203}"/>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DQ38_3!$B$2:$C$5</c:f>
              <c:multiLvlStrCache>
                <c:ptCount val="4"/>
                <c:lvl>
                  <c:pt idx="0">
                    <c:v>Case management for students with chronic health conditions (e.g., asthma, diabetes)</c:v>
                  </c:pt>
                  <c:pt idx="1">
                    <c:v>Stock rescue or "as needed" medication for any student experiencing a health emergency (e.g., asthma episode, severe allergic reaction)</c:v>
                  </c:pt>
                  <c:pt idx="2">
                    <c:v>Daily medication administration for students with chronic health conditions (e.g., asthma, diabetes)</c:v>
                  </c:pt>
                  <c:pt idx="3">
                    <c:v>Assessment for alcohol or other drug use, abuse, or dependency</c:v>
                  </c:pt>
                </c:lvl>
                <c:lvl>
                  <c:pt idx="0">
                    <c:v>n.</c:v>
                  </c:pt>
                  <c:pt idx="1">
                    <c:v>m.</c:v>
                  </c:pt>
                  <c:pt idx="2">
                    <c:v>l.</c:v>
                  </c:pt>
                  <c:pt idx="3">
                    <c:v>k.</c:v>
                  </c:pt>
                </c:lvl>
              </c:multiLvlStrCache>
            </c:multiLvlStrRef>
          </c:cat>
          <c:val>
            <c:numRef>
              <c:f>DQ38_3!$E$2:$E$5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5-E541-4E3E-A719-2466DCD58203}"/>
            </c:ext>
          </c:extLst>
        </c:ser>
        <c:ser>
          <c:idx val="2"/>
          <c:order val="2"/>
          <c:tx>
            <c:strRef>
              <c:f>DQ38_3!$F$1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E541-4E3E-A719-2466DCD58203}"/>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E541-4E3E-A719-2466DCD58203}"/>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E541-4E3E-A719-2466DCD58203}"/>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E541-4E3E-A719-2466DCD58203}"/>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DQ38_3!$B$2:$C$5</c:f>
              <c:multiLvlStrCache>
                <c:ptCount val="4"/>
                <c:lvl>
                  <c:pt idx="0">
                    <c:v>Case management for students with chronic health conditions (e.g., asthma, diabetes)</c:v>
                  </c:pt>
                  <c:pt idx="1">
                    <c:v>Stock rescue or "as needed" medication for any student experiencing a health emergency (e.g., asthma episode, severe allergic reaction)</c:v>
                  </c:pt>
                  <c:pt idx="2">
                    <c:v>Daily medication administration for students with chronic health conditions (e.g., asthma, diabetes)</c:v>
                  </c:pt>
                  <c:pt idx="3">
                    <c:v>Assessment for alcohol or other drug use, abuse, or dependency</c:v>
                  </c:pt>
                </c:lvl>
                <c:lvl>
                  <c:pt idx="0">
                    <c:v>n.</c:v>
                  </c:pt>
                  <c:pt idx="1">
                    <c:v>m.</c:v>
                  </c:pt>
                  <c:pt idx="2">
                    <c:v>l.</c:v>
                  </c:pt>
                  <c:pt idx="3">
                    <c:v>k.</c:v>
                  </c:pt>
                </c:lvl>
              </c:multiLvlStrCache>
            </c:multiLvlStrRef>
          </c:cat>
          <c:val>
            <c:numRef>
              <c:f>DQ38_3!$F$2:$F$5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A-E541-4E3E-A719-2466DCD58203}"/>
            </c:ext>
          </c:extLst>
        </c:ser>
        <c:ser>
          <c:idx val="3"/>
          <c:order val="3"/>
          <c:tx>
            <c:strRef>
              <c:f>DQ38_3!$G$1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E541-4E3E-A719-2466DCD58203}"/>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E541-4E3E-A719-2466DCD58203}"/>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E541-4E3E-A719-2466DCD58203}"/>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E541-4E3E-A719-2466DCD58203}"/>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DQ38_3!$B$2:$C$5</c:f>
              <c:multiLvlStrCache>
                <c:ptCount val="4"/>
                <c:lvl>
                  <c:pt idx="0">
                    <c:v>Case management for students with chronic health conditions (e.g., asthma, diabetes)</c:v>
                  </c:pt>
                  <c:pt idx="1">
                    <c:v>Stock rescue or "as needed" medication for any student experiencing a health emergency (e.g., asthma episode, severe allergic reaction)</c:v>
                  </c:pt>
                  <c:pt idx="2">
                    <c:v>Daily medication administration for students with chronic health conditions (e.g., asthma, diabetes)</c:v>
                  </c:pt>
                  <c:pt idx="3">
                    <c:v>Assessment for alcohol or other drug use, abuse, or dependency</c:v>
                  </c:pt>
                </c:lvl>
                <c:lvl>
                  <c:pt idx="0">
                    <c:v>n.</c:v>
                  </c:pt>
                  <c:pt idx="1">
                    <c:v>m.</c:v>
                  </c:pt>
                  <c:pt idx="2">
                    <c:v>l.</c:v>
                  </c:pt>
                  <c:pt idx="3">
                    <c:v>k.</c:v>
                  </c:pt>
                </c:lvl>
              </c:multiLvlStrCache>
            </c:multiLvlStrRef>
          </c:cat>
          <c:val>
            <c:numRef>
              <c:f>DQ38_3!$G$2:$G$5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F-E541-4E3E-A719-2466DCD58203}"/>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DQ39_1!$D$1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DQ39_1!$B$2:$C$6</c:f>
              <c:multiLvlStrCache>
                <c:ptCount val="5"/>
                <c:lvl>
                  <c:pt idx="0">
                    <c:v>STD testing</c:v>
                  </c:pt>
                  <c:pt idx="1">
                    <c:v>PrEP (pre-exposure prophylaxis for HIV—medication taken daily to prevent HIV infection for those at substantial risk for HIV)</c:v>
                  </c:pt>
                  <c:pt idx="2">
                    <c:v>nPEP (non-occupational post-exposure prophylaxis for HIV—a short course of medication given within 72 hours of exposure to infectious bodily fluids from a person known to be HIV positive)</c:v>
                  </c:pt>
                  <c:pt idx="3">
                    <c:v>HIV treatment (ongoing medical care for persons living with HIV)</c:v>
                  </c:pt>
                  <c:pt idx="4">
                    <c:v>HIV testing</c:v>
                  </c:pt>
                </c:lvl>
                <c:lvl>
                  <c:pt idx="0">
                    <c:v>e.</c:v>
                  </c:pt>
                  <c:pt idx="1">
                    <c:v>d.</c:v>
                  </c:pt>
                  <c:pt idx="2">
                    <c:v>c.</c:v>
                  </c:pt>
                  <c:pt idx="3">
                    <c:v>b.</c:v>
                  </c:pt>
                  <c:pt idx="4">
                    <c:v>a.</c:v>
                  </c:pt>
                </c:lvl>
              </c:multiLvlStrCache>
            </c:multiLvlStrRef>
          </c:cat>
          <c:val>
            <c:numRef>
              <c:f>DQ39_1!$D$2:$D$6</c:f>
              <c:numCache>
                <c:formatCode>General</c:formatCode>
                <c:ptCount val="5"/>
                <c:pt idx="0">
                  <c:v>45.1</c:v>
                </c:pt>
                <c:pt idx="1">
                  <c:v>34.1</c:v>
                </c:pt>
                <c:pt idx="2">
                  <c:v>48.2</c:v>
                </c:pt>
                <c:pt idx="3">
                  <c:v>34.1</c:v>
                </c:pt>
                <c:pt idx="4">
                  <c:v>38</c:v>
                </c:pt>
              </c:numCache>
            </c:numRef>
          </c:val>
          <c:extLst>
            <c:ext xmlns:c16="http://schemas.microsoft.com/office/drawing/2014/chart" uri="{C3380CC4-5D6E-409C-BE32-E72D297353CC}">
              <c16:uniqueId val="{00000000-A31E-4A91-8B03-85D36EB8D10D}"/>
            </c:ext>
          </c:extLst>
        </c:ser>
        <c:ser>
          <c:idx val="1"/>
          <c:order val="1"/>
          <c:tx>
            <c:strRef>
              <c:f>DQ39_1!$E$1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31E-4A91-8B03-85D36EB8D10D}"/>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31E-4A91-8B03-85D36EB8D10D}"/>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31E-4A91-8B03-85D36EB8D10D}"/>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A31E-4A91-8B03-85D36EB8D10D}"/>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A31E-4A91-8B03-85D36EB8D10D}"/>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DQ39_1!$B$2:$C$6</c:f>
              <c:multiLvlStrCache>
                <c:ptCount val="5"/>
                <c:lvl>
                  <c:pt idx="0">
                    <c:v>STD testing</c:v>
                  </c:pt>
                  <c:pt idx="1">
                    <c:v>PrEP (pre-exposure prophylaxis for HIV—medication taken daily to prevent HIV infection for those at substantial risk for HIV)</c:v>
                  </c:pt>
                  <c:pt idx="2">
                    <c:v>nPEP (non-occupational post-exposure prophylaxis for HIV—a short course of medication given within 72 hours of exposure to infectious bodily fluids from a person known to be HIV positive)</c:v>
                  </c:pt>
                  <c:pt idx="3">
                    <c:v>HIV treatment (ongoing medical care for persons living with HIV)</c:v>
                  </c:pt>
                  <c:pt idx="4">
                    <c:v>HIV testing</c:v>
                  </c:pt>
                </c:lvl>
                <c:lvl>
                  <c:pt idx="0">
                    <c:v>e.</c:v>
                  </c:pt>
                  <c:pt idx="1">
                    <c:v>d.</c:v>
                  </c:pt>
                  <c:pt idx="2">
                    <c:v>c.</c:v>
                  </c:pt>
                  <c:pt idx="3">
                    <c:v>b.</c:v>
                  </c:pt>
                  <c:pt idx="4">
                    <c:v>a.</c:v>
                  </c:pt>
                </c:lvl>
              </c:multiLvlStrCache>
            </c:multiLvlStrRef>
          </c:cat>
          <c:val>
            <c:numRef>
              <c:f>DQ39_1!$E$2:$E$6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A31E-4A91-8B03-85D36EB8D10D}"/>
            </c:ext>
          </c:extLst>
        </c:ser>
        <c:ser>
          <c:idx val="2"/>
          <c:order val="2"/>
          <c:tx>
            <c:strRef>
              <c:f>DQ39_1!$F$1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A31E-4A91-8B03-85D36EB8D10D}"/>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A31E-4A91-8B03-85D36EB8D10D}"/>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A31E-4A91-8B03-85D36EB8D10D}"/>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A31E-4A91-8B03-85D36EB8D10D}"/>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A31E-4A91-8B03-85D36EB8D10D}"/>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DQ39_1!$B$2:$C$6</c:f>
              <c:multiLvlStrCache>
                <c:ptCount val="5"/>
                <c:lvl>
                  <c:pt idx="0">
                    <c:v>STD testing</c:v>
                  </c:pt>
                  <c:pt idx="1">
                    <c:v>PrEP (pre-exposure prophylaxis for HIV—medication taken daily to prevent HIV infection for those at substantial risk for HIV)</c:v>
                  </c:pt>
                  <c:pt idx="2">
                    <c:v>nPEP (non-occupational post-exposure prophylaxis for HIV—a short course of medication given within 72 hours of exposure to infectious bodily fluids from a person known to be HIV positive)</c:v>
                  </c:pt>
                  <c:pt idx="3">
                    <c:v>HIV treatment (ongoing medical care for persons living with HIV)</c:v>
                  </c:pt>
                  <c:pt idx="4">
                    <c:v>HIV testing</c:v>
                  </c:pt>
                </c:lvl>
                <c:lvl>
                  <c:pt idx="0">
                    <c:v>e.</c:v>
                  </c:pt>
                  <c:pt idx="1">
                    <c:v>d.</c:v>
                  </c:pt>
                  <c:pt idx="2">
                    <c:v>c.</c:v>
                  </c:pt>
                  <c:pt idx="3">
                    <c:v>b.</c:v>
                  </c:pt>
                  <c:pt idx="4">
                    <c:v>a.</c:v>
                  </c:pt>
                </c:lvl>
              </c:multiLvlStrCache>
            </c:multiLvlStrRef>
          </c:cat>
          <c:val>
            <c:numRef>
              <c:f>DQ39_1!$F$2:$F$6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C-A31E-4A91-8B03-85D36EB8D10D}"/>
            </c:ext>
          </c:extLst>
        </c:ser>
        <c:ser>
          <c:idx val="3"/>
          <c:order val="3"/>
          <c:tx>
            <c:strRef>
              <c:f>DQ39_1!$G$1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A31E-4A91-8B03-85D36EB8D10D}"/>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A31E-4A91-8B03-85D36EB8D10D}"/>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A31E-4A91-8B03-85D36EB8D10D}"/>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A31E-4A91-8B03-85D36EB8D10D}"/>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A31E-4A91-8B03-85D36EB8D10D}"/>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DQ39_1!$B$2:$C$6</c:f>
              <c:multiLvlStrCache>
                <c:ptCount val="5"/>
                <c:lvl>
                  <c:pt idx="0">
                    <c:v>STD testing</c:v>
                  </c:pt>
                  <c:pt idx="1">
                    <c:v>PrEP (pre-exposure prophylaxis for HIV—medication taken daily to prevent HIV infection for those at substantial risk for HIV)</c:v>
                  </c:pt>
                  <c:pt idx="2">
                    <c:v>nPEP (non-occupational post-exposure prophylaxis for HIV—a short course of medication given within 72 hours of exposure to infectious bodily fluids from a person known to be HIV positive)</c:v>
                  </c:pt>
                  <c:pt idx="3">
                    <c:v>HIV treatment (ongoing medical care for persons living with HIV)</c:v>
                  </c:pt>
                  <c:pt idx="4">
                    <c:v>HIV testing</c:v>
                  </c:pt>
                </c:lvl>
                <c:lvl>
                  <c:pt idx="0">
                    <c:v>e.</c:v>
                  </c:pt>
                  <c:pt idx="1">
                    <c:v>d.</c:v>
                  </c:pt>
                  <c:pt idx="2">
                    <c:v>c.</c:v>
                  </c:pt>
                  <c:pt idx="3">
                    <c:v>b.</c:v>
                  </c:pt>
                  <c:pt idx="4">
                    <c:v>a.</c:v>
                  </c:pt>
                </c:lvl>
              </c:multiLvlStrCache>
            </c:multiLvlStrRef>
          </c:cat>
          <c:val>
            <c:numRef>
              <c:f>DQ39_1!$G$2:$G$6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12-A31E-4A91-8B03-85D36EB8D10D}"/>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DQ39_2!$D$1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DQ39_2!$B$2:$C$6</c:f>
              <c:multiLvlStrCache>
                <c:ptCount val="5"/>
                <c:lvl>
                  <c:pt idx="0">
                    <c:v>Provision of contraceptives other than condoms (e.g., birth control pill, birth control shot, intrauterine device [IUD])</c:v>
                  </c:pt>
                  <c:pt idx="1">
                    <c:v>Provision of condom-compatible lubricants (i.e., water- or silicone-based)</c:v>
                  </c:pt>
                  <c:pt idx="2">
                    <c:v>Provision of condoms</c:v>
                  </c:pt>
                  <c:pt idx="3">
                    <c:v>Pregnancy testing</c:v>
                  </c:pt>
                  <c:pt idx="4">
                    <c:v>STD treatment</c:v>
                  </c:pt>
                </c:lvl>
                <c:lvl>
                  <c:pt idx="0">
                    <c:v>j.</c:v>
                  </c:pt>
                  <c:pt idx="1">
                    <c:v>i.</c:v>
                  </c:pt>
                  <c:pt idx="2">
                    <c:v>h.</c:v>
                  </c:pt>
                  <c:pt idx="3">
                    <c:v>g.</c:v>
                  </c:pt>
                  <c:pt idx="4">
                    <c:v>f.</c:v>
                  </c:pt>
                </c:lvl>
              </c:multiLvlStrCache>
            </c:multiLvlStrRef>
          </c:cat>
          <c:val>
            <c:numRef>
              <c:f>DQ39_2!$D$2:$D$6</c:f>
              <c:numCache>
                <c:formatCode>General</c:formatCode>
                <c:ptCount val="5"/>
                <c:pt idx="0">
                  <c:v>28.2</c:v>
                </c:pt>
                <c:pt idx="1">
                  <c:v>31</c:v>
                </c:pt>
                <c:pt idx="2">
                  <c:v>38</c:v>
                </c:pt>
                <c:pt idx="3">
                  <c:v>50</c:v>
                </c:pt>
                <c:pt idx="4">
                  <c:v>45.1</c:v>
                </c:pt>
              </c:numCache>
            </c:numRef>
          </c:val>
          <c:extLst>
            <c:ext xmlns:c16="http://schemas.microsoft.com/office/drawing/2014/chart" uri="{C3380CC4-5D6E-409C-BE32-E72D297353CC}">
              <c16:uniqueId val="{00000000-4E78-4AF3-9FD6-EFEB08744D68}"/>
            </c:ext>
          </c:extLst>
        </c:ser>
        <c:ser>
          <c:idx val="1"/>
          <c:order val="1"/>
          <c:tx>
            <c:strRef>
              <c:f>DQ39_2!$E$1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E78-4AF3-9FD6-EFEB08744D68}"/>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E78-4AF3-9FD6-EFEB08744D68}"/>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E78-4AF3-9FD6-EFEB08744D68}"/>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E78-4AF3-9FD6-EFEB08744D68}"/>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E78-4AF3-9FD6-EFEB08744D68}"/>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DQ39_2!$B$2:$C$6</c:f>
              <c:multiLvlStrCache>
                <c:ptCount val="5"/>
                <c:lvl>
                  <c:pt idx="0">
                    <c:v>Provision of contraceptives other than condoms (e.g., birth control pill, birth control shot, intrauterine device [IUD])</c:v>
                  </c:pt>
                  <c:pt idx="1">
                    <c:v>Provision of condom-compatible lubricants (i.e., water- or silicone-based)</c:v>
                  </c:pt>
                  <c:pt idx="2">
                    <c:v>Provision of condoms</c:v>
                  </c:pt>
                  <c:pt idx="3">
                    <c:v>Pregnancy testing</c:v>
                  </c:pt>
                  <c:pt idx="4">
                    <c:v>STD treatment</c:v>
                  </c:pt>
                </c:lvl>
                <c:lvl>
                  <c:pt idx="0">
                    <c:v>j.</c:v>
                  </c:pt>
                  <c:pt idx="1">
                    <c:v>i.</c:v>
                  </c:pt>
                  <c:pt idx="2">
                    <c:v>h.</c:v>
                  </c:pt>
                  <c:pt idx="3">
                    <c:v>g.</c:v>
                  </c:pt>
                  <c:pt idx="4">
                    <c:v>f.</c:v>
                  </c:pt>
                </c:lvl>
              </c:multiLvlStrCache>
            </c:multiLvlStrRef>
          </c:cat>
          <c:val>
            <c:numRef>
              <c:f>DQ39_2!$E$2:$E$6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4E78-4AF3-9FD6-EFEB08744D68}"/>
            </c:ext>
          </c:extLst>
        </c:ser>
        <c:ser>
          <c:idx val="2"/>
          <c:order val="2"/>
          <c:tx>
            <c:strRef>
              <c:f>DQ39_2!$F$1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4E78-4AF3-9FD6-EFEB08744D68}"/>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4E78-4AF3-9FD6-EFEB08744D68}"/>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4E78-4AF3-9FD6-EFEB08744D68}"/>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4E78-4AF3-9FD6-EFEB08744D68}"/>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4E78-4AF3-9FD6-EFEB08744D68}"/>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DQ39_2!$B$2:$C$6</c:f>
              <c:multiLvlStrCache>
                <c:ptCount val="5"/>
                <c:lvl>
                  <c:pt idx="0">
                    <c:v>Provision of contraceptives other than condoms (e.g., birth control pill, birth control shot, intrauterine device [IUD])</c:v>
                  </c:pt>
                  <c:pt idx="1">
                    <c:v>Provision of condom-compatible lubricants (i.e., water- or silicone-based)</c:v>
                  </c:pt>
                  <c:pt idx="2">
                    <c:v>Provision of condoms</c:v>
                  </c:pt>
                  <c:pt idx="3">
                    <c:v>Pregnancy testing</c:v>
                  </c:pt>
                  <c:pt idx="4">
                    <c:v>STD treatment</c:v>
                  </c:pt>
                </c:lvl>
                <c:lvl>
                  <c:pt idx="0">
                    <c:v>j.</c:v>
                  </c:pt>
                  <c:pt idx="1">
                    <c:v>i.</c:v>
                  </c:pt>
                  <c:pt idx="2">
                    <c:v>h.</c:v>
                  </c:pt>
                  <c:pt idx="3">
                    <c:v>g.</c:v>
                  </c:pt>
                  <c:pt idx="4">
                    <c:v>f.</c:v>
                  </c:pt>
                </c:lvl>
              </c:multiLvlStrCache>
            </c:multiLvlStrRef>
          </c:cat>
          <c:val>
            <c:numRef>
              <c:f>DQ39_2!$F$2:$F$6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C-4E78-4AF3-9FD6-EFEB08744D68}"/>
            </c:ext>
          </c:extLst>
        </c:ser>
        <c:ser>
          <c:idx val="3"/>
          <c:order val="3"/>
          <c:tx>
            <c:strRef>
              <c:f>DQ39_2!$G$1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4E78-4AF3-9FD6-EFEB08744D68}"/>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4E78-4AF3-9FD6-EFEB08744D68}"/>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4E78-4AF3-9FD6-EFEB08744D68}"/>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4E78-4AF3-9FD6-EFEB08744D68}"/>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4E78-4AF3-9FD6-EFEB08744D68}"/>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DQ39_2!$B$2:$C$6</c:f>
              <c:multiLvlStrCache>
                <c:ptCount val="5"/>
                <c:lvl>
                  <c:pt idx="0">
                    <c:v>Provision of contraceptives other than condoms (e.g., birth control pill, birth control shot, intrauterine device [IUD])</c:v>
                  </c:pt>
                  <c:pt idx="1">
                    <c:v>Provision of condom-compatible lubricants (i.e., water- or silicone-based)</c:v>
                  </c:pt>
                  <c:pt idx="2">
                    <c:v>Provision of condoms</c:v>
                  </c:pt>
                  <c:pt idx="3">
                    <c:v>Pregnancy testing</c:v>
                  </c:pt>
                  <c:pt idx="4">
                    <c:v>STD treatment</c:v>
                  </c:pt>
                </c:lvl>
                <c:lvl>
                  <c:pt idx="0">
                    <c:v>j.</c:v>
                  </c:pt>
                  <c:pt idx="1">
                    <c:v>i.</c:v>
                  </c:pt>
                  <c:pt idx="2">
                    <c:v>h.</c:v>
                  </c:pt>
                  <c:pt idx="3">
                    <c:v>g.</c:v>
                  </c:pt>
                  <c:pt idx="4">
                    <c:v>f.</c:v>
                  </c:pt>
                </c:lvl>
              </c:multiLvlStrCache>
            </c:multiLvlStrRef>
          </c:cat>
          <c:val>
            <c:numRef>
              <c:f>DQ39_2!$G$2:$G$6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12-4E78-4AF3-9FD6-EFEB08744D68}"/>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DQ39_3!$D$1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DQ39_3!$B$2:$C$4</c:f>
              <c:multiLvlStrCache>
                <c:ptCount val="3"/>
                <c:lvl>
                  <c:pt idx="0">
                    <c:v>Alcohol or other drug abuse treatment</c:v>
                  </c:pt>
                  <c:pt idx="1">
                    <c:v>Human papillomavirus (HPV) vaccine administration</c:v>
                  </c:pt>
                  <c:pt idx="2">
                    <c:v>Prenatal care</c:v>
                  </c:pt>
                </c:lvl>
                <c:lvl>
                  <c:pt idx="0">
                    <c:v>m.</c:v>
                  </c:pt>
                  <c:pt idx="1">
                    <c:v>l.</c:v>
                  </c:pt>
                  <c:pt idx="2">
                    <c:v>k.</c:v>
                  </c:pt>
                </c:lvl>
              </c:multiLvlStrCache>
            </c:multiLvlStrRef>
          </c:cat>
          <c:val>
            <c:numRef>
              <c:f>DQ39_3!$D$2:$D$4</c:f>
              <c:numCache>
                <c:formatCode>General</c:formatCode>
                <c:ptCount val="3"/>
                <c:pt idx="0">
                  <c:v>68.8</c:v>
                </c:pt>
                <c:pt idx="1">
                  <c:v>40</c:v>
                </c:pt>
                <c:pt idx="2">
                  <c:v>45.1</c:v>
                </c:pt>
              </c:numCache>
            </c:numRef>
          </c:val>
          <c:extLst>
            <c:ext xmlns:c16="http://schemas.microsoft.com/office/drawing/2014/chart" uri="{C3380CC4-5D6E-409C-BE32-E72D297353CC}">
              <c16:uniqueId val="{00000000-C548-4CEA-9B08-417C4D3E7AE0}"/>
            </c:ext>
          </c:extLst>
        </c:ser>
        <c:ser>
          <c:idx val="1"/>
          <c:order val="1"/>
          <c:tx>
            <c:strRef>
              <c:f>DQ39_3!$E$1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548-4CEA-9B08-417C4D3E7AE0}"/>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548-4CEA-9B08-417C4D3E7AE0}"/>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548-4CEA-9B08-417C4D3E7AE0}"/>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DQ39_3!$B$2:$C$4</c:f>
              <c:multiLvlStrCache>
                <c:ptCount val="3"/>
                <c:lvl>
                  <c:pt idx="0">
                    <c:v>Alcohol or other drug abuse treatment</c:v>
                  </c:pt>
                  <c:pt idx="1">
                    <c:v>Human papillomavirus (HPV) vaccine administration</c:v>
                  </c:pt>
                  <c:pt idx="2">
                    <c:v>Prenatal care</c:v>
                  </c:pt>
                </c:lvl>
                <c:lvl>
                  <c:pt idx="0">
                    <c:v>m.</c:v>
                  </c:pt>
                  <c:pt idx="1">
                    <c:v>l.</c:v>
                  </c:pt>
                  <c:pt idx="2">
                    <c:v>k.</c:v>
                  </c:pt>
                </c:lvl>
              </c:multiLvlStrCache>
            </c:multiLvlStrRef>
          </c:cat>
          <c:val>
            <c:numRef>
              <c:f>DQ39_3!$E$2:$E$4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4-C548-4CEA-9B08-417C4D3E7AE0}"/>
            </c:ext>
          </c:extLst>
        </c:ser>
        <c:ser>
          <c:idx val="2"/>
          <c:order val="2"/>
          <c:tx>
            <c:strRef>
              <c:f>DQ39_3!$F$1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C548-4CEA-9B08-417C4D3E7AE0}"/>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C548-4CEA-9B08-417C4D3E7AE0}"/>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C548-4CEA-9B08-417C4D3E7AE0}"/>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DQ39_3!$B$2:$C$4</c:f>
              <c:multiLvlStrCache>
                <c:ptCount val="3"/>
                <c:lvl>
                  <c:pt idx="0">
                    <c:v>Alcohol or other drug abuse treatment</c:v>
                  </c:pt>
                  <c:pt idx="1">
                    <c:v>Human papillomavirus (HPV) vaccine administration</c:v>
                  </c:pt>
                  <c:pt idx="2">
                    <c:v>Prenatal care</c:v>
                  </c:pt>
                </c:lvl>
                <c:lvl>
                  <c:pt idx="0">
                    <c:v>m.</c:v>
                  </c:pt>
                  <c:pt idx="1">
                    <c:v>l.</c:v>
                  </c:pt>
                  <c:pt idx="2">
                    <c:v>k.</c:v>
                  </c:pt>
                </c:lvl>
              </c:multiLvlStrCache>
            </c:multiLvlStrRef>
          </c:cat>
          <c:val>
            <c:numRef>
              <c:f>DQ39_3!$F$2:$F$4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8-C548-4CEA-9B08-417C4D3E7AE0}"/>
            </c:ext>
          </c:extLst>
        </c:ser>
        <c:ser>
          <c:idx val="3"/>
          <c:order val="3"/>
          <c:tx>
            <c:strRef>
              <c:f>DQ39_3!$G$1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C548-4CEA-9B08-417C4D3E7AE0}"/>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C548-4CEA-9B08-417C4D3E7AE0}"/>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C548-4CEA-9B08-417C4D3E7AE0}"/>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DQ39_3!$B$2:$C$4</c:f>
              <c:multiLvlStrCache>
                <c:ptCount val="3"/>
                <c:lvl>
                  <c:pt idx="0">
                    <c:v>Alcohol or other drug abuse treatment</c:v>
                  </c:pt>
                  <c:pt idx="1">
                    <c:v>Human papillomavirus (HPV) vaccine administration</c:v>
                  </c:pt>
                  <c:pt idx="2">
                    <c:v>Prenatal care</c:v>
                  </c:pt>
                </c:lvl>
                <c:lvl>
                  <c:pt idx="0">
                    <c:v>m.</c:v>
                  </c:pt>
                  <c:pt idx="1">
                    <c:v>l.</c:v>
                  </c:pt>
                  <c:pt idx="2">
                    <c:v>k.</c:v>
                  </c:pt>
                </c:lvl>
              </c:multiLvlStrCache>
            </c:multiLvlStrRef>
          </c:cat>
          <c:val>
            <c:numRef>
              <c:f>DQ39_3!$G$2:$G$4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C-C548-4CEA-9B08-417C4D3E7AE0}"/>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DQ40_1!$D$1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DQ40_1!$D$2</c:f>
              <c:numCache>
                <c:formatCode>General</c:formatCode>
                <c:ptCount val="1"/>
                <c:pt idx="0">
                  <c:v>71.8</c:v>
                </c:pt>
              </c:numCache>
            </c:numRef>
          </c:val>
          <c:extLst>
            <c:ext xmlns:c16="http://schemas.microsoft.com/office/drawing/2014/chart" uri="{C3380CC4-5D6E-409C-BE32-E72D297353CC}">
              <c16:uniqueId val="{00000000-BDEA-4FE3-8787-2F8E3450653F}"/>
            </c:ext>
          </c:extLst>
        </c:ser>
        <c:ser>
          <c:idx val="1"/>
          <c:order val="1"/>
          <c:tx>
            <c:strRef>
              <c:f>DQ40_1!$E$1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DEA-4FE3-8787-2F8E3450653F}"/>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DQ40_1!$E$2</c:f>
              <c:numCache>
                <c:formatCode>General</c:formatCode>
                <c:ptCount val="1"/>
                <c:pt idx="0">
                  <c:v>8.9999999999999998E-4</c:v>
                </c:pt>
              </c:numCache>
            </c:numRef>
          </c:val>
          <c:extLst>
            <c:ext xmlns:c16="http://schemas.microsoft.com/office/drawing/2014/chart" uri="{C3380CC4-5D6E-409C-BE32-E72D297353CC}">
              <c16:uniqueId val="{00000002-BDEA-4FE3-8787-2F8E3450653F}"/>
            </c:ext>
          </c:extLst>
        </c:ser>
        <c:ser>
          <c:idx val="2"/>
          <c:order val="2"/>
          <c:tx>
            <c:strRef>
              <c:f>DQ40_1!$F$1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DEA-4FE3-8787-2F8E3450653F}"/>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DQ40_1!$F$2</c:f>
              <c:numCache>
                <c:formatCode>General</c:formatCode>
                <c:ptCount val="1"/>
                <c:pt idx="0">
                  <c:v>8.9999999999999998E-4</c:v>
                </c:pt>
              </c:numCache>
            </c:numRef>
          </c:val>
          <c:extLst>
            <c:ext xmlns:c16="http://schemas.microsoft.com/office/drawing/2014/chart" uri="{C3380CC4-5D6E-409C-BE32-E72D297353CC}">
              <c16:uniqueId val="{00000004-BDEA-4FE3-8787-2F8E3450653F}"/>
            </c:ext>
          </c:extLst>
        </c:ser>
        <c:ser>
          <c:idx val="3"/>
          <c:order val="3"/>
          <c:tx>
            <c:strRef>
              <c:f>DQ40_1!$G$1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DEA-4FE3-8787-2F8E3450653F}"/>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DQ40_1!$G$2</c:f>
              <c:numCache>
                <c:formatCode>General</c:formatCode>
                <c:ptCount val="1"/>
                <c:pt idx="0">
                  <c:v>8.9999999999999998E-4</c:v>
                </c:pt>
              </c:numCache>
            </c:numRef>
          </c:val>
          <c:extLst>
            <c:ext xmlns:c16="http://schemas.microsoft.com/office/drawing/2014/chart" uri="{C3380CC4-5D6E-409C-BE32-E72D297353CC}">
              <c16:uniqueId val="{00000006-BDEA-4FE3-8787-2F8E3450653F}"/>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DQ41_1!$D$1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DQ41_1!$B$2:$C$5</c:f>
              <c:multiLvlStrCache>
                <c:ptCount val="4"/>
                <c:lvl>
                  <c:pt idx="0">
                    <c:v>Epilepsy or seizure disorder</c:v>
                  </c:pt>
                  <c:pt idx="1">
                    <c:v>Diabetes</c:v>
                  </c:pt>
                  <c:pt idx="2">
                    <c:v>Food allergies</c:v>
                  </c:pt>
                  <c:pt idx="3">
                    <c:v>Asthma</c:v>
                  </c:pt>
                </c:lvl>
                <c:lvl>
                  <c:pt idx="0">
                    <c:v>d.</c:v>
                  </c:pt>
                  <c:pt idx="1">
                    <c:v>c.</c:v>
                  </c:pt>
                  <c:pt idx="2">
                    <c:v>b.</c:v>
                  </c:pt>
                  <c:pt idx="3">
                    <c:v>a.</c:v>
                  </c:pt>
                </c:lvl>
              </c:multiLvlStrCache>
            </c:multiLvlStrRef>
          </c:cat>
          <c:val>
            <c:numRef>
              <c:f>DQ41_1!$D$2:$D$5</c:f>
              <c:numCache>
                <c:formatCode>General</c:formatCode>
                <c:ptCount val="4"/>
                <c:pt idx="0">
                  <c:v>100</c:v>
                </c:pt>
                <c:pt idx="1">
                  <c:v>100</c:v>
                </c:pt>
                <c:pt idx="2">
                  <c:v>100</c:v>
                </c:pt>
                <c:pt idx="3">
                  <c:v>100</c:v>
                </c:pt>
              </c:numCache>
            </c:numRef>
          </c:val>
          <c:extLst>
            <c:ext xmlns:c16="http://schemas.microsoft.com/office/drawing/2014/chart" uri="{C3380CC4-5D6E-409C-BE32-E72D297353CC}">
              <c16:uniqueId val="{00000000-945D-4FB0-9D51-B36DD5FA72D7}"/>
            </c:ext>
          </c:extLst>
        </c:ser>
        <c:ser>
          <c:idx val="1"/>
          <c:order val="1"/>
          <c:tx>
            <c:strRef>
              <c:f>DQ41_1!$E$1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45D-4FB0-9D51-B36DD5FA72D7}"/>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45D-4FB0-9D51-B36DD5FA72D7}"/>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45D-4FB0-9D51-B36DD5FA72D7}"/>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45D-4FB0-9D51-B36DD5FA72D7}"/>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DQ41_1!$B$2:$C$5</c:f>
              <c:multiLvlStrCache>
                <c:ptCount val="4"/>
                <c:lvl>
                  <c:pt idx="0">
                    <c:v>Epilepsy or seizure disorder</c:v>
                  </c:pt>
                  <c:pt idx="1">
                    <c:v>Diabetes</c:v>
                  </c:pt>
                  <c:pt idx="2">
                    <c:v>Food allergies</c:v>
                  </c:pt>
                  <c:pt idx="3">
                    <c:v>Asthma</c:v>
                  </c:pt>
                </c:lvl>
                <c:lvl>
                  <c:pt idx="0">
                    <c:v>d.</c:v>
                  </c:pt>
                  <c:pt idx="1">
                    <c:v>c.</c:v>
                  </c:pt>
                  <c:pt idx="2">
                    <c:v>b.</c:v>
                  </c:pt>
                  <c:pt idx="3">
                    <c:v>a.</c:v>
                  </c:pt>
                </c:lvl>
              </c:multiLvlStrCache>
            </c:multiLvlStrRef>
          </c:cat>
          <c:val>
            <c:numRef>
              <c:f>DQ41_1!$E$2:$E$5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5-945D-4FB0-9D51-B36DD5FA72D7}"/>
            </c:ext>
          </c:extLst>
        </c:ser>
        <c:ser>
          <c:idx val="2"/>
          <c:order val="2"/>
          <c:tx>
            <c:strRef>
              <c:f>DQ41_1!$F$1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945D-4FB0-9D51-B36DD5FA72D7}"/>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45D-4FB0-9D51-B36DD5FA72D7}"/>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45D-4FB0-9D51-B36DD5FA72D7}"/>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45D-4FB0-9D51-B36DD5FA72D7}"/>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DQ41_1!$B$2:$C$5</c:f>
              <c:multiLvlStrCache>
                <c:ptCount val="4"/>
                <c:lvl>
                  <c:pt idx="0">
                    <c:v>Epilepsy or seizure disorder</c:v>
                  </c:pt>
                  <c:pt idx="1">
                    <c:v>Diabetes</c:v>
                  </c:pt>
                  <c:pt idx="2">
                    <c:v>Food allergies</c:v>
                  </c:pt>
                  <c:pt idx="3">
                    <c:v>Asthma</c:v>
                  </c:pt>
                </c:lvl>
                <c:lvl>
                  <c:pt idx="0">
                    <c:v>d.</c:v>
                  </c:pt>
                  <c:pt idx="1">
                    <c:v>c.</c:v>
                  </c:pt>
                  <c:pt idx="2">
                    <c:v>b.</c:v>
                  </c:pt>
                  <c:pt idx="3">
                    <c:v>a.</c:v>
                  </c:pt>
                </c:lvl>
              </c:multiLvlStrCache>
            </c:multiLvlStrRef>
          </c:cat>
          <c:val>
            <c:numRef>
              <c:f>DQ41_1!$F$2:$F$5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A-945D-4FB0-9D51-B36DD5FA72D7}"/>
            </c:ext>
          </c:extLst>
        </c:ser>
        <c:ser>
          <c:idx val="3"/>
          <c:order val="3"/>
          <c:tx>
            <c:strRef>
              <c:f>DQ41_1!$G$1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945D-4FB0-9D51-B36DD5FA72D7}"/>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945D-4FB0-9D51-B36DD5FA72D7}"/>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945D-4FB0-9D51-B36DD5FA72D7}"/>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945D-4FB0-9D51-B36DD5FA72D7}"/>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DQ41_1!$B$2:$C$5</c:f>
              <c:multiLvlStrCache>
                <c:ptCount val="4"/>
                <c:lvl>
                  <c:pt idx="0">
                    <c:v>Epilepsy or seizure disorder</c:v>
                  </c:pt>
                  <c:pt idx="1">
                    <c:v>Diabetes</c:v>
                  </c:pt>
                  <c:pt idx="2">
                    <c:v>Food allergies</c:v>
                  </c:pt>
                  <c:pt idx="3">
                    <c:v>Asthma</c:v>
                  </c:pt>
                </c:lvl>
                <c:lvl>
                  <c:pt idx="0">
                    <c:v>d.</c:v>
                  </c:pt>
                  <c:pt idx="1">
                    <c:v>c.</c:v>
                  </c:pt>
                  <c:pt idx="2">
                    <c:v>b.</c:v>
                  </c:pt>
                  <c:pt idx="3">
                    <c:v>a.</c:v>
                  </c:pt>
                </c:lvl>
              </c:multiLvlStrCache>
            </c:multiLvlStrRef>
          </c:cat>
          <c:val>
            <c:numRef>
              <c:f>DQ41_1!$G$2:$G$5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F-945D-4FB0-9D51-B36DD5FA72D7}"/>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DQ41_2!$D$1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DQ41_2!$B$2:$C$4</c:f>
              <c:multiLvlStrCache>
                <c:ptCount val="3"/>
                <c:lvl>
                  <c:pt idx="0">
                    <c:v>Oral health condition (e.g., abscess, tooth decay)</c:v>
                  </c:pt>
                  <c:pt idx="1">
                    <c:v>Hypertension/high blood pressure</c:v>
                  </c:pt>
                  <c:pt idx="2">
                    <c:v>Obesity</c:v>
                  </c:pt>
                </c:lvl>
                <c:lvl>
                  <c:pt idx="0">
                    <c:v>g.</c:v>
                  </c:pt>
                  <c:pt idx="1">
                    <c:v>f.</c:v>
                  </c:pt>
                  <c:pt idx="2">
                    <c:v>e.</c:v>
                  </c:pt>
                </c:lvl>
              </c:multiLvlStrCache>
            </c:multiLvlStrRef>
          </c:cat>
          <c:val>
            <c:numRef>
              <c:f>DQ41_2!$D$2:$D$4</c:f>
              <c:numCache>
                <c:formatCode>General</c:formatCode>
                <c:ptCount val="3"/>
                <c:pt idx="0">
                  <c:v>64.7</c:v>
                </c:pt>
                <c:pt idx="1">
                  <c:v>52.9</c:v>
                </c:pt>
                <c:pt idx="2">
                  <c:v>8.0000000000000004E-4</c:v>
                </c:pt>
              </c:numCache>
            </c:numRef>
          </c:val>
          <c:extLst>
            <c:ext xmlns:c16="http://schemas.microsoft.com/office/drawing/2014/chart" uri="{C3380CC4-5D6E-409C-BE32-E72D297353CC}">
              <c16:uniqueId val="{00000000-C809-400D-A67C-5CCCEB5521EA}"/>
            </c:ext>
          </c:extLst>
        </c:ser>
        <c:ser>
          <c:idx val="1"/>
          <c:order val="1"/>
          <c:tx>
            <c:strRef>
              <c:f>DQ41_2!$E$1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809-400D-A67C-5CCCEB5521EA}"/>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809-400D-A67C-5CCCEB5521EA}"/>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809-400D-A67C-5CCCEB5521EA}"/>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DQ41_2!$B$2:$C$4</c:f>
              <c:multiLvlStrCache>
                <c:ptCount val="3"/>
                <c:lvl>
                  <c:pt idx="0">
                    <c:v>Oral health condition (e.g., abscess, tooth decay)</c:v>
                  </c:pt>
                  <c:pt idx="1">
                    <c:v>Hypertension/high blood pressure</c:v>
                  </c:pt>
                  <c:pt idx="2">
                    <c:v>Obesity</c:v>
                  </c:pt>
                </c:lvl>
                <c:lvl>
                  <c:pt idx="0">
                    <c:v>g.</c:v>
                  </c:pt>
                  <c:pt idx="1">
                    <c:v>f.</c:v>
                  </c:pt>
                  <c:pt idx="2">
                    <c:v>e.</c:v>
                  </c:pt>
                </c:lvl>
              </c:multiLvlStrCache>
            </c:multiLvlStrRef>
          </c:cat>
          <c:val>
            <c:numRef>
              <c:f>DQ41_2!$E$2:$E$4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4-C809-400D-A67C-5CCCEB5521EA}"/>
            </c:ext>
          </c:extLst>
        </c:ser>
        <c:ser>
          <c:idx val="2"/>
          <c:order val="2"/>
          <c:tx>
            <c:strRef>
              <c:f>DQ41_2!$F$1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C809-400D-A67C-5CCCEB5521EA}"/>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C809-400D-A67C-5CCCEB5521EA}"/>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C809-400D-A67C-5CCCEB5521EA}"/>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DQ41_2!$B$2:$C$4</c:f>
              <c:multiLvlStrCache>
                <c:ptCount val="3"/>
                <c:lvl>
                  <c:pt idx="0">
                    <c:v>Oral health condition (e.g., abscess, tooth decay)</c:v>
                  </c:pt>
                  <c:pt idx="1">
                    <c:v>Hypertension/high blood pressure</c:v>
                  </c:pt>
                  <c:pt idx="2">
                    <c:v>Obesity</c:v>
                  </c:pt>
                </c:lvl>
                <c:lvl>
                  <c:pt idx="0">
                    <c:v>g.</c:v>
                  </c:pt>
                  <c:pt idx="1">
                    <c:v>f.</c:v>
                  </c:pt>
                  <c:pt idx="2">
                    <c:v>e.</c:v>
                  </c:pt>
                </c:lvl>
              </c:multiLvlStrCache>
            </c:multiLvlStrRef>
          </c:cat>
          <c:val>
            <c:numRef>
              <c:f>DQ41_2!$F$2:$F$4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8-C809-400D-A67C-5CCCEB5521EA}"/>
            </c:ext>
          </c:extLst>
        </c:ser>
        <c:ser>
          <c:idx val="3"/>
          <c:order val="3"/>
          <c:tx>
            <c:strRef>
              <c:f>DQ41_2!$G$1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C809-400D-A67C-5CCCEB5521EA}"/>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C809-400D-A67C-5CCCEB5521EA}"/>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C809-400D-A67C-5CCCEB5521EA}"/>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DQ41_2!$B$2:$C$4</c:f>
              <c:multiLvlStrCache>
                <c:ptCount val="3"/>
                <c:lvl>
                  <c:pt idx="0">
                    <c:v>Oral health condition (e.g., abscess, tooth decay)</c:v>
                  </c:pt>
                  <c:pt idx="1">
                    <c:v>Hypertension/high blood pressure</c:v>
                  </c:pt>
                  <c:pt idx="2">
                    <c:v>Obesity</c:v>
                  </c:pt>
                </c:lvl>
                <c:lvl>
                  <c:pt idx="0">
                    <c:v>g.</c:v>
                  </c:pt>
                  <c:pt idx="1">
                    <c:v>f.</c:v>
                  </c:pt>
                  <c:pt idx="2">
                    <c:v>e.</c:v>
                  </c:pt>
                </c:lvl>
              </c:multiLvlStrCache>
            </c:multiLvlStrRef>
          </c:cat>
          <c:val>
            <c:numRef>
              <c:f>DQ41_2!$G$2:$G$4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C-C809-400D-A67C-5CCCEB5521EA}"/>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DQ42_1!$D$1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DQ42_1!$B$2:$C$5</c:f>
              <c:multiLvlStrCache>
                <c:ptCount val="4"/>
                <c:lvl>
                  <c:pt idx="0">
                    <c:v>Epilepsy or seizure disorder</c:v>
                  </c:pt>
                  <c:pt idx="1">
                    <c:v>Diabetes</c:v>
                  </c:pt>
                  <c:pt idx="2">
                    <c:v>Food allergies</c:v>
                  </c:pt>
                  <c:pt idx="3">
                    <c:v>Asthma</c:v>
                  </c:pt>
                </c:lvl>
                <c:lvl>
                  <c:pt idx="0">
                    <c:v>d.</c:v>
                  </c:pt>
                  <c:pt idx="1">
                    <c:v>c.</c:v>
                  </c:pt>
                  <c:pt idx="2">
                    <c:v>b.</c:v>
                  </c:pt>
                  <c:pt idx="3">
                    <c:v>a.</c:v>
                  </c:pt>
                </c:lvl>
              </c:multiLvlStrCache>
            </c:multiLvlStrRef>
          </c:cat>
          <c:val>
            <c:numRef>
              <c:f>DQ42_1!$D$2:$D$5</c:f>
              <c:numCache>
                <c:formatCode>General</c:formatCode>
                <c:ptCount val="4"/>
                <c:pt idx="0">
                  <c:v>62.4</c:v>
                </c:pt>
                <c:pt idx="1">
                  <c:v>62.4</c:v>
                </c:pt>
                <c:pt idx="2">
                  <c:v>62.4</c:v>
                </c:pt>
                <c:pt idx="3">
                  <c:v>62.4</c:v>
                </c:pt>
              </c:numCache>
            </c:numRef>
          </c:val>
          <c:extLst>
            <c:ext xmlns:c16="http://schemas.microsoft.com/office/drawing/2014/chart" uri="{C3380CC4-5D6E-409C-BE32-E72D297353CC}">
              <c16:uniqueId val="{00000000-C8B2-482E-8E45-69DE1F75A285}"/>
            </c:ext>
          </c:extLst>
        </c:ser>
        <c:ser>
          <c:idx val="1"/>
          <c:order val="1"/>
          <c:tx>
            <c:strRef>
              <c:f>DQ42_1!$E$1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8B2-482E-8E45-69DE1F75A285}"/>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8B2-482E-8E45-69DE1F75A285}"/>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8B2-482E-8E45-69DE1F75A285}"/>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C8B2-482E-8E45-69DE1F75A285}"/>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DQ42_1!$B$2:$C$5</c:f>
              <c:multiLvlStrCache>
                <c:ptCount val="4"/>
                <c:lvl>
                  <c:pt idx="0">
                    <c:v>Epilepsy or seizure disorder</c:v>
                  </c:pt>
                  <c:pt idx="1">
                    <c:v>Diabetes</c:v>
                  </c:pt>
                  <c:pt idx="2">
                    <c:v>Food allergies</c:v>
                  </c:pt>
                  <c:pt idx="3">
                    <c:v>Asthma</c:v>
                  </c:pt>
                </c:lvl>
                <c:lvl>
                  <c:pt idx="0">
                    <c:v>d.</c:v>
                  </c:pt>
                  <c:pt idx="1">
                    <c:v>c.</c:v>
                  </c:pt>
                  <c:pt idx="2">
                    <c:v>b.</c:v>
                  </c:pt>
                  <c:pt idx="3">
                    <c:v>a.</c:v>
                  </c:pt>
                </c:lvl>
              </c:multiLvlStrCache>
            </c:multiLvlStrRef>
          </c:cat>
          <c:val>
            <c:numRef>
              <c:f>DQ42_1!$E$2:$E$5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5-C8B2-482E-8E45-69DE1F75A285}"/>
            </c:ext>
          </c:extLst>
        </c:ser>
        <c:ser>
          <c:idx val="2"/>
          <c:order val="2"/>
          <c:tx>
            <c:strRef>
              <c:f>DQ42_1!$F$1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C8B2-482E-8E45-69DE1F75A285}"/>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C8B2-482E-8E45-69DE1F75A285}"/>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C8B2-482E-8E45-69DE1F75A285}"/>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C8B2-482E-8E45-69DE1F75A285}"/>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DQ42_1!$B$2:$C$5</c:f>
              <c:multiLvlStrCache>
                <c:ptCount val="4"/>
                <c:lvl>
                  <c:pt idx="0">
                    <c:v>Epilepsy or seizure disorder</c:v>
                  </c:pt>
                  <c:pt idx="1">
                    <c:v>Diabetes</c:v>
                  </c:pt>
                  <c:pt idx="2">
                    <c:v>Food allergies</c:v>
                  </c:pt>
                  <c:pt idx="3">
                    <c:v>Asthma</c:v>
                  </c:pt>
                </c:lvl>
                <c:lvl>
                  <c:pt idx="0">
                    <c:v>d.</c:v>
                  </c:pt>
                  <c:pt idx="1">
                    <c:v>c.</c:v>
                  </c:pt>
                  <c:pt idx="2">
                    <c:v>b.</c:v>
                  </c:pt>
                  <c:pt idx="3">
                    <c:v>a.</c:v>
                  </c:pt>
                </c:lvl>
              </c:multiLvlStrCache>
            </c:multiLvlStrRef>
          </c:cat>
          <c:val>
            <c:numRef>
              <c:f>DQ42_1!$F$2:$F$5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A-C8B2-482E-8E45-69DE1F75A285}"/>
            </c:ext>
          </c:extLst>
        </c:ser>
        <c:ser>
          <c:idx val="3"/>
          <c:order val="3"/>
          <c:tx>
            <c:strRef>
              <c:f>DQ42_1!$G$1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C8B2-482E-8E45-69DE1F75A285}"/>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C8B2-482E-8E45-69DE1F75A285}"/>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C8B2-482E-8E45-69DE1F75A285}"/>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C8B2-482E-8E45-69DE1F75A285}"/>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DQ42_1!$B$2:$C$5</c:f>
              <c:multiLvlStrCache>
                <c:ptCount val="4"/>
                <c:lvl>
                  <c:pt idx="0">
                    <c:v>Epilepsy or seizure disorder</c:v>
                  </c:pt>
                  <c:pt idx="1">
                    <c:v>Diabetes</c:v>
                  </c:pt>
                  <c:pt idx="2">
                    <c:v>Food allergies</c:v>
                  </c:pt>
                  <c:pt idx="3">
                    <c:v>Asthma</c:v>
                  </c:pt>
                </c:lvl>
                <c:lvl>
                  <c:pt idx="0">
                    <c:v>d.</c:v>
                  </c:pt>
                  <c:pt idx="1">
                    <c:v>c.</c:v>
                  </c:pt>
                  <c:pt idx="2">
                    <c:v>b.</c:v>
                  </c:pt>
                  <c:pt idx="3">
                    <c:v>a.</c:v>
                  </c:pt>
                </c:lvl>
              </c:multiLvlStrCache>
            </c:multiLvlStrRef>
          </c:cat>
          <c:val>
            <c:numRef>
              <c:f>DQ42_1!$G$2:$G$5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F-C8B2-482E-8E45-69DE1F75A285}"/>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DQ42_2!$D$1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DQ42_2!$B$2:$C$4</c:f>
              <c:multiLvlStrCache>
                <c:ptCount val="3"/>
                <c:lvl>
                  <c:pt idx="0">
                    <c:v>Oral health condition (e.g., abscess, tooth decay)</c:v>
                  </c:pt>
                  <c:pt idx="1">
                    <c:v>Hypertension/high blood pressure</c:v>
                  </c:pt>
                  <c:pt idx="2">
                    <c:v>Obesity</c:v>
                  </c:pt>
                </c:lvl>
                <c:lvl>
                  <c:pt idx="0">
                    <c:v>g.</c:v>
                  </c:pt>
                  <c:pt idx="1">
                    <c:v>f.</c:v>
                  </c:pt>
                  <c:pt idx="2">
                    <c:v>e.</c:v>
                  </c:pt>
                </c:lvl>
              </c:multiLvlStrCache>
            </c:multiLvlStrRef>
          </c:cat>
          <c:val>
            <c:numRef>
              <c:f>DQ42_2!$D$2:$D$4</c:f>
              <c:numCache>
                <c:formatCode>General</c:formatCode>
                <c:ptCount val="3"/>
                <c:pt idx="0">
                  <c:v>68.2</c:v>
                </c:pt>
                <c:pt idx="1">
                  <c:v>56.5</c:v>
                </c:pt>
                <c:pt idx="2">
                  <c:v>28.2</c:v>
                </c:pt>
              </c:numCache>
            </c:numRef>
          </c:val>
          <c:extLst>
            <c:ext xmlns:c16="http://schemas.microsoft.com/office/drawing/2014/chart" uri="{C3380CC4-5D6E-409C-BE32-E72D297353CC}">
              <c16:uniqueId val="{00000000-7013-42D7-B7CA-87AB9D4809EE}"/>
            </c:ext>
          </c:extLst>
        </c:ser>
        <c:ser>
          <c:idx val="1"/>
          <c:order val="1"/>
          <c:tx>
            <c:strRef>
              <c:f>DQ42_2!$E$1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013-42D7-B7CA-87AB9D4809EE}"/>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013-42D7-B7CA-87AB9D4809EE}"/>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013-42D7-B7CA-87AB9D4809EE}"/>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DQ42_2!$B$2:$C$4</c:f>
              <c:multiLvlStrCache>
                <c:ptCount val="3"/>
                <c:lvl>
                  <c:pt idx="0">
                    <c:v>Oral health condition (e.g., abscess, tooth decay)</c:v>
                  </c:pt>
                  <c:pt idx="1">
                    <c:v>Hypertension/high blood pressure</c:v>
                  </c:pt>
                  <c:pt idx="2">
                    <c:v>Obesity</c:v>
                  </c:pt>
                </c:lvl>
                <c:lvl>
                  <c:pt idx="0">
                    <c:v>g.</c:v>
                  </c:pt>
                  <c:pt idx="1">
                    <c:v>f.</c:v>
                  </c:pt>
                  <c:pt idx="2">
                    <c:v>e.</c:v>
                  </c:pt>
                </c:lvl>
              </c:multiLvlStrCache>
            </c:multiLvlStrRef>
          </c:cat>
          <c:val>
            <c:numRef>
              <c:f>DQ42_2!$E$2:$E$4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4-7013-42D7-B7CA-87AB9D4809EE}"/>
            </c:ext>
          </c:extLst>
        </c:ser>
        <c:ser>
          <c:idx val="2"/>
          <c:order val="2"/>
          <c:tx>
            <c:strRef>
              <c:f>DQ42_2!$F$1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7013-42D7-B7CA-87AB9D4809EE}"/>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7013-42D7-B7CA-87AB9D4809EE}"/>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7013-42D7-B7CA-87AB9D4809EE}"/>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DQ42_2!$B$2:$C$4</c:f>
              <c:multiLvlStrCache>
                <c:ptCount val="3"/>
                <c:lvl>
                  <c:pt idx="0">
                    <c:v>Oral health condition (e.g., abscess, tooth decay)</c:v>
                  </c:pt>
                  <c:pt idx="1">
                    <c:v>Hypertension/high blood pressure</c:v>
                  </c:pt>
                  <c:pt idx="2">
                    <c:v>Obesity</c:v>
                  </c:pt>
                </c:lvl>
                <c:lvl>
                  <c:pt idx="0">
                    <c:v>g.</c:v>
                  </c:pt>
                  <c:pt idx="1">
                    <c:v>f.</c:v>
                  </c:pt>
                  <c:pt idx="2">
                    <c:v>e.</c:v>
                  </c:pt>
                </c:lvl>
              </c:multiLvlStrCache>
            </c:multiLvlStrRef>
          </c:cat>
          <c:val>
            <c:numRef>
              <c:f>DQ42_2!$F$2:$F$4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8-7013-42D7-B7CA-87AB9D4809EE}"/>
            </c:ext>
          </c:extLst>
        </c:ser>
        <c:ser>
          <c:idx val="3"/>
          <c:order val="3"/>
          <c:tx>
            <c:strRef>
              <c:f>DQ42_2!$G$1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7013-42D7-B7CA-87AB9D4809EE}"/>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7013-42D7-B7CA-87AB9D4809EE}"/>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7013-42D7-B7CA-87AB9D4809EE}"/>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DQ42_2!$B$2:$C$4</c:f>
              <c:multiLvlStrCache>
                <c:ptCount val="3"/>
                <c:lvl>
                  <c:pt idx="0">
                    <c:v>Oral health condition (e.g., abscess, tooth decay)</c:v>
                  </c:pt>
                  <c:pt idx="1">
                    <c:v>Hypertension/high blood pressure</c:v>
                  </c:pt>
                  <c:pt idx="2">
                    <c:v>Obesity</c:v>
                  </c:pt>
                </c:lvl>
                <c:lvl>
                  <c:pt idx="0">
                    <c:v>g.</c:v>
                  </c:pt>
                  <c:pt idx="1">
                    <c:v>f.</c:v>
                  </c:pt>
                  <c:pt idx="2">
                    <c:v>e.</c:v>
                  </c:pt>
                </c:lvl>
              </c:multiLvlStrCache>
            </c:multiLvlStrRef>
          </c:cat>
          <c:val>
            <c:numRef>
              <c:f>DQ42_2!$G$2:$G$4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C-7013-42D7-B7CA-87AB9D4809EE}"/>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6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DQ43_1!$D$1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DQ43_1!$B$2:$C$4</c:f>
              <c:multiLvlStrCache>
                <c:ptCount val="3"/>
                <c:lvl>
                  <c:pt idx="0">
                    <c:v>Parental consent is not required for sexual or reproductive health services and parents are provided with information about services provided only upon request</c:v>
                  </c:pt>
                  <c:pt idx="1">
                    <c:v>Parental consent is required before any sexual or reproductive health services are provided</c:v>
                  </c:pt>
                  <c:pt idx="2">
                    <c:v>This school does not provide any sexual or reproductive health services</c:v>
                  </c:pt>
                </c:lvl>
                <c:lvl>
                  <c:pt idx="0">
                    <c:v>c.</c:v>
                  </c:pt>
                  <c:pt idx="1">
                    <c:v>b.</c:v>
                  </c:pt>
                  <c:pt idx="2">
                    <c:v>a.</c:v>
                  </c:pt>
                </c:lvl>
              </c:multiLvlStrCache>
            </c:multiLvlStrRef>
          </c:cat>
          <c:val>
            <c:numRef>
              <c:f>DQ43_1!$D$2:$D$4</c:f>
              <c:numCache>
                <c:formatCode>General</c:formatCode>
                <c:ptCount val="3"/>
                <c:pt idx="0">
                  <c:v>5.9</c:v>
                </c:pt>
                <c:pt idx="1">
                  <c:v>20</c:v>
                </c:pt>
                <c:pt idx="2">
                  <c:v>74.099999999999994</c:v>
                </c:pt>
              </c:numCache>
            </c:numRef>
          </c:val>
          <c:extLst>
            <c:ext xmlns:c16="http://schemas.microsoft.com/office/drawing/2014/chart" uri="{C3380CC4-5D6E-409C-BE32-E72D297353CC}">
              <c16:uniqueId val="{00000000-5830-429C-AD26-9E45EEC16C76}"/>
            </c:ext>
          </c:extLst>
        </c:ser>
        <c:ser>
          <c:idx val="1"/>
          <c:order val="1"/>
          <c:tx>
            <c:strRef>
              <c:f>DQ43_1!$E$1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830-429C-AD26-9E45EEC16C76}"/>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830-429C-AD26-9E45EEC16C76}"/>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830-429C-AD26-9E45EEC16C76}"/>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DQ43_1!$B$2:$C$4</c:f>
              <c:multiLvlStrCache>
                <c:ptCount val="3"/>
                <c:lvl>
                  <c:pt idx="0">
                    <c:v>Parental consent is not required for sexual or reproductive health services and parents are provided with information about services provided only upon request</c:v>
                  </c:pt>
                  <c:pt idx="1">
                    <c:v>Parental consent is required before any sexual or reproductive health services are provided</c:v>
                  </c:pt>
                  <c:pt idx="2">
                    <c:v>This school does not provide any sexual or reproductive health services</c:v>
                  </c:pt>
                </c:lvl>
                <c:lvl>
                  <c:pt idx="0">
                    <c:v>c.</c:v>
                  </c:pt>
                  <c:pt idx="1">
                    <c:v>b.</c:v>
                  </c:pt>
                  <c:pt idx="2">
                    <c:v>a.</c:v>
                  </c:pt>
                </c:lvl>
              </c:multiLvlStrCache>
            </c:multiLvlStrRef>
          </c:cat>
          <c:val>
            <c:numRef>
              <c:f>DQ43_1!$E$2:$E$4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4-5830-429C-AD26-9E45EEC16C76}"/>
            </c:ext>
          </c:extLst>
        </c:ser>
        <c:ser>
          <c:idx val="2"/>
          <c:order val="2"/>
          <c:tx>
            <c:strRef>
              <c:f>DQ43_1!$F$1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5830-429C-AD26-9E45EEC16C76}"/>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5830-429C-AD26-9E45EEC16C76}"/>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5830-429C-AD26-9E45EEC16C76}"/>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DQ43_1!$B$2:$C$4</c:f>
              <c:multiLvlStrCache>
                <c:ptCount val="3"/>
                <c:lvl>
                  <c:pt idx="0">
                    <c:v>Parental consent is not required for sexual or reproductive health services and parents are provided with information about services provided only upon request</c:v>
                  </c:pt>
                  <c:pt idx="1">
                    <c:v>Parental consent is required before any sexual or reproductive health services are provided</c:v>
                  </c:pt>
                  <c:pt idx="2">
                    <c:v>This school does not provide any sexual or reproductive health services</c:v>
                  </c:pt>
                </c:lvl>
                <c:lvl>
                  <c:pt idx="0">
                    <c:v>c.</c:v>
                  </c:pt>
                  <c:pt idx="1">
                    <c:v>b.</c:v>
                  </c:pt>
                  <c:pt idx="2">
                    <c:v>a.</c:v>
                  </c:pt>
                </c:lvl>
              </c:multiLvlStrCache>
            </c:multiLvlStrRef>
          </c:cat>
          <c:val>
            <c:numRef>
              <c:f>DQ43_1!$F$2:$F$4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8-5830-429C-AD26-9E45EEC16C76}"/>
            </c:ext>
          </c:extLst>
        </c:ser>
        <c:ser>
          <c:idx val="3"/>
          <c:order val="3"/>
          <c:tx>
            <c:strRef>
              <c:f>DQ43_1!$G$1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5830-429C-AD26-9E45EEC16C76}"/>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5830-429C-AD26-9E45EEC16C76}"/>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5830-429C-AD26-9E45EEC16C76}"/>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DQ43_1!$B$2:$C$4</c:f>
              <c:multiLvlStrCache>
                <c:ptCount val="3"/>
                <c:lvl>
                  <c:pt idx="0">
                    <c:v>Parental consent is not required for sexual or reproductive health services and parents are provided with information about services provided only upon request</c:v>
                  </c:pt>
                  <c:pt idx="1">
                    <c:v>Parental consent is required before any sexual or reproductive health services are provided</c:v>
                  </c:pt>
                  <c:pt idx="2">
                    <c:v>This school does not provide any sexual or reproductive health services</c:v>
                  </c:pt>
                </c:lvl>
                <c:lvl>
                  <c:pt idx="0">
                    <c:v>c.</c:v>
                  </c:pt>
                  <c:pt idx="1">
                    <c:v>b.</c:v>
                  </c:pt>
                  <c:pt idx="2">
                    <c:v>a.</c:v>
                  </c:pt>
                </c:lvl>
              </c:multiLvlStrCache>
            </c:multiLvlStrRef>
          </c:cat>
          <c:val>
            <c:numRef>
              <c:f>DQ43_1!$G$2:$G$4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C-5830-429C-AD26-9E45EEC16C76}"/>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DQ04_1!$D$1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DQ04_1!$B$2:$C$5</c:f>
              <c:multiLvlStrCache>
                <c:ptCount val="4"/>
                <c:lvl>
                  <c:pt idx="0">
                    <c:v>Communicated to parents and families about district’s local wellness policy</c:v>
                  </c:pt>
                  <c:pt idx="1">
                    <c:v>Communicated to school staff about district’s local wellness policy</c:v>
                  </c:pt>
                  <c:pt idx="2">
                    <c:v>Helped revise district’s local wellness policy</c:v>
                  </c:pt>
                  <c:pt idx="3">
                    <c:v>Reviewed district’s local wellness policy</c:v>
                  </c:pt>
                </c:lvl>
                <c:lvl>
                  <c:pt idx="0">
                    <c:v>d.</c:v>
                  </c:pt>
                  <c:pt idx="1">
                    <c:v>c.</c:v>
                  </c:pt>
                  <c:pt idx="2">
                    <c:v>b.</c:v>
                  </c:pt>
                  <c:pt idx="3">
                    <c:v>a.</c:v>
                  </c:pt>
                </c:lvl>
              </c:multiLvlStrCache>
            </c:multiLvlStrRef>
          </c:cat>
          <c:val>
            <c:numRef>
              <c:f>DQ04_1!$D$2:$D$5</c:f>
              <c:numCache>
                <c:formatCode>General</c:formatCode>
                <c:ptCount val="4"/>
                <c:pt idx="0">
                  <c:v>40.6</c:v>
                </c:pt>
                <c:pt idx="1">
                  <c:v>88.2</c:v>
                </c:pt>
                <c:pt idx="2">
                  <c:v>77.099999999999994</c:v>
                </c:pt>
                <c:pt idx="3">
                  <c:v>85.9</c:v>
                </c:pt>
              </c:numCache>
            </c:numRef>
          </c:val>
          <c:extLst>
            <c:ext xmlns:c16="http://schemas.microsoft.com/office/drawing/2014/chart" uri="{C3380CC4-5D6E-409C-BE32-E72D297353CC}">
              <c16:uniqueId val="{00000000-604F-406C-9052-C1B9F65AC3FB}"/>
            </c:ext>
          </c:extLst>
        </c:ser>
        <c:ser>
          <c:idx val="1"/>
          <c:order val="1"/>
          <c:tx>
            <c:strRef>
              <c:f>DQ04_1!$E$1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04F-406C-9052-C1B9F65AC3FB}"/>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04F-406C-9052-C1B9F65AC3FB}"/>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04F-406C-9052-C1B9F65AC3FB}"/>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04F-406C-9052-C1B9F65AC3F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DQ04_1!$B$2:$C$5</c:f>
              <c:multiLvlStrCache>
                <c:ptCount val="4"/>
                <c:lvl>
                  <c:pt idx="0">
                    <c:v>Communicated to parents and families about district’s local wellness policy</c:v>
                  </c:pt>
                  <c:pt idx="1">
                    <c:v>Communicated to school staff about district’s local wellness policy</c:v>
                  </c:pt>
                  <c:pt idx="2">
                    <c:v>Helped revise district’s local wellness policy</c:v>
                  </c:pt>
                  <c:pt idx="3">
                    <c:v>Reviewed district’s local wellness policy</c:v>
                  </c:pt>
                </c:lvl>
                <c:lvl>
                  <c:pt idx="0">
                    <c:v>d.</c:v>
                  </c:pt>
                  <c:pt idx="1">
                    <c:v>c.</c:v>
                  </c:pt>
                  <c:pt idx="2">
                    <c:v>b.</c:v>
                  </c:pt>
                  <c:pt idx="3">
                    <c:v>a.</c:v>
                  </c:pt>
                </c:lvl>
              </c:multiLvlStrCache>
            </c:multiLvlStrRef>
          </c:cat>
          <c:val>
            <c:numRef>
              <c:f>DQ04_1!$E$2:$E$5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5-604F-406C-9052-C1B9F65AC3FB}"/>
            </c:ext>
          </c:extLst>
        </c:ser>
        <c:ser>
          <c:idx val="2"/>
          <c:order val="2"/>
          <c:tx>
            <c:strRef>
              <c:f>DQ04_1!$F$1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604F-406C-9052-C1B9F65AC3FB}"/>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604F-406C-9052-C1B9F65AC3FB}"/>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604F-406C-9052-C1B9F65AC3FB}"/>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604F-406C-9052-C1B9F65AC3F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DQ04_1!$B$2:$C$5</c:f>
              <c:multiLvlStrCache>
                <c:ptCount val="4"/>
                <c:lvl>
                  <c:pt idx="0">
                    <c:v>Communicated to parents and families about district’s local wellness policy</c:v>
                  </c:pt>
                  <c:pt idx="1">
                    <c:v>Communicated to school staff about district’s local wellness policy</c:v>
                  </c:pt>
                  <c:pt idx="2">
                    <c:v>Helped revise district’s local wellness policy</c:v>
                  </c:pt>
                  <c:pt idx="3">
                    <c:v>Reviewed district’s local wellness policy</c:v>
                  </c:pt>
                </c:lvl>
                <c:lvl>
                  <c:pt idx="0">
                    <c:v>d.</c:v>
                  </c:pt>
                  <c:pt idx="1">
                    <c:v>c.</c:v>
                  </c:pt>
                  <c:pt idx="2">
                    <c:v>b.</c:v>
                  </c:pt>
                  <c:pt idx="3">
                    <c:v>a.</c:v>
                  </c:pt>
                </c:lvl>
              </c:multiLvlStrCache>
            </c:multiLvlStrRef>
          </c:cat>
          <c:val>
            <c:numRef>
              <c:f>DQ04_1!$F$2:$F$5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A-604F-406C-9052-C1B9F65AC3FB}"/>
            </c:ext>
          </c:extLst>
        </c:ser>
        <c:ser>
          <c:idx val="3"/>
          <c:order val="3"/>
          <c:tx>
            <c:strRef>
              <c:f>DQ04_1!$G$1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604F-406C-9052-C1B9F65AC3FB}"/>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604F-406C-9052-C1B9F65AC3FB}"/>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604F-406C-9052-C1B9F65AC3FB}"/>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604F-406C-9052-C1B9F65AC3F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DQ04_1!$B$2:$C$5</c:f>
              <c:multiLvlStrCache>
                <c:ptCount val="4"/>
                <c:lvl>
                  <c:pt idx="0">
                    <c:v>Communicated to parents and families about district’s local wellness policy</c:v>
                  </c:pt>
                  <c:pt idx="1">
                    <c:v>Communicated to school staff about district’s local wellness policy</c:v>
                  </c:pt>
                  <c:pt idx="2">
                    <c:v>Helped revise district’s local wellness policy</c:v>
                  </c:pt>
                  <c:pt idx="3">
                    <c:v>Reviewed district’s local wellness policy</c:v>
                  </c:pt>
                </c:lvl>
                <c:lvl>
                  <c:pt idx="0">
                    <c:v>d.</c:v>
                  </c:pt>
                  <c:pt idx="1">
                    <c:v>c.</c:v>
                  </c:pt>
                  <c:pt idx="2">
                    <c:v>b.</c:v>
                  </c:pt>
                  <c:pt idx="3">
                    <c:v>a.</c:v>
                  </c:pt>
                </c:lvl>
              </c:multiLvlStrCache>
            </c:multiLvlStrRef>
          </c:cat>
          <c:val>
            <c:numRef>
              <c:f>DQ04_1!$G$2:$G$5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F-604F-406C-9052-C1B9F65AC3FB}"/>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DQ43_2!$D$1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DQ43_2!$B$2:$C$4</c:f>
              <c:multiLvlStrCache>
                <c:ptCount val="3"/>
                <c:lvl>
                  <c:pt idx="0">
                    <c:v>Parental consent is not required for sexual or reproductive health services and parents are not notified about any services provided</c:v>
                  </c:pt>
                  <c:pt idx="1">
                    <c:v>Parental consent is not required for sexual or reproductive health services, but parents are notified about all services provided</c:v>
                  </c:pt>
                  <c:pt idx="2">
                    <c:v>Parental consent is not required for sexual or reproductive health services, but parents may be notified depending on the service provided</c:v>
                  </c:pt>
                </c:lvl>
                <c:lvl>
                  <c:pt idx="0">
                    <c:v>f.</c:v>
                  </c:pt>
                  <c:pt idx="1">
                    <c:v>e.</c:v>
                  </c:pt>
                  <c:pt idx="2">
                    <c:v>d.</c:v>
                  </c:pt>
                </c:lvl>
              </c:multiLvlStrCache>
            </c:multiLvlStrRef>
          </c:cat>
          <c:val>
            <c:numRef>
              <c:f>DQ43_2!$D$2:$D$4</c:f>
              <c:numCache>
                <c:formatCode>General</c:formatCode>
                <c:ptCount val="3"/>
                <c:pt idx="0">
                  <c:v>8.0000000000000004E-4</c:v>
                </c:pt>
                <c:pt idx="1">
                  <c:v>8.0000000000000004E-4</c:v>
                </c:pt>
                <c:pt idx="2">
                  <c:v>8.0000000000000004E-4</c:v>
                </c:pt>
              </c:numCache>
            </c:numRef>
          </c:val>
          <c:extLst>
            <c:ext xmlns:c16="http://schemas.microsoft.com/office/drawing/2014/chart" uri="{C3380CC4-5D6E-409C-BE32-E72D297353CC}">
              <c16:uniqueId val="{00000000-A1D4-420C-BD87-428FD99F9342}"/>
            </c:ext>
          </c:extLst>
        </c:ser>
        <c:ser>
          <c:idx val="1"/>
          <c:order val="1"/>
          <c:tx>
            <c:strRef>
              <c:f>DQ43_2!$E$1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1D4-420C-BD87-428FD99F9342}"/>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1D4-420C-BD87-428FD99F9342}"/>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1D4-420C-BD87-428FD99F9342}"/>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DQ43_2!$B$2:$C$4</c:f>
              <c:multiLvlStrCache>
                <c:ptCount val="3"/>
                <c:lvl>
                  <c:pt idx="0">
                    <c:v>Parental consent is not required for sexual or reproductive health services and parents are not notified about any services provided</c:v>
                  </c:pt>
                  <c:pt idx="1">
                    <c:v>Parental consent is not required for sexual or reproductive health services, but parents are notified about all services provided</c:v>
                  </c:pt>
                  <c:pt idx="2">
                    <c:v>Parental consent is not required for sexual or reproductive health services, but parents may be notified depending on the service provided</c:v>
                  </c:pt>
                </c:lvl>
                <c:lvl>
                  <c:pt idx="0">
                    <c:v>f.</c:v>
                  </c:pt>
                  <c:pt idx="1">
                    <c:v>e.</c:v>
                  </c:pt>
                  <c:pt idx="2">
                    <c:v>d.</c:v>
                  </c:pt>
                </c:lvl>
              </c:multiLvlStrCache>
            </c:multiLvlStrRef>
          </c:cat>
          <c:val>
            <c:numRef>
              <c:f>DQ43_2!$E$2:$E$4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4-A1D4-420C-BD87-428FD99F9342}"/>
            </c:ext>
          </c:extLst>
        </c:ser>
        <c:ser>
          <c:idx val="2"/>
          <c:order val="2"/>
          <c:tx>
            <c:strRef>
              <c:f>DQ43_2!$F$1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A1D4-420C-BD87-428FD99F9342}"/>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A1D4-420C-BD87-428FD99F9342}"/>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A1D4-420C-BD87-428FD99F9342}"/>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DQ43_2!$B$2:$C$4</c:f>
              <c:multiLvlStrCache>
                <c:ptCount val="3"/>
                <c:lvl>
                  <c:pt idx="0">
                    <c:v>Parental consent is not required for sexual or reproductive health services and parents are not notified about any services provided</c:v>
                  </c:pt>
                  <c:pt idx="1">
                    <c:v>Parental consent is not required for sexual or reproductive health services, but parents are notified about all services provided</c:v>
                  </c:pt>
                  <c:pt idx="2">
                    <c:v>Parental consent is not required for sexual or reproductive health services, but parents may be notified depending on the service provided</c:v>
                  </c:pt>
                </c:lvl>
                <c:lvl>
                  <c:pt idx="0">
                    <c:v>f.</c:v>
                  </c:pt>
                  <c:pt idx="1">
                    <c:v>e.</c:v>
                  </c:pt>
                  <c:pt idx="2">
                    <c:v>d.</c:v>
                  </c:pt>
                </c:lvl>
              </c:multiLvlStrCache>
            </c:multiLvlStrRef>
          </c:cat>
          <c:val>
            <c:numRef>
              <c:f>DQ43_2!$F$2:$F$4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8-A1D4-420C-BD87-428FD99F9342}"/>
            </c:ext>
          </c:extLst>
        </c:ser>
        <c:ser>
          <c:idx val="3"/>
          <c:order val="3"/>
          <c:tx>
            <c:strRef>
              <c:f>DQ43_2!$G$1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A1D4-420C-BD87-428FD99F9342}"/>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A1D4-420C-BD87-428FD99F9342}"/>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A1D4-420C-BD87-428FD99F9342}"/>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DQ43_2!$B$2:$C$4</c:f>
              <c:multiLvlStrCache>
                <c:ptCount val="3"/>
                <c:lvl>
                  <c:pt idx="0">
                    <c:v>Parental consent is not required for sexual or reproductive health services and parents are not notified about any services provided</c:v>
                  </c:pt>
                  <c:pt idx="1">
                    <c:v>Parental consent is not required for sexual or reproductive health services, but parents are notified about all services provided</c:v>
                  </c:pt>
                  <c:pt idx="2">
                    <c:v>Parental consent is not required for sexual or reproductive health services, but parents may be notified depending on the service provided</c:v>
                  </c:pt>
                </c:lvl>
                <c:lvl>
                  <c:pt idx="0">
                    <c:v>f.</c:v>
                  </c:pt>
                  <c:pt idx="1">
                    <c:v>e.</c:v>
                  </c:pt>
                  <c:pt idx="2">
                    <c:v>d.</c:v>
                  </c:pt>
                </c:lvl>
              </c:multiLvlStrCache>
            </c:multiLvlStrRef>
          </c:cat>
          <c:val>
            <c:numRef>
              <c:f>DQ43_2!$G$2:$G$4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C-A1D4-420C-BD87-428FD99F9342}"/>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DQ44_1!$D$1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DQ44_1!$B$2:$C$4</c:f>
              <c:multiLvlStrCache>
                <c:ptCount val="3"/>
                <c:lvl>
                  <c:pt idx="0">
                    <c:v>Parental consent is not required for sexual or reproductive health services and parents are provided with information about referrals provided only upon request</c:v>
                  </c:pt>
                  <c:pt idx="1">
                    <c:v>Parental consent is required before any sexual or reproductive health services are referred</c:v>
                  </c:pt>
                  <c:pt idx="2">
                    <c:v>This school does not refer any sexual or reproductive health services</c:v>
                  </c:pt>
                </c:lvl>
                <c:lvl>
                  <c:pt idx="0">
                    <c:v>c.</c:v>
                  </c:pt>
                  <c:pt idx="1">
                    <c:v>b.</c:v>
                  </c:pt>
                  <c:pt idx="2">
                    <c:v>a.</c:v>
                  </c:pt>
                </c:lvl>
              </c:multiLvlStrCache>
            </c:multiLvlStrRef>
          </c:cat>
          <c:val>
            <c:numRef>
              <c:f>DQ44_1!$D$2:$D$4</c:f>
              <c:numCache>
                <c:formatCode>General</c:formatCode>
                <c:ptCount val="3"/>
                <c:pt idx="0">
                  <c:v>8.0000000000000004E-4</c:v>
                </c:pt>
                <c:pt idx="1">
                  <c:v>23.4</c:v>
                </c:pt>
                <c:pt idx="2">
                  <c:v>50</c:v>
                </c:pt>
              </c:numCache>
            </c:numRef>
          </c:val>
          <c:extLst>
            <c:ext xmlns:c16="http://schemas.microsoft.com/office/drawing/2014/chart" uri="{C3380CC4-5D6E-409C-BE32-E72D297353CC}">
              <c16:uniqueId val="{00000000-D791-4597-9B0F-E5B13EB8909A}"/>
            </c:ext>
          </c:extLst>
        </c:ser>
        <c:ser>
          <c:idx val="1"/>
          <c:order val="1"/>
          <c:tx>
            <c:strRef>
              <c:f>DQ44_1!$E$1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791-4597-9B0F-E5B13EB8909A}"/>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791-4597-9B0F-E5B13EB8909A}"/>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791-4597-9B0F-E5B13EB8909A}"/>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DQ44_1!$B$2:$C$4</c:f>
              <c:multiLvlStrCache>
                <c:ptCount val="3"/>
                <c:lvl>
                  <c:pt idx="0">
                    <c:v>Parental consent is not required for sexual or reproductive health services and parents are provided with information about referrals provided only upon request</c:v>
                  </c:pt>
                  <c:pt idx="1">
                    <c:v>Parental consent is required before any sexual or reproductive health services are referred</c:v>
                  </c:pt>
                  <c:pt idx="2">
                    <c:v>This school does not refer any sexual or reproductive health services</c:v>
                  </c:pt>
                </c:lvl>
                <c:lvl>
                  <c:pt idx="0">
                    <c:v>c.</c:v>
                  </c:pt>
                  <c:pt idx="1">
                    <c:v>b.</c:v>
                  </c:pt>
                  <c:pt idx="2">
                    <c:v>a.</c:v>
                  </c:pt>
                </c:lvl>
              </c:multiLvlStrCache>
            </c:multiLvlStrRef>
          </c:cat>
          <c:val>
            <c:numRef>
              <c:f>DQ44_1!$E$2:$E$4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4-D791-4597-9B0F-E5B13EB8909A}"/>
            </c:ext>
          </c:extLst>
        </c:ser>
        <c:ser>
          <c:idx val="2"/>
          <c:order val="2"/>
          <c:tx>
            <c:strRef>
              <c:f>DQ44_1!$F$1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791-4597-9B0F-E5B13EB8909A}"/>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D791-4597-9B0F-E5B13EB8909A}"/>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D791-4597-9B0F-E5B13EB8909A}"/>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DQ44_1!$B$2:$C$4</c:f>
              <c:multiLvlStrCache>
                <c:ptCount val="3"/>
                <c:lvl>
                  <c:pt idx="0">
                    <c:v>Parental consent is not required for sexual or reproductive health services and parents are provided with information about referrals provided only upon request</c:v>
                  </c:pt>
                  <c:pt idx="1">
                    <c:v>Parental consent is required before any sexual or reproductive health services are referred</c:v>
                  </c:pt>
                  <c:pt idx="2">
                    <c:v>This school does not refer any sexual or reproductive health services</c:v>
                  </c:pt>
                </c:lvl>
                <c:lvl>
                  <c:pt idx="0">
                    <c:v>c.</c:v>
                  </c:pt>
                  <c:pt idx="1">
                    <c:v>b.</c:v>
                  </c:pt>
                  <c:pt idx="2">
                    <c:v>a.</c:v>
                  </c:pt>
                </c:lvl>
              </c:multiLvlStrCache>
            </c:multiLvlStrRef>
          </c:cat>
          <c:val>
            <c:numRef>
              <c:f>DQ44_1!$F$2:$F$4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8-D791-4597-9B0F-E5B13EB8909A}"/>
            </c:ext>
          </c:extLst>
        </c:ser>
        <c:ser>
          <c:idx val="3"/>
          <c:order val="3"/>
          <c:tx>
            <c:strRef>
              <c:f>DQ44_1!$G$1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D791-4597-9B0F-E5B13EB8909A}"/>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D791-4597-9B0F-E5B13EB8909A}"/>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D791-4597-9B0F-E5B13EB8909A}"/>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DQ44_1!$B$2:$C$4</c:f>
              <c:multiLvlStrCache>
                <c:ptCount val="3"/>
                <c:lvl>
                  <c:pt idx="0">
                    <c:v>Parental consent is not required for sexual or reproductive health services and parents are provided with information about referrals provided only upon request</c:v>
                  </c:pt>
                  <c:pt idx="1">
                    <c:v>Parental consent is required before any sexual or reproductive health services are referred</c:v>
                  </c:pt>
                  <c:pt idx="2">
                    <c:v>This school does not refer any sexual or reproductive health services</c:v>
                  </c:pt>
                </c:lvl>
                <c:lvl>
                  <c:pt idx="0">
                    <c:v>c.</c:v>
                  </c:pt>
                  <c:pt idx="1">
                    <c:v>b.</c:v>
                  </c:pt>
                  <c:pt idx="2">
                    <c:v>a.</c:v>
                  </c:pt>
                </c:lvl>
              </c:multiLvlStrCache>
            </c:multiLvlStrRef>
          </c:cat>
          <c:val>
            <c:numRef>
              <c:f>DQ44_1!$G$2:$G$4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C-D791-4597-9B0F-E5B13EB8909A}"/>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DQ44_2!$D$1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DQ44_2!$B$2:$C$4</c:f>
              <c:multiLvlStrCache>
                <c:ptCount val="3"/>
                <c:lvl>
                  <c:pt idx="0">
                    <c:v>Parental consent is not required for sexual or reproductive health services and parents are not notified about any referrals provided</c:v>
                  </c:pt>
                  <c:pt idx="1">
                    <c:v>Parental consent is not required for sexual or reproductive health services, but parents are notified about all referrals provided</c:v>
                  </c:pt>
                  <c:pt idx="2">
                    <c:v>Parental consent is not required for sexual or reproductive health services, but parents may be notified depending on the referral provided</c:v>
                  </c:pt>
                </c:lvl>
                <c:lvl>
                  <c:pt idx="0">
                    <c:v>f.</c:v>
                  </c:pt>
                  <c:pt idx="1">
                    <c:v>e.</c:v>
                  </c:pt>
                  <c:pt idx="2">
                    <c:v>d.</c:v>
                  </c:pt>
                </c:lvl>
              </c:multiLvlStrCache>
            </c:multiLvlStrRef>
          </c:cat>
          <c:val>
            <c:numRef>
              <c:f>DQ44_2!$D$2:$D$4</c:f>
              <c:numCache>
                <c:formatCode>General</c:formatCode>
                <c:ptCount val="3"/>
                <c:pt idx="0">
                  <c:v>8.0000000000000004E-4</c:v>
                </c:pt>
                <c:pt idx="1">
                  <c:v>8.0000000000000004E-4</c:v>
                </c:pt>
                <c:pt idx="2">
                  <c:v>26.6</c:v>
                </c:pt>
              </c:numCache>
            </c:numRef>
          </c:val>
          <c:extLst>
            <c:ext xmlns:c16="http://schemas.microsoft.com/office/drawing/2014/chart" uri="{C3380CC4-5D6E-409C-BE32-E72D297353CC}">
              <c16:uniqueId val="{00000000-3E01-4BD3-82D6-69929495C193}"/>
            </c:ext>
          </c:extLst>
        </c:ser>
        <c:ser>
          <c:idx val="1"/>
          <c:order val="1"/>
          <c:tx>
            <c:strRef>
              <c:f>DQ44_2!$E$1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E01-4BD3-82D6-69929495C193}"/>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E01-4BD3-82D6-69929495C193}"/>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E01-4BD3-82D6-69929495C193}"/>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DQ44_2!$B$2:$C$4</c:f>
              <c:multiLvlStrCache>
                <c:ptCount val="3"/>
                <c:lvl>
                  <c:pt idx="0">
                    <c:v>Parental consent is not required for sexual or reproductive health services and parents are not notified about any referrals provided</c:v>
                  </c:pt>
                  <c:pt idx="1">
                    <c:v>Parental consent is not required for sexual or reproductive health services, but parents are notified about all referrals provided</c:v>
                  </c:pt>
                  <c:pt idx="2">
                    <c:v>Parental consent is not required for sexual or reproductive health services, but parents may be notified depending on the referral provided</c:v>
                  </c:pt>
                </c:lvl>
                <c:lvl>
                  <c:pt idx="0">
                    <c:v>f.</c:v>
                  </c:pt>
                  <c:pt idx="1">
                    <c:v>e.</c:v>
                  </c:pt>
                  <c:pt idx="2">
                    <c:v>d.</c:v>
                  </c:pt>
                </c:lvl>
              </c:multiLvlStrCache>
            </c:multiLvlStrRef>
          </c:cat>
          <c:val>
            <c:numRef>
              <c:f>DQ44_2!$E$2:$E$4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4-3E01-4BD3-82D6-69929495C193}"/>
            </c:ext>
          </c:extLst>
        </c:ser>
        <c:ser>
          <c:idx val="2"/>
          <c:order val="2"/>
          <c:tx>
            <c:strRef>
              <c:f>DQ44_2!$F$1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E01-4BD3-82D6-69929495C193}"/>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3E01-4BD3-82D6-69929495C193}"/>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3E01-4BD3-82D6-69929495C193}"/>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DQ44_2!$B$2:$C$4</c:f>
              <c:multiLvlStrCache>
                <c:ptCount val="3"/>
                <c:lvl>
                  <c:pt idx="0">
                    <c:v>Parental consent is not required for sexual or reproductive health services and parents are not notified about any referrals provided</c:v>
                  </c:pt>
                  <c:pt idx="1">
                    <c:v>Parental consent is not required for sexual or reproductive health services, but parents are notified about all referrals provided</c:v>
                  </c:pt>
                  <c:pt idx="2">
                    <c:v>Parental consent is not required for sexual or reproductive health services, but parents may be notified depending on the referral provided</c:v>
                  </c:pt>
                </c:lvl>
                <c:lvl>
                  <c:pt idx="0">
                    <c:v>f.</c:v>
                  </c:pt>
                  <c:pt idx="1">
                    <c:v>e.</c:v>
                  </c:pt>
                  <c:pt idx="2">
                    <c:v>d.</c:v>
                  </c:pt>
                </c:lvl>
              </c:multiLvlStrCache>
            </c:multiLvlStrRef>
          </c:cat>
          <c:val>
            <c:numRef>
              <c:f>DQ44_2!$F$2:$F$4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8-3E01-4BD3-82D6-69929495C193}"/>
            </c:ext>
          </c:extLst>
        </c:ser>
        <c:ser>
          <c:idx val="3"/>
          <c:order val="3"/>
          <c:tx>
            <c:strRef>
              <c:f>DQ44_2!$G$1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3E01-4BD3-82D6-69929495C193}"/>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3E01-4BD3-82D6-69929495C193}"/>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3E01-4BD3-82D6-69929495C193}"/>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DQ44_2!$B$2:$C$4</c:f>
              <c:multiLvlStrCache>
                <c:ptCount val="3"/>
                <c:lvl>
                  <c:pt idx="0">
                    <c:v>Parental consent is not required for sexual or reproductive health services and parents are not notified about any referrals provided</c:v>
                  </c:pt>
                  <c:pt idx="1">
                    <c:v>Parental consent is not required for sexual or reproductive health services, but parents are notified about all referrals provided</c:v>
                  </c:pt>
                  <c:pt idx="2">
                    <c:v>Parental consent is not required for sexual or reproductive health services, but parents may be notified depending on the referral provided</c:v>
                  </c:pt>
                </c:lvl>
                <c:lvl>
                  <c:pt idx="0">
                    <c:v>f.</c:v>
                  </c:pt>
                  <c:pt idx="1">
                    <c:v>e.</c:v>
                  </c:pt>
                  <c:pt idx="2">
                    <c:v>d.</c:v>
                  </c:pt>
                </c:lvl>
              </c:multiLvlStrCache>
            </c:multiLvlStrRef>
          </c:cat>
          <c:val>
            <c:numRef>
              <c:f>DQ44_2!$G$2:$G$4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C-3E01-4BD3-82D6-69929495C193}"/>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DQ45_1!$D$1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DQ45_1!$B$2:$C$5</c:f>
              <c:multiLvlStrCache>
                <c:ptCount val="4"/>
                <c:lvl>
                  <c:pt idx="0">
                    <c:v>Importance of maintaining student confidentiality for sexual health services</c:v>
                  </c:pt>
                  <c:pt idx="1">
                    <c:v>Laws and policies related to adolescent sexual health services, such as minor consent for sexual health services</c:v>
                  </c:pt>
                  <c:pt idx="2">
                    <c:v>Sexual health services that adolescents should receive</c:v>
                  </c:pt>
                  <c:pt idx="3">
                    <c:v>Basic sexual health overview including community-specific information about STD, HIV, and unplanned pregnancy rates and prevention strategies</c:v>
                  </c:pt>
                </c:lvl>
                <c:lvl>
                  <c:pt idx="0">
                    <c:v>d.</c:v>
                  </c:pt>
                  <c:pt idx="1">
                    <c:v>c.</c:v>
                  </c:pt>
                  <c:pt idx="2">
                    <c:v>b.</c:v>
                  </c:pt>
                  <c:pt idx="3">
                    <c:v>a.</c:v>
                  </c:pt>
                </c:lvl>
              </c:multiLvlStrCache>
            </c:multiLvlStrRef>
          </c:cat>
          <c:val>
            <c:numRef>
              <c:f>DQ45_1!$D$2:$D$5</c:f>
              <c:numCache>
                <c:formatCode>General</c:formatCode>
                <c:ptCount val="4"/>
                <c:pt idx="0">
                  <c:v>34.1</c:v>
                </c:pt>
                <c:pt idx="1">
                  <c:v>45.9</c:v>
                </c:pt>
                <c:pt idx="2">
                  <c:v>40</c:v>
                </c:pt>
                <c:pt idx="3">
                  <c:v>40</c:v>
                </c:pt>
              </c:numCache>
            </c:numRef>
          </c:val>
          <c:extLst>
            <c:ext xmlns:c16="http://schemas.microsoft.com/office/drawing/2014/chart" uri="{C3380CC4-5D6E-409C-BE32-E72D297353CC}">
              <c16:uniqueId val="{00000000-B062-4EE2-B5D5-FF8CEFD17360}"/>
            </c:ext>
          </c:extLst>
        </c:ser>
        <c:ser>
          <c:idx val="1"/>
          <c:order val="1"/>
          <c:tx>
            <c:strRef>
              <c:f>DQ45_1!$E$1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062-4EE2-B5D5-FF8CEFD17360}"/>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062-4EE2-B5D5-FF8CEFD17360}"/>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062-4EE2-B5D5-FF8CEFD17360}"/>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062-4EE2-B5D5-FF8CEFD17360}"/>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DQ45_1!$B$2:$C$5</c:f>
              <c:multiLvlStrCache>
                <c:ptCount val="4"/>
                <c:lvl>
                  <c:pt idx="0">
                    <c:v>Importance of maintaining student confidentiality for sexual health services</c:v>
                  </c:pt>
                  <c:pt idx="1">
                    <c:v>Laws and policies related to adolescent sexual health services, such as minor consent for sexual health services</c:v>
                  </c:pt>
                  <c:pt idx="2">
                    <c:v>Sexual health services that adolescents should receive</c:v>
                  </c:pt>
                  <c:pt idx="3">
                    <c:v>Basic sexual health overview including community-specific information about STD, HIV, and unplanned pregnancy rates and prevention strategies</c:v>
                  </c:pt>
                </c:lvl>
                <c:lvl>
                  <c:pt idx="0">
                    <c:v>d.</c:v>
                  </c:pt>
                  <c:pt idx="1">
                    <c:v>c.</c:v>
                  </c:pt>
                  <c:pt idx="2">
                    <c:v>b.</c:v>
                  </c:pt>
                  <c:pt idx="3">
                    <c:v>a.</c:v>
                  </c:pt>
                </c:lvl>
              </c:multiLvlStrCache>
            </c:multiLvlStrRef>
          </c:cat>
          <c:val>
            <c:numRef>
              <c:f>DQ45_1!$E$2:$E$5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5-B062-4EE2-B5D5-FF8CEFD17360}"/>
            </c:ext>
          </c:extLst>
        </c:ser>
        <c:ser>
          <c:idx val="2"/>
          <c:order val="2"/>
          <c:tx>
            <c:strRef>
              <c:f>DQ45_1!$F$1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B062-4EE2-B5D5-FF8CEFD17360}"/>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B062-4EE2-B5D5-FF8CEFD17360}"/>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B062-4EE2-B5D5-FF8CEFD17360}"/>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B062-4EE2-B5D5-FF8CEFD17360}"/>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DQ45_1!$B$2:$C$5</c:f>
              <c:multiLvlStrCache>
                <c:ptCount val="4"/>
                <c:lvl>
                  <c:pt idx="0">
                    <c:v>Importance of maintaining student confidentiality for sexual health services</c:v>
                  </c:pt>
                  <c:pt idx="1">
                    <c:v>Laws and policies related to adolescent sexual health services, such as minor consent for sexual health services</c:v>
                  </c:pt>
                  <c:pt idx="2">
                    <c:v>Sexual health services that adolescents should receive</c:v>
                  </c:pt>
                  <c:pt idx="3">
                    <c:v>Basic sexual health overview including community-specific information about STD, HIV, and unplanned pregnancy rates and prevention strategies</c:v>
                  </c:pt>
                </c:lvl>
                <c:lvl>
                  <c:pt idx="0">
                    <c:v>d.</c:v>
                  </c:pt>
                  <c:pt idx="1">
                    <c:v>c.</c:v>
                  </c:pt>
                  <c:pt idx="2">
                    <c:v>b.</c:v>
                  </c:pt>
                  <c:pt idx="3">
                    <c:v>a.</c:v>
                  </c:pt>
                </c:lvl>
              </c:multiLvlStrCache>
            </c:multiLvlStrRef>
          </c:cat>
          <c:val>
            <c:numRef>
              <c:f>DQ45_1!$F$2:$F$5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A-B062-4EE2-B5D5-FF8CEFD17360}"/>
            </c:ext>
          </c:extLst>
        </c:ser>
        <c:ser>
          <c:idx val="3"/>
          <c:order val="3"/>
          <c:tx>
            <c:strRef>
              <c:f>DQ45_1!$G$1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B062-4EE2-B5D5-FF8CEFD17360}"/>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B062-4EE2-B5D5-FF8CEFD17360}"/>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B062-4EE2-B5D5-FF8CEFD17360}"/>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B062-4EE2-B5D5-FF8CEFD17360}"/>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DQ45_1!$B$2:$C$5</c:f>
              <c:multiLvlStrCache>
                <c:ptCount val="4"/>
                <c:lvl>
                  <c:pt idx="0">
                    <c:v>Importance of maintaining student confidentiality for sexual health services</c:v>
                  </c:pt>
                  <c:pt idx="1">
                    <c:v>Laws and policies related to adolescent sexual health services, such as minor consent for sexual health services</c:v>
                  </c:pt>
                  <c:pt idx="2">
                    <c:v>Sexual health services that adolescents should receive</c:v>
                  </c:pt>
                  <c:pt idx="3">
                    <c:v>Basic sexual health overview including community-specific information about STD, HIV, and unplanned pregnancy rates and prevention strategies</c:v>
                  </c:pt>
                </c:lvl>
                <c:lvl>
                  <c:pt idx="0">
                    <c:v>d.</c:v>
                  </c:pt>
                  <c:pt idx="1">
                    <c:v>c.</c:v>
                  </c:pt>
                  <c:pt idx="2">
                    <c:v>b.</c:v>
                  </c:pt>
                  <c:pt idx="3">
                    <c:v>a.</c:v>
                  </c:pt>
                </c:lvl>
              </c:multiLvlStrCache>
            </c:multiLvlStrRef>
          </c:cat>
          <c:val>
            <c:numRef>
              <c:f>DQ45_1!$G$2:$G$5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F-B062-4EE2-B5D5-FF8CEFD17360}"/>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DQ45_2!$D$1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DQ45_2!$B$2:$C$5</c:f>
              <c:multiLvlStrCache>
                <c:ptCount val="4"/>
                <c:lvl>
                  <c:pt idx="0">
                    <c:v>Ensuring sexual health services are inclusive of lesbian, gay, bisexual, and transgender students</c:v>
                  </c:pt>
                  <c:pt idx="1">
                    <c:v>Best practices for adolescent sexual health services provision, such as making services youth-friendly</c:v>
                  </c:pt>
                  <c:pt idx="2">
                    <c:v>How to make successful referrals of students to sexual health services</c:v>
                  </c:pt>
                  <c:pt idx="3">
                    <c:v>How to create or use a student referral guide for sexual health services</c:v>
                  </c:pt>
                </c:lvl>
                <c:lvl>
                  <c:pt idx="0">
                    <c:v>h.</c:v>
                  </c:pt>
                  <c:pt idx="1">
                    <c:v>g.</c:v>
                  </c:pt>
                  <c:pt idx="2">
                    <c:v>f.</c:v>
                  </c:pt>
                  <c:pt idx="3">
                    <c:v>e.</c:v>
                  </c:pt>
                </c:lvl>
              </c:multiLvlStrCache>
            </c:multiLvlStrRef>
          </c:cat>
          <c:val>
            <c:numRef>
              <c:f>DQ45_2!$D$2:$D$5</c:f>
              <c:numCache>
                <c:formatCode>General</c:formatCode>
                <c:ptCount val="4"/>
                <c:pt idx="0">
                  <c:v>34.1</c:v>
                </c:pt>
                <c:pt idx="1">
                  <c:v>17.600000000000001</c:v>
                </c:pt>
                <c:pt idx="2">
                  <c:v>25.9</c:v>
                </c:pt>
                <c:pt idx="3">
                  <c:v>17.600000000000001</c:v>
                </c:pt>
              </c:numCache>
            </c:numRef>
          </c:val>
          <c:extLst>
            <c:ext xmlns:c16="http://schemas.microsoft.com/office/drawing/2014/chart" uri="{C3380CC4-5D6E-409C-BE32-E72D297353CC}">
              <c16:uniqueId val="{00000000-1405-4E4E-A54D-135EE322021E}"/>
            </c:ext>
          </c:extLst>
        </c:ser>
        <c:ser>
          <c:idx val="1"/>
          <c:order val="1"/>
          <c:tx>
            <c:strRef>
              <c:f>DQ45_2!$E$1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405-4E4E-A54D-135EE322021E}"/>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405-4E4E-A54D-135EE322021E}"/>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405-4E4E-A54D-135EE322021E}"/>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405-4E4E-A54D-135EE322021E}"/>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DQ45_2!$B$2:$C$5</c:f>
              <c:multiLvlStrCache>
                <c:ptCount val="4"/>
                <c:lvl>
                  <c:pt idx="0">
                    <c:v>Ensuring sexual health services are inclusive of lesbian, gay, bisexual, and transgender students</c:v>
                  </c:pt>
                  <c:pt idx="1">
                    <c:v>Best practices for adolescent sexual health services provision, such as making services youth-friendly</c:v>
                  </c:pt>
                  <c:pt idx="2">
                    <c:v>How to make successful referrals of students to sexual health services</c:v>
                  </c:pt>
                  <c:pt idx="3">
                    <c:v>How to create or use a student referral guide for sexual health services</c:v>
                  </c:pt>
                </c:lvl>
                <c:lvl>
                  <c:pt idx="0">
                    <c:v>h.</c:v>
                  </c:pt>
                  <c:pt idx="1">
                    <c:v>g.</c:v>
                  </c:pt>
                  <c:pt idx="2">
                    <c:v>f.</c:v>
                  </c:pt>
                  <c:pt idx="3">
                    <c:v>e.</c:v>
                  </c:pt>
                </c:lvl>
              </c:multiLvlStrCache>
            </c:multiLvlStrRef>
          </c:cat>
          <c:val>
            <c:numRef>
              <c:f>DQ45_2!$E$2:$E$5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5-1405-4E4E-A54D-135EE322021E}"/>
            </c:ext>
          </c:extLst>
        </c:ser>
        <c:ser>
          <c:idx val="2"/>
          <c:order val="2"/>
          <c:tx>
            <c:strRef>
              <c:f>DQ45_2!$F$1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1405-4E4E-A54D-135EE322021E}"/>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1405-4E4E-A54D-135EE322021E}"/>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1405-4E4E-A54D-135EE322021E}"/>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1405-4E4E-A54D-135EE322021E}"/>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DQ45_2!$B$2:$C$5</c:f>
              <c:multiLvlStrCache>
                <c:ptCount val="4"/>
                <c:lvl>
                  <c:pt idx="0">
                    <c:v>Ensuring sexual health services are inclusive of lesbian, gay, bisexual, and transgender students</c:v>
                  </c:pt>
                  <c:pt idx="1">
                    <c:v>Best practices for adolescent sexual health services provision, such as making services youth-friendly</c:v>
                  </c:pt>
                  <c:pt idx="2">
                    <c:v>How to make successful referrals of students to sexual health services</c:v>
                  </c:pt>
                  <c:pt idx="3">
                    <c:v>How to create or use a student referral guide for sexual health services</c:v>
                  </c:pt>
                </c:lvl>
                <c:lvl>
                  <c:pt idx="0">
                    <c:v>h.</c:v>
                  </c:pt>
                  <c:pt idx="1">
                    <c:v>g.</c:v>
                  </c:pt>
                  <c:pt idx="2">
                    <c:v>f.</c:v>
                  </c:pt>
                  <c:pt idx="3">
                    <c:v>e.</c:v>
                  </c:pt>
                </c:lvl>
              </c:multiLvlStrCache>
            </c:multiLvlStrRef>
          </c:cat>
          <c:val>
            <c:numRef>
              <c:f>DQ45_2!$F$2:$F$5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A-1405-4E4E-A54D-135EE322021E}"/>
            </c:ext>
          </c:extLst>
        </c:ser>
        <c:ser>
          <c:idx val="3"/>
          <c:order val="3"/>
          <c:tx>
            <c:strRef>
              <c:f>DQ45_2!$G$1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1405-4E4E-A54D-135EE322021E}"/>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1405-4E4E-A54D-135EE322021E}"/>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1405-4E4E-A54D-135EE322021E}"/>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1405-4E4E-A54D-135EE322021E}"/>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DQ45_2!$B$2:$C$5</c:f>
              <c:multiLvlStrCache>
                <c:ptCount val="4"/>
                <c:lvl>
                  <c:pt idx="0">
                    <c:v>Ensuring sexual health services are inclusive of lesbian, gay, bisexual, and transgender students</c:v>
                  </c:pt>
                  <c:pt idx="1">
                    <c:v>Best practices for adolescent sexual health services provision, such as making services youth-friendly</c:v>
                  </c:pt>
                  <c:pt idx="2">
                    <c:v>How to make successful referrals of students to sexual health services</c:v>
                  </c:pt>
                  <c:pt idx="3">
                    <c:v>How to create or use a student referral guide for sexual health services</c:v>
                  </c:pt>
                </c:lvl>
                <c:lvl>
                  <c:pt idx="0">
                    <c:v>h.</c:v>
                  </c:pt>
                  <c:pt idx="1">
                    <c:v>g.</c:v>
                  </c:pt>
                  <c:pt idx="2">
                    <c:v>f.</c:v>
                  </c:pt>
                  <c:pt idx="3">
                    <c:v>e.</c:v>
                  </c:pt>
                </c:lvl>
              </c:multiLvlStrCache>
            </c:multiLvlStrRef>
          </c:cat>
          <c:val>
            <c:numRef>
              <c:f>DQ45_2!$G$2:$G$5</c:f>
              <c:numCache>
                <c:formatCode>General</c:formatCode>
                <c:ptCount val="4"/>
                <c:pt idx="0">
                  <c:v>8.9999999999999998E-4</c:v>
                </c:pt>
                <c:pt idx="1">
                  <c:v>8.9999999999999998E-4</c:v>
                </c:pt>
                <c:pt idx="2">
                  <c:v>8.9999999999999998E-4</c:v>
                </c:pt>
                <c:pt idx="3">
                  <c:v>8.9999999999999998E-4</c:v>
                </c:pt>
              </c:numCache>
            </c:numRef>
          </c:val>
          <c:extLst>
            <c:ext xmlns:c16="http://schemas.microsoft.com/office/drawing/2014/chart" uri="{C3380CC4-5D6E-409C-BE32-E72D297353CC}">
              <c16:uniqueId val="{0000000F-1405-4E4E-A54D-135EE322021E}"/>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DQ46_1!$D$1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DQ46_1!$B$2:$C$6</c:f>
              <c:multiLvlStrCache>
                <c:ptCount val="5"/>
                <c:lvl>
                  <c:pt idx="0">
                    <c:v>Provided parents with information about physical education and physical activity programs</c:v>
                  </c:pt>
                  <c:pt idx="1">
                    <c:v>Provided parents with information to support one-on-one time between adolescents and their health care providers</c:v>
                  </c:pt>
                  <c:pt idx="2">
                    <c:v>Provided parents with information about how to monitor their teen (e.g., setting parental expectations, keeping track of their teen, responding when their teen breaks the rules)</c:v>
                  </c:pt>
                  <c:pt idx="3">
                    <c:v>Provided parents with information to support parent-adolescent communication about topics other than sex</c:v>
                  </c:pt>
                  <c:pt idx="4">
                    <c:v>Provided parents with information to support parent-adolescent communication about sex</c:v>
                  </c:pt>
                </c:lvl>
                <c:lvl>
                  <c:pt idx="0">
                    <c:v>e.</c:v>
                  </c:pt>
                  <c:pt idx="1">
                    <c:v>d.</c:v>
                  </c:pt>
                  <c:pt idx="2">
                    <c:v>c.</c:v>
                  </c:pt>
                  <c:pt idx="3">
                    <c:v>b.</c:v>
                  </c:pt>
                  <c:pt idx="4">
                    <c:v>a.</c:v>
                  </c:pt>
                </c:lvl>
              </c:multiLvlStrCache>
            </c:multiLvlStrRef>
          </c:cat>
          <c:val>
            <c:numRef>
              <c:f>DQ46_1!$D$2:$D$6</c:f>
              <c:numCache>
                <c:formatCode>General</c:formatCode>
                <c:ptCount val="5"/>
                <c:pt idx="0">
                  <c:v>54.1</c:v>
                </c:pt>
                <c:pt idx="1">
                  <c:v>14.7</c:v>
                </c:pt>
                <c:pt idx="2">
                  <c:v>31.2</c:v>
                </c:pt>
                <c:pt idx="3">
                  <c:v>37.1</c:v>
                </c:pt>
                <c:pt idx="4">
                  <c:v>20</c:v>
                </c:pt>
              </c:numCache>
            </c:numRef>
          </c:val>
          <c:extLst>
            <c:ext xmlns:c16="http://schemas.microsoft.com/office/drawing/2014/chart" uri="{C3380CC4-5D6E-409C-BE32-E72D297353CC}">
              <c16:uniqueId val="{00000000-908A-43D0-A1AF-3C72995AC5D7}"/>
            </c:ext>
          </c:extLst>
        </c:ser>
        <c:ser>
          <c:idx val="1"/>
          <c:order val="1"/>
          <c:tx>
            <c:strRef>
              <c:f>DQ46_1!$E$1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08A-43D0-A1AF-3C72995AC5D7}"/>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08A-43D0-A1AF-3C72995AC5D7}"/>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08A-43D0-A1AF-3C72995AC5D7}"/>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08A-43D0-A1AF-3C72995AC5D7}"/>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08A-43D0-A1AF-3C72995AC5D7}"/>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DQ46_1!$B$2:$C$6</c:f>
              <c:multiLvlStrCache>
                <c:ptCount val="5"/>
                <c:lvl>
                  <c:pt idx="0">
                    <c:v>Provided parents with information about physical education and physical activity programs</c:v>
                  </c:pt>
                  <c:pt idx="1">
                    <c:v>Provided parents with information to support one-on-one time between adolescents and their health care providers</c:v>
                  </c:pt>
                  <c:pt idx="2">
                    <c:v>Provided parents with information about how to monitor their teen (e.g., setting parental expectations, keeping track of their teen, responding when their teen breaks the rules)</c:v>
                  </c:pt>
                  <c:pt idx="3">
                    <c:v>Provided parents with information to support parent-adolescent communication about topics other than sex</c:v>
                  </c:pt>
                  <c:pt idx="4">
                    <c:v>Provided parents with information to support parent-adolescent communication about sex</c:v>
                  </c:pt>
                </c:lvl>
                <c:lvl>
                  <c:pt idx="0">
                    <c:v>e.</c:v>
                  </c:pt>
                  <c:pt idx="1">
                    <c:v>d.</c:v>
                  </c:pt>
                  <c:pt idx="2">
                    <c:v>c.</c:v>
                  </c:pt>
                  <c:pt idx="3">
                    <c:v>b.</c:v>
                  </c:pt>
                  <c:pt idx="4">
                    <c:v>a.</c:v>
                  </c:pt>
                </c:lvl>
              </c:multiLvlStrCache>
            </c:multiLvlStrRef>
          </c:cat>
          <c:val>
            <c:numRef>
              <c:f>DQ46_1!$E$2:$E$6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908A-43D0-A1AF-3C72995AC5D7}"/>
            </c:ext>
          </c:extLst>
        </c:ser>
        <c:ser>
          <c:idx val="2"/>
          <c:order val="2"/>
          <c:tx>
            <c:strRef>
              <c:f>DQ46_1!$F$1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08A-43D0-A1AF-3C72995AC5D7}"/>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08A-43D0-A1AF-3C72995AC5D7}"/>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08A-43D0-A1AF-3C72995AC5D7}"/>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08A-43D0-A1AF-3C72995AC5D7}"/>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908A-43D0-A1AF-3C72995AC5D7}"/>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DQ46_1!$B$2:$C$6</c:f>
              <c:multiLvlStrCache>
                <c:ptCount val="5"/>
                <c:lvl>
                  <c:pt idx="0">
                    <c:v>Provided parents with information about physical education and physical activity programs</c:v>
                  </c:pt>
                  <c:pt idx="1">
                    <c:v>Provided parents with information to support one-on-one time between adolescents and their health care providers</c:v>
                  </c:pt>
                  <c:pt idx="2">
                    <c:v>Provided parents with information about how to monitor their teen (e.g., setting parental expectations, keeping track of their teen, responding when their teen breaks the rules)</c:v>
                  </c:pt>
                  <c:pt idx="3">
                    <c:v>Provided parents with information to support parent-adolescent communication about topics other than sex</c:v>
                  </c:pt>
                  <c:pt idx="4">
                    <c:v>Provided parents with information to support parent-adolescent communication about sex</c:v>
                  </c:pt>
                </c:lvl>
                <c:lvl>
                  <c:pt idx="0">
                    <c:v>e.</c:v>
                  </c:pt>
                  <c:pt idx="1">
                    <c:v>d.</c:v>
                  </c:pt>
                  <c:pt idx="2">
                    <c:v>c.</c:v>
                  </c:pt>
                  <c:pt idx="3">
                    <c:v>b.</c:v>
                  </c:pt>
                  <c:pt idx="4">
                    <c:v>a.</c:v>
                  </c:pt>
                </c:lvl>
              </c:multiLvlStrCache>
            </c:multiLvlStrRef>
          </c:cat>
          <c:val>
            <c:numRef>
              <c:f>DQ46_1!$F$2:$F$6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C-908A-43D0-A1AF-3C72995AC5D7}"/>
            </c:ext>
          </c:extLst>
        </c:ser>
        <c:ser>
          <c:idx val="3"/>
          <c:order val="3"/>
          <c:tx>
            <c:strRef>
              <c:f>DQ46_1!$G$1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908A-43D0-A1AF-3C72995AC5D7}"/>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908A-43D0-A1AF-3C72995AC5D7}"/>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908A-43D0-A1AF-3C72995AC5D7}"/>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908A-43D0-A1AF-3C72995AC5D7}"/>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908A-43D0-A1AF-3C72995AC5D7}"/>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DQ46_1!$B$2:$C$6</c:f>
              <c:multiLvlStrCache>
                <c:ptCount val="5"/>
                <c:lvl>
                  <c:pt idx="0">
                    <c:v>Provided parents with information about physical education and physical activity programs</c:v>
                  </c:pt>
                  <c:pt idx="1">
                    <c:v>Provided parents with information to support one-on-one time between adolescents and their health care providers</c:v>
                  </c:pt>
                  <c:pt idx="2">
                    <c:v>Provided parents with information about how to monitor their teen (e.g., setting parental expectations, keeping track of their teen, responding when their teen breaks the rules)</c:v>
                  </c:pt>
                  <c:pt idx="3">
                    <c:v>Provided parents with information to support parent-adolescent communication about topics other than sex</c:v>
                  </c:pt>
                  <c:pt idx="4">
                    <c:v>Provided parents with information to support parent-adolescent communication about sex</c:v>
                  </c:pt>
                </c:lvl>
                <c:lvl>
                  <c:pt idx="0">
                    <c:v>e.</c:v>
                  </c:pt>
                  <c:pt idx="1">
                    <c:v>d.</c:v>
                  </c:pt>
                  <c:pt idx="2">
                    <c:v>c.</c:v>
                  </c:pt>
                  <c:pt idx="3">
                    <c:v>b.</c:v>
                  </c:pt>
                  <c:pt idx="4">
                    <c:v>a.</c:v>
                  </c:pt>
                </c:lvl>
              </c:multiLvlStrCache>
            </c:multiLvlStrRef>
          </c:cat>
          <c:val>
            <c:numRef>
              <c:f>DQ46_1!$G$2:$G$6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12-908A-43D0-A1AF-3C72995AC5D7}"/>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DQ46_2!$D$1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DQ46_2!$B$2:$C$6</c:f>
              <c:multiLvlStrCache>
                <c:ptCount val="5"/>
                <c:lvl>
                  <c:pt idx="0">
                    <c:v>Provided parents with information about before- or after-school programs available in the community</c:v>
                  </c:pt>
                  <c:pt idx="1">
                    <c:v>Provided disease-specific education for parents and families of students with chronic health conditions (e.g., asthma, diabetes)</c:v>
                  </c:pt>
                  <c:pt idx="2">
                    <c:v>Linked parents and families to health services and programs in the community</c:v>
                  </c:pt>
                  <c:pt idx="3">
                    <c:v>Involved parents as school volunteers in physical education or physical activity programs</c:v>
                  </c:pt>
                  <c:pt idx="4">
                    <c:v>Involved parents as school volunteers in the delivery of health education activities and services</c:v>
                  </c:pt>
                </c:lvl>
                <c:lvl>
                  <c:pt idx="0">
                    <c:v>j.</c:v>
                  </c:pt>
                  <c:pt idx="1">
                    <c:v>i.</c:v>
                  </c:pt>
                  <c:pt idx="2">
                    <c:v>h.</c:v>
                  </c:pt>
                  <c:pt idx="3">
                    <c:v>g.</c:v>
                  </c:pt>
                  <c:pt idx="4">
                    <c:v>f.</c:v>
                  </c:pt>
                </c:lvl>
              </c:multiLvlStrCache>
            </c:multiLvlStrRef>
          </c:cat>
          <c:val>
            <c:numRef>
              <c:f>DQ46_2!$D$2:$D$6</c:f>
              <c:numCache>
                <c:formatCode>General</c:formatCode>
                <c:ptCount val="5"/>
                <c:pt idx="0">
                  <c:v>76.5</c:v>
                </c:pt>
                <c:pt idx="1">
                  <c:v>39.4</c:v>
                </c:pt>
                <c:pt idx="2">
                  <c:v>77.599999999999994</c:v>
                </c:pt>
                <c:pt idx="3">
                  <c:v>17.100000000000001</c:v>
                </c:pt>
                <c:pt idx="4">
                  <c:v>14.7</c:v>
                </c:pt>
              </c:numCache>
            </c:numRef>
          </c:val>
          <c:extLst>
            <c:ext xmlns:c16="http://schemas.microsoft.com/office/drawing/2014/chart" uri="{C3380CC4-5D6E-409C-BE32-E72D297353CC}">
              <c16:uniqueId val="{00000000-A91F-45E4-A6B8-1356527D347B}"/>
            </c:ext>
          </c:extLst>
        </c:ser>
        <c:ser>
          <c:idx val="1"/>
          <c:order val="1"/>
          <c:tx>
            <c:strRef>
              <c:f>DQ46_2!$E$1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91F-45E4-A6B8-1356527D347B}"/>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91F-45E4-A6B8-1356527D347B}"/>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91F-45E4-A6B8-1356527D347B}"/>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A91F-45E4-A6B8-1356527D347B}"/>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A91F-45E4-A6B8-1356527D347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DQ46_2!$B$2:$C$6</c:f>
              <c:multiLvlStrCache>
                <c:ptCount val="5"/>
                <c:lvl>
                  <c:pt idx="0">
                    <c:v>Provided parents with information about before- or after-school programs available in the community</c:v>
                  </c:pt>
                  <c:pt idx="1">
                    <c:v>Provided disease-specific education for parents and families of students with chronic health conditions (e.g., asthma, diabetes)</c:v>
                  </c:pt>
                  <c:pt idx="2">
                    <c:v>Linked parents and families to health services and programs in the community</c:v>
                  </c:pt>
                  <c:pt idx="3">
                    <c:v>Involved parents as school volunteers in physical education or physical activity programs</c:v>
                  </c:pt>
                  <c:pt idx="4">
                    <c:v>Involved parents as school volunteers in the delivery of health education activities and services</c:v>
                  </c:pt>
                </c:lvl>
                <c:lvl>
                  <c:pt idx="0">
                    <c:v>j.</c:v>
                  </c:pt>
                  <c:pt idx="1">
                    <c:v>i.</c:v>
                  </c:pt>
                  <c:pt idx="2">
                    <c:v>h.</c:v>
                  </c:pt>
                  <c:pt idx="3">
                    <c:v>g.</c:v>
                  </c:pt>
                  <c:pt idx="4">
                    <c:v>f.</c:v>
                  </c:pt>
                </c:lvl>
              </c:multiLvlStrCache>
            </c:multiLvlStrRef>
          </c:cat>
          <c:val>
            <c:numRef>
              <c:f>DQ46_2!$E$2:$E$6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6-A91F-45E4-A6B8-1356527D347B}"/>
            </c:ext>
          </c:extLst>
        </c:ser>
        <c:ser>
          <c:idx val="2"/>
          <c:order val="2"/>
          <c:tx>
            <c:strRef>
              <c:f>DQ46_2!$F$1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A91F-45E4-A6B8-1356527D347B}"/>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A91F-45E4-A6B8-1356527D347B}"/>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A91F-45E4-A6B8-1356527D347B}"/>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A91F-45E4-A6B8-1356527D347B}"/>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A91F-45E4-A6B8-1356527D347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DQ46_2!$B$2:$C$6</c:f>
              <c:multiLvlStrCache>
                <c:ptCount val="5"/>
                <c:lvl>
                  <c:pt idx="0">
                    <c:v>Provided parents with information about before- or after-school programs available in the community</c:v>
                  </c:pt>
                  <c:pt idx="1">
                    <c:v>Provided disease-specific education for parents and families of students with chronic health conditions (e.g., asthma, diabetes)</c:v>
                  </c:pt>
                  <c:pt idx="2">
                    <c:v>Linked parents and families to health services and programs in the community</c:v>
                  </c:pt>
                  <c:pt idx="3">
                    <c:v>Involved parents as school volunteers in physical education or physical activity programs</c:v>
                  </c:pt>
                  <c:pt idx="4">
                    <c:v>Involved parents as school volunteers in the delivery of health education activities and services</c:v>
                  </c:pt>
                </c:lvl>
                <c:lvl>
                  <c:pt idx="0">
                    <c:v>j.</c:v>
                  </c:pt>
                  <c:pt idx="1">
                    <c:v>i.</c:v>
                  </c:pt>
                  <c:pt idx="2">
                    <c:v>h.</c:v>
                  </c:pt>
                  <c:pt idx="3">
                    <c:v>g.</c:v>
                  </c:pt>
                  <c:pt idx="4">
                    <c:v>f.</c:v>
                  </c:pt>
                </c:lvl>
              </c:multiLvlStrCache>
            </c:multiLvlStrRef>
          </c:cat>
          <c:val>
            <c:numRef>
              <c:f>DQ46_2!$F$2:$F$6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0C-A91F-45E4-A6B8-1356527D347B}"/>
            </c:ext>
          </c:extLst>
        </c:ser>
        <c:ser>
          <c:idx val="3"/>
          <c:order val="3"/>
          <c:tx>
            <c:strRef>
              <c:f>DQ46_2!$G$1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A91F-45E4-A6B8-1356527D347B}"/>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A91F-45E4-A6B8-1356527D347B}"/>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A91F-45E4-A6B8-1356527D347B}"/>
                </c:ext>
              </c:extLst>
            </c:dLbl>
            <c:dLbl>
              <c:idx val="3"/>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A91F-45E4-A6B8-1356527D347B}"/>
                </c:ext>
              </c:extLst>
            </c:dLbl>
            <c:dLbl>
              <c:idx val="4"/>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A91F-45E4-A6B8-1356527D347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DQ46_2!$B$2:$C$6</c:f>
              <c:multiLvlStrCache>
                <c:ptCount val="5"/>
                <c:lvl>
                  <c:pt idx="0">
                    <c:v>Provided parents with information about before- or after-school programs available in the community</c:v>
                  </c:pt>
                  <c:pt idx="1">
                    <c:v>Provided disease-specific education for parents and families of students with chronic health conditions (e.g., asthma, diabetes)</c:v>
                  </c:pt>
                  <c:pt idx="2">
                    <c:v>Linked parents and families to health services and programs in the community</c:v>
                  </c:pt>
                  <c:pt idx="3">
                    <c:v>Involved parents as school volunteers in physical education or physical activity programs</c:v>
                  </c:pt>
                  <c:pt idx="4">
                    <c:v>Involved parents as school volunteers in the delivery of health education activities and services</c:v>
                  </c:pt>
                </c:lvl>
                <c:lvl>
                  <c:pt idx="0">
                    <c:v>j.</c:v>
                  </c:pt>
                  <c:pt idx="1">
                    <c:v>i.</c:v>
                  </c:pt>
                  <c:pt idx="2">
                    <c:v>h.</c:v>
                  </c:pt>
                  <c:pt idx="3">
                    <c:v>g.</c:v>
                  </c:pt>
                  <c:pt idx="4">
                    <c:v>f.</c:v>
                  </c:pt>
                </c:lvl>
              </c:multiLvlStrCache>
            </c:multiLvlStrRef>
          </c:cat>
          <c:val>
            <c:numRef>
              <c:f>DQ46_2!$G$2:$G$6</c:f>
              <c:numCache>
                <c:formatCode>General</c:formatCode>
                <c:ptCount val="5"/>
                <c:pt idx="0">
                  <c:v>8.9999999999999998E-4</c:v>
                </c:pt>
                <c:pt idx="1">
                  <c:v>8.9999999999999998E-4</c:v>
                </c:pt>
                <c:pt idx="2">
                  <c:v>8.9999999999999998E-4</c:v>
                </c:pt>
                <c:pt idx="3">
                  <c:v>8.9999999999999998E-4</c:v>
                </c:pt>
                <c:pt idx="4">
                  <c:v>8.9999999999999998E-4</c:v>
                </c:pt>
              </c:numCache>
            </c:numRef>
          </c:val>
          <c:extLst>
            <c:ext xmlns:c16="http://schemas.microsoft.com/office/drawing/2014/chart" uri="{C3380CC4-5D6E-409C-BE32-E72D297353CC}">
              <c16:uniqueId val="{00000012-A91F-45E4-A6B8-1356527D347B}"/>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DQ47_1!$D$1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DQ47_1!$B$2:$C$3</c:f>
              <c:multiLvlStrCache>
                <c:ptCount val="2"/>
                <c:lvl>
                  <c:pt idx="0">
                    <c:v>Mentoring programs, that is, programs in which family or community members serve as role models to students or mentor students</c:v>
                  </c:pt>
                  <c:pt idx="1">
                    <c:v>Service-learning programs, that is, community service designed to meet specific learning objectives</c:v>
                  </c:pt>
                </c:lvl>
                <c:lvl>
                  <c:pt idx="0">
                    <c:v>b.</c:v>
                  </c:pt>
                  <c:pt idx="1">
                    <c:v>a.</c:v>
                  </c:pt>
                </c:lvl>
              </c:multiLvlStrCache>
            </c:multiLvlStrRef>
          </c:cat>
          <c:val>
            <c:numRef>
              <c:f>DQ47_1!$D$2:$D$3</c:f>
              <c:numCache>
                <c:formatCode>General</c:formatCode>
                <c:ptCount val="2"/>
                <c:pt idx="0">
                  <c:v>57.1</c:v>
                </c:pt>
                <c:pt idx="1">
                  <c:v>37.1</c:v>
                </c:pt>
              </c:numCache>
            </c:numRef>
          </c:val>
          <c:extLst>
            <c:ext xmlns:c16="http://schemas.microsoft.com/office/drawing/2014/chart" uri="{C3380CC4-5D6E-409C-BE32-E72D297353CC}">
              <c16:uniqueId val="{00000000-FE2A-46A0-BD58-2014E4157164}"/>
            </c:ext>
          </c:extLst>
        </c:ser>
        <c:ser>
          <c:idx val="1"/>
          <c:order val="1"/>
          <c:tx>
            <c:strRef>
              <c:f>DQ47_1!$E$1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E2A-46A0-BD58-2014E4157164}"/>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E2A-46A0-BD58-2014E4157164}"/>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DQ47_1!$B$2:$C$3</c:f>
              <c:multiLvlStrCache>
                <c:ptCount val="2"/>
                <c:lvl>
                  <c:pt idx="0">
                    <c:v>Mentoring programs, that is, programs in which family or community members serve as role models to students or mentor students</c:v>
                  </c:pt>
                  <c:pt idx="1">
                    <c:v>Service-learning programs, that is, community service designed to meet specific learning objectives</c:v>
                  </c:pt>
                </c:lvl>
                <c:lvl>
                  <c:pt idx="0">
                    <c:v>b.</c:v>
                  </c:pt>
                  <c:pt idx="1">
                    <c:v>a.</c:v>
                  </c:pt>
                </c:lvl>
              </c:multiLvlStrCache>
            </c:multiLvlStrRef>
          </c:cat>
          <c:val>
            <c:numRef>
              <c:f>DQ47_1!$E$2:$E$3</c:f>
              <c:numCache>
                <c:formatCode>General</c:formatCode>
                <c:ptCount val="2"/>
                <c:pt idx="0">
                  <c:v>8.9999999999999998E-4</c:v>
                </c:pt>
                <c:pt idx="1">
                  <c:v>8.9999999999999998E-4</c:v>
                </c:pt>
              </c:numCache>
            </c:numRef>
          </c:val>
          <c:extLst>
            <c:ext xmlns:c16="http://schemas.microsoft.com/office/drawing/2014/chart" uri="{C3380CC4-5D6E-409C-BE32-E72D297353CC}">
              <c16:uniqueId val="{00000003-FE2A-46A0-BD58-2014E4157164}"/>
            </c:ext>
          </c:extLst>
        </c:ser>
        <c:ser>
          <c:idx val="2"/>
          <c:order val="2"/>
          <c:tx>
            <c:strRef>
              <c:f>DQ47_1!$F$1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E2A-46A0-BD58-2014E4157164}"/>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E2A-46A0-BD58-2014E4157164}"/>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DQ47_1!$B$2:$C$3</c:f>
              <c:multiLvlStrCache>
                <c:ptCount val="2"/>
                <c:lvl>
                  <c:pt idx="0">
                    <c:v>Mentoring programs, that is, programs in which family or community members serve as role models to students or mentor students</c:v>
                  </c:pt>
                  <c:pt idx="1">
                    <c:v>Service-learning programs, that is, community service designed to meet specific learning objectives</c:v>
                  </c:pt>
                </c:lvl>
                <c:lvl>
                  <c:pt idx="0">
                    <c:v>b.</c:v>
                  </c:pt>
                  <c:pt idx="1">
                    <c:v>a.</c:v>
                  </c:pt>
                </c:lvl>
              </c:multiLvlStrCache>
            </c:multiLvlStrRef>
          </c:cat>
          <c:val>
            <c:numRef>
              <c:f>DQ47_1!$F$2:$F$3</c:f>
              <c:numCache>
                <c:formatCode>General</c:formatCode>
                <c:ptCount val="2"/>
                <c:pt idx="0">
                  <c:v>8.9999999999999998E-4</c:v>
                </c:pt>
                <c:pt idx="1">
                  <c:v>8.9999999999999998E-4</c:v>
                </c:pt>
              </c:numCache>
            </c:numRef>
          </c:val>
          <c:extLst>
            <c:ext xmlns:c16="http://schemas.microsoft.com/office/drawing/2014/chart" uri="{C3380CC4-5D6E-409C-BE32-E72D297353CC}">
              <c16:uniqueId val="{00000006-FE2A-46A0-BD58-2014E4157164}"/>
            </c:ext>
          </c:extLst>
        </c:ser>
        <c:ser>
          <c:idx val="3"/>
          <c:order val="3"/>
          <c:tx>
            <c:strRef>
              <c:f>DQ47_1!$G$1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E2A-46A0-BD58-2014E4157164}"/>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FE2A-46A0-BD58-2014E4157164}"/>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DQ47_1!$B$2:$C$3</c:f>
              <c:multiLvlStrCache>
                <c:ptCount val="2"/>
                <c:lvl>
                  <c:pt idx="0">
                    <c:v>Mentoring programs, that is, programs in which family or community members serve as role models to students or mentor students</c:v>
                  </c:pt>
                  <c:pt idx="1">
                    <c:v>Service-learning programs, that is, community service designed to meet specific learning objectives</c:v>
                  </c:pt>
                </c:lvl>
                <c:lvl>
                  <c:pt idx="0">
                    <c:v>b.</c:v>
                  </c:pt>
                  <c:pt idx="1">
                    <c:v>a.</c:v>
                  </c:pt>
                </c:lvl>
              </c:multiLvlStrCache>
            </c:multiLvlStrRef>
          </c:cat>
          <c:val>
            <c:numRef>
              <c:f>DQ47_1!$G$2:$G$3</c:f>
              <c:numCache>
                <c:formatCode>General</c:formatCode>
                <c:ptCount val="2"/>
                <c:pt idx="0">
                  <c:v>8.9999999999999998E-4</c:v>
                </c:pt>
                <c:pt idx="1">
                  <c:v>8.9999999999999998E-4</c:v>
                </c:pt>
              </c:numCache>
            </c:numRef>
          </c:val>
          <c:extLst>
            <c:ext xmlns:c16="http://schemas.microsoft.com/office/drawing/2014/chart" uri="{C3380CC4-5D6E-409C-BE32-E72D297353CC}">
              <c16:uniqueId val="{00000009-FE2A-46A0-BD58-2014E4157164}"/>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DQ48_1!$D$1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DQ48_1!$B$2:$C$3</c:f>
              <c:multiLvlStrCache>
                <c:ptCount val="2"/>
                <c:lvl>
                  <c:pt idx="0">
                    <c:v>Mentoring programs, that is, programs in which family or community members serve as role models to students or mentor students</c:v>
                  </c:pt>
                  <c:pt idx="1">
                    <c:v>Service-learning programs, that is, community service designed to meet specific learning objectives</c:v>
                  </c:pt>
                </c:lvl>
                <c:lvl>
                  <c:pt idx="0">
                    <c:v>b.</c:v>
                  </c:pt>
                  <c:pt idx="1">
                    <c:v>a.</c:v>
                  </c:pt>
                </c:lvl>
              </c:multiLvlStrCache>
            </c:multiLvlStrRef>
          </c:cat>
          <c:val>
            <c:numRef>
              <c:f>DQ48_1!$D$2:$D$3</c:f>
              <c:numCache>
                <c:formatCode>General</c:formatCode>
                <c:ptCount val="2"/>
                <c:pt idx="0">
                  <c:v>57.6</c:v>
                </c:pt>
                <c:pt idx="1">
                  <c:v>37.1</c:v>
                </c:pt>
              </c:numCache>
            </c:numRef>
          </c:val>
          <c:extLst>
            <c:ext xmlns:c16="http://schemas.microsoft.com/office/drawing/2014/chart" uri="{C3380CC4-5D6E-409C-BE32-E72D297353CC}">
              <c16:uniqueId val="{00000000-8C0E-451C-861C-35A02FF3A466}"/>
            </c:ext>
          </c:extLst>
        </c:ser>
        <c:ser>
          <c:idx val="1"/>
          <c:order val="1"/>
          <c:tx>
            <c:strRef>
              <c:f>DQ48_1!$E$1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C0E-451C-861C-35A02FF3A466}"/>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C0E-451C-861C-35A02FF3A466}"/>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DQ48_1!$B$2:$C$3</c:f>
              <c:multiLvlStrCache>
                <c:ptCount val="2"/>
                <c:lvl>
                  <c:pt idx="0">
                    <c:v>Mentoring programs, that is, programs in which family or community members serve as role models to students or mentor students</c:v>
                  </c:pt>
                  <c:pt idx="1">
                    <c:v>Service-learning programs, that is, community service designed to meet specific learning objectives</c:v>
                  </c:pt>
                </c:lvl>
                <c:lvl>
                  <c:pt idx="0">
                    <c:v>b.</c:v>
                  </c:pt>
                  <c:pt idx="1">
                    <c:v>a.</c:v>
                  </c:pt>
                </c:lvl>
              </c:multiLvlStrCache>
            </c:multiLvlStrRef>
          </c:cat>
          <c:val>
            <c:numRef>
              <c:f>DQ48_1!$E$2:$E$3</c:f>
              <c:numCache>
                <c:formatCode>General</c:formatCode>
                <c:ptCount val="2"/>
                <c:pt idx="0">
                  <c:v>8.9999999999999998E-4</c:v>
                </c:pt>
                <c:pt idx="1">
                  <c:v>8.9999999999999998E-4</c:v>
                </c:pt>
              </c:numCache>
            </c:numRef>
          </c:val>
          <c:extLst>
            <c:ext xmlns:c16="http://schemas.microsoft.com/office/drawing/2014/chart" uri="{C3380CC4-5D6E-409C-BE32-E72D297353CC}">
              <c16:uniqueId val="{00000003-8C0E-451C-861C-35A02FF3A466}"/>
            </c:ext>
          </c:extLst>
        </c:ser>
        <c:ser>
          <c:idx val="2"/>
          <c:order val="2"/>
          <c:tx>
            <c:strRef>
              <c:f>DQ48_1!$F$1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C0E-451C-861C-35A02FF3A466}"/>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C0E-451C-861C-35A02FF3A466}"/>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DQ48_1!$B$2:$C$3</c:f>
              <c:multiLvlStrCache>
                <c:ptCount val="2"/>
                <c:lvl>
                  <c:pt idx="0">
                    <c:v>Mentoring programs, that is, programs in which family or community members serve as role models to students or mentor students</c:v>
                  </c:pt>
                  <c:pt idx="1">
                    <c:v>Service-learning programs, that is, community service designed to meet specific learning objectives</c:v>
                  </c:pt>
                </c:lvl>
                <c:lvl>
                  <c:pt idx="0">
                    <c:v>b.</c:v>
                  </c:pt>
                  <c:pt idx="1">
                    <c:v>a.</c:v>
                  </c:pt>
                </c:lvl>
              </c:multiLvlStrCache>
            </c:multiLvlStrRef>
          </c:cat>
          <c:val>
            <c:numRef>
              <c:f>DQ48_1!$F$2:$F$3</c:f>
              <c:numCache>
                <c:formatCode>General</c:formatCode>
                <c:ptCount val="2"/>
                <c:pt idx="0">
                  <c:v>8.9999999999999998E-4</c:v>
                </c:pt>
                <c:pt idx="1">
                  <c:v>8.9999999999999998E-4</c:v>
                </c:pt>
              </c:numCache>
            </c:numRef>
          </c:val>
          <c:extLst>
            <c:ext xmlns:c16="http://schemas.microsoft.com/office/drawing/2014/chart" uri="{C3380CC4-5D6E-409C-BE32-E72D297353CC}">
              <c16:uniqueId val="{00000006-8C0E-451C-861C-35A02FF3A466}"/>
            </c:ext>
          </c:extLst>
        </c:ser>
        <c:ser>
          <c:idx val="3"/>
          <c:order val="3"/>
          <c:tx>
            <c:strRef>
              <c:f>DQ48_1!$G$1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8C0E-451C-861C-35A02FF3A466}"/>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8C0E-451C-861C-35A02FF3A466}"/>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DQ48_1!$B$2:$C$3</c:f>
              <c:multiLvlStrCache>
                <c:ptCount val="2"/>
                <c:lvl>
                  <c:pt idx="0">
                    <c:v>Mentoring programs, that is, programs in which family or community members serve as role models to students or mentor students</c:v>
                  </c:pt>
                  <c:pt idx="1">
                    <c:v>Service-learning programs, that is, community service designed to meet specific learning objectives</c:v>
                  </c:pt>
                </c:lvl>
                <c:lvl>
                  <c:pt idx="0">
                    <c:v>b.</c:v>
                  </c:pt>
                  <c:pt idx="1">
                    <c:v>a.</c:v>
                  </c:pt>
                </c:lvl>
              </c:multiLvlStrCache>
            </c:multiLvlStrRef>
          </c:cat>
          <c:val>
            <c:numRef>
              <c:f>DQ48_1!$G$2:$G$3</c:f>
              <c:numCache>
                <c:formatCode>General</c:formatCode>
                <c:ptCount val="2"/>
                <c:pt idx="0">
                  <c:v>8.9999999999999998E-4</c:v>
                </c:pt>
                <c:pt idx="1">
                  <c:v>8.9999999999999998E-4</c:v>
                </c:pt>
              </c:numCache>
            </c:numRef>
          </c:val>
          <c:extLst>
            <c:ext xmlns:c16="http://schemas.microsoft.com/office/drawing/2014/chart" uri="{C3380CC4-5D6E-409C-BE32-E72D297353CC}">
              <c16:uniqueId val="{00000009-8C0E-451C-861C-35A02FF3A466}"/>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7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884545163866694"/>
          <c:y val="0.14945657791827563"/>
          <c:w val="0.65921790802647118"/>
          <c:h val="0.70688921988373621"/>
        </c:manualLayout>
      </c:layout>
      <c:barChart>
        <c:barDir val="bar"/>
        <c:grouping val="clustered"/>
        <c:varyColors val="0"/>
        <c:ser>
          <c:idx val="0"/>
          <c:order val="0"/>
          <c:tx>
            <c:strRef>
              <c:f>DQ49_1!$D$1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DQ49_1!$D$2</c:f>
              <c:numCache>
                <c:formatCode>General</c:formatCode>
                <c:ptCount val="1"/>
                <c:pt idx="0">
                  <c:v>57.1</c:v>
                </c:pt>
              </c:numCache>
            </c:numRef>
          </c:val>
          <c:extLst>
            <c:ext xmlns:c16="http://schemas.microsoft.com/office/drawing/2014/chart" uri="{C3380CC4-5D6E-409C-BE32-E72D297353CC}">
              <c16:uniqueId val="{00000000-A73B-48E1-ABC8-C24B0170F075}"/>
            </c:ext>
          </c:extLst>
        </c:ser>
        <c:ser>
          <c:idx val="1"/>
          <c:order val="1"/>
          <c:tx>
            <c:strRef>
              <c:f>DQ49_1!$E$1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73B-48E1-ABC8-C24B0170F075}"/>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DQ49_1!$E$2</c:f>
              <c:numCache>
                <c:formatCode>General</c:formatCode>
                <c:ptCount val="1"/>
                <c:pt idx="0">
                  <c:v>8.9999999999999998E-4</c:v>
                </c:pt>
              </c:numCache>
            </c:numRef>
          </c:val>
          <c:extLst>
            <c:ext xmlns:c16="http://schemas.microsoft.com/office/drawing/2014/chart" uri="{C3380CC4-5D6E-409C-BE32-E72D297353CC}">
              <c16:uniqueId val="{00000002-A73B-48E1-ABC8-C24B0170F075}"/>
            </c:ext>
          </c:extLst>
        </c:ser>
        <c:ser>
          <c:idx val="2"/>
          <c:order val="2"/>
          <c:tx>
            <c:strRef>
              <c:f>DQ49_1!$F$1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73B-48E1-ABC8-C24B0170F075}"/>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DQ49_1!$F$2</c:f>
              <c:numCache>
                <c:formatCode>General</c:formatCode>
                <c:ptCount val="1"/>
                <c:pt idx="0">
                  <c:v>8.9999999999999998E-4</c:v>
                </c:pt>
              </c:numCache>
            </c:numRef>
          </c:val>
          <c:extLst>
            <c:ext xmlns:c16="http://schemas.microsoft.com/office/drawing/2014/chart" uri="{C3380CC4-5D6E-409C-BE32-E72D297353CC}">
              <c16:uniqueId val="{00000004-A73B-48E1-ABC8-C24B0170F075}"/>
            </c:ext>
          </c:extLst>
        </c:ser>
        <c:ser>
          <c:idx val="3"/>
          <c:order val="3"/>
          <c:tx>
            <c:strRef>
              <c:f>DQ49_1!$G$1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A73B-48E1-ABC8-C24B0170F075}"/>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DQ49_1!$G$2</c:f>
              <c:numCache>
                <c:formatCode>General</c:formatCode>
                <c:ptCount val="1"/>
                <c:pt idx="0">
                  <c:v>8.9999999999999998E-4</c:v>
                </c:pt>
              </c:numCache>
            </c:numRef>
          </c:val>
          <c:extLst>
            <c:ext xmlns:c16="http://schemas.microsoft.com/office/drawing/2014/chart" uri="{C3380CC4-5D6E-409C-BE32-E72D297353CC}">
              <c16:uniqueId val="{00000006-A73B-48E1-ABC8-C24B0170F075}"/>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33645005562114E-2"/>
          <c:y val="0.86644421522892234"/>
          <c:w val="0.93022971465957593"/>
          <c:h val="4.6452720163788382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DQ04_2!$D$1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DQ04_2!$B$2:$C$4</c:f>
              <c:multiLvlStrCache>
                <c:ptCount val="3"/>
                <c:lvl>
                  <c:pt idx="0">
                    <c:v>Developed an action plan that describes steps to meet requirements of district’s local wellness policy</c:v>
                  </c:pt>
                  <c:pt idx="1">
                    <c:v>Measured school’s compliance with district’s local wellness policy</c:v>
                  </c:pt>
                  <c:pt idx="2">
                    <c:v>Communicated to students about district’s local wellness policy</c:v>
                  </c:pt>
                </c:lvl>
                <c:lvl>
                  <c:pt idx="0">
                    <c:v>g.</c:v>
                  </c:pt>
                  <c:pt idx="1">
                    <c:v>f.</c:v>
                  </c:pt>
                  <c:pt idx="2">
                    <c:v>e.</c:v>
                  </c:pt>
                </c:lvl>
              </c:multiLvlStrCache>
            </c:multiLvlStrRef>
          </c:cat>
          <c:val>
            <c:numRef>
              <c:f>DQ04_2!$D$2:$D$4</c:f>
              <c:numCache>
                <c:formatCode>General</c:formatCode>
                <c:ptCount val="3"/>
                <c:pt idx="0">
                  <c:v>77.099999999999994</c:v>
                </c:pt>
                <c:pt idx="1">
                  <c:v>68.8</c:v>
                </c:pt>
                <c:pt idx="2">
                  <c:v>62.9</c:v>
                </c:pt>
              </c:numCache>
            </c:numRef>
          </c:val>
          <c:extLst>
            <c:ext xmlns:c16="http://schemas.microsoft.com/office/drawing/2014/chart" uri="{C3380CC4-5D6E-409C-BE32-E72D297353CC}">
              <c16:uniqueId val="{00000000-7737-4A79-A23F-D249D0F98B47}"/>
            </c:ext>
          </c:extLst>
        </c:ser>
        <c:ser>
          <c:idx val="1"/>
          <c:order val="1"/>
          <c:tx>
            <c:strRef>
              <c:f>DQ04_2!$E$1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737-4A79-A23F-D249D0F98B47}"/>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737-4A79-A23F-D249D0F98B47}"/>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737-4A79-A23F-D249D0F98B47}"/>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DQ04_2!$B$2:$C$4</c:f>
              <c:multiLvlStrCache>
                <c:ptCount val="3"/>
                <c:lvl>
                  <c:pt idx="0">
                    <c:v>Developed an action plan that describes steps to meet requirements of district’s local wellness policy</c:v>
                  </c:pt>
                  <c:pt idx="1">
                    <c:v>Measured school’s compliance with district’s local wellness policy</c:v>
                  </c:pt>
                  <c:pt idx="2">
                    <c:v>Communicated to students about district’s local wellness policy</c:v>
                  </c:pt>
                </c:lvl>
                <c:lvl>
                  <c:pt idx="0">
                    <c:v>g.</c:v>
                  </c:pt>
                  <c:pt idx="1">
                    <c:v>f.</c:v>
                  </c:pt>
                  <c:pt idx="2">
                    <c:v>e.</c:v>
                  </c:pt>
                </c:lvl>
              </c:multiLvlStrCache>
            </c:multiLvlStrRef>
          </c:cat>
          <c:val>
            <c:numRef>
              <c:f>DQ04_2!$E$2:$E$4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4-7737-4A79-A23F-D249D0F98B47}"/>
            </c:ext>
          </c:extLst>
        </c:ser>
        <c:ser>
          <c:idx val="2"/>
          <c:order val="2"/>
          <c:tx>
            <c:strRef>
              <c:f>DQ04_2!$F$1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7737-4A79-A23F-D249D0F98B47}"/>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7737-4A79-A23F-D249D0F98B47}"/>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7737-4A79-A23F-D249D0F98B47}"/>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DQ04_2!$B$2:$C$4</c:f>
              <c:multiLvlStrCache>
                <c:ptCount val="3"/>
                <c:lvl>
                  <c:pt idx="0">
                    <c:v>Developed an action plan that describes steps to meet requirements of district’s local wellness policy</c:v>
                  </c:pt>
                  <c:pt idx="1">
                    <c:v>Measured school’s compliance with district’s local wellness policy</c:v>
                  </c:pt>
                  <c:pt idx="2">
                    <c:v>Communicated to students about district’s local wellness policy</c:v>
                  </c:pt>
                </c:lvl>
                <c:lvl>
                  <c:pt idx="0">
                    <c:v>g.</c:v>
                  </c:pt>
                  <c:pt idx="1">
                    <c:v>f.</c:v>
                  </c:pt>
                  <c:pt idx="2">
                    <c:v>e.</c:v>
                  </c:pt>
                </c:lvl>
              </c:multiLvlStrCache>
            </c:multiLvlStrRef>
          </c:cat>
          <c:val>
            <c:numRef>
              <c:f>DQ04_2!$F$2:$F$4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8-7737-4A79-A23F-D249D0F98B47}"/>
            </c:ext>
          </c:extLst>
        </c:ser>
        <c:ser>
          <c:idx val="3"/>
          <c:order val="3"/>
          <c:tx>
            <c:strRef>
              <c:f>DQ04_2!$G$1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7737-4A79-A23F-D249D0F98B47}"/>
                </c:ext>
              </c:extLst>
            </c:dLbl>
            <c:dLbl>
              <c:idx val="1"/>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7737-4A79-A23F-D249D0F98B47}"/>
                </c:ext>
              </c:extLst>
            </c:dLbl>
            <c:dLbl>
              <c:idx val="2"/>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7737-4A79-A23F-D249D0F98B47}"/>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multiLvlStrRef>
              <c:f>DQ04_2!$B$2:$C$4</c:f>
              <c:multiLvlStrCache>
                <c:ptCount val="3"/>
                <c:lvl>
                  <c:pt idx="0">
                    <c:v>Developed an action plan that describes steps to meet requirements of district’s local wellness policy</c:v>
                  </c:pt>
                  <c:pt idx="1">
                    <c:v>Measured school’s compliance with district’s local wellness policy</c:v>
                  </c:pt>
                  <c:pt idx="2">
                    <c:v>Communicated to students about district’s local wellness policy</c:v>
                  </c:pt>
                </c:lvl>
                <c:lvl>
                  <c:pt idx="0">
                    <c:v>g.</c:v>
                  </c:pt>
                  <c:pt idx="1">
                    <c:v>f.</c:v>
                  </c:pt>
                  <c:pt idx="2">
                    <c:v>e.</c:v>
                  </c:pt>
                </c:lvl>
              </c:multiLvlStrCache>
            </c:multiLvlStrRef>
          </c:cat>
          <c:val>
            <c:numRef>
              <c:f>DQ04_2!$G$2:$G$4</c:f>
              <c:numCache>
                <c:formatCode>General</c:formatCode>
                <c:ptCount val="3"/>
                <c:pt idx="0">
                  <c:v>8.9999999999999998E-4</c:v>
                </c:pt>
                <c:pt idx="1">
                  <c:v>8.9999999999999998E-4</c:v>
                </c:pt>
                <c:pt idx="2">
                  <c:v>8.9999999999999998E-4</c:v>
                </c:pt>
              </c:numCache>
            </c:numRef>
          </c:val>
          <c:extLst>
            <c:ext xmlns:c16="http://schemas.microsoft.com/office/drawing/2014/chart" uri="{C3380CC4-5D6E-409C-BE32-E72D297353CC}">
              <c16:uniqueId val="{0000000C-7737-4A79-A23F-D249D0F98B47}"/>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numFmt formatCode="General" sourceLinked="1"/>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lrMapOvr bg1="lt1" tx1="dk1" bg2="lt2" tx2="dk2" accent1="accent1" accent2="accent2" accent3="accent3" accent4="accent4" accent5="accent5" accent6="accent6" hlink="hlink" folHlink="folHlink"/>
  <c:chart>
    <c:autoTitleDeleted val="1"/>
    <c:plotArea>
      <c:layout>
        <c:manualLayout>
          <c:xMode val="edge"/>
          <c:yMode val="edge"/>
          <c:x val="0.29901638980989814"/>
          <c:y val="0.14937583376208552"/>
          <c:w val="0.65959497752183416"/>
          <c:h val="0.70650732184770182"/>
        </c:manualLayout>
      </c:layout>
      <c:barChart>
        <c:barDir val="bar"/>
        <c:grouping val="clustered"/>
        <c:varyColors val="0"/>
        <c:ser>
          <c:idx val="0"/>
          <c:order val="0"/>
          <c:tx>
            <c:strRef>
              <c:f>DQ05_1!$D$1</c:f>
              <c:strCache>
                <c:ptCount val="1"/>
                <c:pt idx="0">
                  <c:v>All Schools</c:v>
                </c:pt>
              </c:strCache>
            </c:strRef>
          </c:tx>
          <c:spPr>
            <a:solidFill>
              <a:srgbClr val="F0B12F"/>
            </a:solidFill>
            <a:ln w="12700">
              <a:solidFill>
                <a:srgbClr val="000000"/>
              </a:solidFill>
              <a:prstDash val="solid"/>
            </a:ln>
          </c:spPr>
          <c:invertIfNegative val="0"/>
          <c:dLbls>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DQ05_1!$D$2</c:f>
              <c:numCache>
                <c:formatCode>General</c:formatCode>
                <c:ptCount val="1"/>
                <c:pt idx="0">
                  <c:v>100</c:v>
                </c:pt>
              </c:numCache>
            </c:numRef>
          </c:val>
          <c:extLst>
            <c:ext xmlns:c16="http://schemas.microsoft.com/office/drawing/2014/chart" uri="{C3380CC4-5D6E-409C-BE32-E72D297353CC}">
              <c16:uniqueId val="{00000000-95A5-41DC-89DA-8595BB6E188B}"/>
            </c:ext>
          </c:extLst>
        </c:ser>
        <c:ser>
          <c:idx val="1"/>
          <c:order val="1"/>
          <c:tx>
            <c:strRef>
              <c:f>DQ05_1!$E$1</c:f>
              <c:strCache>
                <c:ptCount val="1"/>
                <c:pt idx="0">
                  <c:v>Junior/Senior High Schools</c:v>
                </c:pt>
              </c:strCache>
            </c:strRef>
          </c:tx>
          <c:spPr>
            <a:solidFill>
              <a:srgbClr val="FFFF00"/>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5A5-41DC-89DA-8595BB6E188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DQ05_1!$E$2</c:f>
              <c:numCache>
                <c:formatCode>General</c:formatCode>
                <c:ptCount val="1"/>
                <c:pt idx="0">
                  <c:v>8.9999999999999998E-4</c:v>
                </c:pt>
              </c:numCache>
            </c:numRef>
          </c:val>
          <c:extLst>
            <c:ext xmlns:c16="http://schemas.microsoft.com/office/drawing/2014/chart" uri="{C3380CC4-5D6E-409C-BE32-E72D297353CC}">
              <c16:uniqueId val="{00000002-95A5-41DC-89DA-8595BB6E188B}"/>
            </c:ext>
          </c:extLst>
        </c:ser>
        <c:ser>
          <c:idx val="2"/>
          <c:order val="2"/>
          <c:tx>
            <c:strRef>
              <c:f>DQ05_1!$F$1</c:f>
              <c:strCache>
                <c:ptCount val="1"/>
                <c:pt idx="0">
                  <c:v>Middle Schools</c:v>
                </c:pt>
              </c:strCache>
            </c:strRef>
          </c:tx>
          <c:spPr>
            <a:solidFill>
              <a:srgbClr val="0095DD"/>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5A5-41DC-89DA-8595BB6E188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DQ05_1!$F$2</c:f>
              <c:numCache>
                <c:formatCode>General</c:formatCode>
                <c:ptCount val="1"/>
                <c:pt idx="0">
                  <c:v>8.9999999999999998E-4</c:v>
                </c:pt>
              </c:numCache>
            </c:numRef>
          </c:val>
          <c:extLst>
            <c:ext xmlns:c16="http://schemas.microsoft.com/office/drawing/2014/chart" uri="{C3380CC4-5D6E-409C-BE32-E72D297353CC}">
              <c16:uniqueId val="{00000004-95A5-41DC-89DA-8595BB6E188B}"/>
            </c:ext>
          </c:extLst>
        </c:ser>
        <c:ser>
          <c:idx val="3"/>
          <c:order val="3"/>
          <c:tx>
            <c:strRef>
              <c:f>DQ05_1!$G$1</c:f>
              <c:strCache>
                <c:ptCount val="1"/>
                <c:pt idx="0">
                  <c:v>High Schools</c:v>
                </c:pt>
              </c:strCache>
            </c:strRef>
          </c:tx>
          <c:spPr>
            <a:solidFill>
              <a:srgbClr val="2C8749"/>
            </a:solidFill>
            <a:ln w="12700">
              <a:solidFill>
                <a:srgbClr val="000000"/>
              </a:solidFill>
              <a:prstDash val="solid"/>
            </a:ln>
          </c:spPr>
          <c:invertIfNegative val="0"/>
          <c:dLbls>
            <c:dLbl>
              <c:idx val="0"/>
              <c:tx>
                <c:rich>
                  <a:bodyPr/>
                  <a:lstStyle/>
                  <a:p>
                    <a:r>
                      <a:rPr lang="en-US"/>
                      <a:t>NA</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5A5-41DC-89DA-8595BB6E188B}"/>
                </c:ext>
              </c:extLst>
            </c:dLbl>
            <c:numFmt formatCode="0.0" sourceLinked="0"/>
            <c:spPr>
              <a:noFill/>
              <a:ln>
                <a:noFill/>
              </a:ln>
              <a:effectLst/>
            </c:spPr>
            <c:txPr>
              <a:bodyPr wrap="square" lIns="38100" tIns="19050" rIns="38100" bIns="19050" anchor="ctr">
                <a:spAutoFit/>
              </a:bodyPr>
              <a:lstStyle/>
              <a:p>
                <a:pPr>
                  <a:defRPr sz="900">
                    <a:latin typeface="Times New Roman"/>
                    <a:ea typeface="Times New Roman"/>
                    <a:cs typeface="Times New Roman"/>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DQ05_1!$G$2</c:f>
              <c:numCache>
                <c:formatCode>General</c:formatCode>
                <c:ptCount val="1"/>
                <c:pt idx="0">
                  <c:v>8.9999999999999998E-4</c:v>
                </c:pt>
              </c:numCache>
            </c:numRef>
          </c:val>
          <c:extLst>
            <c:ext xmlns:c16="http://schemas.microsoft.com/office/drawing/2014/chart" uri="{C3380CC4-5D6E-409C-BE32-E72D297353CC}">
              <c16:uniqueId val="{00000006-95A5-41DC-89DA-8595BB6E188B}"/>
            </c:ext>
          </c:extLst>
        </c:ser>
        <c:dLbls>
          <c:showLegendKey val="0"/>
          <c:showVal val="1"/>
          <c:showCatName val="0"/>
          <c:showSerName val="0"/>
          <c:showPercent val="0"/>
          <c:showBubbleSize val="0"/>
        </c:dLbls>
        <c:gapWidth val="300"/>
        <c:overlap val="-4"/>
        <c:axId val="192022400"/>
        <c:axId val="220096768"/>
      </c:barChart>
      <c:catAx>
        <c:axId val="192022400"/>
        <c:scaling>
          <c:orientation val="minMax"/>
        </c:scaling>
        <c:delete val="0"/>
        <c:axPos val="l"/>
        <c:majorTickMark val="none"/>
        <c:minorTickMark val="none"/>
        <c:tickLblPos val="none"/>
        <c:spPr>
          <a:ln w="12700">
            <a:solidFill>
              <a:srgbClr val="000000"/>
            </a:solidFill>
            <a:prstDash val="solid"/>
          </a:ln>
        </c:spPr>
        <c:crossAx val="220096768"/>
        <c:crosses val="autoZero"/>
        <c:auto val="1"/>
        <c:lblAlgn val="ctr"/>
        <c:lblOffset val="100"/>
        <c:tickLblSkip val="1"/>
        <c:noMultiLvlLbl val="1"/>
      </c:catAx>
      <c:valAx>
        <c:axId val="220096768"/>
        <c:scaling>
          <c:orientation val="minMax"/>
          <c:max val="108"/>
          <c:min val="0"/>
        </c:scaling>
        <c:delete val="0"/>
        <c:axPos val="b"/>
        <c:numFmt formatCode="0" sourceLinked="0"/>
        <c:majorTickMark val="out"/>
        <c:minorTickMark val="none"/>
        <c:tickLblPos val="nextTo"/>
        <c:spPr>
          <a:ln w="12700">
            <a:solidFill>
              <a:srgbClr val="000000"/>
            </a:solidFill>
            <a:prstDash val="solid"/>
          </a:ln>
        </c:spPr>
        <c:txPr>
          <a:bodyPr/>
          <a:lstStyle/>
          <a:p>
            <a:pPr>
              <a:defRPr sz="1000">
                <a:latin typeface="Times New Roman" pitchFamily="18" charset="0"/>
                <a:cs typeface="Times New Roman" pitchFamily="18" charset="0"/>
              </a:defRPr>
            </a:pPr>
            <a:endParaRPr lang="en-US"/>
          </a:p>
        </c:txPr>
        <c:crossAx val="192022400"/>
        <c:crosses val="autoZero"/>
        <c:crossBetween val="between"/>
      </c:valAx>
    </c:plotArea>
    <c:legend>
      <c:legendPos val="b"/>
      <c:layout>
        <c:manualLayout>
          <c:xMode val="edge"/>
          <c:yMode val="edge"/>
          <c:x val="2.7849565717588554E-2"/>
          <c:y val="0.86597611735046875"/>
          <c:w val="0.93076180161414379"/>
          <c:h val="4.6427624007134689E-2"/>
        </c:manualLayout>
      </c:layout>
      <c:overlay val="0"/>
      <c:txPr>
        <a:bodyPr/>
        <a:lstStyle/>
        <a:p>
          <a:pPr>
            <a:defRPr sz="1000">
              <a:latin typeface="Times New Roman"/>
              <a:ea typeface="Times New Roman"/>
              <a:cs typeface="Times New Roman"/>
            </a:defRPr>
          </a:pPr>
          <a:endParaRPr lang="en-US"/>
        </a:p>
      </c:txPr>
    </c:legend>
    <c:plotVisOnly val="1"/>
    <c:dispBlanksAs val="gap"/>
    <c:showDLblsOverMax val="0"/>
  </c:chart>
  <c:spPr>
    <a:noFill/>
  </c:sp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0.05278</cdr:x>
      <cdr:y>0.18056</cdr:y>
    </cdr:from>
    <cdr:to>
      <cdr:x>0.08056</cdr:x>
      <cdr:y>0.34259</cdr:y>
    </cdr:to>
    <cdr:sp macro="" textlink="">
      <cdr:nvSpPr>
        <cdr:cNvPr id="2" name="y1"/>
        <cdr:cNvSpPr txBox="1"/>
      </cdr:nvSpPr>
      <cdr:spPr>
        <a:xfrm xmlns:a="http://schemas.openxmlformats.org/drawingml/2006/main">
          <a:off x="241300" y="495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0.18056</cdr:y>
    </cdr:from>
    <cdr:to>
      <cdr:x>0.30278</cdr:x>
      <cdr:y>0.34259</cdr:y>
    </cdr:to>
    <cdr:sp macro="" textlink="">
      <cdr:nvSpPr>
        <cdr:cNvPr id="3" name="yt1"/>
        <cdr:cNvSpPr txBox="1"/>
      </cdr:nvSpPr>
      <cdr:spPr>
        <a:xfrm xmlns:a="http://schemas.openxmlformats.org/drawingml/2006/main">
          <a:off x="368300" y="495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Physical education and physical activity</a:t>
          </a:r>
        </a:p>
      </cdr:txBody>
    </cdr:sp>
  </cdr:relSizeAnchor>
  <cdr:relSizeAnchor xmlns:cdr="http://schemas.openxmlformats.org/drawingml/2006/chartDrawing">
    <cdr:from>
      <cdr:x>0.05278</cdr:x>
      <cdr:y>0.35185</cdr:y>
    </cdr:from>
    <cdr:to>
      <cdr:x>0.08056</cdr:x>
      <cdr:y>0.51389</cdr:y>
    </cdr:to>
    <cdr:sp macro="" textlink="">
      <cdr:nvSpPr>
        <cdr:cNvPr id="4" name="y2"/>
        <cdr:cNvSpPr txBox="1"/>
      </cdr:nvSpPr>
      <cdr:spPr>
        <a:xfrm xmlns:a="http://schemas.openxmlformats.org/drawingml/2006/main">
          <a:off x="241300" y="9652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0.35185</cdr:y>
    </cdr:from>
    <cdr:to>
      <cdr:x>0.30278</cdr:x>
      <cdr:y>0.51389</cdr:y>
    </cdr:to>
    <cdr:sp macro="" textlink="">
      <cdr:nvSpPr>
        <cdr:cNvPr id="5" name="yt2"/>
        <cdr:cNvSpPr txBox="1"/>
      </cdr:nvSpPr>
      <cdr:spPr>
        <a:xfrm xmlns:a="http://schemas.openxmlformats.org/drawingml/2006/main">
          <a:off x="368300" y="9652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Nutrition</a:t>
          </a:r>
        </a:p>
      </cdr:txBody>
    </cdr:sp>
  </cdr:relSizeAnchor>
  <cdr:relSizeAnchor xmlns:cdr="http://schemas.openxmlformats.org/drawingml/2006/chartDrawing">
    <cdr:from>
      <cdr:x>0.05278</cdr:x>
      <cdr:y>0.51852</cdr:y>
    </cdr:from>
    <cdr:to>
      <cdr:x>0.08056</cdr:x>
      <cdr:y>0.68056</cdr:y>
    </cdr:to>
    <cdr:sp macro="" textlink="">
      <cdr:nvSpPr>
        <cdr:cNvPr id="6" name="y3"/>
        <cdr:cNvSpPr txBox="1"/>
      </cdr:nvSpPr>
      <cdr:spPr>
        <a:xfrm xmlns:a="http://schemas.openxmlformats.org/drawingml/2006/main">
          <a:off x="241300" y="14224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t>
          </a:r>
        </a:p>
      </cdr:txBody>
    </cdr:sp>
  </cdr:relSizeAnchor>
  <cdr:relSizeAnchor xmlns:cdr="http://schemas.openxmlformats.org/drawingml/2006/chartDrawing">
    <cdr:from>
      <cdr:x>0.08056</cdr:x>
      <cdr:y>0.51852</cdr:y>
    </cdr:from>
    <cdr:to>
      <cdr:x>0.30278</cdr:x>
      <cdr:y>0.68056</cdr:y>
    </cdr:to>
    <cdr:sp macro="" textlink="">
      <cdr:nvSpPr>
        <cdr:cNvPr id="7" name="yt3"/>
        <cdr:cNvSpPr txBox="1"/>
      </cdr:nvSpPr>
      <cdr:spPr>
        <a:xfrm xmlns:a="http://schemas.openxmlformats.org/drawingml/2006/main">
          <a:off x="368300" y="14224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Tobacco-use prevention</a:t>
          </a:r>
        </a:p>
      </cdr:txBody>
    </cdr:sp>
  </cdr:relSizeAnchor>
  <cdr:relSizeAnchor xmlns:cdr="http://schemas.openxmlformats.org/drawingml/2006/chartDrawing">
    <cdr:from>
      <cdr:x>0.05278</cdr:x>
      <cdr:y>0.68981</cdr:y>
    </cdr:from>
    <cdr:to>
      <cdr:x>0.08056</cdr:x>
      <cdr:y>0.85185</cdr:y>
    </cdr:to>
    <cdr:sp macro="" textlink="">
      <cdr:nvSpPr>
        <cdr:cNvPr id="8" name="y4"/>
        <cdr:cNvSpPr txBox="1"/>
      </cdr:nvSpPr>
      <cdr:spPr>
        <a:xfrm xmlns:a="http://schemas.openxmlformats.org/drawingml/2006/main">
          <a:off x="241300" y="1892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a:t>
          </a:r>
        </a:p>
      </cdr:txBody>
    </cdr:sp>
  </cdr:relSizeAnchor>
  <cdr:relSizeAnchor xmlns:cdr="http://schemas.openxmlformats.org/drawingml/2006/chartDrawing">
    <cdr:from>
      <cdr:x>0.08056</cdr:x>
      <cdr:y>0.68981</cdr:y>
    </cdr:from>
    <cdr:to>
      <cdr:x>0.30278</cdr:x>
      <cdr:y>0.85185</cdr:y>
    </cdr:to>
    <cdr:sp macro="" textlink="">
      <cdr:nvSpPr>
        <cdr:cNvPr id="9" name="yt4"/>
        <cdr:cNvSpPr txBox="1"/>
      </cdr:nvSpPr>
      <cdr:spPr>
        <a:xfrm xmlns:a="http://schemas.openxmlformats.org/drawingml/2006/main">
          <a:off x="368300" y="1892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Alcohol- and other drug-use prevention</a:t>
          </a:r>
        </a:p>
      </cdr:txBody>
    </cdr:sp>
  </cdr:relSizeAnchor>
  <cdr:relSizeAnchor xmlns:cdr="http://schemas.openxmlformats.org/drawingml/2006/chartDrawing">
    <cdr:from>
      <cdr:x>0.02052</cdr:x>
      <cdr:y>0.02826</cdr:y>
    </cdr:from>
    <cdr:to>
      <cdr:x>0.07182</cdr:x>
      <cdr:y>0.12919</cdr:y>
    </cdr:to>
    <cdr:sp macro="" textlink="">
      <cdr:nvSpPr>
        <cdr:cNvPr id="10"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1.</a:t>
          </a:r>
        </a:p>
      </cdr:txBody>
    </cdr:sp>
  </cdr:relSizeAnchor>
  <cdr:relSizeAnchor xmlns:cdr="http://schemas.openxmlformats.org/drawingml/2006/chartDrawing">
    <cdr:from>
      <cdr:x>0.07182</cdr:x>
      <cdr:y>0.02826</cdr:y>
    </cdr:from>
    <cdr:to>
      <cdr:x>0.97327</cdr:x>
      <cdr:y>0.12919</cdr:y>
    </cdr:to>
    <cdr:sp macro="" textlink="">
      <cdr:nvSpPr>
        <cdr:cNvPr id="11"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ever used the School Health Index or other self-assessment tool to assess school policies, activities, and programs in the following areas.</a:t>
          </a:r>
        </a:p>
      </cdr:txBody>
    </cdr:sp>
  </cdr:relSizeAnchor>
  <cdr:relSizeAnchor xmlns:cdr="http://schemas.openxmlformats.org/drawingml/2006/chartDrawing">
    <cdr:from>
      <cdr:x>0.02052</cdr:x>
      <cdr:y>0.91644</cdr:y>
    </cdr:from>
    <cdr:to>
      <cdr:x>0.97327</cdr:x>
      <cdr:y>0.99718</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1 of 79</a:t>
          </a:r>
        </a:p>
      </cdr:txBody>
    </cdr:sp>
  </cdr:relSizeAnchor>
  <cdr:relSizeAnchor xmlns:cdr="http://schemas.openxmlformats.org/drawingml/2006/chartDrawing">
    <cdr:from>
      <cdr:x>0.02052</cdr:x>
      <cdr:y>0.95963</cdr:y>
    </cdr:from>
    <cdr:to>
      <cdr:x>0.9806</cdr:x>
      <cdr:y>1</cdr:y>
    </cdr:to>
    <cdr:sp macro="" textlink="">
      <cdr:nvSpPr>
        <cdr:cNvPr id="14"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10.xml><?xml version="1.0" encoding="utf-8"?>
<c:userShapes xmlns:c="http://schemas.openxmlformats.org/drawingml/2006/chart">
  <cdr:relSizeAnchor xmlns:cdr="http://schemas.openxmlformats.org/drawingml/2006/chartDrawing">
    <cdr:from>
      <cdr:x>0.02052</cdr:x>
      <cdr:y>0.02826</cdr:y>
    </cdr:from>
    <cdr:to>
      <cdr:x>0.07182</cdr:x>
      <cdr:y>0.12919</cdr:y>
    </cdr:to>
    <cdr:sp macro="" textlink="">
      <cdr:nvSpPr>
        <cdr:cNvPr id="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6.</a:t>
          </a:r>
        </a:p>
      </cdr:txBody>
    </cdr:sp>
  </cdr:relSizeAnchor>
  <cdr:relSizeAnchor xmlns:cdr="http://schemas.openxmlformats.org/drawingml/2006/chartDrawing">
    <cdr:from>
      <cdr:x>0.07182</cdr:x>
      <cdr:y>0.02826</cdr:y>
    </cdr:from>
    <cdr:to>
      <cdr:x>0.97327</cdr:x>
      <cdr:y>0.12919</cdr:y>
    </cdr:to>
    <cdr:sp macro="" textlink="">
      <cdr:nvSpPr>
        <cdr:cNvPr id="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one or more than one group (e.g., school health council, committee, team) that offers guidance on the development of policies or coordinates activities on health topics.</a:t>
          </a:r>
        </a:p>
      </cdr:txBody>
    </cdr:sp>
  </cdr:relSizeAnchor>
  <cdr:relSizeAnchor xmlns:cdr="http://schemas.openxmlformats.org/drawingml/2006/chartDrawing">
    <cdr:from>
      <cdr:x>0.02052</cdr:x>
      <cdr:y>0.91644</cdr:y>
    </cdr:from>
    <cdr:to>
      <cdr:x>0.97327</cdr:x>
      <cdr:y>0.99718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10 of 79</a:t>
          </a:r>
        </a:p>
      </cdr:txBody>
    </cdr:sp>
  </cdr:relSizeAnchor>
  <cdr:relSizeAnchor xmlns:cdr="http://schemas.openxmlformats.org/drawingml/2006/chartDrawing">
    <cdr:from>
      <cdr:x>0.02052</cdr:x>
      <cdr:y>0.95963</cdr:y>
    </cdr:from>
    <cdr:to>
      <cdr:x>0.9806</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11.xml><?xml version="1.0" encoding="utf-8"?>
<c:userShapes xmlns:c="http://schemas.openxmlformats.org/drawingml/2006/chart">
  <cdr:relSizeAnchor xmlns:cdr="http://schemas.openxmlformats.org/drawingml/2006/chartDrawing">
    <cdr:from>
      <cdr:x>0.05278</cdr:x>
      <cdr:y>0.1713</cdr:y>
    </cdr:from>
    <cdr:to>
      <cdr:x>0.08056</cdr:x>
      <cdr:y>0.31019</cdr:y>
    </cdr:to>
    <cdr:sp macro="" textlink="">
      <cdr:nvSpPr>
        <cdr:cNvPr id="2" name="y1"/>
        <cdr:cNvSpPr txBox="1"/>
      </cdr:nvSpPr>
      <cdr:spPr>
        <a:xfrm xmlns:a="http://schemas.openxmlformats.org/drawingml/2006/main">
          <a:off x="241300" y="469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0.1713</cdr:y>
    </cdr:from>
    <cdr:to>
      <cdr:x>0.30278</cdr:x>
      <cdr:y>0.31019</cdr:y>
    </cdr:to>
    <cdr:sp macro="" textlink="">
      <cdr:nvSpPr>
        <cdr:cNvPr id="3" name="yt1"/>
        <cdr:cNvSpPr txBox="1"/>
      </cdr:nvSpPr>
      <cdr:spPr>
        <a:xfrm xmlns:a="http://schemas.openxmlformats.org/drawingml/2006/main">
          <a:off x="368300" y="469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Identified student health needs based on a review of relevant data</a:t>
          </a:r>
        </a:p>
      </cdr:txBody>
    </cdr:sp>
  </cdr:relSizeAnchor>
  <cdr:relSizeAnchor xmlns:cdr="http://schemas.openxmlformats.org/drawingml/2006/chartDrawing">
    <cdr:from>
      <cdr:x>0.05278</cdr:x>
      <cdr:y>0.30556</cdr:y>
    </cdr:from>
    <cdr:to>
      <cdr:x>0.08056</cdr:x>
      <cdr:y>0.44444</cdr:y>
    </cdr:to>
    <cdr:sp macro="" textlink="">
      <cdr:nvSpPr>
        <cdr:cNvPr id="4" name="y2"/>
        <cdr:cNvSpPr txBox="1"/>
      </cdr:nvSpPr>
      <cdr:spPr>
        <a:xfrm xmlns:a="http://schemas.openxmlformats.org/drawingml/2006/main">
          <a:off x="241300" y="838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0.30556</cdr:y>
    </cdr:from>
    <cdr:to>
      <cdr:x>0.30278</cdr:x>
      <cdr:y>0.44444</cdr:y>
    </cdr:to>
    <cdr:sp macro="" textlink="">
      <cdr:nvSpPr>
        <cdr:cNvPr id="5" name="yt2"/>
        <cdr:cNvSpPr txBox="1"/>
      </cdr:nvSpPr>
      <cdr:spPr>
        <a:xfrm xmlns:a="http://schemas.openxmlformats.org/drawingml/2006/main">
          <a:off x="368300" y="838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Recommended new or revised health and safety policies and activities to school administrators or the school improvement team</a:t>
          </a:r>
        </a:p>
      </cdr:txBody>
    </cdr:sp>
  </cdr:relSizeAnchor>
  <cdr:relSizeAnchor xmlns:cdr="http://schemas.openxmlformats.org/drawingml/2006/chartDrawing">
    <cdr:from>
      <cdr:x>0.05278</cdr:x>
      <cdr:y>0.44444</cdr:y>
    </cdr:from>
    <cdr:to>
      <cdr:x>0.08056</cdr:x>
      <cdr:y>0.58333</cdr:y>
    </cdr:to>
    <cdr:sp macro="" textlink="">
      <cdr:nvSpPr>
        <cdr:cNvPr id="6" name="y3"/>
        <cdr:cNvSpPr txBox="1"/>
      </cdr:nvSpPr>
      <cdr:spPr>
        <a:xfrm xmlns:a="http://schemas.openxmlformats.org/drawingml/2006/main">
          <a:off x="241300" y="1219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t>
          </a:r>
        </a:p>
      </cdr:txBody>
    </cdr:sp>
  </cdr:relSizeAnchor>
  <cdr:relSizeAnchor xmlns:cdr="http://schemas.openxmlformats.org/drawingml/2006/chartDrawing">
    <cdr:from>
      <cdr:x>0.08056</cdr:x>
      <cdr:y>0.44444</cdr:y>
    </cdr:from>
    <cdr:to>
      <cdr:x>0.30278</cdr:x>
      <cdr:y>0.58333</cdr:y>
    </cdr:to>
    <cdr:sp macro="" textlink="">
      <cdr:nvSpPr>
        <cdr:cNvPr id="7" name="yt3"/>
        <cdr:cNvSpPr txBox="1"/>
      </cdr:nvSpPr>
      <cdr:spPr>
        <a:xfrm xmlns:a="http://schemas.openxmlformats.org/drawingml/2006/main">
          <a:off x="368300" y="1219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Sought funding or leveraged resources to support health and safety priorities for students and staff</a:t>
          </a:r>
        </a:p>
      </cdr:txBody>
    </cdr:sp>
  </cdr:relSizeAnchor>
  <cdr:relSizeAnchor xmlns:cdr="http://schemas.openxmlformats.org/drawingml/2006/chartDrawing">
    <cdr:from>
      <cdr:x>0.05278</cdr:x>
      <cdr:y>0.57407</cdr:y>
    </cdr:from>
    <cdr:to>
      <cdr:x>0.08056</cdr:x>
      <cdr:y>0.71296</cdr:y>
    </cdr:to>
    <cdr:sp macro="" textlink="">
      <cdr:nvSpPr>
        <cdr:cNvPr id="8" name="y4"/>
        <cdr:cNvSpPr txBox="1"/>
      </cdr:nvSpPr>
      <cdr:spPr>
        <a:xfrm xmlns:a="http://schemas.openxmlformats.org/drawingml/2006/main">
          <a:off x="241300" y="1574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a:t>
          </a:r>
        </a:p>
      </cdr:txBody>
    </cdr:sp>
  </cdr:relSizeAnchor>
  <cdr:relSizeAnchor xmlns:cdr="http://schemas.openxmlformats.org/drawingml/2006/chartDrawing">
    <cdr:from>
      <cdr:x>0.08056</cdr:x>
      <cdr:y>0.57407</cdr:y>
    </cdr:from>
    <cdr:to>
      <cdr:x>0.30278</cdr:x>
      <cdr:y>0.71296</cdr:y>
    </cdr:to>
    <cdr:sp macro="" textlink="">
      <cdr:nvSpPr>
        <cdr:cNvPr id="9" name="yt4"/>
        <cdr:cNvSpPr txBox="1"/>
      </cdr:nvSpPr>
      <cdr:spPr>
        <a:xfrm xmlns:a="http://schemas.openxmlformats.org/drawingml/2006/main">
          <a:off x="368300" y="1574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Communicated the importance of health and safety policies and activities to district administrators, school administrators, parent-teacher groups, or community members</a:t>
          </a:r>
        </a:p>
      </cdr:txBody>
    </cdr:sp>
  </cdr:relSizeAnchor>
  <cdr:relSizeAnchor xmlns:cdr="http://schemas.openxmlformats.org/drawingml/2006/chartDrawing">
    <cdr:from>
      <cdr:x>0.05278</cdr:x>
      <cdr:y>0.71296</cdr:y>
    </cdr:from>
    <cdr:to>
      <cdr:x>0.08056</cdr:x>
      <cdr:y>0.85185</cdr:y>
    </cdr:to>
    <cdr:sp macro="" textlink="">
      <cdr:nvSpPr>
        <cdr:cNvPr id="10" name="y5"/>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a:t>
          </a:r>
        </a:p>
      </cdr:txBody>
    </cdr:sp>
  </cdr:relSizeAnchor>
  <cdr:relSizeAnchor xmlns:cdr="http://schemas.openxmlformats.org/drawingml/2006/chartDrawing">
    <cdr:from>
      <cdr:x>0.08056</cdr:x>
      <cdr:y>0.71296</cdr:y>
    </cdr:from>
    <cdr:to>
      <cdr:x>0.30278</cdr:x>
      <cdr:y>0.85185</cdr:y>
    </cdr:to>
    <cdr:sp macro="" textlink="">
      <cdr:nvSpPr>
        <cdr:cNvPr id="11" name="yt5"/>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Reviewed health-related curricula or instructional materials</a:t>
          </a:r>
        </a:p>
      </cdr:txBody>
    </cdr:sp>
  </cdr:relSizeAnchor>
  <cdr:relSizeAnchor xmlns:cdr="http://schemas.openxmlformats.org/drawingml/2006/chartDrawing">
    <cdr:from>
      <cdr:x>0.02052</cdr:x>
      <cdr:y>0.02826</cdr:y>
    </cdr:from>
    <cdr:to>
      <cdr:x>0.07182</cdr:x>
      <cdr:y>0.12919</cdr:y>
    </cdr:to>
    <cdr:sp macro="" textlink="">
      <cdr:nvSpPr>
        <cdr:cNvPr id="1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7.</a:t>
          </a:r>
        </a:p>
      </cdr:txBody>
    </cdr:sp>
  </cdr:relSizeAnchor>
  <cdr:relSizeAnchor xmlns:cdr="http://schemas.openxmlformats.org/drawingml/2006/chartDrawing">
    <cdr:from>
      <cdr:x>0.07182</cdr:x>
      <cdr:y>0.02826</cdr:y>
    </cdr:from>
    <cdr:to>
      <cdr:x>0.97327</cdr:x>
      <cdr:y>0.12919</cdr:y>
    </cdr:to>
    <cdr:sp macro="" textlink="">
      <cdr:nvSpPr>
        <cdr:cNvPr id="1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a school health council, committee, or team that did the following activities during the past year.*</a:t>
          </a:r>
        </a:p>
      </cdr:txBody>
    </cdr:sp>
  </cdr:relSizeAnchor>
  <cdr:relSizeAnchor xmlns:cdr="http://schemas.openxmlformats.org/drawingml/2006/chartDrawing">
    <cdr:from>
      <cdr:x>0.02052</cdr:x>
      <cdr:y>0.91644</cdr:y>
    </cdr:from>
    <cdr:to>
      <cdr:x>0.97327</cdr:x>
      <cdr:y>0.99718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*Among schools that have one or more than one group that offers guidance on the development of policies or coordinates activities on health topics.</a:t>
          </a:r>
        </a:p>
      </cdr:txBody>
    </cdr:sp>
  </cdr:relSizeAnchor>
  <cdr:relSizeAnchor xmlns:cdr="http://schemas.openxmlformats.org/drawingml/2006/chartDrawing">
    <cdr:from>
      <cdr:x>0.89007</cdr:x>
      <cdr:y>0.95963</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11 of 79</a:t>
          </a:r>
        </a:p>
      </cdr:txBody>
    </cdr:sp>
  </cdr:relSizeAnchor>
  <cdr:relSizeAnchor xmlns:cdr="http://schemas.openxmlformats.org/drawingml/2006/chartDrawing">
    <cdr:from>
      <cdr:x>0.02052</cdr:x>
      <cdr:y>0.95963</cdr:y>
    </cdr:from>
    <cdr:to>
      <cdr:x>0.9806</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12.xml><?xml version="1.0" encoding="utf-8"?>
<c:userShapes xmlns:c="http://schemas.openxmlformats.org/drawingml/2006/chart">
  <cdr:relSizeAnchor xmlns:cdr="http://schemas.openxmlformats.org/drawingml/2006/chartDrawing">
    <cdr:from>
      <cdr:x>0.05278</cdr:x>
      <cdr:y>0.22685</cdr:y>
    </cdr:from>
    <cdr:to>
      <cdr:x>0.08056</cdr:x>
      <cdr:y>0.38889</cdr:y>
    </cdr:to>
    <cdr:sp macro="" textlink="">
      <cdr:nvSpPr>
        <cdr:cNvPr id="2" name="y1"/>
        <cdr:cNvSpPr txBox="1"/>
      </cdr:nvSpPr>
      <cdr:spPr>
        <a:xfrm xmlns:a="http://schemas.openxmlformats.org/drawingml/2006/main">
          <a:off x="241300" y="622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0.22685</cdr:y>
    </cdr:from>
    <cdr:to>
      <cdr:x>0.30278</cdr:x>
      <cdr:y>0.38889</cdr:y>
    </cdr:to>
    <cdr:sp macro="" textlink="">
      <cdr:nvSpPr>
        <cdr:cNvPr id="3" name="yt1"/>
        <cdr:cNvSpPr txBox="1"/>
      </cdr:nvSpPr>
      <cdr:spPr>
        <a:xfrm xmlns:a="http://schemas.openxmlformats.org/drawingml/2006/main">
          <a:off x="368300" y="622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Included before- or after-school settings as part of the School Improvement Plan</a:t>
          </a:r>
        </a:p>
      </cdr:txBody>
    </cdr:sp>
  </cdr:relSizeAnchor>
  <cdr:relSizeAnchor xmlns:cdr="http://schemas.openxmlformats.org/drawingml/2006/chartDrawing">
    <cdr:from>
      <cdr:x>0.05278</cdr:x>
      <cdr:y>0.45833</cdr:y>
    </cdr:from>
    <cdr:to>
      <cdr:x>0.08056</cdr:x>
      <cdr:y>0.62037</cdr:y>
    </cdr:to>
    <cdr:sp macro="" textlink="">
      <cdr:nvSpPr>
        <cdr:cNvPr id="4" name="y2"/>
        <cdr:cNvSpPr txBox="1"/>
      </cdr:nvSpPr>
      <cdr:spPr>
        <a:xfrm xmlns:a="http://schemas.openxmlformats.org/drawingml/2006/main">
          <a:off x="241300" y="1257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0.45833</cdr:y>
    </cdr:from>
    <cdr:to>
      <cdr:x>0.30278</cdr:x>
      <cdr:y>0.62037</cdr:y>
    </cdr:to>
    <cdr:sp macro="" textlink="">
      <cdr:nvSpPr>
        <cdr:cNvPr id="5" name="yt2"/>
        <cdr:cNvSpPr txBox="1"/>
      </cdr:nvSpPr>
      <cdr:spPr>
        <a:xfrm xmlns:a="http://schemas.openxmlformats.org/drawingml/2006/main">
          <a:off x="368300" y="1257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Encouraged before- or after-school program staff or leaders to participate in school health council, committee, or team meetings</a:t>
          </a:r>
        </a:p>
      </cdr:txBody>
    </cdr:sp>
  </cdr:relSizeAnchor>
  <cdr:relSizeAnchor xmlns:cdr="http://schemas.openxmlformats.org/drawingml/2006/chartDrawing">
    <cdr:from>
      <cdr:x>0.05278</cdr:x>
      <cdr:y>0.67593</cdr:y>
    </cdr:from>
    <cdr:to>
      <cdr:x>0.08056</cdr:x>
      <cdr:y>0.83796</cdr:y>
    </cdr:to>
    <cdr:sp macro="" textlink="">
      <cdr:nvSpPr>
        <cdr:cNvPr id="6" name="y3"/>
        <cdr:cNvSpPr txBox="1"/>
      </cdr:nvSpPr>
      <cdr:spPr>
        <a:xfrm xmlns:a="http://schemas.openxmlformats.org/drawingml/2006/main">
          <a:off x="241300" y="18542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t>
          </a:r>
        </a:p>
      </cdr:txBody>
    </cdr:sp>
  </cdr:relSizeAnchor>
  <cdr:relSizeAnchor xmlns:cdr="http://schemas.openxmlformats.org/drawingml/2006/chartDrawing">
    <cdr:from>
      <cdr:x>0.08056</cdr:x>
      <cdr:y>0.67593</cdr:y>
    </cdr:from>
    <cdr:to>
      <cdr:x>0.30278</cdr:x>
      <cdr:y>0.83796</cdr:y>
    </cdr:to>
    <cdr:sp macro="" textlink="">
      <cdr:nvSpPr>
        <cdr:cNvPr id="7" name="yt3"/>
        <cdr:cNvSpPr txBox="1"/>
      </cdr:nvSpPr>
      <cdr:spPr>
        <a:xfrm xmlns:a="http://schemas.openxmlformats.org/drawingml/2006/main">
          <a:off x="368300" y="18542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Partnered with community-based organizations (e.g., Boys &amp; Girls Clubs, YMCA, 4H Clubs) to provide students with before- or after-school programming</a:t>
          </a:r>
        </a:p>
      </cdr:txBody>
    </cdr:sp>
  </cdr:relSizeAnchor>
  <cdr:relSizeAnchor xmlns:cdr="http://schemas.openxmlformats.org/drawingml/2006/chartDrawing">
    <cdr:from>
      <cdr:x>0.02052</cdr:x>
      <cdr:y>0.02826</cdr:y>
    </cdr:from>
    <cdr:to>
      <cdr:x>0.07182</cdr:x>
      <cdr:y>0.12919</cdr:y>
    </cdr:to>
    <cdr:sp macro="" textlink="">
      <cdr:nvSpPr>
        <cdr:cNvPr id="8"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8.</a:t>
          </a:r>
        </a:p>
      </cdr:txBody>
    </cdr:sp>
  </cdr:relSizeAnchor>
  <cdr:relSizeAnchor xmlns:cdr="http://schemas.openxmlformats.org/drawingml/2006/chartDrawing">
    <cdr:from>
      <cdr:x>0.07182</cdr:x>
      <cdr:y>0.02826</cdr:y>
    </cdr:from>
    <cdr:to>
      <cdr:x>0.97327</cdr:x>
      <cdr:y>0.12919</cdr:y>
    </cdr:to>
    <cdr:sp macro="" textlink="">
      <cdr:nvSpPr>
        <cdr:cNvPr id="9"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taken any of the following actions related to before- or after-school programs.</a:t>
          </a:r>
        </a:p>
      </cdr:txBody>
    </cdr:sp>
  </cdr:relSizeAnchor>
  <cdr:relSizeAnchor xmlns:cdr="http://schemas.openxmlformats.org/drawingml/2006/chartDrawing">
    <cdr:from>
      <cdr:x>0.02052</cdr:x>
      <cdr:y>0.91644</cdr:y>
    </cdr:from>
    <cdr:to>
      <cdr:x>0.97327</cdr:x>
      <cdr:y>0.99718</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12 of 79</a:t>
          </a:r>
        </a:p>
      </cdr:txBody>
    </cdr:sp>
  </cdr:relSizeAnchor>
  <cdr:relSizeAnchor xmlns:cdr="http://schemas.openxmlformats.org/drawingml/2006/chartDrawing">
    <cdr:from>
      <cdr:x>0.02052</cdr:x>
      <cdr:y>0.95963</cdr:y>
    </cdr:from>
    <cdr:to>
      <cdr:x>0.9806</cdr:x>
      <cdr:y>1</cdr:y>
    </cdr:to>
    <cdr:sp macro="" textlink="">
      <cdr:nvSpPr>
        <cdr:cNvPr id="12"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13.xml><?xml version="1.0" encoding="utf-8"?>
<c:userShapes xmlns:c="http://schemas.openxmlformats.org/drawingml/2006/chart">
  <cdr:relSizeAnchor xmlns:cdr="http://schemas.openxmlformats.org/drawingml/2006/chartDrawing">
    <cdr:from>
      <cdr:x>0.02052</cdr:x>
      <cdr:y>0.02826</cdr:y>
    </cdr:from>
    <cdr:to>
      <cdr:x>0.07182</cdr:x>
      <cdr:y>0.12919</cdr:y>
    </cdr:to>
    <cdr:sp macro="" textlink="">
      <cdr:nvSpPr>
        <cdr:cNvPr id="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9.</a:t>
          </a:r>
        </a:p>
      </cdr:txBody>
    </cdr:sp>
  </cdr:relSizeAnchor>
  <cdr:relSizeAnchor xmlns:cdr="http://schemas.openxmlformats.org/drawingml/2006/chartDrawing">
    <cdr:from>
      <cdr:x>0.07182</cdr:x>
      <cdr:y>0.02826</cdr:y>
    </cdr:from>
    <cdr:to>
      <cdr:x>0.97327</cdr:x>
      <cdr:y>0.12919</cdr:y>
    </cdr:to>
    <cdr:sp macro="" textlink="">
      <cdr:nvSpPr>
        <cdr:cNvPr id="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a student-led club that aims to create a safe, welcoming, and accepting school environment for all youth, regardless of sexual orientation or gender identity.</a:t>
          </a:r>
        </a:p>
      </cdr:txBody>
    </cdr:sp>
  </cdr:relSizeAnchor>
  <cdr:relSizeAnchor xmlns:cdr="http://schemas.openxmlformats.org/drawingml/2006/chartDrawing">
    <cdr:from>
      <cdr:x>0.02052</cdr:x>
      <cdr:y>0.91644</cdr:y>
    </cdr:from>
    <cdr:to>
      <cdr:x>0.97327</cdr:x>
      <cdr:y>0.99718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13 of 79</a:t>
          </a:r>
        </a:p>
      </cdr:txBody>
    </cdr:sp>
  </cdr:relSizeAnchor>
  <cdr:relSizeAnchor xmlns:cdr="http://schemas.openxmlformats.org/drawingml/2006/chartDrawing">
    <cdr:from>
      <cdr:x>0.02052</cdr:x>
      <cdr:y>0.95963</cdr:y>
    </cdr:from>
    <cdr:to>
      <cdr:x>0.9806</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14.xml><?xml version="1.0" encoding="utf-8"?>
<c:userShapes xmlns:c="http://schemas.openxmlformats.org/drawingml/2006/chart">
  <cdr:relSizeAnchor xmlns:cdr="http://schemas.openxmlformats.org/drawingml/2006/chartDrawing">
    <cdr:from>
      <cdr:x>0.05278</cdr:x>
      <cdr:y>0.1713</cdr:y>
    </cdr:from>
    <cdr:to>
      <cdr:x>0.08056</cdr:x>
      <cdr:y>0.31019</cdr:y>
    </cdr:to>
    <cdr:sp macro="" textlink="">
      <cdr:nvSpPr>
        <cdr:cNvPr id="2" name="y1"/>
        <cdr:cNvSpPr txBox="1"/>
      </cdr:nvSpPr>
      <cdr:spPr>
        <a:xfrm xmlns:a="http://schemas.openxmlformats.org/drawingml/2006/main">
          <a:off x="241300" y="469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0.1713</cdr:y>
    </cdr:from>
    <cdr:to>
      <cdr:x>0.30278</cdr:x>
      <cdr:y>0.31019</cdr:y>
    </cdr:to>
    <cdr:sp macro="" textlink="">
      <cdr:nvSpPr>
        <cdr:cNvPr id="3" name="yt1"/>
        <cdr:cNvSpPr txBox="1"/>
      </cdr:nvSpPr>
      <cdr:spPr>
        <a:xfrm xmlns:a="http://schemas.openxmlformats.org/drawingml/2006/main">
          <a:off x="368300" y="469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Identify "safe spaces" (e.g., a counselor’s office, designated classroom, or student organization) where LGBTQ youth can receive support from administrators, teachers, or other school staff</a:t>
          </a:r>
        </a:p>
      </cdr:txBody>
    </cdr:sp>
  </cdr:relSizeAnchor>
  <cdr:relSizeAnchor xmlns:cdr="http://schemas.openxmlformats.org/drawingml/2006/chartDrawing">
    <cdr:from>
      <cdr:x>0.05278</cdr:x>
      <cdr:y>0.30556</cdr:y>
    </cdr:from>
    <cdr:to>
      <cdr:x>0.08056</cdr:x>
      <cdr:y>0.44444</cdr:y>
    </cdr:to>
    <cdr:sp macro="" textlink="">
      <cdr:nvSpPr>
        <cdr:cNvPr id="4" name="y2"/>
        <cdr:cNvSpPr txBox="1"/>
      </cdr:nvSpPr>
      <cdr:spPr>
        <a:xfrm xmlns:a="http://schemas.openxmlformats.org/drawingml/2006/main">
          <a:off x="241300" y="838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0.30556</cdr:y>
    </cdr:from>
    <cdr:to>
      <cdr:x>0.30278</cdr:x>
      <cdr:y>0.44444</cdr:y>
    </cdr:to>
    <cdr:sp macro="" textlink="">
      <cdr:nvSpPr>
        <cdr:cNvPr id="5" name="yt2"/>
        <cdr:cNvSpPr txBox="1"/>
      </cdr:nvSpPr>
      <cdr:spPr>
        <a:xfrm xmlns:a="http://schemas.openxmlformats.org/drawingml/2006/main">
          <a:off x="368300" y="838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Prohibit harassment based on a student’s perceived or actual sexual orientation or gender identity</a:t>
          </a:r>
        </a:p>
      </cdr:txBody>
    </cdr:sp>
  </cdr:relSizeAnchor>
  <cdr:relSizeAnchor xmlns:cdr="http://schemas.openxmlformats.org/drawingml/2006/chartDrawing">
    <cdr:from>
      <cdr:x>0.05278</cdr:x>
      <cdr:y>0.44444</cdr:y>
    </cdr:from>
    <cdr:to>
      <cdr:x>0.08056</cdr:x>
      <cdr:y>0.58333</cdr:y>
    </cdr:to>
    <cdr:sp macro="" textlink="">
      <cdr:nvSpPr>
        <cdr:cNvPr id="6" name="y3"/>
        <cdr:cNvSpPr txBox="1"/>
      </cdr:nvSpPr>
      <cdr:spPr>
        <a:xfrm xmlns:a="http://schemas.openxmlformats.org/drawingml/2006/main">
          <a:off x="241300" y="1219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t>
          </a:r>
        </a:p>
      </cdr:txBody>
    </cdr:sp>
  </cdr:relSizeAnchor>
  <cdr:relSizeAnchor xmlns:cdr="http://schemas.openxmlformats.org/drawingml/2006/chartDrawing">
    <cdr:from>
      <cdr:x>0.08056</cdr:x>
      <cdr:y>0.44444</cdr:y>
    </cdr:from>
    <cdr:to>
      <cdr:x>0.30278</cdr:x>
      <cdr:y>0.58333</cdr:y>
    </cdr:to>
    <cdr:sp macro="" textlink="">
      <cdr:nvSpPr>
        <cdr:cNvPr id="7" name="yt3"/>
        <cdr:cNvSpPr txBox="1"/>
      </cdr:nvSpPr>
      <cdr:spPr>
        <a:xfrm xmlns:a="http://schemas.openxmlformats.org/drawingml/2006/main">
          <a:off x="368300" y="1219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Encourage staff to attend professional development on safe and supportive school environments for all students, regardless of sexual orientation or gender identity</a:t>
          </a:r>
        </a:p>
      </cdr:txBody>
    </cdr:sp>
  </cdr:relSizeAnchor>
  <cdr:relSizeAnchor xmlns:cdr="http://schemas.openxmlformats.org/drawingml/2006/chartDrawing">
    <cdr:from>
      <cdr:x>0.05278</cdr:x>
      <cdr:y>0.57407</cdr:y>
    </cdr:from>
    <cdr:to>
      <cdr:x>0.08056</cdr:x>
      <cdr:y>0.71296</cdr:y>
    </cdr:to>
    <cdr:sp macro="" textlink="">
      <cdr:nvSpPr>
        <cdr:cNvPr id="8" name="y4"/>
        <cdr:cNvSpPr txBox="1"/>
      </cdr:nvSpPr>
      <cdr:spPr>
        <a:xfrm xmlns:a="http://schemas.openxmlformats.org/drawingml/2006/main">
          <a:off x="241300" y="1574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a:t>
          </a:r>
        </a:p>
      </cdr:txBody>
    </cdr:sp>
  </cdr:relSizeAnchor>
  <cdr:relSizeAnchor xmlns:cdr="http://schemas.openxmlformats.org/drawingml/2006/chartDrawing">
    <cdr:from>
      <cdr:x>0.08056</cdr:x>
      <cdr:y>0.57407</cdr:y>
    </cdr:from>
    <cdr:to>
      <cdr:x>0.30278</cdr:x>
      <cdr:y>0.71296</cdr:y>
    </cdr:to>
    <cdr:sp macro="" textlink="">
      <cdr:nvSpPr>
        <cdr:cNvPr id="9" name="yt4"/>
        <cdr:cNvSpPr txBox="1"/>
      </cdr:nvSpPr>
      <cdr:spPr>
        <a:xfrm xmlns:a="http://schemas.openxmlformats.org/drawingml/2006/main">
          <a:off x="368300" y="1574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Facilitate access to providers not on school property who have experience in providing health services, including HIV/STD testing and counseling, to LGBTQ youth</a:t>
          </a:r>
        </a:p>
      </cdr:txBody>
    </cdr:sp>
  </cdr:relSizeAnchor>
  <cdr:relSizeAnchor xmlns:cdr="http://schemas.openxmlformats.org/drawingml/2006/chartDrawing">
    <cdr:from>
      <cdr:x>0.05278</cdr:x>
      <cdr:y>0.71296</cdr:y>
    </cdr:from>
    <cdr:to>
      <cdr:x>0.08056</cdr:x>
      <cdr:y>0.85185</cdr:y>
    </cdr:to>
    <cdr:sp macro="" textlink="">
      <cdr:nvSpPr>
        <cdr:cNvPr id="10" name="y5"/>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a:t>
          </a:r>
        </a:p>
      </cdr:txBody>
    </cdr:sp>
  </cdr:relSizeAnchor>
  <cdr:relSizeAnchor xmlns:cdr="http://schemas.openxmlformats.org/drawingml/2006/chartDrawing">
    <cdr:from>
      <cdr:x>0.08056</cdr:x>
      <cdr:y>0.71296</cdr:y>
    </cdr:from>
    <cdr:to>
      <cdr:x>0.30278</cdr:x>
      <cdr:y>0.85185</cdr:y>
    </cdr:to>
    <cdr:sp macro="" textlink="">
      <cdr:nvSpPr>
        <cdr:cNvPr id="11" name="yt5"/>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Facilitate access to providers not on school property who have experience in providing social and psychological services to LGBTQ youth</a:t>
          </a:r>
        </a:p>
      </cdr:txBody>
    </cdr:sp>
  </cdr:relSizeAnchor>
  <cdr:relSizeAnchor xmlns:cdr="http://schemas.openxmlformats.org/drawingml/2006/chartDrawing">
    <cdr:from>
      <cdr:x>0.02052</cdr:x>
      <cdr:y>0.02826</cdr:y>
    </cdr:from>
    <cdr:to>
      <cdr:x>0.07182</cdr:x>
      <cdr:y>0.12919</cdr:y>
    </cdr:to>
    <cdr:sp macro="" textlink="">
      <cdr:nvSpPr>
        <cdr:cNvPr id="1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10.</a:t>
          </a:r>
        </a:p>
      </cdr:txBody>
    </cdr:sp>
  </cdr:relSizeAnchor>
  <cdr:relSizeAnchor xmlns:cdr="http://schemas.openxmlformats.org/drawingml/2006/chartDrawing">
    <cdr:from>
      <cdr:x>0.07182</cdr:x>
      <cdr:y>0.02826</cdr:y>
    </cdr:from>
    <cdr:to>
      <cdr:x>0.97327</cdr:x>
      <cdr:y>0.12919</cdr:y>
    </cdr:to>
    <cdr:sp macro="" textlink="">
      <cdr:nvSpPr>
        <cdr:cNvPr id="1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engage in the following practices related to lesbian, gay, bisexual, transgender, or questioning (LGBTQ) youth.</a:t>
          </a:r>
        </a:p>
      </cdr:txBody>
    </cdr:sp>
  </cdr:relSizeAnchor>
  <cdr:relSizeAnchor xmlns:cdr="http://schemas.openxmlformats.org/drawingml/2006/chartDrawing">
    <cdr:from>
      <cdr:x>0.02052</cdr:x>
      <cdr:y>0.91644</cdr:y>
    </cdr:from>
    <cdr:to>
      <cdr:x>0.97327</cdr:x>
      <cdr:y>0.99718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14 of 79</a:t>
          </a:r>
        </a:p>
      </cdr:txBody>
    </cdr:sp>
  </cdr:relSizeAnchor>
  <cdr:relSizeAnchor xmlns:cdr="http://schemas.openxmlformats.org/drawingml/2006/chartDrawing">
    <cdr:from>
      <cdr:x>0.02052</cdr:x>
      <cdr:y>0.95963</cdr:y>
    </cdr:from>
    <cdr:to>
      <cdr:x>0.9806</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15.xml><?xml version="1.0" encoding="utf-8"?>
<c:userShapes xmlns:c="http://schemas.openxmlformats.org/drawingml/2006/chart">
  <cdr:relSizeAnchor xmlns:cdr="http://schemas.openxmlformats.org/drawingml/2006/chartDrawing">
    <cdr:from>
      <cdr:x>0.02052</cdr:x>
      <cdr:y>0.02826</cdr:y>
    </cdr:from>
    <cdr:to>
      <cdr:x>0.07182</cdr:x>
      <cdr:y>0.12919</cdr:y>
    </cdr:to>
    <cdr:sp macro="" textlink="">
      <cdr:nvSpPr>
        <cdr:cNvPr id="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11.</a:t>
          </a:r>
        </a:p>
      </cdr:txBody>
    </cdr:sp>
  </cdr:relSizeAnchor>
  <cdr:relSizeAnchor xmlns:cdr="http://schemas.openxmlformats.org/drawingml/2006/chartDrawing">
    <cdr:from>
      <cdr:x>0.07182</cdr:x>
      <cdr:y>0.02826</cdr:y>
    </cdr:from>
    <cdr:to>
      <cdr:x>0.97327</cdr:x>
      <cdr:y>0.12919</cdr:y>
    </cdr:to>
    <cdr:sp macro="" textlink="">
      <cdr:nvSpPr>
        <cdr:cNvPr id="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in which all staff received professional development on preventing, identifying, and responding to student bullying and sexual harassment, including electronic aggression, during the past year.</a:t>
          </a:r>
        </a:p>
      </cdr:txBody>
    </cdr:sp>
  </cdr:relSizeAnchor>
  <cdr:relSizeAnchor xmlns:cdr="http://schemas.openxmlformats.org/drawingml/2006/chartDrawing">
    <cdr:from>
      <cdr:x>0.02052</cdr:x>
      <cdr:y>0.91644</cdr:y>
    </cdr:from>
    <cdr:to>
      <cdr:x>0.97327</cdr:x>
      <cdr:y>0.99718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15 of 79</a:t>
          </a:r>
        </a:p>
      </cdr:txBody>
    </cdr:sp>
  </cdr:relSizeAnchor>
  <cdr:relSizeAnchor xmlns:cdr="http://schemas.openxmlformats.org/drawingml/2006/chartDrawing">
    <cdr:from>
      <cdr:x>0.02052</cdr:x>
      <cdr:y>0.95963</cdr:y>
    </cdr:from>
    <cdr:to>
      <cdr:x>0.9806</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16.xml><?xml version="1.0" encoding="utf-8"?>
<c:userShapes xmlns:c="http://schemas.openxmlformats.org/drawingml/2006/chart">
  <cdr:relSizeAnchor xmlns:cdr="http://schemas.openxmlformats.org/drawingml/2006/chartDrawing">
    <cdr:from>
      <cdr:x>0.02052</cdr:x>
      <cdr:y>0.02826</cdr:y>
    </cdr:from>
    <cdr:to>
      <cdr:x>0.07182</cdr:x>
      <cdr:y>0.12919</cdr:y>
    </cdr:to>
    <cdr:sp macro="" textlink="">
      <cdr:nvSpPr>
        <cdr:cNvPr id="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12.</a:t>
          </a:r>
        </a:p>
      </cdr:txBody>
    </cdr:sp>
  </cdr:relSizeAnchor>
  <cdr:relSizeAnchor xmlns:cdr="http://schemas.openxmlformats.org/drawingml/2006/chartDrawing">
    <cdr:from>
      <cdr:x>0.07182</cdr:x>
      <cdr:y>0.02826</cdr:y>
    </cdr:from>
    <cdr:to>
      <cdr:x>0.97327</cdr:x>
      <cdr:y>0.12919</cdr:y>
    </cdr:to>
    <cdr:sp macro="" textlink="">
      <cdr:nvSpPr>
        <cdr:cNvPr id="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a designated staff member to whom students can confidentially report student bullying and sexual harassment, including electronic aggression.</a:t>
          </a:r>
        </a:p>
      </cdr:txBody>
    </cdr:sp>
  </cdr:relSizeAnchor>
  <cdr:relSizeAnchor xmlns:cdr="http://schemas.openxmlformats.org/drawingml/2006/chartDrawing">
    <cdr:from>
      <cdr:x>0.02052</cdr:x>
      <cdr:y>0.91644</cdr:y>
    </cdr:from>
    <cdr:to>
      <cdr:x>0.97327</cdr:x>
      <cdr:y>0.99718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16 of 79</a:t>
          </a:r>
        </a:p>
      </cdr:txBody>
    </cdr:sp>
  </cdr:relSizeAnchor>
  <cdr:relSizeAnchor xmlns:cdr="http://schemas.openxmlformats.org/drawingml/2006/chartDrawing">
    <cdr:from>
      <cdr:x>0.02052</cdr:x>
      <cdr:y>0.95963</cdr:y>
    </cdr:from>
    <cdr:to>
      <cdr:x>0.9806</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17.xml><?xml version="1.0" encoding="utf-8"?>
<c:userShapes xmlns:c="http://schemas.openxmlformats.org/drawingml/2006/chart">
  <cdr:relSizeAnchor xmlns:cdr="http://schemas.openxmlformats.org/drawingml/2006/chartDrawing">
    <cdr:from>
      <cdr:x>0.02052</cdr:x>
      <cdr:y>0.02826</cdr:y>
    </cdr:from>
    <cdr:to>
      <cdr:x>0.07182</cdr:x>
      <cdr:y>0.12919</cdr:y>
    </cdr:to>
    <cdr:sp macro="" textlink="">
      <cdr:nvSpPr>
        <cdr:cNvPr id="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13.</a:t>
          </a:r>
        </a:p>
      </cdr:txBody>
    </cdr:sp>
  </cdr:relSizeAnchor>
  <cdr:relSizeAnchor xmlns:cdr="http://schemas.openxmlformats.org/drawingml/2006/chartDrawing">
    <cdr:from>
      <cdr:x>0.07182</cdr:x>
      <cdr:y>0.02826</cdr:y>
    </cdr:from>
    <cdr:to>
      <cdr:x>0.97327</cdr:x>
      <cdr:y>0.12919</cdr:y>
    </cdr:to>
    <cdr:sp macro="" textlink="">
      <cdr:nvSpPr>
        <cdr:cNvPr id="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use electronic, paper, or oral communication to publicize and disseminate policies, rules, or regulations on bullying and sexual harassment, including electronic aggression.</a:t>
          </a:r>
        </a:p>
      </cdr:txBody>
    </cdr:sp>
  </cdr:relSizeAnchor>
  <cdr:relSizeAnchor xmlns:cdr="http://schemas.openxmlformats.org/drawingml/2006/chartDrawing">
    <cdr:from>
      <cdr:x>0.02052</cdr:x>
      <cdr:y>0.91644</cdr:y>
    </cdr:from>
    <cdr:to>
      <cdr:x>0.97327</cdr:x>
      <cdr:y>0.99718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17 of 79</a:t>
          </a:r>
        </a:p>
      </cdr:txBody>
    </cdr:sp>
  </cdr:relSizeAnchor>
  <cdr:relSizeAnchor xmlns:cdr="http://schemas.openxmlformats.org/drawingml/2006/chartDrawing">
    <cdr:from>
      <cdr:x>0.02052</cdr:x>
      <cdr:y>0.95963</cdr:y>
    </cdr:from>
    <cdr:to>
      <cdr:x>0.9806</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18.xml><?xml version="1.0" encoding="utf-8"?>
<c:userShapes xmlns:c="http://schemas.openxmlformats.org/drawingml/2006/chart">
  <cdr:relSizeAnchor xmlns:cdr="http://schemas.openxmlformats.org/drawingml/2006/chartDrawing">
    <cdr:from>
      <cdr:x>0.05278</cdr:x>
      <cdr:y>0.22685</cdr:y>
    </cdr:from>
    <cdr:to>
      <cdr:x>0.08056</cdr:x>
      <cdr:y>0.38889</cdr:y>
    </cdr:to>
    <cdr:sp macro="" textlink="">
      <cdr:nvSpPr>
        <cdr:cNvPr id="2" name="y1"/>
        <cdr:cNvSpPr txBox="1"/>
      </cdr:nvSpPr>
      <cdr:spPr>
        <a:xfrm xmlns:a="http://schemas.openxmlformats.org/drawingml/2006/main">
          <a:off x="241300" y="622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0.22685</cdr:y>
    </cdr:from>
    <cdr:to>
      <cdr:x>0.30278</cdr:x>
      <cdr:y>0.38889</cdr:y>
    </cdr:to>
    <cdr:sp macro="" textlink="">
      <cdr:nvSpPr>
        <cdr:cNvPr id="3" name="yt1"/>
        <cdr:cNvSpPr txBox="1"/>
      </cdr:nvSpPr>
      <cdr:spPr>
        <a:xfrm xmlns:a="http://schemas.openxmlformats.org/drawingml/2006/main">
          <a:off x="368300" y="622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Sixth grade</a:t>
          </a:r>
        </a:p>
      </cdr:txBody>
    </cdr:sp>
  </cdr:relSizeAnchor>
  <cdr:relSizeAnchor xmlns:cdr="http://schemas.openxmlformats.org/drawingml/2006/chartDrawing">
    <cdr:from>
      <cdr:x>0.05278</cdr:x>
      <cdr:y>0.45833</cdr:y>
    </cdr:from>
    <cdr:to>
      <cdr:x>0.08056</cdr:x>
      <cdr:y>0.62037</cdr:y>
    </cdr:to>
    <cdr:sp macro="" textlink="">
      <cdr:nvSpPr>
        <cdr:cNvPr id="4" name="y2"/>
        <cdr:cNvSpPr txBox="1"/>
      </cdr:nvSpPr>
      <cdr:spPr>
        <a:xfrm xmlns:a="http://schemas.openxmlformats.org/drawingml/2006/main">
          <a:off x="241300" y="1257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0.45833</cdr:y>
    </cdr:from>
    <cdr:to>
      <cdr:x>0.30278</cdr:x>
      <cdr:y>0.62037</cdr:y>
    </cdr:to>
    <cdr:sp macro="" textlink="">
      <cdr:nvSpPr>
        <cdr:cNvPr id="5" name="yt2"/>
        <cdr:cNvSpPr txBox="1"/>
      </cdr:nvSpPr>
      <cdr:spPr>
        <a:xfrm xmlns:a="http://schemas.openxmlformats.org/drawingml/2006/main">
          <a:off x="368300" y="1257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Seventh grade</a:t>
          </a:r>
        </a:p>
      </cdr:txBody>
    </cdr:sp>
  </cdr:relSizeAnchor>
  <cdr:relSizeAnchor xmlns:cdr="http://schemas.openxmlformats.org/drawingml/2006/chartDrawing">
    <cdr:from>
      <cdr:x>0.05278</cdr:x>
      <cdr:y>0.67593</cdr:y>
    </cdr:from>
    <cdr:to>
      <cdr:x>0.08056</cdr:x>
      <cdr:y>0.83796</cdr:y>
    </cdr:to>
    <cdr:sp macro="" textlink="">
      <cdr:nvSpPr>
        <cdr:cNvPr id="6" name="y3"/>
        <cdr:cNvSpPr txBox="1"/>
      </cdr:nvSpPr>
      <cdr:spPr>
        <a:xfrm xmlns:a="http://schemas.openxmlformats.org/drawingml/2006/main">
          <a:off x="241300" y="18542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t>
          </a:r>
        </a:p>
      </cdr:txBody>
    </cdr:sp>
  </cdr:relSizeAnchor>
  <cdr:relSizeAnchor xmlns:cdr="http://schemas.openxmlformats.org/drawingml/2006/chartDrawing">
    <cdr:from>
      <cdr:x>0.08056</cdr:x>
      <cdr:y>0.67593</cdr:y>
    </cdr:from>
    <cdr:to>
      <cdr:x>0.30278</cdr:x>
      <cdr:y>0.83796</cdr:y>
    </cdr:to>
    <cdr:sp macro="" textlink="">
      <cdr:nvSpPr>
        <cdr:cNvPr id="7" name="yt3"/>
        <cdr:cNvSpPr txBox="1"/>
      </cdr:nvSpPr>
      <cdr:spPr>
        <a:xfrm xmlns:a="http://schemas.openxmlformats.org/drawingml/2006/main">
          <a:off x="368300" y="18542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Eighth grade</a:t>
          </a:r>
        </a:p>
      </cdr:txBody>
    </cdr:sp>
  </cdr:relSizeAnchor>
  <cdr:relSizeAnchor xmlns:cdr="http://schemas.openxmlformats.org/drawingml/2006/chartDrawing">
    <cdr:from>
      <cdr:x>0.02052</cdr:x>
      <cdr:y>0.02826</cdr:y>
    </cdr:from>
    <cdr:to>
      <cdr:x>0.07182</cdr:x>
      <cdr:y>0.12919</cdr:y>
    </cdr:to>
    <cdr:sp macro="" textlink="">
      <cdr:nvSpPr>
        <cdr:cNvPr id="8"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14.</a:t>
          </a:r>
        </a:p>
      </cdr:txBody>
    </cdr:sp>
  </cdr:relSizeAnchor>
  <cdr:relSizeAnchor xmlns:cdr="http://schemas.openxmlformats.org/drawingml/2006/chartDrawing">
    <cdr:from>
      <cdr:x>0.07182</cdr:x>
      <cdr:y>0.02826</cdr:y>
    </cdr:from>
    <cdr:to>
      <cdr:x>0.97327</cdr:x>
      <cdr:y>0.12919</cdr:y>
    </cdr:to>
    <cdr:sp macro="" textlink="">
      <cdr:nvSpPr>
        <cdr:cNvPr id="9"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taught a required physical education course in each of the following grades.*</a:t>
          </a:r>
        </a:p>
      </cdr:txBody>
    </cdr:sp>
  </cdr:relSizeAnchor>
  <cdr:relSizeAnchor xmlns:cdr="http://schemas.openxmlformats.org/drawingml/2006/chartDrawing">
    <cdr:from>
      <cdr:x>0.02052</cdr:x>
      <cdr:y>0.91644</cdr:y>
    </cdr:from>
    <cdr:to>
      <cdr:x>0.97327</cdr:x>
      <cdr:y>0.99718</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*Among schools with students in that grade.</a:t>
          </a:r>
        </a:p>
      </cdr:txBody>
    </cdr:sp>
  </cdr:relSizeAnchor>
  <cdr:relSizeAnchor xmlns:cdr="http://schemas.openxmlformats.org/drawingml/2006/chartDrawing">
    <cdr:from>
      <cdr:x>0.89007</cdr:x>
      <cdr:y>0.95963</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18 of 79</a:t>
          </a:r>
        </a:p>
      </cdr:txBody>
    </cdr:sp>
  </cdr:relSizeAnchor>
  <cdr:relSizeAnchor xmlns:cdr="http://schemas.openxmlformats.org/drawingml/2006/chartDrawing">
    <cdr:from>
      <cdr:x>0.02052</cdr:x>
      <cdr:y>0.95963</cdr:y>
    </cdr:from>
    <cdr:to>
      <cdr:x>0.9806</cdr:x>
      <cdr:y>1</cdr:y>
    </cdr:to>
    <cdr:sp macro="" textlink="">
      <cdr:nvSpPr>
        <cdr:cNvPr id="12"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19.xml><?xml version="1.0" encoding="utf-8"?>
<c:userShapes xmlns:c="http://schemas.openxmlformats.org/drawingml/2006/chart">
  <cdr:relSizeAnchor xmlns:cdr="http://schemas.openxmlformats.org/drawingml/2006/chartDrawing">
    <cdr:from>
      <cdr:x>0.05278</cdr:x>
      <cdr:y>0.18056</cdr:y>
    </cdr:from>
    <cdr:to>
      <cdr:x>0.08056</cdr:x>
      <cdr:y>0.34259</cdr:y>
    </cdr:to>
    <cdr:sp macro="" textlink="">
      <cdr:nvSpPr>
        <cdr:cNvPr id="2" name="y1"/>
        <cdr:cNvSpPr txBox="1"/>
      </cdr:nvSpPr>
      <cdr:spPr>
        <a:xfrm xmlns:a="http://schemas.openxmlformats.org/drawingml/2006/main">
          <a:off x="241300" y="495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a:t>
          </a:r>
        </a:p>
      </cdr:txBody>
    </cdr:sp>
  </cdr:relSizeAnchor>
  <cdr:relSizeAnchor xmlns:cdr="http://schemas.openxmlformats.org/drawingml/2006/chartDrawing">
    <cdr:from>
      <cdr:x>0.08056</cdr:x>
      <cdr:y>0.18056</cdr:y>
    </cdr:from>
    <cdr:to>
      <cdr:x>0.30278</cdr:x>
      <cdr:y>0.34259</cdr:y>
    </cdr:to>
    <cdr:sp macro="" textlink="">
      <cdr:nvSpPr>
        <cdr:cNvPr id="3" name="yt1"/>
        <cdr:cNvSpPr txBox="1"/>
      </cdr:nvSpPr>
      <cdr:spPr>
        <a:xfrm xmlns:a="http://schemas.openxmlformats.org/drawingml/2006/main">
          <a:off x="368300" y="495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Ninth grade</a:t>
          </a:r>
        </a:p>
      </cdr:txBody>
    </cdr:sp>
  </cdr:relSizeAnchor>
  <cdr:relSizeAnchor xmlns:cdr="http://schemas.openxmlformats.org/drawingml/2006/chartDrawing">
    <cdr:from>
      <cdr:x>0.05278</cdr:x>
      <cdr:y>0.35185</cdr:y>
    </cdr:from>
    <cdr:to>
      <cdr:x>0.08056</cdr:x>
      <cdr:y>0.51389</cdr:y>
    </cdr:to>
    <cdr:sp macro="" textlink="">
      <cdr:nvSpPr>
        <cdr:cNvPr id="4" name="y2"/>
        <cdr:cNvSpPr txBox="1"/>
      </cdr:nvSpPr>
      <cdr:spPr>
        <a:xfrm xmlns:a="http://schemas.openxmlformats.org/drawingml/2006/main">
          <a:off x="241300" y="9652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a:t>
          </a:r>
        </a:p>
      </cdr:txBody>
    </cdr:sp>
  </cdr:relSizeAnchor>
  <cdr:relSizeAnchor xmlns:cdr="http://schemas.openxmlformats.org/drawingml/2006/chartDrawing">
    <cdr:from>
      <cdr:x>0.08056</cdr:x>
      <cdr:y>0.35185</cdr:y>
    </cdr:from>
    <cdr:to>
      <cdr:x>0.30278</cdr:x>
      <cdr:y>0.51389</cdr:y>
    </cdr:to>
    <cdr:sp macro="" textlink="">
      <cdr:nvSpPr>
        <cdr:cNvPr id="5" name="yt2"/>
        <cdr:cNvSpPr txBox="1"/>
      </cdr:nvSpPr>
      <cdr:spPr>
        <a:xfrm xmlns:a="http://schemas.openxmlformats.org/drawingml/2006/main">
          <a:off x="368300" y="9652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Tenth grade</a:t>
          </a:r>
        </a:p>
      </cdr:txBody>
    </cdr:sp>
  </cdr:relSizeAnchor>
  <cdr:relSizeAnchor xmlns:cdr="http://schemas.openxmlformats.org/drawingml/2006/chartDrawing">
    <cdr:from>
      <cdr:x>0.05278</cdr:x>
      <cdr:y>0.51852</cdr:y>
    </cdr:from>
    <cdr:to>
      <cdr:x>0.08056</cdr:x>
      <cdr:y>0.68056</cdr:y>
    </cdr:to>
    <cdr:sp macro="" textlink="">
      <cdr:nvSpPr>
        <cdr:cNvPr id="6" name="y3"/>
        <cdr:cNvSpPr txBox="1"/>
      </cdr:nvSpPr>
      <cdr:spPr>
        <a:xfrm xmlns:a="http://schemas.openxmlformats.org/drawingml/2006/main">
          <a:off x="241300" y="14224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f.</a:t>
          </a:r>
        </a:p>
      </cdr:txBody>
    </cdr:sp>
  </cdr:relSizeAnchor>
  <cdr:relSizeAnchor xmlns:cdr="http://schemas.openxmlformats.org/drawingml/2006/chartDrawing">
    <cdr:from>
      <cdr:x>0.08056</cdr:x>
      <cdr:y>0.51852</cdr:y>
    </cdr:from>
    <cdr:to>
      <cdr:x>0.30278</cdr:x>
      <cdr:y>0.68056</cdr:y>
    </cdr:to>
    <cdr:sp macro="" textlink="">
      <cdr:nvSpPr>
        <cdr:cNvPr id="7" name="yt3"/>
        <cdr:cNvSpPr txBox="1"/>
      </cdr:nvSpPr>
      <cdr:spPr>
        <a:xfrm xmlns:a="http://schemas.openxmlformats.org/drawingml/2006/main">
          <a:off x="368300" y="14224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Eleventh grade</a:t>
          </a:r>
        </a:p>
      </cdr:txBody>
    </cdr:sp>
  </cdr:relSizeAnchor>
  <cdr:relSizeAnchor xmlns:cdr="http://schemas.openxmlformats.org/drawingml/2006/chartDrawing">
    <cdr:from>
      <cdr:x>0.05278</cdr:x>
      <cdr:y>0.68981</cdr:y>
    </cdr:from>
    <cdr:to>
      <cdr:x>0.08056</cdr:x>
      <cdr:y>0.85185</cdr:y>
    </cdr:to>
    <cdr:sp macro="" textlink="">
      <cdr:nvSpPr>
        <cdr:cNvPr id="8" name="y4"/>
        <cdr:cNvSpPr txBox="1"/>
      </cdr:nvSpPr>
      <cdr:spPr>
        <a:xfrm xmlns:a="http://schemas.openxmlformats.org/drawingml/2006/main">
          <a:off x="241300" y="1892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g.</a:t>
          </a:r>
        </a:p>
      </cdr:txBody>
    </cdr:sp>
  </cdr:relSizeAnchor>
  <cdr:relSizeAnchor xmlns:cdr="http://schemas.openxmlformats.org/drawingml/2006/chartDrawing">
    <cdr:from>
      <cdr:x>0.08056</cdr:x>
      <cdr:y>0.68981</cdr:y>
    </cdr:from>
    <cdr:to>
      <cdr:x>0.30278</cdr:x>
      <cdr:y>0.85185</cdr:y>
    </cdr:to>
    <cdr:sp macro="" textlink="">
      <cdr:nvSpPr>
        <cdr:cNvPr id="9" name="yt4"/>
        <cdr:cNvSpPr txBox="1"/>
      </cdr:nvSpPr>
      <cdr:spPr>
        <a:xfrm xmlns:a="http://schemas.openxmlformats.org/drawingml/2006/main">
          <a:off x="368300" y="1892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Twelfth grade</a:t>
          </a:r>
        </a:p>
      </cdr:txBody>
    </cdr:sp>
  </cdr:relSizeAnchor>
  <cdr:relSizeAnchor xmlns:cdr="http://schemas.openxmlformats.org/drawingml/2006/chartDrawing">
    <cdr:from>
      <cdr:x>0.02052</cdr:x>
      <cdr:y>0.02826</cdr:y>
    </cdr:from>
    <cdr:to>
      <cdr:x>0.07182</cdr:x>
      <cdr:y>0.12919</cdr:y>
    </cdr:to>
    <cdr:sp macro="" textlink="">
      <cdr:nvSpPr>
        <cdr:cNvPr id="10"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14.</a:t>
          </a:r>
        </a:p>
      </cdr:txBody>
    </cdr:sp>
  </cdr:relSizeAnchor>
  <cdr:relSizeAnchor xmlns:cdr="http://schemas.openxmlformats.org/drawingml/2006/chartDrawing">
    <cdr:from>
      <cdr:x>0.07182</cdr:x>
      <cdr:y>0.02826</cdr:y>
    </cdr:from>
    <cdr:to>
      <cdr:x>0.97327</cdr:x>
      <cdr:y>0.12919</cdr:y>
    </cdr:to>
    <cdr:sp macro="" textlink="">
      <cdr:nvSpPr>
        <cdr:cNvPr id="11"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taught a required physical education course in each of the following grades.*</a:t>
          </a:r>
        </a:p>
      </cdr:txBody>
    </cdr:sp>
  </cdr:relSizeAnchor>
  <cdr:relSizeAnchor xmlns:cdr="http://schemas.openxmlformats.org/drawingml/2006/chartDrawing">
    <cdr:from>
      <cdr:x>0.02052</cdr:x>
      <cdr:y>0.91644</cdr:y>
    </cdr:from>
    <cdr:to>
      <cdr:x>0.97327</cdr:x>
      <cdr:y>0.99718</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*Among schools with students in that grade.</a:t>
          </a:r>
        </a:p>
      </cdr:txBody>
    </cdr:sp>
  </cdr:relSizeAnchor>
  <cdr:relSizeAnchor xmlns:cdr="http://schemas.openxmlformats.org/drawingml/2006/chartDrawing">
    <cdr:from>
      <cdr:x>0.89007</cdr:x>
      <cdr:y>0.95963</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19 of 79</a:t>
          </a:r>
        </a:p>
      </cdr:txBody>
    </cdr:sp>
  </cdr:relSizeAnchor>
  <cdr:relSizeAnchor xmlns:cdr="http://schemas.openxmlformats.org/drawingml/2006/chartDrawing">
    <cdr:from>
      <cdr:x>0.02052</cdr:x>
      <cdr:y>0.95963</cdr:y>
    </cdr:from>
    <cdr:to>
      <cdr:x>0.9806</cdr:x>
      <cdr:y>1</cdr:y>
    </cdr:to>
    <cdr:sp macro="" textlink="">
      <cdr:nvSpPr>
        <cdr:cNvPr id="14"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2.xml><?xml version="1.0" encoding="utf-8"?>
<c:userShapes xmlns:c="http://schemas.openxmlformats.org/drawingml/2006/chart">
  <cdr:relSizeAnchor xmlns:cdr="http://schemas.openxmlformats.org/drawingml/2006/chartDrawing">
    <cdr:from>
      <cdr:x>0.05278</cdr:x>
      <cdr:y>0.22685</cdr:y>
    </cdr:from>
    <cdr:to>
      <cdr:x>0.08056</cdr:x>
      <cdr:y>0.38889</cdr:y>
    </cdr:to>
    <cdr:sp macro="" textlink="">
      <cdr:nvSpPr>
        <cdr:cNvPr id="2" name="y1"/>
        <cdr:cNvSpPr txBox="1"/>
      </cdr:nvSpPr>
      <cdr:spPr>
        <a:xfrm xmlns:a="http://schemas.openxmlformats.org/drawingml/2006/main">
          <a:off x="241300" y="622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a:t>
          </a:r>
        </a:p>
      </cdr:txBody>
    </cdr:sp>
  </cdr:relSizeAnchor>
  <cdr:relSizeAnchor xmlns:cdr="http://schemas.openxmlformats.org/drawingml/2006/chartDrawing">
    <cdr:from>
      <cdr:x>0.08056</cdr:x>
      <cdr:y>0.22685</cdr:y>
    </cdr:from>
    <cdr:to>
      <cdr:x>0.30278</cdr:x>
      <cdr:y>0.38889</cdr:y>
    </cdr:to>
    <cdr:sp macro="" textlink="">
      <cdr:nvSpPr>
        <cdr:cNvPr id="3" name="yt1"/>
        <cdr:cNvSpPr txBox="1"/>
      </cdr:nvSpPr>
      <cdr:spPr>
        <a:xfrm xmlns:a="http://schemas.openxmlformats.org/drawingml/2006/main">
          <a:off x="368300" y="622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Chronic health conditions (e.g., asthma, food allergies)</a:t>
          </a:r>
        </a:p>
      </cdr:txBody>
    </cdr:sp>
  </cdr:relSizeAnchor>
  <cdr:relSizeAnchor xmlns:cdr="http://schemas.openxmlformats.org/drawingml/2006/chartDrawing">
    <cdr:from>
      <cdr:x>0.05278</cdr:x>
      <cdr:y>0.45833</cdr:y>
    </cdr:from>
    <cdr:to>
      <cdr:x>0.08056</cdr:x>
      <cdr:y>0.62037</cdr:y>
    </cdr:to>
    <cdr:sp macro="" textlink="">
      <cdr:nvSpPr>
        <cdr:cNvPr id="4" name="y2"/>
        <cdr:cNvSpPr txBox="1"/>
      </cdr:nvSpPr>
      <cdr:spPr>
        <a:xfrm xmlns:a="http://schemas.openxmlformats.org/drawingml/2006/main">
          <a:off x="241300" y="1257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f.</a:t>
          </a:r>
        </a:p>
      </cdr:txBody>
    </cdr:sp>
  </cdr:relSizeAnchor>
  <cdr:relSizeAnchor xmlns:cdr="http://schemas.openxmlformats.org/drawingml/2006/chartDrawing">
    <cdr:from>
      <cdr:x>0.08056</cdr:x>
      <cdr:y>0.45833</cdr:y>
    </cdr:from>
    <cdr:to>
      <cdr:x>0.30278</cdr:x>
      <cdr:y>0.62037</cdr:y>
    </cdr:to>
    <cdr:sp macro="" textlink="">
      <cdr:nvSpPr>
        <cdr:cNvPr id="5" name="yt2"/>
        <cdr:cNvSpPr txBox="1"/>
      </cdr:nvSpPr>
      <cdr:spPr>
        <a:xfrm xmlns:a="http://schemas.openxmlformats.org/drawingml/2006/main">
          <a:off x="368300" y="1257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Unintentional injury and violence prevention (safety)</a:t>
          </a:r>
        </a:p>
      </cdr:txBody>
    </cdr:sp>
  </cdr:relSizeAnchor>
  <cdr:relSizeAnchor xmlns:cdr="http://schemas.openxmlformats.org/drawingml/2006/chartDrawing">
    <cdr:from>
      <cdr:x>0.05278</cdr:x>
      <cdr:y>0.67593</cdr:y>
    </cdr:from>
    <cdr:to>
      <cdr:x>0.08056</cdr:x>
      <cdr:y>0.83796</cdr:y>
    </cdr:to>
    <cdr:sp macro="" textlink="">
      <cdr:nvSpPr>
        <cdr:cNvPr id="6" name="y3"/>
        <cdr:cNvSpPr txBox="1"/>
      </cdr:nvSpPr>
      <cdr:spPr>
        <a:xfrm xmlns:a="http://schemas.openxmlformats.org/drawingml/2006/main">
          <a:off x="241300" y="18542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g.</a:t>
          </a:r>
        </a:p>
      </cdr:txBody>
    </cdr:sp>
  </cdr:relSizeAnchor>
  <cdr:relSizeAnchor xmlns:cdr="http://schemas.openxmlformats.org/drawingml/2006/chartDrawing">
    <cdr:from>
      <cdr:x>0.08056</cdr:x>
      <cdr:y>0.67593</cdr:y>
    </cdr:from>
    <cdr:to>
      <cdr:x>0.30278</cdr:x>
      <cdr:y>0.83796</cdr:y>
    </cdr:to>
    <cdr:sp macro="" textlink="">
      <cdr:nvSpPr>
        <cdr:cNvPr id="7" name="yt3"/>
        <cdr:cNvSpPr txBox="1"/>
      </cdr:nvSpPr>
      <cdr:spPr>
        <a:xfrm xmlns:a="http://schemas.openxmlformats.org/drawingml/2006/main">
          <a:off x="368300" y="18542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Sexual health, including HIV, other STD, and pregnancy prevention</a:t>
          </a:r>
        </a:p>
      </cdr:txBody>
    </cdr:sp>
  </cdr:relSizeAnchor>
  <cdr:relSizeAnchor xmlns:cdr="http://schemas.openxmlformats.org/drawingml/2006/chartDrawing">
    <cdr:from>
      <cdr:x>0.02052</cdr:x>
      <cdr:y>0.02826</cdr:y>
    </cdr:from>
    <cdr:to>
      <cdr:x>0.07182</cdr:x>
      <cdr:y>0.12919</cdr:y>
    </cdr:to>
    <cdr:sp macro="" textlink="">
      <cdr:nvSpPr>
        <cdr:cNvPr id="8"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1.</a:t>
          </a:r>
        </a:p>
      </cdr:txBody>
    </cdr:sp>
  </cdr:relSizeAnchor>
  <cdr:relSizeAnchor xmlns:cdr="http://schemas.openxmlformats.org/drawingml/2006/chartDrawing">
    <cdr:from>
      <cdr:x>0.07182</cdr:x>
      <cdr:y>0.02826</cdr:y>
    </cdr:from>
    <cdr:to>
      <cdr:x>0.97327</cdr:x>
      <cdr:y>0.12919</cdr:y>
    </cdr:to>
    <cdr:sp macro="" textlink="">
      <cdr:nvSpPr>
        <cdr:cNvPr id="9"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ever used the School Health Index or other self-assessment tool to assess school policies, activities, and programs in the following areas.</a:t>
          </a:r>
        </a:p>
      </cdr:txBody>
    </cdr:sp>
  </cdr:relSizeAnchor>
  <cdr:relSizeAnchor xmlns:cdr="http://schemas.openxmlformats.org/drawingml/2006/chartDrawing">
    <cdr:from>
      <cdr:x>0.02052</cdr:x>
      <cdr:y>0.91644</cdr:y>
    </cdr:from>
    <cdr:to>
      <cdr:x>0.97327</cdr:x>
      <cdr:y>0.99718</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2 of 79</a:t>
          </a:r>
        </a:p>
      </cdr:txBody>
    </cdr:sp>
  </cdr:relSizeAnchor>
  <cdr:relSizeAnchor xmlns:cdr="http://schemas.openxmlformats.org/drawingml/2006/chartDrawing">
    <cdr:from>
      <cdr:x>0.02052</cdr:x>
      <cdr:y>0.95963</cdr:y>
    </cdr:from>
    <cdr:to>
      <cdr:x>0.9806</cdr:x>
      <cdr:y>1</cdr:y>
    </cdr:to>
    <cdr:sp macro="" textlink="">
      <cdr:nvSpPr>
        <cdr:cNvPr id="12"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20.xml><?xml version="1.0" encoding="utf-8"?>
<c:userShapes xmlns:c="http://schemas.openxmlformats.org/drawingml/2006/chart">
  <cdr:relSizeAnchor xmlns:cdr="http://schemas.openxmlformats.org/drawingml/2006/chartDrawing">
    <cdr:from>
      <cdr:x>0.02052</cdr:x>
      <cdr:y>0.02826</cdr:y>
    </cdr:from>
    <cdr:to>
      <cdr:x>0.07182</cdr:x>
      <cdr:y>0.12919</cdr:y>
    </cdr:to>
    <cdr:sp macro="" textlink="">
      <cdr:nvSpPr>
        <cdr:cNvPr id="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15.</a:t>
          </a:r>
        </a:p>
      </cdr:txBody>
    </cdr:sp>
  </cdr:relSizeAnchor>
  <cdr:relSizeAnchor xmlns:cdr="http://schemas.openxmlformats.org/drawingml/2006/chartDrawing">
    <cdr:from>
      <cdr:x>0.07182</cdr:x>
      <cdr:y>0.02826</cdr:y>
    </cdr:from>
    <cdr:to>
      <cdr:x>0.97327</cdr:x>
      <cdr:y>0.12919</cdr:y>
    </cdr:to>
    <cdr:sp macro="" textlink="">
      <cdr:nvSpPr>
        <cdr:cNvPr id="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in which physical education teachers or specialists received professional development on physical education or physical activity during the past year.</a:t>
          </a:r>
        </a:p>
      </cdr:txBody>
    </cdr:sp>
  </cdr:relSizeAnchor>
  <cdr:relSizeAnchor xmlns:cdr="http://schemas.openxmlformats.org/drawingml/2006/chartDrawing">
    <cdr:from>
      <cdr:x>0.02052</cdr:x>
      <cdr:y>0.91644</cdr:y>
    </cdr:from>
    <cdr:to>
      <cdr:x>0.97327</cdr:x>
      <cdr:y>0.99718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20 of 79</a:t>
          </a:r>
        </a:p>
      </cdr:txBody>
    </cdr:sp>
  </cdr:relSizeAnchor>
  <cdr:relSizeAnchor xmlns:cdr="http://schemas.openxmlformats.org/drawingml/2006/chartDrawing">
    <cdr:from>
      <cdr:x>0.02052</cdr:x>
      <cdr:y>0.95963</cdr:y>
    </cdr:from>
    <cdr:to>
      <cdr:x>0.9806</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21.xml><?xml version="1.0" encoding="utf-8"?>
<c:userShapes xmlns:c="http://schemas.openxmlformats.org/drawingml/2006/chart">
  <cdr:relSizeAnchor xmlns:cdr="http://schemas.openxmlformats.org/drawingml/2006/chartDrawing">
    <cdr:from>
      <cdr:x>0.05278</cdr:x>
      <cdr:y>0.1713</cdr:y>
    </cdr:from>
    <cdr:to>
      <cdr:x>0.08056</cdr:x>
      <cdr:y>0.31019</cdr:y>
    </cdr:to>
    <cdr:sp macro="" textlink="">
      <cdr:nvSpPr>
        <cdr:cNvPr id="2" name="y1"/>
        <cdr:cNvSpPr txBox="1"/>
      </cdr:nvSpPr>
      <cdr:spPr>
        <a:xfrm xmlns:a="http://schemas.openxmlformats.org/drawingml/2006/main">
          <a:off x="241300" y="469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0.1713</cdr:y>
    </cdr:from>
    <cdr:to>
      <cdr:x>0.30278</cdr:x>
      <cdr:y>0.31019</cdr:y>
    </cdr:to>
    <cdr:sp macro="" textlink="">
      <cdr:nvSpPr>
        <cdr:cNvPr id="3" name="yt1"/>
        <cdr:cNvSpPr txBox="1"/>
      </cdr:nvSpPr>
      <cdr:spPr>
        <a:xfrm xmlns:a="http://schemas.openxmlformats.org/drawingml/2006/main">
          <a:off x="368300" y="469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Provide physical education teachers with a written physical education curriculum that aligns with national standards for physical education</a:t>
          </a:r>
        </a:p>
      </cdr:txBody>
    </cdr:sp>
  </cdr:relSizeAnchor>
  <cdr:relSizeAnchor xmlns:cdr="http://schemas.openxmlformats.org/drawingml/2006/chartDrawing">
    <cdr:from>
      <cdr:x>0.05278</cdr:x>
      <cdr:y>0.30556</cdr:y>
    </cdr:from>
    <cdr:to>
      <cdr:x>0.08056</cdr:x>
      <cdr:y>0.44444</cdr:y>
    </cdr:to>
    <cdr:sp macro="" textlink="">
      <cdr:nvSpPr>
        <cdr:cNvPr id="4" name="y2"/>
        <cdr:cNvSpPr txBox="1"/>
      </cdr:nvSpPr>
      <cdr:spPr>
        <a:xfrm xmlns:a="http://schemas.openxmlformats.org/drawingml/2006/main">
          <a:off x="241300" y="838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0.30556</cdr:y>
    </cdr:from>
    <cdr:to>
      <cdr:x>0.30278</cdr:x>
      <cdr:y>0.44444</cdr:y>
    </cdr:to>
    <cdr:sp macro="" textlink="">
      <cdr:nvSpPr>
        <cdr:cNvPr id="5" name="yt2"/>
        <cdr:cNvSpPr txBox="1"/>
      </cdr:nvSpPr>
      <cdr:spPr>
        <a:xfrm xmlns:a="http://schemas.openxmlformats.org/drawingml/2006/main">
          <a:off x="368300" y="838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Require physical education teachers to follow a written physical education curriculum</a:t>
          </a:r>
        </a:p>
      </cdr:txBody>
    </cdr:sp>
  </cdr:relSizeAnchor>
  <cdr:relSizeAnchor xmlns:cdr="http://schemas.openxmlformats.org/drawingml/2006/chartDrawing">
    <cdr:from>
      <cdr:x>0.05278</cdr:x>
      <cdr:y>0.44444</cdr:y>
    </cdr:from>
    <cdr:to>
      <cdr:x>0.08056</cdr:x>
      <cdr:y>0.58333</cdr:y>
    </cdr:to>
    <cdr:sp macro="" textlink="">
      <cdr:nvSpPr>
        <cdr:cNvPr id="6" name="y3"/>
        <cdr:cNvSpPr txBox="1"/>
      </cdr:nvSpPr>
      <cdr:spPr>
        <a:xfrm xmlns:a="http://schemas.openxmlformats.org/drawingml/2006/main">
          <a:off x="241300" y="1219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t>
          </a:r>
        </a:p>
      </cdr:txBody>
    </cdr:sp>
  </cdr:relSizeAnchor>
  <cdr:relSizeAnchor xmlns:cdr="http://schemas.openxmlformats.org/drawingml/2006/chartDrawing">
    <cdr:from>
      <cdr:x>0.08056</cdr:x>
      <cdr:y>0.44444</cdr:y>
    </cdr:from>
    <cdr:to>
      <cdr:x>0.30278</cdr:x>
      <cdr:y>0.58333</cdr:y>
    </cdr:to>
    <cdr:sp macro="" textlink="">
      <cdr:nvSpPr>
        <cdr:cNvPr id="7" name="yt3"/>
        <cdr:cNvSpPr txBox="1"/>
      </cdr:nvSpPr>
      <cdr:spPr>
        <a:xfrm xmlns:a="http://schemas.openxmlformats.org/drawingml/2006/main">
          <a:off x="368300" y="1219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Allow the use of waivers, exemptions, or substitutions for physical education requirements for one grading period or longer</a:t>
          </a:r>
        </a:p>
      </cdr:txBody>
    </cdr:sp>
  </cdr:relSizeAnchor>
  <cdr:relSizeAnchor xmlns:cdr="http://schemas.openxmlformats.org/drawingml/2006/chartDrawing">
    <cdr:from>
      <cdr:x>0.05278</cdr:x>
      <cdr:y>0.57407</cdr:y>
    </cdr:from>
    <cdr:to>
      <cdr:x>0.08056</cdr:x>
      <cdr:y>0.71296</cdr:y>
    </cdr:to>
    <cdr:sp macro="" textlink="">
      <cdr:nvSpPr>
        <cdr:cNvPr id="8" name="y4"/>
        <cdr:cNvSpPr txBox="1"/>
      </cdr:nvSpPr>
      <cdr:spPr>
        <a:xfrm xmlns:a="http://schemas.openxmlformats.org/drawingml/2006/main">
          <a:off x="241300" y="1574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a:t>
          </a:r>
        </a:p>
      </cdr:txBody>
    </cdr:sp>
  </cdr:relSizeAnchor>
  <cdr:relSizeAnchor xmlns:cdr="http://schemas.openxmlformats.org/drawingml/2006/chartDrawing">
    <cdr:from>
      <cdr:x>0.08056</cdr:x>
      <cdr:y>0.57407</cdr:y>
    </cdr:from>
    <cdr:to>
      <cdr:x>0.30278</cdr:x>
      <cdr:y>0.71296</cdr:y>
    </cdr:to>
    <cdr:sp macro="" textlink="">
      <cdr:nvSpPr>
        <cdr:cNvPr id="9" name="yt4"/>
        <cdr:cNvSpPr txBox="1"/>
      </cdr:nvSpPr>
      <cdr:spPr>
        <a:xfrm xmlns:a="http://schemas.openxmlformats.org/drawingml/2006/main">
          <a:off x="368300" y="1574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Allow teachers to exclude students from physical education to punish them for inappropriate behavior or failure to complete class work in another class</a:t>
          </a:r>
        </a:p>
      </cdr:txBody>
    </cdr:sp>
  </cdr:relSizeAnchor>
  <cdr:relSizeAnchor xmlns:cdr="http://schemas.openxmlformats.org/drawingml/2006/chartDrawing">
    <cdr:from>
      <cdr:x>0.05278</cdr:x>
      <cdr:y>0.71296</cdr:y>
    </cdr:from>
    <cdr:to>
      <cdr:x>0.08056</cdr:x>
      <cdr:y>0.85185</cdr:y>
    </cdr:to>
    <cdr:sp macro="" textlink="">
      <cdr:nvSpPr>
        <cdr:cNvPr id="10" name="y5"/>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a:t>
          </a:r>
        </a:p>
      </cdr:txBody>
    </cdr:sp>
  </cdr:relSizeAnchor>
  <cdr:relSizeAnchor xmlns:cdr="http://schemas.openxmlformats.org/drawingml/2006/chartDrawing">
    <cdr:from>
      <cdr:x>0.08056</cdr:x>
      <cdr:y>0.71296</cdr:y>
    </cdr:from>
    <cdr:to>
      <cdr:x>0.30278</cdr:x>
      <cdr:y>0.85185</cdr:y>
    </cdr:to>
    <cdr:sp macro="" textlink="">
      <cdr:nvSpPr>
        <cdr:cNvPr id="11" name="yt5"/>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Require physical education teachers to be certified, licensed, or endorsed by the state in physical education</a:t>
          </a:r>
        </a:p>
      </cdr:txBody>
    </cdr:sp>
  </cdr:relSizeAnchor>
  <cdr:relSizeAnchor xmlns:cdr="http://schemas.openxmlformats.org/drawingml/2006/chartDrawing">
    <cdr:from>
      <cdr:x>0.02052</cdr:x>
      <cdr:y>0.02826</cdr:y>
    </cdr:from>
    <cdr:to>
      <cdr:x>0.07182</cdr:x>
      <cdr:y>0.12919</cdr:y>
    </cdr:to>
    <cdr:sp macro="" textlink="">
      <cdr:nvSpPr>
        <cdr:cNvPr id="1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16.</a:t>
          </a:r>
        </a:p>
      </cdr:txBody>
    </cdr:sp>
  </cdr:relSizeAnchor>
  <cdr:relSizeAnchor xmlns:cdr="http://schemas.openxmlformats.org/drawingml/2006/chartDrawing">
    <cdr:from>
      <cdr:x>0.07182</cdr:x>
      <cdr:y>0.02826</cdr:y>
    </cdr:from>
    <cdr:to>
      <cdr:x>0.97327</cdr:x>
      <cdr:y>0.12919</cdr:y>
    </cdr:to>
    <cdr:sp macro="" textlink="">
      <cdr:nvSpPr>
        <cdr:cNvPr id="1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engage in the following physical education practices.</a:t>
          </a:r>
        </a:p>
      </cdr:txBody>
    </cdr:sp>
  </cdr:relSizeAnchor>
  <cdr:relSizeAnchor xmlns:cdr="http://schemas.openxmlformats.org/drawingml/2006/chartDrawing">
    <cdr:from>
      <cdr:x>0.02052</cdr:x>
      <cdr:y>0.91644</cdr:y>
    </cdr:from>
    <cdr:to>
      <cdr:x>0.97327</cdr:x>
      <cdr:y>0.99718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21 of 79</a:t>
          </a:r>
        </a:p>
      </cdr:txBody>
    </cdr:sp>
  </cdr:relSizeAnchor>
  <cdr:relSizeAnchor xmlns:cdr="http://schemas.openxmlformats.org/drawingml/2006/chartDrawing">
    <cdr:from>
      <cdr:x>0.02052</cdr:x>
      <cdr:y>0.95963</cdr:y>
    </cdr:from>
    <cdr:to>
      <cdr:x>0.9806</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22.xml><?xml version="1.0" encoding="utf-8"?>
<c:userShapes xmlns:c="http://schemas.openxmlformats.org/drawingml/2006/chart">
  <cdr:relSizeAnchor xmlns:cdr="http://schemas.openxmlformats.org/drawingml/2006/chartDrawing">
    <cdr:from>
      <cdr:x>0.05278</cdr:x>
      <cdr:y>0.18056</cdr:y>
    </cdr:from>
    <cdr:to>
      <cdr:x>0.08056</cdr:x>
      <cdr:y>0.34259</cdr:y>
    </cdr:to>
    <cdr:sp macro="" textlink="">
      <cdr:nvSpPr>
        <cdr:cNvPr id="2" name="y1"/>
        <cdr:cNvSpPr txBox="1"/>
      </cdr:nvSpPr>
      <cdr:spPr>
        <a:xfrm xmlns:a="http://schemas.openxmlformats.org/drawingml/2006/main">
          <a:off x="241300" y="495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f.</a:t>
          </a:r>
        </a:p>
      </cdr:txBody>
    </cdr:sp>
  </cdr:relSizeAnchor>
  <cdr:relSizeAnchor xmlns:cdr="http://schemas.openxmlformats.org/drawingml/2006/chartDrawing">
    <cdr:from>
      <cdr:x>0.08056</cdr:x>
      <cdr:y>0.18056</cdr:y>
    </cdr:from>
    <cdr:to>
      <cdr:x>0.30278</cdr:x>
      <cdr:y>0.34259</cdr:y>
    </cdr:to>
    <cdr:sp macro="" textlink="">
      <cdr:nvSpPr>
        <cdr:cNvPr id="3" name="yt1"/>
        <cdr:cNvSpPr txBox="1"/>
      </cdr:nvSpPr>
      <cdr:spPr>
        <a:xfrm xmlns:a="http://schemas.openxmlformats.org/drawingml/2006/main">
          <a:off x="368300" y="495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Limit physical education class sizes so that they are the same size as other subject areas</a:t>
          </a:r>
        </a:p>
      </cdr:txBody>
    </cdr:sp>
  </cdr:relSizeAnchor>
  <cdr:relSizeAnchor xmlns:cdr="http://schemas.openxmlformats.org/drawingml/2006/chartDrawing">
    <cdr:from>
      <cdr:x>0.05278</cdr:x>
      <cdr:y>0.35185</cdr:y>
    </cdr:from>
    <cdr:to>
      <cdr:x>0.08056</cdr:x>
      <cdr:y>0.51389</cdr:y>
    </cdr:to>
    <cdr:sp macro="" textlink="">
      <cdr:nvSpPr>
        <cdr:cNvPr id="4" name="y2"/>
        <cdr:cNvSpPr txBox="1"/>
      </cdr:nvSpPr>
      <cdr:spPr>
        <a:xfrm xmlns:a="http://schemas.openxmlformats.org/drawingml/2006/main">
          <a:off x="241300" y="9652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g.</a:t>
          </a:r>
        </a:p>
      </cdr:txBody>
    </cdr:sp>
  </cdr:relSizeAnchor>
  <cdr:relSizeAnchor xmlns:cdr="http://schemas.openxmlformats.org/drawingml/2006/chartDrawing">
    <cdr:from>
      <cdr:x>0.08056</cdr:x>
      <cdr:y>0.35185</cdr:y>
    </cdr:from>
    <cdr:to>
      <cdr:x>0.30278</cdr:x>
      <cdr:y>0.51389</cdr:y>
    </cdr:to>
    <cdr:sp macro="" textlink="">
      <cdr:nvSpPr>
        <cdr:cNvPr id="5" name="yt2"/>
        <cdr:cNvSpPr txBox="1"/>
      </cdr:nvSpPr>
      <cdr:spPr>
        <a:xfrm xmlns:a="http://schemas.openxmlformats.org/drawingml/2006/main">
          <a:off x="368300" y="9652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Have a dedicated budget for physical education materials and equipment</a:t>
          </a:r>
        </a:p>
      </cdr:txBody>
    </cdr:sp>
  </cdr:relSizeAnchor>
  <cdr:relSizeAnchor xmlns:cdr="http://schemas.openxmlformats.org/drawingml/2006/chartDrawing">
    <cdr:from>
      <cdr:x>0.05278</cdr:x>
      <cdr:y>0.51852</cdr:y>
    </cdr:from>
    <cdr:to>
      <cdr:x>0.08056</cdr:x>
      <cdr:y>0.68056</cdr:y>
    </cdr:to>
    <cdr:sp macro="" textlink="">
      <cdr:nvSpPr>
        <cdr:cNvPr id="6" name="y3"/>
        <cdr:cNvSpPr txBox="1"/>
      </cdr:nvSpPr>
      <cdr:spPr>
        <a:xfrm xmlns:a="http://schemas.openxmlformats.org/drawingml/2006/main">
          <a:off x="241300" y="14224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h.</a:t>
          </a:r>
        </a:p>
      </cdr:txBody>
    </cdr:sp>
  </cdr:relSizeAnchor>
  <cdr:relSizeAnchor xmlns:cdr="http://schemas.openxmlformats.org/drawingml/2006/chartDrawing">
    <cdr:from>
      <cdr:x>0.08056</cdr:x>
      <cdr:y>0.51852</cdr:y>
    </cdr:from>
    <cdr:to>
      <cdr:x>0.30278</cdr:x>
      <cdr:y>0.68056</cdr:y>
    </cdr:to>
    <cdr:sp macro="" textlink="">
      <cdr:nvSpPr>
        <cdr:cNvPr id="7" name="yt3"/>
        <cdr:cNvSpPr txBox="1"/>
      </cdr:nvSpPr>
      <cdr:spPr>
        <a:xfrm xmlns:a="http://schemas.openxmlformats.org/drawingml/2006/main">
          <a:off x="368300" y="14224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Provide adapted physical education (i.e., special courses separate from regular PE courses) for students with disabilities as appropriate</a:t>
          </a:r>
        </a:p>
      </cdr:txBody>
    </cdr:sp>
  </cdr:relSizeAnchor>
  <cdr:relSizeAnchor xmlns:cdr="http://schemas.openxmlformats.org/drawingml/2006/chartDrawing">
    <cdr:from>
      <cdr:x>0.05278</cdr:x>
      <cdr:y>0.68981</cdr:y>
    </cdr:from>
    <cdr:to>
      <cdr:x>0.08056</cdr:x>
      <cdr:y>0.85185</cdr:y>
    </cdr:to>
    <cdr:sp macro="" textlink="">
      <cdr:nvSpPr>
        <cdr:cNvPr id="8" name="y4"/>
        <cdr:cNvSpPr txBox="1"/>
      </cdr:nvSpPr>
      <cdr:spPr>
        <a:xfrm xmlns:a="http://schemas.openxmlformats.org/drawingml/2006/main">
          <a:off x="241300" y="1892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i.</a:t>
          </a:r>
        </a:p>
      </cdr:txBody>
    </cdr:sp>
  </cdr:relSizeAnchor>
  <cdr:relSizeAnchor xmlns:cdr="http://schemas.openxmlformats.org/drawingml/2006/chartDrawing">
    <cdr:from>
      <cdr:x>0.08056</cdr:x>
      <cdr:y>0.68981</cdr:y>
    </cdr:from>
    <cdr:to>
      <cdr:x>0.30278</cdr:x>
      <cdr:y>0.85185</cdr:y>
    </cdr:to>
    <cdr:sp macro="" textlink="">
      <cdr:nvSpPr>
        <cdr:cNvPr id="9" name="yt4"/>
        <cdr:cNvSpPr txBox="1"/>
      </cdr:nvSpPr>
      <cdr:spPr>
        <a:xfrm xmlns:a="http://schemas.openxmlformats.org/drawingml/2006/main">
          <a:off x="368300" y="1892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Include students with disabilities in regular physical education courses as appropriate</a:t>
          </a:r>
        </a:p>
      </cdr:txBody>
    </cdr:sp>
  </cdr:relSizeAnchor>
  <cdr:relSizeAnchor xmlns:cdr="http://schemas.openxmlformats.org/drawingml/2006/chartDrawing">
    <cdr:from>
      <cdr:x>0.02052</cdr:x>
      <cdr:y>0.02826</cdr:y>
    </cdr:from>
    <cdr:to>
      <cdr:x>0.07182</cdr:x>
      <cdr:y>0.12919</cdr:y>
    </cdr:to>
    <cdr:sp macro="" textlink="">
      <cdr:nvSpPr>
        <cdr:cNvPr id="10"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16.</a:t>
          </a:r>
        </a:p>
      </cdr:txBody>
    </cdr:sp>
  </cdr:relSizeAnchor>
  <cdr:relSizeAnchor xmlns:cdr="http://schemas.openxmlformats.org/drawingml/2006/chartDrawing">
    <cdr:from>
      <cdr:x>0.07182</cdr:x>
      <cdr:y>0.02826</cdr:y>
    </cdr:from>
    <cdr:to>
      <cdr:x>0.97327</cdr:x>
      <cdr:y>0.12919</cdr:y>
    </cdr:to>
    <cdr:sp macro="" textlink="">
      <cdr:nvSpPr>
        <cdr:cNvPr id="11"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engage in the following physical education practices.</a:t>
          </a:r>
        </a:p>
      </cdr:txBody>
    </cdr:sp>
  </cdr:relSizeAnchor>
  <cdr:relSizeAnchor xmlns:cdr="http://schemas.openxmlformats.org/drawingml/2006/chartDrawing">
    <cdr:from>
      <cdr:x>0.02052</cdr:x>
      <cdr:y>0.91644</cdr:y>
    </cdr:from>
    <cdr:to>
      <cdr:x>0.97327</cdr:x>
      <cdr:y>0.99718</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22 of 79</a:t>
          </a:r>
        </a:p>
      </cdr:txBody>
    </cdr:sp>
  </cdr:relSizeAnchor>
  <cdr:relSizeAnchor xmlns:cdr="http://schemas.openxmlformats.org/drawingml/2006/chartDrawing">
    <cdr:from>
      <cdr:x>0.02052</cdr:x>
      <cdr:y>0.95963</cdr:y>
    </cdr:from>
    <cdr:to>
      <cdr:x>0.9806</cdr:x>
      <cdr:y>1</cdr:y>
    </cdr:to>
    <cdr:sp macro="" textlink="">
      <cdr:nvSpPr>
        <cdr:cNvPr id="14"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23.xml><?xml version="1.0" encoding="utf-8"?>
<c:userShapes xmlns:c="http://schemas.openxmlformats.org/drawingml/2006/chart">
  <cdr:relSizeAnchor xmlns:cdr="http://schemas.openxmlformats.org/drawingml/2006/chartDrawing">
    <cdr:from>
      <cdr:x>0.02052</cdr:x>
      <cdr:y>0.02826</cdr:y>
    </cdr:from>
    <cdr:to>
      <cdr:x>0.07182</cdr:x>
      <cdr:y>0.12919</cdr:y>
    </cdr:to>
    <cdr:sp macro="" textlink="">
      <cdr:nvSpPr>
        <cdr:cNvPr id="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17.</a:t>
          </a:r>
        </a:p>
      </cdr:txBody>
    </cdr:sp>
  </cdr:relSizeAnchor>
  <cdr:relSizeAnchor xmlns:cdr="http://schemas.openxmlformats.org/drawingml/2006/chartDrawing">
    <cdr:from>
      <cdr:x>0.07182</cdr:x>
      <cdr:y>0.02826</cdr:y>
    </cdr:from>
    <cdr:to>
      <cdr:x>0.97327</cdr:x>
      <cdr:y>0.12919</cdr:y>
    </cdr:to>
    <cdr:sp macro="" textlink="">
      <cdr:nvSpPr>
        <cdr:cNvPr id="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in which students participate in physical activity in classrooms during the school day outside of physical education.</a:t>
          </a:r>
        </a:p>
      </cdr:txBody>
    </cdr:sp>
  </cdr:relSizeAnchor>
  <cdr:relSizeAnchor xmlns:cdr="http://schemas.openxmlformats.org/drawingml/2006/chartDrawing">
    <cdr:from>
      <cdr:x>0.02052</cdr:x>
      <cdr:y>0.91644</cdr:y>
    </cdr:from>
    <cdr:to>
      <cdr:x>0.97327</cdr:x>
      <cdr:y>0.99718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23 of 79</a:t>
          </a:r>
        </a:p>
      </cdr:txBody>
    </cdr:sp>
  </cdr:relSizeAnchor>
  <cdr:relSizeAnchor xmlns:cdr="http://schemas.openxmlformats.org/drawingml/2006/chartDrawing">
    <cdr:from>
      <cdr:x>0.02052</cdr:x>
      <cdr:y>0.95963</cdr:y>
    </cdr:from>
    <cdr:to>
      <cdr:x>0.9806</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24.xml><?xml version="1.0" encoding="utf-8"?>
<c:userShapes xmlns:c="http://schemas.openxmlformats.org/drawingml/2006/chart">
  <cdr:relSizeAnchor xmlns:cdr="http://schemas.openxmlformats.org/drawingml/2006/chartDrawing">
    <cdr:from>
      <cdr:x>0.02052</cdr:x>
      <cdr:y>0.02826</cdr:y>
    </cdr:from>
    <cdr:to>
      <cdr:x>0.07182</cdr:x>
      <cdr:y>0.12919</cdr:y>
    </cdr:to>
    <cdr:sp macro="" textlink="">
      <cdr:nvSpPr>
        <cdr:cNvPr id="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18.</a:t>
          </a:r>
        </a:p>
      </cdr:txBody>
    </cdr:sp>
  </cdr:relSizeAnchor>
  <cdr:relSizeAnchor xmlns:cdr="http://schemas.openxmlformats.org/drawingml/2006/chartDrawing">
    <cdr:from>
      <cdr:x>0.07182</cdr:x>
      <cdr:y>0.02826</cdr:y>
    </cdr:from>
    <cdr:to>
      <cdr:x>0.97327</cdr:x>
      <cdr:y>0.12919</cdr:y>
    </cdr:to>
    <cdr:sp macro="" textlink="">
      <cdr:nvSpPr>
        <cdr:cNvPr id="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offer opportunities for all students to be physically active during the school day, such as recess, lunchtime intramural activities, or physical activity clubs.</a:t>
          </a:r>
        </a:p>
      </cdr:txBody>
    </cdr:sp>
  </cdr:relSizeAnchor>
  <cdr:relSizeAnchor xmlns:cdr="http://schemas.openxmlformats.org/drawingml/2006/chartDrawing">
    <cdr:from>
      <cdr:x>0.02052</cdr:x>
      <cdr:y>0.91644</cdr:y>
    </cdr:from>
    <cdr:to>
      <cdr:x>0.97327</cdr:x>
      <cdr:y>0.99718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24 of 79</a:t>
          </a:r>
        </a:p>
      </cdr:txBody>
    </cdr:sp>
  </cdr:relSizeAnchor>
  <cdr:relSizeAnchor xmlns:cdr="http://schemas.openxmlformats.org/drawingml/2006/chartDrawing">
    <cdr:from>
      <cdr:x>0.02052</cdr:x>
      <cdr:y>0.95963</cdr:y>
    </cdr:from>
    <cdr:to>
      <cdr:x>0.9806</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25.xml><?xml version="1.0" encoding="utf-8"?>
<c:userShapes xmlns:c="http://schemas.openxmlformats.org/drawingml/2006/chart">
  <cdr:relSizeAnchor xmlns:cdr="http://schemas.openxmlformats.org/drawingml/2006/chartDrawing">
    <cdr:from>
      <cdr:x>0.02052</cdr:x>
      <cdr:y>0.02826</cdr:y>
    </cdr:from>
    <cdr:to>
      <cdr:x>0.07182</cdr:x>
      <cdr:y>0.12919</cdr:y>
    </cdr:to>
    <cdr:sp macro="" textlink="">
      <cdr:nvSpPr>
        <cdr:cNvPr id="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19.</a:t>
          </a:r>
        </a:p>
      </cdr:txBody>
    </cdr:sp>
  </cdr:relSizeAnchor>
  <cdr:relSizeAnchor xmlns:cdr="http://schemas.openxmlformats.org/drawingml/2006/chartDrawing">
    <cdr:from>
      <cdr:x>0.07182</cdr:x>
      <cdr:y>0.02826</cdr:y>
    </cdr:from>
    <cdr:to>
      <cdr:x>0.97327</cdr:x>
      <cdr:y>0.12919</cdr:y>
    </cdr:to>
    <cdr:sp macro="" textlink="">
      <cdr:nvSpPr>
        <cdr:cNvPr id="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offer interscholastic sports to students.</a:t>
          </a:r>
        </a:p>
      </cdr:txBody>
    </cdr:sp>
  </cdr:relSizeAnchor>
  <cdr:relSizeAnchor xmlns:cdr="http://schemas.openxmlformats.org/drawingml/2006/chartDrawing">
    <cdr:from>
      <cdr:x>0.02052</cdr:x>
      <cdr:y>0.91644</cdr:y>
    </cdr:from>
    <cdr:to>
      <cdr:x>0.97327</cdr:x>
      <cdr:y>0.99718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25 of 79</a:t>
          </a:r>
        </a:p>
      </cdr:txBody>
    </cdr:sp>
  </cdr:relSizeAnchor>
  <cdr:relSizeAnchor xmlns:cdr="http://schemas.openxmlformats.org/drawingml/2006/chartDrawing">
    <cdr:from>
      <cdr:x>0.02052</cdr:x>
      <cdr:y>0.95963</cdr:y>
    </cdr:from>
    <cdr:to>
      <cdr:x>0.9806</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26.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Before the school day</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After the school day</a:t>
          </a:r>
        </a:p>
      </cdr:txBody>
    </cdr:sp>
  </cdr:relSizeAnchor>
  <cdr:relSizeAnchor xmlns:cdr="http://schemas.openxmlformats.org/drawingml/2006/chartDrawing">
    <cdr:from>
      <cdr:x>0.02052</cdr:x>
      <cdr:y>0.02826</cdr:y>
    </cdr:from>
    <cdr:to>
      <cdr:x>0.07182</cdr:x>
      <cdr:y>0.12919</cdr:y>
    </cdr:to>
    <cdr:sp macro="" textlink="">
      <cdr:nvSpPr>
        <cdr:cNvPr id="6"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20.</a:t>
          </a:r>
        </a:p>
      </cdr:txBody>
    </cdr:sp>
  </cdr:relSizeAnchor>
  <cdr:relSizeAnchor xmlns:cdr="http://schemas.openxmlformats.org/drawingml/2006/chartDrawing">
    <cdr:from>
      <cdr:x>0.07182</cdr:x>
      <cdr:y>0.02826</cdr:y>
    </cdr:from>
    <cdr:to>
      <cdr:x>0.97327</cdr:x>
      <cdr:y>0.12919</cdr:y>
    </cdr:to>
    <cdr:sp macro="" textlink="">
      <cdr:nvSpPr>
        <cdr:cNvPr id="7"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offer opportunities for students to participate in physical activity through organized physical activities or access to facilities or equipment for physical activity during the following times.</a:t>
          </a:r>
        </a:p>
      </cdr:txBody>
    </cdr:sp>
  </cdr:relSizeAnchor>
  <cdr:relSizeAnchor xmlns:cdr="http://schemas.openxmlformats.org/drawingml/2006/chartDrawing">
    <cdr:from>
      <cdr:x>0.02052</cdr:x>
      <cdr:y>0.91644</cdr:y>
    </cdr:from>
    <cdr:to>
      <cdr:x>0.97327</cdr:x>
      <cdr:y>0.99718</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26 of 79</a:t>
          </a:r>
        </a:p>
      </cdr:txBody>
    </cdr:sp>
  </cdr:relSizeAnchor>
  <cdr:relSizeAnchor xmlns:cdr="http://schemas.openxmlformats.org/drawingml/2006/chartDrawing">
    <cdr:from>
      <cdr:x>0.02052</cdr:x>
      <cdr:y>0.95963</cdr:y>
    </cdr:from>
    <cdr:to>
      <cdr:x>0.9806</cdr:x>
      <cdr:y>1</cdr:y>
    </cdr:to>
    <cdr:sp macro="" textlink="">
      <cdr:nvSpPr>
        <cdr:cNvPr id="10"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27.xml><?xml version="1.0" encoding="utf-8"?>
<c:userShapes xmlns:c="http://schemas.openxmlformats.org/drawingml/2006/chart">
  <cdr:relSizeAnchor xmlns:cdr="http://schemas.openxmlformats.org/drawingml/2006/chartDrawing">
    <cdr:from>
      <cdr:x>0.05278</cdr:x>
      <cdr:y>0.22685</cdr:y>
    </cdr:from>
    <cdr:to>
      <cdr:x>0.08056</cdr:x>
      <cdr:y>0.38889</cdr:y>
    </cdr:to>
    <cdr:sp macro="" textlink="">
      <cdr:nvSpPr>
        <cdr:cNvPr id="2" name="y1"/>
        <cdr:cNvSpPr txBox="1"/>
      </cdr:nvSpPr>
      <cdr:spPr>
        <a:xfrm xmlns:a="http://schemas.openxmlformats.org/drawingml/2006/main">
          <a:off x="241300" y="622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0.22685</cdr:y>
    </cdr:from>
    <cdr:to>
      <cdr:x>0.30278</cdr:x>
      <cdr:y>0.38889</cdr:y>
    </cdr:to>
    <cdr:sp macro="" textlink="">
      <cdr:nvSpPr>
        <cdr:cNvPr id="3" name="yt1"/>
        <cdr:cNvSpPr txBox="1"/>
      </cdr:nvSpPr>
      <cdr:spPr>
        <a:xfrm xmlns:a="http://schemas.openxmlformats.org/drawingml/2006/main">
          <a:off x="368300" y="622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Physical activity or sports facilities</a:t>
          </a:r>
        </a:p>
      </cdr:txBody>
    </cdr:sp>
  </cdr:relSizeAnchor>
  <cdr:relSizeAnchor xmlns:cdr="http://schemas.openxmlformats.org/drawingml/2006/chartDrawing">
    <cdr:from>
      <cdr:x>0.05278</cdr:x>
      <cdr:y>0.45833</cdr:y>
    </cdr:from>
    <cdr:to>
      <cdr:x>0.08056</cdr:x>
      <cdr:y>0.62037</cdr:y>
    </cdr:to>
    <cdr:sp macro="" textlink="">
      <cdr:nvSpPr>
        <cdr:cNvPr id="4" name="y2"/>
        <cdr:cNvSpPr txBox="1"/>
      </cdr:nvSpPr>
      <cdr:spPr>
        <a:xfrm xmlns:a="http://schemas.openxmlformats.org/drawingml/2006/main">
          <a:off x="241300" y="1257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0.45833</cdr:y>
    </cdr:from>
    <cdr:to>
      <cdr:x>0.30278</cdr:x>
      <cdr:y>0.62037</cdr:y>
    </cdr:to>
    <cdr:sp macro="" textlink="">
      <cdr:nvSpPr>
        <cdr:cNvPr id="5" name="yt2"/>
        <cdr:cNvSpPr txBox="1"/>
      </cdr:nvSpPr>
      <cdr:spPr>
        <a:xfrm xmlns:a="http://schemas.openxmlformats.org/drawingml/2006/main">
          <a:off x="368300" y="1257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Kitchen facilities and equipment</a:t>
          </a:r>
        </a:p>
      </cdr:txBody>
    </cdr:sp>
  </cdr:relSizeAnchor>
  <cdr:relSizeAnchor xmlns:cdr="http://schemas.openxmlformats.org/drawingml/2006/chartDrawing">
    <cdr:from>
      <cdr:x>0.05278</cdr:x>
      <cdr:y>0.67593</cdr:y>
    </cdr:from>
    <cdr:to>
      <cdr:x>0.08056</cdr:x>
      <cdr:y>0.83796</cdr:y>
    </cdr:to>
    <cdr:sp macro="" textlink="">
      <cdr:nvSpPr>
        <cdr:cNvPr id="6" name="y3"/>
        <cdr:cNvSpPr txBox="1"/>
      </cdr:nvSpPr>
      <cdr:spPr>
        <a:xfrm xmlns:a="http://schemas.openxmlformats.org/drawingml/2006/main">
          <a:off x="241300" y="18542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t>
          </a:r>
        </a:p>
      </cdr:txBody>
    </cdr:sp>
  </cdr:relSizeAnchor>
  <cdr:relSizeAnchor xmlns:cdr="http://schemas.openxmlformats.org/drawingml/2006/chartDrawing">
    <cdr:from>
      <cdr:x>0.08056</cdr:x>
      <cdr:y>0.67593</cdr:y>
    </cdr:from>
    <cdr:to>
      <cdr:x>0.30278</cdr:x>
      <cdr:y>0.83796</cdr:y>
    </cdr:to>
    <cdr:sp macro="" textlink="">
      <cdr:nvSpPr>
        <cdr:cNvPr id="7" name="yt3"/>
        <cdr:cNvSpPr txBox="1"/>
      </cdr:nvSpPr>
      <cdr:spPr>
        <a:xfrm xmlns:a="http://schemas.openxmlformats.org/drawingml/2006/main">
          <a:off x="368300" y="18542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Gardens</a:t>
          </a:r>
        </a:p>
      </cdr:txBody>
    </cdr:sp>
  </cdr:relSizeAnchor>
  <cdr:relSizeAnchor xmlns:cdr="http://schemas.openxmlformats.org/drawingml/2006/chartDrawing">
    <cdr:from>
      <cdr:x>0.02052</cdr:x>
      <cdr:y>0.02826</cdr:y>
    </cdr:from>
    <cdr:to>
      <cdr:x>0.07182</cdr:x>
      <cdr:y>0.12919</cdr:y>
    </cdr:to>
    <cdr:sp macro="" textlink="">
      <cdr:nvSpPr>
        <cdr:cNvPr id="8"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21.</a:t>
          </a:r>
        </a:p>
      </cdr:txBody>
    </cdr:sp>
  </cdr:relSizeAnchor>
  <cdr:relSizeAnchor xmlns:cdr="http://schemas.openxmlformats.org/drawingml/2006/chartDrawing">
    <cdr:from>
      <cdr:x>0.07182</cdr:x>
      <cdr:y>0.02826</cdr:y>
    </cdr:from>
    <cdr:to>
      <cdr:x>0.97327</cdr:x>
      <cdr:y>0.12919</cdr:y>
    </cdr:to>
    <cdr:sp macro="" textlink="">
      <cdr:nvSpPr>
        <cdr:cNvPr id="9"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a joint use agreement for shared use of the following school or community facilities.</a:t>
          </a:r>
        </a:p>
      </cdr:txBody>
    </cdr:sp>
  </cdr:relSizeAnchor>
  <cdr:relSizeAnchor xmlns:cdr="http://schemas.openxmlformats.org/drawingml/2006/chartDrawing">
    <cdr:from>
      <cdr:x>0.02052</cdr:x>
      <cdr:y>0.91644</cdr:y>
    </cdr:from>
    <cdr:to>
      <cdr:x>0.97327</cdr:x>
      <cdr:y>0.99718</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27 of 79</a:t>
          </a:r>
        </a:p>
      </cdr:txBody>
    </cdr:sp>
  </cdr:relSizeAnchor>
  <cdr:relSizeAnchor xmlns:cdr="http://schemas.openxmlformats.org/drawingml/2006/chartDrawing">
    <cdr:from>
      <cdr:x>0.02052</cdr:x>
      <cdr:y>0.95963</cdr:y>
    </cdr:from>
    <cdr:to>
      <cdr:x>0.9806</cdr:x>
      <cdr:y>1</cdr:y>
    </cdr:to>
    <cdr:sp macro="" textlink="">
      <cdr:nvSpPr>
        <cdr:cNvPr id="12"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28.xml><?xml version="1.0" encoding="utf-8"?>
<c:userShapes xmlns:c="http://schemas.openxmlformats.org/drawingml/2006/chart">
  <cdr:relSizeAnchor xmlns:cdr="http://schemas.openxmlformats.org/drawingml/2006/chartDrawing">
    <cdr:from>
      <cdr:x>0.02052</cdr:x>
      <cdr:y>0.02826</cdr:y>
    </cdr:from>
    <cdr:to>
      <cdr:x>0.07182</cdr:x>
      <cdr:y>0.12919</cdr:y>
    </cdr:to>
    <cdr:sp macro="" textlink="">
      <cdr:nvSpPr>
        <cdr:cNvPr id="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22.</a:t>
          </a:r>
        </a:p>
      </cdr:txBody>
    </cdr:sp>
  </cdr:relSizeAnchor>
  <cdr:relSizeAnchor xmlns:cdr="http://schemas.openxmlformats.org/drawingml/2006/chartDrawing">
    <cdr:from>
      <cdr:x>0.07182</cdr:x>
      <cdr:y>0.02826</cdr:y>
    </cdr:from>
    <cdr:to>
      <cdr:x>0.97327</cdr:x>
      <cdr:y>0.12919</cdr:y>
    </cdr:to>
    <cdr:sp macro="" textlink="">
      <cdr:nvSpPr>
        <cdr:cNvPr id="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a written plan for providing opportunities for students to be physically active before, during, and after school.</a:t>
          </a:r>
        </a:p>
      </cdr:txBody>
    </cdr:sp>
  </cdr:relSizeAnchor>
  <cdr:relSizeAnchor xmlns:cdr="http://schemas.openxmlformats.org/drawingml/2006/chartDrawing">
    <cdr:from>
      <cdr:x>0.02052</cdr:x>
      <cdr:y>0.91644</cdr:y>
    </cdr:from>
    <cdr:to>
      <cdr:x>0.97327</cdr:x>
      <cdr:y>0.99718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28 of 79</a:t>
          </a:r>
        </a:p>
      </cdr:txBody>
    </cdr:sp>
  </cdr:relSizeAnchor>
  <cdr:relSizeAnchor xmlns:cdr="http://schemas.openxmlformats.org/drawingml/2006/chartDrawing">
    <cdr:from>
      <cdr:x>0.02052</cdr:x>
      <cdr:y>0.95963</cdr:y>
    </cdr:from>
    <cdr:to>
      <cdr:x>0.9806</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29.xml><?xml version="1.0" encoding="utf-8"?>
<c:userShapes xmlns:c="http://schemas.openxmlformats.org/drawingml/2006/chart">
  <cdr:relSizeAnchor xmlns:cdr="http://schemas.openxmlformats.org/drawingml/2006/chartDrawing">
    <cdr:from>
      <cdr:x>0.02052</cdr:x>
      <cdr:y>0.02826</cdr:y>
    </cdr:from>
    <cdr:to>
      <cdr:x>0.07182</cdr:x>
      <cdr:y>0.12919</cdr:y>
    </cdr:to>
    <cdr:sp macro="" textlink="">
      <cdr:nvSpPr>
        <cdr:cNvPr id="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23.</a:t>
          </a:r>
        </a:p>
      </cdr:txBody>
    </cdr:sp>
  </cdr:relSizeAnchor>
  <cdr:relSizeAnchor xmlns:cdr="http://schemas.openxmlformats.org/drawingml/2006/chartDrawing">
    <cdr:from>
      <cdr:x>0.07182</cdr:x>
      <cdr:y>0.02826</cdr:y>
    </cdr:from>
    <cdr:to>
      <cdr:x>0.97327</cdr:x>
      <cdr:y>0.12919</cdr:y>
    </cdr:to>
    <cdr:sp macro="" textlink="">
      <cdr:nvSpPr>
        <cdr:cNvPr id="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assessed opportunities available to students to be physically active before, during, or after school.</a:t>
          </a:r>
        </a:p>
      </cdr:txBody>
    </cdr:sp>
  </cdr:relSizeAnchor>
  <cdr:relSizeAnchor xmlns:cdr="http://schemas.openxmlformats.org/drawingml/2006/chartDrawing">
    <cdr:from>
      <cdr:x>0.02052</cdr:x>
      <cdr:y>0.91644</cdr:y>
    </cdr:from>
    <cdr:to>
      <cdr:x>0.97327</cdr:x>
      <cdr:y>0.99718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29 of 79</a:t>
          </a:r>
        </a:p>
      </cdr:txBody>
    </cdr:sp>
  </cdr:relSizeAnchor>
  <cdr:relSizeAnchor xmlns:cdr="http://schemas.openxmlformats.org/drawingml/2006/chartDrawing">
    <cdr:from>
      <cdr:x>0.02052</cdr:x>
      <cdr:y>0.95963</cdr:y>
    </cdr:from>
    <cdr:to>
      <cdr:x>0.9806</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3.xml><?xml version="1.0" encoding="utf-8"?>
<c:userShapes xmlns:c="http://schemas.openxmlformats.org/drawingml/2006/chart">
  <cdr:relSizeAnchor xmlns:cdr="http://schemas.openxmlformats.org/drawingml/2006/chartDrawing">
    <cdr:from>
      <cdr:x>0.05278</cdr:x>
      <cdr:y>0.1713</cdr:y>
    </cdr:from>
    <cdr:to>
      <cdr:x>0.08056</cdr:x>
      <cdr:y>0.31019</cdr:y>
    </cdr:to>
    <cdr:sp macro="" textlink="">
      <cdr:nvSpPr>
        <cdr:cNvPr id="2" name="y1"/>
        <cdr:cNvSpPr txBox="1"/>
      </cdr:nvSpPr>
      <cdr:spPr>
        <a:xfrm xmlns:a="http://schemas.openxmlformats.org/drawingml/2006/main">
          <a:off x="241300" y="469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0.1713</cdr:y>
    </cdr:from>
    <cdr:to>
      <cdr:x>0.30278</cdr:x>
      <cdr:y>0.31019</cdr:y>
    </cdr:to>
    <cdr:sp macro="" textlink="">
      <cdr:nvSpPr>
        <cdr:cNvPr id="3" name="yt1"/>
        <cdr:cNvSpPr txBox="1"/>
      </cdr:nvSpPr>
      <cdr:spPr>
        <a:xfrm xmlns:a="http://schemas.openxmlformats.org/drawingml/2006/main">
          <a:off x="368300" y="469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Health education</a:t>
          </a:r>
        </a:p>
      </cdr:txBody>
    </cdr:sp>
  </cdr:relSizeAnchor>
  <cdr:relSizeAnchor xmlns:cdr="http://schemas.openxmlformats.org/drawingml/2006/chartDrawing">
    <cdr:from>
      <cdr:x>0.05278</cdr:x>
      <cdr:y>0.30556</cdr:y>
    </cdr:from>
    <cdr:to>
      <cdr:x>0.08056</cdr:x>
      <cdr:y>0.44444</cdr:y>
    </cdr:to>
    <cdr:sp macro="" textlink="">
      <cdr:nvSpPr>
        <cdr:cNvPr id="4" name="y2"/>
        <cdr:cNvSpPr txBox="1"/>
      </cdr:nvSpPr>
      <cdr:spPr>
        <a:xfrm xmlns:a="http://schemas.openxmlformats.org/drawingml/2006/main">
          <a:off x="241300" y="838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0.30556</cdr:y>
    </cdr:from>
    <cdr:to>
      <cdr:x>0.30278</cdr:x>
      <cdr:y>0.44444</cdr:y>
    </cdr:to>
    <cdr:sp macro="" textlink="">
      <cdr:nvSpPr>
        <cdr:cNvPr id="5" name="yt2"/>
        <cdr:cNvSpPr txBox="1"/>
      </cdr:nvSpPr>
      <cdr:spPr>
        <a:xfrm xmlns:a="http://schemas.openxmlformats.org/drawingml/2006/main">
          <a:off x="368300" y="838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Physical education</a:t>
          </a:r>
        </a:p>
      </cdr:txBody>
    </cdr:sp>
  </cdr:relSizeAnchor>
  <cdr:relSizeAnchor xmlns:cdr="http://schemas.openxmlformats.org/drawingml/2006/chartDrawing">
    <cdr:from>
      <cdr:x>0.05278</cdr:x>
      <cdr:y>0.44444</cdr:y>
    </cdr:from>
    <cdr:to>
      <cdr:x>0.08056</cdr:x>
      <cdr:y>0.58333</cdr:y>
    </cdr:to>
    <cdr:sp macro="" textlink="">
      <cdr:nvSpPr>
        <cdr:cNvPr id="6" name="y3"/>
        <cdr:cNvSpPr txBox="1"/>
      </cdr:nvSpPr>
      <cdr:spPr>
        <a:xfrm xmlns:a="http://schemas.openxmlformats.org/drawingml/2006/main">
          <a:off x="241300" y="1219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t>
          </a:r>
        </a:p>
      </cdr:txBody>
    </cdr:sp>
  </cdr:relSizeAnchor>
  <cdr:relSizeAnchor xmlns:cdr="http://schemas.openxmlformats.org/drawingml/2006/chartDrawing">
    <cdr:from>
      <cdr:x>0.08056</cdr:x>
      <cdr:y>0.44444</cdr:y>
    </cdr:from>
    <cdr:to>
      <cdr:x>0.30278</cdr:x>
      <cdr:y>0.58333</cdr:y>
    </cdr:to>
    <cdr:sp macro="" textlink="">
      <cdr:nvSpPr>
        <cdr:cNvPr id="7" name="yt3"/>
        <cdr:cNvSpPr txBox="1"/>
      </cdr:nvSpPr>
      <cdr:spPr>
        <a:xfrm xmlns:a="http://schemas.openxmlformats.org/drawingml/2006/main">
          <a:off x="368300" y="1219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Physical activity</a:t>
          </a:r>
        </a:p>
      </cdr:txBody>
    </cdr:sp>
  </cdr:relSizeAnchor>
  <cdr:relSizeAnchor xmlns:cdr="http://schemas.openxmlformats.org/drawingml/2006/chartDrawing">
    <cdr:from>
      <cdr:x>0.05278</cdr:x>
      <cdr:y>0.57407</cdr:y>
    </cdr:from>
    <cdr:to>
      <cdr:x>0.08056</cdr:x>
      <cdr:y>0.71296</cdr:y>
    </cdr:to>
    <cdr:sp macro="" textlink="">
      <cdr:nvSpPr>
        <cdr:cNvPr id="8" name="y4"/>
        <cdr:cNvSpPr txBox="1"/>
      </cdr:nvSpPr>
      <cdr:spPr>
        <a:xfrm xmlns:a="http://schemas.openxmlformats.org/drawingml/2006/main">
          <a:off x="241300" y="1574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a:t>
          </a:r>
        </a:p>
      </cdr:txBody>
    </cdr:sp>
  </cdr:relSizeAnchor>
  <cdr:relSizeAnchor xmlns:cdr="http://schemas.openxmlformats.org/drawingml/2006/chartDrawing">
    <cdr:from>
      <cdr:x>0.08056</cdr:x>
      <cdr:y>0.57407</cdr:y>
    </cdr:from>
    <cdr:to>
      <cdr:x>0.30278</cdr:x>
      <cdr:y>0.71296</cdr:y>
    </cdr:to>
    <cdr:sp macro="" textlink="">
      <cdr:nvSpPr>
        <cdr:cNvPr id="9" name="yt4"/>
        <cdr:cNvSpPr txBox="1"/>
      </cdr:nvSpPr>
      <cdr:spPr>
        <a:xfrm xmlns:a="http://schemas.openxmlformats.org/drawingml/2006/main">
          <a:off x="368300" y="1574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School meal programs</a:t>
          </a:r>
        </a:p>
      </cdr:txBody>
    </cdr:sp>
  </cdr:relSizeAnchor>
  <cdr:relSizeAnchor xmlns:cdr="http://schemas.openxmlformats.org/drawingml/2006/chartDrawing">
    <cdr:from>
      <cdr:x>0.05278</cdr:x>
      <cdr:y>0.71296</cdr:y>
    </cdr:from>
    <cdr:to>
      <cdr:x>0.08056</cdr:x>
      <cdr:y>0.85185</cdr:y>
    </cdr:to>
    <cdr:sp macro="" textlink="">
      <cdr:nvSpPr>
        <cdr:cNvPr id="10" name="y5"/>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a:t>
          </a:r>
        </a:p>
      </cdr:txBody>
    </cdr:sp>
  </cdr:relSizeAnchor>
  <cdr:relSizeAnchor xmlns:cdr="http://schemas.openxmlformats.org/drawingml/2006/chartDrawing">
    <cdr:from>
      <cdr:x>0.08056</cdr:x>
      <cdr:y>0.71296</cdr:y>
    </cdr:from>
    <cdr:to>
      <cdr:x>0.30278</cdr:x>
      <cdr:y>0.85185</cdr:y>
    </cdr:to>
    <cdr:sp macro="" textlink="">
      <cdr:nvSpPr>
        <cdr:cNvPr id="11" name="yt5"/>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Foods and beverages available at school outside the school meal programs</a:t>
          </a:r>
        </a:p>
      </cdr:txBody>
    </cdr:sp>
  </cdr:relSizeAnchor>
  <cdr:relSizeAnchor xmlns:cdr="http://schemas.openxmlformats.org/drawingml/2006/chartDrawing">
    <cdr:from>
      <cdr:x>0.02052</cdr:x>
      <cdr:y>0.02826</cdr:y>
    </cdr:from>
    <cdr:to>
      <cdr:x>0.07182</cdr:x>
      <cdr:y>0.12919</cdr:y>
    </cdr:to>
    <cdr:sp macro="" textlink="">
      <cdr:nvSpPr>
        <cdr:cNvPr id="1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a:t>
          </a:r>
        </a:p>
      </cdr:txBody>
    </cdr:sp>
  </cdr:relSizeAnchor>
  <cdr:relSizeAnchor xmlns:cdr="http://schemas.openxmlformats.org/drawingml/2006/chartDrawing">
    <cdr:from>
      <cdr:x>0.07182</cdr:x>
      <cdr:y>0.02826</cdr:y>
    </cdr:from>
    <cdr:to>
      <cdr:x>0.97327</cdr:x>
      <cdr:y>0.12919</cdr:y>
    </cdr:to>
    <cdr:sp macro="" textlink="">
      <cdr:nvSpPr>
        <cdr:cNvPr id="1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with a School Improvement Plan that includes health-related objectives on the following topics.</a:t>
          </a:r>
        </a:p>
      </cdr:txBody>
    </cdr:sp>
  </cdr:relSizeAnchor>
  <cdr:relSizeAnchor xmlns:cdr="http://schemas.openxmlformats.org/drawingml/2006/chartDrawing">
    <cdr:from>
      <cdr:x>0.02052</cdr:x>
      <cdr:y>0.91644</cdr:y>
    </cdr:from>
    <cdr:to>
      <cdr:x>0.97327</cdr:x>
      <cdr:y>0.99718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3 of 79</a:t>
          </a:r>
        </a:p>
      </cdr:txBody>
    </cdr:sp>
  </cdr:relSizeAnchor>
  <cdr:relSizeAnchor xmlns:cdr="http://schemas.openxmlformats.org/drawingml/2006/chartDrawing">
    <cdr:from>
      <cdr:x>0.02052</cdr:x>
      <cdr:y>0.95963</cdr:y>
    </cdr:from>
    <cdr:to>
      <cdr:x>0.9806</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30.xml><?xml version="1.0" encoding="utf-8"?>
<c:userShapes xmlns:c="http://schemas.openxmlformats.org/drawingml/2006/chart">
  <cdr:relSizeAnchor xmlns:cdr="http://schemas.openxmlformats.org/drawingml/2006/chartDrawing">
    <cdr:from>
      <cdr:x>0.02052</cdr:x>
      <cdr:y>0.02826</cdr:y>
    </cdr:from>
    <cdr:to>
      <cdr:x>0.07182</cdr:x>
      <cdr:y>0.12919</cdr:y>
    </cdr:to>
    <cdr:sp macro="" textlink="">
      <cdr:nvSpPr>
        <cdr:cNvPr id="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24.</a:t>
          </a:r>
        </a:p>
      </cdr:txBody>
    </cdr:sp>
  </cdr:relSizeAnchor>
  <cdr:relSizeAnchor xmlns:cdr="http://schemas.openxmlformats.org/drawingml/2006/chartDrawing">
    <cdr:from>
      <cdr:x>0.07182</cdr:x>
      <cdr:y>0.02826</cdr:y>
    </cdr:from>
    <cdr:to>
      <cdr:x>0.97327</cdr:x>
      <cdr:y>0.12919</cdr:y>
    </cdr:to>
    <cdr:sp macro="" textlink="">
      <cdr:nvSpPr>
        <cdr:cNvPr id="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adopted a policy prohibiting tobacco use.</a:t>
          </a:r>
        </a:p>
      </cdr:txBody>
    </cdr:sp>
  </cdr:relSizeAnchor>
  <cdr:relSizeAnchor xmlns:cdr="http://schemas.openxmlformats.org/drawingml/2006/chartDrawing">
    <cdr:from>
      <cdr:x>0.02052</cdr:x>
      <cdr:y>0.91644</cdr:y>
    </cdr:from>
    <cdr:to>
      <cdr:x>0.97327</cdr:x>
      <cdr:y>0.99718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30 of 79</a:t>
          </a:r>
        </a:p>
      </cdr:txBody>
    </cdr:sp>
  </cdr:relSizeAnchor>
  <cdr:relSizeAnchor xmlns:cdr="http://schemas.openxmlformats.org/drawingml/2006/chartDrawing">
    <cdr:from>
      <cdr:x>0.02052</cdr:x>
      <cdr:y>0.95963</cdr:y>
    </cdr:from>
    <cdr:to>
      <cdr:x>0.9806</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31.xml><?xml version="1.0" encoding="utf-8"?>
<c:userShapes xmlns:c="http://schemas.openxmlformats.org/drawingml/2006/chart">
  <cdr:relSizeAnchor xmlns:cdr="http://schemas.openxmlformats.org/drawingml/2006/chartDrawing">
    <cdr:from>
      <cdr:x>0.05278</cdr:x>
      <cdr:y>0.1713</cdr:y>
    </cdr:from>
    <cdr:to>
      <cdr:x>0.08056</cdr:x>
      <cdr:y>0.31019</cdr:y>
    </cdr:to>
    <cdr:sp macro="" textlink="">
      <cdr:nvSpPr>
        <cdr:cNvPr id="2" name="y1"/>
        <cdr:cNvSpPr txBox="1"/>
      </cdr:nvSpPr>
      <cdr:spPr>
        <a:xfrm xmlns:a="http://schemas.openxmlformats.org/drawingml/2006/main">
          <a:off x="241300" y="469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0.1713</cdr:y>
    </cdr:from>
    <cdr:to>
      <cdr:x>0.30278</cdr:x>
      <cdr:y>0.31019</cdr:y>
    </cdr:to>
    <cdr:sp macro="" textlink="">
      <cdr:nvSpPr>
        <cdr:cNvPr id="3" name="yt1"/>
        <cdr:cNvSpPr txBox="1"/>
      </cdr:nvSpPr>
      <cdr:spPr>
        <a:xfrm xmlns:a="http://schemas.openxmlformats.org/drawingml/2006/main">
          <a:off x="368300" y="469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Cigarettes</a:t>
          </a:r>
        </a:p>
      </cdr:txBody>
    </cdr:sp>
  </cdr:relSizeAnchor>
  <cdr:relSizeAnchor xmlns:cdr="http://schemas.openxmlformats.org/drawingml/2006/chartDrawing">
    <cdr:from>
      <cdr:x>0.05278</cdr:x>
      <cdr:y>0.30556</cdr:y>
    </cdr:from>
    <cdr:to>
      <cdr:x>0.08056</cdr:x>
      <cdr:y>0.44444</cdr:y>
    </cdr:to>
    <cdr:sp macro="" textlink="">
      <cdr:nvSpPr>
        <cdr:cNvPr id="4" name="y2"/>
        <cdr:cNvSpPr txBox="1"/>
      </cdr:nvSpPr>
      <cdr:spPr>
        <a:xfrm xmlns:a="http://schemas.openxmlformats.org/drawingml/2006/main">
          <a:off x="241300" y="838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0.30556</cdr:y>
    </cdr:from>
    <cdr:to>
      <cdr:x>0.30278</cdr:x>
      <cdr:y>0.44444</cdr:y>
    </cdr:to>
    <cdr:sp macro="" textlink="">
      <cdr:nvSpPr>
        <cdr:cNvPr id="5" name="yt2"/>
        <cdr:cNvSpPr txBox="1"/>
      </cdr:nvSpPr>
      <cdr:spPr>
        <a:xfrm xmlns:a="http://schemas.openxmlformats.org/drawingml/2006/main">
          <a:off x="368300" y="838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Smokeless tobacco (e.g., chewing tobacco, snuff, dip, snus, dissolvable tobacco)</a:t>
          </a:r>
        </a:p>
      </cdr:txBody>
    </cdr:sp>
  </cdr:relSizeAnchor>
  <cdr:relSizeAnchor xmlns:cdr="http://schemas.openxmlformats.org/drawingml/2006/chartDrawing">
    <cdr:from>
      <cdr:x>0.05278</cdr:x>
      <cdr:y>0.44444</cdr:y>
    </cdr:from>
    <cdr:to>
      <cdr:x>0.08056</cdr:x>
      <cdr:y>0.58333</cdr:y>
    </cdr:to>
    <cdr:sp macro="" textlink="">
      <cdr:nvSpPr>
        <cdr:cNvPr id="6" name="y3"/>
        <cdr:cNvSpPr txBox="1"/>
      </cdr:nvSpPr>
      <cdr:spPr>
        <a:xfrm xmlns:a="http://schemas.openxmlformats.org/drawingml/2006/main">
          <a:off x="241300" y="1219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t>
          </a:r>
        </a:p>
      </cdr:txBody>
    </cdr:sp>
  </cdr:relSizeAnchor>
  <cdr:relSizeAnchor xmlns:cdr="http://schemas.openxmlformats.org/drawingml/2006/chartDrawing">
    <cdr:from>
      <cdr:x>0.08056</cdr:x>
      <cdr:y>0.44444</cdr:y>
    </cdr:from>
    <cdr:to>
      <cdr:x>0.30278</cdr:x>
      <cdr:y>0.58333</cdr:y>
    </cdr:to>
    <cdr:sp macro="" textlink="">
      <cdr:nvSpPr>
        <cdr:cNvPr id="7" name="yt3"/>
        <cdr:cNvSpPr txBox="1"/>
      </cdr:nvSpPr>
      <cdr:spPr>
        <a:xfrm xmlns:a="http://schemas.openxmlformats.org/drawingml/2006/main">
          <a:off x="368300" y="1219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Cigars</a:t>
          </a:r>
        </a:p>
      </cdr:txBody>
    </cdr:sp>
  </cdr:relSizeAnchor>
  <cdr:relSizeAnchor xmlns:cdr="http://schemas.openxmlformats.org/drawingml/2006/chartDrawing">
    <cdr:from>
      <cdr:x>0.05278</cdr:x>
      <cdr:y>0.57407</cdr:y>
    </cdr:from>
    <cdr:to>
      <cdr:x>0.08056</cdr:x>
      <cdr:y>0.71296</cdr:y>
    </cdr:to>
    <cdr:sp macro="" textlink="">
      <cdr:nvSpPr>
        <cdr:cNvPr id="8" name="y4"/>
        <cdr:cNvSpPr txBox="1"/>
      </cdr:nvSpPr>
      <cdr:spPr>
        <a:xfrm xmlns:a="http://schemas.openxmlformats.org/drawingml/2006/main">
          <a:off x="241300" y="1574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a:t>
          </a:r>
        </a:p>
      </cdr:txBody>
    </cdr:sp>
  </cdr:relSizeAnchor>
  <cdr:relSizeAnchor xmlns:cdr="http://schemas.openxmlformats.org/drawingml/2006/chartDrawing">
    <cdr:from>
      <cdr:x>0.08056</cdr:x>
      <cdr:y>0.57407</cdr:y>
    </cdr:from>
    <cdr:to>
      <cdr:x>0.30278</cdr:x>
      <cdr:y>0.71296</cdr:y>
    </cdr:to>
    <cdr:sp macro="" textlink="">
      <cdr:nvSpPr>
        <cdr:cNvPr id="9" name="yt4"/>
        <cdr:cNvSpPr txBox="1"/>
      </cdr:nvSpPr>
      <cdr:spPr>
        <a:xfrm xmlns:a="http://schemas.openxmlformats.org/drawingml/2006/main">
          <a:off x="368300" y="1574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Pipes</a:t>
          </a:r>
        </a:p>
      </cdr:txBody>
    </cdr:sp>
  </cdr:relSizeAnchor>
  <cdr:relSizeAnchor xmlns:cdr="http://schemas.openxmlformats.org/drawingml/2006/chartDrawing">
    <cdr:from>
      <cdr:x>0.05278</cdr:x>
      <cdr:y>0.71296</cdr:y>
    </cdr:from>
    <cdr:to>
      <cdr:x>0.08056</cdr:x>
      <cdr:y>0.85185</cdr:y>
    </cdr:to>
    <cdr:sp macro="" textlink="">
      <cdr:nvSpPr>
        <cdr:cNvPr id="10" name="y5"/>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a:t>
          </a:r>
        </a:p>
      </cdr:txBody>
    </cdr:sp>
  </cdr:relSizeAnchor>
  <cdr:relSizeAnchor xmlns:cdr="http://schemas.openxmlformats.org/drawingml/2006/chartDrawing">
    <cdr:from>
      <cdr:x>0.08056</cdr:x>
      <cdr:y>0.71296</cdr:y>
    </cdr:from>
    <cdr:to>
      <cdr:x>0.30278</cdr:x>
      <cdr:y>0.85185</cdr:y>
    </cdr:to>
    <cdr:sp macro="" textlink="">
      <cdr:nvSpPr>
        <cdr:cNvPr id="11" name="yt5"/>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Electronic vapor products (e.g., e-cigarettes, vapes, vape pens, e-hookahs, mods, or brands such as JUUL)</a:t>
          </a:r>
        </a:p>
      </cdr:txBody>
    </cdr:sp>
  </cdr:relSizeAnchor>
  <cdr:relSizeAnchor xmlns:cdr="http://schemas.openxmlformats.org/drawingml/2006/chartDrawing">
    <cdr:from>
      <cdr:x>0.02052</cdr:x>
      <cdr:y>0.02826</cdr:y>
    </cdr:from>
    <cdr:to>
      <cdr:x>0.07182</cdr:x>
      <cdr:y>0.12919</cdr:y>
    </cdr:to>
    <cdr:sp macro="" textlink="">
      <cdr:nvSpPr>
        <cdr:cNvPr id="1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25.</a:t>
          </a:r>
        </a:p>
      </cdr:txBody>
    </cdr:sp>
  </cdr:relSizeAnchor>
  <cdr:relSizeAnchor xmlns:cdr="http://schemas.openxmlformats.org/drawingml/2006/chartDrawing">
    <cdr:from>
      <cdr:x>0.07182</cdr:x>
      <cdr:y>0.02826</cdr:y>
    </cdr:from>
    <cdr:to>
      <cdr:x>0.97327</cdr:x>
      <cdr:y>0.12919</cdr:y>
    </cdr:to>
    <cdr:sp macro="" textlink="">
      <cdr:nvSpPr>
        <cdr:cNvPr id="1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(Students) Percentage of schools that have a tobacco-use prevention policy that specifically prohibits the use of each type of tobacco for students during any school-related activity.</a:t>
          </a:r>
        </a:p>
      </cdr:txBody>
    </cdr:sp>
  </cdr:relSizeAnchor>
  <cdr:relSizeAnchor xmlns:cdr="http://schemas.openxmlformats.org/drawingml/2006/chartDrawing">
    <cdr:from>
      <cdr:x>0.02052</cdr:x>
      <cdr:y>0.91644</cdr:y>
    </cdr:from>
    <cdr:to>
      <cdr:x>0.97327</cdr:x>
      <cdr:y>0.99718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31 of 79</a:t>
          </a:r>
        </a:p>
      </cdr:txBody>
    </cdr:sp>
  </cdr:relSizeAnchor>
  <cdr:relSizeAnchor xmlns:cdr="http://schemas.openxmlformats.org/drawingml/2006/chartDrawing">
    <cdr:from>
      <cdr:x>0.02052</cdr:x>
      <cdr:y>0.95963</cdr:y>
    </cdr:from>
    <cdr:to>
      <cdr:x>0.9806</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32.xml><?xml version="1.0" encoding="utf-8"?>
<c:userShapes xmlns:c="http://schemas.openxmlformats.org/drawingml/2006/chart">
  <cdr:relSizeAnchor xmlns:cdr="http://schemas.openxmlformats.org/drawingml/2006/chartDrawing">
    <cdr:from>
      <cdr:x>0.05278</cdr:x>
      <cdr:y>0.1713</cdr:y>
    </cdr:from>
    <cdr:to>
      <cdr:x>0.08056</cdr:x>
      <cdr:y>0.31019</cdr:y>
    </cdr:to>
    <cdr:sp macro="" textlink="">
      <cdr:nvSpPr>
        <cdr:cNvPr id="2" name="y1"/>
        <cdr:cNvSpPr txBox="1"/>
      </cdr:nvSpPr>
      <cdr:spPr>
        <a:xfrm xmlns:a="http://schemas.openxmlformats.org/drawingml/2006/main">
          <a:off x="241300" y="469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0.1713</cdr:y>
    </cdr:from>
    <cdr:to>
      <cdr:x>0.30278</cdr:x>
      <cdr:y>0.31019</cdr:y>
    </cdr:to>
    <cdr:sp macro="" textlink="">
      <cdr:nvSpPr>
        <cdr:cNvPr id="3" name="yt1"/>
        <cdr:cNvSpPr txBox="1"/>
      </cdr:nvSpPr>
      <cdr:spPr>
        <a:xfrm xmlns:a="http://schemas.openxmlformats.org/drawingml/2006/main">
          <a:off x="368300" y="469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Cigarettes</a:t>
          </a:r>
        </a:p>
      </cdr:txBody>
    </cdr:sp>
  </cdr:relSizeAnchor>
  <cdr:relSizeAnchor xmlns:cdr="http://schemas.openxmlformats.org/drawingml/2006/chartDrawing">
    <cdr:from>
      <cdr:x>0.05278</cdr:x>
      <cdr:y>0.30556</cdr:y>
    </cdr:from>
    <cdr:to>
      <cdr:x>0.08056</cdr:x>
      <cdr:y>0.44444</cdr:y>
    </cdr:to>
    <cdr:sp macro="" textlink="">
      <cdr:nvSpPr>
        <cdr:cNvPr id="4" name="y2"/>
        <cdr:cNvSpPr txBox="1"/>
      </cdr:nvSpPr>
      <cdr:spPr>
        <a:xfrm xmlns:a="http://schemas.openxmlformats.org/drawingml/2006/main">
          <a:off x="241300" y="838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0.30556</cdr:y>
    </cdr:from>
    <cdr:to>
      <cdr:x>0.30278</cdr:x>
      <cdr:y>0.44444</cdr:y>
    </cdr:to>
    <cdr:sp macro="" textlink="">
      <cdr:nvSpPr>
        <cdr:cNvPr id="5" name="yt2"/>
        <cdr:cNvSpPr txBox="1"/>
      </cdr:nvSpPr>
      <cdr:spPr>
        <a:xfrm xmlns:a="http://schemas.openxmlformats.org/drawingml/2006/main">
          <a:off x="368300" y="838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Smokeless tobacco (e.g., chewing tobacco, snuff, dip, snus, dissolvable tobacco)</a:t>
          </a:r>
        </a:p>
      </cdr:txBody>
    </cdr:sp>
  </cdr:relSizeAnchor>
  <cdr:relSizeAnchor xmlns:cdr="http://schemas.openxmlformats.org/drawingml/2006/chartDrawing">
    <cdr:from>
      <cdr:x>0.05278</cdr:x>
      <cdr:y>0.44444</cdr:y>
    </cdr:from>
    <cdr:to>
      <cdr:x>0.08056</cdr:x>
      <cdr:y>0.58333</cdr:y>
    </cdr:to>
    <cdr:sp macro="" textlink="">
      <cdr:nvSpPr>
        <cdr:cNvPr id="6" name="y3"/>
        <cdr:cNvSpPr txBox="1"/>
      </cdr:nvSpPr>
      <cdr:spPr>
        <a:xfrm xmlns:a="http://schemas.openxmlformats.org/drawingml/2006/main">
          <a:off x="241300" y="1219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t>
          </a:r>
        </a:p>
      </cdr:txBody>
    </cdr:sp>
  </cdr:relSizeAnchor>
  <cdr:relSizeAnchor xmlns:cdr="http://schemas.openxmlformats.org/drawingml/2006/chartDrawing">
    <cdr:from>
      <cdr:x>0.08056</cdr:x>
      <cdr:y>0.44444</cdr:y>
    </cdr:from>
    <cdr:to>
      <cdr:x>0.30278</cdr:x>
      <cdr:y>0.58333</cdr:y>
    </cdr:to>
    <cdr:sp macro="" textlink="">
      <cdr:nvSpPr>
        <cdr:cNvPr id="7" name="yt3"/>
        <cdr:cNvSpPr txBox="1"/>
      </cdr:nvSpPr>
      <cdr:spPr>
        <a:xfrm xmlns:a="http://schemas.openxmlformats.org/drawingml/2006/main">
          <a:off x="368300" y="1219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Cigars</a:t>
          </a:r>
        </a:p>
      </cdr:txBody>
    </cdr:sp>
  </cdr:relSizeAnchor>
  <cdr:relSizeAnchor xmlns:cdr="http://schemas.openxmlformats.org/drawingml/2006/chartDrawing">
    <cdr:from>
      <cdr:x>0.05278</cdr:x>
      <cdr:y>0.57407</cdr:y>
    </cdr:from>
    <cdr:to>
      <cdr:x>0.08056</cdr:x>
      <cdr:y>0.71296</cdr:y>
    </cdr:to>
    <cdr:sp macro="" textlink="">
      <cdr:nvSpPr>
        <cdr:cNvPr id="8" name="y4"/>
        <cdr:cNvSpPr txBox="1"/>
      </cdr:nvSpPr>
      <cdr:spPr>
        <a:xfrm xmlns:a="http://schemas.openxmlformats.org/drawingml/2006/main">
          <a:off x="241300" y="1574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a:t>
          </a:r>
        </a:p>
      </cdr:txBody>
    </cdr:sp>
  </cdr:relSizeAnchor>
  <cdr:relSizeAnchor xmlns:cdr="http://schemas.openxmlformats.org/drawingml/2006/chartDrawing">
    <cdr:from>
      <cdr:x>0.08056</cdr:x>
      <cdr:y>0.57407</cdr:y>
    </cdr:from>
    <cdr:to>
      <cdr:x>0.30278</cdr:x>
      <cdr:y>0.71296</cdr:y>
    </cdr:to>
    <cdr:sp macro="" textlink="">
      <cdr:nvSpPr>
        <cdr:cNvPr id="9" name="yt4"/>
        <cdr:cNvSpPr txBox="1"/>
      </cdr:nvSpPr>
      <cdr:spPr>
        <a:xfrm xmlns:a="http://schemas.openxmlformats.org/drawingml/2006/main">
          <a:off x="368300" y="1574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Pipes</a:t>
          </a:r>
        </a:p>
      </cdr:txBody>
    </cdr:sp>
  </cdr:relSizeAnchor>
  <cdr:relSizeAnchor xmlns:cdr="http://schemas.openxmlformats.org/drawingml/2006/chartDrawing">
    <cdr:from>
      <cdr:x>0.05278</cdr:x>
      <cdr:y>0.71296</cdr:y>
    </cdr:from>
    <cdr:to>
      <cdr:x>0.08056</cdr:x>
      <cdr:y>0.85185</cdr:y>
    </cdr:to>
    <cdr:sp macro="" textlink="">
      <cdr:nvSpPr>
        <cdr:cNvPr id="10" name="y5"/>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a:t>
          </a:r>
        </a:p>
      </cdr:txBody>
    </cdr:sp>
  </cdr:relSizeAnchor>
  <cdr:relSizeAnchor xmlns:cdr="http://schemas.openxmlformats.org/drawingml/2006/chartDrawing">
    <cdr:from>
      <cdr:x>0.08056</cdr:x>
      <cdr:y>0.71296</cdr:y>
    </cdr:from>
    <cdr:to>
      <cdr:x>0.30278</cdr:x>
      <cdr:y>0.85185</cdr:y>
    </cdr:to>
    <cdr:sp macro="" textlink="">
      <cdr:nvSpPr>
        <cdr:cNvPr id="11" name="yt5"/>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Electronic vapor products (e.g., e-cigarettes, vapes, vape pens, e-hookahs, mods, or brands such as JUUL)</a:t>
          </a:r>
        </a:p>
      </cdr:txBody>
    </cdr:sp>
  </cdr:relSizeAnchor>
  <cdr:relSizeAnchor xmlns:cdr="http://schemas.openxmlformats.org/drawingml/2006/chartDrawing">
    <cdr:from>
      <cdr:x>0.02052</cdr:x>
      <cdr:y>0.02826</cdr:y>
    </cdr:from>
    <cdr:to>
      <cdr:x>0.07182</cdr:x>
      <cdr:y>0.12919</cdr:y>
    </cdr:to>
    <cdr:sp macro="" textlink="">
      <cdr:nvSpPr>
        <cdr:cNvPr id="1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25.</a:t>
          </a:r>
        </a:p>
      </cdr:txBody>
    </cdr:sp>
  </cdr:relSizeAnchor>
  <cdr:relSizeAnchor xmlns:cdr="http://schemas.openxmlformats.org/drawingml/2006/chartDrawing">
    <cdr:from>
      <cdr:x>0.07182</cdr:x>
      <cdr:y>0.02826</cdr:y>
    </cdr:from>
    <cdr:to>
      <cdr:x>0.97327</cdr:x>
      <cdr:y>0.12919</cdr:y>
    </cdr:to>
    <cdr:sp macro="" textlink="">
      <cdr:nvSpPr>
        <cdr:cNvPr id="1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(Faculty/Staff) Percentage of schools that have a tobacco-use prevention policy that specifically prohibits the use of each type of tobacco for faculty/staff during any school-related activity.</a:t>
          </a:r>
        </a:p>
      </cdr:txBody>
    </cdr:sp>
  </cdr:relSizeAnchor>
  <cdr:relSizeAnchor xmlns:cdr="http://schemas.openxmlformats.org/drawingml/2006/chartDrawing">
    <cdr:from>
      <cdr:x>0.02052</cdr:x>
      <cdr:y>0.91644</cdr:y>
    </cdr:from>
    <cdr:to>
      <cdr:x>0.97327</cdr:x>
      <cdr:y>0.99718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32 of 79</a:t>
          </a:r>
        </a:p>
      </cdr:txBody>
    </cdr:sp>
  </cdr:relSizeAnchor>
  <cdr:relSizeAnchor xmlns:cdr="http://schemas.openxmlformats.org/drawingml/2006/chartDrawing">
    <cdr:from>
      <cdr:x>0.02052</cdr:x>
      <cdr:y>0.95963</cdr:y>
    </cdr:from>
    <cdr:to>
      <cdr:x>0.9806</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33.xml><?xml version="1.0" encoding="utf-8"?>
<c:userShapes xmlns:c="http://schemas.openxmlformats.org/drawingml/2006/chart">
  <cdr:relSizeAnchor xmlns:cdr="http://schemas.openxmlformats.org/drawingml/2006/chartDrawing">
    <cdr:from>
      <cdr:x>0.05278</cdr:x>
      <cdr:y>0.1713</cdr:y>
    </cdr:from>
    <cdr:to>
      <cdr:x>0.08056</cdr:x>
      <cdr:y>0.31019</cdr:y>
    </cdr:to>
    <cdr:sp macro="" textlink="">
      <cdr:nvSpPr>
        <cdr:cNvPr id="2" name="y1"/>
        <cdr:cNvSpPr txBox="1"/>
      </cdr:nvSpPr>
      <cdr:spPr>
        <a:xfrm xmlns:a="http://schemas.openxmlformats.org/drawingml/2006/main">
          <a:off x="241300" y="469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0.1713</cdr:y>
    </cdr:from>
    <cdr:to>
      <cdr:x>0.30278</cdr:x>
      <cdr:y>0.31019</cdr:y>
    </cdr:to>
    <cdr:sp macro="" textlink="">
      <cdr:nvSpPr>
        <cdr:cNvPr id="3" name="yt1"/>
        <cdr:cNvSpPr txBox="1"/>
      </cdr:nvSpPr>
      <cdr:spPr>
        <a:xfrm xmlns:a="http://schemas.openxmlformats.org/drawingml/2006/main">
          <a:off x="368300" y="469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Cigarettes</a:t>
          </a:r>
        </a:p>
      </cdr:txBody>
    </cdr:sp>
  </cdr:relSizeAnchor>
  <cdr:relSizeAnchor xmlns:cdr="http://schemas.openxmlformats.org/drawingml/2006/chartDrawing">
    <cdr:from>
      <cdr:x>0.05278</cdr:x>
      <cdr:y>0.30556</cdr:y>
    </cdr:from>
    <cdr:to>
      <cdr:x>0.08056</cdr:x>
      <cdr:y>0.44444</cdr:y>
    </cdr:to>
    <cdr:sp macro="" textlink="">
      <cdr:nvSpPr>
        <cdr:cNvPr id="4" name="y2"/>
        <cdr:cNvSpPr txBox="1"/>
      </cdr:nvSpPr>
      <cdr:spPr>
        <a:xfrm xmlns:a="http://schemas.openxmlformats.org/drawingml/2006/main">
          <a:off x="241300" y="838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0.30556</cdr:y>
    </cdr:from>
    <cdr:to>
      <cdr:x>0.30278</cdr:x>
      <cdr:y>0.44444</cdr:y>
    </cdr:to>
    <cdr:sp macro="" textlink="">
      <cdr:nvSpPr>
        <cdr:cNvPr id="5" name="yt2"/>
        <cdr:cNvSpPr txBox="1"/>
      </cdr:nvSpPr>
      <cdr:spPr>
        <a:xfrm xmlns:a="http://schemas.openxmlformats.org/drawingml/2006/main">
          <a:off x="368300" y="838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Smokeless tobacco (e.g., chewing tobacco, snuff, dip, snus, dissolvable tobacco)</a:t>
          </a:r>
        </a:p>
      </cdr:txBody>
    </cdr:sp>
  </cdr:relSizeAnchor>
  <cdr:relSizeAnchor xmlns:cdr="http://schemas.openxmlformats.org/drawingml/2006/chartDrawing">
    <cdr:from>
      <cdr:x>0.05278</cdr:x>
      <cdr:y>0.44444</cdr:y>
    </cdr:from>
    <cdr:to>
      <cdr:x>0.08056</cdr:x>
      <cdr:y>0.58333</cdr:y>
    </cdr:to>
    <cdr:sp macro="" textlink="">
      <cdr:nvSpPr>
        <cdr:cNvPr id="6" name="y3"/>
        <cdr:cNvSpPr txBox="1"/>
      </cdr:nvSpPr>
      <cdr:spPr>
        <a:xfrm xmlns:a="http://schemas.openxmlformats.org/drawingml/2006/main">
          <a:off x="241300" y="1219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t>
          </a:r>
        </a:p>
      </cdr:txBody>
    </cdr:sp>
  </cdr:relSizeAnchor>
  <cdr:relSizeAnchor xmlns:cdr="http://schemas.openxmlformats.org/drawingml/2006/chartDrawing">
    <cdr:from>
      <cdr:x>0.08056</cdr:x>
      <cdr:y>0.44444</cdr:y>
    </cdr:from>
    <cdr:to>
      <cdr:x>0.30278</cdr:x>
      <cdr:y>0.58333</cdr:y>
    </cdr:to>
    <cdr:sp macro="" textlink="">
      <cdr:nvSpPr>
        <cdr:cNvPr id="7" name="yt3"/>
        <cdr:cNvSpPr txBox="1"/>
      </cdr:nvSpPr>
      <cdr:spPr>
        <a:xfrm xmlns:a="http://schemas.openxmlformats.org/drawingml/2006/main">
          <a:off x="368300" y="1219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Cigars</a:t>
          </a:r>
        </a:p>
      </cdr:txBody>
    </cdr:sp>
  </cdr:relSizeAnchor>
  <cdr:relSizeAnchor xmlns:cdr="http://schemas.openxmlformats.org/drawingml/2006/chartDrawing">
    <cdr:from>
      <cdr:x>0.05278</cdr:x>
      <cdr:y>0.57407</cdr:y>
    </cdr:from>
    <cdr:to>
      <cdr:x>0.08056</cdr:x>
      <cdr:y>0.71296</cdr:y>
    </cdr:to>
    <cdr:sp macro="" textlink="">
      <cdr:nvSpPr>
        <cdr:cNvPr id="8" name="y4"/>
        <cdr:cNvSpPr txBox="1"/>
      </cdr:nvSpPr>
      <cdr:spPr>
        <a:xfrm xmlns:a="http://schemas.openxmlformats.org/drawingml/2006/main">
          <a:off x="241300" y="1574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a:t>
          </a:r>
        </a:p>
      </cdr:txBody>
    </cdr:sp>
  </cdr:relSizeAnchor>
  <cdr:relSizeAnchor xmlns:cdr="http://schemas.openxmlformats.org/drawingml/2006/chartDrawing">
    <cdr:from>
      <cdr:x>0.08056</cdr:x>
      <cdr:y>0.57407</cdr:y>
    </cdr:from>
    <cdr:to>
      <cdr:x>0.30278</cdr:x>
      <cdr:y>0.71296</cdr:y>
    </cdr:to>
    <cdr:sp macro="" textlink="">
      <cdr:nvSpPr>
        <cdr:cNvPr id="9" name="yt4"/>
        <cdr:cNvSpPr txBox="1"/>
      </cdr:nvSpPr>
      <cdr:spPr>
        <a:xfrm xmlns:a="http://schemas.openxmlformats.org/drawingml/2006/main">
          <a:off x="368300" y="1574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Pipes</a:t>
          </a:r>
        </a:p>
      </cdr:txBody>
    </cdr:sp>
  </cdr:relSizeAnchor>
  <cdr:relSizeAnchor xmlns:cdr="http://schemas.openxmlformats.org/drawingml/2006/chartDrawing">
    <cdr:from>
      <cdr:x>0.05278</cdr:x>
      <cdr:y>0.71296</cdr:y>
    </cdr:from>
    <cdr:to>
      <cdr:x>0.08056</cdr:x>
      <cdr:y>0.85185</cdr:y>
    </cdr:to>
    <cdr:sp macro="" textlink="">
      <cdr:nvSpPr>
        <cdr:cNvPr id="10" name="y5"/>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a:t>
          </a:r>
        </a:p>
      </cdr:txBody>
    </cdr:sp>
  </cdr:relSizeAnchor>
  <cdr:relSizeAnchor xmlns:cdr="http://schemas.openxmlformats.org/drawingml/2006/chartDrawing">
    <cdr:from>
      <cdr:x>0.08056</cdr:x>
      <cdr:y>0.71296</cdr:y>
    </cdr:from>
    <cdr:to>
      <cdr:x>0.30278</cdr:x>
      <cdr:y>0.85185</cdr:y>
    </cdr:to>
    <cdr:sp macro="" textlink="">
      <cdr:nvSpPr>
        <cdr:cNvPr id="11" name="yt5"/>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Electronic vapor products (e.g., e-cigarettes, vapes, vape pens, e-hookahs, mods, or brands such as JUUL)</a:t>
          </a:r>
        </a:p>
      </cdr:txBody>
    </cdr:sp>
  </cdr:relSizeAnchor>
  <cdr:relSizeAnchor xmlns:cdr="http://schemas.openxmlformats.org/drawingml/2006/chartDrawing">
    <cdr:from>
      <cdr:x>0.02052</cdr:x>
      <cdr:y>0.02826</cdr:y>
    </cdr:from>
    <cdr:to>
      <cdr:x>0.07182</cdr:x>
      <cdr:y>0.12919</cdr:y>
    </cdr:to>
    <cdr:sp macro="" textlink="">
      <cdr:nvSpPr>
        <cdr:cNvPr id="1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25.</a:t>
          </a:r>
        </a:p>
      </cdr:txBody>
    </cdr:sp>
  </cdr:relSizeAnchor>
  <cdr:relSizeAnchor xmlns:cdr="http://schemas.openxmlformats.org/drawingml/2006/chartDrawing">
    <cdr:from>
      <cdr:x>0.07182</cdr:x>
      <cdr:y>0.02826</cdr:y>
    </cdr:from>
    <cdr:to>
      <cdr:x>0.97327</cdr:x>
      <cdr:y>0.12919</cdr:y>
    </cdr:to>
    <cdr:sp macro="" textlink="">
      <cdr:nvSpPr>
        <cdr:cNvPr id="1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(Visitors) Percentage of schools that have a tobacco-use prevention policy that specifically prohibits the use of each type of tobacco for visitors during any school-related activity.</a:t>
          </a:r>
        </a:p>
      </cdr:txBody>
    </cdr:sp>
  </cdr:relSizeAnchor>
  <cdr:relSizeAnchor xmlns:cdr="http://schemas.openxmlformats.org/drawingml/2006/chartDrawing">
    <cdr:from>
      <cdr:x>0.02052</cdr:x>
      <cdr:y>0.91644</cdr:y>
    </cdr:from>
    <cdr:to>
      <cdr:x>0.97327</cdr:x>
      <cdr:y>0.99718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33 of 79</a:t>
          </a:r>
        </a:p>
      </cdr:txBody>
    </cdr:sp>
  </cdr:relSizeAnchor>
  <cdr:relSizeAnchor xmlns:cdr="http://schemas.openxmlformats.org/drawingml/2006/chartDrawing">
    <cdr:from>
      <cdr:x>0.02052</cdr:x>
      <cdr:y>0.95963</cdr:y>
    </cdr:from>
    <cdr:to>
      <cdr:x>0.9806</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34.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During school hours</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During non-school hours</a:t>
          </a:r>
        </a:p>
      </cdr:txBody>
    </cdr:sp>
  </cdr:relSizeAnchor>
  <cdr:relSizeAnchor xmlns:cdr="http://schemas.openxmlformats.org/drawingml/2006/chartDrawing">
    <cdr:from>
      <cdr:x>0.02052</cdr:x>
      <cdr:y>0.02826</cdr:y>
    </cdr:from>
    <cdr:to>
      <cdr:x>0.07182</cdr:x>
      <cdr:y>0.12919</cdr:y>
    </cdr:to>
    <cdr:sp macro="" textlink="">
      <cdr:nvSpPr>
        <cdr:cNvPr id="6"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26.</a:t>
          </a:r>
        </a:p>
      </cdr:txBody>
    </cdr:sp>
  </cdr:relSizeAnchor>
  <cdr:relSizeAnchor xmlns:cdr="http://schemas.openxmlformats.org/drawingml/2006/chartDrawing">
    <cdr:from>
      <cdr:x>0.07182</cdr:x>
      <cdr:y>0.02826</cdr:y>
    </cdr:from>
    <cdr:to>
      <cdr:x>0.97327</cdr:x>
      <cdr:y>0.12919</cdr:y>
    </cdr:to>
    <cdr:sp macro="" textlink="">
      <cdr:nvSpPr>
        <cdr:cNvPr id="7"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(Students) Percentage of schools that have a tobacco-use prevention policy that specifically prohibits tobacco use during each of the following times for students.</a:t>
          </a:r>
        </a:p>
      </cdr:txBody>
    </cdr:sp>
  </cdr:relSizeAnchor>
  <cdr:relSizeAnchor xmlns:cdr="http://schemas.openxmlformats.org/drawingml/2006/chartDrawing">
    <cdr:from>
      <cdr:x>0.02052</cdr:x>
      <cdr:y>0.91644</cdr:y>
    </cdr:from>
    <cdr:to>
      <cdr:x>0.97327</cdr:x>
      <cdr:y>0.99718</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34 of 79</a:t>
          </a:r>
        </a:p>
      </cdr:txBody>
    </cdr:sp>
  </cdr:relSizeAnchor>
  <cdr:relSizeAnchor xmlns:cdr="http://schemas.openxmlformats.org/drawingml/2006/chartDrawing">
    <cdr:from>
      <cdr:x>0.02052</cdr:x>
      <cdr:y>0.95963</cdr:y>
    </cdr:from>
    <cdr:to>
      <cdr:x>0.9806</cdr:x>
      <cdr:y>1</cdr:y>
    </cdr:to>
    <cdr:sp macro="" textlink="">
      <cdr:nvSpPr>
        <cdr:cNvPr id="10"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35.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During school hours</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During non-school hours</a:t>
          </a:r>
        </a:p>
      </cdr:txBody>
    </cdr:sp>
  </cdr:relSizeAnchor>
  <cdr:relSizeAnchor xmlns:cdr="http://schemas.openxmlformats.org/drawingml/2006/chartDrawing">
    <cdr:from>
      <cdr:x>0.02052</cdr:x>
      <cdr:y>0.02826</cdr:y>
    </cdr:from>
    <cdr:to>
      <cdr:x>0.07182</cdr:x>
      <cdr:y>0.12919</cdr:y>
    </cdr:to>
    <cdr:sp macro="" textlink="">
      <cdr:nvSpPr>
        <cdr:cNvPr id="6"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26.</a:t>
          </a:r>
        </a:p>
      </cdr:txBody>
    </cdr:sp>
  </cdr:relSizeAnchor>
  <cdr:relSizeAnchor xmlns:cdr="http://schemas.openxmlformats.org/drawingml/2006/chartDrawing">
    <cdr:from>
      <cdr:x>0.07182</cdr:x>
      <cdr:y>0.02826</cdr:y>
    </cdr:from>
    <cdr:to>
      <cdr:x>0.97327</cdr:x>
      <cdr:y>0.12919</cdr:y>
    </cdr:to>
    <cdr:sp macro="" textlink="">
      <cdr:nvSpPr>
        <cdr:cNvPr id="7"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(Faculty/Staff) Percentage of schools that have a tobacco-use prevention policy that specifically prohibits tobacco use during each of the following times for faculty/staff.</a:t>
          </a:r>
        </a:p>
      </cdr:txBody>
    </cdr:sp>
  </cdr:relSizeAnchor>
  <cdr:relSizeAnchor xmlns:cdr="http://schemas.openxmlformats.org/drawingml/2006/chartDrawing">
    <cdr:from>
      <cdr:x>0.02052</cdr:x>
      <cdr:y>0.91644</cdr:y>
    </cdr:from>
    <cdr:to>
      <cdr:x>0.97327</cdr:x>
      <cdr:y>0.99718</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35 of 79</a:t>
          </a:r>
        </a:p>
      </cdr:txBody>
    </cdr:sp>
  </cdr:relSizeAnchor>
  <cdr:relSizeAnchor xmlns:cdr="http://schemas.openxmlformats.org/drawingml/2006/chartDrawing">
    <cdr:from>
      <cdr:x>0.02052</cdr:x>
      <cdr:y>0.95963</cdr:y>
    </cdr:from>
    <cdr:to>
      <cdr:x>0.9806</cdr:x>
      <cdr:y>1</cdr:y>
    </cdr:to>
    <cdr:sp macro="" textlink="">
      <cdr:nvSpPr>
        <cdr:cNvPr id="10"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36.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During school hours</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During non-school hours</a:t>
          </a:r>
        </a:p>
      </cdr:txBody>
    </cdr:sp>
  </cdr:relSizeAnchor>
  <cdr:relSizeAnchor xmlns:cdr="http://schemas.openxmlformats.org/drawingml/2006/chartDrawing">
    <cdr:from>
      <cdr:x>0.02052</cdr:x>
      <cdr:y>0.02826</cdr:y>
    </cdr:from>
    <cdr:to>
      <cdr:x>0.07182</cdr:x>
      <cdr:y>0.12919</cdr:y>
    </cdr:to>
    <cdr:sp macro="" textlink="">
      <cdr:nvSpPr>
        <cdr:cNvPr id="6"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26.</a:t>
          </a:r>
        </a:p>
      </cdr:txBody>
    </cdr:sp>
  </cdr:relSizeAnchor>
  <cdr:relSizeAnchor xmlns:cdr="http://schemas.openxmlformats.org/drawingml/2006/chartDrawing">
    <cdr:from>
      <cdr:x>0.07182</cdr:x>
      <cdr:y>0.02826</cdr:y>
    </cdr:from>
    <cdr:to>
      <cdr:x>0.97327</cdr:x>
      <cdr:y>0.12919</cdr:y>
    </cdr:to>
    <cdr:sp macro="" textlink="">
      <cdr:nvSpPr>
        <cdr:cNvPr id="7"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(Visitors) Percentage of schools that have a tobacco-use prevention policy that specifically prohibits tobacco use during each of the following times for visitors.</a:t>
          </a:r>
        </a:p>
      </cdr:txBody>
    </cdr:sp>
  </cdr:relSizeAnchor>
  <cdr:relSizeAnchor xmlns:cdr="http://schemas.openxmlformats.org/drawingml/2006/chartDrawing">
    <cdr:from>
      <cdr:x>0.02052</cdr:x>
      <cdr:y>0.91644</cdr:y>
    </cdr:from>
    <cdr:to>
      <cdr:x>0.97327</cdr:x>
      <cdr:y>0.99718</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36 of 79</a:t>
          </a:r>
        </a:p>
      </cdr:txBody>
    </cdr:sp>
  </cdr:relSizeAnchor>
  <cdr:relSizeAnchor xmlns:cdr="http://schemas.openxmlformats.org/drawingml/2006/chartDrawing">
    <cdr:from>
      <cdr:x>0.02052</cdr:x>
      <cdr:y>0.95963</cdr:y>
    </cdr:from>
    <cdr:to>
      <cdr:x>0.9806</cdr:x>
      <cdr:y>1</cdr:y>
    </cdr:to>
    <cdr:sp macro="" textlink="">
      <cdr:nvSpPr>
        <cdr:cNvPr id="10"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37.xml><?xml version="1.0" encoding="utf-8"?>
<c:userShapes xmlns:c="http://schemas.openxmlformats.org/drawingml/2006/chart">
  <cdr:relSizeAnchor xmlns:cdr="http://schemas.openxmlformats.org/drawingml/2006/chartDrawing">
    <cdr:from>
      <cdr:x>0.05278</cdr:x>
      <cdr:y>0.18056</cdr:y>
    </cdr:from>
    <cdr:to>
      <cdr:x>0.08056</cdr:x>
      <cdr:y>0.34259</cdr:y>
    </cdr:to>
    <cdr:sp macro="" textlink="">
      <cdr:nvSpPr>
        <cdr:cNvPr id="2" name="y1"/>
        <cdr:cNvSpPr txBox="1"/>
      </cdr:nvSpPr>
      <cdr:spPr>
        <a:xfrm xmlns:a="http://schemas.openxmlformats.org/drawingml/2006/main">
          <a:off x="241300" y="495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0.18056</cdr:y>
    </cdr:from>
    <cdr:to>
      <cdr:x>0.30278</cdr:x>
      <cdr:y>0.34259</cdr:y>
    </cdr:to>
    <cdr:sp macro="" textlink="">
      <cdr:nvSpPr>
        <cdr:cNvPr id="3" name="yt1"/>
        <cdr:cNvSpPr txBox="1"/>
      </cdr:nvSpPr>
      <cdr:spPr>
        <a:xfrm xmlns:a="http://schemas.openxmlformats.org/drawingml/2006/main">
          <a:off x="368300" y="495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In school buildings</a:t>
          </a:r>
        </a:p>
      </cdr:txBody>
    </cdr:sp>
  </cdr:relSizeAnchor>
  <cdr:relSizeAnchor xmlns:cdr="http://schemas.openxmlformats.org/drawingml/2006/chartDrawing">
    <cdr:from>
      <cdr:x>0.05278</cdr:x>
      <cdr:y>0.35185</cdr:y>
    </cdr:from>
    <cdr:to>
      <cdr:x>0.08056</cdr:x>
      <cdr:y>0.51389</cdr:y>
    </cdr:to>
    <cdr:sp macro="" textlink="">
      <cdr:nvSpPr>
        <cdr:cNvPr id="4" name="y2"/>
        <cdr:cNvSpPr txBox="1"/>
      </cdr:nvSpPr>
      <cdr:spPr>
        <a:xfrm xmlns:a="http://schemas.openxmlformats.org/drawingml/2006/main">
          <a:off x="241300" y="9652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0.35185</cdr:y>
    </cdr:from>
    <cdr:to>
      <cdr:x>0.30278</cdr:x>
      <cdr:y>0.51389</cdr:y>
    </cdr:to>
    <cdr:sp macro="" textlink="">
      <cdr:nvSpPr>
        <cdr:cNvPr id="5" name="yt2"/>
        <cdr:cNvSpPr txBox="1"/>
      </cdr:nvSpPr>
      <cdr:spPr>
        <a:xfrm xmlns:a="http://schemas.openxmlformats.org/drawingml/2006/main">
          <a:off x="368300" y="9652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Outside on school grounds, including parking lots and playing fields</a:t>
          </a:r>
        </a:p>
      </cdr:txBody>
    </cdr:sp>
  </cdr:relSizeAnchor>
  <cdr:relSizeAnchor xmlns:cdr="http://schemas.openxmlformats.org/drawingml/2006/chartDrawing">
    <cdr:from>
      <cdr:x>0.05278</cdr:x>
      <cdr:y>0.51852</cdr:y>
    </cdr:from>
    <cdr:to>
      <cdr:x>0.08056</cdr:x>
      <cdr:y>0.68056</cdr:y>
    </cdr:to>
    <cdr:sp macro="" textlink="">
      <cdr:nvSpPr>
        <cdr:cNvPr id="6" name="y3"/>
        <cdr:cNvSpPr txBox="1"/>
      </cdr:nvSpPr>
      <cdr:spPr>
        <a:xfrm xmlns:a="http://schemas.openxmlformats.org/drawingml/2006/main">
          <a:off x="241300" y="14224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t>
          </a:r>
        </a:p>
      </cdr:txBody>
    </cdr:sp>
  </cdr:relSizeAnchor>
  <cdr:relSizeAnchor xmlns:cdr="http://schemas.openxmlformats.org/drawingml/2006/chartDrawing">
    <cdr:from>
      <cdr:x>0.08056</cdr:x>
      <cdr:y>0.51852</cdr:y>
    </cdr:from>
    <cdr:to>
      <cdr:x>0.30278</cdr:x>
      <cdr:y>0.68056</cdr:y>
    </cdr:to>
    <cdr:sp macro="" textlink="">
      <cdr:nvSpPr>
        <cdr:cNvPr id="7" name="yt3"/>
        <cdr:cNvSpPr txBox="1"/>
      </cdr:nvSpPr>
      <cdr:spPr>
        <a:xfrm xmlns:a="http://schemas.openxmlformats.org/drawingml/2006/main">
          <a:off x="368300" y="14224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On school buses or other vehicles used to transport students</a:t>
          </a:r>
        </a:p>
      </cdr:txBody>
    </cdr:sp>
  </cdr:relSizeAnchor>
  <cdr:relSizeAnchor xmlns:cdr="http://schemas.openxmlformats.org/drawingml/2006/chartDrawing">
    <cdr:from>
      <cdr:x>0.05278</cdr:x>
      <cdr:y>0.68981</cdr:y>
    </cdr:from>
    <cdr:to>
      <cdr:x>0.08056</cdr:x>
      <cdr:y>0.85185</cdr:y>
    </cdr:to>
    <cdr:sp macro="" textlink="">
      <cdr:nvSpPr>
        <cdr:cNvPr id="8" name="y4"/>
        <cdr:cNvSpPr txBox="1"/>
      </cdr:nvSpPr>
      <cdr:spPr>
        <a:xfrm xmlns:a="http://schemas.openxmlformats.org/drawingml/2006/main">
          <a:off x="241300" y="1892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a:t>
          </a:r>
        </a:p>
      </cdr:txBody>
    </cdr:sp>
  </cdr:relSizeAnchor>
  <cdr:relSizeAnchor xmlns:cdr="http://schemas.openxmlformats.org/drawingml/2006/chartDrawing">
    <cdr:from>
      <cdr:x>0.08056</cdr:x>
      <cdr:y>0.68981</cdr:y>
    </cdr:from>
    <cdr:to>
      <cdr:x>0.30278</cdr:x>
      <cdr:y>0.85185</cdr:y>
    </cdr:to>
    <cdr:sp macro="" textlink="">
      <cdr:nvSpPr>
        <cdr:cNvPr id="9" name="yt4"/>
        <cdr:cNvSpPr txBox="1"/>
      </cdr:nvSpPr>
      <cdr:spPr>
        <a:xfrm xmlns:a="http://schemas.openxmlformats.org/drawingml/2006/main">
          <a:off x="368300" y="1892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At off-campus, school-sponsored events</a:t>
          </a:r>
        </a:p>
      </cdr:txBody>
    </cdr:sp>
  </cdr:relSizeAnchor>
  <cdr:relSizeAnchor xmlns:cdr="http://schemas.openxmlformats.org/drawingml/2006/chartDrawing">
    <cdr:from>
      <cdr:x>0.02052</cdr:x>
      <cdr:y>0.02826</cdr:y>
    </cdr:from>
    <cdr:to>
      <cdr:x>0.07182</cdr:x>
      <cdr:y>0.12919</cdr:y>
    </cdr:to>
    <cdr:sp macro="" textlink="">
      <cdr:nvSpPr>
        <cdr:cNvPr id="10"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27.</a:t>
          </a:r>
        </a:p>
      </cdr:txBody>
    </cdr:sp>
  </cdr:relSizeAnchor>
  <cdr:relSizeAnchor xmlns:cdr="http://schemas.openxmlformats.org/drawingml/2006/chartDrawing">
    <cdr:from>
      <cdr:x>0.07182</cdr:x>
      <cdr:y>0.02826</cdr:y>
    </cdr:from>
    <cdr:to>
      <cdr:x>0.97327</cdr:x>
      <cdr:y>0.12919</cdr:y>
    </cdr:to>
    <cdr:sp macro="" textlink="">
      <cdr:nvSpPr>
        <cdr:cNvPr id="11"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(Students) Percentage of schools that have a tobacco-use prevention policy that specifically prohibits tobacco use in each of the following locations for students.</a:t>
          </a:r>
        </a:p>
      </cdr:txBody>
    </cdr:sp>
  </cdr:relSizeAnchor>
  <cdr:relSizeAnchor xmlns:cdr="http://schemas.openxmlformats.org/drawingml/2006/chartDrawing">
    <cdr:from>
      <cdr:x>0.02052</cdr:x>
      <cdr:y>0.91644</cdr:y>
    </cdr:from>
    <cdr:to>
      <cdr:x>0.97327</cdr:x>
      <cdr:y>0.99718</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37 of 79</a:t>
          </a:r>
        </a:p>
      </cdr:txBody>
    </cdr:sp>
  </cdr:relSizeAnchor>
  <cdr:relSizeAnchor xmlns:cdr="http://schemas.openxmlformats.org/drawingml/2006/chartDrawing">
    <cdr:from>
      <cdr:x>0.02052</cdr:x>
      <cdr:y>0.95963</cdr:y>
    </cdr:from>
    <cdr:to>
      <cdr:x>0.9806</cdr:x>
      <cdr:y>1</cdr:y>
    </cdr:to>
    <cdr:sp macro="" textlink="">
      <cdr:nvSpPr>
        <cdr:cNvPr id="14"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38.xml><?xml version="1.0" encoding="utf-8"?>
<c:userShapes xmlns:c="http://schemas.openxmlformats.org/drawingml/2006/chart">
  <cdr:relSizeAnchor xmlns:cdr="http://schemas.openxmlformats.org/drawingml/2006/chartDrawing">
    <cdr:from>
      <cdr:x>0.05278</cdr:x>
      <cdr:y>0.18056</cdr:y>
    </cdr:from>
    <cdr:to>
      <cdr:x>0.08056</cdr:x>
      <cdr:y>0.34259</cdr:y>
    </cdr:to>
    <cdr:sp macro="" textlink="">
      <cdr:nvSpPr>
        <cdr:cNvPr id="2" name="y1"/>
        <cdr:cNvSpPr txBox="1"/>
      </cdr:nvSpPr>
      <cdr:spPr>
        <a:xfrm xmlns:a="http://schemas.openxmlformats.org/drawingml/2006/main">
          <a:off x="241300" y="495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0.18056</cdr:y>
    </cdr:from>
    <cdr:to>
      <cdr:x>0.30278</cdr:x>
      <cdr:y>0.34259</cdr:y>
    </cdr:to>
    <cdr:sp macro="" textlink="">
      <cdr:nvSpPr>
        <cdr:cNvPr id="3" name="yt1"/>
        <cdr:cNvSpPr txBox="1"/>
      </cdr:nvSpPr>
      <cdr:spPr>
        <a:xfrm xmlns:a="http://schemas.openxmlformats.org/drawingml/2006/main">
          <a:off x="368300" y="495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In school buildings</a:t>
          </a:r>
        </a:p>
      </cdr:txBody>
    </cdr:sp>
  </cdr:relSizeAnchor>
  <cdr:relSizeAnchor xmlns:cdr="http://schemas.openxmlformats.org/drawingml/2006/chartDrawing">
    <cdr:from>
      <cdr:x>0.05278</cdr:x>
      <cdr:y>0.35185</cdr:y>
    </cdr:from>
    <cdr:to>
      <cdr:x>0.08056</cdr:x>
      <cdr:y>0.51389</cdr:y>
    </cdr:to>
    <cdr:sp macro="" textlink="">
      <cdr:nvSpPr>
        <cdr:cNvPr id="4" name="y2"/>
        <cdr:cNvSpPr txBox="1"/>
      </cdr:nvSpPr>
      <cdr:spPr>
        <a:xfrm xmlns:a="http://schemas.openxmlformats.org/drawingml/2006/main">
          <a:off x="241300" y="9652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0.35185</cdr:y>
    </cdr:from>
    <cdr:to>
      <cdr:x>0.30278</cdr:x>
      <cdr:y>0.51389</cdr:y>
    </cdr:to>
    <cdr:sp macro="" textlink="">
      <cdr:nvSpPr>
        <cdr:cNvPr id="5" name="yt2"/>
        <cdr:cNvSpPr txBox="1"/>
      </cdr:nvSpPr>
      <cdr:spPr>
        <a:xfrm xmlns:a="http://schemas.openxmlformats.org/drawingml/2006/main">
          <a:off x="368300" y="9652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Outside on school grounds, including parking lots and playing fields</a:t>
          </a:r>
        </a:p>
      </cdr:txBody>
    </cdr:sp>
  </cdr:relSizeAnchor>
  <cdr:relSizeAnchor xmlns:cdr="http://schemas.openxmlformats.org/drawingml/2006/chartDrawing">
    <cdr:from>
      <cdr:x>0.05278</cdr:x>
      <cdr:y>0.51852</cdr:y>
    </cdr:from>
    <cdr:to>
      <cdr:x>0.08056</cdr:x>
      <cdr:y>0.68056</cdr:y>
    </cdr:to>
    <cdr:sp macro="" textlink="">
      <cdr:nvSpPr>
        <cdr:cNvPr id="6" name="y3"/>
        <cdr:cNvSpPr txBox="1"/>
      </cdr:nvSpPr>
      <cdr:spPr>
        <a:xfrm xmlns:a="http://schemas.openxmlformats.org/drawingml/2006/main">
          <a:off x="241300" y="14224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t>
          </a:r>
        </a:p>
      </cdr:txBody>
    </cdr:sp>
  </cdr:relSizeAnchor>
  <cdr:relSizeAnchor xmlns:cdr="http://schemas.openxmlformats.org/drawingml/2006/chartDrawing">
    <cdr:from>
      <cdr:x>0.08056</cdr:x>
      <cdr:y>0.51852</cdr:y>
    </cdr:from>
    <cdr:to>
      <cdr:x>0.30278</cdr:x>
      <cdr:y>0.68056</cdr:y>
    </cdr:to>
    <cdr:sp macro="" textlink="">
      <cdr:nvSpPr>
        <cdr:cNvPr id="7" name="yt3"/>
        <cdr:cNvSpPr txBox="1"/>
      </cdr:nvSpPr>
      <cdr:spPr>
        <a:xfrm xmlns:a="http://schemas.openxmlformats.org/drawingml/2006/main">
          <a:off x="368300" y="14224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On school buses or other vehicles used to transport students</a:t>
          </a:r>
        </a:p>
      </cdr:txBody>
    </cdr:sp>
  </cdr:relSizeAnchor>
  <cdr:relSizeAnchor xmlns:cdr="http://schemas.openxmlformats.org/drawingml/2006/chartDrawing">
    <cdr:from>
      <cdr:x>0.05278</cdr:x>
      <cdr:y>0.68981</cdr:y>
    </cdr:from>
    <cdr:to>
      <cdr:x>0.08056</cdr:x>
      <cdr:y>0.85185</cdr:y>
    </cdr:to>
    <cdr:sp macro="" textlink="">
      <cdr:nvSpPr>
        <cdr:cNvPr id="8" name="y4"/>
        <cdr:cNvSpPr txBox="1"/>
      </cdr:nvSpPr>
      <cdr:spPr>
        <a:xfrm xmlns:a="http://schemas.openxmlformats.org/drawingml/2006/main">
          <a:off x="241300" y="1892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a:t>
          </a:r>
        </a:p>
      </cdr:txBody>
    </cdr:sp>
  </cdr:relSizeAnchor>
  <cdr:relSizeAnchor xmlns:cdr="http://schemas.openxmlformats.org/drawingml/2006/chartDrawing">
    <cdr:from>
      <cdr:x>0.08056</cdr:x>
      <cdr:y>0.68981</cdr:y>
    </cdr:from>
    <cdr:to>
      <cdr:x>0.30278</cdr:x>
      <cdr:y>0.85185</cdr:y>
    </cdr:to>
    <cdr:sp macro="" textlink="">
      <cdr:nvSpPr>
        <cdr:cNvPr id="9" name="yt4"/>
        <cdr:cNvSpPr txBox="1"/>
      </cdr:nvSpPr>
      <cdr:spPr>
        <a:xfrm xmlns:a="http://schemas.openxmlformats.org/drawingml/2006/main">
          <a:off x="368300" y="1892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At off-campus, school-sponsored events</a:t>
          </a:r>
        </a:p>
      </cdr:txBody>
    </cdr:sp>
  </cdr:relSizeAnchor>
  <cdr:relSizeAnchor xmlns:cdr="http://schemas.openxmlformats.org/drawingml/2006/chartDrawing">
    <cdr:from>
      <cdr:x>0.02052</cdr:x>
      <cdr:y>0.02826</cdr:y>
    </cdr:from>
    <cdr:to>
      <cdr:x>0.07182</cdr:x>
      <cdr:y>0.12919</cdr:y>
    </cdr:to>
    <cdr:sp macro="" textlink="">
      <cdr:nvSpPr>
        <cdr:cNvPr id="10"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27.</a:t>
          </a:r>
        </a:p>
      </cdr:txBody>
    </cdr:sp>
  </cdr:relSizeAnchor>
  <cdr:relSizeAnchor xmlns:cdr="http://schemas.openxmlformats.org/drawingml/2006/chartDrawing">
    <cdr:from>
      <cdr:x>0.07182</cdr:x>
      <cdr:y>0.02826</cdr:y>
    </cdr:from>
    <cdr:to>
      <cdr:x>0.97327</cdr:x>
      <cdr:y>0.12919</cdr:y>
    </cdr:to>
    <cdr:sp macro="" textlink="">
      <cdr:nvSpPr>
        <cdr:cNvPr id="11"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(Faculty/Staff) Percentage of schools that have a tobacco-use prevention policy that specifically prohibits tobacco use in each of the following locations for faculty/staff.</a:t>
          </a:r>
        </a:p>
      </cdr:txBody>
    </cdr:sp>
  </cdr:relSizeAnchor>
  <cdr:relSizeAnchor xmlns:cdr="http://schemas.openxmlformats.org/drawingml/2006/chartDrawing">
    <cdr:from>
      <cdr:x>0.02052</cdr:x>
      <cdr:y>0.91644</cdr:y>
    </cdr:from>
    <cdr:to>
      <cdr:x>0.97327</cdr:x>
      <cdr:y>0.99718</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38 of 79</a:t>
          </a:r>
        </a:p>
      </cdr:txBody>
    </cdr:sp>
  </cdr:relSizeAnchor>
  <cdr:relSizeAnchor xmlns:cdr="http://schemas.openxmlformats.org/drawingml/2006/chartDrawing">
    <cdr:from>
      <cdr:x>0.02052</cdr:x>
      <cdr:y>0.95963</cdr:y>
    </cdr:from>
    <cdr:to>
      <cdr:x>0.9806</cdr:x>
      <cdr:y>1</cdr:y>
    </cdr:to>
    <cdr:sp macro="" textlink="">
      <cdr:nvSpPr>
        <cdr:cNvPr id="14"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39.xml><?xml version="1.0" encoding="utf-8"?>
<c:userShapes xmlns:c="http://schemas.openxmlformats.org/drawingml/2006/chart">
  <cdr:relSizeAnchor xmlns:cdr="http://schemas.openxmlformats.org/drawingml/2006/chartDrawing">
    <cdr:from>
      <cdr:x>0.05278</cdr:x>
      <cdr:y>0.18056</cdr:y>
    </cdr:from>
    <cdr:to>
      <cdr:x>0.08056</cdr:x>
      <cdr:y>0.34259</cdr:y>
    </cdr:to>
    <cdr:sp macro="" textlink="">
      <cdr:nvSpPr>
        <cdr:cNvPr id="2" name="y1"/>
        <cdr:cNvSpPr txBox="1"/>
      </cdr:nvSpPr>
      <cdr:spPr>
        <a:xfrm xmlns:a="http://schemas.openxmlformats.org/drawingml/2006/main">
          <a:off x="241300" y="495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0.18056</cdr:y>
    </cdr:from>
    <cdr:to>
      <cdr:x>0.30278</cdr:x>
      <cdr:y>0.34259</cdr:y>
    </cdr:to>
    <cdr:sp macro="" textlink="">
      <cdr:nvSpPr>
        <cdr:cNvPr id="3" name="yt1"/>
        <cdr:cNvSpPr txBox="1"/>
      </cdr:nvSpPr>
      <cdr:spPr>
        <a:xfrm xmlns:a="http://schemas.openxmlformats.org/drawingml/2006/main">
          <a:off x="368300" y="495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In school buildings</a:t>
          </a:r>
        </a:p>
      </cdr:txBody>
    </cdr:sp>
  </cdr:relSizeAnchor>
  <cdr:relSizeAnchor xmlns:cdr="http://schemas.openxmlformats.org/drawingml/2006/chartDrawing">
    <cdr:from>
      <cdr:x>0.05278</cdr:x>
      <cdr:y>0.35185</cdr:y>
    </cdr:from>
    <cdr:to>
      <cdr:x>0.08056</cdr:x>
      <cdr:y>0.51389</cdr:y>
    </cdr:to>
    <cdr:sp macro="" textlink="">
      <cdr:nvSpPr>
        <cdr:cNvPr id="4" name="y2"/>
        <cdr:cNvSpPr txBox="1"/>
      </cdr:nvSpPr>
      <cdr:spPr>
        <a:xfrm xmlns:a="http://schemas.openxmlformats.org/drawingml/2006/main">
          <a:off x="241300" y="9652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0.35185</cdr:y>
    </cdr:from>
    <cdr:to>
      <cdr:x>0.30278</cdr:x>
      <cdr:y>0.51389</cdr:y>
    </cdr:to>
    <cdr:sp macro="" textlink="">
      <cdr:nvSpPr>
        <cdr:cNvPr id="5" name="yt2"/>
        <cdr:cNvSpPr txBox="1"/>
      </cdr:nvSpPr>
      <cdr:spPr>
        <a:xfrm xmlns:a="http://schemas.openxmlformats.org/drawingml/2006/main">
          <a:off x="368300" y="9652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Outside on school grounds, including parking lots and playing fields</a:t>
          </a:r>
        </a:p>
      </cdr:txBody>
    </cdr:sp>
  </cdr:relSizeAnchor>
  <cdr:relSizeAnchor xmlns:cdr="http://schemas.openxmlformats.org/drawingml/2006/chartDrawing">
    <cdr:from>
      <cdr:x>0.05278</cdr:x>
      <cdr:y>0.51852</cdr:y>
    </cdr:from>
    <cdr:to>
      <cdr:x>0.08056</cdr:x>
      <cdr:y>0.68056</cdr:y>
    </cdr:to>
    <cdr:sp macro="" textlink="">
      <cdr:nvSpPr>
        <cdr:cNvPr id="6" name="y3"/>
        <cdr:cNvSpPr txBox="1"/>
      </cdr:nvSpPr>
      <cdr:spPr>
        <a:xfrm xmlns:a="http://schemas.openxmlformats.org/drawingml/2006/main">
          <a:off x="241300" y="14224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t>
          </a:r>
        </a:p>
      </cdr:txBody>
    </cdr:sp>
  </cdr:relSizeAnchor>
  <cdr:relSizeAnchor xmlns:cdr="http://schemas.openxmlformats.org/drawingml/2006/chartDrawing">
    <cdr:from>
      <cdr:x>0.08056</cdr:x>
      <cdr:y>0.51852</cdr:y>
    </cdr:from>
    <cdr:to>
      <cdr:x>0.30278</cdr:x>
      <cdr:y>0.68056</cdr:y>
    </cdr:to>
    <cdr:sp macro="" textlink="">
      <cdr:nvSpPr>
        <cdr:cNvPr id="7" name="yt3"/>
        <cdr:cNvSpPr txBox="1"/>
      </cdr:nvSpPr>
      <cdr:spPr>
        <a:xfrm xmlns:a="http://schemas.openxmlformats.org/drawingml/2006/main">
          <a:off x="368300" y="14224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On school buses or other vehicles used to transport students</a:t>
          </a:r>
        </a:p>
      </cdr:txBody>
    </cdr:sp>
  </cdr:relSizeAnchor>
  <cdr:relSizeAnchor xmlns:cdr="http://schemas.openxmlformats.org/drawingml/2006/chartDrawing">
    <cdr:from>
      <cdr:x>0.05278</cdr:x>
      <cdr:y>0.68981</cdr:y>
    </cdr:from>
    <cdr:to>
      <cdr:x>0.08056</cdr:x>
      <cdr:y>0.85185</cdr:y>
    </cdr:to>
    <cdr:sp macro="" textlink="">
      <cdr:nvSpPr>
        <cdr:cNvPr id="8" name="y4"/>
        <cdr:cNvSpPr txBox="1"/>
      </cdr:nvSpPr>
      <cdr:spPr>
        <a:xfrm xmlns:a="http://schemas.openxmlformats.org/drawingml/2006/main">
          <a:off x="241300" y="1892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a:t>
          </a:r>
        </a:p>
      </cdr:txBody>
    </cdr:sp>
  </cdr:relSizeAnchor>
  <cdr:relSizeAnchor xmlns:cdr="http://schemas.openxmlformats.org/drawingml/2006/chartDrawing">
    <cdr:from>
      <cdr:x>0.08056</cdr:x>
      <cdr:y>0.68981</cdr:y>
    </cdr:from>
    <cdr:to>
      <cdr:x>0.30278</cdr:x>
      <cdr:y>0.85185</cdr:y>
    </cdr:to>
    <cdr:sp macro="" textlink="">
      <cdr:nvSpPr>
        <cdr:cNvPr id="9" name="yt4"/>
        <cdr:cNvSpPr txBox="1"/>
      </cdr:nvSpPr>
      <cdr:spPr>
        <a:xfrm xmlns:a="http://schemas.openxmlformats.org/drawingml/2006/main">
          <a:off x="368300" y="1892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At off-campus, school-sponsored events</a:t>
          </a:r>
        </a:p>
      </cdr:txBody>
    </cdr:sp>
  </cdr:relSizeAnchor>
  <cdr:relSizeAnchor xmlns:cdr="http://schemas.openxmlformats.org/drawingml/2006/chartDrawing">
    <cdr:from>
      <cdr:x>0.02052</cdr:x>
      <cdr:y>0.02826</cdr:y>
    </cdr:from>
    <cdr:to>
      <cdr:x>0.07182</cdr:x>
      <cdr:y>0.12919</cdr:y>
    </cdr:to>
    <cdr:sp macro="" textlink="">
      <cdr:nvSpPr>
        <cdr:cNvPr id="10"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27.</a:t>
          </a:r>
        </a:p>
      </cdr:txBody>
    </cdr:sp>
  </cdr:relSizeAnchor>
  <cdr:relSizeAnchor xmlns:cdr="http://schemas.openxmlformats.org/drawingml/2006/chartDrawing">
    <cdr:from>
      <cdr:x>0.07182</cdr:x>
      <cdr:y>0.02826</cdr:y>
    </cdr:from>
    <cdr:to>
      <cdr:x>0.97327</cdr:x>
      <cdr:y>0.12919</cdr:y>
    </cdr:to>
    <cdr:sp macro="" textlink="">
      <cdr:nvSpPr>
        <cdr:cNvPr id="11"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(Visitors) Percentage of schools that have a tobacco-use prevention policy that specifically prohibits tobacco use in each of the following locations for visitors.</a:t>
          </a:r>
        </a:p>
      </cdr:txBody>
    </cdr:sp>
  </cdr:relSizeAnchor>
  <cdr:relSizeAnchor xmlns:cdr="http://schemas.openxmlformats.org/drawingml/2006/chartDrawing">
    <cdr:from>
      <cdr:x>0.02052</cdr:x>
      <cdr:y>0.91644</cdr:y>
    </cdr:from>
    <cdr:to>
      <cdr:x>0.97327</cdr:x>
      <cdr:y>0.99718</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39 of 79</a:t>
          </a:r>
        </a:p>
      </cdr:txBody>
    </cdr:sp>
  </cdr:relSizeAnchor>
  <cdr:relSizeAnchor xmlns:cdr="http://schemas.openxmlformats.org/drawingml/2006/chartDrawing">
    <cdr:from>
      <cdr:x>0.02052</cdr:x>
      <cdr:y>0.95963</cdr:y>
    </cdr:from>
    <cdr:to>
      <cdr:x>0.9806</cdr:x>
      <cdr:y>1</cdr:y>
    </cdr:to>
    <cdr:sp macro="" textlink="">
      <cdr:nvSpPr>
        <cdr:cNvPr id="14"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4.xml><?xml version="1.0" encoding="utf-8"?>
<c:userShapes xmlns:c="http://schemas.openxmlformats.org/drawingml/2006/chart">
  <cdr:relSizeAnchor xmlns:cdr="http://schemas.openxmlformats.org/drawingml/2006/chartDrawing">
    <cdr:from>
      <cdr:x>0.05278</cdr:x>
      <cdr:y>0.1713</cdr:y>
    </cdr:from>
    <cdr:to>
      <cdr:x>0.08056</cdr:x>
      <cdr:y>0.31019</cdr:y>
    </cdr:to>
    <cdr:sp macro="" textlink="">
      <cdr:nvSpPr>
        <cdr:cNvPr id="2" name="y1"/>
        <cdr:cNvSpPr txBox="1"/>
      </cdr:nvSpPr>
      <cdr:spPr>
        <a:xfrm xmlns:a="http://schemas.openxmlformats.org/drawingml/2006/main">
          <a:off x="241300" y="469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f.</a:t>
          </a:r>
        </a:p>
      </cdr:txBody>
    </cdr:sp>
  </cdr:relSizeAnchor>
  <cdr:relSizeAnchor xmlns:cdr="http://schemas.openxmlformats.org/drawingml/2006/chartDrawing">
    <cdr:from>
      <cdr:x>0.08056</cdr:x>
      <cdr:y>0.1713</cdr:y>
    </cdr:from>
    <cdr:to>
      <cdr:x>0.30278</cdr:x>
      <cdr:y>0.31019</cdr:y>
    </cdr:to>
    <cdr:sp macro="" textlink="">
      <cdr:nvSpPr>
        <cdr:cNvPr id="3" name="yt1"/>
        <cdr:cNvSpPr txBox="1"/>
      </cdr:nvSpPr>
      <cdr:spPr>
        <a:xfrm xmlns:a="http://schemas.openxmlformats.org/drawingml/2006/main">
          <a:off x="368300" y="469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Health services</a:t>
          </a:r>
        </a:p>
      </cdr:txBody>
    </cdr:sp>
  </cdr:relSizeAnchor>
  <cdr:relSizeAnchor xmlns:cdr="http://schemas.openxmlformats.org/drawingml/2006/chartDrawing">
    <cdr:from>
      <cdr:x>0.05278</cdr:x>
      <cdr:y>0.30556</cdr:y>
    </cdr:from>
    <cdr:to>
      <cdr:x>0.08056</cdr:x>
      <cdr:y>0.44444</cdr:y>
    </cdr:to>
    <cdr:sp macro="" textlink="">
      <cdr:nvSpPr>
        <cdr:cNvPr id="4" name="y2"/>
        <cdr:cNvSpPr txBox="1"/>
      </cdr:nvSpPr>
      <cdr:spPr>
        <a:xfrm xmlns:a="http://schemas.openxmlformats.org/drawingml/2006/main">
          <a:off x="241300" y="838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g.</a:t>
          </a:r>
        </a:p>
      </cdr:txBody>
    </cdr:sp>
  </cdr:relSizeAnchor>
  <cdr:relSizeAnchor xmlns:cdr="http://schemas.openxmlformats.org/drawingml/2006/chartDrawing">
    <cdr:from>
      <cdr:x>0.08056</cdr:x>
      <cdr:y>0.30556</cdr:y>
    </cdr:from>
    <cdr:to>
      <cdr:x>0.30278</cdr:x>
      <cdr:y>0.44444</cdr:y>
    </cdr:to>
    <cdr:sp macro="" textlink="">
      <cdr:nvSpPr>
        <cdr:cNvPr id="5" name="yt2"/>
        <cdr:cNvSpPr txBox="1"/>
      </cdr:nvSpPr>
      <cdr:spPr>
        <a:xfrm xmlns:a="http://schemas.openxmlformats.org/drawingml/2006/main">
          <a:off x="368300" y="838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Counseling, psychological, and social services</a:t>
          </a:r>
        </a:p>
      </cdr:txBody>
    </cdr:sp>
  </cdr:relSizeAnchor>
  <cdr:relSizeAnchor xmlns:cdr="http://schemas.openxmlformats.org/drawingml/2006/chartDrawing">
    <cdr:from>
      <cdr:x>0.05278</cdr:x>
      <cdr:y>0.44444</cdr:y>
    </cdr:from>
    <cdr:to>
      <cdr:x>0.08056</cdr:x>
      <cdr:y>0.58333</cdr:y>
    </cdr:to>
    <cdr:sp macro="" textlink="">
      <cdr:nvSpPr>
        <cdr:cNvPr id="6" name="y3"/>
        <cdr:cNvSpPr txBox="1"/>
      </cdr:nvSpPr>
      <cdr:spPr>
        <a:xfrm xmlns:a="http://schemas.openxmlformats.org/drawingml/2006/main">
          <a:off x="241300" y="1219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h.</a:t>
          </a:r>
        </a:p>
      </cdr:txBody>
    </cdr:sp>
  </cdr:relSizeAnchor>
  <cdr:relSizeAnchor xmlns:cdr="http://schemas.openxmlformats.org/drawingml/2006/chartDrawing">
    <cdr:from>
      <cdr:x>0.08056</cdr:x>
      <cdr:y>0.44444</cdr:y>
    </cdr:from>
    <cdr:to>
      <cdr:x>0.30278</cdr:x>
      <cdr:y>0.58333</cdr:y>
    </cdr:to>
    <cdr:sp macro="" textlink="">
      <cdr:nvSpPr>
        <cdr:cNvPr id="7" name="yt3"/>
        <cdr:cNvSpPr txBox="1"/>
      </cdr:nvSpPr>
      <cdr:spPr>
        <a:xfrm xmlns:a="http://schemas.openxmlformats.org/drawingml/2006/main">
          <a:off x="368300" y="1219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Physical environment</a:t>
          </a:r>
        </a:p>
      </cdr:txBody>
    </cdr:sp>
  </cdr:relSizeAnchor>
  <cdr:relSizeAnchor xmlns:cdr="http://schemas.openxmlformats.org/drawingml/2006/chartDrawing">
    <cdr:from>
      <cdr:x>0.05278</cdr:x>
      <cdr:y>0.57407</cdr:y>
    </cdr:from>
    <cdr:to>
      <cdr:x>0.08056</cdr:x>
      <cdr:y>0.71296</cdr:y>
    </cdr:to>
    <cdr:sp macro="" textlink="">
      <cdr:nvSpPr>
        <cdr:cNvPr id="8" name="y4"/>
        <cdr:cNvSpPr txBox="1"/>
      </cdr:nvSpPr>
      <cdr:spPr>
        <a:xfrm xmlns:a="http://schemas.openxmlformats.org/drawingml/2006/main">
          <a:off x="241300" y="1574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i.</a:t>
          </a:r>
        </a:p>
      </cdr:txBody>
    </cdr:sp>
  </cdr:relSizeAnchor>
  <cdr:relSizeAnchor xmlns:cdr="http://schemas.openxmlformats.org/drawingml/2006/chartDrawing">
    <cdr:from>
      <cdr:x>0.08056</cdr:x>
      <cdr:y>0.57407</cdr:y>
    </cdr:from>
    <cdr:to>
      <cdr:x>0.30278</cdr:x>
      <cdr:y>0.71296</cdr:y>
    </cdr:to>
    <cdr:sp macro="" textlink="">
      <cdr:nvSpPr>
        <cdr:cNvPr id="9" name="yt4"/>
        <cdr:cNvSpPr txBox="1"/>
      </cdr:nvSpPr>
      <cdr:spPr>
        <a:xfrm xmlns:a="http://schemas.openxmlformats.org/drawingml/2006/main">
          <a:off x="368300" y="1574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Social and emotional climate</a:t>
          </a:r>
        </a:p>
      </cdr:txBody>
    </cdr:sp>
  </cdr:relSizeAnchor>
  <cdr:relSizeAnchor xmlns:cdr="http://schemas.openxmlformats.org/drawingml/2006/chartDrawing">
    <cdr:from>
      <cdr:x>0.05278</cdr:x>
      <cdr:y>0.71296</cdr:y>
    </cdr:from>
    <cdr:to>
      <cdr:x>0.08056</cdr:x>
      <cdr:y>0.85185</cdr:y>
    </cdr:to>
    <cdr:sp macro="" textlink="">
      <cdr:nvSpPr>
        <cdr:cNvPr id="10" name="y5"/>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j.</a:t>
          </a:r>
        </a:p>
      </cdr:txBody>
    </cdr:sp>
  </cdr:relSizeAnchor>
  <cdr:relSizeAnchor xmlns:cdr="http://schemas.openxmlformats.org/drawingml/2006/chartDrawing">
    <cdr:from>
      <cdr:x>0.08056</cdr:x>
      <cdr:y>0.71296</cdr:y>
    </cdr:from>
    <cdr:to>
      <cdr:x>0.30278</cdr:x>
      <cdr:y>0.85185</cdr:y>
    </cdr:to>
    <cdr:sp macro="" textlink="">
      <cdr:nvSpPr>
        <cdr:cNvPr id="11" name="yt5"/>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Family engagement</a:t>
          </a:r>
        </a:p>
      </cdr:txBody>
    </cdr:sp>
  </cdr:relSizeAnchor>
  <cdr:relSizeAnchor xmlns:cdr="http://schemas.openxmlformats.org/drawingml/2006/chartDrawing">
    <cdr:from>
      <cdr:x>0.02052</cdr:x>
      <cdr:y>0.02826</cdr:y>
    </cdr:from>
    <cdr:to>
      <cdr:x>0.07182</cdr:x>
      <cdr:y>0.12919</cdr:y>
    </cdr:to>
    <cdr:sp macro="" textlink="">
      <cdr:nvSpPr>
        <cdr:cNvPr id="1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a:t>
          </a:r>
        </a:p>
      </cdr:txBody>
    </cdr:sp>
  </cdr:relSizeAnchor>
  <cdr:relSizeAnchor xmlns:cdr="http://schemas.openxmlformats.org/drawingml/2006/chartDrawing">
    <cdr:from>
      <cdr:x>0.07182</cdr:x>
      <cdr:y>0.02826</cdr:y>
    </cdr:from>
    <cdr:to>
      <cdr:x>0.97327</cdr:x>
      <cdr:y>0.12919</cdr:y>
    </cdr:to>
    <cdr:sp macro="" textlink="">
      <cdr:nvSpPr>
        <cdr:cNvPr id="1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with a School Improvement Plan that includes health-related objectives on the following topics.</a:t>
          </a:r>
        </a:p>
      </cdr:txBody>
    </cdr:sp>
  </cdr:relSizeAnchor>
  <cdr:relSizeAnchor xmlns:cdr="http://schemas.openxmlformats.org/drawingml/2006/chartDrawing">
    <cdr:from>
      <cdr:x>0.02052</cdr:x>
      <cdr:y>0.91644</cdr:y>
    </cdr:from>
    <cdr:to>
      <cdr:x>0.97327</cdr:x>
      <cdr:y>0.99718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4 of 79</a:t>
          </a:r>
        </a:p>
      </cdr:txBody>
    </cdr:sp>
  </cdr:relSizeAnchor>
  <cdr:relSizeAnchor xmlns:cdr="http://schemas.openxmlformats.org/drawingml/2006/chartDrawing">
    <cdr:from>
      <cdr:x>0.02052</cdr:x>
      <cdr:y>0.95963</cdr:y>
    </cdr:from>
    <cdr:to>
      <cdr:x>0.9806</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40.xml><?xml version="1.0" encoding="utf-8"?>
<c:userShapes xmlns:c="http://schemas.openxmlformats.org/drawingml/2006/chart">
  <cdr:relSizeAnchor xmlns:cdr="http://schemas.openxmlformats.org/drawingml/2006/chartDrawing">
    <cdr:from>
      <cdr:x>0.02052</cdr:x>
      <cdr:y>0.02826</cdr:y>
    </cdr:from>
    <cdr:to>
      <cdr:x>0.07182</cdr:x>
      <cdr:y>0.12919</cdr:y>
    </cdr:to>
    <cdr:sp macro="" textlink="">
      <cdr:nvSpPr>
        <cdr:cNvPr id="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27N.</a:t>
          </a:r>
        </a:p>
      </cdr:txBody>
    </cdr:sp>
  </cdr:relSizeAnchor>
  <cdr:relSizeAnchor xmlns:cdr="http://schemas.openxmlformats.org/drawingml/2006/chartDrawing">
    <cdr:from>
      <cdr:x>0.07182</cdr:x>
      <cdr:y>0.02826</cdr:y>
    </cdr:from>
    <cdr:to>
      <cdr:x>0.97327</cdr:x>
      <cdr:y>0.12919</cdr:y>
    </cdr:to>
    <cdr:sp macro="" textlink="">
      <cdr:nvSpPr>
        <cdr:cNvPr id="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follow a policy that mandates a “tobacco-free environment.”  A “tobacco-free environment” is one that prohibits tobacco use by students, staff, and visitors in school buildings, at school functions, in school vehicles, on school grounds, and at off-site school events, applicable 24 hours a day and seven days a week.*</a:t>
          </a:r>
        </a:p>
      </cdr:txBody>
    </cdr:sp>
  </cdr:relSizeAnchor>
  <cdr:relSizeAnchor xmlns:cdr="http://schemas.openxmlformats.org/drawingml/2006/chartDrawing">
    <cdr:from>
      <cdr:x>0.02052</cdr:x>
      <cdr:y>0.91644</cdr:y>
    </cdr:from>
    <cdr:to>
      <cdr:x>0.97327</cdr:x>
      <cdr:y>0.99718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*Responses to question 25 (a, b, c, and d), question 26 (a and b), and question 27 (a, b, c, and d) are all "yes."</a:t>
          </a:r>
        </a:p>
      </cdr:txBody>
    </cdr:sp>
  </cdr:relSizeAnchor>
  <cdr:relSizeAnchor xmlns:cdr="http://schemas.openxmlformats.org/drawingml/2006/chartDrawing">
    <cdr:from>
      <cdr:x>0.89007</cdr:x>
      <cdr:y>0.95963</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40 of 79</a:t>
          </a:r>
        </a:p>
      </cdr:txBody>
    </cdr:sp>
  </cdr:relSizeAnchor>
  <cdr:relSizeAnchor xmlns:cdr="http://schemas.openxmlformats.org/drawingml/2006/chartDrawing">
    <cdr:from>
      <cdr:x>0.02052</cdr:x>
      <cdr:y>0.95963</cdr:y>
    </cdr:from>
    <cdr:to>
      <cdr:x>0.9806</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41.xml><?xml version="1.0" encoding="utf-8"?>
<c:userShapes xmlns:c="http://schemas.openxmlformats.org/drawingml/2006/chart">
  <cdr:relSizeAnchor xmlns:cdr="http://schemas.openxmlformats.org/drawingml/2006/chartDrawing">
    <cdr:from>
      <cdr:x>0.02052</cdr:x>
      <cdr:y>0.02826</cdr:y>
    </cdr:from>
    <cdr:to>
      <cdr:x>0.09257</cdr:x>
      <cdr:y>0.12919</cdr:y>
    </cdr:to>
    <cdr:sp macro="" textlink="">
      <cdr:nvSpPr>
        <cdr:cNvPr id="2" name="PageQ"/>
        <cdr:cNvSpPr txBox="1"/>
      </cdr:nvSpPr>
      <cdr:spPr>
        <a:xfrm xmlns:a="http://schemas.openxmlformats.org/drawingml/2006/main">
          <a:off x="177799" y="177800"/>
          <a:ext cx="624306"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TOBVAPE.</a:t>
          </a:r>
        </a:p>
      </cdr:txBody>
    </cdr:sp>
  </cdr:relSizeAnchor>
  <cdr:relSizeAnchor xmlns:cdr="http://schemas.openxmlformats.org/drawingml/2006/chartDrawing">
    <cdr:from>
      <cdr:x>0.09547</cdr:x>
      <cdr:y>0.02826</cdr:y>
    </cdr:from>
    <cdr:to>
      <cdr:x>0.97327</cdr:x>
      <cdr:y>0.12919</cdr:y>
    </cdr:to>
    <cdr:sp macro="" textlink="">
      <cdr:nvSpPr>
        <cdr:cNvPr id="3" name="PageTitle"/>
        <cdr:cNvSpPr txBox="1"/>
      </cdr:nvSpPr>
      <cdr:spPr>
        <a:xfrm xmlns:a="http://schemas.openxmlformats.org/drawingml/2006/main">
          <a:off x="827171" y="177800"/>
          <a:ext cx="7605628"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follow a policy that mandates a “tobacco-free environment” including prohibiting electronic vapor products.  A “tobacco-free environment” is one that prohibits tobacco and EVP use by students, staff, and visitors in school buildings, at school functions, in school vehicles, on school grounds, and at off-site school events, applicable 24 hours a day and seven days a week.</a:t>
          </a:r>
        </a:p>
      </cdr:txBody>
    </cdr:sp>
  </cdr:relSizeAnchor>
  <cdr:relSizeAnchor xmlns:cdr="http://schemas.openxmlformats.org/drawingml/2006/chartDrawing">
    <cdr:from>
      <cdr:x>0.02052</cdr:x>
      <cdr:y>0.91644</cdr:y>
    </cdr:from>
    <cdr:to>
      <cdr:x>0.97327</cdr:x>
      <cdr:y>0.99718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41 of 79</a:t>
          </a:r>
        </a:p>
      </cdr:txBody>
    </cdr:sp>
  </cdr:relSizeAnchor>
  <cdr:relSizeAnchor xmlns:cdr="http://schemas.openxmlformats.org/drawingml/2006/chartDrawing">
    <cdr:from>
      <cdr:x>0.02052</cdr:x>
      <cdr:y>0.95963</cdr:y>
    </cdr:from>
    <cdr:to>
      <cdr:x>0.9806</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42.xml><?xml version="1.0" encoding="utf-8"?>
<c:userShapes xmlns:c="http://schemas.openxmlformats.org/drawingml/2006/chart">
  <cdr:relSizeAnchor xmlns:cdr="http://schemas.openxmlformats.org/drawingml/2006/chartDrawing">
    <cdr:from>
      <cdr:x>0.05278</cdr:x>
      <cdr:y>0.1713</cdr:y>
    </cdr:from>
    <cdr:to>
      <cdr:x>0.08056</cdr:x>
      <cdr:y>0.31019</cdr:y>
    </cdr:to>
    <cdr:sp macro="" textlink="">
      <cdr:nvSpPr>
        <cdr:cNvPr id="2" name="y1"/>
        <cdr:cNvSpPr txBox="1"/>
      </cdr:nvSpPr>
      <cdr:spPr>
        <a:xfrm xmlns:a="http://schemas.openxmlformats.org/drawingml/2006/main">
          <a:off x="241300" y="469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0.1713</cdr:y>
    </cdr:from>
    <cdr:to>
      <cdr:x>0.30278</cdr:x>
      <cdr:y>0.31019</cdr:y>
    </cdr:to>
    <cdr:sp macro="" textlink="">
      <cdr:nvSpPr>
        <cdr:cNvPr id="3" name="yt1"/>
        <cdr:cNvSpPr txBox="1"/>
      </cdr:nvSpPr>
      <cdr:spPr>
        <a:xfrm xmlns:a="http://schemas.openxmlformats.org/drawingml/2006/main">
          <a:off x="368300" y="469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Foods or beverages are not offered at school celebrations</a:t>
          </a:r>
        </a:p>
      </cdr:txBody>
    </cdr:sp>
  </cdr:relSizeAnchor>
  <cdr:relSizeAnchor xmlns:cdr="http://schemas.openxmlformats.org/drawingml/2006/chartDrawing">
    <cdr:from>
      <cdr:x>0.05278</cdr:x>
      <cdr:y>0.30556</cdr:y>
    </cdr:from>
    <cdr:to>
      <cdr:x>0.08056</cdr:x>
      <cdr:y>0.44444</cdr:y>
    </cdr:to>
    <cdr:sp macro="" textlink="">
      <cdr:nvSpPr>
        <cdr:cNvPr id="4" name="y2"/>
        <cdr:cNvSpPr txBox="1"/>
      </cdr:nvSpPr>
      <cdr:spPr>
        <a:xfrm xmlns:a="http://schemas.openxmlformats.org/drawingml/2006/main">
          <a:off x="241300" y="838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0.30556</cdr:y>
    </cdr:from>
    <cdr:to>
      <cdr:x>0.30278</cdr:x>
      <cdr:y>0.44444</cdr:y>
    </cdr:to>
    <cdr:sp macro="" textlink="">
      <cdr:nvSpPr>
        <cdr:cNvPr id="5" name="yt2"/>
        <cdr:cNvSpPr txBox="1"/>
      </cdr:nvSpPr>
      <cdr:spPr>
        <a:xfrm xmlns:a="http://schemas.openxmlformats.org/drawingml/2006/main">
          <a:off x="368300" y="838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Never</a:t>
          </a:r>
        </a:p>
      </cdr:txBody>
    </cdr:sp>
  </cdr:relSizeAnchor>
  <cdr:relSizeAnchor xmlns:cdr="http://schemas.openxmlformats.org/drawingml/2006/chartDrawing">
    <cdr:from>
      <cdr:x>0.05278</cdr:x>
      <cdr:y>0.44444</cdr:y>
    </cdr:from>
    <cdr:to>
      <cdr:x>0.08056</cdr:x>
      <cdr:y>0.58333</cdr:y>
    </cdr:to>
    <cdr:sp macro="" textlink="">
      <cdr:nvSpPr>
        <cdr:cNvPr id="6" name="y3"/>
        <cdr:cNvSpPr txBox="1"/>
      </cdr:nvSpPr>
      <cdr:spPr>
        <a:xfrm xmlns:a="http://schemas.openxmlformats.org/drawingml/2006/main">
          <a:off x="241300" y="1219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t>
          </a:r>
        </a:p>
      </cdr:txBody>
    </cdr:sp>
  </cdr:relSizeAnchor>
  <cdr:relSizeAnchor xmlns:cdr="http://schemas.openxmlformats.org/drawingml/2006/chartDrawing">
    <cdr:from>
      <cdr:x>0.08056</cdr:x>
      <cdr:y>0.44444</cdr:y>
    </cdr:from>
    <cdr:to>
      <cdr:x>0.30278</cdr:x>
      <cdr:y>0.58333</cdr:y>
    </cdr:to>
    <cdr:sp macro="" textlink="">
      <cdr:nvSpPr>
        <cdr:cNvPr id="7" name="yt3"/>
        <cdr:cNvSpPr txBox="1"/>
      </cdr:nvSpPr>
      <cdr:spPr>
        <a:xfrm xmlns:a="http://schemas.openxmlformats.org/drawingml/2006/main">
          <a:off x="368300" y="1219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Rarely</a:t>
          </a:r>
        </a:p>
      </cdr:txBody>
    </cdr:sp>
  </cdr:relSizeAnchor>
  <cdr:relSizeAnchor xmlns:cdr="http://schemas.openxmlformats.org/drawingml/2006/chartDrawing">
    <cdr:from>
      <cdr:x>0.05278</cdr:x>
      <cdr:y>0.57407</cdr:y>
    </cdr:from>
    <cdr:to>
      <cdr:x>0.08056</cdr:x>
      <cdr:y>0.71296</cdr:y>
    </cdr:to>
    <cdr:sp macro="" textlink="">
      <cdr:nvSpPr>
        <cdr:cNvPr id="8" name="y4"/>
        <cdr:cNvSpPr txBox="1"/>
      </cdr:nvSpPr>
      <cdr:spPr>
        <a:xfrm xmlns:a="http://schemas.openxmlformats.org/drawingml/2006/main">
          <a:off x="241300" y="1574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a:t>
          </a:r>
        </a:p>
      </cdr:txBody>
    </cdr:sp>
  </cdr:relSizeAnchor>
  <cdr:relSizeAnchor xmlns:cdr="http://schemas.openxmlformats.org/drawingml/2006/chartDrawing">
    <cdr:from>
      <cdr:x>0.08056</cdr:x>
      <cdr:y>0.57407</cdr:y>
    </cdr:from>
    <cdr:to>
      <cdr:x>0.30278</cdr:x>
      <cdr:y>0.71296</cdr:y>
    </cdr:to>
    <cdr:sp macro="" textlink="">
      <cdr:nvSpPr>
        <cdr:cNvPr id="9" name="yt4"/>
        <cdr:cNvSpPr txBox="1"/>
      </cdr:nvSpPr>
      <cdr:spPr>
        <a:xfrm xmlns:a="http://schemas.openxmlformats.org/drawingml/2006/main">
          <a:off x="368300" y="1574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Sometimes</a:t>
          </a:r>
        </a:p>
      </cdr:txBody>
    </cdr:sp>
  </cdr:relSizeAnchor>
  <cdr:relSizeAnchor xmlns:cdr="http://schemas.openxmlformats.org/drawingml/2006/chartDrawing">
    <cdr:from>
      <cdr:x>0.05278</cdr:x>
      <cdr:y>0.71296</cdr:y>
    </cdr:from>
    <cdr:to>
      <cdr:x>0.08056</cdr:x>
      <cdr:y>0.85185</cdr:y>
    </cdr:to>
    <cdr:sp macro="" textlink="">
      <cdr:nvSpPr>
        <cdr:cNvPr id="10" name="y5"/>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a:t>
          </a:r>
        </a:p>
      </cdr:txBody>
    </cdr:sp>
  </cdr:relSizeAnchor>
  <cdr:relSizeAnchor xmlns:cdr="http://schemas.openxmlformats.org/drawingml/2006/chartDrawing">
    <cdr:from>
      <cdr:x>0.08056</cdr:x>
      <cdr:y>0.71296</cdr:y>
    </cdr:from>
    <cdr:to>
      <cdr:x>0.30278</cdr:x>
      <cdr:y>0.85185</cdr:y>
    </cdr:to>
    <cdr:sp macro="" textlink="">
      <cdr:nvSpPr>
        <cdr:cNvPr id="11" name="yt5"/>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Always or almost always</a:t>
          </a:r>
        </a:p>
      </cdr:txBody>
    </cdr:sp>
  </cdr:relSizeAnchor>
  <cdr:relSizeAnchor xmlns:cdr="http://schemas.openxmlformats.org/drawingml/2006/chartDrawing">
    <cdr:from>
      <cdr:x>0.02052</cdr:x>
      <cdr:y>0.02826</cdr:y>
    </cdr:from>
    <cdr:to>
      <cdr:x>0.07182</cdr:x>
      <cdr:y>0.12919</cdr:y>
    </cdr:to>
    <cdr:sp macro="" textlink="">
      <cdr:nvSpPr>
        <cdr:cNvPr id="1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28.</a:t>
          </a:r>
        </a:p>
      </cdr:txBody>
    </cdr:sp>
  </cdr:relSizeAnchor>
  <cdr:relSizeAnchor xmlns:cdr="http://schemas.openxmlformats.org/drawingml/2006/chartDrawing">
    <cdr:from>
      <cdr:x>0.07182</cdr:x>
      <cdr:y>0.02826</cdr:y>
    </cdr:from>
    <cdr:to>
      <cdr:x>0.97327</cdr:x>
      <cdr:y>0.12919</cdr:y>
    </cdr:to>
    <cdr:sp macro="" textlink="">
      <cdr:nvSpPr>
        <cdr:cNvPr id="1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never, rarely, sometimes, or always or almost always offer fruits or non-fried vegetables at school celebrations when foods or beverages are offered.</a:t>
          </a:r>
        </a:p>
      </cdr:txBody>
    </cdr:sp>
  </cdr:relSizeAnchor>
  <cdr:relSizeAnchor xmlns:cdr="http://schemas.openxmlformats.org/drawingml/2006/chartDrawing">
    <cdr:from>
      <cdr:x>0.02052</cdr:x>
      <cdr:y>0.91644</cdr:y>
    </cdr:from>
    <cdr:to>
      <cdr:x>0.97327</cdr:x>
      <cdr:y>0.99718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42 of 79</a:t>
          </a:r>
        </a:p>
      </cdr:txBody>
    </cdr:sp>
  </cdr:relSizeAnchor>
  <cdr:relSizeAnchor xmlns:cdr="http://schemas.openxmlformats.org/drawingml/2006/chartDrawing">
    <cdr:from>
      <cdr:x>0.02052</cdr:x>
      <cdr:y>0.95963</cdr:y>
    </cdr:from>
    <cdr:to>
      <cdr:x>0.9806</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43.xml><?xml version="1.0" encoding="utf-8"?>
<c:userShapes xmlns:c="http://schemas.openxmlformats.org/drawingml/2006/chart">
  <cdr:relSizeAnchor xmlns:cdr="http://schemas.openxmlformats.org/drawingml/2006/chartDrawing">
    <cdr:from>
      <cdr:x>0.02052</cdr:x>
      <cdr:y>0.02826</cdr:y>
    </cdr:from>
    <cdr:to>
      <cdr:x>0.07182</cdr:x>
      <cdr:y>0.12919</cdr:y>
    </cdr:to>
    <cdr:sp macro="" textlink="">
      <cdr:nvSpPr>
        <cdr:cNvPr id="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29.</a:t>
          </a:r>
        </a:p>
      </cdr:txBody>
    </cdr:sp>
  </cdr:relSizeAnchor>
  <cdr:relSizeAnchor xmlns:cdr="http://schemas.openxmlformats.org/drawingml/2006/chartDrawing">
    <cdr:from>
      <cdr:x>0.07182</cdr:x>
      <cdr:y>0.02826</cdr:y>
    </cdr:from>
    <cdr:to>
      <cdr:x>0.97327</cdr:x>
      <cdr:y>0.12919</cdr:y>
    </cdr:to>
    <cdr:sp macro="" textlink="">
      <cdr:nvSpPr>
        <cdr:cNvPr id="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in which students can purchase snack foods or beverages from one or more vending machines at the school or at a school store, canteen, or snack bar.</a:t>
          </a:r>
        </a:p>
      </cdr:txBody>
    </cdr:sp>
  </cdr:relSizeAnchor>
  <cdr:relSizeAnchor xmlns:cdr="http://schemas.openxmlformats.org/drawingml/2006/chartDrawing">
    <cdr:from>
      <cdr:x>0.02052</cdr:x>
      <cdr:y>0.91644</cdr:y>
    </cdr:from>
    <cdr:to>
      <cdr:x>0.97327</cdr:x>
      <cdr:y>0.99718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43 of 79</a:t>
          </a:r>
        </a:p>
      </cdr:txBody>
    </cdr:sp>
  </cdr:relSizeAnchor>
  <cdr:relSizeAnchor xmlns:cdr="http://schemas.openxmlformats.org/drawingml/2006/chartDrawing">
    <cdr:from>
      <cdr:x>0.02052</cdr:x>
      <cdr:y>0.95963</cdr:y>
    </cdr:from>
    <cdr:to>
      <cdr:x>0.9806</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44.xml><?xml version="1.0" encoding="utf-8"?>
<c:userShapes xmlns:c="http://schemas.openxmlformats.org/drawingml/2006/chart">
  <cdr:relSizeAnchor xmlns:cdr="http://schemas.openxmlformats.org/drawingml/2006/chartDrawing">
    <cdr:from>
      <cdr:x>0.05278</cdr:x>
      <cdr:y>0.1713</cdr:y>
    </cdr:from>
    <cdr:to>
      <cdr:x>0.08056</cdr:x>
      <cdr:y>0.31019</cdr:y>
    </cdr:to>
    <cdr:sp macro="" textlink="">
      <cdr:nvSpPr>
        <cdr:cNvPr id="2" name="y1"/>
        <cdr:cNvSpPr txBox="1"/>
      </cdr:nvSpPr>
      <cdr:spPr>
        <a:xfrm xmlns:a="http://schemas.openxmlformats.org/drawingml/2006/main">
          <a:off x="241300" y="469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0.1713</cdr:y>
    </cdr:from>
    <cdr:to>
      <cdr:x>0.30278</cdr:x>
      <cdr:y>0.31019</cdr:y>
    </cdr:to>
    <cdr:sp macro="" textlink="">
      <cdr:nvSpPr>
        <cdr:cNvPr id="3" name="yt1"/>
        <cdr:cNvSpPr txBox="1"/>
      </cdr:nvSpPr>
      <cdr:spPr>
        <a:xfrm xmlns:a="http://schemas.openxmlformats.org/drawingml/2006/main">
          <a:off x="368300" y="469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Chocolate candy</a:t>
          </a:r>
        </a:p>
      </cdr:txBody>
    </cdr:sp>
  </cdr:relSizeAnchor>
  <cdr:relSizeAnchor xmlns:cdr="http://schemas.openxmlformats.org/drawingml/2006/chartDrawing">
    <cdr:from>
      <cdr:x>0.05278</cdr:x>
      <cdr:y>0.30556</cdr:y>
    </cdr:from>
    <cdr:to>
      <cdr:x>0.08056</cdr:x>
      <cdr:y>0.44444</cdr:y>
    </cdr:to>
    <cdr:sp macro="" textlink="">
      <cdr:nvSpPr>
        <cdr:cNvPr id="4" name="y2"/>
        <cdr:cNvSpPr txBox="1"/>
      </cdr:nvSpPr>
      <cdr:spPr>
        <a:xfrm xmlns:a="http://schemas.openxmlformats.org/drawingml/2006/main">
          <a:off x="241300" y="838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0.30556</cdr:y>
    </cdr:from>
    <cdr:to>
      <cdr:x>0.30278</cdr:x>
      <cdr:y>0.44444</cdr:y>
    </cdr:to>
    <cdr:sp macro="" textlink="">
      <cdr:nvSpPr>
        <cdr:cNvPr id="5" name="yt2"/>
        <cdr:cNvSpPr txBox="1"/>
      </cdr:nvSpPr>
      <cdr:spPr>
        <a:xfrm xmlns:a="http://schemas.openxmlformats.org/drawingml/2006/main">
          <a:off x="368300" y="838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Other kinds of candy</a:t>
          </a:r>
        </a:p>
      </cdr:txBody>
    </cdr:sp>
  </cdr:relSizeAnchor>
  <cdr:relSizeAnchor xmlns:cdr="http://schemas.openxmlformats.org/drawingml/2006/chartDrawing">
    <cdr:from>
      <cdr:x>0.05278</cdr:x>
      <cdr:y>0.44444</cdr:y>
    </cdr:from>
    <cdr:to>
      <cdr:x>0.08056</cdr:x>
      <cdr:y>0.58333</cdr:y>
    </cdr:to>
    <cdr:sp macro="" textlink="">
      <cdr:nvSpPr>
        <cdr:cNvPr id="6" name="y3"/>
        <cdr:cNvSpPr txBox="1"/>
      </cdr:nvSpPr>
      <cdr:spPr>
        <a:xfrm xmlns:a="http://schemas.openxmlformats.org/drawingml/2006/main">
          <a:off x="241300" y="1219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t>
          </a:r>
        </a:p>
      </cdr:txBody>
    </cdr:sp>
  </cdr:relSizeAnchor>
  <cdr:relSizeAnchor xmlns:cdr="http://schemas.openxmlformats.org/drawingml/2006/chartDrawing">
    <cdr:from>
      <cdr:x>0.08056</cdr:x>
      <cdr:y>0.44444</cdr:y>
    </cdr:from>
    <cdr:to>
      <cdr:x>0.30278</cdr:x>
      <cdr:y>0.58333</cdr:y>
    </cdr:to>
    <cdr:sp macro="" textlink="">
      <cdr:nvSpPr>
        <cdr:cNvPr id="7" name="yt3"/>
        <cdr:cNvSpPr txBox="1"/>
      </cdr:nvSpPr>
      <cdr:spPr>
        <a:xfrm xmlns:a="http://schemas.openxmlformats.org/drawingml/2006/main">
          <a:off x="368300" y="1219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Salty snacks that are not low in fat (e.g., regular potato chips)</a:t>
          </a:r>
        </a:p>
      </cdr:txBody>
    </cdr:sp>
  </cdr:relSizeAnchor>
  <cdr:relSizeAnchor xmlns:cdr="http://schemas.openxmlformats.org/drawingml/2006/chartDrawing">
    <cdr:from>
      <cdr:x>0.05278</cdr:x>
      <cdr:y>0.57407</cdr:y>
    </cdr:from>
    <cdr:to>
      <cdr:x>0.08056</cdr:x>
      <cdr:y>0.71296</cdr:y>
    </cdr:to>
    <cdr:sp macro="" textlink="">
      <cdr:nvSpPr>
        <cdr:cNvPr id="8" name="y4"/>
        <cdr:cNvSpPr txBox="1"/>
      </cdr:nvSpPr>
      <cdr:spPr>
        <a:xfrm xmlns:a="http://schemas.openxmlformats.org/drawingml/2006/main">
          <a:off x="241300" y="1574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a:t>
          </a:r>
        </a:p>
      </cdr:txBody>
    </cdr:sp>
  </cdr:relSizeAnchor>
  <cdr:relSizeAnchor xmlns:cdr="http://schemas.openxmlformats.org/drawingml/2006/chartDrawing">
    <cdr:from>
      <cdr:x>0.08056</cdr:x>
      <cdr:y>0.57407</cdr:y>
    </cdr:from>
    <cdr:to>
      <cdr:x>0.30278</cdr:x>
      <cdr:y>0.71296</cdr:y>
    </cdr:to>
    <cdr:sp macro="" textlink="">
      <cdr:nvSpPr>
        <cdr:cNvPr id="9" name="yt4"/>
        <cdr:cNvSpPr txBox="1"/>
      </cdr:nvSpPr>
      <cdr:spPr>
        <a:xfrm xmlns:a="http://schemas.openxmlformats.org/drawingml/2006/main">
          <a:off x="368300" y="1574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Low sodium or "no added salt" pretzels, crackers, or chips</a:t>
          </a:r>
        </a:p>
      </cdr:txBody>
    </cdr:sp>
  </cdr:relSizeAnchor>
  <cdr:relSizeAnchor xmlns:cdr="http://schemas.openxmlformats.org/drawingml/2006/chartDrawing">
    <cdr:from>
      <cdr:x>0.05278</cdr:x>
      <cdr:y>0.71296</cdr:y>
    </cdr:from>
    <cdr:to>
      <cdr:x>0.08056</cdr:x>
      <cdr:y>0.85185</cdr:y>
    </cdr:to>
    <cdr:sp macro="" textlink="">
      <cdr:nvSpPr>
        <cdr:cNvPr id="10" name="y5"/>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a:t>
          </a:r>
        </a:p>
      </cdr:txBody>
    </cdr:sp>
  </cdr:relSizeAnchor>
  <cdr:relSizeAnchor xmlns:cdr="http://schemas.openxmlformats.org/drawingml/2006/chartDrawing">
    <cdr:from>
      <cdr:x>0.08056</cdr:x>
      <cdr:y>0.71296</cdr:y>
    </cdr:from>
    <cdr:to>
      <cdr:x>0.30278</cdr:x>
      <cdr:y>0.85185</cdr:y>
    </cdr:to>
    <cdr:sp macro="" textlink="">
      <cdr:nvSpPr>
        <cdr:cNvPr id="11" name="yt5"/>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Cookies, crackers, cakes, pastries, or other baked goods that are not low in fat</a:t>
          </a:r>
        </a:p>
      </cdr:txBody>
    </cdr:sp>
  </cdr:relSizeAnchor>
  <cdr:relSizeAnchor xmlns:cdr="http://schemas.openxmlformats.org/drawingml/2006/chartDrawing">
    <cdr:from>
      <cdr:x>0.02052</cdr:x>
      <cdr:y>0.02826</cdr:y>
    </cdr:from>
    <cdr:to>
      <cdr:x>0.07182</cdr:x>
      <cdr:y>0.12919</cdr:y>
    </cdr:to>
    <cdr:sp macro="" textlink="">
      <cdr:nvSpPr>
        <cdr:cNvPr id="1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30.</a:t>
          </a:r>
        </a:p>
      </cdr:txBody>
    </cdr:sp>
  </cdr:relSizeAnchor>
  <cdr:relSizeAnchor xmlns:cdr="http://schemas.openxmlformats.org/drawingml/2006/chartDrawing">
    <cdr:from>
      <cdr:x>0.07182</cdr:x>
      <cdr:y>0.02826</cdr:y>
    </cdr:from>
    <cdr:to>
      <cdr:x>0.97327</cdr:x>
      <cdr:y>0.12919</cdr:y>
    </cdr:to>
    <cdr:sp macro="" textlink="">
      <cdr:nvSpPr>
        <cdr:cNvPr id="1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in which students can purchase the following snack foods or beverages from vending machines or at the school store, canteen, or snack bar.</a:t>
          </a:r>
        </a:p>
      </cdr:txBody>
    </cdr:sp>
  </cdr:relSizeAnchor>
  <cdr:relSizeAnchor xmlns:cdr="http://schemas.openxmlformats.org/drawingml/2006/chartDrawing">
    <cdr:from>
      <cdr:x>0.02052</cdr:x>
      <cdr:y>0.91644</cdr:y>
    </cdr:from>
    <cdr:to>
      <cdr:x>0.97327</cdr:x>
      <cdr:y>0.99718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44 of 79</a:t>
          </a:r>
        </a:p>
      </cdr:txBody>
    </cdr:sp>
  </cdr:relSizeAnchor>
  <cdr:relSizeAnchor xmlns:cdr="http://schemas.openxmlformats.org/drawingml/2006/chartDrawing">
    <cdr:from>
      <cdr:x>0.02052</cdr:x>
      <cdr:y>0.95963</cdr:y>
    </cdr:from>
    <cdr:to>
      <cdr:x>0.9806</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45.xml><?xml version="1.0" encoding="utf-8"?>
<c:userShapes xmlns:c="http://schemas.openxmlformats.org/drawingml/2006/chart">
  <cdr:relSizeAnchor xmlns:cdr="http://schemas.openxmlformats.org/drawingml/2006/chartDrawing">
    <cdr:from>
      <cdr:x>0.05278</cdr:x>
      <cdr:y>0.1713</cdr:y>
    </cdr:from>
    <cdr:to>
      <cdr:x>0.08056</cdr:x>
      <cdr:y>0.31019</cdr:y>
    </cdr:to>
    <cdr:sp macro="" textlink="">
      <cdr:nvSpPr>
        <cdr:cNvPr id="2" name="y1"/>
        <cdr:cNvSpPr txBox="1"/>
      </cdr:nvSpPr>
      <cdr:spPr>
        <a:xfrm xmlns:a="http://schemas.openxmlformats.org/drawingml/2006/main">
          <a:off x="241300" y="469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f.</a:t>
          </a:r>
        </a:p>
      </cdr:txBody>
    </cdr:sp>
  </cdr:relSizeAnchor>
  <cdr:relSizeAnchor xmlns:cdr="http://schemas.openxmlformats.org/drawingml/2006/chartDrawing">
    <cdr:from>
      <cdr:x>0.08056</cdr:x>
      <cdr:y>0.1713</cdr:y>
    </cdr:from>
    <cdr:to>
      <cdr:x>0.30278</cdr:x>
      <cdr:y>0.31019</cdr:y>
    </cdr:to>
    <cdr:sp macro="" textlink="">
      <cdr:nvSpPr>
        <cdr:cNvPr id="3" name="yt1"/>
        <cdr:cNvSpPr txBox="1"/>
      </cdr:nvSpPr>
      <cdr:spPr>
        <a:xfrm xmlns:a="http://schemas.openxmlformats.org/drawingml/2006/main">
          <a:off x="368300" y="469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Ice cream or frozen yogurt that is not low in fat</a:t>
          </a:r>
        </a:p>
      </cdr:txBody>
    </cdr:sp>
  </cdr:relSizeAnchor>
  <cdr:relSizeAnchor xmlns:cdr="http://schemas.openxmlformats.org/drawingml/2006/chartDrawing">
    <cdr:from>
      <cdr:x>0.05278</cdr:x>
      <cdr:y>0.30556</cdr:y>
    </cdr:from>
    <cdr:to>
      <cdr:x>0.08056</cdr:x>
      <cdr:y>0.44444</cdr:y>
    </cdr:to>
    <cdr:sp macro="" textlink="">
      <cdr:nvSpPr>
        <cdr:cNvPr id="4" name="y2"/>
        <cdr:cNvSpPr txBox="1"/>
      </cdr:nvSpPr>
      <cdr:spPr>
        <a:xfrm xmlns:a="http://schemas.openxmlformats.org/drawingml/2006/main">
          <a:off x="241300" y="838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g.</a:t>
          </a:r>
        </a:p>
      </cdr:txBody>
    </cdr:sp>
  </cdr:relSizeAnchor>
  <cdr:relSizeAnchor xmlns:cdr="http://schemas.openxmlformats.org/drawingml/2006/chartDrawing">
    <cdr:from>
      <cdr:x>0.08056</cdr:x>
      <cdr:y>0.30556</cdr:y>
    </cdr:from>
    <cdr:to>
      <cdr:x>0.30278</cdr:x>
      <cdr:y>0.44444</cdr:y>
    </cdr:to>
    <cdr:sp macro="" textlink="">
      <cdr:nvSpPr>
        <cdr:cNvPr id="5" name="yt2"/>
        <cdr:cNvSpPr txBox="1"/>
      </cdr:nvSpPr>
      <cdr:spPr>
        <a:xfrm xmlns:a="http://schemas.openxmlformats.org/drawingml/2006/main">
          <a:off x="368300" y="838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2% or whole milk (plain or flavored)</a:t>
          </a:r>
        </a:p>
      </cdr:txBody>
    </cdr:sp>
  </cdr:relSizeAnchor>
  <cdr:relSizeAnchor xmlns:cdr="http://schemas.openxmlformats.org/drawingml/2006/chartDrawing">
    <cdr:from>
      <cdr:x>0.05278</cdr:x>
      <cdr:y>0.44444</cdr:y>
    </cdr:from>
    <cdr:to>
      <cdr:x>0.08056</cdr:x>
      <cdr:y>0.58333</cdr:y>
    </cdr:to>
    <cdr:sp macro="" textlink="">
      <cdr:nvSpPr>
        <cdr:cNvPr id="6" name="y3"/>
        <cdr:cNvSpPr txBox="1"/>
      </cdr:nvSpPr>
      <cdr:spPr>
        <a:xfrm xmlns:a="http://schemas.openxmlformats.org/drawingml/2006/main">
          <a:off x="241300" y="1219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h.</a:t>
          </a:r>
        </a:p>
      </cdr:txBody>
    </cdr:sp>
  </cdr:relSizeAnchor>
  <cdr:relSizeAnchor xmlns:cdr="http://schemas.openxmlformats.org/drawingml/2006/chartDrawing">
    <cdr:from>
      <cdr:x>0.08056</cdr:x>
      <cdr:y>0.44444</cdr:y>
    </cdr:from>
    <cdr:to>
      <cdr:x>0.30278</cdr:x>
      <cdr:y>0.58333</cdr:y>
    </cdr:to>
    <cdr:sp macro="" textlink="">
      <cdr:nvSpPr>
        <cdr:cNvPr id="7" name="yt3"/>
        <cdr:cNvSpPr txBox="1"/>
      </cdr:nvSpPr>
      <cdr:spPr>
        <a:xfrm xmlns:a="http://schemas.openxmlformats.org/drawingml/2006/main">
          <a:off x="368300" y="1219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Nonfat or 1% (low-fat) milk (plain)</a:t>
          </a:r>
        </a:p>
      </cdr:txBody>
    </cdr:sp>
  </cdr:relSizeAnchor>
  <cdr:relSizeAnchor xmlns:cdr="http://schemas.openxmlformats.org/drawingml/2006/chartDrawing">
    <cdr:from>
      <cdr:x>0.05278</cdr:x>
      <cdr:y>0.57407</cdr:y>
    </cdr:from>
    <cdr:to>
      <cdr:x>0.08056</cdr:x>
      <cdr:y>0.71296</cdr:y>
    </cdr:to>
    <cdr:sp macro="" textlink="">
      <cdr:nvSpPr>
        <cdr:cNvPr id="8" name="y4"/>
        <cdr:cNvSpPr txBox="1"/>
      </cdr:nvSpPr>
      <cdr:spPr>
        <a:xfrm xmlns:a="http://schemas.openxmlformats.org/drawingml/2006/main">
          <a:off x="241300" y="1574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i.</a:t>
          </a:r>
        </a:p>
      </cdr:txBody>
    </cdr:sp>
  </cdr:relSizeAnchor>
  <cdr:relSizeAnchor xmlns:cdr="http://schemas.openxmlformats.org/drawingml/2006/chartDrawing">
    <cdr:from>
      <cdr:x>0.08056</cdr:x>
      <cdr:y>0.57407</cdr:y>
    </cdr:from>
    <cdr:to>
      <cdr:x>0.30278</cdr:x>
      <cdr:y>0.71296</cdr:y>
    </cdr:to>
    <cdr:sp macro="" textlink="">
      <cdr:nvSpPr>
        <cdr:cNvPr id="9" name="yt4"/>
        <cdr:cNvSpPr txBox="1"/>
      </cdr:nvSpPr>
      <cdr:spPr>
        <a:xfrm xmlns:a="http://schemas.openxmlformats.org/drawingml/2006/main">
          <a:off x="368300" y="1574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Water ices or frozen slushes that do not contain juice</a:t>
          </a:r>
        </a:p>
      </cdr:txBody>
    </cdr:sp>
  </cdr:relSizeAnchor>
  <cdr:relSizeAnchor xmlns:cdr="http://schemas.openxmlformats.org/drawingml/2006/chartDrawing">
    <cdr:from>
      <cdr:x>0.05278</cdr:x>
      <cdr:y>0.71296</cdr:y>
    </cdr:from>
    <cdr:to>
      <cdr:x>0.08056</cdr:x>
      <cdr:y>0.85185</cdr:y>
    </cdr:to>
    <cdr:sp macro="" textlink="">
      <cdr:nvSpPr>
        <cdr:cNvPr id="10" name="y5"/>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j.</a:t>
          </a:r>
        </a:p>
      </cdr:txBody>
    </cdr:sp>
  </cdr:relSizeAnchor>
  <cdr:relSizeAnchor xmlns:cdr="http://schemas.openxmlformats.org/drawingml/2006/chartDrawing">
    <cdr:from>
      <cdr:x>0.08056</cdr:x>
      <cdr:y>0.71296</cdr:y>
    </cdr:from>
    <cdr:to>
      <cdr:x>0.30278</cdr:x>
      <cdr:y>0.85185</cdr:y>
    </cdr:to>
    <cdr:sp macro="" textlink="">
      <cdr:nvSpPr>
        <cdr:cNvPr id="11" name="yt5"/>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Soda pop or fruit drinks that are not 100% juice</a:t>
          </a:r>
        </a:p>
      </cdr:txBody>
    </cdr:sp>
  </cdr:relSizeAnchor>
  <cdr:relSizeAnchor xmlns:cdr="http://schemas.openxmlformats.org/drawingml/2006/chartDrawing">
    <cdr:from>
      <cdr:x>0.02052</cdr:x>
      <cdr:y>0.02826</cdr:y>
    </cdr:from>
    <cdr:to>
      <cdr:x>0.07182</cdr:x>
      <cdr:y>0.12919</cdr:y>
    </cdr:to>
    <cdr:sp macro="" textlink="">
      <cdr:nvSpPr>
        <cdr:cNvPr id="1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30.</a:t>
          </a:r>
        </a:p>
      </cdr:txBody>
    </cdr:sp>
  </cdr:relSizeAnchor>
  <cdr:relSizeAnchor xmlns:cdr="http://schemas.openxmlformats.org/drawingml/2006/chartDrawing">
    <cdr:from>
      <cdr:x>0.07182</cdr:x>
      <cdr:y>0.02826</cdr:y>
    </cdr:from>
    <cdr:to>
      <cdr:x>0.97327</cdr:x>
      <cdr:y>0.12919</cdr:y>
    </cdr:to>
    <cdr:sp macro="" textlink="">
      <cdr:nvSpPr>
        <cdr:cNvPr id="1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in which students can purchase the following snack foods or beverages from vending machines or at the school store, canteen, or snack bar.</a:t>
          </a:r>
        </a:p>
      </cdr:txBody>
    </cdr:sp>
  </cdr:relSizeAnchor>
  <cdr:relSizeAnchor xmlns:cdr="http://schemas.openxmlformats.org/drawingml/2006/chartDrawing">
    <cdr:from>
      <cdr:x>0.02052</cdr:x>
      <cdr:y>0.91644</cdr:y>
    </cdr:from>
    <cdr:to>
      <cdr:x>0.97327</cdr:x>
      <cdr:y>0.99718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45 of 79</a:t>
          </a:r>
        </a:p>
      </cdr:txBody>
    </cdr:sp>
  </cdr:relSizeAnchor>
  <cdr:relSizeAnchor xmlns:cdr="http://schemas.openxmlformats.org/drawingml/2006/chartDrawing">
    <cdr:from>
      <cdr:x>0.02052</cdr:x>
      <cdr:y>0.95963</cdr:y>
    </cdr:from>
    <cdr:to>
      <cdr:x>0.9806</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46.xml><?xml version="1.0" encoding="utf-8"?>
<c:userShapes xmlns:c="http://schemas.openxmlformats.org/drawingml/2006/chart">
  <cdr:relSizeAnchor xmlns:cdr="http://schemas.openxmlformats.org/drawingml/2006/chartDrawing">
    <cdr:from>
      <cdr:x>0.05278</cdr:x>
      <cdr:y>0.1713</cdr:y>
    </cdr:from>
    <cdr:to>
      <cdr:x>0.08056</cdr:x>
      <cdr:y>0.31019</cdr:y>
    </cdr:to>
    <cdr:sp macro="" textlink="">
      <cdr:nvSpPr>
        <cdr:cNvPr id="2" name="y1"/>
        <cdr:cNvSpPr txBox="1"/>
      </cdr:nvSpPr>
      <cdr:spPr>
        <a:xfrm xmlns:a="http://schemas.openxmlformats.org/drawingml/2006/main">
          <a:off x="241300" y="469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k.</a:t>
          </a:r>
        </a:p>
      </cdr:txBody>
    </cdr:sp>
  </cdr:relSizeAnchor>
  <cdr:relSizeAnchor xmlns:cdr="http://schemas.openxmlformats.org/drawingml/2006/chartDrawing">
    <cdr:from>
      <cdr:x>0.08056</cdr:x>
      <cdr:y>0.1713</cdr:y>
    </cdr:from>
    <cdr:to>
      <cdr:x>0.30278</cdr:x>
      <cdr:y>0.31019</cdr:y>
    </cdr:to>
    <cdr:sp macro="" textlink="">
      <cdr:nvSpPr>
        <cdr:cNvPr id="3" name="yt1"/>
        <cdr:cNvSpPr txBox="1"/>
      </cdr:nvSpPr>
      <cdr:spPr>
        <a:xfrm xmlns:a="http://schemas.openxmlformats.org/drawingml/2006/main">
          <a:off x="368300" y="469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Sports drinks (e.g., Gatorade)</a:t>
          </a:r>
        </a:p>
      </cdr:txBody>
    </cdr:sp>
  </cdr:relSizeAnchor>
  <cdr:relSizeAnchor xmlns:cdr="http://schemas.openxmlformats.org/drawingml/2006/chartDrawing">
    <cdr:from>
      <cdr:x>0.05278</cdr:x>
      <cdr:y>0.30556</cdr:y>
    </cdr:from>
    <cdr:to>
      <cdr:x>0.08056</cdr:x>
      <cdr:y>0.44444</cdr:y>
    </cdr:to>
    <cdr:sp macro="" textlink="">
      <cdr:nvSpPr>
        <cdr:cNvPr id="4" name="y2"/>
        <cdr:cNvSpPr txBox="1"/>
      </cdr:nvSpPr>
      <cdr:spPr>
        <a:xfrm xmlns:a="http://schemas.openxmlformats.org/drawingml/2006/main">
          <a:off x="241300" y="838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l.</a:t>
          </a:r>
        </a:p>
      </cdr:txBody>
    </cdr:sp>
  </cdr:relSizeAnchor>
  <cdr:relSizeAnchor xmlns:cdr="http://schemas.openxmlformats.org/drawingml/2006/chartDrawing">
    <cdr:from>
      <cdr:x>0.08056</cdr:x>
      <cdr:y>0.30556</cdr:y>
    </cdr:from>
    <cdr:to>
      <cdr:x>0.30278</cdr:x>
      <cdr:y>0.44444</cdr:y>
    </cdr:to>
    <cdr:sp macro="" textlink="">
      <cdr:nvSpPr>
        <cdr:cNvPr id="5" name="yt2"/>
        <cdr:cNvSpPr txBox="1"/>
      </cdr:nvSpPr>
      <cdr:spPr>
        <a:xfrm xmlns:a="http://schemas.openxmlformats.org/drawingml/2006/main">
          <a:off x="368300" y="838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Energy drinks (e.g., Red Bull, Monster)</a:t>
          </a:r>
        </a:p>
      </cdr:txBody>
    </cdr:sp>
  </cdr:relSizeAnchor>
  <cdr:relSizeAnchor xmlns:cdr="http://schemas.openxmlformats.org/drawingml/2006/chartDrawing">
    <cdr:from>
      <cdr:x>0.05278</cdr:x>
      <cdr:y>0.44444</cdr:y>
    </cdr:from>
    <cdr:to>
      <cdr:x>0.08056</cdr:x>
      <cdr:y>0.58333</cdr:y>
    </cdr:to>
    <cdr:sp macro="" textlink="">
      <cdr:nvSpPr>
        <cdr:cNvPr id="6" name="y3"/>
        <cdr:cNvSpPr txBox="1"/>
      </cdr:nvSpPr>
      <cdr:spPr>
        <a:xfrm xmlns:a="http://schemas.openxmlformats.org/drawingml/2006/main">
          <a:off x="241300" y="1219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m.</a:t>
          </a:r>
        </a:p>
      </cdr:txBody>
    </cdr:sp>
  </cdr:relSizeAnchor>
  <cdr:relSizeAnchor xmlns:cdr="http://schemas.openxmlformats.org/drawingml/2006/chartDrawing">
    <cdr:from>
      <cdr:x>0.08056</cdr:x>
      <cdr:y>0.44444</cdr:y>
    </cdr:from>
    <cdr:to>
      <cdr:x>0.30278</cdr:x>
      <cdr:y>0.58333</cdr:y>
    </cdr:to>
    <cdr:sp macro="" textlink="">
      <cdr:nvSpPr>
        <cdr:cNvPr id="7" name="yt3"/>
        <cdr:cNvSpPr txBox="1"/>
      </cdr:nvSpPr>
      <cdr:spPr>
        <a:xfrm xmlns:a="http://schemas.openxmlformats.org/drawingml/2006/main">
          <a:off x="368300" y="1219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Plain water, with or without carbonation (e.g., Dasani, Aquafina, Smart Water)</a:t>
          </a:r>
        </a:p>
      </cdr:txBody>
    </cdr:sp>
  </cdr:relSizeAnchor>
  <cdr:relSizeAnchor xmlns:cdr="http://schemas.openxmlformats.org/drawingml/2006/chartDrawing">
    <cdr:from>
      <cdr:x>0.05278</cdr:x>
      <cdr:y>0.57407</cdr:y>
    </cdr:from>
    <cdr:to>
      <cdr:x>0.08056</cdr:x>
      <cdr:y>0.71296</cdr:y>
    </cdr:to>
    <cdr:sp macro="" textlink="">
      <cdr:nvSpPr>
        <cdr:cNvPr id="8" name="y4"/>
        <cdr:cNvSpPr txBox="1"/>
      </cdr:nvSpPr>
      <cdr:spPr>
        <a:xfrm xmlns:a="http://schemas.openxmlformats.org/drawingml/2006/main">
          <a:off x="241300" y="1574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n.</a:t>
          </a:r>
        </a:p>
      </cdr:txBody>
    </cdr:sp>
  </cdr:relSizeAnchor>
  <cdr:relSizeAnchor xmlns:cdr="http://schemas.openxmlformats.org/drawingml/2006/chartDrawing">
    <cdr:from>
      <cdr:x>0.08056</cdr:x>
      <cdr:y>0.57407</cdr:y>
    </cdr:from>
    <cdr:to>
      <cdr:x>0.30278</cdr:x>
      <cdr:y>0.71296</cdr:y>
    </cdr:to>
    <cdr:sp macro="" textlink="">
      <cdr:nvSpPr>
        <cdr:cNvPr id="9" name="yt4"/>
        <cdr:cNvSpPr txBox="1"/>
      </cdr:nvSpPr>
      <cdr:spPr>
        <a:xfrm xmlns:a="http://schemas.openxmlformats.org/drawingml/2006/main">
          <a:off x="368300" y="1574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Calorie-free, flavored water, with or without carbonation (e.g., Dasani Flavors, Aquafina FlavorSplash)</a:t>
          </a:r>
        </a:p>
      </cdr:txBody>
    </cdr:sp>
  </cdr:relSizeAnchor>
  <cdr:relSizeAnchor xmlns:cdr="http://schemas.openxmlformats.org/drawingml/2006/chartDrawing">
    <cdr:from>
      <cdr:x>0.05278</cdr:x>
      <cdr:y>0.71296</cdr:y>
    </cdr:from>
    <cdr:to>
      <cdr:x>0.08056</cdr:x>
      <cdr:y>0.85185</cdr:y>
    </cdr:to>
    <cdr:sp macro="" textlink="">
      <cdr:nvSpPr>
        <cdr:cNvPr id="10" name="y5"/>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o.</a:t>
          </a:r>
        </a:p>
      </cdr:txBody>
    </cdr:sp>
  </cdr:relSizeAnchor>
  <cdr:relSizeAnchor xmlns:cdr="http://schemas.openxmlformats.org/drawingml/2006/chartDrawing">
    <cdr:from>
      <cdr:x>0.08056</cdr:x>
      <cdr:y>0.71296</cdr:y>
    </cdr:from>
    <cdr:to>
      <cdr:x>0.30278</cdr:x>
      <cdr:y>0.85185</cdr:y>
    </cdr:to>
    <cdr:sp macro="" textlink="">
      <cdr:nvSpPr>
        <cdr:cNvPr id="11" name="yt5"/>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100% fruit or vegetable juice</a:t>
          </a:r>
        </a:p>
      </cdr:txBody>
    </cdr:sp>
  </cdr:relSizeAnchor>
  <cdr:relSizeAnchor xmlns:cdr="http://schemas.openxmlformats.org/drawingml/2006/chartDrawing">
    <cdr:from>
      <cdr:x>0.02052</cdr:x>
      <cdr:y>0.02826</cdr:y>
    </cdr:from>
    <cdr:to>
      <cdr:x>0.07182</cdr:x>
      <cdr:y>0.12919</cdr:y>
    </cdr:to>
    <cdr:sp macro="" textlink="">
      <cdr:nvSpPr>
        <cdr:cNvPr id="1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30.</a:t>
          </a:r>
        </a:p>
      </cdr:txBody>
    </cdr:sp>
  </cdr:relSizeAnchor>
  <cdr:relSizeAnchor xmlns:cdr="http://schemas.openxmlformats.org/drawingml/2006/chartDrawing">
    <cdr:from>
      <cdr:x>0.07182</cdr:x>
      <cdr:y>0.02826</cdr:y>
    </cdr:from>
    <cdr:to>
      <cdr:x>0.97327</cdr:x>
      <cdr:y>0.12919</cdr:y>
    </cdr:to>
    <cdr:sp macro="" textlink="">
      <cdr:nvSpPr>
        <cdr:cNvPr id="1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in which students can purchase the following snack foods or beverages from vending machines or at the school store, canteen, or snack bar.</a:t>
          </a:r>
        </a:p>
      </cdr:txBody>
    </cdr:sp>
  </cdr:relSizeAnchor>
  <cdr:relSizeAnchor xmlns:cdr="http://schemas.openxmlformats.org/drawingml/2006/chartDrawing">
    <cdr:from>
      <cdr:x>0.02052</cdr:x>
      <cdr:y>0.91644</cdr:y>
    </cdr:from>
    <cdr:to>
      <cdr:x>0.97327</cdr:x>
      <cdr:y>0.99718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46 of 79</a:t>
          </a:r>
        </a:p>
      </cdr:txBody>
    </cdr:sp>
  </cdr:relSizeAnchor>
  <cdr:relSizeAnchor xmlns:cdr="http://schemas.openxmlformats.org/drawingml/2006/chartDrawing">
    <cdr:from>
      <cdr:x>0.02052</cdr:x>
      <cdr:y>0.95963</cdr:y>
    </cdr:from>
    <cdr:to>
      <cdr:x>0.9806</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47.xml><?xml version="1.0" encoding="utf-8"?>
<c:userShapes xmlns:c="http://schemas.openxmlformats.org/drawingml/2006/chart">
  <cdr:relSizeAnchor xmlns:cdr="http://schemas.openxmlformats.org/drawingml/2006/chartDrawing">
    <cdr:from>
      <cdr:x>0.05278</cdr:x>
      <cdr:y>0.22685</cdr:y>
    </cdr:from>
    <cdr:to>
      <cdr:x>0.08056</cdr:x>
      <cdr:y>0.38889</cdr:y>
    </cdr:to>
    <cdr:sp macro="" textlink="">
      <cdr:nvSpPr>
        <cdr:cNvPr id="2" name="y1"/>
        <cdr:cNvSpPr txBox="1"/>
      </cdr:nvSpPr>
      <cdr:spPr>
        <a:xfrm xmlns:a="http://schemas.openxmlformats.org/drawingml/2006/main">
          <a:off x="241300" y="622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a:t>
          </a:r>
        </a:p>
      </cdr:txBody>
    </cdr:sp>
  </cdr:relSizeAnchor>
  <cdr:relSizeAnchor xmlns:cdr="http://schemas.openxmlformats.org/drawingml/2006/chartDrawing">
    <cdr:from>
      <cdr:x>0.08056</cdr:x>
      <cdr:y>0.22685</cdr:y>
    </cdr:from>
    <cdr:to>
      <cdr:x>0.30278</cdr:x>
      <cdr:y>0.38889</cdr:y>
    </cdr:to>
    <cdr:sp macro="" textlink="">
      <cdr:nvSpPr>
        <cdr:cNvPr id="3" name="yt1"/>
        <cdr:cNvSpPr txBox="1"/>
      </cdr:nvSpPr>
      <cdr:spPr>
        <a:xfrm xmlns:a="http://schemas.openxmlformats.org/drawingml/2006/main">
          <a:off x="368300" y="622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Foods or beverages containing caffeine</a:t>
          </a:r>
        </a:p>
      </cdr:txBody>
    </cdr:sp>
  </cdr:relSizeAnchor>
  <cdr:relSizeAnchor xmlns:cdr="http://schemas.openxmlformats.org/drawingml/2006/chartDrawing">
    <cdr:from>
      <cdr:x>0.05278</cdr:x>
      <cdr:y>0.45833</cdr:y>
    </cdr:from>
    <cdr:to>
      <cdr:x>0.08056</cdr:x>
      <cdr:y>0.62037</cdr:y>
    </cdr:to>
    <cdr:sp macro="" textlink="">
      <cdr:nvSpPr>
        <cdr:cNvPr id="4" name="y2"/>
        <cdr:cNvSpPr txBox="1"/>
      </cdr:nvSpPr>
      <cdr:spPr>
        <a:xfrm xmlns:a="http://schemas.openxmlformats.org/drawingml/2006/main">
          <a:off x="241300" y="1257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q.</a:t>
          </a:r>
        </a:p>
      </cdr:txBody>
    </cdr:sp>
  </cdr:relSizeAnchor>
  <cdr:relSizeAnchor xmlns:cdr="http://schemas.openxmlformats.org/drawingml/2006/chartDrawing">
    <cdr:from>
      <cdr:x>0.08056</cdr:x>
      <cdr:y>0.45833</cdr:y>
    </cdr:from>
    <cdr:to>
      <cdr:x>0.30278</cdr:x>
      <cdr:y>0.62037</cdr:y>
    </cdr:to>
    <cdr:sp macro="" textlink="">
      <cdr:nvSpPr>
        <cdr:cNvPr id="5" name="yt2"/>
        <cdr:cNvSpPr txBox="1"/>
      </cdr:nvSpPr>
      <cdr:spPr>
        <a:xfrm xmlns:a="http://schemas.openxmlformats.org/drawingml/2006/main">
          <a:off x="368300" y="1257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Fruits (not fruit juice)</a:t>
          </a:r>
        </a:p>
      </cdr:txBody>
    </cdr:sp>
  </cdr:relSizeAnchor>
  <cdr:relSizeAnchor xmlns:cdr="http://schemas.openxmlformats.org/drawingml/2006/chartDrawing">
    <cdr:from>
      <cdr:x>0.05278</cdr:x>
      <cdr:y>0.67593</cdr:y>
    </cdr:from>
    <cdr:to>
      <cdr:x>0.08056</cdr:x>
      <cdr:y>0.83796</cdr:y>
    </cdr:to>
    <cdr:sp macro="" textlink="">
      <cdr:nvSpPr>
        <cdr:cNvPr id="6" name="y3"/>
        <cdr:cNvSpPr txBox="1"/>
      </cdr:nvSpPr>
      <cdr:spPr>
        <a:xfrm xmlns:a="http://schemas.openxmlformats.org/drawingml/2006/main">
          <a:off x="241300" y="18542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r.</a:t>
          </a:r>
        </a:p>
      </cdr:txBody>
    </cdr:sp>
  </cdr:relSizeAnchor>
  <cdr:relSizeAnchor xmlns:cdr="http://schemas.openxmlformats.org/drawingml/2006/chartDrawing">
    <cdr:from>
      <cdr:x>0.08056</cdr:x>
      <cdr:y>0.67593</cdr:y>
    </cdr:from>
    <cdr:to>
      <cdr:x>0.30278</cdr:x>
      <cdr:y>0.83796</cdr:y>
    </cdr:to>
    <cdr:sp macro="" textlink="">
      <cdr:nvSpPr>
        <cdr:cNvPr id="7" name="yt3"/>
        <cdr:cNvSpPr txBox="1"/>
      </cdr:nvSpPr>
      <cdr:spPr>
        <a:xfrm xmlns:a="http://schemas.openxmlformats.org/drawingml/2006/main">
          <a:off x="368300" y="18542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Non-fried vegetables (not vegetable juice)</a:t>
          </a:r>
        </a:p>
      </cdr:txBody>
    </cdr:sp>
  </cdr:relSizeAnchor>
  <cdr:relSizeAnchor xmlns:cdr="http://schemas.openxmlformats.org/drawingml/2006/chartDrawing">
    <cdr:from>
      <cdr:x>0.02052</cdr:x>
      <cdr:y>0.02826</cdr:y>
    </cdr:from>
    <cdr:to>
      <cdr:x>0.07182</cdr:x>
      <cdr:y>0.12919</cdr:y>
    </cdr:to>
    <cdr:sp macro="" textlink="">
      <cdr:nvSpPr>
        <cdr:cNvPr id="8"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30.</a:t>
          </a:r>
        </a:p>
      </cdr:txBody>
    </cdr:sp>
  </cdr:relSizeAnchor>
  <cdr:relSizeAnchor xmlns:cdr="http://schemas.openxmlformats.org/drawingml/2006/chartDrawing">
    <cdr:from>
      <cdr:x>0.07182</cdr:x>
      <cdr:y>0.02826</cdr:y>
    </cdr:from>
    <cdr:to>
      <cdr:x>0.97327</cdr:x>
      <cdr:y>0.12919</cdr:y>
    </cdr:to>
    <cdr:sp macro="" textlink="">
      <cdr:nvSpPr>
        <cdr:cNvPr id="9"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in which students can purchase the following snack foods or beverages from vending machines or at the school store, canteen, or snack bar.</a:t>
          </a:r>
        </a:p>
      </cdr:txBody>
    </cdr:sp>
  </cdr:relSizeAnchor>
  <cdr:relSizeAnchor xmlns:cdr="http://schemas.openxmlformats.org/drawingml/2006/chartDrawing">
    <cdr:from>
      <cdr:x>0.02052</cdr:x>
      <cdr:y>0.91644</cdr:y>
    </cdr:from>
    <cdr:to>
      <cdr:x>0.97327</cdr:x>
      <cdr:y>0.99718</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47 of 79</a:t>
          </a:r>
        </a:p>
      </cdr:txBody>
    </cdr:sp>
  </cdr:relSizeAnchor>
  <cdr:relSizeAnchor xmlns:cdr="http://schemas.openxmlformats.org/drawingml/2006/chartDrawing">
    <cdr:from>
      <cdr:x>0.02052</cdr:x>
      <cdr:y>0.95963</cdr:y>
    </cdr:from>
    <cdr:to>
      <cdr:x>0.9806</cdr:x>
      <cdr:y>1</cdr:y>
    </cdr:to>
    <cdr:sp macro="" textlink="">
      <cdr:nvSpPr>
        <cdr:cNvPr id="12"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48.xml><?xml version="1.0" encoding="utf-8"?>
<c:userShapes xmlns:c="http://schemas.openxmlformats.org/drawingml/2006/chart">
  <cdr:relSizeAnchor xmlns:cdr="http://schemas.openxmlformats.org/drawingml/2006/chartDrawing">
    <cdr:from>
      <cdr:x>0.05278</cdr:x>
      <cdr:y>0.1713</cdr:y>
    </cdr:from>
    <cdr:to>
      <cdr:x>0.08056</cdr:x>
      <cdr:y>0.31019</cdr:y>
    </cdr:to>
    <cdr:sp macro="" textlink="">
      <cdr:nvSpPr>
        <cdr:cNvPr id="2" name="y1"/>
        <cdr:cNvSpPr txBox="1"/>
      </cdr:nvSpPr>
      <cdr:spPr>
        <a:xfrm xmlns:a="http://schemas.openxmlformats.org/drawingml/2006/main">
          <a:off x="241300" y="469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0.1713</cdr:y>
    </cdr:from>
    <cdr:to>
      <cdr:x>0.30278</cdr:x>
      <cdr:y>0.31019</cdr:y>
    </cdr:to>
    <cdr:sp macro="" textlink="">
      <cdr:nvSpPr>
        <cdr:cNvPr id="3" name="yt1"/>
        <cdr:cNvSpPr txBox="1"/>
      </cdr:nvSpPr>
      <cdr:spPr>
        <a:xfrm xmlns:a="http://schemas.openxmlformats.org/drawingml/2006/main">
          <a:off x="368300" y="469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Priced nutritious foods and beverages at a lower cost while increasing the price of less nutritious foods and beverages</a:t>
          </a:r>
        </a:p>
      </cdr:txBody>
    </cdr:sp>
  </cdr:relSizeAnchor>
  <cdr:relSizeAnchor xmlns:cdr="http://schemas.openxmlformats.org/drawingml/2006/chartDrawing">
    <cdr:from>
      <cdr:x>0.05278</cdr:x>
      <cdr:y>0.30556</cdr:y>
    </cdr:from>
    <cdr:to>
      <cdr:x>0.08056</cdr:x>
      <cdr:y>0.44444</cdr:y>
    </cdr:to>
    <cdr:sp macro="" textlink="">
      <cdr:nvSpPr>
        <cdr:cNvPr id="4" name="y2"/>
        <cdr:cNvSpPr txBox="1"/>
      </cdr:nvSpPr>
      <cdr:spPr>
        <a:xfrm xmlns:a="http://schemas.openxmlformats.org/drawingml/2006/main">
          <a:off x="241300" y="838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0.30556</cdr:y>
    </cdr:from>
    <cdr:to>
      <cdr:x>0.30278</cdr:x>
      <cdr:y>0.44444</cdr:y>
    </cdr:to>
    <cdr:sp macro="" textlink="">
      <cdr:nvSpPr>
        <cdr:cNvPr id="5" name="yt2"/>
        <cdr:cNvSpPr txBox="1"/>
      </cdr:nvSpPr>
      <cdr:spPr>
        <a:xfrm xmlns:a="http://schemas.openxmlformats.org/drawingml/2006/main">
          <a:off x="368300" y="838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Collected suggestions from students, families, and school staff on nutritious food preferences and strategies to promote healthy eating</a:t>
          </a:r>
        </a:p>
      </cdr:txBody>
    </cdr:sp>
  </cdr:relSizeAnchor>
  <cdr:relSizeAnchor xmlns:cdr="http://schemas.openxmlformats.org/drawingml/2006/chartDrawing">
    <cdr:from>
      <cdr:x>0.05278</cdr:x>
      <cdr:y>0.44444</cdr:y>
    </cdr:from>
    <cdr:to>
      <cdr:x>0.08056</cdr:x>
      <cdr:y>0.58333</cdr:y>
    </cdr:to>
    <cdr:sp macro="" textlink="">
      <cdr:nvSpPr>
        <cdr:cNvPr id="6" name="y3"/>
        <cdr:cNvSpPr txBox="1"/>
      </cdr:nvSpPr>
      <cdr:spPr>
        <a:xfrm xmlns:a="http://schemas.openxmlformats.org/drawingml/2006/main">
          <a:off x="241300" y="1219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t>
          </a:r>
        </a:p>
      </cdr:txBody>
    </cdr:sp>
  </cdr:relSizeAnchor>
  <cdr:relSizeAnchor xmlns:cdr="http://schemas.openxmlformats.org/drawingml/2006/chartDrawing">
    <cdr:from>
      <cdr:x>0.08056</cdr:x>
      <cdr:y>0.44444</cdr:y>
    </cdr:from>
    <cdr:to>
      <cdr:x>0.30278</cdr:x>
      <cdr:y>0.58333</cdr:y>
    </cdr:to>
    <cdr:sp macro="" textlink="">
      <cdr:nvSpPr>
        <cdr:cNvPr id="7" name="yt3"/>
        <cdr:cNvSpPr txBox="1"/>
      </cdr:nvSpPr>
      <cdr:spPr>
        <a:xfrm xmlns:a="http://schemas.openxmlformats.org/drawingml/2006/main">
          <a:off x="368300" y="1219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Provided information to students or families on the nutrition and caloric content of foods available</a:t>
          </a:r>
        </a:p>
      </cdr:txBody>
    </cdr:sp>
  </cdr:relSizeAnchor>
  <cdr:relSizeAnchor xmlns:cdr="http://schemas.openxmlformats.org/drawingml/2006/chartDrawing">
    <cdr:from>
      <cdr:x>0.05278</cdr:x>
      <cdr:y>0.57407</cdr:y>
    </cdr:from>
    <cdr:to>
      <cdr:x>0.08056</cdr:x>
      <cdr:y>0.71296</cdr:y>
    </cdr:to>
    <cdr:sp macro="" textlink="">
      <cdr:nvSpPr>
        <cdr:cNvPr id="8" name="y4"/>
        <cdr:cNvSpPr txBox="1"/>
      </cdr:nvSpPr>
      <cdr:spPr>
        <a:xfrm xmlns:a="http://schemas.openxmlformats.org/drawingml/2006/main">
          <a:off x="241300" y="1574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a:t>
          </a:r>
        </a:p>
      </cdr:txBody>
    </cdr:sp>
  </cdr:relSizeAnchor>
  <cdr:relSizeAnchor xmlns:cdr="http://schemas.openxmlformats.org/drawingml/2006/chartDrawing">
    <cdr:from>
      <cdr:x>0.08056</cdr:x>
      <cdr:y>0.57407</cdr:y>
    </cdr:from>
    <cdr:to>
      <cdr:x>0.30278</cdr:x>
      <cdr:y>0.71296</cdr:y>
    </cdr:to>
    <cdr:sp macro="" textlink="">
      <cdr:nvSpPr>
        <cdr:cNvPr id="9" name="yt4"/>
        <cdr:cNvSpPr txBox="1"/>
      </cdr:nvSpPr>
      <cdr:spPr>
        <a:xfrm xmlns:a="http://schemas.openxmlformats.org/drawingml/2006/main">
          <a:off x="368300" y="1574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Conducted taste tests to determine food preferences for nutritious items</a:t>
          </a:r>
        </a:p>
      </cdr:txBody>
    </cdr:sp>
  </cdr:relSizeAnchor>
  <cdr:relSizeAnchor xmlns:cdr="http://schemas.openxmlformats.org/drawingml/2006/chartDrawing">
    <cdr:from>
      <cdr:x>0.05278</cdr:x>
      <cdr:y>0.71296</cdr:y>
    </cdr:from>
    <cdr:to>
      <cdr:x>0.08056</cdr:x>
      <cdr:y>0.85185</cdr:y>
    </cdr:to>
    <cdr:sp macro="" textlink="">
      <cdr:nvSpPr>
        <cdr:cNvPr id="10" name="y5"/>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a:t>
          </a:r>
        </a:p>
      </cdr:txBody>
    </cdr:sp>
  </cdr:relSizeAnchor>
  <cdr:relSizeAnchor xmlns:cdr="http://schemas.openxmlformats.org/drawingml/2006/chartDrawing">
    <cdr:from>
      <cdr:x>0.08056</cdr:x>
      <cdr:y>0.71296</cdr:y>
    </cdr:from>
    <cdr:to>
      <cdr:x>0.30278</cdr:x>
      <cdr:y>0.85185</cdr:y>
    </cdr:to>
    <cdr:sp macro="" textlink="">
      <cdr:nvSpPr>
        <cdr:cNvPr id="11" name="yt5"/>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Served locally or regionally grown foods in the cafeteria or classrooms</a:t>
          </a:r>
        </a:p>
      </cdr:txBody>
    </cdr:sp>
  </cdr:relSizeAnchor>
  <cdr:relSizeAnchor xmlns:cdr="http://schemas.openxmlformats.org/drawingml/2006/chartDrawing">
    <cdr:from>
      <cdr:x>0.02052</cdr:x>
      <cdr:y>0.02826</cdr:y>
    </cdr:from>
    <cdr:to>
      <cdr:x>0.07182</cdr:x>
      <cdr:y>0.12919</cdr:y>
    </cdr:to>
    <cdr:sp macro="" textlink="">
      <cdr:nvSpPr>
        <cdr:cNvPr id="1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31.</a:t>
          </a:r>
        </a:p>
      </cdr:txBody>
    </cdr:sp>
  </cdr:relSizeAnchor>
  <cdr:relSizeAnchor xmlns:cdr="http://schemas.openxmlformats.org/drawingml/2006/chartDrawing">
    <cdr:from>
      <cdr:x>0.07182</cdr:x>
      <cdr:y>0.02826</cdr:y>
    </cdr:from>
    <cdr:to>
      <cdr:x>0.97327</cdr:x>
      <cdr:y>0.12919</cdr:y>
    </cdr:to>
    <cdr:sp macro="" textlink="">
      <cdr:nvSpPr>
        <cdr:cNvPr id="1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done any of the following activities during the current school year.</a:t>
          </a:r>
        </a:p>
      </cdr:txBody>
    </cdr:sp>
  </cdr:relSizeAnchor>
  <cdr:relSizeAnchor xmlns:cdr="http://schemas.openxmlformats.org/drawingml/2006/chartDrawing">
    <cdr:from>
      <cdr:x>0.02052</cdr:x>
      <cdr:y>0.91644</cdr:y>
    </cdr:from>
    <cdr:to>
      <cdr:x>0.97327</cdr:x>
      <cdr:y>0.99718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48 of 79</a:t>
          </a:r>
        </a:p>
      </cdr:txBody>
    </cdr:sp>
  </cdr:relSizeAnchor>
  <cdr:relSizeAnchor xmlns:cdr="http://schemas.openxmlformats.org/drawingml/2006/chartDrawing">
    <cdr:from>
      <cdr:x>0.02052</cdr:x>
      <cdr:y>0.95963</cdr:y>
    </cdr:from>
    <cdr:to>
      <cdr:x>0.9806</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49.xml><?xml version="1.0" encoding="utf-8"?>
<c:userShapes xmlns:c="http://schemas.openxmlformats.org/drawingml/2006/chart">
  <cdr:relSizeAnchor xmlns:cdr="http://schemas.openxmlformats.org/drawingml/2006/chartDrawing">
    <cdr:from>
      <cdr:x>0.05278</cdr:x>
      <cdr:y>0.1713</cdr:y>
    </cdr:from>
    <cdr:to>
      <cdr:x>0.08056</cdr:x>
      <cdr:y>0.31019</cdr:y>
    </cdr:to>
    <cdr:sp macro="" textlink="">
      <cdr:nvSpPr>
        <cdr:cNvPr id="2" name="y1"/>
        <cdr:cNvSpPr txBox="1"/>
      </cdr:nvSpPr>
      <cdr:spPr>
        <a:xfrm xmlns:a="http://schemas.openxmlformats.org/drawingml/2006/main">
          <a:off x="241300" y="469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f.</a:t>
          </a:r>
        </a:p>
      </cdr:txBody>
    </cdr:sp>
  </cdr:relSizeAnchor>
  <cdr:relSizeAnchor xmlns:cdr="http://schemas.openxmlformats.org/drawingml/2006/chartDrawing">
    <cdr:from>
      <cdr:x>0.08056</cdr:x>
      <cdr:y>0.1713</cdr:y>
    </cdr:from>
    <cdr:to>
      <cdr:x>0.30278</cdr:x>
      <cdr:y>0.31019</cdr:y>
    </cdr:to>
    <cdr:sp macro="" textlink="">
      <cdr:nvSpPr>
        <cdr:cNvPr id="3" name="yt1"/>
        <cdr:cNvSpPr txBox="1"/>
      </cdr:nvSpPr>
      <cdr:spPr>
        <a:xfrm xmlns:a="http://schemas.openxmlformats.org/drawingml/2006/main">
          <a:off x="368300" y="469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Planted a school food or vegetable garden</a:t>
          </a:r>
        </a:p>
      </cdr:txBody>
    </cdr:sp>
  </cdr:relSizeAnchor>
  <cdr:relSizeAnchor xmlns:cdr="http://schemas.openxmlformats.org/drawingml/2006/chartDrawing">
    <cdr:from>
      <cdr:x>0.05278</cdr:x>
      <cdr:y>0.30556</cdr:y>
    </cdr:from>
    <cdr:to>
      <cdr:x>0.08056</cdr:x>
      <cdr:y>0.44444</cdr:y>
    </cdr:to>
    <cdr:sp macro="" textlink="">
      <cdr:nvSpPr>
        <cdr:cNvPr id="4" name="y2"/>
        <cdr:cNvSpPr txBox="1"/>
      </cdr:nvSpPr>
      <cdr:spPr>
        <a:xfrm xmlns:a="http://schemas.openxmlformats.org/drawingml/2006/main">
          <a:off x="241300" y="838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g.</a:t>
          </a:r>
        </a:p>
      </cdr:txBody>
    </cdr:sp>
  </cdr:relSizeAnchor>
  <cdr:relSizeAnchor xmlns:cdr="http://schemas.openxmlformats.org/drawingml/2006/chartDrawing">
    <cdr:from>
      <cdr:x>0.08056</cdr:x>
      <cdr:y>0.30556</cdr:y>
    </cdr:from>
    <cdr:to>
      <cdr:x>0.30278</cdr:x>
      <cdr:y>0.44444</cdr:y>
    </cdr:to>
    <cdr:sp macro="" textlink="">
      <cdr:nvSpPr>
        <cdr:cNvPr id="5" name="yt2"/>
        <cdr:cNvSpPr txBox="1"/>
      </cdr:nvSpPr>
      <cdr:spPr>
        <a:xfrm xmlns:a="http://schemas.openxmlformats.org/drawingml/2006/main">
          <a:off x="368300" y="838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Placed fruits and vegetables near the cafeteria cashier, where they are easy to access</a:t>
          </a:r>
        </a:p>
      </cdr:txBody>
    </cdr:sp>
  </cdr:relSizeAnchor>
  <cdr:relSizeAnchor xmlns:cdr="http://schemas.openxmlformats.org/drawingml/2006/chartDrawing">
    <cdr:from>
      <cdr:x>0.05278</cdr:x>
      <cdr:y>0.44444</cdr:y>
    </cdr:from>
    <cdr:to>
      <cdr:x>0.08056</cdr:x>
      <cdr:y>0.58333</cdr:y>
    </cdr:to>
    <cdr:sp macro="" textlink="">
      <cdr:nvSpPr>
        <cdr:cNvPr id="6" name="y3"/>
        <cdr:cNvSpPr txBox="1"/>
      </cdr:nvSpPr>
      <cdr:spPr>
        <a:xfrm xmlns:a="http://schemas.openxmlformats.org/drawingml/2006/main">
          <a:off x="241300" y="1219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h.</a:t>
          </a:r>
        </a:p>
      </cdr:txBody>
    </cdr:sp>
  </cdr:relSizeAnchor>
  <cdr:relSizeAnchor xmlns:cdr="http://schemas.openxmlformats.org/drawingml/2006/chartDrawing">
    <cdr:from>
      <cdr:x>0.08056</cdr:x>
      <cdr:y>0.44444</cdr:y>
    </cdr:from>
    <cdr:to>
      <cdr:x>0.30278</cdr:x>
      <cdr:y>0.58333</cdr:y>
    </cdr:to>
    <cdr:sp macro="" textlink="">
      <cdr:nvSpPr>
        <cdr:cNvPr id="7" name="yt3"/>
        <cdr:cNvSpPr txBox="1"/>
      </cdr:nvSpPr>
      <cdr:spPr>
        <a:xfrm xmlns:a="http://schemas.openxmlformats.org/drawingml/2006/main">
          <a:off x="368300" y="1219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Used attractive displays for fruits and vegetables in the cafeteria</a:t>
          </a:r>
        </a:p>
      </cdr:txBody>
    </cdr:sp>
  </cdr:relSizeAnchor>
  <cdr:relSizeAnchor xmlns:cdr="http://schemas.openxmlformats.org/drawingml/2006/chartDrawing">
    <cdr:from>
      <cdr:x>0.05278</cdr:x>
      <cdr:y>0.57407</cdr:y>
    </cdr:from>
    <cdr:to>
      <cdr:x>0.08056</cdr:x>
      <cdr:y>0.71296</cdr:y>
    </cdr:to>
    <cdr:sp macro="" textlink="">
      <cdr:nvSpPr>
        <cdr:cNvPr id="8" name="y4"/>
        <cdr:cNvSpPr txBox="1"/>
      </cdr:nvSpPr>
      <cdr:spPr>
        <a:xfrm xmlns:a="http://schemas.openxmlformats.org/drawingml/2006/main">
          <a:off x="241300" y="1574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i.</a:t>
          </a:r>
        </a:p>
      </cdr:txBody>
    </cdr:sp>
  </cdr:relSizeAnchor>
  <cdr:relSizeAnchor xmlns:cdr="http://schemas.openxmlformats.org/drawingml/2006/chartDrawing">
    <cdr:from>
      <cdr:x>0.08056</cdr:x>
      <cdr:y>0.57407</cdr:y>
    </cdr:from>
    <cdr:to>
      <cdr:x>0.30278</cdr:x>
      <cdr:y>0.71296</cdr:y>
    </cdr:to>
    <cdr:sp macro="" textlink="">
      <cdr:nvSpPr>
        <cdr:cNvPr id="9" name="yt4"/>
        <cdr:cNvSpPr txBox="1"/>
      </cdr:nvSpPr>
      <cdr:spPr>
        <a:xfrm xmlns:a="http://schemas.openxmlformats.org/drawingml/2006/main">
          <a:off x="368300" y="1574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Offered a self-serve salad bar to students</a:t>
          </a:r>
        </a:p>
      </cdr:txBody>
    </cdr:sp>
  </cdr:relSizeAnchor>
  <cdr:relSizeAnchor xmlns:cdr="http://schemas.openxmlformats.org/drawingml/2006/chartDrawing">
    <cdr:from>
      <cdr:x>0.05278</cdr:x>
      <cdr:y>0.71296</cdr:y>
    </cdr:from>
    <cdr:to>
      <cdr:x>0.08056</cdr:x>
      <cdr:y>0.85185</cdr:y>
    </cdr:to>
    <cdr:sp macro="" textlink="">
      <cdr:nvSpPr>
        <cdr:cNvPr id="10" name="y5"/>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j.</a:t>
          </a:r>
        </a:p>
      </cdr:txBody>
    </cdr:sp>
  </cdr:relSizeAnchor>
  <cdr:relSizeAnchor xmlns:cdr="http://schemas.openxmlformats.org/drawingml/2006/chartDrawing">
    <cdr:from>
      <cdr:x>0.08056</cdr:x>
      <cdr:y>0.71296</cdr:y>
    </cdr:from>
    <cdr:to>
      <cdr:x>0.30278</cdr:x>
      <cdr:y>0.85185</cdr:y>
    </cdr:to>
    <cdr:sp macro="" textlink="">
      <cdr:nvSpPr>
        <cdr:cNvPr id="11" name="yt5"/>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Encouraged students to drink plain water</a:t>
          </a:r>
        </a:p>
      </cdr:txBody>
    </cdr:sp>
  </cdr:relSizeAnchor>
  <cdr:relSizeAnchor xmlns:cdr="http://schemas.openxmlformats.org/drawingml/2006/chartDrawing">
    <cdr:from>
      <cdr:x>0.02052</cdr:x>
      <cdr:y>0.02826</cdr:y>
    </cdr:from>
    <cdr:to>
      <cdr:x>0.07182</cdr:x>
      <cdr:y>0.12919</cdr:y>
    </cdr:to>
    <cdr:sp macro="" textlink="">
      <cdr:nvSpPr>
        <cdr:cNvPr id="1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31.</a:t>
          </a:r>
        </a:p>
      </cdr:txBody>
    </cdr:sp>
  </cdr:relSizeAnchor>
  <cdr:relSizeAnchor xmlns:cdr="http://schemas.openxmlformats.org/drawingml/2006/chartDrawing">
    <cdr:from>
      <cdr:x>0.07182</cdr:x>
      <cdr:y>0.02826</cdr:y>
    </cdr:from>
    <cdr:to>
      <cdr:x>0.97327</cdr:x>
      <cdr:y>0.12919</cdr:y>
    </cdr:to>
    <cdr:sp macro="" textlink="">
      <cdr:nvSpPr>
        <cdr:cNvPr id="1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done any of the following activities during the current school year.</a:t>
          </a:r>
        </a:p>
      </cdr:txBody>
    </cdr:sp>
  </cdr:relSizeAnchor>
  <cdr:relSizeAnchor xmlns:cdr="http://schemas.openxmlformats.org/drawingml/2006/chartDrawing">
    <cdr:from>
      <cdr:x>0.02052</cdr:x>
      <cdr:y>0.91644</cdr:y>
    </cdr:from>
    <cdr:to>
      <cdr:x>0.97327</cdr:x>
      <cdr:y>0.99718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49 of 79</a:t>
          </a:r>
        </a:p>
      </cdr:txBody>
    </cdr:sp>
  </cdr:relSizeAnchor>
  <cdr:relSizeAnchor xmlns:cdr="http://schemas.openxmlformats.org/drawingml/2006/chartDrawing">
    <cdr:from>
      <cdr:x>0.02052</cdr:x>
      <cdr:y>0.95963</cdr:y>
    </cdr:from>
    <cdr:to>
      <cdr:x>0.9806</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5.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k.</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Community involvement</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l.</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Employee wellness</a:t>
          </a:r>
        </a:p>
      </cdr:txBody>
    </cdr:sp>
  </cdr:relSizeAnchor>
  <cdr:relSizeAnchor xmlns:cdr="http://schemas.openxmlformats.org/drawingml/2006/chartDrawing">
    <cdr:from>
      <cdr:x>0.02052</cdr:x>
      <cdr:y>0.02826</cdr:y>
    </cdr:from>
    <cdr:to>
      <cdr:x>0.07182</cdr:x>
      <cdr:y>0.12919</cdr:y>
    </cdr:to>
    <cdr:sp macro="" textlink="">
      <cdr:nvSpPr>
        <cdr:cNvPr id="6"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2.</a:t>
          </a:r>
        </a:p>
      </cdr:txBody>
    </cdr:sp>
  </cdr:relSizeAnchor>
  <cdr:relSizeAnchor xmlns:cdr="http://schemas.openxmlformats.org/drawingml/2006/chartDrawing">
    <cdr:from>
      <cdr:x>0.07182</cdr:x>
      <cdr:y>0.02826</cdr:y>
    </cdr:from>
    <cdr:to>
      <cdr:x>0.97327</cdr:x>
      <cdr:y>0.12919</cdr:y>
    </cdr:to>
    <cdr:sp macro="" textlink="">
      <cdr:nvSpPr>
        <cdr:cNvPr id="7"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with a School Improvement Plan that includes health-related objectives on the following topics.</a:t>
          </a:r>
        </a:p>
      </cdr:txBody>
    </cdr:sp>
  </cdr:relSizeAnchor>
  <cdr:relSizeAnchor xmlns:cdr="http://schemas.openxmlformats.org/drawingml/2006/chartDrawing">
    <cdr:from>
      <cdr:x>0.02052</cdr:x>
      <cdr:y>0.91644</cdr:y>
    </cdr:from>
    <cdr:to>
      <cdr:x>0.97327</cdr:x>
      <cdr:y>0.99718</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5 of 79</a:t>
          </a:r>
        </a:p>
      </cdr:txBody>
    </cdr:sp>
  </cdr:relSizeAnchor>
  <cdr:relSizeAnchor xmlns:cdr="http://schemas.openxmlformats.org/drawingml/2006/chartDrawing">
    <cdr:from>
      <cdr:x>0.02052</cdr:x>
      <cdr:y>0.95963</cdr:y>
    </cdr:from>
    <cdr:to>
      <cdr:x>0.9806</cdr:x>
      <cdr:y>1</cdr:y>
    </cdr:to>
    <cdr:sp macro="" textlink="">
      <cdr:nvSpPr>
        <cdr:cNvPr id="10"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50.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k.</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Prohibited school staff from giving students food or food coupons as a reward for good behavior or good academic performance</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l.</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Prohibited less nutritious foods and beverages (e.g., candy, baked goods) from being sold for fundraising purposes</a:t>
          </a:r>
        </a:p>
      </cdr:txBody>
    </cdr:sp>
  </cdr:relSizeAnchor>
  <cdr:relSizeAnchor xmlns:cdr="http://schemas.openxmlformats.org/drawingml/2006/chartDrawing">
    <cdr:from>
      <cdr:x>0.02052</cdr:x>
      <cdr:y>0.02826</cdr:y>
    </cdr:from>
    <cdr:to>
      <cdr:x>0.07182</cdr:x>
      <cdr:y>0.12919</cdr:y>
    </cdr:to>
    <cdr:sp macro="" textlink="">
      <cdr:nvSpPr>
        <cdr:cNvPr id="6"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31.</a:t>
          </a:r>
        </a:p>
      </cdr:txBody>
    </cdr:sp>
  </cdr:relSizeAnchor>
  <cdr:relSizeAnchor xmlns:cdr="http://schemas.openxmlformats.org/drawingml/2006/chartDrawing">
    <cdr:from>
      <cdr:x>0.07182</cdr:x>
      <cdr:y>0.02826</cdr:y>
    </cdr:from>
    <cdr:to>
      <cdr:x>0.97327</cdr:x>
      <cdr:y>0.12919</cdr:y>
    </cdr:to>
    <cdr:sp macro="" textlink="">
      <cdr:nvSpPr>
        <cdr:cNvPr id="7"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done any of the following activities during the current school year.</a:t>
          </a:r>
        </a:p>
      </cdr:txBody>
    </cdr:sp>
  </cdr:relSizeAnchor>
  <cdr:relSizeAnchor xmlns:cdr="http://schemas.openxmlformats.org/drawingml/2006/chartDrawing">
    <cdr:from>
      <cdr:x>0.02052</cdr:x>
      <cdr:y>0.91644</cdr:y>
    </cdr:from>
    <cdr:to>
      <cdr:x>0.97327</cdr:x>
      <cdr:y>0.99718</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50 of 79</a:t>
          </a:r>
        </a:p>
      </cdr:txBody>
    </cdr:sp>
  </cdr:relSizeAnchor>
  <cdr:relSizeAnchor xmlns:cdr="http://schemas.openxmlformats.org/drawingml/2006/chartDrawing">
    <cdr:from>
      <cdr:x>0.02052</cdr:x>
      <cdr:y>0.95963</cdr:y>
    </cdr:from>
    <cdr:to>
      <cdr:x>0.9806</cdr:x>
      <cdr:y>1</cdr:y>
    </cdr:to>
    <cdr:sp macro="" textlink="">
      <cdr:nvSpPr>
        <cdr:cNvPr id="10"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51.xml><?xml version="1.0" encoding="utf-8"?>
<c:userShapes xmlns:c="http://schemas.openxmlformats.org/drawingml/2006/chart">
  <cdr:relSizeAnchor xmlns:cdr="http://schemas.openxmlformats.org/drawingml/2006/chartDrawing">
    <cdr:from>
      <cdr:x>0.05278</cdr:x>
      <cdr:y>0.1713</cdr:y>
    </cdr:from>
    <cdr:to>
      <cdr:x>0.08056</cdr:x>
      <cdr:y>0.31019</cdr:y>
    </cdr:to>
    <cdr:sp macro="" textlink="">
      <cdr:nvSpPr>
        <cdr:cNvPr id="2" name="y1"/>
        <cdr:cNvSpPr txBox="1"/>
      </cdr:nvSpPr>
      <cdr:spPr>
        <a:xfrm xmlns:a="http://schemas.openxmlformats.org/drawingml/2006/main">
          <a:off x="241300" y="469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0.1713</cdr:y>
    </cdr:from>
    <cdr:to>
      <cdr:x>0.30278</cdr:x>
      <cdr:y>0.31019</cdr:y>
    </cdr:to>
    <cdr:sp macro="" textlink="">
      <cdr:nvSpPr>
        <cdr:cNvPr id="3" name="yt1"/>
        <cdr:cNvSpPr txBox="1"/>
      </cdr:nvSpPr>
      <cdr:spPr>
        <a:xfrm xmlns:a="http://schemas.openxmlformats.org/drawingml/2006/main">
          <a:off x="368300" y="469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In school buildings</a:t>
          </a:r>
        </a:p>
      </cdr:txBody>
    </cdr:sp>
  </cdr:relSizeAnchor>
  <cdr:relSizeAnchor xmlns:cdr="http://schemas.openxmlformats.org/drawingml/2006/chartDrawing">
    <cdr:from>
      <cdr:x>0.05278</cdr:x>
      <cdr:y>0.30556</cdr:y>
    </cdr:from>
    <cdr:to>
      <cdr:x>0.08056</cdr:x>
      <cdr:y>0.44444</cdr:y>
    </cdr:to>
    <cdr:sp macro="" textlink="">
      <cdr:nvSpPr>
        <cdr:cNvPr id="4" name="y2"/>
        <cdr:cNvSpPr txBox="1"/>
      </cdr:nvSpPr>
      <cdr:spPr>
        <a:xfrm xmlns:a="http://schemas.openxmlformats.org/drawingml/2006/main">
          <a:off x="241300" y="838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0.30556</cdr:y>
    </cdr:from>
    <cdr:to>
      <cdr:x>0.30278</cdr:x>
      <cdr:y>0.44444</cdr:y>
    </cdr:to>
    <cdr:sp macro="" textlink="">
      <cdr:nvSpPr>
        <cdr:cNvPr id="5" name="yt2"/>
        <cdr:cNvSpPr txBox="1"/>
      </cdr:nvSpPr>
      <cdr:spPr>
        <a:xfrm xmlns:a="http://schemas.openxmlformats.org/drawingml/2006/main">
          <a:off x="368300" y="838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On school grounds including on the outside of the school building, on playing fields, or other areas of the campus</a:t>
          </a:r>
        </a:p>
      </cdr:txBody>
    </cdr:sp>
  </cdr:relSizeAnchor>
  <cdr:relSizeAnchor xmlns:cdr="http://schemas.openxmlformats.org/drawingml/2006/chartDrawing">
    <cdr:from>
      <cdr:x>0.05278</cdr:x>
      <cdr:y>0.44444</cdr:y>
    </cdr:from>
    <cdr:to>
      <cdr:x>0.08056</cdr:x>
      <cdr:y>0.58333</cdr:y>
    </cdr:to>
    <cdr:sp macro="" textlink="">
      <cdr:nvSpPr>
        <cdr:cNvPr id="6" name="y3"/>
        <cdr:cNvSpPr txBox="1"/>
      </cdr:nvSpPr>
      <cdr:spPr>
        <a:xfrm xmlns:a="http://schemas.openxmlformats.org/drawingml/2006/main">
          <a:off x="241300" y="1219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t>
          </a:r>
        </a:p>
      </cdr:txBody>
    </cdr:sp>
  </cdr:relSizeAnchor>
  <cdr:relSizeAnchor xmlns:cdr="http://schemas.openxmlformats.org/drawingml/2006/chartDrawing">
    <cdr:from>
      <cdr:x>0.08056</cdr:x>
      <cdr:y>0.44444</cdr:y>
    </cdr:from>
    <cdr:to>
      <cdr:x>0.30278</cdr:x>
      <cdr:y>0.58333</cdr:y>
    </cdr:to>
    <cdr:sp macro="" textlink="">
      <cdr:nvSpPr>
        <cdr:cNvPr id="7" name="yt3"/>
        <cdr:cNvSpPr txBox="1"/>
      </cdr:nvSpPr>
      <cdr:spPr>
        <a:xfrm xmlns:a="http://schemas.openxmlformats.org/drawingml/2006/main">
          <a:off x="368300" y="1219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On school buses or other vehicles used to transport students</a:t>
          </a:r>
        </a:p>
      </cdr:txBody>
    </cdr:sp>
  </cdr:relSizeAnchor>
  <cdr:relSizeAnchor xmlns:cdr="http://schemas.openxmlformats.org/drawingml/2006/chartDrawing">
    <cdr:from>
      <cdr:x>0.05278</cdr:x>
      <cdr:y>0.57407</cdr:y>
    </cdr:from>
    <cdr:to>
      <cdr:x>0.08056</cdr:x>
      <cdr:y>0.71296</cdr:y>
    </cdr:to>
    <cdr:sp macro="" textlink="">
      <cdr:nvSpPr>
        <cdr:cNvPr id="8" name="y4"/>
        <cdr:cNvSpPr txBox="1"/>
      </cdr:nvSpPr>
      <cdr:spPr>
        <a:xfrm xmlns:a="http://schemas.openxmlformats.org/drawingml/2006/main">
          <a:off x="241300" y="1574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a:t>
          </a:r>
        </a:p>
      </cdr:txBody>
    </cdr:sp>
  </cdr:relSizeAnchor>
  <cdr:relSizeAnchor xmlns:cdr="http://schemas.openxmlformats.org/drawingml/2006/chartDrawing">
    <cdr:from>
      <cdr:x>0.08056</cdr:x>
      <cdr:y>0.57407</cdr:y>
    </cdr:from>
    <cdr:to>
      <cdr:x>0.30278</cdr:x>
      <cdr:y>0.71296</cdr:y>
    </cdr:to>
    <cdr:sp macro="" textlink="">
      <cdr:nvSpPr>
        <cdr:cNvPr id="9" name="yt4"/>
        <cdr:cNvSpPr txBox="1"/>
      </cdr:nvSpPr>
      <cdr:spPr>
        <a:xfrm xmlns:a="http://schemas.openxmlformats.org/drawingml/2006/main">
          <a:off x="368300" y="1574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In school publications (e.g., newsletters, newspapers, web sites, other school publications)</a:t>
          </a:r>
        </a:p>
      </cdr:txBody>
    </cdr:sp>
  </cdr:relSizeAnchor>
  <cdr:relSizeAnchor xmlns:cdr="http://schemas.openxmlformats.org/drawingml/2006/chartDrawing">
    <cdr:from>
      <cdr:x>0.05278</cdr:x>
      <cdr:y>0.71296</cdr:y>
    </cdr:from>
    <cdr:to>
      <cdr:x>0.08056</cdr:x>
      <cdr:y>0.85185</cdr:y>
    </cdr:to>
    <cdr:sp macro="" textlink="">
      <cdr:nvSpPr>
        <cdr:cNvPr id="10" name="y5"/>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a:t>
          </a:r>
        </a:p>
      </cdr:txBody>
    </cdr:sp>
  </cdr:relSizeAnchor>
  <cdr:relSizeAnchor xmlns:cdr="http://schemas.openxmlformats.org/drawingml/2006/chartDrawing">
    <cdr:from>
      <cdr:x>0.08056</cdr:x>
      <cdr:y>0.71296</cdr:y>
    </cdr:from>
    <cdr:to>
      <cdr:x>0.30278</cdr:x>
      <cdr:y>0.85185</cdr:y>
    </cdr:to>
    <cdr:sp macro="" textlink="">
      <cdr:nvSpPr>
        <cdr:cNvPr id="11" name="yt5"/>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In curricula or other educational materials (including assignment books, school supplies, book covers, and electronic media)</a:t>
          </a:r>
        </a:p>
      </cdr:txBody>
    </cdr:sp>
  </cdr:relSizeAnchor>
  <cdr:relSizeAnchor xmlns:cdr="http://schemas.openxmlformats.org/drawingml/2006/chartDrawing">
    <cdr:from>
      <cdr:x>0.02052</cdr:x>
      <cdr:y>0.02826</cdr:y>
    </cdr:from>
    <cdr:to>
      <cdr:x>0.07182</cdr:x>
      <cdr:y>0.12919</cdr:y>
    </cdr:to>
    <cdr:sp macro="" textlink="">
      <cdr:nvSpPr>
        <cdr:cNvPr id="1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32.</a:t>
          </a:r>
        </a:p>
      </cdr:txBody>
    </cdr:sp>
  </cdr:relSizeAnchor>
  <cdr:relSizeAnchor xmlns:cdr="http://schemas.openxmlformats.org/drawingml/2006/chartDrawing">
    <cdr:from>
      <cdr:x>0.07182</cdr:x>
      <cdr:y>0.02826</cdr:y>
    </cdr:from>
    <cdr:to>
      <cdr:x>0.97327</cdr:x>
      <cdr:y>0.12919</cdr:y>
    </cdr:to>
    <cdr:sp macro="" textlink="">
      <cdr:nvSpPr>
        <cdr:cNvPr id="1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prohibit advertisements for candy, fast food restaurants, or soft drinks in the following locations.</a:t>
          </a:r>
        </a:p>
      </cdr:txBody>
    </cdr:sp>
  </cdr:relSizeAnchor>
  <cdr:relSizeAnchor xmlns:cdr="http://schemas.openxmlformats.org/drawingml/2006/chartDrawing">
    <cdr:from>
      <cdr:x>0.02052</cdr:x>
      <cdr:y>0.91644</cdr:y>
    </cdr:from>
    <cdr:to>
      <cdr:x>0.97327</cdr:x>
      <cdr:y>0.99718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51 of 79</a:t>
          </a:r>
        </a:p>
      </cdr:txBody>
    </cdr:sp>
  </cdr:relSizeAnchor>
  <cdr:relSizeAnchor xmlns:cdr="http://schemas.openxmlformats.org/drawingml/2006/chartDrawing">
    <cdr:from>
      <cdr:x>0.02052</cdr:x>
      <cdr:y>0.95963</cdr:y>
    </cdr:from>
    <cdr:to>
      <cdr:x>0.9806</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52.xml><?xml version="1.0" encoding="utf-8"?>
<c:userShapes xmlns:c="http://schemas.openxmlformats.org/drawingml/2006/chart">
  <cdr:relSizeAnchor xmlns:cdr="http://schemas.openxmlformats.org/drawingml/2006/chartDrawing">
    <cdr:from>
      <cdr:x>0.05278</cdr:x>
      <cdr:y>0.22685</cdr:y>
    </cdr:from>
    <cdr:to>
      <cdr:x>0.08056</cdr:x>
      <cdr:y>0.38889</cdr:y>
    </cdr:to>
    <cdr:sp macro="" textlink="">
      <cdr:nvSpPr>
        <cdr:cNvPr id="2" name="y1"/>
        <cdr:cNvSpPr txBox="1"/>
      </cdr:nvSpPr>
      <cdr:spPr>
        <a:xfrm xmlns:a="http://schemas.openxmlformats.org/drawingml/2006/main">
          <a:off x="241300" y="622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0.22685</cdr:y>
    </cdr:from>
    <cdr:to>
      <cdr:x>0.30278</cdr:x>
      <cdr:y>0.38889</cdr:y>
    </cdr:to>
    <cdr:sp macro="" textlink="">
      <cdr:nvSpPr>
        <cdr:cNvPr id="3" name="yt1"/>
        <cdr:cNvSpPr txBox="1"/>
      </cdr:nvSpPr>
      <cdr:spPr>
        <a:xfrm xmlns:a="http://schemas.openxmlformats.org/drawingml/2006/main">
          <a:off x="368300" y="622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Yes, in all locations</a:t>
          </a:r>
        </a:p>
      </cdr:txBody>
    </cdr:sp>
  </cdr:relSizeAnchor>
  <cdr:relSizeAnchor xmlns:cdr="http://schemas.openxmlformats.org/drawingml/2006/chartDrawing">
    <cdr:from>
      <cdr:x>0.05278</cdr:x>
      <cdr:y>0.45833</cdr:y>
    </cdr:from>
    <cdr:to>
      <cdr:x>0.08056</cdr:x>
      <cdr:y>0.62037</cdr:y>
    </cdr:to>
    <cdr:sp macro="" textlink="">
      <cdr:nvSpPr>
        <cdr:cNvPr id="4" name="y2"/>
        <cdr:cNvSpPr txBox="1"/>
      </cdr:nvSpPr>
      <cdr:spPr>
        <a:xfrm xmlns:a="http://schemas.openxmlformats.org/drawingml/2006/main">
          <a:off x="241300" y="1257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0.45833</cdr:y>
    </cdr:from>
    <cdr:to>
      <cdr:x>0.30278</cdr:x>
      <cdr:y>0.62037</cdr:y>
    </cdr:to>
    <cdr:sp macro="" textlink="">
      <cdr:nvSpPr>
        <cdr:cNvPr id="5" name="yt2"/>
        <cdr:cNvSpPr txBox="1"/>
      </cdr:nvSpPr>
      <cdr:spPr>
        <a:xfrm xmlns:a="http://schemas.openxmlformats.org/drawingml/2006/main">
          <a:off x="368300" y="1257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Yes, in certain locations</a:t>
          </a:r>
        </a:p>
      </cdr:txBody>
    </cdr:sp>
  </cdr:relSizeAnchor>
  <cdr:relSizeAnchor xmlns:cdr="http://schemas.openxmlformats.org/drawingml/2006/chartDrawing">
    <cdr:from>
      <cdr:x>0.05278</cdr:x>
      <cdr:y>0.67593</cdr:y>
    </cdr:from>
    <cdr:to>
      <cdr:x>0.08056</cdr:x>
      <cdr:y>0.83796</cdr:y>
    </cdr:to>
    <cdr:sp macro="" textlink="">
      <cdr:nvSpPr>
        <cdr:cNvPr id="6" name="y3"/>
        <cdr:cNvSpPr txBox="1"/>
      </cdr:nvSpPr>
      <cdr:spPr>
        <a:xfrm xmlns:a="http://schemas.openxmlformats.org/drawingml/2006/main">
          <a:off x="241300" y="18542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t>
          </a:r>
        </a:p>
      </cdr:txBody>
    </cdr:sp>
  </cdr:relSizeAnchor>
  <cdr:relSizeAnchor xmlns:cdr="http://schemas.openxmlformats.org/drawingml/2006/chartDrawing">
    <cdr:from>
      <cdr:x>0.08056</cdr:x>
      <cdr:y>0.67593</cdr:y>
    </cdr:from>
    <cdr:to>
      <cdr:x>0.30278</cdr:x>
      <cdr:y>0.83796</cdr:y>
    </cdr:to>
    <cdr:sp macro="" textlink="">
      <cdr:nvSpPr>
        <cdr:cNvPr id="7" name="yt3"/>
        <cdr:cNvSpPr txBox="1"/>
      </cdr:nvSpPr>
      <cdr:spPr>
        <a:xfrm xmlns:a="http://schemas.openxmlformats.org/drawingml/2006/main">
          <a:off x="368300" y="18542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No</a:t>
          </a:r>
        </a:p>
      </cdr:txBody>
    </cdr:sp>
  </cdr:relSizeAnchor>
  <cdr:relSizeAnchor xmlns:cdr="http://schemas.openxmlformats.org/drawingml/2006/chartDrawing">
    <cdr:from>
      <cdr:x>0.02052</cdr:x>
      <cdr:y>0.02826</cdr:y>
    </cdr:from>
    <cdr:to>
      <cdr:x>0.07182</cdr:x>
      <cdr:y>0.12919</cdr:y>
    </cdr:to>
    <cdr:sp macro="" textlink="">
      <cdr:nvSpPr>
        <cdr:cNvPr id="8"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33.</a:t>
          </a:r>
        </a:p>
      </cdr:txBody>
    </cdr:sp>
  </cdr:relSizeAnchor>
  <cdr:relSizeAnchor xmlns:cdr="http://schemas.openxmlformats.org/drawingml/2006/chartDrawing">
    <cdr:from>
      <cdr:x>0.07182</cdr:x>
      <cdr:y>0.02826</cdr:y>
    </cdr:from>
    <cdr:to>
      <cdr:x>0.97327</cdr:x>
      <cdr:y>0.12919</cdr:y>
    </cdr:to>
    <cdr:sp macro="" textlink="">
      <cdr:nvSpPr>
        <cdr:cNvPr id="9"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permit students to have a drinking water bottle with them during the school day.</a:t>
          </a:r>
        </a:p>
      </cdr:txBody>
    </cdr:sp>
  </cdr:relSizeAnchor>
  <cdr:relSizeAnchor xmlns:cdr="http://schemas.openxmlformats.org/drawingml/2006/chartDrawing">
    <cdr:from>
      <cdr:x>0.02052</cdr:x>
      <cdr:y>0.91644</cdr:y>
    </cdr:from>
    <cdr:to>
      <cdr:x>0.97327</cdr:x>
      <cdr:y>0.99718</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52 of 79</a:t>
          </a:r>
        </a:p>
      </cdr:txBody>
    </cdr:sp>
  </cdr:relSizeAnchor>
  <cdr:relSizeAnchor xmlns:cdr="http://schemas.openxmlformats.org/drawingml/2006/chartDrawing">
    <cdr:from>
      <cdr:x>0.02052</cdr:x>
      <cdr:y>0.95963</cdr:y>
    </cdr:from>
    <cdr:to>
      <cdr:x>0.9806</cdr:x>
      <cdr:y>1</cdr:y>
    </cdr:to>
    <cdr:sp macro="" textlink="">
      <cdr:nvSpPr>
        <cdr:cNvPr id="12"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53.xml><?xml version="1.0" encoding="utf-8"?>
<c:userShapes xmlns:c="http://schemas.openxmlformats.org/drawingml/2006/chart">
  <cdr:relSizeAnchor xmlns:cdr="http://schemas.openxmlformats.org/drawingml/2006/chartDrawing">
    <cdr:from>
      <cdr:x>0.02052</cdr:x>
      <cdr:y>0.02826</cdr:y>
    </cdr:from>
    <cdr:to>
      <cdr:x>0.07182</cdr:x>
      <cdr:y>0.12919</cdr:y>
    </cdr:to>
    <cdr:sp macro="" textlink="">
      <cdr:nvSpPr>
        <cdr:cNvPr id="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33N.</a:t>
          </a:r>
        </a:p>
      </cdr:txBody>
    </cdr:sp>
  </cdr:relSizeAnchor>
  <cdr:relSizeAnchor xmlns:cdr="http://schemas.openxmlformats.org/drawingml/2006/chartDrawing">
    <cdr:from>
      <cdr:x>0.07182</cdr:x>
      <cdr:y>0.02826</cdr:y>
    </cdr:from>
    <cdr:to>
      <cdr:x>0.97327</cdr:x>
      <cdr:y>0.12919</cdr:y>
    </cdr:to>
    <cdr:sp macro="" textlink="">
      <cdr:nvSpPr>
        <cdr:cNvPr id="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permit students to have a drinking water bottle with them in either all locations or certain locations during the school day.</a:t>
          </a:r>
        </a:p>
      </cdr:txBody>
    </cdr:sp>
  </cdr:relSizeAnchor>
  <cdr:relSizeAnchor xmlns:cdr="http://schemas.openxmlformats.org/drawingml/2006/chartDrawing">
    <cdr:from>
      <cdr:x>0.02052</cdr:x>
      <cdr:y>0.91644</cdr:y>
    </cdr:from>
    <cdr:to>
      <cdr:x>0.97327</cdr:x>
      <cdr:y>0.99718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53 of 79</a:t>
          </a:r>
        </a:p>
      </cdr:txBody>
    </cdr:sp>
  </cdr:relSizeAnchor>
  <cdr:relSizeAnchor xmlns:cdr="http://schemas.openxmlformats.org/drawingml/2006/chartDrawing">
    <cdr:from>
      <cdr:x>0.02052</cdr:x>
      <cdr:y>0.95963</cdr:y>
    </cdr:from>
    <cdr:to>
      <cdr:x>0.9806</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54.xml><?xml version="1.0" encoding="utf-8"?>
<c:userShapes xmlns:c="http://schemas.openxmlformats.org/drawingml/2006/chart">
  <cdr:relSizeAnchor xmlns:cdr="http://schemas.openxmlformats.org/drawingml/2006/chartDrawing">
    <cdr:from>
      <cdr:x>0.05278</cdr:x>
      <cdr:y>0.1713</cdr:y>
    </cdr:from>
    <cdr:to>
      <cdr:x>0.08056</cdr:x>
      <cdr:y>0.31019</cdr:y>
    </cdr:to>
    <cdr:sp macro="" textlink="">
      <cdr:nvSpPr>
        <cdr:cNvPr id="2" name="y1"/>
        <cdr:cNvSpPr txBox="1"/>
      </cdr:nvSpPr>
      <cdr:spPr>
        <a:xfrm xmlns:a="http://schemas.openxmlformats.org/drawingml/2006/main">
          <a:off x="241300" y="469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0.1713</cdr:y>
    </cdr:from>
    <cdr:to>
      <cdr:x>0.30278</cdr:x>
      <cdr:y>0.31019</cdr:y>
    </cdr:to>
    <cdr:sp macro="" textlink="">
      <cdr:nvSpPr>
        <cdr:cNvPr id="3" name="yt1"/>
        <cdr:cNvSpPr txBox="1"/>
      </cdr:nvSpPr>
      <cdr:spPr>
        <a:xfrm xmlns:a="http://schemas.openxmlformats.org/drawingml/2006/main">
          <a:off x="368300" y="469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Cafeteria during breakfast</a:t>
          </a:r>
        </a:p>
      </cdr:txBody>
    </cdr:sp>
  </cdr:relSizeAnchor>
  <cdr:relSizeAnchor xmlns:cdr="http://schemas.openxmlformats.org/drawingml/2006/chartDrawing">
    <cdr:from>
      <cdr:x>0.05278</cdr:x>
      <cdr:y>0.30556</cdr:y>
    </cdr:from>
    <cdr:to>
      <cdr:x>0.08056</cdr:x>
      <cdr:y>0.44444</cdr:y>
    </cdr:to>
    <cdr:sp macro="" textlink="">
      <cdr:nvSpPr>
        <cdr:cNvPr id="4" name="y2"/>
        <cdr:cNvSpPr txBox="1"/>
      </cdr:nvSpPr>
      <cdr:spPr>
        <a:xfrm xmlns:a="http://schemas.openxmlformats.org/drawingml/2006/main">
          <a:off x="241300" y="838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0.30556</cdr:y>
    </cdr:from>
    <cdr:to>
      <cdr:x>0.30278</cdr:x>
      <cdr:y>0.44444</cdr:y>
    </cdr:to>
    <cdr:sp macro="" textlink="">
      <cdr:nvSpPr>
        <cdr:cNvPr id="5" name="yt2"/>
        <cdr:cNvSpPr txBox="1"/>
      </cdr:nvSpPr>
      <cdr:spPr>
        <a:xfrm xmlns:a="http://schemas.openxmlformats.org/drawingml/2006/main">
          <a:off x="368300" y="838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Cafeteria during lunch</a:t>
          </a:r>
        </a:p>
      </cdr:txBody>
    </cdr:sp>
  </cdr:relSizeAnchor>
  <cdr:relSizeAnchor xmlns:cdr="http://schemas.openxmlformats.org/drawingml/2006/chartDrawing">
    <cdr:from>
      <cdr:x>0.05278</cdr:x>
      <cdr:y>0.44444</cdr:y>
    </cdr:from>
    <cdr:to>
      <cdr:x>0.08056</cdr:x>
      <cdr:y>0.58333</cdr:y>
    </cdr:to>
    <cdr:sp macro="" textlink="">
      <cdr:nvSpPr>
        <cdr:cNvPr id="6" name="y3"/>
        <cdr:cNvSpPr txBox="1"/>
      </cdr:nvSpPr>
      <cdr:spPr>
        <a:xfrm xmlns:a="http://schemas.openxmlformats.org/drawingml/2006/main">
          <a:off x="241300" y="1219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t>
          </a:r>
        </a:p>
      </cdr:txBody>
    </cdr:sp>
  </cdr:relSizeAnchor>
  <cdr:relSizeAnchor xmlns:cdr="http://schemas.openxmlformats.org/drawingml/2006/chartDrawing">
    <cdr:from>
      <cdr:x>0.08056</cdr:x>
      <cdr:y>0.44444</cdr:y>
    </cdr:from>
    <cdr:to>
      <cdr:x>0.30278</cdr:x>
      <cdr:y>0.58333</cdr:y>
    </cdr:to>
    <cdr:sp macro="" textlink="">
      <cdr:nvSpPr>
        <cdr:cNvPr id="7" name="yt3"/>
        <cdr:cNvSpPr txBox="1"/>
      </cdr:nvSpPr>
      <cdr:spPr>
        <a:xfrm xmlns:a="http://schemas.openxmlformats.org/drawingml/2006/main">
          <a:off x="368300" y="1219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Gymnasium or other indoor physical activity facilities</a:t>
          </a:r>
        </a:p>
      </cdr:txBody>
    </cdr:sp>
  </cdr:relSizeAnchor>
  <cdr:relSizeAnchor xmlns:cdr="http://schemas.openxmlformats.org/drawingml/2006/chartDrawing">
    <cdr:from>
      <cdr:x>0.05278</cdr:x>
      <cdr:y>0.57407</cdr:y>
    </cdr:from>
    <cdr:to>
      <cdr:x>0.08056</cdr:x>
      <cdr:y>0.71296</cdr:y>
    </cdr:to>
    <cdr:sp macro="" textlink="">
      <cdr:nvSpPr>
        <cdr:cNvPr id="8" name="y4"/>
        <cdr:cNvSpPr txBox="1"/>
      </cdr:nvSpPr>
      <cdr:spPr>
        <a:xfrm xmlns:a="http://schemas.openxmlformats.org/drawingml/2006/main">
          <a:off x="241300" y="1574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a:t>
          </a:r>
        </a:p>
      </cdr:txBody>
    </cdr:sp>
  </cdr:relSizeAnchor>
  <cdr:relSizeAnchor xmlns:cdr="http://schemas.openxmlformats.org/drawingml/2006/chartDrawing">
    <cdr:from>
      <cdr:x>0.08056</cdr:x>
      <cdr:y>0.57407</cdr:y>
    </cdr:from>
    <cdr:to>
      <cdr:x>0.30278</cdr:x>
      <cdr:y>0.71296</cdr:y>
    </cdr:to>
    <cdr:sp macro="" textlink="">
      <cdr:nvSpPr>
        <cdr:cNvPr id="9" name="yt4"/>
        <cdr:cNvSpPr txBox="1"/>
      </cdr:nvSpPr>
      <cdr:spPr>
        <a:xfrm xmlns:a="http://schemas.openxmlformats.org/drawingml/2006/main">
          <a:off x="368300" y="1574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Outdoor physical activity facilities or sports fields</a:t>
          </a:r>
        </a:p>
      </cdr:txBody>
    </cdr:sp>
  </cdr:relSizeAnchor>
  <cdr:relSizeAnchor xmlns:cdr="http://schemas.openxmlformats.org/drawingml/2006/chartDrawing">
    <cdr:from>
      <cdr:x>0.05278</cdr:x>
      <cdr:y>0.71296</cdr:y>
    </cdr:from>
    <cdr:to>
      <cdr:x>0.08056</cdr:x>
      <cdr:y>0.85185</cdr:y>
    </cdr:to>
    <cdr:sp macro="" textlink="">
      <cdr:nvSpPr>
        <cdr:cNvPr id="10" name="y5"/>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a:t>
          </a:r>
        </a:p>
      </cdr:txBody>
    </cdr:sp>
  </cdr:relSizeAnchor>
  <cdr:relSizeAnchor xmlns:cdr="http://schemas.openxmlformats.org/drawingml/2006/chartDrawing">
    <cdr:from>
      <cdr:x>0.08056</cdr:x>
      <cdr:y>0.71296</cdr:y>
    </cdr:from>
    <cdr:to>
      <cdr:x>0.30278</cdr:x>
      <cdr:y>0.85185</cdr:y>
    </cdr:to>
    <cdr:sp macro="" textlink="">
      <cdr:nvSpPr>
        <cdr:cNvPr id="11" name="yt5"/>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Hallways throughout the school</a:t>
          </a:r>
        </a:p>
      </cdr:txBody>
    </cdr:sp>
  </cdr:relSizeAnchor>
  <cdr:relSizeAnchor xmlns:cdr="http://schemas.openxmlformats.org/drawingml/2006/chartDrawing">
    <cdr:from>
      <cdr:x>0.02052</cdr:x>
      <cdr:y>0.02826</cdr:y>
    </cdr:from>
    <cdr:to>
      <cdr:x>0.07182</cdr:x>
      <cdr:y>0.12919</cdr:y>
    </cdr:to>
    <cdr:sp macro="" textlink="">
      <cdr:nvSpPr>
        <cdr:cNvPr id="1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34.</a:t>
          </a:r>
        </a:p>
      </cdr:txBody>
    </cdr:sp>
  </cdr:relSizeAnchor>
  <cdr:relSizeAnchor xmlns:cdr="http://schemas.openxmlformats.org/drawingml/2006/chartDrawing">
    <cdr:from>
      <cdr:x>0.07182</cdr:x>
      <cdr:y>0.02826</cdr:y>
    </cdr:from>
    <cdr:to>
      <cdr:x>0.97327</cdr:x>
      <cdr:y>0.12919</cdr:y>
    </cdr:to>
    <cdr:sp macro="" textlink="">
      <cdr:nvSpPr>
        <cdr:cNvPr id="1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offer a free source of drinking water in the following locations.*</a:t>
          </a:r>
        </a:p>
      </cdr:txBody>
    </cdr:sp>
  </cdr:relSizeAnchor>
  <cdr:relSizeAnchor xmlns:cdr="http://schemas.openxmlformats.org/drawingml/2006/chartDrawing">
    <cdr:from>
      <cdr:x>0.02052</cdr:x>
      <cdr:y>0.91644</cdr:y>
    </cdr:from>
    <cdr:to>
      <cdr:x>0.97327</cdr:x>
      <cdr:y>0.99718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*Among schools with that location.</a:t>
          </a:r>
        </a:p>
      </cdr:txBody>
    </cdr:sp>
  </cdr:relSizeAnchor>
  <cdr:relSizeAnchor xmlns:cdr="http://schemas.openxmlformats.org/drawingml/2006/chartDrawing">
    <cdr:from>
      <cdr:x>0.89007</cdr:x>
      <cdr:y>0.95963</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54 of 79</a:t>
          </a:r>
        </a:p>
      </cdr:txBody>
    </cdr:sp>
  </cdr:relSizeAnchor>
  <cdr:relSizeAnchor xmlns:cdr="http://schemas.openxmlformats.org/drawingml/2006/chartDrawing">
    <cdr:from>
      <cdr:x>0.02052</cdr:x>
      <cdr:y>0.95963</cdr:y>
    </cdr:from>
    <cdr:to>
      <cdr:x>0.9806</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55.xml><?xml version="1.0" encoding="utf-8"?>
<c:userShapes xmlns:c="http://schemas.openxmlformats.org/drawingml/2006/chart">
  <cdr:relSizeAnchor xmlns:cdr="http://schemas.openxmlformats.org/drawingml/2006/chartDrawing">
    <cdr:from>
      <cdr:x>0.02052</cdr:x>
      <cdr:y>0.02826</cdr:y>
    </cdr:from>
    <cdr:to>
      <cdr:x>0.07182</cdr:x>
      <cdr:y>0.12919</cdr:y>
    </cdr:to>
    <cdr:sp macro="" textlink="">
      <cdr:nvSpPr>
        <cdr:cNvPr id="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35.</a:t>
          </a:r>
        </a:p>
      </cdr:txBody>
    </cdr:sp>
  </cdr:relSizeAnchor>
  <cdr:relSizeAnchor xmlns:cdr="http://schemas.openxmlformats.org/drawingml/2006/chartDrawing">
    <cdr:from>
      <cdr:x>0.07182</cdr:x>
      <cdr:y>0.02826</cdr:y>
    </cdr:from>
    <cdr:to>
      <cdr:x>0.97327</cdr:x>
      <cdr:y>0.12919</cdr:y>
    </cdr:to>
    <cdr:sp macro="" textlink="">
      <cdr:nvSpPr>
        <cdr:cNvPr id="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a full-time registered nurse who provides health services to students.</a:t>
          </a:r>
        </a:p>
      </cdr:txBody>
    </cdr:sp>
  </cdr:relSizeAnchor>
  <cdr:relSizeAnchor xmlns:cdr="http://schemas.openxmlformats.org/drawingml/2006/chartDrawing">
    <cdr:from>
      <cdr:x>0.02052</cdr:x>
      <cdr:y>0.91644</cdr:y>
    </cdr:from>
    <cdr:to>
      <cdr:x>0.97327</cdr:x>
      <cdr:y>0.99718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55 of 79</a:t>
          </a:r>
        </a:p>
      </cdr:txBody>
    </cdr:sp>
  </cdr:relSizeAnchor>
  <cdr:relSizeAnchor xmlns:cdr="http://schemas.openxmlformats.org/drawingml/2006/chartDrawing">
    <cdr:from>
      <cdr:x>0.02052</cdr:x>
      <cdr:y>0.95963</cdr:y>
    </cdr:from>
    <cdr:to>
      <cdr:x>0.9806</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56.xml><?xml version="1.0" encoding="utf-8"?>
<c:userShapes xmlns:c="http://schemas.openxmlformats.org/drawingml/2006/chart">
  <cdr:relSizeAnchor xmlns:cdr="http://schemas.openxmlformats.org/drawingml/2006/chartDrawing">
    <cdr:from>
      <cdr:x>0.02052</cdr:x>
      <cdr:y>0.02826</cdr:y>
    </cdr:from>
    <cdr:to>
      <cdr:x>0.07182</cdr:x>
      <cdr:y>0.12919</cdr:y>
    </cdr:to>
    <cdr:sp macro="" textlink="">
      <cdr:nvSpPr>
        <cdr:cNvPr id="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36.</a:t>
          </a:r>
        </a:p>
      </cdr:txBody>
    </cdr:sp>
  </cdr:relSizeAnchor>
  <cdr:relSizeAnchor xmlns:cdr="http://schemas.openxmlformats.org/drawingml/2006/chartDrawing">
    <cdr:from>
      <cdr:x>0.07182</cdr:x>
      <cdr:y>0.02826</cdr:y>
    </cdr:from>
    <cdr:to>
      <cdr:x>0.97327</cdr:x>
      <cdr:y>0.12919</cdr:y>
    </cdr:to>
    <cdr:sp macro="" textlink="">
      <cdr:nvSpPr>
        <cdr:cNvPr id="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a part-time registered nurse who provides health services to students.</a:t>
          </a:r>
        </a:p>
      </cdr:txBody>
    </cdr:sp>
  </cdr:relSizeAnchor>
  <cdr:relSizeAnchor xmlns:cdr="http://schemas.openxmlformats.org/drawingml/2006/chartDrawing">
    <cdr:from>
      <cdr:x>0.02052</cdr:x>
      <cdr:y>0.91644</cdr:y>
    </cdr:from>
    <cdr:to>
      <cdr:x>0.97327</cdr:x>
      <cdr:y>0.99718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56 of 79</a:t>
          </a:r>
        </a:p>
      </cdr:txBody>
    </cdr:sp>
  </cdr:relSizeAnchor>
  <cdr:relSizeAnchor xmlns:cdr="http://schemas.openxmlformats.org/drawingml/2006/chartDrawing">
    <cdr:from>
      <cdr:x>0.02052</cdr:x>
      <cdr:y>0.95963</cdr:y>
    </cdr:from>
    <cdr:to>
      <cdr:x>0.9806</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57.xml><?xml version="1.0" encoding="utf-8"?>
<c:userShapes xmlns:c="http://schemas.openxmlformats.org/drawingml/2006/chart">
  <cdr:relSizeAnchor xmlns:cdr="http://schemas.openxmlformats.org/drawingml/2006/chartDrawing">
    <cdr:from>
      <cdr:x>0.02052</cdr:x>
      <cdr:y>0.02826</cdr:y>
    </cdr:from>
    <cdr:to>
      <cdr:x>0.07182</cdr:x>
      <cdr:y>0.12919</cdr:y>
    </cdr:to>
    <cdr:sp macro="" textlink="">
      <cdr:nvSpPr>
        <cdr:cNvPr id="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37.</a:t>
          </a:r>
        </a:p>
      </cdr:txBody>
    </cdr:sp>
  </cdr:relSizeAnchor>
  <cdr:relSizeAnchor xmlns:cdr="http://schemas.openxmlformats.org/drawingml/2006/chartDrawing">
    <cdr:from>
      <cdr:x>0.07182</cdr:x>
      <cdr:y>0.02826</cdr:y>
    </cdr:from>
    <cdr:to>
      <cdr:x>0.97327</cdr:x>
      <cdr:y>0.12919</cdr:y>
    </cdr:to>
    <cdr:sp macro="" textlink="">
      <cdr:nvSpPr>
        <cdr:cNvPr id="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a school-based health center that offers health services to students.</a:t>
          </a:r>
        </a:p>
      </cdr:txBody>
    </cdr:sp>
  </cdr:relSizeAnchor>
  <cdr:relSizeAnchor xmlns:cdr="http://schemas.openxmlformats.org/drawingml/2006/chartDrawing">
    <cdr:from>
      <cdr:x>0.02052</cdr:x>
      <cdr:y>0.91644</cdr:y>
    </cdr:from>
    <cdr:to>
      <cdr:x>0.97327</cdr:x>
      <cdr:y>0.99718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57 of 79</a:t>
          </a:r>
        </a:p>
      </cdr:txBody>
    </cdr:sp>
  </cdr:relSizeAnchor>
  <cdr:relSizeAnchor xmlns:cdr="http://schemas.openxmlformats.org/drawingml/2006/chartDrawing">
    <cdr:from>
      <cdr:x>0.02052</cdr:x>
      <cdr:y>0.95963</cdr:y>
    </cdr:from>
    <cdr:to>
      <cdr:x>0.9806</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58.xml><?xml version="1.0" encoding="utf-8"?>
<c:userShapes xmlns:c="http://schemas.openxmlformats.org/drawingml/2006/chart">
  <cdr:relSizeAnchor xmlns:cdr="http://schemas.openxmlformats.org/drawingml/2006/chartDrawing">
    <cdr:from>
      <cdr:x>0.05278</cdr:x>
      <cdr:y>0.1713</cdr:y>
    </cdr:from>
    <cdr:to>
      <cdr:x>0.08056</cdr:x>
      <cdr:y>0.31019</cdr:y>
    </cdr:to>
    <cdr:sp macro="" textlink="">
      <cdr:nvSpPr>
        <cdr:cNvPr id="2" name="y1"/>
        <cdr:cNvSpPr txBox="1"/>
      </cdr:nvSpPr>
      <cdr:spPr>
        <a:xfrm xmlns:a="http://schemas.openxmlformats.org/drawingml/2006/main">
          <a:off x="241300" y="469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0.1713</cdr:y>
    </cdr:from>
    <cdr:to>
      <cdr:x>0.30278</cdr:x>
      <cdr:y>0.31019</cdr:y>
    </cdr:to>
    <cdr:sp macro="" textlink="">
      <cdr:nvSpPr>
        <cdr:cNvPr id="3" name="yt1"/>
        <cdr:cNvSpPr txBox="1"/>
      </cdr:nvSpPr>
      <cdr:spPr>
        <a:xfrm xmlns:a="http://schemas.openxmlformats.org/drawingml/2006/main">
          <a:off x="368300" y="469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HIV testing</a:t>
          </a:r>
        </a:p>
      </cdr:txBody>
    </cdr:sp>
  </cdr:relSizeAnchor>
  <cdr:relSizeAnchor xmlns:cdr="http://schemas.openxmlformats.org/drawingml/2006/chartDrawing">
    <cdr:from>
      <cdr:x>0.05278</cdr:x>
      <cdr:y>0.30556</cdr:y>
    </cdr:from>
    <cdr:to>
      <cdr:x>0.08056</cdr:x>
      <cdr:y>0.44444</cdr:y>
    </cdr:to>
    <cdr:sp macro="" textlink="">
      <cdr:nvSpPr>
        <cdr:cNvPr id="4" name="y2"/>
        <cdr:cNvSpPr txBox="1"/>
      </cdr:nvSpPr>
      <cdr:spPr>
        <a:xfrm xmlns:a="http://schemas.openxmlformats.org/drawingml/2006/main">
          <a:off x="241300" y="838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0.30556</cdr:y>
    </cdr:from>
    <cdr:to>
      <cdr:x>0.30278</cdr:x>
      <cdr:y>0.44444</cdr:y>
    </cdr:to>
    <cdr:sp macro="" textlink="">
      <cdr:nvSpPr>
        <cdr:cNvPr id="5" name="yt2"/>
        <cdr:cNvSpPr txBox="1"/>
      </cdr:nvSpPr>
      <cdr:spPr>
        <a:xfrm xmlns:a="http://schemas.openxmlformats.org/drawingml/2006/main">
          <a:off x="368300" y="838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HIV treatment (ongoing medical care for persons living with HIV)</a:t>
          </a:r>
        </a:p>
      </cdr:txBody>
    </cdr:sp>
  </cdr:relSizeAnchor>
  <cdr:relSizeAnchor xmlns:cdr="http://schemas.openxmlformats.org/drawingml/2006/chartDrawing">
    <cdr:from>
      <cdr:x>0.05278</cdr:x>
      <cdr:y>0.44444</cdr:y>
    </cdr:from>
    <cdr:to>
      <cdr:x>0.08056</cdr:x>
      <cdr:y>0.58333</cdr:y>
    </cdr:to>
    <cdr:sp macro="" textlink="">
      <cdr:nvSpPr>
        <cdr:cNvPr id="6" name="y3"/>
        <cdr:cNvSpPr txBox="1"/>
      </cdr:nvSpPr>
      <cdr:spPr>
        <a:xfrm xmlns:a="http://schemas.openxmlformats.org/drawingml/2006/main">
          <a:off x="241300" y="1219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t>
          </a:r>
        </a:p>
      </cdr:txBody>
    </cdr:sp>
  </cdr:relSizeAnchor>
  <cdr:relSizeAnchor xmlns:cdr="http://schemas.openxmlformats.org/drawingml/2006/chartDrawing">
    <cdr:from>
      <cdr:x>0.08056</cdr:x>
      <cdr:y>0.44444</cdr:y>
    </cdr:from>
    <cdr:to>
      <cdr:x>0.30278</cdr:x>
      <cdr:y>0.58333</cdr:y>
    </cdr:to>
    <cdr:sp macro="" textlink="">
      <cdr:nvSpPr>
        <cdr:cNvPr id="7" name="yt3"/>
        <cdr:cNvSpPr txBox="1"/>
      </cdr:nvSpPr>
      <cdr:spPr>
        <a:xfrm xmlns:a="http://schemas.openxmlformats.org/drawingml/2006/main">
          <a:off x="368300" y="1219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STD testing</a:t>
          </a:r>
        </a:p>
      </cdr:txBody>
    </cdr:sp>
  </cdr:relSizeAnchor>
  <cdr:relSizeAnchor xmlns:cdr="http://schemas.openxmlformats.org/drawingml/2006/chartDrawing">
    <cdr:from>
      <cdr:x>0.05278</cdr:x>
      <cdr:y>0.57407</cdr:y>
    </cdr:from>
    <cdr:to>
      <cdr:x>0.08056</cdr:x>
      <cdr:y>0.71296</cdr:y>
    </cdr:to>
    <cdr:sp macro="" textlink="">
      <cdr:nvSpPr>
        <cdr:cNvPr id="8" name="y4"/>
        <cdr:cNvSpPr txBox="1"/>
      </cdr:nvSpPr>
      <cdr:spPr>
        <a:xfrm xmlns:a="http://schemas.openxmlformats.org/drawingml/2006/main">
          <a:off x="241300" y="1574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a:t>
          </a:r>
        </a:p>
      </cdr:txBody>
    </cdr:sp>
  </cdr:relSizeAnchor>
  <cdr:relSizeAnchor xmlns:cdr="http://schemas.openxmlformats.org/drawingml/2006/chartDrawing">
    <cdr:from>
      <cdr:x>0.08056</cdr:x>
      <cdr:y>0.57407</cdr:y>
    </cdr:from>
    <cdr:to>
      <cdr:x>0.30278</cdr:x>
      <cdr:y>0.71296</cdr:y>
    </cdr:to>
    <cdr:sp macro="" textlink="">
      <cdr:nvSpPr>
        <cdr:cNvPr id="9" name="yt4"/>
        <cdr:cNvSpPr txBox="1"/>
      </cdr:nvSpPr>
      <cdr:spPr>
        <a:xfrm xmlns:a="http://schemas.openxmlformats.org/drawingml/2006/main">
          <a:off x="368300" y="1574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STD treatment</a:t>
          </a:r>
        </a:p>
      </cdr:txBody>
    </cdr:sp>
  </cdr:relSizeAnchor>
  <cdr:relSizeAnchor xmlns:cdr="http://schemas.openxmlformats.org/drawingml/2006/chartDrawing">
    <cdr:from>
      <cdr:x>0.05278</cdr:x>
      <cdr:y>0.71296</cdr:y>
    </cdr:from>
    <cdr:to>
      <cdr:x>0.08056</cdr:x>
      <cdr:y>0.85185</cdr:y>
    </cdr:to>
    <cdr:sp macro="" textlink="">
      <cdr:nvSpPr>
        <cdr:cNvPr id="10" name="y5"/>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a:t>
          </a:r>
        </a:p>
      </cdr:txBody>
    </cdr:sp>
  </cdr:relSizeAnchor>
  <cdr:relSizeAnchor xmlns:cdr="http://schemas.openxmlformats.org/drawingml/2006/chartDrawing">
    <cdr:from>
      <cdr:x>0.08056</cdr:x>
      <cdr:y>0.71296</cdr:y>
    </cdr:from>
    <cdr:to>
      <cdr:x>0.30278</cdr:x>
      <cdr:y>0.85185</cdr:y>
    </cdr:to>
    <cdr:sp macro="" textlink="">
      <cdr:nvSpPr>
        <cdr:cNvPr id="11" name="yt5"/>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Pregnancy testing</a:t>
          </a:r>
        </a:p>
      </cdr:txBody>
    </cdr:sp>
  </cdr:relSizeAnchor>
  <cdr:relSizeAnchor xmlns:cdr="http://schemas.openxmlformats.org/drawingml/2006/chartDrawing">
    <cdr:from>
      <cdr:x>0.02052</cdr:x>
      <cdr:y>0.02826</cdr:y>
    </cdr:from>
    <cdr:to>
      <cdr:x>0.07182</cdr:x>
      <cdr:y>0.12919</cdr:y>
    </cdr:to>
    <cdr:sp macro="" textlink="">
      <cdr:nvSpPr>
        <cdr:cNvPr id="1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38.</a:t>
          </a:r>
        </a:p>
      </cdr:txBody>
    </cdr:sp>
  </cdr:relSizeAnchor>
  <cdr:relSizeAnchor xmlns:cdr="http://schemas.openxmlformats.org/drawingml/2006/chartDrawing">
    <cdr:from>
      <cdr:x>0.07182</cdr:x>
      <cdr:y>0.02826</cdr:y>
    </cdr:from>
    <cdr:to>
      <cdr:x>0.97327</cdr:x>
      <cdr:y>0.12919</cdr:y>
    </cdr:to>
    <cdr:sp macro="" textlink="">
      <cdr:nvSpPr>
        <cdr:cNvPr id="1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provide the following services to students.</a:t>
          </a:r>
        </a:p>
      </cdr:txBody>
    </cdr:sp>
  </cdr:relSizeAnchor>
  <cdr:relSizeAnchor xmlns:cdr="http://schemas.openxmlformats.org/drawingml/2006/chartDrawing">
    <cdr:from>
      <cdr:x>0.02052</cdr:x>
      <cdr:y>0.91644</cdr:y>
    </cdr:from>
    <cdr:to>
      <cdr:x>0.97327</cdr:x>
      <cdr:y>0.99718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58 of 79</a:t>
          </a:r>
        </a:p>
      </cdr:txBody>
    </cdr:sp>
  </cdr:relSizeAnchor>
  <cdr:relSizeAnchor xmlns:cdr="http://schemas.openxmlformats.org/drawingml/2006/chartDrawing">
    <cdr:from>
      <cdr:x>0.02052</cdr:x>
      <cdr:y>0.95963</cdr:y>
    </cdr:from>
    <cdr:to>
      <cdr:x>0.9806</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59.xml><?xml version="1.0" encoding="utf-8"?>
<c:userShapes xmlns:c="http://schemas.openxmlformats.org/drawingml/2006/chart">
  <cdr:relSizeAnchor xmlns:cdr="http://schemas.openxmlformats.org/drawingml/2006/chartDrawing">
    <cdr:from>
      <cdr:x>0.05278</cdr:x>
      <cdr:y>0.1713</cdr:y>
    </cdr:from>
    <cdr:to>
      <cdr:x>0.08056</cdr:x>
      <cdr:y>0.31019</cdr:y>
    </cdr:to>
    <cdr:sp macro="" textlink="">
      <cdr:nvSpPr>
        <cdr:cNvPr id="2" name="y1"/>
        <cdr:cNvSpPr txBox="1"/>
      </cdr:nvSpPr>
      <cdr:spPr>
        <a:xfrm xmlns:a="http://schemas.openxmlformats.org/drawingml/2006/main">
          <a:off x="241300" y="469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f.</a:t>
          </a:r>
        </a:p>
      </cdr:txBody>
    </cdr:sp>
  </cdr:relSizeAnchor>
  <cdr:relSizeAnchor xmlns:cdr="http://schemas.openxmlformats.org/drawingml/2006/chartDrawing">
    <cdr:from>
      <cdr:x>0.08056</cdr:x>
      <cdr:y>0.1713</cdr:y>
    </cdr:from>
    <cdr:to>
      <cdr:x>0.30278</cdr:x>
      <cdr:y>0.31019</cdr:y>
    </cdr:to>
    <cdr:sp macro="" textlink="">
      <cdr:nvSpPr>
        <cdr:cNvPr id="3" name="yt1"/>
        <cdr:cNvSpPr txBox="1"/>
      </cdr:nvSpPr>
      <cdr:spPr>
        <a:xfrm xmlns:a="http://schemas.openxmlformats.org/drawingml/2006/main">
          <a:off x="368300" y="469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Provision of condoms</a:t>
          </a:r>
        </a:p>
      </cdr:txBody>
    </cdr:sp>
  </cdr:relSizeAnchor>
  <cdr:relSizeAnchor xmlns:cdr="http://schemas.openxmlformats.org/drawingml/2006/chartDrawing">
    <cdr:from>
      <cdr:x>0.05278</cdr:x>
      <cdr:y>0.30556</cdr:y>
    </cdr:from>
    <cdr:to>
      <cdr:x>0.08056</cdr:x>
      <cdr:y>0.44444</cdr:y>
    </cdr:to>
    <cdr:sp macro="" textlink="">
      <cdr:nvSpPr>
        <cdr:cNvPr id="4" name="y2"/>
        <cdr:cNvSpPr txBox="1"/>
      </cdr:nvSpPr>
      <cdr:spPr>
        <a:xfrm xmlns:a="http://schemas.openxmlformats.org/drawingml/2006/main">
          <a:off x="241300" y="838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g.</a:t>
          </a:r>
        </a:p>
      </cdr:txBody>
    </cdr:sp>
  </cdr:relSizeAnchor>
  <cdr:relSizeAnchor xmlns:cdr="http://schemas.openxmlformats.org/drawingml/2006/chartDrawing">
    <cdr:from>
      <cdr:x>0.08056</cdr:x>
      <cdr:y>0.30556</cdr:y>
    </cdr:from>
    <cdr:to>
      <cdr:x>0.30278</cdr:x>
      <cdr:y>0.44444</cdr:y>
    </cdr:to>
    <cdr:sp macro="" textlink="">
      <cdr:nvSpPr>
        <cdr:cNvPr id="5" name="yt2"/>
        <cdr:cNvSpPr txBox="1"/>
      </cdr:nvSpPr>
      <cdr:spPr>
        <a:xfrm xmlns:a="http://schemas.openxmlformats.org/drawingml/2006/main">
          <a:off x="368300" y="838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Provision of condom-compatible lubricants (i.e., water- or silicone-based)</a:t>
          </a:r>
        </a:p>
      </cdr:txBody>
    </cdr:sp>
  </cdr:relSizeAnchor>
  <cdr:relSizeAnchor xmlns:cdr="http://schemas.openxmlformats.org/drawingml/2006/chartDrawing">
    <cdr:from>
      <cdr:x>0.05278</cdr:x>
      <cdr:y>0.44444</cdr:y>
    </cdr:from>
    <cdr:to>
      <cdr:x>0.08056</cdr:x>
      <cdr:y>0.58333</cdr:y>
    </cdr:to>
    <cdr:sp macro="" textlink="">
      <cdr:nvSpPr>
        <cdr:cNvPr id="6" name="y3"/>
        <cdr:cNvSpPr txBox="1"/>
      </cdr:nvSpPr>
      <cdr:spPr>
        <a:xfrm xmlns:a="http://schemas.openxmlformats.org/drawingml/2006/main">
          <a:off x="241300" y="1219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h.</a:t>
          </a:r>
        </a:p>
      </cdr:txBody>
    </cdr:sp>
  </cdr:relSizeAnchor>
  <cdr:relSizeAnchor xmlns:cdr="http://schemas.openxmlformats.org/drawingml/2006/chartDrawing">
    <cdr:from>
      <cdr:x>0.08056</cdr:x>
      <cdr:y>0.44444</cdr:y>
    </cdr:from>
    <cdr:to>
      <cdr:x>0.30278</cdr:x>
      <cdr:y>0.58333</cdr:y>
    </cdr:to>
    <cdr:sp macro="" textlink="">
      <cdr:nvSpPr>
        <cdr:cNvPr id="7" name="yt3"/>
        <cdr:cNvSpPr txBox="1"/>
      </cdr:nvSpPr>
      <cdr:spPr>
        <a:xfrm xmlns:a="http://schemas.openxmlformats.org/drawingml/2006/main">
          <a:off x="368300" y="1219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Provision of contraceptives other than condoms (e.g., birth control pill, birth control shot, intrauterine device [IUD])</a:t>
          </a:r>
        </a:p>
      </cdr:txBody>
    </cdr:sp>
  </cdr:relSizeAnchor>
  <cdr:relSizeAnchor xmlns:cdr="http://schemas.openxmlformats.org/drawingml/2006/chartDrawing">
    <cdr:from>
      <cdr:x>0.05278</cdr:x>
      <cdr:y>0.57407</cdr:y>
    </cdr:from>
    <cdr:to>
      <cdr:x>0.08056</cdr:x>
      <cdr:y>0.71296</cdr:y>
    </cdr:to>
    <cdr:sp macro="" textlink="">
      <cdr:nvSpPr>
        <cdr:cNvPr id="8" name="y4"/>
        <cdr:cNvSpPr txBox="1"/>
      </cdr:nvSpPr>
      <cdr:spPr>
        <a:xfrm xmlns:a="http://schemas.openxmlformats.org/drawingml/2006/main">
          <a:off x="241300" y="1574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i.</a:t>
          </a:r>
        </a:p>
      </cdr:txBody>
    </cdr:sp>
  </cdr:relSizeAnchor>
  <cdr:relSizeAnchor xmlns:cdr="http://schemas.openxmlformats.org/drawingml/2006/chartDrawing">
    <cdr:from>
      <cdr:x>0.08056</cdr:x>
      <cdr:y>0.57407</cdr:y>
    </cdr:from>
    <cdr:to>
      <cdr:x>0.30278</cdr:x>
      <cdr:y>0.71296</cdr:y>
    </cdr:to>
    <cdr:sp macro="" textlink="">
      <cdr:nvSpPr>
        <cdr:cNvPr id="9" name="yt4"/>
        <cdr:cNvSpPr txBox="1"/>
      </cdr:nvSpPr>
      <cdr:spPr>
        <a:xfrm xmlns:a="http://schemas.openxmlformats.org/drawingml/2006/main">
          <a:off x="368300" y="1574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Prenatal care</a:t>
          </a:r>
        </a:p>
      </cdr:txBody>
    </cdr:sp>
  </cdr:relSizeAnchor>
  <cdr:relSizeAnchor xmlns:cdr="http://schemas.openxmlformats.org/drawingml/2006/chartDrawing">
    <cdr:from>
      <cdr:x>0.05278</cdr:x>
      <cdr:y>0.71296</cdr:y>
    </cdr:from>
    <cdr:to>
      <cdr:x>0.08056</cdr:x>
      <cdr:y>0.85185</cdr:y>
    </cdr:to>
    <cdr:sp macro="" textlink="">
      <cdr:nvSpPr>
        <cdr:cNvPr id="10" name="y5"/>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j.</a:t>
          </a:r>
        </a:p>
      </cdr:txBody>
    </cdr:sp>
  </cdr:relSizeAnchor>
  <cdr:relSizeAnchor xmlns:cdr="http://schemas.openxmlformats.org/drawingml/2006/chartDrawing">
    <cdr:from>
      <cdr:x>0.08056</cdr:x>
      <cdr:y>0.71296</cdr:y>
    </cdr:from>
    <cdr:to>
      <cdr:x>0.30278</cdr:x>
      <cdr:y>0.85185</cdr:y>
    </cdr:to>
    <cdr:sp macro="" textlink="">
      <cdr:nvSpPr>
        <cdr:cNvPr id="11" name="yt5"/>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Human papillomavirus (HPV) vaccine administration</a:t>
          </a:r>
        </a:p>
      </cdr:txBody>
    </cdr:sp>
  </cdr:relSizeAnchor>
  <cdr:relSizeAnchor xmlns:cdr="http://schemas.openxmlformats.org/drawingml/2006/chartDrawing">
    <cdr:from>
      <cdr:x>0.02052</cdr:x>
      <cdr:y>0.02826</cdr:y>
    </cdr:from>
    <cdr:to>
      <cdr:x>0.07182</cdr:x>
      <cdr:y>0.12919</cdr:y>
    </cdr:to>
    <cdr:sp macro="" textlink="">
      <cdr:nvSpPr>
        <cdr:cNvPr id="1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38.</a:t>
          </a:r>
        </a:p>
      </cdr:txBody>
    </cdr:sp>
  </cdr:relSizeAnchor>
  <cdr:relSizeAnchor xmlns:cdr="http://schemas.openxmlformats.org/drawingml/2006/chartDrawing">
    <cdr:from>
      <cdr:x>0.07182</cdr:x>
      <cdr:y>0.02826</cdr:y>
    </cdr:from>
    <cdr:to>
      <cdr:x>0.97327</cdr:x>
      <cdr:y>0.12919</cdr:y>
    </cdr:to>
    <cdr:sp macro="" textlink="">
      <cdr:nvSpPr>
        <cdr:cNvPr id="1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provide the following services to students.</a:t>
          </a:r>
        </a:p>
      </cdr:txBody>
    </cdr:sp>
  </cdr:relSizeAnchor>
  <cdr:relSizeAnchor xmlns:cdr="http://schemas.openxmlformats.org/drawingml/2006/chartDrawing">
    <cdr:from>
      <cdr:x>0.02052</cdr:x>
      <cdr:y>0.91644</cdr:y>
    </cdr:from>
    <cdr:to>
      <cdr:x>0.97327</cdr:x>
      <cdr:y>0.99718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59 of 79</a:t>
          </a:r>
        </a:p>
      </cdr:txBody>
    </cdr:sp>
  </cdr:relSizeAnchor>
  <cdr:relSizeAnchor xmlns:cdr="http://schemas.openxmlformats.org/drawingml/2006/chartDrawing">
    <cdr:from>
      <cdr:x>0.02052</cdr:x>
      <cdr:y>0.95963</cdr:y>
    </cdr:from>
    <cdr:to>
      <cdr:x>0.9806</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6.xml><?xml version="1.0" encoding="utf-8"?>
<c:userShapes xmlns:c="http://schemas.openxmlformats.org/drawingml/2006/chart">
  <cdr:relSizeAnchor xmlns:cdr="http://schemas.openxmlformats.org/drawingml/2006/chartDrawing">
    <cdr:from>
      <cdr:x>0.02052</cdr:x>
      <cdr:y>0.02826</cdr:y>
    </cdr:from>
    <cdr:to>
      <cdr:x>0.07182</cdr:x>
      <cdr:y>0.12919</cdr:y>
    </cdr:to>
    <cdr:sp macro="" textlink="">
      <cdr:nvSpPr>
        <cdr:cNvPr id="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a:t>
          </a:r>
        </a:p>
      </cdr:txBody>
    </cdr:sp>
  </cdr:relSizeAnchor>
  <cdr:relSizeAnchor xmlns:cdr="http://schemas.openxmlformats.org/drawingml/2006/chartDrawing">
    <cdr:from>
      <cdr:x>0.07182</cdr:x>
      <cdr:y>0.02826</cdr:y>
    </cdr:from>
    <cdr:to>
      <cdr:x>0.97327</cdr:x>
      <cdr:y>0.12919</cdr:y>
    </cdr:to>
    <cdr:sp macro="" textlink="">
      <cdr:nvSpPr>
        <cdr:cNvPr id="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reviewed health and safety data as part of school’s improvement planning process.*</a:t>
          </a:r>
        </a:p>
      </cdr:txBody>
    </cdr:sp>
  </cdr:relSizeAnchor>
  <cdr:relSizeAnchor xmlns:cdr="http://schemas.openxmlformats.org/drawingml/2006/chartDrawing">
    <cdr:from>
      <cdr:x>0.02052</cdr:x>
      <cdr:y>0.91644</cdr:y>
    </cdr:from>
    <cdr:to>
      <cdr:x>0.97327</cdr:x>
      <cdr:y>0.99718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*Among schools that engaged in an improvement planning process during the past year.</a:t>
          </a:r>
        </a:p>
      </cdr:txBody>
    </cdr:sp>
  </cdr:relSizeAnchor>
  <cdr:relSizeAnchor xmlns:cdr="http://schemas.openxmlformats.org/drawingml/2006/chartDrawing">
    <cdr:from>
      <cdr:x>0.89007</cdr:x>
      <cdr:y>0.95963</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6 of 79</a:t>
          </a:r>
        </a:p>
      </cdr:txBody>
    </cdr:sp>
  </cdr:relSizeAnchor>
  <cdr:relSizeAnchor xmlns:cdr="http://schemas.openxmlformats.org/drawingml/2006/chartDrawing">
    <cdr:from>
      <cdr:x>0.02052</cdr:x>
      <cdr:y>0.95963</cdr:y>
    </cdr:from>
    <cdr:to>
      <cdr:x>0.9806</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60.xml><?xml version="1.0" encoding="utf-8"?>
<c:userShapes xmlns:c="http://schemas.openxmlformats.org/drawingml/2006/chart">
  <cdr:relSizeAnchor xmlns:cdr="http://schemas.openxmlformats.org/drawingml/2006/chartDrawing">
    <cdr:from>
      <cdr:x>0.05278</cdr:x>
      <cdr:y>0.18056</cdr:y>
    </cdr:from>
    <cdr:to>
      <cdr:x>0.08056</cdr:x>
      <cdr:y>0.34259</cdr:y>
    </cdr:to>
    <cdr:sp macro="" textlink="">
      <cdr:nvSpPr>
        <cdr:cNvPr id="2" name="y1"/>
        <cdr:cNvSpPr txBox="1"/>
      </cdr:nvSpPr>
      <cdr:spPr>
        <a:xfrm xmlns:a="http://schemas.openxmlformats.org/drawingml/2006/main">
          <a:off x="241300" y="495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k.</a:t>
          </a:r>
        </a:p>
      </cdr:txBody>
    </cdr:sp>
  </cdr:relSizeAnchor>
  <cdr:relSizeAnchor xmlns:cdr="http://schemas.openxmlformats.org/drawingml/2006/chartDrawing">
    <cdr:from>
      <cdr:x>0.08056</cdr:x>
      <cdr:y>0.18056</cdr:y>
    </cdr:from>
    <cdr:to>
      <cdr:x>0.30278</cdr:x>
      <cdr:y>0.34259</cdr:y>
    </cdr:to>
    <cdr:sp macro="" textlink="">
      <cdr:nvSpPr>
        <cdr:cNvPr id="3" name="yt1"/>
        <cdr:cNvSpPr txBox="1"/>
      </cdr:nvSpPr>
      <cdr:spPr>
        <a:xfrm xmlns:a="http://schemas.openxmlformats.org/drawingml/2006/main">
          <a:off x="368300" y="495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Assessment for alcohol or other drug use, abuse, or dependency</a:t>
          </a:r>
        </a:p>
      </cdr:txBody>
    </cdr:sp>
  </cdr:relSizeAnchor>
  <cdr:relSizeAnchor xmlns:cdr="http://schemas.openxmlformats.org/drawingml/2006/chartDrawing">
    <cdr:from>
      <cdr:x>0.05278</cdr:x>
      <cdr:y>0.35185</cdr:y>
    </cdr:from>
    <cdr:to>
      <cdr:x>0.08056</cdr:x>
      <cdr:y>0.51389</cdr:y>
    </cdr:to>
    <cdr:sp macro="" textlink="">
      <cdr:nvSpPr>
        <cdr:cNvPr id="4" name="y2"/>
        <cdr:cNvSpPr txBox="1"/>
      </cdr:nvSpPr>
      <cdr:spPr>
        <a:xfrm xmlns:a="http://schemas.openxmlformats.org/drawingml/2006/main">
          <a:off x="241300" y="9652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l.</a:t>
          </a:r>
        </a:p>
      </cdr:txBody>
    </cdr:sp>
  </cdr:relSizeAnchor>
  <cdr:relSizeAnchor xmlns:cdr="http://schemas.openxmlformats.org/drawingml/2006/chartDrawing">
    <cdr:from>
      <cdr:x>0.08056</cdr:x>
      <cdr:y>0.35185</cdr:y>
    </cdr:from>
    <cdr:to>
      <cdr:x>0.30278</cdr:x>
      <cdr:y>0.51389</cdr:y>
    </cdr:to>
    <cdr:sp macro="" textlink="">
      <cdr:nvSpPr>
        <cdr:cNvPr id="5" name="yt2"/>
        <cdr:cNvSpPr txBox="1"/>
      </cdr:nvSpPr>
      <cdr:spPr>
        <a:xfrm xmlns:a="http://schemas.openxmlformats.org/drawingml/2006/main">
          <a:off x="368300" y="9652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Daily medication administration for students with chronic health conditions (e.g., asthma, diabetes)</a:t>
          </a:r>
        </a:p>
      </cdr:txBody>
    </cdr:sp>
  </cdr:relSizeAnchor>
  <cdr:relSizeAnchor xmlns:cdr="http://schemas.openxmlformats.org/drawingml/2006/chartDrawing">
    <cdr:from>
      <cdr:x>0.05278</cdr:x>
      <cdr:y>0.51852</cdr:y>
    </cdr:from>
    <cdr:to>
      <cdr:x>0.08056</cdr:x>
      <cdr:y>0.68056</cdr:y>
    </cdr:to>
    <cdr:sp macro="" textlink="">
      <cdr:nvSpPr>
        <cdr:cNvPr id="6" name="y3"/>
        <cdr:cNvSpPr txBox="1"/>
      </cdr:nvSpPr>
      <cdr:spPr>
        <a:xfrm xmlns:a="http://schemas.openxmlformats.org/drawingml/2006/main">
          <a:off x="241300" y="14224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m.</a:t>
          </a:r>
        </a:p>
      </cdr:txBody>
    </cdr:sp>
  </cdr:relSizeAnchor>
  <cdr:relSizeAnchor xmlns:cdr="http://schemas.openxmlformats.org/drawingml/2006/chartDrawing">
    <cdr:from>
      <cdr:x>0.08056</cdr:x>
      <cdr:y>0.51852</cdr:y>
    </cdr:from>
    <cdr:to>
      <cdr:x>0.30278</cdr:x>
      <cdr:y>0.68056</cdr:y>
    </cdr:to>
    <cdr:sp macro="" textlink="">
      <cdr:nvSpPr>
        <cdr:cNvPr id="7" name="yt3"/>
        <cdr:cNvSpPr txBox="1"/>
      </cdr:nvSpPr>
      <cdr:spPr>
        <a:xfrm xmlns:a="http://schemas.openxmlformats.org/drawingml/2006/main">
          <a:off x="368300" y="14224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Stock rescue or "as needed" medication for any student experiencing a health emergency (e.g., asthma episode, severe allergic reaction)</a:t>
          </a:r>
        </a:p>
      </cdr:txBody>
    </cdr:sp>
  </cdr:relSizeAnchor>
  <cdr:relSizeAnchor xmlns:cdr="http://schemas.openxmlformats.org/drawingml/2006/chartDrawing">
    <cdr:from>
      <cdr:x>0.05278</cdr:x>
      <cdr:y>0.68981</cdr:y>
    </cdr:from>
    <cdr:to>
      <cdr:x>0.08056</cdr:x>
      <cdr:y>0.85185</cdr:y>
    </cdr:to>
    <cdr:sp macro="" textlink="">
      <cdr:nvSpPr>
        <cdr:cNvPr id="8" name="y4"/>
        <cdr:cNvSpPr txBox="1"/>
      </cdr:nvSpPr>
      <cdr:spPr>
        <a:xfrm xmlns:a="http://schemas.openxmlformats.org/drawingml/2006/main">
          <a:off x="241300" y="1892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n.</a:t>
          </a:r>
        </a:p>
      </cdr:txBody>
    </cdr:sp>
  </cdr:relSizeAnchor>
  <cdr:relSizeAnchor xmlns:cdr="http://schemas.openxmlformats.org/drawingml/2006/chartDrawing">
    <cdr:from>
      <cdr:x>0.08056</cdr:x>
      <cdr:y>0.68981</cdr:y>
    </cdr:from>
    <cdr:to>
      <cdr:x>0.30278</cdr:x>
      <cdr:y>0.85185</cdr:y>
    </cdr:to>
    <cdr:sp macro="" textlink="">
      <cdr:nvSpPr>
        <cdr:cNvPr id="9" name="yt4"/>
        <cdr:cNvSpPr txBox="1"/>
      </cdr:nvSpPr>
      <cdr:spPr>
        <a:xfrm xmlns:a="http://schemas.openxmlformats.org/drawingml/2006/main">
          <a:off x="368300" y="1892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Case management for students with chronic health conditions (e.g., asthma, diabetes)</a:t>
          </a:r>
        </a:p>
      </cdr:txBody>
    </cdr:sp>
  </cdr:relSizeAnchor>
  <cdr:relSizeAnchor xmlns:cdr="http://schemas.openxmlformats.org/drawingml/2006/chartDrawing">
    <cdr:from>
      <cdr:x>0.02052</cdr:x>
      <cdr:y>0.02826</cdr:y>
    </cdr:from>
    <cdr:to>
      <cdr:x>0.07182</cdr:x>
      <cdr:y>0.12919</cdr:y>
    </cdr:to>
    <cdr:sp macro="" textlink="">
      <cdr:nvSpPr>
        <cdr:cNvPr id="10"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38.</a:t>
          </a:r>
        </a:p>
      </cdr:txBody>
    </cdr:sp>
  </cdr:relSizeAnchor>
  <cdr:relSizeAnchor xmlns:cdr="http://schemas.openxmlformats.org/drawingml/2006/chartDrawing">
    <cdr:from>
      <cdr:x>0.07182</cdr:x>
      <cdr:y>0.02826</cdr:y>
    </cdr:from>
    <cdr:to>
      <cdr:x>0.97327</cdr:x>
      <cdr:y>0.12919</cdr:y>
    </cdr:to>
    <cdr:sp macro="" textlink="">
      <cdr:nvSpPr>
        <cdr:cNvPr id="11"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provide the following services to students.</a:t>
          </a:r>
        </a:p>
      </cdr:txBody>
    </cdr:sp>
  </cdr:relSizeAnchor>
  <cdr:relSizeAnchor xmlns:cdr="http://schemas.openxmlformats.org/drawingml/2006/chartDrawing">
    <cdr:from>
      <cdr:x>0.02052</cdr:x>
      <cdr:y>0.91644</cdr:y>
    </cdr:from>
    <cdr:to>
      <cdr:x>0.97327</cdr:x>
      <cdr:y>0.99718</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60 of 79</a:t>
          </a:r>
        </a:p>
      </cdr:txBody>
    </cdr:sp>
  </cdr:relSizeAnchor>
  <cdr:relSizeAnchor xmlns:cdr="http://schemas.openxmlformats.org/drawingml/2006/chartDrawing">
    <cdr:from>
      <cdr:x>0.02052</cdr:x>
      <cdr:y>0.95963</cdr:y>
    </cdr:from>
    <cdr:to>
      <cdr:x>0.9806</cdr:x>
      <cdr:y>1</cdr:y>
    </cdr:to>
    <cdr:sp macro="" textlink="">
      <cdr:nvSpPr>
        <cdr:cNvPr id="14"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61.xml><?xml version="1.0" encoding="utf-8"?>
<c:userShapes xmlns:c="http://schemas.openxmlformats.org/drawingml/2006/chart">
  <cdr:relSizeAnchor xmlns:cdr="http://schemas.openxmlformats.org/drawingml/2006/chartDrawing">
    <cdr:from>
      <cdr:x>0.05278</cdr:x>
      <cdr:y>0.1713</cdr:y>
    </cdr:from>
    <cdr:to>
      <cdr:x>0.08056</cdr:x>
      <cdr:y>0.31019</cdr:y>
    </cdr:to>
    <cdr:sp macro="" textlink="">
      <cdr:nvSpPr>
        <cdr:cNvPr id="2" name="y1"/>
        <cdr:cNvSpPr txBox="1"/>
      </cdr:nvSpPr>
      <cdr:spPr>
        <a:xfrm xmlns:a="http://schemas.openxmlformats.org/drawingml/2006/main">
          <a:off x="241300" y="469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0.1713</cdr:y>
    </cdr:from>
    <cdr:to>
      <cdr:x>0.30278</cdr:x>
      <cdr:y>0.31019</cdr:y>
    </cdr:to>
    <cdr:sp macro="" textlink="">
      <cdr:nvSpPr>
        <cdr:cNvPr id="3" name="yt1"/>
        <cdr:cNvSpPr txBox="1"/>
      </cdr:nvSpPr>
      <cdr:spPr>
        <a:xfrm xmlns:a="http://schemas.openxmlformats.org/drawingml/2006/main">
          <a:off x="368300" y="469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HIV testing</a:t>
          </a:r>
        </a:p>
      </cdr:txBody>
    </cdr:sp>
  </cdr:relSizeAnchor>
  <cdr:relSizeAnchor xmlns:cdr="http://schemas.openxmlformats.org/drawingml/2006/chartDrawing">
    <cdr:from>
      <cdr:x>0.05278</cdr:x>
      <cdr:y>0.30556</cdr:y>
    </cdr:from>
    <cdr:to>
      <cdr:x>0.08056</cdr:x>
      <cdr:y>0.44444</cdr:y>
    </cdr:to>
    <cdr:sp macro="" textlink="">
      <cdr:nvSpPr>
        <cdr:cNvPr id="4" name="y2"/>
        <cdr:cNvSpPr txBox="1"/>
      </cdr:nvSpPr>
      <cdr:spPr>
        <a:xfrm xmlns:a="http://schemas.openxmlformats.org/drawingml/2006/main">
          <a:off x="241300" y="838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0.30556</cdr:y>
    </cdr:from>
    <cdr:to>
      <cdr:x>0.30278</cdr:x>
      <cdr:y>0.44444</cdr:y>
    </cdr:to>
    <cdr:sp macro="" textlink="">
      <cdr:nvSpPr>
        <cdr:cNvPr id="5" name="yt2"/>
        <cdr:cNvSpPr txBox="1"/>
      </cdr:nvSpPr>
      <cdr:spPr>
        <a:xfrm xmlns:a="http://schemas.openxmlformats.org/drawingml/2006/main">
          <a:off x="368300" y="838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HIV treatment (ongoing medical care for persons living with HIV)</a:t>
          </a:r>
        </a:p>
      </cdr:txBody>
    </cdr:sp>
  </cdr:relSizeAnchor>
  <cdr:relSizeAnchor xmlns:cdr="http://schemas.openxmlformats.org/drawingml/2006/chartDrawing">
    <cdr:from>
      <cdr:x>0.05278</cdr:x>
      <cdr:y>0.44444</cdr:y>
    </cdr:from>
    <cdr:to>
      <cdr:x>0.08056</cdr:x>
      <cdr:y>0.58333</cdr:y>
    </cdr:to>
    <cdr:sp macro="" textlink="">
      <cdr:nvSpPr>
        <cdr:cNvPr id="6" name="y3"/>
        <cdr:cNvSpPr txBox="1"/>
      </cdr:nvSpPr>
      <cdr:spPr>
        <a:xfrm xmlns:a="http://schemas.openxmlformats.org/drawingml/2006/main">
          <a:off x="241300" y="1219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t>
          </a:r>
        </a:p>
      </cdr:txBody>
    </cdr:sp>
  </cdr:relSizeAnchor>
  <cdr:relSizeAnchor xmlns:cdr="http://schemas.openxmlformats.org/drawingml/2006/chartDrawing">
    <cdr:from>
      <cdr:x>0.08056</cdr:x>
      <cdr:y>0.44444</cdr:y>
    </cdr:from>
    <cdr:to>
      <cdr:x>0.30278</cdr:x>
      <cdr:y>0.58333</cdr:y>
    </cdr:to>
    <cdr:sp macro="" textlink="">
      <cdr:nvSpPr>
        <cdr:cNvPr id="7" name="yt3"/>
        <cdr:cNvSpPr txBox="1"/>
      </cdr:nvSpPr>
      <cdr:spPr>
        <a:xfrm xmlns:a="http://schemas.openxmlformats.org/drawingml/2006/main">
          <a:off x="368300" y="1219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nPEP (non-occupational post-exposure prophylaxis for HIV—a short course of medication given within 72 hours of exposure to infectious bodily fluids from a person known to be HIV positive)</a:t>
          </a:r>
        </a:p>
      </cdr:txBody>
    </cdr:sp>
  </cdr:relSizeAnchor>
  <cdr:relSizeAnchor xmlns:cdr="http://schemas.openxmlformats.org/drawingml/2006/chartDrawing">
    <cdr:from>
      <cdr:x>0.05278</cdr:x>
      <cdr:y>0.57407</cdr:y>
    </cdr:from>
    <cdr:to>
      <cdr:x>0.08056</cdr:x>
      <cdr:y>0.71296</cdr:y>
    </cdr:to>
    <cdr:sp macro="" textlink="">
      <cdr:nvSpPr>
        <cdr:cNvPr id="8" name="y4"/>
        <cdr:cNvSpPr txBox="1"/>
      </cdr:nvSpPr>
      <cdr:spPr>
        <a:xfrm xmlns:a="http://schemas.openxmlformats.org/drawingml/2006/main">
          <a:off x="241300" y="1574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a:t>
          </a:r>
        </a:p>
      </cdr:txBody>
    </cdr:sp>
  </cdr:relSizeAnchor>
  <cdr:relSizeAnchor xmlns:cdr="http://schemas.openxmlformats.org/drawingml/2006/chartDrawing">
    <cdr:from>
      <cdr:x>0.08056</cdr:x>
      <cdr:y>0.57407</cdr:y>
    </cdr:from>
    <cdr:to>
      <cdr:x>0.30278</cdr:x>
      <cdr:y>0.71296</cdr:y>
    </cdr:to>
    <cdr:sp macro="" textlink="">
      <cdr:nvSpPr>
        <cdr:cNvPr id="9" name="yt4"/>
        <cdr:cNvSpPr txBox="1"/>
      </cdr:nvSpPr>
      <cdr:spPr>
        <a:xfrm xmlns:a="http://schemas.openxmlformats.org/drawingml/2006/main">
          <a:off x="368300" y="1574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PrEP (pre-exposure prophylaxis for HIV—medication taken daily to prevent HIV infection for those at substantial risk for HIV)</a:t>
          </a:r>
        </a:p>
      </cdr:txBody>
    </cdr:sp>
  </cdr:relSizeAnchor>
  <cdr:relSizeAnchor xmlns:cdr="http://schemas.openxmlformats.org/drawingml/2006/chartDrawing">
    <cdr:from>
      <cdr:x>0.05278</cdr:x>
      <cdr:y>0.71296</cdr:y>
    </cdr:from>
    <cdr:to>
      <cdr:x>0.08056</cdr:x>
      <cdr:y>0.85185</cdr:y>
    </cdr:to>
    <cdr:sp macro="" textlink="">
      <cdr:nvSpPr>
        <cdr:cNvPr id="10" name="y5"/>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a:t>
          </a:r>
        </a:p>
      </cdr:txBody>
    </cdr:sp>
  </cdr:relSizeAnchor>
  <cdr:relSizeAnchor xmlns:cdr="http://schemas.openxmlformats.org/drawingml/2006/chartDrawing">
    <cdr:from>
      <cdr:x>0.08056</cdr:x>
      <cdr:y>0.71296</cdr:y>
    </cdr:from>
    <cdr:to>
      <cdr:x>0.30278</cdr:x>
      <cdr:y>0.85185</cdr:y>
    </cdr:to>
    <cdr:sp macro="" textlink="">
      <cdr:nvSpPr>
        <cdr:cNvPr id="11" name="yt5"/>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STD testing</a:t>
          </a:r>
        </a:p>
      </cdr:txBody>
    </cdr:sp>
  </cdr:relSizeAnchor>
  <cdr:relSizeAnchor xmlns:cdr="http://schemas.openxmlformats.org/drawingml/2006/chartDrawing">
    <cdr:from>
      <cdr:x>0.02052</cdr:x>
      <cdr:y>0.02826</cdr:y>
    </cdr:from>
    <cdr:to>
      <cdr:x>0.07182</cdr:x>
      <cdr:y>0.12919</cdr:y>
    </cdr:to>
    <cdr:sp macro="" textlink="">
      <cdr:nvSpPr>
        <cdr:cNvPr id="1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39.</a:t>
          </a:r>
        </a:p>
      </cdr:txBody>
    </cdr:sp>
  </cdr:relSizeAnchor>
  <cdr:relSizeAnchor xmlns:cdr="http://schemas.openxmlformats.org/drawingml/2006/chartDrawing">
    <cdr:from>
      <cdr:x>0.07182</cdr:x>
      <cdr:y>0.02826</cdr:y>
    </cdr:from>
    <cdr:to>
      <cdr:x>0.97327</cdr:x>
      <cdr:y>0.12919</cdr:y>
    </cdr:to>
    <cdr:sp macro="" textlink="">
      <cdr:nvSpPr>
        <cdr:cNvPr id="1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provide students with referrals to any organizations or health care professionals not on school property for the following services.</a:t>
          </a:r>
        </a:p>
      </cdr:txBody>
    </cdr:sp>
  </cdr:relSizeAnchor>
  <cdr:relSizeAnchor xmlns:cdr="http://schemas.openxmlformats.org/drawingml/2006/chartDrawing">
    <cdr:from>
      <cdr:x>0.02052</cdr:x>
      <cdr:y>0.91644</cdr:y>
    </cdr:from>
    <cdr:to>
      <cdr:x>0.97327</cdr:x>
      <cdr:y>0.99718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61 of 79</a:t>
          </a:r>
        </a:p>
      </cdr:txBody>
    </cdr:sp>
  </cdr:relSizeAnchor>
  <cdr:relSizeAnchor xmlns:cdr="http://schemas.openxmlformats.org/drawingml/2006/chartDrawing">
    <cdr:from>
      <cdr:x>0.02052</cdr:x>
      <cdr:y>0.95963</cdr:y>
    </cdr:from>
    <cdr:to>
      <cdr:x>0.9806</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62.xml><?xml version="1.0" encoding="utf-8"?>
<c:userShapes xmlns:c="http://schemas.openxmlformats.org/drawingml/2006/chart">
  <cdr:relSizeAnchor xmlns:cdr="http://schemas.openxmlformats.org/drawingml/2006/chartDrawing">
    <cdr:from>
      <cdr:x>0.05278</cdr:x>
      <cdr:y>0.1713</cdr:y>
    </cdr:from>
    <cdr:to>
      <cdr:x>0.08056</cdr:x>
      <cdr:y>0.31019</cdr:y>
    </cdr:to>
    <cdr:sp macro="" textlink="">
      <cdr:nvSpPr>
        <cdr:cNvPr id="2" name="y1"/>
        <cdr:cNvSpPr txBox="1"/>
      </cdr:nvSpPr>
      <cdr:spPr>
        <a:xfrm xmlns:a="http://schemas.openxmlformats.org/drawingml/2006/main">
          <a:off x="241300" y="469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f.</a:t>
          </a:r>
        </a:p>
      </cdr:txBody>
    </cdr:sp>
  </cdr:relSizeAnchor>
  <cdr:relSizeAnchor xmlns:cdr="http://schemas.openxmlformats.org/drawingml/2006/chartDrawing">
    <cdr:from>
      <cdr:x>0.08056</cdr:x>
      <cdr:y>0.1713</cdr:y>
    </cdr:from>
    <cdr:to>
      <cdr:x>0.30278</cdr:x>
      <cdr:y>0.31019</cdr:y>
    </cdr:to>
    <cdr:sp macro="" textlink="">
      <cdr:nvSpPr>
        <cdr:cNvPr id="3" name="yt1"/>
        <cdr:cNvSpPr txBox="1"/>
      </cdr:nvSpPr>
      <cdr:spPr>
        <a:xfrm xmlns:a="http://schemas.openxmlformats.org/drawingml/2006/main">
          <a:off x="368300" y="469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STD treatment</a:t>
          </a:r>
        </a:p>
      </cdr:txBody>
    </cdr:sp>
  </cdr:relSizeAnchor>
  <cdr:relSizeAnchor xmlns:cdr="http://schemas.openxmlformats.org/drawingml/2006/chartDrawing">
    <cdr:from>
      <cdr:x>0.05278</cdr:x>
      <cdr:y>0.30556</cdr:y>
    </cdr:from>
    <cdr:to>
      <cdr:x>0.08056</cdr:x>
      <cdr:y>0.44444</cdr:y>
    </cdr:to>
    <cdr:sp macro="" textlink="">
      <cdr:nvSpPr>
        <cdr:cNvPr id="4" name="y2"/>
        <cdr:cNvSpPr txBox="1"/>
      </cdr:nvSpPr>
      <cdr:spPr>
        <a:xfrm xmlns:a="http://schemas.openxmlformats.org/drawingml/2006/main">
          <a:off x="241300" y="838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g.</a:t>
          </a:r>
        </a:p>
      </cdr:txBody>
    </cdr:sp>
  </cdr:relSizeAnchor>
  <cdr:relSizeAnchor xmlns:cdr="http://schemas.openxmlformats.org/drawingml/2006/chartDrawing">
    <cdr:from>
      <cdr:x>0.08056</cdr:x>
      <cdr:y>0.30556</cdr:y>
    </cdr:from>
    <cdr:to>
      <cdr:x>0.30278</cdr:x>
      <cdr:y>0.44444</cdr:y>
    </cdr:to>
    <cdr:sp macro="" textlink="">
      <cdr:nvSpPr>
        <cdr:cNvPr id="5" name="yt2"/>
        <cdr:cNvSpPr txBox="1"/>
      </cdr:nvSpPr>
      <cdr:spPr>
        <a:xfrm xmlns:a="http://schemas.openxmlformats.org/drawingml/2006/main">
          <a:off x="368300" y="838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Pregnancy testing</a:t>
          </a:r>
        </a:p>
      </cdr:txBody>
    </cdr:sp>
  </cdr:relSizeAnchor>
  <cdr:relSizeAnchor xmlns:cdr="http://schemas.openxmlformats.org/drawingml/2006/chartDrawing">
    <cdr:from>
      <cdr:x>0.05278</cdr:x>
      <cdr:y>0.44444</cdr:y>
    </cdr:from>
    <cdr:to>
      <cdr:x>0.08056</cdr:x>
      <cdr:y>0.58333</cdr:y>
    </cdr:to>
    <cdr:sp macro="" textlink="">
      <cdr:nvSpPr>
        <cdr:cNvPr id="6" name="y3"/>
        <cdr:cNvSpPr txBox="1"/>
      </cdr:nvSpPr>
      <cdr:spPr>
        <a:xfrm xmlns:a="http://schemas.openxmlformats.org/drawingml/2006/main">
          <a:off x="241300" y="1219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h.</a:t>
          </a:r>
        </a:p>
      </cdr:txBody>
    </cdr:sp>
  </cdr:relSizeAnchor>
  <cdr:relSizeAnchor xmlns:cdr="http://schemas.openxmlformats.org/drawingml/2006/chartDrawing">
    <cdr:from>
      <cdr:x>0.08056</cdr:x>
      <cdr:y>0.44444</cdr:y>
    </cdr:from>
    <cdr:to>
      <cdr:x>0.30278</cdr:x>
      <cdr:y>0.58333</cdr:y>
    </cdr:to>
    <cdr:sp macro="" textlink="">
      <cdr:nvSpPr>
        <cdr:cNvPr id="7" name="yt3"/>
        <cdr:cNvSpPr txBox="1"/>
      </cdr:nvSpPr>
      <cdr:spPr>
        <a:xfrm xmlns:a="http://schemas.openxmlformats.org/drawingml/2006/main">
          <a:off x="368300" y="1219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Provision of condoms</a:t>
          </a:r>
        </a:p>
      </cdr:txBody>
    </cdr:sp>
  </cdr:relSizeAnchor>
  <cdr:relSizeAnchor xmlns:cdr="http://schemas.openxmlformats.org/drawingml/2006/chartDrawing">
    <cdr:from>
      <cdr:x>0.05278</cdr:x>
      <cdr:y>0.57407</cdr:y>
    </cdr:from>
    <cdr:to>
      <cdr:x>0.08056</cdr:x>
      <cdr:y>0.71296</cdr:y>
    </cdr:to>
    <cdr:sp macro="" textlink="">
      <cdr:nvSpPr>
        <cdr:cNvPr id="8" name="y4"/>
        <cdr:cNvSpPr txBox="1"/>
      </cdr:nvSpPr>
      <cdr:spPr>
        <a:xfrm xmlns:a="http://schemas.openxmlformats.org/drawingml/2006/main">
          <a:off x="241300" y="1574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i.</a:t>
          </a:r>
        </a:p>
      </cdr:txBody>
    </cdr:sp>
  </cdr:relSizeAnchor>
  <cdr:relSizeAnchor xmlns:cdr="http://schemas.openxmlformats.org/drawingml/2006/chartDrawing">
    <cdr:from>
      <cdr:x>0.08056</cdr:x>
      <cdr:y>0.57407</cdr:y>
    </cdr:from>
    <cdr:to>
      <cdr:x>0.30278</cdr:x>
      <cdr:y>0.71296</cdr:y>
    </cdr:to>
    <cdr:sp macro="" textlink="">
      <cdr:nvSpPr>
        <cdr:cNvPr id="9" name="yt4"/>
        <cdr:cNvSpPr txBox="1"/>
      </cdr:nvSpPr>
      <cdr:spPr>
        <a:xfrm xmlns:a="http://schemas.openxmlformats.org/drawingml/2006/main">
          <a:off x="368300" y="1574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Provision of condom-compatible lubricants (i.e., water- or silicone-based)</a:t>
          </a:r>
        </a:p>
      </cdr:txBody>
    </cdr:sp>
  </cdr:relSizeAnchor>
  <cdr:relSizeAnchor xmlns:cdr="http://schemas.openxmlformats.org/drawingml/2006/chartDrawing">
    <cdr:from>
      <cdr:x>0.05278</cdr:x>
      <cdr:y>0.71296</cdr:y>
    </cdr:from>
    <cdr:to>
      <cdr:x>0.08056</cdr:x>
      <cdr:y>0.85185</cdr:y>
    </cdr:to>
    <cdr:sp macro="" textlink="">
      <cdr:nvSpPr>
        <cdr:cNvPr id="10" name="y5"/>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j.</a:t>
          </a:r>
        </a:p>
      </cdr:txBody>
    </cdr:sp>
  </cdr:relSizeAnchor>
  <cdr:relSizeAnchor xmlns:cdr="http://schemas.openxmlformats.org/drawingml/2006/chartDrawing">
    <cdr:from>
      <cdr:x>0.08056</cdr:x>
      <cdr:y>0.71296</cdr:y>
    </cdr:from>
    <cdr:to>
      <cdr:x>0.30278</cdr:x>
      <cdr:y>0.85185</cdr:y>
    </cdr:to>
    <cdr:sp macro="" textlink="">
      <cdr:nvSpPr>
        <cdr:cNvPr id="11" name="yt5"/>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Provision of contraceptives other than condoms (e.g., birth control pill, birth control shot, intrauterine device [IUD])</a:t>
          </a:r>
        </a:p>
      </cdr:txBody>
    </cdr:sp>
  </cdr:relSizeAnchor>
  <cdr:relSizeAnchor xmlns:cdr="http://schemas.openxmlformats.org/drawingml/2006/chartDrawing">
    <cdr:from>
      <cdr:x>0.02052</cdr:x>
      <cdr:y>0.02826</cdr:y>
    </cdr:from>
    <cdr:to>
      <cdr:x>0.07182</cdr:x>
      <cdr:y>0.12919</cdr:y>
    </cdr:to>
    <cdr:sp macro="" textlink="">
      <cdr:nvSpPr>
        <cdr:cNvPr id="1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39.</a:t>
          </a:r>
        </a:p>
      </cdr:txBody>
    </cdr:sp>
  </cdr:relSizeAnchor>
  <cdr:relSizeAnchor xmlns:cdr="http://schemas.openxmlformats.org/drawingml/2006/chartDrawing">
    <cdr:from>
      <cdr:x>0.07182</cdr:x>
      <cdr:y>0.02826</cdr:y>
    </cdr:from>
    <cdr:to>
      <cdr:x>0.97327</cdr:x>
      <cdr:y>0.12919</cdr:y>
    </cdr:to>
    <cdr:sp macro="" textlink="">
      <cdr:nvSpPr>
        <cdr:cNvPr id="1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provide students with referrals to any organizations or health care professionals not on school property for the following services.</a:t>
          </a:r>
        </a:p>
      </cdr:txBody>
    </cdr:sp>
  </cdr:relSizeAnchor>
  <cdr:relSizeAnchor xmlns:cdr="http://schemas.openxmlformats.org/drawingml/2006/chartDrawing">
    <cdr:from>
      <cdr:x>0.02052</cdr:x>
      <cdr:y>0.91644</cdr:y>
    </cdr:from>
    <cdr:to>
      <cdr:x>0.97327</cdr:x>
      <cdr:y>0.99718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62 of 79</a:t>
          </a:r>
        </a:p>
      </cdr:txBody>
    </cdr:sp>
  </cdr:relSizeAnchor>
  <cdr:relSizeAnchor xmlns:cdr="http://schemas.openxmlformats.org/drawingml/2006/chartDrawing">
    <cdr:from>
      <cdr:x>0.02052</cdr:x>
      <cdr:y>0.95963</cdr:y>
    </cdr:from>
    <cdr:to>
      <cdr:x>0.9806</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63.xml><?xml version="1.0" encoding="utf-8"?>
<c:userShapes xmlns:c="http://schemas.openxmlformats.org/drawingml/2006/chart">
  <cdr:relSizeAnchor xmlns:cdr="http://schemas.openxmlformats.org/drawingml/2006/chartDrawing">
    <cdr:from>
      <cdr:x>0.05278</cdr:x>
      <cdr:y>0.22685</cdr:y>
    </cdr:from>
    <cdr:to>
      <cdr:x>0.08056</cdr:x>
      <cdr:y>0.38889</cdr:y>
    </cdr:to>
    <cdr:sp macro="" textlink="">
      <cdr:nvSpPr>
        <cdr:cNvPr id="2" name="y1"/>
        <cdr:cNvSpPr txBox="1"/>
      </cdr:nvSpPr>
      <cdr:spPr>
        <a:xfrm xmlns:a="http://schemas.openxmlformats.org/drawingml/2006/main">
          <a:off x="241300" y="622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k.</a:t>
          </a:r>
        </a:p>
      </cdr:txBody>
    </cdr:sp>
  </cdr:relSizeAnchor>
  <cdr:relSizeAnchor xmlns:cdr="http://schemas.openxmlformats.org/drawingml/2006/chartDrawing">
    <cdr:from>
      <cdr:x>0.08056</cdr:x>
      <cdr:y>0.22685</cdr:y>
    </cdr:from>
    <cdr:to>
      <cdr:x>0.30278</cdr:x>
      <cdr:y>0.38889</cdr:y>
    </cdr:to>
    <cdr:sp macro="" textlink="">
      <cdr:nvSpPr>
        <cdr:cNvPr id="3" name="yt1"/>
        <cdr:cNvSpPr txBox="1"/>
      </cdr:nvSpPr>
      <cdr:spPr>
        <a:xfrm xmlns:a="http://schemas.openxmlformats.org/drawingml/2006/main">
          <a:off x="368300" y="622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Prenatal care</a:t>
          </a:r>
        </a:p>
      </cdr:txBody>
    </cdr:sp>
  </cdr:relSizeAnchor>
  <cdr:relSizeAnchor xmlns:cdr="http://schemas.openxmlformats.org/drawingml/2006/chartDrawing">
    <cdr:from>
      <cdr:x>0.05278</cdr:x>
      <cdr:y>0.45833</cdr:y>
    </cdr:from>
    <cdr:to>
      <cdr:x>0.08056</cdr:x>
      <cdr:y>0.62037</cdr:y>
    </cdr:to>
    <cdr:sp macro="" textlink="">
      <cdr:nvSpPr>
        <cdr:cNvPr id="4" name="y2"/>
        <cdr:cNvSpPr txBox="1"/>
      </cdr:nvSpPr>
      <cdr:spPr>
        <a:xfrm xmlns:a="http://schemas.openxmlformats.org/drawingml/2006/main">
          <a:off x="241300" y="1257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l.</a:t>
          </a:r>
        </a:p>
      </cdr:txBody>
    </cdr:sp>
  </cdr:relSizeAnchor>
  <cdr:relSizeAnchor xmlns:cdr="http://schemas.openxmlformats.org/drawingml/2006/chartDrawing">
    <cdr:from>
      <cdr:x>0.08056</cdr:x>
      <cdr:y>0.45833</cdr:y>
    </cdr:from>
    <cdr:to>
      <cdr:x>0.30278</cdr:x>
      <cdr:y>0.62037</cdr:y>
    </cdr:to>
    <cdr:sp macro="" textlink="">
      <cdr:nvSpPr>
        <cdr:cNvPr id="5" name="yt2"/>
        <cdr:cNvSpPr txBox="1"/>
      </cdr:nvSpPr>
      <cdr:spPr>
        <a:xfrm xmlns:a="http://schemas.openxmlformats.org/drawingml/2006/main">
          <a:off x="368300" y="1257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Human papillomavirus (HPV) vaccine administration</a:t>
          </a:r>
        </a:p>
      </cdr:txBody>
    </cdr:sp>
  </cdr:relSizeAnchor>
  <cdr:relSizeAnchor xmlns:cdr="http://schemas.openxmlformats.org/drawingml/2006/chartDrawing">
    <cdr:from>
      <cdr:x>0.05278</cdr:x>
      <cdr:y>0.67593</cdr:y>
    </cdr:from>
    <cdr:to>
      <cdr:x>0.08056</cdr:x>
      <cdr:y>0.83796</cdr:y>
    </cdr:to>
    <cdr:sp macro="" textlink="">
      <cdr:nvSpPr>
        <cdr:cNvPr id="6" name="y3"/>
        <cdr:cNvSpPr txBox="1"/>
      </cdr:nvSpPr>
      <cdr:spPr>
        <a:xfrm xmlns:a="http://schemas.openxmlformats.org/drawingml/2006/main">
          <a:off x="241300" y="18542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m.</a:t>
          </a:r>
        </a:p>
      </cdr:txBody>
    </cdr:sp>
  </cdr:relSizeAnchor>
  <cdr:relSizeAnchor xmlns:cdr="http://schemas.openxmlformats.org/drawingml/2006/chartDrawing">
    <cdr:from>
      <cdr:x>0.08056</cdr:x>
      <cdr:y>0.67593</cdr:y>
    </cdr:from>
    <cdr:to>
      <cdr:x>0.30278</cdr:x>
      <cdr:y>0.83796</cdr:y>
    </cdr:to>
    <cdr:sp macro="" textlink="">
      <cdr:nvSpPr>
        <cdr:cNvPr id="7" name="yt3"/>
        <cdr:cNvSpPr txBox="1"/>
      </cdr:nvSpPr>
      <cdr:spPr>
        <a:xfrm xmlns:a="http://schemas.openxmlformats.org/drawingml/2006/main">
          <a:off x="368300" y="18542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Alcohol or other drug abuse treatment</a:t>
          </a:r>
        </a:p>
      </cdr:txBody>
    </cdr:sp>
  </cdr:relSizeAnchor>
  <cdr:relSizeAnchor xmlns:cdr="http://schemas.openxmlformats.org/drawingml/2006/chartDrawing">
    <cdr:from>
      <cdr:x>0.02052</cdr:x>
      <cdr:y>0.02826</cdr:y>
    </cdr:from>
    <cdr:to>
      <cdr:x>0.07182</cdr:x>
      <cdr:y>0.12919</cdr:y>
    </cdr:to>
    <cdr:sp macro="" textlink="">
      <cdr:nvSpPr>
        <cdr:cNvPr id="8"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39.</a:t>
          </a:r>
        </a:p>
      </cdr:txBody>
    </cdr:sp>
  </cdr:relSizeAnchor>
  <cdr:relSizeAnchor xmlns:cdr="http://schemas.openxmlformats.org/drawingml/2006/chartDrawing">
    <cdr:from>
      <cdr:x>0.07182</cdr:x>
      <cdr:y>0.02826</cdr:y>
    </cdr:from>
    <cdr:to>
      <cdr:x>0.97327</cdr:x>
      <cdr:y>0.12919</cdr:y>
    </cdr:to>
    <cdr:sp macro="" textlink="">
      <cdr:nvSpPr>
        <cdr:cNvPr id="9"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provide students with referrals to any organizations or health care professionals not on school property for the following services.</a:t>
          </a:r>
        </a:p>
      </cdr:txBody>
    </cdr:sp>
  </cdr:relSizeAnchor>
  <cdr:relSizeAnchor xmlns:cdr="http://schemas.openxmlformats.org/drawingml/2006/chartDrawing">
    <cdr:from>
      <cdr:x>0.02052</cdr:x>
      <cdr:y>0.91644</cdr:y>
    </cdr:from>
    <cdr:to>
      <cdr:x>0.97327</cdr:x>
      <cdr:y>0.99718</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63 of 79</a:t>
          </a:r>
        </a:p>
      </cdr:txBody>
    </cdr:sp>
  </cdr:relSizeAnchor>
  <cdr:relSizeAnchor xmlns:cdr="http://schemas.openxmlformats.org/drawingml/2006/chartDrawing">
    <cdr:from>
      <cdr:x>0.02052</cdr:x>
      <cdr:y>0.95963</cdr:y>
    </cdr:from>
    <cdr:to>
      <cdr:x>0.9806</cdr:x>
      <cdr:y>1</cdr:y>
    </cdr:to>
    <cdr:sp macro="" textlink="">
      <cdr:nvSpPr>
        <cdr:cNvPr id="12"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64.xml><?xml version="1.0" encoding="utf-8"?>
<c:userShapes xmlns:c="http://schemas.openxmlformats.org/drawingml/2006/chart">
  <cdr:relSizeAnchor xmlns:cdr="http://schemas.openxmlformats.org/drawingml/2006/chartDrawing">
    <cdr:from>
      <cdr:x>0.02052</cdr:x>
      <cdr:y>0.02826</cdr:y>
    </cdr:from>
    <cdr:to>
      <cdr:x>0.07182</cdr:x>
      <cdr:y>0.12919</cdr:y>
    </cdr:to>
    <cdr:sp macro="" textlink="">
      <cdr:nvSpPr>
        <cdr:cNvPr id="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40.</a:t>
          </a:r>
        </a:p>
      </cdr:txBody>
    </cdr:sp>
  </cdr:relSizeAnchor>
  <cdr:relSizeAnchor xmlns:cdr="http://schemas.openxmlformats.org/drawingml/2006/chartDrawing">
    <cdr:from>
      <cdr:x>0.07182</cdr:x>
      <cdr:y>0.02826</cdr:y>
    </cdr:from>
    <cdr:to>
      <cdr:x>0.97327</cdr:x>
      <cdr:y>0.12919</cdr:y>
    </cdr:to>
    <cdr:sp macro="" textlink="">
      <cdr:nvSpPr>
        <cdr:cNvPr id="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a protocol that ensures students with a chronic condition that may require daily or emergency management (e.g., asthma, diabetes, food allergies) are enrolled in private, state, or federally funded insurance programs if eligible.</a:t>
          </a:r>
        </a:p>
      </cdr:txBody>
    </cdr:sp>
  </cdr:relSizeAnchor>
  <cdr:relSizeAnchor xmlns:cdr="http://schemas.openxmlformats.org/drawingml/2006/chartDrawing">
    <cdr:from>
      <cdr:x>0.02052</cdr:x>
      <cdr:y>0.91644</cdr:y>
    </cdr:from>
    <cdr:to>
      <cdr:x>0.97327</cdr:x>
      <cdr:y>0.99718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64 of 79</a:t>
          </a:r>
        </a:p>
      </cdr:txBody>
    </cdr:sp>
  </cdr:relSizeAnchor>
  <cdr:relSizeAnchor xmlns:cdr="http://schemas.openxmlformats.org/drawingml/2006/chartDrawing">
    <cdr:from>
      <cdr:x>0.02052</cdr:x>
      <cdr:y>0.95963</cdr:y>
    </cdr:from>
    <cdr:to>
      <cdr:x>0.9806</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65.xml><?xml version="1.0" encoding="utf-8"?>
<c:userShapes xmlns:c="http://schemas.openxmlformats.org/drawingml/2006/chart">
  <cdr:relSizeAnchor xmlns:cdr="http://schemas.openxmlformats.org/drawingml/2006/chartDrawing">
    <cdr:from>
      <cdr:x>0.05278</cdr:x>
      <cdr:y>0.18056</cdr:y>
    </cdr:from>
    <cdr:to>
      <cdr:x>0.08056</cdr:x>
      <cdr:y>0.34259</cdr:y>
    </cdr:to>
    <cdr:sp macro="" textlink="">
      <cdr:nvSpPr>
        <cdr:cNvPr id="2" name="y1"/>
        <cdr:cNvSpPr txBox="1"/>
      </cdr:nvSpPr>
      <cdr:spPr>
        <a:xfrm xmlns:a="http://schemas.openxmlformats.org/drawingml/2006/main">
          <a:off x="241300" y="495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0.18056</cdr:y>
    </cdr:from>
    <cdr:to>
      <cdr:x>0.30278</cdr:x>
      <cdr:y>0.34259</cdr:y>
    </cdr:to>
    <cdr:sp macro="" textlink="">
      <cdr:nvSpPr>
        <cdr:cNvPr id="3" name="yt1"/>
        <cdr:cNvSpPr txBox="1"/>
      </cdr:nvSpPr>
      <cdr:spPr>
        <a:xfrm xmlns:a="http://schemas.openxmlformats.org/drawingml/2006/main">
          <a:off x="368300" y="495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Asthma</a:t>
          </a:r>
        </a:p>
      </cdr:txBody>
    </cdr:sp>
  </cdr:relSizeAnchor>
  <cdr:relSizeAnchor xmlns:cdr="http://schemas.openxmlformats.org/drawingml/2006/chartDrawing">
    <cdr:from>
      <cdr:x>0.05278</cdr:x>
      <cdr:y>0.35185</cdr:y>
    </cdr:from>
    <cdr:to>
      <cdr:x>0.08056</cdr:x>
      <cdr:y>0.51389</cdr:y>
    </cdr:to>
    <cdr:sp macro="" textlink="">
      <cdr:nvSpPr>
        <cdr:cNvPr id="4" name="y2"/>
        <cdr:cNvSpPr txBox="1"/>
      </cdr:nvSpPr>
      <cdr:spPr>
        <a:xfrm xmlns:a="http://schemas.openxmlformats.org/drawingml/2006/main">
          <a:off x="241300" y="9652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0.35185</cdr:y>
    </cdr:from>
    <cdr:to>
      <cdr:x>0.30278</cdr:x>
      <cdr:y>0.51389</cdr:y>
    </cdr:to>
    <cdr:sp macro="" textlink="">
      <cdr:nvSpPr>
        <cdr:cNvPr id="5" name="yt2"/>
        <cdr:cNvSpPr txBox="1"/>
      </cdr:nvSpPr>
      <cdr:spPr>
        <a:xfrm xmlns:a="http://schemas.openxmlformats.org/drawingml/2006/main">
          <a:off x="368300" y="9652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Food allergies</a:t>
          </a:r>
        </a:p>
      </cdr:txBody>
    </cdr:sp>
  </cdr:relSizeAnchor>
  <cdr:relSizeAnchor xmlns:cdr="http://schemas.openxmlformats.org/drawingml/2006/chartDrawing">
    <cdr:from>
      <cdr:x>0.05278</cdr:x>
      <cdr:y>0.51852</cdr:y>
    </cdr:from>
    <cdr:to>
      <cdr:x>0.08056</cdr:x>
      <cdr:y>0.68056</cdr:y>
    </cdr:to>
    <cdr:sp macro="" textlink="">
      <cdr:nvSpPr>
        <cdr:cNvPr id="6" name="y3"/>
        <cdr:cNvSpPr txBox="1"/>
      </cdr:nvSpPr>
      <cdr:spPr>
        <a:xfrm xmlns:a="http://schemas.openxmlformats.org/drawingml/2006/main">
          <a:off x="241300" y="14224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t>
          </a:r>
        </a:p>
      </cdr:txBody>
    </cdr:sp>
  </cdr:relSizeAnchor>
  <cdr:relSizeAnchor xmlns:cdr="http://schemas.openxmlformats.org/drawingml/2006/chartDrawing">
    <cdr:from>
      <cdr:x>0.08056</cdr:x>
      <cdr:y>0.51852</cdr:y>
    </cdr:from>
    <cdr:to>
      <cdr:x>0.30278</cdr:x>
      <cdr:y>0.68056</cdr:y>
    </cdr:to>
    <cdr:sp macro="" textlink="">
      <cdr:nvSpPr>
        <cdr:cNvPr id="7" name="yt3"/>
        <cdr:cNvSpPr txBox="1"/>
      </cdr:nvSpPr>
      <cdr:spPr>
        <a:xfrm xmlns:a="http://schemas.openxmlformats.org/drawingml/2006/main">
          <a:off x="368300" y="14224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Diabetes</a:t>
          </a:r>
        </a:p>
      </cdr:txBody>
    </cdr:sp>
  </cdr:relSizeAnchor>
  <cdr:relSizeAnchor xmlns:cdr="http://schemas.openxmlformats.org/drawingml/2006/chartDrawing">
    <cdr:from>
      <cdr:x>0.05278</cdr:x>
      <cdr:y>0.68981</cdr:y>
    </cdr:from>
    <cdr:to>
      <cdr:x>0.08056</cdr:x>
      <cdr:y>0.85185</cdr:y>
    </cdr:to>
    <cdr:sp macro="" textlink="">
      <cdr:nvSpPr>
        <cdr:cNvPr id="8" name="y4"/>
        <cdr:cNvSpPr txBox="1"/>
      </cdr:nvSpPr>
      <cdr:spPr>
        <a:xfrm xmlns:a="http://schemas.openxmlformats.org/drawingml/2006/main">
          <a:off x="241300" y="1892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a:t>
          </a:r>
        </a:p>
      </cdr:txBody>
    </cdr:sp>
  </cdr:relSizeAnchor>
  <cdr:relSizeAnchor xmlns:cdr="http://schemas.openxmlformats.org/drawingml/2006/chartDrawing">
    <cdr:from>
      <cdr:x>0.08056</cdr:x>
      <cdr:y>0.68981</cdr:y>
    </cdr:from>
    <cdr:to>
      <cdr:x>0.30278</cdr:x>
      <cdr:y>0.85185</cdr:y>
    </cdr:to>
    <cdr:sp macro="" textlink="">
      <cdr:nvSpPr>
        <cdr:cNvPr id="9" name="yt4"/>
        <cdr:cNvSpPr txBox="1"/>
      </cdr:nvSpPr>
      <cdr:spPr>
        <a:xfrm xmlns:a="http://schemas.openxmlformats.org/drawingml/2006/main">
          <a:off x="368300" y="1892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Epilepsy or seizure disorder</a:t>
          </a:r>
        </a:p>
      </cdr:txBody>
    </cdr:sp>
  </cdr:relSizeAnchor>
  <cdr:relSizeAnchor xmlns:cdr="http://schemas.openxmlformats.org/drawingml/2006/chartDrawing">
    <cdr:from>
      <cdr:x>0.02052</cdr:x>
      <cdr:y>0.02826</cdr:y>
    </cdr:from>
    <cdr:to>
      <cdr:x>0.07182</cdr:x>
      <cdr:y>0.12919</cdr:y>
    </cdr:to>
    <cdr:sp macro="" textlink="">
      <cdr:nvSpPr>
        <cdr:cNvPr id="10"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41.</a:t>
          </a:r>
        </a:p>
      </cdr:txBody>
    </cdr:sp>
  </cdr:relSizeAnchor>
  <cdr:relSizeAnchor xmlns:cdr="http://schemas.openxmlformats.org/drawingml/2006/chartDrawing">
    <cdr:from>
      <cdr:x>0.07182</cdr:x>
      <cdr:y>0.02826</cdr:y>
    </cdr:from>
    <cdr:to>
      <cdr:x>0.97327</cdr:x>
      <cdr:y>0.12919</cdr:y>
    </cdr:to>
    <cdr:sp macro="" textlink="">
      <cdr:nvSpPr>
        <cdr:cNvPr id="11"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routinely use school records to identify and track students with a current diagnosis of the following chronic conditions.</a:t>
          </a:r>
        </a:p>
      </cdr:txBody>
    </cdr:sp>
  </cdr:relSizeAnchor>
  <cdr:relSizeAnchor xmlns:cdr="http://schemas.openxmlformats.org/drawingml/2006/chartDrawing">
    <cdr:from>
      <cdr:x>0.02052</cdr:x>
      <cdr:y>0.91644</cdr:y>
    </cdr:from>
    <cdr:to>
      <cdr:x>0.97327</cdr:x>
      <cdr:y>0.99718</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65 of 79</a:t>
          </a:r>
        </a:p>
      </cdr:txBody>
    </cdr:sp>
  </cdr:relSizeAnchor>
  <cdr:relSizeAnchor xmlns:cdr="http://schemas.openxmlformats.org/drawingml/2006/chartDrawing">
    <cdr:from>
      <cdr:x>0.02052</cdr:x>
      <cdr:y>0.95963</cdr:y>
    </cdr:from>
    <cdr:to>
      <cdr:x>0.9806</cdr:x>
      <cdr:y>1</cdr:y>
    </cdr:to>
    <cdr:sp macro="" textlink="">
      <cdr:nvSpPr>
        <cdr:cNvPr id="14"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66.xml><?xml version="1.0" encoding="utf-8"?>
<c:userShapes xmlns:c="http://schemas.openxmlformats.org/drawingml/2006/chart">
  <cdr:relSizeAnchor xmlns:cdr="http://schemas.openxmlformats.org/drawingml/2006/chartDrawing">
    <cdr:from>
      <cdr:x>0.05278</cdr:x>
      <cdr:y>0.22685</cdr:y>
    </cdr:from>
    <cdr:to>
      <cdr:x>0.08056</cdr:x>
      <cdr:y>0.38889</cdr:y>
    </cdr:to>
    <cdr:sp macro="" textlink="">
      <cdr:nvSpPr>
        <cdr:cNvPr id="2" name="y1"/>
        <cdr:cNvSpPr txBox="1"/>
      </cdr:nvSpPr>
      <cdr:spPr>
        <a:xfrm xmlns:a="http://schemas.openxmlformats.org/drawingml/2006/main">
          <a:off x="241300" y="622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a:t>
          </a:r>
        </a:p>
      </cdr:txBody>
    </cdr:sp>
  </cdr:relSizeAnchor>
  <cdr:relSizeAnchor xmlns:cdr="http://schemas.openxmlformats.org/drawingml/2006/chartDrawing">
    <cdr:from>
      <cdr:x>0.08056</cdr:x>
      <cdr:y>0.22685</cdr:y>
    </cdr:from>
    <cdr:to>
      <cdr:x>0.30278</cdr:x>
      <cdr:y>0.38889</cdr:y>
    </cdr:to>
    <cdr:sp macro="" textlink="">
      <cdr:nvSpPr>
        <cdr:cNvPr id="3" name="yt1"/>
        <cdr:cNvSpPr txBox="1"/>
      </cdr:nvSpPr>
      <cdr:spPr>
        <a:xfrm xmlns:a="http://schemas.openxmlformats.org/drawingml/2006/main">
          <a:off x="368300" y="622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Obesity</a:t>
          </a:r>
        </a:p>
      </cdr:txBody>
    </cdr:sp>
  </cdr:relSizeAnchor>
  <cdr:relSizeAnchor xmlns:cdr="http://schemas.openxmlformats.org/drawingml/2006/chartDrawing">
    <cdr:from>
      <cdr:x>0.05278</cdr:x>
      <cdr:y>0.45833</cdr:y>
    </cdr:from>
    <cdr:to>
      <cdr:x>0.08056</cdr:x>
      <cdr:y>0.62037</cdr:y>
    </cdr:to>
    <cdr:sp macro="" textlink="">
      <cdr:nvSpPr>
        <cdr:cNvPr id="4" name="y2"/>
        <cdr:cNvSpPr txBox="1"/>
      </cdr:nvSpPr>
      <cdr:spPr>
        <a:xfrm xmlns:a="http://schemas.openxmlformats.org/drawingml/2006/main">
          <a:off x="241300" y="1257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f.</a:t>
          </a:r>
        </a:p>
      </cdr:txBody>
    </cdr:sp>
  </cdr:relSizeAnchor>
  <cdr:relSizeAnchor xmlns:cdr="http://schemas.openxmlformats.org/drawingml/2006/chartDrawing">
    <cdr:from>
      <cdr:x>0.08056</cdr:x>
      <cdr:y>0.45833</cdr:y>
    </cdr:from>
    <cdr:to>
      <cdr:x>0.30278</cdr:x>
      <cdr:y>0.62037</cdr:y>
    </cdr:to>
    <cdr:sp macro="" textlink="">
      <cdr:nvSpPr>
        <cdr:cNvPr id="5" name="yt2"/>
        <cdr:cNvSpPr txBox="1"/>
      </cdr:nvSpPr>
      <cdr:spPr>
        <a:xfrm xmlns:a="http://schemas.openxmlformats.org/drawingml/2006/main">
          <a:off x="368300" y="1257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Hypertension/high blood pressure</a:t>
          </a:r>
        </a:p>
      </cdr:txBody>
    </cdr:sp>
  </cdr:relSizeAnchor>
  <cdr:relSizeAnchor xmlns:cdr="http://schemas.openxmlformats.org/drawingml/2006/chartDrawing">
    <cdr:from>
      <cdr:x>0.05278</cdr:x>
      <cdr:y>0.67593</cdr:y>
    </cdr:from>
    <cdr:to>
      <cdr:x>0.08056</cdr:x>
      <cdr:y>0.83796</cdr:y>
    </cdr:to>
    <cdr:sp macro="" textlink="">
      <cdr:nvSpPr>
        <cdr:cNvPr id="6" name="y3"/>
        <cdr:cNvSpPr txBox="1"/>
      </cdr:nvSpPr>
      <cdr:spPr>
        <a:xfrm xmlns:a="http://schemas.openxmlformats.org/drawingml/2006/main">
          <a:off x="241300" y="18542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g.</a:t>
          </a:r>
        </a:p>
      </cdr:txBody>
    </cdr:sp>
  </cdr:relSizeAnchor>
  <cdr:relSizeAnchor xmlns:cdr="http://schemas.openxmlformats.org/drawingml/2006/chartDrawing">
    <cdr:from>
      <cdr:x>0.08056</cdr:x>
      <cdr:y>0.67593</cdr:y>
    </cdr:from>
    <cdr:to>
      <cdr:x>0.30278</cdr:x>
      <cdr:y>0.83796</cdr:y>
    </cdr:to>
    <cdr:sp macro="" textlink="">
      <cdr:nvSpPr>
        <cdr:cNvPr id="7" name="yt3"/>
        <cdr:cNvSpPr txBox="1"/>
      </cdr:nvSpPr>
      <cdr:spPr>
        <a:xfrm xmlns:a="http://schemas.openxmlformats.org/drawingml/2006/main">
          <a:off x="368300" y="18542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Oral health condition (e.g., abscess, tooth decay)</a:t>
          </a:r>
        </a:p>
      </cdr:txBody>
    </cdr:sp>
  </cdr:relSizeAnchor>
  <cdr:relSizeAnchor xmlns:cdr="http://schemas.openxmlformats.org/drawingml/2006/chartDrawing">
    <cdr:from>
      <cdr:x>0.02052</cdr:x>
      <cdr:y>0.02826</cdr:y>
    </cdr:from>
    <cdr:to>
      <cdr:x>0.07182</cdr:x>
      <cdr:y>0.12919</cdr:y>
    </cdr:to>
    <cdr:sp macro="" textlink="">
      <cdr:nvSpPr>
        <cdr:cNvPr id="8"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41.</a:t>
          </a:r>
        </a:p>
      </cdr:txBody>
    </cdr:sp>
  </cdr:relSizeAnchor>
  <cdr:relSizeAnchor xmlns:cdr="http://schemas.openxmlformats.org/drawingml/2006/chartDrawing">
    <cdr:from>
      <cdr:x>0.07182</cdr:x>
      <cdr:y>0.02826</cdr:y>
    </cdr:from>
    <cdr:to>
      <cdr:x>0.97327</cdr:x>
      <cdr:y>0.12919</cdr:y>
    </cdr:to>
    <cdr:sp macro="" textlink="">
      <cdr:nvSpPr>
        <cdr:cNvPr id="9"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routinely use school records to identify and track students with a current diagnosis of the following chronic conditions.</a:t>
          </a:r>
        </a:p>
      </cdr:txBody>
    </cdr:sp>
  </cdr:relSizeAnchor>
  <cdr:relSizeAnchor xmlns:cdr="http://schemas.openxmlformats.org/drawingml/2006/chartDrawing">
    <cdr:from>
      <cdr:x>0.02052</cdr:x>
      <cdr:y>0.91644</cdr:y>
    </cdr:from>
    <cdr:to>
      <cdr:x>0.97327</cdr:x>
      <cdr:y>0.99718</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66 of 79</a:t>
          </a:r>
        </a:p>
      </cdr:txBody>
    </cdr:sp>
  </cdr:relSizeAnchor>
  <cdr:relSizeAnchor xmlns:cdr="http://schemas.openxmlformats.org/drawingml/2006/chartDrawing">
    <cdr:from>
      <cdr:x>0.02052</cdr:x>
      <cdr:y>0.95963</cdr:y>
    </cdr:from>
    <cdr:to>
      <cdr:x>0.9806</cdr:x>
      <cdr:y>1</cdr:y>
    </cdr:to>
    <cdr:sp macro="" textlink="">
      <cdr:nvSpPr>
        <cdr:cNvPr id="12"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67.xml><?xml version="1.0" encoding="utf-8"?>
<c:userShapes xmlns:c="http://schemas.openxmlformats.org/drawingml/2006/chart">
  <cdr:relSizeAnchor xmlns:cdr="http://schemas.openxmlformats.org/drawingml/2006/chartDrawing">
    <cdr:from>
      <cdr:x>0.05278</cdr:x>
      <cdr:y>0.18056</cdr:y>
    </cdr:from>
    <cdr:to>
      <cdr:x>0.08056</cdr:x>
      <cdr:y>0.34259</cdr:y>
    </cdr:to>
    <cdr:sp macro="" textlink="">
      <cdr:nvSpPr>
        <cdr:cNvPr id="2" name="y1"/>
        <cdr:cNvSpPr txBox="1"/>
      </cdr:nvSpPr>
      <cdr:spPr>
        <a:xfrm xmlns:a="http://schemas.openxmlformats.org/drawingml/2006/main">
          <a:off x="241300" y="495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0.18056</cdr:y>
    </cdr:from>
    <cdr:to>
      <cdr:x>0.30278</cdr:x>
      <cdr:y>0.34259</cdr:y>
    </cdr:to>
    <cdr:sp macro="" textlink="">
      <cdr:nvSpPr>
        <cdr:cNvPr id="3" name="yt1"/>
        <cdr:cNvSpPr txBox="1"/>
      </cdr:nvSpPr>
      <cdr:spPr>
        <a:xfrm xmlns:a="http://schemas.openxmlformats.org/drawingml/2006/main">
          <a:off x="368300" y="495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Asthma</a:t>
          </a:r>
        </a:p>
      </cdr:txBody>
    </cdr:sp>
  </cdr:relSizeAnchor>
  <cdr:relSizeAnchor xmlns:cdr="http://schemas.openxmlformats.org/drawingml/2006/chartDrawing">
    <cdr:from>
      <cdr:x>0.05278</cdr:x>
      <cdr:y>0.35185</cdr:y>
    </cdr:from>
    <cdr:to>
      <cdr:x>0.08056</cdr:x>
      <cdr:y>0.51389</cdr:y>
    </cdr:to>
    <cdr:sp macro="" textlink="">
      <cdr:nvSpPr>
        <cdr:cNvPr id="4" name="y2"/>
        <cdr:cNvSpPr txBox="1"/>
      </cdr:nvSpPr>
      <cdr:spPr>
        <a:xfrm xmlns:a="http://schemas.openxmlformats.org/drawingml/2006/main">
          <a:off x="241300" y="9652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0.35185</cdr:y>
    </cdr:from>
    <cdr:to>
      <cdr:x>0.30278</cdr:x>
      <cdr:y>0.51389</cdr:y>
    </cdr:to>
    <cdr:sp macro="" textlink="">
      <cdr:nvSpPr>
        <cdr:cNvPr id="5" name="yt2"/>
        <cdr:cNvSpPr txBox="1"/>
      </cdr:nvSpPr>
      <cdr:spPr>
        <a:xfrm xmlns:a="http://schemas.openxmlformats.org/drawingml/2006/main">
          <a:off x="368300" y="9652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Food allergies</a:t>
          </a:r>
        </a:p>
      </cdr:txBody>
    </cdr:sp>
  </cdr:relSizeAnchor>
  <cdr:relSizeAnchor xmlns:cdr="http://schemas.openxmlformats.org/drawingml/2006/chartDrawing">
    <cdr:from>
      <cdr:x>0.05278</cdr:x>
      <cdr:y>0.51852</cdr:y>
    </cdr:from>
    <cdr:to>
      <cdr:x>0.08056</cdr:x>
      <cdr:y>0.68056</cdr:y>
    </cdr:to>
    <cdr:sp macro="" textlink="">
      <cdr:nvSpPr>
        <cdr:cNvPr id="6" name="y3"/>
        <cdr:cNvSpPr txBox="1"/>
      </cdr:nvSpPr>
      <cdr:spPr>
        <a:xfrm xmlns:a="http://schemas.openxmlformats.org/drawingml/2006/main">
          <a:off x="241300" y="14224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t>
          </a:r>
        </a:p>
      </cdr:txBody>
    </cdr:sp>
  </cdr:relSizeAnchor>
  <cdr:relSizeAnchor xmlns:cdr="http://schemas.openxmlformats.org/drawingml/2006/chartDrawing">
    <cdr:from>
      <cdr:x>0.08056</cdr:x>
      <cdr:y>0.51852</cdr:y>
    </cdr:from>
    <cdr:to>
      <cdr:x>0.30278</cdr:x>
      <cdr:y>0.68056</cdr:y>
    </cdr:to>
    <cdr:sp macro="" textlink="">
      <cdr:nvSpPr>
        <cdr:cNvPr id="7" name="yt3"/>
        <cdr:cNvSpPr txBox="1"/>
      </cdr:nvSpPr>
      <cdr:spPr>
        <a:xfrm xmlns:a="http://schemas.openxmlformats.org/drawingml/2006/main">
          <a:off x="368300" y="14224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Diabetes</a:t>
          </a:r>
        </a:p>
      </cdr:txBody>
    </cdr:sp>
  </cdr:relSizeAnchor>
  <cdr:relSizeAnchor xmlns:cdr="http://schemas.openxmlformats.org/drawingml/2006/chartDrawing">
    <cdr:from>
      <cdr:x>0.05278</cdr:x>
      <cdr:y>0.68981</cdr:y>
    </cdr:from>
    <cdr:to>
      <cdr:x>0.08056</cdr:x>
      <cdr:y>0.85185</cdr:y>
    </cdr:to>
    <cdr:sp macro="" textlink="">
      <cdr:nvSpPr>
        <cdr:cNvPr id="8" name="y4"/>
        <cdr:cNvSpPr txBox="1"/>
      </cdr:nvSpPr>
      <cdr:spPr>
        <a:xfrm xmlns:a="http://schemas.openxmlformats.org/drawingml/2006/main">
          <a:off x="241300" y="1892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a:t>
          </a:r>
        </a:p>
      </cdr:txBody>
    </cdr:sp>
  </cdr:relSizeAnchor>
  <cdr:relSizeAnchor xmlns:cdr="http://schemas.openxmlformats.org/drawingml/2006/chartDrawing">
    <cdr:from>
      <cdr:x>0.08056</cdr:x>
      <cdr:y>0.68981</cdr:y>
    </cdr:from>
    <cdr:to>
      <cdr:x>0.30278</cdr:x>
      <cdr:y>0.85185</cdr:y>
    </cdr:to>
    <cdr:sp macro="" textlink="">
      <cdr:nvSpPr>
        <cdr:cNvPr id="9" name="yt4"/>
        <cdr:cNvSpPr txBox="1"/>
      </cdr:nvSpPr>
      <cdr:spPr>
        <a:xfrm xmlns:a="http://schemas.openxmlformats.org/drawingml/2006/main">
          <a:off x="368300" y="1892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Epilepsy or seizure disorder</a:t>
          </a:r>
        </a:p>
      </cdr:txBody>
    </cdr:sp>
  </cdr:relSizeAnchor>
  <cdr:relSizeAnchor xmlns:cdr="http://schemas.openxmlformats.org/drawingml/2006/chartDrawing">
    <cdr:from>
      <cdr:x>0.02052</cdr:x>
      <cdr:y>0.02826</cdr:y>
    </cdr:from>
    <cdr:to>
      <cdr:x>0.07182</cdr:x>
      <cdr:y>0.12919</cdr:y>
    </cdr:to>
    <cdr:sp macro="" textlink="">
      <cdr:nvSpPr>
        <cdr:cNvPr id="10"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42.</a:t>
          </a:r>
        </a:p>
      </cdr:txBody>
    </cdr:sp>
  </cdr:relSizeAnchor>
  <cdr:relSizeAnchor xmlns:cdr="http://schemas.openxmlformats.org/drawingml/2006/chartDrawing">
    <cdr:from>
      <cdr:x>0.07182</cdr:x>
      <cdr:y>0.02826</cdr:y>
    </cdr:from>
    <cdr:to>
      <cdr:x>0.97327</cdr:x>
      <cdr:y>0.12919</cdr:y>
    </cdr:to>
    <cdr:sp macro="" textlink="">
      <cdr:nvSpPr>
        <cdr:cNvPr id="11"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provide referrals to any organizations or health care professionals not on school property for students diagnosed with or suspected to have the following chronic conditions.</a:t>
          </a:r>
        </a:p>
      </cdr:txBody>
    </cdr:sp>
  </cdr:relSizeAnchor>
  <cdr:relSizeAnchor xmlns:cdr="http://schemas.openxmlformats.org/drawingml/2006/chartDrawing">
    <cdr:from>
      <cdr:x>0.02052</cdr:x>
      <cdr:y>0.91644</cdr:y>
    </cdr:from>
    <cdr:to>
      <cdr:x>0.97327</cdr:x>
      <cdr:y>0.99718</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67 of 79</a:t>
          </a:r>
        </a:p>
      </cdr:txBody>
    </cdr:sp>
  </cdr:relSizeAnchor>
  <cdr:relSizeAnchor xmlns:cdr="http://schemas.openxmlformats.org/drawingml/2006/chartDrawing">
    <cdr:from>
      <cdr:x>0.02052</cdr:x>
      <cdr:y>0.95963</cdr:y>
    </cdr:from>
    <cdr:to>
      <cdr:x>0.9806</cdr:x>
      <cdr:y>1</cdr:y>
    </cdr:to>
    <cdr:sp macro="" textlink="">
      <cdr:nvSpPr>
        <cdr:cNvPr id="14"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68.xml><?xml version="1.0" encoding="utf-8"?>
<c:userShapes xmlns:c="http://schemas.openxmlformats.org/drawingml/2006/chart">
  <cdr:relSizeAnchor xmlns:cdr="http://schemas.openxmlformats.org/drawingml/2006/chartDrawing">
    <cdr:from>
      <cdr:x>0.05278</cdr:x>
      <cdr:y>0.22685</cdr:y>
    </cdr:from>
    <cdr:to>
      <cdr:x>0.08056</cdr:x>
      <cdr:y>0.38889</cdr:y>
    </cdr:to>
    <cdr:sp macro="" textlink="">
      <cdr:nvSpPr>
        <cdr:cNvPr id="2" name="y1"/>
        <cdr:cNvSpPr txBox="1"/>
      </cdr:nvSpPr>
      <cdr:spPr>
        <a:xfrm xmlns:a="http://schemas.openxmlformats.org/drawingml/2006/main">
          <a:off x="241300" y="622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a:t>
          </a:r>
        </a:p>
      </cdr:txBody>
    </cdr:sp>
  </cdr:relSizeAnchor>
  <cdr:relSizeAnchor xmlns:cdr="http://schemas.openxmlformats.org/drawingml/2006/chartDrawing">
    <cdr:from>
      <cdr:x>0.08056</cdr:x>
      <cdr:y>0.22685</cdr:y>
    </cdr:from>
    <cdr:to>
      <cdr:x>0.30278</cdr:x>
      <cdr:y>0.38889</cdr:y>
    </cdr:to>
    <cdr:sp macro="" textlink="">
      <cdr:nvSpPr>
        <cdr:cNvPr id="3" name="yt1"/>
        <cdr:cNvSpPr txBox="1"/>
      </cdr:nvSpPr>
      <cdr:spPr>
        <a:xfrm xmlns:a="http://schemas.openxmlformats.org/drawingml/2006/main">
          <a:off x="368300" y="622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Obesity</a:t>
          </a:r>
        </a:p>
      </cdr:txBody>
    </cdr:sp>
  </cdr:relSizeAnchor>
  <cdr:relSizeAnchor xmlns:cdr="http://schemas.openxmlformats.org/drawingml/2006/chartDrawing">
    <cdr:from>
      <cdr:x>0.05278</cdr:x>
      <cdr:y>0.45833</cdr:y>
    </cdr:from>
    <cdr:to>
      <cdr:x>0.08056</cdr:x>
      <cdr:y>0.62037</cdr:y>
    </cdr:to>
    <cdr:sp macro="" textlink="">
      <cdr:nvSpPr>
        <cdr:cNvPr id="4" name="y2"/>
        <cdr:cNvSpPr txBox="1"/>
      </cdr:nvSpPr>
      <cdr:spPr>
        <a:xfrm xmlns:a="http://schemas.openxmlformats.org/drawingml/2006/main">
          <a:off x="241300" y="1257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f.</a:t>
          </a:r>
        </a:p>
      </cdr:txBody>
    </cdr:sp>
  </cdr:relSizeAnchor>
  <cdr:relSizeAnchor xmlns:cdr="http://schemas.openxmlformats.org/drawingml/2006/chartDrawing">
    <cdr:from>
      <cdr:x>0.08056</cdr:x>
      <cdr:y>0.45833</cdr:y>
    </cdr:from>
    <cdr:to>
      <cdr:x>0.30278</cdr:x>
      <cdr:y>0.62037</cdr:y>
    </cdr:to>
    <cdr:sp macro="" textlink="">
      <cdr:nvSpPr>
        <cdr:cNvPr id="5" name="yt2"/>
        <cdr:cNvSpPr txBox="1"/>
      </cdr:nvSpPr>
      <cdr:spPr>
        <a:xfrm xmlns:a="http://schemas.openxmlformats.org/drawingml/2006/main">
          <a:off x="368300" y="1257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Hypertension/high blood pressure</a:t>
          </a:r>
        </a:p>
      </cdr:txBody>
    </cdr:sp>
  </cdr:relSizeAnchor>
  <cdr:relSizeAnchor xmlns:cdr="http://schemas.openxmlformats.org/drawingml/2006/chartDrawing">
    <cdr:from>
      <cdr:x>0.05278</cdr:x>
      <cdr:y>0.67593</cdr:y>
    </cdr:from>
    <cdr:to>
      <cdr:x>0.08056</cdr:x>
      <cdr:y>0.83796</cdr:y>
    </cdr:to>
    <cdr:sp macro="" textlink="">
      <cdr:nvSpPr>
        <cdr:cNvPr id="6" name="y3"/>
        <cdr:cNvSpPr txBox="1"/>
      </cdr:nvSpPr>
      <cdr:spPr>
        <a:xfrm xmlns:a="http://schemas.openxmlformats.org/drawingml/2006/main">
          <a:off x="241300" y="18542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g.</a:t>
          </a:r>
        </a:p>
      </cdr:txBody>
    </cdr:sp>
  </cdr:relSizeAnchor>
  <cdr:relSizeAnchor xmlns:cdr="http://schemas.openxmlformats.org/drawingml/2006/chartDrawing">
    <cdr:from>
      <cdr:x>0.08056</cdr:x>
      <cdr:y>0.67593</cdr:y>
    </cdr:from>
    <cdr:to>
      <cdr:x>0.30278</cdr:x>
      <cdr:y>0.83796</cdr:y>
    </cdr:to>
    <cdr:sp macro="" textlink="">
      <cdr:nvSpPr>
        <cdr:cNvPr id="7" name="yt3"/>
        <cdr:cNvSpPr txBox="1"/>
      </cdr:nvSpPr>
      <cdr:spPr>
        <a:xfrm xmlns:a="http://schemas.openxmlformats.org/drawingml/2006/main">
          <a:off x="368300" y="18542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Oral health condition (e.g., abscess, tooth decay)</a:t>
          </a:r>
        </a:p>
      </cdr:txBody>
    </cdr:sp>
  </cdr:relSizeAnchor>
  <cdr:relSizeAnchor xmlns:cdr="http://schemas.openxmlformats.org/drawingml/2006/chartDrawing">
    <cdr:from>
      <cdr:x>0.02052</cdr:x>
      <cdr:y>0.02826</cdr:y>
    </cdr:from>
    <cdr:to>
      <cdr:x>0.07182</cdr:x>
      <cdr:y>0.12919</cdr:y>
    </cdr:to>
    <cdr:sp macro="" textlink="">
      <cdr:nvSpPr>
        <cdr:cNvPr id="8"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42.</a:t>
          </a:r>
        </a:p>
      </cdr:txBody>
    </cdr:sp>
  </cdr:relSizeAnchor>
  <cdr:relSizeAnchor xmlns:cdr="http://schemas.openxmlformats.org/drawingml/2006/chartDrawing">
    <cdr:from>
      <cdr:x>0.07182</cdr:x>
      <cdr:y>0.02826</cdr:y>
    </cdr:from>
    <cdr:to>
      <cdr:x>0.97327</cdr:x>
      <cdr:y>0.12919</cdr:y>
    </cdr:to>
    <cdr:sp macro="" textlink="">
      <cdr:nvSpPr>
        <cdr:cNvPr id="9"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provide referrals to any organizations or health care professionals not on school property for students diagnosed with or suspected to have the following chronic conditions.</a:t>
          </a:r>
        </a:p>
      </cdr:txBody>
    </cdr:sp>
  </cdr:relSizeAnchor>
  <cdr:relSizeAnchor xmlns:cdr="http://schemas.openxmlformats.org/drawingml/2006/chartDrawing">
    <cdr:from>
      <cdr:x>0.02052</cdr:x>
      <cdr:y>0.91644</cdr:y>
    </cdr:from>
    <cdr:to>
      <cdr:x>0.97327</cdr:x>
      <cdr:y>0.99718</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68 of 79</a:t>
          </a:r>
        </a:p>
      </cdr:txBody>
    </cdr:sp>
  </cdr:relSizeAnchor>
  <cdr:relSizeAnchor xmlns:cdr="http://schemas.openxmlformats.org/drawingml/2006/chartDrawing">
    <cdr:from>
      <cdr:x>0.02052</cdr:x>
      <cdr:y>0.95963</cdr:y>
    </cdr:from>
    <cdr:to>
      <cdr:x>0.9806</cdr:x>
      <cdr:y>1</cdr:y>
    </cdr:to>
    <cdr:sp macro="" textlink="">
      <cdr:nvSpPr>
        <cdr:cNvPr id="12"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69.xml><?xml version="1.0" encoding="utf-8"?>
<c:userShapes xmlns:c="http://schemas.openxmlformats.org/drawingml/2006/chart">
  <cdr:relSizeAnchor xmlns:cdr="http://schemas.openxmlformats.org/drawingml/2006/chartDrawing">
    <cdr:from>
      <cdr:x>0.05278</cdr:x>
      <cdr:y>0.22685</cdr:y>
    </cdr:from>
    <cdr:to>
      <cdr:x>0.08056</cdr:x>
      <cdr:y>0.38889</cdr:y>
    </cdr:to>
    <cdr:sp macro="" textlink="">
      <cdr:nvSpPr>
        <cdr:cNvPr id="2" name="y1"/>
        <cdr:cNvSpPr txBox="1"/>
      </cdr:nvSpPr>
      <cdr:spPr>
        <a:xfrm xmlns:a="http://schemas.openxmlformats.org/drawingml/2006/main">
          <a:off x="241300" y="622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0.22685</cdr:y>
    </cdr:from>
    <cdr:to>
      <cdr:x>0.30278</cdr:x>
      <cdr:y>0.38889</cdr:y>
    </cdr:to>
    <cdr:sp macro="" textlink="">
      <cdr:nvSpPr>
        <cdr:cNvPr id="3" name="yt1"/>
        <cdr:cNvSpPr txBox="1"/>
      </cdr:nvSpPr>
      <cdr:spPr>
        <a:xfrm xmlns:a="http://schemas.openxmlformats.org/drawingml/2006/main">
          <a:off x="368300" y="622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This school does not provide any sexual or reproductive health services</a:t>
          </a:r>
        </a:p>
      </cdr:txBody>
    </cdr:sp>
  </cdr:relSizeAnchor>
  <cdr:relSizeAnchor xmlns:cdr="http://schemas.openxmlformats.org/drawingml/2006/chartDrawing">
    <cdr:from>
      <cdr:x>0.05278</cdr:x>
      <cdr:y>0.45833</cdr:y>
    </cdr:from>
    <cdr:to>
      <cdr:x>0.08056</cdr:x>
      <cdr:y>0.62037</cdr:y>
    </cdr:to>
    <cdr:sp macro="" textlink="">
      <cdr:nvSpPr>
        <cdr:cNvPr id="4" name="y2"/>
        <cdr:cNvSpPr txBox="1"/>
      </cdr:nvSpPr>
      <cdr:spPr>
        <a:xfrm xmlns:a="http://schemas.openxmlformats.org/drawingml/2006/main">
          <a:off x="241300" y="1257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0.45833</cdr:y>
    </cdr:from>
    <cdr:to>
      <cdr:x>0.30278</cdr:x>
      <cdr:y>0.62037</cdr:y>
    </cdr:to>
    <cdr:sp macro="" textlink="">
      <cdr:nvSpPr>
        <cdr:cNvPr id="5" name="yt2"/>
        <cdr:cNvSpPr txBox="1"/>
      </cdr:nvSpPr>
      <cdr:spPr>
        <a:xfrm xmlns:a="http://schemas.openxmlformats.org/drawingml/2006/main">
          <a:off x="368300" y="1257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Parental consent is required before any sexual or reproductive health services are provided</a:t>
          </a:r>
        </a:p>
      </cdr:txBody>
    </cdr:sp>
  </cdr:relSizeAnchor>
  <cdr:relSizeAnchor xmlns:cdr="http://schemas.openxmlformats.org/drawingml/2006/chartDrawing">
    <cdr:from>
      <cdr:x>0.05278</cdr:x>
      <cdr:y>0.67593</cdr:y>
    </cdr:from>
    <cdr:to>
      <cdr:x>0.08056</cdr:x>
      <cdr:y>0.83796</cdr:y>
    </cdr:to>
    <cdr:sp macro="" textlink="">
      <cdr:nvSpPr>
        <cdr:cNvPr id="6" name="y3"/>
        <cdr:cNvSpPr txBox="1"/>
      </cdr:nvSpPr>
      <cdr:spPr>
        <a:xfrm xmlns:a="http://schemas.openxmlformats.org/drawingml/2006/main">
          <a:off x="241300" y="18542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t>
          </a:r>
        </a:p>
      </cdr:txBody>
    </cdr:sp>
  </cdr:relSizeAnchor>
  <cdr:relSizeAnchor xmlns:cdr="http://schemas.openxmlformats.org/drawingml/2006/chartDrawing">
    <cdr:from>
      <cdr:x>0.08056</cdr:x>
      <cdr:y>0.67593</cdr:y>
    </cdr:from>
    <cdr:to>
      <cdr:x>0.30278</cdr:x>
      <cdr:y>0.83796</cdr:y>
    </cdr:to>
    <cdr:sp macro="" textlink="">
      <cdr:nvSpPr>
        <cdr:cNvPr id="7" name="yt3"/>
        <cdr:cNvSpPr txBox="1"/>
      </cdr:nvSpPr>
      <cdr:spPr>
        <a:xfrm xmlns:a="http://schemas.openxmlformats.org/drawingml/2006/main">
          <a:off x="368300" y="18542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Parental consent is not required for sexual or reproductive health services and parents are provided with information about services provided only upon request</a:t>
          </a:r>
        </a:p>
      </cdr:txBody>
    </cdr:sp>
  </cdr:relSizeAnchor>
  <cdr:relSizeAnchor xmlns:cdr="http://schemas.openxmlformats.org/drawingml/2006/chartDrawing">
    <cdr:from>
      <cdr:x>0.02052</cdr:x>
      <cdr:y>0.02826</cdr:y>
    </cdr:from>
    <cdr:to>
      <cdr:x>0.07182</cdr:x>
      <cdr:y>0.12919</cdr:y>
    </cdr:to>
    <cdr:sp macro="" textlink="">
      <cdr:nvSpPr>
        <cdr:cNvPr id="8"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43.</a:t>
          </a:r>
        </a:p>
      </cdr:txBody>
    </cdr:sp>
  </cdr:relSizeAnchor>
  <cdr:relSizeAnchor xmlns:cdr="http://schemas.openxmlformats.org/drawingml/2006/chartDrawing">
    <cdr:from>
      <cdr:x>0.07182</cdr:x>
      <cdr:y>0.02826</cdr:y>
    </cdr:from>
    <cdr:to>
      <cdr:x>0.97327</cdr:x>
      <cdr:y>0.12919</cdr:y>
    </cdr:to>
    <cdr:sp macro="" textlink="">
      <cdr:nvSpPr>
        <cdr:cNvPr id="9"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with practices regarding parental consent and notification when sexual or reproductive health services are provided.</a:t>
          </a:r>
        </a:p>
      </cdr:txBody>
    </cdr:sp>
  </cdr:relSizeAnchor>
  <cdr:relSizeAnchor xmlns:cdr="http://schemas.openxmlformats.org/drawingml/2006/chartDrawing">
    <cdr:from>
      <cdr:x>0.02052</cdr:x>
      <cdr:y>0.91644</cdr:y>
    </cdr:from>
    <cdr:to>
      <cdr:x>0.97327</cdr:x>
      <cdr:y>0.99718</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69 of 79</a:t>
          </a:r>
        </a:p>
      </cdr:txBody>
    </cdr:sp>
  </cdr:relSizeAnchor>
  <cdr:relSizeAnchor xmlns:cdr="http://schemas.openxmlformats.org/drawingml/2006/chartDrawing">
    <cdr:from>
      <cdr:x>0.02052</cdr:x>
      <cdr:y>0.95963</cdr:y>
    </cdr:from>
    <cdr:to>
      <cdr:x>0.9806</cdr:x>
      <cdr:y>1</cdr:y>
    </cdr:to>
    <cdr:sp macro="" textlink="">
      <cdr:nvSpPr>
        <cdr:cNvPr id="12"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7.xml><?xml version="1.0" encoding="utf-8"?>
<c:userShapes xmlns:c="http://schemas.openxmlformats.org/drawingml/2006/chart">
  <cdr:relSizeAnchor xmlns:cdr="http://schemas.openxmlformats.org/drawingml/2006/chartDrawing">
    <cdr:from>
      <cdr:x>0.05278</cdr:x>
      <cdr:y>0.18056</cdr:y>
    </cdr:from>
    <cdr:to>
      <cdr:x>0.08056</cdr:x>
      <cdr:y>0.34259</cdr:y>
    </cdr:to>
    <cdr:sp macro="" textlink="">
      <cdr:nvSpPr>
        <cdr:cNvPr id="2" name="y1"/>
        <cdr:cNvSpPr txBox="1"/>
      </cdr:nvSpPr>
      <cdr:spPr>
        <a:xfrm xmlns:a="http://schemas.openxmlformats.org/drawingml/2006/main">
          <a:off x="241300" y="495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0.18056</cdr:y>
    </cdr:from>
    <cdr:to>
      <cdr:x>0.30278</cdr:x>
      <cdr:y>0.34259</cdr:y>
    </cdr:to>
    <cdr:sp macro="" textlink="">
      <cdr:nvSpPr>
        <cdr:cNvPr id="3" name="yt1"/>
        <cdr:cNvSpPr txBox="1"/>
      </cdr:nvSpPr>
      <cdr:spPr>
        <a:xfrm xmlns:a="http://schemas.openxmlformats.org/drawingml/2006/main">
          <a:off x="368300" y="495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Reviewed district’s local wellness policy</a:t>
          </a:r>
        </a:p>
      </cdr:txBody>
    </cdr:sp>
  </cdr:relSizeAnchor>
  <cdr:relSizeAnchor xmlns:cdr="http://schemas.openxmlformats.org/drawingml/2006/chartDrawing">
    <cdr:from>
      <cdr:x>0.05278</cdr:x>
      <cdr:y>0.35185</cdr:y>
    </cdr:from>
    <cdr:to>
      <cdr:x>0.08056</cdr:x>
      <cdr:y>0.51389</cdr:y>
    </cdr:to>
    <cdr:sp macro="" textlink="">
      <cdr:nvSpPr>
        <cdr:cNvPr id="4" name="y2"/>
        <cdr:cNvSpPr txBox="1"/>
      </cdr:nvSpPr>
      <cdr:spPr>
        <a:xfrm xmlns:a="http://schemas.openxmlformats.org/drawingml/2006/main">
          <a:off x="241300" y="9652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0.35185</cdr:y>
    </cdr:from>
    <cdr:to>
      <cdr:x>0.30278</cdr:x>
      <cdr:y>0.51389</cdr:y>
    </cdr:to>
    <cdr:sp macro="" textlink="">
      <cdr:nvSpPr>
        <cdr:cNvPr id="5" name="yt2"/>
        <cdr:cNvSpPr txBox="1"/>
      </cdr:nvSpPr>
      <cdr:spPr>
        <a:xfrm xmlns:a="http://schemas.openxmlformats.org/drawingml/2006/main">
          <a:off x="368300" y="9652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Helped revise district’s local wellness policy</a:t>
          </a:r>
        </a:p>
      </cdr:txBody>
    </cdr:sp>
  </cdr:relSizeAnchor>
  <cdr:relSizeAnchor xmlns:cdr="http://schemas.openxmlformats.org/drawingml/2006/chartDrawing">
    <cdr:from>
      <cdr:x>0.05278</cdr:x>
      <cdr:y>0.51852</cdr:y>
    </cdr:from>
    <cdr:to>
      <cdr:x>0.08056</cdr:x>
      <cdr:y>0.68056</cdr:y>
    </cdr:to>
    <cdr:sp macro="" textlink="">
      <cdr:nvSpPr>
        <cdr:cNvPr id="6" name="y3"/>
        <cdr:cNvSpPr txBox="1"/>
      </cdr:nvSpPr>
      <cdr:spPr>
        <a:xfrm xmlns:a="http://schemas.openxmlformats.org/drawingml/2006/main">
          <a:off x="241300" y="14224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t>
          </a:r>
        </a:p>
      </cdr:txBody>
    </cdr:sp>
  </cdr:relSizeAnchor>
  <cdr:relSizeAnchor xmlns:cdr="http://schemas.openxmlformats.org/drawingml/2006/chartDrawing">
    <cdr:from>
      <cdr:x>0.08056</cdr:x>
      <cdr:y>0.51852</cdr:y>
    </cdr:from>
    <cdr:to>
      <cdr:x>0.30278</cdr:x>
      <cdr:y>0.68056</cdr:y>
    </cdr:to>
    <cdr:sp macro="" textlink="">
      <cdr:nvSpPr>
        <cdr:cNvPr id="7" name="yt3"/>
        <cdr:cNvSpPr txBox="1"/>
      </cdr:nvSpPr>
      <cdr:spPr>
        <a:xfrm xmlns:a="http://schemas.openxmlformats.org/drawingml/2006/main">
          <a:off x="368300" y="14224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Communicated to school staff about district’s local wellness policy</a:t>
          </a:r>
        </a:p>
      </cdr:txBody>
    </cdr:sp>
  </cdr:relSizeAnchor>
  <cdr:relSizeAnchor xmlns:cdr="http://schemas.openxmlformats.org/drawingml/2006/chartDrawing">
    <cdr:from>
      <cdr:x>0.05278</cdr:x>
      <cdr:y>0.68981</cdr:y>
    </cdr:from>
    <cdr:to>
      <cdr:x>0.08056</cdr:x>
      <cdr:y>0.85185</cdr:y>
    </cdr:to>
    <cdr:sp macro="" textlink="">
      <cdr:nvSpPr>
        <cdr:cNvPr id="8" name="y4"/>
        <cdr:cNvSpPr txBox="1"/>
      </cdr:nvSpPr>
      <cdr:spPr>
        <a:xfrm xmlns:a="http://schemas.openxmlformats.org/drawingml/2006/main">
          <a:off x="241300" y="1892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a:t>
          </a:r>
        </a:p>
      </cdr:txBody>
    </cdr:sp>
  </cdr:relSizeAnchor>
  <cdr:relSizeAnchor xmlns:cdr="http://schemas.openxmlformats.org/drawingml/2006/chartDrawing">
    <cdr:from>
      <cdr:x>0.08056</cdr:x>
      <cdr:y>0.68981</cdr:y>
    </cdr:from>
    <cdr:to>
      <cdr:x>0.30278</cdr:x>
      <cdr:y>0.85185</cdr:y>
    </cdr:to>
    <cdr:sp macro="" textlink="">
      <cdr:nvSpPr>
        <cdr:cNvPr id="9" name="yt4"/>
        <cdr:cNvSpPr txBox="1"/>
      </cdr:nvSpPr>
      <cdr:spPr>
        <a:xfrm xmlns:a="http://schemas.openxmlformats.org/drawingml/2006/main">
          <a:off x="368300" y="1892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Communicated to parents and families about district’s local wellness policy</a:t>
          </a:r>
        </a:p>
      </cdr:txBody>
    </cdr:sp>
  </cdr:relSizeAnchor>
  <cdr:relSizeAnchor xmlns:cdr="http://schemas.openxmlformats.org/drawingml/2006/chartDrawing">
    <cdr:from>
      <cdr:x>0.02052</cdr:x>
      <cdr:y>0.02826</cdr:y>
    </cdr:from>
    <cdr:to>
      <cdr:x>0.07182</cdr:x>
      <cdr:y>0.12919</cdr:y>
    </cdr:to>
    <cdr:sp macro="" textlink="">
      <cdr:nvSpPr>
        <cdr:cNvPr id="10"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a:t>
          </a:r>
        </a:p>
      </cdr:txBody>
    </cdr:sp>
  </cdr:relSizeAnchor>
  <cdr:relSizeAnchor xmlns:cdr="http://schemas.openxmlformats.org/drawingml/2006/chartDrawing">
    <cdr:from>
      <cdr:x>0.07182</cdr:x>
      <cdr:y>0.02826</cdr:y>
    </cdr:from>
    <cdr:to>
      <cdr:x>0.97327</cdr:x>
      <cdr:y>0.12919</cdr:y>
    </cdr:to>
    <cdr:sp macro="" textlink="">
      <cdr:nvSpPr>
        <cdr:cNvPr id="11"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did the following activities during the past year.</a:t>
          </a:r>
        </a:p>
      </cdr:txBody>
    </cdr:sp>
  </cdr:relSizeAnchor>
  <cdr:relSizeAnchor xmlns:cdr="http://schemas.openxmlformats.org/drawingml/2006/chartDrawing">
    <cdr:from>
      <cdr:x>0.02052</cdr:x>
      <cdr:y>0.91644</cdr:y>
    </cdr:from>
    <cdr:to>
      <cdr:x>0.97327</cdr:x>
      <cdr:y>0.99718</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7 of 79</a:t>
          </a:r>
        </a:p>
      </cdr:txBody>
    </cdr:sp>
  </cdr:relSizeAnchor>
  <cdr:relSizeAnchor xmlns:cdr="http://schemas.openxmlformats.org/drawingml/2006/chartDrawing">
    <cdr:from>
      <cdr:x>0.02052</cdr:x>
      <cdr:y>0.95963</cdr:y>
    </cdr:from>
    <cdr:to>
      <cdr:x>0.9806</cdr:x>
      <cdr:y>1</cdr:y>
    </cdr:to>
    <cdr:sp macro="" textlink="">
      <cdr:nvSpPr>
        <cdr:cNvPr id="14"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70.xml><?xml version="1.0" encoding="utf-8"?>
<c:userShapes xmlns:c="http://schemas.openxmlformats.org/drawingml/2006/chart">
  <cdr:relSizeAnchor xmlns:cdr="http://schemas.openxmlformats.org/drawingml/2006/chartDrawing">
    <cdr:from>
      <cdr:x>0.05278</cdr:x>
      <cdr:y>0.22685</cdr:y>
    </cdr:from>
    <cdr:to>
      <cdr:x>0.08056</cdr:x>
      <cdr:y>0.38889</cdr:y>
    </cdr:to>
    <cdr:sp macro="" textlink="">
      <cdr:nvSpPr>
        <cdr:cNvPr id="2" name="y1"/>
        <cdr:cNvSpPr txBox="1"/>
      </cdr:nvSpPr>
      <cdr:spPr>
        <a:xfrm xmlns:a="http://schemas.openxmlformats.org/drawingml/2006/main">
          <a:off x="241300" y="622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a:t>
          </a:r>
        </a:p>
      </cdr:txBody>
    </cdr:sp>
  </cdr:relSizeAnchor>
  <cdr:relSizeAnchor xmlns:cdr="http://schemas.openxmlformats.org/drawingml/2006/chartDrawing">
    <cdr:from>
      <cdr:x>0.08056</cdr:x>
      <cdr:y>0.22685</cdr:y>
    </cdr:from>
    <cdr:to>
      <cdr:x>0.30278</cdr:x>
      <cdr:y>0.38889</cdr:y>
    </cdr:to>
    <cdr:sp macro="" textlink="">
      <cdr:nvSpPr>
        <cdr:cNvPr id="3" name="yt1"/>
        <cdr:cNvSpPr txBox="1"/>
      </cdr:nvSpPr>
      <cdr:spPr>
        <a:xfrm xmlns:a="http://schemas.openxmlformats.org/drawingml/2006/main">
          <a:off x="368300" y="622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Parental consent is not required for sexual or reproductive health services, but parents may be notified depending on the service provided</a:t>
          </a:r>
        </a:p>
      </cdr:txBody>
    </cdr:sp>
  </cdr:relSizeAnchor>
  <cdr:relSizeAnchor xmlns:cdr="http://schemas.openxmlformats.org/drawingml/2006/chartDrawing">
    <cdr:from>
      <cdr:x>0.05278</cdr:x>
      <cdr:y>0.45833</cdr:y>
    </cdr:from>
    <cdr:to>
      <cdr:x>0.08056</cdr:x>
      <cdr:y>0.62037</cdr:y>
    </cdr:to>
    <cdr:sp macro="" textlink="">
      <cdr:nvSpPr>
        <cdr:cNvPr id="4" name="y2"/>
        <cdr:cNvSpPr txBox="1"/>
      </cdr:nvSpPr>
      <cdr:spPr>
        <a:xfrm xmlns:a="http://schemas.openxmlformats.org/drawingml/2006/main">
          <a:off x="241300" y="1257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a:t>
          </a:r>
        </a:p>
      </cdr:txBody>
    </cdr:sp>
  </cdr:relSizeAnchor>
  <cdr:relSizeAnchor xmlns:cdr="http://schemas.openxmlformats.org/drawingml/2006/chartDrawing">
    <cdr:from>
      <cdr:x>0.08056</cdr:x>
      <cdr:y>0.45833</cdr:y>
    </cdr:from>
    <cdr:to>
      <cdr:x>0.30278</cdr:x>
      <cdr:y>0.62037</cdr:y>
    </cdr:to>
    <cdr:sp macro="" textlink="">
      <cdr:nvSpPr>
        <cdr:cNvPr id="5" name="yt2"/>
        <cdr:cNvSpPr txBox="1"/>
      </cdr:nvSpPr>
      <cdr:spPr>
        <a:xfrm xmlns:a="http://schemas.openxmlformats.org/drawingml/2006/main">
          <a:off x="368300" y="1257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Parental consent is not required for sexual or reproductive health services, but parents are notified about all services provided</a:t>
          </a:r>
        </a:p>
      </cdr:txBody>
    </cdr:sp>
  </cdr:relSizeAnchor>
  <cdr:relSizeAnchor xmlns:cdr="http://schemas.openxmlformats.org/drawingml/2006/chartDrawing">
    <cdr:from>
      <cdr:x>0.05278</cdr:x>
      <cdr:y>0.67593</cdr:y>
    </cdr:from>
    <cdr:to>
      <cdr:x>0.08056</cdr:x>
      <cdr:y>0.83796</cdr:y>
    </cdr:to>
    <cdr:sp macro="" textlink="">
      <cdr:nvSpPr>
        <cdr:cNvPr id="6" name="y3"/>
        <cdr:cNvSpPr txBox="1"/>
      </cdr:nvSpPr>
      <cdr:spPr>
        <a:xfrm xmlns:a="http://schemas.openxmlformats.org/drawingml/2006/main">
          <a:off x="241300" y="18542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f.</a:t>
          </a:r>
        </a:p>
      </cdr:txBody>
    </cdr:sp>
  </cdr:relSizeAnchor>
  <cdr:relSizeAnchor xmlns:cdr="http://schemas.openxmlformats.org/drawingml/2006/chartDrawing">
    <cdr:from>
      <cdr:x>0.08056</cdr:x>
      <cdr:y>0.67593</cdr:y>
    </cdr:from>
    <cdr:to>
      <cdr:x>0.30278</cdr:x>
      <cdr:y>0.83796</cdr:y>
    </cdr:to>
    <cdr:sp macro="" textlink="">
      <cdr:nvSpPr>
        <cdr:cNvPr id="7" name="yt3"/>
        <cdr:cNvSpPr txBox="1"/>
      </cdr:nvSpPr>
      <cdr:spPr>
        <a:xfrm xmlns:a="http://schemas.openxmlformats.org/drawingml/2006/main">
          <a:off x="368300" y="18542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Parental consent is not required for sexual or reproductive health services and parents are not notified about any services provided</a:t>
          </a:r>
        </a:p>
      </cdr:txBody>
    </cdr:sp>
  </cdr:relSizeAnchor>
  <cdr:relSizeAnchor xmlns:cdr="http://schemas.openxmlformats.org/drawingml/2006/chartDrawing">
    <cdr:from>
      <cdr:x>0.02052</cdr:x>
      <cdr:y>0.02826</cdr:y>
    </cdr:from>
    <cdr:to>
      <cdr:x>0.07182</cdr:x>
      <cdr:y>0.12919</cdr:y>
    </cdr:to>
    <cdr:sp macro="" textlink="">
      <cdr:nvSpPr>
        <cdr:cNvPr id="8"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43.</a:t>
          </a:r>
        </a:p>
      </cdr:txBody>
    </cdr:sp>
  </cdr:relSizeAnchor>
  <cdr:relSizeAnchor xmlns:cdr="http://schemas.openxmlformats.org/drawingml/2006/chartDrawing">
    <cdr:from>
      <cdr:x>0.07182</cdr:x>
      <cdr:y>0.02826</cdr:y>
    </cdr:from>
    <cdr:to>
      <cdr:x>0.97327</cdr:x>
      <cdr:y>0.12919</cdr:y>
    </cdr:to>
    <cdr:sp macro="" textlink="">
      <cdr:nvSpPr>
        <cdr:cNvPr id="9"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with practices regarding parental consent and notification when sexual or reproductive health services are provided.</a:t>
          </a:r>
        </a:p>
      </cdr:txBody>
    </cdr:sp>
  </cdr:relSizeAnchor>
  <cdr:relSizeAnchor xmlns:cdr="http://schemas.openxmlformats.org/drawingml/2006/chartDrawing">
    <cdr:from>
      <cdr:x>0.02052</cdr:x>
      <cdr:y>0.91644</cdr:y>
    </cdr:from>
    <cdr:to>
      <cdr:x>0.97327</cdr:x>
      <cdr:y>0.99718</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70 of 79</a:t>
          </a:r>
        </a:p>
      </cdr:txBody>
    </cdr:sp>
  </cdr:relSizeAnchor>
  <cdr:relSizeAnchor xmlns:cdr="http://schemas.openxmlformats.org/drawingml/2006/chartDrawing">
    <cdr:from>
      <cdr:x>0.02052</cdr:x>
      <cdr:y>0.95963</cdr:y>
    </cdr:from>
    <cdr:to>
      <cdr:x>0.9806</cdr:x>
      <cdr:y>1</cdr:y>
    </cdr:to>
    <cdr:sp macro="" textlink="">
      <cdr:nvSpPr>
        <cdr:cNvPr id="12"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71.xml><?xml version="1.0" encoding="utf-8"?>
<c:userShapes xmlns:c="http://schemas.openxmlformats.org/drawingml/2006/chart">
  <cdr:relSizeAnchor xmlns:cdr="http://schemas.openxmlformats.org/drawingml/2006/chartDrawing">
    <cdr:from>
      <cdr:x>0.05278</cdr:x>
      <cdr:y>0.22685</cdr:y>
    </cdr:from>
    <cdr:to>
      <cdr:x>0.08056</cdr:x>
      <cdr:y>0.38889</cdr:y>
    </cdr:to>
    <cdr:sp macro="" textlink="">
      <cdr:nvSpPr>
        <cdr:cNvPr id="2" name="y1"/>
        <cdr:cNvSpPr txBox="1"/>
      </cdr:nvSpPr>
      <cdr:spPr>
        <a:xfrm xmlns:a="http://schemas.openxmlformats.org/drawingml/2006/main">
          <a:off x="241300" y="622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0.22685</cdr:y>
    </cdr:from>
    <cdr:to>
      <cdr:x>0.30278</cdr:x>
      <cdr:y>0.38889</cdr:y>
    </cdr:to>
    <cdr:sp macro="" textlink="">
      <cdr:nvSpPr>
        <cdr:cNvPr id="3" name="yt1"/>
        <cdr:cNvSpPr txBox="1"/>
      </cdr:nvSpPr>
      <cdr:spPr>
        <a:xfrm xmlns:a="http://schemas.openxmlformats.org/drawingml/2006/main">
          <a:off x="368300" y="622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This school does not refer any sexual or reproductive health services</a:t>
          </a:r>
        </a:p>
      </cdr:txBody>
    </cdr:sp>
  </cdr:relSizeAnchor>
  <cdr:relSizeAnchor xmlns:cdr="http://schemas.openxmlformats.org/drawingml/2006/chartDrawing">
    <cdr:from>
      <cdr:x>0.05278</cdr:x>
      <cdr:y>0.45833</cdr:y>
    </cdr:from>
    <cdr:to>
      <cdr:x>0.08056</cdr:x>
      <cdr:y>0.62037</cdr:y>
    </cdr:to>
    <cdr:sp macro="" textlink="">
      <cdr:nvSpPr>
        <cdr:cNvPr id="4" name="y2"/>
        <cdr:cNvSpPr txBox="1"/>
      </cdr:nvSpPr>
      <cdr:spPr>
        <a:xfrm xmlns:a="http://schemas.openxmlformats.org/drawingml/2006/main">
          <a:off x="241300" y="1257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0.45833</cdr:y>
    </cdr:from>
    <cdr:to>
      <cdr:x>0.30278</cdr:x>
      <cdr:y>0.62037</cdr:y>
    </cdr:to>
    <cdr:sp macro="" textlink="">
      <cdr:nvSpPr>
        <cdr:cNvPr id="5" name="yt2"/>
        <cdr:cNvSpPr txBox="1"/>
      </cdr:nvSpPr>
      <cdr:spPr>
        <a:xfrm xmlns:a="http://schemas.openxmlformats.org/drawingml/2006/main">
          <a:off x="368300" y="1257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Parental consent is required before any sexual or reproductive health services are referred</a:t>
          </a:r>
        </a:p>
      </cdr:txBody>
    </cdr:sp>
  </cdr:relSizeAnchor>
  <cdr:relSizeAnchor xmlns:cdr="http://schemas.openxmlformats.org/drawingml/2006/chartDrawing">
    <cdr:from>
      <cdr:x>0.05278</cdr:x>
      <cdr:y>0.67593</cdr:y>
    </cdr:from>
    <cdr:to>
      <cdr:x>0.08056</cdr:x>
      <cdr:y>0.83796</cdr:y>
    </cdr:to>
    <cdr:sp macro="" textlink="">
      <cdr:nvSpPr>
        <cdr:cNvPr id="6" name="y3"/>
        <cdr:cNvSpPr txBox="1"/>
      </cdr:nvSpPr>
      <cdr:spPr>
        <a:xfrm xmlns:a="http://schemas.openxmlformats.org/drawingml/2006/main">
          <a:off x="241300" y="18542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t>
          </a:r>
        </a:p>
      </cdr:txBody>
    </cdr:sp>
  </cdr:relSizeAnchor>
  <cdr:relSizeAnchor xmlns:cdr="http://schemas.openxmlformats.org/drawingml/2006/chartDrawing">
    <cdr:from>
      <cdr:x>0.08056</cdr:x>
      <cdr:y>0.67593</cdr:y>
    </cdr:from>
    <cdr:to>
      <cdr:x>0.30278</cdr:x>
      <cdr:y>0.83796</cdr:y>
    </cdr:to>
    <cdr:sp macro="" textlink="">
      <cdr:nvSpPr>
        <cdr:cNvPr id="7" name="yt3"/>
        <cdr:cNvSpPr txBox="1"/>
      </cdr:nvSpPr>
      <cdr:spPr>
        <a:xfrm xmlns:a="http://schemas.openxmlformats.org/drawingml/2006/main">
          <a:off x="368300" y="18542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Parental consent is not required for sexual or reproductive health services and parents are provided with information about referrals provided only upon request</a:t>
          </a:r>
        </a:p>
      </cdr:txBody>
    </cdr:sp>
  </cdr:relSizeAnchor>
  <cdr:relSizeAnchor xmlns:cdr="http://schemas.openxmlformats.org/drawingml/2006/chartDrawing">
    <cdr:from>
      <cdr:x>0.02052</cdr:x>
      <cdr:y>0.02826</cdr:y>
    </cdr:from>
    <cdr:to>
      <cdr:x>0.07182</cdr:x>
      <cdr:y>0.12919</cdr:y>
    </cdr:to>
    <cdr:sp macro="" textlink="">
      <cdr:nvSpPr>
        <cdr:cNvPr id="8"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44.</a:t>
          </a:r>
        </a:p>
      </cdr:txBody>
    </cdr:sp>
  </cdr:relSizeAnchor>
  <cdr:relSizeAnchor xmlns:cdr="http://schemas.openxmlformats.org/drawingml/2006/chartDrawing">
    <cdr:from>
      <cdr:x>0.07182</cdr:x>
      <cdr:y>0.02826</cdr:y>
    </cdr:from>
    <cdr:to>
      <cdr:x>0.97327</cdr:x>
      <cdr:y>0.12919</cdr:y>
    </cdr:to>
    <cdr:sp macro="" textlink="">
      <cdr:nvSpPr>
        <cdr:cNvPr id="9"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with practices regarding parental consent and notification when sexual or reproductive health services are referred.</a:t>
          </a:r>
        </a:p>
      </cdr:txBody>
    </cdr:sp>
  </cdr:relSizeAnchor>
  <cdr:relSizeAnchor xmlns:cdr="http://schemas.openxmlformats.org/drawingml/2006/chartDrawing">
    <cdr:from>
      <cdr:x>0.02052</cdr:x>
      <cdr:y>0.91644</cdr:y>
    </cdr:from>
    <cdr:to>
      <cdr:x>0.97327</cdr:x>
      <cdr:y>0.99718</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71 of 79</a:t>
          </a:r>
        </a:p>
      </cdr:txBody>
    </cdr:sp>
  </cdr:relSizeAnchor>
  <cdr:relSizeAnchor xmlns:cdr="http://schemas.openxmlformats.org/drawingml/2006/chartDrawing">
    <cdr:from>
      <cdr:x>0.02052</cdr:x>
      <cdr:y>0.95963</cdr:y>
    </cdr:from>
    <cdr:to>
      <cdr:x>0.9806</cdr:x>
      <cdr:y>1</cdr:y>
    </cdr:to>
    <cdr:sp macro="" textlink="">
      <cdr:nvSpPr>
        <cdr:cNvPr id="12"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72.xml><?xml version="1.0" encoding="utf-8"?>
<c:userShapes xmlns:c="http://schemas.openxmlformats.org/drawingml/2006/chart">
  <cdr:relSizeAnchor xmlns:cdr="http://schemas.openxmlformats.org/drawingml/2006/chartDrawing">
    <cdr:from>
      <cdr:x>0.05278</cdr:x>
      <cdr:y>0.22685</cdr:y>
    </cdr:from>
    <cdr:to>
      <cdr:x>0.08056</cdr:x>
      <cdr:y>0.38889</cdr:y>
    </cdr:to>
    <cdr:sp macro="" textlink="">
      <cdr:nvSpPr>
        <cdr:cNvPr id="2" name="y1"/>
        <cdr:cNvSpPr txBox="1"/>
      </cdr:nvSpPr>
      <cdr:spPr>
        <a:xfrm xmlns:a="http://schemas.openxmlformats.org/drawingml/2006/main">
          <a:off x="241300" y="622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a:t>
          </a:r>
        </a:p>
      </cdr:txBody>
    </cdr:sp>
  </cdr:relSizeAnchor>
  <cdr:relSizeAnchor xmlns:cdr="http://schemas.openxmlformats.org/drawingml/2006/chartDrawing">
    <cdr:from>
      <cdr:x>0.08056</cdr:x>
      <cdr:y>0.22685</cdr:y>
    </cdr:from>
    <cdr:to>
      <cdr:x>0.30278</cdr:x>
      <cdr:y>0.38889</cdr:y>
    </cdr:to>
    <cdr:sp macro="" textlink="">
      <cdr:nvSpPr>
        <cdr:cNvPr id="3" name="yt1"/>
        <cdr:cNvSpPr txBox="1"/>
      </cdr:nvSpPr>
      <cdr:spPr>
        <a:xfrm xmlns:a="http://schemas.openxmlformats.org/drawingml/2006/main">
          <a:off x="368300" y="622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Parental consent is not required for sexual or reproductive health services, but parents may be notified depending on the referral provided</a:t>
          </a:r>
        </a:p>
      </cdr:txBody>
    </cdr:sp>
  </cdr:relSizeAnchor>
  <cdr:relSizeAnchor xmlns:cdr="http://schemas.openxmlformats.org/drawingml/2006/chartDrawing">
    <cdr:from>
      <cdr:x>0.05278</cdr:x>
      <cdr:y>0.45833</cdr:y>
    </cdr:from>
    <cdr:to>
      <cdr:x>0.08056</cdr:x>
      <cdr:y>0.62037</cdr:y>
    </cdr:to>
    <cdr:sp macro="" textlink="">
      <cdr:nvSpPr>
        <cdr:cNvPr id="4" name="y2"/>
        <cdr:cNvSpPr txBox="1"/>
      </cdr:nvSpPr>
      <cdr:spPr>
        <a:xfrm xmlns:a="http://schemas.openxmlformats.org/drawingml/2006/main">
          <a:off x="241300" y="1257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a:t>
          </a:r>
        </a:p>
      </cdr:txBody>
    </cdr:sp>
  </cdr:relSizeAnchor>
  <cdr:relSizeAnchor xmlns:cdr="http://schemas.openxmlformats.org/drawingml/2006/chartDrawing">
    <cdr:from>
      <cdr:x>0.08056</cdr:x>
      <cdr:y>0.45833</cdr:y>
    </cdr:from>
    <cdr:to>
      <cdr:x>0.30278</cdr:x>
      <cdr:y>0.62037</cdr:y>
    </cdr:to>
    <cdr:sp macro="" textlink="">
      <cdr:nvSpPr>
        <cdr:cNvPr id="5" name="yt2"/>
        <cdr:cNvSpPr txBox="1"/>
      </cdr:nvSpPr>
      <cdr:spPr>
        <a:xfrm xmlns:a="http://schemas.openxmlformats.org/drawingml/2006/main">
          <a:off x="368300" y="1257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Parental consent is not required for sexual or reproductive health services, but parents are notified about all referrals provided</a:t>
          </a:r>
        </a:p>
      </cdr:txBody>
    </cdr:sp>
  </cdr:relSizeAnchor>
  <cdr:relSizeAnchor xmlns:cdr="http://schemas.openxmlformats.org/drawingml/2006/chartDrawing">
    <cdr:from>
      <cdr:x>0.05278</cdr:x>
      <cdr:y>0.67593</cdr:y>
    </cdr:from>
    <cdr:to>
      <cdr:x>0.08056</cdr:x>
      <cdr:y>0.83796</cdr:y>
    </cdr:to>
    <cdr:sp macro="" textlink="">
      <cdr:nvSpPr>
        <cdr:cNvPr id="6" name="y3"/>
        <cdr:cNvSpPr txBox="1"/>
      </cdr:nvSpPr>
      <cdr:spPr>
        <a:xfrm xmlns:a="http://schemas.openxmlformats.org/drawingml/2006/main">
          <a:off x="241300" y="18542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f.</a:t>
          </a:r>
        </a:p>
      </cdr:txBody>
    </cdr:sp>
  </cdr:relSizeAnchor>
  <cdr:relSizeAnchor xmlns:cdr="http://schemas.openxmlformats.org/drawingml/2006/chartDrawing">
    <cdr:from>
      <cdr:x>0.08056</cdr:x>
      <cdr:y>0.67593</cdr:y>
    </cdr:from>
    <cdr:to>
      <cdr:x>0.30278</cdr:x>
      <cdr:y>0.83796</cdr:y>
    </cdr:to>
    <cdr:sp macro="" textlink="">
      <cdr:nvSpPr>
        <cdr:cNvPr id="7" name="yt3"/>
        <cdr:cNvSpPr txBox="1"/>
      </cdr:nvSpPr>
      <cdr:spPr>
        <a:xfrm xmlns:a="http://schemas.openxmlformats.org/drawingml/2006/main">
          <a:off x="368300" y="18542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Parental consent is not required for sexual or reproductive health services and parents are not notified about any referrals provided</a:t>
          </a:r>
        </a:p>
      </cdr:txBody>
    </cdr:sp>
  </cdr:relSizeAnchor>
  <cdr:relSizeAnchor xmlns:cdr="http://schemas.openxmlformats.org/drawingml/2006/chartDrawing">
    <cdr:from>
      <cdr:x>0.02052</cdr:x>
      <cdr:y>0.02826</cdr:y>
    </cdr:from>
    <cdr:to>
      <cdr:x>0.07182</cdr:x>
      <cdr:y>0.12919</cdr:y>
    </cdr:to>
    <cdr:sp macro="" textlink="">
      <cdr:nvSpPr>
        <cdr:cNvPr id="8"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44.</a:t>
          </a:r>
        </a:p>
      </cdr:txBody>
    </cdr:sp>
  </cdr:relSizeAnchor>
  <cdr:relSizeAnchor xmlns:cdr="http://schemas.openxmlformats.org/drawingml/2006/chartDrawing">
    <cdr:from>
      <cdr:x>0.07182</cdr:x>
      <cdr:y>0.02826</cdr:y>
    </cdr:from>
    <cdr:to>
      <cdr:x>0.97327</cdr:x>
      <cdr:y>0.12919</cdr:y>
    </cdr:to>
    <cdr:sp macro="" textlink="">
      <cdr:nvSpPr>
        <cdr:cNvPr id="9"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with practices regarding parental consent and notification when sexual or reproductive health services are referred.</a:t>
          </a:r>
        </a:p>
      </cdr:txBody>
    </cdr:sp>
  </cdr:relSizeAnchor>
  <cdr:relSizeAnchor xmlns:cdr="http://schemas.openxmlformats.org/drawingml/2006/chartDrawing">
    <cdr:from>
      <cdr:x>0.02052</cdr:x>
      <cdr:y>0.91644</cdr:y>
    </cdr:from>
    <cdr:to>
      <cdr:x>0.97327</cdr:x>
      <cdr:y>0.99718</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72 of 79</a:t>
          </a:r>
        </a:p>
      </cdr:txBody>
    </cdr:sp>
  </cdr:relSizeAnchor>
  <cdr:relSizeAnchor xmlns:cdr="http://schemas.openxmlformats.org/drawingml/2006/chartDrawing">
    <cdr:from>
      <cdr:x>0.02052</cdr:x>
      <cdr:y>0.95963</cdr:y>
    </cdr:from>
    <cdr:to>
      <cdr:x>0.9806</cdr:x>
      <cdr:y>1</cdr:y>
    </cdr:to>
    <cdr:sp macro="" textlink="">
      <cdr:nvSpPr>
        <cdr:cNvPr id="12"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73.xml><?xml version="1.0" encoding="utf-8"?>
<c:userShapes xmlns:c="http://schemas.openxmlformats.org/drawingml/2006/chart">
  <cdr:relSizeAnchor xmlns:cdr="http://schemas.openxmlformats.org/drawingml/2006/chartDrawing">
    <cdr:from>
      <cdr:x>0.05278</cdr:x>
      <cdr:y>0.18056</cdr:y>
    </cdr:from>
    <cdr:to>
      <cdr:x>0.08056</cdr:x>
      <cdr:y>0.34259</cdr:y>
    </cdr:to>
    <cdr:sp macro="" textlink="">
      <cdr:nvSpPr>
        <cdr:cNvPr id="2" name="y1"/>
        <cdr:cNvSpPr txBox="1"/>
      </cdr:nvSpPr>
      <cdr:spPr>
        <a:xfrm xmlns:a="http://schemas.openxmlformats.org/drawingml/2006/main">
          <a:off x="241300" y="495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0.18056</cdr:y>
    </cdr:from>
    <cdr:to>
      <cdr:x>0.30278</cdr:x>
      <cdr:y>0.34259</cdr:y>
    </cdr:to>
    <cdr:sp macro="" textlink="">
      <cdr:nvSpPr>
        <cdr:cNvPr id="3" name="yt1"/>
        <cdr:cNvSpPr txBox="1"/>
      </cdr:nvSpPr>
      <cdr:spPr>
        <a:xfrm xmlns:a="http://schemas.openxmlformats.org/drawingml/2006/main">
          <a:off x="368300" y="495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Basic sexual health overview including community-specific information about STD, HIV, and unplanned pregnancy rates and prevention strategies</a:t>
          </a:r>
        </a:p>
      </cdr:txBody>
    </cdr:sp>
  </cdr:relSizeAnchor>
  <cdr:relSizeAnchor xmlns:cdr="http://schemas.openxmlformats.org/drawingml/2006/chartDrawing">
    <cdr:from>
      <cdr:x>0.05278</cdr:x>
      <cdr:y>0.35185</cdr:y>
    </cdr:from>
    <cdr:to>
      <cdr:x>0.08056</cdr:x>
      <cdr:y>0.51389</cdr:y>
    </cdr:to>
    <cdr:sp macro="" textlink="">
      <cdr:nvSpPr>
        <cdr:cNvPr id="4" name="y2"/>
        <cdr:cNvSpPr txBox="1"/>
      </cdr:nvSpPr>
      <cdr:spPr>
        <a:xfrm xmlns:a="http://schemas.openxmlformats.org/drawingml/2006/main">
          <a:off x="241300" y="9652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0.35185</cdr:y>
    </cdr:from>
    <cdr:to>
      <cdr:x>0.30278</cdr:x>
      <cdr:y>0.51389</cdr:y>
    </cdr:to>
    <cdr:sp macro="" textlink="">
      <cdr:nvSpPr>
        <cdr:cNvPr id="5" name="yt2"/>
        <cdr:cNvSpPr txBox="1"/>
      </cdr:nvSpPr>
      <cdr:spPr>
        <a:xfrm xmlns:a="http://schemas.openxmlformats.org/drawingml/2006/main">
          <a:off x="368300" y="9652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Sexual health services that adolescents should receive</a:t>
          </a:r>
        </a:p>
      </cdr:txBody>
    </cdr:sp>
  </cdr:relSizeAnchor>
  <cdr:relSizeAnchor xmlns:cdr="http://schemas.openxmlformats.org/drawingml/2006/chartDrawing">
    <cdr:from>
      <cdr:x>0.05278</cdr:x>
      <cdr:y>0.51852</cdr:y>
    </cdr:from>
    <cdr:to>
      <cdr:x>0.08056</cdr:x>
      <cdr:y>0.68056</cdr:y>
    </cdr:to>
    <cdr:sp macro="" textlink="">
      <cdr:nvSpPr>
        <cdr:cNvPr id="6" name="y3"/>
        <cdr:cNvSpPr txBox="1"/>
      </cdr:nvSpPr>
      <cdr:spPr>
        <a:xfrm xmlns:a="http://schemas.openxmlformats.org/drawingml/2006/main">
          <a:off x="241300" y="14224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t>
          </a:r>
        </a:p>
      </cdr:txBody>
    </cdr:sp>
  </cdr:relSizeAnchor>
  <cdr:relSizeAnchor xmlns:cdr="http://schemas.openxmlformats.org/drawingml/2006/chartDrawing">
    <cdr:from>
      <cdr:x>0.08056</cdr:x>
      <cdr:y>0.51852</cdr:y>
    </cdr:from>
    <cdr:to>
      <cdr:x>0.30278</cdr:x>
      <cdr:y>0.68056</cdr:y>
    </cdr:to>
    <cdr:sp macro="" textlink="">
      <cdr:nvSpPr>
        <cdr:cNvPr id="7" name="yt3"/>
        <cdr:cNvSpPr txBox="1"/>
      </cdr:nvSpPr>
      <cdr:spPr>
        <a:xfrm xmlns:a="http://schemas.openxmlformats.org/drawingml/2006/main">
          <a:off x="368300" y="14224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Laws and policies related to adolescent sexual health services, such as minor consent for sexual health services</a:t>
          </a:r>
        </a:p>
      </cdr:txBody>
    </cdr:sp>
  </cdr:relSizeAnchor>
  <cdr:relSizeAnchor xmlns:cdr="http://schemas.openxmlformats.org/drawingml/2006/chartDrawing">
    <cdr:from>
      <cdr:x>0.05278</cdr:x>
      <cdr:y>0.68981</cdr:y>
    </cdr:from>
    <cdr:to>
      <cdr:x>0.08056</cdr:x>
      <cdr:y>0.85185</cdr:y>
    </cdr:to>
    <cdr:sp macro="" textlink="">
      <cdr:nvSpPr>
        <cdr:cNvPr id="8" name="y4"/>
        <cdr:cNvSpPr txBox="1"/>
      </cdr:nvSpPr>
      <cdr:spPr>
        <a:xfrm xmlns:a="http://schemas.openxmlformats.org/drawingml/2006/main">
          <a:off x="241300" y="1892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a:t>
          </a:r>
        </a:p>
      </cdr:txBody>
    </cdr:sp>
  </cdr:relSizeAnchor>
  <cdr:relSizeAnchor xmlns:cdr="http://schemas.openxmlformats.org/drawingml/2006/chartDrawing">
    <cdr:from>
      <cdr:x>0.08056</cdr:x>
      <cdr:y>0.68981</cdr:y>
    </cdr:from>
    <cdr:to>
      <cdr:x>0.30278</cdr:x>
      <cdr:y>0.85185</cdr:y>
    </cdr:to>
    <cdr:sp macro="" textlink="">
      <cdr:nvSpPr>
        <cdr:cNvPr id="9" name="yt4"/>
        <cdr:cNvSpPr txBox="1"/>
      </cdr:nvSpPr>
      <cdr:spPr>
        <a:xfrm xmlns:a="http://schemas.openxmlformats.org/drawingml/2006/main">
          <a:off x="368300" y="1892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Importance of maintaining student confidentiality for sexual health services</a:t>
          </a:r>
        </a:p>
      </cdr:txBody>
    </cdr:sp>
  </cdr:relSizeAnchor>
  <cdr:relSizeAnchor xmlns:cdr="http://schemas.openxmlformats.org/drawingml/2006/chartDrawing">
    <cdr:from>
      <cdr:x>0.02052</cdr:x>
      <cdr:y>0.02826</cdr:y>
    </cdr:from>
    <cdr:to>
      <cdr:x>0.07182</cdr:x>
      <cdr:y>0.12919</cdr:y>
    </cdr:to>
    <cdr:sp macro="" textlink="">
      <cdr:nvSpPr>
        <cdr:cNvPr id="10"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45.</a:t>
          </a:r>
        </a:p>
      </cdr:txBody>
    </cdr:sp>
  </cdr:relSizeAnchor>
  <cdr:relSizeAnchor xmlns:cdr="http://schemas.openxmlformats.org/drawingml/2006/chartDrawing">
    <cdr:from>
      <cdr:x>0.07182</cdr:x>
      <cdr:y>0.02826</cdr:y>
    </cdr:from>
    <cdr:to>
      <cdr:x>0.97327</cdr:x>
      <cdr:y>0.12919</cdr:y>
    </cdr:to>
    <cdr:sp macro="" textlink="">
      <cdr:nvSpPr>
        <cdr:cNvPr id="11"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in which any staff received professional development on each of the following topics during the past two years.</a:t>
          </a:r>
        </a:p>
      </cdr:txBody>
    </cdr:sp>
  </cdr:relSizeAnchor>
  <cdr:relSizeAnchor xmlns:cdr="http://schemas.openxmlformats.org/drawingml/2006/chartDrawing">
    <cdr:from>
      <cdr:x>0.02052</cdr:x>
      <cdr:y>0.91644</cdr:y>
    </cdr:from>
    <cdr:to>
      <cdr:x>0.97327</cdr:x>
      <cdr:y>0.99718</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73 of 79</a:t>
          </a:r>
        </a:p>
      </cdr:txBody>
    </cdr:sp>
  </cdr:relSizeAnchor>
  <cdr:relSizeAnchor xmlns:cdr="http://schemas.openxmlformats.org/drawingml/2006/chartDrawing">
    <cdr:from>
      <cdr:x>0.02052</cdr:x>
      <cdr:y>0.95963</cdr:y>
    </cdr:from>
    <cdr:to>
      <cdr:x>0.9806</cdr:x>
      <cdr:y>1</cdr:y>
    </cdr:to>
    <cdr:sp macro="" textlink="">
      <cdr:nvSpPr>
        <cdr:cNvPr id="14"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74.xml><?xml version="1.0" encoding="utf-8"?>
<c:userShapes xmlns:c="http://schemas.openxmlformats.org/drawingml/2006/chart">
  <cdr:relSizeAnchor xmlns:cdr="http://schemas.openxmlformats.org/drawingml/2006/chartDrawing">
    <cdr:from>
      <cdr:x>0.05278</cdr:x>
      <cdr:y>0.18056</cdr:y>
    </cdr:from>
    <cdr:to>
      <cdr:x>0.08056</cdr:x>
      <cdr:y>0.34259</cdr:y>
    </cdr:to>
    <cdr:sp macro="" textlink="">
      <cdr:nvSpPr>
        <cdr:cNvPr id="2" name="y1"/>
        <cdr:cNvSpPr txBox="1"/>
      </cdr:nvSpPr>
      <cdr:spPr>
        <a:xfrm xmlns:a="http://schemas.openxmlformats.org/drawingml/2006/main">
          <a:off x="241300" y="495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a:t>
          </a:r>
        </a:p>
      </cdr:txBody>
    </cdr:sp>
  </cdr:relSizeAnchor>
  <cdr:relSizeAnchor xmlns:cdr="http://schemas.openxmlformats.org/drawingml/2006/chartDrawing">
    <cdr:from>
      <cdr:x>0.08056</cdr:x>
      <cdr:y>0.18056</cdr:y>
    </cdr:from>
    <cdr:to>
      <cdr:x>0.30278</cdr:x>
      <cdr:y>0.34259</cdr:y>
    </cdr:to>
    <cdr:sp macro="" textlink="">
      <cdr:nvSpPr>
        <cdr:cNvPr id="3" name="yt1"/>
        <cdr:cNvSpPr txBox="1"/>
      </cdr:nvSpPr>
      <cdr:spPr>
        <a:xfrm xmlns:a="http://schemas.openxmlformats.org/drawingml/2006/main">
          <a:off x="368300" y="495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How to create or use a student referral guide for sexual health services</a:t>
          </a:r>
        </a:p>
      </cdr:txBody>
    </cdr:sp>
  </cdr:relSizeAnchor>
  <cdr:relSizeAnchor xmlns:cdr="http://schemas.openxmlformats.org/drawingml/2006/chartDrawing">
    <cdr:from>
      <cdr:x>0.05278</cdr:x>
      <cdr:y>0.35185</cdr:y>
    </cdr:from>
    <cdr:to>
      <cdr:x>0.08056</cdr:x>
      <cdr:y>0.51389</cdr:y>
    </cdr:to>
    <cdr:sp macro="" textlink="">
      <cdr:nvSpPr>
        <cdr:cNvPr id="4" name="y2"/>
        <cdr:cNvSpPr txBox="1"/>
      </cdr:nvSpPr>
      <cdr:spPr>
        <a:xfrm xmlns:a="http://schemas.openxmlformats.org/drawingml/2006/main">
          <a:off x="241300" y="9652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f.</a:t>
          </a:r>
        </a:p>
      </cdr:txBody>
    </cdr:sp>
  </cdr:relSizeAnchor>
  <cdr:relSizeAnchor xmlns:cdr="http://schemas.openxmlformats.org/drawingml/2006/chartDrawing">
    <cdr:from>
      <cdr:x>0.08056</cdr:x>
      <cdr:y>0.35185</cdr:y>
    </cdr:from>
    <cdr:to>
      <cdr:x>0.30278</cdr:x>
      <cdr:y>0.51389</cdr:y>
    </cdr:to>
    <cdr:sp macro="" textlink="">
      <cdr:nvSpPr>
        <cdr:cNvPr id="5" name="yt2"/>
        <cdr:cNvSpPr txBox="1"/>
      </cdr:nvSpPr>
      <cdr:spPr>
        <a:xfrm xmlns:a="http://schemas.openxmlformats.org/drawingml/2006/main">
          <a:off x="368300" y="9652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How to make successful referrals of students to sexual health services</a:t>
          </a:r>
        </a:p>
      </cdr:txBody>
    </cdr:sp>
  </cdr:relSizeAnchor>
  <cdr:relSizeAnchor xmlns:cdr="http://schemas.openxmlformats.org/drawingml/2006/chartDrawing">
    <cdr:from>
      <cdr:x>0.05278</cdr:x>
      <cdr:y>0.51852</cdr:y>
    </cdr:from>
    <cdr:to>
      <cdr:x>0.08056</cdr:x>
      <cdr:y>0.68056</cdr:y>
    </cdr:to>
    <cdr:sp macro="" textlink="">
      <cdr:nvSpPr>
        <cdr:cNvPr id="6" name="y3"/>
        <cdr:cNvSpPr txBox="1"/>
      </cdr:nvSpPr>
      <cdr:spPr>
        <a:xfrm xmlns:a="http://schemas.openxmlformats.org/drawingml/2006/main">
          <a:off x="241300" y="14224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g.</a:t>
          </a:r>
        </a:p>
      </cdr:txBody>
    </cdr:sp>
  </cdr:relSizeAnchor>
  <cdr:relSizeAnchor xmlns:cdr="http://schemas.openxmlformats.org/drawingml/2006/chartDrawing">
    <cdr:from>
      <cdr:x>0.08056</cdr:x>
      <cdr:y>0.51852</cdr:y>
    </cdr:from>
    <cdr:to>
      <cdr:x>0.30278</cdr:x>
      <cdr:y>0.68056</cdr:y>
    </cdr:to>
    <cdr:sp macro="" textlink="">
      <cdr:nvSpPr>
        <cdr:cNvPr id="7" name="yt3"/>
        <cdr:cNvSpPr txBox="1"/>
      </cdr:nvSpPr>
      <cdr:spPr>
        <a:xfrm xmlns:a="http://schemas.openxmlformats.org/drawingml/2006/main">
          <a:off x="368300" y="14224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Best practices for adolescent sexual health services provision, such as making services youth-friendly</a:t>
          </a:r>
        </a:p>
      </cdr:txBody>
    </cdr:sp>
  </cdr:relSizeAnchor>
  <cdr:relSizeAnchor xmlns:cdr="http://schemas.openxmlformats.org/drawingml/2006/chartDrawing">
    <cdr:from>
      <cdr:x>0.05278</cdr:x>
      <cdr:y>0.68981</cdr:y>
    </cdr:from>
    <cdr:to>
      <cdr:x>0.08056</cdr:x>
      <cdr:y>0.85185</cdr:y>
    </cdr:to>
    <cdr:sp macro="" textlink="">
      <cdr:nvSpPr>
        <cdr:cNvPr id="8" name="y4"/>
        <cdr:cNvSpPr txBox="1"/>
      </cdr:nvSpPr>
      <cdr:spPr>
        <a:xfrm xmlns:a="http://schemas.openxmlformats.org/drawingml/2006/main">
          <a:off x="241300" y="1892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h.</a:t>
          </a:r>
        </a:p>
      </cdr:txBody>
    </cdr:sp>
  </cdr:relSizeAnchor>
  <cdr:relSizeAnchor xmlns:cdr="http://schemas.openxmlformats.org/drawingml/2006/chartDrawing">
    <cdr:from>
      <cdr:x>0.08056</cdr:x>
      <cdr:y>0.68981</cdr:y>
    </cdr:from>
    <cdr:to>
      <cdr:x>0.30278</cdr:x>
      <cdr:y>0.85185</cdr:y>
    </cdr:to>
    <cdr:sp macro="" textlink="">
      <cdr:nvSpPr>
        <cdr:cNvPr id="9" name="yt4"/>
        <cdr:cNvSpPr txBox="1"/>
      </cdr:nvSpPr>
      <cdr:spPr>
        <a:xfrm xmlns:a="http://schemas.openxmlformats.org/drawingml/2006/main">
          <a:off x="368300" y="1892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Ensuring sexual health services are inclusive of lesbian, gay, bisexual, and transgender students</a:t>
          </a:r>
        </a:p>
      </cdr:txBody>
    </cdr:sp>
  </cdr:relSizeAnchor>
  <cdr:relSizeAnchor xmlns:cdr="http://schemas.openxmlformats.org/drawingml/2006/chartDrawing">
    <cdr:from>
      <cdr:x>0.02052</cdr:x>
      <cdr:y>0.02826</cdr:y>
    </cdr:from>
    <cdr:to>
      <cdr:x>0.07182</cdr:x>
      <cdr:y>0.12919</cdr:y>
    </cdr:to>
    <cdr:sp macro="" textlink="">
      <cdr:nvSpPr>
        <cdr:cNvPr id="10"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45.</a:t>
          </a:r>
        </a:p>
      </cdr:txBody>
    </cdr:sp>
  </cdr:relSizeAnchor>
  <cdr:relSizeAnchor xmlns:cdr="http://schemas.openxmlformats.org/drawingml/2006/chartDrawing">
    <cdr:from>
      <cdr:x>0.07182</cdr:x>
      <cdr:y>0.02826</cdr:y>
    </cdr:from>
    <cdr:to>
      <cdr:x>0.97327</cdr:x>
      <cdr:y>0.12919</cdr:y>
    </cdr:to>
    <cdr:sp macro="" textlink="">
      <cdr:nvSpPr>
        <cdr:cNvPr id="11"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in which any staff received professional development on each of the following topics during the past two years.</a:t>
          </a:r>
        </a:p>
      </cdr:txBody>
    </cdr:sp>
  </cdr:relSizeAnchor>
  <cdr:relSizeAnchor xmlns:cdr="http://schemas.openxmlformats.org/drawingml/2006/chartDrawing">
    <cdr:from>
      <cdr:x>0.02052</cdr:x>
      <cdr:y>0.91644</cdr:y>
    </cdr:from>
    <cdr:to>
      <cdr:x>0.97327</cdr:x>
      <cdr:y>0.99718</cdr:y>
    </cdr:to>
    <cdr:sp macro="" textlink="">
      <cdr:nvSpPr>
        <cdr:cNvPr id="12"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3"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74 of 79</a:t>
          </a:r>
        </a:p>
      </cdr:txBody>
    </cdr:sp>
  </cdr:relSizeAnchor>
  <cdr:relSizeAnchor xmlns:cdr="http://schemas.openxmlformats.org/drawingml/2006/chartDrawing">
    <cdr:from>
      <cdr:x>0.02052</cdr:x>
      <cdr:y>0.95963</cdr:y>
    </cdr:from>
    <cdr:to>
      <cdr:x>0.9806</cdr:x>
      <cdr:y>1</cdr:y>
    </cdr:to>
    <cdr:sp macro="" textlink="">
      <cdr:nvSpPr>
        <cdr:cNvPr id="14"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75.xml><?xml version="1.0" encoding="utf-8"?>
<c:userShapes xmlns:c="http://schemas.openxmlformats.org/drawingml/2006/chart">
  <cdr:relSizeAnchor xmlns:cdr="http://schemas.openxmlformats.org/drawingml/2006/chartDrawing">
    <cdr:from>
      <cdr:x>0.05278</cdr:x>
      <cdr:y>0.1713</cdr:y>
    </cdr:from>
    <cdr:to>
      <cdr:x>0.08056</cdr:x>
      <cdr:y>0.31019</cdr:y>
    </cdr:to>
    <cdr:sp macro="" textlink="">
      <cdr:nvSpPr>
        <cdr:cNvPr id="2" name="y1"/>
        <cdr:cNvSpPr txBox="1"/>
      </cdr:nvSpPr>
      <cdr:spPr>
        <a:xfrm xmlns:a="http://schemas.openxmlformats.org/drawingml/2006/main">
          <a:off x="241300" y="469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0.1713</cdr:y>
    </cdr:from>
    <cdr:to>
      <cdr:x>0.30278</cdr:x>
      <cdr:y>0.31019</cdr:y>
    </cdr:to>
    <cdr:sp macro="" textlink="">
      <cdr:nvSpPr>
        <cdr:cNvPr id="3" name="yt1"/>
        <cdr:cNvSpPr txBox="1"/>
      </cdr:nvSpPr>
      <cdr:spPr>
        <a:xfrm xmlns:a="http://schemas.openxmlformats.org/drawingml/2006/main">
          <a:off x="368300" y="469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Provided parents with information to support parent-adolescent communication about sex</a:t>
          </a:r>
        </a:p>
      </cdr:txBody>
    </cdr:sp>
  </cdr:relSizeAnchor>
  <cdr:relSizeAnchor xmlns:cdr="http://schemas.openxmlformats.org/drawingml/2006/chartDrawing">
    <cdr:from>
      <cdr:x>0.05278</cdr:x>
      <cdr:y>0.30556</cdr:y>
    </cdr:from>
    <cdr:to>
      <cdr:x>0.08056</cdr:x>
      <cdr:y>0.44444</cdr:y>
    </cdr:to>
    <cdr:sp macro="" textlink="">
      <cdr:nvSpPr>
        <cdr:cNvPr id="4" name="y2"/>
        <cdr:cNvSpPr txBox="1"/>
      </cdr:nvSpPr>
      <cdr:spPr>
        <a:xfrm xmlns:a="http://schemas.openxmlformats.org/drawingml/2006/main">
          <a:off x="241300" y="838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0.30556</cdr:y>
    </cdr:from>
    <cdr:to>
      <cdr:x>0.30278</cdr:x>
      <cdr:y>0.44444</cdr:y>
    </cdr:to>
    <cdr:sp macro="" textlink="">
      <cdr:nvSpPr>
        <cdr:cNvPr id="5" name="yt2"/>
        <cdr:cNvSpPr txBox="1"/>
      </cdr:nvSpPr>
      <cdr:spPr>
        <a:xfrm xmlns:a="http://schemas.openxmlformats.org/drawingml/2006/main">
          <a:off x="368300" y="838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Provided parents with information to support parent-adolescent communication about topics other than sex</a:t>
          </a:r>
        </a:p>
      </cdr:txBody>
    </cdr:sp>
  </cdr:relSizeAnchor>
  <cdr:relSizeAnchor xmlns:cdr="http://schemas.openxmlformats.org/drawingml/2006/chartDrawing">
    <cdr:from>
      <cdr:x>0.05278</cdr:x>
      <cdr:y>0.44444</cdr:y>
    </cdr:from>
    <cdr:to>
      <cdr:x>0.08056</cdr:x>
      <cdr:y>0.58333</cdr:y>
    </cdr:to>
    <cdr:sp macro="" textlink="">
      <cdr:nvSpPr>
        <cdr:cNvPr id="6" name="y3"/>
        <cdr:cNvSpPr txBox="1"/>
      </cdr:nvSpPr>
      <cdr:spPr>
        <a:xfrm xmlns:a="http://schemas.openxmlformats.org/drawingml/2006/main">
          <a:off x="241300" y="1219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a:t>
          </a:r>
        </a:p>
      </cdr:txBody>
    </cdr:sp>
  </cdr:relSizeAnchor>
  <cdr:relSizeAnchor xmlns:cdr="http://schemas.openxmlformats.org/drawingml/2006/chartDrawing">
    <cdr:from>
      <cdr:x>0.08056</cdr:x>
      <cdr:y>0.44444</cdr:y>
    </cdr:from>
    <cdr:to>
      <cdr:x>0.30278</cdr:x>
      <cdr:y>0.58333</cdr:y>
    </cdr:to>
    <cdr:sp macro="" textlink="">
      <cdr:nvSpPr>
        <cdr:cNvPr id="7" name="yt3"/>
        <cdr:cNvSpPr txBox="1"/>
      </cdr:nvSpPr>
      <cdr:spPr>
        <a:xfrm xmlns:a="http://schemas.openxmlformats.org/drawingml/2006/main">
          <a:off x="368300" y="1219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Provided parents with information about how to monitor their teen (e.g., setting parental expectations, keeping track of their teen, responding when their teen breaks the rules)</a:t>
          </a:r>
        </a:p>
      </cdr:txBody>
    </cdr:sp>
  </cdr:relSizeAnchor>
  <cdr:relSizeAnchor xmlns:cdr="http://schemas.openxmlformats.org/drawingml/2006/chartDrawing">
    <cdr:from>
      <cdr:x>0.05278</cdr:x>
      <cdr:y>0.57407</cdr:y>
    </cdr:from>
    <cdr:to>
      <cdr:x>0.08056</cdr:x>
      <cdr:y>0.71296</cdr:y>
    </cdr:to>
    <cdr:sp macro="" textlink="">
      <cdr:nvSpPr>
        <cdr:cNvPr id="8" name="y4"/>
        <cdr:cNvSpPr txBox="1"/>
      </cdr:nvSpPr>
      <cdr:spPr>
        <a:xfrm xmlns:a="http://schemas.openxmlformats.org/drawingml/2006/main">
          <a:off x="241300" y="1574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a:t>
          </a:r>
        </a:p>
      </cdr:txBody>
    </cdr:sp>
  </cdr:relSizeAnchor>
  <cdr:relSizeAnchor xmlns:cdr="http://schemas.openxmlformats.org/drawingml/2006/chartDrawing">
    <cdr:from>
      <cdr:x>0.08056</cdr:x>
      <cdr:y>0.57407</cdr:y>
    </cdr:from>
    <cdr:to>
      <cdr:x>0.30278</cdr:x>
      <cdr:y>0.71296</cdr:y>
    </cdr:to>
    <cdr:sp macro="" textlink="">
      <cdr:nvSpPr>
        <cdr:cNvPr id="9" name="yt4"/>
        <cdr:cNvSpPr txBox="1"/>
      </cdr:nvSpPr>
      <cdr:spPr>
        <a:xfrm xmlns:a="http://schemas.openxmlformats.org/drawingml/2006/main">
          <a:off x="368300" y="1574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Provided parents with information to support one-on-one time between adolescents and their health care providers</a:t>
          </a:r>
        </a:p>
      </cdr:txBody>
    </cdr:sp>
  </cdr:relSizeAnchor>
  <cdr:relSizeAnchor xmlns:cdr="http://schemas.openxmlformats.org/drawingml/2006/chartDrawing">
    <cdr:from>
      <cdr:x>0.05278</cdr:x>
      <cdr:y>0.71296</cdr:y>
    </cdr:from>
    <cdr:to>
      <cdr:x>0.08056</cdr:x>
      <cdr:y>0.85185</cdr:y>
    </cdr:to>
    <cdr:sp macro="" textlink="">
      <cdr:nvSpPr>
        <cdr:cNvPr id="10" name="y5"/>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a:t>
          </a:r>
        </a:p>
      </cdr:txBody>
    </cdr:sp>
  </cdr:relSizeAnchor>
  <cdr:relSizeAnchor xmlns:cdr="http://schemas.openxmlformats.org/drawingml/2006/chartDrawing">
    <cdr:from>
      <cdr:x>0.08056</cdr:x>
      <cdr:y>0.71296</cdr:y>
    </cdr:from>
    <cdr:to>
      <cdr:x>0.30278</cdr:x>
      <cdr:y>0.85185</cdr:y>
    </cdr:to>
    <cdr:sp macro="" textlink="">
      <cdr:nvSpPr>
        <cdr:cNvPr id="11" name="yt5"/>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Provided parents with information about physical education and physical activity programs</a:t>
          </a:r>
        </a:p>
      </cdr:txBody>
    </cdr:sp>
  </cdr:relSizeAnchor>
  <cdr:relSizeAnchor xmlns:cdr="http://schemas.openxmlformats.org/drawingml/2006/chartDrawing">
    <cdr:from>
      <cdr:x>0.02052</cdr:x>
      <cdr:y>0.02826</cdr:y>
    </cdr:from>
    <cdr:to>
      <cdr:x>0.07182</cdr:x>
      <cdr:y>0.12919</cdr:y>
    </cdr:to>
    <cdr:sp macro="" textlink="">
      <cdr:nvSpPr>
        <cdr:cNvPr id="1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46.</a:t>
          </a:r>
        </a:p>
      </cdr:txBody>
    </cdr:sp>
  </cdr:relSizeAnchor>
  <cdr:relSizeAnchor xmlns:cdr="http://schemas.openxmlformats.org/drawingml/2006/chartDrawing">
    <cdr:from>
      <cdr:x>0.07182</cdr:x>
      <cdr:y>0.02826</cdr:y>
    </cdr:from>
    <cdr:to>
      <cdr:x>0.97327</cdr:x>
      <cdr:y>0.12919</cdr:y>
    </cdr:to>
    <cdr:sp macro="" textlink="">
      <cdr:nvSpPr>
        <cdr:cNvPr id="1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done any of the following activities during the current school year.</a:t>
          </a:r>
        </a:p>
      </cdr:txBody>
    </cdr:sp>
  </cdr:relSizeAnchor>
  <cdr:relSizeAnchor xmlns:cdr="http://schemas.openxmlformats.org/drawingml/2006/chartDrawing">
    <cdr:from>
      <cdr:x>0.02052</cdr:x>
      <cdr:y>0.91644</cdr:y>
    </cdr:from>
    <cdr:to>
      <cdr:x>0.97327</cdr:x>
      <cdr:y>0.99718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75 of 79</a:t>
          </a:r>
        </a:p>
      </cdr:txBody>
    </cdr:sp>
  </cdr:relSizeAnchor>
  <cdr:relSizeAnchor xmlns:cdr="http://schemas.openxmlformats.org/drawingml/2006/chartDrawing">
    <cdr:from>
      <cdr:x>0.02052</cdr:x>
      <cdr:y>0.95963</cdr:y>
    </cdr:from>
    <cdr:to>
      <cdr:x>0.9806</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76.xml><?xml version="1.0" encoding="utf-8"?>
<c:userShapes xmlns:c="http://schemas.openxmlformats.org/drawingml/2006/chart">
  <cdr:relSizeAnchor xmlns:cdr="http://schemas.openxmlformats.org/drawingml/2006/chartDrawing">
    <cdr:from>
      <cdr:x>0.05278</cdr:x>
      <cdr:y>0.1713</cdr:y>
    </cdr:from>
    <cdr:to>
      <cdr:x>0.08056</cdr:x>
      <cdr:y>0.31019</cdr:y>
    </cdr:to>
    <cdr:sp macro="" textlink="">
      <cdr:nvSpPr>
        <cdr:cNvPr id="2" name="y1"/>
        <cdr:cNvSpPr txBox="1"/>
      </cdr:nvSpPr>
      <cdr:spPr>
        <a:xfrm xmlns:a="http://schemas.openxmlformats.org/drawingml/2006/main">
          <a:off x="241300" y="4699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f.</a:t>
          </a:r>
        </a:p>
      </cdr:txBody>
    </cdr:sp>
  </cdr:relSizeAnchor>
  <cdr:relSizeAnchor xmlns:cdr="http://schemas.openxmlformats.org/drawingml/2006/chartDrawing">
    <cdr:from>
      <cdr:x>0.08056</cdr:x>
      <cdr:y>0.1713</cdr:y>
    </cdr:from>
    <cdr:to>
      <cdr:x>0.30278</cdr:x>
      <cdr:y>0.31019</cdr:y>
    </cdr:to>
    <cdr:sp macro="" textlink="">
      <cdr:nvSpPr>
        <cdr:cNvPr id="3" name="yt1"/>
        <cdr:cNvSpPr txBox="1"/>
      </cdr:nvSpPr>
      <cdr:spPr>
        <a:xfrm xmlns:a="http://schemas.openxmlformats.org/drawingml/2006/main">
          <a:off x="368300" y="4699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Involved parents as school volunteers in the delivery of health education activities and services</a:t>
          </a:r>
        </a:p>
      </cdr:txBody>
    </cdr:sp>
  </cdr:relSizeAnchor>
  <cdr:relSizeAnchor xmlns:cdr="http://schemas.openxmlformats.org/drawingml/2006/chartDrawing">
    <cdr:from>
      <cdr:x>0.05278</cdr:x>
      <cdr:y>0.30556</cdr:y>
    </cdr:from>
    <cdr:to>
      <cdr:x>0.08056</cdr:x>
      <cdr:y>0.44444</cdr:y>
    </cdr:to>
    <cdr:sp macro="" textlink="">
      <cdr:nvSpPr>
        <cdr:cNvPr id="4" name="y2"/>
        <cdr:cNvSpPr txBox="1"/>
      </cdr:nvSpPr>
      <cdr:spPr>
        <a:xfrm xmlns:a="http://schemas.openxmlformats.org/drawingml/2006/main">
          <a:off x="241300" y="838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g.</a:t>
          </a:r>
        </a:p>
      </cdr:txBody>
    </cdr:sp>
  </cdr:relSizeAnchor>
  <cdr:relSizeAnchor xmlns:cdr="http://schemas.openxmlformats.org/drawingml/2006/chartDrawing">
    <cdr:from>
      <cdr:x>0.08056</cdr:x>
      <cdr:y>0.30556</cdr:y>
    </cdr:from>
    <cdr:to>
      <cdr:x>0.30278</cdr:x>
      <cdr:y>0.44444</cdr:y>
    </cdr:to>
    <cdr:sp macro="" textlink="">
      <cdr:nvSpPr>
        <cdr:cNvPr id="5" name="yt2"/>
        <cdr:cNvSpPr txBox="1"/>
      </cdr:nvSpPr>
      <cdr:spPr>
        <a:xfrm xmlns:a="http://schemas.openxmlformats.org/drawingml/2006/main">
          <a:off x="368300" y="838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Involved parents as school volunteers in physical education or physical activity programs</a:t>
          </a:r>
        </a:p>
      </cdr:txBody>
    </cdr:sp>
  </cdr:relSizeAnchor>
  <cdr:relSizeAnchor xmlns:cdr="http://schemas.openxmlformats.org/drawingml/2006/chartDrawing">
    <cdr:from>
      <cdr:x>0.05278</cdr:x>
      <cdr:y>0.44444</cdr:y>
    </cdr:from>
    <cdr:to>
      <cdr:x>0.08056</cdr:x>
      <cdr:y>0.58333</cdr:y>
    </cdr:to>
    <cdr:sp macro="" textlink="">
      <cdr:nvSpPr>
        <cdr:cNvPr id="6" name="y3"/>
        <cdr:cNvSpPr txBox="1"/>
      </cdr:nvSpPr>
      <cdr:spPr>
        <a:xfrm xmlns:a="http://schemas.openxmlformats.org/drawingml/2006/main">
          <a:off x="241300" y="12192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h.</a:t>
          </a:r>
        </a:p>
      </cdr:txBody>
    </cdr:sp>
  </cdr:relSizeAnchor>
  <cdr:relSizeAnchor xmlns:cdr="http://schemas.openxmlformats.org/drawingml/2006/chartDrawing">
    <cdr:from>
      <cdr:x>0.08056</cdr:x>
      <cdr:y>0.44444</cdr:y>
    </cdr:from>
    <cdr:to>
      <cdr:x>0.30278</cdr:x>
      <cdr:y>0.58333</cdr:y>
    </cdr:to>
    <cdr:sp macro="" textlink="">
      <cdr:nvSpPr>
        <cdr:cNvPr id="7" name="yt3"/>
        <cdr:cNvSpPr txBox="1"/>
      </cdr:nvSpPr>
      <cdr:spPr>
        <a:xfrm xmlns:a="http://schemas.openxmlformats.org/drawingml/2006/main">
          <a:off x="368300" y="12192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Linked parents and families to health services and programs in the community</a:t>
          </a:r>
        </a:p>
      </cdr:txBody>
    </cdr:sp>
  </cdr:relSizeAnchor>
  <cdr:relSizeAnchor xmlns:cdr="http://schemas.openxmlformats.org/drawingml/2006/chartDrawing">
    <cdr:from>
      <cdr:x>0.05278</cdr:x>
      <cdr:y>0.57407</cdr:y>
    </cdr:from>
    <cdr:to>
      <cdr:x>0.08056</cdr:x>
      <cdr:y>0.71296</cdr:y>
    </cdr:to>
    <cdr:sp macro="" textlink="">
      <cdr:nvSpPr>
        <cdr:cNvPr id="8" name="y4"/>
        <cdr:cNvSpPr txBox="1"/>
      </cdr:nvSpPr>
      <cdr:spPr>
        <a:xfrm xmlns:a="http://schemas.openxmlformats.org/drawingml/2006/main">
          <a:off x="241300" y="1574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i.</a:t>
          </a:r>
        </a:p>
      </cdr:txBody>
    </cdr:sp>
  </cdr:relSizeAnchor>
  <cdr:relSizeAnchor xmlns:cdr="http://schemas.openxmlformats.org/drawingml/2006/chartDrawing">
    <cdr:from>
      <cdr:x>0.08056</cdr:x>
      <cdr:y>0.57407</cdr:y>
    </cdr:from>
    <cdr:to>
      <cdr:x>0.30278</cdr:x>
      <cdr:y>0.71296</cdr:y>
    </cdr:to>
    <cdr:sp macro="" textlink="">
      <cdr:nvSpPr>
        <cdr:cNvPr id="9" name="yt4"/>
        <cdr:cNvSpPr txBox="1"/>
      </cdr:nvSpPr>
      <cdr:spPr>
        <a:xfrm xmlns:a="http://schemas.openxmlformats.org/drawingml/2006/main">
          <a:off x="368300" y="1574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Provided disease-specific education for parents and families of students with chronic health conditions (e.g., asthma, diabetes)</a:t>
          </a:r>
        </a:p>
      </cdr:txBody>
    </cdr:sp>
  </cdr:relSizeAnchor>
  <cdr:relSizeAnchor xmlns:cdr="http://schemas.openxmlformats.org/drawingml/2006/chartDrawing">
    <cdr:from>
      <cdr:x>0.05278</cdr:x>
      <cdr:y>0.71296</cdr:y>
    </cdr:from>
    <cdr:to>
      <cdr:x>0.08056</cdr:x>
      <cdr:y>0.85185</cdr:y>
    </cdr:to>
    <cdr:sp macro="" textlink="">
      <cdr:nvSpPr>
        <cdr:cNvPr id="10" name="y5"/>
        <cdr:cNvSpPr txBox="1"/>
      </cdr:nvSpPr>
      <cdr:spPr>
        <a:xfrm xmlns:a="http://schemas.openxmlformats.org/drawingml/2006/main">
          <a:off x="241300" y="1955800"/>
          <a:ext cx="127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j.</a:t>
          </a:r>
        </a:p>
      </cdr:txBody>
    </cdr:sp>
  </cdr:relSizeAnchor>
  <cdr:relSizeAnchor xmlns:cdr="http://schemas.openxmlformats.org/drawingml/2006/chartDrawing">
    <cdr:from>
      <cdr:x>0.08056</cdr:x>
      <cdr:y>0.71296</cdr:y>
    </cdr:from>
    <cdr:to>
      <cdr:x>0.30278</cdr:x>
      <cdr:y>0.85185</cdr:y>
    </cdr:to>
    <cdr:sp macro="" textlink="">
      <cdr:nvSpPr>
        <cdr:cNvPr id="11" name="yt5"/>
        <cdr:cNvSpPr txBox="1"/>
      </cdr:nvSpPr>
      <cdr:spPr>
        <a:xfrm xmlns:a="http://schemas.openxmlformats.org/drawingml/2006/main">
          <a:off x="368300" y="1955800"/>
          <a:ext cx="1016000" cy="381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Provided parents with information about before- or after-school programs available in the community</a:t>
          </a:r>
        </a:p>
      </cdr:txBody>
    </cdr:sp>
  </cdr:relSizeAnchor>
  <cdr:relSizeAnchor xmlns:cdr="http://schemas.openxmlformats.org/drawingml/2006/chartDrawing">
    <cdr:from>
      <cdr:x>0.02052</cdr:x>
      <cdr:y>0.02826</cdr:y>
    </cdr:from>
    <cdr:to>
      <cdr:x>0.07182</cdr:x>
      <cdr:y>0.12919</cdr:y>
    </cdr:to>
    <cdr:sp macro="" textlink="">
      <cdr:nvSpPr>
        <cdr:cNvPr id="1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46.</a:t>
          </a:r>
        </a:p>
      </cdr:txBody>
    </cdr:sp>
  </cdr:relSizeAnchor>
  <cdr:relSizeAnchor xmlns:cdr="http://schemas.openxmlformats.org/drawingml/2006/chartDrawing">
    <cdr:from>
      <cdr:x>0.07182</cdr:x>
      <cdr:y>0.02826</cdr:y>
    </cdr:from>
    <cdr:to>
      <cdr:x>0.97327</cdr:x>
      <cdr:y>0.12919</cdr:y>
    </cdr:to>
    <cdr:sp macro="" textlink="">
      <cdr:nvSpPr>
        <cdr:cNvPr id="1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have done any of the following activities during the current school year.</a:t>
          </a:r>
        </a:p>
      </cdr:txBody>
    </cdr:sp>
  </cdr:relSizeAnchor>
  <cdr:relSizeAnchor xmlns:cdr="http://schemas.openxmlformats.org/drawingml/2006/chartDrawing">
    <cdr:from>
      <cdr:x>0.02052</cdr:x>
      <cdr:y>0.91644</cdr:y>
    </cdr:from>
    <cdr:to>
      <cdr:x>0.97327</cdr:x>
      <cdr:y>0.99718</cdr:y>
    </cdr:to>
    <cdr:sp macro="" textlink="">
      <cdr:nvSpPr>
        <cdr:cNvPr id="1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76 of 79</a:t>
          </a:r>
        </a:p>
      </cdr:txBody>
    </cdr:sp>
  </cdr:relSizeAnchor>
  <cdr:relSizeAnchor xmlns:cdr="http://schemas.openxmlformats.org/drawingml/2006/chartDrawing">
    <cdr:from>
      <cdr:x>0.02052</cdr:x>
      <cdr:y>0.95963</cdr:y>
    </cdr:from>
    <cdr:to>
      <cdr:x>0.9806</cdr:x>
      <cdr:y>1</cdr:y>
    </cdr:to>
    <cdr:sp macro="" textlink="">
      <cdr:nvSpPr>
        <cdr:cNvPr id="1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77.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Service-learning programs, that is, community service designed to meet specific learning objectives</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Mentoring programs, that is, programs in which family or community members serve as role models to students or mentor students</a:t>
          </a:r>
        </a:p>
      </cdr:txBody>
    </cdr:sp>
  </cdr:relSizeAnchor>
  <cdr:relSizeAnchor xmlns:cdr="http://schemas.openxmlformats.org/drawingml/2006/chartDrawing">
    <cdr:from>
      <cdr:x>0.02052</cdr:x>
      <cdr:y>0.02826</cdr:y>
    </cdr:from>
    <cdr:to>
      <cdr:x>0.07182</cdr:x>
      <cdr:y>0.12919</cdr:y>
    </cdr:to>
    <cdr:sp macro="" textlink="">
      <cdr:nvSpPr>
        <cdr:cNvPr id="6"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47.</a:t>
          </a:r>
        </a:p>
      </cdr:txBody>
    </cdr:sp>
  </cdr:relSizeAnchor>
  <cdr:relSizeAnchor xmlns:cdr="http://schemas.openxmlformats.org/drawingml/2006/chartDrawing">
    <cdr:from>
      <cdr:x>0.07182</cdr:x>
      <cdr:y>0.02826</cdr:y>
    </cdr:from>
    <cdr:to>
      <cdr:x>0.97327</cdr:x>
      <cdr:y>0.12919</cdr:y>
    </cdr:to>
    <cdr:sp macro="" textlink="">
      <cdr:nvSpPr>
        <cdr:cNvPr id="7"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currently implement any of the following school-based positive youth development programs.</a:t>
          </a:r>
        </a:p>
      </cdr:txBody>
    </cdr:sp>
  </cdr:relSizeAnchor>
  <cdr:relSizeAnchor xmlns:cdr="http://schemas.openxmlformats.org/drawingml/2006/chartDrawing">
    <cdr:from>
      <cdr:x>0.02052</cdr:x>
      <cdr:y>0.91644</cdr:y>
    </cdr:from>
    <cdr:to>
      <cdr:x>0.97327</cdr:x>
      <cdr:y>0.99718</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77 of 79</a:t>
          </a:r>
        </a:p>
      </cdr:txBody>
    </cdr:sp>
  </cdr:relSizeAnchor>
  <cdr:relSizeAnchor xmlns:cdr="http://schemas.openxmlformats.org/drawingml/2006/chartDrawing">
    <cdr:from>
      <cdr:x>0.02052</cdr:x>
      <cdr:y>0.95963</cdr:y>
    </cdr:from>
    <cdr:to>
      <cdr:x>0.9806</cdr:x>
      <cdr:y>1</cdr:y>
    </cdr:to>
    <cdr:sp macro="" textlink="">
      <cdr:nvSpPr>
        <cdr:cNvPr id="10"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78.xml><?xml version="1.0" encoding="utf-8"?>
<c:userShapes xmlns:c="http://schemas.openxmlformats.org/drawingml/2006/chart">
  <cdr:relSizeAnchor xmlns:cdr="http://schemas.openxmlformats.org/drawingml/2006/chartDrawing">
    <cdr:from>
      <cdr:x>0.05278</cdr:x>
      <cdr:y>0.27315</cdr:y>
    </cdr:from>
    <cdr:to>
      <cdr:x>0.08056</cdr:x>
      <cdr:y>0.45833</cdr:y>
    </cdr:to>
    <cdr:sp macro="" textlink="">
      <cdr:nvSpPr>
        <cdr:cNvPr id="2" name="y1"/>
        <cdr:cNvSpPr txBox="1"/>
      </cdr:nvSpPr>
      <cdr:spPr>
        <a:xfrm xmlns:a="http://schemas.openxmlformats.org/drawingml/2006/main">
          <a:off x="241300" y="7493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a.</a:t>
          </a:r>
        </a:p>
      </cdr:txBody>
    </cdr:sp>
  </cdr:relSizeAnchor>
  <cdr:relSizeAnchor xmlns:cdr="http://schemas.openxmlformats.org/drawingml/2006/chartDrawing">
    <cdr:from>
      <cdr:x>0.08056</cdr:x>
      <cdr:y>0.27315</cdr:y>
    </cdr:from>
    <cdr:to>
      <cdr:x>0.30278</cdr:x>
      <cdr:y>0.45833</cdr:y>
    </cdr:to>
    <cdr:sp macro="" textlink="">
      <cdr:nvSpPr>
        <cdr:cNvPr id="3" name="yt1"/>
        <cdr:cNvSpPr txBox="1"/>
      </cdr:nvSpPr>
      <cdr:spPr>
        <a:xfrm xmlns:a="http://schemas.openxmlformats.org/drawingml/2006/main">
          <a:off x="368300" y="7493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Service-learning programs, that is, community service designed to meet specific learning objectives</a:t>
          </a:r>
        </a:p>
      </cdr:txBody>
    </cdr:sp>
  </cdr:relSizeAnchor>
  <cdr:relSizeAnchor xmlns:cdr="http://schemas.openxmlformats.org/drawingml/2006/chartDrawing">
    <cdr:from>
      <cdr:x>0.05278</cdr:x>
      <cdr:y>0.62037</cdr:y>
    </cdr:from>
    <cdr:to>
      <cdr:x>0.08056</cdr:x>
      <cdr:y>0.80556</cdr:y>
    </cdr:to>
    <cdr:sp macro="" textlink="">
      <cdr:nvSpPr>
        <cdr:cNvPr id="4" name="y2"/>
        <cdr:cNvSpPr txBox="1"/>
      </cdr:nvSpPr>
      <cdr:spPr>
        <a:xfrm xmlns:a="http://schemas.openxmlformats.org/drawingml/2006/main">
          <a:off x="241300" y="1701800"/>
          <a:ext cx="127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b.</a:t>
          </a:r>
        </a:p>
      </cdr:txBody>
    </cdr:sp>
  </cdr:relSizeAnchor>
  <cdr:relSizeAnchor xmlns:cdr="http://schemas.openxmlformats.org/drawingml/2006/chartDrawing">
    <cdr:from>
      <cdr:x>0.08056</cdr:x>
      <cdr:y>0.62037</cdr:y>
    </cdr:from>
    <cdr:to>
      <cdr:x>0.30278</cdr:x>
      <cdr:y>0.80556</cdr:y>
    </cdr:to>
    <cdr:sp macro="" textlink="">
      <cdr:nvSpPr>
        <cdr:cNvPr id="5" name="yt2"/>
        <cdr:cNvSpPr txBox="1"/>
      </cdr:nvSpPr>
      <cdr:spPr>
        <a:xfrm xmlns:a="http://schemas.openxmlformats.org/drawingml/2006/main">
          <a:off x="368300" y="1701800"/>
          <a:ext cx="1016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Mentoring programs, that is, programs in which family or community members serve as role models to students or mentor students</a:t>
          </a:r>
        </a:p>
      </cdr:txBody>
    </cdr:sp>
  </cdr:relSizeAnchor>
  <cdr:relSizeAnchor xmlns:cdr="http://schemas.openxmlformats.org/drawingml/2006/chartDrawing">
    <cdr:from>
      <cdr:x>0.02052</cdr:x>
      <cdr:y>0.02826</cdr:y>
    </cdr:from>
    <cdr:to>
      <cdr:x>0.07182</cdr:x>
      <cdr:y>0.12919</cdr:y>
    </cdr:to>
    <cdr:sp macro="" textlink="">
      <cdr:nvSpPr>
        <cdr:cNvPr id="6"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48.</a:t>
          </a:r>
        </a:p>
      </cdr:txBody>
    </cdr:sp>
  </cdr:relSizeAnchor>
  <cdr:relSizeAnchor xmlns:cdr="http://schemas.openxmlformats.org/drawingml/2006/chartDrawing">
    <cdr:from>
      <cdr:x>0.07182</cdr:x>
      <cdr:y>0.02826</cdr:y>
    </cdr:from>
    <cdr:to>
      <cdr:x>0.97327</cdr:x>
      <cdr:y>0.12919</cdr:y>
    </cdr:to>
    <cdr:sp macro="" textlink="">
      <cdr:nvSpPr>
        <cdr:cNvPr id="7"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currently connect students to any of the following community-based positive youth development programs.</a:t>
          </a:r>
        </a:p>
      </cdr:txBody>
    </cdr:sp>
  </cdr:relSizeAnchor>
  <cdr:relSizeAnchor xmlns:cdr="http://schemas.openxmlformats.org/drawingml/2006/chartDrawing">
    <cdr:from>
      <cdr:x>0.02052</cdr:x>
      <cdr:y>0.91644</cdr:y>
    </cdr:from>
    <cdr:to>
      <cdr:x>0.97327</cdr:x>
      <cdr:y>0.99718</cdr:y>
    </cdr:to>
    <cdr:sp macro="" textlink="">
      <cdr:nvSpPr>
        <cdr:cNvPr id="8"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9"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78 of 79</a:t>
          </a:r>
        </a:p>
      </cdr:txBody>
    </cdr:sp>
  </cdr:relSizeAnchor>
  <cdr:relSizeAnchor xmlns:cdr="http://schemas.openxmlformats.org/drawingml/2006/chartDrawing">
    <cdr:from>
      <cdr:x>0.02052</cdr:x>
      <cdr:y>0.95963</cdr:y>
    </cdr:from>
    <cdr:to>
      <cdr:x>0.9806</cdr:x>
      <cdr:y>1</cdr:y>
    </cdr:to>
    <cdr:sp macro="" textlink="">
      <cdr:nvSpPr>
        <cdr:cNvPr id="10"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79.xml><?xml version="1.0" encoding="utf-8"?>
<c:userShapes xmlns:c="http://schemas.openxmlformats.org/drawingml/2006/chart">
  <cdr:relSizeAnchor xmlns:cdr="http://schemas.openxmlformats.org/drawingml/2006/chartDrawing">
    <cdr:from>
      <cdr:x>0.02052</cdr:x>
      <cdr:y>0.02826</cdr:y>
    </cdr:from>
    <cdr:to>
      <cdr:x>0.07182</cdr:x>
      <cdr:y>0.12919</cdr:y>
    </cdr:to>
    <cdr:sp macro="" textlink="">
      <cdr:nvSpPr>
        <cdr:cNvPr id="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49.</a:t>
          </a:r>
        </a:p>
      </cdr:txBody>
    </cdr:sp>
  </cdr:relSizeAnchor>
  <cdr:relSizeAnchor xmlns:cdr="http://schemas.openxmlformats.org/drawingml/2006/chartDrawing">
    <cdr:from>
      <cdr:x>0.07182</cdr:x>
      <cdr:y>0.02826</cdr:y>
    </cdr:from>
    <cdr:to>
      <cdr:x>0.97327</cdr:x>
      <cdr:y>0.12919</cdr:y>
    </cdr:to>
    <cdr:sp macro="" textlink="">
      <cdr:nvSpPr>
        <cdr:cNvPr id="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in which students’ families helped develop or implement policies and programs related to school health during the past two years.</a:t>
          </a:r>
        </a:p>
      </cdr:txBody>
    </cdr:sp>
  </cdr:relSizeAnchor>
  <cdr:relSizeAnchor xmlns:cdr="http://schemas.openxmlformats.org/drawingml/2006/chartDrawing">
    <cdr:from>
      <cdr:x>0.02052</cdr:x>
      <cdr:y>0.91644</cdr:y>
    </cdr:from>
    <cdr:to>
      <cdr:x>0.97327</cdr:x>
      <cdr:y>0.99718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79 of 79</a:t>
          </a:r>
        </a:p>
      </cdr:txBody>
    </cdr:sp>
  </cdr:relSizeAnchor>
  <cdr:relSizeAnchor xmlns:cdr="http://schemas.openxmlformats.org/drawingml/2006/chartDrawing">
    <cdr:from>
      <cdr:x>0.02051</cdr:x>
      <cdr:y>0.95961</cdr:y>
    </cdr:from>
    <cdr:to>
      <cdr:x>0.98004</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8.xml><?xml version="1.0" encoding="utf-8"?>
<c:userShapes xmlns:c="http://schemas.openxmlformats.org/drawingml/2006/chart">
  <cdr:relSizeAnchor xmlns:cdr="http://schemas.openxmlformats.org/drawingml/2006/chartDrawing">
    <cdr:from>
      <cdr:x>0.05278</cdr:x>
      <cdr:y>0.22685</cdr:y>
    </cdr:from>
    <cdr:to>
      <cdr:x>0.08056</cdr:x>
      <cdr:y>0.38889</cdr:y>
    </cdr:to>
    <cdr:sp macro="" textlink="">
      <cdr:nvSpPr>
        <cdr:cNvPr id="2" name="y1"/>
        <cdr:cNvSpPr txBox="1"/>
      </cdr:nvSpPr>
      <cdr:spPr>
        <a:xfrm xmlns:a="http://schemas.openxmlformats.org/drawingml/2006/main">
          <a:off x="241300" y="622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e.</a:t>
          </a:r>
        </a:p>
      </cdr:txBody>
    </cdr:sp>
  </cdr:relSizeAnchor>
  <cdr:relSizeAnchor xmlns:cdr="http://schemas.openxmlformats.org/drawingml/2006/chartDrawing">
    <cdr:from>
      <cdr:x>0.08056</cdr:x>
      <cdr:y>0.22685</cdr:y>
    </cdr:from>
    <cdr:to>
      <cdr:x>0.30278</cdr:x>
      <cdr:y>0.38889</cdr:y>
    </cdr:to>
    <cdr:sp macro="" textlink="">
      <cdr:nvSpPr>
        <cdr:cNvPr id="3" name="yt1"/>
        <cdr:cNvSpPr txBox="1"/>
      </cdr:nvSpPr>
      <cdr:spPr>
        <a:xfrm xmlns:a="http://schemas.openxmlformats.org/drawingml/2006/main">
          <a:off x="368300" y="622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Communicated to students about district’s local wellness policy</a:t>
          </a:r>
        </a:p>
      </cdr:txBody>
    </cdr:sp>
  </cdr:relSizeAnchor>
  <cdr:relSizeAnchor xmlns:cdr="http://schemas.openxmlformats.org/drawingml/2006/chartDrawing">
    <cdr:from>
      <cdr:x>0.05278</cdr:x>
      <cdr:y>0.45833</cdr:y>
    </cdr:from>
    <cdr:to>
      <cdr:x>0.08056</cdr:x>
      <cdr:y>0.62037</cdr:y>
    </cdr:to>
    <cdr:sp macro="" textlink="">
      <cdr:nvSpPr>
        <cdr:cNvPr id="4" name="y2"/>
        <cdr:cNvSpPr txBox="1"/>
      </cdr:nvSpPr>
      <cdr:spPr>
        <a:xfrm xmlns:a="http://schemas.openxmlformats.org/drawingml/2006/main">
          <a:off x="241300" y="12573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f.</a:t>
          </a:r>
        </a:p>
      </cdr:txBody>
    </cdr:sp>
  </cdr:relSizeAnchor>
  <cdr:relSizeAnchor xmlns:cdr="http://schemas.openxmlformats.org/drawingml/2006/chartDrawing">
    <cdr:from>
      <cdr:x>0.08056</cdr:x>
      <cdr:y>0.45833</cdr:y>
    </cdr:from>
    <cdr:to>
      <cdr:x>0.30278</cdr:x>
      <cdr:y>0.62037</cdr:y>
    </cdr:to>
    <cdr:sp macro="" textlink="">
      <cdr:nvSpPr>
        <cdr:cNvPr id="5" name="yt2"/>
        <cdr:cNvSpPr txBox="1"/>
      </cdr:nvSpPr>
      <cdr:spPr>
        <a:xfrm xmlns:a="http://schemas.openxmlformats.org/drawingml/2006/main">
          <a:off x="368300" y="12573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Measured school’s compliance with district’s local wellness policy</a:t>
          </a:r>
        </a:p>
      </cdr:txBody>
    </cdr:sp>
  </cdr:relSizeAnchor>
  <cdr:relSizeAnchor xmlns:cdr="http://schemas.openxmlformats.org/drawingml/2006/chartDrawing">
    <cdr:from>
      <cdr:x>0.05278</cdr:x>
      <cdr:y>0.67593</cdr:y>
    </cdr:from>
    <cdr:to>
      <cdr:x>0.08056</cdr:x>
      <cdr:y>0.83796</cdr:y>
    </cdr:to>
    <cdr:sp macro="" textlink="">
      <cdr:nvSpPr>
        <cdr:cNvPr id="6" name="y3"/>
        <cdr:cNvSpPr txBox="1"/>
      </cdr:nvSpPr>
      <cdr:spPr>
        <a:xfrm xmlns:a="http://schemas.openxmlformats.org/drawingml/2006/main">
          <a:off x="241300" y="1854200"/>
          <a:ext cx="127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g.</a:t>
          </a:r>
        </a:p>
      </cdr:txBody>
    </cdr:sp>
  </cdr:relSizeAnchor>
  <cdr:relSizeAnchor xmlns:cdr="http://schemas.openxmlformats.org/drawingml/2006/chartDrawing">
    <cdr:from>
      <cdr:x>0.08056</cdr:x>
      <cdr:y>0.67593</cdr:y>
    </cdr:from>
    <cdr:to>
      <cdr:x>0.30278</cdr:x>
      <cdr:y>0.83796</cdr:y>
    </cdr:to>
    <cdr:sp macro="" textlink="">
      <cdr:nvSpPr>
        <cdr:cNvPr id="7" name="yt3"/>
        <cdr:cNvSpPr txBox="1"/>
      </cdr:nvSpPr>
      <cdr:spPr>
        <a:xfrm xmlns:a="http://schemas.openxmlformats.org/drawingml/2006/main">
          <a:off x="368300" y="1854200"/>
          <a:ext cx="1016000" cy="4445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900">
              <a:latin typeface="Times New Roman" panose="02020603050405020304" pitchFamily="18" charset="0"/>
            </a:rPr>
            <a:t>Developed an action plan that describes steps to meet requirements of district’s local wellness policy</a:t>
          </a:r>
        </a:p>
      </cdr:txBody>
    </cdr:sp>
  </cdr:relSizeAnchor>
  <cdr:relSizeAnchor xmlns:cdr="http://schemas.openxmlformats.org/drawingml/2006/chartDrawing">
    <cdr:from>
      <cdr:x>0.02052</cdr:x>
      <cdr:y>0.02826</cdr:y>
    </cdr:from>
    <cdr:to>
      <cdr:x>0.07182</cdr:x>
      <cdr:y>0.12919</cdr:y>
    </cdr:to>
    <cdr:sp macro="" textlink="">
      <cdr:nvSpPr>
        <cdr:cNvPr id="8"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4.</a:t>
          </a:r>
        </a:p>
      </cdr:txBody>
    </cdr:sp>
  </cdr:relSizeAnchor>
  <cdr:relSizeAnchor xmlns:cdr="http://schemas.openxmlformats.org/drawingml/2006/chartDrawing">
    <cdr:from>
      <cdr:x>0.07182</cdr:x>
      <cdr:y>0.02826</cdr:y>
    </cdr:from>
    <cdr:to>
      <cdr:x>0.97327</cdr:x>
      <cdr:y>0.12919</cdr:y>
    </cdr:to>
    <cdr:sp macro="" textlink="">
      <cdr:nvSpPr>
        <cdr:cNvPr id="9"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did the following activities during the past year.</a:t>
          </a:r>
        </a:p>
      </cdr:txBody>
    </cdr:sp>
  </cdr:relSizeAnchor>
  <cdr:relSizeAnchor xmlns:cdr="http://schemas.openxmlformats.org/drawingml/2006/chartDrawing">
    <cdr:from>
      <cdr:x>0.02052</cdr:x>
      <cdr:y>0.91644</cdr:y>
    </cdr:from>
    <cdr:to>
      <cdr:x>0.97327</cdr:x>
      <cdr:y>0.99718</cdr:y>
    </cdr:to>
    <cdr:sp macro="" textlink="">
      <cdr:nvSpPr>
        <cdr:cNvPr id="10"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11"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8 of 79</a:t>
          </a:r>
        </a:p>
      </cdr:txBody>
    </cdr:sp>
  </cdr:relSizeAnchor>
  <cdr:relSizeAnchor xmlns:cdr="http://schemas.openxmlformats.org/drawingml/2006/chartDrawing">
    <cdr:from>
      <cdr:x>0.02052</cdr:x>
      <cdr:y>0.95963</cdr:y>
    </cdr:from>
    <cdr:to>
      <cdr:x>0.9806</cdr:x>
      <cdr:y>1</cdr:y>
    </cdr:to>
    <cdr:sp macro="" textlink="">
      <cdr:nvSpPr>
        <cdr:cNvPr id="12"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drawings/drawing9.xml><?xml version="1.0" encoding="utf-8"?>
<c:userShapes xmlns:c="http://schemas.openxmlformats.org/drawingml/2006/chart">
  <cdr:relSizeAnchor xmlns:cdr="http://schemas.openxmlformats.org/drawingml/2006/chartDrawing">
    <cdr:from>
      <cdr:x>0.02052</cdr:x>
      <cdr:y>0.02826</cdr:y>
    </cdr:from>
    <cdr:to>
      <cdr:x>0.07182</cdr:x>
      <cdr:y>0.12919</cdr:y>
    </cdr:to>
    <cdr:sp macro="" textlink="">
      <cdr:nvSpPr>
        <cdr:cNvPr id="2" name="PageQ"/>
        <cdr:cNvSpPr txBox="1"/>
      </cdr:nvSpPr>
      <cdr:spPr>
        <a:xfrm xmlns:a="http://schemas.openxmlformats.org/drawingml/2006/main">
          <a:off x="177800" y="177800"/>
          <a:ext cx="444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5.</a:t>
          </a:r>
        </a:p>
      </cdr:txBody>
    </cdr:sp>
  </cdr:relSizeAnchor>
  <cdr:relSizeAnchor xmlns:cdr="http://schemas.openxmlformats.org/drawingml/2006/chartDrawing">
    <cdr:from>
      <cdr:x>0.07182</cdr:x>
      <cdr:y>0.02826</cdr:y>
    </cdr:from>
    <cdr:to>
      <cdr:x>0.97327</cdr:x>
      <cdr:y>0.12919</cdr:y>
    </cdr:to>
    <cdr:sp macro="" textlink="">
      <cdr:nvSpPr>
        <cdr:cNvPr id="3" name="PageTitle"/>
        <cdr:cNvSpPr txBox="1"/>
      </cdr:nvSpPr>
      <cdr:spPr>
        <a:xfrm xmlns:a="http://schemas.openxmlformats.org/drawingml/2006/main">
          <a:off x="622300" y="177800"/>
          <a:ext cx="7810500" cy="635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Percentage of schools that currently have someone who oversees or coordinates school health and safety programs and activities.</a:t>
          </a:r>
        </a:p>
      </cdr:txBody>
    </cdr:sp>
  </cdr:relSizeAnchor>
  <cdr:relSizeAnchor xmlns:cdr="http://schemas.openxmlformats.org/drawingml/2006/chartDrawing">
    <cdr:from>
      <cdr:x>0.02052</cdr:x>
      <cdr:y>0.91644</cdr:y>
    </cdr:from>
    <cdr:to>
      <cdr:x>0.97327</cdr:x>
      <cdr:y>0.99718</cdr:y>
    </cdr:to>
    <cdr:sp macro="" textlink="">
      <cdr:nvSpPr>
        <cdr:cNvPr id="4" name="Footnote"/>
        <cdr:cNvSpPr txBox="1"/>
      </cdr:nvSpPr>
      <cdr:spPr>
        <a:xfrm xmlns:a="http://schemas.openxmlformats.org/drawingml/2006/main">
          <a:off x="177800" y="5765800"/>
          <a:ext cx="8255000" cy="508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endParaRPr lang="en-US" sz="1000">
            <a:latin typeface="Times New Roman" panose="02020603050405020304" pitchFamily="18" charset="0"/>
          </a:endParaRPr>
        </a:p>
      </cdr:txBody>
    </cdr:sp>
  </cdr:relSizeAnchor>
  <cdr:relSizeAnchor xmlns:cdr="http://schemas.openxmlformats.org/drawingml/2006/chartDrawing">
    <cdr:from>
      <cdr:x>0.89007</cdr:x>
      <cdr:y>0.95963</cdr:y>
    </cdr:from>
    <cdr:to>
      <cdr:x>1</cdr:x>
      <cdr:y>1</cdr:y>
    </cdr:to>
    <cdr:sp macro="" textlink="">
      <cdr:nvSpPr>
        <cdr:cNvPr id="5" name="PageNum"/>
        <cdr:cNvSpPr txBox="1"/>
      </cdr:nvSpPr>
      <cdr:spPr>
        <a:xfrm xmlns:a="http://schemas.openxmlformats.org/drawingml/2006/main">
          <a:off x="7797800" y="6273800"/>
          <a:ext cx="952500" cy="254000"/>
        </a:xfrm>
        <a:prstGeom xmlns:a="http://schemas.openxmlformats.org/drawingml/2006/main" prst="rect">
          <a:avLst/>
        </a:prstGeom>
      </cdr:spPr>
      <cdr:txBody>
        <a:bodyPr xmlns:a="http://schemas.openxmlformats.org/drawingml/2006/main" vertOverflow="clip" vert="horz" rtlCol="0"/>
        <a:lstStyle xmlns:a="http://schemas.openxmlformats.org/drawingml/2006/main"/>
        <a:p xmlns:a="http://schemas.openxmlformats.org/drawingml/2006/main">
          <a:r>
            <a:rPr lang="en-US" sz="900">
              <a:latin typeface="Times New Roman" panose="02020603050405020304" pitchFamily="18" charset="0"/>
            </a:rPr>
            <a:t>Page 9 of 79</a:t>
          </a:r>
        </a:p>
      </cdr:txBody>
    </cdr:sp>
  </cdr:relSizeAnchor>
  <cdr:relSizeAnchor xmlns:cdr="http://schemas.openxmlformats.org/drawingml/2006/chartDrawing">
    <cdr:from>
      <cdr:x>0.02052</cdr:x>
      <cdr:y>0.95963</cdr:y>
    </cdr:from>
    <cdr:to>
      <cdr:x>0.9806</cdr:x>
      <cdr:y>1</cdr:y>
    </cdr:to>
    <cdr:sp macro="" textlink="">
      <cdr:nvSpPr>
        <cdr:cNvPr id="6" name="NAfootnote"/>
        <cdr:cNvSpPr txBox="1"/>
      </cdr:nvSpPr>
      <cdr:spPr>
        <a:xfrm xmlns:a="http://schemas.openxmlformats.org/drawingml/2006/main">
          <a:off x="177800" y="6273800"/>
          <a:ext cx="8318500" cy="254000"/>
        </a:xfrm>
        <a:prstGeom xmlns:a="http://schemas.openxmlformats.org/drawingml/2006/main" prst="rect">
          <a:avLst/>
        </a:prstGeom>
      </cdr:spPr>
      <cdr:txBody>
        <a:bodyPr xmlns:a="http://schemas.openxmlformats.org/drawingml/2006/main" vertOverflow="clip" vert="horz" lIns="0" tIns="0" rIns="0" bIns="0" rtlCol="0"/>
        <a:lstStyle xmlns:a="http://schemas.openxmlformats.org/drawingml/2006/main"/>
        <a:p xmlns:a="http://schemas.openxmlformats.org/drawingml/2006/main">
          <a:r>
            <a:rPr lang="en-US" sz="1000">
              <a:latin typeface="Times New Roman" panose="02020603050405020304" pitchFamily="18" charset="0"/>
            </a:rPr>
            <a:t>NA = Not available</a:t>
          </a: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4174BB3-309B-4A7B-AF9A-B2504B819249}"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3AEC24-9EA9-426A-8D98-835A734D93E2}" type="slidenum">
              <a:rPr lang="en-US" smtClean="0"/>
              <a:t>‹#›</a:t>
            </a:fld>
            <a:endParaRPr lang="en-US"/>
          </a:p>
        </p:txBody>
      </p:sp>
    </p:spTree>
    <p:extLst>
      <p:ext uri="{BB962C8B-B14F-4D97-AF65-F5344CB8AC3E}">
        <p14:creationId xmlns:p14="http://schemas.microsoft.com/office/powerpoint/2010/main" val="3347251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174BB3-309B-4A7B-AF9A-B2504B819249}"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3AEC24-9EA9-426A-8D98-835A734D93E2}" type="slidenum">
              <a:rPr lang="en-US" smtClean="0"/>
              <a:t>‹#›</a:t>
            </a:fld>
            <a:endParaRPr lang="en-US"/>
          </a:p>
        </p:txBody>
      </p:sp>
    </p:spTree>
    <p:extLst>
      <p:ext uri="{BB962C8B-B14F-4D97-AF65-F5344CB8AC3E}">
        <p14:creationId xmlns:p14="http://schemas.microsoft.com/office/powerpoint/2010/main" val="3125264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174BB3-309B-4A7B-AF9A-B2504B819249}"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3AEC24-9EA9-426A-8D98-835A734D93E2}" type="slidenum">
              <a:rPr lang="en-US" smtClean="0"/>
              <a:t>‹#›</a:t>
            </a:fld>
            <a:endParaRPr lang="en-US"/>
          </a:p>
        </p:txBody>
      </p:sp>
    </p:spTree>
    <p:extLst>
      <p:ext uri="{BB962C8B-B14F-4D97-AF65-F5344CB8AC3E}">
        <p14:creationId xmlns:p14="http://schemas.microsoft.com/office/powerpoint/2010/main" val="3215013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174BB3-309B-4A7B-AF9A-B2504B819249}"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3AEC24-9EA9-426A-8D98-835A734D93E2}" type="slidenum">
              <a:rPr lang="en-US" smtClean="0"/>
              <a:t>‹#›</a:t>
            </a:fld>
            <a:endParaRPr lang="en-US"/>
          </a:p>
        </p:txBody>
      </p:sp>
    </p:spTree>
    <p:extLst>
      <p:ext uri="{BB962C8B-B14F-4D97-AF65-F5344CB8AC3E}">
        <p14:creationId xmlns:p14="http://schemas.microsoft.com/office/powerpoint/2010/main" val="475490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4174BB3-309B-4A7B-AF9A-B2504B819249}" type="datetimeFigureOut">
              <a:rPr lang="en-US" smtClean="0"/>
              <a:t>2/23/2021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3AEC24-9EA9-426A-8D98-835A734D93E2}" type="slidenum">
              <a:rPr lang="en-US" smtClean="0"/>
              <a:t>‹#›</a:t>
            </a:fld>
            <a:endParaRPr lang="en-US"/>
          </a:p>
        </p:txBody>
      </p:sp>
    </p:spTree>
    <p:extLst>
      <p:ext uri="{BB962C8B-B14F-4D97-AF65-F5344CB8AC3E}">
        <p14:creationId xmlns:p14="http://schemas.microsoft.com/office/powerpoint/2010/main" val="3961566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4174BB3-309B-4A7B-AF9A-B2504B819249}"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3AEC24-9EA9-426A-8D98-835A734D93E2}" type="slidenum">
              <a:rPr lang="en-US" smtClean="0"/>
              <a:t>‹#›</a:t>
            </a:fld>
            <a:endParaRPr lang="en-US"/>
          </a:p>
        </p:txBody>
      </p:sp>
    </p:spTree>
    <p:extLst>
      <p:ext uri="{BB962C8B-B14F-4D97-AF65-F5344CB8AC3E}">
        <p14:creationId xmlns:p14="http://schemas.microsoft.com/office/powerpoint/2010/main" val="2839278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4174BB3-309B-4A7B-AF9A-B2504B819249}" type="datetimeFigureOut">
              <a:rPr lang="en-US" smtClean="0"/>
              <a:t>2/23/2021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3AEC24-9EA9-426A-8D98-835A734D93E2}" type="slidenum">
              <a:rPr lang="en-US" smtClean="0"/>
              <a:t>‹#›</a:t>
            </a:fld>
            <a:endParaRPr lang="en-US"/>
          </a:p>
        </p:txBody>
      </p:sp>
    </p:spTree>
    <p:extLst>
      <p:ext uri="{BB962C8B-B14F-4D97-AF65-F5344CB8AC3E}">
        <p14:creationId xmlns:p14="http://schemas.microsoft.com/office/powerpoint/2010/main" val="2578636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4174BB3-309B-4A7B-AF9A-B2504B819249}" type="datetimeFigureOut">
              <a:rPr lang="en-US" smtClean="0"/>
              <a:t>2/23/2021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3AEC24-9EA9-426A-8D98-835A734D93E2}" type="slidenum">
              <a:rPr lang="en-US" smtClean="0"/>
              <a:t>‹#›</a:t>
            </a:fld>
            <a:endParaRPr lang="en-US"/>
          </a:p>
        </p:txBody>
      </p:sp>
    </p:spTree>
    <p:extLst>
      <p:ext uri="{BB962C8B-B14F-4D97-AF65-F5344CB8AC3E}">
        <p14:creationId xmlns:p14="http://schemas.microsoft.com/office/powerpoint/2010/main" val="4094495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174BB3-309B-4A7B-AF9A-B2504B819249}" type="datetimeFigureOut">
              <a:rPr lang="en-US" smtClean="0"/>
              <a:t>2/23/2021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3AEC24-9EA9-426A-8D98-835A734D93E2}" type="slidenum">
              <a:rPr lang="en-US" smtClean="0"/>
              <a:t>‹#›</a:t>
            </a:fld>
            <a:endParaRPr lang="en-US"/>
          </a:p>
        </p:txBody>
      </p:sp>
    </p:spTree>
    <p:extLst>
      <p:ext uri="{BB962C8B-B14F-4D97-AF65-F5344CB8AC3E}">
        <p14:creationId xmlns:p14="http://schemas.microsoft.com/office/powerpoint/2010/main" val="3678138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34174BB3-309B-4A7B-AF9A-B2504B819249}"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3AEC24-9EA9-426A-8D98-835A734D93E2}" type="slidenum">
              <a:rPr lang="en-US" smtClean="0"/>
              <a:t>‹#›</a:t>
            </a:fld>
            <a:endParaRPr lang="en-US"/>
          </a:p>
        </p:txBody>
      </p:sp>
    </p:spTree>
    <p:extLst>
      <p:ext uri="{BB962C8B-B14F-4D97-AF65-F5344CB8AC3E}">
        <p14:creationId xmlns:p14="http://schemas.microsoft.com/office/powerpoint/2010/main" val="3865109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34174BB3-309B-4A7B-AF9A-B2504B819249}" type="datetimeFigureOut">
              <a:rPr lang="en-US" smtClean="0"/>
              <a:t>2/23/2021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3AEC24-9EA9-426A-8D98-835A734D93E2}" type="slidenum">
              <a:rPr lang="en-US" smtClean="0"/>
              <a:t>‹#›</a:t>
            </a:fld>
            <a:endParaRPr lang="en-US"/>
          </a:p>
        </p:txBody>
      </p:sp>
    </p:spTree>
    <p:extLst>
      <p:ext uri="{BB962C8B-B14F-4D97-AF65-F5344CB8AC3E}">
        <p14:creationId xmlns:p14="http://schemas.microsoft.com/office/powerpoint/2010/main" val="3926373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34174BB3-309B-4A7B-AF9A-B2504B819249}" type="datetimeFigureOut">
              <a:rPr lang="en-US" smtClean="0"/>
              <a:t>2/23/2021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E3AEC24-9EA9-426A-8D98-835A734D93E2}" type="slidenum">
              <a:rPr lang="en-US" smtClean="0"/>
              <a:t>‹#›</a:t>
            </a:fld>
            <a:endParaRPr lang="en-US"/>
          </a:p>
        </p:txBody>
      </p:sp>
    </p:spTree>
    <p:extLst>
      <p:ext uri="{BB962C8B-B14F-4D97-AF65-F5344CB8AC3E}">
        <p14:creationId xmlns:p14="http://schemas.microsoft.com/office/powerpoint/2010/main" val="39969516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chart" Target="../charts/chart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chart" Target="../charts/chart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chart" Target="../charts/chart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chart" Target="../charts/chart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chart" Target="../charts/chart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chart" Target="../charts/chart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chart" Target="../charts/chart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chart" Target="../charts/chart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chart" Target="../charts/chart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chart" Target="../charts/chart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chart" Target="../charts/chart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chart" Target="../charts/chart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chart" Target="../charts/chart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chart" Target="../charts/chart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chart" Target="../charts/chart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chart" Target="../charts/chart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chart" Target="../charts/chart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chart" Target="../charts/chart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chart" Target="../charts/chart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chart" Target="../charts/chart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chart" Target="../charts/chart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chart" Target="../charts/chart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chart" Target="../charts/chart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chart" Target="../charts/chart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chart" Target="../charts/chart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chart" Target="../charts/chart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chart" Target="../charts/chart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chart" Target="../charts/chart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chart" Target="../charts/chart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chart" Target="../charts/chart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chart" Target="../charts/chart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chart" Target="../charts/chart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chart" Target="../charts/chart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chart" Target="../charts/chart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chart" Target="../charts/chart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chart" Target="../charts/chart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chart" Target="../charts/chart6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chart" Target="../charts/chart61.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chart" Target="../charts/chart62.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chart" Target="../charts/chart63.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chart" Target="../charts/chart64.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chart" Target="../charts/chart65.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chart" Target="../charts/chart66.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chart" Target="../charts/chart67.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chart" Target="../charts/chart68.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chart" Target="../charts/chart69.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chart" Target="../charts/chart70.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chart" Target="../charts/chart71.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chart" Target="../charts/chart72.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chart" Target="../charts/chart73.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chart" Target="../charts/chart74.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chart" Target="../charts/chart75.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chart" Target="../charts/chart76.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chart" Target="../charts/chart77.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chart" Target="../charts/chart78.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chart" Target="../charts/chart79.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577620518"/>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3602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797432810"/>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52979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410275912"/>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27624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43104425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47705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413368203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70405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565839498"/>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70546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260041193"/>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65403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236205972"/>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62122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050900622"/>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18022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946489703"/>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39985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80255048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6027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426340597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00442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430503505"/>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27485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73401600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75478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91722458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53369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4213912014"/>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39981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51051822"/>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2865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985718653"/>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1908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46546890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74769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990780165"/>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11161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18395912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66205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4460764"/>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9056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09564045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1164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4151849790"/>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94639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227570438"/>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85950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815257552"/>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82866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800341742"/>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50222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969162885"/>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123338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9522068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16292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94799363"/>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76849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609289848"/>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67401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8592144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80950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257077440"/>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6624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835656418"/>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6032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753138548"/>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60085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332427505"/>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27587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582396562"/>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384668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607681215"/>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668363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55013924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368549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610357080"/>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289086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74977782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481888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46070458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737837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06248682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313410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682320852"/>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4364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21707920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054169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868985650"/>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948208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42904158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711899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033473743"/>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364321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016405965"/>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485647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422988508"/>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873134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264882598"/>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855326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91975590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355977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156867548"/>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856242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91722605"/>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075673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997769802"/>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9064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42243425"/>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558100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42179887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795458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68721702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718170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423525845"/>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557970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952404263"/>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303773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62418472"/>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581521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39064209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072658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00607383"/>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666095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85806319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126621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79001617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345421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37858732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9714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22692120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068474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27755343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070466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28531958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603785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4025989050"/>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803744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656484486"/>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477639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4276650935"/>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107597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456329517"/>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154262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48747452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656004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56541167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147300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4054453170"/>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9387270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2933844490"/>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7865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133637751"/>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81967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Grp="1" noChangeAspect="1"/>
          </p:cNvGraphicFramePr>
          <p:nvPr>
            <p:extLst>
              <p:ext uri="{D42A27DB-BD31-4B8C-83A1-F6EECF244321}">
                <p14:modId xmlns:p14="http://schemas.microsoft.com/office/powerpoint/2010/main" val="103788689"/>
              </p:ext>
            </p:extLst>
          </p:nvPr>
        </p:nvGraphicFramePr>
        <p:xfrm>
          <a:off x="254000" y="1270000"/>
          <a:ext cx="8572500" cy="54610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54000" y="317500"/>
            <a:ext cx="8572500" cy="261610"/>
          </a:xfrm>
          <a:prstGeom prst="rect">
            <a:avLst/>
          </a:prstGeom>
          <a:noFill/>
        </p:spPr>
        <p:txBody>
          <a:bodyPr vert="horz" wrap="square" rtlCol="0" anchorCtr="1">
            <a:spAutoFit/>
          </a:bodyPr>
          <a:lstStyle/>
          <a:p>
            <a:r>
              <a:rPr lang="en-US" sz="1100" b="1" smtClean="0">
                <a:solidFill>
                  <a:srgbClr val="A06434"/>
                </a:solidFill>
                <a:latin typeface="Arial" panose="020B0604020202020204" pitchFamily="34" charset="0"/>
              </a:rPr>
              <a:t>NEBRASKA - HEALTHY SCHOOLS LOCAL EDUCATION AGENCIES</a:t>
            </a:r>
            <a:endParaRPr lang="en-US" sz="1100" b="1">
              <a:solidFill>
                <a:srgbClr val="A06434"/>
              </a:solidFill>
              <a:latin typeface="Arial" panose="020B0604020202020204" pitchFamily="34" charset="0"/>
            </a:endParaRPr>
          </a:p>
        </p:txBody>
      </p:sp>
      <p:sp>
        <p:nvSpPr>
          <p:cNvPr id="4" name="TextBox 3"/>
          <p:cNvSpPr txBox="1"/>
          <p:nvPr/>
        </p:nvSpPr>
        <p:spPr>
          <a:xfrm>
            <a:off x="254000" y="5715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2020 School Health Profiles Report</a:t>
            </a:r>
            <a:endParaRPr lang="en-US" sz="1100" b="1">
              <a:latin typeface="Arial" panose="020B0604020202020204" pitchFamily="34" charset="0"/>
            </a:endParaRPr>
          </a:p>
        </p:txBody>
      </p:sp>
      <p:sp>
        <p:nvSpPr>
          <p:cNvPr id="5" name="TextBox 4"/>
          <p:cNvSpPr txBox="1"/>
          <p:nvPr/>
        </p:nvSpPr>
        <p:spPr>
          <a:xfrm>
            <a:off x="254000" y="762000"/>
            <a:ext cx="8572500" cy="261610"/>
          </a:xfrm>
          <a:prstGeom prst="rect">
            <a:avLst/>
          </a:prstGeom>
          <a:noFill/>
        </p:spPr>
        <p:txBody>
          <a:bodyPr vert="horz" wrap="square" rtlCol="0" anchorCtr="1">
            <a:spAutoFit/>
          </a:bodyPr>
          <a:lstStyle/>
          <a:p>
            <a:r>
              <a:rPr lang="en-US" sz="1100" b="1" smtClean="0">
                <a:latin typeface="Arial" panose="020B0604020202020204" pitchFamily="34" charset="0"/>
              </a:rPr>
              <a:t>Weighted Principal Survey Results</a:t>
            </a:r>
            <a:endParaRPr lang="en-US" sz="1100" b="1">
              <a:latin typeface="Arial" panose="020B0604020202020204" pitchFamily="34" charset="0"/>
            </a:endParaRPr>
          </a:p>
        </p:txBody>
      </p:sp>
      <p:cxnSp>
        <p:nvCxnSpPr>
          <p:cNvPr id="6" name="Straight Connector 5"/>
          <p:cNvCxnSpPr/>
          <p:nvPr/>
        </p:nvCxnSpPr>
        <p:spPr>
          <a:xfrm>
            <a:off x="406400" y="1143000"/>
            <a:ext cx="8356600" cy="0"/>
          </a:xfrm>
          <a:prstGeom prst="line">
            <a:avLst/>
          </a:prstGeom>
          <a:ln w="19050">
            <a:solidFill>
              <a:srgbClr val="A0643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64333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0</TotalTime>
  <Words>7291</Words>
  <Application>Microsoft Office PowerPoint</Application>
  <PresentationFormat>Overhead</PresentationFormat>
  <Paragraphs>1708</Paragraphs>
  <Slides>79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79</vt:i4>
      </vt:variant>
    </vt:vector>
  </HeadingPairs>
  <TitlesOfParts>
    <vt:vector size="84"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Westat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 Chung</dc:creator>
  <cp:lastModifiedBy>Jo Chung</cp:lastModifiedBy>
  <cp:revision>1</cp:revision>
  <dcterms:created xsi:type="dcterms:W3CDTF">2021-02-23T22:15:33Z</dcterms:created>
  <dcterms:modified xsi:type="dcterms:W3CDTF">2021-02-23T22:16:19Z</dcterms:modified>
</cp:coreProperties>
</file>