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8" r:id="rId2"/>
    <p:sldId id="269" r:id="rId3"/>
    <p:sldId id="270" r:id="rId4"/>
    <p:sldId id="271" r:id="rId5"/>
    <p:sldId id="276" r:id="rId6"/>
    <p:sldId id="272" r:id="rId7"/>
    <p:sldId id="273" r:id="rId8"/>
    <p:sldId id="274" r:id="rId9"/>
    <p:sldId id="275" r:id="rId10"/>
    <p:sldId id="277" r:id="rId11"/>
    <p:sldId id="278" r:id="rId12"/>
    <p:sldId id="279" r:id="rId13"/>
    <p:sldId id="256" r:id="rId14"/>
    <p:sldId id="257" r:id="rId15"/>
    <p:sldId id="267" r:id="rId16"/>
    <p:sldId id="259"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5"/>
    <p:restoredTop sz="89211"/>
  </p:normalViewPr>
  <p:slideViewPr>
    <p:cSldViewPr snapToGrid="0" snapToObjects="1">
      <p:cViewPr varScale="1">
        <p:scale>
          <a:sx n="61" d="100"/>
          <a:sy n="61" d="100"/>
        </p:scale>
        <p:origin x="7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0177D-C363-498A-A514-8D0F015F9600}"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75514-798A-402D-8DCB-7857DC633AE0}" type="slidenum">
              <a:rPr lang="en-US" smtClean="0"/>
              <a:t>‹#›</a:t>
            </a:fld>
            <a:endParaRPr lang="en-US"/>
          </a:p>
        </p:txBody>
      </p:sp>
    </p:spTree>
    <p:extLst>
      <p:ext uri="{BB962C8B-B14F-4D97-AF65-F5344CB8AC3E}">
        <p14:creationId xmlns:p14="http://schemas.microsoft.com/office/powerpoint/2010/main" val="39414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7353-5E45-42B7-AF8B-90D1C152136A}" type="slidenum">
              <a:rPr lang="en-US" smtClean="0"/>
              <a:t>1</a:t>
            </a:fld>
            <a:endParaRPr lang="en-US"/>
          </a:p>
        </p:txBody>
      </p:sp>
    </p:spTree>
    <p:extLst>
      <p:ext uri="{BB962C8B-B14F-4D97-AF65-F5344CB8AC3E}">
        <p14:creationId xmlns:p14="http://schemas.microsoft.com/office/powerpoint/2010/main" val="330315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Accommodations can be used with the Online test if requested in the Test Accessibility and </a:t>
            </a:r>
            <a:r>
              <a:rPr lang="en-US"/>
              <a:t>Accommodations System (TAA).</a:t>
            </a:r>
            <a:endParaRPr lang="en-US" dirty="0"/>
          </a:p>
        </p:txBody>
      </p:sp>
      <p:sp>
        <p:nvSpPr>
          <p:cNvPr id="4" name="Slide Number Placeholder 3"/>
          <p:cNvSpPr>
            <a:spLocks noGrp="1"/>
          </p:cNvSpPr>
          <p:nvPr>
            <p:ph type="sldNum" sz="quarter" idx="10"/>
          </p:nvPr>
        </p:nvSpPr>
        <p:spPr/>
        <p:txBody>
          <a:bodyPr/>
          <a:lstStyle/>
          <a:p>
            <a:fld id="{203D5EC5-A483-4062-96A7-4ECF2A11A12D}" type="slidenum">
              <a:rPr lang="en-US" smtClean="0"/>
              <a:t>2</a:t>
            </a:fld>
            <a:endParaRPr lang="en-US"/>
          </a:p>
        </p:txBody>
      </p:sp>
    </p:spTree>
    <p:extLst>
      <p:ext uri="{BB962C8B-B14F-4D97-AF65-F5344CB8AC3E}">
        <p14:creationId xmlns:p14="http://schemas.microsoft.com/office/powerpoint/2010/main" val="20433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visual representation of the standard time paper test date options. There are 3 standard time paper test dates this spring.</a:t>
            </a:r>
          </a:p>
          <a:p>
            <a:endParaRPr lang="en-US" dirty="0"/>
          </a:p>
        </p:txBody>
      </p:sp>
      <p:sp>
        <p:nvSpPr>
          <p:cNvPr id="4" name="Slide Number Placeholder 3"/>
          <p:cNvSpPr>
            <a:spLocks noGrp="1"/>
          </p:cNvSpPr>
          <p:nvPr>
            <p:ph type="sldNum" sz="quarter" idx="5"/>
          </p:nvPr>
        </p:nvSpPr>
        <p:spPr/>
        <p:txBody>
          <a:bodyPr/>
          <a:lstStyle/>
          <a:p>
            <a:fld id="{51A37353-5E45-42B7-AF8B-90D1C152136A}" type="slidenum">
              <a:rPr lang="en-US" smtClean="0"/>
              <a:t>3</a:t>
            </a:fld>
            <a:endParaRPr lang="en-US"/>
          </a:p>
        </p:txBody>
      </p:sp>
    </p:spTree>
    <p:extLst>
      <p:ext uri="{BB962C8B-B14F-4D97-AF65-F5344CB8AC3E}">
        <p14:creationId xmlns:p14="http://schemas.microsoft.com/office/powerpoint/2010/main" val="353640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visualization of the online test dates that are available across all three online test window this spring. As you can see, there are almost continuous dates available for approximately 6 weeks across the three windows if you utilize the online administration option. There are a total of 18 days when online assessments can be administered this spring. </a:t>
            </a:r>
          </a:p>
          <a:p>
            <a:endParaRPr lang="en-US" dirty="0"/>
          </a:p>
        </p:txBody>
      </p:sp>
      <p:sp>
        <p:nvSpPr>
          <p:cNvPr id="4" name="Slide Number Placeholder 3"/>
          <p:cNvSpPr>
            <a:spLocks noGrp="1"/>
          </p:cNvSpPr>
          <p:nvPr>
            <p:ph type="sldNum" sz="quarter" idx="5"/>
          </p:nvPr>
        </p:nvSpPr>
        <p:spPr/>
        <p:txBody>
          <a:bodyPr/>
          <a:lstStyle/>
          <a:p>
            <a:fld id="{51A37353-5E45-42B7-AF8B-90D1C152136A}" type="slidenum">
              <a:rPr lang="en-US" smtClean="0"/>
              <a:t>4</a:t>
            </a:fld>
            <a:endParaRPr lang="en-US"/>
          </a:p>
        </p:txBody>
      </p:sp>
    </p:spTree>
    <p:extLst>
      <p:ext uri="{BB962C8B-B14F-4D97-AF65-F5344CB8AC3E}">
        <p14:creationId xmlns:p14="http://schemas.microsoft.com/office/powerpoint/2010/main" val="259144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here are some of the advantages for online vs paper test administrations this spring.</a:t>
            </a:r>
          </a:p>
        </p:txBody>
      </p:sp>
      <p:sp>
        <p:nvSpPr>
          <p:cNvPr id="4" name="Slide Number Placeholder 3"/>
          <p:cNvSpPr>
            <a:spLocks noGrp="1"/>
          </p:cNvSpPr>
          <p:nvPr>
            <p:ph type="sldNum" sz="quarter" idx="5"/>
          </p:nvPr>
        </p:nvSpPr>
        <p:spPr/>
        <p:txBody>
          <a:bodyPr/>
          <a:lstStyle/>
          <a:p>
            <a:fld id="{51A37353-5E45-42B7-AF8B-90D1C152136A}" type="slidenum">
              <a:rPr lang="en-US" smtClean="0"/>
              <a:t>5</a:t>
            </a:fld>
            <a:endParaRPr lang="en-US"/>
          </a:p>
        </p:txBody>
      </p:sp>
    </p:spTree>
    <p:extLst>
      <p:ext uri="{BB962C8B-B14F-4D97-AF65-F5344CB8AC3E}">
        <p14:creationId xmlns:p14="http://schemas.microsoft.com/office/powerpoint/2010/main" val="332311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standard time administration, students who require certain accommodations and supports may be able to leverage the online administration option.</a:t>
            </a:r>
          </a:p>
          <a:p>
            <a:endParaRPr lang="en-US" dirty="0"/>
          </a:p>
          <a:p>
            <a:r>
              <a:rPr lang="en-US" dirty="0"/>
              <a:t>Examinees who require extended time, stop-the-clock breaks, or text-to-speech can be tested online. Additionally, the online testing accessibility features include an answer eliminator, masking, browser zoom, line reader magnification, and keyboard navigation. </a:t>
            </a:r>
          </a:p>
        </p:txBody>
      </p:sp>
      <p:sp>
        <p:nvSpPr>
          <p:cNvPr id="4" name="Slide Number Placeholder 3"/>
          <p:cNvSpPr>
            <a:spLocks noGrp="1"/>
          </p:cNvSpPr>
          <p:nvPr>
            <p:ph type="sldNum" sz="quarter" idx="5"/>
          </p:nvPr>
        </p:nvSpPr>
        <p:spPr/>
        <p:txBody>
          <a:bodyPr/>
          <a:lstStyle/>
          <a:p>
            <a:fld id="{51A37353-5E45-42B7-AF8B-90D1C152136A}" type="slidenum">
              <a:rPr lang="en-US" smtClean="0"/>
              <a:t>6</a:t>
            </a:fld>
            <a:endParaRPr lang="en-US"/>
          </a:p>
        </p:txBody>
      </p:sp>
    </p:spTree>
    <p:extLst>
      <p:ext uri="{BB962C8B-B14F-4D97-AF65-F5344CB8AC3E}">
        <p14:creationId xmlns:p14="http://schemas.microsoft.com/office/powerpoint/2010/main" val="330404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slide is a high level over of the pre test activities for schools who are going to utilize the paper administration option.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Please note that the non-test session is different this year compared to previous administration cycles. Starting this spring all non-test sessions will be completed in MyACT regardless of test mode. Instead of requiring that this non-test activity take place prior to the test date, students can complete that activity at myact.org up to 4 days after the test is administered.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answer document for this spring will still contain minimal identifying information, which students complete on or before the test date. It will take approximately 10-15 minutes for students to bubble in the required fields on the answer document on the day of the test. </a:t>
            </a:r>
          </a:p>
        </p:txBody>
      </p:sp>
      <p:sp>
        <p:nvSpPr>
          <p:cNvPr id="4" name="Slide Number Placeholder 3"/>
          <p:cNvSpPr>
            <a:spLocks noGrp="1"/>
          </p:cNvSpPr>
          <p:nvPr>
            <p:ph type="sldNum" sz="quarter" idx="5"/>
          </p:nvPr>
        </p:nvSpPr>
        <p:spPr/>
        <p:txBody>
          <a:bodyPr/>
          <a:lstStyle/>
          <a:p>
            <a:fld id="{51A37353-5E45-42B7-AF8B-90D1C152136A}" type="slidenum">
              <a:rPr lang="en-US" smtClean="0"/>
              <a:t>7</a:t>
            </a:fld>
            <a:endParaRPr lang="en-US"/>
          </a:p>
        </p:txBody>
      </p:sp>
    </p:spTree>
    <p:extLst>
      <p:ext uri="{BB962C8B-B14F-4D97-AF65-F5344CB8AC3E}">
        <p14:creationId xmlns:p14="http://schemas.microsoft.com/office/powerpoint/2010/main" val="100918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an overview of the pre test activities for online testing schools. All students will be loaded into </a:t>
            </a:r>
            <a:r>
              <a:rPr lang="en-US" dirty="0" err="1"/>
              <a:t>PANext</a:t>
            </a:r>
            <a:r>
              <a:rPr lang="en-US" dirty="0"/>
              <a:t> with a paper testing mode, so examinees who are to test online will need their testing mode changed from paper to online. </a:t>
            </a:r>
          </a:p>
          <a:p>
            <a:endParaRPr lang="en-US" dirty="0"/>
          </a:p>
          <a:p>
            <a:endParaRPr lang="en-US" dirty="0"/>
          </a:p>
          <a:p>
            <a:r>
              <a:rPr lang="en-US" dirty="0"/>
              <a:t>As with a paper test administration, students will complete their Interest Inventory and Student Profile non-test activity in MyACT. This can be completed up to 4 days after the test. Additionally, there will be minimal non cognitive and identifying information collected on the test day within TestNav. </a:t>
            </a:r>
          </a:p>
        </p:txBody>
      </p:sp>
      <p:sp>
        <p:nvSpPr>
          <p:cNvPr id="4" name="Slide Number Placeholder 3"/>
          <p:cNvSpPr>
            <a:spLocks noGrp="1"/>
          </p:cNvSpPr>
          <p:nvPr>
            <p:ph type="sldNum" sz="quarter" idx="5"/>
          </p:nvPr>
        </p:nvSpPr>
        <p:spPr/>
        <p:txBody>
          <a:bodyPr/>
          <a:lstStyle/>
          <a:p>
            <a:fld id="{51A37353-5E45-42B7-AF8B-90D1C152136A}" type="slidenum">
              <a:rPr lang="en-US" smtClean="0"/>
              <a:t>8</a:t>
            </a:fld>
            <a:endParaRPr lang="en-US"/>
          </a:p>
        </p:txBody>
      </p:sp>
    </p:spTree>
    <p:extLst>
      <p:ext uri="{BB962C8B-B14F-4D97-AF65-F5344CB8AC3E}">
        <p14:creationId xmlns:p14="http://schemas.microsoft.com/office/powerpoint/2010/main" val="218652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high level overview of the activities required after the test is administered. The packaging of paper materials for return is much more comprehensive and time consuming than the activity that is required for online testers primarily due to the amount of paper that is needed to support a paper administration. Schools who use paper testing will need to manually place an order in </a:t>
            </a:r>
            <a:r>
              <a:rPr lang="en-US" dirty="0" err="1"/>
              <a:t>PANext</a:t>
            </a:r>
            <a:r>
              <a:rPr lang="en-US" dirty="0"/>
              <a:t> for test window 2 or three if that window is being used for makeup testing. These orders will need to be submitted during predefined order windows and failure to meet the deadline means the school will not receive materials.</a:t>
            </a:r>
          </a:p>
          <a:p>
            <a:endParaRPr lang="en-US" dirty="0"/>
          </a:p>
          <a:p>
            <a:r>
              <a:rPr lang="en-US" dirty="0"/>
              <a:t>Schools who test online have less secure paper material that needs to be returned to ACT, and therefore the work to package the material isn’t as time consuming or cumbersome. There is also greater flexibility in when online test sessions can be created. Sessions can be created leading up to the test date itself which allows school staff greater flexibility in when and who is tested</a:t>
            </a:r>
          </a:p>
        </p:txBody>
      </p:sp>
      <p:sp>
        <p:nvSpPr>
          <p:cNvPr id="4" name="Slide Number Placeholder 3"/>
          <p:cNvSpPr>
            <a:spLocks noGrp="1"/>
          </p:cNvSpPr>
          <p:nvPr>
            <p:ph type="sldNum" sz="quarter" idx="5"/>
          </p:nvPr>
        </p:nvSpPr>
        <p:spPr/>
        <p:txBody>
          <a:bodyPr/>
          <a:lstStyle/>
          <a:p>
            <a:fld id="{51A37353-5E45-42B7-AF8B-90D1C152136A}" type="slidenum">
              <a:rPr lang="en-US" smtClean="0"/>
              <a:t>9</a:t>
            </a:fld>
            <a:endParaRPr lang="en-US"/>
          </a:p>
        </p:txBody>
      </p:sp>
    </p:spTree>
    <p:extLst>
      <p:ext uri="{BB962C8B-B14F-4D97-AF65-F5344CB8AC3E}">
        <p14:creationId xmlns:p14="http://schemas.microsoft.com/office/powerpoint/2010/main" val="2850226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6181603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998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1274" y="365125"/>
            <a:ext cx="4962526" cy="1325563"/>
          </a:xfrm>
        </p:spPr>
        <p:txBody>
          <a:bodyPr/>
          <a:lstStyle>
            <a:lvl1pPr>
              <a:defRPr>
                <a:solidFill>
                  <a:schemeClr val="accent1"/>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391274" y="1825625"/>
            <a:ext cx="4962525"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86042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474" y="5532437"/>
            <a:ext cx="8391526" cy="1325563"/>
          </a:xfrm>
        </p:spPr>
        <p:txBody>
          <a:bodyPr/>
          <a:lstStyle>
            <a:lvl1pPr algn="ct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905398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8" y="3060700"/>
            <a:ext cx="9772651" cy="1325563"/>
          </a:xfrm>
        </p:spPr>
        <p:txBody>
          <a:bodyPr/>
          <a:lstStyle>
            <a:lvl1pPr algn="ctr">
              <a:defRPr>
                <a:solidFill>
                  <a:schemeClr val="bg1"/>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971550" y="4659313"/>
            <a:ext cx="1026795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510461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0975" y="2127250"/>
            <a:ext cx="5019676"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990975" y="3562350"/>
            <a:ext cx="5019676" cy="261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86355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848225" y="1681163"/>
            <a:ext cx="65071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8225" y="2505074"/>
            <a:ext cx="6507163" cy="4352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56515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52919" y="6356350"/>
            <a:ext cx="1104000" cy="285536"/>
          </a:xfrm>
          <a:prstGeom prst="rect">
            <a:avLst/>
          </a:prstGeom>
        </p:spPr>
      </p:pic>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2" y="841790"/>
            <a:ext cx="10531483" cy="807720"/>
          </a:xfrm>
        </p:spPr>
        <p:txBody>
          <a:bodyPr anchor="b">
            <a:normAutofit/>
          </a:bodyPr>
          <a:lstStyle>
            <a:lvl1pPr marL="0" indent="0">
              <a:spcBef>
                <a:spcPts val="0"/>
              </a:spcBef>
              <a:buNone/>
              <a:defRPr sz="24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2"/>
          </p:nvPr>
        </p:nvSpPr>
        <p:spPr>
          <a:xfrm>
            <a:off x="816703" y="1749140"/>
            <a:ext cx="10531482"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67049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0" y="365125"/>
            <a:ext cx="89154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438400" y="1825625"/>
            <a:ext cx="89154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C29B5-B3EC-0141-BE1B-9E5EC6E713CC}" type="slidenum">
              <a:rPr lang="en-US" smtClean="0"/>
              <a:t>‹#›</a:t>
            </a:fld>
            <a:endParaRPr lang="en-US"/>
          </a:p>
        </p:txBody>
      </p:sp>
    </p:spTree>
    <p:extLst>
      <p:ext uri="{BB962C8B-B14F-4D97-AF65-F5344CB8AC3E}">
        <p14:creationId xmlns:p14="http://schemas.microsoft.com/office/powerpoint/2010/main" val="25072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3" r:id="rId4"/>
    <p:sldLayoutId id="2147483662" r:id="rId5"/>
    <p:sldLayoutId id="2147483660"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lpa21.org/elpa21-resources-for-remote-el-instruc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allyson.olson@nebraska.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7FFD60-384A-471A-A3A8-4ED9A105DADE}"/>
              </a:ext>
            </a:extLst>
          </p:cNvPr>
          <p:cNvSpPr>
            <a:spLocks noGrp="1"/>
          </p:cNvSpPr>
          <p:nvPr>
            <p:ph type="title"/>
          </p:nvPr>
        </p:nvSpPr>
        <p:spPr>
          <a:xfrm>
            <a:off x="2968444" y="2449922"/>
            <a:ext cx="5828715" cy="2526697"/>
          </a:xfrm>
        </p:spPr>
        <p:txBody>
          <a:bodyPr>
            <a:normAutofit/>
          </a:bodyPr>
          <a:lstStyle/>
          <a:p>
            <a:pPr algn="ctr"/>
            <a:r>
              <a:rPr lang="en-US" sz="4400" dirty="0" smtClean="0">
                <a:latin typeface="Abadi" panose="020B0604020104020204" pitchFamily="34" charset="0"/>
              </a:rPr>
              <a:t>NSCAS ACT </a:t>
            </a:r>
            <a:r>
              <a:rPr lang="en-US" sz="4400" dirty="0">
                <a:latin typeface="Abadi" panose="020B0604020104020204" pitchFamily="34" charset="0"/>
              </a:rPr>
              <a:t>Spring Online Testing Benefits </a:t>
            </a:r>
          </a:p>
        </p:txBody>
      </p:sp>
    </p:spTree>
    <p:extLst>
      <p:ext uri="{BB962C8B-B14F-4D97-AF65-F5344CB8AC3E}">
        <p14:creationId xmlns:p14="http://schemas.microsoft.com/office/powerpoint/2010/main" val="312176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0731" y="3255963"/>
            <a:ext cx="9144000" cy="2387600"/>
          </a:xfrm>
        </p:spPr>
        <p:txBody>
          <a:bodyPr>
            <a:normAutofit fontScale="90000"/>
          </a:bodyPr>
          <a:lstStyle/>
          <a:p>
            <a:r>
              <a:rPr lang="en-US" dirty="0" smtClean="0"/>
              <a:t>NSCAS Phase I Pilot/</a:t>
            </a:r>
            <a:br>
              <a:rPr lang="en-US" dirty="0" smtClean="0"/>
            </a:br>
            <a:r>
              <a:rPr lang="en-US" dirty="0" smtClean="0"/>
              <a:t>NSCAS Science Field Test Scheduling Guidance</a:t>
            </a:r>
            <a:r>
              <a:rPr lang="en-US" dirty="0" smtClean="0"/>
              <a:t/>
            </a:r>
            <a:br>
              <a:rPr lang="en-US" dirty="0" smtClean="0"/>
            </a:br>
            <a:r>
              <a:rPr lang="en-US" dirty="0" smtClean="0"/>
              <a:t>(</a:t>
            </a:r>
            <a:r>
              <a:rPr lang="en-US" dirty="0" smtClean="0"/>
              <a:t>NSCAS General)</a:t>
            </a:r>
            <a:endParaRPr lang="en-US" dirty="0"/>
          </a:p>
        </p:txBody>
      </p:sp>
    </p:spTree>
    <p:extLst>
      <p:ext uri="{BB962C8B-B14F-4D97-AF65-F5344CB8AC3E}">
        <p14:creationId xmlns:p14="http://schemas.microsoft.com/office/powerpoint/2010/main" val="1758923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NSCAS 2021 Scheduling Guidance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7812373"/>
              </p:ext>
            </p:extLst>
          </p:nvPr>
        </p:nvGraphicFramePr>
        <p:xfrm>
          <a:off x="609599" y="1690688"/>
          <a:ext cx="11214537" cy="4461632"/>
        </p:xfrm>
        <a:graphic>
          <a:graphicData uri="http://schemas.openxmlformats.org/drawingml/2006/table">
            <a:tbl>
              <a:tblPr firstRow="1" firstCol="1" lastRow="1" lastCol="1" bandRow="1" bandCol="1">
                <a:tableStyleId>{5C22544A-7EE6-4342-B048-85BDC9FD1C3A}</a:tableStyleId>
              </a:tblPr>
              <a:tblGrid>
                <a:gridCol w="2673206">
                  <a:extLst>
                    <a:ext uri="{9D8B030D-6E8A-4147-A177-3AD203B41FA5}">
                      <a16:colId xmlns:a16="http://schemas.microsoft.com/office/drawing/2014/main" val="3174581309"/>
                    </a:ext>
                  </a:extLst>
                </a:gridCol>
                <a:gridCol w="2742460">
                  <a:extLst>
                    <a:ext uri="{9D8B030D-6E8A-4147-A177-3AD203B41FA5}">
                      <a16:colId xmlns:a16="http://schemas.microsoft.com/office/drawing/2014/main" val="1042618378"/>
                    </a:ext>
                  </a:extLst>
                </a:gridCol>
                <a:gridCol w="2917903">
                  <a:extLst>
                    <a:ext uri="{9D8B030D-6E8A-4147-A177-3AD203B41FA5}">
                      <a16:colId xmlns:a16="http://schemas.microsoft.com/office/drawing/2014/main" val="3081125961"/>
                    </a:ext>
                  </a:extLst>
                </a:gridCol>
                <a:gridCol w="2880968">
                  <a:extLst>
                    <a:ext uri="{9D8B030D-6E8A-4147-A177-3AD203B41FA5}">
                      <a16:colId xmlns:a16="http://schemas.microsoft.com/office/drawing/2014/main" val="1218477551"/>
                    </a:ext>
                  </a:extLst>
                </a:gridCol>
              </a:tblGrid>
              <a:tr h="1028805">
                <a:tc>
                  <a:txBody>
                    <a:bodyPr/>
                    <a:lstStyle/>
                    <a:p>
                      <a:pPr marL="0" marR="0" algn="ctr">
                        <a:spcBef>
                          <a:spcPts val="0"/>
                        </a:spcBef>
                        <a:spcAft>
                          <a:spcPts val="0"/>
                        </a:spcAft>
                      </a:pPr>
                      <a:r>
                        <a:rPr lang="en-US" sz="3200" b="1">
                          <a:effectLst/>
                        </a:rPr>
                        <a:t>Grade Level</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3200" b="1" dirty="0">
                          <a:effectLst/>
                        </a:rPr>
                        <a:t>Content Area</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3200" b="1">
                          <a:effectLst/>
                        </a:rPr>
                        <a:t>Approximate number of test questions*</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3200" b="1" dirty="0">
                          <a:effectLst/>
                        </a:rPr>
                        <a:t>Recommended Scheduled Testing </a:t>
                      </a:r>
                      <a:r>
                        <a:rPr lang="en-US" sz="3200" b="1" dirty="0" smtClean="0">
                          <a:effectLst/>
                        </a:rPr>
                        <a:t>time*</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25877686"/>
                  </a:ext>
                </a:extLst>
              </a:tr>
              <a:tr h="518157">
                <a:tc>
                  <a:txBody>
                    <a:bodyPr/>
                    <a:lstStyle/>
                    <a:p>
                      <a:pPr marL="0" marR="0" algn="ctr">
                        <a:spcBef>
                          <a:spcPts val="0"/>
                        </a:spcBef>
                        <a:spcAft>
                          <a:spcPts val="0"/>
                        </a:spcAft>
                      </a:pPr>
                      <a:r>
                        <a:rPr lang="en-US" sz="3200" b="1">
                          <a:effectLst/>
                        </a:rPr>
                        <a:t>3 – 8</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3200" b="1" dirty="0" smtClean="0">
                          <a:solidFill>
                            <a:schemeClr val="bg1"/>
                          </a:solidFill>
                          <a:effectLst/>
                        </a:rPr>
                        <a:t>Phase</a:t>
                      </a:r>
                      <a:r>
                        <a:rPr lang="en-US" sz="3200" b="1" baseline="0" dirty="0" smtClean="0">
                          <a:solidFill>
                            <a:schemeClr val="bg1"/>
                          </a:solidFill>
                          <a:effectLst/>
                        </a:rPr>
                        <a:t> 1 Pilot</a:t>
                      </a:r>
                    </a:p>
                    <a:p>
                      <a:pPr marL="0" marR="0" algn="ctr">
                        <a:spcBef>
                          <a:spcPts val="0"/>
                        </a:spcBef>
                        <a:spcAft>
                          <a:spcPts val="0"/>
                        </a:spcAft>
                      </a:pPr>
                      <a:r>
                        <a:rPr lang="en-US" sz="3200" b="1" dirty="0" smtClean="0">
                          <a:solidFill>
                            <a:schemeClr val="bg1"/>
                          </a:solidFill>
                          <a:effectLst/>
                        </a:rPr>
                        <a:t>Mathematics</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0" marR="0" algn="ctr">
                        <a:spcBef>
                          <a:spcPts val="0"/>
                        </a:spcBef>
                        <a:spcAft>
                          <a:spcPts val="0"/>
                        </a:spcAft>
                      </a:pPr>
                      <a:r>
                        <a:rPr lang="en-US" sz="3200" b="1">
                          <a:solidFill>
                            <a:schemeClr val="bg1"/>
                          </a:solidFill>
                          <a:effectLst/>
                        </a:rPr>
                        <a:t>35</a:t>
                      </a:r>
                      <a:endParaRPr lang="en-US" sz="3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0" marR="0" algn="ctr">
                        <a:spcBef>
                          <a:spcPts val="0"/>
                        </a:spcBef>
                        <a:spcAft>
                          <a:spcPts val="0"/>
                        </a:spcAft>
                      </a:pPr>
                      <a:r>
                        <a:rPr lang="en-US" sz="3200" b="1">
                          <a:effectLst/>
                        </a:rPr>
                        <a:t>60 minutes</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3821213"/>
                  </a:ext>
                </a:extLst>
              </a:tr>
              <a:tr h="525667">
                <a:tc>
                  <a:txBody>
                    <a:bodyPr/>
                    <a:lstStyle/>
                    <a:p>
                      <a:pPr marL="0" marR="0" algn="ctr">
                        <a:spcBef>
                          <a:spcPts val="0"/>
                        </a:spcBef>
                        <a:spcAft>
                          <a:spcPts val="0"/>
                        </a:spcAft>
                      </a:pPr>
                      <a:r>
                        <a:rPr lang="en-US" sz="3200" b="1">
                          <a:effectLst/>
                        </a:rPr>
                        <a:t>3 – 8</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3200" b="1" dirty="0" smtClean="0">
                          <a:solidFill>
                            <a:schemeClr val="bg1"/>
                          </a:solidFill>
                          <a:effectLst/>
                        </a:rPr>
                        <a:t>Phase</a:t>
                      </a:r>
                      <a:r>
                        <a:rPr lang="en-US" sz="3200" b="1" baseline="0" dirty="0" smtClean="0">
                          <a:solidFill>
                            <a:schemeClr val="bg1"/>
                          </a:solidFill>
                          <a:effectLst/>
                        </a:rPr>
                        <a:t> 1 Pilot</a:t>
                      </a:r>
                    </a:p>
                    <a:p>
                      <a:pPr marL="0" marR="0" algn="ctr">
                        <a:spcBef>
                          <a:spcPts val="0"/>
                        </a:spcBef>
                        <a:spcAft>
                          <a:spcPts val="0"/>
                        </a:spcAft>
                      </a:pPr>
                      <a:r>
                        <a:rPr lang="en-US" sz="3200" b="1" dirty="0" smtClean="0">
                          <a:solidFill>
                            <a:schemeClr val="bg1"/>
                          </a:solidFill>
                          <a:effectLst/>
                        </a:rPr>
                        <a:t>ELA</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0" marR="0" algn="ctr">
                        <a:spcBef>
                          <a:spcPts val="0"/>
                        </a:spcBef>
                        <a:spcAft>
                          <a:spcPts val="0"/>
                        </a:spcAft>
                      </a:pPr>
                      <a:r>
                        <a:rPr lang="en-US" sz="3200" b="1" dirty="0">
                          <a:solidFill>
                            <a:schemeClr val="bg1"/>
                          </a:solidFill>
                          <a:effectLst/>
                        </a:rPr>
                        <a:t>35</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0" marR="0" algn="ctr">
                        <a:spcBef>
                          <a:spcPts val="0"/>
                        </a:spcBef>
                        <a:spcAft>
                          <a:spcPts val="0"/>
                        </a:spcAft>
                      </a:pPr>
                      <a:r>
                        <a:rPr lang="en-US" sz="3200" b="1">
                          <a:effectLst/>
                        </a:rPr>
                        <a:t>60 minutes</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33710502"/>
                  </a:ext>
                </a:extLst>
              </a:tr>
              <a:tr h="1047872">
                <a:tc>
                  <a:txBody>
                    <a:bodyPr/>
                    <a:lstStyle/>
                    <a:p>
                      <a:pPr marL="0" marR="0" algn="ctr">
                        <a:spcBef>
                          <a:spcPts val="0"/>
                        </a:spcBef>
                        <a:spcAft>
                          <a:spcPts val="0"/>
                        </a:spcAft>
                      </a:pPr>
                      <a:r>
                        <a:rPr lang="en-US" sz="3200" b="1" dirty="0">
                          <a:effectLst/>
                        </a:rPr>
                        <a:t>5 and 8</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3200" b="1" dirty="0" smtClean="0">
                          <a:effectLst/>
                        </a:rPr>
                        <a:t>Science Field Test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3200" b="1" dirty="0">
                          <a:effectLst/>
                        </a:rPr>
                        <a:t>20 and </a:t>
                      </a:r>
                      <a:r>
                        <a:rPr lang="en-US" sz="3200" b="1" dirty="0" smtClean="0">
                          <a:effectLst/>
                        </a:rPr>
                        <a:t>17</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3200" b="1" dirty="0">
                          <a:effectLst/>
                        </a:rPr>
                        <a:t>60 minutes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0403089"/>
                  </a:ext>
                </a:extLst>
              </a:tr>
            </a:tbl>
          </a:graphicData>
        </a:graphic>
      </p:graphicFrame>
      <p:sp>
        <p:nvSpPr>
          <p:cNvPr id="5" name="TextBox 4"/>
          <p:cNvSpPr txBox="1"/>
          <p:nvPr/>
        </p:nvSpPr>
        <p:spPr>
          <a:xfrm>
            <a:off x="2638097" y="6264166"/>
            <a:ext cx="9406758" cy="369332"/>
          </a:xfrm>
          <a:prstGeom prst="rect">
            <a:avLst/>
          </a:prstGeom>
          <a:noFill/>
        </p:spPr>
        <p:txBody>
          <a:bodyPr wrap="square" rtlCol="0">
            <a:spAutoFit/>
          </a:bodyPr>
          <a:lstStyle/>
          <a:p>
            <a:r>
              <a:rPr lang="en-US" dirty="0" smtClean="0"/>
              <a:t>*Estimated-Vast majority of students should finish the assessment in this time or less.</a:t>
            </a:r>
            <a:endParaRPr lang="en-US" dirty="0"/>
          </a:p>
        </p:txBody>
      </p:sp>
    </p:spTree>
    <p:extLst>
      <p:ext uri="{BB962C8B-B14F-4D97-AF65-F5344CB8AC3E}">
        <p14:creationId xmlns:p14="http://schemas.microsoft.com/office/powerpoint/2010/main" val="2948185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Stopping Recommendations</a:t>
            </a:r>
            <a:endParaRPr lang="en-US" dirty="0"/>
          </a:p>
        </p:txBody>
      </p:sp>
      <p:sp>
        <p:nvSpPr>
          <p:cNvPr id="3" name="Content Placeholder 2"/>
          <p:cNvSpPr>
            <a:spLocks noGrp="1"/>
          </p:cNvSpPr>
          <p:nvPr>
            <p:ph idx="1"/>
          </p:nvPr>
        </p:nvSpPr>
        <p:spPr/>
        <p:txBody>
          <a:bodyPr/>
          <a:lstStyle/>
          <a:p>
            <a:pPr lvl="0"/>
            <a:r>
              <a:rPr lang="en-US" sz="3200" dirty="0"/>
              <a:t>Balancing test time and instruction is important. Most students should not need more than 1 hour to complete one subject. Districts may stop a student at 2 hours unless educators feel there is an educationally valid reason to continue and one of the following is true:</a:t>
            </a:r>
          </a:p>
          <a:p>
            <a:pPr lvl="1"/>
            <a:r>
              <a:rPr lang="en-US" sz="2800" dirty="0"/>
              <a:t>The student is still actively engaged in testing</a:t>
            </a:r>
          </a:p>
          <a:p>
            <a:pPr lvl="1"/>
            <a:r>
              <a:rPr lang="en-US" sz="2800" dirty="0"/>
              <a:t>The student has a documented need for extended time</a:t>
            </a:r>
          </a:p>
          <a:p>
            <a:pPr lvl="1"/>
            <a:r>
              <a:rPr lang="en-US" sz="2800" dirty="0"/>
              <a:t>The student requests additional time</a:t>
            </a:r>
          </a:p>
          <a:p>
            <a:endParaRPr lang="en-US" dirty="0"/>
          </a:p>
        </p:txBody>
      </p:sp>
    </p:spTree>
    <p:extLst>
      <p:ext uri="{BB962C8B-B14F-4D97-AF65-F5344CB8AC3E}">
        <p14:creationId xmlns:p14="http://schemas.microsoft.com/office/powerpoint/2010/main" val="308613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2021 ELPA21 Summative</a:t>
            </a:r>
            <a:endParaRPr lang="en-US" dirty="0"/>
          </a:p>
        </p:txBody>
      </p:sp>
      <p:sp>
        <p:nvSpPr>
          <p:cNvPr id="3" name="Subtitle 2"/>
          <p:cNvSpPr>
            <a:spLocks noGrp="1"/>
          </p:cNvSpPr>
          <p:nvPr>
            <p:ph type="subTitle" idx="1"/>
          </p:nvPr>
        </p:nvSpPr>
        <p:spPr/>
        <p:txBody>
          <a:bodyPr/>
          <a:lstStyle/>
          <a:p>
            <a:r>
              <a:rPr lang="en-US" dirty="0" smtClean="0"/>
              <a:t>February 8 – March 19, 2021</a:t>
            </a:r>
            <a:endParaRPr lang="en-US" dirty="0"/>
          </a:p>
        </p:txBody>
      </p:sp>
    </p:spTree>
    <p:extLst>
      <p:ext uri="{BB962C8B-B14F-4D97-AF65-F5344CB8AC3E}">
        <p14:creationId xmlns:p14="http://schemas.microsoft.com/office/powerpoint/2010/main" val="2042517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remote administration of ELPA21 </a:t>
            </a:r>
            <a:endParaRPr lang="en-US" dirty="0"/>
          </a:p>
        </p:txBody>
      </p:sp>
      <p:sp>
        <p:nvSpPr>
          <p:cNvPr id="3" name="Content Placeholder 2"/>
          <p:cNvSpPr>
            <a:spLocks noGrp="1"/>
          </p:cNvSpPr>
          <p:nvPr>
            <p:ph idx="1"/>
          </p:nvPr>
        </p:nvSpPr>
        <p:spPr/>
        <p:txBody>
          <a:bodyPr/>
          <a:lstStyle/>
          <a:p>
            <a:r>
              <a:rPr lang="en-US" dirty="0" smtClean="0"/>
              <a:t>Some of the issues:	</a:t>
            </a:r>
          </a:p>
          <a:p>
            <a:pPr lvl="1"/>
            <a:r>
              <a:rPr lang="en-US" dirty="0" smtClean="0"/>
              <a:t>Item security</a:t>
            </a:r>
          </a:p>
          <a:p>
            <a:pPr lvl="1"/>
            <a:r>
              <a:rPr lang="en-US" dirty="0" smtClean="0"/>
              <a:t>Student access (bandwidth in the home, troubleshooting)</a:t>
            </a:r>
          </a:p>
          <a:p>
            <a:pPr lvl="1"/>
            <a:r>
              <a:rPr lang="en-US" dirty="0" smtClean="0"/>
              <a:t>Standardization</a:t>
            </a:r>
          </a:p>
          <a:p>
            <a:pPr lvl="1"/>
            <a:r>
              <a:rPr lang="en-US" dirty="0" smtClean="0"/>
              <a:t>Cost to replace items exposed by non-secure test environment</a:t>
            </a:r>
          </a:p>
          <a:p>
            <a:pPr lvl="1"/>
            <a:r>
              <a:rPr lang="en-US" dirty="0" smtClean="0"/>
              <a:t>Validity of scores </a:t>
            </a:r>
          </a:p>
          <a:p>
            <a:pPr marL="0" indent="0">
              <a:buNone/>
            </a:pPr>
            <a:endParaRPr lang="en-US" dirty="0"/>
          </a:p>
        </p:txBody>
      </p:sp>
    </p:spTree>
    <p:extLst>
      <p:ext uri="{BB962C8B-B14F-4D97-AF65-F5344CB8AC3E}">
        <p14:creationId xmlns:p14="http://schemas.microsoft.com/office/powerpoint/2010/main" val="1292647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who are remote learning during testing window</a:t>
            </a:r>
            <a:endParaRPr lang="en-US" dirty="0"/>
          </a:p>
        </p:txBody>
      </p:sp>
      <p:sp>
        <p:nvSpPr>
          <p:cNvPr id="3" name="Content Placeholder 2"/>
          <p:cNvSpPr>
            <a:spLocks noGrp="1"/>
          </p:cNvSpPr>
          <p:nvPr>
            <p:ph idx="1"/>
          </p:nvPr>
        </p:nvSpPr>
        <p:spPr/>
        <p:txBody>
          <a:bodyPr>
            <a:normAutofit/>
          </a:bodyPr>
          <a:lstStyle/>
          <a:p>
            <a:r>
              <a:rPr lang="en-US" dirty="0" smtClean="0"/>
              <a:t>LEAs should provide an option for parents who want their student(s) to test to bring them in to test</a:t>
            </a:r>
          </a:p>
          <a:p>
            <a:r>
              <a:rPr lang="en-US" dirty="0" smtClean="0"/>
              <a:t>Practice tests may be accessed at home via </a:t>
            </a:r>
            <a:r>
              <a:rPr lang="en-US" dirty="0"/>
              <a:t>ELPA21 website: </a:t>
            </a:r>
            <a:r>
              <a:rPr lang="en-US" dirty="0">
                <a:hlinkClick r:id="rId2"/>
              </a:rPr>
              <a:t>https://www.elpa21.org/elpa21-resources-for-remote-el-instruction/</a:t>
            </a:r>
            <a:endParaRPr lang="en-US" dirty="0" smtClean="0"/>
          </a:p>
          <a:p>
            <a:r>
              <a:rPr lang="en-US" dirty="0" smtClean="0"/>
              <a:t>Students who do not test will have a Reason Not Tested (RNT) code – likely Unable To Test (UTT) but </a:t>
            </a:r>
            <a:r>
              <a:rPr lang="en-US" smtClean="0"/>
              <a:t>still finalizing</a:t>
            </a:r>
            <a:endParaRPr lang="en-US" dirty="0" smtClean="0"/>
          </a:p>
          <a:p>
            <a:r>
              <a:rPr lang="en-US" dirty="0" smtClean="0"/>
              <a:t>Students who do not test will retain their EL status</a:t>
            </a:r>
          </a:p>
          <a:p>
            <a:r>
              <a:rPr lang="en-US" dirty="0" smtClean="0"/>
              <a:t>RNT codes may be entered Feb. 22 – April 2nd</a:t>
            </a:r>
            <a:endParaRPr lang="en-US" dirty="0"/>
          </a:p>
        </p:txBody>
      </p:sp>
    </p:spTree>
    <p:extLst>
      <p:ext uri="{BB962C8B-B14F-4D97-AF65-F5344CB8AC3E}">
        <p14:creationId xmlns:p14="http://schemas.microsoft.com/office/powerpoint/2010/main" val="2496024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Content Placeholder 2"/>
          <p:cNvSpPr>
            <a:spLocks noGrp="1"/>
          </p:cNvSpPr>
          <p:nvPr>
            <p:ph sz="half" idx="2"/>
          </p:nvPr>
        </p:nvSpPr>
        <p:spPr/>
        <p:txBody>
          <a:bodyPr/>
          <a:lstStyle/>
          <a:p>
            <a:r>
              <a:rPr lang="en-US" dirty="0" smtClean="0"/>
              <a:t>1/11/21– NDE data pull from district SIS to ADVISER to TIDE. </a:t>
            </a:r>
            <a:endParaRPr lang="en-US" dirty="0"/>
          </a:p>
          <a:p>
            <a:r>
              <a:rPr lang="en-US" dirty="0" smtClean="0"/>
              <a:t>2/8 -3/19/21 – ELPA21 Summative window</a:t>
            </a:r>
          </a:p>
          <a:p>
            <a:r>
              <a:rPr lang="en-US" dirty="0" smtClean="0"/>
              <a:t>2/22-4/2/21 – Reason Not Tested Codes may be entered</a:t>
            </a:r>
          </a:p>
          <a:p>
            <a:r>
              <a:rPr lang="en-US" dirty="0" smtClean="0"/>
              <a:t>Early May 2021 – scores available</a:t>
            </a:r>
            <a:endParaRPr lang="en-US" dirty="0"/>
          </a:p>
        </p:txBody>
      </p:sp>
    </p:spTree>
    <p:extLst>
      <p:ext uri="{BB962C8B-B14F-4D97-AF65-F5344CB8AC3E}">
        <p14:creationId xmlns:p14="http://schemas.microsoft.com/office/powerpoint/2010/main" val="1610869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Allyson Olson				Anne Hubbell</a:t>
            </a:r>
            <a:br>
              <a:rPr lang="en-US" sz="2400" dirty="0" smtClean="0"/>
            </a:br>
            <a:r>
              <a:rPr lang="en-US" sz="2400" dirty="0" smtClean="0">
                <a:hlinkClick r:id="rId2"/>
              </a:rPr>
              <a:t>allyson.olson@nebraska.gov</a:t>
            </a:r>
            <a:r>
              <a:rPr lang="en-US" sz="2400" dirty="0" smtClean="0"/>
              <a:t>		anne.hubbell@nebraska.gov</a:t>
            </a:r>
            <a:br>
              <a:rPr lang="en-US" sz="2400" dirty="0" smtClean="0"/>
            </a:br>
            <a:r>
              <a:rPr lang="en-US" sz="2400" dirty="0" smtClean="0"/>
              <a:t>(402) 471-4694 			(402) 471-2451</a:t>
            </a:r>
            <a:endParaRPr lang="en-US" sz="2400" dirty="0"/>
          </a:p>
        </p:txBody>
      </p:sp>
    </p:spTree>
    <p:extLst>
      <p:ext uri="{BB962C8B-B14F-4D97-AF65-F5344CB8AC3E}">
        <p14:creationId xmlns:p14="http://schemas.microsoft.com/office/powerpoint/2010/main" val="163846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a:t>
            </a:fld>
            <a:endParaRPr lang="en-US"/>
          </a:p>
        </p:txBody>
      </p:sp>
      <p:sp>
        <p:nvSpPr>
          <p:cNvPr id="4" name="Oval 3">
            <a:extLst>
              <a:ext uri="{FF2B5EF4-FFF2-40B4-BE49-F238E27FC236}">
                <a16:creationId xmlns:a16="http://schemas.microsoft.com/office/drawing/2014/main" id="{180D15CD-D041-47F8-82E0-220EC4630CEF}"/>
              </a:ext>
            </a:extLst>
          </p:cNvPr>
          <p:cNvSpPr/>
          <p:nvPr/>
        </p:nvSpPr>
        <p:spPr>
          <a:xfrm>
            <a:off x="7277100" y="-495759"/>
            <a:ext cx="8015452" cy="9419421"/>
          </a:xfrm>
          <a:prstGeom prst="ellipse">
            <a:avLst/>
          </a:prstGeom>
          <a:solidFill>
            <a:srgbClr val="C5ECEB">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7C8AC0F-8727-45A1-8625-4BD6B4F8F675}"/>
              </a:ext>
            </a:extLst>
          </p:cNvPr>
          <p:cNvSpPr/>
          <p:nvPr/>
        </p:nvSpPr>
        <p:spPr>
          <a:xfrm>
            <a:off x="2562668" y="254935"/>
            <a:ext cx="7835158" cy="646331"/>
          </a:xfrm>
          <a:prstGeom prst="rect">
            <a:avLst/>
          </a:prstGeom>
        </p:spPr>
        <p:txBody>
          <a:bodyPr wrap="none">
            <a:spAutoFit/>
          </a:bodyPr>
          <a:lstStyle/>
          <a:p>
            <a:pPr lvl="0"/>
            <a:r>
              <a:rPr lang="en-US" sz="3600" dirty="0" smtClean="0">
                <a:solidFill>
                  <a:srgbClr val="4472C4">
                    <a:lumMod val="50000"/>
                  </a:srgbClr>
                </a:solidFill>
                <a:latin typeface="Arial Black" panose="020B0A04020102020204" pitchFamily="34" charset="0"/>
              </a:rPr>
              <a:t>NSCAS ACT Test </a:t>
            </a:r>
            <a:r>
              <a:rPr lang="en-US" sz="3600" dirty="0">
                <a:solidFill>
                  <a:srgbClr val="4472C4">
                    <a:lumMod val="50000"/>
                  </a:srgbClr>
                </a:solidFill>
                <a:latin typeface="Arial Black" panose="020B0A04020102020204" pitchFamily="34" charset="0"/>
              </a:rPr>
              <a:t>Date Options</a:t>
            </a:r>
          </a:p>
        </p:txBody>
      </p:sp>
      <p:graphicFrame>
        <p:nvGraphicFramePr>
          <p:cNvPr id="7" name="Table 6">
            <a:extLst>
              <a:ext uri="{FF2B5EF4-FFF2-40B4-BE49-F238E27FC236}">
                <a16:creationId xmlns:a16="http://schemas.microsoft.com/office/drawing/2014/main" id="{2CE275F3-8E29-415D-9AA9-90508AB72AE5}"/>
              </a:ext>
            </a:extLst>
          </p:cNvPr>
          <p:cNvGraphicFramePr>
            <a:graphicFrameLocks noGrp="1"/>
          </p:cNvGraphicFramePr>
          <p:nvPr>
            <p:extLst>
              <p:ext uri="{D42A27DB-BD31-4B8C-83A1-F6EECF244321}">
                <p14:modId xmlns:p14="http://schemas.microsoft.com/office/powerpoint/2010/main" val="498844770"/>
              </p:ext>
            </p:extLst>
          </p:nvPr>
        </p:nvGraphicFramePr>
        <p:xfrm>
          <a:off x="1575897" y="1114095"/>
          <a:ext cx="10616103" cy="4335770"/>
        </p:xfrm>
        <a:graphic>
          <a:graphicData uri="http://schemas.openxmlformats.org/drawingml/2006/table">
            <a:tbl>
              <a:tblPr firstRow="1" firstCol="1" bandRow="1"/>
              <a:tblGrid>
                <a:gridCol w="2072172">
                  <a:extLst>
                    <a:ext uri="{9D8B030D-6E8A-4147-A177-3AD203B41FA5}">
                      <a16:colId xmlns:a16="http://schemas.microsoft.com/office/drawing/2014/main" val="3094683582"/>
                    </a:ext>
                  </a:extLst>
                </a:gridCol>
                <a:gridCol w="2802591">
                  <a:extLst>
                    <a:ext uri="{9D8B030D-6E8A-4147-A177-3AD203B41FA5}">
                      <a16:colId xmlns:a16="http://schemas.microsoft.com/office/drawing/2014/main" val="3109533238"/>
                    </a:ext>
                  </a:extLst>
                </a:gridCol>
                <a:gridCol w="2802591">
                  <a:extLst>
                    <a:ext uri="{9D8B030D-6E8A-4147-A177-3AD203B41FA5}">
                      <a16:colId xmlns:a16="http://schemas.microsoft.com/office/drawing/2014/main" val="2376737601"/>
                    </a:ext>
                  </a:extLst>
                </a:gridCol>
                <a:gridCol w="2938749">
                  <a:extLst>
                    <a:ext uri="{9D8B030D-6E8A-4147-A177-3AD203B41FA5}">
                      <a16:colId xmlns:a16="http://schemas.microsoft.com/office/drawing/2014/main" val="3450490741"/>
                    </a:ext>
                  </a:extLst>
                </a:gridCol>
              </a:tblGrid>
              <a:tr h="114038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lnL w="12700" cmpd="sng">
                      <a:noFill/>
                    </a:lnL>
                    <a:lnR w="38100" cap="flat" cmpd="sng" algn="ctr">
                      <a:solidFill>
                        <a:sysClr val="window" lastClr="FFFFFF"/>
                      </a:solidFill>
                      <a:prstDash val="solid"/>
                      <a:round/>
                      <a:headEnd type="none" w="med" len="med"/>
                      <a:tailEnd type="none" w="med" len="med"/>
                    </a:lnR>
                    <a:lnT w="12700" cmpd="sng">
                      <a:noFill/>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2400" dirty="0">
                          <a:solidFill>
                            <a:schemeClr val="tx1"/>
                          </a:solidFill>
                          <a:effectLst/>
                        </a:rPr>
                        <a:t>Standard Time Paper</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Accommodations Test Window Paper</a:t>
                      </a:r>
                    </a:p>
                  </a:txBody>
                  <a:tcPr marL="75438" marR="75438" marT="0" marB="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2400" dirty="0">
                          <a:solidFill>
                            <a:schemeClr val="tx1"/>
                          </a:solidFill>
                          <a:effectLst/>
                        </a:rPr>
                        <a:t>Online Standard and Accommodations </a:t>
                      </a:r>
                    </a:p>
                    <a:p>
                      <a:pPr marL="0" marR="0" algn="ctr">
                        <a:lnSpc>
                          <a:spcPct val="107000"/>
                        </a:lnSpc>
                        <a:spcBef>
                          <a:spcPts val="0"/>
                        </a:spcBef>
                        <a:spcAft>
                          <a:spcPts val="0"/>
                        </a:spcAft>
                      </a:pPr>
                      <a:r>
                        <a:rPr lang="en-US" sz="2400" dirty="0">
                          <a:solidFill>
                            <a:schemeClr val="tx1"/>
                          </a:solidFill>
                          <a:effectLst/>
                        </a:rPr>
                        <a:t>Testing Window</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333209"/>
                  </a:ext>
                </a:extLst>
              </a:tr>
              <a:tr h="105390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2400" b="0" dirty="0">
                          <a:solidFill>
                            <a:schemeClr val="accent1"/>
                          </a:solidFill>
                          <a:effectLst/>
                        </a:rPr>
                        <a:t>Test Window 1</a:t>
                      </a:r>
                      <a:endParaRPr lang="en-US" sz="24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defTabSz="914400" rtl="0" eaLnBrk="1" latinLnBrk="0" hangingPunct="1">
                        <a:lnSpc>
                          <a:spcPct val="107000"/>
                        </a:lnSpc>
                        <a:spcBef>
                          <a:spcPts val="0"/>
                        </a:spcBef>
                        <a:spcAft>
                          <a:spcPts val="0"/>
                        </a:spcAft>
                      </a:pPr>
                      <a:r>
                        <a:rPr lang="en-US" sz="2400" kern="1200" dirty="0">
                          <a:solidFill>
                            <a:srgbClr val="002060"/>
                          </a:solidFill>
                          <a:effectLst/>
                          <a:latin typeface="Calibri" panose="020F0502020204030204" pitchFamily="34" charset="0"/>
                          <a:ea typeface="+mn-ea"/>
                          <a:cs typeface="Times New Roman" panose="02020603050405020304" pitchFamily="18" charset="0"/>
                        </a:rPr>
                        <a:t>March 23, 2021</a:t>
                      </a:r>
                    </a:p>
                  </a:txBody>
                  <a:tcPr marL="301752"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latinLnBrk="0" hangingPunct="1">
                        <a:lnSpc>
                          <a:spcPct val="107000"/>
                        </a:lnSpc>
                        <a:spcBef>
                          <a:spcPts val="0"/>
                        </a:spcBef>
                        <a:spcAft>
                          <a:spcPts val="0"/>
                        </a:spcAft>
                      </a:pPr>
                      <a:r>
                        <a:rPr lang="en-US" sz="2400" kern="1200" dirty="0">
                          <a:solidFill>
                            <a:srgbClr val="002060"/>
                          </a:solidFill>
                          <a:effectLst/>
                          <a:latin typeface="Calibri" panose="020F0502020204030204" pitchFamily="34" charset="0"/>
                          <a:ea typeface="+mn-ea"/>
                          <a:cs typeface="Times New Roman" panose="02020603050405020304" pitchFamily="18" charset="0"/>
                        </a:rPr>
                        <a:t>March 23-26 &amp; March 29-April 2</a:t>
                      </a:r>
                    </a:p>
                  </a:txBody>
                  <a:tcPr marL="301752"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2400" kern="1200" dirty="0">
                          <a:solidFill>
                            <a:srgbClr val="002060"/>
                          </a:solidFill>
                          <a:effectLst/>
                          <a:latin typeface="Calibri" panose="020F0502020204030204" pitchFamily="34" charset="0"/>
                          <a:cs typeface="Times New Roman" panose="02020603050405020304" pitchFamily="18" charset="0"/>
                        </a:rPr>
                        <a:t>March 23 –25 &amp; March 30 - April 1</a:t>
                      </a:r>
                      <a:endParaRPr lang="en-U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52"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813082"/>
                  </a:ext>
                </a:extLst>
              </a:tr>
              <a:tr h="105390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2400" b="0">
                          <a:solidFill>
                            <a:schemeClr val="accent1"/>
                          </a:solidFill>
                          <a:effectLst/>
                        </a:rPr>
                        <a:t>Test Window 2</a:t>
                      </a:r>
                      <a:endParaRPr lang="en-US" sz="24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April 6, 2021</a:t>
                      </a:r>
                    </a:p>
                  </a:txBody>
                  <a:tcPr marL="301752"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April 6-9 &amp; April 12-16</a:t>
                      </a:r>
                    </a:p>
                  </a:txBody>
                  <a:tcPr marL="301752"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April 6-8 &amp; 13-15</a:t>
                      </a:r>
                    </a:p>
                  </a:txBody>
                  <a:tcPr marL="301752"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998424"/>
                  </a:ext>
                </a:extLst>
              </a:tr>
              <a:tr h="105390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2400" b="0">
                          <a:solidFill>
                            <a:schemeClr val="accent1"/>
                          </a:solidFill>
                          <a:effectLst/>
                        </a:rPr>
                        <a:t>Test Window 3</a:t>
                      </a:r>
                      <a:endParaRPr lang="en-US" sz="24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April 20, 2021</a:t>
                      </a:r>
                    </a:p>
                  </a:txBody>
                  <a:tcPr marL="301752"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April 20-23 &amp; </a:t>
                      </a:r>
                    </a:p>
                    <a:p>
                      <a:pPr marL="0" marR="0" algn="l">
                        <a:lnSpc>
                          <a:spcPct val="107000"/>
                        </a:lnSpc>
                        <a:spcBef>
                          <a:spcPts val="0"/>
                        </a:spcBef>
                        <a:spcAft>
                          <a:spcPts val="0"/>
                        </a:spcAft>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April 26-30</a:t>
                      </a:r>
                    </a:p>
                  </a:txBody>
                  <a:tcPr marL="301752"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April 20-22 &amp; 27-29</a:t>
                      </a:r>
                    </a:p>
                  </a:txBody>
                  <a:tcPr marL="301752" marR="75438" marT="91440" marB="0">
                    <a:lnL w="28575" cap="flat" cmpd="sng" algn="ctr">
                      <a:solidFill>
                        <a:srgbClr val="4472C4">
                          <a:lumMod val="60000"/>
                          <a:lumOff val="40000"/>
                        </a:srgbClr>
                      </a:solidFill>
                      <a:prstDash val="solid"/>
                      <a:round/>
                      <a:headEnd type="none" w="med" len="med"/>
                      <a:tailEnd type="none" w="med" len="med"/>
                    </a:lnL>
                    <a:lnR w="28575" cap="flat" cmpd="sng" algn="ctr">
                      <a:solidFill>
                        <a:srgbClr val="4472C4">
                          <a:lumMod val="60000"/>
                          <a:lumOff val="40000"/>
                        </a:srgbClr>
                      </a:solidFill>
                      <a:prstDash val="solid"/>
                      <a:round/>
                      <a:headEnd type="none" w="med" len="med"/>
                      <a:tailEnd type="none" w="med" len="med"/>
                    </a:lnR>
                    <a:lnT w="28575" cap="flat" cmpd="sng" algn="ctr">
                      <a:solidFill>
                        <a:srgbClr val="4472C4">
                          <a:lumMod val="60000"/>
                          <a:lumOff val="40000"/>
                        </a:srgbClr>
                      </a:solidFill>
                      <a:prstDash val="solid"/>
                      <a:round/>
                      <a:headEnd type="none" w="med" len="med"/>
                      <a:tailEnd type="none" w="med" len="med"/>
                    </a:lnT>
                    <a:lnB w="28575" cap="flat" cmpd="sng" algn="ctr">
                      <a:solidFill>
                        <a:srgbClr val="4472C4">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8137555"/>
                  </a:ext>
                </a:extLst>
              </a:tr>
            </a:tbl>
          </a:graphicData>
        </a:graphic>
      </p:graphicFrame>
      <p:sp>
        <p:nvSpPr>
          <p:cNvPr id="6" name="TextBox 5"/>
          <p:cNvSpPr txBox="1"/>
          <p:nvPr/>
        </p:nvSpPr>
        <p:spPr>
          <a:xfrm>
            <a:off x="2795752" y="5644055"/>
            <a:ext cx="9396248" cy="584775"/>
          </a:xfrm>
          <a:prstGeom prst="rect">
            <a:avLst/>
          </a:prstGeom>
          <a:noFill/>
        </p:spPr>
        <p:txBody>
          <a:bodyPr wrap="square" rtlCol="0">
            <a:spAutoFit/>
          </a:bodyPr>
          <a:lstStyle/>
          <a:p>
            <a:r>
              <a:rPr lang="en-US" sz="3200" b="1" dirty="0"/>
              <a:t>Select Test Date </a:t>
            </a:r>
            <a:r>
              <a:rPr lang="en-US" sz="3200" b="1" dirty="0" smtClean="0"/>
              <a:t>Deadline </a:t>
            </a:r>
            <a:r>
              <a:rPr lang="en-US" sz="3200" dirty="0">
                <a:solidFill>
                  <a:srgbClr val="FF0000"/>
                </a:solidFill>
              </a:rPr>
              <a:t>Monday November 30, 2020</a:t>
            </a:r>
            <a:endParaRPr lang="en-US" sz="3200" dirty="0">
              <a:solidFill>
                <a:srgbClr val="FF0000"/>
              </a:solidFill>
            </a:endParaRPr>
          </a:p>
        </p:txBody>
      </p:sp>
    </p:spTree>
    <p:extLst>
      <p:ext uri="{BB962C8B-B14F-4D97-AF65-F5344CB8AC3E}">
        <p14:creationId xmlns:p14="http://schemas.microsoft.com/office/powerpoint/2010/main" val="68549532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73457D-AD37-4755-A3E3-6D01A839FB9D}"/>
              </a:ext>
            </a:extLst>
          </p:cNvPr>
          <p:cNvSpPr/>
          <p:nvPr/>
        </p:nvSpPr>
        <p:spPr>
          <a:xfrm>
            <a:off x="2603667" y="178604"/>
            <a:ext cx="8518422" cy="646331"/>
          </a:xfrm>
          <a:prstGeom prst="rect">
            <a:avLst/>
          </a:prstGeom>
        </p:spPr>
        <p:txBody>
          <a:bodyPr wrap="none">
            <a:spAutoFit/>
          </a:bodyPr>
          <a:lstStyle/>
          <a:p>
            <a:pPr lvl="0"/>
            <a:r>
              <a:rPr lang="en-US" sz="3600" dirty="0">
                <a:solidFill>
                  <a:srgbClr val="4472C4">
                    <a:lumMod val="50000"/>
                  </a:srgbClr>
                </a:solidFill>
                <a:latin typeface="Arial Black" panose="020B0A04020102020204" pitchFamily="34" charset="0"/>
              </a:rPr>
              <a:t>Standard Time Paper Test Dates </a:t>
            </a:r>
          </a:p>
        </p:txBody>
      </p:sp>
      <p:pic>
        <p:nvPicPr>
          <p:cNvPr id="5" name="Content Placeholder 7">
            <a:extLst>
              <a:ext uri="{FF2B5EF4-FFF2-40B4-BE49-F238E27FC236}">
                <a16:creationId xmlns:a16="http://schemas.microsoft.com/office/drawing/2014/main" id="{1B3E635E-5D85-434E-8BC4-73660623DDBD}"/>
              </a:ext>
            </a:extLst>
          </p:cNvPr>
          <p:cNvPicPr>
            <a:picLocks noChangeAspect="1"/>
          </p:cNvPicPr>
          <p:nvPr/>
        </p:nvPicPr>
        <p:blipFill>
          <a:blip r:embed="rId3"/>
          <a:stretch>
            <a:fillRect/>
          </a:stretch>
        </p:blipFill>
        <p:spPr>
          <a:xfrm>
            <a:off x="3321268" y="980703"/>
            <a:ext cx="4771697" cy="2768093"/>
          </a:xfrm>
          <a:prstGeom prst="rect">
            <a:avLst/>
          </a:prstGeom>
        </p:spPr>
      </p:pic>
      <p:graphicFrame>
        <p:nvGraphicFramePr>
          <p:cNvPr id="6" name="Content Placeholder 43">
            <a:extLst>
              <a:ext uri="{FF2B5EF4-FFF2-40B4-BE49-F238E27FC236}">
                <a16:creationId xmlns:a16="http://schemas.microsoft.com/office/drawing/2014/main" id="{F772C096-B532-4DC6-B48E-27656F55605E}"/>
              </a:ext>
            </a:extLst>
          </p:cNvPr>
          <p:cNvGraphicFramePr>
            <a:graphicFrameLocks/>
          </p:cNvGraphicFramePr>
          <p:nvPr>
            <p:extLst/>
          </p:nvPr>
        </p:nvGraphicFramePr>
        <p:xfrm>
          <a:off x="3321269" y="3962399"/>
          <a:ext cx="4771697" cy="2711639"/>
        </p:xfrm>
        <a:graphic>
          <a:graphicData uri="http://schemas.openxmlformats.org/drawingml/2006/table">
            <a:tbl>
              <a:tblPr firstRow="1" bandRow="1"/>
              <a:tblGrid>
                <a:gridCol w="981825">
                  <a:extLst>
                    <a:ext uri="{9D8B030D-6E8A-4147-A177-3AD203B41FA5}">
                      <a16:colId xmlns:a16="http://schemas.microsoft.com/office/drawing/2014/main" val="20001"/>
                    </a:ext>
                  </a:extLst>
                </a:gridCol>
                <a:gridCol w="947468">
                  <a:extLst>
                    <a:ext uri="{9D8B030D-6E8A-4147-A177-3AD203B41FA5}">
                      <a16:colId xmlns:a16="http://schemas.microsoft.com/office/drawing/2014/main" val="20002"/>
                    </a:ext>
                  </a:extLst>
                </a:gridCol>
                <a:gridCol w="947468">
                  <a:extLst>
                    <a:ext uri="{9D8B030D-6E8A-4147-A177-3AD203B41FA5}">
                      <a16:colId xmlns:a16="http://schemas.microsoft.com/office/drawing/2014/main" val="20003"/>
                    </a:ext>
                  </a:extLst>
                </a:gridCol>
                <a:gridCol w="947468">
                  <a:extLst>
                    <a:ext uri="{9D8B030D-6E8A-4147-A177-3AD203B41FA5}">
                      <a16:colId xmlns:a16="http://schemas.microsoft.com/office/drawing/2014/main" val="20004"/>
                    </a:ext>
                  </a:extLst>
                </a:gridCol>
                <a:gridCol w="947468">
                  <a:extLst>
                    <a:ext uri="{9D8B030D-6E8A-4147-A177-3AD203B41FA5}">
                      <a16:colId xmlns:a16="http://schemas.microsoft.com/office/drawing/2014/main" val="20005"/>
                    </a:ext>
                  </a:extLst>
                </a:gridCol>
              </a:tblGrid>
              <a:tr h="387377">
                <a:tc gridSpan="5">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dirty="0"/>
                        <a:t>April</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3873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dirty="0"/>
                        <a:t>M</a:t>
                      </a:r>
                    </a:p>
                  </a:txBody>
                  <a:tcPr marL="69593" marR="69593" marT="34796" marB="3479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dirty="0"/>
                        <a:t>T</a:t>
                      </a:r>
                    </a:p>
                  </a:txBody>
                  <a:tcPr marL="69593" marR="69593" marT="34796" marB="3479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dirty="0"/>
                        <a:t>W</a:t>
                      </a:r>
                    </a:p>
                  </a:txBody>
                  <a:tcPr marL="69593" marR="69593" marT="34796" marB="3479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dirty="0"/>
                        <a:t>T</a:t>
                      </a:r>
                    </a:p>
                  </a:txBody>
                  <a:tcPr marL="69593" marR="69593" marT="34796" marB="3479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dirty="0"/>
                        <a:t>F</a:t>
                      </a:r>
                    </a:p>
                  </a:txBody>
                  <a:tcPr marL="69593" marR="69593" marT="34796" marB="3479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1"/>
                  </a:ext>
                </a:extLst>
              </a:tr>
              <a:tr h="3873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800" dirty="0"/>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800" dirty="0"/>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800" dirty="0"/>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1</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2</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2"/>
                  </a:ext>
                </a:extLst>
              </a:tr>
              <a:tr h="3873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5</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kern="1200" dirty="0">
                          <a:solidFill>
                            <a:schemeClr val="tx1"/>
                          </a:solidFill>
                          <a:highlight>
                            <a:srgbClr val="FFFF00"/>
                          </a:highlight>
                          <a:latin typeface="+mn-lt"/>
                          <a:ea typeface="+mn-ea"/>
                          <a:cs typeface="+mn-cs"/>
                        </a:rPr>
                        <a:t>6</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7</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8</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9</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3"/>
                  </a:ext>
                </a:extLst>
              </a:tr>
              <a:tr h="3873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12</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13</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14</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15</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16</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4"/>
                  </a:ext>
                </a:extLst>
              </a:tr>
              <a:tr h="3873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19</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highlight>
                            <a:srgbClr val="FFFF00"/>
                          </a:highlight>
                        </a:rPr>
                        <a:t>20</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21</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22</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23</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5"/>
                  </a:ext>
                </a:extLst>
              </a:tr>
              <a:tr h="3873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26</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27</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28</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29</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30</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34369843"/>
                  </a:ext>
                </a:extLst>
              </a:tr>
            </a:tbl>
          </a:graphicData>
        </a:graphic>
      </p:graphicFrame>
      <p:sp>
        <p:nvSpPr>
          <p:cNvPr id="7" name="TextBox 6">
            <a:extLst>
              <a:ext uri="{FF2B5EF4-FFF2-40B4-BE49-F238E27FC236}">
                <a16:creationId xmlns:a16="http://schemas.microsoft.com/office/drawing/2014/main" id="{5AC8436C-6599-4E9E-94F0-2C518CDF17D2}"/>
              </a:ext>
            </a:extLst>
          </p:cNvPr>
          <p:cNvSpPr txBox="1"/>
          <p:nvPr/>
        </p:nvSpPr>
        <p:spPr>
          <a:xfrm>
            <a:off x="8807669" y="2102069"/>
            <a:ext cx="2564524" cy="2308324"/>
          </a:xfrm>
          <a:prstGeom prst="rect">
            <a:avLst/>
          </a:prstGeom>
        </p:spPr>
        <p:txBody>
          <a:bodyPr wrap="square" rtlCol="0">
            <a:spAutoFit/>
          </a:bodyPr>
          <a:lstStyle/>
          <a:p>
            <a:pPr algn="l"/>
            <a:r>
              <a:rPr lang="en-US" sz="4800" b="1" u="sng" dirty="0"/>
              <a:t>3 Testing Options </a:t>
            </a:r>
          </a:p>
        </p:txBody>
      </p:sp>
    </p:spTree>
    <p:extLst>
      <p:ext uri="{BB962C8B-B14F-4D97-AF65-F5344CB8AC3E}">
        <p14:creationId xmlns:p14="http://schemas.microsoft.com/office/powerpoint/2010/main" val="352462296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63BE2E-AA21-461B-9564-295B80B10C03}"/>
              </a:ext>
            </a:extLst>
          </p:cNvPr>
          <p:cNvSpPr/>
          <p:nvPr/>
        </p:nvSpPr>
        <p:spPr>
          <a:xfrm>
            <a:off x="2984939" y="300621"/>
            <a:ext cx="9207061" cy="646331"/>
          </a:xfrm>
          <a:prstGeom prst="rect">
            <a:avLst/>
          </a:prstGeom>
        </p:spPr>
        <p:txBody>
          <a:bodyPr wrap="square">
            <a:spAutoFit/>
          </a:bodyPr>
          <a:lstStyle/>
          <a:p>
            <a:pPr lvl="0"/>
            <a:r>
              <a:rPr lang="en-US" sz="3600" dirty="0">
                <a:solidFill>
                  <a:srgbClr val="4472C4">
                    <a:lumMod val="50000"/>
                  </a:srgbClr>
                </a:solidFill>
                <a:latin typeface="Arial Black" panose="020B0A04020102020204" pitchFamily="34" charset="0"/>
              </a:rPr>
              <a:t>Online Testing Available Dates </a:t>
            </a:r>
          </a:p>
        </p:txBody>
      </p:sp>
      <p:pic>
        <p:nvPicPr>
          <p:cNvPr id="5" name="Content Placeholder 6">
            <a:extLst>
              <a:ext uri="{FF2B5EF4-FFF2-40B4-BE49-F238E27FC236}">
                <a16:creationId xmlns:a16="http://schemas.microsoft.com/office/drawing/2014/main" id="{E0F221E5-9263-4C7F-B377-BBA2E075EFC5}"/>
              </a:ext>
            </a:extLst>
          </p:cNvPr>
          <p:cNvPicPr>
            <a:picLocks noChangeAspect="1"/>
          </p:cNvPicPr>
          <p:nvPr/>
        </p:nvPicPr>
        <p:blipFill>
          <a:blip r:embed="rId3"/>
          <a:stretch>
            <a:fillRect/>
          </a:stretch>
        </p:blipFill>
        <p:spPr>
          <a:xfrm>
            <a:off x="3478924" y="1005642"/>
            <a:ext cx="4385452" cy="2769759"/>
          </a:xfrm>
          <a:prstGeom prst="rect">
            <a:avLst/>
          </a:prstGeom>
        </p:spPr>
      </p:pic>
      <p:graphicFrame>
        <p:nvGraphicFramePr>
          <p:cNvPr id="6" name="Content Placeholder 43">
            <a:extLst>
              <a:ext uri="{FF2B5EF4-FFF2-40B4-BE49-F238E27FC236}">
                <a16:creationId xmlns:a16="http://schemas.microsoft.com/office/drawing/2014/main" id="{027A9875-7BB4-4F13-974A-E3AE6532F1F7}"/>
              </a:ext>
            </a:extLst>
          </p:cNvPr>
          <p:cNvGraphicFramePr>
            <a:graphicFrameLocks/>
          </p:cNvGraphicFramePr>
          <p:nvPr>
            <p:extLst/>
          </p:nvPr>
        </p:nvGraphicFramePr>
        <p:xfrm>
          <a:off x="3478924" y="3892781"/>
          <a:ext cx="4385452" cy="2769757"/>
        </p:xfrm>
        <a:graphic>
          <a:graphicData uri="http://schemas.openxmlformats.org/drawingml/2006/table">
            <a:tbl>
              <a:tblPr firstRow="1" bandRow="1"/>
              <a:tblGrid>
                <a:gridCol w="902352">
                  <a:extLst>
                    <a:ext uri="{9D8B030D-6E8A-4147-A177-3AD203B41FA5}">
                      <a16:colId xmlns:a16="http://schemas.microsoft.com/office/drawing/2014/main" val="20001"/>
                    </a:ext>
                  </a:extLst>
                </a:gridCol>
                <a:gridCol w="870775">
                  <a:extLst>
                    <a:ext uri="{9D8B030D-6E8A-4147-A177-3AD203B41FA5}">
                      <a16:colId xmlns:a16="http://schemas.microsoft.com/office/drawing/2014/main" val="20002"/>
                    </a:ext>
                  </a:extLst>
                </a:gridCol>
                <a:gridCol w="870775">
                  <a:extLst>
                    <a:ext uri="{9D8B030D-6E8A-4147-A177-3AD203B41FA5}">
                      <a16:colId xmlns:a16="http://schemas.microsoft.com/office/drawing/2014/main" val="20003"/>
                    </a:ext>
                  </a:extLst>
                </a:gridCol>
                <a:gridCol w="870775">
                  <a:extLst>
                    <a:ext uri="{9D8B030D-6E8A-4147-A177-3AD203B41FA5}">
                      <a16:colId xmlns:a16="http://schemas.microsoft.com/office/drawing/2014/main" val="20004"/>
                    </a:ext>
                  </a:extLst>
                </a:gridCol>
                <a:gridCol w="870775">
                  <a:extLst>
                    <a:ext uri="{9D8B030D-6E8A-4147-A177-3AD203B41FA5}">
                      <a16:colId xmlns:a16="http://schemas.microsoft.com/office/drawing/2014/main" val="20005"/>
                    </a:ext>
                  </a:extLst>
                </a:gridCol>
              </a:tblGrid>
              <a:tr h="428209">
                <a:tc gridSpan="5">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dirty="0"/>
                        <a:t>April</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3902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t>M</a:t>
                      </a:r>
                    </a:p>
                  </a:txBody>
                  <a:tcPr marL="69593" marR="69593" marT="34796" marB="3479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t>T</a:t>
                      </a:r>
                    </a:p>
                  </a:txBody>
                  <a:tcPr marL="69593" marR="69593" marT="34796" marB="3479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t>W</a:t>
                      </a:r>
                    </a:p>
                  </a:txBody>
                  <a:tcPr marL="69593" marR="69593" marT="34796" marB="3479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t>T</a:t>
                      </a:r>
                    </a:p>
                  </a:txBody>
                  <a:tcPr marL="69593" marR="69593" marT="34796" marB="3479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t>F</a:t>
                      </a:r>
                    </a:p>
                  </a:txBody>
                  <a:tcPr marL="69593" marR="69593" marT="34796" marB="3479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1"/>
                  </a:ext>
                </a:extLst>
              </a:tr>
              <a:tr h="3902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1</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t>2</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2"/>
                  </a:ext>
                </a:extLst>
              </a:tr>
              <a:tr h="3902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t>5</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kern="1200" dirty="0">
                          <a:solidFill>
                            <a:schemeClr val="tx1"/>
                          </a:solidFill>
                          <a:highlight>
                            <a:srgbClr val="FFFF00"/>
                          </a:highlight>
                          <a:latin typeface="+mn-lt"/>
                          <a:ea typeface="+mn-ea"/>
                          <a:cs typeface="+mn-cs"/>
                        </a:rPr>
                        <a:t>6</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7</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8</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t>9</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3"/>
                  </a:ext>
                </a:extLst>
              </a:tr>
              <a:tr h="3902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t>12</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13</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14</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15</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t>16</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4"/>
                  </a:ext>
                </a:extLst>
              </a:tr>
              <a:tr h="3902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t>19</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20</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21</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22</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t>23</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5"/>
                  </a:ext>
                </a:extLst>
              </a:tr>
              <a:tr h="3902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t>26</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27</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28</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highlight>
                            <a:srgbClr val="FFFF00"/>
                          </a:highlight>
                        </a:rPr>
                        <a:t>29</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t>30</a:t>
                      </a:r>
                    </a:p>
                  </a:txBody>
                  <a:tcPr marL="69593" marR="69593" marT="34796" marB="3479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34369843"/>
                  </a:ext>
                </a:extLst>
              </a:tr>
            </a:tbl>
          </a:graphicData>
        </a:graphic>
      </p:graphicFrame>
      <p:sp>
        <p:nvSpPr>
          <p:cNvPr id="7" name="TextBox 6">
            <a:extLst>
              <a:ext uri="{FF2B5EF4-FFF2-40B4-BE49-F238E27FC236}">
                <a16:creationId xmlns:a16="http://schemas.microsoft.com/office/drawing/2014/main" id="{BFE104E7-7DB2-401E-A8FA-B3E9E05E48BB}"/>
              </a:ext>
            </a:extLst>
          </p:cNvPr>
          <p:cNvSpPr txBox="1"/>
          <p:nvPr/>
        </p:nvSpPr>
        <p:spPr>
          <a:xfrm>
            <a:off x="9112469" y="1923394"/>
            <a:ext cx="2554014" cy="2308324"/>
          </a:xfrm>
          <a:prstGeom prst="rect">
            <a:avLst/>
          </a:prstGeom>
        </p:spPr>
        <p:txBody>
          <a:bodyPr wrap="square" rtlCol="0">
            <a:spAutoFit/>
          </a:bodyPr>
          <a:lstStyle/>
          <a:p>
            <a:pPr algn="l"/>
            <a:r>
              <a:rPr lang="en-US" sz="4800" b="1" u="sng" dirty="0"/>
              <a:t>18 Testing Options </a:t>
            </a:r>
          </a:p>
        </p:txBody>
      </p:sp>
    </p:spTree>
    <p:extLst>
      <p:ext uri="{BB962C8B-B14F-4D97-AF65-F5344CB8AC3E}">
        <p14:creationId xmlns:p14="http://schemas.microsoft.com/office/powerpoint/2010/main" val="103263079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2E567-4FA6-4AF1-9621-C49B4DBF7A26}"/>
              </a:ext>
            </a:extLst>
          </p:cNvPr>
          <p:cNvSpPr>
            <a:spLocks noGrp="1"/>
          </p:cNvSpPr>
          <p:nvPr>
            <p:ph sz="half" idx="2"/>
          </p:nvPr>
        </p:nvSpPr>
        <p:spPr>
          <a:xfrm>
            <a:off x="1975945" y="1749140"/>
            <a:ext cx="9372240" cy="4023360"/>
          </a:xfrm>
        </p:spPr>
        <p:txBody>
          <a:bodyPr/>
          <a:lstStyle/>
          <a:p>
            <a:pPr marL="342900" indent="-342900">
              <a:buFont typeface="Arial" panose="020B0604020202020204" pitchFamily="34" charset="0"/>
              <a:buChar char="•"/>
            </a:pPr>
            <a:r>
              <a:rPr lang="en-US" sz="3200" dirty="0"/>
              <a:t>6 times more test dates (more testing flexibility)</a:t>
            </a:r>
          </a:p>
          <a:p>
            <a:pPr marL="342900" indent="-342900">
              <a:buFont typeface="Arial" panose="020B0604020202020204" pitchFamily="34" charset="0"/>
              <a:buChar char="•"/>
            </a:pPr>
            <a:r>
              <a:rPr lang="en-US" sz="3200" dirty="0"/>
              <a:t>Handle fewer test material</a:t>
            </a:r>
          </a:p>
          <a:p>
            <a:pPr marL="342900" indent="-342900">
              <a:buFont typeface="Arial" panose="020B0604020202020204" pitchFamily="34" charset="0"/>
              <a:buChar char="•"/>
            </a:pPr>
            <a:r>
              <a:rPr lang="en-US" sz="3200" dirty="0"/>
              <a:t>Reduce misadministration risk</a:t>
            </a:r>
          </a:p>
          <a:p>
            <a:pPr marL="342900" indent="-342900">
              <a:buFont typeface="Arial" panose="020B0604020202020204" pitchFamily="34" charset="0"/>
              <a:buChar char="•"/>
            </a:pPr>
            <a:r>
              <a:rPr lang="en-US" sz="3200" dirty="0"/>
              <a:t>Timing of test provided</a:t>
            </a:r>
            <a:r>
              <a:rPr lang="en-US" sz="3200" strike="sngStrike" dirty="0"/>
              <a:t>  </a:t>
            </a:r>
            <a:r>
              <a:rPr lang="en-US" sz="3200" dirty="0"/>
              <a:t>  </a:t>
            </a:r>
          </a:p>
          <a:p>
            <a:pPr marL="342900" indent="-342900">
              <a:buFont typeface="Arial" panose="020B0604020202020204" pitchFamily="34" charset="0"/>
              <a:buChar char="•"/>
            </a:pPr>
            <a:r>
              <a:rPr lang="en-US" sz="3200" dirty="0"/>
              <a:t>Typing vs. handwriting the answer to Writing Prompt</a:t>
            </a:r>
          </a:p>
          <a:p>
            <a:endParaRPr lang="en-US" sz="3200" strike="sngStrike" dirty="0"/>
          </a:p>
          <a:p>
            <a:endParaRPr lang="en-US" sz="3200" dirty="0"/>
          </a:p>
          <a:p>
            <a:endParaRPr lang="en-US" dirty="0"/>
          </a:p>
        </p:txBody>
      </p:sp>
      <p:sp>
        <p:nvSpPr>
          <p:cNvPr id="4" name="Rectangle 3">
            <a:extLst>
              <a:ext uri="{FF2B5EF4-FFF2-40B4-BE49-F238E27FC236}">
                <a16:creationId xmlns:a16="http://schemas.microsoft.com/office/drawing/2014/main" id="{BAC44287-46A0-4582-90FF-4DCB0E105B54}"/>
              </a:ext>
            </a:extLst>
          </p:cNvPr>
          <p:cNvSpPr/>
          <p:nvPr/>
        </p:nvSpPr>
        <p:spPr>
          <a:xfrm>
            <a:off x="2228193" y="691652"/>
            <a:ext cx="9963807" cy="646331"/>
          </a:xfrm>
          <a:prstGeom prst="rect">
            <a:avLst/>
          </a:prstGeom>
        </p:spPr>
        <p:txBody>
          <a:bodyPr wrap="square">
            <a:spAutoFit/>
          </a:bodyPr>
          <a:lstStyle/>
          <a:p>
            <a:pPr lvl="0"/>
            <a:r>
              <a:rPr lang="en-US" sz="3600" dirty="0">
                <a:solidFill>
                  <a:srgbClr val="4472C4">
                    <a:lumMod val="50000"/>
                  </a:srgbClr>
                </a:solidFill>
                <a:latin typeface="Arial Black" panose="020B0A04020102020204" pitchFamily="34" charset="0"/>
              </a:rPr>
              <a:t>Advantages to Online Testing </a:t>
            </a:r>
          </a:p>
        </p:txBody>
      </p:sp>
    </p:spTree>
    <p:extLst>
      <p:ext uri="{BB962C8B-B14F-4D97-AF65-F5344CB8AC3E}">
        <p14:creationId xmlns:p14="http://schemas.microsoft.com/office/powerpoint/2010/main" val="90736871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39090-F574-4A5D-813C-8B4A88B6D4C8}"/>
              </a:ext>
            </a:extLst>
          </p:cNvPr>
          <p:cNvSpPr>
            <a:spLocks noGrp="1"/>
          </p:cNvSpPr>
          <p:nvPr>
            <p:ph type="body" idx="1"/>
          </p:nvPr>
        </p:nvSpPr>
        <p:spPr>
          <a:xfrm>
            <a:off x="2561419" y="295252"/>
            <a:ext cx="10531483" cy="807720"/>
          </a:xfrm>
        </p:spPr>
        <p:txBody>
          <a:bodyPr>
            <a:normAutofit/>
          </a:bodyPr>
          <a:lstStyle/>
          <a:p>
            <a:r>
              <a:rPr lang="en-US" sz="4800" dirty="0"/>
              <a:t>Online Accommodations Options</a:t>
            </a:r>
          </a:p>
        </p:txBody>
      </p:sp>
      <p:pic>
        <p:nvPicPr>
          <p:cNvPr id="4" name="Content Placeholder 3">
            <a:extLst>
              <a:ext uri="{FF2B5EF4-FFF2-40B4-BE49-F238E27FC236}">
                <a16:creationId xmlns:a16="http://schemas.microsoft.com/office/drawing/2014/main" id="{034802D5-5A3C-48AC-ADD2-FA78594300E8}"/>
              </a:ext>
            </a:extLst>
          </p:cNvPr>
          <p:cNvPicPr>
            <a:picLocks noGrp="1" noChangeAspect="1"/>
          </p:cNvPicPr>
          <p:nvPr>
            <p:ph sz="half" idx="2"/>
          </p:nvPr>
        </p:nvPicPr>
        <p:blipFill>
          <a:blip r:embed="rId3"/>
          <a:stretch>
            <a:fillRect/>
          </a:stretch>
        </p:blipFill>
        <p:spPr>
          <a:xfrm>
            <a:off x="2402895" y="2201490"/>
            <a:ext cx="3792592" cy="2012633"/>
          </a:xfrm>
          <a:prstGeom prst="rect">
            <a:avLst/>
          </a:prstGeom>
        </p:spPr>
      </p:pic>
      <p:pic>
        <p:nvPicPr>
          <p:cNvPr id="5" name="Picture 4">
            <a:extLst>
              <a:ext uri="{FF2B5EF4-FFF2-40B4-BE49-F238E27FC236}">
                <a16:creationId xmlns:a16="http://schemas.microsoft.com/office/drawing/2014/main" id="{156ED519-3164-4609-8CC6-710DE895D442}"/>
              </a:ext>
            </a:extLst>
          </p:cNvPr>
          <p:cNvPicPr>
            <a:picLocks noChangeAspect="1"/>
          </p:cNvPicPr>
          <p:nvPr/>
        </p:nvPicPr>
        <p:blipFill>
          <a:blip r:embed="rId4"/>
          <a:stretch>
            <a:fillRect/>
          </a:stretch>
        </p:blipFill>
        <p:spPr>
          <a:xfrm>
            <a:off x="7168055" y="2441520"/>
            <a:ext cx="4062674" cy="1772603"/>
          </a:xfrm>
          <a:prstGeom prst="rect">
            <a:avLst/>
          </a:prstGeom>
        </p:spPr>
      </p:pic>
    </p:spTree>
    <p:extLst>
      <p:ext uri="{BB962C8B-B14F-4D97-AF65-F5344CB8AC3E}">
        <p14:creationId xmlns:p14="http://schemas.microsoft.com/office/powerpoint/2010/main" val="335883932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057DDB-34C3-48DD-9F6C-729016CAA387}"/>
              </a:ext>
            </a:extLst>
          </p:cNvPr>
          <p:cNvSpPr>
            <a:spLocks noGrp="1"/>
          </p:cNvSpPr>
          <p:nvPr>
            <p:ph sz="half" idx="2"/>
          </p:nvPr>
        </p:nvSpPr>
        <p:spPr>
          <a:xfrm>
            <a:off x="2109475" y="1612505"/>
            <a:ext cx="10531482" cy="4023360"/>
          </a:xfrm>
        </p:spPr>
        <p:txBody>
          <a:bodyPr/>
          <a:lstStyle/>
          <a:p>
            <a:pPr marL="228600" lvl="0" indent="-228600">
              <a:buFont typeface="Arial" panose="020B0604020202020204" pitchFamily="34" charset="0"/>
              <a:buChar char="•"/>
            </a:pPr>
            <a:r>
              <a:rPr lang="en-US" sz="3200" dirty="0">
                <a:latin typeface="Calibri" panose="020F0502020204030204"/>
              </a:rPr>
              <a:t>Select Test Dates</a:t>
            </a:r>
          </a:p>
          <a:p>
            <a:pPr marL="228600" lvl="0" indent="-228600">
              <a:buFont typeface="Arial" panose="020B0604020202020204" pitchFamily="34" charset="0"/>
              <a:buChar char="•"/>
            </a:pPr>
            <a:r>
              <a:rPr lang="en-US" sz="3200" dirty="0">
                <a:latin typeface="Calibri" panose="020F0502020204030204"/>
              </a:rPr>
              <a:t>Verify Student Enrollment</a:t>
            </a:r>
          </a:p>
          <a:p>
            <a:pPr marL="228600" lvl="0" indent="-228600">
              <a:buFont typeface="Arial" panose="020B0604020202020204" pitchFamily="34" charset="0"/>
              <a:buChar char="•"/>
            </a:pPr>
            <a:r>
              <a:rPr lang="en-US" sz="3200" dirty="0">
                <a:latin typeface="Calibri" panose="020F0502020204030204"/>
              </a:rPr>
              <a:t>Receive materials that will need to be secured</a:t>
            </a:r>
          </a:p>
          <a:p>
            <a:pPr marL="228600" lvl="0" indent="-228600">
              <a:buFont typeface="Arial" panose="020B0604020202020204" pitchFamily="34" charset="0"/>
              <a:buChar char="•"/>
            </a:pPr>
            <a:r>
              <a:rPr lang="en-US" sz="3200" dirty="0">
                <a:latin typeface="Calibri" panose="020F0502020204030204"/>
              </a:rPr>
              <a:t>Order additional materials (if applicable)</a:t>
            </a:r>
          </a:p>
          <a:p>
            <a:pPr marL="228600" lvl="0" indent="-228600">
              <a:buFont typeface="Arial" panose="020B0604020202020204" pitchFamily="34" charset="0"/>
              <a:buChar char="•"/>
            </a:pPr>
            <a:r>
              <a:rPr lang="en-US" sz="3200" dirty="0">
                <a:latin typeface="Calibri" panose="020F0502020204030204"/>
              </a:rPr>
              <a:t>Train room supervisors and proctors</a:t>
            </a:r>
          </a:p>
          <a:p>
            <a:pPr marL="228600" lvl="0" indent="-228600">
              <a:buFont typeface="Arial" panose="020B0604020202020204" pitchFamily="34" charset="0"/>
              <a:buChar char="•"/>
            </a:pPr>
            <a:r>
              <a:rPr lang="en-US" sz="3200" dirty="0">
                <a:latin typeface="Calibri" panose="020F0502020204030204"/>
              </a:rPr>
              <a:t>Sort materials for distribution to room supervisor </a:t>
            </a:r>
          </a:p>
          <a:p>
            <a:pPr marL="228600" lvl="0" indent="-228600">
              <a:buFont typeface="Arial" panose="020B0604020202020204" pitchFamily="34" charset="0"/>
              <a:buChar char="•"/>
            </a:pPr>
            <a:r>
              <a:rPr lang="en-US" sz="3200" dirty="0">
                <a:latin typeface="Calibri" panose="020F0502020204030204"/>
              </a:rPr>
              <a:t>Conduct non-test session with students</a:t>
            </a:r>
          </a:p>
          <a:p>
            <a:endParaRPr lang="en-US" dirty="0"/>
          </a:p>
        </p:txBody>
      </p:sp>
      <p:sp>
        <p:nvSpPr>
          <p:cNvPr id="4" name="Rectangle 3">
            <a:extLst>
              <a:ext uri="{FF2B5EF4-FFF2-40B4-BE49-F238E27FC236}">
                <a16:creationId xmlns:a16="http://schemas.microsoft.com/office/drawing/2014/main" id="{E9A9958A-39D0-40C0-9137-75F5F401E708}"/>
              </a:ext>
            </a:extLst>
          </p:cNvPr>
          <p:cNvSpPr/>
          <p:nvPr/>
        </p:nvSpPr>
        <p:spPr>
          <a:xfrm>
            <a:off x="2480441" y="195459"/>
            <a:ext cx="9606456" cy="1200329"/>
          </a:xfrm>
          <a:prstGeom prst="rect">
            <a:avLst/>
          </a:prstGeom>
        </p:spPr>
        <p:txBody>
          <a:bodyPr wrap="square">
            <a:spAutoFit/>
          </a:bodyPr>
          <a:lstStyle/>
          <a:p>
            <a:pPr lvl="0"/>
            <a:r>
              <a:rPr lang="en-US" sz="3600" dirty="0">
                <a:solidFill>
                  <a:srgbClr val="4472C4">
                    <a:lumMod val="50000"/>
                  </a:srgbClr>
                </a:solidFill>
                <a:latin typeface="Arial Black" panose="020B0A04020102020204" pitchFamily="34" charset="0"/>
              </a:rPr>
              <a:t>Pre Test Activities for </a:t>
            </a:r>
            <a:endParaRPr lang="en-US" sz="3600" dirty="0" smtClean="0">
              <a:solidFill>
                <a:srgbClr val="4472C4">
                  <a:lumMod val="50000"/>
                </a:srgbClr>
              </a:solidFill>
              <a:latin typeface="Arial Black" panose="020B0A04020102020204" pitchFamily="34" charset="0"/>
            </a:endParaRPr>
          </a:p>
          <a:p>
            <a:pPr lvl="0"/>
            <a:r>
              <a:rPr lang="en-US" sz="3600" dirty="0" smtClean="0">
                <a:solidFill>
                  <a:srgbClr val="4472C4">
                    <a:lumMod val="50000"/>
                  </a:srgbClr>
                </a:solidFill>
                <a:latin typeface="Arial Black" panose="020B0A04020102020204" pitchFamily="34" charset="0"/>
              </a:rPr>
              <a:t>Paper </a:t>
            </a:r>
            <a:r>
              <a:rPr lang="en-US" sz="3600" dirty="0">
                <a:solidFill>
                  <a:srgbClr val="4472C4">
                    <a:lumMod val="50000"/>
                  </a:srgbClr>
                </a:solidFill>
                <a:latin typeface="Arial Black" panose="020B0A04020102020204" pitchFamily="34" charset="0"/>
              </a:rPr>
              <a:t>Testing Schools </a:t>
            </a:r>
          </a:p>
        </p:txBody>
      </p:sp>
    </p:spTree>
    <p:extLst>
      <p:ext uri="{BB962C8B-B14F-4D97-AF65-F5344CB8AC3E}">
        <p14:creationId xmlns:p14="http://schemas.microsoft.com/office/powerpoint/2010/main" val="255296190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ABD19-6D7D-450B-B24D-F19455A74D4C}"/>
              </a:ext>
            </a:extLst>
          </p:cNvPr>
          <p:cNvSpPr>
            <a:spLocks noGrp="1"/>
          </p:cNvSpPr>
          <p:nvPr>
            <p:ph sz="half" idx="2"/>
          </p:nvPr>
        </p:nvSpPr>
        <p:spPr>
          <a:xfrm>
            <a:off x="2312218" y="1875264"/>
            <a:ext cx="10531482" cy="4023360"/>
          </a:xfrm>
        </p:spPr>
        <p:txBody>
          <a:bodyPr>
            <a:normAutofit fontScale="92500" lnSpcReduction="10000"/>
          </a:bodyPr>
          <a:lstStyle/>
          <a:p>
            <a:pPr marL="228600" lvl="0" indent="-228600">
              <a:buFont typeface="Arial" panose="020B0604020202020204" pitchFamily="34" charset="0"/>
              <a:buChar char="•"/>
            </a:pPr>
            <a:r>
              <a:rPr lang="en-US" sz="3200" dirty="0">
                <a:latin typeface="Calibri" panose="020F0502020204030204"/>
              </a:rPr>
              <a:t>Select Test Dates</a:t>
            </a:r>
          </a:p>
          <a:p>
            <a:pPr marL="228600" lvl="0" indent="-228600">
              <a:buFont typeface="Arial" panose="020B0604020202020204" pitchFamily="34" charset="0"/>
              <a:buChar char="•"/>
            </a:pPr>
            <a:r>
              <a:rPr lang="en-US" sz="3200" dirty="0">
                <a:latin typeface="Calibri" panose="020F0502020204030204"/>
              </a:rPr>
              <a:t>Verify Student Enrollment</a:t>
            </a:r>
          </a:p>
          <a:p>
            <a:pPr marL="228600" lvl="0" indent="-228600">
              <a:buFont typeface="Arial" panose="020B0604020202020204" pitchFamily="34" charset="0"/>
              <a:buChar char="•"/>
            </a:pPr>
            <a:r>
              <a:rPr lang="en-US" sz="3200" dirty="0">
                <a:latin typeface="Calibri" panose="020F0502020204030204"/>
              </a:rPr>
              <a:t>Receive materials that do not need to be secured</a:t>
            </a:r>
          </a:p>
          <a:p>
            <a:pPr marL="228600" lvl="0" indent="-228600">
              <a:buFont typeface="Arial" panose="020B0604020202020204" pitchFamily="34" charset="0"/>
              <a:buChar char="•"/>
            </a:pPr>
            <a:r>
              <a:rPr lang="en-US" sz="3200" dirty="0">
                <a:latin typeface="Calibri" panose="020F0502020204030204"/>
              </a:rPr>
              <a:t>Conduct pre test session with students</a:t>
            </a:r>
          </a:p>
          <a:p>
            <a:pPr marL="228600" lvl="0" indent="-228600">
              <a:buFont typeface="Arial" panose="020B0604020202020204" pitchFamily="34" charset="0"/>
              <a:buChar char="•"/>
            </a:pPr>
            <a:r>
              <a:rPr lang="en-US" sz="3200" dirty="0">
                <a:latin typeface="Calibri" panose="020F0502020204030204"/>
              </a:rPr>
              <a:t>Create test sessions and assign students to sessions</a:t>
            </a:r>
          </a:p>
          <a:p>
            <a:pPr marL="228600" lvl="0" indent="-228600">
              <a:buFont typeface="Arial" panose="020B0604020202020204" pitchFamily="34" charset="0"/>
              <a:buChar char="•"/>
            </a:pPr>
            <a:r>
              <a:rPr lang="en-US" sz="3200" dirty="0">
                <a:latin typeface="Calibri" panose="020F0502020204030204"/>
              </a:rPr>
              <a:t>Validate and lockdown devices</a:t>
            </a:r>
          </a:p>
          <a:p>
            <a:pPr marL="228600" lvl="0" indent="-228600">
              <a:buFont typeface="Arial" panose="020B0604020202020204" pitchFamily="34" charset="0"/>
              <a:buChar char="•"/>
            </a:pPr>
            <a:r>
              <a:rPr lang="en-US" sz="3200" dirty="0">
                <a:latin typeface="Calibri" panose="020F0502020204030204"/>
              </a:rPr>
              <a:t>Print authorization tickets and obtain seal codes</a:t>
            </a:r>
          </a:p>
          <a:p>
            <a:pPr marL="228600" lvl="0" indent="-228600">
              <a:buFont typeface="Arial" panose="020B0604020202020204" pitchFamily="34" charset="0"/>
              <a:buChar char="•"/>
            </a:pPr>
            <a:r>
              <a:rPr lang="en-US" sz="3200" dirty="0">
                <a:latin typeface="Calibri" panose="020F0502020204030204"/>
              </a:rPr>
              <a:t>Proctor cache content (recommended but not required)</a:t>
            </a:r>
          </a:p>
          <a:p>
            <a:endParaRPr lang="en-US" dirty="0"/>
          </a:p>
        </p:txBody>
      </p:sp>
      <p:sp>
        <p:nvSpPr>
          <p:cNvPr id="4" name="Rectangle 3">
            <a:extLst>
              <a:ext uri="{FF2B5EF4-FFF2-40B4-BE49-F238E27FC236}">
                <a16:creationId xmlns:a16="http://schemas.microsoft.com/office/drawing/2014/main" id="{61A09644-0A01-46AE-98BF-F916C7721242}"/>
              </a:ext>
            </a:extLst>
          </p:cNvPr>
          <p:cNvSpPr/>
          <p:nvPr/>
        </p:nvSpPr>
        <p:spPr>
          <a:xfrm>
            <a:off x="2522482" y="316546"/>
            <a:ext cx="6884275" cy="1200329"/>
          </a:xfrm>
          <a:prstGeom prst="rect">
            <a:avLst/>
          </a:prstGeom>
        </p:spPr>
        <p:txBody>
          <a:bodyPr wrap="square">
            <a:spAutoFit/>
          </a:bodyPr>
          <a:lstStyle/>
          <a:p>
            <a:pPr lvl="0"/>
            <a:r>
              <a:rPr lang="en-US" sz="3600" dirty="0">
                <a:solidFill>
                  <a:srgbClr val="4472C4">
                    <a:lumMod val="50000"/>
                  </a:srgbClr>
                </a:solidFill>
                <a:latin typeface="Arial Black" panose="020B0A04020102020204" pitchFamily="34" charset="0"/>
              </a:rPr>
              <a:t>Pre Test Activities for Online Testing Schools </a:t>
            </a:r>
          </a:p>
        </p:txBody>
      </p:sp>
    </p:spTree>
    <p:extLst>
      <p:ext uri="{BB962C8B-B14F-4D97-AF65-F5344CB8AC3E}">
        <p14:creationId xmlns:p14="http://schemas.microsoft.com/office/powerpoint/2010/main" val="56262168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C342F-8FA2-44FE-BE3D-DCF51160854F}"/>
              </a:ext>
            </a:extLst>
          </p:cNvPr>
          <p:cNvSpPr>
            <a:spLocks noGrp="1"/>
          </p:cNvSpPr>
          <p:nvPr>
            <p:ph sz="half" idx="2"/>
          </p:nvPr>
        </p:nvSpPr>
        <p:spPr>
          <a:xfrm>
            <a:off x="2448909" y="1475871"/>
            <a:ext cx="4855779" cy="4840846"/>
          </a:xfrm>
        </p:spPr>
        <p:txBody>
          <a:bodyPr>
            <a:normAutofit fontScale="92500" lnSpcReduction="20000"/>
          </a:bodyPr>
          <a:lstStyle/>
          <a:p>
            <a:pPr lvl="0"/>
            <a:r>
              <a:rPr lang="en-US" sz="3500" b="1" dirty="0">
                <a:latin typeface="Calibri" panose="020F0502020204030204"/>
              </a:rPr>
              <a:t>Paper test sites</a:t>
            </a:r>
          </a:p>
          <a:p>
            <a:pPr marL="228600" lvl="0" indent="-228600">
              <a:buFont typeface="Arial" panose="020B0604020202020204" pitchFamily="34" charset="0"/>
              <a:buChar char="•"/>
            </a:pPr>
            <a:endParaRPr lang="en-US" sz="3500" dirty="0">
              <a:latin typeface="Calibri" panose="020F0502020204030204"/>
            </a:endParaRPr>
          </a:p>
          <a:p>
            <a:pPr marL="228600" lvl="0" indent="-228600">
              <a:buFont typeface="Arial" panose="020B0604020202020204" pitchFamily="34" charset="0"/>
              <a:buChar char="•"/>
            </a:pPr>
            <a:r>
              <a:rPr lang="en-US" sz="3500" dirty="0">
                <a:latin typeface="Calibri" panose="020F0502020204030204"/>
              </a:rPr>
              <a:t>Package answer documents, test books and alternate format materials and Admin forms for return, multiple packages</a:t>
            </a:r>
          </a:p>
          <a:p>
            <a:pPr marL="228600" lvl="0" indent="-228600">
              <a:buFont typeface="Arial" panose="020B0604020202020204" pitchFamily="34" charset="0"/>
              <a:buChar char="•"/>
            </a:pPr>
            <a:endParaRPr lang="en-US" sz="3500" dirty="0">
              <a:latin typeface="Calibri" panose="020F0502020204030204"/>
            </a:endParaRPr>
          </a:p>
          <a:p>
            <a:pPr marL="228600" lvl="0" indent="-228600">
              <a:buFont typeface="Arial" panose="020B0604020202020204" pitchFamily="34" charset="0"/>
              <a:buChar char="•"/>
            </a:pPr>
            <a:r>
              <a:rPr lang="en-US" sz="3500" dirty="0">
                <a:latin typeface="Calibri" panose="020F0502020204030204"/>
              </a:rPr>
              <a:t>Order materials for makeup testing (if applicable)</a:t>
            </a:r>
            <a:r>
              <a:rPr lang="en-US" sz="3500" dirty="0">
                <a:solidFill>
                  <a:prstClr val="black"/>
                </a:solidFill>
                <a:latin typeface="Calibri" panose="020F0502020204030204"/>
              </a:rPr>
              <a:t>	</a:t>
            </a:r>
          </a:p>
          <a:p>
            <a:endParaRPr lang="en-US" dirty="0"/>
          </a:p>
        </p:txBody>
      </p:sp>
      <p:sp>
        <p:nvSpPr>
          <p:cNvPr id="4" name="Rectangle 3">
            <a:extLst>
              <a:ext uri="{FF2B5EF4-FFF2-40B4-BE49-F238E27FC236}">
                <a16:creationId xmlns:a16="http://schemas.microsoft.com/office/drawing/2014/main" id="{B412F129-AC13-41BF-BA03-5B551D7E698B}"/>
              </a:ext>
            </a:extLst>
          </p:cNvPr>
          <p:cNvSpPr/>
          <p:nvPr/>
        </p:nvSpPr>
        <p:spPr>
          <a:xfrm>
            <a:off x="3195145" y="95829"/>
            <a:ext cx="6096000" cy="646331"/>
          </a:xfrm>
          <a:prstGeom prst="rect">
            <a:avLst/>
          </a:prstGeom>
        </p:spPr>
        <p:txBody>
          <a:bodyPr>
            <a:spAutoFit/>
          </a:bodyPr>
          <a:lstStyle/>
          <a:p>
            <a:pPr lvl="0"/>
            <a:r>
              <a:rPr lang="en-US" sz="3600" dirty="0">
                <a:solidFill>
                  <a:srgbClr val="4472C4">
                    <a:lumMod val="50000"/>
                  </a:srgbClr>
                </a:solidFill>
                <a:latin typeface="Arial Black" panose="020B0A04020102020204" pitchFamily="34" charset="0"/>
              </a:rPr>
              <a:t>Post Test Activities </a:t>
            </a:r>
          </a:p>
        </p:txBody>
      </p:sp>
      <p:sp>
        <p:nvSpPr>
          <p:cNvPr id="6" name="Rectangle 5">
            <a:extLst>
              <a:ext uri="{FF2B5EF4-FFF2-40B4-BE49-F238E27FC236}">
                <a16:creationId xmlns:a16="http://schemas.microsoft.com/office/drawing/2014/main" id="{05C40C8A-C366-4ACC-A233-3BC511BE7DBB}"/>
              </a:ext>
            </a:extLst>
          </p:cNvPr>
          <p:cNvSpPr/>
          <p:nvPr/>
        </p:nvSpPr>
        <p:spPr>
          <a:xfrm>
            <a:off x="7725102" y="1328725"/>
            <a:ext cx="4277711" cy="4594078"/>
          </a:xfrm>
          <a:prstGeom prst="rect">
            <a:avLst/>
          </a:prstGeom>
        </p:spPr>
        <p:txBody>
          <a:bodyPr wrap="square">
            <a:spAutoFit/>
          </a:bodyPr>
          <a:lstStyle/>
          <a:p>
            <a:pPr>
              <a:lnSpc>
                <a:spcPct val="90000"/>
              </a:lnSpc>
              <a:spcBef>
                <a:spcPts val="1000"/>
              </a:spcBef>
              <a:buFont typeface="Arial" panose="020B0604020202020204" pitchFamily="34" charset="0"/>
            </a:pPr>
            <a:r>
              <a:rPr lang="en-US" sz="3200" b="1" dirty="0">
                <a:latin typeface="Calibri" panose="020F0502020204030204"/>
              </a:rPr>
              <a:t>Online test sites</a:t>
            </a:r>
          </a:p>
          <a:p>
            <a:pPr>
              <a:lnSpc>
                <a:spcPct val="90000"/>
              </a:lnSpc>
              <a:spcBef>
                <a:spcPts val="1000"/>
              </a:spcBef>
              <a:buFont typeface="Arial" panose="020B0604020202020204" pitchFamily="34" charset="0"/>
            </a:pPr>
            <a:endParaRPr lang="en-US" sz="3200" dirty="0">
              <a:latin typeface="Calibri" panose="020F0502020204030204"/>
            </a:endParaRPr>
          </a:p>
          <a:p>
            <a:pPr marL="457200" indent="-457200">
              <a:lnSpc>
                <a:spcPct val="90000"/>
              </a:lnSpc>
              <a:spcBef>
                <a:spcPts val="1000"/>
              </a:spcBef>
              <a:buFont typeface="Arial" panose="020B0604020202020204" pitchFamily="34" charset="0"/>
              <a:buChar char="•"/>
            </a:pPr>
            <a:r>
              <a:rPr lang="en-US" sz="3200" dirty="0">
                <a:latin typeface="Calibri" panose="020F0502020204030204"/>
              </a:rPr>
              <a:t>Package Admin forms and scratch paper for return, one package</a:t>
            </a:r>
          </a:p>
          <a:p>
            <a:pPr marL="457200" indent="-457200">
              <a:lnSpc>
                <a:spcPct val="90000"/>
              </a:lnSpc>
              <a:spcBef>
                <a:spcPts val="1000"/>
              </a:spcBef>
              <a:buFont typeface="Arial" panose="020B0604020202020204" pitchFamily="34" charset="0"/>
              <a:buChar char="•"/>
            </a:pPr>
            <a:endParaRPr lang="en-US" sz="3200" dirty="0">
              <a:latin typeface="Calibri" panose="020F0502020204030204"/>
            </a:endParaRPr>
          </a:p>
          <a:p>
            <a:pPr marL="457200" indent="-457200">
              <a:lnSpc>
                <a:spcPct val="90000"/>
              </a:lnSpc>
              <a:spcBef>
                <a:spcPts val="1000"/>
              </a:spcBef>
              <a:buFont typeface="Arial" panose="020B0604020202020204" pitchFamily="34" charset="0"/>
              <a:buChar char="•"/>
            </a:pPr>
            <a:r>
              <a:rPr lang="en-US" sz="3200" dirty="0">
                <a:latin typeface="Calibri" panose="020F0502020204030204"/>
              </a:rPr>
              <a:t>Create sessions for makeup testing (if applicable)	</a:t>
            </a:r>
          </a:p>
        </p:txBody>
      </p:sp>
    </p:spTree>
    <p:extLst>
      <p:ext uri="{BB962C8B-B14F-4D97-AF65-F5344CB8AC3E}">
        <p14:creationId xmlns:p14="http://schemas.microsoft.com/office/powerpoint/2010/main" val="303060759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theme/theme1.xml><?xml version="1.0" encoding="utf-8"?>
<a:theme xmlns:a="http://schemas.openxmlformats.org/drawingml/2006/main" name="Office Theme">
  <a:themeElements>
    <a:clrScheme name="ESSA Nebraska">
      <a:dk1>
        <a:srgbClr val="1F1646"/>
      </a:dk1>
      <a:lt1>
        <a:srgbClr val="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1326</Words>
  <Application>Microsoft Office PowerPoint</Application>
  <PresentationFormat>Widescreen</PresentationFormat>
  <Paragraphs>193</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Abadi</vt:lpstr>
      <vt:lpstr>Arial</vt:lpstr>
      <vt:lpstr>Arial Black</vt:lpstr>
      <vt:lpstr>Calibri</vt:lpstr>
      <vt:lpstr>Courier New</vt:lpstr>
      <vt:lpstr>Times New Roman</vt:lpstr>
      <vt:lpstr>Tw Cen MT</vt:lpstr>
      <vt:lpstr>Wingdings</vt:lpstr>
      <vt:lpstr>Office Theme</vt:lpstr>
      <vt:lpstr>NSCAS ACT Spring Online Testing Benefits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NSCAS Phase I Pilot/ NSCAS Science Field Test Scheduling Guidance (NSCAS General)</vt:lpstr>
      <vt:lpstr>NSCAS 2021 Scheduling Guidance</vt:lpstr>
      <vt:lpstr>Test Stopping Recommendations</vt:lpstr>
      <vt:lpstr>2021 ELPA21 Summative</vt:lpstr>
      <vt:lpstr>No remote administration of ELPA21 </vt:lpstr>
      <vt:lpstr>Students who are remote learning during testing window</vt:lpstr>
      <vt:lpstr>Important Dates</vt:lpstr>
      <vt:lpstr>Allyson Olson    Anne Hubbell allyson.olson@nebraska.gov  anne.hubbell@nebraska.gov (402) 471-4694    (402) 471-2451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Jeremy Heneger</cp:lastModifiedBy>
  <cp:revision>21</cp:revision>
  <dcterms:created xsi:type="dcterms:W3CDTF">2019-03-29T21:28:08Z</dcterms:created>
  <dcterms:modified xsi:type="dcterms:W3CDTF">2020-11-19T16:35:37Z</dcterms:modified>
</cp:coreProperties>
</file>