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6.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7.xml" ContentType="application/vnd.openxmlformats-officedocument.presentationml.notesSlide+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notesSlides/notesSlide29.xml" ContentType="application/vnd.openxmlformats-officedocument.presentationml.notesSlide+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notesSlides/notesSlide3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7.xml" ContentType="application/vnd.openxmlformats-officedocument.presentationml.notesSlide+xml"/>
  <Override PartName="/ppt/tags/tag59.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0.xml" ContentType="application/vnd.openxmlformats-officedocument.presentationml.tags+xml"/>
  <Override PartName="/ppt/notesSlides/notesSlide4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41.xml" ContentType="application/vnd.openxmlformats-officedocument.presentationml.notesSlide+xml"/>
  <Override PartName="/ppt/tags/tag67.xml" ContentType="application/vnd.openxmlformats-officedocument.presentationml.tags+xml"/>
  <Override PartName="/ppt/notesSlides/notesSlide42.xml" ContentType="application/vnd.openxmlformats-officedocument.presentationml.notesSlide+xml"/>
  <Override PartName="/ppt/tags/tag68.xml" ContentType="application/vnd.openxmlformats-officedocument.presentationml.tags+xml"/>
  <Override PartName="/ppt/notesSlides/notesSlide43.xml" ContentType="application/vnd.openxmlformats-officedocument.presentationml.notesSlide+xml"/>
  <Override PartName="/ppt/tags/tag69.xml" ContentType="application/vnd.openxmlformats-officedocument.presentationml.tags+xml"/>
  <Override PartName="/ppt/notesSlides/notesSlide44.xml" ContentType="application/vnd.openxmlformats-officedocument.presentationml.notesSlide+xml"/>
  <Override PartName="/ppt/tags/tag70.xml" ContentType="application/vnd.openxmlformats-officedocument.presentationml.tags+xml"/>
  <Override PartName="/ppt/notesSlides/notesSlide45.xml" ContentType="application/vnd.openxmlformats-officedocument.presentationml.notesSlide+xml"/>
  <Override PartName="/ppt/tags/tag71.xml" ContentType="application/vnd.openxmlformats-officedocument.presentationml.tags+xml"/>
  <Override PartName="/ppt/notesSlides/notesSlide4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47.xml" ContentType="application/vnd.openxmlformats-officedocument.presentationml.notesSlide+xml"/>
  <Override PartName="/ppt/tags/tag74.xml" ContentType="application/vnd.openxmlformats-officedocument.presentationml.tags+xml"/>
  <Override PartName="/ppt/notesSlides/notesSlide48.xml" ContentType="application/vnd.openxmlformats-officedocument.presentationml.notesSlide+xml"/>
  <Override PartName="/ppt/tags/tag75.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76.xml" ContentType="application/vnd.openxmlformats-officedocument.presentationml.tags+xml"/>
  <Override PartName="/ppt/notesSlides/notesSlide52.xml" ContentType="application/vnd.openxmlformats-officedocument.presentationml.notesSlide+xml"/>
  <Override PartName="/ppt/tags/tag77.xml" ContentType="application/vnd.openxmlformats-officedocument.presentationml.tags+xml"/>
  <Override PartName="/ppt/notesSlides/notesSlide53.xml" ContentType="application/vnd.openxmlformats-officedocument.presentationml.notesSlide+xml"/>
  <Override PartName="/ppt/tags/tag78.xml" ContentType="application/vnd.openxmlformats-officedocument.presentationml.tags+xml"/>
  <Override PartName="/ppt/notesSlides/notesSlide5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55.xml" ContentType="application/vnd.openxmlformats-officedocument.presentationml.notesSlide+xml"/>
  <Override PartName="/ppt/tags/tag81.xml" ContentType="application/vnd.openxmlformats-officedocument.presentationml.tags+xml"/>
  <Override PartName="/ppt/notesSlides/notesSlide56.xml" ContentType="application/vnd.openxmlformats-officedocument.presentationml.notesSlide+xml"/>
  <Override PartName="/ppt/tags/tag8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5"/>
  </p:notesMasterIdLst>
  <p:sldIdLst>
    <p:sldId id="588" r:id="rId5"/>
    <p:sldId id="587" r:id="rId6"/>
    <p:sldId id="585" r:id="rId7"/>
    <p:sldId id="678" r:id="rId8"/>
    <p:sldId id="679" r:id="rId9"/>
    <p:sldId id="680" r:id="rId10"/>
    <p:sldId id="681" r:id="rId11"/>
    <p:sldId id="682" r:id="rId12"/>
    <p:sldId id="683" r:id="rId13"/>
    <p:sldId id="684" r:id="rId14"/>
    <p:sldId id="685" r:id="rId15"/>
    <p:sldId id="686" r:id="rId16"/>
    <p:sldId id="687" r:id="rId17"/>
    <p:sldId id="689" r:id="rId18"/>
    <p:sldId id="761" r:id="rId19"/>
    <p:sldId id="688" r:id="rId20"/>
    <p:sldId id="755" r:id="rId21"/>
    <p:sldId id="598" r:id="rId22"/>
    <p:sldId id="754" r:id="rId23"/>
    <p:sldId id="756" r:id="rId24"/>
    <p:sldId id="720" r:id="rId25"/>
    <p:sldId id="721" r:id="rId26"/>
    <p:sldId id="722" r:id="rId27"/>
    <p:sldId id="723" r:id="rId28"/>
    <p:sldId id="724" r:id="rId29"/>
    <p:sldId id="604" r:id="rId30"/>
    <p:sldId id="757" r:id="rId31"/>
    <p:sldId id="691" r:id="rId32"/>
    <p:sldId id="692" r:id="rId33"/>
    <p:sldId id="693" r:id="rId34"/>
    <p:sldId id="694" r:id="rId35"/>
    <p:sldId id="695" r:id="rId36"/>
    <p:sldId id="696" r:id="rId37"/>
    <p:sldId id="697" r:id="rId38"/>
    <p:sldId id="698" r:id="rId39"/>
    <p:sldId id="699" r:id="rId40"/>
    <p:sldId id="700" r:id="rId41"/>
    <p:sldId id="701" r:id="rId42"/>
    <p:sldId id="702" r:id="rId43"/>
    <p:sldId id="703" r:id="rId44"/>
    <p:sldId id="704" r:id="rId45"/>
    <p:sldId id="705" r:id="rId46"/>
    <p:sldId id="708" r:id="rId47"/>
    <p:sldId id="709" r:id="rId48"/>
    <p:sldId id="710" r:id="rId49"/>
    <p:sldId id="711" r:id="rId50"/>
    <p:sldId id="712" r:id="rId51"/>
    <p:sldId id="713" r:id="rId52"/>
    <p:sldId id="714" r:id="rId53"/>
    <p:sldId id="715" r:id="rId54"/>
    <p:sldId id="716" r:id="rId55"/>
    <p:sldId id="706" r:id="rId56"/>
    <p:sldId id="707" r:id="rId57"/>
    <p:sldId id="717" r:id="rId58"/>
    <p:sldId id="718" r:id="rId59"/>
    <p:sldId id="637" r:id="rId60"/>
    <p:sldId id="762" r:id="rId61"/>
    <p:sldId id="763" r:id="rId62"/>
    <p:sldId id="764" r:id="rId63"/>
    <p:sldId id="765" r:id="rId64"/>
    <p:sldId id="766" r:id="rId65"/>
    <p:sldId id="726" r:id="rId66"/>
    <p:sldId id="727" r:id="rId67"/>
    <p:sldId id="728" r:id="rId68"/>
    <p:sldId id="767" r:id="rId69"/>
    <p:sldId id="731" r:id="rId70"/>
    <p:sldId id="743" r:id="rId71"/>
    <p:sldId id="745" r:id="rId72"/>
    <p:sldId id="746" r:id="rId73"/>
    <p:sldId id="747" r:id="rId74"/>
    <p:sldId id="748" r:id="rId75"/>
    <p:sldId id="749" r:id="rId76"/>
    <p:sldId id="750" r:id="rId77"/>
    <p:sldId id="751" r:id="rId78"/>
    <p:sldId id="752" r:id="rId79"/>
    <p:sldId id="753" r:id="rId80"/>
    <p:sldId id="732" r:id="rId81"/>
    <p:sldId id="733" r:id="rId82"/>
    <p:sldId id="734" r:id="rId83"/>
    <p:sldId id="735" r:id="rId84"/>
    <p:sldId id="736" r:id="rId85"/>
    <p:sldId id="737" r:id="rId86"/>
    <p:sldId id="738" r:id="rId87"/>
    <p:sldId id="739" r:id="rId88"/>
    <p:sldId id="740" r:id="rId89"/>
    <p:sldId id="741" r:id="rId90"/>
    <p:sldId id="758" r:id="rId91"/>
    <p:sldId id="742" r:id="rId92"/>
    <p:sldId id="760" r:id="rId93"/>
    <p:sldId id="675" r:id="rId94"/>
  </p:sldIdLst>
  <p:sldSz cx="12192000" cy="6858000"/>
  <p:notesSz cx="6858000" cy="91440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Smith" initials="DS" lastIdx="1" clrIdx="0">
    <p:extLst>
      <p:ext uri="{19B8F6BF-5375-455C-9EA6-DF929625EA0E}">
        <p15:presenceInfo xmlns:p15="http://schemas.microsoft.com/office/powerpoint/2012/main" userId="S::debbie.smith@nwea.org::40ef2eb2-9158-440e-a60b-ed1c1f942d4a" providerId="AD"/>
      </p:ext>
    </p:extLst>
  </p:cmAuthor>
  <p:cmAuthor id="2" name="Jenna Gifford" initials="JG" lastIdx="8" clrIdx="1">
    <p:extLst>
      <p:ext uri="{19B8F6BF-5375-455C-9EA6-DF929625EA0E}">
        <p15:presenceInfo xmlns:p15="http://schemas.microsoft.com/office/powerpoint/2012/main" userId="S::jenna.gifford@nwea.org::e68b0274-0662-4999-9467-701ab9164adf" providerId="AD"/>
      </p:ext>
    </p:extLst>
  </p:cmAuthor>
  <p:cmAuthor id="3" name="Melissa Leonard" initials="ML" lastIdx="6" clrIdx="2">
    <p:extLst>
      <p:ext uri="{19B8F6BF-5375-455C-9EA6-DF929625EA0E}">
        <p15:presenceInfo xmlns:p15="http://schemas.microsoft.com/office/powerpoint/2012/main" userId="S-1-5-21-1192046546-1560294445-313073093-32408" providerId="AD"/>
      </p:ext>
    </p:extLst>
  </p:cmAuthor>
  <p:cmAuthor id="4" name="Katrina Fitzpatrick" initials="KF" lastIdx="13" clrIdx="3">
    <p:extLst>
      <p:ext uri="{19B8F6BF-5375-455C-9EA6-DF929625EA0E}">
        <p15:presenceInfo xmlns:p15="http://schemas.microsoft.com/office/powerpoint/2012/main" userId="S::katrina.fitzpatrick@nwea.org::06d60706-ea94-402d-8694-c82fa6b740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3B39F7-0A26-470C-8AAF-269B7B846790}" v="542" dt="2020-10-06T19:58:01.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5" autoAdjust="0"/>
    <p:restoredTop sz="93063" autoAdjust="0"/>
  </p:normalViewPr>
  <p:slideViewPr>
    <p:cSldViewPr snapToGrid="0">
      <p:cViewPr varScale="1">
        <p:scale>
          <a:sx n="55" d="100"/>
          <a:sy n="55" d="100"/>
        </p:scale>
        <p:origin x="624" y="60"/>
      </p:cViewPr>
      <p:guideLst/>
    </p:cSldViewPr>
  </p:slideViewPr>
  <p:notesTextViewPr>
    <p:cViewPr>
      <p:scale>
        <a:sx n="1" d="1"/>
        <a:sy n="1" d="1"/>
      </p:scale>
      <p:origin x="0" y="0"/>
    </p:cViewPr>
  </p:notesTextViewPr>
  <p:sorterViewPr>
    <p:cViewPr>
      <p:scale>
        <a:sx n="100" d="100"/>
        <a:sy n="100" d="100"/>
      </p:scale>
      <p:origin x="0" y="-354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 Martinez Wilkinson" userId="453e66e6-cf6f-4739-880d-41f01ff85274" providerId="ADAL" clId="{7A3B39F7-0A26-470C-8AAF-269B7B846790}"/>
    <pc:docChg chg="custSel addSld delSld modSld sldOrd">
      <pc:chgData name="Aly Martinez Wilkinson" userId="453e66e6-cf6f-4739-880d-41f01ff85274" providerId="ADAL" clId="{7A3B39F7-0A26-470C-8AAF-269B7B846790}" dt="2020-10-06T19:58:02.559" v="1249" actId="478"/>
      <pc:docMkLst>
        <pc:docMk/>
      </pc:docMkLst>
      <pc:sldChg chg="modSp">
        <pc:chgData name="Aly Martinez Wilkinson" userId="453e66e6-cf6f-4739-880d-41f01ff85274" providerId="ADAL" clId="{7A3B39F7-0A26-470C-8AAF-269B7B846790}" dt="2020-10-06T19:04:47.657" v="32" actId="13926"/>
        <pc:sldMkLst>
          <pc:docMk/>
          <pc:sldMk cId="1274280606" sldId="585"/>
        </pc:sldMkLst>
        <pc:spChg chg="mod">
          <ac:chgData name="Aly Martinez Wilkinson" userId="453e66e6-cf6f-4739-880d-41f01ff85274" providerId="ADAL" clId="{7A3B39F7-0A26-470C-8AAF-269B7B846790}" dt="2020-10-06T19:04:47.657" v="32" actId="13926"/>
          <ac:spMkLst>
            <pc:docMk/>
            <pc:sldMk cId="1274280606" sldId="585"/>
            <ac:spMk id="2" creationId="{00000000-0000-0000-0000-000000000000}"/>
          </ac:spMkLst>
        </pc:spChg>
      </pc:sldChg>
      <pc:sldChg chg="modSp modNotesTx">
        <pc:chgData name="Aly Martinez Wilkinson" userId="453e66e6-cf6f-4739-880d-41f01ff85274" providerId="ADAL" clId="{7A3B39F7-0A26-470C-8AAF-269B7B846790}" dt="2020-10-06T19:05:06.996" v="63" actId="20577"/>
        <pc:sldMkLst>
          <pc:docMk/>
          <pc:sldMk cId="3645316317" sldId="587"/>
        </pc:sldMkLst>
        <pc:spChg chg="mod">
          <ac:chgData name="Aly Martinez Wilkinson" userId="453e66e6-cf6f-4739-880d-41f01ff85274" providerId="ADAL" clId="{7A3B39F7-0A26-470C-8AAF-269B7B846790}" dt="2020-10-06T19:05:06.996" v="63" actId="20577"/>
          <ac:spMkLst>
            <pc:docMk/>
            <pc:sldMk cId="3645316317" sldId="587"/>
            <ac:spMk id="3" creationId="{00000000-0000-0000-0000-000000000000}"/>
          </ac:spMkLst>
        </pc:spChg>
      </pc:sldChg>
      <pc:sldChg chg="modSp">
        <pc:chgData name="Aly Martinez Wilkinson" userId="453e66e6-cf6f-4739-880d-41f01ff85274" providerId="ADAL" clId="{7A3B39F7-0A26-470C-8AAF-269B7B846790}" dt="2020-10-06T19:01:45.494" v="4" actId="20577"/>
        <pc:sldMkLst>
          <pc:docMk/>
          <pc:sldMk cId="901652838" sldId="588"/>
        </pc:sldMkLst>
        <pc:spChg chg="mod">
          <ac:chgData name="Aly Martinez Wilkinson" userId="453e66e6-cf6f-4739-880d-41f01ff85274" providerId="ADAL" clId="{7A3B39F7-0A26-470C-8AAF-269B7B846790}" dt="2020-10-06T19:01:45.494" v="4" actId="20577"/>
          <ac:spMkLst>
            <pc:docMk/>
            <pc:sldMk cId="901652838" sldId="588"/>
            <ac:spMk id="2" creationId="{00000000-0000-0000-0000-000000000000}"/>
          </ac:spMkLst>
        </pc:spChg>
        <pc:spChg chg="mod">
          <ac:chgData name="Aly Martinez Wilkinson" userId="453e66e6-cf6f-4739-880d-41f01ff85274" providerId="ADAL" clId="{7A3B39F7-0A26-470C-8AAF-269B7B846790}" dt="2020-10-06T19:01:39.958" v="3" actId="20577"/>
          <ac:spMkLst>
            <pc:docMk/>
            <pc:sldMk cId="901652838" sldId="588"/>
            <ac:spMk id="3" creationId="{00000000-0000-0000-0000-000000000000}"/>
          </ac:spMkLst>
        </pc:spChg>
      </pc:sldChg>
      <pc:sldChg chg="modNotesTx">
        <pc:chgData name="Aly Martinez Wilkinson" userId="453e66e6-cf6f-4739-880d-41f01ff85274" providerId="ADAL" clId="{7A3B39F7-0A26-470C-8AAF-269B7B846790}" dt="2020-10-06T19:24:57.992" v="710" actId="20577"/>
        <pc:sldMkLst>
          <pc:docMk/>
          <pc:sldMk cId="3015726674" sldId="604"/>
        </pc:sldMkLst>
      </pc:sldChg>
      <pc:sldChg chg="ord">
        <pc:chgData name="Aly Martinez Wilkinson" userId="453e66e6-cf6f-4739-880d-41f01ff85274" providerId="ADAL" clId="{7A3B39F7-0A26-470C-8AAF-269B7B846790}" dt="2020-10-06T19:42:49.986" v="944"/>
        <pc:sldMkLst>
          <pc:docMk/>
          <pc:sldMk cId="2256762463" sldId="637"/>
        </pc:sldMkLst>
      </pc:sldChg>
      <pc:sldChg chg="modSp modNotesTx">
        <pc:chgData name="Aly Martinez Wilkinson" userId="453e66e6-cf6f-4739-880d-41f01ff85274" providerId="ADAL" clId="{7A3B39F7-0A26-470C-8AAF-269B7B846790}" dt="2020-10-06T19:08:26.536" v="127" actId="20577"/>
        <pc:sldMkLst>
          <pc:docMk/>
          <pc:sldMk cId="1200508812" sldId="682"/>
        </pc:sldMkLst>
        <pc:graphicFrameChg chg="modGraphic">
          <ac:chgData name="Aly Martinez Wilkinson" userId="453e66e6-cf6f-4739-880d-41f01ff85274" providerId="ADAL" clId="{7A3B39F7-0A26-470C-8AAF-269B7B846790}" dt="2020-10-06T19:08:21.289" v="126" actId="20577"/>
          <ac:graphicFrameMkLst>
            <pc:docMk/>
            <pc:sldMk cId="1200508812" sldId="682"/>
            <ac:graphicFrameMk id="4" creationId="{00000000-0000-0000-0000-000000000000}"/>
          </ac:graphicFrameMkLst>
        </pc:graphicFrameChg>
      </pc:sldChg>
      <pc:sldChg chg="modNotesTx">
        <pc:chgData name="Aly Martinez Wilkinson" userId="453e66e6-cf6f-4739-880d-41f01ff85274" providerId="ADAL" clId="{7A3B39F7-0A26-470C-8AAF-269B7B846790}" dt="2020-10-06T19:09:45.440" v="232" actId="20577"/>
        <pc:sldMkLst>
          <pc:docMk/>
          <pc:sldMk cId="2834087901" sldId="688"/>
        </pc:sldMkLst>
      </pc:sldChg>
      <pc:sldChg chg="modNotesTx">
        <pc:chgData name="Aly Martinez Wilkinson" userId="453e66e6-cf6f-4739-880d-41f01ff85274" providerId="ADAL" clId="{7A3B39F7-0A26-470C-8AAF-269B7B846790}" dt="2020-10-06T19:11:03.473" v="258" actId="20577"/>
        <pc:sldMkLst>
          <pc:docMk/>
          <pc:sldMk cId="282989687" sldId="689"/>
        </pc:sldMkLst>
      </pc:sldChg>
      <pc:sldChg chg="delSp del">
        <pc:chgData name="Aly Martinez Wilkinson" userId="453e66e6-cf6f-4739-880d-41f01ff85274" providerId="ADAL" clId="{7A3B39F7-0A26-470C-8AAF-269B7B846790}" dt="2020-10-06T19:23:36.202" v="653" actId="2696"/>
        <pc:sldMkLst>
          <pc:docMk/>
          <pc:sldMk cId="2464388140" sldId="690"/>
        </pc:sldMkLst>
        <pc:picChg chg="del">
          <ac:chgData name="Aly Martinez Wilkinson" userId="453e66e6-cf6f-4739-880d-41f01ff85274" providerId="ADAL" clId="{7A3B39F7-0A26-470C-8AAF-269B7B846790}" dt="2020-10-06T19:23:30.631" v="652" actId="478"/>
          <ac:picMkLst>
            <pc:docMk/>
            <pc:sldMk cId="2464388140" sldId="690"/>
            <ac:picMk id="1026" creationId="{2D30BE0D-84A4-428E-82DD-6C687B9B415F}"/>
          </ac:picMkLst>
        </pc:picChg>
      </pc:sldChg>
      <pc:sldChg chg="modNotesTx">
        <pc:chgData name="Aly Martinez Wilkinson" userId="453e66e6-cf6f-4739-880d-41f01ff85274" providerId="ADAL" clId="{7A3B39F7-0A26-470C-8AAF-269B7B846790}" dt="2020-10-06T19:28:13.284" v="879" actId="20577"/>
        <pc:sldMkLst>
          <pc:docMk/>
          <pc:sldMk cId="2771112949" sldId="691"/>
        </pc:sldMkLst>
      </pc:sldChg>
      <pc:sldChg chg="modNotesTx">
        <pc:chgData name="Aly Martinez Wilkinson" userId="453e66e6-cf6f-4739-880d-41f01ff85274" providerId="ADAL" clId="{7A3B39F7-0A26-470C-8AAF-269B7B846790}" dt="2020-10-06T19:28:26.735" v="900" actId="5793"/>
        <pc:sldMkLst>
          <pc:docMk/>
          <pc:sldMk cId="12659860" sldId="693"/>
        </pc:sldMkLst>
      </pc:sldChg>
      <pc:sldChg chg="delSp">
        <pc:chgData name="Aly Martinez Wilkinson" userId="453e66e6-cf6f-4739-880d-41f01ff85274" providerId="ADAL" clId="{7A3B39F7-0A26-470C-8AAF-269B7B846790}" dt="2020-10-06T19:29:56.398" v="901" actId="478"/>
        <pc:sldMkLst>
          <pc:docMk/>
          <pc:sldMk cId="3495697201" sldId="698"/>
        </pc:sldMkLst>
        <pc:picChg chg="del">
          <ac:chgData name="Aly Martinez Wilkinson" userId="453e66e6-cf6f-4739-880d-41f01ff85274" providerId="ADAL" clId="{7A3B39F7-0A26-470C-8AAF-269B7B846790}" dt="2020-10-06T19:29:56.398" v="901" actId="478"/>
          <ac:picMkLst>
            <pc:docMk/>
            <pc:sldMk cId="3495697201" sldId="698"/>
            <ac:picMk id="3" creationId="{27C1C46F-3AF4-4F36-9547-AA75C360A874}"/>
          </ac:picMkLst>
        </pc:picChg>
      </pc:sldChg>
      <pc:sldChg chg="modSp">
        <pc:chgData name="Aly Martinez Wilkinson" userId="453e66e6-cf6f-4739-880d-41f01ff85274" providerId="ADAL" clId="{7A3B39F7-0A26-470C-8AAF-269B7B846790}" dt="2020-10-06T19:30:47.332" v="902" actId="313"/>
        <pc:sldMkLst>
          <pc:docMk/>
          <pc:sldMk cId="1580504143" sldId="701"/>
        </pc:sldMkLst>
        <pc:spChg chg="mod">
          <ac:chgData name="Aly Martinez Wilkinson" userId="453e66e6-cf6f-4739-880d-41f01ff85274" providerId="ADAL" clId="{7A3B39F7-0A26-470C-8AAF-269B7B846790}" dt="2020-10-06T19:30:47.332" v="902" actId="313"/>
          <ac:spMkLst>
            <pc:docMk/>
            <pc:sldMk cId="1580504143" sldId="701"/>
            <ac:spMk id="3" creationId="{00000000-0000-0000-0000-000000000000}"/>
          </ac:spMkLst>
        </pc:spChg>
      </pc:sldChg>
      <pc:sldChg chg="delSp">
        <pc:chgData name="Aly Martinez Wilkinson" userId="453e66e6-cf6f-4739-880d-41f01ff85274" providerId="ADAL" clId="{7A3B39F7-0A26-470C-8AAF-269B7B846790}" dt="2020-10-06T19:31:21.616" v="903" actId="478"/>
        <pc:sldMkLst>
          <pc:docMk/>
          <pc:sldMk cId="3728286336" sldId="702"/>
        </pc:sldMkLst>
        <pc:picChg chg="del">
          <ac:chgData name="Aly Martinez Wilkinson" userId="453e66e6-cf6f-4739-880d-41f01ff85274" providerId="ADAL" clId="{7A3B39F7-0A26-470C-8AAF-269B7B846790}" dt="2020-10-06T19:31:21.616" v="903" actId="478"/>
          <ac:picMkLst>
            <pc:docMk/>
            <pc:sldMk cId="3728286336" sldId="702"/>
            <ac:picMk id="3" creationId="{D00F7589-9361-4AA0-B734-C8EBA0CFE2E2}"/>
          </ac:picMkLst>
        </pc:picChg>
      </pc:sldChg>
      <pc:sldChg chg="delSp">
        <pc:chgData name="Aly Martinez Wilkinson" userId="453e66e6-cf6f-4739-880d-41f01ff85274" providerId="ADAL" clId="{7A3B39F7-0A26-470C-8AAF-269B7B846790}" dt="2020-10-06T19:32:02.102" v="904" actId="478"/>
        <pc:sldMkLst>
          <pc:docMk/>
          <pc:sldMk cId="3570424207" sldId="704"/>
        </pc:sldMkLst>
        <pc:picChg chg="del">
          <ac:chgData name="Aly Martinez Wilkinson" userId="453e66e6-cf6f-4739-880d-41f01ff85274" providerId="ADAL" clId="{7A3B39F7-0A26-470C-8AAF-269B7B846790}" dt="2020-10-06T19:32:02.102" v="904" actId="478"/>
          <ac:picMkLst>
            <pc:docMk/>
            <pc:sldMk cId="3570424207" sldId="704"/>
            <ac:picMk id="3" creationId="{B36E99B1-D3FE-4294-967D-4971A665283E}"/>
          </ac:picMkLst>
        </pc:picChg>
      </pc:sldChg>
      <pc:sldChg chg="modNotesTx">
        <pc:chgData name="Aly Martinez Wilkinson" userId="453e66e6-cf6f-4739-880d-41f01ff85274" providerId="ADAL" clId="{7A3B39F7-0A26-470C-8AAF-269B7B846790}" dt="2020-10-06T19:43:29.640" v="983" actId="20577"/>
        <pc:sldMkLst>
          <pc:docMk/>
          <pc:sldMk cId="4276308904" sldId="705"/>
        </pc:sldMkLst>
      </pc:sldChg>
      <pc:sldChg chg="delSp ord">
        <pc:chgData name="Aly Martinez Wilkinson" userId="453e66e6-cf6f-4739-880d-41f01ff85274" providerId="ADAL" clId="{7A3B39F7-0A26-470C-8AAF-269B7B846790}" dt="2020-10-06T19:42:33.829" v="943"/>
        <pc:sldMkLst>
          <pc:docMk/>
          <pc:sldMk cId="2824344527" sldId="706"/>
        </pc:sldMkLst>
        <pc:picChg chg="del">
          <ac:chgData name="Aly Martinez Wilkinson" userId="453e66e6-cf6f-4739-880d-41f01ff85274" providerId="ADAL" clId="{7A3B39F7-0A26-470C-8AAF-269B7B846790}" dt="2020-10-06T19:32:23.290" v="905" actId="478"/>
          <ac:picMkLst>
            <pc:docMk/>
            <pc:sldMk cId="2824344527" sldId="706"/>
            <ac:picMk id="3" creationId="{4B8FDFC1-2FDC-47A3-B60C-5EF39B1E62CA}"/>
          </ac:picMkLst>
        </pc:picChg>
      </pc:sldChg>
      <pc:sldChg chg="ord">
        <pc:chgData name="Aly Martinez Wilkinson" userId="453e66e6-cf6f-4739-880d-41f01ff85274" providerId="ADAL" clId="{7A3B39F7-0A26-470C-8AAF-269B7B846790}" dt="2020-10-06T19:42:33.829" v="943"/>
        <pc:sldMkLst>
          <pc:docMk/>
          <pc:sldMk cId="4188351716" sldId="707"/>
        </pc:sldMkLst>
      </pc:sldChg>
      <pc:sldChg chg="addSp delSp">
        <pc:chgData name="Aly Martinez Wilkinson" userId="453e66e6-cf6f-4739-880d-41f01ff85274" providerId="ADAL" clId="{7A3B39F7-0A26-470C-8AAF-269B7B846790}" dt="2020-10-06T19:33:36.425" v="907" actId="478"/>
        <pc:sldMkLst>
          <pc:docMk/>
          <pc:sldMk cId="3000334867" sldId="708"/>
        </pc:sldMkLst>
        <pc:picChg chg="add del">
          <ac:chgData name="Aly Martinez Wilkinson" userId="453e66e6-cf6f-4739-880d-41f01ff85274" providerId="ADAL" clId="{7A3B39F7-0A26-470C-8AAF-269B7B846790}" dt="2020-10-06T19:33:36.425" v="907" actId="478"/>
          <ac:picMkLst>
            <pc:docMk/>
            <pc:sldMk cId="3000334867" sldId="708"/>
            <ac:picMk id="3" creationId="{D6BAF8CB-97F1-497D-8992-5124417B9B56}"/>
          </ac:picMkLst>
        </pc:picChg>
      </pc:sldChg>
      <pc:sldChg chg="modSp">
        <pc:chgData name="Aly Martinez Wilkinson" userId="453e66e6-cf6f-4739-880d-41f01ff85274" providerId="ADAL" clId="{7A3B39F7-0A26-470C-8AAF-269B7B846790}" dt="2020-10-06T19:35:05.501" v="927" actId="20577"/>
        <pc:sldMkLst>
          <pc:docMk/>
          <pc:sldMk cId="896397246" sldId="709"/>
        </pc:sldMkLst>
        <pc:spChg chg="mod">
          <ac:chgData name="Aly Martinez Wilkinson" userId="453e66e6-cf6f-4739-880d-41f01ff85274" providerId="ADAL" clId="{7A3B39F7-0A26-470C-8AAF-269B7B846790}" dt="2020-10-06T19:35:05.501" v="927" actId="20577"/>
          <ac:spMkLst>
            <pc:docMk/>
            <pc:sldMk cId="896397246" sldId="709"/>
            <ac:spMk id="5" creationId="{C8DD8CA8-4A8B-4715-9B44-B75A84456411}"/>
          </ac:spMkLst>
        </pc:spChg>
      </pc:sldChg>
      <pc:sldChg chg="delSp">
        <pc:chgData name="Aly Martinez Wilkinson" userId="453e66e6-cf6f-4739-880d-41f01ff85274" providerId="ADAL" clId="{7A3B39F7-0A26-470C-8AAF-269B7B846790}" dt="2020-10-06T19:36:01.563" v="929" actId="478"/>
        <pc:sldMkLst>
          <pc:docMk/>
          <pc:sldMk cId="2947853282" sldId="712"/>
        </pc:sldMkLst>
        <pc:spChg chg="del">
          <ac:chgData name="Aly Martinez Wilkinson" userId="453e66e6-cf6f-4739-880d-41f01ff85274" providerId="ADAL" clId="{7A3B39F7-0A26-470C-8AAF-269B7B846790}" dt="2020-10-06T19:36:01.563" v="929" actId="478"/>
          <ac:spMkLst>
            <pc:docMk/>
            <pc:sldMk cId="2947853282" sldId="712"/>
            <ac:spMk id="3" creationId="{00000000-0000-0000-0000-000000000000}"/>
          </ac:spMkLst>
        </pc:spChg>
        <pc:picChg chg="del">
          <ac:chgData name="Aly Martinez Wilkinson" userId="453e66e6-cf6f-4739-880d-41f01ff85274" providerId="ADAL" clId="{7A3B39F7-0A26-470C-8AAF-269B7B846790}" dt="2020-10-06T19:35:58.677" v="928" actId="478"/>
          <ac:picMkLst>
            <pc:docMk/>
            <pc:sldMk cId="2947853282" sldId="712"/>
            <ac:picMk id="4" creationId="{A33C299E-129D-4FD9-B889-2E87F56D355B}"/>
          </ac:picMkLst>
        </pc:picChg>
      </pc:sldChg>
      <pc:sldChg chg="modSp modNotesTx">
        <pc:chgData name="Aly Martinez Wilkinson" userId="453e66e6-cf6f-4739-880d-41f01ff85274" providerId="ADAL" clId="{7A3B39F7-0A26-470C-8AAF-269B7B846790}" dt="2020-10-06T19:36:47.367" v="935" actId="20577"/>
        <pc:sldMkLst>
          <pc:docMk/>
          <pc:sldMk cId="3837580129" sldId="713"/>
        </pc:sldMkLst>
        <pc:spChg chg="mod">
          <ac:chgData name="Aly Martinez Wilkinson" userId="453e66e6-cf6f-4739-880d-41f01ff85274" providerId="ADAL" clId="{7A3B39F7-0A26-470C-8AAF-269B7B846790}" dt="2020-10-06T19:36:18.808" v="931" actId="20577"/>
          <ac:spMkLst>
            <pc:docMk/>
            <pc:sldMk cId="3837580129" sldId="713"/>
            <ac:spMk id="5" creationId="{00000000-0000-0000-0000-000000000000}"/>
          </ac:spMkLst>
        </pc:spChg>
      </pc:sldChg>
      <pc:sldChg chg="delSp modNotesTx">
        <pc:chgData name="Aly Martinez Wilkinson" userId="453e66e6-cf6f-4739-880d-41f01ff85274" providerId="ADAL" clId="{7A3B39F7-0A26-470C-8AAF-269B7B846790}" dt="2020-10-06T19:37:35.697" v="942" actId="20577"/>
        <pc:sldMkLst>
          <pc:docMk/>
          <pc:sldMk cId="4069033871" sldId="714"/>
        </pc:sldMkLst>
        <pc:picChg chg="del">
          <ac:chgData name="Aly Martinez Wilkinson" userId="453e66e6-cf6f-4739-880d-41f01ff85274" providerId="ADAL" clId="{7A3B39F7-0A26-470C-8AAF-269B7B846790}" dt="2020-10-06T19:37:27.360" v="936" actId="478"/>
          <ac:picMkLst>
            <pc:docMk/>
            <pc:sldMk cId="4069033871" sldId="714"/>
            <ac:picMk id="3" creationId="{F48C6C63-4FFC-418A-B27B-0DBB6352BC1E}"/>
          </ac:picMkLst>
        </pc:picChg>
      </pc:sldChg>
      <pc:sldChg chg="modNotesTx">
        <pc:chgData name="Aly Martinez Wilkinson" userId="453e66e6-cf6f-4739-880d-41f01ff85274" providerId="ADAL" clId="{7A3B39F7-0A26-470C-8AAF-269B7B846790}" dt="2020-10-06T19:19:35.467" v="539" actId="20577"/>
        <pc:sldMkLst>
          <pc:docMk/>
          <pc:sldMk cId="2262522016" sldId="722"/>
        </pc:sldMkLst>
      </pc:sldChg>
      <pc:sldChg chg="modNotesTx">
        <pc:chgData name="Aly Martinez Wilkinson" userId="453e66e6-cf6f-4739-880d-41f01ff85274" providerId="ADAL" clId="{7A3B39F7-0A26-470C-8AAF-269B7B846790}" dt="2020-10-06T19:20:29.722" v="550" actId="20577"/>
        <pc:sldMkLst>
          <pc:docMk/>
          <pc:sldMk cId="2337887574" sldId="723"/>
        </pc:sldMkLst>
      </pc:sldChg>
      <pc:sldChg chg="modNotesTx">
        <pc:chgData name="Aly Martinez Wilkinson" userId="453e66e6-cf6f-4739-880d-41f01ff85274" providerId="ADAL" clId="{7A3B39F7-0A26-470C-8AAF-269B7B846790}" dt="2020-10-06T19:23:04.333" v="651" actId="20577"/>
        <pc:sldMkLst>
          <pc:docMk/>
          <pc:sldMk cId="2132561151" sldId="724"/>
        </pc:sldMkLst>
      </pc:sldChg>
      <pc:sldChg chg="modSp">
        <pc:chgData name="Aly Martinez Wilkinson" userId="453e66e6-cf6f-4739-880d-41f01ff85274" providerId="ADAL" clId="{7A3B39F7-0A26-470C-8AAF-269B7B846790}" dt="2020-10-06T19:45:36.733" v="990" actId="20577"/>
        <pc:sldMkLst>
          <pc:docMk/>
          <pc:sldMk cId="681602175" sldId="727"/>
        </pc:sldMkLst>
        <pc:spChg chg="mod">
          <ac:chgData name="Aly Martinez Wilkinson" userId="453e66e6-cf6f-4739-880d-41f01ff85274" providerId="ADAL" clId="{7A3B39F7-0A26-470C-8AAF-269B7B846790}" dt="2020-10-06T19:45:36.733" v="990" actId="20577"/>
          <ac:spMkLst>
            <pc:docMk/>
            <pc:sldMk cId="681602175" sldId="727"/>
            <ac:spMk id="3" creationId="{00000000-0000-0000-0000-000000000000}"/>
          </ac:spMkLst>
        </pc:spChg>
      </pc:sldChg>
      <pc:sldChg chg="del">
        <pc:chgData name="Aly Martinez Wilkinson" userId="453e66e6-cf6f-4739-880d-41f01ff85274" providerId="ADAL" clId="{7A3B39F7-0A26-470C-8AAF-269B7B846790}" dt="2020-10-06T19:47:15.402" v="991" actId="2696"/>
        <pc:sldMkLst>
          <pc:docMk/>
          <pc:sldMk cId="3933050136" sldId="729"/>
        </pc:sldMkLst>
      </pc:sldChg>
      <pc:sldChg chg="modSp modNotesTx">
        <pc:chgData name="Aly Martinez Wilkinson" userId="453e66e6-cf6f-4739-880d-41f01ff85274" providerId="ADAL" clId="{7A3B39F7-0A26-470C-8AAF-269B7B846790}" dt="2020-10-06T19:49:07.860" v="1078" actId="20577"/>
        <pc:sldMkLst>
          <pc:docMk/>
          <pc:sldMk cId="1779785857" sldId="730"/>
        </pc:sldMkLst>
        <pc:spChg chg="mod">
          <ac:chgData name="Aly Martinez Wilkinson" userId="453e66e6-cf6f-4739-880d-41f01ff85274" providerId="ADAL" clId="{7A3B39F7-0A26-470C-8AAF-269B7B846790}" dt="2020-10-06T19:47:20.742" v="993" actId="20577"/>
          <ac:spMkLst>
            <pc:docMk/>
            <pc:sldMk cId="1779785857" sldId="730"/>
            <ac:spMk id="2" creationId="{00000000-0000-0000-0000-000000000000}"/>
          </ac:spMkLst>
        </pc:spChg>
        <pc:spChg chg="mod">
          <ac:chgData name="Aly Martinez Wilkinson" userId="453e66e6-cf6f-4739-880d-41f01ff85274" providerId="ADAL" clId="{7A3B39F7-0A26-470C-8AAF-269B7B846790}" dt="2020-10-06T19:49:07.860" v="1078" actId="20577"/>
          <ac:spMkLst>
            <pc:docMk/>
            <pc:sldMk cId="1779785857" sldId="730"/>
            <ac:spMk id="3" creationId="{00000000-0000-0000-0000-000000000000}"/>
          </ac:spMkLst>
        </pc:spChg>
      </pc:sldChg>
      <pc:sldChg chg="modSp">
        <pc:chgData name="Aly Martinez Wilkinson" userId="453e66e6-cf6f-4739-880d-41f01ff85274" providerId="ADAL" clId="{7A3B39F7-0A26-470C-8AAF-269B7B846790}" dt="2020-10-06T19:48:37.057" v="1046" actId="20577"/>
        <pc:sldMkLst>
          <pc:docMk/>
          <pc:sldMk cId="4269843793" sldId="731"/>
        </pc:sldMkLst>
        <pc:spChg chg="mod">
          <ac:chgData name="Aly Martinez Wilkinson" userId="453e66e6-cf6f-4739-880d-41f01ff85274" providerId="ADAL" clId="{7A3B39F7-0A26-470C-8AAF-269B7B846790}" dt="2020-10-06T19:47:46.488" v="997" actId="20577"/>
          <ac:spMkLst>
            <pc:docMk/>
            <pc:sldMk cId="4269843793" sldId="731"/>
            <ac:spMk id="2" creationId="{00000000-0000-0000-0000-000000000000}"/>
          </ac:spMkLst>
        </pc:spChg>
        <pc:spChg chg="mod">
          <ac:chgData name="Aly Martinez Wilkinson" userId="453e66e6-cf6f-4739-880d-41f01ff85274" providerId="ADAL" clId="{7A3B39F7-0A26-470C-8AAF-269B7B846790}" dt="2020-10-06T19:48:37.057" v="1046" actId="20577"/>
          <ac:spMkLst>
            <pc:docMk/>
            <pc:sldMk cId="4269843793" sldId="731"/>
            <ac:spMk id="3" creationId="{00000000-0000-0000-0000-000000000000}"/>
          </ac:spMkLst>
        </pc:spChg>
      </pc:sldChg>
      <pc:sldChg chg="modSp">
        <pc:chgData name="Aly Martinez Wilkinson" userId="453e66e6-cf6f-4739-880d-41f01ff85274" providerId="ADAL" clId="{7A3B39F7-0A26-470C-8AAF-269B7B846790}" dt="2020-10-06T19:53:25.821" v="1151" actId="13926"/>
        <pc:sldMkLst>
          <pc:docMk/>
          <pc:sldMk cId="2439447104" sldId="732"/>
        </pc:sldMkLst>
        <pc:spChg chg="mod">
          <ac:chgData name="Aly Martinez Wilkinson" userId="453e66e6-cf6f-4739-880d-41f01ff85274" providerId="ADAL" clId="{7A3B39F7-0A26-470C-8AAF-269B7B846790}" dt="2020-10-06T19:53:25.821" v="1151" actId="13926"/>
          <ac:spMkLst>
            <pc:docMk/>
            <pc:sldMk cId="2439447104" sldId="732"/>
            <ac:spMk id="3" creationId="{00000000-0000-0000-0000-000000000000}"/>
          </ac:spMkLst>
        </pc:spChg>
      </pc:sldChg>
      <pc:sldChg chg="delSp">
        <pc:chgData name="Aly Martinez Wilkinson" userId="453e66e6-cf6f-4739-880d-41f01ff85274" providerId="ADAL" clId="{7A3B39F7-0A26-470C-8AAF-269B7B846790}" dt="2020-10-06T19:53:33.679" v="1152" actId="478"/>
        <pc:sldMkLst>
          <pc:docMk/>
          <pc:sldMk cId="1007331000" sldId="733"/>
        </pc:sldMkLst>
        <pc:spChg chg="del">
          <ac:chgData name="Aly Martinez Wilkinson" userId="453e66e6-cf6f-4739-880d-41f01ff85274" providerId="ADAL" clId="{7A3B39F7-0A26-470C-8AAF-269B7B846790}" dt="2020-10-06T19:53:33.679" v="1152" actId="478"/>
          <ac:spMkLst>
            <pc:docMk/>
            <pc:sldMk cId="1007331000" sldId="733"/>
            <ac:spMk id="2" creationId="{719D015F-8B2E-4AC9-86CA-CD197F3B398C}"/>
          </ac:spMkLst>
        </pc:spChg>
      </pc:sldChg>
      <pc:sldChg chg="del">
        <pc:chgData name="Aly Martinez Wilkinson" userId="453e66e6-cf6f-4739-880d-41f01ff85274" providerId="ADAL" clId="{7A3B39F7-0A26-470C-8AAF-269B7B846790}" dt="2020-10-06T19:49:50.225" v="1079" actId="2696"/>
        <pc:sldMkLst>
          <pc:docMk/>
          <pc:sldMk cId="211095636" sldId="744"/>
        </pc:sldMkLst>
      </pc:sldChg>
      <pc:sldChg chg="modTransition">
        <pc:chgData name="Aly Martinez Wilkinson" userId="453e66e6-cf6f-4739-880d-41f01ff85274" providerId="ADAL" clId="{7A3B39F7-0A26-470C-8AAF-269B7B846790}" dt="2020-10-06T19:50:20.886" v="1080"/>
        <pc:sldMkLst>
          <pc:docMk/>
          <pc:sldMk cId="69210848" sldId="745"/>
        </pc:sldMkLst>
      </pc:sldChg>
      <pc:sldChg chg="modSp modAnim modNotesTx">
        <pc:chgData name="Aly Martinez Wilkinson" userId="453e66e6-cf6f-4739-880d-41f01ff85274" providerId="ADAL" clId="{7A3B39F7-0A26-470C-8AAF-269B7B846790}" dt="2020-10-06T19:51:04.325" v="1109" actId="20577"/>
        <pc:sldMkLst>
          <pc:docMk/>
          <pc:sldMk cId="3500120623" sldId="749"/>
        </pc:sldMkLst>
        <pc:spChg chg="mod">
          <ac:chgData name="Aly Martinez Wilkinson" userId="453e66e6-cf6f-4739-880d-41f01ff85274" providerId="ADAL" clId="{7A3B39F7-0A26-470C-8AAF-269B7B846790}" dt="2020-10-06T19:50:56.639" v="1085" actId="20577"/>
          <ac:spMkLst>
            <pc:docMk/>
            <pc:sldMk cId="3500120623" sldId="749"/>
            <ac:spMk id="3" creationId="{00000000-0000-0000-0000-000000000000}"/>
          </ac:spMkLst>
        </pc:spChg>
      </pc:sldChg>
      <pc:sldChg chg="modNotesTx">
        <pc:chgData name="Aly Martinez Wilkinson" userId="453e66e6-cf6f-4739-880d-41f01ff85274" providerId="ADAL" clId="{7A3B39F7-0A26-470C-8AAF-269B7B846790}" dt="2020-10-06T19:51:42.686" v="1117" actId="20577"/>
        <pc:sldMkLst>
          <pc:docMk/>
          <pc:sldMk cId="4252405472" sldId="750"/>
        </pc:sldMkLst>
      </pc:sldChg>
      <pc:sldChg chg="modNotesTx">
        <pc:chgData name="Aly Martinez Wilkinson" userId="453e66e6-cf6f-4739-880d-41f01ff85274" providerId="ADAL" clId="{7A3B39F7-0A26-470C-8AAF-269B7B846790}" dt="2020-10-06T19:51:49.838" v="1123" actId="20577"/>
        <pc:sldMkLst>
          <pc:docMk/>
          <pc:sldMk cId="786071821" sldId="751"/>
        </pc:sldMkLst>
      </pc:sldChg>
      <pc:sldChg chg="modSp modNotesTx">
        <pc:chgData name="Aly Martinez Wilkinson" userId="453e66e6-cf6f-4739-880d-41f01ff85274" providerId="ADAL" clId="{7A3B39F7-0A26-470C-8AAF-269B7B846790}" dt="2020-10-06T19:52:28.296" v="1131" actId="20577"/>
        <pc:sldMkLst>
          <pc:docMk/>
          <pc:sldMk cId="1426071158" sldId="752"/>
        </pc:sldMkLst>
        <pc:spChg chg="mod">
          <ac:chgData name="Aly Martinez Wilkinson" userId="453e66e6-cf6f-4739-880d-41f01ff85274" providerId="ADAL" clId="{7A3B39F7-0A26-470C-8AAF-269B7B846790}" dt="2020-10-06T19:52:28.296" v="1131" actId="20577"/>
          <ac:spMkLst>
            <pc:docMk/>
            <pc:sldMk cId="1426071158" sldId="752"/>
            <ac:spMk id="3" creationId="{00000000-0000-0000-0000-000000000000}"/>
          </ac:spMkLst>
        </pc:spChg>
      </pc:sldChg>
      <pc:sldChg chg="modNotesTx">
        <pc:chgData name="Aly Martinez Wilkinson" userId="453e66e6-cf6f-4739-880d-41f01ff85274" providerId="ADAL" clId="{7A3B39F7-0A26-470C-8AAF-269B7B846790}" dt="2020-10-06T19:52:49.552" v="1149" actId="20577"/>
        <pc:sldMkLst>
          <pc:docMk/>
          <pc:sldMk cId="4259282513" sldId="753"/>
        </pc:sldMkLst>
      </pc:sldChg>
      <pc:sldChg chg="modSp ord">
        <pc:chgData name="Aly Martinez Wilkinson" userId="453e66e6-cf6f-4739-880d-41f01ff85274" providerId="ADAL" clId="{7A3B39F7-0A26-470C-8AAF-269B7B846790}" dt="2020-10-06T19:16:05.047" v="489"/>
        <pc:sldMkLst>
          <pc:docMk/>
          <pc:sldMk cId="3411629521" sldId="754"/>
        </pc:sldMkLst>
        <pc:spChg chg="mod">
          <ac:chgData name="Aly Martinez Wilkinson" userId="453e66e6-cf6f-4739-880d-41f01ff85274" providerId="ADAL" clId="{7A3B39F7-0A26-470C-8AAF-269B7B846790}" dt="2020-10-06T19:13:56.389" v="444" actId="20577"/>
          <ac:spMkLst>
            <pc:docMk/>
            <pc:sldMk cId="3411629521" sldId="754"/>
            <ac:spMk id="2" creationId="{00000000-0000-0000-0000-000000000000}"/>
          </ac:spMkLst>
        </pc:spChg>
        <pc:spChg chg="mod">
          <ac:chgData name="Aly Martinez Wilkinson" userId="453e66e6-cf6f-4739-880d-41f01ff85274" providerId="ADAL" clId="{7A3B39F7-0A26-470C-8AAF-269B7B846790}" dt="2020-10-06T19:13:43.605" v="443" actId="5793"/>
          <ac:spMkLst>
            <pc:docMk/>
            <pc:sldMk cId="3411629521" sldId="754"/>
            <ac:spMk id="3" creationId="{00000000-0000-0000-0000-000000000000}"/>
          </ac:spMkLst>
        </pc:spChg>
      </pc:sldChg>
      <pc:sldChg chg="modSp add ord modNotesTx">
        <pc:chgData name="Aly Martinez Wilkinson" userId="453e66e6-cf6f-4739-880d-41f01ff85274" providerId="ADAL" clId="{7A3B39F7-0A26-470C-8AAF-269B7B846790}" dt="2020-10-06T19:15:30.661" v="488" actId="20577"/>
        <pc:sldMkLst>
          <pc:docMk/>
          <pc:sldMk cId="2404211621" sldId="755"/>
        </pc:sldMkLst>
        <pc:spChg chg="mod">
          <ac:chgData name="Aly Martinez Wilkinson" userId="453e66e6-cf6f-4739-880d-41f01ff85274" providerId="ADAL" clId="{7A3B39F7-0A26-470C-8AAF-269B7B846790}" dt="2020-10-06T19:14:52.132" v="461" actId="20577"/>
          <ac:spMkLst>
            <pc:docMk/>
            <pc:sldMk cId="2404211621" sldId="755"/>
            <ac:spMk id="2" creationId="{D9318A3A-67BD-42C4-BDBD-FF2C61975DBE}"/>
          </ac:spMkLst>
        </pc:spChg>
      </pc:sldChg>
      <pc:sldChg chg="delSp modSp add">
        <pc:chgData name="Aly Martinez Wilkinson" userId="453e66e6-cf6f-4739-880d-41f01ff85274" providerId="ADAL" clId="{7A3B39F7-0A26-470C-8AAF-269B7B846790}" dt="2020-10-06T19:17:56.099" v="509" actId="313"/>
        <pc:sldMkLst>
          <pc:docMk/>
          <pc:sldMk cId="3463233137" sldId="756"/>
        </pc:sldMkLst>
        <pc:spChg chg="mod">
          <ac:chgData name="Aly Martinez Wilkinson" userId="453e66e6-cf6f-4739-880d-41f01ff85274" providerId="ADAL" clId="{7A3B39F7-0A26-470C-8AAF-269B7B846790}" dt="2020-10-06T19:17:56.099" v="509" actId="313"/>
          <ac:spMkLst>
            <pc:docMk/>
            <pc:sldMk cId="3463233137" sldId="756"/>
            <ac:spMk id="3" creationId="{00000000-0000-0000-0000-000000000000}"/>
          </ac:spMkLst>
        </pc:spChg>
        <pc:picChg chg="del">
          <ac:chgData name="Aly Martinez Wilkinson" userId="453e66e6-cf6f-4739-880d-41f01ff85274" providerId="ADAL" clId="{7A3B39F7-0A26-470C-8AAF-269B7B846790}" dt="2020-10-06T19:17:02.154" v="491" actId="478"/>
          <ac:picMkLst>
            <pc:docMk/>
            <pc:sldMk cId="3463233137" sldId="756"/>
            <ac:picMk id="5" creationId="{BFC0E1B5-AE65-498F-99E8-DC65B7B71B10}"/>
          </ac:picMkLst>
        </pc:picChg>
      </pc:sldChg>
      <pc:sldChg chg="modSp add ord modNotesTx">
        <pc:chgData name="Aly Martinez Wilkinson" userId="453e66e6-cf6f-4739-880d-41f01ff85274" providerId="ADAL" clId="{7A3B39F7-0A26-470C-8AAF-269B7B846790}" dt="2020-10-06T19:27:33.313" v="873" actId="5793"/>
        <pc:sldMkLst>
          <pc:docMk/>
          <pc:sldMk cId="4051332301" sldId="757"/>
        </pc:sldMkLst>
        <pc:spChg chg="mod">
          <ac:chgData name="Aly Martinez Wilkinson" userId="453e66e6-cf6f-4739-880d-41f01ff85274" providerId="ADAL" clId="{7A3B39F7-0A26-470C-8AAF-269B7B846790}" dt="2020-10-06T19:25:23.015" v="728" actId="20577"/>
          <ac:spMkLst>
            <pc:docMk/>
            <pc:sldMk cId="4051332301" sldId="757"/>
            <ac:spMk id="2" creationId="{2C08616A-A863-4926-9790-5BFBF2A06253}"/>
          </ac:spMkLst>
        </pc:spChg>
        <pc:spChg chg="mod">
          <ac:chgData name="Aly Martinez Wilkinson" userId="453e66e6-cf6f-4739-880d-41f01ff85274" providerId="ADAL" clId="{7A3B39F7-0A26-470C-8AAF-269B7B846790}" dt="2020-10-06T19:27:33.313" v="873" actId="5793"/>
          <ac:spMkLst>
            <pc:docMk/>
            <pc:sldMk cId="4051332301" sldId="757"/>
            <ac:spMk id="3" creationId="{BC377561-808D-4F1A-B132-6B992536F58D}"/>
          </ac:spMkLst>
        </pc:spChg>
      </pc:sldChg>
      <pc:sldChg chg="modSp add">
        <pc:chgData name="Aly Martinez Wilkinson" userId="453e66e6-cf6f-4739-880d-41f01ff85274" providerId="ADAL" clId="{7A3B39F7-0A26-470C-8AAF-269B7B846790}" dt="2020-10-06T19:56:19.069" v="1228" actId="20577"/>
        <pc:sldMkLst>
          <pc:docMk/>
          <pc:sldMk cId="334870701" sldId="758"/>
        </pc:sldMkLst>
        <pc:spChg chg="mod">
          <ac:chgData name="Aly Martinez Wilkinson" userId="453e66e6-cf6f-4739-880d-41f01ff85274" providerId="ADAL" clId="{7A3B39F7-0A26-470C-8AAF-269B7B846790}" dt="2020-10-06T19:55:30.043" v="1185" actId="20577"/>
          <ac:spMkLst>
            <pc:docMk/>
            <pc:sldMk cId="334870701" sldId="758"/>
            <ac:spMk id="2" creationId="{62F504AE-A278-46F4-8524-A84F16B4C81B}"/>
          </ac:spMkLst>
        </pc:spChg>
        <pc:spChg chg="mod">
          <ac:chgData name="Aly Martinez Wilkinson" userId="453e66e6-cf6f-4739-880d-41f01ff85274" providerId="ADAL" clId="{7A3B39F7-0A26-470C-8AAF-269B7B846790}" dt="2020-10-06T19:56:19.069" v="1228" actId="20577"/>
          <ac:spMkLst>
            <pc:docMk/>
            <pc:sldMk cId="334870701" sldId="758"/>
            <ac:spMk id="3" creationId="{BBB8FC78-2C59-4657-801A-17D059069240}"/>
          </ac:spMkLst>
        </pc:spChg>
      </pc:sldChg>
      <pc:sldChg chg="add del">
        <pc:chgData name="Aly Martinez Wilkinson" userId="453e66e6-cf6f-4739-880d-41f01ff85274" providerId="ADAL" clId="{7A3B39F7-0A26-470C-8AAF-269B7B846790}" dt="2020-10-06T19:25:45.033" v="740" actId="2696"/>
        <pc:sldMkLst>
          <pc:docMk/>
          <pc:sldMk cId="1898630998" sldId="758"/>
        </pc:sldMkLst>
      </pc:sldChg>
      <pc:sldChg chg="add">
        <pc:chgData name="Aly Martinez Wilkinson" userId="453e66e6-cf6f-4739-880d-41f01ff85274" providerId="ADAL" clId="{7A3B39F7-0A26-470C-8AAF-269B7B846790}" dt="2020-10-06T19:57:45.625" v="1229"/>
        <pc:sldMkLst>
          <pc:docMk/>
          <pc:sldMk cId="3769392570" sldId="759"/>
        </pc:sldMkLst>
      </pc:sldChg>
      <pc:sldChg chg="delSp modSp add">
        <pc:chgData name="Aly Martinez Wilkinson" userId="453e66e6-cf6f-4739-880d-41f01ff85274" providerId="ADAL" clId="{7A3B39F7-0A26-470C-8AAF-269B7B846790}" dt="2020-10-06T19:58:02.559" v="1249" actId="478"/>
        <pc:sldMkLst>
          <pc:docMk/>
          <pc:sldMk cId="3953130093" sldId="760"/>
        </pc:sldMkLst>
        <pc:spChg chg="mod">
          <ac:chgData name="Aly Martinez Wilkinson" userId="453e66e6-cf6f-4739-880d-41f01ff85274" providerId="ADAL" clId="{7A3B39F7-0A26-470C-8AAF-269B7B846790}" dt="2020-10-06T19:57:59.327" v="1248" actId="20577"/>
          <ac:spMkLst>
            <pc:docMk/>
            <pc:sldMk cId="3953130093" sldId="760"/>
            <ac:spMk id="2" creationId="{7D93DB58-6654-41E4-A63B-FD8E75363AD3}"/>
          </ac:spMkLst>
        </pc:spChg>
        <pc:spChg chg="del">
          <ac:chgData name="Aly Martinez Wilkinson" userId="453e66e6-cf6f-4739-880d-41f01ff85274" providerId="ADAL" clId="{7A3B39F7-0A26-470C-8AAF-269B7B846790}" dt="2020-10-06T19:58:02.559" v="1249" actId="478"/>
          <ac:spMkLst>
            <pc:docMk/>
            <pc:sldMk cId="3953130093" sldId="760"/>
            <ac:spMk id="3" creationId="{B6B3CEEB-8691-405B-ADCE-97903A7B40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3B8DD-F190-4F81-AF6F-5132A41E721D}" type="datetimeFigureOut">
              <a:rPr lang="en-US" smtClean="0"/>
              <a:t>10/15/2020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3CC98-4E02-4131-B491-1D8C918F8BA8}" type="slidenum">
              <a:rPr lang="en-US" smtClean="0"/>
              <a:t>‹#›</a:t>
            </a:fld>
            <a:endParaRPr lang="en-US"/>
          </a:p>
        </p:txBody>
      </p:sp>
    </p:spTree>
    <p:extLst>
      <p:ext uri="{BB962C8B-B14F-4D97-AF65-F5344CB8AC3E}">
        <p14:creationId xmlns:p14="http://schemas.microsoft.com/office/powerpoint/2010/main" val="334644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1</a:t>
            </a:fld>
            <a:endParaRPr lang="en-US"/>
          </a:p>
        </p:txBody>
      </p:sp>
    </p:spTree>
    <p:extLst>
      <p:ext uri="{BB962C8B-B14F-4D97-AF65-F5344CB8AC3E}">
        <p14:creationId xmlns:p14="http://schemas.microsoft.com/office/powerpoint/2010/main" val="302988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sz="3200" dirty="0"/>
              <a:t>Feedback provided to districts: </a:t>
            </a:r>
            <a:r>
              <a:rPr lang="en-US" sz="2800" dirty="0"/>
              <a:t>Under further review, Vocab 25,</a:t>
            </a:r>
            <a:r>
              <a:rPr lang="en-US" sz="2800" baseline="0" dirty="0"/>
              <a:t> Reading Comp 50, Writing Skills 25,</a:t>
            </a:r>
            <a:endParaRPr lang="en-US" sz="2800" dirty="0"/>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a:t>
            </a:fld>
            <a:endParaRPr lang="en-US"/>
          </a:p>
        </p:txBody>
      </p:sp>
    </p:spTree>
    <p:extLst>
      <p:ext uri="{BB962C8B-B14F-4D97-AF65-F5344CB8AC3E}">
        <p14:creationId xmlns:p14="http://schemas.microsoft.com/office/powerpoint/2010/main" val="1250341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ighlight>
                  <a:srgbClr val="FFFF00"/>
                </a:highlight>
              </a:rPr>
              <a:t>Grade levels---all</a:t>
            </a:r>
            <a:r>
              <a:rPr lang="en-US" baseline="0" dirty="0" smtClean="0">
                <a:highlight>
                  <a:srgbClr val="FFFF00"/>
                </a:highlight>
              </a:rPr>
              <a:t> students Either General or alternate all students.</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9E33CC98-4E02-4131-B491-1D8C918F8BA8}" type="slidenum">
              <a:rPr lang="en-US" smtClean="0"/>
              <a:t>14</a:t>
            </a:fld>
            <a:endParaRPr lang="en-US"/>
          </a:p>
        </p:txBody>
      </p:sp>
    </p:spTree>
    <p:extLst>
      <p:ext uri="{BB962C8B-B14F-4D97-AF65-F5344CB8AC3E}">
        <p14:creationId xmlns:p14="http://schemas.microsoft.com/office/powerpoint/2010/main" val="3354343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someplace else – Jeremy clarify paper/pencil clarification</a:t>
            </a:r>
          </a:p>
          <a:p>
            <a:r>
              <a:rPr lang="en-US" dirty="0"/>
              <a:t>Sharon says Do a Good Job and science</a:t>
            </a:r>
          </a:p>
        </p:txBody>
      </p:sp>
      <p:sp>
        <p:nvSpPr>
          <p:cNvPr id="4" name="Slide Number Placeholder 3"/>
          <p:cNvSpPr>
            <a:spLocks noGrp="1"/>
          </p:cNvSpPr>
          <p:nvPr>
            <p:ph type="sldNum" sz="quarter" idx="5"/>
          </p:nvPr>
        </p:nvSpPr>
        <p:spPr/>
        <p:txBody>
          <a:bodyPr/>
          <a:lstStyle/>
          <a:p>
            <a:fld id="{9E33CC98-4E02-4131-B491-1D8C918F8BA8}" type="slidenum">
              <a:rPr lang="en-US" smtClean="0"/>
              <a:t>16</a:t>
            </a:fld>
            <a:endParaRPr lang="en-US"/>
          </a:p>
        </p:txBody>
      </p:sp>
    </p:spTree>
    <p:extLst>
      <p:ext uri="{BB962C8B-B14F-4D97-AF65-F5344CB8AC3E}">
        <p14:creationId xmlns:p14="http://schemas.microsoft.com/office/powerpoint/2010/main" val="529845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 NSCAS vs Interim</a:t>
            </a:r>
          </a:p>
        </p:txBody>
      </p:sp>
      <p:sp>
        <p:nvSpPr>
          <p:cNvPr id="4" name="Slide Number Placeholder 3"/>
          <p:cNvSpPr>
            <a:spLocks noGrp="1"/>
          </p:cNvSpPr>
          <p:nvPr>
            <p:ph type="sldNum" sz="quarter" idx="5"/>
          </p:nvPr>
        </p:nvSpPr>
        <p:spPr/>
        <p:txBody>
          <a:bodyPr/>
          <a:lstStyle/>
          <a:p>
            <a:fld id="{9E33CC98-4E02-4131-B491-1D8C918F8BA8}" type="slidenum">
              <a:rPr lang="en-US" smtClean="0"/>
              <a:t>17</a:t>
            </a:fld>
            <a:endParaRPr lang="en-US"/>
          </a:p>
        </p:txBody>
      </p:sp>
    </p:spTree>
    <p:extLst>
      <p:ext uri="{BB962C8B-B14F-4D97-AF65-F5344CB8AC3E}">
        <p14:creationId xmlns:p14="http://schemas.microsoft.com/office/powerpoint/2010/main" val="49876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19</a:t>
            </a:fld>
            <a:endParaRPr lang="en-US"/>
          </a:p>
        </p:txBody>
      </p:sp>
    </p:spTree>
    <p:extLst>
      <p:ext uri="{BB962C8B-B14F-4D97-AF65-F5344CB8AC3E}">
        <p14:creationId xmlns:p14="http://schemas.microsoft.com/office/powerpoint/2010/main" val="2490621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Announced but not used</a:t>
            </a:r>
          </a:p>
        </p:txBody>
      </p:sp>
      <p:sp>
        <p:nvSpPr>
          <p:cNvPr id="4" name="Slide Number Placeholder 3"/>
          <p:cNvSpPr>
            <a:spLocks noGrp="1"/>
          </p:cNvSpPr>
          <p:nvPr>
            <p:ph type="sldNum" sz="quarter" idx="10"/>
          </p:nvPr>
        </p:nvSpPr>
        <p:spPr/>
        <p:txBody>
          <a:bodyPr/>
          <a:lstStyle/>
          <a:p>
            <a:fld id="{49257D3D-AB30-4126-B66B-779A69E6479D}" type="slidenum">
              <a:rPr lang="en-US" smtClean="0"/>
              <a:t>23</a:t>
            </a:fld>
            <a:endParaRPr lang="en-US"/>
          </a:p>
        </p:txBody>
      </p:sp>
    </p:spTree>
    <p:extLst>
      <p:ext uri="{BB962C8B-B14F-4D97-AF65-F5344CB8AC3E}">
        <p14:creationId xmlns:p14="http://schemas.microsoft.com/office/powerpoint/2010/main" val="2215926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Anticipated</a:t>
            </a:r>
          </a:p>
        </p:txBody>
      </p:sp>
      <p:sp>
        <p:nvSpPr>
          <p:cNvPr id="4" name="Slide Number Placeholder 3"/>
          <p:cNvSpPr>
            <a:spLocks noGrp="1"/>
          </p:cNvSpPr>
          <p:nvPr>
            <p:ph type="sldNum" sz="quarter" idx="5"/>
          </p:nvPr>
        </p:nvSpPr>
        <p:spPr/>
        <p:txBody>
          <a:bodyPr/>
          <a:lstStyle/>
          <a:p>
            <a:fld id="{9E33CC98-4E02-4131-B491-1D8C918F8BA8}" type="slidenum">
              <a:rPr lang="en-US" smtClean="0"/>
              <a:t>24</a:t>
            </a:fld>
            <a:endParaRPr lang="en-US"/>
          </a:p>
        </p:txBody>
      </p:sp>
    </p:spTree>
    <p:extLst>
      <p:ext uri="{BB962C8B-B14F-4D97-AF65-F5344CB8AC3E}">
        <p14:creationId xmlns:p14="http://schemas.microsoft.com/office/powerpoint/2010/main" val="3170471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Time limits</a:t>
            </a:r>
          </a:p>
          <a:p>
            <a:pPr marL="171450" indent="-171450">
              <a:buFontTx/>
              <a:buChar char="-"/>
            </a:pPr>
            <a:r>
              <a:rPr lang="en-US" dirty="0"/>
              <a:t>Process to download and store</a:t>
            </a:r>
          </a:p>
          <a:p>
            <a:pPr marL="171450" indent="-171450">
              <a:buFontTx/>
              <a:buChar char="-"/>
            </a:pPr>
            <a:r>
              <a:rPr lang="en-US" dirty="0"/>
              <a:t>Accessibility</a:t>
            </a:r>
          </a:p>
          <a:p>
            <a:pPr marL="171450" indent="-171450">
              <a:buFontTx/>
              <a:buChar char="-"/>
            </a:pPr>
            <a:r>
              <a:rPr lang="en-US" dirty="0"/>
              <a:t>Method to hand off to next DAC</a:t>
            </a:r>
          </a:p>
        </p:txBody>
      </p:sp>
      <p:sp>
        <p:nvSpPr>
          <p:cNvPr id="4" name="Slide Number Placeholder 3"/>
          <p:cNvSpPr>
            <a:spLocks noGrp="1"/>
          </p:cNvSpPr>
          <p:nvPr>
            <p:ph type="sldNum" sz="quarter" idx="5"/>
          </p:nvPr>
        </p:nvSpPr>
        <p:spPr/>
        <p:txBody>
          <a:bodyPr/>
          <a:lstStyle/>
          <a:p>
            <a:fld id="{9E33CC98-4E02-4131-B491-1D8C918F8BA8}" type="slidenum">
              <a:rPr lang="en-US" smtClean="0"/>
              <a:t>25</a:t>
            </a:fld>
            <a:endParaRPr lang="en-US"/>
          </a:p>
        </p:txBody>
      </p:sp>
    </p:spTree>
    <p:extLst>
      <p:ext uri="{BB962C8B-B14F-4D97-AF65-F5344CB8AC3E}">
        <p14:creationId xmlns:p14="http://schemas.microsoft.com/office/powerpoint/2010/main" val="46608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thanks them for Fall testing</a:t>
            </a:r>
          </a:p>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26</a:t>
            </a:fld>
            <a:endParaRPr lang="en-US"/>
          </a:p>
        </p:txBody>
      </p:sp>
    </p:spTree>
    <p:extLst>
      <p:ext uri="{BB962C8B-B14F-4D97-AF65-F5344CB8AC3E}">
        <p14:creationId xmlns:p14="http://schemas.microsoft.com/office/powerpoint/2010/main" val="1250313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Thanks them</a:t>
            </a:r>
          </a:p>
          <a:p>
            <a:r>
              <a:rPr lang="en-US" dirty="0" smtClean="0"/>
              <a:t>Jeremy </a:t>
            </a:r>
            <a:r>
              <a:rPr lang="en-US" dirty="0" err="1" smtClean="0"/>
              <a:t>fixReminder</a:t>
            </a:r>
            <a:r>
              <a:rPr lang="en-US" dirty="0" smtClean="0"/>
              <a:t> – unique times</a:t>
            </a:r>
          </a:p>
          <a:p>
            <a:r>
              <a:rPr lang="en-US" dirty="0" smtClean="0"/>
              <a:t>No writing test</a:t>
            </a:r>
          </a:p>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27</a:t>
            </a:fld>
            <a:endParaRPr lang="en-US"/>
          </a:p>
        </p:txBody>
      </p:sp>
    </p:spTree>
    <p:extLst>
      <p:ext uri="{BB962C8B-B14F-4D97-AF65-F5344CB8AC3E}">
        <p14:creationId xmlns:p14="http://schemas.microsoft.com/office/powerpoint/2010/main" val="251869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will introduce us. </a:t>
            </a:r>
          </a:p>
        </p:txBody>
      </p:sp>
      <p:sp>
        <p:nvSpPr>
          <p:cNvPr id="4" name="Slide Number Placeholder 3"/>
          <p:cNvSpPr>
            <a:spLocks noGrp="1"/>
          </p:cNvSpPr>
          <p:nvPr>
            <p:ph type="sldNum" sz="quarter" idx="5"/>
          </p:nvPr>
        </p:nvSpPr>
        <p:spPr/>
        <p:txBody>
          <a:bodyPr/>
          <a:lstStyle/>
          <a:p>
            <a:fld id="{9E33CC98-4E02-4131-B491-1D8C918F8BA8}" type="slidenum">
              <a:rPr lang="en-US" smtClean="0"/>
              <a:t>2</a:t>
            </a:fld>
            <a:endParaRPr lang="en-US"/>
          </a:p>
        </p:txBody>
      </p:sp>
    </p:spTree>
    <p:extLst>
      <p:ext uri="{BB962C8B-B14F-4D97-AF65-F5344CB8AC3E}">
        <p14:creationId xmlns:p14="http://schemas.microsoft.com/office/powerpoint/2010/main" val="1331577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fld id="{9E33CC98-4E02-4131-B491-1D8C918F8BA8}" type="slidenum">
              <a:rPr lang="en-US" smtClean="0"/>
              <a:t>28</a:t>
            </a:fld>
            <a:endParaRPr lang="en-US"/>
          </a:p>
        </p:txBody>
      </p:sp>
    </p:spTree>
    <p:extLst>
      <p:ext uri="{BB962C8B-B14F-4D97-AF65-F5344CB8AC3E}">
        <p14:creationId xmlns:p14="http://schemas.microsoft.com/office/powerpoint/2010/main" val="2620114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Iris starts here…</a:t>
            </a:r>
          </a:p>
          <a:p>
            <a:r>
              <a:rPr lang="en-US" dirty="0"/>
              <a:t>Success.act.org will be an important resource for the upcoming spring administration of the ACT. This will be where you navigate to access the online reporting and TAA systems. </a:t>
            </a:r>
          </a:p>
        </p:txBody>
      </p:sp>
      <p:sp>
        <p:nvSpPr>
          <p:cNvPr id="4" name="Slide Number Placeholder 3"/>
          <p:cNvSpPr>
            <a:spLocks noGrp="1"/>
          </p:cNvSpPr>
          <p:nvPr>
            <p:ph type="sldNum" sz="quarter" idx="5"/>
          </p:nvPr>
        </p:nvSpPr>
        <p:spPr/>
        <p:txBody>
          <a:bodyPr/>
          <a:lstStyle/>
          <a:p>
            <a:fld id="{5555052E-AA84-4BCF-B4D6-21F9378A3001}" type="slidenum">
              <a:rPr lang="en-US" smtClean="0"/>
              <a:t>30</a:t>
            </a:fld>
            <a:endParaRPr lang="en-US"/>
          </a:p>
        </p:txBody>
      </p:sp>
    </p:spTree>
    <p:extLst>
      <p:ext uri="{BB962C8B-B14F-4D97-AF65-F5344CB8AC3E}">
        <p14:creationId xmlns:p14="http://schemas.microsoft.com/office/powerpoint/2010/main" val="2311948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who is established as the Trusted Agent is responsible for managing user access at their school or district. Last spring ACT distributed Trusted Agent access codes via physical letter which was addressed to the district Superintendent. While the access code must be delivered to the Superintendent, anyone that the Superintendent deems to be the appropriate individual to serve as the Trusted Agent can use the access code to establish their account at success.act.org.</a:t>
            </a:r>
          </a:p>
          <a:p>
            <a:r>
              <a:rPr lang="en-US" dirty="0"/>
              <a:t>If the Trusted Agent has not yet been established it is vital that the account be established ahead of the spring administration cycle. </a:t>
            </a:r>
          </a:p>
          <a:p>
            <a:endParaRPr lang="en-US" dirty="0"/>
          </a:p>
          <a:p>
            <a:r>
              <a:rPr lang="en-US" dirty="0"/>
              <a:t>Success.act.org is also where you will be able to navigate the online reporting system. Starting with the spring 2021 reporting cycle, all data and reports that result from the state test events will be accessible in the online reporting system. Data and reports will no longer be posted in </a:t>
            </a:r>
            <a:r>
              <a:rPr lang="en-US" dirty="0" err="1"/>
              <a:t>PANext</a:t>
            </a:r>
            <a:r>
              <a:rPr lang="en-US" dirty="0"/>
              <a:t>.</a:t>
            </a:r>
          </a:p>
          <a:p>
            <a:endParaRPr lang="en-US" dirty="0"/>
          </a:p>
          <a:p>
            <a:r>
              <a:rPr lang="en-US" dirty="0"/>
              <a:t>The ‘front door’ of the Test Accessibility and Accommodations (TAA) site has moved to success.act.org. If you had access to TAA in it’s old location, you should be able to access TAA by navigating to success.act.org and creating an account using the </a:t>
            </a:r>
            <a:r>
              <a:rPr lang="en-US" b="1" dirty="0"/>
              <a:t>same email address </a:t>
            </a:r>
            <a:r>
              <a:rPr lang="en-US" dirty="0"/>
              <a:t>that was used for your previous TAA account. If you did not have access to TAA previously and need access now, your Trusted Agent can invite you to TAA, or you can request access to TAA which your Trusted Agent can then approve. Please be sure to conduct these activities ASAP to ensure you’re not scrambling for access as key deadline dates approach.</a:t>
            </a:r>
          </a:p>
          <a:p>
            <a:endParaRPr lang="en-US" dirty="0"/>
          </a:p>
          <a:p>
            <a:r>
              <a:rPr lang="en-US" dirty="0"/>
              <a:t>Finally, you will be able to link to </a:t>
            </a:r>
            <a:r>
              <a:rPr lang="en-US" dirty="0" err="1"/>
              <a:t>PANext</a:t>
            </a:r>
            <a:r>
              <a:rPr lang="en-US" dirty="0"/>
              <a:t> from success.act.org. Please note that there is still a link to </a:t>
            </a:r>
            <a:r>
              <a:rPr lang="en-US" dirty="0" err="1"/>
              <a:t>PANext</a:t>
            </a:r>
            <a:r>
              <a:rPr lang="en-US" dirty="0"/>
              <a:t> embedded at your ACT hosted state testing website. </a:t>
            </a:r>
          </a:p>
        </p:txBody>
      </p:sp>
      <p:sp>
        <p:nvSpPr>
          <p:cNvPr id="4" name="Slide Number Placeholder 3"/>
          <p:cNvSpPr>
            <a:spLocks noGrp="1"/>
          </p:cNvSpPr>
          <p:nvPr>
            <p:ph type="sldNum" sz="quarter" idx="5"/>
          </p:nvPr>
        </p:nvSpPr>
        <p:spPr/>
        <p:txBody>
          <a:bodyPr/>
          <a:lstStyle/>
          <a:p>
            <a:fld id="{5555052E-AA84-4BCF-B4D6-21F9378A3001}" type="slidenum">
              <a:rPr lang="en-US" smtClean="0"/>
              <a:t>31</a:t>
            </a:fld>
            <a:endParaRPr lang="en-US"/>
          </a:p>
        </p:txBody>
      </p:sp>
    </p:spTree>
    <p:extLst>
      <p:ext uri="{BB962C8B-B14F-4D97-AF65-F5344CB8AC3E}">
        <p14:creationId xmlns:p14="http://schemas.microsoft.com/office/powerpoint/2010/main" val="3299545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issues with access to this system in success.act.org, please contact me for more information.</a:t>
            </a:r>
          </a:p>
        </p:txBody>
      </p:sp>
      <p:sp>
        <p:nvSpPr>
          <p:cNvPr id="4" name="Slide Number Placeholder 3"/>
          <p:cNvSpPr>
            <a:spLocks noGrp="1"/>
          </p:cNvSpPr>
          <p:nvPr>
            <p:ph type="sldNum" sz="quarter" idx="5"/>
          </p:nvPr>
        </p:nvSpPr>
        <p:spPr/>
        <p:txBody>
          <a:bodyPr/>
          <a:lstStyle/>
          <a:p>
            <a:fld id="{5555052E-AA84-4BCF-B4D6-21F9378A3001}" type="slidenum">
              <a:rPr lang="en-US" smtClean="0"/>
              <a:t>32</a:t>
            </a:fld>
            <a:endParaRPr lang="en-US"/>
          </a:p>
        </p:txBody>
      </p:sp>
    </p:spTree>
    <p:extLst>
      <p:ext uri="{BB962C8B-B14F-4D97-AF65-F5344CB8AC3E}">
        <p14:creationId xmlns:p14="http://schemas.microsoft.com/office/powerpoint/2010/main" val="1534137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was new last year.  I did want to mention this again as a reminder.  With all of the hybrid teaching options, it is in your school’s best interest to look into using the online testing for makeups or even your initial test.  The flexibility will be useful as we move forward into our new normal.</a:t>
            </a:r>
          </a:p>
        </p:txBody>
      </p:sp>
      <p:sp>
        <p:nvSpPr>
          <p:cNvPr id="4" name="Slide Number Placeholder 3"/>
          <p:cNvSpPr>
            <a:spLocks noGrp="1"/>
          </p:cNvSpPr>
          <p:nvPr>
            <p:ph type="sldNum" sz="quarter" idx="5"/>
          </p:nvPr>
        </p:nvSpPr>
        <p:spPr/>
        <p:txBody>
          <a:bodyPr/>
          <a:lstStyle/>
          <a:p>
            <a:fld id="{5555052E-AA84-4BCF-B4D6-21F9378A3001}" type="slidenum">
              <a:rPr lang="en-US" smtClean="0"/>
              <a:t>33</a:t>
            </a:fld>
            <a:endParaRPr lang="en-US"/>
          </a:p>
        </p:txBody>
      </p:sp>
    </p:spTree>
    <p:extLst>
      <p:ext uri="{BB962C8B-B14F-4D97-AF65-F5344CB8AC3E}">
        <p14:creationId xmlns:p14="http://schemas.microsoft.com/office/powerpoint/2010/main" val="352353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choices emails with directions</a:t>
            </a:r>
          </a:p>
        </p:txBody>
      </p:sp>
      <p:sp>
        <p:nvSpPr>
          <p:cNvPr id="4" name="Slide Number Placeholder 3"/>
          <p:cNvSpPr>
            <a:spLocks noGrp="1"/>
          </p:cNvSpPr>
          <p:nvPr>
            <p:ph type="sldNum" sz="quarter" idx="5"/>
          </p:nvPr>
        </p:nvSpPr>
        <p:spPr/>
        <p:txBody>
          <a:bodyPr/>
          <a:lstStyle/>
          <a:p>
            <a:fld id="{9E33CC98-4E02-4131-B491-1D8C918F8BA8}" type="slidenum">
              <a:rPr lang="en-US" smtClean="0"/>
              <a:t>42</a:t>
            </a:fld>
            <a:endParaRPr lang="en-US"/>
          </a:p>
        </p:txBody>
      </p:sp>
    </p:spTree>
    <p:extLst>
      <p:ext uri="{BB962C8B-B14F-4D97-AF65-F5344CB8AC3E}">
        <p14:creationId xmlns:p14="http://schemas.microsoft.com/office/powerpoint/2010/main" val="2096348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Free Additional Score Reports</a:t>
            </a:r>
          </a:p>
          <a:p>
            <a:r>
              <a:rPr lang="en-US" sz="1200" b="0" i="0" kern="1200" dirty="0">
                <a:solidFill>
                  <a:schemeClr val="tx1"/>
                </a:solidFill>
                <a:effectLst/>
                <a:latin typeface="+mn-lt"/>
                <a:ea typeface="+mn-ea"/>
                <a:cs typeface="+mn-cs"/>
              </a:rPr>
              <a:t>You can send additional ACT score reports for free to colleges and/or scholarship agencies at any time during your college search process. Your fee waiver covers one report to your high school and up to six college choices. After registration, you can request up to an additional 20 regular score reports for free.</a:t>
            </a:r>
            <a:r>
              <a:rPr lang="en-US" sz="1200" b="1" i="0" kern="1200" dirty="0">
                <a:solidFill>
                  <a:schemeClr val="tx1"/>
                </a:solidFill>
                <a:effectLst/>
                <a:latin typeface="+mn-lt"/>
                <a:ea typeface="+mn-ea"/>
                <a:cs typeface="+mn-cs"/>
              </a:rPr>
              <a:t/>
            </a:r>
            <a:br>
              <a:rPr lang="en-US" sz="1200" b="1" i="0" kern="1200" dirty="0">
                <a:solidFill>
                  <a:schemeClr val="tx1"/>
                </a:solidFill>
                <a:effectLst/>
                <a:latin typeface="+mn-lt"/>
                <a:ea typeface="+mn-ea"/>
                <a:cs typeface="+mn-cs"/>
              </a:rPr>
            </a:br>
            <a:r>
              <a:rPr lang="en-US" sz="1200" b="1" i="0" kern="1200" dirty="0">
                <a:solidFill>
                  <a:schemeClr val="tx1"/>
                </a:solidFill>
                <a:effectLst/>
                <a:latin typeface="+mn-lt"/>
                <a:ea typeface="+mn-ea"/>
                <a:cs typeface="+mn-cs"/>
              </a:rPr>
              <a:t>Apply to Colleges—For Free</a:t>
            </a:r>
          </a:p>
          <a:p>
            <a:r>
              <a:rPr lang="en-US" sz="1200" b="0" i="0" kern="1200" dirty="0">
                <a:solidFill>
                  <a:schemeClr val="tx1"/>
                </a:solidFill>
                <a:effectLst/>
                <a:latin typeface="+mn-lt"/>
                <a:ea typeface="+mn-ea"/>
                <a:cs typeface="+mn-cs"/>
              </a:rPr>
              <a:t>College application fees can really add up, but there’s good news! Students who test with an ACT fee waiver may also request a Waiver or Deferral of College Admission Applications Fee. To have a college application fee waived, you must submit your fee waiver directly to the college you are applying to (not to ACT).</a:t>
            </a:r>
            <a:endParaRPr lang="en-US" dirty="0"/>
          </a:p>
        </p:txBody>
      </p:sp>
      <p:sp>
        <p:nvSpPr>
          <p:cNvPr id="4" name="Slide Number Placeholder 3"/>
          <p:cNvSpPr>
            <a:spLocks noGrp="1"/>
          </p:cNvSpPr>
          <p:nvPr>
            <p:ph type="sldNum" sz="quarter" idx="10"/>
          </p:nvPr>
        </p:nvSpPr>
        <p:spPr/>
        <p:txBody>
          <a:bodyPr/>
          <a:lstStyle/>
          <a:p>
            <a:fld id="{203D5EC5-A483-4062-96A7-4ECF2A11A12D}" type="slidenum">
              <a:rPr lang="en-US" smtClean="0"/>
              <a:t>45</a:t>
            </a:fld>
            <a:endParaRPr lang="en-US"/>
          </a:p>
        </p:txBody>
      </p:sp>
    </p:spTree>
    <p:extLst>
      <p:ext uri="{BB962C8B-B14F-4D97-AF65-F5344CB8AC3E}">
        <p14:creationId xmlns:p14="http://schemas.microsoft.com/office/powerpoint/2010/main" val="2060689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Iris</a:t>
            </a:r>
          </a:p>
          <a:p>
            <a:endParaRPr lang="en-US" b="1" dirty="0"/>
          </a:p>
        </p:txBody>
      </p:sp>
      <p:sp>
        <p:nvSpPr>
          <p:cNvPr id="4" name="Slide Number Placeholder 3"/>
          <p:cNvSpPr>
            <a:spLocks noGrp="1"/>
          </p:cNvSpPr>
          <p:nvPr>
            <p:ph type="sldNum" sz="quarter" idx="10"/>
          </p:nvPr>
        </p:nvSpPr>
        <p:spPr/>
        <p:txBody>
          <a:bodyPr/>
          <a:lstStyle/>
          <a:p>
            <a:fld id="{CA37D60D-CC36-4768-9AA1-4E20EBDAE4DB}" type="slidenum">
              <a:rPr lang="en-US" smtClean="0"/>
              <a:t>48</a:t>
            </a:fld>
            <a:endParaRPr lang="en-US"/>
          </a:p>
        </p:txBody>
      </p:sp>
    </p:spTree>
    <p:extLst>
      <p:ext uri="{BB962C8B-B14F-4D97-AF65-F5344CB8AC3E}">
        <p14:creationId xmlns:p14="http://schemas.microsoft.com/office/powerpoint/2010/main" val="1248622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a:t>
            </a:r>
          </a:p>
        </p:txBody>
      </p:sp>
      <p:sp>
        <p:nvSpPr>
          <p:cNvPr id="4" name="Slide Number Placeholder 3"/>
          <p:cNvSpPr>
            <a:spLocks noGrp="1"/>
          </p:cNvSpPr>
          <p:nvPr>
            <p:ph type="sldNum" sz="quarter" idx="5"/>
          </p:nvPr>
        </p:nvSpPr>
        <p:spPr/>
        <p:txBody>
          <a:bodyPr/>
          <a:lstStyle/>
          <a:p>
            <a:fld id="{9E33CC98-4E02-4131-B491-1D8C918F8BA8}" type="slidenum">
              <a:rPr lang="en-US" smtClean="0"/>
              <a:t>49</a:t>
            </a:fld>
            <a:endParaRPr lang="en-US"/>
          </a:p>
        </p:txBody>
      </p:sp>
    </p:spTree>
    <p:extLst>
      <p:ext uri="{BB962C8B-B14F-4D97-AF65-F5344CB8AC3E}">
        <p14:creationId xmlns:p14="http://schemas.microsoft.com/office/powerpoint/2010/main" val="339720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a:t>I hope none of you have a misadministration</a:t>
            </a:r>
            <a:r>
              <a:rPr lang="en-US" baseline="0" dirty="0"/>
              <a:t> and even fewer prohibited behaviors during your test. If you can a</a:t>
            </a:r>
            <a:r>
              <a:rPr lang="en-US" dirty="0"/>
              <a:t>void these common reasons, you will have fewer scores that are canceled due to a misadministration.  [read</a:t>
            </a:r>
            <a:r>
              <a:rPr lang="en-US" baseline="0" dirty="0"/>
              <a:t> screen]</a:t>
            </a:r>
            <a:endParaRPr lang="en-US" dirty="0"/>
          </a:p>
          <a:p>
            <a:pPr defTabSz="933602">
              <a:defRPr/>
            </a:pPr>
            <a:r>
              <a:rPr lang="en-US" dirty="0"/>
              <a:t>Test booklets</a:t>
            </a:r>
            <a:r>
              <a:rPr lang="en-US" baseline="0" dirty="0"/>
              <a:t> are one of the common mistakes Nebraska makes, since State Testing is different than National testing.  In National tests, examinees with Timing Code 6- Extended Time use Standard tests and are in a different room.  With the State Test, all accommodations use the Accommodations Test materials. </a:t>
            </a:r>
          </a:p>
          <a:p>
            <a:pPr defTabSz="933602">
              <a:defRPr/>
            </a:pPr>
            <a:r>
              <a:rPr lang="en-US" baseline="0" dirty="0"/>
              <a:t>Many schools have called about staff with family members.  According to ACT Test Administration, if you have a family member testing in the state of Nebraska during this test window, you cannot be a Test Coordinator.  You can be a proctor or room supervisor if you are not in the same room as the family member.  The example I like to share is Joan’s cousin Susan has a son testing in Gering, Joan is a test coordinator in Ponca.  Joan will need to find a substitute test coordinator, but she can assist with the accommodations room in her school. </a:t>
            </a:r>
          </a:p>
          <a:p>
            <a:pPr defTabSz="933602">
              <a:defRPr/>
            </a:pPr>
            <a:endParaRPr lang="en-US" baseline="0" dirty="0"/>
          </a:p>
          <a:p>
            <a:pPr defTabSz="933602">
              <a:defRPr/>
            </a:pPr>
            <a:r>
              <a:rPr lang="en-US" baseline="0" dirty="0"/>
              <a:t>If you believe a misadministration occurred, call ACT immediately for assistance. There are many instances that ACT will allow the student to test again.</a:t>
            </a:r>
            <a:endParaRPr lang="en-US" dirty="0"/>
          </a:p>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50</a:t>
            </a:fld>
            <a:endParaRPr lang="en-US"/>
          </a:p>
        </p:txBody>
      </p:sp>
    </p:spTree>
    <p:extLst>
      <p:ext uri="{BB962C8B-B14F-4D97-AF65-F5344CB8AC3E}">
        <p14:creationId xmlns:p14="http://schemas.microsoft.com/office/powerpoint/2010/main" val="2865296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Probably done earlier</a:t>
            </a:r>
            <a:r>
              <a:rPr lang="en-US" baseline="0" dirty="0" smtClean="0"/>
              <a:t> but since we are only doing this once. </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3</a:t>
            </a:fld>
            <a:endParaRPr lang="en-US"/>
          </a:p>
        </p:txBody>
      </p:sp>
    </p:spTree>
    <p:extLst>
      <p:ext uri="{BB962C8B-B14F-4D97-AF65-F5344CB8AC3E}">
        <p14:creationId xmlns:p14="http://schemas.microsoft.com/office/powerpoint/2010/main" val="970653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examples of Prohibited</a:t>
            </a:r>
            <a:r>
              <a:rPr lang="en-US" baseline="0" dirty="0"/>
              <a:t> Behavior by Students, Individual Irregularities, and Group Irregularities.</a:t>
            </a:r>
          </a:p>
          <a:p>
            <a:r>
              <a:rPr lang="en-US" dirty="0"/>
              <a:t>Complete a</a:t>
            </a:r>
            <a:r>
              <a:rPr lang="en-US" baseline="0" dirty="0"/>
              <a:t> detailed</a:t>
            </a:r>
            <a:r>
              <a:rPr lang="en-US" dirty="0"/>
              <a:t> Irregularity Report for each occurrence and attach the affected answer documents to the report as necessary</a:t>
            </a:r>
          </a:p>
          <a:p>
            <a:pPr defTabSz="493375">
              <a:defRPr/>
            </a:pPr>
            <a:r>
              <a:rPr lang="en-US" dirty="0"/>
              <a:t>Do not submit an Irregularity Report if no irregularities occur.</a:t>
            </a:r>
          </a:p>
          <a:p>
            <a:pPr defTabSz="493375">
              <a:defRPr/>
            </a:pPr>
            <a:r>
              <a:rPr lang="en-US" dirty="0"/>
              <a:t>If you are just suspicious that a prohibited behavior has occurred, give the examinee a warning and monitor their further activity. Complete an Irregularity Report with your suspicions and the actions that were taken.</a:t>
            </a:r>
          </a:p>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229851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Jeremy-intended for students</a:t>
            </a:r>
            <a:r>
              <a:rPr lang="en-US" baseline="0" dirty="0" smtClean="0"/>
              <a:t> with extremely high scores and students must meet the criteria</a:t>
            </a:r>
            <a:endParaRPr lang="en-US" dirty="0"/>
          </a:p>
          <a:p>
            <a:endParaRPr lang="en-US" dirty="0"/>
          </a:p>
        </p:txBody>
      </p:sp>
      <p:sp>
        <p:nvSpPr>
          <p:cNvPr id="4" name="Slide Number Placeholder 3"/>
          <p:cNvSpPr>
            <a:spLocks noGrp="1"/>
          </p:cNvSpPr>
          <p:nvPr>
            <p:ph type="sldNum" sz="quarter" idx="10"/>
          </p:nvPr>
        </p:nvSpPr>
        <p:spPr/>
        <p:txBody>
          <a:bodyPr/>
          <a:lstStyle/>
          <a:p>
            <a:fld id="{CA37D60D-CC36-4768-9AA1-4E20EBDAE4DB}" type="slidenum">
              <a:rPr lang="en-US" smtClean="0"/>
              <a:t>53</a:t>
            </a:fld>
            <a:endParaRPr lang="en-US"/>
          </a:p>
        </p:txBody>
      </p:sp>
    </p:spTree>
    <p:extLst>
      <p:ext uri="{BB962C8B-B14F-4D97-AF65-F5344CB8AC3E}">
        <p14:creationId xmlns:p14="http://schemas.microsoft.com/office/powerpoint/2010/main" val="24034990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Jeremy</a:t>
            </a:r>
          </a:p>
          <a:p>
            <a:endParaRPr lang="en-US" dirty="0"/>
          </a:p>
        </p:txBody>
      </p:sp>
      <p:sp>
        <p:nvSpPr>
          <p:cNvPr id="4" name="Slide Number Placeholder 3"/>
          <p:cNvSpPr>
            <a:spLocks noGrp="1"/>
          </p:cNvSpPr>
          <p:nvPr>
            <p:ph type="sldNum" sz="quarter" idx="10"/>
          </p:nvPr>
        </p:nvSpPr>
        <p:spPr/>
        <p:txBody>
          <a:bodyPr/>
          <a:lstStyle/>
          <a:p>
            <a:fld id="{CA37D60D-CC36-4768-9AA1-4E20EBDAE4DB}" type="slidenum">
              <a:rPr lang="en-US" smtClean="0"/>
              <a:t>54</a:t>
            </a:fld>
            <a:endParaRPr lang="en-US"/>
          </a:p>
        </p:txBody>
      </p:sp>
    </p:spTree>
    <p:extLst>
      <p:ext uri="{BB962C8B-B14F-4D97-AF65-F5344CB8AC3E}">
        <p14:creationId xmlns:p14="http://schemas.microsoft.com/office/powerpoint/2010/main" val="1804868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56</a:t>
            </a:fld>
            <a:endParaRPr lang="en-US"/>
          </a:p>
        </p:txBody>
      </p:sp>
    </p:spTree>
    <p:extLst>
      <p:ext uri="{BB962C8B-B14F-4D97-AF65-F5344CB8AC3E}">
        <p14:creationId xmlns:p14="http://schemas.microsoft.com/office/powerpoint/2010/main" val="3458390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10"/>
          </p:nvPr>
        </p:nvSpPr>
        <p:spPr/>
        <p:txBody>
          <a:bodyPr/>
          <a:lstStyle/>
          <a:p>
            <a:fld id="{9E33CC98-4E02-4131-B491-1D8C918F8BA8}" type="slidenum">
              <a:rPr lang="en-US" smtClean="0"/>
              <a:t>57</a:t>
            </a:fld>
            <a:endParaRPr lang="en-US"/>
          </a:p>
        </p:txBody>
      </p:sp>
    </p:spTree>
    <p:extLst>
      <p:ext uri="{BB962C8B-B14F-4D97-AF65-F5344CB8AC3E}">
        <p14:creationId xmlns:p14="http://schemas.microsoft.com/office/powerpoint/2010/main" val="12607625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10"/>
          </p:nvPr>
        </p:nvSpPr>
        <p:spPr/>
        <p:txBody>
          <a:bodyPr/>
          <a:lstStyle/>
          <a:p>
            <a:fld id="{9E33CC98-4E02-4131-B491-1D8C918F8BA8}" type="slidenum">
              <a:rPr lang="en-US" smtClean="0"/>
              <a:t>60</a:t>
            </a:fld>
            <a:endParaRPr lang="en-US"/>
          </a:p>
        </p:txBody>
      </p:sp>
    </p:spTree>
    <p:extLst>
      <p:ext uri="{BB962C8B-B14F-4D97-AF65-F5344CB8AC3E}">
        <p14:creationId xmlns:p14="http://schemas.microsoft.com/office/powerpoint/2010/main" val="2453119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Sharon</a:t>
            </a:r>
          </a:p>
        </p:txBody>
      </p:sp>
      <p:sp>
        <p:nvSpPr>
          <p:cNvPr id="4" name="Slide Number Placeholder 3"/>
          <p:cNvSpPr>
            <a:spLocks noGrp="1"/>
          </p:cNvSpPr>
          <p:nvPr>
            <p:ph type="sldNum" sz="quarter" idx="10"/>
          </p:nvPr>
        </p:nvSpPr>
        <p:spPr/>
        <p:txBody>
          <a:bodyPr/>
          <a:lstStyle/>
          <a:p>
            <a:fld id="{9E33CC98-4E02-4131-B491-1D8C918F8BA8}" type="slidenum">
              <a:rPr lang="en-US" smtClean="0"/>
              <a:t>61</a:t>
            </a:fld>
            <a:endParaRPr lang="en-US"/>
          </a:p>
        </p:txBody>
      </p:sp>
    </p:spTree>
    <p:extLst>
      <p:ext uri="{BB962C8B-B14F-4D97-AF65-F5344CB8AC3E}">
        <p14:creationId xmlns:p14="http://schemas.microsoft.com/office/powerpoint/2010/main" val="22831941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Sharon</a:t>
            </a:r>
          </a:p>
        </p:txBody>
      </p:sp>
      <p:sp>
        <p:nvSpPr>
          <p:cNvPr id="4" name="Slide Number Placeholder 3"/>
          <p:cNvSpPr>
            <a:spLocks noGrp="1"/>
          </p:cNvSpPr>
          <p:nvPr>
            <p:ph type="sldNum" sz="quarter" idx="10"/>
          </p:nvPr>
        </p:nvSpPr>
        <p:spPr/>
        <p:txBody>
          <a:bodyPr/>
          <a:lstStyle/>
          <a:p>
            <a:fld id="{9E33CC98-4E02-4131-B491-1D8C918F8BA8}" type="slidenum">
              <a:rPr lang="en-US" smtClean="0"/>
              <a:t>63</a:t>
            </a:fld>
            <a:endParaRPr lang="en-US"/>
          </a:p>
        </p:txBody>
      </p:sp>
    </p:spTree>
    <p:extLst>
      <p:ext uri="{BB962C8B-B14F-4D97-AF65-F5344CB8AC3E}">
        <p14:creationId xmlns:p14="http://schemas.microsoft.com/office/powerpoint/2010/main" val="2728283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DFF2A5C-00B7-47B9-AE30-D8321488DBFD}" type="slidenum">
              <a:rPr lang="en-US" smtClean="0"/>
              <a:t>64</a:t>
            </a:fld>
            <a:endParaRPr lang="en-US"/>
          </a:p>
        </p:txBody>
      </p:sp>
    </p:spTree>
    <p:extLst>
      <p:ext uri="{BB962C8B-B14F-4D97-AF65-F5344CB8AC3E}">
        <p14:creationId xmlns:p14="http://schemas.microsoft.com/office/powerpoint/2010/main" val="503114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65</a:t>
            </a:fld>
            <a:endParaRPr lang="en-US"/>
          </a:p>
        </p:txBody>
      </p:sp>
    </p:spTree>
    <p:extLst>
      <p:ext uri="{BB962C8B-B14F-4D97-AF65-F5344CB8AC3E}">
        <p14:creationId xmlns:p14="http://schemas.microsoft.com/office/powerpoint/2010/main" val="158952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Plans for spring….adapt</a:t>
            </a:r>
            <a:r>
              <a:rPr lang="en-US" baseline="0" dirty="0" smtClean="0"/>
              <a:t> to changes as they arise.</a:t>
            </a:r>
          </a:p>
          <a:p>
            <a:r>
              <a:rPr lang="en-US" dirty="0" smtClean="0"/>
              <a:t>Thanks </a:t>
            </a:r>
            <a:r>
              <a:rPr lang="en-US" dirty="0"/>
              <a:t>for your time and your work.</a:t>
            </a:r>
          </a:p>
        </p:txBody>
      </p:sp>
      <p:sp>
        <p:nvSpPr>
          <p:cNvPr id="4" name="Slide Number Placeholder 3"/>
          <p:cNvSpPr>
            <a:spLocks noGrp="1"/>
          </p:cNvSpPr>
          <p:nvPr>
            <p:ph type="sldNum" sz="quarter" idx="10"/>
          </p:nvPr>
        </p:nvSpPr>
        <p:spPr/>
        <p:txBody>
          <a:bodyPr/>
          <a:lstStyle/>
          <a:p>
            <a:fld id="{4173C8C5-B8F7-418A-B01B-E50564FC32FB}" type="slidenum">
              <a:rPr lang="en-US" smtClean="0"/>
              <a:t>4</a:t>
            </a:fld>
            <a:endParaRPr lang="en-US"/>
          </a:p>
        </p:txBody>
      </p:sp>
    </p:spTree>
    <p:extLst>
      <p:ext uri="{BB962C8B-B14F-4D97-AF65-F5344CB8AC3E}">
        <p14:creationId xmlns:p14="http://schemas.microsoft.com/office/powerpoint/2010/main" val="4194450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66</a:t>
            </a:fld>
            <a:endParaRPr lang="en-US"/>
          </a:p>
        </p:txBody>
      </p:sp>
    </p:spTree>
    <p:extLst>
      <p:ext uri="{BB962C8B-B14F-4D97-AF65-F5344CB8AC3E}">
        <p14:creationId xmlns:p14="http://schemas.microsoft.com/office/powerpoint/2010/main" val="24760860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Jeremy needs to add link</a:t>
            </a:r>
          </a:p>
        </p:txBody>
      </p:sp>
      <p:sp>
        <p:nvSpPr>
          <p:cNvPr id="4" name="Slide Number Placeholder 3"/>
          <p:cNvSpPr>
            <a:spLocks noGrp="1"/>
          </p:cNvSpPr>
          <p:nvPr>
            <p:ph type="sldNum" sz="quarter" idx="5"/>
          </p:nvPr>
        </p:nvSpPr>
        <p:spPr/>
        <p:txBody>
          <a:bodyPr/>
          <a:lstStyle/>
          <a:p>
            <a:fld id="{9E33CC98-4E02-4131-B491-1D8C918F8BA8}" type="slidenum">
              <a:rPr lang="en-US" smtClean="0"/>
              <a:t>72</a:t>
            </a:fld>
            <a:endParaRPr lang="en-US"/>
          </a:p>
        </p:txBody>
      </p:sp>
    </p:spTree>
    <p:extLst>
      <p:ext uri="{BB962C8B-B14F-4D97-AF65-F5344CB8AC3E}">
        <p14:creationId xmlns:p14="http://schemas.microsoft.com/office/powerpoint/2010/main" val="35336658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normAutofit/>
          </a:bodyPr>
          <a:lstStyle/>
          <a:p>
            <a:r>
              <a:rPr lang="en-US" dirty="0"/>
              <a:t>Rhonda</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081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Rhonda</a:t>
            </a:r>
          </a:p>
        </p:txBody>
      </p:sp>
      <p:sp>
        <p:nvSpPr>
          <p:cNvPr id="4" name="Slide Number Placeholder 3"/>
          <p:cNvSpPr>
            <a:spLocks noGrp="1"/>
          </p:cNvSpPr>
          <p:nvPr>
            <p:ph type="sldNum" sz="quarter" idx="5"/>
          </p:nvPr>
        </p:nvSpPr>
        <p:spPr/>
        <p:txBody>
          <a:bodyPr/>
          <a:lstStyle/>
          <a:p>
            <a:fld id="{9E33CC98-4E02-4131-B491-1D8C918F8BA8}" type="slidenum">
              <a:rPr lang="en-US" smtClean="0"/>
              <a:t>74</a:t>
            </a:fld>
            <a:endParaRPr lang="en-US"/>
          </a:p>
        </p:txBody>
      </p:sp>
    </p:spTree>
    <p:extLst>
      <p:ext uri="{BB962C8B-B14F-4D97-AF65-F5344CB8AC3E}">
        <p14:creationId xmlns:p14="http://schemas.microsoft.com/office/powerpoint/2010/main" val="75712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Rhonda</a:t>
            </a:r>
          </a:p>
        </p:txBody>
      </p:sp>
      <p:sp>
        <p:nvSpPr>
          <p:cNvPr id="4" name="Slide Number Placeholder 3"/>
          <p:cNvSpPr>
            <a:spLocks noGrp="1"/>
          </p:cNvSpPr>
          <p:nvPr>
            <p:ph type="sldNum" sz="quarter" idx="5"/>
          </p:nvPr>
        </p:nvSpPr>
        <p:spPr/>
        <p:txBody>
          <a:bodyPr/>
          <a:lstStyle/>
          <a:p>
            <a:fld id="{9E33CC98-4E02-4131-B491-1D8C918F8BA8}" type="slidenum">
              <a:rPr lang="en-US" smtClean="0"/>
              <a:t>75</a:t>
            </a:fld>
            <a:endParaRPr lang="en-US"/>
          </a:p>
        </p:txBody>
      </p:sp>
    </p:spTree>
    <p:extLst>
      <p:ext uri="{BB962C8B-B14F-4D97-AF65-F5344CB8AC3E}">
        <p14:creationId xmlns:p14="http://schemas.microsoft.com/office/powerpoint/2010/main" val="2509311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Rhonda</a:t>
            </a:r>
          </a:p>
        </p:txBody>
      </p:sp>
      <p:sp>
        <p:nvSpPr>
          <p:cNvPr id="4" name="Slide Number Placeholder 3"/>
          <p:cNvSpPr>
            <a:spLocks noGrp="1"/>
          </p:cNvSpPr>
          <p:nvPr>
            <p:ph type="sldNum" sz="quarter" idx="5"/>
          </p:nvPr>
        </p:nvSpPr>
        <p:spPr/>
        <p:txBody>
          <a:bodyPr/>
          <a:lstStyle/>
          <a:p>
            <a:fld id="{9E33CC98-4E02-4131-B491-1D8C918F8BA8}" type="slidenum">
              <a:rPr lang="en-US" smtClean="0"/>
              <a:t>76</a:t>
            </a:fld>
            <a:endParaRPr lang="en-US"/>
          </a:p>
        </p:txBody>
      </p:sp>
    </p:spTree>
    <p:extLst>
      <p:ext uri="{BB962C8B-B14F-4D97-AF65-F5344CB8AC3E}">
        <p14:creationId xmlns:p14="http://schemas.microsoft.com/office/powerpoint/2010/main" val="11039066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77</a:t>
            </a:fld>
            <a:endParaRPr lang="en-US"/>
          </a:p>
        </p:txBody>
      </p:sp>
    </p:spTree>
    <p:extLst>
      <p:ext uri="{BB962C8B-B14F-4D97-AF65-F5344CB8AC3E}">
        <p14:creationId xmlns:p14="http://schemas.microsoft.com/office/powerpoint/2010/main" val="17269847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72A216-2807-4B17-B93F-D97B03D83585}" type="slidenum">
              <a:rPr lang="en-US" smtClean="0"/>
              <a:t>79</a:t>
            </a:fld>
            <a:endParaRPr lang="en-US"/>
          </a:p>
        </p:txBody>
      </p:sp>
    </p:spTree>
    <p:extLst>
      <p:ext uri="{BB962C8B-B14F-4D97-AF65-F5344CB8AC3E}">
        <p14:creationId xmlns:p14="http://schemas.microsoft.com/office/powerpoint/2010/main" val="38327181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72A216-2807-4B17-B93F-D97B03D83585}" type="slidenum">
              <a:rPr lang="en-US" smtClean="0"/>
              <a:t>80</a:t>
            </a:fld>
            <a:endParaRPr lang="en-US"/>
          </a:p>
        </p:txBody>
      </p:sp>
    </p:spTree>
    <p:extLst>
      <p:ext uri="{BB962C8B-B14F-4D97-AF65-F5344CB8AC3E}">
        <p14:creationId xmlns:p14="http://schemas.microsoft.com/office/powerpoint/2010/main" val="2897642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72A216-2807-4B17-B93F-D97B03D83585}" type="slidenum">
              <a:rPr lang="en-US" smtClean="0"/>
              <a:t>81</a:t>
            </a:fld>
            <a:endParaRPr lang="en-US"/>
          </a:p>
        </p:txBody>
      </p:sp>
    </p:spTree>
    <p:extLst>
      <p:ext uri="{BB962C8B-B14F-4D97-AF65-F5344CB8AC3E}">
        <p14:creationId xmlns:p14="http://schemas.microsoft.com/office/powerpoint/2010/main" val="3783070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Emotional Learning</a:t>
            </a:r>
            <a:r>
              <a:rPr lang="en-US" baseline="0" dirty="0"/>
              <a:t>///</a:t>
            </a:r>
            <a:r>
              <a:rPr lang="en-US" baseline="0" dirty="0" err="1"/>
              <a:t>LaunchNE</a:t>
            </a:r>
            <a:endParaRPr lang="en-US" dirty="0"/>
          </a:p>
        </p:txBody>
      </p:sp>
      <p:sp>
        <p:nvSpPr>
          <p:cNvPr id="4" name="Slide Number Placeholder 3"/>
          <p:cNvSpPr>
            <a:spLocks noGrp="1"/>
          </p:cNvSpPr>
          <p:nvPr>
            <p:ph type="sldNum" sz="quarter" idx="10"/>
          </p:nvPr>
        </p:nvSpPr>
        <p:spPr/>
        <p:txBody>
          <a:bodyPr/>
          <a:lstStyle/>
          <a:p>
            <a:fld id="{4173C8C5-B8F7-418A-B01B-E50564FC32FB}" type="slidenum">
              <a:rPr lang="en-US" smtClean="0"/>
              <a:t>5</a:t>
            </a:fld>
            <a:endParaRPr lang="en-US"/>
          </a:p>
        </p:txBody>
      </p:sp>
    </p:spTree>
    <p:extLst>
      <p:ext uri="{BB962C8B-B14F-4D97-AF65-F5344CB8AC3E}">
        <p14:creationId xmlns:p14="http://schemas.microsoft.com/office/powerpoint/2010/main" val="37112164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mn-lt"/>
                <a:ea typeface="+mn-ea"/>
                <a:cs typeface="+mn-cs"/>
              </a:rPr>
              <a:t>MAP Growth Future Release (Estimated Aug 24</a:t>
            </a:r>
            <a:r>
              <a:rPr lang="en-US" sz="1200" b="1" i="0" u="none" strike="noStrike" kern="1200" baseline="30000">
                <a:solidFill>
                  <a:schemeClr val="tx1"/>
                </a:solidFill>
                <a:effectLst/>
                <a:latin typeface="+mn-lt"/>
                <a:ea typeface="+mn-ea"/>
                <a:cs typeface="+mn-cs"/>
              </a:rPr>
              <a:t>th</a:t>
            </a:r>
            <a:r>
              <a:rPr lang="en-US" sz="1200" b="1" i="0" u="none" strike="noStrike" kern="1200">
                <a:solidFill>
                  <a:schemeClr val="tx1"/>
                </a:solidFill>
                <a:effectLst/>
                <a:latin typeface="+mn-lt"/>
                <a:ea typeface="+mn-ea"/>
                <a:cs typeface="+mn-cs"/>
              </a:rPr>
              <a:t> – Sept 11</a:t>
            </a:r>
            <a:r>
              <a:rPr lang="en-US" sz="1200" b="1" i="0" u="none" strike="noStrike" kern="1200" baseline="30000">
                <a:solidFill>
                  <a:schemeClr val="tx1"/>
                </a:solidFill>
                <a:effectLst/>
                <a:latin typeface="+mn-lt"/>
                <a:ea typeface="+mn-ea"/>
                <a:cs typeface="+mn-cs"/>
              </a:rPr>
              <a:t>th</a:t>
            </a:r>
            <a:r>
              <a:rPr lang="en-US" sz="1200" b="1" i="0" u="none" strike="noStrike" kern="1200">
                <a:solidFill>
                  <a:schemeClr val="tx1"/>
                </a:solidFill>
                <a:effectLst/>
                <a:latin typeface="+mn-lt"/>
                <a:ea typeface="+mn-ea"/>
                <a:cs typeface="+mn-cs"/>
              </a:rPr>
              <a:t>)</a:t>
            </a:r>
            <a:endParaRPr lang="en-US" sz="1200" b="0" i="0" u="none" strike="noStrike" kern="120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Recovery &amp; Goal Setting data file (student level data file that helps identify students that were most impacted by the interrupted learning caused by the Covid-19 pandemic).</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Updated Spanish Reading Norms (Updated norms will include status norms for fall, winter, and spring and growth norms for fall-to-winter, fall-to-spring, and winter- to-spring term pairs.  The updates will be available for grades K-8).</a:t>
            </a:r>
          </a:p>
          <a:p>
            <a:pPr marL="171450" indent="-171450">
              <a:buFont typeface="Arial" panose="020B0604020202020204" pitchFamily="34" charset="0"/>
              <a:buChar char="•"/>
            </a:pPr>
            <a:r>
              <a:rPr lang="en-US" sz="1200" b="0" i="0" u="none" strike="noStrike" kern="1200">
                <a:solidFill>
                  <a:schemeClr val="tx1"/>
                </a:solidFill>
                <a:effectLst/>
                <a:latin typeface="+mn-lt"/>
                <a:ea typeface="+mn-ea"/>
                <a:cs typeface="+mn-cs"/>
              </a:rPr>
              <a:t>K-2 Scale maintenance conversion file (simple data file that allows users to compare our previous K-2 data to the new K-2 scale alignment data)</a:t>
            </a:r>
          </a:p>
          <a:p>
            <a:endParaRPr lang="en-US"/>
          </a:p>
        </p:txBody>
      </p:sp>
      <p:sp>
        <p:nvSpPr>
          <p:cNvPr id="4" name="Slide Number Placeholder 3"/>
          <p:cNvSpPr>
            <a:spLocks noGrp="1"/>
          </p:cNvSpPr>
          <p:nvPr>
            <p:ph type="sldNum" sz="quarter" idx="5"/>
          </p:nvPr>
        </p:nvSpPr>
        <p:spPr/>
        <p:txBody>
          <a:bodyPr/>
          <a:lstStyle/>
          <a:p>
            <a:fld id="{6D72A216-2807-4B17-B93F-D97B03D83585}" type="slidenum">
              <a:rPr lang="en-US" smtClean="0"/>
              <a:t>82</a:t>
            </a:fld>
            <a:endParaRPr lang="en-US"/>
          </a:p>
        </p:txBody>
      </p:sp>
    </p:spTree>
    <p:extLst>
      <p:ext uri="{BB962C8B-B14F-4D97-AF65-F5344CB8AC3E}">
        <p14:creationId xmlns:p14="http://schemas.microsoft.com/office/powerpoint/2010/main" val="32838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Partners can input a MAP Growth score from spring and see where a student might have landed in the fall. This can help educators understand potential loss due to summer or COVID-19. Can only input one student at a time. </a:t>
            </a:r>
          </a:p>
        </p:txBody>
      </p:sp>
      <p:sp>
        <p:nvSpPr>
          <p:cNvPr id="4" name="Slide Number Placeholder 3"/>
          <p:cNvSpPr>
            <a:spLocks noGrp="1"/>
          </p:cNvSpPr>
          <p:nvPr>
            <p:ph type="sldNum" sz="quarter" idx="5"/>
          </p:nvPr>
        </p:nvSpPr>
        <p:spPr/>
        <p:txBody>
          <a:bodyPr/>
          <a:lstStyle/>
          <a:p>
            <a:fld id="{6D72A216-2807-4B17-B93F-D97B03D83585}" type="slidenum">
              <a:rPr lang="en-US" smtClean="0"/>
              <a:t>83</a:t>
            </a:fld>
            <a:endParaRPr lang="en-US"/>
          </a:p>
        </p:txBody>
      </p:sp>
    </p:spTree>
    <p:extLst>
      <p:ext uri="{BB962C8B-B14F-4D97-AF65-F5344CB8AC3E}">
        <p14:creationId xmlns:p14="http://schemas.microsoft.com/office/powerpoint/2010/main" val="10730652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Aly</a:t>
            </a:r>
          </a:p>
        </p:txBody>
      </p:sp>
      <p:sp>
        <p:nvSpPr>
          <p:cNvPr id="4" name="Slide Number Placeholder 3"/>
          <p:cNvSpPr>
            <a:spLocks noGrp="1"/>
          </p:cNvSpPr>
          <p:nvPr>
            <p:ph type="sldNum" sz="quarter" idx="10"/>
          </p:nvPr>
        </p:nvSpPr>
        <p:spPr/>
        <p:txBody>
          <a:bodyPr/>
          <a:lstStyle/>
          <a:p>
            <a:fld id="{9E33CC98-4E02-4131-B491-1D8C918F8BA8}" type="slidenum">
              <a:rPr lang="en-US" smtClean="0"/>
              <a:t>84</a:t>
            </a:fld>
            <a:endParaRPr lang="en-US"/>
          </a:p>
        </p:txBody>
      </p:sp>
    </p:spTree>
    <p:extLst>
      <p:ext uri="{BB962C8B-B14F-4D97-AF65-F5344CB8AC3E}">
        <p14:creationId xmlns:p14="http://schemas.microsoft.com/office/powerpoint/2010/main" val="28027085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a:t>
            </a:r>
          </a:p>
        </p:txBody>
      </p:sp>
      <p:sp>
        <p:nvSpPr>
          <p:cNvPr id="4" name="Slide Number Placeholder 3"/>
          <p:cNvSpPr>
            <a:spLocks noGrp="1"/>
          </p:cNvSpPr>
          <p:nvPr>
            <p:ph type="sldNum" sz="quarter" idx="10"/>
          </p:nvPr>
        </p:nvSpPr>
        <p:spPr/>
        <p:txBody>
          <a:bodyPr/>
          <a:lstStyle/>
          <a:p>
            <a:fld id="{9E33CC98-4E02-4131-B491-1D8C918F8BA8}" type="slidenum">
              <a:rPr lang="en-US" smtClean="0"/>
              <a:t>85</a:t>
            </a:fld>
            <a:endParaRPr lang="en-US"/>
          </a:p>
        </p:txBody>
      </p:sp>
    </p:spTree>
    <p:extLst>
      <p:ext uri="{BB962C8B-B14F-4D97-AF65-F5344CB8AC3E}">
        <p14:creationId xmlns:p14="http://schemas.microsoft.com/office/powerpoint/2010/main" val="2266509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School and district leaders deepen their knowledge of essential elements for supporting a balanced assessment system that maximizes student growth and achievement.</a:t>
            </a:r>
          </a:p>
          <a:p>
            <a:endParaRPr lang="en-US"/>
          </a:p>
          <a:p>
            <a:pPr lvl="1"/>
            <a:r>
              <a:rPr lang="en-US"/>
              <a:t>Describe attributes of and purpose for a balanced assessment system</a:t>
            </a:r>
          </a:p>
          <a:p>
            <a:pPr lvl="1"/>
            <a:r>
              <a:rPr lang="en-US"/>
              <a:t>Reflect on key assessment practices for student engagement</a:t>
            </a:r>
          </a:p>
          <a:p>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86</a:t>
            </a:fld>
            <a:endParaRPr lang="en-US"/>
          </a:p>
        </p:txBody>
      </p:sp>
    </p:spTree>
    <p:extLst>
      <p:ext uri="{BB962C8B-B14F-4D97-AF65-F5344CB8AC3E}">
        <p14:creationId xmlns:p14="http://schemas.microsoft.com/office/powerpoint/2010/main" val="22356278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Aly</a:t>
            </a:r>
          </a:p>
          <a:p>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88</a:t>
            </a:fld>
            <a:endParaRPr lang="en-US"/>
          </a:p>
        </p:txBody>
      </p:sp>
    </p:spTree>
    <p:extLst>
      <p:ext uri="{BB962C8B-B14F-4D97-AF65-F5344CB8AC3E}">
        <p14:creationId xmlns:p14="http://schemas.microsoft.com/office/powerpoint/2010/main" val="105638670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89</a:t>
            </a:fld>
            <a:endParaRPr lang="en-US"/>
          </a:p>
        </p:txBody>
      </p:sp>
    </p:spTree>
    <p:extLst>
      <p:ext uri="{BB962C8B-B14F-4D97-AF65-F5344CB8AC3E}">
        <p14:creationId xmlns:p14="http://schemas.microsoft.com/office/powerpoint/2010/main" val="122119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Commissioner</a:t>
            </a:r>
            <a:r>
              <a:rPr lang="en-US" baseline="0" dirty="0"/>
              <a:t> asked us to reexamine our priorities for 2020-21 because of the impact of COVID and because we are approaching a point of transition. </a:t>
            </a:r>
            <a:endParaRPr lang="en-US" dirty="0"/>
          </a:p>
        </p:txBody>
      </p:sp>
      <p:sp>
        <p:nvSpPr>
          <p:cNvPr id="4" name="Slide Number Placeholder 3"/>
          <p:cNvSpPr>
            <a:spLocks noGrp="1"/>
          </p:cNvSpPr>
          <p:nvPr>
            <p:ph type="sldNum" sz="quarter" idx="10"/>
          </p:nvPr>
        </p:nvSpPr>
        <p:spPr/>
        <p:txBody>
          <a:bodyPr/>
          <a:lstStyle/>
          <a:p>
            <a:fld id="{4173C8C5-B8F7-418A-B01B-E50564FC32FB}" type="slidenum">
              <a:rPr lang="en-US" smtClean="0"/>
              <a:t>6</a:t>
            </a:fld>
            <a:endParaRPr lang="en-US"/>
          </a:p>
        </p:txBody>
      </p:sp>
    </p:spTree>
    <p:extLst>
      <p:ext uri="{BB962C8B-B14F-4D97-AF65-F5344CB8AC3E}">
        <p14:creationId xmlns:p14="http://schemas.microsoft.com/office/powerpoint/2010/main" val="141623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Yet this fall, do not have specific dates but DAC</a:t>
            </a:r>
            <a:r>
              <a:rPr lang="en-US" baseline="0" dirty="0"/>
              <a:t> Update as soon as these new resources are posted. </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7</a:t>
            </a:fld>
            <a:endParaRPr lang="en-US"/>
          </a:p>
        </p:txBody>
      </p:sp>
    </p:spTree>
    <p:extLst>
      <p:ext uri="{BB962C8B-B14F-4D97-AF65-F5344CB8AC3E}">
        <p14:creationId xmlns:p14="http://schemas.microsoft.com/office/powerpoint/2010/main" val="2329571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8</a:t>
            </a:fld>
            <a:endParaRPr lang="en-US"/>
          </a:p>
        </p:txBody>
      </p:sp>
    </p:spTree>
    <p:extLst>
      <p:ext uri="{BB962C8B-B14F-4D97-AF65-F5344CB8AC3E}">
        <p14:creationId xmlns:p14="http://schemas.microsoft.com/office/powerpoint/2010/main" val="214155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Iteration</a:t>
            </a:r>
          </a:p>
          <a:p>
            <a:endParaRPr lang="en-US" dirty="0"/>
          </a:p>
        </p:txBody>
      </p:sp>
      <p:sp>
        <p:nvSpPr>
          <p:cNvPr id="4" name="Slide Number Placeholder 3"/>
          <p:cNvSpPr>
            <a:spLocks noGrp="1"/>
          </p:cNvSpPr>
          <p:nvPr>
            <p:ph type="sldNum" sz="quarter" idx="10"/>
          </p:nvPr>
        </p:nvSpPr>
        <p:spPr/>
        <p:txBody>
          <a:bodyPr/>
          <a:lstStyle/>
          <a:p>
            <a:fld id="{4173C8C5-B8F7-418A-B01B-E50564FC32FB}" type="slidenum">
              <a:rPr lang="en-US" smtClean="0"/>
              <a:t>10</a:t>
            </a:fld>
            <a:endParaRPr lang="en-US"/>
          </a:p>
        </p:txBody>
      </p:sp>
    </p:spTree>
    <p:extLst>
      <p:ext uri="{BB962C8B-B14F-4D97-AF65-F5344CB8AC3E}">
        <p14:creationId xmlns:p14="http://schemas.microsoft.com/office/powerpoint/2010/main" val="1470723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1816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52919" y="-1055615"/>
            <a:ext cx="8734562" cy="902671"/>
          </a:xfrm>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8621698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23" hasCustomPrompt="1"/>
          </p:nvPr>
        </p:nvSpPr>
        <p:spPr>
          <a:xfrm>
            <a:off x="699246" y="349623"/>
            <a:ext cx="10824883" cy="350183"/>
          </a:xfrm>
        </p:spPr>
        <p:txBody>
          <a:bodyPr lIns="0" rIns="0" anchor="b">
            <a:noAutofit/>
          </a:bodyPr>
          <a:lstStyle>
            <a:lvl1pPr marL="0" indent="0">
              <a:buNone/>
              <a:defRPr sz="1800" spc="250" baseline="0">
                <a:solidFill>
                  <a:schemeClr val="bg1">
                    <a:lumMod val="50000"/>
                  </a:schemeClr>
                </a:solidFill>
              </a:defRPr>
            </a:lvl1pPr>
          </a:lstStyle>
          <a:p>
            <a:pPr lvl="0"/>
            <a:r>
              <a:rPr lang="en-US"/>
              <a:t>18PT OPTIONAL SUBHEAD</a:t>
            </a:r>
          </a:p>
        </p:txBody>
      </p:sp>
      <p:sp>
        <p:nvSpPr>
          <p:cNvPr id="13" name="Title 12"/>
          <p:cNvSpPr>
            <a:spLocks noGrp="1"/>
          </p:cNvSpPr>
          <p:nvPr>
            <p:ph type="title" hasCustomPrompt="1"/>
          </p:nvPr>
        </p:nvSpPr>
        <p:spPr>
          <a:xfrm>
            <a:off x="699341" y="636730"/>
            <a:ext cx="10824788" cy="486099"/>
          </a:xfrm>
        </p:spPr>
        <p:txBody>
          <a:bodyPr/>
          <a:lstStyle>
            <a:lvl1pPr>
              <a:defRPr baseline="0"/>
            </a:lvl1pPr>
          </a:lstStyle>
          <a:p>
            <a:r>
              <a:rPr lang="en-US"/>
              <a:t>34pt Bullet Slide</a:t>
            </a:r>
          </a:p>
        </p:txBody>
      </p:sp>
      <p:sp>
        <p:nvSpPr>
          <p:cNvPr id="7" name="Text Placeholder 10"/>
          <p:cNvSpPr>
            <a:spLocks noGrp="1"/>
          </p:cNvSpPr>
          <p:nvPr>
            <p:ph type="body" sz="quarter" idx="24"/>
          </p:nvPr>
        </p:nvSpPr>
        <p:spPr>
          <a:xfrm>
            <a:off x="698500" y="2138082"/>
            <a:ext cx="8095876" cy="333505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114882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4A7C9B-2B69-E44A-A2C0-FF1429D10BEE}"/>
              </a:ext>
            </a:extLst>
          </p:cNvPr>
          <p:cNvSpPr>
            <a:spLocks noGrp="1"/>
          </p:cNvSpPr>
          <p:nvPr>
            <p:ph type="sldNum" sz="quarter" idx="12"/>
          </p:nvPr>
        </p:nvSpPr>
        <p:spPr/>
        <p:txBody>
          <a:bodyPr/>
          <a:lstStyle/>
          <a:p>
            <a:fld id="{23A4FD5B-FF10-4D4A-A884-695FFD2645F1}" type="slidenum">
              <a:rPr lang="en-US" smtClean="0"/>
              <a:t>‹#›</a:t>
            </a:fld>
            <a:endParaRPr lang="en-US"/>
          </a:p>
        </p:txBody>
      </p:sp>
    </p:spTree>
    <p:extLst>
      <p:ext uri="{BB962C8B-B14F-4D97-AF65-F5344CB8AC3E}">
        <p14:creationId xmlns:p14="http://schemas.microsoft.com/office/powerpoint/2010/main" val="687979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728536-17B0-4B04-9208-E323EF3B1AEF}"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B2E5F-FB32-4567-95AF-E41F29AA8269}" type="slidenum">
              <a:rPr lang="en-US" smtClean="0"/>
              <a:t>‹#›</a:t>
            </a:fld>
            <a:endParaRPr lang="en-US"/>
          </a:p>
        </p:txBody>
      </p:sp>
    </p:spTree>
    <p:extLst>
      <p:ext uri="{BB962C8B-B14F-4D97-AF65-F5344CB8AC3E}">
        <p14:creationId xmlns:p14="http://schemas.microsoft.com/office/powerpoint/2010/main" val="186467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698501" y="740163"/>
            <a:ext cx="10824788"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698500" y="1937150"/>
            <a:ext cx="10825629"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653621" y="1692989"/>
            <a:ext cx="1082488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081257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8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1274" y="365125"/>
            <a:ext cx="4962526" cy="1325563"/>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half" idx="2"/>
          </p:nvPr>
        </p:nvSpPr>
        <p:spPr>
          <a:xfrm>
            <a:off x="6391274" y="1825625"/>
            <a:ext cx="49625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60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474" y="5532437"/>
            <a:ext cx="8391526" cy="1325563"/>
          </a:xfrm>
        </p:spPr>
        <p:txBody>
          <a:bodyPr/>
          <a:lstStyle>
            <a:lvl1pPr algn="ct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69053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1325563"/>
          </a:xfrm>
        </p:spPr>
        <p:txBody>
          <a:bodyPr/>
          <a:lstStyle>
            <a:lvl1pPr algn="ctr">
              <a:defRPr>
                <a:solidFill>
                  <a:schemeClr val="bg1"/>
                </a:solidFill>
              </a:defRPr>
            </a:lvl1pPr>
          </a:lstStyle>
          <a:p>
            <a:r>
              <a:rPr lang="en-US"/>
              <a:t>Click to edit Master title style</a:t>
            </a:r>
          </a:p>
        </p:txBody>
      </p:sp>
      <p:sp>
        <p:nvSpPr>
          <p:cNvPr id="5" name="Subtitle 2"/>
          <p:cNvSpPr>
            <a:spLocks noGrp="1"/>
          </p:cNvSpPr>
          <p:nvPr>
            <p:ph type="subTitle" idx="1"/>
          </p:nvPr>
        </p:nvSpPr>
        <p:spPr>
          <a:xfrm>
            <a:off x="971550" y="4659313"/>
            <a:ext cx="1026795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4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0975" y="2127250"/>
            <a:ext cx="5019676" cy="1325563"/>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3990975" y="3562350"/>
            <a:ext cx="5019676" cy="261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3"/>
          </p:nvPr>
        </p:nvSpPr>
        <p:spPr>
          <a:xfrm>
            <a:off x="4848225" y="1681163"/>
            <a:ext cx="65071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8225" y="2505074"/>
            <a:ext cx="6507163"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56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653623" y="2391998"/>
            <a:ext cx="4952656"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653622" y="1855370"/>
            <a:ext cx="4952657"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698501" y="740163"/>
            <a:ext cx="10824788"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6259471" y="2391998"/>
            <a:ext cx="4952656"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6259472" y="1855368"/>
            <a:ext cx="4952657"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653621" y="1692989"/>
            <a:ext cx="1082488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2768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2919" y="6356350"/>
            <a:ext cx="1104000" cy="285536"/>
          </a:xfrm>
          <a:prstGeom prst="rect">
            <a:avLst/>
          </a:prstGeom>
        </p:spPr>
      </p:pic>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879369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365125"/>
            <a:ext cx="89154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8400" y="1825625"/>
            <a:ext cx="8915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29B5-B3EC-0141-BE1B-9E5EC6E713CC}" type="slidenum">
              <a:rPr lang="en-US" smtClean="0"/>
              <a:t>‹#›</a:t>
            </a:fld>
            <a:endParaRPr lang="en-US"/>
          </a:p>
        </p:txBody>
      </p:sp>
    </p:spTree>
    <p:extLst>
      <p:ext uri="{BB962C8B-B14F-4D97-AF65-F5344CB8AC3E}">
        <p14:creationId xmlns:p14="http://schemas.microsoft.com/office/powerpoint/2010/main" val="2507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2" r:id="rId5"/>
    <p:sldLayoutId id="2147483660" r:id="rId6"/>
    <p:sldLayoutId id="2147483664" r:id="rId7"/>
    <p:sldLayoutId id="2147483674" r:id="rId8"/>
    <p:sldLayoutId id="2147483676" r:id="rId9"/>
    <p:sldLayoutId id="2147483677" r:id="rId10"/>
    <p:sldLayoutId id="2147483678" r:id="rId11"/>
    <p:sldLayoutId id="2147483679" r:id="rId12"/>
    <p:sldLayoutId id="2147483680" r:id="rId13"/>
    <p:sldLayoutId id="214748368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mailto:Margaret.Sis@echosign.co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hyperlink" Target="https://cdn.education.ne.gov/wp-content/uploads/2020/07/Who-Reports-What-ADVISER-V-4.0-_-2019-2020_Final_-7-17-20-20.pdf" TargetMode="Externa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hyperlink" Target="mailto:iris.a.owens@act.org" TargetMode="Externa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45.xml"/><Relationship Id="rId4" Type="http://schemas.openxmlformats.org/officeDocument/2006/relationships/hyperlink" Target="https://www.act.org/content/dam/act/unsecured/documents/FeeWaiver.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readiness.act.org/ccris/login/login.jsp?authn_try_count=0&amp;contextType=external&amp;username=string&amp;contextValue=/oam&amp;challenge_url=https://readiness.act.org/ccris/login/login.jsp&amp;password=sercure_string&amp;request_id=-6433879632040019001&amp;OAM_REQ=&amp;locale=en_US&amp;resource_url=http://readiness.act.org/ccr/app/home&amp;_ga=2.127998284.1715474030.1570538978-1702198079.1567173767" TargetMode="Externa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hyperlink" Target="mailto:iris.a.owens@act.org" TargetMode="External"/><Relationship Id="rId2" Type="http://schemas.openxmlformats.org/officeDocument/2006/relationships/slideLayout" Target="../slideLayouts/slideLayout7.xml"/><Relationship Id="rId1" Type="http://schemas.openxmlformats.org/officeDocument/2006/relationships/tags" Target="../tags/tag55.xml"/><Relationship Id="rId5" Type="http://schemas.openxmlformats.org/officeDocument/2006/relationships/hyperlink" Target="mailto:Carrie.Ridenour@act.org" TargetMode="External"/><Relationship Id="rId4" Type="http://schemas.openxmlformats.org/officeDocument/2006/relationships/hyperlink" Target="mailto:ACTStateAccoms@act.org"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57.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3" Type="http://schemas.openxmlformats.org/officeDocument/2006/relationships/hyperlink" Target="https://ne.portal.cambiumast.com/core/fileparse.php/3694/urlt/ELPA21_Technology-Setup-Quick-Guide_20-21.pdf"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6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0.xml.rels><?xml version="1.0" encoding="UTF-8" standalone="yes"?>
<Relationships xmlns="http://schemas.openxmlformats.org/package/2006/relationships"><Relationship Id="rId3" Type="http://schemas.openxmlformats.org/officeDocument/2006/relationships/hyperlink" Target="http://bit.ly/prepilot5" TargetMode="External"/><Relationship Id="rId2" Type="http://schemas.openxmlformats.org/officeDocument/2006/relationships/slideLayout" Target="../slideLayouts/slideLayout13.xml"/><Relationship Id="rId1" Type="http://schemas.openxmlformats.org/officeDocument/2006/relationships/tags" Target="../tags/tag64.xml"/><Relationship Id="rId6" Type="http://schemas.openxmlformats.org/officeDocument/2006/relationships/hyperlink" Target="https://cdn.education.ne.gov/wp-content/uploads/2019/08/ChangingCoralAnnotated.pptx" TargetMode="External"/><Relationship Id="rId5" Type="http://schemas.openxmlformats.org/officeDocument/2006/relationships/hyperlink" Target="https://cdn.education.ne.gov/wp-content/uploads/2019/02/Pilot-Key-5th-grade-Changing-Coral.pdf" TargetMode="External"/><Relationship Id="rId4" Type="http://schemas.openxmlformats.org/officeDocument/2006/relationships/hyperlink" Target="https://cdn.education.ne.gov/wp-content/uploads/2019/02/5th-grade-pre-pilot-task-Changing-Coral.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bit.ly/prepilot8" TargetMode="External"/><Relationship Id="rId2" Type="http://schemas.openxmlformats.org/officeDocument/2006/relationships/slideLayout" Target="../slideLayouts/slideLayout13.xml"/><Relationship Id="rId1" Type="http://schemas.openxmlformats.org/officeDocument/2006/relationships/tags" Target="../tags/tag65.xml"/><Relationship Id="rId6" Type="http://schemas.openxmlformats.org/officeDocument/2006/relationships/hyperlink" Target="https://cdn.education.ne.gov/wp-content/uploads/2019/08/BlueSkinAnnotated.pptx" TargetMode="External"/><Relationship Id="rId5" Type="http://schemas.openxmlformats.org/officeDocument/2006/relationships/hyperlink" Target="https://cdn.education.ne.gov/wp-content/uploads/2019/02/Pilot-Key-8th-grade-Blue-Skin.pdf" TargetMode="External"/><Relationship Id="rId4" Type="http://schemas.openxmlformats.org/officeDocument/2006/relationships/hyperlink" Target="https://cdn.education.ne.gov/wp-content/uploads/2019/02/8th-grade-pre-pilot-task-Blue-Skin.pdf" TargetMode="Externa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4.xml"/><Relationship Id="rId1" Type="http://schemas.openxmlformats.org/officeDocument/2006/relationships/tags" Target="../tags/tag66.xml"/><Relationship Id="rId4" Type="http://schemas.openxmlformats.org/officeDocument/2006/relationships/hyperlink" Target="https://www.education.ne.gov/assessment/nscas-science-assessment-transition/" TargetMode="Externa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67.xml"/><Relationship Id="rId5" Type="http://schemas.openxmlformats.org/officeDocument/2006/relationships/hyperlink" Target="https://www.scillsspartners.org/scillss-resources/" TargetMode="External"/><Relationship Id="rId4" Type="http://schemas.openxmlformats.org/officeDocument/2006/relationships/image" Target="../media/image13.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4.xml"/><Relationship Id="rId1" Type="http://schemas.openxmlformats.org/officeDocument/2006/relationships/tags" Target="../tags/tag6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4.xml"/><Relationship Id="rId1" Type="http://schemas.openxmlformats.org/officeDocument/2006/relationships/tags" Target="../tags/tag6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70.xml"/><Relationship Id="rId4" Type="http://schemas.openxmlformats.org/officeDocument/2006/relationships/image" Target="../media/image14.jp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5.xml"/><Relationship Id="rId1" Type="http://schemas.openxmlformats.org/officeDocument/2006/relationships/tags" Target="../tags/tag71.xml"/><Relationship Id="rId4" Type="http://schemas.openxmlformats.org/officeDocument/2006/relationships/hyperlink" Target="mailto:necustomerservice@datarecognitioncorp.com"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s://community.nwea.org/community/nwea-community-home/covid-19-school-closure-support/map-growth-remote-testing-resources" TargetMode="External"/><Relationship Id="rId2" Type="http://schemas.openxmlformats.org/officeDocument/2006/relationships/slideLayout" Target="../slideLayouts/slideLayout11.xml"/><Relationship Id="rId1" Type="http://schemas.openxmlformats.org/officeDocument/2006/relationships/tags" Target="../tags/tag72.xml"/><Relationship Id="rId6" Type="http://schemas.openxmlformats.org/officeDocument/2006/relationships/hyperlink" Target="https://s3-us-west-2.amazonaws.com/cdn.nwea.org/docs/MAP+Growth+Remote+Testing+-+Troubleshooting+Guide+(v1.1+6.23.20).pdf" TargetMode="External"/><Relationship Id="rId5" Type="http://schemas.openxmlformats.org/officeDocument/2006/relationships/hyperlink" Target="https://s3-us-west-2.amazonaws.com/cdn.nwea.org/docs/ProctorChecklist.pdf" TargetMode="External"/><Relationship Id="rId4" Type="http://schemas.openxmlformats.org/officeDocument/2006/relationships/hyperlink" Target="https://s3-us-west-2.amazonaws.com/cdn.nwea.org/docs/KAP5222+Remote+Testing+Guidance+Overview+MAY20_D04.pdf" TargetMode="Externa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hyperlink" Target="https://teach.mapnwea.org/impl/maphelp/Content/Data/SampleReports/K2ScaleAlignmentExport.htm" TargetMode="External"/><Relationship Id="rId2" Type="http://schemas.openxmlformats.org/officeDocument/2006/relationships/slideLayout" Target="../slideLayouts/slideLayout11.xml"/><Relationship Id="rId1" Type="http://schemas.openxmlformats.org/officeDocument/2006/relationships/tags" Target="../tags/tag73.xml"/><Relationship Id="rId6" Type="http://schemas.openxmlformats.org/officeDocument/2006/relationships/hyperlink" Target="https://community.nwea.org/community/nwea-community-home/product-updates/blog/2020/04/15/map-growth-k-2-scale-maintenance-faq" TargetMode="External"/><Relationship Id="rId5" Type="http://schemas.openxmlformats.org/officeDocument/2006/relationships/hyperlink" Target="https://community.nwea.org/community/nwea-community-home/product-updates/blog/2020/05/13/course-specific-math-norms-and-reporting-updates" TargetMode="External"/><Relationship Id="rId4" Type="http://schemas.openxmlformats.org/officeDocument/2006/relationships/hyperlink" Target="https://community.nwea.org/community/nwea-community-home/product-updates/blog/2020/04/10/2020-norms-faq"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1.xml"/><Relationship Id="rId1" Type="http://schemas.openxmlformats.org/officeDocument/2006/relationships/tags" Target="../tags/tag7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1.xml"/><Relationship Id="rId1" Type="http://schemas.openxmlformats.org/officeDocument/2006/relationships/tags" Target="../tags/tag75.xml"/><Relationship Id="rId4" Type="http://schemas.openxmlformats.org/officeDocument/2006/relationships/hyperlink" Target="https://community.nwea.org/community/nwea-community-home/product-updates/blog/2020/03/17/new-data-fields-coming-to-the-comprehensive-and-combined-data-files-cdf"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teach.mapnwea.org/impl/maphelp/Content/Data/SampleReports/COVIDRecoveryExport.htm?Highlight=recovery" TargetMode="External"/><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hyperlink" Target="https://www.nwea.org/research-data-galleries/map-growth-goal-explorer/" TargetMode="Externa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5.xml"/><Relationship Id="rId1" Type="http://schemas.openxmlformats.org/officeDocument/2006/relationships/tags" Target="../tags/tag76.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78.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Statewide Assessment Regional Workshop</a:t>
            </a:r>
          </a:p>
        </p:txBody>
      </p:sp>
      <p:sp>
        <p:nvSpPr>
          <p:cNvPr id="3" name="Subtitle 2"/>
          <p:cNvSpPr>
            <a:spLocks noGrp="1"/>
          </p:cNvSpPr>
          <p:nvPr>
            <p:ph type="subTitle" idx="1"/>
          </p:nvPr>
        </p:nvSpPr>
        <p:spPr>
          <a:xfrm>
            <a:off x="1524000" y="4263390"/>
            <a:ext cx="9144000" cy="994410"/>
          </a:xfrm>
        </p:spPr>
        <p:txBody>
          <a:bodyPr/>
          <a:lstStyle/>
          <a:p>
            <a:r>
              <a:rPr lang="en-US" dirty="0"/>
              <a:t>October 2020</a:t>
            </a:r>
          </a:p>
        </p:txBody>
      </p:sp>
    </p:spTree>
    <p:custDataLst>
      <p:tags r:id="rId1"/>
    </p:custDataLst>
    <p:extLst>
      <p:ext uri="{BB962C8B-B14F-4D97-AF65-F5344CB8AC3E}">
        <p14:creationId xmlns:p14="http://schemas.microsoft.com/office/powerpoint/2010/main" val="90165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Replace Spring 2021 NSCAS </a:t>
            </a:r>
            <a:r>
              <a:rPr lang="en-US" dirty="0" smtClean="0"/>
              <a:t>General Summative with </a:t>
            </a:r>
            <a:r>
              <a:rPr lang="en-US" dirty="0"/>
              <a:t>NSCAS Phase I Pilot</a:t>
            </a:r>
            <a:endParaRPr lang="en-US" sz="3200" dirty="0"/>
          </a:p>
        </p:txBody>
      </p:sp>
      <p:sp>
        <p:nvSpPr>
          <p:cNvPr id="3" name="Content Placeholder 2"/>
          <p:cNvSpPr>
            <a:spLocks noGrp="1"/>
          </p:cNvSpPr>
          <p:nvPr>
            <p:ph idx="1"/>
          </p:nvPr>
        </p:nvSpPr>
        <p:spPr>
          <a:xfrm>
            <a:off x="2438399" y="1825625"/>
            <a:ext cx="9210261" cy="4351338"/>
          </a:xfrm>
        </p:spPr>
        <p:txBody>
          <a:bodyPr>
            <a:normAutofit/>
          </a:bodyPr>
          <a:lstStyle/>
          <a:p>
            <a:pPr>
              <a:spcAft>
                <a:spcPts val="600"/>
              </a:spcAft>
            </a:pPr>
            <a:r>
              <a:rPr lang="en-US" sz="3600" dirty="0"/>
              <a:t>NSCAS Phase I Pilot</a:t>
            </a:r>
          </a:p>
          <a:p>
            <a:pPr lvl="1">
              <a:spcAft>
                <a:spcPts val="600"/>
              </a:spcAft>
            </a:pPr>
            <a:r>
              <a:rPr lang="en-US" dirty="0"/>
              <a:t>35 item assessment for both ELA and Mathematics.</a:t>
            </a:r>
          </a:p>
          <a:p>
            <a:pPr lvl="1">
              <a:spcAft>
                <a:spcPts val="600"/>
              </a:spcAft>
              <a:buFont typeface="Arial" panose="020B0604020202020204" pitchFamily="34" charset="0"/>
              <a:buChar char="•"/>
            </a:pPr>
            <a:r>
              <a:rPr lang="en-US" dirty="0"/>
              <a:t>23 items based on current Table of Specifications (blue print).</a:t>
            </a:r>
          </a:p>
          <a:p>
            <a:pPr lvl="2">
              <a:spcAft>
                <a:spcPts val="600"/>
              </a:spcAft>
              <a:buFont typeface="Arial" panose="020B0604020202020204" pitchFamily="34" charset="0"/>
              <a:buChar char="•"/>
            </a:pPr>
            <a:r>
              <a:rPr lang="en-US" dirty="0"/>
              <a:t>Fully adaptive at grade level </a:t>
            </a:r>
          </a:p>
          <a:p>
            <a:pPr lvl="1">
              <a:spcAft>
                <a:spcPts val="600"/>
              </a:spcAft>
              <a:buFont typeface="Arial" panose="020B0604020202020204" pitchFamily="34" charset="0"/>
              <a:buChar char="•"/>
            </a:pPr>
            <a:r>
              <a:rPr lang="en-US" dirty="0"/>
              <a:t>7 field-test items to produce additional content for Through-Year Adaptive item bank.</a:t>
            </a:r>
          </a:p>
          <a:p>
            <a:pPr lvl="1">
              <a:spcAft>
                <a:spcPts val="600"/>
              </a:spcAft>
              <a:buFont typeface="Arial" panose="020B0604020202020204" pitchFamily="34" charset="0"/>
              <a:buChar char="•"/>
            </a:pPr>
            <a:r>
              <a:rPr lang="en-US" dirty="0"/>
              <a:t>5 MAP Growth items to assist in understanding the relationship of NSCAS and MAP Growth.</a:t>
            </a:r>
          </a:p>
          <a:p>
            <a:endParaRPr lang="en-US" dirty="0"/>
          </a:p>
        </p:txBody>
      </p:sp>
    </p:spTree>
    <p:custDataLst>
      <p:tags r:id="rId1"/>
    </p:custDataLst>
    <p:extLst>
      <p:ext uri="{BB962C8B-B14F-4D97-AF65-F5344CB8AC3E}">
        <p14:creationId xmlns:p14="http://schemas.microsoft.com/office/powerpoint/2010/main" val="225157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613-6AB2-4756-B095-F76637C0FC6A}"/>
              </a:ext>
            </a:extLst>
          </p:cNvPr>
          <p:cNvSpPr>
            <a:spLocks noGrp="1"/>
          </p:cNvSpPr>
          <p:nvPr>
            <p:ph type="title"/>
          </p:nvPr>
        </p:nvSpPr>
        <p:spPr/>
        <p:txBody>
          <a:bodyPr/>
          <a:lstStyle/>
          <a:p>
            <a:pPr>
              <a:spcAft>
                <a:spcPts val="600"/>
              </a:spcAft>
            </a:pPr>
            <a:r>
              <a:rPr lang="en-US" dirty="0"/>
              <a:t>Spring 2021 NSCAS Phase I Pilot</a:t>
            </a:r>
            <a:endParaRPr lang="en-US" b="1" dirty="0"/>
          </a:p>
        </p:txBody>
      </p:sp>
      <p:sp>
        <p:nvSpPr>
          <p:cNvPr id="3" name="Content Placeholder 2">
            <a:extLst>
              <a:ext uri="{FF2B5EF4-FFF2-40B4-BE49-F238E27FC236}">
                <a16:creationId xmlns:a16="http://schemas.microsoft.com/office/drawing/2014/main" id="{736CAA6B-4D92-4001-B71E-9AAEC10B2F0C}"/>
              </a:ext>
            </a:extLst>
          </p:cNvPr>
          <p:cNvSpPr>
            <a:spLocks noGrp="1"/>
          </p:cNvSpPr>
          <p:nvPr>
            <p:ph idx="1"/>
          </p:nvPr>
        </p:nvSpPr>
        <p:spPr>
          <a:xfrm>
            <a:off x="2438400" y="1554480"/>
            <a:ext cx="8915400" cy="5078977"/>
          </a:xfrm>
        </p:spPr>
        <p:txBody>
          <a:bodyPr>
            <a:normAutofit/>
          </a:bodyPr>
          <a:lstStyle/>
          <a:p>
            <a:r>
              <a:rPr lang="en-US" sz="3600" dirty="0"/>
              <a:t>NSCAS Phase I Pilot</a:t>
            </a:r>
          </a:p>
          <a:p>
            <a:pPr lvl="1"/>
            <a:r>
              <a:rPr lang="en-US" sz="3200" dirty="0"/>
              <a:t>Rationale: </a:t>
            </a:r>
          </a:p>
          <a:p>
            <a:pPr lvl="2"/>
            <a:r>
              <a:rPr lang="en-US" sz="3200" dirty="0"/>
              <a:t>The fully adaptive CAT version allows for the quickest move to through-year assessment.</a:t>
            </a:r>
          </a:p>
          <a:p>
            <a:pPr lvl="2"/>
            <a:r>
              <a:rPr lang="en-US" sz="3200" dirty="0"/>
              <a:t>Each student receives a specific test based on ability.</a:t>
            </a:r>
          </a:p>
          <a:p>
            <a:pPr lvl="2"/>
            <a:r>
              <a:rPr lang="en-US" sz="3200" dirty="0"/>
              <a:t>Reduces spring testing time as compared to NSCAS.</a:t>
            </a:r>
          </a:p>
          <a:p>
            <a:pPr lvl="2"/>
            <a:r>
              <a:rPr lang="en-US" sz="3200" dirty="0"/>
              <a:t>Uses Nebraska standards and blueprint.</a:t>
            </a:r>
          </a:p>
          <a:p>
            <a:pPr lvl="3"/>
            <a:r>
              <a:rPr lang="en-US" sz="3000" dirty="0"/>
              <a:t>Same percentage of indicators</a:t>
            </a:r>
          </a:p>
          <a:p>
            <a:pPr lvl="2"/>
            <a:endParaRPr lang="en-US" sz="3200" dirty="0"/>
          </a:p>
          <a:p>
            <a:pPr marL="0" indent="0">
              <a:buNone/>
            </a:pPr>
            <a:endParaRPr lang="en-US" dirty="0"/>
          </a:p>
        </p:txBody>
      </p:sp>
    </p:spTree>
    <p:custDataLst>
      <p:tags r:id="rId1"/>
    </p:custDataLst>
    <p:extLst>
      <p:ext uri="{BB962C8B-B14F-4D97-AF65-F5344CB8AC3E}">
        <p14:creationId xmlns:p14="http://schemas.microsoft.com/office/powerpoint/2010/main" val="362966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a:t>
            </a:r>
            <a:br>
              <a:rPr lang="en-US" dirty="0"/>
            </a:br>
            <a:r>
              <a:rPr lang="en-US" dirty="0"/>
              <a:t>2020-2021 Reporting and Accountability</a:t>
            </a:r>
          </a:p>
        </p:txBody>
      </p:sp>
      <p:sp>
        <p:nvSpPr>
          <p:cNvPr id="3" name="Content Placeholder 2"/>
          <p:cNvSpPr>
            <a:spLocks noGrp="1"/>
          </p:cNvSpPr>
          <p:nvPr>
            <p:ph idx="1"/>
          </p:nvPr>
        </p:nvSpPr>
        <p:spPr>
          <a:xfrm>
            <a:off x="2196935" y="2034405"/>
            <a:ext cx="9607138" cy="4425772"/>
          </a:xfrm>
        </p:spPr>
        <p:txBody>
          <a:bodyPr>
            <a:normAutofit fontScale="77500" lnSpcReduction="20000"/>
          </a:bodyPr>
          <a:lstStyle/>
          <a:p>
            <a:r>
              <a:rPr lang="en-US" sz="4000" dirty="0"/>
              <a:t>No public reporting or individual student reports (ISRs) for parents.</a:t>
            </a:r>
          </a:p>
          <a:p>
            <a:endParaRPr lang="en-US" sz="4000" dirty="0"/>
          </a:p>
          <a:p>
            <a:r>
              <a:rPr lang="en-US" sz="4000" dirty="0"/>
              <a:t>Classifications and designations remain the same for 2020-2021.</a:t>
            </a:r>
          </a:p>
          <a:p>
            <a:endParaRPr lang="en-US" sz="4000" dirty="0"/>
          </a:p>
          <a:p>
            <a:pPr lvl="1"/>
            <a:r>
              <a:rPr lang="en-US" sz="3600" dirty="0"/>
              <a:t>In other words, 2018-2019 classifications and designations would be maintained.</a:t>
            </a:r>
          </a:p>
          <a:p>
            <a:pPr lvl="1"/>
            <a:endParaRPr lang="en-US" sz="3600" dirty="0"/>
          </a:p>
          <a:p>
            <a:r>
              <a:rPr lang="en-US" sz="4000" dirty="0"/>
              <a:t>Begin waiver process from USDOE and work with Nebraska officials.</a:t>
            </a:r>
          </a:p>
          <a:p>
            <a:endParaRPr lang="en-US" dirty="0"/>
          </a:p>
        </p:txBody>
      </p:sp>
    </p:spTree>
    <p:custDataLst>
      <p:tags r:id="rId1"/>
    </p:custDataLst>
    <p:extLst>
      <p:ext uri="{BB962C8B-B14F-4D97-AF65-F5344CB8AC3E}">
        <p14:creationId xmlns:p14="http://schemas.microsoft.com/office/powerpoint/2010/main" val="1909834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a:t>
            </a:r>
            <a:br>
              <a:rPr lang="en-US" dirty="0"/>
            </a:br>
            <a:r>
              <a:rPr lang="en-US" dirty="0"/>
              <a:t>2020-2021 Reporting and Accountability</a:t>
            </a:r>
          </a:p>
        </p:txBody>
      </p:sp>
      <p:sp>
        <p:nvSpPr>
          <p:cNvPr id="3" name="Content Placeholder 2"/>
          <p:cNvSpPr>
            <a:spLocks noGrp="1"/>
          </p:cNvSpPr>
          <p:nvPr>
            <p:ph idx="1"/>
          </p:nvPr>
        </p:nvSpPr>
        <p:spPr>
          <a:xfrm>
            <a:off x="2196935" y="1555668"/>
            <a:ext cx="9607138" cy="4904509"/>
          </a:xfrm>
        </p:spPr>
        <p:txBody>
          <a:bodyPr>
            <a:normAutofit fontScale="92500" lnSpcReduction="20000"/>
          </a:bodyPr>
          <a:lstStyle/>
          <a:p>
            <a:r>
              <a:rPr lang="en-US" sz="3600" dirty="0"/>
              <a:t>Rationale:</a:t>
            </a:r>
          </a:p>
          <a:p>
            <a:pPr lvl="1"/>
            <a:r>
              <a:rPr lang="en-US" sz="3600" dirty="0"/>
              <a:t>Changing nature of NSCAS Summative:</a:t>
            </a:r>
          </a:p>
          <a:p>
            <a:pPr lvl="2"/>
            <a:r>
              <a:rPr lang="en-US" sz="3200" dirty="0"/>
              <a:t>Movement to through-year adaptive</a:t>
            </a:r>
          </a:p>
          <a:p>
            <a:pPr lvl="2"/>
            <a:endParaRPr lang="en-US" sz="3200" dirty="0"/>
          </a:p>
          <a:p>
            <a:pPr lvl="1"/>
            <a:r>
              <a:rPr lang="en-US" sz="3600" dirty="0"/>
              <a:t>COVID impact on 2019-2020:</a:t>
            </a:r>
          </a:p>
          <a:p>
            <a:pPr lvl="2"/>
            <a:r>
              <a:rPr lang="en-US" sz="3200" dirty="0"/>
              <a:t>Lack scores for </a:t>
            </a:r>
            <a:r>
              <a:rPr lang="en-US" sz="3200" dirty="0" err="1"/>
              <a:t>AQuESTT</a:t>
            </a:r>
            <a:r>
              <a:rPr lang="en-US" sz="3200" dirty="0"/>
              <a:t> Growth and Improvement Score </a:t>
            </a:r>
            <a:r>
              <a:rPr lang="en-US" sz="3200" dirty="0" smtClean="0"/>
              <a:t>Calculations</a:t>
            </a:r>
            <a:endParaRPr lang="en-US" sz="3200" dirty="0"/>
          </a:p>
          <a:p>
            <a:pPr lvl="2"/>
            <a:r>
              <a:rPr lang="en-US" sz="3200" dirty="0"/>
              <a:t>Lack science score, moved field test to spring </a:t>
            </a:r>
            <a:r>
              <a:rPr lang="en-US" sz="3200" dirty="0" smtClean="0"/>
              <a:t>2021</a:t>
            </a:r>
            <a:endParaRPr lang="en-US" sz="3200" dirty="0"/>
          </a:p>
          <a:p>
            <a:pPr lvl="2"/>
            <a:endParaRPr lang="en-US" sz="3200" dirty="0"/>
          </a:p>
          <a:p>
            <a:pPr lvl="1"/>
            <a:r>
              <a:rPr lang="en-US" sz="3600" dirty="0"/>
              <a:t>COVID Uncertainty on 2020-2021:</a:t>
            </a:r>
          </a:p>
          <a:p>
            <a:pPr lvl="2"/>
            <a:r>
              <a:rPr lang="en-US" sz="3200" dirty="0"/>
              <a:t>Uncertainty of impacts on teaching &amp; </a:t>
            </a:r>
            <a:r>
              <a:rPr lang="en-US" sz="3200" dirty="0" smtClean="0"/>
              <a:t>learning</a:t>
            </a:r>
            <a:endParaRPr lang="en-US" sz="3200" dirty="0"/>
          </a:p>
          <a:p>
            <a:pPr lvl="2"/>
            <a:r>
              <a:rPr lang="en-US" sz="3200" dirty="0"/>
              <a:t>Mixture of remote, in-person, and hybrid </a:t>
            </a:r>
            <a:r>
              <a:rPr lang="en-US" sz="3200" dirty="0" smtClean="0"/>
              <a:t>learning</a:t>
            </a:r>
            <a:endParaRPr lang="en-US" sz="3200" dirty="0"/>
          </a:p>
          <a:p>
            <a:pPr lvl="1"/>
            <a:endParaRPr lang="en-US" sz="3600" dirty="0"/>
          </a:p>
          <a:p>
            <a:endParaRPr lang="en-US" dirty="0"/>
          </a:p>
        </p:txBody>
      </p:sp>
    </p:spTree>
    <p:custDataLst>
      <p:tags r:id="rId1"/>
    </p:custDataLst>
    <p:extLst>
      <p:ext uri="{BB962C8B-B14F-4D97-AF65-F5344CB8AC3E}">
        <p14:creationId xmlns:p14="http://schemas.microsoft.com/office/powerpoint/2010/main" val="3554541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51441776"/>
              </p:ext>
            </p:extLst>
          </p:nvPr>
        </p:nvGraphicFramePr>
        <p:xfrm>
          <a:off x="0" y="-182888"/>
          <a:ext cx="12191999" cy="7036923"/>
        </p:xfrm>
        <a:graphic>
          <a:graphicData uri="http://schemas.openxmlformats.org/drawingml/2006/table">
            <a:tbl>
              <a:tblPr firstRow="1" firstCol="1" bandRow="1">
                <a:tableStyleId>{5C22544A-7EE6-4342-B048-85BDC9FD1C3A}</a:tableStyleId>
              </a:tblPr>
              <a:tblGrid>
                <a:gridCol w="1700932">
                  <a:extLst>
                    <a:ext uri="{9D8B030D-6E8A-4147-A177-3AD203B41FA5}">
                      <a16:colId xmlns:a16="http://schemas.microsoft.com/office/drawing/2014/main" val="237707585"/>
                    </a:ext>
                  </a:extLst>
                </a:gridCol>
                <a:gridCol w="1926931">
                  <a:extLst>
                    <a:ext uri="{9D8B030D-6E8A-4147-A177-3AD203B41FA5}">
                      <a16:colId xmlns:a16="http://schemas.microsoft.com/office/drawing/2014/main" val="333830595"/>
                    </a:ext>
                  </a:extLst>
                </a:gridCol>
                <a:gridCol w="2141034">
                  <a:extLst>
                    <a:ext uri="{9D8B030D-6E8A-4147-A177-3AD203B41FA5}">
                      <a16:colId xmlns:a16="http://schemas.microsoft.com/office/drawing/2014/main" val="813494565"/>
                    </a:ext>
                  </a:extLst>
                </a:gridCol>
                <a:gridCol w="2355138">
                  <a:extLst>
                    <a:ext uri="{9D8B030D-6E8A-4147-A177-3AD203B41FA5}">
                      <a16:colId xmlns:a16="http://schemas.microsoft.com/office/drawing/2014/main" val="3827707771"/>
                    </a:ext>
                  </a:extLst>
                </a:gridCol>
                <a:gridCol w="4067964">
                  <a:extLst>
                    <a:ext uri="{9D8B030D-6E8A-4147-A177-3AD203B41FA5}">
                      <a16:colId xmlns:a16="http://schemas.microsoft.com/office/drawing/2014/main" val="2091190428"/>
                    </a:ext>
                  </a:extLst>
                </a:gridCol>
              </a:tblGrid>
              <a:tr h="0">
                <a:tc gridSpan="5">
                  <a:txBody>
                    <a:bodyPr/>
                    <a:lstStyle/>
                    <a:p>
                      <a:pPr marL="0" marR="0">
                        <a:spcBef>
                          <a:spcPts val="0"/>
                        </a:spcBef>
                        <a:spcAft>
                          <a:spcPts val="0"/>
                        </a:spcAft>
                      </a:pPr>
                      <a:r>
                        <a:rPr lang="en-US" sz="3200" dirty="0">
                          <a:solidFill>
                            <a:schemeClr val="bg1"/>
                          </a:solidFill>
                          <a:effectLst/>
                        </a:rPr>
                        <a:t>Summative Statewide Assessment: Spring 2021</a:t>
                      </a:r>
                      <a:endParaRPr lang="en-US" sz="2100" dirty="0">
                        <a:solidFill>
                          <a:schemeClr val="bg1"/>
                        </a:solidFill>
                        <a:effectLst/>
                        <a:latin typeface="Times New Roman" panose="02020603050405020304" pitchFamily="18" charset="0"/>
                        <a:ea typeface="Calibri" panose="020F0502020204030204" pitchFamily="34" charset="0"/>
                      </a:endParaRPr>
                    </a:p>
                  </a:txBody>
                  <a:tcPr marL="160072" marR="160072" marT="80037" marB="80037"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1482274"/>
                  </a:ext>
                </a:extLst>
              </a:tr>
              <a:tr h="331179">
                <a:tc>
                  <a:txBody>
                    <a:bodyPr/>
                    <a:lstStyle/>
                    <a:p>
                      <a:pPr marL="0" marR="0" algn="ctr">
                        <a:lnSpc>
                          <a:spcPts val="1155"/>
                        </a:lnSpc>
                        <a:spcBef>
                          <a:spcPts val="0"/>
                        </a:spcBef>
                        <a:spcAft>
                          <a:spcPts val="800"/>
                        </a:spcAft>
                      </a:pPr>
                      <a:r>
                        <a:rPr lang="en-US" sz="1900">
                          <a:effectLst/>
                        </a:rPr>
                        <a:t>Assessment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ts val="1155"/>
                        </a:lnSpc>
                        <a:spcBef>
                          <a:spcPts val="0"/>
                        </a:spcBef>
                        <a:spcAft>
                          <a:spcPts val="800"/>
                        </a:spcAft>
                      </a:pPr>
                      <a:r>
                        <a:rPr lang="en-US" sz="1900" dirty="0">
                          <a:solidFill>
                            <a:schemeClr val="bg1"/>
                          </a:solidFill>
                          <a:effectLst/>
                        </a:rPr>
                        <a:t>Grades</a:t>
                      </a:r>
                      <a:endParaRPr lang="en-US" sz="2100" dirty="0">
                        <a:solidFill>
                          <a:schemeClr val="bg1"/>
                        </a:solidFill>
                        <a:effectLst/>
                        <a:latin typeface="Times New Roman" panose="02020603050405020304" pitchFamily="18" charset="0"/>
                        <a:ea typeface="Calibri" panose="020F0502020204030204" pitchFamily="34" charset="0"/>
                      </a:endParaRPr>
                    </a:p>
                  </a:txBody>
                  <a:tcPr marL="160072" marR="160072" marT="80037" marB="80037" anchor="ctr">
                    <a:solidFill>
                      <a:schemeClr val="accent1"/>
                    </a:solidFill>
                  </a:tcPr>
                </a:tc>
                <a:tc>
                  <a:txBody>
                    <a:bodyPr/>
                    <a:lstStyle/>
                    <a:p>
                      <a:pPr marL="0" marR="0" algn="ctr">
                        <a:lnSpc>
                          <a:spcPts val="1155"/>
                        </a:lnSpc>
                        <a:spcBef>
                          <a:spcPts val="0"/>
                        </a:spcBef>
                        <a:spcAft>
                          <a:spcPts val="800"/>
                        </a:spcAft>
                      </a:pPr>
                      <a:r>
                        <a:rPr lang="en-US" sz="1900">
                          <a:solidFill>
                            <a:schemeClr val="bg1"/>
                          </a:solidFill>
                          <a:effectLst/>
                        </a:rPr>
                        <a:t>Content Area(s)</a:t>
                      </a:r>
                      <a:endParaRPr lang="en-US" sz="2100">
                        <a:solidFill>
                          <a:schemeClr val="bg1"/>
                        </a:solidFill>
                        <a:effectLst/>
                        <a:latin typeface="Times New Roman" panose="02020603050405020304" pitchFamily="18" charset="0"/>
                        <a:ea typeface="Calibri" panose="020F0502020204030204" pitchFamily="34" charset="0"/>
                      </a:endParaRPr>
                    </a:p>
                  </a:txBody>
                  <a:tcPr marL="160072" marR="160072" marT="80037" marB="80037" anchor="ctr">
                    <a:solidFill>
                      <a:schemeClr val="accent1"/>
                    </a:solidFill>
                  </a:tcPr>
                </a:tc>
                <a:tc>
                  <a:txBody>
                    <a:bodyPr/>
                    <a:lstStyle/>
                    <a:p>
                      <a:pPr marL="0" marR="0" algn="ctr">
                        <a:lnSpc>
                          <a:spcPts val="1155"/>
                        </a:lnSpc>
                        <a:spcBef>
                          <a:spcPts val="0"/>
                        </a:spcBef>
                        <a:spcAft>
                          <a:spcPts val="800"/>
                        </a:spcAft>
                      </a:pPr>
                      <a:r>
                        <a:rPr lang="en-US" sz="1900">
                          <a:solidFill>
                            <a:schemeClr val="bg1"/>
                          </a:solidFill>
                          <a:effectLst/>
                        </a:rPr>
                        <a:t>Spring 2021 Plan</a:t>
                      </a:r>
                      <a:endParaRPr lang="en-US" sz="2100">
                        <a:solidFill>
                          <a:schemeClr val="bg1"/>
                        </a:solidFill>
                        <a:effectLst/>
                        <a:latin typeface="Times New Roman" panose="02020603050405020304" pitchFamily="18" charset="0"/>
                        <a:ea typeface="Calibri" panose="020F0502020204030204" pitchFamily="34" charset="0"/>
                      </a:endParaRPr>
                    </a:p>
                  </a:txBody>
                  <a:tcPr marL="160072" marR="160072" marT="80037" marB="80037" anchor="ctr">
                    <a:solidFill>
                      <a:schemeClr val="accent1"/>
                    </a:solidFill>
                  </a:tcPr>
                </a:tc>
                <a:tc>
                  <a:txBody>
                    <a:bodyPr/>
                    <a:lstStyle/>
                    <a:p>
                      <a:pPr marL="0" marR="0" algn="ctr">
                        <a:lnSpc>
                          <a:spcPts val="1155"/>
                        </a:lnSpc>
                        <a:spcBef>
                          <a:spcPts val="0"/>
                        </a:spcBef>
                        <a:spcAft>
                          <a:spcPts val="800"/>
                        </a:spcAft>
                      </a:pPr>
                      <a:r>
                        <a:rPr lang="en-US" sz="1900" dirty="0">
                          <a:solidFill>
                            <a:schemeClr val="bg1"/>
                          </a:solidFill>
                          <a:effectLst/>
                        </a:rPr>
                        <a:t>Timing</a:t>
                      </a:r>
                      <a:endParaRPr lang="en-US" sz="2100" dirty="0">
                        <a:solidFill>
                          <a:schemeClr val="bg1"/>
                        </a:solidFill>
                        <a:effectLst/>
                        <a:latin typeface="Times New Roman" panose="02020603050405020304" pitchFamily="18" charset="0"/>
                        <a:ea typeface="Calibri" panose="020F0502020204030204" pitchFamily="34" charset="0"/>
                      </a:endParaRPr>
                    </a:p>
                  </a:txBody>
                  <a:tcPr marL="0" marR="0" marT="0" marB="0" anchor="ctr">
                    <a:solidFill>
                      <a:schemeClr val="accent1"/>
                    </a:solidFill>
                  </a:tcPr>
                </a:tc>
                <a:extLst>
                  <a:ext uri="{0D108BD9-81ED-4DB2-BD59-A6C34878D82A}">
                    <a16:rowId xmlns:a16="http://schemas.microsoft.com/office/drawing/2014/main" val="2345339793"/>
                  </a:ext>
                </a:extLst>
              </a:tr>
              <a:tr h="805558">
                <a:tc>
                  <a:txBody>
                    <a:bodyPr/>
                    <a:lstStyle/>
                    <a:p>
                      <a:pPr marL="0" marR="0" algn="ctr">
                        <a:lnSpc>
                          <a:spcPct val="105000"/>
                        </a:lnSpc>
                        <a:spcBef>
                          <a:spcPts val="0"/>
                        </a:spcBef>
                        <a:spcAft>
                          <a:spcPts val="0"/>
                        </a:spcAft>
                      </a:pPr>
                      <a:r>
                        <a:rPr lang="en-US" sz="1900">
                          <a:effectLst/>
                        </a:rPr>
                        <a:t>NSCAS ACT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Third-Year Cohort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ELA</a:t>
                      </a:r>
                      <a:endParaRPr lang="en-US" sz="2100">
                        <a:effectLst/>
                      </a:endParaRPr>
                    </a:p>
                    <a:p>
                      <a:pPr marL="0" marR="0" algn="ctr">
                        <a:lnSpc>
                          <a:spcPct val="105000"/>
                        </a:lnSpc>
                        <a:spcBef>
                          <a:spcPts val="0"/>
                        </a:spcBef>
                        <a:spcAft>
                          <a:spcPts val="0"/>
                        </a:spcAft>
                      </a:pPr>
                      <a:r>
                        <a:rPr lang="en-US" sz="1900">
                          <a:effectLst/>
                        </a:rPr>
                        <a:t>Mathematics</a:t>
                      </a:r>
                      <a:endParaRPr lang="en-US" sz="2100">
                        <a:effectLst/>
                      </a:endParaRPr>
                    </a:p>
                    <a:p>
                      <a:pPr marL="0" marR="0" algn="ctr">
                        <a:lnSpc>
                          <a:spcPct val="105000"/>
                        </a:lnSpc>
                        <a:spcBef>
                          <a:spcPts val="0"/>
                        </a:spcBef>
                        <a:spcAft>
                          <a:spcPts val="0"/>
                        </a:spcAft>
                      </a:pPr>
                      <a:r>
                        <a:rPr lang="en-US" sz="1900">
                          <a:effectLst/>
                        </a:rPr>
                        <a:t>Science</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Standard Administration</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dirty="0">
                          <a:effectLst/>
                        </a:rPr>
                        <a:t>Approximately</a:t>
                      </a:r>
                      <a:endParaRPr lang="en-US" sz="2100" dirty="0">
                        <a:effectLst/>
                      </a:endParaRPr>
                    </a:p>
                    <a:p>
                      <a:pPr marL="0" marR="0" algn="ctr">
                        <a:lnSpc>
                          <a:spcPct val="105000"/>
                        </a:lnSpc>
                        <a:spcBef>
                          <a:spcPts val="0"/>
                        </a:spcBef>
                        <a:spcAft>
                          <a:spcPts val="0"/>
                        </a:spcAft>
                      </a:pPr>
                      <a:r>
                        <a:rPr lang="en-US" sz="1900" dirty="0">
                          <a:effectLst/>
                        </a:rPr>
                        <a:t>4 Hours</a:t>
                      </a:r>
                      <a:endParaRPr lang="en-US" sz="21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118119704"/>
                  </a:ext>
                </a:extLst>
              </a:tr>
              <a:tr h="1069040">
                <a:tc>
                  <a:txBody>
                    <a:bodyPr/>
                    <a:lstStyle/>
                    <a:p>
                      <a:pPr marL="0" marR="0" algn="ctr">
                        <a:lnSpc>
                          <a:spcPct val="105000"/>
                        </a:lnSpc>
                        <a:spcBef>
                          <a:spcPts val="0"/>
                        </a:spcBef>
                        <a:spcAft>
                          <a:spcPts val="0"/>
                        </a:spcAft>
                      </a:pPr>
                      <a:r>
                        <a:rPr lang="en-US" sz="1900">
                          <a:effectLst/>
                        </a:rPr>
                        <a:t>NSCAS Alternate</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3-8, and Third-Year Cohort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ELA</a:t>
                      </a:r>
                      <a:endParaRPr lang="en-US" sz="2100">
                        <a:effectLst/>
                      </a:endParaRPr>
                    </a:p>
                    <a:p>
                      <a:pPr marL="0" marR="0" algn="ctr">
                        <a:lnSpc>
                          <a:spcPct val="105000"/>
                        </a:lnSpc>
                        <a:spcBef>
                          <a:spcPts val="0"/>
                        </a:spcBef>
                        <a:spcAft>
                          <a:spcPts val="0"/>
                        </a:spcAft>
                      </a:pPr>
                      <a:r>
                        <a:rPr lang="en-US" sz="1900">
                          <a:effectLst/>
                        </a:rPr>
                        <a:t>Mathematics</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dirty="0">
                          <a:effectLst/>
                        </a:rPr>
                        <a:t>Standard Administration</a:t>
                      </a:r>
                      <a:endParaRPr lang="en-US" sz="2100" dirty="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Varies Based on</a:t>
                      </a:r>
                      <a:endParaRPr lang="en-US" sz="2100">
                        <a:effectLst/>
                      </a:endParaRPr>
                    </a:p>
                    <a:p>
                      <a:pPr marL="0" marR="0" algn="ctr">
                        <a:lnSpc>
                          <a:spcPct val="105000"/>
                        </a:lnSpc>
                        <a:spcBef>
                          <a:spcPts val="0"/>
                        </a:spcBef>
                        <a:spcAft>
                          <a:spcPts val="0"/>
                        </a:spcAft>
                      </a:pPr>
                      <a:r>
                        <a:rPr lang="en-US" sz="1900">
                          <a:effectLst/>
                        </a:rPr>
                        <a:t>Individual Need</a:t>
                      </a:r>
                      <a:endParaRPr lang="en-US" sz="21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546635342"/>
                  </a:ext>
                </a:extLst>
              </a:tr>
              <a:tr h="498096">
                <a:tc>
                  <a:txBody>
                    <a:bodyPr/>
                    <a:lstStyle/>
                    <a:p>
                      <a:pPr marL="0" marR="0" algn="ctr">
                        <a:lnSpc>
                          <a:spcPct val="105000"/>
                        </a:lnSpc>
                        <a:spcBef>
                          <a:spcPts val="0"/>
                        </a:spcBef>
                        <a:spcAft>
                          <a:spcPts val="0"/>
                        </a:spcAft>
                      </a:pPr>
                      <a:r>
                        <a:rPr lang="en-US" sz="1900">
                          <a:effectLst/>
                        </a:rPr>
                        <a:t>NSCAS Alternate</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5, 8, and Third-Year Cohort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Science</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Census Field Test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Varies Based on</a:t>
                      </a:r>
                      <a:endParaRPr lang="en-US" sz="2100">
                        <a:effectLst/>
                      </a:endParaRPr>
                    </a:p>
                    <a:p>
                      <a:pPr marL="0" marR="0" algn="ctr">
                        <a:lnSpc>
                          <a:spcPct val="105000"/>
                        </a:lnSpc>
                        <a:spcBef>
                          <a:spcPts val="0"/>
                        </a:spcBef>
                        <a:spcAft>
                          <a:spcPts val="0"/>
                        </a:spcAft>
                      </a:pPr>
                      <a:r>
                        <a:rPr lang="en-US" sz="1900">
                          <a:effectLst/>
                        </a:rPr>
                        <a:t>Individual Need</a:t>
                      </a:r>
                      <a:endParaRPr lang="en-US" sz="21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948716636"/>
                  </a:ext>
                </a:extLst>
              </a:tr>
              <a:tr h="632950">
                <a:tc>
                  <a:txBody>
                    <a:bodyPr/>
                    <a:lstStyle/>
                    <a:p>
                      <a:pPr marL="0" marR="0" algn="ctr">
                        <a:lnSpc>
                          <a:spcPct val="105000"/>
                        </a:lnSpc>
                        <a:spcBef>
                          <a:spcPts val="0"/>
                        </a:spcBef>
                        <a:spcAft>
                          <a:spcPts val="0"/>
                        </a:spcAft>
                      </a:pPr>
                      <a:r>
                        <a:rPr lang="en-US" sz="1900">
                          <a:effectLst/>
                        </a:rPr>
                        <a:t>NSCAS General</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5 and 8</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Science</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Census Field Test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Estimated the Average Student will Need 90 Minutes.</a:t>
                      </a:r>
                      <a:endParaRPr lang="en-US" sz="2100">
                        <a:effectLst/>
                      </a:endParaRPr>
                    </a:p>
                    <a:p>
                      <a:pPr marL="0" marR="0" algn="ctr">
                        <a:lnSpc>
                          <a:spcPct val="105000"/>
                        </a:lnSpc>
                        <a:spcBef>
                          <a:spcPts val="0"/>
                        </a:spcBef>
                        <a:spcAft>
                          <a:spcPts val="0"/>
                        </a:spcAft>
                      </a:pPr>
                      <a:r>
                        <a:rPr lang="en-US" sz="1900">
                          <a:effectLst/>
                        </a:rPr>
                        <a:t>Recommend 2 Sessions</a:t>
                      </a:r>
                      <a:endParaRPr lang="en-US" sz="21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761756106"/>
                  </a:ext>
                </a:extLst>
              </a:tr>
              <a:tr h="1020346">
                <a:tc>
                  <a:txBody>
                    <a:bodyPr/>
                    <a:lstStyle/>
                    <a:p>
                      <a:pPr marL="0" marR="0" algn="ctr">
                        <a:lnSpc>
                          <a:spcPct val="105000"/>
                        </a:lnSpc>
                        <a:spcBef>
                          <a:spcPts val="0"/>
                        </a:spcBef>
                        <a:spcAft>
                          <a:spcPts val="0"/>
                        </a:spcAft>
                      </a:pPr>
                      <a:r>
                        <a:rPr lang="en-US" sz="1900">
                          <a:effectLst/>
                        </a:rPr>
                        <a:t>NSCAS General</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3-8</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ELA</a:t>
                      </a:r>
                      <a:endParaRPr lang="en-US" sz="2100">
                        <a:effectLst/>
                      </a:endParaRPr>
                    </a:p>
                    <a:p>
                      <a:pPr marL="0" marR="0" algn="ctr">
                        <a:lnSpc>
                          <a:spcPct val="105000"/>
                        </a:lnSpc>
                        <a:spcBef>
                          <a:spcPts val="0"/>
                        </a:spcBef>
                        <a:spcAft>
                          <a:spcPts val="0"/>
                        </a:spcAft>
                      </a:pPr>
                      <a:r>
                        <a:rPr lang="en-US" sz="1900">
                          <a:effectLst/>
                        </a:rPr>
                        <a:t>Mathematics</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Replace with NSCAS Phase 1 Pilot</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Estimated the Average Student will Need 60 Minutes.</a:t>
                      </a:r>
                      <a:endParaRPr lang="en-US" sz="2100">
                        <a:effectLst/>
                      </a:endParaRPr>
                    </a:p>
                    <a:p>
                      <a:pPr marL="0" marR="0" algn="ctr">
                        <a:lnSpc>
                          <a:spcPct val="105000"/>
                        </a:lnSpc>
                        <a:spcBef>
                          <a:spcPts val="0"/>
                        </a:spcBef>
                        <a:spcAft>
                          <a:spcPts val="0"/>
                        </a:spcAft>
                      </a:pPr>
                      <a:r>
                        <a:rPr lang="en-US" sz="1900">
                          <a:effectLst/>
                        </a:rPr>
                        <a:t>Recommend 1 Session per Content</a:t>
                      </a:r>
                      <a:endParaRPr lang="en-US" sz="210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280590508"/>
                  </a:ext>
                </a:extLst>
              </a:tr>
              <a:tr h="1115696">
                <a:tc>
                  <a:txBody>
                    <a:bodyPr/>
                    <a:lstStyle/>
                    <a:p>
                      <a:pPr marL="0" marR="0" algn="ctr">
                        <a:lnSpc>
                          <a:spcPct val="105000"/>
                        </a:lnSpc>
                        <a:spcBef>
                          <a:spcPts val="0"/>
                        </a:spcBef>
                        <a:spcAft>
                          <a:spcPts val="0"/>
                        </a:spcAft>
                      </a:pPr>
                      <a:r>
                        <a:rPr lang="en-US" sz="1900">
                          <a:effectLst/>
                        </a:rPr>
                        <a:t>ELPA21</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K-12 </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dirty="0">
                          <a:effectLst/>
                        </a:rPr>
                        <a:t>English Learners</a:t>
                      </a:r>
                      <a:endParaRPr lang="en-US" sz="2100" dirty="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a:effectLst/>
                        </a:rPr>
                        <a:t>Standard Administration</a:t>
                      </a:r>
                      <a:endParaRPr lang="en-US" sz="2100">
                        <a:effectLst/>
                        <a:latin typeface="Times New Roman" panose="02020603050405020304" pitchFamily="18" charset="0"/>
                        <a:ea typeface="Calibri" panose="020F0502020204030204" pitchFamily="34" charset="0"/>
                      </a:endParaRPr>
                    </a:p>
                  </a:txBody>
                  <a:tcPr marL="160072" marR="160072" marT="80037" marB="80037" anchor="ctr"/>
                </a:tc>
                <a:tc>
                  <a:txBody>
                    <a:bodyPr/>
                    <a:lstStyle/>
                    <a:p>
                      <a:pPr marL="0" marR="0" algn="ctr">
                        <a:lnSpc>
                          <a:spcPct val="105000"/>
                        </a:lnSpc>
                        <a:spcBef>
                          <a:spcPts val="0"/>
                        </a:spcBef>
                        <a:spcAft>
                          <a:spcPts val="0"/>
                        </a:spcAft>
                      </a:pPr>
                      <a:r>
                        <a:rPr lang="en-US" sz="1900" dirty="0">
                          <a:effectLst/>
                        </a:rPr>
                        <a:t>4 Separate Domain Tests</a:t>
                      </a:r>
                      <a:endParaRPr lang="en-US" sz="2100" dirty="0">
                        <a:effectLst/>
                      </a:endParaRPr>
                    </a:p>
                    <a:p>
                      <a:pPr marL="0" marR="0" algn="ctr">
                        <a:lnSpc>
                          <a:spcPct val="105000"/>
                        </a:lnSpc>
                        <a:spcBef>
                          <a:spcPts val="0"/>
                        </a:spcBef>
                        <a:spcAft>
                          <a:spcPts val="0"/>
                        </a:spcAft>
                      </a:pPr>
                      <a:r>
                        <a:rPr lang="en-US" sz="1900" dirty="0">
                          <a:effectLst/>
                        </a:rPr>
                        <a:t>Total time varies by grade level        </a:t>
                      </a:r>
                      <a:endParaRPr lang="en-US" sz="1900" dirty="0" smtClean="0">
                        <a:effectLst/>
                      </a:endParaRPr>
                    </a:p>
                    <a:p>
                      <a:pPr marL="0" marR="0" algn="ctr">
                        <a:lnSpc>
                          <a:spcPct val="105000"/>
                        </a:lnSpc>
                        <a:spcBef>
                          <a:spcPts val="0"/>
                        </a:spcBef>
                        <a:spcAft>
                          <a:spcPts val="0"/>
                        </a:spcAft>
                      </a:pPr>
                      <a:r>
                        <a:rPr lang="en-US" sz="1900" dirty="0" smtClean="0">
                          <a:effectLst/>
                        </a:rPr>
                        <a:t>K-3 </a:t>
                      </a:r>
                      <a:r>
                        <a:rPr lang="en-US" sz="1900" dirty="0">
                          <a:effectLst/>
                        </a:rPr>
                        <a:t>approx. 60 minutes; 4-12 approx. 120 – 150 minutes.</a:t>
                      </a:r>
                      <a:endParaRPr lang="en-US" sz="2100" dirty="0">
                        <a:effectLst/>
                        <a:latin typeface="Times New Roman" panose="02020603050405020304" pitchFamily="18" charset="0"/>
                        <a:ea typeface="Calibri" panose="020F0502020204030204" pitchFamily="34" charset="0"/>
                      </a:endParaRPr>
                    </a:p>
                  </a:txBody>
                  <a:tcPr marL="0" marR="0" marT="0" marB="0" anchor="ctr"/>
                </a:tc>
                <a:extLst>
                  <a:ext uri="{0D108BD9-81ED-4DB2-BD59-A6C34878D82A}">
                    <a16:rowId xmlns:a16="http://schemas.microsoft.com/office/drawing/2014/main" val="12618838"/>
                  </a:ext>
                </a:extLst>
              </a:tr>
            </a:tbl>
          </a:graphicData>
        </a:graphic>
      </p:graphicFrame>
      <p:sp>
        <p:nvSpPr>
          <p:cNvPr id="8" name="Rectangle 1"/>
          <p:cNvSpPr>
            <a:spLocks noChangeArrowheads="1"/>
          </p:cNvSpPr>
          <p:nvPr/>
        </p:nvSpPr>
        <p:spPr bwMode="auto">
          <a:xfrm>
            <a:off x="141288" y="1015288"/>
            <a:ext cx="2234762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rgbClr val="32313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custDataLst>
      <p:tags r:id="rId1"/>
    </p:custDataLst>
    <p:extLst>
      <p:ext uri="{BB962C8B-B14F-4D97-AF65-F5344CB8AC3E}">
        <p14:creationId xmlns:p14="http://schemas.microsoft.com/office/powerpoint/2010/main" val="2829896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a:t>
            </a:r>
            <a:r>
              <a:rPr lang="en-US" dirty="0" smtClean="0"/>
              <a:t>Expectations-Exemptions</a:t>
            </a:r>
            <a:endParaRPr lang="en-US" dirty="0"/>
          </a:p>
        </p:txBody>
      </p:sp>
      <p:sp>
        <p:nvSpPr>
          <p:cNvPr id="3" name="Content Placeholder 2"/>
          <p:cNvSpPr>
            <a:spLocks noGrp="1"/>
          </p:cNvSpPr>
          <p:nvPr>
            <p:ph idx="1"/>
          </p:nvPr>
        </p:nvSpPr>
        <p:spPr/>
        <p:txBody>
          <a:bodyPr/>
          <a:lstStyle/>
          <a:p>
            <a:r>
              <a:rPr lang="en-US" sz="3200" dirty="0" smtClean="0"/>
              <a:t>For both </a:t>
            </a:r>
          </a:p>
          <a:p>
            <a:pPr lvl="1"/>
            <a:r>
              <a:rPr lang="en-US" sz="2800" dirty="0" smtClean="0"/>
              <a:t>NSCAS Phase I Pilot (General ELA and Mathematics Grades 3-8)</a:t>
            </a:r>
          </a:p>
          <a:p>
            <a:pPr lvl="1"/>
            <a:r>
              <a:rPr lang="en-US" sz="2800" dirty="0" smtClean="0"/>
              <a:t>NSCAS General Science Field Test (Grades 5 &amp; 8)</a:t>
            </a:r>
          </a:p>
          <a:p>
            <a:r>
              <a:rPr lang="en-US" sz="3200" dirty="0" smtClean="0"/>
              <a:t>No </a:t>
            </a:r>
            <a:r>
              <a:rPr lang="en-US" sz="3200" dirty="0"/>
              <a:t>Paper/Pencil or </a:t>
            </a:r>
            <a:r>
              <a:rPr lang="en-US" sz="3200" dirty="0" smtClean="0"/>
              <a:t>Translated Version</a:t>
            </a:r>
          </a:p>
          <a:p>
            <a:pPr lvl="1"/>
            <a:r>
              <a:rPr lang="en-US" sz="2800" dirty="0" smtClean="0"/>
              <a:t>Students requiring Paper/Pencil or Translated Versions are Exempt</a:t>
            </a:r>
          </a:p>
          <a:p>
            <a:pPr lvl="1"/>
            <a:r>
              <a:rPr lang="en-US" sz="2800" dirty="0" smtClean="0">
                <a:solidFill>
                  <a:srgbClr val="FF0000"/>
                </a:solidFill>
              </a:rPr>
              <a:t>THIS YEAR ONLY (Spring 2021)</a:t>
            </a:r>
          </a:p>
          <a:p>
            <a:pPr lvl="1"/>
            <a:r>
              <a:rPr lang="en-US" sz="2800" dirty="0" smtClean="0"/>
              <a:t>Does not include NSCAS Alternate</a:t>
            </a:r>
            <a:endParaRPr lang="en-US" sz="2800" dirty="0"/>
          </a:p>
          <a:p>
            <a:endParaRPr lang="en-US" dirty="0"/>
          </a:p>
        </p:txBody>
      </p:sp>
    </p:spTree>
    <p:extLst>
      <p:ext uri="{BB962C8B-B14F-4D97-AF65-F5344CB8AC3E}">
        <p14:creationId xmlns:p14="http://schemas.microsoft.com/office/powerpoint/2010/main" val="10465339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2" y="365125"/>
            <a:ext cx="8624248" cy="1325563"/>
          </a:xfrm>
        </p:spPr>
        <p:txBody>
          <a:bodyPr/>
          <a:lstStyle/>
          <a:p>
            <a:r>
              <a:rPr lang="en-US" dirty="0" smtClean="0"/>
              <a:t>Participation Expectations</a:t>
            </a:r>
            <a:endParaRPr lang="en-US" dirty="0"/>
          </a:p>
        </p:txBody>
      </p:sp>
      <p:sp>
        <p:nvSpPr>
          <p:cNvPr id="3" name="Content Placeholder 2"/>
          <p:cNvSpPr>
            <a:spLocks noGrp="1"/>
          </p:cNvSpPr>
          <p:nvPr>
            <p:ph idx="1"/>
          </p:nvPr>
        </p:nvSpPr>
        <p:spPr>
          <a:xfrm>
            <a:off x="2047164" y="1690688"/>
            <a:ext cx="9976514" cy="4486275"/>
          </a:xfrm>
        </p:spPr>
        <p:txBody>
          <a:bodyPr>
            <a:noAutofit/>
          </a:bodyPr>
          <a:lstStyle/>
          <a:p>
            <a:r>
              <a:rPr lang="en-US" sz="3200" dirty="0" smtClean="0"/>
              <a:t>As always the NDE expects 100% participation</a:t>
            </a:r>
          </a:p>
          <a:p>
            <a:pPr lvl="1"/>
            <a:r>
              <a:rPr lang="en-US" sz="3200" dirty="0" smtClean="0"/>
              <a:t>Federal Guidelines expect 95% participation</a:t>
            </a:r>
          </a:p>
          <a:p>
            <a:pPr lvl="1"/>
            <a:r>
              <a:rPr lang="en-US" sz="3200" dirty="0" smtClean="0"/>
              <a:t>Unusual Circumstances</a:t>
            </a:r>
          </a:p>
          <a:p>
            <a:pPr lvl="1"/>
            <a:r>
              <a:rPr lang="en-US" sz="3200" dirty="0" smtClean="0"/>
              <a:t>Completed Test or Reason Not Tested</a:t>
            </a:r>
          </a:p>
          <a:p>
            <a:r>
              <a:rPr lang="en-US" sz="3200" dirty="0" smtClean="0"/>
              <a:t>Reason Not Tested</a:t>
            </a:r>
          </a:p>
          <a:p>
            <a:pPr lvl="1"/>
            <a:r>
              <a:rPr lang="en-US" sz="3200" dirty="0" smtClean="0"/>
              <a:t>Parent/Student Opt Out</a:t>
            </a:r>
          </a:p>
          <a:p>
            <a:pPr lvl="1"/>
            <a:r>
              <a:rPr lang="en-US" sz="3200" dirty="0" smtClean="0"/>
              <a:t>Emergency Medical Waiver</a:t>
            </a:r>
          </a:p>
          <a:p>
            <a:pPr lvl="1"/>
            <a:r>
              <a:rPr lang="en-US" sz="3200" dirty="0" smtClean="0"/>
              <a:t>COVID Wavier-Available 2020-21 Only</a:t>
            </a:r>
          </a:p>
          <a:p>
            <a:pPr lvl="2"/>
            <a:r>
              <a:rPr lang="en-US" sz="3200" dirty="0" smtClean="0"/>
              <a:t>To be determined if available for ELPA21-Stay Tuned</a:t>
            </a:r>
          </a:p>
        </p:txBody>
      </p:sp>
    </p:spTree>
    <p:custDataLst>
      <p:tags r:id="rId1"/>
    </p:custDataLst>
    <p:extLst>
      <p:ext uri="{BB962C8B-B14F-4D97-AF65-F5344CB8AC3E}">
        <p14:creationId xmlns:p14="http://schemas.microsoft.com/office/powerpoint/2010/main" val="2834087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8A3A-67BD-42C4-BDBD-FF2C61975DBE}"/>
              </a:ext>
            </a:extLst>
          </p:cNvPr>
          <p:cNvSpPr>
            <a:spLocks noGrp="1"/>
          </p:cNvSpPr>
          <p:nvPr>
            <p:ph type="title"/>
          </p:nvPr>
        </p:nvSpPr>
        <p:spPr/>
        <p:txBody>
          <a:bodyPr/>
          <a:lstStyle/>
          <a:p>
            <a:r>
              <a:rPr lang="en-US" dirty="0"/>
              <a:t>Remote </a:t>
            </a:r>
            <a:r>
              <a:rPr lang="en-US" dirty="0" smtClean="0"/>
              <a:t>Testing*</a:t>
            </a:r>
            <a:endParaRPr lang="en-US" dirty="0"/>
          </a:p>
        </p:txBody>
      </p:sp>
      <p:sp>
        <p:nvSpPr>
          <p:cNvPr id="3" name="Content Placeholder 2">
            <a:extLst>
              <a:ext uri="{FF2B5EF4-FFF2-40B4-BE49-F238E27FC236}">
                <a16:creationId xmlns:a16="http://schemas.microsoft.com/office/drawing/2014/main" id="{FDC616D3-2AC5-4801-976C-331A2A82CA14}"/>
              </a:ext>
            </a:extLst>
          </p:cNvPr>
          <p:cNvSpPr>
            <a:spLocks noGrp="1"/>
          </p:cNvSpPr>
          <p:nvPr>
            <p:ph idx="1"/>
          </p:nvPr>
        </p:nvSpPr>
        <p:spPr>
          <a:xfrm>
            <a:off x="2538484" y="1825625"/>
            <a:ext cx="8815316" cy="4351338"/>
          </a:xfrm>
        </p:spPr>
        <p:txBody>
          <a:bodyPr>
            <a:normAutofit lnSpcReduction="10000"/>
          </a:bodyPr>
          <a:lstStyle/>
          <a:p>
            <a:r>
              <a:rPr lang="en-US" dirty="0" smtClean="0"/>
              <a:t>NSCAS Summative Assessments will not have a remote option</a:t>
            </a:r>
          </a:p>
          <a:p>
            <a:pPr lvl="1"/>
            <a:r>
              <a:rPr lang="en-US" dirty="0" smtClean="0"/>
              <a:t>DO NOT violate security or assessment construct </a:t>
            </a:r>
          </a:p>
          <a:p>
            <a:r>
              <a:rPr lang="en-US" dirty="0" smtClean="0"/>
              <a:t>Districts should plan to test remote learners</a:t>
            </a:r>
          </a:p>
          <a:p>
            <a:pPr lvl="1"/>
            <a:r>
              <a:rPr lang="en-US" dirty="0" smtClean="0"/>
              <a:t>Bring students to school or substitute location</a:t>
            </a:r>
          </a:p>
          <a:p>
            <a:pPr lvl="1"/>
            <a:r>
              <a:rPr lang="en-US" dirty="0" smtClean="0"/>
              <a:t>If families refuse: Use COVID Waiver</a:t>
            </a:r>
          </a:p>
          <a:p>
            <a:pPr lvl="1"/>
            <a:endParaRPr lang="en-US" dirty="0"/>
          </a:p>
          <a:p>
            <a:pPr lvl="1"/>
            <a:endParaRPr lang="en-US" dirty="0" smtClean="0"/>
          </a:p>
          <a:p>
            <a:pPr marL="457200" lvl="1" indent="0">
              <a:buNone/>
            </a:pPr>
            <a:endParaRPr lang="en-US" dirty="0"/>
          </a:p>
          <a:p>
            <a:pPr marL="0" indent="0">
              <a:buNone/>
            </a:pPr>
            <a:r>
              <a:rPr lang="en-US" dirty="0" smtClean="0"/>
              <a:t>*ELPA21-Still determining availability of remote testing and COVID Waiver</a:t>
            </a:r>
            <a:endParaRPr lang="en-US" dirty="0"/>
          </a:p>
        </p:txBody>
      </p:sp>
    </p:spTree>
    <p:custDataLst>
      <p:tags r:id="rId1"/>
    </p:custDataLst>
    <p:extLst>
      <p:ext uri="{BB962C8B-B14F-4D97-AF65-F5344CB8AC3E}">
        <p14:creationId xmlns:p14="http://schemas.microsoft.com/office/powerpoint/2010/main" val="240421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NSCAS Updates</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13056909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Agreements</a:t>
            </a:r>
          </a:p>
        </p:txBody>
      </p:sp>
      <p:sp>
        <p:nvSpPr>
          <p:cNvPr id="3" name="Content Placeholder 2"/>
          <p:cNvSpPr>
            <a:spLocks noGrp="1"/>
          </p:cNvSpPr>
          <p:nvPr>
            <p:ph idx="1"/>
          </p:nvPr>
        </p:nvSpPr>
        <p:spPr/>
        <p:txBody>
          <a:bodyPr/>
          <a:lstStyle/>
          <a:p>
            <a:r>
              <a:rPr lang="en-US" dirty="0"/>
              <a:t>Sent on Tuesday, October 6</a:t>
            </a:r>
            <a:r>
              <a:rPr lang="en-US" baseline="30000" dirty="0"/>
              <a:t>th</a:t>
            </a:r>
            <a:endParaRPr lang="en-US" dirty="0"/>
          </a:p>
          <a:p>
            <a:r>
              <a:rPr lang="en-US" dirty="0"/>
              <a:t>From </a:t>
            </a:r>
            <a:r>
              <a:rPr lang="en-US" dirty="0">
                <a:hlinkClick r:id="rId4"/>
              </a:rPr>
              <a:t>Margaret.Sis@echosign.com</a:t>
            </a:r>
            <a:endParaRPr lang="en-US" dirty="0"/>
          </a:p>
          <a:p>
            <a:r>
              <a:rPr lang="en-US" dirty="0"/>
              <a:t>Sent to all DACs and Principals</a:t>
            </a:r>
          </a:p>
          <a:p>
            <a:r>
              <a:rPr lang="en-US" dirty="0"/>
              <a:t>Deadline Friday, October 16</a:t>
            </a:r>
            <a:r>
              <a:rPr lang="en-US" baseline="30000" dirty="0"/>
              <a:t>th</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41162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Statewide Assessment Staff	</a:t>
            </a:r>
          </a:p>
        </p:txBody>
      </p:sp>
      <p:sp>
        <p:nvSpPr>
          <p:cNvPr id="3" name="Content Placeholder 2"/>
          <p:cNvSpPr>
            <a:spLocks noGrp="1"/>
          </p:cNvSpPr>
          <p:nvPr>
            <p:ph idx="1"/>
          </p:nvPr>
        </p:nvSpPr>
        <p:spPr>
          <a:xfrm>
            <a:off x="2438400" y="1605280"/>
            <a:ext cx="8915400" cy="4846320"/>
          </a:xfrm>
        </p:spPr>
        <p:txBody>
          <a:bodyPr>
            <a:normAutofit lnSpcReduction="10000"/>
          </a:bodyPr>
          <a:lstStyle/>
          <a:p>
            <a:r>
              <a:rPr lang="en-US" dirty="0"/>
              <a:t>Director-Dr. Jeremy Heneger</a:t>
            </a:r>
          </a:p>
          <a:p>
            <a:r>
              <a:rPr lang="en-US" dirty="0"/>
              <a:t>Assistant Director-Dr. Trudy Clark</a:t>
            </a:r>
          </a:p>
          <a:p>
            <a:r>
              <a:rPr lang="en-US" dirty="0"/>
              <a:t>Assessment Program Coordinator-Maggie Sis</a:t>
            </a:r>
          </a:p>
          <a:p>
            <a:r>
              <a:rPr lang="en-US" dirty="0"/>
              <a:t>Special Education Assessment Liaison-Sharon Heater</a:t>
            </a:r>
          </a:p>
          <a:p>
            <a:r>
              <a:rPr lang="en-US" dirty="0"/>
              <a:t>Title III Director/ELPA21Coordinator-Allyson Olson</a:t>
            </a:r>
          </a:p>
          <a:p>
            <a:r>
              <a:rPr lang="en-US" dirty="0"/>
              <a:t>ACT Onsite Liaison-Iris Owens</a:t>
            </a:r>
          </a:p>
          <a:p>
            <a:r>
              <a:rPr lang="en-US" dirty="0"/>
              <a:t>NWEA Professional Learning Lead-Aly Martinez Wilkinson</a:t>
            </a:r>
          </a:p>
          <a:p>
            <a:r>
              <a:rPr lang="en-US" dirty="0"/>
              <a:t>Enhanced Assessment Grant Coordinator/Interim NAEP Coordinator-Rhonda True</a:t>
            </a:r>
          </a:p>
          <a:p>
            <a:r>
              <a:rPr lang="en-US" dirty="0"/>
              <a:t>Office Associates-Tyrina Webster &amp; Stacey Weber</a:t>
            </a:r>
          </a:p>
        </p:txBody>
      </p:sp>
    </p:spTree>
    <p:custDataLst>
      <p:tags r:id="rId1"/>
    </p:custDataLst>
    <p:extLst>
      <p:ext uri="{BB962C8B-B14F-4D97-AF65-F5344CB8AC3E}">
        <p14:creationId xmlns:p14="http://schemas.microsoft.com/office/powerpoint/2010/main" val="364531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Data Processes  </a:t>
            </a:r>
          </a:p>
        </p:txBody>
      </p:sp>
      <p:sp>
        <p:nvSpPr>
          <p:cNvPr id="3" name="Content Placeholder 2"/>
          <p:cNvSpPr>
            <a:spLocks noGrp="1"/>
          </p:cNvSpPr>
          <p:nvPr>
            <p:ph type="subTitle" idx="1"/>
          </p:nvPr>
        </p:nvSpPr>
        <p:spPr/>
        <p:txBody>
          <a:bodyPr>
            <a:normAutofit/>
          </a:bodyPr>
          <a:lstStyle/>
          <a:p>
            <a:pPr marL="0" indent="0" algn="ctr">
              <a:buNone/>
            </a:pPr>
            <a:r>
              <a:rPr lang="en-US" sz="4000" dirty="0" smtClean="0"/>
              <a:t>Clean Data Takes Team Work!</a:t>
            </a:r>
            <a:endParaRPr lang="en-US" sz="4000" dirty="0"/>
          </a:p>
        </p:txBody>
      </p:sp>
    </p:spTree>
    <p:custDataLst>
      <p:tags r:id="rId1"/>
    </p:custDataLst>
    <p:extLst>
      <p:ext uri="{BB962C8B-B14F-4D97-AF65-F5344CB8AC3E}">
        <p14:creationId xmlns:p14="http://schemas.microsoft.com/office/powerpoint/2010/main" val="34632331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NSCAS Data Clean-Up</a:t>
            </a:r>
          </a:p>
        </p:txBody>
      </p:sp>
      <p:sp>
        <p:nvSpPr>
          <p:cNvPr id="3" name="Content Placeholder 2"/>
          <p:cNvSpPr>
            <a:spLocks noGrp="1"/>
          </p:cNvSpPr>
          <p:nvPr>
            <p:ph idx="1"/>
          </p:nvPr>
        </p:nvSpPr>
        <p:spPr/>
        <p:txBody>
          <a:bodyPr>
            <a:normAutofit lnSpcReduction="10000"/>
          </a:bodyPr>
          <a:lstStyle/>
          <a:p>
            <a:r>
              <a:rPr lang="en-US" sz="3200" dirty="0"/>
              <a:t>ADVISER</a:t>
            </a:r>
          </a:p>
          <a:p>
            <a:pPr lvl="1"/>
            <a:r>
              <a:rPr lang="en-US" sz="2500" dirty="0"/>
              <a:t>Enrollment</a:t>
            </a:r>
          </a:p>
          <a:p>
            <a:pPr lvl="2">
              <a:buFont typeface="Wingdings" panose="05000000000000000000" pitchFamily="2" charset="2"/>
              <a:buChar char="§"/>
            </a:pPr>
            <a:r>
              <a:rPr lang="en-US" sz="2100" dirty="0"/>
              <a:t>MAP Growth/NSCAS </a:t>
            </a:r>
            <a:r>
              <a:rPr lang="en-US" sz="2100" dirty="0" smtClean="0"/>
              <a:t>Phase I Pilot </a:t>
            </a:r>
            <a:r>
              <a:rPr lang="en-US" sz="2100" dirty="0"/>
              <a:t>Rosters merge &amp; records will not be deleted</a:t>
            </a:r>
          </a:p>
          <a:p>
            <a:pPr lvl="2">
              <a:buFont typeface="Wingdings" panose="05000000000000000000" pitchFamily="2" charset="2"/>
              <a:buChar char="§"/>
            </a:pPr>
            <a:r>
              <a:rPr lang="en-US" sz="2100" dirty="0"/>
              <a:t>Students enrolled up to the last day of regular testing window are expected to test</a:t>
            </a:r>
          </a:p>
          <a:p>
            <a:pPr marL="914400" lvl="2" indent="0">
              <a:buNone/>
            </a:pPr>
            <a:endParaRPr lang="en-US" sz="2100" dirty="0"/>
          </a:p>
          <a:p>
            <a:pPr lvl="1"/>
            <a:r>
              <a:rPr lang="en-US" sz="2500" dirty="0"/>
              <a:t>FTE</a:t>
            </a:r>
          </a:p>
          <a:p>
            <a:pPr lvl="2">
              <a:buFont typeface="Wingdings" panose="05000000000000000000" pitchFamily="2" charset="2"/>
              <a:buChar char="§"/>
            </a:pPr>
            <a:r>
              <a:rPr lang="en-US" sz="2100" dirty="0"/>
              <a:t>FTE of 51% or higher is expected to test</a:t>
            </a:r>
          </a:p>
          <a:p>
            <a:pPr marL="914400" lvl="2" indent="0">
              <a:buNone/>
            </a:pPr>
            <a:endParaRPr lang="en-US" sz="2100" dirty="0"/>
          </a:p>
          <a:p>
            <a:pPr lvl="1"/>
            <a:r>
              <a:rPr lang="en-US" sz="2500" dirty="0"/>
              <a:t>High School Third-Year Cohort</a:t>
            </a:r>
          </a:p>
          <a:p>
            <a:pPr lvl="2">
              <a:buFont typeface="Wingdings" panose="05000000000000000000" pitchFamily="2" charset="2"/>
              <a:buChar char="§"/>
            </a:pPr>
            <a:r>
              <a:rPr lang="en-US" sz="2100" dirty="0"/>
              <a:t>Cohort year for 2021 testing season is “2022”</a:t>
            </a:r>
          </a:p>
          <a:p>
            <a:pPr lvl="2">
              <a:buFont typeface="Wingdings" panose="05000000000000000000" pitchFamily="2" charset="2"/>
              <a:buChar char="§"/>
            </a:pPr>
            <a:r>
              <a:rPr lang="en-US" sz="2100" dirty="0"/>
              <a:t>ADVISER Request does require a review and not always approved</a:t>
            </a:r>
          </a:p>
          <a:p>
            <a:pPr marL="0" indent="0">
              <a:buNone/>
            </a:pPr>
            <a:endParaRPr lang="en-US" sz="2100" dirty="0"/>
          </a:p>
          <a:p>
            <a:endParaRPr lang="en-US" dirty="0"/>
          </a:p>
        </p:txBody>
      </p:sp>
    </p:spTree>
    <p:custDataLst>
      <p:tags r:id="rId1"/>
    </p:custDataLst>
    <p:extLst>
      <p:ext uri="{BB962C8B-B14F-4D97-AF65-F5344CB8AC3E}">
        <p14:creationId xmlns:p14="http://schemas.microsoft.com/office/powerpoint/2010/main" val="3588055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NSCAS Data Clean-Up</a:t>
            </a:r>
          </a:p>
        </p:txBody>
      </p:sp>
      <p:sp>
        <p:nvSpPr>
          <p:cNvPr id="3" name="Content Placeholder 2"/>
          <p:cNvSpPr>
            <a:spLocks noGrp="1"/>
          </p:cNvSpPr>
          <p:nvPr>
            <p:ph idx="1"/>
          </p:nvPr>
        </p:nvSpPr>
        <p:spPr>
          <a:xfrm>
            <a:off x="2438400" y="1825624"/>
            <a:ext cx="8915400" cy="4879975"/>
          </a:xfrm>
        </p:spPr>
        <p:txBody>
          <a:bodyPr>
            <a:normAutofit/>
          </a:bodyPr>
          <a:lstStyle/>
          <a:p>
            <a:r>
              <a:rPr lang="en-US" sz="3200" dirty="0"/>
              <a:t>ADVISER </a:t>
            </a:r>
            <a:r>
              <a:rPr lang="en-US" sz="2100" dirty="0"/>
              <a:t>(</a:t>
            </a:r>
            <a:r>
              <a:rPr lang="en-US" sz="2100" dirty="0" err="1"/>
              <a:t>con.’t</a:t>
            </a:r>
            <a:r>
              <a:rPr lang="en-US" sz="2100" dirty="0"/>
              <a:t>)</a:t>
            </a:r>
          </a:p>
          <a:p>
            <a:pPr lvl="1"/>
            <a:r>
              <a:rPr lang="en-US" sz="2500" dirty="0"/>
              <a:t>Who Reports What </a:t>
            </a:r>
            <a:r>
              <a:rPr lang="en-US" sz="2100" dirty="0"/>
              <a:t>(Version 4.0 dated 07/17/2020)</a:t>
            </a:r>
          </a:p>
          <a:p>
            <a:pPr lvl="2"/>
            <a:r>
              <a:rPr lang="en-US" sz="2100" dirty="0">
                <a:hlinkClick r:id="rId3"/>
              </a:rPr>
              <a:t>https://cdn.education.ne.gov/wp-content/uploads/2020/07/Who-Reports-What-ADVISER-V-4.0-_-2019-2020_Final_-7-17-20-20.pdf</a:t>
            </a:r>
            <a:endParaRPr lang="en-US" sz="2100" dirty="0"/>
          </a:p>
          <a:p>
            <a:pPr lvl="2"/>
            <a:endParaRPr lang="en-US" sz="2100" dirty="0"/>
          </a:p>
          <a:p>
            <a:pPr lvl="1"/>
            <a:r>
              <a:rPr lang="en-US" sz="2500" dirty="0"/>
              <a:t>Updating ADVISER</a:t>
            </a:r>
          </a:p>
          <a:p>
            <a:pPr lvl="2">
              <a:buFont typeface="Wingdings" panose="05000000000000000000" pitchFamily="2" charset="2"/>
              <a:buChar char="§"/>
            </a:pPr>
            <a:r>
              <a:rPr lang="en-US" sz="2100" dirty="0"/>
              <a:t>Before June 30 – update your SRS/SIS and ensure data is bridged into ADVISER</a:t>
            </a:r>
          </a:p>
          <a:p>
            <a:pPr lvl="2">
              <a:buFont typeface="Wingdings" panose="05000000000000000000" pitchFamily="2" charset="2"/>
              <a:buChar char="§"/>
            </a:pPr>
            <a:r>
              <a:rPr lang="en-US" sz="2100" dirty="0"/>
              <a:t>After June 30 – Submit a Follow-Up Request through your SRS/SIS</a:t>
            </a:r>
          </a:p>
          <a:p>
            <a:pPr lvl="2">
              <a:buFont typeface="Wingdings" panose="05000000000000000000" pitchFamily="2" charset="2"/>
              <a:buChar char="§"/>
            </a:pPr>
            <a:r>
              <a:rPr lang="en-US" sz="2100" dirty="0"/>
              <a:t>Updates can take a few days, the later into the clean-up calendar</a:t>
            </a:r>
          </a:p>
        </p:txBody>
      </p:sp>
    </p:spTree>
    <p:custDataLst>
      <p:tags r:id="rId1"/>
    </p:custDataLst>
    <p:extLst>
      <p:ext uri="{BB962C8B-B14F-4D97-AF65-F5344CB8AC3E}">
        <p14:creationId xmlns:p14="http://schemas.microsoft.com/office/powerpoint/2010/main" val="132946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NSCAS Data Clean-Up</a:t>
            </a:r>
          </a:p>
        </p:txBody>
      </p:sp>
      <p:sp>
        <p:nvSpPr>
          <p:cNvPr id="3" name="Content Placeholder 2"/>
          <p:cNvSpPr>
            <a:spLocks noGrp="1"/>
          </p:cNvSpPr>
          <p:nvPr>
            <p:ph idx="1"/>
          </p:nvPr>
        </p:nvSpPr>
        <p:spPr>
          <a:xfrm>
            <a:off x="2438400" y="1597794"/>
            <a:ext cx="8915400" cy="4566369"/>
          </a:xfrm>
        </p:spPr>
        <p:txBody>
          <a:bodyPr>
            <a:normAutofit/>
          </a:bodyPr>
          <a:lstStyle/>
          <a:p>
            <a:pPr marL="0" indent="0">
              <a:buNone/>
            </a:pPr>
            <a:endParaRPr lang="en-US" sz="3200" dirty="0"/>
          </a:p>
          <a:p>
            <a:r>
              <a:rPr lang="en-US" sz="3200" i="1" dirty="0">
                <a:solidFill>
                  <a:schemeClr val="accent1">
                    <a:lumMod val="60000"/>
                    <a:lumOff val="40000"/>
                  </a:schemeClr>
                </a:solidFill>
              </a:rPr>
              <a:t>New</a:t>
            </a:r>
            <a:r>
              <a:rPr lang="en-US" sz="3200" dirty="0"/>
              <a:t> Not Tested Codes</a:t>
            </a:r>
          </a:p>
          <a:p>
            <a:pPr lvl="1"/>
            <a:r>
              <a:rPr lang="en-US" sz="2500" dirty="0"/>
              <a:t>GEN (General Assessment – for NSCAS Alternate only)</a:t>
            </a:r>
          </a:p>
          <a:p>
            <a:pPr lvl="1"/>
            <a:r>
              <a:rPr lang="en-US" sz="2500" dirty="0"/>
              <a:t>STR (Student Refusal)</a:t>
            </a:r>
          </a:p>
          <a:p>
            <a:pPr lvl="1"/>
            <a:r>
              <a:rPr lang="en-US" sz="2500" dirty="0"/>
              <a:t>TXT (Testing at External Program – for NSCAS General only)</a:t>
            </a:r>
          </a:p>
          <a:p>
            <a:pPr marL="457200" lvl="1" indent="0">
              <a:buNone/>
            </a:pPr>
            <a:endParaRPr lang="en-US" sz="3200" dirty="0"/>
          </a:p>
          <a:p>
            <a:r>
              <a:rPr lang="en-US" sz="3200" dirty="0"/>
              <a:t>NLE (No Longer Enrolled)</a:t>
            </a:r>
          </a:p>
          <a:p>
            <a:pPr lvl="1"/>
            <a:r>
              <a:rPr lang="en-US" sz="2500" dirty="0"/>
              <a:t>Can be used for students who left your district before testing begins OR for students who are new to the district &amp; tested at their previous district.</a:t>
            </a:r>
          </a:p>
        </p:txBody>
      </p:sp>
    </p:spTree>
    <p:custDataLst>
      <p:tags r:id="rId1"/>
    </p:custDataLst>
    <p:extLst>
      <p:ext uri="{BB962C8B-B14F-4D97-AF65-F5344CB8AC3E}">
        <p14:creationId xmlns:p14="http://schemas.microsoft.com/office/powerpoint/2010/main" val="2262522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NSCAS Clean-up Calendar 2020-21</a:t>
            </a:r>
            <a:r>
              <a:rPr lang="en-US" dirty="0"/>
              <a:t/>
            </a:r>
            <a:br>
              <a:rPr lang="en-US" dirty="0"/>
            </a:br>
            <a:r>
              <a:rPr lang="en-US" sz="2800" dirty="0"/>
              <a:t>(Tentative)</a:t>
            </a:r>
          </a:p>
        </p:txBody>
      </p:sp>
      <p:sp>
        <p:nvSpPr>
          <p:cNvPr id="3" name="Content Placeholder 2"/>
          <p:cNvSpPr>
            <a:spLocks noGrp="1"/>
          </p:cNvSpPr>
          <p:nvPr>
            <p:ph idx="1"/>
          </p:nvPr>
        </p:nvSpPr>
        <p:spPr>
          <a:xfrm>
            <a:off x="7374924" y="1950136"/>
            <a:ext cx="3978876" cy="4351338"/>
          </a:xfrm>
          <a:ln w="15875">
            <a:solidFill>
              <a:schemeClr val="accent1">
                <a:lumMod val="60000"/>
                <a:lumOff val="40000"/>
              </a:schemeClr>
            </a:solidFill>
          </a:ln>
        </p:spPr>
        <p:txBody>
          <a:bodyPr>
            <a:normAutofit/>
          </a:bodyPr>
          <a:lstStyle/>
          <a:p>
            <a:pPr marL="0" indent="0" algn="ctr">
              <a:buNone/>
            </a:pPr>
            <a:endParaRPr lang="en-US" sz="2500" dirty="0"/>
          </a:p>
          <a:p>
            <a:pPr marL="0" indent="0" algn="ctr">
              <a:buNone/>
            </a:pPr>
            <a:r>
              <a:rPr lang="en-US" sz="2500" dirty="0"/>
              <a:t>7-10 day window at each phase</a:t>
            </a:r>
          </a:p>
          <a:p>
            <a:pPr marL="0" indent="0" algn="ctr">
              <a:buNone/>
            </a:pPr>
            <a:endParaRPr lang="en-US" sz="2500" dirty="0"/>
          </a:p>
          <a:p>
            <a:pPr marL="0" indent="0" algn="ctr">
              <a:buNone/>
            </a:pPr>
            <a:r>
              <a:rPr lang="en-US" sz="2500" dirty="0"/>
              <a:t>Do not wait 2 days before deadline to start review</a:t>
            </a:r>
          </a:p>
          <a:p>
            <a:pPr marL="0" indent="0" algn="ctr">
              <a:buNone/>
            </a:pPr>
            <a:endParaRPr lang="en-US" sz="2500" dirty="0"/>
          </a:p>
          <a:p>
            <a:pPr marL="0" indent="0" algn="ctr">
              <a:buNone/>
            </a:pPr>
            <a:r>
              <a:rPr lang="en-US" sz="2500" dirty="0"/>
              <a:t>ADVISER updates can take a few days to correct</a:t>
            </a:r>
          </a:p>
        </p:txBody>
      </p:sp>
      <p:sp>
        <p:nvSpPr>
          <p:cNvPr id="4" name="Content Placeholder 2"/>
          <p:cNvSpPr txBox="1">
            <a:spLocks/>
          </p:cNvSpPr>
          <p:nvPr/>
        </p:nvSpPr>
        <p:spPr>
          <a:xfrm>
            <a:off x="2590800" y="1978025"/>
            <a:ext cx="3978876" cy="4351338"/>
          </a:xfrm>
          <a:prstGeom prst="rect">
            <a:avLst/>
          </a:prstGeom>
          <a:ln w="15875">
            <a:solidFill>
              <a:schemeClr val="accent1">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500" dirty="0"/>
              <a:t>Pre-Rostering Clean-up</a:t>
            </a:r>
          </a:p>
          <a:p>
            <a:pPr lvl="1">
              <a:buFont typeface="Wingdings" panose="05000000000000000000" pitchFamily="2" charset="2"/>
              <a:buChar char="§"/>
            </a:pPr>
            <a:r>
              <a:rPr lang="en-US" sz="2100" dirty="0"/>
              <a:t>December 2020</a:t>
            </a:r>
          </a:p>
          <a:p>
            <a:r>
              <a:rPr lang="en-US" sz="2500" dirty="0"/>
              <a:t>Pre-Testing Clean-up</a:t>
            </a:r>
          </a:p>
          <a:p>
            <a:pPr lvl="1">
              <a:buFont typeface="Wingdings" panose="05000000000000000000" pitchFamily="2" charset="2"/>
              <a:buChar char="§"/>
            </a:pPr>
            <a:r>
              <a:rPr lang="en-US" sz="2100" dirty="0"/>
              <a:t>February 2021</a:t>
            </a:r>
          </a:p>
          <a:p>
            <a:r>
              <a:rPr lang="en-US" sz="2500" dirty="0"/>
              <a:t>Post-Testing Clean-up</a:t>
            </a:r>
          </a:p>
          <a:p>
            <a:pPr lvl="1">
              <a:buFont typeface="Wingdings" panose="05000000000000000000" pitchFamily="2" charset="2"/>
              <a:buChar char="§"/>
            </a:pPr>
            <a:r>
              <a:rPr lang="en-US" sz="2100" dirty="0" err="1"/>
              <a:t>Rnd</a:t>
            </a:r>
            <a:r>
              <a:rPr lang="en-US" sz="2100" dirty="0"/>
              <a:t> 1 – May/June 2021</a:t>
            </a:r>
          </a:p>
          <a:p>
            <a:pPr lvl="1">
              <a:buFont typeface="Wingdings" panose="05000000000000000000" pitchFamily="2" charset="2"/>
              <a:buChar char="§"/>
            </a:pPr>
            <a:r>
              <a:rPr lang="en-US" sz="2100" dirty="0" err="1"/>
              <a:t>Rnd</a:t>
            </a:r>
            <a:r>
              <a:rPr lang="en-US" sz="2100" dirty="0"/>
              <a:t> 2 – June 2021</a:t>
            </a:r>
          </a:p>
          <a:p>
            <a:pPr lvl="1">
              <a:buFont typeface="Wingdings" panose="05000000000000000000" pitchFamily="2" charset="2"/>
              <a:buChar char="§"/>
            </a:pPr>
            <a:r>
              <a:rPr lang="en-US" sz="2100" dirty="0"/>
              <a:t>Final – July 2021</a:t>
            </a:r>
          </a:p>
          <a:p>
            <a:r>
              <a:rPr lang="en-US" sz="2500" dirty="0"/>
              <a:t>NEP Review</a:t>
            </a:r>
          </a:p>
          <a:p>
            <a:pPr lvl="1">
              <a:buFont typeface="Wingdings" panose="05000000000000000000" pitchFamily="2" charset="2"/>
              <a:buChar char="§"/>
            </a:pPr>
            <a:r>
              <a:rPr lang="en-US" sz="2100" dirty="0"/>
              <a:t>August/September 2021</a:t>
            </a:r>
          </a:p>
        </p:txBody>
      </p:sp>
    </p:spTree>
    <p:custDataLst>
      <p:tags r:id="rId1"/>
    </p:custDataLst>
    <p:extLst>
      <p:ext uri="{BB962C8B-B14F-4D97-AF65-F5344CB8AC3E}">
        <p14:creationId xmlns:p14="http://schemas.microsoft.com/office/powerpoint/2010/main" val="2337887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049077" y="2277380"/>
            <a:ext cx="11135832" cy="2330062"/>
          </a:xfrm>
        </p:spPr>
        <p:txBody>
          <a:bodyPr>
            <a:noAutofit/>
          </a:bodyPr>
          <a:lstStyle/>
          <a:p>
            <a:pPr marL="457200" lvl="1" indent="0">
              <a:buNone/>
            </a:pPr>
            <a:r>
              <a:rPr lang="en-US" sz="2600" dirty="0"/>
              <a:t>Scheduled release dates for final student data files, ISRs and summary reports</a:t>
            </a:r>
          </a:p>
          <a:p>
            <a:pPr marL="914400" lvl="2" indent="0" algn="ctr">
              <a:buNone/>
            </a:pPr>
            <a:r>
              <a:rPr lang="en-US" sz="2600" dirty="0"/>
              <a:t>ACT &amp; Alternate - August 2021</a:t>
            </a:r>
          </a:p>
          <a:p>
            <a:pPr marL="914400" lvl="2" indent="0" algn="ctr">
              <a:buNone/>
            </a:pPr>
            <a:r>
              <a:rPr lang="en-US" sz="2600" dirty="0"/>
              <a:t>General - September 2021</a:t>
            </a:r>
          </a:p>
          <a:p>
            <a:pPr marL="914400" lvl="2" indent="0" algn="ctr">
              <a:buNone/>
            </a:pPr>
            <a:r>
              <a:rPr lang="en-US" sz="2600" dirty="0"/>
              <a:t>NEP site (to the public) - September 2021</a:t>
            </a:r>
          </a:p>
          <a:p>
            <a:pPr marL="0" indent="0">
              <a:buNone/>
            </a:pPr>
            <a:endParaRPr lang="en-US" sz="2600" dirty="0"/>
          </a:p>
        </p:txBody>
      </p:sp>
      <p:sp>
        <p:nvSpPr>
          <p:cNvPr id="4" name="Title 3"/>
          <p:cNvSpPr>
            <a:spLocks noGrp="1"/>
          </p:cNvSpPr>
          <p:nvPr>
            <p:ph type="title"/>
          </p:nvPr>
        </p:nvSpPr>
        <p:spPr>
          <a:xfrm>
            <a:off x="1049077" y="704721"/>
            <a:ext cx="10488387" cy="486099"/>
          </a:xfrm>
        </p:spPr>
        <p:txBody>
          <a:bodyPr>
            <a:normAutofit fontScale="90000"/>
          </a:bodyPr>
          <a:lstStyle/>
          <a:p>
            <a:pPr algn="ctr"/>
            <a:r>
              <a:rPr lang="en-US" dirty="0"/>
              <a:t>NSCAS Reporting Calendar 2020-21</a:t>
            </a:r>
            <a:br>
              <a:rPr lang="en-US" dirty="0"/>
            </a:br>
            <a:r>
              <a:rPr lang="en-US" sz="2400" dirty="0"/>
              <a:t>(Tentative)</a:t>
            </a:r>
            <a:endParaRPr lang="en-US" sz="2700" dirty="0"/>
          </a:p>
        </p:txBody>
      </p:sp>
      <p:sp>
        <p:nvSpPr>
          <p:cNvPr id="14" name="TextBox 13"/>
          <p:cNvSpPr txBox="1"/>
          <p:nvPr/>
        </p:nvSpPr>
        <p:spPr>
          <a:xfrm>
            <a:off x="2399411" y="4746949"/>
            <a:ext cx="8435163" cy="1292662"/>
          </a:xfrm>
          <a:prstGeom prst="rect">
            <a:avLst/>
          </a:prstGeom>
          <a:noFill/>
        </p:spPr>
        <p:txBody>
          <a:bodyPr wrap="square" rtlCol="0">
            <a:spAutoFit/>
          </a:bodyPr>
          <a:lstStyle/>
          <a:p>
            <a:pPr algn="ctr"/>
            <a:r>
              <a:rPr lang="en-US" sz="2000" dirty="0">
                <a:solidFill>
                  <a:schemeClr val="accent5">
                    <a:lumMod val="75000"/>
                  </a:schemeClr>
                </a:solidFill>
              </a:rPr>
              <a:t>*Reports are available on the vendor sites until around mid November 2021.  </a:t>
            </a:r>
          </a:p>
          <a:p>
            <a:pPr algn="ctr"/>
            <a:r>
              <a:rPr lang="en-US" sz="2000" dirty="0">
                <a:solidFill>
                  <a:schemeClr val="accent5">
                    <a:lumMod val="75000"/>
                  </a:schemeClr>
                </a:solidFill>
              </a:rPr>
              <a:t>Download your files and reports as soon as possible and save them in your own district’s local safe environment.</a:t>
            </a:r>
          </a:p>
          <a:p>
            <a:pPr algn="ctr"/>
            <a:endParaRPr lang="en-US" dirty="0"/>
          </a:p>
        </p:txBody>
      </p:sp>
    </p:spTree>
    <p:custDataLst>
      <p:tags r:id="rId1"/>
    </p:custDataLst>
    <p:extLst>
      <p:ext uri="{BB962C8B-B14F-4D97-AF65-F5344CB8AC3E}">
        <p14:creationId xmlns:p14="http://schemas.microsoft.com/office/powerpoint/2010/main" val="2132561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NSCAS ACT</a:t>
            </a:r>
          </a:p>
        </p:txBody>
      </p:sp>
    </p:spTree>
    <p:custDataLst>
      <p:tags r:id="rId1"/>
    </p:custDataLst>
    <p:extLst>
      <p:ext uri="{BB962C8B-B14F-4D97-AF65-F5344CB8AC3E}">
        <p14:creationId xmlns:p14="http://schemas.microsoft.com/office/powerpoint/2010/main" val="3015726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616A-A863-4926-9790-5BFBF2A06253}"/>
              </a:ext>
            </a:extLst>
          </p:cNvPr>
          <p:cNvSpPr>
            <a:spLocks noGrp="1"/>
          </p:cNvSpPr>
          <p:nvPr>
            <p:ph type="title"/>
          </p:nvPr>
        </p:nvSpPr>
        <p:spPr/>
        <p:txBody>
          <a:bodyPr/>
          <a:lstStyle/>
          <a:p>
            <a:r>
              <a:rPr lang="en-US" dirty="0" smtClean="0"/>
              <a:t>Fall ACT</a:t>
            </a:r>
            <a:endParaRPr lang="en-US" dirty="0"/>
          </a:p>
        </p:txBody>
      </p:sp>
      <p:sp>
        <p:nvSpPr>
          <p:cNvPr id="3" name="Content Placeholder 2">
            <a:extLst>
              <a:ext uri="{FF2B5EF4-FFF2-40B4-BE49-F238E27FC236}">
                <a16:creationId xmlns:a16="http://schemas.microsoft.com/office/drawing/2014/main" id="{BC377561-808D-4F1A-B132-6B992536F58D}"/>
              </a:ext>
            </a:extLst>
          </p:cNvPr>
          <p:cNvSpPr>
            <a:spLocks noGrp="1"/>
          </p:cNvSpPr>
          <p:nvPr>
            <p:ph sz="half" idx="2"/>
          </p:nvPr>
        </p:nvSpPr>
        <p:spPr/>
        <p:txBody>
          <a:bodyPr/>
          <a:lstStyle/>
          <a:p>
            <a:r>
              <a:rPr lang="en-US" dirty="0" smtClean="0"/>
              <a:t>Order </a:t>
            </a:r>
            <a:r>
              <a:rPr lang="en-US" dirty="0"/>
              <a:t>Standard materials due by October 9</a:t>
            </a:r>
          </a:p>
          <a:p>
            <a:r>
              <a:rPr lang="en-US" dirty="0"/>
              <a:t>Order Accommodation materials by October </a:t>
            </a:r>
            <a:r>
              <a:rPr lang="en-US" dirty="0" smtClean="0"/>
              <a:t>14</a:t>
            </a:r>
          </a:p>
          <a:p>
            <a:endParaRPr lang="en-US" dirty="0"/>
          </a:p>
          <a:p>
            <a:r>
              <a:rPr lang="en-US" dirty="0" smtClean="0"/>
              <a:t>For Make up October 20</a:t>
            </a:r>
            <a:endParaRPr lang="en-US" dirty="0"/>
          </a:p>
          <a:p>
            <a:pPr marL="0" indent="0">
              <a:buNone/>
            </a:pPr>
            <a:r>
              <a:rPr lang="en-US" dirty="0"/>
              <a:t> </a:t>
            </a:r>
          </a:p>
          <a:p>
            <a:endParaRPr lang="en-US" dirty="0"/>
          </a:p>
          <a:p>
            <a:endParaRPr lang="en-US" dirty="0"/>
          </a:p>
        </p:txBody>
      </p:sp>
    </p:spTree>
    <p:custDataLst>
      <p:tags r:id="rId1"/>
    </p:custDataLst>
    <p:extLst>
      <p:ext uri="{BB962C8B-B14F-4D97-AF65-F5344CB8AC3E}">
        <p14:creationId xmlns:p14="http://schemas.microsoft.com/office/powerpoint/2010/main" val="405133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C8155-11DD-40A3-8B45-78445F58DCA0}"/>
              </a:ext>
            </a:extLst>
          </p:cNvPr>
          <p:cNvSpPr>
            <a:spLocks noGrp="1"/>
          </p:cNvSpPr>
          <p:nvPr>
            <p:ph type="title"/>
          </p:nvPr>
        </p:nvSpPr>
        <p:spPr/>
        <p:txBody>
          <a:bodyPr/>
          <a:lstStyle/>
          <a:p>
            <a:r>
              <a:rPr lang="en-US" dirty="0" smtClean="0"/>
              <a:t>NSCAS ACT </a:t>
            </a:r>
            <a:br>
              <a:rPr lang="en-US" dirty="0" smtClean="0"/>
            </a:br>
            <a:r>
              <a:rPr lang="en-US" dirty="0" smtClean="0"/>
              <a:t>Spring </a:t>
            </a:r>
            <a:r>
              <a:rPr lang="en-US" dirty="0"/>
              <a:t>2021	</a:t>
            </a:r>
          </a:p>
        </p:txBody>
      </p:sp>
      <p:sp>
        <p:nvSpPr>
          <p:cNvPr id="5" name="Content Placeholder 4">
            <a:extLst>
              <a:ext uri="{FF2B5EF4-FFF2-40B4-BE49-F238E27FC236}">
                <a16:creationId xmlns:a16="http://schemas.microsoft.com/office/drawing/2014/main" id="{BD7C8EB5-8254-4C76-B8B5-C12AAF87C099}"/>
              </a:ext>
            </a:extLst>
          </p:cNvPr>
          <p:cNvSpPr>
            <a:spLocks noGrp="1"/>
          </p:cNvSpPr>
          <p:nvPr>
            <p:ph sz="half" idx="2"/>
          </p:nvPr>
        </p:nvSpPr>
        <p:spPr>
          <a:xfrm>
            <a:off x="6391274" y="1825625"/>
            <a:ext cx="4962525" cy="3767653"/>
          </a:xfrm>
        </p:spPr>
        <p:txBody>
          <a:bodyPr/>
          <a:lstStyle/>
          <a:p>
            <a:r>
              <a:rPr lang="en-US" dirty="0"/>
              <a:t>ACT test for the 3</a:t>
            </a:r>
            <a:r>
              <a:rPr lang="en-US" baseline="30000" dirty="0"/>
              <a:t>rd</a:t>
            </a:r>
            <a:r>
              <a:rPr lang="en-US" dirty="0"/>
              <a:t> year cohort</a:t>
            </a:r>
          </a:p>
          <a:p>
            <a:r>
              <a:rPr lang="en-US" dirty="0"/>
              <a:t>ACT with Writing, available in paper or online</a:t>
            </a:r>
          </a:p>
          <a:p>
            <a:r>
              <a:rPr lang="en-US" dirty="0"/>
              <a:t>Accommodations and EL supports are available</a:t>
            </a:r>
          </a:p>
          <a:p>
            <a:r>
              <a:rPr lang="en-US" dirty="0"/>
              <a:t>Two test dates to choose from and an additional makeup date</a:t>
            </a:r>
          </a:p>
          <a:p>
            <a:endParaRPr lang="en-US" dirty="0"/>
          </a:p>
        </p:txBody>
      </p:sp>
    </p:spTree>
    <p:custDataLst>
      <p:tags r:id="rId1"/>
    </p:custDataLst>
    <p:extLst>
      <p:ext uri="{BB962C8B-B14F-4D97-AF65-F5344CB8AC3E}">
        <p14:creationId xmlns:p14="http://schemas.microsoft.com/office/powerpoint/2010/main" val="2771112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What’s New</a:t>
            </a:r>
          </a:p>
        </p:txBody>
      </p:sp>
      <p:sp>
        <p:nvSpPr>
          <p:cNvPr id="3" name="Content Placeholder 2"/>
          <p:cNvSpPr>
            <a:spLocks noGrp="1"/>
          </p:cNvSpPr>
          <p:nvPr>
            <p:ph type="subTitle" idx="1"/>
          </p:nvPr>
        </p:nvSpPr>
        <p:spPr/>
        <p:txBody>
          <a:bodyPr>
            <a:normAutofit/>
          </a:bodyPr>
          <a:lstStyle/>
          <a:p>
            <a:pPr marL="0" indent="0" algn="ctr">
              <a:buNone/>
            </a:pPr>
            <a:r>
              <a:rPr lang="en-US" sz="4000" dirty="0"/>
              <a:t>ACT State Test Spring 2021</a:t>
            </a:r>
          </a:p>
        </p:txBody>
      </p:sp>
      <p:pic>
        <p:nvPicPr>
          <p:cNvPr id="5" name="Picture 1" descr="image002">
            <a:extLst>
              <a:ext uri="{FF2B5EF4-FFF2-40B4-BE49-F238E27FC236}">
                <a16:creationId xmlns:a16="http://schemas.microsoft.com/office/drawing/2014/main" id="{BFC0E1B5-AE65-498F-99E8-DC65B7B71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36" r="6340" b="17783"/>
          <a:stretch/>
        </p:blipFill>
        <p:spPr bwMode="auto">
          <a:xfrm>
            <a:off x="1219198" y="639342"/>
            <a:ext cx="3111922" cy="90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74083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4" name="Content Placeholder 3"/>
          <p:cNvSpPr>
            <a:spLocks noGrp="1"/>
          </p:cNvSpPr>
          <p:nvPr>
            <p:ph sz="quarter" idx="4294967295"/>
          </p:nvPr>
        </p:nvSpPr>
        <p:spPr>
          <a:xfrm>
            <a:off x="1951631" y="1937983"/>
            <a:ext cx="10240370" cy="4920018"/>
          </a:xfrm>
        </p:spPr>
        <p:txBody>
          <a:bodyPr>
            <a:normAutofit/>
          </a:bodyPr>
          <a:lstStyle/>
          <a:p>
            <a:r>
              <a:rPr lang="en-US" sz="4000" dirty="0"/>
              <a:t>8:30-9:00		Check In</a:t>
            </a:r>
          </a:p>
          <a:p>
            <a:r>
              <a:rPr lang="en-US" sz="4000" dirty="0"/>
              <a:t>9:00-10:30	</a:t>
            </a:r>
            <a:r>
              <a:rPr lang="en-US" sz="4000" dirty="0" smtClean="0"/>
              <a:t>	2020-2021 Assessment and 				Accountability Plan</a:t>
            </a:r>
            <a:endParaRPr lang="en-US" sz="4000" dirty="0"/>
          </a:p>
          <a:p>
            <a:r>
              <a:rPr lang="en-US" sz="4000" dirty="0"/>
              <a:t>10:30-10:40	Break</a:t>
            </a:r>
          </a:p>
          <a:p>
            <a:r>
              <a:rPr lang="en-US" sz="4000" dirty="0" smtClean="0"/>
              <a:t>10:40-12:00</a:t>
            </a:r>
            <a:r>
              <a:rPr lang="en-US" sz="4000" dirty="0"/>
              <a:t>	</a:t>
            </a:r>
            <a:r>
              <a:rPr lang="en-US" sz="4000" dirty="0" smtClean="0"/>
              <a:t>NSCAS Updates</a:t>
            </a:r>
            <a:endParaRPr lang="en-US" sz="4000" dirty="0"/>
          </a:p>
        </p:txBody>
      </p:sp>
    </p:spTree>
    <p:custDataLst>
      <p:tags r:id="rId1"/>
    </p:custDataLst>
    <p:extLst>
      <p:ext uri="{BB962C8B-B14F-4D97-AF65-F5344CB8AC3E}">
        <p14:creationId xmlns:p14="http://schemas.microsoft.com/office/powerpoint/2010/main" val="127428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2F0CF-6B66-4956-AAC9-970703F13DEA}"/>
              </a:ext>
            </a:extLst>
          </p:cNvPr>
          <p:cNvSpPr>
            <a:spLocks noGrp="1"/>
          </p:cNvSpPr>
          <p:nvPr>
            <p:ph type="title"/>
          </p:nvPr>
        </p:nvSpPr>
        <p:spPr>
          <a:xfrm>
            <a:off x="2438400" y="365126"/>
            <a:ext cx="8915400" cy="787400"/>
          </a:xfrm>
        </p:spPr>
        <p:txBody>
          <a:bodyPr/>
          <a:lstStyle/>
          <a:p>
            <a:r>
              <a:rPr lang="en-US" dirty="0"/>
              <a:t>Success.ACT.org</a:t>
            </a:r>
          </a:p>
        </p:txBody>
      </p:sp>
      <p:pic>
        <p:nvPicPr>
          <p:cNvPr id="4" name="Content Placeholder 3">
            <a:extLst>
              <a:ext uri="{FF2B5EF4-FFF2-40B4-BE49-F238E27FC236}">
                <a16:creationId xmlns:a16="http://schemas.microsoft.com/office/drawing/2014/main" id="{7FEBC828-4D56-4B5F-AA14-B7A4B550ACA6}"/>
              </a:ext>
            </a:extLst>
          </p:cNvPr>
          <p:cNvPicPr>
            <a:picLocks noGrp="1" noChangeAspect="1"/>
          </p:cNvPicPr>
          <p:nvPr>
            <p:ph idx="1"/>
          </p:nvPr>
        </p:nvPicPr>
        <p:blipFill>
          <a:blip r:embed="rId4"/>
          <a:stretch>
            <a:fillRect/>
          </a:stretch>
        </p:blipFill>
        <p:spPr>
          <a:xfrm>
            <a:off x="1952625" y="1247775"/>
            <a:ext cx="8688716" cy="5245100"/>
          </a:xfrm>
          <a:prstGeom prst="rect">
            <a:avLst/>
          </a:prstGeom>
        </p:spPr>
      </p:pic>
    </p:spTree>
    <p:custDataLst>
      <p:tags r:id="rId1"/>
    </p:custDataLst>
    <p:extLst>
      <p:ext uri="{BB962C8B-B14F-4D97-AF65-F5344CB8AC3E}">
        <p14:creationId xmlns:p14="http://schemas.microsoft.com/office/powerpoint/2010/main" val="12659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D753E-01B2-4B42-A881-C52666EB5683}"/>
              </a:ext>
            </a:extLst>
          </p:cNvPr>
          <p:cNvSpPr>
            <a:spLocks noGrp="1"/>
          </p:cNvSpPr>
          <p:nvPr>
            <p:ph type="title"/>
          </p:nvPr>
        </p:nvSpPr>
        <p:spPr/>
        <p:txBody>
          <a:bodyPr/>
          <a:lstStyle/>
          <a:p>
            <a:r>
              <a:rPr lang="en-US" dirty="0"/>
              <a:t>Success.ACT.org	</a:t>
            </a:r>
          </a:p>
        </p:txBody>
      </p:sp>
      <p:sp>
        <p:nvSpPr>
          <p:cNvPr id="3" name="Content Placeholder 2">
            <a:extLst>
              <a:ext uri="{FF2B5EF4-FFF2-40B4-BE49-F238E27FC236}">
                <a16:creationId xmlns:a16="http://schemas.microsoft.com/office/drawing/2014/main" id="{2E06635F-E7DB-4B8F-A123-2C72A2C7EA66}"/>
              </a:ext>
            </a:extLst>
          </p:cNvPr>
          <p:cNvSpPr>
            <a:spLocks noGrp="1"/>
          </p:cNvSpPr>
          <p:nvPr>
            <p:ph idx="1"/>
          </p:nvPr>
        </p:nvSpPr>
        <p:spPr/>
        <p:txBody>
          <a:bodyPr/>
          <a:lstStyle/>
          <a:p>
            <a:r>
              <a:rPr lang="en-US" dirty="0"/>
              <a:t>Trusted Agent- Responsible for Managing Access</a:t>
            </a:r>
          </a:p>
          <a:p>
            <a:r>
              <a:rPr lang="en-US" dirty="0"/>
              <a:t>Online Reporting</a:t>
            </a:r>
          </a:p>
          <a:p>
            <a:r>
              <a:rPr lang="en-US" dirty="0"/>
              <a:t>Test Accessibility and Accommodations </a:t>
            </a:r>
          </a:p>
          <a:p>
            <a:r>
              <a:rPr lang="en-US" dirty="0" err="1"/>
              <a:t>PearsonAccess</a:t>
            </a:r>
            <a:r>
              <a:rPr lang="en-US" baseline="30000" dirty="0" err="1"/>
              <a:t>next</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1220364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FC90-F13A-4442-9E2F-6027C411FD7D}"/>
              </a:ext>
            </a:extLst>
          </p:cNvPr>
          <p:cNvSpPr>
            <a:spLocks noGrp="1"/>
          </p:cNvSpPr>
          <p:nvPr>
            <p:ph type="title"/>
          </p:nvPr>
        </p:nvSpPr>
        <p:spPr/>
        <p:txBody>
          <a:bodyPr/>
          <a:lstStyle/>
          <a:p>
            <a:r>
              <a:rPr lang="en-US" dirty="0"/>
              <a:t>The ACT Online Reporting System</a:t>
            </a:r>
          </a:p>
        </p:txBody>
      </p:sp>
      <p:sp>
        <p:nvSpPr>
          <p:cNvPr id="3" name="Content Placeholder 2">
            <a:extLst>
              <a:ext uri="{FF2B5EF4-FFF2-40B4-BE49-F238E27FC236}">
                <a16:creationId xmlns:a16="http://schemas.microsoft.com/office/drawing/2014/main" id="{6220AEFB-7F0A-405D-8757-378AB8810261}"/>
              </a:ext>
            </a:extLst>
          </p:cNvPr>
          <p:cNvSpPr>
            <a:spLocks noGrp="1"/>
          </p:cNvSpPr>
          <p:nvPr>
            <p:ph idx="1"/>
          </p:nvPr>
        </p:nvSpPr>
        <p:spPr/>
        <p:txBody>
          <a:bodyPr/>
          <a:lstStyle/>
          <a:p>
            <a:pPr marL="0" indent="0">
              <a:buNone/>
            </a:pPr>
            <a:r>
              <a:rPr lang="en-US" dirty="0"/>
              <a:t>ACT will be providing the spring 2021score reports for students, high schools and districts in success.act.org under the Online Reporting system.  All of these reports were previously available in Pearson Access Next, but will not after this fall administration.</a:t>
            </a:r>
          </a:p>
          <a:p>
            <a:pPr marL="0" indent="0">
              <a:buNone/>
            </a:pPr>
            <a:r>
              <a:rPr lang="en-US" dirty="0"/>
              <a:t>This new system will be a location to find previous scores as well as current test administration information. Schools and districts will have access to state and national information.</a:t>
            </a:r>
          </a:p>
          <a:p>
            <a:endParaRPr lang="en-US" dirty="0"/>
          </a:p>
        </p:txBody>
      </p:sp>
    </p:spTree>
    <p:custDataLst>
      <p:tags r:id="rId1"/>
    </p:custDataLst>
    <p:extLst>
      <p:ext uri="{BB962C8B-B14F-4D97-AF65-F5344CB8AC3E}">
        <p14:creationId xmlns:p14="http://schemas.microsoft.com/office/powerpoint/2010/main" val="3685011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Online Testing</a:t>
            </a:r>
          </a:p>
        </p:txBody>
      </p:sp>
      <p:sp>
        <p:nvSpPr>
          <p:cNvPr id="4" name="Content Placeholder 3"/>
          <p:cNvSpPr>
            <a:spLocks noGrp="1"/>
          </p:cNvSpPr>
          <p:nvPr>
            <p:ph idx="1"/>
          </p:nvPr>
        </p:nvSpPr>
        <p:spPr/>
        <p:txBody>
          <a:bodyPr>
            <a:normAutofit/>
          </a:bodyPr>
          <a:lstStyle/>
          <a:p>
            <a:pPr marL="457200" lvl="1" indent="0">
              <a:buNone/>
            </a:pPr>
            <a:r>
              <a:rPr lang="en-US" b="1" dirty="0"/>
              <a:t>Proctor Caching Requirements</a:t>
            </a:r>
          </a:p>
          <a:p>
            <a:pPr marL="457200" lvl="1" indent="0">
              <a:buNone/>
            </a:pPr>
            <a:r>
              <a:rPr lang="en-US" dirty="0"/>
              <a:t>ACT has changed the current requirement for Proctor Caching from a required task to a recommended task for online testing. This means that districts who do not proctor cache will not be switched to paper admins. The districts must determine if they meet the minimum 100 kbps requirement. </a:t>
            </a:r>
          </a:p>
          <a:p>
            <a:pPr marL="457200" lvl="1" indent="0">
              <a:buNone/>
            </a:pPr>
            <a:r>
              <a:rPr lang="en-US" dirty="0"/>
              <a:t>According to </a:t>
            </a:r>
            <a:r>
              <a:rPr lang="en-US" dirty="0" err="1"/>
              <a:t>EducationSuperHighway</a:t>
            </a:r>
            <a:r>
              <a:rPr lang="en-US" dirty="0"/>
              <a:t>, 100% of districts in Nebraska could access internet speeds of 100 kbps in 2018.</a:t>
            </a:r>
          </a:p>
          <a:p>
            <a:pPr marL="457200" lvl="1" indent="0">
              <a:buNone/>
            </a:pPr>
            <a:r>
              <a:rPr lang="en-US" dirty="0"/>
              <a:t>NDE is strongly advising to continue to setup the proctor caching, as well as the mock administration and browser lockdown if you are testing online.</a:t>
            </a:r>
          </a:p>
        </p:txBody>
      </p:sp>
    </p:spTree>
    <p:custDataLst>
      <p:tags r:id="rId1"/>
    </p:custDataLst>
    <p:extLst>
      <p:ext uri="{BB962C8B-B14F-4D97-AF65-F5344CB8AC3E}">
        <p14:creationId xmlns:p14="http://schemas.microsoft.com/office/powerpoint/2010/main" val="2076134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 Accommodations and EL Supports</a:t>
            </a:r>
          </a:p>
        </p:txBody>
      </p:sp>
      <p:sp>
        <p:nvSpPr>
          <p:cNvPr id="3" name="Text Placeholder 2"/>
          <p:cNvSpPr>
            <a:spLocks noGrp="1"/>
          </p:cNvSpPr>
          <p:nvPr>
            <p:ph type="body" sz="quarter" idx="3"/>
          </p:nvPr>
        </p:nvSpPr>
        <p:spPr>
          <a:xfrm>
            <a:off x="4848225" y="1377386"/>
            <a:ext cx="6507164" cy="2051613"/>
          </a:xfrm>
        </p:spPr>
        <p:txBody>
          <a:bodyPr>
            <a:normAutofit fontScale="40000" lnSpcReduction="20000"/>
          </a:bodyPr>
          <a:lstStyle/>
          <a:p>
            <a:endParaRPr lang="en-US" sz="3200" dirty="0"/>
          </a:p>
          <a:p>
            <a:endParaRPr lang="en-US" sz="3200" dirty="0"/>
          </a:p>
          <a:p>
            <a:pPr>
              <a:lnSpc>
                <a:spcPct val="170000"/>
              </a:lnSpc>
            </a:pPr>
            <a:r>
              <a:rPr lang="en-US" sz="7300" dirty="0"/>
              <a:t>Access to Test Accessibility and Accommodations System - TAA</a:t>
            </a:r>
          </a:p>
          <a:p>
            <a:endParaRPr lang="en-US" sz="3600" dirty="0"/>
          </a:p>
        </p:txBody>
      </p:sp>
      <p:sp>
        <p:nvSpPr>
          <p:cNvPr id="4" name="Content Placeholder 3"/>
          <p:cNvSpPr>
            <a:spLocks noGrp="1"/>
          </p:cNvSpPr>
          <p:nvPr>
            <p:ph sz="quarter" idx="4"/>
          </p:nvPr>
        </p:nvSpPr>
        <p:spPr>
          <a:xfrm>
            <a:off x="4848225" y="3304151"/>
            <a:ext cx="6507163" cy="3115700"/>
          </a:xfrm>
        </p:spPr>
        <p:txBody>
          <a:bodyPr>
            <a:normAutofit/>
          </a:bodyPr>
          <a:lstStyle/>
          <a:p>
            <a:pPr marL="0" indent="0">
              <a:buNone/>
            </a:pPr>
            <a:r>
              <a:rPr lang="en-US" dirty="0"/>
              <a:t>In Fall 2020, ACT created a new “front door” to the TAA system.  If you have any questions about the access to the TAA system, please email Iris at </a:t>
            </a:r>
            <a:r>
              <a:rPr lang="en-US" dirty="0">
                <a:hlinkClick r:id="rId3"/>
              </a:rPr>
              <a:t>iris.a.owens@act.org</a:t>
            </a:r>
            <a:r>
              <a:rPr lang="en-US" dirty="0"/>
              <a:t>. </a:t>
            </a:r>
          </a:p>
          <a:p>
            <a:pPr marL="0" indent="0">
              <a:buNone/>
            </a:pPr>
            <a:r>
              <a:rPr lang="en-US" dirty="0"/>
              <a:t>Accommodations for the spring test will be open November 1.</a:t>
            </a:r>
          </a:p>
        </p:txBody>
      </p:sp>
    </p:spTree>
    <p:custDataLst>
      <p:tags r:id="rId1"/>
    </p:custDataLst>
    <p:extLst>
      <p:ext uri="{BB962C8B-B14F-4D97-AF65-F5344CB8AC3E}">
        <p14:creationId xmlns:p14="http://schemas.microsoft.com/office/powerpoint/2010/main" val="1372669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t>ACT 2021TEST DATES</a:t>
            </a:r>
          </a:p>
        </p:txBody>
      </p:sp>
    </p:spTree>
    <p:custDataLst>
      <p:tags r:id="rId1"/>
    </p:custDataLst>
    <p:extLst>
      <p:ext uri="{BB962C8B-B14F-4D97-AF65-F5344CB8AC3E}">
        <p14:creationId xmlns:p14="http://schemas.microsoft.com/office/powerpoint/2010/main" val="3495697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9131-3940-40B7-BA85-826D85555DAA}"/>
              </a:ext>
            </a:extLst>
          </p:cNvPr>
          <p:cNvSpPr>
            <a:spLocks noGrp="1"/>
          </p:cNvSpPr>
          <p:nvPr>
            <p:ph type="title"/>
          </p:nvPr>
        </p:nvSpPr>
        <p:spPr>
          <a:xfrm>
            <a:off x="2438400" y="365126"/>
            <a:ext cx="8915400" cy="795460"/>
          </a:xfrm>
        </p:spPr>
        <p:txBody>
          <a:bodyPr>
            <a:normAutofit/>
          </a:bodyPr>
          <a:lstStyle/>
          <a:p>
            <a:r>
              <a:rPr lang="en-US" sz="3600" dirty="0"/>
              <a:t>ACT SPRING 2021 TEST DATES</a:t>
            </a:r>
          </a:p>
        </p:txBody>
      </p:sp>
      <p:sp>
        <p:nvSpPr>
          <p:cNvPr id="6" name="Content Placeholder 5"/>
          <p:cNvSpPr>
            <a:spLocks noGrp="1"/>
          </p:cNvSpPr>
          <p:nvPr>
            <p:ph idx="1"/>
          </p:nvPr>
        </p:nvSpPr>
        <p:spPr>
          <a:xfrm>
            <a:off x="2438400" y="1324708"/>
            <a:ext cx="8915400" cy="5168166"/>
          </a:xfrm>
        </p:spPr>
        <p:txBody>
          <a:bodyPr>
            <a:normAutofit fontScale="55000" lnSpcReduction="20000"/>
          </a:bodyPr>
          <a:lstStyle/>
          <a:p>
            <a:pPr>
              <a:lnSpc>
                <a:spcPct val="120000"/>
              </a:lnSpc>
            </a:pPr>
            <a:r>
              <a:rPr lang="en-US" sz="2900" b="1" dirty="0">
                <a:latin typeface="Arial" panose="020B0604020202020204" pitchFamily="34" charset="0"/>
                <a:cs typeface="Arial" panose="020B0604020202020204" pitchFamily="34" charset="0"/>
              </a:rPr>
              <a:t>Test Window 1	</a:t>
            </a:r>
          </a:p>
          <a:p>
            <a:pPr>
              <a:lnSpc>
                <a:spcPct val="120000"/>
              </a:lnSpc>
            </a:pPr>
            <a:r>
              <a:rPr lang="en-US" sz="2900" dirty="0">
                <a:latin typeface="Arial" panose="020B0604020202020204" pitchFamily="34" charset="0"/>
                <a:cs typeface="Arial" panose="020B0604020202020204" pitchFamily="34" charset="0"/>
              </a:rPr>
              <a:t>Standard Paper - March 23, 2021	</a:t>
            </a:r>
          </a:p>
          <a:p>
            <a:pPr>
              <a:lnSpc>
                <a:spcPct val="120000"/>
              </a:lnSpc>
            </a:pPr>
            <a:r>
              <a:rPr lang="en-US" sz="2900" dirty="0">
                <a:latin typeface="Arial" panose="020B0604020202020204" pitchFamily="34" charset="0"/>
                <a:cs typeface="Arial" panose="020B0604020202020204" pitchFamily="34" charset="0"/>
              </a:rPr>
              <a:t>Accommodations Administration Paper - March 23 - 26, March 29 - 31, &amp; April 1 - 2</a:t>
            </a:r>
          </a:p>
          <a:p>
            <a:pPr>
              <a:lnSpc>
                <a:spcPct val="120000"/>
              </a:lnSpc>
            </a:pPr>
            <a:r>
              <a:rPr lang="en-US" sz="2900" dirty="0">
                <a:latin typeface="Arial" panose="020B0604020202020204" pitchFamily="34" charset="0"/>
                <a:cs typeface="Arial" panose="020B0604020202020204" pitchFamily="34" charset="0"/>
              </a:rPr>
              <a:t>Online</a:t>
            </a:r>
            <a:r>
              <a:rPr lang="en-US" sz="2900" b="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Standard and Accommodations</a:t>
            </a:r>
            <a:r>
              <a:rPr lang="en-US" sz="2900" i="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 March 23 - 25, March 30 - 31, &amp; April 1  (Tuesday, Wednesday, Thursday only)	</a:t>
            </a:r>
          </a:p>
          <a:p>
            <a:pPr>
              <a:lnSpc>
                <a:spcPct val="120000"/>
              </a:lnSpc>
            </a:pPr>
            <a:r>
              <a:rPr lang="en-US" sz="2900" b="1" dirty="0">
                <a:latin typeface="Arial" panose="020B0604020202020204" pitchFamily="34" charset="0"/>
                <a:cs typeface="Arial" panose="020B0604020202020204" pitchFamily="34" charset="0"/>
              </a:rPr>
              <a:t>Test Window 2	</a:t>
            </a:r>
          </a:p>
          <a:p>
            <a:pPr>
              <a:lnSpc>
                <a:spcPct val="120000"/>
              </a:lnSpc>
            </a:pPr>
            <a:r>
              <a:rPr lang="en-US" sz="2900" dirty="0">
                <a:latin typeface="Arial" panose="020B0604020202020204" pitchFamily="34" charset="0"/>
                <a:cs typeface="Arial" panose="020B0604020202020204" pitchFamily="34" charset="0"/>
              </a:rPr>
              <a:t>Standard Administration Paper - April 6, 2021* (* Tuesday after Easter)</a:t>
            </a:r>
          </a:p>
          <a:p>
            <a:pPr>
              <a:lnSpc>
                <a:spcPct val="120000"/>
              </a:lnSpc>
            </a:pPr>
            <a:r>
              <a:rPr lang="en-US" sz="2900" dirty="0">
                <a:latin typeface="Arial" panose="020B0604020202020204" pitchFamily="34" charset="0"/>
                <a:cs typeface="Arial" panose="020B0604020202020204" pitchFamily="34" charset="0"/>
              </a:rPr>
              <a:t>Accommodations Administration Paper - April 6 - 9 &amp; April 12 - 16, 2021</a:t>
            </a:r>
          </a:p>
          <a:p>
            <a:pPr>
              <a:lnSpc>
                <a:spcPct val="120000"/>
              </a:lnSpc>
            </a:pPr>
            <a:r>
              <a:rPr lang="en-US" sz="2900" dirty="0">
                <a:latin typeface="Arial" panose="020B0604020202020204" pitchFamily="34" charset="0"/>
                <a:cs typeface="Arial" panose="020B0604020202020204" pitchFamily="34" charset="0"/>
              </a:rPr>
              <a:t>Online</a:t>
            </a:r>
            <a:r>
              <a:rPr lang="en-US" sz="2900" i="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Standard &amp; Accommodations - April 6 - 8 &amp; April 13 - 15, 2021</a:t>
            </a:r>
            <a:r>
              <a:rPr lang="en-US" sz="2900" i="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(Tuesday, Wednesday, Thursday only)	</a:t>
            </a:r>
          </a:p>
          <a:p>
            <a:pPr>
              <a:lnSpc>
                <a:spcPct val="120000"/>
              </a:lnSpc>
            </a:pPr>
            <a:r>
              <a:rPr lang="en-US" sz="2900" b="1" dirty="0">
                <a:latin typeface="Arial" panose="020B0604020202020204" pitchFamily="34" charset="0"/>
                <a:cs typeface="Arial" panose="020B0604020202020204" pitchFamily="34" charset="0"/>
              </a:rPr>
              <a:t>Test Window 3  Makeup Only	</a:t>
            </a:r>
            <a:r>
              <a:rPr lang="en-US" sz="2900" dirty="0">
                <a:latin typeface="Arial" panose="020B0604020202020204" pitchFamily="34" charset="0"/>
                <a:cs typeface="Arial" panose="020B0604020202020204" pitchFamily="34" charset="0"/>
              </a:rPr>
              <a:t>	</a:t>
            </a:r>
          </a:p>
          <a:p>
            <a:pPr>
              <a:lnSpc>
                <a:spcPct val="120000"/>
              </a:lnSpc>
            </a:pPr>
            <a:r>
              <a:rPr lang="en-US" sz="2900" dirty="0">
                <a:latin typeface="Arial" panose="020B0604020202020204" pitchFamily="34" charset="0"/>
                <a:cs typeface="Arial" panose="020B0604020202020204" pitchFamily="34" charset="0"/>
              </a:rPr>
              <a:t>Standard Administration Paper - April 20, 2021</a:t>
            </a:r>
          </a:p>
          <a:p>
            <a:pPr>
              <a:lnSpc>
                <a:spcPct val="120000"/>
              </a:lnSpc>
            </a:pPr>
            <a:r>
              <a:rPr lang="en-US" sz="2900" dirty="0">
                <a:latin typeface="Arial" panose="020B0604020202020204" pitchFamily="34" charset="0"/>
                <a:cs typeface="Arial" panose="020B0604020202020204" pitchFamily="34" charset="0"/>
              </a:rPr>
              <a:t>Accommodations Administration Paper - April 20 - 23 &amp; April 26 - 30</a:t>
            </a:r>
          </a:p>
          <a:p>
            <a:pPr>
              <a:lnSpc>
                <a:spcPct val="120000"/>
              </a:lnSpc>
            </a:pPr>
            <a:r>
              <a:rPr lang="en-US" sz="2900" dirty="0">
                <a:latin typeface="Arial" panose="020B0604020202020204" pitchFamily="34" charset="0"/>
                <a:cs typeface="Arial" panose="020B0604020202020204" pitchFamily="34" charset="0"/>
              </a:rPr>
              <a:t>Online</a:t>
            </a:r>
            <a:r>
              <a:rPr lang="en-US" sz="2900" i="1" dirty="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Standard and Accommodations - April 20 - 22 &amp; April 27 – 29 </a:t>
            </a:r>
            <a:r>
              <a:rPr lang="en-US" dirty="0">
                <a:latin typeface="Arial" panose="020B0604020202020204" pitchFamily="34" charset="0"/>
                <a:cs typeface="Arial" panose="020B0604020202020204" pitchFamily="34" charset="0"/>
              </a:rPr>
              <a:t>(Tuesday, Wednesday, Thursday only)	</a:t>
            </a:r>
          </a:p>
          <a:p>
            <a:pPr>
              <a:lnSpc>
                <a:spcPct val="120000"/>
              </a:lnSpc>
            </a:pPr>
            <a:endParaRPr lang="en-US" dirty="0"/>
          </a:p>
        </p:txBody>
      </p:sp>
    </p:spTree>
    <p:custDataLst>
      <p:tags r:id="rId1"/>
    </p:custDataLst>
    <p:extLst>
      <p:ext uri="{BB962C8B-B14F-4D97-AF65-F5344CB8AC3E}">
        <p14:creationId xmlns:p14="http://schemas.microsoft.com/office/powerpoint/2010/main" val="2027302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t/>
            </a:r>
            <a:br>
              <a:rPr lang="en-US" sz="5400" dirty="0"/>
            </a:br>
            <a:r>
              <a:rPr lang="en-US" sz="5400" dirty="0"/>
              <a:t>Important Dates</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dirty="0"/>
              <a:t>10/5 ACT Online Prep opens this week, email will be sent</a:t>
            </a:r>
          </a:p>
          <a:p>
            <a:r>
              <a:rPr lang="en-US" dirty="0"/>
              <a:t>Schedule of Events released – TBD</a:t>
            </a:r>
          </a:p>
          <a:p>
            <a:r>
              <a:rPr lang="en-US" dirty="0"/>
              <a:t>Fall </a:t>
            </a:r>
            <a:r>
              <a:rPr lang="en-US" dirty="0" err="1"/>
              <a:t>PreACT</a:t>
            </a:r>
            <a:r>
              <a:rPr lang="en-US" dirty="0"/>
              <a:t> test window closes on October 30</a:t>
            </a:r>
          </a:p>
          <a:p>
            <a:r>
              <a:rPr lang="en-US" dirty="0"/>
              <a:t>11/2 PA Next and Accommodations opens</a:t>
            </a:r>
          </a:p>
          <a:p>
            <a:r>
              <a:rPr lang="en-US" dirty="0"/>
              <a:t>11/30 Manage Participation Deadline</a:t>
            </a:r>
          </a:p>
          <a:p>
            <a:r>
              <a:rPr lang="en-US" dirty="0"/>
              <a:t>Spring </a:t>
            </a:r>
            <a:r>
              <a:rPr lang="en-US" dirty="0" err="1"/>
              <a:t>PreACT</a:t>
            </a:r>
            <a:r>
              <a:rPr lang="en-US" dirty="0"/>
              <a:t> information and ordering Jan/Feb</a:t>
            </a:r>
          </a:p>
        </p:txBody>
      </p:sp>
    </p:spTree>
    <p:custDataLst>
      <p:tags r:id="rId1"/>
    </p:custDataLst>
    <p:extLst>
      <p:ext uri="{BB962C8B-B14F-4D97-AF65-F5344CB8AC3E}">
        <p14:creationId xmlns:p14="http://schemas.microsoft.com/office/powerpoint/2010/main" val="327927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5"/>
            <a:ext cx="8915400" cy="815493"/>
          </a:xfrm>
        </p:spPr>
        <p:txBody>
          <a:bodyPr/>
          <a:lstStyle/>
          <a:p>
            <a:r>
              <a:rPr lang="en-US" dirty="0"/>
              <a:t>ACT Webinars</a:t>
            </a:r>
          </a:p>
        </p:txBody>
      </p:sp>
      <p:sp>
        <p:nvSpPr>
          <p:cNvPr id="3" name="Content Placeholder 2"/>
          <p:cNvSpPr>
            <a:spLocks noGrp="1"/>
          </p:cNvSpPr>
          <p:nvPr>
            <p:ph idx="1"/>
          </p:nvPr>
        </p:nvSpPr>
        <p:spPr>
          <a:xfrm>
            <a:off x="1828800" y="1362638"/>
            <a:ext cx="9525000" cy="4351338"/>
          </a:xfrm>
        </p:spPr>
        <p:txBody>
          <a:bodyPr>
            <a:normAutofit/>
          </a:bodyPr>
          <a:lstStyle/>
          <a:p>
            <a:r>
              <a:rPr lang="en-US" dirty="0"/>
              <a:t>Accommodations Webinar Mid November</a:t>
            </a:r>
          </a:p>
          <a:p>
            <a:r>
              <a:rPr lang="en-US" dirty="0"/>
              <a:t>Test Administrations #1 Webinar January</a:t>
            </a:r>
          </a:p>
          <a:p>
            <a:r>
              <a:rPr lang="en-US" dirty="0"/>
              <a:t>Test Administrations #2 Webinar February</a:t>
            </a:r>
          </a:p>
          <a:p>
            <a:endParaRPr lang="en-US" dirty="0"/>
          </a:p>
          <a:p>
            <a:pPr marL="0" indent="0">
              <a:buNone/>
            </a:pPr>
            <a:r>
              <a:rPr lang="en-US" dirty="0"/>
              <a:t>These dates are TBD at this time, they will be included in the Schedule of Events with dates and links to registration.</a:t>
            </a:r>
          </a:p>
        </p:txBody>
      </p:sp>
    </p:spTree>
    <p:custDataLst>
      <p:tags r:id="rId1"/>
    </p:custDataLst>
    <p:extLst>
      <p:ext uri="{BB962C8B-B14F-4D97-AF65-F5344CB8AC3E}">
        <p14:creationId xmlns:p14="http://schemas.microsoft.com/office/powerpoint/2010/main" val="1580504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1759352"/>
            <a:ext cx="10147141" cy="4004840"/>
          </a:xfrm>
        </p:spPr>
        <p:txBody>
          <a:bodyPr>
            <a:normAutofit/>
          </a:bodyPr>
          <a:lstStyle/>
          <a:p>
            <a:r>
              <a:rPr lang="en-US" sz="6000" dirty="0" err="1"/>
              <a:t>PearsonAccess</a:t>
            </a:r>
            <a:r>
              <a:rPr lang="en-US" sz="6000" baseline="30000" dirty="0" err="1"/>
              <a:t>next</a:t>
            </a:r>
            <a:r>
              <a:rPr lang="en-US" sz="6000"/>
              <a:t/>
            </a:r>
            <a:br>
              <a:rPr lang="en-US" sz="6000"/>
            </a:br>
            <a:r>
              <a:rPr lang="en-US" sz="5400" dirty="0"/>
              <a:t/>
            </a:r>
            <a:br>
              <a:rPr lang="en-US" sz="5400" dirty="0"/>
            </a:br>
            <a:r>
              <a:rPr lang="en-US" dirty="0"/>
              <a:t>(PA Next)</a:t>
            </a:r>
            <a:endParaRPr lang="en-US" sz="5400" dirty="0"/>
          </a:p>
        </p:txBody>
      </p:sp>
    </p:spTree>
    <p:custDataLst>
      <p:tags r:id="rId1"/>
    </p:custDataLst>
    <p:extLst>
      <p:ext uri="{BB962C8B-B14F-4D97-AF65-F5344CB8AC3E}">
        <p14:creationId xmlns:p14="http://schemas.microsoft.com/office/powerpoint/2010/main" val="3728286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6213" y="2948922"/>
            <a:ext cx="9144000" cy="2054001"/>
          </a:xfrm>
        </p:spPr>
        <p:txBody>
          <a:bodyPr>
            <a:normAutofit fontScale="90000"/>
          </a:bodyPr>
          <a:lstStyle/>
          <a:p>
            <a:r>
              <a:rPr lang="en-US" dirty="0"/>
              <a:t>2020-21</a:t>
            </a:r>
            <a:br>
              <a:rPr lang="en-US" dirty="0"/>
            </a:br>
            <a:r>
              <a:rPr lang="en-US" dirty="0"/>
              <a:t>Statewide Assessment and Accountability Plan </a:t>
            </a:r>
          </a:p>
        </p:txBody>
      </p:sp>
      <p:sp>
        <p:nvSpPr>
          <p:cNvPr id="4" name="Subtitle 2"/>
          <p:cNvSpPr txBox="1">
            <a:spLocks/>
          </p:cNvSpPr>
          <p:nvPr/>
        </p:nvSpPr>
        <p:spPr>
          <a:xfrm>
            <a:off x="751561" y="5486400"/>
            <a:ext cx="10772383" cy="125260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i="1" dirty="0"/>
          </a:p>
        </p:txBody>
      </p:sp>
    </p:spTree>
    <p:custDataLst>
      <p:tags r:id="rId1"/>
    </p:custDataLst>
    <p:extLst>
      <p:ext uri="{BB962C8B-B14F-4D97-AF65-F5344CB8AC3E}">
        <p14:creationId xmlns:p14="http://schemas.microsoft.com/office/powerpoint/2010/main" val="2704222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5055" y="207819"/>
            <a:ext cx="9358745" cy="935181"/>
          </a:xfrm>
        </p:spPr>
        <p:txBody>
          <a:bodyPr>
            <a:normAutofit fontScale="90000"/>
          </a:bodyPr>
          <a:lstStyle/>
          <a:p>
            <a:r>
              <a:rPr lang="en-US" dirty="0"/>
              <a:t>Manage Participation Deadline11/30/2020</a:t>
            </a:r>
          </a:p>
        </p:txBody>
      </p:sp>
      <p:pic>
        <p:nvPicPr>
          <p:cNvPr id="2" name="Content Placeholder 1"/>
          <p:cNvPicPr>
            <a:picLocks noGrp="1" noChangeAspect="1"/>
          </p:cNvPicPr>
          <p:nvPr>
            <p:ph idx="1"/>
          </p:nvPr>
        </p:nvPicPr>
        <p:blipFill>
          <a:blip r:embed="rId3"/>
          <a:stretch>
            <a:fillRect/>
          </a:stretch>
        </p:blipFill>
        <p:spPr>
          <a:xfrm>
            <a:off x="2983149" y="1309255"/>
            <a:ext cx="8133872" cy="5548745"/>
          </a:xfrm>
          <a:prstGeom prst="rect">
            <a:avLst/>
          </a:prstGeom>
        </p:spPr>
      </p:pic>
    </p:spTree>
    <p:custDataLst>
      <p:tags r:id="rId1"/>
    </p:custDataLst>
    <p:extLst>
      <p:ext uri="{BB962C8B-B14F-4D97-AF65-F5344CB8AC3E}">
        <p14:creationId xmlns:p14="http://schemas.microsoft.com/office/powerpoint/2010/main" val="1972315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02" y="3183038"/>
            <a:ext cx="10100842" cy="2719509"/>
          </a:xfrm>
        </p:spPr>
        <p:txBody>
          <a:bodyPr>
            <a:normAutofit/>
          </a:bodyPr>
          <a:lstStyle/>
          <a:p>
            <a:r>
              <a:rPr lang="en-US" sz="5400" dirty="0"/>
              <a:t>ACT Online Prep and PreACT </a:t>
            </a:r>
          </a:p>
        </p:txBody>
      </p:sp>
    </p:spTree>
    <p:custDataLst>
      <p:tags r:id="rId1"/>
    </p:custDataLst>
    <p:extLst>
      <p:ext uri="{BB962C8B-B14F-4D97-AF65-F5344CB8AC3E}">
        <p14:creationId xmlns:p14="http://schemas.microsoft.com/office/powerpoint/2010/main" val="3570424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A91852-7F83-4222-9254-7F55A1B582D1}"/>
              </a:ext>
            </a:extLst>
          </p:cNvPr>
          <p:cNvSpPr>
            <a:spLocks noGrp="1"/>
          </p:cNvSpPr>
          <p:nvPr>
            <p:ph type="title"/>
          </p:nvPr>
        </p:nvSpPr>
        <p:spPr/>
        <p:txBody>
          <a:bodyPr/>
          <a:lstStyle/>
          <a:p>
            <a:r>
              <a:rPr lang="en-US" dirty="0"/>
              <a:t>District Choices</a:t>
            </a:r>
          </a:p>
        </p:txBody>
      </p:sp>
      <p:sp>
        <p:nvSpPr>
          <p:cNvPr id="5" name="Content Placeholder 4">
            <a:extLst>
              <a:ext uri="{FF2B5EF4-FFF2-40B4-BE49-F238E27FC236}">
                <a16:creationId xmlns:a16="http://schemas.microsoft.com/office/drawing/2014/main" id="{A39A6D34-0002-4A41-96A2-E00ADA732BA8}"/>
              </a:ext>
            </a:extLst>
          </p:cNvPr>
          <p:cNvSpPr>
            <a:spLocks noGrp="1"/>
          </p:cNvSpPr>
          <p:nvPr>
            <p:ph sz="half" idx="2"/>
          </p:nvPr>
        </p:nvSpPr>
        <p:spPr/>
        <p:txBody>
          <a:bodyPr/>
          <a:lstStyle/>
          <a:p>
            <a:r>
              <a:rPr lang="en-US" dirty="0"/>
              <a:t>ACT Online Prep and </a:t>
            </a:r>
            <a:r>
              <a:rPr lang="en-US" dirty="0" err="1"/>
              <a:t>PreACT</a:t>
            </a:r>
            <a:r>
              <a:rPr lang="en-US" dirty="0"/>
              <a:t> were the district choices for 2020-2021.  There was a rise in requests for the AOP. </a:t>
            </a:r>
          </a:p>
          <a:p>
            <a:endParaRPr lang="en-US" dirty="0"/>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276308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ACT Fee Waivers</a:t>
            </a:r>
          </a:p>
        </p:txBody>
      </p:sp>
      <p:pic>
        <p:nvPicPr>
          <p:cNvPr id="3" name="Picture 1" descr="image002">
            <a:extLst>
              <a:ext uri="{FF2B5EF4-FFF2-40B4-BE49-F238E27FC236}">
                <a16:creationId xmlns:a16="http://schemas.microsoft.com/office/drawing/2014/main" id="{D6BAF8CB-97F1-497D-8992-5124417B9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136" r="6340" b="17783"/>
          <a:stretch/>
        </p:blipFill>
        <p:spPr bwMode="auto">
          <a:xfrm>
            <a:off x="1084940" y="455832"/>
            <a:ext cx="3498783" cy="1022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003348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87ED12-349F-4DB0-B5C1-850FAEB38500}"/>
              </a:ext>
            </a:extLst>
          </p:cNvPr>
          <p:cNvSpPr>
            <a:spLocks noGrp="1"/>
          </p:cNvSpPr>
          <p:nvPr>
            <p:ph type="title"/>
          </p:nvPr>
        </p:nvSpPr>
        <p:spPr/>
        <p:txBody>
          <a:bodyPr/>
          <a:lstStyle/>
          <a:p>
            <a:r>
              <a:rPr lang="en-US" dirty="0"/>
              <a:t>2019-2020 Fee Waivers for Nebraska</a:t>
            </a:r>
          </a:p>
        </p:txBody>
      </p:sp>
      <p:sp>
        <p:nvSpPr>
          <p:cNvPr id="5" name="Content Placeholder 4">
            <a:extLst>
              <a:ext uri="{FF2B5EF4-FFF2-40B4-BE49-F238E27FC236}">
                <a16:creationId xmlns:a16="http://schemas.microsoft.com/office/drawing/2014/main" id="{C8DD8CA8-4A8B-4715-9B44-B75A84456411}"/>
              </a:ext>
            </a:extLst>
          </p:cNvPr>
          <p:cNvSpPr>
            <a:spLocks noGrp="1"/>
          </p:cNvSpPr>
          <p:nvPr>
            <p:ph sz="quarter" idx="4"/>
          </p:nvPr>
        </p:nvSpPr>
        <p:spPr>
          <a:xfrm>
            <a:off x="4848225" y="1828800"/>
            <a:ext cx="6507163" cy="5029199"/>
          </a:xfrm>
        </p:spPr>
        <p:txBody>
          <a:bodyPr/>
          <a:lstStyle/>
          <a:p>
            <a:r>
              <a:rPr lang="en-US" dirty="0"/>
              <a:t>Nebraska students used 77% of the fee waivers distributed in 2018-2019.</a:t>
            </a:r>
          </a:p>
          <a:p>
            <a:r>
              <a:rPr lang="en-US" dirty="0"/>
              <a:t>In 2019-2020, only 70% of fee waivers distributed to Nebraska schools were used.</a:t>
            </a:r>
          </a:p>
          <a:p>
            <a:r>
              <a:rPr lang="en-US" dirty="0"/>
              <a:t>30% were unused, 7% more than the year before. </a:t>
            </a:r>
          </a:p>
          <a:p>
            <a:r>
              <a:rPr lang="en-US" dirty="0"/>
              <a:t>Approximately 21,000 11</a:t>
            </a:r>
            <a:r>
              <a:rPr lang="en-US" baseline="30000" dirty="0"/>
              <a:t>th</a:t>
            </a:r>
            <a:r>
              <a:rPr lang="en-US" dirty="0"/>
              <a:t> and 12</a:t>
            </a:r>
            <a:r>
              <a:rPr lang="en-US" baseline="30000" dirty="0"/>
              <a:t>th</a:t>
            </a:r>
            <a:r>
              <a:rPr lang="en-US" dirty="0"/>
              <a:t> graders were eligible for the fee waivers. 3,334 fee waivers were requested and 2,300 were used.</a:t>
            </a:r>
          </a:p>
        </p:txBody>
      </p:sp>
    </p:spTree>
    <p:custDataLst>
      <p:tags r:id="rId1"/>
    </p:custDataLst>
    <p:extLst>
      <p:ext uri="{BB962C8B-B14F-4D97-AF65-F5344CB8AC3E}">
        <p14:creationId xmlns:p14="http://schemas.microsoft.com/office/powerpoint/2010/main" val="896397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9104" y="345679"/>
            <a:ext cx="5875928" cy="807720"/>
          </a:xfrm>
        </p:spPr>
        <p:txBody>
          <a:bodyPr>
            <a:normAutofit/>
          </a:bodyPr>
          <a:lstStyle/>
          <a:p>
            <a:r>
              <a:rPr lang="en-US" sz="4000" b="1" cap="small" dirty="0">
                <a:latin typeface="Calibri" panose="020F0502020204030204" pitchFamily="34" charset="0"/>
              </a:rPr>
              <a:t>ACT Fee Waivers</a:t>
            </a:r>
          </a:p>
        </p:txBody>
      </p:sp>
      <p:sp>
        <p:nvSpPr>
          <p:cNvPr id="4" name="Content Placeholder 3"/>
          <p:cNvSpPr>
            <a:spLocks noGrp="1"/>
          </p:cNvSpPr>
          <p:nvPr>
            <p:ph sz="half" idx="2"/>
          </p:nvPr>
        </p:nvSpPr>
        <p:spPr>
          <a:xfrm>
            <a:off x="1922586" y="1418492"/>
            <a:ext cx="9882552" cy="4103077"/>
          </a:xfrm>
        </p:spPr>
        <p:txBody>
          <a:bodyPr>
            <a:normAutofit/>
          </a:bodyPr>
          <a:lstStyle/>
          <a:p>
            <a:r>
              <a:rPr lang="en-US" sz="2400" dirty="0"/>
              <a:t>What the ACT Fee Waiver Covers-</a:t>
            </a:r>
          </a:p>
          <a:p>
            <a:r>
              <a:rPr lang="en-US" sz="2400" dirty="0"/>
              <a:t>Eligible students may use a maximum of </a:t>
            </a:r>
            <a:r>
              <a:rPr lang="en-US" sz="2400" b="1" dirty="0"/>
              <a:t>FOUR</a:t>
            </a:r>
            <a:r>
              <a:rPr lang="en-US" sz="2400" dirty="0"/>
              <a:t> separate fee waivers. These waivers cover the registration and late fees for either the full ACT with writing or no writing. </a:t>
            </a:r>
          </a:p>
          <a:p>
            <a:r>
              <a:rPr lang="en-US" sz="2400" dirty="0"/>
              <a:t>The waiver covers one HS report and up to six college choices at registration. After registration, the student can request </a:t>
            </a:r>
            <a:r>
              <a:rPr lang="en-US" sz="2400" b="1" dirty="0"/>
              <a:t>unlimited</a:t>
            </a:r>
            <a:r>
              <a:rPr lang="en-US" sz="2400" dirty="0"/>
              <a:t> regular score reports for </a:t>
            </a:r>
            <a:r>
              <a:rPr lang="en-US" sz="2400" b="1" dirty="0"/>
              <a:t>free</a:t>
            </a:r>
            <a:r>
              <a:rPr lang="en-US" sz="2400" dirty="0"/>
              <a:t>.</a:t>
            </a:r>
          </a:p>
          <a:p>
            <a:r>
              <a:rPr lang="en-US" sz="2400" dirty="0"/>
              <a:t>Additional benefits include access to online Test Prep Tools and access to the ACT Self-Paced Course powered by Kaplan, all at no cost.</a:t>
            </a:r>
          </a:p>
          <a:p>
            <a:r>
              <a:rPr lang="en-US" sz="2400" dirty="0">
                <a:hlinkClick r:id="rId4"/>
              </a:rPr>
              <a:t>https://www.act.org/content/dam/act/unsecured/documents/FeeWaiver.pdf</a:t>
            </a:r>
            <a:endParaRPr lang="en-US" sz="2400" dirty="0"/>
          </a:p>
        </p:txBody>
      </p:sp>
    </p:spTree>
    <p:custDataLst>
      <p:tags r:id="rId1"/>
    </p:custDataLst>
    <p:extLst>
      <p:ext uri="{BB962C8B-B14F-4D97-AF65-F5344CB8AC3E}">
        <p14:creationId xmlns:p14="http://schemas.microsoft.com/office/powerpoint/2010/main" val="376427911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 to Order Fee Waivers</a:t>
            </a:r>
          </a:p>
        </p:txBody>
      </p:sp>
      <p:sp>
        <p:nvSpPr>
          <p:cNvPr id="6" name="Content Placeholder 5"/>
          <p:cNvSpPr>
            <a:spLocks noGrp="1"/>
          </p:cNvSpPr>
          <p:nvPr>
            <p:ph sz="quarter" idx="4"/>
          </p:nvPr>
        </p:nvSpPr>
        <p:spPr/>
        <p:txBody>
          <a:bodyPr/>
          <a:lstStyle/>
          <a:p>
            <a:r>
              <a:rPr lang="en-US" dirty="0"/>
              <a:t>Go to the </a:t>
            </a:r>
            <a:r>
              <a:rPr lang="en-US" dirty="0">
                <a:hlinkClick r:id="rId3"/>
              </a:rPr>
              <a:t>College and Career Readiness Information System (CCRIS</a:t>
            </a:r>
            <a:r>
              <a:rPr lang="en-US" dirty="0"/>
              <a:t>)</a:t>
            </a:r>
          </a:p>
          <a:p>
            <a:r>
              <a:rPr lang="en-US" dirty="0"/>
              <a:t>Select the radio button “Go to Ordering”</a:t>
            </a:r>
          </a:p>
          <a:p>
            <a:r>
              <a:rPr lang="en-US" dirty="0"/>
              <a:t>If you don’t have an account, you will need to create one</a:t>
            </a:r>
          </a:p>
          <a:p>
            <a:r>
              <a:rPr lang="en-US" dirty="0"/>
              <a:t>Questions? Call ACT at 800.553.6244 x 2800</a:t>
            </a:r>
          </a:p>
          <a:p>
            <a:endParaRPr lang="en-US" dirty="0"/>
          </a:p>
        </p:txBody>
      </p:sp>
    </p:spTree>
    <p:custDataLst>
      <p:tags r:id="rId1"/>
    </p:custDataLst>
    <p:extLst>
      <p:ext uri="{BB962C8B-B14F-4D97-AF65-F5344CB8AC3E}">
        <p14:creationId xmlns:p14="http://schemas.microsoft.com/office/powerpoint/2010/main" val="2017887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Important Reminders</a:t>
            </a:r>
          </a:p>
        </p:txBody>
      </p:sp>
    </p:spTree>
    <p:custDataLst>
      <p:tags r:id="rId1"/>
    </p:custDataLst>
    <p:extLst>
      <p:ext uri="{BB962C8B-B14F-4D97-AF65-F5344CB8AC3E}">
        <p14:creationId xmlns:p14="http://schemas.microsoft.com/office/powerpoint/2010/main" val="2947853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Reminders</a:t>
            </a:r>
          </a:p>
        </p:txBody>
      </p:sp>
      <p:sp>
        <p:nvSpPr>
          <p:cNvPr id="5" name="Content Placeholder 4"/>
          <p:cNvSpPr>
            <a:spLocks noGrp="1"/>
          </p:cNvSpPr>
          <p:nvPr>
            <p:ph idx="1"/>
          </p:nvPr>
        </p:nvSpPr>
        <p:spPr/>
        <p:txBody>
          <a:bodyPr>
            <a:normAutofit fontScale="92500" lnSpcReduction="20000"/>
          </a:bodyPr>
          <a:lstStyle/>
          <a:p>
            <a:r>
              <a:rPr lang="en-US" dirty="0"/>
              <a:t>Bookmark the ACT-Nebraska website.</a:t>
            </a:r>
          </a:p>
          <a:p>
            <a:r>
              <a:rPr lang="en-US" dirty="0"/>
              <a:t>Continue to pay close attention to forms and which window they are assigned.</a:t>
            </a:r>
          </a:p>
          <a:p>
            <a:r>
              <a:rPr lang="en-US" dirty="0"/>
              <a:t>Get accommodation requests in early.</a:t>
            </a:r>
          </a:p>
          <a:p>
            <a:r>
              <a:rPr lang="en-US" dirty="0"/>
              <a:t>Avoid non-college reportable.</a:t>
            </a:r>
          </a:p>
          <a:p>
            <a:r>
              <a:rPr lang="en-US" dirty="0"/>
              <a:t>Do not hesitate to call Iris.</a:t>
            </a:r>
          </a:p>
          <a:p>
            <a:r>
              <a:rPr lang="en-US" dirty="0"/>
              <a:t>All third-year cohort students need to take NSCAS ACT or NSCAS Alternate. DO NOT test students that are not in the third-year cohort.</a:t>
            </a:r>
          </a:p>
          <a:p>
            <a:r>
              <a:rPr lang="en-US" dirty="0"/>
              <a:t>Plan for students in external programs.</a:t>
            </a:r>
          </a:p>
          <a:p>
            <a:r>
              <a:rPr lang="en-US" dirty="0"/>
              <a:t>Read your ACT emails, manuals and supplements.</a:t>
            </a:r>
          </a:p>
        </p:txBody>
      </p:sp>
    </p:spTree>
    <p:custDataLst>
      <p:tags r:id="rId1"/>
    </p:custDataLst>
    <p:extLst>
      <p:ext uri="{BB962C8B-B14F-4D97-AF65-F5344CB8AC3E}">
        <p14:creationId xmlns:p14="http://schemas.microsoft.com/office/powerpoint/2010/main" val="383758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2620253"/>
          </a:xfrm>
        </p:spPr>
        <p:txBody>
          <a:bodyPr>
            <a:normAutofit/>
          </a:bodyPr>
          <a:lstStyle/>
          <a:p>
            <a:r>
              <a:rPr lang="en-US" sz="5400" dirty="0"/>
              <a:t>Misadministrations and </a:t>
            </a:r>
            <a:br>
              <a:rPr lang="en-US" sz="5400" dirty="0"/>
            </a:br>
            <a:r>
              <a:rPr lang="en-US" sz="5400" dirty="0"/>
              <a:t>Prohibited Behaviors</a:t>
            </a:r>
          </a:p>
        </p:txBody>
      </p:sp>
    </p:spTree>
    <p:custDataLst>
      <p:tags r:id="rId1"/>
    </p:custDataLst>
    <p:extLst>
      <p:ext uri="{BB962C8B-B14F-4D97-AF65-F5344CB8AC3E}">
        <p14:creationId xmlns:p14="http://schemas.microsoft.com/office/powerpoint/2010/main" val="4069033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2020-2021, assessment should… </a:t>
            </a:r>
          </a:p>
        </p:txBody>
      </p:sp>
      <p:sp>
        <p:nvSpPr>
          <p:cNvPr id="3" name="Content Placeholder 2"/>
          <p:cNvSpPr>
            <a:spLocks noGrp="1"/>
          </p:cNvSpPr>
          <p:nvPr>
            <p:ph idx="1"/>
          </p:nvPr>
        </p:nvSpPr>
        <p:spPr/>
        <p:txBody>
          <a:bodyPr>
            <a:normAutofit fontScale="55000" lnSpcReduction="20000"/>
          </a:bodyPr>
          <a:lstStyle/>
          <a:p>
            <a:r>
              <a:rPr lang="en-US" sz="5100" dirty="0"/>
              <a:t>Help identify unfinished learning that may exist for each student.</a:t>
            </a:r>
          </a:p>
          <a:p>
            <a:endParaRPr lang="en-US" sz="5100" dirty="0"/>
          </a:p>
          <a:p>
            <a:r>
              <a:rPr lang="en-US" sz="5100" dirty="0"/>
              <a:t>Inform instruction and meet students’ needs, especially for the 2020-2021 Essential Content for ELA and mathematics. </a:t>
            </a:r>
          </a:p>
          <a:p>
            <a:endParaRPr lang="en-US" sz="5100" dirty="0"/>
          </a:p>
          <a:p>
            <a:r>
              <a:rPr lang="en-US" sz="5100" dirty="0"/>
              <a:t>Leverage existing data.</a:t>
            </a:r>
          </a:p>
          <a:p>
            <a:endParaRPr lang="en-US" sz="5100" dirty="0"/>
          </a:p>
          <a:p>
            <a:r>
              <a:rPr lang="en-US" sz="5100" dirty="0"/>
              <a:t>Have a clear purpose grounded in supporting teaching and learning.</a:t>
            </a:r>
          </a:p>
          <a:p>
            <a:endParaRPr lang="en-US" sz="5100" dirty="0"/>
          </a:p>
          <a:p>
            <a:pPr marL="0" indent="0">
              <a:buNone/>
            </a:pPr>
            <a:endParaRPr lang="en-US" sz="3200" dirty="0"/>
          </a:p>
          <a:p>
            <a:pPr marL="0" indent="0">
              <a:buNone/>
            </a:pPr>
            <a:endParaRPr lang="en-US" dirty="0"/>
          </a:p>
          <a:p>
            <a:pPr lvl="1"/>
            <a:endParaRPr lang="en-US" sz="2800" dirty="0"/>
          </a:p>
        </p:txBody>
      </p:sp>
    </p:spTree>
    <p:custDataLst>
      <p:tags r:id="rId1"/>
    </p:custDataLst>
    <p:extLst>
      <p:ext uri="{BB962C8B-B14F-4D97-AF65-F5344CB8AC3E}">
        <p14:creationId xmlns:p14="http://schemas.microsoft.com/office/powerpoint/2010/main" val="163712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title="Reasons for Scores to be Cancelled"/>
          <p:cNvGraphicFramePr>
            <a:graphicFrameLocks noGrp="1"/>
          </p:cNvGraphicFramePr>
          <p:nvPr/>
        </p:nvGraphicFramePr>
        <p:xfrm>
          <a:off x="2244436" y="1643848"/>
          <a:ext cx="9365782" cy="4673824"/>
        </p:xfrm>
        <a:graphic>
          <a:graphicData uri="http://schemas.openxmlformats.org/drawingml/2006/table">
            <a:tbl>
              <a:tblPr firstRow="1" bandRow="1">
                <a:tableStyleId>{5C22544A-7EE6-4342-B048-85BDC9FD1C3A}</a:tableStyleId>
              </a:tblPr>
              <a:tblGrid>
                <a:gridCol w="4682891">
                  <a:extLst>
                    <a:ext uri="{9D8B030D-6E8A-4147-A177-3AD203B41FA5}">
                      <a16:colId xmlns:a16="http://schemas.microsoft.com/office/drawing/2014/main" val="20000"/>
                    </a:ext>
                  </a:extLst>
                </a:gridCol>
                <a:gridCol w="4682891">
                  <a:extLst>
                    <a:ext uri="{9D8B030D-6E8A-4147-A177-3AD203B41FA5}">
                      <a16:colId xmlns:a16="http://schemas.microsoft.com/office/drawing/2014/main" val="20001"/>
                    </a:ext>
                  </a:extLst>
                </a:gridCol>
              </a:tblGrid>
              <a:tr h="584228">
                <a:tc gridSpan="2">
                  <a:txBody>
                    <a:bodyPr/>
                    <a:lstStyle/>
                    <a:p>
                      <a:pPr algn="ctr"/>
                      <a:r>
                        <a:rPr lang="en-US" sz="2800" dirty="0">
                          <a:latin typeface="+mj-lt"/>
                          <a:cs typeface="Arial" panose="020B0604020202020204" pitchFamily="34" charset="0"/>
                        </a:rPr>
                        <a:t>Reasons</a:t>
                      </a:r>
                      <a:r>
                        <a:rPr lang="en-US" sz="2800" baseline="0" dirty="0">
                          <a:latin typeface="+mj-lt"/>
                          <a:cs typeface="Arial" panose="020B0604020202020204" pitchFamily="34" charset="0"/>
                        </a:rPr>
                        <a:t> for Scores to be Cancelled</a:t>
                      </a:r>
                      <a:endParaRPr lang="en-US" sz="2800" dirty="0">
                        <a:latin typeface="+mj-lt"/>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tc hMerge="1">
                  <a:txBody>
                    <a:bodyPr/>
                    <a:lstStyle/>
                    <a:p>
                      <a:endParaRPr lang="en-US" dirty="0"/>
                    </a:p>
                  </a:txBody>
                  <a:tcPr/>
                </a:tc>
                <a:extLst>
                  <a:ext uri="{0D108BD9-81ED-4DB2-BD59-A6C34878D82A}">
                    <a16:rowId xmlns:a16="http://schemas.microsoft.com/office/drawing/2014/main" val="10000"/>
                  </a:ext>
                </a:extLst>
              </a:tr>
              <a:tr h="584228">
                <a:tc>
                  <a:txBody>
                    <a:bodyPr/>
                    <a:lstStyle/>
                    <a:p>
                      <a:r>
                        <a:rPr lang="en-US" dirty="0">
                          <a:solidFill>
                            <a:srgbClr val="000000"/>
                          </a:solidFill>
                          <a:latin typeface="Arial" panose="020B0604020202020204" pitchFamily="34" charset="0"/>
                          <a:cs typeface="Arial" panose="020B0604020202020204" pitchFamily="34" charset="0"/>
                        </a:rPr>
                        <a:t>Rooms not set up correctly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Standard</a:t>
                      </a:r>
                      <a:r>
                        <a:rPr lang="en-US" baseline="0" dirty="0">
                          <a:solidFill>
                            <a:srgbClr val="000000"/>
                          </a:solidFill>
                          <a:latin typeface="Arial" panose="020B0604020202020204" pitchFamily="34" charset="0"/>
                          <a:cs typeface="Arial" panose="020B0604020202020204" pitchFamily="34" charset="0"/>
                        </a:rPr>
                        <a:t> time use with </a:t>
                      </a:r>
                      <a:r>
                        <a:rPr lang="en-US" baseline="0" dirty="0" err="1">
                          <a:solidFill>
                            <a:srgbClr val="000000"/>
                          </a:solidFill>
                          <a:latin typeface="Arial" panose="020B0604020202020204" pitchFamily="34" charset="0"/>
                          <a:cs typeface="Arial" panose="020B0604020202020204" pitchFamily="34" charset="0"/>
                        </a:rPr>
                        <a:t>Accom</a:t>
                      </a:r>
                      <a:r>
                        <a:rPr lang="en-US" baseline="0" dirty="0">
                          <a:solidFill>
                            <a:srgbClr val="000000"/>
                          </a:solidFill>
                          <a:latin typeface="Arial" panose="020B0604020202020204" pitchFamily="34" charset="0"/>
                          <a:cs typeface="Arial" panose="020B0604020202020204" pitchFamily="34" charset="0"/>
                        </a:rPr>
                        <a:t> materials</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84228">
                <a:tc>
                  <a:txBody>
                    <a:bodyPr/>
                    <a:lstStyle/>
                    <a:p>
                      <a:r>
                        <a:rPr lang="en-US" dirty="0">
                          <a:solidFill>
                            <a:srgbClr val="000000"/>
                          </a:solidFill>
                          <a:latin typeface="Arial" panose="020B0604020202020204" pitchFamily="34" charset="0"/>
                          <a:cs typeface="Arial" panose="020B0604020202020204" pitchFamily="34" charset="0"/>
                        </a:rPr>
                        <a:t>Conflict of Interest with staff</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err="1">
                          <a:solidFill>
                            <a:srgbClr val="000000"/>
                          </a:solidFill>
                          <a:latin typeface="Arial" panose="020B0604020202020204" pitchFamily="34" charset="0"/>
                          <a:cs typeface="Arial" panose="020B0604020202020204" pitchFamily="34" charset="0"/>
                        </a:rPr>
                        <a:t>Accom</a:t>
                      </a:r>
                      <a:r>
                        <a:rPr lang="en-US" baseline="0" dirty="0">
                          <a:solidFill>
                            <a:srgbClr val="000000"/>
                          </a:solidFill>
                          <a:latin typeface="Arial" panose="020B0604020202020204" pitchFamily="34" charset="0"/>
                          <a:cs typeface="Arial" panose="020B0604020202020204" pitchFamily="34" charset="0"/>
                        </a:rPr>
                        <a:t> use with Standard time materials</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84228">
                <a:tc>
                  <a:txBody>
                    <a:bodyPr/>
                    <a:lstStyle/>
                    <a:p>
                      <a:r>
                        <a:rPr lang="en-US" dirty="0">
                          <a:solidFill>
                            <a:srgbClr val="000000"/>
                          </a:solidFill>
                          <a:latin typeface="Arial" panose="020B0604020202020204" pitchFamily="34" charset="0"/>
                          <a:cs typeface="Arial" panose="020B0604020202020204" pitchFamily="34" charset="0"/>
                        </a:rPr>
                        <a:t>Unauthorized transferred materials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cs typeface="Arial" panose="020B0604020202020204" pitchFamily="34" charset="0"/>
                        </a:rPr>
                        <a:t>Additional</a:t>
                      </a:r>
                      <a:r>
                        <a:rPr lang="en-US" baseline="0" dirty="0">
                          <a:solidFill>
                            <a:srgbClr val="000000"/>
                          </a:solidFill>
                          <a:latin typeface="Arial" panose="020B0604020202020204" pitchFamily="34" charset="0"/>
                          <a:cs typeface="Arial" panose="020B0604020202020204" pitchFamily="34" charset="0"/>
                        </a:rPr>
                        <a:t> information provided</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84228">
                <a:tc>
                  <a:txBody>
                    <a:bodyPr/>
                    <a:lstStyle/>
                    <a:p>
                      <a:r>
                        <a:rPr lang="en-US" dirty="0">
                          <a:solidFill>
                            <a:srgbClr val="000000"/>
                          </a:solidFill>
                          <a:latin typeface="Arial" panose="020B0604020202020204" pitchFamily="34" charset="0"/>
                          <a:cs typeface="Arial" panose="020B0604020202020204" pitchFamily="34" charset="0"/>
                        </a:rPr>
                        <a:t>Advanced</a:t>
                      </a:r>
                      <a:r>
                        <a:rPr lang="en-US" baseline="0" dirty="0">
                          <a:solidFill>
                            <a:srgbClr val="000000"/>
                          </a:solidFill>
                          <a:latin typeface="Arial" panose="020B0604020202020204" pitchFamily="34" charset="0"/>
                          <a:cs typeface="Arial" panose="020B0604020202020204" pitchFamily="34" charset="0"/>
                        </a:rPr>
                        <a:t> access to test content</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cs typeface="Arial" panose="020B0604020202020204" pitchFamily="34" charset="0"/>
                        </a:rPr>
                        <a:t>Tests timed incorrectly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84228">
                <a:tc>
                  <a:txBody>
                    <a:bodyPr/>
                    <a:lstStyle/>
                    <a:p>
                      <a:r>
                        <a:rPr lang="en-US" dirty="0">
                          <a:solidFill>
                            <a:srgbClr val="000000"/>
                          </a:solidFill>
                          <a:latin typeface="Arial" panose="020B0604020202020204" pitchFamily="34" charset="0"/>
                          <a:cs typeface="Arial" panose="020B0604020202020204" pitchFamily="34" charset="0"/>
                        </a:rPr>
                        <a:t>Pre-test info</a:t>
                      </a:r>
                      <a:r>
                        <a:rPr lang="en-US" baseline="0" dirty="0">
                          <a:solidFill>
                            <a:srgbClr val="000000"/>
                          </a:solidFill>
                          <a:latin typeface="Arial" panose="020B0604020202020204" pitchFamily="34" charset="0"/>
                          <a:cs typeface="Arial" panose="020B0604020202020204" pitchFamily="34" charset="0"/>
                        </a:rPr>
                        <a:t> completed on test day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Arial" panose="020B0604020202020204" pitchFamily="34" charset="0"/>
                          <a:cs typeface="Arial" panose="020B0604020202020204" pitchFamily="34" charset="0"/>
                        </a:rPr>
                        <a:t>Tests administered</a:t>
                      </a:r>
                      <a:r>
                        <a:rPr lang="en-US" baseline="0" dirty="0">
                          <a:solidFill>
                            <a:srgbClr val="000000"/>
                          </a:solidFill>
                          <a:latin typeface="Arial" panose="020B0604020202020204" pitchFamily="34" charset="0"/>
                          <a:cs typeface="Arial" panose="020B0604020202020204" pitchFamily="34" charset="0"/>
                        </a:rPr>
                        <a:t> on the wrong day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84228">
                <a:tc>
                  <a:txBody>
                    <a:bodyPr/>
                    <a:lstStyle/>
                    <a:p>
                      <a:r>
                        <a:rPr lang="en-US" dirty="0">
                          <a:solidFill>
                            <a:srgbClr val="000000"/>
                          </a:solidFill>
                          <a:latin typeface="Arial" panose="020B0604020202020204" pitchFamily="34" charset="0"/>
                          <a:cs typeface="Arial" panose="020B0604020202020204" pitchFamily="34" charset="0"/>
                        </a:rPr>
                        <a:t>Tests</a:t>
                      </a:r>
                      <a:r>
                        <a:rPr lang="en-US" baseline="0" dirty="0">
                          <a:solidFill>
                            <a:srgbClr val="000000"/>
                          </a:solidFill>
                          <a:latin typeface="Arial" panose="020B0604020202020204" pitchFamily="34" charset="0"/>
                          <a:cs typeface="Arial" panose="020B0604020202020204" pitchFamily="34" charset="0"/>
                        </a:rPr>
                        <a:t> not given in correct order</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cs typeface="Arial" panose="020B0604020202020204" pitchFamily="34" charset="0"/>
                        </a:rPr>
                        <a:t>Different timing codes in same room</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84228">
                <a:tc>
                  <a:txBody>
                    <a:bodyPr/>
                    <a:lstStyle/>
                    <a:p>
                      <a:r>
                        <a:rPr lang="en-US" dirty="0">
                          <a:solidFill>
                            <a:srgbClr val="000000"/>
                          </a:solidFill>
                          <a:latin typeface="Arial" panose="020B0604020202020204" pitchFamily="34" charset="0"/>
                          <a:cs typeface="Arial" panose="020B0604020202020204" pitchFamily="34" charset="0"/>
                        </a:rPr>
                        <a:t>Test</a:t>
                      </a:r>
                      <a:r>
                        <a:rPr lang="en-US" baseline="0" dirty="0">
                          <a:solidFill>
                            <a:srgbClr val="000000"/>
                          </a:solidFill>
                          <a:latin typeface="Arial" panose="020B0604020202020204" pitchFamily="34" charset="0"/>
                          <a:cs typeface="Arial" panose="020B0604020202020204" pitchFamily="34" charset="0"/>
                        </a:rPr>
                        <a:t> materials are duplicated</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cs typeface="Arial" panose="020B0604020202020204" pitchFamily="34" charset="0"/>
                        </a:rPr>
                        <a:t>Answers not transferred properly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3" name="Text Placeholder 3"/>
          <p:cNvSpPr>
            <a:spLocks noGrp="1"/>
          </p:cNvSpPr>
          <p:nvPr>
            <p:ph type="body" sz="quarter" idx="4294967295"/>
          </p:nvPr>
        </p:nvSpPr>
        <p:spPr>
          <a:xfrm>
            <a:off x="1163564" y="596329"/>
            <a:ext cx="11028436" cy="757593"/>
          </a:xfrm>
          <a:prstGeom prst="rect">
            <a:avLst/>
          </a:prstGeom>
        </p:spPr>
        <p:txBody>
          <a:bodyPr>
            <a:noAutofit/>
          </a:bodyPr>
          <a:lstStyle/>
          <a:p>
            <a:pPr algn="ctr"/>
            <a:r>
              <a:rPr lang="en-US" sz="3200" dirty="0">
                <a:solidFill>
                  <a:srgbClr val="E31B23"/>
                </a:solidFill>
                <a:latin typeface="+mj-lt"/>
              </a:rPr>
              <a:t>Misadministrations Can Cause Scores to be Cancelled</a:t>
            </a:r>
          </a:p>
        </p:txBody>
      </p:sp>
      <p:sp>
        <p:nvSpPr>
          <p:cNvPr id="5" name="Title 1" hidden="1"/>
          <p:cNvSpPr>
            <a:spLocks noGrp="1"/>
          </p:cNvSpPr>
          <p:nvPr>
            <p:ph type="title"/>
          </p:nvPr>
        </p:nvSpPr>
        <p:spPr>
          <a:xfrm>
            <a:off x="252919" y="-1055615"/>
            <a:ext cx="8734562" cy="902671"/>
          </a:xfrm>
        </p:spPr>
        <p:txBody>
          <a:bodyPr/>
          <a:lstStyle/>
          <a:p>
            <a:r>
              <a:rPr lang="en-US" dirty="0"/>
              <a:t>Misadministrations</a:t>
            </a:r>
          </a:p>
        </p:txBody>
      </p:sp>
    </p:spTree>
    <p:custDataLst>
      <p:tags r:id="rId1"/>
    </p:custDataLst>
    <p:extLst>
      <p:ext uri="{BB962C8B-B14F-4D97-AF65-F5344CB8AC3E}">
        <p14:creationId xmlns:p14="http://schemas.microsoft.com/office/powerpoint/2010/main" val="1806298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e 5" title="Prohibited Behavior by Students"/>
          <p:cNvGraphicFramePr>
            <a:graphicFrameLocks noGrp="1"/>
          </p:cNvGraphicFramePr>
          <p:nvPr/>
        </p:nvGraphicFramePr>
        <p:xfrm>
          <a:off x="2525677" y="1330036"/>
          <a:ext cx="8509469" cy="4478123"/>
        </p:xfrm>
        <a:graphic>
          <a:graphicData uri="http://schemas.openxmlformats.org/drawingml/2006/table">
            <a:tbl>
              <a:tblPr firstRow="1" bandRow="1">
                <a:tableStyleId>{5C22544A-7EE6-4342-B048-85BDC9FD1C3A}</a:tableStyleId>
              </a:tblPr>
              <a:tblGrid>
                <a:gridCol w="8509469">
                  <a:extLst>
                    <a:ext uri="{9D8B030D-6E8A-4147-A177-3AD203B41FA5}">
                      <a16:colId xmlns:a16="http://schemas.microsoft.com/office/drawing/2014/main" val="20000"/>
                    </a:ext>
                  </a:extLst>
                </a:gridCol>
              </a:tblGrid>
              <a:tr h="807508">
                <a:tc>
                  <a:txBody>
                    <a:bodyPr/>
                    <a:lstStyle/>
                    <a:p>
                      <a:pPr algn="ctr"/>
                      <a:r>
                        <a:rPr lang="en-US" sz="3200" dirty="0">
                          <a:latin typeface="+mj-lt"/>
                        </a:rPr>
                        <a:t>Prohibited Behavior by Students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extLst>
                  <a:ext uri="{0D108BD9-81ED-4DB2-BD59-A6C34878D82A}">
                    <a16:rowId xmlns:a16="http://schemas.microsoft.com/office/drawing/2014/main" val="10000"/>
                  </a:ext>
                </a:extLst>
              </a:tr>
              <a:tr h="547783">
                <a:tc>
                  <a:txBody>
                    <a:bodyPr/>
                    <a:lstStyle/>
                    <a:p>
                      <a:pPr algn="l"/>
                      <a:r>
                        <a:rPr lang="en-US" sz="2400" dirty="0">
                          <a:solidFill>
                            <a:srgbClr val="000000"/>
                          </a:solidFill>
                          <a:latin typeface="Arial" panose="020B0604020202020204" pitchFamily="34" charset="0"/>
                          <a:cs typeface="Arial" panose="020B0604020202020204" pitchFamily="34" charset="0"/>
                        </a:rPr>
                        <a:t>Working or Looking Behind</a:t>
                      </a:r>
                      <a:r>
                        <a:rPr lang="en-US" sz="2400" baseline="0" dirty="0">
                          <a:solidFill>
                            <a:srgbClr val="000000"/>
                          </a:solidFill>
                          <a:latin typeface="Arial" panose="020B0604020202020204" pitchFamily="34" charset="0"/>
                          <a:cs typeface="Arial" panose="020B0604020202020204" pitchFamily="34" charset="0"/>
                        </a:rPr>
                        <a:t> or Ahead in the test booklet</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91069">
                <a:tc>
                  <a:txBody>
                    <a:bodyPr/>
                    <a:lstStyle/>
                    <a:p>
                      <a:pPr algn="l"/>
                      <a:r>
                        <a:rPr lang="en-US" sz="2400" dirty="0">
                          <a:solidFill>
                            <a:srgbClr val="000000"/>
                          </a:solidFill>
                          <a:latin typeface="Arial" panose="020B0604020202020204" pitchFamily="34" charset="0"/>
                          <a:cs typeface="Arial" panose="020B0604020202020204" pitchFamily="34" charset="0"/>
                        </a:rPr>
                        <a:t>Giving or Receiving</a:t>
                      </a:r>
                      <a:r>
                        <a:rPr lang="en-US" sz="2400" baseline="0" dirty="0">
                          <a:solidFill>
                            <a:srgbClr val="000000"/>
                          </a:solidFill>
                          <a:latin typeface="Arial" panose="020B0604020202020204" pitchFamily="34" charset="0"/>
                          <a:cs typeface="Arial" panose="020B0604020202020204" pitchFamily="34" charset="0"/>
                        </a:rPr>
                        <a:t> Assistance</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91069">
                <a:tc>
                  <a:txBody>
                    <a:bodyPr/>
                    <a:lstStyle/>
                    <a:p>
                      <a:pPr algn="l"/>
                      <a:r>
                        <a:rPr lang="en-US" sz="2400" dirty="0">
                          <a:solidFill>
                            <a:srgbClr val="000000"/>
                          </a:solidFill>
                          <a:latin typeface="Arial" panose="020B0604020202020204" pitchFamily="34" charset="0"/>
                          <a:cs typeface="Arial" panose="020B0604020202020204" pitchFamily="34" charset="0"/>
                        </a:rPr>
                        <a:t>Marking</a:t>
                      </a:r>
                      <a:r>
                        <a:rPr lang="en-US" sz="2400" baseline="0" dirty="0">
                          <a:solidFill>
                            <a:srgbClr val="000000"/>
                          </a:solidFill>
                          <a:latin typeface="Arial" panose="020B0604020202020204" pitchFamily="34" charset="0"/>
                          <a:cs typeface="Arial" panose="020B0604020202020204" pitchFamily="34" charset="0"/>
                        </a:rPr>
                        <a:t> Ovals After Time is Called</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45720">
                <a:tc>
                  <a:txBody>
                    <a:bodyPr/>
                    <a:lstStyle/>
                    <a:p>
                      <a:pPr algn="l"/>
                      <a:r>
                        <a:rPr lang="en-US" sz="2400" dirty="0">
                          <a:solidFill>
                            <a:srgbClr val="000000"/>
                          </a:solidFill>
                          <a:latin typeface="Arial" panose="020B0604020202020204" pitchFamily="34" charset="0"/>
                          <a:cs typeface="Arial" panose="020B0604020202020204" pitchFamily="34" charset="0"/>
                        </a:rPr>
                        <a:t>Copying or Removing Test</a:t>
                      </a:r>
                      <a:r>
                        <a:rPr lang="en-US" sz="2400" baseline="0" dirty="0">
                          <a:solidFill>
                            <a:srgbClr val="000000"/>
                          </a:solidFill>
                          <a:latin typeface="Arial" panose="020B0604020202020204" pitchFamily="34" charset="0"/>
                          <a:cs typeface="Arial" panose="020B0604020202020204" pitchFamily="34" charset="0"/>
                        </a:rPr>
                        <a:t> Materials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20861">
                <a:tc>
                  <a:txBody>
                    <a:bodyPr/>
                    <a:lstStyle/>
                    <a:p>
                      <a:pPr algn="l"/>
                      <a:r>
                        <a:rPr lang="en-US" sz="2400" dirty="0">
                          <a:solidFill>
                            <a:srgbClr val="000000"/>
                          </a:solidFill>
                          <a:latin typeface="Arial" panose="020B0604020202020204" pitchFamily="34" charset="0"/>
                          <a:cs typeface="Arial" panose="020B0604020202020204" pitchFamily="34" charset="0"/>
                        </a:rPr>
                        <a:t>Using Notes or Aids (including prohibited calculators)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15073">
                <a:tc>
                  <a:txBody>
                    <a:bodyPr/>
                    <a:lstStyle/>
                    <a:p>
                      <a:pPr algn="l"/>
                      <a:r>
                        <a:rPr lang="en-US" sz="2400" dirty="0">
                          <a:solidFill>
                            <a:srgbClr val="000000"/>
                          </a:solidFill>
                          <a:latin typeface="Arial" panose="020B0604020202020204" pitchFamily="34" charset="0"/>
                          <a:cs typeface="Arial" panose="020B0604020202020204" pitchFamily="34" charset="0"/>
                        </a:rPr>
                        <a:t>Accessing</a:t>
                      </a:r>
                      <a:r>
                        <a:rPr lang="en-US" sz="2400" baseline="0" dirty="0">
                          <a:solidFill>
                            <a:srgbClr val="000000"/>
                          </a:solidFill>
                          <a:latin typeface="Arial" panose="020B0604020202020204" pitchFamily="34" charset="0"/>
                          <a:cs typeface="Arial" panose="020B0604020202020204" pitchFamily="34" charset="0"/>
                        </a:rPr>
                        <a:t> electronic devices (including cell phones)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59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panose="020B0604020202020204" pitchFamily="34" charset="0"/>
                          <a:cs typeface="Arial" panose="020B0604020202020204" pitchFamily="34" charset="0"/>
                        </a:rPr>
                        <a:t>Using inappropriate behavior or causing distractions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3" name="Text Placeholder 3"/>
          <p:cNvSpPr>
            <a:spLocks noGrp="1"/>
          </p:cNvSpPr>
          <p:nvPr>
            <p:ph type="body" sz="quarter" idx="4294967295"/>
          </p:nvPr>
        </p:nvSpPr>
        <p:spPr>
          <a:xfrm>
            <a:off x="2525677" y="360067"/>
            <a:ext cx="9010952" cy="757593"/>
          </a:xfrm>
          <a:prstGeom prst="rect">
            <a:avLst/>
          </a:prstGeom>
        </p:spPr>
        <p:txBody>
          <a:bodyPr/>
          <a:lstStyle/>
          <a:p>
            <a:r>
              <a:rPr lang="en-US" sz="3200" dirty="0">
                <a:solidFill>
                  <a:srgbClr val="E31B23"/>
                </a:solidFill>
                <a:latin typeface="+mj-lt"/>
              </a:rPr>
              <a:t>Watch for and Document Irregularities</a:t>
            </a:r>
          </a:p>
        </p:txBody>
      </p:sp>
      <p:sp>
        <p:nvSpPr>
          <p:cNvPr id="9" name="Title 1"/>
          <p:cNvSpPr>
            <a:spLocks noGrp="1"/>
          </p:cNvSpPr>
          <p:nvPr>
            <p:ph type="title"/>
          </p:nvPr>
        </p:nvSpPr>
        <p:spPr>
          <a:xfrm>
            <a:off x="252919" y="-1055615"/>
            <a:ext cx="8734562" cy="902671"/>
          </a:xfrm>
        </p:spPr>
        <p:txBody>
          <a:bodyPr>
            <a:normAutofit/>
          </a:bodyPr>
          <a:lstStyle/>
          <a:p>
            <a:r>
              <a:rPr lang="en-US" dirty="0"/>
              <a:t>Watch for and Document Irregularities</a:t>
            </a:r>
          </a:p>
        </p:txBody>
      </p:sp>
    </p:spTree>
    <p:custDataLst>
      <p:tags r:id="rId1"/>
    </p:custDataLst>
    <p:extLst>
      <p:ext uri="{BB962C8B-B14F-4D97-AF65-F5344CB8AC3E}">
        <p14:creationId xmlns:p14="http://schemas.microsoft.com/office/powerpoint/2010/main" val="607163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2263654"/>
          </a:xfrm>
        </p:spPr>
        <p:txBody>
          <a:bodyPr>
            <a:normAutofit/>
          </a:bodyPr>
          <a:lstStyle/>
          <a:p>
            <a:r>
              <a:rPr lang="en-US" sz="5400" dirty="0"/>
              <a:t>ACT Score Replacement</a:t>
            </a:r>
          </a:p>
        </p:txBody>
      </p:sp>
    </p:spTree>
    <p:custDataLst>
      <p:tags r:id="rId1"/>
    </p:custDataLst>
    <p:extLst>
      <p:ext uri="{BB962C8B-B14F-4D97-AF65-F5344CB8AC3E}">
        <p14:creationId xmlns:p14="http://schemas.microsoft.com/office/powerpoint/2010/main" val="28243445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ACT Score Replacements</a:t>
            </a:r>
          </a:p>
        </p:txBody>
      </p:sp>
      <p:sp>
        <p:nvSpPr>
          <p:cNvPr id="5" name="Content Placeholder 4"/>
          <p:cNvSpPr>
            <a:spLocks noGrp="1"/>
          </p:cNvSpPr>
          <p:nvPr>
            <p:ph sz="half" idx="2"/>
          </p:nvPr>
        </p:nvSpPr>
        <p:spPr/>
        <p:txBody>
          <a:bodyPr/>
          <a:lstStyle/>
          <a:p>
            <a:pPr marL="0" indent="0">
              <a:buNone/>
            </a:pPr>
            <a:r>
              <a:rPr lang="en-US" dirty="0"/>
              <a:t>Due to the optional test this fall for the cohort who was not able to test in spring 2020, score replacements were not processed.</a:t>
            </a:r>
          </a:p>
          <a:p>
            <a:pPr marL="0" indent="0">
              <a:buNone/>
            </a:pPr>
            <a:r>
              <a:rPr lang="en-US" dirty="0"/>
              <a:t>This will be available again for spring 2021 accountability.</a:t>
            </a:r>
          </a:p>
          <a:p>
            <a:pPr marL="0" indent="0">
              <a:buNone/>
            </a:pPr>
            <a:r>
              <a:rPr lang="en-US" dirty="0"/>
              <a:t>The form is found on the ACT page of the NDE Assessment website.</a:t>
            </a:r>
          </a:p>
        </p:txBody>
      </p:sp>
    </p:spTree>
    <p:custDataLst>
      <p:tags r:id="rId1"/>
    </p:custDataLst>
    <p:extLst>
      <p:ext uri="{BB962C8B-B14F-4D97-AF65-F5344CB8AC3E}">
        <p14:creationId xmlns:p14="http://schemas.microsoft.com/office/powerpoint/2010/main" val="4188351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34463"/>
            <a:ext cx="10515600" cy="1055075"/>
          </a:xfrm>
        </p:spPr>
        <p:txBody>
          <a:bodyPr>
            <a:normAutofit/>
          </a:bodyPr>
          <a:lstStyle/>
          <a:p>
            <a:r>
              <a:rPr lang="en-US" sz="5400" dirty="0"/>
              <a:t>Parental Consent</a:t>
            </a:r>
          </a:p>
        </p:txBody>
      </p:sp>
      <p:sp>
        <p:nvSpPr>
          <p:cNvPr id="3" name="Text Placeholder 2"/>
          <p:cNvSpPr>
            <a:spLocks noGrp="1"/>
          </p:cNvSpPr>
          <p:nvPr>
            <p:ph type="body" sz="quarter" idx="3"/>
          </p:nvPr>
        </p:nvSpPr>
        <p:spPr>
          <a:xfrm>
            <a:off x="4848225" y="1125415"/>
            <a:ext cx="6507163" cy="565273"/>
          </a:xfrm>
        </p:spPr>
        <p:txBody>
          <a:bodyPr/>
          <a:lstStyle/>
          <a:p>
            <a:r>
              <a:rPr lang="en-US" dirty="0"/>
              <a:t>US Department of Education Guidelines</a:t>
            </a:r>
          </a:p>
        </p:txBody>
      </p:sp>
      <p:sp>
        <p:nvSpPr>
          <p:cNvPr id="4" name="Content Placeholder 3"/>
          <p:cNvSpPr>
            <a:spLocks noGrp="1"/>
          </p:cNvSpPr>
          <p:nvPr>
            <p:ph sz="quarter" idx="4"/>
          </p:nvPr>
        </p:nvSpPr>
        <p:spPr>
          <a:xfrm>
            <a:off x="4848225" y="1690688"/>
            <a:ext cx="6507163" cy="4803897"/>
          </a:xfrm>
        </p:spPr>
        <p:txBody>
          <a:bodyPr>
            <a:normAutofit lnSpcReduction="10000"/>
          </a:bodyPr>
          <a:lstStyle/>
          <a:p>
            <a:r>
              <a:rPr lang="en-US" sz="2400" dirty="0"/>
              <a:t>Family Educational Rights and Privacy Act (FERPA)</a:t>
            </a:r>
          </a:p>
          <a:p>
            <a:r>
              <a:rPr lang="en-US" sz="2400" dirty="0"/>
              <a:t>Individuals with Disabilities Education Act (IDEA)</a:t>
            </a:r>
          </a:p>
          <a:p>
            <a:r>
              <a:rPr lang="en-US" sz="2400" dirty="0"/>
              <a:t>Protection of Pupil Rights Amendment (PPRA)</a:t>
            </a:r>
          </a:p>
          <a:p>
            <a:endParaRPr lang="en-US" sz="2400" dirty="0"/>
          </a:p>
          <a:p>
            <a:r>
              <a:rPr lang="en-US" dirty="0"/>
              <a:t>Districts will need to obtain parental consent</a:t>
            </a:r>
          </a:p>
          <a:p>
            <a:pPr lvl="1"/>
            <a:r>
              <a:rPr lang="en-US" dirty="0"/>
              <a:t>Fill out Interest Inventory</a:t>
            </a:r>
          </a:p>
          <a:p>
            <a:pPr lvl="1"/>
            <a:r>
              <a:rPr lang="en-US" dirty="0"/>
              <a:t>ACT to share information with third parties</a:t>
            </a:r>
          </a:p>
          <a:p>
            <a:r>
              <a:rPr lang="en-US" dirty="0"/>
              <a:t>NDE has samples on the Assessment website for you to use. </a:t>
            </a:r>
          </a:p>
          <a:p>
            <a:r>
              <a:rPr lang="en-US" dirty="0"/>
              <a:t>Paper, electronic or phone confirmations will be accepted.</a:t>
            </a:r>
          </a:p>
        </p:txBody>
      </p:sp>
    </p:spTree>
    <p:custDataLst>
      <p:tags r:id="rId1"/>
    </p:custDataLst>
    <p:extLst>
      <p:ext uri="{BB962C8B-B14F-4D97-AF65-F5344CB8AC3E}">
        <p14:creationId xmlns:p14="http://schemas.microsoft.com/office/powerpoint/2010/main" val="39007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EF0EA-D224-4CA9-9664-2C979DDEEC25}"/>
              </a:ext>
            </a:extLst>
          </p:cNvPr>
          <p:cNvSpPr>
            <a:spLocks noGrp="1"/>
          </p:cNvSpPr>
          <p:nvPr>
            <p:ph type="title"/>
          </p:nvPr>
        </p:nvSpPr>
        <p:spPr/>
        <p:txBody>
          <a:bodyPr/>
          <a:lstStyle/>
          <a:p>
            <a:r>
              <a:rPr lang="en-US" dirty="0"/>
              <a:t>ACT Contact Information</a:t>
            </a:r>
          </a:p>
        </p:txBody>
      </p:sp>
      <p:sp>
        <p:nvSpPr>
          <p:cNvPr id="4" name="Content Placeholder 3">
            <a:extLst>
              <a:ext uri="{FF2B5EF4-FFF2-40B4-BE49-F238E27FC236}">
                <a16:creationId xmlns:a16="http://schemas.microsoft.com/office/drawing/2014/main" id="{2FDF903C-880A-4E84-A8E0-41390AAB9047}"/>
              </a:ext>
            </a:extLst>
          </p:cNvPr>
          <p:cNvSpPr>
            <a:spLocks noGrp="1"/>
          </p:cNvSpPr>
          <p:nvPr>
            <p:ph sz="quarter" idx="4"/>
          </p:nvPr>
        </p:nvSpPr>
        <p:spPr>
          <a:xfrm>
            <a:off x="4848225" y="1690688"/>
            <a:ext cx="6507163" cy="5167311"/>
          </a:xfrm>
        </p:spPr>
        <p:txBody>
          <a:bodyPr/>
          <a:lstStyle/>
          <a:p>
            <a:r>
              <a:rPr lang="en-US"/>
              <a:t>Iris Owens </a:t>
            </a:r>
            <a:r>
              <a:rPr lang="en-US" dirty="0">
                <a:hlinkClick r:id="rId3"/>
              </a:rPr>
              <a:t>iris.a.owens@act.org</a:t>
            </a:r>
            <a:endParaRPr lang="en-US" dirty="0"/>
          </a:p>
          <a:p>
            <a:r>
              <a:rPr lang="en-US" dirty="0"/>
              <a:t>ACT Accommodations </a:t>
            </a:r>
            <a:r>
              <a:rPr lang="en-US" dirty="0">
                <a:hlinkClick r:id="rId4"/>
              </a:rPr>
              <a:t>ACTStateAccoms@act.org</a:t>
            </a:r>
            <a:endParaRPr lang="en-US" dirty="0"/>
          </a:p>
          <a:p>
            <a:r>
              <a:rPr lang="en-US" dirty="0"/>
              <a:t>District testing or other ACT products  Carrie Ridenour </a:t>
            </a:r>
            <a:r>
              <a:rPr lang="en-US" dirty="0">
                <a:hlinkClick r:id="rId5"/>
              </a:rPr>
              <a:t>Carrie.Ridenour@act.org</a:t>
            </a:r>
            <a:endParaRPr lang="en-US" dirty="0"/>
          </a:p>
          <a:p>
            <a:endParaRPr lang="en-US" dirty="0"/>
          </a:p>
        </p:txBody>
      </p:sp>
    </p:spTree>
    <p:custDataLst>
      <p:tags r:id="rId1"/>
    </p:custDataLst>
    <p:extLst>
      <p:ext uri="{BB962C8B-B14F-4D97-AF65-F5344CB8AC3E}">
        <p14:creationId xmlns:p14="http://schemas.microsoft.com/office/powerpoint/2010/main" val="894502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NSCAS Alternate</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256762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dirty="0"/>
              <a:t>Alternate Assessment</a:t>
            </a:r>
          </a:p>
        </p:txBody>
      </p:sp>
      <p:sp>
        <p:nvSpPr>
          <p:cNvPr id="3" name="Content Placeholder 2"/>
          <p:cNvSpPr>
            <a:spLocks noGrp="1"/>
          </p:cNvSpPr>
          <p:nvPr>
            <p:ph idx="1"/>
          </p:nvPr>
        </p:nvSpPr>
        <p:spPr>
          <a:xfrm>
            <a:off x="2438400" y="1079157"/>
            <a:ext cx="8915400" cy="5321643"/>
          </a:xfrm>
        </p:spPr>
        <p:txBody>
          <a:bodyPr>
            <a:normAutofit/>
          </a:bodyPr>
          <a:lstStyle/>
          <a:p>
            <a:pPr marL="0" indent="0">
              <a:buNone/>
            </a:pPr>
            <a:r>
              <a:rPr lang="en-US" dirty="0"/>
              <a:t>2020-2021 NSCAS Testing Windows</a:t>
            </a:r>
          </a:p>
          <a:p>
            <a:r>
              <a:rPr lang="en-US" dirty="0"/>
              <a:t>ELPA21 </a:t>
            </a:r>
          </a:p>
          <a:p>
            <a:pPr lvl="1"/>
            <a:r>
              <a:rPr lang="en-US" dirty="0"/>
              <a:t>February 8-March 19</a:t>
            </a:r>
          </a:p>
          <a:p>
            <a:r>
              <a:rPr lang="en-US" dirty="0"/>
              <a:t>NSCAS General &amp; Alternate</a:t>
            </a:r>
          </a:p>
          <a:p>
            <a:pPr lvl="1"/>
            <a:r>
              <a:rPr lang="en-US" dirty="0"/>
              <a:t>March 22-April 30 Primary Window</a:t>
            </a:r>
          </a:p>
          <a:p>
            <a:pPr lvl="1"/>
            <a:r>
              <a:rPr lang="en-US" dirty="0"/>
              <a:t>May 3-May 7 Make up Window</a:t>
            </a:r>
          </a:p>
          <a:p>
            <a:pPr lvl="1"/>
            <a:endParaRPr lang="en-US" dirty="0"/>
          </a:p>
          <a:p>
            <a:endParaRPr lang="en-US" dirty="0"/>
          </a:p>
        </p:txBody>
      </p:sp>
    </p:spTree>
    <p:extLst>
      <p:ext uri="{BB962C8B-B14F-4D97-AF65-F5344CB8AC3E}">
        <p14:creationId xmlns:p14="http://schemas.microsoft.com/office/powerpoint/2010/main" val="2727439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Alternate Assessment</a:t>
            </a:r>
          </a:p>
        </p:txBody>
      </p:sp>
      <p:sp>
        <p:nvSpPr>
          <p:cNvPr id="3" name="Content Placeholder 2"/>
          <p:cNvSpPr>
            <a:spLocks noGrp="1"/>
          </p:cNvSpPr>
          <p:nvPr>
            <p:ph idx="1"/>
          </p:nvPr>
        </p:nvSpPr>
        <p:spPr/>
        <p:txBody>
          <a:bodyPr>
            <a:normAutofit lnSpcReduction="10000"/>
          </a:bodyPr>
          <a:lstStyle/>
          <a:p>
            <a:r>
              <a:rPr lang="en-US" dirty="0"/>
              <a:t>Based on Alternate Assessment Flag as entered by the districts data manager </a:t>
            </a:r>
          </a:p>
          <a:p>
            <a:r>
              <a:rPr lang="en-US" dirty="0"/>
              <a:t>Districts do not receive materials </a:t>
            </a:r>
          </a:p>
          <a:p>
            <a:pPr lvl="1"/>
            <a:r>
              <a:rPr lang="en-US" dirty="0"/>
              <a:t>Online or Print on demand materials (at the district)</a:t>
            </a:r>
          </a:p>
          <a:p>
            <a:pPr lvl="1"/>
            <a:r>
              <a:rPr lang="en-US" dirty="0"/>
              <a:t>Proctors input answers into the online system</a:t>
            </a:r>
          </a:p>
          <a:p>
            <a:r>
              <a:rPr lang="en-US" dirty="0"/>
              <a:t>DRC INSIGHT</a:t>
            </a:r>
          </a:p>
          <a:p>
            <a:r>
              <a:rPr lang="en-US" dirty="0"/>
              <a:t>Recorded proctor training available</a:t>
            </a:r>
          </a:p>
          <a:p>
            <a:r>
              <a:rPr lang="en-US" dirty="0"/>
              <a:t>Online Tools Training (Practice Opportunity) available in INSIGHT (formally </a:t>
            </a:r>
            <a:r>
              <a:rPr lang="en-US" dirty="0" err="1"/>
              <a:t>eDIRECT</a:t>
            </a:r>
            <a:r>
              <a:rPr lang="en-US" dirty="0"/>
              <a:t>)</a:t>
            </a:r>
          </a:p>
          <a:p>
            <a:r>
              <a:rPr lang="en-US" dirty="0"/>
              <a:t>Census Field Test for Science</a:t>
            </a:r>
          </a:p>
        </p:txBody>
      </p:sp>
    </p:spTree>
    <p:extLst>
      <p:ext uri="{BB962C8B-B14F-4D97-AF65-F5344CB8AC3E}">
        <p14:creationId xmlns:p14="http://schemas.microsoft.com/office/powerpoint/2010/main" val="16457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F88A24-7660-4719-9B71-18F95234E377}"/>
              </a:ext>
            </a:extLst>
          </p:cNvPr>
          <p:cNvSpPr txBox="1"/>
          <p:nvPr/>
        </p:nvSpPr>
        <p:spPr>
          <a:xfrm>
            <a:off x="2565097" y="278687"/>
            <a:ext cx="8156448" cy="769441"/>
          </a:xfrm>
          <a:prstGeom prst="rect">
            <a:avLst/>
          </a:prstGeom>
          <a:noFill/>
        </p:spPr>
        <p:txBody>
          <a:bodyPr wrap="square" rtlCol="0">
            <a:spAutoFit/>
          </a:bodyPr>
          <a:lstStyle/>
          <a:p>
            <a:r>
              <a:rPr lang="en-US" sz="4000" dirty="0"/>
              <a:t>1% </a:t>
            </a:r>
            <a:r>
              <a:rPr lang="en-US" sz="4400" dirty="0"/>
              <a:t>Wavier</a:t>
            </a:r>
            <a:r>
              <a:rPr lang="en-US" sz="4000" dirty="0"/>
              <a:t> Request Public Comment</a:t>
            </a:r>
          </a:p>
        </p:txBody>
      </p:sp>
      <p:sp>
        <p:nvSpPr>
          <p:cNvPr id="3" name="TextBox 2">
            <a:extLst>
              <a:ext uri="{FF2B5EF4-FFF2-40B4-BE49-F238E27FC236}">
                <a16:creationId xmlns:a16="http://schemas.microsoft.com/office/drawing/2014/main" id="{AE35CABC-280B-4222-B80C-D7B9DF1F8019}"/>
              </a:ext>
            </a:extLst>
          </p:cNvPr>
          <p:cNvSpPr txBox="1"/>
          <p:nvPr/>
        </p:nvSpPr>
        <p:spPr>
          <a:xfrm>
            <a:off x="2306472" y="1637731"/>
            <a:ext cx="8254848" cy="5139869"/>
          </a:xfrm>
          <a:prstGeom prst="rect">
            <a:avLst/>
          </a:prstGeom>
          <a:noFill/>
        </p:spPr>
        <p:txBody>
          <a:bodyPr wrap="square" rtlCol="0">
            <a:spAutoFit/>
          </a:bodyPr>
          <a:lstStyle/>
          <a:p>
            <a:pPr marL="342900" indent="-342900">
              <a:buFont typeface="Arial" panose="020B0604020202020204" pitchFamily="34" charset="0"/>
              <a:buChar char="•"/>
            </a:pPr>
            <a:r>
              <a:rPr lang="en-US" sz="3200" dirty="0"/>
              <a:t>To apply for a wavier, NDE is required to put our proposal out for public comment</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NDE’s request will be made available on the NDE website/Assessment</a:t>
            </a:r>
          </a:p>
          <a:p>
            <a:endParaRPr lang="en-US" sz="2400" dirty="0"/>
          </a:p>
          <a:p>
            <a:r>
              <a:rPr lang="en-US" sz="2400" dirty="0"/>
              <a:t> </a:t>
            </a:r>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769438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0" y="365125"/>
            <a:ext cx="10668000" cy="1325563"/>
          </a:xfrm>
        </p:spPr>
        <p:txBody>
          <a:bodyPr/>
          <a:lstStyle/>
          <a:p>
            <a:r>
              <a:rPr lang="en-US" dirty="0"/>
              <a:t>Statewide Assessment: 2020-2021Priorities</a:t>
            </a:r>
          </a:p>
        </p:txBody>
      </p:sp>
      <p:sp>
        <p:nvSpPr>
          <p:cNvPr id="3" name="Content Placeholder 2"/>
          <p:cNvSpPr>
            <a:spLocks noGrp="1"/>
          </p:cNvSpPr>
          <p:nvPr>
            <p:ph idx="1"/>
          </p:nvPr>
        </p:nvSpPr>
        <p:spPr/>
        <p:txBody>
          <a:bodyPr>
            <a:normAutofit/>
          </a:bodyPr>
          <a:lstStyle/>
          <a:p>
            <a:pPr lvl="1"/>
            <a:r>
              <a:rPr lang="en-US" sz="2800" dirty="0"/>
              <a:t>Support districts in leveraging assessment data to inform and guide teaching and learning.</a:t>
            </a:r>
          </a:p>
          <a:p>
            <a:pPr lvl="1"/>
            <a:endParaRPr lang="en-US" sz="2800" dirty="0"/>
          </a:p>
          <a:p>
            <a:pPr lvl="1"/>
            <a:r>
              <a:rPr lang="en-US" sz="2800" dirty="0"/>
              <a:t>Assist with the transition to through-year adaptive summative assessment.</a:t>
            </a:r>
          </a:p>
          <a:p>
            <a:pPr lvl="1"/>
            <a:endParaRPr lang="en-US" sz="2800" dirty="0"/>
          </a:p>
          <a:p>
            <a:pPr lvl="1"/>
            <a:r>
              <a:rPr lang="en-US" sz="2800" dirty="0"/>
              <a:t>Allow for research related to the impact of COVID.</a:t>
            </a:r>
          </a:p>
          <a:p>
            <a:pPr lvl="1"/>
            <a:endParaRPr lang="en-US" sz="2800" dirty="0"/>
          </a:p>
        </p:txBody>
      </p:sp>
    </p:spTree>
    <p:custDataLst>
      <p:tags r:id="rId1"/>
    </p:custDataLst>
    <p:extLst>
      <p:ext uri="{BB962C8B-B14F-4D97-AF65-F5344CB8AC3E}">
        <p14:creationId xmlns:p14="http://schemas.microsoft.com/office/powerpoint/2010/main" val="27378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dirty="0"/>
              <a:t>Alternate Assessment</a:t>
            </a:r>
          </a:p>
        </p:txBody>
      </p:sp>
      <p:sp>
        <p:nvSpPr>
          <p:cNvPr id="3" name="Content Placeholder 2"/>
          <p:cNvSpPr>
            <a:spLocks noGrp="1"/>
          </p:cNvSpPr>
          <p:nvPr>
            <p:ph idx="1"/>
          </p:nvPr>
        </p:nvSpPr>
        <p:spPr>
          <a:xfrm>
            <a:off x="2438400" y="1079157"/>
            <a:ext cx="8915400" cy="5321643"/>
          </a:xfrm>
        </p:spPr>
        <p:txBody>
          <a:bodyPr>
            <a:normAutofit/>
          </a:bodyPr>
          <a:lstStyle/>
          <a:p>
            <a:r>
              <a:rPr lang="en-US" dirty="0"/>
              <a:t>1% Threshold documents are still required to be completed this year</a:t>
            </a:r>
          </a:p>
          <a:p>
            <a:r>
              <a:rPr lang="en-US" dirty="0"/>
              <a:t>Justification for the Exception to the 1% Threshold for Alternate Assessment</a:t>
            </a:r>
          </a:p>
          <a:p>
            <a:pPr lvl="1"/>
            <a:r>
              <a:rPr lang="en-US" dirty="0"/>
              <a:t>Communication coming the around the end of October</a:t>
            </a:r>
          </a:p>
          <a:p>
            <a:pPr lvl="2"/>
            <a:r>
              <a:rPr lang="en-US" dirty="0"/>
              <a:t>Change in document for this year – question #3 is not required this year (USDOE told us that we got a pass for this year)</a:t>
            </a:r>
          </a:p>
          <a:p>
            <a:pPr lvl="2"/>
            <a:r>
              <a:rPr lang="en-US" dirty="0"/>
              <a:t>All districts are required to complete this document</a:t>
            </a:r>
          </a:p>
          <a:p>
            <a:r>
              <a:rPr lang="en-US" dirty="0"/>
              <a:t>Justification Support Worksheet</a:t>
            </a:r>
          </a:p>
          <a:p>
            <a:pPr lvl="1"/>
            <a:r>
              <a:rPr lang="en-US" sz="2000" dirty="0"/>
              <a:t>Needs to be completed by all districts</a:t>
            </a:r>
          </a:p>
          <a:p>
            <a:pPr lvl="1"/>
            <a:r>
              <a:rPr lang="en-US" sz="2000" dirty="0"/>
              <a:t>Section on training of staff is not required for this school year only</a:t>
            </a:r>
          </a:p>
          <a:p>
            <a:pPr lvl="1"/>
            <a:endParaRPr lang="en-US" dirty="0"/>
          </a:p>
          <a:p>
            <a:pPr marL="457200" lvl="1" indent="0">
              <a:buNone/>
            </a:pPr>
            <a:endParaRPr lang="en-US" dirty="0"/>
          </a:p>
          <a:p>
            <a:endParaRPr lang="en-US" dirty="0"/>
          </a:p>
        </p:txBody>
      </p:sp>
    </p:spTree>
    <p:extLst>
      <p:ext uri="{BB962C8B-B14F-4D97-AF65-F5344CB8AC3E}">
        <p14:creationId xmlns:p14="http://schemas.microsoft.com/office/powerpoint/2010/main" val="10662968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9071" y="126229"/>
            <a:ext cx="8376022" cy="697555"/>
          </a:xfrm>
        </p:spPr>
        <p:txBody>
          <a:bodyPr>
            <a:normAutofit/>
          </a:bodyPr>
          <a:lstStyle/>
          <a:p>
            <a:pPr algn="ctr"/>
            <a:r>
              <a:rPr lang="en-US" dirty="0"/>
              <a:t>Alternate Assessment New Resource</a:t>
            </a:r>
          </a:p>
        </p:txBody>
      </p:sp>
      <p:sp>
        <p:nvSpPr>
          <p:cNvPr id="5" name="Content Placeholder 4"/>
          <p:cNvSpPr>
            <a:spLocks noGrp="1"/>
          </p:cNvSpPr>
          <p:nvPr>
            <p:ph idx="1"/>
          </p:nvPr>
        </p:nvSpPr>
        <p:spPr>
          <a:xfrm>
            <a:off x="2075935" y="1501254"/>
            <a:ext cx="9910119" cy="5212584"/>
          </a:xfrm>
        </p:spPr>
        <p:txBody>
          <a:bodyPr>
            <a:normAutofit fontScale="92500" lnSpcReduction="20000"/>
          </a:bodyPr>
          <a:lstStyle/>
          <a:p>
            <a:pPr lvl="1"/>
            <a:r>
              <a:rPr lang="en-US" sz="3500" dirty="0"/>
              <a:t>Science Extended Indicators</a:t>
            </a:r>
          </a:p>
          <a:p>
            <a:pPr lvl="2"/>
            <a:r>
              <a:rPr lang="en-US" sz="3500" dirty="0" smtClean="0"/>
              <a:t>Instruction Clarifications</a:t>
            </a:r>
          </a:p>
          <a:p>
            <a:pPr lvl="3"/>
            <a:r>
              <a:rPr lang="en-US" sz="3500" dirty="0" smtClean="0"/>
              <a:t>Include Sample </a:t>
            </a:r>
            <a:r>
              <a:rPr lang="en-US" sz="3500" dirty="0"/>
              <a:t>Tasks/lessons to support grades 5, 8 and high school </a:t>
            </a:r>
            <a:endParaRPr lang="en-US" sz="3500" dirty="0" smtClean="0"/>
          </a:p>
          <a:p>
            <a:pPr lvl="3"/>
            <a:endParaRPr lang="en-US" sz="3500" dirty="0"/>
          </a:p>
          <a:p>
            <a:pPr lvl="2"/>
            <a:r>
              <a:rPr lang="en-US" sz="3500" dirty="0"/>
              <a:t>Updated Science Extended Indicators will be posted soon</a:t>
            </a:r>
          </a:p>
          <a:p>
            <a:pPr lvl="2"/>
            <a:endParaRPr lang="en-US" sz="3500" dirty="0"/>
          </a:p>
          <a:p>
            <a:pPr lvl="2"/>
            <a:r>
              <a:rPr lang="en-US" sz="3500" dirty="0"/>
              <a:t>Please make sure you are sharing this information with your special education staff</a:t>
            </a:r>
          </a:p>
          <a:p>
            <a:pPr lvl="2"/>
            <a:endParaRPr lang="en-US" sz="3500" dirty="0"/>
          </a:p>
          <a:p>
            <a:pPr lvl="2"/>
            <a:r>
              <a:rPr lang="en-US" sz="3500" dirty="0"/>
              <a:t>Science Extensions for other grades will be coming</a:t>
            </a:r>
          </a:p>
          <a:p>
            <a:pPr marL="457200" lvl="1" indent="0">
              <a:buNone/>
            </a:pPr>
            <a:endParaRPr lang="en-US" sz="1800" dirty="0"/>
          </a:p>
          <a:p>
            <a:endParaRPr lang="en-US" dirty="0"/>
          </a:p>
          <a:p>
            <a:pPr marL="0" indent="0">
              <a:buNone/>
            </a:pPr>
            <a:endParaRPr lang="en-US" sz="2400" dirty="0"/>
          </a:p>
        </p:txBody>
      </p:sp>
    </p:spTree>
    <p:extLst>
      <p:ext uri="{BB962C8B-B14F-4D97-AF65-F5344CB8AC3E}">
        <p14:creationId xmlns:p14="http://schemas.microsoft.com/office/powerpoint/2010/main" val="20619052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NSCAS General</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3502727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a:t>NSCAS General</a:t>
            </a:r>
          </a:p>
        </p:txBody>
      </p:sp>
      <p:sp>
        <p:nvSpPr>
          <p:cNvPr id="3" name="Content Placeholder 2"/>
          <p:cNvSpPr>
            <a:spLocks noGrp="1"/>
          </p:cNvSpPr>
          <p:nvPr>
            <p:ph idx="1"/>
          </p:nvPr>
        </p:nvSpPr>
        <p:spPr>
          <a:xfrm>
            <a:off x="2438400" y="1079157"/>
            <a:ext cx="8915400" cy="5321643"/>
          </a:xfrm>
        </p:spPr>
        <p:txBody>
          <a:bodyPr>
            <a:normAutofit/>
          </a:bodyPr>
          <a:lstStyle/>
          <a:p>
            <a:pPr marL="0" indent="0">
              <a:buNone/>
            </a:pPr>
            <a:r>
              <a:rPr lang="en-US" dirty="0"/>
              <a:t>2020-2021 NSCAS Testing Windows</a:t>
            </a:r>
          </a:p>
          <a:p>
            <a:r>
              <a:rPr lang="en-US" dirty="0"/>
              <a:t>ELPA21 </a:t>
            </a:r>
          </a:p>
          <a:p>
            <a:pPr lvl="1"/>
            <a:r>
              <a:rPr lang="en-US" dirty="0"/>
              <a:t>February 8-March 19</a:t>
            </a:r>
          </a:p>
          <a:p>
            <a:r>
              <a:rPr lang="en-US" dirty="0"/>
              <a:t>NSCAS Phase I Pilot, Science Field Test &amp; Alternate</a:t>
            </a:r>
          </a:p>
          <a:p>
            <a:pPr lvl="1"/>
            <a:r>
              <a:rPr lang="en-US" dirty="0"/>
              <a:t>March 22-April 30 Primary Window</a:t>
            </a:r>
          </a:p>
          <a:p>
            <a:pPr lvl="1"/>
            <a:r>
              <a:rPr lang="en-US" dirty="0"/>
              <a:t>May 3-May 7 Make up Window</a:t>
            </a:r>
          </a:p>
          <a:p>
            <a:pPr lvl="1"/>
            <a:endParaRPr lang="en-US" dirty="0"/>
          </a:p>
          <a:p>
            <a:endParaRPr lang="en-US" dirty="0"/>
          </a:p>
        </p:txBody>
      </p:sp>
    </p:spTree>
    <p:custDataLst>
      <p:tags r:id="rId1"/>
    </p:custDataLst>
    <p:extLst>
      <p:ext uri="{BB962C8B-B14F-4D97-AF65-F5344CB8AC3E}">
        <p14:creationId xmlns:p14="http://schemas.microsoft.com/office/powerpoint/2010/main" val="681602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0E14A-16A9-4C19-921D-CBB937E529F4}"/>
              </a:ext>
            </a:extLst>
          </p:cNvPr>
          <p:cNvSpPr>
            <a:spLocks noGrp="1"/>
          </p:cNvSpPr>
          <p:nvPr>
            <p:ph type="body" sz="quarter" idx="21"/>
          </p:nvPr>
        </p:nvSpPr>
        <p:spPr>
          <a:xfrm>
            <a:off x="3181608" y="2338202"/>
            <a:ext cx="3714492" cy="3956281"/>
          </a:xfrm>
        </p:spPr>
        <p:txBody>
          <a:bodyPr vert="horz" lIns="68580" tIns="34290" rIns="68580" bIns="34290" rtlCol="0" anchor="t">
            <a:noAutofit/>
          </a:bodyPr>
          <a:lstStyle/>
          <a:p>
            <a:pPr marL="346234" indent="-346234"/>
            <a:r>
              <a:rPr lang="en-US" sz="2000" dirty="0"/>
              <a:t>Windows 7, 8.1, or 10</a:t>
            </a:r>
          </a:p>
          <a:p>
            <a:pPr lvl="1" indent="-258128"/>
            <a:r>
              <a:rPr lang="en-US" sz="2000" dirty="0"/>
              <a:t>Microsoft Edge or IE 16</a:t>
            </a:r>
            <a:endParaRPr lang="en-US" sz="2000" dirty="0">
              <a:cs typeface="Arial"/>
            </a:endParaRPr>
          </a:p>
          <a:p>
            <a:pPr marL="345758" indent="-345758"/>
            <a:r>
              <a:rPr lang="en-US" sz="2000" dirty="0"/>
              <a:t>Mac OS X v10.12 to 10.14</a:t>
            </a:r>
          </a:p>
          <a:p>
            <a:pPr lvl="1" indent="-258128"/>
            <a:r>
              <a:rPr lang="en-US" sz="2000" dirty="0"/>
              <a:t>Safari 11 or higher</a:t>
            </a:r>
          </a:p>
          <a:p>
            <a:pPr marL="346234" indent="-346234"/>
            <a:r>
              <a:rPr lang="en-US" sz="2000" dirty="0"/>
              <a:t>PC and Mac</a:t>
            </a:r>
            <a:endParaRPr lang="en-US" sz="2000" dirty="0">
              <a:cs typeface="Arial"/>
            </a:endParaRPr>
          </a:p>
          <a:p>
            <a:pPr lvl="1" indent="-258128"/>
            <a:r>
              <a:rPr lang="en-US" sz="2000" dirty="0"/>
              <a:t>Firefox 64 or higher</a:t>
            </a:r>
            <a:endParaRPr lang="en-US" sz="2000" dirty="0">
              <a:cs typeface="Arial"/>
            </a:endParaRPr>
          </a:p>
          <a:p>
            <a:pPr lvl="1" indent="-258128"/>
            <a:r>
              <a:rPr lang="en-US" sz="2000" dirty="0"/>
              <a:t>Chrome 71 or higher</a:t>
            </a:r>
          </a:p>
          <a:p>
            <a:pPr marL="346234" indent="-346234"/>
            <a:r>
              <a:rPr lang="en-US" sz="2000" dirty="0"/>
              <a:t>Chromebook v65 or higher</a:t>
            </a:r>
          </a:p>
          <a:p>
            <a:pPr lvl="1" indent="-258128"/>
            <a:r>
              <a:rPr lang="en-US" sz="2000" dirty="0"/>
              <a:t>Chrome 71 or higher</a:t>
            </a:r>
          </a:p>
          <a:p>
            <a:pPr marL="346234" indent="-346234"/>
            <a:r>
              <a:rPr lang="en-US" sz="2000" dirty="0"/>
              <a:t>iPad – not fully supported</a:t>
            </a:r>
          </a:p>
          <a:p>
            <a:pPr indent="-258128"/>
            <a:endParaRPr lang="en-US" dirty="0"/>
          </a:p>
          <a:p>
            <a:pPr lvl="1" indent="-258128"/>
            <a:endParaRPr lang="en-US" sz="2000" dirty="0">
              <a:cs typeface="Arial"/>
            </a:endParaRPr>
          </a:p>
          <a:p>
            <a:pPr lvl="1" indent="-258128"/>
            <a:endParaRPr lang="en-US" sz="2000" dirty="0">
              <a:cs typeface="Arial"/>
            </a:endParaRPr>
          </a:p>
          <a:p>
            <a:pPr lvl="1" indent="-258128"/>
            <a:endParaRPr lang="en-US" sz="2000" dirty="0">
              <a:cs typeface="Arial"/>
            </a:endParaRPr>
          </a:p>
          <a:p>
            <a:pPr marL="346234" indent="-346234"/>
            <a:endParaRPr lang="en-US" sz="2000" dirty="0">
              <a:cs typeface="Arial"/>
            </a:endParaRPr>
          </a:p>
        </p:txBody>
      </p:sp>
      <p:sp>
        <p:nvSpPr>
          <p:cNvPr id="3" name="Text Placeholder 2">
            <a:extLst>
              <a:ext uri="{FF2B5EF4-FFF2-40B4-BE49-F238E27FC236}">
                <a16:creationId xmlns:a16="http://schemas.microsoft.com/office/drawing/2014/main" id="{49BA55E5-F3B7-4487-87F2-2E96E7FCC073}"/>
              </a:ext>
            </a:extLst>
          </p:cNvPr>
          <p:cNvSpPr>
            <a:spLocks noGrp="1"/>
          </p:cNvSpPr>
          <p:nvPr>
            <p:ph type="body" sz="quarter" idx="13"/>
          </p:nvPr>
        </p:nvSpPr>
        <p:spPr>
          <a:xfrm>
            <a:off x="363690" y="1690688"/>
            <a:ext cx="4952657" cy="482833"/>
          </a:xfrm>
        </p:spPr>
        <p:txBody>
          <a:bodyPr/>
          <a:lstStyle/>
          <a:p>
            <a:pPr algn="r"/>
            <a:r>
              <a:rPr lang="en-US" sz="2400" dirty="0">
                <a:cs typeface="Arial"/>
              </a:rPr>
              <a:t>Proctor Station </a:t>
            </a:r>
            <a:endParaRPr lang="en-US" sz="2400" dirty="0"/>
          </a:p>
        </p:txBody>
      </p:sp>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2348959" y="254065"/>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sp>
        <p:nvSpPr>
          <p:cNvPr id="5" name="Text Placeholder 4">
            <a:extLst>
              <a:ext uri="{FF2B5EF4-FFF2-40B4-BE49-F238E27FC236}">
                <a16:creationId xmlns:a16="http://schemas.microsoft.com/office/drawing/2014/main" id="{709E559F-D444-4979-94BF-A84A7D2973D2}"/>
              </a:ext>
            </a:extLst>
          </p:cNvPr>
          <p:cNvSpPr>
            <a:spLocks noGrp="1"/>
          </p:cNvSpPr>
          <p:nvPr>
            <p:ph type="body" sz="quarter" idx="22"/>
          </p:nvPr>
        </p:nvSpPr>
        <p:spPr>
          <a:xfrm>
            <a:off x="7372846" y="2495141"/>
            <a:ext cx="3714492" cy="3246967"/>
          </a:xfrm>
        </p:spPr>
        <p:txBody>
          <a:bodyPr vert="horz" lIns="68580" tIns="34290" rIns="68580" bIns="34290" rtlCol="0" anchor="t">
            <a:noAutofit/>
          </a:bodyPr>
          <a:lstStyle/>
          <a:p>
            <a:pPr marL="345440" indent="-345440"/>
            <a:r>
              <a:rPr lang="en-US" sz="2000"/>
              <a:t>Windows 7, 8.1, or 10</a:t>
            </a:r>
            <a:endParaRPr lang="en-US" sz="2000">
              <a:cs typeface="Arial"/>
            </a:endParaRPr>
          </a:p>
          <a:p>
            <a:pPr marL="345440" indent="-345440"/>
            <a:r>
              <a:rPr lang="en-US" sz="2000"/>
              <a:t>Mac OS X v10.12 to 10.14</a:t>
            </a:r>
            <a:endParaRPr lang="en-US" sz="2000">
              <a:cs typeface="Arial"/>
            </a:endParaRPr>
          </a:p>
          <a:p>
            <a:pPr marL="345440" indent="-345440"/>
            <a:r>
              <a:rPr lang="en-US" sz="2000"/>
              <a:t>iOS 9 to </a:t>
            </a:r>
            <a:r>
              <a:rPr lang="en-US" sz="2000">
                <a:cs typeface="Arial"/>
              </a:rPr>
              <a:t>13</a:t>
            </a:r>
          </a:p>
          <a:p>
            <a:pPr marL="345440" indent="-345440"/>
            <a:r>
              <a:rPr lang="en-US" sz="2000"/>
              <a:t>Chromebook OS 65 or higher</a:t>
            </a:r>
            <a:endParaRPr lang="en-US" sz="1600">
              <a:cs typeface="Arial"/>
            </a:endParaRPr>
          </a:p>
          <a:p>
            <a:pPr marL="345440" indent="-345440"/>
            <a:endParaRPr lang="en-US" sz="2000">
              <a:cs typeface="Arial"/>
            </a:endParaRPr>
          </a:p>
        </p:txBody>
      </p:sp>
      <p:sp>
        <p:nvSpPr>
          <p:cNvPr id="6" name="Text Placeholder 5">
            <a:extLst>
              <a:ext uri="{FF2B5EF4-FFF2-40B4-BE49-F238E27FC236}">
                <a16:creationId xmlns:a16="http://schemas.microsoft.com/office/drawing/2014/main" id="{FE423934-B3A1-4E31-A4B5-4719EED60BC5}"/>
              </a:ext>
            </a:extLst>
          </p:cNvPr>
          <p:cNvSpPr>
            <a:spLocks noGrp="1"/>
          </p:cNvSpPr>
          <p:nvPr>
            <p:ph type="body" sz="quarter" idx="23"/>
          </p:nvPr>
        </p:nvSpPr>
        <p:spPr>
          <a:xfrm>
            <a:off x="5959106" y="1690688"/>
            <a:ext cx="4952657" cy="482834"/>
          </a:xfrm>
        </p:spPr>
        <p:txBody>
          <a:bodyPr/>
          <a:lstStyle/>
          <a:p>
            <a:pPr algn="ctr"/>
            <a:r>
              <a:rPr lang="en-US" sz="2400">
                <a:cs typeface="Arial"/>
              </a:rPr>
              <a:t>Student Devices </a:t>
            </a:r>
            <a:endParaRPr lang="en-US" sz="2400"/>
          </a:p>
        </p:txBody>
      </p:sp>
      <p:sp>
        <p:nvSpPr>
          <p:cNvPr id="8" name="Title 1">
            <a:extLst>
              <a:ext uri="{FF2B5EF4-FFF2-40B4-BE49-F238E27FC236}">
                <a16:creationId xmlns:a16="http://schemas.microsoft.com/office/drawing/2014/main" id="{6EFD1399-0C58-4FE9-B52C-EB38D138A18C}"/>
              </a:ext>
            </a:extLst>
          </p:cNvPr>
          <p:cNvSpPr txBox="1">
            <a:spLocks/>
          </p:cNvSpPr>
          <p:nvPr/>
        </p:nvSpPr>
        <p:spPr>
          <a:xfrm>
            <a:off x="2438400" y="365125"/>
            <a:ext cx="8915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a:t>Technology – Supported Devices</a:t>
            </a:r>
          </a:p>
        </p:txBody>
      </p:sp>
    </p:spTree>
    <p:custDataLst>
      <p:tags r:id="rId1"/>
    </p:custDataLst>
    <p:extLst>
      <p:ext uri="{BB962C8B-B14F-4D97-AF65-F5344CB8AC3E}">
        <p14:creationId xmlns:p14="http://schemas.microsoft.com/office/powerpoint/2010/main" val="3702375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1"/>
          </p:nvPr>
        </p:nvSpPr>
        <p:spPr>
          <a:xfrm>
            <a:off x="1914885" y="2817438"/>
            <a:ext cx="4952656" cy="1792787"/>
          </a:xfrm>
        </p:spPr>
        <p:txBody>
          <a:bodyPr>
            <a:normAutofit/>
          </a:bodyPr>
          <a:lstStyle/>
          <a:p>
            <a:pPr marL="0" indent="0">
              <a:buNone/>
            </a:pPr>
            <a:r>
              <a:rPr lang="en-US" sz="2000" dirty="0"/>
              <a:t>For more information, refer to: </a:t>
            </a:r>
            <a:r>
              <a:rPr lang="en-US" sz="2000" dirty="0">
                <a:hlinkClick r:id="rId3"/>
              </a:rPr>
              <a:t>https://ne.portal.cambiumast.com/core/fileparse.php/3694/urlt/ELPA21_Technology-Setup-Quick-Guide_20-21.pdf</a:t>
            </a:r>
            <a:endParaRPr lang="en-US" sz="2000" dirty="0"/>
          </a:p>
          <a:p>
            <a:pPr marL="0" indent="0">
              <a:buNone/>
            </a:pPr>
            <a:endParaRPr lang="en-US" dirty="0"/>
          </a:p>
        </p:txBody>
      </p:sp>
      <p:sp>
        <p:nvSpPr>
          <p:cNvPr id="3" name="Text Placeholder 2"/>
          <p:cNvSpPr>
            <a:spLocks noGrp="1"/>
          </p:cNvSpPr>
          <p:nvPr>
            <p:ph type="body" sz="quarter" idx="13"/>
          </p:nvPr>
        </p:nvSpPr>
        <p:spPr>
          <a:xfrm>
            <a:off x="1914884" y="1829186"/>
            <a:ext cx="4952657" cy="826863"/>
          </a:xfrm>
        </p:spPr>
        <p:txBody>
          <a:bodyPr/>
          <a:lstStyle/>
          <a:p>
            <a:r>
              <a:rPr lang="en-US" sz="2400" dirty="0">
                <a:cs typeface="Arial"/>
              </a:rPr>
              <a:t>Test Delivery System for Test Administrators is web-based.</a:t>
            </a:r>
            <a:endParaRPr lang="en-US" sz="2400" dirty="0"/>
          </a:p>
        </p:txBody>
      </p:sp>
      <p:sp>
        <p:nvSpPr>
          <p:cNvPr id="4" name="Title 3"/>
          <p:cNvSpPr>
            <a:spLocks noGrp="1"/>
          </p:cNvSpPr>
          <p:nvPr>
            <p:ph type="title"/>
          </p:nvPr>
        </p:nvSpPr>
        <p:spPr>
          <a:xfrm rot="10800000" flipV="1">
            <a:off x="3321800" y="527538"/>
            <a:ext cx="7337668" cy="1193013"/>
          </a:xfrm>
        </p:spPr>
        <p:txBody>
          <a:bodyPr>
            <a:normAutofit fontScale="90000"/>
          </a:bodyPr>
          <a:lstStyle/>
          <a:p>
            <a:pPr algn="ctr"/>
            <a:r>
              <a:rPr lang="en-US" dirty="0"/>
              <a:t>ELPA21– Supported Devices</a:t>
            </a:r>
            <a:br>
              <a:rPr lang="en-US" dirty="0"/>
            </a:br>
            <a:endParaRPr lang="en-US" dirty="0"/>
          </a:p>
        </p:txBody>
      </p:sp>
      <p:sp>
        <p:nvSpPr>
          <p:cNvPr id="5" name="Text Placeholder 4"/>
          <p:cNvSpPr>
            <a:spLocks noGrp="1"/>
          </p:cNvSpPr>
          <p:nvPr>
            <p:ph type="body" sz="quarter" idx="22"/>
          </p:nvPr>
        </p:nvSpPr>
        <p:spPr>
          <a:xfrm>
            <a:off x="8111220" y="2267702"/>
            <a:ext cx="3746175" cy="4590298"/>
          </a:xfrm>
        </p:spPr>
        <p:txBody>
          <a:bodyPr>
            <a:noAutofit/>
          </a:bodyPr>
          <a:lstStyle/>
          <a:p>
            <a:pPr marL="345440" indent="-345440"/>
            <a:r>
              <a:rPr lang="en-US" sz="2000" dirty="0"/>
              <a:t>Windows 8, 8.1, or 10</a:t>
            </a:r>
            <a:endParaRPr lang="en-US" sz="2000" dirty="0">
              <a:cs typeface="Arial"/>
            </a:endParaRPr>
          </a:p>
          <a:p>
            <a:pPr marL="345440" indent="-345440"/>
            <a:r>
              <a:rPr lang="en-US" sz="2000" dirty="0"/>
              <a:t>Mac OS X v10.11 to 10.16</a:t>
            </a:r>
          </a:p>
          <a:p>
            <a:pPr marL="345440" indent="-345440"/>
            <a:r>
              <a:rPr lang="en-US" sz="2000" dirty="0">
                <a:cs typeface="Arial"/>
              </a:rPr>
              <a:t>Linux (64-bit or 32-bit)</a:t>
            </a:r>
          </a:p>
          <a:p>
            <a:pPr marL="802640" lvl="1" indent="-345440"/>
            <a:r>
              <a:rPr lang="en-US" sz="1600" dirty="0">
                <a:cs typeface="Arial"/>
              </a:rPr>
              <a:t>Fedora 30-31 LTS (Gnome)</a:t>
            </a:r>
          </a:p>
          <a:p>
            <a:pPr marL="802640" lvl="1" indent="-345440"/>
            <a:r>
              <a:rPr lang="en-US" sz="1600" dirty="0">
                <a:cs typeface="Arial"/>
              </a:rPr>
              <a:t>Ubuntu 16.04 LTS (Gnome)</a:t>
            </a:r>
          </a:p>
          <a:p>
            <a:pPr marL="345440" indent="-345440"/>
            <a:r>
              <a:rPr lang="en-US" sz="2000" dirty="0"/>
              <a:t>Linus (64-bit only)</a:t>
            </a:r>
          </a:p>
          <a:p>
            <a:pPr marL="802640" lvl="1" indent="-345440"/>
            <a:r>
              <a:rPr lang="en-US" sz="1600" dirty="0">
                <a:cs typeface="Arial"/>
              </a:rPr>
              <a:t>Ubuntu 18.04, 20.04 LTS (Gnome)</a:t>
            </a:r>
          </a:p>
          <a:p>
            <a:pPr marL="345440" indent="-345440"/>
            <a:r>
              <a:rPr lang="en-US" sz="2000" dirty="0"/>
              <a:t>iOS/</a:t>
            </a:r>
            <a:r>
              <a:rPr lang="en-US" sz="2000" dirty="0" err="1"/>
              <a:t>iPadOS</a:t>
            </a:r>
            <a:r>
              <a:rPr lang="en-US" sz="2000" dirty="0"/>
              <a:t> (</a:t>
            </a:r>
            <a:r>
              <a:rPr lang="en-US" sz="2000" dirty="0" err="1"/>
              <a:t>Ipads</a:t>
            </a:r>
            <a:r>
              <a:rPr lang="en-US" sz="2000" dirty="0"/>
              <a:t>)</a:t>
            </a:r>
          </a:p>
          <a:p>
            <a:pPr marL="802640" lvl="1" indent="-345440"/>
            <a:r>
              <a:rPr lang="en-US" sz="1600" dirty="0">
                <a:cs typeface="Arial"/>
              </a:rPr>
              <a:t>12.4, 13.4, 14a</a:t>
            </a:r>
          </a:p>
          <a:p>
            <a:pPr marL="345440" indent="-345440"/>
            <a:r>
              <a:rPr lang="en-US" sz="2000" dirty="0">
                <a:cs typeface="Arial"/>
              </a:rPr>
              <a:t>Chrome OS 84+</a:t>
            </a:r>
            <a:endParaRPr lang="en-US" sz="2000" dirty="0">
              <a:cs typeface="Arial"/>
            </a:endParaRPr>
          </a:p>
        </p:txBody>
      </p:sp>
      <p:sp>
        <p:nvSpPr>
          <p:cNvPr id="6" name="Text Placeholder 5"/>
          <p:cNvSpPr>
            <a:spLocks noGrp="1"/>
          </p:cNvSpPr>
          <p:nvPr>
            <p:ph type="body" sz="quarter" idx="23"/>
          </p:nvPr>
        </p:nvSpPr>
        <p:spPr>
          <a:xfrm>
            <a:off x="7239343" y="1829186"/>
            <a:ext cx="4952657" cy="482834"/>
          </a:xfrm>
        </p:spPr>
        <p:txBody>
          <a:bodyPr/>
          <a:lstStyle/>
          <a:p>
            <a:pPr algn="ctr"/>
            <a:r>
              <a:rPr lang="en-US" sz="2400" dirty="0">
                <a:cs typeface="Arial"/>
              </a:rPr>
              <a:t>Student Devices</a:t>
            </a:r>
            <a:r>
              <a:rPr lang="en-US" dirty="0">
                <a:cs typeface="Arial"/>
              </a:rPr>
              <a:t> </a:t>
            </a:r>
            <a:endParaRPr lang="en-US" dirty="0"/>
          </a:p>
        </p:txBody>
      </p:sp>
    </p:spTree>
    <p:extLst>
      <p:ext uri="{BB962C8B-B14F-4D97-AF65-F5344CB8AC3E}">
        <p14:creationId xmlns:p14="http://schemas.microsoft.com/office/powerpoint/2010/main" val="38392367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15" y="114166"/>
            <a:ext cx="8856227" cy="1535075"/>
          </a:xfrm>
        </p:spPr>
        <p:txBody>
          <a:bodyPr>
            <a:normAutofit/>
          </a:bodyPr>
          <a:lstStyle/>
          <a:p>
            <a:r>
              <a:rPr lang="en-US" dirty="0">
                <a:solidFill>
                  <a:schemeClr val="accent1"/>
                </a:solidFill>
              </a:rPr>
              <a:t>Phase I Pilot &amp; Science Field Test Supports</a:t>
            </a:r>
          </a:p>
        </p:txBody>
      </p:sp>
      <p:sp>
        <p:nvSpPr>
          <p:cNvPr id="3" name="Content Placeholder 2"/>
          <p:cNvSpPr>
            <a:spLocks noGrp="1"/>
          </p:cNvSpPr>
          <p:nvPr>
            <p:ph idx="1"/>
          </p:nvPr>
        </p:nvSpPr>
        <p:spPr>
          <a:xfrm>
            <a:off x="2362509" y="1650093"/>
            <a:ext cx="8567737" cy="5060812"/>
          </a:xfrm>
        </p:spPr>
        <p:txBody>
          <a:bodyPr vert="horz" lIns="91440" tIns="45720" rIns="91440" bIns="45720" rtlCol="0" anchor="t">
            <a:normAutofit fontScale="92500" lnSpcReduction="20000"/>
          </a:bodyPr>
          <a:lstStyle/>
          <a:p>
            <a:pPr lvl="1" fontAlgn="ctr"/>
            <a:r>
              <a:rPr lang="en-US" sz="2800" dirty="0">
                <a:latin typeface="Century Gothic"/>
              </a:rPr>
              <a:t>Item Type Sampler is currently available both online and in paper</a:t>
            </a:r>
            <a:endParaRPr lang="en-US" dirty="0">
              <a:latin typeface="Century Gothic"/>
            </a:endParaRPr>
          </a:p>
          <a:p>
            <a:pPr lvl="2" fontAlgn="ctr"/>
            <a:r>
              <a:rPr lang="en-US" sz="2400" dirty="0">
                <a:latin typeface="Century Gothic" panose="020B0502020202020204" pitchFamily="34" charset="0"/>
              </a:rPr>
              <a:t>English and Spanish are available for download now through the Assessment Portal, there will be an order process for large print and Braille.</a:t>
            </a:r>
          </a:p>
          <a:p>
            <a:pPr lvl="2"/>
            <a:endParaRPr lang="en-US" sz="2400" dirty="0">
              <a:latin typeface="Century Gothic" panose="020B0502020202020204" pitchFamily="34" charset="0"/>
            </a:endParaRPr>
          </a:p>
          <a:p>
            <a:pPr lvl="1"/>
            <a:r>
              <a:rPr lang="en-US" sz="2800" dirty="0">
                <a:latin typeface="Century Gothic"/>
                <a:ea typeface="+mn-lt"/>
                <a:cs typeface="+mn-lt"/>
              </a:rPr>
              <a:t>Pre-assessment</a:t>
            </a:r>
          </a:p>
          <a:p>
            <a:pPr lvl="2"/>
            <a:r>
              <a:rPr lang="en-US" sz="2400" dirty="0">
                <a:latin typeface="Century Gothic"/>
              </a:rPr>
              <a:t>The pre-assessment is a paper form made up of a subset of items from the online item sampler that reflect a range of ALDs to help educators understand alignments and still get information on student performance. </a:t>
            </a:r>
          </a:p>
          <a:p>
            <a:pPr lvl="2"/>
            <a:endParaRPr lang="en-US" sz="2400" dirty="0">
              <a:latin typeface="Century Gothic"/>
            </a:endParaRPr>
          </a:p>
          <a:p>
            <a:pPr lvl="1"/>
            <a:r>
              <a:rPr lang="en-US" sz="3200" dirty="0">
                <a:latin typeface="Century Gothic"/>
              </a:rPr>
              <a:t>Professional Learning support</a:t>
            </a:r>
            <a:endParaRPr lang="en-US" sz="3200" dirty="0"/>
          </a:p>
          <a:p>
            <a:pPr lvl="2"/>
            <a:r>
              <a:rPr lang="en-US" sz="2400" dirty="0">
                <a:latin typeface="Century Gothic"/>
              </a:rPr>
              <a:t>To help educators identify and understand differences in ALDs, Range ALD progressions supporting documents tied to the Item Type Samplers will be available.</a:t>
            </a:r>
            <a:endParaRPr lang="en-US" sz="2400" dirty="0">
              <a:latin typeface="Century Gothic" panose="020B0502020202020204" pitchFamily="34" charset="0"/>
            </a:endParaRPr>
          </a:p>
          <a:p>
            <a:pPr lvl="2"/>
            <a:endParaRPr lang="en-US" sz="2400" dirty="0">
              <a:latin typeface="Century Gothic" panose="020B0502020202020204" pitchFamily="34" charset="0"/>
            </a:endParaRPr>
          </a:p>
          <a:p>
            <a:pPr lvl="1" fontAlgn="ctr"/>
            <a:endParaRPr lang="en-US" sz="2800" dirty="0">
              <a:latin typeface="Century Gothic" panose="020B0502020202020204" pitchFamily="34" charset="0"/>
            </a:endParaRPr>
          </a:p>
          <a:p>
            <a:pPr marL="914400" lvl="2" indent="0" fontAlgn="ctr">
              <a:buNone/>
            </a:pPr>
            <a:endParaRPr lang="en-US" sz="2400" dirty="0">
              <a:latin typeface="Century Gothic" panose="020B0502020202020204" pitchFamily="34" charset="0"/>
            </a:endParaRPr>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
        <p:nvSpPr>
          <p:cNvPr id="5" name="Rectangle 4">
            <a:extLst>
              <a:ext uri="{FF2B5EF4-FFF2-40B4-BE49-F238E27FC236}">
                <a16:creationId xmlns:a16="http://schemas.microsoft.com/office/drawing/2014/main" id="{59D5AAC1-075B-404E-AF8A-BAA2B7FE2823}"/>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pitchFamily="2" charset="0"/>
              </a:rPr>
              <a:t> </a:t>
            </a:r>
            <a:endParaRPr lang="en-US"/>
          </a:p>
        </p:txBody>
      </p:sp>
    </p:spTree>
    <p:custDataLst>
      <p:tags r:id="rId1"/>
    </p:custDataLst>
    <p:extLst>
      <p:ext uri="{BB962C8B-B14F-4D97-AF65-F5344CB8AC3E}">
        <p14:creationId xmlns:p14="http://schemas.microsoft.com/office/powerpoint/2010/main" val="42698437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NSCAS Science</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5669619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F34C-E420-4A9D-9A4D-26EF412B6296}"/>
              </a:ext>
            </a:extLst>
          </p:cNvPr>
          <p:cNvSpPr>
            <a:spLocks noGrp="1"/>
          </p:cNvSpPr>
          <p:nvPr>
            <p:ph type="title"/>
          </p:nvPr>
        </p:nvSpPr>
        <p:spPr/>
        <p:txBody>
          <a:bodyPr/>
          <a:lstStyle/>
          <a:p>
            <a:r>
              <a:rPr lang="en-US"/>
              <a:t>			     Waiver </a:t>
            </a:r>
          </a:p>
        </p:txBody>
      </p:sp>
      <p:sp>
        <p:nvSpPr>
          <p:cNvPr id="3" name="Content Placeholder 2">
            <a:extLst>
              <a:ext uri="{FF2B5EF4-FFF2-40B4-BE49-F238E27FC236}">
                <a16:creationId xmlns:a16="http://schemas.microsoft.com/office/drawing/2014/main" id="{33699C54-209B-4736-BFF5-EBCE8632521E}"/>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b="1"/>
              <a:t>What does this mean for statewide science assessments in 2020-2021?</a:t>
            </a:r>
            <a:endParaRPr lang="en-US"/>
          </a:p>
          <a:p>
            <a:pPr lvl="0"/>
            <a:r>
              <a:rPr lang="en-US"/>
              <a:t>5</a:t>
            </a:r>
            <a:r>
              <a:rPr lang="en-US" baseline="30000"/>
              <a:t>th</a:t>
            </a:r>
            <a:r>
              <a:rPr lang="en-US"/>
              <a:t> and 8</a:t>
            </a:r>
            <a:r>
              <a:rPr lang="en-US" baseline="30000"/>
              <a:t>th</a:t>
            </a:r>
            <a:r>
              <a:rPr lang="en-US"/>
              <a:t> grade students will only have to take one science test in the spring of 2021.</a:t>
            </a:r>
          </a:p>
          <a:p>
            <a:r>
              <a:rPr lang="en-US"/>
              <a:t>The tests in the spring of 2021 for 5</a:t>
            </a:r>
            <a:r>
              <a:rPr lang="en-US" baseline="30000"/>
              <a:t>th</a:t>
            </a:r>
            <a:r>
              <a:rPr lang="en-US"/>
              <a:t> and 8</a:t>
            </a:r>
            <a:r>
              <a:rPr lang="en-US" baseline="30000"/>
              <a:t>th</a:t>
            </a:r>
            <a:r>
              <a:rPr lang="en-US"/>
              <a:t> grade students will be a required field test aligned to Nebraska’s College and Career Ready Standards for Science (NCCRS-S).</a:t>
            </a:r>
          </a:p>
          <a:p>
            <a:pPr lvl="0"/>
            <a:r>
              <a:rPr lang="en-US"/>
              <a:t>Districts will not receive results from the field tests. Field tests are conducted to “test” the assessment questions/prompts not “test” students. </a:t>
            </a:r>
          </a:p>
          <a:p>
            <a:pPr lvl="0"/>
            <a:r>
              <a:rPr lang="en-US"/>
              <a:t>Results from the field test will not be reported to the public on the Nebraska Education Profile (NEP) nor be used in the calculations of  the </a:t>
            </a:r>
            <a:r>
              <a:rPr lang="en-US" err="1"/>
              <a:t>AQuESTT</a:t>
            </a:r>
            <a:r>
              <a:rPr lang="en-US"/>
              <a:t> accountability system. </a:t>
            </a:r>
          </a:p>
          <a:p>
            <a:pPr lvl="0"/>
            <a:r>
              <a:rPr lang="en-US"/>
              <a:t>Field tests are used to inform the process as we move towards an operational test in 2021-2022.</a:t>
            </a:r>
          </a:p>
          <a:p>
            <a:pPr marL="0" indent="0">
              <a:buNone/>
            </a:pPr>
            <a:r>
              <a:rPr lang="en-US" b="1"/>
              <a:t>What does this mean for science teaching and learning 2020-2021?</a:t>
            </a:r>
            <a:endParaRPr lang="en-US"/>
          </a:p>
          <a:p>
            <a:pPr lvl="0"/>
            <a:r>
              <a:rPr lang="en-US"/>
              <a:t>Grade-level science instruction should be aligned to Nebraska’s College and Career Ready Standards for Science (NCCRS-S).  Teaching towards the legacy science standards should be discontinued.  </a:t>
            </a:r>
          </a:p>
        </p:txBody>
      </p:sp>
    </p:spTree>
    <p:custDataLst>
      <p:tags r:id="rId1"/>
    </p:custDataLst>
    <p:extLst>
      <p:ext uri="{BB962C8B-B14F-4D97-AF65-F5344CB8AC3E}">
        <p14:creationId xmlns:p14="http://schemas.microsoft.com/office/powerpoint/2010/main" val="69210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72" y="300295"/>
            <a:ext cx="8738507" cy="6209457"/>
          </a:xfrm>
          <a:prstGeom prst="rect">
            <a:avLst/>
          </a:prstGeom>
        </p:spPr>
      </p:pic>
      <p:sp>
        <p:nvSpPr>
          <p:cNvPr id="3" name="Right Arrow 2"/>
          <p:cNvSpPr/>
          <p:nvPr/>
        </p:nvSpPr>
        <p:spPr>
          <a:xfrm>
            <a:off x="2115800" y="881639"/>
            <a:ext cx="3314700"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62757" y="1072823"/>
            <a:ext cx="3020786" cy="646331"/>
          </a:xfrm>
          <a:prstGeom prst="rect">
            <a:avLst/>
          </a:prstGeom>
          <a:noFill/>
        </p:spPr>
        <p:txBody>
          <a:bodyPr wrap="square" rtlCol="0">
            <a:spAutoFit/>
          </a:bodyPr>
          <a:lstStyle/>
          <a:p>
            <a:r>
              <a:rPr lang="en-US">
                <a:solidFill>
                  <a:schemeClr val="bg1"/>
                </a:solidFill>
              </a:rPr>
              <a:t>Found on the NDE Statewide Assessment webpage </a:t>
            </a:r>
          </a:p>
        </p:txBody>
      </p:sp>
    </p:spTree>
    <p:custDataLst>
      <p:tags r:id="rId1"/>
    </p:custDataLst>
    <p:extLst>
      <p:ext uri="{BB962C8B-B14F-4D97-AF65-F5344CB8AC3E}">
        <p14:creationId xmlns:p14="http://schemas.microsoft.com/office/powerpoint/2010/main" val="176826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Pivot Resources to Support Districts</a:t>
            </a:r>
          </a:p>
        </p:txBody>
      </p:sp>
      <p:sp>
        <p:nvSpPr>
          <p:cNvPr id="3" name="Content Placeholder 2"/>
          <p:cNvSpPr>
            <a:spLocks noGrp="1"/>
          </p:cNvSpPr>
          <p:nvPr>
            <p:ph idx="1"/>
          </p:nvPr>
        </p:nvSpPr>
        <p:spPr/>
        <p:txBody>
          <a:bodyPr/>
          <a:lstStyle/>
          <a:p>
            <a:r>
              <a:rPr lang="en-US" dirty="0"/>
              <a:t>Series of 5 &amp; 8 Grade Formative Classroom Tasks</a:t>
            </a:r>
          </a:p>
          <a:p>
            <a:r>
              <a:rPr lang="en-US" dirty="0"/>
              <a:t>Extended Science Indicators for Non-Tested Grades</a:t>
            </a:r>
          </a:p>
          <a:p>
            <a:pPr lvl="1"/>
            <a:r>
              <a:rPr lang="en-US" dirty="0"/>
              <a:t>Help Establish Grade Level Expectations for Students that Qualify for NSCAS Alternate</a:t>
            </a:r>
          </a:p>
          <a:p>
            <a:r>
              <a:rPr lang="en-US" dirty="0"/>
              <a:t>Instructional Clarification for Extended Science Indicators</a:t>
            </a:r>
          </a:p>
          <a:p>
            <a:pPr lvl="1"/>
            <a:r>
              <a:rPr lang="en-US" dirty="0"/>
              <a:t>Provide Teachers with Instructional </a:t>
            </a:r>
            <a:r>
              <a:rPr lang="en-US" dirty="0" smtClean="0"/>
              <a:t>Suggestions </a:t>
            </a:r>
            <a:r>
              <a:rPr lang="en-US" dirty="0"/>
              <a:t>for Teaching Extended Science Indicators for Students that Qualify for NSCAS Alternate</a:t>
            </a:r>
          </a:p>
          <a:p>
            <a:r>
              <a:rPr lang="en-US" dirty="0"/>
              <a:t>Pay for MAP Growth in Grades K-2 and 9-10</a:t>
            </a:r>
          </a:p>
        </p:txBody>
      </p:sp>
    </p:spTree>
    <p:custDataLst>
      <p:tags r:id="rId1"/>
    </p:custDataLst>
    <p:extLst>
      <p:ext uri="{BB962C8B-B14F-4D97-AF65-F5344CB8AC3E}">
        <p14:creationId xmlns:p14="http://schemas.microsoft.com/office/powerpoint/2010/main" val="23868315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384" y="930876"/>
            <a:ext cx="8396415" cy="4926227"/>
          </a:xfrm>
        </p:spPr>
        <p:txBody>
          <a:bodyPr>
            <a:normAutofit/>
          </a:bodyPr>
          <a:lstStyle/>
          <a:p>
            <a:r>
              <a:rPr lang="en-US"/>
              <a:t>	5</a:t>
            </a:r>
            <a:r>
              <a:rPr lang="en-US" baseline="30000"/>
              <a:t>th</a:t>
            </a:r>
            <a:r>
              <a:rPr lang="en-US"/>
              <a:t> grade pre-pilot task  </a:t>
            </a:r>
            <a:br>
              <a:rPr lang="en-US"/>
            </a:br>
            <a:r>
              <a:rPr lang="en-US"/>
              <a:t>		</a:t>
            </a:r>
            <a:r>
              <a:rPr lang="en-US" sz="3600" u="sng">
                <a:hlinkClick r:id="rId3"/>
              </a:rPr>
              <a:t>http://bit.ly/prepilot5</a:t>
            </a:r>
            <a:r>
              <a:rPr lang="en-US" u="sng"/>
              <a:t/>
            </a:r>
            <a:br>
              <a:rPr lang="en-US" u="sng"/>
            </a:br>
            <a:r>
              <a:rPr lang="en-US" u="sng"/>
              <a:t/>
            </a:r>
            <a:br>
              <a:rPr lang="en-US" u="sng"/>
            </a:br>
            <a:r>
              <a:rPr lang="en-US" sz="3100" u="sng">
                <a:hlinkClick r:id="rId4"/>
              </a:rPr>
              <a:t>5th Gr Pre-Pilot Task – Changing Coral</a:t>
            </a:r>
            <a:r>
              <a:rPr lang="en-US" sz="3100"/>
              <a:t> (</a:t>
            </a:r>
            <a:r>
              <a:rPr lang="en-US" sz="3100" i="1"/>
              <a:t>Pdf</a:t>
            </a:r>
            <a:r>
              <a:rPr lang="en-US" sz="3100"/>
              <a:t>)</a:t>
            </a:r>
            <a:br>
              <a:rPr lang="en-US" sz="3100"/>
            </a:br>
            <a:r>
              <a:rPr lang="en-US" sz="3100" u="sng">
                <a:hlinkClick r:id="rId5"/>
              </a:rPr>
              <a:t>5th Gr Pre-Pilot Key – Changing Coral</a:t>
            </a:r>
            <a:r>
              <a:rPr lang="en-US" sz="3100"/>
              <a:t> (</a:t>
            </a:r>
            <a:r>
              <a:rPr lang="en-US" sz="3100" i="1"/>
              <a:t>Pdf</a:t>
            </a:r>
            <a:r>
              <a:rPr lang="en-US" sz="3100"/>
              <a:t>)</a:t>
            </a:r>
            <a:br>
              <a:rPr lang="en-US" sz="3100"/>
            </a:br>
            <a:r>
              <a:rPr lang="en-US" sz="3100" u="sng">
                <a:hlinkClick r:id="rId6"/>
              </a:rPr>
              <a:t>5th Gr Changing Coral Annotated</a:t>
            </a:r>
            <a:r>
              <a:rPr lang="en-US" sz="3100"/>
              <a:t> (</a:t>
            </a:r>
            <a:r>
              <a:rPr lang="en-US" sz="3100" i="1"/>
              <a:t>PowerPoint</a:t>
            </a:r>
            <a:r>
              <a:rPr lang="en-US" sz="3100"/>
              <a:t>)</a:t>
            </a:r>
          </a:p>
        </p:txBody>
      </p:sp>
    </p:spTree>
    <p:custDataLst>
      <p:tags r:id="rId1"/>
    </p:custDataLst>
    <p:extLst>
      <p:ext uri="{BB962C8B-B14F-4D97-AF65-F5344CB8AC3E}">
        <p14:creationId xmlns:p14="http://schemas.microsoft.com/office/powerpoint/2010/main" val="2458996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47" y="1093573"/>
            <a:ext cx="10161814" cy="4988820"/>
          </a:xfrm>
        </p:spPr>
        <p:txBody>
          <a:bodyPr>
            <a:normAutofit/>
          </a:bodyPr>
          <a:lstStyle/>
          <a:p>
            <a:r>
              <a:rPr lang="en-US" sz="6000"/>
              <a:t>	    </a:t>
            </a:r>
            <a:r>
              <a:rPr lang="en-US" sz="4900"/>
              <a:t>8</a:t>
            </a:r>
            <a:r>
              <a:rPr lang="en-US" sz="4900" baseline="30000"/>
              <a:t>th</a:t>
            </a:r>
            <a:r>
              <a:rPr lang="en-US" sz="4900"/>
              <a:t> grade pre-pilot task  </a:t>
            </a:r>
            <a:r>
              <a:rPr lang="en-US"/>
              <a:t/>
            </a:r>
            <a:br>
              <a:rPr lang="en-US"/>
            </a:br>
            <a:r>
              <a:rPr lang="en-US"/>
              <a:t>			</a:t>
            </a:r>
            <a:r>
              <a:rPr lang="en-US" sz="3600" u="sng">
                <a:hlinkClick r:id="rId3"/>
              </a:rPr>
              <a:t>http://bit.ly/prepilot8</a:t>
            </a:r>
            <a:r>
              <a:rPr lang="en-US" sz="4000" u="sng"/>
              <a:t/>
            </a:r>
            <a:br>
              <a:rPr lang="en-US" sz="4000" u="sng"/>
            </a:br>
            <a:r>
              <a:rPr lang="en-US" sz="4000" u="sng"/>
              <a:t/>
            </a:r>
            <a:br>
              <a:rPr lang="en-US" sz="4000" u="sng"/>
            </a:br>
            <a:r>
              <a:rPr lang="en-US" sz="4000"/>
              <a:t>	</a:t>
            </a:r>
            <a:r>
              <a:rPr lang="en-US" sz="3100" u="sng">
                <a:hlinkClick r:id="rId4"/>
              </a:rPr>
              <a:t>8th Gr Pre-Pilot Task – Blue Skin</a:t>
            </a:r>
            <a:r>
              <a:rPr lang="en-US" sz="3100"/>
              <a:t> (</a:t>
            </a:r>
            <a:r>
              <a:rPr lang="en-US" sz="3100" i="1"/>
              <a:t>Pdf</a:t>
            </a:r>
            <a:r>
              <a:rPr lang="en-US" sz="3100"/>
              <a:t>)</a:t>
            </a:r>
            <a:br>
              <a:rPr lang="en-US" sz="3100"/>
            </a:br>
            <a:r>
              <a:rPr lang="en-US" sz="3100"/>
              <a:t>	</a:t>
            </a:r>
            <a:r>
              <a:rPr lang="en-US" sz="3100" u="sng">
                <a:hlinkClick r:id="rId5"/>
              </a:rPr>
              <a:t>8th Gr Pre-Pilot Key – Blue Skin </a:t>
            </a:r>
            <a:r>
              <a:rPr lang="en-US" sz="3100"/>
              <a:t>(</a:t>
            </a:r>
            <a:r>
              <a:rPr lang="en-US" sz="3100" i="1"/>
              <a:t>Pdf</a:t>
            </a:r>
            <a:r>
              <a:rPr lang="en-US" sz="3100"/>
              <a:t>)</a:t>
            </a:r>
            <a:br>
              <a:rPr lang="en-US" sz="3100"/>
            </a:br>
            <a:r>
              <a:rPr lang="en-US" sz="3100"/>
              <a:t>	</a:t>
            </a:r>
            <a:r>
              <a:rPr lang="en-US" sz="3100" u="sng">
                <a:hlinkClick r:id="rId6"/>
              </a:rPr>
              <a:t>8th Gr Blue Skin Annotated</a:t>
            </a:r>
            <a:r>
              <a:rPr lang="en-US" sz="3100"/>
              <a:t> (</a:t>
            </a:r>
            <a:r>
              <a:rPr lang="en-US" sz="3100" i="1"/>
              <a:t>PowerPoint</a:t>
            </a:r>
            <a:r>
              <a:rPr lang="en-US" sz="3100"/>
              <a:t>)</a:t>
            </a:r>
            <a:br>
              <a:rPr lang="en-US" sz="3100"/>
            </a:br>
            <a:endParaRPr lang="en-US" sz="3100"/>
          </a:p>
        </p:txBody>
      </p:sp>
    </p:spTree>
    <p:custDataLst>
      <p:tags r:id="rId1"/>
    </p:custDataLst>
    <p:extLst>
      <p:ext uri="{BB962C8B-B14F-4D97-AF65-F5344CB8AC3E}">
        <p14:creationId xmlns:p14="http://schemas.microsoft.com/office/powerpoint/2010/main" val="16411096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309" y="740163"/>
            <a:ext cx="9042979" cy="486099"/>
          </a:xfrm>
        </p:spPr>
        <p:txBody>
          <a:bodyPr>
            <a:normAutofit fontScale="90000"/>
          </a:bodyPr>
          <a:lstStyle/>
          <a:p>
            <a:r>
              <a:rPr lang="en-US" dirty="0">
                <a:hlinkClick r:id="rId4"/>
              </a:rPr>
              <a:t>Additional Resources</a:t>
            </a:r>
            <a:endParaRPr lang="en-US" dirty="0"/>
          </a:p>
        </p:txBody>
      </p:sp>
      <p:sp>
        <p:nvSpPr>
          <p:cNvPr id="3" name="Text Placeholder 2"/>
          <p:cNvSpPr>
            <a:spLocks noGrp="1"/>
          </p:cNvSpPr>
          <p:nvPr>
            <p:ph type="body" sz="quarter" idx="24"/>
          </p:nvPr>
        </p:nvSpPr>
        <p:spPr>
          <a:xfrm>
            <a:off x="2366010" y="1937150"/>
            <a:ext cx="9158119" cy="4379760"/>
          </a:xfrm>
        </p:spPr>
        <p:txBody>
          <a:bodyPr/>
          <a:lstStyle/>
          <a:p>
            <a:r>
              <a:rPr lang="en-US" sz="4400" dirty="0"/>
              <a:t>Test Blueprint and supporting material</a:t>
            </a:r>
          </a:p>
          <a:p>
            <a:pPr lvl="1"/>
            <a:r>
              <a:rPr lang="en-US" sz="4400" dirty="0"/>
              <a:t>Recording introducing the materials</a:t>
            </a:r>
          </a:p>
          <a:p>
            <a:r>
              <a:rPr lang="en-US" sz="4000" dirty="0"/>
              <a:t>Item Type Sampler (practice opportunity)</a:t>
            </a:r>
          </a:p>
          <a:p>
            <a:r>
              <a:rPr lang="en-US" sz="4000" dirty="0"/>
              <a:t>Guidance on Scheduling</a:t>
            </a:r>
          </a:p>
          <a:p>
            <a:r>
              <a:rPr lang="en-US" sz="4000" dirty="0"/>
              <a:t>ALDs</a:t>
            </a:r>
          </a:p>
          <a:p>
            <a:endParaRPr lang="en-US" dirty="0"/>
          </a:p>
        </p:txBody>
      </p:sp>
    </p:spTree>
    <p:custDataLst>
      <p:tags r:id="rId1"/>
    </p:custDataLst>
    <p:extLst>
      <p:ext uri="{BB962C8B-B14F-4D97-AF65-F5344CB8AC3E}">
        <p14:creationId xmlns:p14="http://schemas.microsoft.com/office/powerpoint/2010/main" val="35001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081051" y="646386"/>
            <a:ext cx="8213833" cy="1056290"/>
          </a:xfrm>
        </p:spPr>
        <p:txBody>
          <a:bodyPr>
            <a:noAutofit/>
          </a:bodyPr>
          <a:lstStyle/>
          <a:p>
            <a:pPr algn="ctr"/>
            <a:r>
              <a:rPr lang="en-US" sz="2400" b="1" dirty="0">
                <a:solidFill>
                  <a:srgbClr val="0070C0"/>
                </a:solidFill>
              </a:rPr>
              <a:t>Strengthening Claims-based Interpretations and Uses of Local and Large-scale Science Assessment Scores</a:t>
            </a:r>
            <a:br>
              <a:rPr lang="en-US" sz="2400" b="1" dirty="0">
                <a:solidFill>
                  <a:srgbClr val="0070C0"/>
                </a:solidFill>
              </a:rPr>
            </a:br>
            <a:r>
              <a:rPr lang="en-US" sz="2400" b="1" dirty="0">
                <a:solidFill>
                  <a:srgbClr val="0070C0"/>
                </a:solidFill>
              </a:rPr>
              <a:t>(SCILLSS)</a:t>
            </a:r>
          </a:p>
        </p:txBody>
      </p:sp>
      <p:pic>
        <p:nvPicPr>
          <p:cNvPr id="23" name="Picture 22"/>
          <p:cNvPicPr>
            <a:picLocks noChangeAspect="1"/>
          </p:cNvPicPr>
          <p:nvPr/>
        </p:nvPicPr>
        <p:blipFill>
          <a:blip r:embed="rId4"/>
          <a:stretch>
            <a:fillRect/>
          </a:stretch>
        </p:blipFill>
        <p:spPr>
          <a:xfrm>
            <a:off x="10294884" y="188876"/>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10503011" y="5565417"/>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4" name="TextBox 3"/>
          <p:cNvSpPr txBox="1"/>
          <p:nvPr/>
        </p:nvSpPr>
        <p:spPr>
          <a:xfrm>
            <a:off x="2380593" y="1844566"/>
            <a:ext cx="9431675" cy="1862048"/>
          </a:xfrm>
          <a:prstGeom prst="rect">
            <a:avLst/>
          </a:prstGeom>
          <a:noFill/>
        </p:spPr>
        <p:txBody>
          <a:bodyPr wrap="square" rtlCol="0">
            <a:spAutoFit/>
          </a:bodyPr>
          <a:lstStyle/>
          <a:p>
            <a:pPr marL="342900" indent="-342900">
              <a:lnSpc>
                <a:spcPct val="80000"/>
              </a:lnSpc>
              <a:spcBef>
                <a:spcPts val="600"/>
              </a:spcBef>
              <a:spcAft>
                <a:spcPts val="600"/>
              </a:spcAft>
              <a:buFont typeface="Arial" panose="020B0604020202020204" pitchFamily="34" charset="0"/>
              <a:buChar char="•"/>
            </a:pPr>
            <a:r>
              <a:rPr lang="en-US" dirty="0"/>
              <a:t>Funded by the US Department of Education’s Enhanced Assessment Instruments Grant Program (EAG)</a:t>
            </a:r>
          </a:p>
          <a:p>
            <a:pPr marL="342900" indent="-342900">
              <a:lnSpc>
                <a:spcPct val="80000"/>
              </a:lnSpc>
              <a:spcBef>
                <a:spcPts val="600"/>
              </a:spcBef>
              <a:spcAft>
                <a:spcPts val="600"/>
              </a:spcAft>
              <a:buFont typeface="Arial" panose="020B0604020202020204" pitchFamily="34" charset="0"/>
              <a:buChar char="•"/>
            </a:pPr>
            <a:r>
              <a:rPr lang="en-US" dirty="0"/>
              <a:t>Collaborative partnership including three states (MT, WY &amp; NE) four organizations, and 10 expert panel members</a:t>
            </a:r>
          </a:p>
          <a:p>
            <a:pPr marL="342900" indent="-342900">
              <a:lnSpc>
                <a:spcPct val="80000"/>
              </a:lnSpc>
              <a:spcBef>
                <a:spcPts val="600"/>
              </a:spcBef>
              <a:spcAft>
                <a:spcPts val="600"/>
              </a:spcAft>
              <a:buFont typeface="Arial" panose="020B0604020202020204" pitchFamily="34" charset="0"/>
              <a:buChar char="•"/>
            </a:pPr>
            <a:r>
              <a:rPr lang="en-US" dirty="0"/>
              <a:t>Four year timeline (April 2017 – December 2020)</a:t>
            </a:r>
          </a:p>
          <a:p>
            <a:endParaRPr lang="en-US" dirty="0"/>
          </a:p>
        </p:txBody>
      </p:sp>
      <p:sp>
        <p:nvSpPr>
          <p:cNvPr id="6" name="TextBox 5"/>
          <p:cNvSpPr txBox="1"/>
          <p:nvPr/>
        </p:nvSpPr>
        <p:spPr>
          <a:xfrm>
            <a:off x="2380593" y="3561479"/>
            <a:ext cx="8672983" cy="2492990"/>
          </a:xfrm>
          <a:prstGeom prst="rect">
            <a:avLst/>
          </a:prstGeom>
          <a:noFill/>
        </p:spPr>
        <p:txBody>
          <a:bodyPr wrap="square" rtlCol="0">
            <a:spAutoFit/>
          </a:bodyPr>
          <a:lstStyle/>
          <a:p>
            <a:r>
              <a:rPr lang="en-US" sz="2400" b="1" dirty="0">
                <a:solidFill>
                  <a:srgbClr val="0070C0"/>
                </a:solidFill>
              </a:rPr>
              <a:t>Resources Available: </a:t>
            </a:r>
          </a:p>
          <a:p>
            <a:r>
              <a:rPr lang="en-US" sz="2000" dirty="0"/>
              <a:t>Website:  </a:t>
            </a:r>
            <a:r>
              <a:rPr lang="en-US" sz="2000" dirty="0">
                <a:hlinkClick r:id="rId5"/>
              </a:rPr>
              <a:t>scillsspartners.org</a:t>
            </a:r>
            <a:endParaRPr lang="en-US" sz="2000" dirty="0"/>
          </a:p>
          <a:p>
            <a:endParaRPr lang="en-US" sz="2000" dirty="0"/>
          </a:p>
          <a:p>
            <a:pPr marL="342900" indent="-342900">
              <a:buFont typeface="Arial" panose="020B0604020202020204" pitchFamily="34" charset="0"/>
              <a:buChar char="•"/>
            </a:pPr>
            <a:r>
              <a:rPr lang="en-US" dirty="0"/>
              <a:t>Tools/templates &amp; process guides to develop classroom formative science tasks including a facilitators toolkit to lead the work</a:t>
            </a:r>
          </a:p>
          <a:p>
            <a:pPr marL="342900" indent="-342900">
              <a:buFont typeface="Arial" panose="020B0604020202020204" pitchFamily="34" charset="0"/>
              <a:buChar char="•"/>
            </a:pPr>
            <a:r>
              <a:rPr lang="en-US" dirty="0"/>
              <a:t>Assessment literacy modules</a:t>
            </a:r>
          </a:p>
          <a:p>
            <a:pPr marL="342900" indent="-342900">
              <a:buFont typeface="Arial" panose="020B0604020202020204" pitchFamily="34" charset="0"/>
              <a:buChar char="•"/>
            </a:pPr>
            <a:r>
              <a:rPr lang="en-US" dirty="0"/>
              <a:t>Assessment system self-evaluation protocol </a:t>
            </a:r>
          </a:p>
          <a:p>
            <a:pPr marL="342900" indent="-342900">
              <a:buFont typeface="Arial" panose="020B0604020202020204" pitchFamily="34" charset="0"/>
              <a:buChar char="•"/>
            </a:pPr>
            <a:endParaRPr lang="en-US" sz="2000" dirty="0">
              <a:ln w="22225">
                <a:solidFill>
                  <a:schemeClr val="accent2"/>
                </a:solidFill>
                <a:prstDash val="solid"/>
              </a:ln>
            </a:endParaRPr>
          </a:p>
        </p:txBody>
      </p:sp>
    </p:spTree>
    <p:custDataLst>
      <p:tags r:id="rId1"/>
    </p:custDataLst>
    <p:extLst>
      <p:ext uri="{BB962C8B-B14F-4D97-AF65-F5344CB8AC3E}">
        <p14:creationId xmlns:p14="http://schemas.microsoft.com/office/powerpoint/2010/main" val="42524054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223" y="740163"/>
            <a:ext cx="8997065" cy="486099"/>
          </a:xfrm>
        </p:spPr>
        <p:txBody>
          <a:bodyPr>
            <a:noAutofit/>
          </a:bodyPr>
          <a:lstStyle/>
          <a:p>
            <a:r>
              <a:rPr lang="en-US" sz="3600" dirty="0"/>
              <a:t>Stackable, Instructionally-embedded, Portable Science (SIPS) Assessments</a:t>
            </a:r>
          </a:p>
        </p:txBody>
      </p:sp>
      <p:sp>
        <p:nvSpPr>
          <p:cNvPr id="3" name="Text Placeholder 2"/>
          <p:cNvSpPr>
            <a:spLocks noGrp="1"/>
          </p:cNvSpPr>
          <p:nvPr>
            <p:ph type="body" sz="quarter" idx="24"/>
          </p:nvPr>
        </p:nvSpPr>
        <p:spPr>
          <a:xfrm>
            <a:off x="2107769" y="1875295"/>
            <a:ext cx="9416360" cy="4602997"/>
          </a:xfrm>
        </p:spPr>
        <p:txBody>
          <a:bodyPr>
            <a:normAutofit fontScale="92500"/>
          </a:bodyPr>
          <a:lstStyle/>
          <a:p>
            <a:r>
              <a:rPr lang="en-US" dirty="0"/>
              <a:t>Funded by US Department of Education’s Competitive Grants for State Assessments (CGSA)</a:t>
            </a:r>
          </a:p>
          <a:p>
            <a:r>
              <a:rPr lang="en-US" dirty="0"/>
              <a:t>Collaboration with 8 states (AL, AK, MT, WY, NM, NY, SC, NE) &amp; 5 organizations (</a:t>
            </a:r>
            <a:r>
              <a:rPr lang="en-US" dirty="0" err="1"/>
              <a:t>edCount</a:t>
            </a:r>
            <a:r>
              <a:rPr lang="en-US" dirty="0"/>
              <a:t> LLC, the Center for Assessment, the Learning Sciences Research Institute at the University of Illinois, SRI International, and Creative Measurement, LLC)</a:t>
            </a:r>
          </a:p>
          <a:p>
            <a:r>
              <a:rPr lang="en-US" dirty="0"/>
              <a:t>Three year timeline: (October 2020 to September 2023)</a:t>
            </a:r>
          </a:p>
          <a:p>
            <a:pPr marL="0" indent="0">
              <a:buNone/>
            </a:pPr>
            <a:r>
              <a:rPr lang="en-US" b="1" dirty="0"/>
              <a:t>Objectives and Activities</a:t>
            </a:r>
          </a:p>
          <a:p>
            <a:r>
              <a:rPr lang="en-US" dirty="0"/>
              <a:t>Develop prototype science units with common instructionally embedded assessments at grades 5 and 8</a:t>
            </a:r>
          </a:p>
          <a:p>
            <a:r>
              <a:rPr lang="en-US" dirty="0"/>
              <a:t>Engage educators in classroom assessment development workshops to develop this bank of tasks and grow their assessment literacy</a:t>
            </a:r>
          </a:p>
          <a:p>
            <a:r>
              <a:rPr lang="en-US" dirty="0"/>
              <a:t>Engage educators to evaluate students’ learning and make appropriate instructional decisions</a:t>
            </a:r>
          </a:p>
          <a:p>
            <a:endParaRPr lang="en-US" dirty="0"/>
          </a:p>
        </p:txBody>
      </p:sp>
    </p:spTree>
    <p:custDataLst>
      <p:tags r:id="rId1"/>
    </p:custDataLst>
    <p:extLst>
      <p:ext uri="{BB962C8B-B14F-4D97-AF65-F5344CB8AC3E}">
        <p14:creationId xmlns:p14="http://schemas.microsoft.com/office/powerpoint/2010/main" val="786071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7187" y="740163"/>
            <a:ext cx="8656102" cy="486099"/>
          </a:xfrm>
        </p:spPr>
        <p:txBody>
          <a:bodyPr>
            <a:noAutofit/>
          </a:bodyPr>
          <a:lstStyle/>
          <a:p>
            <a:pPr lvl="1"/>
            <a:r>
              <a:rPr lang="en-US" sz="2800" dirty="0"/>
              <a:t>Science Formative Classroom Task Development &amp; Repository for Grades 5 &amp; 8</a:t>
            </a:r>
          </a:p>
        </p:txBody>
      </p:sp>
      <p:sp>
        <p:nvSpPr>
          <p:cNvPr id="3" name="Text Placeholder 2"/>
          <p:cNvSpPr>
            <a:spLocks noGrp="1"/>
          </p:cNvSpPr>
          <p:nvPr>
            <p:ph type="body" sz="quarter" idx="24"/>
          </p:nvPr>
        </p:nvSpPr>
        <p:spPr>
          <a:xfrm>
            <a:off x="1797803" y="1937288"/>
            <a:ext cx="9726326" cy="4379622"/>
          </a:xfrm>
        </p:spPr>
        <p:txBody>
          <a:bodyPr/>
          <a:lstStyle/>
          <a:p>
            <a:pPr lvl="1"/>
            <a:r>
              <a:rPr lang="en-US" dirty="0"/>
              <a:t>Collaboration - NDE, NWEA and </a:t>
            </a:r>
            <a:r>
              <a:rPr lang="en-US" dirty="0" err="1"/>
              <a:t>edCount</a:t>
            </a:r>
            <a:r>
              <a:rPr lang="en-US" dirty="0"/>
              <a:t>, LLC </a:t>
            </a:r>
          </a:p>
          <a:p>
            <a:pPr lvl="1"/>
            <a:r>
              <a:rPr lang="en-US" dirty="0"/>
              <a:t>One week in June &amp; July</a:t>
            </a:r>
          </a:p>
          <a:p>
            <a:pPr lvl="1"/>
            <a:r>
              <a:rPr lang="en-US" dirty="0"/>
              <a:t>50+ participants from districts, ESUs and NWEA</a:t>
            </a:r>
          </a:p>
          <a:p>
            <a:pPr lvl="1"/>
            <a:r>
              <a:rPr lang="en-US" dirty="0"/>
              <a:t>24 formative classroom tasks were created for each 5</a:t>
            </a:r>
            <a:r>
              <a:rPr lang="en-US" baseline="30000" dirty="0"/>
              <a:t>th</a:t>
            </a:r>
            <a:r>
              <a:rPr lang="en-US" dirty="0"/>
              <a:t> and 8</a:t>
            </a:r>
            <a:r>
              <a:rPr lang="en-US" baseline="30000" dirty="0"/>
              <a:t>th</a:t>
            </a:r>
            <a:r>
              <a:rPr lang="en-US" dirty="0"/>
              <a:t> grades that cover the breadth of the grade standards </a:t>
            </a:r>
          </a:p>
          <a:p>
            <a:pPr lvl="1"/>
            <a:r>
              <a:rPr lang="en-US" dirty="0"/>
              <a:t>Developing a repository to house the tasks with all the design tools to support the development of the tasks. </a:t>
            </a:r>
          </a:p>
          <a:p>
            <a:pPr lvl="1"/>
            <a:r>
              <a:rPr lang="en-US" dirty="0">
                <a:solidFill>
                  <a:srgbClr val="FF0000"/>
                </a:solidFill>
              </a:rPr>
              <a:t>More information to be coming about this soon! </a:t>
            </a:r>
            <a:endParaRPr lang="en-US" dirty="0"/>
          </a:p>
        </p:txBody>
      </p:sp>
    </p:spTree>
    <p:custDataLst>
      <p:tags r:id="rId1"/>
    </p:custDataLst>
    <p:extLst>
      <p:ext uri="{BB962C8B-B14F-4D97-AF65-F5344CB8AC3E}">
        <p14:creationId xmlns:p14="http://schemas.microsoft.com/office/powerpoint/2010/main" val="1426071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1105" y="774915"/>
            <a:ext cx="7912183" cy="451347"/>
          </a:xfrm>
        </p:spPr>
        <p:txBody>
          <a:bodyPr>
            <a:noAutofit/>
          </a:bodyPr>
          <a:lstStyle/>
          <a:p>
            <a:r>
              <a:rPr lang="en-US" dirty="0"/>
              <a:t>NAEP 2021</a:t>
            </a:r>
          </a:p>
        </p:txBody>
      </p:sp>
      <p:sp>
        <p:nvSpPr>
          <p:cNvPr id="3" name="Text Placeholder 2"/>
          <p:cNvSpPr>
            <a:spLocks noGrp="1"/>
          </p:cNvSpPr>
          <p:nvPr>
            <p:ph type="body" sz="quarter" idx="24"/>
          </p:nvPr>
        </p:nvSpPr>
        <p:spPr>
          <a:xfrm>
            <a:off x="2092271" y="1809350"/>
            <a:ext cx="9431858" cy="4507560"/>
          </a:xfrm>
        </p:spPr>
        <p:txBody>
          <a:bodyPr>
            <a:normAutofit lnSpcReduction="10000"/>
          </a:bodyPr>
          <a:lstStyle/>
          <a:p>
            <a:pPr lvl="1"/>
            <a:r>
              <a:rPr lang="en-US" sz="3600" dirty="0"/>
              <a:t>Math &amp; Reading</a:t>
            </a:r>
          </a:p>
          <a:p>
            <a:pPr lvl="1"/>
            <a:r>
              <a:rPr lang="en-US" sz="3600" dirty="0"/>
              <a:t>Grades 4 &amp; 8 </a:t>
            </a:r>
          </a:p>
          <a:p>
            <a:pPr lvl="1"/>
            <a:r>
              <a:rPr lang="en-US" sz="3600" dirty="0"/>
              <a:t>Assessment window January 25 to March 19, 2021</a:t>
            </a:r>
          </a:p>
          <a:p>
            <a:pPr lvl="1"/>
            <a:r>
              <a:rPr lang="en-US" sz="3600" dirty="0"/>
              <a:t>Sampled schools have been notified</a:t>
            </a:r>
          </a:p>
          <a:p>
            <a:pPr lvl="4">
              <a:buFont typeface="Wingdings" panose="05000000000000000000" pitchFamily="2" charset="2"/>
              <a:buChar char="ü"/>
            </a:pPr>
            <a:r>
              <a:rPr lang="en-US" sz="3600" dirty="0"/>
              <a:t>54 districts</a:t>
            </a:r>
          </a:p>
          <a:p>
            <a:pPr lvl="4">
              <a:buFont typeface="Wingdings" panose="05000000000000000000" pitchFamily="2" charset="2"/>
              <a:buChar char="ü"/>
            </a:pPr>
            <a:r>
              <a:rPr lang="en-US" sz="3600" dirty="0"/>
              <a:t>100 Schools </a:t>
            </a:r>
          </a:p>
          <a:p>
            <a:pPr marL="891779" lvl="3" indent="0">
              <a:buNone/>
            </a:pPr>
            <a:r>
              <a:rPr lang="en-US" sz="3600" dirty="0"/>
              <a:t>         (smaller sample this year)</a:t>
            </a:r>
          </a:p>
          <a:p>
            <a:endParaRPr lang="en-US" dirty="0"/>
          </a:p>
        </p:txBody>
      </p:sp>
      <p:grpSp>
        <p:nvGrpSpPr>
          <p:cNvPr id="4" name="Group 3"/>
          <p:cNvGrpSpPr/>
          <p:nvPr/>
        </p:nvGrpSpPr>
        <p:grpSpPr>
          <a:xfrm>
            <a:off x="10190246" y="5025"/>
            <a:ext cx="1333042" cy="1804325"/>
            <a:chOff x="2909456" y="230909"/>
            <a:chExt cx="1782618" cy="2142836"/>
          </a:xfrm>
        </p:grpSpPr>
        <p:sp>
          <p:nvSpPr>
            <p:cNvPr id="5" name="Rectangle 4"/>
            <p:cNvSpPr/>
            <p:nvPr/>
          </p:nvSpPr>
          <p:spPr>
            <a:xfrm>
              <a:off x="2909456" y="230909"/>
              <a:ext cx="1782618" cy="214283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5704" y="321194"/>
              <a:ext cx="1516296" cy="1962265"/>
            </a:xfrm>
            <a:prstGeom prst="rect">
              <a:avLst/>
            </a:prstGeom>
          </p:spPr>
        </p:pic>
      </p:grpSp>
    </p:spTree>
    <p:custDataLst>
      <p:tags r:id="rId1"/>
    </p:custDataLst>
    <p:extLst>
      <p:ext uri="{BB962C8B-B14F-4D97-AF65-F5344CB8AC3E}">
        <p14:creationId xmlns:p14="http://schemas.microsoft.com/office/powerpoint/2010/main" val="42592825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Interim</a:t>
            </a:r>
            <a:br>
              <a:rPr lang="en-US" dirty="0" smtClean="0"/>
            </a:br>
            <a:r>
              <a:rPr lang="en-US" dirty="0"/>
              <a:t>(</a:t>
            </a:r>
            <a:r>
              <a:rPr lang="en-US" dirty="0" smtClean="0"/>
              <a:t>MAP Growth)</a:t>
            </a:r>
            <a:endParaRPr lang="en-US" dirty="0"/>
          </a:p>
        </p:txBody>
      </p:sp>
      <p:sp>
        <p:nvSpPr>
          <p:cNvPr id="3" name="Subtitle 2"/>
          <p:cNvSpPr>
            <a:spLocks noGrp="1"/>
          </p:cNvSpPr>
          <p:nvPr>
            <p:ph type="subTitle" idx="1"/>
          </p:nvPr>
        </p:nvSpPr>
        <p:spPr/>
        <p:txBody>
          <a:bodyPr/>
          <a:lstStyle/>
          <a:p>
            <a:r>
              <a:rPr lang="en-US" dirty="0"/>
              <a:t>Questions should be directed to NWEA Customer Service.</a:t>
            </a:r>
          </a:p>
          <a:p>
            <a:r>
              <a:rPr lang="en-US" dirty="0"/>
              <a:t>Phone: 855-225-9926</a:t>
            </a:r>
          </a:p>
          <a:p>
            <a:r>
              <a:rPr lang="en-US" dirty="0"/>
              <a:t>Email: </a:t>
            </a:r>
            <a:r>
              <a:rPr lang="en-US" u="sng" dirty="0">
                <a:highlight>
                  <a:srgbClr val="C0C0C0"/>
                </a:highlight>
                <a:hlinkClick r:id="rId4"/>
              </a:rPr>
              <a:t>NWEANebraska@nwea.org</a:t>
            </a:r>
            <a:endParaRPr lang="en-US" dirty="0">
              <a:highlight>
                <a:srgbClr val="C0C0C0"/>
              </a:highlight>
            </a:endParaRPr>
          </a:p>
          <a:p>
            <a:endParaRPr lang="en-US" dirty="0"/>
          </a:p>
        </p:txBody>
      </p:sp>
    </p:spTree>
    <p:custDataLst>
      <p:tags r:id="rId1"/>
    </p:custDataLst>
    <p:extLst>
      <p:ext uri="{BB962C8B-B14F-4D97-AF65-F5344CB8AC3E}">
        <p14:creationId xmlns:p14="http://schemas.microsoft.com/office/powerpoint/2010/main" val="2439447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2C6847-4900-48CC-8D4C-9B3FA3A9CEDA}"/>
              </a:ext>
            </a:extLst>
          </p:cNvPr>
          <p:cNvSpPr>
            <a:spLocks noGrp="1"/>
          </p:cNvSpPr>
          <p:nvPr>
            <p:ph type="title"/>
          </p:nvPr>
        </p:nvSpPr>
        <p:spPr>
          <a:xfrm>
            <a:off x="2153361" y="947750"/>
            <a:ext cx="10824788" cy="486099"/>
          </a:xfrm>
        </p:spPr>
        <p:txBody>
          <a:bodyPr>
            <a:normAutofit fontScale="90000"/>
          </a:bodyPr>
          <a:lstStyle/>
          <a:p>
            <a:r>
              <a:rPr lang="en-US"/>
              <a:t>Remote Testing Resources</a:t>
            </a:r>
          </a:p>
        </p:txBody>
      </p:sp>
      <p:sp>
        <p:nvSpPr>
          <p:cNvPr id="4" name="Text Placeholder 3">
            <a:extLst>
              <a:ext uri="{FF2B5EF4-FFF2-40B4-BE49-F238E27FC236}">
                <a16:creationId xmlns:a16="http://schemas.microsoft.com/office/drawing/2014/main" id="{B4BB34B4-F65A-491E-BB4E-7C33F9C22D08}"/>
              </a:ext>
            </a:extLst>
          </p:cNvPr>
          <p:cNvSpPr>
            <a:spLocks noGrp="1"/>
          </p:cNvSpPr>
          <p:nvPr>
            <p:ph type="body" sz="quarter" idx="24"/>
          </p:nvPr>
        </p:nvSpPr>
        <p:spPr>
          <a:xfrm>
            <a:off x="2121419" y="1865939"/>
            <a:ext cx="8095876" cy="3630526"/>
          </a:xfrm>
        </p:spPr>
        <p:txBody>
          <a:bodyPr vert="horz" lIns="91440" tIns="45720" rIns="91440" bIns="45720" rtlCol="0" anchor="t">
            <a:normAutofit fontScale="85000" lnSpcReduction="20000"/>
          </a:bodyPr>
          <a:lstStyle/>
          <a:p>
            <a:r>
              <a:rPr lang="en-US"/>
              <a:t>NWEA Community page compiling all remote testing resources available</a:t>
            </a:r>
          </a:p>
          <a:p>
            <a:r>
              <a:rPr lang="en-US"/>
              <a:t>Guidance for scheduling and planning remote testing</a:t>
            </a:r>
          </a:p>
          <a:p>
            <a:r>
              <a:rPr lang="en-US"/>
              <a:t>Proctor pre-test checklist provides a list of what proctors need to test</a:t>
            </a:r>
          </a:p>
          <a:p>
            <a:r>
              <a:rPr lang="en-US"/>
              <a:t>Video tutorials available to show remote testing in action on Community page</a:t>
            </a:r>
          </a:p>
          <a:p>
            <a:r>
              <a:rPr lang="en-US"/>
              <a:t>Parent-facing letters and guidance to help appropriately support students during testing</a:t>
            </a:r>
          </a:p>
          <a:p>
            <a:r>
              <a:rPr lang="en-US"/>
              <a:t>Troubleshooting guide for help resolving any technical issues that may occur</a:t>
            </a:r>
          </a:p>
        </p:txBody>
      </p:sp>
      <p:sp>
        <p:nvSpPr>
          <p:cNvPr id="6" name="TextBox 5">
            <a:extLst>
              <a:ext uri="{FF2B5EF4-FFF2-40B4-BE49-F238E27FC236}">
                <a16:creationId xmlns:a16="http://schemas.microsoft.com/office/drawing/2014/main" id="{DBEDD221-7CAD-4EB0-88E4-633FADD50E2D}"/>
              </a:ext>
            </a:extLst>
          </p:cNvPr>
          <p:cNvSpPr txBox="1"/>
          <p:nvPr/>
        </p:nvSpPr>
        <p:spPr>
          <a:xfrm>
            <a:off x="2338136" y="5680344"/>
            <a:ext cx="8464732" cy="646331"/>
          </a:xfrm>
          <a:prstGeom prst="rect">
            <a:avLst/>
          </a:prstGeom>
          <a:noFill/>
        </p:spPr>
        <p:txBody>
          <a:bodyPr wrap="square" lIns="91440" tIns="45720" rIns="91440" bIns="45720" rtlCol="0" anchor="t">
            <a:spAutoFit/>
          </a:bodyPr>
          <a:lstStyle/>
          <a:p>
            <a:r>
              <a:rPr lang="en-US"/>
              <a:t>Resources: </a:t>
            </a:r>
            <a:r>
              <a:rPr lang="en-US">
                <a:hlinkClick r:id="rId3"/>
              </a:rPr>
              <a:t>MAP Growth Remote Testing Resources</a:t>
            </a:r>
            <a:r>
              <a:rPr lang="en-US"/>
              <a:t>, </a:t>
            </a:r>
            <a:r>
              <a:rPr lang="en-US">
                <a:hlinkClick r:id="rId4"/>
              </a:rPr>
              <a:t>Recommendations for Remote MAP Growth Testing</a:t>
            </a:r>
            <a:r>
              <a:rPr lang="en-US"/>
              <a:t>, </a:t>
            </a:r>
            <a:r>
              <a:rPr lang="en-US">
                <a:hlinkClick r:id="rId5"/>
              </a:rPr>
              <a:t>Proctor Pre-Test Checklist</a:t>
            </a:r>
            <a:r>
              <a:rPr lang="en-US"/>
              <a:t>, </a:t>
            </a:r>
            <a:r>
              <a:rPr lang="en-US">
                <a:hlinkClick r:id="rId6"/>
              </a:rPr>
              <a:t>Remote Testing Troubleshooting Guide</a:t>
            </a:r>
            <a:r>
              <a:rPr lang="en-US"/>
              <a:t>, </a:t>
            </a:r>
          </a:p>
        </p:txBody>
      </p:sp>
    </p:spTree>
    <p:custDataLst>
      <p:tags r:id="rId1"/>
    </p:custDataLst>
    <p:extLst>
      <p:ext uri="{BB962C8B-B14F-4D97-AF65-F5344CB8AC3E}">
        <p14:creationId xmlns:p14="http://schemas.microsoft.com/office/powerpoint/2010/main" val="10073310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4329" y="940950"/>
            <a:ext cx="10824788" cy="486099"/>
          </a:xfrm>
        </p:spPr>
        <p:txBody>
          <a:bodyPr>
            <a:normAutofit fontScale="90000"/>
          </a:bodyPr>
          <a:lstStyle/>
          <a:p>
            <a:r>
              <a:rPr lang="en-US"/>
              <a:t>MAP Growth 2020 Norms</a:t>
            </a:r>
          </a:p>
        </p:txBody>
      </p:sp>
      <p:sp>
        <p:nvSpPr>
          <p:cNvPr id="4" name="Text Placeholder 3"/>
          <p:cNvSpPr>
            <a:spLocks noGrp="1"/>
          </p:cNvSpPr>
          <p:nvPr>
            <p:ph type="body" sz="quarter" idx="24"/>
          </p:nvPr>
        </p:nvSpPr>
        <p:spPr>
          <a:xfrm>
            <a:off x="2164329" y="1814916"/>
            <a:ext cx="11084198" cy="4083188"/>
          </a:xfrm>
        </p:spPr>
        <p:txBody>
          <a:bodyPr vert="horz" lIns="91440" tIns="45720" rIns="91440" bIns="45720" rtlCol="0" anchor="t">
            <a:normAutofit/>
          </a:bodyPr>
          <a:lstStyle/>
          <a:p>
            <a:r>
              <a:rPr lang="en-US"/>
              <a:t>MAP Growth 2020 Norms released in July</a:t>
            </a:r>
          </a:p>
          <a:p>
            <a:pPr lvl="1"/>
            <a:r>
              <a:rPr lang="en-US"/>
              <a:t>Data collected over 2015-16, 2016-17, 2017-18 School Years</a:t>
            </a:r>
          </a:p>
          <a:p>
            <a:pPr lvl="1"/>
            <a:r>
              <a:rPr lang="en-US"/>
              <a:t>Added Course-Specific Math Norms (Geometry, Algebra 1&amp;2)</a:t>
            </a:r>
          </a:p>
          <a:p>
            <a:pPr lvl="1"/>
            <a:r>
              <a:rPr lang="en-US"/>
              <a:t>Term pairs of Spring-to-Fall added</a:t>
            </a:r>
          </a:p>
          <a:p>
            <a:pPr lvl="1"/>
            <a:r>
              <a:rPr lang="en-US"/>
              <a:t>Added instructional weeks of 0 and 1 </a:t>
            </a:r>
          </a:p>
          <a:p>
            <a:r>
              <a:rPr lang="en-US"/>
              <a:t>K-2 Scale Maintenance</a:t>
            </a:r>
          </a:p>
          <a:p>
            <a:pPr lvl="1"/>
            <a:r>
              <a:rPr lang="en-US"/>
              <a:t>In July, NWEA performed scale maintenance on K-2 tests</a:t>
            </a:r>
          </a:p>
          <a:p>
            <a:pPr lvl="1"/>
            <a:r>
              <a:rPr lang="en-US"/>
              <a:t>Conversion File available to compare pre- and post-scale maintenance </a:t>
            </a:r>
            <a:br>
              <a:rPr lang="en-US"/>
            </a:br>
            <a:r>
              <a:rPr lang="en-US"/>
              <a:t>RIT scores</a:t>
            </a:r>
          </a:p>
        </p:txBody>
      </p:sp>
      <p:sp>
        <p:nvSpPr>
          <p:cNvPr id="5" name="TextBox 4">
            <a:extLst>
              <a:ext uri="{FF2B5EF4-FFF2-40B4-BE49-F238E27FC236}">
                <a16:creationId xmlns:a16="http://schemas.microsoft.com/office/drawing/2014/main" id="{FE88CCB9-F274-4E44-8236-9D048779A6B8}"/>
              </a:ext>
            </a:extLst>
          </p:cNvPr>
          <p:cNvSpPr txBox="1"/>
          <p:nvPr/>
        </p:nvSpPr>
        <p:spPr>
          <a:xfrm>
            <a:off x="2356455" y="5644918"/>
            <a:ext cx="8464732" cy="646331"/>
          </a:xfrm>
          <a:prstGeom prst="rect">
            <a:avLst/>
          </a:prstGeom>
          <a:noFill/>
        </p:spPr>
        <p:txBody>
          <a:bodyPr wrap="square" lIns="91440" tIns="45720" rIns="91440" bIns="45720" rtlCol="0" anchor="t">
            <a:spAutoFit/>
          </a:bodyPr>
          <a:lstStyle/>
          <a:p>
            <a:r>
              <a:rPr lang="en-US"/>
              <a:t>Resources: </a:t>
            </a:r>
            <a:r>
              <a:rPr lang="en-US">
                <a:hlinkClick r:id="rId4"/>
              </a:rPr>
              <a:t>MAP Growth 2020 Norms FAQ</a:t>
            </a:r>
            <a:r>
              <a:rPr lang="en-US"/>
              <a:t>, </a:t>
            </a:r>
            <a:r>
              <a:rPr lang="en-US">
                <a:hlinkClick r:id="rId5"/>
              </a:rPr>
              <a:t>Course-Specific Math Norms FAQ</a:t>
            </a:r>
            <a:r>
              <a:rPr lang="en-US"/>
              <a:t>, </a:t>
            </a:r>
            <a:r>
              <a:rPr lang="en-US">
                <a:hlinkClick r:id="rId6"/>
              </a:rPr>
              <a:t>MAP Growth K-2 Scale Maintenance FAQ</a:t>
            </a:r>
            <a:r>
              <a:rPr lang="en-US"/>
              <a:t>, </a:t>
            </a:r>
            <a:r>
              <a:rPr lang="en-US">
                <a:hlinkClick r:id="rId7"/>
              </a:rPr>
              <a:t>K-2 Scale Maintenance Conversion File Help Section</a:t>
            </a:r>
            <a:endParaRPr lang="en-US"/>
          </a:p>
        </p:txBody>
      </p:sp>
    </p:spTree>
    <p:custDataLst>
      <p:tags r:id="rId1"/>
    </p:custDataLst>
    <p:extLst>
      <p:ext uri="{BB962C8B-B14F-4D97-AF65-F5344CB8AC3E}">
        <p14:creationId xmlns:p14="http://schemas.microsoft.com/office/powerpoint/2010/main" val="337632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1611" y="-157018"/>
            <a:ext cx="8915400" cy="1154545"/>
          </a:xfrm>
        </p:spPr>
        <p:txBody>
          <a:bodyPr>
            <a:normAutofit/>
          </a:bodyPr>
          <a:lstStyle/>
          <a:p>
            <a:r>
              <a:rPr lang="en-US" dirty="0"/>
              <a:t>NSCAS Summative Assessments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3382578"/>
              </p:ext>
            </p:extLst>
          </p:nvPr>
        </p:nvGraphicFramePr>
        <p:xfrm>
          <a:off x="1132378" y="671878"/>
          <a:ext cx="10694128" cy="6015249"/>
        </p:xfrm>
        <a:graphic>
          <a:graphicData uri="http://schemas.openxmlformats.org/drawingml/2006/table">
            <a:tbl>
              <a:tblPr firstRow="1" bandRow="1">
                <a:tableStyleId>{5C22544A-7EE6-4342-B048-85BDC9FD1C3A}</a:tableStyleId>
              </a:tblPr>
              <a:tblGrid>
                <a:gridCol w="2673532">
                  <a:extLst>
                    <a:ext uri="{9D8B030D-6E8A-4147-A177-3AD203B41FA5}">
                      <a16:colId xmlns:a16="http://schemas.microsoft.com/office/drawing/2014/main" val="1503401894"/>
                    </a:ext>
                  </a:extLst>
                </a:gridCol>
                <a:gridCol w="2673532">
                  <a:extLst>
                    <a:ext uri="{9D8B030D-6E8A-4147-A177-3AD203B41FA5}">
                      <a16:colId xmlns:a16="http://schemas.microsoft.com/office/drawing/2014/main" val="4169320654"/>
                    </a:ext>
                  </a:extLst>
                </a:gridCol>
                <a:gridCol w="2673532">
                  <a:extLst>
                    <a:ext uri="{9D8B030D-6E8A-4147-A177-3AD203B41FA5}">
                      <a16:colId xmlns:a16="http://schemas.microsoft.com/office/drawing/2014/main" val="1181878708"/>
                    </a:ext>
                  </a:extLst>
                </a:gridCol>
                <a:gridCol w="2673532">
                  <a:extLst>
                    <a:ext uri="{9D8B030D-6E8A-4147-A177-3AD203B41FA5}">
                      <a16:colId xmlns:a16="http://schemas.microsoft.com/office/drawing/2014/main" val="332879161"/>
                    </a:ext>
                  </a:extLst>
                </a:gridCol>
              </a:tblGrid>
              <a:tr h="542561">
                <a:tc>
                  <a:txBody>
                    <a:bodyPr/>
                    <a:lstStyle/>
                    <a:p>
                      <a:pPr algn="ctr"/>
                      <a:r>
                        <a:rPr lang="en-US" sz="2000" b="1" dirty="0"/>
                        <a:t>Assessment</a:t>
                      </a:r>
                    </a:p>
                  </a:txBody>
                  <a:tcPr anchor="ctr"/>
                </a:tc>
                <a:tc>
                  <a:txBody>
                    <a:bodyPr/>
                    <a:lstStyle/>
                    <a:p>
                      <a:pPr algn="ctr"/>
                      <a:r>
                        <a:rPr lang="en-US" sz="2000" b="1" dirty="0"/>
                        <a:t>Grades</a:t>
                      </a:r>
                    </a:p>
                  </a:txBody>
                  <a:tcPr anchor="ctr"/>
                </a:tc>
                <a:tc>
                  <a:txBody>
                    <a:bodyPr/>
                    <a:lstStyle/>
                    <a:p>
                      <a:pPr algn="ctr"/>
                      <a:r>
                        <a:rPr lang="en-US" sz="2000" b="1" dirty="0"/>
                        <a:t>Content Area(s)</a:t>
                      </a:r>
                    </a:p>
                  </a:txBody>
                  <a:tcPr anchor="ctr"/>
                </a:tc>
                <a:tc>
                  <a:txBody>
                    <a:bodyPr/>
                    <a:lstStyle/>
                    <a:p>
                      <a:pPr algn="ctr"/>
                      <a:r>
                        <a:rPr lang="en-US" sz="2000" b="1" dirty="0"/>
                        <a:t>Spring</a:t>
                      </a:r>
                      <a:r>
                        <a:rPr lang="en-US" sz="2000" b="1" baseline="0" dirty="0"/>
                        <a:t> 2021 Plan</a:t>
                      </a:r>
                      <a:endParaRPr lang="en-US" sz="2000" b="1" dirty="0"/>
                    </a:p>
                  </a:txBody>
                  <a:tcPr anchor="ctr"/>
                </a:tc>
                <a:extLst>
                  <a:ext uri="{0D108BD9-81ED-4DB2-BD59-A6C34878D82A}">
                    <a16:rowId xmlns:a16="http://schemas.microsoft.com/office/drawing/2014/main" val="685071811"/>
                  </a:ext>
                </a:extLst>
              </a:tr>
              <a:tr h="880225">
                <a:tc>
                  <a:txBody>
                    <a:bodyPr/>
                    <a:lstStyle/>
                    <a:p>
                      <a:pPr marL="0" marR="0" algn="ctr">
                        <a:lnSpc>
                          <a:spcPct val="105000"/>
                        </a:lnSpc>
                        <a:spcBef>
                          <a:spcPts val="0"/>
                        </a:spcBef>
                        <a:spcAft>
                          <a:spcPts val="0"/>
                        </a:spcAft>
                      </a:pPr>
                      <a:r>
                        <a:rPr lang="en-US" sz="2000" b="1" dirty="0">
                          <a:effectLst/>
                          <a:latin typeface="Tw Cen MT" panose="020B0602020104020603" pitchFamily="34" charset="0"/>
                          <a:ea typeface="Calibri" panose="020F0502020204030204" pitchFamily="34" charset="0"/>
                        </a:rPr>
                        <a:t>ELPA21</a:t>
                      </a:r>
                      <a:endParaRPr lang="en-US" sz="2000" dirty="0">
                        <a:effectLst/>
                        <a:latin typeface="Tw Cen MT" panose="020B0602020104020603" pitchFamily="34" charset="0"/>
                        <a:ea typeface="Calibri" panose="020F0502020204030204" pitchFamily="34" charset="0"/>
                      </a:endParaRPr>
                    </a:p>
                  </a:txBody>
                  <a:tcPr anchor="ctr"/>
                </a:tc>
                <a:tc>
                  <a:txBody>
                    <a:bodyPr/>
                    <a:lstStyle/>
                    <a:p>
                      <a:pPr marL="0" marR="0" algn="ctr">
                        <a:lnSpc>
                          <a:spcPct val="105000"/>
                        </a:lnSpc>
                        <a:spcBef>
                          <a:spcPts val="0"/>
                        </a:spcBef>
                        <a:spcAft>
                          <a:spcPts val="0"/>
                        </a:spcAft>
                      </a:pPr>
                      <a:r>
                        <a:rPr lang="en-US" sz="2000" b="1" dirty="0">
                          <a:effectLst/>
                          <a:latin typeface="Tw Cen MT" panose="020B0602020104020603" pitchFamily="34" charset="0"/>
                          <a:ea typeface="Calibri" panose="020F0502020204030204" pitchFamily="34" charset="0"/>
                        </a:rPr>
                        <a:t>K-12 </a:t>
                      </a:r>
                      <a:endParaRPr lang="en-US" sz="2000" dirty="0">
                        <a:effectLst/>
                        <a:latin typeface="Tw Cen MT" panose="020B0602020104020603" pitchFamily="34" charset="0"/>
                        <a:ea typeface="Calibri" panose="020F0502020204030204" pitchFamily="34" charset="0"/>
                      </a:endParaRPr>
                    </a:p>
                  </a:txBody>
                  <a:tcPr anchor="ctr"/>
                </a:tc>
                <a:tc>
                  <a:txBody>
                    <a:bodyPr/>
                    <a:lstStyle/>
                    <a:p>
                      <a:pPr marL="0" marR="0" algn="ctr">
                        <a:lnSpc>
                          <a:spcPct val="105000"/>
                        </a:lnSpc>
                        <a:spcBef>
                          <a:spcPts val="0"/>
                        </a:spcBef>
                        <a:spcAft>
                          <a:spcPts val="0"/>
                        </a:spcAft>
                      </a:pPr>
                      <a:r>
                        <a:rPr lang="en-US" sz="2000" b="1" dirty="0">
                          <a:effectLst/>
                          <a:latin typeface="Tw Cen MT" panose="020B0602020104020603" pitchFamily="34" charset="0"/>
                          <a:ea typeface="Calibri" panose="020F0502020204030204" pitchFamily="34" charset="0"/>
                        </a:rPr>
                        <a:t>English </a:t>
                      </a:r>
                      <a:r>
                        <a:rPr lang="en-US" sz="2000" b="1" dirty="0" smtClean="0">
                          <a:effectLst/>
                          <a:latin typeface="Tw Cen MT" panose="020B0602020104020603" pitchFamily="34" charset="0"/>
                          <a:ea typeface="Calibri" panose="020F0502020204030204" pitchFamily="34" charset="0"/>
                        </a:rPr>
                        <a:t>Learner</a:t>
                      </a:r>
                      <a:r>
                        <a:rPr lang="en-US" sz="2000" b="1" baseline="0" dirty="0" smtClean="0">
                          <a:effectLst/>
                          <a:latin typeface="Tw Cen MT" panose="020B0602020104020603" pitchFamily="34" charset="0"/>
                          <a:ea typeface="Calibri" panose="020F0502020204030204" pitchFamily="34" charset="0"/>
                        </a:rPr>
                        <a:t> Proficiency Test</a:t>
                      </a:r>
                      <a:endParaRPr lang="en-US" sz="2000" dirty="0">
                        <a:effectLst/>
                        <a:latin typeface="Tw Cen MT" panose="020B0602020104020603" pitchFamily="34" charset="0"/>
                        <a:ea typeface="Calibri" panose="020F0502020204030204" pitchFamily="34" charset="0"/>
                      </a:endParaRPr>
                    </a:p>
                  </a:txBody>
                  <a:tcPr anchor="ctr"/>
                </a:tc>
                <a:tc>
                  <a:txBody>
                    <a:bodyPr/>
                    <a:lstStyle/>
                    <a:p>
                      <a:pPr marL="0" marR="0" algn="ctr">
                        <a:lnSpc>
                          <a:spcPct val="105000"/>
                        </a:lnSpc>
                        <a:spcBef>
                          <a:spcPts val="0"/>
                        </a:spcBef>
                        <a:spcAft>
                          <a:spcPts val="0"/>
                        </a:spcAft>
                      </a:pPr>
                      <a:r>
                        <a:rPr lang="en-US" sz="2000" b="1" dirty="0">
                          <a:effectLst/>
                          <a:latin typeface="Tw Cen MT" panose="020B0602020104020603" pitchFamily="34" charset="0"/>
                          <a:ea typeface="Calibri" panose="020F0502020204030204" pitchFamily="34" charset="0"/>
                        </a:rPr>
                        <a:t>Standard Administration</a:t>
                      </a:r>
                      <a:endParaRPr lang="en-US" sz="2000" dirty="0">
                        <a:effectLst/>
                        <a:latin typeface="Tw Cen MT" panose="020B0602020104020603" pitchFamily="34" charset="0"/>
                        <a:ea typeface="Calibri" panose="020F0502020204030204" pitchFamily="34" charset="0"/>
                      </a:endParaRPr>
                    </a:p>
                  </a:txBody>
                  <a:tcPr anchor="ctr"/>
                </a:tc>
                <a:extLst>
                  <a:ext uri="{0D108BD9-81ED-4DB2-BD59-A6C34878D82A}">
                    <a16:rowId xmlns:a16="http://schemas.microsoft.com/office/drawing/2014/main" val="2708758359"/>
                  </a:ext>
                </a:extLst>
              </a:tr>
              <a:tr h="1031174">
                <a:tc>
                  <a:txBody>
                    <a:bodyPr/>
                    <a:lstStyle/>
                    <a:p>
                      <a:pPr algn="ctr"/>
                      <a:r>
                        <a:rPr lang="en-US" sz="2000" b="1" dirty="0">
                          <a:latin typeface="+mn-lt"/>
                        </a:rPr>
                        <a:t>NSCAS</a:t>
                      </a:r>
                      <a:r>
                        <a:rPr lang="en-US" sz="2000" b="1" dirty="0"/>
                        <a:t> ACT </a:t>
                      </a:r>
                    </a:p>
                  </a:txBody>
                  <a:tcPr anchor="ctr"/>
                </a:tc>
                <a:tc>
                  <a:txBody>
                    <a:bodyPr/>
                    <a:lstStyle/>
                    <a:p>
                      <a:pPr algn="ctr"/>
                      <a:r>
                        <a:rPr lang="en-US" sz="2000" b="1" dirty="0"/>
                        <a:t>High School</a:t>
                      </a:r>
                    </a:p>
                  </a:txBody>
                  <a:tcPr anchor="ctr"/>
                </a:tc>
                <a:tc>
                  <a:txBody>
                    <a:bodyPr/>
                    <a:lstStyle/>
                    <a:p>
                      <a:pPr algn="ctr"/>
                      <a:r>
                        <a:rPr lang="en-US" sz="2000" b="1" dirty="0"/>
                        <a:t>English</a:t>
                      </a:r>
                      <a:r>
                        <a:rPr lang="en-US" sz="2000" b="1" baseline="0" dirty="0"/>
                        <a:t> Language Arts</a:t>
                      </a:r>
                    </a:p>
                    <a:p>
                      <a:pPr algn="ctr"/>
                      <a:r>
                        <a:rPr lang="en-US" sz="2000" b="1" baseline="0" dirty="0"/>
                        <a:t>Mathematics</a:t>
                      </a:r>
                    </a:p>
                    <a:p>
                      <a:pPr algn="ctr"/>
                      <a:r>
                        <a:rPr lang="en-US" sz="2000" b="1" baseline="0" dirty="0"/>
                        <a:t>Science</a:t>
                      </a:r>
                      <a:endParaRPr lang="en-US" sz="2000" b="1" dirty="0"/>
                    </a:p>
                  </a:txBody>
                  <a:tcPr anchor="ctr"/>
                </a:tc>
                <a:tc>
                  <a:txBody>
                    <a:bodyPr/>
                    <a:lstStyle/>
                    <a:p>
                      <a:pPr algn="ctr"/>
                      <a:r>
                        <a:rPr lang="en-US" sz="2000" b="1" dirty="0"/>
                        <a:t>Standard Administration</a:t>
                      </a:r>
                    </a:p>
                  </a:txBody>
                  <a:tcPr anchor="ctr"/>
                </a:tc>
                <a:extLst>
                  <a:ext uri="{0D108BD9-81ED-4DB2-BD59-A6C34878D82A}">
                    <a16:rowId xmlns:a16="http://schemas.microsoft.com/office/drawing/2014/main" val="3260504236"/>
                  </a:ext>
                </a:extLst>
              </a:tr>
              <a:tr h="973142">
                <a:tc>
                  <a:txBody>
                    <a:bodyPr/>
                    <a:lstStyle/>
                    <a:p>
                      <a:pPr algn="ctr"/>
                      <a:r>
                        <a:rPr lang="en-US" sz="2000" b="1" dirty="0"/>
                        <a:t>NSCAS Alternate</a:t>
                      </a:r>
                    </a:p>
                  </a:txBody>
                  <a:tcPr anchor="ctr"/>
                </a:tc>
                <a:tc>
                  <a:txBody>
                    <a:bodyPr/>
                    <a:lstStyle/>
                    <a:p>
                      <a:pPr algn="ctr"/>
                      <a:r>
                        <a:rPr lang="en-US" sz="2000" b="1" dirty="0"/>
                        <a:t>3-8, and High School</a:t>
                      </a:r>
                    </a:p>
                  </a:txBody>
                  <a:tcPr anchor="ctr"/>
                </a:tc>
                <a:tc>
                  <a:txBody>
                    <a:bodyPr/>
                    <a:lstStyle/>
                    <a:p>
                      <a:pPr algn="ctr"/>
                      <a:r>
                        <a:rPr lang="en-US" sz="2000" b="1" dirty="0"/>
                        <a:t>English</a:t>
                      </a:r>
                      <a:r>
                        <a:rPr lang="en-US" sz="2000" b="1" baseline="0" dirty="0"/>
                        <a:t> Language Arts</a:t>
                      </a:r>
                    </a:p>
                    <a:p>
                      <a:pPr algn="ctr"/>
                      <a:r>
                        <a:rPr lang="en-US" sz="2000" b="1" baseline="0" dirty="0"/>
                        <a:t>Mathematics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Standard Administration</a:t>
                      </a:r>
                    </a:p>
                  </a:txBody>
                  <a:tcPr anchor="ctr"/>
                </a:tc>
                <a:extLst>
                  <a:ext uri="{0D108BD9-81ED-4DB2-BD59-A6C34878D82A}">
                    <a16:rowId xmlns:a16="http://schemas.microsoft.com/office/drawing/2014/main" val="1276736584"/>
                  </a:ext>
                </a:extLst>
              </a:tr>
              <a:tr h="910648">
                <a:tc>
                  <a:txBody>
                    <a:bodyPr/>
                    <a:lstStyle/>
                    <a:p>
                      <a:pPr algn="ctr"/>
                      <a:r>
                        <a:rPr lang="en-US" sz="2000" b="1" dirty="0"/>
                        <a:t>NSCAS Alternate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5,</a:t>
                      </a:r>
                      <a:r>
                        <a:rPr lang="en-US" sz="2000" b="1" baseline="0" dirty="0"/>
                        <a:t> </a:t>
                      </a:r>
                      <a:r>
                        <a:rPr lang="en-US" sz="2000" b="1" dirty="0"/>
                        <a:t>8, and High School</a:t>
                      </a:r>
                    </a:p>
                    <a:p>
                      <a:pPr algn="ctr"/>
                      <a:endParaRPr lang="en-US" sz="2000" b="1" dirty="0"/>
                    </a:p>
                  </a:txBody>
                  <a:tcPr anchor="ctr"/>
                </a:tc>
                <a:tc>
                  <a:txBody>
                    <a:bodyPr/>
                    <a:lstStyle/>
                    <a:p>
                      <a:pPr algn="ctr"/>
                      <a:r>
                        <a:rPr lang="en-US" sz="2000" b="1" dirty="0"/>
                        <a:t>Science</a:t>
                      </a:r>
                    </a:p>
                  </a:txBody>
                  <a:tcPr anchor="ctr"/>
                </a:tc>
                <a:tc>
                  <a:txBody>
                    <a:bodyPr/>
                    <a:lstStyle/>
                    <a:p>
                      <a:pPr algn="ctr"/>
                      <a:r>
                        <a:rPr lang="en-US" sz="2000" b="1" dirty="0"/>
                        <a:t>Census</a:t>
                      </a:r>
                      <a:r>
                        <a:rPr lang="en-US" sz="2000" b="1" baseline="0" dirty="0"/>
                        <a:t> Field Test</a:t>
                      </a:r>
                      <a:endParaRPr lang="en-US" sz="2000" b="1" dirty="0"/>
                    </a:p>
                  </a:txBody>
                  <a:tcPr anchor="ctr"/>
                </a:tc>
                <a:extLst>
                  <a:ext uri="{0D108BD9-81ED-4DB2-BD59-A6C34878D82A}">
                    <a16:rowId xmlns:a16="http://schemas.microsoft.com/office/drawing/2014/main" val="177144523"/>
                  </a:ext>
                </a:extLst>
              </a:tr>
              <a:tr h="874935">
                <a:tc>
                  <a:txBody>
                    <a:bodyPr/>
                    <a:lstStyle/>
                    <a:p>
                      <a:pPr algn="ctr"/>
                      <a:r>
                        <a:rPr lang="en-US" sz="2000" b="1" dirty="0"/>
                        <a:t>NSCAS General</a:t>
                      </a:r>
                      <a:r>
                        <a:rPr lang="en-US" sz="2000" b="1" baseline="0" dirty="0"/>
                        <a:t> </a:t>
                      </a:r>
                      <a:endParaRPr lang="en-US"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5</a:t>
                      </a:r>
                      <a:r>
                        <a:rPr lang="en-US" sz="2000" b="1" baseline="0" dirty="0"/>
                        <a:t> </a:t>
                      </a:r>
                      <a:r>
                        <a:rPr lang="en-US" sz="2000" b="1" dirty="0"/>
                        <a:t>and 8</a:t>
                      </a:r>
                    </a:p>
                  </a:txBody>
                  <a:tcPr anchor="ctr"/>
                </a:tc>
                <a:tc>
                  <a:txBody>
                    <a:bodyPr/>
                    <a:lstStyle/>
                    <a:p>
                      <a:pPr algn="ctr"/>
                      <a:r>
                        <a:rPr lang="en-US" sz="2000" b="1" dirty="0"/>
                        <a:t>Science</a:t>
                      </a:r>
                    </a:p>
                  </a:txBody>
                  <a:tcPr anchor="ctr"/>
                </a:tc>
                <a:tc>
                  <a:txBody>
                    <a:bodyPr/>
                    <a:lstStyle/>
                    <a:p>
                      <a:pPr algn="ctr"/>
                      <a:r>
                        <a:rPr lang="en-US" sz="2000" b="1" dirty="0"/>
                        <a:t>Census</a:t>
                      </a:r>
                      <a:r>
                        <a:rPr lang="en-US" sz="2000" b="1" baseline="0" dirty="0"/>
                        <a:t> Field Test</a:t>
                      </a:r>
                      <a:endParaRPr lang="en-US" sz="2000" b="1" dirty="0"/>
                    </a:p>
                  </a:txBody>
                  <a:tcPr anchor="ctr"/>
                </a:tc>
                <a:extLst>
                  <a:ext uri="{0D108BD9-81ED-4DB2-BD59-A6C34878D82A}">
                    <a16:rowId xmlns:a16="http://schemas.microsoft.com/office/drawing/2014/main" val="979402485"/>
                  </a:ext>
                </a:extLst>
              </a:tr>
              <a:tr h="802564">
                <a:tc>
                  <a:txBody>
                    <a:bodyPr/>
                    <a:lstStyle/>
                    <a:p>
                      <a:pPr algn="ctr"/>
                      <a:r>
                        <a:rPr lang="en-US" sz="2000" b="1" dirty="0"/>
                        <a:t>NSCAS General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t>3-8</a:t>
                      </a:r>
                    </a:p>
                  </a:txBody>
                  <a:tcPr anchor="ctr"/>
                </a:tc>
                <a:tc>
                  <a:txBody>
                    <a:bodyPr/>
                    <a:lstStyle/>
                    <a:p>
                      <a:pPr algn="ctr"/>
                      <a:r>
                        <a:rPr lang="en-US" sz="2000" b="1" dirty="0"/>
                        <a:t>English</a:t>
                      </a:r>
                      <a:r>
                        <a:rPr lang="en-US" sz="2000" b="1" baseline="0" dirty="0"/>
                        <a:t> Language Arts</a:t>
                      </a:r>
                    </a:p>
                    <a:p>
                      <a:pPr algn="ctr"/>
                      <a:r>
                        <a:rPr lang="en-US" sz="2000" b="1" baseline="0" dirty="0"/>
                        <a:t>Mathematics</a:t>
                      </a:r>
                      <a:endParaRPr lang="en-US" sz="2000" b="1" dirty="0"/>
                    </a:p>
                  </a:txBody>
                  <a:tcPr anchor="ctr"/>
                </a:tc>
                <a:tc>
                  <a:txBody>
                    <a:bodyPr/>
                    <a:lstStyle/>
                    <a:p>
                      <a:pPr algn="ctr"/>
                      <a:r>
                        <a:rPr lang="en-US" sz="2000" b="1" dirty="0"/>
                        <a:t>Replace with       NSCAS I Pilot</a:t>
                      </a:r>
                    </a:p>
                  </a:txBody>
                  <a:tcPr anchor="ctr"/>
                </a:tc>
                <a:extLst>
                  <a:ext uri="{0D108BD9-81ED-4DB2-BD59-A6C34878D82A}">
                    <a16:rowId xmlns:a16="http://schemas.microsoft.com/office/drawing/2014/main" val="3341943780"/>
                  </a:ext>
                </a:extLst>
              </a:tr>
            </a:tbl>
          </a:graphicData>
        </a:graphic>
      </p:graphicFrame>
    </p:spTree>
    <p:custDataLst>
      <p:tags r:id="rId1"/>
    </p:custDataLst>
    <p:extLst>
      <p:ext uri="{BB962C8B-B14F-4D97-AF65-F5344CB8AC3E}">
        <p14:creationId xmlns:p14="http://schemas.microsoft.com/office/powerpoint/2010/main" val="12005088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itle 2"/>
          <p:cNvSpPr>
            <a:spLocks noGrp="1"/>
          </p:cNvSpPr>
          <p:nvPr>
            <p:ph type="title"/>
          </p:nvPr>
        </p:nvSpPr>
        <p:spPr>
          <a:xfrm>
            <a:off x="2166368" y="931762"/>
            <a:ext cx="10824788" cy="486099"/>
          </a:xfrm>
        </p:spPr>
        <p:txBody>
          <a:bodyPr>
            <a:normAutofit fontScale="90000"/>
          </a:bodyPr>
          <a:lstStyle/>
          <a:p>
            <a:r>
              <a:rPr lang="en-US"/>
              <a:t>Spanish MAP Growth Updates</a:t>
            </a:r>
          </a:p>
        </p:txBody>
      </p:sp>
      <p:sp>
        <p:nvSpPr>
          <p:cNvPr id="4" name="Text Placeholder 3"/>
          <p:cNvSpPr>
            <a:spLocks noGrp="1"/>
          </p:cNvSpPr>
          <p:nvPr>
            <p:ph type="body" sz="quarter" idx="24"/>
          </p:nvPr>
        </p:nvSpPr>
        <p:spPr>
          <a:xfrm>
            <a:off x="2256856" y="1959952"/>
            <a:ext cx="11084198" cy="4083188"/>
          </a:xfrm>
        </p:spPr>
        <p:txBody>
          <a:bodyPr vert="horz" lIns="91440" tIns="45720" rIns="91440" bIns="45720" rtlCol="0" anchor="t">
            <a:normAutofit/>
          </a:bodyPr>
          <a:lstStyle/>
          <a:p>
            <a:r>
              <a:rPr lang="en-US"/>
              <a:t>Text-to-Speech now available for Spanish tests in the </a:t>
            </a:r>
          </a:p>
          <a:p>
            <a:pPr marL="0" indent="0">
              <a:buNone/>
            </a:pPr>
            <a:r>
              <a:rPr lang="en-US"/>
              <a:t>subjects of Math and Reading</a:t>
            </a:r>
          </a:p>
          <a:p>
            <a:r>
              <a:rPr lang="en-US"/>
              <a:t>Accessible Tests available in Spanish for students needing </a:t>
            </a:r>
          </a:p>
          <a:p>
            <a:pPr marL="0" indent="0">
              <a:buNone/>
            </a:pPr>
            <a:r>
              <a:rPr lang="en-US"/>
              <a:t>Screen Reader application support</a:t>
            </a:r>
          </a:p>
          <a:p>
            <a:r>
              <a:rPr lang="en-US">
                <a:ea typeface="+mn-lt"/>
                <a:cs typeface="+mn-lt"/>
              </a:rPr>
              <a:t>Updated Spanish MAP Growth Reading Norms</a:t>
            </a:r>
            <a:endParaRPr lang="en-US"/>
          </a:p>
        </p:txBody>
      </p:sp>
    </p:spTree>
    <p:custDataLst>
      <p:tags r:id="rId1"/>
    </p:custDataLst>
    <p:extLst>
      <p:ext uri="{BB962C8B-B14F-4D97-AF65-F5344CB8AC3E}">
        <p14:creationId xmlns:p14="http://schemas.microsoft.com/office/powerpoint/2010/main" val="38528382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itle 2"/>
          <p:cNvSpPr>
            <a:spLocks noGrp="1"/>
          </p:cNvSpPr>
          <p:nvPr>
            <p:ph type="title"/>
          </p:nvPr>
        </p:nvSpPr>
        <p:spPr>
          <a:xfrm>
            <a:off x="2338136" y="673382"/>
            <a:ext cx="10824788" cy="486099"/>
          </a:xfrm>
        </p:spPr>
        <p:txBody>
          <a:bodyPr>
            <a:normAutofit fontScale="90000"/>
          </a:bodyPr>
          <a:lstStyle/>
          <a:p>
            <a:r>
              <a:rPr lang="en-US"/>
              <a:t>Comprehensive/Combined Data File Updates</a:t>
            </a:r>
          </a:p>
        </p:txBody>
      </p:sp>
      <p:sp>
        <p:nvSpPr>
          <p:cNvPr id="4" name="Text Placeholder 3"/>
          <p:cNvSpPr>
            <a:spLocks noGrp="1"/>
          </p:cNvSpPr>
          <p:nvPr>
            <p:ph type="body" sz="quarter" idx="24"/>
          </p:nvPr>
        </p:nvSpPr>
        <p:spPr>
          <a:xfrm>
            <a:off x="2078726" y="1781822"/>
            <a:ext cx="11084198" cy="4083188"/>
          </a:xfrm>
        </p:spPr>
        <p:txBody>
          <a:bodyPr>
            <a:normAutofit/>
          </a:bodyPr>
          <a:lstStyle/>
          <a:p>
            <a:r>
              <a:rPr lang="en-US"/>
              <a:t>Additional information available in the CDF including:</a:t>
            </a:r>
          </a:p>
          <a:p>
            <a:pPr lvl="1"/>
            <a:r>
              <a:rPr lang="en-US"/>
              <a:t>Student State ID, School State ID </a:t>
            </a:r>
          </a:p>
          <a:p>
            <a:pPr lvl="1"/>
            <a:r>
              <a:rPr lang="en-US"/>
              <a:t>Rapid-Guessing Percentage</a:t>
            </a:r>
          </a:p>
          <a:p>
            <a:pPr lvl="1"/>
            <a:r>
              <a:rPr lang="en-US"/>
              <a:t>Growth Quintiles (Lo, </a:t>
            </a:r>
            <a:r>
              <a:rPr lang="en-US" err="1"/>
              <a:t>LoAvg</a:t>
            </a:r>
            <a:r>
              <a:rPr lang="en-US"/>
              <a:t>, Avg, </a:t>
            </a:r>
            <a:r>
              <a:rPr lang="en-US" err="1"/>
              <a:t>HiAvg</a:t>
            </a:r>
            <a:r>
              <a:rPr lang="en-US"/>
              <a:t>, Hi)</a:t>
            </a:r>
          </a:p>
          <a:p>
            <a:r>
              <a:rPr lang="en-US"/>
              <a:t>Columns and fields have shifted, partners may need to </a:t>
            </a:r>
          </a:p>
          <a:p>
            <a:pPr marL="0" indent="0">
              <a:buNone/>
            </a:pPr>
            <a:r>
              <a:rPr lang="en-US"/>
              <a:t>  update database systems to ingest this new information </a:t>
            </a:r>
          </a:p>
          <a:p>
            <a:pPr marL="0" indent="0">
              <a:buNone/>
            </a:pPr>
            <a:r>
              <a:rPr lang="en-US"/>
              <a:t>  and new format</a:t>
            </a:r>
          </a:p>
        </p:txBody>
      </p:sp>
      <p:sp>
        <p:nvSpPr>
          <p:cNvPr id="5" name="TextBox 4">
            <a:extLst>
              <a:ext uri="{FF2B5EF4-FFF2-40B4-BE49-F238E27FC236}">
                <a16:creationId xmlns:a16="http://schemas.microsoft.com/office/drawing/2014/main" id="{91FB774C-AC0E-4DCB-8568-5F3498E6BC54}"/>
              </a:ext>
            </a:extLst>
          </p:cNvPr>
          <p:cNvSpPr txBox="1"/>
          <p:nvPr/>
        </p:nvSpPr>
        <p:spPr>
          <a:xfrm>
            <a:off x="2338136" y="5680344"/>
            <a:ext cx="8464732" cy="369332"/>
          </a:xfrm>
          <a:prstGeom prst="rect">
            <a:avLst/>
          </a:prstGeom>
          <a:noFill/>
        </p:spPr>
        <p:txBody>
          <a:bodyPr wrap="square" rtlCol="0">
            <a:spAutoFit/>
          </a:bodyPr>
          <a:lstStyle/>
          <a:p>
            <a:r>
              <a:rPr lang="en-US"/>
              <a:t>Resources: </a:t>
            </a:r>
            <a:r>
              <a:rPr lang="en-US">
                <a:hlinkClick r:id="rId4"/>
              </a:rPr>
              <a:t>New Data Fields in CDF Community Article</a:t>
            </a:r>
            <a:endParaRPr lang="en-US"/>
          </a:p>
        </p:txBody>
      </p:sp>
    </p:spTree>
    <p:custDataLst>
      <p:tags r:id="rId1"/>
    </p:custDataLst>
    <p:extLst>
      <p:ext uri="{BB962C8B-B14F-4D97-AF65-F5344CB8AC3E}">
        <p14:creationId xmlns:p14="http://schemas.microsoft.com/office/powerpoint/2010/main" val="2034998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itle 2"/>
          <p:cNvSpPr>
            <a:spLocks noGrp="1"/>
          </p:cNvSpPr>
          <p:nvPr>
            <p:ph type="title"/>
          </p:nvPr>
        </p:nvSpPr>
        <p:spPr>
          <a:xfrm>
            <a:off x="2528141" y="281664"/>
            <a:ext cx="10824788" cy="486099"/>
          </a:xfrm>
        </p:spPr>
        <p:txBody>
          <a:bodyPr>
            <a:normAutofit fontScale="90000"/>
          </a:bodyPr>
          <a:lstStyle/>
          <a:p>
            <a:r>
              <a:rPr lang="en-US"/>
              <a:t>                </a:t>
            </a:r>
            <a:br>
              <a:rPr lang="en-US"/>
            </a:br>
            <a:r>
              <a:rPr lang="en-US"/>
              <a:t/>
            </a:r>
            <a:br>
              <a:rPr lang="en-US"/>
            </a:br>
            <a:r>
              <a:rPr lang="en-US">
                <a:ea typeface="+mj-lt"/>
                <a:cs typeface="+mj-lt"/>
              </a:rPr>
              <a:t>Recovery &amp; Goal Setting Data File</a:t>
            </a:r>
          </a:p>
        </p:txBody>
      </p:sp>
      <p:sp>
        <p:nvSpPr>
          <p:cNvPr id="4" name="Text Placeholder 3"/>
          <p:cNvSpPr>
            <a:spLocks noGrp="1"/>
          </p:cNvSpPr>
          <p:nvPr>
            <p:ph type="body" sz="quarter" idx="24"/>
          </p:nvPr>
        </p:nvSpPr>
        <p:spPr>
          <a:xfrm>
            <a:off x="2384796" y="1912451"/>
            <a:ext cx="8095876" cy="3335057"/>
          </a:xfrm>
        </p:spPr>
        <p:txBody>
          <a:bodyPr vert="horz" lIns="91440" tIns="45720" rIns="91440" bIns="45720" rtlCol="0" anchor="t">
            <a:normAutofit lnSpcReduction="10000"/>
          </a:bodyPr>
          <a:lstStyle/>
          <a:p>
            <a:r>
              <a:rPr lang="en-US"/>
              <a:t>Recovery &amp; Goal Setting Data File</a:t>
            </a:r>
          </a:p>
          <a:p>
            <a:pPr lvl="1"/>
            <a:r>
              <a:rPr lang="en-US"/>
              <a:t>Student-level file that helps identify students most impacted by interrupted learning due to COVID-19</a:t>
            </a:r>
          </a:p>
          <a:p>
            <a:pPr lvl="1"/>
            <a:r>
              <a:rPr lang="en-US">
                <a:ea typeface="+mn-lt"/>
                <a:cs typeface="+mn-lt"/>
              </a:rPr>
              <a:t>Learn how students' normative achievement changed from a prior term in the 2019-20 school year</a:t>
            </a:r>
            <a:endParaRPr lang="en-US"/>
          </a:p>
          <a:p>
            <a:pPr lvl="1"/>
            <a:r>
              <a:rPr lang="en-US">
                <a:ea typeface="+mn-lt"/>
                <a:cs typeface="+mn-lt"/>
              </a:rPr>
              <a:t>Determine the growth needed for students to reach their pre-COVID-19 achievement levels by spring</a:t>
            </a:r>
            <a:endParaRPr lang="en-US"/>
          </a:p>
          <a:p>
            <a:pPr lvl="1"/>
            <a:r>
              <a:rPr lang="en-US"/>
              <a:t>Also find out the growth needed to reach 50th (average) percentile to help with appropriate goal setting</a:t>
            </a:r>
          </a:p>
          <a:p>
            <a:pPr lvl="1"/>
            <a:endParaRPr lang="en-US"/>
          </a:p>
          <a:p>
            <a:pPr lvl="1"/>
            <a:endParaRPr lang="en-US"/>
          </a:p>
        </p:txBody>
      </p:sp>
      <p:sp>
        <p:nvSpPr>
          <p:cNvPr id="6" name="TextBox 5">
            <a:extLst>
              <a:ext uri="{FF2B5EF4-FFF2-40B4-BE49-F238E27FC236}">
                <a16:creationId xmlns:a16="http://schemas.microsoft.com/office/drawing/2014/main" id="{101016B4-D735-41C4-8C0E-B27140B5C5C8}"/>
              </a:ext>
            </a:extLst>
          </p:cNvPr>
          <p:cNvSpPr txBox="1"/>
          <p:nvPr/>
        </p:nvSpPr>
        <p:spPr>
          <a:xfrm>
            <a:off x="2338136" y="5680344"/>
            <a:ext cx="8464732" cy="369332"/>
          </a:xfrm>
          <a:prstGeom prst="rect">
            <a:avLst/>
          </a:prstGeom>
          <a:noFill/>
        </p:spPr>
        <p:txBody>
          <a:bodyPr wrap="square" lIns="91440" tIns="45720" rIns="91440" bIns="45720" rtlCol="0" anchor="t">
            <a:spAutoFit/>
          </a:bodyPr>
          <a:lstStyle/>
          <a:p>
            <a:r>
              <a:rPr lang="en-US"/>
              <a:t>Resources: </a:t>
            </a:r>
            <a:r>
              <a:rPr lang="en-US">
                <a:hlinkClick r:id="rId3"/>
              </a:rPr>
              <a:t>Recovery and Goal Setting Data File Help Section</a:t>
            </a:r>
            <a:endParaRPr lang="en-US"/>
          </a:p>
        </p:txBody>
      </p:sp>
    </p:spTree>
    <p:extLst>
      <p:ext uri="{BB962C8B-B14F-4D97-AF65-F5344CB8AC3E}">
        <p14:creationId xmlns:p14="http://schemas.microsoft.com/office/powerpoint/2010/main" val="16606703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itle 2"/>
          <p:cNvSpPr>
            <a:spLocks noGrp="1"/>
          </p:cNvSpPr>
          <p:nvPr>
            <p:ph type="title"/>
          </p:nvPr>
        </p:nvSpPr>
        <p:spPr>
          <a:xfrm>
            <a:off x="2592387" y="564578"/>
            <a:ext cx="10824788" cy="486099"/>
          </a:xfrm>
        </p:spPr>
        <p:txBody>
          <a:bodyPr>
            <a:normAutofit fontScale="90000"/>
          </a:bodyPr>
          <a:lstStyle/>
          <a:p>
            <a:r>
              <a:rPr lang="en-US"/>
              <a:t>MAP Growth Goal Explorer Tool</a:t>
            </a:r>
          </a:p>
        </p:txBody>
      </p:sp>
      <p:sp>
        <p:nvSpPr>
          <p:cNvPr id="4" name="Text Placeholder 3"/>
          <p:cNvSpPr>
            <a:spLocks noGrp="1"/>
          </p:cNvSpPr>
          <p:nvPr>
            <p:ph type="body" sz="quarter" idx="24"/>
          </p:nvPr>
        </p:nvSpPr>
        <p:spPr>
          <a:xfrm>
            <a:off x="1959882" y="1504748"/>
            <a:ext cx="3787775" cy="4083188"/>
          </a:xfrm>
        </p:spPr>
        <p:txBody>
          <a:bodyPr vert="horz" lIns="91440" tIns="45720" rIns="91440" bIns="45720" rtlCol="0" anchor="t">
            <a:normAutofit/>
          </a:bodyPr>
          <a:lstStyle/>
          <a:p>
            <a:pPr marL="461645" indent="-461645"/>
            <a:r>
              <a:rPr lang="en-US"/>
              <a:t>New</a:t>
            </a:r>
            <a:r>
              <a:rPr lang="en-US">
                <a:ea typeface="+mn-lt"/>
                <a:cs typeface="+mn-lt"/>
              </a:rPr>
              <a:t> Tool to Help Better Set Goals</a:t>
            </a:r>
          </a:p>
          <a:p>
            <a:pPr marL="461645" indent="-461645"/>
            <a:r>
              <a:rPr lang="en-US">
                <a:ea typeface="+mn-lt"/>
                <a:cs typeface="+mn-lt"/>
              </a:rPr>
              <a:t>Provides average amount of Growth + Stretch Goal and Custom Goal options</a:t>
            </a:r>
          </a:p>
          <a:p>
            <a:pPr marL="461645" indent="-461645"/>
            <a:r>
              <a:rPr lang="en-US">
                <a:ea typeface="+mn-lt"/>
                <a:cs typeface="+mn-lt"/>
              </a:rPr>
              <a:t>Can help educators set higher goals due to loss</a:t>
            </a:r>
          </a:p>
        </p:txBody>
      </p:sp>
      <p:pic>
        <p:nvPicPr>
          <p:cNvPr id="10" name="Picture 9">
            <a:extLst>
              <a:ext uri="{FF2B5EF4-FFF2-40B4-BE49-F238E27FC236}">
                <a16:creationId xmlns:a16="http://schemas.microsoft.com/office/drawing/2014/main" id="{43E99A7C-E17F-46B5-8414-32F3486736EE}"/>
              </a:ext>
            </a:extLst>
          </p:cNvPr>
          <p:cNvPicPr>
            <a:picLocks noChangeAspect="1"/>
          </p:cNvPicPr>
          <p:nvPr/>
        </p:nvPicPr>
        <p:blipFill>
          <a:blip r:embed="rId3"/>
          <a:stretch>
            <a:fillRect/>
          </a:stretch>
        </p:blipFill>
        <p:spPr>
          <a:xfrm>
            <a:off x="5750061" y="1738013"/>
            <a:ext cx="5728997" cy="3386430"/>
          </a:xfrm>
          <a:prstGeom prst="rect">
            <a:avLst/>
          </a:prstGeom>
        </p:spPr>
      </p:pic>
      <p:sp>
        <p:nvSpPr>
          <p:cNvPr id="5" name="TextBox 4">
            <a:extLst>
              <a:ext uri="{FF2B5EF4-FFF2-40B4-BE49-F238E27FC236}">
                <a16:creationId xmlns:a16="http://schemas.microsoft.com/office/drawing/2014/main" id="{7ED4FAE9-65F2-4844-9C63-AD0677D739E0}"/>
              </a:ext>
            </a:extLst>
          </p:cNvPr>
          <p:cNvSpPr txBox="1"/>
          <p:nvPr/>
        </p:nvSpPr>
        <p:spPr>
          <a:xfrm>
            <a:off x="2445525" y="5599254"/>
            <a:ext cx="8464732" cy="369332"/>
          </a:xfrm>
          <a:prstGeom prst="rect">
            <a:avLst/>
          </a:prstGeom>
          <a:noFill/>
        </p:spPr>
        <p:txBody>
          <a:bodyPr wrap="square" lIns="91440" tIns="45720" rIns="91440" bIns="45720" rtlCol="0" anchor="t">
            <a:spAutoFit/>
          </a:bodyPr>
          <a:lstStyle/>
          <a:p>
            <a:r>
              <a:rPr lang="en-US"/>
              <a:t>Resources: </a:t>
            </a:r>
            <a:r>
              <a:rPr lang="en-US">
                <a:hlinkClick r:id="rId4"/>
              </a:rPr>
              <a:t>MAP Growth Goal Explorer Tool</a:t>
            </a:r>
            <a:endParaRPr lang="en-US"/>
          </a:p>
        </p:txBody>
      </p:sp>
    </p:spTree>
    <p:extLst>
      <p:ext uri="{BB962C8B-B14F-4D97-AF65-F5344CB8AC3E}">
        <p14:creationId xmlns:p14="http://schemas.microsoft.com/office/powerpoint/2010/main" val="1243428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Learning</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2557352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1"/>
                </a:solidFill>
              </a:rPr>
              <a:t>Professional Learning</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sz="3400"/>
              <a:t>Professional Learning Lead - Nebraska</a:t>
            </a:r>
          </a:p>
          <a:p>
            <a:pPr lvl="1"/>
            <a:r>
              <a:rPr lang="en-US" sz="3000"/>
              <a:t>Aly Martinez Wilkinson</a:t>
            </a:r>
          </a:p>
          <a:p>
            <a:endParaRPr lang="en-US" sz="3400"/>
          </a:p>
          <a:p>
            <a:r>
              <a:rPr lang="en-US" sz="3400"/>
              <a:t>Certified Facilitator (CF) Program</a:t>
            </a:r>
          </a:p>
          <a:p>
            <a:pPr lvl="1"/>
            <a:r>
              <a:rPr lang="en-US" sz="3000"/>
              <a:t>72 CFs across the state</a:t>
            </a:r>
          </a:p>
          <a:p>
            <a:pPr lvl="1"/>
            <a:r>
              <a:rPr lang="en-US" sz="3000"/>
              <a:t>Monthly </a:t>
            </a:r>
            <a:r>
              <a:rPr lang="en-US" sz="3000" err="1"/>
              <a:t>eNewsletter</a:t>
            </a:r>
          </a:p>
          <a:p>
            <a:pPr lvl="1"/>
            <a:r>
              <a:rPr lang="en-US" sz="3000"/>
              <a:t>4 recorded and 6 live webinars </a:t>
            </a:r>
          </a:p>
          <a:p>
            <a:pPr lvl="1"/>
            <a:r>
              <a:rPr lang="en-US" sz="3000"/>
              <a:t>Workshops to provide content which can be delivered to schools and districts </a:t>
            </a:r>
          </a:p>
          <a:p>
            <a:pPr lvl="1"/>
            <a:r>
              <a:rPr lang="en-US" sz="3000"/>
              <a:t>Professional Learning "Save the Date"</a:t>
            </a:r>
          </a:p>
          <a:p>
            <a:pPr marL="914400" lvl="2" indent="0">
              <a:buNone/>
            </a:pPr>
            <a:endParaRPr lang="en-US" sz="2600"/>
          </a:p>
          <a:p>
            <a:endParaRPr lang="en-US" sz="340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custDataLst>
      <p:tags r:id="rId1"/>
    </p:custDataLst>
    <p:extLst>
      <p:ext uri="{BB962C8B-B14F-4D97-AF65-F5344CB8AC3E}">
        <p14:creationId xmlns:p14="http://schemas.microsoft.com/office/powerpoint/2010/main" val="29579147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D93EDBE-F1CD-496D-A2FF-32BE1C6280F2}"/>
              </a:ext>
            </a:extLst>
          </p:cNvPr>
          <p:cNvSpPr>
            <a:spLocks noGrp="1"/>
          </p:cNvSpPr>
          <p:nvPr>
            <p:ph type="body" sz="quarter" idx="21"/>
          </p:nvPr>
        </p:nvSpPr>
        <p:spPr>
          <a:xfrm>
            <a:off x="1956021" y="2336339"/>
            <a:ext cx="6655242" cy="4167828"/>
          </a:xfrm>
        </p:spPr>
        <p:txBody>
          <a:bodyPr>
            <a:normAutofit fontScale="92500" lnSpcReduction="20000"/>
          </a:bodyPr>
          <a:lstStyle/>
          <a:p>
            <a:pPr marL="340995" indent="-340995">
              <a:buFont typeface="Arial" panose="020B0604020202020204" pitchFamily="34" charset="0"/>
              <a:buChar char="•"/>
            </a:pPr>
            <a:r>
              <a:rPr lang="en-US" sz="2600"/>
              <a:t>Quality Classroom Assessment (New)</a:t>
            </a:r>
          </a:p>
          <a:p>
            <a:pPr lvl="1" indent="-337820"/>
            <a:r>
              <a:rPr lang="en-US" sz="2200"/>
              <a:t>October 21 &amp; 23, full day </a:t>
            </a:r>
          </a:p>
          <a:p>
            <a:pPr indent="-337820"/>
            <a:r>
              <a:rPr lang="en-US" sz="2600"/>
              <a:t>Triangulating Data for Instructional Insights  </a:t>
            </a:r>
          </a:p>
          <a:p>
            <a:pPr lvl="1" indent="-337820"/>
            <a:r>
              <a:rPr lang="en-US" sz="2200"/>
              <a:t>November 17 or 19, a.m. session</a:t>
            </a:r>
          </a:p>
          <a:p>
            <a:pPr marL="337820" lvl="1" indent="-337820">
              <a:lnSpc>
                <a:spcPct val="100000"/>
              </a:lnSpc>
              <a:buFont typeface="Arial" panose="020B0604020202020204" pitchFamily="34" charset="0"/>
              <a:buChar char="•"/>
            </a:pPr>
            <a:r>
              <a:rPr lang="en-US" sz="2600"/>
              <a:t>Applying Classroom Assessment Standards  </a:t>
            </a:r>
          </a:p>
          <a:p>
            <a:pPr marL="795020" lvl="2" indent="-337820">
              <a:lnSpc>
                <a:spcPct val="100000"/>
              </a:lnSpc>
              <a:buFont typeface="Arial" panose="020B0604020202020204" pitchFamily="34" charset="0"/>
              <a:buChar char="•"/>
            </a:pPr>
            <a:r>
              <a:rPr lang="en-US" sz="2200"/>
              <a:t>November 17 or 19, p.m. session</a:t>
            </a:r>
          </a:p>
          <a:p>
            <a:pPr marL="337820" lvl="1" indent="-337820">
              <a:lnSpc>
                <a:spcPct val="100000"/>
              </a:lnSpc>
              <a:buFont typeface="Arial" panose="020B0604020202020204" pitchFamily="34" charset="0"/>
              <a:buChar char="•"/>
            </a:pPr>
            <a:r>
              <a:rPr lang="en-US" sz="2600"/>
              <a:t>Using ALDs to Ensure Classroom Rigor  </a:t>
            </a:r>
          </a:p>
          <a:p>
            <a:pPr lvl="1" indent="-337820"/>
            <a:r>
              <a:rPr lang="en-US" sz="2200"/>
              <a:t>January 26 or 28, a.m. session</a:t>
            </a:r>
          </a:p>
          <a:p>
            <a:pPr marL="337820" lvl="1" indent="-337820">
              <a:lnSpc>
                <a:spcPct val="100000"/>
              </a:lnSpc>
              <a:buFont typeface="Arial" panose="020B0604020202020204" pitchFamily="34" charset="0"/>
              <a:buChar char="•"/>
            </a:pPr>
            <a:r>
              <a:rPr lang="en-US" sz="2600"/>
              <a:t>Student-Centered Assessment Literacy</a:t>
            </a:r>
          </a:p>
          <a:p>
            <a:pPr lvl="1" indent="-337820"/>
            <a:r>
              <a:rPr lang="en-US" sz="2200"/>
              <a:t>January 26 or 28, p.m. session</a:t>
            </a:r>
          </a:p>
          <a:p>
            <a:endParaRPr lang="en-US"/>
          </a:p>
        </p:txBody>
      </p:sp>
      <p:sp>
        <p:nvSpPr>
          <p:cNvPr id="3" name="Content Placeholder 2"/>
          <p:cNvSpPr>
            <a:spLocks noGrp="1"/>
          </p:cNvSpPr>
          <p:nvPr>
            <p:ph type="body" sz="quarter" idx="13"/>
          </p:nvPr>
        </p:nvSpPr>
        <p:spPr>
          <a:xfrm>
            <a:off x="2146852" y="1855370"/>
            <a:ext cx="3459427" cy="482833"/>
          </a:xfrm>
        </p:spPr>
        <p:txBody>
          <a:bodyPr>
            <a:noAutofit/>
          </a:bodyPr>
          <a:lstStyle/>
          <a:p>
            <a:r>
              <a:rPr lang="en-US" sz="2800"/>
              <a:t>Assessment Literacy</a:t>
            </a:r>
          </a:p>
        </p:txBody>
      </p:sp>
      <p:sp>
        <p:nvSpPr>
          <p:cNvPr id="2" name="Title 1"/>
          <p:cNvSpPr>
            <a:spLocks noGrp="1"/>
          </p:cNvSpPr>
          <p:nvPr>
            <p:ph type="title"/>
          </p:nvPr>
        </p:nvSpPr>
        <p:spPr>
          <a:xfrm>
            <a:off x="2312616" y="732211"/>
            <a:ext cx="8643855" cy="486099"/>
          </a:xfrm>
        </p:spPr>
        <p:txBody>
          <a:bodyPr>
            <a:normAutofit fontScale="90000"/>
          </a:bodyPr>
          <a:lstStyle/>
          <a:p>
            <a:r>
              <a:rPr lang="en-US">
                <a:solidFill>
                  <a:schemeClr val="accent1"/>
                </a:solidFill>
              </a:rPr>
              <a:t>Balanced Assessment System Workshops</a:t>
            </a:r>
          </a:p>
        </p:txBody>
      </p:sp>
      <p:sp>
        <p:nvSpPr>
          <p:cNvPr id="5" name="Text Placeholder 4">
            <a:extLst>
              <a:ext uri="{FF2B5EF4-FFF2-40B4-BE49-F238E27FC236}">
                <a16:creationId xmlns:a16="http://schemas.microsoft.com/office/drawing/2014/main" id="{D8A13C0C-0F2B-448A-9F79-55810187FCB1}"/>
              </a:ext>
            </a:extLst>
          </p:cNvPr>
          <p:cNvSpPr>
            <a:spLocks noGrp="1"/>
          </p:cNvSpPr>
          <p:nvPr>
            <p:ph type="body" sz="quarter" idx="22"/>
          </p:nvPr>
        </p:nvSpPr>
        <p:spPr>
          <a:xfrm>
            <a:off x="7887693" y="2423803"/>
            <a:ext cx="3992343" cy="3339743"/>
          </a:xfrm>
        </p:spPr>
        <p:txBody>
          <a:bodyPr>
            <a:normAutofit fontScale="85000" lnSpcReduction="20000"/>
          </a:bodyPr>
          <a:lstStyle/>
          <a:p>
            <a:pPr lvl="0"/>
            <a:r>
              <a:rPr lang="en-US"/>
              <a:t>Clarifying Learning:</a:t>
            </a:r>
          </a:p>
          <a:p>
            <a:pPr lvl="1"/>
            <a:r>
              <a:rPr lang="en-US"/>
              <a:t>December 1 or 3, a.m. session</a:t>
            </a:r>
          </a:p>
          <a:p>
            <a:r>
              <a:rPr lang="en-US"/>
              <a:t>Providing Feedback</a:t>
            </a:r>
          </a:p>
          <a:p>
            <a:pPr lvl="1"/>
            <a:r>
              <a:rPr lang="en-US"/>
              <a:t>December 1 or 3, p.m. session</a:t>
            </a:r>
          </a:p>
          <a:p>
            <a:pPr lvl="0"/>
            <a:r>
              <a:rPr lang="en-US"/>
              <a:t>Activating Learners: </a:t>
            </a:r>
          </a:p>
          <a:p>
            <a:pPr lvl="1"/>
            <a:r>
              <a:rPr lang="en-US"/>
              <a:t>April 13 or 15, a.m. session</a:t>
            </a:r>
          </a:p>
          <a:p>
            <a:pPr lvl="0"/>
            <a:r>
              <a:rPr lang="en-US"/>
              <a:t>Eliciting Evidence:  </a:t>
            </a:r>
          </a:p>
          <a:p>
            <a:pPr lvl="1"/>
            <a:r>
              <a:rPr lang="en-US"/>
              <a:t>April 13 or 15, p.m. session</a:t>
            </a:r>
          </a:p>
          <a:p>
            <a:endParaRPr lang="en-US"/>
          </a:p>
        </p:txBody>
      </p:sp>
      <p:sp>
        <p:nvSpPr>
          <p:cNvPr id="6" name="Text Placeholder 5">
            <a:extLst>
              <a:ext uri="{FF2B5EF4-FFF2-40B4-BE49-F238E27FC236}">
                <a16:creationId xmlns:a16="http://schemas.microsoft.com/office/drawing/2014/main" id="{E6372857-DAFE-4716-847C-B430D0967643}"/>
              </a:ext>
            </a:extLst>
          </p:cNvPr>
          <p:cNvSpPr>
            <a:spLocks noGrp="1"/>
          </p:cNvSpPr>
          <p:nvPr>
            <p:ph type="body" sz="quarter" idx="23"/>
          </p:nvPr>
        </p:nvSpPr>
        <p:spPr>
          <a:xfrm>
            <a:off x="7879742" y="1879222"/>
            <a:ext cx="4016199" cy="482834"/>
          </a:xfrm>
        </p:spPr>
        <p:txBody>
          <a:bodyPr/>
          <a:lstStyle/>
          <a:p>
            <a:r>
              <a:rPr lang="en-US" sz="2800"/>
              <a:t>Formative Assessment</a:t>
            </a:r>
          </a:p>
        </p:txBody>
      </p:sp>
    </p:spTree>
    <p:custDataLst>
      <p:tags r:id="rId1"/>
    </p:custDataLst>
    <p:extLst>
      <p:ext uri="{BB962C8B-B14F-4D97-AF65-F5344CB8AC3E}">
        <p14:creationId xmlns:p14="http://schemas.microsoft.com/office/powerpoint/2010/main" val="3163023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04AE-A278-46F4-8524-A84F16B4C81B}"/>
              </a:ext>
            </a:extLst>
          </p:cNvPr>
          <p:cNvSpPr>
            <a:spLocks noGrp="1"/>
          </p:cNvSpPr>
          <p:nvPr>
            <p:ph type="title"/>
          </p:nvPr>
        </p:nvSpPr>
        <p:spPr/>
        <p:txBody>
          <a:bodyPr/>
          <a:lstStyle/>
          <a:p>
            <a:r>
              <a:rPr lang="en-US" dirty="0"/>
              <a:t>Registration and Plus-Ones</a:t>
            </a:r>
          </a:p>
        </p:txBody>
      </p:sp>
      <p:sp>
        <p:nvSpPr>
          <p:cNvPr id="3" name="Content Placeholder 2">
            <a:extLst>
              <a:ext uri="{FF2B5EF4-FFF2-40B4-BE49-F238E27FC236}">
                <a16:creationId xmlns:a16="http://schemas.microsoft.com/office/drawing/2014/main" id="{BBB8FC78-2C59-4657-801A-17D059069240}"/>
              </a:ext>
            </a:extLst>
          </p:cNvPr>
          <p:cNvSpPr>
            <a:spLocks noGrp="1"/>
          </p:cNvSpPr>
          <p:nvPr>
            <p:ph idx="1"/>
          </p:nvPr>
        </p:nvSpPr>
        <p:spPr/>
        <p:txBody>
          <a:bodyPr/>
          <a:lstStyle/>
          <a:p>
            <a:r>
              <a:rPr lang="en-US" dirty="0"/>
              <a:t>Work with CFs for registration</a:t>
            </a:r>
          </a:p>
          <a:p>
            <a:r>
              <a:rPr lang="en-US" dirty="0"/>
              <a:t>Upcoming</a:t>
            </a:r>
          </a:p>
        </p:txBody>
      </p:sp>
    </p:spTree>
    <p:custDataLst>
      <p:tags r:id="rId1"/>
    </p:custDataLst>
    <p:extLst>
      <p:ext uri="{BB962C8B-B14F-4D97-AF65-F5344CB8AC3E}">
        <p14:creationId xmlns:p14="http://schemas.microsoft.com/office/powerpoint/2010/main" val="3348707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Writing with Evidence</a:t>
            </a:r>
            <a:endParaRPr lang="en-US" dirty="0">
              <a:solidFill>
                <a:schemeClr val="accent1"/>
              </a:solidFill>
            </a:endParaRPr>
          </a:p>
        </p:txBody>
      </p:sp>
      <p:sp>
        <p:nvSpPr>
          <p:cNvPr id="3" name="Content Placeholder 2"/>
          <p:cNvSpPr>
            <a:spLocks noGrp="1"/>
          </p:cNvSpPr>
          <p:nvPr>
            <p:ph idx="1"/>
          </p:nvPr>
        </p:nvSpPr>
        <p:spPr>
          <a:xfrm>
            <a:off x="2338039" y="1690688"/>
            <a:ext cx="8915400" cy="4876258"/>
          </a:xfrm>
        </p:spPr>
        <p:txBody>
          <a:bodyPr/>
          <a:lstStyle/>
          <a:p>
            <a:r>
              <a:rPr lang="en-US"/>
              <a:t>Engage in examining the skills necessary for students to succeed in evidence-based writing</a:t>
            </a:r>
          </a:p>
          <a:p>
            <a:r>
              <a:rPr lang="en-US"/>
              <a:t>Explore strategies for teaching writing that can boost these skills.</a:t>
            </a:r>
          </a:p>
          <a:p>
            <a:r>
              <a:rPr lang="en-US"/>
              <a:t>Plan how to implement expanded or new ideas in your classroom</a:t>
            </a:r>
          </a:p>
          <a:p>
            <a:endParaRPr lang="en-US"/>
          </a:p>
          <a:p>
            <a:pPr lvl="1"/>
            <a:r>
              <a:rPr lang="en-US"/>
              <a:t>Understanding and developing best instructional practices to support evidence-based writing across the curriculum </a:t>
            </a:r>
          </a:p>
          <a:p>
            <a:pPr lvl="1"/>
            <a:r>
              <a:rPr lang="en-US"/>
              <a:t>Strengthen classroom practices that ensure students are on a trajectory to succeed with post-secondary writing challenges</a:t>
            </a:r>
          </a:p>
          <a:p>
            <a:endParaRPr lang="en-US"/>
          </a:p>
        </p:txBody>
      </p:sp>
    </p:spTree>
    <p:custDataLst>
      <p:tags r:id="rId1"/>
    </p:custDataLst>
    <p:extLst>
      <p:ext uri="{BB962C8B-B14F-4D97-AF65-F5344CB8AC3E}">
        <p14:creationId xmlns:p14="http://schemas.microsoft.com/office/powerpoint/2010/main" val="396782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DB58-6654-41E4-A63B-FD8E75363AD3}"/>
              </a:ext>
            </a:extLst>
          </p:cNvPr>
          <p:cNvSpPr>
            <a:spLocks noGrp="1"/>
          </p:cNvSpPr>
          <p:nvPr>
            <p:ph type="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3953130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950" y="3509784"/>
            <a:ext cx="6985150" cy="1917099"/>
          </a:xfrm>
        </p:spPr>
        <p:txBody>
          <a:bodyPr>
            <a:normAutofit/>
          </a:bodyPr>
          <a:lstStyle/>
          <a:p>
            <a:r>
              <a:rPr lang="en-US" sz="3600" dirty="0"/>
              <a:t>What does this mean for 2020-2021 NSCAS Summative? </a:t>
            </a:r>
            <a:br>
              <a:rPr lang="en-US" sz="3600" dirty="0"/>
            </a:br>
            <a:r>
              <a:rPr lang="en-US" sz="3600" i="1" dirty="0"/>
              <a:t>(ELA &amp; Math Grades 3-8)</a:t>
            </a:r>
            <a:endParaRPr lang="en-US" sz="2700" i="1" dirty="0"/>
          </a:p>
        </p:txBody>
      </p:sp>
    </p:spTree>
    <p:custDataLst>
      <p:tags r:id="rId1"/>
    </p:custDataLst>
    <p:extLst>
      <p:ext uri="{BB962C8B-B14F-4D97-AF65-F5344CB8AC3E}">
        <p14:creationId xmlns:p14="http://schemas.microsoft.com/office/powerpoint/2010/main" val="3095169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Tree>
    <p:custDataLst>
      <p:tags r:id="rId1"/>
    </p:custDataLst>
    <p:extLst>
      <p:ext uri="{BB962C8B-B14F-4D97-AF65-F5344CB8AC3E}">
        <p14:creationId xmlns:p14="http://schemas.microsoft.com/office/powerpoint/2010/main" val="2156829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8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19A5AE434FE45BE88F3F5AAE22545" ma:contentTypeVersion="13" ma:contentTypeDescription="Create a new document." ma:contentTypeScope="" ma:versionID="4061fda2e012749b6cb557440c6a38e1">
  <xsd:schema xmlns:xsd="http://www.w3.org/2001/XMLSchema" xmlns:xs="http://www.w3.org/2001/XMLSchema" xmlns:p="http://schemas.microsoft.com/office/2006/metadata/properties" xmlns:ns3="d1adf946-e879-48fb-837b-37fb6aafd608" xmlns:ns4="ea6d80a2-1f60-4bb4-8640-724730d87fda" targetNamespace="http://schemas.microsoft.com/office/2006/metadata/properties" ma:root="true" ma:fieldsID="8a4938ab9c370be48f2a48a04a748c31" ns3:_="" ns4:_="">
    <xsd:import namespace="d1adf946-e879-48fb-837b-37fb6aafd608"/>
    <xsd:import namespace="ea6d80a2-1f60-4bb4-8640-724730d87fd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df946-e879-48fb-837b-37fb6aafd6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d80a2-1f60-4bb4-8640-724730d87fd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C4CF9A8-6546-4867-852F-B792F952D9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df946-e879-48fb-837b-37fb6aafd608"/>
    <ds:schemaRef ds:uri="ea6d80a2-1f60-4bb4-8640-724730d87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5A48FF-3D4B-400C-8209-64B660D5F20C}">
  <ds:schemaRefs>
    <ds:schemaRef ds:uri="http://schemas.microsoft.com/sharepoint/v3/contenttype/forms"/>
  </ds:schemaRefs>
</ds:datastoreItem>
</file>

<file path=customXml/itemProps3.xml><?xml version="1.0" encoding="utf-8"?>
<ds:datastoreItem xmlns:ds="http://schemas.openxmlformats.org/officeDocument/2006/customXml" ds:itemID="{F39408BD-C314-4641-9258-D267D1B9A243}">
  <ds:schemaRefs>
    <ds:schemaRef ds:uri="ea6d80a2-1f60-4bb4-8640-724730d87fda"/>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d1adf946-e879-48fb-837b-37fb6aafd608"/>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29614</TotalTime>
  <Words>5751</Words>
  <Application>Microsoft Office PowerPoint</Application>
  <PresentationFormat>Widescreen</PresentationFormat>
  <Paragraphs>770</Paragraphs>
  <Slides>90</Slides>
  <Notes>56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90</vt:i4>
      </vt:variant>
    </vt:vector>
  </HeadingPairs>
  <TitlesOfParts>
    <vt:vector size="100" baseType="lpstr">
      <vt:lpstr>Arial</vt:lpstr>
      <vt:lpstr>Arial Bold</vt:lpstr>
      <vt:lpstr>Calibri</vt:lpstr>
      <vt:lpstr>Century Gothic</vt:lpstr>
      <vt:lpstr>Courier New</vt:lpstr>
      <vt:lpstr>Times</vt:lpstr>
      <vt:lpstr>Times New Roman</vt:lpstr>
      <vt:lpstr>Tw Cen MT</vt:lpstr>
      <vt:lpstr>Wingdings</vt:lpstr>
      <vt:lpstr>Office Theme</vt:lpstr>
      <vt:lpstr>Statewide Assessment Regional Workshop</vt:lpstr>
      <vt:lpstr>Statewide Assessment Staff </vt:lpstr>
      <vt:lpstr>Agenda </vt:lpstr>
      <vt:lpstr>2020-21 Statewide Assessment and Accountability Plan </vt:lpstr>
      <vt:lpstr>In 2020-2021, assessment should… </vt:lpstr>
      <vt:lpstr>Statewide Assessment: 2020-2021Priorities</vt:lpstr>
      <vt:lpstr>Pivot Resources to Support Districts</vt:lpstr>
      <vt:lpstr>NSCAS Summative Assessments</vt:lpstr>
      <vt:lpstr>What does this mean for 2020-2021 NSCAS Summative?  (ELA &amp; Math Grades 3-8)</vt:lpstr>
      <vt:lpstr>Replace Spring 2021 NSCAS General Summative with NSCAS Phase I Pilot</vt:lpstr>
      <vt:lpstr>Spring 2021 NSCAS Phase I Pilot</vt:lpstr>
      <vt:lpstr>Recommendation: 2020-2021 Reporting and Accountability</vt:lpstr>
      <vt:lpstr>Recommendation: 2020-2021 Reporting and Accountability</vt:lpstr>
      <vt:lpstr>PowerPoint Presentation</vt:lpstr>
      <vt:lpstr>Participation Expectations-Exemptions</vt:lpstr>
      <vt:lpstr>Participation Expectations</vt:lpstr>
      <vt:lpstr>Remote Testing*</vt:lpstr>
      <vt:lpstr>NSCAS Updates</vt:lpstr>
      <vt:lpstr>Security Agreements</vt:lpstr>
      <vt:lpstr>Data Processes  </vt:lpstr>
      <vt:lpstr>NSCAS Data Clean-Up</vt:lpstr>
      <vt:lpstr>NSCAS Data Clean-Up</vt:lpstr>
      <vt:lpstr>NSCAS Data Clean-Up</vt:lpstr>
      <vt:lpstr>NSCAS Clean-up Calendar 2020-21 (Tentative)</vt:lpstr>
      <vt:lpstr>NSCAS Reporting Calendar 2020-21 (Tentative)</vt:lpstr>
      <vt:lpstr>NSCAS ACT</vt:lpstr>
      <vt:lpstr>Fall ACT</vt:lpstr>
      <vt:lpstr>NSCAS ACT  Spring 2021 </vt:lpstr>
      <vt:lpstr>What’s New</vt:lpstr>
      <vt:lpstr>Success.ACT.org</vt:lpstr>
      <vt:lpstr>Success.ACT.org </vt:lpstr>
      <vt:lpstr>The ACT Online Reporting System</vt:lpstr>
      <vt:lpstr>ACT Online Testing</vt:lpstr>
      <vt:lpstr>ACT Accommodations and EL Supports</vt:lpstr>
      <vt:lpstr>ACT 2021TEST DATES</vt:lpstr>
      <vt:lpstr>ACT SPRING 2021 TEST DATES</vt:lpstr>
      <vt:lpstr> Important Dates </vt:lpstr>
      <vt:lpstr>ACT Webinars</vt:lpstr>
      <vt:lpstr>PearsonAccessnext  (PA Next)</vt:lpstr>
      <vt:lpstr>Manage Participation Deadline11/30/2020</vt:lpstr>
      <vt:lpstr>ACT Online Prep and PreACT </vt:lpstr>
      <vt:lpstr>District Choices</vt:lpstr>
      <vt:lpstr>ACT Fee Waivers</vt:lpstr>
      <vt:lpstr>2019-2020 Fee Waivers for Nebraska</vt:lpstr>
      <vt:lpstr>PowerPoint Presentation</vt:lpstr>
      <vt:lpstr>How to Order Fee Waivers</vt:lpstr>
      <vt:lpstr>Important Reminders</vt:lpstr>
      <vt:lpstr>Important Reminders</vt:lpstr>
      <vt:lpstr>Misadministrations and  Prohibited Behaviors</vt:lpstr>
      <vt:lpstr>Misadministrations</vt:lpstr>
      <vt:lpstr>Watch for and Document Irregularities</vt:lpstr>
      <vt:lpstr>ACT Score Replacement</vt:lpstr>
      <vt:lpstr>ACT Score Replacements</vt:lpstr>
      <vt:lpstr>Parental Consent</vt:lpstr>
      <vt:lpstr>ACT Contact Information</vt:lpstr>
      <vt:lpstr>NSCAS Alternate</vt:lpstr>
      <vt:lpstr>Alternate Assessment</vt:lpstr>
      <vt:lpstr>Alternate Assessment</vt:lpstr>
      <vt:lpstr>PowerPoint Presentation</vt:lpstr>
      <vt:lpstr>Alternate Assessment</vt:lpstr>
      <vt:lpstr>Alternate Assessment New Resource</vt:lpstr>
      <vt:lpstr>NSCAS General</vt:lpstr>
      <vt:lpstr>NSCAS General</vt:lpstr>
      <vt:lpstr>Supported Devices</vt:lpstr>
      <vt:lpstr>ELPA21– Supported Devices </vt:lpstr>
      <vt:lpstr>Phase I Pilot &amp; Science Field Test Supports</vt:lpstr>
      <vt:lpstr>NSCAS Science</vt:lpstr>
      <vt:lpstr>        Waiver </vt:lpstr>
      <vt:lpstr>PowerPoint Presentation</vt:lpstr>
      <vt:lpstr> 5th grade pre-pilot task     http://bit.ly/prepilot5  5th Gr Pre-Pilot Task – Changing Coral (Pdf) 5th Gr Pre-Pilot Key – Changing Coral (Pdf) 5th Gr Changing Coral Annotated (PowerPoint)</vt:lpstr>
      <vt:lpstr>     8th grade pre-pilot task      http://bit.ly/prepilot8   8th Gr Pre-Pilot Task – Blue Skin (Pdf)  8th Gr Pre-Pilot Key – Blue Skin (Pdf)  8th Gr Blue Skin Annotated (PowerPoint) </vt:lpstr>
      <vt:lpstr>Additional Resources</vt:lpstr>
      <vt:lpstr>Strengthening Claims-based Interpretations and Uses of Local and Large-scale Science Assessment Scores (SCILLSS)</vt:lpstr>
      <vt:lpstr>Stackable, Instructionally-embedded, Portable Science (SIPS) Assessments</vt:lpstr>
      <vt:lpstr>Science Formative Classroom Task Development &amp; Repository for Grades 5 &amp; 8</vt:lpstr>
      <vt:lpstr>NAEP 2021</vt:lpstr>
      <vt:lpstr>NSCAS Interim (MAP Growth)</vt:lpstr>
      <vt:lpstr>Remote Testing Resources</vt:lpstr>
      <vt:lpstr>MAP Growth 2020 Norms</vt:lpstr>
      <vt:lpstr>Spanish MAP Growth Updates</vt:lpstr>
      <vt:lpstr>Comprehensive/Combined Data File Updates</vt:lpstr>
      <vt:lpstr>                  Recovery &amp; Goal Setting Data File</vt:lpstr>
      <vt:lpstr>MAP Growth Goal Explorer Tool</vt:lpstr>
      <vt:lpstr>Professional Learning</vt:lpstr>
      <vt:lpstr>Professional Learning</vt:lpstr>
      <vt:lpstr>Balanced Assessment System Workshops</vt:lpstr>
      <vt:lpstr>Registration and Plus-Ones</vt:lpstr>
      <vt:lpstr>Writing with Evidence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Webster, Tyrina</cp:lastModifiedBy>
  <cp:revision>106</cp:revision>
  <dcterms:created xsi:type="dcterms:W3CDTF">2019-03-29T21:28:08Z</dcterms:created>
  <dcterms:modified xsi:type="dcterms:W3CDTF">2020-10-15T13:40:30Z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0x01010034819A5AE434FE45BE88F3F5AAE22545</vt:lpwstr>
  </property>
  <property fmtid="{D5CDD505-2E9C-101B-9397-08002B2CF9AE}" pid="3" name="_dlc_DocIdItemGuid">
    <vt:lpwstr>52acbeb0-8a66-448a-8269-aea9b5d68257</vt:lpwstr>
  </property>
  <property fmtid="{D5CDD505-2E9C-101B-9397-08002B2CF9AE}" pid="4" name="ArticulateGUID">
    <vt:lpwstr>00CC0D55-C34D-4B67-BD9F-1CC9A4AF464D</vt:lpwstr>
  </property>
  <property fmtid="{D5CDD505-2E9C-101B-9397-08002B2CF9AE}" pid="5" name="ArticulatePath">
    <vt:lpwstr>https://nwea-my.sharepoint.com/personal/aly_martinez_wilkinson_nwea_org/Documents/Documents/NDE/Roadshow/2020-21/Regional-Workshop 2020 2021</vt:lpwstr>
  </property>
</Properties>
</file>