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0" r:id="rId12"/>
    <p:sldId id="271" r:id="rId13"/>
    <p:sldId id="278" r:id="rId14"/>
    <p:sldId id="281" r:id="rId15"/>
    <p:sldId id="282" r:id="rId16"/>
    <p:sldId id="283" r:id="rId17"/>
    <p:sldId id="284" r:id="rId18"/>
    <p:sldId id="285" r:id="rId19"/>
    <p:sldId id="287" r:id="rId20"/>
    <p:sldId id="28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2B86EA-FAB7-498F-AA99-41A7A480A60B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8BCA93-4470-47BE-8007-0FDDD52802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98984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mtClean="0"/>
              <a:t>Greg </a:t>
            </a:r>
            <a:r>
              <a:rPr lang="en-US" dirty="0" smtClean="0"/>
              <a:t>Stahr</a:t>
            </a:r>
            <a:r>
              <a:rPr lang="en-US" baseline="0" dirty="0" smtClean="0"/>
              <a:t> </a:t>
            </a:r>
            <a:r>
              <a:rPr lang="en-US" dirty="0" smtClean="0"/>
              <a:t>also involved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BCA93-4470-47BE-8007-0FDDD52802F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2129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4881F77-E2FE-438C-AE10-D3D66B527637}" type="slidenum">
              <a:rPr lang="en-US">
                <a:ea typeface="ヒラギノ角ゴ Pro W3" pitchFamily="1" charset="-128"/>
              </a:rPr>
              <a:pPr/>
              <a:t>17</a:t>
            </a:fld>
            <a:endParaRPr lang="en-US">
              <a:ea typeface="ヒラギノ角ゴ Pro W3" pitchFamily="1" charset="-128"/>
            </a:endParaRPr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may wear several of those hats in a small district!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BCA93-4470-47BE-8007-0FDDD52802F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7257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054B31-9476-4BF3-8D3D-1AC017C2537F}" type="slidenum">
              <a:rPr lang="en-US">
                <a:ea typeface="ヒラギノ角ゴ Pro W3" pitchFamily="1" charset="-128"/>
              </a:rPr>
              <a:pPr/>
              <a:t>6</a:t>
            </a:fld>
            <a:endParaRPr lang="en-US">
              <a:ea typeface="ヒラギノ角ゴ Pro W3" pitchFamily="1" charset="-128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2BC07B1-443F-4568-87FF-A47167BE610D}" type="slidenum">
              <a:rPr lang="en-US">
                <a:ea typeface="ヒラギノ角ゴ Pro W3" pitchFamily="1" charset="-128"/>
              </a:rPr>
              <a:pPr/>
              <a:t>8</a:t>
            </a:fld>
            <a:endParaRPr lang="en-US">
              <a:ea typeface="ヒラギノ角ゴ Pro W3" pitchFamily="1" charset="-128"/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60EB42-7993-42EA-BEB8-DD90B8B575C7}" type="slidenum">
              <a:rPr lang="en-US">
                <a:ea typeface="ヒラギノ角ゴ Pro W3" pitchFamily="1" charset="-128"/>
              </a:rPr>
              <a:pPr/>
              <a:t>10</a:t>
            </a:fld>
            <a:endParaRPr lang="en-US">
              <a:ea typeface="ヒラギノ角ゴ Pro W3" pitchFamily="1" charset="-128"/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647537B-7B9F-488E-B97B-EBCA77D80090}" type="slidenum">
              <a:rPr lang="en-US">
                <a:ea typeface="ヒラギノ角ゴ Pro W3" pitchFamily="1" charset="-128"/>
              </a:rPr>
              <a:pPr/>
              <a:t>11</a:t>
            </a:fld>
            <a:endParaRPr lang="en-US">
              <a:ea typeface="ヒラギノ角ゴ Pro W3" pitchFamily="1" charset="-128"/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See Lincoln Southeast Community College (equal opportunity employer</a:t>
            </a:r>
            <a:r>
              <a:rPr lang="en-US" baseline="0" dirty="0" smtClean="0"/>
              <a:t> link</a:t>
            </a:r>
            <a:r>
              <a:rPr lang="en-US" dirty="0" smtClean="0"/>
              <a:t> or Omaha</a:t>
            </a:r>
            <a:r>
              <a:rPr lang="en-US" baseline="0" dirty="0" smtClean="0"/>
              <a:t> Public Schools--also in Spanish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Can be posted on first page of webpage or put</a:t>
            </a:r>
            <a:r>
              <a:rPr lang="en-US" baseline="0" dirty="0" smtClean="0"/>
              <a:t> in local newspaper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BCA93-4470-47BE-8007-0FDDD52802F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3599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applies to secondary—different approach for Postsecondary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BCA93-4470-47BE-8007-0FDDD52802F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440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Most important information I will need includes a map of the building(s)</a:t>
            </a:r>
            <a:r>
              <a:rPr lang="en-US" baseline="0" dirty="0" smtClean="0"/>
              <a:t> color coded by latest date of alteration</a:t>
            </a:r>
          </a:p>
          <a:p>
            <a:r>
              <a:rPr lang="en-US" baseline="0" dirty="0" smtClean="0"/>
              <a:t>I will expect to get onsite a map of your building with building dates and alteration dates recorded and color coded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A8BCA93-4470-47BE-8007-0FDDD52802F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699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F842-8159-4D45-862A-E3E14460CD4E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EE22-E133-4447-9625-E1137EA19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F842-8159-4D45-862A-E3E14460CD4E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EE22-E133-4447-9625-E1137EA19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F842-8159-4D45-862A-E3E14460CD4E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EE22-E133-4447-9625-E1137EA19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F842-8159-4D45-862A-E3E14460CD4E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EE22-E133-4447-9625-E1137EA19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F842-8159-4D45-862A-E3E14460CD4E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EE22-E133-4447-9625-E1137EA19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F842-8159-4D45-862A-E3E14460CD4E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EE22-E133-4447-9625-E1137EA19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F842-8159-4D45-862A-E3E14460CD4E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EE22-E133-4447-9625-E1137EA19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F842-8159-4D45-862A-E3E14460CD4E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EE22-E133-4447-9625-E1137EA19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F842-8159-4D45-862A-E3E14460CD4E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EE22-E133-4447-9625-E1137EA19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F842-8159-4D45-862A-E3E14460CD4E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EE22-E133-4447-9625-E1137EA19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0F842-8159-4D45-862A-E3E14460CD4E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ADEE22-E133-4447-9625-E1137EA19F0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60F842-8159-4D45-862A-E3E14460CD4E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ADEE22-E133-4447-9625-E1137EA19F0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L-Shape 6"/>
          <p:cNvSpPr/>
          <p:nvPr userDrawn="1"/>
        </p:nvSpPr>
        <p:spPr>
          <a:xfrm flipH="1">
            <a:off x="0" y="-8965"/>
            <a:ext cx="9144000" cy="542365"/>
          </a:xfrm>
          <a:prstGeom prst="corner">
            <a:avLst>
              <a:gd name="adj1" fmla="val 36710"/>
              <a:gd name="adj2" fmla="val 0"/>
            </a:avLst>
          </a:prstGeom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533400"/>
            <a:ext cx="3962400" cy="938463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nam01.safelinks.protection.outlook.com/?url=https%3A%2F%2Fwww.education.ne.gov%2Fnce%2Fagriculture-food-and-natural-resources%2Foffice-of-civil-rights-ocr-review%2F&amp;data=02%7C01%7CLisa.Sterba%40ops.org%7Cef0b5ae3371942f2c83708d7523d2931%7C58e66db6211b4a37b7e80ef6967420c1%7C1%7C0%7C637068294963532529&amp;sdata=ljkyivXrUbW3ZdGZrpkBLJaBEy7QWsDpHNImvwhz5nU%3D&amp;reserved=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819399"/>
          </a:xfrm>
        </p:spPr>
        <p:txBody>
          <a:bodyPr>
            <a:normAutofit/>
          </a:bodyPr>
          <a:lstStyle/>
          <a:p>
            <a:r>
              <a:rPr lang="en-US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Civil Rights Review:</a:t>
            </a:r>
            <a:br>
              <a:rPr lang="en-US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6000" b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Basics for Compliance</a:t>
            </a:r>
            <a:r>
              <a:rPr lang="en-US" sz="3600" dirty="0" smtClean="0"/>
              <a:t> </a:t>
            </a:r>
            <a:r>
              <a:rPr lang="en-US" sz="6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6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Mary Janssen</a:t>
            </a:r>
          </a:p>
          <a:p>
            <a:r>
              <a:rPr lang="en-US" dirty="0" smtClean="0"/>
              <a:t>Nebraska Department of Education</a:t>
            </a:r>
          </a:p>
          <a:p>
            <a:r>
              <a:rPr lang="en-US" dirty="0" smtClean="0"/>
              <a:t>402-471-4818</a:t>
            </a:r>
          </a:p>
          <a:p>
            <a:r>
              <a:rPr lang="en-US" dirty="0" smtClean="0"/>
              <a:t>mary.Janssen@Nebraska.gov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371600"/>
            <a:ext cx="7772400" cy="838200"/>
          </a:xfrm>
        </p:spPr>
        <p:txBody>
          <a:bodyPr/>
          <a:lstStyle/>
          <a:p>
            <a:pPr eaLnBrk="1" hangingPunct="1"/>
            <a:r>
              <a:rPr lang="en-US" sz="2100" b="1" dirty="0" smtClean="0"/>
              <a:t>Administrative</a:t>
            </a:r>
            <a:r>
              <a:rPr lang="en-US" sz="2800" b="1" dirty="0" smtClean="0"/>
              <a:t> </a:t>
            </a:r>
            <a:r>
              <a:rPr lang="en-US" sz="1500" b="1" i="1" dirty="0" smtClean="0"/>
              <a:t>common issue of non-compliance</a:t>
            </a:r>
            <a:endParaRPr lang="en-US" sz="3000" b="1" u="sng" dirty="0" smtClean="0">
              <a:solidFill>
                <a:schemeClr val="hlink"/>
              </a:solidFill>
            </a:endParaRPr>
          </a:p>
        </p:txBody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8153400" cy="3657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Continuous Nondiscrimination Notice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Include in all handbooks, and other </a:t>
            </a:r>
            <a:r>
              <a:rPr lang="en-US" sz="2600" b="1" u="sng" dirty="0" smtClean="0"/>
              <a:t>major</a:t>
            </a:r>
            <a:r>
              <a:rPr lang="en-US" sz="2600" dirty="0" smtClean="0"/>
              <a:t> publications, including, </a:t>
            </a:r>
            <a:r>
              <a:rPr lang="en-US" sz="2600" i="1" dirty="0" smtClean="0">
                <a:solidFill>
                  <a:srgbClr val="0070C0"/>
                </a:solidFill>
              </a:rPr>
              <a:t>if applicable</a:t>
            </a:r>
            <a:r>
              <a:rPr lang="en-US" sz="2600" dirty="0" smtClean="0"/>
              <a:t>, to limited English speaking communities in their language of national origin, that are disseminated to students, employees, parents and the general public.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Example: The XYZ Schools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i="1" dirty="0" smtClean="0">
                <a:solidFill>
                  <a:srgbClr val="0070C0"/>
                </a:solidFill>
              </a:rPr>
              <a:t>and it’s Career and Technical Education Programs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smtClean="0"/>
              <a:t>does</a:t>
            </a:r>
            <a:r>
              <a:rPr lang="en-US" sz="2600" i="1" dirty="0" smtClean="0"/>
              <a:t>/do</a:t>
            </a:r>
            <a:r>
              <a:rPr lang="en-US" sz="2600" dirty="0" smtClean="0"/>
              <a:t> not discriminate on the basis of race, color, national origin, sex</a:t>
            </a:r>
            <a:r>
              <a:rPr lang="en-US" sz="2600" dirty="0" smtClean="0">
                <a:solidFill>
                  <a:srgbClr val="0070C0"/>
                </a:solidFill>
              </a:rPr>
              <a:t>, </a:t>
            </a:r>
            <a:r>
              <a:rPr lang="en-US" sz="2600" i="1" dirty="0" smtClean="0">
                <a:solidFill>
                  <a:srgbClr val="0070C0"/>
                </a:solidFill>
              </a:rPr>
              <a:t>religion</a:t>
            </a:r>
            <a:r>
              <a:rPr lang="en-US" sz="2600" dirty="0" smtClean="0"/>
              <a:t>, disability, or </a:t>
            </a:r>
            <a:r>
              <a:rPr lang="en-US" sz="2600" dirty="0" smtClean="0">
                <a:solidFill>
                  <a:srgbClr val="0070C0"/>
                </a:solidFill>
              </a:rPr>
              <a:t>age</a:t>
            </a:r>
            <a:r>
              <a:rPr lang="en-US" sz="2600" dirty="0" smtClean="0"/>
              <a:t> in its activities and programs, including employment policies and practices.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  <a:p>
            <a:pPr lvl="1" eaLnBrk="1" hangingPunct="1">
              <a:lnSpc>
                <a:spcPct val="9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143000"/>
            <a:ext cx="7724775" cy="8382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Administrative</a:t>
            </a:r>
            <a:r>
              <a:rPr lang="en-US" sz="2800" b="1" dirty="0" smtClean="0"/>
              <a:t> </a:t>
            </a:r>
            <a:r>
              <a:rPr lang="en-US" sz="1500" b="1" i="1" dirty="0" smtClean="0"/>
              <a:t>common issue of non-compliance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057400"/>
            <a:ext cx="7732713" cy="45720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Annual Nondiscrimination Notice</a:t>
            </a:r>
          </a:p>
          <a:p>
            <a:pPr>
              <a:lnSpc>
                <a:spcPct val="90000"/>
              </a:lnSpc>
            </a:pPr>
            <a:r>
              <a:rPr lang="en-US" sz="2600" dirty="0" smtClean="0"/>
              <a:t>Prior to the start of the school year, LEAs must </a:t>
            </a:r>
            <a:r>
              <a:rPr lang="en-US" sz="2600" i="1" dirty="0" smtClean="0"/>
              <a:t>advise students, parents, employees and general public</a:t>
            </a:r>
            <a:r>
              <a:rPr lang="en-US" sz="2600" dirty="0" smtClean="0"/>
              <a:t> that </a:t>
            </a:r>
            <a:r>
              <a:rPr lang="en-US" sz="2600" dirty="0" smtClean="0">
                <a:solidFill>
                  <a:srgbClr val="0070C0"/>
                </a:solidFill>
              </a:rPr>
              <a:t>all </a:t>
            </a:r>
            <a:r>
              <a:rPr lang="en-US" sz="2600" dirty="0" smtClean="0"/>
              <a:t>CTE opportunities will be offered w/o regard to race, color, national origin, sex, or disability.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Notice includes a brief summary of program offerings and admission criteria; and name, address and telephone number of person designated to coordinate Title IX and Section 504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Published in local newspapers, school publications, or other media that reach students, parents, employees and general public, including minorities, women and persons with disabilities, </a:t>
            </a:r>
            <a:r>
              <a:rPr lang="en-US" sz="2600" i="1" dirty="0" smtClean="0">
                <a:solidFill>
                  <a:schemeClr val="tx2"/>
                </a:solidFill>
              </a:rPr>
              <a:t>if applicable</a:t>
            </a:r>
            <a:r>
              <a:rPr lang="en-US" sz="2600" dirty="0" smtClean="0"/>
              <a:t>, to limited English speaking communities in their language of national origin (</a:t>
            </a:r>
            <a:r>
              <a:rPr lang="en-US" sz="2600" dirty="0" smtClean="0">
                <a:solidFill>
                  <a:srgbClr val="FF0000"/>
                </a:solidFill>
              </a:rPr>
              <a:t>posting in a visible location on 1</a:t>
            </a:r>
            <a:r>
              <a:rPr lang="en-US" sz="2600" baseline="30000" dirty="0" smtClean="0">
                <a:solidFill>
                  <a:srgbClr val="FF0000"/>
                </a:solidFill>
              </a:rPr>
              <a:t>st</a:t>
            </a:r>
            <a:r>
              <a:rPr lang="en-US" sz="2600" dirty="0" smtClean="0">
                <a:solidFill>
                  <a:srgbClr val="FF0000"/>
                </a:solidFill>
              </a:rPr>
              <a:t> page of district website is approvable</a:t>
            </a:r>
            <a:r>
              <a:rPr lang="en-US" sz="2600" dirty="0" smtClean="0"/>
              <a:t>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95400"/>
            <a:ext cx="7772400" cy="9906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Administrative</a:t>
            </a:r>
            <a:r>
              <a:rPr lang="en-US" sz="2800" dirty="0" smtClean="0"/>
              <a:t> </a:t>
            </a:r>
            <a:r>
              <a:rPr lang="en-US" sz="1500" i="1" dirty="0" smtClean="0"/>
              <a:t>common issue of non-compliance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09800"/>
            <a:ext cx="7848600" cy="4191000"/>
          </a:xfrm>
        </p:spPr>
        <p:txBody>
          <a:bodyPr>
            <a:normAutofit lnSpcReduction="10000"/>
          </a:bodyPr>
          <a:lstStyle/>
          <a:p>
            <a:pPr marL="228600" indent="-228600">
              <a:lnSpc>
                <a:spcPct val="80000"/>
              </a:lnSpc>
            </a:pPr>
            <a:r>
              <a:rPr lang="en-US" sz="2400" dirty="0" smtClean="0">
                <a:solidFill>
                  <a:srgbClr val="FF0000"/>
                </a:solidFill>
              </a:rPr>
              <a:t>Example of Annual Notice of Non-discrimination</a:t>
            </a:r>
          </a:p>
          <a:p>
            <a:pPr marL="519113" lvl="1" indent="-176213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XYZ Schools offer a wide range of Career and Technical Education programs, including Agricultural Sciences, Business , Marketing, and Information Technology, Career Development, ......... and Skills and Technical Education.  Special Populations are also available for Disadvantaged and Handicapped Students.</a:t>
            </a:r>
          </a:p>
          <a:p>
            <a:pPr marL="519113" lvl="1" indent="-176213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The XYZ Schools and it’s Career and Technical Education Programs do not discriminate on the basis of race, color, national origin, sex, disability, religion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or age in its activities and programs, including employment policies and practices. </a:t>
            </a:r>
          </a:p>
          <a:p>
            <a:pPr marL="519113" lvl="1" indent="-176213" eaLnBrk="1" hangingPunct="1">
              <a:lnSpc>
                <a:spcPct val="80000"/>
              </a:lnSpc>
              <a:buFontTx/>
              <a:buNone/>
            </a:pPr>
            <a:r>
              <a:rPr lang="en-US" sz="1800" dirty="0" smtClean="0"/>
              <a:t>The following person(s) has/have been designated to handle inquiries regarding the non-discrimination policies:</a:t>
            </a:r>
          </a:p>
          <a:p>
            <a:pPr marL="800100" lvl="2" indent="-166688"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Name and/or Title</a:t>
            </a:r>
          </a:p>
          <a:p>
            <a:pPr marL="800100" lvl="2" indent="-166688"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Office Address </a:t>
            </a:r>
          </a:p>
          <a:p>
            <a:pPr marL="800100" lvl="2" indent="-166688"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Telephone No.</a:t>
            </a:r>
          </a:p>
          <a:p>
            <a:pPr marL="519113" lvl="1" indent="-176213" eaLnBrk="1" hangingPunct="1">
              <a:lnSpc>
                <a:spcPct val="80000"/>
              </a:lnSpc>
            </a:pPr>
            <a:endParaRPr lang="en-US" sz="1000" dirty="0" smtClean="0"/>
          </a:p>
          <a:p>
            <a:pPr marL="800100" lvl="2" indent="-166688"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*Name and/or Title *(if two different persons are designated)</a:t>
            </a:r>
          </a:p>
          <a:p>
            <a:pPr marL="800100" lvl="2" indent="-166688"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Office Address </a:t>
            </a:r>
          </a:p>
          <a:p>
            <a:pPr marL="800100" lvl="2" indent="-166688" eaLnBrk="1" hangingPunct="1">
              <a:lnSpc>
                <a:spcPct val="80000"/>
              </a:lnSpc>
              <a:buFontTx/>
              <a:buNone/>
            </a:pPr>
            <a:r>
              <a:rPr lang="en-US" sz="1600" dirty="0" smtClean="0"/>
              <a:t>Telephone No.</a:t>
            </a:r>
          </a:p>
          <a:p>
            <a:pPr marL="228600" indent="-228600" eaLnBrk="1" hangingPunct="1">
              <a:lnSpc>
                <a:spcPct val="80000"/>
              </a:lnSpc>
            </a:pPr>
            <a:endParaRPr lang="en-US" sz="1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066800"/>
            <a:ext cx="7543800" cy="1431925"/>
          </a:xfrm>
        </p:spPr>
        <p:txBody>
          <a:bodyPr/>
          <a:lstStyle/>
          <a:p>
            <a:pPr eaLnBrk="1" hangingPunct="1"/>
            <a:r>
              <a:rPr lang="en-US" sz="3000" b="1" dirty="0" smtClean="0"/>
              <a:t>Services for Students with Disabilities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438400"/>
            <a:ext cx="7459663" cy="4038600"/>
          </a:xfrm>
        </p:spPr>
        <p:txBody>
          <a:bodyPr>
            <a:normAutofit fontScale="92500"/>
          </a:bodyPr>
          <a:lstStyle/>
          <a:p>
            <a:pPr lvl="1">
              <a:spcBef>
                <a:spcPct val="50000"/>
              </a:spcBef>
              <a:buFont typeface="Arial" pitchFamily="34" charset="0"/>
              <a:buChar char="•"/>
            </a:pPr>
            <a:r>
              <a:rPr lang="en-US" sz="2800" dirty="0" smtClean="0"/>
              <a:t>No qualified person with a disability [IDEA, 504, ADA] may be denied access to, or benefits from any course, program, service, or activity on the basis of their disability. </a:t>
            </a:r>
            <a:r>
              <a:rPr lang="en-US" dirty="0" smtClean="0"/>
              <a:t>Related instructional aids or aides must be available as necessary.</a:t>
            </a:r>
          </a:p>
          <a:p>
            <a:pPr lvl="2">
              <a:spcBef>
                <a:spcPct val="50000"/>
              </a:spcBef>
            </a:pPr>
            <a:r>
              <a:rPr lang="en-US" sz="2000" dirty="0" smtClean="0"/>
              <a:t>Tests of academic achievement must measure abilities and achievement, rather than disability.</a:t>
            </a:r>
          </a:p>
          <a:p>
            <a:pPr lvl="2">
              <a:spcBef>
                <a:spcPct val="50000"/>
              </a:spcBef>
            </a:pPr>
            <a:r>
              <a:rPr lang="en-US" sz="2000" dirty="0" smtClean="0"/>
              <a:t>Students with disabilities must be placed in the educational setting most appropriate for the student’s individual needs.</a:t>
            </a:r>
          </a:p>
          <a:p>
            <a:pPr lvl="1" eaLnBrk="1" hangingPunct="1">
              <a:spcBef>
                <a:spcPct val="50000"/>
              </a:spcBef>
            </a:pPr>
            <a:endParaRPr lang="en-US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371600"/>
            <a:ext cx="7772400" cy="990600"/>
          </a:xfrm>
        </p:spPr>
        <p:txBody>
          <a:bodyPr/>
          <a:lstStyle/>
          <a:p>
            <a:pPr eaLnBrk="1" hangingPunct="1"/>
            <a:r>
              <a:rPr lang="en-US" sz="3000" b="1" dirty="0" smtClean="0"/>
              <a:t>Facility Compliance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7772400" cy="3505200"/>
          </a:xfrm>
        </p:spPr>
        <p:txBody>
          <a:bodyPr/>
          <a:lstStyle/>
          <a:p>
            <a:pPr eaLnBrk="1" hangingPunct="1"/>
            <a:r>
              <a:rPr lang="en-US" sz="2600" dirty="0" smtClean="0"/>
              <a:t>Accessible Facilities</a:t>
            </a:r>
          </a:p>
          <a:p>
            <a:pPr lvl="1" eaLnBrk="1" hangingPunct="1"/>
            <a:r>
              <a:rPr lang="en-US" sz="2600" dirty="0" smtClean="0"/>
              <a:t>Students with disabilities may not be excluded from enjoying the benefits of the school’s program or services because its facilities are inaccessible to or are unusable by person with disabilities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  <p:pic>
        <p:nvPicPr>
          <p:cNvPr id="35844" name="Picture 4" descr="bd00037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4572000"/>
            <a:ext cx="2209800" cy="155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1219200"/>
            <a:ext cx="7772400" cy="990600"/>
          </a:xfrm>
        </p:spPr>
        <p:txBody>
          <a:bodyPr/>
          <a:lstStyle/>
          <a:p>
            <a:pPr eaLnBrk="1" hangingPunct="1"/>
            <a:r>
              <a:rPr lang="en-US" sz="2400" b="1" dirty="0" smtClean="0"/>
              <a:t>Facility Compliance </a:t>
            </a:r>
            <a:r>
              <a:rPr lang="en-US" sz="1300" b="1" i="1" dirty="0" smtClean="0"/>
              <a:t>continued</a:t>
            </a:r>
          </a:p>
        </p:txBody>
      </p:sp>
      <p:sp>
        <p:nvSpPr>
          <p:cNvPr id="161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2209800"/>
            <a:ext cx="7772400" cy="4267200"/>
          </a:xfrm>
        </p:spPr>
        <p:txBody>
          <a:bodyPr/>
          <a:lstStyle/>
          <a:p>
            <a:pPr eaLnBrk="1" hangingPunct="1"/>
            <a:r>
              <a:rPr lang="en-US" dirty="0" smtClean="0"/>
              <a:t>What is a “facility”?</a:t>
            </a:r>
          </a:p>
          <a:p>
            <a:pPr lvl="1" eaLnBrk="1" hangingPunct="1"/>
            <a:r>
              <a:rPr lang="en-US" dirty="0" smtClean="0"/>
              <a:t>Title II of the ADA</a:t>
            </a:r>
          </a:p>
          <a:p>
            <a:pPr lvl="2" eaLnBrk="1" hangingPunct="1"/>
            <a:r>
              <a:rPr lang="en-US" dirty="0" smtClean="0"/>
              <a:t>“…all or any portion of buildings, structures, sites, complexes, equipment …roads, walks, passageways, parking lots, or other personal property…”</a:t>
            </a:r>
          </a:p>
          <a:p>
            <a:pPr lvl="1" eaLnBrk="1" hangingPunct="1"/>
            <a:r>
              <a:rPr lang="en-US" dirty="0" smtClean="0"/>
              <a:t>Section 504</a:t>
            </a:r>
          </a:p>
          <a:p>
            <a:pPr lvl="2" eaLnBrk="1" hangingPunct="1"/>
            <a:r>
              <a:rPr lang="en-US" dirty="0" smtClean="0"/>
              <a:t>“…all or any portion of buildings, structures, equipment, roads, walks, parking lots, or other real or personal property…”</a:t>
            </a:r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</p:txBody>
      </p:sp>
      <p:pic>
        <p:nvPicPr>
          <p:cNvPr id="36868" name="Picture 7" descr="blue prin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72200" y="914400"/>
            <a:ext cx="2971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219200"/>
            <a:ext cx="7772400" cy="990600"/>
          </a:xfrm>
        </p:spPr>
        <p:txBody>
          <a:bodyPr/>
          <a:lstStyle/>
          <a:p>
            <a:pPr eaLnBrk="1" hangingPunct="1"/>
            <a:r>
              <a:rPr lang="en-US" sz="2100" b="1" dirty="0" smtClean="0"/>
              <a:t>Facility Compliance</a:t>
            </a:r>
            <a:r>
              <a:rPr lang="en-US" sz="3100" b="1" dirty="0" smtClean="0"/>
              <a:t> </a:t>
            </a:r>
            <a:r>
              <a:rPr lang="en-US" sz="1500" b="1" i="1" dirty="0" smtClean="0"/>
              <a:t>continued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981200"/>
            <a:ext cx="7772400" cy="4495800"/>
          </a:xfrm>
        </p:spPr>
        <p:txBody>
          <a:bodyPr>
            <a:normAutofit/>
          </a:bodyPr>
          <a:lstStyle/>
          <a:p>
            <a:pPr lvl="1">
              <a:lnSpc>
                <a:spcPct val="90000"/>
              </a:lnSpc>
            </a:pPr>
            <a:r>
              <a:rPr lang="en-US" b="1" dirty="0" smtClean="0"/>
              <a:t>When was the date of construction?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Readily Accessible: </a:t>
            </a:r>
            <a:r>
              <a:rPr lang="en-US" i="1" dirty="0" smtClean="0">
                <a:solidFill>
                  <a:schemeClr val="tx1"/>
                </a:solidFill>
              </a:rPr>
              <a:t>Before 6/1977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ANSI: </a:t>
            </a:r>
            <a:r>
              <a:rPr lang="en-US" i="1" dirty="0" smtClean="0">
                <a:solidFill>
                  <a:schemeClr val="tx1"/>
                </a:solidFill>
              </a:rPr>
              <a:t>From 6/1977-12/90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UFAS: </a:t>
            </a:r>
            <a:r>
              <a:rPr lang="en-US" i="1" dirty="0" smtClean="0">
                <a:solidFill>
                  <a:schemeClr val="tx1"/>
                </a:solidFill>
              </a:rPr>
              <a:t>From 1/1991-12/91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1991 ADA: </a:t>
            </a:r>
            <a:r>
              <a:rPr lang="en-US" i="1" dirty="0" smtClean="0">
                <a:solidFill>
                  <a:schemeClr val="tx1"/>
                </a:solidFill>
              </a:rPr>
              <a:t>After 1/1992</a:t>
            </a:r>
          </a:p>
          <a:p>
            <a:pPr lvl="2" eaLnBrk="1" hangingPunct="1">
              <a:lnSpc>
                <a:spcPct val="90000"/>
              </a:lnSpc>
            </a:pPr>
            <a:r>
              <a:rPr lang="en-US" i="1" dirty="0" smtClean="0"/>
              <a:t>2010 ADA: After 3/15/2012</a:t>
            </a:r>
            <a:endParaRPr lang="en-US" i="1" dirty="0" smtClean="0">
              <a:solidFill>
                <a:schemeClr val="tx1"/>
              </a:solidFill>
            </a:endParaRPr>
          </a:p>
          <a:p>
            <a:pPr lvl="1" eaLnBrk="1" hangingPunct="1">
              <a:lnSpc>
                <a:spcPct val="90000"/>
              </a:lnSpc>
            </a:pPr>
            <a:r>
              <a:rPr lang="en-US" b="1" dirty="0" smtClean="0"/>
              <a:t>Has there been an </a:t>
            </a:r>
            <a:r>
              <a:rPr lang="en-US" b="1" dirty="0" smtClean="0">
                <a:solidFill>
                  <a:srgbClr val="0070C0"/>
                </a:solidFill>
              </a:rPr>
              <a:t>“substantial alteration” </a:t>
            </a:r>
            <a:r>
              <a:rPr lang="en-US" b="1" dirty="0" smtClean="0"/>
              <a:t>of room, wing, and/or building?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Use above dates and standards for that “altered” area</a:t>
            </a:r>
          </a:p>
          <a:p>
            <a:pPr eaLnBrk="1" hangingPunct="1">
              <a:lnSpc>
                <a:spcPct val="90000"/>
              </a:lnSpc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71600"/>
            <a:ext cx="7772400" cy="990600"/>
          </a:xfrm>
        </p:spPr>
        <p:txBody>
          <a:bodyPr/>
          <a:lstStyle/>
          <a:p>
            <a:pPr eaLnBrk="1" hangingPunct="1"/>
            <a:r>
              <a:rPr lang="en-US" sz="3000" b="1" dirty="0" smtClean="0"/>
              <a:t>Comparable Facilities</a:t>
            </a:r>
            <a:endParaRPr lang="en-US" sz="3000" b="1" i="1" dirty="0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286000"/>
            <a:ext cx="7772400" cy="3468688"/>
          </a:xfrm>
        </p:spPr>
        <p:txBody>
          <a:bodyPr/>
          <a:lstStyle/>
          <a:p>
            <a:pPr eaLnBrk="1" hangingPunct="1"/>
            <a:r>
              <a:rPr lang="en-US" sz="2800" dirty="0" smtClean="0"/>
              <a:t>Separate facilities are provided for male/female and disabled/non-disabled students and should be similar in quality and convenience to facilities.  </a:t>
            </a:r>
          </a:p>
          <a:p>
            <a:pPr lvl="1" eaLnBrk="1" hangingPunct="1"/>
            <a:r>
              <a:rPr lang="en-US" dirty="0" smtClean="0"/>
              <a:t>Any separate facilities for </a:t>
            </a:r>
            <a:r>
              <a:rPr lang="en-US" dirty="0" smtClean="0">
                <a:solidFill>
                  <a:schemeClr val="tx1"/>
                </a:solidFill>
              </a:rPr>
              <a:t>male, female or students with disabilities</a:t>
            </a:r>
            <a:r>
              <a:rPr lang="en-US" dirty="0" smtClean="0"/>
              <a:t> should be located in similar proximity to the associated classrooms, gymnasium, or labs.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447800"/>
            <a:ext cx="8839200" cy="768350"/>
          </a:xfrm>
        </p:spPr>
        <p:txBody>
          <a:bodyPr/>
          <a:lstStyle/>
          <a:p>
            <a:pPr eaLnBrk="1" hangingPunct="1"/>
            <a:r>
              <a:rPr lang="en-US" sz="3200" b="1" dirty="0" smtClean="0">
                <a:solidFill>
                  <a:schemeClr val="tx1"/>
                </a:solidFill>
              </a:rPr>
              <a:t>Practical Purpose...take home thoughts</a:t>
            </a:r>
            <a:endParaRPr lang="en-US" sz="3200" b="1" i="1" dirty="0" smtClean="0">
              <a:solidFill>
                <a:schemeClr val="tx1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09800"/>
            <a:ext cx="8305800" cy="4038600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Is there anything else we can do to increase the enrollment of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b="1" dirty="0" smtClean="0">
                <a:solidFill>
                  <a:srgbClr val="0070C0"/>
                </a:solidFill>
              </a:rPr>
              <a:t>all</a:t>
            </a:r>
            <a:r>
              <a:rPr lang="en-US" sz="2600" dirty="0" smtClean="0">
                <a:solidFill>
                  <a:srgbClr val="0070C0"/>
                </a:solidFill>
              </a:rPr>
              <a:t> </a:t>
            </a:r>
            <a:r>
              <a:rPr lang="en-US" sz="2600" dirty="0" smtClean="0"/>
              <a:t>students in CTE; review your CTE demographic data, and recruiting, admissions and counseling policies and practices.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The civil rights review or self-review is only one piece of a process to assist in preventing students from being discriminated in accessing CTE courses, and </a:t>
            </a:r>
          </a:p>
          <a:p>
            <a:pPr eaLnBrk="1" hangingPunct="1">
              <a:lnSpc>
                <a:spcPct val="90000"/>
              </a:lnSpc>
            </a:pPr>
            <a:r>
              <a:rPr lang="en-US" sz="2600" dirty="0" smtClean="0"/>
              <a:t>If students are being discriminated, harassed, and/or bullied, they have recourse through grievance procedures…but they have to know about them!</a:t>
            </a:r>
          </a:p>
          <a:p>
            <a:pPr eaLnBrk="1" hangingPunct="1">
              <a:lnSpc>
                <a:spcPct val="90000"/>
              </a:lnSpc>
            </a:pPr>
            <a:endParaRPr lang="en-US" sz="26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hlinkClick r:id="rId2"/>
              </a:rPr>
              <a:t>OCR website</a:t>
            </a:r>
            <a:r>
              <a:rPr lang="en-US" dirty="0" smtClean="0"/>
              <a:t> – Resources for schools</a:t>
            </a:r>
          </a:p>
          <a:p>
            <a:pPr lvl="1"/>
            <a:r>
              <a:rPr lang="en-US" dirty="0" smtClean="0"/>
              <a:t>Watch for your action items</a:t>
            </a:r>
          </a:p>
          <a:p>
            <a:pPr lvl="2"/>
            <a:r>
              <a:rPr lang="en-US" dirty="0" smtClean="0"/>
              <a:t>On-site Review Checklist</a:t>
            </a:r>
          </a:p>
          <a:p>
            <a:pPr lvl="3"/>
            <a:r>
              <a:rPr lang="en-US" dirty="0" smtClean="0"/>
              <a:t>List of materials we will need to review on-site</a:t>
            </a:r>
          </a:p>
          <a:p>
            <a:pPr lvl="2"/>
            <a:r>
              <a:rPr lang="en-US" dirty="0" smtClean="0"/>
              <a:t>Building Accessibility Facilities Checklist</a:t>
            </a:r>
          </a:p>
          <a:p>
            <a:pPr lvl="2"/>
            <a:r>
              <a:rPr lang="en-US" dirty="0" smtClean="0"/>
              <a:t>Color Coded Map based on when parts of the building were built or last altered (whichever is more recent)</a:t>
            </a:r>
          </a:p>
          <a:p>
            <a:pPr lvl="3"/>
            <a:r>
              <a:rPr lang="en-US" dirty="0"/>
              <a:t>N</a:t>
            </a:r>
            <a:r>
              <a:rPr lang="en-US" dirty="0" smtClean="0"/>
              <a:t>eeded two weeks before visit</a:t>
            </a:r>
          </a:p>
          <a:p>
            <a:pPr lvl="2"/>
            <a:r>
              <a:rPr lang="en-US" dirty="0" smtClean="0"/>
              <a:t>Agenda for the day – You coordinate pulling your teachers from their classes for interviews</a:t>
            </a:r>
          </a:p>
          <a:p>
            <a:pPr lvl="3"/>
            <a:r>
              <a:rPr lang="en-US" dirty="0"/>
              <a:t>Needed two weeks before </a:t>
            </a:r>
            <a:r>
              <a:rPr lang="en-US" dirty="0" smtClean="0"/>
              <a:t>visit</a:t>
            </a:r>
          </a:p>
          <a:p>
            <a:pPr lvl="1"/>
            <a:r>
              <a:rPr lang="en-US" dirty="0" smtClean="0"/>
              <a:t>Have a Conference Room in the school blocked for our use the entire visit.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475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752600"/>
            <a:ext cx="7543800" cy="1066800"/>
          </a:xfrm>
        </p:spPr>
        <p:txBody>
          <a:bodyPr/>
          <a:lstStyle/>
          <a:p>
            <a:pPr eaLnBrk="1" hangingPunct="1"/>
            <a:r>
              <a:rPr lang="en-US" sz="3400" b="1" dirty="0" smtClean="0"/>
              <a:t>What are civil rights?</a:t>
            </a:r>
            <a:r>
              <a:rPr lang="en-US" sz="4200" b="1" dirty="0" smtClean="0"/>
              <a:t> </a:t>
            </a:r>
          </a:p>
        </p:txBody>
      </p:sp>
      <p:sp>
        <p:nvSpPr>
          <p:cNvPr id="186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667000"/>
            <a:ext cx="8001000" cy="33528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Personal rights guaranteed and protected by the U.S. Constitution and by subsequent acts of Congress.</a:t>
            </a:r>
          </a:p>
          <a:p>
            <a:pPr lvl="1" eaLnBrk="1" hangingPunct="1"/>
            <a:r>
              <a:rPr lang="en-US" dirty="0" smtClean="0"/>
              <a:t>They include, for example, the right to free speech, </a:t>
            </a:r>
            <a:r>
              <a:rPr lang="en-US" b="1" dirty="0" smtClean="0">
                <a:solidFill>
                  <a:srgbClr val="0070C0"/>
                </a:solidFill>
              </a:rPr>
              <a:t>due process, equal protection </a:t>
            </a:r>
            <a:r>
              <a:rPr lang="en-US" dirty="0" smtClean="0"/>
              <a:t>of the law, and to be </a:t>
            </a:r>
            <a:r>
              <a:rPr lang="en-US" b="1" dirty="0" smtClean="0">
                <a:solidFill>
                  <a:srgbClr val="0070C0"/>
                </a:solidFill>
              </a:rPr>
              <a:t>free from discrimination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914400" y="4191000"/>
            <a:ext cx="7543800" cy="9461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sz="2800">
                <a:effectLst/>
                <a:latin typeface="Arial" charset="0"/>
              </a:rPr>
              <a:t>. </a:t>
            </a:r>
          </a:p>
          <a:p>
            <a:pPr eaLnBrk="1" hangingPunct="1"/>
            <a:r>
              <a:rPr lang="en-US" sz="2800">
                <a:effectLst/>
                <a:latin typeface="Arial" charset="0"/>
              </a:rPr>
              <a:t>	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62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400" b="1" dirty="0" smtClean="0"/>
              <a:t>Questions???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352800"/>
            <a:ext cx="8229600" cy="27733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4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524000"/>
            <a:ext cx="8991600" cy="8382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3200" b="1" dirty="0" smtClean="0"/>
              <a:t>What do the civil rights reviews have to do with CTE?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2286000"/>
            <a:ext cx="8915400" cy="4267200"/>
          </a:xfrm>
        </p:spPr>
        <p:txBody>
          <a:bodyPr/>
          <a:lstStyle/>
          <a:p>
            <a:pPr marL="404813" indent="0" eaLnBrk="1" hangingPunct="1">
              <a:buClr>
                <a:schemeClr val="tx1"/>
              </a:buClr>
              <a:buFontTx/>
              <a:buNone/>
            </a:pPr>
            <a:r>
              <a:rPr lang="en-US" sz="2400" dirty="0" smtClean="0"/>
              <a:t>As a result of a law suit in 1973, the U.S. Department of Health, Education and Welfare, now the Department of Education, was directed to enforce civil rights requirements in vocational education programs by performing </a:t>
            </a:r>
            <a:r>
              <a:rPr lang="en-US" sz="2400" dirty="0" smtClean="0">
                <a:solidFill>
                  <a:srgbClr val="0070C0"/>
                </a:solidFill>
              </a:rPr>
              <a:t>compliance reviews, a survey of enrollment and related data</a:t>
            </a:r>
            <a:r>
              <a:rPr lang="en-US" sz="2400" dirty="0" smtClean="0"/>
              <a:t>, and </a:t>
            </a:r>
            <a:r>
              <a:rPr lang="en-US" sz="2400" dirty="0" smtClean="0">
                <a:solidFill>
                  <a:srgbClr val="0070C0"/>
                </a:solidFill>
              </a:rPr>
              <a:t>prepare the Vocational Education Program Guidelines for Eliminating Discrimination and Denial of Services on the Basis or Race, Color, National Origin, Sex, and Handicap </a:t>
            </a:r>
            <a:r>
              <a:rPr lang="en-US" sz="2400" i="1" dirty="0" smtClean="0">
                <a:solidFill>
                  <a:srgbClr val="0070C0"/>
                </a:solidFill>
              </a:rPr>
              <a:t>(Guidelines)</a:t>
            </a:r>
            <a:r>
              <a:rPr lang="en-US" sz="2400" dirty="0" smtClean="0">
                <a:solidFill>
                  <a:srgbClr val="0070C0"/>
                </a:solidFill>
              </a:rPr>
              <a:t>. </a:t>
            </a:r>
            <a:r>
              <a:rPr lang="en-US" sz="2400" dirty="0" smtClean="0"/>
              <a:t> The </a:t>
            </a:r>
            <a:r>
              <a:rPr lang="en-US" sz="2400" b="1" i="1" dirty="0" smtClean="0">
                <a:solidFill>
                  <a:srgbClr val="0070C0"/>
                </a:solidFill>
              </a:rPr>
              <a:t>Guidelines</a:t>
            </a:r>
            <a:r>
              <a:rPr lang="en-US" sz="2400" dirty="0" smtClean="0"/>
              <a:t> continue to detail the application of the related federal laws to present Career and Technical Education programs.</a:t>
            </a:r>
          </a:p>
        </p:txBody>
      </p:sp>
      <p:pic>
        <p:nvPicPr>
          <p:cNvPr id="16388" name="Picture 4" descr="imagesCAPD87Y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5743575"/>
            <a:ext cx="2590800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50631" y="1676400"/>
            <a:ext cx="8458200" cy="114935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Purpose of the Civil Rights Reviews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819400"/>
            <a:ext cx="8305800" cy="35052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Fulfill obligations of NDE to the U.S. Department of Education’s Office for Civil Rights (</a:t>
            </a:r>
            <a:r>
              <a:rPr lang="en-US" dirty="0" smtClean="0">
                <a:solidFill>
                  <a:schemeClr val="tx1"/>
                </a:solidFill>
              </a:rPr>
              <a:t>OCR</a:t>
            </a:r>
            <a:r>
              <a:rPr lang="en-US" dirty="0" smtClean="0"/>
              <a:t>) to </a:t>
            </a:r>
            <a:r>
              <a:rPr lang="en-US" b="1" i="1" dirty="0" smtClean="0">
                <a:solidFill>
                  <a:srgbClr val="0070C0"/>
                </a:solidFill>
              </a:rPr>
              <a:t>review and/or assist schools, districts, and educators to be in compliance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with the requirements of federal civil rights laws using the “Guidelines.” 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066800"/>
            <a:ext cx="8458200" cy="1462088"/>
          </a:xfrm>
        </p:spPr>
        <p:txBody>
          <a:bodyPr/>
          <a:lstStyle/>
          <a:p>
            <a:pPr algn="ctr" eaLnBrk="1" hangingPunct="1"/>
            <a:r>
              <a:rPr lang="en-US" sz="3200" b="1" dirty="0" smtClean="0"/>
              <a:t>Compliance is a </a:t>
            </a:r>
            <a:r>
              <a:rPr lang="en-US" sz="3200" b="1" dirty="0" smtClean="0">
                <a:solidFill>
                  <a:srgbClr val="0070C0"/>
                </a:solidFill>
              </a:rPr>
              <a:t>shared</a:t>
            </a:r>
            <a:r>
              <a:rPr lang="en-US" sz="3200" b="1" dirty="0" smtClean="0"/>
              <a:t> responsibility</a:t>
            </a: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286000"/>
            <a:ext cx="8229600" cy="40386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SzPct val="90000"/>
              <a:buFont typeface="Wingdings" pitchFamily="2" charset="2"/>
              <a:buNone/>
            </a:pPr>
            <a:r>
              <a:rPr lang="en-US" dirty="0" smtClean="0">
                <a:solidFill>
                  <a:srgbClr val="0070C0"/>
                </a:solidFill>
              </a:rPr>
              <a:t>	</a:t>
            </a:r>
            <a:r>
              <a:rPr lang="en-US" sz="2600" b="1" i="1" dirty="0" smtClean="0">
                <a:solidFill>
                  <a:srgbClr val="0070C0"/>
                </a:solidFill>
              </a:rPr>
              <a:t>Who should be involved?:</a:t>
            </a:r>
            <a:endParaRPr lang="en-US" sz="2600" dirty="0" smtClean="0">
              <a:solidFill>
                <a:srgbClr val="0070C0"/>
              </a:solidFill>
            </a:endParaRPr>
          </a:p>
          <a:p>
            <a:pPr lvl="1" eaLnBrk="1" hangingPunct="1"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Superintendent			</a:t>
            </a:r>
          </a:p>
          <a:p>
            <a:pPr lvl="1" eaLnBrk="1" hangingPunct="1"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CTE Administrator</a:t>
            </a:r>
          </a:p>
          <a:p>
            <a:pPr lvl="1" eaLnBrk="1" hangingPunct="1"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Director of Facilities/Maintenance/Construction</a:t>
            </a:r>
          </a:p>
          <a:p>
            <a:pPr lvl="1" eaLnBrk="1" hangingPunct="1"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Director of Human Resources</a:t>
            </a:r>
          </a:p>
          <a:p>
            <a:pPr lvl="1" eaLnBrk="1" hangingPunct="1"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Title IX Coordinator</a:t>
            </a:r>
          </a:p>
          <a:p>
            <a:pPr lvl="1" eaLnBrk="1" hangingPunct="1"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504 Coordinator</a:t>
            </a:r>
          </a:p>
          <a:p>
            <a:pPr lvl="1" eaLnBrk="1" hangingPunct="1"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Directors of Special Education, Guidance, and ESL/LEP</a:t>
            </a:r>
          </a:p>
          <a:p>
            <a:pPr lvl="1" eaLnBrk="1" hangingPunct="1"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Building Administrators</a:t>
            </a:r>
          </a:p>
          <a:p>
            <a:pPr lvl="1" eaLnBrk="1" hangingPunct="1">
              <a:buClr>
                <a:schemeClr val="tx1"/>
              </a:buClr>
              <a:buSzPct val="90000"/>
              <a:buFont typeface="Wingdings" pitchFamily="2" charset="2"/>
              <a:buChar char="Ø"/>
            </a:pPr>
            <a:r>
              <a:rPr lang="en-US" sz="2400" dirty="0" smtClean="0"/>
              <a:t>One group of students will also be interviewed</a:t>
            </a:r>
          </a:p>
          <a:p>
            <a:pPr lvl="1" eaLnBrk="1" hangingPunct="1">
              <a:buClr>
                <a:schemeClr val="bg2"/>
              </a:buClr>
              <a:buSzPct val="90000"/>
              <a:buFont typeface="Wingdings" pitchFamily="2" charset="2"/>
              <a:buNone/>
            </a:pPr>
            <a:endParaRPr lang="en-US" sz="2400" dirty="0" smtClean="0">
              <a:solidFill>
                <a:schemeClr val="tx2"/>
              </a:solidFill>
            </a:endParaRPr>
          </a:p>
          <a:p>
            <a:pPr lvl="1" eaLnBrk="1" hangingPunct="1">
              <a:buClr>
                <a:schemeClr val="bg2"/>
              </a:buClr>
              <a:buSzPct val="90000"/>
              <a:buFontTx/>
              <a:buChar char="•"/>
            </a:pPr>
            <a:endParaRPr lang="en-US" sz="2400" dirty="0" smtClean="0">
              <a:solidFill>
                <a:schemeClr val="tx2"/>
              </a:solidFill>
            </a:endParaRP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219200"/>
            <a:ext cx="7772400" cy="990600"/>
          </a:xfrm>
        </p:spPr>
        <p:txBody>
          <a:bodyPr/>
          <a:lstStyle/>
          <a:p>
            <a:pPr eaLnBrk="1" hangingPunct="1"/>
            <a:r>
              <a:rPr lang="en-US" sz="3200" b="1" dirty="0" smtClean="0"/>
              <a:t>Federal Laws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133600"/>
            <a:ext cx="7812088" cy="3849688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sz="2600" dirty="0" smtClean="0"/>
              <a:t>Title IX of the Education Amendments of 1972</a:t>
            </a:r>
          </a:p>
          <a:p>
            <a:pPr lvl="2" eaLnBrk="1" hangingPunct="1"/>
            <a:r>
              <a:rPr lang="en-US" sz="2000" dirty="0" smtClean="0"/>
              <a:t>Prohibits discrimination on basis of sex in education programs receiving federal funding</a:t>
            </a:r>
            <a:endParaRPr lang="en-US" sz="1400" dirty="0" smtClean="0"/>
          </a:p>
          <a:p>
            <a:pPr eaLnBrk="1" hangingPunct="1"/>
            <a:r>
              <a:rPr lang="en-US" sz="2600" dirty="0" smtClean="0"/>
              <a:t>Section 504 of the Rehabilitation Act of 1973</a:t>
            </a:r>
          </a:p>
          <a:p>
            <a:pPr lvl="2" eaLnBrk="1" hangingPunct="1"/>
            <a:r>
              <a:rPr lang="en-US" sz="2000" dirty="0" smtClean="0"/>
              <a:t>Prohibits discrimination on the basis of handicapped in any program or activity receiving federal funding</a:t>
            </a:r>
          </a:p>
          <a:p>
            <a:pPr eaLnBrk="1" hangingPunct="1"/>
            <a:r>
              <a:rPr lang="en-US" sz="2600" dirty="0" smtClean="0"/>
              <a:t>Title VI of the Civil Rights Act of 1964</a:t>
            </a:r>
          </a:p>
          <a:p>
            <a:pPr lvl="2" eaLnBrk="1" hangingPunct="1"/>
            <a:r>
              <a:rPr lang="en-US" sz="2000" dirty="0" smtClean="0"/>
              <a:t>Prohibits discrimination on the basis of race, color and national origin in any program receiving federal funding</a:t>
            </a:r>
          </a:p>
          <a:p>
            <a:pPr eaLnBrk="1" hangingPunct="1"/>
            <a:r>
              <a:rPr lang="en-US" sz="2600" dirty="0" smtClean="0"/>
              <a:t>Title II of the Americans with Disabilities Act</a:t>
            </a:r>
          </a:p>
          <a:p>
            <a:pPr lvl="1"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endParaRPr lang="en-US" sz="2600" dirty="0" smtClean="0"/>
          </a:p>
          <a:p>
            <a:pPr eaLnBrk="1" hangingPunct="1"/>
            <a:endParaRPr lang="en-US" sz="2600" dirty="0" smtClean="0"/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ChangeArrowheads="1"/>
          </p:cNvSpPr>
          <p:nvPr>
            <p:ph type="title"/>
          </p:nvPr>
        </p:nvSpPr>
        <p:spPr>
          <a:xfrm>
            <a:off x="736600" y="1295400"/>
            <a:ext cx="7793038" cy="1150938"/>
          </a:xfrm>
        </p:spPr>
        <p:txBody>
          <a:bodyPr/>
          <a:lstStyle/>
          <a:p>
            <a:pPr eaLnBrk="1" hangingPunct="1"/>
            <a:r>
              <a:rPr lang="en-US" sz="3400" b="1" dirty="0" smtClean="0"/>
              <a:t>On-Site Civil Rights Visit Process</a:t>
            </a:r>
          </a:p>
        </p:txBody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438400"/>
            <a:ext cx="7772400" cy="3544888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Orientation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Phone call, manual mailed by request or available on-line and follow-up phone call and email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On-Site Visitation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Letter of Findings (LOF)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Voluntary Compliance Plan (VCP)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Monitor </a:t>
            </a:r>
          </a:p>
        </p:txBody>
      </p:sp>
      <p:pic>
        <p:nvPicPr>
          <p:cNvPr id="20484" name="Picture 4" descr="bs01029_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29400" y="3733800"/>
            <a:ext cx="2205038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295400"/>
            <a:ext cx="7162800" cy="995363"/>
          </a:xfrm>
        </p:spPr>
        <p:txBody>
          <a:bodyPr/>
          <a:lstStyle/>
          <a:p>
            <a:pPr eaLnBrk="1" hangingPunct="1"/>
            <a:r>
              <a:rPr lang="en-US" sz="3400" b="1" dirty="0" smtClean="0"/>
              <a:t>Scope of Onsite Visitations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2286000"/>
            <a:ext cx="7888288" cy="3886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90000"/>
              </a:lnSpc>
              <a:buNone/>
            </a:pPr>
            <a:r>
              <a:rPr lang="en-US" sz="2600" b="1" dirty="0" smtClean="0">
                <a:solidFill>
                  <a:schemeClr val="tx1"/>
                </a:solidFill>
              </a:rPr>
              <a:t>Program Compliance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Administrative*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Site Location and Student Eligibility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Recruitment 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Admission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Student Financial Assistance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Career Guidance and Counseling Service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Cooperative Education, Job Placement and Apprentice Training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Employment</a:t>
            </a:r>
          </a:p>
          <a:p>
            <a:pPr eaLnBrk="1" hangingPunct="1">
              <a:lnSpc>
                <a:spcPct val="90000"/>
              </a:lnSpc>
              <a:buNone/>
            </a:pPr>
            <a:r>
              <a:rPr lang="en-US" sz="2600" b="1" dirty="0" smtClean="0">
                <a:solidFill>
                  <a:schemeClr val="tx1"/>
                </a:solidFill>
              </a:rPr>
              <a:t>Facility Compliance</a:t>
            </a:r>
          </a:p>
          <a:p>
            <a:pPr>
              <a:lnSpc>
                <a:spcPct val="90000"/>
              </a:lnSpc>
            </a:pPr>
            <a:r>
              <a:rPr lang="en-US" sz="2400" dirty="0" smtClean="0">
                <a:solidFill>
                  <a:srgbClr val="0070C0"/>
                </a:solidFill>
              </a:rPr>
              <a:t>Accessible Facilities*</a:t>
            </a:r>
          </a:p>
          <a:p>
            <a:pPr>
              <a:lnSpc>
                <a:spcPct val="90000"/>
              </a:lnSpc>
            </a:pPr>
            <a:r>
              <a:rPr lang="en-US" sz="2400" dirty="0" smtClean="0"/>
              <a:t>Comparable Facilities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sz="1600" i="1" dirty="0" smtClean="0">
              <a:solidFill>
                <a:schemeClr val="folHlink"/>
              </a:solidFill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sz="1600" i="1" dirty="0" smtClean="0">
                <a:solidFill>
                  <a:srgbClr val="0070C0"/>
                </a:solidFill>
              </a:rPr>
              <a:t>(*Common areas of Non-compliance)</a:t>
            </a:r>
          </a:p>
        </p:txBody>
      </p:sp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09600" y="1371600"/>
            <a:ext cx="8229600" cy="1143000"/>
          </a:xfrm>
        </p:spPr>
        <p:txBody>
          <a:bodyPr/>
          <a:lstStyle/>
          <a:p>
            <a:r>
              <a:rPr lang="en-US" sz="3400" b="1" dirty="0" smtClean="0"/>
              <a:t>Administrative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438400"/>
            <a:ext cx="7772400" cy="3810000"/>
          </a:xfrm>
        </p:spPr>
        <p:txBody>
          <a:bodyPr>
            <a:normAutofit fontScale="92500" lnSpcReduction="20000"/>
          </a:bodyPr>
          <a:lstStyle/>
          <a:p>
            <a:r>
              <a:rPr lang="en-US" sz="2600" dirty="0" smtClean="0"/>
              <a:t>Basic procedures in place to comply with legal requirements to insure nondiscrimination on the basis of race, color, national origin, sex, or disability.  </a:t>
            </a:r>
          </a:p>
          <a:p>
            <a:r>
              <a:rPr lang="en-US" sz="2600" dirty="0" smtClean="0"/>
              <a:t>These basic procedures include: 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continuous notification</a:t>
            </a:r>
            <a:r>
              <a:rPr lang="en-US" sz="2600" dirty="0" smtClean="0"/>
              <a:t>; </a:t>
            </a:r>
          </a:p>
          <a:p>
            <a:pPr lvl="1"/>
            <a:r>
              <a:rPr lang="en-US" sz="2600" dirty="0" smtClean="0"/>
              <a:t>grievance procedure that will allow students and parents an avenue for dealing with alleged discrimination;</a:t>
            </a:r>
          </a:p>
          <a:p>
            <a:pPr lvl="1"/>
            <a:r>
              <a:rPr lang="en-US" sz="2600" dirty="0">
                <a:solidFill>
                  <a:srgbClr val="0070C0"/>
                </a:solidFill>
              </a:rPr>
              <a:t>annual public notice</a:t>
            </a:r>
            <a:r>
              <a:rPr lang="en-US" sz="2600" dirty="0" smtClean="0"/>
              <a:t>; and</a:t>
            </a:r>
          </a:p>
          <a:p>
            <a:pPr lvl="1"/>
            <a:r>
              <a:rPr lang="en-US" sz="2600" dirty="0" smtClean="0"/>
              <a:t>designation of a person or persons to coordinate activities under Title IX, Section 504, Title II.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1481</Words>
  <Application>Microsoft Office PowerPoint</Application>
  <PresentationFormat>On-screen Show (4:3)</PresentationFormat>
  <Paragraphs>142</Paragraphs>
  <Slides>20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Wingdings</vt:lpstr>
      <vt:lpstr>ヒラギノ角ゴ Pro W3</vt:lpstr>
      <vt:lpstr>Office Theme</vt:lpstr>
      <vt:lpstr>Civil Rights Review: Basics for Compliance  </vt:lpstr>
      <vt:lpstr>What are civil rights? </vt:lpstr>
      <vt:lpstr>What do the civil rights reviews have to do with CTE?</vt:lpstr>
      <vt:lpstr>Purpose of the Civil Rights Reviews</vt:lpstr>
      <vt:lpstr>Compliance is a shared responsibility</vt:lpstr>
      <vt:lpstr>Federal Laws</vt:lpstr>
      <vt:lpstr>On-Site Civil Rights Visit Process</vt:lpstr>
      <vt:lpstr>Scope of Onsite Visitations</vt:lpstr>
      <vt:lpstr>Administrative</vt:lpstr>
      <vt:lpstr>Administrative common issue of non-compliance</vt:lpstr>
      <vt:lpstr>Administrative common issue of non-compliance</vt:lpstr>
      <vt:lpstr>Administrative common issue of non-compliance</vt:lpstr>
      <vt:lpstr>Services for Students with Disabilities</vt:lpstr>
      <vt:lpstr>Facility Compliance</vt:lpstr>
      <vt:lpstr>Facility Compliance continued</vt:lpstr>
      <vt:lpstr>Facility Compliance continued</vt:lpstr>
      <vt:lpstr>Comparable Facilities</vt:lpstr>
      <vt:lpstr>Practical Purpose...take home thoughts</vt:lpstr>
      <vt:lpstr>PowerPoint Presentation</vt:lpstr>
      <vt:lpstr>Questions???</vt:lpstr>
    </vt:vector>
  </TitlesOfParts>
  <Company>Nebraska Department of Education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dfisher</dc:creator>
  <cp:lastModifiedBy>Janssen, Mary</cp:lastModifiedBy>
  <cp:revision>30</cp:revision>
  <dcterms:created xsi:type="dcterms:W3CDTF">2010-07-29T14:37:01Z</dcterms:created>
  <dcterms:modified xsi:type="dcterms:W3CDTF">2020-09-21T14:57:40Z</dcterms:modified>
</cp:coreProperties>
</file>