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00" r:id="rId5"/>
    <p:sldId id="287" r:id="rId6"/>
    <p:sldId id="265" r:id="rId7"/>
    <p:sldId id="296" r:id="rId8"/>
    <p:sldId id="271" r:id="rId9"/>
    <p:sldId id="272" r:id="rId10"/>
    <p:sldId id="273" r:id="rId11"/>
    <p:sldId id="289" r:id="rId12"/>
    <p:sldId id="274" r:id="rId13"/>
    <p:sldId id="275" r:id="rId14"/>
    <p:sldId id="276" r:id="rId15"/>
    <p:sldId id="277" r:id="rId16"/>
    <p:sldId id="297" r:id="rId17"/>
    <p:sldId id="292" r:id="rId18"/>
    <p:sldId id="298" r:id="rId19"/>
    <p:sldId id="299" r:id="rId20"/>
    <p:sldId id="293" r:id="rId21"/>
    <p:sldId id="290" r:id="rId22"/>
    <p:sldId id="282" r:id="rId23"/>
    <p:sldId id="291" r:id="rId24"/>
    <p:sldId id="280" r:id="rId25"/>
    <p:sldId id="294" r:id="rId26"/>
    <p:sldId id="284" r:id="rId27"/>
    <p:sldId id="285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7C019D"/>
    <a:srgbClr val="FF0066"/>
    <a:srgbClr val="FFCCCC"/>
    <a:srgbClr val="F7D9FF"/>
    <a:srgbClr val="FF99CC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8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B501-8E7E-4134-B2A2-1C648954901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2AE3-AF35-4817-B702-2DF4873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B501-8E7E-4134-B2A2-1C648954901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2AE3-AF35-4817-B702-2DF4873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2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B501-8E7E-4134-B2A2-1C648954901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2AE3-AF35-4817-B702-2DF4873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1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B501-8E7E-4134-B2A2-1C648954901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2AE3-AF35-4817-B702-2DF4873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9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B501-8E7E-4134-B2A2-1C648954901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2AE3-AF35-4817-B702-2DF4873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7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B501-8E7E-4134-B2A2-1C648954901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2AE3-AF35-4817-B702-2DF4873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8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B501-8E7E-4134-B2A2-1C648954901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2AE3-AF35-4817-B702-2DF4873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B501-8E7E-4134-B2A2-1C648954901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2AE3-AF35-4817-B702-2DF4873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5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B501-8E7E-4134-B2A2-1C648954901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2AE3-AF35-4817-B702-2DF4873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B501-8E7E-4134-B2A2-1C648954901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2AE3-AF35-4817-B702-2DF4873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7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B501-8E7E-4134-B2A2-1C648954901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2AE3-AF35-4817-B702-2DF4873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3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FB501-8E7E-4134-B2A2-1C648954901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C2AE3-AF35-4817-B702-2DF4873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9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stephanie.call@Nebrask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3371" y="9046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Raising the Bar: Nebraska’s World Language Standards</a:t>
            </a:r>
            <a:endParaRPr lang="en-US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695" y="4130211"/>
            <a:ext cx="11329260" cy="173633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" y="4204816"/>
            <a:ext cx="15240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0507" y="4211279"/>
            <a:ext cx="8593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Stephanie Call,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Education Specialist, World Language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Office of Teaching, Learning &amp; Assessment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stephanie.call@nebraska.gov</a:t>
            </a: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3695" y="592762"/>
            <a:ext cx="11329260" cy="55100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3695" y="5921194"/>
            <a:ext cx="11329260" cy="861774"/>
          </a:xfrm>
          <a:prstGeom prst="rect">
            <a:avLst/>
          </a:prstGeom>
          <a:solidFill>
            <a:srgbClr val="FF0066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500" spc="600" dirty="0">
                <a:solidFill>
                  <a:srgbClr val="FFCCCC"/>
                </a:solidFill>
                <a:latin typeface="Century Gothic" panose="020B0502020202020204" pitchFamily="34" charset="0"/>
              </a:rPr>
              <a:t>Register NOW at: </a:t>
            </a:r>
            <a:r>
              <a:rPr lang="en-US" sz="2500" b="1" spc="600" dirty="0">
                <a:solidFill>
                  <a:srgbClr val="FFCCCC"/>
                </a:solidFill>
                <a:latin typeface="Century Gothic" panose="020B0502020202020204" pitchFamily="34" charset="0"/>
              </a:rPr>
              <a:t>https://forms.gle/Akx7GdaEKcHpuFpN8</a:t>
            </a:r>
            <a:endParaRPr lang="en-US" sz="2500" b="1" spc="600" dirty="0">
              <a:solidFill>
                <a:srgbClr val="FFCCC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Indicators by Language Level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257972" cy="8239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NOVICE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257972" cy="3684588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Words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Phrases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Short, concrete ideas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Strongly familiar, predictable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27900" y="1681163"/>
            <a:ext cx="3274017" cy="8239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INTERMEDIATE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27900" y="2505075"/>
            <a:ext cx="3274017" cy="3684588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Phrases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Simple sentences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Simple, concrete details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Familiar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866680" y="1678583"/>
            <a:ext cx="327401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entury Gothic" panose="020B0502020202020204" pitchFamily="34" charset="0"/>
              </a:rPr>
              <a:t>ADVANCED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897681" y="2502495"/>
            <a:ext cx="327401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entury Gothic" panose="020B0502020202020204" pitchFamily="34" charset="0"/>
              </a:rPr>
              <a:t>Longer sentences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Richer detail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Across time frames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Familiar and unfamiliar</a:t>
            </a:r>
          </a:p>
        </p:txBody>
      </p:sp>
    </p:spTree>
    <p:extLst>
      <p:ext uri="{BB962C8B-B14F-4D97-AF65-F5344CB8AC3E}">
        <p14:creationId xmlns:p14="http://schemas.microsoft.com/office/powerpoint/2010/main" val="37105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Establishing A Goal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Connecting the Standards to Programming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8473" y="-190109"/>
            <a:ext cx="12413673" cy="2242747"/>
            <a:chOff x="-18473" y="-190109"/>
            <a:chExt cx="12413673" cy="2242747"/>
          </a:xfrm>
        </p:grpSpPr>
        <p:sp>
          <p:nvSpPr>
            <p:cNvPr id="5" name="Freeform 4"/>
            <p:cNvSpPr/>
            <p:nvPr/>
          </p:nvSpPr>
          <p:spPr>
            <a:xfrm>
              <a:off x="-18473" y="-190109"/>
              <a:ext cx="12413673" cy="1695735"/>
            </a:xfrm>
            <a:custGeom>
              <a:avLst/>
              <a:gdLst>
                <a:gd name="connsiteX0" fmla="*/ 0 w 12477121"/>
                <a:gd name="connsiteY0" fmla="*/ 125457 h 1695735"/>
                <a:gd name="connsiteX1" fmla="*/ 2447637 w 12477121"/>
                <a:gd name="connsiteY1" fmla="*/ 1695639 h 1695735"/>
                <a:gd name="connsiteX2" fmla="*/ 5966691 w 12477121"/>
                <a:gd name="connsiteY2" fmla="*/ 208584 h 1695735"/>
                <a:gd name="connsiteX3" fmla="*/ 9365673 w 12477121"/>
                <a:gd name="connsiteY3" fmla="*/ 1575566 h 1695735"/>
                <a:gd name="connsiteX4" fmla="*/ 12201237 w 12477121"/>
                <a:gd name="connsiteY4" fmla="*/ 143930 h 1695735"/>
                <a:gd name="connsiteX5" fmla="*/ 12210473 w 12477121"/>
                <a:gd name="connsiteY5" fmla="*/ 125457 h 169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7121" h="1695735">
                  <a:moveTo>
                    <a:pt x="0" y="125457"/>
                  </a:moveTo>
                  <a:cubicBezTo>
                    <a:pt x="726594" y="903621"/>
                    <a:pt x="1453189" y="1681785"/>
                    <a:pt x="2447637" y="1695639"/>
                  </a:cubicBezTo>
                  <a:cubicBezTo>
                    <a:pt x="3442085" y="1709493"/>
                    <a:pt x="4813685" y="228596"/>
                    <a:pt x="5966691" y="208584"/>
                  </a:cubicBezTo>
                  <a:cubicBezTo>
                    <a:pt x="7119697" y="188572"/>
                    <a:pt x="8326582" y="1586342"/>
                    <a:pt x="9365673" y="1575566"/>
                  </a:cubicBezTo>
                  <a:cubicBezTo>
                    <a:pt x="10404764" y="1564790"/>
                    <a:pt x="12201237" y="143930"/>
                    <a:pt x="12201237" y="143930"/>
                  </a:cubicBezTo>
                  <a:cubicBezTo>
                    <a:pt x="12675370" y="-97755"/>
                    <a:pt x="12442921" y="13851"/>
                    <a:pt x="12210473" y="1254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erge 5"/>
            <p:cNvSpPr/>
            <p:nvPr/>
          </p:nvSpPr>
          <p:spPr>
            <a:xfrm rot="2470610">
              <a:off x="266124" y="692364"/>
              <a:ext cx="685800" cy="685800"/>
            </a:xfrm>
            <a:prstGeom prst="flowChartMer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erge 6"/>
            <p:cNvSpPr/>
            <p:nvPr/>
          </p:nvSpPr>
          <p:spPr>
            <a:xfrm rot="1466626">
              <a:off x="1204036" y="1326646"/>
              <a:ext cx="685800" cy="685800"/>
            </a:xfrm>
            <a:prstGeom prst="flowChartMerg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Merge 7"/>
            <p:cNvSpPr/>
            <p:nvPr/>
          </p:nvSpPr>
          <p:spPr>
            <a:xfrm rot="20426074">
              <a:off x="2681434" y="1366838"/>
              <a:ext cx="685800" cy="685800"/>
            </a:xfrm>
            <a:prstGeom prst="flowChartMerge">
              <a:avLst/>
            </a:prstGeom>
            <a:solidFill>
              <a:srgbClr val="7C019D"/>
            </a:solidFill>
            <a:ln>
              <a:solidFill>
                <a:srgbClr val="7C0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Merge 8"/>
            <p:cNvSpPr/>
            <p:nvPr/>
          </p:nvSpPr>
          <p:spPr>
            <a:xfrm rot="19742070">
              <a:off x="3816706" y="817172"/>
              <a:ext cx="685800" cy="6858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erge 9"/>
            <p:cNvSpPr/>
            <p:nvPr/>
          </p:nvSpPr>
          <p:spPr>
            <a:xfrm rot="20100377">
              <a:off x="4856599" y="247907"/>
              <a:ext cx="685800" cy="685800"/>
            </a:xfrm>
            <a:prstGeom prst="flowChartMerge">
              <a:avLst/>
            </a:prstGeom>
            <a:solidFill>
              <a:srgbClr val="70AD47"/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erge 10"/>
            <p:cNvSpPr/>
            <p:nvPr/>
          </p:nvSpPr>
          <p:spPr>
            <a:xfrm rot="1172750">
              <a:off x="6184609" y="171567"/>
              <a:ext cx="685800" cy="685800"/>
            </a:xfrm>
            <a:prstGeom prst="flowChartMer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erge 11"/>
            <p:cNvSpPr/>
            <p:nvPr/>
          </p:nvSpPr>
          <p:spPr>
            <a:xfrm rot="1713887">
              <a:off x="7348552" y="776814"/>
              <a:ext cx="685800" cy="685800"/>
            </a:xfrm>
            <a:prstGeom prst="flowChartMerg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Merge 12"/>
            <p:cNvSpPr/>
            <p:nvPr/>
          </p:nvSpPr>
          <p:spPr>
            <a:xfrm rot="160107">
              <a:off x="8826829" y="1322928"/>
              <a:ext cx="685800" cy="685800"/>
            </a:xfrm>
            <a:prstGeom prst="flowChartMerge">
              <a:avLst/>
            </a:prstGeom>
            <a:solidFill>
              <a:srgbClr val="7C019D"/>
            </a:solidFill>
            <a:ln>
              <a:solidFill>
                <a:srgbClr val="7C0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erge 13"/>
            <p:cNvSpPr/>
            <p:nvPr/>
          </p:nvSpPr>
          <p:spPr>
            <a:xfrm rot="20129761">
              <a:off x="10074065" y="1097354"/>
              <a:ext cx="685800" cy="6858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Merge 14"/>
            <p:cNvSpPr/>
            <p:nvPr/>
          </p:nvSpPr>
          <p:spPr>
            <a:xfrm rot="19554073">
              <a:off x="11221492" y="444793"/>
              <a:ext cx="685800" cy="685800"/>
            </a:xfrm>
            <a:prstGeom prst="flowChartMerge">
              <a:avLst/>
            </a:prstGeom>
            <a:solidFill>
              <a:srgbClr val="70AD47"/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68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4" y="0"/>
            <a:ext cx="11434617" cy="6431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71" y="1695161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So what grade is Novice?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65" y="121285"/>
            <a:ext cx="8535670" cy="66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6" y="316564"/>
            <a:ext cx="10515600" cy="5718874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76727" y="6035438"/>
            <a:ext cx="5517515" cy="3975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“Figure 4: Time as a Critical Component for Developing Language Performance”, ACTFL Performance Descriptors for Language Learners, 2012 Edition, Alexandria, VA: ACTFL, p. 6.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anose="020B0502020202020204" pitchFamily="34" charset="0"/>
              </a:rPr>
              <a:t>In Real Terms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270069"/>
            <a:ext cx="8229600" cy="11551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entury Gothic" panose="020B0502020202020204" pitchFamily="34" charset="0"/>
              </a:rPr>
              <a:t>Language Proficiency Level: Advanced Low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Years of Study: 9-12 school years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515"/>
          <a:stretch/>
        </p:blipFill>
        <p:spPr>
          <a:xfrm>
            <a:off x="1822305" y="1241759"/>
            <a:ext cx="8442614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3" y="2389147"/>
            <a:ext cx="8334375" cy="2466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3612" y="872427"/>
            <a:ext cx="543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Job Posting: </a:t>
            </a:r>
            <a:r>
              <a:rPr lang="en-US" dirty="0" err="1">
                <a:latin typeface="Century Gothic" panose="020B0502020202020204" pitchFamily="34" charset="0"/>
              </a:rPr>
              <a:t>Monster.Com</a:t>
            </a:r>
            <a:r>
              <a:rPr lang="en-US" dirty="0">
                <a:latin typeface="Century Gothic" panose="020B0502020202020204" pitchFamily="34" charset="0"/>
              </a:rPr>
              <a:t>, Posting active 7/29/2019</a:t>
            </a:r>
          </a:p>
        </p:txBody>
      </p:sp>
      <p:sp>
        <p:nvSpPr>
          <p:cNvPr id="9" name="Snip Single Corner Rectangle 8"/>
          <p:cNvSpPr/>
          <p:nvPr/>
        </p:nvSpPr>
        <p:spPr>
          <a:xfrm>
            <a:off x="1387098" y="1241759"/>
            <a:ext cx="9283485" cy="3729252"/>
          </a:xfrm>
          <a:prstGeom prst="snip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Assignment: Perspectives</a:t>
            </a:r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198687" y="1715846"/>
          <a:ext cx="6172200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1815333116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726070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Parents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Administrators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655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Counselors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Students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70939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2459764"/>
            <a:ext cx="3932237" cy="3409224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Consider how individuals in the following roles might respond to the WL Standards?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What questions will they have?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What thoughts or concerns will they have?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What might appeal to them?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58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and Indicator Breakdown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this document have to do with my practice?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8473" y="-190109"/>
            <a:ext cx="12413673" cy="2242747"/>
            <a:chOff x="-18473" y="-190109"/>
            <a:chExt cx="12413673" cy="2242747"/>
          </a:xfrm>
        </p:grpSpPr>
        <p:sp>
          <p:nvSpPr>
            <p:cNvPr id="5" name="Freeform 4"/>
            <p:cNvSpPr/>
            <p:nvPr/>
          </p:nvSpPr>
          <p:spPr>
            <a:xfrm>
              <a:off x="-18473" y="-190109"/>
              <a:ext cx="12413673" cy="1695735"/>
            </a:xfrm>
            <a:custGeom>
              <a:avLst/>
              <a:gdLst>
                <a:gd name="connsiteX0" fmla="*/ 0 w 12477121"/>
                <a:gd name="connsiteY0" fmla="*/ 125457 h 1695735"/>
                <a:gd name="connsiteX1" fmla="*/ 2447637 w 12477121"/>
                <a:gd name="connsiteY1" fmla="*/ 1695639 h 1695735"/>
                <a:gd name="connsiteX2" fmla="*/ 5966691 w 12477121"/>
                <a:gd name="connsiteY2" fmla="*/ 208584 h 1695735"/>
                <a:gd name="connsiteX3" fmla="*/ 9365673 w 12477121"/>
                <a:gd name="connsiteY3" fmla="*/ 1575566 h 1695735"/>
                <a:gd name="connsiteX4" fmla="*/ 12201237 w 12477121"/>
                <a:gd name="connsiteY4" fmla="*/ 143930 h 1695735"/>
                <a:gd name="connsiteX5" fmla="*/ 12210473 w 12477121"/>
                <a:gd name="connsiteY5" fmla="*/ 125457 h 169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7121" h="1695735">
                  <a:moveTo>
                    <a:pt x="0" y="125457"/>
                  </a:moveTo>
                  <a:cubicBezTo>
                    <a:pt x="726594" y="903621"/>
                    <a:pt x="1453189" y="1681785"/>
                    <a:pt x="2447637" y="1695639"/>
                  </a:cubicBezTo>
                  <a:cubicBezTo>
                    <a:pt x="3442085" y="1709493"/>
                    <a:pt x="4813685" y="228596"/>
                    <a:pt x="5966691" y="208584"/>
                  </a:cubicBezTo>
                  <a:cubicBezTo>
                    <a:pt x="7119697" y="188572"/>
                    <a:pt x="8326582" y="1586342"/>
                    <a:pt x="9365673" y="1575566"/>
                  </a:cubicBezTo>
                  <a:cubicBezTo>
                    <a:pt x="10404764" y="1564790"/>
                    <a:pt x="12201237" y="143930"/>
                    <a:pt x="12201237" y="143930"/>
                  </a:cubicBezTo>
                  <a:cubicBezTo>
                    <a:pt x="12675370" y="-97755"/>
                    <a:pt x="12442921" y="13851"/>
                    <a:pt x="12210473" y="1254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erge 5"/>
            <p:cNvSpPr/>
            <p:nvPr/>
          </p:nvSpPr>
          <p:spPr>
            <a:xfrm rot="2470610">
              <a:off x="266124" y="692364"/>
              <a:ext cx="685800" cy="685800"/>
            </a:xfrm>
            <a:prstGeom prst="flowChartMer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erge 6"/>
            <p:cNvSpPr/>
            <p:nvPr/>
          </p:nvSpPr>
          <p:spPr>
            <a:xfrm rot="1466626">
              <a:off x="1204036" y="1326646"/>
              <a:ext cx="685800" cy="685800"/>
            </a:xfrm>
            <a:prstGeom prst="flowChartMerg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Merge 7"/>
            <p:cNvSpPr/>
            <p:nvPr/>
          </p:nvSpPr>
          <p:spPr>
            <a:xfrm rot="20426074">
              <a:off x="2681434" y="1366838"/>
              <a:ext cx="685800" cy="685800"/>
            </a:xfrm>
            <a:prstGeom prst="flowChartMerge">
              <a:avLst/>
            </a:prstGeom>
            <a:solidFill>
              <a:srgbClr val="7C019D"/>
            </a:solidFill>
            <a:ln>
              <a:solidFill>
                <a:srgbClr val="7C0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Merge 8"/>
            <p:cNvSpPr/>
            <p:nvPr/>
          </p:nvSpPr>
          <p:spPr>
            <a:xfrm rot="19742070">
              <a:off x="3816706" y="817172"/>
              <a:ext cx="685800" cy="6858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erge 9"/>
            <p:cNvSpPr/>
            <p:nvPr/>
          </p:nvSpPr>
          <p:spPr>
            <a:xfrm rot="20100377">
              <a:off x="4856599" y="247907"/>
              <a:ext cx="685800" cy="685800"/>
            </a:xfrm>
            <a:prstGeom prst="flowChartMerge">
              <a:avLst/>
            </a:prstGeom>
            <a:solidFill>
              <a:srgbClr val="70AD47"/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erge 10"/>
            <p:cNvSpPr/>
            <p:nvPr/>
          </p:nvSpPr>
          <p:spPr>
            <a:xfrm rot="1172750">
              <a:off x="6184609" y="171567"/>
              <a:ext cx="685800" cy="685800"/>
            </a:xfrm>
            <a:prstGeom prst="flowChartMer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erge 11"/>
            <p:cNvSpPr/>
            <p:nvPr/>
          </p:nvSpPr>
          <p:spPr>
            <a:xfrm rot="1713887">
              <a:off x="7348552" y="776814"/>
              <a:ext cx="685800" cy="685800"/>
            </a:xfrm>
            <a:prstGeom prst="flowChartMerg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Merge 12"/>
            <p:cNvSpPr/>
            <p:nvPr/>
          </p:nvSpPr>
          <p:spPr>
            <a:xfrm rot="160107">
              <a:off x="8826829" y="1322928"/>
              <a:ext cx="685800" cy="685800"/>
            </a:xfrm>
            <a:prstGeom prst="flowChartMerge">
              <a:avLst/>
            </a:prstGeom>
            <a:solidFill>
              <a:srgbClr val="7C019D"/>
            </a:solidFill>
            <a:ln>
              <a:solidFill>
                <a:srgbClr val="7C0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erge 13"/>
            <p:cNvSpPr/>
            <p:nvPr/>
          </p:nvSpPr>
          <p:spPr>
            <a:xfrm rot="20129761">
              <a:off x="10074065" y="1097354"/>
              <a:ext cx="685800" cy="6858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Merge 14"/>
            <p:cNvSpPr/>
            <p:nvPr/>
          </p:nvSpPr>
          <p:spPr>
            <a:xfrm rot="19554073">
              <a:off x="11221492" y="444793"/>
              <a:ext cx="685800" cy="685800"/>
            </a:xfrm>
            <a:prstGeom prst="flowChartMerge">
              <a:avLst/>
            </a:prstGeom>
            <a:solidFill>
              <a:srgbClr val="70AD47"/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66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Activity: Status Quo Expectations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39678" y="3572728"/>
            <a:ext cx="18904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20883" y="3565474"/>
            <a:ext cx="1890486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987569" y="3572731"/>
            <a:ext cx="1890486" cy="0"/>
          </a:xfrm>
          <a:prstGeom prst="line">
            <a:avLst/>
          </a:prstGeom>
          <a:ln w="76200">
            <a:solidFill>
              <a:srgbClr val="7C0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68767" y="3565475"/>
            <a:ext cx="189048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20937" y="3572735"/>
            <a:ext cx="1890486" cy="0"/>
          </a:xfrm>
          <a:prstGeom prst="line">
            <a:avLst/>
          </a:prstGeom>
          <a:ln w="762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compass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793">
            <a:off x="4360048" y="2173643"/>
            <a:ext cx="2783661" cy="278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45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Activity: Activity by Standards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39678" y="3572728"/>
            <a:ext cx="18904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20883" y="3565474"/>
            <a:ext cx="1890486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987569" y="3572731"/>
            <a:ext cx="1890486" cy="0"/>
          </a:xfrm>
          <a:prstGeom prst="line">
            <a:avLst/>
          </a:prstGeom>
          <a:ln w="76200">
            <a:solidFill>
              <a:srgbClr val="7C0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68767" y="3565475"/>
            <a:ext cx="189048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20937" y="3572735"/>
            <a:ext cx="1890486" cy="0"/>
          </a:xfrm>
          <a:prstGeom prst="line">
            <a:avLst/>
          </a:prstGeom>
          <a:ln w="762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compass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793">
            <a:off x="4360048" y="2173643"/>
            <a:ext cx="2783661" cy="278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18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Stephanie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Specialist, Nebraska Department of Education</a:t>
            </a:r>
          </a:p>
          <a:p>
            <a:r>
              <a:rPr lang="en-US" dirty="0" smtClean="0"/>
              <a:t>Spanish: Advanced High-Superior</a:t>
            </a:r>
          </a:p>
          <a:p>
            <a:r>
              <a:rPr lang="en-US" dirty="0" smtClean="0"/>
              <a:t>French: Novice Low-Novice High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566057"/>
            <a:ext cx="18904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19405" y="558803"/>
            <a:ext cx="1890486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86091" y="566060"/>
            <a:ext cx="1890486" cy="0"/>
          </a:xfrm>
          <a:prstGeom prst="line">
            <a:avLst/>
          </a:prstGeom>
          <a:ln w="76200">
            <a:solidFill>
              <a:srgbClr val="7C0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67289" y="558804"/>
            <a:ext cx="189048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19459" y="566064"/>
            <a:ext cx="1890486" cy="0"/>
          </a:xfrm>
          <a:prstGeom prst="line">
            <a:avLst/>
          </a:prstGeom>
          <a:ln w="762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9259" y="5921194"/>
            <a:ext cx="11933482" cy="861774"/>
          </a:xfrm>
          <a:prstGeom prst="rect">
            <a:avLst/>
          </a:prstGeom>
          <a:solidFill>
            <a:srgbClr val="FF0066"/>
          </a:solidFill>
          <a:ln>
            <a:solidFill>
              <a:srgbClr val="7C01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500" spc="600" dirty="0">
                <a:solidFill>
                  <a:srgbClr val="FFCCCC"/>
                </a:solidFill>
                <a:latin typeface="Century Gothic" panose="020B0502020202020204" pitchFamily="34" charset="0"/>
              </a:rPr>
              <a:t>Register NOW at: </a:t>
            </a:r>
            <a:r>
              <a:rPr lang="en-US" sz="2500" b="1" spc="600" dirty="0">
                <a:solidFill>
                  <a:srgbClr val="FFCCCC"/>
                </a:solidFill>
                <a:latin typeface="Century Gothic" panose="020B0502020202020204" pitchFamily="34" charset="0"/>
              </a:rPr>
              <a:t>https://forms.gle/Akx7GdaEKcHpuFpN8</a:t>
            </a:r>
            <a:endParaRPr lang="en-US" sz="2500" b="1" spc="600" dirty="0">
              <a:solidFill>
                <a:srgbClr val="FFCCC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What do I do in my class?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List activities that you do in your class that specifically focus on this standard.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You may reference indicator level.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Implementation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Get Started!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8473" y="-190109"/>
            <a:ext cx="12413673" cy="2242747"/>
            <a:chOff x="-18473" y="-190109"/>
            <a:chExt cx="12413673" cy="2242747"/>
          </a:xfrm>
        </p:grpSpPr>
        <p:sp>
          <p:nvSpPr>
            <p:cNvPr id="5" name="Freeform 4"/>
            <p:cNvSpPr/>
            <p:nvPr/>
          </p:nvSpPr>
          <p:spPr>
            <a:xfrm>
              <a:off x="-18473" y="-190109"/>
              <a:ext cx="12413673" cy="1695735"/>
            </a:xfrm>
            <a:custGeom>
              <a:avLst/>
              <a:gdLst>
                <a:gd name="connsiteX0" fmla="*/ 0 w 12477121"/>
                <a:gd name="connsiteY0" fmla="*/ 125457 h 1695735"/>
                <a:gd name="connsiteX1" fmla="*/ 2447637 w 12477121"/>
                <a:gd name="connsiteY1" fmla="*/ 1695639 h 1695735"/>
                <a:gd name="connsiteX2" fmla="*/ 5966691 w 12477121"/>
                <a:gd name="connsiteY2" fmla="*/ 208584 h 1695735"/>
                <a:gd name="connsiteX3" fmla="*/ 9365673 w 12477121"/>
                <a:gd name="connsiteY3" fmla="*/ 1575566 h 1695735"/>
                <a:gd name="connsiteX4" fmla="*/ 12201237 w 12477121"/>
                <a:gd name="connsiteY4" fmla="*/ 143930 h 1695735"/>
                <a:gd name="connsiteX5" fmla="*/ 12210473 w 12477121"/>
                <a:gd name="connsiteY5" fmla="*/ 125457 h 169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7121" h="1695735">
                  <a:moveTo>
                    <a:pt x="0" y="125457"/>
                  </a:moveTo>
                  <a:cubicBezTo>
                    <a:pt x="726594" y="903621"/>
                    <a:pt x="1453189" y="1681785"/>
                    <a:pt x="2447637" y="1695639"/>
                  </a:cubicBezTo>
                  <a:cubicBezTo>
                    <a:pt x="3442085" y="1709493"/>
                    <a:pt x="4813685" y="228596"/>
                    <a:pt x="5966691" y="208584"/>
                  </a:cubicBezTo>
                  <a:cubicBezTo>
                    <a:pt x="7119697" y="188572"/>
                    <a:pt x="8326582" y="1586342"/>
                    <a:pt x="9365673" y="1575566"/>
                  </a:cubicBezTo>
                  <a:cubicBezTo>
                    <a:pt x="10404764" y="1564790"/>
                    <a:pt x="12201237" y="143930"/>
                    <a:pt x="12201237" y="143930"/>
                  </a:cubicBezTo>
                  <a:cubicBezTo>
                    <a:pt x="12675370" y="-97755"/>
                    <a:pt x="12442921" y="13851"/>
                    <a:pt x="12210473" y="1254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erge 5"/>
            <p:cNvSpPr/>
            <p:nvPr/>
          </p:nvSpPr>
          <p:spPr>
            <a:xfrm rot="2470610">
              <a:off x="266124" y="692364"/>
              <a:ext cx="685800" cy="685800"/>
            </a:xfrm>
            <a:prstGeom prst="flowChartMer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erge 6"/>
            <p:cNvSpPr/>
            <p:nvPr/>
          </p:nvSpPr>
          <p:spPr>
            <a:xfrm rot="1466626">
              <a:off x="1204036" y="1326646"/>
              <a:ext cx="685800" cy="685800"/>
            </a:xfrm>
            <a:prstGeom prst="flowChartMerg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Merge 7"/>
            <p:cNvSpPr/>
            <p:nvPr/>
          </p:nvSpPr>
          <p:spPr>
            <a:xfrm rot="20426074">
              <a:off x="2681434" y="1366838"/>
              <a:ext cx="685800" cy="685800"/>
            </a:xfrm>
            <a:prstGeom prst="flowChartMerge">
              <a:avLst/>
            </a:prstGeom>
            <a:solidFill>
              <a:srgbClr val="7C019D"/>
            </a:solidFill>
            <a:ln>
              <a:solidFill>
                <a:srgbClr val="7C0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Merge 8"/>
            <p:cNvSpPr/>
            <p:nvPr/>
          </p:nvSpPr>
          <p:spPr>
            <a:xfrm rot="19742070">
              <a:off x="3816706" y="817172"/>
              <a:ext cx="685800" cy="6858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erge 9"/>
            <p:cNvSpPr/>
            <p:nvPr/>
          </p:nvSpPr>
          <p:spPr>
            <a:xfrm rot="20100377">
              <a:off x="4856599" y="247907"/>
              <a:ext cx="685800" cy="685800"/>
            </a:xfrm>
            <a:prstGeom prst="flowChartMerge">
              <a:avLst/>
            </a:prstGeom>
            <a:solidFill>
              <a:srgbClr val="70AD47"/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erge 10"/>
            <p:cNvSpPr/>
            <p:nvPr/>
          </p:nvSpPr>
          <p:spPr>
            <a:xfrm rot="1172750">
              <a:off x="6184609" y="171567"/>
              <a:ext cx="685800" cy="685800"/>
            </a:xfrm>
            <a:prstGeom prst="flowChartMer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erge 11"/>
            <p:cNvSpPr/>
            <p:nvPr/>
          </p:nvSpPr>
          <p:spPr>
            <a:xfrm rot="1713887">
              <a:off x="7348552" y="776814"/>
              <a:ext cx="685800" cy="685800"/>
            </a:xfrm>
            <a:prstGeom prst="flowChartMerg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Merge 12"/>
            <p:cNvSpPr/>
            <p:nvPr/>
          </p:nvSpPr>
          <p:spPr>
            <a:xfrm rot="160107">
              <a:off x="8826829" y="1322928"/>
              <a:ext cx="685800" cy="685800"/>
            </a:xfrm>
            <a:prstGeom prst="flowChartMerge">
              <a:avLst/>
            </a:prstGeom>
            <a:solidFill>
              <a:srgbClr val="7C019D"/>
            </a:solidFill>
            <a:ln>
              <a:solidFill>
                <a:srgbClr val="7C0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erge 13"/>
            <p:cNvSpPr/>
            <p:nvPr/>
          </p:nvSpPr>
          <p:spPr>
            <a:xfrm rot="20129761">
              <a:off x="10074065" y="1097354"/>
              <a:ext cx="685800" cy="6858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Merge 14"/>
            <p:cNvSpPr/>
            <p:nvPr/>
          </p:nvSpPr>
          <p:spPr>
            <a:xfrm rot="19554073">
              <a:off x="11221492" y="444793"/>
              <a:ext cx="685800" cy="685800"/>
            </a:xfrm>
            <a:prstGeom prst="flowChartMerge">
              <a:avLst/>
            </a:prstGeom>
            <a:solidFill>
              <a:srgbClr val="70AD47"/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15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185929"/>
              </p:ext>
            </p:extLst>
          </p:nvPr>
        </p:nvGraphicFramePr>
        <p:xfrm>
          <a:off x="350980" y="200027"/>
          <a:ext cx="11591640" cy="6480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910">
                  <a:extLst>
                    <a:ext uri="{9D8B030D-6E8A-4147-A177-3AD203B41FA5}">
                      <a16:colId xmlns:a16="http://schemas.microsoft.com/office/drawing/2014/main" val="3179704662"/>
                    </a:ext>
                  </a:extLst>
                </a:gridCol>
                <a:gridCol w="2897910">
                  <a:extLst>
                    <a:ext uri="{9D8B030D-6E8A-4147-A177-3AD203B41FA5}">
                      <a16:colId xmlns:a16="http://schemas.microsoft.com/office/drawing/2014/main" val="4142321456"/>
                    </a:ext>
                  </a:extLst>
                </a:gridCol>
                <a:gridCol w="2897910">
                  <a:extLst>
                    <a:ext uri="{9D8B030D-6E8A-4147-A177-3AD203B41FA5}">
                      <a16:colId xmlns:a16="http://schemas.microsoft.com/office/drawing/2014/main" val="2007281171"/>
                    </a:ext>
                  </a:extLst>
                </a:gridCol>
                <a:gridCol w="2897910">
                  <a:extLst>
                    <a:ext uri="{9D8B030D-6E8A-4147-A177-3AD203B41FA5}">
                      <a16:colId xmlns:a16="http://schemas.microsoft.com/office/drawing/2014/main" val="4044752992"/>
                    </a:ext>
                  </a:extLst>
                </a:gridCol>
              </a:tblGrid>
              <a:tr h="62147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Exploration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Initial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Scale Up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Deep Implementation and Sustainability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342487"/>
                  </a:ext>
                </a:extLst>
              </a:tr>
              <a:tr h="115416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Designate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a team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Share with all stakeholders the established proficiency goal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Fully implement new curriculum, instruction, materials,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and resources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Collaborate with external organizations to support and grow programming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956024"/>
                  </a:ext>
                </a:extLst>
              </a:tr>
              <a:tr h="1154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Become familiar with NE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WL Standards</a:t>
                      </a:r>
                      <a:endParaRPr lang="en-US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Develop plan that addresses areas of need in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curriculum and materials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Create an ongoing review process to assess development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Monitor implementation process and make adjustments as needed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030187"/>
                  </a:ext>
                </a:extLst>
              </a:tr>
              <a:tr h="1154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Establish ultimate proficiency goal shared by all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stakeholders</a:t>
                      </a:r>
                      <a:endParaRPr lang="en-US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Develop plan to address areas of need in instruction and development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Share with all stakeholders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progress and goals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Share with all stakeholders progress and goals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963651"/>
                  </a:ext>
                </a:extLst>
              </a:tr>
              <a:tr h="1154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Create a timeline for implementation</a:t>
                      </a:r>
                    </a:p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Create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collaboration opportunities to grow change efforts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Create focus groups for areas of support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such as modes, assessment, digital resources, etc.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Develop consistent conversations with graduates to assess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825922"/>
                  </a:ext>
                </a:extLst>
              </a:tr>
              <a:tr h="10859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Review and determine areas of need</a:t>
                      </a:r>
                    </a:p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Ensure that revised standards are guiding discussion and planning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Develop a system to track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student assessment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Develop a systemic review of assessments,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feedback, and needs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93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2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Raising the Bar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8473" y="-190109"/>
            <a:ext cx="12413673" cy="2242747"/>
            <a:chOff x="-18473" y="-190109"/>
            <a:chExt cx="12413673" cy="2242747"/>
          </a:xfrm>
        </p:grpSpPr>
        <p:sp>
          <p:nvSpPr>
            <p:cNvPr id="5" name="Freeform 4"/>
            <p:cNvSpPr/>
            <p:nvPr/>
          </p:nvSpPr>
          <p:spPr>
            <a:xfrm>
              <a:off x="-18473" y="-190109"/>
              <a:ext cx="12413673" cy="1695735"/>
            </a:xfrm>
            <a:custGeom>
              <a:avLst/>
              <a:gdLst>
                <a:gd name="connsiteX0" fmla="*/ 0 w 12477121"/>
                <a:gd name="connsiteY0" fmla="*/ 125457 h 1695735"/>
                <a:gd name="connsiteX1" fmla="*/ 2447637 w 12477121"/>
                <a:gd name="connsiteY1" fmla="*/ 1695639 h 1695735"/>
                <a:gd name="connsiteX2" fmla="*/ 5966691 w 12477121"/>
                <a:gd name="connsiteY2" fmla="*/ 208584 h 1695735"/>
                <a:gd name="connsiteX3" fmla="*/ 9365673 w 12477121"/>
                <a:gd name="connsiteY3" fmla="*/ 1575566 h 1695735"/>
                <a:gd name="connsiteX4" fmla="*/ 12201237 w 12477121"/>
                <a:gd name="connsiteY4" fmla="*/ 143930 h 1695735"/>
                <a:gd name="connsiteX5" fmla="*/ 12210473 w 12477121"/>
                <a:gd name="connsiteY5" fmla="*/ 125457 h 169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7121" h="1695735">
                  <a:moveTo>
                    <a:pt x="0" y="125457"/>
                  </a:moveTo>
                  <a:cubicBezTo>
                    <a:pt x="726594" y="903621"/>
                    <a:pt x="1453189" y="1681785"/>
                    <a:pt x="2447637" y="1695639"/>
                  </a:cubicBezTo>
                  <a:cubicBezTo>
                    <a:pt x="3442085" y="1709493"/>
                    <a:pt x="4813685" y="228596"/>
                    <a:pt x="5966691" y="208584"/>
                  </a:cubicBezTo>
                  <a:cubicBezTo>
                    <a:pt x="7119697" y="188572"/>
                    <a:pt x="8326582" y="1586342"/>
                    <a:pt x="9365673" y="1575566"/>
                  </a:cubicBezTo>
                  <a:cubicBezTo>
                    <a:pt x="10404764" y="1564790"/>
                    <a:pt x="12201237" y="143930"/>
                    <a:pt x="12201237" y="143930"/>
                  </a:cubicBezTo>
                  <a:cubicBezTo>
                    <a:pt x="12675370" y="-97755"/>
                    <a:pt x="12442921" y="13851"/>
                    <a:pt x="12210473" y="1254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erge 5"/>
            <p:cNvSpPr/>
            <p:nvPr/>
          </p:nvSpPr>
          <p:spPr>
            <a:xfrm rot="2470610">
              <a:off x="266124" y="692364"/>
              <a:ext cx="685800" cy="685800"/>
            </a:xfrm>
            <a:prstGeom prst="flowChartMer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erge 6"/>
            <p:cNvSpPr/>
            <p:nvPr/>
          </p:nvSpPr>
          <p:spPr>
            <a:xfrm rot="1466626">
              <a:off x="1204036" y="1326646"/>
              <a:ext cx="685800" cy="685800"/>
            </a:xfrm>
            <a:prstGeom prst="flowChartMerg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Merge 7"/>
            <p:cNvSpPr/>
            <p:nvPr/>
          </p:nvSpPr>
          <p:spPr>
            <a:xfrm rot="20426074">
              <a:off x="2681434" y="1366838"/>
              <a:ext cx="685800" cy="685800"/>
            </a:xfrm>
            <a:prstGeom prst="flowChartMerge">
              <a:avLst/>
            </a:prstGeom>
            <a:solidFill>
              <a:srgbClr val="7C019D"/>
            </a:solidFill>
            <a:ln>
              <a:solidFill>
                <a:srgbClr val="7C0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Merge 8"/>
            <p:cNvSpPr/>
            <p:nvPr/>
          </p:nvSpPr>
          <p:spPr>
            <a:xfrm rot="19742070">
              <a:off x="3816706" y="817172"/>
              <a:ext cx="685800" cy="6858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erge 9"/>
            <p:cNvSpPr/>
            <p:nvPr/>
          </p:nvSpPr>
          <p:spPr>
            <a:xfrm rot="20100377">
              <a:off x="4856599" y="247907"/>
              <a:ext cx="685800" cy="685800"/>
            </a:xfrm>
            <a:prstGeom prst="flowChartMerge">
              <a:avLst/>
            </a:prstGeom>
            <a:solidFill>
              <a:srgbClr val="70AD47"/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erge 10"/>
            <p:cNvSpPr/>
            <p:nvPr/>
          </p:nvSpPr>
          <p:spPr>
            <a:xfrm rot="1172750">
              <a:off x="6184609" y="171567"/>
              <a:ext cx="685800" cy="685800"/>
            </a:xfrm>
            <a:prstGeom prst="flowChartMer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erge 11"/>
            <p:cNvSpPr/>
            <p:nvPr/>
          </p:nvSpPr>
          <p:spPr>
            <a:xfrm rot="1713887">
              <a:off x="7348552" y="776814"/>
              <a:ext cx="685800" cy="685800"/>
            </a:xfrm>
            <a:prstGeom prst="flowChartMerg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Merge 12"/>
            <p:cNvSpPr/>
            <p:nvPr/>
          </p:nvSpPr>
          <p:spPr>
            <a:xfrm rot="160107">
              <a:off x="8826829" y="1322928"/>
              <a:ext cx="685800" cy="685800"/>
            </a:xfrm>
            <a:prstGeom prst="flowChartMerge">
              <a:avLst/>
            </a:prstGeom>
            <a:solidFill>
              <a:srgbClr val="7C019D"/>
            </a:solidFill>
            <a:ln>
              <a:solidFill>
                <a:srgbClr val="7C0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erge 13"/>
            <p:cNvSpPr/>
            <p:nvPr/>
          </p:nvSpPr>
          <p:spPr>
            <a:xfrm rot="20129761">
              <a:off x="10074065" y="1097354"/>
              <a:ext cx="685800" cy="6858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Merge 14"/>
            <p:cNvSpPr/>
            <p:nvPr/>
          </p:nvSpPr>
          <p:spPr>
            <a:xfrm rot="19554073">
              <a:off x="11221492" y="444793"/>
              <a:ext cx="685800" cy="685800"/>
            </a:xfrm>
            <a:prstGeom prst="flowChartMerge">
              <a:avLst/>
            </a:prstGeom>
            <a:solidFill>
              <a:srgbClr val="70AD47"/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45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59603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Instructional Shifts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05653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Emphasis on student use of language</a:t>
            </a:r>
          </a:p>
          <a:p>
            <a:r>
              <a:rPr lang="en-US" smtClean="0"/>
              <a:t>Embedded interculturality</a:t>
            </a:r>
          </a:p>
          <a:p>
            <a:r>
              <a:rPr lang="en-US" smtClean="0"/>
              <a:t>Connections to careers, academic pathways</a:t>
            </a:r>
          </a:p>
          <a:p>
            <a:r>
              <a:rPr lang="en-US" smtClean="0"/>
              <a:t>Student responsibility for learning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566057"/>
            <a:ext cx="18904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19405" y="558803"/>
            <a:ext cx="1890486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86091" y="566060"/>
            <a:ext cx="1890486" cy="0"/>
          </a:xfrm>
          <a:prstGeom prst="line">
            <a:avLst/>
          </a:prstGeom>
          <a:ln w="76200">
            <a:solidFill>
              <a:srgbClr val="7C0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67289" y="558804"/>
            <a:ext cx="189048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9459" y="566064"/>
            <a:ext cx="1890486" cy="0"/>
          </a:xfrm>
          <a:prstGeom prst="line">
            <a:avLst/>
          </a:prstGeom>
          <a:ln w="762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80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273" y="1126836"/>
            <a:ext cx="100861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Fear: </a:t>
            </a:r>
            <a:r>
              <a:rPr lang="en-US" sz="4000" dirty="0" smtClean="0"/>
              <a:t>What makes me nervous/worried?</a:t>
            </a:r>
          </a:p>
          <a:p>
            <a:r>
              <a:rPr lang="en-US" sz="4000" u="sng" dirty="0" smtClean="0"/>
              <a:t>Positive</a:t>
            </a:r>
            <a:r>
              <a:rPr lang="en-US" sz="4000" dirty="0" smtClean="0"/>
              <a:t>: What do you like? What are you looking forward to?</a:t>
            </a:r>
          </a:p>
          <a:p>
            <a:r>
              <a:rPr lang="en-US" sz="4000" u="sng" dirty="0" smtClean="0"/>
              <a:t>Question</a:t>
            </a:r>
            <a:r>
              <a:rPr lang="en-US" sz="4000" dirty="0" smtClean="0"/>
              <a:t>: What question or consideration do you have?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6672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099127"/>
            <a:ext cx="5181600" cy="4846927"/>
          </a:xfrm>
        </p:spPr>
        <p:txBody>
          <a:bodyPr/>
          <a:lstStyle/>
          <a:p>
            <a:r>
              <a:rPr lang="en-US" dirty="0" smtClean="0"/>
              <a:t>Stay informed.</a:t>
            </a:r>
          </a:p>
          <a:p>
            <a:pPr lvl="1"/>
            <a:r>
              <a:rPr lang="en-US" dirty="0" smtClean="0"/>
              <a:t>World Language Review</a:t>
            </a:r>
          </a:p>
          <a:p>
            <a:pPr lvl="1"/>
            <a:r>
              <a:rPr lang="en-US" dirty="0" smtClean="0"/>
              <a:t>Facebook</a:t>
            </a:r>
          </a:p>
          <a:p>
            <a:r>
              <a:rPr lang="en-US" dirty="0" smtClean="0"/>
              <a:t>Get connected.</a:t>
            </a:r>
          </a:p>
          <a:p>
            <a:pPr lvl="1"/>
            <a:r>
              <a:rPr lang="en-US" dirty="0" smtClean="0"/>
              <a:t>NILA</a:t>
            </a:r>
          </a:p>
          <a:p>
            <a:pPr lvl="1"/>
            <a:r>
              <a:rPr lang="en-US" dirty="0" smtClean="0"/>
              <a:t>Regional roundtables</a:t>
            </a:r>
          </a:p>
          <a:p>
            <a:r>
              <a:rPr lang="en-US" dirty="0" smtClean="0"/>
              <a:t>Share out.</a:t>
            </a:r>
          </a:p>
          <a:p>
            <a:pPr lvl="1"/>
            <a:r>
              <a:rPr lang="en-US" dirty="0" smtClean="0"/>
              <a:t>Community stakeholders</a:t>
            </a:r>
          </a:p>
          <a:p>
            <a:pPr lvl="1"/>
            <a:r>
              <a:rPr lang="en-US" dirty="0" smtClean="0"/>
              <a:t>Guidance counselors</a:t>
            </a:r>
          </a:p>
          <a:p>
            <a:pPr lvl="1"/>
            <a:r>
              <a:rPr lang="en-US" dirty="0" smtClean="0"/>
              <a:t>Administrators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566057"/>
            <a:ext cx="18904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19405" y="558803"/>
            <a:ext cx="1890486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86091" y="566060"/>
            <a:ext cx="1890486" cy="0"/>
          </a:xfrm>
          <a:prstGeom prst="line">
            <a:avLst/>
          </a:prstGeom>
          <a:ln w="76200">
            <a:solidFill>
              <a:srgbClr val="7C0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67289" y="558804"/>
            <a:ext cx="189048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19459" y="566064"/>
            <a:ext cx="1890486" cy="0"/>
          </a:xfrm>
          <a:prstGeom prst="line">
            <a:avLst/>
          </a:prstGeom>
          <a:ln w="762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0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6473" y="581891"/>
            <a:ext cx="11166763" cy="5504873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450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Stephanie Call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5417"/>
            <a:ext cx="10515600" cy="35815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Education Specialist, World Language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Nebraska Department of Education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stephanie.call@Nebraska.gov</a:t>
            </a:r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402-471-4331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5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/>
          <p:cNvSpPr/>
          <p:nvPr/>
        </p:nvSpPr>
        <p:spPr>
          <a:xfrm>
            <a:off x="6484459" y="159645"/>
            <a:ext cx="4209143" cy="4771951"/>
          </a:xfrm>
          <a:prstGeom prst="flowChartOffpageConnector">
            <a:avLst/>
          </a:prstGeom>
          <a:solidFill>
            <a:srgbClr val="70AD47"/>
          </a:solidFill>
          <a:ln w="38100">
            <a:solidFill>
              <a:srgbClr val="7C0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Introductions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Name, School, Language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Proficiency </a:t>
            </a:r>
            <a:r>
              <a:rPr lang="en-US" dirty="0" smtClean="0">
                <a:latin typeface="Century Gothic" panose="020B0502020202020204" pitchFamily="34" charset="0"/>
              </a:rPr>
              <a:t>Level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2335" y="504617"/>
            <a:ext cx="3593389" cy="2269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Why do you think this is your proficiency level?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259" y="5921194"/>
            <a:ext cx="11933482" cy="861774"/>
          </a:xfrm>
          <a:prstGeom prst="rect">
            <a:avLst/>
          </a:prstGeom>
          <a:solidFill>
            <a:srgbClr val="FF0066"/>
          </a:solidFill>
          <a:ln>
            <a:solidFill>
              <a:srgbClr val="7C01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500" spc="600" dirty="0">
                <a:solidFill>
                  <a:srgbClr val="FFCCCC"/>
                </a:solidFill>
                <a:latin typeface="Century Gothic" panose="020B0502020202020204" pitchFamily="34" charset="0"/>
              </a:rPr>
              <a:t>Register NOW at: </a:t>
            </a:r>
            <a:r>
              <a:rPr lang="en-US" sz="2500" b="1" spc="600" dirty="0">
                <a:solidFill>
                  <a:srgbClr val="FFCCCC"/>
                </a:solidFill>
                <a:latin typeface="Century Gothic" panose="020B0502020202020204" pitchFamily="34" charset="0"/>
              </a:rPr>
              <a:t>https://forms.gle/Akx7GdaEKcHpuFpN8</a:t>
            </a:r>
            <a:endParaRPr lang="en-US" sz="2500" b="1" spc="600" dirty="0">
              <a:solidFill>
                <a:srgbClr val="FFCCC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Learning Targets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41351" cy="4351338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 can identify and find information in the standards document.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I can compare the standards document with my current program model.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259" y="4318425"/>
            <a:ext cx="11933482" cy="2400657"/>
          </a:xfrm>
          <a:prstGeom prst="rect">
            <a:avLst/>
          </a:prstGeom>
          <a:solidFill>
            <a:srgbClr val="FF0066"/>
          </a:solidFill>
          <a:ln>
            <a:solidFill>
              <a:srgbClr val="7C01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000" spc="600" dirty="0">
                <a:solidFill>
                  <a:srgbClr val="FFCCCC"/>
                </a:solidFill>
                <a:latin typeface="Century Gothic" panose="020B0502020202020204" pitchFamily="34" charset="0"/>
              </a:rPr>
              <a:t>Register NOW at: </a:t>
            </a:r>
            <a:r>
              <a:rPr lang="en-US" sz="5000" b="1" spc="600" dirty="0">
                <a:solidFill>
                  <a:srgbClr val="FFCCCC"/>
                </a:solidFill>
                <a:latin typeface="Century Gothic" panose="020B0502020202020204" pitchFamily="34" charset="0"/>
              </a:rPr>
              <a:t>https://forms.gle/Akx7GdaEKcHpuFpN8</a:t>
            </a:r>
            <a:endParaRPr lang="en-US" sz="5000" b="1" spc="600" dirty="0">
              <a:solidFill>
                <a:srgbClr val="FFCCC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Introduction to the World Language Standards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Dissecting the Standards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8473" y="-190109"/>
            <a:ext cx="12413673" cy="2242747"/>
            <a:chOff x="-18473" y="-190109"/>
            <a:chExt cx="12413673" cy="2242747"/>
          </a:xfrm>
        </p:grpSpPr>
        <p:sp>
          <p:nvSpPr>
            <p:cNvPr id="5" name="Freeform 4"/>
            <p:cNvSpPr/>
            <p:nvPr/>
          </p:nvSpPr>
          <p:spPr>
            <a:xfrm>
              <a:off x="-18473" y="-190109"/>
              <a:ext cx="12413673" cy="1695735"/>
            </a:xfrm>
            <a:custGeom>
              <a:avLst/>
              <a:gdLst>
                <a:gd name="connsiteX0" fmla="*/ 0 w 12477121"/>
                <a:gd name="connsiteY0" fmla="*/ 125457 h 1695735"/>
                <a:gd name="connsiteX1" fmla="*/ 2447637 w 12477121"/>
                <a:gd name="connsiteY1" fmla="*/ 1695639 h 1695735"/>
                <a:gd name="connsiteX2" fmla="*/ 5966691 w 12477121"/>
                <a:gd name="connsiteY2" fmla="*/ 208584 h 1695735"/>
                <a:gd name="connsiteX3" fmla="*/ 9365673 w 12477121"/>
                <a:gd name="connsiteY3" fmla="*/ 1575566 h 1695735"/>
                <a:gd name="connsiteX4" fmla="*/ 12201237 w 12477121"/>
                <a:gd name="connsiteY4" fmla="*/ 143930 h 1695735"/>
                <a:gd name="connsiteX5" fmla="*/ 12210473 w 12477121"/>
                <a:gd name="connsiteY5" fmla="*/ 125457 h 169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7121" h="1695735">
                  <a:moveTo>
                    <a:pt x="0" y="125457"/>
                  </a:moveTo>
                  <a:cubicBezTo>
                    <a:pt x="726594" y="903621"/>
                    <a:pt x="1453189" y="1681785"/>
                    <a:pt x="2447637" y="1695639"/>
                  </a:cubicBezTo>
                  <a:cubicBezTo>
                    <a:pt x="3442085" y="1709493"/>
                    <a:pt x="4813685" y="228596"/>
                    <a:pt x="5966691" y="208584"/>
                  </a:cubicBezTo>
                  <a:cubicBezTo>
                    <a:pt x="7119697" y="188572"/>
                    <a:pt x="8326582" y="1586342"/>
                    <a:pt x="9365673" y="1575566"/>
                  </a:cubicBezTo>
                  <a:cubicBezTo>
                    <a:pt x="10404764" y="1564790"/>
                    <a:pt x="12201237" y="143930"/>
                    <a:pt x="12201237" y="143930"/>
                  </a:cubicBezTo>
                  <a:cubicBezTo>
                    <a:pt x="12675370" y="-97755"/>
                    <a:pt x="12442921" y="13851"/>
                    <a:pt x="12210473" y="1254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erge 5"/>
            <p:cNvSpPr/>
            <p:nvPr/>
          </p:nvSpPr>
          <p:spPr>
            <a:xfrm rot="2470610">
              <a:off x="266124" y="692364"/>
              <a:ext cx="685800" cy="685800"/>
            </a:xfrm>
            <a:prstGeom prst="flowChartMer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erge 6"/>
            <p:cNvSpPr/>
            <p:nvPr/>
          </p:nvSpPr>
          <p:spPr>
            <a:xfrm rot="1466626">
              <a:off x="1204036" y="1326646"/>
              <a:ext cx="685800" cy="685800"/>
            </a:xfrm>
            <a:prstGeom prst="flowChartMerg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Merge 7"/>
            <p:cNvSpPr/>
            <p:nvPr/>
          </p:nvSpPr>
          <p:spPr>
            <a:xfrm rot="20426074">
              <a:off x="2681434" y="1366838"/>
              <a:ext cx="685800" cy="685800"/>
            </a:xfrm>
            <a:prstGeom prst="flowChartMerge">
              <a:avLst/>
            </a:prstGeom>
            <a:solidFill>
              <a:srgbClr val="7C019D"/>
            </a:solidFill>
            <a:ln>
              <a:solidFill>
                <a:srgbClr val="7C0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Merge 8"/>
            <p:cNvSpPr/>
            <p:nvPr/>
          </p:nvSpPr>
          <p:spPr>
            <a:xfrm rot="19742070">
              <a:off x="3816706" y="817172"/>
              <a:ext cx="685800" cy="6858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erge 9"/>
            <p:cNvSpPr/>
            <p:nvPr/>
          </p:nvSpPr>
          <p:spPr>
            <a:xfrm rot="20100377">
              <a:off x="4856599" y="247907"/>
              <a:ext cx="685800" cy="685800"/>
            </a:xfrm>
            <a:prstGeom prst="flowChartMerge">
              <a:avLst/>
            </a:prstGeom>
            <a:solidFill>
              <a:srgbClr val="70AD47"/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erge 10"/>
            <p:cNvSpPr/>
            <p:nvPr/>
          </p:nvSpPr>
          <p:spPr>
            <a:xfrm rot="1172750">
              <a:off x="6184609" y="171567"/>
              <a:ext cx="685800" cy="685800"/>
            </a:xfrm>
            <a:prstGeom prst="flowChartMer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erge 11"/>
            <p:cNvSpPr/>
            <p:nvPr/>
          </p:nvSpPr>
          <p:spPr>
            <a:xfrm rot="1713887">
              <a:off x="7348552" y="776814"/>
              <a:ext cx="685800" cy="685800"/>
            </a:xfrm>
            <a:prstGeom prst="flowChartMerg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Merge 12"/>
            <p:cNvSpPr/>
            <p:nvPr/>
          </p:nvSpPr>
          <p:spPr>
            <a:xfrm rot="160107">
              <a:off x="8826829" y="1322928"/>
              <a:ext cx="685800" cy="685800"/>
            </a:xfrm>
            <a:prstGeom prst="flowChartMerge">
              <a:avLst/>
            </a:prstGeom>
            <a:solidFill>
              <a:srgbClr val="7C019D"/>
            </a:solidFill>
            <a:ln>
              <a:solidFill>
                <a:srgbClr val="7C0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erge 13"/>
            <p:cNvSpPr/>
            <p:nvPr/>
          </p:nvSpPr>
          <p:spPr>
            <a:xfrm rot="20129761">
              <a:off x="10074065" y="1097354"/>
              <a:ext cx="685800" cy="6858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Merge 14"/>
            <p:cNvSpPr/>
            <p:nvPr/>
          </p:nvSpPr>
          <p:spPr>
            <a:xfrm rot="19554073">
              <a:off x="11221492" y="444793"/>
              <a:ext cx="685800" cy="685800"/>
            </a:xfrm>
            <a:prstGeom prst="flowChartMerge">
              <a:avLst/>
            </a:prstGeom>
            <a:solidFill>
              <a:srgbClr val="70AD47"/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72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The Five Strands of World Language Learning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Communication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Culture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Connections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Communities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Cognition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465" y="1362796"/>
            <a:ext cx="51149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Activity: Search and Find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39678" y="3572728"/>
            <a:ext cx="18904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20883" y="3565474"/>
            <a:ext cx="1890486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987569" y="3572731"/>
            <a:ext cx="1890486" cy="0"/>
          </a:xfrm>
          <a:prstGeom prst="line">
            <a:avLst/>
          </a:prstGeom>
          <a:ln w="76200">
            <a:solidFill>
              <a:srgbClr val="7C0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68767" y="3565475"/>
            <a:ext cx="189048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20937" y="3572735"/>
            <a:ext cx="1890486" cy="0"/>
          </a:xfrm>
          <a:prstGeom prst="line">
            <a:avLst/>
          </a:prstGeom>
          <a:ln w="762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compass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793">
            <a:off x="4360048" y="2173643"/>
            <a:ext cx="2783661" cy="278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8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5267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Reading the Nebraska World Language Standards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5767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Strands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“Essential ingredients” or areas of concentration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Standards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Broad, overarching goals of what students should be able to do at any level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Indicators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Specific learning targets for a specific level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566057"/>
            <a:ext cx="18904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19405" y="558803"/>
            <a:ext cx="1890486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86091" y="566060"/>
            <a:ext cx="1890486" cy="0"/>
          </a:xfrm>
          <a:prstGeom prst="line">
            <a:avLst/>
          </a:prstGeom>
          <a:ln w="76200">
            <a:solidFill>
              <a:srgbClr val="7C0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67289" y="558804"/>
            <a:ext cx="189048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19459" y="566064"/>
            <a:ext cx="1890486" cy="0"/>
          </a:xfrm>
          <a:prstGeom prst="line">
            <a:avLst/>
          </a:prstGeom>
          <a:ln w="762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8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Indicators by Language Level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257972" cy="8239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NOVICE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257972" cy="3684588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Identify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Recognize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Recite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Choose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27900" y="1681163"/>
            <a:ext cx="3274017" cy="8239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INTERMEDIATE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27900" y="2505075"/>
            <a:ext cx="3274017" cy="3684588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Compare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Contrast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Explain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Connect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866680" y="1678583"/>
            <a:ext cx="327401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entury Gothic" panose="020B0502020202020204" pitchFamily="34" charset="0"/>
              </a:rPr>
              <a:t>ADVANCED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897681" y="2502495"/>
            <a:ext cx="327401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entury Gothic" panose="020B0502020202020204" pitchFamily="34" charset="0"/>
              </a:rPr>
              <a:t>Associate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Dissect and examine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Reason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Elaborate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38200" y="566057"/>
            <a:ext cx="18904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19405" y="558803"/>
            <a:ext cx="1890486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86091" y="566060"/>
            <a:ext cx="1890486" cy="0"/>
          </a:xfrm>
          <a:prstGeom prst="line">
            <a:avLst/>
          </a:prstGeom>
          <a:ln w="76200">
            <a:solidFill>
              <a:srgbClr val="7C0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67289" y="558804"/>
            <a:ext cx="189048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19459" y="566064"/>
            <a:ext cx="1890486" cy="0"/>
          </a:xfrm>
          <a:prstGeom prst="line">
            <a:avLst/>
          </a:prstGeom>
          <a:ln w="762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7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675</Words>
  <Application>Microsoft Office PowerPoint</Application>
  <PresentationFormat>Widescreen</PresentationFormat>
  <Paragraphs>144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Times New Roman</vt:lpstr>
      <vt:lpstr>Office Theme</vt:lpstr>
      <vt:lpstr>Raising the Bar: Nebraska’s World Language Standards</vt:lpstr>
      <vt:lpstr>Stephanie Call</vt:lpstr>
      <vt:lpstr>Introductions</vt:lpstr>
      <vt:lpstr>Learning Targets</vt:lpstr>
      <vt:lpstr>Introduction to the World Language Standards</vt:lpstr>
      <vt:lpstr>The Five Strands of World Language Learning</vt:lpstr>
      <vt:lpstr>Activity: Search and Find</vt:lpstr>
      <vt:lpstr>Reading the Nebraska World Language Standards</vt:lpstr>
      <vt:lpstr>Indicators by Language Level</vt:lpstr>
      <vt:lpstr>Indicators by Language Level</vt:lpstr>
      <vt:lpstr>Establishing A Goal</vt:lpstr>
      <vt:lpstr>So what grade is Novice?</vt:lpstr>
      <vt:lpstr>PowerPoint Presentation</vt:lpstr>
      <vt:lpstr>PowerPoint Presentation</vt:lpstr>
      <vt:lpstr>PowerPoint Presentation</vt:lpstr>
      <vt:lpstr>Assignment: Perspectives</vt:lpstr>
      <vt:lpstr>Standards and Indicator Breakdown</vt:lpstr>
      <vt:lpstr>Activity: Status Quo Expectations</vt:lpstr>
      <vt:lpstr>Activity: Activity by Standards</vt:lpstr>
      <vt:lpstr>What do I do in my class?</vt:lpstr>
      <vt:lpstr>Phases of Implementation</vt:lpstr>
      <vt:lpstr>PowerPoint Presentation</vt:lpstr>
      <vt:lpstr>What’s Next</vt:lpstr>
      <vt:lpstr>PowerPoint Presentation</vt:lpstr>
      <vt:lpstr>PowerPoint Presentation</vt:lpstr>
      <vt:lpstr>PowerPoint Presentation</vt:lpstr>
      <vt:lpstr>Stephanie Call</vt:lpstr>
    </vt:vector>
  </TitlesOfParts>
  <Company>Nebraska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the Bar: Nebraska’s World Language Standards</dc:title>
  <dc:creator>Call, Stephanie</dc:creator>
  <cp:lastModifiedBy>Call, Stephanie</cp:lastModifiedBy>
  <cp:revision>44</cp:revision>
  <cp:lastPrinted>2019-10-10T19:42:18Z</cp:lastPrinted>
  <dcterms:created xsi:type="dcterms:W3CDTF">2019-09-27T14:44:36Z</dcterms:created>
  <dcterms:modified xsi:type="dcterms:W3CDTF">2020-01-23T15:36:58Z</dcterms:modified>
</cp:coreProperties>
</file>