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74" r:id="rId3"/>
    <p:sldId id="275" r:id="rId4"/>
    <p:sldId id="276" r:id="rId5"/>
    <p:sldId id="265" r:id="rId6"/>
    <p:sldId id="278" r:id="rId7"/>
    <p:sldId id="280" r:id="rId8"/>
    <p:sldId id="281" r:id="rId9"/>
    <p:sldId id="282" r:id="rId10"/>
    <p:sldId id="261" r:id="rId11"/>
    <p:sldId id="283" r:id="rId12"/>
    <p:sldId id="284" r:id="rId13"/>
    <p:sldId id="266" r:id="rId14"/>
    <p:sldId id="262" r:id="rId15"/>
    <p:sldId id="268" r:id="rId16"/>
    <p:sldId id="269" r:id="rId17"/>
    <p:sldId id="270" r:id="rId18"/>
    <p:sldId id="271" r:id="rId19"/>
    <p:sldId id="285" r:id="rId20"/>
    <p:sldId id="286" r:id="rId21"/>
    <p:sldId id="287" r:id="rId22"/>
    <p:sldId id="288" r:id="rId23"/>
    <p:sldId id="260" r:id="rId24"/>
    <p:sldId id="267" r:id="rId25"/>
    <p:sldId id="264" r:id="rId26"/>
    <p:sldId id="27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EB73"/>
    <a:srgbClr val="091C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810" autoAdjust="0"/>
    <p:restoredTop sz="85510" autoAdjust="0"/>
  </p:normalViewPr>
  <p:slideViewPr>
    <p:cSldViewPr snapToGrid="0" snapToObjects="1">
      <p:cViewPr varScale="1">
        <p:scale>
          <a:sx n="107" d="100"/>
          <a:sy n="107" d="100"/>
        </p:scale>
        <p:origin x="78" y="222"/>
      </p:cViewPr>
      <p:guideLst/>
    </p:cSldViewPr>
  </p:slideViewPr>
  <p:notesTextViewPr>
    <p:cViewPr>
      <p:scale>
        <a:sx n="1" d="1"/>
        <a:sy n="1" d="1"/>
      </p:scale>
      <p:origin x="0" y="0"/>
    </p:cViewPr>
  </p:notesTextViewPr>
  <p:sorterViewPr>
    <p:cViewPr>
      <p:scale>
        <a:sx n="100" d="100"/>
        <a:sy n="100" d="100"/>
      </p:scale>
      <p:origin x="0" y="-12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47CA-6124-3645-A9BA-81F365510870}" type="datetimeFigureOut">
              <a:rPr lang="en-US" smtClean="0"/>
              <a:t>1/23/2020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0F50E2-E6A9-D749-AB11-7B58CEC00F1A}" type="slidenum">
              <a:rPr lang="en-US" smtClean="0"/>
              <a:t>‹#›</a:t>
            </a:fld>
            <a:endParaRPr lang="en-US"/>
          </a:p>
        </p:txBody>
      </p:sp>
    </p:spTree>
    <p:extLst>
      <p:ext uri="{BB962C8B-B14F-4D97-AF65-F5344CB8AC3E}">
        <p14:creationId xmlns:p14="http://schemas.microsoft.com/office/powerpoint/2010/main" val="140275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0F50E2-E6A9-D749-AB11-7B58CEC00F1A}" type="slidenum">
              <a:rPr lang="en-US" smtClean="0"/>
              <a:t>6</a:t>
            </a:fld>
            <a:endParaRPr lang="en-US"/>
          </a:p>
        </p:txBody>
      </p:sp>
    </p:spTree>
    <p:extLst>
      <p:ext uri="{BB962C8B-B14F-4D97-AF65-F5344CB8AC3E}">
        <p14:creationId xmlns:p14="http://schemas.microsoft.com/office/powerpoint/2010/main" val="3341535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This chart shows the level of language proficiency needed to perform successfully at different jobs. Novice proficiency is characterized by short messages on predictable, everyday topics using isolated words or phrases. Intermediate language proficiency indicates an ability to create simple questions, answers, and descriptions in brief sentences that are at least minimally connected. Advanced proficiency reflects the ability to engage in conversation in a variety of settings with creative, complex, and descriptive language. A cashier would only need to learn a few specific expressions as the amount of interaction is limited by setting. However, a financial advisor would have to be able to understand the needs of the client, negotiate a financial package, and use specific financial terms.</a:t>
            </a:r>
          </a:p>
          <a:p>
            <a:endParaRPr lang="en-US" dirty="0"/>
          </a:p>
        </p:txBody>
      </p:sp>
      <p:sp>
        <p:nvSpPr>
          <p:cNvPr id="4" name="Slide Number Placeholder 3"/>
          <p:cNvSpPr>
            <a:spLocks noGrp="1"/>
          </p:cNvSpPr>
          <p:nvPr>
            <p:ph type="sldNum" sz="quarter" idx="10"/>
          </p:nvPr>
        </p:nvSpPr>
        <p:spPr/>
        <p:txBody>
          <a:bodyPr/>
          <a:lstStyle/>
          <a:p>
            <a:fld id="{F24C2B51-CD26-4A1C-B8ED-7EE9613E5B8B}" type="slidenum">
              <a:rPr lang="en-US" smtClean="0"/>
              <a:t>16</a:t>
            </a:fld>
            <a:endParaRPr lang="en-US"/>
          </a:p>
        </p:txBody>
      </p:sp>
    </p:spTree>
    <p:extLst>
      <p:ext uri="{BB962C8B-B14F-4D97-AF65-F5344CB8AC3E}">
        <p14:creationId xmlns:p14="http://schemas.microsoft.com/office/powerpoint/2010/main" val="3295413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Time is the most critical component in developing language performance. There are, of course, other influencing factors such as student interest, teacher ability, and access to support and resources. However, assuming the law of averages, this chart indicates that a student who studies a second language during the first two years of high school will, at best, meet the Novice High level. A student who has the advantage of 12 years of study will meet the Advanced Low level of language proficiency. This is more logical than one might first think. English is a requirement from pre-K through grade 12. Our students can speak English as early as Kindergarten, but clearly we feel that they are not prepared for college yet.</a:t>
            </a:r>
          </a:p>
          <a:p>
            <a:endParaRPr lang="en-US" dirty="0"/>
          </a:p>
        </p:txBody>
      </p:sp>
      <p:sp>
        <p:nvSpPr>
          <p:cNvPr id="4" name="Slide Number Placeholder 3"/>
          <p:cNvSpPr>
            <a:spLocks noGrp="1"/>
          </p:cNvSpPr>
          <p:nvPr>
            <p:ph type="sldNum" sz="quarter" idx="10"/>
          </p:nvPr>
        </p:nvSpPr>
        <p:spPr/>
        <p:txBody>
          <a:bodyPr/>
          <a:lstStyle/>
          <a:p>
            <a:fld id="{F24C2B51-CD26-4A1C-B8ED-7EE9613E5B8B}" type="slidenum">
              <a:rPr lang="en-US" smtClean="0"/>
              <a:t>17</a:t>
            </a:fld>
            <a:endParaRPr lang="en-US"/>
          </a:p>
        </p:txBody>
      </p:sp>
    </p:spTree>
    <p:extLst>
      <p:ext uri="{BB962C8B-B14F-4D97-AF65-F5344CB8AC3E}">
        <p14:creationId xmlns:p14="http://schemas.microsoft.com/office/powerpoint/2010/main" val="4144608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4C2B51-CD26-4A1C-B8ED-7EE9613E5B8B}" type="slidenum">
              <a:rPr lang="en-US" smtClean="0"/>
              <a:t>18</a:t>
            </a:fld>
            <a:endParaRPr lang="en-US"/>
          </a:p>
        </p:txBody>
      </p:sp>
    </p:spTree>
    <p:extLst>
      <p:ext uri="{BB962C8B-B14F-4D97-AF65-F5344CB8AC3E}">
        <p14:creationId xmlns:p14="http://schemas.microsoft.com/office/powerpoint/2010/main" val="3110975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0F50E2-E6A9-D749-AB11-7B58CEC00F1A}" type="slidenum">
              <a:rPr lang="en-US" smtClean="0"/>
              <a:t>24</a:t>
            </a:fld>
            <a:endParaRPr lang="en-US"/>
          </a:p>
        </p:txBody>
      </p:sp>
    </p:spTree>
    <p:extLst>
      <p:ext uri="{BB962C8B-B14F-4D97-AF65-F5344CB8AC3E}">
        <p14:creationId xmlns:p14="http://schemas.microsoft.com/office/powerpoint/2010/main" val="3762995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0F50E2-E6A9-D749-AB11-7B58CEC00F1A}" type="slidenum">
              <a:rPr lang="en-US" smtClean="0"/>
              <a:t>25</a:t>
            </a:fld>
            <a:endParaRPr lang="en-US"/>
          </a:p>
        </p:txBody>
      </p:sp>
    </p:spTree>
    <p:extLst>
      <p:ext uri="{BB962C8B-B14F-4D97-AF65-F5344CB8AC3E}">
        <p14:creationId xmlns:p14="http://schemas.microsoft.com/office/powerpoint/2010/main" val="20745145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9422" y="1122363"/>
            <a:ext cx="7876515" cy="2387600"/>
          </a:xfrm>
        </p:spPr>
        <p:txBody>
          <a:bodyPr anchor="b"/>
          <a:lstStyle>
            <a:lvl1pPr algn="ctr">
              <a:defRPr sz="6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79422" y="3602038"/>
            <a:ext cx="7876515"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5384972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55C02485-97C0-AE48-A50B-995FB22D52DB}" type="slidenum">
              <a:rPr lang="en-US" smtClean="0"/>
              <a:t>‹#›</a:t>
            </a:fld>
            <a:endParaRPr lang="en-US"/>
          </a:p>
        </p:txBody>
      </p:sp>
    </p:spTree>
    <p:extLst>
      <p:ext uri="{BB962C8B-B14F-4D97-AF65-F5344CB8AC3E}">
        <p14:creationId xmlns:p14="http://schemas.microsoft.com/office/powerpoint/2010/main" val="14458819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69955" y="1122363"/>
            <a:ext cx="7387629" cy="2387600"/>
          </a:xfrm>
        </p:spPr>
        <p:txBody>
          <a:bodyPr anchor="b"/>
          <a:lstStyle>
            <a:lvl1pPr algn="ctr">
              <a:defRPr sz="6000">
                <a:solidFill>
                  <a:schemeClr val="accent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69955" y="5113967"/>
            <a:ext cx="7387629"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4040323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30028" y="1122363"/>
            <a:ext cx="7876515" cy="2387600"/>
          </a:xfrm>
        </p:spPr>
        <p:txBody>
          <a:bodyPr anchor="b"/>
          <a:lstStyle>
            <a:lvl1pPr algn="ctr">
              <a:defRPr sz="6000">
                <a:solidFill>
                  <a:schemeClr val="accent4"/>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739897" y="5086807"/>
            <a:ext cx="5866646"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5396348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74472" y="1122363"/>
            <a:ext cx="7876515" cy="2387600"/>
          </a:xfrm>
        </p:spPr>
        <p:txBody>
          <a:bodyPr anchor="b"/>
          <a:lstStyle>
            <a:lvl1pPr algn="ctr">
              <a:defRPr sz="6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74472" y="3602038"/>
            <a:ext cx="7876515"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123884067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90930" y="941293"/>
            <a:ext cx="7088865" cy="2387600"/>
          </a:xfrm>
        </p:spPr>
        <p:txBody>
          <a:bodyPr anchor="b"/>
          <a:lstStyle>
            <a:lvl1pPr algn="ctr">
              <a:defRPr sz="6000">
                <a:solidFill>
                  <a:schemeClr val="accent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286409" y="5060887"/>
            <a:ext cx="8193386" cy="147345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18253834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55C02485-97C0-AE48-A50B-995FB22D52DB}" type="slidenum">
              <a:rPr lang="en-US" smtClean="0"/>
              <a:t>‹#›</a:t>
            </a:fld>
            <a:endParaRPr lang="en-US"/>
          </a:p>
        </p:txBody>
      </p:sp>
    </p:spTree>
    <p:extLst>
      <p:ext uri="{BB962C8B-B14F-4D97-AF65-F5344CB8AC3E}">
        <p14:creationId xmlns:p14="http://schemas.microsoft.com/office/powerpoint/2010/main" val="37959302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2722" y="365125"/>
            <a:ext cx="8287693" cy="1325563"/>
          </a:xfrm>
        </p:spPr>
        <p:txBody>
          <a:bodyPr/>
          <a:lstStyle>
            <a:lvl1pPr algn="ctr">
              <a:defRPr>
                <a:solidFill>
                  <a:schemeClr val="bg1"/>
                </a:solidFill>
              </a:defRPr>
            </a:lvl1pPr>
          </a:lstStyle>
          <a:p>
            <a:r>
              <a:rPr lang="en-US" dirty="0" smtClean="0"/>
              <a:t>Click to edit </a:t>
            </a:r>
            <a:br>
              <a:rPr lang="en-US" dirty="0" smtClean="0"/>
            </a:br>
            <a:r>
              <a:rPr lang="en-US" dirty="0" smtClean="0"/>
              <a:t>Master title style</a:t>
            </a:r>
            <a:endParaRPr lang="en-US" dirty="0"/>
          </a:p>
        </p:txBody>
      </p:sp>
      <p:sp>
        <p:nvSpPr>
          <p:cNvPr id="3" name="Content Placeholder 2"/>
          <p:cNvSpPr>
            <a:spLocks noGrp="1"/>
          </p:cNvSpPr>
          <p:nvPr>
            <p:ph sz="half" idx="1"/>
          </p:nvPr>
        </p:nvSpPr>
        <p:spPr>
          <a:xfrm>
            <a:off x="1942722" y="2051962"/>
            <a:ext cx="8287693"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911012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15563" y="3642478"/>
            <a:ext cx="8287693" cy="1325563"/>
          </a:xfrm>
        </p:spPr>
        <p:txBody>
          <a:bodyPr/>
          <a:lstStyle>
            <a:lvl1pPr algn="ctr">
              <a:defRPr>
                <a:solidFill>
                  <a:schemeClr val="accent1"/>
                </a:solidFill>
              </a:defRPr>
            </a:lvl1pPr>
          </a:lstStyle>
          <a:p>
            <a:r>
              <a:rPr lang="en-US" dirty="0" smtClean="0"/>
              <a:t>Click to edit </a:t>
            </a:r>
            <a:br>
              <a:rPr lang="en-US" dirty="0" smtClean="0"/>
            </a:br>
            <a:r>
              <a:rPr lang="en-US" dirty="0" smtClean="0"/>
              <a:t>Master title style</a:t>
            </a:r>
            <a:endParaRPr lang="en-US" dirty="0"/>
          </a:p>
        </p:txBody>
      </p:sp>
    </p:spTree>
    <p:extLst>
      <p:ext uri="{BB962C8B-B14F-4D97-AF65-F5344CB8AC3E}">
        <p14:creationId xmlns:p14="http://schemas.microsoft.com/office/powerpoint/2010/main" val="1266227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55C02485-97C0-AE48-A50B-995FB22D52DB}" type="slidenum">
              <a:rPr lang="en-US" smtClean="0"/>
              <a:pPr/>
              <a:t>‹#›</a:t>
            </a:fld>
            <a:endParaRPr lang="en-US" dirty="0"/>
          </a:p>
        </p:txBody>
      </p:sp>
    </p:spTree>
    <p:extLst>
      <p:ext uri="{BB962C8B-B14F-4D97-AF65-F5344CB8AC3E}">
        <p14:creationId xmlns:p14="http://schemas.microsoft.com/office/powerpoint/2010/main" val="1921072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2" r:id="rId4"/>
    <p:sldLayoutId id="2147483661" r:id="rId5"/>
    <p:sldLayoutId id="2147483660" r:id="rId6"/>
    <p:sldLayoutId id="2147483653" r:id="rId7"/>
    <p:sldLayoutId id="2147483652" r:id="rId8"/>
    <p:sldLayoutId id="2147483664"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fif"/><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education.ne.gov/worldlanguage/"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hyperlink" Target="https://www.facebook.com/NDE.WL"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Nebraska World Language Standards</a:t>
            </a:r>
            <a:endParaRPr lang="en-US" dirty="0"/>
          </a:p>
        </p:txBody>
      </p:sp>
      <p:sp>
        <p:nvSpPr>
          <p:cNvPr id="3" name="Subtitle 2"/>
          <p:cNvSpPr>
            <a:spLocks noGrp="1"/>
          </p:cNvSpPr>
          <p:nvPr>
            <p:ph type="subTitle" idx="1"/>
          </p:nvPr>
        </p:nvSpPr>
        <p:spPr/>
        <p:txBody>
          <a:bodyPr/>
          <a:lstStyle/>
          <a:p>
            <a:r>
              <a:rPr lang="en-US" dirty="0" smtClean="0"/>
              <a:t>Stephanie Call </a:t>
            </a:r>
          </a:p>
          <a:p>
            <a:r>
              <a:rPr lang="en-US" dirty="0" smtClean="0"/>
              <a:t>Education Specialist, World Language</a:t>
            </a:r>
          </a:p>
          <a:p>
            <a:r>
              <a:rPr lang="en-US" dirty="0" smtClean="0"/>
              <a:t>Nebraska Department of Education</a:t>
            </a:r>
            <a:endParaRPr lang="en-US" dirty="0"/>
          </a:p>
        </p:txBody>
      </p:sp>
      <p:sp>
        <p:nvSpPr>
          <p:cNvPr id="4" name="Rectangle 3"/>
          <p:cNvSpPr/>
          <p:nvPr/>
        </p:nvSpPr>
        <p:spPr>
          <a:xfrm>
            <a:off x="109248" y="5858441"/>
            <a:ext cx="9931223" cy="861774"/>
          </a:xfrm>
          <a:prstGeom prst="rect">
            <a:avLst/>
          </a:prstGeom>
          <a:solidFill>
            <a:srgbClr val="FF0066"/>
          </a:solidFill>
          <a:ln>
            <a:solidFill>
              <a:schemeClr val="accent1"/>
            </a:solidFill>
          </a:ln>
        </p:spPr>
        <p:txBody>
          <a:bodyPr wrap="square">
            <a:spAutoFit/>
          </a:bodyPr>
          <a:lstStyle/>
          <a:p>
            <a:pPr algn="ctr"/>
            <a:r>
              <a:rPr lang="en-US" sz="2500" spc="600" dirty="0">
                <a:solidFill>
                  <a:srgbClr val="FFCCCC"/>
                </a:solidFill>
                <a:latin typeface="Century Gothic" panose="020B0502020202020204" pitchFamily="34" charset="0"/>
              </a:rPr>
              <a:t>Register NOW at: </a:t>
            </a:r>
            <a:r>
              <a:rPr lang="en-US" sz="2500" b="1" spc="600" dirty="0">
                <a:solidFill>
                  <a:srgbClr val="FFCCCC"/>
                </a:solidFill>
                <a:latin typeface="Century Gothic" panose="020B0502020202020204" pitchFamily="34" charset="0"/>
              </a:rPr>
              <a:t>https://forms.gle/Akx7GdaEKcHpuFpN8</a:t>
            </a:r>
          </a:p>
        </p:txBody>
      </p:sp>
    </p:spTree>
    <p:extLst>
      <p:ext uri="{BB962C8B-B14F-4D97-AF65-F5344CB8AC3E}">
        <p14:creationId xmlns:p14="http://schemas.microsoft.com/office/powerpoint/2010/main" val="9617463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Standards: Shifts</a:t>
            </a:r>
            <a:endParaRPr lang="en-US" dirty="0"/>
          </a:p>
        </p:txBody>
      </p:sp>
      <p:sp>
        <p:nvSpPr>
          <p:cNvPr id="3" name="Subtitle 2"/>
          <p:cNvSpPr>
            <a:spLocks noGrp="1"/>
          </p:cNvSpPr>
          <p:nvPr>
            <p:ph type="subTitle" idx="1"/>
          </p:nvPr>
        </p:nvSpPr>
        <p:spPr/>
        <p:txBody>
          <a:bodyPr/>
          <a:lstStyle/>
          <a:p>
            <a:r>
              <a:rPr lang="en-US" dirty="0" smtClean="0"/>
              <a:t>What are the paradigm shifts in the revised World Language standards?</a:t>
            </a:r>
            <a:endParaRPr lang="en-US" dirty="0"/>
          </a:p>
        </p:txBody>
      </p:sp>
    </p:spTree>
    <p:extLst>
      <p:ext uri="{BB962C8B-B14F-4D97-AF65-F5344CB8AC3E}">
        <p14:creationId xmlns:p14="http://schemas.microsoft.com/office/powerpoint/2010/main" val="9018933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Language Standards</a:t>
            </a:r>
            <a:endParaRPr lang="en-US" dirty="0"/>
          </a:p>
        </p:txBody>
      </p:sp>
      <p:sp>
        <p:nvSpPr>
          <p:cNvPr id="3" name="Content Placeholder 2"/>
          <p:cNvSpPr>
            <a:spLocks noGrp="1"/>
          </p:cNvSpPr>
          <p:nvPr>
            <p:ph idx="1"/>
          </p:nvPr>
        </p:nvSpPr>
        <p:spPr/>
        <p:txBody>
          <a:bodyPr/>
          <a:lstStyle/>
          <a:p>
            <a:r>
              <a:rPr lang="en-US" dirty="0" smtClean="0"/>
              <a:t>Strands</a:t>
            </a:r>
          </a:p>
          <a:p>
            <a:pPr lvl="1"/>
            <a:r>
              <a:rPr lang="en-US" dirty="0" smtClean="0"/>
              <a:t>Five areas of focus that should be a part of any world language program at all levels. These are our foundational beliefs.</a:t>
            </a:r>
          </a:p>
          <a:p>
            <a:r>
              <a:rPr lang="en-US" dirty="0" smtClean="0"/>
              <a:t>Standards</a:t>
            </a:r>
          </a:p>
          <a:p>
            <a:pPr lvl="1"/>
            <a:r>
              <a:rPr lang="en-US" dirty="0" smtClean="0"/>
              <a:t>Ten overarching goals that students should be able to do, know, or think at any level of language learning.</a:t>
            </a:r>
          </a:p>
          <a:p>
            <a:r>
              <a:rPr lang="en-US" dirty="0" smtClean="0"/>
              <a:t>Indicators</a:t>
            </a:r>
          </a:p>
          <a:p>
            <a:pPr lvl="1"/>
            <a:r>
              <a:rPr lang="en-US" dirty="0" smtClean="0"/>
              <a:t>Learning targets for specific proficiency levels.</a:t>
            </a:r>
            <a:endParaRPr lang="en-US" dirty="0"/>
          </a:p>
        </p:txBody>
      </p:sp>
    </p:spTree>
    <p:extLst>
      <p:ext uri="{BB962C8B-B14F-4D97-AF65-F5344CB8AC3E}">
        <p14:creationId xmlns:p14="http://schemas.microsoft.com/office/powerpoint/2010/main" val="866445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Strands</a:t>
            </a:r>
            <a:endParaRPr lang="en-US" dirty="0"/>
          </a:p>
        </p:txBody>
      </p:sp>
      <p:pic>
        <p:nvPicPr>
          <p:cNvPr id="6" name="Picture 5"/>
          <p:cNvPicPr>
            <a:picLocks noChangeAspect="1"/>
          </p:cNvPicPr>
          <p:nvPr/>
        </p:nvPicPr>
        <p:blipFill>
          <a:blip r:embed="rId2"/>
          <a:stretch>
            <a:fillRect/>
          </a:stretch>
        </p:blipFill>
        <p:spPr>
          <a:xfrm>
            <a:off x="3829891" y="116541"/>
            <a:ext cx="7082876" cy="5936596"/>
          </a:xfrm>
          <a:prstGeom prst="rect">
            <a:avLst/>
          </a:prstGeom>
        </p:spPr>
      </p:pic>
    </p:spTree>
    <p:extLst>
      <p:ext uri="{BB962C8B-B14F-4D97-AF65-F5344CB8AC3E}">
        <p14:creationId xmlns:p14="http://schemas.microsoft.com/office/powerpoint/2010/main" val="4287110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Paradigm Shifts</a:t>
            </a:r>
            <a:endParaRPr lang="en-US" dirty="0"/>
          </a:p>
        </p:txBody>
      </p:sp>
      <p:sp>
        <p:nvSpPr>
          <p:cNvPr id="3" name="Content Placeholder 2"/>
          <p:cNvSpPr>
            <a:spLocks noGrp="1"/>
          </p:cNvSpPr>
          <p:nvPr>
            <p:ph idx="1"/>
          </p:nvPr>
        </p:nvSpPr>
        <p:spPr>
          <a:xfrm>
            <a:off x="838200" y="1825625"/>
            <a:ext cx="5894294" cy="4351338"/>
          </a:xfrm>
        </p:spPr>
        <p:txBody>
          <a:bodyPr/>
          <a:lstStyle/>
          <a:p>
            <a:r>
              <a:rPr lang="en-US" dirty="0" smtClean="0"/>
              <a:t>Emphasis on student use of language</a:t>
            </a:r>
          </a:p>
          <a:p>
            <a:r>
              <a:rPr lang="en-US" dirty="0" smtClean="0"/>
              <a:t>Embedded </a:t>
            </a:r>
            <a:r>
              <a:rPr lang="en-US" dirty="0" err="1" smtClean="0"/>
              <a:t>interculturality</a:t>
            </a:r>
            <a:endParaRPr lang="en-US" dirty="0" smtClean="0"/>
          </a:p>
          <a:p>
            <a:r>
              <a:rPr lang="en-US" dirty="0" smtClean="0"/>
              <a:t>Connections to careers, academic pathways</a:t>
            </a:r>
          </a:p>
          <a:p>
            <a:r>
              <a:rPr lang="en-US" dirty="0" smtClean="0"/>
              <a:t>Student responsibility for learning</a:t>
            </a:r>
            <a:endParaRPr lang="en-US" dirty="0"/>
          </a:p>
        </p:txBody>
      </p:sp>
      <p:pic>
        <p:nvPicPr>
          <p:cNvPr id="4" name="Picture 3"/>
          <p:cNvPicPr>
            <a:picLocks noChangeAspect="1"/>
          </p:cNvPicPr>
          <p:nvPr/>
        </p:nvPicPr>
        <p:blipFill>
          <a:blip r:embed="rId2"/>
          <a:stretch>
            <a:fillRect/>
          </a:stretch>
        </p:blipFill>
        <p:spPr>
          <a:xfrm>
            <a:off x="6606865" y="798419"/>
            <a:ext cx="5195169" cy="4912099"/>
          </a:xfrm>
          <a:prstGeom prst="rect">
            <a:avLst/>
          </a:prstGeom>
        </p:spPr>
      </p:pic>
    </p:spTree>
    <p:extLst>
      <p:ext uri="{BB962C8B-B14F-4D97-AF65-F5344CB8AC3E}">
        <p14:creationId xmlns:p14="http://schemas.microsoft.com/office/powerpoint/2010/main" val="1915321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0" end="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3">
                                            <p:txEl>
                                              <p:pRg st="1" end="1"/>
                                            </p:txEl>
                                          </p:spTgt>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3">
                                            <p:txEl>
                                              <p:pRg st="2" end="2"/>
                                            </p:txEl>
                                          </p:spTgt>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nodeType="clickEffect">
                                  <p:stCondLst>
                                    <p:cond delay="0"/>
                                  </p:stCondLst>
                                  <p:childTnLst>
                                    <p:animScale>
                                      <p:cBhvr>
                                        <p:cTn id="18" dur="2000" fill="hold"/>
                                        <p:tgtEl>
                                          <p:spTgt spid="3">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Impacts on Curriculum and Instruction</a:t>
            </a:r>
            <a:endParaRPr lang="en-US" dirty="0"/>
          </a:p>
        </p:txBody>
      </p:sp>
      <p:sp>
        <p:nvSpPr>
          <p:cNvPr id="3" name="Subtitle 2"/>
          <p:cNvSpPr>
            <a:spLocks noGrp="1"/>
          </p:cNvSpPr>
          <p:nvPr>
            <p:ph type="subTitle" idx="1"/>
          </p:nvPr>
        </p:nvSpPr>
        <p:spPr/>
        <p:txBody>
          <a:bodyPr/>
          <a:lstStyle/>
          <a:p>
            <a:r>
              <a:rPr lang="en-US" dirty="0" smtClean="0"/>
              <a:t>What textbook do I have to buy?</a:t>
            </a:r>
            <a:endParaRPr lang="en-US" dirty="0"/>
          </a:p>
        </p:txBody>
      </p:sp>
    </p:spTree>
    <p:extLst>
      <p:ext uri="{BB962C8B-B14F-4D97-AF65-F5344CB8AC3E}">
        <p14:creationId xmlns:p14="http://schemas.microsoft.com/office/powerpoint/2010/main" val="10258570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District Needs Assessment</a:t>
            </a:r>
            <a:endParaRPr lang="en-US" dirty="0"/>
          </a:p>
        </p:txBody>
      </p:sp>
      <p:sp>
        <p:nvSpPr>
          <p:cNvPr id="3" name="Content Placeholder 2"/>
          <p:cNvSpPr>
            <a:spLocks noGrp="1"/>
          </p:cNvSpPr>
          <p:nvPr>
            <p:ph idx="1"/>
          </p:nvPr>
        </p:nvSpPr>
        <p:spPr>
          <a:xfrm>
            <a:off x="838200" y="1825625"/>
            <a:ext cx="4764741" cy="4351338"/>
          </a:xfrm>
        </p:spPr>
        <p:txBody>
          <a:bodyPr/>
          <a:lstStyle/>
          <a:p>
            <a:r>
              <a:rPr lang="en-US" dirty="0" smtClean="0"/>
              <a:t>Each district will have to determine the level of proficiency required at the end of the program. </a:t>
            </a:r>
            <a:endParaRPr lang="en-US" dirty="0"/>
          </a:p>
        </p:txBody>
      </p:sp>
      <p:pic>
        <p:nvPicPr>
          <p:cNvPr id="4" name="Picture 3"/>
          <p:cNvPicPr>
            <a:picLocks noChangeAspect="1"/>
          </p:cNvPicPr>
          <p:nvPr/>
        </p:nvPicPr>
        <p:blipFill>
          <a:blip r:embed="rId2"/>
          <a:stretch>
            <a:fillRect/>
          </a:stretch>
        </p:blipFill>
        <p:spPr>
          <a:xfrm>
            <a:off x="5808288" y="1620651"/>
            <a:ext cx="5972175" cy="3848100"/>
          </a:xfrm>
          <a:prstGeom prst="rect">
            <a:avLst/>
          </a:prstGeom>
        </p:spPr>
      </p:pic>
      <p:sp>
        <p:nvSpPr>
          <p:cNvPr id="5" name="TextBox 4"/>
          <p:cNvSpPr txBox="1"/>
          <p:nvPr/>
        </p:nvSpPr>
        <p:spPr>
          <a:xfrm>
            <a:off x="5934635" y="5450538"/>
            <a:ext cx="5764306" cy="584775"/>
          </a:xfrm>
          <a:prstGeom prst="rect">
            <a:avLst/>
          </a:prstGeom>
          <a:noFill/>
        </p:spPr>
        <p:txBody>
          <a:bodyPr wrap="square" rtlCol="0">
            <a:spAutoFit/>
          </a:bodyPr>
          <a:lstStyle/>
          <a:p>
            <a:pPr algn="ctr"/>
            <a:r>
              <a:rPr lang="en-US" sz="1600" dirty="0" smtClean="0"/>
              <a:t>“Proficiency Targets”, Ohio Department of Education, June 2014</a:t>
            </a:r>
            <a:endParaRPr lang="en-US" sz="1600" dirty="0"/>
          </a:p>
        </p:txBody>
      </p:sp>
    </p:spTree>
    <p:extLst>
      <p:ext uri="{BB962C8B-B14F-4D97-AF65-F5344CB8AC3E}">
        <p14:creationId xmlns:p14="http://schemas.microsoft.com/office/powerpoint/2010/main" val="22187455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		 </a:t>
            </a:r>
            <a:r>
              <a:rPr lang="en-US" dirty="0" smtClean="0">
                <a:solidFill>
                  <a:schemeClr val="bg1"/>
                </a:solidFill>
              </a:rPr>
              <a:t>An example…</a:t>
            </a:r>
            <a:endParaRPr lang="en-US" dirty="0"/>
          </a:p>
        </p:txBody>
      </p:sp>
      <p:pic>
        <p:nvPicPr>
          <p:cNvPr id="5" name="Picture 4"/>
          <p:cNvPicPr>
            <a:picLocks noChangeAspect="1"/>
          </p:cNvPicPr>
          <p:nvPr/>
        </p:nvPicPr>
        <p:blipFill>
          <a:blip r:embed="rId3"/>
          <a:stretch>
            <a:fillRect/>
          </a:stretch>
        </p:blipFill>
        <p:spPr>
          <a:xfrm>
            <a:off x="1981201" y="74510"/>
            <a:ext cx="8171411" cy="6779653"/>
          </a:xfrm>
          <a:prstGeom prst="rect">
            <a:avLst/>
          </a:prstGeom>
        </p:spPr>
      </p:pic>
    </p:spTree>
    <p:extLst>
      <p:ext uri="{BB962C8B-B14F-4D97-AF65-F5344CB8AC3E}">
        <p14:creationId xmlns:p14="http://schemas.microsoft.com/office/powerpoint/2010/main" val="42532077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332510"/>
            <a:ext cx="8579224" cy="5793654"/>
          </a:xfrm>
        </p:spPr>
        <p:txBody>
          <a:bodyPr>
            <a:normAutofit/>
          </a:bodyPr>
          <a:lstStyle/>
          <a:p>
            <a:pPr marL="0" indent="0" algn="ctr">
              <a:buNone/>
            </a:pPr>
            <a:r>
              <a:rPr lang="en-US" sz="2400" i="1" dirty="0"/>
              <a:t>Time as a Critical Component for </a:t>
            </a:r>
          </a:p>
          <a:p>
            <a:pPr marL="0" indent="0" algn="ctr">
              <a:buNone/>
            </a:pPr>
            <a:r>
              <a:rPr lang="en-US" sz="2400" i="1" dirty="0"/>
              <a:t>Developing Language Performance</a:t>
            </a:r>
          </a:p>
        </p:txBody>
      </p:sp>
      <p:pic>
        <p:nvPicPr>
          <p:cNvPr id="4" name="Picture 3"/>
          <p:cNvPicPr>
            <a:picLocks noChangeAspect="1"/>
          </p:cNvPicPr>
          <p:nvPr/>
        </p:nvPicPr>
        <p:blipFill>
          <a:blip r:embed="rId3"/>
          <a:stretch>
            <a:fillRect/>
          </a:stretch>
        </p:blipFill>
        <p:spPr>
          <a:xfrm>
            <a:off x="2212854" y="1462029"/>
            <a:ext cx="8455146" cy="3534616"/>
          </a:xfrm>
          <a:prstGeom prst="rect">
            <a:avLst/>
          </a:prstGeom>
        </p:spPr>
      </p:pic>
    </p:spTree>
    <p:extLst>
      <p:ext uri="{BB962C8B-B14F-4D97-AF65-F5344CB8AC3E}">
        <p14:creationId xmlns:p14="http://schemas.microsoft.com/office/powerpoint/2010/main" val="22450467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Real Terms</a:t>
            </a:r>
            <a:endParaRPr lang="en-US" dirty="0"/>
          </a:p>
        </p:txBody>
      </p:sp>
      <p:sp>
        <p:nvSpPr>
          <p:cNvPr id="3" name="Content Placeholder 2"/>
          <p:cNvSpPr>
            <a:spLocks noGrp="1"/>
          </p:cNvSpPr>
          <p:nvPr>
            <p:ph idx="1"/>
          </p:nvPr>
        </p:nvSpPr>
        <p:spPr>
          <a:xfrm>
            <a:off x="1981200" y="4971011"/>
            <a:ext cx="8229600" cy="1155152"/>
          </a:xfrm>
        </p:spPr>
        <p:txBody>
          <a:bodyPr>
            <a:normAutofit/>
          </a:bodyPr>
          <a:lstStyle/>
          <a:p>
            <a:r>
              <a:rPr lang="en-US" dirty="0" smtClean="0"/>
              <a:t>Language Proficiency Level: Advanced Low</a:t>
            </a:r>
          </a:p>
          <a:p>
            <a:r>
              <a:rPr lang="en-US" dirty="0" smtClean="0"/>
              <a:t>Years of Study: 9-12 school years</a:t>
            </a:r>
            <a:endParaRPr lang="en-US" dirty="0"/>
          </a:p>
        </p:txBody>
      </p:sp>
      <p:pic>
        <p:nvPicPr>
          <p:cNvPr id="4" name="Picture 3"/>
          <p:cNvPicPr>
            <a:picLocks noChangeAspect="1"/>
          </p:cNvPicPr>
          <p:nvPr/>
        </p:nvPicPr>
        <p:blipFill rotWithShape="1">
          <a:blip r:embed="rId3"/>
          <a:srcRect r="1515"/>
          <a:stretch/>
        </p:blipFill>
        <p:spPr>
          <a:xfrm>
            <a:off x="1822305" y="1241759"/>
            <a:ext cx="8442614" cy="1304925"/>
          </a:xfrm>
          <a:prstGeom prst="rect">
            <a:avLst/>
          </a:prstGeom>
        </p:spPr>
      </p:pic>
      <p:pic>
        <p:nvPicPr>
          <p:cNvPr id="5" name="Picture 4"/>
          <p:cNvPicPr>
            <a:picLocks noChangeAspect="1"/>
          </p:cNvPicPr>
          <p:nvPr/>
        </p:nvPicPr>
        <p:blipFill>
          <a:blip r:embed="rId4"/>
          <a:stretch>
            <a:fillRect/>
          </a:stretch>
        </p:blipFill>
        <p:spPr>
          <a:xfrm>
            <a:off x="1928813" y="2389147"/>
            <a:ext cx="8334375" cy="2466975"/>
          </a:xfrm>
          <a:prstGeom prst="rect">
            <a:avLst/>
          </a:prstGeom>
        </p:spPr>
      </p:pic>
      <p:sp>
        <p:nvSpPr>
          <p:cNvPr id="6" name="TextBox 5"/>
          <p:cNvSpPr txBox="1"/>
          <p:nvPr/>
        </p:nvSpPr>
        <p:spPr>
          <a:xfrm>
            <a:off x="6386946" y="6126164"/>
            <a:ext cx="3956859" cy="646331"/>
          </a:xfrm>
          <a:prstGeom prst="rect">
            <a:avLst/>
          </a:prstGeom>
          <a:noFill/>
        </p:spPr>
        <p:txBody>
          <a:bodyPr wrap="square" rtlCol="0">
            <a:spAutoFit/>
          </a:bodyPr>
          <a:lstStyle/>
          <a:p>
            <a:r>
              <a:rPr lang="en-US" dirty="0"/>
              <a:t>Job Posting: </a:t>
            </a:r>
            <a:r>
              <a:rPr lang="en-US" dirty="0" err="1"/>
              <a:t>Monster.Com</a:t>
            </a:r>
            <a:r>
              <a:rPr lang="en-US" dirty="0"/>
              <a:t>, Posting active 7/29/2019</a:t>
            </a:r>
          </a:p>
        </p:txBody>
      </p:sp>
    </p:spTree>
    <p:extLst>
      <p:ext uri="{BB962C8B-B14F-4D97-AF65-F5344CB8AC3E}">
        <p14:creationId xmlns:p14="http://schemas.microsoft.com/office/powerpoint/2010/main" val="10515021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Curriculum</a:t>
            </a:r>
            <a:endParaRPr lang="en-US" dirty="0"/>
          </a:p>
        </p:txBody>
      </p:sp>
      <p:sp>
        <p:nvSpPr>
          <p:cNvPr id="3" name="Content Placeholder 2"/>
          <p:cNvSpPr>
            <a:spLocks noGrp="1"/>
          </p:cNvSpPr>
          <p:nvPr>
            <p:ph idx="1"/>
          </p:nvPr>
        </p:nvSpPr>
        <p:spPr/>
        <p:txBody>
          <a:bodyPr/>
          <a:lstStyle/>
          <a:p>
            <a:r>
              <a:rPr lang="en-US" dirty="0" smtClean="0"/>
              <a:t>Establish a goal for proficiency at the end of the program.</a:t>
            </a:r>
          </a:p>
          <a:p>
            <a:r>
              <a:rPr lang="en-US" dirty="0" smtClean="0"/>
              <a:t>Create a pathway to proficiency using indicator guidelines.</a:t>
            </a:r>
            <a:endParaRPr lang="en-US" dirty="0"/>
          </a:p>
        </p:txBody>
      </p:sp>
    </p:spTree>
    <p:extLst>
      <p:ext uri="{BB962C8B-B14F-4D97-AF65-F5344CB8AC3E}">
        <p14:creationId xmlns:p14="http://schemas.microsoft.com/office/powerpoint/2010/main" val="1207257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000" dirty="0" err="1" smtClean="0"/>
              <a:t>Marhabaan</a:t>
            </a:r>
            <a:r>
              <a:rPr lang="en-US" sz="7000" dirty="0" smtClean="0"/>
              <a:t> </a:t>
            </a:r>
            <a:r>
              <a:rPr lang="ar-AE" sz="7000" dirty="0"/>
              <a:t>مرحباً</a:t>
            </a:r>
            <a:endParaRPr lang="en-US" sz="7000" dirty="0"/>
          </a:p>
        </p:txBody>
      </p:sp>
      <p:sp>
        <p:nvSpPr>
          <p:cNvPr id="3" name="Content Placeholder 2"/>
          <p:cNvSpPr>
            <a:spLocks noGrp="1"/>
          </p:cNvSpPr>
          <p:nvPr>
            <p:ph idx="1"/>
          </p:nvPr>
        </p:nvSpPr>
        <p:spPr>
          <a:xfrm>
            <a:off x="838200" y="2787445"/>
            <a:ext cx="10515600" cy="3389518"/>
          </a:xfrm>
        </p:spPr>
        <p:txBody>
          <a:bodyPr>
            <a:normAutofit/>
          </a:bodyPr>
          <a:lstStyle/>
          <a:p>
            <a:pPr marL="0" indent="0">
              <a:buNone/>
            </a:pPr>
            <a:r>
              <a:rPr lang="en-US" sz="5400" dirty="0" err="1" smtClean="0"/>
              <a:t>Ismi</a:t>
            </a:r>
            <a:r>
              <a:rPr lang="en-US" sz="5400" dirty="0" smtClean="0"/>
              <a:t> Stephanie. </a:t>
            </a:r>
            <a:r>
              <a:rPr lang="ar-AE" sz="5400" dirty="0"/>
              <a:t>اسمي ستيفاني</a:t>
            </a:r>
            <a:endParaRPr lang="en-US" sz="5400" dirty="0"/>
          </a:p>
        </p:txBody>
      </p:sp>
      <p:sp>
        <p:nvSpPr>
          <p:cNvPr id="4" name="Rectangle 3"/>
          <p:cNvSpPr/>
          <p:nvPr/>
        </p:nvSpPr>
        <p:spPr>
          <a:xfrm>
            <a:off x="431370" y="5059420"/>
            <a:ext cx="11329260" cy="861774"/>
          </a:xfrm>
          <a:prstGeom prst="rect">
            <a:avLst/>
          </a:prstGeom>
          <a:solidFill>
            <a:srgbClr val="FF0066"/>
          </a:solidFill>
          <a:ln>
            <a:solidFill>
              <a:schemeClr val="accent1"/>
            </a:solidFill>
          </a:ln>
        </p:spPr>
        <p:txBody>
          <a:bodyPr wrap="square">
            <a:spAutoFit/>
          </a:bodyPr>
          <a:lstStyle/>
          <a:p>
            <a:pPr algn="ctr"/>
            <a:r>
              <a:rPr lang="en-US" sz="2500" spc="600" dirty="0">
                <a:solidFill>
                  <a:srgbClr val="FFCCCC"/>
                </a:solidFill>
                <a:latin typeface="Century Gothic" panose="020B0502020202020204" pitchFamily="34" charset="0"/>
              </a:rPr>
              <a:t>Register NOW at: </a:t>
            </a:r>
            <a:r>
              <a:rPr lang="en-US" sz="2500" b="1" spc="600" dirty="0">
                <a:solidFill>
                  <a:srgbClr val="FFCCCC"/>
                </a:solidFill>
                <a:latin typeface="Century Gothic" panose="020B0502020202020204" pitchFamily="34" charset="0"/>
              </a:rPr>
              <a:t>https://forms.gle/Akx7GdaEKcHpuFpN8</a:t>
            </a:r>
          </a:p>
        </p:txBody>
      </p:sp>
    </p:spTree>
    <p:extLst>
      <p:ext uri="{BB962C8B-B14F-4D97-AF65-F5344CB8AC3E}">
        <p14:creationId xmlns:p14="http://schemas.microsoft.com/office/powerpoint/2010/main" val="2506540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Curriculum Materials</a:t>
            </a:r>
            <a:endParaRPr lang="en-US" dirty="0"/>
          </a:p>
        </p:txBody>
      </p:sp>
      <p:sp>
        <p:nvSpPr>
          <p:cNvPr id="3" name="Content Placeholder 2"/>
          <p:cNvSpPr>
            <a:spLocks noGrp="1"/>
          </p:cNvSpPr>
          <p:nvPr>
            <p:ph idx="1"/>
          </p:nvPr>
        </p:nvSpPr>
        <p:spPr>
          <a:xfrm>
            <a:off x="838200" y="1825625"/>
            <a:ext cx="3724835" cy="4351338"/>
          </a:xfrm>
        </p:spPr>
        <p:txBody>
          <a:bodyPr/>
          <a:lstStyle/>
          <a:p>
            <a:r>
              <a:rPr lang="en-US" dirty="0" smtClean="0"/>
              <a:t>The standards are about what students DO, KNOW, or UNDERSTAND. It’s less about the materials and more about how they’re used.</a:t>
            </a:r>
            <a:endParaRPr lang="en-US" dirty="0"/>
          </a:p>
        </p:txBody>
      </p:sp>
      <p:pic>
        <p:nvPicPr>
          <p:cNvPr id="4" name="Picture 3"/>
          <p:cNvPicPr>
            <a:picLocks noChangeAspect="1"/>
          </p:cNvPicPr>
          <p:nvPr/>
        </p:nvPicPr>
        <p:blipFill>
          <a:blip r:embed="rId2"/>
          <a:stretch>
            <a:fillRect/>
          </a:stretch>
        </p:blipFill>
        <p:spPr>
          <a:xfrm>
            <a:off x="4563035" y="1548653"/>
            <a:ext cx="7115175" cy="3886200"/>
          </a:xfrm>
          <a:prstGeom prst="rect">
            <a:avLst/>
          </a:prstGeom>
        </p:spPr>
      </p:pic>
    </p:spTree>
    <p:extLst>
      <p:ext uri="{BB962C8B-B14F-4D97-AF65-F5344CB8AC3E}">
        <p14:creationId xmlns:p14="http://schemas.microsoft.com/office/powerpoint/2010/main" val="2823055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a:t>
            </a:r>
            <a:endParaRPr lang="en-US" dirty="0"/>
          </a:p>
        </p:txBody>
      </p:sp>
      <p:sp>
        <p:nvSpPr>
          <p:cNvPr id="3" name="Content Placeholder 2"/>
          <p:cNvSpPr>
            <a:spLocks noGrp="1"/>
          </p:cNvSpPr>
          <p:nvPr>
            <p:ph idx="1"/>
          </p:nvPr>
        </p:nvSpPr>
        <p:spPr/>
        <p:txBody>
          <a:bodyPr>
            <a:normAutofit lnSpcReduction="10000"/>
          </a:bodyPr>
          <a:lstStyle/>
          <a:p>
            <a:r>
              <a:rPr lang="en-US" dirty="0" smtClean="0"/>
              <a:t>Students are responsible for:</a:t>
            </a:r>
          </a:p>
          <a:p>
            <a:pPr lvl="1"/>
            <a:r>
              <a:rPr lang="en-US" dirty="0" smtClean="0"/>
              <a:t>Learning objectives</a:t>
            </a:r>
          </a:p>
          <a:p>
            <a:pPr lvl="1"/>
            <a:r>
              <a:rPr lang="en-US" dirty="0" smtClean="0"/>
              <a:t>Learning applications</a:t>
            </a:r>
          </a:p>
          <a:p>
            <a:pPr lvl="1"/>
            <a:r>
              <a:rPr lang="en-US" dirty="0" smtClean="0"/>
              <a:t>Learning plans</a:t>
            </a:r>
          </a:p>
          <a:p>
            <a:pPr lvl="1"/>
            <a:r>
              <a:rPr lang="en-US" dirty="0" smtClean="0"/>
              <a:t>Speaking</a:t>
            </a:r>
          </a:p>
          <a:p>
            <a:pPr lvl="1"/>
            <a:r>
              <a:rPr lang="en-US" dirty="0" smtClean="0"/>
              <a:t>Reading</a:t>
            </a:r>
          </a:p>
          <a:p>
            <a:pPr lvl="1"/>
            <a:r>
              <a:rPr lang="en-US" dirty="0" smtClean="0"/>
              <a:t>Writing</a:t>
            </a:r>
          </a:p>
          <a:p>
            <a:pPr lvl="1"/>
            <a:r>
              <a:rPr lang="en-US" dirty="0" smtClean="0"/>
              <a:t>Applying languages to community and career</a:t>
            </a:r>
          </a:p>
          <a:p>
            <a:pPr lvl="1"/>
            <a:r>
              <a:rPr lang="en-US" dirty="0" smtClean="0"/>
              <a:t>Connecting language to other content areas</a:t>
            </a:r>
          </a:p>
          <a:p>
            <a:pPr lvl="1"/>
            <a:r>
              <a:rPr lang="en-US" dirty="0" smtClean="0"/>
              <a:t>Connecting to language resources</a:t>
            </a:r>
          </a:p>
          <a:p>
            <a:pPr lvl="1"/>
            <a:r>
              <a:rPr lang="en-US" dirty="0" smtClean="0"/>
              <a:t>Embedding a cultural understanding in language use</a:t>
            </a:r>
            <a:endParaRPr lang="en-US" dirty="0"/>
          </a:p>
        </p:txBody>
      </p:sp>
    </p:spTree>
    <p:extLst>
      <p:ext uri="{BB962C8B-B14F-4D97-AF65-F5344CB8AC3E}">
        <p14:creationId xmlns:p14="http://schemas.microsoft.com/office/powerpoint/2010/main" val="731361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 Looks Like…</a:t>
            </a:r>
            <a:endParaRPr lang="en-US" dirty="0"/>
          </a:p>
        </p:txBody>
      </p:sp>
      <p:pic>
        <p:nvPicPr>
          <p:cNvPr id="3074" name="Picture 2" descr="https://lh3.googleusercontent.com/4ujiQoFTF3StPEQRRBjvGs-uu61stFb9spT8Fcp7JYgnHI6dwsjkY7ZjZgVfHHExYTUhfJNj-iVjYviXcGmmKIYT3I5rNQVE7NlEjFS7X4BR22oKN0bu-WFuge5glohwmiPeH2_rCmleu__QtNl20ujEgAqechowz4Or6UX5cc684k92B5jOmQohW8GSwe8dOYt4YAuvbwYEGz1B9zBwV_oq-_WtbiS316t4rA2Qa-USQdk9Ke4bTRFWJSxXyz34q3ARvt9LRYDDa7DBD4rn3qtVKZBwI2OpEEEKhv1vQWDI8fuLfb5XEB6-iruVTKiQXLzp6IUHvLYTz8a0Im7Smrq7C2-lPsdknBIZaRKbJ8VjpmObhz-VUfpOlVTF2h2sqnU9DvmQ5A8Vt8rIHGDpA_UVnepNj5LW-e4Uja_N77R4vpX3Clos-GbkhiDemJcwf7E7PWGFUz-9AGyAMY1Odq1PPKhuqxQAKlqygTrnUu3JFVCnZXEh3Aftt95L9dLr8rU9oGFkDu_KKuWrzCnHabG0p9VtV-mcR1kVx88XJAGkI0Vu515Zhy2OW0KO07KGT0V3Ez4w7GxfoLRzmg9NF_QyOyJol8VFUsueb7WTDTzQ_eGub9Vh1iOFULClntdLLf_lz_zFNwPCnWDSTBx7B5XDyQYIeSGT052lZ6dQZhuQ4YOzPjt0SyABsCDMKzSestuNGNu3HZbMDfAk8MD-HC0NeCbNiQlwc--MYC8sSXYNdFCa=w640-h480-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5780" y="1468154"/>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1100515" y="3792538"/>
            <a:ext cx="3047100" cy="2286000"/>
          </a:xfrm>
          <a:prstGeom prst="rect">
            <a:avLst/>
          </a:prstGeom>
        </p:spPr>
      </p:pic>
      <p:pic>
        <p:nvPicPr>
          <p:cNvPr id="5" name="Picture 4"/>
          <p:cNvPicPr>
            <a:picLocks noChangeAspect="1"/>
          </p:cNvPicPr>
          <p:nvPr/>
        </p:nvPicPr>
        <p:blipFill>
          <a:blip r:embed="rId4"/>
          <a:stretch>
            <a:fillRect/>
          </a:stretch>
        </p:blipFill>
        <p:spPr>
          <a:xfrm>
            <a:off x="4240304" y="1468154"/>
            <a:ext cx="2743200" cy="36576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5780" y="3792538"/>
            <a:ext cx="3048000" cy="2286000"/>
          </a:xfrm>
          <a:prstGeom prst="rect">
            <a:avLst/>
          </a:prstGeom>
        </p:spPr>
      </p:pic>
      <p:pic>
        <p:nvPicPr>
          <p:cNvPr id="7" name="Picture 6"/>
          <p:cNvPicPr>
            <a:picLocks noChangeAspect="1"/>
          </p:cNvPicPr>
          <p:nvPr/>
        </p:nvPicPr>
        <p:blipFill rotWithShape="1">
          <a:blip r:embed="rId6"/>
          <a:srcRect l="3957" r="8419"/>
          <a:stretch/>
        </p:blipFill>
        <p:spPr>
          <a:xfrm>
            <a:off x="1109226" y="1468154"/>
            <a:ext cx="3040529" cy="2286000"/>
          </a:xfrm>
          <a:prstGeom prst="rect">
            <a:avLst/>
          </a:prstGeom>
        </p:spPr>
      </p:pic>
    </p:spTree>
    <p:extLst>
      <p:ext uri="{BB962C8B-B14F-4D97-AF65-F5344CB8AC3E}">
        <p14:creationId xmlns:p14="http://schemas.microsoft.com/office/powerpoint/2010/main" val="3331243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Implementation</a:t>
            </a:r>
            <a:endParaRPr lang="en-US" dirty="0"/>
          </a:p>
        </p:txBody>
      </p:sp>
      <p:sp>
        <p:nvSpPr>
          <p:cNvPr id="3" name="Subtitle 2"/>
          <p:cNvSpPr>
            <a:spLocks noGrp="1"/>
          </p:cNvSpPr>
          <p:nvPr>
            <p:ph type="subTitle" idx="1"/>
          </p:nvPr>
        </p:nvSpPr>
        <p:spPr/>
        <p:txBody>
          <a:bodyPr/>
          <a:lstStyle/>
          <a:p>
            <a:r>
              <a:rPr lang="en-US" dirty="0" smtClean="0"/>
              <a:t>How and when do the standards have to be implemented?</a:t>
            </a:r>
            <a:endParaRPr lang="en-US" dirty="0"/>
          </a:p>
        </p:txBody>
      </p:sp>
    </p:spTree>
    <p:extLst>
      <p:ext uri="{BB962C8B-B14F-4D97-AF65-F5344CB8AC3E}">
        <p14:creationId xmlns:p14="http://schemas.microsoft.com/office/powerpoint/2010/main" val="10042402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sp>
        <p:nvSpPr>
          <p:cNvPr id="3" name="Content Placeholder 2"/>
          <p:cNvSpPr>
            <a:spLocks noGrp="1"/>
          </p:cNvSpPr>
          <p:nvPr>
            <p:ph idx="1"/>
          </p:nvPr>
        </p:nvSpPr>
        <p:spPr/>
        <p:txBody>
          <a:bodyPr/>
          <a:lstStyle/>
          <a:p>
            <a:r>
              <a:rPr lang="en-US" dirty="0" smtClean="0"/>
              <a:t>Gradual</a:t>
            </a:r>
          </a:p>
          <a:p>
            <a:r>
              <a:rPr lang="en-US" dirty="0" smtClean="0"/>
              <a:t>Responsive to district needs assessment</a:t>
            </a:r>
            <a:endParaRPr lang="en-US" dirty="0"/>
          </a:p>
        </p:txBody>
      </p:sp>
      <p:pic>
        <p:nvPicPr>
          <p:cNvPr id="4" name="Picture 3"/>
          <p:cNvPicPr>
            <a:picLocks noChangeAspect="1"/>
          </p:cNvPicPr>
          <p:nvPr/>
        </p:nvPicPr>
        <p:blipFill>
          <a:blip r:embed="rId3"/>
          <a:stretch>
            <a:fillRect/>
          </a:stretch>
        </p:blipFill>
        <p:spPr>
          <a:xfrm>
            <a:off x="8315325" y="0"/>
            <a:ext cx="3876675" cy="8058150"/>
          </a:xfrm>
          <a:prstGeom prst="rect">
            <a:avLst/>
          </a:prstGeom>
        </p:spPr>
      </p:pic>
    </p:spTree>
    <p:extLst>
      <p:ext uri="{BB962C8B-B14F-4D97-AF65-F5344CB8AC3E}">
        <p14:creationId xmlns:p14="http://schemas.microsoft.com/office/powerpoint/2010/main" val="5742339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hlinkClick r:id="rId3"/>
              </a:rPr>
              <a:t>WL Review</a:t>
            </a:r>
            <a:r>
              <a:rPr lang="en-US" dirty="0" smtClean="0"/>
              <a:t/>
            </a:r>
            <a:br>
              <a:rPr lang="en-US" dirty="0" smtClean="0"/>
            </a:br>
            <a:r>
              <a:rPr lang="en-US" dirty="0" smtClean="0"/>
              <a:t>Website</a:t>
            </a:r>
            <a:br>
              <a:rPr lang="en-US" dirty="0" smtClean="0"/>
            </a:br>
            <a:r>
              <a:rPr lang="en-US" dirty="0" smtClean="0">
                <a:hlinkClick r:id="rId4"/>
              </a:rPr>
              <a:t>Facebook</a:t>
            </a:r>
            <a:endParaRPr lang="en-US" dirty="0"/>
          </a:p>
        </p:txBody>
      </p:sp>
    </p:spTree>
    <p:extLst>
      <p:ext uri="{BB962C8B-B14F-4D97-AF65-F5344CB8AC3E}">
        <p14:creationId xmlns:p14="http://schemas.microsoft.com/office/powerpoint/2010/main" val="18435081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 al-</a:t>
            </a:r>
            <a:r>
              <a:rPr lang="en-US" dirty="0" err="1" smtClean="0"/>
              <a:t>salamah</a:t>
            </a:r>
            <a:r>
              <a:rPr lang="en-US" dirty="0" smtClean="0"/>
              <a:t/>
            </a:r>
            <a:br>
              <a:rPr lang="en-US" dirty="0" smtClean="0"/>
            </a:br>
            <a:r>
              <a:rPr lang="ar-AE" dirty="0"/>
              <a:t>مَع السَلامة</a:t>
            </a:r>
            <a:endParaRPr lang="en-US" dirty="0"/>
          </a:p>
        </p:txBody>
      </p:sp>
      <p:sp>
        <p:nvSpPr>
          <p:cNvPr id="3" name="Rectangle 2"/>
          <p:cNvSpPr/>
          <p:nvPr/>
        </p:nvSpPr>
        <p:spPr>
          <a:xfrm>
            <a:off x="225287" y="197560"/>
            <a:ext cx="11651974" cy="2308324"/>
          </a:xfrm>
          <a:prstGeom prst="rect">
            <a:avLst/>
          </a:prstGeom>
        </p:spPr>
        <p:txBody>
          <a:bodyPr wrap="square">
            <a:spAutoFit/>
          </a:bodyPr>
          <a:lstStyle/>
          <a:p>
            <a:pPr algn="ctr"/>
            <a:r>
              <a:rPr lang="en-US" dirty="0"/>
              <a:t>Stephanie Call</a:t>
            </a:r>
            <a:br>
              <a:rPr lang="en-US" dirty="0"/>
            </a:br>
            <a:r>
              <a:rPr lang="en-US" dirty="0"/>
              <a:t>Education Specialist, </a:t>
            </a:r>
            <a:br>
              <a:rPr lang="en-US" dirty="0"/>
            </a:br>
            <a:r>
              <a:rPr lang="en-US" dirty="0"/>
              <a:t>World Language</a:t>
            </a:r>
            <a:br>
              <a:rPr lang="en-US" dirty="0"/>
            </a:br>
            <a:r>
              <a:rPr lang="en-US" dirty="0"/>
              <a:t/>
            </a:r>
            <a:br>
              <a:rPr lang="en-US" dirty="0"/>
            </a:br>
            <a:r>
              <a:rPr lang="en-US" dirty="0"/>
              <a:t>stephanie.call@nebraska.gov</a:t>
            </a:r>
            <a:br>
              <a:rPr lang="en-US" dirty="0"/>
            </a:br>
            <a:r>
              <a:rPr lang="en-US" dirty="0"/>
              <a:t>402-471-4331</a:t>
            </a:r>
            <a:br>
              <a:rPr lang="en-US" dirty="0"/>
            </a:br>
            <a:r>
              <a:rPr lang="en-US" dirty="0"/>
              <a:t>education.ne.gov/</a:t>
            </a:r>
            <a:r>
              <a:rPr lang="en-US" dirty="0" err="1"/>
              <a:t>worldlanguage</a:t>
            </a:r>
            <a:r>
              <a:rPr lang="en-US" dirty="0"/>
              <a:t/>
            </a:r>
            <a:br>
              <a:rPr lang="en-US" dirty="0"/>
            </a:br>
            <a:endParaRPr lang="en-US" dirty="0"/>
          </a:p>
        </p:txBody>
      </p:sp>
    </p:spTree>
    <p:extLst>
      <p:ext uri="{BB962C8B-B14F-4D97-AF65-F5344CB8AC3E}">
        <p14:creationId xmlns:p14="http://schemas.microsoft.com/office/powerpoint/2010/main" val="386776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000" dirty="0" smtClean="0"/>
              <a:t>?</a:t>
            </a:r>
            <a:r>
              <a:rPr lang="en-US" sz="7000" dirty="0" err="1" smtClean="0"/>
              <a:t>Kayf</a:t>
            </a:r>
            <a:r>
              <a:rPr lang="en-US" sz="7000" dirty="0" smtClean="0"/>
              <a:t> </a:t>
            </a:r>
            <a:r>
              <a:rPr lang="en-US" sz="7000" dirty="0" err="1" smtClean="0"/>
              <a:t>halakum</a:t>
            </a:r>
            <a:r>
              <a:rPr lang="en-US" sz="7000" dirty="0" smtClean="0"/>
              <a:t>? </a:t>
            </a:r>
            <a:r>
              <a:rPr lang="ar-AE" sz="7000" dirty="0"/>
              <a:t>كيف حالكم</a:t>
            </a:r>
            <a:endParaRPr lang="en-US" sz="7000" dirty="0"/>
          </a:p>
        </p:txBody>
      </p:sp>
      <p:sp>
        <p:nvSpPr>
          <p:cNvPr id="3" name="Content Placeholder 2"/>
          <p:cNvSpPr>
            <a:spLocks noGrp="1"/>
          </p:cNvSpPr>
          <p:nvPr>
            <p:ph idx="1"/>
          </p:nvPr>
        </p:nvSpPr>
        <p:spPr>
          <a:xfrm>
            <a:off x="838200" y="4203289"/>
            <a:ext cx="2465439" cy="1973673"/>
          </a:xfrm>
        </p:spPr>
        <p:txBody>
          <a:bodyPr>
            <a:normAutofit/>
          </a:bodyPr>
          <a:lstStyle/>
          <a:p>
            <a:pPr marL="0" indent="0">
              <a:buNone/>
            </a:pPr>
            <a:r>
              <a:rPr lang="en-US" sz="5400" dirty="0" err="1" smtClean="0"/>
              <a:t>Kways</a:t>
            </a:r>
            <a:endParaRPr lang="en-US" sz="5400" dirty="0"/>
          </a:p>
        </p:txBody>
      </p:sp>
      <p:sp>
        <p:nvSpPr>
          <p:cNvPr id="4" name="Content Placeholder 2"/>
          <p:cNvSpPr txBox="1">
            <a:spLocks/>
          </p:cNvSpPr>
          <p:nvPr/>
        </p:nvSpPr>
        <p:spPr>
          <a:xfrm>
            <a:off x="4677692" y="4208209"/>
            <a:ext cx="2465439" cy="19736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5400" dirty="0" smtClean="0"/>
              <a:t>Mush </a:t>
            </a:r>
            <a:r>
              <a:rPr lang="en-US" sz="5400" dirty="0" err="1" smtClean="0"/>
              <a:t>saab</a:t>
            </a:r>
            <a:endParaRPr lang="en-US" sz="5400" dirty="0"/>
          </a:p>
        </p:txBody>
      </p:sp>
      <p:sp>
        <p:nvSpPr>
          <p:cNvPr id="5" name="Content Placeholder 2"/>
          <p:cNvSpPr txBox="1">
            <a:spLocks/>
          </p:cNvSpPr>
          <p:nvPr/>
        </p:nvSpPr>
        <p:spPr>
          <a:xfrm>
            <a:off x="8819535" y="4183633"/>
            <a:ext cx="1853371" cy="19736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5400" dirty="0" err="1" smtClean="0"/>
              <a:t>Kab</a:t>
            </a:r>
            <a:endParaRPr lang="en-US" sz="5400" dirty="0"/>
          </a:p>
        </p:txBody>
      </p:sp>
      <p:sp>
        <p:nvSpPr>
          <p:cNvPr id="6" name="Smiley Face 5"/>
          <p:cNvSpPr/>
          <p:nvPr/>
        </p:nvSpPr>
        <p:spPr>
          <a:xfrm>
            <a:off x="838200" y="2202430"/>
            <a:ext cx="2212258" cy="1981203"/>
          </a:xfrm>
          <a:prstGeom prst="smileyFace">
            <a:avLst/>
          </a:prstGeom>
          <a:ln w="38100">
            <a:solidFill>
              <a:srgbClr val="091C8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 name="Smiley Face 6"/>
          <p:cNvSpPr/>
          <p:nvPr/>
        </p:nvSpPr>
        <p:spPr>
          <a:xfrm>
            <a:off x="4485963" y="2207349"/>
            <a:ext cx="2212258" cy="1981203"/>
          </a:xfrm>
          <a:prstGeom prst="smileyFace">
            <a:avLst>
              <a:gd name="adj" fmla="val 187"/>
            </a:avLst>
          </a:prstGeom>
          <a:ln w="38100">
            <a:solidFill>
              <a:srgbClr val="091C8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Smiley Face 7"/>
          <p:cNvSpPr/>
          <p:nvPr/>
        </p:nvSpPr>
        <p:spPr>
          <a:xfrm>
            <a:off x="8350044" y="2202429"/>
            <a:ext cx="2212258" cy="1981203"/>
          </a:xfrm>
          <a:prstGeom prst="smileyFace">
            <a:avLst>
              <a:gd name="adj" fmla="val -4653"/>
            </a:avLst>
          </a:prstGeom>
          <a:solidFill>
            <a:schemeClr val="accent2">
              <a:lumMod val="75000"/>
            </a:schemeClr>
          </a:solidFill>
          <a:ln w="38100">
            <a:solidFill>
              <a:srgbClr val="091C8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Rectangle 8"/>
          <p:cNvSpPr/>
          <p:nvPr/>
        </p:nvSpPr>
        <p:spPr>
          <a:xfrm>
            <a:off x="656095" y="5844299"/>
            <a:ext cx="11329260" cy="861774"/>
          </a:xfrm>
          <a:prstGeom prst="rect">
            <a:avLst/>
          </a:prstGeom>
          <a:solidFill>
            <a:srgbClr val="FF0066"/>
          </a:solidFill>
          <a:ln>
            <a:solidFill>
              <a:schemeClr val="accent1"/>
            </a:solidFill>
          </a:ln>
        </p:spPr>
        <p:txBody>
          <a:bodyPr wrap="square">
            <a:spAutoFit/>
          </a:bodyPr>
          <a:lstStyle/>
          <a:p>
            <a:pPr algn="ctr"/>
            <a:r>
              <a:rPr lang="en-US" sz="2500" spc="600" dirty="0">
                <a:solidFill>
                  <a:srgbClr val="FFCCCC"/>
                </a:solidFill>
                <a:latin typeface="Century Gothic" panose="020B0502020202020204" pitchFamily="34" charset="0"/>
              </a:rPr>
              <a:t>Register NOW at: </a:t>
            </a:r>
            <a:r>
              <a:rPr lang="en-US" sz="2500" b="1" spc="600" dirty="0">
                <a:solidFill>
                  <a:srgbClr val="FFCCCC"/>
                </a:solidFill>
                <a:latin typeface="Century Gothic" panose="020B0502020202020204" pitchFamily="34" charset="0"/>
              </a:rPr>
              <a:t>https://forms.gle/Akx7GdaEKcHpuFpN8</a:t>
            </a:r>
          </a:p>
        </p:txBody>
      </p:sp>
    </p:spTree>
    <p:extLst>
      <p:ext uri="{BB962C8B-B14F-4D97-AF65-F5344CB8AC3E}">
        <p14:creationId xmlns:p14="http://schemas.microsoft.com/office/powerpoint/2010/main" val="454352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6357"/>
            <a:ext cx="10515600" cy="1325563"/>
          </a:xfrm>
        </p:spPr>
        <p:txBody>
          <a:bodyPr>
            <a:normAutofit/>
          </a:bodyPr>
          <a:lstStyle/>
          <a:p>
            <a:r>
              <a:rPr lang="en-US" sz="7000" dirty="0" smtClean="0"/>
              <a:t>?</a:t>
            </a:r>
            <a:r>
              <a:rPr lang="en-US" sz="7000" dirty="0" err="1" smtClean="0"/>
              <a:t>Kayf</a:t>
            </a:r>
            <a:r>
              <a:rPr lang="en-US" sz="7000" dirty="0" smtClean="0"/>
              <a:t> </a:t>
            </a:r>
            <a:r>
              <a:rPr lang="en-US" sz="7000" dirty="0" err="1" smtClean="0"/>
              <a:t>halik</a:t>
            </a:r>
            <a:r>
              <a:rPr lang="en-US" sz="7000" dirty="0" smtClean="0"/>
              <a:t> / </a:t>
            </a:r>
            <a:r>
              <a:rPr lang="en-US" sz="7000" dirty="0" err="1" smtClean="0"/>
              <a:t>halak</a:t>
            </a:r>
            <a:r>
              <a:rPr lang="en-US" sz="7000" dirty="0" smtClean="0"/>
              <a:t>?</a:t>
            </a:r>
            <a:endParaRPr lang="en-US" sz="7000" dirty="0"/>
          </a:p>
        </p:txBody>
      </p:sp>
      <p:sp>
        <p:nvSpPr>
          <p:cNvPr id="3" name="Content Placeholder 2"/>
          <p:cNvSpPr>
            <a:spLocks noGrp="1"/>
          </p:cNvSpPr>
          <p:nvPr>
            <p:ph idx="1"/>
          </p:nvPr>
        </p:nvSpPr>
        <p:spPr>
          <a:xfrm>
            <a:off x="838200" y="4203289"/>
            <a:ext cx="2465439" cy="1973673"/>
          </a:xfrm>
        </p:spPr>
        <p:txBody>
          <a:bodyPr>
            <a:normAutofit/>
          </a:bodyPr>
          <a:lstStyle/>
          <a:p>
            <a:pPr marL="0" indent="0">
              <a:buNone/>
            </a:pPr>
            <a:r>
              <a:rPr lang="en-US" sz="5400" dirty="0" err="1" smtClean="0"/>
              <a:t>Kways</a:t>
            </a:r>
            <a:endParaRPr lang="en-US" sz="5400" dirty="0"/>
          </a:p>
        </p:txBody>
      </p:sp>
      <p:sp>
        <p:nvSpPr>
          <p:cNvPr id="4" name="Content Placeholder 2"/>
          <p:cNvSpPr txBox="1">
            <a:spLocks/>
          </p:cNvSpPr>
          <p:nvPr/>
        </p:nvSpPr>
        <p:spPr>
          <a:xfrm>
            <a:off x="4677692" y="4208209"/>
            <a:ext cx="2465439" cy="19736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5400" dirty="0" smtClean="0"/>
              <a:t>Mush </a:t>
            </a:r>
            <a:r>
              <a:rPr lang="en-US" sz="5400" dirty="0" err="1" smtClean="0"/>
              <a:t>saab</a:t>
            </a:r>
            <a:endParaRPr lang="en-US" sz="5400" dirty="0"/>
          </a:p>
        </p:txBody>
      </p:sp>
      <p:sp>
        <p:nvSpPr>
          <p:cNvPr id="5" name="Content Placeholder 2"/>
          <p:cNvSpPr txBox="1">
            <a:spLocks/>
          </p:cNvSpPr>
          <p:nvPr/>
        </p:nvSpPr>
        <p:spPr>
          <a:xfrm>
            <a:off x="8819535" y="4183633"/>
            <a:ext cx="1853371" cy="19736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5400" dirty="0" err="1" smtClean="0"/>
              <a:t>Kab</a:t>
            </a:r>
            <a:endParaRPr lang="en-US" sz="5400" dirty="0"/>
          </a:p>
        </p:txBody>
      </p:sp>
      <p:sp>
        <p:nvSpPr>
          <p:cNvPr id="6" name="Smiley Face 5"/>
          <p:cNvSpPr/>
          <p:nvPr/>
        </p:nvSpPr>
        <p:spPr>
          <a:xfrm>
            <a:off x="838200" y="2202430"/>
            <a:ext cx="2212258" cy="1981203"/>
          </a:xfrm>
          <a:prstGeom prst="smileyFace">
            <a:avLst/>
          </a:prstGeom>
          <a:ln w="38100">
            <a:solidFill>
              <a:srgbClr val="091C8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 name="Smiley Face 6"/>
          <p:cNvSpPr/>
          <p:nvPr/>
        </p:nvSpPr>
        <p:spPr>
          <a:xfrm>
            <a:off x="4485963" y="2207349"/>
            <a:ext cx="2212258" cy="1981203"/>
          </a:xfrm>
          <a:prstGeom prst="smileyFace">
            <a:avLst>
              <a:gd name="adj" fmla="val 187"/>
            </a:avLst>
          </a:prstGeom>
          <a:ln w="38100">
            <a:solidFill>
              <a:srgbClr val="091C8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Smiley Face 7"/>
          <p:cNvSpPr/>
          <p:nvPr/>
        </p:nvSpPr>
        <p:spPr>
          <a:xfrm>
            <a:off x="8350044" y="2202429"/>
            <a:ext cx="2212258" cy="1981203"/>
          </a:xfrm>
          <a:prstGeom prst="smileyFace">
            <a:avLst>
              <a:gd name="adj" fmla="val -4653"/>
            </a:avLst>
          </a:prstGeom>
          <a:solidFill>
            <a:schemeClr val="accent2">
              <a:lumMod val="75000"/>
            </a:schemeClr>
          </a:solidFill>
          <a:ln w="38100">
            <a:solidFill>
              <a:srgbClr val="091C8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2050" name="Picture 2" descr="Image result for icon for woman"/>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9573" l="9302" r="89302"/>
                    </a14:imgEffect>
                  </a14:imgLayer>
                </a14:imgProps>
              </a:ext>
              <a:ext uri="{28A0092B-C50C-407E-A947-70E740481C1C}">
                <a14:useLocalDpi xmlns:a14="http://schemas.microsoft.com/office/drawing/2010/main" val="0"/>
              </a:ext>
            </a:extLst>
          </a:blip>
          <a:srcRect/>
          <a:stretch>
            <a:fillRect/>
          </a:stretch>
        </p:blipFill>
        <p:spPr bwMode="auto">
          <a:xfrm>
            <a:off x="4083754" y="70203"/>
            <a:ext cx="677048" cy="7368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lated image"/>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7500" b="87885" l="30333" r="71667"/>
                    </a14:imgEffect>
                  </a14:imgLayer>
                </a14:imgProps>
              </a:ext>
              <a:ext uri="{28A0092B-C50C-407E-A947-70E740481C1C}">
                <a14:useLocalDpi xmlns:a14="http://schemas.microsoft.com/office/drawing/2010/main" val="0"/>
              </a:ext>
            </a:extLst>
          </a:blip>
          <a:srcRect l="30185" t="17609" r="26804" b="10034"/>
          <a:stretch/>
        </p:blipFill>
        <p:spPr bwMode="auto">
          <a:xfrm>
            <a:off x="6963236" y="113909"/>
            <a:ext cx="713142" cy="693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429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513022" y="1768738"/>
            <a:ext cx="8678977" cy="3169022"/>
          </a:xfrm>
        </p:spPr>
        <p:txBody>
          <a:bodyPr>
            <a:normAutofit fontScale="90000"/>
          </a:bodyPr>
          <a:lstStyle/>
          <a:p>
            <a:r>
              <a:rPr lang="en-US" dirty="0" smtClean="0"/>
              <a:t>Stephanie Call</a:t>
            </a:r>
            <a:br>
              <a:rPr lang="en-US" dirty="0" smtClean="0"/>
            </a:br>
            <a:r>
              <a:rPr lang="en-US" dirty="0" smtClean="0"/>
              <a:t>Education Specialist, </a:t>
            </a:r>
            <a:br>
              <a:rPr lang="en-US" dirty="0" smtClean="0"/>
            </a:br>
            <a:r>
              <a:rPr lang="en-US" dirty="0" smtClean="0"/>
              <a:t>World Language</a:t>
            </a:r>
            <a:br>
              <a:rPr lang="en-US" dirty="0" smtClean="0"/>
            </a:br>
            <a:r>
              <a:rPr lang="en-US" dirty="0" smtClean="0"/>
              <a:t/>
            </a:r>
            <a:br>
              <a:rPr lang="en-US" dirty="0" smtClean="0"/>
            </a:br>
            <a:r>
              <a:rPr lang="en-US" dirty="0" smtClean="0"/>
              <a:t>stephanie.call@nebraska.gov</a:t>
            </a:r>
            <a:br>
              <a:rPr lang="en-US" dirty="0" smtClean="0"/>
            </a:br>
            <a:r>
              <a:rPr lang="en-US" dirty="0" smtClean="0"/>
              <a:t>402-471-4331</a:t>
            </a:r>
            <a:br>
              <a:rPr lang="en-US" dirty="0" smtClean="0"/>
            </a:br>
            <a:r>
              <a:rPr lang="en-US" dirty="0" smtClean="0"/>
              <a:t>education.ne.gov/</a:t>
            </a:r>
            <a:r>
              <a:rPr lang="en-US" dirty="0" err="1" smtClean="0"/>
              <a:t>worldlanguage</a:t>
            </a:r>
            <a:r>
              <a:rPr lang="en-US" dirty="0" smtClean="0"/>
              <a:t/>
            </a:r>
            <a:br>
              <a:rPr lang="en-US" dirty="0" smtClean="0"/>
            </a:br>
            <a:endParaRPr lang="en-US" dirty="0"/>
          </a:p>
        </p:txBody>
      </p:sp>
      <p:cxnSp>
        <p:nvCxnSpPr>
          <p:cNvPr id="6" name="Straight Connector 5"/>
          <p:cNvCxnSpPr/>
          <p:nvPr/>
        </p:nvCxnSpPr>
        <p:spPr>
          <a:xfrm>
            <a:off x="3325091" y="91440"/>
            <a:ext cx="0" cy="6550429"/>
          </a:xfrm>
          <a:prstGeom prst="line">
            <a:avLst/>
          </a:prstGeom>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07571" y="532015"/>
            <a:ext cx="2937714" cy="4031873"/>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Spanish Teacher</a:t>
            </a:r>
          </a:p>
          <a:p>
            <a:pPr marL="285750" indent="-285750">
              <a:buFont typeface="Arial" panose="020B0604020202020204" pitchFamily="34" charset="0"/>
              <a:buChar char="•"/>
            </a:pPr>
            <a:r>
              <a:rPr lang="en-US" sz="1600" dirty="0" smtClean="0"/>
              <a:t>Prom Advisor</a:t>
            </a:r>
          </a:p>
          <a:p>
            <a:pPr marL="285750" indent="-285750">
              <a:buFont typeface="Arial" panose="020B0604020202020204" pitchFamily="34" charset="0"/>
              <a:buChar char="•"/>
            </a:pPr>
            <a:r>
              <a:rPr lang="en-US" sz="1600" dirty="0" smtClean="0"/>
              <a:t>Yearbook Advisor</a:t>
            </a:r>
          </a:p>
          <a:p>
            <a:pPr marL="285750" indent="-285750">
              <a:buFont typeface="Arial" panose="020B0604020202020204" pitchFamily="34" charset="0"/>
              <a:buChar char="•"/>
            </a:pPr>
            <a:r>
              <a:rPr lang="en-US" sz="1600" dirty="0" smtClean="0"/>
              <a:t>Speech Coach</a:t>
            </a:r>
          </a:p>
          <a:p>
            <a:pPr marL="285750" indent="-285750">
              <a:buFont typeface="Arial" panose="020B0604020202020204" pitchFamily="34" charset="0"/>
              <a:buChar char="•"/>
            </a:pPr>
            <a:r>
              <a:rPr lang="en-US" sz="1600" dirty="0" smtClean="0"/>
              <a:t>Class Advisor</a:t>
            </a:r>
          </a:p>
          <a:p>
            <a:pPr marL="285750" indent="-285750">
              <a:buFont typeface="Arial" panose="020B0604020202020204" pitchFamily="34" charset="0"/>
              <a:buChar char="•"/>
            </a:pPr>
            <a:r>
              <a:rPr lang="en-US" sz="1600" dirty="0" smtClean="0"/>
              <a:t>Department Chair</a:t>
            </a:r>
          </a:p>
          <a:p>
            <a:pPr marL="285750" indent="-285750">
              <a:buFont typeface="Arial" panose="020B0604020202020204" pitchFamily="34" charset="0"/>
              <a:buChar char="•"/>
            </a:pPr>
            <a:r>
              <a:rPr lang="en-US" sz="1600" dirty="0" smtClean="0"/>
              <a:t>Curriculum Coordinator</a:t>
            </a:r>
          </a:p>
          <a:p>
            <a:pPr marL="285750" indent="-285750">
              <a:buFont typeface="Arial" panose="020B0604020202020204" pitchFamily="34" charset="0"/>
              <a:buChar char="•"/>
            </a:pPr>
            <a:r>
              <a:rPr lang="en-US" sz="1600" dirty="0" smtClean="0"/>
              <a:t>Community Outreach</a:t>
            </a:r>
          </a:p>
          <a:p>
            <a:pPr marL="285750" indent="-285750">
              <a:buFont typeface="Arial" panose="020B0604020202020204" pitchFamily="34" charset="0"/>
              <a:buChar char="•"/>
            </a:pPr>
            <a:r>
              <a:rPr lang="en-US" sz="1600" dirty="0" smtClean="0"/>
              <a:t>Character Development Coordinator</a:t>
            </a:r>
          </a:p>
          <a:p>
            <a:pPr marL="285750" indent="-285750">
              <a:buFont typeface="Arial" panose="020B0604020202020204" pitchFamily="34" charset="0"/>
              <a:buChar char="•"/>
            </a:pPr>
            <a:r>
              <a:rPr lang="en-US" sz="1600" dirty="0" smtClean="0"/>
              <a:t>School Improvement Committee</a:t>
            </a:r>
          </a:p>
          <a:p>
            <a:pPr marL="285750" indent="-285750">
              <a:buFont typeface="Arial" panose="020B0604020202020204" pitchFamily="34" charset="0"/>
              <a:buChar char="•"/>
            </a:pPr>
            <a:r>
              <a:rPr lang="en-US" sz="1600" dirty="0" smtClean="0"/>
              <a:t>Technology Integration Specialist</a:t>
            </a:r>
          </a:p>
          <a:p>
            <a:pPr marL="285750" indent="-285750">
              <a:buFont typeface="Arial" panose="020B0604020202020204" pitchFamily="34" charset="0"/>
              <a:buChar char="•"/>
            </a:pPr>
            <a:r>
              <a:rPr lang="en-US" sz="1600" dirty="0" smtClean="0"/>
              <a:t>Summer School Asst. Principal</a:t>
            </a:r>
            <a:endParaRPr lang="en-US" sz="1600" dirty="0"/>
          </a:p>
        </p:txBody>
      </p:sp>
      <p:sp>
        <p:nvSpPr>
          <p:cNvPr id="8" name="TextBox 7"/>
          <p:cNvSpPr txBox="1"/>
          <p:nvPr/>
        </p:nvSpPr>
        <p:spPr>
          <a:xfrm>
            <a:off x="307571" y="4569050"/>
            <a:ext cx="2826327" cy="1569660"/>
          </a:xfrm>
          <a:prstGeom prst="rect">
            <a:avLst/>
          </a:prstGeom>
          <a:noFill/>
        </p:spPr>
        <p:txBody>
          <a:bodyPr wrap="square" rtlCol="0">
            <a:spAutoFit/>
          </a:bodyPr>
          <a:lstStyle/>
          <a:p>
            <a:r>
              <a:rPr lang="en-US" sz="1200" b="1" dirty="0" smtClean="0"/>
              <a:t>BS Education (Spanish) </a:t>
            </a:r>
          </a:p>
          <a:p>
            <a:r>
              <a:rPr lang="en-US" sz="1200" dirty="0" smtClean="0"/>
              <a:t>University of Nebraska Lincoln</a:t>
            </a:r>
          </a:p>
          <a:p>
            <a:r>
              <a:rPr lang="en-US" sz="1200" b="1" dirty="0" smtClean="0"/>
              <a:t>MS Technology Integration</a:t>
            </a:r>
          </a:p>
          <a:p>
            <a:r>
              <a:rPr lang="en-US" sz="1200" dirty="0" smtClean="0"/>
              <a:t>Lesley University</a:t>
            </a:r>
          </a:p>
          <a:p>
            <a:r>
              <a:rPr lang="en-US" sz="1200" b="1" dirty="0" smtClean="0"/>
              <a:t>MS Educational Leadership-Principal and Curriculum Coordinator</a:t>
            </a:r>
          </a:p>
          <a:p>
            <a:r>
              <a:rPr lang="en-US" sz="1200" dirty="0" smtClean="0"/>
              <a:t>Cardinal </a:t>
            </a:r>
            <a:r>
              <a:rPr lang="en-US" sz="1200" dirty="0" err="1" smtClean="0"/>
              <a:t>Stritch</a:t>
            </a:r>
            <a:r>
              <a:rPr lang="en-US" sz="1200" dirty="0" smtClean="0"/>
              <a:t> University</a:t>
            </a:r>
            <a:endParaRPr lang="en-US" sz="1200" dirty="0"/>
          </a:p>
        </p:txBody>
      </p:sp>
      <p:sp>
        <p:nvSpPr>
          <p:cNvPr id="9" name="Rectangle 8"/>
          <p:cNvSpPr/>
          <p:nvPr/>
        </p:nvSpPr>
        <p:spPr>
          <a:xfrm>
            <a:off x="2789694" y="5707823"/>
            <a:ext cx="9402305" cy="861774"/>
          </a:xfrm>
          <a:prstGeom prst="rect">
            <a:avLst/>
          </a:prstGeom>
          <a:solidFill>
            <a:srgbClr val="FF0066"/>
          </a:solidFill>
          <a:ln>
            <a:solidFill>
              <a:schemeClr val="accent1"/>
            </a:solidFill>
          </a:ln>
        </p:spPr>
        <p:txBody>
          <a:bodyPr wrap="square">
            <a:spAutoFit/>
          </a:bodyPr>
          <a:lstStyle/>
          <a:p>
            <a:pPr algn="ctr"/>
            <a:r>
              <a:rPr lang="en-US" sz="2500" spc="600" dirty="0">
                <a:solidFill>
                  <a:srgbClr val="FFCCCC"/>
                </a:solidFill>
                <a:latin typeface="Century Gothic" panose="020B0502020202020204" pitchFamily="34" charset="0"/>
              </a:rPr>
              <a:t>Register NOW at: </a:t>
            </a:r>
            <a:r>
              <a:rPr lang="en-US" sz="2500" b="1" spc="600" dirty="0">
                <a:solidFill>
                  <a:srgbClr val="FFCCCC"/>
                </a:solidFill>
                <a:latin typeface="Century Gothic" panose="020B0502020202020204" pitchFamily="34" charset="0"/>
              </a:rPr>
              <a:t>https://forms.gle/Akx7GdaEKcHpuFpN8</a:t>
            </a:r>
          </a:p>
        </p:txBody>
      </p:sp>
    </p:spTree>
    <p:extLst>
      <p:ext uri="{BB962C8B-B14F-4D97-AF65-F5344CB8AC3E}">
        <p14:creationId xmlns:p14="http://schemas.microsoft.com/office/powerpoint/2010/main" val="1428589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445341" y="0"/>
            <a:ext cx="9276736" cy="6858000"/>
          </a:xfrm>
          <a:prstGeom prst="roundRect">
            <a:avLst/>
          </a:prstGeom>
          <a:solidFill>
            <a:schemeClr val="bg1"/>
          </a:solidFill>
          <a:ln w="76200">
            <a:solidFill>
              <a:srgbClr val="091C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1915563" y="707923"/>
            <a:ext cx="8287693" cy="5309419"/>
          </a:xfrm>
        </p:spPr>
        <p:txBody>
          <a:bodyPr>
            <a:noAutofit/>
          </a:bodyPr>
          <a:lstStyle/>
          <a:p>
            <a:pPr algn="l"/>
            <a:r>
              <a:rPr lang="en-US" sz="3300" dirty="0"/>
              <a:t>I can </a:t>
            </a:r>
            <a:r>
              <a:rPr lang="en-US" sz="3300" dirty="0" smtClean="0"/>
              <a:t>summarize the impact of the world language standards on curriculum and instruction.</a:t>
            </a:r>
            <a:endParaRPr lang="en-US" sz="3300" dirty="0"/>
          </a:p>
        </p:txBody>
      </p:sp>
    </p:spTree>
    <p:extLst>
      <p:ext uri="{BB962C8B-B14F-4D97-AF65-F5344CB8AC3E}">
        <p14:creationId xmlns:p14="http://schemas.microsoft.com/office/powerpoint/2010/main" val="2858963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Language is Fundamental</a:t>
            </a:r>
            <a:endParaRPr lang="en-US" dirty="0"/>
          </a:p>
        </p:txBody>
      </p:sp>
      <p:sp>
        <p:nvSpPr>
          <p:cNvPr id="3" name="Subtitle 2"/>
          <p:cNvSpPr>
            <a:spLocks noGrp="1"/>
          </p:cNvSpPr>
          <p:nvPr>
            <p:ph type="subTitle" idx="1"/>
          </p:nvPr>
        </p:nvSpPr>
        <p:spPr/>
        <p:txBody>
          <a:bodyPr/>
          <a:lstStyle/>
          <a:p>
            <a:r>
              <a:rPr lang="en-US" dirty="0" smtClean="0"/>
              <a:t>Understanding the function of world language learning</a:t>
            </a:r>
            <a:endParaRPr lang="en-US" dirty="0"/>
          </a:p>
        </p:txBody>
      </p:sp>
    </p:spTree>
    <p:extLst>
      <p:ext uri="{BB962C8B-B14F-4D97-AF65-F5344CB8AC3E}">
        <p14:creationId xmlns:p14="http://schemas.microsoft.com/office/powerpoint/2010/main" val="1714704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 What is the function of world language learning?</a:t>
            </a:r>
            <a:endParaRPr lang="en-US" dirty="0"/>
          </a:p>
        </p:txBody>
      </p:sp>
      <p:sp>
        <p:nvSpPr>
          <p:cNvPr id="3" name="Content Placeholder 2"/>
          <p:cNvSpPr>
            <a:spLocks noGrp="1"/>
          </p:cNvSpPr>
          <p:nvPr>
            <p:ph idx="1"/>
          </p:nvPr>
        </p:nvSpPr>
        <p:spPr>
          <a:xfrm>
            <a:off x="981635" y="1900516"/>
            <a:ext cx="4244788" cy="3586163"/>
          </a:xfrm>
        </p:spPr>
        <p:txBody>
          <a:bodyPr/>
          <a:lstStyle/>
          <a:p>
            <a:pPr marL="0" indent="0">
              <a:buNone/>
            </a:pPr>
            <a:r>
              <a:rPr lang="en-US" i="1" dirty="0" smtClean="0"/>
              <a:t>A: To provide an underlying skill that supports every possible career field, higher education option, and life choice.</a:t>
            </a:r>
            <a:endParaRPr lang="en-US" i="1" dirty="0"/>
          </a:p>
        </p:txBody>
      </p:sp>
      <p:pic>
        <p:nvPicPr>
          <p:cNvPr id="1026" name="Picture 2" descr="Image result for earth from the m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0700" y="1825625"/>
            <a:ext cx="6007182" cy="3379040"/>
          </a:xfrm>
          <a:prstGeom prst="rect">
            <a:avLst/>
          </a:prstGeom>
          <a:noFill/>
          <a:ln w="19050">
            <a:solidFill>
              <a:srgbClr val="D7EB73"/>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960700" y="5334000"/>
            <a:ext cx="6007182" cy="738664"/>
          </a:xfrm>
          <a:prstGeom prst="rect">
            <a:avLst/>
          </a:prstGeom>
          <a:noFill/>
        </p:spPr>
        <p:txBody>
          <a:bodyPr wrap="square" rtlCol="0">
            <a:spAutoFit/>
          </a:bodyPr>
          <a:lstStyle/>
          <a:p>
            <a:pPr algn="ctr"/>
            <a:r>
              <a:rPr lang="en-US" sz="1400" dirty="0" smtClean="0"/>
              <a:t>“It suddenly struck me that that tiny pea, pretty and blue, was the Earth…I didn’t feel like a giant. I felt very, very small.” </a:t>
            </a:r>
          </a:p>
          <a:p>
            <a:pPr algn="ctr"/>
            <a:r>
              <a:rPr lang="en-US" sz="1400" dirty="0" smtClean="0"/>
              <a:t>Neil Armstrong</a:t>
            </a:r>
            <a:endParaRPr lang="en-US" sz="1400" dirty="0"/>
          </a:p>
        </p:txBody>
      </p:sp>
    </p:spTree>
    <p:extLst>
      <p:ext uri="{BB962C8B-B14F-4D97-AF65-F5344CB8AC3E}">
        <p14:creationId xmlns:p14="http://schemas.microsoft.com/office/powerpoint/2010/main" val="366011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Language</a:t>
            </a:r>
            <a:endParaRPr lang="en-US" dirty="0"/>
          </a:p>
        </p:txBody>
      </p:sp>
      <p:pic>
        <p:nvPicPr>
          <p:cNvPr id="2050" name="Picture 2" descr="https://lh3.googleusercontent.com/YNto3yBS_fCLeNTqbsgko94p6z0bQFja_PGACMOYv4EjiFii2AJByb5Y4jVV-40tsolvuf618tGkkhf3ROIZs7bc499AWLzcGUi_HPE_iflfFmQhnetWopcjNZArSFdQdJyTiTPVa34RrPgtKh-vZNjHjyZqIFAU_0N3rJwkyTTDxGy1h7DygFy40gfzNCxKWUJf1iP2lX3zA_WT-r6RUnNTikMneg3bzlQgZggnjRNLK-M1ctI5qmGI4O2nNbvYy-zgvRavhGkUIAq161YWJSqwT50FXF0WDDz1QpFNDmVzGXQAJVtsWk906wO-91O6UeiACfxRak5ndU5h27E0u4bYEUbaALGWgrQAwLWlc97D6bYHMsQcpf2-vx5D3i0mcKGT-HV_M-CxjSW4Iz1kGAz5SjMqivHJD0B5Ac2z0bHGfbmHUt3xVLkKkw33s0rQo9DfCRyvbulkoU0HdG0SXuT0Lmb3Dfn3pv5MyMSfB6ycKxWedJqrWqqYOj1uXfqp3VYUeT3ZByrkn5FQaZfCO5uJwyuGTHLQ-jYzPbBlG6E01ZvRmI5wzDhBWZMWHIuprTbNiUiacJaClZ45-ZFXBlKm8Uc-BTYJzF9gS68AtaGzAKMRCfQUzs-nLvGLwXkiIqh-KZTopPxpPWbIR_zJDRWqWz6YrZtVS3PAHguLMyIf1iAFFWqZEFaXMGPU0vruQYbYYNQrHc_yjHO9ZjU9q3gSEHE5cy7rpsui8urEqDXC94-o=w1130-h847-no"/>
          <p:cNvPicPr>
            <a:picLocks noChangeAspect="1" noChangeArrowheads="1"/>
          </p:cNvPicPr>
          <p:nvPr/>
        </p:nvPicPr>
        <p:blipFill rotWithShape="1">
          <a:blip r:embed="rId2">
            <a:extLst>
              <a:ext uri="{28A0092B-C50C-407E-A947-70E740481C1C}">
                <a14:useLocalDpi xmlns:a14="http://schemas.microsoft.com/office/drawing/2010/main" val="0"/>
              </a:ext>
            </a:extLst>
          </a:blip>
          <a:srcRect r="14798"/>
          <a:stretch/>
        </p:blipFill>
        <p:spPr bwMode="auto">
          <a:xfrm>
            <a:off x="6341638" y="1409887"/>
            <a:ext cx="2596178" cy="2286000"/>
          </a:xfrm>
          <a:prstGeom prst="rect">
            <a:avLst/>
          </a:prstGeom>
          <a:noFill/>
          <a:ln w="19050">
            <a:solidFill>
              <a:srgbClr val="D7EB73"/>
            </a:solidFill>
          </a:ln>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3"/>
          <a:srcRect l="6942" r="8032"/>
          <a:stretch/>
        </p:blipFill>
        <p:spPr>
          <a:xfrm>
            <a:off x="6355980" y="3812428"/>
            <a:ext cx="2590800" cy="2286000"/>
          </a:xfrm>
          <a:prstGeom prst="rect">
            <a:avLst/>
          </a:prstGeom>
          <a:ln w="19050">
            <a:solidFill>
              <a:srgbClr val="D7EB73"/>
            </a:solidFill>
          </a:ln>
        </p:spPr>
      </p:pic>
      <p:pic>
        <p:nvPicPr>
          <p:cNvPr id="5" name="Picture 4"/>
          <p:cNvPicPr>
            <a:picLocks noChangeAspect="1"/>
          </p:cNvPicPr>
          <p:nvPr/>
        </p:nvPicPr>
        <p:blipFill rotWithShape="1">
          <a:blip r:embed="rId4"/>
          <a:srcRect l="9684"/>
          <a:stretch/>
        </p:blipFill>
        <p:spPr>
          <a:xfrm>
            <a:off x="3424518" y="3812428"/>
            <a:ext cx="2752018" cy="2286000"/>
          </a:xfrm>
          <a:prstGeom prst="rect">
            <a:avLst/>
          </a:prstGeom>
          <a:ln w="19050">
            <a:solidFill>
              <a:srgbClr val="D7EB73"/>
            </a:solidFill>
          </a:ln>
        </p:spPr>
      </p:pic>
      <p:pic>
        <p:nvPicPr>
          <p:cNvPr id="2054" name="Picture 6" descr="https://lh3.googleusercontent.com/y276cCVzumMW09jY22-NDbBMenMdF2RFf6sBWYhuS0rht1HppoG1Pose4CDPKzK95OG8FaI8PdOw6lH-JS8fGr636tw37VxaubyRspnYyaDSURjWrqhl5i3yzrxqlmH1QHrVATE-sg94AswtX4VpoWZxw4mRcCPR7TpS1woxP2RC4Jquvkr1lcJD7Ss7cmdGAk3ItznKBJ7KxuhcPZgszBqjEUIgU3qpPDWU0Stw7pBV9R-5H2j07Nq6CQB2eEzMYnqssoKIT9vOXSO2GUswmGIjuvtbQSV3MZahXATX36AdSO0r4OZYHIU6-QM6N31mXTko-r37EnY7Uz1DQPIpu2NoGasplS4zEeqPG_n0WaIFZ6EOfTlljXiNwl9TZQzE3ayQQ4bzT38R7fVxMnQplisZ7nY5BP6UUZvpvUi2d95GXyvSuB-y3M4HRrv4php6ZhO2IqEbMzjPpQfVDQqx1lTgyrqPOlVMqzsLXIxU_avepXoF-AVyJqfto5GstxR-3vtr4XB3e3hewKmYD9BBZZwSHp0iU3umtbcUitEQ-bVz8u32wRR64XG4kB79UayoQvUTaJpIKuvOKTL7i5K64axThny6TUnNh92rquts0ZlpPcEnPmVrslkC4EIxBICQ9Ea2W5f8QZKeLu_Zh3TwiYl-hq047Y-bCKftSwuKs1Ixnnhycow4exlCxfo9UbsX91k109lmE6AnetK8FO8QlAiiZe4cWM5ZdlzEmshjtNLOr12_=w636-h848-no"/>
          <p:cNvPicPr>
            <a:picLocks noChangeAspect="1" noChangeArrowheads="1"/>
          </p:cNvPicPr>
          <p:nvPr/>
        </p:nvPicPr>
        <p:blipFill rotWithShape="1">
          <a:blip r:embed="rId5">
            <a:extLst>
              <a:ext uri="{28A0092B-C50C-407E-A947-70E740481C1C}">
                <a14:useLocalDpi xmlns:a14="http://schemas.microsoft.com/office/drawing/2010/main" val="0"/>
              </a:ext>
            </a:extLst>
          </a:blip>
          <a:srcRect l="14454"/>
          <a:stretch/>
        </p:blipFill>
        <p:spPr bwMode="auto">
          <a:xfrm>
            <a:off x="9170894" y="1409887"/>
            <a:ext cx="2933400" cy="4572000"/>
          </a:xfrm>
          <a:prstGeom prst="rect">
            <a:avLst/>
          </a:prstGeom>
          <a:noFill/>
          <a:ln w="19050">
            <a:solidFill>
              <a:srgbClr val="D7EB73"/>
            </a:solidFill>
          </a:ln>
          <a:extLst>
            <a:ext uri="{909E8E84-426E-40DD-AFC4-6F175D3DCCD1}">
              <a14:hiddenFill xmlns:a14="http://schemas.microsoft.com/office/drawing/2010/main">
                <a:solidFill>
                  <a:srgbClr val="FFFFFF"/>
                </a:solidFill>
              </a14:hiddenFill>
            </a:ext>
          </a:extLst>
        </p:spPr>
      </p:pic>
      <p:pic>
        <p:nvPicPr>
          <p:cNvPr id="2056" name="Picture 8" descr="https://lh3.googleusercontent.com/kSM0iGdw6PjJvwOBWdgkuHOWohTRj-ymGn9WwAiNDXnz9QbTwofzfwRuhKbH2sB0llWPSA8QKu3rygUo6LSA_7Nm10GT_w2v5qtTsQ0V0eYSwC8cb38G7dBLrstnZAuBBxs9_H1K-_EGdTy_qqM-Hn3Z9zCGI4UOp8_kC2mwLJiN7Fu3sL-kn_4ft7-uHPUYvOdmDOQoStVQXup-DsNqN1duPt941eJMso0-NkYm4Q8Hrm5tu_XA92AJ69JAnv2Pq6h4bV9jBKsDsacJmWi8AogOuPv4CIQJsRc6JtnLwvxa2yCJh2ltccdXtjt4kER1bXLcMMWgiYvZbgziiB_JMSzw-VcOJu1CFQiIAMKwkSlCkDTYjGahstyXjZVK9tnbo41kAN0rlRmmPrg_Bx8mpLMr_38rA2bYPHcqP6F8YAQrecfy2C41n-xvW-9eVdJo8QikyzpiVj9VHBKSxJIIBUIuKyPiFFHTwK3JVRX3xwQtUovP71kkqEnToJnJFtxnrhDHYHyL7Yg57eZq0k_MZo4azXmDTaX4pMjrNd_afExiyLRBbDvT896Op8dkVi770KVPCwzVfTPvrJDw8GPV1k-X2xEZ4JyNFtYWMospejLJQRPtRksfYLZN0XLbzgL8JG95z3c8tIRRRPMdy7epuO2TdAgpBZsUbCgr7lGMPa4PS3WANt7Bl2RMynDoS0cdIA5hgPLvTpyiDik_CTmeJJ8_cas-fZxNdNyPRtqKnkvWfOuS=w636-h848-no"/>
          <p:cNvPicPr>
            <a:picLocks noChangeAspect="1" noChangeArrowheads="1"/>
          </p:cNvPicPr>
          <p:nvPr/>
        </p:nvPicPr>
        <p:blipFill rotWithShape="1">
          <a:blip r:embed="rId6">
            <a:extLst>
              <a:ext uri="{28A0092B-C50C-407E-A947-70E740481C1C}">
                <a14:useLocalDpi xmlns:a14="http://schemas.microsoft.com/office/drawing/2010/main" val="0"/>
              </a:ext>
            </a:extLst>
          </a:blip>
          <a:srcRect r="9610"/>
          <a:stretch/>
        </p:blipFill>
        <p:spPr bwMode="auto">
          <a:xfrm>
            <a:off x="154707" y="1409887"/>
            <a:ext cx="3099481" cy="4572000"/>
          </a:xfrm>
          <a:prstGeom prst="rect">
            <a:avLst/>
          </a:prstGeom>
          <a:noFill/>
          <a:ln w="19050">
            <a:solidFill>
              <a:srgbClr val="D7EB73"/>
            </a:solidFill>
          </a:ln>
          <a:extLst>
            <a:ext uri="{909E8E84-426E-40DD-AFC4-6F175D3DCCD1}">
              <a14:hiddenFill xmlns:a14="http://schemas.microsoft.com/office/drawing/2010/main">
                <a:solidFill>
                  <a:srgbClr val="FFFFFF"/>
                </a:solidFill>
              </a14:hiddenFill>
            </a:ext>
          </a:extLst>
        </p:spPr>
      </p:pic>
      <p:pic>
        <p:nvPicPr>
          <p:cNvPr id="2058" name="Picture 10" descr="https://lh3.googleusercontent.com/P8zKrhobpxzV0NIUZU1j8D1t1hESdiheCqbEr3E3SA1vZn9_cO3Xo0pc4qqEsIfyIMnRMNseB9Xz8jf8aZre8z-9tsFG2AmXiAak4iRS26V47i-NKKubAL9Acv5mysJHOL2y-oImDqneaT23Q_bzkeShibK9xgWqYfcu5aRHr8c5fnMlOaFdakuHafiqYgb3OoG9pfJPsegS9kDxxBGs7uVZ2zlIPgd4-11uKnN8ssqKFMLLe6o7KHAcYDoB-yNiscTNe6HTZCH8akW7WQwmIsBWSWlcoUaqbXSd6-AgT4kA8ybWe6KxEtglSA1zSsR19PvQij9UXikcB9gaTzA1Bb_Dc-cwDquo4RG2o8TCIgkmKUJ0bWA0eMe7iR4N14SFUdKUV099Gyt48YuexdvPqGbYrpckavwRklQ3xe75J8JpxLiHDlUimifdaOykr7-3kwi9aBZC9g6AfUCFeYJnXqHj_RgaCxFuy4omDdvkYfgV3TNcNbFbVztMulSAwyaMTI0Pex_A5LTfLVeIfF-mt7hC_1iRMYqI4ss-9vEa9dio2QTSW7tvbNNLrwUKBBPAXeXffklQSeW70DGgXuEmQP2gTfem88BpdlpddtGbU32JYuqW0KeRtPKe2JQEZk8U3Cy3pd7rc3v9aBsNjpA-rn8x_Z5KzPfJuU5CMLupIq-y-uxrEK-LzutrsXCIUsMQ5dQyHrqOpwPeDGnmskia93yDdOfzWjO4IJMzjYnt8oLjGnEK=w636-h848-no"/>
          <p:cNvPicPr>
            <a:picLocks noChangeAspect="1" noChangeArrowheads="1"/>
          </p:cNvPicPr>
          <p:nvPr/>
        </p:nvPicPr>
        <p:blipFill rotWithShape="1">
          <a:blip r:embed="rId7">
            <a:extLst>
              <a:ext uri="{28A0092B-C50C-407E-A947-70E740481C1C}">
                <a14:useLocalDpi xmlns:a14="http://schemas.microsoft.com/office/drawing/2010/main" val="0"/>
              </a:ext>
            </a:extLst>
          </a:blip>
          <a:srcRect l="-612" t="3855" b="33400"/>
          <a:stretch/>
        </p:blipFill>
        <p:spPr bwMode="auto">
          <a:xfrm>
            <a:off x="3424518" y="1407459"/>
            <a:ext cx="2759968" cy="2294965"/>
          </a:xfrm>
          <a:prstGeom prst="rect">
            <a:avLst/>
          </a:prstGeom>
          <a:noFill/>
          <a:ln w="19050">
            <a:solidFill>
              <a:srgbClr val="D7EB73"/>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953855"/>
      </p:ext>
    </p:extLst>
  </p:cSld>
  <p:clrMapOvr>
    <a:masterClrMapping/>
  </p:clrMapOvr>
</p:sld>
</file>

<file path=ppt/theme/theme1.xml><?xml version="1.0" encoding="utf-8"?>
<a:theme xmlns:a="http://schemas.openxmlformats.org/drawingml/2006/main" name="Office Theme">
  <a:themeElements>
    <a:clrScheme name="NDEBright">
      <a:dk1>
        <a:srgbClr val="000000"/>
      </a:dk1>
      <a:lt1>
        <a:srgbClr val="FFFFFF"/>
      </a:lt1>
      <a:dk2>
        <a:srgbClr val="1F1644"/>
      </a:dk2>
      <a:lt2>
        <a:srgbClr val="E7E6E6"/>
      </a:lt2>
      <a:accent1>
        <a:srgbClr val="091C86"/>
      </a:accent1>
      <a:accent2>
        <a:srgbClr val="F94A5E"/>
      </a:accent2>
      <a:accent3>
        <a:srgbClr val="A5A5A5"/>
      </a:accent3>
      <a:accent4>
        <a:srgbClr val="F6BD24"/>
      </a:accent4>
      <a:accent5>
        <a:srgbClr val="96D320"/>
      </a:accent5>
      <a:accent6>
        <a:srgbClr val="091C86"/>
      </a:accent6>
      <a:hlink>
        <a:srgbClr val="DAE250"/>
      </a:hlink>
      <a:folHlink>
        <a:srgbClr val="F94A5E"/>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446</TotalTime>
  <Words>826</Words>
  <Application>Microsoft Office PowerPoint</Application>
  <PresentationFormat>Widescreen</PresentationFormat>
  <Paragraphs>106</Paragraphs>
  <Slides>26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Century Gothic</vt:lpstr>
      <vt:lpstr>Times New Roman</vt:lpstr>
      <vt:lpstr>Office Theme</vt:lpstr>
      <vt:lpstr>Nebraska World Language Standards</vt:lpstr>
      <vt:lpstr>Marhabaan مرحباً</vt:lpstr>
      <vt:lpstr>?Kayf halakum? كيف حالكم</vt:lpstr>
      <vt:lpstr>?Kayf halik / halak?</vt:lpstr>
      <vt:lpstr>Stephanie Call Education Specialist,  World Language  stephanie.call@nebraska.gov 402-471-4331 education.ne.gov/worldlanguage </vt:lpstr>
      <vt:lpstr>I can summarize the impact of the world language standards on curriculum and instruction.</vt:lpstr>
      <vt:lpstr>Language is Fundamental</vt:lpstr>
      <vt:lpstr>Q: What is the function of world language learning?</vt:lpstr>
      <vt:lpstr>Using the Language</vt:lpstr>
      <vt:lpstr>Standards: Shifts</vt:lpstr>
      <vt:lpstr>World Language Standards</vt:lpstr>
      <vt:lpstr>Strands</vt:lpstr>
      <vt:lpstr>Paradigm Shifts</vt:lpstr>
      <vt:lpstr>Impacts on Curriculum and Instruction</vt:lpstr>
      <vt:lpstr>District Needs Assessment</vt:lpstr>
      <vt:lpstr>   An example…</vt:lpstr>
      <vt:lpstr>PowerPoint Presentation</vt:lpstr>
      <vt:lpstr>In Real Terms</vt:lpstr>
      <vt:lpstr>Curriculum</vt:lpstr>
      <vt:lpstr>Curriculum Materials</vt:lpstr>
      <vt:lpstr>Instruction</vt:lpstr>
      <vt:lpstr>Instruction Looks Like…</vt:lpstr>
      <vt:lpstr>Implementation</vt:lpstr>
      <vt:lpstr>Implementation</vt:lpstr>
      <vt:lpstr>WL Review Website Facebook</vt:lpstr>
      <vt:lpstr>Ma’ al-salamah مَع السَلامة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Call, Stephanie</cp:lastModifiedBy>
  <cp:revision>41</cp:revision>
  <dcterms:created xsi:type="dcterms:W3CDTF">2019-03-29T20:20:06Z</dcterms:created>
  <dcterms:modified xsi:type="dcterms:W3CDTF">2020-01-23T21:00:31Z</dcterms:modified>
</cp:coreProperties>
</file>