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284" r:id="rId4"/>
    <p:sldId id="277" r:id="rId5"/>
    <p:sldId id="278" r:id="rId6"/>
    <p:sldId id="280" r:id="rId7"/>
    <p:sldId id="281" r:id="rId8"/>
    <p:sldId id="282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6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08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4636-5EA5-48AF-8298-0DF18F11D431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04F7A-42C6-43E4-A657-B8F48651F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6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04F7A-42C6-43E4-A657-B8F48651F0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33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04F7A-42C6-43E4-A657-B8F48651F0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4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4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6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1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8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1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0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4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2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2092C-1839-3E42-9881-B1BC212151F0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9839-9A15-9240-A47A-520DE2FBA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6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cc02.safelinks.protection.outlook.com/?url=https%3A%2F%2Fneglected-delinquent.ed.gov%2Fsites%2Fdefault%2Ffiles%2Fdocs%2FAnnualCountToolkit_DeterminingFormulaCounts.pdf&amp;data=02%7C01%7Cchristy.hendricks%40mt.gov%7Cfa12fbd46a4c4c64de5008d7271304ab%7C07a94c98f30f4abbbd7ed63f8720dc02%7C0%7C1%7C637020834946732951&amp;sdata=Nsqu9nlfIPkDeM9wje4mu%2FPv912w3TEonUfHQKjfBDs%3D&amp;reserved=0" TargetMode="External"/><Relationship Id="rId7" Type="http://schemas.openxmlformats.org/officeDocument/2006/relationships/hyperlink" Target="https://gcc02.safelinks.protection.outlook.com/?url=https%3A%2F%2Fneglected-delinquent.ed.gov%2Fsites%2Fdefault%2Ffiles%2Fdocs%2FAnnualCount_Tool3_TimelineTemplate.doc&amp;data=02%7C01%7Cchristy.hendricks%40mt.gov%7Cfa12fbd46a4c4c64de5008d7271304ab%7C07a94c98f30f4abbbd7ed63f8720dc02%7C0%7C1%7C637020834946752930&amp;sdata=W2KkukmIajI3sZSaPUVJmiKRK%2FHL9uP7mi7YHYHZ%2Bmk%3D&amp;reserved=0" TargetMode="External"/><Relationship Id="rId2" Type="http://schemas.openxmlformats.org/officeDocument/2006/relationships/hyperlink" Target="https://neglected-delinquent.ed.gov/resource/annual-count-understanding-process-and-its-impl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cc02.safelinks.protection.outlook.com/?url=https%3A%2F%2Fneglected-delinquent.ed.gov%2Fsites%2Fdefault%2Ffiles%2Fdocs%2FAnnualCount_Tool2_ProcessChecklist.doc&amp;data=02%7C01%7Cchristy.hendricks%40mt.gov%7Cfa12fbd46a4c4c64de5008d7271304ab%7C07a94c98f30f4abbbd7ed63f8720dc02%7C0%7C1%7C637020834946752930&amp;sdata=uxdw%2Br0aEniQGLU9uK194%2F8LW%2BhiNQS7Pio4whyedlE%3D&amp;reserved=0" TargetMode="External"/><Relationship Id="rId5" Type="http://schemas.openxmlformats.org/officeDocument/2006/relationships/hyperlink" Target="https://gcc02.safelinks.protection.outlook.com/?url=https%3A%2F%2Fneglected-delinquent.ed.gov%2Fsites%2Fdefault%2Ffiles%2Fdocs%2FAnnualCount_Tool1_ReqChecklist.doc&amp;data=02%7C01%7Cchristy.hendricks%40mt.gov%7Cfa12fbd46a4c4c64de5008d7271304ab%7C07a94c98f30f4abbbd7ed63f8720dc02%7C0%7C1%7C637020834946742938&amp;sdata=kLaapfDUykePhNIXMxnMg6C%2Bwva4h6V3bSY2jQyditM%3D&amp;reserved=0" TargetMode="External"/><Relationship Id="rId4" Type="http://schemas.openxmlformats.org/officeDocument/2006/relationships/hyperlink" Target="https://gcc02.safelinks.protection.outlook.com/?url=https%3A%2F%2Fneglected-delinquent.ed.gov%2Fsites%2Fdefault%2Ffiles%2Fdocs%2FAnnualCountToolkit_DeterminingFormulaCounts.doc&amp;data=02%7C01%7Cchristy.hendricks%40mt.gov%7Cfa12fbd46a4c4c64de5008d7271304ab%7C07a94c98f30f4abbbd7ed63f8720dc02%7C0%7C1%7C637020834946732951&amp;sdata=mc6Rw%2FNYGgz1zgXLYLl3wBNB2y6J6ENoIS7PO5gKZD8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0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1689"/>
                </a:solidFill>
              </a:rPr>
              <a:t>Title I Part D Annual Caseload </a:t>
            </a:r>
            <a:r>
              <a:rPr lang="en-US" smtClean="0">
                <a:solidFill>
                  <a:srgbClr val="001689"/>
                </a:solidFill>
              </a:rPr>
              <a:t>Count 2019 </a:t>
            </a:r>
            <a:r>
              <a:rPr lang="en-US" dirty="0" smtClean="0">
                <a:solidFill>
                  <a:srgbClr val="001689"/>
                </a:solidFill>
              </a:rPr>
              <a:t>for year 2019-20 </a:t>
            </a:r>
            <a:endParaRPr lang="en-US" dirty="0">
              <a:solidFill>
                <a:srgbClr val="00168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10785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State Agency Programs—HHS and </a:t>
            </a:r>
            <a:r>
              <a:rPr lang="en-US" dirty="0" err="1" smtClean="0"/>
              <a:t>Dept</a:t>
            </a:r>
            <a:r>
              <a:rPr lang="en-US" dirty="0" smtClean="0"/>
              <a:t> of Corrections, Part </a:t>
            </a:r>
            <a:r>
              <a:rPr lang="en-US" dirty="0" smtClean="0"/>
              <a:t>D </a:t>
            </a:r>
            <a:r>
              <a:rPr lang="en-US" dirty="0" smtClean="0"/>
              <a:t>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39"/>
    </mc:Choice>
    <mc:Fallback xmlns="">
      <p:transition spd="slow" advTm="1903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State Agency one day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Introduction:</a:t>
            </a:r>
            <a:r>
              <a:rPr lang="en-US" dirty="0" smtClean="0"/>
              <a:t>  When the grant year begins in July, </a:t>
            </a:r>
            <a:r>
              <a:rPr lang="en-US" dirty="0" smtClean="0"/>
              <a:t>allocated funds </a:t>
            </a:r>
            <a:r>
              <a:rPr lang="en-US" dirty="0" smtClean="0"/>
              <a:t>are within the Title </a:t>
            </a:r>
            <a:r>
              <a:rPr lang="en-US" dirty="0" smtClean="0"/>
              <a:t>ID, Subpart 1 allocation for State Agencies to prepare application online on the portal, NDE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How was this </a:t>
            </a:r>
            <a:r>
              <a:rPr lang="en-US" dirty="0" smtClean="0">
                <a:solidFill>
                  <a:srgbClr val="FF0000"/>
                </a:solidFill>
              </a:rPr>
              <a:t>grant allocation decided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  <a:r>
              <a:rPr lang="en-US" dirty="0" smtClean="0"/>
              <a:t>From the previous year, a </a:t>
            </a:r>
            <a:r>
              <a:rPr lang="en-US" dirty="0" smtClean="0"/>
              <a:t>survey one day count </a:t>
            </a:r>
            <a:r>
              <a:rPr lang="en-US" dirty="0" smtClean="0"/>
              <a:t>process was used to generate funds </a:t>
            </a:r>
            <a:r>
              <a:rPr lang="en-US" dirty="0" smtClean="0"/>
              <a:t>nationwide, and then each state has a Title I Part D funding formula </a:t>
            </a:r>
            <a:r>
              <a:rPr lang="en-US" dirty="0" smtClean="0"/>
              <a:t>criteria </a:t>
            </a:r>
            <a:r>
              <a:rPr lang="en-US" dirty="0" smtClean="0"/>
              <a:t>for state agencies, 2 in NE.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process </a:t>
            </a:r>
            <a:r>
              <a:rPr lang="en-US" dirty="0" smtClean="0"/>
              <a:t>involves </a:t>
            </a:r>
            <a:r>
              <a:rPr lang="en-US" dirty="0" smtClean="0"/>
              <a:t>a one day count of school locations in HHS on the same day (having  20 hours of weekly regular program instruction), and school locations in </a:t>
            </a:r>
            <a:r>
              <a:rPr lang="en-US" dirty="0" err="1" smtClean="0"/>
              <a:t>Dept</a:t>
            </a:r>
            <a:r>
              <a:rPr lang="en-US" dirty="0" smtClean="0"/>
              <a:t> of Corrections one day that students receive 15 hours of regular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6"/>
    </mc:Choice>
    <mc:Fallback xmlns="">
      <p:transition spd="slow" advTm="163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Annual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then what happens? </a:t>
            </a:r>
            <a:r>
              <a:rPr lang="en-US" dirty="0" smtClean="0"/>
              <a:t>The Title office contacts each </a:t>
            </a:r>
            <a:r>
              <a:rPr lang="en-US" dirty="0" smtClean="0"/>
              <a:t>state agency administrator with a form from USDE for collection.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State Agency </a:t>
            </a:r>
            <a:r>
              <a:rPr lang="en-US" dirty="0" smtClean="0">
                <a:solidFill>
                  <a:srgbClr val="FF0000"/>
                </a:solidFill>
              </a:rPr>
              <a:t>Notification Accomplished by </a:t>
            </a:r>
            <a:r>
              <a:rPr lang="en-US" dirty="0" smtClean="0"/>
              <a:t>e-mails to the </a:t>
            </a:r>
            <a:r>
              <a:rPr lang="en-US" dirty="0" smtClean="0"/>
              <a:t>state agency administrators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Collaborative </a:t>
            </a:r>
            <a:r>
              <a:rPr lang="en-US" dirty="0" smtClean="0">
                <a:solidFill>
                  <a:srgbClr val="FF0000"/>
                </a:solidFill>
              </a:rPr>
              <a:t>efforts </a:t>
            </a:r>
            <a:r>
              <a:rPr lang="en-US" dirty="0" smtClean="0"/>
              <a:t>with SEA, </a:t>
            </a:r>
            <a:r>
              <a:rPr lang="en-US" dirty="0" smtClean="0"/>
              <a:t>and the 2 state agencies for </a:t>
            </a:r>
            <a:r>
              <a:rPr lang="en-US" dirty="0" smtClean="0"/>
              <a:t>any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2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14"/>
    </mc:Choice>
    <mc:Fallback xmlns="">
      <p:transition spd="slow" advTm="2211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Agency </a:t>
            </a:r>
            <a:r>
              <a:rPr lang="en-US" dirty="0" smtClean="0"/>
              <a:t>Initial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State agency receives </a:t>
            </a:r>
            <a:r>
              <a:rPr lang="en-US" dirty="0" smtClean="0"/>
              <a:t>notification </a:t>
            </a:r>
            <a:r>
              <a:rPr lang="en-US" dirty="0" smtClean="0"/>
              <a:t>that a count is due into NDE.</a:t>
            </a:r>
            <a:endParaRPr lang="en-US" dirty="0" smtClean="0"/>
          </a:p>
          <a:p>
            <a:r>
              <a:rPr lang="en-US" dirty="0" smtClean="0"/>
              <a:t>The state agency administrator </a:t>
            </a:r>
            <a:r>
              <a:rPr lang="en-US" dirty="0"/>
              <a:t>sends the </a:t>
            </a:r>
            <a:r>
              <a:rPr lang="en-US" dirty="0" smtClean="0"/>
              <a:t>USDE caseload </a:t>
            </a:r>
            <a:r>
              <a:rPr lang="en-US" dirty="0"/>
              <a:t>form to the </a:t>
            </a:r>
            <a:r>
              <a:rPr lang="en-US" dirty="0" smtClean="0"/>
              <a:t>schools.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count is to be taken from any school day within January to December, not counting week-ends or holidays.</a:t>
            </a:r>
          </a:p>
          <a:p>
            <a:r>
              <a:rPr lang="en-US" dirty="0" smtClean="0"/>
              <a:t>The count form is due into NDE Title I D Coordinator </a:t>
            </a:r>
            <a:r>
              <a:rPr lang="en-US" dirty="0" smtClean="0"/>
              <a:t>on </a:t>
            </a:r>
            <a:r>
              <a:rPr lang="en-US" dirty="0" smtClean="0"/>
              <a:t>Dec 5 with an audit period of 30 days until Jan </a:t>
            </a:r>
            <a:r>
              <a:rPr lang="en-US" dirty="0" smtClean="0"/>
              <a:t>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5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4"/>
    </mc:Choice>
    <mc:Fallback xmlns="">
      <p:transition spd="slow" advTm="37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the State Agency </a:t>
            </a:r>
            <a:r>
              <a:rPr lang="en-US" dirty="0" smtClean="0">
                <a:solidFill>
                  <a:srgbClr val="FF0000"/>
                </a:solidFill>
              </a:rPr>
              <a:t>Counts Students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All directions are included on the form.</a:t>
            </a:r>
          </a:p>
          <a:p>
            <a:r>
              <a:rPr lang="en-US" dirty="0" smtClean="0"/>
              <a:t>Agencies can </a:t>
            </a:r>
            <a:r>
              <a:rPr lang="en-US" dirty="0" smtClean="0"/>
              <a:t>consult </a:t>
            </a:r>
            <a:r>
              <a:rPr lang="en-US" dirty="0" smtClean="0"/>
              <a:t>with NDE, Title ID Coordinator on </a:t>
            </a:r>
            <a:r>
              <a:rPr lang="en-US" dirty="0" smtClean="0"/>
              <a:t>the specific forms regarding accurate completion</a:t>
            </a:r>
          </a:p>
          <a:p>
            <a:r>
              <a:rPr lang="en-US" dirty="0" smtClean="0"/>
              <a:t>The schools count </a:t>
            </a:r>
            <a:r>
              <a:rPr lang="en-US" dirty="0" smtClean="0"/>
              <a:t>how many different (unique) students were in the </a:t>
            </a:r>
            <a:r>
              <a:rPr lang="en-US" dirty="0" smtClean="0"/>
              <a:t>school receiving 15 hours of weekly regular </a:t>
            </a:r>
            <a:r>
              <a:rPr lang="en-US" dirty="0" err="1" smtClean="0"/>
              <a:t>ed</a:t>
            </a:r>
            <a:r>
              <a:rPr lang="en-US" dirty="0" smtClean="0"/>
              <a:t> instruction </a:t>
            </a:r>
            <a:r>
              <a:rPr lang="en-US" dirty="0" smtClean="0"/>
              <a:t>during </a:t>
            </a:r>
            <a:r>
              <a:rPr lang="en-US" dirty="0" smtClean="0"/>
              <a:t>one  </a:t>
            </a:r>
            <a:r>
              <a:rPr lang="en-US" dirty="0" smtClean="0"/>
              <a:t>designated </a:t>
            </a:r>
            <a:r>
              <a:rPr lang="en-US" dirty="0" smtClean="0"/>
              <a:t>day by each agency.  The agency sets the date not NDE for the collection date.</a:t>
            </a:r>
            <a:endParaRPr lang="en-US" dirty="0" smtClean="0"/>
          </a:p>
          <a:p>
            <a:r>
              <a:rPr lang="en-US" dirty="0" smtClean="0"/>
              <a:t>The count age is for students </a:t>
            </a:r>
            <a:r>
              <a:rPr lang="en-US" dirty="0" smtClean="0"/>
              <a:t>ages verified on the </a:t>
            </a:r>
            <a:r>
              <a:rPr lang="en-US" dirty="0" smtClean="0"/>
              <a:t>count </a:t>
            </a:r>
            <a:r>
              <a:rPr lang="en-US" dirty="0" smtClean="0"/>
              <a:t>chosen day </a:t>
            </a:r>
            <a:r>
              <a:rPr lang="en-US" dirty="0" smtClean="0"/>
              <a:t>for </a:t>
            </a:r>
            <a:r>
              <a:rPr lang="en-US" dirty="0" smtClean="0"/>
              <a:t>the </a:t>
            </a:r>
            <a:r>
              <a:rPr lang="en-US" dirty="0" smtClean="0"/>
              <a:t>Annual Count for </a:t>
            </a:r>
            <a:r>
              <a:rPr lang="en-US" dirty="0" smtClean="0"/>
              <a:t>Title ID, Subpart 1.</a:t>
            </a:r>
            <a:endParaRPr lang="en-US" dirty="0" smtClean="0"/>
          </a:p>
          <a:p>
            <a:r>
              <a:rPr lang="en-US" dirty="0" smtClean="0"/>
              <a:t>All information is entered on the form by the </a:t>
            </a:r>
            <a:r>
              <a:rPr lang="en-US" dirty="0" smtClean="0"/>
              <a:t>school.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form is approved by the principal and the state agency administrator.</a:t>
            </a:r>
          </a:p>
          <a:p>
            <a:r>
              <a:rPr lang="en-US" dirty="0" smtClean="0"/>
              <a:t>The administrator</a:t>
            </a:r>
            <a:r>
              <a:rPr lang="en-US" dirty="0" smtClean="0"/>
              <a:t> </a:t>
            </a:r>
            <a:r>
              <a:rPr lang="en-US" dirty="0" smtClean="0"/>
              <a:t>mails or e-mails form to </a:t>
            </a:r>
            <a:r>
              <a:rPr lang="en-US" dirty="0" smtClean="0"/>
              <a:t>NDE, Title I D State Coordinator.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8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3"/>
    </mc:Choice>
    <mc:Fallback xmlns="">
      <p:transition spd="slow" advTm="36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Complete Age Verification form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800" y="1490400"/>
            <a:ext cx="8229600" cy="4779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Agencies </a:t>
            </a:r>
            <a:r>
              <a:rPr lang="en-US" dirty="0" smtClean="0"/>
              <a:t>need </a:t>
            </a:r>
            <a:r>
              <a:rPr lang="en-US" dirty="0" smtClean="0">
                <a:solidFill>
                  <a:srgbClr val="FF0000"/>
                </a:solidFill>
              </a:rPr>
              <a:t>to verify </a:t>
            </a:r>
            <a:r>
              <a:rPr lang="en-US" dirty="0" smtClean="0"/>
              <a:t>the ages of the youth counted. A spreadsheet document is on the </a:t>
            </a:r>
            <a:r>
              <a:rPr lang="en-US" dirty="0" smtClean="0"/>
              <a:t>Title I Part D website to enable </a:t>
            </a:r>
            <a:r>
              <a:rPr lang="en-US" dirty="0" smtClean="0"/>
              <a:t>correct </a:t>
            </a:r>
            <a:r>
              <a:rPr lang="en-US" dirty="0" smtClean="0"/>
              <a:t>age verification</a:t>
            </a:r>
          </a:p>
          <a:p>
            <a:r>
              <a:rPr lang="en-US" dirty="0" smtClean="0"/>
              <a:t>This is completed by using a code for the student’s name (privacy</a:t>
            </a:r>
            <a:r>
              <a:rPr lang="en-US" dirty="0" smtClean="0"/>
              <a:t>). The names of the students are not sent in on the form. The school keeps that information to match the code.</a:t>
            </a:r>
            <a:endParaRPr lang="en-US" dirty="0" smtClean="0"/>
          </a:p>
          <a:p>
            <a:r>
              <a:rPr lang="en-US" dirty="0" smtClean="0"/>
              <a:t>A birthdate is recorded next to the code for the student</a:t>
            </a:r>
          </a:p>
          <a:p>
            <a:r>
              <a:rPr lang="en-US" dirty="0" smtClean="0"/>
              <a:t>Students who </a:t>
            </a:r>
            <a:r>
              <a:rPr lang="en-US" dirty="0" smtClean="0"/>
              <a:t>are under 21 years of age for whom state is providing free education.</a:t>
            </a:r>
          </a:p>
          <a:p>
            <a:r>
              <a:rPr lang="en-US" dirty="0" smtClean="0"/>
              <a:t>The youth is enrolled in 15 hours of instruction for adult correction. And 20 hours of regular program of instruction, and not from federal funds.</a:t>
            </a:r>
          </a:p>
          <a:p>
            <a:r>
              <a:rPr lang="en-US" dirty="0" smtClean="0"/>
              <a:t>Students are counted for one day per agency decision on the date.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4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17"/>
    </mc:Choice>
    <mc:Fallback xmlns="">
      <p:transition spd="slow" advTm="1771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Communication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agency, school and NDE communicate </a:t>
            </a:r>
            <a:r>
              <a:rPr lang="en-US" dirty="0" smtClean="0"/>
              <a:t>regarding any questions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state agency verifies </a:t>
            </a:r>
            <a:r>
              <a:rPr lang="en-US" dirty="0" smtClean="0"/>
              <a:t>the information received is correct-school location, youth ages, and other answers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 double check the school question?—</a:t>
            </a:r>
            <a:r>
              <a:rPr lang="en-US" dirty="0" smtClean="0"/>
              <a:t>the </a:t>
            </a:r>
            <a:r>
              <a:rPr lang="en-US" dirty="0" smtClean="0"/>
              <a:t>state agency  </a:t>
            </a:r>
            <a:r>
              <a:rPr lang="en-US" dirty="0" smtClean="0"/>
              <a:t>needs to assure that students are attending </a:t>
            </a:r>
            <a:r>
              <a:rPr lang="en-US" dirty="0" smtClean="0"/>
              <a:t>the correct  hours per week for program of regular instruction to </a:t>
            </a:r>
            <a:r>
              <a:rPr lang="en-US" dirty="0" smtClean="0"/>
              <a:t>earn credits.</a:t>
            </a:r>
          </a:p>
          <a:p>
            <a:r>
              <a:rPr lang="en-US" dirty="0" smtClean="0"/>
              <a:t>After forms are signed off by the agency administrators, there is a 30 day audit period. NDE then submits the data by Jan 15</a:t>
            </a:r>
            <a:r>
              <a:rPr lang="en-US" baseline="30000" dirty="0" smtClean="0"/>
              <a:t>th</a:t>
            </a:r>
            <a:r>
              <a:rPr lang="en-US" dirty="0" smtClean="0"/>
              <a:t> to USDE per e-mail and letter. (instructions are sent annually to NDE from USDE).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22"/>
    </mc:Choice>
    <mc:Fallback xmlns="">
      <p:transition spd="slow" advTm="3052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Records Retention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completing the </a:t>
            </a:r>
            <a:r>
              <a:rPr lang="en-US" dirty="0" smtClean="0"/>
              <a:t>count </a:t>
            </a:r>
            <a:r>
              <a:rPr lang="en-US" dirty="0" smtClean="0"/>
              <a:t>and verification </a:t>
            </a:r>
            <a:r>
              <a:rPr lang="en-US" dirty="0" smtClean="0"/>
              <a:t>form</a:t>
            </a:r>
            <a:r>
              <a:rPr lang="en-US" dirty="0" smtClean="0"/>
              <a:t>, submit and approve by the responsible </a:t>
            </a:r>
            <a:r>
              <a:rPr lang="en-US" dirty="0" smtClean="0"/>
              <a:t>administrator of the state agency. </a:t>
            </a:r>
          </a:p>
          <a:p>
            <a:r>
              <a:rPr lang="en-US" dirty="0" smtClean="0"/>
              <a:t>The state agency </a:t>
            </a:r>
            <a:r>
              <a:rPr lang="en-US" dirty="0" smtClean="0"/>
              <a:t>keeps the paper forms for 7 years= spreadsheet and count form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Any </a:t>
            </a:r>
            <a:r>
              <a:rPr lang="en-US" dirty="0" smtClean="0">
                <a:solidFill>
                  <a:srgbClr val="FF0000"/>
                </a:solidFill>
              </a:rPr>
              <a:t>questions</a:t>
            </a:r>
            <a:r>
              <a:rPr lang="en-US" dirty="0" smtClean="0"/>
              <a:t>, contact Pat Frost, Title I Part A Consultant, and Title I Part D State Coordinator @ 402 471 2478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7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56"/>
    </mc:Choice>
    <mc:Fallback xmlns="">
      <p:transition spd="slow" advTm="1745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hlinkClick r:id="rId2"/>
              </a:rPr>
              <a:t>The Annual Count: Understanding the Process and its </a:t>
            </a:r>
            <a:r>
              <a:rPr lang="en-US" b="1" dirty="0" smtClean="0">
                <a:hlinkClick r:id="rId2"/>
              </a:rPr>
              <a:t>Implications</a:t>
            </a:r>
            <a:r>
              <a:rPr lang="en-US" b="1" dirty="0" smtClean="0"/>
              <a:t>--all information found on </a:t>
            </a:r>
            <a:r>
              <a:rPr lang="en-US" b="1" dirty="0" smtClean="0"/>
              <a:t>http:// www. neglected-delinquent.org</a:t>
            </a:r>
            <a:endParaRPr lang="en-US" b="1" dirty="0" smtClean="0"/>
          </a:p>
          <a:p>
            <a:r>
              <a:rPr lang="en-US" dirty="0" smtClean="0"/>
              <a:t>Toolkit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PDF</a:t>
            </a:r>
            <a:r>
              <a:rPr lang="en-US" dirty="0"/>
              <a:t>) (</a:t>
            </a:r>
            <a:r>
              <a:rPr lang="en-US" dirty="0">
                <a:hlinkClick r:id="rId4"/>
              </a:rPr>
              <a:t>MS Word</a:t>
            </a:r>
            <a:r>
              <a:rPr lang="en-US" dirty="0"/>
              <a:t>)</a:t>
            </a:r>
          </a:p>
          <a:p>
            <a:r>
              <a:rPr lang="en-US" dirty="0"/>
              <a:t>o    </a:t>
            </a:r>
            <a:r>
              <a:rPr lang="en-US" dirty="0">
                <a:hlinkClick r:id="rId5"/>
              </a:rPr>
              <a:t>Tool 1: Annual Count Requirements Checklist</a:t>
            </a:r>
            <a:r>
              <a:rPr lang="en-US" dirty="0"/>
              <a:t> (MS Word)</a:t>
            </a:r>
          </a:p>
          <a:p>
            <a:r>
              <a:rPr lang="en-US" dirty="0"/>
              <a:t>o    </a:t>
            </a:r>
            <a:r>
              <a:rPr lang="en-US" dirty="0">
                <a:hlinkClick r:id="rId6"/>
              </a:rPr>
              <a:t>Tool 2: Annual Count Process Checklist</a:t>
            </a:r>
            <a:r>
              <a:rPr lang="en-US" dirty="0"/>
              <a:t> (MS Word)</a:t>
            </a:r>
          </a:p>
          <a:p>
            <a:r>
              <a:rPr lang="en-US" dirty="0"/>
              <a:t>o    </a:t>
            </a:r>
            <a:r>
              <a:rPr lang="en-US" dirty="0">
                <a:hlinkClick r:id="rId7"/>
              </a:rPr>
              <a:t>Tool 3: Annual Count Timeline Template</a:t>
            </a:r>
            <a:r>
              <a:rPr lang="en-US" dirty="0"/>
              <a:t> (MS Word)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24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DE Theme">
      <a:dk1>
        <a:srgbClr val="1F1646"/>
      </a:dk1>
      <a:lt1>
        <a:sysClr val="window" lastClr="FFFFFF"/>
      </a:lt1>
      <a:dk2>
        <a:srgbClr val="1F1646"/>
      </a:dk2>
      <a:lt2>
        <a:srgbClr val="FFFFFF"/>
      </a:lt2>
      <a:accent1>
        <a:srgbClr val="001689"/>
      </a:accent1>
      <a:accent2>
        <a:srgbClr val="E74C3C"/>
      </a:accent2>
      <a:accent3>
        <a:srgbClr val="FF6C00"/>
      </a:accent3>
      <a:accent4>
        <a:srgbClr val="A15CBD"/>
      </a:accent4>
      <a:accent5>
        <a:srgbClr val="1ABC9C"/>
      </a:accent5>
      <a:accent6>
        <a:srgbClr val="FFCE00"/>
      </a:accent6>
      <a:hlink>
        <a:srgbClr val="001689"/>
      </a:hlink>
      <a:folHlink>
        <a:srgbClr val="3593D9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742</Words>
  <Application>Microsoft Office PowerPoint</Application>
  <PresentationFormat>On-screen Show (4:3)</PresentationFormat>
  <Paragraphs>48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Rockwell</vt:lpstr>
      <vt:lpstr>Office Theme</vt:lpstr>
      <vt:lpstr>Title I Part D Annual Caseload Count 2019 for year 2019-20 </vt:lpstr>
      <vt:lpstr>Introduction to State Agency one day count</vt:lpstr>
      <vt:lpstr>Process of Annual Count</vt:lpstr>
      <vt:lpstr>State Agency Initial Steps</vt:lpstr>
      <vt:lpstr>How the State Agency Counts Students</vt:lpstr>
      <vt:lpstr>Complete Age Verification form</vt:lpstr>
      <vt:lpstr>Communication</vt:lpstr>
      <vt:lpstr>Records Retention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Bieber</dc:creator>
  <cp:lastModifiedBy>Frost, Pat</cp:lastModifiedBy>
  <cp:revision>61</cp:revision>
  <dcterms:created xsi:type="dcterms:W3CDTF">2015-03-03T20:12:18Z</dcterms:created>
  <dcterms:modified xsi:type="dcterms:W3CDTF">2019-12-04T16:41:28Z</dcterms:modified>
</cp:coreProperties>
</file>