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 id="274" r:id="rId22"/>
    <p:sldId id="275"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44"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extgenscience.org/search-standard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dn.education.ne.gov/wp-content/uploads/2017/10/Nebraska_Science_Standards_Final_10_23.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dn.education.ne.gov/wp-content/uploads/2017/10/Nebraska_Science_Standards_Final_10_23.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ucation.ne.gov/science/" TargetMode="External"/><Relationship Id="rId7" Type="http://schemas.openxmlformats.org/officeDocument/2006/relationships/hyperlink" Target="https://cdn.education.ne.gov/wp-content/uploads/2017/10/Nebraska_Science_Standards_Final_10_23.pdf"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docs.google.com/spreadsheets/d/1c4e8Z6XD390TbZC4xbG3bY24HaY0ajkxWoffpPy0Fp4/edit?usp=sharing" TargetMode="External"/><Relationship Id="rId5" Type="http://schemas.openxmlformats.org/officeDocument/2006/relationships/hyperlink" Target="https://www.education.ne.gov/assessment/nscas-science-assessment-transition/#1533760763284-062273c5-75c0" TargetMode="External"/><Relationship Id="rId4" Type="http://schemas.openxmlformats.org/officeDocument/2006/relationships/hyperlink" Target="https://www.education.ne.gov/assessment/nscas-science-assessment-transition/"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a27ca11c7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5a27ca11c7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cabd6623d_2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6cabd6623d_2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6cabd6623d_2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cabd6623d_2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6cabd6623d_2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Frequency</a:t>
            </a:r>
            <a:endParaRPr/>
          </a:p>
          <a:p>
            <a:pPr marL="0" lvl="0" indent="0" algn="l" rtl="0">
              <a:lnSpc>
                <a:spcPct val="100000"/>
              </a:lnSpc>
              <a:spcBef>
                <a:spcPts val="0"/>
              </a:spcBef>
              <a:spcAft>
                <a:spcPts val="0"/>
              </a:spcAft>
              <a:buSzPts val="1400"/>
              <a:buNone/>
            </a:pPr>
            <a:r>
              <a:rPr lang="en"/>
              <a:t>Gather analyze</a:t>
            </a:r>
            <a:endParaRPr/>
          </a:p>
          <a:p>
            <a:pPr marL="0" lvl="0" indent="0" algn="l" rtl="0">
              <a:lnSpc>
                <a:spcPct val="100000"/>
              </a:lnSpc>
              <a:spcBef>
                <a:spcPts val="0"/>
              </a:spcBef>
              <a:spcAft>
                <a:spcPts val="0"/>
              </a:spcAft>
              <a:buSzPts val="1400"/>
              <a:buNone/>
            </a:pPr>
            <a:r>
              <a:rPr lang="en"/>
              <a:t>Test would be too long if we had enough tasks to test all the grade level content </a:t>
            </a:r>
            <a:endParaRPr/>
          </a:p>
          <a:p>
            <a:pPr marL="0" lvl="0" indent="0" algn="l" rtl="0">
              <a:lnSpc>
                <a:spcPct val="100000"/>
              </a:lnSpc>
              <a:spcBef>
                <a:spcPts val="0"/>
              </a:spcBef>
              <a:spcAft>
                <a:spcPts val="0"/>
              </a:spcAft>
              <a:buSzPts val="1400"/>
              <a:buNone/>
            </a:pPr>
            <a:r>
              <a:rPr lang="en"/>
              <a:t>Frequent yearly</a:t>
            </a:r>
            <a:endParaRPr/>
          </a:p>
          <a:p>
            <a:pPr marL="0" lvl="0" indent="0" algn="l" rtl="0">
              <a:lnSpc>
                <a:spcPct val="100000"/>
              </a:lnSpc>
              <a:spcBef>
                <a:spcPts val="0"/>
              </a:spcBef>
              <a:spcAft>
                <a:spcPts val="0"/>
              </a:spcAft>
              <a:buSzPts val="1400"/>
              <a:buNone/>
            </a:pPr>
            <a:r>
              <a:rPr lang="en"/>
              <a:t>Infrequent two year</a:t>
            </a:r>
            <a:endParaRPr/>
          </a:p>
          <a:p>
            <a:pPr marL="0" lvl="0" indent="0" algn="l" rtl="0">
              <a:lnSpc>
                <a:spcPct val="100000"/>
              </a:lnSpc>
              <a:spcBef>
                <a:spcPts val="0"/>
              </a:spcBef>
              <a:spcAft>
                <a:spcPts val="0"/>
              </a:spcAft>
              <a:buSzPts val="1400"/>
              <a:buNone/>
            </a:pPr>
            <a:r>
              <a:rPr lang="en"/>
              <a:t>Rare three years------not know which year</a:t>
            </a:r>
            <a:endParaRPr/>
          </a:p>
          <a:p>
            <a:pPr marL="0" lvl="0" indent="0" algn="l" rtl="0">
              <a:lnSpc>
                <a:spcPct val="100000"/>
              </a:lnSpc>
              <a:spcBef>
                <a:spcPts val="0"/>
              </a:spcBef>
              <a:spcAft>
                <a:spcPts val="0"/>
              </a:spcAft>
              <a:buSzPts val="1400"/>
              <a:buNone/>
            </a:pPr>
            <a:r>
              <a:rPr lang="en"/>
              <a:t>Topics at grade level</a:t>
            </a:r>
            <a:endParaRPr/>
          </a:p>
          <a:p>
            <a:pPr marL="0" lvl="0" indent="0" algn="l" rtl="0">
              <a:lnSpc>
                <a:spcPct val="100000"/>
              </a:lnSpc>
              <a:spcBef>
                <a:spcPts val="0"/>
              </a:spcBef>
              <a:spcAft>
                <a:spcPts val="0"/>
              </a:spcAft>
              <a:buSzPts val="1400"/>
              <a:buNone/>
            </a:pPr>
            <a:r>
              <a:rPr lang="en"/>
              <a:t>SEP and CCC grade bands so they are all eligible</a:t>
            </a:r>
            <a:endParaRPr/>
          </a:p>
          <a:p>
            <a:pPr marL="0" lvl="0" indent="0" algn="l" rtl="0">
              <a:lnSpc>
                <a:spcPct val="100000"/>
              </a:lnSpc>
              <a:spcBef>
                <a:spcPts val="0"/>
              </a:spcBef>
              <a:spcAft>
                <a:spcPts val="0"/>
              </a:spcAft>
              <a:buSzPts val="1400"/>
              <a:buNone/>
            </a:pPr>
            <a:r>
              <a:rPr lang="en"/>
              <a:t>SEP</a:t>
            </a:r>
            <a:r>
              <a:rPr lang="en" b="1"/>
              <a:t> Asking questions and defining problems</a:t>
            </a:r>
            <a:r>
              <a:rPr lang="en"/>
              <a:t> &amp; </a:t>
            </a:r>
            <a:r>
              <a:rPr lang="en" b="1"/>
              <a:t>Constructing explanations and designing solutions</a:t>
            </a:r>
            <a:r>
              <a:rPr lang="en"/>
              <a:t> are broken apart </a:t>
            </a:r>
            <a:endParaRPr/>
          </a:p>
          <a:p>
            <a:pPr marL="0" lvl="0" indent="0" algn="l" rtl="0">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60" name="Google Shape;160;g6cabd6623d_2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cabd6623d_2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6cabd6623d_2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Frequency</a:t>
            </a:r>
            <a:endParaRPr/>
          </a:p>
          <a:p>
            <a:pPr marL="0" lvl="0" indent="0" algn="l" rtl="0">
              <a:lnSpc>
                <a:spcPct val="100000"/>
              </a:lnSpc>
              <a:spcBef>
                <a:spcPts val="0"/>
              </a:spcBef>
              <a:spcAft>
                <a:spcPts val="0"/>
              </a:spcAft>
              <a:buSzPts val="1400"/>
              <a:buNone/>
            </a:pPr>
            <a:r>
              <a:rPr lang="en"/>
              <a:t>Gather analyze</a:t>
            </a:r>
            <a:endParaRPr/>
          </a:p>
          <a:p>
            <a:pPr marL="0" lvl="0" indent="0" algn="l" rtl="0">
              <a:lnSpc>
                <a:spcPct val="100000"/>
              </a:lnSpc>
              <a:spcBef>
                <a:spcPts val="0"/>
              </a:spcBef>
              <a:spcAft>
                <a:spcPts val="0"/>
              </a:spcAft>
              <a:buSzPts val="1400"/>
              <a:buNone/>
            </a:pPr>
            <a:r>
              <a:rPr lang="en"/>
              <a:t>Test would be too long if we had enough tasks to test all the grade level content </a:t>
            </a:r>
            <a:endParaRPr/>
          </a:p>
          <a:p>
            <a:pPr marL="0" lvl="0" indent="0" algn="l" rtl="0">
              <a:lnSpc>
                <a:spcPct val="100000"/>
              </a:lnSpc>
              <a:spcBef>
                <a:spcPts val="0"/>
              </a:spcBef>
              <a:spcAft>
                <a:spcPts val="0"/>
              </a:spcAft>
              <a:buSzPts val="1400"/>
              <a:buNone/>
            </a:pPr>
            <a:r>
              <a:rPr lang="en"/>
              <a:t>Frequent yearly</a:t>
            </a:r>
            <a:endParaRPr/>
          </a:p>
          <a:p>
            <a:pPr marL="0" lvl="0" indent="0" algn="l" rtl="0">
              <a:lnSpc>
                <a:spcPct val="100000"/>
              </a:lnSpc>
              <a:spcBef>
                <a:spcPts val="0"/>
              </a:spcBef>
              <a:spcAft>
                <a:spcPts val="0"/>
              </a:spcAft>
              <a:buSzPts val="1400"/>
              <a:buNone/>
            </a:pPr>
            <a:r>
              <a:rPr lang="en"/>
              <a:t>Infrequent two year</a:t>
            </a:r>
            <a:endParaRPr/>
          </a:p>
          <a:p>
            <a:pPr marL="0" lvl="0" indent="0" algn="l" rtl="0">
              <a:lnSpc>
                <a:spcPct val="100000"/>
              </a:lnSpc>
              <a:spcBef>
                <a:spcPts val="0"/>
              </a:spcBef>
              <a:spcAft>
                <a:spcPts val="0"/>
              </a:spcAft>
              <a:buSzPts val="1400"/>
              <a:buNone/>
            </a:pPr>
            <a:r>
              <a:rPr lang="en"/>
              <a:t>Rare three years------not know which year</a:t>
            </a:r>
            <a:endParaRPr/>
          </a:p>
          <a:p>
            <a:pPr marL="0" lvl="0" indent="0" algn="l" rtl="0">
              <a:lnSpc>
                <a:spcPct val="100000"/>
              </a:lnSpc>
              <a:spcBef>
                <a:spcPts val="0"/>
              </a:spcBef>
              <a:spcAft>
                <a:spcPts val="0"/>
              </a:spcAft>
              <a:buSzPts val="1400"/>
              <a:buNone/>
            </a:pPr>
            <a:r>
              <a:rPr lang="en"/>
              <a:t>Topics at grade level</a:t>
            </a:r>
            <a:endParaRPr/>
          </a:p>
          <a:p>
            <a:pPr marL="0" lvl="0" indent="0" algn="l" rtl="0">
              <a:lnSpc>
                <a:spcPct val="100000"/>
              </a:lnSpc>
              <a:spcBef>
                <a:spcPts val="0"/>
              </a:spcBef>
              <a:spcAft>
                <a:spcPts val="0"/>
              </a:spcAft>
              <a:buSzPts val="1400"/>
              <a:buNone/>
            </a:pPr>
            <a:r>
              <a:rPr lang="en"/>
              <a:t>SEP and CCC grade bands so they are all eligible</a:t>
            </a:r>
            <a:endParaRPr/>
          </a:p>
          <a:p>
            <a:pPr marL="0" lvl="0" indent="0" algn="l" rtl="0">
              <a:lnSpc>
                <a:spcPct val="100000"/>
              </a:lnSpc>
              <a:spcBef>
                <a:spcPts val="0"/>
              </a:spcBef>
              <a:spcAft>
                <a:spcPts val="0"/>
              </a:spcAft>
              <a:buSzPts val="1400"/>
              <a:buNone/>
            </a:pPr>
            <a:r>
              <a:rPr lang="en"/>
              <a:t>SEP Asking questions and defining problems broken apart</a:t>
            </a:r>
            <a:endParaRPr/>
          </a:p>
          <a:p>
            <a:pPr marL="0" lvl="0" indent="0" algn="l" rtl="0">
              <a:lnSpc>
                <a:spcPct val="100000"/>
              </a:lnSpc>
              <a:spcBef>
                <a:spcPts val="0"/>
              </a:spcBef>
              <a:spcAft>
                <a:spcPts val="0"/>
              </a:spcAft>
              <a:buSzPts val="1400"/>
              <a:buNone/>
            </a:pPr>
            <a:r>
              <a:rPr lang="en"/>
              <a:t>Construction explanations and designing solutions</a:t>
            </a:r>
            <a:endParaRPr/>
          </a:p>
          <a:p>
            <a:pPr marL="0" lvl="0" indent="0" algn="l" rtl="0">
              <a:lnSpc>
                <a:spcPct val="100000"/>
              </a:lnSpc>
              <a:spcBef>
                <a:spcPts val="0"/>
              </a:spcBef>
              <a:spcAft>
                <a:spcPts val="0"/>
              </a:spcAft>
              <a:buSzPts val="1400"/>
              <a:buNone/>
            </a:pPr>
            <a:endParaRPr/>
          </a:p>
        </p:txBody>
      </p:sp>
      <p:sp>
        <p:nvSpPr>
          <p:cNvPr id="168" name="Google Shape;168;g6cabd6623d_2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cabd6623d_2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6cabd6623d_2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Frequency</a:t>
            </a:r>
            <a:endParaRPr/>
          </a:p>
          <a:p>
            <a:pPr marL="0" lvl="0" indent="0" algn="l" rtl="0">
              <a:lnSpc>
                <a:spcPct val="100000"/>
              </a:lnSpc>
              <a:spcBef>
                <a:spcPts val="0"/>
              </a:spcBef>
              <a:spcAft>
                <a:spcPts val="0"/>
              </a:spcAft>
              <a:buSzPts val="1400"/>
              <a:buNone/>
            </a:pPr>
            <a:r>
              <a:rPr lang="en"/>
              <a:t>Gather analyze</a:t>
            </a:r>
            <a:endParaRPr/>
          </a:p>
          <a:p>
            <a:pPr marL="0" lvl="0" indent="0" algn="l" rtl="0">
              <a:lnSpc>
                <a:spcPct val="100000"/>
              </a:lnSpc>
              <a:spcBef>
                <a:spcPts val="0"/>
              </a:spcBef>
              <a:spcAft>
                <a:spcPts val="0"/>
              </a:spcAft>
              <a:buSzPts val="1400"/>
              <a:buNone/>
            </a:pPr>
            <a:r>
              <a:rPr lang="en"/>
              <a:t>Test would be too long if we had enough tasks to test all the grade level content </a:t>
            </a:r>
            <a:endParaRPr/>
          </a:p>
          <a:p>
            <a:pPr marL="0" lvl="0" indent="0" algn="l" rtl="0">
              <a:lnSpc>
                <a:spcPct val="100000"/>
              </a:lnSpc>
              <a:spcBef>
                <a:spcPts val="0"/>
              </a:spcBef>
              <a:spcAft>
                <a:spcPts val="0"/>
              </a:spcAft>
              <a:buSzPts val="1400"/>
              <a:buNone/>
            </a:pPr>
            <a:r>
              <a:rPr lang="en"/>
              <a:t>Frequent yearly</a:t>
            </a:r>
            <a:endParaRPr/>
          </a:p>
          <a:p>
            <a:pPr marL="0" lvl="0" indent="0" algn="l" rtl="0">
              <a:lnSpc>
                <a:spcPct val="100000"/>
              </a:lnSpc>
              <a:spcBef>
                <a:spcPts val="0"/>
              </a:spcBef>
              <a:spcAft>
                <a:spcPts val="0"/>
              </a:spcAft>
              <a:buSzPts val="1400"/>
              <a:buNone/>
            </a:pPr>
            <a:r>
              <a:rPr lang="en"/>
              <a:t>Infrequent two year</a:t>
            </a:r>
            <a:endParaRPr/>
          </a:p>
          <a:p>
            <a:pPr marL="0" lvl="0" indent="0" algn="l" rtl="0">
              <a:lnSpc>
                <a:spcPct val="100000"/>
              </a:lnSpc>
              <a:spcBef>
                <a:spcPts val="0"/>
              </a:spcBef>
              <a:spcAft>
                <a:spcPts val="0"/>
              </a:spcAft>
              <a:buSzPts val="1400"/>
              <a:buNone/>
            </a:pPr>
            <a:r>
              <a:rPr lang="en"/>
              <a:t>Rare three years------not know which year</a:t>
            </a:r>
            <a:endParaRPr/>
          </a:p>
          <a:p>
            <a:pPr marL="0" lvl="0" indent="0" algn="l" rtl="0">
              <a:lnSpc>
                <a:spcPct val="100000"/>
              </a:lnSpc>
              <a:spcBef>
                <a:spcPts val="0"/>
              </a:spcBef>
              <a:spcAft>
                <a:spcPts val="0"/>
              </a:spcAft>
              <a:buSzPts val="1400"/>
              <a:buNone/>
            </a:pPr>
            <a:r>
              <a:rPr lang="en"/>
              <a:t>Topics at grade level</a:t>
            </a:r>
            <a:endParaRPr/>
          </a:p>
          <a:p>
            <a:pPr marL="0" lvl="0" indent="0" algn="l" rtl="0">
              <a:lnSpc>
                <a:spcPct val="100000"/>
              </a:lnSpc>
              <a:spcBef>
                <a:spcPts val="0"/>
              </a:spcBef>
              <a:spcAft>
                <a:spcPts val="0"/>
              </a:spcAft>
              <a:buSzPts val="1400"/>
              <a:buNone/>
            </a:pPr>
            <a:r>
              <a:rPr lang="en"/>
              <a:t>SEP and CCC grade bands so they are all eligible</a:t>
            </a:r>
            <a:endParaRPr/>
          </a:p>
          <a:p>
            <a:pPr marL="0" lvl="0" indent="0" algn="l" rtl="0">
              <a:lnSpc>
                <a:spcPct val="100000"/>
              </a:lnSpc>
              <a:spcBef>
                <a:spcPts val="0"/>
              </a:spcBef>
              <a:spcAft>
                <a:spcPts val="0"/>
              </a:spcAft>
              <a:buSzPts val="1400"/>
              <a:buNone/>
            </a:pPr>
            <a:r>
              <a:rPr lang="en"/>
              <a:t>SEP Asking questions and defining problems broken apart</a:t>
            </a:r>
            <a:endParaRPr/>
          </a:p>
          <a:p>
            <a:pPr marL="0" lvl="0" indent="0" algn="l" rtl="0">
              <a:lnSpc>
                <a:spcPct val="100000"/>
              </a:lnSpc>
              <a:spcBef>
                <a:spcPts val="0"/>
              </a:spcBef>
              <a:spcAft>
                <a:spcPts val="0"/>
              </a:spcAft>
              <a:buSzPts val="1400"/>
              <a:buNone/>
            </a:pPr>
            <a:r>
              <a:rPr lang="en"/>
              <a:t>Construction explanations and designing solutions</a:t>
            </a:r>
            <a:endParaRPr/>
          </a:p>
          <a:p>
            <a:pPr marL="0" lvl="0" indent="0" algn="l" rtl="0">
              <a:lnSpc>
                <a:spcPct val="100000"/>
              </a:lnSpc>
              <a:spcBef>
                <a:spcPts val="0"/>
              </a:spcBef>
              <a:spcAft>
                <a:spcPts val="0"/>
              </a:spcAft>
              <a:buSzPts val="1400"/>
              <a:buNone/>
            </a:pPr>
            <a:endParaRPr/>
          </a:p>
        </p:txBody>
      </p:sp>
      <p:sp>
        <p:nvSpPr>
          <p:cNvPr id="176" name="Google Shape;176;g6cabd6623d_2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cabd6623d_2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6cabd6623d_2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Topics are a progression </a:t>
            </a:r>
            <a:endParaRPr/>
          </a:p>
          <a:p>
            <a:pPr marL="0" lvl="0" indent="0" algn="l" rtl="0">
              <a:lnSpc>
                <a:spcPct val="100000"/>
              </a:lnSpc>
              <a:spcBef>
                <a:spcPts val="0"/>
              </a:spcBef>
              <a:spcAft>
                <a:spcPts val="0"/>
              </a:spcAft>
              <a:buSzPts val="1400"/>
              <a:buNone/>
            </a:pPr>
            <a:r>
              <a:rPr lang="en"/>
              <a:t>SEP and CCC grade bands but also have progressions </a:t>
            </a:r>
            <a:endParaRPr/>
          </a:p>
          <a:p>
            <a:pPr marL="0" lvl="0" indent="0" algn="l" rtl="0">
              <a:lnSpc>
                <a:spcPct val="115000"/>
              </a:lnSpc>
              <a:spcBef>
                <a:spcPts val="1200"/>
              </a:spcBef>
              <a:spcAft>
                <a:spcPts val="0"/>
              </a:spcAft>
              <a:buNone/>
            </a:pPr>
            <a:r>
              <a:rPr lang="en" sz="1200"/>
              <a:t>Science and Engineering Practices and Crosscutting Concepts as represented in Appendices F and G, respectively, of the Next Generation Science Standards (NGSS; NGSS Lead States, 2013)</a:t>
            </a:r>
            <a:r>
              <a:rPr lang="en" sz="2000" baseline="30000"/>
              <a:t>[1]</a:t>
            </a:r>
            <a:r>
              <a:rPr lang="en" sz="1200"/>
              <a:t> demonstrate the growth in complexity and sophistication across the grades.</a:t>
            </a:r>
            <a:endParaRPr sz="1200"/>
          </a:p>
          <a:p>
            <a:pPr marL="0" lvl="0" indent="0" algn="l" rtl="0">
              <a:lnSpc>
                <a:spcPct val="115000"/>
              </a:lnSpc>
              <a:spcBef>
                <a:spcPts val="60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15000"/>
              </a:lnSpc>
              <a:spcBef>
                <a:spcPts val="1200"/>
              </a:spcBef>
              <a:spcAft>
                <a:spcPts val="0"/>
              </a:spcAft>
              <a:buNone/>
            </a:pPr>
            <a:r>
              <a:rPr lang="en" sz="1000"/>
              <a:t>[1]</a:t>
            </a:r>
            <a:r>
              <a:rPr lang="en"/>
              <a:t> NGSS Lead States. (2013). </a:t>
            </a:r>
            <a:r>
              <a:rPr lang="en" i="1"/>
              <a:t>Next Generation Science Standards: For states, by states</a:t>
            </a:r>
            <a:r>
              <a:rPr lang="en"/>
              <a:t>. Washington, DC: The National Academic Press. Retrieved from</a:t>
            </a:r>
            <a:r>
              <a:rPr lang="en">
                <a:uFill>
                  <a:noFill/>
                </a:uFill>
                <a:hlinkClick r:id="rId3"/>
              </a:rPr>
              <a:t> </a:t>
            </a:r>
            <a:r>
              <a:rPr lang="en" u="sng">
                <a:solidFill>
                  <a:schemeClr val="hlink"/>
                </a:solidFill>
                <a:hlinkClick r:id="rId3"/>
              </a:rPr>
              <a:t>https://www.nextgenscience.org/search-standards</a:t>
            </a:r>
            <a:r>
              <a:rPr lang="en"/>
              <a:t>. Next Generation Science Standards is a registered trademark of Achieve. Neither Achieve nor the lead states and partners that developed the Next Generation Science Standards were involved in the production of this product, and do not endorse it.</a:t>
            </a:r>
            <a:endParaRPr/>
          </a:p>
          <a:p>
            <a:pPr marL="0" lvl="0" indent="0" algn="l" rtl="0">
              <a:lnSpc>
                <a:spcPct val="100000"/>
              </a:lnSpc>
              <a:spcBef>
                <a:spcPts val="120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86" name="Google Shape;186;g6cabd6623d_2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c743a384f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c743a384f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Kellen </a:t>
            </a:r>
            <a:endParaRPr/>
          </a:p>
          <a:p>
            <a:pPr marL="0" lvl="0" indent="0" algn="l" rtl="0">
              <a:spcBef>
                <a:spcPts val="0"/>
              </a:spcBef>
              <a:spcAft>
                <a:spcPts val="0"/>
              </a:spcAft>
              <a:buNone/>
            </a:pPr>
            <a:endParaRPr/>
          </a:p>
          <a:p>
            <a:pPr marL="0" lvl="0" indent="0" algn="l" rtl="0">
              <a:spcBef>
                <a:spcPts val="0"/>
              </a:spcBef>
              <a:spcAft>
                <a:spcPts val="0"/>
              </a:spcAft>
              <a:buNone/>
            </a:pPr>
            <a:r>
              <a:rPr lang="en"/>
              <a:t>Image: Nebraska College and Career Ready Standards for Science: </a:t>
            </a:r>
            <a:r>
              <a:rPr lang="en" u="sng">
                <a:solidFill>
                  <a:schemeClr val="hlink"/>
                </a:solidFill>
                <a:hlinkClick r:id="rId3"/>
              </a:rPr>
              <a:t>https://cdn.education.ne.gov/wp-content/uploads/2017/10/Nebraska_Science_Standards_Final_10_23.pdf</a:t>
            </a:r>
            <a:endParaRPr/>
          </a:p>
          <a:p>
            <a:pPr marL="0" lvl="0" indent="0" algn="l" rtl="0">
              <a:spcBef>
                <a:spcPts val="0"/>
              </a:spcBef>
              <a:spcAft>
                <a:spcPts val="0"/>
              </a:spcAft>
              <a:buNone/>
            </a:pPr>
            <a:endParaRPr/>
          </a:p>
          <a:p>
            <a:pPr marL="0" lvl="0" indent="0" algn="l" rtl="0">
              <a:spcBef>
                <a:spcPts val="0"/>
              </a:spcBef>
              <a:spcAft>
                <a:spcPts val="0"/>
              </a:spcAft>
              <a:buNone/>
            </a:pPr>
            <a:r>
              <a:rPr lang="en"/>
              <a:t>Let’s take a look at the language of the Nebraska College and Career Ready Standards for Science and how the language connects to the Draft NSCAS Science Blueprint.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c743a384f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c743a384f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Kellen</a:t>
            </a:r>
            <a:endParaRPr/>
          </a:p>
          <a:p>
            <a:pPr marL="0" lvl="0" indent="0" algn="l" rtl="0">
              <a:spcBef>
                <a:spcPts val="0"/>
              </a:spcBef>
              <a:spcAft>
                <a:spcPts val="0"/>
              </a:spcAft>
              <a:buNone/>
            </a:pPr>
            <a:endParaRPr/>
          </a:p>
          <a:p>
            <a:pPr marL="0" lvl="0" indent="0" algn="l" rtl="0">
              <a:spcBef>
                <a:spcPts val="0"/>
              </a:spcBef>
              <a:spcAft>
                <a:spcPts val="0"/>
              </a:spcAft>
              <a:buNone/>
            </a:pPr>
            <a:r>
              <a:rPr lang="en"/>
              <a:t>Image: Nebraska College and Career Ready Standards for Science: </a:t>
            </a:r>
            <a:r>
              <a:rPr lang="en" u="sng">
                <a:solidFill>
                  <a:schemeClr val="hlink"/>
                </a:solidFill>
                <a:hlinkClick r:id="rId3"/>
              </a:rPr>
              <a:t>https://cdn.education.ne.gov/wp-content/uploads/2017/10/Nebraska_Science_Standards_Final_10_23.pdf</a:t>
            </a:r>
            <a:endParaRPr/>
          </a:p>
          <a:p>
            <a:pPr marL="0" lvl="0" indent="0" algn="l" rtl="0">
              <a:spcBef>
                <a:spcPts val="0"/>
              </a:spcBef>
              <a:spcAft>
                <a:spcPts val="0"/>
              </a:spcAft>
              <a:buNone/>
            </a:pPr>
            <a:endParaRPr/>
          </a:p>
          <a:p>
            <a:pPr marL="0" lvl="0" indent="0" algn="l" rtl="0">
              <a:spcBef>
                <a:spcPts val="0"/>
              </a:spcBef>
              <a:spcAft>
                <a:spcPts val="0"/>
              </a:spcAft>
              <a:buNone/>
            </a:pPr>
            <a:r>
              <a:rPr lang="en"/>
              <a:t>(From previous slide) Let’s take a look at elements of the Nebraska College and Career Ready Standards for Science and how those elements connect to the Draft NSCAS Science Blueprint. </a:t>
            </a:r>
            <a:endParaRPr/>
          </a:p>
          <a:p>
            <a:pPr marL="0" lvl="0" indent="0" algn="l" rtl="0">
              <a:spcBef>
                <a:spcPts val="0"/>
              </a:spcBef>
              <a:spcAft>
                <a:spcPts val="0"/>
              </a:spcAft>
              <a:buNone/>
            </a:pPr>
            <a:endParaRPr/>
          </a:p>
          <a:p>
            <a:pPr marL="0" lvl="0" indent="0" algn="l" rtl="0">
              <a:spcBef>
                <a:spcPts val="0"/>
              </a:spcBef>
              <a:spcAft>
                <a:spcPts val="0"/>
              </a:spcAft>
              <a:buNone/>
            </a:pPr>
            <a:r>
              <a:rPr lang="en"/>
              <a:t>The NCCRS-S are written 3-Dimensionally meaning that included in every indicator is a Science and Engineering Practice (SEP), a Disciplinary Core Idea (DCI), and a Crosscutting Concept (CCC).  As we look at the image here, we can see when we break each down, what we’re asking of teaching and learning. </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rgbClr val="0000FF"/>
                </a:solidFill>
              </a:rPr>
              <a:t>Science and Engineering Practices (SEPs)</a:t>
            </a:r>
            <a:endParaRPr b="1">
              <a:solidFill>
                <a:srgbClr val="0000FF"/>
              </a:solidFill>
            </a:endParaRPr>
          </a:p>
          <a:p>
            <a:pPr marL="457200" lvl="0" indent="-298450" algn="l" rtl="0">
              <a:spcBef>
                <a:spcPts val="0"/>
              </a:spcBef>
              <a:spcAft>
                <a:spcPts val="0"/>
              </a:spcAft>
              <a:buSzPts val="1100"/>
              <a:buChar char="-"/>
            </a:pPr>
            <a:r>
              <a:rPr lang="en"/>
              <a:t>What we want students to do</a:t>
            </a:r>
            <a:endParaRPr/>
          </a:p>
          <a:p>
            <a:pPr marL="457200" lvl="0" indent="-298450" algn="l" rtl="0">
              <a:spcBef>
                <a:spcPts val="0"/>
              </a:spcBef>
              <a:spcAft>
                <a:spcPts val="0"/>
              </a:spcAft>
              <a:buSzPts val="1100"/>
              <a:buChar char="-"/>
            </a:pPr>
            <a:r>
              <a:rPr lang="en"/>
              <a:t>Will be </a:t>
            </a:r>
            <a:r>
              <a:rPr lang="en" b="1"/>
              <a:t>bold</a:t>
            </a:r>
            <a:r>
              <a:rPr lang="en"/>
              <a:t> within the NCCRS-S Indicators</a:t>
            </a:r>
            <a:endParaRPr/>
          </a:p>
          <a:p>
            <a:pPr marL="457200" lvl="0" indent="-298450" algn="l" rtl="0">
              <a:spcBef>
                <a:spcPts val="0"/>
              </a:spcBef>
              <a:spcAft>
                <a:spcPts val="0"/>
              </a:spcAft>
              <a:buSzPts val="1100"/>
              <a:buChar char="-"/>
            </a:pPr>
            <a:r>
              <a:rPr lang="en"/>
              <a:t>Total of 8</a:t>
            </a:r>
            <a:endParaRPr/>
          </a:p>
          <a:p>
            <a:pPr marL="457200" lvl="0" indent="-298450" algn="l" rtl="0">
              <a:spcBef>
                <a:spcPts val="0"/>
              </a:spcBef>
              <a:spcAft>
                <a:spcPts val="0"/>
              </a:spcAft>
              <a:buSzPts val="1100"/>
              <a:buChar char="-"/>
            </a:pPr>
            <a:r>
              <a:rPr lang="en"/>
              <a:t>Are written as examples within the indicators. A combination of practices may be used to help students make sense of the content.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FF9900"/>
                </a:solidFill>
              </a:rPr>
              <a:t>Disciplinary Core Ideas (DCIs)</a:t>
            </a:r>
            <a:endParaRPr>
              <a:solidFill>
                <a:srgbClr val="FF9900"/>
              </a:solidFill>
            </a:endParaRPr>
          </a:p>
          <a:p>
            <a:pPr marL="457200" lvl="0" indent="-298450" algn="l" rtl="0">
              <a:spcBef>
                <a:spcPts val="0"/>
              </a:spcBef>
              <a:spcAft>
                <a:spcPts val="0"/>
              </a:spcAft>
              <a:buSzPts val="1100"/>
              <a:buChar char="-"/>
            </a:pPr>
            <a:r>
              <a:rPr lang="en"/>
              <a:t>What we want students to know</a:t>
            </a:r>
            <a:endParaRPr/>
          </a:p>
          <a:p>
            <a:pPr marL="457200" lvl="0" indent="-298450" algn="l" rtl="0">
              <a:spcBef>
                <a:spcPts val="0"/>
              </a:spcBef>
              <a:spcAft>
                <a:spcPts val="0"/>
              </a:spcAft>
              <a:buSzPts val="1100"/>
              <a:buChar char="-"/>
            </a:pPr>
            <a:r>
              <a:rPr lang="en"/>
              <a:t>These will have no special text features within the NCCRS-S Indicators (i.e. no bold, italicized, underline, etc.)</a:t>
            </a:r>
            <a:endParaRPr/>
          </a:p>
          <a:p>
            <a:pPr marL="457200" lvl="0" indent="-298450" algn="l" rtl="0">
              <a:spcBef>
                <a:spcPts val="0"/>
              </a:spcBef>
              <a:spcAft>
                <a:spcPts val="0"/>
              </a:spcAft>
              <a:buSzPts val="1100"/>
              <a:buChar char="-"/>
            </a:pPr>
            <a:r>
              <a:rPr lang="en"/>
              <a:t>Total of 13</a:t>
            </a:r>
            <a:endParaRPr/>
          </a:p>
          <a:p>
            <a:pPr marL="914400" lvl="1" indent="-298450" algn="l" rtl="0">
              <a:spcBef>
                <a:spcPts val="0"/>
              </a:spcBef>
              <a:spcAft>
                <a:spcPts val="0"/>
              </a:spcAft>
              <a:buSzPts val="1100"/>
              <a:buChar char="-"/>
            </a:pPr>
            <a:r>
              <a:rPr lang="en"/>
              <a:t>From where Nebraska’s 15 Topics in the Topic Progression (Appendix A of the NCCRS-S Document) come from.</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rgbClr val="6AA84F"/>
                </a:solidFill>
              </a:rPr>
              <a:t>Crosscutting Concepts (CCCs)</a:t>
            </a:r>
            <a:endParaRPr u="sng">
              <a:solidFill>
                <a:srgbClr val="6AA84F"/>
              </a:solidFill>
            </a:endParaRPr>
          </a:p>
          <a:p>
            <a:pPr marL="457200" lvl="0" indent="-298450" algn="l" rtl="0">
              <a:spcBef>
                <a:spcPts val="0"/>
              </a:spcBef>
              <a:spcAft>
                <a:spcPts val="0"/>
              </a:spcAft>
              <a:buSzPts val="1100"/>
              <a:buChar char="-"/>
            </a:pPr>
            <a:r>
              <a:rPr lang="en"/>
              <a:t>How we want students to think</a:t>
            </a:r>
            <a:endParaRPr/>
          </a:p>
          <a:p>
            <a:pPr marL="457200" lvl="0" indent="-298450" algn="l" rtl="0">
              <a:spcBef>
                <a:spcPts val="0"/>
              </a:spcBef>
              <a:spcAft>
                <a:spcPts val="0"/>
              </a:spcAft>
              <a:buSzPts val="1100"/>
              <a:buChar char="-"/>
            </a:pPr>
            <a:r>
              <a:rPr lang="en"/>
              <a:t>These will be underlined within the NCCRS-S</a:t>
            </a:r>
            <a:endParaRPr/>
          </a:p>
          <a:p>
            <a:pPr marL="457200" lvl="0" indent="-298450" algn="l" rtl="0">
              <a:spcBef>
                <a:spcPts val="0"/>
              </a:spcBef>
              <a:spcAft>
                <a:spcPts val="0"/>
              </a:spcAft>
              <a:buSzPts val="1100"/>
              <a:buChar char="-"/>
            </a:pPr>
            <a:r>
              <a:rPr lang="en"/>
              <a:t>Total of 7</a:t>
            </a:r>
            <a:endParaRPr/>
          </a:p>
          <a:p>
            <a:pPr marL="0" lvl="0" indent="0" algn="l" rtl="0">
              <a:spcBef>
                <a:spcPts val="0"/>
              </a:spcBef>
              <a:spcAft>
                <a:spcPts val="0"/>
              </a:spcAft>
              <a:buNone/>
            </a:pPr>
            <a:endParaRPr/>
          </a:p>
          <a:p>
            <a:pPr marL="0" lvl="0" indent="0" algn="l" rtl="0">
              <a:spcBef>
                <a:spcPts val="0"/>
              </a:spcBef>
              <a:spcAft>
                <a:spcPts val="0"/>
              </a:spcAft>
              <a:buNone/>
            </a:pPr>
            <a:r>
              <a:rPr lang="en"/>
              <a:t>The DRAFT NSCAS Science Blueprint that Jeremy referred to earlier, also encompasses the 3-Dimensions of the NCCRS-S so that teaching, learning, and assessment align.  However, it is important to note that while the NSCAS Statewide Science Assessment is at Grades 5 &amp; 8, K-12 science education is immensely important and topics included in the K-12 Topic Progression (Appendix A) connect to and build on one another as students progress through their education.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c743a384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Kellen</a:t>
            </a:r>
            <a:endParaRPr/>
          </a:p>
          <a:p>
            <a:pPr marL="0" lvl="0" indent="0" algn="l" rtl="0">
              <a:spcBef>
                <a:spcPts val="0"/>
              </a:spcBef>
              <a:spcAft>
                <a:spcPts val="0"/>
              </a:spcAft>
              <a:buNone/>
            </a:pPr>
            <a:endParaRPr/>
          </a:p>
          <a:p>
            <a:pPr marL="0" lvl="0" indent="0" algn="l" rtl="0">
              <a:spcBef>
                <a:spcPts val="0"/>
              </a:spcBef>
              <a:spcAft>
                <a:spcPts val="0"/>
              </a:spcAft>
              <a:buNone/>
            </a:pPr>
            <a:r>
              <a:rPr lang="en"/>
              <a:t>The text below comes from Appendix B: Performance Task Map included in the NE Science - Draft Public Blueprint Updates 12-18-19</a:t>
            </a:r>
            <a:endParaRPr/>
          </a:p>
          <a:p>
            <a:pPr marL="0" lvl="0" indent="0" algn="l" rtl="0">
              <a:spcBef>
                <a:spcPts val="0"/>
              </a:spcBef>
              <a:spcAft>
                <a:spcPts val="0"/>
              </a:spcAft>
              <a:buNone/>
            </a:pPr>
            <a:endParaRPr/>
          </a:p>
          <a:p>
            <a:pPr marL="0" lvl="0" indent="0" algn="l" rtl="0">
              <a:spcBef>
                <a:spcPts val="0"/>
              </a:spcBef>
              <a:spcAft>
                <a:spcPts val="0"/>
              </a:spcAft>
              <a:buNone/>
            </a:pPr>
            <a:r>
              <a:rPr lang="en"/>
              <a:t>“</a:t>
            </a:r>
            <a:r>
              <a:rPr lang="en" i="1"/>
              <a:t>The performance task map below shows how tasks for the assessment are constructed and how they might fit into the 3-dimensional elements. Writers select one or more DCIs then find a phenomenon to match. Other 3-dimensional elements are then selected that will support the DCIs and the phenomenon. Finally, the task is written. The task is made up from one or more scenarios, which are non-interactive and consist of text and/or graphics. Each scenario supports one or more prompts, which are the interactive pieces that require a student response.</a:t>
            </a:r>
            <a:r>
              <a:rPr lang="en"/>
              <a:t>”</a:t>
            </a:r>
            <a:endParaRPr/>
          </a:p>
          <a:p>
            <a:pPr marL="0" lvl="0" indent="0" algn="l" rtl="0">
              <a:spcBef>
                <a:spcPts val="0"/>
              </a:spcBef>
              <a:spcAft>
                <a:spcPts val="0"/>
              </a:spcAft>
              <a:buNone/>
            </a:pPr>
            <a:endParaRPr/>
          </a:p>
        </p:txBody>
      </p:sp>
      <p:sp>
        <p:nvSpPr>
          <p:cNvPr id="210" name="Google Shape;210;g6c743a384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c743a384f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c743a384f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Kellen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Highlight and briefly discuss the resources that have been linked to the slide.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Links to resources include:</a:t>
            </a:r>
            <a:endParaRPr dirty="0"/>
          </a:p>
          <a:p>
            <a:pPr marL="457200" lvl="0" indent="-298450" algn="l" rtl="0">
              <a:spcBef>
                <a:spcPts val="0"/>
              </a:spcBef>
              <a:spcAft>
                <a:spcPts val="0"/>
              </a:spcAft>
              <a:buSzPts val="1100"/>
              <a:buChar char="-"/>
            </a:pPr>
            <a:r>
              <a:rPr lang="en" dirty="0"/>
              <a:t>NDE Science - </a:t>
            </a:r>
            <a:r>
              <a:rPr lang="en" u="sng" dirty="0">
                <a:solidFill>
                  <a:schemeClr val="hlink"/>
                </a:solidFill>
                <a:hlinkClick r:id="rId3"/>
              </a:rPr>
              <a:t>https://www.education.ne.gov/science/</a:t>
            </a:r>
            <a:endParaRPr dirty="0"/>
          </a:p>
          <a:p>
            <a:pPr marL="457200" lvl="0" indent="-298450" algn="l" rtl="0">
              <a:spcBef>
                <a:spcPts val="0"/>
              </a:spcBef>
              <a:spcAft>
                <a:spcPts val="0"/>
              </a:spcAft>
              <a:buSzPts val="1100"/>
              <a:buChar char="-"/>
            </a:pPr>
            <a:r>
              <a:rPr lang="en" dirty="0"/>
              <a:t>Science Assessment Transition - </a:t>
            </a:r>
            <a:r>
              <a:rPr lang="en" u="sng" dirty="0">
                <a:solidFill>
                  <a:schemeClr val="hlink"/>
                </a:solidFill>
                <a:hlinkClick r:id="rId4"/>
              </a:rPr>
              <a:t>https://www.education.ne.gov/assessment/nscas-science-assessment-transition/</a:t>
            </a:r>
            <a:endParaRPr dirty="0"/>
          </a:p>
          <a:p>
            <a:pPr marL="457200" lvl="0" indent="-298450" algn="l" rtl="0">
              <a:spcBef>
                <a:spcPts val="0"/>
              </a:spcBef>
              <a:spcAft>
                <a:spcPts val="0"/>
              </a:spcAft>
              <a:buSzPts val="1100"/>
              <a:buChar char="-"/>
            </a:pPr>
            <a:r>
              <a:rPr lang="en" dirty="0"/>
              <a:t>NSCAS Science Update (2019 Admin Days) - </a:t>
            </a:r>
            <a:r>
              <a:rPr lang="en" u="sng" dirty="0">
                <a:solidFill>
                  <a:schemeClr val="hlink"/>
                </a:solidFill>
                <a:hlinkClick r:id="rId5"/>
              </a:rPr>
              <a:t>https://www.education.ne.gov/assessment/nscas-science-assessment-transition/#1533760763284-062273c5-75c0</a:t>
            </a:r>
            <a:endParaRPr dirty="0"/>
          </a:p>
          <a:p>
            <a:pPr marL="457200" lvl="0" indent="-298450" algn="l" rtl="0">
              <a:spcBef>
                <a:spcPts val="0"/>
              </a:spcBef>
              <a:spcAft>
                <a:spcPts val="0"/>
              </a:spcAft>
              <a:buSzPts val="1100"/>
              <a:buChar char="-"/>
            </a:pPr>
            <a:r>
              <a:rPr lang="en" dirty="0"/>
              <a:t>Draft NSCAS Science Blueprint Spreadsheet - </a:t>
            </a:r>
            <a:r>
              <a:rPr lang="en" u="sng" dirty="0">
                <a:solidFill>
                  <a:schemeClr val="hlink"/>
                </a:solidFill>
                <a:hlinkClick r:id="rId6"/>
              </a:rPr>
              <a:t>https</a:t>
            </a:r>
            <a:r>
              <a:rPr lang="en" u="sng" dirty="0" smtClean="0">
                <a:solidFill>
                  <a:schemeClr val="hlink"/>
                </a:solidFill>
                <a:hlinkClick r:id="rId6"/>
              </a:rPr>
              <a:t>://docs.google.com/spreadsheets/d/1c4e8Z6XD390TbZC4xbG3bY24HaY0ajkxWoffpPy0Fp4/edit?usp=sharing</a:t>
            </a:r>
            <a:endParaRPr dirty="0"/>
          </a:p>
          <a:p>
            <a:pPr marL="914400" lvl="1" indent="-298450" algn="l" rtl="0">
              <a:spcBef>
                <a:spcPts val="0"/>
              </a:spcBef>
              <a:spcAft>
                <a:spcPts val="0"/>
              </a:spcAft>
              <a:buSzPts val="1100"/>
              <a:buChar char="-"/>
            </a:pPr>
            <a:r>
              <a:rPr lang="en" dirty="0"/>
              <a:t>Provide a tour of the </a:t>
            </a:r>
            <a:r>
              <a:rPr lang="en" dirty="0" smtClean="0"/>
              <a:t>document</a:t>
            </a:r>
            <a:endParaRPr dirty="0"/>
          </a:p>
          <a:p>
            <a:pPr marL="914400" lvl="1" indent="-298450" algn="l" rtl="0">
              <a:spcBef>
                <a:spcPts val="0"/>
              </a:spcBef>
              <a:spcAft>
                <a:spcPts val="0"/>
              </a:spcAft>
              <a:buSzPts val="1100"/>
              <a:buChar char="-"/>
            </a:pPr>
            <a:r>
              <a:rPr lang="en" dirty="0"/>
              <a:t>Discuss Columns (Why are some SEPs divided?)</a:t>
            </a:r>
            <a:endParaRPr dirty="0"/>
          </a:p>
          <a:p>
            <a:pPr marL="914400" lvl="1" indent="-298450" algn="l" rtl="0">
              <a:spcBef>
                <a:spcPts val="0"/>
              </a:spcBef>
              <a:spcAft>
                <a:spcPts val="0"/>
              </a:spcAft>
              <a:buSzPts val="1100"/>
              <a:buChar char="-"/>
            </a:pPr>
            <a:r>
              <a:rPr lang="en" dirty="0"/>
              <a:t>Viewing rights, however one can make a copy and adapt as needed</a:t>
            </a:r>
            <a:endParaRPr dirty="0"/>
          </a:p>
          <a:p>
            <a:pPr marL="457200" lvl="0" indent="-298450" algn="l" rtl="0">
              <a:spcBef>
                <a:spcPts val="0"/>
              </a:spcBef>
              <a:spcAft>
                <a:spcPts val="0"/>
              </a:spcAft>
              <a:buSzPts val="1100"/>
              <a:buChar char="-"/>
            </a:pPr>
            <a:r>
              <a:rPr lang="en" dirty="0"/>
              <a:t>NCCRS-S Document - </a:t>
            </a:r>
            <a:r>
              <a:rPr lang="en" u="sng" dirty="0">
                <a:solidFill>
                  <a:schemeClr val="hlink"/>
                </a:solidFill>
                <a:hlinkClick r:id="rId7"/>
              </a:rPr>
              <a:t>https://cdn.education.ne.gov/wp-content/uploads/2017/10/Nebraska_Science_Standards_Final_10_23.pdf</a:t>
            </a:r>
            <a:endParaRPr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6c743a384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6c743a384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Kellen</a:t>
            </a:r>
            <a:endParaRPr/>
          </a:p>
          <a:p>
            <a:pPr marL="0" lvl="0" indent="0" algn="l" rtl="0">
              <a:spcBef>
                <a:spcPts val="0"/>
              </a:spcBef>
              <a:spcAft>
                <a:spcPts val="0"/>
              </a:spcAft>
              <a:buNone/>
            </a:pPr>
            <a:endParaRPr/>
          </a:p>
          <a:p>
            <a:pPr marL="0" lvl="0" indent="0" algn="l" rtl="0">
              <a:spcBef>
                <a:spcPts val="0"/>
              </a:spcBef>
              <a:spcAft>
                <a:spcPts val="0"/>
              </a:spcAft>
              <a:buNone/>
            </a:pPr>
            <a:r>
              <a:rPr lang="en"/>
              <a:t>Image: This image was originally included in a presentation from NDE (Sara Cooper) during the 2017-18 school year. </a:t>
            </a:r>
            <a:endParaRPr/>
          </a:p>
          <a:p>
            <a:pPr marL="0" lvl="0" indent="0" algn="l" rtl="0">
              <a:spcBef>
                <a:spcPts val="0"/>
              </a:spcBef>
              <a:spcAft>
                <a:spcPts val="0"/>
              </a:spcAft>
              <a:buNone/>
            </a:pPr>
            <a:endParaRPr/>
          </a:p>
          <a:p>
            <a:pPr marL="0" lvl="0" indent="0" algn="l" rtl="0">
              <a:spcBef>
                <a:spcPts val="0"/>
              </a:spcBef>
              <a:spcAft>
                <a:spcPts val="0"/>
              </a:spcAft>
              <a:buNone/>
            </a:pPr>
            <a:r>
              <a:rPr lang="en"/>
              <a:t>Direction for NCCRS-S in both instruction and assessment. </a:t>
            </a:r>
            <a:endParaRPr/>
          </a:p>
          <a:p>
            <a:pPr marL="457200" lvl="0" indent="-298450" algn="l" rtl="0">
              <a:spcBef>
                <a:spcPts val="0"/>
              </a:spcBef>
              <a:spcAft>
                <a:spcPts val="0"/>
              </a:spcAft>
              <a:buSzPts val="1100"/>
              <a:buChar char="-"/>
            </a:pPr>
            <a:r>
              <a:rPr lang="en"/>
              <a:t>As we continue to learn more about the Nebraska College and Career Ready Standards for Science in terms of the language, organization, and the 3-Dimensional Components, we can begin to make better sense of these elements and begin moving towards figuring out how best to implement our learning into teaching, learning, and assessment practices.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a27ca11c7_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Thanks to Kellen and Rhonda and all NE educators that have been instrumental in the development of NSCAS Science. The new CCR science standards require a paradigm shift and that includes the way that educators all over the country are approaching large scale science assessment. NE educators from classrooms, buildings, districts, and ESU have been integral to this transition from the writing of the standards to the development of the assessment. Can’t thank them enough for the pushing themselves and us towards the new assessment. </a:t>
            </a:r>
            <a:endParaRPr/>
          </a:p>
        </p:txBody>
      </p:sp>
      <p:sp>
        <p:nvSpPr>
          <p:cNvPr id="98" name="Google Shape;98;g5a27ca11c7_2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cabd6623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Guides (NDE Science webpage) detailed NGSS Element descriptions were main sources for NE educators during task development</a:t>
            </a:r>
            <a:endParaRPr/>
          </a:p>
        </p:txBody>
      </p:sp>
      <p:sp>
        <p:nvSpPr>
          <p:cNvPr id="226" name="Google Shape;226;g6cabd6623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a27ca11c7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May want to download the blueprint before you continue with the presentation</a:t>
            </a:r>
            <a:endParaRPr/>
          </a:p>
        </p:txBody>
      </p:sp>
      <p:sp>
        <p:nvSpPr>
          <p:cNvPr id="104" name="Google Shape;104;g5a27ca11c7_2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cabd6623d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Census-all students, need all students because we need to field test as many tasks as possible</a:t>
            </a:r>
            <a:endParaRPr/>
          </a:p>
          <a:p>
            <a:pPr marL="0" lvl="0" indent="0" algn="l" rtl="0">
              <a:spcBef>
                <a:spcPts val="0"/>
              </a:spcBef>
              <a:spcAft>
                <a:spcPts val="0"/>
              </a:spcAft>
              <a:buNone/>
            </a:pPr>
            <a:r>
              <a:rPr lang="en"/>
              <a:t>Typically field test is embedded but this is stand-alone</a:t>
            </a:r>
            <a:endParaRPr/>
          </a:p>
        </p:txBody>
      </p:sp>
      <p:sp>
        <p:nvSpPr>
          <p:cNvPr id="110" name="Google Shape;110;g6cabd6623d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c743a384f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6c743a384f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Tasks-information on left graphs, text, visual</a:t>
            </a:r>
            <a:endParaRPr/>
          </a:p>
          <a:p>
            <a:pPr marL="0" lvl="0" indent="0" algn="l" rtl="0">
              <a:lnSpc>
                <a:spcPct val="100000"/>
              </a:lnSpc>
              <a:spcBef>
                <a:spcPts val="0"/>
              </a:spcBef>
              <a:spcAft>
                <a:spcPts val="0"/>
              </a:spcAft>
              <a:buSzPts val="1400"/>
              <a:buNone/>
            </a:pPr>
            <a:r>
              <a:rPr lang="en"/>
              <a:t>prompt/questions on right</a:t>
            </a:r>
            <a:endParaRPr/>
          </a:p>
        </p:txBody>
      </p:sp>
      <p:sp>
        <p:nvSpPr>
          <p:cNvPr id="117" name="Google Shape;117;g6c743a384f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c743a384f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6c743a384f_1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6c743a384f_1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6c743a384f_1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6c743a384f_1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6c743a384f_1_1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cabd6623d_2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6cabd6623d_2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6cabd6623d_2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cabd6623d_2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6cabd6623d_2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6cabd6623d_2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828800" y="273844"/>
            <a:ext cx="668655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14"/>
          <p:cNvSpPr txBox="1">
            <a:spLocks noGrp="1"/>
          </p:cNvSpPr>
          <p:nvPr>
            <p:ph type="body" idx="1"/>
          </p:nvPr>
        </p:nvSpPr>
        <p:spPr>
          <a:xfrm>
            <a:off x="1828800" y="1369219"/>
            <a:ext cx="668655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4500"/>
              <a:buFont typeface="Twentieth Century"/>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lt1"/>
              </a:buClr>
              <a:buSzPts val="1800"/>
              <a:buNone/>
              <a:defRPr sz="1800">
                <a:solidFill>
                  <a:schemeClr val="l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623888" y="292895"/>
            <a:ext cx="7886700" cy="132873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1"/>
              </a:buClr>
              <a:buSzPts val="4500"/>
              <a:buFont typeface="Twentieth Century"/>
              <a:buNone/>
              <a:defRPr sz="45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6"/>
          <p:cNvSpPr txBox="1">
            <a:spLocks noGrp="1"/>
          </p:cNvSpPr>
          <p:nvPr>
            <p:ph type="body" idx="1"/>
          </p:nvPr>
        </p:nvSpPr>
        <p:spPr>
          <a:xfrm>
            <a:off x="623888" y="1783081"/>
            <a:ext cx="3846281" cy="1471352"/>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A8992"/>
              </a:buClr>
              <a:buSzPts val="1800"/>
              <a:buNone/>
              <a:defRPr sz="1800">
                <a:solidFill>
                  <a:srgbClr val="8A8992"/>
                </a:solidFill>
              </a:defRPr>
            </a:lvl1pPr>
            <a:lvl2pPr marL="914400" lvl="1" indent="-228600" algn="l">
              <a:lnSpc>
                <a:spcPct val="90000"/>
              </a:lnSpc>
              <a:spcBef>
                <a:spcPts val="400"/>
              </a:spcBef>
              <a:spcAft>
                <a:spcPts val="0"/>
              </a:spcAft>
              <a:buClr>
                <a:srgbClr val="8A8992"/>
              </a:buClr>
              <a:buSzPts val="1500"/>
              <a:buNone/>
              <a:defRPr sz="1500">
                <a:solidFill>
                  <a:srgbClr val="8A8992"/>
                </a:solidFill>
              </a:defRPr>
            </a:lvl2pPr>
            <a:lvl3pPr marL="1371600" lvl="2" indent="-228600" algn="l">
              <a:lnSpc>
                <a:spcPct val="90000"/>
              </a:lnSpc>
              <a:spcBef>
                <a:spcPts val="400"/>
              </a:spcBef>
              <a:spcAft>
                <a:spcPts val="0"/>
              </a:spcAft>
              <a:buClr>
                <a:srgbClr val="8A8992"/>
              </a:buClr>
              <a:buSzPts val="1400"/>
              <a:buNone/>
              <a:defRPr sz="1400">
                <a:solidFill>
                  <a:srgbClr val="8A8992"/>
                </a:solidFill>
              </a:defRPr>
            </a:lvl3pPr>
            <a:lvl4pPr marL="1828800" lvl="3" indent="-228600" algn="l">
              <a:lnSpc>
                <a:spcPct val="90000"/>
              </a:lnSpc>
              <a:spcBef>
                <a:spcPts val="400"/>
              </a:spcBef>
              <a:spcAft>
                <a:spcPts val="0"/>
              </a:spcAft>
              <a:buClr>
                <a:srgbClr val="8A8992"/>
              </a:buClr>
              <a:buSzPts val="1200"/>
              <a:buNone/>
              <a:defRPr sz="1200">
                <a:solidFill>
                  <a:srgbClr val="8A8992"/>
                </a:solidFill>
              </a:defRPr>
            </a:lvl4pPr>
            <a:lvl5pPr marL="2286000" lvl="4" indent="-228600" algn="l">
              <a:lnSpc>
                <a:spcPct val="90000"/>
              </a:lnSpc>
              <a:spcBef>
                <a:spcPts val="400"/>
              </a:spcBef>
              <a:spcAft>
                <a:spcPts val="0"/>
              </a:spcAft>
              <a:buClr>
                <a:srgbClr val="8A8992"/>
              </a:buClr>
              <a:buSzPts val="1200"/>
              <a:buNone/>
              <a:defRPr sz="1200">
                <a:solidFill>
                  <a:srgbClr val="8A8992"/>
                </a:solidFill>
              </a:defRPr>
            </a:lvl5pPr>
            <a:lvl6pPr marL="2743200" lvl="5" indent="-228600" algn="l">
              <a:lnSpc>
                <a:spcPct val="90000"/>
              </a:lnSpc>
              <a:spcBef>
                <a:spcPts val="400"/>
              </a:spcBef>
              <a:spcAft>
                <a:spcPts val="0"/>
              </a:spcAft>
              <a:buClr>
                <a:srgbClr val="8A8992"/>
              </a:buClr>
              <a:buSzPts val="1200"/>
              <a:buNone/>
              <a:defRPr sz="1200">
                <a:solidFill>
                  <a:srgbClr val="8A8992"/>
                </a:solidFill>
              </a:defRPr>
            </a:lvl6pPr>
            <a:lvl7pPr marL="3200400" lvl="6" indent="-228600" algn="l">
              <a:lnSpc>
                <a:spcPct val="90000"/>
              </a:lnSpc>
              <a:spcBef>
                <a:spcPts val="400"/>
              </a:spcBef>
              <a:spcAft>
                <a:spcPts val="0"/>
              </a:spcAft>
              <a:buClr>
                <a:srgbClr val="8A8992"/>
              </a:buClr>
              <a:buSzPts val="1200"/>
              <a:buNone/>
              <a:defRPr sz="1200">
                <a:solidFill>
                  <a:srgbClr val="8A8992"/>
                </a:solidFill>
              </a:defRPr>
            </a:lvl7pPr>
            <a:lvl8pPr marL="3657600" lvl="7" indent="-228600" algn="l">
              <a:lnSpc>
                <a:spcPct val="90000"/>
              </a:lnSpc>
              <a:spcBef>
                <a:spcPts val="400"/>
              </a:spcBef>
              <a:spcAft>
                <a:spcPts val="0"/>
              </a:spcAft>
              <a:buClr>
                <a:srgbClr val="8A8992"/>
              </a:buClr>
              <a:buSzPts val="1200"/>
              <a:buNone/>
              <a:defRPr sz="1200">
                <a:solidFill>
                  <a:srgbClr val="8A8992"/>
                </a:solidFill>
              </a:defRPr>
            </a:lvl8pPr>
            <a:lvl9pPr marL="4114800" lvl="8" indent="-228600" algn="l">
              <a:lnSpc>
                <a:spcPct val="90000"/>
              </a:lnSpc>
              <a:spcBef>
                <a:spcPts val="400"/>
              </a:spcBef>
              <a:spcAft>
                <a:spcPts val="0"/>
              </a:spcAft>
              <a:buClr>
                <a:srgbClr val="8A8992"/>
              </a:buClr>
              <a:buSzPts val="1200"/>
              <a:buNone/>
              <a:defRPr sz="1200">
                <a:solidFill>
                  <a:srgbClr val="8A899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4793455" y="273844"/>
            <a:ext cx="3721894"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3300"/>
              <a:buFont typeface="Twentieth Century"/>
              <a:buNone/>
              <a:defRPr>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17"/>
          <p:cNvSpPr txBox="1">
            <a:spLocks noGrp="1"/>
          </p:cNvSpPr>
          <p:nvPr>
            <p:ph type="body" idx="1"/>
          </p:nvPr>
        </p:nvSpPr>
        <p:spPr>
          <a:xfrm>
            <a:off x="4793455" y="1369219"/>
            <a:ext cx="3721894"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wo Content">
  <p:cSld name="3_Two Conten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914399" y="2295525"/>
            <a:ext cx="7329488" cy="994172"/>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3300"/>
              <a:buFont typeface="Twentieth Century"/>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8"/>
          <p:cNvSpPr txBox="1">
            <a:spLocks noGrp="1"/>
          </p:cNvSpPr>
          <p:nvPr>
            <p:ph type="subTitle" idx="1"/>
          </p:nvPr>
        </p:nvSpPr>
        <p:spPr>
          <a:xfrm>
            <a:off x="728663" y="3494485"/>
            <a:ext cx="7700963"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lt1"/>
              </a:buClr>
              <a:buSzPts val="1800"/>
              <a:buNone/>
              <a:defRPr sz="1800">
                <a:solidFill>
                  <a:schemeClr val="l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wo Content">
  <p:cSld name="2_Two Content">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9"/>
          <p:cNvSpPr txBox="1">
            <a:spLocks noGrp="1"/>
          </p:cNvSpPr>
          <p:nvPr>
            <p:ph type="title"/>
          </p:nvPr>
        </p:nvSpPr>
        <p:spPr>
          <a:xfrm>
            <a:off x="292893" y="73819"/>
            <a:ext cx="2293144" cy="2590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300"/>
              <a:buFont typeface="Twentieth Century"/>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9"/>
          <p:cNvSpPr txBox="1">
            <a:spLocks noGrp="1"/>
          </p:cNvSpPr>
          <p:nvPr>
            <p:ph type="body" idx="1"/>
          </p:nvPr>
        </p:nvSpPr>
        <p:spPr>
          <a:xfrm>
            <a:off x="4793456" y="1369219"/>
            <a:ext cx="1735932" cy="3138487"/>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100"/>
              <a:buNone/>
              <a:defRPr>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wo Content">
  <p:cSld name="1_Two Conten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2993231" y="1595438"/>
            <a:ext cx="3764757"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300"/>
              <a:buFont typeface="Twentieth Century"/>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20"/>
          <p:cNvSpPr txBox="1">
            <a:spLocks noGrp="1"/>
          </p:cNvSpPr>
          <p:nvPr>
            <p:ph type="body" idx="1"/>
          </p:nvPr>
        </p:nvSpPr>
        <p:spPr>
          <a:xfrm>
            <a:off x="2993231" y="2671763"/>
            <a:ext cx="3764757" cy="196095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Clr>
                <a:schemeClr val="lt1"/>
              </a:buClr>
              <a:buSzPts val="2100"/>
              <a:buChar char="•"/>
              <a:defRPr>
                <a:solidFill>
                  <a:schemeClr val="lt1"/>
                </a:solidFill>
              </a:defRPr>
            </a:lvl1pPr>
            <a:lvl2pPr marL="914400" lvl="1" indent="-342900" algn="l">
              <a:lnSpc>
                <a:spcPct val="90000"/>
              </a:lnSpc>
              <a:spcBef>
                <a:spcPts val="400"/>
              </a:spcBef>
              <a:spcAft>
                <a:spcPts val="0"/>
              </a:spcAft>
              <a:buClr>
                <a:schemeClr val="lt1"/>
              </a:buClr>
              <a:buSzPts val="1800"/>
              <a:buChar char="•"/>
              <a:defRPr>
                <a:solidFill>
                  <a:schemeClr val="lt1"/>
                </a:solidFill>
              </a:defRPr>
            </a:lvl2pPr>
            <a:lvl3pPr marL="1371600" lvl="2" indent="-323850" algn="l">
              <a:lnSpc>
                <a:spcPct val="90000"/>
              </a:lnSpc>
              <a:spcBef>
                <a:spcPts val="400"/>
              </a:spcBef>
              <a:spcAft>
                <a:spcPts val="0"/>
              </a:spcAft>
              <a:buClr>
                <a:schemeClr val="lt1"/>
              </a:buClr>
              <a:buSzPts val="15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3300"/>
              <a:buFont typeface="Twentieth Century"/>
              <a:buNone/>
              <a:defRPr>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21"/>
          <p:cNvSpPr txBox="1">
            <a:spLocks noGrp="1"/>
          </p:cNvSpPr>
          <p:nvPr>
            <p:ph type="body" idx="1"/>
          </p:nvPr>
        </p:nvSpPr>
        <p:spPr>
          <a:xfrm>
            <a:off x="3986213" y="1260872"/>
            <a:ext cx="4530328"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8" name="Google Shape;78;p21"/>
          <p:cNvSpPr txBox="1">
            <a:spLocks noGrp="1"/>
          </p:cNvSpPr>
          <p:nvPr>
            <p:ph type="body" idx="2"/>
          </p:nvPr>
        </p:nvSpPr>
        <p:spPr>
          <a:xfrm>
            <a:off x="3986213" y="1878806"/>
            <a:ext cx="4530328" cy="326469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3300"/>
              <a:buFont typeface="Twentieth Century"/>
              <a:buNone/>
              <a:defRPr>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22"/>
          <p:cNvSpPr txBox="1">
            <a:spLocks noGrp="1"/>
          </p:cNvSpPr>
          <p:nvPr>
            <p:ph type="body" idx="1"/>
          </p:nvPr>
        </p:nvSpPr>
        <p:spPr>
          <a:xfrm>
            <a:off x="3636169" y="1260872"/>
            <a:ext cx="4880372"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2" name="Google Shape;82;p22"/>
          <p:cNvSpPr txBox="1">
            <a:spLocks noGrp="1"/>
          </p:cNvSpPr>
          <p:nvPr>
            <p:ph type="body" idx="2"/>
          </p:nvPr>
        </p:nvSpPr>
        <p:spPr>
          <a:xfrm>
            <a:off x="3636169" y="1878806"/>
            <a:ext cx="4880372" cy="326469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wo Content">
  <p:cSld name="4_Two Conten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2850355" y="4149328"/>
            <a:ext cx="6293645" cy="994172"/>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3300"/>
              <a:buFont typeface="Twentieth Century"/>
              <a:buNone/>
              <a:defRPr>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1828800" y="273844"/>
            <a:ext cx="66864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 name="Google Shape;87;p24"/>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8" name="Google Shape;88;p24"/>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9" name="Google Shape;89;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A8992"/>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A8992"/>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A8992"/>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A8992"/>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A8992"/>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A8992"/>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A8992"/>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A8992"/>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A8992"/>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828800" y="273844"/>
            <a:ext cx="668655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Twentieth Century"/>
              <a:buNone/>
              <a:defRPr sz="33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1828800" y="1369219"/>
            <a:ext cx="668655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3" name="Google Shape;53;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A8992"/>
                </a:solidFill>
                <a:latin typeface="Twentieth Century"/>
                <a:ea typeface="Twentieth Century"/>
                <a:cs typeface="Twentieth Century"/>
                <a:sym typeface="Twentieth Century"/>
              </a:defRPr>
            </a:lvl1pPr>
            <a:lvl2pPr marL="0" marR="0" lvl="1" indent="0" algn="r" rtl="0">
              <a:spcBef>
                <a:spcPts val="0"/>
              </a:spcBef>
              <a:buNone/>
              <a:defRPr sz="900" b="0" i="0" u="none" strike="noStrike" cap="none">
                <a:solidFill>
                  <a:srgbClr val="8A8992"/>
                </a:solidFill>
                <a:latin typeface="Twentieth Century"/>
                <a:ea typeface="Twentieth Century"/>
                <a:cs typeface="Twentieth Century"/>
                <a:sym typeface="Twentieth Century"/>
              </a:defRPr>
            </a:lvl2pPr>
            <a:lvl3pPr marL="0" marR="0" lvl="2" indent="0" algn="r" rtl="0">
              <a:spcBef>
                <a:spcPts val="0"/>
              </a:spcBef>
              <a:buNone/>
              <a:defRPr sz="900" b="0" i="0" u="none" strike="noStrike" cap="none">
                <a:solidFill>
                  <a:srgbClr val="8A8992"/>
                </a:solidFill>
                <a:latin typeface="Twentieth Century"/>
                <a:ea typeface="Twentieth Century"/>
                <a:cs typeface="Twentieth Century"/>
                <a:sym typeface="Twentieth Century"/>
              </a:defRPr>
            </a:lvl3pPr>
            <a:lvl4pPr marL="0" marR="0" lvl="3" indent="0" algn="r" rtl="0">
              <a:spcBef>
                <a:spcPts val="0"/>
              </a:spcBef>
              <a:buNone/>
              <a:defRPr sz="900" b="0" i="0" u="none" strike="noStrike" cap="none">
                <a:solidFill>
                  <a:srgbClr val="8A8992"/>
                </a:solidFill>
                <a:latin typeface="Twentieth Century"/>
                <a:ea typeface="Twentieth Century"/>
                <a:cs typeface="Twentieth Century"/>
                <a:sym typeface="Twentieth Century"/>
              </a:defRPr>
            </a:lvl4pPr>
            <a:lvl5pPr marL="0" marR="0" lvl="4" indent="0" algn="r" rtl="0">
              <a:spcBef>
                <a:spcPts val="0"/>
              </a:spcBef>
              <a:buNone/>
              <a:defRPr sz="900" b="0" i="0" u="none" strike="noStrike" cap="none">
                <a:solidFill>
                  <a:srgbClr val="8A8992"/>
                </a:solidFill>
                <a:latin typeface="Twentieth Century"/>
                <a:ea typeface="Twentieth Century"/>
                <a:cs typeface="Twentieth Century"/>
                <a:sym typeface="Twentieth Century"/>
              </a:defRPr>
            </a:lvl5pPr>
            <a:lvl6pPr marL="0" marR="0" lvl="5" indent="0" algn="r" rtl="0">
              <a:spcBef>
                <a:spcPts val="0"/>
              </a:spcBef>
              <a:buNone/>
              <a:defRPr sz="900" b="0" i="0" u="none" strike="noStrike" cap="none">
                <a:solidFill>
                  <a:srgbClr val="8A8992"/>
                </a:solidFill>
                <a:latin typeface="Twentieth Century"/>
                <a:ea typeface="Twentieth Century"/>
                <a:cs typeface="Twentieth Century"/>
                <a:sym typeface="Twentieth Century"/>
              </a:defRPr>
            </a:lvl6pPr>
            <a:lvl7pPr marL="0" marR="0" lvl="6" indent="0" algn="r" rtl="0">
              <a:spcBef>
                <a:spcPts val="0"/>
              </a:spcBef>
              <a:buNone/>
              <a:defRPr sz="900" b="0" i="0" u="none" strike="noStrike" cap="none">
                <a:solidFill>
                  <a:srgbClr val="8A8992"/>
                </a:solidFill>
                <a:latin typeface="Twentieth Century"/>
                <a:ea typeface="Twentieth Century"/>
                <a:cs typeface="Twentieth Century"/>
                <a:sym typeface="Twentieth Century"/>
              </a:defRPr>
            </a:lvl7pPr>
            <a:lvl8pPr marL="0" marR="0" lvl="7" indent="0" algn="r" rtl="0">
              <a:spcBef>
                <a:spcPts val="0"/>
              </a:spcBef>
              <a:buNone/>
              <a:defRPr sz="900" b="0" i="0" u="none" strike="noStrike" cap="none">
                <a:solidFill>
                  <a:srgbClr val="8A8992"/>
                </a:solidFill>
                <a:latin typeface="Twentieth Century"/>
                <a:ea typeface="Twentieth Century"/>
                <a:cs typeface="Twentieth Century"/>
                <a:sym typeface="Twentieth Century"/>
              </a:defRPr>
            </a:lvl8pPr>
            <a:lvl9pPr marL="0" marR="0" lvl="8" indent="0" algn="r" rtl="0">
              <a:spcBef>
                <a:spcPts val="0"/>
              </a:spcBef>
              <a:buNone/>
              <a:defRPr sz="900" b="0" i="0" u="none" strike="noStrike" cap="none">
                <a:solidFill>
                  <a:srgbClr val="8A8992"/>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ducation.ne.gov/science/" TargetMode="External"/><Relationship Id="rId7" Type="http://schemas.openxmlformats.org/officeDocument/2006/relationships/hyperlink" Target="https://docs.google.com/spreadsheets/d/1c4e8Z6XD390TbZC4xbG3bY24HaY0ajkxWoffpPy0Fp4/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s://www.education.ne.gov/assessment/nscas-science-assessment-transition/#1533760763284-062273c5-75c0" TargetMode="External"/><Relationship Id="rId5" Type="http://schemas.openxmlformats.org/officeDocument/2006/relationships/hyperlink" Target="https://cdn.education.ne.gov/wp-content/uploads/2017/10/Nebraska_Science_Standards_Final_10_23.pdf" TargetMode="External"/><Relationship Id="rId4" Type="http://schemas.openxmlformats.org/officeDocument/2006/relationships/hyperlink" Target="https://www.education.ne.gov/assessment/nscas-science-assessment-transitio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s://cdn.education.ne.gov/wp-content/uploads/2019/11/Schedule-Guidance-for-the-Spring-2020-Summative-Assessment-Final.docx"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community.nwea.org/community/nebraska/practice-tests"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5"/>
          <p:cNvSpPr txBox="1">
            <a:spLocks noGrp="1"/>
          </p:cNvSpPr>
          <p:nvPr>
            <p:ph type="ctrTitle"/>
          </p:nvPr>
        </p:nvSpPr>
        <p:spPr>
          <a:xfrm>
            <a:off x="1231053" y="1857772"/>
            <a:ext cx="68580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4500"/>
              <a:buFont typeface="Twentieth Century"/>
              <a:buNone/>
            </a:pPr>
            <a:r>
              <a:rPr lang="en" sz="6000" dirty="0"/>
              <a:t>NSCAS Science </a:t>
            </a:r>
            <a:endParaRPr sz="6000" dirty="0"/>
          </a:p>
          <a:p>
            <a:pPr marL="0" lvl="0" indent="0" algn="ctr" rtl="0">
              <a:lnSpc>
                <a:spcPct val="90000"/>
              </a:lnSpc>
              <a:spcBef>
                <a:spcPts val="0"/>
              </a:spcBef>
              <a:spcAft>
                <a:spcPts val="0"/>
              </a:spcAft>
              <a:buClr>
                <a:schemeClr val="lt1"/>
              </a:buClr>
              <a:buSzPts val="4500"/>
              <a:buFont typeface="Twentieth Century"/>
              <a:buNone/>
            </a:pPr>
            <a:r>
              <a:rPr lang="en" sz="6000" dirty="0"/>
              <a:t>Test Design</a:t>
            </a:r>
            <a:endParaRPr sz="6000" dirty="0"/>
          </a:p>
        </p:txBody>
      </p:sp>
      <p:sp>
        <p:nvSpPr>
          <p:cNvPr id="95" name="Google Shape;95;p25"/>
          <p:cNvSpPr txBox="1">
            <a:spLocks noGrp="1"/>
          </p:cNvSpPr>
          <p:nvPr>
            <p:ph type="subTitle" idx="1"/>
          </p:nvPr>
        </p:nvSpPr>
        <p:spPr>
          <a:xfrm>
            <a:off x="1231053" y="3724301"/>
            <a:ext cx="6858000" cy="1241821"/>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1800"/>
              <a:buNone/>
            </a:pPr>
            <a:r>
              <a:rPr lang="en" sz="2400" dirty="0"/>
              <a:t>December 2019</a:t>
            </a:r>
            <a:endParaRP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title"/>
          </p:nvPr>
        </p:nvSpPr>
        <p:spPr>
          <a:xfrm>
            <a:off x="1968050" y="420625"/>
            <a:ext cx="6686400" cy="16470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400"/>
              <a:buNone/>
            </a:pPr>
            <a:r>
              <a:rPr lang="en" sz="4400">
                <a:solidFill>
                  <a:schemeClr val="dk2"/>
                </a:solidFill>
              </a:rPr>
              <a:t>Legacy</a:t>
            </a:r>
            <a:endParaRPr sz="4400">
              <a:solidFill>
                <a:schemeClr val="dk2"/>
              </a:solidFill>
            </a:endParaRPr>
          </a:p>
          <a:p>
            <a:pPr marL="0" lvl="0" indent="0" algn="ctr" rtl="0">
              <a:lnSpc>
                <a:spcPct val="100000"/>
              </a:lnSpc>
              <a:spcBef>
                <a:spcPts val="0"/>
              </a:spcBef>
              <a:spcAft>
                <a:spcPts val="0"/>
              </a:spcAft>
              <a:buSzPts val="1400"/>
              <a:buNone/>
            </a:pPr>
            <a:r>
              <a:rPr lang="en" sz="4400">
                <a:solidFill>
                  <a:schemeClr val="dk2"/>
                </a:solidFill>
              </a:rPr>
              <a:t>Table of Specification (TOS)</a:t>
            </a:r>
            <a:endParaRPr sz="4400">
              <a:solidFill>
                <a:schemeClr val="dk2"/>
              </a:solidFill>
            </a:endParaRPr>
          </a:p>
          <a:p>
            <a:pPr marL="0" lvl="0" indent="0" algn="ctr" rtl="0">
              <a:lnSpc>
                <a:spcPct val="100000"/>
              </a:lnSpc>
              <a:spcBef>
                <a:spcPts val="0"/>
              </a:spcBef>
              <a:spcAft>
                <a:spcPts val="0"/>
              </a:spcAft>
              <a:buSzPts val="1400"/>
              <a:buNone/>
            </a:pPr>
            <a:endParaRPr sz="4400">
              <a:solidFill>
                <a:schemeClr val="dk2"/>
              </a:solidFill>
            </a:endParaRPr>
          </a:p>
          <a:p>
            <a:pPr marL="0" lvl="0" indent="0" algn="l" rtl="0">
              <a:lnSpc>
                <a:spcPct val="90000"/>
              </a:lnSpc>
              <a:spcBef>
                <a:spcPts val="0"/>
              </a:spcBef>
              <a:spcAft>
                <a:spcPts val="0"/>
              </a:spcAft>
              <a:buSzPts val="1400"/>
              <a:buNone/>
            </a:pPr>
            <a:endParaRPr sz="3600"/>
          </a:p>
        </p:txBody>
      </p:sp>
      <p:sp>
        <p:nvSpPr>
          <p:cNvPr id="155" name="Google Shape;155;p34"/>
          <p:cNvSpPr txBox="1"/>
          <p:nvPr/>
        </p:nvSpPr>
        <p:spPr>
          <a:xfrm>
            <a:off x="1697500" y="2146025"/>
            <a:ext cx="7521900" cy="2307300"/>
          </a:xfrm>
          <a:prstGeom prst="rect">
            <a:avLst/>
          </a:prstGeom>
          <a:noFill/>
          <a:ln>
            <a:noFill/>
          </a:ln>
        </p:spPr>
        <p:txBody>
          <a:bodyPr spcFirstLastPara="1" wrap="square" lIns="68575" tIns="68575" rIns="68575" bIns="68575" anchor="t" anchorCtr="0">
            <a:noAutofit/>
          </a:bodyPr>
          <a:lstStyle/>
          <a:p>
            <a:pPr marL="457200" marR="0" lvl="0" indent="-342900" algn="l" rtl="0">
              <a:lnSpc>
                <a:spcPct val="115000"/>
              </a:lnSpc>
              <a:spcBef>
                <a:spcPts val="0"/>
              </a:spcBef>
              <a:spcAft>
                <a:spcPts val="0"/>
              </a:spcAft>
              <a:buClr>
                <a:schemeClr val="dk2"/>
              </a:buClr>
              <a:buSzPts val="1800"/>
              <a:buFont typeface="Twentieth Century"/>
              <a:buChar char="●"/>
            </a:pPr>
            <a:endParaRPr sz="1800" b="1">
              <a:solidFill>
                <a:schemeClr val="dk2"/>
              </a:solidFill>
              <a:latin typeface="Twentieth Century"/>
              <a:ea typeface="Twentieth Century"/>
              <a:cs typeface="Twentieth Century"/>
              <a:sym typeface="Twentieth Century"/>
            </a:endParaRPr>
          </a:p>
        </p:txBody>
      </p:sp>
      <p:pic>
        <p:nvPicPr>
          <p:cNvPr id="156" name="Google Shape;156;p34"/>
          <p:cNvPicPr preferRelativeResize="0"/>
          <p:nvPr/>
        </p:nvPicPr>
        <p:blipFill>
          <a:blip r:embed="rId3">
            <a:alphaModFix/>
          </a:blip>
          <a:stretch>
            <a:fillRect/>
          </a:stretch>
        </p:blipFill>
        <p:spPr>
          <a:xfrm>
            <a:off x="1139325" y="1818928"/>
            <a:ext cx="7682974" cy="26879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title"/>
          </p:nvPr>
        </p:nvSpPr>
        <p:spPr>
          <a:xfrm>
            <a:off x="1968050" y="167400"/>
            <a:ext cx="6686400" cy="1900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sz="4400">
                <a:solidFill>
                  <a:schemeClr val="dk2"/>
                </a:solidFill>
              </a:rPr>
              <a:t>New NSCAS Blueprint</a:t>
            </a:r>
            <a:endParaRPr sz="4400">
              <a:solidFill>
                <a:schemeClr val="dk2"/>
              </a:solidFill>
            </a:endParaRPr>
          </a:p>
          <a:p>
            <a:pPr marL="0" lvl="0" indent="0" algn="ctr" rtl="0">
              <a:lnSpc>
                <a:spcPct val="100000"/>
              </a:lnSpc>
              <a:spcBef>
                <a:spcPts val="0"/>
              </a:spcBef>
              <a:spcAft>
                <a:spcPts val="0"/>
              </a:spcAft>
              <a:buSzPts val="1400"/>
              <a:buNone/>
            </a:pPr>
            <a:endParaRPr sz="4400">
              <a:solidFill>
                <a:schemeClr val="dk2"/>
              </a:solidFill>
            </a:endParaRPr>
          </a:p>
          <a:p>
            <a:pPr marL="0" lvl="0" indent="0" algn="l" rtl="0">
              <a:lnSpc>
                <a:spcPct val="90000"/>
              </a:lnSpc>
              <a:spcBef>
                <a:spcPts val="0"/>
              </a:spcBef>
              <a:spcAft>
                <a:spcPts val="0"/>
              </a:spcAft>
              <a:buSzPts val="1400"/>
              <a:buNone/>
            </a:pPr>
            <a:endParaRPr sz="3600"/>
          </a:p>
        </p:txBody>
      </p:sp>
      <p:sp>
        <p:nvSpPr>
          <p:cNvPr id="163" name="Google Shape;163;p35"/>
          <p:cNvSpPr txBox="1"/>
          <p:nvPr/>
        </p:nvSpPr>
        <p:spPr>
          <a:xfrm>
            <a:off x="1697500" y="2146025"/>
            <a:ext cx="7521900" cy="2307300"/>
          </a:xfrm>
          <a:prstGeom prst="rect">
            <a:avLst/>
          </a:prstGeom>
          <a:noFill/>
          <a:ln>
            <a:noFill/>
          </a:ln>
        </p:spPr>
        <p:txBody>
          <a:bodyPr spcFirstLastPara="1" wrap="square" lIns="68575" tIns="68575" rIns="68575" bIns="68575" anchor="t" anchorCtr="0">
            <a:noAutofit/>
          </a:bodyPr>
          <a:lstStyle/>
          <a:p>
            <a:pPr marL="457200" marR="0" lvl="0" indent="-342900" algn="l" rtl="0">
              <a:lnSpc>
                <a:spcPct val="115000"/>
              </a:lnSpc>
              <a:spcBef>
                <a:spcPts val="0"/>
              </a:spcBef>
              <a:spcAft>
                <a:spcPts val="0"/>
              </a:spcAft>
              <a:buClr>
                <a:schemeClr val="dk2"/>
              </a:buClr>
              <a:buSzPts val="1800"/>
              <a:buFont typeface="Twentieth Century"/>
              <a:buChar char="●"/>
            </a:pPr>
            <a:endParaRPr sz="1800" b="1">
              <a:solidFill>
                <a:schemeClr val="dk2"/>
              </a:solidFill>
              <a:latin typeface="Twentieth Century"/>
              <a:ea typeface="Twentieth Century"/>
              <a:cs typeface="Twentieth Century"/>
              <a:sym typeface="Twentieth Century"/>
            </a:endParaRPr>
          </a:p>
        </p:txBody>
      </p:sp>
      <p:pic>
        <p:nvPicPr>
          <p:cNvPr id="164" name="Google Shape;164;p35"/>
          <p:cNvPicPr preferRelativeResize="0"/>
          <p:nvPr/>
        </p:nvPicPr>
        <p:blipFill>
          <a:blip r:embed="rId3">
            <a:alphaModFix/>
          </a:blip>
          <a:stretch>
            <a:fillRect/>
          </a:stretch>
        </p:blipFill>
        <p:spPr>
          <a:xfrm>
            <a:off x="1239665" y="780131"/>
            <a:ext cx="7766674" cy="42190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6"/>
          <p:cNvSpPr txBox="1">
            <a:spLocks noGrp="1"/>
          </p:cNvSpPr>
          <p:nvPr>
            <p:ph type="title"/>
          </p:nvPr>
        </p:nvSpPr>
        <p:spPr>
          <a:xfrm>
            <a:off x="1968050" y="167400"/>
            <a:ext cx="6686400" cy="1900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sz="4400">
                <a:solidFill>
                  <a:schemeClr val="dk2"/>
                </a:solidFill>
              </a:rPr>
              <a:t>New NSCAS Blueprint</a:t>
            </a:r>
            <a:endParaRPr sz="4400">
              <a:solidFill>
                <a:schemeClr val="dk2"/>
              </a:solidFill>
            </a:endParaRPr>
          </a:p>
          <a:p>
            <a:pPr marL="0" lvl="0" indent="0" algn="ctr" rtl="0">
              <a:lnSpc>
                <a:spcPct val="100000"/>
              </a:lnSpc>
              <a:spcBef>
                <a:spcPts val="0"/>
              </a:spcBef>
              <a:spcAft>
                <a:spcPts val="0"/>
              </a:spcAft>
              <a:buSzPts val="1400"/>
              <a:buNone/>
            </a:pPr>
            <a:endParaRPr sz="4400">
              <a:solidFill>
                <a:schemeClr val="dk2"/>
              </a:solidFill>
            </a:endParaRPr>
          </a:p>
          <a:p>
            <a:pPr marL="0" lvl="0" indent="0" algn="l" rtl="0">
              <a:lnSpc>
                <a:spcPct val="90000"/>
              </a:lnSpc>
              <a:spcBef>
                <a:spcPts val="0"/>
              </a:spcBef>
              <a:spcAft>
                <a:spcPts val="0"/>
              </a:spcAft>
              <a:buSzPts val="1400"/>
              <a:buNone/>
            </a:pPr>
            <a:endParaRPr sz="3600"/>
          </a:p>
        </p:txBody>
      </p:sp>
      <p:sp>
        <p:nvSpPr>
          <p:cNvPr id="171" name="Google Shape;171;p36"/>
          <p:cNvSpPr txBox="1"/>
          <p:nvPr/>
        </p:nvSpPr>
        <p:spPr>
          <a:xfrm>
            <a:off x="1697500" y="2146025"/>
            <a:ext cx="7521900" cy="2307300"/>
          </a:xfrm>
          <a:prstGeom prst="rect">
            <a:avLst/>
          </a:prstGeom>
          <a:noFill/>
          <a:ln>
            <a:noFill/>
          </a:ln>
        </p:spPr>
        <p:txBody>
          <a:bodyPr spcFirstLastPara="1" wrap="square" lIns="68575" tIns="68575" rIns="68575" bIns="68575" anchor="t" anchorCtr="0">
            <a:noAutofit/>
          </a:bodyPr>
          <a:lstStyle/>
          <a:p>
            <a:pPr marL="457200" marR="0" lvl="0" indent="-342900" algn="l" rtl="0">
              <a:lnSpc>
                <a:spcPct val="115000"/>
              </a:lnSpc>
              <a:spcBef>
                <a:spcPts val="0"/>
              </a:spcBef>
              <a:spcAft>
                <a:spcPts val="0"/>
              </a:spcAft>
              <a:buClr>
                <a:schemeClr val="dk2"/>
              </a:buClr>
              <a:buSzPts val="1800"/>
              <a:buFont typeface="Twentieth Century"/>
              <a:buChar char="●"/>
            </a:pPr>
            <a:endParaRPr sz="1800" b="1">
              <a:solidFill>
                <a:schemeClr val="dk2"/>
              </a:solidFill>
              <a:latin typeface="Twentieth Century"/>
              <a:ea typeface="Twentieth Century"/>
              <a:cs typeface="Twentieth Century"/>
              <a:sym typeface="Twentieth Century"/>
            </a:endParaRPr>
          </a:p>
        </p:txBody>
      </p:sp>
      <p:pic>
        <p:nvPicPr>
          <p:cNvPr id="172" name="Google Shape;172;p36"/>
          <p:cNvPicPr preferRelativeResize="0"/>
          <p:nvPr/>
        </p:nvPicPr>
        <p:blipFill>
          <a:blip r:embed="rId3">
            <a:alphaModFix/>
          </a:blip>
          <a:stretch>
            <a:fillRect/>
          </a:stretch>
        </p:blipFill>
        <p:spPr>
          <a:xfrm>
            <a:off x="1801303" y="933670"/>
            <a:ext cx="7019893" cy="3998752"/>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7"/>
          <p:cNvSpPr txBox="1">
            <a:spLocks noGrp="1"/>
          </p:cNvSpPr>
          <p:nvPr>
            <p:ph type="title"/>
          </p:nvPr>
        </p:nvSpPr>
        <p:spPr>
          <a:xfrm>
            <a:off x="1968050" y="167400"/>
            <a:ext cx="6686400" cy="1900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sz="4400">
                <a:solidFill>
                  <a:schemeClr val="dk2"/>
                </a:solidFill>
              </a:rPr>
              <a:t>New NSCAS Blueprint</a:t>
            </a:r>
            <a:endParaRPr sz="4400">
              <a:solidFill>
                <a:schemeClr val="dk2"/>
              </a:solidFill>
            </a:endParaRPr>
          </a:p>
          <a:p>
            <a:pPr marL="0" lvl="0" indent="0" algn="ctr" rtl="0">
              <a:lnSpc>
                <a:spcPct val="100000"/>
              </a:lnSpc>
              <a:spcBef>
                <a:spcPts val="0"/>
              </a:spcBef>
              <a:spcAft>
                <a:spcPts val="0"/>
              </a:spcAft>
              <a:buSzPts val="1400"/>
              <a:buNone/>
            </a:pPr>
            <a:endParaRPr sz="4400">
              <a:solidFill>
                <a:schemeClr val="dk2"/>
              </a:solidFill>
            </a:endParaRPr>
          </a:p>
          <a:p>
            <a:pPr marL="0" lvl="0" indent="0" algn="l" rtl="0">
              <a:lnSpc>
                <a:spcPct val="90000"/>
              </a:lnSpc>
              <a:spcBef>
                <a:spcPts val="0"/>
              </a:spcBef>
              <a:spcAft>
                <a:spcPts val="0"/>
              </a:spcAft>
              <a:buSzPts val="1400"/>
              <a:buNone/>
            </a:pPr>
            <a:endParaRPr sz="3600"/>
          </a:p>
        </p:txBody>
      </p:sp>
      <p:sp>
        <p:nvSpPr>
          <p:cNvPr id="179" name="Google Shape;179;p37"/>
          <p:cNvSpPr txBox="1"/>
          <p:nvPr/>
        </p:nvSpPr>
        <p:spPr>
          <a:xfrm>
            <a:off x="1697500" y="2146025"/>
            <a:ext cx="7521900" cy="2307300"/>
          </a:xfrm>
          <a:prstGeom prst="rect">
            <a:avLst/>
          </a:prstGeom>
          <a:noFill/>
          <a:ln>
            <a:noFill/>
          </a:ln>
        </p:spPr>
        <p:txBody>
          <a:bodyPr spcFirstLastPara="1" wrap="square" lIns="68575" tIns="68575" rIns="68575" bIns="68575" anchor="t" anchorCtr="0">
            <a:noAutofit/>
          </a:bodyPr>
          <a:lstStyle/>
          <a:p>
            <a:pPr marL="457200" marR="0" lvl="0" indent="-342900" algn="l" rtl="0">
              <a:lnSpc>
                <a:spcPct val="115000"/>
              </a:lnSpc>
              <a:spcBef>
                <a:spcPts val="0"/>
              </a:spcBef>
              <a:spcAft>
                <a:spcPts val="0"/>
              </a:spcAft>
              <a:buClr>
                <a:schemeClr val="dk2"/>
              </a:buClr>
              <a:buSzPts val="1800"/>
              <a:buFont typeface="Twentieth Century"/>
              <a:buChar char="●"/>
            </a:pPr>
            <a:endParaRPr sz="1800" b="1">
              <a:solidFill>
                <a:schemeClr val="dk2"/>
              </a:solidFill>
              <a:latin typeface="Twentieth Century"/>
              <a:ea typeface="Twentieth Century"/>
              <a:cs typeface="Twentieth Century"/>
              <a:sym typeface="Twentieth Century"/>
            </a:endParaRPr>
          </a:p>
        </p:txBody>
      </p:sp>
      <p:pic>
        <p:nvPicPr>
          <p:cNvPr id="180" name="Google Shape;180;p37"/>
          <p:cNvPicPr preferRelativeResize="0"/>
          <p:nvPr/>
        </p:nvPicPr>
        <p:blipFill>
          <a:blip r:embed="rId3">
            <a:alphaModFix/>
          </a:blip>
          <a:stretch>
            <a:fillRect/>
          </a:stretch>
        </p:blipFill>
        <p:spPr>
          <a:xfrm>
            <a:off x="1570127" y="834502"/>
            <a:ext cx="7019893" cy="4164664"/>
          </a:xfrm>
          <a:prstGeom prst="rect">
            <a:avLst/>
          </a:prstGeom>
          <a:noFill/>
          <a:ln>
            <a:noFill/>
          </a:ln>
        </p:spPr>
      </p:pic>
      <p:sp>
        <p:nvSpPr>
          <p:cNvPr id="181" name="Google Shape;181;p37"/>
          <p:cNvSpPr/>
          <p:nvPr/>
        </p:nvSpPr>
        <p:spPr>
          <a:xfrm>
            <a:off x="5587284" y="834500"/>
            <a:ext cx="621600" cy="4164666"/>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7"/>
          <p:cNvSpPr/>
          <p:nvPr/>
        </p:nvSpPr>
        <p:spPr>
          <a:xfrm>
            <a:off x="7376660" y="834500"/>
            <a:ext cx="621600" cy="4164666"/>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8"/>
          <p:cNvSpPr txBox="1">
            <a:spLocks noGrp="1"/>
          </p:cNvSpPr>
          <p:nvPr>
            <p:ph type="title"/>
          </p:nvPr>
        </p:nvSpPr>
        <p:spPr>
          <a:xfrm>
            <a:off x="1968050" y="167400"/>
            <a:ext cx="6686400" cy="1900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sz="4400">
                <a:solidFill>
                  <a:schemeClr val="dk2"/>
                </a:solidFill>
              </a:rPr>
              <a:t>New NSCAS Blueprint</a:t>
            </a:r>
            <a:endParaRPr sz="4400">
              <a:solidFill>
                <a:schemeClr val="dk2"/>
              </a:solidFill>
            </a:endParaRPr>
          </a:p>
          <a:p>
            <a:pPr marL="0" lvl="0" indent="0" algn="ctr" rtl="0">
              <a:lnSpc>
                <a:spcPct val="100000"/>
              </a:lnSpc>
              <a:spcBef>
                <a:spcPts val="0"/>
              </a:spcBef>
              <a:spcAft>
                <a:spcPts val="0"/>
              </a:spcAft>
              <a:buSzPts val="1400"/>
              <a:buNone/>
            </a:pPr>
            <a:endParaRPr sz="4400">
              <a:solidFill>
                <a:schemeClr val="dk2"/>
              </a:solidFill>
            </a:endParaRPr>
          </a:p>
          <a:p>
            <a:pPr marL="0" lvl="0" indent="0" algn="l" rtl="0">
              <a:lnSpc>
                <a:spcPct val="90000"/>
              </a:lnSpc>
              <a:spcBef>
                <a:spcPts val="0"/>
              </a:spcBef>
              <a:spcAft>
                <a:spcPts val="0"/>
              </a:spcAft>
              <a:buSzPts val="1400"/>
              <a:buNone/>
            </a:pPr>
            <a:endParaRPr sz="3600"/>
          </a:p>
        </p:txBody>
      </p:sp>
      <p:sp>
        <p:nvSpPr>
          <p:cNvPr id="189" name="Google Shape;189;p38"/>
          <p:cNvSpPr txBox="1"/>
          <p:nvPr/>
        </p:nvSpPr>
        <p:spPr>
          <a:xfrm>
            <a:off x="1697500" y="2146025"/>
            <a:ext cx="7521900" cy="2307300"/>
          </a:xfrm>
          <a:prstGeom prst="rect">
            <a:avLst/>
          </a:prstGeom>
          <a:noFill/>
          <a:ln>
            <a:noFill/>
          </a:ln>
        </p:spPr>
        <p:txBody>
          <a:bodyPr spcFirstLastPara="1" wrap="square" lIns="68575" tIns="68575" rIns="68575" bIns="68575" anchor="t" anchorCtr="0">
            <a:noAutofit/>
          </a:bodyPr>
          <a:lstStyle/>
          <a:p>
            <a:pPr marL="457200" marR="0" lvl="0" indent="-342900" algn="l" rtl="0">
              <a:lnSpc>
                <a:spcPct val="115000"/>
              </a:lnSpc>
              <a:spcBef>
                <a:spcPts val="0"/>
              </a:spcBef>
              <a:spcAft>
                <a:spcPts val="0"/>
              </a:spcAft>
              <a:buClr>
                <a:schemeClr val="dk2"/>
              </a:buClr>
              <a:buSzPts val="1800"/>
              <a:buFont typeface="Twentieth Century"/>
              <a:buChar char="●"/>
            </a:pPr>
            <a:endParaRPr sz="1800" b="1">
              <a:solidFill>
                <a:schemeClr val="dk2"/>
              </a:solidFill>
              <a:latin typeface="Twentieth Century"/>
              <a:ea typeface="Twentieth Century"/>
              <a:cs typeface="Twentieth Century"/>
              <a:sym typeface="Twentieth Century"/>
            </a:endParaRPr>
          </a:p>
        </p:txBody>
      </p:sp>
      <p:pic>
        <p:nvPicPr>
          <p:cNvPr id="190" name="Google Shape;190;p38"/>
          <p:cNvPicPr preferRelativeResize="0"/>
          <p:nvPr/>
        </p:nvPicPr>
        <p:blipFill>
          <a:blip r:embed="rId3">
            <a:alphaModFix/>
          </a:blip>
          <a:stretch>
            <a:fillRect/>
          </a:stretch>
        </p:blipFill>
        <p:spPr>
          <a:xfrm>
            <a:off x="1750337" y="834502"/>
            <a:ext cx="7106662" cy="4157990"/>
          </a:xfrm>
          <a:prstGeom prst="rect">
            <a:avLst/>
          </a:prstGeom>
          <a:noFill/>
          <a:ln>
            <a:noFill/>
          </a:ln>
        </p:spPr>
      </p:pic>
      <p:sp>
        <p:nvSpPr>
          <p:cNvPr id="191" name="Google Shape;191;p38"/>
          <p:cNvSpPr/>
          <p:nvPr/>
        </p:nvSpPr>
        <p:spPr>
          <a:xfrm>
            <a:off x="5820892" y="834500"/>
            <a:ext cx="616530" cy="4091023"/>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8"/>
          <p:cNvSpPr/>
          <p:nvPr/>
        </p:nvSpPr>
        <p:spPr>
          <a:xfrm>
            <a:off x="7596920" y="834500"/>
            <a:ext cx="616530" cy="4091023"/>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8"/>
          <p:cNvSpPr/>
          <p:nvPr/>
        </p:nvSpPr>
        <p:spPr>
          <a:xfrm>
            <a:off x="1795813" y="4216718"/>
            <a:ext cx="7015710" cy="270091"/>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9" descr="2017 Science Standards Core Graphic.png"/>
          <p:cNvPicPr preferRelativeResize="0"/>
          <p:nvPr/>
        </p:nvPicPr>
        <p:blipFill>
          <a:blip r:embed="rId3">
            <a:alphaModFix/>
          </a:blip>
          <a:stretch>
            <a:fillRect/>
          </a:stretch>
        </p:blipFill>
        <p:spPr>
          <a:xfrm>
            <a:off x="4008225" y="129013"/>
            <a:ext cx="4874598" cy="4885474"/>
          </a:xfrm>
          <a:prstGeom prst="rect">
            <a:avLst/>
          </a:prstGeom>
          <a:noFill/>
          <a:ln>
            <a:noFill/>
          </a:ln>
        </p:spPr>
      </p:pic>
      <p:sp>
        <p:nvSpPr>
          <p:cNvPr id="199" name="Google Shape;199;p39"/>
          <p:cNvSpPr txBox="1">
            <a:spLocks noGrp="1"/>
          </p:cNvSpPr>
          <p:nvPr>
            <p:ph type="title"/>
          </p:nvPr>
        </p:nvSpPr>
        <p:spPr>
          <a:xfrm>
            <a:off x="84050" y="141550"/>
            <a:ext cx="4646400" cy="16611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2900" dirty="0">
                <a:solidFill>
                  <a:schemeClr val="bg2"/>
                </a:solidFill>
              </a:rPr>
              <a:t>The NCCRS-S </a:t>
            </a:r>
            <a:br>
              <a:rPr lang="en" sz="2900" dirty="0">
                <a:solidFill>
                  <a:schemeClr val="bg2"/>
                </a:solidFill>
              </a:rPr>
            </a:br>
            <a:r>
              <a:rPr lang="en" sz="2900" dirty="0">
                <a:solidFill>
                  <a:schemeClr val="bg2"/>
                </a:solidFill>
              </a:rPr>
              <a:t>Language and Connections to the Draft NSCAS Science Blueprint</a:t>
            </a:r>
            <a:endParaRPr sz="2900" dirty="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40" descr="2017 Science Standards Core Graphic.png"/>
          <p:cNvPicPr preferRelativeResize="0"/>
          <p:nvPr/>
        </p:nvPicPr>
        <p:blipFill>
          <a:blip r:embed="rId3">
            <a:alphaModFix/>
          </a:blip>
          <a:stretch>
            <a:fillRect/>
          </a:stretch>
        </p:blipFill>
        <p:spPr>
          <a:xfrm>
            <a:off x="2444275" y="28938"/>
            <a:ext cx="5132047" cy="5023624"/>
          </a:xfrm>
          <a:prstGeom prst="rect">
            <a:avLst/>
          </a:prstGeom>
          <a:noFill/>
          <a:ln>
            <a:noFill/>
          </a:ln>
        </p:spPr>
      </p:pic>
      <p:sp>
        <p:nvSpPr>
          <p:cNvPr id="205" name="Google Shape;205;p40"/>
          <p:cNvSpPr txBox="1"/>
          <p:nvPr/>
        </p:nvSpPr>
        <p:spPr>
          <a:xfrm>
            <a:off x="1811300" y="529750"/>
            <a:ext cx="1521600" cy="11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Twentieth Century"/>
                <a:ea typeface="Twentieth Century"/>
                <a:cs typeface="Twentieth Century"/>
                <a:sym typeface="Twentieth Century"/>
              </a:rPr>
              <a:t>What we want students do</a:t>
            </a:r>
            <a:endParaRPr sz="2000" b="1">
              <a:latin typeface="Twentieth Century"/>
              <a:ea typeface="Twentieth Century"/>
              <a:cs typeface="Twentieth Century"/>
              <a:sym typeface="Twentieth Century"/>
            </a:endParaRPr>
          </a:p>
        </p:txBody>
      </p:sp>
      <p:sp>
        <p:nvSpPr>
          <p:cNvPr id="206" name="Google Shape;206;p40"/>
          <p:cNvSpPr txBox="1"/>
          <p:nvPr/>
        </p:nvSpPr>
        <p:spPr>
          <a:xfrm>
            <a:off x="6966650" y="399400"/>
            <a:ext cx="1521600" cy="144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Twentieth Century"/>
                <a:ea typeface="Twentieth Century"/>
                <a:cs typeface="Twentieth Century"/>
                <a:sym typeface="Twentieth Century"/>
              </a:rPr>
              <a:t>What we want students to know</a:t>
            </a:r>
            <a:endParaRPr sz="2000">
              <a:latin typeface="Twentieth Century"/>
              <a:ea typeface="Twentieth Century"/>
              <a:cs typeface="Twentieth Century"/>
              <a:sym typeface="Twentieth Century"/>
            </a:endParaRPr>
          </a:p>
        </p:txBody>
      </p:sp>
      <p:sp>
        <p:nvSpPr>
          <p:cNvPr id="207" name="Google Shape;207;p40"/>
          <p:cNvSpPr txBox="1"/>
          <p:nvPr/>
        </p:nvSpPr>
        <p:spPr>
          <a:xfrm>
            <a:off x="7317475" y="3365175"/>
            <a:ext cx="1521600" cy="134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u="sng">
                <a:latin typeface="Twentieth Century"/>
                <a:ea typeface="Twentieth Century"/>
                <a:cs typeface="Twentieth Century"/>
                <a:sym typeface="Twentieth Century"/>
              </a:rPr>
              <a:t>How we want students to think</a:t>
            </a:r>
            <a:endParaRPr sz="2000" u="sng">
              <a:latin typeface="Twentieth Century"/>
              <a:ea typeface="Twentieth Century"/>
              <a:cs typeface="Twentieth Century"/>
              <a:sym typeface="Twentieth Century"/>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41"/>
          <p:cNvPicPr preferRelativeResize="0"/>
          <p:nvPr/>
        </p:nvPicPr>
        <p:blipFill>
          <a:blip r:embed="rId3">
            <a:alphaModFix/>
          </a:blip>
          <a:stretch>
            <a:fillRect/>
          </a:stretch>
        </p:blipFill>
        <p:spPr>
          <a:xfrm>
            <a:off x="2507351" y="175657"/>
            <a:ext cx="6014774" cy="4709151"/>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2"/>
          <p:cNvSpPr txBox="1">
            <a:spLocks noGrp="1"/>
          </p:cNvSpPr>
          <p:nvPr>
            <p:ph type="title"/>
          </p:nvPr>
        </p:nvSpPr>
        <p:spPr>
          <a:xfrm>
            <a:off x="1828800" y="273850"/>
            <a:ext cx="6686700" cy="545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Available Resources</a:t>
            </a:r>
            <a:endParaRPr/>
          </a:p>
        </p:txBody>
      </p:sp>
      <p:sp>
        <p:nvSpPr>
          <p:cNvPr id="218" name="Google Shape;218;p42"/>
          <p:cNvSpPr txBox="1">
            <a:spLocks noGrp="1"/>
          </p:cNvSpPr>
          <p:nvPr>
            <p:ph type="body" idx="1"/>
          </p:nvPr>
        </p:nvSpPr>
        <p:spPr>
          <a:xfrm>
            <a:off x="1828800" y="940050"/>
            <a:ext cx="7193400" cy="3263400"/>
          </a:xfrm>
          <a:prstGeom prst="rect">
            <a:avLst/>
          </a:prstGeom>
        </p:spPr>
        <p:txBody>
          <a:bodyPr spcFirstLastPara="1" wrap="square" lIns="68575" tIns="34275" rIns="68575" bIns="34275" anchor="t" anchorCtr="0">
            <a:noAutofit/>
          </a:bodyPr>
          <a:lstStyle/>
          <a:p>
            <a:pPr marL="457200" lvl="0" indent="-317500" algn="l" rtl="0">
              <a:spcBef>
                <a:spcPts val="800"/>
              </a:spcBef>
              <a:spcAft>
                <a:spcPts val="0"/>
              </a:spcAft>
              <a:buSzPts val="1400"/>
              <a:buChar char="•"/>
            </a:pPr>
            <a:r>
              <a:rPr lang="en" sz="2400" u="sng" dirty="0">
                <a:solidFill>
                  <a:schemeClr val="hlink"/>
                </a:solidFill>
                <a:hlinkClick r:id="rId3"/>
              </a:rPr>
              <a:t>NDE Science</a:t>
            </a:r>
            <a:r>
              <a:rPr lang="en" sz="2400" dirty="0"/>
              <a:t> </a:t>
            </a:r>
            <a:endParaRPr sz="2400" dirty="0" smtClean="0"/>
          </a:p>
          <a:p>
            <a:pPr marL="457200" lvl="0" indent="-317500" algn="l" rtl="0">
              <a:spcBef>
                <a:spcPts val="0"/>
              </a:spcBef>
              <a:spcAft>
                <a:spcPts val="0"/>
              </a:spcAft>
              <a:buSzPts val="1400"/>
              <a:buChar char="•"/>
            </a:pPr>
            <a:r>
              <a:rPr lang="en" sz="2400" u="sng" dirty="0" smtClean="0">
                <a:solidFill>
                  <a:schemeClr val="hlink"/>
                </a:solidFill>
                <a:hlinkClick r:id="rId4"/>
              </a:rPr>
              <a:t>Science Assessment Transition</a:t>
            </a:r>
            <a:endParaRPr sz="2400" dirty="0" smtClean="0"/>
          </a:p>
          <a:p>
            <a:pPr marL="457200" lvl="0" indent="-317500" algn="l" rtl="0">
              <a:spcBef>
                <a:spcPts val="0"/>
              </a:spcBef>
              <a:spcAft>
                <a:spcPts val="0"/>
              </a:spcAft>
              <a:buSzPts val="1400"/>
              <a:buChar char="•"/>
            </a:pPr>
            <a:r>
              <a:rPr lang="en" sz="2400" dirty="0" smtClean="0"/>
              <a:t>Updated </a:t>
            </a:r>
            <a:r>
              <a:rPr lang="en" sz="2400" dirty="0"/>
              <a:t>Item Samplers for Grades 5 &amp; </a:t>
            </a:r>
            <a:r>
              <a:rPr lang="en" sz="2400" dirty="0" smtClean="0"/>
              <a:t>8</a:t>
            </a:r>
            <a:endParaRPr sz="2400" dirty="0"/>
          </a:p>
          <a:p>
            <a:pPr marL="457200" lvl="0" indent="-317500" algn="l" rtl="0">
              <a:spcBef>
                <a:spcPts val="0"/>
              </a:spcBef>
              <a:spcAft>
                <a:spcPts val="0"/>
              </a:spcAft>
              <a:buSzPts val="1400"/>
              <a:buChar char="•"/>
            </a:pPr>
            <a:r>
              <a:rPr lang="en" sz="2400" dirty="0"/>
              <a:t>NCCRS-S Draft Teacher’s Guides</a:t>
            </a:r>
            <a:endParaRPr sz="2400" dirty="0"/>
          </a:p>
          <a:p>
            <a:pPr marL="914400" lvl="1" indent="-317500" algn="l" rtl="0">
              <a:spcBef>
                <a:spcPts val="0"/>
              </a:spcBef>
              <a:spcAft>
                <a:spcPts val="0"/>
              </a:spcAft>
              <a:buSzPts val="1400"/>
              <a:buChar char="•"/>
            </a:pPr>
            <a:r>
              <a:rPr lang="en" sz="2000" dirty="0"/>
              <a:t>Currently download as Microsoft Word Documents</a:t>
            </a:r>
            <a:endParaRPr sz="2000" dirty="0"/>
          </a:p>
          <a:p>
            <a:pPr marL="914400" lvl="1" indent="-317500" algn="l" rtl="0">
              <a:spcBef>
                <a:spcPts val="0"/>
              </a:spcBef>
              <a:spcAft>
                <a:spcPts val="0"/>
              </a:spcAft>
              <a:buSzPts val="1400"/>
              <a:buChar char="•"/>
            </a:pPr>
            <a:r>
              <a:rPr lang="en" sz="2000" u="sng" dirty="0">
                <a:solidFill>
                  <a:schemeClr val="hlink"/>
                </a:solidFill>
                <a:hlinkClick r:id="rId5"/>
              </a:rPr>
              <a:t>NCCRS-S </a:t>
            </a:r>
            <a:r>
              <a:rPr lang="en" sz="2000" u="sng" dirty="0" smtClean="0">
                <a:solidFill>
                  <a:schemeClr val="hlink"/>
                </a:solidFill>
                <a:hlinkClick r:id="rId5"/>
              </a:rPr>
              <a:t>Standards</a:t>
            </a:r>
            <a:endParaRPr sz="2000" dirty="0"/>
          </a:p>
          <a:p>
            <a:pPr marL="457200" lvl="0" indent="-317500" algn="l" rtl="0">
              <a:spcBef>
                <a:spcPts val="0"/>
              </a:spcBef>
              <a:spcAft>
                <a:spcPts val="0"/>
              </a:spcAft>
              <a:buSzPts val="1400"/>
              <a:buChar char="•"/>
            </a:pPr>
            <a:r>
              <a:rPr lang="en" sz="2400" u="sng" dirty="0">
                <a:solidFill>
                  <a:schemeClr val="hlink"/>
                </a:solidFill>
                <a:hlinkClick r:id="rId6"/>
              </a:rPr>
              <a:t>NSCAS Science Update</a:t>
            </a:r>
            <a:endParaRPr sz="2400" dirty="0"/>
          </a:p>
          <a:p>
            <a:pPr marL="914400" lvl="1" indent="-317500" algn="l" rtl="0">
              <a:spcBef>
                <a:spcPts val="0"/>
              </a:spcBef>
              <a:spcAft>
                <a:spcPts val="0"/>
              </a:spcAft>
              <a:buSzPts val="1400"/>
              <a:buChar char="•"/>
            </a:pPr>
            <a:r>
              <a:rPr lang="en" sz="2000" dirty="0"/>
              <a:t>From 2019 Administrator </a:t>
            </a:r>
            <a:r>
              <a:rPr lang="en" sz="2000" dirty="0" smtClean="0"/>
              <a:t>Days</a:t>
            </a:r>
            <a:endParaRPr sz="2000" dirty="0"/>
          </a:p>
          <a:p>
            <a:pPr marL="457200" lvl="0" indent="-317500" algn="l" rtl="0">
              <a:spcBef>
                <a:spcPts val="0"/>
              </a:spcBef>
              <a:spcAft>
                <a:spcPts val="0"/>
              </a:spcAft>
              <a:buSzPts val="1400"/>
              <a:buChar char="•"/>
            </a:pPr>
            <a:r>
              <a:rPr lang="en" sz="2400" u="sng" dirty="0">
                <a:solidFill>
                  <a:schemeClr val="hlink"/>
                </a:solidFill>
                <a:hlinkClick r:id="rId7"/>
              </a:rPr>
              <a:t>Draft NSCAS Science Blueprint Spreadsheet</a:t>
            </a:r>
            <a:r>
              <a:rPr lang="en" sz="2400" dirty="0"/>
              <a:t> (Via Google)</a:t>
            </a:r>
            <a:endParaRP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324"/>
            <a:ext cx="9144000" cy="3371012"/>
          </a:xfrm>
          <a:prstGeom prst="rect">
            <a:avLst/>
          </a:prstGeom>
        </p:spPr>
      </p:pic>
    </p:spTree>
    <p:extLst>
      <p:ext uri="{BB962C8B-B14F-4D97-AF65-F5344CB8AC3E}">
        <p14:creationId xmlns:p14="http://schemas.microsoft.com/office/powerpoint/2010/main" val="2804886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6"/>
          <p:cNvSpPr txBox="1">
            <a:spLocks noGrp="1"/>
          </p:cNvSpPr>
          <p:nvPr>
            <p:ph type="title"/>
          </p:nvPr>
        </p:nvSpPr>
        <p:spPr>
          <a:xfrm>
            <a:off x="1828800" y="273844"/>
            <a:ext cx="668655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Twentieth Century"/>
              <a:buNone/>
            </a:pPr>
            <a:r>
              <a:rPr lang="en" sz="4400"/>
              <a:t>Presenters</a:t>
            </a:r>
            <a:endParaRPr sz="4400"/>
          </a:p>
        </p:txBody>
      </p:sp>
      <p:sp>
        <p:nvSpPr>
          <p:cNvPr id="101" name="Google Shape;101;p26"/>
          <p:cNvSpPr txBox="1">
            <a:spLocks noGrp="1"/>
          </p:cNvSpPr>
          <p:nvPr>
            <p:ph type="body" idx="1"/>
          </p:nvPr>
        </p:nvSpPr>
        <p:spPr>
          <a:xfrm>
            <a:off x="1828800" y="1369219"/>
            <a:ext cx="6686550" cy="3263504"/>
          </a:xfrm>
          <a:prstGeom prst="rect">
            <a:avLst/>
          </a:prstGeom>
          <a:noFill/>
          <a:ln>
            <a:noFill/>
          </a:ln>
        </p:spPr>
        <p:txBody>
          <a:bodyPr spcFirstLastPara="1" wrap="square" lIns="68575" tIns="34275" rIns="68575" bIns="34275" anchor="t" anchorCtr="0">
            <a:noAutofit/>
          </a:bodyPr>
          <a:lstStyle/>
          <a:p>
            <a:pPr marL="177800" lvl="0" indent="-38100" algn="l" rtl="0">
              <a:lnSpc>
                <a:spcPct val="90000"/>
              </a:lnSpc>
              <a:spcBef>
                <a:spcPts val="0"/>
              </a:spcBef>
              <a:spcAft>
                <a:spcPts val="0"/>
              </a:spcAft>
              <a:buClr>
                <a:schemeClr val="dk1"/>
              </a:buClr>
              <a:buSzPts val="2100"/>
              <a:buNone/>
            </a:pPr>
            <a:r>
              <a:rPr lang="en" sz="2400"/>
              <a:t>Jeremy Heneger-Director of Statewide Assessment at the Nebraska Department of Education</a:t>
            </a:r>
            <a:endParaRPr sz="2400"/>
          </a:p>
          <a:p>
            <a:pPr marL="177800" lvl="0" indent="-38100" algn="l" rtl="0">
              <a:lnSpc>
                <a:spcPct val="90000"/>
              </a:lnSpc>
              <a:spcBef>
                <a:spcPts val="0"/>
              </a:spcBef>
              <a:spcAft>
                <a:spcPts val="0"/>
              </a:spcAft>
              <a:buClr>
                <a:schemeClr val="dk1"/>
              </a:buClr>
              <a:buSzPts val="2100"/>
              <a:buNone/>
            </a:pPr>
            <a:endParaRPr sz="2400"/>
          </a:p>
          <a:p>
            <a:pPr marL="177800" lvl="0" indent="-38100" algn="l" rtl="0">
              <a:lnSpc>
                <a:spcPct val="90000"/>
              </a:lnSpc>
              <a:spcBef>
                <a:spcPts val="0"/>
              </a:spcBef>
              <a:spcAft>
                <a:spcPts val="0"/>
              </a:spcAft>
              <a:buClr>
                <a:schemeClr val="dk1"/>
              </a:buClr>
              <a:buSzPts val="2100"/>
              <a:buNone/>
            </a:pPr>
            <a:r>
              <a:rPr lang="en" sz="2400"/>
              <a:t>Kellen Conroy-Teaching &amp; Learning Specialist at ESU1</a:t>
            </a:r>
            <a:endParaRPr sz="2400"/>
          </a:p>
          <a:p>
            <a:pPr marL="177800" lvl="0" indent="-38100" algn="l" rtl="0">
              <a:lnSpc>
                <a:spcPct val="90000"/>
              </a:lnSpc>
              <a:spcBef>
                <a:spcPts val="0"/>
              </a:spcBef>
              <a:spcAft>
                <a:spcPts val="0"/>
              </a:spcAft>
              <a:buClr>
                <a:schemeClr val="dk1"/>
              </a:buClr>
              <a:buSzPts val="2100"/>
              <a:buNone/>
            </a:pPr>
            <a:endParaRPr sz="2400"/>
          </a:p>
          <a:p>
            <a:pPr marL="177800" lvl="0" indent="-38100" algn="l" rtl="0">
              <a:lnSpc>
                <a:spcPct val="90000"/>
              </a:lnSpc>
              <a:spcBef>
                <a:spcPts val="0"/>
              </a:spcBef>
              <a:spcAft>
                <a:spcPts val="0"/>
              </a:spcAft>
              <a:buClr>
                <a:schemeClr val="dk1"/>
              </a:buClr>
              <a:buSzPts val="2100"/>
              <a:buNone/>
            </a:pPr>
            <a:r>
              <a:rPr lang="en" sz="2400"/>
              <a:t>Rhonda True-Enhanced Assessment Grant Coordinator at the Nebraska Department of Education</a:t>
            </a:r>
            <a:endParaRPr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43"/>
          <p:cNvPicPr preferRelativeResize="0"/>
          <p:nvPr/>
        </p:nvPicPr>
        <p:blipFill>
          <a:blip r:embed="rId3">
            <a:alphaModFix/>
          </a:blip>
          <a:stretch>
            <a:fillRect/>
          </a:stretch>
        </p:blipFill>
        <p:spPr>
          <a:xfrm>
            <a:off x="1663300" y="739875"/>
            <a:ext cx="6861376" cy="366376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4"/>
          <p:cNvSpPr txBox="1">
            <a:spLocks noGrp="1"/>
          </p:cNvSpPr>
          <p:nvPr>
            <p:ph type="title"/>
          </p:nvPr>
        </p:nvSpPr>
        <p:spPr>
          <a:xfrm>
            <a:off x="2850355" y="4149328"/>
            <a:ext cx="6293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en" sz="1350" b="1">
                <a:solidFill>
                  <a:srgbClr val="333333"/>
                </a:solidFill>
                <a:highlight>
                  <a:srgbClr val="FFFFFF"/>
                </a:highlight>
                <a:latin typeface="Arial"/>
                <a:ea typeface="Arial"/>
                <a:cs typeface="Arial"/>
                <a:sym typeface="Arial"/>
              </a:rPr>
              <a:t>NSCAS Science Assessment Questions can be directed to:</a:t>
            </a:r>
            <a:endParaRPr sz="1350" b="1">
              <a:solidFill>
                <a:srgbClr val="333333"/>
              </a:solidFill>
              <a:highlight>
                <a:srgbClr val="FFFFFF"/>
              </a:highlight>
              <a:latin typeface="Arial"/>
              <a:ea typeface="Arial"/>
              <a:cs typeface="Arial"/>
              <a:sym typeface="Arial"/>
            </a:endParaRPr>
          </a:p>
          <a:p>
            <a:pPr marL="0" lvl="0" indent="0" algn="ctr" rtl="0">
              <a:lnSpc>
                <a:spcPct val="90000"/>
              </a:lnSpc>
              <a:spcBef>
                <a:spcPts val="0"/>
              </a:spcBef>
              <a:spcAft>
                <a:spcPts val="0"/>
              </a:spcAft>
              <a:buNone/>
            </a:pPr>
            <a:r>
              <a:rPr lang="en" sz="1350" b="1">
                <a:solidFill>
                  <a:srgbClr val="333333"/>
                </a:solidFill>
                <a:highlight>
                  <a:srgbClr val="FFFFFF"/>
                </a:highlight>
                <a:latin typeface="Arial"/>
                <a:ea typeface="Arial"/>
                <a:cs typeface="Arial"/>
                <a:sym typeface="Arial"/>
              </a:rPr>
              <a:t>Rhonda True, Enhanced Assessment Grant Coordinator</a:t>
            </a:r>
            <a:endParaRPr sz="1350" b="1">
              <a:solidFill>
                <a:srgbClr val="333333"/>
              </a:solidFill>
              <a:highlight>
                <a:srgbClr val="FFFFFF"/>
              </a:highlight>
              <a:latin typeface="Arial"/>
              <a:ea typeface="Arial"/>
              <a:cs typeface="Arial"/>
              <a:sym typeface="Arial"/>
            </a:endParaRPr>
          </a:p>
          <a:p>
            <a:pPr marL="0" lvl="0" indent="0" algn="ctr" rtl="0">
              <a:lnSpc>
                <a:spcPct val="90000"/>
              </a:lnSpc>
              <a:spcBef>
                <a:spcPts val="0"/>
              </a:spcBef>
              <a:spcAft>
                <a:spcPts val="0"/>
              </a:spcAft>
              <a:buNone/>
            </a:pPr>
            <a:r>
              <a:rPr lang="en" sz="1350">
                <a:solidFill>
                  <a:srgbClr val="333333"/>
                </a:solidFill>
                <a:highlight>
                  <a:srgbClr val="FFFFFF"/>
                </a:highlight>
                <a:latin typeface="Arial"/>
                <a:ea typeface="Arial"/>
                <a:cs typeface="Arial"/>
                <a:sym typeface="Arial"/>
              </a:rPr>
              <a:t>Phone: 402.471.2947</a:t>
            </a:r>
            <a:endParaRPr sz="1350">
              <a:solidFill>
                <a:srgbClr val="333333"/>
              </a:solidFill>
              <a:highlight>
                <a:srgbClr val="FFFFFF"/>
              </a:highlight>
              <a:latin typeface="Arial"/>
              <a:ea typeface="Arial"/>
              <a:cs typeface="Arial"/>
              <a:sym typeface="Arial"/>
            </a:endParaRPr>
          </a:p>
          <a:p>
            <a:pPr marL="0" lvl="0" indent="0" algn="ctr" rtl="0">
              <a:lnSpc>
                <a:spcPct val="90000"/>
              </a:lnSpc>
              <a:spcBef>
                <a:spcPts val="0"/>
              </a:spcBef>
              <a:spcAft>
                <a:spcPts val="0"/>
              </a:spcAft>
              <a:buClr>
                <a:schemeClr val="accent1"/>
              </a:buClr>
              <a:buSzPts val="3300"/>
              <a:buFont typeface="Twentieth Century"/>
              <a:buNone/>
            </a:pPr>
            <a:r>
              <a:rPr lang="en" sz="1350">
                <a:solidFill>
                  <a:srgbClr val="333333"/>
                </a:solidFill>
                <a:highlight>
                  <a:srgbClr val="FFFFFF"/>
                </a:highlight>
                <a:latin typeface="Arial"/>
                <a:ea typeface="Arial"/>
                <a:cs typeface="Arial"/>
                <a:sym typeface="Arial"/>
              </a:rPr>
              <a:t>E-mail: </a:t>
            </a:r>
            <a:r>
              <a:rPr lang="en" sz="1350">
                <a:solidFill>
                  <a:srgbClr val="005051"/>
                </a:solidFill>
                <a:highlight>
                  <a:srgbClr val="FFFFFF"/>
                </a:highlight>
                <a:latin typeface="Arial"/>
                <a:ea typeface="Arial"/>
                <a:cs typeface="Arial"/>
                <a:sym typeface="Arial"/>
              </a:rPr>
              <a:t>rhonda.true@nebraska.gov</a:t>
            </a:r>
            <a:endParaRPr sz="3600"/>
          </a:p>
        </p:txBody>
      </p:sp>
      <p:sp>
        <p:nvSpPr>
          <p:cNvPr id="229" name="Google Shape;229;p44"/>
          <p:cNvSpPr txBox="1"/>
          <p:nvPr/>
        </p:nvSpPr>
        <p:spPr>
          <a:xfrm>
            <a:off x="269850" y="408850"/>
            <a:ext cx="3033900" cy="10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wentieth Century"/>
                <a:ea typeface="Twentieth Century"/>
                <a:cs typeface="Twentieth Century"/>
                <a:sym typeface="Twentieth Century"/>
              </a:rPr>
              <a:t>Thanks for watching!</a:t>
            </a:r>
            <a:endParaRPr sz="2400">
              <a:latin typeface="Twentieth Century"/>
              <a:ea typeface="Twentieth Century"/>
              <a:cs typeface="Twentieth Century"/>
              <a:sym typeface="Twentieth Century"/>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7"/>
          <p:cNvSpPr txBox="1">
            <a:spLocks noGrp="1"/>
          </p:cNvSpPr>
          <p:nvPr>
            <p:ph type="title"/>
          </p:nvPr>
        </p:nvSpPr>
        <p:spPr>
          <a:xfrm>
            <a:off x="4793455" y="273844"/>
            <a:ext cx="3721894"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1"/>
              </a:buClr>
              <a:buSzPts val="3300"/>
              <a:buFont typeface="Twentieth Century"/>
              <a:buNone/>
            </a:pPr>
            <a:r>
              <a:rPr lang="en" sz="3600">
                <a:solidFill>
                  <a:schemeClr val="dk2"/>
                </a:solidFill>
              </a:rPr>
              <a:t>Topics for the presentation	</a:t>
            </a:r>
            <a:endParaRPr sz="3600">
              <a:solidFill>
                <a:schemeClr val="dk2"/>
              </a:solidFill>
            </a:endParaRPr>
          </a:p>
        </p:txBody>
      </p:sp>
      <p:sp>
        <p:nvSpPr>
          <p:cNvPr id="107" name="Google Shape;107;p27"/>
          <p:cNvSpPr txBox="1">
            <a:spLocks noGrp="1"/>
          </p:cNvSpPr>
          <p:nvPr>
            <p:ph type="body" idx="1"/>
          </p:nvPr>
        </p:nvSpPr>
        <p:spPr>
          <a:xfrm>
            <a:off x="4793455" y="1369219"/>
            <a:ext cx="3721894" cy="3263504"/>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0"/>
              </a:spcBef>
              <a:spcAft>
                <a:spcPts val="0"/>
              </a:spcAft>
              <a:buSzPts val="2400"/>
              <a:buChar char="•"/>
            </a:pPr>
            <a:r>
              <a:rPr lang="en" sz="2400"/>
              <a:t>Field Testing 2020</a:t>
            </a:r>
            <a:endParaRPr sz="2400"/>
          </a:p>
          <a:p>
            <a:pPr marL="457200" lvl="0" indent="-381000" algn="l" rtl="0">
              <a:lnSpc>
                <a:spcPct val="90000"/>
              </a:lnSpc>
              <a:spcBef>
                <a:spcPts val="0"/>
              </a:spcBef>
              <a:spcAft>
                <a:spcPts val="0"/>
              </a:spcAft>
              <a:buSzPts val="2400"/>
              <a:buChar char="•"/>
            </a:pPr>
            <a:r>
              <a:rPr lang="en" sz="2400"/>
              <a:t>Blueprint and test design</a:t>
            </a:r>
            <a:endParaRPr sz="2400"/>
          </a:p>
          <a:p>
            <a:pPr marL="457200" lvl="0" indent="-381000" algn="l" rtl="0">
              <a:spcBef>
                <a:spcPts val="0"/>
              </a:spcBef>
              <a:spcAft>
                <a:spcPts val="0"/>
              </a:spcAft>
              <a:buSzPts val="2400"/>
              <a:buChar char="•"/>
            </a:pPr>
            <a:r>
              <a:rPr lang="en" sz="2400"/>
              <a:t>The NCCRS-S Language and Connections to the Blueprint</a:t>
            </a:r>
            <a:endParaRPr sz="2400"/>
          </a:p>
          <a:p>
            <a:pPr marL="457200" lvl="0" indent="-381000" algn="l" rtl="0">
              <a:spcBef>
                <a:spcPts val="0"/>
              </a:spcBef>
              <a:spcAft>
                <a:spcPts val="0"/>
              </a:spcAft>
              <a:buSzPts val="2400"/>
              <a:buChar char="•"/>
            </a:pPr>
            <a:r>
              <a:rPr lang="en" sz="2400"/>
              <a:t>Available Resources</a:t>
            </a:r>
            <a:endParaRPr sz="1800">
              <a:highlight>
                <a:srgbClr val="FFFF00"/>
              </a:highligh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1828800" y="273844"/>
            <a:ext cx="66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Twentieth Century"/>
              <a:buNone/>
            </a:pPr>
            <a:r>
              <a:rPr lang="en" sz="3600"/>
              <a:t>NSCAS Science Census Field Test</a:t>
            </a:r>
            <a:endParaRPr sz="3600"/>
          </a:p>
        </p:txBody>
      </p:sp>
      <p:sp>
        <p:nvSpPr>
          <p:cNvPr id="113" name="Google Shape;113;p28"/>
          <p:cNvSpPr txBox="1">
            <a:spLocks noGrp="1"/>
          </p:cNvSpPr>
          <p:nvPr>
            <p:ph type="body" idx="1"/>
          </p:nvPr>
        </p:nvSpPr>
        <p:spPr>
          <a:xfrm>
            <a:off x="1828800" y="1369219"/>
            <a:ext cx="6686700" cy="32634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0"/>
              </a:spcBef>
              <a:spcAft>
                <a:spcPts val="0"/>
              </a:spcAft>
              <a:buSzPts val="2400"/>
              <a:buChar char="•"/>
            </a:pPr>
            <a:r>
              <a:rPr lang="en" sz="2400" dirty="0"/>
              <a:t>Spring of 2020 for both NSCAS Science General (5 &amp; 8) and Alternate (5, 8, &amp; 11)</a:t>
            </a:r>
            <a:endParaRPr sz="2400" dirty="0"/>
          </a:p>
          <a:p>
            <a:pPr marL="457200" lvl="0" indent="-381000" algn="l" rtl="0">
              <a:lnSpc>
                <a:spcPct val="90000"/>
              </a:lnSpc>
              <a:spcBef>
                <a:spcPts val="0"/>
              </a:spcBef>
              <a:spcAft>
                <a:spcPts val="0"/>
              </a:spcAft>
              <a:buSzPts val="2400"/>
              <a:buChar char="•"/>
            </a:pPr>
            <a:r>
              <a:rPr lang="en" sz="2400" dirty="0"/>
              <a:t>Field Test-we are testing the test as opposed to testing students</a:t>
            </a:r>
            <a:endParaRPr sz="2400" dirty="0"/>
          </a:p>
          <a:p>
            <a:pPr marL="914400" lvl="1" indent="-381000" algn="l" rtl="0">
              <a:lnSpc>
                <a:spcPct val="90000"/>
              </a:lnSpc>
              <a:spcBef>
                <a:spcPts val="0"/>
              </a:spcBef>
              <a:spcAft>
                <a:spcPts val="0"/>
              </a:spcAft>
              <a:buSzPts val="2400"/>
              <a:buChar char="•"/>
            </a:pPr>
            <a:r>
              <a:rPr lang="en" sz="2400" dirty="0"/>
              <a:t>Making sure the tasks and prompts are of high technical quality.</a:t>
            </a:r>
            <a:endParaRPr sz="2400" dirty="0"/>
          </a:p>
          <a:p>
            <a:pPr marL="914400" lvl="1" indent="-381000" algn="l" rtl="0">
              <a:lnSpc>
                <a:spcPct val="90000"/>
              </a:lnSpc>
              <a:spcBef>
                <a:spcPts val="0"/>
              </a:spcBef>
              <a:spcAft>
                <a:spcPts val="0"/>
              </a:spcAft>
              <a:buSzPts val="2400"/>
              <a:buChar char="•"/>
            </a:pPr>
            <a:r>
              <a:rPr lang="en" sz="2400" dirty="0"/>
              <a:t>Student, schools, and districts will not receive scores. Scores will not be reported or used in accountability.</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1968050" y="282044"/>
            <a:ext cx="6686400" cy="994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sz="3200" dirty="0">
                <a:solidFill>
                  <a:schemeClr val="dk2"/>
                </a:solidFill>
              </a:rPr>
              <a:t>NSCAS Field Test - Design</a:t>
            </a:r>
            <a:endParaRPr sz="3200" dirty="0">
              <a:solidFill>
                <a:schemeClr val="dk2"/>
              </a:solidFill>
            </a:endParaRPr>
          </a:p>
          <a:p>
            <a:pPr marL="0" lvl="0" indent="0" algn="l" rtl="0">
              <a:lnSpc>
                <a:spcPct val="90000"/>
              </a:lnSpc>
              <a:spcBef>
                <a:spcPts val="0"/>
              </a:spcBef>
              <a:spcAft>
                <a:spcPts val="0"/>
              </a:spcAft>
              <a:buSzPts val="1400"/>
              <a:buNone/>
            </a:pPr>
            <a:endParaRPr sz="3600" dirty="0"/>
          </a:p>
        </p:txBody>
      </p:sp>
      <p:sp>
        <p:nvSpPr>
          <p:cNvPr id="120" name="Google Shape;120;p29"/>
          <p:cNvSpPr txBox="1"/>
          <p:nvPr/>
        </p:nvSpPr>
        <p:spPr>
          <a:xfrm>
            <a:off x="1622100" y="922641"/>
            <a:ext cx="7521900" cy="3293100"/>
          </a:xfrm>
          <a:prstGeom prst="rect">
            <a:avLst/>
          </a:prstGeom>
          <a:noFill/>
          <a:ln>
            <a:noFill/>
          </a:ln>
        </p:spPr>
        <p:txBody>
          <a:bodyPr spcFirstLastPara="1" wrap="square" lIns="68575" tIns="68575" rIns="68575" bIns="68575" anchor="t" anchorCtr="0">
            <a:noAutofit/>
          </a:bodyPr>
          <a:lstStyle/>
          <a:p>
            <a:pPr marL="457200" marR="0" lvl="0" indent="-342900" algn="l" rtl="0">
              <a:lnSpc>
                <a:spcPct val="115000"/>
              </a:lnSpc>
              <a:spcBef>
                <a:spcPts val="0"/>
              </a:spcBef>
              <a:spcAft>
                <a:spcPts val="0"/>
              </a:spcAft>
              <a:buClr>
                <a:schemeClr val="dk2"/>
              </a:buClr>
              <a:buSzPts val="1800"/>
              <a:buFont typeface="Twentieth Century"/>
              <a:buChar char="●"/>
            </a:pPr>
            <a:r>
              <a:rPr lang="en" sz="1800" b="1" i="0" u="none" strike="noStrike" cap="none" dirty="0">
                <a:solidFill>
                  <a:schemeClr val="dk2"/>
                </a:solidFill>
                <a:latin typeface="Twentieth Century"/>
                <a:ea typeface="Twentieth Century"/>
                <a:cs typeface="Twentieth Century"/>
                <a:sym typeface="Twentieth Century"/>
              </a:rPr>
              <a:t>Task-based and focused on a phenomenon/problem</a:t>
            </a:r>
            <a:endParaRPr sz="1800" b="1" i="0" u="none" strike="noStrike" cap="none" dirty="0">
              <a:solidFill>
                <a:schemeClr val="dk2"/>
              </a:solidFill>
              <a:latin typeface="Twentieth Century"/>
              <a:ea typeface="Twentieth Century"/>
              <a:cs typeface="Twentieth Century"/>
              <a:sym typeface="Twentieth Century"/>
            </a:endParaRPr>
          </a:p>
          <a:p>
            <a:pPr marL="685800" marR="0" lvl="1" indent="-279400" algn="l" rtl="0">
              <a:lnSpc>
                <a:spcPct val="115000"/>
              </a:lnSpc>
              <a:spcBef>
                <a:spcPts val="0"/>
              </a:spcBef>
              <a:spcAft>
                <a:spcPts val="0"/>
              </a:spcAft>
              <a:buClr>
                <a:schemeClr val="dk2"/>
              </a:buClr>
              <a:buSzPts val="1800"/>
              <a:buFont typeface="Twentieth Century"/>
              <a:buChar char="●"/>
            </a:pPr>
            <a:r>
              <a:rPr lang="en" sz="1800" i="0" u="none" strike="noStrike" cap="none" dirty="0">
                <a:solidFill>
                  <a:schemeClr val="dk2"/>
                </a:solidFill>
                <a:latin typeface="Twentieth Century"/>
                <a:ea typeface="Twentieth Century"/>
                <a:cs typeface="Twentieth Century"/>
                <a:sym typeface="Twentieth Century"/>
              </a:rPr>
              <a:t>Multiple prompts, typically 6-8 per task</a:t>
            </a:r>
            <a:endParaRPr sz="1800" i="0" u="none" strike="noStrike" cap="none" dirty="0">
              <a:solidFill>
                <a:schemeClr val="dk2"/>
              </a:solidFill>
              <a:latin typeface="Twentieth Century"/>
              <a:ea typeface="Twentieth Century"/>
              <a:cs typeface="Twentieth Century"/>
              <a:sym typeface="Twentieth Century"/>
            </a:endParaRPr>
          </a:p>
          <a:p>
            <a:pPr marL="685800" marR="0" lvl="1" indent="-279400" algn="l" rtl="0">
              <a:lnSpc>
                <a:spcPct val="115000"/>
              </a:lnSpc>
              <a:spcBef>
                <a:spcPts val="0"/>
              </a:spcBef>
              <a:spcAft>
                <a:spcPts val="0"/>
              </a:spcAft>
              <a:buClr>
                <a:schemeClr val="dk2"/>
              </a:buClr>
              <a:buSzPts val="1800"/>
              <a:buFont typeface="Twentieth Century"/>
              <a:buChar char="●"/>
            </a:pPr>
            <a:r>
              <a:rPr lang="en" sz="1800" i="0" u="none" strike="noStrike" cap="none" dirty="0">
                <a:solidFill>
                  <a:schemeClr val="dk2"/>
                </a:solidFill>
                <a:latin typeface="Twentieth Century"/>
                <a:ea typeface="Twentieth Century"/>
                <a:cs typeface="Twentieth Century"/>
                <a:sym typeface="Twentieth Century"/>
              </a:rPr>
              <a:t>All prompts are at least 2-dimensional</a:t>
            </a:r>
            <a:endParaRPr sz="1800" i="0" u="none" strike="noStrike" cap="none" dirty="0">
              <a:solidFill>
                <a:schemeClr val="dk2"/>
              </a:solidFill>
              <a:latin typeface="Twentieth Century"/>
              <a:ea typeface="Twentieth Century"/>
              <a:cs typeface="Twentieth Century"/>
              <a:sym typeface="Twentieth Century"/>
            </a:endParaRPr>
          </a:p>
          <a:p>
            <a:pPr marL="685800" marR="0" lvl="1" indent="-279400" algn="l" rtl="0">
              <a:lnSpc>
                <a:spcPct val="115000"/>
              </a:lnSpc>
              <a:spcBef>
                <a:spcPts val="0"/>
              </a:spcBef>
              <a:spcAft>
                <a:spcPts val="0"/>
              </a:spcAft>
              <a:buClr>
                <a:schemeClr val="dk2"/>
              </a:buClr>
              <a:buSzPts val="1800"/>
              <a:buFont typeface="Twentieth Century"/>
              <a:buChar char="●"/>
            </a:pPr>
            <a:r>
              <a:rPr lang="en" sz="1800" i="0" u="none" strike="noStrike" cap="none" dirty="0">
                <a:solidFill>
                  <a:schemeClr val="dk2"/>
                </a:solidFill>
                <a:latin typeface="Twentieth Century"/>
                <a:ea typeface="Twentieth Century"/>
                <a:cs typeface="Twentieth Century"/>
                <a:sym typeface="Twentieth Century"/>
              </a:rPr>
              <a:t>No standalone or 1-dimensional prompts</a:t>
            </a:r>
            <a:endParaRPr sz="1800" i="0" u="none" strike="noStrike" cap="none" dirty="0">
              <a:solidFill>
                <a:schemeClr val="dk2"/>
              </a:solidFill>
              <a:latin typeface="Twentieth Century"/>
              <a:ea typeface="Twentieth Century"/>
              <a:cs typeface="Twentieth Century"/>
              <a:sym typeface="Twentieth Century"/>
            </a:endParaRPr>
          </a:p>
          <a:p>
            <a:pPr marL="685800" marR="0" lvl="1" indent="-279400" algn="l" rtl="0">
              <a:lnSpc>
                <a:spcPct val="115000"/>
              </a:lnSpc>
              <a:spcBef>
                <a:spcPts val="0"/>
              </a:spcBef>
              <a:spcAft>
                <a:spcPts val="0"/>
              </a:spcAft>
              <a:buClr>
                <a:schemeClr val="dk2"/>
              </a:buClr>
              <a:buSzPts val="1800"/>
              <a:buFont typeface="Twentieth Century"/>
              <a:buChar char="●"/>
            </a:pPr>
            <a:r>
              <a:rPr lang="en" sz="1800" i="0" u="none" strike="noStrike" cap="none" dirty="0">
                <a:solidFill>
                  <a:schemeClr val="dk2"/>
                </a:solidFill>
                <a:latin typeface="Twentieth Century"/>
                <a:ea typeface="Twentieth Century"/>
                <a:cs typeface="Twentieth Century"/>
                <a:sym typeface="Twentieth Century"/>
              </a:rPr>
              <a:t>Reflects the proportion of 3-dimensional elements (SEP, DCI, &amp; CCC) in the NCCRS-S</a:t>
            </a:r>
            <a:endParaRPr sz="1800" i="0" u="none" strike="noStrike" cap="none" dirty="0">
              <a:solidFill>
                <a:schemeClr val="dk2"/>
              </a:solidFill>
              <a:latin typeface="Twentieth Century"/>
              <a:ea typeface="Twentieth Century"/>
              <a:cs typeface="Twentieth Century"/>
              <a:sym typeface="Twentieth Century"/>
            </a:endParaRPr>
          </a:p>
          <a:p>
            <a:pPr marL="685800" marR="0" lvl="1" indent="-279400" algn="l" rtl="0">
              <a:lnSpc>
                <a:spcPct val="115000"/>
              </a:lnSpc>
              <a:spcBef>
                <a:spcPts val="0"/>
              </a:spcBef>
              <a:spcAft>
                <a:spcPts val="0"/>
              </a:spcAft>
              <a:buClr>
                <a:schemeClr val="dk2"/>
              </a:buClr>
              <a:buSzPts val="1800"/>
              <a:buFont typeface="Twentieth Century"/>
              <a:buChar char="●"/>
            </a:pPr>
            <a:r>
              <a:rPr lang="en" sz="1800" i="0" u="none" strike="noStrike" cap="none" dirty="0">
                <a:solidFill>
                  <a:schemeClr val="dk2"/>
                </a:solidFill>
                <a:latin typeface="Twentieth Century"/>
                <a:ea typeface="Twentieth Century"/>
                <a:cs typeface="Twentieth Century"/>
                <a:sym typeface="Twentieth Century"/>
              </a:rPr>
              <a:t>Allows for any combination of 3-dimensional elements in tasks and prompts to make sense of </a:t>
            </a:r>
            <a:r>
              <a:rPr lang="en" sz="1800" dirty="0">
                <a:solidFill>
                  <a:schemeClr val="dk2"/>
                </a:solidFill>
                <a:latin typeface="Twentieth Century"/>
                <a:ea typeface="Twentieth Century"/>
                <a:cs typeface="Twentieth Century"/>
                <a:sym typeface="Twentieth Century"/>
              </a:rPr>
              <a:t>phenomena</a:t>
            </a:r>
            <a:endParaRPr sz="1800" i="0" u="none" strike="noStrike" cap="none" dirty="0">
              <a:solidFill>
                <a:schemeClr val="dk2"/>
              </a:solidFill>
              <a:latin typeface="Twentieth Century"/>
              <a:ea typeface="Twentieth Century"/>
              <a:cs typeface="Twentieth Century"/>
              <a:sym typeface="Twentieth Century"/>
            </a:endParaRPr>
          </a:p>
          <a:p>
            <a:pPr marL="685800" marR="0" lvl="1" indent="-279400" algn="l" rtl="0">
              <a:lnSpc>
                <a:spcPct val="115000"/>
              </a:lnSpc>
              <a:spcBef>
                <a:spcPts val="0"/>
              </a:spcBef>
              <a:spcAft>
                <a:spcPts val="0"/>
              </a:spcAft>
              <a:buClr>
                <a:schemeClr val="dk2"/>
              </a:buClr>
              <a:buSzPts val="1800"/>
              <a:buFont typeface="Twentieth Century"/>
              <a:buChar char="●"/>
            </a:pPr>
            <a:r>
              <a:rPr lang="en" sz="1800" dirty="0">
                <a:solidFill>
                  <a:schemeClr val="dk2"/>
                </a:solidFill>
                <a:latin typeface="Twentieth Century"/>
                <a:ea typeface="Twentieth Century"/>
                <a:cs typeface="Twentieth Century"/>
                <a:sym typeface="Twentieth Century"/>
              </a:rPr>
              <a:t>DCI will be grade level target</a:t>
            </a:r>
            <a:endParaRPr sz="1800" dirty="0">
              <a:solidFill>
                <a:schemeClr val="dk2"/>
              </a:solidFill>
              <a:latin typeface="Twentieth Century"/>
              <a:ea typeface="Twentieth Century"/>
              <a:cs typeface="Twentieth Century"/>
              <a:sym typeface="Twentieth Century"/>
            </a:endParaRPr>
          </a:p>
          <a:p>
            <a:pPr marL="685800" marR="0" lvl="1" indent="-279400" algn="l" rtl="0">
              <a:lnSpc>
                <a:spcPct val="115000"/>
              </a:lnSpc>
              <a:spcBef>
                <a:spcPts val="0"/>
              </a:spcBef>
              <a:spcAft>
                <a:spcPts val="0"/>
              </a:spcAft>
              <a:buClr>
                <a:schemeClr val="dk2"/>
              </a:buClr>
              <a:buSzPts val="1800"/>
              <a:buFont typeface="Twentieth Century"/>
              <a:buChar char="●"/>
            </a:pPr>
            <a:r>
              <a:rPr lang="en" sz="1800" dirty="0">
                <a:solidFill>
                  <a:schemeClr val="dk2"/>
                </a:solidFill>
                <a:latin typeface="Twentieth Century"/>
                <a:ea typeface="Twentieth Century"/>
                <a:cs typeface="Twentieth Century"/>
                <a:sym typeface="Twentieth Century"/>
              </a:rPr>
              <a:t>Unlike ELA and Mathematics it is NOT adaptive</a:t>
            </a:r>
            <a:endParaRPr sz="1800" dirty="0">
              <a:solidFill>
                <a:schemeClr val="dk2"/>
              </a:solidFill>
              <a:latin typeface="Twentieth Century"/>
              <a:ea typeface="Twentieth Century"/>
              <a:cs typeface="Twentieth Century"/>
              <a:sym typeface="Twentieth Century"/>
            </a:endParaRPr>
          </a:p>
          <a:p>
            <a:pPr marL="685800" marR="0" lvl="1" indent="-279400" algn="l" rtl="0">
              <a:lnSpc>
                <a:spcPct val="115000"/>
              </a:lnSpc>
              <a:spcBef>
                <a:spcPts val="0"/>
              </a:spcBef>
              <a:spcAft>
                <a:spcPts val="0"/>
              </a:spcAft>
              <a:buClr>
                <a:schemeClr val="dk2"/>
              </a:buClr>
              <a:buSzPts val="1800"/>
              <a:buFont typeface="Twentieth Century"/>
              <a:buChar char="●"/>
            </a:pPr>
            <a:r>
              <a:rPr lang="en" sz="1800" dirty="0">
                <a:solidFill>
                  <a:schemeClr val="dk2"/>
                </a:solidFill>
                <a:latin typeface="Twentieth Century"/>
                <a:ea typeface="Twentieth Century"/>
                <a:cs typeface="Twentieth Century"/>
                <a:sym typeface="Twentieth Century"/>
              </a:rPr>
              <a:t>Student will not be able to go back, important information will be brought forward</a:t>
            </a:r>
            <a:endParaRPr sz="1800" dirty="0">
              <a:solidFill>
                <a:schemeClr val="dk2"/>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0"/>
          <p:cNvSpPr txBox="1">
            <a:spLocks noGrp="1"/>
          </p:cNvSpPr>
          <p:nvPr>
            <p:ph type="title"/>
          </p:nvPr>
        </p:nvSpPr>
        <p:spPr>
          <a:xfrm>
            <a:off x="2025850" y="185700"/>
            <a:ext cx="5818800" cy="745500"/>
          </a:xfrm>
          <a:prstGeom prst="rect">
            <a:avLst/>
          </a:prstGeom>
          <a:noFill/>
          <a:ln>
            <a:noFill/>
          </a:ln>
        </p:spPr>
        <p:txBody>
          <a:bodyPr spcFirstLastPara="1" wrap="square" lIns="68575" tIns="34275" rIns="68575" bIns="34275" anchor="ctr" anchorCtr="0">
            <a:noAutofit/>
          </a:bodyPr>
          <a:lstStyle/>
          <a:p>
            <a:pPr marL="457200" lvl="0" indent="457200" algn="ctr" rtl="0">
              <a:lnSpc>
                <a:spcPct val="100000"/>
              </a:lnSpc>
              <a:spcBef>
                <a:spcPts val="0"/>
              </a:spcBef>
              <a:spcAft>
                <a:spcPts val="0"/>
              </a:spcAft>
              <a:buSzPts val="1400"/>
              <a:buNone/>
            </a:pPr>
            <a:r>
              <a:rPr lang="en" sz="2700">
                <a:solidFill>
                  <a:schemeClr val="dk2"/>
                </a:solidFill>
              </a:rPr>
              <a:t>NSCAS Field Test - Length</a:t>
            </a:r>
            <a:endParaRPr sz="2700">
              <a:solidFill>
                <a:schemeClr val="dk2"/>
              </a:solidFill>
            </a:endParaRPr>
          </a:p>
        </p:txBody>
      </p:sp>
      <p:sp>
        <p:nvSpPr>
          <p:cNvPr id="127" name="Google Shape;127;p30"/>
          <p:cNvSpPr txBox="1"/>
          <p:nvPr/>
        </p:nvSpPr>
        <p:spPr>
          <a:xfrm>
            <a:off x="2025850" y="1047650"/>
            <a:ext cx="6633000" cy="3626100"/>
          </a:xfrm>
          <a:prstGeom prst="rect">
            <a:avLst/>
          </a:prstGeom>
          <a:noFill/>
          <a:ln>
            <a:noFill/>
          </a:ln>
        </p:spPr>
        <p:txBody>
          <a:bodyPr spcFirstLastPara="1" wrap="square" lIns="68575" tIns="68575" rIns="68575" bIns="68575" anchor="t" anchorCtr="0">
            <a:noAutofit/>
          </a:bodyPr>
          <a:lstStyle/>
          <a:p>
            <a:pPr marL="342900" marR="0" lvl="0" indent="-273050" algn="l" rtl="0">
              <a:lnSpc>
                <a:spcPct val="115000"/>
              </a:lnSpc>
              <a:spcBef>
                <a:spcPts val="0"/>
              </a:spcBef>
              <a:spcAft>
                <a:spcPts val="0"/>
              </a:spcAft>
              <a:buClr>
                <a:schemeClr val="dk2"/>
              </a:buClr>
              <a:buSzPts val="1700"/>
              <a:buFont typeface="Twentieth Century"/>
              <a:buChar char="●"/>
            </a:pPr>
            <a:r>
              <a:rPr lang="en" sz="1700" b="1" i="0" u="none" strike="noStrike" cap="none" dirty="0">
                <a:solidFill>
                  <a:schemeClr val="dk2"/>
                </a:solidFill>
                <a:latin typeface="Twentieth Century"/>
                <a:ea typeface="Twentieth Century"/>
                <a:cs typeface="Twentieth Century"/>
                <a:sym typeface="Twentieth Century"/>
              </a:rPr>
              <a:t>Number of tasks: About 6 per form</a:t>
            </a:r>
            <a:endParaRPr sz="1700" b="1" i="0" u="none" strike="noStrike" cap="none" dirty="0">
              <a:solidFill>
                <a:schemeClr val="dk2"/>
              </a:solidFill>
              <a:latin typeface="Twentieth Century"/>
              <a:ea typeface="Twentieth Century"/>
              <a:cs typeface="Twentieth Century"/>
              <a:sym typeface="Twentieth Century"/>
            </a:endParaRPr>
          </a:p>
          <a:p>
            <a:pPr marL="685800" marR="0" lvl="1" indent="-273050" algn="l" rtl="0">
              <a:lnSpc>
                <a:spcPct val="115000"/>
              </a:lnSpc>
              <a:spcBef>
                <a:spcPts val="0"/>
              </a:spcBef>
              <a:spcAft>
                <a:spcPts val="0"/>
              </a:spcAft>
              <a:buClr>
                <a:schemeClr val="dk2"/>
              </a:buClr>
              <a:buSzPts val="1700"/>
              <a:buFont typeface="Twentieth Century"/>
              <a:buChar char="●"/>
            </a:pPr>
            <a:r>
              <a:rPr lang="en" sz="1700" i="0" u="none" strike="noStrike" cap="none" dirty="0">
                <a:solidFill>
                  <a:schemeClr val="dk2"/>
                </a:solidFill>
                <a:latin typeface="Twentieth Century"/>
                <a:ea typeface="Twentieth Century"/>
                <a:cs typeface="Twentieth Century"/>
                <a:sym typeface="Twentieth Century"/>
              </a:rPr>
              <a:t>4-5 operational tasks	</a:t>
            </a:r>
            <a:endParaRPr sz="1700" i="0" u="none" strike="noStrike" cap="none" dirty="0">
              <a:solidFill>
                <a:schemeClr val="dk2"/>
              </a:solidFill>
              <a:latin typeface="Twentieth Century"/>
              <a:ea typeface="Twentieth Century"/>
              <a:cs typeface="Twentieth Century"/>
              <a:sym typeface="Twentieth Century"/>
            </a:endParaRPr>
          </a:p>
          <a:p>
            <a:pPr marL="685800" marR="0" lvl="1" indent="-273050" algn="l" rtl="0">
              <a:lnSpc>
                <a:spcPct val="115000"/>
              </a:lnSpc>
              <a:spcBef>
                <a:spcPts val="0"/>
              </a:spcBef>
              <a:spcAft>
                <a:spcPts val="0"/>
              </a:spcAft>
              <a:buClr>
                <a:schemeClr val="dk2"/>
              </a:buClr>
              <a:buSzPts val="1700"/>
              <a:buFont typeface="Twentieth Century"/>
              <a:buChar char="●"/>
            </a:pPr>
            <a:r>
              <a:rPr lang="en" sz="1700" dirty="0">
                <a:solidFill>
                  <a:schemeClr val="dk2"/>
                </a:solidFill>
                <a:latin typeface="Twentieth Century"/>
                <a:ea typeface="Twentieth Century"/>
                <a:cs typeface="Twentieth Century"/>
                <a:sym typeface="Twentieth Century"/>
              </a:rPr>
              <a:t>(</a:t>
            </a:r>
            <a:r>
              <a:rPr lang="en" sz="1700" i="0" u="none" strike="noStrike" cap="none" dirty="0">
                <a:solidFill>
                  <a:schemeClr val="dk2"/>
                </a:solidFill>
                <a:latin typeface="Twentieth Century"/>
                <a:ea typeface="Twentieth Century"/>
                <a:cs typeface="Twentieth Century"/>
                <a:sym typeface="Twentieth Century"/>
              </a:rPr>
              <a:t>1-2 field test embedded tasks during operational years)</a:t>
            </a:r>
            <a:endParaRPr sz="1700" i="0" u="none" strike="noStrike" cap="none" dirty="0">
              <a:solidFill>
                <a:schemeClr val="dk2"/>
              </a:solidFill>
              <a:latin typeface="Twentieth Century"/>
              <a:ea typeface="Twentieth Century"/>
              <a:cs typeface="Twentieth Century"/>
              <a:sym typeface="Twentieth Century"/>
            </a:endParaRPr>
          </a:p>
          <a:p>
            <a:pPr marL="342900" marR="0" lvl="0" indent="-273050" algn="l" rtl="0">
              <a:lnSpc>
                <a:spcPct val="115000"/>
              </a:lnSpc>
              <a:spcBef>
                <a:spcPts val="0"/>
              </a:spcBef>
              <a:spcAft>
                <a:spcPts val="0"/>
              </a:spcAft>
              <a:buClr>
                <a:schemeClr val="dk2"/>
              </a:buClr>
              <a:buSzPts val="1700"/>
              <a:buFont typeface="Twentieth Century"/>
              <a:buChar char="●"/>
            </a:pPr>
            <a:r>
              <a:rPr lang="en" sz="1700" b="1" i="0" u="none" strike="noStrike" cap="none" dirty="0">
                <a:solidFill>
                  <a:schemeClr val="dk2"/>
                </a:solidFill>
                <a:latin typeface="Twentieth Century"/>
                <a:ea typeface="Twentieth Century"/>
                <a:cs typeface="Twentieth Century"/>
                <a:sym typeface="Twentieth Century"/>
              </a:rPr>
              <a:t>Number of prompts: About 42 per form</a:t>
            </a:r>
            <a:endParaRPr sz="1700" b="1" i="0" u="none" strike="noStrike" cap="none" dirty="0">
              <a:solidFill>
                <a:schemeClr val="dk2"/>
              </a:solidFill>
              <a:latin typeface="Twentieth Century"/>
              <a:ea typeface="Twentieth Century"/>
              <a:cs typeface="Twentieth Century"/>
              <a:sym typeface="Twentieth Century"/>
            </a:endParaRPr>
          </a:p>
          <a:p>
            <a:pPr marL="685800" marR="0" lvl="1" indent="-273050" algn="l" rtl="0">
              <a:lnSpc>
                <a:spcPct val="115000"/>
              </a:lnSpc>
              <a:spcBef>
                <a:spcPts val="0"/>
              </a:spcBef>
              <a:spcAft>
                <a:spcPts val="0"/>
              </a:spcAft>
              <a:buClr>
                <a:schemeClr val="dk2"/>
              </a:buClr>
              <a:buSzPts val="1700"/>
              <a:buFont typeface="Twentieth Century"/>
              <a:buChar char="●"/>
            </a:pPr>
            <a:r>
              <a:rPr lang="en" sz="1700" i="0" u="none" strike="noStrike" cap="none" dirty="0">
                <a:solidFill>
                  <a:schemeClr val="dk2"/>
                </a:solidFill>
                <a:latin typeface="Twentieth Century"/>
                <a:ea typeface="Twentieth Century"/>
                <a:cs typeface="Twentieth Century"/>
                <a:sym typeface="Twentieth Century"/>
              </a:rPr>
              <a:t>36 operational prompts, range of +-2 prompts</a:t>
            </a:r>
            <a:endParaRPr sz="1700" i="0" u="none" strike="noStrike" cap="none" dirty="0">
              <a:solidFill>
                <a:schemeClr val="dk2"/>
              </a:solidFill>
              <a:latin typeface="Twentieth Century"/>
              <a:ea typeface="Twentieth Century"/>
              <a:cs typeface="Twentieth Century"/>
              <a:sym typeface="Twentieth Century"/>
            </a:endParaRPr>
          </a:p>
          <a:p>
            <a:pPr marL="342900" marR="0" lvl="0" indent="-273050" algn="l" rtl="0">
              <a:lnSpc>
                <a:spcPct val="115000"/>
              </a:lnSpc>
              <a:spcBef>
                <a:spcPts val="0"/>
              </a:spcBef>
              <a:spcAft>
                <a:spcPts val="0"/>
              </a:spcAft>
              <a:buClr>
                <a:schemeClr val="dk2"/>
              </a:buClr>
              <a:buSzPts val="1700"/>
              <a:buFont typeface="Arial"/>
              <a:buChar char="●"/>
            </a:pPr>
            <a:r>
              <a:rPr lang="en" sz="1700" b="1" i="0" u="none" strike="noStrike" cap="none" dirty="0">
                <a:solidFill>
                  <a:schemeClr val="dk2"/>
                </a:solidFill>
                <a:latin typeface="Twentieth Century"/>
                <a:ea typeface="Twentieth Century"/>
                <a:cs typeface="Twentieth Century"/>
                <a:sym typeface="Twentieth Century"/>
              </a:rPr>
              <a:t>Time to administer:</a:t>
            </a:r>
            <a:r>
              <a:rPr lang="en" sz="1700" i="0" u="none" strike="noStrike" cap="none" dirty="0">
                <a:solidFill>
                  <a:schemeClr val="dk2"/>
                </a:solidFill>
                <a:latin typeface="Twentieth Century"/>
                <a:ea typeface="Twentieth Century"/>
                <a:cs typeface="Twentieth Century"/>
                <a:sym typeface="Twentieth Century"/>
              </a:rPr>
              <a:t> </a:t>
            </a:r>
            <a:endParaRPr sz="1700" i="0" u="none" strike="noStrike" cap="none" dirty="0">
              <a:solidFill>
                <a:schemeClr val="dk2"/>
              </a:solidFill>
              <a:latin typeface="Twentieth Century"/>
              <a:ea typeface="Twentieth Century"/>
              <a:cs typeface="Twentieth Century"/>
              <a:sym typeface="Twentieth Century"/>
            </a:endParaRPr>
          </a:p>
          <a:p>
            <a:pPr marL="685800" marR="0" lvl="1" indent="-273050" algn="l" rtl="0">
              <a:lnSpc>
                <a:spcPct val="115000"/>
              </a:lnSpc>
              <a:spcBef>
                <a:spcPts val="0"/>
              </a:spcBef>
              <a:spcAft>
                <a:spcPts val="0"/>
              </a:spcAft>
              <a:buClr>
                <a:schemeClr val="dk2"/>
              </a:buClr>
              <a:buSzPts val="1700"/>
              <a:buFont typeface="Twentieth Century"/>
              <a:buChar char="●"/>
            </a:pPr>
            <a:r>
              <a:rPr lang="en" sz="1700" i="0" u="none" strike="noStrike" cap="none" dirty="0">
                <a:solidFill>
                  <a:schemeClr val="dk2"/>
                </a:solidFill>
                <a:latin typeface="Twentieth Century"/>
                <a:ea typeface="Twentieth Century"/>
                <a:cs typeface="Twentieth Century"/>
                <a:sym typeface="Twentieth Century"/>
              </a:rPr>
              <a:t>The average students should complete in about 75 minutes</a:t>
            </a:r>
            <a:endParaRPr sz="1700" i="0" u="none" strike="noStrike" cap="none" dirty="0">
              <a:solidFill>
                <a:schemeClr val="dk2"/>
              </a:solidFill>
              <a:latin typeface="Twentieth Century"/>
              <a:ea typeface="Twentieth Century"/>
              <a:cs typeface="Twentieth Century"/>
              <a:sym typeface="Twentieth Century"/>
            </a:endParaRPr>
          </a:p>
          <a:p>
            <a:pPr marL="685800" marR="0" lvl="1" indent="-273050" algn="l" rtl="0">
              <a:lnSpc>
                <a:spcPct val="115000"/>
              </a:lnSpc>
              <a:spcBef>
                <a:spcPts val="0"/>
              </a:spcBef>
              <a:spcAft>
                <a:spcPts val="0"/>
              </a:spcAft>
              <a:buClr>
                <a:schemeClr val="dk2"/>
              </a:buClr>
              <a:buSzPts val="1700"/>
              <a:buFont typeface="Twentieth Century"/>
              <a:buChar char="●"/>
            </a:pPr>
            <a:r>
              <a:rPr lang="en" sz="1700" i="0" u="none" strike="noStrike" cap="none" dirty="0">
                <a:solidFill>
                  <a:schemeClr val="dk2"/>
                </a:solidFill>
                <a:latin typeface="Twentieth Century"/>
                <a:ea typeface="Twentieth Century"/>
                <a:cs typeface="Twentieth Century"/>
                <a:sym typeface="Twentieth Century"/>
              </a:rPr>
              <a:t>Estimates based on pilot information</a:t>
            </a:r>
            <a:endParaRPr sz="1700" i="0" u="none" strike="noStrike" cap="none" dirty="0">
              <a:solidFill>
                <a:schemeClr val="dk2"/>
              </a:solidFill>
              <a:latin typeface="Twentieth Century"/>
              <a:ea typeface="Twentieth Century"/>
              <a:cs typeface="Twentieth Century"/>
              <a:sym typeface="Twentieth Century"/>
            </a:endParaRPr>
          </a:p>
          <a:p>
            <a:pPr marL="685800" marR="0" lvl="1" indent="-273050" algn="l" rtl="0">
              <a:lnSpc>
                <a:spcPct val="115000"/>
              </a:lnSpc>
              <a:spcBef>
                <a:spcPts val="0"/>
              </a:spcBef>
              <a:spcAft>
                <a:spcPts val="0"/>
              </a:spcAft>
              <a:buClr>
                <a:schemeClr val="dk2"/>
              </a:buClr>
              <a:buSzPts val="1700"/>
              <a:buFont typeface="Twentieth Century"/>
              <a:buChar char="●"/>
            </a:pPr>
            <a:r>
              <a:rPr lang="en" sz="1700" i="0" u="none" strike="noStrike" cap="none" dirty="0">
                <a:solidFill>
                  <a:schemeClr val="dk2"/>
                </a:solidFill>
                <a:latin typeface="Twentieth Century"/>
                <a:ea typeface="Twentieth Century"/>
                <a:cs typeface="Twentieth Century"/>
                <a:sym typeface="Twentieth Century"/>
              </a:rPr>
              <a:t>Expect large variability</a:t>
            </a:r>
            <a:endParaRPr sz="1700" i="0" u="none" strike="noStrike" cap="none" dirty="0">
              <a:solidFill>
                <a:schemeClr val="dk2"/>
              </a:solidFill>
              <a:latin typeface="Twentieth Century"/>
              <a:ea typeface="Twentieth Century"/>
              <a:cs typeface="Twentieth Century"/>
              <a:sym typeface="Twentieth Century"/>
            </a:endParaRPr>
          </a:p>
          <a:p>
            <a:pPr marL="342900" marR="0" lvl="0" indent="-273050" algn="l" rtl="0">
              <a:lnSpc>
                <a:spcPct val="115000"/>
              </a:lnSpc>
              <a:spcBef>
                <a:spcPts val="0"/>
              </a:spcBef>
              <a:spcAft>
                <a:spcPts val="0"/>
              </a:spcAft>
              <a:buClr>
                <a:schemeClr val="dk2"/>
              </a:buClr>
              <a:buSzPts val="1700"/>
              <a:buFont typeface="Twentieth Century"/>
              <a:buChar char="●"/>
            </a:pPr>
            <a:r>
              <a:rPr lang="en" sz="1700" i="0" u="none" strike="noStrike" cap="none" dirty="0">
                <a:solidFill>
                  <a:schemeClr val="dk2"/>
                </a:solidFill>
                <a:latin typeface="Twentieth Century"/>
                <a:ea typeface="Twentieth Century"/>
                <a:cs typeface="Twentieth Century"/>
                <a:sym typeface="Twentieth Century"/>
              </a:rPr>
              <a:t>NDE will communicate additional information with </a:t>
            </a:r>
            <a:r>
              <a:rPr lang="en" sz="1700" i="0" u="sng" strike="noStrike" cap="none" dirty="0">
                <a:solidFill>
                  <a:schemeClr val="dk2"/>
                </a:solidFill>
                <a:latin typeface="Twentieth Century"/>
                <a:ea typeface="Twentieth Century"/>
                <a:cs typeface="Twentieth Century"/>
                <a:sym typeface="Twentieth Century"/>
                <a:hlinkClick r:id="rId3"/>
              </a:rPr>
              <a:t>NSCAS Scheduling Guidelines</a:t>
            </a:r>
            <a:endParaRPr sz="1700" i="0" u="none" strike="noStrike" cap="none" dirty="0">
              <a:solidFill>
                <a:schemeClr val="dk2"/>
              </a:solidFill>
              <a:latin typeface="Twentieth Century"/>
              <a:ea typeface="Twentieth Century"/>
              <a:cs typeface="Twentieth Century"/>
              <a:sym typeface="Twentieth Century"/>
            </a:endParaRPr>
          </a:p>
          <a:p>
            <a:pPr marL="685800" marR="0" lvl="1" indent="-273050" algn="l" rtl="0">
              <a:lnSpc>
                <a:spcPct val="115000"/>
              </a:lnSpc>
              <a:spcBef>
                <a:spcPts val="0"/>
              </a:spcBef>
              <a:spcAft>
                <a:spcPts val="0"/>
              </a:spcAft>
              <a:buClr>
                <a:schemeClr val="dk2"/>
              </a:buClr>
              <a:buSzPts val="1700"/>
              <a:buFont typeface="Twentieth Century"/>
              <a:buChar char="●"/>
            </a:pPr>
            <a:r>
              <a:rPr lang="en" sz="1700" dirty="0">
                <a:solidFill>
                  <a:schemeClr val="dk2"/>
                </a:solidFill>
                <a:latin typeface="Twentieth Century"/>
                <a:ea typeface="Twentieth Century"/>
                <a:cs typeface="Twentieth Century"/>
                <a:sym typeface="Twentieth Century"/>
              </a:rPr>
              <a:t>Recommending 90 minutes and dividing it into 2 sessions</a:t>
            </a:r>
            <a:endParaRPr sz="1700" dirty="0">
              <a:solidFill>
                <a:schemeClr val="dk2"/>
              </a:solidFill>
              <a:latin typeface="Twentieth Century"/>
              <a:ea typeface="Twentieth Century"/>
              <a:cs typeface="Twentieth Century"/>
              <a:sym typeface="Twentieth Century"/>
            </a:endParaRPr>
          </a:p>
          <a:p>
            <a:pPr marL="0" marR="0" lvl="0" indent="0" algn="l" rtl="0">
              <a:lnSpc>
                <a:spcPct val="100000"/>
              </a:lnSpc>
              <a:spcBef>
                <a:spcPts val="1200"/>
              </a:spcBef>
              <a:spcAft>
                <a:spcPts val="0"/>
              </a:spcAft>
              <a:buClr>
                <a:srgbClr val="000000"/>
              </a:buClr>
              <a:buSzPts val="1100"/>
              <a:buFont typeface="Arial"/>
              <a:buNone/>
            </a:pPr>
            <a:endParaRPr sz="1100" b="0" i="0" u="none" strike="noStrike" cap="none" dirty="0">
              <a:solidFill>
                <a:srgbClr val="000000"/>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7">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1"/>
          <p:cNvSpPr txBox="1">
            <a:spLocks noGrp="1"/>
          </p:cNvSpPr>
          <p:nvPr>
            <p:ph type="title"/>
          </p:nvPr>
        </p:nvSpPr>
        <p:spPr>
          <a:xfrm>
            <a:off x="1918556" y="236600"/>
            <a:ext cx="6596769" cy="688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u="sng" dirty="0">
                <a:solidFill>
                  <a:schemeClr val="dk2"/>
                </a:solidFill>
                <a:hlinkClick r:id="rId3"/>
              </a:rPr>
              <a:t>Item Type Samplers</a:t>
            </a:r>
            <a:r>
              <a:rPr lang="en" sz="3000" dirty="0">
                <a:solidFill>
                  <a:schemeClr val="dk2"/>
                </a:solidFill>
              </a:rPr>
              <a:t> for NSCAS General</a:t>
            </a:r>
            <a:endParaRPr sz="3000" dirty="0">
              <a:solidFill>
                <a:schemeClr val="dk2"/>
              </a:solidFill>
            </a:endParaRPr>
          </a:p>
        </p:txBody>
      </p:sp>
      <p:sp>
        <p:nvSpPr>
          <p:cNvPr id="134" name="Google Shape;134;p31"/>
          <p:cNvSpPr txBox="1"/>
          <p:nvPr/>
        </p:nvSpPr>
        <p:spPr>
          <a:xfrm>
            <a:off x="1918556" y="1255894"/>
            <a:ext cx="6596700" cy="2682300"/>
          </a:xfrm>
          <a:prstGeom prst="rect">
            <a:avLst/>
          </a:prstGeom>
          <a:noFill/>
          <a:ln>
            <a:noFill/>
          </a:ln>
        </p:spPr>
        <p:txBody>
          <a:bodyPr spcFirstLastPara="1" wrap="square" lIns="68575" tIns="68575" rIns="68575" bIns="68575" anchor="t" anchorCtr="0">
            <a:noAutofit/>
          </a:bodyPr>
          <a:lstStyle/>
          <a:p>
            <a:pPr marL="342900" marR="0" lvl="0" indent="-304800" algn="l" rtl="0">
              <a:lnSpc>
                <a:spcPct val="100000"/>
              </a:lnSpc>
              <a:spcBef>
                <a:spcPts val="0"/>
              </a:spcBef>
              <a:spcAft>
                <a:spcPts val="0"/>
              </a:spcAft>
              <a:buClr>
                <a:schemeClr val="dk2"/>
              </a:buClr>
              <a:buSzPts val="2200"/>
              <a:buFont typeface="Twentieth Century"/>
              <a:buChar char="●"/>
            </a:pPr>
            <a:r>
              <a:rPr lang="en" sz="2100" dirty="0">
                <a:solidFill>
                  <a:schemeClr val="dk2"/>
                </a:solidFill>
                <a:latin typeface="Twentieth Century"/>
                <a:ea typeface="Twentieth Century"/>
                <a:cs typeface="Twentieth Century"/>
                <a:sym typeface="Twentieth Century"/>
              </a:rPr>
              <a:t>Available December 20, 2019 </a:t>
            </a:r>
            <a:endParaRPr sz="2100" dirty="0">
              <a:solidFill>
                <a:schemeClr val="dk2"/>
              </a:solidFill>
              <a:latin typeface="Twentieth Century"/>
              <a:ea typeface="Twentieth Century"/>
              <a:cs typeface="Twentieth Century"/>
              <a:sym typeface="Twentieth Century"/>
            </a:endParaRPr>
          </a:p>
          <a:p>
            <a:pPr marL="342900" marR="0" lvl="0" indent="-304800" algn="l" rtl="0">
              <a:lnSpc>
                <a:spcPct val="100000"/>
              </a:lnSpc>
              <a:spcBef>
                <a:spcPts val="0"/>
              </a:spcBef>
              <a:spcAft>
                <a:spcPts val="0"/>
              </a:spcAft>
              <a:buClr>
                <a:schemeClr val="dk2"/>
              </a:buClr>
              <a:buSzPts val="2200"/>
              <a:buFont typeface="Twentieth Century"/>
              <a:buChar char="●"/>
            </a:pPr>
            <a:r>
              <a:rPr lang="en" sz="2100" dirty="0">
                <a:solidFill>
                  <a:schemeClr val="dk2"/>
                </a:solidFill>
                <a:latin typeface="Twentieth Century"/>
                <a:ea typeface="Twentieth Century"/>
                <a:cs typeface="Twentieth Century"/>
                <a:sym typeface="Twentieth Century"/>
              </a:rPr>
              <a:t>Opportunity for 5th and 8th grade students to experience the test format and design prior to field testing</a:t>
            </a:r>
            <a:endParaRPr sz="2100" dirty="0">
              <a:solidFill>
                <a:schemeClr val="dk2"/>
              </a:solidFill>
              <a:latin typeface="Twentieth Century"/>
              <a:ea typeface="Twentieth Century"/>
              <a:cs typeface="Twentieth Century"/>
              <a:sym typeface="Twentieth Century"/>
            </a:endParaRPr>
          </a:p>
          <a:p>
            <a:pPr marL="723900" marR="0" lvl="1" indent="-342900" algn="l" rtl="0">
              <a:lnSpc>
                <a:spcPct val="100000"/>
              </a:lnSpc>
              <a:spcBef>
                <a:spcPts val="0"/>
              </a:spcBef>
              <a:spcAft>
                <a:spcPts val="0"/>
              </a:spcAft>
              <a:buClr>
                <a:schemeClr val="dk2"/>
              </a:buClr>
              <a:buSzPts val="2200"/>
              <a:buFont typeface="Arial" panose="020B0604020202020204" pitchFamily="34" charset="0"/>
              <a:buChar char="•"/>
            </a:pPr>
            <a:r>
              <a:rPr lang="en" sz="2100" dirty="0">
                <a:solidFill>
                  <a:schemeClr val="dk2"/>
                </a:solidFill>
                <a:latin typeface="Twentieth Century"/>
                <a:ea typeface="Twentieth Century"/>
                <a:cs typeface="Twentieth Century"/>
                <a:sym typeface="Twentieth Century"/>
              </a:rPr>
              <a:t>Important for all students to have an opportunity to experience the samplers prior to Field Test</a:t>
            </a:r>
            <a:endParaRPr sz="2100" dirty="0">
              <a:solidFill>
                <a:schemeClr val="dk2"/>
              </a:solidFill>
              <a:latin typeface="Twentieth Century"/>
              <a:ea typeface="Twentieth Century"/>
              <a:cs typeface="Twentieth Century"/>
              <a:sym typeface="Twentieth Century"/>
            </a:endParaRPr>
          </a:p>
          <a:p>
            <a:pPr marL="723900" marR="0" lvl="1" indent="-342900" algn="l" rtl="0">
              <a:lnSpc>
                <a:spcPct val="100000"/>
              </a:lnSpc>
              <a:spcBef>
                <a:spcPts val="0"/>
              </a:spcBef>
              <a:spcAft>
                <a:spcPts val="0"/>
              </a:spcAft>
              <a:buClr>
                <a:schemeClr val="dk2"/>
              </a:buClr>
              <a:buSzPts val="2200"/>
              <a:buFont typeface="Arial" panose="020B0604020202020204" pitchFamily="34" charset="0"/>
              <a:buChar char="•"/>
            </a:pPr>
            <a:r>
              <a:rPr lang="en" sz="2100" dirty="0">
                <a:solidFill>
                  <a:schemeClr val="dk2"/>
                </a:solidFill>
                <a:latin typeface="Twentieth Century"/>
                <a:ea typeface="Twentieth Century"/>
                <a:cs typeface="Twentieth Century"/>
                <a:sym typeface="Twentieth Century"/>
              </a:rPr>
              <a:t>  </a:t>
            </a:r>
            <a:r>
              <a:rPr lang="en" sz="2100" i="0" u="none" strike="noStrike" cap="none" dirty="0">
                <a:solidFill>
                  <a:schemeClr val="dk2"/>
                </a:solidFill>
                <a:latin typeface="Twentieth Century"/>
                <a:ea typeface="Twentieth Century"/>
                <a:cs typeface="Twentieth Century"/>
                <a:sym typeface="Twentieth Century"/>
              </a:rPr>
              <a:t>Based on Spring 2019 Pilot Test, but updated</a:t>
            </a:r>
            <a:endParaRPr sz="2100" i="0" u="none" strike="noStrike" cap="none" dirty="0">
              <a:solidFill>
                <a:schemeClr val="dk2"/>
              </a:solidFill>
              <a:latin typeface="Twentieth Century"/>
              <a:ea typeface="Twentieth Century"/>
              <a:cs typeface="Twentieth Century"/>
              <a:sym typeface="Twentieth Century"/>
            </a:endParaRPr>
          </a:p>
          <a:p>
            <a:pPr marL="342900" marR="0" lvl="0" indent="-304800" algn="l" rtl="0">
              <a:lnSpc>
                <a:spcPct val="100000"/>
              </a:lnSpc>
              <a:spcBef>
                <a:spcPts val="0"/>
              </a:spcBef>
              <a:spcAft>
                <a:spcPts val="0"/>
              </a:spcAft>
              <a:buClr>
                <a:schemeClr val="dk2"/>
              </a:buClr>
              <a:buSzPts val="2200"/>
              <a:buFont typeface="Twentieth Century"/>
              <a:buChar char="●"/>
            </a:pPr>
            <a:r>
              <a:rPr lang="en" sz="2100" i="0" u="none" strike="noStrike" cap="none" dirty="0">
                <a:solidFill>
                  <a:schemeClr val="dk2"/>
                </a:solidFill>
                <a:latin typeface="Twentieth Century"/>
                <a:ea typeface="Twentieth Century"/>
                <a:cs typeface="Twentieth Century"/>
                <a:sym typeface="Twentieth Century"/>
              </a:rPr>
              <a:t>Each grade will have 2 practice tasks</a:t>
            </a:r>
            <a:endParaRPr sz="2100" i="0" u="none" strike="noStrike" cap="none" dirty="0">
              <a:solidFill>
                <a:schemeClr val="dk2"/>
              </a:solidFill>
              <a:latin typeface="Twentieth Century"/>
              <a:ea typeface="Twentieth Century"/>
              <a:cs typeface="Twentieth Century"/>
              <a:sym typeface="Twentieth Century"/>
            </a:endParaRPr>
          </a:p>
          <a:p>
            <a:pPr marL="342900" marR="0" lvl="0" indent="-304800" algn="l" rtl="0">
              <a:lnSpc>
                <a:spcPct val="100000"/>
              </a:lnSpc>
              <a:spcBef>
                <a:spcPts val="0"/>
              </a:spcBef>
              <a:spcAft>
                <a:spcPts val="0"/>
              </a:spcAft>
              <a:buClr>
                <a:schemeClr val="dk2"/>
              </a:buClr>
              <a:buSzPts val="2200"/>
              <a:buFont typeface="Twentieth Century"/>
              <a:buChar char="●"/>
            </a:pPr>
            <a:r>
              <a:rPr lang="en" sz="2100" i="0" u="none" strike="noStrike" cap="none" dirty="0">
                <a:solidFill>
                  <a:schemeClr val="dk2"/>
                </a:solidFill>
                <a:latin typeface="Twentieth Century"/>
                <a:ea typeface="Twentieth Century"/>
                <a:cs typeface="Twentieth Century"/>
                <a:sym typeface="Twentieth Century"/>
              </a:rPr>
              <a:t>Approximately 5 prompts per task</a:t>
            </a:r>
            <a:endParaRPr sz="2100" i="0" u="none" strike="noStrike" cap="none" dirty="0">
              <a:solidFill>
                <a:schemeClr val="dk2"/>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2"/>
          <p:cNvSpPr txBox="1">
            <a:spLocks noGrp="1"/>
          </p:cNvSpPr>
          <p:nvPr>
            <p:ph type="title"/>
          </p:nvPr>
        </p:nvSpPr>
        <p:spPr>
          <a:xfrm>
            <a:off x="1918550" y="236600"/>
            <a:ext cx="6513000" cy="688800"/>
          </a:xfrm>
          <a:prstGeom prst="rect">
            <a:avLst/>
          </a:prstGeom>
          <a:noFill/>
          <a:ln>
            <a:noFill/>
          </a:ln>
        </p:spPr>
        <p:txBody>
          <a:bodyPr spcFirstLastPara="1" wrap="square" lIns="68575" tIns="34275" rIns="68575" bIns="34275" anchor="ctr" anchorCtr="0">
            <a:noAutofit/>
          </a:bodyPr>
          <a:lstStyle/>
          <a:p>
            <a:pPr marL="0" lvl="0" indent="457200" algn="l" rtl="0">
              <a:lnSpc>
                <a:spcPct val="90000"/>
              </a:lnSpc>
              <a:spcBef>
                <a:spcPts val="0"/>
              </a:spcBef>
              <a:spcAft>
                <a:spcPts val="0"/>
              </a:spcAft>
              <a:buSzPts val="1400"/>
              <a:buNone/>
            </a:pPr>
            <a:r>
              <a:rPr lang="en" sz="3000">
                <a:solidFill>
                  <a:schemeClr val="dk2"/>
                </a:solidFill>
              </a:rPr>
              <a:t>Online Tool Training (OTT)</a:t>
            </a:r>
            <a:endParaRPr sz="3000">
              <a:solidFill>
                <a:schemeClr val="dk2"/>
              </a:solidFill>
            </a:endParaRPr>
          </a:p>
          <a:p>
            <a:pPr marL="0" lvl="0" indent="0" algn="l" rtl="0">
              <a:lnSpc>
                <a:spcPct val="90000"/>
              </a:lnSpc>
              <a:spcBef>
                <a:spcPts val="0"/>
              </a:spcBef>
              <a:spcAft>
                <a:spcPts val="0"/>
              </a:spcAft>
              <a:buSzPts val="1400"/>
              <a:buNone/>
            </a:pPr>
            <a:r>
              <a:rPr lang="en" sz="3000">
                <a:solidFill>
                  <a:schemeClr val="dk2"/>
                </a:solidFill>
              </a:rPr>
              <a:t> 	for NSCAS Alternate</a:t>
            </a:r>
            <a:endParaRPr sz="3000">
              <a:solidFill>
                <a:schemeClr val="dk2"/>
              </a:solidFill>
            </a:endParaRPr>
          </a:p>
        </p:txBody>
      </p:sp>
      <p:sp>
        <p:nvSpPr>
          <p:cNvPr id="141" name="Google Shape;141;p32"/>
          <p:cNvSpPr txBox="1"/>
          <p:nvPr/>
        </p:nvSpPr>
        <p:spPr>
          <a:xfrm>
            <a:off x="1918556" y="1255894"/>
            <a:ext cx="6596700" cy="2682300"/>
          </a:xfrm>
          <a:prstGeom prst="rect">
            <a:avLst/>
          </a:prstGeom>
          <a:noFill/>
          <a:ln>
            <a:noFill/>
          </a:ln>
        </p:spPr>
        <p:txBody>
          <a:bodyPr spcFirstLastPara="1" wrap="square" lIns="68575" tIns="68575" rIns="68575" bIns="68575" anchor="t" anchorCtr="0">
            <a:noAutofit/>
          </a:bodyPr>
          <a:lstStyle/>
          <a:p>
            <a:pPr marL="342900" marR="0" lvl="0" indent="-304800" algn="l" rtl="0">
              <a:lnSpc>
                <a:spcPct val="100000"/>
              </a:lnSpc>
              <a:spcBef>
                <a:spcPts val="0"/>
              </a:spcBef>
              <a:spcAft>
                <a:spcPts val="0"/>
              </a:spcAft>
              <a:buClr>
                <a:schemeClr val="dk2"/>
              </a:buClr>
              <a:buSzPts val="2200"/>
              <a:buFont typeface="Twentieth Century"/>
              <a:buChar char="●"/>
            </a:pPr>
            <a:r>
              <a:rPr lang="en" sz="2200" dirty="0">
                <a:solidFill>
                  <a:schemeClr val="dk2"/>
                </a:solidFill>
                <a:latin typeface="Twentieth Century"/>
                <a:ea typeface="Twentieth Century"/>
                <a:cs typeface="Twentieth Century"/>
                <a:sym typeface="Twentieth Century"/>
              </a:rPr>
              <a:t>Already available in DRC INSIGHT-password to access</a:t>
            </a:r>
            <a:endParaRPr sz="2200" dirty="0">
              <a:solidFill>
                <a:schemeClr val="dk2"/>
              </a:solidFill>
              <a:latin typeface="Twentieth Century"/>
              <a:ea typeface="Twentieth Century"/>
              <a:cs typeface="Twentieth Century"/>
              <a:sym typeface="Twentieth Century"/>
            </a:endParaRPr>
          </a:p>
          <a:p>
            <a:pPr marL="342900" marR="0" lvl="0" indent="-304800" algn="l" rtl="0">
              <a:lnSpc>
                <a:spcPct val="100000"/>
              </a:lnSpc>
              <a:spcBef>
                <a:spcPts val="0"/>
              </a:spcBef>
              <a:spcAft>
                <a:spcPts val="0"/>
              </a:spcAft>
              <a:buClr>
                <a:schemeClr val="dk2"/>
              </a:buClr>
              <a:buSzPts val="2200"/>
              <a:buFont typeface="Twentieth Century"/>
              <a:buChar char="●"/>
            </a:pPr>
            <a:r>
              <a:rPr lang="en" sz="2200" dirty="0">
                <a:solidFill>
                  <a:schemeClr val="dk2"/>
                </a:solidFill>
                <a:latin typeface="Twentieth Century"/>
                <a:ea typeface="Twentieth Century"/>
                <a:cs typeface="Twentieth Century"/>
                <a:sym typeface="Twentieth Century"/>
              </a:rPr>
              <a:t>Opportunity for 5th, 8th, and 11th grade students to experience the alternate test format and design prior to field testing</a:t>
            </a:r>
            <a:endParaRPr sz="2200" dirty="0">
              <a:solidFill>
                <a:schemeClr val="dk2"/>
              </a:solidFill>
              <a:latin typeface="Twentieth Century"/>
              <a:ea typeface="Twentieth Century"/>
              <a:cs typeface="Twentieth Century"/>
              <a:sym typeface="Twentieth Century"/>
            </a:endParaRPr>
          </a:p>
          <a:p>
            <a:pPr marL="685800" marR="0" lvl="1" indent="-304800" algn="l" rtl="0">
              <a:lnSpc>
                <a:spcPct val="100000"/>
              </a:lnSpc>
              <a:spcBef>
                <a:spcPts val="0"/>
              </a:spcBef>
              <a:spcAft>
                <a:spcPts val="0"/>
              </a:spcAft>
              <a:buClr>
                <a:schemeClr val="dk2"/>
              </a:buClr>
              <a:buSzPts val="2200"/>
              <a:buFont typeface="Twentieth Century"/>
              <a:buChar char="○"/>
            </a:pPr>
            <a:r>
              <a:rPr lang="en" sz="2200" dirty="0">
                <a:solidFill>
                  <a:schemeClr val="dk2"/>
                </a:solidFill>
                <a:latin typeface="Twentieth Century"/>
                <a:ea typeface="Twentieth Century"/>
                <a:cs typeface="Twentieth Century"/>
                <a:sym typeface="Twentieth Century"/>
              </a:rPr>
              <a:t>Important for all students to have an opportunity to experience the OTT prior to Field Test</a:t>
            </a:r>
            <a:endParaRPr sz="2200" dirty="0">
              <a:solidFill>
                <a:schemeClr val="dk2"/>
              </a:solidFill>
              <a:latin typeface="Twentieth Century"/>
              <a:ea typeface="Twentieth Century"/>
              <a:cs typeface="Twentieth Century"/>
              <a:sym typeface="Twentieth Century"/>
            </a:endParaRPr>
          </a:p>
          <a:p>
            <a:pPr marL="685800" marR="0" lvl="0" indent="0" algn="l" rtl="0">
              <a:lnSpc>
                <a:spcPct val="100000"/>
              </a:lnSpc>
              <a:spcBef>
                <a:spcPts val="0"/>
              </a:spcBef>
              <a:spcAft>
                <a:spcPts val="0"/>
              </a:spcAft>
              <a:buNone/>
            </a:pPr>
            <a:endParaRPr sz="2200" i="0" u="none" strike="noStrike" cap="none" dirty="0">
              <a:solidFill>
                <a:schemeClr val="dk2"/>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endParaRPr sz="2200" i="0" u="none" strike="noStrike" cap="none" dirty="0">
              <a:solidFill>
                <a:schemeClr val="dk2"/>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3"/>
          <p:cNvSpPr txBox="1">
            <a:spLocks noGrp="1"/>
          </p:cNvSpPr>
          <p:nvPr>
            <p:ph type="title"/>
          </p:nvPr>
        </p:nvSpPr>
        <p:spPr>
          <a:xfrm>
            <a:off x="1968050" y="420625"/>
            <a:ext cx="6686400" cy="16470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400"/>
              <a:buNone/>
            </a:pPr>
            <a:r>
              <a:rPr lang="en" sz="3600" dirty="0">
                <a:solidFill>
                  <a:schemeClr val="dk2"/>
                </a:solidFill>
              </a:rPr>
              <a:t>Table of Specification (TOS)</a:t>
            </a:r>
            <a:endParaRPr sz="3600" dirty="0">
              <a:solidFill>
                <a:schemeClr val="dk2"/>
              </a:solidFill>
            </a:endParaRPr>
          </a:p>
          <a:p>
            <a:pPr marL="0" lvl="0" indent="0" algn="ctr" rtl="0">
              <a:lnSpc>
                <a:spcPct val="100000"/>
              </a:lnSpc>
              <a:spcBef>
                <a:spcPts val="0"/>
              </a:spcBef>
              <a:spcAft>
                <a:spcPts val="0"/>
              </a:spcAft>
              <a:buSzPts val="1400"/>
              <a:buNone/>
            </a:pPr>
            <a:r>
              <a:rPr lang="en" sz="3600" dirty="0">
                <a:solidFill>
                  <a:schemeClr val="dk2"/>
                </a:solidFill>
              </a:rPr>
              <a:t>vs. </a:t>
            </a:r>
            <a:endParaRPr sz="3600" dirty="0">
              <a:solidFill>
                <a:schemeClr val="dk2"/>
              </a:solidFill>
            </a:endParaRPr>
          </a:p>
          <a:p>
            <a:pPr marL="0" lvl="0" indent="0" algn="ctr" rtl="0">
              <a:lnSpc>
                <a:spcPct val="100000"/>
              </a:lnSpc>
              <a:spcBef>
                <a:spcPts val="0"/>
              </a:spcBef>
              <a:spcAft>
                <a:spcPts val="0"/>
              </a:spcAft>
              <a:buSzPts val="1400"/>
              <a:buNone/>
            </a:pPr>
            <a:r>
              <a:rPr lang="en" sz="3600" dirty="0">
                <a:solidFill>
                  <a:schemeClr val="dk2"/>
                </a:solidFill>
              </a:rPr>
              <a:t>Blueprints</a:t>
            </a:r>
            <a:endParaRPr sz="3600" dirty="0">
              <a:solidFill>
                <a:schemeClr val="dk2"/>
              </a:solidFill>
            </a:endParaRPr>
          </a:p>
          <a:p>
            <a:pPr marL="0" lvl="0" indent="0" algn="l" rtl="0">
              <a:lnSpc>
                <a:spcPct val="90000"/>
              </a:lnSpc>
              <a:spcBef>
                <a:spcPts val="0"/>
              </a:spcBef>
              <a:spcAft>
                <a:spcPts val="0"/>
              </a:spcAft>
              <a:buSzPts val="1400"/>
              <a:buNone/>
            </a:pPr>
            <a:endParaRPr sz="3600" dirty="0"/>
          </a:p>
        </p:txBody>
      </p:sp>
      <p:sp>
        <p:nvSpPr>
          <p:cNvPr id="148" name="Google Shape;148;p33"/>
          <p:cNvSpPr txBox="1"/>
          <p:nvPr/>
        </p:nvSpPr>
        <p:spPr>
          <a:xfrm>
            <a:off x="1697500" y="2146025"/>
            <a:ext cx="7521900" cy="2307300"/>
          </a:xfrm>
          <a:prstGeom prst="rect">
            <a:avLst/>
          </a:prstGeom>
          <a:noFill/>
          <a:ln>
            <a:noFill/>
          </a:ln>
        </p:spPr>
        <p:txBody>
          <a:bodyPr spcFirstLastPara="1" wrap="square" lIns="68575" tIns="68575" rIns="68575" bIns="68575" anchor="t" anchorCtr="0">
            <a:noAutofit/>
          </a:bodyPr>
          <a:lstStyle/>
          <a:p>
            <a:pPr marL="457200" marR="0" lvl="0" indent="-342900" algn="l" rtl="0">
              <a:lnSpc>
                <a:spcPct val="115000"/>
              </a:lnSpc>
              <a:spcBef>
                <a:spcPts val="0"/>
              </a:spcBef>
              <a:spcAft>
                <a:spcPts val="0"/>
              </a:spcAft>
              <a:buClr>
                <a:schemeClr val="dk2"/>
              </a:buClr>
              <a:buSzPts val="1800"/>
              <a:buFont typeface="Twentieth Century"/>
              <a:buChar char="●"/>
            </a:pPr>
            <a:r>
              <a:rPr lang="en" sz="1800" dirty="0">
                <a:solidFill>
                  <a:schemeClr val="dk2"/>
                </a:solidFill>
                <a:latin typeface="Twentieth Century"/>
                <a:ea typeface="Twentieth Century"/>
                <a:cs typeface="Twentieth Century"/>
                <a:sym typeface="Twentieth Century"/>
              </a:rPr>
              <a:t>Essentially synonymous and can be used interchangeably</a:t>
            </a:r>
            <a:endParaRPr sz="1800" dirty="0">
              <a:solidFill>
                <a:schemeClr val="dk2"/>
              </a:solidFill>
              <a:latin typeface="Twentieth Century"/>
              <a:ea typeface="Twentieth Century"/>
              <a:cs typeface="Twentieth Century"/>
              <a:sym typeface="Twentieth Century"/>
            </a:endParaRPr>
          </a:p>
          <a:p>
            <a:pPr marL="457200" marR="0" lvl="0" indent="-342900" algn="l" rtl="0">
              <a:lnSpc>
                <a:spcPct val="115000"/>
              </a:lnSpc>
              <a:spcBef>
                <a:spcPts val="0"/>
              </a:spcBef>
              <a:spcAft>
                <a:spcPts val="0"/>
              </a:spcAft>
              <a:buClr>
                <a:schemeClr val="dk2"/>
              </a:buClr>
              <a:buSzPts val="1800"/>
              <a:buFont typeface="Twentieth Century"/>
              <a:buChar char="●"/>
            </a:pPr>
            <a:r>
              <a:rPr lang="en" sz="1800" dirty="0">
                <a:solidFill>
                  <a:schemeClr val="dk2"/>
                </a:solidFill>
                <a:latin typeface="Twentieth Century"/>
                <a:ea typeface="Twentieth Century"/>
                <a:cs typeface="Twentieth Century"/>
                <a:sym typeface="Twentieth Century"/>
              </a:rPr>
              <a:t>Selected blueprint because the new design is significantly different than the legacy design</a:t>
            </a:r>
            <a:endParaRPr sz="1800" dirty="0">
              <a:solidFill>
                <a:schemeClr val="dk2"/>
              </a:solidFill>
              <a:latin typeface="Twentieth Century"/>
              <a:ea typeface="Twentieth Century"/>
              <a:cs typeface="Twentieth Century"/>
              <a:sym typeface="Twentieth Century"/>
            </a:endParaRPr>
          </a:p>
          <a:p>
            <a:pPr marL="457200" marR="0" lvl="0" indent="-342900" algn="l" rtl="0">
              <a:lnSpc>
                <a:spcPct val="115000"/>
              </a:lnSpc>
              <a:spcBef>
                <a:spcPts val="0"/>
              </a:spcBef>
              <a:spcAft>
                <a:spcPts val="0"/>
              </a:spcAft>
              <a:buClr>
                <a:schemeClr val="dk2"/>
              </a:buClr>
              <a:buSzPts val="1800"/>
              <a:buFont typeface="Twentieth Century"/>
              <a:buChar char="●"/>
            </a:pPr>
            <a:r>
              <a:rPr lang="en" sz="1800" dirty="0">
                <a:solidFill>
                  <a:schemeClr val="dk2"/>
                </a:solidFill>
                <a:latin typeface="Twentieth Century"/>
                <a:ea typeface="Twentieth Century"/>
                <a:cs typeface="Twentieth Century"/>
                <a:sym typeface="Twentieth Century"/>
              </a:rPr>
              <a:t>Purpose is twofold</a:t>
            </a:r>
            <a:endParaRPr sz="1800" dirty="0">
              <a:solidFill>
                <a:schemeClr val="dk2"/>
              </a:solidFill>
              <a:latin typeface="Twentieth Century"/>
              <a:ea typeface="Twentieth Century"/>
              <a:cs typeface="Twentieth Century"/>
              <a:sym typeface="Twentieth Century"/>
            </a:endParaRPr>
          </a:p>
          <a:p>
            <a:pPr marL="685800" marR="0" lvl="1" indent="-279400" algn="l" rtl="0">
              <a:lnSpc>
                <a:spcPct val="115000"/>
              </a:lnSpc>
              <a:spcBef>
                <a:spcPts val="0"/>
              </a:spcBef>
              <a:spcAft>
                <a:spcPts val="0"/>
              </a:spcAft>
              <a:buClr>
                <a:schemeClr val="dk2"/>
              </a:buClr>
              <a:buSzPts val="1800"/>
              <a:buFont typeface="Twentieth Century"/>
              <a:buChar char="●"/>
            </a:pPr>
            <a:r>
              <a:rPr lang="en" sz="1800" dirty="0">
                <a:solidFill>
                  <a:schemeClr val="dk2"/>
                </a:solidFill>
                <a:latin typeface="Twentieth Century"/>
                <a:ea typeface="Twentieth Century"/>
                <a:cs typeface="Twentieth Century"/>
                <a:sym typeface="Twentieth Century"/>
              </a:rPr>
              <a:t>Test design consistency</a:t>
            </a:r>
            <a:endParaRPr sz="1800" dirty="0">
              <a:solidFill>
                <a:schemeClr val="dk2"/>
              </a:solidFill>
              <a:latin typeface="Twentieth Century"/>
              <a:ea typeface="Twentieth Century"/>
              <a:cs typeface="Twentieth Century"/>
              <a:sym typeface="Twentieth Century"/>
            </a:endParaRPr>
          </a:p>
          <a:p>
            <a:pPr marL="685800" marR="0" lvl="1" indent="-279400" algn="l" rtl="0">
              <a:lnSpc>
                <a:spcPct val="115000"/>
              </a:lnSpc>
              <a:spcBef>
                <a:spcPts val="0"/>
              </a:spcBef>
              <a:spcAft>
                <a:spcPts val="0"/>
              </a:spcAft>
              <a:buClr>
                <a:schemeClr val="dk2"/>
              </a:buClr>
              <a:buSzPts val="1800"/>
              <a:buFont typeface="Twentieth Century"/>
              <a:buChar char="●"/>
            </a:pPr>
            <a:r>
              <a:rPr lang="en" sz="1800" dirty="0">
                <a:solidFill>
                  <a:schemeClr val="dk2"/>
                </a:solidFill>
                <a:latin typeface="Twentieth Century"/>
                <a:ea typeface="Twentieth Century"/>
                <a:cs typeface="Twentieth Century"/>
                <a:sym typeface="Twentieth Century"/>
              </a:rPr>
              <a:t>Transparency </a:t>
            </a:r>
            <a:endParaRPr sz="1800" dirty="0">
              <a:solidFill>
                <a:schemeClr val="dk2"/>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SSA Nebraska">
      <a:dk1>
        <a:srgbClr val="1F1646"/>
      </a:dk1>
      <a:lt1>
        <a:srgbClr val="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1650</Words>
  <Application>Microsoft Office PowerPoint</Application>
  <PresentationFormat>On-screen Show (16:9)</PresentationFormat>
  <Paragraphs>193</Paragraphs>
  <Slides>21</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Twentieth Century</vt:lpstr>
      <vt:lpstr>Simple Light</vt:lpstr>
      <vt:lpstr>Office Theme</vt:lpstr>
      <vt:lpstr>NSCAS Science  Test Design</vt:lpstr>
      <vt:lpstr>Presenters</vt:lpstr>
      <vt:lpstr>Topics for the presentation </vt:lpstr>
      <vt:lpstr>NSCAS Science Census Field Test</vt:lpstr>
      <vt:lpstr>NSCAS Field Test - Design </vt:lpstr>
      <vt:lpstr>NSCAS Field Test - Length</vt:lpstr>
      <vt:lpstr>Item Type Samplers for NSCAS General</vt:lpstr>
      <vt:lpstr>Online Tool Training (OTT)   for NSCAS Alternate</vt:lpstr>
      <vt:lpstr>Table of Specification (TOS) vs.  Blueprints </vt:lpstr>
      <vt:lpstr>Legacy Table of Specification (TOS)  </vt:lpstr>
      <vt:lpstr>New NSCAS Blueprint  </vt:lpstr>
      <vt:lpstr>New NSCAS Blueprint  </vt:lpstr>
      <vt:lpstr>New NSCAS Blueprint  </vt:lpstr>
      <vt:lpstr>New NSCAS Blueprint  </vt:lpstr>
      <vt:lpstr>The NCCRS-S  Language and Connections to the Draft NSCAS Science Blueprint</vt:lpstr>
      <vt:lpstr>PowerPoint Presentation</vt:lpstr>
      <vt:lpstr>PowerPoint Presentation</vt:lpstr>
      <vt:lpstr>Available Resources</vt:lpstr>
      <vt:lpstr>PowerPoint Presentation</vt:lpstr>
      <vt:lpstr>PowerPoint Presentation</vt:lpstr>
      <vt:lpstr>NSCAS Science Assessment Questions can be directed to: Rhonda True, Enhanced Assessment Grant Coordinator Phone: 402.471.2947 E-mail: rhonda.true@nebraska.gov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NSCAS Science  Test Design</dc:title>
  <dc:creator>Weber, Stacey</dc:creator>
  <cp:lastModifiedBy>True, Rhonda</cp:lastModifiedBy>
  <cp:revision>5</cp:revision>
  <dcterms:modified xsi:type="dcterms:W3CDTF">2019-12-20T15:11:29Z</dcterms:modified>
</cp:coreProperties>
</file>