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omments/comment1.xml" ContentType="application/vnd.openxmlformats-officedocument.presentationml.comment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8"/>
  </p:notesMasterIdLst>
  <p:sldIdLst>
    <p:sldId id="588" r:id="rId5"/>
    <p:sldId id="587" r:id="rId6"/>
    <p:sldId id="585" r:id="rId7"/>
    <p:sldId id="562" r:id="rId8"/>
    <p:sldId id="568" r:id="rId9"/>
    <p:sldId id="577" r:id="rId10"/>
    <p:sldId id="578" r:id="rId11"/>
    <p:sldId id="579" r:id="rId12"/>
    <p:sldId id="271" r:id="rId13"/>
    <p:sldId id="272" r:id="rId14"/>
    <p:sldId id="268" r:id="rId15"/>
    <p:sldId id="274" r:id="rId16"/>
    <p:sldId id="275" r:id="rId17"/>
    <p:sldId id="269" r:id="rId18"/>
    <p:sldId id="270" r:id="rId19"/>
    <p:sldId id="276" r:id="rId20"/>
    <p:sldId id="277" r:id="rId21"/>
    <p:sldId id="280" r:id="rId22"/>
    <p:sldId id="567" r:id="rId23"/>
    <p:sldId id="279" r:id="rId24"/>
    <p:sldId id="281" r:id="rId25"/>
    <p:sldId id="285" r:id="rId26"/>
    <p:sldId id="287" r:id="rId27"/>
    <p:sldId id="286" r:id="rId28"/>
    <p:sldId id="288" r:id="rId29"/>
    <p:sldId id="282" r:id="rId30"/>
    <p:sldId id="559" r:id="rId31"/>
    <p:sldId id="563" r:id="rId32"/>
    <p:sldId id="290" r:id="rId33"/>
    <p:sldId id="569" r:id="rId34"/>
    <p:sldId id="570" r:id="rId35"/>
    <p:sldId id="291" r:id="rId36"/>
    <p:sldId id="292" r:id="rId37"/>
    <p:sldId id="571" r:id="rId38"/>
    <p:sldId id="572" r:id="rId39"/>
    <p:sldId id="573" r:id="rId40"/>
    <p:sldId id="257" r:id="rId41"/>
    <p:sldId id="558" r:id="rId42"/>
    <p:sldId id="580" r:id="rId43"/>
    <p:sldId id="581" r:id="rId44"/>
    <p:sldId id="574" r:id="rId45"/>
    <p:sldId id="300" r:id="rId46"/>
    <p:sldId id="296" r:id="rId47"/>
    <p:sldId id="555" r:id="rId48"/>
    <p:sldId id="583" r:id="rId49"/>
    <p:sldId id="584" r:id="rId50"/>
    <p:sldId id="589" r:id="rId51"/>
    <p:sldId id="590" r:id="rId52"/>
    <p:sldId id="265" r:id="rId53"/>
    <p:sldId id="591" r:id="rId54"/>
    <p:sldId id="592" r:id="rId55"/>
    <p:sldId id="593" r:id="rId56"/>
    <p:sldId id="594" r:id="rId57"/>
    <p:sldId id="595" r:id="rId58"/>
    <p:sldId id="596" r:id="rId59"/>
    <p:sldId id="597" r:id="rId60"/>
    <p:sldId id="598" r:id="rId61"/>
    <p:sldId id="599" r:id="rId62"/>
    <p:sldId id="603" r:id="rId63"/>
    <p:sldId id="600" r:id="rId64"/>
    <p:sldId id="601" r:id="rId65"/>
    <p:sldId id="602" r:id="rId66"/>
    <p:sldId id="604" r:id="rId67"/>
    <p:sldId id="605" r:id="rId68"/>
    <p:sldId id="606" r:id="rId69"/>
    <p:sldId id="607" r:id="rId70"/>
    <p:sldId id="608" r:id="rId71"/>
    <p:sldId id="609" r:id="rId72"/>
    <p:sldId id="610" r:id="rId73"/>
    <p:sldId id="611" r:id="rId74"/>
    <p:sldId id="676" r:id="rId75"/>
    <p:sldId id="677" r:id="rId76"/>
    <p:sldId id="614" r:id="rId77"/>
    <p:sldId id="615" r:id="rId78"/>
    <p:sldId id="616" r:id="rId79"/>
    <p:sldId id="617" r:id="rId80"/>
    <p:sldId id="618" r:id="rId81"/>
    <p:sldId id="619" r:id="rId82"/>
    <p:sldId id="620" r:id="rId83"/>
    <p:sldId id="621" r:id="rId84"/>
    <p:sldId id="622" r:id="rId85"/>
    <p:sldId id="623" r:id="rId86"/>
    <p:sldId id="624" r:id="rId87"/>
    <p:sldId id="625" r:id="rId88"/>
    <p:sldId id="626" r:id="rId89"/>
    <p:sldId id="627" r:id="rId90"/>
    <p:sldId id="628" r:id="rId91"/>
    <p:sldId id="629" r:id="rId92"/>
    <p:sldId id="630" r:id="rId93"/>
    <p:sldId id="631" r:id="rId94"/>
    <p:sldId id="632" r:id="rId95"/>
    <p:sldId id="633" r:id="rId96"/>
    <p:sldId id="634" r:id="rId97"/>
    <p:sldId id="635" r:id="rId98"/>
    <p:sldId id="636" r:id="rId99"/>
    <p:sldId id="637" r:id="rId100"/>
    <p:sldId id="641" r:id="rId101"/>
    <p:sldId id="642" r:id="rId102"/>
    <p:sldId id="638" r:id="rId103"/>
    <p:sldId id="639" r:id="rId104"/>
    <p:sldId id="643" r:id="rId105"/>
    <p:sldId id="644" r:id="rId106"/>
    <p:sldId id="645" r:id="rId107"/>
    <p:sldId id="646" r:id="rId108"/>
    <p:sldId id="647" r:id="rId109"/>
    <p:sldId id="649" r:id="rId110"/>
    <p:sldId id="650" r:id="rId111"/>
    <p:sldId id="651" r:id="rId112"/>
    <p:sldId id="652" r:id="rId113"/>
    <p:sldId id="653" r:id="rId114"/>
    <p:sldId id="648" r:id="rId115"/>
    <p:sldId id="654" r:id="rId116"/>
    <p:sldId id="655" r:id="rId117"/>
    <p:sldId id="656" r:id="rId118"/>
    <p:sldId id="657" r:id="rId119"/>
    <p:sldId id="658" r:id="rId120"/>
    <p:sldId id="659" r:id="rId121"/>
    <p:sldId id="660" r:id="rId122"/>
    <p:sldId id="663" r:id="rId123"/>
    <p:sldId id="661" r:id="rId124"/>
    <p:sldId id="662" r:id="rId125"/>
    <p:sldId id="664" r:id="rId126"/>
    <p:sldId id="665" r:id="rId127"/>
    <p:sldId id="666" r:id="rId128"/>
    <p:sldId id="667" r:id="rId129"/>
    <p:sldId id="668" r:id="rId130"/>
    <p:sldId id="669" r:id="rId131"/>
    <p:sldId id="670" r:id="rId132"/>
    <p:sldId id="671" r:id="rId133"/>
    <p:sldId id="672" r:id="rId134"/>
    <p:sldId id="673" r:id="rId135"/>
    <p:sldId id="674" r:id="rId136"/>
    <p:sldId id="675" r:id="rId1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Smith" initials="DS" lastIdx="1" clrIdx="0">
    <p:extLst>
      <p:ext uri="{19B8F6BF-5375-455C-9EA6-DF929625EA0E}">
        <p15:presenceInfo xmlns:p15="http://schemas.microsoft.com/office/powerpoint/2012/main" userId="S::debbie.smith@nwea.org::40ef2eb2-9158-440e-a60b-ed1c1f942d4a" providerId="AD"/>
      </p:ext>
    </p:extLst>
  </p:cmAuthor>
  <p:cmAuthor id="2" name="Jenna Gifford" initials="JG" lastIdx="8" clrIdx="1">
    <p:extLst>
      <p:ext uri="{19B8F6BF-5375-455C-9EA6-DF929625EA0E}">
        <p15:presenceInfo xmlns:p15="http://schemas.microsoft.com/office/powerpoint/2012/main" userId="S::jenna.gifford@nwea.org::e68b0274-0662-4999-9467-701ab9164adf" providerId="AD"/>
      </p:ext>
    </p:extLst>
  </p:cmAuthor>
  <p:cmAuthor id="3" name="Melissa Leonard" initials="ML" lastIdx="6" clrIdx="2">
    <p:extLst>
      <p:ext uri="{19B8F6BF-5375-455C-9EA6-DF929625EA0E}">
        <p15:presenceInfo xmlns:p15="http://schemas.microsoft.com/office/powerpoint/2012/main" userId="S-1-5-21-1192046546-1560294445-313073093-32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0D4F8E-E260-46A8-B43F-3C669D3AA8C2}" v="5" dt="2019-08-23T17:03:49.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040" autoAdjust="0"/>
  </p:normalViewPr>
  <p:slideViewPr>
    <p:cSldViewPr snapToGrid="0">
      <p:cViewPr varScale="1">
        <p:scale>
          <a:sx n="103" d="100"/>
          <a:sy n="103" d="100"/>
        </p:scale>
        <p:origin x="114" y="4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notesMaster" Target="notesMasters/notesMaster1.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microsoft.com/office/2015/10/relationships/revisionInfo" Target="revisionInfo.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slide" Target="slides/slide125.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rgbClr val="63428C"/>
                </a:solidFill>
                <a:latin typeface="+mn-lt"/>
                <a:ea typeface="+mn-ea"/>
                <a:cs typeface="+mn-cs"/>
              </a:defRPr>
            </a:pPr>
            <a:r>
              <a:rPr lang="en-US" sz="2400" dirty="0">
                <a:solidFill>
                  <a:srgbClr val="63428C"/>
                </a:solidFill>
              </a:rPr>
              <a:t>Nation</a:t>
            </a:r>
          </a:p>
        </c:rich>
      </c:tx>
      <c:overlay val="0"/>
      <c:spPr>
        <a:noFill/>
        <a:ln>
          <a:noFill/>
        </a:ln>
        <a:effectLst/>
      </c:spPr>
      <c:txPr>
        <a:bodyPr rot="0" spcFirstLastPara="1" vertOverflow="ellipsis" vert="horz" wrap="square" anchor="ctr" anchorCtr="1"/>
        <a:lstStyle/>
        <a:p>
          <a:pPr>
            <a:defRPr sz="2400" b="1" i="0" u="none" strike="noStrike" kern="1200" cap="all" spc="50" baseline="0">
              <a:solidFill>
                <a:srgbClr val="63428C"/>
              </a:solidFill>
              <a:latin typeface="+mn-lt"/>
              <a:ea typeface="+mn-ea"/>
              <a:cs typeface="+mn-cs"/>
            </a:defRPr>
          </a:pPr>
          <a:endParaRPr lang="en-US"/>
        </a:p>
      </c:txPr>
    </c:title>
    <c:autoTitleDeleted val="0"/>
    <c:plotArea>
      <c:layout/>
      <c:doughnutChart>
        <c:varyColors val="1"/>
        <c:ser>
          <c:idx val="0"/>
          <c:order val="0"/>
          <c:tx>
            <c:strRef>
              <c:f>Sheet1!$B$1</c:f>
              <c:strCache>
                <c:ptCount val="1"/>
                <c:pt idx="0">
                  <c:v>Nation</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ABE7-4685-8920-8392F18231D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ABE7-4685-8920-8392F18231D4}"/>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Used</c:v>
                </c:pt>
                <c:pt idx="1">
                  <c:v>Not Used</c:v>
                </c:pt>
              </c:strCache>
            </c:strRef>
          </c:cat>
          <c:val>
            <c:numRef>
              <c:f>Sheet1!$B$2:$B$3</c:f>
              <c:numCache>
                <c:formatCode>General</c:formatCode>
                <c:ptCount val="2"/>
                <c:pt idx="0">
                  <c:v>72</c:v>
                </c:pt>
                <c:pt idx="1">
                  <c:v>28</c:v>
                </c:pt>
              </c:numCache>
            </c:numRef>
          </c:val>
          <c:extLst>
            <c:ext xmlns:c16="http://schemas.microsoft.com/office/drawing/2014/chart" uri="{C3380CC4-5D6E-409C-BE32-E72D297353CC}">
              <c16:uniqueId val="{00000004-ABE7-4685-8920-8392F18231D4}"/>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042E6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rgbClr val="63428C"/>
                </a:solidFill>
                <a:latin typeface="+mn-lt"/>
                <a:ea typeface="+mn-ea"/>
                <a:cs typeface="+mn-cs"/>
              </a:defRPr>
            </a:pPr>
            <a:r>
              <a:rPr lang="en-US" dirty="0" smtClean="0"/>
              <a:t>NEBRASKA</a:t>
            </a:r>
            <a:endParaRPr lang="en-US" dirty="0"/>
          </a:p>
        </c:rich>
      </c:tx>
      <c:overlay val="0"/>
      <c:spPr>
        <a:noFill/>
        <a:ln>
          <a:noFill/>
        </a:ln>
        <a:effectLst/>
      </c:spPr>
      <c:txPr>
        <a:bodyPr rot="0" spcFirstLastPara="1" vertOverflow="ellipsis" vert="horz" wrap="square" anchor="ctr" anchorCtr="1"/>
        <a:lstStyle/>
        <a:p>
          <a:pPr>
            <a:defRPr sz="2400" b="1" i="0" u="none" strike="noStrike" kern="1200" cap="all" spc="50" baseline="0">
              <a:solidFill>
                <a:srgbClr val="63428C"/>
              </a:solidFill>
              <a:latin typeface="+mn-lt"/>
              <a:ea typeface="+mn-ea"/>
              <a:cs typeface="+mn-cs"/>
            </a:defRPr>
          </a:pPr>
          <a:endParaRPr lang="en-US"/>
        </a:p>
      </c:txPr>
    </c:title>
    <c:autoTitleDeleted val="0"/>
    <c:plotArea>
      <c:layout/>
      <c:doughnutChart>
        <c:varyColors val="1"/>
        <c:ser>
          <c:idx val="0"/>
          <c:order val="0"/>
          <c:tx>
            <c:strRef>
              <c:f>Sheet1!$B$1</c:f>
              <c:strCache>
                <c:ptCount val="1"/>
                <c:pt idx="0">
                  <c:v>nebraska</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24AF-4A43-8610-98803714184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24AF-4A43-8610-98803714184F}"/>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Used</c:v>
                </c:pt>
                <c:pt idx="1">
                  <c:v>Not Used</c:v>
                </c:pt>
              </c:strCache>
            </c:strRef>
          </c:cat>
          <c:val>
            <c:numRef>
              <c:f>Sheet1!$B$2:$B$3</c:f>
              <c:numCache>
                <c:formatCode>General</c:formatCode>
                <c:ptCount val="2"/>
                <c:pt idx="0">
                  <c:v>77</c:v>
                </c:pt>
                <c:pt idx="1">
                  <c:v>23</c:v>
                </c:pt>
              </c:numCache>
            </c:numRef>
          </c:val>
          <c:extLst>
            <c:ext xmlns:c16="http://schemas.microsoft.com/office/drawing/2014/chart" uri="{C3380CC4-5D6E-409C-BE32-E72D297353CC}">
              <c16:uniqueId val="{00000004-24AF-4A43-8610-98803714184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legendEntry>
        <c:idx val="0"/>
        <c:txPr>
          <a:bodyPr rot="0" spcFirstLastPara="1" vertOverflow="ellipsis" vert="horz" wrap="square" anchor="ctr" anchorCtr="1"/>
          <a:lstStyle/>
          <a:p>
            <a:pPr>
              <a:defRPr sz="1600" b="1" i="0" u="none" strike="noStrike" kern="1200" baseline="0">
                <a:solidFill>
                  <a:srgbClr val="042E60"/>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2" dt="2019-08-22T08:14:25.875" idx="3">
    <p:pos x="10" y="10"/>
    <p:text>Duplicate of slide 6</p:text>
    <p:extLst mod="1">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B21FFD-3158-41F6-BAEB-C638D7541CE0}" type="doc">
      <dgm:prSet loTypeId="urn:microsoft.com/office/officeart/2005/8/layout/venn1" loCatId="relationship" qsTypeId="urn:microsoft.com/office/officeart/2005/8/quickstyle/simple1" qsCatId="simple" csTypeId="urn:microsoft.com/office/officeart/2005/8/colors/accent1_2" csCatId="accent1" phldr="1"/>
      <dgm:spPr/>
    </dgm:pt>
    <dgm:pt modelId="{3F858F19-ABB5-4BE4-9735-ED32E1D6FAD1}">
      <dgm:prSet phldrT="[Text]"/>
      <dgm:spPr/>
      <dgm:t>
        <a:bodyPr/>
        <a:lstStyle/>
        <a:p>
          <a:r>
            <a:rPr lang="en-US" dirty="0" smtClean="0"/>
            <a:t>MAP Growth</a:t>
          </a:r>
        </a:p>
        <a:p>
          <a:r>
            <a:rPr lang="en-US" dirty="0" smtClean="0"/>
            <a:t>(Interim)</a:t>
          </a:r>
          <a:endParaRPr lang="en-US" dirty="0"/>
        </a:p>
      </dgm:t>
    </dgm:pt>
    <dgm:pt modelId="{89171714-77B0-4955-A8F0-C81E56ABFCDD}" type="parTrans" cxnId="{8DB496C3-0E89-4C89-8110-8C96814CA647}">
      <dgm:prSet/>
      <dgm:spPr/>
      <dgm:t>
        <a:bodyPr/>
        <a:lstStyle/>
        <a:p>
          <a:endParaRPr lang="en-US"/>
        </a:p>
      </dgm:t>
    </dgm:pt>
    <dgm:pt modelId="{DC6E2171-71BF-446A-AB32-F239AB2C59C9}" type="sibTrans" cxnId="{8DB496C3-0E89-4C89-8110-8C96814CA647}">
      <dgm:prSet/>
      <dgm:spPr/>
      <dgm:t>
        <a:bodyPr/>
        <a:lstStyle/>
        <a:p>
          <a:endParaRPr lang="en-US"/>
        </a:p>
      </dgm:t>
    </dgm:pt>
    <dgm:pt modelId="{958A0020-CC6F-45C9-98AA-AF8CFCA708AE}">
      <dgm:prSet phldrT="[Text]"/>
      <dgm:spPr/>
      <dgm:t>
        <a:bodyPr/>
        <a:lstStyle/>
        <a:p>
          <a:r>
            <a:rPr lang="en-US" dirty="0" smtClean="0"/>
            <a:t>NSCAS General</a:t>
          </a:r>
        </a:p>
        <a:p>
          <a:r>
            <a:rPr lang="en-US" dirty="0" smtClean="0"/>
            <a:t>(Summative)</a:t>
          </a:r>
          <a:endParaRPr lang="en-US" dirty="0"/>
        </a:p>
      </dgm:t>
    </dgm:pt>
    <dgm:pt modelId="{79E48BEC-2E83-4EFA-BC02-569D54034F8C}" type="parTrans" cxnId="{D607ADC1-3582-410B-A21A-1DBD11EC5606}">
      <dgm:prSet/>
      <dgm:spPr/>
      <dgm:t>
        <a:bodyPr/>
        <a:lstStyle/>
        <a:p>
          <a:endParaRPr lang="en-US"/>
        </a:p>
      </dgm:t>
    </dgm:pt>
    <dgm:pt modelId="{DB59544A-CCB7-485E-B6FB-7DE359F9B74A}" type="sibTrans" cxnId="{D607ADC1-3582-410B-A21A-1DBD11EC5606}">
      <dgm:prSet/>
      <dgm:spPr/>
      <dgm:t>
        <a:bodyPr/>
        <a:lstStyle/>
        <a:p>
          <a:endParaRPr lang="en-US"/>
        </a:p>
      </dgm:t>
    </dgm:pt>
    <dgm:pt modelId="{7507B1EA-649F-47E4-ACF5-31689CF741F2}" type="pres">
      <dgm:prSet presAssocID="{13B21FFD-3158-41F6-BAEB-C638D7541CE0}" presName="compositeShape" presStyleCnt="0">
        <dgm:presLayoutVars>
          <dgm:chMax val="7"/>
          <dgm:dir/>
          <dgm:resizeHandles val="exact"/>
        </dgm:presLayoutVars>
      </dgm:prSet>
      <dgm:spPr/>
    </dgm:pt>
    <dgm:pt modelId="{58A0E4F6-FB94-4634-A329-54A4E976CE3D}" type="pres">
      <dgm:prSet presAssocID="{3F858F19-ABB5-4BE4-9735-ED32E1D6FAD1}" presName="circ1" presStyleLbl="vennNode1" presStyleIdx="0" presStyleCnt="2"/>
      <dgm:spPr/>
      <dgm:t>
        <a:bodyPr/>
        <a:lstStyle/>
        <a:p>
          <a:endParaRPr lang="en-US"/>
        </a:p>
      </dgm:t>
    </dgm:pt>
    <dgm:pt modelId="{528BEBF6-3233-40C7-A555-614AD6040F59}" type="pres">
      <dgm:prSet presAssocID="{3F858F19-ABB5-4BE4-9735-ED32E1D6FAD1}" presName="circ1Tx" presStyleLbl="revTx" presStyleIdx="0" presStyleCnt="0">
        <dgm:presLayoutVars>
          <dgm:chMax val="0"/>
          <dgm:chPref val="0"/>
          <dgm:bulletEnabled val="1"/>
        </dgm:presLayoutVars>
      </dgm:prSet>
      <dgm:spPr/>
      <dgm:t>
        <a:bodyPr/>
        <a:lstStyle/>
        <a:p>
          <a:endParaRPr lang="en-US"/>
        </a:p>
      </dgm:t>
    </dgm:pt>
    <dgm:pt modelId="{A5A7A998-306B-450F-B4B7-3FEFB4E43EC1}" type="pres">
      <dgm:prSet presAssocID="{958A0020-CC6F-45C9-98AA-AF8CFCA708AE}" presName="circ2" presStyleLbl="vennNode1" presStyleIdx="1" presStyleCnt="2"/>
      <dgm:spPr/>
      <dgm:t>
        <a:bodyPr/>
        <a:lstStyle/>
        <a:p>
          <a:endParaRPr lang="en-US"/>
        </a:p>
      </dgm:t>
    </dgm:pt>
    <dgm:pt modelId="{DF4208CA-D907-4A3D-80F1-06BC8E0A73B8}" type="pres">
      <dgm:prSet presAssocID="{958A0020-CC6F-45C9-98AA-AF8CFCA708AE}" presName="circ2Tx" presStyleLbl="revTx" presStyleIdx="0" presStyleCnt="0">
        <dgm:presLayoutVars>
          <dgm:chMax val="0"/>
          <dgm:chPref val="0"/>
          <dgm:bulletEnabled val="1"/>
        </dgm:presLayoutVars>
      </dgm:prSet>
      <dgm:spPr/>
      <dgm:t>
        <a:bodyPr/>
        <a:lstStyle/>
        <a:p>
          <a:endParaRPr lang="en-US"/>
        </a:p>
      </dgm:t>
    </dgm:pt>
  </dgm:ptLst>
  <dgm:cxnLst>
    <dgm:cxn modelId="{D4ABC7A7-5B3C-4E74-9923-EF0822D765A4}" type="presOf" srcId="{3F858F19-ABB5-4BE4-9735-ED32E1D6FAD1}" destId="{58A0E4F6-FB94-4634-A329-54A4E976CE3D}" srcOrd="0" destOrd="0" presId="urn:microsoft.com/office/officeart/2005/8/layout/venn1"/>
    <dgm:cxn modelId="{8DB496C3-0E89-4C89-8110-8C96814CA647}" srcId="{13B21FFD-3158-41F6-BAEB-C638D7541CE0}" destId="{3F858F19-ABB5-4BE4-9735-ED32E1D6FAD1}" srcOrd="0" destOrd="0" parTransId="{89171714-77B0-4955-A8F0-C81E56ABFCDD}" sibTransId="{DC6E2171-71BF-446A-AB32-F239AB2C59C9}"/>
    <dgm:cxn modelId="{22436CC3-7727-4BB5-B5F5-90C4A2AA9318}" type="presOf" srcId="{958A0020-CC6F-45C9-98AA-AF8CFCA708AE}" destId="{A5A7A998-306B-450F-B4B7-3FEFB4E43EC1}" srcOrd="0" destOrd="0" presId="urn:microsoft.com/office/officeart/2005/8/layout/venn1"/>
    <dgm:cxn modelId="{6BDF6A13-747F-4E30-B0C7-4AC3E91F162C}" type="presOf" srcId="{3F858F19-ABB5-4BE4-9735-ED32E1D6FAD1}" destId="{528BEBF6-3233-40C7-A555-614AD6040F59}" srcOrd="1" destOrd="0" presId="urn:microsoft.com/office/officeart/2005/8/layout/venn1"/>
    <dgm:cxn modelId="{D607ADC1-3582-410B-A21A-1DBD11EC5606}" srcId="{13B21FFD-3158-41F6-BAEB-C638D7541CE0}" destId="{958A0020-CC6F-45C9-98AA-AF8CFCA708AE}" srcOrd="1" destOrd="0" parTransId="{79E48BEC-2E83-4EFA-BC02-569D54034F8C}" sibTransId="{DB59544A-CCB7-485E-B6FB-7DE359F9B74A}"/>
    <dgm:cxn modelId="{C1D3023A-A766-4169-9E95-E41E878B0D78}" type="presOf" srcId="{958A0020-CC6F-45C9-98AA-AF8CFCA708AE}" destId="{DF4208CA-D907-4A3D-80F1-06BC8E0A73B8}" srcOrd="1" destOrd="0" presId="urn:microsoft.com/office/officeart/2005/8/layout/venn1"/>
    <dgm:cxn modelId="{C21A955D-BF40-4395-8736-5C4DC88CA074}" type="presOf" srcId="{13B21FFD-3158-41F6-BAEB-C638D7541CE0}" destId="{7507B1EA-649F-47E4-ACF5-31689CF741F2}" srcOrd="0" destOrd="0" presId="urn:microsoft.com/office/officeart/2005/8/layout/venn1"/>
    <dgm:cxn modelId="{943222B4-C77B-4CB2-ACCD-C72CF0B6585B}" type="presParOf" srcId="{7507B1EA-649F-47E4-ACF5-31689CF741F2}" destId="{58A0E4F6-FB94-4634-A329-54A4E976CE3D}" srcOrd="0" destOrd="0" presId="urn:microsoft.com/office/officeart/2005/8/layout/venn1"/>
    <dgm:cxn modelId="{DC4699CC-7D45-4904-8FA8-377C01C70A8B}" type="presParOf" srcId="{7507B1EA-649F-47E4-ACF5-31689CF741F2}" destId="{528BEBF6-3233-40C7-A555-614AD6040F59}" srcOrd="1" destOrd="0" presId="urn:microsoft.com/office/officeart/2005/8/layout/venn1"/>
    <dgm:cxn modelId="{F8B08549-885B-4695-AC3B-D3A832C30240}" type="presParOf" srcId="{7507B1EA-649F-47E4-ACF5-31689CF741F2}" destId="{A5A7A998-306B-450F-B4B7-3FEFB4E43EC1}" srcOrd="2" destOrd="0" presId="urn:microsoft.com/office/officeart/2005/8/layout/venn1"/>
    <dgm:cxn modelId="{1D8B1779-4C1B-4A6E-81D3-F8A37036D8D7}" type="presParOf" srcId="{7507B1EA-649F-47E4-ACF5-31689CF741F2}" destId="{DF4208CA-D907-4A3D-80F1-06BC8E0A73B8}"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EEC8AA-71AD-4540-9D23-3FCA2048F286}" type="doc">
      <dgm:prSet loTypeId="urn:microsoft.com/office/officeart/2009/layout/CircleArrowProcess" loCatId="cycle" qsTypeId="urn:microsoft.com/office/officeart/2005/8/quickstyle/simple1" qsCatId="simple" csTypeId="urn:microsoft.com/office/officeart/2005/8/colors/colorful1" csCatId="colorful" phldr="1"/>
      <dgm:spPr/>
      <dgm:t>
        <a:bodyPr/>
        <a:lstStyle/>
        <a:p>
          <a:endParaRPr lang="en-US"/>
        </a:p>
      </dgm:t>
    </dgm:pt>
    <dgm:pt modelId="{5D27FFF9-409C-4A79-A399-FCA821CB7B42}">
      <dgm:prSet phldrT="[Text]"/>
      <dgm:spPr/>
      <dgm:t>
        <a:bodyPr/>
        <a:lstStyle/>
        <a:p>
          <a:r>
            <a:rPr lang="en-US" dirty="0"/>
            <a:t>Year 1</a:t>
          </a:r>
        </a:p>
      </dgm:t>
    </dgm:pt>
    <dgm:pt modelId="{06952450-E82B-4EFB-B70C-2E7646ADD29F}" type="parTrans" cxnId="{8F542E02-81D1-4FC6-9D7C-10CA270772E1}">
      <dgm:prSet/>
      <dgm:spPr/>
      <dgm:t>
        <a:bodyPr/>
        <a:lstStyle/>
        <a:p>
          <a:endParaRPr lang="en-US"/>
        </a:p>
      </dgm:t>
    </dgm:pt>
    <dgm:pt modelId="{3C278253-8155-4CD6-B63D-C9C4704D6406}" type="sibTrans" cxnId="{8F542E02-81D1-4FC6-9D7C-10CA270772E1}">
      <dgm:prSet/>
      <dgm:spPr/>
      <dgm:t>
        <a:bodyPr/>
        <a:lstStyle/>
        <a:p>
          <a:endParaRPr lang="en-US"/>
        </a:p>
      </dgm:t>
    </dgm:pt>
    <dgm:pt modelId="{ADF1D02D-BB34-4DFA-B15B-F891CFD35CD4}">
      <dgm:prSet phldrT="[Text]"/>
      <dgm:spPr/>
      <dgm:t>
        <a:bodyPr/>
        <a:lstStyle/>
        <a:p>
          <a:r>
            <a:rPr lang="en-US" dirty="0"/>
            <a:t>Year 2</a:t>
          </a:r>
        </a:p>
      </dgm:t>
    </dgm:pt>
    <dgm:pt modelId="{CABE2B28-594F-4438-8734-BB860423721D}" type="parTrans" cxnId="{623309C8-79BE-4652-90BB-3D43332C3FDF}">
      <dgm:prSet/>
      <dgm:spPr/>
      <dgm:t>
        <a:bodyPr/>
        <a:lstStyle/>
        <a:p>
          <a:endParaRPr lang="en-US"/>
        </a:p>
      </dgm:t>
    </dgm:pt>
    <dgm:pt modelId="{894623DA-430E-4C76-AFDA-931F75F9DF76}" type="sibTrans" cxnId="{623309C8-79BE-4652-90BB-3D43332C3FDF}">
      <dgm:prSet/>
      <dgm:spPr/>
      <dgm:t>
        <a:bodyPr/>
        <a:lstStyle/>
        <a:p>
          <a:endParaRPr lang="en-US"/>
        </a:p>
      </dgm:t>
    </dgm:pt>
    <dgm:pt modelId="{BFC249B7-4297-4AA1-A140-55EFD5409B42}">
      <dgm:prSet phldrT="[Text]"/>
      <dgm:spPr/>
      <dgm:t>
        <a:bodyPr/>
        <a:lstStyle/>
        <a:p>
          <a:r>
            <a:rPr lang="en-US" dirty="0"/>
            <a:t>Year 3</a:t>
          </a:r>
        </a:p>
      </dgm:t>
    </dgm:pt>
    <dgm:pt modelId="{B02AFDAA-3D62-4846-9C28-8C7909AFC68D}" type="parTrans" cxnId="{6CCAE384-1782-4636-8D00-AD0F077C09EF}">
      <dgm:prSet/>
      <dgm:spPr/>
      <dgm:t>
        <a:bodyPr/>
        <a:lstStyle/>
        <a:p>
          <a:endParaRPr lang="en-US"/>
        </a:p>
      </dgm:t>
    </dgm:pt>
    <dgm:pt modelId="{2F239A54-0341-4171-A057-31B4BCAF77E3}" type="sibTrans" cxnId="{6CCAE384-1782-4636-8D00-AD0F077C09EF}">
      <dgm:prSet/>
      <dgm:spPr/>
      <dgm:t>
        <a:bodyPr/>
        <a:lstStyle/>
        <a:p>
          <a:endParaRPr lang="en-US"/>
        </a:p>
      </dgm:t>
    </dgm:pt>
    <dgm:pt modelId="{78E13245-E00E-44BC-8D47-3E06700867FB}">
      <dgm:prSet phldrT="[Text]"/>
      <dgm:spPr/>
      <dgm:t>
        <a:bodyPr/>
        <a:lstStyle/>
        <a:p>
          <a:r>
            <a:rPr lang="en-US" dirty="0"/>
            <a:t>Year 4</a:t>
          </a:r>
        </a:p>
      </dgm:t>
    </dgm:pt>
    <dgm:pt modelId="{DB1AAFD0-29DD-42EA-A15E-28D563D3154B}" type="parTrans" cxnId="{A56943A2-FD10-4600-B637-310010439213}">
      <dgm:prSet/>
      <dgm:spPr/>
      <dgm:t>
        <a:bodyPr/>
        <a:lstStyle/>
        <a:p>
          <a:endParaRPr lang="en-US"/>
        </a:p>
      </dgm:t>
    </dgm:pt>
    <dgm:pt modelId="{26367EF8-8F3D-49F2-9019-7C1DA87C3DB0}" type="sibTrans" cxnId="{A56943A2-FD10-4600-B637-310010439213}">
      <dgm:prSet/>
      <dgm:spPr/>
      <dgm:t>
        <a:bodyPr/>
        <a:lstStyle/>
        <a:p>
          <a:endParaRPr lang="en-US"/>
        </a:p>
      </dgm:t>
    </dgm:pt>
    <dgm:pt modelId="{0EDBE3EF-A341-456E-B613-8B2928531C5A}" type="pres">
      <dgm:prSet presAssocID="{B1EEC8AA-71AD-4540-9D23-3FCA2048F286}" presName="Name0" presStyleCnt="0">
        <dgm:presLayoutVars>
          <dgm:chMax val="7"/>
          <dgm:chPref val="7"/>
          <dgm:dir/>
          <dgm:animLvl val="lvl"/>
        </dgm:presLayoutVars>
      </dgm:prSet>
      <dgm:spPr/>
      <dgm:t>
        <a:bodyPr/>
        <a:lstStyle/>
        <a:p>
          <a:endParaRPr lang="en-US"/>
        </a:p>
      </dgm:t>
    </dgm:pt>
    <dgm:pt modelId="{632995E5-C2DB-4E95-B8CE-CBCB3BAA398B}" type="pres">
      <dgm:prSet presAssocID="{5D27FFF9-409C-4A79-A399-FCA821CB7B42}" presName="Accent1" presStyleCnt="0"/>
      <dgm:spPr/>
    </dgm:pt>
    <dgm:pt modelId="{1E5BEC72-72CD-4B73-A37E-4B4372657D4C}" type="pres">
      <dgm:prSet presAssocID="{5D27FFF9-409C-4A79-A399-FCA821CB7B42}" presName="Accent" presStyleLbl="node1" presStyleIdx="0" presStyleCnt="4" custScaleX="93016"/>
      <dgm:spPr/>
    </dgm:pt>
    <dgm:pt modelId="{AB0F659E-F97D-4AFE-B45C-CC73CBD4E72A}" type="pres">
      <dgm:prSet presAssocID="{5D27FFF9-409C-4A79-A399-FCA821CB7B42}" presName="Parent1" presStyleLbl="revTx" presStyleIdx="0" presStyleCnt="4">
        <dgm:presLayoutVars>
          <dgm:chMax val="1"/>
          <dgm:chPref val="1"/>
          <dgm:bulletEnabled val="1"/>
        </dgm:presLayoutVars>
      </dgm:prSet>
      <dgm:spPr/>
      <dgm:t>
        <a:bodyPr/>
        <a:lstStyle/>
        <a:p>
          <a:endParaRPr lang="en-US"/>
        </a:p>
      </dgm:t>
    </dgm:pt>
    <dgm:pt modelId="{9B667C3E-FBF9-40B8-A93C-F24D76A4A206}" type="pres">
      <dgm:prSet presAssocID="{ADF1D02D-BB34-4DFA-B15B-F891CFD35CD4}" presName="Accent2" presStyleCnt="0"/>
      <dgm:spPr/>
    </dgm:pt>
    <dgm:pt modelId="{8945C9EE-2A8F-4635-B25A-549BE29CC569}" type="pres">
      <dgm:prSet presAssocID="{ADF1D02D-BB34-4DFA-B15B-F891CFD35CD4}" presName="Accent" presStyleLbl="node1" presStyleIdx="1" presStyleCnt="4"/>
      <dgm:spPr/>
    </dgm:pt>
    <dgm:pt modelId="{27A98E75-2C05-4438-A5C2-0775BFF57FAD}" type="pres">
      <dgm:prSet presAssocID="{ADF1D02D-BB34-4DFA-B15B-F891CFD35CD4}" presName="Parent2" presStyleLbl="revTx" presStyleIdx="1" presStyleCnt="4">
        <dgm:presLayoutVars>
          <dgm:chMax val="1"/>
          <dgm:chPref val="1"/>
          <dgm:bulletEnabled val="1"/>
        </dgm:presLayoutVars>
      </dgm:prSet>
      <dgm:spPr/>
      <dgm:t>
        <a:bodyPr/>
        <a:lstStyle/>
        <a:p>
          <a:endParaRPr lang="en-US"/>
        </a:p>
      </dgm:t>
    </dgm:pt>
    <dgm:pt modelId="{3A558975-5350-42B1-BE4B-4F5FC62A62FE}" type="pres">
      <dgm:prSet presAssocID="{BFC249B7-4297-4AA1-A140-55EFD5409B42}" presName="Accent3" presStyleCnt="0"/>
      <dgm:spPr/>
    </dgm:pt>
    <dgm:pt modelId="{FE542FC2-909C-4B09-B3BB-A49EF76CACDF}" type="pres">
      <dgm:prSet presAssocID="{BFC249B7-4297-4AA1-A140-55EFD5409B42}" presName="Accent" presStyleLbl="node1" presStyleIdx="2" presStyleCnt="4"/>
      <dgm:spPr/>
    </dgm:pt>
    <dgm:pt modelId="{D47426F2-81A5-47DA-B714-8F572D500AED}" type="pres">
      <dgm:prSet presAssocID="{BFC249B7-4297-4AA1-A140-55EFD5409B42}" presName="Parent3" presStyleLbl="revTx" presStyleIdx="2" presStyleCnt="4">
        <dgm:presLayoutVars>
          <dgm:chMax val="1"/>
          <dgm:chPref val="1"/>
          <dgm:bulletEnabled val="1"/>
        </dgm:presLayoutVars>
      </dgm:prSet>
      <dgm:spPr/>
      <dgm:t>
        <a:bodyPr/>
        <a:lstStyle/>
        <a:p>
          <a:endParaRPr lang="en-US"/>
        </a:p>
      </dgm:t>
    </dgm:pt>
    <dgm:pt modelId="{3AC9022A-B6B9-40D1-9BFD-44DFA8F136D6}" type="pres">
      <dgm:prSet presAssocID="{78E13245-E00E-44BC-8D47-3E06700867FB}" presName="Accent4" presStyleCnt="0"/>
      <dgm:spPr/>
    </dgm:pt>
    <dgm:pt modelId="{37BB7247-FA21-4014-BF8F-3A3A723954BF}" type="pres">
      <dgm:prSet presAssocID="{78E13245-E00E-44BC-8D47-3E06700867FB}" presName="Accent" presStyleLbl="node1" presStyleIdx="3" presStyleCnt="4"/>
      <dgm:spPr/>
    </dgm:pt>
    <dgm:pt modelId="{4E79C59E-F001-4F5A-8BA0-B35DF05B68F3}" type="pres">
      <dgm:prSet presAssocID="{78E13245-E00E-44BC-8D47-3E06700867FB}" presName="Parent4" presStyleLbl="revTx" presStyleIdx="3" presStyleCnt="4">
        <dgm:presLayoutVars>
          <dgm:chMax val="1"/>
          <dgm:chPref val="1"/>
          <dgm:bulletEnabled val="1"/>
        </dgm:presLayoutVars>
      </dgm:prSet>
      <dgm:spPr/>
      <dgm:t>
        <a:bodyPr/>
        <a:lstStyle/>
        <a:p>
          <a:endParaRPr lang="en-US"/>
        </a:p>
      </dgm:t>
    </dgm:pt>
  </dgm:ptLst>
  <dgm:cxnLst>
    <dgm:cxn modelId="{F438AC8D-DFCA-4DE9-9118-D57CD2C741DF}" type="presOf" srcId="{ADF1D02D-BB34-4DFA-B15B-F891CFD35CD4}" destId="{27A98E75-2C05-4438-A5C2-0775BFF57FAD}" srcOrd="0" destOrd="0" presId="urn:microsoft.com/office/officeart/2009/layout/CircleArrowProcess"/>
    <dgm:cxn modelId="{8F542E02-81D1-4FC6-9D7C-10CA270772E1}" srcId="{B1EEC8AA-71AD-4540-9D23-3FCA2048F286}" destId="{5D27FFF9-409C-4A79-A399-FCA821CB7B42}" srcOrd="0" destOrd="0" parTransId="{06952450-E82B-4EFB-B70C-2E7646ADD29F}" sibTransId="{3C278253-8155-4CD6-B63D-C9C4704D6406}"/>
    <dgm:cxn modelId="{6CCAE384-1782-4636-8D00-AD0F077C09EF}" srcId="{B1EEC8AA-71AD-4540-9D23-3FCA2048F286}" destId="{BFC249B7-4297-4AA1-A140-55EFD5409B42}" srcOrd="2" destOrd="0" parTransId="{B02AFDAA-3D62-4846-9C28-8C7909AFC68D}" sibTransId="{2F239A54-0341-4171-A057-31B4BCAF77E3}"/>
    <dgm:cxn modelId="{B8AAF562-34BF-47A1-B455-A314547F796A}" type="presOf" srcId="{BFC249B7-4297-4AA1-A140-55EFD5409B42}" destId="{D47426F2-81A5-47DA-B714-8F572D500AED}" srcOrd="0" destOrd="0" presId="urn:microsoft.com/office/officeart/2009/layout/CircleArrowProcess"/>
    <dgm:cxn modelId="{954FE18F-72C9-43F0-B706-67053A23AF1F}" type="presOf" srcId="{B1EEC8AA-71AD-4540-9D23-3FCA2048F286}" destId="{0EDBE3EF-A341-456E-B613-8B2928531C5A}" srcOrd="0" destOrd="0" presId="urn:microsoft.com/office/officeart/2009/layout/CircleArrowProcess"/>
    <dgm:cxn modelId="{40121AAD-6AE7-455E-AFB4-982AA0B7C0AF}" type="presOf" srcId="{78E13245-E00E-44BC-8D47-3E06700867FB}" destId="{4E79C59E-F001-4F5A-8BA0-B35DF05B68F3}" srcOrd="0" destOrd="0" presId="urn:microsoft.com/office/officeart/2009/layout/CircleArrowProcess"/>
    <dgm:cxn modelId="{5B9A754B-F595-4D71-B551-E84D20910C3D}" type="presOf" srcId="{5D27FFF9-409C-4A79-A399-FCA821CB7B42}" destId="{AB0F659E-F97D-4AFE-B45C-CC73CBD4E72A}" srcOrd="0" destOrd="0" presId="urn:microsoft.com/office/officeart/2009/layout/CircleArrowProcess"/>
    <dgm:cxn modelId="{A56943A2-FD10-4600-B637-310010439213}" srcId="{B1EEC8AA-71AD-4540-9D23-3FCA2048F286}" destId="{78E13245-E00E-44BC-8D47-3E06700867FB}" srcOrd="3" destOrd="0" parTransId="{DB1AAFD0-29DD-42EA-A15E-28D563D3154B}" sibTransId="{26367EF8-8F3D-49F2-9019-7C1DA87C3DB0}"/>
    <dgm:cxn modelId="{623309C8-79BE-4652-90BB-3D43332C3FDF}" srcId="{B1EEC8AA-71AD-4540-9D23-3FCA2048F286}" destId="{ADF1D02D-BB34-4DFA-B15B-F891CFD35CD4}" srcOrd="1" destOrd="0" parTransId="{CABE2B28-594F-4438-8734-BB860423721D}" sibTransId="{894623DA-430E-4C76-AFDA-931F75F9DF76}"/>
    <dgm:cxn modelId="{FB38C46E-E391-4CB8-B645-E389B35E1DB5}" type="presParOf" srcId="{0EDBE3EF-A341-456E-B613-8B2928531C5A}" destId="{632995E5-C2DB-4E95-B8CE-CBCB3BAA398B}" srcOrd="0" destOrd="0" presId="urn:microsoft.com/office/officeart/2009/layout/CircleArrowProcess"/>
    <dgm:cxn modelId="{1CD8865E-C0D0-42BD-A017-95EC60CED71D}" type="presParOf" srcId="{632995E5-C2DB-4E95-B8CE-CBCB3BAA398B}" destId="{1E5BEC72-72CD-4B73-A37E-4B4372657D4C}" srcOrd="0" destOrd="0" presId="urn:microsoft.com/office/officeart/2009/layout/CircleArrowProcess"/>
    <dgm:cxn modelId="{7715D231-109A-4592-A5CF-591926B4C9E3}" type="presParOf" srcId="{0EDBE3EF-A341-456E-B613-8B2928531C5A}" destId="{AB0F659E-F97D-4AFE-B45C-CC73CBD4E72A}" srcOrd="1" destOrd="0" presId="urn:microsoft.com/office/officeart/2009/layout/CircleArrowProcess"/>
    <dgm:cxn modelId="{EADAA630-B0DE-4FA0-9316-6ED614F275F3}" type="presParOf" srcId="{0EDBE3EF-A341-456E-B613-8B2928531C5A}" destId="{9B667C3E-FBF9-40B8-A93C-F24D76A4A206}" srcOrd="2" destOrd="0" presId="urn:microsoft.com/office/officeart/2009/layout/CircleArrowProcess"/>
    <dgm:cxn modelId="{47CDE023-800F-4FFC-8C4F-DC0F5768A3F4}" type="presParOf" srcId="{9B667C3E-FBF9-40B8-A93C-F24D76A4A206}" destId="{8945C9EE-2A8F-4635-B25A-549BE29CC569}" srcOrd="0" destOrd="0" presId="urn:microsoft.com/office/officeart/2009/layout/CircleArrowProcess"/>
    <dgm:cxn modelId="{B6181F95-20DB-4019-BC2F-F2124C73E79A}" type="presParOf" srcId="{0EDBE3EF-A341-456E-B613-8B2928531C5A}" destId="{27A98E75-2C05-4438-A5C2-0775BFF57FAD}" srcOrd="3" destOrd="0" presId="urn:microsoft.com/office/officeart/2009/layout/CircleArrowProcess"/>
    <dgm:cxn modelId="{1B9D42B4-B539-449D-B474-90B4A0402728}" type="presParOf" srcId="{0EDBE3EF-A341-456E-B613-8B2928531C5A}" destId="{3A558975-5350-42B1-BE4B-4F5FC62A62FE}" srcOrd="4" destOrd="0" presId="urn:microsoft.com/office/officeart/2009/layout/CircleArrowProcess"/>
    <dgm:cxn modelId="{936C5B9D-35A6-4BE5-8C94-9EFBD580F964}" type="presParOf" srcId="{3A558975-5350-42B1-BE4B-4F5FC62A62FE}" destId="{FE542FC2-909C-4B09-B3BB-A49EF76CACDF}" srcOrd="0" destOrd="0" presId="urn:microsoft.com/office/officeart/2009/layout/CircleArrowProcess"/>
    <dgm:cxn modelId="{F1E1A8E7-F9AD-4B19-9ACD-B6ED96B79065}" type="presParOf" srcId="{0EDBE3EF-A341-456E-B613-8B2928531C5A}" destId="{D47426F2-81A5-47DA-B714-8F572D500AED}" srcOrd="5" destOrd="0" presId="urn:microsoft.com/office/officeart/2009/layout/CircleArrowProcess"/>
    <dgm:cxn modelId="{BAAB7A3E-60C4-47FA-98D3-96C0F64151CE}" type="presParOf" srcId="{0EDBE3EF-A341-456E-B613-8B2928531C5A}" destId="{3AC9022A-B6B9-40D1-9BFD-44DFA8F136D6}" srcOrd="6" destOrd="0" presId="urn:microsoft.com/office/officeart/2009/layout/CircleArrowProcess"/>
    <dgm:cxn modelId="{E44B958D-83D6-48D1-B1BE-37EF23B0F9CE}" type="presParOf" srcId="{3AC9022A-B6B9-40D1-9BFD-44DFA8F136D6}" destId="{37BB7247-FA21-4014-BF8F-3A3A723954BF}" srcOrd="0" destOrd="0" presId="urn:microsoft.com/office/officeart/2009/layout/CircleArrowProcess"/>
    <dgm:cxn modelId="{08882D07-AD50-4E30-AF88-AD20AE6847C3}" type="presParOf" srcId="{0EDBE3EF-A341-456E-B613-8B2928531C5A}" destId="{4E79C59E-F001-4F5A-8BA0-B35DF05B68F3}" srcOrd="7"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A0E4F6-FB94-4634-A329-54A4E976CE3D}">
      <dsp:nvSpPr>
        <dsp:cNvPr id="0" name=""/>
        <dsp:cNvSpPr/>
      </dsp:nvSpPr>
      <dsp:spPr>
        <a:xfrm>
          <a:off x="904685" y="14581"/>
          <a:ext cx="5331507" cy="53315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lang="en-US" sz="5000" kern="1200" dirty="0" smtClean="0"/>
            <a:t>MAP Growth</a:t>
          </a:r>
        </a:p>
        <a:p>
          <a:pPr lvl="0" algn="ctr" defTabSz="2222500">
            <a:lnSpc>
              <a:spcPct val="90000"/>
            </a:lnSpc>
            <a:spcBef>
              <a:spcPct val="0"/>
            </a:spcBef>
            <a:spcAft>
              <a:spcPct val="35000"/>
            </a:spcAft>
          </a:pPr>
          <a:r>
            <a:rPr lang="en-US" sz="5000" kern="1200" dirty="0" smtClean="0"/>
            <a:t>(Interim)</a:t>
          </a:r>
          <a:endParaRPr lang="en-US" sz="5000" kern="1200" dirty="0"/>
        </a:p>
      </dsp:txBody>
      <dsp:txXfrm>
        <a:off x="1649175" y="643280"/>
        <a:ext cx="3074022" cy="4074109"/>
      </dsp:txXfrm>
    </dsp:sp>
    <dsp:sp modelId="{A5A7A998-306B-450F-B4B7-3FEFB4E43EC1}">
      <dsp:nvSpPr>
        <dsp:cNvPr id="0" name=""/>
        <dsp:cNvSpPr/>
      </dsp:nvSpPr>
      <dsp:spPr>
        <a:xfrm>
          <a:off x="4747213" y="14581"/>
          <a:ext cx="5331507" cy="533150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222500">
            <a:lnSpc>
              <a:spcPct val="90000"/>
            </a:lnSpc>
            <a:spcBef>
              <a:spcPct val="0"/>
            </a:spcBef>
            <a:spcAft>
              <a:spcPct val="35000"/>
            </a:spcAft>
          </a:pPr>
          <a:r>
            <a:rPr lang="en-US" sz="5000" kern="1200" dirty="0" smtClean="0"/>
            <a:t>NSCAS General</a:t>
          </a:r>
        </a:p>
        <a:p>
          <a:pPr lvl="0" algn="ctr" defTabSz="2222500">
            <a:lnSpc>
              <a:spcPct val="90000"/>
            </a:lnSpc>
            <a:spcBef>
              <a:spcPct val="0"/>
            </a:spcBef>
            <a:spcAft>
              <a:spcPct val="35000"/>
            </a:spcAft>
          </a:pPr>
          <a:r>
            <a:rPr lang="en-US" sz="5000" kern="1200" dirty="0" smtClean="0"/>
            <a:t>(Summative)</a:t>
          </a:r>
          <a:endParaRPr lang="en-US" sz="5000" kern="1200" dirty="0"/>
        </a:p>
      </dsp:txBody>
      <dsp:txXfrm>
        <a:off x="6260209" y="643280"/>
        <a:ext cx="3074022" cy="40741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5BEC72-72CD-4B73-A37E-4B4372657D4C}">
      <dsp:nvSpPr>
        <dsp:cNvPr id="0" name=""/>
        <dsp:cNvSpPr/>
      </dsp:nvSpPr>
      <dsp:spPr>
        <a:xfrm>
          <a:off x="3943420" y="0"/>
          <a:ext cx="2019551" cy="2171407"/>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0F659E-F97D-4AFE-B45C-CC73CBD4E72A}">
      <dsp:nvSpPr>
        <dsp:cNvPr id="0" name=""/>
        <dsp:cNvSpPr/>
      </dsp:nvSpPr>
      <dsp:spPr>
        <a:xfrm>
          <a:off x="4346966" y="785990"/>
          <a:ext cx="1211645" cy="60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Year 1</a:t>
          </a:r>
        </a:p>
      </dsp:txBody>
      <dsp:txXfrm>
        <a:off x="4346966" y="785990"/>
        <a:ext cx="1211645" cy="605760"/>
      </dsp:txXfrm>
    </dsp:sp>
    <dsp:sp modelId="{8945C9EE-2A8F-4635-B25A-549BE29CC569}">
      <dsp:nvSpPr>
        <dsp:cNvPr id="0" name=""/>
        <dsp:cNvSpPr/>
      </dsp:nvSpPr>
      <dsp:spPr>
        <a:xfrm>
          <a:off x="3264427" y="1247796"/>
          <a:ext cx="2171186" cy="2171407"/>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A98E75-2C05-4438-A5C2-0775BFF57FAD}">
      <dsp:nvSpPr>
        <dsp:cNvPr id="0" name=""/>
        <dsp:cNvSpPr/>
      </dsp:nvSpPr>
      <dsp:spPr>
        <a:xfrm>
          <a:off x="3741347" y="2036090"/>
          <a:ext cx="1211645" cy="60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Year 2</a:t>
          </a:r>
        </a:p>
      </dsp:txBody>
      <dsp:txXfrm>
        <a:off x="3741347" y="2036090"/>
        <a:ext cx="1211645" cy="605760"/>
      </dsp:txXfrm>
    </dsp:sp>
    <dsp:sp modelId="{FE542FC2-909C-4B09-B3BB-A49EF76CACDF}">
      <dsp:nvSpPr>
        <dsp:cNvPr id="0" name=""/>
        <dsp:cNvSpPr/>
      </dsp:nvSpPr>
      <dsp:spPr>
        <a:xfrm>
          <a:off x="3867602" y="2500199"/>
          <a:ext cx="2171186" cy="2171407"/>
        </a:xfrm>
        <a:prstGeom prst="circularArrow">
          <a:avLst>
            <a:gd name="adj1" fmla="val 10980"/>
            <a:gd name="adj2" fmla="val 1142322"/>
            <a:gd name="adj3" fmla="val 4500000"/>
            <a:gd name="adj4" fmla="val 13500000"/>
            <a:gd name="adj5" fmla="val 125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7426F2-81A5-47DA-B714-8F572D500AED}">
      <dsp:nvSpPr>
        <dsp:cNvPr id="0" name=""/>
        <dsp:cNvSpPr/>
      </dsp:nvSpPr>
      <dsp:spPr>
        <a:xfrm>
          <a:off x="4346966" y="3286190"/>
          <a:ext cx="1211645" cy="60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Year 3</a:t>
          </a:r>
        </a:p>
      </dsp:txBody>
      <dsp:txXfrm>
        <a:off x="4346966" y="3286190"/>
        <a:ext cx="1211645" cy="605760"/>
      </dsp:txXfrm>
    </dsp:sp>
    <dsp:sp modelId="{37BB7247-FA21-4014-BF8F-3A3A723954BF}">
      <dsp:nvSpPr>
        <dsp:cNvPr id="0" name=""/>
        <dsp:cNvSpPr/>
      </dsp:nvSpPr>
      <dsp:spPr>
        <a:xfrm>
          <a:off x="3419192" y="3891950"/>
          <a:ext cx="1865322" cy="1866224"/>
        </a:xfrm>
        <a:prstGeom prst="blockArc">
          <a:avLst>
            <a:gd name="adj1" fmla="val 0"/>
            <a:gd name="adj2" fmla="val 18900000"/>
            <a:gd name="adj3" fmla="val 1274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79C59E-F001-4F5A-8BA0-B35DF05B68F3}">
      <dsp:nvSpPr>
        <dsp:cNvPr id="0" name=""/>
        <dsp:cNvSpPr/>
      </dsp:nvSpPr>
      <dsp:spPr>
        <a:xfrm>
          <a:off x="3741347" y="4536290"/>
          <a:ext cx="1211645" cy="605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en-US" sz="3400" kern="1200" dirty="0"/>
            <a:t>Year 4</a:t>
          </a:r>
        </a:p>
      </dsp:txBody>
      <dsp:txXfrm>
        <a:off x="3741347" y="4536290"/>
        <a:ext cx="1211645" cy="60576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B3B8DD-F190-4F81-AF6F-5132A41E721D}"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33CC98-4E02-4131-B491-1D8C918F8BA8}" type="slidenum">
              <a:rPr lang="en-US" smtClean="0"/>
              <a:t>‹#›</a:t>
            </a:fld>
            <a:endParaRPr lang="en-US"/>
          </a:p>
        </p:txBody>
      </p:sp>
    </p:spTree>
    <p:extLst>
      <p:ext uri="{BB962C8B-B14F-4D97-AF65-F5344CB8AC3E}">
        <p14:creationId xmlns:p14="http://schemas.microsoft.com/office/powerpoint/2010/main" val="3346449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879">
              <a:defRPr/>
            </a:pPr>
            <a:fld id="{CCDEAC71-6B5F-4CE3-BD1C-1F38180470A9}" type="slidenum">
              <a:rPr lang="en-US">
                <a:solidFill>
                  <a:prstClr val="black"/>
                </a:solidFill>
                <a:latin typeface="Calibri" panose="020F0502020204030204"/>
              </a:rPr>
              <a:pPr defTabSz="924879">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596312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r>
              <a:rPr lang="en-US" sz="1100" baseline="0"/>
              <a:t>AQuESTT created out of a push for Accountability. In many ways the adoption of the AQuESTT Tenets afforded the assessment office a new mandate to support Assessment in a broader context that went far beyond the purposes stated in law.  Tenet encourage NDE to support balanced assessment and called out using assessment as an integral part of the instructional process. </a:t>
            </a:r>
            <a:endParaRPr lang="en-US" sz="1100"/>
          </a:p>
        </p:txBody>
      </p:sp>
      <p:sp>
        <p:nvSpPr>
          <p:cNvPr id="195" name="Google Shape;19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05625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Stiggins</a:t>
            </a:r>
            <a:r>
              <a:rPr lang="en-US" dirty="0"/>
              <a:t> FOR</a:t>
            </a:r>
          </a:p>
          <a:p>
            <a:r>
              <a:rPr lang="en-US" sz="1200" b="0" i="0" kern="1200" dirty="0">
                <a:solidFill>
                  <a:schemeClr val="tx1"/>
                </a:solidFill>
                <a:effectLst/>
                <a:latin typeface="+mn-lt"/>
                <a:ea typeface="+mn-ea"/>
                <a:cs typeface="+mn-cs"/>
              </a:rPr>
              <a:t>Assessment should be:</a:t>
            </a:r>
          </a:p>
          <a:p>
            <a:r>
              <a:rPr lang="en-US" sz="1200" b="0" i="0" u="sng" kern="1200" dirty="0">
                <a:solidFill>
                  <a:schemeClr val="tx1"/>
                </a:solidFill>
                <a:effectLst/>
                <a:latin typeface="+mn-lt"/>
                <a:ea typeface="+mn-ea"/>
                <a:cs typeface="+mn-cs"/>
              </a:rPr>
              <a:t>Focused on improved student learning</a:t>
            </a:r>
            <a:r>
              <a:rPr lang="en-US" sz="1200" b="0" i="0" kern="1200" dirty="0">
                <a:solidFill>
                  <a:schemeClr val="tx1"/>
                </a:solidFill>
                <a:effectLst/>
                <a:latin typeface="+mn-lt"/>
                <a:ea typeface="+mn-ea"/>
                <a:cs typeface="+mn-cs"/>
              </a:rPr>
              <a:t>: Measures growth to inform and  guide instruction</a:t>
            </a:r>
          </a:p>
          <a:p>
            <a:r>
              <a:rPr lang="en-US" sz="1200" b="0" i="0" kern="1200" dirty="0">
                <a:solidFill>
                  <a:schemeClr val="tx1"/>
                </a:solidFill>
                <a:effectLst/>
                <a:latin typeface="+mn-lt"/>
                <a:ea typeface="+mn-ea"/>
                <a:cs typeface="+mn-cs"/>
              </a:rPr>
              <a:t>The</a:t>
            </a:r>
            <a:r>
              <a:rPr lang="en-US" sz="1200" b="0" i="0" kern="1200" baseline="0" dirty="0">
                <a:solidFill>
                  <a:schemeClr val="tx1"/>
                </a:solidFill>
                <a:effectLst/>
                <a:latin typeface="+mn-lt"/>
                <a:ea typeface="+mn-ea"/>
                <a:cs typeface="+mn-cs"/>
              </a:rPr>
              <a:t> guidance from the </a:t>
            </a:r>
            <a:r>
              <a:rPr lang="en-US" sz="1200" b="0" i="0" kern="1200" baseline="0" dirty="0" err="1">
                <a:solidFill>
                  <a:schemeClr val="tx1"/>
                </a:solidFill>
                <a:effectLst/>
                <a:latin typeface="+mn-lt"/>
                <a:ea typeface="+mn-ea"/>
                <a:cs typeface="+mn-cs"/>
              </a:rPr>
              <a:t>SBoE</a:t>
            </a:r>
            <a:r>
              <a:rPr lang="en-US" sz="1200" b="0" i="0" kern="1200" baseline="0" dirty="0">
                <a:solidFill>
                  <a:schemeClr val="tx1"/>
                </a:solidFill>
                <a:effectLst/>
                <a:latin typeface="+mn-lt"/>
                <a:ea typeface="+mn-ea"/>
                <a:cs typeface="+mn-cs"/>
              </a:rPr>
              <a:t> and the Commissioner in the form of</a:t>
            </a:r>
            <a:r>
              <a:rPr lang="en-US" sz="1200" b="0" i="0" kern="1200" dirty="0">
                <a:solidFill>
                  <a:schemeClr val="tx1"/>
                </a:solidFill>
                <a:effectLst/>
                <a:latin typeface="+mn-lt"/>
                <a:ea typeface="+mn-ea"/>
                <a:cs typeface="+mn-cs"/>
              </a:rPr>
              <a:t> position statement</a:t>
            </a:r>
            <a:r>
              <a:rPr lang="en-US" sz="1200" b="0" i="0" kern="1200" baseline="0" dirty="0">
                <a:solidFill>
                  <a:schemeClr val="tx1"/>
                </a:solidFill>
                <a:effectLst/>
                <a:latin typeface="+mn-lt"/>
                <a:ea typeface="+mn-ea"/>
                <a:cs typeface="+mn-cs"/>
              </a:rPr>
              <a:t> along with AQuESTT Tenet cause the assessment office to construct a very different RFP.</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15</a:t>
            </a:fld>
            <a:endParaRPr lang="en-US"/>
          </a:p>
        </p:txBody>
      </p:sp>
    </p:spTree>
    <p:extLst>
      <p:ext uri="{BB962C8B-B14F-4D97-AF65-F5344CB8AC3E}">
        <p14:creationId xmlns:p14="http://schemas.microsoft.com/office/powerpoint/2010/main" val="42444801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an all inclusive</a:t>
            </a:r>
            <a:r>
              <a:rPr lang="en-US" baseline="0"/>
              <a:t> list. But here of some examples of the innovation that was incorporated in our RFP for statewide assessment. Ultimately, allowed NWEA to write a very different kind of RFP proposal that moved beyond what one would typically see in an RFP for statewide assessment. </a:t>
            </a:r>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16</a:t>
            </a:fld>
            <a:endParaRPr lang="en-US"/>
          </a:p>
        </p:txBody>
      </p:sp>
    </p:spTree>
    <p:extLst>
      <p:ext uri="{BB962C8B-B14F-4D97-AF65-F5344CB8AC3E}">
        <p14:creationId xmlns:p14="http://schemas.microsoft.com/office/powerpoint/2010/main" val="1845461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just a sample of the</a:t>
            </a:r>
            <a:r>
              <a:rPr lang="en-US" baseline="0"/>
              <a:t> language but it is easy to see how this language matches better with the language of the Board’s position statement or the AQuESTT Assessment Tenet as opposed to language that can be found in state statute. This type of language and NWEA’s proposal as a whole embraced Nebraska’s vision for assessment. Easy to say that individuals at NDE and NWEA and educators across the state felt that the new partnership held a great deal of promise for the future of assessments in NE.</a:t>
            </a:r>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17</a:t>
            </a:fld>
            <a:endParaRPr lang="en-US"/>
          </a:p>
        </p:txBody>
      </p:sp>
    </p:spTree>
    <p:extLst>
      <p:ext uri="{BB962C8B-B14F-4D97-AF65-F5344CB8AC3E}">
        <p14:creationId xmlns:p14="http://schemas.microsoft.com/office/powerpoint/2010/main" val="227823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time that NWEA was</a:t>
            </a:r>
            <a:r>
              <a:rPr lang="en-US" baseline="0"/>
              <a:t> awarded the RFP. NWEA was already a known entity and considered a quality partner. </a:t>
            </a:r>
          </a:p>
          <a:p>
            <a:r>
              <a:rPr lang="en-US" baseline="0"/>
              <a:t>Many educators hoped MAP Growth could be the new state test. People that understood federal requirements and NWEA knew that MAP Growth’s design did not meet federal requirements for statewide assessments. </a:t>
            </a:r>
          </a:p>
          <a:p>
            <a:r>
              <a:rPr lang="en-US" baseline="0"/>
              <a:t>Some expecting the fulfillment of the promise much quicker…change takes time. NWEA new to the statewide summative world.  </a:t>
            </a:r>
          </a:p>
          <a:p>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18</a:t>
            </a:fld>
            <a:endParaRPr lang="en-US"/>
          </a:p>
        </p:txBody>
      </p:sp>
    </p:spTree>
    <p:extLst>
      <p:ext uri="{BB962C8B-B14F-4D97-AF65-F5344CB8AC3E}">
        <p14:creationId xmlns:p14="http://schemas.microsoft.com/office/powerpoint/2010/main" val="2865146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a:t>
            </a:r>
            <a:r>
              <a:rPr lang="en-US" baseline="0" dirty="0" smtClean="0"/>
              <a:t> balance assessment, each is a part of the system but they lack integration and cohesion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19</a:t>
            </a:fld>
            <a:endParaRPr lang="en-US"/>
          </a:p>
        </p:txBody>
      </p:sp>
    </p:spTree>
    <p:extLst>
      <p:ext uri="{BB962C8B-B14F-4D97-AF65-F5344CB8AC3E}">
        <p14:creationId xmlns:p14="http://schemas.microsoft.com/office/powerpoint/2010/main" val="236007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Each of the levels of the assessments stand alone</a:t>
            </a:r>
            <a:r>
              <a:rPr lang="en-US" baseline="0"/>
              <a:t> and have minimal integration. Each are aligned or provide information about NE Standards. Depending on the content. Interim…prediction of student’s summative results</a:t>
            </a:r>
          </a:p>
          <a:p>
            <a:r>
              <a:rPr lang="en-US" baseline="0"/>
              <a:t>Overall, if used correctly, each of these types of assessment could be hugely beneficial but for the most part they operated in their own lanes. From the very beginning, we were talking about further integration and educators kept asking about further integration. We have been exploring integration options as we built the foundation of the NSCAS system.</a:t>
            </a:r>
          </a:p>
          <a:p>
            <a:r>
              <a:rPr lang="en-US" baseline="0"/>
              <a:t>	Adaptive-larger item banks</a:t>
            </a:r>
          </a:p>
          <a:p>
            <a:r>
              <a:rPr lang="en-US" baseline="0"/>
              <a:t>	Vertical Scale</a:t>
            </a:r>
          </a:p>
          <a:p>
            <a:r>
              <a:rPr lang="en-US" baseline="0"/>
              <a:t>	Quicker Return of Results</a:t>
            </a:r>
            <a:endParaRPr lang="en-US"/>
          </a:p>
          <a:p>
            <a:pPr marL="0" indent="0">
              <a:buNone/>
            </a:pPr>
            <a:endParaRPr lang="en-US"/>
          </a:p>
        </p:txBody>
      </p:sp>
      <p:sp>
        <p:nvSpPr>
          <p:cNvPr id="4" name="Slide Number Placeholder 3"/>
          <p:cNvSpPr>
            <a:spLocks noGrp="1"/>
          </p:cNvSpPr>
          <p:nvPr>
            <p:ph type="sldNum" sz="quarter" idx="10"/>
          </p:nvPr>
        </p:nvSpPr>
        <p:spPr/>
        <p:txBody>
          <a:bodyPr/>
          <a:lstStyle/>
          <a:p>
            <a:fld id="{1D733FC9-ADEA-462F-B2B3-F5C1E6C14AFF}" type="slidenum">
              <a:rPr lang="en-US" smtClean="0"/>
              <a:pPr/>
              <a:t>20</a:t>
            </a:fld>
            <a:endParaRPr lang="en-US"/>
          </a:p>
        </p:txBody>
      </p:sp>
    </p:spTree>
    <p:extLst>
      <p:ext uri="{BB962C8B-B14F-4D97-AF65-F5344CB8AC3E}">
        <p14:creationId xmlns:p14="http://schemas.microsoft.com/office/powerpoint/2010/main" val="21466390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So that bring us up to date. Before</a:t>
            </a:r>
            <a:r>
              <a:rPr lang="en-US" baseline="0"/>
              <a:t> we look at the future and how we fulfill the promise of evolving NSCAS, we will take a deeper look at the current landscape of NSCAS.</a:t>
            </a:r>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21</a:t>
            </a:fld>
            <a:endParaRPr lang="en-US"/>
          </a:p>
        </p:txBody>
      </p:sp>
    </p:spTree>
    <p:extLst>
      <p:ext uri="{BB962C8B-B14F-4D97-AF65-F5344CB8AC3E}">
        <p14:creationId xmlns:p14="http://schemas.microsoft.com/office/powerpoint/2010/main" val="11457346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Number of Test Events </a:t>
            </a:r>
            <a:r>
              <a:rPr lang="en-US"/>
              <a:t>in spring 2019</a:t>
            </a:r>
            <a:endParaRPr lang="en-US" dirty="0"/>
          </a:p>
          <a:p>
            <a:pPr lvl="1"/>
            <a:r>
              <a:rPr lang="en-US" dirty="0"/>
              <a:t>Math=144,240</a:t>
            </a:r>
          </a:p>
          <a:p>
            <a:pPr lvl="1"/>
            <a:r>
              <a:rPr lang="en-US" dirty="0"/>
              <a:t>ELA =144,233</a:t>
            </a:r>
          </a:p>
          <a:p>
            <a:endParaRPr lang="en-US" dirty="0"/>
          </a:p>
        </p:txBody>
      </p:sp>
      <p:sp>
        <p:nvSpPr>
          <p:cNvPr id="4" name="Slide Number Placeholder 3"/>
          <p:cNvSpPr>
            <a:spLocks noGrp="1"/>
          </p:cNvSpPr>
          <p:nvPr>
            <p:ph type="sldNum" sz="quarter" idx="5"/>
          </p:nvPr>
        </p:nvSpPr>
        <p:spPr/>
        <p:txBody>
          <a:bodyPr/>
          <a:lstStyle/>
          <a:p>
            <a:fld id="{9E33CC98-4E02-4131-B491-1D8C918F8BA8}" type="slidenum">
              <a:rPr lang="en-US" smtClean="0"/>
              <a:t>22</a:t>
            </a:fld>
            <a:endParaRPr lang="en-US"/>
          </a:p>
        </p:txBody>
      </p:sp>
    </p:spTree>
    <p:extLst>
      <p:ext uri="{BB962C8B-B14F-4D97-AF65-F5344CB8AC3E}">
        <p14:creationId xmlns:p14="http://schemas.microsoft.com/office/powerpoint/2010/main" val="423170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cs typeface="Calibri"/>
            </a:endParaRPr>
          </a:p>
        </p:txBody>
      </p:sp>
      <p:sp>
        <p:nvSpPr>
          <p:cNvPr id="4" name="Slide Number Placeholder 3"/>
          <p:cNvSpPr>
            <a:spLocks noGrp="1"/>
          </p:cNvSpPr>
          <p:nvPr>
            <p:ph type="sldNum" sz="quarter" idx="5"/>
          </p:nvPr>
        </p:nvSpPr>
        <p:spPr/>
        <p:txBody>
          <a:bodyPr/>
          <a:lstStyle/>
          <a:p>
            <a:fld id="{6CAEC9A0-B926-44CD-AE3B-7E03C9BFFE13}" type="slidenum">
              <a:rPr lang="en-US" smtClean="0"/>
              <a:t>26</a:t>
            </a:fld>
            <a:endParaRPr lang="en-US"/>
          </a:p>
        </p:txBody>
      </p:sp>
    </p:spTree>
    <p:extLst>
      <p:ext uri="{BB962C8B-B14F-4D97-AF65-F5344CB8AC3E}">
        <p14:creationId xmlns:p14="http://schemas.microsoft.com/office/powerpoint/2010/main" val="154833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AEC9A0-B926-44CD-AE3B-7E03C9BFFE13}" type="slidenum">
              <a:rPr lang="en-US" smtClean="0"/>
              <a:t>6</a:t>
            </a:fld>
            <a:endParaRPr lang="en-US"/>
          </a:p>
        </p:txBody>
      </p:sp>
    </p:spTree>
    <p:extLst>
      <p:ext uri="{BB962C8B-B14F-4D97-AF65-F5344CB8AC3E}">
        <p14:creationId xmlns:p14="http://schemas.microsoft.com/office/powerpoint/2010/main" val="28669885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we have two major</a:t>
            </a:r>
            <a:r>
              <a:rPr lang="en-US" baseline="0" dirty="0" smtClean="0"/>
              <a:t> components of NSCAS…Summative and MAP Growth…Like I said they are operating more or less independently of one another. But the promise of our NSCAS “System” work is to make this parts work together. To integrate to fulfill purposes laid out in law and the needs of our </a:t>
            </a:r>
            <a:r>
              <a:rPr lang="en-US" baseline="0" dirty="0" err="1" smtClean="0"/>
              <a:t>educaors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27</a:t>
            </a:fld>
            <a:endParaRPr lang="en-US"/>
          </a:p>
        </p:txBody>
      </p:sp>
    </p:spTree>
    <p:extLst>
      <p:ext uri="{BB962C8B-B14F-4D97-AF65-F5344CB8AC3E}">
        <p14:creationId xmlns:p14="http://schemas.microsoft.com/office/powerpoint/2010/main" val="21329249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late as late as this past year…these are type</a:t>
            </a:r>
            <a:r>
              <a:rPr lang="en-US" baseline="0"/>
              <a:t> of things educators were telling us they wanted out of statewide assessment. These aren’t new ideas but once again.</a:t>
            </a:r>
          </a:p>
          <a:p>
            <a:r>
              <a:rPr lang="en-US" baseline="0"/>
              <a:t>Really the reason for the Check4Learning system. Item bank that was meant to support a different purposes other than those described in the law. </a:t>
            </a:r>
            <a:endParaRPr lang="en-US"/>
          </a:p>
        </p:txBody>
      </p:sp>
      <p:sp>
        <p:nvSpPr>
          <p:cNvPr id="4" name="Slide Number Placeholder 3"/>
          <p:cNvSpPr>
            <a:spLocks noGrp="1"/>
          </p:cNvSpPr>
          <p:nvPr>
            <p:ph type="sldNum" sz="quarter" idx="5"/>
          </p:nvPr>
        </p:nvSpPr>
        <p:spPr/>
        <p:txBody>
          <a:bodyPr/>
          <a:lstStyle/>
          <a:p>
            <a:fld id="{6CAEC9A0-B926-44CD-AE3B-7E03C9BFFE13}" type="slidenum">
              <a:rPr lang="en-US" smtClean="0"/>
              <a:t>29</a:t>
            </a:fld>
            <a:endParaRPr lang="en-US"/>
          </a:p>
        </p:txBody>
      </p:sp>
    </p:spTree>
    <p:extLst>
      <p:ext uri="{BB962C8B-B14F-4D97-AF65-F5344CB8AC3E}">
        <p14:creationId xmlns:p14="http://schemas.microsoft.com/office/powerpoint/2010/main" val="36450966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4879">
              <a:defRPr/>
            </a:pPr>
            <a:fld id="{CCDEAC71-6B5F-4CE3-BD1C-1F38180470A9}" type="slidenum">
              <a:rPr lang="en-US">
                <a:solidFill>
                  <a:prstClr val="black"/>
                </a:solidFill>
                <a:latin typeface="Calibri" panose="020F0502020204030204"/>
              </a:rPr>
              <a:pPr defTabSz="924879">
                <a:defRPr/>
              </a:pPr>
              <a:t>31</a:t>
            </a:fld>
            <a:endParaRPr lang="en-US">
              <a:solidFill>
                <a:prstClr val="black"/>
              </a:solidFill>
              <a:latin typeface="Calibri" panose="020F0502020204030204"/>
            </a:endParaRPr>
          </a:p>
        </p:txBody>
      </p:sp>
    </p:spTree>
    <p:extLst>
      <p:ext uri="{BB962C8B-B14F-4D97-AF65-F5344CB8AC3E}">
        <p14:creationId xmlns:p14="http://schemas.microsoft.com/office/powerpoint/2010/main" val="1130510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Optional and required</a:t>
            </a:r>
            <a:r>
              <a:rPr lang="en-US" baseline="0" dirty="0"/>
              <a:t> labels</a:t>
            </a:r>
          </a:p>
          <a:p>
            <a:endParaRPr lang="en-US" baseline="0" dirty="0"/>
          </a:p>
          <a:p>
            <a:r>
              <a:rPr lang="en-US" baseline="0" dirty="0"/>
              <a:t>What we mean by highly configurable:</a:t>
            </a:r>
          </a:p>
          <a:p>
            <a:r>
              <a:rPr lang="en-US" baseline="0" dirty="0"/>
              <a:t>-Students who are ready for on grade items get a common blueprint across the 3 administrations</a:t>
            </a:r>
          </a:p>
          <a:p>
            <a:r>
              <a:rPr lang="en-US" baseline="0" dirty="0"/>
              <a:t>-Students at earlier stages of learning get off grade items – using the blueprint for the grade level at which the child is functioning</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32</a:t>
            </a:fld>
            <a:endParaRPr lang="en-US"/>
          </a:p>
        </p:txBody>
      </p:sp>
    </p:spTree>
    <p:extLst>
      <p:ext uri="{BB962C8B-B14F-4D97-AF65-F5344CB8AC3E}">
        <p14:creationId xmlns:p14="http://schemas.microsoft.com/office/powerpoint/2010/main" val="359861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Hypothetical Three student examples</a:t>
            </a:r>
            <a:r>
              <a:rPr lang="en-US" baseline="0" dirty="0" smtClean="0"/>
              <a:t> </a:t>
            </a:r>
            <a:endParaRPr lang="en-US" dirty="0"/>
          </a:p>
        </p:txBody>
      </p:sp>
      <p:sp>
        <p:nvSpPr>
          <p:cNvPr id="4" name="Slide Number Placeholder 3"/>
          <p:cNvSpPr>
            <a:spLocks noGrp="1"/>
          </p:cNvSpPr>
          <p:nvPr>
            <p:ph type="sldNum" sz="quarter" idx="5"/>
          </p:nvPr>
        </p:nvSpPr>
        <p:spPr/>
        <p:txBody>
          <a:bodyPr/>
          <a:lstStyle/>
          <a:p>
            <a:fld id="{61173E24-3FF0-4765-B924-376098618739}" type="slidenum">
              <a:rPr lang="en-US" smtClean="0"/>
              <a:t>33</a:t>
            </a:fld>
            <a:endParaRPr lang="en-US"/>
          </a:p>
        </p:txBody>
      </p:sp>
    </p:spTree>
    <p:extLst>
      <p:ext uri="{BB962C8B-B14F-4D97-AF65-F5344CB8AC3E}">
        <p14:creationId xmlns:p14="http://schemas.microsoft.com/office/powerpoint/2010/main" val="2723113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NWEA currently estimates that tests should take about 60 minutes on average to complete </a:t>
            </a:r>
          </a:p>
          <a:p>
            <a:pPr marL="171450" indent="-171450">
              <a:buFont typeface="Arial" panose="020B0604020202020204" pitchFamily="34" charset="0"/>
              <a:buChar char="•"/>
            </a:pPr>
            <a:r>
              <a:rPr lang="en-US" dirty="0"/>
              <a:t>Like MAP Growth, student-level results will be available immediately and aggregate level results (class/school/district) will be available 24 hours after testing</a:t>
            </a:r>
          </a:p>
          <a:p>
            <a:endParaRPr lang="en-US" dirty="0"/>
          </a:p>
          <a:p>
            <a:r>
              <a:rPr lang="en-US" dirty="0"/>
              <a:t>If asked about Spanish:</a:t>
            </a:r>
          </a:p>
          <a:p>
            <a:pPr marL="171450" indent="-171450">
              <a:buFont typeface="Arial" panose="020B0604020202020204" pitchFamily="34" charset="0"/>
              <a:buChar char="•"/>
            </a:pPr>
            <a:r>
              <a:rPr lang="en-US" dirty="0"/>
              <a:t>NWEA intends to eventually provide the through-year solution in Spanish. NWEA first needs to get the solution field tested and operationalized in English but Spanish will be the next logical step in terms of languages.</a:t>
            </a:r>
          </a:p>
          <a:p>
            <a:endParaRPr lang="en-US" dirty="0"/>
          </a:p>
          <a:p>
            <a:r>
              <a:rPr lang="en-US" dirty="0"/>
              <a:t>If asked about test engagement:</a:t>
            </a:r>
          </a:p>
          <a:p>
            <a:pPr marL="171450" indent="-171450">
              <a:buFont typeface="Arial" panose="020B0604020202020204" pitchFamily="34" charset="0"/>
              <a:buChar char="•"/>
            </a:pPr>
            <a:r>
              <a:rPr lang="en-US" dirty="0"/>
              <a:t>We are looking at ways to eventually add test engagement functionality to the solution.</a:t>
            </a:r>
          </a:p>
        </p:txBody>
      </p:sp>
      <p:sp>
        <p:nvSpPr>
          <p:cNvPr id="4" name="Slide Number Placeholder 3"/>
          <p:cNvSpPr>
            <a:spLocks noGrp="1"/>
          </p:cNvSpPr>
          <p:nvPr>
            <p:ph type="sldNum" sz="quarter" idx="10"/>
          </p:nvPr>
        </p:nvSpPr>
        <p:spPr/>
        <p:txBody>
          <a:bodyPr/>
          <a:lstStyle/>
          <a:p>
            <a:fld id="{9E33CC98-4E02-4131-B491-1D8C918F8BA8}" type="slidenum">
              <a:rPr lang="en-US" smtClean="0"/>
              <a:t>34</a:t>
            </a:fld>
            <a:endParaRPr lang="en-US"/>
          </a:p>
        </p:txBody>
      </p:sp>
    </p:spTree>
    <p:extLst>
      <p:ext uri="{BB962C8B-B14F-4D97-AF65-F5344CB8AC3E}">
        <p14:creationId xmlns:p14="http://schemas.microsoft.com/office/powerpoint/2010/main" val="2950023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Scores:</a:t>
            </a:r>
          </a:p>
          <a:p>
            <a:r>
              <a:rPr lang="en-US" b="0" dirty="0"/>
              <a:t>The new hybrid assessment will provide a linked RIT score as well as a proficiency score and classification in the fall, winter, and spring. In the spring, a summative score reflecting end-of-year achievement will also be provided for accountability purposes. The summative score is the culmination of the student’s performance across the three assessments. In other words, the spring test is not a traditional summative test – it is built from the student’s performance on the two previous assessments. That said, if a student enters a school in the spring from out of state and hasn’t completed the fall and winter tests, the system can accommodate him/her; however, the test may be </a:t>
            </a:r>
            <a:r>
              <a:rPr lang="en-US" sz="1200" kern="1200" dirty="0">
                <a:solidFill>
                  <a:schemeClr val="tx1"/>
                </a:solidFill>
                <a:effectLst/>
                <a:latin typeface="+mn-lt"/>
                <a:ea typeface="+mn-ea"/>
                <a:cs typeface="+mn-cs"/>
              </a:rPr>
              <a:t>longer and/or adapt less outside of grade level.</a:t>
            </a:r>
          </a:p>
          <a:p>
            <a:endParaRPr lang="en-US" b="1" dirty="0"/>
          </a:p>
          <a:p>
            <a:r>
              <a:rPr lang="en-US" b="1" dirty="0"/>
              <a:t>ALDs:</a:t>
            </a:r>
          </a:p>
          <a:p>
            <a:r>
              <a:rPr lang="en-US" b="0" dirty="0"/>
              <a:t>Range </a:t>
            </a:r>
            <a:r>
              <a:rPr lang="en-US" sz="1200" b="0" i="0" u="none" strike="noStrike" kern="1200" baseline="0" dirty="0">
                <a:solidFill>
                  <a:schemeClr val="tx1"/>
                </a:solidFill>
                <a:latin typeface="+mn-lt"/>
                <a:ea typeface="+mn-ea"/>
                <a:cs typeface="+mn-cs"/>
              </a:rPr>
              <a:t>ALDs allow focused item development to specific levels at each standard. Because the hybrid solution is based on ALDs, the assessment reports will provide teachers with ideas and examples of how to increase or decrease complexity with more on-grade access points to help find the point of productive struggle for students across a range of achievement.  In other words, teachers get more insight on how to engage struggling/beginning students in grade-level content, to challenge students performing within grade level to reach proficiency, and to support deeper learning by helping students move beyond proficiency to college/career ready levels of understanding.</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Multiple chances:</a:t>
            </a:r>
          </a:p>
          <a:p>
            <a:r>
              <a:rPr lang="en-US" sz="1200" b="0" i="0" u="none" strike="noStrike" kern="1200" baseline="0" dirty="0">
                <a:solidFill>
                  <a:schemeClr val="tx1"/>
                </a:solidFill>
                <a:latin typeface="+mn-lt"/>
                <a:ea typeface="+mn-ea"/>
                <a:cs typeface="+mn-cs"/>
              </a:rPr>
              <a:t>Traditionally students have one chance to demonstrate proficiency with the annual summative test. This new solution gives students multiple opportunities to show that they have mastered a concept. The spring test is still needed for summative scores but is based on previous performance; it’s not starting from scratch and retesting students on what they have already shown that they have learned (though it will be designed to efficiently check for retention).</a:t>
            </a:r>
          </a:p>
        </p:txBody>
      </p:sp>
      <p:sp>
        <p:nvSpPr>
          <p:cNvPr id="4" name="Slide Number Placeholder 3"/>
          <p:cNvSpPr>
            <a:spLocks noGrp="1"/>
          </p:cNvSpPr>
          <p:nvPr>
            <p:ph type="sldNum" sz="quarter" idx="10"/>
          </p:nvPr>
        </p:nvSpPr>
        <p:spPr/>
        <p:txBody>
          <a:bodyPr/>
          <a:lstStyle/>
          <a:p>
            <a:fld id="{9E33CC98-4E02-4131-B491-1D8C918F8BA8}" type="slidenum">
              <a:rPr lang="en-US" smtClean="0"/>
              <a:t>35</a:t>
            </a:fld>
            <a:endParaRPr lang="en-US"/>
          </a:p>
        </p:txBody>
      </p:sp>
    </p:spTree>
    <p:extLst>
      <p:ext uri="{BB962C8B-B14F-4D97-AF65-F5344CB8AC3E}">
        <p14:creationId xmlns:p14="http://schemas.microsoft.com/office/powerpoint/2010/main" val="650449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33CC98-4E02-4131-B491-1D8C918F8BA8}" type="slidenum">
              <a:rPr lang="en-US" smtClean="0"/>
              <a:t>36</a:t>
            </a:fld>
            <a:endParaRPr lang="en-US"/>
          </a:p>
        </p:txBody>
      </p:sp>
    </p:spTree>
    <p:extLst>
      <p:ext uri="{BB962C8B-B14F-4D97-AF65-F5344CB8AC3E}">
        <p14:creationId xmlns:p14="http://schemas.microsoft.com/office/powerpoint/2010/main" val="28992305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not changing the expectations but rather trying to give more information through out the year in order to inform instruction.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37</a:t>
            </a:fld>
            <a:endParaRPr lang="en-US"/>
          </a:p>
        </p:txBody>
      </p:sp>
    </p:spTree>
    <p:extLst>
      <p:ext uri="{BB962C8B-B14F-4D97-AF65-F5344CB8AC3E}">
        <p14:creationId xmlns:p14="http://schemas.microsoft.com/office/powerpoint/2010/main" val="20570835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not changing the expectations but rather trying to give more information through out the year in order to inform instruction.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38</a:t>
            </a:fld>
            <a:endParaRPr lang="en-US"/>
          </a:p>
        </p:txBody>
      </p:sp>
    </p:spTree>
    <p:extLst>
      <p:ext uri="{BB962C8B-B14F-4D97-AF65-F5344CB8AC3E}">
        <p14:creationId xmlns:p14="http://schemas.microsoft.com/office/powerpoint/2010/main" val="2716100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6CAEC9A0-B926-44CD-AE3B-7E03C9BFFE13}" type="slidenum">
              <a:rPr lang="en-US" smtClean="0"/>
              <a:t>7</a:t>
            </a:fld>
            <a:endParaRPr lang="en-US"/>
          </a:p>
        </p:txBody>
      </p:sp>
    </p:spTree>
    <p:extLst>
      <p:ext uri="{BB962C8B-B14F-4D97-AF65-F5344CB8AC3E}">
        <p14:creationId xmlns:p14="http://schemas.microsoft.com/office/powerpoint/2010/main" val="33676645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2428"/>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CAEC9A0-B926-44CD-AE3B-7E03C9BFFE13}" type="slidenum">
              <a:rPr lang="en-US" smtClean="0"/>
              <a:t>43</a:t>
            </a:fld>
            <a:endParaRPr lang="en-US"/>
          </a:p>
        </p:txBody>
      </p:sp>
    </p:spTree>
    <p:extLst>
      <p:ext uri="{BB962C8B-B14F-4D97-AF65-F5344CB8AC3E}">
        <p14:creationId xmlns:p14="http://schemas.microsoft.com/office/powerpoint/2010/main" val="10940228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Currently</a:t>
            </a:r>
            <a:r>
              <a:rPr lang="en-US" b="1" baseline="0" dirty="0" smtClean="0"/>
              <a:t> 4 different studies are scheduled. </a:t>
            </a:r>
            <a:endParaRPr lang="en-US" b="1" dirty="0"/>
          </a:p>
        </p:txBody>
      </p:sp>
      <p:sp>
        <p:nvSpPr>
          <p:cNvPr id="4" name="Slide Number Placeholder 3"/>
          <p:cNvSpPr>
            <a:spLocks noGrp="1"/>
          </p:cNvSpPr>
          <p:nvPr>
            <p:ph type="sldNum" sz="quarter" idx="5"/>
          </p:nvPr>
        </p:nvSpPr>
        <p:spPr/>
        <p:txBody>
          <a:bodyPr/>
          <a:lstStyle/>
          <a:p>
            <a:fld id="{6CAEC9A0-B926-44CD-AE3B-7E03C9BFFE13}" type="slidenum">
              <a:rPr lang="en-US" smtClean="0"/>
              <a:t>44</a:t>
            </a:fld>
            <a:endParaRPr lang="en-US"/>
          </a:p>
        </p:txBody>
      </p:sp>
    </p:spTree>
    <p:extLst>
      <p:ext uri="{BB962C8B-B14F-4D97-AF65-F5344CB8AC3E}">
        <p14:creationId xmlns:p14="http://schemas.microsoft.com/office/powerpoint/2010/main" val="21916567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2428"/>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CAEC9A0-B926-44CD-AE3B-7E03C9BFFE13}" type="slidenum">
              <a:rPr lang="en-US" smtClean="0"/>
              <a:t>45</a:t>
            </a:fld>
            <a:endParaRPr lang="en-US"/>
          </a:p>
        </p:txBody>
      </p:sp>
    </p:spTree>
    <p:extLst>
      <p:ext uri="{BB962C8B-B14F-4D97-AF65-F5344CB8AC3E}">
        <p14:creationId xmlns:p14="http://schemas.microsoft.com/office/powerpoint/2010/main" val="9815147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Aft>
                <a:spcPts val="2428"/>
              </a:spcAft>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6CAEC9A0-B926-44CD-AE3B-7E03C9BFFE13}" type="slidenum">
              <a:rPr lang="en-US" smtClean="0"/>
              <a:t>46</a:t>
            </a:fld>
            <a:endParaRPr lang="en-US"/>
          </a:p>
        </p:txBody>
      </p:sp>
    </p:spTree>
    <p:extLst>
      <p:ext uri="{BB962C8B-B14F-4D97-AF65-F5344CB8AC3E}">
        <p14:creationId xmlns:p14="http://schemas.microsoft.com/office/powerpoint/2010/main" val="15299117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Trudy</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50</a:t>
            </a:fld>
            <a:endParaRPr lang="en-US"/>
          </a:p>
        </p:txBody>
      </p:sp>
    </p:spTree>
    <p:extLst>
      <p:ext uri="{BB962C8B-B14F-4D97-AF65-F5344CB8AC3E}">
        <p14:creationId xmlns:p14="http://schemas.microsoft.com/office/powerpoint/2010/main" val="40352554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100" dirty="0" smtClean="0"/>
              <a:t>Research by Dylan </a:t>
            </a:r>
            <a:r>
              <a:rPr lang="en-US" sz="1100" dirty="0" err="1" smtClean="0"/>
              <a:t>Wiliam</a:t>
            </a:r>
            <a:r>
              <a:rPr lang="en-US" sz="1100" dirty="0" smtClean="0"/>
              <a:t> and others suggested there was a 50-70% increase in the rate of student learning using the formative assessment process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Trudy</a:t>
            </a:r>
          </a:p>
          <a:p>
            <a:endParaRPr lang="en-US" dirty="0"/>
          </a:p>
        </p:txBody>
      </p:sp>
      <p:sp>
        <p:nvSpPr>
          <p:cNvPr id="4" name="Slide Number Placeholder 3"/>
          <p:cNvSpPr>
            <a:spLocks noGrp="1"/>
          </p:cNvSpPr>
          <p:nvPr>
            <p:ph type="sldNum" sz="quarter" idx="10"/>
          </p:nvPr>
        </p:nvSpPr>
        <p:spPr/>
        <p:txBody>
          <a:bodyPr/>
          <a:lstStyle/>
          <a:p>
            <a:fld id="{3DBC4300-BE64-47DD-8B88-3CF304417BE9}" type="slidenum">
              <a:rPr lang="en-US" smtClean="0"/>
              <a:t>51</a:t>
            </a:fld>
            <a:endParaRPr lang="en-US"/>
          </a:p>
        </p:txBody>
      </p:sp>
    </p:spTree>
    <p:extLst>
      <p:ext uri="{BB962C8B-B14F-4D97-AF65-F5344CB8AC3E}">
        <p14:creationId xmlns:p14="http://schemas.microsoft.com/office/powerpoint/2010/main" val="1712680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Trudy</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52</a:t>
            </a:fld>
            <a:endParaRPr lang="en-US"/>
          </a:p>
        </p:txBody>
      </p:sp>
    </p:spTree>
    <p:extLst>
      <p:ext uri="{BB962C8B-B14F-4D97-AF65-F5344CB8AC3E}">
        <p14:creationId xmlns:p14="http://schemas.microsoft.com/office/powerpoint/2010/main" val="487915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Trudy</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53</a:t>
            </a:fld>
            <a:endParaRPr lang="en-US"/>
          </a:p>
        </p:txBody>
      </p:sp>
    </p:spTree>
    <p:extLst>
      <p:ext uri="{BB962C8B-B14F-4D97-AF65-F5344CB8AC3E}">
        <p14:creationId xmlns:p14="http://schemas.microsoft.com/office/powerpoint/2010/main" val="2570978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Trudy</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54</a:t>
            </a:fld>
            <a:endParaRPr lang="en-US"/>
          </a:p>
        </p:txBody>
      </p:sp>
    </p:spTree>
    <p:extLst>
      <p:ext uri="{BB962C8B-B14F-4D97-AF65-F5344CB8AC3E}">
        <p14:creationId xmlns:p14="http://schemas.microsoft.com/office/powerpoint/2010/main" val="2231678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Trudy</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55</a:t>
            </a:fld>
            <a:endParaRPr lang="en-US"/>
          </a:p>
        </p:txBody>
      </p:sp>
    </p:spTree>
    <p:extLst>
      <p:ext uri="{BB962C8B-B14F-4D97-AF65-F5344CB8AC3E}">
        <p14:creationId xmlns:p14="http://schemas.microsoft.com/office/powerpoint/2010/main" val="2379431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5e0ac0e409_0_1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5e0ac0e409_0_12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alibri"/>
              <a:buNone/>
            </a:pPr>
            <a:r>
              <a:rPr lang="en-US"/>
              <a:t>Jeremy:  Rationale for extra year: time to develop new assessment system, time for districts to implement and change instruction</a:t>
            </a:r>
            <a:endParaRPr/>
          </a:p>
          <a:p>
            <a:pPr marL="0" lvl="0" indent="0" algn="l" rtl="0">
              <a:spcBef>
                <a:spcPts val="0"/>
              </a:spcBef>
              <a:spcAft>
                <a:spcPts val="0"/>
              </a:spcAft>
              <a:buClr>
                <a:schemeClr val="dk1"/>
              </a:buClr>
              <a:buSzPts val="1200"/>
              <a:buFont typeface="Calibri"/>
              <a:buNone/>
            </a:pPr>
            <a:r>
              <a:rPr lang="en-US"/>
              <a:t>Pilot and field test--purpose</a:t>
            </a:r>
            <a:endParaRPr/>
          </a:p>
        </p:txBody>
      </p:sp>
      <p:sp>
        <p:nvSpPr>
          <p:cNvPr id="497" name="Google Shape;497;g5e0ac0e409_0_12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extLst>
      <p:ext uri="{BB962C8B-B14F-4D97-AF65-F5344CB8AC3E}">
        <p14:creationId xmlns:p14="http://schemas.microsoft.com/office/powerpoint/2010/main" val="34861343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Trudy</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56</a:t>
            </a:fld>
            <a:endParaRPr lang="en-US"/>
          </a:p>
        </p:txBody>
      </p:sp>
    </p:spTree>
    <p:extLst>
      <p:ext uri="{BB962C8B-B14F-4D97-AF65-F5344CB8AC3E}">
        <p14:creationId xmlns:p14="http://schemas.microsoft.com/office/powerpoint/2010/main" val="40801623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58</a:t>
            </a:fld>
            <a:endParaRPr lang="en-US"/>
          </a:p>
        </p:txBody>
      </p:sp>
    </p:spTree>
    <p:extLst>
      <p:ext uri="{BB962C8B-B14F-4D97-AF65-F5344CB8AC3E}">
        <p14:creationId xmlns:p14="http://schemas.microsoft.com/office/powerpoint/2010/main" val="19337105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257D3D-AB30-4126-B66B-779A69E6479D}" type="slidenum">
              <a:rPr lang="en-US" smtClean="0"/>
              <a:t>61</a:t>
            </a:fld>
            <a:endParaRPr lang="en-US"/>
          </a:p>
        </p:txBody>
      </p:sp>
    </p:spTree>
    <p:extLst>
      <p:ext uri="{BB962C8B-B14F-4D97-AF65-F5344CB8AC3E}">
        <p14:creationId xmlns:p14="http://schemas.microsoft.com/office/powerpoint/2010/main" val="24003531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Jeremy</a:t>
            </a:r>
          </a:p>
          <a:p>
            <a:endParaRPr lang="en-US" dirty="0"/>
          </a:p>
        </p:txBody>
      </p:sp>
      <p:sp>
        <p:nvSpPr>
          <p:cNvPr id="4" name="Slide Number Placeholder 3"/>
          <p:cNvSpPr>
            <a:spLocks noGrp="1"/>
          </p:cNvSpPr>
          <p:nvPr>
            <p:ph type="sldNum" sz="quarter" idx="10"/>
          </p:nvPr>
        </p:nvSpPr>
        <p:spPr/>
        <p:txBody>
          <a:bodyPr/>
          <a:lstStyle/>
          <a:p>
            <a:fld id="{CA37D60D-CC36-4768-9AA1-4E20EBDAE4DB}" type="slidenum">
              <a:rPr lang="en-US" smtClean="0"/>
              <a:t>81</a:t>
            </a:fld>
            <a:endParaRPr lang="en-US"/>
          </a:p>
        </p:txBody>
      </p:sp>
    </p:spTree>
    <p:extLst>
      <p:ext uri="{BB962C8B-B14F-4D97-AF65-F5344CB8AC3E}">
        <p14:creationId xmlns:p14="http://schemas.microsoft.com/office/powerpoint/2010/main" val="415845842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smtClean="0"/>
              <a:t>Fee waivers represent a great opportunity for low socio-economic students to retest without incurring any fees. </a:t>
            </a:r>
          </a:p>
          <a:p>
            <a:endParaRPr lang="en-US" sz="2500" dirty="0" smtClean="0"/>
          </a:p>
          <a:p>
            <a:r>
              <a:rPr lang="en-US" sz="2500" dirty="0" smtClean="0"/>
              <a:t>ACT </a:t>
            </a:r>
            <a:r>
              <a:rPr lang="en-US" sz="2500" dirty="0"/>
              <a:t>sends </a:t>
            </a:r>
            <a:r>
              <a:rPr lang="en-US" sz="2500" dirty="0" smtClean="0"/>
              <a:t>waivers </a:t>
            </a:r>
            <a:r>
              <a:rPr lang="en-US" sz="2500" dirty="0"/>
              <a:t>to every school and </a:t>
            </a:r>
            <a:r>
              <a:rPr lang="en-US" sz="2500" dirty="0" smtClean="0"/>
              <a:t>the </a:t>
            </a:r>
            <a:r>
              <a:rPr lang="en-US" sz="2500" dirty="0"/>
              <a:t>school is responsible for issuing the </a:t>
            </a:r>
            <a:r>
              <a:rPr lang="en-US" sz="2500" dirty="0" smtClean="0"/>
              <a:t>waiver to examinees. </a:t>
            </a:r>
            <a:r>
              <a:rPr lang="en-US" sz="2500" dirty="0"/>
              <a:t>The student who </a:t>
            </a:r>
            <a:r>
              <a:rPr lang="en-US" sz="2500" dirty="0" smtClean="0"/>
              <a:t>receives the </a:t>
            </a:r>
            <a:r>
              <a:rPr lang="en-US" sz="2500" dirty="0"/>
              <a:t>waiver is then tasked with </a:t>
            </a:r>
            <a:r>
              <a:rPr lang="en-US" sz="2500" dirty="0" smtClean="0"/>
              <a:t>registering for the exam</a:t>
            </a:r>
            <a:r>
              <a:rPr lang="en-US" sz="2500" baseline="0" dirty="0" smtClean="0"/>
              <a:t> on a national test date</a:t>
            </a:r>
            <a:r>
              <a:rPr lang="en-US" sz="2500" dirty="0" smtClean="0"/>
              <a:t>. </a:t>
            </a:r>
            <a:r>
              <a:rPr lang="en-US" sz="2500" dirty="0"/>
              <a:t>Typically these waivers are offered to underserved learners. </a:t>
            </a:r>
          </a:p>
          <a:p>
            <a:endParaRPr lang="en-US" dirty="0"/>
          </a:p>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83</a:t>
            </a:fld>
            <a:endParaRPr lang="en-US"/>
          </a:p>
        </p:txBody>
      </p:sp>
    </p:spTree>
    <p:extLst>
      <p:ext uri="{BB962C8B-B14F-4D97-AF65-F5344CB8AC3E}">
        <p14:creationId xmlns:p14="http://schemas.microsoft.com/office/powerpoint/2010/main" val="356724034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smtClean="0">
                <a:solidFill>
                  <a:schemeClr val="tx1"/>
                </a:solidFill>
                <a:effectLst/>
                <a:latin typeface="+mn-lt"/>
                <a:ea typeface="+mn-ea"/>
                <a:cs typeface="+mn-cs"/>
              </a:rPr>
              <a:t>Free Additional Score Reports</a:t>
            </a:r>
          </a:p>
          <a:p>
            <a:r>
              <a:rPr lang="en-US" sz="1200" b="0" i="0" kern="1200" dirty="0" smtClean="0">
                <a:solidFill>
                  <a:schemeClr val="tx1"/>
                </a:solidFill>
                <a:effectLst/>
                <a:latin typeface="+mn-lt"/>
                <a:ea typeface="+mn-ea"/>
                <a:cs typeface="+mn-cs"/>
              </a:rPr>
              <a:t>You can send additional ACT score reports for free to colleges and/or scholarship agencies at any time during your college search process. Your fee waiver covers one report to your high school and up to six college choices. After registration, you can request up to an additional 20 regular score reports for free.</a:t>
            </a:r>
            <a:r>
              <a:rPr lang="en-US" sz="1200" b="1" i="0" kern="1200" dirty="0" smtClean="0">
                <a:solidFill>
                  <a:schemeClr val="tx1"/>
                </a:solidFill>
                <a:effectLst/>
                <a:latin typeface="+mn-lt"/>
                <a:ea typeface="+mn-ea"/>
                <a:cs typeface="+mn-cs"/>
              </a:rPr>
              <a:t/>
            </a:r>
            <a:br>
              <a:rPr lang="en-US" sz="1200" b="1" i="0" kern="1200" dirty="0" smtClean="0">
                <a:solidFill>
                  <a:schemeClr val="tx1"/>
                </a:solidFill>
                <a:effectLst/>
                <a:latin typeface="+mn-lt"/>
                <a:ea typeface="+mn-ea"/>
                <a:cs typeface="+mn-cs"/>
              </a:rPr>
            </a:br>
            <a:r>
              <a:rPr lang="en-US" sz="1200" b="1" i="0" kern="1200" dirty="0" smtClean="0">
                <a:solidFill>
                  <a:schemeClr val="tx1"/>
                </a:solidFill>
                <a:effectLst/>
                <a:latin typeface="+mn-lt"/>
                <a:ea typeface="+mn-ea"/>
                <a:cs typeface="+mn-cs"/>
              </a:rPr>
              <a:t>Apply to Colleges—For Free</a:t>
            </a:r>
          </a:p>
          <a:p>
            <a:r>
              <a:rPr lang="en-US" sz="1200" b="0" i="0" kern="1200" dirty="0" smtClean="0">
                <a:solidFill>
                  <a:schemeClr val="tx1"/>
                </a:solidFill>
                <a:effectLst/>
                <a:latin typeface="+mn-lt"/>
                <a:ea typeface="+mn-ea"/>
                <a:cs typeface="+mn-cs"/>
              </a:rPr>
              <a:t>College application fees can really add up, but there’s good news! Students who test with an ACT fee waiver may also request a Waiver or Deferral of College Admission Applications Fee. To have a college application fee waived, you must submit your fee waiver directly to the college you are applying to (not to ACT).</a:t>
            </a:r>
            <a:endParaRPr lang="en-US" dirty="0"/>
          </a:p>
        </p:txBody>
      </p:sp>
      <p:sp>
        <p:nvSpPr>
          <p:cNvPr id="4" name="Slide Number Placeholder 3"/>
          <p:cNvSpPr>
            <a:spLocks noGrp="1"/>
          </p:cNvSpPr>
          <p:nvPr>
            <p:ph type="sldNum" sz="quarter" idx="10"/>
          </p:nvPr>
        </p:nvSpPr>
        <p:spPr/>
        <p:txBody>
          <a:bodyPr/>
          <a:lstStyle/>
          <a:p>
            <a:fld id="{203D5EC5-A483-4062-96A7-4ECF2A11A12D}" type="slidenum">
              <a:rPr lang="en-US" smtClean="0"/>
              <a:t>84</a:t>
            </a:fld>
            <a:endParaRPr lang="en-US"/>
          </a:p>
        </p:txBody>
      </p:sp>
    </p:spTree>
    <p:extLst>
      <p:ext uri="{BB962C8B-B14F-4D97-AF65-F5344CB8AC3E}">
        <p14:creationId xmlns:p14="http://schemas.microsoft.com/office/powerpoint/2010/main" val="33104050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Jeremy</a:t>
            </a:r>
          </a:p>
          <a:p>
            <a:endParaRPr lang="en-US" b="1" dirty="0"/>
          </a:p>
        </p:txBody>
      </p:sp>
      <p:sp>
        <p:nvSpPr>
          <p:cNvPr id="4" name="Slide Number Placeholder 3"/>
          <p:cNvSpPr>
            <a:spLocks noGrp="1"/>
          </p:cNvSpPr>
          <p:nvPr>
            <p:ph type="sldNum" sz="quarter" idx="10"/>
          </p:nvPr>
        </p:nvSpPr>
        <p:spPr/>
        <p:txBody>
          <a:bodyPr/>
          <a:lstStyle/>
          <a:p>
            <a:fld id="{CA37D60D-CC36-4768-9AA1-4E20EBDAE4DB}" type="slidenum">
              <a:rPr lang="en-US" smtClean="0"/>
              <a:t>87</a:t>
            </a:fld>
            <a:endParaRPr lang="en-US"/>
          </a:p>
        </p:txBody>
      </p:sp>
    </p:spTree>
    <p:extLst>
      <p:ext uri="{BB962C8B-B14F-4D97-AF65-F5344CB8AC3E}">
        <p14:creationId xmlns:p14="http://schemas.microsoft.com/office/powerpoint/2010/main" val="22756493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602">
              <a:defRPr/>
            </a:pPr>
            <a:r>
              <a:rPr lang="en-US" dirty="0" smtClean="0"/>
              <a:t>I hope none of you have a misadministration</a:t>
            </a:r>
            <a:r>
              <a:rPr lang="en-US" baseline="0" dirty="0" smtClean="0"/>
              <a:t> and even fewer prohibited behaviors during your test. If you can a</a:t>
            </a:r>
            <a:r>
              <a:rPr lang="en-US" dirty="0" smtClean="0"/>
              <a:t>void these common reasons, you will have fewer scores that are canceled due to a misadministration.  [read</a:t>
            </a:r>
            <a:r>
              <a:rPr lang="en-US" baseline="0" dirty="0" smtClean="0"/>
              <a:t> screen]</a:t>
            </a:r>
            <a:endParaRPr lang="en-US" dirty="0" smtClean="0"/>
          </a:p>
          <a:p>
            <a:pPr defTabSz="933602">
              <a:defRPr/>
            </a:pPr>
            <a:r>
              <a:rPr lang="en-US" dirty="0" smtClean="0"/>
              <a:t>Test booklets</a:t>
            </a:r>
            <a:r>
              <a:rPr lang="en-US" baseline="0" dirty="0" smtClean="0"/>
              <a:t> are one of the common mistakes Nebraska makes, since State Testing is different than National testing.  In National tests, examinees with Timing Code 6- Extended Time use Standard tests and are in a different room.  With the State Test, all accommodations use the Accommodations Test materials. </a:t>
            </a:r>
          </a:p>
          <a:p>
            <a:pPr defTabSz="933602">
              <a:defRPr/>
            </a:pPr>
            <a:r>
              <a:rPr lang="en-US" baseline="0" dirty="0" smtClean="0"/>
              <a:t>Many schools have called about staff with family members.  According to ACT Test Administration, if you have a family member testing in the state of Nebraska during this test window, you cannot be a Test Coordinator.  You can be a proctor or room supervisor if you are not in the same room as the family member.  The example I like to share is Joan’s cousin Susan has a son testing in Gering, Joan is a test coordinator in Ponca.  Joan will need to find a substitute test coordinator, but she can assist with the accommodations room in her school. </a:t>
            </a:r>
          </a:p>
          <a:p>
            <a:pPr defTabSz="933602">
              <a:defRPr/>
            </a:pPr>
            <a:endParaRPr lang="en-US" baseline="0" dirty="0" smtClean="0"/>
          </a:p>
          <a:p>
            <a:pPr defTabSz="933602">
              <a:defRPr/>
            </a:pPr>
            <a:r>
              <a:rPr lang="en-US" baseline="0" dirty="0" smtClean="0"/>
              <a:t>If you believe a misadministration occurred, call ACT immediately for assistance. There are many instances that ACT will allow the student to test again.</a:t>
            </a:r>
            <a:endParaRPr lang="en-US" dirty="0" smtClean="0"/>
          </a:p>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t>90</a:t>
            </a:fld>
            <a:endParaRPr lang="en-US"/>
          </a:p>
        </p:txBody>
      </p:sp>
    </p:spTree>
    <p:extLst>
      <p:ext uri="{BB962C8B-B14F-4D97-AF65-F5344CB8AC3E}">
        <p14:creationId xmlns:p14="http://schemas.microsoft.com/office/powerpoint/2010/main" val="38936969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examples of Prohibited</a:t>
            </a:r>
            <a:r>
              <a:rPr lang="en-US" baseline="0" dirty="0" smtClean="0"/>
              <a:t> Behavior by Students, Individual Irregularities, and Group Irregularities.</a:t>
            </a:r>
          </a:p>
          <a:p>
            <a:r>
              <a:rPr lang="en-US" dirty="0" smtClean="0"/>
              <a:t>Complete a</a:t>
            </a:r>
            <a:r>
              <a:rPr lang="en-US" baseline="0" dirty="0" smtClean="0"/>
              <a:t> detailed</a:t>
            </a:r>
            <a:r>
              <a:rPr lang="en-US" dirty="0" smtClean="0"/>
              <a:t> Irregularity Report for each occurrence and attach the affected answer documents to the report as necessary</a:t>
            </a:r>
          </a:p>
          <a:p>
            <a:pPr defTabSz="493375">
              <a:defRPr/>
            </a:pPr>
            <a:r>
              <a:rPr lang="en-US" dirty="0" smtClean="0"/>
              <a:t>Do not submit an Irregularity Report if no irregularities occur.</a:t>
            </a:r>
          </a:p>
          <a:p>
            <a:pPr defTabSz="493375">
              <a:defRPr/>
            </a:pPr>
            <a:r>
              <a:rPr lang="en-US" dirty="0" smtClean="0"/>
              <a:t>If you are just suspicious that a prohibited behavior has occurred, give the examinee a warning and monitor their further activity. Complete an Irregularity Report with your suspicions and the actions that were taken.</a:t>
            </a:r>
          </a:p>
          <a:p>
            <a:endParaRPr lang="en-US" dirty="0"/>
          </a:p>
        </p:txBody>
      </p:sp>
      <p:sp>
        <p:nvSpPr>
          <p:cNvPr id="4" name="Slide Number Placeholder 3"/>
          <p:cNvSpPr>
            <a:spLocks noGrp="1"/>
          </p:cNvSpPr>
          <p:nvPr>
            <p:ph type="sldNum" sz="quarter" idx="10"/>
          </p:nvPr>
        </p:nvSpPr>
        <p:spPr/>
        <p:txBody>
          <a:bodyPr/>
          <a:lstStyle/>
          <a:p>
            <a:fld id="{3AA6433F-7AB6-4BC6-B444-B284FEE51B74}" type="slidenum">
              <a:rPr lang="en-US" smtClean="0">
                <a:solidFill>
                  <a:prstClr val="black"/>
                </a:solidFill>
              </a:rPr>
              <a:pPr/>
              <a:t>91</a:t>
            </a:fld>
            <a:endParaRPr lang="en-US">
              <a:solidFill>
                <a:prstClr val="black"/>
              </a:solidFill>
            </a:endParaRPr>
          </a:p>
        </p:txBody>
      </p:sp>
    </p:spTree>
    <p:extLst>
      <p:ext uri="{BB962C8B-B14F-4D97-AF65-F5344CB8AC3E}">
        <p14:creationId xmlns:p14="http://schemas.microsoft.com/office/powerpoint/2010/main" val="28129841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Jeremy</a:t>
            </a:r>
          </a:p>
          <a:p>
            <a:endParaRPr lang="en-US" dirty="0"/>
          </a:p>
        </p:txBody>
      </p:sp>
      <p:sp>
        <p:nvSpPr>
          <p:cNvPr id="4" name="Slide Number Placeholder 3"/>
          <p:cNvSpPr>
            <a:spLocks noGrp="1"/>
          </p:cNvSpPr>
          <p:nvPr>
            <p:ph type="sldNum" sz="quarter" idx="10"/>
          </p:nvPr>
        </p:nvSpPr>
        <p:spPr/>
        <p:txBody>
          <a:bodyPr/>
          <a:lstStyle/>
          <a:p>
            <a:fld id="{CA37D60D-CC36-4768-9AA1-4E20EBDAE4DB}" type="slidenum">
              <a:rPr lang="en-US" smtClean="0"/>
              <a:t>94</a:t>
            </a:fld>
            <a:endParaRPr lang="en-US"/>
          </a:p>
        </p:txBody>
      </p:sp>
    </p:spTree>
    <p:extLst>
      <p:ext uri="{BB962C8B-B14F-4D97-AF65-F5344CB8AC3E}">
        <p14:creationId xmlns:p14="http://schemas.microsoft.com/office/powerpoint/2010/main" val="3941403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If we want to understand where we are headed</a:t>
            </a:r>
            <a:r>
              <a:rPr lang="en-US" baseline="0"/>
              <a:t> it is often important to understand where we have been. </a:t>
            </a:r>
            <a:r>
              <a:rPr lang="en-US"/>
              <a:t>Not go as far back as STARS. </a:t>
            </a:r>
          </a:p>
        </p:txBody>
      </p:sp>
      <p:sp>
        <p:nvSpPr>
          <p:cNvPr id="4" name="Slide Number Placeholder 3"/>
          <p:cNvSpPr>
            <a:spLocks noGrp="1"/>
          </p:cNvSpPr>
          <p:nvPr>
            <p:ph type="sldNum" sz="quarter" idx="10"/>
          </p:nvPr>
        </p:nvSpPr>
        <p:spPr/>
        <p:txBody>
          <a:bodyPr/>
          <a:lstStyle/>
          <a:p>
            <a:fld id="{9E33CC98-4E02-4131-B491-1D8C918F8BA8}" type="slidenum">
              <a:rPr lang="en-US" smtClean="0"/>
              <a:t>9</a:t>
            </a:fld>
            <a:endParaRPr lang="en-US"/>
          </a:p>
        </p:txBody>
      </p:sp>
    </p:spTree>
    <p:extLst>
      <p:ext uri="{BB962C8B-B14F-4D97-AF65-F5344CB8AC3E}">
        <p14:creationId xmlns:p14="http://schemas.microsoft.com/office/powerpoint/2010/main" val="34019466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Jeremy</a:t>
            </a:r>
          </a:p>
          <a:p>
            <a:endParaRPr lang="en-US" dirty="0"/>
          </a:p>
        </p:txBody>
      </p:sp>
      <p:sp>
        <p:nvSpPr>
          <p:cNvPr id="4" name="Slide Number Placeholder 3"/>
          <p:cNvSpPr>
            <a:spLocks noGrp="1"/>
          </p:cNvSpPr>
          <p:nvPr>
            <p:ph type="sldNum" sz="quarter" idx="10"/>
          </p:nvPr>
        </p:nvSpPr>
        <p:spPr/>
        <p:txBody>
          <a:bodyPr/>
          <a:lstStyle/>
          <a:p>
            <a:fld id="{CA37D60D-CC36-4768-9AA1-4E20EBDAE4DB}" type="slidenum">
              <a:rPr lang="en-US" smtClean="0"/>
              <a:t>95</a:t>
            </a:fld>
            <a:endParaRPr lang="en-US"/>
          </a:p>
        </p:txBody>
      </p:sp>
    </p:spTree>
    <p:extLst>
      <p:ext uri="{BB962C8B-B14F-4D97-AF65-F5344CB8AC3E}">
        <p14:creationId xmlns:p14="http://schemas.microsoft.com/office/powerpoint/2010/main" val="22602164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97</a:t>
            </a:fld>
            <a:endParaRPr lang="en-US"/>
          </a:p>
        </p:txBody>
      </p:sp>
    </p:spTree>
    <p:extLst>
      <p:ext uri="{BB962C8B-B14F-4D97-AF65-F5344CB8AC3E}">
        <p14:creationId xmlns:p14="http://schemas.microsoft.com/office/powerpoint/2010/main" val="35148905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99</a:t>
            </a:fld>
            <a:endParaRPr lang="en-US"/>
          </a:p>
        </p:txBody>
      </p:sp>
    </p:spTree>
    <p:extLst>
      <p:ext uri="{BB962C8B-B14F-4D97-AF65-F5344CB8AC3E}">
        <p14:creationId xmlns:p14="http://schemas.microsoft.com/office/powerpoint/2010/main" val="19324030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100</a:t>
            </a:fld>
            <a:endParaRPr lang="en-US"/>
          </a:p>
        </p:txBody>
      </p:sp>
    </p:spTree>
    <p:extLst>
      <p:ext uri="{BB962C8B-B14F-4D97-AF65-F5344CB8AC3E}">
        <p14:creationId xmlns:p14="http://schemas.microsoft.com/office/powerpoint/2010/main" val="6737944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Sharon</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102</a:t>
            </a:fld>
            <a:endParaRPr lang="en-US"/>
          </a:p>
        </p:txBody>
      </p:sp>
    </p:spTree>
    <p:extLst>
      <p:ext uri="{BB962C8B-B14F-4D97-AF65-F5344CB8AC3E}">
        <p14:creationId xmlns:p14="http://schemas.microsoft.com/office/powerpoint/2010/main" val="4211795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FF2A5C-00B7-47B9-AE30-D8321488DBFD}" type="slidenum">
              <a:rPr lang="en-US" smtClean="0"/>
              <a:t>103</a:t>
            </a:fld>
            <a:endParaRPr lang="en-US"/>
          </a:p>
        </p:txBody>
      </p:sp>
    </p:spTree>
    <p:extLst>
      <p:ext uri="{BB962C8B-B14F-4D97-AF65-F5344CB8AC3E}">
        <p14:creationId xmlns:p14="http://schemas.microsoft.com/office/powerpoint/2010/main" val="35319392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104</a:t>
            </a:fld>
            <a:endParaRPr lang="en-US"/>
          </a:p>
        </p:txBody>
      </p:sp>
    </p:spTree>
    <p:extLst>
      <p:ext uri="{BB962C8B-B14F-4D97-AF65-F5344CB8AC3E}">
        <p14:creationId xmlns:p14="http://schemas.microsoft.com/office/powerpoint/2010/main" val="41237955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105</a:t>
            </a:fld>
            <a:endParaRPr lang="en-US"/>
          </a:p>
        </p:txBody>
      </p:sp>
    </p:spTree>
    <p:extLst>
      <p:ext uri="{BB962C8B-B14F-4D97-AF65-F5344CB8AC3E}">
        <p14:creationId xmlns:p14="http://schemas.microsoft.com/office/powerpoint/2010/main" val="6039278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111</a:t>
            </a:fld>
            <a:endParaRPr lang="en-US"/>
          </a:p>
        </p:txBody>
      </p:sp>
    </p:spTree>
    <p:extLst>
      <p:ext uri="{BB962C8B-B14F-4D97-AF65-F5344CB8AC3E}">
        <p14:creationId xmlns:p14="http://schemas.microsoft.com/office/powerpoint/2010/main" val="19851635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Aly</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112</a:t>
            </a:fld>
            <a:endParaRPr lang="en-US"/>
          </a:p>
        </p:txBody>
      </p:sp>
    </p:spTree>
    <p:extLst>
      <p:ext uri="{BB962C8B-B14F-4D97-AF65-F5344CB8AC3E}">
        <p14:creationId xmlns:p14="http://schemas.microsoft.com/office/powerpoint/2010/main" val="3957374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Law</a:t>
            </a:r>
            <a:r>
              <a:rPr lang="en-US" baseline="0"/>
              <a:t> that created </a:t>
            </a:r>
            <a:r>
              <a:rPr lang="en-US" baseline="0" err="1"/>
              <a:t>NeSA</a:t>
            </a:r>
            <a:endParaRPr lang="en-US"/>
          </a:p>
        </p:txBody>
      </p:sp>
      <p:sp>
        <p:nvSpPr>
          <p:cNvPr id="4" name="Slide Number Placeholder 3"/>
          <p:cNvSpPr>
            <a:spLocks noGrp="1"/>
          </p:cNvSpPr>
          <p:nvPr>
            <p:ph type="sldNum" sz="quarter" idx="10"/>
          </p:nvPr>
        </p:nvSpPr>
        <p:spPr/>
        <p:txBody>
          <a:bodyPr/>
          <a:lstStyle/>
          <a:p>
            <a:fld id="{9E33CC98-4E02-4131-B491-1D8C918F8BA8}" type="slidenum">
              <a:rPr lang="en-US" smtClean="0"/>
              <a:t>10</a:t>
            </a:fld>
            <a:endParaRPr lang="en-US"/>
          </a:p>
        </p:txBody>
      </p:sp>
    </p:spTree>
    <p:extLst>
      <p:ext uri="{BB962C8B-B14F-4D97-AF65-F5344CB8AC3E}">
        <p14:creationId xmlns:p14="http://schemas.microsoft.com/office/powerpoint/2010/main" val="3424517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School and district leaders deepen their knowledge of essential elements for supporting a balanced assessment system that maximizes student growth and achievement.</a:t>
            </a:r>
          </a:p>
          <a:p>
            <a:endParaRPr lang="en-US" dirty="0" smtClean="0"/>
          </a:p>
          <a:p>
            <a:pPr lvl="1"/>
            <a:r>
              <a:rPr lang="en-US" dirty="0" smtClean="0"/>
              <a:t>Describe attributes of and purpose for a balanced assessment system</a:t>
            </a:r>
          </a:p>
          <a:p>
            <a:pPr lvl="1"/>
            <a:r>
              <a:rPr lang="en-US" dirty="0" smtClean="0"/>
              <a:t>Reflect on key assessment practices for student engagement</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113</a:t>
            </a:fld>
            <a:endParaRPr lang="en-US"/>
          </a:p>
        </p:txBody>
      </p:sp>
    </p:spTree>
    <p:extLst>
      <p:ext uri="{BB962C8B-B14F-4D97-AF65-F5344CB8AC3E}">
        <p14:creationId xmlns:p14="http://schemas.microsoft.com/office/powerpoint/2010/main" val="2949800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Aly</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114</a:t>
            </a:fld>
            <a:endParaRPr lang="en-US"/>
          </a:p>
        </p:txBody>
      </p:sp>
    </p:spTree>
    <p:extLst>
      <p:ext uri="{BB962C8B-B14F-4D97-AF65-F5344CB8AC3E}">
        <p14:creationId xmlns:p14="http://schemas.microsoft.com/office/powerpoint/2010/main" val="248696031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Aly</a:t>
            </a:r>
          </a:p>
          <a:p>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115</a:t>
            </a:fld>
            <a:endParaRPr lang="en-US"/>
          </a:p>
        </p:txBody>
      </p:sp>
    </p:spTree>
    <p:extLst>
      <p:ext uri="{BB962C8B-B14F-4D97-AF65-F5344CB8AC3E}">
        <p14:creationId xmlns:p14="http://schemas.microsoft.com/office/powerpoint/2010/main" val="33763502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2" name="Shape 342"/>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rtl="0">
              <a:spcBef>
                <a:spcPts val="0"/>
              </a:spcBef>
              <a:spcAft>
                <a:spcPts val="0"/>
              </a:spcAft>
              <a:buClr>
                <a:schemeClr val="dk1"/>
              </a:buClr>
              <a:buSzPts val="1200"/>
              <a:buFont typeface="Calibri"/>
              <a:buNone/>
            </a:pPr>
            <a:r>
              <a:rPr lang="en-US" b="0" dirty="0" smtClean="0"/>
              <a:t>This is where</a:t>
            </a:r>
            <a:r>
              <a:rPr lang="en-US" b="0" baseline="0" dirty="0" smtClean="0"/>
              <a:t> Nebraska is in their Science Development Timeline.</a:t>
            </a:r>
            <a:endParaRPr b="0" dirty="0"/>
          </a:p>
        </p:txBody>
      </p:sp>
      <p:sp>
        <p:nvSpPr>
          <p:cNvPr id="343" name="Shape 343"/>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rtl="0">
              <a:spcBef>
                <a:spcPts val="0"/>
              </a:spcBef>
              <a:spcAft>
                <a:spcPts val="0"/>
              </a:spcAft>
              <a:buClr>
                <a:srgbClr val="000000"/>
              </a:buClr>
              <a:buFont typeface="Arial"/>
              <a:buNone/>
            </a:pPr>
            <a:fld id="{00000000-1234-1234-1234-123412341234}" type="slidenum">
              <a:rPr lang="en-US"/>
              <a:t>117</a:t>
            </a:fld>
            <a:endParaRPr/>
          </a:p>
        </p:txBody>
      </p:sp>
    </p:spTree>
    <p:extLst>
      <p:ext uri="{BB962C8B-B14F-4D97-AF65-F5344CB8AC3E}">
        <p14:creationId xmlns:p14="http://schemas.microsoft.com/office/powerpoint/2010/main" val="146559252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1650" cy="3140075"/>
          </a:xfrm>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August 19, 2010</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9140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Times New Roman" panose="02020603050405020304" pitchFamily="18" charset="0"/>
              </a:rPr>
              <a:t>The Strengthening Claims-based Interpretations and Uses of Local and Large-scale Science Assessment Scores (SCILLSS) project is funded by the US Department of Education’s Enhanced Assessment Instruments Grant Program. As lead state and grantee, the Nebraska Department of Education is working in collaboration with two other state education agencies, Wyoming and Montana, along with four organizations, and a technical advisory panel of 10 experts that contribute an essential combination of expertise in principled-design, measurement, assessment literacy, and classroom practices to support the implementation of this project. </a:t>
            </a:r>
            <a:endParaRPr lang="en-US" sz="1800" dirty="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644039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6050" y="1163638"/>
            <a:ext cx="4187825" cy="3140075"/>
          </a:xfrm>
        </p:spPr>
      </p:sp>
      <p:sp>
        <p:nvSpPr>
          <p:cNvPr id="3" name="Notes Placeholder 2"/>
          <p:cNvSpPr>
            <a:spLocks noGrp="1"/>
          </p:cNvSpPr>
          <p:nvPr>
            <p:ph type="body" idx="1"/>
          </p:nvPr>
        </p:nvSpPr>
        <p:spPr/>
        <p:txBody>
          <a:bodyPr/>
          <a:lstStyle/>
          <a:p>
            <a:r>
              <a:rPr lang="en-US" dirty="0"/>
              <a:t>We have quite a distinguished list of expert panelists also involved with SCILLSS. </a:t>
            </a:r>
            <a:r>
              <a:rPr lang="en-US" sz="3100" dirty="0"/>
              <a:t>The purpose of having a technical advisory committee is to seek feedback, commendations, and recommendations to improve the overall quality of each of the SCILLSS’ deliverables. The expert panelists will convene, along with the management team and state leads, at the SCILLSS’ annual yearly meetings to contribute expertise and experience in meeting the project goals. At various stages in the project, TAC members will contribute to different tasks during the design and development phases rather than upon completion during the yearly meetings. </a:t>
            </a:r>
            <a:endParaRPr lang="en-US" dirty="0"/>
          </a:p>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August 19, 2010</a:t>
            </a: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ADEF72-CD73-48E2-AEFB-3B6C611F1A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9910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r>
              <a:rPr lang="en-US"/>
              <a:t>August 19, 2010</a:t>
            </a:r>
            <a:endParaRPr lang="en-US" dirty="0"/>
          </a:p>
        </p:txBody>
      </p:sp>
      <p:sp>
        <p:nvSpPr>
          <p:cNvPr id="5" name="Slide Number Placeholder 4"/>
          <p:cNvSpPr>
            <a:spLocks noGrp="1"/>
          </p:cNvSpPr>
          <p:nvPr>
            <p:ph type="sldNum" sz="quarter" idx="11"/>
          </p:nvPr>
        </p:nvSpPr>
        <p:spPr/>
        <p:txBody>
          <a:bodyPr/>
          <a:lstStyle/>
          <a:p>
            <a:fld id="{F5ADEF72-CD73-48E2-AEFB-3B6C611F1A4A}" type="slidenum">
              <a:rPr lang="en-US" smtClean="0"/>
              <a:pPr/>
              <a:t>127</a:t>
            </a:fld>
            <a:endParaRPr lang="en-US" dirty="0"/>
          </a:p>
        </p:txBody>
      </p:sp>
    </p:spTree>
    <p:extLst>
      <p:ext uri="{BB962C8B-B14F-4D97-AF65-F5344CB8AC3E}">
        <p14:creationId xmlns:p14="http://schemas.microsoft.com/office/powerpoint/2010/main" val="26486949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the tools that the project has developed and how they are part of the assessment system impacting</a:t>
            </a:r>
            <a:r>
              <a:rPr lang="en-US" baseline="0" dirty="0" smtClean="0"/>
              <a:t> student learning </a:t>
            </a:r>
            <a:endParaRPr lang="en-US" dirty="0"/>
          </a:p>
        </p:txBody>
      </p:sp>
      <p:sp>
        <p:nvSpPr>
          <p:cNvPr id="4" name="Slide Number Placeholder 3"/>
          <p:cNvSpPr>
            <a:spLocks noGrp="1"/>
          </p:cNvSpPr>
          <p:nvPr>
            <p:ph type="sldNum" sz="quarter" idx="10"/>
          </p:nvPr>
        </p:nvSpPr>
        <p:spPr/>
        <p:txBody>
          <a:bodyPr/>
          <a:lstStyle/>
          <a:p>
            <a:fld id="{BF46A1A4-72BE-4253-AEC3-8FA6ADA8F19B}" type="slidenum">
              <a:rPr lang="en-US" smtClean="0"/>
              <a:t>128</a:t>
            </a:fld>
            <a:endParaRPr lang="en-US"/>
          </a:p>
        </p:txBody>
      </p:sp>
    </p:spTree>
    <p:extLst>
      <p:ext uri="{BB962C8B-B14F-4D97-AF65-F5344CB8AC3E}">
        <p14:creationId xmlns:p14="http://schemas.microsoft.com/office/powerpoint/2010/main" val="152907983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129</a:t>
            </a:fld>
            <a:endParaRPr lang="en-US"/>
          </a:p>
        </p:txBody>
      </p:sp>
    </p:spTree>
    <p:extLst>
      <p:ext uri="{BB962C8B-B14F-4D97-AF65-F5344CB8AC3E}">
        <p14:creationId xmlns:p14="http://schemas.microsoft.com/office/powerpoint/2010/main" val="3839206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over the list What</a:t>
            </a:r>
            <a:r>
              <a:rPr lang="en-US" baseline="0" dirty="0"/>
              <a:t> do you notice? What is there? What isn’t?</a:t>
            </a:r>
            <a:br>
              <a:rPr lang="en-US" baseline="0" dirty="0"/>
            </a:br>
            <a:r>
              <a:rPr lang="en-US" baseline="0" dirty="0" err="1"/>
              <a:t>NeSA</a:t>
            </a:r>
            <a:r>
              <a:rPr lang="en-US" baseline="0" dirty="0"/>
              <a:t> was designed to fulfill these purposes….other purposes would have </a:t>
            </a:r>
            <a:r>
              <a:rPr lang="en-US" baseline="0" dirty="0" smtClean="0"/>
              <a:t>necessitated </a:t>
            </a:r>
            <a:r>
              <a:rPr lang="en-US" baseline="0" dirty="0"/>
              <a:t>different designs. </a:t>
            </a:r>
          </a:p>
          <a:p>
            <a:r>
              <a:rPr lang="en-US" baseline="0" dirty="0"/>
              <a:t>Educator’s priorities are different from policy makers and educators had different needs and wants.  Competing purposes create tension in the system.</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11</a:t>
            </a:fld>
            <a:endParaRPr lang="en-US"/>
          </a:p>
        </p:txBody>
      </p:sp>
    </p:spTree>
    <p:extLst>
      <p:ext uri="{BB962C8B-B14F-4D97-AF65-F5344CB8AC3E}">
        <p14:creationId xmlns:p14="http://schemas.microsoft.com/office/powerpoint/2010/main" val="14201288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57F591F-48A8-46BF-9842-345A827D44AD}" type="slidenum">
              <a:rPr lang="en-US" smtClean="0"/>
              <a:t>130</a:t>
            </a:fld>
            <a:endParaRPr lang="en-US"/>
          </a:p>
        </p:txBody>
      </p:sp>
    </p:spTree>
    <p:extLst>
      <p:ext uri="{BB962C8B-B14F-4D97-AF65-F5344CB8AC3E}">
        <p14:creationId xmlns:p14="http://schemas.microsoft.com/office/powerpoint/2010/main" val="14431396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Phases. focus on the Classroom Elements and share these</a:t>
            </a:r>
            <a:r>
              <a:rPr lang="en-US" baseline="0" dirty="0" smtClean="0"/>
              <a:t> are the tools for each phase. </a:t>
            </a:r>
            <a:r>
              <a:rPr lang="en-US" dirty="0" smtClean="0"/>
              <a:t> Exemplars</a:t>
            </a:r>
            <a:r>
              <a:rPr lang="en-US" baseline="0" dirty="0" smtClean="0"/>
              <a:t> of each tool are also in the paper </a:t>
            </a:r>
            <a:r>
              <a:rPr lang="en-US" baseline="0" smtClean="0"/>
              <a:t>for grades 5, 8 and 11.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60A32E-F626-4AA1-BBA1-9DAA8038CD1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552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late as late as this past year…these are type</a:t>
            </a:r>
            <a:r>
              <a:rPr lang="en-US" baseline="0" dirty="0"/>
              <a:t> of things educators were telling us they wanted out of statewide assessment. These aren’t new ideas but once again.</a:t>
            </a:r>
          </a:p>
          <a:p>
            <a:r>
              <a:rPr lang="en-US" baseline="0" dirty="0"/>
              <a:t>Really the reason for the Check4Learning system. Item bank that was meant to support a different purposes other than those described in the law. </a:t>
            </a:r>
            <a:endParaRPr lang="en-US" dirty="0"/>
          </a:p>
        </p:txBody>
      </p:sp>
      <p:sp>
        <p:nvSpPr>
          <p:cNvPr id="4" name="Slide Number Placeholder 3"/>
          <p:cNvSpPr>
            <a:spLocks noGrp="1"/>
          </p:cNvSpPr>
          <p:nvPr>
            <p:ph type="sldNum" sz="quarter" idx="5"/>
          </p:nvPr>
        </p:nvSpPr>
        <p:spPr/>
        <p:txBody>
          <a:bodyPr/>
          <a:lstStyle/>
          <a:p>
            <a:fld id="{6CAEC9A0-B926-44CD-AE3B-7E03C9BFFE13}" type="slidenum">
              <a:rPr lang="en-US" smtClean="0"/>
              <a:t>12</a:t>
            </a:fld>
            <a:endParaRPr lang="en-US"/>
          </a:p>
        </p:txBody>
      </p:sp>
    </p:spTree>
    <p:extLst>
      <p:ext uri="{BB962C8B-B14F-4D97-AF65-F5344CB8AC3E}">
        <p14:creationId xmlns:p14="http://schemas.microsoft.com/office/powerpoint/2010/main" val="147821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NDE level what could be done to support purposes other than those</a:t>
            </a:r>
            <a:r>
              <a:rPr lang="en-US" baseline="0" dirty="0"/>
              <a:t> you see on this slide?  As we moved forward high quality, technically sounds summative assessments. Built out Check4Learning to support formative/classroom assessments. Get to a time of change at NDE and the creation of AQuESTT. Accountability </a:t>
            </a:r>
            <a:endParaRPr lang="en-US" dirty="0"/>
          </a:p>
        </p:txBody>
      </p:sp>
      <p:sp>
        <p:nvSpPr>
          <p:cNvPr id="4" name="Slide Number Placeholder 3"/>
          <p:cNvSpPr>
            <a:spLocks noGrp="1"/>
          </p:cNvSpPr>
          <p:nvPr>
            <p:ph type="sldNum" sz="quarter" idx="10"/>
          </p:nvPr>
        </p:nvSpPr>
        <p:spPr/>
        <p:txBody>
          <a:bodyPr/>
          <a:lstStyle/>
          <a:p>
            <a:fld id="{9E33CC98-4E02-4131-B491-1D8C918F8BA8}" type="slidenum">
              <a:rPr lang="en-US" smtClean="0"/>
              <a:t>13</a:t>
            </a:fld>
            <a:endParaRPr lang="en-US"/>
          </a:p>
        </p:txBody>
      </p:sp>
    </p:spTree>
    <p:extLst>
      <p:ext uri="{BB962C8B-B14F-4D97-AF65-F5344CB8AC3E}">
        <p14:creationId xmlns:p14="http://schemas.microsoft.com/office/powerpoint/2010/main" val="242995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18160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lank+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34pt Chart + Content Slide</a:t>
            </a:r>
          </a:p>
        </p:txBody>
      </p:sp>
    </p:spTree>
    <p:extLst>
      <p:ext uri="{BB962C8B-B14F-4D97-AF65-F5344CB8AC3E}">
        <p14:creationId xmlns:p14="http://schemas.microsoft.com/office/powerpoint/2010/main" val="1089596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4A7C9B-2B69-E44A-A2C0-FF1429D10BEE}"/>
              </a:ext>
            </a:extLst>
          </p:cNvPr>
          <p:cNvSpPr>
            <a:spLocks noGrp="1"/>
          </p:cNvSpPr>
          <p:nvPr>
            <p:ph type="sldNum" sz="quarter" idx="12"/>
          </p:nvPr>
        </p:nvSpPr>
        <p:spPr/>
        <p:txBody>
          <a:bodyPr/>
          <a:lstStyle/>
          <a:p>
            <a:fld id="{23A4FD5B-FF10-4D4A-A884-695FFD2645F1}" type="slidenum">
              <a:rPr lang="en-US" smtClean="0"/>
              <a:t>‹#›</a:t>
            </a:fld>
            <a:endParaRPr lang="en-US"/>
          </a:p>
        </p:txBody>
      </p:sp>
    </p:spTree>
    <p:extLst>
      <p:ext uri="{BB962C8B-B14F-4D97-AF65-F5344CB8AC3E}">
        <p14:creationId xmlns:p14="http://schemas.microsoft.com/office/powerpoint/2010/main" val="2324952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hart/content">
    <p:spTree>
      <p:nvGrpSpPr>
        <p:cNvPr id="1" name=""/>
        <p:cNvGrpSpPr/>
        <p:nvPr/>
      </p:nvGrpSpPr>
      <p:grpSpPr>
        <a:xfrm>
          <a:off x="0" y="0"/>
          <a:ext cx="0" cy="0"/>
          <a:chOff x="0" y="0"/>
          <a:chExt cx="0" cy="0"/>
        </a:xfrm>
      </p:grpSpPr>
      <p:sp>
        <p:nvSpPr>
          <p:cNvPr id="3" name="Rectangle 2"/>
          <p:cNvSpPr/>
          <p:nvPr userDrawn="1"/>
        </p:nvSpPr>
        <p:spPr>
          <a:xfrm>
            <a:off x="457200" y="1775012"/>
            <a:ext cx="11147612" cy="255494"/>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Vertical Content Placeholder 4"/>
          <p:cNvSpPr>
            <a:spLocks noGrp="1"/>
          </p:cNvSpPr>
          <p:nvPr>
            <p:ph orient="vert" sz="quarter" idx="11" hasCustomPrompt="1"/>
          </p:nvPr>
        </p:nvSpPr>
        <p:spPr>
          <a:xfrm>
            <a:off x="695325" y="824460"/>
            <a:ext cx="10755147" cy="5101328"/>
          </a:xfrm>
          <a:prstGeom prst="rect">
            <a:avLst/>
          </a:prstGeom>
        </p:spPr>
        <p:txBody>
          <a:bodyPr vert="horz"/>
          <a:lstStyle>
            <a:lvl1pPr marL="0" indent="0">
              <a:buNone/>
              <a:defRPr baseline="0"/>
            </a:lvl1pPr>
          </a:lstStyle>
          <a:p>
            <a:pPr lvl="0"/>
            <a:r>
              <a:rPr lang="en-US"/>
              <a:t>CHART OR CONTENT HERE</a:t>
            </a:r>
          </a:p>
        </p:txBody>
      </p:sp>
    </p:spTree>
    <p:extLst>
      <p:ext uri="{BB962C8B-B14F-4D97-AF65-F5344CB8AC3E}">
        <p14:creationId xmlns:p14="http://schemas.microsoft.com/office/powerpoint/2010/main" val="1111925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1"/>
          <p:cNvSpPr>
            <a:spLocks noGrp="1"/>
          </p:cNvSpPr>
          <p:nvPr>
            <p:ph type="title"/>
          </p:nvPr>
        </p:nvSpPr>
        <p:spPr>
          <a:xfrm>
            <a:off x="976313" y="3081292"/>
            <a:ext cx="10162834" cy="1117493"/>
          </a:xfrm>
        </p:spPr>
        <p:txBody>
          <a:bodyPr anchor="b">
            <a:normAutofit/>
          </a:bodyPr>
          <a:lstStyle>
            <a:lvl1pPr algn="ctr">
              <a:defRPr sz="5900" b="0" spc="-100" baseline="0">
                <a:solidFill>
                  <a:schemeClr val="bg2">
                    <a:lumMod val="25000"/>
                  </a:schemeClr>
                </a:solidFill>
              </a:defRPr>
            </a:lvl1pPr>
          </a:lstStyle>
          <a:p>
            <a:r>
              <a:rPr lang="en-US" dirty="0"/>
              <a:t>Click to edit Master title style</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2919" y="6322577"/>
            <a:ext cx="1446788" cy="374194"/>
          </a:xfrm>
          <a:prstGeom prst="rect">
            <a:avLst/>
          </a:prstGeom>
        </p:spPr>
      </p:pic>
    </p:spTree>
    <p:extLst>
      <p:ext uri="{BB962C8B-B14F-4D97-AF65-F5344CB8AC3E}">
        <p14:creationId xmlns:p14="http://schemas.microsoft.com/office/powerpoint/2010/main" val="39479392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a:p>
        </p:txBody>
      </p:sp>
      <p:pic>
        <p:nvPicPr>
          <p:cNvPr id="9" name="Picture 8"/>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252919" y="6356350"/>
            <a:ext cx="1104000" cy="285536"/>
          </a:xfrm>
          <a:prstGeom prst="rect">
            <a:avLst/>
          </a:prstGeom>
        </p:spPr>
      </p:pic>
      <p:sp>
        <p:nvSpPr>
          <p:cNvPr id="10" name="Rectangle 9"/>
          <p:cNvSpPr/>
          <p:nvPr/>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53523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7" name="Rectangle 6"/>
          <p:cNvSpPr/>
          <p:nvPr/>
        </p:nvSpPr>
        <p:spPr>
          <a:xfrm>
            <a:off x="1" y="761999"/>
            <a:ext cx="384048"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19" y="6356350"/>
            <a:ext cx="1104000" cy="285536"/>
          </a:xfrm>
          <a:prstGeom prst="rect">
            <a:avLst/>
          </a:prstGeom>
        </p:spPr>
      </p:pic>
      <p:sp>
        <p:nvSpPr>
          <p:cNvPr id="10" name="Rectangle 9"/>
          <p:cNvSpPr/>
          <p:nvPr userDrawn="1"/>
        </p:nvSpPr>
        <p:spPr>
          <a:xfrm>
            <a:off x="11815864" y="758952"/>
            <a:ext cx="384048" cy="5330952"/>
          </a:xfrm>
          <a:prstGeom prst="rect">
            <a:avLst/>
          </a:prstGeom>
          <a:solidFill>
            <a:srgbClr val="F4F4F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 Placeholder 2"/>
          <p:cNvSpPr>
            <a:spLocks noGrp="1"/>
          </p:cNvSpPr>
          <p:nvPr>
            <p:ph type="body" idx="1"/>
          </p:nvPr>
        </p:nvSpPr>
        <p:spPr>
          <a:xfrm>
            <a:off x="816702" y="841790"/>
            <a:ext cx="10531483" cy="807720"/>
          </a:xfrm>
        </p:spPr>
        <p:txBody>
          <a:bodyPr anchor="b">
            <a:normAutofit/>
          </a:bodyPr>
          <a:lstStyle>
            <a:lvl1pPr marL="0" indent="0">
              <a:spcBef>
                <a:spcPts val="0"/>
              </a:spcBef>
              <a:buNone/>
              <a:defRPr sz="2400" b="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2" name="Content Placeholder 3"/>
          <p:cNvSpPr>
            <a:spLocks noGrp="1"/>
          </p:cNvSpPr>
          <p:nvPr>
            <p:ph sz="half" idx="2"/>
          </p:nvPr>
        </p:nvSpPr>
        <p:spPr>
          <a:xfrm>
            <a:off x="816703" y="1749140"/>
            <a:ext cx="10531482" cy="4023360"/>
          </a:xfrm>
        </p:spPr>
        <p:txBody>
          <a:bodyPr/>
          <a:lstStyle>
            <a:lvl1pPr marL="0" indent="0">
              <a:buNone/>
              <a:defRPr sz="2000"/>
            </a:lvl1pPr>
            <a:lvl2pPr>
              <a:buClr>
                <a:schemeClr val="bg2">
                  <a:lumMod val="25000"/>
                </a:schemeClr>
              </a:buClr>
              <a:defRPr sz="1800"/>
            </a:lvl2pPr>
            <a:lvl3pPr marL="1143000" indent="-182880">
              <a:buClr>
                <a:schemeClr val="bg2">
                  <a:lumMod val="25000"/>
                </a:schemeClr>
              </a:buClr>
              <a:buFont typeface="Courier New" panose="02070309020205020404" pitchFamily="49" charset="0"/>
              <a:buChar char="o"/>
              <a:defRPr sz="1600"/>
            </a:lvl3pPr>
            <a:lvl4pPr marL="1600200" indent="-182880">
              <a:buClr>
                <a:schemeClr val="bg2">
                  <a:lumMod val="25000"/>
                </a:schemeClr>
              </a:buClr>
              <a:buFont typeface="Wingdings" panose="05000000000000000000" pitchFamily="2" charset="2"/>
              <a:buChar char="§"/>
              <a:defRPr sz="1400"/>
            </a:lvl4pPr>
            <a:lvl5pPr>
              <a:buClr>
                <a:schemeClr val="bg2">
                  <a:lumMod val="25000"/>
                </a:schemeClr>
              </a:buCl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252919" y="-1055615"/>
            <a:ext cx="8734562" cy="902671"/>
          </a:xfrm>
        </p:spPr>
        <p:txBody>
          <a:bodyPr/>
          <a:lstStyle>
            <a:lvl1pP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77184501"/>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 two boxes">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6DDEEB5C-224C-47B8-9EAD-66A8D3E7B511}"/>
              </a:ext>
            </a:extLst>
          </p:cNvPr>
          <p:cNvSpPr>
            <a:spLocks noGrp="1"/>
          </p:cNvSpPr>
          <p:nvPr>
            <p:ph type="body" sz="quarter" idx="21" hasCustomPrompt="1"/>
          </p:nvPr>
        </p:nvSpPr>
        <p:spPr>
          <a:xfrm>
            <a:off x="653623" y="2391998"/>
            <a:ext cx="4952656"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11" name="Text Placeholder 22">
            <a:extLst>
              <a:ext uri="{FF2B5EF4-FFF2-40B4-BE49-F238E27FC236}">
                <a16:creationId xmlns:a16="http://schemas.microsoft.com/office/drawing/2014/main" id="{48674A71-C9CF-4BBA-B489-B8E1B8A3F97B}"/>
              </a:ext>
            </a:extLst>
          </p:cNvPr>
          <p:cNvSpPr>
            <a:spLocks noGrp="1"/>
          </p:cNvSpPr>
          <p:nvPr>
            <p:ph type="body" sz="quarter" idx="13" hasCustomPrompt="1"/>
          </p:nvPr>
        </p:nvSpPr>
        <p:spPr>
          <a:xfrm>
            <a:off x="653622" y="1855370"/>
            <a:ext cx="4952657" cy="482833"/>
          </a:xfrm>
          <a:prstGeom prst="rect">
            <a:avLst/>
          </a:prstGeom>
        </p:spPr>
        <p:txBody>
          <a:bodyPr anchor="b">
            <a:noAutofit/>
          </a:bodyPr>
          <a:lstStyle>
            <a:lvl1pPr marL="0" indent="0">
              <a:lnSpc>
                <a:spcPct val="100000"/>
              </a:lnSpc>
              <a:buFont typeface="Arial" charset="0"/>
              <a:buNone/>
              <a:defRPr sz="1800" b="1" i="0" spc="0" baseline="0">
                <a:solidFill>
                  <a:schemeClr val="tx1"/>
                </a:solidFill>
                <a:latin typeface="+mn-lt"/>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lvl="0"/>
            <a:r>
              <a:rPr lang="en-US"/>
              <a:t>24PT COLUMN TITLE</a:t>
            </a:r>
          </a:p>
        </p:txBody>
      </p:sp>
      <p:sp>
        <p:nvSpPr>
          <p:cNvPr id="15" name="Title 12">
            <a:extLst>
              <a:ext uri="{FF2B5EF4-FFF2-40B4-BE49-F238E27FC236}">
                <a16:creationId xmlns:a16="http://schemas.microsoft.com/office/drawing/2014/main" id="{9DD6C934-C618-47C0-B129-907467D13B8A}"/>
              </a:ext>
            </a:extLst>
          </p:cNvPr>
          <p:cNvSpPr>
            <a:spLocks noGrp="1"/>
          </p:cNvSpPr>
          <p:nvPr>
            <p:ph type="title" hasCustomPrompt="1"/>
          </p:nvPr>
        </p:nvSpPr>
        <p:spPr>
          <a:xfrm>
            <a:off x="698501" y="740163"/>
            <a:ext cx="10824788" cy="486099"/>
          </a:xfrm>
        </p:spPr>
        <p:txBody>
          <a:bodyPr>
            <a:normAutofit/>
          </a:bodyPr>
          <a:lstStyle>
            <a:lvl1pPr>
              <a:defRPr baseline="0"/>
            </a:lvl1pPr>
          </a:lstStyle>
          <a:p>
            <a:r>
              <a:rPr lang="en-US"/>
              <a:t>34pt Bullet Slide</a:t>
            </a:r>
          </a:p>
        </p:txBody>
      </p:sp>
      <p:sp>
        <p:nvSpPr>
          <p:cNvPr id="14" name="Text Placeholder 11">
            <a:extLst>
              <a:ext uri="{FF2B5EF4-FFF2-40B4-BE49-F238E27FC236}">
                <a16:creationId xmlns:a16="http://schemas.microsoft.com/office/drawing/2014/main" id="{3E6A818D-7C46-4C43-BAC1-9972E9BF71B0}"/>
              </a:ext>
            </a:extLst>
          </p:cNvPr>
          <p:cNvSpPr>
            <a:spLocks noGrp="1"/>
          </p:cNvSpPr>
          <p:nvPr>
            <p:ph type="body" sz="quarter" idx="22" hasCustomPrompt="1"/>
          </p:nvPr>
        </p:nvSpPr>
        <p:spPr>
          <a:xfrm>
            <a:off x="6259471" y="2391998"/>
            <a:ext cx="4952656" cy="3339743"/>
          </a:xfrm>
        </p:spPr>
        <p:txBody>
          <a:bodyPr/>
          <a:lstStyle>
            <a:lvl1pPr>
              <a:spcAft>
                <a:spcPts val="900"/>
              </a:spcAft>
              <a:defRPr baseline="0"/>
            </a:lvl1pPr>
            <a:lvl2pPr>
              <a:spcAft>
                <a:spcPts val="450"/>
              </a:spcAft>
              <a:defRPr/>
            </a:lvl2pPr>
          </a:lstStyle>
          <a:p>
            <a:pPr lvl="0"/>
            <a:r>
              <a:rPr lang="en-US"/>
              <a:t>24pt body copy</a:t>
            </a:r>
          </a:p>
          <a:p>
            <a:pPr lvl="1"/>
            <a:r>
              <a:rPr lang="en-US"/>
              <a:t>20 body copy</a:t>
            </a:r>
          </a:p>
        </p:txBody>
      </p:sp>
      <p:sp>
        <p:nvSpPr>
          <p:cNvPr id="22" name="Text Placeholder 22">
            <a:extLst>
              <a:ext uri="{FF2B5EF4-FFF2-40B4-BE49-F238E27FC236}">
                <a16:creationId xmlns:a16="http://schemas.microsoft.com/office/drawing/2014/main" id="{FA8309CC-2010-4D18-B84B-3DD0E251A3DB}"/>
              </a:ext>
            </a:extLst>
          </p:cNvPr>
          <p:cNvSpPr>
            <a:spLocks noGrp="1"/>
          </p:cNvSpPr>
          <p:nvPr>
            <p:ph type="body" sz="quarter" idx="23" hasCustomPrompt="1"/>
          </p:nvPr>
        </p:nvSpPr>
        <p:spPr>
          <a:xfrm>
            <a:off x="6259472" y="1855368"/>
            <a:ext cx="4952657" cy="482834"/>
          </a:xfrm>
          <a:prstGeom prst="rect">
            <a:avLst/>
          </a:prstGeom>
        </p:spPr>
        <p:txBody>
          <a:bodyPr anchor="b">
            <a:noAutofit/>
          </a:bodyPr>
          <a:lstStyle>
            <a:lvl1pPr marL="0" indent="0">
              <a:lnSpc>
                <a:spcPct val="100000"/>
              </a:lnSpc>
              <a:buFont typeface="Arial" charset="0"/>
              <a:buNone/>
              <a:defRPr lang="en-US" sz="1800" b="1" i="0" kern="1200" spc="0" baseline="0" dirty="0">
                <a:solidFill>
                  <a:schemeClr val="tx1"/>
                </a:solidFill>
                <a:latin typeface="+mn-lt"/>
                <a:ea typeface="+mn-ea"/>
                <a:cs typeface="+mn-cs"/>
              </a:defRPr>
            </a:lvl1pPr>
            <a:lvl2pPr marL="342900" indent="0">
              <a:buNone/>
              <a:defRPr sz="1350">
                <a:latin typeface="+mn-lt"/>
              </a:defRPr>
            </a:lvl2pPr>
            <a:lvl3pPr marL="685800" indent="0">
              <a:buNone/>
              <a:defRPr sz="1350">
                <a:latin typeface="+mn-lt"/>
              </a:defRPr>
            </a:lvl3pPr>
            <a:lvl4pPr marL="1028700" indent="0">
              <a:buNone/>
              <a:defRPr sz="1350">
                <a:latin typeface="+mn-lt"/>
              </a:defRPr>
            </a:lvl4pPr>
            <a:lvl5pPr marL="1371600" indent="0">
              <a:buNone/>
              <a:defRPr sz="1350">
                <a:latin typeface="+mn-lt"/>
              </a:defRPr>
            </a:lvl5pPr>
          </a:lstStyle>
          <a:p>
            <a:pPr marL="0" lvl="0" indent="0" algn="l" defTabSz="685800" rtl="0" eaLnBrk="1" latinLnBrk="0" hangingPunct="1">
              <a:lnSpc>
                <a:spcPct val="100000"/>
              </a:lnSpc>
              <a:spcBef>
                <a:spcPts val="0"/>
              </a:spcBef>
              <a:spcAft>
                <a:spcPts val="1800"/>
              </a:spcAft>
              <a:buClr>
                <a:schemeClr val="accent1"/>
              </a:buClr>
              <a:buFont typeface="Arial" charset="0"/>
              <a:buNone/>
              <a:tabLst/>
            </a:pPr>
            <a:r>
              <a:rPr lang="en-US"/>
              <a:t>24PT COLUMN TITLE</a:t>
            </a:r>
          </a:p>
        </p:txBody>
      </p:sp>
      <p:cxnSp>
        <p:nvCxnSpPr>
          <p:cNvPr id="27" name="Straight Connector 26">
            <a:extLst>
              <a:ext uri="{FF2B5EF4-FFF2-40B4-BE49-F238E27FC236}">
                <a16:creationId xmlns:a16="http://schemas.microsoft.com/office/drawing/2014/main" id="{2626B05C-DB42-40B6-A027-14BC036D4FF0}"/>
              </a:ext>
            </a:extLst>
          </p:cNvPr>
          <p:cNvCxnSpPr/>
          <p:nvPr userDrawn="1"/>
        </p:nvCxnSpPr>
        <p:spPr>
          <a:xfrm>
            <a:off x="653621" y="1692989"/>
            <a:ext cx="1082488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427688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728536-17B0-4B04-9208-E323EF3B1AEF}"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EB2E5F-FB32-4567-95AF-E41F29AA8269}" type="slidenum">
              <a:rPr lang="en-US" smtClean="0"/>
              <a:t>‹#›</a:t>
            </a:fld>
            <a:endParaRPr lang="en-US"/>
          </a:p>
        </p:txBody>
      </p:sp>
    </p:spTree>
    <p:extLst>
      <p:ext uri="{BB962C8B-B14F-4D97-AF65-F5344CB8AC3E}">
        <p14:creationId xmlns:p14="http://schemas.microsoft.com/office/powerpoint/2010/main" val="2273288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998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91274" y="365125"/>
            <a:ext cx="4962526" cy="1325563"/>
          </a:xfrm>
        </p:spPr>
        <p:txBody>
          <a:bodyPr/>
          <a:lstStyle>
            <a:lvl1pPr>
              <a:defRPr>
                <a:solidFill>
                  <a:schemeClr val="accent1"/>
                </a:solidFill>
              </a:defRPr>
            </a:lvl1pPr>
          </a:lstStyle>
          <a:p>
            <a:r>
              <a:rPr lang="en-US"/>
              <a:t>Click to edit Master title style</a:t>
            </a:r>
          </a:p>
        </p:txBody>
      </p:sp>
      <p:sp>
        <p:nvSpPr>
          <p:cNvPr id="4" name="Content Placeholder 3"/>
          <p:cNvSpPr>
            <a:spLocks noGrp="1"/>
          </p:cNvSpPr>
          <p:nvPr>
            <p:ph sz="half" idx="2"/>
          </p:nvPr>
        </p:nvSpPr>
        <p:spPr>
          <a:xfrm>
            <a:off x="6391274" y="1825625"/>
            <a:ext cx="496252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860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0474" y="5532437"/>
            <a:ext cx="8391526" cy="1325563"/>
          </a:xfrm>
        </p:spPr>
        <p:txBody>
          <a:bodyPr/>
          <a:lstStyle>
            <a:lvl1pPr algn="ctr">
              <a:defRPr>
                <a:solidFill>
                  <a:schemeClr val="accent1"/>
                </a:solidFill>
              </a:defRPr>
            </a:lvl1pPr>
          </a:lstStyle>
          <a:p>
            <a:r>
              <a:rPr lang="en-US"/>
              <a:t>Click to edit Master title style</a:t>
            </a:r>
          </a:p>
        </p:txBody>
      </p:sp>
    </p:spTree>
    <p:extLst>
      <p:ext uri="{BB962C8B-B14F-4D97-AF65-F5344CB8AC3E}">
        <p14:creationId xmlns:p14="http://schemas.microsoft.com/office/powerpoint/2010/main" val="1690539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1325563"/>
          </a:xfrm>
        </p:spPr>
        <p:txBody>
          <a:bodyPr/>
          <a:lstStyle>
            <a:lvl1pPr algn="ctr">
              <a:defRPr>
                <a:solidFill>
                  <a:schemeClr val="bg1"/>
                </a:solidFill>
              </a:defRPr>
            </a:lvl1pPr>
          </a:lstStyle>
          <a:p>
            <a:r>
              <a:rPr lang="en-US"/>
              <a:t>Click to edit Master title style</a:t>
            </a:r>
          </a:p>
        </p:txBody>
      </p:sp>
      <p:sp>
        <p:nvSpPr>
          <p:cNvPr id="5" name="Subtitle 2"/>
          <p:cNvSpPr>
            <a:spLocks noGrp="1"/>
          </p:cNvSpPr>
          <p:nvPr>
            <p:ph type="subTitle" idx="1"/>
          </p:nvPr>
        </p:nvSpPr>
        <p:spPr>
          <a:xfrm>
            <a:off x="971550" y="4659313"/>
            <a:ext cx="1026795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51046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90975" y="2127250"/>
            <a:ext cx="5019676" cy="1325563"/>
          </a:xfrm>
        </p:spPr>
        <p:txBody>
          <a:bodyPr/>
          <a:lstStyle>
            <a:lvl1pPr>
              <a:defRPr>
                <a:solidFill>
                  <a:schemeClr val="bg1"/>
                </a:solidFill>
              </a:defRPr>
            </a:lvl1pPr>
          </a:lstStyle>
          <a:p>
            <a:r>
              <a:rPr lang="en-US"/>
              <a:t>Click to edit Master title style</a:t>
            </a:r>
          </a:p>
        </p:txBody>
      </p:sp>
      <p:sp>
        <p:nvSpPr>
          <p:cNvPr id="4" name="Content Placeholder 3"/>
          <p:cNvSpPr>
            <a:spLocks noGrp="1"/>
          </p:cNvSpPr>
          <p:nvPr>
            <p:ph sz="half" idx="2"/>
          </p:nvPr>
        </p:nvSpPr>
        <p:spPr>
          <a:xfrm>
            <a:off x="3990975" y="3562350"/>
            <a:ext cx="5019676" cy="261461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863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chemeClr val="accent1"/>
                </a:solidFill>
              </a:defRPr>
            </a:lvl1pPr>
          </a:lstStyle>
          <a:p>
            <a:r>
              <a:rPr lang="en-US"/>
              <a:t>Click to edit Master title style</a:t>
            </a:r>
          </a:p>
        </p:txBody>
      </p:sp>
      <p:sp>
        <p:nvSpPr>
          <p:cNvPr id="5" name="Text Placeholder 4"/>
          <p:cNvSpPr>
            <a:spLocks noGrp="1"/>
          </p:cNvSpPr>
          <p:nvPr>
            <p:ph type="body" sz="quarter" idx="3"/>
          </p:nvPr>
        </p:nvSpPr>
        <p:spPr>
          <a:xfrm>
            <a:off x="4848225" y="1681163"/>
            <a:ext cx="650716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48225" y="2505074"/>
            <a:ext cx="6507163" cy="4352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5651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99341" y="542601"/>
            <a:ext cx="8282313" cy="486099"/>
          </a:xfrm>
        </p:spPr>
        <p:txBody>
          <a:bodyPr/>
          <a:lstStyle/>
          <a:p>
            <a:r>
              <a:rPr lang="en-US"/>
              <a:t>34pt Text Slide</a:t>
            </a:r>
          </a:p>
        </p:txBody>
      </p:sp>
      <p:sp>
        <p:nvSpPr>
          <p:cNvPr id="12" name="Text Placeholder 11"/>
          <p:cNvSpPr>
            <a:spLocks noGrp="1"/>
          </p:cNvSpPr>
          <p:nvPr>
            <p:ph type="body" sz="quarter" idx="21" hasCustomPrompt="1"/>
          </p:nvPr>
        </p:nvSpPr>
        <p:spPr>
          <a:xfrm>
            <a:off x="720724" y="1819275"/>
            <a:ext cx="8198423" cy="3921125"/>
          </a:xfrm>
        </p:spPr>
        <p:txBody>
          <a:bodyPr/>
          <a:lstStyle>
            <a:lvl1pPr>
              <a:defRPr baseline="0"/>
            </a:lvl1pPr>
            <a:lvl3pPr>
              <a:defRPr baseline="0"/>
            </a:lvl3pPr>
            <a:lvl4pPr>
              <a:defRPr baseline="0"/>
            </a:lvl4pPr>
          </a:lstStyle>
          <a:p>
            <a:pPr lvl="0"/>
            <a:r>
              <a:rPr lang="en-US"/>
              <a:t>24pt body copy</a:t>
            </a:r>
          </a:p>
          <a:p>
            <a:pPr lvl="1"/>
            <a:r>
              <a:rPr lang="en-US"/>
              <a:t>Second level</a:t>
            </a:r>
          </a:p>
          <a:p>
            <a:pPr lvl="2"/>
            <a:r>
              <a:rPr lang="en-US"/>
              <a:t>Third level</a:t>
            </a:r>
          </a:p>
          <a:p>
            <a:pPr lvl="3"/>
            <a:r>
              <a:rPr lang="en-US"/>
              <a:t>Fourth level</a:t>
            </a:r>
          </a:p>
        </p:txBody>
      </p:sp>
      <p:sp>
        <p:nvSpPr>
          <p:cNvPr id="3" name="Footer Placeholder 2"/>
          <p:cNvSpPr>
            <a:spLocks noGrp="1"/>
          </p:cNvSpPr>
          <p:nvPr>
            <p:ph type="ftr" sz="quarter" idx="22"/>
          </p:nvPr>
        </p:nvSpPr>
        <p:spPr/>
        <p:txBody>
          <a:bodyPr/>
          <a:lstStyle/>
          <a:p>
            <a:r>
              <a:rPr lang="en-US" sz="1800">
                <a:solidFill>
                  <a:schemeClr val="accent1"/>
                </a:solidFill>
              </a:rPr>
              <a:t>|</a:t>
            </a:r>
            <a:r>
              <a:rPr lang="en-US">
                <a:solidFill>
                  <a:schemeClr val="accent1"/>
                </a:solidFill>
              </a:rPr>
              <a:t> </a:t>
            </a:r>
            <a:r>
              <a:rPr lang="en-US"/>
              <a:t> </a:t>
            </a:r>
            <a:r>
              <a:rPr lang="en-US" sz="1050"/>
              <a:t>footer</a:t>
            </a:r>
          </a:p>
        </p:txBody>
      </p:sp>
    </p:spTree>
    <p:extLst>
      <p:ext uri="{BB962C8B-B14F-4D97-AF65-F5344CB8AC3E}">
        <p14:creationId xmlns:p14="http://schemas.microsoft.com/office/powerpoint/2010/main" val="378788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 Content">
    <p:spTree>
      <p:nvGrpSpPr>
        <p:cNvPr id="1" name=""/>
        <p:cNvGrpSpPr/>
        <p:nvPr/>
      </p:nvGrpSpPr>
      <p:grpSpPr>
        <a:xfrm>
          <a:off x="0" y="0"/>
          <a:ext cx="0" cy="0"/>
          <a:chOff x="0" y="0"/>
          <a:chExt cx="0" cy="0"/>
        </a:xfrm>
      </p:grpSpPr>
      <p:sp>
        <p:nvSpPr>
          <p:cNvPr id="13" name="Title 12"/>
          <p:cNvSpPr>
            <a:spLocks noGrp="1"/>
          </p:cNvSpPr>
          <p:nvPr>
            <p:ph type="title" hasCustomPrompt="1"/>
          </p:nvPr>
        </p:nvSpPr>
        <p:spPr>
          <a:xfrm>
            <a:off x="698501" y="740163"/>
            <a:ext cx="10824788" cy="486099"/>
          </a:xfrm>
        </p:spPr>
        <p:txBody>
          <a:bodyPr>
            <a:normAutofit/>
          </a:bodyPr>
          <a:lstStyle>
            <a:lvl1pPr>
              <a:defRPr baseline="0"/>
            </a:lvl1pPr>
          </a:lstStyle>
          <a:p>
            <a:r>
              <a:rPr lang="en-US"/>
              <a:t>34pt Bullet Slide</a:t>
            </a:r>
          </a:p>
        </p:txBody>
      </p:sp>
      <p:sp>
        <p:nvSpPr>
          <p:cNvPr id="7" name="Text Placeholder 10"/>
          <p:cNvSpPr>
            <a:spLocks noGrp="1"/>
          </p:cNvSpPr>
          <p:nvPr>
            <p:ph type="body" sz="quarter" idx="24" hasCustomPrompt="1"/>
          </p:nvPr>
        </p:nvSpPr>
        <p:spPr>
          <a:xfrm>
            <a:off x="698500" y="1937150"/>
            <a:ext cx="10825629" cy="4379760"/>
          </a:xfrm>
        </p:spPr>
        <p:txBody>
          <a:bodyPr/>
          <a:lstStyle>
            <a:lvl1pPr>
              <a:spcBef>
                <a:spcPts val="1350"/>
              </a:spcBef>
              <a:spcAft>
                <a:spcPts val="450"/>
              </a:spcAft>
              <a:defRPr sz="2100"/>
            </a:lvl1pPr>
            <a:lvl2pPr>
              <a:spcAft>
                <a:spcPts val="450"/>
              </a:spcAft>
              <a:defRPr/>
            </a:lvl2pPr>
            <a:lvl3pPr marL="862013" indent="-257175">
              <a:spcAft>
                <a:spcPts val="450"/>
              </a:spcAft>
              <a:buFont typeface="Wingdings" panose="05000000000000000000" pitchFamily="2" charset="2"/>
              <a:buChar char="§"/>
              <a:defRPr sz="1650"/>
            </a:lvl3pPr>
            <a:lvl4pPr marL="1120379" indent="-213122">
              <a:spcAft>
                <a:spcPts val="450"/>
              </a:spcAft>
              <a:buFont typeface="Courier New" panose="02070309020205020404" pitchFamily="49" charset="0"/>
              <a:buChar char="o"/>
              <a:defRPr sz="1500"/>
            </a:lvl4pPr>
            <a:lvl6pPr marL="1541860" indent="-257175">
              <a:spcBef>
                <a:spcPts val="0"/>
              </a:spcBef>
              <a:spcAft>
                <a:spcPts val="450"/>
              </a:spcAft>
              <a:buFont typeface="Arial" panose="020B0604020202020204" pitchFamily="34" charset="0"/>
              <a:buChar char="•"/>
              <a:defRPr sz="1350"/>
            </a:lvl6pPr>
          </a:lstStyle>
          <a:p>
            <a:pPr lvl="0"/>
            <a:r>
              <a:rPr lang="en-US"/>
              <a:t>Click to edit Master text styles</a:t>
            </a:r>
          </a:p>
          <a:p>
            <a:pPr lvl="1"/>
            <a:r>
              <a:rPr lang="en-US"/>
              <a:t>Second level</a:t>
            </a:r>
          </a:p>
          <a:p>
            <a:pPr lvl="2"/>
            <a:r>
              <a:rPr lang="en-US"/>
              <a:t>Third level</a:t>
            </a:r>
          </a:p>
          <a:p>
            <a:pPr lvl="3"/>
            <a:r>
              <a:rPr lang="en-US"/>
              <a:t>Fourth level</a:t>
            </a:r>
          </a:p>
          <a:p>
            <a:pPr lvl="5"/>
            <a:r>
              <a:rPr lang="en-US"/>
              <a:t>Fifth level</a:t>
            </a:r>
          </a:p>
        </p:txBody>
      </p:sp>
      <p:cxnSp>
        <p:nvCxnSpPr>
          <p:cNvPr id="6" name="Straight Connector 5">
            <a:extLst>
              <a:ext uri="{FF2B5EF4-FFF2-40B4-BE49-F238E27FC236}">
                <a16:creationId xmlns:a16="http://schemas.microsoft.com/office/drawing/2014/main" id="{E0817667-D56F-49FE-8933-7B4DFC680878}"/>
              </a:ext>
            </a:extLst>
          </p:cNvPr>
          <p:cNvCxnSpPr/>
          <p:nvPr userDrawn="1"/>
        </p:nvCxnSpPr>
        <p:spPr>
          <a:xfrm>
            <a:off x="653621" y="1692989"/>
            <a:ext cx="10824883" cy="0"/>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0200186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38400" y="365125"/>
            <a:ext cx="89154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438400" y="1825625"/>
            <a:ext cx="89154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C29B5-B3EC-0141-BE1B-9E5EC6E713CC}" type="slidenum">
              <a:rPr lang="en-US" smtClean="0"/>
              <a:t>‹#›</a:t>
            </a:fld>
            <a:endParaRPr lang="en-US"/>
          </a:p>
        </p:txBody>
      </p:sp>
    </p:spTree>
    <p:extLst>
      <p:ext uri="{BB962C8B-B14F-4D97-AF65-F5344CB8AC3E}">
        <p14:creationId xmlns:p14="http://schemas.microsoft.com/office/powerpoint/2010/main" val="2507277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3" r:id="rId4"/>
    <p:sldLayoutId id="2147483662" r:id="rId5"/>
    <p:sldLayoutId id="2147483660" r:id="rId6"/>
    <p:sldLayoutId id="2147483664" r:id="rId7"/>
    <p:sldLayoutId id="2147483665" r:id="rId8"/>
    <p:sldLayoutId id="2147483666" r:id="rId9"/>
    <p:sldLayoutId id="2147483667" r:id="rId10"/>
    <p:sldLayoutId id="2147483668" r:id="rId11"/>
    <p:sldLayoutId id="2147483670" r:id="rId12"/>
    <p:sldLayoutId id="2147483671" r:id="rId13"/>
    <p:sldLayoutId id="2147483672" r:id="rId14"/>
    <p:sldLayoutId id="2147483673" r:id="rId15"/>
    <p:sldLayoutId id="2147483674" r:id="rId16"/>
    <p:sldLayoutId id="214748367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hyperlink" Target="https://cdn.education.ne.gov/wp-content/uploads/2019/08/Alternate-Assessment-Criteria-2019.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cdn.education.ne.gov/wp-content/uploads/2019/08/Companion-to-Alternate-Assessment-Criteria.pdf"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hyperlink" Target="mailto:necustomerservice@datarecognitioncorp.com" TargetMode="External"/><Relationship Id="rId1" Type="http://schemas.openxmlformats.org/officeDocument/2006/relationships/slideLayout" Target="../slideLayouts/slideLayout5.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3.xml"/><Relationship Id="rId1" Type="http://schemas.openxmlformats.org/officeDocument/2006/relationships/slideLayout" Target="../slideLayouts/slideLayout1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3" Type="http://schemas.openxmlformats.org/officeDocument/2006/relationships/hyperlink" Target="https://cdn.education.ne.gov/wp-content/uploads/2019/02/5th-grade-pre-pilot-task-Changing-Coral.pdf" TargetMode="External"/><Relationship Id="rId2" Type="http://schemas.openxmlformats.org/officeDocument/2006/relationships/hyperlink" Target="http://bit.ly/prepilot5" TargetMode="External"/><Relationship Id="rId1" Type="http://schemas.openxmlformats.org/officeDocument/2006/relationships/slideLayout" Target="../slideLayouts/slideLayout17.xml"/><Relationship Id="rId5" Type="http://schemas.openxmlformats.org/officeDocument/2006/relationships/hyperlink" Target="https://cdn.education.ne.gov/wp-content/uploads/2019/08/ChangingCoralAnnotated.pptx" TargetMode="External"/><Relationship Id="rId4" Type="http://schemas.openxmlformats.org/officeDocument/2006/relationships/hyperlink" Target="https://cdn.education.ne.gov/wp-content/uploads/2019/02/Pilot-Key-5th-grade-Changing-Coral.pdf" TargetMode="External"/></Relationships>
</file>

<file path=ppt/slides/_rels/slide121.xml.rels><?xml version="1.0" encoding="UTF-8" standalone="yes"?>
<Relationships xmlns="http://schemas.openxmlformats.org/package/2006/relationships"><Relationship Id="rId3" Type="http://schemas.openxmlformats.org/officeDocument/2006/relationships/hyperlink" Target="https://cdn.education.ne.gov/wp-content/uploads/2019/02/8th-grade-pre-pilot-task-Blue-Skin.pdf" TargetMode="External"/><Relationship Id="rId2" Type="http://schemas.openxmlformats.org/officeDocument/2006/relationships/hyperlink" Target="http://bit.ly/prepilot8" TargetMode="External"/><Relationship Id="rId1" Type="http://schemas.openxmlformats.org/officeDocument/2006/relationships/slideLayout" Target="../slideLayouts/slideLayout17.xml"/><Relationship Id="rId5" Type="http://schemas.openxmlformats.org/officeDocument/2006/relationships/hyperlink" Target="https://cdn.education.ne.gov/wp-content/uploads/2019/08/BlueSkinAnnotated.pptx" TargetMode="External"/><Relationship Id="rId4" Type="http://schemas.openxmlformats.org/officeDocument/2006/relationships/hyperlink" Target="https://cdn.education.ne.gov/wp-content/uploads/2019/02/Pilot-Key-8th-grade-Blue-Skin.pdf" TargetMode="Externa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4.xml"/><Relationship Id="rId1" Type="http://schemas.openxmlformats.org/officeDocument/2006/relationships/slideLayout" Target="../slideLayouts/slideLayout1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8.xml.rels><?xml version="1.0" encoding="UTF-8" standalone="yes"?>
<Relationships xmlns="http://schemas.openxmlformats.org/package/2006/relationships"><Relationship Id="rId3" Type="http://schemas.openxmlformats.org/officeDocument/2006/relationships/hyperlink" Target="https://www.scillsspartners.org/"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s://www.scillsspartners.org/scillss-resources/"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hyperlink" Target="https://www.scillsspartners.org/wp-content/uploads/2019/05/A-Guide-to-Develop-Classroom-based-Next-Generation-Science-Standards-Assessment-Tasks_A-Principled-design-Approach-Final_Task-Reformatted_EB2_KH.pdf" TargetMode="External"/><Relationship Id="rId1" Type="http://schemas.openxmlformats.org/officeDocument/2006/relationships/slideLayout" Target="../slideLayouts/slideLayout1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www.education.ne.gov/policyreference/position-statement-on-assessment-of-student-learn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hyperlink" Target="https://cdn.education.ne.gov/wp-content/uploads/2019/05/Who-Reports-What-ADVISER-V-3.1-_-2018-2019-FINAL.pdf"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mailto:iris.owens@nebraska.gov" TargetMode="External"/><Relationship Id="rId2" Type="http://schemas.openxmlformats.org/officeDocument/2006/relationships/hyperlink" Target="mailto:iris.a.owens@act.org"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event.on24.com/wcc/r/2088997/D95AF2E12B16C962DC78CB43047CE96B" TargetMode="External"/><Relationship Id="rId2" Type="http://schemas.openxmlformats.org/officeDocument/2006/relationships/hyperlink" Target="https://event.on24.com/wcc/r/2088964/8E1750EDA2492D856C2567C52539A8BD" TargetMode="External"/><Relationship Id="rId1" Type="http://schemas.openxmlformats.org/officeDocument/2006/relationships/slideLayout" Target="../slideLayouts/slideLayout2.xml"/><Relationship Id="rId4" Type="http://schemas.openxmlformats.org/officeDocument/2006/relationships/hyperlink" Target="https://event.on24.com/wcc/r/2089015/256968E94607945AB18CDEFCE31EAFB0"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4.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hyperlink" Target="https://readiness.act.org/ccris/login/login.jsp?authn_try_count=0&amp;contextType=external&amp;username=string&amp;contextValue=/oam&amp;challenge_url=https://readiness.act.org/ccris/login/login.jsp&amp;password=sercure_string&amp;request_id=-6433879632040019001&amp;OAM_REQ=&amp;locale=en_US&amp;resource_url=http://readiness.act.org/ccr/app/home&amp;_ga=2.127998284.1715474030.1570538978-1702198079.1567173767"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hyperlink" Target="https://cdn.education.ne.gov/wp-content/uploads/2019/08/1-Exception-background-info.docx"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cdn.education.ne.gov/wp-content/uploads/2019/08/1-Threshold-Guidance.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Statewide Assessment Regional Workshops</a:t>
            </a:r>
            <a:endParaRPr lang="en-US" dirty="0"/>
          </a:p>
        </p:txBody>
      </p:sp>
      <p:sp>
        <p:nvSpPr>
          <p:cNvPr id="3" name="Subtitle 2"/>
          <p:cNvSpPr>
            <a:spLocks noGrp="1"/>
          </p:cNvSpPr>
          <p:nvPr>
            <p:ph type="subTitle" idx="1"/>
          </p:nvPr>
        </p:nvSpPr>
        <p:spPr>
          <a:xfrm>
            <a:off x="1524000" y="4263390"/>
            <a:ext cx="9144000" cy="994410"/>
          </a:xfrm>
        </p:spPr>
        <p:txBody>
          <a:bodyPr/>
          <a:lstStyle/>
          <a:p>
            <a:r>
              <a:rPr lang="en-US" dirty="0" smtClean="0"/>
              <a:t>October 2019</a:t>
            </a:r>
            <a:endParaRPr lang="en-US" dirty="0"/>
          </a:p>
        </p:txBody>
      </p:sp>
    </p:spTree>
    <p:extLst>
      <p:ext uri="{BB962C8B-B14F-4D97-AF65-F5344CB8AC3E}">
        <p14:creationId xmlns:p14="http://schemas.microsoft.com/office/powerpoint/2010/main" val="901652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2007 Unicameral Revised Statute 79.760.03</a:t>
            </a:r>
          </a:p>
        </p:txBody>
      </p:sp>
      <p:sp>
        <p:nvSpPr>
          <p:cNvPr id="4" name="Content Placeholder 3"/>
          <p:cNvSpPr>
            <a:spLocks noGrp="1"/>
          </p:cNvSpPr>
          <p:nvPr>
            <p:ph sz="quarter" idx="4"/>
          </p:nvPr>
        </p:nvSpPr>
        <p:spPr>
          <a:xfrm>
            <a:off x="4848225" y="2018186"/>
            <a:ext cx="6507163" cy="4352925"/>
          </a:xfrm>
        </p:spPr>
        <p:txBody>
          <a:bodyPr>
            <a:normAutofit lnSpcReduction="10000"/>
          </a:bodyPr>
          <a:lstStyle/>
          <a:p>
            <a:r>
              <a:rPr lang="en-US"/>
              <a:t>“For school year 2009-10 and each school year thereafter, the State Board of Education shall implement a </a:t>
            </a:r>
            <a:r>
              <a:rPr lang="en-US" b="1"/>
              <a:t>statewide system for the assessment </a:t>
            </a:r>
            <a:r>
              <a:rPr lang="en-US"/>
              <a:t>of student learning and for reporting the performance of school districts and learning communities pursuant to this section. The assessment and reporting system shall measure student knowledge of subject matter materials covered by measurable academic content standards selected by the state board.”</a:t>
            </a:r>
          </a:p>
        </p:txBody>
      </p:sp>
    </p:spTree>
    <p:extLst>
      <p:ext uri="{BB962C8B-B14F-4D97-AF65-F5344CB8AC3E}">
        <p14:creationId xmlns:p14="http://schemas.microsoft.com/office/powerpoint/2010/main" val="144942307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1081" y="126229"/>
            <a:ext cx="7274012" cy="697555"/>
          </a:xfrm>
        </p:spPr>
        <p:txBody>
          <a:bodyPr/>
          <a:lstStyle/>
          <a:p>
            <a:pPr algn="ctr"/>
            <a:r>
              <a:rPr lang="en-US" dirty="0" smtClean="0"/>
              <a:t>Alternate Assessment Criteria</a:t>
            </a:r>
            <a:endParaRPr lang="en-US" dirty="0"/>
          </a:p>
        </p:txBody>
      </p:sp>
      <p:sp>
        <p:nvSpPr>
          <p:cNvPr id="5" name="Content Placeholder 4"/>
          <p:cNvSpPr>
            <a:spLocks noGrp="1"/>
          </p:cNvSpPr>
          <p:nvPr>
            <p:ph idx="1"/>
          </p:nvPr>
        </p:nvSpPr>
        <p:spPr>
          <a:xfrm>
            <a:off x="2075935" y="823784"/>
            <a:ext cx="9910119" cy="5890054"/>
          </a:xfrm>
        </p:spPr>
        <p:txBody>
          <a:bodyPr/>
          <a:lstStyle/>
          <a:p>
            <a:r>
              <a:rPr lang="en-US" sz="2400" dirty="0" smtClean="0">
                <a:hlinkClick r:id="rId3"/>
              </a:rPr>
              <a:t>Alternate Assessment Criteria Document </a:t>
            </a:r>
            <a:endParaRPr lang="en-US" sz="2400" dirty="0" smtClean="0"/>
          </a:p>
          <a:p>
            <a:pPr lvl="1"/>
            <a:r>
              <a:rPr lang="en-US" sz="2000" dirty="0" smtClean="0"/>
              <a:t>Updated</a:t>
            </a:r>
          </a:p>
          <a:p>
            <a:pPr marL="457200" lvl="1" indent="0">
              <a:buNone/>
            </a:pPr>
            <a:endParaRPr lang="en-US" sz="1800" dirty="0"/>
          </a:p>
          <a:p>
            <a:pPr marL="457200" lvl="1" indent="0">
              <a:buNone/>
            </a:pPr>
            <a:endParaRPr lang="en-US" sz="1800" dirty="0" smtClean="0"/>
          </a:p>
          <a:p>
            <a:pPr marL="457200" lvl="1" indent="0">
              <a:buNone/>
            </a:pPr>
            <a:endParaRPr lang="en-US" sz="1800" dirty="0" smtClean="0"/>
          </a:p>
          <a:p>
            <a:pPr marL="457200" lvl="1" indent="0">
              <a:buNone/>
            </a:pPr>
            <a:endParaRPr lang="en-US" sz="1800" dirty="0" smtClean="0"/>
          </a:p>
          <a:p>
            <a:endParaRPr lang="en-US" dirty="0" smtClean="0"/>
          </a:p>
          <a:p>
            <a:r>
              <a:rPr lang="en-US" sz="2400" dirty="0" smtClean="0"/>
              <a:t>New Resource available</a:t>
            </a:r>
          </a:p>
          <a:p>
            <a:pPr lvl="1"/>
            <a:r>
              <a:rPr lang="en-US" sz="2000" dirty="0" smtClean="0">
                <a:hlinkClick r:id="rId4"/>
              </a:rPr>
              <a:t>Companion to Alternate Assessment Criteria</a:t>
            </a:r>
            <a:endParaRPr lang="en-US" sz="2000" dirty="0"/>
          </a:p>
        </p:txBody>
      </p:sp>
      <p:pic>
        <p:nvPicPr>
          <p:cNvPr id="6" name="Content Placeholder 3"/>
          <p:cNvPicPr>
            <a:picLocks noChangeAspect="1"/>
          </p:cNvPicPr>
          <p:nvPr/>
        </p:nvPicPr>
        <p:blipFill>
          <a:blip r:embed="rId5"/>
          <a:stretch>
            <a:fillRect/>
          </a:stretch>
        </p:blipFill>
        <p:spPr>
          <a:xfrm>
            <a:off x="4843849" y="4463992"/>
            <a:ext cx="4613189" cy="2130397"/>
          </a:xfrm>
          <a:prstGeom prst="rect">
            <a:avLst/>
          </a:prstGeom>
        </p:spPr>
      </p:pic>
      <p:pic>
        <p:nvPicPr>
          <p:cNvPr id="7" name="Picture 6"/>
          <p:cNvPicPr>
            <a:picLocks noChangeAspect="1"/>
          </p:cNvPicPr>
          <p:nvPr/>
        </p:nvPicPr>
        <p:blipFill>
          <a:blip r:embed="rId6"/>
          <a:stretch>
            <a:fillRect/>
          </a:stretch>
        </p:blipFill>
        <p:spPr>
          <a:xfrm>
            <a:off x="4950942" y="1381295"/>
            <a:ext cx="5593492" cy="1674859"/>
          </a:xfrm>
          <a:prstGeom prst="rect">
            <a:avLst/>
          </a:prstGeom>
        </p:spPr>
      </p:pic>
    </p:spTree>
    <p:extLst>
      <p:ext uri="{BB962C8B-B14F-4D97-AF65-F5344CB8AC3E}">
        <p14:creationId xmlns:p14="http://schemas.microsoft.com/office/powerpoint/2010/main" val="292474723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General</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51289049"/>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57" y="117990"/>
            <a:ext cx="6326660" cy="961167"/>
          </a:xfrm>
        </p:spPr>
        <p:txBody>
          <a:bodyPr/>
          <a:lstStyle/>
          <a:p>
            <a:pPr algn="ctr"/>
            <a:r>
              <a:rPr lang="en-US" dirty="0" smtClean="0"/>
              <a:t>NSCAS General</a:t>
            </a:r>
            <a:endParaRPr lang="en-US" dirty="0"/>
          </a:p>
        </p:txBody>
      </p:sp>
      <p:sp>
        <p:nvSpPr>
          <p:cNvPr id="3" name="Content Placeholder 2"/>
          <p:cNvSpPr>
            <a:spLocks noGrp="1"/>
          </p:cNvSpPr>
          <p:nvPr>
            <p:ph idx="1"/>
          </p:nvPr>
        </p:nvSpPr>
        <p:spPr>
          <a:xfrm>
            <a:off x="2438400" y="1079157"/>
            <a:ext cx="8915400" cy="5321643"/>
          </a:xfrm>
        </p:spPr>
        <p:txBody>
          <a:bodyPr>
            <a:normAutofit/>
          </a:bodyPr>
          <a:lstStyle/>
          <a:p>
            <a:pPr marL="0" indent="0">
              <a:buNone/>
            </a:pPr>
            <a:r>
              <a:rPr lang="en-US" dirty="0"/>
              <a:t>2019-2020 NSCAS Testing </a:t>
            </a:r>
            <a:r>
              <a:rPr lang="en-US" dirty="0" smtClean="0"/>
              <a:t>Windows</a:t>
            </a:r>
          </a:p>
          <a:p>
            <a:r>
              <a:rPr lang="en-US" dirty="0"/>
              <a:t>ELPA21 </a:t>
            </a:r>
          </a:p>
          <a:p>
            <a:pPr lvl="1"/>
            <a:r>
              <a:rPr lang="en-US" dirty="0"/>
              <a:t>February 3-March 13</a:t>
            </a:r>
          </a:p>
          <a:p>
            <a:r>
              <a:rPr lang="en-US" dirty="0"/>
              <a:t>NSCAS General &amp; Alternate</a:t>
            </a:r>
          </a:p>
          <a:p>
            <a:pPr lvl="1"/>
            <a:r>
              <a:rPr lang="en-US" dirty="0"/>
              <a:t>March 16-April 24 Primary Window</a:t>
            </a:r>
          </a:p>
          <a:p>
            <a:pPr lvl="1"/>
            <a:r>
              <a:rPr lang="en-US" dirty="0"/>
              <a:t>April 26-May 1 Make up Window</a:t>
            </a:r>
          </a:p>
          <a:p>
            <a:pPr lvl="1"/>
            <a:endParaRPr lang="en-US" dirty="0" smtClean="0"/>
          </a:p>
          <a:p>
            <a:endParaRPr lang="en-US" dirty="0"/>
          </a:p>
        </p:txBody>
      </p:sp>
    </p:spTree>
    <p:extLst>
      <p:ext uri="{BB962C8B-B14F-4D97-AF65-F5344CB8AC3E}">
        <p14:creationId xmlns:p14="http://schemas.microsoft.com/office/powerpoint/2010/main" val="319457973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B0E14A-16A9-4C19-921D-CBB937E529F4}"/>
              </a:ext>
            </a:extLst>
          </p:cNvPr>
          <p:cNvSpPr>
            <a:spLocks noGrp="1"/>
          </p:cNvSpPr>
          <p:nvPr>
            <p:ph type="body" sz="quarter" idx="21"/>
          </p:nvPr>
        </p:nvSpPr>
        <p:spPr>
          <a:xfrm>
            <a:off x="3181608" y="2338202"/>
            <a:ext cx="3714492" cy="3956281"/>
          </a:xfrm>
        </p:spPr>
        <p:txBody>
          <a:bodyPr vert="horz" lIns="68580" tIns="34290" rIns="68580" bIns="34290" rtlCol="0" anchor="t">
            <a:noAutofit/>
          </a:bodyPr>
          <a:lstStyle/>
          <a:p>
            <a:pPr marL="346234" indent="-346234"/>
            <a:r>
              <a:rPr lang="en-US" sz="2000" dirty="0"/>
              <a:t>Windows 7, 8.1, or 10</a:t>
            </a:r>
          </a:p>
          <a:p>
            <a:pPr lvl="1" indent="-258128"/>
            <a:r>
              <a:rPr lang="en-US" sz="2000" dirty="0"/>
              <a:t>Microsoft Edge or IE 16</a:t>
            </a:r>
            <a:endParaRPr lang="en-US" sz="2000" dirty="0">
              <a:cs typeface="Arial"/>
            </a:endParaRPr>
          </a:p>
          <a:p>
            <a:pPr marL="345758" indent="-345758"/>
            <a:r>
              <a:rPr lang="en-US" sz="2000" dirty="0"/>
              <a:t>Mac OS X v10.12 to 10.14</a:t>
            </a:r>
          </a:p>
          <a:p>
            <a:pPr lvl="1" indent="-258128"/>
            <a:r>
              <a:rPr lang="en-US" sz="2000" dirty="0"/>
              <a:t>Safari 11 or higher</a:t>
            </a:r>
          </a:p>
          <a:p>
            <a:pPr marL="346234" indent="-346234"/>
            <a:r>
              <a:rPr lang="en-US" sz="2000" dirty="0"/>
              <a:t>PC and Mac</a:t>
            </a:r>
            <a:endParaRPr lang="en-US" sz="2000" dirty="0">
              <a:cs typeface="Arial"/>
            </a:endParaRPr>
          </a:p>
          <a:p>
            <a:pPr lvl="1" indent="-258128"/>
            <a:r>
              <a:rPr lang="en-US" sz="2000" dirty="0"/>
              <a:t>Firefox 64 or higher</a:t>
            </a:r>
            <a:endParaRPr lang="en-US" sz="2000" dirty="0">
              <a:cs typeface="Arial"/>
            </a:endParaRPr>
          </a:p>
          <a:p>
            <a:pPr lvl="1" indent="-258128"/>
            <a:r>
              <a:rPr lang="en-US" sz="2000" dirty="0"/>
              <a:t>Chrome 71 or higher</a:t>
            </a:r>
          </a:p>
          <a:p>
            <a:pPr marL="346234" indent="-346234"/>
            <a:r>
              <a:rPr lang="en-US" sz="2000" dirty="0"/>
              <a:t>Chromebook v65 or higher</a:t>
            </a:r>
          </a:p>
          <a:p>
            <a:pPr lvl="1" indent="-258128"/>
            <a:r>
              <a:rPr lang="en-US" sz="2000" dirty="0"/>
              <a:t>Chrome 71 or higher</a:t>
            </a:r>
          </a:p>
          <a:p>
            <a:pPr marL="346234" indent="-346234"/>
            <a:r>
              <a:rPr lang="en-US" sz="2000" dirty="0"/>
              <a:t>iPad – not fully supported</a:t>
            </a:r>
          </a:p>
          <a:p>
            <a:pPr indent="-258128"/>
            <a:endParaRPr lang="en-US" dirty="0"/>
          </a:p>
          <a:p>
            <a:pPr lvl="1" indent="-258128"/>
            <a:endParaRPr lang="en-US" sz="2000" dirty="0">
              <a:cs typeface="Arial"/>
            </a:endParaRPr>
          </a:p>
          <a:p>
            <a:pPr lvl="1" indent="-258128"/>
            <a:endParaRPr lang="en-US" sz="2000" dirty="0">
              <a:cs typeface="Arial"/>
            </a:endParaRPr>
          </a:p>
          <a:p>
            <a:pPr lvl="1" indent="-258128"/>
            <a:endParaRPr lang="en-US" sz="2000" dirty="0">
              <a:cs typeface="Arial"/>
            </a:endParaRPr>
          </a:p>
          <a:p>
            <a:pPr marL="346234" indent="-346234"/>
            <a:endParaRPr lang="en-US" sz="2000" dirty="0">
              <a:cs typeface="Arial"/>
            </a:endParaRPr>
          </a:p>
        </p:txBody>
      </p:sp>
      <p:sp>
        <p:nvSpPr>
          <p:cNvPr id="3" name="Text Placeholder 2">
            <a:extLst>
              <a:ext uri="{FF2B5EF4-FFF2-40B4-BE49-F238E27FC236}">
                <a16:creationId xmlns:a16="http://schemas.microsoft.com/office/drawing/2014/main" id="{49BA55E5-F3B7-4487-87F2-2E96E7FCC073}"/>
              </a:ext>
            </a:extLst>
          </p:cNvPr>
          <p:cNvSpPr>
            <a:spLocks noGrp="1"/>
          </p:cNvSpPr>
          <p:nvPr>
            <p:ph type="body" sz="quarter" idx="13"/>
          </p:nvPr>
        </p:nvSpPr>
        <p:spPr>
          <a:xfrm>
            <a:off x="363690" y="1690688"/>
            <a:ext cx="4952657" cy="482833"/>
          </a:xfrm>
        </p:spPr>
        <p:txBody>
          <a:bodyPr/>
          <a:lstStyle/>
          <a:p>
            <a:pPr algn="r"/>
            <a:r>
              <a:rPr lang="en-US" sz="2400" dirty="0">
                <a:cs typeface="Arial"/>
              </a:rPr>
              <a:t>Proctor Station </a:t>
            </a:r>
            <a:endParaRPr lang="en-US" sz="2400" dirty="0"/>
          </a:p>
        </p:txBody>
      </p:sp>
      <p:sp>
        <p:nvSpPr>
          <p:cNvPr id="4" name="Title 3">
            <a:extLst>
              <a:ext uri="{FF2B5EF4-FFF2-40B4-BE49-F238E27FC236}">
                <a16:creationId xmlns:a16="http://schemas.microsoft.com/office/drawing/2014/main" id="{A63B0191-93B4-4223-B74A-AE5E7946389A}"/>
              </a:ext>
            </a:extLst>
          </p:cNvPr>
          <p:cNvSpPr>
            <a:spLocks noGrp="1"/>
          </p:cNvSpPr>
          <p:nvPr>
            <p:ph type="title"/>
          </p:nvPr>
        </p:nvSpPr>
        <p:spPr>
          <a:xfrm>
            <a:off x="2348959" y="254065"/>
            <a:ext cx="8118591" cy="486099"/>
          </a:xfrm>
        </p:spPr>
        <p:txBody>
          <a:bodyPr>
            <a:normAutofit fontScale="90000"/>
          </a:bodyPr>
          <a:lstStyle/>
          <a:p>
            <a:r>
              <a:rPr lang="en-US">
                <a:solidFill>
                  <a:schemeClr val="bg1"/>
                </a:solidFill>
                <a:cs typeface="Arial Bold"/>
              </a:rPr>
              <a:t>Supported Devices</a:t>
            </a:r>
            <a:endParaRPr lang="en-US">
              <a:solidFill>
                <a:schemeClr val="bg1"/>
              </a:solidFill>
            </a:endParaRPr>
          </a:p>
        </p:txBody>
      </p:sp>
      <p:sp>
        <p:nvSpPr>
          <p:cNvPr id="5" name="Text Placeholder 4">
            <a:extLst>
              <a:ext uri="{FF2B5EF4-FFF2-40B4-BE49-F238E27FC236}">
                <a16:creationId xmlns:a16="http://schemas.microsoft.com/office/drawing/2014/main" id="{709E559F-D444-4979-94BF-A84A7D2973D2}"/>
              </a:ext>
            </a:extLst>
          </p:cNvPr>
          <p:cNvSpPr>
            <a:spLocks noGrp="1"/>
          </p:cNvSpPr>
          <p:nvPr>
            <p:ph type="body" sz="quarter" idx="22"/>
          </p:nvPr>
        </p:nvSpPr>
        <p:spPr>
          <a:xfrm>
            <a:off x="7372846" y="2495141"/>
            <a:ext cx="3714492" cy="3246967"/>
          </a:xfrm>
        </p:spPr>
        <p:txBody>
          <a:bodyPr vert="horz" lIns="68580" tIns="34290" rIns="68580" bIns="34290" rtlCol="0" anchor="t">
            <a:noAutofit/>
          </a:bodyPr>
          <a:lstStyle/>
          <a:p>
            <a:pPr marL="345758" indent="-345758"/>
            <a:r>
              <a:rPr lang="en-US" sz="2000" dirty="0"/>
              <a:t>Windows 7, 8.1, or 10</a:t>
            </a:r>
            <a:endParaRPr lang="en-US" sz="2000" dirty="0">
              <a:cs typeface="Arial"/>
            </a:endParaRPr>
          </a:p>
          <a:p>
            <a:pPr marL="345758" indent="-345758"/>
            <a:r>
              <a:rPr lang="en-US" sz="2000" dirty="0"/>
              <a:t>Mac OS X v10.12 to 10.14</a:t>
            </a:r>
            <a:endParaRPr lang="en-US" sz="2000" dirty="0">
              <a:cs typeface="Arial"/>
            </a:endParaRPr>
          </a:p>
          <a:p>
            <a:pPr marL="345758" indent="-345758"/>
            <a:r>
              <a:rPr lang="en-US" sz="2000" dirty="0"/>
              <a:t>iOS 11 to </a:t>
            </a:r>
            <a:r>
              <a:rPr lang="en-US" sz="2000" dirty="0">
                <a:cs typeface="Arial"/>
              </a:rPr>
              <a:t>12</a:t>
            </a:r>
          </a:p>
          <a:p>
            <a:pPr marL="345758" indent="-345758"/>
            <a:r>
              <a:rPr lang="en-US" sz="2000" dirty="0"/>
              <a:t>Chromebook OS 65 or higher</a:t>
            </a:r>
            <a:endParaRPr lang="en-US" sz="1600" dirty="0">
              <a:cs typeface="Arial"/>
            </a:endParaRPr>
          </a:p>
          <a:p>
            <a:pPr marL="345758" indent="-345758"/>
            <a:endParaRPr lang="en-US" sz="2000" dirty="0">
              <a:cs typeface="Arial"/>
            </a:endParaRPr>
          </a:p>
        </p:txBody>
      </p:sp>
      <p:sp>
        <p:nvSpPr>
          <p:cNvPr id="6" name="Text Placeholder 5">
            <a:extLst>
              <a:ext uri="{FF2B5EF4-FFF2-40B4-BE49-F238E27FC236}">
                <a16:creationId xmlns:a16="http://schemas.microsoft.com/office/drawing/2014/main" id="{FE423934-B3A1-4E31-A4B5-4719EED60BC5}"/>
              </a:ext>
            </a:extLst>
          </p:cNvPr>
          <p:cNvSpPr>
            <a:spLocks noGrp="1"/>
          </p:cNvSpPr>
          <p:nvPr>
            <p:ph type="body" sz="quarter" idx="23"/>
          </p:nvPr>
        </p:nvSpPr>
        <p:spPr>
          <a:xfrm>
            <a:off x="5959106" y="1690688"/>
            <a:ext cx="4952657" cy="482834"/>
          </a:xfrm>
        </p:spPr>
        <p:txBody>
          <a:bodyPr/>
          <a:lstStyle/>
          <a:p>
            <a:pPr algn="ctr"/>
            <a:r>
              <a:rPr lang="en-US" sz="2400" dirty="0">
                <a:cs typeface="Arial"/>
              </a:rPr>
              <a:t>Student Devices </a:t>
            </a:r>
            <a:endParaRPr lang="en-US" sz="2400" dirty="0"/>
          </a:p>
        </p:txBody>
      </p:sp>
      <p:sp>
        <p:nvSpPr>
          <p:cNvPr id="8" name="Title 1">
            <a:extLst>
              <a:ext uri="{FF2B5EF4-FFF2-40B4-BE49-F238E27FC236}">
                <a16:creationId xmlns:a16="http://schemas.microsoft.com/office/drawing/2014/main" id="{6EFD1399-0C58-4FE9-B52C-EB38D138A18C}"/>
              </a:ext>
            </a:extLst>
          </p:cNvPr>
          <p:cNvSpPr txBox="1">
            <a:spLocks/>
          </p:cNvSpPr>
          <p:nvPr/>
        </p:nvSpPr>
        <p:spPr>
          <a:xfrm>
            <a:off x="2438400" y="365125"/>
            <a:ext cx="8915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a:lstStyle>
          <a:p>
            <a:r>
              <a:rPr lang="en-US"/>
              <a:t>Technology – Supported Devices</a:t>
            </a:r>
            <a:endParaRPr lang="en-US" dirty="0"/>
          </a:p>
        </p:txBody>
      </p:sp>
    </p:spTree>
    <p:extLst>
      <p:ext uri="{BB962C8B-B14F-4D97-AF65-F5344CB8AC3E}">
        <p14:creationId xmlns:p14="http://schemas.microsoft.com/office/powerpoint/2010/main" val="397320802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15" y="114166"/>
            <a:ext cx="8856227" cy="1535075"/>
          </a:xfrm>
        </p:spPr>
        <p:txBody>
          <a:bodyPr>
            <a:normAutofit/>
          </a:bodyPr>
          <a:lstStyle/>
          <a:p>
            <a:r>
              <a:rPr lang="en-US" dirty="0">
                <a:solidFill>
                  <a:schemeClr val="accent1"/>
                </a:solidFill>
              </a:rPr>
              <a:t>New for Summative</a:t>
            </a:r>
          </a:p>
        </p:txBody>
      </p:sp>
      <p:sp>
        <p:nvSpPr>
          <p:cNvPr id="3" name="Content Placeholder 2"/>
          <p:cNvSpPr>
            <a:spLocks noGrp="1"/>
          </p:cNvSpPr>
          <p:nvPr>
            <p:ph idx="1"/>
          </p:nvPr>
        </p:nvSpPr>
        <p:spPr>
          <a:xfrm>
            <a:off x="2362509" y="1973943"/>
            <a:ext cx="8567737" cy="4736962"/>
          </a:xfrm>
        </p:spPr>
        <p:txBody>
          <a:bodyPr>
            <a:normAutofit/>
          </a:bodyPr>
          <a:lstStyle/>
          <a:p>
            <a:pPr lvl="1" fontAlgn="ctr"/>
            <a:r>
              <a:rPr lang="en-US" sz="2800" dirty="0">
                <a:latin typeface="Century Gothic" panose="020B0502020202020204" pitchFamily="34" charset="0"/>
              </a:rPr>
              <a:t>Updated Online Item Type Samplers</a:t>
            </a:r>
          </a:p>
          <a:p>
            <a:pPr lvl="1" fontAlgn="ctr"/>
            <a:endParaRPr lang="en-US" sz="2800" dirty="0">
              <a:latin typeface="Century Gothic" panose="020B0502020202020204" pitchFamily="34" charset="0"/>
            </a:endParaRPr>
          </a:p>
          <a:p>
            <a:pPr lvl="1" fontAlgn="ctr"/>
            <a:r>
              <a:rPr lang="en-US" sz="2800" dirty="0">
                <a:latin typeface="Century Gothic" panose="020B0502020202020204" pitchFamily="34" charset="0"/>
              </a:rPr>
              <a:t>Text to Speech Eligibility Criteria</a:t>
            </a:r>
          </a:p>
          <a:p>
            <a:pPr lvl="2" fontAlgn="ctr">
              <a:buSzPct val="100000"/>
            </a:pPr>
            <a:r>
              <a:rPr lang="en-US" sz="2400" dirty="0">
                <a:latin typeface="Century Gothic" panose="020B0502020202020204" pitchFamily="34" charset="0"/>
              </a:rPr>
              <a:t>English Learner- Monitor</a:t>
            </a:r>
          </a:p>
          <a:p>
            <a:pPr lvl="1" fontAlgn="ctr"/>
            <a:endParaRPr lang="en-US" sz="2800" dirty="0">
              <a:latin typeface="Century Gothic" panose="020B0502020202020204" pitchFamily="34" charset="0"/>
            </a:endParaRPr>
          </a:p>
          <a:p>
            <a:pPr lvl="1" fontAlgn="ctr"/>
            <a:r>
              <a:rPr lang="en-US" sz="2800" dirty="0">
                <a:latin typeface="Century Gothic" panose="020B0502020202020204" pitchFamily="34" charset="0"/>
              </a:rPr>
              <a:t>Text to Speech for </a:t>
            </a:r>
            <a:r>
              <a:rPr lang="en-US" sz="2800" dirty="0" smtClean="0">
                <a:latin typeface="Century Gothic" panose="020B0502020202020204" pitchFamily="34" charset="0"/>
              </a:rPr>
              <a:t>Science Field Test</a:t>
            </a:r>
            <a:endParaRPr lang="en-US" sz="2800" dirty="0">
              <a:latin typeface="Century Gothic" panose="020B0502020202020204" pitchFamily="34" charset="0"/>
            </a:endParaRPr>
          </a:p>
          <a:p>
            <a:pPr lvl="2" fontAlgn="ctr"/>
            <a:r>
              <a:rPr lang="en-US" sz="2400" dirty="0" smtClean="0">
                <a:latin typeface="Century Gothic" panose="020B0502020202020204" pitchFamily="34" charset="0"/>
              </a:rPr>
              <a:t>NDE is developing guidelines about which students that could be assigned Text to Speech</a:t>
            </a:r>
            <a:endParaRPr lang="en-US" sz="2400" dirty="0">
              <a:latin typeface="Century Gothic" panose="020B0502020202020204" pitchFamily="34" charset="0"/>
            </a:endParaRPr>
          </a:p>
          <a:p>
            <a:pPr lvl="1" fontAlgn="ctr"/>
            <a:endParaRPr lang="en-US" sz="2800" dirty="0">
              <a:latin typeface="Century Gothic" panose="020B0502020202020204" pitchFamily="34" charset="0"/>
            </a:endParaRPr>
          </a:p>
          <a:p>
            <a:pPr lvl="1" fontAlgn="ctr"/>
            <a:endParaRPr lang="en-US" sz="2800" dirty="0">
              <a:latin typeface="Century Gothic" panose="020B0502020202020204" pitchFamily="34" charset="0"/>
            </a:endParaRPr>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pic>
        <p:nvPicPr>
          <p:cNvPr id="5" name="Picture 4">
            <a:extLst>
              <a:ext uri="{FF2B5EF4-FFF2-40B4-BE49-F238E27FC236}">
                <a16:creationId xmlns:a16="http://schemas.microsoft.com/office/drawing/2014/main" id="{1AAFBE7A-DCB6-4181-8305-5ABA7591B946}"/>
              </a:ext>
            </a:extLst>
          </p:cNvPr>
          <p:cNvPicPr>
            <a:picLocks noChangeAspect="1"/>
          </p:cNvPicPr>
          <p:nvPr/>
        </p:nvPicPr>
        <p:blipFill>
          <a:blip r:embed="rId3"/>
          <a:stretch>
            <a:fillRect/>
          </a:stretch>
        </p:blipFill>
        <p:spPr>
          <a:xfrm>
            <a:off x="10303022" y="3429000"/>
            <a:ext cx="1221320" cy="1221320"/>
          </a:xfrm>
          <a:prstGeom prst="rect">
            <a:avLst/>
          </a:prstGeom>
        </p:spPr>
      </p:pic>
    </p:spTree>
    <p:extLst>
      <p:ext uri="{BB962C8B-B14F-4D97-AF65-F5344CB8AC3E}">
        <p14:creationId xmlns:p14="http://schemas.microsoft.com/office/powerpoint/2010/main" val="3535043505"/>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8115" y="114166"/>
            <a:ext cx="8856227" cy="1535075"/>
          </a:xfrm>
        </p:spPr>
        <p:txBody>
          <a:bodyPr>
            <a:normAutofit/>
          </a:bodyPr>
          <a:lstStyle/>
          <a:p>
            <a:r>
              <a:rPr lang="en-US" dirty="0">
                <a:solidFill>
                  <a:schemeClr val="accent1"/>
                </a:solidFill>
              </a:rPr>
              <a:t>New Features and Functionality for Summative (continued)</a:t>
            </a:r>
          </a:p>
        </p:txBody>
      </p:sp>
      <p:sp>
        <p:nvSpPr>
          <p:cNvPr id="3" name="Content Placeholder 2"/>
          <p:cNvSpPr>
            <a:spLocks noGrp="1"/>
          </p:cNvSpPr>
          <p:nvPr>
            <p:ph idx="1"/>
          </p:nvPr>
        </p:nvSpPr>
        <p:spPr>
          <a:xfrm>
            <a:off x="2362509" y="1973943"/>
            <a:ext cx="8567737" cy="4736962"/>
          </a:xfrm>
        </p:spPr>
        <p:txBody>
          <a:bodyPr>
            <a:normAutofit/>
          </a:bodyPr>
          <a:lstStyle/>
          <a:p>
            <a:pPr lvl="1" fontAlgn="ctr"/>
            <a:r>
              <a:rPr lang="en-US" sz="2800" dirty="0">
                <a:latin typeface="Century Gothic" panose="020B0502020202020204" pitchFamily="34" charset="0"/>
              </a:rPr>
              <a:t>Science field test</a:t>
            </a:r>
          </a:p>
          <a:p>
            <a:pPr lvl="2" fontAlgn="ctr"/>
            <a:r>
              <a:rPr lang="en-US" sz="2400" dirty="0">
                <a:latin typeface="Century Gothic" panose="020B0502020202020204" pitchFamily="34" charset="0"/>
              </a:rPr>
              <a:t>No paper/pencil material for Science </a:t>
            </a:r>
          </a:p>
          <a:p>
            <a:pPr marL="457200" lvl="1" indent="0" fontAlgn="ctr">
              <a:buNone/>
            </a:pPr>
            <a:endParaRPr lang="en-US" sz="2800" dirty="0">
              <a:latin typeface="Century Gothic" panose="020B0502020202020204" pitchFamily="34" charset="0"/>
            </a:endParaRPr>
          </a:p>
          <a:p>
            <a:pPr lvl="1" fontAlgn="ctr"/>
            <a:r>
              <a:rPr lang="en-US" sz="2800" dirty="0">
                <a:latin typeface="Century Gothic" panose="020B0502020202020204" pitchFamily="34" charset="0"/>
              </a:rPr>
              <a:t>iPad </a:t>
            </a:r>
            <a:r>
              <a:rPr lang="en-US" sz="2800" dirty="0" smtClean="0">
                <a:latin typeface="Century Gothic" panose="020B0502020202020204" pitchFamily="34" charset="0"/>
              </a:rPr>
              <a:t>Highlighter (</a:t>
            </a:r>
            <a:r>
              <a:rPr lang="en-US" dirty="0"/>
              <a:t>OS versions 12.2 and </a:t>
            </a:r>
            <a:r>
              <a:rPr lang="en-US" dirty="0" smtClean="0"/>
              <a:t>above)</a:t>
            </a:r>
            <a:endParaRPr lang="en-US" sz="2800" dirty="0">
              <a:latin typeface="Century Gothic" panose="020B0502020202020204" pitchFamily="34" charset="0"/>
            </a:endParaRPr>
          </a:p>
          <a:p>
            <a:pPr lvl="1" fontAlgn="ctr"/>
            <a:endParaRPr lang="en-US" sz="2800" dirty="0">
              <a:latin typeface="Century Gothic" panose="020B0502020202020204" pitchFamily="34" charset="0"/>
            </a:endParaRPr>
          </a:p>
          <a:p>
            <a:pPr lvl="1" fontAlgn="ctr"/>
            <a:r>
              <a:rPr lang="en-US" sz="2800" dirty="0">
                <a:latin typeface="Century Gothic" panose="020B0502020202020204" pitchFamily="34" charset="0"/>
              </a:rPr>
              <a:t>Shipping Paper/Pencil </a:t>
            </a:r>
            <a:r>
              <a:rPr lang="en-US" sz="2800" dirty="0" smtClean="0">
                <a:latin typeface="Century Gothic" panose="020B0502020202020204" pitchFamily="34" charset="0"/>
              </a:rPr>
              <a:t>Materials Directly </a:t>
            </a:r>
            <a:r>
              <a:rPr lang="en-US" sz="2800" dirty="0">
                <a:latin typeface="Century Gothic" panose="020B0502020202020204" pitchFamily="34" charset="0"/>
              </a:rPr>
              <a:t>to External Programs</a:t>
            </a:r>
          </a:p>
          <a:p>
            <a:pPr lvl="1" fontAlgn="ctr"/>
            <a:endParaRPr lang="en-US" sz="2800" dirty="0">
              <a:latin typeface="Century Gothic" panose="020B0502020202020204" pitchFamily="34" charset="0"/>
            </a:endParaRPr>
          </a:p>
          <a:p>
            <a:pPr lvl="1" fontAlgn="ctr"/>
            <a:r>
              <a:rPr lang="en-US" sz="2800" dirty="0">
                <a:latin typeface="Century Gothic" panose="020B0502020202020204" pitchFamily="34" charset="0"/>
              </a:rPr>
              <a:t>Score Reporting Timelines</a:t>
            </a:r>
          </a:p>
          <a:p>
            <a:pPr lvl="1" fontAlgn="ctr"/>
            <a:endParaRPr lang="en-US" sz="2800" dirty="0">
              <a:latin typeface="Century Gothic" panose="020B0502020202020204" pitchFamily="34" charset="0"/>
            </a:endParaRPr>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
        <p:nvSpPr>
          <p:cNvPr id="5" name="Rectangle 4">
            <a:extLst>
              <a:ext uri="{FF2B5EF4-FFF2-40B4-BE49-F238E27FC236}">
                <a16:creationId xmlns:a16="http://schemas.microsoft.com/office/drawing/2014/main" id="{59D5AAC1-075B-404E-AF8A-BAA2B7FE2823}"/>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pitchFamily="2" charset="0"/>
              </a:rPr>
              <a:t> </a:t>
            </a:r>
            <a:endParaRPr lang="en-US" dirty="0"/>
          </a:p>
        </p:txBody>
      </p:sp>
    </p:spTree>
    <p:extLst>
      <p:ext uri="{BB962C8B-B14F-4D97-AF65-F5344CB8AC3E}">
        <p14:creationId xmlns:p14="http://schemas.microsoft.com/office/powerpoint/2010/main" val="230818349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Growth</a:t>
            </a:r>
            <a:endParaRPr lang="en-US" dirty="0"/>
          </a:p>
        </p:txBody>
      </p:sp>
      <p:sp>
        <p:nvSpPr>
          <p:cNvPr id="3" name="Subtitle 2"/>
          <p:cNvSpPr>
            <a:spLocks noGrp="1"/>
          </p:cNvSpPr>
          <p:nvPr>
            <p:ph type="subTitle" idx="1"/>
          </p:nvPr>
        </p:nvSpPr>
        <p:spPr/>
        <p:txBody>
          <a:bodyPr/>
          <a:lstStyle/>
          <a:p>
            <a:r>
              <a:rPr lang="en-US" dirty="0" smtClean="0"/>
              <a:t>Questions should be directed to NWEA Customer Service.</a:t>
            </a:r>
          </a:p>
          <a:p>
            <a:r>
              <a:rPr lang="en-US" dirty="0"/>
              <a:t>Phone: 855-225-9926</a:t>
            </a:r>
          </a:p>
          <a:p>
            <a:r>
              <a:rPr lang="en-US" dirty="0"/>
              <a:t>Email: </a:t>
            </a:r>
            <a:r>
              <a:rPr lang="en-US" u="sng" dirty="0">
                <a:hlinkClick r:id="rId2"/>
              </a:rPr>
              <a:t>NWEANebraska@nwea.org</a:t>
            </a:r>
            <a:endParaRPr lang="en-US" dirty="0"/>
          </a:p>
          <a:p>
            <a:endParaRPr lang="en-US" dirty="0"/>
          </a:p>
        </p:txBody>
      </p:sp>
    </p:spTree>
    <p:extLst>
      <p:ext uri="{BB962C8B-B14F-4D97-AF65-F5344CB8AC3E}">
        <p14:creationId xmlns:p14="http://schemas.microsoft.com/office/powerpoint/2010/main" val="77427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EB070-2634-1444-BC32-7147311F4F5C}"/>
              </a:ext>
            </a:extLst>
          </p:cNvPr>
          <p:cNvSpPr>
            <a:spLocks noGrp="1"/>
          </p:cNvSpPr>
          <p:nvPr>
            <p:ph type="title"/>
          </p:nvPr>
        </p:nvSpPr>
        <p:spPr>
          <a:xfrm>
            <a:off x="2438400" y="365125"/>
            <a:ext cx="9283908" cy="1325563"/>
          </a:xfrm>
        </p:spPr>
        <p:txBody>
          <a:bodyPr/>
          <a:lstStyle/>
          <a:p>
            <a:r>
              <a:rPr lang="en-US" dirty="0"/>
              <a:t>MAP Growth - Student Test Engagement</a:t>
            </a:r>
          </a:p>
        </p:txBody>
      </p:sp>
      <p:sp>
        <p:nvSpPr>
          <p:cNvPr id="3" name="Content Placeholder 2">
            <a:extLst>
              <a:ext uri="{FF2B5EF4-FFF2-40B4-BE49-F238E27FC236}">
                <a16:creationId xmlns:a16="http://schemas.microsoft.com/office/drawing/2014/main" id="{B1F94C19-6910-9D49-AB71-01FB34461B2C}"/>
              </a:ext>
            </a:extLst>
          </p:cNvPr>
          <p:cNvSpPr>
            <a:spLocks noGrp="1"/>
          </p:cNvSpPr>
          <p:nvPr>
            <p:ph idx="1"/>
          </p:nvPr>
        </p:nvSpPr>
        <p:spPr/>
        <p:txBody>
          <a:bodyPr/>
          <a:lstStyle/>
          <a:p>
            <a:pPr fontAlgn="base"/>
            <a:r>
              <a:rPr lang="en-US" dirty="0"/>
              <a:t>In-product guidance to encourage student test engagement ​</a:t>
            </a:r>
          </a:p>
          <a:p>
            <a:pPr fontAlgn="base"/>
            <a:r>
              <a:rPr lang="en-US" dirty="0"/>
              <a:t>Auto-pause feature to mitigate rapid-guessing behavior​</a:t>
            </a:r>
          </a:p>
          <a:p>
            <a:pPr fontAlgn="base"/>
            <a:r>
              <a:rPr lang="en-US" dirty="0"/>
              <a:t>Test History Search and new download to easily identify and batch-assign students to a new test ​</a:t>
            </a:r>
          </a:p>
          <a:p>
            <a:pPr fontAlgn="base"/>
            <a:r>
              <a:rPr lang="en-US" dirty="0"/>
              <a:t>New report showing only students who reach the rapid-guessing threshold ​</a:t>
            </a:r>
          </a:p>
          <a:p>
            <a:pPr fontAlgn="base"/>
            <a:r>
              <a:rPr lang="en-US" dirty="0"/>
              <a:t>New system configuration option to support district retesting policy for rapid-guessing </a:t>
            </a:r>
          </a:p>
        </p:txBody>
      </p:sp>
    </p:spTree>
    <p:extLst>
      <p:ext uri="{BB962C8B-B14F-4D97-AF65-F5344CB8AC3E}">
        <p14:creationId xmlns:p14="http://schemas.microsoft.com/office/powerpoint/2010/main" val="2520702212"/>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48122-C354-8142-AE07-86E6AEB4072D}"/>
              </a:ext>
            </a:extLst>
          </p:cNvPr>
          <p:cNvSpPr>
            <a:spLocks noGrp="1"/>
          </p:cNvSpPr>
          <p:nvPr>
            <p:ph type="title"/>
          </p:nvPr>
        </p:nvSpPr>
        <p:spPr/>
        <p:txBody>
          <a:bodyPr/>
          <a:lstStyle/>
          <a:p>
            <a:r>
              <a:rPr lang="en-US" dirty="0"/>
              <a:t>New MAP Growth Report Navigation </a:t>
            </a:r>
          </a:p>
        </p:txBody>
      </p:sp>
      <p:sp>
        <p:nvSpPr>
          <p:cNvPr id="3" name="Content Placeholder 2">
            <a:extLst>
              <a:ext uri="{FF2B5EF4-FFF2-40B4-BE49-F238E27FC236}">
                <a16:creationId xmlns:a16="http://schemas.microsoft.com/office/drawing/2014/main" id="{98552C6E-BB6A-234C-BF57-70E2CA88D37B}"/>
              </a:ext>
            </a:extLst>
          </p:cNvPr>
          <p:cNvSpPr>
            <a:spLocks noGrp="1"/>
          </p:cNvSpPr>
          <p:nvPr>
            <p:ph idx="1"/>
          </p:nvPr>
        </p:nvSpPr>
        <p:spPr>
          <a:xfrm>
            <a:off x="2438400" y="1539875"/>
            <a:ext cx="3976688" cy="4351338"/>
          </a:xfrm>
        </p:spPr>
        <p:txBody>
          <a:bodyPr/>
          <a:lstStyle/>
          <a:p>
            <a:r>
              <a:rPr lang="en-US" dirty="0"/>
              <a:t>Intuitive design with images and descriptions </a:t>
            </a:r>
          </a:p>
          <a:p>
            <a:r>
              <a:rPr lang="en-US" dirty="0"/>
              <a:t>Filterable by aggregation level and purpose </a:t>
            </a:r>
          </a:p>
          <a:p>
            <a:r>
              <a:rPr lang="en-US" dirty="0"/>
              <a:t>Recommended and sortable order </a:t>
            </a:r>
          </a:p>
          <a:p>
            <a:r>
              <a:rPr lang="en-US" dirty="0"/>
              <a:t>Link to Professional Learning resources </a:t>
            </a:r>
          </a:p>
        </p:txBody>
      </p:sp>
      <p:pic>
        <p:nvPicPr>
          <p:cNvPr id="2050" name="Picture 2">
            <a:extLst>
              <a:ext uri="{FF2B5EF4-FFF2-40B4-BE49-F238E27FC236}">
                <a16:creationId xmlns:a16="http://schemas.microsoft.com/office/drawing/2014/main" id="{47C3B5BF-3264-D843-A44C-ED316D281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7014" y="1539875"/>
            <a:ext cx="5167311" cy="42465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4FBCFD-C8AF-4188-8E25-88E83FDE6F05}"/>
              </a:ext>
            </a:extLst>
          </p:cNvPr>
          <p:cNvPicPr>
            <a:picLocks noChangeAspect="1"/>
          </p:cNvPicPr>
          <p:nvPr/>
        </p:nvPicPr>
        <p:blipFill>
          <a:blip r:embed="rId3"/>
          <a:stretch>
            <a:fillRect/>
          </a:stretch>
        </p:blipFill>
        <p:spPr>
          <a:xfrm>
            <a:off x="10523005" y="0"/>
            <a:ext cx="1221320" cy="1221320"/>
          </a:xfrm>
          <a:prstGeom prst="rect">
            <a:avLst/>
          </a:prstGeom>
        </p:spPr>
      </p:pic>
    </p:spTree>
    <p:extLst>
      <p:ext uri="{BB962C8B-B14F-4D97-AF65-F5344CB8AC3E}">
        <p14:creationId xmlns:p14="http://schemas.microsoft.com/office/powerpoint/2010/main" val="392725501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8BD05-ABDF-EC42-B875-93AC6F954875}"/>
              </a:ext>
            </a:extLst>
          </p:cNvPr>
          <p:cNvSpPr>
            <a:spLocks noGrp="1"/>
          </p:cNvSpPr>
          <p:nvPr>
            <p:ph type="title"/>
          </p:nvPr>
        </p:nvSpPr>
        <p:spPr/>
        <p:txBody>
          <a:bodyPr/>
          <a:lstStyle/>
          <a:p>
            <a:r>
              <a:rPr lang="en-US" dirty="0"/>
              <a:t>Family Report</a:t>
            </a:r>
          </a:p>
        </p:txBody>
      </p:sp>
      <p:sp>
        <p:nvSpPr>
          <p:cNvPr id="3" name="Content Placeholder 2">
            <a:extLst>
              <a:ext uri="{FF2B5EF4-FFF2-40B4-BE49-F238E27FC236}">
                <a16:creationId xmlns:a16="http://schemas.microsoft.com/office/drawing/2014/main" id="{EECEE55B-3209-454D-8B32-1D969D92BA01}"/>
              </a:ext>
            </a:extLst>
          </p:cNvPr>
          <p:cNvSpPr>
            <a:spLocks noGrp="1"/>
          </p:cNvSpPr>
          <p:nvPr>
            <p:ph idx="1"/>
          </p:nvPr>
        </p:nvSpPr>
        <p:spPr>
          <a:xfrm>
            <a:off x="2438399" y="1568450"/>
            <a:ext cx="4233864" cy="4351338"/>
          </a:xfrm>
        </p:spPr>
        <p:txBody>
          <a:bodyPr/>
          <a:lstStyle/>
          <a:p>
            <a:r>
              <a:rPr lang="en-US" dirty="0"/>
              <a:t>Designed specifically for parents </a:t>
            </a:r>
          </a:p>
          <a:p>
            <a:r>
              <a:rPr lang="en-US" dirty="0"/>
              <a:t>Leverage the existing Student Profile print functionality </a:t>
            </a:r>
          </a:p>
          <a:p>
            <a:r>
              <a:rPr lang="en-US" dirty="0"/>
              <a:t>Batch printable at class level </a:t>
            </a:r>
          </a:p>
        </p:txBody>
      </p:sp>
      <p:pic>
        <p:nvPicPr>
          <p:cNvPr id="5" name="Picture 4">
            <a:extLst>
              <a:ext uri="{FF2B5EF4-FFF2-40B4-BE49-F238E27FC236}">
                <a16:creationId xmlns:a16="http://schemas.microsoft.com/office/drawing/2014/main" id="{B6A8CAED-F92F-FA4B-8012-8C1EA90BB3F0}"/>
              </a:ext>
            </a:extLst>
          </p:cNvPr>
          <p:cNvPicPr>
            <a:picLocks noChangeAspect="1"/>
          </p:cNvPicPr>
          <p:nvPr/>
        </p:nvPicPr>
        <p:blipFill>
          <a:blip r:embed="rId2"/>
          <a:stretch>
            <a:fillRect/>
          </a:stretch>
        </p:blipFill>
        <p:spPr>
          <a:xfrm>
            <a:off x="6829425" y="871538"/>
            <a:ext cx="5200650" cy="5986462"/>
          </a:xfrm>
          <a:prstGeom prst="rect">
            <a:avLst/>
          </a:prstGeom>
        </p:spPr>
      </p:pic>
      <p:pic>
        <p:nvPicPr>
          <p:cNvPr id="6" name="Picture 5">
            <a:extLst>
              <a:ext uri="{FF2B5EF4-FFF2-40B4-BE49-F238E27FC236}">
                <a16:creationId xmlns:a16="http://schemas.microsoft.com/office/drawing/2014/main" id="{C4E64EA7-FCAF-4B18-9E02-39BBB20CE5A4}"/>
              </a:ext>
            </a:extLst>
          </p:cNvPr>
          <p:cNvPicPr>
            <a:picLocks noChangeAspect="1"/>
          </p:cNvPicPr>
          <p:nvPr/>
        </p:nvPicPr>
        <p:blipFill>
          <a:blip r:embed="rId3"/>
          <a:stretch>
            <a:fillRect/>
          </a:stretch>
        </p:blipFill>
        <p:spPr>
          <a:xfrm>
            <a:off x="10132480" y="29897"/>
            <a:ext cx="1221320" cy="1221320"/>
          </a:xfrm>
          <a:prstGeom prst="rect">
            <a:avLst/>
          </a:prstGeom>
        </p:spPr>
      </p:pic>
    </p:spTree>
    <p:extLst>
      <p:ext uri="{BB962C8B-B14F-4D97-AF65-F5344CB8AC3E}">
        <p14:creationId xmlns:p14="http://schemas.microsoft.com/office/powerpoint/2010/main" val="5505848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927" y="-19157"/>
            <a:ext cx="6902605" cy="1535075"/>
          </a:xfrm>
        </p:spPr>
        <p:txBody>
          <a:bodyPr>
            <a:normAutofit/>
          </a:bodyPr>
          <a:lstStyle/>
          <a:p>
            <a:r>
              <a:rPr lang="en-US">
                <a:solidFill>
                  <a:schemeClr val="accent1"/>
                </a:solidFill>
              </a:rPr>
              <a:t>Statewide Assessment Purpose</a:t>
            </a:r>
          </a:p>
        </p:txBody>
      </p:sp>
      <p:sp>
        <p:nvSpPr>
          <p:cNvPr id="3" name="Content Placeholder 2"/>
          <p:cNvSpPr>
            <a:spLocks noGrp="1"/>
          </p:cNvSpPr>
          <p:nvPr>
            <p:ph idx="1"/>
          </p:nvPr>
        </p:nvSpPr>
        <p:spPr>
          <a:xfrm>
            <a:off x="2916690" y="1467151"/>
            <a:ext cx="8567737" cy="5410006"/>
          </a:xfrm>
        </p:spPr>
        <p:txBody>
          <a:bodyPr>
            <a:normAutofit fontScale="85000" lnSpcReduction="20000"/>
          </a:bodyPr>
          <a:lstStyle/>
          <a:p>
            <a:pPr marL="0" indent="0">
              <a:buNone/>
            </a:pPr>
            <a:r>
              <a:rPr lang="en-US" b="1"/>
              <a:t>Nebraska Revised Statute 79.60.03</a:t>
            </a:r>
            <a:endParaRPr lang="en-US"/>
          </a:p>
          <a:p>
            <a:pPr fontAlgn="base"/>
            <a:r>
              <a:rPr lang="en-US" sz="3400" b="1"/>
              <a:t>(a) Determine how well public schools are performing in terms of achievement of public school students related to the state academic content standards;</a:t>
            </a:r>
          </a:p>
          <a:p>
            <a:pPr fontAlgn="base"/>
            <a:r>
              <a:rPr lang="en-US" sz="3400" b="1"/>
              <a:t>(b) Report the performance of public schools based upon the results of state assessment instruments and national assessment instruments;</a:t>
            </a:r>
          </a:p>
          <a:p>
            <a:pPr fontAlgn="base"/>
            <a:r>
              <a:rPr lang="en-US" sz="3400" b="1"/>
              <a:t>(c) Provide information for the public and policymakers on the performance of public schools; and</a:t>
            </a:r>
          </a:p>
          <a:p>
            <a:pPr fontAlgn="base"/>
            <a:r>
              <a:rPr lang="en-US" sz="3400" b="1"/>
              <a:t>(d) Provide for the comparison among Nebraska public schools and the comparison of Nebraska public schools to public schools elsewhere.</a:t>
            </a:r>
          </a:p>
          <a:p>
            <a:endParaRPr lang="en-US" sz="340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32275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65A6C-4EEA-F448-ABFD-FF9FEED7F2B1}"/>
              </a:ext>
            </a:extLst>
          </p:cNvPr>
          <p:cNvSpPr>
            <a:spLocks noGrp="1"/>
          </p:cNvSpPr>
          <p:nvPr>
            <p:ph type="title"/>
          </p:nvPr>
        </p:nvSpPr>
        <p:spPr/>
        <p:txBody>
          <a:bodyPr/>
          <a:lstStyle/>
          <a:p>
            <a:r>
              <a:rPr lang="en-US" dirty="0"/>
              <a:t>Spanish MAP Growth</a:t>
            </a:r>
          </a:p>
        </p:txBody>
      </p:sp>
      <p:graphicFrame>
        <p:nvGraphicFramePr>
          <p:cNvPr id="4" name="Content Placeholder 3">
            <a:extLst>
              <a:ext uri="{FF2B5EF4-FFF2-40B4-BE49-F238E27FC236}">
                <a16:creationId xmlns:a16="http://schemas.microsoft.com/office/drawing/2014/main" id="{88B4CD67-431E-7F47-8556-E7E3D0376B06}"/>
              </a:ext>
            </a:extLst>
          </p:cNvPr>
          <p:cNvGraphicFramePr>
            <a:graphicFrameLocks noGrp="1"/>
          </p:cNvGraphicFramePr>
          <p:nvPr>
            <p:ph idx="1"/>
            <p:extLst/>
          </p:nvPr>
        </p:nvGraphicFramePr>
        <p:xfrm>
          <a:off x="2438400" y="1539874"/>
          <a:ext cx="8915400" cy="4646492"/>
        </p:xfrm>
        <a:graphic>
          <a:graphicData uri="http://schemas.openxmlformats.org/drawingml/2006/table">
            <a:tbl>
              <a:tblPr firstRow="1" bandRow="1">
                <a:tableStyleId>{5C22544A-7EE6-4342-B048-85BDC9FD1C3A}</a:tableStyleId>
              </a:tblPr>
              <a:tblGrid>
                <a:gridCol w="4457700">
                  <a:extLst>
                    <a:ext uri="{9D8B030D-6E8A-4147-A177-3AD203B41FA5}">
                      <a16:colId xmlns:a16="http://schemas.microsoft.com/office/drawing/2014/main" val="261604126"/>
                    </a:ext>
                  </a:extLst>
                </a:gridCol>
                <a:gridCol w="4457700">
                  <a:extLst>
                    <a:ext uri="{9D8B030D-6E8A-4147-A177-3AD203B41FA5}">
                      <a16:colId xmlns:a16="http://schemas.microsoft.com/office/drawing/2014/main" val="2979620130"/>
                    </a:ext>
                  </a:extLst>
                </a:gridCol>
              </a:tblGrid>
              <a:tr h="539175">
                <a:tc>
                  <a:txBody>
                    <a:bodyPr/>
                    <a:lstStyle/>
                    <a:p>
                      <a:pPr algn="ctr"/>
                      <a:r>
                        <a:rPr lang="en-US" sz="2000" dirty="0"/>
                        <a:t>Mathematics</a:t>
                      </a:r>
                    </a:p>
                  </a:txBody>
                  <a:tcPr/>
                </a:tc>
                <a:tc>
                  <a:txBody>
                    <a:bodyPr/>
                    <a:lstStyle/>
                    <a:p>
                      <a:pPr algn="ctr"/>
                      <a:r>
                        <a:rPr lang="en-US" sz="2000" dirty="0"/>
                        <a:t>Reading </a:t>
                      </a:r>
                    </a:p>
                  </a:txBody>
                  <a:tcPr/>
                </a:tc>
                <a:extLst>
                  <a:ext uri="{0D108BD9-81ED-4DB2-BD59-A6C34878D82A}">
                    <a16:rowId xmlns:a16="http://schemas.microsoft.com/office/drawing/2014/main" val="2770819827"/>
                  </a:ext>
                </a:extLst>
              </a:tr>
              <a:tr h="539175">
                <a:tc>
                  <a:txBody>
                    <a:bodyPr/>
                    <a:lstStyle/>
                    <a:p>
                      <a:r>
                        <a:rPr lang="en-US" sz="2000" dirty="0"/>
                        <a:t>Spanish Math RIT Score and national norms </a:t>
                      </a:r>
                    </a:p>
                  </a:txBody>
                  <a:tcPr/>
                </a:tc>
                <a:tc>
                  <a:txBody>
                    <a:bodyPr/>
                    <a:lstStyle/>
                    <a:p>
                      <a:r>
                        <a:rPr lang="en-US" sz="2000" dirty="0"/>
                        <a:t>Spanish Reading RIT scores and user norms </a:t>
                      </a:r>
                    </a:p>
                  </a:txBody>
                  <a:tcPr/>
                </a:tc>
                <a:extLst>
                  <a:ext uri="{0D108BD9-81ED-4DB2-BD59-A6C34878D82A}">
                    <a16:rowId xmlns:a16="http://schemas.microsoft.com/office/drawing/2014/main" val="2918744580"/>
                  </a:ext>
                </a:extLst>
              </a:tr>
              <a:tr h="930631">
                <a:tc>
                  <a:txBody>
                    <a:bodyPr/>
                    <a:lstStyle/>
                    <a:p>
                      <a:r>
                        <a:rPr lang="en-US" sz="2000" dirty="0"/>
                        <a:t>English and Spanish math are not treated as separate subjects for reporting </a:t>
                      </a:r>
                    </a:p>
                  </a:txBody>
                  <a:tcPr/>
                </a:tc>
                <a:tc>
                  <a:txBody>
                    <a:bodyPr/>
                    <a:lstStyle/>
                    <a:p>
                      <a:r>
                        <a:rPr lang="en-US" sz="2000" dirty="0"/>
                        <a:t>Spanish Reading will be treated as a separate subject </a:t>
                      </a:r>
                    </a:p>
                  </a:txBody>
                  <a:tcPr/>
                </a:tc>
                <a:extLst>
                  <a:ext uri="{0D108BD9-81ED-4DB2-BD59-A6C34878D82A}">
                    <a16:rowId xmlns:a16="http://schemas.microsoft.com/office/drawing/2014/main" val="182482078"/>
                  </a:ext>
                </a:extLst>
              </a:tr>
              <a:tr h="930631">
                <a:tc>
                  <a:txBody>
                    <a:bodyPr/>
                    <a:lstStyle/>
                    <a:p>
                      <a:r>
                        <a:rPr lang="en-US" sz="2000" dirty="0"/>
                        <a:t>Shared Learning Continuum – English and Spanish math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Spanish-specific Learning Continuum </a:t>
                      </a:r>
                    </a:p>
                    <a:p>
                      <a:endParaRPr lang="en-US" sz="2000" dirty="0"/>
                    </a:p>
                  </a:txBody>
                  <a:tcPr/>
                </a:tc>
                <a:extLst>
                  <a:ext uri="{0D108BD9-81ED-4DB2-BD59-A6C34878D82A}">
                    <a16:rowId xmlns:a16="http://schemas.microsoft.com/office/drawing/2014/main" val="2875698517"/>
                  </a:ext>
                </a:extLst>
              </a:tr>
              <a:tr h="539175">
                <a:tc>
                  <a:txBody>
                    <a:bodyPr/>
                    <a:lstStyle/>
                    <a:p>
                      <a:endParaRPr lang="en-US" sz="2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Spanish Reading will populate in all reports other than Projected Proficiency</a:t>
                      </a:r>
                    </a:p>
                    <a:p>
                      <a:endParaRPr lang="en-US" sz="2000" dirty="0"/>
                    </a:p>
                  </a:txBody>
                  <a:tcPr/>
                </a:tc>
                <a:extLst>
                  <a:ext uri="{0D108BD9-81ED-4DB2-BD59-A6C34878D82A}">
                    <a16:rowId xmlns:a16="http://schemas.microsoft.com/office/drawing/2014/main" val="753470130"/>
                  </a:ext>
                </a:extLst>
              </a:tr>
              <a:tr h="539175">
                <a:tc gridSpan="2">
                  <a:txBody>
                    <a:bodyPr/>
                    <a:lstStyle/>
                    <a:p>
                      <a:pPr algn="ctr"/>
                      <a:r>
                        <a:rPr lang="en-US" sz="2000" b="1" dirty="0"/>
                        <a:t>Included in MAP Growth licenses </a:t>
                      </a:r>
                    </a:p>
                  </a:txBody>
                  <a:tcPr/>
                </a:tc>
                <a:tc hMerge="1">
                  <a:txBody>
                    <a:bodyPr/>
                    <a:lstStyle/>
                    <a:p>
                      <a:endParaRPr lang="en-US" dirty="0"/>
                    </a:p>
                  </a:txBody>
                  <a:tcPr/>
                </a:tc>
                <a:extLst>
                  <a:ext uri="{0D108BD9-81ED-4DB2-BD59-A6C34878D82A}">
                    <a16:rowId xmlns:a16="http://schemas.microsoft.com/office/drawing/2014/main" val="2985370425"/>
                  </a:ext>
                </a:extLst>
              </a:tr>
            </a:tbl>
          </a:graphicData>
        </a:graphic>
      </p:graphicFrame>
      <p:pic>
        <p:nvPicPr>
          <p:cNvPr id="5" name="Picture 4">
            <a:extLst>
              <a:ext uri="{FF2B5EF4-FFF2-40B4-BE49-F238E27FC236}">
                <a16:creationId xmlns:a16="http://schemas.microsoft.com/office/drawing/2014/main" id="{55CF34DC-8D25-4F54-B71A-04A5DC435AE7}"/>
              </a:ext>
            </a:extLst>
          </p:cNvPr>
          <p:cNvPicPr>
            <a:picLocks noChangeAspect="1"/>
          </p:cNvPicPr>
          <p:nvPr/>
        </p:nvPicPr>
        <p:blipFill>
          <a:blip r:embed="rId2"/>
          <a:stretch>
            <a:fillRect/>
          </a:stretch>
        </p:blipFill>
        <p:spPr>
          <a:xfrm>
            <a:off x="10132480" y="60974"/>
            <a:ext cx="1221320" cy="1221320"/>
          </a:xfrm>
          <a:prstGeom prst="rect">
            <a:avLst/>
          </a:prstGeom>
        </p:spPr>
      </p:pic>
    </p:spTree>
    <p:extLst>
      <p:ext uri="{BB962C8B-B14F-4D97-AF65-F5344CB8AC3E}">
        <p14:creationId xmlns:p14="http://schemas.microsoft.com/office/powerpoint/2010/main" val="357911025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Learning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6774930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Professional Learning</a:t>
            </a:r>
          </a:p>
        </p:txBody>
      </p:sp>
      <p:sp>
        <p:nvSpPr>
          <p:cNvPr id="3" name="Content Placeholder 2"/>
          <p:cNvSpPr>
            <a:spLocks noGrp="1"/>
          </p:cNvSpPr>
          <p:nvPr>
            <p:ph idx="1"/>
          </p:nvPr>
        </p:nvSpPr>
        <p:spPr/>
        <p:txBody>
          <a:bodyPr>
            <a:normAutofit fontScale="92500" lnSpcReduction="20000"/>
          </a:bodyPr>
          <a:lstStyle/>
          <a:p>
            <a:r>
              <a:rPr lang="en-US" sz="3400" dirty="0"/>
              <a:t>Professional Learning Lead - Nebraska</a:t>
            </a:r>
          </a:p>
          <a:p>
            <a:pPr lvl="1"/>
            <a:r>
              <a:rPr lang="en-US" sz="3000" dirty="0"/>
              <a:t>Aly Martinez Wilkinson</a:t>
            </a:r>
          </a:p>
          <a:p>
            <a:endParaRPr lang="en-US" sz="3400" dirty="0"/>
          </a:p>
          <a:p>
            <a:r>
              <a:rPr lang="en-US" sz="3400" dirty="0"/>
              <a:t>Certified Facilitator </a:t>
            </a:r>
            <a:r>
              <a:rPr lang="en-US" sz="3400" dirty="0" smtClean="0"/>
              <a:t>(CF) Program</a:t>
            </a:r>
            <a:endParaRPr lang="en-US" sz="3400" dirty="0"/>
          </a:p>
          <a:p>
            <a:pPr lvl="1"/>
            <a:r>
              <a:rPr lang="en-US" sz="3000" dirty="0"/>
              <a:t>72 CFs across the state</a:t>
            </a:r>
          </a:p>
          <a:p>
            <a:pPr lvl="1"/>
            <a:r>
              <a:rPr lang="en-US" sz="3000" dirty="0"/>
              <a:t>Monthly </a:t>
            </a:r>
            <a:r>
              <a:rPr lang="en-US" sz="3000" dirty="0" smtClean="0"/>
              <a:t>eNews</a:t>
            </a:r>
            <a:endParaRPr lang="en-US" sz="3000" dirty="0"/>
          </a:p>
          <a:p>
            <a:pPr lvl="1"/>
            <a:r>
              <a:rPr lang="en-US" sz="3000" dirty="0"/>
              <a:t>4 recorded and 6 live webinars </a:t>
            </a:r>
          </a:p>
          <a:p>
            <a:pPr lvl="1"/>
            <a:r>
              <a:rPr lang="en-US" sz="3000" dirty="0"/>
              <a:t>Workshops to </a:t>
            </a:r>
            <a:r>
              <a:rPr lang="en-US" sz="3000" dirty="0" smtClean="0"/>
              <a:t>provide </a:t>
            </a:r>
            <a:r>
              <a:rPr lang="en-US" sz="3000" dirty="0"/>
              <a:t>content which can be delivered to </a:t>
            </a:r>
            <a:r>
              <a:rPr lang="en-US" sz="3000" dirty="0" smtClean="0"/>
              <a:t>schools and districts </a:t>
            </a:r>
            <a:endParaRPr lang="en-US" sz="3000" dirty="0"/>
          </a:p>
          <a:p>
            <a:pPr lvl="1"/>
            <a:r>
              <a:rPr lang="en-US" sz="3000" dirty="0" smtClean="0"/>
              <a:t>Professional Learning Catalog </a:t>
            </a:r>
            <a:r>
              <a:rPr lang="en-US" sz="3000" dirty="0"/>
              <a:t>of Events</a:t>
            </a:r>
          </a:p>
          <a:p>
            <a:pPr marL="914400" lvl="2" indent="0">
              <a:buNone/>
            </a:pPr>
            <a:r>
              <a:rPr lang="en-US" sz="2600" dirty="0"/>
              <a:t> </a:t>
            </a:r>
          </a:p>
          <a:p>
            <a:endParaRPr lang="en-US" sz="3400" dirty="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2276194744"/>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5"/>
            <a:ext cx="9504556" cy="1325563"/>
          </a:xfrm>
        </p:spPr>
        <p:txBody>
          <a:bodyPr>
            <a:normAutofit/>
          </a:bodyPr>
          <a:lstStyle/>
          <a:p>
            <a:r>
              <a:rPr lang="en-US" dirty="0">
                <a:solidFill>
                  <a:schemeClr val="accent1"/>
                </a:solidFill>
              </a:rPr>
              <a:t>Balanced Assessment System for Leaders</a:t>
            </a:r>
          </a:p>
        </p:txBody>
      </p:sp>
      <p:sp>
        <p:nvSpPr>
          <p:cNvPr id="3" name="Content Placeholder 2"/>
          <p:cNvSpPr>
            <a:spLocks noGrp="1"/>
          </p:cNvSpPr>
          <p:nvPr>
            <p:ph idx="1"/>
          </p:nvPr>
        </p:nvSpPr>
        <p:spPr>
          <a:xfrm>
            <a:off x="2438400" y="1825624"/>
            <a:ext cx="9504556" cy="5032375"/>
          </a:xfrm>
        </p:spPr>
        <p:txBody>
          <a:bodyPr>
            <a:normAutofit/>
          </a:bodyPr>
          <a:lstStyle/>
          <a:p>
            <a:r>
              <a:rPr lang="en-US" dirty="0" smtClean="0"/>
              <a:t>Deepen knowledge </a:t>
            </a:r>
            <a:r>
              <a:rPr lang="en-US" dirty="0"/>
              <a:t>of essential elements for supporting a balanced assessment system that maximizes student growth and </a:t>
            </a:r>
            <a:r>
              <a:rPr lang="en-US" dirty="0" smtClean="0"/>
              <a:t>achievement</a:t>
            </a:r>
          </a:p>
          <a:p>
            <a:pPr lvl="1"/>
            <a:r>
              <a:rPr lang="en-US" dirty="0"/>
              <a:t>Describe attributes of and purpose for a balanced </a:t>
            </a:r>
            <a:r>
              <a:rPr lang="en-US" dirty="0" smtClean="0"/>
              <a:t>assessment system</a:t>
            </a:r>
          </a:p>
          <a:p>
            <a:pPr lvl="1"/>
            <a:r>
              <a:rPr lang="en-US" dirty="0"/>
              <a:t>Reflect on key assessment </a:t>
            </a:r>
            <a:r>
              <a:rPr lang="en-US" dirty="0" smtClean="0"/>
              <a:t>practices for </a:t>
            </a:r>
            <a:r>
              <a:rPr lang="en-US" dirty="0"/>
              <a:t>student </a:t>
            </a:r>
            <a:r>
              <a:rPr lang="en-US" dirty="0" smtClean="0"/>
              <a:t>engagement</a:t>
            </a:r>
          </a:p>
          <a:p>
            <a:pPr lvl="1"/>
            <a:endParaRPr lang="en-US" dirty="0"/>
          </a:p>
          <a:p>
            <a:r>
              <a:rPr lang="en-US" dirty="0" smtClean="0"/>
              <a:t>Full Day Workshop offered in February 2020</a:t>
            </a:r>
          </a:p>
          <a:p>
            <a:pPr lvl="1"/>
            <a:r>
              <a:rPr lang="en-US" dirty="0" smtClean="0"/>
              <a:t>18</a:t>
            </a:r>
            <a:r>
              <a:rPr lang="en-US" baseline="30000" dirty="0" smtClean="0"/>
              <a:t>th</a:t>
            </a:r>
            <a:r>
              <a:rPr lang="en-US" dirty="0" smtClean="0"/>
              <a:t> North </a:t>
            </a:r>
            <a:r>
              <a:rPr lang="en-US" dirty="0"/>
              <a:t>Platte </a:t>
            </a:r>
            <a:endParaRPr lang="en-US" dirty="0" smtClean="0"/>
          </a:p>
          <a:p>
            <a:pPr lvl="1"/>
            <a:r>
              <a:rPr lang="en-US" dirty="0" smtClean="0"/>
              <a:t>19</a:t>
            </a:r>
            <a:r>
              <a:rPr lang="en-US" baseline="30000" dirty="0" smtClean="0"/>
              <a:t>th</a:t>
            </a:r>
            <a:r>
              <a:rPr lang="en-US" dirty="0" smtClean="0"/>
              <a:t> Lincoln </a:t>
            </a:r>
          </a:p>
          <a:p>
            <a:pPr lvl="1"/>
            <a:r>
              <a:rPr lang="en-US" dirty="0" smtClean="0"/>
              <a:t>20</a:t>
            </a:r>
            <a:r>
              <a:rPr lang="en-US" baseline="30000" dirty="0" smtClean="0"/>
              <a:t>th</a:t>
            </a:r>
            <a:r>
              <a:rPr lang="en-US" dirty="0" smtClean="0"/>
              <a:t> Kearney </a:t>
            </a:r>
          </a:p>
          <a:p>
            <a:pPr lvl="1"/>
            <a:r>
              <a:rPr lang="en-US" dirty="0" smtClean="0"/>
              <a:t>21</a:t>
            </a:r>
            <a:r>
              <a:rPr lang="en-US" baseline="30000" dirty="0" smtClean="0"/>
              <a:t>st</a:t>
            </a:r>
            <a:r>
              <a:rPr lang="en-US" dirty="0" smtClean="0"/>
              <a:t> La </a:t>
            </a:r>
            <a:r>
              <a:rPr lang="en-US" dirty="0"/>
              <a:t>Vista</a:t>
            </a:r>
          </a:p>
        </p:txBody>
      </p:sp>
    </p:spTree>
    <p:extLst>
      <p:ext uri="{BB962C8B-B14F-4D97-AF65-F5344CB8AC3E}">
        <p14:creationId xmlns:p14="http://schemas.microsoft.com/office/powerpoint/2010/main" val="291202429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Evidence-Based Writing</a:t>
            </a:r>
          </a:p>
        </p:txBody>
      </p:sp>
      <p:sp>
        <p:nvSpPr>
          <p:cNvPr id="3" name="Content Placeholder 2"/>
          <p:cNvSpPr>
            <a:spLocks noGrp="1"/>
          </p:cNvSpPr>
          <p:nvPr>
            <p:ph idx="1"/>
          </p:nvPr>
        </p:nvSpPr>
        <p:spPr>
          <a:xfrm>
            <a:off x="2338039" y="1690688"/>
            <a:ext cx="8915400" cy="4876258"/>
          </a:xfrm>
        </p:spPr>
        <p:txBody>
          <a:bodyPr/>
          <a:lstStyle/>
          <a:p>
            <a:r>
              <a:rPr lang="en-US" dirty="0"/>
              <a:t>Engage in examining the skills necessary for students to succeed in evidence-based </a:t>
            </a:r>
            <a:r>
              <a:rPr lang="en-US" dirty="0" smtClean="0"/>
              <a:t>writing</a:t>
            </a:r>
          </a:p>
          <a:p>
            <a:r>
              <a:rPr lang="en-US" dirty="0" smtClean="0"/>
              <a:t>Explore </a:t>
            </a:r>
            <a:r>
              <a:rPr lang="en-US" dirty="0"/>
              <a:t>strategies for teaching writing that can boost these skills</a:t>
            </a:r>
            <a:r>
              <a:rPr lang="en-US" dirty="0" smtClean="0"/>
              <a:t>.</a:t>
            </a:r>
          </a:p>
          <a:p>
            <a:r>
              <a:rPr lang="en-US" dirty="0" smtClean="0"/>
              <a:t>Plan </a:t>
            </a:r>
            <a:r>
              <a:rPr lang="en-US" dirty="0"/>
              <a:t>how to implement expanded or new ideas in your </a:t>
            </a:r>
            <a:r>
              <a:rPr lang="en-US" dirty="0" smtClean="0"/>
              <a:t>classroom</a:t>
            </a:r>
          </a:p>
          <a:p>
            <a:endParaRPr lang="en-US" dirty="0" smtClean="0"/>
          </a:p>
          <a:p>
            <a:pPr lvl="1"/>
            <a:r>
              <a:rPr lang="en-US" dirty="0"/>
              <a:t>U</a:t>
            </a:r>
            <a:r>
              <a:rPr lang="en-US" dirty="0" smtClean="0"/>
              <a:t>nderstanding </a:t>
            </a:r>
            <a:r>
              <a:rPr lang="en-US" dirty="0"/>
              <a:t>and developing best instructional practices to support evidence-based writing across the </a:t>
            </a:r>
            <a:r>
              <a:rPr lang="en-US" dirty="0" smtClean="0"/>
              <a:t>curriculum </a:t>
            </a:r>
          </a:p>
          <a:p>
            <a:pPr lvl="1"/>
            <a:r>
              <a:rPr lang="en-US" dirty="0" smtClean="0"/>
              <a:t>Strengthen </a:t>
            </a:r>
            <a:r>
              <a:rPr lang="en-US" dirty="0"/>
              <a:t>classroom practices that ensure students are on a trajectory to succeed with post-secondary writing </a:t>
            </a:r>
            <a:r>
              <a:rPr lang="en-US" dirty="0" smtClean="0"/>
              <a:t>challenges</a:t>
            </a:r>
            <a:endParaRPr lang="en-US" dirty="0"/>
          </a:p>
          <a:p>
            <a:endParaRPr lang="en-US" dirty="0"/>
          </a:p>
        </p:txBody>
      </p:sp>
    </p:spTree>
    <p:extLst>
      <p:ext uri="{BB962C8B-B14F-4D97-AF65-F5344CB8AC3E}">
        <p14:creationId xmlns:p14="http://schemas.microsoft.com/office/powerpoint/2010/main" val="426382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accent1"/>
                </a:solidFill>
              </a:rPr>
              <a:t>Evidence-Based Writing</a:t>
            </a:r>
          </a:p>
        </p:txBody>
      </p:sp>
      <p:sp>
        <p:nvSpPr>
          <p:cNvPr id="3" name="Content Placeholder 2"/>
          <p:cNvSpPr>
            <a:spLocks noGrp="1"/>
          </p:cNvSpPr>
          <p:nvPr>
            <p:ph idx="1"/>
          </p:nvPr>
        </p:nvSpPr>
        <p:spPr>
          <a:xfrm>
            <a:off x="2438399" y="1825625"/>
            <a:ext cx="9203473" cy="1776219"/>
          </a:xfrm>
        </p:spPr>
        <p:txBody>
          <a:bodyPr>
            <a:normAutofit/>
          </a:bodyPr>
          <a:lstStyle/>
          <a:p>
            <a:r>
              <a:rPr lang="en-US" dirty="0" smtClean="0"/>
              <a:t>Two Full Day Workshops </a:t>
            </a:r>
          </a:p>
          <a:p>
            <a:r>
              <a:rPr lang="en-US" dirty="0" smtClean="0"/>
              <a:t>Middle School </a:t>
            </a:r>
          </a:p>
          <a:p>
            <a:r>
              <a:rPr lang="en-US" dirty="0" smtClean="0"/>
              <a:t>Science and ELA </a:t>
            </a:r>
          </a:p>
          <a:p>
            <a:endParaRPr lang="en-US" dirty="0"/>
          </a:p>
          <a:p>
            <a:endParaRPr lang="en-US" dirty="0"/>
          </a:p>
        </p:txBody>
      </p:sp>
      <p:sp>
        <p:nvSpPr>
          <p:cNvPr id="4" name="Content Placeholder 2"/>
          <p:cNvSpPr txBox="1">
            <a:spLocks/>
          </p:cNvSpPr>
          <p:nvPr/>
        </p:nvSpPr>
        <p:spPr>
          <a:xfrm>
            <a:off x="2952322" y="3502024"/>
            <a:ext cx="4412165" cy="31218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smtClean="0"/>
              <a:t>Day 1 offerings:</a:t>
            </a:r>
          </a:p>
          <a:p>
            <a:pPr lvl="1"/>
            <a:r>
              <a:rPr lang="en-US" dirty="0"/>
              <a:t>February </a:t>
            </a:r>
            <a:endParaRPr lang="en-US" dirty="0" smtClean="0"/>
          </a:p>
          <a:p>
            <a:pPr lvl="2"/>
            <a:r>
              <a:rPr lang="en-US" dirty="0" smtClean="0"/>
              <a:t>25 </a:t>
            </a:r>
            <a:r>
              <a:rPr lang="en-US" dirty="0"/>
              <a:t>Scottsbluff </a:t>
            </a:r>
            <a:endParaRPr lang="en-US" dirty="0" smtClean="0"/>
          </a:p>
          <a:p>
            <a:pPr lvl="2"/>
            <a:r>
              <a:rPr lang="en-US" dirty="0" smtClean="0"/>
              <a:t>26 </a:t>
            </a:r>
            <a:r>
              <a:rPr lang="en-US" dirty="0"/>
              <a:t>Kearney </a:t>
            </a:r>
            <a:endParaRPr lang="en-US" dirty="0" smtClean="0"/>
          </a:p>
          <a:p>
            <a:pPr lvl="2"/>
            <a:r>
              <a:rPr lang="en-US" dirty="0" smtClean="0"/>
              <a:t>27 </a:t>
            </a:r>
            <a:r>
              <a:rPr lang="en-US" dirty="0"/>
              <a:t>Lincoln </a:t>
            </a:r>
            <a:endParaRPr lang="en-US" dirty="0" smtClean="0"/>
          </a:p>
          <a:p>
            <a:pPr lvl="1"/>
            <a:r>
              <a:rPr lang="en-US" dirty="0" smtClean="0"/>
              <a:t>March  </a:t>
            </a:r>
          </a:p>
          <a:p>
            <a:pPr lvl="2"/>
            <a:r>
              <a:rPr lang="en-US" dirty="0" smtClean="0"/>
              <a:t>4 Wakefield </a:t>
            </a:r>
          </a:p>
          <a:p>
            <a:pPr lvl="2"/>
            <a:r>
              <a:rPr lang="en-US" dirty="0" smtClean="0"/>
              <a:t>5 </a:t>
            </a:r>
            <a:r>
              <a:rPr lang="en-US" dirty="0"/>
              <a:t>La Vista </a:t>
            </a:r>
            <a:endParaRPr lang="en-US" dirty="0" smtClean="0"/>
          </a:p>
          <a:p>
            <a:pPr lvl="2"/>
            <a:r>
              <a:rPr lang="en-US" dirty="0" smtClean="0"/>
              <a:t>6 </a:t>
            </a:r>
            <a:r>
              <a:rPr lang="en-US" dirty="0"/>
              <a:t>La Vista</a:t>
            </a:r>
            <a:endParaRPr lang="en-US" dirty="0" smtClean="0"/>
          </a:p>
          <a:p>
            <a:endParaRPr lang="en-US" dirty="0" smtClean="0"/>
          </a:p>
          <a:p>
            <a:endParaRPr lang="en-US" dirty="0"/>
          </a:p>
        </p:txBody>
      </p:sp>
      <p:sp>
        <p:nvSpPr>
          <p:cNvPr id="5" name="Content Placeholder 2"/>
          <p:cNvSpPr txBox="1">
            <a:spLocks/>
          </p:cNvSpPr>
          <p:nvPr/>
        </p:nvSpPr>
        <p:spPr>
          <a:xfrm>
            <a:off x="7364487" y="3502024"/>
            <a:ext cx="3989313" cy="298798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 </a:t>
            </a:r>
            <a:r>
              <a:rPr lang="en-US" dirty="0" smtClean="0"/>
              <a:t>Day 2 offerings:</a:t>
            </a:r>
          </a:p>
          <a:p>
            <a:pPr lvl="1"/>
            <a:r>
              <a:rPr lang="en-US" dirty="0" smtClean="0"/>
              <a:t>May </a:t>
            </a:r>
          </a:p>
          <a:p>
            <a:pPr lvl="2"/>
            <a:r>
              <a:rPr lang="en-US" dirty="0" smtClean="0"/>
              <a:t>26 </a:t>
            </a:r>
            <a:r>
              <a:rPr lang="en-US" dirty="0"/>
              <a:t>Scottsbluff </a:t>
            </a:r>
          </a:p>
          <a:p>
            <a:pPr lvl="2"/>
            <a:r>
              <a:rPr lang="en-US" dirty="0" smtClean="0"/>
              <a:t>27 </a:t>
            </a:r>
            <a:r>
              <a:rPr lang="en-US" dirty="0"/>
              <a:t>Kearney </a:t>
            </a:r>
            <a:endParaRPr lang="en-US" dirty="0" smtClean="0"/>
          </a:p>
          <a:p>
            <a:pPr lvl="2"/>
            <a:r>
              <a:rPr lang="en-US" dirty="0" smtClean="0"/>
              <a:t>28 </a:t>
            </a:r>
            <a:r>
              <a:rPr lang="en-US" dirty="0"/>
              <a:t>Lincoln </a:t>
            </a:r>
            <a:endParaRPr lang="en-US" dirty="0" smtClean="0"/>
          </a:p>
          <a:p>
            <a:pPr lvl="1"/>
            <a:r>
              <a:rPr lang="en-US" dirty="0" smtClean="0"/>
              <a:t>June </a:t>
            </a:r>
          </a:p>
          <a:p>
            <a:pPr lvl="2"/>
            <a:r>
              <a:rPr lang="en-US" dirty="0" smtClean="0"/>
              <a:t>2 </a:t>
            </a:r>
            <a:r>
              <a:rPr lang="en-US" dirty="0"/>
              <a:t>Wakefield </a:t>
            </a:r>
            <a:endParaRPr lang="en-US" dirty="0" smtClean="0"/>
          </a:p>
          <a:p>
            <a:pPr lvl="2"/>
            <a:r>
              <a:rPr lang="en-US" dirty="0" smtClean="0"/>
              <a:t>3 </a:t>
            </a:r>
            <a:r>
              <a:rPr lang="en-US" dirty="0"/>
              <a:t>La Vista </a:t>
            </a:r>
            <a:endParaRPr lang="en-US" dirty="0" smtClean="0"/>
          </a:p>
          <a:p>
            <a:pPr lvl="2"/>
            <a:r>
              <a:rPr lang="en-US" dirty="0" smtClean="0"/>
              <a:t>4 </a:t>
            </a:r>
            <a:r>
              <a:rPr lang="en-US" dirty="0"/>
              <a:t>La Vista</a:t>
            </a:r>
            <a:endParaRPr lang="en-US" dirty="0" smtClean="0"/>
          </a:p>
          <a:p>
            <a:endParaRPr lang="en-US" dirty="0" smtClean="0"/>
          </a:p>
          <a:p>
            <a:endParaRPr lang="en-US" dirty="0"/>
          </a:p>
        </p:txBody>
      </p:sp>
    </p:spTree>
    <p:extLst>
      <p:ext uri="{BB962C8B-B14F-4D97-AF65-F5344CB8AC3E}">
        <p14:creationId xmlns:p14="http://schemas.microsoft.com/office/powerpoint/2010/main" val="549378990"/>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Science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7176200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60" name="Shape 360"/>
          <p:cNvSpPr txBox="1">
            <a:spLocks noGrp="1"/>
          </p:cNvSpPr>
          <p:nvPr>
            <p:ph type="body" idx="4294967295"/>
          </p:nvPr>
        </p:nvSpPr>
        <p:spPr>
          <a:xfrm>
            <a:off x="2511443" y="142101"/>
            <a:ext cx="9284760" cy="1125300"/>
          </a:xfrm>
          <a:prstGeom prst="rect">
            <a:avLst/>
          </a:prstGeom>
          <a:noFill/>
          <a:ln>
            <a:noFill/>
          </a:ln>
        </p:spPr>
        <p:txBody>
          <a:bodyPr spcFirstLastPara="1" vert="horz" wrap="square" lIns="91425" tIns="91425" rIns="91425" bIns="91425" rtlCol="0" anchor="b" anchorCtr="0">
            <a:noAutofit/>
          </a:bodyPr>
          <a:lstStyle/>
          <a:p>
            <a:pPr marL="0" indent="0" algn="ctr">
              <a:buClr>
                <a:schemeClr val="lt2"/>
              </a:buClr>
              <a:buSzPts val="4400"/>
              <a:buNone/>
            </a:pPr>
            <a:r>
              <a:rPr lang="en-US" sz="4400" b="1" dirty="0">
                <a:solidFill>
                  <a:schemeClr val="accent1"/>
                </a:solidFill>
                <a:latin typeface="Century Gothic" panose="020B0502020202020204" pitchFamily="34" charset="0"/>
              </a:rPr>
              <a:t>Development</a:t>
            </a:r>
            <a:r>
              <a:rPr lang="en-US" sz="4400" b="1" dirty="0">
                <a:solidFill>
                  <a:schemeClr val="accent1"/>
                </a:solidFill>
                <a:latin typeface="Century Gothic" panose="020B0502020202020204" pitchFamily="34" charset="0"/>
                <a:ea typeface="Century Gothic"/>
                <a:cs typeface="Century Gothic"/>
                <a:sym typeface="Century Gothic"/>
              </a:rPr>
              <a:t> Timeline</a:t>
            </a:r>
            <a:endParaRPr sz="4400" b="1" dirty="0">
              <a:solidFill>
                <a:schemeClr val="accent1"/>
              </a:solidFill>
              <a:latin typeface="Century Gothic" panose="020B0502020202020204" pitchFamily="34" charset="0"/>
              <a:ea typeface="Century Gothic"/>
              <a:cs typeface="Century Gothic"/>
              <a:sym typeface="Century Gothic"/>
            </a:endParaRPr>
          </a:p>
        </p:txBody>
      </p:sp>
      <p:grpSp>
        <p:nvGrpSpPr>
          <p:cNvPr id="2" name="Group 1"/>
          <p:cNvGrpSpPr/>
          <p:nvPr/>
        </p:nvGrpSpPr>
        <p:grpSpPr>
          <a:xfrm>
            <a:off x="2745063" y="1284132"/>
            <a:ext cx="7903271" cy="4902082"/>
            <a:chOff x="1400589" y="1366913"/>
            <a:chExt cx="9179979" cy="5614125"/>
          </a:xfrm>
        </p:grpSpPr>
        <p:grpSp>
          <p:nvGrpSpPr>
            <p:cNvPr id="345" name="Shape 345"/>
            <p:cNvGrpSpPr/>
            <p:nvPr/>
          </p:nvGrpSpPr>
          <p:grpSpPr>
            <a:xfrm>
              <a:off x="1790364" y="1423220"/>
              <a:ext cx="8790204" cy="5557818"/>
              <a:chOff x="-23061" y="91019"/>
              <a:chExt cx="8232065" cy="5557816"/>
            </a:xfrm>
          </p:grpSpPr>
          <p:sp>
            <p:nvSpPr>
              <p:cNvPr id="346" name="Shape 346"/>
              <p:cNvSpPr/>
              <p:nvPr/>
            </p:nvSpPr>
            <p:spPr>
              <a:xfrm>
                <a:off x="1" y="91019"/>
                <a:ext cx="6709421" cy="5147858"/>
              </a:xfrm>
              <a:custGeom>
                <a:avLst/>
                <a:gdLst/>
                <a:ahLst/>
                <a:cxnLst/>
                <a:rect l="0" t="0" r="0" b="0"/>
                <a:pathLst>
                  <a:path w="120000" h="120000" extrusionOk="0">
                    <a:moveTo>
                      <a:pt x="0" y="120000"/>
                    </a:moveTo>
                    <a:quadBezTo>
                      <a:pt x="20000" y="40000"/>
                      <a:pt x="102440" y="15000"/>
                    </a:quadBezTo>
                    <a:lnTo>
                      <a:pt x="101451" y="0"/>
                    </a:lnTo>
                    <a:lnTo>
                      <a:pt x="120000" y="24000"/>
                    </a:lnTo>
                    <a:lnTo>
                      <a:pt x="105408" y="60000"/>
                    </a:lnTo>
                    <a:lnTo>
                      <a:pt x="104419" y="45000"/>
                    </a:lnTo>
                    <a:quadBezTo>
                      <a:pt x="30000" y="55000"/>
                      <a:pt x="0" y="120000"/>
                    </a:quadBezTo>
                    <a:close/>
                  </a:path>
                </a:pathLst>
              </a:custGeom>
              <a:solidFill>
                <a:srgbClr val="001689"/>
              </a:solidFill>
              <a:ln>
                <a:solidFill>
                  <a:srgbClr val="607DA7"/>
                </a:solidFill>
              </a:ln>
              <a:effectLst>
                <a:softEdge rad="12700"/>
              </a:effectLst>
            </p:spPr>
            <p:txBody>
              <a:bodyPr spcFirstLastPara="1" wrap="square" lIns="91425" tIns="91425" rIns="91425" bIns="91425" anchor="ctr" anchorCtr="0">
                <a:noAutofit/>
              </a:bodyPr>
              <a:lstStyle/>
              <a:p>
                <a:endParaRPr sz="1200"/>
              </a:p>
            </p:txBody>
          </p:sp>
          <p:sp>
            <p:nvSpPr>
              <p:cNvPr id="347" name="Shape 347"/>
              <p:cNvSpPr/>
              <p:nvPr/>
            </p:nvSpPr>
            <p:spPr>
              <a:xfrm>
                <a:off x="-23061" y="5044646"/>
                <a:ext cx="148432" cy="15810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348" name="Shape 348"/>
              <p:cNvSpPr txBox="1"/>
              <p:nvPr/>
            </p:nvSpPr>
            <p:spPr>
              <a:xfrm>
                <a:off x="206727" y="4791135"/>
                <a:ext cx="1543200" cy="857700"/>
              </a:xfrm>
              <a:prstGeom prst="rect">
                <a:avLst/>
              </a:prstGeom>
              <a:noFill/>
              <a:ln>
                <a:noFill/>
              </a:ln>
            </p:spPr>
            <p:txBody>
              <a:bodyPr spcFirstLastPara="1" wrap="square" lIns="151475" tIns="0" rIns="0" bIns="0" anchor="t" anchorCtr="0">
                <a:noAutofit/>
              </a:bodyPr>
              <a:lstStyle/>
              <a:p>
                <a:pPr>
                  <a:lnSpc>
                    <a:spcPct val="90000"/>
                  </a:lnSpc>
                </a:pPr>
                <a:r>
                  <a:rPr lang="en-US" sz="2000" b="1" dirty="0">
                    <a:solidFill>
                      <a:srgbClr val="607DA7"/>
                    </a:solidFill>
                    <a:latin typeface="Century Gothic"/>
                    <a:ea typeface="Century Gothic"/>
                    <a:cs typeface="Century Gothic"/>
                    <a:sym typeface="Century Gothic"/>
                  </a:rPr>
                  <a:t>Adoption</a:t>
                </a:r>
                <a:r>
                  <a:rPr lang="en-US" sz="1200" b="1" dirty="0">
                    <a:solidFill>
                      <a:srgbClr val="607DA7"/>
                    </a:solidFill>
                  </a:rPr>
                  <a:t/>
                </a:r>
                <a:br>
                  <a:rPr lang="en-US" sz="1200" b="1" dirty="0">
                    <a:solidFill>
                      <a:srgbClr val="607DA7"/>
                    </a:solidFill>
                  </a:rPr>
                </a:br>
                <a:r>
                  <a:rPr lang="en-US" dirty="0">
                    <a:solidFill>
                      <a:srgbClr val="607DA7"/>
                    </a:solidFill>
                    <a:latin typeface="Century Gothic"/>
                    <a:ea typeface="Century Gothic"/>
                    <a:cs typeface="Century Gothic"/>
                    <a:sym typeface="Century Gothic"/>
                  </a:rPr>
                  <a:t>Sept. 2017</a:t>
                </a:r>
                <a:endParaRPr dirty="0">
                  <a:solidFill>
                    <a:srgbClr val="607DA7"/>
                  </a:solidFill>
                  <a:latin typeface="Century Gothic"/>
                  <a:ea typeface="Century Gothic"/>
                  <a:cs typeface="Century Gothic"/>
                  <a:sym typeface="Century Gothic"/>
                </a:endParaRPr>
              </a:p>
            </p:txBody>
          </p:sp>
          <p:sp>
            <p:nvSpPr>
              <p:cNvPr id="349" name="Shape 349"/>
              <p:cNvSpPr/>
              <p:nvPr/>
            </p:nvSpPr>
            <p:spPr>
              <a:xfrm>
                <a:off x="1499549" y="2838472"/>
                <a:ext cx="422461" cy="44940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350" name="Shape 350"/>
              <p:cNvSpPr/>
              <p:nvPr/>
            </p:nvSpPr>
            <p:spPr>
              <a:xfrm>
                <a:off x="5456867" y="2191488"/>
                <a:ext cx="1543200" cy="1469700"/>
              </a:xfrm>
              <a:prstGeom prst="rect">
                <a:avLst/>
              </a:prstGeom>
              <a:noFill/>
              <a:ln>
                <a:noFill/>
              </a:ln>
            </p:spPr>
            <p:txBody>
              <a:bodyPr spcFirstLastPara="1" wrap="square" lIns="91425" tIns="91425" rIns="91425" bIns="91425" anchor="ctr" anchorCtr="0">
                <a:noAutofit/>
              </a:bodyPr>
              <a:lstStyle/>
              <a:p>
                <a:endParaRPr sz="1200"/>
              </a:p>
            </p:txBody>
          </p:sp>
          <p:sp>
            <p:nvSpPr>
              <p:cNvPr id="351" name="Shape 351"/>
              <p:cNvSpPr txBox="1"/>
              <p:nvPr/>
            </p:nvSpPr>
            <p:spPr>
              <a:xfrm>
                <a:off x="6165912" y="1661617"/>
                <a:ext cx="2043092" cy="1469700"/>
              </a:xfrm>
              <a:prstGeom prst="rect">
                <a:avLst/>
              </a:prstGeom>
              <a:noFill/>
              <a:ln>
                <a:noFill/>
              </a:ln>
            </p:spPr>
            <p:txBody>
              <a:bodyPr spcFirstLastPara="1" wrap="square" lIns="259675" tIns="0" rIns="0" bIns="0" anchor="t" anchorCtr="0">
                <a:noAutofit/>
              </a:bodyPr>
              <a:lstStyle/>
              <a:p>
                <a:pPr algn="ctr"/>
                <a:r>
                  <a:rPr lang="en-US" sz="2000" b="1" dirty="0">
                    <a:solidFill>
                      <a:srgbClr val="3993D0"/>
                    </a:solidFill>
                    <a:latin typeface="Century Gothic"/>
                    <a:ea typeface="Century Gothic"/>
                    <a:cs typeface="Century Gothic"/>
                    <a:sym typeface="Century Gothic"/>
                  </a:rPr>
                  <a:t>Operational</a:t>
                </a:r>
                <a:r>
                  <a:rPr lang="en-US" sz="1600" dirty="0">
                    <a:solidFill>
                      <a:srgbClr val="3993D0"/>
                    </a:solidFill>
                    <a:latin typeface="Century Gothic"/>
                    <a:ea typeface="Century Gothic"/>
                    <a:cs typeface="Century Gothic"/>
                    <a:sym typeface="Century Gothic"/>
                  </a:rPr>
                  <a:t>      </a:t>
                </a:r>
                <a:r>
                  <a:rPr lang="en-US" dirty="0">
                    <a:solidFill>
                      <a:srgbClr val="3993D0"/>
                    </a:solidFill>
                    <a:latin typeface="Century Gothic"/>
                    <a:ea typeface="Century Gothic"/>
                    <a:cs typeface="Century Gothic"/>
                    <a:sym typeface="Century Gothic"/>
                  </a:rPr>
                  <a:t>Spring 2021</a:t>
                </a:r>
                <a:endParaRPr dirty="0">
                  <a:solidFill>
                    <a:srgbClr val="3993D0"/>
                  </a:solidFill>
                  <a:latin typeface="Century Gothic"/>
                  <a:ea typeface="Century Gothic"/>
                  <a:cs typeface="Century Gothic"/>
                  <a:sym typeface="Century Gothic"/>
                </a:endParaRPr>
              </a:p>
            </p:txBody>
          </p:sp>
        </p:grpSp>
        <p:sp>
          <p:nvSpPr>
            <p:cNvPr id="353" name="Shape 353"/>
            <p:cNvSpPr txBox="1"/>
            <p:nvPr/>
          </p:nvSpPr>
          <p:spPr>
            <a:xfrm>
              <a:off x="1400589" y="4382399"/>
              <a:ext cx="1482000" cy="1104000"/>
            </a:xfrm>
            <a:prstGeom prst="rect">
              <a:avLst/>
            </a:prstGeom>
            <a:noFill/>
            <a:ln>
              <a:noFill/>
            </a:ln>
          </p:spPr>
          <p:txBody>
            <a:bodyPr spcFirstLastPara="1" wrap="square" lIns="151475" tIns="0" rIns="0" bIns="0" anchor="t" anchorCtr="0">
              <a:noAutofit/>
            </a:bodyPr>
            <a:lstStyle/>
            <a:p>
              <a:r>
                <a:rPr lang="en-US" sz="2000" b="1" dirty="0" err="1">
                  <a:solidFill>
                    <a:srgbClr val="607DA7"/>
                  </a:solidFill>
                  <a:latin typeface="Century Gothic"/>
                  <a:ea typeface="Century Gothic"/>
                  <a:cs typeface="Century Gothic"/>
                  <a:sym typeface="Century Gothic"/>
                </a:rPr>
                <a:t>Visioning</a:t>
              </a:r>
              <a:r>
                <a:rPr lang="en-US" dirty="0" err="1">
                  <a:solidFill>
                    <a:srgbClr val="607DA7"/>
                  </a:solidFill>
                  <a:latin typeface="Century Gothic"/>
                  <a:ea typeface="Century Gothic"/>
                  <a:cs typeface="Century Gothic"/>
                  <a:sym typeface="Century Gothic"/>
                </a:rPr>
                <a:t>Nov</a:t>
              </a:r>
              <a:r>
                <a:rPr lang="en-US" dirty="0">
                  <a:solidFill>
                    <a:srgbClr val="607DA7"/>
                  </a:solidFill>
                  <a:latin typeface="Century Gothic"/>
                  <a:ea typeface="Century Gothic"/>
                  <a:cs typeface="Century Gothic"/>
                  <a:sym typeface="Century Gothic"/>
                </a:rPr>
                <a:t>. 2017</a:t>
              </a:r>
              <a:endParaRPr dirty="0">
                <a:solidFill>
                  <a:srgbClr val="607DA7"/>
                </a:solidFill>
                <a:latin typeface="Century Gothic"/>
                <a:ea typeface="Century Gothic"/>
                <a:cs typeface="Century Gothic"/>
                <a:sym typeface="Century Gothic"/>
              </a:endParaRPr>
            </a:p>
          </p:txBody>
        </p:sp>
        <p:sp>
          <p:nvSpPr>
            <p:cNvPr id="354" name="Shape 354"/>
            <p:cNvSpPr txBox="1"/>
            <p:nvPr/>
          </p:nvSpPr>
          <p:spPr>
            <a:xfrm>
              <a:off x="3315398" y="4971896"/>
              <a:ext cx="1786800" cy="1104000"/>
            </a:xfrm>
            <a:prstGeom prst="rect">
              <a:avLst/>
            </a:prstGeom>
            <a:noFill/>
            <a:ln>
              <a:noFill/>
            </a:ln>
          </p:spPr>
          <p:txBody>
            <a:bodyPr spcFirstLastPara="1" wrap="square" lIns="151475" tIns="0" rIns="0" bIns="0" anchor="t" anchorCtr="0">
              <a:noAutofit/>
            </a:bodyPr>
            <a:lstStyle/>
            <a:p>
              <a:pPr>
                <a:lnSpc>
                  <a:spcPct val="90000"/>
                </a:lnSpc>
              </a:pPr>
              <a:r>
                <a:rPr lang="en-US" sz="2000" b="1" dirty="0">
                  <a:solidFill>
                    <a:srgbClr val="607DA7"/>
                  </a:solidFill>
                  <a:latin typeface="Century Gothic"/>
                  <a:ea typeface="Century Gothic"/>
                  <a:cs typeface="Century Gothic"/>
                  <a:sym typeface="Century Gothic"/>
                </a:rPr>
                <a:t>Task Force</a:t>
              </a:r>
              <a:r>
                <a:rPr lang="en-US" sz="1200" b="1" dirty="0">
                  <a:solidFill>
                    <a:srgbClr val="607DA7"/>
                  </a:solidFill>
                </a:rPr>
                <a:t/>
              </a:r>
              <a:br>
                <a:rPr lang="en-US" sz="1200" b="1" dirty="0">
                  <a:solidFill>
                    <a:srgbClr val="607DA7"/>
                  </a:solidFill>
                </a:rPr>
              </a:br>
              <a:r>
                <a:rPr lang="en-US" dirty="0">
                  <a:solidFill>
                    <a:srgbClr val="607DA7"/>
                  </a:solidFill>
                  <a:latin typeface="Century Gothic"/>
                  <a:ea typeface="Century Gothic"/>
                  <a:cs typeface="Century Gothic"/>
                  <a:sym typeface="Century Gothic"/>
                </a:rPr>
                <a:t>Jan. 2018</a:t>
              </a:r>
              <a:endParaRPr dirty="0">
                <a:solidFill>
                  <a:srgbClr val="607DA7"/>
                </a:solidFill>
                <a:latin typeface="Century Gothic"/>
                <a:ea typeface="Century Gothic"/>
                <a:cs typeface="Century Gothic"/>
                <a:sym typeface="Century Gothic"/>
              </a:endParaRPr>
            </a:p>
          </p:txBody>
        </p:sp>
        <p:sp>
          <p:nvSpPr>
            <p:cNvPr id="355" name="Shape 355"/>
            <p:cNvSpPr/>
            <p:nvPr/>
          </p:nvSpPr>
          <p:spPr>
            <a:xfrm>
              <a:off x="2360989" y="5473096"/>
              <a:ext cx="166255" cy="18288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356" name="Shape 356"/>
            <p:cNvSpPr txBox="1"/>
            <p:nvPr/>
          </p:nvSpPr>
          <p:spPr>
            <a:xfrm>
              <a:off x="3795193" y="1945642"/>
              <a:ext cx="1648800" cy="1104000"/>
            </a:xfrm>
            <a:prstGeom prst="rect">
              <a:avLst/>
            </a:prstGeom>
            <a:noFill/>
            <a:ln>
              <a:noFill/>
            </a:ln>
          </p:spPr>
          <p:txBody>
            <a:bodyPr spcFirstLastPara="1" wrap="square" lIns="151475" tIns="0" rIns="0" bIns="0" anchor="t" anchorCtr="0">
              <a:noAutofit/>
            </a:bodyPr>
            <a:lstStyle/>
            <a:p>
              <a:r>
                <a:rPr lang="en-US" sz="2400" b="1" dirty="0">
                  <a:solidFill>
                    <a:schemeClr val="dk1"/>
                  </a:solidFill>
                  <a:latin typeface="Century Gothic"/>
                  <a:ea typeface="Century Gothic"/>
                  <a:cs typeface="Century Gothic"/>
                  <a:sym typeface="Century Gothic"/>
                </a:rPr>
                <a:t>Pilot</a:t>
              </a:r>
              <a:br>
                <a:rPr lang="en-US" sz="2400" b="1" dirty="0">
                  <a:solidFill>
                    <a:schemeClr val="dk1"/>
                  </a:solidFill>
                  <a:latin typeface="Century Gothic"/>
                  <a:ea typeface="Century Gothic"/>
                  <a:cs typeface="Century Gothic"/>
                  <a:sym typeface="Century Gothic"/>
                </a:rPr>
              </a:br>
              <a:r>
                <a:rPr lang="en-US" sz="2400" dirty="0">
                  <a:solidFill>
                    <a:schemeClr val="dk1"/>
                  </a:solidFill>
                  <a:latin typeface="Century Gothic"/>
                  <a:ea typeface="Century Gothic"/>
                  <a:cs typeface="Century Gothic"/>
                  <a:sym typeface="Century Gothic"/>
                </a:rPr>
                <a:t>Spring 2019</a:t>
              </a:r>
              <a:endParaRPr sz="2400" dirty="0">
                <a:solidFill>
                  <a:schemeClr val="dk1"/>
                </a:solidFill>
                <a:latin typeface="Century Gothic"/>
                <a:ea typeface="Century Gothic"/>
                <a:cs typeface="Century Gothic"/>
                <a:sym typeface="Century Gothic"/>
              </a:endParaRPr>
            </a:p>
          </p:txBody>
        </p:sp>
        <p:sp>
          <p:nvSpPr>
            <p:cNvPr id="358" name="Shape 358"/>
            <p:cNvSpPr txBox="1"/>
            <p:nvPr/>
          </p:nvSpPr>
          <p:spPr>
            <a:xfrm>
              <a:off x="5534348" y="1638848"/>
              <a:ext cx="1641965" cy="857700"/>
            </a:xfrm>
            <a:prstGeom prst="rect">
              <a:avLst/>
            </a:prstGeom>
            <a:noFill/>
            <a:ln>
              <a:noFill/>
            </a:ln>
          </p:spPr>
          <p:txBody>
            <a:bodyPr spcFirstLastPara="1" wrap="square" lIns="151475" tIns="0" rIns="0" bIns="0" anchor="t" anchorCtr="0">
              <a:noAutofit/>
            </a:bodyPr>
            <a:lstStyle/>
            <a:p>
              <a:pPr>
                <a:lnSpc>
                  <a:spcPct val="115000"/>
                </a:lnSpc>
              </a:pPr>
              <a:r>
                <a:rPr lang="en-US" sz="2000" b="1" dirty="0">
                  <a:solidFill>
                    <a:srgbClr val="3993D0"/>
                  </a:solidFill>
                  <a:latin typeface="Century Gothic"/>
                  <a:ea typeface="Century Gothic"/>
                  <a:cs typeface="Century Gothic"/>
                  <a:sym typeface="Century Gothic"/>
                </a:rPr>
                <a:t>Field Test</a:t>
              </a:r>
              <a:r>
                <a:rPr lang="en-US" sz="1200" dirty="0">
                  <a:solidFill>
                    <a:srgbClr val="3993D0"/>
                  </a:solidFill>
                </a:rPr>
                <a:t/>
              </a:r>
              <a:br>
                <a:rPr lang="en-US" sz="1200" dirty="0">
                  <a:solidFill>
                    <a:srgbClr val="3993D0"/>
                  </a:solidFill>
                </a:rPr>
              </a:br>
              <a:r>
                <a:rPr lang="en-US" dirty="0">
                  <a:solidFill>
                    <a:srgbClr val="3993D0"/>
                  </a:solidFill>
                  <a:latin typeface="Century Gothic"/>
                  <a:ea typeface="Century Gothic"/>
                  <a:cs typeface="Century Gothic"/>
                  <a:sym typeface="Century Gothic"/>
                </a:rPr>
                <a:t>Spring 2020</a:t>
              </a:r>
              <a:endParaRPr dirty="0">
                <a:solidFill>
                  <a:srgbClr val="3993D0"/>
                </a:solidFill>
                <a:latin typeface="Century Gothic"/>
                <a:ea typeface="Century Gothic"/>
                <a:cs typeface="Century Gothic"/>
                <a:sym typeface="Century Gothic"/>
              </a:endParaRPr>
            </a:p>
          </p:txBody>
        </p:sp>
        <p:sp>
          <p:nvSpPr>
            <p:cNvPr id="359" name="Shape 359"/>
            <p:cNvSpPr/>
            <p:nvPr/>
          </p:nvSpPr>
          <p:spPr>
            <a:xfrm>
              <a:off x="6344075" y="2628459"/>
              <a:ext cx="681600" cy="682752"/>
            </a:xfrm>
            <a:prstGeom prst="ellipse">
              <a:avLst/>
            </a:prstGeom>
            <a:solidFill>
              <a:srgbClr val="3993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361" name="Shape 361"/>
            <p:cNvSpPr txBox="1"/>
            <p:nvPr/>
          </p:nvSpPr>
          <p:spPr>
            <a:xfrm>
              <a:off x="1765121" y="3095953"/>
              <a:ext cx="2176800" cy="1311149"/>
            </a:xfrm>
            <a:prstGeom prst="rect">
              <a:avLst/>
            </a:prstGeom>
            <a:noFill/>
            <a:ln>
              <a:noFill/>
            </a:ln>
          </p:spPr>
          <p:txBody>
            <a:bodyPr spcFirstLastPara="1" wrap="square" lIns="151475" tIns="0" rIns="0" bIns="0" anchor="t" anchorCtr="0">
              <a:noAutofit/>
            </a:bodyPr>
            <a:lstStyle/>
            <a:p>
              <a:r>
                <a:rPr lang="en-US" sz="2000" b="1" dirty="0">
                  <a:solidFill>
                    <a:srgbClr val="607DA7"/>
                  </a:solidFill>
                  <a:latin typeface="Century Gothic"/>
                  <a:ea typeface="Century Gothic"/>
                  <a:cs typeface="Century Gothic"/>
                  <a:sym typeface="Century Gothic"/>
                </a:rPr>
                <a:t>Pilot</a:t>
              </a:r>
            </a:p>
            <a:p>
              <a:r>
                <a:rPr lang="en-US" sz="2000" b="1" dirty="0">
                  <a:solidFill>
                    <a:srgbClr val="607DA7"/>
                  </a:solidFill>
                  <a:latin typeface="Century Gothic"/>
                  <a:ea typeface="Century Gothic"/>
                  <a:cs typeface="Century Gothic"/>
                  <a:sym typeface="Century Gothic"/>
                </a:rPr>
                <a:t>Development</a:t>
              </a:r>
              <a:r>
                <a:rPr lang="en-US" sz="1200" b="1" dirty="0">
                  <a:solidFill>
                    <a:srgbClr val="607DA7"/>
                  </a:solidFill>
                </a:rPr>
                <a:t/>
              </a:r>
              <a:br>
                <a:rPr lang="en-US" sz="1200" b="1" dirty="0">
                  <a:solidFill>
                    <a:srgbClr val="607DA7"/>
                  </a:solidFill>
                </a:rPr>
              </a:br>
              <a:r>
                <a:rPr lang="en-US" dirty="0">
                  <a:solidFill>
                    <a:srgbClr val="607DA7"/>
                  </a:solidFill>
                  <a:latin typeface="Century Gothic"/>
                  <a:ea typeface="Century Gothic"/>
                  <a:cs typeface="Century Gothic"/>
                  <a:sym typeface="Century Gothic"/>
                </a:rPr>
                <a:t>Summer 2018</a:t>
              </a:r>
              <a:endParaRPr dirty="0">
                <a:solidFill>
                  <a:srgbClr val="607DA7"/>
                </a:solidFill>
                <a:latin typeface="Century Gothic"/>
                <a:ea typeface="Century Gothic"/>
                <a:cs typeface="Century Gothic"/>
                <a:sym typeface="Century Gothic"/>
              </a:endParaRPr>
            </a:p>
          </p:txBody>
        </p:sp>
        <p:sp>
          <p:nvSpPr>
            <p:cNvPr id="362" name="Shape 362"/>
            <p:cNvSpPr/>
            <p:nvPr/>
          </p:nvSpPr>
          <p:spPr>
            <a:xfrm>
              <a:off x="7516944" y="2318939"/>
              <a:ext cx="802500" cy="804672"/>
            </a:xfrm>
            <a:prstGeom prst="ellipse">
              <a:avLst/>
            </a:prstGeom>
            <a:solidFill>
              <a:srgbClr val="3993D0"/>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363" name="Shape 363"/>
            <p:cNvSpPr/>
            <p:nvPr/>
          </p:nvSpPr>
          <p:spPr>
            <a:xfrm>
              <a:off x="6377061" y="2534609"/>
              <a:ext cx="646378" cy="763417"/>
            </a:xfrm>
            <a:prstGeom prst="star5">
              <a:avLst>
                <a:gd name="adj" fmla="val 19098"/>
                <a:gd name="hf" fmla="val 105146"/>
                <a:gd name="vf" fmla="val 110557"/>
              </a:avLst>
            </a:prstGeom>
            <a:solidFill>
              <a:srgbClr val="F0C514"/>
            </a:solidFill>
            <a:ln w="25400" cap="flat" cmpd="sng">
              <a:solidFill>
                <a:schemeClr val="accent6">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endParaRPr sz="1600">
                <a:solidFill>
                  <a:schemeClr val="lt1"/>
                </a:solidFill>
                <a:latin typeface="Century Gothic"/>
                <a:ea typeface="Century Gothic"/>
                <a:cs typeface="Century Gothic"/>
                <a:sym typeface="Century Gothic"/>
              </a:endParaRPr>
            </a:p>
          </p:txBody>
        </p:sp>
        <p:sp>
          <p:nvSpPr>
            <p:cNvPr id="22" name="Shape 349"/>
            <p:cNvSpPr/>
            <p:nvPr/>
          </p:nvSpPr>
          <p:spPr>
            <a:xfrm>
              <a:off x="5267768" y="3052846"/>
              <a:ext cx="548640" cy="548640"/>
            </a:xfrm>
            <a:prstGeom prst="ellipse">
              <a:avLst/>
            </a:prstGeom>
            <a:solidFill>
              <a:srgbClr val="3993D0"/>
            </a:solidFill>
            <a:ln w="254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23" name="Shape 355"/>
            <p:cNvSpPr/>
            <p:nvPr/>
          </p:nvSpPr>
          <p:spPr>
            <a:xfrm>
              <a:off x="2882589" y="4783023"/>
              <a:ext cx="274320" cy="274320"/>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200"/>
            </a:p>
          </p:txBody>
        </p:sp>
        <p:sp>
          <p:nvSpPr>
            <p:cNvPr id="24" name="Shape 361"/>
            <p:cNvSpPr txBox="1"/>
            <p:nvPr/>
          </p:nvSpPr>
          <p:spPr>
            <a:xfrm>
              <a:off x="4977418" y="3986617"/>
              <a:ext cx="2176800" cy="1311149"/>
            </a:xfrm>
            <a:prstGeom prst="rect">
              <a:avLst/>
            </a:prstGeom>
            <a:noFill/>
            <a:ln>
              <a:noFill/>
            </a:ln>
          </p:spPr>
          <p:txBody>
            <a:bodyPr spcFirstLastPara="1" wrap="square" lIns="151475" tIns="0" rIns="0" bIns="0" anchor="t" anchorCtr="0">
              <a:noAutofit/>
            </a:bodyPr>
            <a:lstStyle/>
            <a:p>
              <a:r>
                <a:rPr lang="en-US" sz="2000" b="1" dirty="0">
                  <a:solidFill>
                    <a:srgbClr val="3993D0"/>
                  </a:solidFill>
                  <a:latin typeface="Century Gothic"/>
                  <a:ea typeface="Century Gothic"/>
                  <a:cs typeface="Century Gothic"/>
                  <a:sym typeface="Century Gothic"/>
                </a:rPr>
                <a:t>Field Test</a:t>
              </a:r>
            </a:p>
            <a:p>
              <a:r>
                <a:rPr lang="en-US" sz="2000" b="1" dirty="0">
                  <a:solidFill>
                    <a:srgbClr val="3993D0"/>
                  </a:solidFill>
                  <a:latin typeface="Century Gothic"/>
                  <a:ea typeface="Century Gothic"/>
                  <a:cs typeface="Century Gothic"/>
                  <a:sym typeface="Century Gothic"/>
                </a:rPr>
                <a:t>Development</a:t>
              </a:r>
              <a:r>
                <a:rPr lang="en-US" sz="1200" b="1" dirty="0">
                  <a:solidFill>
                    <a:srgbClr val="3993D0"/>
                  </a:solidFill>
                </a:rPr>
                <a:t/>
              </a:r>
              <a:br>
                <a:rPr lang="en-US" sz="1200" b="1" dirty="0">
                  <a:solidFill>
                    <a:srgbClr val="3993D0"/>
                  </a:solidFill>
                </a:rPr>
              </a:br>
              <a:r>
                <a:rPr lang="en-US" dirty="0">
                  <a:solidFill>
                    <a:srgbClr val="3993D0"/>
                  </a:solidFill>
                  <a:latin typeface="Century Gothic"/>
                  <a:ea typeface="Century Gothic"/>
                  <a:cs typeface="Century Gothic"/>
                  <a:sym typeface="Century Gothic"/>
                </a:rPr>
                <a:t>Summer 2019</a:t>
              </a:r>
              <a:endParaRPr dirty="0">
                <a:solidFill>
                  <a:srgbClr val="3993D0"/>
                </a:solidFill>
                <a:latin typeface="Century Gothic"/>
                <a:ea typeface="Century Gothic"/>
                <a:cs typeface="Century Gothic"/>
                <a:sym typeface="Century Gothic"/>
              </a:endParaRPr>
            </a:p>
          </p:txBody>
        </p:sp>
        <p:sp>
          <p:nvSpPr>
            <p:cNvPr id="25" name="Shape 361"/>
            <p:cNvSpPr txBox="1"/>
            <p:nvPr/>
          </p:nvSpPr>
          <p:spPr>
            <a:xfrm>
              <a:off x="7235319" y="3986617"/>
              <a:ext cx="2176800" cy="1311149"/>
            </a:xfrm>
            <a:prstGeom prst="rect">
              <a:avLst/>
            </a:prstGeom>
            <a:noFill/>
            <a:ln>
              <a:noFill/>
            </a:ln>
          </p:spPr>
          <p:txBody>
            <a:bodyPr spcFirstLastPara="1" wrap="square" lIns="151475" tIns="0" rIns="0" bIns="0" anchor="t" anchorCtr="0">
              <a:noAutofit/>
            </a:bodyPr>
            <a:lstStyle/>
            <a:p>
              <a:r>
                <a:rPr lang="en-US" sz="1600" b="1" dirty="0">
                  <a:solidFill>
                    <a:srgbClr val="25317B"/>
                  </a:solidFill>
                  <a:latin typeface="Century Gothic"/>
                  <a:ea typeface="Century Gothic"/>
                  <a:cs typeface="Century Gothic"/>
                  <a:sym typeface="Century Gothic"/>
                </a:rPr>
                <a:t>Future </a:t>
              </a:r>
            </a:p>
            <a:p>
              <a:r>
                <a:rPr lang="en-US" sz="2000" b="1" dirty="0">
                  <a:solidFill>
                    <a:srgbClr val="25317B"/>
                  </a:solidFill>
                  <a:latin typeface="Century Gothic"/>
                  <a:ea typeface="Century Gothic"/>
                  <a:cs typeface="Century Gothic"/>
                  <a:sym typeface="Century Gothic"/>
                </a:rPr>
                <a:t>Field Test</a:t>
              </a:r>
            </a:p>
            <a:p>
              <a:r>
                <a:rPr lang="en-US" sz="2000" b="1" dirty="0">
                  <a:solidFill>
                    <a:srgbClr val="25317B"/>
                  </a:solidFill>
                  <a:latin typeface="Century Gothic"/>
                  <a:ea typeface="Century Gothic"/>
                  <a:cs typeface="Century Gothic"/>
                  <a:sym typeface="Century Gothic"/>
                </a:rPr>
                <a:t>Development</a:t>
              </a:r>
              <a:r>
                <a:rPr lang="en-US" sz="1200" b="1" dirty="0">
                  <a:solidFill>
                    <a:srgbClr val="25317B"/>
                  </a:solidFill>
                </a:rPr>
                <a:t/>
              </a:r>
              <a:br>
                <a:rPr lang="en-US" sz="1200" b="1" dirty="0">
                  <a:solidFill>
                    <a:srgbClr val="25317B"/>
                  </a:solidFill>
                </a:rPr>
              </a:br>
              <a:r>
                <a:rPr lang="en-US" dirty="0">
                  <a:solidFill>
                    <a:srgbClr val="25317B"/>
                  </a:solidFill>
                  <a:latin typeface="Century Gothic"/>
                  <a:ea typeface="Century Gothic"/>
                  <a:cs typeface="Century Gothic"/>
                  <a:sym typeface="Century Gothic"/>
                </a:rPr>
                <a:t>Summer 2020</a:t>
              </a:r>
              <a:endParaRPr dirty="0">
                <a:solidFill>
                  <a:srgbClr val="25317B"/>
                </a:solidFill>
                <a:latin typeface="Century Gothic"/>
                <a:ea typeface="Century Gothic"/>
                <a:cs typeface="Century Gothic"/>
                <a:sym typeface="Century Gothic"/>
              </a:endParaRPr>
            </a:p>
          </p:txBody>
        </p:sp>
        <p:pic>
          <p:nvPicPr>
            <p:cNvPr id="26" name="Google Shape;445;p88"/>
            <p:cNvPicPr preferRelativeResize="0">
              <a:picLocks noChangeAspect="1"/>
            </p:cNvPicPr>
            <p:nvPr/>
          </p:nvPicPr>
          <p:blipFill rotWithShape="1">
            <a:blip r:embed="rId3">
              <a:alphaModFix/>
            </a:blip>
            <a:srcRect/>
            <a:stretch/>
          </p:blipFill>
          <p:spPr>
            <a:xfrm>
              <a:off x="8107853" y="6382784"/>
              <a:ext cx="2363614" cy="366360"/>
            </a:xfrm>
            <a:prstGeom prst="rect">
              <a:avLst/>
            </a:prstGeom>
            <a:noFill/>
            <a:ln>
              <a:noFill/>
            </a:ln>
          </p:spPr>
        </p:pic>
        <p:sp>
          <p:nvSpPr>
            <p:cNvPr id="27" name="Shape 363"/>
            <p:cNvSpPr/>
            <p:nvPr/>
          </p:nvSpPr>
          <p:spPr>
            <a:xfrm>
              <a:off x="8825547" y="1366913"/>
              <a:ext cx="1645920" cy="1645920"/>
            </a:xfrm>
            <a:prstGeom prst="star5">
              <a:avLst>
                <a:gd name="adj" fmla="val 19098"/>
                <a:gd name="hf" fmla="val 105146"/>
                <a:gd name="vf" fmla="val 110557"/>
              </a:avLst>
            </a:prstGeom>
            <a:solidFill>
              <a:srgbClr val="F0C514"/>
            </a:solidFill>
            <a:ln w="25400" cap="flat" cmpd="sng">
              <a:solidFill>
                <a:schemeClr val="accent6">
                  <a:lumMod val="20000"/>
                  <a:lumOff val="80000"/>
                </a:schemeClr>
              </a:solidFill>
              <a:prstDash val="solid"/>
              <a:round/>
              <a:headEnd type="none" w="sm" len="sm"/>
              <a:tailEnd type="none" w="sm" len="sm"/>
            </a:ln>
          </p:spPr>
          <p:txBody>
            <a:bodyPr spcFirstLastPara="1" wrap="square" lIns="91425" tIns="45700" rIns="91425" bIns="45700" anchor="ctr" anchorCtr="0">
              <a:noAutofit/>
            </a:bodyPr>
            <a:lstStyle/>
            <a:p>
              <a:pPr algn="ctr"/>
              <a:endParaRPr sz="1600">
                <a:solidFill>
                  <a:schemeClr val="lt1"/>
                </a:solidFill>
                <a:latin typeface="Century Gothic"/>
                <a:ea typeface="Century Gothic"/>
                <a:cs typeface="Century Gothic"/>
                <a:sym typeface="Century Gothic"/>
              </a:endParaRPr>
            </a:p>
          </p:txBody>
        </p:sp>
      </p:grpSp>
      <p:sp>
        <p:nvSpPr>
          <p:cNvPr id="29" name="Shape 349"/>
          <p:cNvSpPr/>
          <p:nvPr/>
        </p:nvSpPr>
        <p:spPr>
          <a:xfrm>
            <a:off x="5269422" y="3150143"/>
            <a:ext cx="432379" cy="463612"/>
          </a:xfrm>
          <a:prstGeom prst="ellipse">
            <a:avLst/>
          </a:prstGeom>
          <a:solidFill>
            <a:srgbClr val="607DA7"/>
          </a:solidFill>
          <a:ln w="25400" cap="flat" cmpd="sng">
            <a:solidFill>
              <a:srgbClr val="607DA7"/>
            </a:solidFill>
            <a:prstDash val="solid"/>
            <a:round/>
            <a:headEnd type="none" w="sm" len="sm"/>
            <a:tailEnd type="none" w="sm" len="sm"/>
          </a:ln>
        </p:spPr>
        <p:txBody>
          <a:bodyPr spcFirstLastPara="1" wrap="square" lIns="91425" tIns="91425" rIns="91425" bIns="91425" anchor="ctr" anchorCtr="0">
            <a:noAutofit/>
          </a:bodyPr>
          <a:lstStyle/>
          <a:p>
            <a:endParaRPr sz="1200"/>
          </a:p>
        </p:txBody>
      </p:sp>
    </p:spTree>
    <p:extLst>
      <p:ext uri="{BB962C8B-B14F-4D97-AF65-F5344CB8AC3E}">
        <p14:creationId xmlns:p14="http://schemas.microsoft.com/office/powerpoint/2010/main" val="16030870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8F34C-E420-4A9D-9A4D-26EF412B6296}"/>
              </a:ext>
            </a:extLst>
          </p:cNvPr>
          <p:cNvSpPr>
            <a:spLocks noGrp="1"/>
          </p:cNvSpPr>
          <p:nvPr>
            <p:ph type="title"/>
          </p:nvPr>
        </p:nvSpPr>
        <p:spPr/>
        <p:txBody>
          <a:bodyPr/>
          <a:lstStyle/>
          <a:p>
            <a:r>
              <a:rPr lang="en-US" dirty="0" smtClean="0"/>
              <a:t>			</a:t>
            </a:r>
            <a:r>
              <a:rPr lang="en-US" dirty="0"/>
              <a:t> </a:t>
            </a:r>
            <a:r>
              <a:rPr lang="en-US" dirty="0" smtClean="0"/>
              <a:t>    Waiver </a:t>
            </a:r>
            <a:endParaRPr lang="en-US" dirty="0"/>
          </a:p>
        </p:txBody>
      </p:sp>
      <p:sp>
        <p:nvSpPr>
          <p:cNvPr id="3" name="Content Placeholder 2">
            <a:extLst>
              <a:ext uri="{FF2B5EF4-FFF2-40B4-BE49-F238E27FC236}">
                <a16:creationId xmlns:a16="http://schemas.microsoft.com/office/drawing/2014/main" id="{33699C54-209B-4736-BFF5-EBCE8632521E}"/>
              </a:ext>
            </a:extLst>
          </p:cNvPr>
          <p:cNvSpPr>
            <a:spLocks noGrp="1"/>
          </p:cNvSpPr>
          <p:nvPr>
            <p:ph idx="1"/>
          </p:nvPr>
        </p:nvSpPr>
        <p:spPr/>
        <p:txBody>
          <a:bodyPr>
            <a:normAutofit fontScale="62500" lnSpcReduction="20000"/>
          </a:bodyPr>
          <a:lstStyle/>
          <a:p>
            <a:pPr marL="0" indent="0">
              <a:buNone/>
            </a:pPr>
            <a:r>
              <a:rPr lang="en-US" b="1" dirty="0"/>
              <a:t>What does this mean for statewide science assessments in 2019-2020?</a:t>
            </a:r>
            <a:endParaRPr lang="en-US" dirty="0"/>
          </a:p>
          <a:p>
            <a:pPr lvl="0"/>
            <a:r>
              <a:rPr lang="en-US" dirty="0"/>
              <a:t>5</a:t>
            </a:r>
            <a:r>
              <a:rPr lang="en-US" baseline="30000" dirty="0"/>
              <a:t>th</a:t>
            </a:r>
            <a:r>
              <a:rPr lang="en-US" dirty="0"/>
              <a:t> and 8</a:t>
            </a:r>
            <a:r>
              <a:rPr lang="en-US" baseline="30000" dirty="0"/>
              <a:t>th</a:t>
            </a:r>
            <a:r>
              <a:rPr lang="en-US" dirty="0"/>
              <a:t> grade students will only have to take one science test in the spring of 2020.</a:t>
            </a:r>
          </a:p>
          <a:p>
            <a:pPr lvl="0"/>
            <a:r>
              <a:rPr lang="en-US" dirty="0"/>
              <a:t>The tests in the spring of 2020 for 5</a:t>
            </a:r>
            <a:r>
              <a:rPr lang="en-US" baseline="30000" dirty="0"/>
              <a:t>th</a:t>
            </a:r>
            <a:r>
              <a:rPr lang="en-US" dirty="0"/>
              <a:t> and 8</a:t>
            </a:r>
            <a:r>
              <a:rPr lang="en-US" baseline="30000" dirty="0"/>
              <a:t>th</a:t>
            </a:r>
            <a:r>
              <a:rPr lang="en-US" dirty="0"/>
              <a:t> grade students will be a required field test aligned to Nebraska’s College and Career Ready Standards for Science (NCCRS-S).</a:t>
            </a:r>
          </a:p>
          <a:p>
            <a:pPr lvl="0"/>
            <a:r>
              <a:rPr lang="en-US" dirty="0"/>
              <a:t>Districts will not receive results from the field tests. Field tests are conducted to “test” the assessment questions/prompts not “test” students. </a:t>
            </a:r>
          </a:p>
          <a:p>
            <a:pPr lvl="0"/>
            <a:r>
              <a:rPr lang="en-US" dirty="0"/>
              <a:t>Results from the field test will not be reported to the public on the Nebraska Education Profile (NEP) nor be used in the calculations of  the </a:t>
            </a:r>
            <a:r>
              <a:rPr lang="en-US" dirty="0" err="1"/>
              <a:t>AQuESTT</a:t>
            </a:r>
            <a:r>
              <a:rPr lang="en-US" dirty="0"/>
              <a:t> accountability system. </a:t>
            </a:r>
          </a:p>
          <a:p>
            <a:pPr lvl="0"/>
            <a:r>
              <a:rPr lang="en-US" dirty="0"/>
              <a:t>Field tests are used to inform the process as we move towards an operational test in 2020-2021.</a:t>
            </a:r>
          </a:p>
          <a:p>
            <a:pPr marL="0" indent="0">
              <a:buNone/>
            </a:pPr>
            <a:r>
              <a:rPr lang="en-US" b="1" dirty="0"/>
              <a:t>What does this mean for science teaching and learning 2019-2020?</a:t>
            </a:r>
            <a:endParaRPr lang="en-US" dirty="0"/>
          </a:p>
          <a:p>
            <a:pPr lvl="0"/>
            <a:r>
              <a:rPr lang="en-US" dirty="0"/>
              <a:t>Grade-level science instruction should be aligned to Nebraska’s College and Career Ready Standards for Science (NCCRS-S).  Teaching towards the legacy science standards should be discontinued.  </a:t>
            </a:r>
          </a:p>
        </p:txBody>
      </p:sp>
    </p:spTree>
    <p:extLst>
      <p:ext uri="{BB962C8B-B14F-4D97-AF65-F5344CB8AC3E}">
        <p14:creationId xmlns:p14="http://schemas.microsoft.com/office/powerpoint/2010/main" val="366754180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36672" y="300295"/>
            <a:ext cx="8738507" cy="6209457"/>
          </a:xfrm>
          <a:prstGeom prst="rect">
            <a:avLst/>
          </a:prstGeom>
        </p:spPr>
      </p:pic>
      <p:sp>
        <p:nvSpPr>
          <p:cNvPr id="3" name="Right Arrow 2"/>
          <p:cNvSpPr/>
          <p:nvPr/>
        </p:nvSpPr>
        <p:spPr>
          <a:xfrm>
            <a:off x="2115800" y="881639"/>
            <a:ext cx="3314700" cy="10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262757" y="1072823"/>
            <a:ext cx="3020786" cy="646331"/>
          </a:xfrm>
          <a:prstGeom prst="rect">
            <a:avLst/>
          </a:prstGeom>
          <a:noFill/>
        </p:spPr>
        <p:txBody>
          <a:bodyPr wrap="square" rtlCol="0">
            <a:spAutoFit/>
          </a:bodyPr>
          <a:lstStyle/>
          <a:p>
            <a:r>
              <a:rPr lang="en-US" dirty="0" smtClean="0">
                <a:solidFill>
                  <a:schemeClr val="bg1"/>
                </a:solidFill>
              </a:rPr>
              <a:t>Found on the NDE Statewide Assessment webpage </a:t>
            </a:r>
            <a:endParaRPr lang="en-US" dirty="0">
              <a:solidFill>
                <a:schemeClr val="bg1"/>
              </a:solidFill>
            </a:endParaRPr>
          </a:p>
        </p:txBody>
      </p:sp>
    </p:spTree>
    <p:extLst>
      <p:ext uri="{BB962C8B-B14F-4D97-AF65-F5344CB8AC3E}">
        <p14:creationId xmlns:p14="http://schemas.microsoft.com/office/powerpoint/2010/main" val="20366245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08F1-7811-4372-8BBF-936950612395}"/>
              </a:ext>
            </a:extLst>
          </p:cNvPr>
          <p:cNvSpPr>
            <a:spLocks noGrp="1"/>
          </p:cNvSpPr>
          <p:nvPr>
            <p:ph type="title"/>
          </p:nvPr>
        </p:nvSpPr>
        <p:spPr>
          <a:xfrm>
            <a:off x="2397211" y="607902"/>
            <a:ext cx="9543534" cy="486099"/>
          </a:xfrm>
        </p:spPr>
        <p:txBody>
          <a:bodyPr>
            <a:noAutofit/>
          </a:bodyPr>
          <a:lstStyle/>
          <a:p>
            <a:r>
              <a:rPr lang="en-US" dirty="0">
                <a:solidFill>
                  <a:schemeClr val="accent1"/>
                </a:solidFill>
              </a:rPr>
              <a:t>What we heard from Nebraska educators</a:t>
            </a:r>
          </a:p>
        </p:txBody>
      </p:sp>
      <p:sp>
        <p:nvSpPr>
          <p:cNvPr id="5" name="Text Placeholder 2">
            <a:extLst>
              <a:ext uri="{FF2B5EF4-FFF2-40B4-BE49-F238E27FC236}">
                <a16:creationId xmlns:a16="http://schemas.microsoft.com/office/drawing/2014/main" id="{45B4F972-B74C-47F9-8305-83184F459ED2}"/>
              </a:ext>
            </a:extLst>
          </p:cNvPr>
          <p:cNvSpPr txBox="1">
            <a:spLocks/>
          </p:cNvSpPr>
          <p:nvPr/>
        </p:nvSpPr>
        <p:spPr>
          <a:xfrm>
            <a:off x="6911545" y="1526423"/>
            <a:ext cx="4093791" cy="3921125"/>
          </a:xfrm>
          <a:prstGeom prst="rect">
            <a:avLst/>
          </a:prstGeom>
        </p:spPr>
        <p:txBody>
          <a:bodyPr vert="horz" lIns="91440" tIns="45720" rIns="91440" bIns="45720" rtlCol="0">
            <a:noAutofit/>
          </a:bodyPr>
          <a:lstStyle>
            <a:lvl1pPr marL="461963" indent="-461963" algn="l" defTabSz="914400" rtl="0" eaLnBrk="1" latinLnBrk="0" hangingPunct="1">
              <a:lnSpc>
                <a:spcPct val="110000"/>
              </a:lnSpc>
              <a:spcBef>
                <a:spcPts val="0"/>
              </a:spcBef>
              <a:spcAft>
                <a:spcPts val="1200"/>
              </a:spcAft>
              <a:buClr>
                <a:schemeClr val="accent1"/>
              </a:buClr>
              <a:buFont typeface="HiraginoSans-W3" charset="-128"/>
              <a:buChar char="✚"/>
              <a:tabLst/>
              <a:defRPr sz="24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12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1200"/>
              </a:spcAft>
              <a:buClr>
                <a:schemeClr val="accent1"/>
              </a:buClr>
              <a:buSzPct val="70000"/>
              <a:buFont typeface="HiraginoSans-W3" charset="-128"/>
              <a:buChar char="✚"/>
              <a:tabLst/>
              <a:defRPr sz="24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1200"/>
              </a:spcAft>
              <a:buClr>
                <a:schemeClr val="accent1"/>
              </a:buClr>
              <a:buSzPct val="80000"/>
              <a:buFont typeface="HiraginoSans-W3" charset="-128"/>
              <a:buChar char="-"/>
              <a:tabLst/>
              <a:defRPr sz="24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1149350" indent="-342900" algn="l" defTabSz="914400" rtl="0" eaLnBrk="1" latinLnBrk="0" hangingPunct="1">
              <a:lnSpc>
                <a:spcPct val="110000"/>
              </a:lnSpc>
              <a:spcBef>
                <a:spcPts val="500"/>
              </a:spcBef>
              <a:spcAft>
                <a:spcPts val="800"/>
              </a:spcAft>
              <a:buClr>
                <a:schemeClr val="accent1"/>
              </a:buClr>
              <a:buSzPct val="70000"/>
              <a:buFont typeface="HiraginoSans-W3" charset="-128"/>
              <a:buChar char="✚"/>
              <a:tabLst/>
              <a:defRPr sz="24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HiraginoSans-W3" panose="020B0400000000000000" pitchFamily="34" charset="-128"/>
              <a:buChar char="✚"/>
            </a:pPr>
            <a:r>
              <a:rPr lang="en-US" sz="2600" dirty="0"/>
              <a:t>Understandable, applicable results</a:t>
            </a:r>
          </a:p>
          <a:p>
            <a:pPr>
              <a:buFont typeface="HiraginoSans-W3" panose="020B0400000000000000" pitchFamily="34" charset="-128"/>
              <a:buChar char="✚"/>
            </a:pPr>
            <a:r>
              <a:rPr lang="en-US" sz="2600" dirty="0"/>
              <a:t>Helps reveal which schools need support </a:t>
            </a:r>
          </a:p>
          <a:p>
            <a:pPr>
              <a:buFont typeface="HiraginoSans-W3" panose="020B0400000000000000" pitchFamily="34" charset="-128"/>
              <a:buChar char="✚"/>
            </a:pPr>
            <a:r>
              <a:rPr lang="en-US" sz="2600" dirty="0"/>
              <a:t>Collaborative, ongoing professional learning</a:t>
            </a:r>
          </a:p>
          <a:p>
            <a:pPr>
              <a:buFont typeface="HiraginoSans-W3" panose="020B0400000000000000" pitchFamily="34" charset="-128"/>
              <a:buChar char="✚"/>
            </a:pPr>
            <a:r>
              <a:rPr lang="en-US" sz="2600" dirty="0"/>
              <a:t>A single assessment </a:t>
            </a:r>
            <a:r>
              <a:rPr lang="en-US" sz="2600" dirty="0" smtClean="0"/>
              <a:t>model/less </a:t>
            </a:r>
            <a:r>
              <a:rPr lang="en-US" sz="2600" dirty="0"/>
              <a:t>testing</a:t>
            </a:r>
          </a:p>
        </p:txBody>
      </p:sp>
      <p:sp>
        <p:nvSpPr>
          <p:cNvPr id="8" name="Text Placeholder 2">
            <a:extLst>
              <a:ext uri="{FF2B5EF4-FFF2-40B4-BE49-F238E27FC236}">
                <a16:creationId xmlns:a16="http://schemas.microsoft.com/office/drawing/2014/main" id="{93DE9534-CD5D-814B-8C2F-EF281B6957EF}"/>
              </a:ext>
            </a:extLst>
          </p:cNvPr>
          <p:cNvSpPr txBox="1">
            <a:spLocks/>
          </p:cNvSpPr>
          <p:nvPr/>
        </p:nvSpPr>
        <p:spPr>
          <a:xfrm>
            <a:off x="2397211" y="1526422"/>
            <a:ext cx="3723694" cy="3921125"/>
          </a:xfrm>
          <a:prstGeom prst="rect">
            <a:avLst/>
          </a:prstGeom>
        </p:spPr>
        <p:txBody>
          <a:bodyPr vert="horz" lIns="91440" tIns="45720" rIns="91440" bIns="45720" rtlCol="0">
            <a:noAutofit/>
          </a:bodyPr>
          <a:lstStyle>
            <a:lvl1pPr marL="461963" indent="-461963" algn="l" defTabSz="914400" rtl="0" eaLnBrk="1" latinLnBrk="0" hangingPunct="1">
              <a:lnSpc>
                <a:spcPct val="110000"/>
              </a:lnSpc>
              <a:spcBef>
                <a:spcPts val="0"/>
              </a:spcBef>
              <a:spcAft>
                <a:spcPts val="1200"/>
              </a:spcAft>
              <a:buClr>
                <a:schemeClr val="accent1"/>
              </a:buClr>
              <a:buFont typeface="HiraginoSans-W3" charset="-128"/>
              <a:buChar char="✚"/>
              <a:tabLst/>
              <a:defRPr sz="24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12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1200"/>
              </a:spcAft>
              <a:buClr>
                <a:schemeClr val="accent1"/>
              </a:buClr>
              <a:buSzPct val="70000"/>
              <a:buFont typeface="HiraginoSans-W3" charset="-128"/>
              <a:buChar char="✚"/>
              <a:tabLst/>
              <a:defRPr sz="24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1200"/>
              </a:spcAft>
              <a:buClr>
                <a:schemeClr val="accent1"/>
              </a:buClr>
              <a:buSzPct val="80000"/>
              <a:buFont typeface="HiraginoSans-W3" charset="-128"/>
              <a:buChar char="-"/>
              <a:tabLst/>
              <a:defRPr sz="24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1149350" indent="-342900" algn="l" defTabSz="914400" rtl="0" eaLnBrk="1" latinLnBrk="0" hangingPunct="1">
              <a:lnSpc>
                <a:spcPct val="110000"/>
              </a:lnSpc>
              <a:spcBef>
                <a:spcPts val="500"/>
              </a:spcBef>
              <a:spcAft>
                <a:spcPts val="800"/>
              </a:spcAft>
              <a:buClr>
                <a:schemeClr val="accent1"/>
              </a:buClr>
              <a:buSzPct val="70000"/>
              <a:buFont typeface="HiraginoSans-W3" charset="-128"/>
              <a:buChar char="✚"/>
              <a:tabLst/>
              <a:defRPr sz="24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HiraginoSans-W3" panose="020B0400000000000000" pitchFamily="34" charset="-128"/>
              <a:buChar char="✚"/>
            </a:pPr>
            <a:r>
              <a:rPr lang="en-US" sz="2600"/>
              <a:t>Insights that inform daily instruction </a:t>
            </a:r>
          </a:p>
          <a:p>
            <a:pPr>
              <a:buFont typeface="HiraginoSans-W3" panose="020B0400000000000000" pitchFamily="34" charset="-128"/>
              <a:buChar char="✚"/>
            </a:pPr>
            <a:r>
              <a:rPr lang="en-US" sz="2600"/>
              <a:t>Alignment to standards </a:t>
            </a:r>
          </a:p>
          <a:p>
            <a:pPr>
              <a:buFont typeface="HiraginoSans-W3" panose="020B0400000000000000" pitchFamily="34" charset="-128"/>
              <a:buChar char="✚"/>
            </a:pPr>
            <a:r>
              <a:rPr lang="en-US" sz="2600"/>
              <a:t>Accelerates learning for all students </a:t>
            </a:r>
          </a:p>
          <a:p>
            <a:pPr>
              <a:buFont typeface="HiraginoSans-W3" panose="020B0400000000000000" pitchFamily="34" charset="-128"/>
              <a:buChar char="✚"/>
            </a:pPr>
            <a:r>
              <a:rPr lang="en-US" sz="2600"/>
              <a:t>Easy to use/administer with consistent experiences for students and teachers </a:t>
            </a:r>
          </a:p>
        </p:txBody>
      </p:sp>
    </p:spTree>
    <p:extLst>
      <p:ext uri="{BB962C8B-B14F-4D97-AF65-F5344CB8AC3E}">
        <p14:creationId xmlns:p14="http://schemas.microsoft.com/office/powerpoint/2010/main" val="148459526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7384" y="930876"/>
            <a:ext cx="8396415" cy="4926227"/>
          </a:xfrm>
        </p:spPr>
        <p:txBody>
          <a:bodyPr>
            <a:normAutofit/>
          </a:bodyPr>
          <a:lstStyle/>
          <a:p>
            <a:r>
              <a:rPr lang="en-US" dirty="0" smtClean="0"/>
              <a:t>	5</a:t>
            </a:r>
            <a:r>
              <a:rPr lang="en-US" baseline="30000" dirty="0" smtClean="0"/>
              <a:t>th</a:t>
            </a:r>
            <a:r>
              <a:rPr lang="en-US" dirty="0" smtClean="0"/>
              <a:t> grade pre-pilot task  </a:t>
            </a:r>
            <a:br>
              <a:rPr lang="en-US" dirty="0" smtClean="0"/>
            </a:br>
            <a:r>
              <a:rPr lang="en-US" dirty="0" smtClean="0"/>
              <a:t>		</a:t>
            </a:r>
            <a:r>
              <a:rPr lang="en-US" sz="3600" u="sng" dirty="0" smtClean="0">
                <a:hlinkClick r:id="rId2"/>
              </a:rPr>
              <a:t>http</a:t>
            </a:r>
            <a:r>
              <a:rPr lang="en-US" sz="3600" u="sng" dirty="0">
                <a:hlinkClick r:id="rId2"/>
              </a:rPr>
              <a:t>://</a:t>
            </a:r>
            <a:r>
              <a:rPr lang="en-US" sz="3600" u="sng" dirty="0" smtClean="0">
                <a:hlinkClick r:id="rId2"/>
              </a:rPr>
              <a:t>bit.ly/prepilot5</a:t>
            </a:r>
            <a:r>
              <a:rPr lang="en-US" u="sng" dirty="0" smtClean="0"/>
              <a:t/>
            </a:r>
            <a:br>
              <a:rPr lang="en-US" u="sng" dirty="0" smtClean="0"/>
            </a:br>
            <a:r>
              <a:rPr lang="en-US" u="sng" dirty="0"/>
              <a:t/>
            </a:r>
            <a:br>
              <a:rPr lang="en-US" u="sng" dirty="0"/>
            </a:br>
            <a:r>
              <a:rPr lang="en-US" sz="3100" u="sng" dirty="0">
                <a:hlinkClick r:id="rId3"/>
              </a:rPr>
              <a:t>5th Gr Pre-Pilot Task – Changing Coral</a:t>
            </a:r>
            <a:r>
              <a:rPr lang="en-US" sz="3100" dirty="0"/>
              <a:t> (</a:t>
            </a:r>
            <a:r>
              <a:rPr lang="en-US" sz="3100" i="1" dirty="0"/>
              <a:t>Pdf</a:t>
            </a:r>
            <a:r>
              <a:rPr lang="en-US" sz="3100" dirty="0" smtClean="0"/>
              <a:t>)</a:t>
            </a:r>
            <a:br>
              <a:rPr lang="en-US" sz="3100" dirty="0" smtClean="0"/>
            </a:br>
            <a:r>
              <a:rPr lang="en-US" sz="3100" u="sng" dirty="0">
                <a:hlinkClick r:id="rId4"/>
              </a:rPr>
              <a:t>5th Gr Pre-Pilot Key – Changing Coral</a:t>
            </a:r>
            <a:r>
              <a:rPr lang="en-US" sz="3100" dirty="0"/>
              <a:t> (</a:t>
            </a:r>
            <a:r>
              <a:rPr lang="en-US" sz="3100" i="1" dirty="0"/>
              <a:t>Pdf</a:t>
            </a:r>
            <a:r>
              <a:rPr lang="en-US" sz="3100" dirty="0" smtClean="0"/>
              <a:t>)</a:t>
            </a:r>
            <a:br>
              <a:rPr lang="en-US" sz="3100" dirty="0" smtClean="0"/>
            </a:br>
            <a:r>
              <a:rPr lang="en-US" sz="3100" u="sng" dirty="0">
                <a:hlinkClick r:id="rId5"/>
              </a:rPr>
              <a:t>5th Gr Changing Coral Annotated</a:t>
            </a:r>
            <a:r>
              <a:rPr lang="en-US" sz="3100" dirty="0"/>
              <a:t> (</a:t>
            </a:r>
            <a:r>
              <a:rPr lang="en-US" sz="3100" i="1" dirty="0"/>
              <a:t>PowerPoint</a:t>
            </a:r>
            <a:r>
              <a:rPr lang="en-US" sz="3100" dirty="0"/>
              <a:t>)</a:t>
            </a:r>
          </a:p>
        </p:txBody>
      </p:sp>
    </p:spTree>
    <p:extLst>
      <p:ext uri="{BB962C8B-B14F-4D97-AF65-F5344CB8AC3E}">
        <p14:creationId xmlns:p14="http://schemas.microsoft.com/office/powerpoint/2010/main" val="14550972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247" y="1093573"/>
            <a:ext cx="10161814" cy="4988820"/>
          </a:xfrm>
        </p:spPr>
        <p:txBody>
          <a:bodyPr>
            <a:normAutofit/>
          </a:bodyPr>
          <a:lstStyle/>
          <a:p>
            <a:r>
              <a:rPr lang="en-US" sz="6000" dirty="0" smtClean="0"/>
              <a:t>	    </a:t>
            </a:r>
            <a:r>
              <a:rPr lang="en-US" sz="4900" dirty="0" smtClean="0"/>
              <a:t>8</a:t>
            </a:r>
            <a:r>
              <a:rPr lang="en-US" sz="4900" baseline="30000" dirty="0" smtClean="0"/>
              <a:t>th</a:t>
            </a:r>
            <a:r>
              <a:rPr lang="en-US" sz="4900" dirty="0" smtClean="0"/>
              <a:t> grade pre-pilot task  </a:t>
            </a:r>
            <a:r>
              <a:rPr lang="en-US" dirty="0" smtClean="0"/>
              <a:t/>
            </a:r>
            <a:br>
              <a:rPr lang="en-US" dirty="0" smtClean="0"/>
            </a:br>
            <a:r>
              <a:rPr lang="en-US" dirty="0"/>
              <a:t>	</a:t>
            </a:r>
            <a:r>
              <a:rPr lang="en-US" dirty="0" smtClean="0"/>
              <a:t>		</a:t>
            </a:r>
            <a:r>
              <a:rPr lang="en-US" sz="3600" u="sng" dirty="0" smtClean="0">
                <a:hlinkClick r:id="rId2"/>
              </a:rPr>
              <a:t>http</a:t>
            </a:r>
            <a:r>
              <a:rPr lang="en-US" sz="3600" u="sng" dirty="0">
                <a:hlinkClick r:id="rId2"/>
              </a:rPr>
              <a:t>://bit.ly/prepilot8</a:t>
            </a:r>
            <a:r>
              <a:rPr lang="en-US" sz="4000" u="sng" dirty="0" smtClean="0"/>
              <a:t/>
            </a:r>
            <a:br>
              <a:rPr lang="en-US" sz="4000" u="sng" dirty="0" smtClean="0"/>
            </a:br>
            <a:r>
              <a:rPr lang="en-US" sz="4000" u="sng" dirty="0"/>
              <a:t/>
            </a:r>
            <a:br>
              <a:rPr lang="en-US" sz="4000" u="sng" dirty="0"/>
            </a:br>
            <a:r>
              <a:rPr lang="en-US" sz="4000" dirty="0"/>
              <a:t>	</a:t>
            </a:r>
            <a:r>
              <a:rPr lang="en-US" sz="3100" u="sng" dirty="0" smtClean="0">
                <a:hlinkClick r:id="rId3"/>
              </a:rPr>
              <a:t>8th </a:t>
            </a:r>
            <a:r>
              <a:rPr lang="en-US" sz="3100" u="sng" dirty="0">
                <a:hlinkClick r:id="rId3"/>
              </a:rPr>
              <a:t>Gr Pre-Pilot Task – Blue Skin</a:t>
            </a:r>
            <a:r>
              <a:rPr lang="en-US" sz="3100" dirty="0"/>
              <a:t> (</a:t>
            </a:r>
            <a:r>
              <a:rPr lang="en-US" sz="3100" i="1" dirty="0"/>
              <a:t>Pdf</a:t>
            </a:r>
            <a:r>
              <a:rPr lang="en-US" sz="3100" dirty="0"/>
              <a:t>)</a:t>
            </a:r>
            <a:br>
              <a:rPr lang="en-US" sz="3100" dirty="0"/>
            </a:br>
            <a:r>
              <a:rPr lang="en-US" sz="3100" dirty="0" smtClean="0"/>
              <a:t>	</a:t>
            </a:r>
            <a:r>
              <a:rPr lang="en-US" sz="3100" u="sng" dirty="0" smtClean="0">
                <a:hlinkClick r:id="rId4"/>
              </a:rPr>
              <a:t>8th </a:t>
            </a:r>
            <a:r>
              <a:rPr lang="en-US" sz="3100" u="sng" dirty="0">
                <a:hlinkClick r:id="rId4"/>
              </a:rPr>
              <a:t>Gr Pre-Pilot Key – Blue Skin </a:t>
            </a:r>
            <a:r>
              <a:rPr lang="en-US" sz="3100" dirty="0"/>
              <a:t>(</a:t>
            </a:r>
            <a:r>
              <a:rPr lang="en-US" sz="3100" i="1" dirty="0"/>
              <a:t>Pdf</a:t>
            </a:r>
            <a:r>
              <a:rPr lang="en-US" sz="3100" dirty="0" smtClean="0"/>
              <a:t>)</a:t>
            </a:r>
            <a:br>
              <a:rPr lang="en-US" sz="3100" dirty="0" smtClean="0"/>
            </a:br>
            <a:r>
              <a:rPr lang="en-US" sz="3100" dirty="0" smtClean="0"/>
              <a:t>	</a:t>
            </a:r>
            <a:r>
              <a:rPr lang="en-US" sz="3100" u="sng" dirty="0" smtClean="0">
                <a:hlinkClick r:id="rId5"/>
              </a:rPr>
              <a:t>8th </a:t>
            </a:r>
            <a:r>
              <a:rPr lang="en-US" sz="3100" u="sng" dirty="0">
                <a:hlinkClick r:id="rId5"/>
              </a:rPr>
              <a:t>Gr Blue Skin Annotated</a:t>
            </a:r>
            <a:r>
              <a:rPr lang="en-US" sz="3100" dirty="0"/>
              <a:t> (</a:t>
            </a:r>
            <a:r>
              <a:rPr lang="en-US" sz="3100" i="1" dirty="0"/>
              <a:t>PowerPoint</a:t>
            </a:r>
            <a:r>
              <a:rPr lang="en-US" sz="3100" dirty="0"/>
              <a:t>)</a:t>
            </a:r>
            <a:br>
              <a:rPr lang="en-US" sz="3100" dirty="0"/>
            </a:br>
            <a:endParaRPr lang="en-US" sz="3100" dirty="0"/>
          </a:p>
        </p:txBody>
      </p:sp>
    </p:spTree>
    <p:extLst>
      <p:ext uri="{BB962C8B-B14F-4D97-AF65-F5344CB8AC3E}">
        <p14:creationId xmlns:p14="http://schemas.microsoft.com/office/powerpoint/2010/main" val="133784435"/>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0309" y="740163"/>
            <a:ext cx="9042979" cy="486099"/>
          </a:xfrm>
        </p:spPr>
        <p:txBody>
          <a:bodyPr>
            <a:normAutofit fontScale="90000"/>
          </a:bodyPr>
          <a:lstStyle/>
          <a:p>
            <a:r>
              <a:rPr lang="en-US" dirty="0" smtClean="0"/>
              <a:t>Additional Resources Available Soon</a:t>
            </a:r>
            <a:endParaRPr lang="en-US" dirty="0"/>
          </a:p>
        </p:txBody>
      </p:sp>
      <p:sp>
        <p:nvSpPr>
          <p:cNvPr id="3" name="Text Placeholder 2"/>
          <p:cNvSpPr>
            <a:spLocks noGrp="1"/>
          </p:cNvSpPr>
          <p:nvPr>
            <p:ph type="body" sz="quarter" idx="24"/>
          </p:nvPr>
        </p:nvSpPr>
        <p:spPr>
          <a:xfrm>
            <a:off x="2366010" y="1937150"/>
            <a:ext cx="9158119" cy="4379760"/>
          </a:xfrm>
        </p:spPr>
        <p:txBody>
          <a:bodyPr/>
          <a:lstStyle/>
          <a:p>
            <a:r>
              <a:rPr lang="en-US" sz="2400" dirty="0" smtClean="0"/>
              <a:t>Test Blueprint and supporting material</a:t>
            </a:r>
          </a:p>
          <a:p>
            <a:pPr lvl="1"/>
            <a:r>
              <a:rPr lang="en-US" dirty="0" smtClean="0"/>
              <a:t>Recording introducing the materials</a:t>
            </a:r>
          </a:p>
          <a:p>
            <a:r>
              <a:rPr lang="en-US" dirty="0" smtClean="0"/>
              <a:t>Item Type Sampler (practice opportunity)</a:t>
            </a:r>
          </a:p>
          <a:p>
            <a:r>
              <a:rPr lang="en-US" dirty="0" smtClean="0"/>
              <a:t>Guidance on Scheduling</a:t>
            </a:r>
          </a:p>
          <a:p>
            <a:endParaRPr lang="en-US" dirty="0"/>
          </a:p>
        </p:txBody>
      </p:sp>
    </p:spTree>
    <p:extLst>
      <p:ext uri="{BB962C8B-B14F-4D97-AF65-F5344CB8AC3E}">
        <p14:creationId xmlns:p14="http://schemas.microsoft.com/office/powerpoint/2010/main" val="170895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3003550"/>
            <a:ext cx="9772651" cy="1325563"/>
          </a:xfrm>
        </p:spPr>
        <p:txBody>
          <a:bodyPr/>
          <a:lstStyle/>
          <a:p>
            <a:r>
              <a:rPr lang="en-US" dirty="0" smtClean="0"/>
              <a:t>SCILLSS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9199583"/>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420428" y="1268095"/>
            <a:ext cx="7548562" cy="1838325"/>
          </a:xfrm>
        </p:spPr>
        <p:txBody>
          <a:bodyPr>
            <a:noAutofit/>
          </a:bodyPr>
          <a:lstStyle/>
          <a:p>
            <a:pPr algn="ctr"/>
            <a:r>
              <a:rPr lang="en-US" sz="3600" b="1" dirty="0">
                <a:solidFill>
                  <a:srgbClr val="0070C0"/>
                </a:solidFill>
              </a:rPr>
              <a:t>Strengthening Claims-based Interpretations and Uses of Local and Large-scale Science Assessment Scores</a:t>
            </a:r>
            <a:br>
              <a:rPr lang="en-US" sz="3600" b="1" dirty="0">
                <a:solidFill>
                  <a:srgbClr val="0070C0"/>
                </a:solidFill>
              </a:rPr>
            </a:br>
            <a:r>
              <a:rPr lang="en-US" sz="3600" b="1" dirty="0">
                <a:solidFill>
                  <a:srgbClr val="0070C0"/>
                </a:solidFill>
              </a:rPr>
              <a:t>(SCILLSS)</a:t>
            </a:r>
          </a:p>
        </p:txBody>
      </p:sp>
      <p:pic>
        <p:nvPicPr>
          <p:cNvPr id="23" name="Picture 22"/>
          <p:cNvPicPr>
            <a:picLocks noChangeAspect="1"/>
          </p:cNvPicPr>
          <p:nvPr/>
        </p:nvPicPr>
        <p:blipFill>
          <a:blip r:embed="rId3"/>
          <a:stretch>
            <a:fillRect/>
          </a:stretch>
        </p:blipFill>
        <p:spPr>
          <a:xfrm>
            <a:off x="6436017" y="3579018"/>
            <a:ext cx="1517384" cy="1513800"/>
          </a:xfrm>
          <a:prstGeom prst="rect">
            <a:avLst/>
          </a:prstGeom>
        </p:spPr>
      </p:pic>
      <p:sp>
        <p:nvSpPr>
          <p:cNvPr id="5" name="Rectangle 4">
            <a:extLst>
              <a:ext uri="{FF2B5EF4-FFF2-40B4-BE49-F238E27FC236}">
                <a16:creationId xmlns:a16="http://schemas.microsoft.com/office/drawing/2014/main" id="{005F8D9C-78D9-4DEC-B4DB-21894CA665A8}"/>
              </a:ext>
            </a:extLst>
          </p:cNvPr>
          <p:cNvSpPr/>
          <p:nvPr/>
        </p:nvSpPr>
        <p:spPr>
          <a:xfrm>
            <a:off x="10503011" y="5565417"/>
            <a:ext cx="1584463" cy="11794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latin typeface="Calibri" panose="020F0502020204030204"/>
            </a:endParaRPr>
          </a:p>
        </p:txBody>
      </p:sp>
    </p:spTree>
    <p:extLst>
      <p:ext uri="{BB962C8B-B14F-4D97-AF65-F5344CB8AC3E}">
        <p14:creationId xmlns:p14="http://schemas.microsoft.com/office/powerpoint/2010/main" val="30294737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dirty="0">
                <a:effectLst/>
              </a:rPr>
              <a:t>About</a:t>
            </a:r>
            <a:r>
              <a:rPr lang="en-US" dirty="0"/>
              <a:t> </a:t>
            </a:r>
            <a:r>
              <a:rPr lang="en-US" dirty="0">
                <a:effectLst/>
              </a:rPr>
              <a:t>SCILLSS</a:t>
            </a:r>
          </a:p>
        </p:txBody>
      </p:sp>
      <p:sp>
        <p:nvSpPr>
          <p:cNvPr id="3" name="Content Placeholder 2"/>
          <p:cNvSpPr>
            <a:spLocks noGrp="1"/>
          </p:cNvSpPr>
          <p:nvPr>
            <p:ph idx="1"/>
          </p:nvPr>
        </p:nvSpPr>
        <p:spPr>
          <a:xfrm>
            <a:off x="1981200" y="1416657"/>
            <a:ext cx="8229600" cy="4728111"/>
          </a:xfrm>
        </p:spPr>
        <p:txBody>
          <a:bodyPr>
            <a:noAutofit/>
          </a:bodyPr>
          <a:lstStyle/>
          <a:p>
            <a:pPr marL="283464" indent="-283464">
              <a:lnSpc>
                <a:spcPct val="80000"/>
              </a:lnSpc>
              <a:spcBef>
                <a:spcPts val="600"/>
              </a:spcBef>
              <a:spcAft>
                <a:spcPts val="600"/>
              </a:spcAft>
            </a:pPr>
            <a:r>
              <a:rPr lang="en-US" sz="3200" dirty="0"/>
              <a:t>One of two projects funded by the US Department of Education’s Enhanced Assessment Instruments Grant Program (EAG), announced in December, 2016</a:t>
            </a:r>
          </a:p>
          <a:p>
            <a:pPr marL="283464" indent="-283464">
              <a:lnSpc>
                <a:spcPct val="80000"/>
              </a:lnSpc>
              <a:spcBef>
                <a:spcPts val="600"/>
              </a:spcBef>
              <a:spcAft>
                <a:spcPts val="600"/>
              </a:spcAft>
            </a:pPr>
            <a:r>
              <a:rPr lang="en-US" sz="3200" dirty="0"/>
              <a:t>Collaborative partnership including three states, four organizations, and 10 expert panel members</a:t>
            </a:r>
          </a:p>
          <a:p>
            <a:pPr marL="283464" indent="-283464">
              <a:lnSpc>
                <a:spcPct val="80000"/>
              </a:lnSpc>
              <a:spcBef>
                <a:spcPts val="600"/>
              </a:spcBef>
              <a:spcAft>
                <a:spcPts val="600"/>
              </a:spcAft>
            </a:pPr>
            <a:r>
              <a:rPr lang="en-US" sz="3200" dirty="0"/>
              <a:t>Nebraska is the grantee and lead state; Montana and Wyoming are partner states</a:t>
            </a:r>
          </a:p>
          <a:p>
            <a:pPr marL="283464" indent="-283464">
              <a:lnSpc>
                <a:spcPct val="80000"/>
              </a:lnSpc>
              <a:spcBef>
                <a:spcPts val="600"/>
              </a:spcBef>
              <a:spcAft>
                <a:spcPts val="600"/>
              </a:spcAft>
            </a:pPr>
            <a:r>
              <a:rPr lang="en-US" sz="3200" dirty="0"/>
              <a:t>Four year timeline (April 2017 – December 2020)</a:t>
            </a:r>
          </a:p>
          <a:p>
            <a:endParaRPr lang="en-US" sz="3200" dirty="0"/>
          </a:p>
          <a:p>
            <a:endParaRPr lang="en-US" sz="3200" dirty="0"/>
          </a:p>
        </p:txBody>
      </p:sp>
    </p:spTree>
    <p:extLst>
      <p:ext uri="{BB962C8B-B14F-4D97-AF65-F5344CB8AC3E}">
        <p14:creationId xmlns:p14="http://schemas.microsoft.com/office/powerpoint/2010/main" val="79106470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r>
              <a:rPr lang="en-US" sz="3600" dirty="0"/>
              <a:t>SCILLSS Partner States, Organizations, </a:t>
            </a:r>
            <a:br>
              <a:rPr lang="en-US" sz="3600" dirty="0"/>
            </a:br>
            <a:r>
              <a:rPr lang="en-US" sz="3600" dirty="0"/>
              <a:t>and Staff</a:t>
            </a:r>
          </a:p>
        </p:txBody>
      </p:sp>
      <p:sp>
        <p:nvSpPr>
          <p:cNvPr id="5" name="Content Placeholder 4"/>
          <p:cNvSpPr>
            <a:spLocks noGrp="1"/>
          </p:cNvSpPr>
          <p:nvPr>
            <p:ph idx="1"/>
          </p:nvPr>
        </p:nvSpPr>
        <p:spPr/>
        <p:txBody>
          <a:bodyPr/>
          <a:lstStyle/>
          <a:p>
            <a:endParaRPr lang="en-US" dirty="0"/>
          </a:p>
          <a:p>
            <a:endParaRPr lang="en-US" dirty="0"/>
          </a:p>
        </p:txBody>
      </p:sp>
      <p:pic>
        <p:nvPicPr>
          <p:cNvPr id="4" name="Picture 3">
            <a:extLst>
              <a:ext uri="{FF2B5EF4-FFF2-40B4-BE49-F238E27FC236}">
                <a16:creationId xmlns:a16="http://schemas.microsoft.com/office/drawing/2014/main" id="{751F06B7-3BC4-483B-8ACE-E47DE204798E}"/>
              </a:ext>
            </a:extLst>
          </p:cNvPr>
          <p:cNvPicPr>
            <a:picLocks noChangeAspect="1"/>
          </p:cNvPicPr>
          <p:nvPr/>
        </p:nvPicPr>
        <p:blipFill>
          <a:blip r:embed="rId3"/>
          <a:stretch>
            <a:fillRect/>
          </a:stretch>
        </p:blipFill>
        <p:spPr>
          <a:xfrm>
            <a:off x="1621536" y="1267968"/>
            <a:ext cx="9046464" cy="5437632"/>
          </a:xfrm>
          <a:prstGeom prst="rect">
            <a:avLst/>
          </a:prstGeom>
        </p:spPr>
      </p:pic>
    </p:spTree>
    <p:extLst>
      <p:ext uri="{BB962C8B-B14F-4D97-AF65-F5344CB8AC3E}">
        <p14:creationId xmlns:p14="http://schemas.microsoft.com/office/powerpoint/2010/main" val="4263773103"/>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p:txBody>
          <a:bodyPr/>
          <a:lstStyle/>
          <a:p>
            <a:fld id="{7DA9672C-BB92-436F-94A4-551A12F46C90}" type="slidenum">
              <a:rPr lang="en-US" smtClean="0"/>
              <a:pPr/>
              <a:t>127</a:t>
            </a:fld>
            <a:endParaRPr lang="en-US" dirty="0"/>
          </a:p>
        </p:txBody>
      </p:sp>
      <p:sp>
        <p:nvSpPr>
          <p:cNvPr id="7" name="Title 1"/>
          <p:cNvSpPr>
            <a:spLocks noGrp="1"/>
          </p:cNvSpPr>
          <p:nvPr>
            <p:ph type="title"/>
          </p:nvPr>
        </p:nvSpPr>
        <p:spPr>
          <a:xfrm>
            <a:off x="1981200" y="274320"/>
            <a:ext cx="8229600" cy="1143000"/>
          </a:xfrm>
        </p:spPr>
        <p:txBody>
          <a:bodyPr>
            <a:normAutofit/>
          </a:bodyPr>
          <a:lstStyle/>
          <a:p>
            <a:r>
              <a:rPr lang="en-US" dirty="0"/>
              <a:t>Project Deliverables</a:t>
            </a:r>
          </a:p>
        </p:txBody>
      </p:sp>
      <p:graphicFrame>
        <p:nvGraphicFramePr>
          <p:cNvPr id="8" name="Diagram 7"/>
          <p:cNvGraphicFramePr/>
          <p:nvPr>
            <p:extLst/>
          </p:nvPr>
        </p:nvGraphicFramePr>
        <p:xfrm>
          <a:off x="1310910" y="1099825"/>
          <a:ext cx="9303217" cy="5758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p:cNvSpPr/>
          <p:nvPr/>
        </p:nvSpPr>
        <p:spPr>
          <a:xfrm>
            <a:off x="7298077" y="1417320"/>
            <a:ext cx="3316051" cy="2092881"/>
          </a:xfrm>
          <a:prstGeom prst="rect">
            <a:avLst/>
          </a:prstGeom>
          <a:noFill/>
          <a:ln>
            <a:noFill/>
          </a:ln>
        </p:spPr>
        <p:txBody>
          <a:bodyPr wrap="square">
            <a:spAutoFit/>
          </a:bodyPr>
          <a:lstStyle/>
          <a:p>
            <a:pPr lvl="0">
              <a:defRPr/>
            </a:pPr>
            <a:r>
              <a:rPr lang="en-US" sz="1600" b="1" dirty="0">
                <a:solidFill>
                  <a:sysClr val="windowText" lastClr="000000"/>
                </a:solidFill>
              </a:rPr>
              <a:t>1 - Project Foundations</a:t>
            </a:r>
          </a:p>
          <a:p>
            <a:pPr marL="285750" indent="-285750">
              <a:buFont typeface="Arial" panose="020B0604020202020204" pitchFamily="34" charset="0"/>
              <a:buChar char="•"/>
              <a:defRPr/>
            </a:pPr>
            <a:r>
              <a:rPr lang="en-US" sz="1400" dirty="0">
                <a:solidFill>
                  <a:sysClr val="windowText" lastClr="000000"/>
                </a:solidFill>
              </a:rPr>
              <a:t>SCILLSS website</a:t>
            </a:r>
          </a:p>
          <a:p>
            <a:pPr marL="285750" indent="-285750">
              <a:buFont typeface="Arial" panose="020B0604020202020204" pitchFamily="34" charset="0"/>
              <a:buChar char="•"/>
              <a:defRPr/>
            </a:pPr>
            <a:r>
              <a:rPr lang="en-US" sz="1400" dirty="0">
                <a:solidFill>
                  <a:sysClr val="windowText" lastClr="000000"/>
                </a:solidFill>
              </a:rPr>
              <a:t>Local and state self-evaluation tools</a:t>
            </a:r>
          </a:p>
          <a:p>
            <a:pPr marL="285750" indent="-285750">
              <a:buFont typeface="Arial" panose="020B0604020202020204" pitchFamily="34" charset="0"/>
              <a:buChar char="•"/>
            </a:pPr>
            <a:r>
              <a:rPr lang="en-US" sz="1400" dirty="0">
                <a:solidFill>
                  <a:sysClr val="windowText" lastClr="000000"/>
                </a:solidFill>
              </a:rPr>
              <a:t>Theory of Action (</a:t>
            </a:r>
            <a:r>
              <a:rPr lang="en-US" sz="1400" dirty="0" err="1">
                <a:solidFill>
                  <a:sysClr val="windowText" lastClr="000000"/>
                </a:solidFill>
              </a:rPr>
              <a:t>ToA</a:t>
            </a:r>
            <a:r>
              <a:rPr lang="en-US" sz="1400" dirty="0">
                <a:solidFill>
                  <a:sysClr val="windowText" lastClr="000000"/>
                </a:solidFill>
              </a:rPr>
              <a:t>) template</a:t>
            </a:r>
          </a:p>
          <a:p>
            <a:pPr marL="285750" indent="-285750">
              <a:buFont typeface="Arial" panose="020B0604020202020204" pitchFamily="34" charset="0"/>
              <a:buChar char="•"/>
            </a:pPr>
            <a:r>
              <a:rPr lang="en-US" sz="1400" dirty="0">
                <a:solidFill>
                  <a:sysClr val="windowText" lastClr="000000"/>
                </a:solidFill>
              </a:rPr>
              <a:t>Common project </a:t>
            </a:r>
            <a:r>
              <a:rPr lang="en-US" sz="1400" dirty="0" err="1">
                <a:solidFill>
                  <a:sysClr val="windowText" lastClr="000000"/>
                </a:solidFill>
              </a:rPr>
              <a:t>ToA</a:t>
            </a:r>
            <a:endParaRPr lang="en-US" sz="1400" dirty="0">
              <a:solidFill>
                <a:sysClr val="windowText" lastClr="000000"/>
              </a:solidFill>
            </a:endParaRPr>
          </a:p>
          <a:p>
            <a:pPr marL="285750" indent="-285750">
              <a:buFont typeface="Arial" panose="020B0604020202020204" pitchFamily="34" charset="0"/>
              <a:buChar char="•"/>
            </a:pPr>
            <a:r>
              <a:rPr lang="en-US" sz="1400" dirty="0">
                <a:solidFill>
                  <a:sysClr val="windowText" lastClr="000000"/>
                </a:solidFill>
              </a:rPr>
              <a:t>Three (3) state-specific </a:t>
            </a:r>
            <a:r>
              <a:rPr lang="en-US" sz="1400" dirty="0" err="1">
                <a:solidFill>
                  <a:sysClr val="windowText" lastClr="000000"/>
                </a:solidFill>
              </a:rPr>
              <a:t>ToAs</a:t>
            </a:r>
            <a:endParaRPr lang="en-US" sz="1400" dirty="0">
              <a:solidFill>
                <a:sysClr val="windowText" lastClr="000000"/>
              </a:solidFill>
            </a:endParaRPr>
          </a:p>
          <a:p>
            <a:pPr marL="285750" indent="-285750">
              <a:buFont typeface="Arial" panose="020B0604020202020204" pitchFamily="34" charset="0"/>
              <a:buChar char="•"/>
            </a:pPr>
            <a:r>
              <a:rPr lang="en-US" sz="1400" dirty="0">
                <a:solidFill>
                  <a:sysClr val="windowText" lastClr="000000"/>
                </a:solidFill>
              </a:rPr>
              <a:t>Assessment literacy module #</a:t>
            </a:r>
            <a:r>
              <a:rPr lang="en-US" sz="1400" dirty="0" smtClean="0">
                <a:solidFill>
                  <a:sysClr val="windowText" lastClr="000000"/>
                </a:solidFill>
              </a:rPr>
              <a:t>1 &amp; 2</a:t>
            </a:r>
            <a:endParaRPr lang="en-US" sz="1400" dirty="0">
              <a:solidFill>
                <a:sysClr val="windowText" lastClr="000000"/>
              </a:solidFill>
            </a:endParaRPr>
          </a:p>
          <a:p>
            <a:pPr marL="285750" indent="-285750">
              <a:buFont typeface="Arial" panose="020B0604020202020204" pitchFamily="34" charset="0"/>
              <a:buChar char="•"/>
            </a:pPr>
            <a:r>
              <a:rPr lang="en-US" sz="1400" dirty="0">
                <a:solidFill>
                  <a:sysClr val="windowText" lastClr="000000"/>
                </a:solidFill>
              </a:rPr>
              <a:t>Three (3) prioritized claims</a:t>
            </a:r>
          </a:p>
          <a:p>
            <a:endParaRPr lang="en-US" sz="1600" dirty="0">
              <a:solidFill>
                <a:sysClr val="windowText" lastClr="000000"/>
              </a:solidFill>
            </a:endParaRPr>
          </a:p>
        </p:txBody>
      </p:sp>
      <p:sp>
        <p:nvSpPr>
          <p:cNvPr id="10" name="Rectangle 9"/>
          <p:cNvSpPr/>
          <p:nvPr/>
        </p:nvSpPr>
        <p:spPr>
          <a:xfrm>
            <a:off x="1456566" y="1634591"/>
            <a:ext cx="3801236" cy="2523768"/>
          </a:xfrm>
          <a:prstGeom prst="rect">
            <a:avLst/>
          </a:prstGeom>
          <a:ln>
            <a:noFill/>
          </a:ln>
        </p:spPr>
        <p:txBody>
          <a:bodyPr wrap="square">
            <a:spAutoFit/>
          </a:bodyPr>
          <a:lstStyle/>
          <a:p>
            <a:pPr lvl="0"/>
            <a:r>
              <a:rPr lang="en-US" sz="1400" b="1" dirty="0">
                <a:solidFill>
                  <a:sysClr val="windowText" lastClr="000000"/>
                </a:solidFill>
              </a:rPr>
              <a:t>2</a:t>
            </a:r>
            <a:r>
              <a:rPr lang="en-US" sz="1600" b="1" dirty="0">
                <a:solidFill>
                  <a:sysClr val="windowText" lastClr="000000"/>
                </a:solidFill>
              </a:rPr>
              <a:t> - Large-scale assessment resources</a:t>
            </a:r>
          </a:p>
          <a:p>
            <a:pPr marL="285750" indent="-285750">
              <a:buFont typeface="Arial" panose="020B0604020202020204" pitchFamily="34" charset="0"/>
              <a:buChar char="•"/>
              <a:defRPr/>
            </a:pPr>
            <a:r>
              <a:rPr lang="en-US" sz="1400" dirty="0">
                <a:solidFill>
                  <a:sysClr val="windowText" lastClr="000000"/>
                </a:solidFill>
              </a:rPr>
              <a:t>Three (3) sets of claim-specific PLDs</a:t>
            </a:r>
          </a:p>
          <a:p>
            <a:pPr marL="285750" indent="-285750">
              <a:buFont typeface="Arial" panose="020B0604020202020204" pitchFamily="34" charset="0"/>
              <a:buChar char="•"/>
              <a:defRPr/>
            </a:pPr>
            <a:r>
              <a:rPr lang="en-US" sz="1400" dirty="0">
                <a:solidFill>
                  <a:sysClr val="windowText" lastClr="000000"/>
                </a:solidFill>
              </a:rPr>
              <a:t>Three (3) sets of claim-specific measurement targets, task models, design patterns</a:t>
            </a:r>
          </a:p>
          <a:p>
            <a:pPr lvl="0">
              <a:defRPr/>
            </a:pPr>
            <a:r>
              <a:rPr lang="en-US" sz="1600" b="1" dirty="0" smtClean="0">
                <a:solidFill>
                  <a:sysClr val="windowText" lastClr="000000"/>
                </a:solidFill>
              </a:rPr>
              <a:t>    Classroom-based assessment resources</a:t>
            </a:r>
            <a:r>
              <a:rPr lang="en-US" sz="1600" b="1" dirty="0">
                <a:solidFill>
                  <a:sysClr val="windowText" lastClr="000000"/>
                </a:solidFill>
              </a:rPr>
              <a:t>:</a:t>
            </a:r>
          </a:p>
          <a:p>
            <a:pPr marL="285750" indent="-285750">
              <a:buFont typeface="Arial" panose="020B0604020202020204" pitchFamily="34" charset="0"/>
              <a:buChar char="•"/>
              <a:defRPr/>
            </a:pPr>
            <a:r>
              <a:rPr lang="en-US" sz="1400" dirty="0">
                <a:solidFill>
                  <a:sysClr val="windowText" lastClr="000000"/>
                </a:solidFill>
              </a:rPr>
              <a:t>Six (6) task models</a:t>
            </a:r>
          </a:p>
          <a:p>
            <a:pPr marL="285750" indent="-285750">
              <a:buFont typeface="Arial" panose="020B0604020202020204" pitchFamily="34" charset="0"/>
              <a:buChar char="•"/>
              <a:defRPr/>
            </a:pPr>
            <a:r>
              <a:rPr lang="en-US" sz="1400" dirty="0">
                <a:solidFill>
                  <a:sysClr val="windowText" lastClr="000000"/>
                </a:solidFill>
              </a:rPr>
              <a:t>Six (6) tasks</a:t>
            </a:r>
          </a:p>
          <a:p>
            <a:pPr marL="285750" indent="-285750">
              <a:buFont typeface="Arial" panose="020B0604020202020204" pitchFamily="34" charset="0"/>
              <a:buChar char="•"/>
              <a:defRPr/>
            </a:pPr>
            <a:r>
              <a:rPr lang="en-US" sz="1400" dirty="0">
                <a:solidFill>
                  <a:sysClr val="windowText" lastClr="000000"/>
                </a:solidFill>
              </a:rPr>
              <a:t>Six (6) sets of student </a:t>
            </a:r>
            <a:r>
              <a:rPr lang="en-US" sz="1400" dirty="0" smtClean="0">
                <a:solidFill>
                  <a:sysClr val="windowText" lastClr="000000"/>
                </a:solidFill>
              </a:rPr>
              <a:t>artifacts</a:t>
            </a:r>
          </a:p>
          <a:p>
            <a:pPr marL="285750" indent="-285750">
              <a:buFont typeface="Arial" panose="020B0604020202020204" pitchFamily="34" charset="0"/>
              <a:buChar char="•"/>
              <a:defRPr/>
            </a:pPr>
            <a:r>
              <a:rPr lang="en-US" sz="1400" dirty="0" smtClean="0">
                <a:solidFill>
                  <a:sysClr val="windowText" lastClr="000000"/>
                </a:solidFill>
              </a:rPr>
              <a:t>Professional learning for educators </a:t>
            </a:r>
            <a:endParaRPr lang="en-US" sz="1400" dirty="0">
              <a:solidFill>
                <a:sysClr val="windowText" lastClr="000000"/>
              </a:solidFill>
            </a:endParaRPr>
          </a:p>
          <a:p>
            <a:pPr marL="285750" indent="-285750">
              <a:buFont typeface="Arial" panose="020B0604020202020204" pitchFamily="34" charset="0"/>
              <a:buChar char="•"/>
              <a:defRPr/>
            </a:pPr>
            <a:r>
              <a:rPr lang="en-US" sz="1400" dirty="0">
                <a:solidFill>
                  <a:sysClr val="windowText" lastClr="000000"/>
                </a:solidFill>
              </a:rPr>
              <a:t>Assessment literacy module #</a:t>
            </a:r>
            <a:r>
              <a:rPr lang="en-US" sz="1400" dirty="0" smtClean="0">
                <a:solidFill>
                  <a:sysClr val="windowText" lastClr="000000"/>
                </a:solidFill>
              </a:rPr>
              <a:t>3-5</a:t>
            </a:r>
            <a:endParaRPr lang="en-US" sz="1400" dirty="0">
              <a:solidFill>
                <a:sysClr val="windowText" lastClr="000000"/>
              </a:solidFill>
            </a:endParaRPr>
          </a:p>
          <a:p>
            <a:pPr>
              <a:defRPr/>
            </a:pPr>
            <a:endParaRPr lang="en-US" sz="1400" dirty="0">
              <a:solidFill>
                <a:sysClr val="windowText" lastClr="000000"/>
              </a:solidFill>
            </a:endParaRPr>
          </a:p>
        </p:txBody>
      </p:sp>
      <p:sp>
        <p:nvSpPr>
          <p:cNvPr id="11" name="Rectangle 10"/>
          <p:cNvSpPr/>
          <p:nvPr/>
        </p:nvSpPr>
        <p:spPr>
          <a:xfrm>
            <a:off x="7369997" y="3883632"/>
            <a:ext cx="3384318" cy="3016210"/>
          </a:xfrm>
          <a:prstGeom prst="rect">
            <a:avLst/>
          </a:prstGeom>
        </p:spPr>
        <p:txBody>
          <a:bodyPr wrap="square">
            <a:spAutoFit/>
          </a:bodyPr>
          <a:lstStyle/>
          <a:p>
            <a:pPr lvl="0">
              <a:defRPr/>
            </a:pPr>
            <a:r>
              <a:rPr lang="en-US" sz="1600" b="1" dirty="0">
                <a:solidFill>
                  <a:sysClr val="windowText" lastClr="000000"/>
                </a:solidFill>
              </a:rPr>
              <a:t>3 - Classroom-based assessment resources:</a:t>
            </a:r>
          </a:p>
          <a:p>
            <a:pPr marL="285750" indent="-285750">
              <a:buFont typeface="Arial" panose="020B0604020202020204" pitchFamily="34" charset="0"/>
              <a:buChar char="•"/>
              <a:defRPr/>
            </a:pPr>
            <a:r>
              <a:rPr lang="en-US" sz="1400" dirty="0">
                <a:solidFill>
                  <a:sysClr val="windowText" lastClr="000000"/>
                </a:solidFill>
              </a:rPr>
              <a:t>Six (6) task models</a:t>
            </a:r>
          </a:p>
          <a:p>
            <a:pPr marL="285750" indent="-285750">
              <a:buFont typeface="Arial" panose="020B0604020202020204" pitchFamily="34" charset="0"/>
              <a:buChar char="•"/>
              <a:defRPr/>
            </a:pPr>
            <a:r>
              <a:rPr lang="en-US" sz="1400" dirty="0">
                <a:solidFill>
                  <a:sysClr val="windowText" lastClr="000000"/>
                </a:solidFill>
              </a:rPr>
              <a:t>Six (6) tasks</a:t>
            </a:r>
          </a:p>
          <a:p>
            <a:pPr marL="285750" indent="-285750">
              <a:buFont typeface="Arial" panose="020B0604020202020204" pitchFamily="34" charset="0"/>
              <a:buChar char="•"/>
              <a:defRPr/>
            </a:pPr>
            <a:r>
              <a:rPr lang="en-US" sz="1400" dirty="0">
                <a:solidFill>
                  <a:sysClr val="windowText" lastClr="000000"/>
                </a:solidFill>
              </a:rPr>
              <a:t>Six (6) sets of student </a:t>
            </a:r>
            <a:r>
              <a:rPr lang="en-US" sz="1400" dirty="0" smtClean="0">
                <a:solidFill>
                  <a:sysClr val="windowText" lastClr="000000"/>
                </a:solidFill>
              </a:rPr>
              <a:t>artifacts</a:t>
            </a:r>
          </a:p>
          <a:p>
            <a:pPr marL="285750" indent="-285750">
              <a:buFont typeface="Arial" panose="020B0604020202020204" pitchFamily="34" charset="0"/>
              <a:buChar char="•"/>
              <a:defRPr/>
            </a:pPr>
            <a:r>
              <a:rPr lang="en-US" sz="1400" dirty="0" smtClean="0">
                <a:solidFill>
                  <a:sysClr val="windowText" lastClr="000000"/>
                </a:solidFill>
              </a:rPr>
              <a:t>Educators pilot classroom tasks </a:t>
            </a:r>
          </a:p>
          <a:p>
            <a:pPr marL="285750" indent="-285750">
              <a:buFont typeface="Arial" panose="020B0604020202020204" pitchFamily="34" charset="0"/>
              <a:buChar char="•"/>
              <a:defRPr/>
            </a:pPr>
            <a:r>
              <a:rPr lang="en-US" sz="1400" dirty="0" smtClean="0">
                <a:solidFill>
                  <a:sysClr val="windowText" lastClr="000000"/>
                </a:solidFill>
              </a:rPr>
              <a:t>Set of Professional Learning tools to accompany the classroom templates and white paper. </a:t>
            </a:r>
          </a:p>
          <a:p>
            <a:pPr>
              <a:defRPr/>
            </a:pPr>
            <a:r>
              <a:rPr lang="en-US" sz="1600" b="1" dirty="0" smtClean="0">
                <a:solidFill>
                  <a:sysClr val="windowText" lastClr="000000"/>
                </a:solidFill>
              </a:rPr>
              <a:t>     </a:t>
            </a:r>
            <a:r>
              <a:rPr lang="en-US" sz="1600" b="1" dirty="0">
                <a:solidFill>
                  <a:sysClr val="windowText" lastClr="000000"/>
                </a:solidFill>
              </a:rPr>
              <a:t>Large-scale </a:t>
            </a:r>
            <a:r>
              <a:rPr lang="en-US" sz="1600" b="1" dirty="0" smtClean="0">
                <a:solidFill>
                  <a:sysClr val="windowText" lastClr="000000"/>
                </a:solidFill>
              </a:rPr>
              <a:t>assessment resources</a:t>
            </a:r>
          </a:p>
          <a:p>
            <a:pPr marL="285750" indent="-285750">
              <a:buFont typeface="Arial" panose="020B0604020202020204" pitchFamily="34" charset="0"/>
              <a:buChar char="•"/>
              <a:defRPr/>
            </a:pPr>
            <a:r>
              <a:rPr lang="en-US" sz="1400" dirty="0">
                <a:solidFill>
                  <a:sysClr val="windowText" lastClr="000000"/>
                </a:solidFill>
              </a:rPr>
              <a:t>Three (3) sets of task-specific sample items</a:t>
            </a:r>
          </a:p>
          <a:p>
            <a:pPr>
              <a:defRPr/>
            </a:pPr>
            <a:endParaRPr lang="en-US" sz="1600" dirty="0">
              <a:solidFill>
                <a:sysClr val="windowText" lastClr="000000"/>
              </a:solidFill>
            </a:endParaRPr>
          </a:p>
        </p:txBody>
      </p:sp>
      <p:sp>
        <p:nvSpPr>
          <p:cNvPr id="12" name="Rectangle 11"/>
          <p:cNvSpPr/>
          <p:nvPr/>
        </p:nvSpPr>
        <p:spPr>
          <a:xfrm>
            <a:off x="1791130" y="4218088"/>
            <a:ext cx="3655289" cy="1846659"/>
          </a:xfrm>
          <a:prstGeom prst="rect">
            <a:avLst/>
          </a:prstGeom>
        </p:spPr>
        <p:txBody>
          <a:bodyPr wrap="square">
            <a:spAutoFit/>
          </a:bodyPr>
          <a:lstStyle/>
          <a:p>
            <a:pPr lvl="0">
              <a:defRPr/>
            </a:pPr>
            <a:r>
              <a:rPr lang="en-US" sz="1600" b="1" dirty="0">
                <a:solidFill>
                  <a:sysClr val="windowText" lastClr="000000"/>
                </a:solidFill>
              </a:rPr>
              <a:t>4 - Reporting and Dissemination</a:t>
            </a:r>
          </a:p>
          <a:p>
            <a:pPr marL="285750" indent="-285750">
              <a:buFont typeface="Arial" panose="020B0604020202020204" pitchFamily="34" charset="0"/>
              <a:buChar char="•"/>
              <a:defRPr/>
            </a:pPr>
            <a:r>
              <a:rPr lang="en-US" sz="1400" dirty="0">
                <a:solidFill>
                  <a:sysClr val="windowText" lastClr="000000"/>
                </a:solidFill>
              </a:rPr>
              <a:t>One (1) post-project survey</a:t>
            </a:r>
          </a:p>
          <a:p>
            <a:pPr marL="285750" indent="-285750">
              <a:buFont typeface="Arial" panose="020B0604020202020204" pitchFamily="34" charset="0"/>
              <a:buChar char="•"/>
              <a:defRPr/>
            </a:pPr>
            <a:r>
              <a:rPr lang="en-US" sz="1400" dirty="0" smtClean="0">
                <a:solidFill>
                  <a:sysClr val="windowText" lastClr="000000"/>
                </a:solidFill>
              </a:rPr>
              <a:t>Three </a:t>
            </a:r>
            <a:r>
              <a:rPr lang="en-US" sz="1400" dirty="0">
                <a:solidFill>
                  <a:sysClr val="windowText" lastClr="000000"/>
                </a:solidFill>
              </a:rPr>
              <a:t>(3) post-project action</a:t>
            </a:r>
            <a:br>
              <a:rPr lang="en-US" sz="1400" dirty="0">
                <a:solidFill>
                  <a:sysClr val="windowText" lastClr="000000"/>
                </a:solidFill>
              </a:rPr>
            </a:br>
            <a:r>
              <a:rPr lang="en-US" sz="1400" dirty="0">
                <a:solidFill>
                  <a:sysClr val="windowText" lastClr="000000"/>
                </a:solidFill>
              </a:rPr>
              <a:t>plans (one per state)</a:t>
            </a:r>
          </a:p>
          <a:p>
            <a:pPr marL="285750" indent="-285750">
              <a:buFont typeface="Arial" panose="020B0604020202020204" pitchFamily="34" charset="0"/>
              <a:buChar char="•"/>
              <a:defRPr/>
            </a:pPr>
            <a:r>
              <a:rPr lang="en-US" sz="1400" dirty="0">
                <a:solidFill>
                  <a:sysClr val="windowText" lastClr="000000"/>
                </a:solidFill>
              </a:rPr>
              <a:t>Two (2) summary briefs</a:t>
            </a:r>
          </a:p>
          <a:p>
            <a:pPr marL="285750" indent="-285750">
              <a:buFont typeface="Arial" panose="020B0604020202020204" pitchFamily="34" charset="0"/>
              <a:buChar char="•"/>
              <a:defRPr/>
            </a:pPr>
            <a:r>
              <a:rPr lang="en-US" sz="1400" dirty="0">
                <a:solidFill>
                  <a:sysClr val="windowText" lastClr="000000"/>
                </a:solidFill>
              </a:rPr>
              <a:t>16 quarterly reports</a:t>
            </a:r>
          </a:p>
          <a:p>
            <a:pPr marL="285750" indent="-285750">
              <a:buFont typeface="Arial" panose="020B0604020202020204" pitchFamily="34" charset="0"/>
              <a:buChar char="•"/>
              <a:defRPr/>
            </a:pPr>
            <a:r>
              <a:rPr lang="en-US" sz="1400" dirty="0">
                <a:solidFill>
                  <a:sysClr val="windowText" lastClr="000000"/>
                </a:solidFill>
              </a:rPr>
              <a:t>Three (3) annual reports</a:t>
            </a:r>
          </a:p>
          <a:p>
            <a:pPr marL="285750" indent="-285750">
              <a:buFont typeface="Arial" panose="020B0604020202020204" pitchFamily="34" charset="0"/>
              <a:buChar char="•"/>
              <a:defRPr/>
            </a:pPr>
            <a:r>
              <a:rPr lang="en-US" sz="1400" dirty="0">
                <a:solidFill>
                  <a:sysClr val="windowText" lastClr="000000"/>
                </a:solidFill>
              </a:rPr>
              <a:t>One (1) culminating project report</a:t>
            </a:r>
          </a:p>
        </p:txBody>
      </p:sp>
      <p:sp>
        <p:nvSpPr>
          <p:cNvPr id="2" name="Rectangle 1"/>
          <p:cNvSpPr/>
          <p:nvPr/>
        </p:nvSpPr>
        <p:spPr>
          <a:xfrm>
            <a:off x="5977217" y="3244334"/>
            <a:ext cx="237566" cy="369332"/>
          </a:xfrm>
          <a:prstGeom prst="rect">
            <a:avLst/>
          </a:prstGeom>
        </p:spPr>
        <p:txBody>
          <a:bodyPr wrap="none">
            <a:spAutoFit/>
          </a:bodyPr>
          <a:lstStyle/>
          <a:p>
            <a:r>
              <a:rPr lang="en-US" b="0" dirty="0" smtClean="0">
                <a:effectLst/>
              </a:rPr>
              <a:t> </a:t>
            </a:r>
            <a:endParaRPr lang="en-US" dirty="0"/>
          </a:p>
        </p:txBody>
      </p:sp>
    </p:spTree>
    <p:extLst>
      <p:ext uri="{BB962C8B-B14F-4D97-AF65-F5344CB8AC3E}">
        <p14:creationId xmlns:p14="http://schemas.microsoft.com/office/powerpoint/2010/main" val="1420842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graphicEl>
                                              <a:dgm id="{1E5BEC72-72CD-4B73-A37E-4B4372657D4C}"/>
                                            </p:graphicEl>
                                          </p:spTgt>
                                        </p:tgtEl>
                                        <p:attrNameLst>
                                          <p:attrName>style.visibility</p:attrName>
                                        </p:attrNameLst>
                                      </p:cBhvr>
                                      <p:to>
                                        <p:strVal val="visible"/>
                                      </p:to>
                                    </p:set>
                                    <p:animEffect transition="in" filter="wipe(up)">
                                      <p:cBhvr>
                                        <p:cTn id="7" dur="500"/>
                                        <p:tgtEl>
                                          <p:spTgt spid="8">
                                            <p:graphicEl>
                                              <a:dgm id="{1E5BEC72-72CD-4B73-A37E-4B4372657D4C}"/>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graphicEl>
                                              <a:dgm id="{AB0F659E-F97D-4AFE-B45C-CC73CBD4E72A}"/>
                                            </p:graphicEl>
                                          </p:spTgt>
                                        </p:tgtEl>
                                        <p:attrNameLst>
                                          <p:attrName>style.visibility</p:attrName>
                                        </p:attrNameLst>
                                      </p:cBhvr>
                                      <p:to>
                                        <p:strVal val="visible"/>
                                      </p:to>
                                    </p:set>
                                    <p:animEffect transition="in" filter="wipe(up)">
                                      <p:cBhvr>
                                        <p:cTn id="10" dur="500"/>
                                        <p:tgtEl>
                                          <p:spTgt spid="8">
                                            <p:graphicEl>
                                              <a:dgm id="{AB0F659E-F97D-4AFE-B45C-CC73CBD4E72A}"/>
                                            </p:graphicEl>
                                          </p:spTgt>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graphicEl>
                                              <a:dgm id="{8945C9EE-2A8F-4635-B25A-549BE29CC569}"/>
                                            </p:graphicEl>
                                          </p:spTgt>
                                        </p:tgtEl>
                                        <p:attrNameLst>
                                          <p:attrName>style.visibility</p:attrName>
                                        </p:attrNameLst>
                                      </p:cBhvr>
                                      <p:to>
                                        <p:strVal val="visible"/>
                                      </p:to>
                                    </p:set>
                                    <p:animEffect transition="in" filter="wipe(up)">
                                      <p:cBhvr>
                                        <p:cTn id="17" dur="500"/>
                                        <p:tgtEl>
                                          <p:spTgt spid="8">
                                            <p:graphicEl>
                                              <a:dgm id="{8945C9EE-2A8F-4635-B25A-549BE29CC569}"/>
                                            </p:graphic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8">
                                            <p:graphicEl>
                                              <a:dgm id="{27A98E75-2C05-4438-A5C2-0775BFF57FAD}"/>
                                            </p:graphicEl>
                                          </p:spTgt>
                                        </p:tgtEl>
                                        <p:attrNameLst>
                                          <p:attrName>style.visibility</p:attrName>
                                        </p:attrNameLst>
                                      </p:cBhvr>
                                      <p:to>
                                        <p:strVal val="visible"/>
                                      </p:to>
                                    </p:set>
                                    <p:animEffect transition="in" filter="wipe(up)">
                                      <p:cBhvr>
                                        <p:cTn id="20" dur="500"/>
                                        <p:tgtEl>
                                          <p:spTgt spid="8">
                                            <p:graphicEl>
                                              <a:dgm id="{27A98E75-2C05-4438-A5C2-0775BFF57FAD}"/>
                                            </p:graphicEl>
                                          </p:spTgt>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8">
                                            <p:graphicEl>
                                              <a:dgm id="{FE542FC2-909C-4B09-B3BB-A49EF76CACDF}"/>
                                            </p:graphicEl>
                                          </p:spTgt>
                                        </p:tgtEl>
                                        <p:attrNameLst>
                                          <p:attrName>style.visibility</p:attrName>
                                        </p:attrNameLst>
                                      </p:cBhvr>
                                      <p:to>
                                        <p:strVal val="visible"/>
                                      </p:to>
                                    </p:set>
                                    <p:animEffect transition="in" filter="wipe(up)">
                                      <p:cBhvr>
                                        <p:cTn id="27" dur="500"/>
                                        <p:tgtEl>
                                          <p:spTgt spid="8">
                                            <p:graphicEl>
                                              <a:dgm id="{FE542FC2-909C-4B09-B3BB-A49EF76CACDF}"/>
                                            </p:graphic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8">
                                            <p:graphicEl>
                                              <a:dgm id="{D47426F2-81A5-47DA-B714-8F572D500AED}"/>
                                            </p:graphicEl>
                                          </p:spTgt>
                                        </p:tgtEl>
                                        <p:attrNameLst>
                                          <p:attrName>style.visibility</p:attrName>
                                        </p:attrNameLst>
                                      </p:cBhvr>
                                      <p:to>
                                        <p:strVal val="visible"/>
                                      </p:to>
                                    </p:set>
                                    <p:animEffect transition="in" filter="wipe(up)">
                                      <p:cBhvr>
                                        <p:cTn id="30" dur="500"/>
                                        <p:tgtEl>
                                          <p:spTgt spid="8">
                                            <p:graphicEl>
                                              <a:dgm id="{D47426F2-81A5-47DA-B714-8F572D500AED}"/>
                                            </p:graphicEl>
                                          </p:spTgt>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8">
                                            <p:graphicEl>
                                              <a:dgm id="{37BB7247-FA21-4014-BF8F-3A3A723954BF}"/>
                                            </p:graphicEl>
                                          </p:spTgt>
                                        </p:tgtEl>
                                        <p:attrNameLst>
                                          <p:attrName>style.visibility</p:attrName>
                                        </p:attrNameLst>
                                      </p:cBhvr>
                                      <p:to>
                                        <p:strVal val="visible"/>
                                      </p:to>
                                    </p:set>
                                    <p:animEffect transition="in" filter="wipe(up)">
                                      <p:cBhvr>
                                        <p:cTn id="37" dur="500"/>
                                        <p:tgtEl>
                                          <p:spTgt spid="8">
                                            <p:graphicEl>
                                              <a:dgm id="{37BB7247-FA21-4014-BF8F-3A3A723954BF}"/>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8">
                                            <p:graphicEl>
                                              <a:dgm id="{4E79C59E-F001-4F5A-8BA0-B35DF05B68F3}"/>
                                            </p:graphicEl>
                                          </p:spTgt>
                                        </p:tgtEl>
                                        <p:attrNameLst>
                                          <p:attrName>style.visibility</p:attrName>
                                        </p:attrNameLst>
                                      </p:cBhvr>
                                      <p:to>
                                        <p:strVal val="visible"/>
                                      </p:to>
                                    </p:set>
                                    <p:animEffect transition="in" filter="wipe(up)">
                                      <p:cBhvr>
                                        <p:cTn id="40" dur="500"/>
                                        <p:tgtEl>
                                          <p:spTgt spid="8">
                                            <p:graphicEl>
                                              <a:dgm id="{4E79C59E-F001-4F5A-8BA0-B35DF05B68F3}"/>
                                            </p:graphicEl>
                                          </p:spTgt>
                                        </p:tgtEl>
                                      </p:cBhvr>
                                    </p:animEffect>
                                  </p:childTnLst>
                                </p:cTn>
                              </p:par>
                              <p:par>
                                <p:cTn id="41" presetID="1" presetClass="entr" presetSubtype="0"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uiExpand="1">
        <p:bldSub>
          <a:bldDgm bld="one"/>
        </p:bldSub>
      </p:bldGraphic>
      <p:bldP spid="9" grpId="0"/>
      <p:bldP spid="10" grpId="0"/>
      <p:bldP spid="11" grpId="0"/>
      <p:bldP spid="12"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2BE6A2F6-4F11-4EF0-8D46-6A8F2E8AA836}"/>
              </a:ext>
            </a:extLst>
          </p:cNvPr>
          <p:cNvSpPr>
            <a:spLocks noChangeAspect="1"/>
          </p:cNvSpPr>
          <p:nvPr/>
        </p:nvSpPr>
        <p:spPr>
          <a:xfrm flipH="1">
            <a:off x="6799739" y="2439257"/>
            <a:ext cx="118872" cy="11887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dirty="0">
              <a:solidFill>
                <a:prstClr val="white"/>
              </a:solidFill>
              <a:latin typeface="Calibri" panose="020F0502020204030204"/>
            </a:endParaRPr>
          </a:p>
        </p:txBody>
      </p:sp>
      <p:sp>
        <p:nvSpPr>
          <p:cNvPr id="6" name="Oval 5">
            <a:extLst>
              <a:ext uri="{FF2B5EF4-FFF2-40B4-BE49-F238E27FC236}">
                <a16:creationId xmlns:a16="http://schemas.microsoft.com/office/drawing/2014/main" id="{36F4B81F-F0E0-4894-82E6-8B0A018593E6}"/>
              </a:ext>
            </a:extLst>
          </p:cNvPr>
          <p:cNvSpPr>
            <a:spLocks noChangeAspect="1"/>
          </p:cNvSpPr>
          <p:nvPr/>
        </p:nvSpPr>
        <p:spPr>
          <a:xfrm flipH="1">
            <a:off x="2528470" y="1307467"/>
            <a:ext cx="1577340" cy="157734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dirty="0">
              <a:solidFill>
                <a:prstClr val="white"/>
              </a:solidFill>
              <a:latin typeface="Calibri" panose="020F0502020204030204"/>
            </a:endParaRPr>
          </a:p>
        </p:txBody>
      </p:sp>
      <p:sp>
        <p:nvSpPr>
          <p:cNvPr id="5" name="Oval 4">
            <a:extLst>
              <a:ext uri="{FF2B5EF4-FFF2-40B4-BE49-F238E27FC236}">
                <a16:creationId xmlns:a16="http://schemas.microsoft.com/office/drawing/2014/main" id="{E240F5B8-E412-4794-AB01-FB2C464AC783}"/>
              </a:ext>
            </a:extLst>
          </p:cNvPr>
          <p:cNvSpPr>
            <a:spLocks noChangeAspect="1"/>
          </p:cNvSpPr>
          <p:nvPr/>
        </p:nvSpPr>
        <p:spPr>
          <a:xfrm flipH="1">
            <a:off x="2631340" y="1410337"/>
            <a:ext cx="1371600" cy="13716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dirty="0">
              <a:solidFill>
                <a:prstClr val="white"/>
              </a:solidFill>
              <a:latin typeface="Calibri" panose="020F0502020204030204"/>
            </a:endParaRPr>
          </a:p>
        </p:txBody>
      </p:sp>
      <p:sp>
        <p:nvSpPr>
          <p:cNvPr id="3" name="Oval 2">
            <a:extLst>
              <a:ext uri="{FF2B5EF4-FFF2-40B4-BE49-F238E27FC236}">
                <a16:creationId xmlns:a16="http://schemas.microsoft.com/office/drawing/2014/main" id="{46F83950-C727-4803-8EAC-E5FBCA92FD81}"/>
              </a:ext>
            </a:extLst>
          </p:cNvPr>
          <p:cNvSpPr>
            <a:spLocks noChangeAspect="1"/>
          </p:cNvSpPr>
          <p:nvPr/>
        </p:nvSpPr>
        <p:spPr>
          <a:xfrm flipH="1">
            <a:off x="2735512" y="1514509"/>
            <a:ext cx="1163259" cy="1163259"/>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dirty="0">
              <a:solidFill>
                <a:prstClr val="white"/>
              </a:solidFill>
              <a:latin typeface="Calibri" panose="020F0502020204030204"/>
            </a:endParaRPr>
          </a:p>
        </p:txBody>
      </p:sp>
      <p:sp>
        <p:nvSpPr>
          <p:cNvPr id="2" name="Oval 1">
            <a:extLst>
              <a:ext uri="{FF2B5EF4-FFF2-40B4-BE49-F238E27FC236}">
                <a16:creationId xmlns:a16="http://schemas.microsoft.com/office/drawing/2014/main" id="{38551D4E-2C7D-4E88-AB50-CB3780CB475E}"/>
              </a:ext>
            </a:extLst>
          </p:cNvPr>
          <p:cNvSpPr>
            <a:spLocks noChangeAspect="1"/>
          </p:cNvSpPr>
          <p:nvPr/>
        </p:nvSpPr>
        <p:spPr>
          <a:xfrm flipH="1">
            <a:off x="3048999" y="1827996"/>
            <a:ext cx="536285" cy="536285"/>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dirty="0">
              <a:solidFill>
                <a:prstClr val="white"/>
              </a:solidFill>
              <a:latin typeface="Calibri" panose="020F0502020204030204"/>
            </a:endParaRPr>
          </a:p>
        </p:txBody>
      </p:sp>
      <p:sp>
        <p:nvSpPr>
          <p:cNvPr id="7" name="Arrow: Pentagon 6">
            <a:extLst>
              <a:ext uri="{FF2B5EF4-FFF2-40B4-BE49-F238E27FC236}">
                <a16:creationId xmlns:a16="http://schemas.microsoft.com/office/drawing/2014/main" id="{80DED21F-A1DE-43E8-BCA1-19734B07563C}"/>
              </a:ext>
            </a:extLst>
          </p:cNvPr>
          <p:cNvSpPr/>
          <p:nvPr/>
        </p:nvSpPr>
        <p:spPr>
          <a:xfrm>
            <a:off x="3111712" y="1989457"/>
            <a:ext cx="7919236" cy="205740"/>
          </a:xfrm>
          <a:prstGeom prst="homePlat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16806" indent="-1116806" defTabSz="457200">
              <a:defRPr/>
            </a:pPr>
            <a:r>
              <a:rPr lang="en-US" sz="900" b="1" dirty="0">
                <a:solidFill>
                  <a:prstClr val="white"/>
                </a:solidFill>
                <a:latin typeface="Calibri" panose="020F0502020204030204"/>
              </a:rPr>
              <a:t>Student learning in relation to goals and expectations</a:t>
            </a:r>
          </a:p>
        </p:txBody>
      </p:sp>
      <p:sp>
        <p:nvSpPr>
          <p:cNvPr id="13" name="TextBox 12">
            <a:extLst>
              <a:ext uri="{FF2B5EF4-FFF2-40B4-BE49-F238E27FC236}">
                <a16:creationId xmlns:a16="http://schemas.microsoft.com/office/drawing/2014/main" id="{51FCB6CE-E7A4-4F2F-AC66-EEE22441FFA0}"/>
              </a:ext>
            </a:extLst>
          </p:cNvPr>
          <p:cNvSpPr txBox="1"/>
          <p:nvPr/>
        </p:nvSpPr>
        <p:spPr>
          <a:xfrm>
            <a:off x="4194827" y="2232290"/>
            <a:ext cx="2182008" cy="230832"/>
          </a:xfrm>
          <a:prstGeom prst="rect">
            <a:avLst/>
          </a:prstGeom>
          <a:noFill/>
        </p:spPr>
        <p:txBody>
          <a:bodyPr wrap="none" rtlCol="0">
            <a:spAutoFit/>
          </a:bodyPr>
          <a:lstStyle/>
          <a:p>
            <a:pPr defTabSz="457200">
              <a:defRPr/>
            </a:pPr>
            <a:r>
              <a:rPr lang="en-US" sz="900" b="1" dirty="0">
                <a:solidFill>
                  <a:prstClr val="black"/>
                </a:solidFill>
                <a:latin typeface="Calibri" panose="020F0502020204030204"/>
              </a:rPr>
              <a:t>Interim and other classroom assessments</a:t>
            </a:r>
          </a:p>
        </p:txBody>
      </p:sp>
      <p:sp>
        <p:nvSpPr>
          <p:cNvPr id="15" name="TextBox 14">
            <a:extLst>
              <a:ext uri="{FF2B5EF4-FFF2-40B4-BE49-F238E27FC236}">
                <a16:creationId xmlns:a16="http://schemas.microsoft.com/office/drawing/2014/main" id="{CF76F136-E253-44A3-B990-3CF257E4DEDA}"/>
              </a:ext>
            </a:extLst>
          </p:cNvPr>
          <p:cNvSpPr txBox="1"/>
          <p:nvPr/>
        </p:nvSpPr>
        <p:spPr>
          <a:xfrm>
            <a:off x="5713430" y="2366382"/>
            <a:ext cx="1157689" cy="230832"/>
          </a:xfrm>
          <a:prstGeom prst="rect">
            <a:avLst/>
          </a:prstGeom>
          <a:noFill/>
        </p:spPr>
        <p:txBody>
          <a:bodyPr wrap="none" rtlCol="0">
            <a:spAutoFit/>
          </a:bodyPr>
          <a:lstStyle/>
          <a:p>
            <a:pPr defTabSz="457200">
              <a:defRPr/>
            </a:pPr>
            <a:r>
              <a:rPr lang="en-US" sz="900" b="1" dirty="0">
                <a:solidFill>
                  <a:prstClr val="black"/>
                </a:solidFill>
                <a:latin typeface="Calibri" panose="020F0502020204030204"/>
              </a:rPr>
              <a:t>Annual assessments</a:t>
            </a:r>
          </a:p>
        </p:txBody>
      </p:sp>
      <p:sp>
        <p:nvSpPr>
          <p:cNvPr id="83" name="Oval 82">
            <a:extLst>
              <a:ext uri="{FF2B5EF4-FFF2-40B4-BE49-F238E27FC236}">
                <a16:creationId xmlns:a16="http://schemas.microsoft.com/office/drawing/2014/main" id="{1C7AFA25-B79D-4818-A86D-91724C2EE073}"/>
              </a:ext>
            </a:extLst>
          </p:cNvPr>
          <p:cNvSpPr>
            <a:spLocks noChangeAspect="1"/>
          </p:cNvSpPr>
          <p:nvPr/>
        </p:nvSpPr>
        <p:spPr>
          <a:xfrm>
            <a:off x="6492910" y="2293107"/>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200" dirty="0">
              <a:solidFill>
                <a:prstClr val="white"/>
              </a:solidFill>
              <a:latin typeface="Calibri" panose="020F0502020204030204"/>
            </a:endParaRPr>
          </a:p>
        </p:txBody>
      </p:sp>
      <p:sp>
        <p:nvSpPr>
          <p:cNvPr id="84" name="Oval 83">
            <a:extLst>
              <a:ext uri="{FF2B5EF4-FFF2-40B4-BE49-F238E27FC236}">
                <a16:creationId xmlns:a16="http://schemas.microsoft.com/office/drawing/2014/main" id="{96C65249-EE91-4662-B7BB-4BE8793D25F4}"/>
              </a:ext>
            </a:extLst>
          </p:cNvPr>
          <p:cNvSpPr>
            <a:spLocks noChangeAspect="1"/>
          </p:cNvSpPr>
          <p:nvPr/>
        </p:nvSpPr>
        <p:spPr>
          <a:xfrm>
            <a:off x="6909382" y="2293107"/>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prstClr val="white"/>
              </a:solidFill>
              <a:latin typeface="Calibri" panose="020F0502020204030204"/>
            </a:endParaRPr>
          </a:p>
        </p:txBody>
      </p:sp>
      <p:sp>
        <p:nvSpPr>
          <p:cNvPr id="85" name="Oval 84">
            <a:extLst>
              <a:ext uri="{FF2B5EF4-FFF2-40B4-BE49-F238E27FC236}">
                <a16:creationId xmlns:a16="http://schemas.microsoft.com/office/drawing/2014/main" id="{E6015B6B-539B-42EF-A35E-A2AA09A7A283}"/>
              </a:ext>
            </a:extLst>
          </p:cNvPr>
          <p:cNvSpPr>
            <a:spLocks noChangeAspect="1"/>
          </p:cNvSpPr>
          <p:nvPr/>
        </p:nvSpPr>
        <p:spPr>
          <a:xfrm>
            <a:off x="6701146" y="2293107"/>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prstClr val="white"/>
              </a:solidFill>
              <a:latin typeface="Calibri" panose="020F0502020204030204"/>
            </a:endParaRPr>
          </a:p>
        </p:txBody>
      </p:sp>
      <p:sp>
        <p:nvSpPr>
          <p:cNvPr id="86" name="Oval 85">
            <a:extLst>
              <a:ext uri="{FF2B5EF4-FFF2-40B4-BE49-F238E27FC236}">
                <a16:creationId xmlns:a16="http://schemas.microsoft.com/office/drawing/2014/main" id="{5FA59577-F326-4C2C-8751-77DAF614D521}"/>
              </a:ext>
            </a:extLst>
          </p:cNvPr>
          <p:cNvSpPr>
            <a:spLocks noChangeAspect="1"/>
          </p:cNvSpPr>
          <p:nvPr/>
        </p:nvSpPr>
        <p:spPr>
          <a:xfrm>
            <a:off x="6284674" y="2293107"/>
            <a:ext cx="86116" cy="86116"/>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prstClr val="white"/>
              </a:solidFill>
              <a:latin typeface="Calibri" panose="020F0502020204030204"/>
            </a:endParaRPr>
          </a:p>
        </p:txBody>
      </p:sp>
      <p:cxnSp>
        <p:nvCxnSpPr>
          <p:cNvPr id="87" name="Straight Connector 86">
            <a:extLst>
              <a:ext uri="{FF2B5EF4-FFF2-40B4-BE49-F238E27FC236}">
                <a16:creationId xmlns:a16="http://schemas.microsoft.com/office/drawing/2014/main" id="{ADEEA3FC-79BB-4837-9ABA-BA1487A51B25}"/>
              </a:ext>
            </a:extLst>
          </p:cNvPr>
          <p:cNvCxnSpPr>
            <a:cxnSpLocks/>
          </p:cNvCxnSpPr>
          <p:nvPr/>
        </p:nvCxnSpPr>
        <p:spPr>
          <a:xfrm>
            <a:off x="3898771" y="2330252"/>
            <a:ext cx="345549" cy="0"/>
          </a:xfrm>
          <a:prstGeom prst="line">
            <a:avLst/>
          </a:prstGeom>
          <a:ln w="60325">
            <a:solidFill>
              <a:srgbClr val="8FAADC"/>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A257578-2CCB-4594-A1F9-A00D7508234F}"/>
              </a:ext>
            </a:extLst>
          </p:cNvPr>
          <p:cNvCxnSpPr>
            <a:cxnSpLocks/>
          </p:cNvCxnSpPr>
          <p:nvPr/>
        </p:nvCxnSpPr>
        <p:spPr>
          <a:xfrm>
            <a:off x="3963969" y="2482210"/>
            <a:ext cx="1749460" cy="11540"/>
          </a:xfrm>
          <a:prstGeom prst="line">
            <a:avLst/>
          </a:prstGeom>
          <a:ln w="60325">
            <a:solidFill>
              <a:srgbClr val="DAE3F3"/>
            </a:solidFil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591C04BA-7CE9-49FD-9480-8BFFC15145D8}"/>
              </a:ext>
            </a:extLst>
          </p:cNvPr>
          <p:cNvSpPr/>
          <p:nvPr/>
        </p:nvSpPr>
        <p:spPr>
          <a:xfrm>
            <a:off x="4888340" y="2568290"/>
            <a:ext cx="1988820" cy="2191405"/>
          </a:xfrm>
          <a:prstGeom prst="roundRect">
            <a:avLst/>
          </a:prstGeom>
          <a:solidFill>
            <a:srgbClr val="DAE3F3"/>
          </a:solidFill>
        </p:spPr>
        <p:txBody>
          <a:bodyPr wrap="square" lIns="68580" tIns="0" rtlCol="0">
            <a:spAutoFit/>
          </a:bodyPr>
          <a:lstStyle/>
          <a:p>
            <a:pPr marL="0" lvl="1" algn="ctr" defTabSz="457200">
              <a:spcAft>
                <a:spcPts val="450"/>
              </a:spcAft>
              <a:defRPr/>
            </a:pPr>
            <a:r>
              <a:rPr lang="en-US" sz="825" b="1" dirty="0">
                <a:solidFill>
                  <a:prstClr val="black"/>
                </a:solidFill>
                <a:latin typeface="Calibri" panose="020F0502020204030204"/>
              </a:rPr>
              <a:t>Guide to Developing</a:t>
            </a:r>
            <a:br>
              <a:rPr lang="en-US" sz="825" b="1" dirty="0">
                <a:solidFill>
                  <a:prstClr val="black"/>
                </a:solidFill>
                <a:latin typeface="Calibri" panose="020F0502020204030204"/>
              </a:rPr>
            </a:br>
            <a:r>
              <a:rPr lang="en-US" sz="825" b="1" dirty="0">
                <a:solidFill>
                  <a:prstClr val="black"/>
                </a:solidFill>
                <a:latin typeface="Calibri" panose="020F0502020204030204"/>
              </a:rPr>
              <a:t>Three-Dimensional Science Tasks for</a:t>
            </a:r>
            <a:br>
              <a:rPr lang="en-US" sz="825" b="1" dirty="0">
                <a:solidFill>
                  <a:prstClr val="black"/>
                </a:solidFill>
                <a:latin typeface="Calibri" panose="020F0502020204030204"/>
              </a:rPr>
            </a:br>
            <a:r>
              <a:rPr lang="en-US" sz="825" b="1" dirty="0">
                <a:solidFill>
                  <a:prstClr val="black"/>
                </a:solidFill>
                <a:latin typeface="Calibri" panose="020F0502020204030204"/>
              </a:rPr>
              <a:t>Large-Scale Assessments</a:t>
            </a:r>
          </a:p>
          <a:p>
            <a:pPr marL="515541" lvl="1" indent="-515541" defTabSz="457200">
              <a:spcAft>
                <a:spcPts val="450"/>
              </a:spcAft>
              <a:defRPr/>
            </a:pPr>
            <a:r>
              <a:rPr lang="en-US" sz="825" b="1" dirty="0">
                <a:solidFill>
                  <a:prstClr val="black"/>
                </a:solidFill>
                <a:latin typeface="Calibri" panose="020F0502020204030204"/>
              </a:rPr>
              <a:t>Purpose:	</a:t>
            </a:r>
            <a:r>
              <a:rPr lang="en-US" sz="825" dirty="0">
                <a:solidFill>
                  <a:prstClr val="black"/>
                </a:solidFill>
                <a:latin typeface="Calibri" panose="020F0502020204030204"/>
              </a:rPr>
              <a:t>To guide implementation of principled-approaches for developing three-dimensional tasks aligned to NGSS-like standards for large-scale science assessments</a:t>
            </a:r>
          </a:p>
          <a:p>
            <a:pPr marL="515541" lvl="1" indent="-515541" defTabSz="457200">
              <a:spcAft>
                <a:spcPts val="450"/>
              </a:spcAft>
              <a:defRPr/>
            </a:pPr>
            <a:r>
              <a:rPr lang="en-US" sz="825" b="1" dirty="0">
                <a:solidFill>
                  <a:prstClr val="black"/>
                </a:solidFill>
                <a:latin typeface="Calibri" panose="020F0502020204030204"/>
              </a:rPr>
              <a:t>Audience:	</a:t>
            </a:r>
            <a:r>
              <a:rPr lang="en-US" sz="825" dirty="0">
                <a:solidFill>
                  <a:prstClr val="black"/>
                </a:solidFill>
                <a:latin typeface="Calibri" panose="020F0502020204030204"/>
              </a:rPr>
              <a:t>State administrators; vendors</a:t>
            </a:r>
          </a:p>
          <a:p>
            <a:pPr marL="515541" lvl="1" indent="-515541" defTabSz="457200">
              <a:defRPr/>
            </a:pPr>
            <a:r>
              <a:rPr lang="en-US" sz="825" b="1" dirty="0">
                <a:solidFill>
                  <a:prstClr val="black"/>
                </a:solidFill>
                <a:latin typeface="Calibri" panose="020F0502020204030204"/>
              </a:rPr>
              <a:t>Format:	</a:t>
            </a:r>
            <a:r>
              <a:rPr lang="en-US" sz="825" dirty="0">
                <a:solidFill>
                  <a:prstClr val="black"/>
                </a:solidFill>
                <a:latin typeface="Calibri" panose="020F0502020204030204"/>
              </a:rPr>
              <a:t>Guidebook; templates; tasks; exemplars</a:t>
            </a:r>
          </a:p>
        </p:txBody>
      </p:sp>
      <p:sp>
        <p:nvSpPr>
          <p:cNvPr id="25" name="Rectangle: Rounded Corners 24">
            <a:extLst>
              <a:ext uri="{FF2B5EF4-FFF2-40B4-BE49-F238E27FC236}">
                <a16:creationId xmlns:a16="http://schemas.microsoft.com/office/drawing/2014/main" id="{4AB0E405-2089-4151-9AAE-E775F82B5A0D}"/>
              </a:ext>
            </a:extLst>
          </p:cNvPr>
          <p:cNvSpPr/>
          <p:nvPr/>
        </p:nvSpPr>
        <p:spPr>
          <a:xfrm>
            <a:off x="6982803" y="2277766"/>
            <a:ext cx="1988820" cy="2071665"/>
          </a:xfrm>
          <a:prstGeom prst="roundRect">
            <a:avLst/>
          </a:prstGeom>
          <a:solidFill>
            <a:srgbClr val="8FAADC"/>
          </a:solidFill>
        </p:spPr>
        <p:txBody>
          <a:bodyPr wrap="square" lIns="68580" tIns="0" rtlCol="0">
            <a:spAutoFit/>
          </a:bodyPr>
          <a:lstStyle/>
          <a:p>
            <a:pPr marL="0" lvl="1" algn="ctr" defTabSz="457200">
              <a:spcAft>
                <a:spcPts val="450"/>
              </a:spcAft>
              <a:defRPr/>
            </a:pPr>
            <a:r>
              <a:rPr lang="en-US" sz="825" b="1" dirty="0">
                <a:solidFill>
                  <a:prstClr val="black"/>
                </a:solidFill>
                <a:latin typeface="Calibri" panose="020F0502020204030204"/>
              </a:rPr>
              <a:t>Guide to Developing</a:t>
            </a:r>
            <a:br>
              <a:rPr lang="en-US" sz="825" b="1" dirty="0">
                <a:solidFill>
                  <a:prstClr val="black"/>
                </a:solidFill>
                <a:latin typeface="Calibri" panose="020F0502020204030204"/>
              </a:rPr>
            </a:br>
            <a:r>
              <a:rPr lang="en-US" sz="825" b="1" dirty="0">
                <a:solidFill>
                  <a:prstClr val="black"/>
                </a:solidFill>
                <a:latin typeface="Calibri" panose="020F0502020204030204"/>
              </a:rPr>
              <a:t>Three-Dimensional Science Tasks for Classroom Assessments</a:t>
            </a:r>
          </a:p>
          <a:p>
            <a:pPr marL="515541" lvl="1" indent="-515541" defTabSz="457200">
              <a:spcAft>
                <a:spcPts val="450"/>
              </a:spcAft>
              <a:defRPr/>
            </a:pPr>
            <a:r>
              <a:rPr lang="en-US" sz="825" b="1" dirty="0">
                <a:solidFill>
                  <a:prstClr val="black"/>
                </a:solidFill>
                <a:latin typeface="Calibri" panose="020F0502020204030204"/>
              </a:rPr>
              <a:t>Purpose:	</a:t>
            </a:r>
            <a:r>
              <a:rPr lang="en-US" sz="825" dirty="0">
                <a:solidFill>
                  <a:prstClr val="black"/>
                </a:solidFill>
                <a:latin typeface="Calibri" panose="020F0502020204030204"/>
              </a:rPr>
              <a:t>To guide implementation of principled-approaches for developing three-dimensional tasks aligned to NGSS-like standards for use within classrooms</a:t>
            </a:r>
          </a:p>
          <a:p>
            <a:pPr marL="515541" lvl="1" indent="-515541" defTabSz="457200">
              <a:spcAft>
                <a:spcPts val="450"/>
              </a:spcAft>
              <a:defRPr/>
            </a:pPr>
            <a:r>
              <a:rPr lang="en-US" sz="825" b="1" dirty="0">
                <a:solidFill>
                  <a:prstClr val="black"/>
                </a:solidFill>
                <a:latin typeface="Calibri" panose="020F0502020204030204"/>
              </a:rPr>
              <a:t>Audience:	</a:t>
            </a:r>
            <a:r>
              <a:rPr lang="en-US" sz="825" dirty="0">
                <a:solidFill>
                  <a:prstClr val="black"/>
                </a:solidFill>
                <a:latin typeface="Calibri" panose="020F0502020204030204"/>
              </a:rPr>
              <a:t>Local educators and administrators</a:t>
            </a:r>
          </a:p>
          <a:p>
            <a:pPr marL="515541" lvl="1" indent="-515541" defTabSz="457200">
              <a:defRPr/>
            </a:pPr>
            <a:r>
              <a:rPr lang="en-US" sz="825" b="1" dirty="0">
                <a:solidFill>
                  <a:prstClr val="black"/>
                </a:solidFill>
                <a:latin typeface="Calibri" panose="020F0502020204030204"/>
              </a:rPr>
              <a:t>Format:	</a:t>
            </a:r>
            <a:r>
              <a:rPr lang="en-US" sz="825" dirty="0">
                <a:solidFill>
                  <a:prstClr val="black"/>
                </a:solidFill>
                <a:latin typeface="Calibri" panose="020F0502020204030204"/>
              </a:rPr>
              <a:t>Guidebook; templates; tasks; exemplars</a:t>
            </a:r>
          </a:p>
        </p:txBody>
      </p:sp>
      <p:sp>
        <p:nvSpPr>
          <p:cNvPr id="41" name="Rectangle: Rounded Corners 40">
            <a:extLst>
              <a:ext uri="{FF2B5EF4-FFF2-40B4-BE49-F238E27FC236}">
                <a16:creationId xmlns:a16="http://schemas.microsoft.com/office/drawing/2014/main" id="{1119EE64-0D0C-4347-B5DD-3F9D6D291609}"/>
              </a:ext>
            </a:extLst>
          </p:cNvPr>
          <p:cNvSpPr/>
          <p:nvPr/>
        </p:nvSpPr>
        <p:spPr>
          <a:xfrm>
            <a:off x="9097940" y="2277766"/>
            <a:ext cx="2039907" cy="2071665"/>
          </a:xfrm>
          <a:prstGeom prst="roundRect">
            <a:avLst/>
          </a:prstGeom>
          <a:solidFill>
            <a:srgbClr val="8FAADC"/>
          </a:solidFill>
        </p:spPr>
        <p:txBody>
          <a:bodyPr wrap="square" lIns="68580" tIns="0" rIns="0" rtlCol="0">
            <a:spAutoFit/>
          </a:bodyPr>
          <a:lstStyle/>
          <a:p>
            <a:pPr marL="0" lvl="1" algn="ctr" defTabSz="457200">
              <a:spcAft>
                <a:spcPts val="450"/>
              </a:spcAft>
              <a:defRPr/>
            </a:pPr>
            <a:r>
              <a:rPr lang="en-US" sz="825" b="1" dirty="0">
                <a:solidFill>
                  <a:prstClr val="black"/>
                </a:solidFill>
                <a:latin typeface="Calibri" panose="020F0502020204030204"/>
              </a:rPr>
              <a:t>Professional Learning Sessions on Using a Principled Approach to Designing Classroom Assessment Tasks</a:t>
            </a:r>
          </a:p>
          <a:p>
            <a:pPr marL="515541" lvl="1" indent="-515541" defTabSz="457200">
              <a:spcAft>
                <a:spcPts val="450"/>
              </a:spcAft>
              <a:defRPr/>
            </a:pPr>
            <a:r>
              <a:rPr lang="en-US" sz="825" b="1" dirty="0">
                <a:solidFill>
                  <a:prstClr val="black"/>
                </a:solidFill>
                <a:latin typeface="Calibri" panose="020F0502020204030204"/>
              </a:rPr>
              <a:t>Purpose:</a:t>
            </a:r>
            <a:r>
              <a:rPr lang="en-US" sz="825" dirty="0">
                <a:solidFill>
                  <a:prstClr val="black"/>
                </a:solidFill>
                <a:latin typeface="Calibri" panose="020F0502020204030204"/>
              </a:rPr>
              <a:t>	To support local educators in applying principled-design in the development of classroom assessment tasks that link to curriculum and instruction</a:t>
            </a:r>
          </a:p>
          <a:p>
            <a:pPr marL="515541" lvl="1" indent="-515541" defTabSz="457200">
              <a:spcAft>
                <a:spcPts val="450"/>
              </a:spcAft>
              <a:defRPr/>
            </a:pPr>
            <a:r>
              <a:rPr lang="en-US" sz="825" b="1" dirty="0">
                <a:solidFill>
                  <a:prstClr val="black"/>
                </a:solidFill>
                <a:latin typeface="Calibri" panose="020F0502020204030204"/>
              </a:rPr>
              <a:t>Audience:</a:t>
            </a:r>
            <a:r>
              <a:rPr lang="en-US" sz="825" dirty="0">
                <a:solidFill>
                  <a:prstClr val="black"/>
                </a:solidFill>
                <a:latin typeface="Calibri" panose="020F0502020204030204"/>
              </a:rPr>
              <a:t>	Local educators and administrators</a:t>
            </a:r>
          </a:p>
          <a:p>
            <a:pPr marL="515541" lvl="1" indent="-515541" defTabSz="457200">
              <a:defRPr/>
            </a:pPr>
            <a:r>
              <a:rPr lang="en-US" sz="825" b="1" dirty="0">
                <a:solidFill>
                  <a:prstClr val="black"/>
                </a:solidFill>
                <a:latin typeface="Calibri" panose="020F0502020204030204"/>
              </a:rPr>
              <a:t>Format: </a:t>
            </a:r>
            <a:r>
              <a:rPr lang="en-US" sz="825" dirty="0">
                <a:solidFill>
                  <a:prstClr val="black"/>
                </a:solidFill>
                <a:latin typeface="Calibri" panose="020F0502020204030204"/>
              </a:rPr>
              <a:t>	Workbook; templates; PPT slides; guiding questions</a:t>
            </a:r>
          </a:p>
        </p:txBody>
      </p:sp>
      <p:sp>
        <p:nvSpPr>
          <p:cNvPr id="30" name="Rectangle 29">
            <a:extLst>
              <a:ext uri="{FF2B5EF4-FFF2-40B4-BE49-F238E27FC236}">
                <a16:creationId xmlns:a16="http://schemas.microsoft.com/office/drawing/2014/main" id="{8126DD61-6138-48B2-9F13-FA9671DF2982}"/>
              </a:ext>
            </a:extLst>
          </p:cNvPr>
          <p:cNvSpPr/>
          <p:nvPr/>
        </p:nvSpPr>
        <p:spPr>
          <a:xfrm>
            <a:off x="8892737" y="3262430"/>
            <a:ext cx="304619" cy="68580"/>
          </a:xfrm>
          <a:prstGeom prst="rect">
            <a:avLst/>
          </a:prstGeom>
          <a:solidFill>
            <a:srgbClr val="8FAA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8FAADC"/>
              </a:solidFill>
              <a:latin typeface="Calibri" panose="020F0502020204030204"/>
            </a:endParaRPr>
          </a:p>
        </p:txBody>
      </p:sp>
      <p:sp>
        <p:nvSpPr>
          <p:cNvPr id="44" name="Rectangle: Rounded Corners 43">
            <a:extLst>
              <a:ext uri="{FF2B5EF4-FFF2-40B4-BE49-F238E27FC236}">
                <a16:creationId xmlns:a16="http://schemas.microsoft.com/office/drawing/2014/main" id="{F0796582-85A7-4DC5-A1B8-665776A62E77}"/>
              </a:ext>
            </a:extLst>
          </p:cNvPr>
          <p:cNvSpPr/>
          <p:nvPr/>
        </p:nvSpPr>
        <p:spPr>
          <a:xfrm>
            <a:off x="2735511" y="3059779"/>
            <a:ext cx="2044822" cy="1668542"/>
          </a:xfrm>
          <a:prstGeom prst="roundRect">
            <a:avLst/>
          </a:prstGeom>
          <a:solidFill>
            <a:srgbClr val="DAE3F3"/>
          </a:solidFill>
        </p:spPr>
        <p:txBody>
          <a:bodyPr wrap="square" lIns="68580" tIns="0" rtlCol="0">
            <a:spAutoFit/>
          </a:bodyPr>
          <a:lstStyle/>
          <a:p>
            <a:pPr marL="0" lvl="1" algn="ctr" defTabSz="457200">
              <a:spcAft>
                <a:spcPts val="450"/>
              </a:spcAft>
              <a:defRPr/>
            </a:pPr>
            <a:r>
              <a:rPr lang="en-US" sz="825" b="1" dirty="0">
                <a:solidFill>
                  <a:prstClr val="black"/>
                </a:solidFill>
                <a:latin typeface="Calibri" panose="020F0502020204030204"/>
              </a:rPr>
              <a:t>A Principled-Design Approach to Creating PLDs and Building</a:t>
            </a:r>
            <a:br>
              <a:rPr lang="en-US" sz="825" b="1" dirty="0">
                <a:solidFill>
                  <a:prstClr val="black"/>
                </a:solidFill>
                <a:latin typeface="Calibri" panose="020F0502020204030204"/>
              </a:rPr>
            </a:br>
            <a:r>
              <a:rPr lang="en-US" sz="825" b="1" dirty="0">
                <a:solidFill>
                  <a:prstClr val="black"/>
                </a:solidFill>
                <a:latin typeface="Calibri" panose="020F0502020204030204"/>
              </a:rPr>
              <a:t>Score Scales </a:t>
            </a:r>
          </a:p>
          <a:p>
            <a:pPr marL="515541" lvl="1" indent="-515541" defTabSz="457200">
              <a:spcAft>
                <a:spcPts val="450"/>
              </a:spcAft>
              <a:defRPr/>
            </a:pPr>
            <a:r>
              <a:rPr lang="en-US" sz="825" b="1" dirty="0">
                <a:solidFill>
                  <a:prstClr val="black"/>
                </a:solidFill>
                <a:latin typeface="Calibri" panose="020F0502020204030204"/>
              </a:rPr>
              <a:t>Purpose: 	</a:t>
            </a:r>
            <a:r>
              <a:rPr lang="en-US" sz="825" dirty="0">
                <a:solidFill>
                  <a:prstClr val="black"/>
                </a:solidFill>
                <a:latin typeface="Calibri" panose="020F0502020204030204"/>
              </a:rPr>
              <a:t>To explain how and why to develop PLDs and score scales using a principled-design approach</a:t>
            </a:r>
          </a:p>
          <a:p>
            <a:pPr marL="515541" lvl="1" indent="-515541" defTabSz="457200">
              <a:spcAft>
                <a:spcPts val="450"/>
              </a:spcAft>
              <a:defRPr/>
            </a:pPr>
            <a:r>
              <a:rPr lang="en-US" sz="825" b="1" dirty="0">
                <a:solidFill>
                  <a:prstClr val="black"/>
                </a:solidFill>
                <a:latin typeface="Calibri" panose="020F0502020204030204"/>
              </a:rPr>
              <a:t>Audience:</a:t>
            </a:r>
            <a:r>
              <a:rPr lang="en-US" sz="825" dirty="0">
                <a:solidFill>
                  <a:prstClr val="black"/>
                </a:solidFill>
                <a:latin typeface="Calibri" panose="020F0502020204030204"/>
              </a:rPr>
              <a:t>	State and local educators; vendors</a:t>
            </a:r>
          </a:p>
          <a:p>
            <a:pPr marL="515541" lvl="1" indent="-515541" defTabSz="457200">
              <a:spcAft>
                <a:spcPts val="450"/>
              </a:spcAft>
              <a:defRPr/>
            </a:pPr>
            <a:r>
              <a:rPr lang="en-US" sz="825" b="1" dirty="0">
                <a:solidFill>
                  <a:prstClr val="black"/>
                </a:solidFill>
                <a:latin typeface="Calibri" panose="020F0502020204030204"/>
              </a:rPr>
              <a:t>Format: 	</a:t>
            </a:r>
            <a:r>
              <a:rPr lang="en-US" sz="825" dirty="0">
                <a:solidFill>
                  <a:prstClr val="black"/>
                </a:solidFill>
                <a:latin typeface="Calibri" panose="020F0502020204030204"/>
              </a:rPr>
              <a:t>White paper</a:t>
            </a:r>
          </a:p>
        </p:txBody>
      </p:sp>
      <p:sp>
        <p:nvSpPr>
          <p:cNvPr id="45" name="Rectangle 44">
            <a:extLst>
              <a:ext uri="{FF2B5EF4-FFF2-40B4-BE49-F238E27FC236}">
                <a16:creationId xmlns:a16="http://schemas.microsoft.com/office/drawing/2014/main" id="{076B89BB-6BDA-451E-BAF0-116E706F0F2D}"/>
              </a:ext>
            </a:extLst>
          </p:cNvPr>
          <p:cNvSpPr/>
          <p:nvPr/>
        </p:nvSpPr>
        <p:spPr>
          <a:xfrm>
            <a:off x="4711907" y="3842734"/>
            <a:ext cx="207804" cy="68580"/>
          </a:xfrm>
          <a:prstGeom prst="rect">
            <a:avLst/>
          </a:prstGeom>
          <a:solidFill>
            <a:srgbClr val="DAE3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8FAADC"/>
              </a:solidFill>
              <a:latin typeface="Calibri" panose="020F0502020204030204"/>
            </a:endParaRPr>
          </a:p>
        </p:txBody>
      </p:sp>
      <p:sp>
        <p:nvSpPr>
          <p:cNvPr id="46" name="Rectangle: Rounded Corners 45">
            <a:extLst>
              <a:ext uri="{FF2B5EF4-FFF2-40B4-BE49-F238E27FC236}">
                <a16:creationId xmlns:a16="http://schemas.microsoft.com/office/drawing/2014/main" id="{E273204B-A5DF-4DC6-923E-5E70C1F65EAE}"/>
              </a:ext>
            </a:extLst>
          </p:cNvPr>
          <p:cNvSpPr/>
          <p:nvPr/>
        </p:nvSpPr>
        <p:spPr>
          <a:xfrm>
            <a:off x="9093934" y="4558695"/>
            <a:ext cx="1988820" cy="1528078"/>
          </a:xfrm>
          <a:prstGeom prst="roundRect">
            <a:avLst/>
          </a:prstGeom>
          <a:solidFill>
            <a:srgbClr val="B7D1E7"/>
          </a:solidFill>
        </p:spPr>
        <p:txBody>
          <a:bodyPr wrap="square" lIns="68580" tIns="0" rtlCol="0">
            <a:spAutoFit/>
          </a:bodyPr>
          <a:lstStyle/>
          <a:p>
            <a:pPr marL="0" lvl="1" algn="ctr" defTabSz="457200">
              <a:spcAft>
                <a:spcPts val="450"/>
              </a:spcAft>
              <a:defRPr/>
            </a:pPr>
            <a:r>
              <a:rPr lang="en-US" sz="825" b="1" dirty="0">
                <a:solidFill>
                  <a:prstClr val="black"/>
                </a:solidFill>
                <a:latin typeface="Calibri" panose="020F0502020204030204"/>
              </a:rPr>
              <a:t>Assessment Literacy Workbook</a:t>
            </a:r>
          </a:p>
          <a:p>
            <a:pPr marL="515541" lvl="1" indent="-515541" defTabSz="457200">
              <a:spcAft>
                <a:spcPts val="450"/>
              </a:spcAft>
              <a:defRPr/>
            </a:pPr>
            <a:r>
              <a:rPr lang="en-US" sz="825" b="1" dirty="0">
                <a:solidFill>
                  <a:prstClr val="black"/>
                </a:solidFill>
                <a:latin typeface="Calibri" panose="020F0502020204030204"/>
              </a:rPr>
              <a:t>Purpose: 	</a:t>
            </a:r>
            <a:r>
              <a:rPr lang="en-US" sz="825" dirty="0">
                <a:solidFill>
                  <a:prstClr val="black"/>
                </a:solidFill>
                <a:latin typeface="Calibri" panose="020F0502020204030204"/>
              </a:rPr>
              <a:t>To strengthen educators’ understanding of and ability to make good decisions about assessments</a:t>
            </a:r>
          </a:p>
          <a:p>
            <a:pPr marL="515541" lvl="1" indent="-515541" defTabSz="457200">
              <a:spcAft>
                <a:spcPts val="450"/>
              </a:spcAft>
              <a:defRPr/>
            </a:pPr>
            <a:r>
              <a:rPr lang="en-US" sz="825" b="1" dirty="0">
                <a:solidFill>
                  <a:prstClr val="black"/>
                </a:solidFill>
                <a:latin typeface="Calibri" panose="020F0502020204030204"/>
              </a:rPr>
              <a:t>Audience:</a:t>
            </a:r>
            <a:r>
              <a:rPr lang="en-US" sz="825" dirty="0">
                <a:solidFill>
                  <a:prstClr val="black"/>
                </a:solidFill>
                <a:latin typeface="Calibri" panose="020F0502020204030204"/>
              </a:rPr>
              <a:t>	State and local educators; vendors</a:t>
            </a:r>
          </a:p>
          <a:p>
            <a:pPr marL="515541" lvl="1" indent="-515541" defTabSz="457200">
              <a:spcAft>
                <a:spcPts val="450"/>
              </a:spcAft>
              <a:defRPr/>
            </a:pPr>
            <a:r>
              <a:rPr lang="en-US" sz="825" b="1" dirty="0">
                <a:solidFill>
                  <a:prstClr val="black"/>
                </a:solidFill>
                <a:latin typeface="Calibri" panose="020F0502020204030204"/>
              </a:rPr>
              <a:t>Format: 	</a:t>
            </a:r>
            <a:r>
              <a:rPr lang="en-US" sz="825" dirty="0">
                <a:solidFill>
                  <a:prstClr val="black"/>
                </a:solidFill>
                <a:latin typeface="Calibri" panose="020F0502020204030204"/>
              </a:rPr>
              <a:t>Digital workbook</a:t>
            </a:r>
          </a:p>
        </p:txBody>
      </p:sp>
      <p:sp>
        <p:nvSpPr>
          <p:cNvPr id="48" name="Rectangle: Rounded Corners 47">
            <a:extLst>
              <a:ext uri="{FF2B5EF4-FFF2-40B4-BE49-F238E27FC236}">
                <a16:creationId xmlns:a16="http://schemas.microsoft.com/office/drawing/2014/main" id="{7DE55928-72D6-4368-8FCC-88F8F5EE824C}"/>
              </a:ext>
            </a:extLst>
          </p:cNvPr>
          <p:cNvSpPr/>
          <p:nvPr/>
        </p:nvSpPr>
        <p:spPr>
          <a:xfrm>
            <a:off x="7023791" y="4558695"/>
            <a:ext cx="1955254" cy="1577737"/>
          </a:xfrm>
          <a:prstGeom prst="roundRect">
            <a:avLst/>
          </a:prstGeom>
          <a:solidFill>
            <a:srgbClr val="B7D1E7"/>
          </a:solidFill>
        </p:spPr>
        <p:txBody>
          <a:bodyPr wrap="square" lIns="68580" tIns="0" rtlCol="0">
            <a:spAutoFit/>
          </a:bodyPr>
          <a:lstStyle/>
          <a:p>
            <a:pPr marL="0" lvl="1" algn="ctr" defTabSz="457200">
              <a:spcAft>
                <a:spcPts val="450"/>
              </a:spcAft>
              <a:defRPr/>
            </a:pPr>
            <a:r>
              <a:rPr lang="en-US" sz="825" b="1" dirty="0">
                <a:solidFill>
                  <a:prstClr val="black"/>
                </a:solidFill>
                <a:latin typeface="Calibri" panose="020F0502020204030204"/>
              </a:rPr>
              <a:t>Self-Evaluation Protocols</a:t>
            </a:r>
          </a:p>
          <a:p>
            <a:pPr marL="515541" lvl="1" indent="-515541" defTabSz="457200">
              <a:spcAft>
                <a:spcPts val="450"/>
              </a:spcAft>
              <a:defRPr/>
            </a:pPr>
            <a:r>
              <a:rPr lang="en-US" sz="825" b="1" dirty="0">
                <a:solidFill>
                  <a:prstClr val="black"/>
                </a:solidFill>
                <a:latin typeface="Calibri" panose="020F0502020204030204"/>
              </a:rPr>
              <a:t>Purpose: 	</a:t>
            </a:r>
            <a:r>
              <a:rPr lang="en-US" sz="825" dirty="0">
                <a:solidFill>
                  <a:prstClr val="black"/>
                </a:solidFill>
                <a:latin typeface="Calibri" panose="020F0502020204030204"/>
              </a:rPr>
              <a:t>To support educators in evaluating the quality of the assessments in their assessment systems</a:t>
            </a:r>
          </a:p>
          <a:p>
            <a:pPr marL="515541" lvl="1" indent="-515541" defTabSz="457200">
              <a:spcAft>
                <a:spcPts val="450"/>
              </a:spcAft>
              <a:defRPr/>
            </a:pPr>
            <a:r>
              <a:rPr lang="en-US" sz="825" b="1" dirty="0">
                <a:solidFill>
                  <a:prstClr val="black"/>
                </a:solidFill>
                <a:latin typeface="Calibri" panose="020F0502020204030204"/>
              </a:rPr>
              <a:t>Audience:</a:t>
            </a:r>
            <a:r>
              <a:rPr lang="en-US" sz="825" dirty="0">
                <a:solidFill>
                  <a:prstClr val="black"/>
                </a:solidFill>
                <a:latin typeface="Calibri" panose="020F0502020204030204"/>
              </a:rPr>
              <a:t>	State and local educators; vendors</a:t>
            </a:r>
          </a:p>
          <a:p>
            <a:pPr marL="515541" lvl="1" indent="-515541" defTabSz="457200">
              <a:spcAft>
                <a:spcPts val="450"/>
              </a:spcAft>
              <a:defRPr/>
            </a:pPr>
            <a:r>
              <a:rPr lang="en-US" sz="825" b="1" dirty="0">
                <a:solidFill>
                  <a:prstClr val="black"/>
                </a:solidFill>
                <a:latin typeface="Calibri" panose="020F0502020204030204"/>
              </a:rPr>
              <a:t>Format: 	</a:t>
            </a:r>
            <a:r>
              <a:rPr lang="en-US" sz="825" dirty="0">
                <a:solidFill>
                  <a:prstClr val="black"/>
                </a:solidFill>
                <a:latin typeface="Calibri" panose="020F0502020204030204"/>
              </a:rPr>
              <a:t>Protocol</a:t>
            </a:r>
          </a:p>
          <a:p>
            <a:pPr marL="515541" lvl="1" indent="-515541" defTabSz="457200">
              <a:spcAft>
                <a:spcPts val="450"/>
              </a:spcAft>
              <a:defRPr/>
            </a:pPr>
            <a:endParaRPr lang="en-US" sz="700" dirty="0">
              <a:solidFill>
                <a:prstClr val="black"/>
              </a:solidFill>
              <a:latin typeface="Calibri" panose="020F0502020204030204"/>
            </a:endParaRPr>
          </a:p>
        </p:txBody>
      </p:sp>
      <p:sp>
        <p:nvSpPr>
          <p:cNvPr id="49" name="Text Box 2">
            <a:extLst>
              <a:ext uri="{FF2B5EF4-FFF2-40B4-BE49-F238E27FC236}">
                <a16:creationId xmlns:a16="http://schemas.microsoft.com/office/drawing/2014/main" id="{A0F261BE-47DD-404B-8712-6FEE2D577A59}"/>
              </a:ext>
            </a:extLst>
          </p:cNvPr>
          <p:cNvSpPr txBox="1">
            <a:spLocks noChangeArrowheads="1"/>
          </p:cNvSpPr>
          <p:nvPr/>
        </p:nvSpPr>
        <p:spPr bwMode="auto">
          <a:xfrm>
            <a:off x="6145936" y="4904655"/>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200">
              <a:defRPr/>
            </a:pPr>
            <a:r>
              <a:rPr lang="en-US" altLang="en-US" sz="675" dirty="0">
                <a:solidFill>
                  <a:prstClr val="white"/>
                </a:solidFill>
                <a:latin typeface="Calibri" panose="020F0502020204030204"/>
              </a:rPr>
              <a:t>Stakeholders collaborate to effectively coordinate alignment of</a:t>
            </a:r>
            <a:br>
              <a:rPr lang="en-US" altLang="en-US" sz="675" dirty="0">
                <a:solidFill>
                  <a:prstClr val="white"/>
                </a:solidFill>
                <a:latin typeface="Calibri" panose="020F0502020204030204"/>
              </a:rPr>
            </a:br>
            <a:r>
              <a:rPr lang="en-US" altLang="en-US" sz="675" dirty="0">
                <a:solidFill>
                  <a:prstClr val="white"/>
                </a:solidFill>
                <a:latin typeface="Calibri" panose="020F0502020204030204"/>
              </a:rPr>
              <a:t>C-I-A systems</a:t>
            </a:r>
          </a:p>
        </p:txBody>
      </p:sp>
      <p:sp>
        <p:nvSpPr>
          <p:cNvPr id="50" name="Text Box 11">
            <a:extLst>
              <a:ext uri="{FF2B5EF4-FFF2-40B4-BE49-F238E27FC236}">
                <a16:creationId xmlns:a16="http://schemas.microsoft.com/office/drawing/2014/main" id="{C2DCA4A5-FCDE-4445-B3D0-68773D60E37F}"/>
              </a:ext>
            </a:extLst>
          </p:cNvPr>
          <p:cNvSpPr txBox="1">
            <a:spLocks noChangeArrowheads="1"/>
          </p:cNvSpPr>
          <p:nvPr/>
        </p:nvSpPr>
        <p:spPr bwMode="auto">
          <a:xfrm>
            <a:off x="2735512" y="4901596"/>
            <a:ext cx="806629"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1489075" indent="-1489075">
              <a:defRPr sz="1200" b="1">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defTabSz="457200">
              <a:defRPr/>
            </a:pPr>
            <a:r>
              <a:rPr lang="en-US" altLang="en-US" sz="675" b="0" dirty="0">
                <a:solidFill>
                  <a:prstClr val="white"/>
                </a:solidFill>
                <a:latin typeface="Calibri" panose="020F0502020204030204"/>
              </a:rPr>
              <a:t>Assessment systems are developed such that they can inform improvements to curriculum and instruction</a:t>
            </a:r>
          </a:p>
        </p:txBody>
      </p:sp>
      <p:sp>
        <p:nvSpPr>
          <p:cNvPr id="51" name="Text Box 3">
            <a:extLst>
              <a:ext uri="{FF2B5EF4-FFF2-40B4-BE49-F238E27FC236}">
                <a16:creationId xmlns:a16="http://schemas.microsoft.com/office/drawing/2014/main" id="{46503863-7A88-488D-A017-C743397CAB57}"/>
              </a:ext>
            </a:extLst>
          </p:cNvPr>
          <p:cNvSpPr txBox="1">
            <a:spLocks noChangeArrowheads="1"/>
          </p:cNvSpPr>
          <p:nvPr/>
        </p:nvSpPr>
        <p:spPr bwMode="auto">
          <a:xfrm>
            <a:off x="3617396" y="4901596"/>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200">
              <a:defRPr/>
            </a:pPr>
            <a:r>
              <a:rPr lang="en-US" altLang="en-US" sz="675" dirty="0">
                <a:solidFill>
                  <a:prstClr val="white"/>
                </a:solidFill>
                <a:latin typeface="Calibri" panose="020F0502020204030204"/>
              </a:rPr>
              <a:t>Assessments are equitable, accessible, and culturally relevant for widest range of students</a:t>
            </a:r>
          </a:p>
        </p:txBody>
      </p:sp>
      <p:sp>
        <p:nvSpPr>
          <p:cNvPr id="52" name="Text Box 4">
            <a:extLst>
              <a:ext uri="{FF2B5EF4-FFF2-40B4-BE49-F238E27FC236}">
                <a16:creationId xmlns:a16="http://schemas.microsoft.com/office/drawing/2014/main" id="{47B9DF3C-80EA-44EC-A310-A94CF6AF659A}"/>
              </a:ext>
            </a:extLst>
          </p:cNvPr>
          <p:cNvSpPr txBox="1">
            <a:spLocks noChangeArrowheads="1"/>
          </p:cNvSpPr>
          <p:nvPr/>
        </p:nvSpPr>
        <p:spPr bwMode="auto">
          <a:xfrm>
            <a:off x="5276667" y="4901596"/>
            <a:ext cx="795281"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200">
              <a:defRPr/>
            </a:pPr>
            <a:r>
              <a:rPr lang="en-US" altLang="en-US" sz="675" dirty="0">
                <a:solidFill>
                  <a:prstClr val="white"/>
                </a:solidFill>
                <a:latin typeface="Calibri" panose="020F0502020204030204"/>
              </a:rPr>
              <a:t>State assessments connect coherently to local C-I-A in a way that provides comprehensive coverage of the standards</a:t>
            </a:r>
          </a:p>
        </p:txBody>
      </p:sp>
      <p:sp>
        <p:nvSpPr>
          <p:cNvPr id="53" name="Text Box 17">
            <a:extLst>
              <a:ext uri="{FF2B5EF4-FFF2-40B4-BE49-F238E27FC236}">
                <a16:creationId xmlns:a16="http://schemas.microsoft.com/office/drawing/2014/main" id="{22F98BE9-B42C-425B-8026-A886C56E8AD8}"/>
              </a:ext>
            </a:extLst>
          </p:cNvPr>
          <p:cNvSpPr txBox="1">
            <a:spLocks noChangeArrowheads="1"/>
          </p:cNvSpPr>
          <p:nvPr/>
        </p:nvSpPr>
        <p:spPr bwMode="auto">
          <a:xfrm>
            <a:off x="4447032" y="4901596"/>
            <a:ext cx="754380" cy="109728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indent="0">
              <a:defRPr sz="900" b="0">
                <a:solidFill>
                  <a:schemeClr val="bg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457200">
              <a:defRPr/>
            </a:pPr>
            <a:r>
              <a:rPr lang="en-US" altLang="en-US" sz="675" dirty="0">
                <a:solidFill>
                  <a:prstClr val="white"/>
                </a:solidFill>
                <a:latin typeface="Calibri" panose="020F0502020204030204"/>
              </a:rPr>
              <a:t>Educators use student performance data appropriately to monitor progress toward CCR and to inform teaching</a:t>
            </a:r>
          </a:p>
        </p:txBody>
      </p:sp>
      <p:sp>
        <p:nvSpPr>
          <p:cNvPr id="54" name="Rectangle 53">
            <a:extLst>
              <a:ext uri="{FF2B5EF4-FFF2-40B4-BE49-F238E27FC236}">
                <a16:creationId xmlns:a16="http://schemas.microsoft.com/office/drawing/2014/main" id="{0B21C1D1-2C28-4268-A5CA-457E7AA58877}"/>
              </a:ext>
            </a:extLst>
          </p:cNvPr>
          <p:cNvSpPr/>
          <p:nvPr/>
        </p:nvSpPr>
        <p:spPr>
          <a:xfrm>
            <a:off x="8900964" y="5244496"/>
            <a:ext cx="304619" cy="68580"/>
          </a:xfrm>
          <a:prstGeom prst="rect">
            <a:avLst/>
          </a:prstGeom>
          <a:solidFill>
            <a:srgbClr val="B7D1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lang="en-US" sz="1350" dirty="0">
              <a:solidFill>
                <a:srgbClr val="8FAADC"/>
              </a:solidFill>
              <a:latin typeface="Calibri" panose="020F0502020204030204"/>
            </a:endParaRPr>
          </a:p>
        </p:txBody>
      </p:sp>
      <p:sp>
        <p:nvSpPr>
          <p:cNvPr id="57" name="TextBox 56">
            <a:extLst>
              <a:ext uri="{FF2B5EF4-FFF2-40B4-BE49-F238E27FC236}">
                <a16:creationId xmlns:a16="http://schemas.microsoft.com/office/drawing/2014/main" id="{3B5365A0-57BA-4C70-BB00-EC2217A93E66}"/>
              </a:ext>
            </a:extLst>
          </p:cNvPr>
          <p:cNvSpPr txBox="1"/>
          <p:nvPr/>
        </p:nvSpPr>
        <p:spPr>
          <a:xfrm>
            <a:off x="2786455" y="4718644"/>
            <a:ext cx="2848852" cy="230832"/>
          </a:xfrm>
          <a:prstGeom prst="rect">
            <a:avLst/>
          </a:prstGeom>
          <a:noFill/>
        </p:spPr>
        <p:txBody>
          <a:bodyPr wrap="square" rtlCol="0">
            <a:spAutoFit/>
          </a:bodyPr>
          <a:lstStyle/>
          <a:p>
            <a:pPr defTabSz="457200">
              <a:defRPr/>
            </a:pPr>
            <a:r>
              <a:rPr lang="en-US" sz="900" b="1" dirty="0">
                <a:solidFill>
                  <a:prstClr val="black"/>
                </a:solidFill>
                <a:latin typeface="Calibri" panose="020F0502020204030204"/>
              </a:rPr>
              <a:t>Theory of Action Principles</a:t>
            </a:r>
          </a:p>
        </p:txBody>
      </p:sp>
      <p:sp>
        <p:nvSpPr>
          <p:cNvPr id="59" name="TextBox 58">
            <a:extLst>
              <a:ext uri="{FF2B5EF4-FFF2-40B4-BE49-F238E27FC236}">
                <a16:creationId xmlns:a16="http://schemas.microsoft.com/office/drawing/2014/main" id="{F4101E84-B9AD-4C84-92D1-20ABC99729E0}"/>
              </a:ext>
            </a:extLst>
          </p:cNvPr>
          <p:cNvSpPr txBox="1"/>
          <p:nvPr/>
        </p:nvSpPr>
        <p:spPr>
          <a:xfrm>
            <a:off x="6948434" y="4373515"/>
            <a:ext cx="1468208" cy="230832"/>
          </a:xfrm>
          <a:prstGeom prst="rect">
            <a:avLst/>
          </a:prstGeom>
          <a:noFill/>
        </p:spPr>
        <p:txBody>
          <a:bodyPr wrap="square" rtlCol="0">
            <a:spAutoFit/>
          </a:bodyPr>
          <a:lstStyle/>
          <a:p>
            <a:pPr defTabSz="457200">
              <a:defRPr/>
            </a:pPr>
            <a:r>
              <a:rPr lang="en-US" sz="900" b="1" dirty="0">
                <a:solidFill>
                  <a:prstClr val="black"/>
                </a:solidFill>
                <a:latin typeface="Calibri" panose="020F0502020204030204"/>
              </a:rPr>
              <a:t>Assessment Fundamentals</a:t>
            </a:r>
          </a:p>
        </p:txBody>
      </p:sp>
      <p:sp>
        <p:nvSpPr>
          <p:cNvPr id="43" name="Rectangle 42">
            <a:extLst>
              <a:ext uri="{FF2B5EF4-FFF2-40B4-BE49-F238E27FC236}">
                <a16:creationId xmlns:a16="http://schemas.microsoft.com/office/drawing/2014/main" id="{56046D6F-F61D-430E-BDF3-1B55E622C54A}"/>
              </a:ext>
            </a:extLst>
          </p:cNvPr>
          <p:cNvSpPr/>
          <p:nvPr/>
        </p:nvSpPr>
        <p:spPr>
          <a:xfrm>
            <a:off x="3988447" y="2575050"/>
            <a:ext cx="787395" cy="329001"/>
          </a:xfrm>
          <a:prstGeom prst="rect">
            <a:avLst/>
          </a:prstGeom>
        </p:spPr>
        <p:txBody>
          <a:bodyPr wrap="none">
            <a:spAutoFit/>
          </a:bodyPr>
          <a:lstStyle/>
          <a:p>
            <a:pPr defTabSz="457200">
              <a:defRPr/>
            </a:pPr>
            <a:r>
              <a:rPr lang="en-US" altLang="en-US" sz="1538" b="1" dirty="0">
                <a:solidFill>
                  <a:prstClr val="black"/>
                </a:solidFill>
                <a:latin typeface="Calibri" panose="020F0502020204030204"/>
              </a:rPr>
              <a:t>SCILLSS</a:t>
            </a:r>
          </a:p>
        </p:txBody>
      </p:sp>
      <p:sp>
        <p:nvSpPr>
          <p:cNvPr id="68" name="Rectangle 1">
            <a:extLst>
              <a:ext uri="{FF2B5EF4-FFF2-40B4-BE49-F238E27FC236}">
                <a16:creationId xmlns:a16="http://schemas.microsoft.com/office/drawing/2014/main" id="{F1C4E28D-FC07-48A6-955A-5FB56741C12C}"/>
              </a:ext>
            </a:extLst>
          </p:cNvPr>
          <p:cNvSpPr>
            <a:spLocks noChangeArrowheads="1"/>
          </p:cNvSpPr>
          <p:nvPr/>
        </p:nvSpPr>
        <p:spPr bwMode="auto">
          <a:xfrm>
            <a:off x="7498404" y="1356371"/>
            <a:ext cx="3532544" cy="575131"/>
          </a:xfrm>
          <a:prstGeom prst="rect">
            <a:avLst/>
          </a:prstGeom>
          <a:noFill/>
          <a:ln w="12700">
            <a:noFill/>
            <a:miter lim="800000"/>
            <a:headEnd/>
            <a:tailEnd/>
          </a:ln>
        </p:spPr>
        <p:txBody>
          <a:bodyPr vert="horz" wrap="square" lIns="68580" tIns="0" rIns="68580" bIns="34290" numCol="1" anchor="t" anchorCtr="0" compatLnSpc="1">
            <a:prstTxWarp prst="textNoShape">
              <a:avLst/>
            </a:prstTxWarp>
          </a:bodyPr>
          <a:lstStyle/>
          <a:p>
            <a:pPr algn="just" defTabSz="457200" eaLnBrk="0" fontAlgn="base" hangingPunct="0">
              <a:spcAft>
                <a:spcPct val="0"/>
              </a:spcAft>
              <a:defRPr/>
            </a:pPr>
            <a:r>
              <a:rPr lang="en-US" altLang="en-US" sz="900" b="1" dirty="0">
                <a:solidFill>
                  <a:prstClr val="black"/>
                </a:solidFill>
                <a:latin typeface="Calibri" panose="020F0502020204030204"/>
              </a:rPr>
              <a:t>SCILLSS Goal 2, Support Implementation of Principled-Design: </a:t>
            </a:r>
            <a:r>
              <a:rPr lang="en-US" altLang="en-US" sz="900" dirty="0">
                <a:solidFill>
                  <a:prstClr val="black"/>
                </a:solidFill>
                <a:latin typeface="Calibri" panose="020F0502020204030204"/>
              </a:rPr>
              <a:t>Strengthen the knowledge base and experience among stakeholders in using principled-design approaches to create and evaluate quality science assessments that generate meaningful and useful scores</a:t>
            </a:r>
          </a:p>
        </p:txBody>
      </p:sp>
      <p:sp>
        <p:nvSpPr>
          <p:cNvPr id="69" name="Rectangle 5">
            <a:extLst>
              <a:ext uri="{FF2B5EF4-FFF2-40B4-BE49-F238E27FC236}">
                <a16:creationId xmlns:a16="http://schemas.microsoft.com/office/drawing/2014/main" id="{92B69FDB-E397-4766-8FE9-2DB36D9C4CDB}"/>
              </a:ext>
            </a:extLst>
          </p:cNvPr>
          <p:cNvSpPr>
            <a:spLocks noChangeArrowheads="1"/>
          </p:cNvSpPr>
          <p:nvPr/>
        </p:nvSpPr>
        <p:spPr bwMode="auto">
          <a:xfrm>
            <a:off x="4194829" y="1356371"/>
            <a:ext cx="3096537" cy="575131"/>
          </a:xfrm>
          <a:prstGeom prst="rect">
            <a:avLst/>
          </a:prstGeom>
          <a:noFill/>
          <a:ln w="12700">
            <a:noFill/>
            <a:miter lim="800000"/>
            <a:headEnd/>
            <a:tailEnd/>
          </a:ln>
        </p:spPr>
        <p:txBody>
          <a:bodyPr vert="horz" wrap="square" lIns="68580" tIns="0" rIns="68580" bIns="34290" numCol="1" anchor="t" anchorCtr="0" compatLnSpc="1">
            <a:prstTxWarp prst="textNoShape">
              <a:avLst/>
            </a:prstTxWarp>
          </a:bodyPr>
          <a:lstStyle/>
          <a:p>
            <a:pPr algn="just" defTabSz="685800" eaLnBrk="0" fontAlgn="base" hangingPunct="0">
              <a:spcAft>
                <a:spcPct val="0"/>
              </a:spcAft>
              <a:defRPr/>
            </a:pPr>
            <a:r>
              <a:rPr lang="en-US" altLang="en-US" sz="900" b="1" dirty="0">
                <a:solidFill>
                  <a:prstClr val="black"/>
                </a:solidFill>
                <a:latin typeface="Calibri" panose="020F0502020204030204"/>
              </a:rPr>
              <a:t>SCILLSS Goal 1, Coherence: </a:t>
            </a:r>
            <a:r>
              <a:rPr lang="en-US" altLang="en-US" sz="900" dirty="0">
                <a:solidFill>
                  <a:prstClr val="black"/>
                </a:solidFill>
                <a:latin typeface="Calibri" panose="020F0502020204030204"/>
              </a:rPr>
              <a:t>Establish a means for states to strengthen the meaning of statewide science assessment results and to connect those results with local science curriculum, instruction, and assessment</a:t>
            </a:r>
          </a:p>
        </p:txBody>
      </p:sp>
      <p:sp>
        <p:nvSpPr>
          <p:cNvPr id="60" name="Rectangle 59">
            <a:extLst>
              <a:ext uri="{FF2B5EF4-FFF2-40B4-BE49-F238E27FC236}">
                <a16:creationId xmlns:a16="http://schemas.microsoft.com/office/drawing/2014/main" id="{0C30CD65-3C54-452C-8300-2E38A4514487}"/>
              </a:ext>
            </a:extLst>
          </p:cNvPr>
          <p:cNvSpPr/>
          <p:nvPr/>
        </p:nvSpPr>
        <p:spPr>
          <a:xfrm>
            <a:off x="3983781" y="2724673"/>
            <a:ext cx="796308" cy="276999"/>
          </a:xfrm>
          <a:prstGeom prst="rect">
            <a:avLst/>
          </a:prstGeom>
        </p:spPr>
        <p:txBody>
          <a:bodyPr wrap="none">
            <a:spAutoFit/>
          </a:bodyPr>
          <a:lstStyle/>
          <a:p>
            <a:pPr defTabSz="457200">
              <a:defRPr/>
            </a:pPr>
            <a:r>
              <a:rPr lang="en-US" sz="1200" b="1" dirty="0">
                <a:solidFill>
                  <a:prstClr val="black"/>
                </a:solidFill>
                <a:latin typeface="Calibri" panose="020F0502020204030204"/>
              </a:rPr>
              <a:t>resources</a:t>
            </a:r>
            <a:endParaRPr lang="en-US" sz="1350" dirty="0">
              <a:solidFill>
                <a:prstClr val="black"/>
              </a:solidFill>
              <a:latin typeface="Calibri" panose="020F0502020204030204"/>
            </a:endParaRPr>
          </a:p>
        </p:txBody>
      </p:sp>
      <p:sp>
        <p:nvSpPr>
          <p:cNvPr id="4" name="Title 3">
            <a:extLst>
              <a:ext uri="{FF2B5EF4-FFF2-40B4-BE49-F238E27FC236}">
                <a16:creationId xmlns:a16="http://schemas.microsoft.com/office/drawing/2014/main" id="{1EF5940C-11E9-4A6A-892F-6AD7B7E18A09}"/>
              </a:ext>
            </a:extLst>
          </p:cNvPr>
          <p:cNvSpPr>
            <a:spLocks noGrp="1"/>
          </p:cNvSpPr>
          <p:nvPr>
            <p:ph type="title"/>
          </p:nvPr>
        </p:nvSpPr>
        <p:spPr>
          <a:xfrm>
            <a:off x="2778819" y="292539"/>
            <a:ext cx="8229600" cy="1143000"/>
          </a:xfrm>
        </p:spPr>
        <p:txBody>
          <a:bodyPr vert="horz" lIns="91440" tIns="45720" rIns="91440" bIns="45720" rtlCol="0" anchor="ctr">
            <a:normAutofit/>
          </a:bodyPr>
          <a:lstStyle/>
          <a:p>
            <a:r>
              <a:rPr lang="en-US" sz="3600" dirty="0"/>
              <a:t>SCILLSS Resources and Student Learning</a:t>
            </a:r>
          </a:p>
        </p:txBody>
      </p:sp>
      <p:sp>
        <p:nvSpPr>
          <p:cNvPr id="8" name="TextBox 7"/>
          <p:cNvSpPr txBox="1"/>
          <p:nvPr/>
        </p:nvSpPr>
        <p:spPr>
          <a:xfrm>
            <a:off x="2778819" y="6257840"/>
            <a:ext cx="4073979" cy="369332"/>
          </a:xfrm>
          <a:prstGeom prst="rect">
            <a:avLst/>
          </a:prstGeom>
          <a:noFill/>
        </p:spPr>
        <p:txBody>
          <a:bodyPr wrap="square" rtlCol="0">
            <a:spAutoFit/>
          </a:bodyPr>
          <a:lstStyle/>
          <a:p>
            <a:r>
              <a:rPr lang="en-US" dirty="0" smtClean="0">
                <a:hlinkClick r:id=""/>
              </a:rPr>
              <a:t>https</a:t>
            </a:r>
            <a:r>
              <a:rPr lang="en-US" dirty="0" smtClean="0">
                <a:hlinkClick r:id="rId3"/>
              </a:rPr>
              <a:t>://www.scillsspartners.org/</a:t>
            </a:r>
            <a:endParaRPr lang="en-US" dirty="0"/>
          </a:p>
        </p:txBody>
      </p:sp>
    </p:spTree>
    <p:extLst>
      <p:ext uri="{BB962C8B-B14F-4D97-AF65-F5344CB8AC3E}">
        <p14:creationId xmlns:p14="http://schemas.microsoft.com/office/powerpoint/2010/main" val="137942025"/>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B0408-220A-4597-B77B-5881A6157397}"/>
              </a:ext>
            </a:extLst>
          </p:cNvPr>
          <p:cNvSpPr>
            <a:spLocks noGrp="1"/>
          </p:cNvSpPr>
          <p:nvPr>
            <p:ph type="title"/>
          </p:nvPr>
        </p:nvSpPr>
        <p:spPr>
          <a:xfrm>
            <a:off x="2072640" y="751113"/>
            <a:ext cx="8229600" cy="666205"/>
          </a:xfrm>
        </p:spPr>
        <p:txBody>
          <a:bodyPr>
            <a:normAutofit fontScale="90000"/>
          </a:bodyPr>
          <a:lstStyle/>
          <a:p>
            <a:r>
              <a:rPr lang="en-US" sz="4000" b="1" dirty="0" smtClean="0">
                <a:solidFill>
                  <a:srgbClr val="0070C0"/>
                </a:solidFill>
              </a:rPr>
              <a:t>Assessment Literacy</a:t>
            </a:r>
            <a:br>
              <a:rPr lang="en-US" sz="4000" b="1" dirty="0" smtClean="0">
                <a:solidFill>
                  <a:srgbClr val="0070C0"/>
                </a:solidFill>
              </a:rPr>
            </a:br>
            <a:r>
              <a:rPr lang="en-US" sz="4000" b="1" dirty="0" smtClean="0">
                <a:solidFill>
                  <a:srgbClr val="0070C0"/>
                </a:solidFill>
              </a:rPr>
              <a:t>Digital </a:t>
            </a:r>
            <a:r>
              <a:rPr lang="en-US" sz="4000" b="1" dirty="0">
                <a:solidFill>
                  <a:srgbClr val="0070C0"/>
                </a:solidFill>
              </a:rPr>
              <a:t>Workbook Series </a:t>
            </a:r>
            <a:r>
              <a:rPr lang="en-US" sz="4000" b="1" dirty="0" smtClean="0">
                <a:solidFill>
                  <a:srgbClr val="0070C0"/>
                </a:solidFill>
              </a:rPr>
              <a:t>Overview</a:t>
            </a:r>
            <a:r>
              <a:rPr lang="en-US" b="1" dirty="0" smtClean="0">
                <a:solidFill>
                  <a:srgbClr val="0070C0"/>
                </a:solidFill>
              </a:rPr>
              <a:t/>
            </a:r>
            <a:br>
              <a:rPr lang="en-US" b="1" dirty="0" smtClean="0">
                <a:solidFill>
                  <a:srgbClr val="0070C0"/>
                </a:solidFill>
              </a:rPr>
            </a:br>
            <a:endParaRPr lang="en-US" b="1" dirty="0">
              <a:solidFill>
                <a:srgbClr val="0070C0"/>
              </a:solidFill>
            </a:endParaRPr>
          </a:p>
        </p:txBody>
      </p:sp>
      <p:graphicFrame>
        <p:nvGraphicFramePr>
          <p:cNvPr id="6" name="Table 5">
            <a:extLst>
              <a:ext uri="{FF2B5EF4-FFF2-40B4-BE49-F238E27FC236}">
                <a16:creationId xmlns:a16="http://schemas.microsoft.com/office/drawing/2014/main" id="{04FB88F5-F0CB-45A4-BE37-72B054EE91ED}"/>
              </a:ext>
            </a:extLst>
          </p:cNvPr>
          <p:cNvGraphicFramePr>
            <a:graphicFrameLocks noGrp="1"/>
          </p:cNvGraphicFramePr>
          <p:nvPr>
            <p:extLst/>
          </p:nvPr>
        </p:nvGraphicFramePr>
        <p:xfrm>
          <a:off x="2323962" y="1354181"/>
          <a:ext cx="7420707" cy="5029200"/>
        </p:xfrm>
        <a:graphic>
          <a:graphicData uri="http://schemas.openxmlformats.org/drawingml/2006/table">
            <a:tbl>
              <a:tblPr firstRow="1" bandRow="1">
                <a:tableStyleId>{22838BEF-8BB2-4498-84A7-C5851F593DF1}</a:tableStyleId>
              </a:tblPr>
              <a:tblGrid>
                <a:gridCol w="1736763">
                  <a:extLst>
                    <a:ext uri="{9D8B030D-6E8A-4147-A177-3AD203B41FA5}">
                      <a16:colId xmlns:a16="http://schemas.microsoft.com/office/drawing/2014/main" val="3803171298"/>
                    </a:ext>
                  </a:extLst>
                </a:gridCol>
                <a:gridCol w="5683944">
                  <a:extLst>
                    <a:ext uri="{9D8B030D-6E8A-4147-A177-3AD203B41FA5}">
                      <a16:colId xmlns:a16="http://schemas.microsoft.com/office/drawing/2014/main" val="1899993650"/>
                    </a:ext>
                  </a:extLst>
                </a:gridCol>
              </a:tblGrid>
              <a:tr h="985157">
                <a:tc>
                  <a:txBody>
                    <a:bodyPr/>
                    <a:lstStyle/>
                    <a:p>
                      <a:r>
                        <a:rPr lang="en-US" sz="2000" b="0" dirty="0"/>
                        <a:t>Chapter 1</a:t>
                      </a:r>
                    </a:p>
                  </a:txBody>
                  <a:tcPr/>
                </a:tc>
                <a:tc>
                  <a:txBody>
                    <a:bodyPr/>
                    <a:lstStyle/>
                    <a:p>
                      <a:r>
                        <a:rPr lang="en-US" sz="2000" b="0" dirty="0"/>
                        <a:t>Validity, validity evidence, and the assessment life cycle (design and development, administration, scoring, analysis, reporting, score use)</a:t>
                      </a:r>
                    </a:p>
                  </a:txBody>
                  <a:tcPr/>
                </a:tc>
                <a:extLst>
                  <a:ext uri="{0D108BD9-81ED-4DB2-BD59-A6C34878D82A}">
                    <a16:rowId xmlns:a16="http://schemas.microsoft.com/office/drawing/2014/main" val="2622353106"/>
                  </a:ext>
                </a:extLst>
              </a:tr>
              <a:tr h="1283690">
                <a:tc>
                  <a:txBody>
                    <a:bodyPr/>
                    <a:lstStyle/>
                    <a:p>
                      <a:r>
                        <a:rPr lang="en-US" sz="2000" b="0" dirty="0"/>
                        <a:t>Chapter 2</a:t>
                      </a:r>
                    </a:p>
                  </a:txBody>
                  <a:tcPr/>
                </a:tc>
                <a:tc>
                  <a:txBody>
                    <a:bodyPr/>
                    <a:lstStyle/>
                    <a:p>
                      <a:r>
                        <a:rPr lang="en-US" sz="2000" b="1" dirty="0"/>
                        <a:t>Construct Coherence: </a:t>
                      </a:r>
                      <a:r>
                        <a:rPr lang="en-US" sz="2000" b="0" i="0" u="none" strike="noStrike" kern="1200" dirty="0">
                          <a:solidFill>
                            <a:schemeClr val="dk1"/>
                          </a:solidFill>
                          <a:effectLst/>
                          <a:latin typeface="+mn-lt"/>
                          <a:ea typeface="+mn-ea"/>
                          <a:cs typeface="+mn-cs"/>
                        </a:rPr>
                        <a:t>To what extent do the test scores reflect the knowledge and skills we’re intending to measure, for example, those defined in the academic content standards?</a:t>
                      </a:r>
                    </a:p>
                  </a:txBody>
                  <a:tcPr/>
                </a:tc>
                <a:extLst>
                  <a:ext uri="{0D108BD9-81ED-4DB2-BD59-A6C34878D82A}">
                    <a16:rowId xmlns:a16="http://schemas.microsoft.com/office/drawing/2014/main" val="639691833"/>
                  </a:ext>
                </a:extLst>
              </a:tr>
              <a:tr h="985157">
                <a:tc>
                  <a:txBody>
                    <a:bodyPr/>
                    <a:lstStyle/>
                    <a:p>
                      <a:r>
                        <a:rPr lang="en-US" sz="2000" dirty="0"/>
                        <a:t>Chapter 3</a:t>
                      </a:r>
                    </a:p>
                  </a:txBody>
                  <a:tcPr/>
                </a:tc>
                <a:tc>
                  <a:txBody>
                    <a:bodyPr/>
                    <a:lstStyle/>
                    <a:p>
                      <a:r>
                        <a:rPr lang="en-US" sz="2000" b="1" dirty="0"/>
                        <a:t>Comparability: </a:t>
                      </a:r>
                      <a:r>
                        <a:rPr lang="en-US" sz="2000" b="0" i="0" u="none" strike="noStrike" kern="1200" dirty="0">
                          <a:solidFill>
                            <a:schemeClr val="dk1"/>
                          </a:solidFill>
                          <a:effectLst/>
                          <a:latin typeface="+mn-lt"/>
                          <a:ea typeface="+mn-ea"/>
                          <a:cs typeface="+mn-cs"/>
                        </a:rPr>
                        <a:t>To what extent are the test scores reliable and consistent in meaning across all students, classes, and schools?</a:t>
                      </a:r>
                    </a:p>
                  </a:txBody>
                  <a:tcPr/>
                </a:tc>
                <a:extLst>
                  <a:ext uri="{0D108BD9-81ED-4DB2-BD59-A6C34878D82A}">
                    <a16:rowId xmlns:a16="http://schemas.microsoft.com/office/drawing/2014/main" val="390515443"/>
                  </a:ext>
                </a:extLst>
              </a:tr>
              <a:tr h="985157">
                <a:tc>
                  <a:txBody>
                    <a:bodyPr/>
                    <a:lstStyle/>
                    <a:p>
                      <a:r>
                        <a:rPr lang="en-US" sz="2000" dirty="0"/>
                        <a:t>Chapter 4</a:t>
                      </a:r>
                    </a:p>
                  </a:txBody>
                  <a:tcPr/>
                </a:tc>
                <a:tc>
                  <a:txBody>
                    <a:bodyPr/>
                    <a:lstStyle/>
                    <a:p>
                      <a:r>
                        <a:rPr lang="en-US" sz="2000" b="1" dirty="0"/>
                        <a:t>Accessibility and Fairness: </a:t>
                      </a:r>
                      <a:r>
                        <a:rPr lang="en-US" sz="2000" b="0" i="0" u="none" strike="noStrike" kern="1200" dirty="0">
                          <a:solidFill>
                            <a:schemeClr val="dk1"/>
                          </a:solidFill>
                          <a:effectLst/>
                          <a:latin typeface="+mn-lt"/>
                          <a:ea typeface="+mn-ea"/>
                          <a:cs typeface="+mn-cs"/>
                        </a:rPr>
                        <a:t>To what extent does the test allow all students to demonstrate what they know and can do?</a:t>
                      </a:r>
                    </a:p>
                  </a:txBody>
                  <a:tcPr/>
                </a:tc>
                <a:extLst>
                  <a:ext uri="{0D108BD9-81ED-4DB2-BD59-A6C34878D82A}">
                    <a16:rowId xmlns:a16="http://schemas.microsoft.com/office/drawing/2014/main" val="2486724283"/>
                  </a:ext>
                </a:extLst>
              </a:tr>
              <a:tr h="686625">
                <a:tc>
                  <a:txBody>
                    <a:bodyPr/>
                    <a:lstStyle/>
                    <a:p>
                      <a:r>
                        <a:rPr lang="en-US" sz="2000" dirty="0"/>
                        <a:t>Chapter 5</a:t>
                      </a:r>
                    </a:p>
                  </a:txBody>
                  <a:tcPr/>
                </a:tc>
                <a:tc>
                  <a:txBody>
                    <a:bodyPr/>
                    <a:lstStyle/>
                    <a:p>
                      <a:r>
                        <a:rPr lang="en-US" sz="2000" b="1" dirty="0"/>
                        <a:t>Consequences: </a:t>
                      </a:r>
                      <a:r>
                        <a:rPr lang="en-US" sz="2000" b="0" i="0" u="none" strike="noStrike" kern="1200" dirty="0">
                          <a:solidFill>
                            <a:schemeClr val="dk1"/>
                          </a:solidFill>
                          <a:effectLst/>
                          <a:latin typeface="+mn-lt"/>
                          <a:ea typeface="+mn-ea"/>
                          <a:cs typeface="+mn-cs"/>
                        </a:rPr>
                        <a:t>To what extent are the test scores used appropriately to achieve specific goals?</a:t>
                      </a:r>
                    </a:p>
                  </a:txBody>
                  <a:tcPr/>
                </a:tc>
                <a:extLst>
                  <a:ext uri="{0D108BD9-81ED-4DB2-BD59-A6C34878D82A}">
                    <a16:rowId xmlns:a16="http://schemas.microsoft.com/office/drawing/2014/main" val="4151326569"/>
                  </a:ext>
                </a:extLst>
              </a:tr>
            </a:tbl>
          </a:graphicData>
        </a:graphic>
      </p:graphicFrame>
    </p:spTree>
    <p:extLst>
      <p:ext uri="{BB962C8B-B14F-4D97-AF65-F5344CB8AC3E}">
        <p14:creationId xmlns:p14="http://schemas.microsoft.com/office/powerpoint/2010/main" val="35648749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087" y="-234176"/>
            <a:ext cx="6902605" cy="1535075"/>
          </a:xfrm>
        </p:spPr>
        <p:txBody>
          <a:bodyPr>
            <a:normAutofit/>
          </a:bodyPr>
          <a:lstStyle/>
          <a:p>
            <a:r>
              <a:rPr lang="en-US">
                <a:solidFill>
                  <a:schemeClr val="accent1"/>
                </a:solidFill>
              </a:rPr>
              <a:t>Statewide Assessment Purpose</a:t>
            </a:r>
          </a:p>
        </p:txBody>
      </p:sp>
      <p:sp>
        <p:nvSpPr>
          <p:cNvPr id="3" name="Content Placeholder 2"/>
          <p:cNvSpPr>
            <a:spLocks noGrp="1"/>
          </p:cNvSpPr>
          <p:nvPr>
            <p:ph idx="1"/>
          </p:nvPr>
        </p:nvSpPr>
        <p:spPr>
          <a:xfrm>
            <a:off x="3320451" y="1300899"/>
            <a:ext cx="8567737" cy="5410006"/>
          </a:xfrm>
        </p:spPr>
        <p:txBody>
          <a:bodyPr>
            <a:normAutofit fontScale="85000" lnSpcReduction="20000"/>
          </a:bodyPr>
          <a:lstStyle/>
          <a:p>
            <a:pPr marL="0" indent="0">
              <a:buNone/>
            </a:pPr>
            <a:r>
              <a:rPr lang="en-US" b="1"/>
              <a:t>Nebraska Revised Statute 79.60.03</a:t>
            </a:r>
            <a:endParaRPr lang="en-US"/>
          </a:p>
          <a:p>
            <a:pPr fontAlgn="base"/>
            <a:r>
              <a:rPr lang="en-US" sz="3400" b="1"/>
              <a:t>(a) Determine how well public schools are performing in terms of achievement of public school students related to the state academic content standards;</a:t>
            </a:r>
          </a:p>
          <a:p>
            <a:pPr fontAlgn="base"/>
            <a:r>
              <a:rPr lang="en-US" sz="3400" b="1"/>
              <a:t>(b) Report the performance of public schools based upon the results of state assessment instruments and national assessment instruments;</a:t>
            </a:r>
          </a:p>
          <a:p>
            <a:pPr fontAlgn="base"/>
            <a:r>
              <a:rPr lang="en-US" sz="3400" b="1"/>
              <a:t>(c) Provide information for the public and policymakers on the performance of public schools; and</a:t>
            </a:r>
          </a:p>
          <a:p>
            <a:pPr fontAlgn="base"/>
            <a:r>
              <a:rPr lang="en-US" sz="3400" b="1"/>
              <a:t>(d) Provide for the comparison among Nebraska public schools and the comparison of Nebraska public schools to public schools elsewhere.</a:t>
            </a:r>
          </a:p>
          <a:p>
            <a:endParaRPr lang="en-US" sz="340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3530776195"/>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425980-0F12-44C1-91CF-828DC45E0E10}"/>
              </a:ext>
            </a:extLst>
          </p:cNvPr>
          <p:cNvSpPr>
            <a:spLocks noGrp="1"/>
          </p:cNvSpPr>
          <p:nvPr>
            <p:ph type="title"/>
          </p:nvPr>
        </p:nvSpPr>
        <p:spPr/>
        <p:txBody>
          <a:bodyPr/>
          <a:lstStyle/>
          <a:p>
            <a:r>
              <a:rPr lang="en-US" b="1" dirty="0">
                <a:solidFill>
                  <a:srgbClr val="0070C0"/>
                </a:solidFill>
                <a:effectLst>
                  <a:outerShdw blurRad="38100" dist="38100" dir="2700000" algn="tl">
                    <a:srgbClr val="000000">
                      <a:alpha val="43137"/>
                    </a:srgbClr>
                  </a:outerShdw>
                </a:effectLst>
              </a:rPr>
              <a:t>Accessing the Digital </a:t>
            </a:r>
            <a:r>
              <a:rPr lang="en-US" b="1" dirty="0" smtClean="0">
                <a:solidFill>
                  <a:srgbClr val="0070C0"/>
                </a:solidFill>
                <a:effectLst>
                  <a:outerShdw blurRad="38100" dist="38100" dir="2700000" algn="tl">
                    <a:srgbClr val="000000">
                      <a:alpha val="43137"/>
                    </a:srgbClr>
                  </a:outerShdw>
                </a:effectLst>
              </a:rPr>
              <a:t>Workbook Series </a:t>
            </a:r>
            <a:endParaRPr lang="en-US" b="1" dirty="0">
              <a:solidFill>
                <a:srgbClr val="0070C0"/>
              </a:solidFill>
              <a:effectLst>
                <a:outerShdw blurRad="38100" dist="38100" dir="2700000" algn="tl">
                  <a:srgbClr val="000000">
                    <a:alpha val="43137"/>
                  </a:srgbClr>
                </a:outerShdw>
              </a:effectLst>
            </a:endParaRPr>
          </a:p>
        </p:txBody>
      </p:sp>
      <p:sp>
        <p:nvSpPr>
          <p:cNvPr id="4" name="Content Placeholder 3">
            <a:extLst>
              <a:ext uri="{FF2B5EF4-FFF2-40B4-BE49-F238E27FC236}">
                <a16:creationId xmlns:a16="http://schemas.microsoft.com/office/drawing/2014/main" id="{D336B1A6-C193-4F28-9D9D-13A0068C5708}"/>
              </a:ext>
            </a:extLst>
          </p:cNvPr>
          <p:cNvSpPr>
            <a:spLocks noGrp="1"/>
          </p:cNvSpPr>
          <p:nvPr>
            <p:ph idx="1"/>
          </p:nvPr>
        </p:nvSpPr>
        <p:spPr>
          <a:xfrm>
            <a:off x="1981200" y="1417320"/>
            <a:ext cx="8229600" cy="4784118"/>
          </a:xfrm>
        </p:spPr>
        <p:txBody>
          <a:bodyPr>
            <a:normAutofit/>
          </a:bodyPr>
          <a:lstStyle/>
          <a:p>
            <a:pPr marL="283464" indent="-283464">
              <a:lnSpc>
                <a:spcPct val="100000"/>
              </a:lnSpc>
              <a:spcBef>
                <a:spcPts val="600"/>
              </a:spcBef>
            </a:pPr>
            <a:endParaRPr lang="en-US" dirty="0"/>
          </a:p>
          <a:p>
            <a:pPr marL="283464" indent="-283464">
              <a:lnSpc>
                <a:spcPct val="100000"/>
              </a:lnSpc>
              <a:spcBef>
                <a:spcPts val="600"/>
              </a:spcBef>
            </a:pPr>
            <a:r>
              <a:rPr lang="en-US" b="1" dirty="0" smtClean="0"/>
              <a:t>Digital </a:t>
            </a:r>
            <a:r>
              <a:rPr lang="en-US" b="1" dirty="0"/>
              <a:t>Workbook on Educational Assessment Design and Evaluation: Creating and Evaluating Effective Educational </a:t>
            </a:r>
            <a:r>
              <a:rPr lang="en-US" b="1" dirty="0" smtClean="0"/>
              <a:t>Assessments </a:t>
            </a:r>
            <a:r>
              <a:rPr lang="en-US" dirty="0" smtClean="0"/>
              <a:t>can </a:t>
            </a:r>
            <a:r>
              <a:rPr lang="en-US" dirty="0"/>
              <a:t>be found </a:t>
            </a:r>
            <a:r>
              <a:rPr lang="en-US" dirty="0" smtClean="0"/>
              <a:t>on the </a:t>
            </a:r>
            <a:r>
              <a:rPr lang="en-US" dirty="0" smtClean="0">
                <a:hlinkClick r:id="rId3"/>
              </a:rPr>
              <a:t>SCILLSS Resource</a:t>
            </a:r>
            <a:r>
              <a:rPr lang="en-US" dirty="0" smtClean="0"/>
              <a:t> page.</a:t>
            </a:r>
            <a:endParaRPr lang="en-US" dirty="0"/>
          </a:p>
        </p:txBody>
      </p:sp>
    </p:spTree>
    <p:extLst>
      <p:ext uri="{BB962C8B-B14F-4D97-AF65-F5344CB8AC3E}">
        <p14:creationId xmlns:p14="http://schemas.microsoft.com/office/powerpoint/2010/main" val="26060685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D988B-09E8-4885-BCE0-B7FFDB21A733}"/>
              </a:ext>
            </a:extLst>
          </p:cNvPr>
          <p:cNvSpPr>
            <a:spLocks noGrp="1"/>
          </p:cNvSpPr>
          <p:nvPr>
            <p:ph type="title"/>
          </p:nvPr>
        </p:nvSpPr>
        <p:spPr/>
        <p:txBody>
          <a:bodyPr vert="horz" lIns="91440" tIns="45720" rIns="91440" bIns="45720" rtlCol="0" anchor="ctr">
            <a:normAutofit/>
          </a:bodyPr>
          <a:lstStyle/>
          <a:p>
            <a:pPr algn="ctr"/>
            <a:r>
              <a:rPr lang="en-US" sz="3600" b="1" dirty="0" smtClean="0">
                <a:solidFill>
                  <a:srgbClr val="0070C0"/>
                </a:solidFill>
              </a:rPr>
              <a:t>Tools to support Principled-design Elements </a:t>
            </a:r>
            <a:r>
              <a:rPr lang="en-US" sz="3600" b="1" dirty="0">
                <a:solidFill>
                  <a:srgbClr val="0070C0"/>
                </a:solidFill>
              </a:rPr>
              <a:t/>
            </a:r>
            <a:br>
              <a:rPr lang="en-US" sz="3600" b="1" dirty="0">
                <a:solidFill>
                  <a:srgbClr val="0070C0"/>
                </a:solidFill>
              </a:rPr>
            </a:br>
            <a:r>
              <a:rPr lang="en-US" sz="3600" b="1" dirty="0" smtClean="0">
                <a:solidFill>
                  <a:srgbClr val="0070C0"/>
                </a:solidFill>
              </a:rPr>
              <a:t>for Developing Science </a:t>
            </a:r>
            <a:r>
              <a:rPr lang="en-US" sz="3600" b="1" dirty="0">
                <a:solidFill>
                  <a:srgbClr val="0070C0"/>
                </a:solidFill>
              </a:rPr>
              <a:t>T</a:t>
            </a:r>
            <a:r>
              <a:rPr lang="en-US" sz="3600" b="1" dirty="0" smtClean="0">
                <a:solidFill>
                  <a:srgbClr val="0070C0"/>
                </a:solidFill>
              </a:rPr>
              <a:t>asks </a:t>
            </a:r>
            <a:endParaRPr lang="en-US" sz="3600" b="1" dirty="0">
              <a:solidFill>
                <a:srgbClr val="0070C0"/>
              </a:solidFill>
            </a:endParaRPr>
          </a:p>
        </p:txBody>
      </p:sp>
      <p:graphicFrame>
        <p:nvGraphicFramePr>
          <p:cNvPr id="5" name="Content Placeholder 7">
            <a:extLst>
              <a:ext uri="{FF2B5EF4-FFF2-40B4-BE49-F238E27FC236}">
                <a16:creationId xmlns:a16="http://schemas.microsoft.com/office/drawing/2014/main" id="{8DB102AB-C338-4B36-9038-8633C123F7E9}"/>
              </a:ext>
            </a:extLst>
          </p:cNvPr>
          <p:cNvGraphicFramePr>
            <a:graphicFrameLocks/>
          </p:cNvGraphicFramePr>
          <p:nvPr>
            <p:extLst/>
          </p:nvPr>
        </p:nvGraphicFramePr>
        <p:xfrm>
          <a:off x="2056290" y="1684570"/>
          <a:ext cx="8154510" cy="3488860"/>
        </p:xfrm>
        <a:graphic>
          <a:graphicData uri="http://schemas.openxmlformats.org/drawingml/2006/table">
            <a:tbl>
              <a:tblPr firstRow="1" bandRow="1">
                <a:tableStyleId>{5940675A-B579-460E-94D1-54222C63F5DA}</a:tableStyleId>
              </a:tblPr>
              <a:tblGrid>
                <a:gridCol w="1761916">
                  <a:extLst>
                    <a:ext uri="{9D8B030D-6E8A-4147-A177-3AD203B41FA5}">
                      <a16:colId xmlns:a16="http://schemas.microsoft.com/office/drawing/2014/main" val="3680486328"/>
                    </a:ext>
                  </a:extLst>
                </a:gridCol>
                <a:gridCol w="3405230">
                  <a:extLst>
                    <a:ext uri="{9D8B030D-6E8A-4147-A177-3AD203B41FA5}">
                      <a16:colId xmlns:a16="http://schemas.microsoft.com/office/drawing/2014/main" val="1914225468"/>
                    </a:ext>
                  </a:extLst>
                </a:gridCol>
                <a:gridCol w="2987364">
                  <a:extLst>
                    <a:ext uri="{9D8B030D-6E8A-4147-A177-3AD203B41FA5}">
                      <a16:colId xmlns:a16="http://schemas.microsoft.com/office/drawing/2014/main" val="2621825275"/>
                    </a:ext>
                  </a:extLst>
                </a:gridCol>
              </a:tblGrid>
              <a:tr h="533763">
                <a:tc>
                  <a:txBody>
                    <a:bodyPr/>
                    <a:lstStyle/>
                    <a:p>
                      <a:r>
                        <a:rPr lang="en-US" sz="1600" b="1" dirty="0"/>
                        <a:t>Phase</a:t>
                      </a:r>
                    </a:p>
                  </a:txBody>
                  <a:tcPr>
                    <a:solidFill>
                      <a:schemeClr val="bg1">
                        <a:lumMod val="95000"/>
                      </a:schemeClr>
                    </a:solidFill>
                  </a:tcPr>
                </a:tc>
                <a:tc>
                  <a:txBody>
                    <a:bodyPr/>
                    <a:lstStyle/>
                    <a:p>
                      <a:r>
                        <a:rPr lang="en-US" sz="1600" b="1" dirty="0"/>
                        <a:t>State Summative Elements</a:t>
                      </a:r>
                    </a:p>
                    <a:p>
                      <a:r>
                        <a:rPr lang="en-US" sz="1600" b="1" dirty="0"/>
                        <a:t>(Grades 5, 8, 11)</a:t>
                      </a:r>
                    </a:p>
                  </a:txBody>
                  <a:tcPr>
                    <a:solidFill>
                      <a:schemeClr val="bg1">
                        <a:lumMod val="95000"/>
                      </a:schemeClr>
                    </a:solidFill>
                  </a:tcPr>
                </a:tc>
                <a:tc>
                  <a:txBody>
                    <a:bodyPr/>
                    <a:lstStyle/>
                    <a:p>
                      <a:r>
                        <a:rPr lang="en-US" sz="1600" b="1" dirty="0"/>
                        <a:t>Classroom Elements </a:t>
                      </a:r>
                    </a:p>
                    <a:p>
                      <a:r>
                        <a:rPr lang="en-US" sz="1600" b="1" dirty="0"/>
                        <a:t>(Grades 5, 8, 11)</a:t>
                      </a:r>
                    </a:p>
                  </a:txBody>
                  <a:tcPr>
                    <a:solidFill>
                      <a:schemeClr val="bg2">
                        <a:lumMod val="90000"/>
                      </a:schemeClr>
                    </a:solidFill>
                  </a:tcPr>
                </a:tc>
                <a:extLst>
                  <a:ext uri="{0D108BD9-81ED-4DB2-BD59-A6C34878D82A}">
                    <a16:rowId xmlns:a16="http://schemas.microsoft.com/office/drawing/2014/main" val="4257298125"/>
                  </a:ext>
                </a:extLst>
              </a:tr>
              <a:tr h="1132090">
                <a:tc>
                  <a:txBody>
                    <a:bodyPr/>
                    <a:lstStyle/>
                    <a:p>
                      <a:r>
                        <a:rPr lang="en-US" sz="1600" dirty="0"/>
                        <a:t>Domain Analysis</a:t>
                      </a:r>
                    </a:p>
                  </a:txBody>
                  <a:tcPr/>
                </a:tc>
                <a:tc>
                  <a:txBody>
                    <a:bodyPr/>
                    <a:lstStyle/>
                    <a:p>
                      <a:pPr marL="285750" indent="-285750">
                        <a:buFont typeface="Arial" panose="020B0604020202020204" pitchFamily="34" charset="0"/>
                        <a:buChar char="•"/>
                      </a:pPr>
                      <a:r>
                        <a:rPr lang="en-US" sz="1600" dirty="0"/>
                        <a:t>Overall Claim</a:t>
                      </a:r>
                    </a:p>
                    <a:p>
                      <a:pPr marL="285750" indent="-285750">
                        <a:buFont typeface="Arial" panose="020B0604020202020204" pitchFamily="34" charset="0"/>
                        <a:buChar char="•"/>
                      </a:pPr>
                      <a:r>
                        <a:rPr lang="en-US" sz="1600" dirty="0"/>
                        <a:t>Measurement Targets</a:t>
                      </a:r>
                    </a:p>
                    <a:p>
                      <a:pPr marL="285750" indent="-285750">
                        <a:buFont typeface="Arial" panose="020B0604020202020204" pitchFamily="34" charset="0"/>
                        <a:buChar char="•"/>
                      </a:pPr>
                      <a:r>
                        <a:rPr lang="en-US" sz="1600" dirty="0"/>
                        <a:t>Elaborated (Unpacked) Dimensions</a:t>
                      </a:r>
                    </a:p>
                    <a:p>
                      <a:pPr marL="285750" indent="-285750">
                        <a:buFont typeface="Arial" panose="020B0604020202020204" pitchFamily="34" charset="0"/>
                        <a:buChar char="•"/>
                      </a:pPr>
                      <a:r>
                        <a:rPr lang="en-US" sz="1600" dirty="0"/>
                        <a:t>Integrated Dimension Maps</a:t>
                      </a:r>
                    </a:p>
                  </a:txBody>
                  <a:tcPr/>
                </a:tc>
                <a:tc>
                  <a:txBody>
                    <a:bodyPr/>
                    <a:lstStyle/>
                    <a:p>
                      <a:pPr marL="285750" indent="-285750">
                        <a:buFont typeface="Arial" panose="020B0604020202020204" pitchFamily="34" charset="0"/>
                        <a:buChar char="•"/>
                      </a:pPr>
                      <a:r>
                        <a:rPr lang="en-US" sz="1600" dirty="0"/>
                        <a:t>Unpacking Tool </a:t>
                      </a:r>
                    </a:p>
                  </a:txBody>
                  <a:tcPr>
                    <a:solidFill>
                      <a:schemeClr val="bg2">
                        <a:lumMod val="90000"/>
                      </a:schemeClr>
                    </a:solidFill>
                  </a:tcPr>
                </a:tc>
                <a:extLst>
                  <a:ext uri="{0D108BD9-81ED-4DB2-BD59-A6C34878D82A}">
                    <a16:rowId xmlns:a16="http://schemas.microsoft.com/office/drawing/2014/main" val="1992310162"/>
                  </a:ext>
                </a:extLst>
              </a:tr>
              <a:tr h="375570">
                <a:tc>
                  <a:txBody>
                    <a:bodyPr/>
                    <a:lstStyle/>
                    <a:p>
                      <a:r>
                        <a:rPr lang="en-US" sz="1600" dirty="0"/>
                        <a:t>Domain Modeling</a:t>
                      </a:r>
                    </a:p>
                  </a:txBody>
                  <a:tcPr/>
                </a:tc>
                <a:tc>
                  <a:txBody>
                    <a:bodyPr/>
                    <a:lstStyle/>
                    <a:p>
                      <a:pPr marL="285750" indent="-285750">
                        <a:buFont typeface="Arial" panose="020B0604020202020204" pitchFamily="34" charset="0"/>
                        <a:buChar char="•"/>
                      </a:pPr>
                      <a:r>
                        <a:rPr lang="en-US" sz="1600" dirty="0"/>
                        <a:t>Design Patterns</a:t>
                      </a:r>
                    </a:p>
                  </a:txBody>
                  <a:tcPr/>
                </a:tc>
                <a:tc rowSpan="2">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dirty="0"/>
                        <a:t>Task Specifications Tool</a:t>
                      </a:r>
                    </a:p>
                    <a:p>
                      <a:pPr marL="285750" indent="-285750">
                        <a:buFont typeface="Arial" panose="020B0604020202020204" pitchFamily="34" charset="0"/>
                        <a:buChar char="•"/>
                      </a:pPr>
                      <a:endParaRPr lang="en-US" sz="1600" dirty="0"/>
                    </a:p>
                  </a:txBody>
                  <a:tcPr>
                    <a:solidFill>
                      <a:schemeClr val="bg2">
                        <a:lumMod val="90000"/>
                      </a:schemeClr>
                    </a:solidFill>
                  </a:tcPr>
                </a:tc>
                <a:extLst>
                  <a:ext uri="{0D108BD9-81ED-4DB2-BD59-A6C34878D82A}">
                    <a16:rowId xmlns:a16="http://schemas.microsoft.com/office/drawing/2014/main" val="1570111992"/>
                  </a:ext>
                </a:extLst>
              </a:tr>
              <a:tr h="533763">
                <a:tc>
                  <a:txBody>
                    <a:bodyPr/>
                    <a:lstStyle/>
                    <a:p>
                      <a:r>
                        <a:rPr lang="en-US" sz="1600" dirty="0"/>
                        <a:t>Task Conceptualization</a:t>
                      </a:r>
                    </a:p>
                  </a:txBody>
                  <a:tcPr/>
                </a:tc>
                <a:tc>
                  <a:txBody>
                    <a:bodyPr/>
                    <a:lstStyle/>
                    <a:p>
                      <a:pPr marL="285750" indent="-285750">
                        <a:buFont typeface="Arial" panose="020B0604020202020204" pitchFamily="34" charset="0"/>
                        <a:buChar char="•"/>
                      </a:pPr>
                      <a:r>
                        <a:rPr lang="en-US" sz="1600" dirty="0"/>
                        <a:t>Task Templates</a:t>
                      </a:r>
                    </a:p>
                    <a:p>
                      <a:pPr marL="285750" indent="-285750">
                        <a:buFont typeface="Arial" panose="020B0604020202020204" pitchFamily="34" charset="0"/>
                        <a:buChar char="•"/>
                      </a:pPr>
                      <a:r>
                        <a:rPr lang="en-US" sz="1600" dirty="0"/>
                        <a:t>Task Specifications</a:t>
                      </a:r>
                    </a:p>
                    <a:p>
                      <a:pPr marL="285750" indent="-285750">
                        <a:buFont typeface="Arial" panose="020B0604020202020204" pitchFamily="34" charset="0"/>
                        <a:buChar char="•"/>
                      </a:pPr>
                      <a:r>
                        <a:rPr lang="en-US" sz="1600" dirty="0"/>
                        <a:t>Item Specifications</a:t>
                      </a:r>
                    </a:p>
                  </a:txBody>
                  <a:tcPr/>
                </a:tc>
                <a:tc vMerge="1">
                  <a:txBody>
                    <a:bodyPr/>
                    <a:lstStyle/>
                    <a:p>
                      <a:pPr marL="285750" indent="-285750">
                        <a:buFont typeface="Arial" panose="020B0604020202020204" pitchFamily="34" charset="0"/>
                        <a:buChar char="•"/>
                      </a:pPr>
                      <a:endParaRPr lang="en-US" sz="1600" dirty="0"/>
                    </a:p>
                  </a:txBody>
                  <a:tcPr/>
                </a:tc>
                <a:extLst>
                  <a:ext uri="{0D108BD9-81ED-4DB2-BD59-A6C34878D82A}">
                    <a16:rowId xmlns:a16="http://schemas.microsoft.com/office/drawing/2014/main" val="729241051"/>
                  </a:ext>
                </a:extLst>
              </a:tr>
              <a:tr h="533763">
                <a:tc>
                  <a:txBody>
                    <a:bodyPr/>
                    <a:lstStyle/>
                    <a:p>
                      <a:r>
                        <a:rPr lang="en-US" sz="1600" dirty="0"/>
                        <a:t>Assessment Development</a:t>
                      </a:r>
                    </a:p>
                  </a:txBody>
                  <a:tcPr/>
                </a:tc>
                <a:tc>
                  <a:txBody>
                    <a:bodyPr/>
                    <a:lstStyle/>
                    <a:p>
                      <a:pPr marL="285750" indent="-285750">
                        <a:buFont typeface="Arial" panose="020B0604020202020204" pitchFamily="34" charset="0"/>
                        <a:buChar char="•"/>
                      </a:pPr>
                      <a:r>
                        <a:rPr lang="en-US" sz="1600" dirty="0"/>
                        <a:t>Tasks </a:t>
                      </a:r>
                    </a:p>
                    <a:p>
                      <a:pPr marL="285750" indent="-285750">
                        <a:buFont typeface="Arial" panose="020B0604020202020204" pitchFamily="34" charset="0"/>
                        <a:buChar char="•"/>
                      </a:pPr>
                      <a:r>
                        <a:rPr lang="en-US" sz="1600" dirty="0"/>
                        <a:t>Scoring Rubrics/Scoring Notes</a:t>
                      </a:r>
                    </a:p>
                  </a:txBody>
                  <a:tcPr/>
                </a:tc>
                <a:tc>
                  <a:txBody>
                    <a:bodyPr/>
                    <a:lstStyle/>
                    <a:p>
                      <a:pPr marL="285750" indent="-285750">
                        <a:buFont typeface="Arial" panose="020B0604020202020204" pitchFamily="34" charset="0"/>
                        <a:buChar char="•"/>
                      </a:pPr>
                      <a:r>
                        <a:rPr lang="en-US" sz="1600" dirty="0"/>
                        <a:t>Tasks </a:t>
                      </a:r>
                    </a:p>
                    <a:p>
                      <a:pPr marL="285750" indent="-285750">
                        <a:buFont typeface="Arial" panose="020B0604020202020204" pitchFamily="34" charset="0"/>
                        <a:buChar char="•"/>
                      </a:pPr>
                      <a:r>
                        <a:rPr lang="en-US" sz="1600" dirty="0"/>
                        <a:t>Scoring Rubrics/Scoring Notes</a:t>
                      </a:r>
                    </a:p>
                  </a:txBody>
                  <a:tcPr>
                    <a:solidFill>
                      <a:schemeClr val="bg2">
                        <a:lumMod val="90000"/>
                      </a:schemeClr>
                    </a:solidFill>
                  </a:tcPr>
                </a:tc>
                <a:extLst>
                  <a:ext uri="{0D108BD9-81ED-4DB2-BD59-A6C34878D82A}">
                    <a16:rowId xmlns:a16="http://schemas.microsoft.com/office/drawing/2014/main" val="2244959922"/>
                  </a:ext>
                </a:extLst>
              </a:tr>
            </a:tbl>
          </a:graphicData>
        </a:graphic>
      </p:graphicFrame>
      <p:sp>
        <p:nvSpPr>
          <p:cNvPr id="6" name="TextBox 5"/>
          <p:cNvSpPr txBox="1"/>
          <p:nvPr/>
        </p:nvSpPr>
        <p:spPr>
          <a:xfrm>
            <a:off x="9165771" y="225651"/>
            <a:ext cx="2628900" cy="1186089"/>
          </a:xfrm>
          <a:prstGeom prst="rect">
            <a:avLst/>
          </a:prstGeom>
          <a:noFill/>
        </p:spPr>
        <p:txBody>
          <a:bodyPr wrap="square" rtlCol="0">
            <a:spAutoFit/>
          </a:bodyPr>
          <a:lstStyle/>
          <a:p>
            <a:endParaRPr lang="en-US" dirty="0"/>
          </a:p>
        </p:txBody>
      </p:sp>
      <p:pic>
        <p:nvPicPr>
          <p:cNvPr id="7" name="Picture 6"/>
          <p:cNvPicPr>
            <a:picLocks noChangeAspect="1"/>
          </p:cNvPicPr>
          <p:nvPr/>
        </p:nvPicPr>
        <p:blipFill>
          <a:blip r:embed="rId3"/>
          <a:stretch>
            <a:fillRect/>
          </a:stretch>
        </p:blipFill>
        <p:spPr>
          <a:xfrm>
            <a:off x="10391775" y="5173430"/>
            <a:ext cx="1517384" cy="1513800"/>
          </a:xfrm>
          <a:prstGeom prst="rect">
            <a:avLst/>
          </a:prstGeom>
        </p:spPr>
      </p:pic>
      <p:sp>
        <p:nvSpPr>
          <p:cNvPr id="4" name="Left Arrow 3"/>
          <p:cNvSpPr/>
          <p:nvPr/>
        </p:nvSpPr>
        <p:spPr>
          <a:xfrm>
            <a:off x="9429750" y="1885950"/>
            <a:ext cx="1924050" cy="3510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53556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2693" y="397782"/>
            <a:ext cx="10515600" cy="1325563"/>
          </a:xfrm>
        </p:spPr>
        <p:txBody>
          <a:bodyPr/>
          <a:lstStyle/>
          <a:p>
            <a:r>
              <a:rPr lang="en-US" b="1" dirty="0" smtClean="0">
                <a:solidFill>
                  <a:srgbClr val="0070C0"/>
                </a:solidFill>
                <a:effectLst>
                  <a:outerShdw blurRad="38100" dist="38100" dir="2700000" algn="tl">
                    <a:srgbClr val="000000">
                      <a:alpha val="43137"/>
                    </a:srgbClr>
                  </a:outerShdw>
                </a:effectLst>
              </a:rPr>
              <a:t>		Accessing the Classroom Task </a:t>
            </a:r>
            <a:endParaRPr lang="en-US" dirty="0"/>
          </a:p>
        </p:txBody>
      </p:sp>
      <p:sp>
        <p:nvSpPr>
          <p:cNvPr id="3" name="TextBox 2"/>
          <p:cNvSpPr txBox="1"/>
          <p:nvPr/>
        </p:nvSpPr>
        <p:spPr>
          <a:xfrm>
            <a:off x="1412421" y="2392136"/>
            <a:ext cx="9682843" cy="1384995"/>
          </a:xfrm>
          <a:prstGeom prst="rect">
            <a:avLst/>
          </a:prstGeom>
          <a:noFill/>
        </p:spPr>
        <p:txBody>
          <a:bodyPr wrap="square" rtlCol="0">
            <a:spAutoFit/>
          </a:bodyPr>
          <a:lstStyle/>
          <a:p>
            <a:r>
              <a:rPr lang="en-US" sz="2800" b="1" dirty="0"/>
              <a:t>A Guide to Develop Classroom-based Next Generation Science Standards Assessment Tasks: A Principled-design </a:t>
            </a:r>
            <a:r>
              <a:rPr lang="en-US" sz="2800" b="1" dirty="0" smtClean="0"/>
              <a:t>Approach </a:t>
            </a:r>
            <a:r>
              <a:rPr lang="en-US" sz="2800" dirty="0" smtClean="0"/>
              <a:t>can be found at this </a:t>
            </a:r>
            <a:r>
              <a:rPr lang="en-US" sz="2800" dirty="0" smtClean="0">
                <a:hlinkClick r:id="rId2"/>
              </a:rPr>
              <a:t>link</a:t>
            </a:r>
            <a:r>
              <a:rPr lang="en-US" sz="2800" dirty="0" smtClean="0"/>
              <a:t>. </a:t>
            </a:r>
            <a:endParaRPr lang="en-US" sz="2800" dirty="0"/>
          </a:p>
        </p:txBody>
      </p:sp>
    </p:spTree>
    <p:extLst>
      <p:ext uri="{BB962C8B-B14F-4D97-AF65-F5344CB8AC3E}">
        <p14:creationId xmlns:p14="http://schemas.microsoft.com/office/powerpoint/2010/main" val="1981713102"/>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1568291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3"/>
          <p:cNvSpPr txBox="1">
            <a:spLocks noGrp="1"/>
          </p:cNvSpPr>
          <p:nvPr>
            <p:ph type="title"/>
          </p:nvPr>
        </p:nvSpPr>
        <p:spPr>
          <a:xfrm>
            <a:off x="2694396" y="550812"/>
            <a:ext cx="8282313" cy="486099"/>
          </a:xfrm>
          <a:prstGeom prst="rect">
            <a:avLst/>
          </a:prstGeom>
          <a:noFill/>
          <a:ln>
            <a:noFill/>
          </a:ln>
        </p:spPr>
        <p:txBody>
          <a:bodyPr spcFirstLastPara="1" vert="horz" wrap="square" lIns="91425" tIns="45700" rIns="91425" bIns="45700" rtlCol="0" anchor="ctr" anchorCtr="0">
            <a:noAutofit/>
          </a:bodyPr>
          <a:lstStyle/>
          <a:p>
            <a:pPr>
              <a:lnSpc>
                <a:spcPct val="100000"/>
              </a:lnSpc>
              <a:spcBef>
                <a:spcPts val="0"/>
              </a:spcBef>
              <a:buClr>
                <a:schemeClr val="dk1"/>
              </a:buClr>
              <a:buSzPts val="4400"/>
            </a:pPr>
            <a:r>
              <a:rPr lang="en">
                <a:solidFill>
                  <a:schemeClr val="accent1"/>
                </a:solidFill>
                <a:sym typeface="Century Gothic"/>
              </a:rPr>
              <a:t>AQuESTT Assessment Tenet</a:t>
            </a:r>
            <a:endParaRPr>
              <a:solidFill>
                <a:schemeClr val="accent1"/>
              </a:solidFill>
              <a:sym typeface="Century Gothic"/>
            </a:endParaRPr>
          </a:p>
        </p:txBody>
      </p:sp>
      <p:sp>
        <p:nvSpPr>
          <p:cNvPr id="198" name="Google Shape;198;p33"/>
          <p:cNvSpPr txBox="1">
            <a:spLocks noGrp="1"/>
          </p:cNvSpPr>
          <p:nvPr>
            <p:ph type="body" idx="4294967295"/>
          </p:nvPr>
        </p:nvSpPr>
        <p:spPr>
          <a:xfrm>
            <a:off x="2398817" y="1398794"/>
            <a:ext cx="9630888" cy="5619750"/>
          </a:xfrm>
          <a:prstGeom prst="rect">
            <a:avLst/>
          </a:prstGeom>
          <a:noFill/>
          <a:ln>
            <a:noFill/>
          </a:ln>
        </p:spPr>
        <p:txBody>
          <a:bodyPr spcFirstLastPara="1" vert="horz" wrap="square" lIns="91425" tIns="45700" rIns="91425" bIns="45700" rtlCol="0" anchor="t" anchorCtr="0">
            <a:noAutofit/>
          </a:bodyPr>
          <a:lstStyle/>
          <a:p>
            <a:pPr marL="342900" indent="-139700">
              <a:lnSpc>
                <a:spcPct val="100000"/>
              </a:lnSpc>
              <a:spcBef>
                <a:spcPts val="0"/>
              </a:spcBef>
              <a:buClr>
                <a:schemeClr val="dk1"/>
              </a:buClr>
              <a:buSzPts val="3200"/>
              <a:buNone/>
            </a:pPr>
            <a:r>
              <a:rPr lang="en" sz="3000">
                <a:latin typeface="Century Gothic"/>
                <a:ea typeface="Century Gothic"/>
                <a:cs typeface="Century Gothic"/>
                <a:sym typeface="Century Gothic"/>
              </a:rPr>
              <a:t>The State Board believes the results of multiple assessment sources (national, state, and classroom- based) should be used to measure student achievement of college and career ready standards, and be used as an integral part of the instructional process.</a:t>
            </a:r>
            <a:endParaRPr sz="3000">
              <a:latin typeface="Century Gothic"/>
              <a:ea typeface="Century Gothic"/>
              <a:cs typeface="Century Gothic"/>
              <a:sym typeface="Century Gothic"/>
            </a:endParaRPr>
          </a:p>
          <a:p>
            <a:pPr marL="342900" indent="-139700">
              <a:lnSpc>
                <a:spcPct val="100000"/>
              </a:lnSpc>
              <a:spcBef>
                <a:spcPts val="0"/>
              </a:spcBef>
              <a:buClr>
                <a:schemeClr val="dk1"/>
              </a:buClr>
              <a:buSzPts val="3200"/>
              <a:buNone/>
            </a:pPr>
            <a:endParaRPr sz="3000">
              <a:latin typeface="Century Gothic"/>
              <a:ea typeface="Century Gothic"/>
              <a:cs typeface="Century Gothic"/>
              <a:sym typeface="Century Gothic"/>
            </a:endParaRPr>
          </a:p>
          <a:p>
            <a:pPr marL="342900" indent="-139700">
              <a:lnSpc>
                <a:spcPct val="100000"/>
              </a:lnSpc>
              <a:spcBef>
                <a:spcPts val="0"/>
              </a:spcBef>
              <a:buClr>
                <a:schemeClr val="dk1"/>
              </a:buClr>
              <a:buSzPts val="3200"/>
              <a:buNone/>
            </a:pPr>
            <a:r>
              <a:rPr lang="en" b="1" i="1">
                <a:latin typeface="Century Gothic"/>
                <a:ea typeface="Century Gothic"/>
                <a:cs typeface="Century Gothic"/>
                <a:sym typeface="Century Gothic"/>
              </a:rPr>
              <a:t>    Areas of Focus</a:t>
            </a:r>
            <a:endParaRPr b="1" i="1">
              <a:latin typeface="Century Gothic"/>
              <a:ea typeface="Century Gothic"/>
              <a:cs typeface="Century Gothic"/>
              <a:sym typeface="Century Gothic"/>
            </a:endParaRPr>
          </a:p>
          <a:p>
            <a:pPr marL="457200" indent="-355600">
              <a:lnSpc>
                <a:spcPct val="100000"/>
              </a:lnSpc>
              <a:spcBef>
                <a:spcPts val="0"/>
              </a:spcBef>
              <a:buClr>
                <a:schemeClr val="lt1"/>
              </a:buClr>
              <a:buSzPts val="2000"/>
            </a:pPr>
            <a:r>
              <a:rPr lang="en" sz="2000" i="1">
                <a:latin typeface="Century Gothic"/>
                <a:ea typeface="Century Gothic"/>
                <a:cs typeface="Century Gothic"/>
                <a:sym typeface="Century Gothic"/>
              </a:rPr>
              <a:t>Individualized/Adaptive</a:t>
            </a:r>
            <a:endParaRPr sz="2000" i="1">
              <a:latin typeface="Century Gothic"/>
              <a:ea typeface="Century Gothic"/>
              <a:cs typeface="Century Gothic"/>
              <a:sym typeface="Century Gothic"/>
            </a:endParaRPr>
          </a:p>
          <a:p>
            <a:pPr marL="457200" indent="-355600">
              <a:lnSpc>
                <a:spcPct val="100000"/>
              </a:lnSpc>
              <a:spcBef>
                <a:spcPts val="0"/>
              </a:spcBef>
              <a:buClr>
                <a:schemeClr val="lt1"/>
              </a:buClr>
              <a:buSzPts val="2000"/>
            </a:pPr>
            <a:r>
              <a:rPr lang="en" sz="2000" i="1">
                <a:latin typeface="Century Gothic"/>
                <a:ea typeface="Century Gothic"/>
                <a:cs typeface="Century Gothic"/>
                <a:sym typeface="Century Gothic"/>
              </a:rPr>
              <a:t>classroom-based</a:t>
            </a:r>
            <a:endParaRPr sz="2000" i="1">
              <a:latin typeface="Century Gothic"/>
              <a:ea typeface="Century Gothic"/>
              <a:cs typeface="Century Gothic"/>
              <a:sym typeface="Century Gothic"/>
            </a:endParaRPr>
          </a:p>
          <a:p>
            <a:pPr marL="457200" indent="-355600">
              <a:lnSpc>
                <a:spcPct val="100000"/>
              </a:lnSpc>
              <a:spcBef>
                <a:spcPts val="0"/>
              </a:spcBef>
              <a:buClr>
                <a:schemeClr val="lt1"/>
              </a:buClr>
              <a:buSzPts val="2000"/>
            </a:pPr>
            <a:r>
              <a:rPr lang="en" sz="2000" i="1">
                <a:latin typeface="Century Gothic"/>
                <a:ea typeface="Century Gothic"/>
                <a:cs typeface="Century Gothic"/>
                <a:sym typeface="Century Gothic"/>
              </a:rPr>
              <a:t>State</a:t>
            </a:r>
            <a:endParaRPr sz="2000" i="1">
              <a:latin typeface="Century Gothic"/>
              <a:ea typeface="Century Gothic"/>
              <a:cs typeface="Century Gothic"/>
              <a:sym typeface="Century Gothic"/>
            </a:endParaRPr>
          </a:p>
          <a:p>
            <a:pPr marL="457200" indent="-355600">
              <a:lnSpc>
                <a:spcPct val="100000"/>
              </a:lnSpc>
              <a:spcBef>
                <a:spcPts val="0"/>
              </a:spcBef>
              <a:buClr>
                <a:schemeClr val="lt1"/>
              </a:buClr>
              <a:buSzPts val="2000"/>
            </a:pPr>
            <a:r>
              <a:rPr lang="en" sz="2000" i="1">
                <a:latin typeface="Century Gothic"/>
                <a:ea typeface="Century Gothic"/>
                <a:cs typeface="Century Gothic"/>
                <a:sym typeface="Century Gothic"/>
              </a:rPr>
              <a:t>National/International</a:t>
            </a:r>
            <a:endParaRPr sz="2000" i="1">
              <a:latin typeface="Century Gothic"/>
              <a:ea typeface="Century Gothic"/>
              <a:cs typeface="Century Gothic"/>
              <a:sym typeface="Century Gothic"/>
            </a:endParaRPr>
          </a:p>
        </p:txBody>
      </p:sp>
      <p:pic>
        <p:nvPicPr>
          <p:cNvPr id="199" name="Google Shape;199;p33"/>
          <p:cNvPicPr preferRelativeResize="0"/>
          <p:nvPr/>
        </p:nvPicPr>
        <p:blipFill rotWithShape="1">
          <a:blip r:embed="rId3">
            <a:alphaModFix/>
          </a:blip>
          <a:srcRect/>
          <a:stretch/>
        </p:blipFill>
        <p:spPr>
          <a:xfrm>
            <a:off x="8915400" y="5410200"/>
            <a:ext cx="939350" cy="939350"/>
          </a:xfrm>
          <a:prstGeom prst="rect">
            <a:avLst/>
          </a:prstGeom>
          <a:noFill/>
          <a:ln>
            <a:noFill/>
          </a:ln>
        </p:spPr>
      </p:pic>
    </p:spTree>
    <p:extLst>
      <p:ext uri="{BB962C8B-B14F-4D97-AF65-F5344CB8AC3E}">
        <p14:creationId xmlns:p14="http://schemas.microsoft.com/office/powerpoint/2010/main" val="1182107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340" y="365125"/>
            <a:ext cx="8678444" cy="1567192"/>
          </a:xfrm>
        </p:spPr>
        <p:txBody>
          <a:bodyPr>
            <a:noAutofit/>
          </a:bodyPr>
          <a:lstStyle/>
          <a:p>
            <a:r>
              <a:rPr lang="en-US">
                <a:solidFill>
                  <a:schemeClr val="accent1"/>
                </a:solidFill>
              </a:rPr>
              <a:t>Nebraska State Board of Education</a:t>
            </a:r>
            <a:br>
              <a:rPr lang="en-US">
                <a:solidFill>
                  <a:schemeClr val="accent1"/>
                </a:solidFill>
              </a:rPr>
            </a:br>
            <a:r>
              <a:rPr lang="en-US">
                <a:solidFill>
                  <a:schemeClr val="accent1"/>
                </a:solidFill>
                <a:hlinkClick r:id="rId3"/>
              </a:rPr>
              <a:t>Position Statement on Assessment of Student Learning</a:t>
            </a:r>
            <a:endParaRPr lang="en-US">
              <a:solidFill>
                <a:schemeClr val="accent1"/>
              </a:solidFill>
            </a:endParaRPr>
          </a:p>
        </p:txBody>
      </p:sp>
      <p:sp>
        <p:nvSpPr>
          <p:cNvPr id="3" name="Content Placeholder 2"/>
          <p:cNvSpPr>
            <a:spLocks noGrp="1"/>
          </p:cNvSpPr>
          <p:nvPr>
            <p:ph idx="1"/>
          </p:nvPr>
        </p:nvSpPr>
        <p:spPr>
          <a:xfrm>
            <a:off x="2492862" y="2280151"/>
            <a:ext cx="8915400" cy="4125741"/>
          </a:xfrm>
        </p:spPr>
        <p:txBody>
          <a:bodyPr>
            <a:normAutofit lnSpcReduction="10000"/>
          </a:bodyPr>
          <a:lstStyle/>
          <a:p>
            <a:r>
              <a:rPr lang="en-US" dirty="0"/>
              <a:t>“…believes schools and districts should utilize a balanced assessment system that includes formative, interim, and summative assessments to inform instruction and program development, monitor progress, and evaluate student learning for all content areas and grade levels.  Rule 10 highlights the important role assessment plays within the instructional process:</a:t>
            </a:r>
          </a:p>
          <a:p>
            <a:r>
              <a:rPr lang="en-US" dirty="0"/>
              <a:t>“…assessments are used to measure and help improve student achievement by informing instruction…”</a:t>
            </a:r>
          </a:p>
          <a:p>
            <a:r>
              <a:rPr lang="en-US" dirty="0"/>
              <a:t>“Assessment should be: </a:t>
            </a:r>
            <a:r>
              <a:rPr lang="en-US" u="sng" dirty="0"/>
              <a:t>Focused on improved student learning</a:t>
            </a:r>
            <a:r>
              <a:rPr lang="en-US" dirty="0"/>
              <a:t>: Measures growth to inform and  guide instruction”</a:t>
            </a:r>
          </a:p>
          <a:p>
            <a:endParaRPr lang="en-US" dirty="0"/>
          </a:p>
          <a:p>
            <a:endParaRPr lang="en-US" dirty="0"/>
          </a:p>
        </p:txBody>
      </p:sp>
    </p:spTree>
    <p:extLst>
      <p:ext uri="{BB962C8B-B14F-4D97-AF65-F5344CB8AC3E}">
        <p14:creationId xmlns:p14="http://schemas.microsoft.com/office/powerpoint/2010/main" val="10964420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584" y="709510"/>
            <a:ext cx="8678444" cy="1567192"/>
          </a:xfrm>
        </p:spPr>
        <p:txBody>
          <a:bodyPr>
            <a:noAutofit/>
          </a:bodyPr>
          <a:lstStyle/>
          <a:p>
            <a:r>
              <a:rPr lang="en-US">
                <a:solidFill>
                  <a:schemeClr val="accent1"/>
                </a:solidFill>
              </a:rPr>
              <a:t>2017 Request for Proposal</a:t>
            </a:r>
            <a:br>
              <a:rPr lang="en-US">
                <a:solidFill>
                  <a:schemeClr val="accent1"/>
                </a:solidFill>
              </a:rPr>
            </a:br>
            <a:r>
              <a:rPr lang="en-US">
                <a:solidFill>
                  <a:schemeClr val="accent1"/>
                </a:solidFill>
              </a:rPr>
              <a:t/>
            </a:r>
            <a:br>
              <a:rPr lang="en-US">
                <a:solidFill>
                  <a:schemeClr val="accent1"/>
                </a:solidFill>
              </a:rPr>
            </a:br>
            <a:r>
              <a:rPr lang="en-US" sz="4000">
                <a:solidFill>
                  <a:schemeClr val="accent1"/>
                </a:solidFill>
              </a:rPr>
              <a:t>Detailed the need for a vendor partner that could support balanced assessment</a:t>
            </a:r>
          </a:p>
        </p:txBody>
      </p:sp>
      <p:sp>
        <p:nvSpPr>
          <p:cNvPr id="3" name="Content Placeholder 2"/>
          <p:cNvSpPr>
            <a:spLocks noGrp="1"/>
          </p:cNvSpPr>
          <p:nvPr>
            <p:ph idx="1"/>
          </p:nvPr>
        </p:nvSpPr>
        <p:spPr>
          <a:xfrm>
            <a:off x="2549106" y="2732259"/>
            <a:ext cx="8915400" cy="4125741"/>
          </a:xfrm>
        </p:spPr>
        <p:txBody>
          <a:bodyPr>
            <a:normAutofit/>
          </a:bodyPr>
          <a:lstStyle/>
          <a:p>
            <a:r>
              <a:rPr lang="en-US"/>
              <a:t>Included:</a:t>
            </a:r>
          </a:p>
          <a:p>
            <a:pPr lvl="1"/>
            <a:r>
              <a:rPr lang="en-US"/>
              <a:t>Description of needs based on federal and state statute</a:t>
            </a:r>
          </a:p>
          <a:p>
            <a:pPr lvl="1"/>
            <a:r>
              <a:rPr lang="en-US"/>
              <a:t>Language from AQuESTT around balanced assessment</a:t>
            </a:r>
          </a:p>
          <a:p>
            <a:pPr lvl="1"/>
            <a:r>
              <a:rPr lang="en-US"/>
              <a:t>Prioritized assessments as an instructional tool</a:t>
            </a:r>
          </a:p>
          <a:p>
            <a:pPr lvl="1"/>
            <a:r>
              <a:rPr lang="en-US"/>
              <a:t>Called for the measurement of higher order thinking skills</a:t>
            </a:r>
          </a:p>
          <a:p>
            <a:pPr lvl="1"/>
            <a:r>
              <a:rPr lang="en-US"/>
              <a:t>Asked for the measurement of growth on a vertical scale, and or adaptive items in order to measure growth in student learning more accurately</a:t>
            </a:r>
          </a:p>
          <a:p>
            <a:pPr lvl="1"/>
            <a:r>
              <a:rPr lang="en-US"/>
              <a:t>Sensitivity to testing time and timeliness of reporting results</a:t>
            </a:r>
          </a:p>
          <a:p>
            <a:pPr lvl="1"/>
            <a:endParaRPr lang="en-US"/>
          </a:p>
          <a:p>
            <a:pPr lvl="1"/>
            <a:endParaRPr lang="en-US"/>
          </a:p>
          <a:p>
            <a:pPr lvl="1"/>
            <a:endParaRPr lang="en-US"/>
          </a:p>
          <a:p>
            <a:endParaRPr lang="en-US"/>
          </a:p>
        </p:txBody>
      </p:sp>
    </p:spTree>
    <p:extLst>
      <p:ext uri="{BB962C8B-B14F-4D97-AF65-F5344CB8AC3E}">
        <p14:creationId xmlns:p14="http://schemas.microsoft.com/office/powerpoint/2010/main" val="34976590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1EDC0-5BD7-3542-AD2C-55E5D5F0F0FC}"/>
              </a:ext>
            </a:extLst>
          </p:cNvPr>
          <p:cNvSpPr>
            <a:spLocks noGrp="1"/>
          </p:cNvSpPr>
          <p:nvPr>
            <p:ph type="title"/>
          </p:nvPr>
        </p:nvSpPr>
        <p:spPr>
          <a:xfrm>
            <a:off x="2464504" y="310824"/>
            <a:ext cx="8915400" cy="1325563"/>
          </a:xfrm>
        </p:spPr>
        <p:txBody>
          <a:bodyPr>
            <a:normAutofit/>
          </a:bodyPr>
          <a:lstStyle/>
          <a:p>
            <a:r>
              <a:rPr lang="en-US">
                <a:solidFill>
                  <a:schemeClr val="accent1"/>
                </a:solidFill>
              </a:rPr>
              <a:t>Language from NWEA’s RFP Proposal </a:t>
            </a:r>
          </a:p>
        </p:txBody>
      </p:sp>
      <p:sp>
        <p:nvSpPr>
          <p:cNvPr id="3" name="Content Placeholder 2">
            <a:extLst>
              <a:ext uri="{FF2B5EF4-FFF2-40B4-BE49-F238E27FC236}">
                <a16:creationId xmlns:a16="http://schemas.microsoft.com/office/drawing/2014/main" id="{3272C2B6-EAC4-374A-81DD-6F1F2EE6070D}"/>
              </a:ext>
            </a:extLst>
          </p:cNvPr>
          <p:cNvSpPr>
            <a:spLocks noGrp="1"/>
          </p:cNvSpPr>
          <p:nvPr>
            <p:ph idx="1"/>
          </p:nvPr>
        </p:nvSpPr>
        <p:spPr>
          <a:xfrm>
            <a:off x="3154197" y="2113821"/>
            <a:ext cx="8567737" cy="4744179"/>
          </a:xfrm>
        </p:spPr>
        <p:txBody>
          <a:bodyPr>
            <a:normAutofit/>
          </a:bodyPr>
          <a:lstStyle/>
          <a:p>
            <a:r>
              <a:rPr lang="en-US" i="1"/>
              <a:t>As Nebraska looks innovatively towards assessments that align with the six tenets of AQuESTT, we (NWEA) believe we can </a:t>
            </a:r>
            <a:r>
              <a:rPr lang="en-US" b="1" i="1"/>
              <a:t>work with Nebraska to fulfill and support your vision</a:t>
            </a:r>
            <a:r>
              <a:rPr lang="en-US" i="1"/>
              <a:t>. With multiple, meaningful measures that are </a:t>
            </a:r>
            <a:r>
              <a:rPr lang="en-US" b="1" i="1"/>
              <a:t>personalized and provide individualized instructional information</a:t>
            </a:r>
            <a:r>
              <a:rPr lang="en-US" i="1"/>
              <a:t>; that </a:t>
            </a:r>
            <a:r>
              <a:rPr lang="en-US" b="1" i="1"/>
              <a:t>adapt to minimize the burden of testing</a:t>
            </a:r>
            <a:r>
              <a:rPr lang="en-US" i="1"/>
              <a:t> on students, teachers, and schools; that help students as they grow and are prepared for life after school; and that </a:t>
            </a:r>
            <a:r>
              <a:rPr lang="en-US" b="1" i="1"/>
              <a:t>connect assessment and learning opportunities</a:t>
            </a:r>
            <a:r>
              <a:rPr lang="en-US" i="1"/>
              <a:t>; we believe we can specifically and successfully support Nebraska in creating a truly </a:t>
            </a:r>
            <a:r>
              <a:rPr lang="en-US" b="1" i="1"/>
              <a:t>innovative and balanced assessment system. </a:t>
            </a:r>
          </a:p>
          <a:p>
            <a:endParaRPr lang="en-US"/>
          </a:p>
        </p:txBody>
      </p:sp>
    </p:spTree>
    <p:extLst>
      <p:ext uri="{BB962C8B-B14F-4D97-AF65-F5344CB8AC3E}">
        <p14:creationId xmlns:p14="http://schemas.microsoft.com/office/powerpoint/2010/main" val="32101474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solidFill>
                  <a:schemeClr val="accent1"/>
                </a:solidFill>
              </a:rPr>
              <a:t>Full of Promise</a:t>
            </a:r>
          </a:p>
        </p:txBody>
      </p:sp>
      <p:sp>
        <p:nvSpPr>
          <p:cNvPr id="3" name="Content Placeholder 2"/>
          <p:cNvSpPr>
            <a:spLocks noGrp="1"/>
          </p:cNvSpPr>
          <p:nvPr>
            <p:ph idx="1"/>
          </p:nvPr>
        </p:nvSpPr>
        <p:spPr/>
        <p:txBody>
          <a:bodyPr/>
          <a:lstStyle/>
          <a:p>
            <a:r>
              <a:rPr lang="en-US"/>
              <a:t>Nebraska had high-quality, technically sound statewide assessments</a:t>
            </a:r>
          </a:p>
          <a:p>
            <a:pPr lvl="1"/>
            <a:r>
              <a:rPr lang="en-US"/>
              <a:t>Item bank written by Nebraska educators</a:t>
            </a:r>
          </a:p>
          <a:p>
            <a:pPr lvl="1"/>
            <a:r>
              <a:rPr lang="en-US"/>
              <a:t>Moving towards innovative item types</a:t>
            </a:r>
          </a:p>
          <a:p>
            <a:pPr lvl="1"/>
            <a:r>
              <a:rPr lang="en-US"/>
              <a:t>Transitioning to CCR aligned assessments</a:t>
            </a:r>
          </a:p>
          <a:p>
            <a:r>
              <a:rPr lang="en-US"/>
              <a:t>86% of Nebraska’s districts were using MAP Growth</a:t>
            </a:r>
          </a:p>
          <a:p>
            <a:r>
              <a:rPr lang="en-US"/>
              <a:t>Approximately, 50 educators across Nebraska were a part of NWEA’s Certified Facilitator Program</a:t>
            </a:r>
          </a:p>
          <a:p>
            <a:endParaRPr lang="en-US"/>
          </a:p>
          <a:p>
            <a:endParaRPr lang="en-US"/>
          </a:p>
        </p:txBody>
      </p:sp>
    </p:spTree>
    <p:extLst>
      <p:ext uri="{BB962C8B-B14F-4D97-AF65-F5344CB8AC3E}">
        <p14:creationId xmlns:p14="http://schemas.microsoft.com/office/powerpoint/2010/main" val="2412457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Components of NSCAS</a:t>
            </a:r>
            <a:endParaRPr lang="en-US" dirty="0"/>
          </a:p>
        </p:txBody>
      </p:sp>
      <p:sp>
        <p:nvSpPr>
          <p:cNvPr id="3" name="Content Placeholder 2"/>
          <p:cNvSpPr>
            <a:spLocks noGrp="1"/>
          </p:cNvSpPr>
          <p:nvPr>
            <p:ph idx="1"/>
          </p:nvPr>
        </p:nvSpPr>
        <p:spPr/>
        <p:txBody>
          <a:bodyPr>
            <a:normAutofit/>
          </a:bodyPr>
          <a:lstStyle/>
          <a:p>
            <a:pPr lvl="0"/>
            <a:endParaRPr lang="en-US" dirty="0"/>
          </a:p>
        </p:txBody>
      </p:sp>
      <p:grpSp>
        <p:nvGrpSpPr>
          <p:cNvPr id="4" name="Group 3"/>
          <p:cNvGrpSpPr/>
          <p:nvPr/>
        </p:nvGrpSpPr>
        <p:grpSpPr>
          <a:xfrm>
            <a:off x="555919" y="1947553"/>
            <a:ext cx="11356021" cy="4364347"/>
            <a:chOff x="1739651" y="2207419"/>
            <a:chExt cx="8814967" cy="3387769"/>
          </a:xfrm>
        </p:grpSpPr>
        <p:pic>
          <p:nvPicPr>
            <p:cNvPr id="5" name="Picture 4"/>
            <p:cNvPicPr>
              <a:picLocks noChangeAspect="1"/>
            </p:cNvPicPr>
            <p:nvPr/>
          </p:nvPicPr>
          <p:blipFill rotWithShape="1">
            <a:blip r:embed="rId3"/>
            <a:srcRect t="79443"/>
            <a:stretch/>
          </p:blipFill>
          <p:spPr>
            <a:xfrm>
              <a:off x="2734335" y="4495801"/>
              <a:ext cx="6650673" cy="581181"/>
            </a:xfrm>
            <a:prstGeom prst="rect">
              <a:avLst/>
            </a:prstGeom>
          </p:spPr>
        </p:pic>
        <p:sp>
          <p:nvSpPr>
            <p:cNvPr id="6" name="Rectangle 5"/>
            <p:cNvSpPr/>
            <p:nvPr/>
          </p:nvSpPr>
          <p:spPr>
            <a:xfrm>
              <a:off x="1907412" y="2345579"/>
              <a:ext cx="8489869" cy="3031485"/>
            </a:xfrm>
            <a:prstGeom prst="rect">
              <a:avLst/>
            </a:prstGeom>
            <a:noFill/>
            <a:ln w="469900">
              <a:solidFill>
                <a:schemeClr val="accent1">
                  <a:lumMod val="75000"/>
                </a:schemeClr>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50"/>
            </a:p>
          </p:txBody>
        </p:sp>
        <p:sp>
          <p:nvSpPr>
            <p:cNvPr id="7" name="TextBox 6"/>
            <p:cNvSpPr txBox="1"/>
            <p:nvPr/>
          </p:nvSpPr>
          <p:spPr>
            <a:xfrm>
              <a:off x="1907411" y="2229675"/>
              <a:ext cx="2002630" cy="300082"/>
            </a:xfrm>
            <a:prstGeom prst="rect">
              <a:avLst/>
            </a:prstGeom>
            <a:noFill/>
          </p:spPr>
          <p:txBody>
            <a:bodyPr wrap="square" rtlCol="0">
              <a:spAutoFit/>
            </a:bodyPr>
            <a:lstStyle/>
            <a:p>
              <a:r>
                <a:rPr lang="en-US" sz="1350" b="1">
                  <a:solidFill>
                    <a:schemeClr val="bg1"/>
                  </a:solidFill>
                </a:rPr>
                <a:t>Professional Learning </a:t>
              </a:r>
            </a:p>
          </p:txBody>
        </p:sp>
        <p:sp>
          <p:nvSpPr>
            <p:cNvPr id="8" name="TextBox 7"/>
            <p:cNvSpPr txBox="1"/>
            <p:nvPr/>
          </p:nvSpPr>
          <p:spPr>
            <a:xfrm>
              <a:off x="5113392" y="2249213"/>
              <a:ext cx="2002630" cy="300082"/>
            </a:xfrm>
            <a:prstGeom prst="rect">
              <a:avLst/>
            </a:prstGeom>
            <a:noFill/>
          </p:spPr>
          <p:txBody>
            <a:bodyPr wrap="square" rtlCol="0">
              <a:spAutoFit/>
            </a:bodyPr>
            <a:lstStyle/>
            <a:p>
              <a:r>
                <a:rPr lang="en-US" sz="1350" b="1">
                  <a:solidFill>
                    <a:schemeClr val="bg1"/>
                  </a:solidFill>
                </a:rPr>
                <a:t>Professional Learning </a:t>
              </a:r>
            </a:p>
          </p:txBody>
        </p:sp>
        <p:sp>
          <p:nvSpPr>
            <p:cNvPr id="9" name="TextBox 8"/>
            <p:cNvSpPr txBox="1"/>
            <p:nvPr/>
          </p:nvSpPr>
          <p:spPr>
            <a:xfrm rot="16200000">
              <a:off x="933451" y="3166745"/>
              <a:ext cx="1912481" cy="300082"/>
            </a:xfrm>
            <a:prstGeom prst="rect">
              <a:avLst/>
            </a:prstGeom>
            <a:noFill/>
          </p:spPr>
          <p:txBody>
            <a:bodyPr wrap="square" rtlCol="0">
              <a:spAutoFit/>
            </a:bodyPr>
            <a:lstStyle/>
            <a:p>
              <a:r>
                <a:rPr lang="en-US" sz="1350" b="1" dirty="0">
                  <a:solidFill>
                    <a:schemeClr val="bg1"/>
                  </a:solidFill>
                </a:rPr>
                <a:t>Professional Learning </a:t>
              </a:r>
            </a:p>
          </p:txBody>
        </p:sp>
        <p:sp>
          <p:nvSpPr>
            <p:cNvPr id="10" name="TextBox 9"/>
            <p:cNvSpPr txBox="1"/>
            <p:nvPr/>
          </p:nvSpPr>
          <p:spPr>
            <a:xfrm rot="5400000">
              <a:off x="9448336" y="4122839"/>
              <a:ext cx="1912481" cy="300082"/>
            </a:xfrm>
            <a:prstGeom prst="rect">
              <a:avLst/>
            </a:prstGeom>
            <a:noFill/>
          </p:spPr>
          <p:txBody>
            <a:bodyPr wrap="square" rtlCol="0">
              <a:spAutoFit/>
            </a:bodyPr>
            <a:lstStyle/>
            <a:p>
              <a:r>
                <a:rPr lang="en-US" sz="1350" b="1">
                  <a:solidFill>
                    <a:schemeClr val="bg1"/>
                  </a:solidFill>
                </a:rPr>
                <a:t>Professional Learning </a:t>
              </a:r>
            </a:p>
          </p:txBody>
        </p:sp>
        <p:sp>
          <p:nvSpPr>
            <p:cNvPr id="11" name="TextBox 10"/>
            <p:cNvSpPr txBox="1"/>
            <p:nvPr/>
          </p:nvSpPr>
          <p:spPr>
            <a:xfrm>
              <a:off x="8209300" y="5295106"/>
              <a:ext cx="2002630" cy="300082"/>
            </a:xfrm>
            <a:prstGeom prst="rect">
              <a:avLst/>
            </a:prstGeom>
            <a:noFill/>
          </p:spPr>
          <p:txBody>
            <a:bodyPr wrap="square" rtlCol="0">
              <a:spAutoFit/>
            </a:bodyPr>
            <a:lstStyle/>
            <a:p>
              <a:r>
                <a:rPr lang="en-US" sz="1350" b="1">
                  <a:solidFill>
                    <a:schemeClr val="bg1"/>
                  </a:solidFill>
                </a:rPr>
                <a:t>Professional Learning </a:t>
              </a:r>
            </a:p>
          </p:txBody>
        </p:sp>
        <p:sp>
          <p:nvSpPr>
            <p:cNvPr id="12" name="TextBox 11"/>
            <p:cNvSpPr txBox="1"/>
            <p:nvPr/>
          </p:nvSpPr>
          <p:spPr>
            <a:xfrm>
              <a:off x="5298387" y="5272126"/>
              <a:ext cx="2002630" cy="300082"/>
            </a:xfrm>
            <a:prstGeom prst="rect">
              <a:avLst/>
            </a:prstGeom>
            <a:noFill/>
          </p:spPr>
          <p:txBody>
            <a:bodyPr wrap="square" rtlCol="0">
              <a:spAutoFit/>
            </a:bodyPr>
            <a:lstStyle/>
            <a:p>
              <a:r>
                <a:rPr lang="en-US" sz="1350" b="1">
                  <a:solidFill>
                    <a:schemeClr val="bg1"/>
                  </a:solidFill>
                </a:rPr>
                <a:t>Professional Learning </a:t>
              </a:r>
            </a:p>
          </p:txBody>
        </p:sp>
        <p:sp>
          <p:nvSpPr>
            <p:cNvPr id="13" name="TextBox 12"/>
            <p:cNvSpPr txBox="1"/>
            <p:nvPr/>
          </p:nvSpPr>
          <p:spPr>
            <a:xfrm>
              <a:off x="8209300" y="2207419"/>
              <a:ext cx="2002630" cy="300082"/>
            </a:xfrm>
            <a:prstGeom prst="rect">
              <a:avLst/>
            </a:prstGeom>
            <a:noFill/>
          </p:spPr>
          <p:txBody>
            <a:bodyPr wrap="square" rtlCol="0">
              <a:spAutoFit/>
            </a:bodyPr>
            <a:lstStyle/>
            <a:p>
              <a:r>
                <a:rPr lang="en-US" sz="1350" b="1">
                  <a:solidFill>
                    <a:schemeClr val="bg1"/>
                  </a:solidFill>
                </a:rPr>
                <a:t>Professional Learning </a:t>
              </a:r>
            </a:p>
          </p:txBody>
        </p:sp>
        <p:sp>
          <p:nvSpPr>
            <p:cNvPr id="14" name="TextBox 13"/>
            <p:cNvSpPr txBox="1"/>
            <p:nvPr/>
          </p:nvSpPr>
          <p:spPr>
            <a:xfrm>
              <a:off x="2017484" y="5272126"/>
              <a:ext cx="2002630" cy="300082"/>
            </a:xfrm>
            <a:prstGeom prst="rect">
              <a:avLst/>
            </a:prstGeom>
            <a:noFill/>
          </p:spPr>
          <p:txBody>
            <a:bodyPr wrap="square" rtlCol="0">
              <a:spAutoFit/>
            </a:bodyPr>
            <a:lstStyle/>
            <a:p>
              <a:r>
                <a:rPr lang="en-US" sz="1350" b="1">
                  <a:solidFill>
                    <a:schemeClr val="bg1"/>
                  </a:solidFill>
                </a:rPr>
                <a:t>Professional Learning </a:t>
              </a:r>
            </a:p>
          </p:txBody>
        </p:sp>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b="39541"/>
            <a:stretch/>
          </p:blipFill>
          <p:spPr>
            <a:xfrm>
              <a:off x="3144672" y="2801789"/>
              <a:ext cx="5829998" cy="1645829"/>
            </a:xfrm>
            <a:prstGeom prst="rect">
              <a:avLst/>
            </a:prstGeom>
          </p:spPr>
        </p:pic>
      </p:grpSp>
    </p:spTree>
    <p:extLst>
      <p:ext uri="{BB962C8B-B14F-4D97-AF65-F5344CB8AC3E}">
        <p14:creationId xmlns:p14="http://schemas.microsoft.com/office/powerpoint/2010/main" val="42982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Statewide Assessment Staff	</a:t>
            </a:r>
            <a:endParaRPr lang="en-US" dirty="0"/>
          </a:p>
        </p:txBody>
      </p:sp>
      <p:sp>
        <p:nvSpPr>
          <p:cNvPr id="3" name="Content Placeholder 2"/>
          <p:cNvSpPr>
            <a:spLocks noGrp="1"/>
          </p:cNvSpPr>
          <p:nvPr>
            <p:ph idx="1"/>
          </p:nvPr>
        </p:nvSpPr>
        <p:spPr/>
        <p:txBody>
          <a:bodyPr>
            <a:normAutofit lnSpcReduction="10000"/>
          </a:bodyPr>
          <a:lstStyle/>
          <a:p>
            <a:r>
              <a:rPr lang="en-US" dirty="0" smtClean="0"/>
              <a:t>Director-Jeremy Heneger</a:t>
            </a:r>
          </a:p>
          <a:p>
            <a:r>
              <a:rPr lang="en-US" dirty="0" smtClean="0"/>
              <a:t>Assistant Director-Dr. Trudy Clark</a:t>
            </a:r>
          </a:p>
          <a:p>
            <a:r>
              <a:rPr lang="en-US" dirty="0" smtClean="0"/>
              <a:t>Assessment </a:t>
            </a:r>
            <a:r>
              <a:rPr lang="en-US" dirty="0"/>
              <a:t>Program </a:t>
            </a:r>
            <a:r>
              <a:rPr lang="en-US" dirty="0" smtClean="0"/>
              <a:t>Coordinator-Maggie Sis</a:t>
            </a:r>
          </a:p>
          <a:p>
            <a:r>
              <a:rPr lang="en-US" dirty="0" smtClean="0"/>
              <a:t>Special Education Assessment Liaison-Sharon Heater</a:t>
            </a:r>
          </a:p>
          <a:p>
            <a:r>
              <a:rPr lang="en-US" dirty="0" smtClean="0"/>
              <a:t>ACT Coordinator-Iris Owens</a:t>
            </a:r>
          </a:p>
          <a:p>
            <a:r>
              <a:rPr lang="en-US" dirty="0" smtClean="0"/>
              <a:t>NWEA Professional Learning Lead-Aly Martinez Wilkinson</a:t>
            </a:r>
          </a:p>
          <a:p>
            <a:r>
              <a:rPr lang="en-US" dirty="0"/>
              <a:t>Enhanced Assessment Grant Coordinator/Interim NAEP Coordinator-Rhonda True</a:t>
            </a:r>
          </a:p>
          <a:p>
            <a:r>
              <a:rPr lang="en-US" dirty="0" smtClean="0"/>
              <a:t>Office Associates-Tyrina Webster &amp; Stacey Weber</a:t>
            </a:r>
            <a:endParaRPr lang="en-US" dirty="0"/>
          </a:p>
        </p:txBody>
      </p:sp>
    </p:spTree>
    <p:extLst>
      <p:ext uri="{BB962C8B-B14F-4D97-AF65-F5344CB8AC3E}">
        <p14:creationId xmlns:p14="http://schemas.microsoft.com/office/powerpoint/2010/main" val="3645316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2301" y="2463478"/>
            <a:ext cx="8079329" cy="2023872"/>
          </a:xfrm>
          <a:prstGeom prst="rect">
            <a:avLst/>
          </a:prstGeom>
        </p:spPr>
      </p:pic>
      <p:sp>
        <p:nvSpPr>
          <p:cNvPr id="3" name="Title 2">
            <a:extLst>
              <a:ext uri="{FF2B5EF4-FFF2-40B4-BE49-F238E27FC236}">
                <a16:creationId xmlns:a16="http://schemas.microsoft.com/office/drawing/2014/main" id="{955BB97A-3B9E-4730-8F1D-7A842733D569}"/>
              </a:ext>
            </a:extLst>
          </p:cNvPr>
          <p:cNvSpPr>
            <a:spLocks noGrp="1"/>
          </p:cNvSpPr>
          <p:nvPr>
            <p:ph type="title"/>
          </p:nvPr>
        </p:nvSpPr>
        <p:spPr>
          <a:xfrm>
            <a:off x="2438400" y="571500"/>
            <a:ext cx="8229600" cy="1143000"/>
          </a:xfrm>
        </p:spPr>
        <p:txBody>
          <a:bodyPr/>
          <a:lstStyle/>
          <a:p>
            <a:r>
              <a:rPr lang="en-US">
                <a:solidFill>
                  <a:schemeClr val="tx2"/>
                </a:solidFill>
              </a:rPr>
              <a:t>NSCAS Program Overview</a:t>
            </a:r>
          </a:p>
        </p:txBody>
      </p:sp>
      <p:sp>
        <p:nvSpPr>
          <p:cNvPr id="7" name="TextBox 6"/>
          <p:cNvSpPr txBox="1"/>
          <p:nvPr/>
        </p:nvSpPr>
        <p:spPr>
          <a:xfrm>
            <a:off x="5113849" y="4936734"/>
            <a:ext cx="2527903" cy="1823576"/>
          </a:xfrm>
          <a:prstGeom prst="rect">
            <a:avLst/>
          </a:prstGeom>
          <a:noFill/>
        </p:spPr>
        <p:txBody>
          <a:bodyPr wrap="square" rtlCol="0">
            <a:spAutoFit/>
          </a:bodyPr>
          <a:lstStyle/>
          <a:p>
            <a:pPr>
              <a:lnSpc>
                <a:spcPct val="150000"/>
              </a:lnSpc>
            </a:pPr>
            <a:r>
              <a:rPr lang="en-US" sz="1500"/>
              <a:t>MAP</a:t>
            </a:r>
            <a:r>
              <a:rPr lang="en-US" sz="1500" baseline="30000"/>
              <a:t>®</a:t>
            </a:r>
            <a:r>
              <a:rPr lang="en-US" sz="1500"/>
              <a:t> Growth™ (3-8) </a:t>
            </a:r>
          </a:p>
          <a:p>
            <a:pPr marL="285750" indent="-285750">
              <a:lnSpc>
                <a:spcPct val="150000"/>
              </a:lnSpc>
              <a:buFont typeface="Arial" panose="020B0604020202020204" pitchFamily="34" charset="0"/>
              <a:buChar char="•"/>
            </a:pPr>
            <a:r>
              <a:rPr lang="en-US" sz="1500"/>
              <a:t>Reading </a:t>
            </a:r>
          </a:p>
          <a:p>
            <a:pPr marL="285750" indent="-285750">
              <a:lnSpc>
                <a:spcPct val="150000"/>
              </a:lnSpc>
              <a:buFont typeface="Arial" panose="020B0604020202020204" pitchFamily="34" charset="0"/>
              <a:buChar char="•"/>
            </a:pPr>
            <a:r>
              <a:rPr lang="en-US" sz="1500"/>
              <a:t>Language </a:t>
            </a:r>
          </a:p>
          <a:p>
            <a:pPr marL="285750" indent="-285750">
              <a:lnSpc>
                <a:spcPct val="150000"/>
              </a:lnSpc>
              <a:buFont typeface="Arial" panose="020B0604020202020204" pitchFamily="34" charset="0"/>
              <a:buChar char="•"/>
            </a:pPr>
            <a:r>
              <a:rPr lang="en-US" sz="1500"/>
              <a:t>Science </a:t>
            </a:r>
          </a:p>
          <a:p>
            <a:pPr marL="285750" indent="-285750">
              <a:lnSpc>
                <a:spcPct val="150000"/>
              </a:lnSpc>
              <a:buFont typeface="Arial" panose="020B0604020202020204" pitchFamily="34" charset="0"/>
              <a:buChar char="•"/>
            </a:pPr>
            <a:r>
              <a:rPr lang="en-US" sz="1500"/>
              <a:t>Mathematics </a:t>
            </a:r>
          </a:p>
        </p:txBody>
      </p:sp>
      <p:sp>
        <p:nvSpPr>
          <p:cNvPr id="8" name="TextBox 7"/>
          <p:cNvSpPr txBox="1"/>
          <p:nvPr/>
        </p:nvSpPr>
        <p:spPr>
          <a:xfrm>
            <a:off x="7869913" y="4936734"/>
            <a:ext cx="3257265" cy="1823576"/>
          </a:xfrm>
          <a:prstGeom prst="rect">
            <a:avLst/>
          </a:prstGeom>
          <a:noFill/>
        </p:spPr>
        <p:txBody>
          <a:bodyPr wrap="square" rtlCol="0">
            <a:spAutoFit/>
          </a:bodyPr>
          <a:lstStyle/>
          <a:p>
            <a:pPr>
              <a:lnSpc>
                <a:spcPct val="150000"/>
              </a:lnSpc>
            </a:pPr>
            <a:r>
              <a:rPr lang="en-US" sz="1500"/>
              <a:t>Grades 3-8 </a:t>
            </a:r>
          </a:p>
          <a:p>
            <a:pPr marL="285750" indent="-285750">
              <a:lnSpc>
                <a:spcPct val="150000"/>
              </a:lnSpc>
              <a:buFont typeface="Arial" panose="020B0604020202020204" pitchFamily="34" charset="0"/>
              <a:buChar char="•"/>
            </a:pPr>
            <a:r>
              <a:rPr lang="en-US" sz="1500"/>
              <a:t>English Language Arts </a:t>
            </a:r>
          </a:p>
          <a:p>
            <a:pPr marL="285750" indent="-285750">
              <a:lnSpc>
                <a:spcPct val="150000"/>
              </a:lnSpc>
              <a:buFont typeface="Arial" panose="020B0604020202020204" pitchFamily="34" charset="0"/>
              <a:buChar char="•"/>
            </a:pPr>
            <a:r>
              <a:rPr lang="en-US" sz="1500"/>
              <a:t>Mathematics</a:t>
            </a:r>
          </a:p>
          <a:p>
            <a:pPr>
              <a:lnSpc>
                <a:spcPct val="150000"/>
              </a:lnSpc>
            </a:pPr>
            <a:r>
              <a:rPr lang="en-US" sz="1500"/>
              <a:t>Grades 5 and 8 </a:t>
            </a:r>
          </a:p>
          <a:p>
            <a:pPr marL="285750" indent="-285750">
              <a:lnSpc>
                <a:spcPct val="150000"/>
              </a:lnSpc>
              <a:buFont typeface="Arial" panose="020B0604020202020204" pitchFamily="34" charset="0"/>
              <a:buChar char="•"/>
            </a:pPr>
            <a:r>
              <a:rPr lang="en-US" sz="1500"/>
              <a:t>Science </a:t>
            </a:r>
          </a:p>
        </p:txBody>
      </p:sp>
      <p:sp>
        <p:nvSpPr>
          <p:cNvPr id="9" name="TextBox 8"/>
          <p:cNvSpPr txBox="1"/>
          <p:nvPr/>
        </p:nvSpPr>
        <p:spPr>
          <a:xfrm>
            <a:off x="2249083" y="4933364"/>
            <a:ext cx="2542224" cy="1131079"/>
          </a:xfrm>
          <a:prstGeom prst="rect">
            <a:avLst/>
          </a:prstGeom>
          <a:noFill/>
        </p:spPr>
        <p:txBody>
          <a:bodyPr wrap="square" rtlCol="0" anchor="t">
            <a:spAutoFit/>
          </a:bodyPr>
          <a:lstStyle/>
          <a:p>
            <a:pPr marL="285750" indent="-285750">
              <a:lnSpc>
                <a:spcPct val="150000"/>
              </a:lnSpc>
              <a:buFont typeface="Arial" panose="020B0604020202020204" pitchFamily="34" charset="0"/>
              <a:buChar char="•"/>
            </a:pPr>
            <a:r>
              <a:rPr lang="en-US" sz="1500" err="1"/>
              <a:t>TestWiz</a:t>
            </a:r>
            <a:r>
              <a:rPr lang="en-US" sz="1500"/>
              <a:t> - Navigate Item Bank and Check4Learning Item Bank </a:t>
            </a:r>
          </a:p>
        </p:txBody>
      </p:sp>
    </p:spTree>
    <p:custDataLst>
      <p:tags r:id="rId1"/>
    </p:custDataLst>
    <p:extLst>
      <p:ext uri="{BB962C8B-B14F-4D97-AF65-F5344CB8AC3E}">
        <p14:creationId xmlns:p14="http://schemas.microsoft.com/office/powerpoint/2010/main" val="24246732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t>Current Landscape</a:t>
            </a:r>
          </a:p>
        </p:txBody>
      </p:sp>
      <p:sp>
        <p:nvSpPr>
          <p:cNvPr id="3" name="Subtitle 2"/>
          <p:cNvSpPr>
            <a:spLocks noGrp="1"/>
          </p:cNvSpPr>
          <p:nvPr>
            <p:ph type="subTitle" idx="1"/>
          </p:nvPr>
        </p:nvSpPr>
        <p:spPr/>
        <p:txBody>
          <a:bodyPr>
            <a:normAutofit/>
          </a:bodyPr>
          <a:lstStyle/>
          <a:p>
            <a:r>
              <a:rPr lang="en-US" sz="2800"/>
              <a:t>Statewide Assessment in Nebraska</a:t>
            </a:r>
          </a:p>
        </p:txBody>
      </p:sp>
    </p:spTree>
    <p:extLst>
      <p:ext uri="{BB962C8B-B14F-4D97-AF65-F5344CB8AC3E}">
        <p14:creationId xmlns:p14="http://schemas.microsoft.com/office/powerpoint/2010/main" val="35005222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243009"/>
            <a:ext cx="9900352" cy="1382752"/>
          </a:xfrm>
        </p:spPr>
        <p:txBody>
          <a:bodyPr>
            <a:normAutofit/>
          </a:bodyPr>
          <a:lstStyle/>
          <a:p>
            <a:r>
              <a:rPr lang="en-US">
                <a:solidFill>
                  <a:schemeClr val="tx2"/>
                </a:solidFill>
              </a:rPr>
              <a:t>NSCAS General ELA &amp; Math </a:t>
            </a:r>
          </a:p>
        </p:txBody>
      </p:sp>
      <p:sp>
        <p:nvSpPr>
          <p:cNvPr id="3" name="Content Placeholder 2"/>
          <p:cNvSpPr>
            <a:spLocks noGrp="1"/>
          </p:cNvSpPr>
          <p:nvPr>
            <p:ph idx="1"/>
          </p:nvPr>
        </p:nvSpPr>
        <p:spPr>
          <a:xfrm>
            <a:off x="2438400" y="1388533"/>
            <a:ext cx="8915400" cy="4788430"/>
          </a:xfrm>
        </p:spPr>
        <p:txBody>
          <a:bodyPr>
            <a:normAutofit fontScale="85000" lnSpcReduction="20000"/>
          </a:bodyPr>
          <a:lstStyle/>
          <a:p>
            <a:r>
              <a:rPr lang="en-US" dirty="0"/>
              <a:t>Aligned to NE CCR Standards</a:t>
            </a:r>
          </a:p>
          <a:p>
            <a:pPr lvl="1"/>
            <a:r>
              <a:rPr lang="en-US" dirty="0"/>
              <a:t>ELA (Completed year three)</a:t>
            </a:r>
          </a:p>
          <a:p>
            <a:pPr lvl="1"/>
            <a:r>
              <a:rPr lang="en-US" dirty="0"/>
              <a:t>Math (Completed year two)</a:t>
            </a:r>
          </a:p>
          <a:p>
            <a:endParaRPr lang="en-US" dirty="0"/>
          </a:p>
          <a:p>
            <a:r>
              <a:rPr lang="en-US" dirty="0"/>
              <a:t>Includes Multiple Choice (MC) and Technology Enhanced (TE) Items</a:t>
            </a:r>
          </a:p>
          <a:p>
            <a:endParaRPr lang="en-US" dirty="0"/>
          </a:p>
          <a:p>
            <a:r>
              <a:rPr lang="en-US" dirty="0"/>
              <a:t>Computer Adaptive </a:t>
            </a:r>
            <a:r>
              <a:rPr lang="en-US" dirty="0" smtClean="0"/>
              <a:t>Test</a:t>
            </a:r>
          </a:p>
          <a:p>
            <a:pPr lvl="1"/>
            <a:r>
              <a:rPr lang="en-US" dirty="0" smtClean="0"/>
              <a:t>Adaptive at grade level</a:t>
            </a:r>
            <a:endParaRPr lang="en-US" dirty="0"/>
          </a:p>
          <a:p>
            <a:pPr lvl="1"/>
            <a:r>
              <a:rPr lang="en-US" dirty="0"/>
              <a:t>Paper Accommodated form </a:t>
            </a:r>
          </a:p>
          <a:p>
            <a:endParaRPr lang="en-US" dirty="0"/>
          </a:p>
          <a:p>
            <a:r>
              <a:rPr lang="en-US" dirty="0"/>
              <a:t>Untimed-Single Session but can be D</a:t>
            </a:r>
            <a:r>
              <a:rPr lang="en-US" dirty="0" smtClean="0"/>
              <a:t>ivided </a:t>
            </a:r>
            <a:r>
              <a:rPr lang="en-US" dirty="0"/>
              <a:t>into M</a:t>
            </a:r>
            <a:r>
              <a:rPr lang="en-US" dirty="0" smtClean="0"/>
              <a:t>ultiple </a:t>
            </a:r>
            <a:r>
              <a:rPr lang="en-US" dirty="0"/>
              <a:t>S</a:t>
            </a:r>
            <a:r>
              <a:rPr lang="en-US" dirty="0" smtClean="0"/>
              <a:t>essions</a:t>
            </a:r>
            <a:endParaRPr lang="en-US" dirty="0"/>
          </a:p>
          <a:p>
            <a:endParaRPr lang="en-US" dirty="0"/>
          </a:p>
          <a:p>
            <a:r>
              <a:rPr lang="en-US" dirty="0"/>
              <a:t>Near Immediate Results in 2019-2020</a:t>
            </a:r>
          </a:p>
          <a:p>
            <a:endParaRPr lang="en-US" dirty="0"/>
          </a:p>
        </p:txBody>
      </p:sp>
    </p:spTree>
    <p:extLst>
      <p:ext uri="{BB962C8B-B14F-4D97-AF65-F5344CB8AC3E}">
        <p14:creationId xmlns:p14="http://schemas.microsoft.com/office/powerpoint/2010/main" val="71540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5A34D1-CC63-45AF-96AF-86DF24D7A272}"/>
              </a:ext>
            </a:extLst>
          </p:cNvPr>
          <p:cNvSpPr/>
          <p:nvPr/>
        </p:nvSpPr>
        <p:spPr>
          <a:xfrm>
            <a:off x="409819" y="1811069"/>
            <a:ext cx="7157616" cy="3857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FB5A32-E543-43BE-B0FA-906B7FB8B683}"/>
              </a:ext>
            </a:extLst>
          </p:cNvPr>
          <p:cNvSpPr/>
          <p:nvPr/>
        </p:nvSpPr>
        <p:spPr>
          <a:xfrm>
            <a:off x="473501" y="2868664"/>
            <a:ext cx="3268844" cy="461665"/>
          </a:xfrm>
          <a:prstGeom prst="rect">
            <a:avLst/>
          </a:prstGeom>
          <a:noFill/>
        </p:spPr>
        <p:txBody>
          <a:bodyPr wrap="non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rPr>
              <a:t>Math </a:t>
            </a:r>
            <a:r>
              <a:rPr lang="en-US" sz="2400" b="0" cap="none" spc="0" dirty="0">
                <a:ln w="0"/>
                <a:solidFill>
                  <a:schemeClr val="accent1"/>
                </a:solidFill>
                <a:effectLst>
                  <a:outerShdw blurRad="38100" dist="25400" dir="5400000" algn="ctr" rotWithShape="0">
                    <a:srgbClr val="6E747A">
                      <a:alpha val="43000"/>
                    </a:srgbClr>
                  </a:outerShdw>
                </a:effectLst>
              </a:rPr>
              <a:t>Content                 </a:t>
            </a:r>
          </a:p>
        </p:txBody>
      </p:sp>
      <p:sp>
        <p:nvSpPr>
          <p:cNvPr id="14" name="Rectangle 13">
            <a:extLst>
              <a:ext uri="{FF2B5EF4-FFF2-40B4-BE49-F238E27FC236}">
                <a16:creationId xmlns:a16="http://schemas.microsoft.com/office/drawing/2014/main" id="{E284CB22-8F0B-43D0-802C-E1E1790ECA15}"/>
              </a:ext>
            </a:extLst>
          </p:cNvPr>
          <p:cNvSpPr/>
          <p:nvPr/>
        </p:nvSpPr>
        <p:spPr>
          <a:xfrm>
            <a:off x="2635638" y="3315936"/>
            <a:ext cx="3268844" cy="461665"/>
          </a:xfrm>
          <a:prstGeom prst="rect">
            <a:avLst/>
          </a:prstGeom>
        </p:spPr>
        <p:txBody>
          <a:bodyPr wrap="none">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Math </a:t>
            </a:r>
            <a:r>
              <a:rPr lang="en-US" sz="2400" dirty="0">
                <a:ln w="0"/>
                <a:solidFill>
                  <a:schemeClr val="accent1"/>
                </a:solidFill>
                <a:effectLst>
                  <a:outerShdw blurRad="38100" dist="25400" dir="5400000" algn="ctr" rotWithShape="0">
                    <a:srgbClr val="6E747A">
                      <a:alpha val="43000"/>
                    </a:srgbClr>
                  </a:outerShdw>
                </a:effectLst>
              </a:rPr>
              <a:t>Content                 </a:t>
            </a:r>
          </a:p>
        </p:txBody>
      </p:sp>
      <p:sp>
        <p:nvSpPr>
          <p:cNvPr id="15" name="Rectangle 14">
            <a:extLst>
              <a:ext uri="{FF2B5EF4-FFF2-40B4-BE49-F238E27FC236}">
                <a16:creationId xmlns:a16="http://schemas.microsoft.com/office/drawing/2014/main" id="{5B81A263-419F-473B-BB79-F7924D155C4A}"/>
              </a:ext>
            </a:extLst>
          </p:cNvPr>
          <p:cNvSpPr/>
          <p:nvPr/>
        </p:nvSpPr>
        <p:spPr>
          <a:xfrm>
            <a:off x="4693779" y="3760290"/>
            <a:ext cx="3268844" cy="461665"/>
          </a:xfrm>
          <a:prstGeom prst="rect">
            <a:avLst/>
          </a:prstGeom>
        </p:spPr>
        <p:txBody>
          <a:bodyPr wrap="none">
            <a:spAutoFit/>
          </a:bodyPr>
          <a:lstStyle/>
          <a:p>
            <a:pPr algn="ctr"/>
            <a:r>
              <a:rPr lang="en-US" sz="2400" dirty="0" smtClean="0">
                <a:ln w="0"/>
                <a:solidFill>
                  <a:schemeClr val="accent1"/>
                </a:solidFill>
                <a:effectLst>
                  <a:outerShdw blurRad="38100" dist="25400" dir="5400000" algn="ctr" rotWithShape="0">
                    <a:srgbClr val="6E747A">
                      <a:alpha val="43000"/>
                    </a:srgbClr>
                  </a:outerShdw>
                </a:effectLst>
              </a:rPr>
              <a:t>Math </a:t>
            </a:r>
            <a:r>
              <a:rPr lang="en-US" sz="2400" dirty="0">
                <a:ln w="0"/>
                <a:solidFill>
                  <a:schemeClr val="accent1"/>
                </a:solidFill>
                <a:effectLst>
                  <a:outerShdw blurRad="38100" dist="25400" dir="5400000" algn="ctr" rotWithShape="0">
                    <a:srgbClr val="6E747A">
                      <a:alpha val="43000"/>
                    </a:srgbClr>
                  </a:outerShdw>
                </a:effectLst>
              </a:rPr>
              <a:t>Content                 </a:t>
            </a:r>
          </a:p>
        </p:txBody>
      </p:sp>
      <p:sp>
        <p:nvSpPr>
          <p:cNvPr id="29" name="TextBox 28">
            <a:extLst>
              <a:ext uri="{FF2B5EF4-FFF2-40B4-BE49-F238E27FC236}">
                <a16:creationId xmlns:a16="http://schemas.microsoft.com/office/drawing/2014/main" id="{5FB7D78E-8649-48E9-BA0F-4D2D4AC32E21}"/>
              </a:ext>
            </a:extLst>
          </p:cNvPr>
          <p:cNvSpPr txBox="1"/>
          <p:nvPr/>
        </p:nvSpPr>
        <p:spPr>
          <a:xfrm>
            <a:off x="6031988" y="5043557"/>
            <a:ext cx="1204753" cy="369332"/>
          </a:xfrm>
          <a:prstGeom prst="rect">
            <a:avLst/>
          </a:prstGeom>
          <a:noFill/>
        </p:spPr>
        <p:txBody>
          <a:bodyPr wrap="none" rtlCol="0">
            <a:spAutoFit/>
          </a:bodyPr>
          <a:lstStyle/>
          <a:p>
            <a:r>
              <a:rPr lang="en-US"/>
              <a:t>Total Score</a:t>
            </a:r>
          </a:p>
        </p:txBody>
      </p:sp>
      <p:sp>
        <p:nvSpPr>
          <p:cNvPr id="32" name="Rectangle 31">
            <a:extLst>
              <a:ext uri="{FF2B5EF4-FFF2-40B4-BE49-F238E27FC236}">
                <a16:creationId xmlns:a16="http://schemas.microsoft.com/office/drawing/2014/main" id="{E050EA5F-4A1C-4A2F-BEEE-C7769F171BD2}"/>
              </a:ext>
            </a:extLst>
          </p:cNvPr>
          <p:cNvSpPr/>
          <p:nvPr/>
        </p:nvSpPr>
        <p:spPr>
          <a:xfrm>
            <a:off x="842498" y="1928176"/>
            <a:ext cx="1088055" cy="769441"/>
          </a:xfrm>
          <a:prstGeom prst="rect">
            <a:avLst/>
          </a:prstGeom>
          <a:noFill/>
        </p:spPr>
        <p:txBody>
          <a:bodyPr wrap="non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Fall </a:t>
            </a:r>
          </a:p>
        </p:txBody>
      </p:sp>
      <p:sp>
        <p:nvSpPr>
          <p:cNvPr id="33" name="Rectangle 32">
            <a:extLst>
              <a:ext uri="{FF2B5EF4-FFF2-40B4-BE49-F238E27FC236}">
                <a16:creationId xmlns:a16="http://schemas.microsoft.com/office/drawing/2014/main" id="{530B131D-2A35-43B4-92CA-3DBF9E28EB36}"/>
              </a:ext>
            </a:extLst>
          </p:cNvPr>
          <p:cNvSpPr/>
          <p:nvPr/>
        </p:nvSpPr>
        <p:spPr>
          <a:xfrm>
            <a:off x="2641272" y="1914245"/>
            <a:ext cx="1768305" cy="769441"/>
          </a:xfrm>
          <a:prstGeom prst="rect">
            <a:avLst/>
          </a:prstGeom>
          <a:noFill/>
        </p:spPr>
        <p:txBody>
          <a:bodyPr wrap="non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Winter</a:t>
            </a:r>
          </a:p>
        </p:txBody>
      </p:sp>
      <p:sp>
        <p:nvSpPr>
          <p:cNvPr id="34" name="Rectangle 33">
            <a:extLst>
              <a:ext uri="{FF2B5EF4-FFF2-40B4-BE49-F238E27FC236}">
                <a16:creationId xmlns:a16="http://schemas.microsoft.com/office/drawing/2014/main" id="{132CB8DC-49E5-4056-A3B4-B4F39F72946E}"/>
              </a:ext>
            </a:extLst>
          </p:cNvPr>
          <p:cNvSpPr/>
          <p:nvPr/>
        </p:nvSpPr>
        <p:spPr>
          <a:xfrm>
            <a:off x="4706683" y="1906732"/>
            <a:ext cx="1630576" cy="769441"/>
          </a:xfrm>
          <a:prstGeom prst="rect">
            <a:avLst/>
          </a:prstGeom>
          <a:noFill/>
        </p:spPr>
        <p:txBody>
          <a:bodyPr wrap="non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Spring</a:t>
            </a:r>
          </a:p>
        </p:txBody>
      </p:sp>
      <p:cxnSp>
        <p:nvCxnSpPr>
          <p:cNvPr id="37" name="Straight Connector 36">
            <a:extLst>
              <a:ext uri="{FF2B5EF4-FFF2-40B4-BE49-F238E27FC236}">
                <a16:creationId xmlns:a16="http://schemas.microsoft.com/office/drawing/2014/main" id="{E6CEFE56-4370-4B20-A219-24A80B52336B}"/>
              </a:ext>
            </a:extLst>
          </p:cNvPr>
          <p:cNvCxnSpPr/>
          <p:nvPr/>
        </p:nvCxnSpPr>
        <p:spPr>
          <a:xfrm>
            <a:off x="2564184" y="1798814"/>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121044B-F2E2-442A-AFD6-DE738030F91B}"/>
              </a:ext>
            </a:extLst>
          </p:cNvPr>
          <p:cNvCxnSpPr/>
          <p:nvPr/>
        </p:nvCxnSpPr>
        <p:spPr>
          <a:xfrm>
            <a:off x="4606418" y="1798814"/>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D36CE4-B00D-4BB9-AEC8-797CEC028167}"/>
              </a:ext>
            </a:extLst>
          </p:cNvPr>
          <p:cNvCxnSpPr/>
          <p:nvPr/>
        </p:nvCxnSpPr>
        <p:spPr>
          <a:xfrm>
            <a:off x="6634365" y="1798814"/>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2CB02C4-DA1C-4124-BDF1-217F15C75BCD}"/>
              </a:ext>
            </a:extLst>
          </p:cNvPr>
          <p:cNvSpPr txBox="1">
            <a:spLocks/>
          </p:cNvSpPr>
          <p:nvPr/>
        </p:nvSpPr>
        <p:spPr>
          <a:xfrm>
            <a:off x="2564184" y="383787"/>
            <a:ext cx="9715091" cy="84580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dirty="0">
                <a:solidFill>
                  <a:schemeClr val="tx2"/>
                </a:solidFill>
              </a:rPr>
              <a:t>The Traditional Summative </a:t>
            </a:r>
            <a:r>
              <a:rPr lang="en-US" sz="4400" dirty="0" smtClean="0">
                <a:solidFill>
                  <a:schemeClr val="tx2"/>
                </a:solidFill>
              </a:rPr>
              <a:t>Model</a:t>
            </a:r>
            <a:endParaRPr lang="en-US" sz="4400" dirty="0">
              <a:solidFill>
                <a:schemeClr val="tx2"/>
              </a:solidFill>
            </a:endParaRPr>
          </a:p>
        </p:txBody>
      </p:sp>
      <p:cxnSp>
        <p:nvCxnSpPr>
          <p:cNvPr id="28" name="Straight Arrow Connector 27">
            <a:extLst>
              <a:ext uri="{FF2B5EF4-FFF2-40B4-BE49-F238E27FC236}">
                <a16:creationId xmlns:a16="http://schemas.microsoft.com/office/drawing/2014/main" id="{036A0A7A-9077-4FF7-91A4-A1EF680A1AB3}"/>
              </a:ext>
            </a:extLst>
          </p:cNvPr>
          <p:cNvCxnSpPr>
            <a:cxnSpLocks/>
          </p:cNvCxnSpPr>
          <p:nvPr/>
        </p:nvCxnSpPr>
        <p:spPr>
          <a:xfrm>
            <a:off x="6624127" y="3313693"/>
            <a:ext cx="27037" cy="1671233"/>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8418391-7A05-4C9D-85EF-C8F27878F658}"/>
              </a:ext>
            </a:extLst>
          </p:cNvPr>
          <p:cNvSpPr txBox="1"/>
          <p:nvPr/>
        </p:nvSpPr>
        <p:spPr>
          <a:xfrm>
            <a:off x="5979468" y="2790464"/>
            <a:ext cx="1236685" cy="369332"/>
          </a:xfrm>
          <a:prstGeom prst="rect">
            <a:avLst/>
          </a:prstGeom>
          <a:noFill/>
        </p:spPr>
        <p:txBody>
          <a:bodyPr wrap="none" rtlCol="0">
            <a:spAutoFit/>
          </a:bodyPr>
          <a:lstStyle/>
          <a:p>
            <a:r>
              <a:rPr lang="en-US"/>
              <a:t>Summative</a:t>
            </a:r>
          </a:p>
        </p:txBody>
      </p:sp>
      <p:sp>
        <p:nvSpPr>
          <p:cNvPr id="42" name="Rectangle 41">
            <a:extLst>
              <a:ext uri="{FF2B5EF4-FFF2-40B4-BE49-F238E27FC236}">
                <a16:creationId xmlns:a16="http://schemas.microsoft.com/office/drawing/2014/main" id="{E18380E2-6F7C-4F02-8858-7F02325E9D2E}"/>
              </a:ext>
            </a:extLst>
          </p:cNvPr>
          <p:cNvSpPr/>
          <p:nvPr/>
        </p:nvSpPr>
        <p:spPr>
          <a:xfrm>
            <a:off x="8000114" y="1549470"/>
            <a:ext cx="4111854" cy="2419124"/>
          </a:xfrm>
          <a:prstGeom prst="rect">
            <a:avLst/>
          </a:prstGeom>
        </p:spPr>
        <p:txBody>
          <a:bodyPr wrap="square">
            <a:spAutoFit/>
          </a:bodyPr>
          <a:lstStyle/>
          <a:p>
            <a:pPr marR="0" lvl="0">
              <a:lnSpc>
                <a:spcPct val="105000"/>
              </a:lnSpc>
              <a:spcBef>
                <a:spcPts val="0"/>
              </a:spcBef>
              <a:spcAft>
                <a:spcPts val="0"/>
              </a:spcAft>
            </a:pPr>
            <a:r>
              <a:rPr lang="en-US" b="1" dirty="0" smtClean="0">
                <a:solidFill>
                  <a:schemeClr val="accent1"/>
                </a:solidFill>
                <a:latin typeface="Arial" panose="020B0604020202020204" pitchFamily="34" charset="0"/>
                <a:ea typeface="Times New Roman" panose="02020603050405020304" pitchFamily="18" charset="0"/>
              </a:rPr>
              <a:t>Features</a:t>
            </a:r>
            <a:endParaRPr lang="en-US" b="1" dirty="0">
              <a:solidFill>
                <a:schemeClr val="accent1"/>
              </a:solidFill>
              <a:latin typeface="Arial" panose="020B0604020202020204" pitchFamily="34" charset="0"/>
              <a:ea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dirty="0" smtClean="0">
                <a:solidFill>
                  <a:schemeClr val="accent1"/>
                </a:solidFill>
                <a:latin typeface="Arial" panose="020B0604020202020204" pitchFamily="34" charset="0"/>
                <a:ea typeface="Times New Roman" panose="02020603050405020304" pitchFamily="18" charset="0"/>
              </a:rPr>
              <a:t>Fulfills purposes laid out in law.</a:t>
            </a:r>
          </a:p>
          <a:p>
            <a:pPr marL="342900" marR="0" lvl="0" indent="-342900">
              <a:lnSpc>
                <a:spcPct val="105000"/>
              </a:lnSpc>
              <a:spcBef>
                <a:spcPts val="0"/>
              </a:spcBef>
              <a:spcAft>
                <a:spcPts val="0"/>
              </a:spcAft>
              <a:buFont typeface="Symbol" panose="05050102010706020507" pitchFamily="18" charset="2"/>
              <a:buChar char=""/>
            </a:pPr>
            <a:r>
              <a:rPr lang="en-US" dirty="0" smtClean="0">
                <a:solidFill>
                  <a:schemeClr val="accent1"/>
                </a:solidFill>
                <a:latin typeface="Arial" panose="020B0604020202020204" pitchFamily="34" charset="0"/>
                <a:ea typeface="Times New Roman" panose="02020603050405020304" pitchFamily="18" charset="0"/>
              </a:rPr>
              <a:t>Measures </a:t>
            </a:r>
            <a:r>
              <a:rPr lang="en-US" dirty="0">
                <a:solidFill>
                  <a:schemeClr val="accent1"/>
                </a:solidFill>
                <a:latin typeface="Arial" panose="020B0604020202020204" pitchFamily="34" charset="0"/>
                <a:ea typeface="Times New Roman" panose="02020603050405020304" pitchFamily="18" charset="0"/>
              </a:rPr>
              <a:t>attainment and retention</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Domain sampling supports year-to-year growth inferences</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Meaning of score is clear</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Scales up even under different pacing guides</a:t>
            </a:r>
          </a:p>
        </p:txBody>
      </p:sp>
      <p:sp>
        <p:nvSpPr>
          <p:cNvPr id="43" name="Rectangle 42">
            <a:extLst>
              <a:ext uri="{FF2B5EF4-FFF2-40B4-BE49-F238E27FC236}">
                <a16:creationId xmlns:a16="http://schemas.microsoft.com/office/drawing/2014/main" id="{A6E1BDF4-A4AC-4FFF-B8CB-E23046F6D561}"/>
              </a:ext>
            </a:extLst>
          </p:cNvPr>
          <p:cNvSpPr/>
          <p:nvPr/>
        </p:nvSpPr>
        <p:spPr>
          <a:xfrm>
            <a:off x="7966624" y="3991122"/>
            <a:ext cx="4105651" cy="2108141"/>
          </a:xfrm>
          <a:prstGeom prst="rect">
            <a:avLst/>
          </a:prstGeom>
        </p:spPr>
        <p:txBody>
          <a:bodyPr wrap="square">
            <a:spAutoFit/>
          </a:bodyPr>
          <a:lstStyle/>
          <a:p>
            <a:pPr marR="0" lvl="0">
              <a:lnSpc>
                <a:spcPct val="105000"/>
              </a:lnSpc>
              <a:spcBef>
                <a:spcPts val="0"/>
              </a:spcBef>
              <a:spcAft>
                <a:spcPts val="0"/>
              </a:spcAft>
            </a:pPr>
            <a:r>
              <a:rPr lang="en-US" b="1" dirty="0" smtClean="0">
                <a:solidFill>
                  <a:schemeClr val="accent1"/>
                </a:solidFill>
                <a:latin typeface="Arial" panose="020B0604020202020204" pitchFamily="34" charset="0"/>
                <a:ea typeface="Times New Roman" panose="02020603050405020304" pitchFamily="18" charset="0"/>
              </a:rPr>
              <a:t>Challenges</a:t>
            </a:r>
            <a:endParaRPr lang="en-US" b="1" dirty="0">
              <a:solidFill>
                <a:schemeClr val="accent1"/>
              </a:solidFill>
              <a:latin typeface="Arial" panose="020B0604020202020204" pitchFamily="34" charset="0"/>
              <a:ea typeface="Times New Roman" panose="02020603050405020304" pitchFamily="18" charset="0"/>
            </a:endParaRP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Burdensome test event</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Feedback comes too late</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Too much cumulative testing</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Summer loss and gains are mixed in with year-to-year growth</a:t>
            </a:r>
          </a:p>
          <a:p>
            <a:pPr marL="342900" marR="0" lvl="0" indent="-342900">
              <a:lnSpc>
                <a:spcPct val="105000"/>
              </a:lnSpc>
              <a:spcBef>
                <a:spcPts val="0"/>
              </a:spcBef>
              <a:spcAft>
                <a:spcPts val="0"/>
              </a:spcAft>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Excludes within-year growth</a:t>
            </a:r>
          </a:p>
        </p:txBody>
      </p:sp>
    </p:spTree>
    <p:extLst>
      <p:ext uri="{BB962C8B-B14F-4D97-AF65-F5344CB8AC3E}">
        <p14:creationId xmlns:p14="http://schemas.microsoft.com/office/powerpoint/2010/main" val="390596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up)">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down)">
                                      <p:cBhvr>
                                        <p:cTn id="32" dur="500"/>
                                        <p:tgtEl>
                                          <p:spTgt spid="2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wipe(up)">
                                      <p:cBhvr>
                                        <p:cTn id="4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P spid="15" grpId="0"/>
      <p:bldP spid="29" grpId="0"/>
      <p:bldP spid="36" grpId="0"/>
      <p:bldP spid="42"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tx2"/>
                </a:solidFill>
              </a:rPr>
              <a:t>NSCAS Interim </a:t>
            </a:r>
          </a:p>
        </p:txBody>
      </p:sp>
      <p:sp>
        <p:nvSpPr>
          <p:cNvPr id="3" name="Content Placeholder 2"/>
          <p:cNvSpPr>
            <a:spLocks noGrp="1"/>
          </p:cNvSpPr>
          <p:nvPr>
            <p:ph idx="1"/>
          </p:nvPr>
        </p:nvSpPr>
        <p:spPr/>
        <p:txBody>
          <a:bodyPr>
            <a:normAutofit/>
          </a:bodyPr>
          <a:lstStyle/>
          <a:p>
            <a:r>
              <a:rPr lang="en-US"/>
              <a:t>MAP Growth 3-8</a:t>
            </a:r>
          </a:p>
          <a:p>
            <a:r>
              <a:rPr lang="en-US"/>
              <a:t>Optional to Districts </a:t>
            </a:r>
          </a:p>
          <a:p>
            <a:r>
              <a:rPr lang="en-US"/>
              <a:t>Can be Utilized Four Times a Year</a:t>
            </a:r>
          </a:p>
          <a:p>
            <a:r>
              <a:rPr lang="en-US"/>
              <a:t>Computer Adaptive</a:t>
            </a:r>
          </a:p>
          <a:p>
            <a:r>
              <a:rPr lang="en-US"/>
              <a:t>Immediate Results </a:t>
            </a:r>
          </a:p>
          <a:p>
            <a:r>
              <a:rPr lang="en-US"/>
              <a:t>More Information for Teachers, Schools, and Districts</a:t>
            </a:r>
          </a:p>
          <a:p>
            <a:r>
              <a:rPr lang="en-US"/>
              <a:t>Rostering is District Responsibility </a:t>
            </a:r>
          </a:p>
        </p:txBody>
      </p:sp>
    </p:spTree>
    <p:extLst>
      <p:ext uri="{BB962C8B-B14F-4D97-AF65-F5344CB8AC3E}">
        <p14:creationId xmlns:p14="http://schemas.microsoft.com/office/powerpoint/2010/main" val="8144676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5A34D1-CC63-45AF-96AF-86DF24D7A272}"/>
              </a:ext>
            </a:extLst>
          </p:cNvPr>
          <p:cNvSpPr/>
          <p:nvPr/>
        </p:nvSpPr>
        <p:spPr>
          <a:xfrm>
            <a:off x="348971" y="1798814"/>
            <a:ext cx="7157616" cy="3857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BFB5A32-E543-43BE-B0FA-906B7FB8B683}"/>
              </a:ext>
            </a:extLst>
          </p:cNvPr>
          <p:cNvSpPr/>
          <p:nvPr/>
        </p:nvSpPr>
        <p:spPr>
          <a:xfrm>
            <a:off x="603670" y="3005912"/>
            <a:ext cx="3409038" cy="461665"/>
          </a:xfrm>
          <a:prstGeom prst="rect">
            <a:avLst/>
          </a:prstGeom>
          <a:noFill/>
        </p:spPr>
        <p:txBody>
          <a:bodyPr wrap="square" lIns="91440" tIns="45720" rIns="91440" bIns="45720" anchor="t">
            <a:spAutoFit/>
          </a:bodyPr>
          <a:lstStyle/>
          <a:p>
            <a:pPr algn="ctr"/>
            <a:r>
              <a:rPr lang="en-US" sz="2400" dirty="0">
                <a:ln w="0"/>
                <a:solidFill>
                  <a:schemeClr val="accent1"/>
                </a:solidFill>
                <a:effectLst>
                  <a:outerShdw blurRad="38100" dist="25400" dir="5400000" algn="ctr" rotWithShape="0">
                    <a:srgbClr val="6E747A">
                      <a:alpha val="43000"/>
                    </a:srgbClr>
                  </a:outerShdw>
                </a:effectLst>
              </a:rPr>
              <a:t>Math Content                 </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14" name="Rectangle 13">
            <a:extLst>
              <a:ext uri="{FF2B5EF4-FFF2-40B4-BE49-F238E27FC236}">
                <a16:creationId xmlns:a16="http://schemas.microsoft.com/office/drawing/2014/main" id="{E284CB22-8F0B-43D0-802C-E1E1790ECA15}"/>
              </a:ext>
            </a:extLst>
          </p:cNvPr>
          <p:cNvSpPr/>
          <p:nvPr/>
        </p:nvSpPr>
        <p:spPr>
          <a:xfrm>
            <a:off x="2649034" y="3436990"/>
            <a:ext cx="3268845" cy="461665"/>
          </a:xfrm>
          <a:prstGeom prst="rect">
            <a:avLst/>
          </a:prstGeom>
        </p:spPr>
        <p:txBody>
          <a:bodyPr wrap="none" anchor="t">
            <a:spAutoFit/>
          </a:bodyPr>
          <a:lstStyle/>
          <a:p>
            <a:pPr algn="ctr"/>
            <a:r>
              <a:rPr lang="en-US" sz="2400" dirty="0">
                <a:ln w="0"/>
                <a:solidFill>
                  <a:schemeClr val="accent1"/>
                </a:solidFill>
                <a:effectLst>
                  <a:outerShdw blurRad="38100" dist="25400" dir="5400000" algn="ctr" rotWithShape="0">
                    <a:srgbClr val="6E747A">
                      <a:alpha val="43000"/>
                    </a:srgbClr>
                  </a:outerShdw>
                </a:effectLst>
              </a:rPr>
              <a:t>Math Content                 </a:t>
            </a:r>
          </a:p>
        </p:txBody>
      </p:sp>
      <p:sp>
        <p:nvSpPr>
          <p:cNvPr id="15" name="Rectangle 14">
            <a:extLst>
              <a:ext uri="{FF2B5EF4-FFF2-40B4-BE49-F238E27FC236}">
                <a16:creationId xmlns:a16="http://schemas.microsoft.com/office/drawing/2014/main" id="{5B81A263-419F-473B-BB79-F7924D155C4A}"/>
              </a:ext>
            </a:extLst>
          </p:cNvPr>
          <p:cNvSpPr/>
          <p:nvPr/>
        </p:nvSpPr>
        <p:spPr>
          <a:xfrm>
            <a:off x="4738769" y="4002840"/>
            <a:ext cx="3268845" cy="461665"/>
          </a:xfrm>
          <a:prstGeom prst="rect">
            <a:avLst/>
          </a:prstGeom>
        </p:spPr>
        <p:txBody>
          <a:bodyPr wrap="none" anchor="t">
            <a:spAutoFit/>
          </a:bodyPr>
          <a:lstStyle/>
          <a:p>
            <a:pPr algn="ctr"/>
            <a:r>
              <a:rPr lang="en-US" sz="2400" dirty="0">
                <a:ln w="0"/>
                <a:solidFill>
                  <a:schemeClr val="accent1"/>
                </a:solidFill>
                <a:effectLst>
                  <a:outerShdw blurRad="38100" dist="25400" dir="5400000" algn="ctr" rotWithShape="0">
                    <a:srgbClr val="6E747A">
                      <a:alpha val="43000"/>
                    </a:srgbClr>
                  </a:outerShdw>
                </a:effectLst>
              </a:rPr>
              <a:t>Math Content                 </a:t>
            </a:r>
          </a:p>
        </p:txBody>
      </p:sp>
      <p:sp>
        <p:nvSpPr>
          <p:cNvPr id="29" name="TextBox 28">
            <a:extLst>
              <a:ext uri="{FF2B5EF4-FFF2-40B4-BE49-F238E27FC236}">
                <a16:creationId xmlns:a16="http://schemas.microsoft.com/office/drawing/2014/main" id="{5FB7D78E-8649-48E9-BA0F-4D2D4AC32E21}"/>
              </a:ext>
            </a:extLst>
          </p:cNvPr>
          <p:cNvSpPr txBox="1"/>
          <p:nvPr/>
        </p:nvSpPr>
        <p:spPr>
          <a:xfrm>
            <a:off x="6031988" y="5043557"/>
            <a:ext cx="1204753" cy="369332"/>
          </a:xfrm>
          <a:prstGeom prst="rect">
            <a:avLst/>
          </a:prstGeom>
          <a:noFill/>
        </p:spPr>
        <p:txBody>
          <a:bodyPr wrap="none" rtlCol="0">
            <a:spAutoFit/>
          </a:bodyPr>
          <a:lstStyle/>
          <a:p>
            <a:r>
              <a:rPr lang="en-US"/>
              <a:t>Total Score</a:t>
            </a:r>
          </a:p>
        </p:txBody>
      </p:sp>
      <p:sp>
        <p:nvSpPr>
          <p:cNvPr id="32" name="Rectangle 31">
            <a:extLst>
              <a:ext uri="{FF2B5EF4-FFF2-40B4-BE49-F238E27FC236}">
                <a16:creationId xmlns:a16="http://schemas.microsoft.com/office/drawing/2014/main" id="{E050EA5F-4A1C-4A2F-BEEE-C7769F171BD2}"/>
              </a:ext>
            </a:extLst>
          </p:cNvPr>
          <p:cNvSpPr/>
          <p:nvPr/>
        </p:nvSpPr>
        <p:spPr>
          <a:xfrm>
            <a:off x="842498" y="1928176"/>
            <a:ext cx="1088055" cy="769441"/>
          </a:xfrm>
          <a:prstGeom prst="rect">
            <a:avLst/>
          </a:prstGeom>
          <a:noFill/>
        </p:spPr>
        <p:txBody>
          <a:bodyPr wrap="non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Fall </a:t>
            </a:r>
          </a:p>
        </p:txBody>
      </p:sp>
      <p:sp>
        <p:nvSpPr>
          <p:cNvPr id="33" name="Rectangle 32">
            <a:extLst>
              <a:ext uri="{FF2B5EF4-FFF2-40B4-BE49-F238E27FC236}">
                <a16:creationId xmlns:a16="http://schemas.microsoft.com/office/drawing/2014/main" id="{530B131D-2A35-43B4-92CA-3DBF9E28EB36}"/>
              </a:ext>
            </a:extLst>
          </p:cNvPr>
          <p:cNvSpPr/>
          <p:nvPr/>
        </p:nvSpPr>
        <p:spPr>
          <a:xfrm>
            <a:off x="2641272" y="1914245"/>
            <a:ext cx="1768305" cy="769441"/>
          </a:xfrm>
          <a:prstGeom prst="rect">
            <a:avLst/>
          </a:prstGeom>
          <a:noFill/>
        </p:spPr>
        <p:txBody>
          <a:bodyPr wrap="non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Winter</a:t>
            </a:r>
          </a:p>
        </p:txBody>
      </p:sp>
      <p:sp>
        <p:nvSpPr>
          <p:cNvPr id="34" name="Rectangle 33">
            <a:extLst>
              <a:ext uri="{FF2B5EF4-FFF2-40B4-BE49-F238E27FC236}">
                <a16:creationId xmlns:a16="http://schemas.microsoft.com/office/drawing/2014/main" id="{132CB8DC-49E5-4056-A3B4-B4F39F72946E}"/>
              </a:ext>
            </a:extLst>
          </p:cNvPr>
          <p:cNvSpPr/>
          <p:nvPr/>
        </p:nvSpPr>
        <p:spPr>
          <a:xfrm>
            <a:off x="4706683" y="1906732"/>
            <a:ext cx="1630576" cy="769441"/>
          </a:xfrm>
          <a:prstGeom prst="rect">
            <a:avLst/>
          </a:prstGeom>
          <a:noFill/>
        </p:spPr>
        <p:txBody>
          <a:bodyPr wrap="non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Spring</a:t>
            </a:r>
          </a:p>
        </p:txBody>
      </p:sp>
      <p:cxnSp>
        <p:nvCxnSpPr>
          <p:cNvPr id="37" name="Straight Connector 36">
            <a:extLst>
              <a:ext uri="{FF2B5EF4-FFF2-40B4-BE49-F238E27FC236}">
                <a16:creationId xmlns:a16="http://schemas.microsoft.com/office/drawing/2014/main" id="{E6CEFE56-4370-4B20-A219-24A80B52336B}"/>
              </a:ext>
            </a:extLst>
          </p:cNvPr>
          <p:cNvCxnSpPr/>
          <p:nvPr/>
        </p:nvCxnSpPr>
        <p:spPr>
          <a:xfrm>
            <a:off x="2564184" y="1798814"/>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121044B-F2E2-442A-AFD6-DE738030F91B}"/>
              </a:ext>
            </a:extLst>
          </p:cNvPr>
          <p:cNvCxnSpPr/>
          <p:nvPr/>
        </p:nvCxnSpPr>
        <p:spPr>
          <a:xfrm>
            <a:off x="4606418" y="1798814"/>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D36CE4-B00D-4BB9-AEC8-797CEC028167}"/>
              </a:ext>
            </a:extLst>
          </p:cNvPr>
          <p:cNvCxnSpPr/>
          <p:nvPr/>
        </p:nvCxnSpPr>
        <p:spPr>
          <a:xfrm>
            <a:off x="6634365" y="1798814"/>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2CB02C4-DA1C-4124-BDF1-217F15C75BCD}"/>
              </a:ext>
            </a:extLst>
          </p:cNvPr>
          <p:cNvSpPr txBox="1">
            <a:spLocks/>
          </p:cNvSpPr>
          <p:nvPr/>
        </p:nvSpPr>
        <p:spPr>
          <a:xfrm>
            <a:off x="721668" y="10148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chemeClr val="accent1"/>
                </a:solidFill>
              </a:rPr>
              <a:t>MAP Growth</a:t>
            </a:r>
          </a:p>
        </p:txBody>
      </p:sp>
      <p:cxnSp>
        <p:nvCxnSpPr>
          <p:cNvPr id="28" name="Straight Arrow Connector 27">
            <a:extLst>
              <a:ext uri="{FF2B5EF4-FFF2-40B4-BE49-F238E27FC236}">
                <a16:creationId xmlns:a16="http://schemas.microsoft.com/office/drawing/2014/main" id="{036A0A7A-9077-4FF7-91A4-A1EF680A1AB3}"/>
              </a:ext>
            </a:extLst>
          </p:cNvPr>
          <p:cNvCxnSpPr>
            <a:cxnSpLocks/>
          </p:cNvCxnSpPr>
          <p:nvPr/>
        </p:nvCxnSpPr>
        <p:spPr>
          <a:xfrm>
            <a:off x="6624127" y="3313693"/>
            <a:ext cx="27037" cy="1671233"/>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8418391-7A05-4C9D-85EF-C8F27878F658}"/>
              </a:ext>
            </a:extLst>
          </p:cNvPr>
          <p:cNvSpPr txBox="1"/>
          <p:nvPr/>
        </p:nvSpPr>
        <p:spPr>
          <a:xfrm>
            <a:off x="5784231" y="2700052"/>
            <a:ext cx="797013" cy="369332"/>
          </a:xfrm>
          <a:prstGeom prst="rect">
            <a:avLst/>
          </a:prstGeom>
          <a:noFill/>
        </p:spPr>
        <p:txBody>
          <a:bodyPr wrap="none" rtlCol="0" anchor="t">
            <a:spAutoFit/>
          </a:bodyPr>
          <a:lstStyle/>
          <a:p>
            <a:r>
              <a:rPr lang="en-US" dirty="0"/>
              <a:t>Interim</a:t>
            </a:r>
          </a:p>
        </p:txBody>
      </p:sp>
      <p:sp>
        <p:nvSpPr>
          <p:cNvPr id="42" name="Rectangle 41">
            <a:extLst>
              <a:ext uri="{FF2B5EF4-FFF2-40B4-BE49-F238E27FC236}">
                <a16:creationId xmlns:a16="http://schemas.microsoft.com/office/drawing/2014/main" id="{E18380E2-6F7C-4F02-8858-7F02325E9D2E}"/>
              </a:ext>
            </a:extLst>
          </p:cNvPr>
          <p:cNvSpPr/>
          <p:nvPr/>
        </p:nvSpPr>
        <p:spPr>
          <a:xfrm>
            <a:off x="8000114" y="1549470"/>
            <a:ext cx="4111854" cy="3291670"/>
          </a:xfrm>
          <a:prstGeom prst="rect">
            <a:avLst/>
          </a:prstGeom>
        </p:spPr>
        <p:txBody>
          <a:bodyPr wrap="square" anchor="t">
            <a:spAutoFit/>
          </a:bodyPr>
          <a:lstStyle/>
          <a:p>
            <a:pPr marR="0" lvl="0">
              <a:lnSpc>
                <a:spcPct val="105000"/>
              </a:lnSpc>
              <a:spcBef>
                <a:spcPts val="0"/>
              </a:spcBef>
              <a:spcAft>
                <a:spcPts val="0"/>
              </a:spcAft>
            </a:pPr>
            <a:r>
              <a:rPr lang="en-US" b="1" dirty="0" smtClean="0">
                <a:solidFill>
                  <a:schemeClr val="accent1"/>
                </a:solidFill>
                <a:latin typeface="Arial"/>
                <a:ea typeface="Times New Roman" panose="02020603050405020304" pitchFamily="18" charset="0"/>
                <a:cs typeface="Arial"/>
              </a:rPr>
              <a:t>Features</a:t>
            </a:r>
            <a:endParaRPr lang="en-US" b="1" dirty="0">
              <a:solidFill>
                <a:schemeClr val="accent1"/>
              </a:solidFill>
              <a:latin typeface="Arial"/>
              <a:ea typeface="Times New Roman" panose="02020603050405020304" pitchFamily="18" charset="0"/>
              <a:cs typeface="Arial"/>
            </a:endParaRPr>
          </a:p>
          <a:p>
            <a:pPr marL="342900" indent="-342900">
              <a:lnSpc>
                <a:spcPct val="105000"/>
              </a:lnSpc>
              <a:buFont typeface="Symbol" panose="05050102010706020507" pitchFamily="18" charset="2"/>
              <a:buChar char=""/>
            </a:pPr>
            <a:r>
              <a:rPr lang="en-US" dirty="0" smtClean="0">
                <a:solidFill>
                  <a:schemeClr val="accent1"/>
                </a:solidFill>
                <a:latin typeface="Arial" panose="020B0604020202020204" pitchFamily="34" charset="0"/>
                <a:ea typeface="Times New Roman" panose="02020603050405020304" pitchFamily="18" charset="0"/>
              </a:rPr>
              <a:t>Each administration is independently adaptive</a:t>
            </a:r>
          </a:p>
          <a:p>
            <a:pPr marL="342900" indent="-342900">
              <a:lnSpc>
                <a:spcPct val="105000"/>
              </a:lnSpc>
              <a:buFont typeface="Symbol" panose="05050102010706020507" pitchFamily="18" charset="2"/>
              <a:buChar char=""/>
            </a:pPr>
            <a:r>
              <a:rPr lang="en-US" dirty="0" smtClean="0">
                <a:solidFill>
                  <a:schemeClr val="accent1"/>
                </a:solidFill>
                <a:latin typeface="Arial" panose="020B0604020202020204" pitchFamily="34" charset="0"/>
                <a:ea typeface="Times New Roman" panose="02020603050405020304" pitchFamily="18" charset="0"/>
              </a:rPr>
              <a:t>Timely </a:t>
            </a:r>
            <a:r>
              <a:rPr lang="en-US" dirty="0">
                <a:solidFill>
                  <a:schemeClr val="accent1"/>
                </a:solidFill>
                <a:latin typeface="Arial" panose="020B0604020202020204" pitchFamily="34" charset="0"/>
                <a:ea typeface="Times New Roman" panose="02020603050405020304" pitchFamily="18" charset="0"/>
              </a:rPr>
              <a:t>feedback </a:t>
            </a:r>
            <a:r>
              <a:rPr lang="en-US" dirty="0" smtClean="0">
                <a:solidFill>
                  <a:schemeClr val="accent1"/>
                </a:solidFill>
                <a:latin typeface="Arial" panose="020B0604020202020204" pitchFamily="34" charset="0"/>
                <a:ea typeface="Times New Roman" panose="02020603050405020304" pitchFamily="18" charset="0"/>
              </a:rPr>
              <a:t>to inform instructional decisions</a:t>
            </a:r>
            <a:endParaRPr lang="en-US" dirty="0">
              <a:solidFill>
                <a:schemeClr val="accent1"/>
              </a:solidFill>
              <a:latin typeface="Arial" panose="020B0604020202020204" pitchFamily="34" charset="0"/>
              <a:ea typeface="Times New Roman" panose="02020603050405020304" pitchFamily="18" charset="0"/>
            </a:endParaRPr>
          </a:p>
          <a:p>
            <a:pPr marL="342900" indent="-342900">
              <a:lnSpc>
                <a:spcPct val="105000"/>
              </a:lnSpc>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Supports off-grade and on-grade growth </a:t>
            </a:r>
          </a:p>
          <a:p>
            <a:pPr marL="342900" indent="-342900">
              <a:lnSpc>
                <a:spcPct val="105000"/>
              </a:lnSpc>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Within year and across year </a:t>
            </a:r>
            <a:r>
              <a:rPr lang="en-US" dirty="0" smtClean="0">
                <a:solidFill>
                  <a:schemeClr val="accent1"/>
                </a:solidFill>
                <a:latin typeface="Arial" panose="020B0604020202020204" pitchFamily="34" charset="0"/>
                <a:ea typeface="Times New Roman" panose="02020603050405020304" pitchFamily="18" charset="0"/>
              </a:rPr>
              <a:t>growth</a:t>
            </a:r>
          </a:p>
          <a:p>
            <a:pPr marL="342900" indent="-342900">
              <a:lnSpc>
                <a:spcPct val="105000"/>
              </a:lnSpc>
              <a:buFont typeface="Symbol" panose="05050102010706020507" pitchFamily="18" charset="2"/>
              <a:buChar char=""/>
            </a:pPr>
            <a:r>
              <a:rPr lang="en-US" dirty="0" smtClean="0">
                <a:solidFill>
                  <a:schemeClr val="accent1"/>
                </a:solidFill>
                <a:latin typeface="Arial" panose="020B0604020202020204" pitchFamily="34" charset="0"/>
                <a:ea typeface="Times New Roman" panose="02020603050405020304" pitchFamily="18" charset="0"/>
              </a:rPr>
              <a:t>Common vertical scale </a:t>
            </a:r>
            <a:endParaRPr lang="en-US" dirty="0">
              <a:solidFill>
                <a:schemeClr val="accent1"/>
              </a:solidFill>
              <a:latin typeface="Arial" panose="020B0604020202020204" pitchFamily="34" charset="0"/>
              <a:ea typeface="Times New Roman" panose="02020603050405020304" pitchFamily="18" charset="0"/>
            </a:endParaRPr>
          </a:p>
          <a:p>
            <a:pPr marL="342900" indent="-342900">
              <a:lnSpc>
                <a:spcPct val="105000"/>
              </a:lnSpc>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Norm-referenced </a:t>
            </a:r>
          </a:p>
          <a:p>
            <a:pPr marL="342900" indent="-342900">
              <a:lnSpc>
                <a:spcPct val="105000"/>
              </a:lnSpc>
              <a:buFont typeface="Symbol" panose="05050102010706020507" pitchFamily="18" charset="2"/>
              <a:buChar char=""/>
            </a:pPr>
            <a:r>
              <a:rPr lang="en-US" dirty="0">
                <a:solidFill>
                  <a:schemeClr val="accent1"/>
                </a:solidFill>
                <a:latin typeface="Arial" panose="020B0604020202020204" pitchFamily="34" charset="0"/>
                <a:ea typeface="Times New Roman" panose="02020603050405020304" pitchFamily="18" charset="0"/>
              </a:rPr>
              <a:t>Measures retention</a:t>
            </a:r>
          </a:p>
        </p:txBody>
      </p:sp>
      <p:sp>
        <p:nvSpPr>
          <p:cNvPr id="18" name="TextBox 17">
            <a:extLst>
              <a:ext uri="{FF2B5EF4-FFF2-40B4-BE49-F238E27FC236}">
                <a16:creationId xmlns:a16="http://schemas.microsoft.com/office/drawing/2014/main" id="{5FB7D78E-8649-48E9-BA0F-4D2D4AC32E21}"/>
              </a:ext>
            </a:extLst>
          </p:cNvPr>
          <p:cNvSpPr txBox="1"/>
          <p:nvPr/>
        </p:nvSpPr>
        <p:spPr>
          <a:xfrm>
            <a:off x="3994928" y="5043557"/>
            <a:ext cx="1204753" cy="369332"/>
          </a:xfrm>
          <a:prstGeom prst="rect">
            <a:avLst/>
          </a:prstGeom>
          <a:noFill/>
        </p:spPr>
        <p:txBody>
          <a:bodyPr wrap="none" rtlCol="0">
            <a:spAutoFit/>
          </a:bodyPr>
          <a:lstStyle/>
          <a:p>
            <a:r>
              <a:rPr lang="en-US"/>
              <a:t>Total Score</a:t>
            </a:r>
          </a:p>
        </p:txBody>
      </p:sp>
      <p:cxnSp>
        <p:nvCxnSpPr>
          <p:cNvPr id="19" name="Straight Arrow Connector 18">
            <a:extLst>
              <a:ext uri="{FF2B5EF4-FFF2-40B4-BE49-F238E27FC236}">
                <a16:creationId xmlns:a16="http://schemas.microsoft.com/office/drawing/2014/main" id="{036A0A7A-9077-4FF7-91A4-A1EF680A1AB3}"/>
              </a:ext>
            </a:extLst>
          </p:cNvPr>
          <p:cNvCxnSpPr>
            <a:cxnSpLocks/>
          </p:cNvCxnSpPr>
          <p:nvPr/>
        </p:nvCxnSpPr>
        <p:spPr>
          <a:xfrm>
            <a:off x="4597305" y="3313693"/>
            <a:ext cx="27037" cy="1671233"/>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418391-7A05-4C9D-85EF-C8F27878F658}"/>
              </a:ext>
            </a:extLst>
          </p:cNvPr>
          <p:cNvSpPr txBox="1"/>
          <p:nvPr/>
        </p:nvSpPr>
        <p:spPr>
          <a:xfrm>
            <a:off x="3741998" y="2700052"/>
            <a:ext cx="797013" cy="369332"/>
          </a:xfrm>
          <a:prstGeom prst="rect">
            <a:avLst/>
          </a:prstGeom>
          <a:noFill/>
        </p:spPr>
        <p:txBody>
          <a:bodyPr wrap="none" rtlCol="0" anchor="t">
            <a:spAutoFit/>
          </a:bodyPr>
          <a:lstStyle/>
          <a:p>
            <a:r>
              <a:rPr lang="en-US" dirty="0"/>
              <a:t>Interim</a:t>
            </a:r>
          </a:p>
        </p:txBody>
      </p:sp>
      <p:sp>
        <p:nvSpPr>
          <p:cNvPr id="21" name="TextBox 20">
            <a:extLst>
              <a:ext uri="{FF2B5EF4-FFF2-40B4-BE49-F238E27FC236}">
                <a16:creationId xmlns:a16="http://schemas.microsoft.com/office/drawing/2014/main" id="{5FB7D78E-8649-48E9-BA0F-4D2D4AC32E21}"/>
              </a:ext>
            </a:extLst>
          </p:cNvPr>
          <p:cNvSpPr txBox="1"/>
          <p:nvPr/>
        </p:nvSpPr>
        <p:spPr>
          <a:xfrm>
            <a:off x="603670" y="5091184"/>
            <a:ext cx="1204753" cy="369332"/>
          </a:xfrm>
          <a:prstGeom prst="rect">
            <a:avLst/>
          </a:prstGeom>
          <a:noFill/>
        </p:spPr>
        <p:txBody>
          <a:bodyPr wrap="none" rtlCol="0">
            <a:spAutoFit/>
          </a:bodyPr>
          <a:lstStyle/>
          <a:p>
            <a:r>
              <a:rPr lang="en-US" dirty="0"/>
              <a:t>Total Score</a:t>
            </a:r>
          </a:p>
        </p:txBody>
      </p:sp>
      <p:cxnSp>
        <p:nvCxnSpPr>
          <p:cNvPr id="22" name="Straight Arrow Connector 21">
            <a:extLst>
              <a:ext uri="{FF2B5EF4-FFF2-40B4-BE49-F238E27FC236}">
                <a16:creationId xmlns:a16="http://schemas.microsoft.com/office/drawing/2014/main" id="{036A0A7A-9077-4FF7-91A4-A1EF680A1AB3}"/>
              </a:ext>
            </a:extLst>
          </p:cNvPr>
          <p:cNvCxnSpPr>
            <a:cxnSpLocks/>
          </p:cNvCxnSpPr>
          <p:nvPr/>
        </p:nvCxnSpPr>
        <p:spPr>
          <a:xfrm>
            <a:off x="1104999" y="3419951"/>
            <a:ext cx="27037" cy="1671233"/>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E8418391-7A05-4C9D-85EF-C8F27878F658}"/>
              </a:ext>
            </a:extLst>
          </p:cNvPr>
          <p:cNvSpPr txBox="1"/>
          <p:nvPr/>
        </p:nvSpPr>
        <p:spPr>
          <a:xfrm>
            <a:off x="589358" y="2754260"/>
            <a:ext cx="797013" cy="369332"/>
          </a:xfrm>
          <a:prstGeom prst="rect">
            <a:avLst/>
          </a:prstGeom>
          <a:noFill/>
        </p:spPr>
        <p:txBody>
          <a:bodyPr wrap="none" rtlCol="0" anchor="t">
            <a:spAutoFit/>
          </a:bodyPr>
          <a:lstStyle/>
          <a:p>
            <a:r>
              <a:rPr lang="en-US" dirty="0"/>
              <a:t>Interim</a:t>
            </a:r>
          </a:p>
        </p:txBody>
      </p:sp>
    </p:spTree>
    <p:extLst>
      <p:ext uri="{BB962C8B-B14F-4D97-AF65-F5344CB8AC3E}">
        <p14:creationId xmlns:p14="http://schemas.microsoft.com/office/powerpoint/2010/main" val="30068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6"/>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4" grpId="0"/>
      <p:bldP spid="15" grpId="0"/>
      <p:bldP spid="29" grpId="0"/>
      <p:bldP spid="36" grpId="0"/>
      <p:bldP spid="42" grpId="0"/>
      <p:bldP spid="18" grpId="0"/>
      <p:bldP spid="20" grpId="0"/>
      <p:bldP spid="21"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153B8-DE1B-A04E-A479-2DF26E1E9C7A}"/>
              </a:ext>
            </a:extLst>
          </p:cNvPr>
          <p:cNvSpPr>
            <a:spLocks noGrp="1"/>
          </p:cNvSpPr>
          <p:nvPr>
            <p:ph type="title"/>
          </p:nvPr>
        </p:nvSpPr>
        <p:spPr>
          <a:xfrm>
            <a:off x="2297392" y="1964"/>
            <a:ext cx="10515600" cy="1325563"/>
          </a:xfrm>
        </p:spPr>
        <p:txBody>
          <a:bodyPr>
            <a:normAutofit/>
          </a:bodyPr>
          <a:lstStyle/>
          <a:p>
            <a:r>
              <a:rPr lang="en-US" dirty="0">
                <a:solidFill>
                  <a:schemeClr val="tx2"/>
                </a:solidFill>
              </a:rPr>
              <a:t>The landscape of testing in Nebraska</a:t>
            </a:r>
            <a:r>
              <a:rPr lang="en-US" sz="3600" dirty="0">
                <a:latin typeface="Arial Black"/>
                <a:cs typeface="Arial"/>
              </a:rPr>
              <a:t> </a:t>
            </a:r>
            <a:endParaRPr lang="en-US" sz="36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2822EAD9-5407-9344-91F1-86D728CED4CA}"/>
              </a:ext>
            </a:extLst>
          </p:cNvPr>
          <p:cNvGraphicFramePr>
            <a:graphicFrameLocks noGrp="1"/>
          </p:cNvGraphicFramePr>
          <p:nvPr>
            <p:ph idx="1"/>
          </p:nvPr>
        </p:nvGraphicFramePr>
        <p:xfrm>
          <a:off x="2497417" y="1045239"/>
          <a:ext cx="9404071" cy="4767521"/>
        </p:xfrm>
        <a:graphic>
          <a:graphicData uri="http://schemas.openxmlformats.org/drawingml/2006/table">
            <a:tbl>
              <a:tblPr firstRow="1" bandRow="1">
                <a:tableStyleId>{5C22544A-7EE6-4342-B048-85BDC9FD1C3A}</a:tableStyleId>
              </a:tblPr>
              <a:tblGrid>
                <a:gridCol w="1766440">
                  <a:extLst>
                    <a:ext uri="{9D8B030D-6E8A-4147-A177-3AD203B41FA5}">
                      <a16:colId xmlns:a16="http://schemas.microsoft.com/office/drawing/2014/main" val="1283271318"/>
                    </a:ext>
                  </a:extLst>
                </a:gridCol>
                <a:gridCol w="1130186">
                  <a:extLst>
                    <a:ext uri="{9D8B030D-6E8A-4147-A177-3AD203B41FA5}">
                      <a16:colId xmlns:a16="http://schemas.microsoft.com/office/drawing/2014/main" val="3737343054"/>
                    </a:ext>
                  </a:extLst>
                </a:gridCol>
                <a:gridCol w="313096">
                  <a:extLst>
                    <a:ext uri="{9D8B030D-6E8A-4147-A177-3AD203B41FA5}">
                      <a16:colId xmlns:a16="http://schemas.microsoft.com/office/drawing/2014/main" val="1346313385"/>
                    </a:ext>
                  </a:extLst>
                </a:gridCol>
                <a:gridCol w="1135219">
                  <a:extLst>
                    <a:ext uri="{9D8B030D-6E8A-4147-A177-3AD203B41FA5}">
                      <a16:colId xmlns:a16="http://schemas.microsoft.com/office/drawing/2014/main" val="3818418490"/>
                    </a:ext>
                  </a:extLst>
                </a:gridCol>
                <a:gridCol w="1083182">
                  <a:extLst>
                    <a:ext uri="{9D8B030D-6E8A-4147-A177-3AD203B41FA5}">
                      <a16:colId xmlns:a16="http://schemas.microsoft.com/office/drawing/2014/main" val="2755144292"/>
                    </a:ext>
                  </a:extLst>
                </a:gridCol>
                <a:gridCol w="1172911">
                  <a:extLst>
                    <a:ext uri="{9D8B030D-6E8A-4147-A177-3AD203B41FA5}">
                      <a16:colId xmlns:a16="http://schemas.microsoft.com/office/drawing/2014/main" val="686364101"/>
                    </a:ext>
                  </a:extLst>
                </a:gridCol>
                <a:gridCol w="306537">
                  <a:extLst>
                    <a:ext uri="{9D8B030D-6E8A-4147-A177-3AD203B41FA5}">
                      <a16:colId xmlns:a16="http://schemas.microsoft.com/office/drawing/2014/main" val="606228449"/>
                    </a:ext>
                  </a:extLst>
                </a:gridCol>
                <a:gridCol w="839097">
                  <a:extLst>
                    <a:ext uri="{9D8B030D-6E8A-4147-A177-3AD203B41FA5}">
                      <a16:colId xmlns:a16="http://schemas.microsoft.com/office/drawing/2014/main" val="3261734597"/>
                    </a:ext>
                  </a:extLst>
                </a:gridCol>
                <a:gridCol w="1657403">
                  <a:extLst>
                    <a:ext uri="{9D8B030D-6E8A-4147-A177-3AD203B41FA5}">
                      <a16:colId xmlns:a16="http://schemas.microsoft.com/office/drawing/2014/main" val="3096980406"/>
                    </a:ext>
                  </a:extLst>
                </a:gridCol>
              </a:tblGrid>
              <a:tr h="363861">
                <a:tc gridSpan="9">
                  <a:txBody>
                    <a:bodyPr/>
                    <a:lstStyle/>
                    <a:p>
                      <a:pPr algn="l"/>
                      <a:r>
                        <a:rPr lang="en-US" sz="1800"/>
                        <a:t>Number of Students Tested on MAP Growth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61978056"/>
                  </a:ext>
                </a:extLst>
              </a:tr>
              <a:tr h="363861">
                <a:tc gridSpan="3">
                  <a:txBody>
                    <a:bodyPr/>
                    <a:lstStyle/>
                    <a:p>
                      <a:endParaRPr lang="en-US" sz="1800" b="1"/>
                    </a:p>
                  </a:txBody>
                  <a:tcPr/>
                </a:tc>
                <a:tc hMerge="1">
                  <a:txBody>
                    <a:bodyPr/>
                    <a:lstStyle/>
                    <a:p>
                      <a:pPr algn="ctr"/>
                      <a:r>
                        <a:rPr lang="en-US" sz="1800" b="1"/>
                        <a:t>17/18</a:t>
                      </a:r>
                    </a:p>
                  </a:txBody>
                  <a:tcPr/>
                </a:tc>
                <a:tc hMerge="1">
                  <a:txBody>
                    <a:bodyPr/>
                    <a:lstStyle/>
                    <a:p>
                      <a:endParaRPr lang="en-US" sz="1800" b="1"/>
                    </a:p>
                  </a:txBody>
                  <a:tcPr/>
                </a:tc>
                <a:tc gridSpan="4">
                  <a:txBody>
                    <a:bodyPr/>
                    <a:lstStyle/>
                    <a:p>
                      <a:pPr algn="ctr"/>
                      <a:r>
                        <a:rPr lang="en-US" sz="1600" b="1"/>
                        <a:t>17/18</a:t>
                      </a:r>
                      <a:endParaRPr lang="en-US" sz="1600"/>
                    </a:p>
                  </a:txBody>
                  <a:tcPr/>
                </a:tc>
                <a:tc hMerge="1">
                  <a:txBody>
                    <a:bodyPr/>
                    <a:lstStyle/>
                    <a:p>
                      <a:endParaRPr lang="en-US" sz="1800" b="1"/>
                    </a:p>
                  </a:txBody>
                  <a:tcPr/>
                </a:tc>
                <a:tc hMerge="1">
                  <a:txBody>
                    <a:bodyPr/>
                    <a:lstStyle/>
                    <a:p>
                      <a:pPr algn="ctr"/>
                      <a:endParaRPr lang="en-US" sz="1600"/>
                    </a:p>
                  </a:txBody>
                  <a:tcPr/>
                </a:tc>
                <a:tc hMerge="1">
                  <a:txBody>
                    <a:bodyPr/>
                    <a:lstStyle/>
                    <a:p>
                      <a:pPr algn="ctr"/>
                      <a:endParaRPr lang="en-US" sz="1600"/>
                    </a:p>
                  </a:txBody>
                  <a:tcPr/>
                </a:tc>
                <a:tc gridSpan="2">
                  <a:txBody>
                    <a:bodyPr/>
                    <a:lstStyle/>
                    <a:p>
                      <a:pPr lvl="0" algn="l">
                        <a:buNone/>
                      </a:pPr>
                      <a:r>
                        <a:rPr lang="en-US" sz="1600" b="1"/>
                        <a:t>18/19</a:t>
                      </a:r>
                      <a:endParaRPr lang="en-US" sz="1600"/>
                    </a:p>
                  </a:txBody>
                  <a:tcPr/>
                </a:tc>
                <a:tc hMerge="1">
                  <a:txBody>
                    <a:bodyPr/>
                    <a:lstStyle/>
                    <a:p>
                      <a:endParaRPr lang="en-US"/>
                    </a:p>
                  </a:txBody>
                  <a:tcPr/>
                </a:tc>
                <a:extLst>
                  <a:ext uri="{0D108BD9-81ED-4DB2-BD59-A6C34878D82A}">
                    <a16:rowId xmlns:a16="http://schemas.microsoft.com/office/drawing/2014/main" val="629532967"/>
                  </a:ext>
                </a:extLst>
              </a:tr>
              <a:tr h="423654">
                <a:tc gridSpan="3">
                  <a:txBody>
                    <a:bodyPr/>
                    <a:lstStyle/>
                    <a:p>
                      <a:pPr>
                        <a:buFontTx/>
                        <a:buNone/>
                      </a:pPr>
                      <a:r>
                        <a:rPr lang="en-US" sz="1800" b="0"/>
                        <a:t>Students tested in the Fall</a:t>
                      </a:r>
                    </a:p>
                  </a:txBody>
                  <a:tcPr anchor="ctr"/>
                </a:tc>
                <a:tc hMerge="1">
                  <a:txBody>
                    <a:bodyPr/>
                    <a:lstStyle/>
                    <a:p>
                      <a:pPr algn="ctr"/>
                      <a:r>
                        <a:rPr lang="en-US" sz="1800" b="0" i="0" u="none" strike="noStrike" kern="1200">
                          <a:solidFill>
                            <a:schemeClr val="dk1"/>
                          </a:solidFill>
                          <a:effectLst/>
                          <a:latin typeface="+mn-lt"/>
                          <a:ea typeface="+mn-ea"/>
                          <a:cs typeface="+mn-cs"/>
                        </a:rPr>
                        <a:t>126,726</a:t>
                      </a:r>
                      <a:endParaRPr lang="en-US" sz="2400"/>
                    </a:p>
                  </a:txBody>
                  <a:tcPr/>
                </a:tc>
                <a:tc hMerge="1">
                  <a:txBody>
                    <a:bodyPr/>
                    <a:lstStyle/>
                    <a:p>
                      <a:pPr>
                        <a:buFontTx/>
                        <a:buNone/>
                      </a:pPr>
                      <a:endParaRPr lang="en-US" sz="1800" b="0"/>
                    </a:p>
                  </a:txBody>
                  <a:tcPr/>
                </a:tc>
                <a:tc gridSpan="4">
                  <a:txBody>
                    <a:bodyPr/>
                    <a:lstStyle/>
                    <a:p>
                      <a:pPr algn="ctr"/>
                      <a:r>
                        <a:rPr lang="en-US" sz="1600" b="0" i="0" u="none" strike="noStrike" kern="1200">
                          <a:solidFill>
                            <a:schemeClr val="dk1"/>
                          </a:solidFill>
                          <a:effectLst/>
                          <a:latin typeface="+mn-lt"/>
                          <a:ea typeface="+mn-ea"/>
                          <a:cs typeface="+mn-cs"/>
                        </a:rPr>
                        <a:t>126,726</a:t>
                      </a:r>
                      <a:endParaRPr lang="en-US" sz="1600"/>
                    </a:p>
                  </a:txBody>
                  <a:tcPr/>
                </a:tc>
                <a:tc hMerge="1">
                  <a:txBody>
                    <a:bodyPr/>
                    <a:lstStyle/>
                    <a:p>
                      <a:pPr>
                        <a:buFontTx/>
                        <a:buNone/>
                      </a:pPr>
                      <a:endParaRPr lang="en-US" sz="1800" b="0"/>
                    </a:p>
                  </a:txBody>
                  <a:tcPr/>
                </a:tc>
                <a:tc hMerge="1">
                  <a:txBody>
                    <a:bodyPr/>
                    <a:lstStyle/>
                    <a:p>
                      <a:pPr algn="ctr"/>
                      <a:endParaRPr lang="en-US" sz="1600"/>
                    </a:p>
                  </a:txBody>
                  <a:tcPr/>
                </a:tc>
                <a:tc hMerge="1">
                  <a:txBody>
                    <a:bodyPr/>
                    <a:lstStyle/>
                    <a:p>
                      <a:pPr algn="ctr"/>
                      <a:endParaRPr lang="en-US" sz="1600"/>
                    </a:p>
                  </a:txBody>
                  <a:tcPr/>
                </a:tc>
                <a:tc gridSpan="2">
                  <a:txBody>
                    <a:bodyPr/>
                    <a:lstStyle/>
                    <a:p>
                      <a:pPr lvl="0" algn="l">
                        <a:buNone/>
                      </a:pPr>
                      <a:r>
                        <a:rPr lang="en-US" sz="1600" b="0" i="0" u="none" strike="noStrike" kern="1200">
                          <a:solidFill>
                            <a:schemeClr val="dk1"/>
                          </a:solidFill>
                          <a:effectLst/>
                          <a:latin typeface="+mn-lt"/>
                          <a:ea typeface="+mn-ea"/>
                          <a:cs typeface="+mn-cs"/>
                        </a:rPr>
                        <a:t>138,211</a:t>
                      </a:r>
                      <a:endParaRPr lang="en-US" sz="1600"/>
                    </a:p>
                  </a:txBody>
                  <a:tcPr/>
                </a:tc>
                <a:tc hMerge="1">
                  <a:txBody>
                    <a:bodyPr/>
                    <a:lstStyle/>
                    <a:p>
                      <a:endParaRPr lang="en-US"/>
                    </a:p>
                  </a:txBody>
                  <a:tcPr/>
                </a:tc>
                <a:extLst>
                  <a:ext uri="{0D108BD9-81ED-4DB2-BD59-A6C34878D82A}">
                    <a16:rowId xmlns:a16="http://schemas.microsoft.com/office/drawing/2014/main" val="432640845"/>
                  </a:ext>
                </a:extLst>
              </a:tr>
              <a:tr h="60128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a:t>Students tested in the Winter</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dk1"/>
                          </a:solidFill>
                          <a:effectLst/>
                          <a:latin typeface="+mn-lt"/>
                          <a:ea typeface="+mn-ea"/>
                          <a:cs typeface="+mn-cs"/>
                        </a:rPr>
                        <a:t>95,135</a:t>
                      </a:r>
                      <a:endParaRPr lang="en-US" sz="1800"/>
                    </a:p>
                    <a:p>
                      <a:pPr algn="ctr"/>
                      <a:endParaRPr lang="en-US" sz="18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p>
                  </a:txBody>
                  <a:tcPr/>
                </a:tc>
                <a:tc gridSpan="4">
                  <a:txBody>
                    <a:bodyPr/>
                    <a:lstStyle/>
                    <a:p>
                      <a:pPr algn="ctr"/>
                      <a:r>
                        <a:rPr lang="en-US" sz="1600" b="0" i="0" u="none" strike="noStrike" kern="1200">
                          <a:solidFill>
                            <a:schemeClr val="dk1"/>
                          </a:solidFill>
                          <a:effectLst/>
                          <a:latin typeface="+mn-lt"/>
                          <a:ea typeface="+mn-ea"/>
                          <a:cs typeface="+mn-cs"/>
                        </a:rPr>
                        <a:t>95,135</a:t>
                      </a:r>
                      <a:endParaRPr lang="en-US" sz="1600"/>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b="0"/>
                    </a:p>
                  </a:txBody>
                  <a:tcPr/>
                </a:tc>
                <a:tc hMerge="1">
                  <a:txBody>
                    <a:bodyPr/>
                    <a:lstStyle/>
                    <a:p>
                      <a:pPr algn="ctr"/>
                      <a:endParaRPr lang="en-US" sz="1600"/>
                    </a:p>
                  </a:txBody>
                  <a:tcPr/>
                </a:tc>
                <a:tc hMerge="1">
                  <a:txBody>
                    <a:bodyPr/>
                    <a:lstStyle/>
                    <a:p>
                      <a:pPr algn="ctr"/>
                      <a:endParaRPr lang="en-US" sz="1600"/>
                    </a:p>
                  </a:txBody>
                  <a:tcPr/>
                </a:tc>
                <a:tc gridSpan="2">
                  <a:txBody>
                    <a:bodyPr/>
                    <a:lstStyle/>
                    <a:p>
                      <a:pPr lvl="0" algn="l">
                        <a:buNone/>
                      </a:pPr>
                      <a:r>
                        <a:rPr lang="en-US" sz="1600" b="0" i="0" u="none" strike="noStrike" kern="1200">
                          <a:solidFill>
                            <a:schemeClr val="dk1"/>
                          </a:solidFill>
                          <a:effectLst/>
                          <a:latin typeface="+mn-lt"/>
                          <a:ea typeface="+mn-ea"/>
                          <a:cs typeface="+mn-cs"/>
                        </a:rPr>
                        <a:t>117,497</a:t>
                      </a:r>
                      <a:endParaRPr lang="en-US" sz="1600"/>
                    </a:p>
                  </a:txBody>
                  <a:tcPr/>
                </a:tc>
                <a:tc hMerge="1">
                  <a:txBody>
                    <a:bodyPr/>
                    <a:lstStyle/>
                    <a:p>
                      <a:endParaRPr lang="en-US"/>
                    </a:p>
                  </a:txBody>
                  <a:tcPr/>
                </a:tc>
                <a:extLst>
                  <a:ext uri="{0D108BD9-81ED-4DB2-BD59-A6C34878D82A}">
                    <a16:rowId xmlns:a16="http://schemas.microsoft.com/office/drawing/2014/main" val="745650019"/>
                  </a:ext>
                </a:extLst>
              </a:tr>
              <a:tr h="487888">
                <a:tc gridSpan="3">
                  <a:txBody>
                    <a:bodyPr/>
                    <a:lstStyle/>
                    <a:p>
                      <a:pPr marL="0" marR="0" lvl="0" indent="0" algn="l" rtl="0" eaLnBrk="1" fontAlgn="auto" latinLnBrk="0" hangingPunct="1">
                        <a:lnSpc>
                          <a:spcPct val="100000"/>
                        </a:lnSpc>
                        <a:spcBef>
                          <a:spcPts val="0"/>
                        </a:spcBef>
                        <a:spcAft>
                          <a:spcPts val="0"/>
                        </a:spcAft>
                        <a:buFontTx/>
                        <a:buNone/>
                      </a:pPr>
                      <a:r>
                        <a:rPr lang="en-US" sz="1800" b="0"/>
                        <a:t>Students tested in the Spring </a:t>
                      </a:r>
                    </a:p>
                  </a:txBody>
                  <a:tcPr anchor="ct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i="0" u="none" strike="noStrike" kern="1200">
                          <a:solidFill>
                            <a:schemeClr val="dk1"/>
                          </a:solidFill>
                          <a:effectLst/>
                          <a:latin typeface="+mn-lt"/>
                          <a:ea typeface="+mn-ea"/>
                          <a:cs typeface="+mn-cs"/>
                        </a:rPr>
                        <a:t>93,815</a:t>
                      </a:r>
                      <a:endParaRPr lang="en-US" sz="1800"/>
                    </a:p>
                    <a:p>
                      <a:pPr algn="ctr"/>
                      <a:endParaRPr lang="en-US" sz="1800"/>
                    </a:p>
                  </a:txBody>
                  <a:tcPr/>
                </a:tc>
                <a:tc hMerge="1">
                  <a:txBody>
                    <a:bodyPr/>
                    <a:lstStyle/>
                    <a:p>
                      <a:endParaRPr lang="en-US" sz="1800" b="0"/>
                    </a:p>
                  </a:txBody>
                  <a:tcPr/>
                </a:tc>
                <a:tc gridSpan="4">
                  <a:txBody>
                    <a:bodyPr/>
                    <a:lstStyle/>
                    <a:p>
                      <a:pPr algn="ctr"/>
                      <a:r>
                        <a:rPr lang="en-US" sz="1600" b="0" i="0" u="none" strike="noStrike" kern="1200">
                          <a:solidFill>
                            <a:schemeClr val="dk1"/>
                          </a:solidFill>
                          <a:effectLst/>
                          <a:latin typeface="+mn-lt"/>
                          <a:ea typeface="+mn-ea"/>
                          <a:cs typeface="+mn-cs"/>
                        </a:rPr>
                        <a:t>93,815</a:t>
                      </a:r>
                      <a:endParaRPr lang="en-US" sz="1600"/>
                    </a:p>
                  </a:txBody>
                  <a:tcPr/>
                </a:tc>
                <a:tc hMerge="1">
                  <a:txBody>
                    <a:bodyPr/>
                    <a:lstStyle/>
                    <a:p>
                      <a:endParaRPr lang="en-US" sz="1800" b="0"/>
                    </a:p>
                  </a:txBody>
                  <a:tcPr/>
                </a:tc>
                <a:tc hMerge="1">
                  <a:txBody>
                    <a:bodyPr/>
                    <a:lstStyle/>
                    <a:p>
                      <a:pPr algn="ctr"/>
                      <a:endParaRPr lang="en-US" sz="1600"/>
                    </a:p>
                  </a:txBody>
                  <a:tcPr/>
                </a:tc>
                <a:tc hMerge="1">
                  <a:txBody>
                    <a:bodyPr/>
                    <a:lstStyle/>
                    <a:p>
                      <a:pPr algn="ctr"/>
                      <a:endParaRPr lang="en-US" sz="1600"/>
                    </a:p>
                  </a:txBody>
                  <a:tcPr/>
                </a:tc>
                <a:tc gridSpan="2">
                  <a:txBody>
                    <a:bodyPr/>
                    <a:lstStyle/>
                    <a:p>
                      <a:pPr lvl="0" algn="l">
                        <a:buNone/>
                      </a:pPr>
                      <a:r>
                        <a:rPr lang="en-US" sz="1600"/>
                        <a:t>103,114</a:t>
                      </a:r>
                    </a:p>
                  </a:txBody>
                  <a:tcPr/>
                </a:tc>
                <a:tc hMerge="1">
                  <a:txBody>
                    <a:bodyPr/>
                    <a:lstStyle/>
                    <a:p>
                      <a:endParaRPr lang="en-US"/>
                    </a:p>
                  </a:txBody>
                  <a:tcPr/>
                </a:tc>
                <a:extLst>
                  <a:ext uri="{0D108BD9-81ED-4DB2-BD59-A6C34878D82A}">
                    <a16:rowId xmlns:a16="http://schemas.microsoft.com/office/drawing/2014/main" val="1758846604"/>
                  </a:ext>
                </a:extLst>
              </a:tr>
              <a:tr h="363861">
                <a:tc gridSpan="8">
                  <a:txBody>
                    <a:bodyPr/>
                    <a:lstStyle/>
                    <a:p>
                      <a:r>
                        <a:rPr lang="en-US" sz="1800" b="1">
                          <a:solidFill>
                            <a:schemeClr val="bg1"/>
                          </a:solidFill>
                        </a:rPr>
                        <a:t>Number of Districts Testing MAP Growth by Term </a:t>
                      </a:r>
                    </a:p>
                  </a:txBody>
                  <a:tcPr>
                    <a:solidFill>
                      <a:schemeClr val="accent1"/>
                    </a:solidFill>
                  </a:tcPr>
                </a:tc>
                <a:tc hMerge="1">
                  <a:txBody>
                    <a:bodyPr/>
                    <a:lstStyle/>
                    <a:p>
                      <a:endParaRPr lang="en-US" sz="2400" b="1">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lvl="0">
                        <a:buNone/>
                      </a:pPr>
                      <a:endParaRPr lang="en-US" sz="1800" b="1">
                        <a:solidFill>
                          <a:schemeClr val="bg1"/>
                        </a:solidFill>
                      </a:endParaRPr>
                    </a:p>
                  </a:txBody>
                  <a:tcPr>
                    <a:solidFill>
                      <a:schemeClr val="accent1"/>
                    </a:solidFill>
                  </a:tcPr>
                </a:tc>
                <a:extLst>
                  <a:ext uri="{0D108BD9-81ED-4DB2-BD59-A6C34878D82A}">
                    <a16:rowId xmlns:a16="http://schemas.microsoft.com/office/drawing/2014/main" val="2539276718"/>
                  </a:ext>
                </a:extLst>
              </a:tr>
              <a:tr h="636756">
                <a:tc>
                  <a:txBody>
                    <a:bodyPr/>
                    <a:lstStyle/>
                    <a:p>
                      <a:endParaRPr lang="en-US" sz="1800" b="0"/>
                    </a:p>
                  </a:txBody>
                  <a:tcPr/>
                </a:tc>
                <a:tc>
                  <a:txBody>
                    <a:bodyPr/>
                    <a:lstStyle/>
                    <a:p>
                      <a:r>
                        <a:rPr lang="en-US" sz="1800" b="1"/>
                        <a:t>FALL </a:t>
                      </a:r>
                    </a:p>
                    <a:p>
                      <a:r>
                        <a:rPr lang="en-US" sz="1800" b="1"/>
                        <a:t>17/18</a:t>
                      </a:r>
                    </a:p>
                  </a:txBody>
                  <a:tcPr/>
                </a:tc>
                <a:tc gridSpan="2">
                  <a:txBody>
                    <a:bodyPr/>
                    <a:lstStyle/>
                    <a:p>
                      <a:r>
                        <a:rPr lang="en-US" sz="1800" b="1"/>
                        <a:t>WINTER </a:t>
                      </a:r>
                    </a:p>
                    <a:p>
                      <a:r>
                        <a:rPr lang="en-US" sz="1800" b="1"/>
                        <a:t>17/18</a:t>
                      </a:r>
                    </a:p>
                  </a:txBody>
                  <a:tcPr/>
                </a:tc>
                <a:tc hMerge="1">
                  <a:txBody>
                    <a:bodyPr/>
                    <a:lstStyle/>
                    <a:p>
                      <a:endParaRPr lang="en-US" sz="1800" b="1"/>
                    </a:p>
                  </a:txBody>
                  <a:tcPr/>
                </a:tc>
                <a:tc>
                  <a:txBody>
                    <a:bodyPr/>
                    <a:lstStyle/>
                    <a:p>
                      <a:r>
                        <a:rPr lang="en-US" sz="1800" b="1"/>
                        <a:t>SPRING </a:t>
                      </a:r>
                    </a:p>
                    <a:p>
                      <a:r>
                        <a:rPr lang="en-US" sz="1800" b="1"/>
                        <a:t>17/18</a:t>
                      </a:r>
                    </a:p>
                  </a:txBody>
                  <a:tcPr/>
                </a:tc>
                <a:tc>
                  <a:txBody>
                    <a:bodyPr/>
                    <a:lstStyle/>
                    <a:p>
                      <a:r>
                        <a:rPr lang="en-US" sz="1800" b="1"/>
                        <a:t>FALL </a:t>
                      </a:r>
                    </a:p>
                    <a:p>
                      <a:r>
                        <a:rPr lang="en-US" sz="1800" b="1"/>
                        <a:t>18/19</a:t>
                      </a:r>
                      <a:endParaRPr lang="en-US"/>
                    </a:p>
                  </a:txBody>
                  <a:tcPr/>
                </a:tc>
                <a:tc gridSpan="2">
                  <a:txBody>
                    <a:bodyPr/>
                    <a:lstStyle/>
                    <a:p>
                      <a:r>
                        <a:rPr lang="en-US" sz="1800" b="1"/>
                        <a:t>WINTER</a:t>
                      </a:r>
                    </a:p>
                    <a:p>
                      <a:r>
                        <a:rPr lang="en-US" sz="1800" b="1"/>
                        <a:t>18/19</a:t>
                      </a:r>
                      <a:endParaRPr lang="en-US"/>
                    </a:p>
                  </a:txBody>
                  <a:tcPr/>
                </a:tc>
                <a:tc hMerge="1">
                  <a:txBody>
                    <a:bodyPr/>
                    <a:lstStyle/>
                    <a:p>
                      <a:endParaRPr lang="en-US" b="1"/>
                    </a:p>
                  </a:txBody>
                  <a:tcPr/>
                </a:tc>
                <a:tc>
                  <a:txBody>
                    <a:bodyPr/>
                    <a:lstStyle/>
                    <a:p>
                      <a:pPr lvl="0">
                        <a:buNone/>
                      </a:pPr>
                      <a:r>
                        <a:rPr lang="en-US" sz="1800" b="1"/>
                        <a:t>SPRING</a:t>
                      </a:r>
                    </a:p>
                    <a:p>
                      <a:pPr lvl="0">
                        <a:buNone/>
                      </a:pPr>
                      <a:r>
                        <a:rPr lang="en-US" sz="1800" b="1"/>
                        <a:t>18/19</a:t>
                      </a:r>
                    </a:p>
                  </a:txBody>
                  <a:tcPr/>
                </a:tc>
                <a:extLst>
                  <a:ext uri="{0D108BD9-81ED-4DB2-BD59-A6C34878D82A}">
                    <a16:rowId xmlns:a16="http://schemas.microsoft.com/office/drawing/2014/main" val="2675543403"/>
                  </a:ext>
                </a:extLst>
              </a:tr>
              <a:tr h="363861">
                <a:tc>
                  <a:txBody>
                    <a:bodyPr/>
                    <a:lstStyle/>
                    <a:p>
                      <a:r>
                        <a:rPr lang="en-US" sz="1800" b="0"/>
                        <a:t>Math</a:t>
                      </a:r>
                    </a:p>
                  </a:txBody>
                  <a:tcPr/>
                </a:tc>
                <a:tc>
                  <a:txBody>
                    <a:bodyPr/>
                    <a:lstStyle/>
                    <a:p>
                      <a:r>
                        <a:rPr lang="en-US" sz="1800"/>
                        <a:t>241</a:t>
                      </a:r>
                    </a:p>
                  </a:txBody>
                  <a:tcPr/>
                </a:tc>
                <a:tc gridSpan="2">
                  <a:txBody>
                    <a:bodyPr/>
                    <a:lstStyle/>
                    <a:p>
                      <a:r>
                        <a:rPr lang="en-US" sz="1800"/>
                        <a:t>174</a:t>
                      </a:r>
                    </a:p>
                  </a:txBody>
                  <a:tcPr/>
                </a:tc>
                <a:tc hMerge="1">
                  <a:txBody>
                    <a:bodyPr/>
                    <a:lstStyle/>
                    <a:p>
                      <a:endParaRPr lang="en-US" sz="1800"/>
                    </a:p>
                  </a:txBody>
                  <a:tcPr/>
                </a:tc>
                <a:tc>
                  <a:txBody>
                    <a:bodyPr/>
                    <a:lstStyle/>
                    <a:p>
                      <a:r>
                        <a:rPr lang="en-US" sz="1800"/>
                        <a:t>187</a:t>
                      </a:r>
                    </a:p>
                  </a:txBody>
                  <a:tcPr/>
                </a:tc>
                <a:tc>
                  <a:txBody>
                    <a:bodyPr/>
                    <a:lstStyle/>
                    <a:p>
                      <a:r>
                        <a:rPr lang="en-US" sz="1800"/>
                        <a:t>243</a:t>
                      </a:r>
                      <a:endParaRPr lang="en-US"/>
                    </a:p>
                  </a:txBody>
                  <a:tcPr/>
                </a:tc>
                <a:tc gridSpan="2">
                  <a:txBody>
                    <a:bodyPr/>
                    <a:lstStyle/>
                    <a:p>
                      <a:r>
                        <a:rPr lang="en-US" sz="1800"/>
                        <a:t>191</a:t>
                      </a:r>
                      <a:endParaRPr lang="en-US"/>
                    </a:p>
                  </a:txBody>
                  <a:tcPr/>
                </a:tc>
                <a:tc hMerge="1">
                  <a:txBody>
                    <a:bodyPr/>
                    <a:lstStyle/>
                    <a:p>
                      <a:endParaRPr lang="en-US" sz="1800"/>
                    </a:p>
                  </a:txBody>
                  <a:tcPr/>
                </a:tc>
                <a:tc>
                  <a:txBody>
                    <a:bodyPr/>
                    <a:lstStyle/>
                    <a:p>
                      <a:pPr lvl="0">
                        <a:buNone/>
                      </a:pPr>
                      <a:r>
                        <a:rPr lang="en-US" sz="1800"/>
                        <a:t>191</a:t>
                      </a:r>
                    </a:p>
                  </a:txBody>
                  <a:tcPr/>
                </a:tc>
                <a:extLst>
                  <a:ext uri="{0D108BD9-81ED-4DB2-BD59-A6C34878D82A}">
                    <a16:rowId xmlns:a16="http://schemas.microsoft.com/office/drawing/2014/main" val="4128744592"/>
                  </a:ext>
                </a:extLst>
              </a:tr>
              <a:tr h="363861">
                <a:tc>
                  <a:txBody>
                    <a:bodyPr/>
                    <a:lstStyle/>
                    <a:p>
                      <a:r>
                        <a:rPr lang="en-US" sz="1800" b="0"/>
                        <a:t>Reading</a:t>
                      </a:r>
                    </a:p>
                  </a:txBody>
                  <a:tcPr/>
                </a:tc>
                <a:tc>
                  <a:txBody>
                    <a:bodyPr/>
                    <a:lstStyle/>
                    <a:p>
                      <a:r>
                        <a:rPr lang="en-US" sz="1800"/>
                        <a:t>241</a:t>
                      </a:r>
                    </a:p>
                  </a:txBody>
                  <a:tcPr/>
                </a:tc>
                <a:tc gridSpan="2">
                  <a:txBody>
                    <a:bodyPr/>
                    <a:lstStyle/>
                    <a:p>
                      <a:r>
                        <a:rPr lang="en-US" sz="1800"/>
                        <a:t>174</a:t>
                      </a:r>
                    </a:p>
                  </a:txBody>
                  <a:tcPr/>
                </a:tc>
                <a:tc hMerge="1">
                  <a:txBody>
                    <a:bodyPr/>
                    <a:lstStyle/>
                    <a:p>
                      <a:endParaRPr lang="en-US" sz="1800"/>
                    </a:p>
                  </a:txBody>
                  <a:tcPr/>
                </a:tc>
                <a:tc>
                  <a:txBody>
                    <a:bodyPr/>
                    <a:lstStyle/>
                    <a:p>
                      <a:r>
                        <a:rPr lang="en-US" sz="1800"/>
                        <a:t>182</a:t>
                      </a:r>
                    </a:p>
                  </a:txBody>
                  <a:tcPr/>
                </a:tc>
                <a:tc>
                  <a:txBody>
                    <a:bodyPr/>
                    <a:lstStyle/>
                    <a:p>
                      <a:r>
                        <a:rPr lang="en-US" sz="1800"/>
                        <a:t>243</a:t>
                      </a:r>
                      <a:endParaRPr lang="en-US"/>
                    </a:p>
                  </a:txBody>
                  <a:tcPr/>
                </a:tc>
                <a:tc gridSpan="2">
                  <a:txBody>
                    <a:bodyPr/>
                    <a:lstStyle/>
                    <a:p>
                      <a:r>
                        <a:rPr lang="en-US" sz="1800"/>
                        <a:t>188</a:t>
                      </a:r>
                      <a:endParaRPr lang="en-US"/>
                    </a:p>
                  </a:txBody>
                  <a:tcPr/>
                </a:tc>
                <a:tc hMerge="1">
                  <a:txBody>
                    <a:bodyPr/>
                    <a:lstStyle/>
                    <a:p>
                      <a:endParaRPr lang="en-US" sz="1800"/>
                    </a:p>
                  </a:txBody>
                  <a:tcPr/>
                </a:tc>
                <a:tc>
                  <a:txBody>
                    <a:bodyPr/>
                    <a:lstStyle/>
                    <a:p>
                      <a:pPr lvl="0">
                        <a:buNone/>
                      </a:pPr>
                      <a:r>
                        <a:rPr lang="en-US" sz="1800"/>
                        <a:t>191</a:t>
                      </a:r>
                    </a:p>
                  </a:txBody>
                  <a:tcPr/>
                </a:tc>
                <a:extLst>
                  <a:ext uri="{0D108BD9-81ED-4DB2-BD59-A6C34878D82A}">
                    <a16:rowId xmlns:a16="http://schemas.microsoft.com/office/drawing/2014/main" val="2985909438"/>
                  </a:ext>
                </a:extLst>
              </a:tr>
              <a:tr h="420053">
                <a:tc>
                  <a:txBody>
                    <a:bodyPr/>
                    <a:lstStyle/>
                    <a:p>
                      <a:r>
                        <a:rPr lang="en-US" sz="1800" b="0"/>
                        <a:t>Language Usage</a:t>
                      </a:r>
                    </a:p>
                  </a:txBody>
                  <a:tcPr/>
                </a:tc>
                <a:tc>
                  <a:txBody>
                    <a:bodyPr/>
                    <a:lstStyle/>
                    <a:p>
                      <a:r>
                        <a:rPr lang="en-US" sz="1800"/>
                        <a:t>208</a:t>
                      </a:r>
                    </a:p>
                  </a:txBody>
                  <a:tcPr/>
                </a:tc>
                <a:tc gridSpan="2">
                  <a:txBody>
                    <a:bodyPr/>
                    <a:lstStyle/>
                    <a:p>
                      <a:r>
                        <a:rPr lang="en-US" sz="1800"/>
                        <a:t>133</a:t>
                      </a:r>
                    </a:p>
                  </a:txBody>
                  <a:tcPr/>
                </a:tc>
                <a:tc hMerge="1">
                  <a:txBody>
                    <a:bodyPr/>
                    <a:lstStyle/>
                    <a:p>
                      <a:endParaRPr lang="en-US" sz="1800"/>
                    </a:p>
                  </a:txBody>
                  <a:tcPr/>
                </a:tc>
                <a:tc>
                  <a:txBody>
                    <a:bodyPr/>
                    <a:lstStyle/>
                    <a:p>
                      <a:r>
                        <a:rPr lang="en-US" sz="1800"/>
                        <a:t>140</a:t>
                      </a:r>
                    </a:p>
                  </a:txBody>
                  <a:tcPr/>
                </a:tc>
                <a:tc>
                  <a:txBody>
                    <a:bodyPr/>
                    <a:lstStyle/>
                    <a:p>
                      <a:r>
                        <a:rPr lang="en-US" sz="1800"/>
                        <a:t>209</a:t>
                      </a:r>
                      <a:endParaRPr lang="en-US"/>
                    </a:p>
                  </a:txBody>
                  <a:tcPr/>
                </a:tc>
                <a:tc gridSpan="2">
                  <a:txBody>
                    <a:bodyPr/>
                    <a:lstStyle/>
                    <a:p>
                      <a:r>
                        <a:rPr lang="en-US" sz="1800"/>
                        <a:t>145</a:t>
                      </a:r>
                      <a:endParaRPr lang="en-US"/>
                    </a:p>
                  </a:txBody>
                  <a:tcPr/>
                </a:tc>
                <a:tc hMerge="1">
                  <a:txBody>
                    <a:bodyPr/>
                    <a:lstStyle/>
                    <a:p>
                      <a:endParaRPr lang="en-US" sz="1800"/>
                    </a:p>
                  </a:txBody>
                  <a:tcPr/>
                </a:tc>
                <a:tc>
                  <a:txBody>
                    <a:bodyPr/>
                    <a:lstStyle/>
                    <a:p>
                      <a:pPr lvl="0">
                        <a:buNone/>
                      </a:pPr>
                      <a:r>
                        <a:rPr lang="en-US" sz="1800"/>
                        <a:t>142</a:t>
                      </a:r>
                    </a:p>
                  </a:txBody>
                  <a:tcPr/>
                </a:tc>
                <a:extLst>
                  <a:ext uri="{0D108BD9-81ED-4DB2-BD59-A6C34878D82A}">
                    <a16:rowId xmlns:a16="http://schemas.microsoft.com/office/drawing/2014/main" val="2175896402"/>
                  </a:ext>
                </a:extLst>
              </a:tr>
              <a:tr h="363861">
                <a:tc>
                  <a:txBody>
                    <a:bodyPr/>
                    <a:lstStyle/>
                    <a:p>
                      <a:r>
                        <a:rPr lang="en-US" sz="1800" b="0"/>
                        <a:t>Science</a:t>
                      </a:r>
                    </a:p>
                  </a:txBody>
                  <a:tcPr/>
                </a:tc>
                <a:tc>
                  <a:txBody>
                    <a:bodyPr/>
                    <a:lstStyle/>
                    <a:p>
                      <a:r>
                        <a:rPr lang="en-US" sz="1800"/>
                        <a:t>222</a:t>
                      </a:r>
                    </a:p>
                  </a:txBody>
                  <a:tcPr/>
                </a:tc>
                <a:tc gridSpan="2">
                  <a:txBody>
                    <a:bodyPr/>
                    <a:lstStyle/>
                    <a:p>
                      <a:r>
                        <a:rPr lang="en-US" sz="1800"/>
                        <a:t>134</a:t>
                      </a:r>
                    </a:p>
                  </a:txBody>
                  <a:tcPr/>
                </a:tc>
                <a:tc hMerge="1">
                  <a:txBody>
                    <a:bodyPr/>
                    <a:lstStyle/>
                    <a:p>
                      <a:endParaRPr lang="en-US" sz="1800"/>
                    </a:p>
                  </a:txBody>
                  <a:tcPr/>
                </a:tc>
                <a:tc>
                  <a:txBody>
                    <a:bodyPr/>
                    <a:lstStyle/>
                    <a:p>
                      <a:r>
                        <a:rPr lang="en-US" sz="1800"/>
                        <a:t>158</a:t>
                      </a:r>
                    </a:p>
                  </a:txBody>
                  <a:tcPr/>
                </a:tc>
                <a:tc>
                  <a:txBody>
                    <a:bodyPr/>
                    <a:lstStyle/>
                    <a:p>
                      <a:r>
                        <a:rPr lang="en-US" sz="1800"/>
                        <a:t>223</a:t>
                      </a:r>
                      <a:endParaRPr lang="en-US"/>
                    </a:p>
                  </a:txBody>
                  <a:tcPr/>
                </a:tc>
                <a:tc gridSpan="2">
                  <a:txBody>
                    <a:bodyPr/>
                    <a:lstStyle/>
                    <a:p>
                      <a:r>
                        <a:rPr lang="en-US" sz="1800"/>
                        <a:t>147</a:t>
                      </a:r>
                      <a:endParaRPr lang="en-US"/>
                    </a:p>
                  </a:txBody>
                  <a:tcPr/>
                </a:tc>
                <a:tc hMerge="1">
                  <a:txBody>
                    <a:bodyPr/>
                    <a:lstStyle/>
                    <a:p>
                      <a:endParaRPr lang="en-US" sz="1800"/>
                    </a:p>
                  </a:txBody>
                  <a:tcPr/>
                </a:tc>
                <a:tc>
                  <a:txBody>
                    <a:bodyPr/>
                    <a:lstStyle/>
                    <a:p>
                      <a:pPr lvl="0">
                        <a:buNone/>
                      </a:pPr>
                      <a:r>
                        <a:rPr lang="en-US" sz="1800"/>
                        <a:t>160</a:t>
                      </a:r>
                    </a:p>
                  </a:txBody>
                  <a:tcPr/>
                </a:tc>
                <a:extLst>
                  <a:ext uri="{0D108BD9-81ED-4DB2-BD59-A6C34878D82A}">
                    <a16:rowId xmlns:a16="http://schemas.microsoft.com/office/drawing/2014/main" val="3632170326"/>
                  </a:ext>
                </a:extLst>
              </a:tr>
            </a:tbl>
          </a:graphicData>
        </a:graphic>
      </p:graphicFrame>
      <p:sp>
        <p:nvSpPr>
          <p:cNvPr id="3" name="TextBox 2"/>
          <p:cNvSpPr txBox="1"/>
          <p:nvPr/>
        </p:nvSpPr>
        <p:spPr>
          <a:xfrm>
            <a:off x="2497417" y="5812760"/>
            <a:ext cx="3113674" cy="369332"/>
          </a:xfrm>
          <a:prstGeom prst="rect">
            <a:avLst/>
          </a:prstGeom>
          <a:noFill/>
        </p:spPr>
        <p:txBody>
          <a:bodyPr wrap="square" rtlCol="0">
            <a:spAutoFit/>
          </a:bodyPr>
          <a:lstStyle/>
          <a:p>
            <a:r>
              <a:rPr lang="en-US"/>
              <a:t>*244 Districts</a:t>
            </a:r>
          </a:p>
        </p:txBody>
      </p:sp>
    </p:spTree>
    <p:extLst>
      <p:ext uri="{BB962C8B-B14F-4D97-AF65-F5344CB8AC3E}">
        <p14:creationId xmlns:p14="http://schemas.microsoft.com/office/powerpoint/2010/main" val="12925695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Evolving NSCAS</a:t>
            </a:r>
            <a:endParaRPr lang="en-US" sz="5400" dirty="0"/>
          </a:p>
        </p:txBody>
      </p:sp>
      <p:sp>
        <p:nvSpPr>
          <p:cNvPr id="3" name="Subtitle 2"/>
          <p:cNvSpPr>
            <a:spLocks noGrp="1"/>
          </p:cNvSpPr>
          <p:nvPr>
            <p:ph type="subTitle" idx="1"/>
          </p:nvPr>
        </p:nvSpPr>
        <p:spPr/>
        <p:txBody>
          <a:bodyPr>
            <a:normAutofit/>
          </a:bodyPr>
          <a:lstStyle/>
          <a:p>
            <a:r>
              <a:rPr lang="en-US" sz="2800"/>
              <a:t>Statewide Assessment in Nebraska</a:t>
            </a:r>
          </a:p>
        </p:txBody>
      </p:sp>
    </p:spTree>
    <p:extLst>
      <p:ext uri="{BB962C8B-B14F-4D97-AF65-F5344CB8AC3E}">
        <p14:creationId xmlns:p14="http://schemas.microsoft.com/office/powerpoint/2010/main" val="3354857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a:t>
            </a:r>
            <a:r>
              <a:rPr lang="en-US" dirty="0"/>
              <a:t>Adaptive Through-Year Model</a:t>
            </a:r>
          </a:p>
        </p:txBody>
      </p:sp>
      <p:sp>
        <p:nvSpPr>
          <p:cNvPr id="3" name="Content Placeholder 2"/>
          <p:cNvSpPr>
            <a:spLocks noGrp="1"/>
          </p:cNvSpPr>
          <p:nvPr>
            <p:ph idx="1"/>
          </p:nvPr>
        </p:nvSpPr>
        <p:spPr>
          <a:xfrm>
            <a:off x="2438400" y="1374687"/>
            <a:ext cx="8915400" cy="5314212"/>
          </a:xfrm>
        </p:spPr>
        <p:txBody>
          <a:bodyPr>
            <a:normAutofit lnSpcReduction="10000"/>
          </a:bodyPr>
          <a:lstStyle/>
          <a:p>
            <a:pPr lvl="0"/>
            <a:r>
              <a:rPr lang="en-US" dirty="0" smtClean="0"/>
              <a:t>Goals:</a:t>
            </a:r>
          </a:p>
          <a:p>
            <a:pPr lvl="1"/>
            <a:r>
              <a:rPr lang="en-US" dirty="0" smtClean="0"/>
              <a:t>Provide more useful data throughout </a:t>
            </a:r>
            <a:r>
              <a:rPr lang="en-US" dirty="0"/>
              <a:t>the year </a:t>
            </a:r>
            <a:r>
              <a:rPr lang="en-US" dirty="0" smtClean="0"/>
              <a:t>to guide instruction.</a:t>
            </a:r>
          </a:p>
          <a:p>
            <a:pPr lvl="1"/>
            <a:endParaRPr lang="en-US" dirty="0"/>
          </a:p>
          <a:p>
            <a:pPr lvl="1"/>
            <a:r>
              <a:rPr lang="en-US" dirty="0" smtClean="0"/>
              <a:t>Reinforces assessment as an instructional tool. </a:t>
            </a:r>
          </a:p>
          <a:p>
            <a:pPr marL="457200" lvl="1" indent="0">
              <a:buNone/>
            </a:pPr>
            <a:endParaRPr lang="en-US" dirty="0"/>
          </a:p>
          <a:p>
            <a:pPr lvl="1"/>
            <a:r>
              <a:rPr lang="en-US" dirty="0" smtClean="0"/>
              <a:t>Examines </a:t>
            </a:r>
            <a:r>
              <a:rPr lang="en-US" dirty="0"/>
              <a:t>learning in </a:t>
            </a:r>
            <a:r>
              <a:rPr lang="en-US" dirty="0" smtClean="0"/>
              <a:t>context. </a:t>
            </a:r>
          </a:p>
          <a:p>
            <a:pPr lvl="1"/>
            <a:endParaRPr lang="en-US" dirty="0"/>
          </a:p>
          <a:p>
            <a:pPr lvl="1"/>
            <a:r>
              <a:rPr lang="en-US" dirty="0"/>
              <a:t>Multiple opportunities </a:t>
            </a:r>
            <a:r>
              <a:rPr lang="en-US" dirty="0" smtClean="0"/>
              <a:t>to showcase student learning within the context of Nebraska’s College and Career Ready Standards.</a:t>
            </a:r>
          </a:p>
          <a:p>
            <a:pPr lvl="1"/>
            <a:endParaRPr lang="en-US" dirty="0"/>
          </a:p>
          <a:p>
            <a:pPr lvl="1"/>
            <a:r>
              <a:rPr lang="en-US" dirty="0" smtClean="0"/>
              <a:t>Decreases overall testing time.</a:t>
            </a:r>
          </a:p>
          <a:p>
            <a:pPr lvl="1"/>
            <a:endParaRPr lang="en-US" dirty="0"/>
          </a:p>
          <a:p>
            <a:pPr lvl="1"/>
            <a:r>
              <a:rPr lang="en-US" dirty="0" smtClean="0"/>
              <a:t>Utilizes the strengths of NSCAS </a:t>
            </a:r>
            <a:r>
              <a:rPr lang="en-US" dirty="0"/>
              <a:t>General </a:t>
            </a:r>
            <a:r>
              <a:rPr lang="en-US" dirty="0" smtClean="0"/>
              <a:t>Summative &amp; MAP Growth.</a:t>
            </a:r>
            <a:endParaRPr lang="en-US" dirty="0"/>
          </a:p>
        </p:txBody>
      </p:sp>
    </p:spTree>
    <p:extLst>
      <p:ext uri="{BB962C8B-B14F-4D97-AF65-F5344CB8AC3E}">
        <p14:creationId xmlns:p14="http://schemas.microsoft.com/office/powerpoint/2010/main" val="30912078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E08F1-7811-4372-8BBF-936950612395}"/>
              </a:ext>
            </a:extLst>
          </p:cNvPr>
          <p:cNvSpPr>
            <a:spLocks noGrp="1"/>
          </p:cNvSpPr>
          <p:nvPr>
            <p:ph type="title"/>
          </p:nvPr>
        </p:nvSpPr>
        <p:spPr>
          <a:xfrm>
            <a:off x="2496065" y="542601"/>
            <a:ext cx="9543534" cy="486099"/>
          </a:xfrm>
        </p:spPr>
        <p:txBody>
          <a:bodyPr>
            <a:noAutofit/>
          </a:bodyPr>
          <a:lstStyle/>
          <a:p>
            <a:r>
              <a:rPr lang="en-US">
                <a:solidFill>
                  <a:schemeClr val="tx2"/>
                </a:solidFill>
              </a:rPr>
              <a:t>What we heard from Nebraska educators</a:t>
            </a:r>
          </a:p>
        </p:txBody>
      </p:sp>
      <p:sp>
        <p:nvSpPr>
          <p:cNvPr id="5" name="Text Placeholder 2">
            <a:extLst>
              <a:ext uri="{FF2B5EF4-FFF2-40B4-BE49-F238E27FC236}">
                <a16:creationId xmlns:a16="http://schemas.microsoft.com/office/drawing/2014/main" id="{45B4F972-B74C-47F9-8305-83184F459ED2}"/>
              </a:ext>
            </a:extLst>
          </p:cNvPr>
          <p:cNvSpPr txBox="1">
            <a:spLocks/>
          </p:cNvSpPr>
          <p:nvPr/>
        </p:nvSpPr>
        <p:spPr>
          <a:xfrm>
            <a:off x="6911545" y="1526423"/>
            <a:ext cx="4093791" cy="3921125"/>
          </a:xfrm>
          <a:prstGeom prst="rect">
            <a:avLst/>
          </a:prstGeom>
        </p:spPr>
        <p:txBody>
          <a:bodyPr vert="horz" lIns="91440" tIns="45720" rIns="91440" bIns="45720" rtlCol="0">
            <a:noAutofit/>
          </a:bodyPr>
          <a:lstStyle>
            <a:lvl1pPr marL="461963" indent="-461963" algn="l" defTabSz="914400" rtl="0" eaLnBrk="1" latinLnBrk="0" hangingPunct="1">
              <a:lnSpc>
                <a:spcPct val="110000"/>
              </a:lnSpc>
              <a:spcBef>
                <a:spcPts val="0"/>
              </a:spcBef>
              <a:spcAft>
                <a:spcPts val="1200"/>
              </a:spcAft>
              <a:buClr>
                <a:schemeClr val="accent1"/>
              </a:buClr>
              <a:buFont typeface="HiraginoSans-W3" charset="-128"/>
              <a:buChar char="✚"/>
              <a:tabLst/>
              <a:defRPr sz="24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12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1200"/>
              </a:spcAft>
              <a:buClr>
                <a:schemeClr val="accent1"/>
              </a:buClr>
              <a:buSzPct val="70000"/>
              <a:buFont typeface="HiraginoSans-W3" charset="-128"/>
              <a:buChar char="✚"/>
              <a:tabLst/>
              <a:defRPr sz="24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1200"/>
              </a:spcAft>
              <a:buClr>
                <a:schemeClr val="accent1"/>
              </a:buClr>
              <a:buSzPct val="80000"/>
              <a:buFont typeface="HiraginoSans-W3" charset="-128"/>
              <a:buChar char="-"/>
              <a:tabLst/>
              <a:defRPr sz="24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1149350" indent="-342900" algn="l" defTabSz="914400" rtl="0" eaLnBrk="1" latinLnBrk="0" hangingPunct="1">
              <a:lnSpc>
                <a:spcPct val="110000"/>
              </a:lnSpc>
              <a:spcBef>
                <a:spcPts val="500"/>
              </a:spcBef>
              <a:spcAft>
                <a:spcPts val="800"/>
              </a:spcAft>
              <a:buClr>
                <a:schemeClr val="accent1"/>
              </a:buClr>
              <a:buSzPct val="70000"/>
              <a:buFont typeface="HiraginoSans-W3" charset="-128"/>
              <a:buChar char="✚"/>
              <a:tabLst/>
              <a:defRPr sz="24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HiraginoSans-W3" panose="020B0400000000000000" pitchFamily="34" charset="-128"/>
              <a:buChar char="✚"/>
            </a:pPr>
            <a:r>
              <a:rPr lang="en-US" sz="2600" dirty="0"/>
              <a:t>Understandable, applicable results</a:t>
            </a:r>
          </a:p>
          <a:p>
            <a:pPr>
              <a:buFont typeface="HiraginoSans-W3" panose="020B0400000000000000" pitchFamily="34" charset="-128"/>
              <a:buChar char="✚"/>
            </a:pPr>
            <a:r>
              <a:rPr lang="en-US" sz="2600" dirty="0"/>
              <a:t>Helps reveal which schools need support </a:t>
            </a:r>
          </a:p>
          <a:p>
            <a:pPr>
              <a:buFont typeface="HiraginoSans-W3" panose="020B0400000000000000" pitchFamily="34" charset="-128"/>
              <a:buChar char="✚"/>
            </a:pPr>
            <a:r>
              <a:rPr lang="en-US" sz="2600" dirty="0"/>
              <a:t>Collaborative, ongoing professional learning</a:t>
            </a:r>
          </a:p>
          <a:p>
            <a:pPr>
              <a:buFont typeface="HiraginoSans-W3" panose="020B0400000000000000" pitchFamily="34" charset="-128"/>
              <a:buChar char="✚"/>
            </a:pPr>
            <a:r>
              <a:rPr lang="en-US" sz="2600" dirty="0"/>
              <a:t>A single assessment </a:t>
            </a:r>
            <a:r>
              <a:rPr lang="en-US" sz="2600" dirty="0" smtClean="0"/>
              <a:t>model/less </a:t>
            </a:r>
            <a:r>
              <a:rPr lang="en-US" sz="2600" dirty="0"/>
              <a:t>testing</a:t>
            </a:r>
          </a:p>
        </p:txBody>
      </p:sp>
      <p:sp>
        <p:nvSpPr>
          <p:cNvPr id="8" name="Text Placeholder 2">
            <a:extLst>
              <a:ext uri="{FF2B5EF4-FFF2-40B4-BE49-F238E27FC236}">
                <a16:creationId xmlns:a16="http://schemas.microsoft.com/office/drawing/2014/main" id="{93DE9534-CD5D-814B-8C2F-EF281B6957EF}"/>
              </a:ext>
            </a:extLst>
          </p:cNvPr>
          <p:cNvSpPr txBox="1">
            <a:spLocks/>
          </p:cNvSpPr>
          <p:nvPr/>
        </p:nvSpPr>
        <p:spPr>
          <a:xfrm>
            <a:off x="2397211" y="1526422"/>
            <a:ext cx="3723694" cy="3921125"/>
          </a:xfrm>
          <a:prstGeom prst="rect">
            <a:avLst/>
          </a:prstGeom>
        </p:spPr>
        <p:txBody>
          <a:bodyPr vert="horz" lIns="91440" tIns="45720" rIns="91440" bIns="45720" rtlCol="0">
            <a:noAutofit/>
          </a:bodyPr>
          <a:lstStyle>
            <a:lvl1pPr marL="461963" indent="-461963" algn="l" defTabSz="914400" rtl="0" eaLnBrk="1" latinLnBrk="0" hangingPunct="1">
              <a:lnSpc>
                <a:spcPct val="110000"/>
              </a:lnSpc>
              <a:spcBef>
                <a:spcPts val="0"/>
              </a:spcBef>
              <a:spcAft>
                <a:spcPts val="1200"/>
              </a:spcAft>
              <a:buClr>
                <a:schemeClr val="accent1"/>
              </a:buClr>
              <a:buFont typeface="HiraginoSans-W3" charset="-128"/>
              <a:buChar char="✚"/>
              <a:tabLst/>
              <a:defRPr sz="2400" i="0" kern="1200" spc="0" baseline="0">
                <a:solidFill>
                  <a:schemeClr val="tx1"/>
                </a:solidFill>
                <a:latin typeface="+mn-lt"/>
                <a:ea typeface="+mn-ea"/>
                <a:cs typeface="+mn-cs"/>
              </a:defRPr>
            </a:lvl1pPr>
            <a:lvl2pPr marL="806450" indent="-344488" algn="l" defTabSz="914400" rtl="0" eaLnBrk="1" latinLnBrk="0" hangingPunct="1">
              <a:lnSpc>
                <a:spcPct val="110000"/>
              </a:lnSpc>
              <a:spcBef>
                <a:spcPts val="0"/>
              </a:spcBef>
              <a:spcAft>
                <a:spcPts val="1200"/>
              </a:spcAft>
              <a:buClr>
                <a:schemeClr val="accent1"/>
              </a:buClr>
              <a:buFont typeface="Cambria" charset="0"/>
              <a:buChar char="⎼"/>
              <a:tabLst/>
              <a:defRPr sz="2400" i="0" kern="1200">
                <a:solidFill>
                  <a:schemeClr val="tx1"/>
                </a:solidFill>
                <a:latin typeface="+mn-lt"/>
                <a:ea typeface="+mn-ea"/>
                <a:cs typeface="+mn-cs"/>
              </a:defRPr>
            </a:lvl2pPr>
            <a:lvl3pPr marL="1149350" indent="-342900" algn="l" defTabSz="914400" rtl="0" eaLnBrk="1" latinLnBrk="0" hangingPunct="1">
              <a:lnSpc>
                <a:spcPct val="110000"/>
              </a:lnSpc>
              <a:spcBef>
                <a:spcPts val="0"/>
              </a:spcBef>
              <a:spcAft>
                <a:spcPts val="1200"/>
              </a:spcAft>
              <a:buClr>
                <a:schemeClr val="accent1"/>
              </a:buClr>
              <a:buSzPct val="70000"/>
              <a:buFont typeface="HiraginoSans-W3" charset="-128"/>
              <a:buChar char="✚"/>
              <a:tabLst/>
              <a:defRPr sz="2400" i="0" kern="1200" baseline="0">
                <a:solidFill>
                  <a:schemeClr val="tx1"/>
                </a:solidFill>
                <a:latin typeface="+mn-lt"/>
                <a:ea typeface="+mn-ea"/>
                <a:cs typeface="+mn-cs"/>
              </a:defRPr>
            </a:lvl3pPr>
            <a:lvl4pPr marL="1493838" indent="-284163" algn="l" defTabSz="914400" rtl="0" eaLnBrk="1" latinLnBrk="0" hangingPunct="1">
              <a:lnSpc>
                <a:spcPct val="110000"/>
              </a:lnSpc>
              <a:spcBef>
                <a:spcPts val="0"/>
              </a:spcBef>
              <a:spcAft>
                <a:spcPts val="1200"/>
              </a:spcAft>
              <a:buClr>
                <a:schemeClr val="accent1"/>
              </a:buClr>
              <a:buSzPct val="80000"/>
              <a:buFont typeface="HiraginoSans-W3" charset="-128"/>
              <a:buChar char="-"/>
              <a:tabLst/>
              <a:defRPr sz="2400" i="0" kern="1200" baseline="0">
                <a:solidFill>
                  <a:schemeClr val="tx1"/>
                </a:solidFill>
                <a:latin typeface="+mn-lt"/>
                <a:ea typeface="+mn-ea"/>
                <a:cs typeface="+mn-cs"/>
              </a:defRPr>
            </a:lvl4pPr>
            <a:lvl5pPr marL="806450" indent="-344488" algn="l" defTabSz="914400" rtl="0" eaLnBrk="1" latinLnBrk="0" hangingPunct="1">
              <a:lnSpc>
                <a:spcPct val="110000"/>
              </a:lnSpc>
              <a:spcBef>
                <a:spcPts val="500"/>
              </a:spcBef>
              <a:spcAft>
                <a:spcPts val="800"/>
              </a:spcAft>
              <a:buClr>
                <a:schemeClr val="accent1"/>
              </a:buClr>
              <a:buSzPct val="80000"/>
              <a:buFont typeface="Monaco" charset="0"/>
              <a:buChar char="⎼"/>
              <a:tabLst/>
              <a:defRPr sz="2400" i="0" kern="1200">
                <a:solidFill>
                  <a:schemeClr val="tx1"/>
                </a:solidFill>
                <a:latin typeface="+mn-lt"/>
                <a:ea typeface="+mn-ea"/>
                <a:cs typeface="+mn-cs"/>
              </a:defRPr>
            </a:lvl5pPr>
            <a:lvl6pPr marL="1149350" indent="-342900" algn="l" defTabSz="914400" rtl="0" eaLnBrk="1" latinLnBrk="0" hangingPunct="1">
              <a:lnSpc>
                <a:spcPct val="110000"/>
              </a:lnSpc>
              <a:spcBef>
                <a:spcPts val="500"/>
              </a:spcBef>
              <a:spcAft>
                <a:spcPts val="800"/>
              </a:spcAft>
              <a:buClr>
                <a:schemeClr val="accent1"/>
              </a:buClr>
              <a:buSzPct val="70000"/>
              <a:buFont typeface="HiraginoSans-W3" charset="-128"/>
              <a:buChar char="✚"/>
              <a:tabLst/>
              <a:defRPr sz="2400" i="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HiraginoSans-W3" panose="020B0400000000000000" pitchFamily="34" charset="-128"/>
              <a:buChar char="✚"/>
            </a:pPr>
            <a:r>
              <a:rPr lang="en-US" sz="2600"/>
              <a:t>Insights that inform daily instruction </a:t>
            </a:r>
          </a:p>
          <a:p>
            <a:pPr>
              <a:buFont typeface="HiraginoSans-W3" panose="020B0400000000000000" pitchFamily="34" charset="-128"/>
              <a:buChar char="✚"/>
            </a:pPr>
            <a:r>
              <a:rPr lang="en-US" sz="2600"/>
              <a:t>Alignment to standards </a:t>
            </a:r>
          </a:p>
          <a:p>
            <a:pPr>
              <a:buFont typeface="HiraginoSans-W3" panose="020B0400000000000000" pitchFamily="34" charset="-128"/>
              <a:buChar char="✚"/>
            </a:pPr>
            <a:r>
              <a:rPr lang="en-US" sz="2600"/>
              <a:t>Accelerates learning for all students </a:t>
            </a:r>
          </a:p>
          <a:p>
            <a:pPr>
              <a:buFont typeface="HiraginoSans-W3" panose="020B0400000000000000" pitchFamily="34" charset="-128"/>
              <a:buChar char="✚"/>
            </a:pPr>
            <a:r>
              <a:rPr lang="en-US" sz="2600"/>
              <a:t>Easy to use/administer with consistent experiences for students and teachers </a:t>
            </a:r>
          </a:p>
        </p:txBody>
      </p:sp>
    </p:spTree>
    <p:extLst>
      <p:ext uri="{BB962C8B-B14F-4D97-AF65-F5344CB8AC3E}">
        <p14:creationId xmlns:p14="http://schemas.microsoft.com/office/powerpoint/2010/main" val="12741831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3"/>
          </p:nvPr>
        </p:nvSpPr>
        <p:spPr/>
        <p:txBody>
          <a:bodyPr/>
          <a:lstStyle/>
          <a:p>
            <a:r>
              <a:rPr lang="en-US" sz="3600" dirty="0" smtClean="0"/>
              <a:t>Agenda</a:t>
            </a:r>
            <a:r>
              <a:rPr lang="en-US" dirty="0" smtClean="0"/>
              <a:t> </a:t>
            </a:r>
            <a:endParaRPr lang="en-US" dirty="0"/>
          </a:p>
        </p:txBody>
      </p:sp>
      <p:sp>
        <p:nvSpPr>
          <p:cNvPr id="4" name="Content Placeholder 3"/>
          <p:cNvSpPr>
            <a:spLocks noGrp="1"/>
          </p:cNvSpPr>
          <p:nvPr>
            <p:ph sz="quarter" idx="4"/>
          </p:nvPr>
        </p:nvSpPr>
        <p:spPr/>
        <p:txBody>
          <a:bodyPr/>
          <a:lstStyle/>
          <a:p>
            <a:r>
              <a:rPr lang="en-US" dirty="0" smtClean="0"/>
              <a:t>8:30-9:00		Check In</a:t>
            </a:r>
          </a:p>
          <a:p>
            <a:r>
              <a:rPr lang="en-US" dirty="0" smtClean="0"/>
              <a:t>9:00-10:30	NSCAS Innovation</a:t>
            </a:r>
          </a:p>
          <a:p>
            <a:r>
              <a:rPr lang="en-US" dirty="0" smtClean="0"/>
              <a:t>10:30-10:40	Break</a:t>
            </a:r>
          </a:p>
          <a:p>
            <a:r>
              <a:rPr lang="en-US" dirty="0" smtClean="0"/>
              <a:t>10:40-10:50	Formative Assessment</a:t>
            </a:r>
          </a:p>
          <a:p>
            <a:r>
              <a:rPr lang="en-US" dirty="0" smtClean="0"/>
              <a:t>10:50-12:00	NSCAS Update</a:t>
            </a:r>
          </a:p>
          <a:p>
            <a:pPr lvl="7"/>
            <a:r>
              <a:rPr lang="en-US" dirty="0" smtClean="0"/>
              <a:t>Data</a:t>
            </a:r>
          </a:p>
          <a:p>
            <a:pPr lvl="7"/>
            <a:r>
              <a:rPr lang="en-US" dirty="0"/>
              <a:t>N</a:t>
            </a:r>
            <a:r>
              <a:rPr lang="en-US" dirty="0" smtClean="0"/>
              <a:t>SCAS ACT</a:t>
            </a:r>
          </a:p>
          <a:p>
            <a:pPr lvl="7"/>
            <a:r>
              <a:rPr lang="en-US" dirty="0" smtClean="0"/>
              <a:t>NSCAS General</a:t>
            </a:r>
          </a:p>
          <a:p>
            <a:pPr lvl="7"/>
            <a:r>
              <a:rPr lang="en-US" dirty="0" smtClean="0"/>
              <a:t>NSCAS Alternate</a:t>
            </a:r>
          </a:p>
          <a:p>
            <a:pPr lvl="7"/>
            <a:r>
              <a:rPr lang="en-US" dirty="0" smtClean="0"/>
              <a:t>Professional Learning</a:t>
            </a:r>
          </a:p>
        </p:txBody>
      </p:sp>
    </p:spTree>
    <p:extLst>
      <p:ext uri="{BB962C8B-B14F-4D97-AF65-F5344CB8AC3E}">
        <p14:creationId xmlns:p14="http://schemas.microsoft.com/office/powerpoint/2010/main" val="12742806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761" y="2127250"/>
            <a:ext cx="5019676" cy="1325563"/>
          </a:xfrm>
        </p:spPr>
        <p:txBody>
          <a:bodyPr/>
          <a:lstStyle/>
          <a:p>
            <a:r>
              <a:rPr lang="en-US" dirty="0"/>
              <a:t>NSCAS Adaptive Through-Year Model</a:t>
            </a:r>
          </a:p>
        </p:txBody>
      </p:sp>
      <p:sp>
        <p:nvSpPr>
          <p:cNvPr id="3" name="Content Placeholder 2"/>
          <p:cNvSpPr>
            <a:spLocks noGrp="1"/>
          </p:cNvSpPr>
          <p:nvPr>
            <p:ph sz="half" idx="2"/>
          </p:nvPr>
        </p:nvSpPr>
        <p:spPr>
          <a:xfrm>
            <a:off x="3890767" y="3452813"/>
            <a:ext cx="5019676" cy="2614612"/>
          </a:xfrm>
        </p:spPr>
        <p:txBody>
          <a:bodyPr>
            <a:normAutofit/>
          </a:bodyPr>
          <a:lstStyle/>
          <a:p>
            <a:pPr marL="0" indent="0">
              <a:buNone/>
            </a:pPr>
            <a:r>
              <a:rPr lang="en-US" sz="3200" dirty="0" smtClean="0"/>
              <a:t>Simply put, this model combines the current NSCAS Summative </a:t>
            </a:r>
            <a:r>
              <a:rPr lang="en-US" sz="3200" dirty="0"/>
              <a:t>and </a:t>
            </a:r>
            <a:r>
              <a:rPr lang="en-US" sz="3200" dirty="0" smtClean="0"/>
              <a:t>NSCAS Interim into a hybrid model.</a:t>
            </a:r>
            <a:endParaRPr lang="en-US" sz="3200" dirty="0"/>
          </a:p>
        </p:txBody>
      </p:sp>
    </p:spTree>
    <p:extLst>
      <p:ext uri="{BB962C8B-B14F-4D97-AF65-F5344CB8AC3E}">
        <p14:creationId xmlns:p14="http://schemas.microsoft.com/office/powerpoint/2010/main" val="1114262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754E-0F1E-4FDE-903D-CD231262FF92}"/>
              </a:ext>
            </a:extLst>
          </p:cNvPr>
          <p:cNvSpPr>
            <a:spLocks noGrp="1"/>
          </p:cNvSpPr>
          <p:nvPr>
            <p:ph type="title"/>
          </p:nvPr>
        </p:nvSpPr>
        <p:spPr>
          <a:xfrm>
            <a:off x="2309230" y="560946"/>
            <a:ext cx="10114418" cy="486099"/>
          </a:xfrm>
        </p:spPr>
        <p:txBody>
          <a:bodyPr>
            <a:noAutofit/>
          </a:bodyPr>
          <a:lstStyle/>
          <a:p>
            <a:r>
              <a:rPr lang="en-US" dirty="0" smtClean="0">
                <a:solidFill>
                  <a:schemeClr val="tx2"/>
                </a:solidFill>
              </a:rPr>
              <a:t/>
            </a:r>
            <a:br>
              <a:rPr lang="en-US" dirty="0" smtClean="0">
                <a:solidFill>
                  <a:schemeClr val="tx2"/>
                </a:solidFill>
              </a:rPr>
            </a:br>
            <a:r>
              <a:rPr lang="en-US" dirty="0" smtClean="0">
                <a:solidFill>
                  <a:schemeClr val="tx2"/>
                </a:solidFill>
              </a:rPr>
              <a:t>NSCAS Adaptive Through-Year Model</a:t>
            </a:r>
            <a:r>
              <a:rPr lang="en-US" dirty="0">
                <a:solidFill>
                  <a:schemeClr val="tx2"/>
                </a:solidFill>
              </a:rPr>
              <a:t/>
            </a:r>
            <a:br>
              <a:rPr lang="en-US" dirty="0">
                <a:solidFill>
                  <a:schemeClr val="tx2"/>
                </a:solidFill>
              </a:rPr>
            </a:br>
            <a:endParaRPr lang="en-US" dirty="0">
              <a:latin typeface="Arial Black" panose="020B0A04020102020204" pitchFamily="34" charset="0"/>
            </a:endParaRPr>
          </a:p>
        </p:txBody>
      </p:sp>
      <p:sp>
        <p:nvSpPr>
          <p:cNvPr id="3" name="Text Placeholder 2">
            <a:extLst>
              <a:ext uri="{FF2B5EF4-FFF2-40B4-BE49-F238E27FC236}">
                <a16:creationId xmlns:a16="http://schemas.microsoft.com/office/drawing/2014/main" id="{9AECD90D-66EB-44C8-A993-BAE5A6828147}"/>
              </a:ext>
            </a:extLst>
          </p:cNvPr>
          <p:cNvSpPr>
            <a:spLocks noGrp="1"/>
          </p:cNvSpPr>
          <p:nvPr>
            <p:ph type="body" sz="quarter" idx="21"/>
          </p:nvPr>
        </p:nvSpPr>
        <p:spPr>
          <a:xfrm>
            <a:off x="2199502" y="1548715"/>
            <a:ext cx="9762854" cy="5090080"/>
          </a:xfrm>
        </p:spPr>
        <p:txBody>
          <a:bodyPr>
            <a:normAutofit lnSpcReduction="10000"/>
          </a:bodyPr>
          <a:lstStyle/>
          <a:p>
            <a:pPr marL="0" indent="0">
              <a:buNone/>
            </a:pPr>
            <a:r>
              <a:rPr lang="en-US" dirty="0" smtClean="0">
                <a:latin typeface="Arial Black" panose="020B0A04020102020204" pitchFamily="34" charset="0"/>
              </a:rPr>
              <a:t>Allows multiple </a:t>
            </a:r>
            <a:r>
              <a:rPr lang="en-US" dirty="0">
                <a:latin typeface="Arial Black" panose="020B0A04020102020204" pitchFamily="34" charset="0"/>
              </a:rPr>
              <a:t>measures from one </a:t>
            </a:r>
            <a:r>
              <a:rPr lang="en-US" dirty="0" smtClean="0">
                <a:latin typeface="Arial Black" panose="020B0A04020102020204" pitchFamily="34" charset="0"/>
              </a:rPr>
              <a:t>model and:</a:t>
            </a:r>
            <a:endParaRPr lang="en-US" dirty="0">
              <a:latin typeface="Arial Black" panose="020B0A04020102020204" pitchFamily="34" charset="0"/>
            </a:endParaRPr>
          </a:p>
          <a:p>
            <a:r>
              <a:rPr lang="en-US" dirty="0"/>
              <a:t>Summative proficiency scores once/year for accountability </a:t>
            </a:r>
            <a:r>
              <a:rPr lang="en-US" dirty="0" smtClean="0"/>
              <a:t>purposes.</a:t>
            </a:r>
          </a:p>
          <a:p>
            <a:pPr marL="0" indent="0">
              <a:buNone/>
            </a:pPr>
            <a:endParaRPr lang="en-US" dirty="0"/>
          </a:p>
          <a:p>
            <a:r>
              <a:rPr lang="en-US" dirty="0"/>
              <a:t>Grade-level performance data </a:t>
            </a:r>
            <a:r>
              <a:rPr lang="en-US" dirty="0" smtClean="0"/>
              <a:t>up to three </a:t>
            </a:r>
            <a:r>
              <a:rPr lang="en-US" dirty="0"/>
              <a:t>times a year – in time for districts to </a:t>
            </a:r>
            <a:r>
              <a:rPr lang="en-US" dirty="0" smtClean="0"/>
              <a:t>adjust instruction.</a:t>
            </a:r>
          </a:p>
          <a:p>
            <a:pPr marL="0" indent="0">
              <a:buNone/>
            </a:pPr>
            <a:endParaRPr lang="en-US" dirty="0"/>
          </a:p>
          <a:p>
            <a:r>
              <a:rPr lang="en-US" dirty="0"/>
              <a:t>Growth as year-to-year changes in aggregate summative </a:t>
            </a:r>
            <a:r>
              <a:rPr lang="en-US" dirty="0" smtClean="0"/>
              <a:t>performance.</a:t>
            </a:r>
          </a:p>
          <a:p>
            <a:pPr marL="0" indent="0">
              <a:buNone/>
            </a:pPr>
            <a:r>
              <a:rPr lang="en-US" dirty="0" smtClean="0"/>
              <a:t>  </a:t>
            </a:r>
            <a:endParaRPr lang="en-US" dirty="0"/>
          </a:p>
          <a:p>
            <a:r>
              <a:rPr lang="en-US" dirty="0"/>
              <a:t>Growth as how much each student learns during the year, regardless of achievement </a:t>
            </a:r>
            <a:r>
              <a:rPr lang="en-US" dirty="0" smtClean="0"/>
              <a:t>level.</a:t>
            </a:r>
            <a:endParaRPr lang="en-US" dirty="0"/>
          </a:p>
          <a:p>
            <a:pPr marL="461962" lvl="1" indent="0">
              <a:buNone/>
            </a:pPr>
            <a:endParaRPr lang="en-US" dirty="0"/>
          </a:p>
          <a:p>
            <a:pPr marL="0" indent="0">
              <a:buNone/>
            </a:pPr>
            <a:endParaRPr lang="en-US" dirty="0"/>
          </a:p>
        </p:txBody>
      </p:sp>
    </p:spTree>
    <p:extLst>
      <p:ext uri="{BB962C8B-B14F-4D97-AF65-F5344CB8AC3E}">
        <p14:creationId xmlns:p14="http://schemas.microsoft.com/office/powerpoint/2010/main" val="26773475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13E4E-0274-49D4-B4ED-778EE35FCF28}"/>
              </a:ext>
            </a:extLst>
          </p:cNvPr>
          <p:cNvPicPr/>
          <p:nvPr/>
        </p:nvPicPr>
        <p:blipFill rotWithShape="1">
          <a:blip r:embed="rId3">
            <a:extLst>
              <a:ext uri="{28A0092B-C50C-407E-A947-70E740481C1C}">
                <a14:useLocalDpi xmlns:a14="http://schemas.microsoft.com/office/drawing/2010/main" val="0"/>
              </a:ext>
            </a:extLst>
          </a:blip>
          <a:srcRect l="-800" t="-2424" r="18010" b="-3012"/>
          <a:stretch/>
        </p:blipFill>
        <p:spPr bwMode="auto">
          <a:xfrm>
            <a:off x="4554583" y="1715589"/>
            <a:ext cx="7297783" cy="5142411"/>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7B36EFE7-5D81-446E-96D6-804B3646A717}"/>
              </a:ext>
            </a:extLst>
          </p:cNvPr>
          <p:cNvSpPr>
            <a:spLocks noGrp="1"/>
          </p:cNvSpPr>
          <p:nvPr>
            <p:ph type="title"/>
          </p:nvPr>
        </p:nvSpPr>
        <p:spPr>
          <a:xfrm>
            <a:off x="2791080" y="100351"/>
            <a:ext cx="10824788" cy="1143135"/>
          </a:xfrm>
        </p:spPr>
        <p:txBody>
          <a:bodyPr>
            <a:normAutofit fontScale="90000"/>
          </a:bodyPr>
          <a:lstStyle/>
          <a:p>
            <a:r>
              <a:rPr lang="en-US" sz="4900" dirty="0"/>
              <a:t>Adaptive Through-Year </a:t>
            </a:r>
            <a:r>
              <a:rPr lang="en-US" sz="4900" dirty="0" smtClean="0"/>
              <a:t>Model</a:t>
            </a:r>
            <a:r>
              <a:rPr lang="en-US" dirty="0"/>
              <a:t/>
            </a:r>
            <a:br>
              <a:rPr lang="en-US" dirty="0"/>
            </a:br>
            <a:r>
              <a:rPr lang="en-US" sz="4000" dirty="0"/>
              <a:t>Essentially hybrid of summative and interim</a:t>
            </a:r>
            <a:endParaRPr lang="en-US" sz="4000" dirty="0">
              <a:solidFill>
                <a:srgbClr val="00B0F0"/>
              </a:solidFill>
            </a:endParaRPr>
          </a:p>
        </p:txBody>
      </p:sp>
      <p:sp>
        <p:nvSpPr>
          <p:cNvPr id="3" name="Text Placeholder 2">
            <a:extLst>
              <a:ext uri="{FF2B5EF4-FFF2-40B4-BE49-F238E27FC236}">
                <a16:creationId xmlns:a16="http://schemas.microsoft.com/office/drawing/2014/main" id="{70A68042-E63C-44B0-9A60-A873E7FF373B}"/>
              </a:ext>
            </a:extLst>
          </p:cNvPr>
          <p:cNvSpPr>
            <a:spLocks noGrp="1"/>
          </p:cNvSpPr>
          <p:nvPr>
            <p:ph type="body" sz="quarter" idx="24"/>
          </p:nvPr>
        </p:nvSpPr>
        <p:spPr>
          <a:xfrm>
            <a:off x="0" y="1715589"/>
            <a:ext cx="4659087" cy="5059284"/>
          </a:xfrm>
        </p:spPr>
        <p:txBody>
          <a:bodyPr>
            <a:normAutofit fontScale="92500" lnSpcReduction="20000"/>
          </a:bodyPr>
          <a:lstStyle/>
          <a:p>
            <a:pPr fontAlgn="base"/>
            <a:r>
              <a:rPr lang="en-US" dirty="0"/>
              <a:t>Keeps what educators like about MAP</a:t>
            </a:r>
          </a:p>
          <a:p>
            <a:pPr fontAlgn="base"/>
            <a:r>
              <a:rPr lang="en-US" dirty="0" smtClean="0"/>
              <a:t>Up to three </a:t>
            </a:r>
            <a:r>
              <a:rPr lang="en-US" dirty="0"/>
              <a:t>administrations with common blueprint</a:t>
            </a:r>
          </a:p>
          <a:p>
            <a:r>
              <a:rPr lang="en-US" dirty="0"/>
              <a:t>Each administration about as long as a MAP administration; picks up from where student left off</a:t>
            </a:r>
          </a:p>
          <a:p>
            <a:r>
              <a:rPr lang="en-US" dirty="0"/>
              <a:t>State-aligned ELA and math content to measure proficiency</a:t>
            </a:r>
          </a:p>
          <a:p>
            <a:r>
              <a:rPr lang="en-US" dirty="0" smtClean="0"/>
              <a:t>Computer Adaptive Test (CAT) </a:t>
            </a:r>
            <a:r>
              <a:rPr lang="en-US" dirty="0"/>
              <a:t>using prior information, allowed off grade level in fall and winter</a:t>
            </a:r>
          </a:p>
          <a:p>
            <a:r>
              <a:rPr lang="en-US" dirty="0"/>
              <a:t>CAT using prior information may allow off grade level in the spring conditional on research and state policy and peer review processes </a:t>
            </a:r>
          </a:p>
          <a:p>
            <a:r>
              <a:rPr lang="en-US" dirty="0" smtClean="0"/>
              <a:t>Highly </a:t>
            </a:r>
            <a:r>
              <a:rPr lang="en-US" dirty="0"/>
              <a:t>configurable</a:t>
            </a:r>
          </a:p>
        </p:txBody>
      </p:sp>
      <p:sp>
        <p:nvSpPr>
          <p:cNvPr id="8" name="TextBox 7">
            <a:extLst>
              <a:ext uri="{FF2B5EF4-FFF2-40B4-BE49-F238E27FC236}">
                <a16:creationId xmlns:a16="http://schemas.microsoft.com/office/drawing/2014/main" id="{5B89E4FF-AC46-4EAA-9661-2AB4204B061F}"/>
              </a:ext>
            </a:extLst>
          </p:cNvPr>
          <p:cNvSpPr txBox="1"/>
          <p:nvPr/>
        </p:nvSpPr>
        <p:spPr>
          <a:xfrm>
            <a:off x="5276313" y="4589417"/>
            <a:ext cx="787395" cy="369332"/>
          </a:xfrm>
          <a:prstGeom prst="rect">
            <a:avLst/>
          </a:prstGeom>
          <a:noFill/>
        </p:spPr>
        <p:txBody>
          <a:bodyPr wrap="none" rtlCol="0">
            <a:spAutoFit/>
          </a:bodyPr>
          <a:lstStyle/>
          <a:p>
            <a:r>
              <a:rPr lang="en-US" dirty="0">
                <a:solidFill>
                  <a:srgbClr val="00B050"/>
                </a:solidFill>
              </a:rPr>
              <a:t>Priors</a:t>
            </a:r>
          </a:p>
        </p:txBody>
      </p:sp>
      <p:sp>
        <p:nvSpPr>
          <p:cNvPr id="9" name="TextBox 8">
            <a:extLst>
              <a:ext uri="{FF2B5EF4-FFF2-40B4-BE49-F238E27FC236}">
                <a16:creationId xmlns:a16="http://schemas.microsoft.com/office/drawing/2014/main" id="{45462EC8-6515-4405-B757-5422D3627D05}"/>
              </a:ext>
            </a:extLst>
          </p:cNvPr>
          <p:cNvSpPr txBox="1"/>
          <p:nvPr/>
        </p:nvSpPr>
        <p:spPr>
          <a:xfrm>
            <a:off x="7311576" y="4060763"/>
            <a:ext cx="787395" cy="369332"/>
          </a:xfrm>
          <a:prstGeom prst="rect">
            <a:avLst/>
          </a:prstGeom>
          <a:noFill/>
        </p:spPr>
        <p:txBody>
          <a:bodyPr wrap="none" rtlCol="0">
            <a:spAutoFit/>
          </a:bodyPr>
          <a:lstStyle/>
          <a:p>
            <a:r>
              <a:rPr lang="en-US">
                <a:solidFill>
                  <a:srgbClr val="00B050"/>
                </a:solidFill>
              </a:rPr>
              <a:t>Priors</a:t>
            </a:r>
          </a:p>
        </p:txBody>
      </p:sp>
      <p:sp>
        <p:nvSpPr>
          <p:cNvPr id="10" name="TextBox 9">
            <a:extLst>
              <a:ext uri="{FF2B5EF4-FFF2-40B4-BE49-F238E27FC236}">
                <a16:creationId xmlns:a16="http://schemas.microsoft.com/office/drawing/2014/main" id="{2720012C-3981-44AD-97E1-393625F16537}"/>
              </a:ext>
            </a:extLst>
          </p:cNvPr>
          <p:cNvSpPr txBox="1"/>
          <p:nvPr/>
        </p:nvSpPr>
        <p:spPr>
          <a:xfrm>
            <a:off x="9348652" y="3640966"/>
            <a:ext cx="787395" cy="369332"/>
          </a:xfrm>
          <a:prstGeom prst="rect">
            <a:avLst/>
          </a:prstGeom>
          <a:noFill/>
        </p:spPr>
        <p:txBody>
          <a:bodyPr wrap="none" rtlCol="0">
            <a:spAutoFit/>
          </a:bodyPr>
          <a:lstStyle/>
          <a:p>
            <a:r>
              <a:rPr lang="en-US">
                <a:solidFill>
                  <a:srgbClr val="00B050"/>
                </a:solidFill>
              </a:rPr>
              <a:t>Priors</a:t>
            </a:r>
          </a:p>
        </p:txBody>
      </p:sp>
      <p:sp>
        <p:nvSpPr>
          <p:cNvPr id="5" name="TextBox 4"/>
          <p:cNvSpPr txBox="1"/>
          <p:nvPr/>
        </p:nvSpPr>
        <p:spPr>
          <a:xfrm>
            <a:off x="6063708" y="2093495"/>
            <a:ext cx="1247868" cy="923330"/>
          </a:xfrm>
          <a:prstGeom prst="rect">
            <a:avLst/>
          </a:prstGeom>
          <a:noFill/>
        </p:spPr>
        <p:txBody>
          <a:bodyPr wrap="square" rtlCol="0">
            <a:spAutoFit/>
          </a:bodyPr>
          <a:lstStyle/>
          <a:p>
            <a:r>
              <a:rPr lang="en-US" dirty="0" smtClean="0"/>
              <a:t>Optional</a:t>
            </a:r>
          </a:p>
          <a:p>
            <a:r>
              <a:rPr lang="en-US" dirty="0"/>
              <a:t>b</a:t>
            </a:r>
            <a:r>
              <a:rPr lang="en-US" dirty="0" smtClean="0"/>
              <a:t>ut</a:t>
            </a:r>
          </a:p>
          <a:p>
            <a:r>
              <a:rPr lang="en-US" dirty="0" smtClean="0"/>
              <a:t>Encouraged </a:t>
            </a:r>
            <a:endParaRPr lang="en-US" dirty="0"/>
          </a:p>
        </p:txBody>
      </p:sp>
      <p:sp>
        <p:nvSpPr>
          <p:cNvPr id="11" name="TextBox 10"/>
          <p:cNvSpPr txBox="1"/>
          <p:nvPr/>
        </p:nvSpPr>
        <p:spPr>
          <a:xfrm>
            <a:off x="7997718" y="2121751"/>
            <a:ext cx="1350934" cy="1200329"/>
          </a:xfrm>
          <a:prstGeom prst="rect">
            <a:avLst/>
          </a:prstGeom>
          <a:noFill/>
        </p:spPr>
        <p:txBody>
          <a:bodyPr wrap="square" rtlCol="0">
            <a:spAutoFit/>
          </a:bodyPr>
          <a:lstStyle/>
          <a:p>
            <a:r>
              <a:rPr lang="en-US" dirty="0" smtClean="0"/>
              <a:t>Optional</a:t>
            </a:r>
          </a:p>
          <a:p>
            <a:r>
              <a:rPr lang="en-US" dirty="0"/>
              <a:t>But</a:t>
            </a:r>
          </a:p>
          <a:p>
            <a:r>
              <a:rPr lang="en-US" dirty="0"/>
              <a:t>Encouraged </a:t>
            </a:r>
          </a:p>
          <a:p>
            <a:r>
              <a:rPr lang="en-US" dirty="0" smtClean="0"/>
              <a:t> </a:t>
            </a:r>
            <a:endParaRPr lang="en-US" dirty="0"/>
          </a:p>
        </p:txBody>
      </p:sp>
      <p:sp>
        <p:nvSpPr>
          <p:cNvPr id="12" name="TextBox 11"/>
          <p:cNvSpPr txBox="1"/>
          <p:nvPr/>
        </p:nvSpPr>
        <p:spPr>
          <a:xfrm>
            <a:off x="9931728" y="2093495"/>
            <a:ext cx="1058779" cy="369332"/>
          </a:xfrm>
          <a:prstGeom prst="rect">
            <a:avLst/>
          </a:prstGeom>
          <a:noFill/>
        </p:spPr>
        <p:txBody>
          <a:bodyPr wrap="square" rtlCol="0">
            <a:spAutoFit/>
          </a:bodyPr>
          <a:lstStyle/>
          <a:p>
            <a:r>
              <a:rPr lang="en-US" dirty="0" smtClean="0"/>
              <a:t>Required </a:t>
            </a:r>
            <a:endParaRPr lang="en-US" dirty="0"/>
          </a:p>
        </p:txBody>
      </p:sp>
    </p:spTree>
    <p:extLst>
      <p:ext uri="{BB962C8B-B14F-4D97-AF65-F5344CB8AC3E}">
        <p14:creationId xmlns:p14="http://schemas.microsoft.com/office/powerpoint/2010/main" val="248883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5"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BB5A34D1-CC63-45AF-96AF-86DF24D7A272}"/>
              </a:ext>
            </a:extLst>
          </p:cNvPr>
          <p:cNvSpPr/>
          <p:nvPr/>
        </p:nvSpPr>
        <p:spPr>
          <a:xfrm>
            <a:off x="441435" y="1397421"/>
            <a:ext cx="6905296" cy="376761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050EA5F-4A1C-4A2F-BEEE-C7769F171BD2}"/>
              </a:ext>
            </a:extLst>
          </p:cNvPr>
          <p:cNvSpPr/>
          <p:nvPr/>
        </p:nvSpPr>
        <p:spPr>
          <a:xfrm>
            <a:off x="1008535" y="1526783"/>
            <a:ext cx="1088055" cy="769441"/>
          </a:xfrm>
          <a:prstGeom prst="rect">
            <a:avLst/>
          </a:prstGeom>
          <a:noFill/>
        </p:spPr>
        <p:txBody>
          <a:bodyPr wrap="squar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Fall </a:t>
            </a:r>
          </a:p>
        </p:txBody>
      </p:sp>
      <p:sp>
        <p:nvSpPr>
          <p:cNvPr id="33" name="Rectangle 32">
            <a:extLst>
              <a:ext uri="{FF2B5EF4-FFF2-40B4-BE49-F238E27FC236}">
                <a16:creationId xmlns:a16="http://schemas.microsoft.com/office/drawing/2014/main" id="{530B131D-2A35-43B4-92CA-3DBF9E28EB36}"/>
              </a:ext>
            </a:extLst>
          </p:cNvPr>
          <p:cNvSpPr/>
          <p:nvPr/>
        </p:nvSpPr>
        <p:spPr>
          <a:xfrm>
            <a:off x="2744509" y="1510751"/>
            <a:ext cx="1768305" cy="769441"/>
          </a:xfrm>
          <a:prstGeom prst="rect">
            <a:avLst/>
          </a:prstGeom>
          <a:noFill/>
        </p:spPr>
        <p:txBody>
          <a:bodyPr wrap="squar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Winter</a:t>
            </a:r>
          </a:p>
        </p:txBody>
      </p:sp>
      <p:sp>
        <p:nvSpPr>
          <p:cNvPr id="34" name="Rectangle 33">
            <a:extLst>
              <a:ext uri="{FF2B5EF4-FFF2-40B4-BE49-F238E27FC236}">
                <a16:creationId xmlns:a16="http://schemas.microsoft.com/office/drawing/2014/main" id="{132CB8DC-49E5-4056-A3B4-B4F39F72946E}"/>
              </a:ext>
            </a:extLst>
          </p:cNvPr>
          <p:cNvSpPr/>
          <p:nvPr/>
        </p:nvSpPr>
        <p:spPr>
          <a:xfrm>
            <a:off x="4872719" y="1505339"/>
            <a:ext cx="1682327" cy="769441"/>
          </a:xfrm>
          <a:prstGeom prst="rect">
            <a:avLst/>
          </a:prstGeom>
          <a:noFill/>
        </p:spPr>
        <p:txBody>
          <a:bodyPr wrap="square" lIns="91440" tIns="45720" rIns="91440" bIns="45720">
            <a:spAutoFit/>
          </a:bodyPr>
          <a:lstStyle/>
          <a:p>
            <a:pPr algn="ctr"/>
            <a:r>
              <a:rPr lang="en-US" sz="4400" b="0" cap="none" spc="0">
                <a:ln w="0"/>
                <a:solidFill>
                  <a:schemeClr val="accent1"/>
                </a:solidFill>
                <a:effectLst>
                  <a:outerShdw blurRad="38100" dist="25400" dir="5400000" algn="ctr" rotWithShape="0">
                    <a:srgbClr val="6E747A">
                      <a:alpha val="43000"/>
                    </a:srgbClr>
                  </a:outerShdw>
                </a:effectLst>
              </a:rPr>
              <a:t>Spring</a:t>
            </a:r>
          </a:p>
        </p:txBody>
      </p:sp>
      <p:cxnSp>
        <p:nvCxnSpPr>
          <p:cNvPr id="37" name="Straight Connector 36">
            <a:extLst>
              <a:ext uri="{FF2B5EF4-FFF2-40B4-BE49-F238E27FC236}">
                <a16:creationId xmlns:a16="http://schemas.microsoft.com/office/drawing/2014/main" id="{E6CEFE56-4370-4B20-A219-24A80B52336B}"/>
              </a:ext>
            </a:extLst>
          </p:cNvPr>
          <p:cNvCxnSpPr>
            <a:cxnSpLocks/>
          </p:cNvCxnSpPr>
          <p:nvPr/>
        </p:nvCxnSpPr>
        <p:spPr>
          <a:xfrm>
            <a:off x="2730221" y="1397421"/>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121044B-F2E2-442A-AFD6-DE738030F91B}"/>
              </a:ext>
            </a:extLst>
          </p:cNvPr>
          <p:cNvCxnSpPr>
            <a:cxnSpLocks/>
          </p:cNvCxnSpPr>
          <p:nvPr/>
        </p:nvCxnSpPr>
        <p:spPr>
          <a:xfrm>
            <a:off x="4772455" y="1397421"/>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D36CE4-B00D-4BB9-AEC8-797CEC028167}"/>
              </a:ext>
            </a:extLst>
          </p:cNvPr>
          <p:cNvCxnSpPr>
            <a:cxnSpLocks/>
          </p:cNvCxnSpPr>
          <p:nvPr/>
        </p:nvCxnSpPr>
        <p:spPr>
          <a:xfrm>
            <a:off x="6800402" y="1397421"/>
            <a:ext cx="0" cy="3186112"/>
          </a:xfrm>
          <a:prstGeom prst="line">
            <a:avLst/>
          </a:prstGeom>
          <a:ln>
            <a:solidFill>
              <a:schemeClr val="accent1">
                <a:alpha val="58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0" name="Title 1">
            <a:extLst>
              <a:ext uri="{FF2B5EF4-FFF2-40B4-BE49-F238E27FC236}">
                <a16:creationId xmlns:a16="http://schemas.microsoft.com/office/drawing/2014/main" id="{32CB02C4-DA1C-4124-BDF1-217F15C75BCD}"/>
              </a:ext>
            </a:extLst>
          </p:cNvPr>
          <p:cNvSpPr txBox="1">
            <a:spLocks/>
          </p:cNvSpPr>
          <p:nvPr/>
        </p:nvSpPr>
        <p:spPr>
          <a:xfrm>
            <a:off x="676957" y="-357899"/>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400" dirty="0">
                <a:solidFill>
                  <a:schemeClr val="accent1"/>
                </a:solidFill>
              </a:rPr>
              <a:t>Adaptive Through-Year </a:t>
            </a:r>
            <a:r>
              <a:rPr lang="en-US" sz="4400" dirty="0" smtClean="0">
                <a:solidFill>
                  <a:schemeClr val="accent1"/>
                </a:solidFill>
              </a:rPr>
              <a:t>Model</a:t>
            </a:r>
            <a:endParaRPr lang="en-US" sz="4400" dirty="0">
              <a:solidFill>
                <a:schemeClr val="accent1"/>
              </a:solidFill>
            </a:endParaRPr>
          </a:p>
        </p:txBody>
      </p:sp>
      <p:sp>
        <p:nvSpPr>
          <p:cNvPr id="31" name="Rectangle 30">
            <a:extLst>
              <a:ext uri="{FF2B5EF4-FFF2-40B4-BE49-F238E27FC236}">
                <a16:creationId xmlns:a16="http://schemas.microsoft.com/office/drawing/2014/main" id="{C94B1B0F-3346-4951-8987-C4F007B7F68E}"/>
              </a:ext>
            </a:extLst>
          </p:cNvPr>
          <p:cNvSpPr/>
          <p:nvPr/>
        </p:nvSpPr>
        <p:spPr>
          <a:xfrm>
            <a:off x="613895" y="2236046"/>
            <a:ext cx="3320140" cy="461665"/>
          </a:xfrm>
          <a:prstGeom prst="rect">
            <a:avLst/>
          </a:prstGeom>
          <a:noFill/>
        </p:spPr>
        <p:txBody>
          <a:bodyPr wrap="squar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rPr>
              <a:t>Math Content</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cxnSp>
        <p:nvCxnSpPr>
          <p:cNvPr id="36" name="Straight Arrow Connector 35">
            <a:extLst>
              <a:ext uri="{FF2B5EF4-FFF2-40B4-BE49-F238E27FC236}">
                <a16:creationId xmlns:a16="http://schemas.microsoft.com/office/drawing/2014/main" id="{9BDEFD57-165A-438C-ACC7-6BAF20E52CB5}"/>
              </a:ext>
            </a:extLst>
          </p:cNvPr>
          <p:cNvCxnSpPr>
            <a:cxnSpLocks/>
          </p:cNvCxnSpPr>
          <p:nvPr/>
        </p:nvCxnSpPr>
        <p:spPr>
          <a:xfrm flipV="1">
            <a:off x="4763809" y="2681800"/>
            <a:ext cx="2036593" cy="15911"/>
          </a:xfrm>
          <a:prstGeom prst="straightConnector1">
            <a:avLst/>
          </a:prstGeom>
          <a:ln w="28575">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557B24D-0E72-4FB7-AFC9-3AD2DEE3AD0A}"/>
              </a:ext>
            </a:extLst>
          </p:cNvPr>
          <p:cNvCxnSpPr>
            <a:cxnSpLocks/>
          </p:cNvCxnSpPr>
          <p:nvPr/>
        </p:nvCxnSpPr>
        <p:spPr>
          <a:xfrm flipV="1">
            <a:off x="4763809" y="3607061"/>
            <a:ext cx="2036593" cy="22489"/>
          </a:xfrm>
          <a:prstGeom prst="straightConnector1">
            <a:avLst/>
          </a:prstGeom>
          <a:ln w="28575">
            <a:solidFill>
              <a:schemeClr val="accent6">
                <a:lumMod val="7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166E8C6C-876F-4B75-8CA6-66FEC5766C8D}"/>
              </a:ext>
            </a:extLst>
          </p:cNvPr>
          <p:cNvSpPr/>
          <p:nvPr/>
        </p:nvSpPr>
        <p:spPr>
          <a:xfrm>
            <a:off x="2776346" y="2681801"/>
            <a:ext cx="2036167" cy="461665"/>
          </a:xfrm>
          <a:prstGeom prst="rect">
            <a:avLst/>
          </a:prstGeom>
        </p:spPr>
        <p:txBody>
          <a:bodyPr wrap="square">
            <a:spAutoFit/>
          </a:bodyPr>
          <a:lstStyle/>
          <a:p>
            <a:r>
              <a:rPr lang="en-US" sz="2400" dirty="0">
                <a:ln w="0"/>
                <a:solidFill>
                  <a:schemeClr val="accent1"/>
                </a:solidFill>
                <a:effectLst>
                  <a:outerShdw blurRad="38100" dist="25400" dir="5400000" algn="ctr" rotWithShape="0">
                    <a:srgbClr val="6E747A">
                      <a:alpha val="43000"/>
                    </a:srgbClr>
                  </a:outerShdw>
                </a:effectLst>
              </a:rPr>
              <a:t> </a:t>
            </a:r>
            <a:r>
              <a:rPr lang="en-US" sz="2400" dirty="0" smtClean="0">
                <a:ln w="0"/>
                <a:solidFill>
                  <a:schemeClr val="accent2">
                    <a:lumMod val="75000"/>
                  </a:schemeClr>
                </a:solidFill>
                <a:effectLst>
                  <a:outerShdw blurRad="38100" dist="25400" dir="5400000" algn="ctr" rotWithShape="0">
                    <a:srgbClr val="6E747A">
                      <a:alpha val="43000"/>
                    </a:srgbClr>
                  </a:outerShdw>
                </a:effectLst>
              </a:rPr>
              <a:t>Math Content</a:t>
            </a:r>
            <a:endParaRPr lang="en-US" sz="2400" dirty="0">
              <a:solidFill>
                <a:schemeClr val="accent2">
                  <a:lumMod val="75000"/>
                </a:schemeClr>
              </a:solidFill>
            </a:endParaRPr>
          </a:p>
        </p:txBody>
      </p:sp>
      <p:sp>
        <p:nvSpPr>
          <p:cNvPr id="44" name="Rectangle 43">
            <a:extLst>
              <a:ext uri="{FF2B5EF4-FFF2-40B4-BE49-F238E27FC236}">
                <a16:creationId xmlns:a16="http://schemas.microsoft.com/office/drawing/2014/main" id="{073B805E-6B70-4C18-8DB1-5A4C295B0118}"/>
              </a:ext>
            </a:extLst>
          </p:cNvPr>
          <p:cNvSpPr/>
          <p:nvPr/>
        </p:nvSpPr>
        <p:spPr>
          <a:xfrm>
            <a:off x="4512815" y="3187119"/>
            <a:ext cx="1818416" cy="461665"/>
          </a:xfrm>
          <a:prstGeom prst="rect">
            <a:avLst/>
          </a:prstGeom>
        </p:spPr>
        <p:txBody>
          <a:bodyPr wrap="square">
            <a:spAutoFit/>
          </a:bodyPr>
          <a:lstStyle/>
          <a:p>
            <a:r>
              <a:rPr lang="en-US" sz="2400" dirty="0" smtClean="0">
                <a:ln w="0"/>
                <a:solidFill>
                  <a:schemeClr val="accent6">
                    <a:lumMod val="75000"/>
                  </a:schemeClr>
                </a:solidFill>
                <a:effectLst>
                  <a:outerShdw blurRad="38100" dist="25400" dir="5400000" algn="ctr" rotWithShape="0">
                    <a:srgbClr val="6E747A">
                      <a:alpha val="43000"/>
                    </a:srgbClr>
                  </a:outerShdw>
                </a:effectLst>
              </a:rPr>
              <a:t>Math Content</a:t>
            </a:r>
            <a:endParaRPr lang="en-US" sz="2400" dirty="0">
              <a:solidFill>
                <a:schemeClr val="accent6">
                  <a:lumMod val="75000"/>
                </a:schemeClr>
              </a:solidFill>
            </a:endParaRPr>
          </a:p>
        </p:txBody>
      </p:sp>
      <p:cxnSp>
        <p:nvCxnSpPr>
          <p:cNvPr id="45" name="Straight Arrow Connector 44">
            <a:extLst>
              <a:ext uri="{FF2B5EF4-FFF2-40B4-BE49-F238E27FC236}">
                <a16:creationId xmlns:a16="http://schemas.microsoft.com/office/drawing/2014/main" id="{3EC2EEC3-198C-4CC1-BE1C-BBBB7CD46AB7}"/>
              </a:ext>
            </a:extLst>
          </p:cNvPr>
          <p:cNvCxnSpPr>
            <a:cxnSpLocks/>
          </p:cNvCxnSpPr>
          <p:nvPr/>
        </p:nvCxnSpPr>
        <p:spPr>
          <a:xfrm>
            <a:off x="4772455" y="3159788"/>
            <a:ext cx="2023179" cy="0"/>
          </a:xfrm>
          <a:prstGeom prst="straightConnector1">
            <a:avLst/>
          </a:prstGeom>
          <a:ln w="28575">
            <a:solidFill>
              <a:schemeClr val="accent2"/>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175AA664-DC54-420A-A191-C1FE749E330A}"/>
              </a:ext>
            </a:extLst>
          </p:cNvPr>
          <p:cNvCxnSpPr>
            <a:cxnSpLocks/>
          </p:cNvCxnSpPr>
          <p:nvPr/>
        </p:nvCxnSpPr>
        <p:spPr>
          <a:xfrm flipV="1">
            <a:off x="781126" y="2696874"/>
            <a:ext cx="1946090" cy="9564"/>
          </a:xfrm>
          <a:prstGeom prst="straightConnector1">
            <a:avLst/>
          </a:prstGeom>
          <a:ln w="28575">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203B81BC-3361-4D07-9EAB-BFE9FE2B7E50}"/>
              </a:ext>
            </a:extLst>
          </p:cNvPr>
          <p:cNvCxnSpPr>
            <a:cxnSpLocks/>
          </p:cNvCxnSpPr>
          <p:nvPr/>
        </p:nvCxnSpPr>
        <p:spPr>
          <a:xfrm>
            <a:off x="1333845" y="2681800"/>
            <a:ext cx="0" cy="1654597"/>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96D1B21-F629-4FA8-9488-25C64AEB79F5}"/>
              </a:ext>
            </a:extLst>
          </p:cNvPr>
          <p:cNvCxnSpPr>
            <a:cxnSpLocks/>
          </p:cNvCxnSpPr>
          <p:nvPr/>
        </p:nvCxnSpPr>
        <p:spPr>
          <a:xfrm>
            <a:off x="4763809" y="2697711"/>
            <a:ext cx="0" cy="1654597"/>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ABF95C3-7739-44B3-BB46-4E462F0CC494}"/>
              </a:ext>
            </a:extLst>
          </p:cNvPr>
          <p:cNvCxnSpPr>
            <a:cxnSpLocks/>
          </p:cNvCxnSpPr>
          <p:nvPr/>
        </p:nvCxnSpPr>
        <p:spPr>
          <a:xfrm>
            <a:off x="6816436" y="2681800"/>
            <a:ext cx="0" cy="1654597"/>
          </a:xfrm>
          <a:prstGeom prst="straightConnector1">
            <a:avLst/>
          </a:prstGeom>
          <a:ln w="28575">
            <a:prstDash val="dash"/>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172EC3CF-0D09-4269-B3A4-EAC5D221F867}"/>
              </a:ext>
            </a:extLst>
          </p:cNvPr>
          <p:cNvSpPr txBox="1"/>
          <p:nvPr/>
        </p:nvSpPr>
        <p:spPr>
          <a:xfrm>
            <a:off x="983510" y="4442988"/>
            <a:ext cx="1204753" cy="646331"/>
          </a:xfrm>
          <a:prstGeom prst="rect">
            <a:avLst/>
          </a:prstGeom>
          <a:noFill/>
        </p:spPr>
        <p:txBody>
          <a:bodyPr wrap="square" rtlCol="0">
            <a:spAutoFit/>
          </a:bodyPr>
          <a:lstStyle/>
          <a:p>
            <a:r>
              <a:rPr lang="en-US" dirty="0" smtClean="0"/>
              <a:t>Interim Results</a:t>
            </a:r>
            <a:endParaRPr lang="en-US" dirty="0"/>
          </a:p>
        </p:txBody>
      </p:sp>
      <p:sp>
        <p:nvSpPr>
          <p:cNvPr id="53" name="TextBox 52">
            <a:extLst>
              <a:ext uri="{FF2B5EF4-FFF2-40B4-BE49-F238E27FC236}">
                <a16:creationId xmlns:a16="http://schemas.microsoft.com/office/drawing/2014/main" id="{BB1B1EF5-130E-4D85-8C11-C6885236E6AC}"/>
              </a:ext>
            </a:extLst>
          </p:cNvPr>
          <p:cNvSpPr txBox="1"/>
          <p:nvPr/>
        </p:nvSpPr>
        <p:spPr>
          <a:xfrm>
            <a:off x="4145399" y="4412967"/>
            <a:ext cx="1504970" cy="646331"/>
          </a:xfrm>
          <a:prstGeom prst="rect">
            <a:avLst/>
          </a:prstGeom>
          <a:noFill/>
        </p:spPr>
        <p:txBody>
          <a:bodyPr wrap="square" rtlCol="0">
            <a:spAutoFit/>
          </a:bodyPr>
          <a:lstStyle/>
          <a:p>
            <a:r>
              <a:rPr lang="en-US" b="1" dirty="0"/>
              <a:t>Updated</a:t>
            </a:r>
          </a:p>
          <a:p>
            <a:r>
              <a:rPr lang="en-US" dirty="0" smtClean="0"/>
              <a:t>Interim Results</a:t>
            </a:r>
            <a:endParaRPr lang="en-US" dirty="0"/>
          </a:p>
        </p:txBody>
      </p:sp>
      <p:sp>
        <p:nvSpPr>
          <p:cNvPr id="54" name="TextBox 53">
            <a:extLst>
              <a:ext uri="{FF2B5EF4-FFF2-40B4-BE49-F238E27FC236}">
                <a16:creationId xmlns:a16="http://schemas.microsoft.com/office/drawing/2014/main" id="{A93EE401-BA2A-404D-BE8E-E9EF83C1A50C}"/>
              </a:ext>
            </a:extLst>
          </p:cNvPr>
          <p:cNvSpPr txBox="1"/>
          <p:nvPr/>
        </p:nvSpPr>
        <p:spPr>
          <a:xfrm>
            <a:off x="6042930" y="5587164"/>
            <a:ext cx="1664735" cy="1200329"/>
          </a:xfrm>
          <a:prstGeom prst="rect">
            <a:avLst/>
          </a:prstGeom>
          <a:noFill/>
        </p:spPr>
        <p:txBody>
          <a:bodyPr wrap="square" rtlCol="0">
            <a:spAutoFit/>
          </a:bodyPr>
          <a:lstStyle/>
          <a:p>
            <a:r>
              <a:rPr lang="en-US" b="1" dirty="0" smtClean="0"/>
              <a:t>Information from all tests to determine proficiency</a:t>
            </a:r>
            <a:endParaRPr lang="en-US" dirty="0"/>
          </a:p>
        </p:txBody>
      </p:sp>
      <p:cxnSp>
        <p:nvCxnSpPr>
          <p:cNvPr id="60" name="Straight Arrow Connector 59">
            <a:extLst>
              <a:ext uri="{FF2B5EF4-FFF2-40B4-BE49-F238E27FC236}">
                <a16:creationId xmlns:a16="http://schemas.microsoft.com/office/drawing/2014/main" id="{A395795B-430B-4D59-BCA9-EE475DC351DF}"/>
              </a:ext>
            </a:extLst>
          </p:cNvPr>
          <p:cNvCxnSpPr>
            <a:cxnSpLocks/>
          </p:cNvCxnSpPr>
          <p:nvPr/>
        </p:nvCxnSpPr>
        <p:spPr>
          <a:xfrm flipV="1">
            <a:off x="789773" y="3158705"/>
            <a:ext cx="1946090" cy="9564"/>
          </a:xfrm>
          <a:prstGeom prst="straightConnector1">
            <a:avLst/>
          </a:prstGeom>
          <a:ln w="28575">
            <a:solidFill>
              <a:schemeClr val="accent2"/>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6285B7B2-2628-47E2-88F9-142FB95A4AFE}"/>
              </a:ext>
            </a:extLst>
          </p:cNvPr>
          <p:cNvCxnSpPr>
            <a:cxnSpLocks/>
          </p:cNvCxnSpPr>
          <p:nvPr/>
        </p:nvCxnSpPr>
        <p:spPr>
          <a:xfrm flipV="1">
            <a:off x="2718571" y="3639220"/>
            <a:ext cx="2029205" cy="9564"/>
          </a:xfrm>
          <a:prstGeom prst="straightConnector1">
            <a:avLst/>
          </a:prstGeom>
          <a:ln w="28575">
            <a:solidFill>
              <a:schemeClr val="accent6">
                <a:lumMod val="7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6F239AE-2FF6-4531-A5C6-31DC89228A0B}"/>
              </a:ext>
            </a:extLst>
          </p:cNvPr>
          <p:cNvCxnSpPr>
            <a:cxnSpLocks/>
          </p:cNvCxnSpPr>
          <p:nvPr/>
        </p:nvCxnSpPr>
        <p:spPr>
          <a:xfrm flipV="1">
            <a:off x="2776346" y="3144765"/>
            <a:ext cx="2029205" cy="9564"/>
          </a:xfrm>
          <a:prstGeom prst="straightConnector1">
            <a:avLst/>
          </a:prstGeom>
          <a:ln w="28575">
            <a:solidFill>
              <a:schemeClr val="accent2"/>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6CE48F24-66E0-4798-9153-672F074CDA04}"/>
              </a:ext>
            </a:extLst>
          </p:cNvPr>
          <p:cNvCxnSpPr>
            <a:cxnSpLocks/>
          </p:cNvCxnSpPr>
          <p:nvPr/>
        </p:nvCxnSpPr>
        <p:spPr>
          <a:xfrm flipV="1">
            <a:off x="789773" y="3644002"/>
            <a:ext cx="1954107" cy="14455"/>
          </a:xfrm>
          <a:prstGeom prst="straightConnector1">
            <a:avLst/>
          </a:prstGeom>
          <a:ln w="28575">
            <a:solidFill>
              <a:schemeClr val="accent6">
                <a:lumMod val="75000"/>
              </a:schemeClr>
            </a:solidFill>
            <a:headEnd type="oval"/>
            <a:tailEnd type="triangle" w="lg" len="lg"/>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3C5E4130-5A76-4CDF-A642-D665AD124739}"/>
              </a:ext>
            </a:extLst>
          </p:cNvPr>
          <p:cNvCxnSpPr>
            <a:cxnSpLocks/>
          </p:cNvCxnSpPr>
          <p:nvPr/>
        </p:nvCxnSpPr>
        <p:spPr>
          <a:xfrm flipV="1">
            <a:off x="2756765" y="2682419"/>
            <a:ext cx="2029205" cy="9564"/>
          </a:xfrm>
          <a:prstGeom prst="straightConnector1">
            <a:avLst/>
          </a:prstGeom>
          <a:ln w="28575">
            <a:headEnd type="oval"/>
            <a:tailEnd type="triangle" w="lg" len="lg"/>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6DEE6205-297B-4689-B8C9-38884F9B60C1}"/>
              </a:ext>
            </a:extLst>
          </p:cNvPr>
          <p:cNvSpPr/>
          <p:nvPr/>
        </p:nvSpPr>
        <p:spPr>
          <a:xfrm>
            <a:off x="7637999" y="1248689"/>
            <a:ext cx="4496583" cy="4885120"/>
          </a:xfrm>
          <a:prstGeom prst="rect">
            <a:avLst/>
          </a:prstGeom>
        </p:spPr>
        <p:txBody>
          <a:bodyPr wrap="square">
            <a:spAutoFit/>
          </a:bodyPr>
          <a:lstStyle/>
          <a:p>
            <a:pPr marR="0" lvl="0">
              <a:lnSpc>
                <a:spcPct val="105000"/>
              </a:lnSpc>
              <a:spcBef>
                <a:spcPts val="0"/>
              </a:spcBef>
              <a:spcAft>
                <a:spcPts val="0"/>
              </a:spcAft>
            </a:pPr>
            <a:r>
              <a:rPr lang="en-US" sz="2000" b="1" dirty="0">
                <a:solidFill>
                  <a:schemeClr val="accent1"/>
                </a:solidFill>
                <a:latin typeface="Arial" panose="020B0604020202020204" pitchFamily="34" charset="0"/>
                <a:ea typeface="Times New Roman" panose="02020603050405020304" pitchFamily="18" charset="0"/>
              </a:rPr>
              <a:t>Advantages</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Timely feedback</a:t>
            </a:r>
          </a:p>
          <a:p>
            <a:pPr marL="342900" marR="0" lvl="0" indent="-342900">
              <a:lnSpc>
                <a:spcPct val="105000"/>
              </a:lnSpc>
              <a:spcBef>
                <a:spcPts val="0"/>
              </a:spcBef>
              <a:spcAft>
                <a:spcPts val="0"/>
              </a:spcAft>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Should reduce total testing time</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Allows a multiplicity of pacing guides and scales up well</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Domain sampling preserves construct </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Supports off-grade and on-grade growth; within-year and across-year growth; normed-reference and criterion-referenced growth.</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Avoids complex psychometric models</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Measures retention</a:t>
            </a:r>
          </a:p>
          <a:p>
            <a:pPr marL="342900" indent="-342900">
              <a:lnSpc>
                <a:spcPct val="105000"/>
              </a:lnSpc>
              <a:buFont typeface="Symbol" panose="05050102010706020507" pitchFamily="18" charset="2"/>
              <a:buChar char=""/>
            </a:pPr>
            <a:r>
              <a:rPr lang="en-US" sz="2000" dirty="0">
                <a:solidFill>
                  <a:schemeClr val="accent1"/>
                </a:solidFill>
                <a:latin typeface="Arial" panose="020B0604020202020204" pitchFamily="34" charset="0"/>
                <a:ea typeface="Times New Roman" panose="02020603050405020304" pitchFamily="18" charset="0"/>
              </a:rPr>
              <a:t>Likely to pass peer review</a:t>
            </a:r>
          </a:p>
        </p:txBody>
      </p:sp>
      <p:cxnSp>
        <p:nvCxnSpPr>
          <p:cNvPr id="4" name="Straight Arrow Connector 3"/>
          <p:cNvCxnSpPr/>
          <p:nvPr/>
        </p:nvCxnSpPr>
        <p:spPr>
          <a:xfrm flipV="1">
            <a:off x="1008535" y="5426258"/>
            <a:ext cx="6394963" cy="6465"/>
          </a:xfrm>
          <a:prstGeom prst="straightConnector1">
            <a:avLst/>
          </a:prstGeom>
          <a:ln w="76200">
            <a:prstDash val="lgDash"/>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A93EE401-BA2A-404D-BE8E-E9EF83C1A50C}"/>
              </a:ext>
            </a:extLst>
          </p:cNvPr>
          <p:cNvSpPr txBox="1"/>
          <p:nvPr/>
        </p:nvSpPr>
        <p:spPr>
          <a:xfrm>
            <a:off x="6027867" y="4406632"/>
            <a:ext cx="1664735" cy="646331"/>
          </a:xfrm>
          <a:prstGeom prst="rect">
            <a:avLst/>
          </a:prstGeom>
          <a:noFill/>
        </p:spPr>
        <p:txBody>
          <a:bodyPr wrap="square" rtlCol="0">
            <a:spAutoFit/>
          </a:bodyPr>
          <a:lstStyle/>
          <a:p>
            <a:r>
              <a:rPr lang="en-US" b="1" dirty="0"/>
              <a:t>Updated</a:t>
            </a:r>
          </a:p>
          <a:p>
            <a:r>
              <a:rPr lang="en-US" dirty="0" smtClean="0"/>
              <a:t>Interim Results</a:t>
            </a:r>
            <a:endParaRPr lang="en-US" dirty="0"/>
          </a:p>
        </p:txBody>
      </p:sp>
    </p:spTree>
    <p:extLst>
      <p:ext uri="{BB962C8B-B14F-4D97-AF65-F5344CB8AC3E}">
        <p14:creationId xmlns:p14="http://schemas.microsoft.com/office/powerpoint/2010/main" val="1869547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8" fill="hold" nodeType="with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up)">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65"/>
                                        </p:tgtEl>
                                        <p:attrNameLst>
                                          <p:attrName>style.visibility</p:attrName>
                                        </p:attrNameLst>
                                      </p:cBhvr>
                                      <p:to>
                                        <p:strVal val="visible"/>
                                      </p:to>
                                    </p:set>
                                    <p:animEffect transition="in" filter="wipe(left)">
                                      <p:cBhvr>
                                        <p:cTn id="28" dur="500"/>
                                        <p:tgtEl>
                                          <p:spTgt spid="65"/>
                                        </p:tgtEl>
                                      </p:cBhvr>
                                    </p:animEffect>
                                  </p:childTnLst>
                                </p:cTn>
                              </p:par>
                              <p:par>
                                <p:cTn id="29" presetID="22" presetClass="entr" presetSubtype="8"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Effect transition="in" filter="wipe(left)">
                                      <p:cBhvr>
                                        <p:cTn id="31" dur="500"/>
                                        <p:tgtEl>
                                          <p:spTgt spid="63"/>
                                        </p:tgtEl>
                                      </p:cBhvr>
                                    </p:animEffect>
                                  </p:childTnLst>
                                </p:cTn>
                              </p:par>
                              <p:par>
                                <p:cTn id="32" presetID="22" presetClass="entr" presetSubtype="8" fill="hold"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wipe(left)">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wipe(up)">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fade">
                                      <p:cBhvr>
                                        <p:cTn id="44" dur="500"/>
                                        <p:tgtEl>
                                          <p:spTgt spid="5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wipe(left)">
                                      <p:cBhvr>
                                        <p:cTn id="49" dur="500"/>
                                        <p:tgtEl>
                                          <p:spTgt spid="36"/>
                                        </p:tgtEl>
                                      </p:cBhvr>
                                    </p:animEffect>
                                  </p:childTnLst>
                                </p:cTn>
                              </p:par>
                              <p:par>
                                <p:cTn id="50" presetID="22" presetClass="entr" presetSubtype="8"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left)">
                                      <p:cBhvr>
                                        <p:cTn id="52" dur="500"/>
                                        <p:tgtEl>
                                          <p:spTgt spid="45"/>
                                        </p:tgtEl>
                                      </p:cBhvr>
                                    </p:animEffect>
                                  </p:childTnLst>
                                </p:cTn>
                              </p:par>
                              <p:par>
                                <p:cTn id="53" presetID="22" presetClass="entr" presetSubtype="8"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wipe(up)">
                                      <p:cBhvr>
                                        <p:cTn id="60" dur="500"/>
                                        <p:tgtEl>
                                          <p:spTgt spid="4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p:bldP spid="54" grpId="0"/>
      <p:bldP spid="4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927" y="-19157"/>
            <a:ext cx="7897925" cy="1535075"/>
          </a:xfrm>
        </p:spPr>
        <p:txBody>
          <a:bodyPr>
            <a:normAutofit/>
          </a:bodyPr>
          <a:lstStyle/>
          <a:p>
            <a:r>
              <a:rPr lang="en-US" dirty="0">
                <a:solidFill>
                  <a:schemeClr val="accent1"/>
                </a:solidFill>
              </a:rPr>
              <a:t>Retaining the best of MAP Growth</a:t>
            </a:r>
          </a:p>
        </p:txBody>
      </p:sp>
      <p:sp>
        <p:nvSpPr>
          <p:cNvPr id="3" name="Content Placeholder 2"/>
          <p:cNvSpPr>
            <a:spLocks noGrp="1"/>
          </p:cNvSpPr>
          <p:nvPr>
            <p:ph idx="1"/>
          </p:nvPr>
        </p:nvSpPr>
        <p:spPr>
          <a:xfrm>
            <a:off x="2925567" y="1200820"/>
            <a:ext cx="8567737" cy="5410006"/>
          </a:xfrm>
        </p:spPr>
        <p:txBody>
          <a:bodyPr>
            <a:normAutofit fontScale="85000" lnSpcReduction="20000"/>
          </a:bodyPr>
          <a:lstStyle/>
          <a:p>
            <a:pPr marL="0" indent="0">
              <a:buNone/>
            </a:pPr>
            <a:r>
              <a:rPr lang="en-US" b="1" dirty="0"/>
              <a:t>The new </a:t>
            </a:r>
            <a:r>
              <a:rPr lang="en-US" b="1" dirty="0" smtClean="0"/>
              <a:t>model </a:t>
            </a:r>
            <a:r>
              <a:rPr lang="en-US" b="1" dirty="0"/>
              <a:t>will:</a:t>
            </a:r>
            <a:endParaRPr lang="en-US" dirty="0"/>
          </a:p>
          <a:p>
            <a:pPr fontAlgn="base"/>
            <a:r>
              <a:rPr lang="en-US" sz="3400" dirty="0"/>
              <a:t>Take about </a:t>
            </a:r>
            <a:r>
              <a:rPr lang="en-US" sz="3400" dirty="0" smtClean="0"/>
              <a:t>the same amount of time per content</a:t>
            </a:r>
            <a:endParaRPr lang="en-US" sz="3400" dirty="0"/>
          </a:p>
          <a:p>
            <a:pPr fontAlgn="base"/>
            <a:r>
              <a:rPr lang="en-US" sz="3400" dirty="0"/>
              <a:t>Measure student performance &amp; growth irrespective of grade level, within and across years</a:t>
            </a:r>
          </a:p>
          <a:p>
            <a:pPr fontAlgn="base"/>
            <a:r>
              <a:rPr lang="en-US" sz="3400" dirty="0"/>
              <a:t>Produce RIT information in fall, winter, &amp; spring</a:t>
            </a:r>
          </a:p>
          <a:p>
            <a:pPr fontAlgn="base"/>
            <a:r>
              <a:rPr lang="en-US" sz="3400" dirty="0"/>
              <a:t>Provide access to NWEA’s norms so growth can be considered in context of similar students nationally </a:t>
            </a:r>
          </a:p>
          <a:p>
            <a:pPr fontAlgn="base"/>
            <a:r>
              <a:rPr lang="en-US" sz="3400" dirty="0"/>
              <a:t>Be adaptive, accounting for differences in scope &amp; sequence (local control is retained)</a:t>
            </a:r>
          </a:p>
          <a:p>
            <a:pPr fontAlgn="base"/>
            <a:r>
              <a:rPr lang="en-US" sz="3400" dirty="0"/>
              <a:t>Include access to the Learning Continuum or a similar, improved tool</a:t>
            </a:r>
          </a:p>
          <a:p>
            <a:pPr fontAlgn="base"/>
            <a:r>
              <a:rPr lang="en-US" sz="3400" dirty="0"/>
              <a:t>Support student mobility (test scores &amp; longitudinal history will follow students from one school or district to another)</a:t>
            </a:r>
          </a:p>
          <a:p>
            <a:pPr marL="0" indent="0" fontAlgn="base">
              <a:buNone/>
            </a:pPr>
            <a:endParaRPr lang="en-US" sz="3400" b="1" dirty="0"/>
          </a:p>
          <a:p>
            <a:pPr fontAlgn="base"/>
            <a:endParaRPr lang="en-US" sz="3400" dirty="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231518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13" y="0"/>
            <a:ext cx="8119868" cy="1535075"/>
          </a:xfrm>
        </p:spPr>
        <p:txBody>
          <a:bodyPr>
            <a:normAutofit/>
          </a:bodyPr>
          <a:lstStyle/>
          <a:p>
            <a:r>
              <a:rPr lang="en-US" sz="3600" dirty="0">
                <a:solidFill>
                  <a:schemeClr val="accent1"/>
                </a:solidFill>
              </a:rPr>
              <a:t>Retaining &amp; improving aspects of the NSCAS Summative</a:t>
            </a:r>
          </a:p>
        </p:txBody>
      </p:sp>
      <p:sp>
        <p:nvSpPr>
          <p:cNvPr id="3" name="Content Placeholder 2"/>
          <p:cNvSpPr>
            <a:spLocks noGrp="1"/>
          </p:cNvSpPr>
          <p:nvPr>
            <p:ph idx="1"/>
          </p:nvPr>
        </p:nvSpPr>
        <p:spPr>
          <a:xfrm>
            <a:off x="2890056" y="1515918"/>
            <a:ext cx="8567737" cy="5410006"/>
          </a:xfrm>
        </p:spPr>
        <p:txBody>
          <a:bodyPr>
            <a:normAutofit fontScale="92500" lnSpcReduction="20000"/>
          </a:bodyPr>
          <a:lstStyle/>
          <a:p>
            <a:pPr marL="0" indent="0">
              <a:buNone/>
            </a:pPr>
            <a:r>
              <a:rPr lang="en-US" b="1" dirty="0"/>
              <a:t>The new </a:t>
            </a:r>
            <a:r>
              <a:rPr lang="en-US" b="1" dirty="0" smtClean="0"/>
              <a:t>model </a:t>
            </a:r>
            <a:r>
              <a:rPr lang="en-US" b="1" dirty="0"/>
              <a:t>will:</a:t>
            </a:r>
            <a:endParaRPr lang="en-US" dirty="0"/>
          </a:p>
          <a:p>
            <a:pPr fontAlgn="base"/>
            <a:r>
              <a:rPr lang="en-US" sz="3100" dirty="0"/>
              <a:t>Measure student performance relative to grade-level expectations, adding criterion-referenced information to reports in fall, winter, &amp; spring </a:t>
            </a:r>
          </a:p>
          <a:p>
            <a:pPr fontAlgn="base"/>
            <a:r>
              <a:rPr lang="en-US" sz="3100" dirty="0"/>
              <a:t>Provide information based on Nebraska’s Achievement Level Descriptors (ALDs) to better support teachers in helping students reach &amp; exceed standards-based learning targets</a:t>
            </a:r>
          </a:p>
          <a:p>
            <a:pPr fontAlgn="base"/>
            <a:r>
              <a:rPr lang="en-US" sz="3100" dirty="0"/>
              <a:t>Potentially improve the Learning Continuum by transforming it into a tool rooted in Nebraska’s ALDs</a:t>
            </a:r>
          </a:p>
          <a:p>
            <a:pPr fontAlgn="base"/>
            <a:r>
              <a:rPr lang="en-US" sz="3100" dirty="0"/>
              <a:t>Provide multiple chances for students to demonstrate proficiency (or beyond) vs. just one chance at year’s </a:t>
            </a:r>
            <a:r>
              <a:rPr lang="en-US" sz="3100" dirty="0" smtClean="0"/>
              <a:t>end</a:t>
            </a:r>
          </a:p>
          <a:p>
            <a:pPr fontAlgn="base"/>
            <a:r>
              <a:rPr lang="en-US" sz="3100" dirty="0" smtClean="0"/>
              <a:t>Nebraska educators will continue to have a strong voice in the assessment system.</a:t>
            </a:r>
            <a:endParaRPr lang="en-US" sz="3100" dirty="0"/>
          </a:p>
          <a:p>
            <a:pPr marL="0" indent="0" fontAlgn="base">
              <a:buNone/>
            </a:pPr>
            <a:endParaRPr lang="en-US" sz="3400" b="1" dirty="0"/>
          </a:p>
          <a:p>
            <a:pPr fontAlgn="base"/>
            <a:endParaRPr lang="en-US" sz="3400" dirty="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84733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926" y="-19157"/>
            <a:ext cx="9075377" cy="1535075"/>
          </a:xfrm>
        </p:spPr>
        <p:txBody>
          <a:bodyPr>
            <a:normAutofit/>
          </a:bodyPr>
          <a:lstStyle/>
          <a:p>
            <a:r>
              <a:rPr lang="en-US" sz="3600" dirty="0">
                <a:solidFill>
                  <a:schemeClr val="accent1"/>
                </a:solidFill>
              </a:rPr>
              <a:t>How it will feel different from current state</a:t>
            </a:r>
          </a:p>
        </p:txBody>
      </p:sp>
      <p:sp>
        <p:nvSpPr>
          <p:cNvPr id="3" name="Content Placeholder 2"/>
          <p:cNvSpPr>
            <a:spLocks noGrp="1"/>
          </p:cNvSpPr>
          <p:nvPr>
            <p:ph idx="1"/>
          </p:nvPr>
        </p:nvSpPr>
        <p:spPr>
          <a:xfrm>
            <a:off x="2925567" y="1200820"/>
            <a:ext cx="8943878" cy="5410006"/>
          </a:xfrm>
        </p:spPr>
        <p:txBody>
          <a:bodyPr vert="horz" lIns="91440" tIns="45720" rIns="91440" bIns="45720" rtlCol="0" anchor="t">
            <a:normAutofit/>
          </a:bodyPr>
          <a:lstStyle/>
          <a:p>
            <a:r>
              <a:rPr lang="en-US" sz="3400" dirty="0"/>
              <a:t>No more need to administer two tests (or trade MAP Growth for NSCAS Summative) in the spring  </a:t>
            </a:r>
          </a:p>
          <a:p>
            <a:r>
              <a:rPr lang="en-US" sz="3400" dirty="0"/>
              <a:t>Spring test is just one of three interim tests – about the same length as fall &amp; winter tests, provided the student completed those tests</a:t>
            </a:r>
          </a:p>
          <a:p>
            <a:r>
              <a:rPr lang="en-US" sz="3400" dirty="0"/>
              <a:t>Processes will become standardized across fall, winter, &amp; spring – e.g. accommodations, security, retake policies, test windows, etc.</a:t>
            </a:r>
          </a:p>
          <a:p>
            <a:pPr fontAlgn="base"/>
            <a:endParaRPr lang="en-US" sz="3400" b="1" dirty="0"/>
          </a:p>
          <a:p>
            <a:pPr fontAlgn="base"/>
            <a:endParaRPr lang="en-US" sz="3400" b="1" dirty="0"/>
          </a:p>
          <a:p>
            <a:pPr fontAlgn="base"/>
            <a:endParaRPr lang="en-US" sz="3400" dirty="0"/>
          </a:p>
        </p:txBody>
      </p:sp>
      <p:sp>
        <p:nvSpPr>
          <p:cNvPr id="4" name="Rectangle 3"/>
          <p:cNvSpPr/>
          <p:nvPr/>
        </p:nvSpPr>
        <p:spPr>
          <a:xfrm>
            <a:off x="5971607" y="3244334"/>
            <a:ext cx="237566" cy="369332"/>
          </a:xfrm>
          <a:prstGeom prst="rect">
            <a:avLst/>
          </a:prstGeom>
        </p:spPr>
        <p:txBody>
          <a:bodyPr wrap="none">
            <a:spAutoFit/>
          </a:bodyPr>
          <a:lstStyle/>
          <a:p>
            <a:r>
              <a:rPr lang="en-US"/>
              <a:t> </a:t>
            </a:r>
          </a:p>
        </p:txBody>
      </p:sp>
    </p:spTree>
    <p:extLst>
      <p:ext uri="{BB962C8B-B14F-4D97-AF65-F5344CB8AC3E}">
        <p14:creationId xmlns:p14="http://schemas.microsoft.com/office/powerpoint/2010/main" val="13405123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Adaptive Through-Year </a:t>
            </a:r>
            <a:r>
              <a:rPr lang="en-US" dirty="0" smtClean="0">
                <a:solidFill>
                  <a:schemeClr val="tx1">
                    <a:lumMod val="75000"/>
                    <a:lumOff val="25000"/>
                  </a:schemeClr>
                </a:solidFill>
              </a:rPr>
              <a:t>Model</a:t>
            </a:r>
            <a:endParaRPr lang="en-US" dirty="0">
              <a:solidFill>
                <a:schemeClr val="tx1">
                  <a:lumMod val="75000"/>
                  <a:lumOff val="25000"/>
                </a:schemeClr>
              </a:solidFill>
            </a:endParaRPr>
          </a:p>
        </p:txBody>
      </p:sp>
      <p:sp>
        <p:nvSpPr>
          <p:cNvPr id="4" name="Rectangle 3">
            <a:extLst>
              <a:ext uri="{FF2B5EF4-FFF2-40B4-BE49-F238E27FC236}">
                <a16:creationId xmlns:a16="http://schemas.microsoft.com/office/drawing/2014/main" id="{F48761B9-26F7-468C-966C-2D67C670E3D4}"/>
              </a:ext>
            </a:extLst>
          </p:cNvPr>
          <p:cNvSpPr/>
          <p:nvPr/>
        </p:nvSpPr>
        <p:spPr>
          <a:xfrm>
            <a:off x="2714625" y="1690688"/>
            <a:ext cx="8362950" cy="2063642"/>
          </a:xfrm>
          <a:prstGeom prst="rect">
            <a:avLst/>
          </a:prstGeom>
        </p:spPr>
        <p:txBody>
          <a:bodyPr wrap="square">
            <a:spAutoFit/>
          </a:bodyPr>
          <a:lstStyle/>
          <a:p>
            <a:pPr marR="0" lvl="0">
              <a:lnSpc>
                <a:spcPct val="105000"/>
              </a:lnSpc>
              <a:spcBef>
                <a:spcPts val="0"/>
              </a:spcBef>
              <a:spcAft>
                <a:spcPts val="0"/>
              </a:spcAft>
            </a:pPr>
            <a:r>
              <a:rPr lang="en-US" sz="2200" b="1" dirty="0" smtClean="0">
                <a:solidFill>
                  <a:schemeClr val="accent1"/>
                </a:solidFill>
                <a:latin typeface="Arial" panose="020B0604020202020204" pitchFamily="34" charset="0"/>
                <a:ea typeface="Times New Roman" panose="02020603050405020304" pitchFamily="18" charset="0"/>
              </a:rPr>
              <a:t>Trend Data</a:t>
            </a:r>
          </a:p>
          <a:p>
            <a:pPr marL="342900" indent="-342900">
              <a:lnSpc>
                <a:spcPct val="105000"/>
              </a:lnSpc>
              <a:buFont typeface="Symbol" panose="05050102010706020507" pitchFamily="18" charset="2"/>
              <a:buChar char=""/>
            </a:pPr>
            <a:r>
              <a:rPr lang="en-US" sz="2000" dirty="0" smtClean="0">
                <a:solidFill>
                  <a:schemeClr val="accent1"/>
                </a:solidFill>
                <a:latin typeface="Arial" panose="020B0604020202020204" pitchFamily="34" charset="0"/>
                <a:ea typeface="Times New Roman" panose="02020603050405020304" pitchFamily="18" charset="0"/>
              </a:rPr>
              <a:t>Maintains current trends because we are essentially using the same Table of Specifications (TOS)</a:t>
            </a:r>
          </a:p>
          <a:p>
            <a:pPr marL="342900" indent="-342900">
              <a:lnSpc>
                <a:spcPct val="105000"/>
              </a:lnSpc>
              <a:buFont typeface="Symbol" panose="05050102010706020507" pitchFamily="18" charset="2"/>
              <a:buChar char=""/>
            </a:pPr>
            <a:r>
              <a:rPr lang="en-US" sz="2000" dirty="0" smtClean="0">
                <a:solidFill>
                  <a:schemeClr val="accent1"/>
                </a:solidFill>
                <a:latin typeface="Arial" panose="020B0604020202020204" pitchFamily="34" charset="0"/>
                <a:ea typeface="Times New Roman" panose="02020603050405020304" pitchFamily="18" charset="0"/>
              </a:rPr>
              <a:t>Student’s summative score will be based on the details included in current TOS</a:t>
            </a:r>
            <a:endParaRPr lang="en-US" sz="2000" dirty="0">
              <a:solidFill>
                <a:schemeClr val="accent1"/>
              </a:solidFill>
              <a:latin typeface="Arial" panose="020B0604020202020204" pitchFamily="34" charset="0"/>
              <a:ea typeface="Times New Roman" panose="02020603050405020304" pitchFamily="18" charset="0"/>
            </a:endParaRPr>
          </a:p>
          <a:p>
            <a:pPr marL="342900" indent="-342900">
              <a:lnSpc>
                <a:spcPct val="105000"/>
              </a:lnSpc>
              <a:buFont typeface="Symbol" panose="05050102010706020507" pitchFamily="18" charset="2"/>
              <a:buChar char=""/>
            </a:pPr>
            <a:endParaRPr lang="en-US" sz="2000" dirty="0" smtClean="0">
              <a:solidFill>
                <a:schemeClr val="accent1"/>
              </a:solidFill>
              <a:latin typeface="Arial" panose="020B0604020202020204" pitchFamily="34" charset="0"/>
              <a:ea typeface="Times New Roman" panose="02020603050405020304"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269" y="3289792"/>
            <a:ext cx="7348279" cy="283668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5881" y="3193680"/>
            <a:ext cx="7192379" cy="3772426"/>
          </a:xfrm>
          <a:prstGeom prst="rect">
            <a:avLst/>
          </a:prstGeom>
        </p:spPr>
      </p:pic>
    </p:spTree>
    <p:extLst>
      <p:ext uri="{BB962C8B-B14F-4D97-AF65-F5344CB8AC3E}">
        <p14:creationId xmlns:p14="http://schemas.microsoft.com/office/powerpoint/2010/main" val="1292647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tx1">
                    <a:lumMod val="75000"/>
                    <a:lumOff val="25000"/>
                  </a:schemeClr>
                </a:solidFill>
              </a:rPr>
              <a:t>Adaptive Through-Year </a:t>
            </a:r>
            <a:r>
              <a:rPr lang="en-US" dirty="0" smtClean="0">
                <a:solidFill>
                  <a:schemeClr val="tx1">
                    <a:lumMod val="75000"/>
                    <a:lumOff val="25000"/>
                  </a:schemeClr>
                </a:solidFill>
              </a:rPr>
              <a:t>Model</a:t>
            </a:r>
            <a:endParaRPr lang="en-US" dirty="0">
              <a:solidFill>
                <a:schemeClr val="tx1">
                  <a:lumMod val="75000"/>
                  <a:lumOff val="25000"/>
                </a:schemeClr>
              </a:solidFill>
            </a:endParaRPr>
          </a:p>
        </p:txBody>
      </p:sp>
      <p:sp>
        <p:nvSpPr>
          <p:cNvPr id="4" name="Rectangle 3">
            <a:extLst>
              <a:ext uri="{FF2B5EF4-FFF2-40B4-BE49-F238E27FC236}">
                <a16:creationId xmlns:a16="http://schemas.microsoft.com/office/drawing/2014/main" id="{F48761B9-26F7-468C-966C-2D67C670E3D4}"/>
              </a:ext>
            </a:extLst>
          </p:cNvPr>
          <p:cNvSpPr/>
          <p:nvPr/>
        </p:nvSpPr>
        <p:spPr>
          <a:xfrm>
            <a:off x="2714625" y="1690688"/>
            <a:ext cx="8362950" cy="1740476"/>
          </a:xfrm>
          <a:prstGeom prst="rect">
            <a:avLst/>
          </a:prstGeom>
        </p:spPr>
        <p:txBody>
          <a:bodyPr wrap="square">
            <a:spAutoFit/>
          </a:bodyPr>
          <a:lstStyle/>
          <a:p>
            <a:pPr marR="0" lvl="0">
              <a:lnSpc>
                <a:spcPct val="105000"/>
              </a:lnSpc>
              <a:spcBef>
                <a:spcPts val="0"/>
              </a:spcBef>
              <a:spcAft>
                <a:spcPts val="0"/>
              </a:spcAft>
            </a:pPr>
            <a:r>
              <a:rPr lang="en-US" sz="2200" b="1" dirty="0" smtClean="0">
                <a:solidFill>
                  <a:schemeClr val="accent1"/>
                </a:solidFill>
                <a:latin typeface="Arial" panose="020B0604020202020204" pitchFamily="34" charset="0"/>
                <a:ea typeface="Times New Roman" panose="02020603050405020304" pitchFamily="18" charset="0"/>
              </a:rPr>
              <a:t>Multiple Opportunities</a:t>
            </a:r>
          </a:p>
          <a:p>
            <a:pPr marL="342900" indent="-342900">
              <a:lnSpc>
                <a:spcPct val="105000"/>
              </a:lnSpc>
              <a:buFont typeface="Symbol" panose="05050102010706020507" pitchFamily="18" charset="2"/>
              <a:buChar char=""/>
            </a:pPr>
            <a:r>
              <a:rPr lang="en-US" sz="2000" dirty="0" smtClean="0">
                <a:solidFill>
                  <a:schemeClr val="accent1"/>
                </a:solidFill>
                <a:latin typeface="Arial" panose="020B0604020202020204" pitchFamily="34" charset="0"/>
                <a:ea typeface="Times New Roman" panose="02020603050405020304" pitchFamily="18" charset="0"/>
              </a:rPr>
              <a:t>Students who take the Fall and Winter assessments, (Remember they are optional) will have multiple opportunities to show demonstrate mastery on indicators included in the TOS.</a:t>
            </a:r>
          </a:p>
          <a:p>
            <a:pPr marL="342900" indent="-342900">
              <a:lnSpc>
                <a:spcPct val="105000"/>
              </a:lnSpc>
              <a:buFont typeface="Symbol" panose="05050102010706020507" pitchFamily="18" charset="2"/>
              <a:buChar char=""/>
            </a:pPr>
            <a:endParaRPr lang="en-US" sz="2000" dirty="0" smtClean="0">
              <a:solidFill>
                <a:schemeClr val="accent1"/>
              </a:solidFill>
              <a:latin typeface="Arial" panose="020B0604020202020204" pitchFamily="34" charset="0"/>
              <a:ea typeface="Times New Roman" panose="02020603050405020304"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6025" y="3109854"/>
            <a:ext cx="9248775" cy="3570345"/>
          </a:xfrm>
          <a:prstGeom prst="rect">
            <a:avLst/>
          </a:prstGeom>
        </p:spPr>
      </p:pic>
    </p:spTree>
    <p:extLst>
      <p:ext uri="{BB962C8B-B14F-4D97-AF65-F5344CB8AC3E}">
        <p14:creationId xmlns:p14="http://schemas.microsoft.com/office/powerpoint/2010/main" val="114149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Item banks…</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25748898"/>
              </p:ext>
            </p:extLst>
          </p:nvPr>
        </p:nvGraphicFramePr>
        <p:xfrm>
          <a:off x="1404396" y="1405890"/>
          <a:ext cx="10983407" cy="53606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94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2720" y="2281238"/>
            <a:ext cx="9144000" cy="2387600"/>
          </a:xfrm>
        </p:spPr>
        <p:txBody>
          <a:bodyPr>
            <a:normAutofit fontScale="90000"/>
          </a:bodyPr>
          <a:lstStyle/>
          <a:p>
            <a:r>
              <a:rPr lang="en-US" dirty="0" smtClean="0"/>
              <a:t>The </a:t>
            </a:r>
            <a:r>
              <a:rPr lang="en-US" dirty="0"/>
              <a:t>Nebraska Student-Centered Assessment </a:t>
            </a:r>
            <a:r>
              <a:rPr lang="en-US" dirty="0" smtClean="0"/>
              <a:t>System</a:t>
            </a:r>
            <a:br>
              <a:rPr lang="en-US" dirty="0" smtClean="0"/>
            </a:br>
            <a:r>
              <a:rPr lang="en-US" sz="4900" dirty="0" smtClean="0"/>
              <a:t>(NSCAS)</a:t>
            </a:r>
            <a:endParaRPr lang="en-US" sz="4900" dirty="0"/>
          </a:p>
        </p:txBody>
      </p:sp>
      <p:sp>
        <p:nvSpPr>
          <p:cNvPr id="3" name="Subtitle 2"/>
          <p:cNvSpPr>
            <a:spLocks noGrp="1"/>
          </p:cNvSpPr>
          <p:nvPr>
            <p:ph type="subTitle" idx="1"/>
          </p:nvPr>
        </p:nvSpPr>
        <p:spPr>
          <a:xfrm>
            <a:off x="1524000" y="4668838"/>
            <a:ext cx="9144000" cy="1655762"/>
          </a:xfrm>
        </p:spPr>
        <p:txBody>
          <a:bodyPr>
            <a:normAutofit/>
          </a:bodyPr>
          <a:lstStyle/>
          <a:p>
            <a:r>
              <a:rPr lang="en-US" sz="3200" i="1" dirty="0" smtClean="0"/>
              <a:t>Update on Innovation and Evolution</a:t>
            </a:r>
            <a:endParaRPr lang="en-US" sz="3200" i="1" dirty="0"/>
          </a:p>
        </p:txBody>
      </p:sp>
      <p:sp>
        <p:nvSpPr>
          <p:cNvPr id="4" name="TextBox 3"/>
          <p:cNvSpPr txBox="1"/>
          <p:nvPr/>
        </p:nvSpPr>
        <p:spPr>
          <a:xfrm>
            <a:off x="0" y="5486778"/>
            <a:ext cx="12192000" cy="1569660"/>
          </a:xfrm>
          <a:prstGeom prst="rect">
            <a:avLst/>
          </a:prstGeom>
          <a:noFill/>
        </p:spPr>
        <p:txBody>
          <a:bodyPr wrap="square" rtlCol="0">
            <a:spAutoFit/>
          </a:bodyPr>
          <a:lstStyle/>
          <a:p>
            <a:pPr algn="ctr"/>
            <a:r>
              <a:rPr lang="en-US" sz="3200" dirty="0">
                <a:solidFill>
                  <a:schemeClr val="bg1"/>
                </a:solidFill>
              </a:rPr>
              <a:t>How do we utilize the current components of NSCAS and strengthen integration and cohesion?</a:t>
            </a:r>
          </a:p>
          <a:p>
            <a:pPr algn="ctr"/>
            <a:endParaRPr lang="en-US" sz="3200" dirty="0">
              <a:solidFill>
                <a:schemeClr val="bg1"/>
              </a:solidFill>
            </a:endParaRPr>
          </a:p>
        </p:txBody>
      </p:sp>
    </p:spTree>
    <p:extLst>
      <p:ext uri="{BB962C8B-B14F-4D97-AF65-F5344CB8AC3E}">
        <p14:creationId xmlns:p14="http://schemas.microsoft.com/office/powerpoint/2010/main" val="169022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Experience</a:t>
            </a:r>
            <a:endParaRPr lang="en-US" dirty="0"/>
          </a:p>
        </p:txBody>
      </p:sp>
      <p:sp>
        <p:nvSpPr>
          <p:cNvPr id="3" name="Content Placeholder 2"/>
          <p:cNvSpPr>
            <a:spLocks noGrp="1"/>
          </p:cNvSpPr>
          <p:nvPr>
            <p:ph idx="1"/>
          </p:nvPr>
        </p:nvSpPr>
        <p:spPr>
          <a:xfrm>
            <a:off x="2438400" y="1374687"/>
            <a:ext cx="8915400" cy="5314212"/>
          </a:xfrm>
        </p:spPr>
        <p:txBody>
          <a:bodyPr>
            <a:normAutofit/>
          </a:bodyPr>
          <a:lstStyle/>
          <a:p>
            <a:pPr lvl="0"/>
            <a:r>
              <a:rPr lang="en-US" dirty="0" smtClean="0"/>
              <a:t>Not all that different from what the majority of our students currently experience. </a:t>
            </a:r>
          </a:p>
          <a:p>
            <a:pPr lvl="0"/>
            <a:r>
              <a:rPr lang="en-US" dirty="0" smtClean="0"/>
              <a:t>Incumbent on adults to create a positive atmosphere.</a:t>
            </a:r>
          </a:p>
          <a:p>
            <a:pPr lvl="0"/>
            <a:r>
              <a:rPr lang="en-US" dirty="0" smtClean="0"/>
              <a:t>Still </a:t>
            </a:r>
            <a:r>
              <a:rPr lang="en-US" smtClean="0"/>
              <a:t>be able </a:t>
            </a:r>
            <a:r>
              <a:rPr lang="en-US" dirty="0" smtClean="0"/>
              <a:t>to see results and create goals; hopefully even more informed about end of the year expectations</a:t>
            </a:r>
            <a:endParaRPr lang="en-US" dirty="0"/>
          </a:p>
        </p:txBody>
      </p:sp>
    </p:spTree>
    <p:extLst>
      <p:ext uri="{BB962C8B-B14F-4D97-AF65-F5344CB8AC3E}">
        <p14:creationId xmlns:p14="http://schemas.microsoft.com/office/powerpoint/2010/main" val="31444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a:t>
            </a:r>
            <a:r>
              <a:rPr lang="en-US" dirty="0"/>
              <a:t>Adaptive Through-Year Model</a:t>
            </a:r>
          </a:p>
        </p:txBody>
      </p:sp>
      <p:sp>
        <p:nvSpPr>
          <p:cNvPr id="3" name="Content Placeholder 2"/>
          <p:cNvSpPr>
            <a:spLocks noGrp="1"/>
          </p:cNvSpPr>
          <p:nvPr>
            <p:ph idx="1"/>
          </p:nvPr>
        </p:nvSpPr>
        <p:spPr>
          <a:xfrm>
            <a:off x="2438400" y="1374687"/>
            <a:ext cx="8915400" cy="5314212"/>
          </a:xfrm>
        </p:spPr>
        <p:txBody>
          <a:bodyPr>
            <a:normAutofit lnSpcReduction="10000"/>
          </a:bodyPr>
          <a:lstStyle/>
          <a:p>
            <a:pPr lvl="0"/>
            <a:r>
              <a:rPr lang="en-US" dirty="0" smtClean="0"/>
              <a:t>Goals:</a:t>
            </a:r>
          </a:p>
          <a:p>
            <a:pPr lvl="1"/>
            <a:r>
              <a:rPr lang="en-US" dirty="0" smtClean="0"/>
              <a:t>Provide more useful data throughout </a:t>
            </a:r>
            <a:r>
              <a:rPr lang="en-US" dirty="0"/>
              <a:t>the year </a:t>
            </a:r>
            <a:r>
              <a:rPr lang="en-US" dirty="0" smtClean="0"/>
              <a:t>to guide instruction.</a:t>
            </a:r>
          </a:p>
          <a:p>
            <a:pPr lvl="1"/>
            <a:endParaRPr lang="en-US" dirty="0"/>
          </a:p>
          <a:p>
            <a:pPr lvl="1"/>
            <a:r>
              <a:rPr lang="en-US" dirty="0" smtClean="0"/>
              <a:t>Reinforces assessment as an instructional tool. </a:t>
            </a:r>
          </a:p>
          <a:p>
            <a:pPr marL="457200" lvl="1" indent="0">
              <a:buNone/>
            </a:pPr>
            <a:endParaRPr lang="en-US" dirty="0"/>
          </a:p>
          <a:p>
            <a:pPr lvl="1"/>
            <a:r>
              <a:rPr lang="en-US" dirty="0" smtClean="0"/>
              <a:t>Examines </a:t>
            </a:r>
            <a:r>
              <a:rPr lang="en-US" dirty="0"/>
              <a:t>learning in </a:t>
            </a:r>
            <a:r>
              <a:rPr lang="en-US" dirty="0" smtClean="0"/>
              <a:t>context. </a:t>
            </a:r>
          </a:p>
          <a:p>
            <a:pPr lvl="1"/>
            <a:endParaRPr lang="en-US" dirty="0"/>
          </a:p>
          <a:p>
            <a:pPr lvl="1"/>
            <a:r>
              <a:rPr lang="en-US" dirty="0"/>
              <a:t>Multiple opportunities </a:t>
            </a:r>
            <a:r>
              <a:rPr lang="en-US" dirty="0" smtClean="0"/>
              <a:t>to showcase student learning within the context of Nebraska’s College and Career Ready Standards.</a:t>
            </a:r>
          </a:p>
          <a:p>
            <a:pPr lvl="1"/>
            <a:endParaRPr lang="en-US" dirty="0"/>
          </a:p>
          <a:p>
            <a:pPr lvl="1"/>
            <a:r>
              <a:rPr lang="en-US" dirty="0" smtClean="0"/>
              <a:t>Decreases overall testing time.</a:t>
            </a:r>
          </a:p>
          <a:p>
            <a:pPr lvl="1"/>
            <a:endParaRPr lang="en-US" dirty="0"/>
          </a:p>
          <a:p>
            <a:pPr lvl="1"/>
            <a:r>
              <a:rPr lang="en-US" dirty="0" smtClean="0"/>
              <a:t>Utilizes the strengths of NSCAS </a:t>
            </a:r>
            <a:r>
              <a:rPr lang="en-US" dirty="0"/>
              <a:t>General </a:t>
            </a:r>
            <a:r>
              <a:rPr lang="en-US" dirty="0" smtClean="0"/>
              <a:t>Summative &amp; MAP Growth.</a:t>
            </a:r>
            <a:endParaRPr lang="en-US" dirty="0"/>
          </a:p>
        </p:txBody>
      </p:sp>
    </p:spTree>
    <p:extLst>
      <p:ext uri="{BB962C8B-B14F-4D97-AF65-F5344CB8AC3E}">
        <p14:creationId xmlns:p14="http://schemas.microsoft.com/office/powerpoint/2010/main" val="1721241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CEFA648-8D87-4EF4-8DA0-ABAF9E0A75AA}"/>
              </a:ext>
            </a:extLst>
          </p:cNvPr>
          <p:cNvSpPr txBox="1">
            <a:spLocks/>
          </p:cNvSpPr>
          <p:nvPr/>
        </p:nvSpPr>
        <p:spPr>
          <a:xfrm>
            <a:off x="2552700" y="347662"/>
            <a:ext cx="10572750" cy="10441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We have already started this work together</a:t>
            </a:r>
          </a:p>
        </p:txBody>
      </p:sp>
      <p:sp>
        <p:nvSpPr>
          <p:cNvPr id="9" name="Text Placeholder 7">
            <a:extLst>
              <a:ext uri="{FF2B5EF4-FFF2-40B4-BE49-F238E27FC236}">
                <a16:creationId xmlns:a16="http://schemas.microsoft.com/office/drawing/2014/main" id="{6EC9B193-6AD6-456C-8433-E02E68FA91AA}"/>
              </a:ext>
            </a:extLst>
          </p:cNvPr>
          <p:cNvSpPr txBox="1">
            <a:spLocks/>
          </p:cNvSpPr>
          <p:nvPr/>
        </p:nvSpPr>
        <p:spPr>
          <a:xfrm>
            <a:off x="2812034" y="1621302"/>
            <a:ext cx="8198866" cy="458423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cs typeface="Arial"/>
              </a:rPr>
              <a:t>With Nebraska educators we have done:</a:t>
            </a:r>
          </a:p>
          <a:p>
            <a:pPr marL="461645" indent="-461645"/>
            <a:r>
              <a:rPr lang="en-US" dirty="0">
                <a:cs typeface="Arial"/>
              </a:rPr>
              <a:t>Range ALD generation </a:t>
            </a:r>
          </a:p>
          <a:p>
            <a:pPr marL="461645" indent="-461645"/>
            <a:r>
              <a:rPr lang="en-US" dirty="0">
                <a:cs typeface="Arial"/>
              </a:rPr>
              <a:t>Item writing workshops</a:t>
            </a:r>
          </a:p>
          <a:p>
            <a:pPr marL="461645" indent="-461645"/>
            <a:r>
              <a:rPr lang="en-US" dirty="0">
                <a:cs typeface="Arial"/>
              </a:rPr>
              <a:t>Content and Bias review meetings</a:t>
            </a:r>
          </a:p>
          <a:p>
            <a:pPr marL="461645" indent="-461645"/>
            <a:r>
              <a:rPr lang="en-US" dirty="0">
                <a:cs typeface="Arial"/>
              </a:rPr>
              <a:t>Standard setting</a:t>
            </a:r>
          </a:p>
          <a:p>
            <a:pPr marL="461645" indent="-461645"/>
            <a:r>
              <a:rPr lang="en-US" dirty="0">
                <a:cs typeface="Arial"/>
              </a:rPr>
              <a:t>Partnering with 72 Certified Facilitators to provide ongoing professional learning </a:t>
            </a:r>
          </a:p>
          <a:p>
            <a:pPr marL="461645" indent="-461645"/>
            <a:r>
              <a:rPr lang="en-US" dirty="0">
                <a:cs typeface="Arial"/>
              </a:rPr>
              <a:t>Future planning of Professional Learning in partnership with Certified Facilitators and NDE </a:t>
            </a:r>
          </a:p>
          <a:p>
            <a:pPr marL="461645" indent="-461645"/>
            <a:endParaRPr lang="en-US" dirty="0">
              <a:cs typeface="Arial"/>
            </a:endParaRPr>
          </a:p>
        </p:txBody>
      </p:sp>
    </p:spTree>
    <p:extLst>
      <p:ext uri="{BB962C8B-B14F-4D97-AF65-F5344CB8AC3E}">
        <p14:creationId xmlns:p14="http://schemas.microsoft.com/office/powerpoint/2010/main" val="35945425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4C86-9BE1-C14E-8430-FF1017D92A98}"/>
              </a:ext>
            </a:extLst>
          </p:cNvPr>
          <p:cNvSpPr>
            <a:spLocks noGrp="1"/>
          </p:cNvSpPr>
          <p:nvPr>
            <p:ph type="title"/>
          </p:nvPr>
        </p:nvSpPr>
        <p:spPr/>
        <p:txBody>
          <a:bodyPr>
            <a:normAutofit/>
          </a:bodyPr>
          <a:lstStyle/>
          <a:p>
            <a:r>
              <a:rPr lang="en-US" sz="4000" dirty="0">
                <a:latin typeface="Tw Cen MT" panose="020B0602020104020603" pitchFamily="34" charset="0"/>
                <a:cs typeface="Calibri Light"/>
              </a:rPr>
              <a:t>Engaging Nebraska Stakeholders</a:t>
            </a:r>
            <a:endParaRPr lang="en-US" sz="4000" b="1" dirty="0">
              <a:latin typeface="Tw Cen MT" panose="020B0602020104020603" pitchFamily="34" charset="0"/>
            </a:endParaRPr>
          </a:p>
        </p:txBody>
      </p:sp>
      <p:sp>
        <p:nvSpPr>
          <p:cNvPr id="3" name="Text Placeholder 2">
            <a:extLst>
              <a:ext uri="{FF2B5EF4-FFF2-40B4-BE49-F238E27FC236}">
                <a16:creationId xmlns:a16="http://schemas.microsoft.com/office/drawing/2014/main" id="{4107BB56-5C5E-0D43-B327-5C7F1DE9784D}"/>
              </a:ext>
            </a:extLst>
          </p:cNvPr>
          <p:cNvSpPr>
            <a:spLocks noGrp="1"/>
          </p:cNvSpPr>
          <p:nvPr>
            <p:ph idx="1"/>
          </p:nvPr>
        </p:nvSpPr>
        <p:spPr/>
        <p:txBody>
          <a:bodyPr/>
          <a:lstStyle/>
          <a:p>
            <a:endParaRPr lang="en-US">
              <a:cs typeface="Arial"/>
            </a:endParaRPr>
          </a:p>
          <a:p>
            <a:endParaRPr lang="en-US"/>
          </a:p>
        </p:txBody>
      </p:sp>
      <p:sp>
        <p:nvSpPr>
          <p:cNvPr id="5" name="Text Placeholder 4">
            <a:extLst>
              <a:ext uri="{FF2B5EF4-FFF2-40B4-BE49-F238E27FC236}">
                <a16:creationId xmlns:a16="http://schemas.microsoft.com/office/drawing/2014/main" id="{A6C953AA-059B-F145-AF80-6BAE04D50CCB}"/>
              </a:ext>
            </a:extLst>
          </p:cNvPr>
          <p:cNvSpPr>
            <a:spLocks noGrp="1"/>
          </p:cNvSpPr>
          <p:nvPr>
            <p:ph type="body" sz="quarter" idx="4294967295"/>
          </p:nvPr>
        </p:nvSpPr>
        <p:spPr>
          <a:xfrm>
            <a:off x="2847975" y="1676400"/>
            <a:ext cx="8096250" cy="3335337"/>
          </a:xfrm>
        </p:spPr>
        <p:txBody>
          <a:bodyPr vert="horz" lIns="91440" tIns="45720" rIns="91440" bIns="45720" rtlCol="0" anchor="t">
            <a:normAutofit/>
          </a:bodyPr>
          <a:lstStyle/>
          <a:p>
            <a:pPr marL="461645" indent="-461645"/>
            <a:r>
              <a:rPr lang="en-US" dirty="0"/>
              <a:t>Assessment Advisory Groups (4 meetings throughout the year) </a:t>
            </a:r>
          </a:p>
          <a:p>
            <a:pPr marL="461645" indent="-461645"/>
            <a:r>
              <a:rPr lang="en-US" dirty="0"/>
              <a:t>Assessment Innovation meetings (3 one day meetings with up to 15 educators) </a:t>
            </a:r>
            <a:endParaRPr lang="en-US" dirty="0">
              <a:cs typeface="Arial"/>
            </a:endParaRPr>
          </a:p>
          <a:p>
            <a:pPr marL="461645" indent="-461645"/>
            <a:r>
              <a:rPr lang="en-US" dirty="0"/>
              <a:t>Alignment of MAP Growth </a:t>
            </a:r>
            <a:r>
              <a:rPr lang="en-US" dirty="0" smtClean="0"/>
              <a:t>items to NSCAS Summative </a:t>
            </a:r>
            <a:r>
              <a:rPr lang="en-US" dirty="0"/>
              <a:t>ALDs </a:t>
            </a:r>
            <a:r>
              <a:rPr lang="en-US" dirty="0" smtClean="0"/>
              <a:t>(part </a:t>
            </a:r>
            <a:r>
              <a:rPr lang="en-US" dirty="0"/>
              <a:t>of USDOE grant)</a:t>
            </a:r>
            <a:endParaRPr lang="en-US" dirty="0">
              <a:cs typeface="Arial"/>
            </a:endParaRPr>
          </a:p>
          <a:p>
            <a:pPr marL="461645" indent="-461645"/>
            <a:endParaRPr lang="en-US" dirty="0">
              <a:cs typeface="Arial"/>
            </a:endParaRPr>
          </a:p>
        </p:txBody>
      </p:sp>
      <p:sp>
        <p:nvSpPr>
          <p:cNvPr id="4" name="Footer Placeholder 3">
            <a:extLst>
              <a:ext uri="{FF2B5EF4-FFF2-40B4-BE49-F238E27FC236}">
                <a16:creationId xmlns:a16="http://schemas.microsoft.com/office/drawing/2014/main" id="{AD68F599-84F3-6741-95CD-553A0D05F511}"/>
              </a:ext>
            </a:extLst>
          </p:cNvPr>
          <p:cNvSpPr>
            <a:spLocks noGrp="1"/>
          </p:cNvSpPr>
          <p:nvPr>
            <p:ph type="ftr" sz="quarter" idx="4294967295"/>
          </p:nvPr>
        </p:nvSpPr>
        <p:spPr>
          <a:xfrm>
            <a:off x="0" y="6326188"/>
            <a:ext cx="4114800" cy="365125"/>
          </a:xfrm>
          <a:prstGeom prst="rect">
            <a:avLst/>
          </a:prstGeom>
        </p:spPr>
        <p:txBody>
          <a:bodyPr/>
          <a:lstStyle/>
          <a:p>
            <a:r>
              <a:rPr lang="en-US" sz="1800">
                <a:solidFill>
                  <a:schemeClr val="accent1"/>
                </a:solidFill>
              </a:rPr>
              <a:t>|</a:t>
            </a:r>
            <a:r>
              <a:rPr lang="en-US">
                <a:solidFill>
                  <a:schemeClr val="accent1"/>
                </a:solidFill>
              </a:rPr>
              <a:t> </a:t>
            </a:r>
            <a:r>
              <a:rPr lang="en-US"/>
              <a:t> </a:t>
            </a:r>
            <a:endParaRPr lang="en-US" sz="1050"/>
          </a:p>
        </p:txBody>
      </p:sp>
    </p:spTree>
    <p:extLst>
      <p:ext uri="{BB962C8B-B14F-4D97-AF65-F5344CB8AC3E}">
        <p14:creationId xmlns:p14="http://schemas.microsoft.com/office/powerpoint/2010/main" val="42856913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6EC5-2034-4BE8-9B9E-AEFB7B9467A1}"/>
              </a:ext>
            </a:extLst>
          </p:cNvPr>
          <p:cNvSpPr>
            <a:spLocks noGrp="1"/>
          </p:cNvSpPr>
          <p:nvPr>
            <p:ph type="title" idx="4294967295"/>
          </p:nvPr>
        </p:nvSpPr>
        <p:spPr>
          <a:xfrm>
            <a:off x="2807784" y="403705"/>
            <a:ext cx="8519346" cy="644045"/>
          </a:xfrm>
        </p:spPr>
        <p:txBody>
          <a:bodyPr>
            <a:normAutofit fontScale="90000"/>
          </a:bodyPr>
          <a:lstStyle/>
          <a:p>
            <a:r>
              <a:rPr lang="en-US" sz="3200" dirty="0">
                <a:latin typeface="Arial Black"/>
                <a:cs typeface="Calibri Light"/>
              </a:rPr>
              <a:t>Pathway to </a:t>
            </a:r>
            <a:r>
              <a:rPr lang="en-US" sz="3200" dirty="0" smtClean="0">
                <a:latin typeface="Arial Black"/>
                <a:cs typeface="Calibri Light"/>
              </a:rPr>
              <a:t>Adaptive Through-Year Model</a:t>
            </a:r>
            <a:r>
              <a:rPr lang="en-US" b="1" dirty="0" smtClean="0">
                <a:latin typeface="+mn-lt"/>
              </a:rPr>
              <a:t>  </a:t>
            </a:r>
            <a:endParaRPr lang="en-US" b="1" dirty="0">
              <a:latin typeface="+mn-lt"/>
            </a:endParaRPr>
          </a:p>
        </p:txBody>
      </p:sp>
      <p:graphicFrame>
        <p:nvGraphicFramePr>
          <p:cNvPr id="4" name="Table 3">
            <a:extLst>
              <a:ext uri="{FF2B5EF4-FFF2-40B4-BE49-F238E27FC236}">
                <a16:creationId xmlns:a16="http://schemas.microsoft.com/office/drawing/2014/main" id="{48EF633D-BA0B-4870-9B59-026ECBC4A78B}"/>
              </a:ext>
            </a:extLst>
          </p:cNvPr>
          <p:cNvGraphicFramePr>
            <a:graphicFrameLocks noGrp="1"/>
          </p:cNvGraphicFramePr>
          <p:nvPr>
            <p:extLst>
              <p:ext uri="{D42A27DB-BD31-4B8C-83A1-F6EECF244321}">
                <p14:modId xmlns:p14="http://schemas.microsoft.com/office/powerpoint/2010/main" val="1695495229"/>
              </p:ext>
            </p:extLst>
          </p:nvPr>
        </p:nvGraphicFramePr>
        <p:xfrm>
          <a:off x="409047" y="1257300"/>
          <a:ext cx="11373905" cy="4769042"/>
        </p:xfrm>
        <a:graphic>
          <a:graphicData uri="http://schemas.openxmlformats.org/drawingml/2006/table">
            <a:tbl>
              <a:tblPr firstRow="1" bandRow="1"/>
              <a:tblGrid>
                <a:gridCol w="2623420">
                  <a:extLst>
                    <a:ext uri="{9D8B030D-6E8A-4147-A177-3AD203B41FA5}">
                      <a16:colId xmlns:a16="http://schemas.microsoft.com/office/drawing/2014/main" val="4074235559"/>
                    </a:ext>
                  </a:extLst>
                </a:gridCol>
                <a:gridCol w="8750485">
                  <a:extLst>
                    <a:ext uri="{9D8B030D-6E8A-4147-A177-3AD203B41FA5}">
                      <a16:colId xmlns:a16="http://schemas.microsoft.com/office/drawing/2014/main" val="2921791380"/>
                    </a:ext>
                  </a:extLst>
                </a:gridCol>
              </a:tblGrid>
              <a:tr h="3935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b="1" dirty="0" smtClean="0">
                          <a:solidFill>
                            <a:schemeClr val="tx1"/>
                          </a:solidFill>
                        </a:rPr>
                        <a:t>NSCAS General</a:t>
                      </a:r>
                      <a:r>
                        <a:rPr lang="en-US" sz="2400" b="1" baseline="0" dirty="0" smtClean="0">
                          <a:solidFill>
                            <a:schemeClr val="tx1"/>
                          </a:solidFill>
                        </a:rPr>
                        <a:t> </a:t>
                      </a:r>
                      <a:r>
                        <a:rPr lang="en-US" sz="2400" b="1" dirty="0" smtClean="0">
                          <a:solidFill>
                            <a:schemeClr val="tx1"/>
                          </a:solidFill>
                        </a:rPr>
                        <a:t>ELA/Math Grades 3-8</a:t>
                      </a:r>
                      <a:endParaRPr lang="en-US" sz="24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849059115"/>
                  </a:ext>
                </a:extLst>
              </a:tr>
              <a:tr h="4125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1" dirty="0"/>
                        <a:t>School Year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b="1" i="1" u="none"/>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59474101"/>
                  </a:ext>
                </a:extLst>
              </a:tr>
              <a:tr h="931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a:t>18/19</a:t>
                      </a:r>
                    </a:p>
                    <a:p>
                      <a:pPr algn="ctr"/>
                      <a:r>
                        <a:rPr lang="en-US" sz="2400" b="1"/>
                        <a:t>Business as Usual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t>MAP Growth + NSCAS General Summative</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72424646"/>
                  </a:ext>
                </a:extLst>
              </a:tr>
              <a:tr h="931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a:t>19/20</a:t>
                      </a:r>
                    </a:p>
                    <a:p>
                      <a:pPr algn="ctr"/>
                      <a:r>
                        <a:rPr lang="en-US" sz="2400" b="1"/>
                        <a:t>Building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FontTx/>
                        <a:buNone/>
                      </a:pPr>
                      <a:r>
                        <a:rPr lang="en-US" sz="2400" dirty="0"/>
                        <a:t>MAP Growth + NSCAS General Summative</a:t>
                      </a:r>
                      <a:endParaRPr lang="en-US" dirty="0"/>
                    </a:p>
                    <a:p>
                      <a:pPr marL="0" marR="0" lvl="0" indent="0" algn="ctr">
                        <a:lnSpc>
                          <a:spcPct val="100000"/>
                        </a:lnSpc>
                        <a:spcBef>
                          <a:spcPts val="0"/>
                        </a:spcBef>
                        <a:spcAft>
                          <a:spcPts val="0"/>
                        </a:spcAft>
                        <a:buFontTx/>
                        <a:buNone/>
                      </a:pPr>
                      <a:r>
                        <a:rPr lang="en-US" sz="1700" dirty="0"/>
                        <a:t>(and MAP Growth on NSCAS TSM pilot in winter followed by linking study in spring)</a:t>
                      </a:r>
                      <a:endParaRPr lang="en-US" sz="1700"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049738619"/>
                  </a:ext>
                </a:extLst>
              </a:tr>
              <a:tr h="1104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a:t>20/21</a:t>
                      </a:r>
                    </a:p>
                    <a:p>
                      <a:pPr algn="ctr"/>
                      <a:r>
                        <a:rPr lang="en-US" sz="2400" b="1"/>
                        <a:t>Building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dirty="0"/>
                        <a:t>MAP Growth + NSCAS General Summative</a:t>
                      </a:r>
                    </a:p>
                    <a:p>
                      <a:pPr lvl="0" algn="ctr">
                        <a:buNone/>
                      </a:pPr>
                      <a:r>
                        <a:rPr lang="en-US" sz="1700" dirty="0"/>
                        <a:t>(with potential modification as NDE &amp; NWEA work to create a </a:t>
                      </a:r>
                      <a:r>
                        <a:rPr lang="en-US" sz="1700" dirty="0" smtClean="0"/>
                        <a:t>model </a:t>
                      </a:r>
                      <a:r>
                        <a:rPr lang="en-US" sz="1700" dirty="0"/>
                        <a:t>that brings the best of both worlds together)</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50709360"/>
                  </a:ext>
                </a:extLst>
              </a:tr>
              <a:tr h="931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a:t>21/22</a:t>
                      </a:r>
                    </a:p>
                    <a:p>
                      <a:pPr algn="ctr"/>
                      <a:r>
                        <a:rPr lang="en-US" sz="2400" b="1"/>
                        <a:t>Transforming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marL="0" marR="0" lvl="0" indent="0" algn="ctr" rtl="0" eaLnBrk="1" fontAlgn="auto" latinLnBrk="0" hangingPunct="1">
                        <a:lnSpc>
                          <a:spcPct val="100000"/>
                        </a:lnSpc>
                        <a:spcBef>
                          <a:spcPts val="0"/>
                        </a:spcBef>
                        <a:spcAft>
                          <a:spcPts val="0"/>
                        </a:spcAft>
                        <a:buFontTx/>
                        <a:buNone/>
                      </a:pPr>
                      <a:r>
                        <a:rPr lang="en-US" sz="2400" dirty="0" smtClean="0"/>
                        <a:t>Implement</a:t>
                      </a:r>
                      <a:r>
                        <a:rPr lang="en-US" sz="2400" baseline="0" dirty="0" smtClean="0"/>
                        <a:t> adaptive</a:t>
                      </a:r>
                      <a:r>
                        <a:rPr lang="en-US" sz="2400" dirty="0" smtClean="0"/>
                        <a:t> </a:t>
                      </a:r>
                      <a:r>
                        <a:rPr lang="en-US" sz="2400" dirty="0"/>
                        <a:t>through-year assessment </a:t>
                      </a:r>
                      <a:r>
                        <a:rPr lang="en-US" sz="2400" dirty="0" smtClean="0"/>
                        <a:t>model</a:t>
                      </a:r>
                      <a:endParaRPr lang="en-US" sz="2400"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919252195"/>
                  </a:ext>
                </a:extLst>
              </a:tr>
            </a:tbl>
          </a:graphicData>
        </a:graphic>
      </p:graphicFrame>
    </p:spTree>
    <p:extLst>
      <p:ext uri="{BB962C8B-B14F-4D97-AF65-F5344CB8AC3E}">
        <p14:creationId xmlns:p14="http://schemas.microsoft.com/office/powerpoint/2010/main" val="8856276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4C86-9BE1-C14E-8430-FF1017D92A98}"/>
              </a:ext>
            </a:extLst>
          </p:cNvPr>
          <p:cNvSpPr>
            <a:spLocks noGrp="1"/>
          </p:cNvSpPr>
          <p:nvPr>
            <p:ph type="title"/>
          </p:nvPr>
        </p:nvSpPr>
        <p:spPr/>
        <p:txBody>
          <a:bodyPr>
            <a:normAutofit/>
          </a:bodyPr>
          <a:lstStyle/>
          <a:p>
            <a:r>
              <a:rPr lang="en-US" sz="4000" dirty="0" smtClean="0">
                <a:latin typeface="Tw Cen MT" panose="020B0602020104020603" pitchFamily="34" charset="0"/>
                <a:cs typeface="Calibri Light"/>
              </a:rPr>
              <a:t>Considerations</a:t>
            </a:r>
            <a:endParaRPr lang="en-US" sz="4000" b="1" dirty="0">
              <a:latin typeface="Tw Cen MT" panose="020B0602020104020603" pitchFamily="34" charset="0"/>
            </a:endParaRPr>
          </a:p>
        </p:txBody>
      </p:sp>
      <p:sp>
        <p:nvSpPr>
          <p:cNvPr id="3" name="Text Placeholder 2">
            <a:extLst>
              <a:ext uri="{FF2B5EF4-FFF2-40B4-BE49-F238E27FC236}">
                <a16:creationId xmlns:a16="http://schemas.microsoft.com/office/drawing/2014/main" id="{4107BB56-5C5E-0D43-B327-5C7F1DE9784D}"/>
              </a:ext>
            </a:extLst>
          </p:cNvPr>
          <p:cNvSpPr>
            <a:spLocks noGrp="1"/>
          </p:cNvSpPr>
          <p:nvPr>
            <p:ph idx="1"/>
          </p:nvPr>
        </p:nvSpPr>
        <p:spPr/>
        <p:txBody>
          <a:bodyPr/>
          <a:lstStyle/>
          <a:p>
            <a:endParaRPr lang="en-US">
              <a:cs typeface="Arial"/>
            </a:endParaRPr>
          </a:p>
          <a:p>
            <a:endParaRPr lang="en-US"/>
          </a:p>
        </p:txBody>
      </p:sp>
      <p:sp>
        <p:nvSpPr>
          <p:cNvPr id="5" name="Text Placeholder 4">
            <a:extLst>
              <a:ext uri="{FF2B5EF4-FFF2-40B4-BE49-F238E27FC236}">
                <a16:creationId xmlns:a16="http://schemas.microsoft.com/office/drawing/2014/main" id="{A6C953AA-059B-F145-AF80-6BAE04D50CCB}"/>
              </a:ext>
            </a:extLst>
          </p:cNvPr>
          <p:cNvSpPr>
            <a:spLocks noGrp="1"/>
          </p:cNvSpPr>
          <p:nvPr>
            <p:ph type="body" sz="quarter" idx="4294967295"/>
          </p:nvPr>
        </p:nvSpPr>
        <p:spPr>
          <a:xfrm>
            <a:off x="2847975" y="1520190"/>
            <a:ext cx="8096250" cy="4457700"/>
          </a:xfrm>
        </p:spPr>
        <p:txBody>
          <a:bodyPr vert="horz" lIns="91440" tIns="45720" rIns="91440" bIns="45720" rtlCol="0" anchor="t">
            <a:normAutofit/>
          </a:bodyPr>
          <a:lstStyle/>
          <a:p>
            <a:pPr marL="461645" indent="-461645"/>
            <a:r>
              <a:rPr lang="en-US" dirty="0" smtClean="0"/>
              <a:t>Current path that will be continual informed as we continue forward. </a:t>
            </a:r>
            <a:endParaRPr lang="en-US" dirty="0"/>
          </a:p>
          <a:p>
            <a:pPr marL="461645" indent="-461645"/>
            <a:r>
              <a:rPr lang="en-US" dirty="0" smtClean="0">
                <a:cs typeface="Arial"/>
              </a:rPr>
              <a:t>We do not have all the details or answers. </a:t>
            </a:r>
          </a:p>
          <a:p>
            <a:pPr marL="461645" indent="-461645"/>
            <a:r>
              <a:rPr lang="en-US" dirty="0" smtClean="0">
                <a:cs typeface="Arial"/>
              </a:rPr>
              <a:t>We want you to ask questions and voice concerns.</a:t>
            </a:r>
          </a:p>
          <a:p>
            <a:pPr marL="461645" indent="-461645"/>
            <a:r>
              <a:rPr lang="en-US" dirty="0" smtClean="0">
                <a:cs typeface="Arial"/>
              </a:rPr>
              <a:t>Trying really hard to make the evolution smooth and to be transparent.</a:t>
            </a:r>
          </a:p>
          <a:p>
            <a:pPr marL="461645" indent="-461645"/>
            <a:r>
              <a:rPr lang="en-US" dirty="0" smtClean="0">
                <a:cs typeface="Arial"/>
              </a:rPr>
              <a:t>Also, working hard to identify and then mitigate potential unintended consequences.</a:t>
            </a:r>
            <a:endParaRPr lang="en-US" dirty="0">
              <a:cs typeface="Arial"/>
            </a:endParaRPr>
          </a:p>
        </p:txBody>
      </p:sp>
      <p:sp>
        <p:nvSpPr>
          <p:cNvPr id="4" name="Footer Placeholder 3">
            <a:extLst>
              <a:ext uri="{FF2B5EF4-FFF2-40B4-BE49-F238E27FC236}">
                <a16:creationId xmlns:a16="http://schemas.microsoft.com/office/drawing/2014/main" id="{AD68F599-84F3-6741-95CD-553A0D05F511}"/>
              </a:ext>
            </a:extLst>
          </p:cNvPr>
          <p:cNvSpPr>
            <a:spLocks noGrp="1"/>
          </p:cNvSpPr>
          <p:nvPr>
            <p:ph type="ftr" sz="quarter" idx="4294967295"/>
          </p:nvPr>
        </p:nvSpPr>
        <p:spPr>
          <a:xfrm>
            <a:off x="0" y="6326188"/>
            <a:ext cx="4114800" cy="365125"/>
          </a:xfrm>
          <a:prstGeom prst="rect">
            <a:avLst/>
          </a:prstGeom>
        </p:spPr>
        <p:txBody>
          <a:bodyPr/>
          <a:lstStyle/>
          <a:p>
            <a:r>
              <a:rPr lang="en-US" sz="1800">
                <a:solidFill>
                  <a:schemeClr val="accent1"/>
                </a:solidFill>
              </a:rPr>
              <a:t>|</a:t>
            </a:r>
            <a:r>
              <a:rPr lang="en-US">
                <a:solidFill>
                  <a:schemeClr val="accent1"/>
                </a:solidFill>
              </a:rPr>
              <a:t> </a:t>
            </a:r>
            <a:r>
              <a:rPr lang="en-US"/>
              <a:t> </a:t>
            </a:r>
            <a:endParaRPr lang="en-US" sz="1050"/>
          </a:p>
        </p:txBody>
      </p:sp>
    </p:spTree>
    <p:extLst>
      <p:ext uri="{BB962C8B-B14F-4D97-AF65-F5344CB8AC3E}">
        <p14:creationId xmlns:p14="http://schemas.microsoft.com/office/powerpoint/2010/main" val="17468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34C86-9BE1-C14E-8430-FF1017D92A98}"/>
              </a:ext>
            </a:extLst>
          </p:cNvPr>
          <p:cNvSpPr>
            <a:spLocks noGrp="1"/>
          </p:cNvSpPr>
          <p:nvPr>
            <p:ph type="title"/>
          </p:nvPr>
        </p:nvSpPr>
        <p:spPr/>
        <p:txBody>
          <a:bodyPr>
            <a:normAutofit/>
          </a:bodyPr>
          <a:lstStyle/>
          <a:p>
            <a:r>
              <a:rPr lang="en-US" sz="4000" dirty="0" smtClean="0">
                <a:latin typeface="Tw Cen MT" panose="020B0602020104020603" pitchFamily="34" charset="0"/>
                <a:cs typeface="Calibri Light"/>
              </a:rPr>
              <a:t>Considerations</a:t>
            </a:r>
            <a:endParaRPr lang="en-US" sz="4000" b="1" dirty="0">
              <a:latin typeface="Tw Cen MT" panose="020B0602020104020603" pitchFamily="34" charset="0"/>
            </a:endParaRPr>
          </a:p>
        </p:txBody>
      </p:sp>
      <p:sp>
        <p:nvSpPr>
          <p:cNvPr id="3" name="Text Placeholder 2">
            <a:extLst>
              <a:ext uri="{FF2B5EF4-FFF2-40B4-BE49-F238E27FC236}">
                <a16:creationId xmlns:a16="http://schemas.microsoft.com/office/drawing/2014/main" id="{4107BB56-5C5E-0D43-B327-5C7F1DE9784D}"/>
              </a:ext>
            </a:extLst>
          </p:cNvPr>
          <p:cNvSpPr>
            <a:spLocks noGrp="1"/>
          </p:cNvSpPr>
          <p:nvPr>
            <p:ph idx="1"/>
          </p:nvPr>
        </p:nvSpPr>
        <p:spPr/>
        <p:txBody>
          <a:bodyPr/>
          <a:lstStyle/>
          <a:p>
            <a:endParaRPr lang="en-US">
              <a:cs typeface="Arial"/>
            </a:endParaRPr>
          </a:p>
          <a:p>
            <a:endParaRPr lang="en-US"/>
          </a:p>
        </p:txBody>
      </p:sp>
      <p:sp>
        <p:nvSpPr>
          <p:cNvPr id="5" name="Text Placeholder 4">
            <a:extLst>
              <a:ext uri="{FF2B5EF4-FFF2-40B4-BE49-F238E27FC236}">
                <a16:creationId xmlns:a16="http://schemas.microsoft.com/office/drawing/2014/main" id="{A6C953AA-059B-F145-AF80-6BAE04D50CCB}"/>
              </a:ext>
            </a:extLst>
          </p:cNvPr>
          <p:cNvSpPr>
            <a:spLocks noGrp="1"/>
          </p:cNvSpPr>
          <p:nvPr>
            <p:ph type="body" sz="quarter" idx="4294967295"/>
          </p:nvPr>
        </p:nvSpPr>
        <p:spPr>
          <a:xfrm>
            <a:off x="2847975" y="1520190"/>
            <a:ext cx="8096250" cy="4457700"/>
          </a:xfrm>
        </p:spPr>
        <p:txBody>
          <a:bodyPr vert="horz" lIns="91440" tIns="45720" rIns="91440" bIns="45720" rtlCol="0" anchor="t">
            <a:normAutofit/>
          </a:bodyPr>
          <a:lstStyle/>
          <a:p>
            <a:pPr marL="461645" indent="-461645"/>
            <a:r>
              <a:rPr lang="en-US" dirty="0" smtClean="0"/>
              <a:t>We have a list of thing we are keeping in mind and working on addressing.</a:t>
            </a:r>
          </a:p>
          <a:p>
            <a:pPr marL="918845" lvl="1" indent="-461645"/>
            <a:r>
              <a:rPr lang="en-US" dirty="0" smtClean="0"/>
              <a:t>Implications for AQuESTT Accountability</a:t>
            </a:r>
          </a:p>
          <a:p>
            <a:pPr marL="918845" lvl="1" indent="-461645"/>
            <a:r>
              <a:rPr lang="en-US" dirty="0" smtClean="0"/>
              <a:t>Implications for NE Reading Act</a:t>
            </a:r>
          </a:p>
          <a:p>
            <a:pPr marL="918845" lvl="1" indent="-461645"/>
            <a:r>
              <a:rPr lang="en-US" dirty="0" smtClean="0"/>
              <a:t>How students would move into and out of the model.</a:t>
            </a:r>
          </a:p>
          <a:p>
            <a:pPr marL="1376045" lvl="2" indent="-461645"/>
            <a:r>
              <a:rPr lang="en-US" dirty="0" smtClean="0"/>
              <a:t>Transition from K-2 to the adaptive through-year model</a:t>
            </a:r>
          </a:p>
          <a:p>
            <a:pPr marL="1376045" lvl="2" indent="-461645"/>
            <a:r>
              <a:rPr lang="en-US" dirty="0" smtClean="0"/>
              <a:t>Transition from 3-8 to other high school assessments</a:t>
            </a:r>
          </a:p>
          <a:p>
            <a:pPr marL="918845" lvl="1" indent="-461645"/>
            <a:r>
              <a:rPr lang="en-US" dirty="0" smtClean="0"/>
              <a:t>Identifying current uses of MAP Growth and trying to maintain as much of those uses as possible.</a:t>
            </a:r>
          </a:p>
          <a:p>
            <a:pPr marL="1376045" lvl="2" indent="-461645"/>
            <a:r>
              <a:rPr lang="en-US" dirty="0" smtClean="0"/>
              <a:t>School Improvement, grants, placements, awards</a:t>
            </a:r>
            <a:endParaRPr lang="en-US" dirty="0"/>
          </a:p>
        </p:txBody>
      </p:sp>
      <p:sp>
        <p:nvSpPr>
          <p:cNvPr id="4" name="Footer Placeholder 3">
            <a:extLst>
              <a:ext uri="{FF2B5EF4-FFF2-40B4-BE49-F238E27FC236}">
                <a16:creationId xmlns:a16="http://schemas.microsoft.com/office/drawing/2014/main" id="{AD68F599-84F3-6741-95CD-553A0D05F511}"/>
              </a:ext>
            </a:extLst>
          </p:cNvPr>
          <p:cNvSpPr>
            <a:spLocks noGrp="1"/>
          </p:cNvSpPr>
          <p:nvPr>
            <p:ph type="ftr" sz="quarter" idx="4294967295"/>
          </p:nvPr>
        </p:nvSpPr>
        <p:spPr>
          <a:xfrm>
            <a:off x="0" y="6326188"/>
            <a:ext cx="4114800" cy="365125"/>
          </a:xfrm>
          <a:prstGeom prst="rect">
            <a:avLst/>
          </a:prstGeom>
        </p:spPr>
        <p:txBody>
          <a:bodyPr/>
          <a:lstStyle/>
          <a:p>
            <a:r>
              <a:rPr lang="en-US" sz="1800">
                <a:solidFill>
                  <a:schemeClr val="accent1"/>
                </a:solidFill>
              </a:rPr>
              <a:t>|</a:t>
            </a:r>
            <a:r>
              <a:rPr lang="en-US">
                <a:solidFill>
                  <a:schemeClr val="accent1"/>
                </a:solidFill>
              </a:rPr>
              <a:t> </a:t>
            </a:r>
            <a:r>
              <a:rPr lang="en-US"/>
              <a:t> </a:t>
            </a:r>
            <a:endParaRPr lang="en-US" sz="1050"/>
          </a:p>
        </p:txBody>
      </p:sp>
    </p:spTree>
    <p:extLst>
      <p:ext uri="{BB962C8B-B14F-4D97-AF65-F5344CB8AC3E}">
        <p14:creationId xmlns:p14="http://schemas.microsoft.com/office/powerpoint/2010/main" val="154684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districts do to prepare?</a:t>
            </a:r>
            <a:endParaRPr lang="en-US" dirty="0"/>
          </a:p>
        </p:txBody>
      </p:sp>
      <p:sp>
        <p:nvSpPr>
          <p:cNvPr id="3" name="Content Placeholder 2"/>
          <p:cNvSpPr>
            <a:spLocks noGrp="1"/>
          </p:cNvSpPr>
          <p:nvPr>
            <p:ph idx="1"/>
          </p:nvPr>
        </p:nvSpPr>
        <p:spPr/>
        <p:txBody>
          <a:bodyPr/>
          <a:lstStyle/>
          <a:p>
            <a:pPr marL="0" indent="0">
              <a:buNone/>
            </a:pPr>
            <a:r>
              <a:rPr lang="en-US" dirty="0" smtClean="0"/>
              <a:t>Recommendations provided by members of the Assessment &amp; Accountability Advisory Committee</a:t>
            </a:r>
          </a:p>
          <a:p>
            <a:r>
              <a:rPr lang="en-US" dirty="0" smtClean="0"/>
              <a:t>Reexamine the grades levels and frequency that your students take MAP Growth.</a:t>
            </a:r>
          </a:p>
          <a:p>
            <a:r>
              <a:rPr lang="en-US" dirty="0" smtClean="0"/>
              <a:t>Examine if your district is maximizing the potential usefulness of MAP Growth data</a:t>
            </a:r>
          </a:p>
          <a:p>
            <a:r>
              <a:rPr lang="en-US" dirty="0" smtClean="0"/>
              <a:t>Consider how MAP Growth and NSCAS professional learning could fit in your PL plans.</a:t>
            </a:r>
          </a:p>
          <a:p>
            <a:pPr lvl="1"/>
            <a:r>
              <a:rPr lang="en-US" dirty="0" smtClean="0"/>
              <a:t>Consult ESU or District Certified Facilitators </a:t>
            </a:r>
          </a:p>
        </p:txBody>
      </p:sp>
    </p:spTree>
    <p:extLst>
      <p:ext uri="{BB962C8B-B14F-4D97-AF65-F5344CB8AC3E}">
        <p14:creationId xmlns:p14="http://schemas.microsoft.com/office/powerpoint/2010/main" val="8599471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lstStyle/>
          <a:p>
            <a:r>
              <a:rPr lang="en-US" dirty="0" smtClean="0"/>
              <a:t>NDE will record this presentation </a:t>
            </a:r>
          </a:p>
          <a:p>
            <a:r>
              <a:rPr lang="en-US" dirty="0" smtClean="0"/>
              <a:t>Post the recording and additional documentation to the Statewide Assessment website</a:t>
            </a:r>
          </a:p>
          <a:p>
            <a:r>
              <a:rPr lang="en-US" dirty="0" smtClean="0"/>
              <a:t>Gather questions from Regional Workshops and compile a FAQ to be posted</a:t>
            </a:r>
          </a:p>
          <a:p>
            <a:r>
              <a:rPr lang="en-US" dirty="0" smtClean="0"/>
              <a:t>When the materials are ready NDE will send out a DAC email with links</a:t>
            </a:r>
          </a:p>
        </p:txBody>
      </p:sp>
    </p:spTree>
    <p:extLst>
      <p:ext uri="{BB962C8B-B14F-4D97-AF65-F5344CB8AC3E}">
        <p14:creationId xmlns:p14="http://schemas.microsoft.com/office/powerpoint/2010/main" val="1011227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Tree>
    <p:extLst>
      <p:ext uri="{BB962C8B-B14F-4D97-AF65-F5344CB8AC3E}">
        <p14:creationId xmlns:p14="http://schemas.microsoft.com/office/powerpoint/2010/main" val="1638464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4754E-0F1E-4FDE-903D-CD231262FF92}"/>
              </a:ext>
            </a:extLst>
          </p:cNvPr>
          <p:cNvSpPr>
            <a:spLocks noGrp="1"/>
          </p:cNvSpPr>
          <p:nvPr>
            <p:ph type="title"/>
          </p:nvPr>
        </p:nvSpPr>
        <p:spPr>
          <a:xfrm>
            <a:off x="2516220" y="542601"/>
            <a:ext cx="8597059" cy="486099"/>
          </a:xfrm>
        </p:spPr>
        <p:txBody>
          <a:bodyPr>
            <a:noAutofit/>
          </a:bodyPr>
          <a:lstStyle/>
          <a:p>
            <a:r>
              <a:rPr lang="en-US" dirty="0">
                <a:solidFill>
                  <a:schemeClr val="tx2"/>
                </a:solidFill>
              </a:rPr>
              <a:t>Evolving the </a:t>
            </a:r>
            <a:r>
              <a:rPr lang="en-US" dirty="0" smtClean="0">
                <a:solidFill>
                  <a:schemeClr val="tx2"/>
                </a:solidFill>
              </a:rPr>
              <a:t>Current </a:t>
            </a:r>
            <a:r>
              <a:rPr lang="en-US" dirty="0">
                <a:solidFill>
                  <a:schemeClr val="tx2"/>
                </a:solidFill>
              </a:rPr>
              <a:t>S</a:t>
            </a:r>
            <a:r>
              <a:rPr lang="en-US" dirty="0" smtClean="0">
                <a:solidFill>
                  <a:schemeClr val="tx2"/>
                </a:solidFill>
              </a:rPr>
              <a:t>ystem</a:t>
            </a:r>
            <a:endParaRPr lang="en-US" dirty="0">
              <a:solidFill>
                <a:schemeClr val="tx2"/>
              </a:solidFill>
            </a:endParaRPr>
          </a:p>
        </p:txBody>
      </p:sp>
      <p:sp>
        <p:nvSpPr>
          <p:cNvPr id="3" name="Text Placeholder 2">
            <a:extLst>
              <a:ext uri="{FF2B5EF4-FFF2-40B4-BE49-F238E27FC236}">
                <a16:creationId xmlns:a16="http://schemas.microsoft.com/office/drawing/2014/main" id="{9AECD90D-66EB-44C8-A993-BAE5A6828147}"/>
              </a:ext>
            </a:extLst>
          </p:cNvPr>
          <p:cNvSpPr>
            <a:spLocks noGrp="1"/>
          </p:cNvSpPr>
          <p:nvPr>
            <p:ph type="body" sz="quarter" idx="21"/>
          </p:nvPr>
        </p:nvSpPr>
        <p:spPr>
          <a:xfrm>
            <a:off x="2199502" y="1548715"/>
            <a:ext cx="9230497" cy="4191686"/>
          </a:xfrm>
        </p:spPr>
        <p:txBody>
          <a:bodyPr>
            <a:normAutofit/>
          </a:bodyPr>
          <a:lstStyle/>
          <a:p>
            <a:r>
              <a:rPr lang="en-US" dirty="0" smtClean="0"/>
              <a:t>Creating </a:t>
            </a:r>
            <a:r>
              <a:rPr lang="en-US" dirty="0"/>
              <a:t>a unified </a:t>
            </a:r>
            <a:r>
              <a:rPr lang="en-US" dirty="0" smtClean="0"/>
              <a:t>model will facilitate both </a:t>
            </a:r>
            <a:r>
              <a:rPr lang="en-US" u="sng" dirty="0" smtClean="0"/>
              <a:t>equity of opportunity </a:t>
            </a:r>
            <a:r>
              <a:rPr lang="en-US" u="sng" dirty="0"/>
              <a:t>and outcomes</a:t>
            </a:r>
            <a:r>
              <a:rPr lang="en-US" dirty="0"/>
              <a:t> for </a:t>
            </a:r>
            <a:r>
              <a:rPr lang="en-US" dirty="0" smtClean="0"/>
              <a:t>students.</a:t>
            </a:r>
          </a:p>
          <a:p>
            <a:pPr marL="0" indent="0">
              <a:buNone/>
            </a:pPr>
            <a:endParaRPr lang="en-US" dirty="0" smtClean="0"/>
          </a:p>
          <a:p>
            <a:r>
              <a:rPr lang="en-US" dirty="0" smtClean="0"/>
              <a:t>Additionally, we can…</a:t>
            </a:r>
            <a:endParaRPr lang="en-US" dirty="0"/>
          </a:p>
          <a:p>
            <a:pPr lvl="1"/>
            <a:r>
              <a:rPr lang="en-US" dirty="0"/>
              <a:t>Provide </a:t>
            </a:r>
            <a:r>
              <a:rPr lang="en-US" dirty="0" smtClean="0"/>
              <a:t>improved instructionally </a:t>
            </a:r>
            <a:r>
              <a:rPr lang="en-US" dirty="0"/>
              <a:t>relevant data to educators.</a:t>
            </a:r>
          </a:p>
          <a:p>
            <a:pPr lvl="1"/>
            <a:r>
              <a:rPr lang="en-US" dirty="0"/>
              <a:t>Promote educator inquiry about next steps to take for each student</a:t>
            </a:r>
            <a:r>
              <a:rPr lang="en-US" dirty="0" smtClean="0"/>
              <a:t>.</a:t>
            </a:r>
          </a:p>
          <a:p>
            <a:pPr lvl="1"/>
            <a:r>
              <a:rPr lang="en-US" dirty="0" smtClean="0"/>
              <a:t>Track student growth across time and districts</a:t>
            </a:r>
            <a:endParaRPr lang="en-US" dirty="0"/>
          </a:p>
          <a:p>
            <a:pPr lvl="1"/>
            <a:r>
              <a:rPr lang="en-US" dirty="0" smtClean="0"/>
              <a:t>Reduce </a:t>
            </a:r>
            <a:r>
              <a:rPr lang="en-US" dirty="0"/>
              <a:t>testing and maximize </a:t>
            </a:r>
            <a:r>
              <a:rPr lang="en-US" dirty="0" smtClean="0"/>
              <a:t>instructional time.  </a:t>
            </a:r>
            <a:endParaRPr lang="en-US" dirty="0"/>
          </a:p>
          <a:p>
            <a:pPr lvl="1"/>
            <a:r>
              <a:rPr lang="en-US" dirty="0" smtClean="0"/>
              <a:t>Continues to build a cohesive balanced assessment system for students and educators</a:t>
            </a:r>
            <a:endParaRPr lang="en-US" dirty="0"/>
          </a:p>
          <a:p>
            <a:pPr marL="461962" lvl="1" indent="0">
              <a:buNone/>
            </a:pPr>
            <a:endParaRPr lang="en-US" dirty="0"/>
          </a:p>
          <a:p>
            <a:pPr marL="0" indent="0">
              <a:buNone/>
            </a:pPr>
            <a:endParaRPr lang="en-US" dirty="0"/>
          </a:p>
        </p:txBody>
      </p:sp>
    </p:spTree>
    <p:extLst>
      <p:ext uri="{BB962C8B-B14F-4D97-AF65-F5344CB8AC3E}">
        <p14:creationId xmlns:p14="http://schemas.microsoft.com/office/powerpoint/2010/main" val="1496021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Formative Assessment</a:t>
            </a:r>
          </a:p>
        </p:txBody>
      </p:sp>
      <p:sp>
        <p:nvSpPr>
          <p:cNvPr id="3" name="Subtitle 2"/>
          <p:cNvSpPr>
            <a:spLocks noGrp="1"/>
          </p:cNvSpPr>
          <p:nvPr>
            <p:ph type="subTitle" idx="1"/>
          </p:nvPr>
        </p:nvSpPr>
        <p:spPr/>
        <p:txBody>
          <a:bodyPr/>
          <a:lstStyle/>
          <a:p>
            <a:r>
              <a:rPr lang="en-US" dirty="0"/>
              <a:t>An Important Component of a Balanced Assessment System</a:t>
            </a:r>
          </a:p>
          <a:p>
            <a:endParaRPr lang="en-US" dirty="0"/>
          </a:p>
        </p:txBody>
      </p:sp>
    </p:spTree>
    <p:extLst>
      <p:ext uri="{BB962C8B-B14F-4D97-AF65-F5344CB8AC3E}">
        <p14:creationId xmlns:p14="http://schemas.microsoft.com/office/powerpoint/2010/main" val="369478891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3200" dirty="0" smtClean="0"/>
              <a:t>Formative </a:t>
            </a:r>
            <a:r>
              <a:rPr lang="en-US" sz="3200" dirty="0"/>
              <a:t>assessment is a planned process a teacher uses to check for understanding in an effective way in order to guide instruction. As a result of the formative assessment process, teachers adjust their ongoing instructional activities or students adjust the procedures they’re currently using to try to learn the instructional target/goal. </a:t>
            </a:r>
          </a:p>
          <a:p>
            <a:pPr marL="0" indent="0">
              <a:buNone/>
            </a:pPr>
            <a:endParaRPr lang="en-US" sz="3200" dirty="0"/>
          </a:p>
          <a:p>
            <a:pPr marL="0" indent="0">
              <a:buNone/>
            </a:pPr>
            <a:r>
              <a:rPr lang="en-US" sz="3200" dirty="0" smtClean="0"/>
              <a:t>Both Dylan </a:t>
            </a:r>
            <a:r>
              <a:rPr lang="en-US" sz="3200" dirty="0" err="1" smtClean="0"/>
              <a:t>Wiliam</a:t>
            </a:r>
            <a:r>
              <a:rPr lang="en-US" sz="3200" dirty="0" smtClean="0"/>
              <a:t> and Richard </a:t>
            </a:r>
            <a:r>
              <a:rPr lang="en-US" sz="3200" dirty="0" err="1" smtClean="0"/>
              <a:t>Stiggins</a:t>
            </a:r>
            <a:r>
              <a:rPr lang="en-US" sz="3200" dirty="0" smtClean="0"/>
              <a:t> have used the phrase </a:t>
            </a:r>
            <a:r>
              <a:rPr lang="en-US" sz="3200" i="1" dirty="0" smtClean="0"/>
              <a:t>assessment </a:t>
            </a:r>
            <a:r>
              <a:rPr lang="en-US" sz="3200" b="1" i="1" dirty="0" smtClean="0"/>
              <a:t>for</a:t>
            </a:r>
            <a:r>
              <a:rPr lang="en-US" sz="3200" i="1" dirty="0" smtClean="0"/>
              <a:t> learning </a:t>
            </a:r>
            <a:r>
              <a:rPr lang="en-US" sz="3200" dirty="0" smtClean="0"/>
              <a:t>to describe the formative assessment process. </a:t>
            </a:r>
            <a:endParaRPr lang="en-US" dirty="0"/>
          </a:p>
        </p:txBody>
      </p:sp>
    </p:spTree>
    <p:extLst>
      <p:ext uri="{BB962C8B-B14F-4D97-AF65-F5344CB8AC3E}">
        <p14:creationId xmlns:p14="http://schemas.microsoft.com/office/powerpoint/2010/main" val="23541341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NDE Formative Assessment Supports</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sz="4000" dirty="0" smtClean="0"/>
              <a:t>Presently the Nebraska Department of Education offers support for formative assessment through TestWiz, </a:t>
            </a:r>
            <a:r>
              <a:rPr lang="en-US" sz="4000" smtClean="0"/>
              <a:t>which includes </a:t>
            </a:r>
            <a:r>
              <a:rPr lang="en-US" sz="4000" dirty="0" smtClean="0"/>
              <a:t>Check4Learning and </a:t>
            </a:r>
            <a:r>
              <a:rPr lang="en-US" sz="4000" dirty="0"/>
              <a:t>the Navigate Item </a:t>
            </a:r>
            <a:r>
              <a:rPr lang="en-US" sz="4000" dirty="0" smtClean="0"/>
              <a:t>Bank™. Check4Learning provides teacher-generated items that can be used to create test items. </a:t>
            </a:r>
            <a:r>
              <a:rPr lang="en-US" sz="4000" dirty="0"/>
              <a:t>The Navigate Item </a:t>
            </a:r>
            <a:r>
              <a:rPr lang="en-US" sz="4000" dirty="0" err="1"/>
              <a:t>Bank</a:t>
            </a:r>
            <a:r>
              <a:rPr lang="en-US" sz="4000" dirty="0" err="1" smtClean="0"/>
              <a:t>™items</a:t>
            </a:r>
            <a:r>
              <a:rPr lang="en-US" sz="4000" dirty="0" smtClean="0"/>
              <a:t> were written by and aligned by the assessment vendor. </a:t>
            </a:r>
          </a:p>
          <a:p>
            <a:pPr marL="0" indent="0">
              <a:buNone/>
            </a:pPr>
            <a:endParaRPr lang="en-US" sz="4000" dirty="0"/>
          </a:p>
        </p:txBody>
      </p:sp>
    </p:spTree>
    <p:extLst>
      <p:ext uri="{BB962C8B-B14F-4D97-AF65-F5344CB8AC3E}">
        <p14:creationId xmlns:p14="http://schemas.microsoft.com/office/powerpoint/2010/main" val="3012808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NDE Formative Assessment Supports</a:t>
            </a:r>
            <a:endParaRPr lang="en-US" dirty="0"/>
          </a:p>
        </p:txBody>
      </p:sp>
      <p:sp>
        <p:nvSpPr>
          <p:cNvPr id="3" name="Content Placeholder 2"/>
          <p:cNvSpPr>
            <a:spLocks noGrp="1"/>
          </p:cNvSpPr>
          <p:nvPr>
            <p:ph idx="1"/>
          </p:nvPr>
        </p:nvSpPr>
        <p:spPr/>
        <p:txBody>
          <a:bodyPr/>
          <a:lstStyle/>
          <a:p>
            <a:pPr marL="0" indent="0">
              <a:buNone/>
            </a:pPr>
            <a:r>
              <a:rPr lang="en-US" sz="3200" dirty="0" smtClean="0"/>
              <a:t>NDE is interested in knowing what supports Nebraska educators believe have value. </a:t>
            </a:r>
          </a:p>
          <a:p>
            <a:pPr marL="0" indent="0">
              <a:buNone/>
            </a:pPr>
            <a:r>
              <a:rPr lang="en-US" sz="3200" dirty="0"/>
              <a:t>Possible Supports: </a:t>
            </a:r>
          </a:p>
          <a:p>
            <a:r>
              <a:rPr lang="en-US" sz="3200" dirty="0" smtClean="0"/>
              <a:t>Create </a:t>
            </a:r>
            <a:r>
              <a:rPr lang="en-US" sz="3200" dirty="0"/>
              <a:t>and provide templates of formative </a:t>
            </a:r>
            <a:r>
              <a:rPr lang="en-US" sz="3200" dirty="0" smtClean="0"/>
              <a:t>tools</a:t>
            </a:r>
          </a:p>
          <a:p>
            <a:r>
              <a:rPr lang="en-US" sz="3200" dirty="0"/>
              <a:t>Enhance </a:t>
            </a:r>
            <a:r>
              <a:rPr lang="en-US" sz="3200" dirty="0" smtClean="0"/>
              <a:t>Check4Learning </a:t>
            </a:r>
            <a:r>
              <a:rPr lang="en-US" sz="3200" dirty="0"/>
              <a:t>(bring in teachers to write items)</a:t>
            </a:r>
          </a:p>
          <a:p>
            <a:r>
              <a:rPr lang="en-US" sz="3200" dirty="0"/>
              <a:t>Enhance TestWiz (bring in teachers to write items)</a:t>
            </a:r>
          </a:p>
          <a:p>
            <a:endParaRPr lang="en-US" dirty="0"/>
          </a:p>
        </p:txBody>
      </p:sp>
    </p:spTree>
    <p:extLst>
      <p:ext uri="{BB962C8B-B14F-4D97-AF65-F5344CB8AC3E}">
        <p14:creationId xmlns:p14="http://schemas.microsoft.com/office/powerpoint/2010/main" val="37551305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NDE Formative Assessment Supports</a:t>
            </a:r>
          </a:p>
        </p:txBody>
      </p:sp>
      <p:sp>
        <p:nvSpPr>
          <p:cNvPr id="3" name="Content Placeholder 2"/>
          <p:cNvSpPr>
            <a:spLocks noGrp="1"/>
          </p:cNvSpPr>
          <p:nvPr>
            <p:ph idx="1"/>
          </p:nvPr>
        </p:nvSpPr>
        <p:spPr/>
        <p:txBody>
          <a:bodyPr>
            <a:normAutofit fontScale="92500" lnSpcReduction="10000"/>
          </a:bodyPr>
          <a:lstStyle/>
          <a:p>
            <a:pPr marL="0" indent="0">
              <a:buNone/>
            </a:pPr>
            <a:r>
              <a:rPr lang="en-US" sz="3600" dirty="0" smtClean="0"/>
              <a:t>Possible Supports: </a:t>
            </a:r>
          </a:p>
          <a:p>
            <a:r>
              <a:rPr lang="en-US" sz="3600" dirty="0"/>
              <a:t>Provide examples of formative assessments per grade level </a:t>
            </a:r>
            <a:r>
              <a:rPr lang="en-US" sz="3600" dirty="0" smtClean="0"/>
              <a:t>band (e.g. K-2, 3-5, 6-8, 9-12)</a:t>
            </a:r>
            <a:endParaRPr lang="en-US" sz="3600" dirty="0"/>
          </a:p>
          <a:p>
            <a:r>
              <a:rPr lang="en-US" sz="3600" dirty="0"/>
              <a:t>Provide examples of formative assessments per discipline (e.g. ELA, math, science, social studies, etc.)</a:t>
            </a:r>
          </a:p>
          <a:p>
            <a:r>
              <a:rPr lang="en-US" sz="3600" dirty="0"/>
              <a:t>Create/support a data management tool for formative </a:t>
            </a:r>
            <a:r>
              <a:rPr lang="en-US" sz="3600" dirty="0" smtClean="0"/>
              <a:t>assessments (e.g. along the lines of Schoology or Formative)</a:t>
            </a:r>
            <a:endParaRPr lang="en-US" sz="3600" dirty="0"/>
          </a:p>
          <a:p>
            <a:pPr marL="0" indent="0">
              <a:buNone/>
            </a:pPr>
            <a:endParaRPr lang="en-US" dirty="0"/>
          </a:p>
        </p:txBody>
      </p:sp>
    </p:spTree>
    <p:extLst>
      <p:ext uri="{BB962C8B-B14F-4D97-AF65-F5344CB8AC3E}">
        <p14:creationId xmlns:p14="http://schemas.microsoft.com/office/powerpoint/2010/main" val="8209447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NDE Formative Assessment Supports</a:t>
            </a:r>
          </a:p>
        </p:txBody>
      </p:sp>
      <p:sp>
        <p:nvSpPr>
          <p:cNvPr id="3" name="Content Placeholder 2"/>
          <p:cNvSpPr>
            <a:spLocks noGrp="1"/>
          </p:cNvSpPr>
          <p:nvPr>
            <p:ph idx="1"/>
          </p:nvPr>
        </p:nvSpPr>
        <p:spPr/>
        <p:txBody>
          <a:bodyPr/>
          <a:lstStyle/>
          <a:p>
            <a:pPr marL="0" indent="0">
              <a:buNone/>
            </a:pPr>
            <a:r>
              <a:rPr lang="en-US" sz="3600" dirty="0"/>
              <a:t>Possible Supports: </a:t>
            </a:r>
          </a:p>
          <a:p>
            <a:r>
              <a:rPr lang="en-US" sz="3600" dirty="0"/>
              <a:t>Develop Professional Learning opportunities for formative </a:t>
            </a:r>
            <a:r>
              <a:rPr lang="en-US" sz="3600" dirty="0" smtClean="0"/>
              <a:t>assessment instruction/ development </a:t>
            </a:r>
            <a:endParaRPr lang="en-US" sz="3600" dirty="0"/>
          </a:p>
          <a:p>
            <a:r>
              <a:rPr lang="en-US" sz="3600" dirty="0"/>
              <a:t>Develop writing prompts</a:t>
            </a:r>
          </a:p>
          <a:p>
            <a:r>
              <a:rPr lang="en-US" sz="3600" dirty="0"/>
              <a:t>Create formative assessments based on Achievement Level Descriptors (ALDs).</a:t>
            </a:r>
          </a:p>
          <a:p>
            <a:pPr marL="0" indent="0">
              <a:buNone/>
            </a:pPr>
            <a:endParaRPr lang="en-US" dirty="0"/>
          </a:p>
        </p:txBody>
      </p:sp>
    </p:spTree>
    <p:extLst>
      <p:ext uri="{BB962C8B-B14F-4D97-AF65-F5344CB8AC3E}">
        <p14:creationId xmlns:p14="http://schemas.microsoft.com/office/powerpoint/2010/main" val="25787182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6"/>
            <a:ext cx="8915400" cy="96194"/>
          </a:xfrm>
        </p:spPr>
        <p:txBody>
          <a:bodyPr>
            <a:normAutofit fontScale="90000"/>
          </a:bodyPr>
          <a:lstStyle/>
          <a:p>
            <a:endParaRPr lang="en-US" dirty="0"/>
          </a:p>
        </p:txBody>
      </p:sp>
      <p:sp>
        <p:nvSpPr>
          <p:cNvPr id="3" name="Content Placeholder 2"/>
          <p:cNvSpPr>
            <a:spLocks noGrp="1"/>
          </p:cNvSpPr>
          <p:nvPr>
            <p:ph idx="1"/>
          </p:nvPr>
        </p:nvSpPr>
        <p:spPr>
          <a:xfrm>
            <a:off x="2438400" y="980303"/>
            <a:ext cx="8915400" cy="5196660"/>
          </a:xfrm>
        </p:spPr>
        <p:txBody>
          <a:bodyPr/>
          <a:lstStyle/>
          <a:p>
            <a:pPr marL="0" indent="0">
              <a:buNone/>
            </a:pPr>
            <a:r>
              <a:rPr lang="en-US" sz="4800" dirty="0" smtClean="0"/>
              <a:t>Assessment </a:t>
            </a:r>
            <a:r>
              <a:rPr lang="en-US" sz="4800" i="1" dirty="0" smtClean="0"/>
              <a:t>for</a:t>
            </a:r>
            <a:r>
              <a:rPr lang="en-US" sz="4800" dirty="0" smtClean="0"/>
              <a:t> learning </a:t>
            </a:r>
            <a:r>
              <a:rPr lang="en-US" sz="3600" dirty="0" smtClean="0"/>
              <a:t>is an important component of an assessment system. NDE wants to expand formative assessments supports in order to encourage effective teaching practices. </a:t>
            </a:r>
            <a:endParaRPr lang="en-US" sz="3600" dirty="0"/>
          </a:p>
          <a:p>
            <a:endParaRPr lang="en-US" dirty="0"/>
          </a:p>
        </p:txBody>
      </p:sp>
    </p:spTree>
    <p:extLst>
      <p:ext uri="{BB962C8B-B14F-4D97-AF65-F5344CB8AC3E}">
        <p14:creationId xmlns:p14="http://schemas.microsoft.com/office/powerpoint/2010/main" val="370374459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NSCAS Updates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05690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NSCAS Data</a:t>
            </a:r>
            <a:endParaRPr lang="en-US" sz="5400" dirty="0"/>
          </a:p>
        </p:txBody>
      </p:sp>
      <p:sp>
        <p:nvSpPr>
          <p:cNvPr id="3" name="Subtitle 2"/>
          <p:cNvSpPr>
            <a:spLocks noGrp="1"/>
          </p:cNvSpPr>
          <p:nvPr>
            <p:ph type="subTitle" idx="1"/>
          </p:nvPr>
        </p:nvSpPr>
        <p:spPr/>
        <p:txBody>
          <a:bodyPr>
            <a:normAutofit/>
          </a:bodyPr>
          <a:lstStyle/>
          <a:p>
            <a:r>
              <a:rPr lang="en-US" sz="2800" dirty="0" smtClean="0"/>
              <a:t>Clean data is a partnership!</a:t>
            </a:r>
            <a:endParaRPr lang="en-US" sz="2800" dirty="0"/>
          </a:p>
        </p:txBody>
      </p:sp>
    </p:spTree>
    <p:extLst>
      <p:ext uri="{BB962C8B-B14F-4D97-AF65-F5344CB8AC3E}">
        <p14:creationId xmlns:p14="http://schemas.microsoft.com/office/powerpoint/2010/main" val="18288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NSCAS Data Clean-Up</a:t>
            </a:r>
          </a:p>
        </p:txBody>
      </p:sp>
      <p:sp>
        <p:nvSpPr>
          <p:cNvPr id="3" name="Content Placeholder 2"/>
          <p:cNvSpPr>
            <a:spLocks noGrp="1"/>
          </p:cNvSpPr>
          <p:nvPr>
            <p:ph idx="1"/>
          </p:nvPr>
        </p:nvSpPr>
        <p:spPr/>
        <p:txBody>
          <a:bodyPr>
            <a:normAutofit lnSpcReduction="10000"/>
          </a:bodyPr>
          <a:lstStyle/>
          <a:p>
            <a:r>
              <a:rPr lang="en-US" sz="3200" dirty="0" smtClean="0"/>
              <a:t>ADVISER</a:t>
            </a:r>
          </a:p>
          <a:p>
            <a:pPr lvl="1"/>
            <a:r>
              <a:rPr lang="en-US" sz="2500" dirty="0"/>
              <a:t>Enrollment</a:t>
            </a:r>
          </a:p>
          <a:p>
            <a:pPr lvl="2">
              <a:buFont typeface="Wingdings" panose="05000000000000000000" pitchFamily="2" charset="2"/>
              <a:buChar char="§"/>
            </a:pPr>
            <a:r>
              <a:rPr lang="en-US" sz="2100" dirty="0"/>
              <a:t>MAP Growth/NSCAS GEN Rosters merge &amp; records will not be deleted</a:t>
            </a:r>
          </a:p>
          <a:p>
            <a:pPr lvl="2">
              <a:buFont typeface="Wingdings" panose="05000000000000000000" pitchFamily="2" charset="2"/>
              <a:buChar char="§"/>
            </a:pPr>
            <a:r>
              <a:rPr lang="en-US" sz="2100" dirty="0"/>
              <a:t>Students enrolled up to the last day of </a:t>
            </a:r>
            <a:r>
              <a:rPr lang="en-US" sz="2100" dirty="0" smtClean="0"/>
              <a:t>regular testing window are </a:t>
            </a:r>
            <a:r>
              <a:rPr lang="en-US" sz="2100" dirty="0"/>
              <a:t>expected to </a:t>
            </a:r>
            <a:r>
              <a:rPr lang="en-US" sz="2100" dirty="0" smtClean="0"/>
              <a:t>test</a:t>
            </a:r>
          </a:p>
          <a:p>
            <a:pPr marL="914400" lvl="2" indent="0">
              <a:buNone/>
            </a:pPr>
            <a:endParaRPr lang="en-US" sz="2100" dirty="0"/>
          </a:p>
          <a:p>
            <a:pPr lvl="1"/>
            <a:r>
              <a:rPr lang="en-US" sz="2500" dirty="0"/>
              <a:t>FTE</a:t>
            </a:r>
          </a:p>
          <a:p>
            <a:pPr lvl="2">
              <a:buFont typeface="Wingdings" panose="05000000000000000000" pitchFamily="2" charset="2"/>
              <a:buChar char="§"/>
            </a:pPr>
            <a:r>
              <a:rPr lang="en-US" sz="2100" dirty="0"/>
              <a:t>FTE of 51% or higher is expected to </a:t>
            </a:r>
            <a:r>
              <a:rPr lang="en-US" sz="2100" dirty="0" smtClean="0"/>
              <a:t>test</a:t>
            </a:r>
          </a:p>
          <a:p>
            <a:pPr marL="914400" lvl="2" indent="0">
              <a:buNone/>
            </a:pPr>
            <a:endParaRPr lang="en-US" sz="2100" dirty="0"/>
          </a:p>
          <a:p>
            <a:pPr lvl="1"/>
            <a:r>
              <a:rPr lang="en-US" sz="2500" dirty="0"/>
              <a:t>High School Third-Year Cohort</a:t>
            </a:r>
          </a:p>
          <a:p>
            <a:pPr lvl="2">
              <a:buFont typeface="Wingdings" panose="05000000000000000000" pitchFamily="2" charset="2"/>
              <a:buChar char="§"/>
            </a:pPr>
            <a:r>
              <a:rPr lang="en-US" sz="2100" dirty="0"/>
              <a:t>Cohort year for 2020 testing season is “2021”</a:t>
            </a:r>
          </a:p>
          <a:p>
            <a:pPr lvl="2">
              <a:buFont typeface="Wingdings" panose="05000000000000000000" pitchFamily="2" charset="2"/>
              <a:buChar char="§"/>
            </a:pPr>
            <a:r>
              <a:rPr lang="en-US" sz="2100" dirty="0"/>
              <a:t>ADVISER Request does require a review and not always approved</a:t>
            </a:r>
          </a:p>
          <a:p>
            <a:pPr marL="0" indent="0">
              <a:buNone/>
            </a:pPr>
            <a:endParaRPr lang="en-US" sz="2100" dirty="0" smtClean="0"/>
          </a:p>
          <a:p>
            <a:endParaRPr lang="en-US" dirty="0"/>
          </a:p>
        </p:txBody>
      </p:sp>
    </p:spTree>
    <p:extLst>
      <p:ext uri="{BB962C8B-B14F-4D97-AF65-F5344CB8AC3E}">
        <p14:creationId xmlns:p14="http://schemas.microsoft.com/office/powerpoint/2010/main" val="2083799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6EC5-2034-4BE8-9B9E-AEFB7B9467A1}"/>
              </a:ext>
            </a:extLst>
          </p:cNvPr>
          <p:cNvSpPr>
            <a:spLocks noGrp="1"/>
          </p:cNvSpPr>
          <p:nvPr>
            <p:ph type="title" idx="4294967295"/>
          </p:nvPr>
        </p:nvSpPr>
        <p:spPr>
          <a:xfrm>
            <a:off x="2807784" y="403705"/>
            <a:ext cx="8519346" cy="644045"/>
          </a:xfrm>
        </p:spPr>
        <p:txBody>
          <a:bodyPr>
            <a:normAutofit/>
          </a:bodyPr>
          <a:lstStyle/>
          <a:p>
            <a:r>
              <a:rPr lang="en-US" sz="3200" dirty="0">
                <a:latin typeface="Arial Black"/>
                <a:cs typeface="Calibri Light"/>
              </a:rPr>
              <a:t>Pathway to </a:t>
            </a:r>
            <a:r>
              <a:rPr lang="en-US" sz="3200" dirty="0" smtClean="0">
                <a:latin typeface="Arial Black"/>
                <a:cs typeface="Calibri Light"/>
              </a:rPr>
              <a:t>Innovation</a:t>
            </a:r>
            <a:endParaRPr lang="en-US" b="1" dirty="0">
              <a:latin typeface="+mn-lt"/>
            </a:endParaRPr>
          </a:p>
        </p:txBody>
      </p:sp>
      <p:graphicFrame>
        <p:nvGraphicFramePr>
          <p:cNvPr id="4" name="Table 3">
            <a:extLst>
              <a:ext uri="{FF2B5EF4-FFF2-40B4-BE49-F238E27FC236}">
                <a16:creationId xmlns:a16="http://schemas.microsoft.com/office/drawing/2014/main" id="{48EF633D-BA0B-4870-9B59-026ECBC4A78B}"/>
              </a:ext>
            </a:extLst>
          </p:cNvPr>
          <p:cNvGraphicFramePr>
            <a:graphicFrameLocks noGrp="1"/>
          </p:cNvGraphicFramePr>
          <p:nvPr>
            <p:extLst>
              <p:ext uri="{D42A27DB-BD31-4B8C-83A1-F6EECF244321}">
                <p14:modId xmlns:p14="http://schemas.microsoft.com/office/powerpoint/2010/main" val="3726102465"/>
              </p:ext>
            </p:extLst>
          </p:nvPr>
        </p:nvGraphicFramePr>
        <p:xfrm>
          <a:off x="409047" y="1257300"/>
          <a:ext cx="11373905" cy="4769042"/>
        </p:xfrm>
        <a:graphic>
          <a:graphicData uri="http://schemas.openxmlformats.org/drawingml/2006/table">
            <a:tbl>
              <a:tblPr firstRow="1" bandRow="1"/>
              <a:tblGrid>
                <a:gridCol w="2623420">
                  <a:extLst>
                    <a:ext uri="{9D8B030D-6E8A-4147-A177-3AD203B41FA5}">
                      <a16:colId xmlns:a16="http://schemas.microsoft.com/office/drawing/2014/main" val="4074235559"/>
                    </a:ext>
                  </a:extLst>
                </a:gridCol>
                <a:gridCol w="8750485">
                  <a:extLst>
                    <a:ext uri="{9D8B030D-6E8A-4147-A177-3AD203B41FA5}">
                      <a16:colId xmlns:a16="http://schemas.microsoft.com/office/drawing/2014/main" val="2921791380"/>
                    </a:ext>
                  </a:extLst>
                </a:gridCol>
              </a:tblGrid>
              <a:tr h="3935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b="1" dirty="0" smtClean="0">
                          <a:solidFill>
                            <a:schemeClr val="tx1"/>
                          </a:solidFill>
                        </a:rPr>
                        <a:t>NSCAS General</a:t>
                      </a:r>
                      <a:r>
                        <a:rPr lang="en-US" sz="2400" b="1" baseline="0" dirty="0" smtClean="0">
                          <a:solidFill>
                            <a:schemeClr val="tx1"/>
                          </a:solidFill>
                        </a:rPr>
                        <a:t> </a:t>
                      </a:r>
                      <a:r>
                        <a:rPr lang="en-US" sz="2400" b="1" dirty="0" smtClean="0">
                          <a:solidFill>
                            <a:schemeClr val="tx1"/>
                          </a:solidFill>
                        </a:rPr>
                        <a:t>ELA/Math Grades 3-8</a:t>
                      </a:r>
                      <a:endParaRPr lang="en-US" sz="24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849059115"/>
                  </a:ext>
                </a:extLst>
              </a:tr>
              <a:tr h="412552">
                <a:tc>
                  <a:txBody>
                    <a:bodyPr/>
                    <a:lstStyle/>
                    <a:p>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b="1" i="1" u="none"/>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59474101"/>
                  </a:ext>
                </a:extLst>
              </a:tr>
              <a:tr h="931571">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72424646"/>
                  </a:ext>
                </a:extLst>
              </a:tr>
              <a:tr h="931571">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049738619"/>
                  </a:ext>
                </a:extLst>
              </a:tr>
              <a:tr h="1104577">
                <a:tc>
                  <a:txBody>
                    <a:bodyPr/>
                    <a:lstStyle/>
                    <a:p>
                      <a:endParaRPr lang="en-US"/>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50709360"/>
                  </a:ext>
                </a:extLst>
              </a:tr>
              <a:tr h="931571">
                <a:tc>
                  <a:txBody>
                    <a:body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919252195"/>
                  </a:ext>
                </a:extLst>
              </a:tr>
            </a:tbl>
          </a:graphicData>
        </a:graphic>
      </p:graphicFrame>
    </p:spTree>
    <p:extLst>
      <p:ext uri="{BB962C8B-B14F-4D97-AF65-F5344CB8AC3E}">
        <p14:creationId xmlns:p14="http://schemas.microsoft.com/office/powerpoint/2010/main" val="32504858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NSCAS Data Clean-Up</a:t>
            </a:r>
          </a:p>
        </p:txBody>
      </p:sp>
      <p:sp>
        <p:nvSpPr>
          <p:cNvPr id="3" name="Content Placeholder 2"/>
          <p:cNvSpPr>
            <a:spLocks noGrp="1"/>
          </p:cNvSpPr>
          <p:nvPr>
            <p:ph idx="1"/>
          </p:nvPr>
        </p:nvSpPr>
        <p:spPr>
          <a:xfrm>
            <a:off x="2438400" y="1825624"/>
            <a:ext cx="8915400" cy="4879975"/>
          </a:xfrm>
        </p:spPr>
        <p:txBody>
          <a:bodyPr>
            <a:normAutofit/>
          </a:bodyPr>
          <a:lstStyle/>
          <a:p>
            <a:r>
              <a:rPr lang="en-US" sz="3200" dirty="0" smtClean="0"/>
              <a:t>ADVISER </a:t>
            </a:r>
            <a:r>
              <a:rPr lang="en-US" sz="2100" dirty="0" smtClean="0"/>
              <a:t>(</a:t>
            </a:r>
            <a:r>
              <a:rPr lang="en-US" sz="2100" dirty="0" err="1" smtClean="0"/>
              <a:t>con.’t</a:t>
            </a:r>
            <a:r>
              <a:rPr lang="en-US" sz="2100" dirty="0" smtClean="0"/>
              <a:t>)</a:t>
            </a:r>
            <a:endParaRPr lang="en-US" sz="2100" dirty="0"/>
          </a:p>
          <a:p>
            <a:pPr lvl="1"/>
            <a:r>
              <a:rPr lang="en-US" sz="2500" dirty="0" smtClean="0"/>
              <a:t>Who </a:t>
            </a:r>
            <a:r>
              <a:rPr lang="en-US" sz="2500" dirty="0"/>
              <a:t>Reports </a:t>
            </a:r>
            <a:r>
              <a:rPr lang="en-US" sz="2500" dirty="0" smtClean="0"/>
              <a:t>What </a:t>
            </a:r>
            <a:r>
              <a:rPr lang="en-US" sz="2100" dirty="0" smtClean="0"/>
              <a:t>(Version 3.1 dated 4/24/19)</a:t>
            </a:r>
          </a:p>
          <a:p>
            <a:pPr lvl="2"/>
            <a:r>
              <a:rPr lang="en-US" sz="2100" dirty="0">
                <a:hlinkClick r:id="rId2"/>
              </a:rPr>
              <a:t>https://cdn.education.ne.gov/wp-content/uploads/2019/05/Who-Reports-What-ADVISER-V-3.1-_-</a:t>
            </a:r>
            <a:r>
              <a:rPr lang="en-US" sz="2100" dirty="0" smtClean="0">
                <a:hlinkClick r:id="rId2"/>
              </a:rPr>
              <a:t>2018-2019-FINAL.pdf</a:t>
            </a:r>
            <a:endParaRPr lang="en-US" sz="2100" dirty="0" smtClean="0"/>
          </a:p>
          <a:p>
            <a:pPr marL="914400" lvl="2" indent="0">
              <a:buNone/>
            </a:pPr>
            <a:endParaRPr lang="en-US" sz="2100" dirty="0" smtClean="0"/>
          </a:p>
          <a:p>
            <a:pPr lvl="1"/>
            <a:r>
              <a:rPr lang="en-US" sz="2500" dirty="0" smtClean="0"/>
              <a:t>Updating ADVISER</a:t>
            </a:r>
          </a:p>
          <a:p>
            <a:pPr lvl="2">
              <a:buFont typeface="Wingdings" panose="05000000000000000000" pitchFamily="2" charset="2"/>
              <a:buChar char="§"/>
            </a:pPr>
            <a:r>
              <a:rPr lang="en-US" sz="2100" dirty="0" smtClean="0"/>
              <a:t>Before June 30 – update your SRS/SIS and ensure data is bridged into ADVISER</a:t>
            </a:r>
          </a:p>
          <a:p>
            <a:pPr lvl="2">
              <a:buFont typeface="Wingdings" panose="05000000000000000000" pitchFamily="2" charset="2"/>
              <a:buChar char="§"/>
            </a:pPr>
            <a:r>
              <a:rPr lang="en-US" sz="2100" dirty="0" smtClean="0"/>
              <a:t>After June 30 – Submit a Follow-Up </a:t>
            </a:r>
            <a:r>
              <a:rPr lang="en-US" sz="2100" dirty="0"/>
              <a:t>R</a:t>
            </a:r>
            <a:r>
              <a:rPr lang="en-US" sz="2100" dirty="0" smtClean="0"/>
              <a:t>equest through your SRS/SIS</a:t>
            </a:r>
          </a:p>
          <a:p>
            <a:pPr lvl="2">
              <a:buFont typeface="Wingdings" panose="05000000000000000000" pitchFamily="2" charset="2"/>
              <a:buChar char="§"/>
            </a:pPr>
            <a:r>
              <a:rPr lang="en-US" sz="2100" dirty="0" smtClean="0"/>
              <a:t>Updates can take a few days, the later into the clean-up calendar</a:t>
            </a:r>
            <a:endParaRPr lang="en-US" sz="2100" dirty="0"/>
          </a:p>
        </p:txBody>
      </p:sp>
    </p:spTree>
    <p:extLst>
      <p:ext uri="{BB962C8B-B14F-4D97-AF65-F5344CB8AC3E}">
        <p14:creationId xmlns:p14="http://schemas.microsoft.com/office/powerpoint/2010/main" val="2996981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NSCAS Data Clean-Up</a:t>
            </a:r>
            <a:endParaRPr lang="en-US" dirty="0"/>
          </a:p>
        </p:txBody>
      </p:sp>
      <p:sp>
        <p:nvSpPr>
          <p:cNvPr id="3" name="Content Placeholder 2"/>
          <p:cNvSpPr>
            <a:spLocks noGrp="1"/>
          </p:cNvSpPr>
          <p:nvPr>
            <p:ph idx="1"/>
          </p:nvPr>
        </p:nvSpPr>
        <p:spPr>
          <a:xfrm>
            <a:off x="2438400" y="1597794"/>
            <a:ext cx="8915400" cy="4566369"/>
          </a:xfrm>
        </p:spPr>
        <p:txBody>
          <a:bodyPr>
            <a:normAutofit/>
          </a:bodyPr>
          <a:lstStyle/>
          <a:p>
            <a:pPr marL="0" indent="0">
              <a:buNone/>
            </a:pPr>
            <a:endParaRPr lang="en-US" sz="3200" dirty="0"/>
          </a:p>
          <a:p>
            <a:r>
              <a:rPr lang="en-US" sz="3200" i="1" dirty="0" smtClean="0">
                <a:solidFill>
                  <a:schemeClr val="accent1">
                    <a:lumMod val="60000"/>
                    <a:lumOff val="40000"/>
                  </a:schemeClr>
                </a:solidFill>
              </a:rPr>
              <a:t>New</a:t>
            </a:r>
            <a:r>
              <a:rPr lang="en-US" sz="3200" dirty="0" smtClean="0"/>
              <a:t> Not Tested Codes for 2019-20</a:t>
            </a:r>
          </a:p>
          <a:p>
            <a:pPr lvl="1"/>
            <a:r>
              <a:rPr lang="en-US" sz="2500" dirty="0"/>
              <a:t>GEN (</a:t>
            </a:r>
            <a:r>
              <a:rPr lang="en-US" sz="2500" dirty="0" smtClean="0"/>
              <a:t>General Assessment – for NSCAS Alternate only)</a:t>
            </a:r>
            <a:endParaRPr lang="en-US" sz="2500" dirty="0"/>
          </a:p>
          <a:p>
            <a:pPr lvl="1"/>
            <a:r>
              <a:rPr lang="en-US" sz="2500" dirty="0"/>
              <a:t>STR (Student Refusal)</a:t>
            </a:r>
          </a:p>
          <a:p>
            <a:pPr lvl="1"/>
            <a:r>
              <a:rPr lang="en-US" sz="2500" dirty="0"/>
              <a:t>TXT (Testing at External Program – for NSCAS General only</a:t>
            </a:r>
            <a:r>
              <a:rPr lang="en-US" sz="2500" dirty="0" smtClean="0"/>
              <a:t>)</a:t>
            </a:r>
          </a:p>
          <a:p>
            <a:pPr marL="457200" lvl="1" indent="0">
              <a:buNone/>
            </a:pPr>
            <a:endParaRPr lang="en-US" sz="3200" dirty="0" smtClean="0"/>
          </a:p>
          <a:p>
            <a:r>
              <a:rPr lang="en-US" sz="3200" dirty="0" smtClean="0"/>
              <a:t>NLE (No Longer Enrolled)</a:t>
            </a:r>
          </a:p>
          <a:p>
            <a:pPr lvl="1"/>
            <a:r>
              <a:rPr lang="en-US" sz="2500" dirty="0" smtClean="0"/>
              <a:t>Can be used for </a:t>
            </a:r>
            <a:r>
              <a:rPr lang="en-US" sz="2500" dirty="0"/>
              <a:t>students who left your district before testing </a:t>
            </a:r>
            <a:r>
              <a:rPr lang="en-US" sz="2500" dirty="0" smtClean="0"/>
              <a:t>begins OR for students who are new to the district &amp; tested at their previous district.</a:t>
            </a:r>
          </a:p>
        </p:txBody>
      </p:sp>
    </p:spTree>
    <p:extLst>
      <p:ext uri="{BB962C8B-B14F-4D97-AF65-F5344CB8AC3E}">
        <p14:creationId xmlns:p14="http://schemas.microsoft.com/office/powerpoint/2010/main" val="1639240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NSCAS Clean-up </a:t>
            </a:r>
            <a:r>
              <a:rPr lang="en-US" dirty="0" smtClean="0"/>
              <a:t>Calendar 2019-20</a:t>
            </a:r>
            <a:br>
              <a:rPr lang="en-US" dirty="0" smtClean="0"/>
            </a:br>
            <a:r>
              <a:rPr lang="en-US" sz="2800" dirty="0" smtClean="0"/>
              <a:t>(Tentative)</a:t>
            </a:r>
            <a:endParaRPr lang="en-US" sz="2800" dirty="0"/>
          </a:p>
        </p:txBody>
      </p:sp>
      <p:sp>
        <p:nvSpPr>
          <p:cNvPr id="3" name="Content Placeholder 2"/>
          <p:cNvSpPr>
            <a:spLocks noGrp="1"/>
          </p:cNvSpPr>
          <p:nvPr>
            <p:ph idx="1"/>
          </p:nvPr>
        </p:nvSpPr>
        <p:spPr>
          <a:xfrm>
            <a:off x="7374924" y="1950136"/>
            <a:ext cx="3978876" cy="4351338"/>
          </a:xfrm>
          <a:ln w="15875">
            <a:solidFill>
              <a:schemeClr val="accent1">
                <a:lumMod val="60000"/>
                <a:lumOff val="40000"/>
              </a:schemeClr>
            </a:solidFill>
          </a:ln>
        </p:spPr>
        <p:txBody>
          <a:bodyPr>
            <a:normAutofit/>
          </a:bodyPr>
          <a:lstStyle/>
          <a:p>
            <a:pPr marL="0" indent="0" algn="ctr">
              <a:buNone/>
            </a:pPr>
            <a:endParaRPr lang="en-US" sz="2500" dirty="0" smtClean="0"/>
          </a:p>
          <a:p>
            <a:pPr marL="0" indent="0" algn="ctr">
              <a:buNone/>
            </a:pPr>
            <a:r>
              <a:rPr lang="en-US" sz="2500" dirty="0"/>
              <a:t>7</a:t>
            </a:r>
            <a:r>
              <a:rPr lang="en-US" sz="2500" dirty="0" smtClean="0"/>
              <a:t>-10 day window at each phase</a:t>
            </a:r>
          </a:p>
          <a:p>
            <a:pPr marL="0" indent="0" algn="ctr">
              <a:buNone/>
            </a:pPr>
            <a:endParaRPr lang="en-US" sz="2500" dirty="0" smtClean="0"/>
          </a:p>
          <a:p>
            <a:pPr marL="0" indent="0" algn="ctr">
              <a:buNone/>
            </a:pPr>
            <a:r>
              <a:rPr lang="en-US" sz="2500" dirty="0" smtClean="0"/>
              <a:t>DO NOT wait 2-days before deadline</a:t>
            </a:r>
          </a:p>
          <a:p>
            <a:pPr marL="0" indent="0" algn="ctr">
              <a:buNone/>
            </a:pPr>
            <a:endParaRPr lang="en-US" sz="2500" dirty="0" smtClean="0"/>
          </a:p>
          <a:p>
            <a:pPr marL="0" indent="0" algn="ctr">
              <a:buNone/>
            </a:pPr>
            <a:r>
              <a:rPr lang="en-US" sz="2500" dirty="0" smtClean="0"/>
              <a:t>ADVISER updates can take a few days to correct</a:t>
            </a:r>
            <a:endParaRPr lang="en-US" sz="2500" dirty="0"/>
          </a:p>
        </p:txBody>
      </p:sp>
      <p:sp>
        <p:nvSpPr>
          <p:cNvPr id="4" name="Content Placeholder 2"/>
          <p:cNvSpPr txBox="1">
            <a:spLocks/>
          </p:cNvSpPr>
          <p:nvPr/>
        </p:nvSpPr>
        <p:spPr>
          <a:xfrm>
            <a:off x="2590800" y="1978025"/>
            <a:ext cx="3978876" cy="4351338"/>
          </a:xfrm>
          <a:prstGeom prst="rect">
            <a:avLst/>
          </a:prstGeom>
          <a:ln w="15875">
            <a:solidFill>
              <a:schemeClr val="accent1">
                <a:lumMod val="60000"/>
                <a:lumOff val="40000"/>
              </a:schemeClr>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500" dirty="0" smtClean="0"/>
              <a:t>Pre-Rostering Clean-up</a:t>
            </a:r>
          </a:p>
          <a:p>
            <a:pPr lvl="1">
              <a:buFont typeface="Wingdings" panose="05000000000000000000" pitchFamily="2" charset="2"/>
              <a:buChar char="§"/>
            </a:pPr>
            <a:r>
              <a:rPr lang="en-US" sz="2100" dirty="0" smtClean="0"/>
              <a:t>December 2019</a:t>
            </a:r>
          </a:p>
          <a:p>
            <a:r>
              <a:rPr lang="en-US" sz="2500" dirty="0" smtClean="0"/>
              <a:t>Pre-Testing Clean-up</a:t>
            </a:r>
          </a:p>
          <a:p>
            <a:pPr lvl="1">
              <a:buFont typeface="Wingdings" panose="05000000000000000000" pitchFamily="2" charset="2"/>
              <a:buChar char="§"/>
            </a:pPr>
            <a:r>
              <a:rPr lang="en-US" sz="2100" dirty="0" smtClean="0"/>
              <a:t>February 2020</a:t>
            </a:r>
          </a:p>
          <a:p>
            <a:r>
              <a:rPr lang="en-US" sz="2500" dirty="0" smtClean="0"/>
              <a:t>Post-Testing Clean-up</a:t>
            </a:r>
          </a:p>
          <a:p>
            <a:pPr lvl="1">
              <a:buFont typeface="Wingdings" panose="05000000000000000000" pitchFamily="2" charset="2"/>
              <a:buChar char="§"/>
            </a:pPr>
            <a:r>
              <a:rPr lang="en-US" sz="2100" dirty="0" err="1" smtClean="0"/>
              <a:t>Rnd</a:t>
            </a:r>
            <a:r>
              <a:rPr lang="en-US" sz="2100" dirty="0" smtClean="0"/>
              <a:t> 1 – May/June 2020</a:t>
            </a:r>
          </a:p>
          <a:p>
            <a:pPr lvl="1">
              <a:buFont typeface="Wingdings" panose="05000000000000000000" pitchFamily="2" charset="2"/>
              <a:buChar char="§"/>
            </a:pPr>
            <a:r>
              <a:rPr lang="en-US" sz="2100" dirty="0" err="1" smtClean="0"/>
              <a:t>Rnd</a:t>
            </a:r>
            <a:r>
              <a:rPr lang="en-US" sz="2100" dirty="0" smtClean="0"/>
              <a:t> 2 – June 2020</a:t>
            </a:r>
          </a:p>
          <a:p>
            <a:pPr lvl="1">
              <a:buFont typeface="Wingdings" panose="05000000000000000000" pitchFamily="2" charset="2"/>
              <a:buChar char="§"/>
            </a:pPr>
            <a:r>
              <a:rPr lang="en-US" sz="2100" dirty="0" smtClean="0"/>
              <a:t>Final – July 2020</a:t>
            </a:r>
          </a:p>
          <a:p>
            <a:r>
              <a:rPr lang="en-US" sz="2500" dirty="0" smtClean="0"/>
              <a:t>NEP Review</a:t>
            </a:r>
          </a:p>
          <a:p>
            <a:pPr lvl="1">
              <a:buFont typeface="Wingdings" panose="05000000000000000000" pitchFamily="2" charset="2"/>
              <a:buChar char="§"/>
            </a:pPr>
            <a:r>
              <a:rPr lang="en-US" sz="2100" dirty="0" smtClean="0"/>
              <a:t>August/September 2020</a:t>
            </a:r>
          </a:p>
        </p:txBody>
      </p:sp>
    </p:spTree>
    <p:extLst>
      <p:ext uri="{BB962C8B-B14F-4D97-AF65-F5344CB8AC3E}">
        <p14:creationId xmlns:p14="http://schemas.microsoft.com/office/powerpoint/2010/main" val="243248788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NSCAS ACT</a:t>
            </a:r>
            <a:endParaRPr lang="en-US" dirty="0"/>
          </a:p>
        </p:txBody>
      </p:sp>
    </p:spTree>
    <p:extLst>
      <p:ext uri="{BB962C8B-B14F-4D97-AF65-F5344CB8AC3E}">
        <p14:creationId xmlns:p14="http://schemas.microsoft.com/office/powerpoint/2010/main" val="30157266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What’s New</a:t>
            </a:r>
            <a:endParaRPr lang="en-US" sz="5400" dirty="0"/>
          </a:p>
        </p:txBody>
      </p:sp>
      <p:sp>
        <p:nvSpPr>
          <p:cNvPr id="3" name="Content Placeholder 2"/>
          <p:cNvSpPr>
            <a:spLocks noGrp="1"/>
          </p:cNvSpPr>
          <p:nvPr>
            <p:ph type="subTitle" idx="1"/>
          </p:nvPr>
        </p:nvSpPr>
        <p:spPr/>
        <p:txBody>
          <a:bodyPr>
            <a:normAutofit/>
          </a:bodyPr>
          <a:lstStyle/>
          <a:p>
            <a:pPr marL="0" indent="0" algn="ctr">
              <a:buNone/>
            </a:pPr>
            <a:r>
              <a:rPr lang="en-US" sz="4000" dirty="0" smtClean="0"/>
              <a:t>ACT State Test 2020</a:t>
            </a:r>
            <a:endParaRPr lang="en-US" sz="4000" dirty="0"/>
          </a:p>
        </p:txBody>
      </p:sp>
    </p:spTree>
    <p:extLst>
      <p:ext uri="{BB962C8B-B14F-4D97-AF65-F5344CB8AC3E}">
        <p14:creationId xmlns:p14="http://schemas.microsoft.com/office/powerpoint/2010/main" val="255872538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Online Testing</a:t>
            </a:r>
            <a:endParaRPr lang="en-US" dirty="0"/>
          </a:p>
        </p:txBody>
      </p:sp>
      <p:sp>
        <p:nvSpPr>
          <p:cNvPr id="4" name="Content Placeholder 3"/>
          <p:cNvSpPr>
            <a:spLocks noGrp="1"/>
          </p:cNvSpPr>
          <p:nvPr>
            <p:ph idx="1"/>
          </p:nvPr>
        </p:nvSpPr>
        <p:spPr/>
        <p:txBody>
          <a:bodyPr>
            <a:normAutofit/>
          </a:bodyPr>
          <a:lstStyle/>
          <a:p>
            <a:pPr marL="457200" lvl="1" indent="0">
              <a:buNone/>
            </a:pPr>
            <a:r>
              <a:rPr lang="en-US" b="1" dirty="0" smtClean="0"/>
              <a:t>Proctor Caching Requirements</a:t>
            </a:r>
          </a:p>
          <a:p>
            <a:pPr marL="457200" lvl="1" indent="0">
              <a:buNone/>
            </a:pPr>
            <a:r>
              <a:rPr lang="en-US" dirty="0" smtClean="0"/>
              <a:t>ACT </a:t>
            </a:r>
            <a:r>
              <a:rPr lang="en-US" dirty="0"/>
              <a:t>has changed the current requirement for Proctor Caching from a required task to a recommended task for online testing. This means that districts who do not proctor cache will not be switched to paper admins. The districts must determine if they meet the minimum 100 kbps requirement. </a:t>
            </a:r>
            <a:endParaRPr lang="en-US" dirty="0" smtClean="0"/>
          </a:p>
          <a:p>
            <a:pPr marL="457200" lvl="1" indent="0">
              <a:buNone/>
            </a:pPr>
            <a:r>
              <a:rPr lang="en-US" dirty="0" smtClean="0"/>
              <a:t>According </a:t>
            </a:r>
            <a:r>
              <a:rPr lang="en-US" dirty="0"/>
              <a:t>to </a:t>
            </a:r>
            <a:r>
              <a:rPr lang="en-US" dirty="0" err="1"/>
              <a:t>EducationSuperHighway</a:t>
            </a:r>
            <a:r>
              <a:rPr lang="en-US" dirty="0"/>
              <a:t>, </a:t>
            </a:r>
            <a:r>
              <a:rPr lang="en-US" dirty="0" smtClean="0"/>
              <a:t>100% </a:t>
            </a:r>
            <a:r>
              <a:rPr lang="en-US" dirty="0"/>
              <a:t>of districts in Nebraska could access internet speeds of 100 kbps in 2018</a:t>
            </a:r>
            <a:r>
              <a:rPr lang="en-US" dirty="0" smtClean="0"/>
              <a:t>.</a:t>
            </a:r>
          </a:p>
          <a:p>
            <a:pPr marL="457200" lvl="1" indent="0">
              <a:buNone/>
            </a:pPr>
            <a:r>
              <a:rPr lang="en-US" dirty="0" smtClean="0"/>
              <a:t>NDE is strongly advising to continue to setup the proctor caching, as well as the mock administration and browser lockdown if you are testing online.</a:t>
            </a:r>
            <a:endParaRPr lang="en-US" dirty="0"/>
          </a:p>
        </p:txBody>
      </p:sp>
    </p:spTree>
    <p:extLst>
      <p:ext uri="{BB962C8B-B14F-4D97-AF65-F5344CB8AC3E}">
        <p14:creationId xmlns:p14="http://schemas.microsoft.com/office/powerpoint/2010/main" val="33018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Accommodations and EL Supports</a:t>
            </a:r>
            <a:endParaRPr lang="en-US" dirty="0"/>
          </a:p>
        </p:txBody>
      </p:sp>
      <p:sp>
        <p:nvSpPr>
          <p:cNvPr id="3" name="Text Placeholder 2"/>
          <p:cNvSpPr>
            <a:spLocks noGrp="1"/>
          </p:cNvSpPr>
          <p:nvPr>
            <p:ph type="body" sz="quarter" idx="3"/>
          </p:nvPr>
        </p:nvSpPr>
        <p:spPr>
          <a:xfrm>
            <a:off x="4848225" y="1377387"/>
            <a:ext cx="6507163" cy="1127688"/>
          </a:xfrm>
        </p:spPr>
        <p:txBody>
          <a:bodyPr>
            <a:normAutofit fontScale="62500" lnSpcReduction="20000"/>
          </a:bodyPr>
          <a:lstStyle/>
          <a:p>
            <a:endParaRPr lang="en-US" sz="3200" dirty="0" smtClean="0"/>
          </a:p>
          <a:p>
            <a:endParaRPr lang="en-US" sz="3200" dirty="0"/>
          </a:p>
          <a:p>
            <a:r>
              <a:rPr lang="en-US" sz="5100" dirty="0" smtClean="0"/>
              <a:t>6 New EL Languages </a:t>
            </a:r>
          </a:p>
          <a:p>
            <a:endParaRPr lang="en-US" sz="3600" dirty="0"/>
          </a:p>
        </p:txBody>
      </p:sp>
      <p:sp>
        <p:nvSpPr>
          <p:cNvPr id="4" name="Content Placeholder 3"/>
          <p:cNvSpPr>
            <a:spLocks noGrp="1"/>
          </p:cNvSpPr>
          <p:nvPr>
            <p:ph sz="quarter" idx="4"/>
          </p:nvPr>
        </p:nvSpPr>
        <p:spPr/>
        <p:txBody>
          <a:bodyPr/>
          <a:lstStyle/>
          <a:p>
            <a:pPr marL="0" indent="0">
              <a:buNone/>
            </a:pPr>
            <a:r>
              <a:rPr lang="en-US" dirty="0" smtClean="0"/>
              <a:t>In Spring 2020, </a:t>
            </a:r>
            <a:r>
              <a:rPr lang="en-US" dirty="0"/>
              <a:t>ACT will add the following languages to EL Supports;</a:t>
            </a:r>
          </a:p>
          <a:p>
            <a:pPr lvl="1"/>
            <a:r>
              <a:rPr lang="en-US" dirty="0"/>
              <a:t>Hmong</a:t>
            </a:r>
          </a:p>
          <a:p>
            <a:pPr lvl="1"/>
            <a:r>
              <a:rPr lang="en-US" dirty="0"/>
              <a:t>Japanese</a:t>
            </a:r>
          </a:p>
          <a:p>
            <a:pPr lvl="1"/>
            <a:r>
              <a:rPr lang="en-US" dirty="0"/>
              <a:t>Navajo</a:t>
            </a:r>
          </a:p>
          <a:p>
            <a:pPr lvl="1"/>
            <a:r>
              <a:rPr lang="en-US" dirty="0"/>
              <a:t>Portuguese</a:t>
            </a:r>
          </a:p>
          <a:p>
            <a:pPr lvl="1"/>
            <a:r>
              <a:rPr lang="en-US" dirty="0"/>
              <a:t>Samoan</a:t>
            </a:r>
          </a:p>
          <a:p>
            <a:pPr lvl="1"/>
            <a:r>
              <a:rPr lang="en-US" dirty="0"/>
              <a:t>Tongan</a:t>
            </a:r>
          </a:p>
          <a:p>
            <a:pPr marL="0" indent="0">
              <a:buNone/>
            </a:pPr>
            <a:endParaRPr lang="en-US" dirty="0"/>
          </a:p>
        </p:txBody>
      </p:sp>
    </p:spTree>
    <p:extLst>
      <p:ext uri="{BB962C8B-B14F-4D97-AF65-F5344CB8AC3E}">
        <p14:creationId xmlns:p14="http://schemas.microsoft.com/office/powerpoint/2010/main" val="428545144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Customer Care Transition</a:t>
            </a:r>
            <a:endParaRPr lang="en-US" dirty="0"/>
          </a:p>
        </p:txBody>
      </p:sp>
      <p:sp>
        <p:nvSpPr>
          <p:cNvPr id="3" name="Content Placeholder 2"/>
          <p:cNvSpPr>
            <a:spLocks noGrp="1"/>
          </p:cNvSpPr>
          <p:nvPr>
            <p:ph idx="1"/>
          </p:nvPr>
        </p:nvSpPr>
        <p:spPr>
          <a:xfrm>
            <a:off x="2438400" y="1446835"/>
            <a:ext cx="8915400" cy="4730128"/>
          </a:xfrm>
        </p:spPr>
        <p:txBody>
          <a:bodyPr>
            <a:normAutofit lnSpcReduction="10000"/>
          </a:bodyPr>
          <a:lstStyle/>
          <a:p>
            <a:pPr marL="0" indent="0">
              <a:buNone/>
            </a:pPr>
            <a:r>
              <a:rPr lang="en-US" dirty="0"/>
              <a:t>ACT is announcing a shift in our Customer Care support. In fall 2019, we are transitioning our Customer Care contact functions to STARTEK, a company that provides comprehensive contact center and customer engagement solutions. We expect this transition will be seamless and result in improved speed, quality, and performance of service. </a:t>
            </a:r>
            <a:r>
              <a:rPr lang="en-US" dirty="0" smtClean="0"/>
              <a:t>NDE and educators will continue to use the same resources, phone, and email contacts that are used currently.</a:t>
            </a:r>
          </a:p>
          <a:p>
            <a:pPr marL="0" indent="0">
              <a:buNone/>
            </a:pPr>
            <a:r>
              <a:rPr lang="en-US" dirty="0" smtClean="0"/>
              <a:t>As always, you may contact Iris Owens in the NDE Statewide Assessment office with any questions or concerns at 402.471.4316.</a:t>
            </a:r>
          </a:p>
          <a:p>
            <a:pPr marL="0" indent="0">
              <a:buNone/>
            </a:pPr>
            <a:r>
              <a:rPr lang="en-US" dirty="0" smtClean="0"/>
              <a:t> </a:t>
            </a:r>
            <a:r>
              <a:rPr lang="en-US" dirty="0" smtClean="0">
                <a:hlinkClick r:id="rId2"/>
              </a:rPr>
              <a:t>iris.a.owens@act.org</a:t>
            </a:r>
            <a:r>
              <a:rPr lang="en-US" dirty="0" smtClean="0"/>
              <a:t> or </a:t>
            </a:r>
            <a:r>
              <a:rPr lang="en-US" dirty="0" smtClean="0">
                <a:hlinkClick r:id="rId3"/>
              </a:rPr>
              <a:t>iris.owens@nebraska.gov</a:t>
            </a:r>
            <a:r>
              <a:rPr lang="en-US" dirty="0" smtClean="0"/>
              <a:t> </a:t>
            </a:r>
          </a:p>
          <a:p>
            <a:endParaRPr lang="en-US" dirty="0"/>
          </a:p>
        </p:txBody>
      </p:sp>
    </p:spTree>
    <p:extLst>
      <p:ext uri="{BB962C8B-B14F-4D97-AF65-F5344CB8AC3E}">
        <p14:creationId xmlns:p14="http://schemas.microsoft.com/office/powerpoint/2010/main" val="37711791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Test Center Manager (TCM)</a:t>
            </a:r>
            <a:endParaRPr lang="en-US" dirty="0"/>
          </a:p>
        </p:txBody>
      </p:sp>
      <p:sp>
        <p:nvSpPr>
          <p:cNvPr id="4" name="Content Placeholder 3"/>
          <p:cNvSpPr>
            <a:spLocks noGrp="1"/>
          </p:cNvSpPr>
          <p:nvPr>
            <p:ph sz="quarter" idx="4"/>
          </p:nvPr>
        </p:nvSpPr>
        <p:spPr>
          <a:xfrm>
            <a:off x="4848225" y="1967696"/>
            <a:ext cx="6507163" cy="4890303"/>
          </a:xfrm>
        </p:spPr>
        <p:txBody>
          <a:bodyPr>
            <a:normAutofit fontScale="92500" lnSpcReduction="10000"/>
          </a:bodyPr>
          <a:lstStyle/>
          <a:p>
            <a:pPr marL="0" indent="0">
              <a:buNone/>
            </a:pPr>
            <a:r>
              <a:rPr lang="en-US" dirty="0"/>
              <a:t>Test Center Manager (TCM) is an interactive, digital application that ACT testing staff use to manage test center information and administer the ACT at National test sites. The TCM application streamlines test day activities, simplifies staff training, provides data to ACT in real time, and aligns with ACT’s green initiative by eventually eliminating paper manuals and administration forms. 2018-2019 was the first year of implementation of this tool into the National testing program for the ACT. Overall, TCM has been positively received by National testing staff and therefore we are now ready to begin planning for the implementation of TCM into State Testing programs. </a:t>
            </a:r>
            <a:endParaRPr lang="en-US" b="1" dirty="0"/>
          </a:p>
          <a:p>
            <a:endParaRPr lang="en-US" dirty="0"/>
          </a:p>
        </p:txBody>
      </p:sp>
    </p:spTree>
    <p:extLst>
      <p:ext uri="{BB962C8B-B14F-4D97-AF65-F5344CB8AC3E}">
        <p14:creationId xmlns:p14="http://schemas.microsoft.com/office/powerpoint/2010/main" val="67641675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ACT 2020 TEST DATES</a:t>
            </a:r>
            <a:endParaRPr lang="en-US" sz="6000" dirty="0"/>
          </a:p>
        </p:txBody>
      </p:sp>
    </p:spTree>
    <p:extLst>
      <p:ext uri="{BB962C8B-B14F-4D97-AF65-F5344CB8AC3E}">
        <p14:creationId xmlns:p14="http://schemas.microsoft.com/office/powerpoint/2010/main" val="2143247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86EC5-2034-4BE8-9B9E-AEFB7B9467A1}"/>
              </a:ext>
            </a:extLst>
          </p:cNvPr>
          <p:cNvSpPr>
            <a:spLocks noGrp="1"/>
          </p:cNvSpPr>
          <p:nvPr>
            <p:ph type="title" idx="4294967295"/>
          </p:nvPr>
        </p:nvSpPr>
        <p:spPr>
          <a:xfrm>
            <a:off x="2807784" y="403705"/>
            <a:ext cx="8519346" cy="644045"/>
          </a:xfrm>
        </p:spPr>
        <p:txBody>
          <a:bodyPr>
            <a:normAutofit/>
          </a:bodyPr>
          <a:lstStyle/>
          <a:p>
            <a:r>
              <a:rPr lang="en-US" sz="3200" dirty="0">
                <a:latin typeface="Arial Black"/>
                <a:cs typeface="Calibri Light"/>
              </a:rPr>
              <a:t>Pathway to </a:t>
            </a:r>
            <a:r>
              <a:rPr lang="en-US" sz="3200" dirty="0" smtClean="0">
                <a:latin typeface="Arial Black"/>
                <a:cs typeface="Calibri Light"/>
              </a:rPr>
              <a:t>Innovation</a:t>
            </a:r>
            <a:endParaRPr lang="en-US" b="1" dirty="0">
              <a:latin typeface="+mn-lt"/>
            </a:endParaRPr>
          </a:p>
        </p:txBody>
      </p:sp>
      <p:graphicFrame>
        <p:nvGraphicFramePr>
          <p:cNvPr id="4" name="Table 3">
            <a:extLst>
              <a:ext uri="{FF2B5EF4-FFF2-40B4-BE49-F238E27FC236}">
                <a16:creationId xmlns:a16="http://schemas.microsoft.com/office/drawing/2014/main" id="{48EF633D-BA0B-4870-9B59-026ECBC4A78B}"/>
              </a:ext>
            </a:extLst>
          </p:cNvPr>
          <p:cNvGraphicFramePr>
            <a:graphicFrameLocks noGrp="1"/>
          </p:cNvGraphicFramePr>
          <p:nvPr>
            <p:extLst>
              <p:ext uri="{D42A27DB-BD31-4B8C-83A1-F6EECF244321}">
                <p14:modId xmlns:p14="http://schemas.microsoft.com/office/powerpoint/2010/main" val="455899109"/>
              </p:ext>
            </p:extLst>
          </p:nvPr>
        </p:nvGraphicFramePr>
        <p:xfrm>
          <a:off x="409047" y="1257300"/>
          <a:ext cx="11373905" cy="4769042"/>
        </p:xfrm>
        <a:graphic>
          <a:graphicData uri="http://schemas.openxmlformats.org/drawingml/2006/table">
            <a:tbl>
              <a:tblPr firstRow="1" bandRow="1"/>
              <a:tblGrid>
                <a:gridCol w="2623420">
                  <a:extLst>
                    <a:ext uri="{9D8B030D-6E8A-4147-A177-3AD203B41FA5}">
                      <a16:colId xmlns:a16="http://schemas.microsoft.com/office/drawing/2014/main" val="4074235559"/>
                    </a:ext>
                  </a:extLst>
                </a:gridCol>
                <a:gridCol w="8750485">
                  <a:extLst>
                    <a:ext uri="{9D8B030D-6E8A-4147-A177-3AD203B41FA5}">
                      <a16:colId xmlns:a16="http://schemas.microsoft.com/office/drawing/2014/main" val="2921791380"/>
                    </a:ext>
                  </a:extLst>
                </a:gridCol>
              </a:tblGrid>
              <a:tr h="393502">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n-US" sz="2400" b="1" dirty="0" smtClean="0">
                          <a:solidFill>
                            <a:schemeClr val="tx1"/>
                          </a:solidFill>
                        </a:rPr>
                        <a:t>NSCAS General</a:t>
                      </a:r>
                      <a:r>
                        <a:rPr lang="en-US" sz="2400" b="1" baseline="0" dirty="0" smtClean="0">
                          <a:solidFill>
                            <a:schemeClr val="tx1"/>
                          </a:solidFill>
                        </a:rPr>
                        <a:t> </a:t>
                      </a:r>
                      <a:r>
                        <a:rPr lang="en-US" sz="2400" b="1" dirty="0" smtClean="0">
                          <a:solidFill>
                            <a:schemeClr val="tx1"/>
                          </a:solidFill>
                        </a:rPr>
                        <a:t>ELA/Math Grades 3-8</a:t>
                      </a:r>
                      <a:endParaRPr lang="en-US" sz="2400" b="1" dirty="0">
                        <a:solidFill>
                          <a:schemeClr val="tx1"/>
                        </a:solidFill>
                      </a:endParaRPr>
                    </a:p>
                  </a:txBody>
                  <a:tcPr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val="1849059115"/>
                  </a:ext>
                </a:extLst>
              </a:tr>
              <a:tr h="412552">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b="1" dirty="0"/>
                        <a:t>School Year</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n-US" b="1" i="1" u="none"/>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359474101"/>
                  </a:ext>
                </a:extLst>
              </a:tr>
              <a:tr h="931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t>18/19</a:t>
                      </a:r>
                    </a:p>
                    <a:p>
                      <a:pPr algn="ctr"/>
                      <a:r>
                        <a:rPr lang="en-US" sz="2400" b="1" dirty="0"/>
                        <a:t>Business as Usual</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972424646"/>
                  </a:ext>
                </a:extLst>
              </a:tr>
              <a:tr h="931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t>19/20</a:t>
                      </a:r>
                    </a:p>
                    <a:p>
                      <a:pPr algn="ctr"/>
                      <a:r>
                        <a:rPr lang="en-US" sz="2400" b="1" dirty="0"/>
                        <a:t>Building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2049738619"/>
                  </a:ext>
                </a:extLst>
              </a:tr>
              <a:tr h="1104577">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t>20/21</a:t>
                      </a:r>
                    </a:p>
                    <a:p>
                      <a:pPr algn="ctr"/>
                      <a:r>
                        <a:rPr lang="en-US" sz="2400" b="1" dirty="0"/>
                        <a:t>Building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val="1650709360"/>
                  </a:ext>
                </a:extLst>
              </a:tr>
              <a:tr h="93157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n-US" sz="2400" b="1" dirty="0"/>
                        <a:t>21/22</a:t>
                      </a:r>
                    </a:p>
                    <a:p>
                      <a:pPr algn="ctr"/>
                      <a:r>
                        <a:rPr lang="en-US" sz="2400" b="1" dirty="0"/>
                        <a:t>Transforming</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p>
                      <a:endParaRPr lang="en-US" dirty="0"/>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val="3919252195"/>
                  </a:ext>
                </a:extLst>
              </a:tr>
            </a:tbl>
          </a:graphicData>
        </a:graphic>
      </p:graphicFrame>
    </p:spTree>
    <p:extLst>
      <p:ext uri="{BB962C8B-B14F-4D97-AF65-F5344CB8AC3E}">
        <p14:creationId xmlns:p14="http://schemas.microsoft.com/office/powerpoint/2010/main" val="89028011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438400" y="211015"/>
            <a:ext cx="8915400" cy="6377354"/>
          </a:xfrm>
        </p:spPr>
        <p:txBody>
          <a:bodyPr>
            <a:normAutofit fontScale="70000" lnSpcReduction="20000"/>
          </a:bodyPr>
          <a:lstStyle/>
          <a:p>
            <a:pPr>
              <a:lnSpc>
                <a:spcPct val="120000"/>
              </a:lnSpc>
            </a:pPr>
            <a:r>
              <a:rPr lang="en-US" sz="2900" b="1" dirty="0"/>
              <a:t>Test Window 1	</a:t>
            </a:r>
          </a:p>
          <a:p>
            <a:pPr>
              <a:lnSpc>
                <a:spcPct val="120000"/>
              </a:lnSpc>
            </a:pPr>
            <a:r>
              <a:rPr lang="en-US" sz="2900" dirty="0"/>
              <a:t>Standard Paper March 24, 2020	</a:t>
            </a:r>
          </a:p>
          <a:p>
            <a:pPr>
              <a:lnSpc>
                <a:spcPct val="120000"/>
              </a:lnSpc>
            </a:pPr>
            <a:r>
              <a:rPr lang="en-US" sz="2900" dirty="0"/>
              <a:t>Accommodations Paper March 24-27 and March 30 - April 3	</a:t>
            </a:r>
          </a:p>
          <a:p>
            <a:pPr>
              <a:lnSpc>
                <a:spcPct val="120000"/>
              </a:lnSpc>
            </a:pPr>
            <a:r>
              <a:rPr lang="en-US" sz="2900" dirty="0"/>
              <a:t>Online Standard and Accommodations March 24-26 and March 31, April 1, 2 (Tuesday, Wednesday, Thursday)	</a:t>
            </a:r>
          </a:p>
          <a:p>
            <a:pPr>
              <a:lnSpc>
                <a:spcPct val="120000"/>
              </a:lnSpc>
            </a:pPr>
            <a:r>
              <a:rPr lang="en-US" sz="2900" b="1" dirty="0"/>
              <a:t>Test Window 2	</a:t>
            </a:r>
          </a:p>
          <a:p>
            <a:pPr>
              <a:lnSpc>
                <a:spcPct val="120000"/>
              </a:lnSpc>
            </a:pPr>
            <a:r>
              <a:rPr lang="en-US" sz="2900" dirty="0"/>
              <a:t>Standard Paper April 7, 2020	</a:t>
            </a:r>
          </a:p>
          <a:p>
            <a:pPr>
              <a:lnSpc>
                <a:spcPct val="120000"/>
              </a:lnSpc>
            </a:pPr>
            <a:r>
              <a:rPr lang="en-US" sz="2900" dirty="0"/>
              <a:t>Accommodations Paper April 7-10 and April 13-17	</a:t>
            </a:r>
          </a:p>
          <a:p>
            <a:pPr>
              <a:lnSpc>
                <a:spcPct val="120000"/>
              </a:lnSpc>
            </a:pPr>
            <a:r>
              <a:rPr lang="en-US" sz="2900" dirty="0"/>
              <a:t>Online Standard and Accommodations April 7, 8, 9 and April 14, 15, 16 (Tuesday, Wednesday, Thursday)	</a:t>
            </a:r>
          </a:p>
          <a:p>
            <a:pPr>
              <a:lnSpc>
                <a:spcPct val="120000"/>
              </a:lnSpc>
            </a:pPr>
            <a:r>
              <a:rPr lang="en-US" sz="2900" b="1" dirty="0"/>
              <a:t>Test Window 3  Makeup </a:t>
            </a:r>
            <a:r>
              <a:rPr lang="en-US" sz="2900" b="1" dirty="0" smtClean="0"/>
              <a:t>Only</a:t>
            </a:r>
            <a:r>
              <a:rPr lang="en-US" sz="2900" b="1" dirty="0"/>
              <a:t>	</a:t>
            </a:r>
          </a:p>
          <a:p>
            <a:pPr>
              <a:lnSpc>
                <a:spcPct val="120000"/>
              </a:lnSpc>
            </a:pPr>
            <a:r>
              <a:rPr lang="en-US" sz="2900" dirty="0"/>
              <a:t>Standard Paper April 21, 2020	</a:t>
            </a:r>
          </a:p>
          <a:p>
            <a:pPr>
              <a:lnSpc>
                <a:spcPct val="120000"/>
              </a:lnSpc>
            </a:pPr>
            <a:r>
              <a:rPr lang="en-US" sz="2900" dirty="0"/>
              <a:t>Accommodations Paper April 21-24 and April 27-May 1	</a:t>
            </a:r>
          </a:p>
          <a:p>
            <a:pPr>
              <a:lnSpc>
                <a:spcPct val="120000"/>
              </a:lnSpc>
            </a:pPr>
            <a:r>
              <a:rPr lang="en-US" sz="2900" dirty="0"/>
              <a:t>Online Standard and Accommodations April 21, 22, 23 and April 28, 29, 30 (Tuesday, Wednesday, Thursday)</a:t>
            </a:r>
            <a:r>
              <a:rPr lang="en-US" dirty="0"/>
              <a:t>	</a:t>
            </a:r>
          </a:p>
          <a:p>
            <a:endParaRPr lang="en-US" dirty="0"/>
          </a:p>
        </p:txBody>
      </p:sp>
    </p:spTree>
    <p:extLst>
      <p:ext uri="{BB962C8B-B14F-4D97-AF65-F5344CB8AC3E}">
        <p14:creationId xmlns:p14="http://schemas.microsoft.com/office/powerpoint/2010/main" val="37411364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Test Window Crosswalk</a:t>
            </a:r>
            <a:endParaRPr lang="en-US" dirty="0"/>
          </a:p>
        </p:txBody>
      </p:sp>
      <p:graphicFrame>
        <p:nvGraphicFramePr>
          <p:cNvPr id="4" name="Content Placeholder 3"/>
          <p:cNvGraphicFramePr>
            <a:graphicFrameLocks noGrp="1"/>
          </p:cNvGraphicFramePr>
          <p:nvPr>
            <p:ph sz="quarter" idx="4"/>
            <p:extLst/>
          </p:nvPr>
        </p:nvGraphicFramePr>
        <p:xfrm>
          <a:off x="1608881" y="1574155"/>
          <a:ext cx="9746508" cy="4531938"/>
        </p:xfrm>
        <a:graphic>
          <a:graphicData uri="http://schemas.openxmlformats.org/drawingml/2006/table">
            <a:tbl>
              <a:tblPr firstRow="1" bandRow="1">
                <a:tableStyleId>{5C22544A-7EE6-4342-B048-85BDC9FD1C3A}</a:tableStyleId>
              </a:tblPr>
              <a:tblGrid>
                <a:gridCol w="4873254">
                  <a:extLst>
                    <a:ext uri="{9D8B030D-6E8A-4147-A177-3AD203B41FA5}">
                      <a16:colId xmlns:a16="http://schemas.microsoft.com/office/drawing/2014/main" val="20000"/>
                    </a:ext>
                  </a:extLst>
                </a:gridCol>
                <a:gridCol w="4873254">
                  <a:extLst>
                    <a:ext uri="{9D8B030D-6E8A-4147-A177-3AD203B41FA5}">
                      <a16:colId xmlns:a16="http://schemas.microsoft.com/office/drawing/2014/main" val="20001"/>
                    </a:ext>
                  </a:extLst>
                </a:gridCol>
              </a:tblGrid>
              <a:tr h="768163">
                <a:tc>
                  <a:txBody>
                    <a:bodyPr/>
                    <a:lstStyle/>
                    <a:p>
                      <a:pPr algn="ctr"/>
                      <a:endParaRPr lang="en-US" dirty="0" smtClean="0"/>
                    </a:p>
                    <a:p>
                      <a:pPr algn="ctr"/>
                      <a:r>
                        <a:rPr lang="en-US" dirty="0" smtClean="0"/>
                        <a:t>ACT Test Dates</a:t>
                      </a:r>
                      <a:endParaRPr lang="en-US" dirty="0"/>
                    </a:p>
                  </a:txBody>
                  <a:tcPr/>
                </a:tc>
                <a:tc>
                  <a:txBody>
                    <a:bodyPr/>
                    <a:lstStyle/>
                    <a:p>
                      <a:pPr algn="ctr"/>
                      <a:endParaRPr lang="en-US" dirty="0" smtClean="0"/>
                    </a:p>
                    <a:p>
                      <a:pPr algn="ctr"/>
                      <a:r>
                        <a:rPr lang="en-US" dirty="0" smtClean="0"/>
                        <a:t>Labeled in</a:t>
                      </a:r>
                      <a:r>
                        <a:rPr lang="en-US" baseline="0" dirty="0" smtClean="0"/>
                        <a:t> ACT Systems</a:t>
                      </a:r>
                      <a:endParaRPr lang="en-US" dirty="0"/>
                    </a:p>
                  </a:txBody>
                  <a:tcPr/>
                </a:tc>
                <a:extLst>
                  <a:ext uri="{0D108BD9-81ED-4DB2-BD59-A6C34878D82A}">
                    <a16:rowId xmlns:a16="http://schemas.microsoft.com/office/drawing/2014/main" val="10000"/>
                  </a:ext>
                </a:extLst>
              </a:tr>
              <a:tr h="1245834">
                <a:tc>
                  <a:txBody>
                    <a:bodyPr/>
                    <a:lstStyle/>
                    <a:p>
                      <a:r>
                        <a:rPr lang="en-US" sz="1800" b="1" kern="1200" dirty="0" smtClean="0">
                          <a:solidFill>
                            <a:schemeClr val="dk1"/>
                          </a:solidFill>
                          <a:latin typeface="+mn-lt"/>
                          <a:ea typeface="+mn-ea"/>
                          <a:cs typeface="+mn-cs"/>
                        </a:rPr>
                        <a:t>Test Date 1</a:t>
                      </a:r>
                    </a:p>
                    <a:p>
                      <a:r>
                        <a:rPr lang="en-US" sz="1800" b="0" kern="1200" dirty="0" smtClean="0">
                          <a:solidFill>
                            <a:schemeClr val="dk1"/>
                          </a:solidFill>
                          <a:latin typeface="+mn-lt"/>
                          <a:ea typeface="+mn-ea"/>
                          <a:cs typeface="+mn-cs"/>
                        </a:rPr>
                        <a:t>Paper Test Date: 3/24/2020</a:t>
                      </a:r>
                    </a:p>
                    <a:p>
                      <a:r>
                        <a:rPr lang="en-US" sz="1800" b="0" kern="1200" dirty="0" smtClean="0">
                          <a:solidFill>
                            <a:schemeClr val="dk1"/>
                          </a:solidFill>
                          <a:latin typeface="+mn-lt"/>
                          <a:ea typeface="+mn-ea"/>
                          <a:cs typeface="+mn-cs"/>
                        </a:rPr>
                        <a:t>Online Window: 3/24-26 &amp; 3/31-4/2</a:t>
                      </a:r>
                    </a:p>
                    <a:p>
                      <a:r>
                        <a:rPr lang="en-US" sz="1800" b="0" kern="1200" dirty="0" smtClean="0">
                          <a:solidFill>
                            <a:schemeClr val="dk1"/>
                          </a:solidFill>
                          <a:latin typeface="+mn-lt"/>
                          <a:ea typeface="+mn-ea"/>
                          <a:cs typeface="+mn-cs"/>
                        </a:rPr>
                        <a:t>Accommodations Window: 3/24-27 &amp; 3/30-4/3</a:t>
                      </a:r>
                      <a:endParaRPr lang="en-US" dirty="0"/>
                    </a:p>
                  </a:txBody>
                  <a:tcPr/>
                </a:tc>
                <a:tc>
                  <a:txBody>
                    <a:bodyPr/>
                    <a:lstStyle/>
                    <a:p>
                      <a:endParaRPr lang="en-US" dirty="0"/>
                    </a:p>
                  </a:txBody>
                  <a:tcPr/>
                </a:tc>
                <a:extLst>
                  <a:ext uri="{0D108BD9-81ED-4DB2-BD59-A6C34878D82A}">
                    <a16:rowId xmlns:a16="http://schemas.microsoft.com/office/drawing/2014/main" val="10001"/>
                  </a:ext>
                </a:extLst>
              </a:tr>
              <a:tr h="1245517">
                <a:tc>
                  <a:txBody>
                    <a:bodyPr/>
                    <a:lstStyle/>
                    <a:p>
                      <a:r>
                        <a:rPr lang="en-US" sz="1800" b="1" kern="1200" dirty="0" smtClean="0">
                          <a:solidFill>
                            <a:schemeClr val="dk1"/>
                          </a:solidFill>
                          <a:latin typeface="+mn-lt"/>
                          <a:ea typeface="+mn-ea"/>
                          <a:cs typeface="+mn-cs"/>
                        </a:rPr>
                        <a:t>Test Date 2</a:t>
                      </a:r>
                    </a:p>
                    <a:p>
                      <a:r>
                        <a:rPr lang="en-US" sz="1800" b="0" kern="1200" dirty="0" smtClean="0">
                          <a:solidFill>
                            <a:schemeClr val="dk1"/>
                          </a:solidFill>
                          <a:latin typeface="+mn-lt"/>
                          <a:ea typeface="+mn-ea"/>
                          <a:cs typeface="+mn-cs"/>
                        </a:rPr>
                        <a:t>Paper Test Date: 4/7/2020</a:t>
                      </a:r>
                    </a:p>
                    <a:p>
                      <a:r>
                        <a:rPr lang="en-US" sz="1800" b="0" kern="1200" dirty="0" smtClean="0">
                          <a:solidFill>
                            <a:schemeClr val="dk1"/>
                          </a:solidFill>
                          <a:latin typeface="+mn-lt"/>
                          <a:ea typeface="+mn-ea"/>
                          <a:cs typeface="+mn-cs"/>
                        </a:rPr>
                        <a:t>Online Window: 4/7-10 &amp; 4/13-17</a:t>
                      </a:r>
                    </a:p>
                    <a:p>
                      <a:r>
                        <a:rPr lang="en-US" sz="1800" b="0" kern="1200" dirty="0" smtClean="0">
                          <a:solidFill>
                            <a:schemeClr val="dk1"/>
                          </a:solidFill>
                          <a:latin typeface="+mn-lt"/>
                          <a:ea typeface="+mn-ea"/>
                          <a:cs typeface="+mn-cs"/>
                        </a:rPr>
                        <a:t>Accommodations Window: 4/7-9 &amp; 4/14-16</a:t>
                      </a:r>
                      <a:endParaRPr lang="en-US" dirty="0"/>
                    </a:p>
                  </a:txBody>
                  <a:tcPr/>
                </a:tc>
                <a:tc>
                  <a:txBody>
                    <a:bodyPr/>
                    <a:lstStyle/>
                    <a:p>
                      <a:endParaRPr lang="en-US" dirty="0"/>
                    </a:p>
                  </a:txBody>
                  <a:tcPr/>
                </a:tc>
                <a:extLst>
                  <a:ext uri="{0D108BD9-81ED-4DB2-BD59-A6C34878D82A}">
                    <a16:rowId xmlns:a16="http://schemas.microsoft.com/office/drawing/2014/main" val="10002"/>
                  </a:ext>
                </a:extLst>
              </a:tr>
              <a:tr h="1272424">
                <a:tc>
                  <a:txBody>
                    <a:bodyPr/>
                    <a:lstStyle/>
                    <a:p>
                      <a:r>
                        <a:rPr lang="en-US" sz="1800" b="1" kern="1200" dirty="0" smtClean="0">
                          <a:solidFill>
                            <a:schemeClr val="dk1"/>
                          </a:solidFill>
                          <a:latin typeface="+mn-lt"/>
                          <a:ea typeface="+mn-ea"/>
                          <a:cs typeface="+mn-cs"/>
                        </a:rPr>
                        <a:t>Test Date 3 Makeup Only</a:t>
                      </a:r>
                    </a:p>
                    <a:p>
                      <a:r>
                        <a:rPr lang="en-US" sz="1800" b="0" kern="1200" dirty="0" smtClean="0">
                          <a:solidFill>
                            <a:schemeClr val="dk1"/>
                          </a:solidFill>
                          <a:latin typeface="+mn-lt"/>
                          <a:ea typeface="+mn-ea"/>
                          <a:cs typeface="+mn-cs"/>
                        </a:rPr>
                        <a:t>Paper Test Date: 4/21/2020</a:t>
                      </a:r>
                    </a:p>
                    <a:p>
                      <a:r>
                        <a:rPr lang="en-US" sz="1800" b="0" kern="1200" dirty="0" smtClean="0">
                          <a:solidFill>
                            <a:schemeClr val="dk1"/>
                          </a:solidFill>
                          <a:latin typeface="+mn-lt"/>
                          <a:ea typeface="+mn-ea"/>
                          <a:cs typeface="+mn-cs"/>
                        </a:rPr>
                        <a:t>Online Window: 4/21-24 &amp; 4/27-5/1</a:t>
                      </a:r>
                    </a:p>
                    <a:p>
                      <a:r>
                        <a:rPr lang="en-US" sz="1800" b="0" kern="1200" dirty="0" smtClean="0">
                          <a:solidFill>
                            <a:schemeClr val="dk1"/>
                          </a:solidFill>
                          <a:latin typeface="+mn-lt"/>
                          <a:ea typeface="+mn-ea"/>
                          <a:cs typeface="+mn-cs"/>
                        </a:rPr>
                        <a:t>Accommodations Window: 4/21-23 &amp; 4/28-30</a:t>
                      </a:r>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9799294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 Test Window Crosswalk</a:t>
            </a:r>
            <a:endParaRPr lang="en-US" dirty="0"/>
          </a:p>
        </p:txBody>
      </p:sp>
      <p:graphicFrame>
        <p:nvGraphicFramePr>
          <p:cNvPr id="4" name="Content Placeholder 3"/>
          <p:cNvGraphicFramePr>
            <a:graphicFrameLocks noGrp="1"/>
          </p:cNvGraphicFramePr>
          <p:nvPr>
            <p:ph sz="quarter" idx="4"/>
            <p:extLst/>
          </p:nvPr>
        </p:nvGraphicFramePr>
        <p:xfrm>
          <a:off x="1608881" y="1574155"/>
          <a:ext cx="9746508" cy="4531938"/>
        </p:xfrm>
        <a:graphic>
          <a:graphicData uri="http://schemas.openxmlformats.org/drawingml/2006/table">
            <a:tbl>
              <a:tblPr firstRow="1" bandRow="1">
                <a:tableStyleId>{5C22544A-7EE6-4342-B048-85BDC9FD1C3A}</a:tableStyleId>
              </a:tblPr>
              <a:tblGrid>
                <a:gridCol w="4873254">
                  <a:extLst>
                    <a:ext uri="{9D8B030D-6E8A-4147-A177-3AD203B41FA5}">
                      <a16:colId xmlns:a16="http://schemas.microsoft.com/office/drawing/2014/main" val="20000"/>
                    </a:ext>
                  </a:extLst>
                </a:gridCol>
                <a:gridCol w="4873254">
                  <a:extLst>
                    <a:ext uri="{9D8B030D-6E8A-4147-A177-3AD203B41FA5}">
                      <a16:colId xmlns:a16="http://schemas.microsoft.com/office/drawing/2014/main" val="20001"/>
                    </a:ext>
                  </a:extLst>
                </a:gridCol>
              </a:tblGrid>
              <a:tr h="768163">
                <a:tc>
                  <a:txBody>
                    <a:bodyPr/>
                    <a:lstStyle/>
                    <a:p>
                      <a:pPr algn="ctr"/>
                      <a:endParaRPr lang="en-US" dirty="0" smtClean="0"/>
                    </a:p>
                    <a:p>
                      <a:pPr algn="ctr"/>
                      <a:r>
                        <a:rPr lang="en-US" dirty="0" smtClean="0"/>
                        <a:t>ACT Test Dates</a:t>
                      </a:r>
                      <a:endParaRPr lang="en-US" dirty="0"/>
                    </a:p>
                  </a:txBody>
                  <a:tcPr/>
                </a:tc>
                <a:tc>
                  <a:txBody>
                    <a:bodyPr/>
                    <a:lstStyle/>
                    <a:p>
                      <a:pPr algn="ctr"/>
                      <a:endParaRPr lang="en-US" dirty="0" smtClean="0"/>
                    </a:p>
                    <a:p>
                      <a:pPr algn="ctr"/>
                      <a:r>
                        <a:rPr lang="en-US" dirty="0" smtClean="0"/>
                        <a:t>Labeled in</a:t>
                      </a:r>
                      <a:r>
                        <a:rPr lang="en-US" baseline="0" dirty="0" smtClean="0"/>
                        <a:t> ACT Systems</a:t>
                      </a:r>
                      <a:endParaRPr lang="en-US" dirty="0"/>
                    </a:p>
                  </a:txBody>
                  <a:tcPr/>
                </a:tc>
                <a:extLst>
                  <a:ext uri="{0D108BD9-81ED-4DB2-BD59-A6C34878D82A}">
                    <a16:rowId xmlns:a16="http://schemas.microsoft.com/office/drawing/2014/main" val="10000"/>
                  </a:ext>
                </a:extLst>
              </a:tr>
              <a:tr h="1245834">
                <a:tc>
                  <a:txBody>
                    <a:bodyPr/>
                    <a:lstStyle/>
                    <a:p>
                      <a:r>
                        <a:rPr lang="en-US" sz="1800" b="1" kern="1200" dirty="0" smtClean="0">
                          <a:solidFill>
                            <a:schemeClr val="dk1"/>
                          </a:solidFill>
                          <a:latin typeface="+mn-lt"/>
                          <a:ea typeface="+mn-ea"/>
                          <a:cs typeface="+mn-cs"/>
                        </a:rPr>
                        <a:t>Test Date 1</a:t>
                      </a:r>
                    </a:p>
                    <a:p>
                      <a:r>
                        <a:rPr lang="en-US" sz="1800" b="0" kern="1200" dirty="0" smtClean="0">
                          <a:solidFill>
                            <a:schemeClr val="dk1"/>
                          </a:solidFill>
                          <a:latin typeface="+mn-lt"/>
                          <a:ea typeface="+mn-ea"/>
                          <a:cs typeface="+mn-cs"/>
                        </a:rPr>
                        <a:t>Paper Test Date: 3/24/2020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smtClean="0">
                          <a:solidFill>
                            <a:schemeClr val="dk1"/>
                          </a:solidFill>
                          <a:latin typeface="+mn-lt"/>
                          <a:ea typeface="+mn-ea"/>
                          <a:cs typeface="+mn-cs"/>
                        </a:rPr>
                        <a:t>Accommodations Window: 3/24-27 &amp; 3/30-4/3</a:t>
                      </a:r>
                      <a:endParaRPr lang="en-US" dirty="0" smtClean="0"/>
                    </a:p>
                    <a:p>
                      <a:r>
                        <a:rPr lang="en-US" sz="1800" b="0" kern="1200" dirty="0" smtClean="0">
                          <a:solidFill>
                            <a:schemeClr val="dk1"/>
                          </a:solidFill>
                          <a:latin typeface="+mn-lt"/>
                          <a:ea typeface="+mn-ea"/>
                          <a:cs typeface="+mn-cs"/>
                        </a:rPr>
                        <a:t>Online Window: 3/24-26 &amp; 3/31-4/2</a:t>
                      </a:r>
                    </a:p>
                  </a:txBody>
                  <a:tcPr/>
                </a:tc>
                <a:tc>
                  <a:txBody>
                    <a:bodyPr/>
                    <a:lstStyle/>
                    <a:p>
                      <a:r>
                        <a:rPr lang="en-US" dirty="0" smtClean="0"/>
                        <a:t>INITIAL TEST DATE</a:t>
                      </a:r>
                      <a:endParaRPr lang="en-US" dirty="0"/>
                    </a:p>
                  </a:txBody>
                  <a:tcPr/>
                </a:tc>
                <a:extLst>
                  <a:ext uri="{0D108BD9-81ED-4DB2-BD59-A6C34878D82A}">
                    <a16:rowId xmlns:a16="http://schemas.microsoft.com/office/drawing/2014/main" val="10001"/>
                  </a:ext>
                </a:extLst>
              </a:tr>
              <a:tr h="1245517">
                <a:tc>
                  <a:txBody>
                    <a:bodyPr/>
                    <a:lstStyle/>
                    <a:p>
                      <a:r>
                        <a:rPr lang="en-US" sz="1800" b="1" kern="1200" dirty="0" smtClean="0">
                          <a:solidFill>
                            <a:schemeClr val="dk1"/>
                          </a:solidFill>
                          <a:latin typeface="+mn-lt"/>
                          <a:ea typeface="+mn-ea"/>
                          <a:cs typeface="+mn-cs"/>
                        </a:rPr>
                        <a:t>Test Date 2</a:t>
                      </a:r>
                    </a:p>
                    <a:p>
                      <a:r>
                        <a:rPr lang="en-US" sz="1800" b="0" kern="1200" dirty="0" smtClean="0">
                          <a:solidFill>
                            <a:schemeClr val="dk1"/>
                          </a:solidFill>
                          <a:latin typeface="+mn-lt"/>
                          <a:ea typeface="+mn-ea"/>
                          <a:cs typeface="+mn-cs"/>
                        </a:rPr>
                        <a:t>Paper Test Date: 4/7/2020</a:t>
                      </a:r>
                    </a:p>
                    <a:p>
                      <a:r>
                        <a:rPr lang="en-US" sz="1800" b="0" kern="1200" dirty="0" smtClean="0">
                          <a:solidFill>
                            <a:schemeClr val="dk1"/>
                          </a:solidFill>
                          <a:latin typeface="+mn-lt"/>
                          <a:ea typeface="+mn-ea"/>
                          <a:cs typeface="+mn-cs"/>
                        </a:rPr>
                        <a:t>Accommodations Window: 4/7-10 &amp; 4/13-17</a:t>
                      </a:r>
                    </a:p>
                    <a:p>
                      <a:r>
                        <a:rPr lang="en-US" sz="1800" b="0" kern="1200" dirty="0" smtClean="0">
                          <a:solidFill>
                            <a:schemeClr val="dk1"/>
                          </a:solidFill>
                          <a:latin typeface="+mn-lt"/>
                          <a:ea typeface="+mn-ea"/>
                          <a:cs typeface="+mn-cs"/>
                        </a:rPr>
                        <a:t>Online Window: 4/7-9 &amp; 4/14-16</a:t>
                      </a:r>
                      <a:endParaRPr lang="en-US" dirty="0"/>
                    </a:p>
                  </a:txBody>
                  <a:tcPr/>
                </a:tc>
                <a:tc>
                  <a:txBody>
                    <a:bodyPr/>
                    <a:lstStyle/>
                    <a:p>
                      <a:r>
                        <a:rPr lang="en-US" dirty="0" smtClean="0"/>
                        <a:t>MAKEUP TEST DATE</a:t>
                      </a:r>
                      <a:endParaRPr lang="en-US" dirty="0"/>
                    </a:p>
                  </a:txBody>
                  <a:tcPr/>
                </a:tc>
                <a:extLst>
                  <a:ext uri="{0D108BD9-81ED-4DB2-BD59-A6C34878D82A}">
                    <a16:rowId xmlns:a16="http://schemas.microsoft.com/office/drawing/2014/main" val="10002"/>
                  </a:ext>
                </a:extLst>
              </a:tr>
              <a:tr h="1272424">
                <a:tc>
                  <a:txBody>
                    <a:bodyPr/>
                    <a:lstStyle/>
                    <a:p>
                      <a:r>
                        <a:rPr lang="en-US" sz="1800" b="1" kern="1200" dirty="0" smtClean="0">
                          <a:solidFill>
                            <a:schemeClr val="dk1"/>
                          </a:solidFill>
                          <a:latin typeface="+mn-lt"/>
                          <a:ea typeface="+mn-ea"/>
                          <a:cs typeface="+mn-cs"/>
                        </a:rPr>
                        <a:t>Test Date 3 Makeup Only</a:t>
                      </a:r>
                    </a:p>
                    <a:p>
                      <a:r>
                        <a:rPr lang="en-US" sz="1800" b="0" kern="1200" dirty="0" smtClean="0">
                          <a:solidFill>
                            <a:schemeClr val="dk1"/>
                          </a:solidFill>
                          <a:latin typeface="+mn-lt"/>
                          <a:ea typeface="+mn-ea"/>
                          <a:cs typeface="+mn-cs"/>
                        </a:rPr>
                        <a:t>Paper Test Date: 4/21/2020</a:t>
                      </a:r>
                    </a:p>
                    <a:p>
                      <a:r>
                        <a:rPr lang="en-US" sz="1800" b="0" kern="1200" dirty="0" smtClean="0">
                          <a:solidFill>
                            <a:schemeClr val="dk1"/>
                          </a:solidFill>
                          <a:latin typeface="+mn-lt"/>
                          <a:ea typeface="+mn-ea"/>
                          <a:cs typeface="+mn-cs"/>
                        </a:rPr>
                        <a:t>Accommodations Window: 4/21-24 &amp; 4/27-5/1</a:t>
                      </a:r>
                    </a:p>
                    <a:p>
                      <a:r>
                        <a:rPr lang="en-US" sz="1800" b="0" kern="1200" dirty="0" smtClean="0">
                          <a:solidFill>
                            <a:schemeClr val="dk1"/>
                          </a:solidFill>
                          <a:latin typeface="+mn-lt"/>
                          <a:ea typeface="+mn-ea"/>
                          <a:cs typeface="+mn-cs"/>
                        </a:rPr>
                        <a:t>Online Window: 4/21-23 &amp; 4/28-30</a:t>
                      </a:r>
                      <a:endParaRPr lang="en-US" dirty="0"/>
                    </a:p>
                  </a:txBody>
                  <a:tcPr/>
                </a:tc>
                <a:tc>
                  <a:txBody>
                    <a:bodyPr/>
                    <a:lstStyle/>
                    <a:p>
                      <a:r>
                        <a:rPr lang="en-US" dirty="0" smtClean="0"/>
                        <a:t>EMERGENCY</a:t>
                      </a:r>
                      <a:r>
                        <a:rPr lang="en-US" baseline="0" dirty="0" smtClean="0"/>
                        <a:t> TEST DATE</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2933598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smtClean="0"/>
              <a:t/>
            </a:r>
            <a:br>
              <a:rPr lang="en-US" sz="5400" dirty="0" smtClean="0"/>
            </a:br>
            <a:r>
              <a:rPr lang="en-US" sz="5400" dirty="0" smtClean="0"/>
              <a:t>Important Dates</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10/7 ACT Online Prep opens this week, email will be sent</a:t>
            </a:r>
          </a:p>
          <a:p>
            <a:r>
              <a:rPr lang="en-US" dirty="0" smtClean="0"/>
              <a:t>Week of 10/14 Schedule of Events released</a:t>
            </a:r>
          </a:p>
          <a:p>
            <a:r>
              <a:rPr lang="en-US" dirty="0" smtClean="0"/>
              <a:t>11/1 Last day to download reports from PA Next</a:t>
            </a:r>
          </a:p>
          <a:p>
            <a:r>
              <a:rPr lang="en-US" dirty="0" smtClean="0"/>
              <a:t>11/4 PA Next and Accommodations opens</a:t>
            </a:r>
          </a:p>
          <a:p>
            <a:r>
              <a:rPr lang="en-US" dirty="0" smtClean="0"/>
              <a:t>11/30 Manage Participation Deadline</a:t>
            </a:r>
            <a:endParaRPr lang="en-US" dirty="0"/>
          </a:p>
        </p:txBody>
      </p:sp>
    </p:spTree>
    <p:extLst>
      <p:ext uri="{BB962C8B-B14F-4D97-AF65-F5344CB8AC3E}">
        <p14:creationId xmlns:p14="http://schemas.microsoft.com/office/powerpoint/2010/main" val="317048415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5"/>
            <a:ext cx="8915400" cy="815493"/>
          </a:xfrm>
        </p:spPr>
        <p:txBody>
          <a:bodyPr/>
          <a:lstStyle/>
          <a:p>
            <a:r>
              <a:rPr lang="en-US" dirty="0" smtClean="0"/>
              <a:t>ACT Webinars</a:t>
            </a:r>
            <a:endParaRPr lang="en-US" dirty="0"/>
          </a:p>
        </p:txBody>
      </p:sp>
      <p:sp>
        <p:nvSpPr>
          <p:cNvPr id="3" name="Content Placeholder 2"/>
          <p:cNvSpPr>
            <a:spLocks noGrp="1"/>
          </p:cNvSpPr>
          <p:nvPr>
            <p:ph idx="1"/>
          </p:nvPr>
        </p:nvSpPr>
        <p:spPr>
          <a:xfrm>
            <a:off x="1828800" y="1362638"/>
            <a:ext cx="9525000" cy="4351338"/>
          </a:xfrm>
        </p:spPr>
        <p:txBody>
          <a:bodyPr>
            <a:normAutofit fontScale="92500" lnSpcReduction="10000"/>
          </a:bodyPr>
          <a:lstStyle/>
          <a:p>
            <a:r>
              <a:rPr lang="en-US" dirty="0" smtClean="0"/>
              <a:t>Tuesday, </a:t>
            </a:r>
            <a:r>
              <a:rPr lang="en-US" dirty="0"/>
              <a:t>November 5, </a:t>
            </a:r>
            <a:r>
              <a:rPr lang="en-US" dirty="0" smtClean="0"/>
              <a:t>2019, </a:t>
            </a:r>
            <a:r>
              <a:rPr lang="en-US" dirty="0"/>
              <a:t>10 am </a:t>
            </a:r>
            <a:r>
              <a:rPr lang="en-US" dirty="0" smtClean="0"/>
              <a:t>Accommodations: </a:t>
            </a:r>
            <a:r>
              <a:rPr lang="en-US" dirty="0">
                <a:hlinkClick r:id="rId2"/>
              </a:rPr>
              <a:t>https://event.on24.com/wcc/r/2088964/8E1750EDA2492D856C2567C52539A8BD</a:t>
            </a:r>
            <a:endParaRPr lang="en-US" dirty="0"/>
          </a:p>
          <a:p>
            <a:pPr marL="0" indent="0">
              <a:buNone/>
            </a:pPr>
            <a:endParaRPr lang="en-US" dirty="0"/>
          </a:p>
          <a:p>
            <a:r>
              <a:rPr lang="en-US" dirty="0"/>
              <a:t>Thursday, January 16, 2020, 10 am Test </a:t>
            </a:r>
            <a:r>
              <a:rPr lang="en-US" dirty="0" smtClean="0"/>
              <a:t>Administration </a:t>
            </a:r>
            <a:r>
              <a:rPr lang="en-US" dirty="0"/>
              <a:t>Training #1: </a:t>
            </a:r>
            <a:r>
              <a:rPr lang="en-US" dirty="0">
                <a:hlinkClick r:id="rId3"/>
              </a:rPr>
              <a:t>https://event.on24.com/wcc/r/2088997/D95AF2E12B16C962DC78CB43047CE96B</a:t>
            </a:r>
            <a:endParaRPr lang="en-US" dirty="0"/>
          </a:p>
          <a:p>
            <a:pPr marL="0" indent="0">
              <a:buNone/>
            </a:pPr>
            <a:endParaRPr lang="en-US" dirty="0"/>
          </a:p>
          <a:p>
            <a:r>
              <a:rPr lang="en-US" dirty="0"/>
              <a:t>Thursday, February 13, 2020, 10 am Test </a:t>
            </a:r>
            <a:r>
              <a:rPr lang="en-US" dirty="0" smtClean="0"/>
              <a:t>Administration </a:t>
            </a:r>
            <a:r>
              <a:rPr lang="en-US" dirty="0"/>
              <a:t>Training #2: </a:t>
            </a:r>
            <a:r>
              <a:rPr lang="en-US" dirty="0">
                <a:hlinkClick r:id="rId4"/>
              </a:rPr>
              <a:t>https://event.on24.com/wcc/r/2089015/256968E94607945AB18CDEFCE31EAFB0</a:t>
            </a:r>
            <a:endParaRPr lang="en-US" dirty="0"/>
          </a:p>
          <a:p>
            <a:endParaRPr lang="en-US" dirty="0"/>
          </a:p>
        </p:txBody>
      </p:sp>
    </p:spTree>
    <p:extLst>
      <p:ext uri="{BB962C8B-B14F-4D97-AF65-F5344CB8AC3E}">
        <p14:creationId xmlns:p14="http://schemas.microsoft.com/office/powerpoint/2010/main" val="140042453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8" y="1759352"/>
            <a:ext cx="10147141" cy="4004840"/>
          </a:xfrm>
        </p:spPr>
        <p:txBody>
          <a:bodyPr>
            <a:normAutofit/>
          </a:bodyPr>
          <a:lstStyle/>
          <a:p>
            <a:r>
              <a:rPr lang="en-US" sz="6000" dirty="0" smtClean="0"/>
              <a:t>Pearson Access Next </a:t>
            </a:r>
            <a:r>
              <a:rPr lang="en-US" sz="5400" dirty="0" smtClean="0"/>
              <a:t/>
            </a:r>
            <a:br>
              <a:rPr lang="en-US" sz="5400" dirty="0" smtClean="0"/>
            </a:br>
            <a:r>
              <a:rPr lang="en-US" dirty="0" smtClean="0"/>
              <a:t>(PA Next)</a:t>
            </a:r>
            <a:endParaRPr lang="en-US" sz="5400" dirty="0"/>
          </a:p>
        </p:txBody>
      </p:sp>
    </p:spTree>
    <p:extLst>
      <p:ext uri="{BB962C8B-B14F-4D97-AF65-F5344CB8AC3E}">
        <p14:creationId xmlns:p14="http://schemas.microsoft.com/office/powerpoint/2010/main" val="15752648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95055" y="207819"/>
            <a:ext cx="9358745" cy="935181"/>
          </a:xfrm>
        </p:spPr>
        <p:txBody>
          <a:bodyPr>
            <a:normAutofit fontScale="90000"/>
          </a:bodyPr>
          <a:lstStyle/>
          <a:p>
            <a:r>
              <a:rPr lang="en-US" dirty="0" smtClean="0"/>
              <a:t>Manage Participation Deadline11/30/2019</a:t>
            </a:r>
            <a:endParaRPr lang="en-US" dirty="0"/>
          </a:p>
        </p:txBody>
      </p:sp>
      <p:pic>
        <p:nvPicPr>
          <p:cNvPr id="2" name="Content Placeholder 1"/>
          <p:cNvPicPr>
            <a:picLocks noGrp="1" noChangeAspect="1"/>
          </p:cNvPicPr>
          <p:nvPr>
            <p:ph idx="1"/>
          </p:nvPr>
        </p:nvPicPr>
        <p:blipFill>
          <a:blip r:embed="rId2"/>
          <a:stretch>
            <a:fillRect/>
          </a:stretch>
        </p:blipFill>
        <p:spPr>
          <a:xfrm>
            <a:off x="2983149" y="1309255"/>
            <a:ext cx="8133872" cy="5548745"/>
          </a:xfrm>
          <a:prstGeom prst="rect">
            <a:avLst/>
          </a:prstGeom>
        </p:spPr>
      </p:pic>
    </p:spTree>
    <p:extLst>
      <p:ext uri="{BB962C8B-B14F-4D97-AF65-F5344CB8AC3E}">
        <p14:creationId xmlns:p14="http://schemas.microsoft.com/office/powerpoint/2010/main" val="256710358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302" y="3183038"/>
            <a:ext cx="10100842" cy="2719509"/>
          </a:xfrm>
        </p:spPr>
        <p:txBody>
          <a:bodyPr>
            <a:normAutofit/>
          </a:bodyPr>
          <a:lstStyle/>
          <a:p>
            <a:r>
              <a:rPr lang="en-US" sz="5400" dirty="0" smtClean="0"/>
              <a:t>ACT Online Prep and PreACT </a:t>
            </a:r>
            <a:endParaRPr lang="en-US" sz="5400" dirty="0"/>
          </a:p>
        </p:txBody>
      </p:sp>
    </p:spTree>
    <p:extLst>
      <p:ext uri="{BB962C8B-B14F-4D97-AF65-F5344CB8AC3E}">
        <p14:creationId xmlns:p14="http://schemas.microsoft.com/office/powerpoint/2010/main" val="1612870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38400" y="365125"/>
            <a:ext cx="8915400" cy="2151163"/>
          </a:xfrm>
        </p:spPr>
        <p:txBody>
          <a:bodyPr/>
          <a:lstStyle/>
          <a:p>
            <a:r>
              <a:rPr lang="en-US" sz="5400" dirty="0" smtClean="0"/>
              <a:t>ACT Online Prep (AOP)</a:t>
            </a:r>
            <a:r>
              <a:rPr lang="en-US" dirty="0" smtClean="0"/>
              <a:t/>
            </a:r>
            <a:br>
              <a:rPr lang="en-US" dirty="0" smtClean="0"/>
            </a:br>
            <a:r>
              <a:rPr lang="en-US" dirty="0" smtClean="0"/>
              <a:t>Opens October 2019</a:t>
            </a:r>
            <a:endParaRPr lang="en-US" dirty="0"/>
          </a:p>
        </p:txBody>
      </p:sp>
      <p:sp>
        <p:nvSpPr>
          <p:cNvPr id="5" name="Content Placeholder 4"/>
          <p:cNvSpPr>
            <a:spLocks noGrp="1"/>
          </p:cNvSpPr>
          <p:nvPr>
            <p:ph idx="1"/>
          </p:nvPr>
        </p:nvSpPr>
        <p:spPr>
          <a:xfrm>
            <a:off x="2668621" y="2516288"/>
            <a:ext cx="8454957" cy="3621864"/>
          </a:xfrm>
        </p:spPr>
        <p:txBody>
          <a:bodyPr>
            <a:normAutofit/>
          </a:bodyPr>
          <a:lstStyle/>
          <a:p>
            <a:pPr marL="0" indent="0">
              <a:buNone/>
            </a:pPr>
            <a:endParaRPr lang="en-US" dirty="0" smtClean="0"/>
          </a:p>
          <a:p>
            <a:endParaRPr lang="en-US" dirty="0" smtClean="0"/>
          </a:p>
          <a:p>
            <a:pPr marL="0" indent="0">
              <a:buNone/>
            </a:pPr>
            <a:endParaRPr lang="en-US" dirty="0"/>
          </a:p>
        </p:txBody>
      </p:sp>
      <p:graphicFrame>
        <p:nvGraphicFramePr>
          <p:cNvPr id="8" name="Table 7"/>
          <p:cNvGraphicFramePr>
            <a:graphicFrameLocks noGrp="1"/>
          </p:cNvGraphicFramePr>
          <p:nvPr>
            <p:extLst/>
          </p:nvPr>
        </p:nvGraphicFramePr>
        <p:xfrm>
          <a:off x="2438400" y="2398751"/>
          <a:ext cx="8127999" cy="2531622"/>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843874">
                <a:tc>
                  <a:txBody>
                    <a:bodyPr/>
                    <a:lstStyle/>
                    <a:p>
                      <a:r>
                        <a:rPr lang="en-US" sz="2400" dirty="0" smtClean="0"/>
                        <a:t>ACT Online Prep Choice</a:t>
                      </a:r>
                      <a:endParaRPr lang="en-US" sz="2400" dirty="0"/>
                    </a:p>
                  </a:txBody>
                  <a:tcPr/>
                </a:tc>
                <a:tc>
                  <a:txBody>
                    <a:bodyPr/>
                    <a:lstStyle/>
                    <a:p>
                      <a:r>
                        <a:rPr lang="en-US" sz="2400" dirty="0" smtClean="0"/>
                        <a:t>2018-2019</a:t>
                      </a:r>
                      <a:endParaRPr lang="en-US" sz="2400" dirty="0"/>
                    </a:p>
                  </a:txBody>
                  <a:tcPr/>
                </a:tc>
                <a:tc>
                  <a:txBody>
                    <a:bodyPr/>
                    <a:lstStyle/>
                    <a:p>
                      <a:r>
                        <a:rPr lang="en-US" sz="2400" dirty="0" smtClean="0"/>
                        <a:t>2019-2020</a:t>
                      </a:r>
                      <a:endParaRPr lang="en-US" sz="2400" dirty="0"/>
                    </a:p>
                  </a:txBody>
                  <a:tcPr/>
                </a:tc>
                <a:extLst>
                  <a:ext uri="{0D108BD9-81ED-4DB2-BD59-A6C34878D82A}">
                    <a16:rowId xmlns:a16="http://schemas.microsoft.com/office/drawing/2014/main" val="10000"/>
                  </a:ext>
                </a:extLst>
              </a:tr>
              <a:tr h="843874">
                <a:tc>
                  <a:txBody>
                    <a:bodyPr/>
                    <a:lstStyle/>
                    <a:p>
                      <a:r>
                        <a:rPr lang="en-US" sz="2400" dirty="0" smtClean="0"/>
                        <a:t>Districts</a:t>
                      </a:r>
                      <a:endParaRPr lang="en-US" sz="2400" dirty="0"/>
                    </a:p>
                  </a:txBody>
                  <a:tcPr/>
                </a:tc>
                <a:tc>
                  <a:txBody>
                    <a:bodyPr/>
                    <a:lstStyle/>
                    <a:p>
                      <a:r>
                        <a:rPr lang="en-US" sz="2400" dirty="0" smtClean="0"/>
                        <a:t>145</a:t>
                      </a:r>
                      <a:endParaRPr lang="en-US" sz="2400" dirty="0"/>
                    </a:p>
                  </a:txBody>
                  <a:tcPr/>
                </a:tc>
                <a:tc>
                  <a:txBody>
                    <a:bodyPr/>
                    <a:lstStyle/>
                    <a:p>
                      <a:r>
                        <a:rPr lang="en-US" sz="2400" dirty="0" smtClean="0"/>
                        <a:t>114</a:t>
                      </a:r>
                      <a:endParaRPr lang="en-US" sz="2400" dirty="0"/>
                    </a:p>
                  </a:txBody>
                  <a:tcPr/>
                </a:tc>
                <a:extLst>
                  <a:ext uri="{0D108BD9-81ED-4DB2-BD59-A6C34878D82A}">
                    <a16:rowId xmlns:a16="http://schemas.microsoft.com/office/drawing/2014/main" val="10001"/>
                  </a:ext>
                </a:extLst>
              </a:tr>
              <a:tr h="843874">
                <a:tc>
                  <a:txBody>
                    <a:bodyPr/>
                    <a:lstStyle/>
                    <a:p>
                      <a:r>
                        <a:rPr lang="en-US" sz="2400" dirty="0" smtClean="0"/>
                        <a:t>Student Count</a:t>
                      </a:r>
                      <a:endParaRPr lang="en-US" sz="2400" dirty="0"/>
                    </a:p>
                  </a:txBody>
                  <a:tcPr/>
                </a:tc>
                <a:tc>
                  <a:txBody>
                    <a:bodyPr/>
                    <a:lstStyle/>
                    <a:p>
                      <a:r>
                        <a:rPr lang="en-US" sz="2400" dirty="0" smtClean="0"/>
                        <a:t>6,302</a:t>
                      </a:r>
                      <a:endParaRPr lang="en-US" sz="2400" dirty="0"/>
                    </a:p>
                  </a:txBody>
                  <a:tcPr/>
                </a:tc>
                <a:tc>
                  <a:txBody>
                    <a:bodyPr/>
                    <a:lstStyle/>
                    <a:p>
                      <a:r>
                        <a:rPr lang="en-US" sz="2400" dirty="0" smtClean="0"/>
                        <a:t>4,752</a:t>
                      </a:r>
                      <a:endParaRPr lang="en-US" sz="2400"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8328350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65125"/>
            <a:ext cx="8915400" cy="1541496"/>
          </a:xfrm>
        </p:spPr>
        <p:txBody>
          <a:bodyPr/>
          <a:lstStyle/>
          <a:p>
            <a:r>
              <a:rPr lang="en-US" sz="5400" dirty="0" err="1" smtClean="0"/>
              <a:t>PreACT</a:t>
            </a:r>
            <a:r>
              <a:rPr lang="en-US" sz="5400" dirty="0" smtClean="0"/>
              <a:t> </a:t>
            </a:r>
            <a:r>
              <a:rPr lang="en-US" dirty="0" smtClean="0"/>
              <a:t/>
            </a:r>
            <a:br>
              <a:rPr lang="en-US" dirty="0" smtClean="0"/>
            </a:br>
            <a:r>
              <a:rPr lang="en-US" dirty="0" smtClean="0"/>
              <a:t> Fall Test Dates Oct.1-Nov. 27, 2019</a:t>
            </a:r>
            <a:endParaRPr lang="en-US" dirty="0"/>
          </a:p>
        </p:txBody>
      </p:sp>
      <p:graphicFrame>
        <p:nvGraphicFramePr>
          <p:cNvPr id="4" name="Content Placeholder 3"/>
          <p:cNvGraphicFramePr>
            <a:graphicFrameLocks noGrp="1"/>
          </p:cNvGraphicFramePr>
          <p:nvPr>
            <p:ph idx="1"/>
            <p:extLst/>
          </p:nvPr>
        </p:nvGraphicFramePr>
        <p:xfrm>
          <a:off x="2895600" y="2266950"/>
          <a:ext cx="7678740" cy="3383280"/>
        </p:xfrm>
        <a:graphic>
          <a:graphicData uri="http://schemas.openxmlformats.org/drawingml/2006/table">
            <a:tbl>
              <a:tblPr firstRow="1" bandRow="1">
                <a:tableStyleId>{5C22544A-7EE6-4342-B048-85BDC9FD1C3A}</a:tableStyleId>
              </a:tblPr>
              <a:tblGrid>
                <a:gridCol w="1535748">
                  <a:extLst>
                    <a:ext uri="{9D8B030D-6E8A-4147-A177-3AD203B41FA5}">
                      <a16:colId xmlns:a16="http://schemas.microsoft.com/office/drawing/2014/main" val="20000"/>
                    </a:ext>
                  </a:extLst>
                </a:gridCol>
                <a:gridCol w="1535748">
                  <a:extLst>
                    <a:ext uri="{9D8B030D-6E8A-4147-A177-3AD203B41FA5}">
                      <a16:colId xmlns:a16="http://schemas.microsoft.com/office/drawing/2014/main" val="20001"/>
                    </a:ext>
                  </a:extLst>
                </a:gridCol>
                <a:gridCol w="1535748">
                  <a:extLst>
                    <a:ext uri="{9D8B030D-6E8A-4147-A177-3AD203B41FA5}">
                      <a16:colId xmlns:a16="http://schemas.microsoft.com/office/drawing/2014/main" val="20002"/>
                    </a:ext>
                  </a:extLst>
                </a:gridCol>
                <a:gridCol w="1535748">
                  <a:extLst>
                    <a:ext uri="{9D8B030D-6E8A-4147-A177-3AD203B41FA5}">
                      <a16:colId xmlns:a16="http://schemas.microsoft.com/office/drawing/2014/main" val="20003"/>
                    </a:ext>
                  </a:extLst>
                </a:gridCol>
                <a:gridCol w="1535748">
                  <a:extLst>
                    <a:ext uri="{9D8B030D-6E8A-4147-A177-3AD203B41FA5}">
                      <a16:colId xmlns:a16="http://schemas.microsoft.com/office/drawing/2014/main" val="20004"/>
                    </a:ext>
                  </a:extLst>
                </a:gridCol>
              </a:tblGrid>
              <a:tr h="370840">
                <a:tc>
                  <a:txBody>
                    <a:bodyPr/>
                    <a:lstStyle/>
                    <a:p>
                      <a:r>
                        <a:rPr lang="en-US" dirty="0" smtClean="0"/>
                        <a:t>Test Window</a:t>
                      </a:r>
                      <a:endParaRPr lang="en-US" dirty="0"/>
                    </a:p>
                  </a:txBody>
                  <a:tcPr/>
                </a:tc>
                <a:tc>
                  <a:txBody>
                    <a:bodyPr/>
                    <a:lstStyle/>
                    <a:p>
                      <a:r>
                        <a:rPr lang="en-US" dirty="0" smtClean="0"/>
                        <a:t>Districts </a:t>
                      </a:r>
                    </a:p>
                    <a:p>
                      <a:r>
                        <a:rPr lang="en-US" dirty="0" smtClean="0"/>
                        <a:t>2018-2019</a:t>
                      </a:r>
                      <a:endParaRPr lang="en-US" dirty="0"/>
                    </a:p>
                  </a:txBody>
                  <a:tcPr/>
                </a:tc>
                <a:tc>
                  <a:txBody>
                    <a:bodyPr/>
                    <a:lstStyle/>
                    <a:p>
                      <a:r>
                        <a:rPr lang="en-US" dirty="0" smtClean="0"/>
                        <a:t>Students 2018-2019</a:t>
                      </a:r>
                      <a:endParaRPr lang="en-US" dirty="0"/>
                    </a:p>
                  </a:txBody>
                  <a:tcPr/>
                </a:tc>
                <a:tc>
                  <a:txBody>
                    <a:bodyPr/>
                    <a:lstStyle/>
                    <a:p>
                      <a:r>
                        <a:rPr lang="en-US" dirty="0" smtClean="0"/>
                        <a:t>Districts</a:t>
                      </a:r>
                    </a:p>
                    <a:p>
                      <a:r>
                        <a:rPr lang="en-US" dirty="0" smtClean="0"/>
                        <a:t>2019-2020</a:t>
                      </a:r>
                      <a:endParaRPr lang="en-US" dirty="0"/>
                    </a:p>
                  </a:txBody>
                  <a:tcPr/>
                </a:tc>
                <a:tc>
                  <a:txBody>
                    <a:bodyPr/>
                    <a:lstStyle/>
                    <a:p>
                      <a:r>
                        <a:rPr lang="en-US" dirty="0" smtClean="0"/>
                        <a:t>Students</a:t>
                      </a:r>
                    </a:p>
                    <a:p>
                      <a:r>
                        <a:rPr lang="en-US" dirty="0" smtClean="0"/>
                        <a:t>2019-2020</a:t>
                      </a:r>
                      <a:endParaRPr lang="en-US" dirty="0"/>
                    </a:p>
                  </a:txBody>
                  <a:tcPr/>
                </a:tc>
                <a:extLst>
                  <a:ext uri="{0D108BD9-81ED-4DB2-BD59-A6C34878D82A}">
                    <a16:rowId xmlns:a16="http://schemas.microsoft.com/office/drawing/2014/main" val="10000"/>
                  </a:ext>
                </a:extLst>
              </a:tr>
              <a:tr h="370840">
                <a:tc>
                  <a:txBody>
                    <a:bodyPr/>
                    <a:lstStyle/>
                    <a:p>
                      <a:r>
                        <a:rPr lang="en-US" dirty="0" smtClean="0"/>
                        <a:t>Fall  3</a:t>
                      </a:r>
                      <a:r>
                        <a:rPr lang="en-US" baseline="30000" dirty="0" smtClean="0"/>
                        <a:t>rd</a:t>
                      </a:r>
                      <a:r>
                        <a:rPr lang="en-US" dirty="0" smtClean="0"/>
                        <a:t> year Cohort-Juniors</a:t>
                      </a:r>
                    </a:p>
                    <a:p>
                      <a:endParaRPr lang="en-US" dirty="0"/>
                    </a:p>
                  </a:txBody>
                  <a:tcPr/>
                </a:tc>
                <a:tc>
                  <a:txBody>
                    <a:bodyPr/>
                    <a:lstStyle/>
                    <a:p>
                      <a:r>
                        <a:rPr lang="en-US" dirty="0" smtClean="0"/>
                        <a:t>23</a:t>
                      </a:r>
                      <a:endParaRPr lang="en-US" dirty="0"/>
                    </a:p>
                  </a:txBody>
                  <a:tcPr/>
                </a:tc>
                <a:tc>
                  <a:txBody>
                    <a:bodyPr/>
                    <a:lstStyle/>
                    <a:p>
                      <a:r>
                        <a:rPr lang="en-US" dirty="0" smtClean="0"/>
                        <a:t>1,311</a:t>
                      </a:r>
                      <a:endParaRPr lang="en-US" dirty="0"/>
                    </a:p>
                  </a:txBody>
                  <a:tcPr/>
                </a:tc>
                <a:tc>
                  <a:txBody>
                    <a:bodyPr/>
                    <a:lstStyle/>
                    <a:p>
                      <a:r>
                        <a:rPr lang="en-US" dirty="0" smtClean="0"/>
                        <a:t>18</a:t>
                      </a:r>
                      <a:endParaRPr lang="en-US" dirty="0"/>
                    </a:p>
                  </a:txBody>
                  <a:tcPr/>
                </a:tc>
                <a:tc>
                  <a:txBody>
                    <a:bodyPr/>
                    <a:lstStyle/>
                    <a:p>
                      <a:r>
                        <a:rPr lang="en-US" dirty="0" smtClean="0"/>
                        <a:t>1,340</a:t>
                      </a:r>
                      <a:endParaRPr lang="en-US" dirty="0"/>
                    </a:p>
                  </a:txBody>
                  <a:tcPr/>
                </a:tc>
                <a:extLst>
                  <a:ext uri="{0D108BD9-81ED-4DB2-BD59-A6C34878D82A}">
                    <a16:rowId xmlns:a16="http://schemas.microsoft.com/office/drawing/2014/main" val="10001"/>
                  </a:ext>
                </a:extLst>
              </a:tr>
              <a:tr h="370840">
                <a:tc>
                  <a:txBody>
                    <a:bodyPr/>
                    <a:lstStyle/>
                    <a:p>
                      <a:r>
                        <a:rPr lang="en-US" dirty="0" smtClean="0"/>
                        <a:t>Fall 2</a:t>
                      </a:r>
                      <a:r>
                        <a:rPr lang="en-US" baseline="30000" dirty="0" smtClean="0"/>
                        <a:t>nd</a:t>
                      </a:r>
                      <a:r>
                        <a:rPr lang="en-US" dirty="0" smtClean="0"/>
                        <a:t> year Cohort-Sophomores</a:t>
                      </a:r>
                      <a:endParaRPr lang="en-US" dirty="0"/>
                    </a:p>
                  </a:txBody>
                  <a:tcPr/>
                </a:tc>
                <a:tc>
                  <a:txBody>
                    <a:bodyPr/>
                    <a:lstStyle/>
                    <a:p>
                      <a:r>
                        <a:rPr lang="en-US" dirty="0" smtClean="0"/>
                        <a:t>24</a:t>
                      </a:r>
                      <a:endParaRPr lang="en-US" dirty="0"/>
                    </a:p>
                  </a:txBody>
                  <a:tcPr/>
                </a:tc>
                <a:tc>
                  <a:txBody>
                    <a:bodyPr/>
                    <a:lstStyle/>
                    <a:p>
                      <a:r>
                        <a:rPr lang="en-US" dirty="0" smtClean="0"/>
                        <a:t>10,320</a:t>
                      </a:r>
                      <a:endParaRPr lang="en-US" dirty="0"/>
                    </a:p>
                  </a:txBody>
                  <a:tcPr/>
                </a:tc>
                <a:tc>
                  <a:txBody>
                    <a:bodyPr/>
                    <a:lstStyle/>
                    <a:p>
                      <a:r>
                        <a:rPr lang="en-US" dirty="0" smtClean="0"/>
                        <a:t>41</a:t>
                      </a:r>
                      <a:endParaRPr lang="en-US" dirty="0"/>
                    </a:p>
                  </a:txBody>
                  <a:tcPr/>
                </a:tc>
                <a:tc>
                  <a:txBody>
                    <a:bodyPr/>
                    <a:lstStyle/>
                    <a:p>
                      <a:r>
                        <a:rPr lang="en-US" dirty="0" smtClean="0"/>
                        <a:t>5,324</a:t>
                      </a:r>
                      <a:endParaRPr lang="en-US" dirty="0"/>
                    </a:p>
                  </a:txBody>
                  <a:tcPr/>
                </a:tc>
                <a:extLst>
                  <a:ext uri="{0D108BD9-81ED-4DB2-BD59-A6C34878D82A}">
                    <a16:rowId xmlns:a16="http://schemas.microsoft.com/office/drawing/2014/main" val="10002"/>
                  </a:ext>
                </a:extLst>
              </a:tr>
              <a:tr h="370840">
                <a:tc>
                  <a:txBody>
                    <a:bodyPr/>
                    <a:lstStyle/>
                    <a:p>
                      <a:r>
                        <a:rPr lang="en-US" dirty="0" smtClean="0"/>
                        <a:t>Spring</a:t>
                      </a:r>
                      <a:r>
                        <a:rPr lang="en-US" baseline="0" dirty="0" smtClean="0"/>
                        <a:t> 2</a:t>
                      </a:r>
                      <a:r>
                        <a:rPr lang="en-US" baseline="30000" dirty="0" smtClean="0"/>
                        <a:t>nd</a:t>
                      </a:r>
                      <a:r>
                        <a:rPr lang="en-US" baseline="0" dirty="0" smtClean="0"/>
                        <a:t> year Cohort- Sophomores</a:t>
                      </a:r>
                      <a:endParaRPr lang="en-US" dirty="0"/>
                    </a:p>
                  </a:txBody>
                  <a:tcPr/>
                </a:tc>
                <a:tc>
                  <a:txBody>
                    <a:bodyPr/>
                    <a:lstStyle/>
                    <a:p>
                      <a:r>
                        <a:rPr lang="en-US" dirty="0" smtClean="0"/>
                        <a:t>57</a:t>
                      </a:r>
                      <a:endParaRPr lang="en-US" dirty="0"/>
                    </a:p>
                  </a:txBody>
                  <a:tcPr/>
                </a:tc>
                <a:tc>
                  <a:txBody>
                    <a:bodyPr/>
                    <a:lstStyle/>
                    <a:p>
                      <a:r>
                        <a:rPr lang="en-US" dirty="0" smtClean="0"/>
                        <a:t>5,840</a:t>
                      </a:r>
                      <a:endParaRPr lang="en-US" dirty="0"/>
                    </a:p>
                  </a:txBody>
                  <a:tcPr/>
                </a:tc>
                <a:tc>
                  <a:txBody>
                    <a:bodyPr/>
                    <a:lstStyle/>
                    <a:p>
                      <a:r>
                        <a:rPr lang="en-US" dirty="0" smtClean="0"/>
                        <a:t>75</a:t>
                      </a:r>
                      <a:endParaRPr lang="en-US" dirty="0"/>
                    </a:p>
                  </a:txBody>
                  <a:tcPr/>
                </a:tc>
                <a:tc>
                  <a:txBody>
                    <a:bodyPr/>
                    <a:lstStyle/>
                    <a:p>
                      <a:r>
                        <a:rPr lang="en-US" dirty="0" smtClean="0"/>
                        <a:t>7,809</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2452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pSp>
        <p:nvGrpSpPr>
          <p:cNvPr id="499" name="Google Shape;499;g5e0ac0e409_0_122"/>
          <p:cNvGrpSpPr/>
          <p:nvPr/>
        </p:nvGrpSpPr>
        <p:grpSpPr>
          <a:xfrm>
            <a:off x="387983" y="1118325"/>
            <a:ext cx="11628924" cy="5682849"/>
            <a:chOff x="0" y="-204886"/>
            <a:chExt cx="8168100" cy="5682849"/>
          </a:xfrm>
        </p:grpSpPr>
        <p:sp>
          <p:nvSpPr>
            <p:cNvPr id="500" name="Google Shape;500;g5e0ac0e409_0_122"/>
            <p:cNvSpPr/>
            <p:nvPr/>
          </p:nvSpPr>
          <p:spPr>
            <a:xfrm>
              <a:off x="0" y="133777"/>
              <a:ext cx="8168100" cy="5105100"/>
            </a:xfrm>
            <a:custGeom>
              <a:avLst/>
              <a:gdLst/>
              <a:ahLst/>
              <a:cxnLst/>
              <a:rect l="l" t="t" r="r" b="b"/>
              <a:pathLst>
                <a:path w="120000" h="120000" extrusionOk="0">
                  <a:moveTo>
                    <a:pt x="0" y="120000"/>
                  </a:moveTo>
                  <a:quadBezTo>
                    <a:pt x="20000" y="40000"/>
                    <a:pt x="106830" y="15000"/>
                  </a:quadBezTo>
                  <a:lnTo>
                    <a:pt x="106088" y="0"/>
                  </a:lnTo>
                  <a:lnTo>
                    <a:pt x="120000" y="24000"/>
                  </a:lnTo>
                  <a:lnTo>
                    <a:pt x="109056" y="60000"/>
                  </a:lnTo>
                  <a:lnTo>
                    <a:pt x="108314" y="45000"/>
                  </a:lnTo>
                  <a:quadBezTo>
                    <a:pt x="30000" y="55000"/>
                    <a:pt x="0" y="120000"/>
                  </a:quadBezTo>
                  <a:close/>
                </a:path>
              </a:pathLst>
            </a:custGeom>
            <a:solidFill>
              <a:srgbClr val="CACA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g5e0ac0e409_0_122"/>
            <p:cNvSpPr/>
            <p:nvPr/>
          </p:nvSpPr>
          <p:spPr>
            <a:xfrm>
              <a:off x="500432" y="4315459"/>
              <a:ext cx="167700" cy="1581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g5e0ac0e409_0_122"/>
            <p:cNvSpPr txBox="1"/>
            <p:nvPr/>
          </p:nvSpPr>
          <p:spPr>
            <a:xfrm>
              <a:off x="399173" y="4620263"/>
              <a:ext cx="1543200" cy="857700"/>
            </a:xfrm>
            <a:prstGeom prst="rect">
              <a:avLst/>
            </a:prstGeom>
            <a:noFill/>
            <a:ln>
              <a:noFill/>
            </a:ln>
          </p:spPr>
          <p:txBody>
            <a:bodyPr spcFirstLastPara="1" wrap="square" lIns="151475" tIns="0" rIns="0" bIns="0" anchor="t" anchorCtr="0">
              <a:noAutofit/>
            </a:bodyPr>
            <a:lstStyle/>
            <a:p>
              <a:pPr marL="0" marR="0" lvl="0" indent="0" algn="l" rtl="0">
                <a:lnSpc>
                  <a:spcPct val="90000"/>
                </a:lnSpc>
                <a:spcBef>
                  <a:spcPts val="0"/>
                </a:spcBef>
                <a:spcAft>
                  <a:spcPts val="0"/>
                </a:spcAft>
                <a:buNone/>
              </a:pPr>
              <a:r>
                <a:rPr lang="en-US" sz="2300" b="1">
                  <a:solidFill>
                    <a:schemeClr val="dk1"/>
                  </a:solidFill>
                  <a:latin typeface="Century Gothic"/>
                  <a:ea typeface="Century Gothic"/>
                  <a:cs typeface="Century Gothic"/>
                  <a:sym typeface="Century Gothic"/>
                </a:rPr>
                <a:t>Adoption</a:t>
              </a:r>
              <a:endParaRPr b="1"/>
            </a:p>
            <a:p>
              <a:pPr marL="0" marR="0" lvl="0" indent="0" algn="l" rtl="0">
                <a:lnSpc>
                  <a:spcPct val="90000"/>
                </a:lnSpc>
                <a:spcBef>
                  <a:spcPts val="805"/>
                </a:spcBef>
                <a:spcAft>
                  <a:spcPts val="0"/>
                </a:spcAft>
                <a:buNone/>
              </a:pPr>
              <a:r>
                <a:rPr lang="en-US" sz="2000">
                  <a:solidFill>
                    <a:schemeClr val="dk1"/>
                  </a:solidFill>
                  <a:latin typeface="Century Gothic"/>
                  <a:ea typeface="Century Gothic"/>
                  <a:cs typeface="Century Gothic"/>
                  <a:sym typeface="Century Gothic"/>
                </a:rPr>
                <a:t>Sept. 2017</a:t>
              </a:r>
              <a:endParaRPr sz="2000">
                <a:solidFill>
                  <a:schemeClr val="dk1"/>
                </a:solidFill>
                <a:latin typeface="Century Gothic"/>
                <a:ea typeface="Century Gothic"/>
                <a:cs typeface="Century Gothic"/>
                <a:sym typeface="Century Gothic"/>
              </a:endParaRPr>
            </a:p>
          </p:txBody>
        </p:sp>
        <p:sp>
          <p:nvSpPr>
            <p:cNvPr id="503" name="Google Shape;503;g5e0ac0e409_0_122"/>
            <p:cNvSpPr/>
            <p:nvPr/>
          </p:nvSpPr>
          <p:spPr>
            <a:xfrm>
              <a:off x="2224328" y="2693689"/>
              <a:ext cx="345300" cy="3381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g5e0ac0e409_0_122"/>
            <p:cNvSpPr/>
            <p:nvPr/>
          </p:nvSpPr>
          <p:spPr>
            <a:xfrm>
              <a:off x="5456867" y="2191488"/>
              <a:ext cx="1543200" cy="1469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g5e0ac0e409_0_122"/>
            <p:cNvSpPr txBox="1"/>
            <p:nvPr/>
          </p:nvSpPr>
          <p:spPr>
            <a:xfrm>
              <a:off x="5108270" y="-204886"/>
              <a:ext cx="1935000" cy="1469700"/>
            </a:xfrm>
            <a:prstGeom prst="rect">
              <a:avLst/>
            </a:prstGeom>
            <a:noFill/>
            <a:ln>
              <a:noFill/>
            </a:ln>
          </p:spPr>
          <p:txBody>
            <a:bodyPr spcFirstLastPara="1" wrap="square" lIns="259675" tIns="0" rIns="0" bIns="0" anchor="t" anchorCtr="0">
              <a:noAutofit/>
            </a:bodyPr>
            <a:lstStyle/>
            <a:p>
              <a:pPr marL="0" marR="0" lvl="0" indent="0" algn="l" rtl="0">
                <a:lnSpc>
                  <a:spcPct val="90000"/>
                </a:lnSpc>
                <a:spcBef>
                  <a:spcPts val="0"/>
                </a:spcBef>
                <a:spcAft>
                  <a:spcPts val="0"/>
                </a:spcAft>
                <a:buNone/>
              </a:pPr>
              <a:r>
                <a:rPr lang="en-US" sz="3300" b="1">
                  <a:solidFill>
                    <a:schemeClr val="dk1"/>
                  </a:solidFill>
                  <a:latin typeface="Century Gothic"/>
                  <a:ea typeface="Century Gothic"/>
                  <a:cs typeface="Century Gothic"/>
                  <a:sym typeface="Century Gothic"/>
                </a:rPr>
                <a:t>Operational</a:t>
              </a:r>
              <a:r>
                <a:rPr lang="en-US" sz="3300">
                  <a:solidFill>
                    <a:schemeClr val="dk1"/>
                  </a:solidFill>
                  <a:latin typeface="Century Gothic"/>
                  <a:ea typeface="Century Gothic"/>
                  <a:cs typeface="Century Gothic"/>
                  <a:sym typeface="Century Gothic"/>
                </a:rPr>
                <a:t> </a:t>
              </a:r>
              <a:r>
                <a:rPr lang="en-US" sz="2400">
                  <a:solidFill>
                    <a:schemeClr val="dk1"/>
                  </a:solidFill>
                  <a:latin typeface="Century Gothic"/>
                  <a:ea typeface="Century Gothic"/>
                  <a:cs typeface="Century Gothic"/>
                  <a:sym typeface="Century Gothic"/>
                </a:rPr>
                <a:t>Spring 2021</a:t>
              </a:r>
              <a:endParaRPr sz="2400">
                <a:solidFill>
                  <a:schemeClr val="dk1"/>
                </a:solidFill>
                <a:latin typeface="Century Gothic"/>
                <a:ea typeface="Century Gothic"/>
                <a:cs typeface="Century Gothic"/>
                <a:sym typeface="Century Gothic"/>
              </a:endParaRPr>
            </a:p>
          </p:txBody>
        </p:sp>
      </p:grpSp>
      <p:sp>
        <p:nvSpPr>
          <p:cNvPr id="506" name="Google Shape;506;g5e0ac0e409_0_122"/>
          <p:cNvSpPr/>
          <p:nvPr/>
        </p:nvSpPr>
        <p:spPr>
          <a:xfrm>
            <a:off x="2158820" y="4735846"/>
            <a:ext cx="381300" cy="2859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g5e0ac0e409_0_122"/>
          <p:cNvSpPr txBox="1"/>
          <p:nvPr/>
        </p:nvSpPr>
        <p:spPr>
          <a:xfrm>
            <a:off x="-101600" y="4466775"/>
            <a:ext cx="1976100" cy="1104000"/>
          </a:xfrm>
          <a:prstGeom prst="rect">
            <a:avLst/>
          </a:prstGeom>
          <a:noFill/>
          <a:ln>
            <a:noFill/>
          </a:ln>
        </p:spPr>
        <p:txBody>
          <a:bodyPr spcFirstLastPara="1" wrap="square" lIns="151475" tIns="0" rIns="0" bIns="0" anchor="t" anchorCtr="0">
            <a:noAutofit/>
          </a:bodyPr>
          <a:lstStyle/>
          <a:p>
            <a:pPr marL="0" marR="0" lvl="0" indent="0" algn="l" rtl="0">
              <a:lnSpc>
                <a:spcPct val="90000"/>
              </a:lnSpc>
              <a:spcBef>
                <a:spcPts val="0"/>
              </a:spcBef>
              <a:spcAft>
                <a:spcPts val="0"/>
              </a:spcAft>
              <a:buNone/>
            </a:pPr>
            <a:r>
              <a:rPr lang="en-US" sz="2300" b="1">
                <a:solidFill>
                  <a:schemeClr val="dk1"/>
                </a:solidFill>
                <a:latin typeface="Century Gothic"/>
                <a:ea typeface="Century Gothic"/>
                <a:cs typeface="Century Gothic"/>
                <a:sym typeface="Century Gothic"/>
              </a:rPr>
              <a:t>Visioning</a:t>
            </a:r>
            <a:endParaRPr b="1"/>
          </a:p>
          <a:p>
            <a:pPr marL="0" marR="0" lvl="0" indent="0" algn="l" rtl="0">
              <a:lnSpc>
                <a:spcPct val="90000"/>
              </a:lnSpc>
              <a:spcBef>
                <a:spcPts val="805"/>
              </a:spcBef>
              <a:spcAft>
                <a:spcPts val="0"/>
              </a:spcAft>
              <a:buNone/>
            </a:pPr>
            <a:r>
              <a:rPr lang="en-US" sz="2000">
                <a:solidFill>
                  <a:schemeClr val="dk1"/>
                </a:solidFill>
                <a:latin typeface="Century Gothic"/>
                <a:ea typeface="Century Gothic"/>
                <a:cs typeface="Century Gothic"/>
                <a:sym typeface="Century Gothic"/>
              </a:rPr>
              <a:t>Nov. 2017</a:t>
            </a:r>
            <a:endParaRPr sz="2000">
              <a:solidFill>
                <a:schemeClr val="dk1"/>
              </a:solidFill>
              <a:latin typeface="Century Gothic"/>
              <a:ea typeface="Century Gothic"/>
              <a:cs typeface="Century Gothic"/>
              <a:sym typeface="Century Gothic"/>
            </a:endParaRPr>
          </a:p>
        </p:txBody>
      </p:sp>
      <p:sp>
        <p:nvSpPr>
          <p:cNvPr id="508" name="Google Shape;508;g5e0ac0e409_0_122"/>
          <p:cNvSpPr txBox="1"/>
          <p:nvPr/>
        </p:nvSpPr>
        <p:spPr>
          <a:xfrm>
            <a:off x="2133636" y="5040650"/>
            <a:ext cx="2382300" cy="1104000"/>
          </a:xfrm>
          <a:prstGeom prst="rect">
            <a:avLst/>
          </a:prstGeom>
          <a:noFill/>
          <a:ln>
            <a:noFill/>
          </a:ln>
        </p:spPr>
        <p:txBody>
          <a:bodyPr spcFirstLastPara="1" wrap="square" lIns="151475" tIns="0" rIns="0" bIns="0" anchor="t" anchorCtr="0">
            <a:noAutofit/>
          </a:bodyPr>
          <a:lstStyle/>
          <a:p>
            <a:pPr marL="0" marR="0" lvl="0" indent="0" algn="l" rtl="0">
              <a:lnSpc>
                <a:spcPct val="90000"/>
              </a:lnSpc>
              <a:spcBef>
                <a:spcPts val="0"/>
              </a:spcBef>
              <a:spcAft>
                <a:spcPts val="0"/>
              </a:spcAft>
              <a:buNone/>
            </a:pPr>
            <a:r>
              <a:rPr lang="en-US" sz="2300" b="1">
                <a:solidFill>
                  <a:schemeClr val="dk1"/>
                </a:solidFill>
                <a:latin typeface="Century Gothic"/>
                <a:ea typeface="Century Gothic"/>
                <a:cs typeface="Century Gothic"/>
                <a:sym typeface="Century Gothic"/>
              </a:rPr>
              <a:t>Task Force</a:t>
            </a:r>
            <a:endParaRPr b="1"/>
          </a:p>
          <a:p>
            <a:pPr marL="0" marR="0" lvl="0" indent="0" algn="l" rtl="0">
              <a:lnSpc>
                <a:spcPct val="90000"/>
              </a:lnSpc>
              <a:spcBef>
                <a:spcPts val="805"/>
              </a:spcBef>
              <a:spcAft>
                <a:spcPts val="0"/>
              </a:spcAft>
              <a:buNone/>
            </a:pPr>
            <a:r>
              <a:rPr lang="en-US" sz="2000">
                <a:solidFill>
                  <a:schemeClr val="dk1"/>
                </a:solidFill>
                <a:latin typeface="Century Gothic"/>
                <a:ea typeface="Century Gothic"/>
                <a:cs typeface="Century Gothic"/>
                <a:sym typeface="Century Gothic"/>
              </a:rPr>
              <a:t>Jan. 2018</a:t>
            </a:r>
            <a:endParaRPr sz="2000">
              <a:solidFill>
                <a:schemeClr val="dk1"/>
              </a:solidFill>
              <a:latin typeface="Century Gothic"/>
              <a:ea typeface="Century Gothic"/>
              <a:cs typeface="Century Gothic"/>
              <a:sym typeface="Century Gothic"/>
            </a:endParaRPr>
          </a:p>
        </p:txBody>
      </p:sp>
      <p:sp>
        <p:nvSpPr>
          <p:cNvPr id="509" name="Google Shape;509;g5e0ac0e409_0_122"/>
          <p:cNvSpPr/>
          <p:nvPr/>
        </p:nvSpPr>
        <p:spPr>
          <a:xfrm>
            <a:off x="1566751" y="5240037"/>
            <a:ext cx="307500" cy="1995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g5e0ac0e409_0_122"/>
          <p:cNvSpPr txBox="1"/>
          <p:nvPr/>
        </p:nvSpPr>
        <p:spPr>
          <a:xfrm>
            <a:off x="4515936" y="4326788"/>
            <a:ext cx="2198400" cy="1104000"/>
          </a:xfrm>
          <a:prstGeom prst="rect">
            <a:avLst/>
          </a:prstGeom>
          <a:noFill/>
          <a:ln>
            <a:noFill/>
          </a:ln>
        </p:spPr>
        <p:txBody>
          <a:bodyPr spcFirstLastPara="1" wrap="square" lIns="151475" tIns="0" rIns="0" bIns="0" anchor="t" anchorCtr="0">
            <a:noAutofit/>
          </a:bodyPr>
          <a:lstStyle/>
          <a:p>
            <a:pPr marL="0" marR="0" lvl="0" indent="0" algn="l" rtl="0">
              <a:lnSpc>
                <a:spcPct val="115000"/>
              </a:lnSpc>
              <a:spcBef>
                <a:spcPts val="0"/>
              </a:spcBef>
              <a:spcAft>
                <a:spcPts val="0"/>
              </a:spcAft>
              <a:buNone/>
            </a:pPr>
            <a:r>
              <a:rPr lang="en-US" sz="2300" b="1">
                <a:solidFill>
                  <a:schemeClr val="dk1"/>
                </a:solidFill>
                <a:latin typeface="Century Gothic"/>
                <a:ea typeface="Century Gothic"/>
                <a:cs typeface="Century Gothic"/>
                <a:sym typeface="Century Gothic"/>
              </a:rPr>
              <a:t>Pilot</a:t>
            </a:r>
            <a:endParaRPr sz="2300" b="1">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US" sz="2000">
                <a:solidFill>
                  <a:schemeClr val="dk1"/>
                </a:solidFill>
                <a:latin typeface="Century Gothic"/>
                <a:ea typeface="Century Gothic"/>
                <a:cs typeface="Century Gothic"/>
                <a:sym typeface="Century Gothic"/>
              </a:rPr>
              <a:t>Spring 2019</a:t>
            </a:r>
            <a:endParaRPr sz="2000">
              <a:solidFill>
                <a:schemeClr val="dk1"/>
              </a:solidFill>
              <a:latin typeface="Century Gothic"/>
              <a:ea typeface="Century Gothic"/>
              <a:cs typeface="Century Gothic"/>
              <a:sym typeface="Century Gothic"/>
            </a:endParaRPr>
          </a:p>
        </p:txBody>
      </p:sp>
      <p:sp>
        <p:nvSpPr>
          <p:cNvPr id="511" name="Google Shape;511;g5e0ac0e409_0_122"/>
          <p:cNvSpPr/>
          <p:nvPr/>
        </p:nvSpPr>
        <p:spPr>
          <a:xfrm>
            <a:off x="6019633" y="3114325"/>
            <a:ext cx="741900" cy="5358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g5e0ac0e409_0_122"/>
          <p:cNvSpPr txBox="1"/>
          <p:nvPr/>
        </p:nvSpPr>
        <p:spPr>
          <a:xfrm>
            <a:off x="7367667" y="3655950"/>
            <a:ext cx="2198400" cy="857700"/>
          </a:xfrm>
          <a:prstGeom prst="rect">
            <a:avLst/>
          </a:prstGeom>
          <a:noFill/>
          <a:ln>
            <a:noFill/>
          </a:ln>
        </p:spPr>
        <p:txBody>
          <a:bodyPr spcFirstLastPara="1" wrap="square" lIns="151475" tIns="0" rIns="0" bIns="0" anchor="t" anchorCtr="0">
            <a:noAutofit/>
          </a:bodyPr>
          <a:lstStyle/>
          <a:p>
            <a:pPr marL="0" marR="0" lvl="0" indent="0" algn="l" rtl="0">
              <a:lnSpc>
                <a:spcPct val="115000"/>
              </a:lnSpc>
              <a:spcBef>
                <a:spcPts val="0"/>
              </a:spcBef>
              <a:spcAft>
                <a:spcPts val="0"/>
              </a:spcAft>
              <a:buNone/>
            </a:pPr>
            <a:r>
              <a:rPr lang="en-US" sz="2300" b="1">
                <a:solidFill>
                  <a:schemeClr val="dk1"/>
                </a:solidFill>
                <a:latin typeface="Century Gothic"/>
                <a:ea typeface="Century Gothic"/>
                <a:cs typeface="Century Gothic"/>
                <a:sym typeface="Century Gothic"/>
              </a:rPr>
              <a:t>Field Test</a:t>
            </a:r>
            <a:r>
              <a:rPr lang="en-US"/>
              <a:t/>
            </a:r>
            <a:br>
              <a:rPr lang="en-US"/>
            </a:br>
            <a:r>
              <a:rPr lang="en-US" sz="2000">
                <a:solidFill>
                  <a:schemeClr val="dk1"/>
                </a:solidFill>
                <a:latin typeface="Century Gothic"/>
                <a:ea typeface="Century Gothic"/>
                <a:cs typeface="Century Gothic"/>
                <a:sym typeface="Century Gothic"/>
              </a:rPr>
              <a:t>Spring 2020</a:t>
            </a:r>
            <a:endParaRPr sz="2000">
              <a:solidFill>
                <a:schemeClr val="dk1"/>
              </a:solidFill>
              <a:latin typeface="Century Gothic"/>
              <a:ea typeface="Century Gothic"/>
              <a:cs typeface="Century Gothic"/>
              <a:sym typeface="Century Gothic"/>
            </a:endParaRPr>
          </a:p>
        </p:txBody>
      </p:sp>
      <p:sp>
        <p:nvSpPr>
          <p:cNvPr id="513" name="Google Shape;513;g5e0ac0e409_0_122"/>
          <p:cNvSpPr/>
          <p:nvPr/>
        </p:nvSpPr>
        <p:spPr>
          <a:xfrm>
            <a:off x="7660633" y="2720200"/>
            <a:ext cx="908700" cy="6309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g5e0ac0e409_0_122"/>
          <p:cNvSpPr txBox="1">
            <a:spLocks noGrp="1"/>
          </p:cNvSpPr>
          <p:nvPr>
            <p:ph type="body" idx="4294967295"/>
          </p:nvPr>
        </p:nvSpPr>
        <p:spPr>
          <a:xfrm>
            <a:off x="2032000" y="-67061"/>
            <a:ext cx="10026900" cy="1125300"/>
          </a:xfrm>
          <a:prstGeom prst="rect">
            <a:avLst/>
          </a:prstGeom>
          <a:noFill/>
          <a:ln>
            <a:noFill/>
          </a:ln>
        </p:spPr>
        <p:txBody>
          <a:bodyPr spcFirstLastPara="1" wrap="square" lIns="91425" tIns="91425" rIns="91425" bIns="91425" anchor="b" anchorCtr="0">
            <a:noAutofit/>
          </a:bodyPr>
          <a:lstStyle/>
          <a:p>
            <a:pPr marL="0" marR="0" lvl="0" indent="0" algn="ctr" rtl="0">
              <a:spcBef>
                <a:spcPts val="0"/>
              </a:spcBef>
              <a:spcAft>
                <a:spcPts val="0"/>
              </a:spcAft>
              <a:buClr>
                <a:schemeClr val="lt2"/>
              </a:buClr>
              <a:buSzPts val="4400"/>
              <a:buFont typeface="Arial"/>
              <a:buNone/>
            </a:pPr>
            <a:endParaRPr sz="4400" b="0" i="0" u="none" strike="noStrike" cap="none" dirty="0">
              <a:solidFill>
                <a:schemeClr val="lt2"/>
              </a:solidFill>
              <a:latin typeface="Century Gothic"/>
              <a:ea typeface="Century Gothic"/>
              <a:cs typeface="Century Gothic"/>
              <a:sym typeface="Century Gothic"/>
            </a:endParaRPr>
          </a:p>
        </p:txBody>
      </p:sp>
      <p:sp>
        <p:nvSpPr>
          <p:cNvPr id="515" name="Google Shape;515;g5e0ac0e409_0_122"/>
          <p:cNvSpPr txBox="1"/>
          <p:nvPr/>
        </p:nvSpPr>
        <p:spPr>
          <a:xfrm>
            <a:off x="4515925" y="1713150"/>
            <a:ext cx="2703900" cy="1104000"/>
          </a:xfrm>
          <a:prstGeom prst="rect">
            <a:avLst/>
          </a:prstGeom>
          <a:noFill/>
          <a:ln>
            <a:noFill/>
          </a:ln>
        </p:spPr>
        <p:txBody>
          <a:bodyPr spcFirstLastPara="1" wrap="square" lIns="151475" tIns="0" rIns="0" bIns="0" anchor="t" anchorCtr="0">
            <a:noAutofit/>
          </a:bodyPr>
          <a:lstStyle/>
          <a:p>
            <a:pPr marL="0" marR="0" lvl="0" indent="0" algn="l" rtl="0">
              <a:lnSpc>
                <a:spcPct val="115000"/>
              </a:lnSpc>
              <a:spcBef>
                <a:spcPts val="0"/>
              </a:spcBef>
              <a:spcAft>
                <a:spcPts val="0"/>
              </a:spcAft>
              <a:buNone/>
            </a:pPr>
            <a:r>
              <a:rPr lang="en-US" sz="2300" b="1">
                <a:solidFill>
                  <a:schemeClr val="dk1"/>
                </a:solidFill>
                <a:latin typeface="Century Gothic"/>
                <a:ea typeface="Century Gothic"/>
                <a:cs typeface="Century Gothic"/>
                <a:sym typeface="Century Gothic"/>
              </a:rPr>
              <a:t>Field Test Development</a:t>
            </a:r>
            <a:r>
              <a:rPr lang="en-US" b="1"/>
              <a:t/>
            </a:r>
            <a:br>
              <a:rPr lang="en-US" b="1"/>
            </a:br>
            <a:r>
              <a:rPr lang="en-US" sz="2000">
                <a:solidFill>
                  <a:schemeClr val="dk1"/>
                </a:solidFill>
                <a:latin typeface="Century Gothic"/>
                <a:ea typeface="Century Gothic"/>
                <a:cs typeface="Century Gothic"/>
                <a:sym typeface="Century Gothic"/>
              </a:rPr>
              <a:t>Summer 2019</a:t>
            </a:r>
            <a:endParaRPr sz="2000">
              <a:solidFill>
                <a:schemeClr val="dk1"/>
              </a:solidFill>
              <a:latin typeface="Century Gothic"/>
              <a:ea typeface="Century Gothic"/>
              <a:cs typeface="Century Gothic"/>
              <a:sym typeface="Century Gothic"/>
            </a:endParaRPr>
          </a:p>
        </p:txBody>
      </p:sp>
      <p:sp>
        <p:nvSpPr>
          <p:cNvPr id="516" name="Google Shape;516;g5e0ac0e409_0_122"/>
          <p:cNvSpPr/>
          <p:nvPr/>
        </p:nvSpPr>
        <p:spPr>
          <a:xfrm>
            <a:off x="9387833" y="2430650"/>
            <a:ext cx="1070100" cy="768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g5e0ac0e409_0_122"/>
          <p:cNvSpPr/>
          <p:nvPr/>
        </p:nvSpPr>
        <p:spPr>
          <a:xfrm>
            <a:off x="2741492" y="4328033"/>
            <a:ext cx="491700" cy="338100"/>
          </a:xfrm>
          <a:prstGeom prst="star5">
            <a:avLst>
              <a:gd name="adj" fmla="val 19098"/>
              <a:gd name="hf" fmla="val 105146"/>
              <a:gd name="vf" fmla="val 110557"/>
            </a:avLst>
          </a:prstGeom>
          <a:solidFill>
            <a:schemeClr val="accent6"/>
          </a:solidFill>
          <a:ln w="25400" cap="flat" cmpd="sng">
            <a:solidFill>
              <a:srgbClr val="BA96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518" name="Google Shape;518;g5e0ac0e409_0_122"/>
          <p:cNvSpPr txBox="1"/>
          <p:nvPr/>
        </p:nvSpPr>
        <p:spPr>
          <a:xfrm>
            <a:off x="1874367" y="2877000"/>
            <a:ext cx="1976100" cy="1104000"/>
          </a:xfrm>
          <a:prstGeom prst="rect">
            <a:avLst/>
          </a:prstGeom>
          <a:noFill/>
          <a:ln>
            <a:noFill/>
          </a:ln>
        </p:spPr>
        <p:txBody>
          <a:bodyPr spcFirstLastPara="1" wrap="square" lIns="151475" tIns="0" rIns="0" bIns="0" anchor="t" anchorCtr="0">
            <a:noAutofit/>
          </a:bodyPr>
          <a:lstStyle/>
          <a:p>
            <a:pPr marL="0" marR="0" lvl="0" indent="0" algn="l" rtl="0">
              <a:lnSpc>
                <a:spcPct val="115000"/>
              </a:lnSpc>
              <a:spcBef>
                <a:spcPts val="0"/>
              </a:spcBef>
              <a:spcAft>
                <a:spcPts val="0"/>
              </a:spcAft>
              <a:buNone/>
            </a:pPr>
            <a:r>
              <a:rPr lang="en-US" sz="2300" b="1">
                <a:solidFill>
                  <a:schemeClr val="dk1"/>
                </a:solidFill>
                <a:latin typeface="Century Gothic"/>
                <a:ea typeface="Century Gothic"/>
                <a:cs typeface="Century Gothic"/>
                <a:sym typeface="Century Gothic"/>
              </a:rPr>
              <a:t>NWEA Meeting</a:t>
            </a:r>
            <a:r>
              <a:rPr lang="en-US" b="1"/>
              <a:t/>
            </a:r>
            <a:br>
              <a:rPr lang="en-US" b="1"/>
            </a:br>
            <a:r>
              <a:rPr lang="en-US" sz="2000">
                <a:solidFill>
                  <a:schemeClr val="dk1"/>
                </a:solidFill>
                <a:latin typeface="Century Gothic"/>
                <a:ea typeface="Century Gothic"/>
                <a:cs typeface="Century Gothic"/>
                <a:sym typeface="Century Gothic"/>
              </a:rPr>
              <a:t>April 2018</a:t>
            </a:r>
            <a:endParaRPr sz="2000">
              <a:solidFill>
                <a:schemeClr val="dk1"/>
              </a:solidFill>
              <a:latin typeface="Century Gothic"/>
              <a:ea typeface="Century Gothic"/>
              <a:cs typeface="Century Gothic"/>
              <a:sym typeface="Century Gothic"/>
            </a:endParaRPr>
          </a:p>
        </p:txBody>
      </p:sp>
      <p:sp>
        <p:nvSpPr>
          <p:cNvPr id="519" name="Google Shape;519;g5e0ac0e409_0_122"/>
          <p:cNvSpPr/>
          <p:nvPr/>
        </p:nvSpPr>
        <p:spPr>
          <a:xfrm>
            <a:off x="4698833" y="3498950"/>
            <a:ext cx="666300" cy="456000"/>
          </a:xfrm>
          <a:prstGeom prst="ellipse">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Title 1">
            <a:extLst>
              <a:ext uri="{FF2B5EF4-FFF2-40B4-BE49-F238E27FC236}">
                <a16:creationId xmlns:a16="http://schemas.microsoft.com/office/drawing/2014/main" id="{0EA4754E-0F1E-4FDE-903D-CD231262FF92}"/>
              </a:ext>
            </a:extLst>
          </p:cNvPr>
          <p:cNvSpPr txBox="1">
            <a:spLocks/>
          </p:cNvSpPr>
          <p:nvPr/>
        </p:nvSpPr>
        <p:spPr>
          <a:xfrm>
            <a:off x="2746920" y="275295"/>
            <a:ext cx="8597059" cy="486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2"/>
                </a:solidFill>
              </a:rPr>
              <a:t>What about science?</a:t>
            </a:r>
            <a:endParaRPr lang="en-US" dirty="0">
              <a:solidFill>
                <a:schemeClr val="tx2"/>
              </a:solidFill>
            </a:endParaRPr>
          </a:p>
        </p:txBody>
      </p:sp>
      <p:sp>
        <p:nvSpPr>
          <p:cNvPr id="24" name="Title 1">
            <a:extLst>
              <a:ext uri="{FF2B5EF4-FFF2-40B4-BE49-F238E27FC236}">
                <a16:creationId xmlns:a16="http://schemas.microsoft.com/office/drawing/2014/main" id="{0EA4754E-0F1E-4FDE-903D-CD231262FF92}"/>
              </a:ext>
            </a:extLst>
          </p:cNvPr>
          <p:cNvSpPr txBox="1">
            <a:spLocks/>
          </p:cNvSpPr>
          <p:nvPr/>
        </p:nvSpPr>
        <p:spPr>
          <a:xfrm>
            <a:off x="4331765" y="5522518"/>
            <a:ext cx="8597059" cy="48609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solidFill>
                  <a:schemeClr val="tx2"/>
                </a:solidFill>
              </a:rPr>
              <a:t>Maintain the current timeline…</a:t>
            </a:r>
            <a:endParaRPr lang="en-US" dirty="0">
              <a:solidFill>
                <a:schemeClr val="tx2"/>
              </a:solidFill>
            </a:endParaRPr>
          </a:p>
        </p:txBody>
      </p:sp>
    </p:spTree>
    <p:extLst>
      <p:ext uri="{BB962C8B-B14F-4D97-AF65-F5344CB8AC3E}">
        <p14:creationId xmlns:p14="http://schemas.microsoft.com/office/powerpoint/2010/main" val="165254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2263654"/>
          </a:xfrm>
        </p:spPr>
        <p:txBody>
          <a:bodyPr>
            <a:normAutofit/>
          </a:bodyPr>
          <a:lstStyle/>
          <a:p>
            <a:r>
              <a:rPr lang="en-US" sz="5400" dirty="0" smtClean="0"/>
              <a:t>ACT Score Replacement</a:t>
            </a:r>
            <a:endParaRPr lang="en-US" sz="5400" dirty="0"/>
          </a:p>
        </p:txBody>
      </p:sp>
    </p:spTree>
    <p:extLst>
      <p:ext uri="{BB962C8B-B14F-4D97-AF65-F5344CB8AC3E}">
        <p14:creationId xmlns:p14="http://schemas.microsoft.com/office/powerpoint/2010/main" val="31984152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2019 ACT Score Replacements</a:t>
            </a:r>
            <a:endParaRPr lang="en-US" dirty="0"/>
          </a:p>
        </p:txBody>
      </p:sp>
      <p:sp>
        <p:nvSpPr>
          <p:cNvPr id="5" name="Content Placeholder 4"/>
          <p:cNvSpPr>
            <a:spLocks noGrp="1"/>
          </p:cNvSpPr>
          <p:nvPr>
            <p:ph sz="half" idx="2"/>
          </p:nvPr>
        </p:nvSpPr>
        <p:spPr/>
        <p:txBody>
          <a:bodyPr/>
          <a:lstStyle/>
          <a:p>
            <a:r>
              <a:rPr lang="en-US" dirty="0" smtClean="0"/>
              <a:t>10 forms submitted</a:t>
            </a:r>
          </a:p>
          <a:p>
            <a:r>
              <a:rPr lang="en-US" dirty="0" smtClean="0"/>
              <a:t>7 students qualified</a:t>
            </a:r>
          </a:p>
          <a:p>
            <a:r>
              <a:rPr lang="en-US" dirty="0" smtClean="0"/>
              <a:t>5 perfect scores</a:t>
            </a:r>
          </a:p>
          <a:p>
            <a:r>
              <a:rPr lang="en-US" dirty="0" smtClean="0"/>
              <a:t>6 students took the writing</a:t>
            </a:r>
            <a:endParaRPr lang="en-US" dirty="0"/>
          </a:p>
        </p:txBody>
      </p:sp>
    </p:spTree>
    <p:extLst>
      <p:ext uri="{BB962C8B-B14F-4D97-AF65-F5344CB8AC3E}">
        <p14:creationId xmlns:p14="http://schemas.microsoft.com/office/powerpoint/2010/main" val="34334649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ACT Fee Waivers</a:t>
            </a:r>
            <a:endParaRPr lang="en-US" sz="5400" dirty="0"/>
          </a:p>
        </p:txBody>
      </p:sp>
    </p:spTree>
    <p:extLst>
      <p:ext uri="{BB962C8B-B14F-4D97-AF65-F5344CB8AC3E}">
        <p14:creationId xmlns:p14="http://schemas.microsoft.com/office/powerpoint/2010/main" val="8310748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1660525" y="249238"/>
            <a:ext cx="10531475" cy="808037"/>
          </a:xfrm>
        </p:spPr>
        <p:txBody>
          <a:bodyPr/>
          <a:lstStyle/>
          <a:p>
            <a:pPr algn="ctr"/>
            <a:r>
              <a:rPr lang="en-US" dirty="0"/>
              <a:t>2019 Percent of Fee Waivers Used in </a:t>
            </a:r>
            <a:r>
              <a:rPr lang="en-US" dirty="0" smtClean="0"/>
              <a:t>Nebraska </a:t>
            </a:r>
            <a:endParaRPr lang="en-US" dirty="0"/>
          </a:p>
          <a:p>
            <a:pPr algn="ctr"/>
            <a:endParaRPr lang="en-US" dirty="0"/>
          </a:p>
        </p:txBody>
      </p:sp>
      <p:graphicFrame>
        <p:nvGraphicFramePr>
          <p:cNvPr id="9" name="Content Placeholder 8"/>
          <p:cNvGraphicFramePr>
            <a:graphicFrameLocks noGrp="1"/>
          </p:cNvGraphicFramePr>
          <p:nvPr>
            <p:ph sz="half" idx="4294967295"/>
            <p:extLst/>
          </p:nvPr>
        </p:nvGraphicFramePr>
        <p:xfrm>
          <a:off x="6856806" y="1351256"/>
          <a:ext cx="4673600" cy="44180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8"/>
          <p:cNvGraphicFramePr>
            <a:graphicFrameLocks/>
          </p:cNvGraphicFramePr>
          <p:nvPr>
            <p:extLst/>
          </p:nvPr>
        </p:nvGraphicFramePr>
        <p:xfrm>
          <a:off x="1459830" y="1411706"/>
          <a:ext cx="4900865" cy="42971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478963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489104" y="345679"/>
            <a:ext cx="5875928" cy="807720"/>
          </a:xfrm>
        </p:spPr>
        <p:txBody>
          <a:bodyPr>
            <a:normAutofit/>
          </a:bodyPr>
          <a:lstStyle/>
          <a:p>
            <a:r>
              <a:rPr lang="en-US" sz="4000" b="1" cap="small" dirty="0" smtClean="0">
                <a:latin typeface="Calibri" panose="020F0502020204030204" pitchFamily="34" charset="0"/>
              </a:rPr>
              <a:t>ACT Fee Waivers</a:t>
            </a:r>
            <a:endParaRPr lang="en-US" sz="4000" b="1" cap="small" dirty="0">
              <a:latin typeface="Calibri" panose="020F0502020204030204" pitchFamily="34" charset="0"/>
            </a:endParaRPr>
          </a:p>
        </p:txBody>
      </p:sp>
      <p:sp>
        <p:nvSpPr>
          <p:cNvPr id="4" name="Content Placeholder 3"/>
          <p:cNvSpPr>
            <a:spLocks noGrp="1"/>
          </p:cNvSpPr>
          <p:nvPr>
            <p:ph sz="half" idx="2"/>
          </p:nvPr>
        </p:nvSpPr>
        <p:spPr>
          <a:xfrm>
            <a:off x="2535382" y="1856145"/>
            <a:ext cx="8666017" cy="4023360"/>
          </a:xfrm>
        </p:spPr>
        <p:txBody>
          <a:bodyPr>
            <a:normAutofit/>
          </a:bodyPr>
          <a:lstStyle/>
          <a:p>
            <a:r>
              <a:rPr lang="en-US" sz="2800" dirty="0" smtClean="0"/>
              <a:t>What is included in the ACT Fee Waiver Program:</a:t>
            </a:r>
          </a:p>
          <a:p>
            <a:r>
              <a:rPr lang="en-US" sz="2400" dirty="0" smtClean="0"/>
              <a:t>•ACT Test fees are covered ($68 value with writing test)</a:t>
            </a:r>
          </a:p>
          <a:p>
            <a:r>
              <a:rPr lang="en-US" sz="2400" dirty="0" smtClean="0"/>
              <a:t>•Free Learning Resources</a:t>
            </a:r>
          </a:p>
          <a:p>
            <a:r>
              <a:rPr lang="en-US" sz="2400" dirty="0" smtClean="0"/>
              <a:t>•ACT Online Prep for 6 months ($39.95 value)</a:t>
            </a:r>
          </a:p>
          <a:p>
            <a:r>
              <a:rPr lang="en-US" sz="2400" dirty="0" smtClean="0"/>
              <a:t>•ACT Rapid Review - All Access ($99 value)</a:t>
            </a:r>
          </a:p>
          <a:p>
            <a:r>
              <a:rPr lang="en-US" sz="2400" dirty="0" smtClean="0"/>
              <a:t>•ACT Academy</a:t>
            </a:r>
          </a:p>
          <a:p>
            <a:r>
              <a:rPr lang="en-US" sz="2400" dirty="0" smtClean="0"/>
              <a:t>•Free Additional Score Reports</a:t>
            </a:r>
          </a:p>
          <a:p>
            <a:r>
              <a:rPr lang="en-US" sz="2400" dirty="0" smtClean="0"/>
              <a:t>•Apply to Colleges for FREE</a:t>
            </a:r>
            <a:endParaRPr lang="en-US" sz="2400" dirty="0"/>
          </a:p>
        </p:txBody>
      </p:sp>
    </p:spTree>
    <p:extLst>
      <p:ext uri="{BB962C8B-B14F-4D97-AF65-F5344CB8AC3E}">
        <p14:creationId xmlns:p14="http://schemas.microsoft.com/office/powerpoint/2010/main" val="150171811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Order Fee Waivers</a:t>
            </a:r>
            <a:endParaRPr lang="en-US" dirty="0"/>
          </a:p>
        </p:txBody>
      </p:sp>
      <p:sp>
        <p:nvSpPr>
          <p:cNvPr id="6" name="Content Placeholder 5"/>
          <p:cNvSpPr>
            <a:spLocks noGrp="1"/>
          </p:cNvSpPr>
          <p:nvPr>
            <p:ph sz="quarter" idx="4"/>
          </p:nvPr>
        </p:nvSpPr>
        <p:spPr/>
        <p:txBody>
          <a:bodyPr/>
          <a:lstStyle/>
          <a:p>
            <a:r>
              <a:rPr lang="en-US" dirty="0" smtClean="0"/>
              <a:t>Go to the </a:t>
            </a:r>
            <a:r>
              <a:rPr lang="en-US" dirty="0" smtClean="0">
                <a:hlinkClick r:id="rId2"/>
              </a:rPr>
              <a:t>College and Career Readiness Information System (CCRIS</a:t>
            </a:r>
            <a:r>
              <a:rPr lang="en-US" dirty="0" smtClean="0"/>
              <a:t>)</a:t>
            </a:r>
          </a:p>
          <a:p>
            <a:r>
              <a:rPr lang="en-US" dirty="0" smtClean="0"/>
              <a:t>Select the radio button “Go to Ordering”</a:t>
            </a:r>
          </a:p>
          <a:p>
            <a:r>
              <a:rPr lang="en-US" dirty="0" smtClean="0"/>
              <a:t>If you don’t have an account, you will need to create one</a:t>
            </a:r>
          </a:p>
          <a:p>
            <a:r>
              <a:rPr lang="en-US" dirty="0" smtClean="0"/>
              <a:t>Questions? Call ACT at 800.553.6244 x 2800</a:t>
            </a:r>
          </a:p>
          <a:p>
            <a:endParaRPr lang="en-US" dirty="0"/>
          </a:p>
        </p:txBody>
      </p:sp>
    </p:spTree>
    <p:extLst>
      <p:ext uri="{BB962C8B-B14F-4D97-AF65-F5344CB8AC3E}">
        <p14:creationId xmlns:p14="http://schemas.microsoft.com/office/powerpoint/2010/main" val="38043054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Lessons Learned 2019</a:t>
            </a:r>
            <a:endParaRPr lang="en-US" sz="5400"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3450609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a:t>
            </a:r>
            <a:endParaRPr lang="en-US" dirty="0"/>
          </a:p>
        </p:txBody>
      </p:sp>
      <p:sp>
        <p:nvSpPr>
          <p:cNvPr id="5" name="Content Placeholder 4"/>
          <p:cNvSpPr>
            <a:spLocks noGrp="1"/>
          </p:cNvSpPr>
          <p:nvPr>
            <p:ph idx="1"/>
          </p:nvPr>
        </p:nvSpPr>
        <p:spPr/>
        <p:txBody>
          <a:bodyPr/>
          <a:lstStyle/>
          <a:p>
            <a:r>
              <a:rPr lang="en-US" dirty="0" smtClean="0"/>
              <a:t>Continue to pay close attention to forms and which window they are assigned.</a:t>
            </a:r>
          </a:p>
          <a:p>
            <a:r>
              <a:rPr lang="en-US" dirty="0" smtClean="0"/>
              <a:t>Get accommodation requests in early.</a:t>
            </a:r>
          </a:p>
          <a:p>
            <a:r>
              <a:rPr lang="en-US" dirty="0" smtClean="0"/>
              <a:t>Avoid </a:t>
            </a:r>
            <a:r>
              <a:rPr lang="en-US" dirty="0"/>
              <a:t>n</a:t>
            </a:r>
            <a:r>
              <a:rPr lang="en-US" dirty="0" smtClean="0"/>
              <a:t>on-college reportable.</a:t>
            </a:r>
          </a:p>
          <a:p>
            <a:r>
              <a:rPr lang="en-US" dirty="0" smtClean="0"/>
              <a:t>Do not hesitate to call Iris.</a:t>
            </a:r>
          </a:p>
          <a:p>
            <a:r>
              <a:rPr lang="en-US" dirty="0" smtClean="0"/>
              <a:t>All third-year cohort students need to take NSCAS ACT or NSCAS Alternate. DO NOT test students that are not in the third-year cohort.</a:t>
            </a:r>
          </a:p>
          <a:p>
            <a:r>
              <a:rPr lang="en-US" dirty="0" smtClean="0"/>
              <a:t>Plan for students in external programs.</a:t>
            </a:r>
            <a:endParaRPr lang="en-US" dirty="0"/>
          </a:p>
        </p:txBody>
      </p:sp>
    </p:spTree>
    <p:extLst>
      <p:ext uri="{BB962C8B-B14F-4D97-AF65-F5344CB8AC3E}">
        <p14:creationId xmlns:p14="http://schemas.microsoft.com/office/powerpoint/2010/main" val="553876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16702" y="188259"/>
            <a:ext cx="10531483" cy="691417"/>
          </a:xfrm>
        </p:spPr>
        <p:txBody>
          <a:bodyPr>
            <a:noAutofit/>
          </a:bodyPr>
          <a:lstStyle/>
          <a:p>
            <a:pPr algn="ctr"/>
            <a:r>
              <a:rPr lang="en-US" sz="3200" dirty="0" smtClean="0"/>
              <a:t>ACT Writing Test- What you need to know</a:t>
            </a:r>
            <a:endParaRPr lang="en-US" sz="3200" dirty="0"/>
          </a:p>
        </p:txBody>
      </p:sp>
      <p:sp>
        <p:nvSpPr>
          <p:cNvPr id="4" name="Content Placeholder 3"/>
          <p:cNvSpPr>
            <a:spLocks noGrp="1"/>
          </p:cNvSpPr>
          <p:nvPr>
            <p:ph sz="half" idx="2"/>
          </p:nvPr>
        </p:nvSpPr>
        <p:spPr>
          <a:xfrm>
            <a:off x="2303362" y="632012"/>
            <a:ext cx="8692587" cy="5724338"/>
          </a:xfrm>
        </p:spPr>
        <p:txBody>
          <a:bodyPr>
            <a:normAutofit lnSpcReduction="10000"/>
          </a:bodyPr>
          <a:lstStyle/>
          <a:p>
            <a:pPr marL="960120" lvl="2" indent="0">
              <a:buNone/>
            </a:pPr>
            <a:r>
              <a:rPr lang="en-US" sz="2000" dirty="0" smtClean="0"/>
              <a:t> </a:t>
            </a:r>
            <a:endParaRPr lang="en-US" sz="2000" dirty="0"/>
          </a:p>
          <a:p>
            <a:pPr marL="960120" lvl="2" indent="0">
              <a:buNone/>
            </a:pPr>
            <a:r>
              <a:rPr lang="en-US" sz="2000" dirty="0" smtClean="0"/>
              <a:t>Trained </a:t>
            </a:r>
            <a:r>
              <a:rPr lang="en-US" sz="2000" dirty="0"/>
              <a:t>readers- Each essay is scored by two trained readers on a scale of 1-6 in each of the four writing domains. Each domain score represents the sum of the two readers’ scores (2-12).  If the readers’ ratings disagree more than one point, a third reader will evaluate the essay and resolve the discrepancy.</a:t>
            </a:r>
          </a:p>
          <a:p>
            <a:pPr marL="960120" lvl="2" indent="0">
              <a:buNone/>
            </a:pPr>
            <a:r>
              <a:rPr lang="en-US" sz="2000" dirty="0" smtClean="0"/>
              <a:t>3</a:t>
            </a:r>
            <a:r>
              <a:rPr lang="en-US" sz="2000" baseline="30000" dirty="0" smtClean="0"/>
              <a:t>rd</a:t>
            </a:r>
            <a:r>
              <a:rPr lang="en-US" sz="2000" dirty="0" smtClean="0"/>
              <a:t> </a:t>
            </a:r>
            <a:r>
              <a:rPr lang="en-US" sz="2000" dirty="0"/>
              <a:t>reads- A third reader is provided if the reader ratings disagree.  This is normally a supervisor or reader with many years of experience. </a:t>
            </a:r>
            <a:endParaRPr lang="en-US" sz="2000" dirty="0" smtClean="0"/>
          </a:p>
          <a:p>
            <a:pPr marL="960120" lvl="2" indent="0">
              <a:buNone/>
            </a:pPr>
            <a:endParaRPr lang="en-US" sz="2000" dirty="0"/>
          </a:p>
          <a:p>
            <a:pPr marL="960120" lvl="2" indent="0">
              <a:buNone/>
            </a:pPr>
            <a:r>
              <a:rPr lang="en-US" sz="2000" dirty="0"/>
              <a:t>Why a writing test may have no score- The most common reasons a student will not have a writing score</a:t>
            </a:r>
            <a:r>
              <a:rPr lang="en-US" sz="2000" dirty="0" smtClean="0"/>
              <a:t>:</a:t>
            </a:r>
          </a:p>
          <a:p>
            <a:pPr marL="960120" lvl="2" indent="0">
              <a:buNone/>
            </a:pPr>
            <a:r>
              <a:rPr lang="en-US" sz="2000" dirty="0" smtClean="0"/>
              <a:t>•The </a:t>
            </a:r>
            <a:r>
              <a:rPr lang="en-US" sz="2000" dirty="0"/>
              <a:t>student did not copy the essay to the answer </a:t>
            </a:r>
            <a:r>
              <a:rPr lang="en-US" sz="2000" dirty="0" smtClean="0"/>
              <a:t>folder</a:t>
            </a:r>
          </a:p>
          <a:p>
            <a:pPr marL="960120" lvl="2" indent="0">
              <a:buNone/>
            </a:pPr>
            <a:r>
              <a:rPr lang="en-US" sz="2000" dirty="0" smtClean="0"/>
              <a:t>•The </a:t>
            </a:r>
            <a:r>
              <a:rPr lang="en-US" sz="2000" dirty="0"/>
              <a:t>essay was off </a:t>
            </a:r>
            <a:r>
              <a:rPr lang="en-US" sz="2000" dirty="0" smtClean="0"/>
              <a:t>topic</a:t>
            </a:r>
          </a:p>
          <a:p>
            <a:pPr marL="960120" lvl="2" indent="0">
              <a:buNone/>
            </a:pPr>
            <a:r>
              <a:rPr lang="en-US" sz="2000" dirty="0" smtClean="0"/>
              <a:t>•</a:t>
            </a:r>
            <a:r>
              <a:rPr lang="en-US" sz="2000" dirty="0"/>
              <a:t>The student only copied the </a:t>
            </a:r>
            <a:r>
              <a:rPr lang="en-US" sz="2000" dirty="0" smtClean="0"/>
              <a:t>question</a:t>
            </a:r>
          </a:p>
          <a:p>
            <a:pPr marL="960120" lvl="2" indent="0">
              <a:buNone/>
            </a:pPr>
            <a:r>
              <a:rPr lang="en-US" sz="2000" dirty="0" smtClean="0"/>
              <a:t>•</a:t>
            </a:r>
            <a:r>
              <a:rPr lang="en-US" sz="2000" dirty="0"/>
              <a:t>The student only wrote a few words, not a complete </a:t>
            </a:r>
            <a:r>
              <a:rPr lang="en-US" sz="2000" dirty="0" smtClean="0"/>
              <a:t>essay</a:t>
            </a:r>
          </a:p>
          <a:p>
            <a:pPr marL="960120" lvl="2" indent="0">
              <a:buNone/>
            </a:pPr>
            <a:r>
              <a:rPr lang="en-US" sz="2000" dirty="0" smtClean="0"/>
              <a:t>•</a:t>
            </a:r>
            <a:r>
              <a:rPr lang="en-US" sz="2000" dirty="0"/>
              <a:t>The student wrote questionable or inappropriate </a:t>
            </a:r>
            <a:r>
              <a:rPr lang="en-US" sz="2000" dirty="0" smtClean="0"/>
              <a:t>language</a:t>
            </a:r>
          </a:p>
          <a:p>
            <a:pPr marL="960120" lvl="2" indent="0">
              <a:buNone/>
            </a:pPr>
            <a:r>
              <a:rPr lang="en-US" sz="2000" dirty="0" smtClean="0"/>
              <a:t>•Illegible</a:t>
            </a:r>
          </a:p>
          <a:p>
            <a:pPr marL="960120" lvl="2" indent="0">
              <a:buNone/>
            </a:pPr>
            <a:r>
              <a:rPr lang="en-US" sz="1800" dirty="0" smtClean="0"/>
              <a:t>•</a:t>
            </a:r>
            <a:r>
              <a:rPr lang="en-US" sz="2000" dirty="0"/>
              <a:t>Not in </a:t>
            </a:r>
            <a:r>
              <a:rPr lang="en-US" sz="2000" dirty="0" smtClean="0"/>
              <a:t>English</a:t>
            </a:r>
          </a:p>
          <a:p>
            <a:pPr marL="960120" lvl="2" indent="0">
              <a:buNone/>
            </a:pPr>
            <a:r>
              <a:rPr lang="en-US" sz="2000" dirty="0" smtClean="0"/>
              <a:t>•</a:t>
            </a:r>
            <a:r>
              <a:rPr lang="en-US" sz="2000" dirty="0"/>
              <a:t>Blank or voided</a:t>
            </a:r>
          </a:p>
        </p:txBody>
      </p:sp>
    </p:spTree>
    <p:extLst>
      <p:ext uri="{BB962C8B-B14F-4D97-AF65-F5344CB8AC3E}">
        <p14:creationId xmlns:p14="http://schemas.microsoft.com/office/powerpoint/2010/main" val="1897055158"/>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8" y="3060700"/>
            <a:ext cx="9772651" cy="2620253"/>
          </a:xfrm>
        </p:spPr>
        <p:txBody>
          <a:bodyPr>
            <a:normAutofit/>
          </a:bodyPr>
          <a:lstStyle/>
          <a:p>
            <a:r>
              <a:rPr lang="en-US" sz="5400" dirty="0" err="1" smtClean="0"/>
              <a:t>Misadministrations</a:t>
            </a:r>
            <a:r>
              <a:rPr lang="en-US" sz="5400" dirty="0" smtClean="0"/>
              <a:t> and </a:t>
            </a:r>
            <a:br>
              <a:rPr lang="en-US" sz="5400" dirty="0" smtClean="0"/>
            </a:br>
            <a:r>
              <a:rPr lang="en-US" sz="5400" dirty="0" smtClean="0"/>
              <a:t>Prohibited Behaviors</a:t>
            </a:r>
            <a:endParaRPr lang="en-US" sz="5400" dirty="0"/>
          </a:p>
        </p:txBody>
      </p:sp>
    </p:spTree>
    <p:extLst>
      <p:ext uri="{BB962C8B-B14F-4D97-AF65-F5344CB8AC3E}">
        <p14:creationId xmlns:p14="http://schemas.microsoft.com/office/powerpoint/2010/main" val="16006583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Historical Context</a:t>
            </a:r>
          </a:p>
        </p:txBody>
      </p:sp>
      <p:sp>
        <p:nvSpPr>
          <p:cNvPr id="3" name="Subtitle 2"/>
          <p:cNvSpPr>
            <a:spLocks noGrp="1"/>
          </p:cNvSpPr>
          <p:nvPr>
            <p:ph type="subTitle" idx="1"/>
          </p:nvPr>
        </p:nvSpPr>
        <p:spPr/>
        <p:txBody>
          <a:bodyPr/>
          <a:lstStyle/>
          <a:p>
            <a:r>
              <a:rPr lang="en-US"/>
              <a:t>Statewide Assessment in Nebraska</a:t>
            </a:r>
          </a:p>
        </p:txBody>
      </p:sp>
    </p:spTree>
    <p:extLst>
      <p:ext uri="{BB962C8B-B14F-4D97-AF65-F5344CB8AC3E}">
        <p14:creationId xmlns:p14="http://schemas.microsoft.com/office/powerpoint/2010/main" val="17275494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title="Reasons for Scores to be Cancelled"/>
          <p:cNvGraphicFramePr>
            <a:graphicFrameLocks noGrp="1"/>
          </p:cNvGraphicFramePr>
          <p:nvPr>
            <p:extLst/>
          </p:nvPr>
        </p:nvGraphicFramePr>
        <p:xfrm>
          <a:off x="2244436" y="1643848"/>
          <a:ext cx="9365782" cy="4673824"/>
        </p:xfrm>
        <a:graphic>
          <a:graphicData uri="http://schemas.openxmlformats.org/drawingml/2006/table">
            <a:tbl>
              <a:tblPr firstRow="1" bandRow="1">
                <a:tableStyleId>{5C22544A-7EE6-4342-B048-85BDC9FD1C3A}</a:tableStyleId>
              </a:tblPr>
              <a:tblGrid>
                <a:gridCol w="4682891">
                  <a:extLst>
                    <a:ext uri="{9D8B030D-6E8A-4147-A177-3AD203B41FA5}">
                      <a16:colId xmlns:a16="http://schemas.microsoft.com/office/drawing/2014/main" val="20000"/>
                    </a:ext>
                  </a:extLst>
                </a:gridCol>
                <a:gridCol w="4682891">
                  <a:extLst>
                    <a:ext uri="{9D8B030D-6E8A-4147-A177-3AD203B41FA5}">
                      <a16:colId xmlns:a16="http://schemas.microsoft.com/office/drawing/2014/main" val="20001"/>
                    </a:ext>
                  </a:extLst>
                </a:gridCol>
              </a:tblGrid>
              <a:tr h="584228">
                <a:tc gridSpan="2">
                  <a:txBody>
                    <a:bodyPr/>
                    <a:lstStyle/>
                    <a:p>
                      <a:pPr algn="ctr"/>
                      <a:r>
                        <a:rPr lang="en-US" sz="2800" dirty="0" smtClean="0">
                          <a:latin typeface="+mj-lt"/>
                          <a:cs typeface="Arial" panose="020B0604020202020204" pitchFamily="34" charset="0"/>
                        </a:rPr>
                        <a:t>Reasons</a:t>
                      </a:r>
                      <a:r>
                        <a:rPr lang="en-US" sz="2800" baseline="0" dirty="0" smtClean="0">
                          <a:latin typeface="+mj-lt"/>
                          <a:cs typeface="Arial" panose="020B0604020202020204" pitchFamily="34" charset="0"/>
                        </a:rPr>
                        <a:t> for Scores to be Cancelled</a:t>
                      </a:r>
                      <a:endParaRPr lang="en-US" sz="2800" dirty="0">
                        <a:latin typeface="+mj-lt"/>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tc hMerge="1">
                  <a:txBody>
                    <a:bodyPr/>
                    <a:lstStyle/>
                    <a:p>
                      <a:endParaRPr lang="en-US" dirty="0"/>
                    </a:p>
                  </a:txBody>
                  <a:tcPr/>
                </a:tc>
                <a:extLst>
                  <a:ext uri="{0D108BD9-81ED-4DB2-BD59-A6C34878D82A}">
                    <a16:rowId xmlns:a16="http://schemas.microsoft.com/office/drawing/2014/main" val="10000"/>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Rooms not set up correctly</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anose="020B0604020202020204" pitchFamily="34" charset="0"/>
                          <a:cs typeface="Arial" panose="020B0604020202020204" pitchFamily="34" charset="0"/>
                        </a:rPr>
                        <a:t>Standard</a:t>
                      </a:r>
                      <a:r>
                        <a:rPr lang="en-US" baseline="0" dirty="0" smtClean="0">
                          <a:solidFill>
                            <a:srgbClr val="000000"/>
                          </a:solidFill>
                          <a:latin typeface="Arial" panose="020B0604020202020204" pitchFamily="34" charset="0"/>
                          <a:cs typeface="Arial" panose="020B0604020202020204" pitchFamily="34" charset="0"/>
                        </a:rPr>
                        <a:t> time use with </a:t>
                      </a:r>
                      <a:r>
                        <a:rPr lang="en-US" baseline="0" dirty="0" err="1" smtClean="0">
                          <a:solidFill>
                            <a:srgbClr val="000000"/>
                          </a:solidFill>
                          <a:latin typeface="Arial" panose="020B0604020202020204" pitchFamily="34" charset="0"/>
                          <a:cs typeface="Arial" panose="020B0604020202020204" pitchFamily="34" charset="0"/>
                        </a:rPr>
                        <a:t>Accom</a:t>
                      </a:r>
                      <a:r>
                        <a:rPr lang="en-US" baseline="0" dirty="0" smtClean="0">
                          <a:solidFill>
                            <a:srgbClr val="000000"/>
                          </a:solidFill>
                          <a:latin typeface="Arial" panose="020B0604020202020204" pitchFamily="34" charset="0"/>
                          <a:cs typeface="Arial" panose="020B0604020202020204" pitchFamily="34" charset="0"/>
                        </a:rPr>
                        <a:t> materials</a:t>
                      </a:r>
                      <a:endParaRPr lang="en-US" dirty="0" smtClean="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Conflict of Interest with staff</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err="1" smtClean="0">
                          <a:solidFill>
                            <a:srgbClr val="000000"/>
                          </a:solidFill>
                          <a:latin typeface="Arial" panose="020B0604020202020204" pitchFamily="34" charset="0"/>
                          <a:cs typeface="Arial" panose="020B0604020202020204" pitchFamily="34" charset="0"/>
                        </a:rPr>
                        <a:t>Accom</a:t>
                      </a:r>
                      <a:r>
                        <a:rPr lang="en-US" baseline="0" dirty="0" smtClean="0">
                          <a:solidFill>
                            <a:srgbClr val="000000"/>
                          </a:solidFill>
                          <a:latin typeface="Arial" panose="020B0604020202020204" pitchFamily="34" charset="0"/>
                          <a:cs typeface="Arial" panose="020B0604020202020204" pitchFamily="34" charset="0"/>
                        </a:rPr>
                        <a:t> use with Standard time materials</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Unauthorized transferred materials</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smtClean="0">
                          <a:solidFill>
                            <a:srgbClr val="000000"/>
                          </a:solidFill>
                          <a:latin typeface="Arial" panose="020B0604020202020204" pitchFamily="34" charset="0"/>
                          <a:cs typeface="Arial" panose="020B0604020202020204" pitchFamily="34" charset="0"/>
                        </a:rPr>
                        <a:t>Additional</a:t>
                      </a:r>
                      <a:r>
                        <a:rPr lang="en-US" baseline="0" dirty="0" smtClean="0">
                          <a:solidFill>
                            <a:srgbClr val="000000"/>
                          </a:solidFill>
                          <a:latin typeface="Arial" panose="020B0604020202020204" pitchFamily="34" charset="0"/>
                          <a:cs typeface="Arial" panose="020B0604020202020204" pitchFamily="34" charset="0"/>
                        </a:rPr>
                        <a:t> information provided</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Advanced</a:t>
                      </a:r>
                      <a:r>
                        <a:rPr lang="en-US" baseline="0" dirty="0" smtClean="0">
                          <a:solidFill>
                            <a:srgbClr val="000000"/>
                          </a:solidFill>
                          <a:latin typeface="Arial" panose="020B0604020202020204" pitchFamily="34" charset="0"/>
                          <a:cs typeface="Arial" panose="020B0604020202020204" pitchFamily="34" charset="0"/>
                        </a:rPr>
                        <a:t> access to test content</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smtClean="0">
                          <a:solidFill>
                            <a:srgbClr val="000000"/>
                          </a:solidFill>
                          <a:latin typeface="Arial" panose="020B0604020202020204" pitchFamily="34" charset="0"/>
                          <a:cs typeface="Arial" panose="020B0604020202020204" pitchFamily="34" charset="0"/>
                        </a:rPr>
                        <a:t>Tests timed incorrectly</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Pre-test info</a:t>
                      </a:r>
                      <a:r>
                        <a:rPr lang="en-US" baseline="0" dirty="0" smtClean="0">
                          <a:solidFill>
                            <a:srgbClr val="000000"/>
                          </a:solidFill>
                          <a:latin typeface="Arial" panose="020B0604020202020204" pitchFamily="34" charset="0"/>
                          <a:cs typeface="Arial" panose="020B0604020202020204" pitchFamily="34" charset="0"/>
                        </a:rPr>
                        <a:t> completed on test day</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anose="020B0604020202020204" pitchFamily="34" charset="0"/>
                          <a:cs typeface="Arial" panose="020B0604020202020204" pitchFamily="34" charset="0"/>
                        </a:rPr>
                        <a:t>Tests administered</a:t>
                      </a:r>
                      <a:r>
                        <a:rPr lang="en-US" baseline="0" dirty="0" smtClean="0">
                          <a:solidFill>
                            <a:srgbClr val="000000"/>
                          </a:solidFill>
                          <a:latin typeface="Arial" panose="020B0604020202020204" pitchFamily="34" charset="0"/>
                          <a:cs typeface="Arial" panose="020B0604020202020204" pitchFamily="34" charset="0"/>
                        </a:rPr>
                        <a:t> on the wrong day</a:t>
                      </a:r>
                      <a:endParaRPr lang="en-US" dirty="0" smtClean="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Tests</a:t>
                      </a:r>
                      <a:r>
                        <a:rPr lang="en-US" baseline="0" dirty="0" smtClean="0">
                          <a:solidFill>
                            <a:srgbClr val="000000"/>
                          </a:solidFill>
                          <a:latin typeface="Arial" panose="020B0604020202020204" pitchFamily="34" charset="0"/>
                          <a:cs typeface="Arial" panose="020B0604020202020204" pitchFamily="34" charset="0"/>
                        </a:rPr>
                        <a:t> not given in correct order</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smtClean="0">
                          <a:solidFill>
                            <a:srgbClr val="000000"/>
                          </a:solidFill>
                          <a:latin typeface="Arial" panose="020B0604020202020204" pitchFamily="34" charset="0"/>
                          <a:cs typeface="Arial" panose="020B0604020202020204" pitchFamily="34" charset="0"/>
                        </a:rPr>
                        <a:t>Different timing codes in same room</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84228">
                <a:tc>
                  <a:txBody>
                    <a:bodyPr/>
                    <a:lstStyle/>
                    <a:p>
                      <a:r>
                        <a:rPr lang="en-US" dirty="0" smtClean="0">
                          <a:solidFill>
                            <a:srgbClr val="000000"/>
                          </a:solidFill>
                          <a:latin typeface="Arial" panose="020B0604020202020204" pitchFamily="34" charset="0"/>
                          <a:cs typeface="Arial" panose="020B0604020202020204" pitchFamily="34" charset="0"/>
                        </a:rPr>
                        <a:t>Test</a:t>
                      </a:r>
                      <a:r>
                        <a:rPr lang="en-US" baseline="0" dirty="0" smtClean="0">
                          <a:solidFill>
                            <a:srgbClr val="000000"/>
                          </a:solidFill>
                          <a:latin typeface="Arial" panose="020B0604020202020204" pitchFamily="34" charset="0"/>
                          <a:cs typeface="Arial" panose="020B0604020202020204" pitchFamily="34" charset="0"/>
                        </a:rPr>
                        <a:t> materials are duplicated</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US" dirty="0" smtClean="0">
                          <a:solidFill>
                            <a:srgbClr val="000000"/>
                          </a:solidFill>
                          <a:latin typeface="Arial" panose="020B0604020202020204" pitchFamily="34" charset="0"/>
                          <a:cs typeface="Arial" panose="020B0604020202020204" pitchFamily="34" charset="0"/>
                        </a:rPr>
                        <a:t>Answers not transferred properly</a:t>
                      </a:r>
                      <a:endParaRPr lang="en-US"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3" name="Text Placeholder 3"/>
          <p:cNvSpPr>
            <a:spLocks noGrp="1"/>
          </p:cNvSpPr>
          <p:nvPr>
            <p:ph type="body" sz="quarter" idx="4294967295"/>
          </p:nvPr>
        </p:nvSpPr>
        <p:spPr>
          <a:xfrm>
            <a:off x="1163564" y="596329"/>
            <a:ext cx="11028436" cy="757593"/>
          </a:xfrm>
          <a:prstGeom prst="rect">
            <a:avLst/>
          </a:prstGeom>
        </p:spPr>
        <p:txBody>
          <a:bodyPr>
            <a:noAutofit/>
          </a:bodyPr>
          <a:lstStyle/>
          <a:p>
            <a:pPr algn="ctr"/>
            <a:r>
              <a:rPr lang="en-US" sz="3200" dirty="0">
                <a:solidFill>
                  <a:srgbClr val="E31B23"/>
                </a:solidFill>
                <a:latin typeface="+mj-lt"/>
              </a:rPr>
              <a:t>Misadministrations Can Cause Scores to be Cancelled</a:t>
            </a:r>
          </a:p>
        </p:txBody>
      </p:sp>
      <p:sp>
        <p:nvSpPr>
          <p:cNvPr id="5" name="Title 1" hidden="1"/>
          <p:cNvSpPr>
            <a:spLocks noGrp="1"/>
          </p:cNvSpPr>
          <p:nvPr>
            <p:ph type="title"/>
          </p:nvPr>
        </p:nvSpPr>
        <p:spPr>
          <a:xfrm>
            <a:off x="252919" y="-1055615"/>
            <a:ext cx="8734562" cy="902671"/>
          </a:xfrm>
        </p:spPr>
        <p:txBody>
          <a:bodyPr/>
          <a:lstStyle/>
          <a:p>
            <a:r>
              <a:rPr lang="en-US" dirty="0" smtClean="0"/>
              <a:t>Misadministrations</a:t>
            </a:r>
            <a:endParaRPr lang="en-US" dirty="0"/>
          </a:p>
        </p:txBody>
      </p:sp>
    </p:spTree>
    <p:extLst>
      <p:ext uri="{BB962C8B-B14F-4D97-AF65-F5344CB8AC3E}">
        <p14:creationId xmlns:p14="http://schemas.microsoft.com/office/powerpoint/2010/main" val="416376038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title="Prohibited Behavior by Students"/>
          <p:cNvGraphicFramePr>
            <a:graphicFrameLocks noGrp="1"/>
          </p:cNvGraphicFramePr>
          <p:nvPr>
            <p:extLst/>
          </p:nvPr>
        </p:nvGraphicFramePr>
        <p:xfrm>
          <a:off x="2525677" y="1330036"/>
          <a:ext cx="8509469" cy="4478123"/>
        </p:xfrm>
        <a:graphic>
          <a:graphicData uri="http://schemas.openxmlformats.org/drawingml/2006/table">
            <a:tbl>
              <a:tblPr firstRow="1" bandRow="1">
                <a:tableStyleId>{5C22544A-7EE6-4342-B048-85BDC9FD1C3A}</a:tableStyleId>
              </a:tblPr>
              <a:tblGrid>
                <a:gridCol w="8509469">
                  <a:extLst>
                    <a:ext uri="{9D8B030D-6E8A-4147-A177-3AD203B41FA5}">
                      <a16:colId xmlns:a16="http://schemas.microsoft.com/office/drawing/2014/main" val="20000"/>
                    </a:ext>
                  </a:extLst>
                </a:gridCol>
              </a:tblGrid>
              <a:tr h="807508">
                <a:tc>
                  <a:txBody>
                    <a:bodyPr/>
                    <a:lstStyle/>
                    <a:p>
                      <a:pPr algn="ctr"/>
                      <a:r>
                        <a:rPr lang="en-US" sz="3200" dirty="0" smtClean="0">
                          <a:latin typeface="+mj-lt"/>
                        </a:rPr>
                        <a:t>Prohibited Behavior by Students</a:t>
                      </a:r>
                      <a:endParaRPr lang="en-US" sz="32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extLst>
                  <a:ext uri="{0D108BD9-81ED-4DB2-BD59-A6C34878D82A}">
                    <a16:rowId xmlns:a16="http://schemas.microsoft.com/office/drawing/2014/main" val="10000"/>
                  </a:ext>
                </a:extLst>
              </a:tr>
              <a:tr h="547783">
                <a:tc>
                  <a:txBody>
                    <a:bodyPr/>
                    <a:lstStyle/>
                    <a:p>
                      <a:pPr algn="l"/>
                      <a:r>
                        <a:rPr lang="en-US" sz="2400" dirty="0" smtClean="0">
                          <a:solidFill>
                            <a:srgbClr val="000000"/>
                          </a:solidFill>
                          <a:latin typeface="Arial" panose="020B0604020202020204" pitchFamily="34" charset="0"/>
                          <a:cs typeface="Arial" panose="020B0604020202020204" pitchFamily="34" charset="0"/>
                        </a:rPr>
                        <a:t>Working or Looking Behind</a:t>
                      </a:r>
                      <a:r>
                        <a:rPr lang="en-US" sz="2400" baseline="0" dirty="0" smtClean="0">
                          <a:solidFill>
                            <a:srgbClr val="000000"/>
                          </a:solidFill>
                          <a:latin typeface="Arial" panose="020B0604020202020204" pitchFamily="34" charset="0"/>
                          <a:cs typeface="Arial" panose="020B0604020202020204" pitchFamily="34" charset="0"/>
                        </a:rPr>
                        <a:t> or Ahead in the test booklet</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491069">
                <a:tc>
                  <a:txBody>
                    <a:bodyPr/>
                    <a:lstStyle/>
                    <a:p>
                      <a:pPr algn="l"/>
                      <a:r>
                        <a:rPr lang="en-US" sz="2400" dirty="0" smtClean="0">
                          <a:solidFill>
                            <a:srgbClr val="000000"/>
                          </a:solidFill>
                          <a:latin typeface="Arial" panose="020B0604020202020204" pitchFamily="34" charset="0"/>
                          <a:cs typeface="Arial" panose="020B0604020202020204" pitchFamily="34" charset="0"/>
                        </a:rPr>
                        <a:t>Giving or Receiving</a:t>
                      </a:r>
                      <a:r>
                        <a:rPr lang="en-US" sz="2400" baseline="0" dirty="0" smtClean="0">
                          <a:solidFill>
                            <a:srgbClr val="000000"/>
                          </a:solidFill>
                          <a:latin typeface="Arial" panose="020B0604020202020204" pitchFamily="34" charset="0"/>
                          <a:cs typeface="Arial" panose="020B0604020202020204" pitchFamily="34" charset="0"/>
                        </a:rPr>
                        <a:t> Assistance</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91069">
                <a:tc>
                  <a:txBody>
                    <a:bodyPr/>
                    <a:lstStyle/>
                    <a:p>
                      <a:pPr algn="l"/>
                      <a:r>
                        <a:rPr lang="en-US" sz="2400" dirty="0" smtClean="0">
                          <a:solidFill>
                            <a:srgbClr val="000000"/>
                          </a:solidFill>
                          <a:latin typeface="Arial" panose="020B0604020202020204" pitchFamily="34" charset="0"/>
                          <a:cs typeface="Arial" panose="020B0604020202020204" pitchFamily="34" charset="0"/>
                        </a:rPr>
                        <a:t>Marking</a:t>
                      </a:r>
                      <a:r>
                        <a:rPr lang="en-US" sz="2400" baseline="0" dirty="0" smtClean="0">
                          <a:solidFill>
                            <a:srgbClr val="000000"/>
                          </a:solidFill>
                          <a:latin typeface="Arial" panose="020B0604020202020204" pitchFamily="34" charset="0"/>
                          <a:cs typeface="Arial" panose="020B0604020202020204" pitchFamily="34" charset="0"/>
                        </a:rPr>
                        <a:t> Ovals After Time is Called</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45720">
                <a:tc>
                  <a:txBody>
                    <a:bodyPr/>
                    <a:lstStyle/>
                    <a:p>
                      <a:pPr algn="l"/>
                      <a:r>
                        <a:rPr lang="en-US" sz="2400" dirty="0" smtClean="0">
                          <a:solidFill>
                            <a:srgbClr val="000000"/>
                          </a:solidFill>
                          <a:latin typeface="Arial" panose="020B0604020202020204" pitchFamily="34" charset="0"/>
                          <a:cs typeface="Arial" panose="020B0604020202020204" pitchFamily="34" charset="0"/>
                        </a:rPr>
                        <a:t>Copying or Removing Test</a:t>
                      </a:r>
                      <a:r>
                        <a:rPr lang="en-US" sz="2400" baseline="0" dirty="0" smtClean="0">
                          <a:solidFill>
                            <a:srgbClr val="000000"/>
                          </a:solidFill>
                          <a:latin typeface="Arial" panose="020B0604020202020204" pitchFamily="34" charset="0"/>
                          <a:cs typeface="Arial" panose="020B0604020202020204" pitchFamily="34" charset="0"/>
                        </a:rPr>
                        <a:t> Materials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20861">
                <a:tc>
                  <a:txBody>
                    <a:bodyPr/>
                    <a:lstStyle/>
                    <a:p>
                      <a:pPr algn="l"/>
                      <a:r>
                        <a:rPr lang="en-US" sz="2400" dirty="0" smtClean="0">
                          <a:solidFill>
                            <a:srgbClr val="000000"/>
                          </a:solidFill>
                          <a:latin typeface="Arial" panose="020B0604020202020204" pitchFamily="34" charset="0"/>
                          <a:cs typeface="Arial" panose="020B0604020202020204" pitchFamily="34" charset="0"/>
                        </a:rPr>
                        <a:t>Using Notes or Aids (including prohibited calculators)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15073">
                <a:tc>
                  <a:txBody>
                    <a:bodyPr/>
                    <a:lstStyle/>
                    <a:p>
                      <a:pPr algn="l"/>
                      <a:r>
                        <a:rPr lang="en-US" sz="2400" dirty="0" smtClean="0">
                          <a:solidFill>
                            <a:srgbClr val="000000"/>
                          </a:solidFill>
                          <a:latin typeface="Arial" panose="020B0604020202020204" pitchFamily="34" charset="0"/>
                          <a:cs typeface="Arial" panose="020B0604020202020204" pitchFamily="34" charset="0"/>
                        </a:rPr>
                        <a:t>Accessing</a:t>
                      </a:r>
                      <a:r>
                        <a:rPr lang="en-US" sz="2400" baseline="0" dirty="0" smtClean="0">
                          <a:solidFill>
                            <a:srgbClr val="000000"/>
                          </a:solidFill>
                          <a:latin typeface="Arial" panose="020B0604020202020204" pitchFamily="34" charset="0"/>
                          <a:cs typeface="Arial" panose="020B0604020202020204" pitchFamily="34" charset="0"/>
                        </a:rPr>
                        <a:t> electronic devices (including cell phones)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590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dirty="0" smtClean="0">
                          <a:solidFill>
                            <a:srgbClr val="000000"/>
                          </a:solidFill>
                          <a:latin typeface="Arial" panose="020B0604020202020204" pitchFamily="34" charset="0"/>
                          <a:cs typeface="Arial" panose="020B0604020202020204" pitchFamily="34" charset="0"/>
                        </a:rPr>
                        <a:t>Using inappropriate behavior or causing distractions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13" name="Text Placeholder 3"/>
          <p:cNvSpPr>
            <a:spLocks noGrp="1"/>
          </p:cNvSpPr>
          <p:nvPr>
            <p:ph type="body" sz="quarter" idx="4294967295"/>
          </p:nvPr>
        </p:nvSpPr>
        <p:spPr>
          <a:xfrm>
            <a:off x="2525677" y="360067"/>
            <a:ext cx="9010952" cy="757593"/>
          </a:xfrm>
          <a:prstGeom prst="rect">
            <a:avLst/>
          </a:prstGeom>
        </p:spPr>
        <p:txBody>
          <a:bodyPr/>
          <a:lstStyle/>
          <a:p>
            <a:r>
              <a:rPr lang="en-US" sz="3200" dirty="0" smtClean="0">
                <a:solidFill>
                  <a:srgbClr val="E31B23"/>
                </a:solidFill>
                <a:latin typeface="+mj-lt"/>
              </a:rPr>
              <a:t>Watch for and Document Irregularities</a:t>
            </a:r>
            <a:endParaRPr lang="en-US" sz="3200" dirty="0">
              <a:solidFill>
                <a:srgbClr val="E31B23"/>
              </a:solidFill>
              <a:latin typeface="+mj-lt"/>
            </a:endParaRPr>
          </a:p>
        </p:txBody>
      </p:sp>
      <p:sp>
        <p:nvSpPr>
          <p:cNvPr id="9" name="Title 1"/>
          <p:cNvSpPr>
            <a:spLocks noGrp="1"/>
          </p:cNvSpPr>
          <p:nvPr>
            <p:ph type="title"/>
          </p:nvPr>
        </p:nvSpPr>
        <p:spPr>
          <a:xfrm>
            <a:off x="252919" y="-1055615"/>
            <a:ext cx="8734562" cy="902671"/>
          </a:xfrm>
        </p:spPr>
        <p:txBody>
          <a:bodyPr>
            <a:normAutofit/>
          </a:bodyPr>
          <a:lstStyle/>
          <a:p>
            <a:r>
              <a:rPr lang="en-US" dirty="0" smtClean="0"/>
              <a:t>Watch for and Document Irregularities</a:t>
            </a:r>
            <a:endParaRPr lang="en-US" dirty="0"/>
          </a:p>
        </p:txBody>
      </p:sp>
    </p:spTree>
    <p:extLst>
      <p:ext uri="{BB962C8B-B14F-4D97-AF65-F5344CB8AC3E}">
        <p14:creationId xmlns:p14="http://schemas.microsoft.com/office/powerpoint/2010/main" val="5988546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2"/>
            <p:extLst/>
          </p:nvPr>
        </p:nvGraphicFramePr>
        <p:xfrm>
          <a:off x="3044143" y="217069"/>
          <a:ext cx="7616930" cy="5642049"/>
        </p:xfrm>
        <a:graphic>
          <a:graphicData uri="http://schemas.openxmlformats.org/drawingml/2006/table">
            <a:tbl>
              <a:tblPr firstRow="1" bandRow="1">
                <a:tableStyleId>{5C22544A-7EE6-4342-B048-85BDC9FD1C3A}</a:tableStyleId>
              </a:tblPr>
              <a:tblGrid>
                <a:gridCol w="7616930">
                  <a:extLst>
                    <a:ext uri="{9D8B030D-6E8A-4147-A177-3AD203B41FA5}">
                      <a16:colId xmlns:a16="http://schemas.microsoft.com/office/drawing/2014/main" val="20000"/>
                    </a:ext>
                  </a:extLst>
                </a:gridCol>
              </a:tblGrid>
              <a:tr h="954947">
                <a:tc>
                  <a:txBody>
                    <a:bodyPr/>
                    <a:lstStyle/>
                    <a:p>
                      <a:pPr algn="ctr"/>
                      <a:r>
                        <a:rPr lang="en-US" sz="3200" b="1" dirty="0" smtClean="0">
                          <a:latin typeface="+mj-lt"/>
                          <a:cs typeface="Arial" panose="020B0604020202020204" pitchFamily="34" charset="0"/>
                        </a:rPr>
                        <a:t>Individual Irregularities</a:t>
                      </a:r>
                      <a:endParaRPr lang="en-US" sz="3200" b="1" dirty="0">
                        <a:latin typeface="+mj-lt"/>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extLst>
                  <a:ext uri="{0D108BD9-81ED-4DB2-BD59-A6C34878D82A}">
                    <a16:rowId xmlns:a16="http://schemas.microsoft.com/office/drawing/2014/main" val="10000"/>
                  </a:ext>
                </a:extLst>
              </a:tr>
              <a:tr h="481480">
                <a:tc>
                  <a:txBody>
                    <a:bodyPr/>
                    <a:lstStyle/>
                    <a:p>
                      <a:r>
                        <a:rPr lang="en-US" sz="2400" dirty="0" smtClean="0">
                          <a:solidFill>
                            <a:srgbClr val="000000"/>
                          </a:solidFill>
                          <a:latin typeface="Arial" panose="020B0604020202020204" pitchFamily="34" charset="0"/>
                          <a:cs typeface="Arial" panose="020B0604020202020204" pitchFamily="34" charset="0"/>
                        </a:rPr>
                        <a:t>Examinees Who Leave Early</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20745">
                <a:tc>
                  <a:txBody>
                    <a:bodyPr/>
                    <a:lstStyle/>
                    <a:p>
                      <a:r>
                        <a:rPr lang="en-US" sz="2400" dirty="0" smtClean="0">
                          <a:solidFill>
                            <a:srgbClr val="000000"/>
                          </a:solidFill>
                          <a:latin typeface="Arial" panose="020B0604020202020204" pitchFamily="34" charset="0"/>
                          <a:cs typeface="Arial" panose="020B0604020202020204" pitchFamily="34" charset="0"/>
                        </a:rPr>
                        <a:t>Test Item Challenges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481480">
                <a:tc>
                  <a:txBody>
                    <a:bodyPr/>
                    <a:lstStyle/>
                    <a:p>
                      <a:r>
                        <a:rPr lang="en-US" sz="2400" dirty="0" smtClean="0">
                          <a:solidFill>
                            <a:srgbClr val="000000"/>
                          </a:solidFill>
                          <a:latin typeface="Arial" panose="020B0604020202020204" pitchFamily="34" charset="0"/>
                          <a:cs typeface="Arial" panose="020B0604020202020204" pitchFamily="34" charset="0"/>
                        </a:rPr>
                        <a:t>Defective Test Materials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481480">
                <a:tc>
                  <a:txBody>
                    <a:bodyPr/>
                    <a:lstStyle/>
                    <a:p>
                      <a:r>
                        <a:rPr lang="en-US" sz="2400" dirty="0" smtClean="0">
                          <a:solidFill>
                            <a:srgbClr val="000000"/>
                          </a:solidFill>
                          <a:latin typeface="Arial" panose="020B0604020202020204" pitchFamily="34" charset="0"/>
                          <a:cs typeface="Arial" panose="020B0604020202020204" pitchFamily="34" charset="0"/>
                        </a:rPr>
                        <a:t>Duplicating Test Materials</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55123">
                <a:tc>
                  <a:txBody>
                    <a:bodyPr/>
                    <a:lstStyle/>
                    <a:p>
                      <a:r>
                        <a:rPr lang="en-US" sz="2400" dirty="0" smtClean="0">
                          <a:solidFill>
                            <a:srgbClr val="000000"/>
                          </a:solidFill>
                          <a:latin typeface="Arial" panose="020B0604020202020204" pitchFamily="34" charset="0"/>
                          <a:cs typeface="Arial" panose="020B0604020202020204" pitchFamily="34" charset="0"/>
                        </a:rPr>
                        <a:t>Failure to</a:t>
                      </a:r>
                      <a:r>
                        <a:rPr lang="en-US" sz="2400" baseline="0" dirty="0" smtClean="0">
                          <a:solidFill>
                            <a:srgbClr val="000000"/>
                          </a:solidFill>
                          <a:latin typeface="Arial" panose="020B0604020202020204" pitchFamily="34" charset="0"/>
                          <a:cs typeface="Arial" panose="020B0604020202020204" pitchFamily="34" charset="0"/>
                        </a:rPr>
                        <a:t> Follow Directions in Marking Responses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481480">
                <a:tc>
                  <a:txBody>
                    <a:bodyPr/>
                    <a:lstStyle/>
                    <a:p>
                      <a:r>
                        <a:rPr lang="en-US" sz="2400" dirty="0" smtClean="0">
                          <a:solidFill>
                            <a:srgbClr val="000000"/>
                          </a:solidFill>
                          <a:latin typeface="Arial" panose="020B0604020202020204" pitchFamily="34" charset="0"/>
                          <a:cs typeface="Arial" panose="020B0604020202020204" pitchFamily="34" charset="0"/>
                        </a:rPr>
                        <a:t>Examinees Who Become Sick</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537092">
                <a:tc>
                  <a:txBody>
                    <a:bodyPr/>
                    <a:lstStyle/>
                    <a:p>
                      <a:r>
                        <a:rPr lang="en-US" sz="2400" dirty="0" smtClean="0">
                          <a:solidFill>
                            <a:srgbClr val="000000"/>
                          </a:solidFill>
                          <a:latin typeface="Arial" panose="020B0604020202020204" pitchFamily="34" charset="0"/>
                          <a:cs typeface="Arial" panose="020B0604020202020204" pitchFamily="34" charset="0"/>
                        </a:rPr>
                        <a:t>Irrational Behavior</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r h="567160">
                <a:tc>
                  <a:txBody>
                    <a:bodyPr/>
                    <a:lstStyle/>
                    <a:p>
                      <a:r>
                        <a:rPr lang="en-US" sz="2400" dirty="0" smtClean="0">
                          <a:solidFill>
                            <a:srgbClr val="000000"/>
                          </a:solidFill>
                          <a:latin typeface="Arial" panose="020B0604020202020204" pitchFamily="34" charset="0"/>
                          <a:cs typeface="Arial" panose="020B0604020202020204" pitchFamily="34" charset="0"/>
                        </a:rPr>
                        <a:t>Prohibited Behavior at</a:t>
                      </a:r>
                      <a:r>
                        <a:rPr lang="en-US" sz="2400" baseline="0" dirty="0" smtClean="0">
                          <a:solidFill>
                            <a:srgbClr val="000000"/>
                          </a:solidFill>
                          <a:latin typeface="Arial" panose="020B0604020202020204" pitchFamily="34" charset="0"/>
                          <a:cs typeface="Arial" panose="020B0604020202020204" pitchFamily="34" charset="0"/>
                        </a:rPr>
                        <a:t> the Test Site</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8"/>
                  </a:ext>
                </a:extLst>
              </a:tr>
              <a:tr h="581062">
                <a:tc>
                  <a:txBody>
                    <a:bodyPr/>
                    <a:lstStyle/>
                    <a:p>
                      <a:r>
                        <a:rPr lang="en-US" sz="2400" dirty="0" smtClean="0">
                          <a:solidFill>
                            <a:srgbClr val="000000"/>
                          </a:solidFill>
                          <a:latin typeface="Arial" panose="020B0604020202020204" pitchFamily="34" charset="0"/>
                          <a:cs typeface="Arial" panose="020B0604020202020204" pitchFamily="34" charset="0"/>
                        </a:rPr>
                        <a:t>Dismissal for Prohibited Behavior</a:t>
                      </a:r>
                      <a:endParaRPr lang="en-US" sz="2400" dirty="0">
                        <a:solidFill>
                          <a:srgbClr val="000000"/>
                        </a:solidFill>
                        <a:latin typeface="Arial" panose="020B0604020202020204" pitchFamily="34" charset="0"/>
                        <a:cs typeface="Arial" panose="020B0604020202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41262802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half" idx="2"/>
            <p:extLst/>
          </p:nvPr>
        </p:nvGraphicFramePr>
        <p:xfrm>
          <a:off x="3574474" y="665016"/>
          <a:ext cx="6276108" cy="5076626"/>
        </p:xfrm>
        <a:graphic>
          <a:graphicData uri="http://schemas.openxmlformats.org/drawingml/2006/table">
            <a:tbl>
              <a:tblPr firstRow="1" bandRow="1">
                <a:tableStyleId>{5C22544A-7EE6-4342-B048-85BDC9FD1C3A}</a:tableStyleId>
              </a:tblPr>
              <a:tblGrid>
                <a:gridCol w="6276108">
                  <a:extLst>
                    <a:ext uri="{9D8B030D-6E8A-4147-A177-3AD203B41FA5}">
                      <a16:colId xmlns:a16="http://schemas.microsoft.com/office/drawing/2014/main" val="20000"/>
                    </a:ext>
                  </a:extLst>
                </a:gridCol>
              </a:tblGrid>
              <a:tr h="941862">
                <a:tc>
                  <a:txBody>
                    <a:bodyPr/>
                    <a:lstStyle/>
                    <a:p>
                      <a:pPr algn="ctr"/>
                      <a:r>
                        <a:rPr lang="en-US" sz="3200" dirty="0" smtClean="0">
                          <a:latin typeface="+mj-lt"/>
                          <a:cs typeface="Arial" panose="020B0604020202020204" pitchFamily="34" charset="0"/>
                        </a:rPr>
                        <a:t>Group Irregularities</a:t>
                      </a:r>
                      <a:endParaRPr lang="en-US" sz="3200" dirty="0">
                        <a:latin typeface="+mj-lt"/>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1B23"/>
                    </a:solidFill>
                  </a:tcPr>
                </a:tc>
                <a:extLst>
                  <a:ext uri="{0D108BD9-81ED-4DB2-BD59-A6C34878D82A}">
                    <a16:rowId xmlns:a16="http://schemas.microsoft.com/office/drawing/2014/main" val="10000"/>
                  </a:ext>
                </a:extLst>
              </a:tr>
              <a:tr h="577511">
                <a:tc>
                  <a:txBody>
                    <a:bodyPr/>
                    <a:lstStyle/>
                    <a:p>
                      <a:r>
                        <a:rPr lang="en-US" sz="2400" dirty="0" smtClean="0">
                          <a:solidFill>
                            <a:srgbClr val="000000"/>
                          </a:solidFill>
                          <a:latin typeface="Arial" panose="020B0604020202020204" pitchFamily="34" charset="0"/>
                          <a:cs typeface="Arial" panose="020B0604020202020204" pitchFamily="34" charset="0"/>
                        </a:rPr>
                        <a:t>Interrupting</a:t>
                      </a:r>
                      <a:r>
                        <a:rPr lang="en-US" sz="2400" baseline="0" dirty="0" smtClean="0">
                          <a:solidFill>
                            <a:srgbClr val="000000"/>
                          </a:solidFill>
                          <a:latin typeface="Arial" panose="020B0604020202020204" pitchFamily="34" charset="0"/>
                          <a:cs typeface="Arial" panose="020B0604020202020204" pitchFamily="34" charset="0"/>
                        </a:rPr>
                        <a:t> a Test</a:t>
                      </a:r>
                      <a:endParaRPr lang="en-US" sz="2400" dirty="0">
                        <a:solidFill>
                          <a:srgbClr val="000000"/>
                        </a:solidFill>
                        <a:latin typeface="Arial" panose="020B0604020202020204" pitchFamily="34" charset="0"/>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77511">
                <a:tc>
                  <a:txBody>
                    <a:bodyPr/>
                    <a:lstStyle/>
                    <a:p>
                      <a:r>
                        <a:rPr lang="en-US" sz="2400" dirty="0" smtClean="0">
                          <a:solidFill>
                            <a:srgbClr val="000000"/>
                          </a:solidFill>
                          <a:latin typeface="Arial" panose="020B0604020202020204" pitchFamily="34" charset="0"/>
                          <a:cs typeface="Arial" panose="020B0604020202020204" pitchFamily="34" charset="0"/>
                        </a:rPr>
                        <a:t>Disturbances</a:t>
                      </a:r>
                      <a:r>
                        <a:rPr lang="en-US" sz="2400" baseline="0" dirty="0" smtClean="0">
                          <a:solidFill>
                            <a:srgbClr val="000000"/>
                          </a:solidFill>
                          <a:latin typeface="Arial" panose="020B0604020202020204" pitchFamily="34" charset="0"/>
                          <a:cs typeface="Arial" panose="020B0604020202020204" pitchFamily="34" charset="0"/>
                        </a:rPr>
                        <a:t> and Distractions</a:t>
                      </a: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2"/>
                  </a:ext>
                </a:extLst>
              </a:tr>
              <a:tr h="577511">
                <a:tc>
                  <a:txBody>
                    <a:bodyPr/>
                    <a:lstStyle/>
                    <a:p>
                      <a:r>
                        <a:rPr lang="en-US" sz="2400" dirty="0" smtClean="0">
                          <a:solidFill>
                            <a:srgbClr val="000000"/>
                          </a:solidFill>
                          <a:latin typeface="Arial" panose="020B0604020202020204" pitchFamily="34" charset="0"/>
                          <a:cs typeface="Arial" panose="020B0604020202020204" pitchFamily="34" charset="0"/>
                        </a:rPr>
                        <a:t>Emergency Evacuation</a:t>
                      </a:r>
                      <a:endParaRPr lang="en-US" sz="2400" dirty="0">
                        <a:solidFill>
                          <a:srgbClr val="000000"/>
                        </a:solidFill>
                        <a:latin typeface="Arial" panose="020B0604020202020204" pitchFamily="34" charset="0"/>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3"/>
                  </a:ext>
                </a:extLst>
              </a:tr>
              <a:tr h="577511">
                <a:tc>
                  <a:txBody>
                    <a:bodyPr/>
                    <a:lstStyle/>
                    <a:p>
                      <a:r>
                        <a:rPr lang="en-US" sz="2400" dirty="0" smtClean="0">
                          <a:solidFill>
                            <a:srgbClr val="000000"/>
                          </a:solidFill>
                          <a:latin typeface="Arial" panose="020B0604020202020204" pitchFamily="34" charset="0"/>
                          <a:cs typeface="Arial" panose="020B0604020202020204" pitchFamily="34" charset="0"/>
                        </a:rPr>
                        <a:t>Rescheduled Examination</a:t>
                      </a:r>
                      <a:endParaRPr lang="en-US" sz="2400" dirty="0">
                        <a:solidFill>
                          <a:srgbClr val="000000"/>
                        </a:solidFill>
                        <a:latin typeface="Arial" panose="020B0604020202020204" pitchFamily="34" charset="0"/>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4"/>
                  </a:ext>
                </a:extLst>
              </a:tr>
              <a:tr h="577511">
                <a:tc>
                  <a:txBody>
                    <a:bodyPr/>
                    <a:lstStyle/>
                    <a:p>
                      <a:r>
                        <a:rPr lang="en-US" sz="2400" dirty="0" smtClean="0">
                          <a:solidFill>
                            <a:srgbClr val="000000"/>
                          </a:solidFill>
                          <a:latin typeface="Arial" panose="020B0604020202020204" pitchFamily="34" charset="0"/>
                          <a:cs typeface="Arial" panose="020B0604020202020204" pitchFamily="34" charset="0"/>
                        </a:rPr>
                        <a:t>Missing or Stolen Test Materials</a:t>
                      </a:r>
                      <a:endParaRPr lang="en-US" sz="2400" dirty="0">
                        <a:solidFill>
                          <a:srgbClr val="000000"/>
                        </a:solidFill>
                        <a:latin typeface="Arial" panose="020B0604020202020204" pitchFamily="34" charset="0"/>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5"/>
                  </a:ext>
                </a:extLst>
              </a:tr>
              <a:tr h="577511">
                <a:tc>
                  <a:txBody>
                    <a:bodyPr/>
                    <a:lstStyle/>
                    <a:p>
                      <a:r>
                        <a:rPr lang="en-US" sz="2400" dirty="0" smtClean="0">
                          <a:solidFill>
                            <a:srgbClr val="000000"/>
                          </a:solidFill>
                          <a:latin typeface="Arial" panose="020B0604020202020204" pitchFamily="34" charset="0"/>
                          <a:cs typeface="Arial" panose="020B0604020202020204" pitchFamily="34" charset="0"/>
                        </a:rPr>
                        <a:t>Mistiming of Tests or Breaks</a:t>
                      </a:r>
                      <a:endParaRPr lang="en-US" sz="2400" dirty="0">
                        <a:solidFill>
                          <a:srgbClr val="000000"/>
                        </a:solidFill>
                        <a:latin typeface="Arial" panose="020B0604020202020204" pitchFamily="34" charset="0"/>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6"/>
                  </a:ext>
                </a:extLst>
              </a:tr>
              <a:tr h="669698">
                <a:tc>
                  <a:txBody>
                    <a:bodyPr/>
                    <a:lstStyle/>
                    <a:p>
                      <a:r>
                        <a:rPr lang="en-US" sz="2400" dirty="0" smtClean="0">
                          <a:solidFill>
                            <a:srgbClr val="000000"/>
                          </a:solidFill>
                          <a:latin typeface="Arial" panose="020B0604020202020204" pitchFamily="34" charset="0"/>
                          <a:cs typeface="Arial" panose="020B0604020202020204" pitchFamily="34" charset="0"/>
                        </a:rPr>
                        <a:t>Power Failure</a:t>
                      </a:r>
                      <a:endParaRPr lang="en-US" sz="2400" dirty="0">
                        <a:solidFill>
                          <a:srgbClr val="000000"/>
                        </a:solidFill>
                        <a:latin typeface="Arial" panose="020B0604020202020204" pitchFamily="34" charset="0"/>
                        <a:cs typeface="Arial" panose="020B0604020202020204" pitchFamily="34" charset="0"/>
                      </a:endParaRPr>
                    </a:p>
                  </a:txBody>
                  <a:tcPr marL="280062" marR="28006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109955559"/>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Summary of </a:t>
            </a:r>
            <a:r>
              <a:rPr lang="en-US" dirty="0" err="1" smtClean="0"/>
              <a:t>Misadministrated</a:t>
            </a:r>
            <a:r>
              <a:rPr lang="en-US" dirty="0" smtClean="0"/>
              <a:t> or Prohibited Behaviors Spring 2019</a:t>
            </a:r>
            <a:endParaRPr lang="en-US" dirty="0"/>
          </a:p>
        </p:txBody>
      </p:sp>
      <p:graphicFrame>
        <p:nvGraphicFramePr>
          <p:cNvPr id="11" name="Content Placeholder 10"/>
          <p:cNvGraphicFramePr>
            <a:graphicFrameLocks noGrp="1"/>
          </p:cNvGraphicFramePr>
          <p:nvPr>
            <p:ph idx="1"/>
            <p:extLst/>
          </p:nvPr>
        </p:nvGraphicFramePr>
        <p:xfrm>
          <a:off x="2438400" y="1825625"/>
          <a:ext cx="8915400" cy="3835872"/>
        </p:xfrm>
        <a:graphic>
          <a:graphicData uri="http://schemas.openxmlformats.org/drawingml/2006/table">
            <a:tbl>
              <a:tblPr firstRow="1" lastRow="1" bandRow="1">
                <a:tableStyleId>{5C22544A-7EE6-4342-B048-85BDC9FD1C3A}</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639312">
                <a:tc>
                  <a:txBody>
                    <a:bodyPr/>
                    <a:lstStyle/>
                    <a:p>
                      <a:r>
                        <a:rPr lang="en-US" sz="2400" dirty="0" smtClean="0"/>
                        <a:t>Row Labels</a:t>
                      </a:r>
                      <a:endParaRPr lang="en-US" sz="2400" dirty="0"/>
                    </a:p>
                  </a:txBody>
                  <a:tcPr/>
                </a:tc>
                <a:tc>
                  <a:txBody>
                    <a:bodyPr/>
                    <a:lstStyle/>
                    <a:p>
                      <a:r>
                        <a:rPr lang="en-US" sz="2400" dirty="0" smtClean="0"/>
                        <a:t>Count</a:t>
                      </a:r>
                      <a:r>
                        <a:rPr lang="en-US" sz="2400" baseline="0" dirty="0" smtClean="0"/>
                        <a:t> of NOTES</a:t>
                      </a:r>
                      <a:endParaRPr lang="en-US" sz="2400" dirty="0"/>
                    </a:p>
                  </a:txBody>
                  <a:tcPr/>
                </a:tc>
                <a:extLst>
                  <a:ext uri="{0D108BD9-81ED-4DB2-BD59-A6C34878D82A}">
                    <a16:rowId xmlns:a16="http://schemas.microsoft.com/office/drawing/2014/main" val="10000"/>
                  </a:ext>
                </a:extLst>
              </a:tr>
              <a:tr h="639312">
                <a:tc>
                  <a:txBody>
                    <a:bodyPr/>
                    <a:lstStyle/>
                    <a:p>
                      <a:r>
                        <a:rPr lang="en-US" dirty="0" smtClean="0"/>
                        <a:t>OTHER</a:t>
                      </a:r>
                      <a:endParaRPr lang="en-US" dirty="0"/>
                    </a:p>
                  </a:txBody>
                  <a:tcPr/>
                </a:tc>
                <a:tc>
                  <a:txBody>
                    <a:bodyPr/>
                    <a:lstStyle/>
                    <a:p>
                      <a:r>
                        <a:rPr lang="en-US" dirty="0" smtClean="0"/>
                        <a:t>19</a:t>
                      </a:r>
                      <a:endParaRPr lang="en-US" dirty="0"/>
                    </a:p>
                  </a:txBody>
                  <a:tcPr/>
                </a:tc>
                <a:extLst>
                  <a:ext uri="{0D108BD9-81ED-4DB2-BD59-A6C34878D82A}">
                    <a16:rowId xmlns:a16="http://schemas.microsoft.com/office/drawing/2014/main" val="10001"/>
                  </a:ext>
                </a:extLst>
              </a:tr>
              <a:tr h="639312">
                <a:tc>
                  <a:txBody>
                    <a:bodyPr/>
                    <a:lstStyle/>
                    <a:p>
                      <a:r>
                        <a:rPr lang="en-US" dirty="0" smtClean="0"/>
                        <a:t>Possessed Phone, Alarm</a:t>
                      </a:r>
                      <a:endParaRPr lang="en-US" dirty="0"/>
                    </a:p>
                  </a:txBody>
                  <a:tcPr/>
                </a:tc>
                <a:tc>
                  <a:txBody>
                    <a:bodyPr/>
                    <a:lstStyle/>
                    <a:p>
                      <a:r>
                        <a:rPr lang="en-US" dirty="0" smtClean="0"/>
                        <a:t>13</a:t>
                      </a:r>
                      <a:endParaRPr lang="en-US" dirty="0"/>
                    </a:p>
                  </a:txBody>
                  <a:tcPr/>
                </a:tc>
                <a:extLst>
                  <a:ext uri="{0D108BD9-81ED-4DB2-BD59-A6C34878D82A}">
                    <a16:rowId xmlns:a16="http://schemas.microsoft.com/office/drawing/2014/main" val="10002"/>
                  </a:ext>
                </a:extLst>
              </a:tr>
              <a:tr h="639312">
                <a:tc>
                  <a:txBody>
                    <a:bodyPr/>
                    <a:lstStyle/>
                    <a:p>
                      <a:r>
                        <a:rPr lang="en-US" dirty="0" smtClean="0"/>
                        <a:t>Walked Out with Incomplete Test</a:t>
                      </a:r>
                      <a:endParaRPr lang="en-US" dirty="0"/>
                    </a:p>
                  </a:txBody>
                  <a:tcPr/>
                </a:tc>
                <a:tc>
                  <a:txBody>
                    <a:bodyPr/>
                    <a:lstStyle/>
                    <a:p>
                      <a:r>
                        <a:rPr lang="en-US" dirty="0" smtClean="0"/>
                        <a:t>4</a:t>
                      </a:r>
                      <a:endParaRPr lang="en-US" dirty="0"/>
                    </a:p>
                  </a:txBody>
                  <a:tcPr/>
                </a:tc>
                <a:extLst>
                  <a:ext uri="{0D108BD9-81ED-4DB2-BD59-A6C34878D82A}">
                    <a16:rowId xmlns:a16="http://schemas.microsoft.com/office/drawing/2014/main" val="10003"/>
                  </a:ext>
                </a:extLst>
              </a:tr>
              <a:tr h="639312">
                <a:tc>
                  <a:txBody>
                    <a:bodyPr/>
                    <a:lstStyle/>
                    <a:p>
                      <a:r>
                        <a:rPr lang="en-US" dirty="0" smtClean="0"/>
                        <a:t>Worked Ahead or Behind</a:t>
                      </a:r>
                      <a:endParaRPr lang="en-US" dirty="0"/>
                    </a:p>
                  </a:txBody>
                  <a:tcPr/>
                </a:tc>
                <a:tc>
                  <a:txBody>
                    <a:bodyPr/>
                    <a:lstStyle/>
                    <a:p>
                      <a:r>
                        <a:rPr lang="en-US" dirty="0" smtClean="0"/>
                        <a:t>35</a:t>
                      </a:r>
                      <a:endParaRPr lang="en-US" dirty="0"/>
                    </a:p>
                  </a:txBody>
                  <a:tcPr/>
                </a:tc>
                <a:extLst>
                  <a:ext uri="{0D108BD9-81ED-4DB2-BD59-A6C34878D82A}">
                    <a16:rowId xmlns:a16="http://schemas.microsoft.com/office/drawing/2014/main" val="10004"/>
                  </a:ext>
                </a:extLst>
              </a:tr>
              <a:tr h="639312">
                <a:tc>
                  <a:txBody>
                    <a:bodyPr/>
                    <a:lstStyle/>
                    <a:p>
                      <a:r>
                        <a:rPr lang="en-US" sz="2400" dirty="0" smtClean="0"/>
                        <a:t>Grand Total</a:t>
                      </a:r>
                      <a:endParaRPr lang="en-US" sz="2400" dirty="0"/>
                    </a:p>
                  </a:txBody>
                  <a:tcPr/>
                </a:tc>
                <a:tc>
                  <a:txBody>
                    <a:bodyPr/>
                    <a:lstStyle/>
                    <a:p>
                      <a:r>
                        <a:rPr lang="en-US" sz="2400" dirty="0" smtClean="0"/>
                        <a:t>71</a:t>
                      </a:r>
                      <a:endParaRPr lang="en-US" sz="2400" dirty="0"/>
                    </a:p>
                  </a:txBody>
                  <a:tcPr/>
                </a:tc>
                <a:extLst>
                  <a:ext uri="{0D108BD9-81ED-4DB2-BD59-A6C34878D82A}">
                    <a16:rowId xmlns:a16="http://schemas.microsoft.com/office/drawing/2014/main" val="10005"/>
                  </a:ext>
                </a:extLst>
              </a:tr>
            </a:tbl>
          </a:graphicData>
        </a:graphic>
      </p:graphicFrame>
      <p:sp>
        <p:nvSpPr>
          <p:cNvPr id="2" name="TextBox 1"/>
          <p:cNvSpPr txBox="1"/>
          <p:nvPr/>
        </p:nvSpPr>
        <p:spPr>
          <a:xfrm>
            <a:off x="2438400" y="5796434"/>
            <a:ext cx="8915400" cy="369332"/>
          </a:xfrm>
          <a:prstGeom prst="rect">
            <a:avLst/>
          </a:prstGeom>
          <a:noFill/>
        </p:spPr>
        <p:txBody>
          <a:bodyPr wrap="square" rtlCol="0">
            <a:spAutoFit/>
          </a:bodyPr>
          <a:lstStyle/>
          <a:p>
            <a:r>
              <a:rPr lang="en-US" dirty="0" smtClean="0"/>
              <a:t>If a misadministration occurs, contact ACT and NDE immediately to discuss options! </a:t>
            </a:r>
            <a:endParaRPr lang="en-US" dirty="0"/>
          </a:p>
        </p:txBody>
      </p:sp>
    </p:spTree>
    <p:extLst>
      <p:ext uri="{BB962C8B-B14F-4D97-AF65-F5344CB8AC3E}">
        <p14:creationId xmlns:p14="http://schemas.microsoft.com/office/powerpoint/2010/main" val="391472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Parental Consent</a:t>
            </a:r>
            <a:endParaRPr lang="en-US" sz="5400" dirty="0"/>
          </a:p>
        </p:txBody>
      </p:sp>
      <p:sp>
        <p:nvSpPr>
          <p:cNvPr id="3" name="Text Placeholder 2"/>
          <p:cNvSpPr>
            <a:spLocks noGrp="1"/>
          </p:cNvSpPr>
          <p:nvPr>
            <p:ph type="body" sz="quarter" idx="3"/>
          </p:nvPr>
        </p:nvSpPr>
        <p:spPr>
          <a:xfrm>
            <a:off x="4848225" y="1747281"/>
            <a:ext cx="6507163" cy="823912"/>
          </a:xfrm>
        </p:spPr>
        <p:txBody>
          <a:bodyPr/>
          <a:lstStyle/>
          <a:p>
            <a:r>
              <a:rPr lang="en-US" dirty="0" smtClean="0"/>
              <a:t>US Department of Education Guidelines</a:t>
            </a:r>
            <a:endParaRPr lang="en-US" dirty="0"/>
          </a:p>
        </p:txBody>
      </p:sp>
      <p:sp>
        <p:nvSpPr>
          <p:cNvPr id="4" name="Content Placeholder 3"/>
          <p:cNvSpPr>
            <a:spLocks noGrp="1"/>
          </p:cNvSpPr>
          <p:nvPr>
            <p:ph sz="quarter" idx="4"/>
          </p:nvPr>
        </p:nvSpPr>
        <p:spPr/>
        <p:txBody>
          <a:bodyPr>
            <a:normAutofit/>
          </a:bodyPr>
          <a:lstStyle/>
          <a:p>
            <a:r>
              <a:rPr lang="en-US" sz="2400" dirty="0" smtClean="0"/>
              <a:t>Family Educational Rights and Privacy Act (FERPA)</a:t>
            </a:r>
          </a:p>
          <a:p>
            <a:r>
              <a:rPr lang="en-US" sz="2400" dirty="0" smtClean="0"/>
              <a:t>Individuals with Disabilities Education Act (IDEA)</a:t>
            </a:r>
          </a:p>
          <a:p>
            <a:r>
              <a:rPr lang="en-US" sz="2400" dirty="0" smtClean="0"/>
              <a:t>Protection of Pupil Rights Amendment (PPRA)</a:t>
            </a:r>
          </a:p>
          <a:p>
            <a:r>
              <a:rPr lang="en-US" dirty="0" smtClean="0"/>
              <a:t>Districts will need to obtain parental consent</a:t>
            </a:r>
          </a:p>
          <a:p>
            <a:pPr lvl="1"/>
            <a:r>
              <a:rPr lang="en-US" dirty="0" smtClean="0"/>
              <a:t>Fill out Interest Inventory</a:t>
            </a:r>
          </a:p>
          <a:p>
            <a:pPr lvl="1"/>
            <a:r>
              <a:rPr lang="en-US" dirty="0" smtClean="0"/>
              <a:t>ACT to share information with third parties</a:t>
            </a:r>
          </a:p>
          <a:p>
            <a:r>
              <a:rPr lang="en-US" dirty="0" smtClean="0"/>
              <a:t>NDE is working on additional guidance and samples and will provide as soon as possible</a:t>
            </a:r>
          </a:p>
          <a:p>
            <a:endParaRPr lang="en-US" dirty="0"/>
          </a:p>
        </p:txBody>
      </p:sp>
    </p:spTree>
    <p:extLst>
      <p:ext uri="{BB962C8B-B14F-4D97-AF65-F5344CB8AC3E}">
        <p14:creationId xmlns:p14="http://schemas.microsoft.com/office/powerpoint/2010/main" val="6055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NSCAS Alternate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676246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57" y="117990"/>
            <a:ext cx="6326660" cy="961167"/>
          </a:xfrm>
        </p:spPr>
        <p:txBody>
          <a:bodyPr/>
          <a:lstStyle/>
          <a:p>
            <a:pPr algn="ctr"/>
            <a:r>
              <a:rPr lang="en-US" dirty="0" smtClean="0"/>
              <a:t>Alternate Assessment</a:t>
            </a:r>
            <a:endParaRPr lang="en-US" dirty="0"/>
          </a:p>
        </p:txBody>
      </p:sp>
      <p:sp>
        <p:nvSpPr>
          <p:cNvPr id="3" name="Content Placeholder 2"/>
          <p:cNvSpPr>
            <a:spLocks noGrp="1"/>
          </p:cNvSpPr>
          <p:nvPr>
            <p:ph idx="1"/>
          </p:nvPr>
        </p:nvSpPr>
        <p:spPr>
          <a:xfrm>
            <a:off x="2438400" y="1079157"/>
            <a:ext cx="8915400" cy="5321643"/>
          </a:xfrm>
        </p:spPr>
        <p:txBody>
          <a:bodyPr>
            <a:normAutofit/>
          </a:bodyPr>
          <a:lstStyle/>
          <a:p>
            <a:pPr marL="0" indent="0">
              <a:buNone/>
            </a:pPr>
            <a:r>
              <a:rPr lang="en-US" dirty="0"/>
              <a:t>2019-2020 NSCAS Testing </a:t>
            </a:r>
            <a:r>
              <a:rPr lang="en-US" dirty="0" smtClean="0"/>
              <a:t>Windows</a:t>
            </a:r>
          </a:p>
          <a:p>
            <a:r>
              <a:rPr lang="en-US" dirty="0"/>
              <a:t>ELPA21 </a:t>
            </a:r>
          </a:p>
          <a:p>
            <a:pPr lvl="1"/>
            <a:r>
              <a:rPr lang="en-US" dirty="0"/>
              <a:t>February 3-March 13</a:t>
            </a:r>
          </a:p>
          <a:p>
            <a:r>
              <a:rPr lang="en-US" dirty="0"/>
              <a:t>NSCAS General &amp; Alternate</a:t>
            </a:r>
          </a:p>
          <a:p>
            <a:pPr lvl="1"/>
            <a:r>
              <a:rPr lang="en-US" dirty="0"/>
              <a:t>March 16-April 24 Primary Window</a:t>
            </a:r>
          </a:p>
          <a:p>
            <a:pPr lvl="1"/>
            <a:r>
              <a:rPr lang="en-US" dirty="0"/>
              <a:t>April 26-May 1 Make up Window</a:t>
            </a:r>
          </a:p>
          <a:p>
            <a:pPr lvl="1"/>
            <a:endParaRPr lang="en-US" dirty="0" smtClean="0"/>
          </a:p>
          <a:p>
            <a:endParaRPr lang="en-US" dirty="0"/>
          </a:p>
        </p:txBody>
      </p:sp>
    </p:spTree>
    <p:extLst>
      <p:ext uri="{BB962C8B-B14F-4D97-AF65-F5344CB8AC3E}">
        <p14:creationId xmlns:p14="http://schemas.microsoft.com/office/powerpoint/2010/main" val="36358441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Alternate Assessment</a:t>
            </a:r>
          </a:p>
        </p:txBody>
      </p:sp>
      <p:sp>
        <p:nvSpPr>
          <p:cNvPr id="3" name="Content Placeholder 2"/>
          <p:cNvSpPr>
            <a:spLocks noGrp="1"/>
          </p:cNvSpPr>
          <p:nvPr>
            <p:ph idx="1"/>
          </p:nvPr>
        </p:nvSpPr>
        <p:spPr/>
        <p:txBody>
          <a:bodyPr>
            <a:normAutofit lnSpcReduction="10000"/>
          </a:bodyPr>
          <a:lstStyle/>
          <a:p>
            <a:r>
              <a:rPr lang="en-US" dirty="0" smtClean="0"/>
              <a:t>Based on Alternate Assessment Flag in the districts data manager </a:t>
            </a:r>
          </a:p>
          <a:p>
            <a:r>
              <a:rPr lang="en-US" dirty="0" smtClean="0"/>
              <a:t>Districts do not receive materials </a:t>
            </a:r>
          </a:p>
          <a:p>
            <a:pPr lvl="1"/>
            <a:r>
              <a:rPr lang="en-US" dirty="0" smtClean="0"/>
              <a:t>Online or Print materials</a:t>
            </a:r>
          </a:p>
          <a:p>
            <a:pPr lvl="1"/>
            <a:r>
              <a:rPr lang="en-US" dirty="0" smtClean="0"/>
              <a:t>Proctors input answers</a:t>
            </a:r>
          </a:p>
          <a:p>
            <a:r>
              <a:rPr lang="en-US" dirty="0" smtClean="0"/>
              <a:t>DRC INSIGHT</a:t>
            </a:r>
          </a:p>
          <a:p>
            <a:r>
              <a:rPr lang="en-US" dirty="0" smtClean="0"/>
              <a:t>Recorded proctor training available</a:t>
            </a:r>
          </a:p>
          <a:p>
            <a:r>
              <a:rPr lang="en-US" dirty="0" smtClean="0"/>
              <a:t>Online Tools Training (Practice Opportunity) available in INSIGHT (formally </a:t>
            </a:r>
            <a:r>
              <a:rPr lang="en-US" dirty="0" err="1" smtClean="0"/>
              <a:t>eDIRECT</a:t>
            </a:r>
            <a:r>
              <a:rPr lang="en-US" dirty="0" smtClean="0"/>
              <a:t>)</a:t>
            </a:r>
          </a:p>
          <a:p>
            <a:r>
              <a:rPr lang="en-US" dirty="0" smtClean="0"/>
              <a:t>Census Field Test for Science</a:t>
            </a:r>
            <a:endParaRPr lang="en-US" dirty="0"/>
          </a:p>
        </p:txBody>
      </p:sp>
    </p:spTree>
    <p:extLst>
      <p:ext uri="{BB962C8B-B14F-4D97-AF65-F5344CB8AC3E}">
        <p14:creationId xmlns:p14="http://schemas.microsoft.com/office/powerpoint/2010/main" val="23752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2357" y="117990"/>
            <a:ext cx="6326660" cy="961167"/>
          </a:xfrm>
        </p:spPr>
        <p:txBody>
          <a:bodyPr/>
          <a:lstStyle/>
          <a:p>
            <a:pPr algn="ctr"/>
            <a:r>
              <a:rPr lang="en-US" dirty="0" smtClean="0"/>
              <a:t>Alternate Assessment</a:t>
            </a:r>
            <a:endParaRPr lang="en-US" dirty="0"/>
          </a:p>
        </p:txBody>
      </p:sp>
      <p:sp>
        <p:nvSpPr>
          <p:cNvPr id="3" name="Content Placeholder 2"/>
          <p:cNvSpPr>
            <a:spLocks noGrp="1"/>
          </p:cNvSpPr>
          <p:nvPr>
            <p:ph idx="1"/>
          </p:nvPr>
        </p:nvSpPr>
        <p:spPr>
          <a:xfrm>
            <a:off x="2438400" y="1079157"/>
            <a:ext cx="8915400" cy="5321643"/>
          </a:xfrm>
        </p:spPr>
        <p:txBody>
          <a:bodyPr>
            <a:normAutofit/>
          </a:bodyPr>
          <a:lstStyle/>
          <a:p>
            <a:r>
              <a:rPr lang="en-US" dirty="0" smtClean="0"/>
              <a:t>Justification for the Exception to the 1% Threshold for Alternate Assessment</a:t>
            </a:r>
          </a:p>
          <a:p>
            <a:pPr lvl="1"/>
            <a:r>
              <a:rPr lang="en-US" dirty="0" smtClean="0"/>
              <a:t>Communication coming the first part of November </a:t>
            </a:r>
          </a:p>
          <a:p>
            <a:pPr lvl="2"/>
            <a:r>
              <a:rPr lang="en-US" dirty="0" smtClean="0"/>
              <a:t>Change in document</a:t>
            </a:r>
          </a:p>
          <a:p>
            <a:pPr lvl="2"/>
            <a:r>
              <a:rPr lang="en-US" dirty="0" smtClean="0"/>
              <a:t>All districts are required to complete these documents</a:t>
            </a:r>
          </a:p>
          <a:p>
            <a:r>
              <a:rPr lang="en-US" dirty="0" smtClean="0"/>
              <a:t>Justification Support Worksheet</a:t>
            </a:r>
          </a:p>
          <a:p>
            <a:pPr lvl="1"/>
            <a:r>
              <a:rPr lang="en-US" dirty="0" smtClean="0"/>
              <a:t>New this year: describe the training that was provided to all staff who participate as an IEP Team member and/or placement team on the Alternate Assessment Guidelines</a:t>
            </a:r>
          </a:p>
          <a:p>
            <a:r>
              <a:rPr lang="en-US" dirty="0" smtClean="0"/>
              <a:t>New Resources:</a:t>
            </a:r>
          </a:p>
          <a:p>
            <a:pPr lvl="1"/>
            <a:r>
              <a:rPr lang="en-US" dirty="0" smtClean="0">
                <a:hlinkClick r:id="rId3"/>
              </a:rPr>
              <a:t>1% Exception Background Information</a:t>
            </a:r>
            <a:endParaRPr lang="en-US" dirty="0" smtClean="0"/>
          </a:p>
          <a:p>
            <a:pPr lvl="1"/>
            <a:r>
              <a:rPr lang="en-US" dirty="0" smtClean="0"/>
              <a:t>Completing the Justification Document</a:t>
            </a:r>
          </a:p>
          <a:p>
            <a:pPr lvl="1"/>
            <a:r>
              <a:rPr lang="en-US" dirty="0" smtClean="0">
                <a:hlinkClick r:id="rId4"/>
              </a:rPr>
              <a:t>1% Threshold Guidance</a:t>
            </a:r>
            <a:endParaRPr lang="en-US" dirty="0" smtClean="0"/>
          </a:p>
          <a:p>
            <a:pPr lvl="1"/>
            <a:endParaRPr lang="en-US" dirty="0" smtClean="0"/>
          </a:p>
          <a:p>
            <a:endParaRPr lang="en-US" dirty="0"/>
          </a:p>
        </p:txBody>
      </p:sp>
    </p:spTree>
    <p:extLst>
      <p:ext uri="{BB962C8B-B14F-4D97-AF65-F5344CB8AC3E}">
        <p14:creationId xmlns:p14="http://schemas.microsoft.com/office/powerpoint/2010/main" val="98454171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SSA Nebraska">
      <a:dk1>
        <a:srgbClr val="1F1646"/>
      </a:dk1>
      <a:lt1>
        <a:srgbClr val="FFFFFF"/>
      </a:lt1>
      <a:dk2>
        <a:srgbClr val="1F1646"/>
      </a:dk2>
      <a:lt2>
        <a:srgbClr val="FFFFFF"/>
      </a:lt2>
      <a:accent1>
        <a:srgbClr val="001689"/>
      </a:accent1>
      <a:accent2>
        <a:srgbClr val="E74C3C"/>
      </a:accent2>
      <a:accent3>
        <a:srgbClr val="FF6C00"/>
      </a:accent3>
      <a:accent4>
        <a:srgbClr val="A15CBD"/>
      </a:accent4>
      <a:accent5>
        <a:srgbClr val="1ABC9C"/>
      </a:accent5>
      <a:accent6>
        <a:srgbClr val="FFCE00"/>
      </a:accent6>
      <a:hlink>
        <a:srgbClr val="001689"/>
      </a:hlink>
      <a:folHlink>
        <a:srgbClr val="3593D9"/>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1BFCF864B7E3F45890AC4F0437D45D5" ma:contentTypeVersion="9" ma:contentTypeDescription="Create a new document." ma:contentTypeScope="" ma:versionID="83273873c85a8a4d8828271ea2877b2d">
  <xsd:schema xmlns:xsd="http://www.w3.org/2001/XMLSchema" xmlns:xs="http://www.w3.org/2001/XMLSchema" xmlns:p="http://schemas.microsoft.com/office/2006/metadata/properties" xmlns:ns3="7ea670ec-3e37-41b1-ad22-a2e626cc8eaf" targetNamespace="http://schemas.microsoft.com/office/2006/metadata/properties" ma:root="true" ma:fieldsID="367f34902525852e89bb22183a247810" ns3:_="">
    <xsd:import namespace="7ea670ec-3e37-41b1-ad22-a2e626cc8e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EventHashCode" minOccurs="0"/>
                <xsd:element ref="ns3:MediaServiceGenerationTim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a670ec-3e37-41b1-ad22-a2e626cc8ea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988D57D-ED95-43C9-97E4-E6D33F8B21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a670ec-3e37-41b1-ad22-a2e626cc8e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5A48FF-3D4B-400C-8209-64B660D5F20C}">
  <ds:schemaRefs>
    <ds:schemaRef ds:uri="http://schemas.microsoft.com/sharepoint/v3/contenttype/forms"/>
  </ds:schemaRefs>
</ds:datastoreItem>
</file>

<file path=customXml/itemProps3.xml><?xml version="1.0" encoding="utf-8"?>
<ds:datastoreItem xmlns:ds="http://schemas.openxmlformats.org/officeDocument/2006/customXml" ds:itemID="{F39408BD-C314-4641-9258-D267D1B9A24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ea670ec-3e37-41b1-ad22-a2e626cc8ea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19652</TotalTime>
  <Words>8058</Words>
  <Application>Microsoft Office PowerPoint</Application>
  <PresentationFormat>Widescreen</PresentationFormat>
  <Paragraphs>1268</Paragraphs>
  <Slides>133</Slides>
  <Notes>71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133</vt:i4>
      </vt:variant>
    </vt:vector>
  </HeadingPairs>
  <TitlesOfParts>
    <vt:vector size="147" baseType="lpstr">
      <vt:lpstr>Arial</vt:lpstr>
      <vt:lpstr>Arial Black</vt:lpstr>
      <vt:lpstr>Arial Bold</vt:lpstr>
      <vt:lpstr>Calibri</vt:lpstr>
      <vt:lpstr>Calibri Light</vt:lpstr>
      <vt:lpstr>Century Gothic</vt:lpstr>
      <vt:lpstr>Courier New</vt:lpstr>
      <vt:lpstr>HiraginoSans-W3</vt:lpstr>
      <vt:lpstr>Symbol</vt:lpstr>
      <vt:lpstr>Times</vt:lpstr>
      <vt:lpstr>Times New Roman</vt:lpstr>
      <vt:lpstr>Tw Cen MT</vt:lpstr>
      <vt:lpstr>Wingdings</vt:lpstr>
      <vt:lpstr>Office Theme</vt:lpstr>
      <vt:lpstr>Statewide Assessment Regional Workshops</vt:lpstr>
      <vt:lpstr>Statewide Assessment Staff </vt:lpstr>
      <vt:lpstr>PowerPoint Presentation</vt:lpstr>
      <vt:lpstr>The Nebraska Student-Centered Assessment System (NSCAS)</vt:lpstr>
      <vt:lpstr>Evolving the Current System</vt:lpstr>
      <vt:lpstr>Pathway to Innovation</vt:lpstr>
      <vt:lpstr>Pathway to Innovation</vt:lpstr>
      <vt:lpstr>PowerPoint Presentation</vt:lpstr>
      <vt:lpstr>Historical Context</vt:lpstr>
      <vt:lpstr>2007 Unicameral Revised Statute 79.760.03</vt:lpstr>
      <vt:lpstr>Statewide Assessment Purpose</vt:lpstr>
      <vt:lpstr>What we heard from Nebraska educators</vt:lpstr>
      <vt:lpstr>Statewide Assessment Purpose</vt:lpstr>
      <vt:lpstr>AQuESTT Assessment Tenet</vt:lpstr>
      <vt:lpstr>Nebraska State Board of Education Position Statement on Assessment of Student Learning</vt:lpstr>
      <vt:lpstr>2017 Request for Proposal  Detailed the need for a vendor partner that could support balanced assessment</vt:lpstr>
      <vt:lpstr>Language from NWEA’s RFP Proposal </vt:lpstr>
      <vt:lpstr>Full of Promise</vt:lpstr>
      <vt:lpstr>Current Components of NSCAS</vt:lpstr>
      <vt:lpstr>NSCAS Program Overview</vt:lpstr>
      <vt:lpstr>Current Landscape</vt:lpstr>
      <vt:lpstr>NSCAS General ELA &amp; Math </vt:lpstr>
      <vt:lpstr>PowerPoint Presentation</vt:lpstr>
      <vt:lpstr>NSCAS Interim </vt:lpstr>
      <vt:lpstr>PowerPoint Presentation</vt:lpstr>
      <vt:lpstr>The landscape of testing in Nebraska </vt:lpstr>
      <vt:lpstr>Evolving NSCAS</vt:lpstr>
      <vt:lpstr>NSCAS Adaptive Through-Year Model</vt:lpstr>
      <vt:lpstr>What we heard from Nebraska educators</vt:lpstr>
      <vt:lpstr>NSCAS Adaptive Through-Year Model</vt:lpstr>
      <vt:lpstr> NSCAS Adaptive Through-Year Model </vt:lpstr>
      <vt:lpstr>Adaptive Through-Year Model Essentially hybrid of summative and interim</vt:lpstr>
      <vt:lpstr>PowerPoint Presentation</vt:lpstr>
      <vt:lpstr>Retaining the best of MAP Growth</vt:lpstr>
      <vt:lpstr>Retaining &amp; improving aspects of the NSCAS Summative</vt:lpstr>
      <vt:lpstr>How it will feel different from current state</vt:lpstr>
      <vt:lpstr>Adaptive Through-Year Model</vt:lpstr>
      <vt:lpstr>Adaptive Through-Year Model</vt:lpstr>
      <vt:lpstr>Item banks…</vt:lpstr>
      <vt:lpstr>Student Experience</vt:lpstr>
      <vt:lpstr>NSCAS Adaptive Through-Year Model</vt:lpstr>
      <vt:lpstr>PowerPoint Presentation</vt:lpstr>
      <vt:lpstr>Engaging Nebraska Stakeholders</vt:lpstr>
      <vt:lpstr>Pathway to Adaptive Through-Year Model  </vt:lpstr>
      <vt:lpstr>Considerations</vt:lpstr>
      <vt:lpstr>Considerations</vt:lpstr>
      <vt:lpstr>What can districts do to prepare?</vt:lpstr>
      <vt:lpstr>Next Steps…</vt:lpstr>
      <vt:lpstr>Questions?</vt:lpstr>
      <vt:lpstr>Formative Assessment</vt:lpstr>
      <vt:lpstr>Formative Assessment </vt:lpstr>
      <vt:lpstr>NDE Formative Assessment Supports</vt:lpstr>
      <vt:lpstr>NDE Formative Assessment Supports</vt:lpstr>
      <vt:lpstr>NDE Formative Assessment Supports</vt:lpstr>
      <vt:lpstr>NDE Formative Assessment Supports</vt:lpstr>
      <vt:lpstr>PowerPoint Presentation</vt:lpstr>
      <vt:lpstr>NSCAS Updates</vt:lpstr>
      <vt:lpstr>NSCAS Data</vt:lpstr>
      <vt:lpstr>NSCAS Data Clean-Up</vt:lpstr>
      <vt:lpstr>NSCAS Data Clean-Up</vt:lpstr>
      <vt:lpstr>NSCAS Data Clean-Up</vt:lpstr>
      <vt:lpstr>NSCAS Clean-up Calendar 2019-20 (Tentative)</vt:lpstr>
      <vt:lpstr>NSCAS ACT</vt:lpstr>
      <vt:lpstr>What’s New</vt:lpstr>
      <vt:lpstr>ACT Online Testing</vt:lpstr>
      <vt:lpstr>ACT Accommodations and EL Supports</vt:lpstr>
      <vt:lpstr>Customer Care Transition</vt:lpstr>
      <vt:lpstr>ACT Test Center Manager (TCM)</vt:lpstr>
      <vt:lpstr>ACT 2020 TEST DATES</vt:lpstr>
      <vt:lpstr>PowerPoint Presentation</vt:lpstr>
      <vt:lpstr>ACT Test Window Crosswalk</vt:lpstr>
      <vt:lpstr>ACT Test Window Crosswalk</vt:lpstr>
      <vt:lpstr> Important Dates </vt:lpstr>
      <vt:lpstr>ACT Webinars</vt:lpstr>
      <vt:lpstr>Pearson Access Next  (PA Next)</vt:lpstr>
      <vt:lpstr>Manage Participation Deadline11/30/2019</vt:lpstr>
      <vt:lpstr>ACT Online Prep and PreACT </vt:lpstr>
      <vt:lpstr>ACT Online Prep (AOP) Opens October 2019</vt:lpstr>
      <vt:lpstr>PreACT   Fall Test Dates Oct.1-Nov. 27, 2019</vt:lpstr>
      <vt:lpstr>ACT Score Replacement</vt:lpstr>
      <vt:lpstr>2019 ACT Score Replacements</vt:lpstr>
      <vt:lpstr>ACT Fee Waivers</vt:lpstr>
      <vt:lpstr>PowerPoint Presentation</vt:lpstr>
      <vt:lpstr>PowerPoint Presentation</vt:lpstr>
      <vt:lpstr>How to Order Fee Waivers</vt:lpstr>
      <vt:lpstr>Lessons Learned 2019</vt:lpstr>
      <vt:lpstr>Lessons Learned</vt:lpstr>
      <vt:lpstr>PowerPoint Presentation</vt:lpstr>
      <vt:lpstr>Misadministrations and  Prohibited Behaviors</vt:lpstr>
      <vt:lpstr>Misadministrations</vt:lpstr>
      <vt:lpstr>Watch for and Document Irregularities</vt:lpstr>
      <vt:lpstr>PowerPoint Presentation</vt:lpstr>
      <vt:lpstr>PowerPoint Presentation</vt:lpstr>
      <vt:lpstr>Summary of Misadministrated or Prohibited Behaviors Spring 2019</vt:lpstr>
      <vt:lpstr>Parental Consent</vt:lpstr>
      <vt:lpstr>NSCAS Alternate</vt:lpstr>
      <vt:lpstr>Alternate Assessment</vt:lpstr>
      <vt:lpstr>Alternate Assessment</vt:lpstr>
      <vt:lpstr>Alternate Assessment</vt:lpstr>
      <vt:lpstr>Alternate Assessment Criteria</vt:lpstr>
      <vt:lpstr>NSCAS General</vt:lpstr>
      <vt:lpstr>NSCAS General</vt:lpstr>
      <vt:lpstr>Supported Devices</vt:lpstr>
      <vt:lpstr>New for Summative</vt:lpstr>
      <vt:lpstr>New Features and Functionality for Summative (continued)</vt:lpstr>
      <vt:lpstr>MAP Growth</vt:lpstr>
      <vt:lpstr>MAP Growth - Student Test Engagement</vt:lpstr>
      <vt:lpstr>New MAP Growth Report Navigation </vt:lpstr>
      <vt:lpstr>Family Report</vt:lpstr>
      <vt:lpstr>Spanish MAP Growth</vt:lpstr>
      <vt:lpstr>Professional Learning</vt:lpstr>
      <vt:lpstr>Professional Learning</vt:lpstr>
      <vt:lpstr>Balanced Assessment System for Leaders</vt:lpstr>
      <vt:lpstr>Evidence-Based Writing</vt:lpstr>
      <vt:lpstr>Evidence-Based Writing</vt:lpstr>
      <vt:lpstr>NSCAS Science</vt:lpstr>
      <vt:lpstr>PowerPoint Presentation</vt:lpstr>
      <vt:lpstr>        Waiver </vt:lpstr>
      <vt:lpstr>PowerPoint Presentation</vt:lpstr>
      <vt:lpstr> 5th grade pre-pilot task     http://bit.ly/prepilot5  5th Gr Pre-Pilot Task – Changing Coral (Pdf) 5th Gr Pre-Pilot Key – Changing Coral (Pdf) 5th Gr Changing Coral Annotated (PowerPoint)</vt:lpstr>
      <vt:lpstr>     8th grade pre-pilot task      http://bit.ly/prepilot8   8th Gr Pre-Pilot Task – Blue Skin (Pdf)  8th Gr Pre-Pilot Key – Blue Skin (Pdf)  8th Gr Blue Skin Annotated (PowerPoint) </vt:lpstr>
      <vt:lpstr>Additional Resources Available Soon</vt:lpstr>
      <vt:lpstr>SCILLSS</vt:lpstr>
      <vt:lpstr>Strengthening Claims-based Interpretations and Uses of Local and Large-scale Science Assessment Scores (SCILLSS)</vt:lpstr>
      <vt:lpstr>About SCILLSS</vt:lpstr>
      <vt:lpstr>SCILLSS Partner States, Organizations,  and Staff</vt:lpstr>
      <vt:lpstr>Project Deliverables</vt:lpstr>
      <vt:lpstr>SCILLSS Resources and Student Learning</vt:lpstr>
      <vt:lpstr>Assessment Literacy Digital Workbook Series Overview </vt:lpstr>
      <vt:lpstr>Accessing the Digital Workbook Series </vt:lpstr>
      <vt:lpstr>Tools to support Principled-design Elements  for Developing Science Tasks </vt:lpstr>
      <vt:lpstr>  Accessing the Classroom Task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Webster, Tyrina</cp:lastModifiedBy>
  <cp:revision>83</cp:revision>
  <dcterms:created xsi:type="dcterms:W3CDTF">2019-03-29T21:28:08Z</dcterms:created>
  <dcterms:modified xsi:type="dcterms:W3CDTF">2019-10-17T14:29:42Z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0x010100D1BFCF864B7E3F45890AC4F0437D45D5</vt:lpwstr>
  </property>
  <property fmtid="{D5CDD505-2E9C-101B-9397-08002B2CF9AE}" pid="3" name="_dlc_DocIdItemGuid">
    <vt:lpwstr>52acbeb0-8a66-448a-8269-aea9b5d68257</vt:lpwstr>
  </property>
</Properties>
</file>