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1047" r:id="rId3"/>
    <p:sldId id="1092" r:id="rId4"/>
    <p:sldId id="1089" r:id="rId5"/>
    <p:sldId id="1115" r:id="rId6"/>
    <p:sldId id="1024" r:id="rId7"/>
    <p:sldId id="1025" r:id="rId8"/>
    <p:sldId id="313" r:id="rId9"/>
    <p:sldId id="1027" r:id="rId10"/>
    <p:sldId id="1117" r:id="rId11"/>
    <p:sldId id="983" r:id="rId12"/>
    <p:sldId id="1051" r:id="rId13"/>
    <p:sldId id="310" r:id="rId14"/>
    <p:sldId id="1052" r:id="rId15"/>
    <p:sldId id="1029" r:id="rId16"/>
    <p:sldId id="1094" r:id="rId17"/>
    <p:sldId id="1030" r:id="rId18"/>
    <p:sldId id="1032" r:id="rId19"/>
    <p:sldId id="314" r:id="rId20"/>
    <p:sldId id="315" r:id="rId21"/>
    <p:sldId id="316" r:id="rId22"/>
    <p:sldId id="317" r:id="rId23"/>
    <p:sldId id="1095" r:id="rId24"/>
    <p:sldId id="1031" r:id="rId25"/>
    <p:sldId id="1093" r:id="rId26"/>
    <p:sldId id="371" r:id="rId27"/>
    <p:sldId id="1097" r:id="rId28"/>
    <p:sldId id="1163" r:id="rId29"/>
    <p:sldId id="492" r:id="rId30"/>
    <p:sldId id="1062" r:id="rId31"/>
    <p:sldId id="1060" r:id="rId32"/>
    <p:sldId id="1061" r:id="rId33"/>
    <p:sldId id="939" r:id="rId34"/>
    <p:sldId id="498" r:id="rId35"/>
    <p:sldId id="1065" r:id="rId36"/>
    <p:sldId id="1063" r:id="rId37"/>
    <p:sldId id="1064" r:id="rId38"/>
    <p:sldId id="942" r:id="rId39"/>
    <p:sldId id="967" r:id="rId40"/>
    <p:sldId id="1066" r:id="rId41"/>
    <p:sldId id="1067" r:id="rId42"/>
    <p:sldId id="1068" r:id="rId43"/>
    <p:sldId id="808" r:id="rId44"/>
    <p:sldId id="1071" r:id="rId45"/>
    <p:sldId id="1114" r:id="rId46"/>
    <p:sldId id="1134" r:id="rId47"/>
    <p:sldId id="406" r:id="rId48"/>
    <p:sldId id="1135" r:id="rId49"/>
    <p:sldId id="1136" r:id="rId50"/>
    <p:sldId id="1160" r:id="rId51"/>
    <p:sldId id="1161" r:id="rId52"/>
    <p:sldId id="1162" r:id="rId53"/>
    <p:sldId id="1042" r:id="rId54"/>
    <p:sldId id="1039" r:id="rId55"/>
    <p:sldId id="407" r:id="rId56"/>
    <p:sldId id="1100" r:id="rId57"/>
    <p:sldId id="326" r:id="rId58"/>
    <p:sldId id="940" r:id="rId59"/>
    <p:sldId id="941" r:id="rId60"/>
    <p:sldId id="994" r:id="rId61"/>
    <p:sldId id="412" r:id="rId62"/>
    <p:sldId id="1101" r:id="rId63"/>
    <p:sldId id="329" r:id="rId64"/>
    <p:sldId id="567" r:id="rId65"/>
    <p:sldId id="991" r:id="rId66"/>
    <p:sldId id="561" r:id="rId67"/>
    <p:sldId id="1155" r:id="rId68"/>
    <p:sldId id="1156" r:id="rId69"/>
    <p:sldId id="1157" r:id="rId70"/>
    <p:sldId id="294" r:id="rId71"/>
    <p:sldId id="295" r:id="rId72"/>
    <p:sldId id="30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216"/>
    <p:restoredTop sz="94611"/>
  </p:normalViewPr>
  <p:slideViewPr>
    <p:cSldViewPr snapToGrid="0" snapToObjects="1">
      <p:cViewPr varScale="1">
        <p:scale>
          <a:sx n="76" d="100"/>
          <a:sy n="76" d="100"/>
        </p:scale>
        <p:origin x="216" y="3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Times New Roman"/>
                <a:cs typeface="Times New Roman"/>
              </a:rPr>
              <a:t>Grade 4-STAR Reading</a:t>
            </a:r>
          </a:p>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Times New Roman"/>
                <a:cs typeface="Times New Roman"/>
              </a:rPr>
              <a:t>Screening</a:t>
            </a:r>
          </a:p>
        </c:rich>
      </c:tx>
      <c:overlay val="0"/>
      <c:spPr>
        <a:noFill/>
        <a:ln>
          <a:noFill/>
        </a:ln>
        <a:effectLst/>
      </c:spPr>
    </c:title>
    <c:autoTitleDeleted val="0"/>
    <c:plotArea>
      <c:layout/>
      <c:barChart>
        <c:barDir val="col"/>
        <c:grouping val="clustered"/>
        <c:varyColors val="0"/>
        <c:ser>
          <c:idx val="0"/>
          <c:order val="0"/>
          <c:tx>
            <c:strRef>
              <c:f>Sheet1!$A$1</c:f>
              <c:strCache>
                <c:ptCount val="1"/>
                <c:pt idx="0">
                  <c:v>Students</c:v>
                </c:pt>
              </c:strCache>
            </c:strRef>
          </c:tx>
          <c:spPr>
            <a:solidFill>
              <a:schemeClr val="accent1"/>
            </a:solidFill>
            <a:ln>
              <a:noFill/>
            </a:ln>
            <a:effectLst/>
          </c:spPr>
          <c:invertIfNegative val="0"/>
          <c:val>
            <c:numRef>
              <c:f>Sheet1!$A$2:$A$12</c:f>
              <c:numCache>
                <c:formatCode>General</c:formatCode>
                <c:ptCount val="11"/>
              </c:numCache>
            </c:numRef>
          </c:val>
          <c:extLst>
            <c:ext xmlns:c16="http://schemas.microsoft.com/office/drawing/2014/chart" uri="{C3380CC4-5D6E-409C-BE32-E72D297353CC}">
              <c16:uniqueId val="{00000000-9549-1D4C-8948-CFE1A2556B33}"/>
            </c:ext>
          </c:extLst>
        </c:ser>
        <c:ser>
          <c:idx val="1"/>
          <c:order val="1"/>
          <c:tx>
            <c:strRef>
              <c:f>Sheet1!$B$1</c:f>
              <c:strCache>
                <c:ptCount val="1"/>
                <c:pt idx="0">
                  <c:v>18-Jan</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2-9549-1D4C-8948-CFE1A2556B33}"/>
              </c:ext>
            </c:extLst>
          </c:dPt>
          <c:dPt>
            <c:idx val="1"/>
            <c:invertIfNegative val="0"/>
            <c:bubble3D val="0"/>
            <c:extLst>
              <c:ext xmlns:c16="http://schemas.microsoft.com/office/drawing/2014/chart" uri="{C3380CC4-5D6E-409C-BE32-E72D297353CC}">
                <c16:uniqueId val="{00000004-9549-1D4C-8948-CFE1A2556B33}"/>
              </c:ext>
            </c:extLst>
          </c:dPt>
          <c:dPt>
            <c:idx val="2"/>
            <c:invertIfNegative val="0"/>
            <c:bubble3D val="0"/>
            <c:extLst>
              <c:ext xmlns:c16="http://schemas.microsoft.com/office/drawing/2014/chart" uri="{C3380CC4-5D6E-409C-BE32-E72D297353CC}">
                <c16:uniqueId val="{00000006-9549-1D4C-8948-CFE1A2556B33}"/>
              </c:ext>
            </c:extLst>
          </c:dPt>
          <c:dPt>
            <c:idx val="3"/>
            <c:invertIfNegative val="0"/>
            <c:bubble3D val="0"/>
            <c:extLst>
              <c:ext xmlns:c16="http://schemas.microsoft.com/office/drawing/2014/chart" uri="{C3380CC4-5D6E-409C-BE32-E72D297353CC}">
                <c16:uniqueId val="{00000008-9549-1D4C-8948-CFE1A2556B33}"/>
              </c:ext>
            </c:extLst>
          </c:dPt>
          <c:dPt>
            <c:idx val="4"/>
            <c:invertIfNegative val="0"/>
            <c:bubble3D val="0"/>
            <c:extLst>
              <c:ext xmlns:c16="http://schemas.microsoft.com/office/drawing/2014/chart" uri="{C3380CC4-5D6E-409C-BE32-E72D297353CC}">
                <c16:uniqueId val="{0000000A-9549-1D4C-8948-CFE1A2556B33}"/>
              </c:ext>
            </c:extLst>
          </c:dPt>
          <c:dPt>
            <c:idx val="5"/>
            <c:invertIfNegative val="0"/>
            <c:bubble3D val="0"/>
            <c:extLst>
              <c:ext xmlns:c16="http://schemas.microsoft.com/office/drawing/2014/chart" uri="{C3380CC4-5D6E-409C-BE32-E72D297353CC}">
                <c16:uniqueId val="{0000000C-9549-1D4C-8948-CFE1A2556B33}"/>
              </c:ext>
            </c:extLst>
          </c:dPt>
          <c:dPt>
            <c:idx val="6"/>
            <c:invertIfNegative val="0"/>
            <c:bubble3D val="0"/>
            <c:extLst>
              <c:ext xmlns:c16="http://schemas.microsoft.com/office/drawing/2014/chart" uri="{C3380CC4-5D6E-409C-BE32-E72D297353CC}">
                <c16:uniqueId val="{0000000E-9549-1D4C-8948-CFE1A2556B33}"/>
              </c:ext>
            </c:extLst>
          </c:dPt>
          <c:dPt>
            <c:idx val="7"/>
            <c:invertIfNegative val="0"/>
            <c:bubble3D val="0"/>
            <c:extLst>
              <c:ext xmlns:c16="http://schemas.microsoft.com/office/drawing/2014/chart" uri="{C3380CC4-5D6E-409C-BE32-E72D297353CC}">
                <c16:uniqueId val="{00000010-9549-1D4C-8948-CFE1A2556B33}"/>
              </c:ext>
            </c:extLst>
          </c:dPt>
          <c:dPt>
            <c:idx val="8"/>
            <c:invertIfNegative val="0"/>
            <c:bubble3D val="0"/>
            <c:extLst>
              <c:ext xmlns:c16="http://schemas.microsoft.com/office/drawing/2014/chart" uri="{C3380CC4-5D6E-409C-BE32-E72D297353CC}">
                <c16:uniqueId val="{00000012-9549-1D4C-8948-CFE1A2556B33}"/>
              </c:ext>
            </c:extLst>
          </c:dPt>
          <c:dPt>
            <c:idx val="9"/>
            <c:invertIfNegative val="0"/>
            <c:bubble3D val="0"/>
            <c:extLst>
              <c:ext xmlns:c16="http://schemas.microsoft.com/office/drawing/2014/chart" uri="{C3380CC4-5D6E-409C-BE32-E72D297353CC}">
                <c16:uniqueId val="{00000014-9549-1D4C-8948-CFE1A2556B33}"/>
              </c:ext>
            </c:extLst>
          </c:dPt>
          <c:dPt>
            <c:idx val="10"/>
            <c:invertIfNegative val="0"/>
            <c:bubble3D val="0"/>
            <c:extLst>
              <c:ext xmlns:c16="http://schemas.microsoft.com/office/drawing/2014/chart" uri="{C3380CC4-5D6E-409C-BE32-E72D297353CC}">
                <c16:uniqueId val="{00000016-9549-1D4C-8948-CFE1A2556B33}"/>
              </c:ext>
            </c:extLst>
          </c:dPt>
          <c:val>
            <c:numRef>
              <c:f>Sheet1!$B$2:$B$12</c:f>
              <c:numCache>
                <c:formatCode>General</c:formatCode>
                <c:ptCount val="11"/>
                <c:pt idx="0">
                  <c:v>840</c:v>
                </c:pt>
                <c:pt idx="1">
                  <c:v>655</c:v>
                </c:pt>
                <c:pt idx="2">
                  <c:v>635</c:v>
                </c:pt>
                <c:pt idx="3">
                  <c:v>598</c:v>
                </c:pt>
                <c:pt idx="4">
                  <c:v>585</c:v>
                </c:pt>
                <c:pt idx="5">
                  <c:v>564</c:v>
                </c:pt>
                <c:pt idx="6">
                  <c:v>553</c:v>
                </c:pt>
                <c:pt idx="7">
                  <c:v>523</c:v>
                </c:pt>
                <c:pt idx="8">
                  <c:v>484</c:v>
                </c:pt>
                <c:pt idx="9">
                  <c:v>466</c:v>
                </c:pt>
                <c:pt idx="10">
                  <c:v>442</c:v>
                </c:pt>
              </c:numCache>
            </c:numRef>
          </c:val>
          <c:extLst>
            <c:ext xmlns:c16="http://schemas.microsoft.com/office/drawing/2014/chart" uri="{C3380CC4-5D6E-409C-BE32-E72D297353CC}">
              <c16:uniqueId val="{00000017-9549-1D4C-8948-CFE1A2556B33}"/>
            </c:ext>
          </c:extLst>
        </c:ser>
        <c:ser>
          <c:idx val="2"/>
          <c:order val="2"/>
          <c:tx>
            <c:strRef>
              <c:f>Sheet1!$C$1</c:f>
              <c:strCache>
                <c:ptCount val="1"/>
                <c:pt idx="0">
                  <c:v>17-Aug</c:v>
                </c:pt>
              </c:strCache>
            </c:strRef>
          </c:tx>
          <c:spPr>
            <a:solidFill>
              <a:srgbClr val="0070C0"/>
            </a:solidFill>
            <a:ln>
              <a:noFill/>
            </a:ln>
            <a:effectLst/>
          </c:spPr>
          <c:invertIfNegative val="0"/>
          <c:val>
            <c:numRef>
              <c:f>Sheet1!$C$2:$C$12</c:f>
              <c:numCache>
                <c:formatCode>General</c:formatCode>
                <c:ptCount val="11"/>
                <c:pt idx="0">
                  <c:v>453</c:v>
                </c:pt>
                <c:pt idx="1">
                  <c:v>467</c:v>
                </c:pt>
                <c:pt idx="2">
                  <c:v>453</c:v>
                </c:pt>
                <c:pt idx="3">
                  <c:v>421</c:v>
                </c:pt>
                <c:pt idx="4">
                  <c:v>392</c:v>
                </c:pt>
                <c:pt idx="5">
                  <c:v>417</c:v>
                </c:pt>
                <c:pt idx="6">
                  <c:v>363</c:v>
                </c:pt>
                <c:pt idx="7">
                  <c:v>472</c:v>
                </c:pt>
                <c:pt idx="8">
                  <c:v>466</c:v>
                </c:pt>
                <c:pt idx="9">
                  <c:v>408</c:v>
                </c:pt>
                <c:pt idx="10">
                  <c:v>438</c:v>
                </c:pt>
              </c:numCache>
            </c:numRef>
          </c:val>
          <c:extLst>
            <c:ext xmlns:c16="http://schemas.microsoft.com/office/drawing/2014/chart" uri="{C3380CC4-5D6E-409C-BE32-E72D297353CC}">
              <c16:uniqueId val="{00000018-9549-1D4C-8948-CFE1A2556B33}"/>
            </c:ext>
          </c:extLst>
        </c:ser>
        <c:dLbls>
          <c:showLegendKey val="0"/>
          <c:showVal val="0"/>
          <c:showCatName val="0"/>
          <c:showSerName val="0"/>
          <c:showPercent val="0"/>
          <c:showBubbleSize val="0"/>
        </c:dLbls>
        <c:gapWidth val="219"/>
        <c:overlap val="-27"/>
        <c:axId val="2142732456"/>
        <c:axId val="2142956088"/>
      </c:barChart>
      <c:catAx>
        <c:axId val="21427324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956088"/>
        <c:crosses val="autoZero"/>
        <c:auto val="1"/>
        <c:lblAlgn val="ctr"/>
        <c:lblOffset val="100"/>
        <c:noMultiLvlLbl val="0"/>
      </c:catAx>
      <c:valAx>
        <c:axId val="2142956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73245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Sheet1!$B$2:$B$4</c:f>
              <c:strCache>
                <c:ptCount val="1"/>
                <c:pt idx="0">
                  <c:v>Accuracy of Response Multi-sensory </c:v>
                </c:pt>
              </c:strCache>
            </c:strRef>
          </c:tx>
          <c:invertIfNegative val="0"/>
          <c:cat>
            <c:strRef>
              <c:f>Sheet1!$A$5:$A$8</c:f>
              <c:strCache>
                <c:ptCount val="4"/>
                <c:pt idx="0">
                  <c:v>Sounds</c:v>
                </c:pt>
                <c:pt idx="1">
                  <c:v>Sounds/Sym</c:v>
                </c:pt>
                <c:pt idx="2">
                  <c:v>Sounds/Pics</c:v>
                </c:pt>
                <c:pt idx="3">
                  <c:v>Blending</c:v>
                </c:pt>
              </c:strCache>
            </c:strRef>
          </c:cat>
          <c:val>
            <c:numRef>
              <c:f>Sheet1!$B$5:$B$8</c:f>
              <c:numCache>
                <c:formatCode>General</c:formatCode>
                <c:ptCount val="4"/>
                <c:pt idx="0">
                  <c:v>75</c:v>
                </c:pt>
                <c:pt idx="1">
                  <c:v>65</c:v>
                </c:pt>
                <c:pt idx="2">
                  <c:v>75</c:v>
                </c:pt>
                <c:pt idx="3">
                  <c:v>50</c:v>
                </c:pt>
              </c:numCache>
            </c:numRef>
          </c:val>
          <c:extLst>
            <c:ext xmlns:c16="http://schemas.microsoft.com/office/drawing/2014/chart" uri="{C3380CC4-5D6E-409C-BE32-E72D297353CC}">
              <c16:uniqueId val="{00000000-CFDA-1146-A818-5F5833B1D2A4}"/>
            </c:ext>
          </c:extLst>
        </c:ser>
        <c:ser>
          <c:idx val="1"/>
          <c:order val="1"/>
          <c:tx>
            <c:strRef>
              <c:f>Sheet1!$C$2:$C$4</c:f>
              <c:strCache>
                <c:ptCount val="1"/>
                <c:pt idx="0">
                  <c:v>Accuracy of Response Regular Instruction</c:v>
                </c:pt>
              </c:strCache>
            </c:strRef>
          </c:tx>
          <c:invertIfNegative val="0"/>
          <c:cat>
            <c:strRef>
              <c:f>Sheet1!$A$5:$A$8</c:f>
              <c:strCache>
                <c:ptCount val="4"/>
                <c:pt idx="0">
                  <c:v>Sounds</c:v>
                </c:pt>
                <c:pt idx="1">
                  <c:v>Sounds/Sym</c:v>
                </c:pt>
                <c:pt idx="2">
                  <c:v>Sounds/Pics</c:v>
                </c:pt>
                <c:pt idx="3">
                  <c:v>Blending</c:v>
                </c:pt>
              </c:strCache>
            </c:strRef>
          </c:cat>
          <c:val>
            <c:numRef>
              <c:f>Sheet1!$C$5:$C$8</c:f>
              <c:numCache>
                <c:formatCode>General</c:formatCode>
                <c:ptCount val="4"/>
                <c:pt idx="0">
                  <c:v>30</c:v>
                </c:pt>
                <c:pt idx="1">
                  <c:v>45</c:v>
                </c:pt>
                <c:pt idx="2">
                  <c:v>55</c:v>
                </c:pt>
                <c:pt idx="3">
                  <c:v>30</c:v>
                </c:pt>
              </c:numCache>
            </c:numRef>
          </c:val>
          <c:extLst>
            <c:ext xmlns:c16="http://schemas.microsoft.com/office/drawing/2014/chart" uri="{C3380CC4-5D6E-409C-BE32-E72D297353CC}">
              <c16:uniqueId val="{00000001-CFDA-1146-A818-5F5833B1D2A4}"/>
            </c:ext>
          </c:extLst>
        </c:ser>
        <c:dLbls>
          <c:showLegendKey val="0"/>
          <c:showVal val="0"/>
          <c:showCatName val="0"/>
          <c:showSerName val="0"/>
          <c:showPercent val="0"/>
          <c:showBubbleSize val="0"/>
        </c:dLbls>
        <c:gapWidth val="150"/>
        <c:axId val="-1207091552"/>
        <c:axId val="-1170203712"/>
      </c:barChart>
      <c:catAx>
        <c:axId val="-1207091552"/>
        <c:scaling>
          <c:orientation val="minMax"/>
        </c:scaling>
        <c:delete val="0"/>
        <c:axPos val="b"/>
        <c:numFmt formatCode="General" sourceLinked="0"/>
        <c:majorTickMark val="out"/>
        <c:minorTickMark val="none"/>
        <c:tickLblPos val="nextTo"/>
        <c:crossAx val="-1170203712"/>
        <c:crosses val="autoZero"/>
        <c:auto val="1"/>
        <c:lblAlgn val="ctr"/>
        <c:lblOffset val="100"/>
        <c:noMultiLvlLbl val="0"/>
      </c:catAx>
      <c:valAx>
        <c:axId val="-1170203712"/>
        <c:scaling>
          <c:orientation val="minMax"/>
        </c:scaling>
        <c:delete val="0"/>
        <c:axPos val="l"/>
        <c:majorGridlines/>
        <c:numFmt formatCode="General" sourceLinked="1"/>
        <c:majorTickMark val="out"/>
        <c:minorTickMark val="none"/>
        <c:tickLblPos val="nextTo"/>
        <c:crossAx val="-1207091552"/>
        <c:crosses val="autoZero"/>
        <c:crossBetween val="between"/>
      </c:valAx>
    </c:plotArea>
    <c:legend>
      <c:legendPos val="r"/>
      <c:layout>
        <c:manualLayout>
          <c:xMode val="edge"/>
          <c:yMode val="edge"/>
          <c:x val="0.76934744569972235"/>
          <c:y val="0.45425709229887923"/>
          <c:w val="0.22340617748868347"/>
          <c:h val="0.10919315863150321"/>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22302-C37C-47FC-8DEF-01D1A4F7DA76}" type="doc">
      <dgm:prSet loTypeId="urn:microsoft.com/office/officeart/2005/8/layout/bProcess3" loCatId="process" qsTypeId="urn:microsoft.com/office/officeart/2005/8/quickstyle/simple3" qsCatId="simple" csTypeId="urn:microsoft.com/office/officeart/2005/8/colors/colorful1#1" csCatId="colorful" phldr="1"/>
      <dgm:spPr/>
      <dgm:t>
        <a:bodyPr/>
        <a:lstStyle/>
        <a:p>
          <a:endParaRPr lang="en-US"/>
        </a:p>
      </dgm:t>
    </dgm:pt>
    <dgm:pt modelId="{8802E626-19BB-46CC-A7FC-12CA1D72E5B1}">
      <dgm:prSet phldrT="[Text]" custT="1"/>
      <dgm:spPr/>
      <dgm:t>
        <a:bodyPr/>
        <a:lstStyle/>
        <a:p>
          <a:r>
            <a:rPr lang="en-US" sz="1800">
              <a:latin typeface="Times New Roman" panose="02020603050405020304" pitchFamily="18" charset="0"/>
              <a:cs typeface="Times New Roman" panose="02020603050405020304" pitchFamily="18" charset="0"/>
            </a:rPr>
            <a:t>Standard or Benchmark Aligned to Course Description</a:t>
          </a:r>
        </a:p>
      </dgm:t>
    </dgm:pt>
    <dgm:pt modelId="{8B20BD13-861A-4031-BA89-66FABF9399B7}" type="parTrans" cxnId="{B2701858-AE83-4A0A-A1EA-7BE56951082F}">
      <dgm:prSet/>
      <dgm:spPr/>
      <dgm:t>
        <a:bodyPr/>
        <a:lstStyle/>
        <a:p>
          <a:endParaRPr lang="en-US"/>
        </a:p>
      </dgm:t>
    </dgm:pt>
    <dgm:pt modelId="{C80182CC-F589-4137-8798-C64CFCF98200}" type="sibTrans" cxnId="{B2701858-AE83-4A0A-A1EA-7BE56951082F}">
      <dgm:prSet custT="1"/>
      <dgm:spPr/>
      <dgm:t>
        <a:bodyPr/>
        <a:lstStyle/>
        <a:p>
          <a:endParaRPr lang="en-US" sz="500">
            <a:latin typeface="Times New Roman" panose="02020603050405020304" pitchFamily="18" charset="0"/>
            <a:cs typeface="Times New Roman" panose="02020603050405020304" pitchFamily="18" charset="0"/>
          </a:endParaRPr>
        </a:p>
      </dgm:t>
    </dgm:pt>
    <dgm:pt modelId="{EEF1BE3C-6469-4F98-A203-7765D6DD2302}">
      <dgm:prSet phldrT="[Text]" custT="1"/>
      <dgm:spPr/>
      <dgm:t>
        <a:bodyPr/>
        <a:lstStyle/>
        <a:p>
          <a:r>
            <a:rPr lang="en-US" sz="1400" dirty="0">
              <a:latin typeface="Times New Roman" panose="02020603050405020304" pitchFamily="18" charset="0"/>
              <a:cs typeface="Times New Roman" panose="02020603050405020304" pitchFamily="18" charset="0"/>
            </a:rPr>
            <a:t>Guides the development of the lesson beginning with the desired outcome</a:t>
          </a:r>
        </a:p>
      </dgm:t>
    </dgm:pt>
    <dgm:pt modelId="{9F695D05-08A0-4306-A7F6-8EB70DB58C0A}" type="parTrans" cxnId="{423AF84E-886D-4A11-BAD8-EF259C9A80EA}">
      <dgm:prSet/>
      <dgm:spPr/>
      <dgm:t>
        <a:bodyPr/>
        <a:lstStyle/>
        <a:p>
          <a:endParaRPr lang="en-US"/>
        </a:p>
      </dgm:t>
    </dgm:pt>
    <dgm:pt modelId="{D6763C5C-D9E6-4D38-A721-939E6182A422}" type="sibTrans" cxnId="{423AF84E-886D-4A11-BAD8-EF259C9A80EA}">
      <dgm:prSet/>
      <dgm:spPr/>
      <dgm:t>
        <a:bodyPr/>
        <a:lstStyle/>
        <a:p>
          <a:endParaRPr lang="en-US"/>
        </a:p>
      </dgm:t>
    </dgm:pt>
    <dgm:pt modelId="{7CFB23B1-DA45-46F5-9C96-7C7084B7FD5A}">
      <dgm:prSet phldrT="[Text]" custT="1"/>
      <dgm:spPr/>
      <dgm:t>
        <a:bodyPr/>
        <a:lstStyle/>
        <a:p>
          <a:r>
            <a:rPr lang="en-US" sz="1800">
              <a:latin typeface="Times New Roman" panose="02020603050405020304" pitchFamily="18" charset="0"/>
              <a:cs typeface="Times New Roman" panose="02020603050405020304" pitchFamily="18" charset="0"/>
            </a:rPr>
            <a:t>Learning Goals</a:t>
          </a:r>
        </a:p>
      </dgm:t>
    </dgm:pt>
    <dgm:pt modelId="{EE7B2623-343A-4379-94DA-96566A390455}" type="parTrans" cxnId="{C2A4328C-B02A-4916-BD2E-492CD3963BF2}">
      <dgm:prSet/>
      <dgm:spPr/>
      <dgm:t>
        <a:bodyPr/>
        <a:lstStyle/>
        <a:p>
          <a:endParaRPr lang="en-US"/>
        </a:p>
      </dgm:t>
    </dgm:pt>
    <dgm:pt modelId="{8CFB2AFE-52DC-4AF3-9BAB-E20D9D24978A}" type="sibTrans" cxnId="{C2A4328C-B02A-4916-BD2E-492CD3963BF2}">
      <dgm:prSet custT="1"/>
      <dgm:spPr/>
      <dgm:t>
        <a:bodyPr/>
        <a:lstStyle/>
        <a:p>
          <a:endParaRPr lang="en-US" sz="500">
            <a:latin typeface="Times New Roman" panose="02020603050405020304" pitchFamily="18" charset="0"/>
            <a:cs typeface="Times New Roman" panose="02020603050405020304" pitchFamily="18" charset="0"/>
          </a:endParaRPr>
        </a:p>
      </dgm:t>
    </dgm:pt>
    <dgm:pt modelId="{6AF445B4-8BDD-4B01-8BA7-2E902FC7654A}">
      <dgm:prSet phldrT="[Text]" custT="1"/>
      <dgm:spPr/>
      <dgm:t>
        <a:bodyPr/>
        <a:lstStyle/>
        <a:p>
          <a:r>
            <a:rPr lang="en-US" sz="1800" strike="noStrike" baseline="0">
              <a:latin typeface="Times New Roman" panose="02020603050405020304" pitchFamily="18" charset="0"/>
              <a:cs typeface="Times New Roman" panose="02020603050405020304" pitchFamily="18" charset="0"/>
            </a:rPr>
            <a:t>Formative, Interim, and/or Summative </a:t>
          </a:r>
          <a:r>
            <a:rPr lang="en-US" sz="1800">
              <a:latin typeface="Times New Roman" panose="02020603050405020304" pitchFamily="18" charset="0"/>
              <a:cs typeface="Times New Roman" panose="02020603050405020304" pitchFamily="18" charset="0"/>
            </a:rPr>
            <a:t>Assessments</a:t>
          </a:r>
        </a:p>
      </dgm:t>
    </dgm:pt>
    <dgm:pt modelId="{C65D236A-F56D-4609-BC71-6FB362B39136}" type="parTrans" cxnId="{CDEED556-5EC5-4C34-A5D1-59A53A9B1885}">
      <dgm:prSet/>
      <dgm:spPr/>
      <dgm:t>
        <a:bodyPr/>
        <a:lstStyle/>
        <a:p>
          <a:endParaRPr lang="en-US"/>
        </a:p>
      </dgm:t>
    </dgm:pt>
    <dgm:pt modelId="{281EBC66-DAE1-4979-8C1A-F1D5121C458A}" type="sibTrans" cxnId="{CDEED556-5EC5-4C34-A5D1-59A53A9B1885}">
      <dgm:prSet/>
      <dgm:spPr/>
      <dgm:t>
        <a:bodyPr/>
        <a:lstStyle/>
        <a:p>
          <a:endParaRPr lang="en-US"/>
        </a:p>
      </dgm:t>
    </dgm:pt>
    <dgm:pt modelId="{FC63DAEF-C3BD-4C18-BBE8-84B750E1FAE1}">
      <dgm:prSet phldrT="[Text]" custT="1"/>
      <dgm:spPr/>
      <dgm:t>
        <a:bodyPr/>
        <a:lstStyle/>
        <a:p>
          <a:r>
            <a:rPr lang="en-US" sz="1400">
              <a:latin typeface="Times New Roman" panose="02020603050405020304" pitchFamily="18" charset="0"/>
              <a:cs typeface="Times New Roman" panose="02020603050405020304" pitchFamily="18" charset="0"/>
            </a:rPr>
            <a:t>Provides multiple sources of student data to guide decisions about adjusting instruction and/or providing interventions</a:t>
          </a:r>
        </a:p>
      </dgm:t>
    </dgm:pt>
    <dgm:pt modelId="{FC8B60F5-1209-4497-897D-546D3B0B1A38}" type="parTrans" cxnId="{DDF851B3-5237-4325-A031-AC01922358C9}">
      <dgm:prSet/>
      <dgm:spPr/>
      <dgm:t>
        <a:bodyPr/>
        <a:lstStyle/>
        <a:p>
          <a:endParaRPr lang="en-US"/>
        </a:p>
      </dgm:t>
    </dgm:pt>
    <dgm:pt modelId="{F770E105-2AA3-4D24-A7FA-49100674C1B4}" type="sibTrans" cxnId="{DDF851B3-5237-4325-A031-AC01922358C9}">
      <dgm:prSet/>
      <dgm:spPr/>
      <dgm:t>
        <a:bodyPr/>
        <a:lstStyle/>
        <a:p>
          <a:endParaRPr lang="en-US"/>
        </a:p>
      </dgm:t>
    </dgm:pt>
    <dgm:pt modelId="{9E297EE2-7DE4-434D-9B2D-90494BE7F4FF}">
      <dgm:prSet custT="1"/>
      <dgm:spPr/>
      <dgm:t>
        <a:bodyPr/>
        <a:lstStyle/>
        <a:p>
          <a:r>
            <a:rPr lang="en-US" sz="1800">
              <a:latin typeface="Times New Roman" panose="02020603050405020304" pitchFamily="18" charset="0"/>
              <a:cs typeface="Times New Roman" panose="02020603050405020304" pitchFamily="18" charset="0"/>
            </a:rPr>
            <a:t>Engaging Lesson</a:t>
          </a:r>
        </a:p>
      </dgm:t>
    </dgm:pt>
    <dgm:pt modelId="{40479518-DED2-4D56-8290-F505FC2A723A}" type="parTrans" cxnId="{1FAACFB1-9E98-4DBD-A076-3DF11F73730F}">
      <dgm:prSet/>
      <dgm:spPr/>
      <dgm:t>
        <a:bodyPr/>
        <a:lstStyle/>
        <a:p>
          <a:endParaRPr lang="en-US"/>
        </a:p>
      </dgm:t>
    </dgm:pt>
    <dgm:pt modelId="{ECBFA06C-826A-4611-8CB4-C74FD3481D88}" type="sibTrans" cxnId="{1FAACFB1-9E98-4DBD-A076-3DF11F73730F}">
      <dgm:prSet custT="1"/>
      <dgm:spPr/>
      <dgm:t>
        <a:bodyPr/>
        <a:lstStyle/>
        <a:p>
          <a:endParaRPr lang="en-US" sz="500">
            <a:latin typeface="Times New Roman" panose="02020603050405020304" pitchFamily="18" charset="0"/>
            <a:cs typeface="Times New Roman" panose="02020603050405020304" pitchFamily="18" charset="0"/>
          </a:endParaRPr>
        </a:p>
      </dgm:t>
    </dgm:pt>
    <dgm:pt modelId="{B78F09D8-8962-4338-AE4C-0D090B397713}">
      <dgm:prSet custT="1"/>
      <dgm:spPr/>
      <dgm:t>
        <a:bodyPr/>
        <a:lstStyle/>
        <a:p>
          <a:r>
            <a:rPr lang="en-US" sz="1400">
              <a:latin typeface="Times New Roman" panose="02020603050405020304" pitchFamily="18" charset="0"/>
              <a:cs typeface="Times New Roman" panose="02020603050405020304" pitchFamily="18" charset="0"/>
            </a:rPr>
            <a:t>Includes appropriate and meaningful activities that engage students in the learning process, address common misconceptions, and incorporate higher-order thinking skills</a:t>
          </a:r>
        </a:p>
      </dgm:t>
    </dgm:pt>
    <dgm:pt modelId="{BB21AC01-A81F-46CE-A49B-E1B0FEF88770}" type="parTrans" cxnId="{69A7C910-2C32-40BA-97B8-8C4E5B41AAF0}">
      <dgm:prSet/>
      <dgm:spPr/>
      <dgm:t>
        <a:bodyPr/>
        <a:lstStyle/>
        <a:p>
          <a:endParaRPr lang="en-US"/>
        </a:p>
      </dgm:t>
    </dgm:pt>
    <dgm:pt modelId="{2DF3DFAB-AAFB-4307-B1C9-383528C81E30}" type="sibTrans" cxnId="{69A7C910-2C32-40BA-97B8-8C4E5B41AAF0}">
      <dgm:prSet/>
      <dgm:spPr/>
      <dgm:t>
        <a:bodyPr/>
        <a:lstStyle/>
        <a:p>
          <a:endParaRPr lang="en-US"/>
        </a:p>
      </dgm:t>
    </dgm:pt>
    <dgm:pt modelId="{A4560BA9-4A96-4435-899A-6F49BA1A11AF}">
      <dgm:prSet phldrT="[Text]" custT="1"/>
      <dgm:spPr/>
      <dgm:t>
        <a:bodyPr/>
        <a:lstStyle/>
        <a:p>
          <a:r>
            <a:rPr lang="en-US" sz="1400">
              <a:latin typeface="Times New Roman" panose="02020603050405020304" pitchFamily="18" charset="0"/>
              <a:cs typeface="Times New Roman" panose="02020603050405020304" pitchFamily="18" charset="0"/>
            </a:rPr>
            <a:t>Describes what students should know and be able to do </a:t>
          </a:r>
        </a:p>
      </dgm:t>
    </dgm:pt>
    <dgm:pt modelId="{8730E223-FC5F-4B7F-80AE-FB54834A6A82}" type="sibTrans" cxnId="{FBB1FFDC-5456-449F-BFC4-F4D922A8B522}">
      <dgm:prSet/>
      <dgm:spPr/>
      <dgm:t>
        <a:bodyPr/>
        <a:lstStyle/>
        <a:p>
          <a:endParaRPr lang="en-US"/>
        </a:p>
      </dgm:t>
    </dgm:pt>
    <dgm:pt modelId="{AC8D16BF-711F-4CF8-8CC1-86F254206EB9}" type="parTrans" cxnId="{FBB1FFDC-5456-449F-BFC4-F4D922A8B522}">
      <dgm:prSet/>
      <dgm:spPr/>
      <dgm:t>
        <a:bodyPr/>
        <a:lstStyle/>
        <a:p>
          <a:endParaRPr lang="en-US"/>
        </a:p>
      </dgm:t>
    </dgm:pt>
    <dgm:pt modelId="{7BAC53CB-9488-475F-B012-43F148A3843D}">
      <dgm:prSet custT="1"/>
      <dgm:spPr/>
      <dgm:t>
        <a:bodyPr/>
        <a:lstStyle/>
        <a:p>
          <a:r>
            <a:rPr lang="en-US" sz="1400">
              <a:latin typeface="Times New Roman" panose="02020603050405020304" pitchFamily="18" charset="0"/>
              <a:cs typeface="Times New Roman" panose="02020603050405020304" pitchFamily="18" charset="0"/>
            </a:rPr>
            <a:t>Includes essential questions and</a:t>
          </a:r>
        </a:p>
      </dgm:t>
    </dgm:pt>
    <dgm:pt modelId="{788DDBC4-B0DF-4246-9749-98287D39B30A}" type="parTrans" cxnId="{070C3595-B1DA-4B75-876E-A8E87D0FF0F5}">
      <dgm:prSet/>
      <dgm:spPr/>
      <dgm:t>
        <a:bodyPr/>
        <a:lstStyle/>
        <a:p>
          <a:endParaRPr lang="en-US"/>
        </a:p>
      </dgm:t>
    </dgm:pt>
    <dgm:pt modelId="{878131EC-1E48-41B9-895A-D4A46838AA1C}" type="sibTrans" cxnId="{070C3595-B1DA-4B75-876E-A8E87D0FF0F5}">
      <dgm:prSet/>
      <dgm:spPr/>
      <dgm:t>
        <a:bodyPr/>
        <a:lstStyle/>
        <a:p>
          <a:endParaRPr lang="en-US"/>
        </a:p>
      </dgm:t>
    </dgm:pt>
    <dgm:pt modelId="{F5B271F7-3D73-433B-8E4A-014749FEB00A}">
      <dgm:prSet custT="1"/>
      <dgm:spPr/>
      <dgm:t>
        <a:bodyPr/>
        <a:lstStyle/>
        <a:p>
          <a:r>
            <a:rPr lang="en-US" sz="1400">
              <a:latin typeface="Times New Roman" panose="02020603050405020304" pitchFamily="18" charset="0"/>
              <a:cs typeface="Times New Roman" panose="02020603050405020304" pitchFamily="18" charset="0"/>
            </a:rPr>
            <a:t>Rubrics to define levels of knowledge acquisition</a:t>
          </a:r>
        </a:p>
      </dgm:t>
    </dgm:pt>
    <dgm:pt modelId="{4404E11C-E720-47AF-967B-798D791600E0}" type="parTrans" cxnId="{5CD3C6B1-8C2E-4EFA-888E-EA40CED47240}">
      <dgm:prSet/>
      <dgm:spPr/>
      <dgm:t>
        <a:bodyPr/>
        <a:lstStyle/>
        <a:p>
          <a:endParaRPr lang="en-US"/>
        </a:p>
      </dgm:t>
    </dgm:pt>
    <dgm:pt modelId="{9A59C6E2-3F33-4003-9150-DD751EC483A3}" type="sibTrans" cxnId="{5CD3C6B1-8C2E-4EFA-888E-EA40CED47240}">
      <dgm:prSet/>
      <dgm:spPr/>
      <dgm:t>
        <a:bodyPr/>
        <a:lstStyle/>
        <a:p>
          <a:endParaRPr lang="en-US"/>
        </a:p>
      </dgm:t>
    </dgm:pt>
    <dgm:pt modelId="{D88CFCAF-E80D-4798-97AE-0916118A26B9}" type="pres">
      <dgm:prSet presAssocID="{8D122302-C37C-47FC-8DEF-01D1A4F7DA76}" presName="Name0" presStyleCnt="0">
        <dgm:presLayoutVars>
          <dgm:dir/>
          <dgm:resizeHandles val="exact"/>
        </dgm:presLayoutVars>
      </dgm:prSet>
      <dgm:spPr/>
    </dgm:pt>
    <dgm:pt modelId="{91B99B9B-1B52-484B-8072-13691E544770}" type="pres">
      <dgm:prSet presAssocID="{8802E626-19BB-46CC-A7FC-12CA1D72E5B1}" presName="node" presStyleLbl="node1" presStyleIdx="0" presStyleCnt="4">
        <dgm:presLayoutVars>
          <dgm:bulletEnabled val="1"/>
        </dgm:presLayoutVars>
      </dgm:prSet>
      <dgm:spPr/>
    </dgm:pt>
    <dgm:pt modelId="{A80C8091-C4D9-4B14-A2DB-984B70061535}" type="pres">
      <dgm:prSet presAssocID="{C80182CC-F589-4137-8798-C64CFCF98200}" presName="sibTrans" presStyleLbl="sibTrans1D1" presStyleIdx="0" presStyleCnt="3"/>
      <dgm:spPr/>
    </dgm:pt>
    <dgm:pt modelId="{9539FAE3-94DD-47DF-AC88-69F2240B756D}" type="pres">
      <dgm:prSet presAssocID="{C80182CC-F589-4137-8798-C64CFCF98200}" presName="connectorText" presStyleLbl="sibTrans1D1" presStyleIdx="0" presStyleCnt="3"/>
      <dgm:spPr/>
    </dgm:pt>
    <dgm:pt modelId="{B43C0DF3-D776-4A34-B3AA-F326CDC6F8C3}" type="pres">
      <dgm:prSet presAssocID="{7CFB23B1-DA45-46F5-9C96-7C7084B7FD5A}" presName="node" presStyleLbl="node1" presStyleIdx="1" presStyleCnt="4">
        <dgm:presLayoutVars>
          <dgm:bulletEnabled val="1"/>
        </dgm:presLayoutVars>
      </dgm:prSet>
      <dgm:spPr/>
    </dgm:pt>
    <dgm:pt modelId="{7CD88471-EC07-44BD-8E76-AECFF32478F3}" type="pres">
      <dgm:prSet presAssocID="{8CFB2AFE-52DC-4AF3-9BAB-E20D9D24978A}" presName="sibTrans" presStyleLbl="sibTrans1D1" presStyleIdx="1" presStyleCnt="3"/>
      <dgm:spPr/>
    </dgm:pt>
    <dgm:pt modelId="{252DEB19-5BBB-42F4-9ED7-061001A5A099}" type="pres">
      <dgm:prSet presAssocID="{8CFB2AFE-52DC-4AF3-9BAB-E20D9D24978A}" presName="connectorText" presStyleLbl="sibTrans1D1" presStyleIdx="1" presStyleCnt="3"/>
      <dgm:spPr/>
    </dgm:pt>
    <dgm:pt modelId="{D596E840-D1F9-4A8B-BEF7-08208E91423C}" type="pres">
      <dgm:prSet presAssocID="{9E297EE2-7DE4-434D-9B2D-90494BE7F4FF}" presName="node" presStyleLbl="node1" presStyleIdx="2" presStyleCnt="4">
        <dgm:presLayoutVars>
          <dgm:bulletEnabled val="1"/>
        </dgm:presLayoutVars>
      </dgm:prSet>
      <dgm:spPr/>
    </dgm:pt>
    <dgm:pt modelId="{46D0E248-B2CD-442C-B9D3-A973705A1854}" type="pres">
      <dgm:prSet presAssocID="{ECBFA06C-826A-4611-8CB4-C74FD3481D88}" presName="sibTrans" presStyleLbl="sibTrans1D1" presStyleIdx="2" presStyleCnt="3"/>
      <dgm:spPr/>
    </dgm:pt>
    <dgm:pt modelId="{A8E348A0-A7C9-475A-983B-09BB68FC7131}" type="pres">
      <dgm:prSet presAssocID="{ECBFA06C-826A-4611-8CB4-C74FD3481D88}" presName="connectorText" presStyleLbl="sibTrans1D1" presStyleIdx="2" presStyleCnt="3"/>
      <dgm:spPr/>
    </dgm:pt>
    <dgm:pt modelId="{645ED9EE-FE4D-4BD9-BACF-03912A0CB0A7}" type="pres">
      <dgm:prSet presAssocID="{6AF445B4-8BDD-4B01-8BA7-2E902FC7654A}" presName="node" presStyleLbl="node1" presStyleIdx="3" presStyleCnt="4">
        <dgm:presLayoutVars>
          <dgm:bulletEnabled val="1"/>
        </dgm:presLayoutVars>
      </dgm:prSet>
      <dgm:spPr/>
    </dgm:pt>
  </dgm:ptLst>
  <dgm:cxnLst>
    <dgm:cxn modelId="{52170402-E33C-FE4C-A85A-70943A25CEE9}" type="presOf" srcId="{B78F09D8-8962-4338-AE4C-0D090B397713}" destId="{D596E840-D1F9-4A8B-BEF7-08208E91423C}" srcOrd="0" destOrd="1" presId="urn:microsoft.com/office/officeart/2005/8/layout/bProcess3"/>
    <dgm:cxn modelId="{69A7C910-2C32-40BA-97B8-8C4E5B41AAF0}" srcId="{9E297EE2-7DE4-434D-9B2D-90494BE7F4FF}" destId="{B78F09D8-8962-4338-AE4C-0D090B397713}" srcOrd="0" destOrd="0" parTransId="{BB21AC01-A81F-46CE-A49B-E1B0FEF88770}" sibTransId="{2DF3DFAB-AAFB-4307-B1C9-383528C81E30}"/>
    <dgm:cxn modelId="{14E4EB11-252F-534D-A03D-55B3E434C96A}" type="presOf" srcId="{ECBFA06C-826A-4611-8CB4-C74FD3481D88}" destId="{46D0E248-B2CD-442C-B9D3-A973705A1854}" srcOrd="0" destOrd="0" presId="urn:microsoft.com/office/officeart/2005/8/layout/bProcess3"/>
    <dgm:cxn modelId="{21C0171B-A5A7-3949-9446-F5F1A5606CCD}" type="presOf" srcId="{8D122302-C37C-47FC-8DEF-01D1A4F7DA76}" destId="{D88CFCAF-E80D-4798-97AE-0916118A26B9}" srcOrd="0" destOrd="0" presId="urn:microsoft.com/office/officeart/2005/8/layout/bProcess3"/>
    <dgm:cxn modelId="{887B8D2B-DEE1-6943-B414-E5C54EBEE030}" type="presOf" srcId="{EEF1BE3C-6469-4F98-A203-7765D6DD2302}" destId="{91B99B9B-1B52-484B-8072-13691E544770}" srcOrd="0" destOrd="1" presId="urn:microsoft.com/office/officeart/2005/8/layout/bProcess3"/>
    <dgm:cxn modelId="{32F5BB45-52A9-C043-B286-58B9EC590CE9}" type="presOf" srcId="{8CFB2AFE-52DC-4AF3-9BAB-E20D9D24978A}" destId="{7CD88471-EC07-44BD-8E76-AECFF32478F3}" srcOrd="0" destOrd="0" presId="urn:microsoft.com/office/officeart/2005/8/layout/bProcess3"/>
    <dgm:cxn modelId="{423AF84E-886D-4A11-BAD8-EF259C9A80EA}" srcId="{8802E626-19BB-46CC-A7FC-12CA1D72E5B1}" destId="{EEF1BE3C-6469-4F98-A203-7765D6DD2302}" srcOrd="0" destOrd="0" parTransId="{9F695D05-08A0-4306-A7F6-8EB70DB58C0A}" sibTransId="{D6763C5C-D9E6-4D38-A721-939E6182A422}"/>
    <dgm:cxn modelId="{9238B352-CFF6-6941-8D14-B84E215F4B69}" type="presOf" srcId="{C80182CC-F589-4137-8798-C64CFCF98200}" destId="{9539FAE3-94DD-47DF-AC88-69F2240B756D}" srcOrd="1" destOrd="0" presId="urn:microsoft.com/office/officeart/2005/8/layout/bProcess3"/>
    <dgm:cxn modelId="{CDEED556-5EC5-4C34-A5D1-59A53A9B1885}" srcId="{8D122302-C37C-47FC-8DEF-01D1A4F7DA76}" destId="{6AF445B4-8BDD-4B01-8BA7-2E902FC7654A}" srcOrd="3" destOrd="0" parTransId="{C65D236A-F56D-4609-BC71-6FB362B39136}" sibTransId="{281EBC66-DAE1-4979-8C1A-F1D5121C458A}"/>
    <dgm:cxn modelId="{B2701858-AE83-4A0A-A1EA-7BE56951082F}" srcId="{8D122302-C37C-47FC-8DEF-01D1A4F7DA76}" destId="{8802E626-19BB-46CC-A7FC-12CA1D72E5B1}" srcOrd="0" destOrd="0" parTransId="{8B20BD13-861A-4031-BA89-66FABF9399B7}" sibTransId="{C80182CC-F589-4137-8798-C64CFCF98200}"/>
    <dgm:cxn modelId="{3465A05B-368A-574A-B4E8-0EF450C0714E}" type="presOf" srcId="{FC63DAEF-C3BD-4C18-BBE8-84B750E1FAE1}" destId="{645ED9EE-FE4D-4BD9-BACF-03912A0CB0A7}" srcOrd="0" destOrd="1" presId="urn:microsoft.com/office/officeart/2005/8/layout/bProcess3"/>
    <dgm:cxn modelId="{A8A3D160-5B59-1A4D-BC19-427D12388279}" type="presOf" srcId="{7CFB23B1-DA45-46F5-9C96-7C7084B7FD5A}" destId="{B43C0DF3-D776-4A34-B3AA-F326CDC6F8C3}" srcOrd="0" destOrd="0" presId="urn:microsoft.com/office/officeart/2005/8/layout/bProcess3"/>
    <dgm:cxn modelId="{FE318862-4D62-E641-9A66-F700297062BE}" type="presOf" srcId="{C80182CC-F589-4137-8798-C64CFCF98200}" destId="{A80C8091-C4D9-4B14-A2DB-984B70061535}" srcOrd="0" destOrd="0" presId="urn:microsoft.com/office/officeart/2005/8/layout/bProcess3"/>
    <dgm:cxn modelId="{B756677A-09B8-1F4C-98EE-5B9CC0638C65}" type="presOf" srcId="{8802E626-19BB-46CC-A7FC-12CA1D72E5B1}" destId="{91B99B9B-1B52-484B-8072-13691E544770}" srcOrd="0" destOrd="0" presId="urn:microsoft.com/office/officeart/2005/8/layout/bProcess3"/>
    <dgm:cxn modelId="{28601387-AB78-8A4D-95EE-421148CFCE12}" type="presOf" srcId="{6AF445B4-8BDD-4B01-8BA7-2E902FC7654A}" destId="{645ED9EE-FE4D-4BD9-BACF-03912A0CB0A7}" srcOrd="0" destOrd="0" presId="urn:microsoft.com/office/officeart/2005/8/layout/bProcess3"/>
    <dgm:cxn modelId="{7E179887-E0F7-0B4C-974F-1ECF5DD74EDC}" type="presOf" srcId="{A4560BA9-4A96-4435-899A-6F49BA1A11AF}" destId="{B43C0DF3-D776-4A34-B3AA-F326CDC6F8C3}" srcOrd="0" destOrd="1" presId="urn:microsoft.com/office/officeart/2005/8/layout/bProcess3"/>
    <dgm:cxn modelId="{C2A4328C-B02A-4916-BD2E-492CD3963BF2}" srcId="{8D122302-C37C-47FC-8DEF-01D1A4F7DA76}" destId="{7CFB23B1-DA45-46F5-9C96-7C7084B7FD5A}" srcOrd="1" destOrd="0" parTransId="{EE7B2623-343A-4379-94DA-96566A390455}" sibTransId="{8CFB2AFE-52DC-4AF3-9BAB-E20D9D24978A}"/>
    <dgm:cxn modelId="{070C3595-B1DA-4B75-876E-A8E87D0FF0F5}" srcId="{7CFB23B1-DA45-46F5-9C96-7C7084B7FD5A}" destId="{7BAC53CB-9488-475F-B012-43F148A3843D}" srcOrd="1" destOrd="0" parTransId="{788DDBC4-B0DF-4246-9749-98287D39B30A}" sibTransId="{878131EC-1E48-41B9-895A-D4A46838AA1C}"/>
    <dgm:cxn modelId="{8EC4F697-1B00-314B-9508-FE6C3F4204D3}" type="presOf" srcId="{9E297EE2-7DE4-434D-9B2D-90494BE7F4FF}" destId="{D596E840-D1F9-4A8B-BEF7-08208E91423C}" srcOrd="0" destOrd="0" presId="urn:microsoft.com/office/officeart/2005/8/layout/bProcess3"/>
    <dgm:cxn modelId="{F40A1A9D-1F2C-6042-9E7A-DD4DEB7CE2EE}" type="presOf" srcId="{F5B271F7-3D73-433B-8E4A-014749FEB00A}" destId="{B43C0DF3-D776-4A34-B3AA-F326CDC6F8C3}" srcOrd="0" destOrd="3" presId="urn:microsoft.com/office/officeart/2005/8/layout/bProcess3"/>
    <dgm:cxn modelId="{5CD3C6B1-8C2E-4EFA-888E-EA40CED47240}" srcId="{7CFB23B1-DA45-46F5-9C96-7C7084B7FD5A}" destId="{F5B271F7-3D73-433B-8E4A-014749FEB00A}" srcOrd="2" destOrd="0" parTransId="{4404E11C-E720-47AF-967B-798D791600E0}" sibTransId="{9A59C6E2-3F33-4003-9150-DD751EC483A3}"/>
    <dgm:cxn modelId="{1FAACFB1-9E98-4DBD-A076-3DF11F73730F}" srcId="{8D122302-C37C-47FC-8DEF-01D1A4F7DA76}" destId="{9E297EE2-7DE4-434D-9B2D-90494BE7F4FF}" srcOrd="2" destOrd="0" parTransId="{40479518-DED2-4D56-8290-F505FC2A723A}" sibTransId="{ECBFA06C-826A-4611-8CB4-C74FD3481D88}"/>
    <dgm:cxn modelId="{DDF851B3-5237-4325-A031-AC01922358C9}" srcId="{6AF445B4-8BDD-4B01-8BA7-2E902FC7654A}" destId="{FC63DAEF-C3BD-4C18-BBE8-84B750E1FAE1}" srcOrd="0" destOrd="0" parTransId="{FC8B60F5-1209-4497-897D-546D3B0B1A38}" sibTransId="{F770E105-2AA3-4D24-A7FA-49100674C1B4}"/>
    <dgm:cxn modelId="{EB9116C6-4E49-A44C-94F0-8091E2DB9E1B}" type="presOf" srcId="{8CFB2AFE-52DC-4AF3-9BAB-E20D9D24978A}" destId="{252DEB19-5BBB-42F4-9ED7-061001A5A099}" srcOrd="1" destOrd="0" presId="urn:microsoft.com/office/officeart/2005/8/layout/bProcess3"/>
    <dgm:cxn modelId="{5DF57DCA-6F03-8443-8EA5-C30DCB216AB5}" type="presOf" srcId="{ECBFA06C-826A-4611-8CB4-C74FD3481D88}" destId="{A8E348A0-A7C9-475A-983B-09BB68FC7131}" srcOrd="1" destOrd="0" presId="urn:microsoft.com/office/officeart/2005/8/layout/bProcess3"/>
    <dgm:cxn modelId="{FBB1FFDC-5456-449F-BFC4-F4D922A8B522}" srcId="{7CFB23B1-DA45-46F5-9C96-7C7084B7FD5A}" destId="{A4560BA9-4A96-4435-899A-6F49BA1A11AF}" srcOrd="0" destOrd="0" parTransId="{AC8D16BF-711F-4CF8-8CC1-86F254206EB9}" sibTransId="{8730E223-FC5F-4B7F-80AE-FB54834A6A82}"/>
    <dgm:cxn modelId="{55C71FE2-4434-2F4D-9351-944C3CBB3F5F}" type="presOf" srcId="{7BAC53CB-9488-475F-B012-43F148A3843D}" destId="{B43C0DF3-D776-4A34-B3AA-F326CDC6F8C3}" srcOrd="0" destOrd="2" presId="urn:microsoft.com/office/officeart/2005/8/layout/bProcess3"/>
    <dgm:cxn modelId="{91DC671A-F983-104A-9B4F-96AB16EAB16E}" type="presParOf" srcId="{D88CFCAF-E80D-4798-97AE-0916118A26B9}" destId="{91B99B9B-1B52-484B-8072-13691E544770}" srcOrd="0" destOrd="0" presId="urn:microsoft.com/office/officeart/2005/8/layout/bProcess3"/>
    <dgm:cxn modelId="{C8B591FC-28A9-9D45-A0A8-FCA01EE0E469}" type="presParOf" srcId="{D88CFCAF-E80D-4798-97AE-0916118A26B9}" destId="{A80C8091-C4D9-4B14-A2DB-984B70061535}" srcOrd="1" destOrd="0" presId="urn:microsoft.com/office/officeart/2005/8/layout/bProcess3"/>
    <dgm:cxn modelId="{6C81E3DA-E169-5945-9463-CB7315B211CA}" type="presParOf" srcId="{A80C8091-C4D9-4B14-A2DB-984B70061535}" destId="{9539FAE3-94DD-47DF-AC88-69F2240B756D}" srcOrd="0" destOrd="0" presId="urn:microsoft.com/office/officeart/2005/8/layout/bProcess3"/>
    <dgm:cxn modelId="{F1CEBAA5-4164-2A40-94A9-406E2F7FCA13}" type="presParOf" srcId="{D88CFCAF-E80D-4798-97AE-0916118A26B9}" destId="{B43C0DF3-D776-4A34-B3AA-F326CDC6F8C3}" srcOrd="2" destOrd="0" presId="urn:microsoft.com/office/officeart/2005/8/layout/bProcess3"/>
    <dgm:cxn modelId="{E2E08404-2C43-504F-AAEF-00AF23B2E4C1}" type="presParOf" srcId="{D88CFCAF-E80D-4798-97AE-0916118A26B9}" destId="{7CD88471-EC07-44BD-8E76-AECFF32478F3}" srcOrd="3" destOrd="0" presId="urn:microsoft.com/office/officeart/2005/8/layout/bProcess3"/>
    <dgm:cxn modelId="{E4AC9711-325F-CF4A-9189-C7121790DA65}" type="presParOf" srcId="{7CD88471-EC07-44BD-8E76-AECFF32478F3}" destId="{252DEB19-5BBB-42F4-9ED7-061001A5A099}" srcOrd="0" destOrd="0" presId="urn:microsoft.com/office/officeart/2005/8/layout/bProcess3"/>
    <dgm:cxn modelId="{AD8463C6-7ED2-4344-B370-5D722017F515}" type="presParOf" srcId="{D88CFCAF-E80D-4798-97AE-0916118A26B9}" destId="{D596E840-D1F9-4A8B-BEF7-08208E91423C}" srcOrd="4" destOrd="0" presId="urn:microsoft.com/office/officeart/2005/8/layout/bProcess3"/>
    <dgm:cxn modelId="{91168402-1795-3748-BB66-470BEE59E837}" type="presParOf" srcId="{D88CFCAF-E80D-4798-97AE-0916118A26B9}" destId="{46D0E248-B2CD-442C-B9D3-A973705A1854}" srcOrd="5" destOrd="0" presId="urn:microsoft.com/office/officeart/2005/8/layout/bProcess3"/>
    <dgm:cxn modelId="{9A77871D-1BEB-E445-A94C-DDDB4B79BF89}" type="presParOf" srcId="{46D0E248-B2CD-442C-B9D3-A973705A1854}" destId="{A8E348A0-A7C9-475A-983B-09BB68FC7131}" srcOrd="0" destOrd="0" presId="urn:microsoft.com/office/officeart/2005/8/layout/bProcess3"/>
    <dgm:cxn modelId="{A95765AB-3660-F840-829C-A2622544ADF1}" type="presParOf" srcId="{D88CFCAF-E80D-4798-97AE-0916118A26B9}" destId="{645ED9EE-FE4D-4BD9-BACF-03912A0CB0A7}"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C8091-C4D9-4B14-A2DB-984B70061535}">
      <dsp:nvSpPr>
        <dsp:cNvPr id="0" name=""/>
        <dsp:cNvSpPr/>
      </dsp:nvSpPr>
      <dsp:spPr>
        <a:xfrm>
          <a:off x="4025451" y="820839"/>
          <a:ext cx="632177" cy="91440"/>
        </a:xfrm>
        <a:custGeom>
          <a:avLst/>
          <a:gdLst/>
          <a:ahLst/>
          <a:cxnLst/>
          <a:rect l="0" t="0" r="0" b="0"/>
          <a:pathLst>
            <a:path>
              <a:moveTo>
                <a:pt x="0" y="45720"/>
              </a:moveTo>
              <a:lnTo>
                <a:pt x="63217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4324970" y="863246"/>
        <a:ext cx="33138" cy="6627"/>
      </dsp:txXfrm>
    </dsp:sp>
    <dsp:sp modelId="{91B99B9B-1B52-484B-8072-13691E544770}">
      <dsp:nvSpPr>
        <dsp:cNvPr id="0" name=""/>
        <dsp:cNvSpPr/>
      </dsp:nvSpPr>
      <dsp:spPr>
        <a:xfrm>
          <a:off x="1145611" y="2067"/>
          <a:ext cx="2881639" cy="17289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Standard or Benchmark Aligned to Course Description</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Guides the development of the lesson beginning with the desired outcome</a:t>
          </a:r>
        </a:p>
      </dsp:txBody>
      <dsp:txXfrm>
        <a:off x="1145611" y="2067"/>
        <a:ext cx="2881639" cy="1728983"/>
      </dsp:txXfrm>
    </dsp:sp>
    <dsp:sp modelId="{7CD88471-EC07-44BD-8E76-AECFF32478F3}">
      <dsp:nvSpPr>
        <dsp:cNvPr id="0" name=""/>
        <dsp:cNvSpPr/>
      </dsp:nvSpPr>
      <dsp:spPr>
        <a:xfrm>
          <a:off x="2586431" y="1729251"/>
          <a:ext cx="3544417" cy="632177"/>
        </a:xfrm>
        <a:custGeom>
          <a:avLst/>
          <a:gdLst/>
          <a:ahLst/>
          <a:cxnLst/>
          <a:rect l="0" t="0" r="0" b="0"/>
          <a:pathLst>
            <a:path>
              <a:moveTo>
                <a:pt x="3544417" y="0"/>
              </a:moveTo>
              <a:lnTo>
                <a:pt x="3544417" y="333188"/>
              </a:lnTo>
              <a:lnTo>
                <a:pt x="0" y="333188"/>
              </a:lnTo>
              <a:lnTo>
                <a:pt x="0" y="63217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4268493" y="2042026"/>
        <a:ext cx="180292" cy="6627"/>
      </dsp:txXfrm>
    </dsp:sp>
    <dsp:sp modelId="{B43C0DF3-D776-4A34-B3AA-F326CDC6F8C3}">
      <dsp:nvSpPr>
        <dsp:cNvPr id="0" name=""/>
        <dsp:cNvSpPr/>
      </dsp:nvSpPr>
      <dsp:spPr>
        <a:xfrm>
          <a:off x="4690028" y="2067"/>
          <a:ext cx="2881639" cy="172898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Learning Goals</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Describes what students should know and be able to do </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Includes essential questions and</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Rubrics to define levels of knowledge acquisition</a:t>
          </a:r>
        </a:p>
      </dsp:txBody>
      <dsp:txXfrm>
        <a:off x="4690028" y="2067"/>
        <a:ext cx="2881639" cy="1728983"/>
      </dsp:txXfrm>
    </dsp:sp>
    <dsp:sp modelId="{46D0E248-B2CD-442C-B9D3-A973705A1854}">
      <dsp:nvSpPr>
        <dsp:cNvPr id="0" name=""/>
        <dsp:cNvSpPr/>
      </dsp:nvSpPr>
      <dsp:spPr>
        <a:xfrm>
          <a:off x="4025451" y="3212601"/>
          <a:ext cx="632177" cy="91440"/>
        </a:xfrm>
        <a:custGeom>
          <a:avLst/>
          <a:gdLst/>
          <a:ahLst/>
          <a:cxnLst/>
          <a:rect l="0" t="0" r="0" b="0"/>
          <a:pathLst>
            <a:path>
              <a:moveTo>
                <a:pt x="0" y="45720"/>
              </a:moveTo>
              <a:lnTo>
                <a:pt x="63217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4324970" y="3255007"/>
        <a:ext cx="33138" cy="6627"/>
      </dsp:txXfrm>
    </dsp:sp>
    <dsp:sp modelId="{D596E840-D1F9-4A8B-BEF7-08208E91423C}">
      <dsp:nvSpPr>
        <dsp:cNvPr id="0" name=""/>
        <dsp:cNvSpPr/>
      </dsp:nvSpPr>
      <dsp:spPr>
        <a:xfrm>
          <a:off x="1145611" y="2393829"/>
          <a:ext cx="2881639" cy="172898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Engaging Lesson</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Includes appropriate and meaningful activities that engage students in the learning process, address common misconceptions, and incorporate higher-order thinking skills</a:t>
          </a:r>
        </a:p>
      </dsp:txBody>
      <dsp:txXfrm>
        <a:off x="1145611" y="2393829"/>
        <a:ext cx="2881639" cy="1728983"/>
      </dsp:txXfrm>
    </dsp:sp>
    <dsp:sp modelId="{645ED9EE-FE4D-4BD9-BACF-03912A0CB0A7}">
      <dsp:nvSpPr>
        <dsp:cNvPr id="0" name=""/>
        <dsp:cNvSpPr/>
      </dsp:nvSpPr>
      <dsp:spPr>
        <a:xfrm>
          <a:off x="4690028" y="2393829"/>
          <a:ext cx="2881639" cy="172898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strike="noStrike" kern="1200" baseline="0">
              <a:latin typeface="Times New Roman" panose="02020603050405020304" pitchFamily="18" charset="0"/>
              <a:cs typeface="Times New Roman" panose="02020603050405020304" pitchFamily="18" charset="0"/>
            </a:rPr>
            <a:t>Formative, Interim, and/or Summative </a:t>
          </a:r>
          <a:r>
            <a:rPr lang="en-US" sz="1800" kern="1200">
              <a:latin typeface="Times New Roman" panose="02020603050405020304" pitchFamily="18" charset="0"/>
              <a:cs typeface="Times New Roman" panose="02020603050405020304" pitchFamily="18" charset="0"/>
            </a:rPr>
            <a:t>Assessments</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Provides multiple sources of student data to guide decisions about adjusting instruction and/or providing interventions</a:t>
          </a:r>
        </a:p>
      </dsp:txBody>
      <dsp:txXfrm>
        <a:off x="4690028" y="2393829"/>
        <a:ext cx="2881639" cy="17289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0.07807</cdr:x>
      <cdr:y>0.43488</cdr:y>
    </cdr:from>
    <cdr:to>
      <cdr:x>0.99257</cdr:x>
      <cdr:y>0.43953</cdr:y>
    </cdr:to>
    <cdr:cxnSp macro="">
      <cdr:nvCxnSpPr>
        <cdr:cNvPr id="3" name="Straight Connector 2">
          <a:extLst xmlns:a="http://schemas.openxmlformats.org/drawingml/2006/main">
            <a:ext uri="{FF2B5EF4-FFF2-40B4-BE49-F238E27FC236}">
              <a16:creationId xmlns:a16="http://schemas.microsoft.com/office/drawing/2014/main" id="{9042CB85-3C7B-7A47-9D7F-BFFE92D89D3C}"/>
            </a:ext>
          </a:extLst>
        </cdr:cNvPr>
        <cdr:cNvCxnSpPr/>
      </cdr:nvCxnSpPr>
      <cdr:spPr>
        <a:xfrm xmlns:a="http://schemas.openxmlformats.org/drawingml/2006/main">
          <a:off x="533400" y="2374900"/>
          <a:ext cx="6248400" cy="25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890AA-6732-E34A-87AD-2688B515DB1F}" type="datetimeFigureOut">
              <a:rPr lang="en-US" smtClean="0"/>
              <a:t>9/2/19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63D9A-9F73-C243-B84A-F21C5C01358F}" type="slidenum">
              <a:rPr lang="en-US" smtClean="0"/>
              <a:t>‹#›</a:t>
            </a:fld>
            <a:endParaRPr lang="en-US"/>
          </a:p>
        </p:txBody>
      </p:sp>
    </p:spTree>
    <p:extLst>
      <p:ext uri="{BB962C8B-B14F-4D97-AF65-F5344CB8AC3E}">
        <p14:creationId xmlns:p14="http://schemas.microsoft.com/office/powerpoint/2010/main" val="254115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1ACC4-927A-0144-864F-4D2B46327BEA}" type="slidenum">
              <a:rPr lang="en-US" smtClean="0">
                <a:ea typeface="ＭＳ Ｐゴシック" charset="-128"/>
                <a:cs typeface="ＭＳ Ｐゴシック" charset="-128"/>
              </a:rPr>
              <a:pPr fontAlgn="base">
                <a:spcBef>
                  <a:spcPct val="0"/>
                </a:spcBef>
                <a:spcAft>
                  <a:spcPct val="0"/>
                </a:spcAft>
                <a:defRPr/>
              </a:pPr>
              <a:t>2</a:t>
            </a:fld>
            <a:endParaRPr lang="en-US">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69061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01668-C09F-F849-B45D-25FC543297A6}" type="slidenum">
              <a:rPr lang="en-US" smtClean="0">
                <a:ea typeface="ＭＳ Ｐゴシック" charset="-128"/>
                <a:cs typeface="ＭＳ Ｐゴシック" charset="-128"/>
              </a:rPr>
              <a:pPr fontAlgn="base">
                <a:spcBef>
                  <a:spcPct val="0"/>
                </a:spcBef>
                <a:spcAft>
                  <a:spcPct val="0"/>
                </a:spcAft>
                <a:defRPr/>
              </a:pPr>
              <a:t>56</a:t>
            </a:fld>
            <a:endParaRPr lang="en-US">
              <a:ea typeface="ＭＳ Ｐゴシック" charset="-128"/>
              <a:cs typeface="ＭＳ Ｐゴシック" charset="-128"/>
            </a:endParaRPr>
          </a:p>
        </p:txBody>
      </p:sp>
      <p:sp>
        <p:nvSpPr>
          <p:cNvPr id="38915" name="Slide Image Placeholder 1"/>
          <p:cNvSpPr>
            <a:spLocks noGrp="1" noRot="1" noChangeAspect="1" noTextEdit="1"/>
          </p:cNvSpPr>
          <p:nvPr>
            <p:ph type="sldImg"/>
          </p:nvPr>
        </p:nvSpPr>
        <p:spPr bwMode="auto">
          <a:noFill/>
          <a:ln>
            <a:solidFill>
              <a:srgbClr val="000000"/>
            </a:solidFill>
            <a:miter lim="800000"/>
            <a:headEnd/>
            <a:tailEnd/>
          </a:ln>
        </p:spPr>
      </p:sp>
      <p:sp>
        <p:nvSpPr>
          <p:cNvPr id="38916"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5613" eaLnBrk="1" hangingPunct="1">
              <a:lnSpc>
                <a:spcPct val="80000"/>
              </a:lnSpc>
              <a:spcBef>
                <a:spcPct val="0"/>
              </a:spcBef>
            </a:pPr>
            <a:r>
              <a:rPr lang="en-US" sz="1000"/>
              <a:t>ADAPTED FROM PASCO</a:t>
            </a:r>
          </a:p>
          <a:p>
            <a:pPr defTabSz="455613" eaLnBrk="1" hangingPunct="1">
              <a:lnSpc>
                <a:spcPct val="80000"/>
              </a:lnSpc>
              <a:spcBef>
                <a:spcPct val="0"/>
              </a:spcBef>
            </a:pPr>
            <a:r>
              <a:rPr lang="en-US" sz="1000"/>
              <a:t>District facilitates discussions among schools on curriculum standards preschool through12th grade.</a:t>
            </a:r>
          </a:p>
          <a:p>
            <a:pPr defTabSz="455613" eaLnBrk="1" hangingPunct="1">
              <a:lnSpc>
                <a:spcPct val="80000"/>
              </a:lnSpc>
              <a:spcBef>
                <a:spcPct val="0"/>
              </a:spcBef>
            </a:pPr>
            <a:r>
              <a:rPr lang="en-US" sz="1000"/>
              <a:t>Systematic process for monitoring, evaluating, reviewing curriculum.</a:t>
            </a:r>
          </a:p>
          <a:p>
            <a:pPr defTabSz="455613" eaLnBrk="1" hangingPunct="1">
              <a:spcBef>
                <a:spcPct val="0"/>
              </a:spcBef>
            </a:pPr>
            <a:endParaRPr lang="en-US" sz="1000" i="1">
              <a:latin typeface="Times" charset="0"/>
            </a:endParaRPr>
          </a:p>
        </p:txBody>
      </p:sp>
      <p:sp>
        <p:nvSpPr>
          <p:cNvPr id="3891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455613"/>
            <a:fld id="{0A3EB82D-726D-D543-A5EB-B2766CCAEC53}" type="slidenum">
              <a:rPr lang="en-US" sz="1200">
                <a:latin typeface="Calibri" charset="0"/>
              </a:rPr>
              <a:pPr algn="r" defTabSz="455613"/>
              <a:t>56</a:t>
            </a:fld>
            <a:endParaRPr lang="en-US" sz="1200">
              <a:latin typeface="Calibri" charset="0"/>
            </a:endParaRPr>
          </a:p>
        </p:txBody>
      </p:sp>
    </p:spTree>
    <p:extLst>
      <p:ext uri="{BB962C8B-B14F-4D97-AF65-F5344CB8AC3E}">
        <p14:creationId xmlns:p14="http://schemas.microsoft.com/office/powerpoint/2010/main" val="320449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EE2D1E-DAB9-7446-84E1-034A967B21C1}" type="slidenum">
              <a:rPr lang="en-US" smtClean="0">
                <a:ea typeface="ＭＳ Ｐゴシック" charset="-128"/>
                <a:cs typeface="ＭＳ Ｐゴシック" charset="-128"/>
              </a:rPr>
              <a:pPr fontAlgn="base">
                <a:spcBef>
                  <a:spcPct val="0"/>
                </a:spcBef>
                <a:spcAft>
                  <a:spcPct val="0"/>
                </a:spcAft>
                <a:defRPr/>
              </a:pPr>
              <a:t>57</a:t>
            </a:fld>
            <a:endParaRPr lang="en-US">
              <a:ea typeface="ＭＳ Ｐゴシック" charset="-128"/>
              <a:cs typeface="ＭＳ Ｐゴシック" charset="-128"/>
            </a:endParaRPr>
          </a:p>
        </p:txBody>
      </p:sp>
      <p:sp>
        <p:nvSpPr>
          <p:cNvPr id="2099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099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8316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24934-9955-9B44-937F-2CC0F9E2FDDD}" type="slidenum">
              <a:rPr lang="en-US" smtClean="0">
                <a:ea typeface="ＭＳ Ｐゴシック" charset="-128"/>
                <a:cs typeface="ＭＳ Ｐゴシック" charset="-128"/>
              </a:rPr>
              <a:pPr fontAlgn="base">
                <a:spcBef>
                  <a:spcPct val="0"/>
                </a:spcBef>
                <a:spcAft>
                  <a:spcPct val="0"/>
                </a:spcAft>
                <a:defRPr/>
              </a:pPr>
              <a:t>62</a:t>
            </a:fld>
            <a:endParaRPr lang="en-US">
              <a:ea typeface="ＭＳ Ｐゴシック" charset="-128"/>
              <a:cs typeface="ＭＳ Ｐゴシック" charset="-128"/>
            </a:endParaRPr>
          </a:p>
        </p:txBody>
      </p:sp>
      <p:sp>
        <p:nvSpPr>
          <p:cNvPr id="41987" name="Slide Image Placeholder 1"/>
          <p:cNvSpPr>
            <a:spLocks noGrp="1" noRot="1" noChangeAspect="1" noTextEdit="1"/>
          </p:cNvSpPr>
          <p:nvPr>
            <p:ph type="sldImg"/>
          </p:nvPr>
        </p:nvSpPr>
        <p:spPr bwMode="auto">
          <a:noFill/>
          <a:ln>
            <a:solidFill>
              <a:srgbClr val="000000"/>
            </a:solidFill>
            <a:miter lim="800000"/>
            <a:headEnd/>
            <a:tailEnd/>
          </a:ln>
        </p:spPr>
      </p:sp>
      <p:sp>
        <p:nvSpPr>
          <p:cNvPr id="4198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5613" eaLnBrk="1" hangingPunct="1">
              <a:lnSpc>
                <a:spcPct val="80000"/>
              </a:lnSpc>
              <a:spcBef>
                <a:spcPct val="0"/>
              </a:spcBef>
            </a:pPr>
            <a:r>
              <a:rPr lang="en-US" sz="1000"/>
              <a:t>ADAPTED FROM PASCO</a:t>
            </a:r>
          </a:p>
          <a:p>
            <a:pPr defTabSz="455613" eaLnBrk="1" hangingPunct="1">
              <a:lnSpc>
                <a:spcPct val="80000"/>
              </a:lnSpc>
              <a:spcBef>
                <a:spcPct val="0"/>
              </a:spcBef>
            </a:pPr>
            <a:r>
              <a:rPr lang="en-US" sz="1000"/>
              <a:t>District facilitates discussions among schools on curriculum standards preschool through12th grade.</a:t>
            </a:r>
          </a:p>
          <a:p>
            <a:pPr defTabSz="455613" eaLnBrk="1" hangingPunct="1">
              <a:lnSpc>
                <a:spcPct val="80000"/>
              </a:lnSpc>
              <a:spcBef>
                <a:spcPct val="0"/>
              </a:spcBef>
            </a:pPr>
            <a:r>
              <a:rPr lang="en-US" sz="1000"/>
              <a:t>Systematic process for monitoring, evaluating, reviewing curriculum.</a:t>
            </a:r>
          </a:p>
          <a:p>
            <a:pPr defTabSz="455613" eaLnBrk="1" hangingPunct="1">
              <a:spcBef>
                <a:spcPct val="0"/>
              </a:spcBef>
            </a:pPr>
            <a:endParaRPr lang="en-US" sz="1000" i="1">
              <a:latin typeface="Times" charset="0"/>
            </a:endParaRPr>
          </a:p>
        </p:txBody>
      </p:sp>
      <p:sp>
        <p:nvSpPr>
          <p:cNvPr id="419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455613"/>
            <a:fld id="{1EBB1CA0-CA0F-3042-9AC7-A6D6368428C7}" type="slidenum">
              <a:rPr lang="en-US" sz="1200">
                <a:latin typeface="Calibri" charset="0"/>
              </a:rPr>
              <a:pPr algn="r" defTabSz="455613"/>
              <a:t>62</a:t>
            </a:fld>
            <a:endParaRPr lang="en-US" sz="1200">
              <a:latin typeface="Calibri" charset="0"/>
            </a:endParaRPr>
          </a:p>
        </p:txBody>
      </p:sp>
    </p:spTree>
    <p:extLst>
      <p:ext uri="{BB962C8B-B14F-4D97-AF65-F5344CB8AC3E}">
        <p14:creationId xmlns:p14="http://schemas.microsoft.com/office/powerpoint/2010/main" val="210214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EDEE2D-1AA5-6540-AAEC-0B418B965D5E}" type="slidenum">
              <a:rPr lang="en-US" smtClean="0">
                <a:ea typeface="ＭＳ Ｐゴシック" charset="-128"/>
                <a:cs typeface="ＭＳ Ｐゴシック" charset="-128"/>
              </a:rPr>
              <a:pPr fontAlgn="base">
                <a:spcBef>
                  <a:spcPct val="0"/>
                </a:spcBef>
                <a:spcAft>
                  <a:spcPct val="0"/>
                </a:spcAft>
                <a:defRPr/>
              </a:pPr>
              <a:t>63</a:t>
            </a:fld>
            <a:endParaRPr lang="en-US">
              <a:ea typeface="ＭＳ Ｐゴシック" charset="-128"/>
              <a:cs typeface="ＭＳ Ｐゴシック" charset="-128"/>
            </a:endParaRPr>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55493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24934-9955-9B44-937F-2CC0F9E2FDDD}" type="slidenum">
              <a:rPr lang="en-US" smtClean="0">
                <a:ea typeface="ＭＳ Ｐゴシック" charset="-128"/>
                <a:cs typeface="ＭＳ Ｐゴシック" charset="-128"/>
              </a:rPr>
              <a:pPr fontAlgn="base">
                <a:spcBef>
                  <a:spcPct val="0"/>
                </a:spcBef>
                <a:spcAft>
                  <a:spcPct val="0"/>
                </a:spcAft>
                <a:defRPr/>
              </a:pPr>
              <a:t>10</a:t>
            </a:fld>
            <a:endParaRPr lang="en-US">
              <a:ea typeface="ＭＳ Ｐゴシック" charset="-128"/>
              <a:cs typeface="ＭＳ Ｐゴシック" charset="-128"/>
            </a:endParaRPr>
          </a:p>
        </p:txBody>
      </p:sp>
      <p:sp>
        <p:nvSpPr>
          <p:cNvPr id="41987" name="Slide Image Placeholder 1"/>
          <p:cNvSpPr>
            <a:spLocks noGrp="1" noRot="1" noChangeAspect="1" noTextEdit="1"/>
          </p:cNvSpPr>
          <p:nvPr>
            <p:ph type="sldImg"/>
          </p:nvPr>
        </p:nvSpPr>
        <p:spPr bwMode="auto">
          <a:noFill/>
          <a:ln>
            <a:solidFill>
              <a:srgbClr val="000000"/>
            </a:solidFill>
            <a:miter lim="800000"/>
            <a:headEnd/>
            <a:tailEnd/>
          </a:ln>
        </p:spPr>
      </p:sp>
      <p:sp>
        <p:nvSpPr>
          <p:cNvPr id="4198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5613" eaLnBrk="1" hangingPunct="1">
              <a:lnSpc>
                <a:spcPct val="80000"/>
              </a:lnSpc>
              <a:spcBef>
                <a:spcPct val="0"/>
              </a:spcBef>
            </a:pPr>
            <a:r>
              <a:rPr lang="en-US" sz="1000"/>
              <a:t>ADAPTED FROM PASCO</a:t>
            </a:r>
          </a:p>
          <a:p>
            <a:pPr defTabSz="455613" eaLnBrk="1" hangingPunct="1">
              <a:lnSpc>
                <a:spcPct val="80000"/>
              </a:lnSpc>
              <a:spcBef>
                <a:spcPct val="0"/>
              </a:spcBef>
            </a:pPr>
            <a:r>
              <a:rPr lang="en-US" sz="1000"/>
              <a:t>District facilitates discussions among schools on curriculum standards preschool through12th grade.</a:t>
            </a:r>
          </a:p>
          <a:p>
            <a:pPr defTabSz="455613" eaLnBrk="1" hangingPunct="1">
              <a:lnSpc>
                <a:spcPct val="80000"/>
              </a:lnSpc>
              <a:spcBef>
                <a:spcPct val="0"/>
              </a:spcBef>
            </a:pPr>
            <a:r>
              <a:rPr lang="en-US" sz="1000"/>
              <a:t>Systematic process for monitoring, evaluating, reviewing curriculum.</a:t>
            </a:r>
          </a:p>
          <a:p>
            <a:pPr defTabSz="455613" eaLnBrk="1" hangingPunct="1">
              <a:spcBef>
                <a:spcPct val="0"/>
              </a:spcBef>
            </a:pPr>
            <a:endParaRPr lang="en-US" sz="1000" i="1">
              <a:latin typeface="Times" charset="0"/>
            </a:endParaRPr>
          </a:p>
        </p:txBody>
      </p:sp>
      <p:sp>
        <p:nvSpPr>
          <p:cNvPr id="419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455613"/>
            <a:fld id="{1EBB1CA0-CA0F-3042-9AC7-A6D6368428C7}" type="slidenum">
              <a:rPr lang="en-US" sz="1200">
                <a:latin typeface="Calibri" charset="0"/>
              </a:rPr>
              <a:pPr algn="r" defTabSz="455613"/>
              <a:t>10</a:t>
            </a:fld>
            <a:endParaRPr lang="en-US" sz="1200">
              <a:latin typeface="Calibri" charset="0"/>
            </a:endParaRPr>
          </a:p>
        </p:txBody>
      </p:sp>
    </p:spTree>
    <p:extLst>
      <p:ext uri="{BB962C8B-B14F-4D97-AF65-F5344CB8AC3E}">
        <p14:creationId xmlns:p14="http://schemas.microsoft.com/office/powerpoint/2010/main" val="39092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C6583E-5AD8-7248-9E59-A60E6298FE73}" type="slidenum">
              <a:rPr lang="en-US" smtClean="0">
                <a:ea typeface="ＭＳ Ｐゴシック" charset="-128"/>
                <a:cs typeface="ＭＳ Ｐゴシック" charset="-128"/>
              </a:rPr>
              <a:pPr fontAlgn="base">
                <a:spcBef>
                  <a:spcPct val="0"/>
                </a:spcBef>
                <a:spcAft>
                  <a:spcPct val="0"/>
                </a:spcAft>
                <a:defRPr/>
              </a:pPr>
              <a:t>26</a:t>
            </a:fld>
            <a:endParaRPr lang="en-US">
              <a:ea typeface="ＭＳ Ｐゴシック" charset="-128"/>
              <a:cs typeface="ＭＳ Ｐゴシック" charset="-128"/>
            </a:endParaRPr>
          </a:p>
        </p:txBody>
      </p:sp>
      <p:sp>
        <p:nvSpPr>
          <p:cNvPr id="36867" name="Slide Image Placeholder 1"/>
          <p:cNvSpPr>
            <a:spLocks noGrp="1" noRot="1" noChangeAspect="1" noTextEdit="1"/>
          </p:cNvSpPr>
          <p:nvPr>
            <p:ph type="sldImg"/>
          </p:nvPr>
        </p:nvSpPr>
        <p:spPr bwMode="auto">
          <a:noFill/>
          <a:ln>
            <a:solidFill>
              <a:srgbClr val="000000"/>
            </a:solidFill>
            <a:miter lim="800000"/>
            <a:headEnd/>
            <a:tailEnd/>
          </a:ln>
        </p:spPr>
      </p:sp>
      <p:sp>
        <p:nvSpPr>
          <p:cNvPr id="3686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5613" eaLnBrk="1" hangingPunct="1">
              <a:lnSpc>
                <a:spcPct val="80000"/>
              </a:lnSpc>
              <a:spcBef>
                <a:spcPct val="0"/>
              </a:spcBef>
            </a:pPr>
            <a:r>
              <a:rPr lang="en-US" sz="1000"/>
              <a:t>ADAPTED FROM PASCO</a:t>
            </a:r>
          </a:p>
          <a:p>
            <a:pPr defTabSz="455613" eaLnBrk="1" hangingPunct="1">
              <a:lnSpc>
                <a:spcPct val="80000"/>
              </a:lnSpc>
              <a:spcBef>
                <a:spcPct val="0"/>
              </a:spcBef>
            </a:pPr>
            <a:r>
              <a:rPr lang="en-US" sz="1000"/>
              <a:t>District facilitates discussions among schools on curriculum standards preschool through12th grade.</a:t>
            </a:r>
          </a:p>
          <a:p>
            <a:pPr defTabSz="455613" eaLnBrk="1" hangingPunct="1">
              <a:lnSpc>
                <a:spcPct val="80000"/>
              </a:lnSpc>
              <a:spcBef>
                <a:spcPct val="0"/>
              </a:spcBef>
            </a:pPr>
            <a:r>
              <a:rPr lang="en-US" sz="1000"/>
              <a:t>Systematic process for monitoring, evaluating, reviewing curriculum.</a:t>
            </a:r>
          </a:p>
          <a:p>
            <a:pPr defTabSz="455613" eaLnBrk="1" hangingPunct="1">
              <a:spcBef>
                <a:spcPct val="0"/>
              </a:spcBef>
            </a:pPr>
            <a:endParaRPr lang="en-US" sz="1000" i="1">
              <a:latin typeface="Times" charset="0"/>
            </a:endParaRPr>
          </a:p>
        </p:txBody>
      </p:sp>
      <p:sp>
        <p:nvSpPr>
          <p:cNvPr id="3686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455613"/>
            <a:fld id="{203DF847-C4A2-4046-84EB-EC5EB9FD9850}" type="slidenum">
              <a:rPr lang="en-US" sz="1200">
                <a:latin typeface="Calibri" charset="0"/>
              </a:rPr>
              <a:pPr algn="r" defTabSz="455613"/>
              <a:t>26</a:t>
            </a:fld>
            <a:endParaRPr lang="en-US" sz="1200">
              <a:latin typeface="Calibri" charset="0"/>
            </a:endParaRPr>
          </a:p>
        </p:txBody>
      </p:sp>
    </p:spTree>
    <p:extLst>
      <p:ext uri="{BB962C8B-B14F-4D97-AF65-F5344CB8AC3E}">
        <p14:creationId xmlns:p14="http://schemas.microsoft.com/office/powerpoint/2010/main" val="99331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63550" marR="0" indent="-463550" algn="l" defTabSz="914400" rtl="0" eaLnBrk="1" fontAlgn="auto" latinLnBrk="0" hangingPunct="1">
              <a:lnSpc>
                <a:spcPct val="100000"/>
              </a:lnSpc>
              <a:spcBef>
                <a:spcPts val="0"/>
              </a:spcBef>
              <a:spcAft>
                <a:spcPts val="0"/>
              </a:spcAft>
              <a:buClrTx/>
              <a:buSzTx/>
              <a:buFontTx/>
              <a:buNone/>
              <a:tabLst/>
              <a:defRPr/>
            </a:pPr>
            <a:r>
              <a:rPr lang="en-US" sz="1200" b="1" u="sng">
                <a:latin typeface="Arial" pitchFamily="34" charset="0"/>
                <a:cs typeface="Arial" pitchFamily="34" charset="0"/>
              </a:rPr>
              <a:t>Presenter </a:t>
            </a:r>
            <a:r>
              <a:rPr lang="en-US" sz="1200" b="1" u="sng" baseline="0">
                <a:latin typeface="Arial" pitchFamily="34" charset="0"/>
                <a:cs typeface="Arial" pitchFamily="34" charset="0"/>
              </a:rPr>
              <a:t>Directions</a:t>
            </a:r>
          </a:p>
          <a:p>
            <a:pPr marL="463550" indent="-463550"/>
            <a:endParaRPr lang="en-US">
              <a:latin typeface="Arial" pitchFamily="34" charset="0"/>
              <a:cs typeface="Arial" pitchFamily="34" charset="0"/>
            </a:endParaRPr>
          </a:p>
          <a:p>
            <a:pPr marL="463550" indent="-463550"/>
            <a:r>
              <a:rPr lang="en-US" b="1">
                <a:latin typeface="Arial" pitchFamily="34" charset="0"/>
                <a:cs typeface="Arial" pitchFamily="34" charset="0"/>
              </a:rPr>
              <a:t>Say:  </a:t>
            </a:r>
            <a:r>
              <a:rPr lang="en-US">
                <a:latin typeface="Arial" pitchFamily="34" charset="0"/>
                <a:cs typeface="Arial" pitchFamily="34" charset="0"/>
              </a:rPr>
              <a:t>	This slide</a:t>
            </a:r>
            <a:r>
              <a:rPr lang="en-US" baseline="0">
                <a:latin typeface="Arial" pitchFamily="34" charset="0"/>
                <a:cs typeface="Arial" pitchFamily="34" charset="0"/>
              </a:rPr>
              <a:t> represents Florida’s Standards-based Instructional Model.</a:t>
            </a:r>
            <a:r>
              <a:rPr lang="en-US">
                <a:latin typeface="Arial" pitchFamily="34" charset="0"/>
                <a:cs typeface="Arial" pitchFamily="34" charset="0"/>
              </a:rPr>
              <a:t> </a:t>
            </a:r>
            <a:r>
              <a:rPr lang="en-US" baseline="0">
                <a:latin typeface="Arial" pitchFamily="34" charset="0"/>
                <a:cs typeface="Arial" pitchFamily="34" charset="0"/>
              </a:rPr>
              <a:t>The Standards-based instructional model includes 4 basic components</a:t>
            </a:r>
          </a:p>
          <a:p>
            <a:pPr marL="463550" marR="0" lvl="0" indent="-463550" algn="l" defTabSz="914400" rtl="0" eaLnBrk="1" fontAlgn="auto" latinLnBrk="0" hangingPunct="1">
              <a:lnSpc>
                <a:spcPct val="100000"/>
              </a:lnSpc>
              <a:spcBef>
                <a:spcPts val="0"/>
              </a:spcBef>
              <a:spcAft>
                <a:spcPts val="0"/>
              </a:spcAft>
              <a:buClrTx/>
              <a:buSzTx/>
              <a:buFontTx/>
              <a:buNone/>
              <a:tabLst/>
              <a:defRPr/>
            </a:pPr>
            <a:endParaRPr lang="en-US" baseline="0">
              <a:latin typeface="Arial" pitchFamily="34" charset="0"/>
              <a:cs typeface="Arial" pitchFamily="34" charset="0"/>
            </a:endParaRPr>
          </a:p>
          <a:p>
            <a:pPr marL="463550" marR="0" lvl="0" indent="-231775"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latin typeface="Arial" pitchFamily="34" charset="0"/>
                <a:cs typeface="Arial" pitchFamily="34" charset="0"/>
              </a:rPr>
              <a:t>Standards: </a:t>
            </a:r>
            <a:r>
              <a:rPr lang="en-US" sz="1200" b="1" baseline="0">
                <a:latin typeface="Arial" pitchFamily="34" charset="0"/>
                <a:cs typeface="Arial" pitchFamily="34" charset="0"/>
              </a:rPr>
              <a:t> </a:t>
            </a:r>
            <a:r>
              <a:rPr lang="en-US" sz="1200" b="0">
                <a:solidFill>
                  <a:schemeClr val="tx1"/>
                </a:solidFill>
                <a:latin typeface="Arial" pitchFamily="34" charset="0"/>
                <a:cs typeface="Arial" pitchFamily="34" charset="0"/>
              </a:rPr>
              <a:t>Guides the development of the lesson beginning with the desired outcome</a:t>
            </a:r>
          </a:p>
          <a:p>
            <a:pPr marL="463550" marR="0" lvl="0" indent="-231775"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a:solidFill>
                <a:schemeClr val="tx1"/>
              </a:solidFill>
              <a:latin typeface="Arial" pitchFamily="34" charset="0"/>
              <a:cs typeface="Arial" pitchFamily="34" charset="0"/>
            </a:endParaRPr>
          </a:p>
          <a:p>
            <a:pPr marL="463550" marR="0" lvl="0" indent="-231775" algn="l" defTabSz="914400" rtl="0" eaLnBrk="1" fontAlgn="auto" latinLnBrk="0" hangingPunct="1">
              <a:lnSpc>
                <a:spcPct val="100000"/>
              </a:lnSpc>
              <a:spcBef>
                <a:spcPts val="0"/>
              </a:spcBef>
              <a:spcAft>
                <a:spcPts val="0"/>
              </a:spcAft>
              <a:buClrTx/>
              <a:buSzTx/>
              <a:buFont typeface="+mj-lt"/>
              <a:buAutoNum type="arabicPeriod"/>
              <a:tabLst/>
              <a:defRPr/>
            </a:pPr>
            <a:r>
              <a:rPr lang="en-US" sz="1200" b="0">
                <a:solidFill>
                  <a:schemeClr val="tx1"/>
                </a:solidFill>
                <a:latin typeface="Arial" pitchFamily="34" charset="0"/>
                <a:cs typeface="Arial" pitchFamily="34" charset="0"/>
              </a:rPr>
              <a:t>Essential Questions - Describes what students should know and be able to do </a:t>
            </a:r>
          </a:p>
          <a:p>
            <a:pPr marL="463550" lvl="0" indent="-231775">
              <a:buFont typeface="+mj-lt"/>
              <a:buAutoNum type="arabicPeriod"/>
            </a:pPr>
            <a:endParaRPr lang="en-US" sz="1200" b="0">
              <a:solidFill>
                <a:schemeClr val="tx1"/>
              </a:solidFill>
              <a:latin typeface="Arial" pitchFamily="34" charset="0"/>
              <a:cs typeface="Arial" pitchFamily="34" charset="0"/>
            </a:endParaRPr>
          </a:p>
          <a:p>
            <a:pPr marL="463550" lvl="0" indent="-231775">
              <a:buFont typeface="+mj-lt"/>
              <a:buAutoNum type="arabicPeriod"/>
            </a:pPr>
            <a:r>
              <a:rPr lang="en-US" sz="1200" b="0">
                <a:solidFill>
                  <a:schemeClr val="tx1"/>
                </a:solidFill>
                <a:latin typeface="Arial" pitchFamily="34" charset="0"/>
                <a:cs typeface="Arial" pitchFamily="34" charset="0"/>
              </a:rPr>
              <a:t>Engaging Lesson</a:t>
            </a:r>
            <a:r>
              <a:rPr lang="en-US" sz="1200" b="0" baseline="0">
                <a:solidFill>
                  <a:schemeClr val="tx1"/>
                </a:solidFill>
                <a:latin typeface="Arial" pitchFamily="34" charset="0"/>
                <a:cs typeface="Arial" pitchFamily="34" charset="0"/>
              </a:rPr>
              <a:t> - </a:t>
            </a:r>
            <a:r>
              <a:rPr lang="en-US" sz="1200" b="0">
                <a:solidFill>
                  <a:schemeClr val="tx1"/>
                </a:solidFill>
                <a:latin typeface="Arial" pitchFamily="34" charset="0"/>
                <a:cs typeface="Arial" pitchFamily="34" charset="0"/>
              </a:rPr>
              <a:t>Includes appropriate and meaningful activities that engage students in the learning process, address common misconceptions, and incorporate higher-order thinking skills</a:t>
            </a:r>
          </a:p>
          <a:p>
            <a:pPr marL="463550" lvl="0" indent="-231775">
              <a:buFont typeface="+mj-lt"/>
              <a:buAutoNum type="arabicPeriod"/>
            </a:pPr>
            <a:endParaRPr lang="en-US" sz="1200" b="0" strike="noStrike" baseline="0">
              <a:solidFill>
                <a:schemeClr val="tx1"/>
              </a:solidFill>
              <a:latin typeface="Arial" pitchFamily="34" charset="0"/>
              <a:cs typeface="Arial" pitchFamily="34" charset="0"/>
            </a:endParaRPr>
          </a:p>
          <a:p>
            <a:pPr marL="463550" lvl="0" indent="-231775">
              <a:buFont typeface="+mj-lt"/>
              <a:buAutoNum type="arabicPeriod"/>
            </a:pPr>
            <a:r>
              <a:rPr lang="en-US" sz="1200" b="0" strike="noStrike" baseline="0">
                <a:solidFill>
                  <a:schemeClr val="tx1"/>
                </a:solidFill>
                <a:latin typeface="Arial" pitchFamily="34" charset="0"/>
                <a:cs typeface="Arial" pitchFamily="34" charset="0"/>
              </a:rPr>
              <a:t>Formative, Interim, and/or Summative </a:t>
            </a:r>
            <a:r>
              <a:rPr lang="en-US" sz="1200" b="0">
                <a:solidFill>
                  <a:schemeClr val="tx1"/>
                </a:solidFill>
                <a:latin typeface="Arial" pitchFamily="34" charset="0"/>
                <a:cs typeface="Arial" pitchFamily="34" charset="0"/>
              </a:rPr>
              <a:t>Assessments</a:t>
            </a:r>
            <a:r>
              <a:rPr lang="en-US" sz="1200" b="0" baseline="0">
                <a:solidFill>
                  <a:schemeClr val="tx1"/>
                </a:solidFill>
                <a:latin typeface="Arial" pitchFamily="34" charset="0"/>
                <a:cs typeface="Arial" pitchFamily="34" charset="0"/>
              </a:rPr>
              <a:t> - </a:t>
            </a:r>
            <a:r>
              <a:rPr lang="en-US" sz="1200" b="0">
                <a:solidFill>
                  <a:schemeClr val="tx1"/>
                </a:solidFill>
                <a:latin typeface="Arial" pitchFamily="34" charset="0"/>
                <a:cs typeface="Arial" pitchFamily="34" charset="0"/>
              </a:rPr>
              <a:t>Provides multiple sources of student data to guide decisions about adjusting instruction and/or providing interventions</a:t>
            </a:r>
          </a:p>
          <a:p>
            <a:pPr marL="463550" lvl="0" indent="-463550"/>
            <a:endParaRPr lang="en-US" sz="1200" b="0">
              <a:solidFill>
                <a:schemeClr val="tx1"/>
              </a:solidFill>
              <a:latin typeface="Arial" pitchFamily="34" charset="0"/>
              <a:cs typeface="Arial" pitchFamily="34" charset="0"/>
            </a:endParaRPr>
          </a:p>
          <a:p>
            <a:pPr marL="463550" lvl="0" indent="-463550"/>
            <a:r>
              <a:rPr lang="en-US" sz="1200" b="1">
                <a:solidFill>
                  <a:schemeClr val="tx1"/>
                </a:solidFill>
                <a:latin typeface="Arial" pitchFamily="34" charset="0"/>
                <a:cs typeface="Arial" pitchFamily="34" charset="0"/>
              </a:rPr>
              <a:t>Say:</a:t>
            </a:r>
            <a:r>
              <a:rPr lang="en-US" sz="1200" b="1" baseline="0">
                <a:solidFill>
                  <a:schemeClr val="tx1"/>
                </a:solidFill>
                <a:latin typeface="Arial" pitchFamily="34" charset="0"/>
                <a:cs typeface="Arial" pitchFamily="34" charset="0"/>
              </a:rPr>
              <a:t>  </a:t>
            </a:r>
            <a:r>
              <a:rPr lang="en-US" sz="1200" b="0" baseline="0">
                <a:solidFill>
                  <a:schemeClr val="tx1"/>
                </a:solidFill>
                <a:latin typeface="Arial" pitchFamily="34" charset="0"/>
                <a:cs typeface="Arial" pitchFamily="34" charset="0"/>
              </a:rPr>
              <a:t>Each of these components are part of the unpacking process.  </a:t>
            </a:r>
          </a:p>
          <a:p>
            <a:pPr marL="463550" lvl="0" indent="-463550"/>
            <a:r>
              <a:rPr lang="en-US" sz="1200" b="0" baseline="0">
                <a:solidFill>
                  <a:schemeClr val="tx1"/>
                </a:solidFill>
                <a:latin typeface="Arial" pitchFamily="34" charset="0"/>
                <a:cs typeface="Arial" pitchFamily="34" charset="0"/>
              </a:rPr>
              <a:t> </a:t>
            </a:r>
            <a:endParaRPr lang="en-US" sz="1200" b="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1E4E9F69-FFCC-4EAA-AC13-8A0D83226A9E}" type="slidenum">
              <a:rPr lang="en-US" smtClean="0"/>
              <a:pPr/>
              <a:t>28</a:t>
            </a:fld>
            <a:endParaRPr lang="en-US"/>
          </a:p>
        </p:txBody>
      </p:sp>
    </p:spTree>
    <p:extLst>
      <p:ext uri="{BB962C8B-B14F-4D97-AF65-F5344CB8AC3E}">
        <p14:creationId xmlns:p14="http://schemas.microsoft.com/office/powerpoint/2010/main" val="72487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DBF929-9ADC-1147-AB17-3ACC8B930F4C}" type="slidenum">
              <a:rPr lang="en-US" smtClean="0">
                <a:ea typeface="ＭＳ Ｐゴシック" pitchFamily="-111" charset="-128"/>
                <a:cs typeface="ＭＳ Ｐゴシック" pitchFamily="-111" charset="-128"/>
              </a:rPr>
              <a:pPr fontAlgn="base">
                <a:spcBef>
                  <a:spcPct val="0"/>
                </a:spcBef>
                <a:spcAft>
                  <a:spcPct val="0"/>
                </a:spcAft>
                <a:defRPr/>
              </a:pPr>
              <a:t>30</a:t>
            </a:fld>
            <a:endParaRPr lang="en-US">
              <a:ea typeface="ＭＳ Ｐゴシック" pitchFamily="-111" charset="-128"/>
              <a:cs typeface="ＭＳ Ｐゴシック" pitchFamily="-111" charset="-128"/>
            </a:endParaRPr>
          </a:p>
        </p:txBody>
      </p:sp>
      <p:sp>
        <p:nvSpPr>
          <p:cNvPr id="1792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1162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highly engage learners within the process, Universal Instruction is necessary within lesson planning, design and implementation.  </a:t>
            </a:r>
          </a:p>
        </p:txBody>
      </p:sp>
      <p:sp>
        <p:nvSpPr>
          <p:cNvPr id="4" name="Slide Number Placeholder 3"/>
          <p:cNvSpPr>
            <a:spLocks noGrp="1"/>
          </p:cNvSpPr>
          <p:nvPr>
            <p:ph type="sldNum" sz="quarter" idx="5"/>
          </p:nvPr>
        </p:nvSpPr>
        <p:spPr/>
        <p:txBody>
          <a:bodyPr/>
          <a:lstStyle/>
          <a:p>
            <a:fld id="{22B8C488-6BD6-FA47-B0CB-A11D75836363}" type="slidenum">
              <a:rPr lang="en-US" smtClean="0"/>
              <a:t>33</a:t>
            </a:fld>
            <a:endParaRPr lang="en-US"/>
          </a:p>
        </p:txBody>
      </p:sp>
    </p:spTree>
    <p:extLst>
      <p:ext uri="{BB962C8B-B14F-4D97-AF65-F5344CB8AC3E}">
        <p14:creationId xmlns:p14="http://schemas.microsoft.com/office/powerpoint/2010/main" val="425282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Slide  </a:t>
            </a:r>
          </a:p>
          <a:p>
            <a:r>
              <a:rPr lang="en-US"/>
              <a:t>Local example of Universal Instruction with a researched based strategy.</a:t>
            </a:r>
          </a:p>
          <a:p>
            <a:endParaRPr lang="en-US"/>
          </a:p>
          <a:p>
            <a:r>
              <a:rPr lang="en-US"/>
              <a:t>When the State Personnel Development Grant (SPDG) SIM Project began working with DeSoto Middle School, math teachers, new to the school and teaching, along with their math coach participated in professional development in Content Enhancement Routines.  During their PLCs, the teachers collaboratively built draft devices based on the standards that were difficult for students.  They implemented the teaching routines gradually over three years, increasing in frequency as they saw positive changes in student engagement and proficiency levels.  As more experienced teachers in the math department saw the benefits for students, they joined in on the professional development and collaborative planning opportunities.  The hard work of these teachers has paid off with definite improvements in the learning gains of their students! </a:t>
            </a:r>
          </a:p>
        </p:txBody>
      </p:sp>
      <p:sp>
        <p:nvSpPr>
          <p:cNvPr id="4" name="Slide Number Placeholder 3"/>
          <p:cNvSpPr>
            <a:spLocks noGrp="1"/>
          </p:cNvSpPr>
          <p:nvPr>
            <p:ph type="sldNum" sz="quarter" idx="5"/>
          </p:nvPr>
        </p:nvSpPr>
        <p:spPr/>
        <p:txBody>
          <a:bodyPr/>
          <a:lstStyle/>
          <a:p>
            <a:fld id="{0C30EE0D-B1A7-EA45-BFA2-A3D6B4F67567}" type="slidenum">
              <a:rPr lang="en-US" smtClean="0"/>
              <a:t>38</a:t>
            </a:fld>
            <a:endParaRPr lang="en-US"/>
          </a:p>
        </p:txBody>
      </p:sp>
    </p:spTree>
    <p:extLst>
      <p:ext uri="{BB962C8B-B14F-4D97-AF65-F5344CB8AC3E}">
        <p14:creationId xmlns:p14="http://schemas.microsoft.com/office/powerpoint/2010/main" val="186743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1" dirty="0"/>
              <a:t>Slide: 15 </a:t>
            </a:r>
            <a:endParaRPr lang="en-US" dirty="0"/>
          </a:p>
          <a:p>
            <a:r>
              <a:rPr lang="en-US" b="1" dirty="0"/>
              <a:t>Time: </a:t>
            </a:r>
            <a:endParaRPr lang="en-US" dirty="0"/>
          </a:p>
          <a:p>
            <a:r>
              <a:rPr lang="en-US" b="1" dirty="0"/>
              <a:t>Messaging Notes: </a:t>
            </a:r>
            <a:endParaRPr lang="en-US" dirty="0"/>
          </a:p>
          <a:p>
            <a:pPr eaLnBrk="1" hangingPunct="1">
              <a:spcBef>
                <a:spcPct val="0"/>
              </a:spcBef>
            </a:pPr>
            <a:r>
              <a:rPr lang="en-US" dirty="0"/>
              <a:t>First establish a positive and proactive </a:t>
            </a:r>
            <a:r>
              <a:rPr lang="en-US" b="1" dirty="0"/>
              <a:t>School Climate</a:t>
            </a:r>
            <a:r>
              <a:rPr lang="en-US" dirty="0"/>
              <a:t> that sets the tone for all staff and students. Because adult behaviors shape student behaviors, a supportive school climate relies on consistency and requires the support of all staff members, from front security to teachers to administration. </a:t>
            </a:r>
          </a:p>
          <a:p>
            <a:pPr eaLnBrk="1" hangingPunct="1">
              <a:spcBef>
                <a:spcPct val="0"/>
              </a:spcBef>
            </a:pPr>
            <a:r>
              <a:rPr lang="en-US" dirty="0"/>
              <a:t> </a:t>
            </a:r>
          </a:p>
          <a:p>
            <a:pPr eaLnBrk="1" hangingPunct="1">
              <a:spcBef>
                <a:spcPct val="0"/>
              </a:spcBef>
            </a:pPr>
            <a:r>
              <a:rPr lang="en-US" dirty="0"/>
              <a:t>Build upon the school-wide climate by developing positive and proactive </a:t>
            </a:r>
            <a:r>
              <a:rPr lang="en-US" b="1" dirty="0"/>
              <a:t>Classroom Climates. </a:t>
            </a:r>
            <a:r>
              <a:rPr lang="en-US" dirty="0"/>
              <a:t>Because students spend the majority of their school day in class, the way teachers manage their classrooms can determine whether misbehaviors are prevented and de-escalated, and whether students feel motivated and connected to school. </a:t>
            </a:r>
          </a:p>
          <a:p>
            <a:pPr eaLnBrk="1" hangingPunct="1">
              <a:spcBef>
                <a:spcPct val="0"/>
              </a:spcBef>
            </a:pPr>
            <a:r>
              <a:rPr lang="en-US" dirty="0"/>
              <a:t> </a:t>
            </a:r>
          </a:p>
          <a:p>
            <a:pPr eaLnBrk="1" hangingPunct="1">
              <a:spcBef>
                <a:spcPct val="0"/>
              </a:spcBef>
            </a:pPr>
            <a:r>
              <a:rPr lang="en-US" dirty="0"/>
              <a:t>Through supportive school and classroom climates, adults build </a:t>
            </a:r>
            <a:r>
              <a:rPr lang="en-US" b="1" dirty="0"/>
              <a:t>positive relationships</a:t>
            </a:r>
            <a:r>
              <a:rPr lang="en-US" dirty="0"/>
              <a:t> with students and help develop their </a:t>
            </a:r>
            <a:r>
              <a:rPr lang="en-US" b="1" dirty="0"/>
              <a:t>social emotional skills</a:t>
            </a:r>
            <a:r>
              <a:rPr lang="en-US" dirty="0"/>
              <a:t>. </a:t>
            </a:r>
          </a:p>
          <a:p>
            <a:pPr eaLnBrk="1" hangingPunct="1">
              <a:spcBef>
                <a:spcPct val="0"/>
              </a:spcBef>
            </a:pPr>
            <a:r>
              <a:rPr lang="en-US" dirty="0"/>
              <a:t> </a:t>
            </a:r>
          </a:p>
          <a:p>
            <a:pPr eaLnBrk="1" hangingPunct="1">
              <a:spcBef>
                <a:spcPct val="0"/>
              </a:spcBef>
            </a:pPr>
            <a:r>
              <a:rPr lang="en-US" dirty="0"/>
              <a:t>Identify students whose needs are not met by universal school and classroom climate supports, and provide </a:t>
            </a:r>
            <a:r>
              <a:rPr lang="en-US" b="1" dirty="0"/>
              <a:t>Targeted Interventions. </a:t>
            </a:r>
            <a:r>
              <a:rPr lang="en-US" dirty="0"/>
              <a:t>Targeted interventions are critical to ensuring that all students are supported through the PBS system, but cannot be implemented in isolation. Without supportive school and classroom climates that </a:t>
            </a:r>
            <a:r>
              <a:rPr lang="en-US" i="1" dirty="0"/>
              <a:t>prevent</a:t>
            </a:r>
            <a:r>
              <a:rPr lang="en-US" dirty="0"/>
              <a:t> misbehaviors, a stand-alone interventions program will receive large numbers of inappropriately-referred students and overwhelm the ability of school staff to provide appropriate, efficient and effective services.</a:t>
            </a:r>
          </a:p>
          <a:p>
            <a:pPr eaLnBrk="1" hangingPunct="1">
              <a:spcBef>
                <a:spcPct val="0"/>
              </a:spcBef>
            </a:pPr>
            <a:endParaRPr lang="en-US" dirty="0"/>
          </a:p>
        </p:txBody>
      </p:sp>
      <p:sp>
        <p:nvSpPr>
          <p:cNvPr id="28676" name="Slide Number Placeholder 3"/>
          <p:cNvSpPr>
            <a:spLocks noGrp="1"/>
          </p:cNvSpPr>
          <p:nvPr>
            <p:ph type="sldNum" sz="quarter" idx="5"/>
          </p:nvPr>
        </p:nvSpPr>
        <p:spPr bwMode="auto">
          <a:noFill/>
          <a:ln>
            <a:miter lim="800000"/>
            <a:headEnd/>
            <a:tailEnd/>
          </a:ln>
        </p:spPr>
        <p:txBody>
          <a:bodyPr/>
          <a:lstStyle/>
          <a:p>
            <a:fld id="{E0B4C68C-E8FE-4944-B4EA-8B8CF51D7F71}" type="slidenum">
              <a:rPr lang="en-US">
                <a:ea typeface="ＭＳ Ｐゴシック" pitchFamily="-84" charset="-128"/>
                <a:cs typeface="ＭＳ Ｐゴシック" pitchFamily="-84" charset="-128"/>
              </a:rPr>
              <a:pPr/>
              <a:t>47</a:t>
            </a:fld>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70889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US" b="1" dirty="0"/>
              <a:t>Slide: 16 </a:t>
            </a:r>
            <a:endParaRPr lang="en-US" sz="1600" dirty="0"/>
          </a:p>
          <a:p>
            <a:r>
              <a:rPr lang="en-US" b="1" dirty="0"/>
              <a:t>Time: </a:t>
            </a:r>
            <a:endParaRPr lang="en-US" sz="1600" dirty="0"/>
          </a:p>
          <a:p>
            <a:r>
              <a:rPr lang="en-US" b="1" dirty="0"/>
              <a:t>Messaging Notes: </a:t>
            </a:r>
            <a:endParaRPr lang="en-US" sz="1600" dirty="0"/>
          </a:p>
          <a:p>
            <a:r>
              <a:rPr lang="en-US" dirty="0"/>
              <a:t>Within these environments, social-emotional skills, positive relationships and restorative approaches strengthen school connectedness and prepare students to succeed in college, career &amp; life. These include:</a:t>
            </a:r>
            <a:endParaRPr lang="en-US" sz="1600" dirty="0"/>
          </a:p>
          <a:p>
            <a:pPr lvl="1"/>
            <a:r>
              <a:rPr lang="en-US" dirty="0"/>
              <a:t>SEL Competencies: Self-awareness/Self-management; Social awareness/Relationship Skills; Decision making skills</a:t>
            </a:r>
            <a:endParaRPr lang="en-US" sz="1600" dirty="0"/>
          </a:p>
          <a:p>
            <a:pPr lvl="1"/>
            <a:r>
              <a:rPr lang="en-US" dirty="0"/>
              <a:t>Adult-student relationships, student-student relationships</a:t>
            </a:r>
            <a:endParaRPr lang="en-US" sz="1600" dirty="0"/>
          </a:p>
          <a:p>
            <a:pPr lvl="1"/>
            <a:r>
              <a:rPr lang="en-US" dirty="0"/>
              <a:t>Restorative approaches that promote inclusiveness, relationship-building and problem-solving</a:t>
            </a:r>
            <a:endParaRPr lang="en-US" sz="1600" dirty="0"/>
          </a:p>
          <a:p>
            <a:pPr eaLnBrk="1" hangingPunct="1">
              <a:spcBef>
                <a:spcPct val="0"/>
              </a:spcBef>
            </a:pPr>
            <a:endParaRPr lang="en-US" dirty="0"/>
          </a:p>
        </p:txBody>
      </p:sp>
      <p:sp>
        <p:nvSpPr>
          <p:cNvPr id="30724" name="Slide Number Placeholder 3"/>
          <p:cNvSpPr>
            <a:spLocks noGrp="1"/>
          </p:cNvSpPr>
          <p:nvPr>
            <p:ph type="sldNum" sz="quarter" idx="5"/>
          </p:nvPr>
        </p:nvSpPr>
        <p:spPr bwMode="auto">
          <a:noFill/>
          <a:ln>
            <a:miter lim="800000"/>
            <a:headEnd/>
            <a:tailEnd/>
          </a:ln>
        </p:spPr>
        <p:txBody>
          <a:bodyPr/>
          <a:lstStyle/>
          <a:p>
            <a:fld id="{39B483B7-0562-2445-925F-F1C4FC246A35}" type="slidenum">
              <a:rPr lang="en-US">
                <a:ea typeface="ＭＳ Ｐゴシック" pitchFamily="-84" charset="-128"/>
                <a:cs typeface="ＭＳ Ｐゴシック" pitchFamily="-84" charset="-128"/>
              </a:rPr>
              <a:pPr/>
              <a:t>55</a:t>
            </a:fld>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3494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EBEC-4BB8-1946-A90D-FE6A0160A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D74C9-60CC-2744-94D0-D6116B08E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B0A93E-F8CA-5B44-9CCE-1DA9B1083C60}"/>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5" name="Footer Placeholder 4">
            <a:extLst>
              <a:ext uri="{FF2B5EF4-FFF2-40B4-BE49-F238E27FC236}">
                <a16:creationId xmlns:a16="http://schemas.microsoft.com/office/drawing/2014/main" id="{BBB3D962-D123-2041-A7C0-F05DEBAEF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FB922-F0B6-B243-8075-9559A4EA9DB0}"/>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83673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F524-31FF-1F44-8EE4-AF44D3ED2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63369C-B8B3-CC42-9DB3-CDBD78006C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49C7A-088B-2C47-8958-D5A8364175DB}"/>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5" name="Footer Placeholder 4">
            <a:extLst>
              <a:ext uri="{FF2B5EF4-FFF2-40B4-BE49-F238E27FC236}">
                <a16:creationId xmlns:a16="http://schemas.microsoft.com/office/drawing/2014/main" id="{9B158F1F-2B34-D844-8FE2-18AF35322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11ECC-E5A4-2949-9485-813F21A2F5CD}"/>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90537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EBC09-46B4-E041-A94B-E4E3FCD692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EDE52-19A5-1340-BAD1-B4361614BB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0DE39-B2AF-A843-9484-1302331EC9C7}"/>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5" name="Footer Placeholder 4">
            <a:extLst>
              <a:ext uri="{FF2B5EF4-FFF2-40B4-BE49-F238E27FC236}">
                <a16:creationId xmlns:a16="http://schemas.microsoft.com/office/drawing/2014/main" id="{38D5BEA7-118D-CF4F-A6FE-7CDA8E2B0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502AF-C255-FD43-BC7A-6902BD329B31}"/>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3456344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rtlCol="0">
            <a:normAutofit/>
          </a:bodyPr>
          <a:lstStyle/>
          <a:p>
            <a:pPr lvl="0"/>
            <a:endParaRPr lang="en-US" noProof="0"/>
          </a:p>
        </p:txBody>
      </p:sp>
      <p:sp>
        <p:nvSpPr>
          <p:cNvPr id="4" name="Rectangle 11"/>
          <p:cNvSpPr>
            <a:spLocks noGrp="1" noChangeArrowheads="1"/>
          </p:cNvSpPr>
          <p:nvPr>
            <p:ph type="dt" sz="half" idx="10"/>
          </p:nvPr>
        </p:nvSpPr>
        <p:spPr>
          <a:xfrm>
            <a:off x="1549400" y="6243638"/>
            <a:ext cx="2540000" cy="457200"/>
          </a:xfrm>
        </p:spPr>
        <p:txBody>
          <a:bodyPr wrap="square" numCol="1" anchor="t" anchorCtr="0" compatLnSpc="1">
            <a:prstTxWarp prst="textNoShape">
              <a:avLst/>
            </a:prstTxWarp>
          </a:bodyPr>
          <a:lstStyle>
            <a:lvl1pPr>
              <a:defRPr/>
            </a:lvl1pPr>
          </a:lstStyle>
          <a:p>
            <a:pPr>
              <a:defRPr/>
            </a:pPr>
            <a:endParaRPr lang="en-US"/>
          </a:p>
        </p:txBody>
      </p:sp>
      <p:sp>
        <p:nvSpPr>
          <p:cNvPr id="5" name="Rectangle 12"/>
          <p:cNvSpPr>
            <a:spLocks noGrp="1" noChangeArrowheads="1"/>
          </p:cNvSpPr>
          <p:nvPr>
            <p:ph type="ftr" sz="quarter" idx="11"/>
          </p:nvPr>
        </p:nvSpPr>
        <p:spPr>
          <a:xfrm>
            <a:off x="4876800" y="6243638"/>
            <a:ext cx="3860800" cy="457200"/>
          </a:xfrm>
        </p:spPr>
        <p:txBody>
          <a:bodyPr wrap="square" numCol="1" anchor="t" anchorCtr="0" compatLnSpc="1">
            <a:prstTxWarp prst="textNoShape">
              <a:avLst/>
            </a:prstTxWarp>
          </a:bodyPr>
          <a:lstStyle>
            <a:lvl1pPr>
              <a:defRPr/>
            </a:lvl1pPr>
          </a:lstStyle>
          <a:p>
            <a:pPr>
              <a:defRPr/>
            </a:pPr>
            <a:endParaRPr lang="en-US"/>
          </a:p>
        </p:txBody>
      </p:sp>
      <p:sp>
        <p:nvSpPr>
          <p:cNvPr id="6" name="Rectangle 13"/>
          <p:cNvSpPr>
            <a:spLocks noGrp="1" noChangeArrowheads="1"/>
          </p:cNvSpPr>
          <p:nvPr>
            <p:ph type="sldNum" sz="quarter" idx="12"/>
          </p:nvPr>
        </p:nvSpPr>
        <p:spPr>
          <a:xfrm>
            <a:off x="9389533" y="6243638"/>
            <a:ext cx="2540000" cy="457200"/>
          </a:xfrm>
        </p:spPr>
        <p:txBody>
          <a:bodyPr wrap="square" numCol="1" anchor="t" anchorCtr="0" compatLnSpc="1">
            <a:prstTxWarp prst="textNoShape">
              <a:avLst/>
            </a:prstTxWarp>
          </a:bodyPr>
          <a:lstStyle>
            <a:lvl1pPr>
              <a:defRPr/>
            </a:lvl1pPr>
          </a:lstStyle>
          <a:p>
            <a:pPr>
              <a:defRPr/>
            </a:pPr>
            <a:fld id="{9F5E719E-8DCD-2548-A4A1-2164DCF6D294}" type="slidenum">
              <a:rPr lang="en-US"/>
              <a:pPr>
                <a:defRPr/>
              </a:pPr>
              <a:t>‹#›</a:t>
            </a:fld>
            <a:endParaRPr lang="en-US"/>
          </a:p>
        </p:txBody>
      </p:sp>
    </p:spTree>
    <p:extLst>
      <p:ext uri="{BB962C8B-B14F-4D97-AF65-F5344CB8AC3E}">
        <p14:creationId xmlns:p14="http://schemas.microsoft.com/office/powerpoint/2010/main" val="429067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DCC5-5B0A-2F4F-A50E-F3EDFF3CE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831F-F914-CF4F-A19F-4F01F13D3B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CDB82-73A3-C04C-A2CB-332DA0720E62}"/>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5" name="Footer Placeholder 4">
            <a:extLst>
              <a:ext uri="{FF2B5EF4-FFF2-40B4-BE49-F238E27FC236}">
                <a16:creationId xmlns:a16="http://schemas.microsoft.com/office/drawing/2014/main" id="{08C77D42-F641-6645-8E3D-CB697374C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EA81-7161-9847-8EC4-FF954EF0F3B4}"/>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114453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D3C1-7939-F248-AD45-5ED725486A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BB0751-524A-5F49-BCC7-8689FBD5A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63BA5-5749-764A-B368-231D0DF86047}"/>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5" name="Footer Placeholder 4">
            <a:extLst>
              <a:ext uri="{FF2B5EF4-FFF2-40B4-BE49-F238E27FC236}">
                <a16:creationId xmlns:a16="http://schemas.microsoft.com/office/drawing/2014/main" id="{1A0087B8-0362-5240-889B-A1674D1BA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97D27-9C57-CB45-BFF9-841B3D22D3C4}"/>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130589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8BF0-78FA-3A40-93FA-8736C65BC1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211C0-9842-284B-9D71-F88A537C19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99FFE7-C53C-D04B-9797-15AA37973E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7FFC6-30E1-4944-A4CA-B75B31D5F952}"/>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6" name="Footer Placeholder 5">
            <a:extLst>
              <a:ext uri="{FF2B5EF4-FFF2-40B4-BE49-F238E27FC236}">
                <a16:creationId xmlns:a16="http://schemas.microsoft.com/office/drawing/2014/main" id="{6DD610BC-003E-B949-B900-E472BB5C9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A16D0-F466-CE41-B0B4-2E0ED4BF4B69}"/>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38755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3982-5D71-914D-B673-EAD5F95B9D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172A04-8CB3-7746-AE75-88960842A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C517CB-70C5-F840-B3F2-495BBC3FA9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A4C6A-751C-A846-B2D4-445151825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545AAD-5E91-044B-A7F3-57063FEA7F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0FBD17-CAF6-2440-AA52-2AF89DBDE616}"/>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8" name="Footer Placeholder 7">
            <a:extLst>
              <a:ext uri="{FF2B5EF4-FFF2-40B4-BE49-F238E27FC236}">
                <a16:creationId xmlns:a16="http://schemas.microsoft.com/office/drawing/2014/main" id="{B4C9096A-24F5-844F-B1EE-EEE63B330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2F1BB-932C-B04C-B426-442DF3D93438}"/>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42805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18AD-AA48-774F-A305-2930877A79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78FB88-AE86-9F46-989C-6B3BC689919F}"/>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4" name="Footer Placeholder 3">
            <a:extLst>
              <a:ext uri="{FF2B5EF4-FFF2-40B4-BE49-F238E27FC236}">
                <a16:creationId xmlns:a16="http://schemas.microsoft.com/office/drawing/2014/main" id="{891930B5-082D-5545-AD17-5F3EA6DD7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B2D75C-F888-004E-9992-9605A0A55168}"/>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175605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E9393-48DD-4D44-AD75-790A7FEA5422}"/>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3" name="Footer Placeholder 2">
            <a:extLst>
              <a:ext uri="{FF2B5EF4-FFF2-40B4-BE49-F238E27FC236}">
                <a16:creationId xmlns:a16="http://schemas.microsoft.com/office/drawing/2014/main" id="{F2D90368-6B0B-CD4F-A898-EE23D23E7D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4D6242-F717-CE40-A948-FF6FD7061C34}"/>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12022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CFD2-F5A8-C543-A948-D8E6D25A7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A78BEF-2648-2A48-BE52-E8DCD5607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44EDE2-4A0C-F044-8DF2-5694D7F6E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9EC10D-3141-AA49-9682-EE3BC32635F1}"/>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6" name="Footer Placeholder 5">
            <a:extLst>
              <a:ext uri="{FF2B5EF4-FFF2-40B4-BE49-F238E27FC236}">
                <a16:creationId xmlns:a16="http://schemas.microsoft.com/office/drawing/2014/main" id="{5E6202DD-2234-394E-995F-0257F8121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C736C-3DFE-1943-9FE1-2E43C1C10F85}"/>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379327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2FB4-332C-024D-BDE5-6CF9F6895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1CB0C-A63A-BA42-A0AD-CE634EB98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971068-0152-9F45-BC47-13DFDEB06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3E6D58-F98B-2245-8BF1-5AEE997B743A}"/>
              </a:ext>
            </a:extLst>
          </p:cNvPr>
          <p:cNvSpPr>
            <a:spLocks noGrp="1"/>
          </p:cNvSpPr>
          <p:nvPr>
            <p:ph type="dt" sz="half" idx="10"/>
          </p:nvPr>
        </p:nvSpPr>
        <p:spPr/>
        <p:txBody>
          <a:bodyPr/>
          <a:lstStyle/>
          <a:p>
            <a:fld id="{07FA7678-D1A6-9745-81A3-79BD8D92E8A5}" type="datetimeFigureOut">
              <a:rPr lang="en-US" smtClean="0"/>
              <a:t>9/2/19</a:t>
            </a:fld>
            <a:endParaRPr lang="en-US"/>
          </a:p>
        </p:txBody>
      </p:sp>
      <p:sp>
        <p:nvSpPr>
          <p:cNvPr id="6" name="Footer Placeholder 5">
            <a:extLst>
              <a:ext uri="{FF2B5EF4-FFF2-40B4-BE49-F238E27FC236}">
                <a16:creationId xmlns:a16="http://schemas.microsoft.com/office/drawing/2014/main" id="{361D3979-97E4-E84E-A9EB-0498CA8DD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2BDB9-5A3F-784E-86CA-B3FD56066A85}"/>
              </a:ext>
            </a:extLst>
          </p:cNvPr>
          <p:cNvSpPr>
            <a:spLocks noGrp="1"/>
          </p:cNvSpPr>
          <p:nvPr>
            <p:ph type="sldNum" sz="quarter" idx="12"/>
          </p:nvPr>
        </p:nvSpPr>
        <p:spPr/>
        <p:txBody>
          <a:bodyPr/>
          <a:lstStyle/>
          <a:p>
            <a:fld id="{1B1007C7-15EF-4B44-9485-ACAF9A3DC92F}" type="slidenum">
              <a:rPr lang="en-US" smtClean="0"/>
              <a:t>‹#›</a:t>
            </a:fld>
            <a:endParaRPr lang="en-US"/>
          </a:p>
        </p:txBody>
      </p:sp>
    </p:spTree>
    <p:extLst>
      <p:ext uri="{BB962C8B-B14F-4D97-AF65-F5344CB8AC3E}">
        <p14:creationId xmlns:p14="http://schemas.microsoft.com/office/powerpoint/2010/main" val="100597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6E945-D151-5946-8E8D-449B11F7B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854B78-DC1A-D343-8670-BA8914236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41BC-933F-AB41-9E52-07FDE8482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7678-D1A6-9745-81A3-79BD8D92E8A5}" type="datetimeFigureOut">
              <a:rPr lang="en-US" smtClean="0"/>
              <a:t>9/2/19</a:t>
            </a:fld>
            <a:endParaRPr lang="en-US"/>
          </a:p>
        </p:txBody>
      </p:sp>
      <p:sp>
        <p:nvSpPr>
          <p:cNvPr id="5" name="Footer Placeholder 4">
            <a:extLst>
              <a:ext uri="{FF2B5EF4-FFF2-40B4-BE49-F238E27FC236}">
                <a16:creationId xmlns:a16="http://schemas.microsoft.com/office/drawing/2014/main" id="{DBD5CB63-1087-AE40-9144-38170B62B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E5FA08-F0E8-814F-A595-E19DF08A0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007C7-15EF-4B44-9485-ACAF9A3DC92F}" type="slidenum">
              <a:rPr lang="en-US" smtClean="0"/>
              <a:t>‹#›</a:t>
            </a:fld>
            <a:endParaRPr lang="en-US"/>
          </a:p>
        </p:txBody>
      </p:sp>
    </p:spTree>
    <p:extLst>
      <p:ext uri="{BB962C8B-B14F-4D97-AF65-F5344CB8AC3E}">
        <p14:creationId xmlns:p14="http://schemas.microsoft.com/office/powerpoint/2010/main" val="418956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fldoe.org/bii"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0CF5EC-4811-2E4B-8556-145549BB7106}"/>
              </a:ext>
            </a:extLst>
          </p:cNvPr>
          <p:cNvPicPr>
            <a:picLocks noChangeAspect="1"/>
          </p:cNvPicPr>
          <p:nvPr/>
        </p:nvPicPr>
        <p:blipFill>
          <a:blip r:embed="rId2"/>
          <a:stretch>
            <a:fillRect/>
          </a:stretch>
        </p:blipFill>
        <p:spPr>
          <a:xfrm>
            <a:off x="990756" y="1831226"/>
            <a:ext cx="4581297" cy="3217099"/>
          </a:xfrm>
          <a:prstGeom prst="rect">
            <a:avLst/>
          </a:prstGeom>
        </p:spPr>
      </p:pic>
      <p:sp>
        <p:nvSpPr>
          <p:cNvPr id="7" name="TextBox 6">
            <a:extLst>
              <a:ext uri="{FF2B5EF4-FFF2-40B4-BE49-F238E27FC236}">
                <a16:creationId xmlns:a16="http://schemas.microsoft.com/office/drawing/2014/main" id="{489A9A61-10E2-6A43-B4A2-474913FE97E2}"/>
              </a:ext>
            </a:extLst>
          </p:cNvPr>
          <p:cNvSpPr txBox="1"/>
          <p:nvPr/>
        </p:nvSpPr>
        <p:spPr>
          <a:xfrm>
            <a:off x="6265889" y="599607"/>
            <a:ext cx="5711252" cy="1446550"/>
          </a:xfrm>
          <a:prstGeom prst="rect">
            <a:avLst/>
          </a:prstGeom>
          <a:noFill/>
        </p:spPr>
        <p:txBody>
          <a:bodyPr wrap="square" rtlCol="0">
            <a:spAutoFit/>
          </a:bodyPr>
          <a:lstStyle/>
          <a:p>
            <a:pPr algn="ctr"/>
            <a:r>
              <a:rPr lang="en-US" sz="4400" dirty="0"/>
              <a:t>Better Together:</a:t>
            </a:r>
          </a:p>
          <a:p>
            <a:pPr algn="ctr"/>
            <a:r>
              <a:rPr lang="en-US" sz="4400" dirty="0"/>
              <a:t>Lead with Instruction!</a:t>
            </a:r>
          </a:p>
        </p:txBody>
      </p:sp>
      <p:sp>
        <p:nvSpPr>
          <p:cNvPr id="8" name="TextBox 7">
            <a:extLst>
              <a:ext uri="{FF2B5EF4-FFF2-40B4-BE49-F238E27FC236}">
                <a16:creationId xmlns:a16="http://schemas.microsoft.com/office/drawing/2014/main" id="{15C921A5-B033-B34E-8F9F-1CBE433EFEB1}"/>
              </a:ext>
            </a:extLst>
          </p:cNvPr>
          <p:cNvSpPr txBox="1"/>
          <p:nvPr/>
        </p:nvSpPr>
        <p:spPr>
          <a:xfrm>
            <a:off x="6520721" y="3147934"/>
            <a:ext cx="5456420" cy="1754326"/>
          </a:xfrm>
          <a:prstGeom prst="rect">
            <a:avLst/>
          </a:prstGeom>
          <a:noFill/>
        </p:spPr>
        <p:txBody>
          <a:bodyPr wrap="square" rtlCol="0">
            <a:spAutoFit/>
          </a:bodyPr>
          <a:lstStyle/>
          <a:p>
            <a:pPr algn="ctr"/>
            <a:r>
              <a:rPr lang="en-US" dirty="0"/>
              <a:t>Dr. George M. Batsche</a:t>
            </a:r>
          </a:p>
          <a:p>
            <a:pPr algn="ctr"/>
            <a:r>
              <a:rPr lang="en-US" dirty="0"/>
              <a:t>Professor and Director Emeritus</a:t>
            </a:r>
          </a:p>
          <a:p>
            <a:pPr algn="ctr"/>
            <a:r>
              <a:rPr lang="en-US" dirty="0"/>
              <a:t>Institute for School Reform</a:t>
            </a:r>
          </a:p>
          <a:p>
            <a:pPr algn="ctr"/>
            <a:r>
              <a:rPr lang="en-US" dirty="0"/>
              <a:t>University of South Florida</a:t>
            </a:r>
          </a:p>
          <a:p>
            <a:endParaRPr lang="en-US" dirty="0"/>
          </a:p>
          <a:p>
            <a:pPr algn="ctr"/>
            <a:r>
              <a:rPr lang="en-US" dirty="0" err="1"/>
              <a:t>Batsche@usf.edu</a:t>
            </a:r>
            <a:endParaRPr lang="en-US" dirty="0"/>
          </a:p>
        </p:txBody>
      </p:sp>
    </p:spTree>
    <p:extLst>
      <p:ext uri="{BB962C8B-B14F-4D97-AF65-F5344CB8AC3E}">
        <p14:creationId xmlns:p14="http://schemas.microsoft.com/office/powerpoint/2010/main" val="384244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txBox="1">
            <a:spLocks noChangeArrowheads="1"/>
          </p:cNvSpPr>
          <p:nvPr/>
        </p:nvSpPr>
        <p:spPr bwMode="auto">
          <a:xfrm>
            <a:off x="1212057" y="1033025"/>
            <a:ext cx="6858000" cy="903684"/>
          </a:xfrm>
          <a:prstGeom prst="rect">
            <a:avLst/>
          </a:prstGeom>
          <a:solidFill>
            <a:srgbClr val="FFFFFF"/>
          </a:solidFill>
          <a:ln w="28575">
            <a:noFill/>
            <a:miter lim="800000"/>
            <a:headEnd/>
            <a:tailEnd/>
          </a:ln>
        </p:spPr>
        <p:txBody>
          <a:bodyPr lIns="70365" tIns="35183" rIns="70365" bIns="35183" anchor="ctr">
            <a:prstTxWarp prst="textNoShape">
              <a:avLst/>
            </a:prstTxWarp>
          </a:bodyPr>
          <a:lstStyle/>
          <a:p>
            <a:pPr algn="ctr" defTabSz="702469">
              <a:lnSpc>
                <a:spcPct val="85000"/>
              </a:lnSpc>
            </a:pPr>
            <a:r>
              <a:rPr lang="en-US" sz="4050" b="1" dirty="0">
                <a:solidFill>
                  <a:srgbClr val="FF0000"/>
                </a:solidFill>
                <a:latin typeface="Goudy Old Style" charset="0"/>
              </a:rPr>
              <a:t>Levels of Instruction</a:t>
            </a:r>
          </a:p>
          <a:p>
            <a:pPr algn="ctr" defTabSz="702469">
              <a:lnSpc>
                <a:spcPct val="85000"/>
              </a:lnSpc>
            </a:pPr>
            <a:endParaRPr lang="en-US" sz="3375" i="1" dirty="0">
              <a:solidFill>
                <a:srgbClr val="000000"/>
              </a:solidFill>
              <a:latin typeface="Goudy Old Style" charset="0"/>
              <a:ea typeface="Osaka" charset="-128"/>
              <a:cs typeface="Osaka" charset="-128"/>
            </a:endParaRPr>
          </a:p>
        </p:txBody>
      </p:sp>
      <p:sp>
        <p:nvSpPr>
          <p:cNvPr id="13" name="Slide Number Placeholder 3"/>
          <p:cNvSpPr>
            <a:spLocks noGrp="1"/>
          </p:cNvSpPr>
          <p:nvPr>
            <p:ph type="sldNum" sz="quarter" idx="12"/>
          </p:nvPr>
        </p:nvSpPr>
        <p:spPr/>
        <p:txBody>
          <a:bodyPr/>
          <a:lstStyle/>
          <a:p>
            <a:pPr>
              <a:defRPr/>
            </a:pPr>
            <a:fld id="{38155E67-9376-E54A-8D2A-35A6F6E5C653}" type="slidenum">
              <a:rPr lang="en-US"/>
              <a:pPr>
                <a:defRPr/>
              </a:pPr>
              <a:t>10</a:t>
            </a:fld>
            <a:endParaRPr lang="en-US"/>
          </a:p>
        </p:txBody>
      </p:sp>
      <p:sp>
        <p:nvSpPr>
          <p:cNvPr id="16" name="TextBox 15"/>
          <p:cNvSpPr txBox="1">
            <a:spLocks noChangeArrowheads="1"/>
          </p:cNvSpPr>
          <p:nvPr/>
        </p:nvSpPr>
        <p:spPr bwMode="auto">
          <a:xfrm>
            <a:off x="7083139" y="857252"/>
            <a:ext cx="3363757" cy="4888168"/>
          </a:xfrm>
          <a:prstGeom prst="rect">
            <a:avLst/>
          </a:prstGeom>
          <a:noFill/>
          <a:ln w="9525">
            <a:noFill/>
            <a:miter lim="800000"/>
            <a:headEnd/>
            <a:tailEnd/>
          </a:ln>
        </p:spPr>
        <p:txBody>
          <a:bodyPr wrap="square" lIns="63153" tIns="31577" rIns="63153" bIns="31577">
            <a:prstTxWarp prst="textNoShape">
              <a:avLst/>
            </a:prstTxWarp>
            <a:spAutoFit/>
          </a:bodyPr>
          <a:lstStyle/>
          <a:p>
            <a:pPr algn="ctr"/>
            <a:endParaRPr lang="en-US" sz="1350" b="1" dirty="0">
              <a:solidFill>
                <a:srgbClr val="FF0000"/>
              </a:solidFill>
              <a:latin typeface="Times New Roman" panose="02020603050405020304" pitchFamily="18" charset="0"/>
              <a:cs typeface="Times New Roman" panose="02020603050405020304" pitchFamily="18" charset="0"/>
            </a:endParaRPr>
          </a:p>
          <a:p>
            <a:pPr algn="ctr"/>
            <a:endParaRPr lang="en-US" sz="1350" b="1" dirty="0">
              <a:solidFill>
                <a:srgbClr val="FF0000"/>
              </a:solidFill>
              <a:latin typeface="Times New Roman" panose="02020603050405020304" pitchFamily="18" charset="0"/>
              <a:cs typeface="Times New Roman" panose="02020603050405020304" pitchFamily="18" charset="0"/>
            </a:endParaRPr>
          </a:p>
          <a:p>
            <a:pPr algn="ctr"/>
            <a:r>
              <a:rPr lang="en-US" sz="2100" b="1" dirty="0">
                <a:solidFill>
                  <a:srgbClr val="FF0000"/>
                </a:solidFill>
                <a:latin typeface="Times New Roman" panose="02020603050405020304" pitchFamily="18" charset="0"/>
                <a:cs typeface="Times New Roman" panose="02020603050405020304" pitchFamily="18" charset="0"/>
              </a:rPr>
              <a:t>The LEVELS are differentiated by the INTENSITY of the Instruction and WHO gets the instruction.</a:t>
            </a:r>
          </a:p>
          <a:p>
            <a:pPr algn="ctr"/>
            <a:endParaRPr lang="en-US" sz="2100" b="1" dirty="0">
              <a:solidFill>
                <a:srgbClr val="FF0000"/>
              </a:solidFill>
              <a:latin typeface="Times New Roman" panose="02020603050405020304" pitchFamily="18" charset="0"/>
              <a:cs typeface="Times New Roman" panose="02020603050405020304" pitchFamily="18" charset="0"/>
            </a:endParaRPr>
          </a:p>
          <a:p>
            <a:pPr algn="ctr"/>
            <a:r>
              <a:rPr lang="en-US" sz="2100" b="1" dirty="0">
                <a:solidFill>
                  <a:srgbClr val="FF0000"/>
                </a:solidFill>
                <a:latin typeface="Times New Roman" panose="02020603050405020304" pitchFamily="18" charset="0"/>
                <a:cs typeface="Times New Roman" panose="02020603050405020304" pitchFamily="18" charset="0"/>
              </a:rPr>
              <a:t>INTENSITY:</a:t>
            </a:r>
          </a:p>
          <a:p>
            <a:pPr algn="ctr"/>
            <a:endParaRPr lang="en-US" sz="2100" b="1" dirty="0">
              <a:solidFill>
                <a:srgbClr val="FF0000"/>
              </a:solidFill>
              <a:latin typeface="Times New Roman" panose="02020603050405020304" pitchFamily="18" charset="0"/>
              <a:cs typeface="Times New Roman" panose="02020603050405020304" pitchFamily="18" charset="0"/>
            </a:endParaRPr>
          </a:p>
          <a:p>
            <a:pPr algn="ctr"/>
            <a:r>
              <a:rPr lang="en-US" sz="2100" b="1" dirty="0">
                <a:solidFill>
                  <a:srgbClr val="FF0000"/>
                </a:solidFill>
                <a:latin typeface="Times New Roman" panose="02020603050405020304" pitchFamily="18" charset="0"/>
                <a:cs typeface="Times New Roman" panose="02020603050405020304" pitchFamily="18" charset="0"/>
              </a:rPr>
              <a:t>•  Time</a:t>
            </a:r>
          </a:p>
          <a:p>
            <a:pPr algn="ctr"/>
            <a:endParaRPr lang="en-US" sz="2100" b="1" dirty="0">
              <a:solidFill>
                <a:srgbClr val="FF0000"/>
              </a:solidFill>
              <a:latin typeface="Times New Roman" panose="02020603050405020304" pitchFamily="18" charset="0"/>
              <a:cs typeface="Times New Roman" panose="02020603050405020304" pitchFamily="18" charset="0"/>
            </a:endParaRPr>
          </a:p>
          <a:p>
            <a:pPr algn="ctr"/>
            <a:r>
              <a:rPr lang="en-US" sz="2100" b="1" dirty="0">
                <a:solidFill>
                  <a:srgbClr val="FF0000"/>
                </a:solidFill>
                <a:latin typeface="Times New Roman" panose="02020603050405020304" pitchFamily="18" charset="0"/>
                <a:cs typeface="Times New Roman" panose="02020603050405020304" pitchFamily="18" charset="0"/>
              </a:rPr>
              <a:t>•  Focus</a:t>
            </a:r>
          </a:p>
          <a:p>
            <a:pPr algn="ctr"/>
            <a:endParaRPr lang="en-US" sz="2100" b="1" dirty="0">
              <a:solidFill>
                <a:srgbClr val="FF0000"/>
              </a:solidFill>
              <a:latin typeface="Times New Roman" panose="02020603050405020304" pitchFamily="18" charset="0"/>
              <a:cs typeface="Times New Roman" panose="02020603050405020304" pitchFamily="18" charset="0"/>
            </a:endParaRPr>
          </a:p>
          <a:p>
            <a:pPr algn="ctr"/>
            <a:r>
              <a:rPr lang="en-US" sz="2100" b="1" dirty="0">
                <a:solidFill>
                  <a:srgbClr val="FF0000"/>
                </a:solidFill>
                <a:latin typeface="Times New Roman" panose="02020603050405020304" pitchFamily="18" charset="0"/>
                <a:cs typeface="Times New Roman" panose="02020603050405020304" pitchFamily="18" charset="0"/>
              </a:rPr>
              <a:t>•  Type </a:t>
            </a:r>
            <a:endParaRPr lang="en-US" sz="2100" b="1" dirty="0">
              <a:latin typeface="Times New Roman" panose="02020603050405020304" pitchFamily="18" charset="0"/>
              <a:cs typeface="Times New Roman" panose="02020603050405020304" pitchFamily="18" charset="0"/>
            </a:endParaRPr>
          </a:p>
          <a:p>
            <a:pPr algn="ctr"/>
            <a:endParaRPr lang="en-US" sz="1350" dirty="0">
              <a:latin typeface="Times New Roman" panose="02020603050405020304" pitchFamily="18" charset="0"/>
              <a:cs typeface="Times New Roman" panose="02020603050405020304" pitchFamily="18" charset="0"/>
            </a:endParaRPr>
          </a:p>
        </p:txBody>
      </p:sp>
      <p:sp>
        <p:nvSpPr>
          <p:cNvPr id="40965" name="Rectangle 2"/>
          <p:cNvSpPr>
            <a:spLocks noChangeArrowheads="1"/>
          </p:cNvSpPr>
          <p:nvPr/>
        </p:nvSpPr>
        <p:spPr bwMode="auto">
          <a:xfrm>
            <a:off x="2781301" y="964406"/>
            <a:ext cx="5288756" cy="857250"/>
          </a:xfrm>
          <a:prstGeom prst="rect">
            <a:avLst/>
          </a:prstGeom>
          <a:noFill/>
          <a:ln w="9525">
            <a:noFill/>
            <a:miter lim="800000"/>
            <a:headEnd/>
            <a:tailEnd/>
          </a:ln>
        </p:spPr>
        <p:txBody>
          <a:bodyPr lIns="63153" tIns="31577" rIns="63153" bIns="31577" anchor="ctr">
            <a:prstTxWarp prst="textNoShape">
              <a:avLst/>
            </a:prstTxWarp>
          </a:bodyPr>
          <a:lstStyle/>
          <a:p>
            <a:endParaRPr lang="en-US" sz="4125">
              <a:solidFill>
                <a:srgbClr val="800040"/>
              </a:solidFill>
              <a:latin typeface="Calibri" charset="0"/>
            </a:endParaRPr>
          </a:p>
        </p:txBody>
      </p:sp>
      <p:sp>
        <p:nvSpPr>
          <p:cNvPr id="9" name="Isosceles Triangle 8"/>
          <p:cNvSpPr/>
          <p:nvPr/>
        </p:nvSpPr>
        <p:spPr>
          <a:xfrm>
            <a:off x="3394365" y="1086000"/>
            <a:ext cx="4260273" cy="4457405"/>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63153" tIns="31577" rIns="63153" bIns="31577" anchor="ctr"/>
          <a:lstStyle/>
          <a:p>
            <a:pPr algn="ctr">
              <a:defRPr/>
            </a:pPr>
            <a:endParaRPr lang="en-US" sz="1275" dirty="0"/>
          </a:p>
        </p:txBody>
      </p:sp>
      <p:sp>
        <p:nvSpPr>
          <p:cNvPr id="10" name="Isosceles Triangle 9"/>
          <p:cNvSpPr/>
          <p:nvPr/>
        </p:nvSpPr>
        <p:spPr>
          <a:xfrm>
            <a:off x="4433455" y="1384794"/>
            <a:ext cx="2896838" cy="2955035"/>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63153" tIns="31577" rIns="63153" bIns="31577" anchor="ctr"/>
          <a:lstStyle/>
          <a:p>
            <a:pPr algn="ctr">
              <a:defRPr/>
            </a:pPr>
            <a:endParaRPr lang="en-US" sz="1275" dirty="0"/>
          </a:p>
        </p:txBody>
      </p:sp>
      <p:sp>
        <p:nvSpPr>
          <p:cNvPr id="14" name="Isosceles Triangle 13"/>
          <p:cNvSpPr/>
          <p:nvPr/>
        </p:nvSpPr>
        <p:spPr>
          <a:xfrm>
            <a:off x="5157853" y="1553767"/>
            <a:ext cx="1925287" cy="1845705"/>
          </a:xfrm>
          <a:prstGeom prst="triangle">
            <a:avLst/>
          </a:prstGeom>
          <a:gradFill flip="none" rotWithShape="1">
            <a:gsLst>
              <a:gs pos="16000">
                <a:srgbClr val="FFFF57"/>
              </a:gs>
              <a:gs pos="51000">
                <a:srgbClr val="C00000"/>
              </a:gs>
            </a:gsLst>
            <a:lin ang="16200000" scaled="1"/>
            <a:tileRect/>
          </a:gradFill>
          <a:ln>
            <a:gradFill flip="none" rotWithShape="1">
              <a:gsLst>
                <a:gs pos="0">
                  <a:srgbClr val="FFFF57"/>
                </a:gs>
                <a:gs pos="100000">
                  <a:srgbClr val="C00000"/>
                </a:gs>
              </a:gsLst>
              <a:lin ang="16200000" scaled="1"/>
              <a:tileRect/>
            </a:gradFill>
          </a:ln>
          <a:scene3d>
            <a:camera prst="perspectiveRelaxed">
              <a:rot lat="19854000" lon="3666000" rev="18456000"/>
            </a:camera>
            <a:lightRig rig="morning" dir="t">
              <a:rot lat="0" lon="0" rev="0"/>
            </a:lightRig>
          </a:scene3d>
          <a:sp3d prstMaterial="metal">
            <a:bevelT w="95250" h="342900"/>
          </a:sp3d>
        </p:spPr>
        <p:style>
          <a:lnRef idx="2">
            <a:schemeClr val="accent1">
              <a:shade val="50000"/>
            </a:schemeClr>
          </a:lnRef>
          <a:fillRef idx="1">
            <a:schemeClr val="accent1"/>
          </a:fillRef>
          <a:effectRef idx="0">
            <a:schemeClr val="accent1"/>
          </a:effectRef>
          <a:fontRef idx="minor">
            <a:schemeClr val="lt1"/>
          </a:fontRef>
        </p:style>
        <p:txBody>
          <a:bodyPr lIns="63153" tIns="31577" rIns="63153" bIns="31577" anchor="ctr"/>
          <a:lstStyle/>
          <a:p>
            <a:pPr algn="ctr">
              <a:defRPr/>
            </a:pPr>
            <a:endParaRPr lang="en-US" sz="1275" dirty="0"/>
          </a:p>
        </p:txBody>
      </p:sp>
    </p:spTree>
    <p:extLst>
      <p:ext uri="{BB962C8B-B14F-4D97-AF65-F5344CB8AC3E}">
        <p14:creationId xmlns:p14="http://schemas.microsoft.com/office/powerpoint/2010/main" val="2948828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0-#ppt_w/2"/>
                                          </p:val>
                                        </p:tav>
                                        <p:tav tm="100000">
                                          <p:val>
                                            <p:strVal val="#ppt_x"/>
                                          </p:val>
                                        </p:tav>
                                      </p:tavLst>
                                    </p:anim>
                                    <p:anim calcmode="lin" valueType="num">
                                      <p:cBhvr additive="base">
                                        <p:cTn id="18" dur="2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0-#ppt_w/2"/>
                                          </p:val>
                                        </p:tav>
                                        <p:tav tm="100000">
                                          <p:val>
                                            <p:strVal val="#ppt_x"/>
                                          </p:val>
                                        </p:tav>
                                      </p:tavLst>
                                    </p:anim>
                                    <p:anim calcmode="lin" valueType="num">
                                      <p:cBhvr additive="base">
                                        <p:cTn id="2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0AAF-A691-C44F-9EA9-7BF293010FB0}"/>
              </a:ext>
            </a:extLst>
          </p:cNvPr>
          <p:cNvSpPr>
            <a:spLocks noGrp="1"/>
          </p:cNvSpPr>
          <p:nvPr>
            <p:ph type="title"/>
          </p:nvPr>
        </p:nvSpPr>
        <p:spPr>
          <a:xfrm>
            <a:off x="228600" y="365125"/>
            <a:ext cx="11844338" cy="1325563"/>
          </a:xfrm>
        </p:spPr>
        <p:txBody>
          <a:bodyPr>
            <a:norm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Definition of Intensity</a:t>
            </a:r>
          </a:p>
        </p:txBody>
      </p:sp>
      <p:sp>
        <p:nvSpPr>
          <p:cNvPr id="3" name="Content Placeholder 2">
            <a:extLst>
              <a:ext uri="{FF2B5EF4-FFF2-40B4-BE49-F238E27FC236}">
                <a16:creationId xmlns:a16="http://schemas.microsoft.com/office/drawing/2014/main" id="{EC7A46A7-11F3-594C-982E-48275981B481}"/>
              </a:ext>
            </a:extLst>
          </p:cNvPr>
          <p:cNvSpPr>
            <a:spLocks noGrp="1"/>
          </p:cNvSpPr>
          <p:nvPr>
            <p:ph idx="1"/>
          </p:nvPr>
        </p:nvSpPr>
        <p:spPr>
          <a:xfrm>
            <a:off x="228600" y="1825625"/>
            <a:ext cx="11844338" cy="4351338"/>
          </a:xfrm>
        </p:spPr>
        <p:txBody>
          <a:bodyPr>
            <a:normAutofit lnSpcReduction="10000"/>
          </a:bodyPr>
          <a:lstStyle/>
          <a:p>
            <a:pPr>
              <a:buClr>
                <a:srgbClr val="0070C0"/>
              </a:buClr>
            </a:pPr>
            <a:r>
              <a:rPr lang="en-US" sz="3200" b="1" dirty="0">
                <a:solidFill>
                  <a:srgbClr val="0070C0"/>
                </a:solidFill>
                <a:latin typeface="Times New Roman" panose="02020603050405020304" pitchFamily="18" charset="0"/>
                <a:cs typeface="Times New Roman" panose="02020603050405020304" pitchFamily="18" charset="0"/>
              </a:rPr>
              <a:t>MORE</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time</a:t>
            </a:r>
          </a:p>
          <a:p>
            <a:pPr lvl="1">
              <a:buClr>
                <a:srgbClr val="0070C0"/>
              </a:buClr>
            </a:pPr>
            <a:r>
              <a:rPr lang="en-US" sz="2800" dirty="0">
                <a:latin typeface="Times New Roman" panose="02020603050405020304" pitchFamily="18" charset="0"/>
                <a:cs typeface="Times New Roman" panose="02020603050405020304" pitchFamily="18" charset="0"/>
              </a:rPr>
              <a:t>Supplement, not supplant</a:t>
            </a:r>
          </a:p>
          <a:p>
            <a:pPr lvl="1">
              <a:buClr>
                <a:srgbClr val="0070C0"/>
              </a:buClr>
            </a:pPr>
            <a:r>
              <a:rPr lang="en-US" sz="2800" dirty="0">
                <a:latin typeface="Times New Roman" panose="02020603050405020304" pitchFamily="18" charset="0"/>
                <a:cs typeface="Times New Roman" panose="02020603050405020304" pitchFamily="18" charset="0"/>
              </a:rPr>
              <a:t>Each Level in MTSS is “up to” 50% more time than core</a:t>
            </a:r>
          </a:p>
          <a:p>
            <a:pPr marL="0" indent="0">
              <a:buClr>
                <a:srgbClr val="0070C0"/>
              </a:buClr>
              <a:buNone/>
            </a:pPr>
            <a:endParaRPr lang="en-US" sz="3200" dirty="0">
              <a:latin typeface="Times New Roman" panose="02020603050405020304" pitchFamily="18" charset="0"/>
              <a:cs typeface="Times New Roman" panose="02020603050405020304" pitchFamily="18" charset="0"/>
            </a:endParaRPr>
          </a:p>
          <a:p>
            <a:pPr>
              <a:buClr>
                <a:srgbClr val="0070C0"/>
              </a:buClr>
            </a:pPr>
            <a:r>
              <a:rPr lang="en-US" sz="3200" b="1" dirty="0">
                <a:solidFill>
                  <a:srgbClr val="0070C0"/>
                </a:solidFill>
                <a:latin typeface="Times New Roman" panose="02020603050405020304" pitchFamily="18" charset="0"/>
                <a:cs typeface="Times New Roman" panose="02020603050405020304" pitchFamily="18" charset="0"/>
              </a:rPr>
              <a:t>NARROWER</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Focus</a:t>
            </a:r>
          </a:p>
          <a:p>
            <a:pPr lvl="1">
              <a:buClr>
                <a:srgbClr val="0070C0"/>
              </a:buClr>
            </a:pPr>
            <a:r>
              <a:rPr lang="en-US" sz="2800" dirty="0">
                <a:latin typeface="Times New Roman" panose="02020603050405020304" pitchFamily="18" charset="0"/>
                <a:cs typeface="Times New Roman" panose="02020603050405020304" pitchFamily="18" charset="0"/>
              </a:rPr>
              <a:t>Reduce or eliminate the impact of barriers to learning</a:t>
            </a:r>
          </a:p>
          <a:p>
            <a:pPr>
              <a:buClr>
                <a:srgbClr val="0070C0"/>
              </a:buClr>
            </a:pPr>
            <a:endParaRPr lang="en-US" sz="3200" dirty="0">
              <a:latin typeface="Times New Roman" panose="02020603050405020304" pitchFamily="18" charset="0"/>
              <a:cs typeface="Times New Roman" panose="02020603050405020304" pitchFamily="18" charset="0"/>
            </a:endParaRPr>
          </a:p>
          <a:p>
            <a:pPr>
              <a:buClr>
                <a:srgbClr val="0070C0"/>
              </a:buClr>
            </a:pPr>
            <a:r>
              <a:rPr lang="en-US" sz="3200" dirty="0">
                <a:latin typeface="Times New Roman" panose="02020603050405020304" pitchFamily="18" charset="0"/>
                <a:cs typeface="Times New Roman" panose="02020603050405020304" pitchFamily="18" charset="0"/>
              </a:rPr>
              <a:t>Broader </a:t>
            </a:r>
            <a:r>
              <a:rPr lang="en-US" sz="3200" b="1" dirty="0">
                <a:solidFill>
                  <a:srgbClr val="0070C0"/>
                </a:solidFill>
                <a:latin typeface="Times New Roman" panose="02020603050405020304" pitchFamily="18" charset="0"/>
                <a:cs typeface="Times New Roman" panose="02020603050405020304" pitchFamily="18" charset="0"/>
              </a:rPr>
              <a:t>TYPE</a:t>
            </a:r>
          </a:p>
          <a:p>
            <a:pPr lvl="1">
              <a:buClr>
                <a:srgbClr val="0070C0"/>
              </a:buClr>
            </a:pPr>
            <a:r>
              <a:rPr lang="en-US" sz="2800" dirty="0">
                <a:latin typeface="Times New Roman" panose="02020603050405020304" pitchFamily="18" charset="0"/>
                <a:cs typeface="Times New Roman" panose="02020603050405020304" pitchFamily="18" charset="0"/>
              </a:rPr>
              <a:t>Evidence-based to meet the needs of diverse learners</a:t>
            </a:r>
          </a:p>
        </p:txBody>
      </p:sp>
    </p:spTree>
    <p:extLst>
      <p:ext uri="{BB962C8B-B14F-4D97-AF65-F5344CB8AC3E}">
        <p14:creationId xmlns:p14="http://schemas.microsoft.com/office/powerpoint/2010/main" val="237378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5C8D-55B0-1F44-9AAE-7DFB461E7C75}"/>
              </a:ext>
            </a:extLst>
          </p:cNvPr>
          <p:cNvSpPr>
            <a:spLocks noGrp="1"/>
          </p:cNvSpPr>
          <p:nvPr>
            <p:ph type="ctrTitle"/>
          </p:nvPr>
        </p:nvSpPr>
        <p:spPr/>
        <p:txBody>
          <a:bodyPr/>
          <a:lstStyle/>
          <a:p>
            <a:r>
              <a:rPr lang="en-US" dirty="0"/>
              <a:t>Academic Engaged Time*</a:t>
            </a:r>
            <a:br>
              <a:rPr lang="en-US" dirty="0"/>
            </a:br>
            <a:r>
              <a:rPr lang="en-US" sz="2400" dirty="0"/>
              <a:t>* Minutes/week engaged in quality instruction</a:t>
            </a:r>
            <a:endParaRPr lang="en-US" dirty="0"/>
          </a:p>
        </p:txBody>
      </p:sp>
      <p:sp>
        <p:nvSpPr>
          <p:cNvPr id="3" name="Subtitle 2">
            <a:extLst>
              <a:ext uri="{FF2B5EF4-FFF2-40B4-BE49-F238E27FC236}">
                <a16:creationId xmlns:a16="http://schemas.microsoft.com/office/drawing/2014/main" id="{26621FB9-A9BC-A645-9F02-3B17371B9642}"/>
              </a:ext>
            </a:extLst>
          </p:cNvPr>
          <p:cNvSpPr>
            <a:spLocks noGrp="1"/>
          </p:cNvSpPr>
          <p:nvPr>
            <p:ph type="subTitle" idx="1"/>
          </p:nvPr>
        </p:nvSpPr>
        <p:spPr>
          <a:xfrm>
            <a:off x="1524000" y="4235116"/>
            <a:ext cx="9144000" cy="2117558"/>
          </a:xfrm>
        </p:spPr>
        <p:txBody>
          <a:bodyPr>
            <a:normAutofit/>
          </a:bodyPr>
          <a:lstStyle/>
          <a:p>
            <a:r>
              <a:rPr lang="en-US" sz="3200" dirty="0"/>
              <a:t>The </a:t>
            </a:r>
            <a:r>
              <a:rPr lang="en-US" sz="3200" b="1" dirty="0"/>
              <a:t>best predictor </a:t>
            </a:r>
            <a:r>
              <a:rPr lang="en-US" sz="3200" dirty="0"/>
              <a:t>of student growth</a:t>
            </a:r>
          </a:p>
          <a:p>
            <a:r>
              <a:rPr lang="en-US" sz="3200" dirty="0"/>
              <a:t>That is why the tiers are differentiated by INTENSITY.</a:t>
            </a:r>
          </a:p>
        </p:txBody>
      </p:sp>
    </p:spTree>
    <p:extLst>
      <p:ext uri="{BB962C8B-B14F-4D97-AF65-F5344CB8AC3E}">
        <p14:creationId xmlns:p14="http://schemas.microsoft.com/office/powerpoint/2010/main" val="97573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6370"/>
            <a:ext cx="10515600" cy="1325563"/>
          </a:xfrm>
        </p:spPr>
        <p:txBody>
          <a:bodyPr>
            <a:norm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Tiered Systems of Support</a:t>
            </a:r>
          </a:p>
        </p:txBody>
      </p:sp>
      <p:sp>
        <p:nvSpPr>
          <p:cNvPr id="3" name="Content Placeholder 2"/>
          <p:cNvSpPr>
            <a:spLocks noGrp="1"/>
          </p:cNvSpPr>
          <p:nvPr>
            <p:ph idx="1"/>
          </p:nvPr>
        </p:nvSpPr>
        <p:spPr>
          <a:xfrm>
            <a:off x="316705" y="997743"/>
            <a:ext cx="11558587" cy="5860257"/>
          </a:xfrm>
        </p:spPr>
        <p:txBody>
          <a:bodyPr>
            <a:normAutofit lnSpcReduction="10000"/>
          </a:bodyPr>
          <a:lstStyle/>
          <a:p>
            <a:pPr marL="0" indent="0">
              <a:buNone/>
            </a:pPr>
            <a:r>
              <a:rPr lang="en-US" sz="3600" dirty="0">
                <a:latin typeface="Times New Roman" panose="02020603050405020304" pitchFamily="18" charset="0"/>
                <a:cs typeface="Times New Roman" panose="02020603050405020304" pitchFamily="18" charset="0"/>
              </a:rPr>
              <a:t>Every system and schools must address the unique needs of students and recognize the level at which they enter the system.</a:t>
            </a:r>
          </a:p>
          <a:p>
            <a:pPr marL="0" indent="0">
              <a:buNone/>
            </a:pPr>
            <a:r>
              <a:rPr lang="en-US" sz="3600" dirty="0">
                <a:latin typeface="Times New Roman" panose="02020603050405020304" pitchFamily="18" charset="0"/>
                <a:cs typeface="Times New Roman" panose="02020603050405020304" pitchFamily="18" charset="0"/>
              </a:rPr>
              <a:t>The system does that by asking 3 questions:</a:t>
            </a:r>
          </a:p>
          <a:p>
            <a:pPr lvl="1"/>
            <a:r>
              <a:rPr lang="en-US" sz="3200" dirty="0">
                <a:latin typeface="Times New Roman" panose="02020603050405020304" pitchFamily="18" charset="0"/>
                <a:cs typeface="Times New Roman" panose="02020603050405020304" pitchFamily="18" charset="0"/>
              </a:rPr>
              <a:t>What do </a:t>
            </a:r>
            <a:r>
              <a:rPr lang="en-US" sz="3200" dirty="0">
                <a:solidFill>
                  <a:srgbClr val="0070C0"/>
                </a:solidFill>
                <a:latin typeface="Times New Roman" panose="02020603050405020304" pitchFamily="18" charset="0"/>
                <a:cs typeface="Times New Roman" panose="02020603050405020304" pitchFamily="18" charset="0"/>
              </a:rPr>
              <a:t>ALL </a:t>
            </a:r>
            <a:r>
              <a:rPr lang="en-US" sz="3200" dirty="0">
                <a:latin typeface="Times New Roman" panose="02020603050405020304" pitchFamily="18" charset="0"/>
                <a:cs typeface="Times New Roman" panose="02020603050405020304" pitchFamily="18" charset="0"/>
              </a:rPr>
              <a:t>students need?</a:t>
            </a:r>
          </a:p>
          <a:p>
            <a:pPr lvl="2"/>
            <a:r>
              <a:rPr lang="en-US" sz="2800" dirty="0">
                <a:solidFill>
                  <a:srgbClr val="0070C0"/>
                </a:solidFill>
                <a:latin typeface="Times New Roman" panose="02020603050405020304" pitchFamily="18" charset="0"/>
                <a:cs typeface="Times New Roman" panose="02020603050405020304" pitchFamily="18" charset="0"/>
              </a:rPr>
              <a:t>What can EVERYBODY do to support ALL students?</a:t>
            </a:r>
          </a:p>
          <a:p>
            <a:pPr lvl="2"/>
            <a:endParaRPr lang="en-US" sz="2800" dirty="0">
              <a:solidFill>
                <a:srgbClr val="0070C0"/>
              </a:solidFill>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What do </a:t>
            </a:r>
            <a:r>
              <a:rPr lang="en-US" sz="3200" dirty="0">
                <a:solidFill>
                  <a:srgbClr val="0070C0"/>
                </a:solidFill>
                <a:latin typeface="Times New Roman" panose="02020603050405020304" pitchFamily="18" charset="0"/>
                <a:cs typeface="Times New Roman" panose="02020603050405020304" pitchFamily="18" charset="0"/>
              </a:rPr>
              <a:t>SOME</a:t>
            </a:r>
            <a:r>
              <a:rPr lang="en-US" sz="3200" dirty="0">
                <a:latin typeface="Times New Roman" panose="02020603050405020304" pitchFamily="18" charset="0"/>
                <a:cs typeface="Times New Roman" panose="02020603050405020304" pitchFamily="18" charset="0"/>
              </a:rPr>
              <a:t> students need?</a:t>
            </a:r>
          </a:p>
          <a:p>
            <a:pPr lvl="2"/>
            <a:r>
              <a:rPr lang="en-US" sz="2800" dirty="0">
                <a:solidFill>
                  <a:srgbClr val="0070C0"/>
                </a:solidFill>
                <a:latin typeface="Times New Roman" panose="02020603050405020304" pitchFamily="18" charset="0"/>
                <a:cs typeface="Times New Roman" panose="02020603050405020304" pitchFamily="18" charset="0"/>
              </a:rPr>
              <a:t>What can EVERYBODY do to support some students</a:t>
            </a:r>
          </a:p>
          <a:p>
            <a:pPr lvl="2"/>
            <a:endParaRPr lang="en-US" sz="2800" dirty="0">
              <a:solidFill>
                <a:srgbClr val="0070C0"/>
              </a:solidFill>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What do a </a:t>
            </a:r>
            <a:r>
              <a:rPr lang="en-US" sz="3200" dirty="0">
                <a:solidFill>
                  <a:srgbClr val="0070C0"/>
                </a:solidFill>
                <a:latin typeface="Times New Roman" panose="02020603050405020304" pitchFamily="18" charset="0"/>
                <a:cs typeface="Times New Roman" panose="02020603050405020304" pitchFamily="18" charset="0"/>
              </a:rPr>
              <a:t>Few</a:t>
            </a:r>
            <a:r>
              <a:rPr lang="en-US" sz="3200" dirty="0">
                <a:latin typeface="Times New Roman" panose="02020603050405020304" pitchFamily="18" charset="0"/>
                <a:cs typeface="Times New Roman" panose="02020603050405020304" pitchFamily="18" charset="0"/>
              </a:rPr>
              <a:t> students need?</a:t>
            </a:r>
          </a:p>
          <a:p>
            <a:pPr lvl="2"/>
            <a:r>
              <a:rPr lang="en-US" sz="2800" dirty="0">
                <a:solidFill>
                  <a:srgbClr val="0070C0"/>
                </a:solidFill>
                <a:latin typeface="Times New Roman" panose="02020603050405020304" pitchFamily="18" charset="0"/>
                <a:cs typeface="Times New Roman" panose="02020603050405020304" pitchFamily="18" charset="0"/>
              </a:rPr>
              <a:t>What can a EVERYBODY do to support a few students?</a:t>
            </a:r>
          </a:p>
        </p:txBody>
      </p:sp>
    </p:spTree>
    <p:extLst>
      <p:ext uri="{BB962C8B-B14F-4D97-AF65-F5344CB8AC3E}">
        <p14:creationId xmlns:p14="http://schemas.microsoft.com/office/powerpoint/2010/main" val="262668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BCC6D-8E60-6949-B451-D7A3C0516828}"/>
              </a:ext>
            </a:extLst>
          </p:cNvPr>
          <p:cNvPicPr>
            <a:picLocks noChangeAspect="1"/>
          </p:cNvPicPr>
          <p:nvPr/>
        </p:nvPicPr>
        <p:blipFill>
          <a:blip r:embed="rId2"/>
          <a:stretch>
            <a:fillRect/>
          </a:stretch>
        </p:blipFill>
        <p:spPr>
          <a:xfrm>
            <a:off x="624945" y="0"/>
            <a:ext cx="10942110" cy="6858000"/>
          </a:xfrm>
          <a:prstGeom prst="rect">
            <a:avLst/>
          </a:prstGeom>
        </p:spPr>
      </p:pic>
    </p:spTree>
    <p:extLst>
      <p:ext uri="{BB962C8B-B14F-4D97-AF65-F5344CB8AC3E}">
        <p14:creationId xmlns:p14="http://schemas.microsoft.com/office/powerpoint/2010/main" val="13281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E64A-F95D-3641-9094-558AB6B7ABA4}"/>
              </a:ext>
            </a:extLst>
          </p:cNvPr>
          <p:cNvSpPr>
            <a:spLocks noGrp="1"/>
          </p:cNvSpPr>
          <p:nvPr>
            <p:ph type="ctrTitle"/>
          </p:nvPr>
        </p:nvSpPr>
        <p:spPr>
          <a:xfrm>
            <a:off x="1524000" y="279400"/>
            <a:ext cx="9144000" cy="5423567"/>
          </a:xfrm>
        </p:spPr>
        <p:txBody>
          <a:bodyPr>
            <a:normAutofit/>
          </a:bodyPr>
          <a:lstStyle/>
          <a:p>
            <a:br>
              <a:rPr lang="en-US" dirty="0"/>
            </a:br>
            <a:r>
              <a:rPr lang="en-US" b="1" dirty="0">
                <a:solidFill>
                  <a:srgbClr val="0070C0"/>
                </a:solidFill>
              </a:rPr>
              <a:t>ALL Roads Lead to Tier 1</a:t>
            </a:r>
            <a:br>
              <a:rPr lang="en-US" b="1" dirty="0">
                <a:solidFill>
                  <a:srgbClr val="0070C0"/>
                </a:solidFill>
              </a:rPr>
            </a:br>
            <a:br>
              <a:rPr lang="en-US" dirty="0"/>
            </a:br>
            <a:br>
              <a:rPr lang="en-US" dirty="0"/>
            </a:br>
            <a:endParaRPr lang="en-US" b="1" dirty="0">
              <a:solidFill>
                <a:srgbClr val="0070C0"/>
              </a:solidFill>
            </a:endParaRPr>
          </a:p>
        </p:txBody>
      </p:sp>
      <p:sp>
        <p:nvSpPr>
          <p:cNvPr id="3" name="Subtitle 2">
            <a:extLst>
              <a:ext uri="{FF2B5EF4-FFF2-40B4-BE49-F238E27FC236}">
                <a16:creationId xmlns:a16="http://schemas.microsoft.com/office/drawing/2014/main" id="{6E784580-9DC3-7549-A96C-AC4DC2369A45}"/>
              </a:ext>
            </a:extLst>
          </p:cNvPr>
          <p:cNvSpPr>
            <a:spLocks noGrp="1"/>
          </p:cNvSpPr>
          <p:nvPr>
            <p:ph type="subTitle" idx="1"/>
          </p:nvPr>
        </p:nvSpPr>
        <p:spPr/>
        <p:txBody>
          <a:bodyPr>
            <a:normAutofit/>
          </a:bodyPr>
          <a:lstStyle/>
          <a:p>
            <a:endParaRPr lang="en-US" sz="3600" dirty="0"/>
          </a:p>
        </p:txBody>
      </p:sp>
    </p:spTree>
    <p:extLst>
      <p:ext uri="{BB962C8B-B14F-4D97-AF65-F5344CB8AC3E}">
        <p14:creationId xmlns:p14="http://schemas.microsoft.com/office/powerpoint/2010/main" val="119497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D80E6-0B25-EE41-A111-FBD7196E90E6}"/>
              </a:ext>
            </a:extLst>
          </p:cNvPr>
          <p:cNvPicPr>
            <a:picLocks noChangeAspect="1"/>
          </p:cNvPicPr>
          <p:nvPr/>
        </p:nvPicPr>
        <p:blipFill>
          <a:blip r:embed="rId2"/>
          <a:stretch>
            <a:fillRect/>
          </a:stretch>
        </p:blipFill>
        <p:spPr>
          <a:xfrm>
            <a:off x="1333499" y="1588168"/>
            <a:ext cx="9390461" cy="1921794"/>
          </a:xfrm>
          <a:prstGeom prst="rect">
            <a:avLst/>
          </a:prstGeom>
        </p:spPr>
      </p:pic>
      <p:sp>
        <p:nvSpPr>
          <p:cNvPr id="11" name="Title 10">
            <a:extLst>
              <a:ext uri="{FF2B5EF4-FFF2-40B4-BE49-F238E27FC236}">
                <a16:creationId xmlns:a16="http://schemas.microsoft.com/office/drawing/2014/main" id="{359A9D2D-87F0-7141-8A15-4F1A0BA41E0F}"/>
              </a:ext>
            </a:extLst>
          </p:cNvPr>
          <p:cNvSpPr>
            <a:spLocks noGrp="1"/>
          </p:cNvSpPr>
          <p:nvPr>
            <p:ph type="ctrTitle"/>
          </p:nvPr>
        </p:nvSpPr>
        <p:spPr/>
        <p:txBody>
          <a:bodyPr/>
          <a:lstStyle/>
          <a:p>
            <a:endParaRPr lang="en-US"/>
          </a:p>
        </p:txBody>
      </p:sp>
      <p:sp>
        <p:nvSpPr>
          <p:cNvPr id="10" name="Content Placeholder 9">
            <a:extLst>
              <a:ext uri="{FF2B5EF4-FFF2-40B4-BE49-F238E27FC236}">
                <a16:creationId xmlns:a16="http://schemas.microsoft.com/office/drawing/2014/main" id="{BEBB7D43-3DD4-E84F-A099-2B5856C659E4}"/>
              </a:ext>
            </a:extLst>
          </p:cNvPr>
          <p:cNvSpPr>
            <a:spLocks noGrp="1"/>
          </p:cNvSpPr>
          <p:nvPr>
            <p:ph type="subTitle" idx="1"/>
          </p:nvPr>
        </p:nvSpPr>
        <p:spPr>
          <a:xfrm>
            <a:off x="1540042" y="3975766"/>
            <a:ext cx="9144000" cy="2040023"/>
          </a:xfrm>
        </p:spPr>
        <p:txBody>
          <a:bodyPr>
            <a:normAutofit fontScale="92500"/>
          </a:bodyPr>
          <a:lstStyle/>
          <a:p>
            <a:pPr marL="0" indent="0">
              <a:buNone/>
            </a:pPr>
            <a:r>
              <a:rPr lang="en-US" dirty="0"/>
              <a:t>The culturally and developmentally relevant practices, layered </a:t>
            </a:r>
            <a:r>
              <a:rPr lang="en-US" dirty="0">
                <a:solidFill>
                  <a:srgbClr val="0070C0"/>
                </a:solidFill>
              </a:rPr>
              <a:t>from universal instruction (for every student)</a:t>
            </a:r>
            <a:r>
              <a:rPr lang="en-US" dirty="0"/>
              <a:t> to intervention (for some/few students).</a:t>
            </a:r>
          </a:p>
          <a:p>
            <a:pPr marL="0" indent="0">
              <a:buNone/>
            </a:pPr>
            <a:endParaRPr lang="en-US" dirty="0"/>
          </a:p>
          <a:p>
            <a:pPr marL="0" indent="0">
              <a:buNone/>
            </a:pPr>
            <a:r>
              <a:rPr lang="en-US" dirty="0"/>
              <a:t>Academic, behavior and social emotional standards and practices that clearly identify school-wide expectations for instruction that engage students.</a:t>
            </a:r>
          </a:p>
        </p:txBody>
      </p:sp>
    </p:spTree>
    <p:extLst>
      <p:ext uri="{BB962C8B-B14F-4D97-AF65-F5344CB8AC3E}">
        <p14:creationId xmlns:p14="http://schemas.microsoft.com/office/powerpoint/2010/main" val="157614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D1718-6E55-2F4F-A9BC-0E6F9CC2A961}"/>
              </a:ext>
            </a:extLst>
          </p:cNvPr>
          <p:cNvSpPr>
            <a:spLocks noGrp="1"/>
          </p:cNvSpPr>
          <p:nvPr>
            <p:ph type="ctrTitle"/>
          </p:nvPr>
        </p:nvSpPr>
        <p:spPr>
          <a:xfrm>
            <a:off x="785813" y="550863"/>
            <a:ext cx="11058525" cy="2447518"/>
          </a:xfrm>
        </p:spPr>
        <p:txBody>
          <a:bodyPr>
            <a:normAutofit fontScale="90000"/>
          </a:bodyPr>
          <a:lstStyle/>
          <a:p>
            <a:r>
              <a:rPr lang="en-US" dirty="0"/>
              <a:t>A STRONG Relationship Exists Between the Performance of All Students and the Performance of Diverse Learners</a:t>
            </a:r>
          </a:p>
        </p:txBody>
      </p:sp>
      <p:sp>
        <p:nvSpPr>
          <p:cNvPr id="5" name="Subtitle 4">
            <a:extLst>
              <a:ext uri="{FF2B5EF4-FFF2-40B4-BE49-F238E27FC236}">
                <a16:creationId xmlns:a16="http://schemas.microsoft.com/office/drawing/2014/main" id="{7554422A-6C46-6946-B42C-3DCC5D65AC10}"/>
              </a:ext>
            </a:extLst>
          </p:cNvPr>
          <p:cNvSpPr>
            <a:spLocks noGrp="1"/>
          </p:cNvSpPr>
          <p:nvPr>
            <p:ph type="subTitle" idx="1"/>
          </p:nvPr>
        </p:nvSpPr>
        <p:spPr>
          <a:xfrm>
            <a:off x="1524000" y="3602037"/>
            <a:ext cx="9144000" cy="2777497"/>
          </a:xfrm>
        </p:spPr>
        <p:txBody>
          <a:bodyPr>
            <a:normAutofit/>
          </a:bodyPr>
          <a:lstStyle/>
          <a:p>
            <a:r>
              <a:rPr lang="en-US" sz="3600" dirty="0"/>
              <a:t>“Better Together” is not just a hope.</a:t>
            </a:r>
          </a:p>
          <a:p>
            <a:endParaRPr lang="en-US" sz="3600" dirty="0"/>
          </a:p>
          <a:p>
            <a:r>
              <a:rPr lang="en-US" sz="3600" dirty="0"/>
              <a:t>It is an effective strategy!</a:t>
            </a:r>
          </a:p>
        </p:txBody>
      </p:sp>
    </p:spTree>
    <p:extLst>
      <p:ext uri="{BB962C8B-B14F-4D97-AF65-F5344CB8AC3E}">
        <p14:creationId xmlns:p14="http://schemas.microsoft.com/office/powerpoint/2010/main" val="36481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73CC24-11DC-0645-B69D-F3DC6C38FC72}"/>
              </a:ext>
            </a:extLst>
          </p:cNvPr>
          <p:cNvSpPr>
            <a:spLocks noGrp="1"/>
          </p:cNvSpPr>
          <p:nvPr>
            <p:ph type="ctrTitle"/>
          </p:nvPr>
        </p:nvSpPr>
        <p:spPr>
          <a:xfrm>
            <a:off x="128588" y="1150938"/>
            <a:ext cx="11944350" cy="4014902"/>
          </a:xfrm>
        </p:spPr>
        <p:txBody>
          <a:bodyPr>
            <a:noAutofit/>
          </a:bodyPr>
          <a:lstStyle/>
          <a:p>
            <a:r>
              <a:rPr lang="en-US" sz="4400" dirty="0"/>
              <a:t>Improve Core Instruction (Tier 1) for ALL Students </a:t>
            </a:r>
            <a:r>
              <a:rPr lang="en-US" sz="4400" b="1" dirty="0">
                <a:solidFill>
                  <a:srgbClr val="00B050"/>
                </a:solidFill>
              </a:rPr>
              <a:t>First.</a:t>
            </a:r>
            <a:br>
              <a:rPr lang="en-US" sz="4800" dirty="0"/>
            </a:br>
            <a:br>
              <a:rPr lang="en-US" sz="4800" dirty="0"/>
            </a:br>
            <a:r>
              <a:rPr lang="en-US" sz="4400" dirty="0"/>
              <a:t>Develop “Powerful Interventions” </a:t>
            </a:r>
            <a:br>
              <a:rPr lang="en-US" sz="4400" dirty="0"/>
            </a:br>
            <a:r>
              <a:rPr lang="en-US" sz="4400" b="1" dirty="0">
                <a:solidFill>
                  <a:srgbClr val="00B050"/>
                </a:solidFill>
              </a:rPr>
              <a:t>Second.</a:t>
            </a:r>
            <a:endParaRPr lang="en-US" sz="4800" b="1" dirty="0">
              <a:solidFill>
                <a:srgbClr val="00B050"/>
              </a:solidFill>
            </a:endParaRPr>
          </a:p>
        </p:txBody>
      </p:sp>
    </p:spTree>
    <p:extLst>
      <p:ext uri="{BB962C8B-B14F-4D97-AF65-F5344CB8AC3E}">
        <p14:creationId xmlns:p14="http://schemas.microsoft.com/office/powerpoint/2010/main" val="135020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Relationship Between Performance of General and Special Education Students</a:t>
            </a:r>
          </a:p>
        </p:txBody>
      </p:sp>
      <p:pic>
        <p:nvPicPr>
          <p:cNvPr id="7" name="Content Placeholder 6"/>
          <p:cNvPicPr>
            <a:picLocks noGrp="1" noChangeAspect="1"/>
          </p:cNvPicPr>
          <p:nvPr>
            <p:ph sz="half" idx="1"/>
          </p:nvPr>
        </p:nvPicPr>
        <p:blipFill>
          <a:blip r:embed="rId2"/>
          <a:stretch>
            <a:fillRect/>
          </a:stretch>
        </p:blipFill>
        <p:spPr>
          <a:xfrm>
            <a:off x="428625" y="2123876"/>
            <a:ext cx="5591175" cy="4148337"/>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72199" y="2121051"/>
            <a:ext cx="5591175" cy="4148336"/>
          </a:xfrm>
          <a:prstGeom prst="rect">
            <a:avLst/>
          </a:prstGeom>
        </p:spPr>
      </p:pic>
    </p:spTree>
    <p:extLst>
      <p:ext uri="{BB962C8B-B14F-4D97-AF65-F5344CB8AC3E}">
        <p14:creationId xmlns:p14="http://schemas.microsoft.com/office/powerpoint/2010/main" val="366804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body" idx="4294967295"/>
          </p:nvPr>
        </p:nvSpPr>
        <p:spPr>
          <a:xfrm>
            <a:off x="952499" y="1385888"/>
            <a:ext cx="10334625" cy="3244852"/>
          </a:xfrm>
        </p:spPr>
        <p:txBody>
          <a:bodyPr rtlCol="0">
            <a:normAutofit/>
          </a:bodyPr>
          <a:lstStyle/>
          <a:p>
            <a:pPr marL="0" indent="0" algn="ctr">
              <a:buNone/>
              <a:defRPr/>
            </a:pPr>
            <a:r>
              <a:rPr lang="en-US" sz="3200" dirty="0">
                <a:latin typeface="Times New Roman" panose="02020603050405020304" pitchFamily="18" charset="0"/>
                <a:cs typeface="Times New Roman" panose="02020603050405020304" pitchFamily="18" charset="0"/>
              </a:rPr>
              <a:t>We can, whenever we choose, successfully teach all children whose schooling is of interest to us. We already know more than we need to do that. Whether or not we do it must finally depend on how we feel about the fact that we haven’t so far.</a:t>
            </a:r>
          </a:p>
        </p:txBody>
      </p:sp>
      <p:sp>
        <p:nvSpPr>
          <p:cNvPr id="17413" name="Text Box 3"/>
          <p:cNvSpPr txBox="1">
            <a:spLocks noChangeArrowheads="1"/>
          </p:cNvSpPr>
          <p:nvPr/>
        </p:nvSpPr>
        <p:spPr bwMode="auto">
          <a:xfrm>
            <a:off x="5938837" y="6057900"/>
            <a:ext cx="5486400" cy="400110"/>
          </a:xfrm>
          <a:prstGeom prst="rect">
            <a:avLst/>
          </a:prstGeom>
          <a:noFill/>
          <a:ln w="9525">
            <a:noFill/>
            <a:miter lim="800000"/>
            <a:headEnd/>
            <a:tailEnd/>
          </a:ln>
        </p:spPr>
        <p:txBody>
          <a:bodyPr>
            <a:prstTxWarp prst="textNoShape">
              <a:avLst/>
            </a:prstTxWarp>
            <a:spAutoFit/>
          </a:bodyPr>
          <a:lstStyle/>
          <a:p>
            <a:pPr algn="r">
              <a:spcBef>
                <a:spcPct val="50000"/>
              </a:spcBef>
            </a:pPr>
            <a:r>
              <a:rPr lang="en-US" sz="2000" i="1" dirty="0">
                <a:latin typeface="Times New Roman" charset="0"/>
              </a:rPr>
              <a:t>Ron Edmonds, 1982 in </a:t>
            </a:r>
            <a:r>
              <a:rPr lang="en-US" sz="2000" i="1" dirty="0" err="1">
                <a:latin typeface="Times New Roman" charset="0"/>
              </a:rPr>
              <a:t>DeFour</a:t>
            </a:r>
            <a:r>
              <a:rPr lang="en-US" sz="2000" i="1" dirty="0">
                <a:latin typeface="Times New Roman" charset="0"/>
              </a:rPr>
              <a:t> et al., 2004</a:t>
            </a:r>
          </a:p>
        </p:txBody>
      </p:sp>
      <p:pic>
        <p:nvPicPr>
          <p:cNvPr id="17414" name="Picture 4" descr="MPj04020530000[1]"/>
          <p:cNvPicPr>
            <a:picLocks noChangeAspect="1" noChangeArrowheads="1"/>
          </p:cNvPicPr>
          <p:nvPr/>
        </p:nvPicPr>
        <p:blipFill>
          <a:blip r:embed="rId3"/>
          <a:srcRect/>
          <a:stretch>
            <a:fillRect/>
          </a:stretch>
        </p:blipFill>
        <p:spPr bwMode="auto">
          <a:xfrm>
            <a:off x="4800600" y="3437733"/>
            <a:ext cx="1589087" cy="2386013"/>
          </a:xfrm>
          <a:prstGeom prst="rect">
            <a:avLst/>
          </a:prstGeom>
          <a:noFill/>
          <a:ln w="9525">
            <a:noFill/>
            <a:miter lim="800000"/>
            <a:headEnd/>
            <a:tailEnd/>
          </a:ln>
        </p:spPr>
      </p:pic>
      <p:sp>
        <p:nvSpPr>
          <p:cNvPr id="17415" name="Text Box 5"/>
          <p:cNvSpPr txBox="1">
            <a:spLocks noChangeArrowheads="1"/>
          </p:cNvSpPr>
          <p:nvPr/>
        </p:nvSpPr>
        <p:spPr bwMode="auto">
          <a:xfrm>
            <a:off x="1133475" y="236359"/>
            <a:ext cx="9925050"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b="1" dirty="0">
                <a:latin typeface="Times New Roman" panose="02020603050405020304" pitchFamily="18" charset="0"/>
                <a:cs typeface="Times New Roman" panose="02020603050405020304" pitchFamily="18" charset="0"/>
              </a:rPr>
              <a:t>The Conundrum of American Public Education</a:t>
            </a:r>
          </a:p>
        </p:txBody>
      </p:sp>
    </p:spTree>
    <p:extLst>
      <p:ext uri="{BB962C8B-B14F-4D97-AF65-F5344CB8AC3E}">
        <p14:creationId xmlns:p14="http://schemas.microsoft.com/office/powerpoint/2010/main" val="22031537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Relationship Between Performance of General and Special Education Students</a:t>
            </a:r>
          </a:p>
        </p:txBody>
      </p:sp>
      <p:pic>
        <p:nvPicPr>
          <p:cNvPr id="8" name="Content Placeholder 7"/>
          <p:cNvPicPr>
            <a:picLocks noGrp="1" noChangeAspect="1"/>
          </p:cNvPicPr>
          <p:nvPr>
            <p:ph sz="half" idx="2"/>
          </p:nvPr>
        </p:nvPicPr>
        <p:blipFill>
          <a:blip r:embed="rId2"/>
          <a:stretch>
            <a:fillRect/>
          </a:stretch>
        </p:blipFill>
        <p:spPr>
          <a:xfrm>
            <a:off x="6172200" y="2121051"/>
            <a:ext cx="5181600" cy="3760486"/>
          </a:xfrm>
          <a:prstGeom prst="rect">
            <a:avLst/>
          </a:prstGeom>
        </p:spPr>
      </p:pic>
      <p:pic>
        <p:nvPicPr>
          <p:cNvPr id="6" name="Picture 5"/>
          <p:cNvPicPr>
            <a:picLocks noChangeAspect="1"/>
          </p:cNvPicPr>
          <p:nvPr/>
        </p:nvPicPr>
        <p:blipFill>
          <a:blip r:embed="rId3"/>
          <a:stretch>
            <a:fillRect/>
          </a:stretch>
        </p:blipFill>
        <p:spPr>
          <a:xfrm>
            <a:off x="6123516" y="2360645"/>
            <a:ext cx="6068484" cy="4404132"/>
          </a:xfrm>
          <a:prstGeom prst="rect">
            <a:avLst/>
          </a:prstGeom>
        </p:spPr>
      </p:pic>
      <p:pic>
        <p:nvPicPr>
          <p:cNvPr id="10" name="Content Placeholder 9"/>
          <p:cNvPicPr>
            <a:picLocks noGrp="1" noChangeAspect="1"/>
          </p:cNvPicPr>
          <p:nvPr>
            <p:ph sz="half" idx="1"/>
          </p:nvPr>
        </p:nvPicPr>
        <p:blipFill>
          <a:blip r:embed="rId4"/>
          <a:stretch>
            <a:fillRect/>
          </a:stretch>
        </p:blipFill>
        <p:spPr>
          <a:xfrm>
            <a:off x="385763" y="2123876"/>
            <a:ext cx="5634037" cy="4368999"/>
          </a:xfrm>
          <a:prstGeom prst="rect">
            <a:avLst/>
          </a:prstGeom>
        </p:spPr>
      </p:pic>
    </p:spTree>
    <p:extLst>
      <p:ext uri="{BB962C8B-B14F-4D97-AF65-F5344CB8AC3E}">
        <p14:creationId xmlns:p14="http://schemas.microsoft.com/office/powerpoint/2010/main" val="176942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Relationship Between Performance of General and Special Education Students</a:t>
            </a:r>
          </a:p>
        </p:txBody>
      </p:sp>
      <p:sp>
        <p:nvSpPr>
          <p:cNvPr id="2" name="TextBox 1"/>
          <p:cNvSpPr txBox="1"/>
          <p:nvPr/>
        </p:nvSpPr>
        <p:spPr>
          <a:xfrm>
            <a:off x="11055927" y="6103917"/>
            <a:ext cx="184731" cy="369332"/>
          </a:xfrm>
          <a:prstGeom prst="rect">
            <a:avLst/>
          </a:prstGeom>
          <a:noFill/>
        </p:spPr>
        <p:txBody>
          <a:bodyPr wrap="none" rtlCol="0">
            <a:spAutoFit/>
          </a:bodyPr>
          <a:lstStyle/>
          <a:p>
            <a:endParaRPr lang="en-US" dirty="0"/>
          </a:p>
        </p:txBody>
      </p:sp>
      <p:pic>
        <p:nvPicPr>
          <p:cNvPr id="11" name="Content Placeholder 10"/>
          <p:cNvPicPr>
            <a:picLocks noGrp="1" noChangeAspect="1"/>
          </p:cNvPicPr>
          <p:nvPr>
            <p:ph sz="half" idx="1"/>
          </p:nvPr>
        </p:nvPicPr>
        <p:blipFill>
          <a:blip r:embed="rId2"/>
          <a:stretch>
            <a:fillRect/>
          </a:stretch>
        </p:blipFill>
        <p:spPr>
          <a:xfrm>
            <a:off x="428625" y="2123876"/>
            <a:ext cx="5591175" cy="3980041"/>
          </a:xfrm>
          <a:prstGeom prst="rect">
            <a:avLst/>
          </a:prstGeom>
        </p:spPr>
      </p:pic>
      <p:pic>
        <p:nvPicPr>
          <p:cNvPr id="12" name="Content Placeholder 11"/>
          <p:cNvPicPr>
            <a:picLocks noGrp="1" noChangeAspect="1"/>
          </p:cNvPicPr>
          <p:nvPr>
            <p:ph sz="half" idx="2"/>
          </p:nvPr>
        </p:nvPicPr>
        <p:blipFill>
          <a:blip r:embed="rId3"/>
          <a:stretch>
            <a:fillRect/>
          </a:stretch>
        </p:blipFill>
        <p:spPr>
          <a:xfrm>
            <a:off x="6172199" y="2121051"/>
            <a:ext cx="5591175" cy="3980040"/>
          </a:xfrm>
          <a:prstGeom prst="rect">
            <a:avLst/>
          </a:prstGeom>
        </p:spPr>
      </p:pic>
    </p:spTree>
    <p:extLst>
      <p:ext uri="{BB962C8B-B14F-4D97-AF65-F5344CB8AC3E}">
        <p14:creationId xmlns:p14="http://schemas.microsoft.com/office/powerpoint/2010/main" val="15945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Relationship Between Performance of General and Special Education Students</a:t>
            </a:r>
          </a:p>
        </p:txBody>
      </p:sp>
      <p:sp>
        <p:nvSpPr>
          <p:cNvPr id="2" name="TextBox 1"/>
          <p:cNvSpPr txBox="1"/>
          <p:nvPr/>
        </p:nvSpPr>
        <p:spPr>
          <a:xfrm>
            <a:off x="11055927" y="6103917"/>
            <a:ext cx="184731" cy="369332"/>
          </a:xfrm>
          <a:prstGeom prst="rect">
            <a:avLst/>
          </a:prstGeom>
          <a:noFill/>
        </p:spPr>
        <p:txBody>
          <a:bodyPr wrap="none" rtlCol="0">
            <a:spAutoFit/>
          </a:bodyPr>
          <a:lstStyle/>
          <a:p>
            <a:endParaRPr lang="en-US" dirty="0"/>
          </a:p>
        </p:txBody>
      </p:sp>
      <p:pic>
        <p:nvPicPr>
          <p:cNvPr id="7" name="Content Placeholder 6"/>
          <p:cNvPicPr>
            <a:picLocks noGrp="1" noChangeAspect="1"/>
          </p:cNvPicPr>
          <p:nvPr>
            <p:ph sz="half" idx="1"/>
          </p:nvPr>
        </p:nvPicPr>
        <p:blipFill>
          <a:blip r:embed="rId2"/>
          <a:stretch>
            <a:fillRect/>
          </a:stretch>
        </p:blipFill>
        <p:spPr>
          <a:xfrm>
            <a:off x="200025" y="2123876"/>
            <a:ext cx="5819775" cy="4091187"/>
          </a:xfrm>
          <a:prstGeom prst="rect">
            <a:avLst/>
          </a:prstGeom>
        </p:spPr>
      </p:pic>
      <p:pic>
        <p:nvPicPr>
          <p:cNvPr id="9" name="Content Placeholder 8"/>
          <p:cNvPicPr>
            <a:picLocks noGrp="1" noChangeAspect="1"/>
          </p:cNvPicPr>
          <p:nvPr>
            <p:ph sz="half" idx="2"/>
          </p:nvPr>
        </p:nvPicPr>
        <p:blipFill>
          <a:blip r:embed="rId3"/>
          <a:stretch>
            <a:fillRect/>
          </a:stretch>
        </p:blipFill>
        <p:spPr>
          <a:xfrm>
            <a:off x="6172199" y="2121050"/>
            <a:ext cx="5819775" cy="4222599"/>
          </a:xfrm>
          <a:prstGeom prst="rect">
            <a:avLst/>
          </a:prstGeom>
        </p:spPr>
      </p:pic>
    </p:spTree>
    <p:extLst>
      <p:ext uri="{BB962C8B-B14F-4D97-AF65-F5344CB8AC3E}">
        <p14:creationId xmlns:p14="http://schemas.microsoft.com/office/powerpoint/2010/main" val="188380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84782" y="348380"/>
            <a:ext cx="7911970" cy="6034814"/>
          </a:xfrm>
          <a:prstGeom prst="rect">
            <a:avLst/>
          </a:prstGeom>
          <a:noFill/>
          <a:ln>
            <a:noFill/>
          </a:ln>
        </p:spPr>
      </p:pic>
    </p:spTree>
    <p:extLst>
      <p:ext uri="{BB962C8B-B14F-4D97-AF65-F5344CB8AC3E}">
        <p14:creationId xmlns:p14="http://schemas.microsoft.com/office/powerpoint/2010/main" val="205252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2BCD8D-8143-EE4E-8691-7C713044F42D}"/>
              </a:ext>
            </a:extLst>
          </p:cNvPr>
          <p:cNvSpPr>
            <a:spLocks noGrp="1"/>
          </p:cNvSpPr>
          <p:nvPr>
            <p:ph type="ctrTitle"/>
          </p:nvPr>
        </p:nvSpPr>
        <p:spPr>
          <a:xfrm>
            <a:off x="1524000" y="0"/>
            <a:ext cx="9144000" cy="2387600"/>
          </a:xfrm>
        </p:spPr>
        <p:txBody>
          <a:bodyPr/>
          <a:lstStyle/>
          <a:p>
            <a:r>
              <a:rPr lang="en-US" b="1" dirty="0">
                <a:solidFill>
                  <a:srgbClr val="FF0000"/>
                </a:solidFill>
              </a:rPr>
              <a:t>MYTH </a:t>
            </a:r>
          </a:p>
        </p:txBody>
      </p:sp>
      <p:sp>
        <p:nvSpPr>
          <p:cNvPr id="6" name="Subtitle 5">
            <a:extLst>
              <a:ext uri="{FF2B5EF4-FFF2-40B4-BE49-F238E27FC236}">
                <a16:creationId xmlns:a16="http://schemas.microsoft.com/office/drawing/2014/main" id="{5493F19D-7F61-DA42-8892-818F4B2F2116}"/>
              </a:ext>
            </a:extLst>
          </p:cNvPr>
          <p:cNvSpPr>
            <a:spLocks noGrp="1"/>
          </p:cNvSpPr>
          <p:nvPr>
            <p:ph type="subTitle" idx="1"/>
          </p:nvPr>
        </p:nvSpPr>
        <p:spPr>
          <a:xfrm>
            <a:off x="1524000" y="2701926"/>
            <a:ext cx="9144000" cy="3114646"/>
          </a:xfrm>
        </p:spPr>
        <p:txBody>
          <a:bodyPr>
            <a:normAutofit lnSpcReduction="10000"/>
          </a:bodyPr>
          <a:lstStyle/>
          <a:p>
            <a:endParaRPr lang="en-US" dirty="0"/>
          </a:p>
          <a:p>
            <a:r>
              <a:rPr lang="en-US" sz="4400" dirty="0"/>
              <a:t>Powerful Interventions can “Make Up” </a:t>
            </a:r>
          </a:p>
          <a:p>
            <a:r>
              <a:rPr lang="en-US" sz="4400" dirty="0"/>
              <a:t>for Poor Core Instruction</a:t>
            </a:r>
          </a:p>
          <a:p>
            <a:endParaRPr lang="en-US" sz="4400" dirty="0"/>
          </a:p>
          <a:p>
            <a:r>
              <a:rPr lang="en-US" sz="4400" dirty="0"/>
              <a:t>BTW-  they Can’t </a:t>
            </a:r>
            <a:r>
              <a:rPr lang="en-US" sz="4400" dirty="0">
                <a:sym typeface="Wingdings" pitchFamily="2" charset="2"/>
              </a:rPr>
              <a:t></a:t>
            </a:r>
            <a:endParaRPr lang="en-US" sz="4400" dirty="0"/>
          </a:p>
        </p:txBody>
      </p:sp>
    </p:spTree>
    <p:extLst>
      <p:ext uri="{BB962C8B-B14F-4D97-AF65-F5344CB8AC3E}">
        <p14:creationId xmlns:p14="http://schemas.microsoft.com/office/powerpoint/2010/main" val="160232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AF9FD-F363-5F49-84B0-7E077BB82CE4}"/>
              </a:ext>
            </a:extLst>
          </p:cNvPr>
          <p:cNvPicPr>
            <a:picLocks noChangeAspect="1"/>
          </p:cNvPicPr>
          <p:nvPr/>
        </p:nvPicPr>
        <p:blipFill>
          <a:blip r:embed="rId2"/>
          <a:stretch>
            <a:fillRect/>
          </a:stretch>
        </p:blipFill>
        <p:spPr>
          <a:xfrm>
            <a:off x="1339850" y="293688"/>
            <a:ext cx="9512300" cy="1397000"/>
          </a:xfrm>
          <a:prstGeom prst="rect">
            <a:avLst/>
          </a:prstGeom>
        </p:spPr>
      </p:pic>
      <p:sp>
        <p:nvSpPr>
          <p:cNvPr id="2" name="Title 1">
            <a:extLst>
              <a:ext uri="{FF2B5EF4-FFF2-40B4-BE49-F238E27FC236}">
                <a16:creationId xmlns:a16="http://schemas.microsoft.com/office/drawing/2014/main" id="{FDAE26A4-EE1E-164A-99BF-ECB7041DE098}"/>
              </a:ext>
            </a:extLst>
          </p:cNvPr>
          <p:cNvSpPr>
            <a:spLocks noGrp="1"/>
          </p:cNvSpPr>
          <p:nvPr>
            <p:ph type="title"/>
          </p:nvPr>
        </p:nvSpPr>
        <p:spPr/>
        <p:txBody>
          <a:bodyPr/>
          <a:lstStyle/>
          <a:p>
            <a:pPr algn="ctr"/>
            <a:endParaRPr lang="en-US" b="1" dirty="0"/>
          </a:p>
        </p:txBody>
      </p:sp>
      <p:pic>
        <p:nvPicPr>
          <p:cNvPr id="5" name="Content Placeholder 4">
            <a:extLst>
              <a:ext uri="{FF2B5EF4-FFF2-40B4-BE49-F238E27FC236}">
                <a16:creationId xmlns:a16="http://schemas.microsoft.com/office/drawing/2014/main" id="{996E977D-42EE-5646-A98C-08A509C966F9}"/>
              </a:ext>
            </a:extLst>
          </p:cNvPr>
          <p:cNvPicPr>
            <a:picLocks noGrp="1" noChangeAspect="1"/>
          </p:cNvPicPr>
          <p:nvPr>
            <p:ph idx="1"/>
          </p:nvPr>
        </p:nvPicPr>
        <p:blipFill>
          <a:blip r:embed="rId3"/>
          <a:stretch>
            <a:fillRect/>
          </a:stretch>
        </p:blipFill>
        <p:spPr>
          <a:xfrm>
            <a:off x="3046663" y="1762125"/>
            <a:ext cx="5842000" cy="4762500"/>
          </a:xfrm>
          <a:prstGeom prst="rect">
            <a:avLst/>
          </a:prstGeom>
        </p:spPr>
      </p:pic>
    </p:spTree>
    <p:extLst>
      <p:ext uri="{BB962C8B-B14F-4D97-AF65-F5344CB8AC3E}">
        <p14:creationId xmlns:p14="http://schemas.microsoft.com/office/powerpoint/2010/main" val="3647675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1524000" y="80963"/>
            <a:ext cx="9144000" cy="1204912"/>
          </a:xfrm>
          <a:prstGeom prst="rect">
            <a:avLst/>
          </a:prstGeom>
          <a:solidFill>
            <a:srgbClr val="FFFFFF"/>
          </a:solidFill>
          <a:ln w="28575">
            <a:noFill/>
            <a:miter lim="800000"/>
            <a:headEnd/>
            <a:tailEnd/>
          </a:ln>
        </p:spPr>
        <p:txBody>
          <a:bodyPr lIns="93820" tIns="46911" rIns="93820" bIns="46911" anchor="ctr">
            <a:prstTxWarp prst="textNoShape">
              <a:avLst/>
            </a:prstTxWarp>
          </a:bodyPr>
          <a:lstStyle/>
          <a:p>
            <a:pPr defTabSz="936625">
              <a:lnSpc>
                <a:spcPct val="85000"/>
              </a:lnSpc>
            </a:pPr>
            <a:r>
              <a:rPr lang="en-US" sz="3200" dirty="0">
                <a:solidFill>
                  <a:srgbClr val="008000"/>
                </a:solidFill>
                <a:latin typeface="Times New Roman" panose="02020603050405020304" pitchFamily="18" charset="0"/>
                <a:ea typeface="Osaka" charset="-128"/>
                <a:cs typeface="Times New Roman" panose="02020603050405020304" pitchFamily="18" charset="0"/>
              </a:rPr>
              <a:t>TIER I: </a:t>
            </a:r>
            <a:r>
              <a:rPr lang="en-US" sz="3200" dirty="0">
                <a:solidFill>
                  <a:srgbClr val="000000"/>
                </a:solidFill>
                <a:latin typeface="Times New Roman" panose="02020603050405020304" pitchFamily="18" charset="0"/>
                <a:ea typeface="Osaka" charset="-128"/>
                <a:cs typeface="Times New Roman" panose="02020603050405020304" pitchFamily="18" charset="0"/>
              </a:rPr>
              <a:t>Core, Universal</a:t>
            </a:r>
          </a:p>
          <a:p>
            <a:pPr defTabSz="936625">
              <a:lnSpc>
                <a:spcPct val="85000"/>
              </a:lnSpc>
            </a:pPr>
            <a:r>
              <a:rPr lang="en-US" sz="3200" dirty="0">
                <a:solidFill>
                  <a:srgbClr val="000000"/>
                </a:solidFill>
                <a:latin typeface="Times New Roman" panose="02020603050405020304" pitchFamily="18" charset="0"/>
                <a:ea typeface="Osaka" charset="-128"/>
                <a:cs typeface="Times New Roman" panose="02020603050405020304" pitchFamily="18" charset="0"/>
              </a:rPr>
              <a:t>Academic and Behavior</a:t>
            </a:r>
          </a:p>
        </p:txBody>
      </p:sp>
      <p:sp>
        <p:nvSpPr>
          <p:cNvPr id="12" name="Slide Number Placeholder 3"/>
          <p:cNvSpPr>
            <a:spLocks noGrp="1"/>
          </p:cNvSpPr>
          <p:nvPr>
            <p:ph type="sldNum" sz="quarter" idx="12"/>
          </p:nvPr>
        </p:nvSpPr>
        <p:spPr/>
        <p:txBody>
          <a:bodyPr/>
          <a:lstStyle/>
          <a:p>
            <a:pPr>
              <a:defRPr/>
            </a:pPr>
            <a:endParaRPr lang="en-US" dirty="0"/>
          </a:p>
        </p:txBody>
      </p:sp>
      <p:grpSp>
        <p:nvGrpSpPr>
          <p:cNvPr id="2" name="Group 13"/>
          <p:cNvGrpSpPr>
            <a:grpSpLocks/>
          </p:cNvGrpSpPr>
          <p:nvPr/>
        </p:nvGrpSpPr>
        <p:grpSpPr bwMode="auto">
          <a:xfrm>
            <a:off x="2299944" y="371222"/>
            <a:ext cx="8397135" cy="6486779"/>
            <a:chOff x="775586" y="538159"/>
            <a:chExt cx="8397494" cy="6486844"/>
          </a:xfrm>
        </p:grpSpPr>
        <p:sp>
          <p:nvSpPr>
            <p:cNvPr id="5" name="Isosceles Triangle 4"/>
            <p:cNvSpPr/>
            <p:nvPr/>
          </p:nvSpPr>
          <p:spPr>
            <a:xfrm>
              <a:off x="775586" y="831491"/>
              <a:ext cx="4971927" cy="5416714"/>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a:defRPr/>
              </a:pPr>
              <a:endParaRPr lang="en-US" sz="1700" dirty="0"/>
            </a:p>
          </p:txBody>
        </p:sp>
        <p:sp>
          <p:nvSpPr>
            <p:cNvPr id="35848" name="TextBox 9"/>
            <p:cNvSpPr txBox="1">
              <a:spLocks noChangeArrowheads="1"/>
            </p:cNvSpPr>
            <p:nvPr/>
          </p:nvSpPr>
          <p:spPr bwMode="auto">
            <a:xfrm>
              <a:off x="5045355" y="538159"/>
              <a:ext cx="4127725" cy="6486844"/>
            </a:xfrm>
            <a:prstGeom prst="rect">
              <a:avLst/>
            </a:prstGeom>
            <a:noFill/>
            <a:ln w="9525">
              <a:noFill/>
              <a:miter lim="800000"/>
              <a:headEnd/>
              <a:tailEnd/>
            </a:ln>
          </p:spPr>
          <p:txBody>
            <a:bodyPr wrap="square" lIns="84204" tIns="42102" rIns="84204" bIns="42102">
              <a:prstTxWarp prst="textNoShape">
                <a:avLst/>
              </a:prstTxWarp>
              <a:spAutoFit/>
            </a:bodyPr>
            <a:lstStyle/>
            <a:p>
              <a:pPr algn="ctr">
                <a:buClr>
                  <a:srgbClr val="00B050"/>
                </a:buClr>
              </a:pPr>
              <a:r>
                <a:rPr lang="en-US" sz="2400" b="1" dirty="0">
                  <a:latin typeface="Times New Roman" panose="02020603050405020304" pitchFamily="18" charset="0"/>
                  <a:cs typeface="Times New Roman" panose="02020603050405020304" pitchFamily="18" charset="0"/>
                </a:rPr>
                <a:t>What “everybody” gets and sets the scope, sequence and pacing for all tiers.</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a:buClr>
                  <a:srgbClr val="00B050"/>
                </a:buClr>
              </a:pPr>
              <a:r>
                <a:rPr lang="en-US" sz="2000" b="1" dirty="0">
                  <a:solidFill>
                    <a:srgbClr val="FF0000"/>
                  </a:solidFill>
                  <a:latin typeface="Times New Roman" panose="02020603050405020304" pitchFamily="18" charset="0"/>
                  <a:cs typeface="Times New Roman" panose="02020603050405020304" pitchFamily="18" charset="0"/>
                </a:rPr>
                <a:t>TIME</a:t>
              </a:r>
            </a:p>
            <a:p>
              <a:pPr>
                <a:buClr>
                  <a:srgbClr val="00B050"/>
                </a:buClr>
              </a:pPr>
              <a:r>
                <a:rPr lang="en-US" sz="2000" b="1" dirty="0">
                  <a:latin typeface="Times New Roman" panose="02020603050405020304" pitchFamily="18" charset="0"/>
                  <a:cs typeface="Times New Roman" panose="02020603050405020304" pitchFamily="18" charset="0"/>
                </a:rPr>
                <a:t>Fewest Minutes of Instruction</a:t>
              </a:r>
            </a:p>
            <a:p>
              <a:pPr lvl="1">
                <a:buClr>
                  <a:srgbClr val="00B050"/>
                </a:buClr>
              </a:pPr>
              <a:r>
                <a:rPr lang="en-US" sz="2000" dirty="0">
                  <a:latin typeface="Times New Roman" panose="02020603050405020304" pitchFamily="18" charset="0"/>
                  <a:cs typeface="Times New Roman" panose="02020603050405020304" pitchFamily="18" charset="0"/>
                </a:rPr>
                <a:t> Elementary ELA (90 Minutes)</a:t>
              </a:r>
            </a:p>
            <a:p>
              <a:pPr lvl="1">
                <a:buClr>
                  <a:srgbClr val="00B050"/>
                </a:buClr>
              </a:pPr>
              <a:r>
                <a:rPr lang="en-US" sz="2000" dirty="0">
                  <a:latin typeface="Times New Roman" panose="02020603050405020304" pitchFamily="18" charset="0"/>
                  <a:cs typeface="Times New Roman" panose="02020603050405020304" pitchFamily="18" charset="0"/>
                </a:rPr>
                <a:t>Algebra (e.g., 50 minute period)</a:t>
              </a:r>
            </a:p>
            <a:p>
              <a:pPr>
                <a:buClr>
                  <a:srgbClr val="00B050"/>
                </a:buClr>
              </a:pPr>
              <a:r>
                <a:rPr lang="en-US" sz="2000" b="1" dirty="0">
                  <a:solidFill>
                    <a:srgbClr val="FF0000"/>
                  </a:solidFill>
                  <a:latin typeface="Times New Roman" panose="02020603050405020304" pitchFamily="18" charset="0"/>
                  <a:cs typeface="Times New Roman" panose="02020603050405020304" pitchFamily="18" charset="0"/>
                </a:rPr>
                <a:t>FOCUS</a:t>
              </a:r>
            </a:p>
            <a:p>
              <a:pPr>
                <a:buClr>
                  <a:srgbClr val="00B050"/>
                </a:buClr>
              </a:pPr>
              <a:r>
                <a:rPr lang="en-US" sz="2000" b="1" dirty="0">
                  <a:latin typeface="Times New Roman" panose="02020603050405020304" pitchFamily="18" charset="0"/>
                  <a:cs typeface="Times New Roman" panose="02020603050405020304" pitchFamily="18" charset="0"/>
                </a:rPr>
                <a:t>Broadest Focus– </a:t>
              </a:r>
            </a:p>
            <a:p>
              <a:pPr lvl="1">
                <a:buClr>
                  <a:srgbClr val="00B050"/>
                </a:buClr>
              </a:pPr>
              <a:r>
                <a:rPr lang="en-US" sz="2000" dirty="0">
                  <a:latin typeface="Times New Roman" panose="02020603050405020304" pitchFamily="18" charset="0"/>
                  <a:cs typeface="Times New Roman" panose="02020603050405020304" pitchFamily="18" charset="0"/>
                </a:rPr>
                <a:t>All 5 Big Ideas about Literacy; </a:t>
              </a:r>
            </a:p>
            <a:p>
              <a:pPr lvl="1">
                <a:buClr>
                  <a:srgbClr val="00B050"/>
                </a:buClr>
              </a:pPr>
              <a:r>
                <a:rPr lang="en-US" sz="2000" dirty="0">
                  <a:latin typeface="Times New Roman" panose="02020603050405020304" pitchFamily="18" charset="0"/>
                  <a:cs typeface="Times New Roman" panose="02020603050405020304" pitchFamily="18" charset="0"/>
                </a:rPr>
                <a:t>All concepts, facts, strategies for Algebra 1</a:t>
              </a:r>
            </a:p>
            <a:p>
              <a:pPr>
                <a:buClr>
                  <a:srgbClr val="00B050"/>
                </a:buClr>
              </a:pPr>
              <a:r>
                <a:rPr lang="en-US" sz="2000" b="1" dirty="0">
                  <a:solidFill>
                    <a:srgbClr val="FF0000"/>
                  </a:solidFill>
                  <a:latin typeface="Times New Roman" panose="02020603050405020304" pitchFamily="18" charset="0"/>
                  <a:cs typeface="Times New Roman" panose="02020603050405020304" pitchFamily="18" charset="0"/>
                </a:rPr>
                <a:t>TYPE</a:t>
              </a:r>
            </a:p>
            <a:p>
              <a:pPr>
                <a:buClr>
                  <a:srgbClr val="00B050"/>
                </a:buClr>
              </a:pPr>
              <a:r>
                <a:rPr lang="en-US" sz="2000" dirty="0">
                  <a:latin typeface="Times New Roman" panose="02020603050405020304" pitchFamily="18" charset="0"/>
                  <a:cs typeface="Times New Roman" panose="02020603050405020304" pitchFamily="18" charset="0"/>
                </a:rPr>
                <a:t>Universal</a:t>
              </a:r>
            </a:p>
            <a:p>
              <a:pPr>
                <a:buClr>
                  <a:srgbClr val="00B050"/>
                </a:buClr>
              </a:pPr>
              <a:r>
                <a:rPr lang="en-US" sz="2000" b="1" dirty="0">
                  <a:latin typeface="Times New Roman" panose="02020603050405020304" pitchFamily="18" charset="0"/>
                  <a:cs typeface="Times New Roman" panose="02020603050405020304" pitchFamily="18" charset="0"/>
                </a:rPr>
                <a:t>Fewest Formal Student Assessments</a:t>
              </a:r>
            </a:p>
            <a:p>
              <a:pPr lvl="1">
                <a:buClr>
                  <a:srgbClr val="00B050"/>
                </a:buClr>
              </a:pPr>
              <a:r>
                <a:rPr lang="en-US" sz="2000" dirty="0">
                  <a:latin typeface="Times New Roman" panose="02020603050405020304" pitchFamily="18" charset="0"/>
                  <a:cs typeface="Times New Roman" panose="02020603050405020304" pitchFamily="18" charset="0"/>
                </a:rPr>
                <a:t>Benchmark</a:t>
              </a:r>
            </a:p>
            <a:p>
              <a:pPr lvl="1">
                <a:buClr>
                  <a:srgbClr val="00B050"/>
                </a:buClr>
              </a:pPr>
              <a:r>
                <a:rPr lang="en-US" sz="2000" dirty="0">
                  <a:latin typeface="Times New Roman" panose="02020603050405020304" pitchFamily="18" charset="0"/>
                  <a:cs typeface="Times New Roman" panose="02020603050405020304" pitchFamily="18" charset="0"/>
                </a:rPr>
                <a:t>Grading Periods</a:t>
              </a:r>
            </a:p>
            <a:p>
              <a:pPr lvl="1">
                <a:buClr>
                  <a:srgbClr val="00B050"/>
                </a:buClr>
              </a:pPr>
              <a:r>
                <a:rPr lang="en-US" sz="2000" dirty="0">
                  <a:latin typeface="Times New Roman" panose="02020603050405020304" pitchFamily="18" charset="0"/>
                  <a:cs typeface="Times New Roman" panose="02020603050405020304" pitchFamily="18" charset="0"/>
                </a:rPr>
                <a:t>EOC/ EOG</a:t>
              </a:r>
            </a:p>
            <a:p>
              <a:pPr lvl="1">
                <a:buClr>
                  <a:srgbClr val="00B050"/>
                </a:buClr>
              </a:pPr>
              <a:r>
                <a:rPr lang="en-US" sz="2000" dirty="0">
                  <a:latin typeface="Times New Roman" panose="02020603050405020304" pitchFamily="18" charset="0"/>
                  <a:cs typeface="Times New Roman" panose="02020603050405020304" pitchFamily="18" charset="0"/>
                </a:rPr>
                <a:t>State Assessments</a:t>
              </a:r>
              <a:endParaRPr lang="en-US" dirty="0">
                <a:latin typeface="Times New Roman" panose="02020603050405020304" pitchFamily="18" charset="0"/>
                <a:cs typeface="Times New Roman" panose="02020603050405020304" pitchFamily="18" charset="0"/>
              </a:endParaRPr>
            </a:p>
          </p:txBody>
        </p:sp>
        <p:cxnSp>
          <p:nvCxnSpPr>
            <p:cNvPr id="35849" name="Straight Arrow Connector 16"/>
            <p:cNvCxnSpPr>
              <a:cxnSpLocks noChangeShapeType="1"/>
            </p:cNvCxnSpPr>
            <p:nvPr/>
          </p:nvCxnSpPr>
          <p:spPr bwMode="auto">
            <a:xfrm rot="10800000" flipV="1">
              <a:off x="3099079" y="3481474"/>
              <a:ext cx="1946275" cy="822325"/>
            </a:xfrm>
            <a:prstGeom prst="straightConnector1">
              <a:avLst/>
            </a:prstGeom>
            <a:noFill/>
            <a:ln w="28575">
              <a:solidFill>
                <a:schemeClr val="tx1"/>
              </a:solidFill>
              <a:round/>
              <a:headEnd/>
              <a:tailEnd type="arrow" w="med" len="med"/>
            </a:ln>
          </p:spPr>
        </p:cxnSp>
      </p:grpSp>
      <p:sp>
        <p:nvSpPr>
          <p:cNvPr id="35845" name="Rectangle 2"/>
          <p:cNvSpPr>
            <a:spLocks noChangeArrowheads="1"/>
          </p:cNvSpPr>
          <p:nvPr/>
        </p:nvSpPr>
        <p:spPr bwMode="auto">
          <a:xfrm>
            <a:off x="1676401" y="142875"/>
            <a:ext cx="7051675" cy="1143000"/>
          </a:xfrm>
          <a:prstGeom prst="rect">
            <a:avLst/>
          </a:prstGeom>
          <a:noFill/>
          <a:ln w="9525">
            <a:noFill/>
            <a:miter lim="800000"/>
            <a:headEnd/>
            <a:tailEnd/>
          </a:ln>
        </p:spPr>
        <p:txBody>
          <a:bodyPr lIns="84204" tIns="42102" rIns="84204" bIns="42102" anchor="ctr">
            <a:prstTxWarp prst="textNoShape">
              <a:avLst/>
            </a:prstTxWarp>
          </a:bodyPr>
          <a:lstStyle/>
          <a:p>
            <a:endParaRPr lang="en-US" sz="5500">
              <a:solidFill>
                <a:srgbClr val="800040"/>
              </a:solidFill>
              <a:latin typeface="Calibri" charset="0"/>
            </a:endParaRPr>
          </a:p>
        </p:txBody>
      </p:sp>
      <p:sp>
        <p:nvSpPr>
          <p:cNvPr id="8" name="Right Arrow 7"/>
          <p:cNvSpPr/>
          <p:nvPr/>
        </p:nvSpPr>
        <p:spPr>
          <a:xfrm>
            <a:off x="5380038" y="4480620"/>
            <a:ext cx="715963" cy="4286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E6F3B824-9955-564D-9AE1-DD533F43E6AE}"/>
              </a:ext>
            </a:extLst>
          </p:cNvPr>
          <p:cNvSpPr txBox="1"/>
          <p:nvPr/>
        </p:nvSpPr>
        <p:spPr>
          <a:xfrm>
            <a:off x="2888106" y="4332157"/>
            <a:ext cx="118422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80%</a:t>
            </a:r>
          </a:p>
        </p:txBody>
      </p:sp>
    </p:spTree>
    <p:extLst>
      <p:ext uri="{BB962C8B-B14F-4D97-AF65-F5344CB8AC3E}">
        <p14:creationId xmlns:p14="http://schemas.microsoft.com/office/powerpoint/2010/main" val="27546402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A6E8-CC3C-134A-B627-AF397B720110}"/>
              </a:ext>
            </a:extLst>
          </p:cNvPr>
          <p:cNvSpPr>
            <a:spLocks noGrp="1"/>
          </p:cNvSpPr>
          <p:nvPr>
            <p:ph type="title"/>
          </p:nvPr>
        </p:nvSpPr>
        <p:spPr/>
        <p:txBody>
          <a:bodyPr/>
          <a:lstStyle/>
          <a:p>
            <a:pPr algn="ctr"/>
            <a:r>
              <a:rPr lang="en-US" dirty="0"/>
              <a:t> 4 Building Blocks for Tier 1</a:t>
            </a:r>
          </a:p>
        </p:txBody>
      </p:sp>
      <p:sp>
        <p:nvSpPr>
          <p:cNvPr id="3" name="Content Placeholder 2">
            <a:extLst>
              <a:ext uri="{FF2B5EF4-FFF2-40B4-BE49-F238E27FC236}">
                <a16:creationId xmlns:a16="http://schemas.microsoft.com/office/drawing/2014/main" id="{5D5B3925-8513-DA4D-A9DA-82EBEAE0E339}"/>
              </a:ext>
            </a:extLst>
          </p:cNvPr>
          <p:cNvSpPr>
            <a:spLocks noGrp="1"/>
          </p:cNvSpPr>
          <p:nvPr>
            <p:ph idx="1"/>
          </p:nvPr>
        </p:nvSpPr>
        <p:spPr/>
        <p:txBody>
          <a:bodyPr>
            <a:normAutofit fontScale="92500" lnSpcReduction="20000"/>
          </a:bodyPr>
          <a:lstStyle/>
          <a:p>
            <a:r>
              <a:rPr lang="en-US" dirty="0">
                <a:solidFill>
                  <a:srgbClr val="7030A0"/>
                </a:solidFill>
              </a:rPr>
              <a:t>Academics</a:t>
            </a:r>
          </a:p>
          <a:p>
            <a:pPr lvl="1"/>
            <a:r>
              <a:rPr lang="en-US" dirty="0"/>
              <a:t>High Quality, Universal Instruction</a:t>
            </a:r>
          </a:p>
          <a:p>
            <a:pPr lvl="1"/>
            <a:r>
              <a:rPr lang="en-US" dirty="0"/>
              <a:t>Universal Design for Learning (Instruction)</a:t>
            </a:r>
          </a:p>
          <a:p>
            <a:endParaRPr lang="en-US" dirty="0"/>
          </a:p>
          <a:p>
            <a:r>
              <a:rPr lang="en-US" dirty="0">
                <a:solidFill>
                  <a:srgbClr val="7030A0"/>
                </a:solidFill>
              </a:rPr>
              <a:t>Behavior</a:t>
            </a:r>
          </a:p>
          <a:p>
            <a:pPr lvl="1"/>
            <a:r>
              <a:rPr lang="en-US" dirty="0"/>
              <a:t>School-Wide PBIS</a:t>
            </a:r>
          </a:p>
          <a:p>
            <a:pPr lvl="1"/>
            <a:r>
              <a:rPr lang="en-US" dirty="0"/>
              <a:t>Behavior Supports Integrated into the Delivery of Instruction</a:t>
            </a:r>
          </a:p>
          <a:p>
            <a:endParaRPr lang="en-US" dirty="0"/>
          </a:p>
          <a:p>
            <a:r>
              <a:rPr lang="en-US" dirty="0">
                <a:solidFill>
                  <a:srgbClr val="7030A0"/>
                </a:solidFill>
              </a:rPr>
              <a:t>Social Emotional/Climate</a:t>
            </a:r>
          </a:p>
          <a:p>
            <a:endParaRPr lang="en-US" dirty="0">
              <a:solidFill>
                <a:srgbClr val="7030A0"/>
              </a:solidFill>
            </a:endParaRPr>
          </a:p>
          <a:p>
            <a:r>
              <a:rPr lang="en-US" dirty="0">
                <a:solidFill>
                  <a:srgbClr val="7030A0"/>
                </a:solidFill>
              </a:rPr>
              <a:t>Integrated Lesson Planning Process</a:t>
            </a:r>
          </a:p>
        </p:txBody>
      </p:sp>
    </p:spTree>
    <p:extLst>
      <p:ext uri="{BB962C8B-B14F-4D97-AF65-F5344CB8AC3E}">
        <p14:creationId xmlns:p14="http://schemas.microsoft.com/office/powerpoint/2010/main" val="2072041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169"/>
            <a:ext cx="10515600" cy="1325563"/>
          </a:xfrm>
        </p:spPr>
        <p:txBody>
          <a:bodyPr>
            <a:noAutofit/>
          </a:bodyPr>
          <a:lstStyle/>
          <a:p>
            <a:pPr algn="ctr"/>
            <a:r>
              <a:rPr lang="en-US" sz="3600" b="1" dirty="0">
                <a:latin typeface="Times New Roman" panose="02020603050405020304" pitchFamily="18" charset="0"/>
                <a:cs typeface="Times New Roman" panose="02020603050405020304" pitchFamily="18" charset="0"/>
              </a:rPr>
              <a:t>Standards-based Instruction Model</a:t>
            </a:r>
          </a:p>
        </p:txBody>
      </p:sp>
      <p:sp>
        <p:nvSpPr>
          <p:cNvPr id="5" name="Content Placeholder 4">
            <a:extLst>
              <a:ext uri="{FF2B5EF4-FFF2-40B4-BE49-F238E27FC236}">
                <a16:creationId xmlns:a16="http://schemas.microsoft.com/office/drawing/2014/main" id="{4EB67AA3-FB71-4046-B91B-6895676AAF22}"/>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E68107CE-FC76-4519-8D61-604D091F6786}" type="slidenum">
              <a:rPr lang="en-US" smtClean="0"/>
              <a:pPr/>
              <a:t>28</a:t>
            </a:fld>
            <a:endParaRPr lang="en-US"/>
          </a:p>
        </p:txBody>
      </p:sp>
      <p:sp>
        <p:nvSpPr>
          <p:cNvPr id="8" name="Rectangle 7"/>
          <p:cNvSpPr/>
          <p:nvPr/>
        </p:nvSpPr>
        <p:spPr>
          <a:xfrm>
            <a:off x="1524000" y="6412469"/>
            <a:ext cx="9144000" cy="307777"/>
          </a:xfrm>
          <a:prstGeom prst="rect">
            <a:avLst/>
          </a:prstGeom>
        </p:spPr>
        <p:txBody>
          <a:bodyPr wrap="square">
            <a:spAutoFit/>
          </a:bodyPr>
          <a:lstStyle/>
          <a:p>
            <a:pPr algn="ctr"/>
            <a:r>
              <a:rPr lang="en-US" sz="1400"/>
              <a:t>Florida Department of Education Bureau of Curriculum and Instruction (</a:t>
            </a:r>
            <a:r>
              <a:rPr lang="en-US" sz="1400" u="sng">
                <a:hlinkClick r:id="rId3"/>
              </a:rPr>
              <a:t>www.fldoe.org/bii</a:t>
            </a:r>
            <a:r>
              <a:rPr lang="en-US" sz="1400" u="sng"/>
              <a:t>)</a:t>
            </a:r>
          </a:p>
        </p:txBody>
      </p:sp>
      <p:graphicFrame>
        <p:nvGraphicFramePr>
          <p:cNvPr id="9" name="Diagram 8"/>
          <p:cNvGraphicFramePr/>
          <p:nvPr>
            <p:extLst/>
          </p:nvPr>
        </p:nvGraphicFramePr>
        <p:xfrm>
          <a:off x="1691640" y="1590119"/>
          <a:ext cx="8717280" cy="4124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6447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Visible Learning">
            <a:extLst>
              <a:ext uri="{FF2B5EF4-FFF2-40B4-BE49-F238E27FC236}">
                <a16:creationId xmlns:a16="http://schemas.microsoft.com/office/drawing/2014/main" id="{60F6C160-6E62-F44E-9F15-E523962CA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854" y="1229945"/>
            <a:ext cx="3852192" cy="54625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27516D4-7331-D446-92A2-3F679A4BC84B}"/>
              </a:ext>
            </a:extLst>
          </p:cNvPr>
          <p:cNvSpPr>
            <a:spLocks noGrp="1"/>
          </p:cNvSpPr>
          <p:nvPr>
            <p:ph type="title"/>
          </p:nvPr>
        </p:nvSpPr>
        <p:spPr>
          <a:xfrm>
            <a:off x="2152650" y="1"/>
            <a:ext cx="7886700" cy="1325563"/>
          </a:xfrm>
        </p:spPr>
        <p:txBody>
          <a:bodyPr/>
          <a:lstStyle/>
          <a:p>
            <a:pPr algn="ctr"/>
            <a:r>
              <a:rPr lang="en-US" dirty="0"/>
              <a:t>Is Instruction Evidence-Based?</a:t>
            </a:r>
          </a:p>
        </p:txBody>
      </p:sp>
    </p:spTree>
    <p:extLst>
      <p:ext uri="{BB962C8B-B14F-4D97-AF65-F5344CB8AC3E}">
        <p14:creationId xmlns:p14="http://schemas.microsoft.com/office/powerpoint/2010/main" val="39572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26A4-EE1E-164A-99BF-ECB7041DE098}"/>
              </a:ext>
            </a:extLst>
          </p:cNvPr>
          <p:cNvSpPr>
            <a:spLocks noGrp="1"/>
          </p:cNvSpPr>
          <p:nvPr>
            <p:ph type="title"/>
          </p:nvPr>
        </p:nvSpPr>
        <p:spPr/>
        <p:txBody>
          <a:bodyPr/>
          <a:lstStyle/>
          <a:p>
            <a:pPr algn="ctr"/>
            <a:r>
              <a:rPr lang="en-US" b="1" dirty="0"/>
              <a:t>Definition</a:t>
            </a:r>
          </a:p>
        </p:txBody>
      </p:sp>
      <p:sp>
        <p:nvSpPr>
          <p:cNvPr id="3" name="Content Placeholder 2">
            <a:extLst>
              <a:ext uri="{FF2B5EF4-FFF2-40B4-BE49-F238E27FC236}">
                <a16:creationId xmlns:a16="http://schemas.microsoft.com/office/drawing/2014/main" id="{814E4AB5-F284-5740-986A-C98BC957D039}"/>
              </a:ext>
            </a:extLst>
          </p:cNvPr>
          <p:cNvSpPr>
            <a:spLocks noGrp="1"/>
          </p:cNvSpPr>
          <p:nvPr>
            <p:ph idx="1"/>
          </p:nvPr>
        </p:nvSpPr>
        <p:spPr>
          <a:xfrm>
            <a:off x="838200" y="2775284"/>
            <a:ext cx="10515600" cy="3401678"/>
          </a:xfrm>
        </p:spPr>
        <p:txBody>
          <a:bodyPr>
            <a:normAutofit lnSpcReduction="10000"/>
          </a:bodyPr>
          <a:lstStyle/>
          <a:p>
            <a:pPr marL="0" indent="0">
              <a:buNone/>
            </a:pPr>
            <a:r>
              <a:rPr lang="en-US" dirty="0"/>
              <a:t>MTSS is a framework that promotes an integrated system </a:t>
            </a:r>
            <a:r>
              <a:rPr lang="en-US" b="1" dirty="0"/>
              <a:t>connecting</a:t>
            </a:r>
          </a:p>
          <a:p>
            <a:pPr marL="0" indent="0">
              <a:buNone/>
            </a:pPr>
            <a:r>
              <a:rPr lang="en-US" dirty="0"/>
              <a:t> </a:t>
            </a:r>
            <a:r>
              <a:rPr lang="en-US" dirty="0">
                <a:solidFill>
                  <a:srgbClr val="0070C0"/>
                </a:solidFill>
              </a:rPr>
              <a:t>general education </a:t>
            </a:r>
            <a:r>
              <a:rPr lang="en-US" dirty="0"/>
              <a:t>and </a:t>
            </a:r>
            <a:r>
              <a:rPr lang="en-US" dirty="0">
                <a:solidFill>
                  <a:srgbClr val="0070C0"/>
                </a:solidFill>
              </a:rPr>
              <a:t>special education</a:t>
            </a:r>
            <a:r>
              <a:rPr lang="en-US" dirty="0"/>
              <a:t>, along with </a:t>
            </a:r>
            <a:r>
              <a:rPr lang="en-US" dirty="0">
                <a:solidFill>
                  <a:srgbClr val="0070C0"/>
                </a:solidFill>
              </a:rPr>
              <a:t>all components of</a:t>
            </a:r>
          </a:p>
          <a:p>
            <a:pPr marL="0" indent="0">
              <a:buNone/>
            </a:pPr>
            <a:r>
              <a:rPr lang="en-US" dirty="0">
                <a:solidFill>
                  <a:srgbClr val="0070C0"/>
                </a:solidFill>
              </a:rPr>
              <a:t> teaching and learning</a:t>
            </a:r>
            <a:r>
              <a:rPr lang="en-US" dirty="0"/>
              <a:t>, into a high quality, </a:t>
            </a:r>
            <a:r>
              <a:rPr lang="en-US" dirty="0">
                <a:solidFill>
                  <a:srgbClr val="0070C0"/>
                </a:solidFill>
              </a:rPr>
              <a:t>standards-based instruction</a:t>
            </a:r>
          </a:p>
          <a:p>
            <a:pPr marL="0" indent="0">
              <a:buNone/>
            </a:pPr>
            <a:r>
              <a:rPr lang="en-US" dirty="0">
                <a:solidFill>
                  <a:srgbClr val="0070C0"/>
                </a:solidFill>
              </a:rPr>
              <a:t> </a:t>
            </a:r>
            <a:r>
              <a:rPr lang="en-US" dirty="0"/>
              <a:t>and </a:t>
            </a:r>
            <a:r>
              <a:rPr lang="en-US" dirty="0">
                <a:solidFill>
                  <a:srgbClr val="0070C0"/>
                </a:solidFill>
              </a:rPr>
              <a:t>intervention system </a:t>
            </a:r>
            <a:r>
              <a:rPr lang="en-US" dirty="0"/>
              <a:t>that is </a:t>
            </a:r>
            <a:r>
              <a:rPr lang="en-US" dirty="0">
                <a:solidFill>
                  <a:srgbClr val="0070C0"/>
                </a:solidFill>
              </a:rPr>
              <a:t>matched to a student’s academic,</a:t>
            </a:r>
          </a:p>
          <a:p>
            <a:pPr marL="0" indent="0">
              <a:buNone/>
            </a:pPr>
            <a:r>
              <a:rPr lang="en-US" dirty="0">
                <a:solidFill>
                  <a:srgbClr val="0070C0"/>
                </a:solidFill>
              </a:rPr>
              <a:t> social-emotional and behavior needs.</a:t>
            </a:r>
          </a:p>
          <a:p>
            <a:pPr marL="0" indent="0">
              <a:buNone/>
            </a:pPr>
            <a:endParaRPr lang="en-US" b="1" dirty="0">
              <a:solidFill>
                <a:srgbClr val="0070C0"/>
              </a:solidFill>
            </a:endParaRPr>
          </a:p>
          <a:p>
            <a:pPr marL="0" indent="0">
              <a:buNone/>
            </a:pPr>
            <a:r>
              <a:rPr lang="en-US" sz="1800" dirty="0"/>
              <a:t>https://</a:t>
            </a:r>
            <a:r>
              <a:rPr lang="en-US" sz="1800" dirty="0" err="1"/>
              <a:t>www.education.ne.gov</a:t>
            </a:r>
            <a:r>
              <a:rPr lang="en-US" sz="1800" dirty="0"/>
              <a:t>/</a:t>
            </a:r>
            <a:r>
              <a:rPr lang="en-US" sz="1800" dirty="0" err="1"/>
              <a:t>nemtss</a:t>
            </a:r>
            <a:r>
              <a:rPr lang="en-US" sz="1800" dirty="0"/>
              <a:t>/  </a:t>
            </a:r>
          </a:p>
          <a:p>
            <a:pPr marL="0" indent="0">
              <a:buNone/>
            </a:pPr>
            <a:endParaRPr lang="en-US" b="1" dirty="0">
              <a:solidFill>
                <a:srgbClr val="0070C0"/>
              </a:solidFill>
            </a:endParaRPr>
          </a:p>
        </p:txBody>
      </p:sp>
      <p:pic>
        <p:nvPicPr>
          <p:cNvPr id="4" name="Picture 3">
            <a:extLst>
              <a:ext uri="{FF2B5EF4-FFF2-40B4-BE49-F238E27FC236}">
                <a16:creationId xmlns:a16="http://schemas.microsoft.com/office/drawing/2014/main" id="{CB43EE4F-787F-D14B-90B8-F505667B0E65}"/>
              </a:ext>
            </a:extLst>
          </p:cNvPr>
          <p:cNvPicPr>
            <a:picLocks noChangeAspect="1"/>
          </p:cNvPicPr>
          <p:nvPr/>
        </p:nvPicPr>
        <p:blipFill>
          <a:blip r:embed="rId2"/>
          <a:stretch>
            <a:fillRect/>
          </a:stretch>
        </p:blipFill>
        <p:spPr>
          <a:xfrm>
            <a:off x="1117610" y="548739"/>
            <a:ext cx="2449073" cy="958333"/>
          </a:xfrm>
          <a:prstGeom prst="rect">
            <a:avLst/>
          </a:prstGeom>
        </p:spPr>
      </p:pic>
    </p:spTree>
    <p:extLst>
      <p:ext uri="{BB962C8B-B14F-4D97-AF65-F5344CB8AC3E}">
        <p14:creationId xmlns:p14="http://schemas.microsoft.com/office/powerpoint/2010/main" val="250306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851732" y="315731"/>
            <a:ext cx="6115050" cy="571500"/>
          </a:xfrm>
        </p:spPr>
        <p:txBody>
          <a:bodyPr rtlCol="0">
            <a:noAutofit/>
          </a:bodyPr>
          <a:lstStyle/>
          <a:p>
            <a:pPr algn="ctr">
              <a:defRPr/>
            </a:pPr>
            <a:r>
              <a:rPr lang="en-US" sz="2000" b="1" dirty="0">
                <a:ea typeface="ＭＳ Ｐゴシック" charset="-128"/>
                <a:cs typeface="ＭＳ Ｐゴシック" charset="-128"/>
              </a:rPr>
              <a:t>Effective Instruction</a:t>
            </a:r>
            <a:r>
              <a:rPr lang="en-US" sz="2000" dirty="0">
                <a:ea typeface="ＭＳ Ｐゴシック" charset="-128"/>
                <a:cs typeface="ＭＳ Ｐゴシック" charset="-128"/>
              </a:rPr>
              <a:t> </a:t>
            </a:r>
            <a:br>
              <a:rPr lang="en-US" sz="2000" dirty="0">
                <a:ea typeface="ＭＳ Ｐゴシック" charset="-128"/>
                <a:cs typeface="ＭＳ Ｐゴシック" charset="-128"/>
              </a:rPr>
            </a:br>
            <a:r>
              <a:rPr lang="en-US" sz="2000" dirty="0">
                <a:ea typeface="ＭＳ Ｐゴシック" charset="-128"/>
                <a:cs typeface="ＭＳ Ｐゴシック" charset="-128"/>
              </a:rPr>
              <a:t>(</a:t>
            </a:r>
            <a:r>
              <a:rPr lang="en-US" sz="2000" dirty="0" err="1">
                <a:ea typeface="ＭＳ Ｐゴシック" charset="-128"/>
                <a:cs typeface="ＭＳ Ｐゴシック" charset="-128"/>
              </a:rPr>
              <a:t>Foorman</a:t>
            </a:r>
            <a:r>
              <a:rPr lang="en-US" sz="2000" dirty="0">
                <a:ea typeface="ＭＳ Ｐゴシック" charset="-128"/>
                <a:cs typeface="ＭＳ Ｐゴシック" charset="-128"/>
              </a:rPr>
              <a:t> et al., 2003; </a:t>
            </a:r>
            <a:r>
              <a:rPr lang="en-US" sz="2000" dirty="0" err="1">
                <a:ea typeface="ＭＳ Ｐゴシック" charset="-128"/>
                <a:cs typeface="ＭＳ Ｐゴシック" charset="-128"/>
              </a:rPr>
              <a:t>Foorman</a:t>
            </a:r>
            <a:r>
              <a:rPr lang="en-US" sz="2000" dirty="0">
                <a:ea typeface="ＭＳ Ｐゴシック" charset="-128"/>
                <a:cs typeface="ＭＳ Ｐゴシック" charset="-128"/>
              </a:rPr>
              <a:t> &amp; </a:t>
            </a:r>
            <a:r>
              <a:rPr lang="en-US" sz="2000" dirty="0" err="1">
                <a:ea typeface="ＭＳ Ｐゴシック" charset="-128"/>
                <a:cs typeface="ＭＳ Ｐゴシック" charset="-128"/>
              </a:rPr>
              <a:t>Torgesen</a:t>
            </a:r>
            <a:r>
              <a:rPr lang="en-US" sz="2000" dirty="0">
                <a:ea typeface="ＭＳ Ｐゴシック" charset="-128"/>
                <a:cs typeface="ＭＳ Ｐゴシック" charset="-128"/>
              </a:rPr>
              <a:t>, 2001; </a:t>
            </a:r>
            <a:r>
              <a:rPr lang="en-US" sz="2000" dirty="0" err="1">
                <a:ea typeface="ＭＳ Ｐゴシック" charset="-128"/>
                <a:cs typeface="ＭＳ Ｐゴシック" charset="-128"/>
              </a:rPr>
              <a:t>Arrasmith</a:t>
            </a:r>
            <a:r>
              <a:rPr lang="en-US" sz="2000" dirty="0">
                <a:ea typeface="ＭＳ Ｐゴシック" charset="-128"/>
                <a:cs typeface="ＭＳ Ｐゴシック" charset="-128"/>
              </a:rPr>
              <a:t>, 2003; &amp; </a:t>
            </a:r>
            <a:r>
              <a:rPr lang="en-US" sz="2000" dirty="0" err="1">
                <a:ea typeface="ＭＳ Ｐゴシック" charset="-128"/>
                <a:cs typeface="ＭＳ Ｐゴシック" charset="-128"/>
              </a:rPr>
              <a:t>Rosenshine</a:t>
            </a:r>
            <a:r>
              <a:rPr lang="en-US" sz="2000" dirty="0">
                <a:ea typeface="ＭＳ Ｐゴシック" charset="-128"/>
                <a:cs typeface="ＭＳ Ｐゴシック" charset="-128"/>
              </a:rPr>
              <a:t>, 1986)</a:t>
            </a:r>
            <a:br>
              <a:rPr lang="en-US" sz="2000" dirty="0">
                <a:ea typeface="ＭＳ Ｐゴシック" charset="-128"/>
                <a:cs typeface="ＭＳ Ｐゴシック" charset="-128"/>
              </a:rPr>
            </a:br>
            <a:endParaRPr lang="en-US" sz="2000" dirty="0">
              <a:ea typeface="ＭＳ Ｐゴシック" charset="-128"/>
              <a:cs typeface="ＭＳ Ｐゴシック" charset="-128"/>
            </a:endParaRPr>
          </a:p>
        </p:txBody>
      </p:sp>
      <p:graphicFrame>
        <p:nvGraphicFramePr>
          <p:cNvPr id="17506" name="Group 98"/>
          <p:cNvGraphicFramePr>
            <a:graphicFrameLocks noGrp="1"/>
          </p:cNvGraphicFramePr>
          <p:nvPr>
            <p:extLst/>
          </p:nvPr>
        </p:nvGraphicFramePr>
        <p:xfrm>
          <a:off x="2454498" y="953669"/>
          <a:ext cx="7614960" cy="5603631"/>
        </p:xfrm>
        <a:graphic>
          <a:graphicData uri="http://schemas.openxmlformats.org/drawingml/2006/table">
            <a:tbl>
              <a:tblPr/>
              <a:tblGrid>
                <a:gridCol w="1592219">
                  <a:extLst>
                    <a:ext uri="{9D8B030D-6E8A-4147-A177-3AD203B41FA5}">
                      <a16:colId xmlns:a16="http://schemas.microsoft.com/office/drawing/2014/main" val="20000"/>
                    </a:ext>
                  </a:extLst>
                </a:gridCol>
                <a:gridCol w="3738253">
                  <a:extLst>
                    <a:ext uri="{9D8B030D-6E8A-4147-A177-3AD203B41FA5}">
                      <a16:colId xmlns:a16="http://schemas.microsoft.com/office/drawing/2014/main" val="20001"/>
                    </a:ext>
                  </a:extLst>
                </a:gridCol>
                <a:gridCol w="761496">
                  <a:extLst>
                    <a:ext uri="{9D8B030D-6E8A-4147-A177-3AD203B41FA5}">
                      <a16:colId xmlns:a16="http://schemas.microsoft.com/office/drawing/2014/main" val="20002"/>
                    </a:ext>
                  </a:extLst>
                </a:gridCol>
                <a:gridCol w="761496">
                  <a:extLst>
                    <a:ext uri="{9D8B030D-6E8A-4147-A177-3AD203B41FA5}">
                      <a16:colId xmlns:a16="http://schemas.microsoft.com/office/drawing/2014/main" val="20003"/>
                    </a:ext>
                  </a:extLst>
                </a:gridCol>
                <a:gridCol w="761496">
                  <a:extLst>
                    <a:ext uri="{9D8B030D-6E8A-4147-A177-3AD203B41FA5}">
                      <a16:colId xmlns:a16="http://schemas.microsoft.com/office/drawing/2014/main" val="20004"/>
                    </a:ext>
                  </a:extLst>
                </a:gridCol>
              </a:tblGrid>
              <a:tr h="476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Characteristic</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charset="0"/>
                          <a:cs typeface="Times" charset="0"/>
                        </a:rPr>
                        <a:t>Guiding Questions</a:t>
                      </a:r>
                      <a:endParaRPr kumimoji="0" lang="en-US" sz="1400" b="0" i="0" u="none" strike="noStrike" cap="none" normalizeH="0" baseline="0" dirty="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Well Met</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Somewhat Met</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Not Met</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7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Goals and Objectives</a:t>
                      </a:r>
                      <a:endParaRPr kumimoji="0" lang="en-US" sz="1400" b="1"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charset="0"/>
                          <a:cs typeface="Times" charset="0"/>
                        </a:rPr>
                        <a:t>Are the purpose and outcomes of instruction clearly evident in the lesson plans? Does the student understand the purpose for learning the skills and strategies taught?</a:t>
                      </a:r>
                      <a:endParaRPr kumimoji="0" lang="en-US" sz="1400" b="0" i="0" u="none" strike="noStrike" cap="none" normalizeH="0" baseline="0" dirty="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en-US" sz="900" b="0" i="0" u="none" strike="noStrike" cap="none" normalizeH="0" baseline="0">
                          <a:ln>
                            <a:noFill/>
                          </a:ln>
                          <a:solidFill>
                            <a:schemeClr val="tx1"/>
                          </a:solidFill>
                          <a:effectLst/>
                          <a:latin typeface="Times New Roman" charset="0"/>
                          <a:ea typeface="Times" charset="0"/>
                          <a:cs typeface="Times" charset="0"/>
                        </a:rPr>
                      </a:b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1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charset="0"/>
                          <a:cs typeface="Times" charset="0"/>
                        </a:rPr>
                        <a:t>Explicit</a:t>
                      </a:r>
                      <a:endParaRPr kumimoji="0" lang="en-US" sz="1400" b="0" i="0" u="none" strike="noStrike" cap="none" normalizeH="0" baseline="0" dirty="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Are directions clear, straightforward, unequivocal, without vagueness, need for implication, or ambiguity?</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Systematic</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Are skills introduced in a specific and logical order, easier to  more complex? Do the lesson activities support the sequence of instruction? Is there frequent and cumulative review?</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Scaffolding</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Is there explicit use of prompts, cues, examples and encouragements to support the student? Are skills broken down into manageable steps when necessary?</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Corrective Feedback</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Does the teacher provide students with corrective instruction offered during instruction and practice as necessary?</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Modeling</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Are the skills and strategies included in instruction clearly demonstrated for the student?</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Guided Practice</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Do students have sufficient opportunities to practice new skills and strategies with teacher present to provide support?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Independent Application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charset="0"/>
                          <a:cs typeface="Times" charset="0"/>
                        </a:rPr>
                        <a:t>Do students have sufficient opportunities to practice new skills independently?</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charset="0"/>
                        <a:ea typeface="Times" charset="0"/>
                        <a:cs typeface="Times" charset="0"/>
                        <a:sym typeface="Symbol" charset="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charset="0"/>
                        <a:ea typeface="Times" charset="0"/>
                        <a:cs typeface="Times" charset="0"/>
                        <a:sym typeface="Symbol" charset="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charset="0"/>
                        <a:ea typeface="Times" charset="0"/>
                        <a:cs typeface="Times" charset="0"/>
                        <a:sym typeface="Symbol" charset="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65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Pacing</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Is the teacher familiar enough with the lesson to present it in an engaging manner? Does the pace allow for frequent student response? Does the pace maximize instructional time, leaving no down-time?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7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charset="0"/>
                          <a:cs typeface="Times" charset="0"/>
                        </a:rPr>
                        <a:t>Instructional Routine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charset="0"/>
                          <a:cs typeface="Times" charset="0"/>
                        </a:rPr>
                        <a:t>Are the instructional formats consistent from lesson to lesson? </a:t>
                      </a:r>
                      <a:endParaRPr kumimoji="0" lang="en-US" sz="1400" b="0" i="0" u="none" strike="noStrike" cap="none" normalizeH="0" baseline="0">
                        <a:ln>
                          <a:noFill/>
                        </a:ln>
                        <a:solidFill>
                          <a:schemeClr val="tx1"/>
                        </a:solidFill>
                        <a:effectLst/>
                        <a:latin typeface="Arial" charset="0"/>
                        <a:ea typeface="Times" charset="0"/>
                        <a:cs typeface="Times"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charset="0"/>
                          <a:ea typeface="Times" charset="0"/>
                          <a:cs typeface="Times" charset="0"/>
                          <a:sym typeface="Symbol" charset="2"/>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78253" name="Rectangle 73"/>
          <p:cNvSpPr>
            <a:spLocks noChangeArrowheads="1"/>
          </p:cNvSpPr>
          <p:nvPr/>
        </p:nvSpPr>
        <p:spPr bwMode="auto">
          <a:xfrm>
            <a:off x="2667002" y="5604250"/>
            <a:ext cx="184731" cy="300082"/>
          </a:xfrm>
          <a:prstGeom prst="rect">
            <a:avLst/>
          </a:prstGeom>
          <a:noFill/>
          <a:ln w="9525">
            <a:noFill/>
            <a:miter lim="800000"/>
            <a:headEnd/>
            <a:tailEnd/>
          </a:ln>
        </p:spPr>
        <p:txBody>
          <a:bodyPr wrap="none" anchor="ctr">
            <a:prstTxWarp prst="textNoShape">
              <a:avLst/>
            </a:prstTxWarp>
            <a:spAutoFit/>
          </a:bodyPr>
          <a:lstStyle/>
          <a:p>
            <a:endParaRPr lang="en-US" sz="1350">
              <a:latin typeface="Calibri" charset="0"/>
              <a:ea typeface="MS PGothic" pitchFamily="34" charset="-128"/>
              <a:cs typeface="MS PGothic" pitchFamily="34" charset="-128"/>
            </a:endParaRPr>
          </a:p>
        </p:txBody>
      </p:sp>
      <p:sp>
        <p:nvSpPr>
          <p:cNvPr id="2" name="Right Arrow 1">
            <a:extLst>
              <a:ext uri="{FF2B5EF4-FFF2-40B4-BE49-F238E27FC236}">
                <a16:creationId xmlns:a16="http://schemas.microsoft.com/office/drawing/2014/main" id="{D3B1E569-009F-534B-851C-1A85908B4A30}"/>
              </a:ext>
            </a:extLst>
          </p:cNvPr>
          <p:cNvSpPr/>
          <p:nvPr/>
        </p:nvSpPr>
        <p:spPr>
          <a:xfrm>
            <a:off x="1652954" y="2096754"/>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ight Arrow 3">
            <a:extLst>
              <a:ext uri="{FF2B5EF4-FFF2-40B4-BE49-F238E27FC236}">
                <a16:creationId xmlns:a16="http://schemas.microsoft.com/office/drawing/2014/main" id="{1140F73D-FD88-964C-9944-3A09DDB7B5AE}"/>
              </a:ext>
            </a:extLst>
          </p:cNvPr>
          <p:cNvSpPr/>
          <p:nvPr/>
        </p:nvSpPr>
        <p:spPr>
          <a:xfrm>
            <a:off x="1652954" y="4532877"/>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ight Arrow 4">
            <a:extLst>
              <a:ext uri="{FF2B5EF4-FFF2-40B4-BE49-F238E27FC236}">
                <a16:creationId xmlns:a16="http://schemas.microsoft.com/office/drawing/2014/main" id="{3BBA2587-5D50-D142-84F2-AFFC764E8321}"/>
              </a:ext>
            </a:extLst>
          </p:cNvPr>
          <p:cNvSpPr/>
          <p:nvPr/>
        </p:nvSpPr>
        <p:spPr>
          <a:xfrm>
            <a:off x="1652954" y="3755483"/>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32796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8000"/>
                </a:solidFill>
                <a:latin typeface="Times New Roman" panose="02020603050405020304" pitchFamily="18" charset="0"/>
                <a:cs typeface="Times New Roman" panose="02020603050405020304" pitchFamily="18" charset="0"/>
              </a:rPr>
              <a:t>Universal Design for Learning (UDL)</a:t>
            </a:r>
          </a:p>
        </p:txBody>
      </p:sp>
      <p:sp>
        <p:nvSpPr>
          <p:cNvPr id="3" name="Subtitle 2"/>
          <p:cNvSpPr>
            <a:spLocks noGrp="1"/>
          </p:cNvSpPr>
          <p:nvPr>
            <p:ph type="subTitle" idx="1"/>
          </p:nvPr>
        </p:nvSpPr>
        <p:spPr>
          <a:xfrm>
            <a:off x="1524000" y="4216399"/>
            <a:ext cx="9144000" cy="1744133"/>
          </a:xfrm>
        </p:spPr>
        <p:txBody>
          <a:bodyPr/>
          <a:lstStyle/>
          <a:p>
            <a:r>
              <a:rPr lang="en-US" dirty="0"/>
              <a:t>UDL or ”UDI” (Universal Design for Instruction) </a:t>
            </a:r>
            <a:r>
              <a:rPr lang="en-US" b="1" i="1" dirty="0">
                <a:solidFill>
                  <a:srgbClr val="FF0000"/>
                </a:solidFill>
              </a:rPr>
              <a:t>guides the process that drives lesson planning</a:t>
            </a:r>
            <a:r>
              <a:rPr lang="en-US" dirty="0"/>
              <a:t>, implementation and evaluation</a:t>
            </a:r>
          </a:p>
        </p:txBody>
      </p:sp>
    </p:spTree>
    <p:extLst>
      <p:ext uri="{BB962C8B-B14F-4D97-AF65-F5344CB8AC3E}">
        <p14:creationId xmlns:p14="http://schemas.microsoft.com/office/powerpoint/2010/main" val="394680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759"/>
            <a:ext cx="8229600" cy="791596"/>
          </a:xfrm>
        </p:spPr>
        <p:txBody>
          <a:bodyPr>
            <a:normAutofit/>
          </a:bodyPr>
          <a:lstStyle/>
          <a:p>
            <a:pPr algn="ctr"/>
            <a:r>
              <a:rPr lang="en-US" sz="4000" b="1" dirty="0">
                <a:solidFill>
                  <a:srgbClr val="0070C0"/>
                </a:solidFill>
              </a:rPr>
              <a:t>Three Principles</a:t>
            </a:r>
          </a:p>
        </p:txBody>
      </p:sp>
      <p:sp>
        <p:nvSpPr>
          <p:cNvPr id="3" name="Content Placeholder 2"/>
          <p:cNvSpPr>
            <a:spLocks noGrp="1"/>
          </p:cNvSpPr>
          <p:nvPr>
            <p:ph idx="1"/>
          </p:nvPr>
        </p:nvSpPr>
        <p:spPr>
          <a:xfrm>
            <a:off x="1523999" y="815355"/>
            <a:ext cx="9263922" cy="6522842"/>
          </a:xfrm>
        </p:spPr>
        <p:txBody>
          <a:bodyPr>
            <a:normAutofit/>
          </a:bodyPr>
          <a:lstStyle/>
          <a:p>
            <a:pPr marL="0" indent="0">
              <a:buClr>
                <a:srgbClr val="008000"/>
              </a:buClr>
              <a:buNone/>
            </a:pPr>
            <a:r>
              <a:rPr lang="en-US" b="1" dirty="0">
                <a:solidFill>
                  <a:srgbClr val="0070C0"/>
                </a:solidFill>
              </a:rPr>
              <a:t>Principle I:  </a:t>
            </a:r>
            <a:r>
              <a:rPr lang="en-US" b="1" dirty="0"/>
              <a:t>Provide multiple means of representation </a:t>
            </a:r>
          </a:p>
          <a:p>
            <a:pPr marL="0" indent="0">
              <a:buClr>
                <a:srgbClr val="008000"/>
              </a:buClr>
              <a:buNone/>
            </a:pPr>
            <a:r>
              <a:rPr lang="en-US" i="1" dirty="0"/>
              <a:t>The way educator provides flexibility in the methods used to deliver instruction. </a:t>
            </a:r>
          </a:p>
          <a:p>
            <a:pPr marL="0" indent="0">
              <a:buClr>
                <a:srgbClr val="008000"/>
              </a:buClr>
              <a:buNone/>
            </a:pPr>
            <a:endParaRPr lang="en-US" sz="1800" b="1" dirty="0">
              <a:solidFill>
                <a:srgbClr val="008000"/>
              </a:solidFill>
            </a:endParaRPr>
          </a:p>
          <a:p>
            <a:pPr marL="0" indent="0">
              <a:buClr>
                <a:srgbClr val="008000"/>
              </a:buClr>
              <a:buNone/>
            </a:pPr>
            <a:r>
              <a:rPr lang="en-US" b="1" dirty="0">
                <a:solidFill>
                  <a:srgbClr val="0070C0"/>
                </a:solidFill>
              </a:rPr>
              <a:t>Principle II:  </a:t>
            </a:r>
            <a:r>
              <a:rPr lang="en-US" sz="2700" b="1" dirty="0"/>
              <a:t>Provide multiple means of action &amp; expression </a:t>
            </a:r>
          </a:p>
          <a:p>
            <a:pPr marL="0" indent="0">
              <a:buClr>
                <a:srgbClr val="008000"/>
              </a:buClr>
              <a:buNone/>
            </a:pPr>
            <a:r>
              <a:rPr lang="en-US" i="1" dirty="0">
                <a:solidFill>
                  <a:srgbClr val="000055"/>
                </a:solidFill>
              </a:rPr>
              <a:t>The w</a:t>
            </a:r>
            <a:r>
              <a:rPr lang="en-US" i="1" dirty="0"/>
              <a:t>ays students respond or demonstrate knowledge &amp; skills</a:t>
            </a:r>
          </a:p>
          <a:p>
            <a:pPr lvl="1">
              <a:buClr>
                <a:srgbClr val="0070C0"/>
              </a:buClr>
            </a:pPr>
            <a:r>
              <a:rPr lang="en-US" sz="2800" dirty="0"/>
              <a:t>Physical action, expression and verbal, nonverbal, written, graphic communication </a:t>
            </a:r>
          </a:p>
          <a:p>
            <a:pPr marL="457200" lvl="1" indent="0">
              <a:buClr>
                <a:srgbClr val="008000"/>
              </a:buClr>
              <a:buNone/>
            </a:pPr>
            <a:endParaRPr lang="en-US" sz="1400" b="1" dirty="0"/>
          </a:p>
          <a:p>
            <a:pPr marL="0" indent="0">
              <a:buClr>
                <a:srgbClr val="008000"/>
              </a:buClr>
              <a:buNone/>
            </a:pPr>
            <a:r>
              <a:rPr lang="en-US" b="1" dirty="0">
                <a:solidFill>
                  <a:srgbClr val="0070C0"/>
                </a:solidFill>
              </a:rPr>
              <a:t>Principle III: </a:t>
            </a:r>
            <a:r>
              <a:rPr lang="en-US" b="1" dirty="0"/>
              <a:t>Provide multiple means of engagement </a:t>
            </a:r>
          </a:p>
          <a:p>
            <a:pPr marL="0" indent="0">
              <a:buClr>
                <a:srgbClr val="008000"/>
              </a:buClr>
              <a:buNone/>
            </a:pPr>
            <a:r>
              <a:rPr lang="en-US" i="1" dirty="0"/>
              <a:t>The way we engage students </a:t>
            </a:r>
          </a:p>
          <a:p>
            <a:pPr lvl="1"/>
            <a:r>
              <a:rPr lang="en-US" sz="2800" dirty="0"/>
              <a:t>Recruiting interest (student choice), sustaining effort and persistence &amp; self-regulation </a:t>
            </a:r>
          </a:p>
          <a:p>
            <a:endParaRPr lang="en-US" sz="2000" dirty="0"/>
          </a:p>
        </p:txBody>
      </p:sp>
    </p:spTree>
    <p:extLst>
      <p:ext uri="{BB962C8B-B14F-4D97-AF65-F5344CB8AC3E}">
        <p14:creationId xmlns:p14="http://schemas.microsoft.com/office/powerpoint/2010/main" val="2680007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7396-1AD8-254D-968B-864208EE86DD}"/>
              </a:ext>
            </a:extLst>
          </p:cNvPr>
          <p:cNvSpPr>
            <a:spLocks noGrp="1"/>
          </p:cNvSpPr>
          <p:nvPr>
            <p:ph type="title"/>
          </p:nvPr>
        </p:nvSpPr>
        <p:spPr>
          <a:xfrm>
            <a:off x="1606062" y="599589"/>
            <a:ext cx="9061938" cy="1325563"/>
          </a:xfrm>
        </p:spPr>
        <p:txBody>
          <a:bodyPr>
            <a:normAutofit/>
          </a:bodyPr>
          <a:lstStyle/>
          <a:p>
            <a:pPr algn="ctr"/>
            <a:r>
              <a:rPr lang="en-US" b="1" dirty="0">
                <a:solidFill>
                  <a:srgbClr val="0070C0"/>
                </a:solidFill>
              </a:rPr>
              <a:t>What Does “Universal” Instruction Look Like?</a:t>
            </a:r>
          </a:p>
        </p:txBody>
      </p:sp>
      <p:sp>
        <p:nvSpPr>
          <p:cNvPr id="3" name="Subtitle 2">
            <a:extLst>
              <a:ext uri="{FF2B5EF4-FFF2-40B4-BE49-F238E27FC236}">
                <a16:creationId xmlns:a16="http://schemas.microsoft.com/office/drawing/2014/main" id="{9C030EF7-F9C8-BF4B-9971-F154E66780C1}"/>
              </a:ext>
            </a:extLst>
          </p:cNvPr>
          <p:cNvSpPr>
            <a:spLocks noGrp="1"/>
          </p:cNvSpPr>
          <p:nvPr>
            <p:ph idx="1"/>
          </p:nvPr>
        </p:nvSpPr>
        <p:spPr>
          <a:xfrm>
            <a:off x="2152650" y="2993348"/>
            <a:ext cx="7886700" cy="2496624"/>
          </a:xfrm>
        </p:spPr>
        <p:txBody>
          <a:bodyPr>
            <a:normAutofit/>
          </a:bodyPr>
          <a:lstStyle/>
          <a:p>
            <a:pPr marL="0" indent="0" algn="ctr">
              <a:buNone/>
            </a:pPr>
            <a:r>
              <a:rPr lang="en-US" sz="3600" dirty="0"/>
              <a:t>Evidence-based for diverse learners while </a:t>
            </a:r>
          </a:p>
          <a:p>
            <a:pPr marL="0" indent="0" algn="ctr">
              <a:buNone/>
            </a:pPr>
            <a:r>
              <a:rPr lang="en-US" sz="3600" dirty="0"/>
              <a:t>ensuring effectiveness for all learners</a:t>
            </a:r>
          </a:p>
        </p:txBody>
      </p:sp>
    </p:spTree>
    <p:extLst>
      <p:ext uri="{BB962C8B-B14F-4D97-AF65-F5344CB8AC3E}">
        <p14:creationId xmlns:p14="http://schemas.microsoft.com/office/powerpoint/2010/main" val="158745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C83E-CA3E-C146-8783-33C1BC3992F4}"/>
              </a:ext>
            </a:extLst>
          </p:cNvPr>
          <p:cNvSpPr>
            <a:spLocks noGrp="1"/>
          </p:cNvSpPr>
          <p:nvPr>
            <p:ph type="title"/>
          </p:nvPr>
        </p:nvSpPr>
        <p:spPr/>
        <p:txBody>
          <a:bodyPr>
            <a:normAutofit/>
          </a:bodyPr>
          <a:lstStyle/>
          <a:p>
            <a:pPr algn="ctr"/>
            <a:r>
              <a:rPr lang="en-US" b="1" dirty="0">
                <a:solidFill>
                  <a:srgbClr val="0070C0"/>
                </a:solidFill>
              </a:rPr>
              <a:t>Engaging Lessons for </a:t>
            </a:r>
            <a:br>
              <a:rPr lang="en-US" b="1" dirty="0">
                <a:solidFill>
                  <a:srgbClr val="0070C0"/>
                </a:solidFill>
              </a:rPr>
            </a:br>
            <a:r>
              <a:rPr lang="en-US" b="1" dirty="0">
                <a:solidFill>
                  <a:srgbClr val="0070C0"/>
                </a:solidFill>
              </a:rPr>
              <a:t>ALL Learners</a:t>
            </a:r>
          </a:p>
        </p:txBody>
      </p:sp>
      <p:sp>
        <p:nvSpPr>
          <p:cNvPr id="3" name="Content Placeholder 2">
            <a:extLst>
              <a:ext uri="{FF2B5EF4-FFF2-40B4-BE49-F238E27FC236}">
                <a16:creationId xmlns:a16="http://schemas.microsoft.com/office/drawing/2014/main" id="{385DA627-A96F-5D46-8267-CEDF8F524857}"/>
              </a:ext>
            </a:extLst>
          </p:cNvPr>
          <p:cNvSpPr>
            <a:spLocks noGrp="1"/>
          </p:cNvSpPr>
          <p:nvPr>
            <p:ph idx="1"/>
          </p:nvPr>
        </p:nvSpPr>
        <p:spPr>
          <a:xfrm>
            <a:off x="1744134" y="2263140"/>
            <a:ext cx="8923867" cy="4425527"/>
          </a:xfrm>
        </p:spPr>
        <p:txBody>
          <a:bodyPr>
            <a:normAutofit/>
          </a:bodyPr>
          <a:lstStyle/>
          <a:p>
            <a:pPr marL="0" indent="0">
              <a:buNone/>
            </a:pPr>
            <a:r>
              <a:rPr lang="en-US" sz="3200" dirty="0"/>
              <a:t>We could select instructional strategies that are evidence-based for the “typical” general education classroom — and then differentiate or refer for Level 2 or 3</a:t>
            </a:r>
          </a:p>
          <a:p>
            <a:pPr marL="0" indent="0" algn="ctr">
              <a:buNone/>
            </a:pPr>
            <a:r>
              <a:rPr lang="en-US" sz="3200" b="1" dirty="0"/>
              <a:t>OR</a:t>
            </a:r>
          </a:p>
          <a:p>
            <a:pPr marL="0" indent="0" algn="ctr">
              <a:buNone/>
            </a:pPr>
            <a:endParaRPr lang="en-US" sz="3200" dirty="0"/>
          </a:p>
          <a:p>
            <a:pPr marL="0" indent="0">
              <a:buNone/>
            </a:pPr>
            <a:r>
              <a:rPr lang="en-US" sz="3200" dirty="0"/>
              <a:t>We could select instructional strategies that are evidence-based </a:t>
            </a:r>
            <a:r>
              <a:rPr lang="en-US" sz="3200" b="1" i="1" dirty="0"/>
              <a:t>concurrently</a:t>
            </a:r>
            <a:r>
              <a:rPr lang="en-US" sz="3200" i="1" dirty="0"/>
              <a:t> for diverse learners.</a:t>
            </a:r>
          </a:p>
          <a:p>
            <a:pPr marL="0" indent="0">
              <a:buNone/>
            </a:pPr>
            <a:endParaRPr lang="en-US" i="1" dirty="0"/>
          </a:p>
        </p:txBody>
      </p:sp>
    </p:spTree>
    <p:extLst>
      <p:ext uri="{BB962C8B-B14F-4D97-AF65-F5344CB8AC3E}">
        <p14:creationId xmlns:p14="http://schemas.microsoft.com/office/powerpoint/2010/main" val="3974462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CF34-4FE9-6D40-A9ED-4371D16C9DB4}"/>
              </a:ext>
            </a:extLst>
          </p:cNvPr>
          <p:cNvSpPr>
            <a:spLocks noGrp="1"/>
          </p:cNvSpPr>
          <p:nvPr>
            <p:ph type="title"/>
          </p:nvPr>
        </p:nvSpPr>
        <p:spPr>
          <a:xfrm>
            <a:off x="1744134" y="2983832"/>
            <a:ext cx="8923867" cy="2137442"/>
          </a:xfrm>
        </p:spPr>
        <p:txBody>
          <a:bodyPr>
            <a:normAutofit fontScale="90000"/>
          </a:bodyPr>
          <a:lstStyle/>
          <a:p>
            <a:pPr algn="ctr"/>
            <a:r>
              <a:rPr lang="en-US" sz="4900" b="1" dirty="0">
                <a:solidFill>
                  <a:srgbClr val="0070C0"/>
                </a:solidFill>
                <a:latin typeface="Times New Roman" panose="02020603050405020304" pitchFamily="18" charset="0"/>
                <a:cs typeface="Times New Roman" panose="02020603050405020304" pitchFamily="18" charset="0"/>
              </a:rPr>
              <a:t>Principle I:  </a:t>
            </a:r>
            <a:br>
              <a:rPr lang="en-US" sz="4900" b="1" dirty="0">
                <a:solidFill>
                  <a:srgbClr val="0070C0"/>
                </a:solidFill>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Provide multiple means of representation</a:t>
            </a:r>
            <a:br>
              <a:rPr lang="en-US" sz="4900" b="1" dirty="0">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Universal Instruction </a:t>
            </a:r>
            <a:br>
              <a:rPr lang="en-US" b="1" dirty="0">
                <a:latin typeface="Times New Roman" panose="02020603050405020304" pitchFamily="18" charset="0"/>
                <a:cs typeface="Times New Roman" panose="02020603050405020304" pitchFamily="18" charset="0"/>
              </a:rPr>
            </a:br>
            <a:br>
              <a:rPr lang="en-US" i="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EFEDEC6-AA0A-4845-8314-0DAECCF4FEE0}"/>
              </a:ext>
            </a:extLst>
          </p:cNvPr>
          <p:cNvSpPr>
            <a:spLocks noGrp="1"/>
          </p:cNvSpPr>
          <p:nvPr>
            <p:ph type="body" idx="1"/>
          </p:nvPr>
        </p:nvSpPr>
        <p:spPr>
          <a:xfrm>
            <a:off x="1744134" y="4589465"/>
            <a:ext cx="8923867" cy="1500187"/>
          </a:xfrm>
        </p:spPr>
        <p:txBody>
          <a:bodyPr/>
          <a:lstStyle/>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115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96096" y="234950"/>
            <a:ext cx="7999809" cy="548640"/>
          </a:xfrm>
        </p:spPr>
        <p:txBody>
          <a:bodyPr>
            <a:noAutofit/>
          </a:bodyPr>
          <a:lstStyle/>
          <a:p>
            <a:pPr algn="ctr"/>
            <a:r>
              <a:rPr lang="en-US" b="1" dirty="0">
                <a:solidFill>
                  <a:srgbClr val="0070C0"/>
                </a:solidFill>
                <a:latin typeface="Times New Roman" panose="02020603050405020304" pitchFamily="18" charset="0"/>
                <a:cs typeface="Times New Roman" panose="02020603050405020304" pitchFamily="18" charset="0"/>
              </a:rPr>
              <a:t>Collaborative Strategic Reading Instruction</a:t>
            </a:r>
            <a:br>
              <a:rPr lang="en-US" b="1" dirty="0">
                <a:solidFill>
                  <a:srgbClr val="0070C0"/>
                </a:solidFill>
                <a:latin typeface="Times New Roman" panose="02020603050405020304" pitchFamily="18" charset="0"/>
                <a:cs typeface="Times New Roman" panose="02020603050405020304" pitchFamily="18" charset="0"/>
              </a:rPr>
            </a:br>
            <a:r>
              <a:rPr lang="en-US" sz="1400" b="1" dirty="0">
                <a:solidFill>
                  <a:srgbClr val="0070C0"/>
                </a:solidFill>
                <a:latin typeface="Times New Roman" panose="02020603050405020304" pitchFamily="18" charset="0"/>
                <a:cs typeface="Times New Roman" panose="02020603050405020304" pitchFamily="18" charset="0"/>
              </a:rPr>
              <a:t>(Boardman, Vaughn et al. (2016)</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9" name="Content Placeholder 8" descr="Collaborative Learning Graph.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019" y="1253067"/>
            <a:ext cx="5429515" cy="4064000"/>
          </a:xfrm>
        </p:spPr>
      </p:pic>
      <p:sp>
        <p:nvSpPr>
          <p:cNvPr id="2" name="Text Placeholder 1">
            <a:extLst>
              <a:ext uri="{FF2B5EF4-FFF2-40B4-BE49-F238E27FC236}">
                <a16:creationId xmlns:a16="http://schemas.microsoft.com/office/drawing/2014/main" id="{E9BC0898-7C75-6F47-A64A-EE34D277DC35}"/>
              </a:ext>
            </a:extLst>
          </p:cNvPr>
          <p:cNvSpPr>
            <a:spLocks noGrp="1"/>
          </p:cNvSpPr>
          <p:nvPr>
            <p:ph type="body" sz="half" idx="2"/>
          </p:nvPr>
        </p:nvSpPr>
        <p:spPr>
          <a:xfrm>
            <a:off x="1524001" y="1134534"/>
            <a:ext cx="3579019" cy="5723467"/>
          </a:xfrm>
        </p:spPr>
        <p:txBody>
          <a:bodyPr>
            <a:normAutofit lnSpcReduction="10000"/>
          </a:bodyPr>
          <a:lstStyle/>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use of CSR in Tier 1 demonstrated significant growth in comprehension for typical students.</a:t>
            </a:r>
          </a:p>
          <a:p>
            <a:pPr marL="257175" indent="-257175">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use of CSR in Tier 1 demonstrated similar growth rates for students with and without SLD.</a:t>
            </a:r>
          </a:p>
          <a:p>
            <a:endParaRPr lang="en-US" sz="1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with SLD receiving  instruction in Tier 1 demonstrated greater rates of growth than students with SLD in more restrictive settings.</a:t>
            </a:r>
          </a:p>
          <a:p>
            <a:pPr marL="257175" indent="-257175">
              <a:buFont typeface="Arial" panose="020B0604020202020204" pitchFamily="34" charset="0"/>
              <a:buChar char="•"/>
            </a:pPr>
            <a:endParaRPr lang="en-US" sz="1500" dirty="0"/>
          </a:p>
        </p:txBody>
      </p:sp>
    </p:spTree>
    <p:extLst>
      <p:ext uri="{BB962C8B-B14F-4D97-AF65-F5344CB8AC3E}">
        <p14:creationId xmlns:p14="http://schemas.microsoft.com/office/powerpoint/2010/main" val="3945339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957" y="937932"/>
            <a:ext cx="6031707" cy="1199478"/>
          </a:xfrm>
        </p:spPr>
        <p:txBody>
          <a:bodyPr>
            <a:normAutofit/>
          </a:bodyPr>
          <a:lstStyle/>
          <a:p>
            <a:pPr algn="ctr"/>
            <a:r>
              <a:rPr lang="en-US" sz="2400"/>
              <a:t>Promoting Adolescent Comprehension Through Text (PACT)</a:t>
            </a:r>
          </a:p>
        </p:txBody>
      </p:sp>
      <p:sp>
        <p:nvSpPr>
          <p:cNvPr id="3" name="Content Placeholder 2"/>
          <p:cNvSpPr>
            <a:spLocks noGrp="1"/>
          </p:cNvSpPr>
          <p:nvPr>
            <p:ph idx="1"/>
          </p:nvPr>
        </p:nvSpPr>
        <p:spPr>
          <a:xfrm>
            <a:off x="2095500" y="2354580"/>
            <a:ext cx="7943850" cy="3135392"/>
          </a:xfrm>
        </p:spPr>
        <p:txBody>
          <a:bodyPr>
            <a:normAutofit fontScale="92500" lnSpcReduction="10000"/>
          </a:bodyPr>
          <a:lstStyle/>
          <a:p>
            <a:pPr marL="0" indent="0">
              <a:buNone/>
            </a:pPr>
            <a:endParaRPr lang="en-US"/>
          </a:p>
          <a:p>
            <a:pPr marL="0" indent="0">
              <a:buNone/>
            </a:pPr>
            <a:r>
              <a:rPr lang="en-US"/>
              <a:t>“In the area of content acquisition, both English Learners and Non-English Learners  with disabilities were able to significantly benefit from the PACT intervention provided in general education social studies classes.”</a:t>
            </a:r>
          </a:p>
          <a:p>
            <a:pPr marL="0" indent="0">
              <a:buNone/>
            </a:pPr>
            <a:endParaRPr lang="en-US"/>
          </a:p>
          <a:p>
            <a:pPr marL="0" indent="0">
              <a:buNone/>
            </a:pPr>
            <a:r>
              <a:rPr lang="en-US"/>
              <a:t>									</a:t>
            </a:r>
            <a:r>
              <a:rPr lang="en-US" sz="1350" err="1"/>
              <a:t>Wanzek</a:t>
            </a:r>
            <a:r>
              <a:rPr lang="en-US" sz="1350"/>
              <a:t>, et al. (2016)</a:t>
            </a:r>
            <a:endParaRPr lang="en-US"/>
          </a:p>
        </p:txBody>
      </p:sp>
    </p:spTree>
    <p:extLst>
      <p:ext uri="{BB962C8B-B14F-4D97-AF65-F5344CB8AC3E}">
        <p14:creationId xmlns:p14="http://schemas.microsoft.com/office/powerpoint/2010/main" val="40652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B3874-F1F4-4C43-AFD3-3177650D0EE3}"/>
              </a:ext>
            </a:extLst>
          </p:cNvPr>
          <p:cNvSpPr>
            <a:spLocks noGrp="1"/>
          </p:cNvSpPr>
          <p:nvPr>
            <p:ph type="title"/>
          </p:nvPr>
        </p:nvSpPr>
        <p:spPr>
          <a:xfrm>
            <a:off x="2152650" y="1"/>
            <a:ext cx="7886700" cy="1690689"/>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Strategic Instruction Model (SIM)</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A2A69DB-31AB-C244-93C8-0061461F98BA}"/>
              </a:ext>
            </a:extLst>
          </p:cNvPr>
          <p:cNvSpPr>
            <a:spLocks noGrp="1"/>
          </p:cNvSpPr>
          <p:nvPr>
            <p:ph sz="half" idx="1"/>
          </p:nvPr>
        </p:nvSpPr>
        <p:spPr>
          <a:xfrm>
            <a:off x="1524000" y="1016001"/>
            <a:ext cx="4080934" cy="5562466"/>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DeSoto Middle School math</a:t>
            </a:r>
          </a:p>
          <a:p>
            <a:r>
              <a:rPr lang="en-US" sz="2400" dirty="0">
                <a:latin typeface="Times New Roman" panose="02020603050405020304" pitchFamily="18" charset="0"/>
                <a:cs typeface="Times New Roman" panose="02020603050405020304" pitchFamily="18" charset="0"/>
              </a:rPr>
              <a:t>Professional development in Content Enhancement Routines (CER).</a:t>
            </a:r>
          </a:p>
          <a:p>
            <a:r>
              <a:rPr lang="en-US" sz="2400" dirty="0">
                <a:latin typeface="Times New Roman" panose="02020603050405020304" pitchFamily="18" charset="0"/>
                <a:cs typeface="Times New Roman" panose="02020603050405020304" pitchFamily="18" charset="0"/>
              </a:rPr>
              <a:t>Teachers (PLCs) collaboratively built draft devices based on the standards that were difficult for students.  </a:t>
            </a:r>
          </a:p>
          <a:p>
            <a:r>
              <a:rPr lang="en-US" sz="2400" dirty="0">
                <a:latin typeface="Times New Roman" panose="02020603050405020304" pitchFamily="18" charset="0"/>
                <a:cs typeface="Times New Roman" panose="02020603050405020304" pitchFamily="18" charset="0"/>
              </a:rPr>
              <a:t>Implemented routines in Level 1 gradually over three years.</a:t>
            </a:r>
          </a:p>
          <a:p>
            <a:r>
              <a:rPr lang="en-US" sz="2400" dirty="0">
                <a:latin typeface="Times New Roman" panose="02020603050405020304" pitchFamily="18" charset="0"/>
                <a:cs typeface="Times New Roman" panose="02020603050405020304" pitchFamily="18" charset="0"/>
              </a:rPr>
              <a:t>Positive changes in student engagement and proficiency levels, including SWDs (improvement doubled)</a:t>
            </a:r>
          </a:p>
        </p:txBody>
      </p:sp>
      <p:pic>
        <p:nvPicPr>
          <p:cNvPr id="8" name="Content Placeholder 7">
            <a:extLst>
              <a:ext uri="{FF2B5EF4-FFF2-40B4-BE49-F238E27FC236}">
                <a16:creationId xmlns:a16="http://schemas.microsoft.com/office/drawing/2014/main" id="{BB1EDB84-2BBC-9E4A-AF7C-FC9C172BCA4B}"/>
              </a:ext>
            </a:extLst>
          </p:cNvPr>
          <p:cNvPicPr>
            <a:picLocks noGrp="1" noChangeAspect="1"/>
          </p:cNvPicPr>
          <p:nvPr>
            <p:ph sz="half" idx="2"/>
          </p:nvPr>
        </p:nvPicPr>
        <p:blipFill>
          <a:blip r:embed="rId3"/>
          <a:stretch>
            <a:fillRect/>
          </a:stretch>
        </p:blipFill>
        <p:spPr>
          <a:xfrm>
            <a:off x="5384800" y="1016001"/>
            <a:ext cx="5283200" cy="5300132"/>
          </a:xfrm>
          <a:prstGeom prst="rect">
            <a:avLst/>
          </a:prstGeom>
        </p:spPr>
      </p:pic>
    </p:spTree>
    <p:extLst>
      <p:ext uri="{BB962C8B-B14F-4D97-AF65-F5344CB8AC3E}">
        <p14:creationId xmlns:p14="http://schemas.microsoft.com/office/powerpoint/2010/main" val="2993675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
            <a:ext cx="7886700" cy="1049867"/>
          </a:xfrm>
        </p:spPr>
        <p:txBody>
          <a:bodyPr/>
          <a:lstStyle/>
          <a:p>
            <a:pPr algn="ctr"/>
            <a:r>
              <a:rPr lang="en-US" b="1" dirty="0"/>
              <a:t>Tier I and Mathematics</a:t>
            </a:r>
          </a:p>
        </p:txBody>
      </p:sp>
      <p:sp>
        <p:nvSpPr>
          <p:cNvPr id="5" name="Content Placeholder 4"/>
          <p:cNvSpPr>
            <a:spLocks noGrp="1"/>
          </p:cNvSpPr>
          <p:nvPr>
            <p:ph idx="1"/>
          </p:nvPr>
        </p:nvSpPr>
        <p:spPr>
          <a:xfrm>
            <a:off x="1524001" y="1320801"/>
            <a:ext cx="9144000" cy="5063066"/>
          </a:xfrm>
        </p:spPr>
        <p:txBody>
          <a:bodyPr>
            <a:normAutofit/>
          </a:bodyPr>
          <a:lstStyle/>
          <a:p>
            <a:r>
              <a:rPr lang="en-US" dirty="0"/>
              <a:t>EAI (enhanced anchored instruction) was more effective in reducing combining errors (e.g., adding denominators) and denominator errors (e.g., not finding common denominator) of students with disabilities (SWD) and students without disabilities in inclusive and non-inclusive settings.</a:t>
            </a:r>
          </a:p>
          <a:p>
            <a:pPr marL="0" indent="0">
              <a:buNone/>
            </a:pPr>
            <a:endParaRPr lang="en-US" dirty="0"/>
          </a:p>
          <a:p>
            <a:r>
              <a:rPr lang="en-US" dirty="0"/>
              <a:t>SWDs in inclusive settings scored higher.</a:t>
            </a:r>
          </a:p>
          <a:p>
            <a:endParaRPr lang="en-US" dirty="0"/>
          </a:p>
          <a:p>
            <a:pPr marL="0" indent="0" algn="r">
              <a:buNone/>
            </a:pPr>
            <a:r>
              <a:rPr lang="en-US" sz="7200" dirty="0"/>
              <a:t>	</a:t>
            </a:r>
            <a:r>
              <a:rPr lang="en-US" sz="2400" dirty="0"/>
              <a:t>Brian A. </a:t>
            </a:r>
            <a:r>
              <a:rPr lang="en-US" sz="2400" dirty="0" err="1"/>
              <a:t>Bottge</a:t>
            </a:r>
            <a:r>
              <a:rPr lang="en-US" sz="2400" dirty="0"/>
              <a:t>, Allan S. Cohen, and </a:t>
            </a:r>
            <a:r>
              <a:rPr lang="en-US" sz="2400" dirty="0" err="1"/>
              <a:t>Hye-Jeong</a:t>
            </a:r>
            <a:r>
              <a:rPr lang="en-US" sz="2400" dirty="0"/>
              <a:t> Choi (2017)</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86237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26A4-EE1E-164A-99BF-ECB7041DE098}"/>
              </a:ext>
            </a:extLst>
          </p:cNvPr>
          <p:cNvSpPr>
            <a:spLocks noGrp="1"/>
          </p:cNvSpPr>
          <p:nvPr>
            <p:ph type="title"/>
          </p:nvPr>
        </p:nvSpPr>
        <p:spPr/>
        <p:txBody>
          <a:bodyPr/>
          <a:lstStyle/>
          <a:p>
            <a:pPr algn="ctr"/>
            <a:r>
              <a:rPr lang="en-US" b="1" dirty="0"/>
              <a:t>Essential Elements</a:t>
            </a:r>
          </a:p>
        </p:txBody>
      </p:sp>
      <p:sp>
        <p:nvSpPr>
          <p:cNvPr id="3" name="Content Placeholder 2">
            <a:extLst>
              <a:ext uri="{FF2B5EF4-FFF2-40B4-BE49-F238E27FC236}">
                <a16:creationId xmlns:a16="http://schemas.microsoft.com/office/drawing/2014/main" id="{814E4AB5-F284-5740-986A-C98BC957D039}"/>
              </a:ext>
            </a:extLst>
          </p:cNvPr>
          <p:cNvSpPr>
            <a:spLocks noGrp="1"/>
          </p:cNvSpPr>
          <p:nvPr>
            <p:ph idx="1"/>
          </p:nvPr>
        </p:nvSpPr>
        <p:spPr>
          <a:xfrm>
            <a:off x="838200" y="2133599"/>
            <a:ext cx="10515600" cy="4043363"/>
          </a:xfrm>
        </p:spPr>
        <p:txBody>
          <a:bodyPr>
            <a:normAutofit/>
          </a:bodyPr>
          <a:lstStyle/>
          <a:p>
            <a:r>
              <a:rPr lang="en-US" b="1" dirty="0"/>
              <a:t>Shared Leadership</a:t>
            </a:r>
            <a:endParaRPr lang="en-US" dirty="0"/>
          </a:p>
          <a:p>
            <a:r>
              <a:rPr lang="en-US" b="1" dirty="0"/>
              <a:t>Communication, Collaboration, and Partnership </a:t>
            </a:r>
            <a:endParaRPr lang="en-US" dirty="0"/>
          </a:p>
          <a:p>
            <a:r>
              <a:rPr lang="en-US" b="1" dirty="0"/>
              <a:t>Evidence-Based Instruction, Intervention and Assessment Practices</a:t>
            </a:r>
            <a:endParaRPr lang="en-US" dirty="0"/>
          </a:p>
          <a:p>
            <a:r>
              <a:rPr lang="en-US" b="1" dirty="0"/>
              <a:t>Building Capacity/Infrastructure for Implementation</a:t>
            </a:r>
            <a:endParaRPr lang="en-US" dirty="0"/>
          </a:p>
          <a:p>
            <a:r>
              <a:rPr lang="en-US" b="1" dirty="0"/>
              <a:t>Layered Continuum of Supports</a:t>
            </a:r>
            <a:endParaRPr lang="en-US" dirty="0"/>
          </a:p>
          <a:p>
            <a:r>
              <a:rPr lang="en-US" b="1" dirty="0"/>
              <a:t>Data Based Problem Solving and Decision Making </a:t>
            </a:r>
          </a:p>
          <a:p>
            <a:pPr marL="0" indent="0">
              <a:buNone/>
            </a:pPr>
            <a:endParaRPr lang="en-US" b="1" dirty="0"/>
          </a:p>
          <a:p>
            <a:pPr marL="0" indent="0">
              <a:buNone/>
            </a:pPr>
            <a:r>
              <a:rPr lang="en-US" sz="1800" dirty="0"/>
              <a:t>https://</a:t>
            </a:r>
            <a:r>
              <a:rPr lang="en-US" sz="1800" dirty="0" err="1"/>
              <a:t>www.education.ne.gov</a:t>
            </a:r>
            <a:r>
              <a:rPr lang="en-US" sz="1800" dirty="0"/>
              <a:t>/</a:t>
            </a:r>
            <a:r>
              <a:rPr lang="en-US" sz="1800" dirty="0" err="1"/>
              <a:t>nemtss</a:t>
            </a:r>
            <a:r>
              <a:rPr lang="en-US" sz="1800" dirty="0"/>
              <a:t>/  </a:t>
            </a:r>
          </a:p>
          <a:p>
            <a:pPr marL="0" indent="0">
              <a:buNone/>
            </a:pPr>
            <a:endParaRPr lang="en-US" dirty="0"/>
          </a:p>
        </p:txBody>
      </p:sp>
      <p:pic>
        <p:nvPicPr>
          <p:cNvPr id="4" name="Picture 3">
            <a:extLst>
              <a:ext uri="{FF2B5EF4-FFF2-40B4-BE49-F238E27FC236}">
                <a16:creationId xmlns:a16="http://schemas.microsoft.com/office/drawing/2014/main" id="{CB43EE4F-787F-D14B-90B8-F505667B0E65}"/>
              </a:ext>
            </a:extLst>
          </p:cNvPr>
          <p:cNvPicPr>
            <a:picLocks noChangeAspect="1"/>
          </p:cNvPicPr>
          <p:nvPr/>
        </p:nvPicPr>
        <p:blipFill>
          <a:blip r:embed="rId2"/>
          <a:stretch>
            <a:fillRect/>
          </a:stretch>
        </p:blipFill>
        <p:spPr>
          <a:xfrm>
            <a:off x="1117610" y="548739"/>
            <a:ext cx="2449073" cy="958333"/>
          </a:xfrm>
          <a:prstGeom prst="rect">
            <a:avLst/>
          </a:prstGeom>
        </p:spPr>
      </p:pic>
    </p:spTree>
    <p:extLst>
      <p:ext uri="{BB962C8B-B14F-4D97-AF65-F5344CB8AC3E}">
        <p14:creationId xmlns:p14="http://schemas.microsoft.com/office/powerpoint/2010/main" val="3596990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D2B7D8-17BF-AC4E-AB68-7911AC08B567}"/>
              </a:ext>
            </a:extLst>
          </p:cNvPr>
          <p:cNvSpPr>
            <a:spLocks noGrp="1"/>
          </p:cNvSpPr>
          <p:nvPr>
            <p:ph type="title"/>
          </p:nvPr>
        </p:nvSpPr>
        <p:spPr/>
        <p:txBody>
          <a:bodyPr>
            <a:normAutofit fontScale="90000"/>
          </a:bodyPr>
          <a:lstStyle/>
          <a:p>
            <a:pPr algn="ctr"/>
            <a:r>
              <a:rPr lang="en-US" sz="4900" b="1" dirty="0">
                <a:solidFill>
                  <a:srgbClr val="0070C0"/>
                </a:solidFill>
                <a:latin typeface="Times New Roman" panose="02020603050405020304" pitchFamily="18" charset="0"/>
                <a:cs typeface="Times New Roman" panose="02020603050405020304" pitchFamily="18" charset="0"/>
              </a:rPr>
              <a:t>Principle II:  </a:t>
            </a:r>
            <a:br>
              <a:rPr lang="en-US" sz="4900" b="1" dirty="0">
                <a:solidFill>
                  <a:srgbClr val="0070C0"/>
                </a:solidFill>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Provide multiple means of action &amp; expression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2BA2244-8A57-1C4A-8B1F-46A40B77B2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3508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D49DE8-7122-4746-B14C-15A6DC4420BD}"/>
              </a:ext>
            </a:extLst>
          </p:cNvPr>
          <p:cNvSpPr>
            <a:spLocks noGrp="1"/>
          </p:cNvSpPr>
          <p:nvPr>
            <p:ph type="title"/>
          </p:nvPr>
        </p:nvSpPr>
        <p:spPr/>
        <p:txBody>
          <a:bodyPr>
            <a:normAutofit/>
          </a:bodyPr>
          <a:lstStyle/>
          <a:p>
            <a:pPr algn="ctr"/>
            <a:r>
              <a:rPr lang="en-US" sz="4800" b="1" dirty="0">
                <a:solidFill>
                  <a:srgbClr val="0070C0"/>
                </a:solidFill>
              </a:rPr>
              <a:t>Ways of Expression</a:t>
            </a:r>
          </a:p>
        </p:txBody>
      </p:sp>
      <p:sp>
        <p:nvSpPr>
          <p:cNvPr id="5" name="Content Placeholder 4">
            <a:extLst>
              <a:ext uri="{FF2B5EF4-FFF2-40B4-BE49-F238E27FC236}">
                <a16:creationId xmlns:a16="http://schemas.microsoft.com/office/drawing/2014/main" id="{7902089E-535C-AB46-801B-4C53F126ADD6}"/>
              </a:ext>
            </a:extLst>
          </p:cNvPr>
          <p:cNvSpPr>
            <a:spLocks noGrp="1"/>
          </p:cNvSpPr>
          <p:nvPr>
            <p:ph idx="1"/>
          </p:nvPr>
        </p:nvSpPr>
        <p:spPr>
          <a:xfrm>
            <a:off x="1913468" y="1825625"/>
            <a:ext cx="8449733" cy="4667249"/>
          </a:xfrm>
        </p:spPr>
        <p:txBody>
          <a:bodyPr>
            <a:normAutofit lnSpcReduction="10000"/>
          </a:bodyPr>
          <a:lstStyle/>
          <a:p>
            <a:pPr>
              <a:buClr>
                <a:srgbClr val="0070C0"/>
              </a:buClr>
            </a:pPr>
            <a:r>
              <a:rPr lang="en-US" sz="3600" dirty="0"/>
              <a:t>Verbal</a:t>
            </a:r>
          </a:p>
          <a:p>
            <a:pPr>
              <a:buClr>
                <a:srgbClr val="0070C0"/>
              </a:buClr>
            </a:pPr>
            <a:r>
              <a:rPr lang="en-US" sz="3600" dirty="0"/>
              <a:t>Written</a:t>
            </a:r>
          </a:p>
          <a:p>
            <a:pPr>
              <a:buClr>
                <a:srgbClr val="0070C0"/>
              </a:buClr>
            </a:pPr>
            <a:r>
              <a:rPr lang="en-US" sz="3600" dirty="0"/>
              <a:t>Computer Assisted</a:t>
            </a:r>
          </a:p>
          <a:p>
            <a:pPr>
              <a:buClr>
                <a:srgbClr val="0070C0"/>
              </a:buClr>
            </a:pPr>
            <a:r>
              <a:rPr lang="en-US" sz="3600" dirty="0"/>
              <a:t>Graphic</a:t>
            </a:r>
          </a:p>
          <a:p>
            <a:pPr>
              <a:buClr>
                <a:srgbClr val="0070C0"/>
              </a:buClr>
            </a:pPr>
            <a:r>
              <a:rPr lang="en-US" sz="3600" dirty="0"/>
              <a:t> </a:t>
            </a:r>
          </a:p>
          <a:p>
            <a:pPr>
              <a:buClr>
                <a:srgbClr val="0070C0"/>
              </a:buClr>
            </a:pPr>
            <a:r>
              <a:rPr lang="en-US" sz="3600" dirty="0"/>
              <a:t> </a:t>
            </a:r>
          </a:p>
          <a:p>
            <a:pPr>
              <a:buClr>
                <a:srgbClr val="0070C0"/>
              </a:buClr>
            </a:pPr>
            <a:r>
              <a:rPr lang="en-US" sz="3600" dirty="0"/>
              <a:t> </a:t>
            </a:r>
          </a:p>
          <a:p>
            <a:pPr>
              <a:buClr>
                <a:srgbClr val="0070C0"/>
              </a:buClr>
            </a:pPr>
            <a:r>
              <a:rPr lang="en-US" sz="3600" dirty="0"/>
              <a:t> </a:t>
            </a:r>
            <a:endParaRPr lang="en-US" dirty="0"/>
          </a:p>
        </p:txBody>
      </p:sp>
    </p:spTree>
    <p:extLst>
      <p:ext uri="{BB962C8B-B14F-4D97-AF65-F5344CB8AC3E}">
        <p14:creationId xmlns:p14="http://schemas.microsoft.com/office/powerpoint/2010/main" val="4565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7DB91-7193-1C47-B2FB-C59CAC71D991}"/>
              </a:ext>
            </a:extLst>
          </p:cNvPr>
          <p:cNvSpPr>
            <a:spLocks noGrp="1"/>
          </p:cNvSpPr>
          <p:nvPr>
            <p:ph type="title"/>
          </p:nvPr>
        </p:nvSpPr>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Principle III: </a:t>
            </a:r>
            <a:br>
              <a:rPr lang="en-US" sz="4400" b="1" dirty="0">
                <a:solidFill>
                  <a:srgbClr val="0070C0"/>
                </a:solidFill>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Provide multiple means of engagement </a:t>
            </a:r>
            <a:br>
              <a:rPr lang="en-US" sz="4400" b="1"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DE1DF749-3071-8D40-B3A0-D6639E181D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9828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Creating a “Climate” that Supports Learning</a:t>
            </a:r>
            <a:br>
              <a:rPr lang="en-US" dirty="0"/>
            </a:br>
            <a:r>
              <a:rPr lang="en-US" dirty="0"/>
              <a:t>Student Ownership and Adult Responsibility</a:t>
            </a:r>
          </a:p>
        </p:txBody>
      </p:sp>
      <p:sp>
        <p:nvSpPr>
          <p:cNvPr id="3" name="Content Placeholder 2"/>
          <p:cNvSpPr>
            <a:spLocks noGrp="1"/>
          </p:cNvSpPr>
          <p:nvPr>
            <p:ph idx="1"/>
          </p:nvPr>
        </p:nvSpPr>
        <p:spPr/>
        <p:txBody>
          <a:bodyPr/>
          <a:lstStyle/>
          <a:p>
            <a:endParaRPr lang="en-US" dirty="0"/>
          </a:p>
          <a:p>
            <a:r>
              <a:rPr lang="en-US" dirty="0"/>
              <a:t>Classroom </a:t>
            </a:r>
            <a:r>
              <a:rPr lang="en-US" b="1" dirty="0"/>
              <a:t>Structure</a:t>
            </a:r>
          </a:p>
          <a:p>
            <a:pPr marL="0" indent="0">
              <a:buNone/>
            </a:pPr>
            <a:endParaRPr lang="en-US" dirty="0"/>
          </a:p>
          <a:p>
            <a:r>
              <a:rPr lang="en-US" dirty="0"/>
              <a:t>Classroom </a:t>
            </a:r>
            <a:r>
              <a:rPr lang="en-US" b="1" dirty="0"/>
              <a:t>Climate</a:t>
            </a:r>
          </a:p>
          <a:p>
            <a:pPr marL="0" indent="0">
              <a:buNone/>
            </a:pPr>
            <a:endParaRPr lang="en-US" dirty="0"/>
          </a:p>
          <a:p>
            <a:r>
              <a:rPr lang="en-US" dirty="0"/>
              <a:t>Classroom </a:t>
            </a:r>
            <a:r>
              <a:rPr lang="en-US" b="1" dirty="0"/>
              <a:t>Social-Emotional Learning</a:t>
            </a:r>
          </a:p>
          <a:p>
            <a:endParaRPr lang="en-US" dirty="0"/>
          </a:p>
          <a:p>
            <a:endParaRPr lang="en-US" dirty="0"/>
          </a:p>
        </p:txBody>
      </p:sp>
    </p:spTree>
    <p:extLst>
      <p:ext uri="{BB962C8B-B14F-4D97-AF65-F5344CB8AC3E}">
        <p14:creationId xmlns:p14="http://schemas.microsoft.com/office/powerpoint/2010/main" val="3091300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056F9-50EC-CF4A-80E2-39E4B68CB889}"/>
              </a:ext>
            </a:extLst>
          </p:cNvPr>
          <p:cNvSpPr>
            <a:spLocks noGrp="1"/>
          </p:cNvSpPr>
          <p:nvPr>
            <p:ph type="title"/>
          </p:nvPr>
        </p:nvSpPr>
        <p:spPr/>
        <p:txBody>
          <a:bodyPr>
            <a:normAutofit/>
          </a:bodyPr>
          <a:lstStyle/>
          <a:p>
            <a:pPr algn="ctr"/>
            <a:r>
              <a:rPr lang="en-US" b="1" dirty="0">
                <a:solidFill>
                  <a:srgbClr val="0070C0"/>
                </a:solidFill>
              </a:rPr>
              <a:t>Strategic Behavior Supports</a:t>
            </a:r>
            <a:br>
              <a:rPr lang="en-US" dirty="0"/>
            </a:br>
            <a:r>
              <a:rPr lang="en-US" sz="3200" dirty="0"/>
              <a:t>( Kathleen Lane)</a:t>
            </a:r>
            <a:endParaRPr lang="en-US" dirty="0"/>
          </a:p>
        </p:txBody>
      </p:sp>
      <p:sp>
        <p:nvSpPr>
          <p:cNvPr id="5" name="Content Placeholder 4">
            <a:extLst>
              <a:ext uri="{FF2B5EF4-FFF2-40B4-BE49-F238E27FC236}">
                <a16:creationId xmlns:a16="http://schemas.microsoft.com/office/drawing/2014/main" id="{420736D2-A08D-CB45-A800-E65470B62C8A}"/>
              </a:ext>
            </a:extLst>
          </p:cNvPr>
          <p:cNvSpPr>
            <a:spLocks noGrp="1"/>
          </p:cNvSpPr>
          <p:nvPr>
            <p:ph sz="half" idx="1"/>
          </p:nvPr>
        </p:nvSpPr>
        <p:spPr/>
        <p:txBody>
          <a:bodyPr>
            <a:normAutofit fontScale="85000" lnSpcReduction="20000"/>
          </a:bodyPr>
          <a:lstStyle/>
          <a:p>
            <a:pPr>
              <a:buClr>
                <a:srgbClr val="0070C0"/>
              </a:buClr>
            </a:pPr>
            <a:r>
              <a:rPr lang="en-US" dirty="0"/>
              <a:t>Active Supervision</a:t>
            </a:r>
          </a:p>
          <a:p>
            <a:pPr>
              <a:buClr>
                <a:srgbClr val="0070C0"/>
              </a:buClr>
            </a:pPr>
            <a:endParaRPr lang="en-US" dirty="0"/>
          </a:p>
          <a:p>
            <a:pPr>
              <a:buClr>
                <a:srgbClr val="0070C0"/>
              </a:buClr>
            </a:pPr>
            <a:r>
              <a:rPr lang="en-US" b="1" dirty="0"/>
              <a:t>Opportunity To Respond</a:t>
            </a:r>
          </a:p>
          <a:p>
            <a:pPr>
              <a:buClr>
                <a:srgbClr val="0070C0"/>
              </a:buClr>
            </a:pPr>
            <a:endParaRPr lang="en-US" dirty="0"/>
          </a:p>
          <a:p>
            <a:pPr>
              <a:buClr>
                <a:srgbClr val="0070C0"/>
              </a:buClr>
            </a:pPr>
            <a:r>
              <a:rPr lang="en-US" b="1" dirty="0"/>
              <a:t>Instructional (Student) Choice</a:t>
            </a:r>
          </a:p>
          <a:p>
            <a:pPr>
              <a:buClr>
                <a:srgbClr val="0070C0"/>
              </a:buClr>
            </a:pPr>
            <a:endParaRPr lang="en-US" dirty="0"/>
          </a:p>
          <a:p>
            <a:pPr>
              <a:buClr>
                <a:srgbClr val="0070C0"/>
              </a:buClr>
            </a:pPr>
            <a:r>
              <a:rPr lang="en-US" dirty="0"/>
              <a:t>Instructional Feedback</a:t>
            </a:r>
          </a:p>
          <a:p>
            <a:pPr>
              <a:buClr>
                <a:srgbClr val="0070C0"/>
              </a:buClr>
            </a:pPr>
            <a:endParaRPr lang="en-US" dirty="0"/>
          </a:p>
          <a:p>
            <a:pPr>
              <a:buClr>
                <a:srgbClr val="0070C0"/>
              </a:buClr>
            </a:pPr>
            <a:r>
              <a:rPr lang="en-US" b="1" dirty="0"/>
              <a:t>Pre-Correction</a:t>
            </a:r>
          </a:p>
          <a:p>
            <a:pPr>
              <a:buClr>
                <a:srgbClr val="0070C0"/>
              </a:buClr>
            </a:pPr>
            <a:endParaRPr lang="en-US" dirty="0"/>
          </a:p>
          <a:p>
            <a:pPr>
              <a:buClr>
                <a:srgbClr val="0070C0"/>
              </a:buClr>
            </a:pPr>
            <a:r>
              <a:rPr lang="en-US" dirty="0"/>
              <a:t>High Probability Response Sequence</a:t>
            </a:r>
          </a:p>
        </p:txBody>
      </p:sp>
      <p:pic>
        <p:nvPicPr>
          <p:cNvPr id="7" name="Content Placeholder 6">
            <a:extLst>
              <a:ext uri="{FF2B5EF4-FFF2-40B4-BE49-F238E27FC236}">
                <a16:creationId xmlns:a16="http://schemas.microsoft.com/office/drawing/2014/main" id="{9E4347D3-8189-8245-96BB-31EE39B63006}"/>
              </a:ext>
            </a:extLst>
          </p:cNvPr>
          <p:cNvPicPr>
            <a:picLocks noGrp="1" noChangeAspect="1"/>
          </p:cNvPicPr>
          <p:nvPr>
            <p:ph sz="half" idx="2"/>
          </p:nvPr>
        </p:nvPicPr>
        <p:blipFill>
          <a:blip r:embed="rId2"/>
          <a:stretch>
            <a:fillRect/>
          </a:stretch>
        </p:blipFill>
        <p:spPr>
          <a:xfrm>
            <a:off x="7213599" y="1778921"/>
            <a:ext cx="2879931" cy="4130811"/>
          </a:xfrm>
        </p:spPr>
      </p:pic>
    </p:spTree>
    <p:extLst>
      <p:ext uri="{BB962C8B-B14F-4D97-AF65-F5344CB8AC3E}">
        <p14:creationId xmlns:p14="http://schemas.microsoft.com/office/powerpoint/2010/main" val="3510215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056F9-50EC-CF4A-80E2-39E4B68CB889}"/>
              </a:ext>
            </a:extLst>
          </p:cNvPr>
          <p:cNvSpPr>
            <a:spLocks noGrp="1"/>
          </p:cNvSpPr>
          <p:nvPr>
            <p:ph type="title"/>
          </p:nvPr>
        </p:nvSpPr>
        <p:spPr/>
        <p:txBody>
          <a:bodyPr>
            <a:normAutofit/>
          </a:bodyPr>
          <a:lstStyle/>
          <a:p>
            <a:pPr algn="ctr"/>
            <a:r>
              <a:rPr lang="en-US" b="1" dirty="0">
                <a:solidFill>
                  <a:srgbClr val="0070C0"/>
                </a:solidFill>
              </a:rPr>
              <a:t>Strategic Behavior Supports</a:t>
            </a:r>
            <a:br>
              <a:rPr lang="en-US" dirty="0"/>
            </a:br>
            <a:endParaRPr lang="en-US" dirty="0"/>
          </a:p>
        </p:txBody>
      </p:sp>
      <p:sp>
        <p:nvSpPr>
          <p:cNvPr id="6" name="Content Placeholder 5">
            <a:extLst>
              <a:ext uri="{FF2B5EF4-FFF2-40B4-BE49-F238E27FC236}">
                <a16:creationId xmlns:a16="http://schemas.microsoft.com/office/drawing/2014/main" id="{0C201E69-DDA3-7F40-A540-318DA645E1BE}"/>
              </a:ext>
            </a:extLst>
          </p:cNvPr>
          <p:cNvSpPr>
            <a:spLocks noGrp="1"/>
          </p:cNvSpPr>
          <p:nvPr>
            <p:ph idx="1"/>
          </p:nvPr>
        </p:nvSpPr>
        <p:spPr/>
        <p:txBody>
          <a:bodyPr>
            <a:normAutofit lnSpcReduction="10000"/>
          </a:bodyPr>
          <a:lstStyle/>
          <a:p>
            <a:r>
              <a:rPr lang="en-US" dirty="0"/>
              <a:t>The purpose of using strategic behavior supports is to ensure that:</a:t>
            </a:r>
          </a:p>
          <a:p>
            <a:endParaRPr lang="en-US" dirty="0"/>
          </a:p>
          <a:p>
            <a:pPr marL="914400" lvl="1" indent="-457200">
              <a:buAutoNum type="arabicPeriod"/>
            </a:pPr>
            <a:r>
              <a:rPr lang="en-US" dirty="0"/>
              <a:t>Teacher-student interactions result in greater student engagement.</a:t>
            </a:r>
          </a:p>
          <a:p>
            <a:pPr marL="914400" lvl="1" indent="-457200">
              <a:buAutoNum type="arabicPeriod"/>
            </a:pPr>
            <a:endParaRPr lang="en-US" dirty="0"/>
          </a:p>
          <a:p>
            <a:pPr marL="914400" lvl="1" indent="-457200">
              <a:buAutoNum type="arabicPeriod"/>
            </a:pPr>
            <a:r>
              <a:rPr lang="en-US" dirty="0"/>
              <a:t>Teacher-student interactions are proactive, positive and educative.</a:t>
            </a:r>
          </a:p>
          <a:p>
            <a:pPr marL="914400" lvl="1" indent="-457200">
              <a:buAutoNum type="arabicPeriod"/>
            </a:pPr>
            <a:endParaRPr lang="en-US" dirty="0"/>
          </a:p>
          <a:p>
            <a:pPr marL="914400" lvl="1" indent="-457200">
              <a:buAutoNum type="arabicPeriod"/>
            </a:pPr>
            <a:r>
              <a:rPr lang="en-US" dirty="0"/>
              <a:t>Students demonstrate increased responsibility and ownership for their learning.</a:t>
            </a:r>
          </a:p>
          <a:p>
            <a:pPr marL="914400" lvl="1" indent="-457200">
              <a:buAutoNum type="arabicPeriod"/>
            </a:pPr>
            <a:endParaRPr lang="en-US" dirty="0"/>
          </a:p>
          <a:p>
            <a:pPr marL="914400" lvl="1" indent="-457200">
              <a:buAutoNum type="arabicPeriod"/>
            </a:pPr>
            <a:r>
              <a:rPr lang="en-US" dirty="0"/>
              <a:t>Student behavior and social-emotional barriers to learning are lessened </a:t>
            </a:r>
            <a:r>
              <a:rPr lang="en-US" b="1" i="1" dirty="0"/>
              <a:t>by integration of these practices into instruction</a:t>
            </a:r>
            <a:r>
              <a:rPr lang="en-US" dirty="0"/>
              <a:t> to </a:t>
            </a:r>
            <a:r>
              <a:rPr lang="en-US" b="1" i="1" dirty="0"/>
              <a:t>prevent</a:t>
            </a:r>
            <a:r>
              <a:rPr lang="en-US" dirty="0"/>
              <a:t> the need for reactive, negative discipline practices.</a:t>
            </a:r>
          </a:p>
        </p:txBody>
      </p:sp>
    </p:spTree>
    <p:extLst>
      <p:ext uri="{BB962C8B-B14F-4D97-AF65-F5344CB8AC3E}">
        <p14:creationId xmlns:p14="http://schemas.microsoft.com/office/powerpoint/2010/main" val="1501387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6F68F3-B0FA-6242-AA2E-E550CE997163}"/>
              </a:ext>
            </a:extLst>
          </p:cNvPr>
          <p:cNvSpPr>
            <a:spLocks noGrp="1"/>
          </p:cNvSpPr>
          <p:nvPr>
            <p:ph type="ctrTitle"/>
          </p:nvPr>
        </p:nvSpPr>
        <p:spPr/>
        <p:txBody>
          <a:bodyPr/>
          <a:lstStyle/>
          <a:p>
            <a:r>
              <a:rPr lang="en-US" dirty="0"/>
              <a:t>Behavior</a:t>
            </a:r>
          </a:p>
        </p:txBody>
      </p:sp>
      <p:sp>
        <p:nvSpPr>
          <p:cNvPr id="5" name="Subtitle 4">
            <a:extLst>
              <a:ext uri="{FF2B5EF4-FFF2-40B4-BE49-F238E27FC236}">
                <a16:creationId xmlns:a16="http://schemas.microsoft.com/office/drawing/2014/main" id="{11F2BF12-0D26-0F42-914A-A0FB125288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143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5400000">
            <a:off x="1053307" y="2262982"/>
            <a:ext cx="4625975" cy="2887662"/>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Arial" pitchFamily="-84" charset="0"/>
              <a:cs typeface="Arial" pitchFamily="-84" charset="0"/>
            </a:endParaRPr>
          </a:p>
        </p:txBody>
      </p:sp>
      <p:sp>
        <p:nvSpPr>
          <p:cNvPr id="24" name="Flowchart: Process 23"/>
          <p:cNvSpPr/>
          <p:nvPr/>
        </p:nvSpPr>
        <p:spPr>
          <a:xfrm rot="16200000">
            <a:off x="3418592" y="-640030"/>
            <a:ext cx="5354823" cy="9144001"/>
          </a:xfrm>
          <a:prstGeom prst="flowChartProcess">
            <a:avLst/>
          </a:prstGeom>
          <a:gradFill flip="none" rotWithShape="1">
            <a:gsLst>
              <a:gs pos="28000">
                <a:schemeClr val="accent3">
                  <a:lumMod val="75000"/>
                </a:schemeClr>
              </a:gs>
              <a:gs pos="50000">
                <a:schemeClr val="accent3">
                  <a:lumMod val="60000"/>
                  <a:lumOff val="40000"/>
                </a:schemeClr>
              </a:gs>
              <a:gs pos="0">
                <a:schemeClr val="accent3">
                  <a:lumMod val="75000"/>
                </a:schemeClr>
              </a:gs>
              <a:gs pos="80000">
                <a:schemeClr val="accent3">
                  <a:lumMod val="20000"/>
                  <a:lumOff val="80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Arial" pitchFamily="-84" charset="0"/>
              <a:cs typeface="Arial" pitchFamily="-84" charset="0"/>
            </a:endParaRPr>
          </a:p>
        </p:txBody>
      </p:sp>
      <p:sp>
        <p:nvSpPr>
          <p:cNvPr id="27652" name="TextBox 1"/>
          <p:cNvSpPr txBox="1">
            <a:spLocks noChangeArrowheads="1"/>
          </p:cNvSpPr>
          <p:nvPr/>
        </p:nvSpPr>
        <p:spPr bwMode="auto">
          <a:xfrm>
            <a:off x="1922464" y="1403350"/>
            <a:ext cx="2573337" cy="3354764"/>
          </a:xfrm>
          <a:prstGeom prst="rect">
            <a:avLst/>
          </a:prstGeom>
          <a:noFill/>
          <a:ln w="9525">
            <a:noFill/>
            <a:miter lim="800000"/>
            <a:headEnd/>
            <a:tailEnd/>
          </a:ln>
        </p:spPr>
        <p:txBody>
          <a:bodyPr>
            <a:prstTxWarp prst="textNoShape">
              <a:avLst/>
            </a:prstTxWarp>
            <a:spAutoFit/>
          </a:bodyPr>
          <a:lstStyle/>
          <a:p>
            <a:r>
              <a:rPr lang="en-US" dirty="0">
                <a:solidFill>
                  <a:schemeClr val="bg1"/>
                </a:solidFill>
                <a:ea typeface="ＭＳ Ｐゴシック" pitchFamily="-84" charset="-128"/>
                <a:cs typeface="ＭＳ Ｐゴシック" pitchFamily="-84" charset="-128"/>
              </a:rPr>
              <a:t>For: </a:t>
            </a:r>
            <a:r>
              <a:rPr lang="en-US" b="1" dirty="0">
                <a:solidFill>
                  <a:schemeClr val="bg1"/>
                </a:solidFill>
                <a:ea typeface="ＭＳ Ｐゴシック" pitchFamily="-84" charset="-128"/>
                <a:cs typeface="ＭＳ Ｐゴシック" pitchFamily="-84" charset="-128"/>
              </a:rPr>
              <a:t>ALL STUDENTS </a:t>
            </a:r>
          </a:p>
          <a:p>
            <a:r>
              <a:rPr lang="en-US" dirty="0">
                <a:solidFill>
                  <a:schemeClr val="bg1"/>
                </a:solidFill>
                <a:ea typeface="ＭＳ Ｐゴシック" pitchFamily="-84" charset="-128"/>
                <a:cs typeface="ＭＳ Ｐゴシック" pitchFamily="-84" charset="-128"/>
              </a:rPr>
              <a:t>Requires: </a:t>
            </a:r>
            <a:r>
              <a:rPr lang="en-US" b="1" dirty="0">
                <a:solidFill>
                  <a:schemeClr val="bg1"/>
                </a:solidFill>
                <a:ea typeface="ＭＳ Ｐゴシック" pitchFamily="-84" charset="-128"/>
                <a:cs typeface="ＭＳ Ｐゴシック" pitchFamily="-84" charset="-128"/>
              </a:rPr>
              <a:t>ALL STAFF</a:t>
            </a:r>
          </a:p>
          <a:p>
            <a:endParaRPr lang="en-US" sz="1600" i="1" dirty="0">
              <a:solidFill>
                <a:schemeClr val="bg1"/>
              </a:solidFill>
              <a:ea typeface="ＭＳ Ｐゴシック" pitchFamily="-84" charset="-128"/>
              <a:cs typeface="ＭＳ Ｐゴシック" pitchFamily="-84" charset="-128"/>
            </a:endParaRPr>
          </a:p>
          <a:p>
            <a:r>
              <a:rPr lang="en-US" sz="1600" b="1" i="1" dirty="0">
                <a:solidFill>
                  <a:schemeClr val="bg1"/>
                </a:solidFill>
                <a:ea typeface="ＭＳ Ｐゴシック" pitchFamily="-84" charset="-128"/>
                <a:cs typeface="ＭＳ Ｐゴシック" pitchFamily="-84" charset="-128"/>
              </a:rPr>
              <a:t>School Climate</a:t>
            </a:r>
            <a:r>
              <a:rPr lang="en-US" sz="1600" i="1" dirty="0">
                <a:solidFill>
                  <a:schemeClr val="bg1"/>
                </a:solidFill>
                <a:ea typeface="ＭＳ Ｐゴシック" pitchFamily="-84" charset="-128"/>
                <a:cs typeface="ＭＳ Ｐゴシック" pitchFamily="-84" charset="-128"/>
              </a:rPr>
              <a:t>: </a:t>
            </a:r>
          </a:p>
          <a:p>
            <a:r>
              <a:rPr lang="en-US" sz="1600" dirty="0">
                <a:solidFill>
                  <a:schemeClr val="bg1"/>
                </a:solidFill>
                <a:ea typeface="ＭＳ Ｐゴシック" pitchFamily="-84" charset="-128"/>
                <a:cs typeface="ＭＳ Ｐゴシック" pitchFamily="-84" charset="-128"/>
              </a:rPr>
              <a:t>PBIS –or—</a:t>
            </a:r>
          </a:p>
          <a:p>
            <a:r>
              <a:rPr lang="en-US" sz="1600" dirty="0">
                <a:solidFill>
                  <a:schemeClr val="bg1"/>
                </a:solidFill>
                <a:ea typeface="ＭＳ Ｐゴシック" pitchFamily="-84" charset="-128"/>
                <a:cs typeface="ＭＳ Ｐゴシック" pitchFamily="-84" charset="-128"/>
              </a:rPr>
              <a:t>Foundations</a:t>
            </a:r>
          </a:p>
          <a:p>
            <a:endParaRPr lang="en-US" sz="1600" dirty="0">
              <a:solidFill>
                <a:schemeClr val="bg1"/>
              </a:solidFill>
              <a:ea typeface="ＭＳ Ｐゴシック" pitchFamily="-84" charset="-128"/>
              <a:cs typeface="ＭＳ Ｐゴシック" pitchFamily="-84" charset="-128"/>
            </a:endParaRPr>
          </a:p>
          <a:p>
            <a:r>
              <a:rPr lang="en-US" sz="1600" b="1" i="1" dirty="0">
                <a:solidFill>
                  <a:schemeClr val="bg1"/>
                </a:solidFill>
                <a:ea typeface="ＭＳ Ｐゴシック" pitchFamily="-84" charset="-128"/>
                <a:cs typeface="ＭＳ Ｐゴシック" pitchFamily="-84" charset="-128"/>
              </a:rPr>
              <a:t>Classroom </a:t>
            </a:r>
          </a:p>
          <a:p>
            <a:r>
              <a:rPr lang="en-US" sz="1600" b="1" i="1" dirty="0">
                <a:solidFill>
                  <a:schemeClr val="bg1"/>
                </a:solidFill>
                <a:ea typeface="ＭＳ Ｐゴシック" pitchFamily="-84" charset="-128"/>
                <a:cs typeface="ＭＳ Ｐゴシック" pitchFamily="-84" charset="-128"/>
              </a:rPr>
              <a:t>Management</a:t>
            </a:r>
            <a:r>
              <a:rPr lang="en-US" sz="1600" i="1" dirty="0">
                <a:solidFill>
                  <a:schemeClr val="bg1"/>
                </a:solidFill>
                <a:ea typeface="ＭＳ Ｐゴシック" pitchFamily="-84" charset="-128"/>
                <a:cs typeface="ＭＳ Ｐゴシック" pitchFamily="-84" charset="-128"/>
              </a:rPr>
              <a:t>:</a:t>
            </a:r>
          </a:p>
          <a:p>
            <a:r>
              <a:rPr lang="en-US" sz="1600" dirty="0">
                <a:solidFill>
                  <a:schemeClr val="bg1"/>
                </a:solidFill>
                <a:ea typeface="ＭＳ Ｐゴシック" pitchFamily="-84" charset="-128"/>
                <a:cs typeface="ＭＳ Ｐゴシック" pitchFamily="-84" charset="-128"/>
              </a:rPr>
              <a:t>CHAMPS </a:t>
            </a:r>
          </a:p>
          <a:p>
            <a:r>
              <a:rPr lang="en-US" sz="1600" dirty="0">
                <a:solidFill>
                  <a:schemeClr val="bg1"/>
                </a:solidFill>
                <a:ea typeface="ＭＳ Ｐゴシック" pitchFamily="-84" charset="-128"/>
                <a:cs typeface="ＭＳ Ｐゴシック" pitchFamily="-84" charset="-128"/>
              </a:rPr>
              <a:t>(K-8);</a:t>
            </a:r>
          </a:p>
          <a:p>
            <a:r>
              <a:rPr lang="en-US" sz="1600" dirty="0">
                <a:solidFill>
                  <a:schemeClr val="bg1"/>
                </a:solidFill>
                <a:ea typeface="ＭＳ Ｐゴシック" pitchFamily="-84" charset="-128"/>
                <a:cs typeface="ＭＳ Ｐゴシック" pitchFamily="-84" charset="-128"/>
              </a:rPr>
              <a:t>DSC </a:t>
            </a:r>
          </a:p>
          <a:p>
            <a:r>
              <a:rPr lang="en-US" sz="1600" dirty="0">
                <a:solidFill>
                  <a:schemeClr val="bg1"/>
                </a:solidFill>
                <a:ea typeface="ＭＳ Ｐゴシック" pitchFamily="-84" charset="-128"/>
                <a:cs typeface="ＭＳ Ｐゴシック" pitchFamily="-84" charset="-128"/>
              </a:rPr>
              <a:t>(9-12)</a:t>
            </a:r>
          </a:p>
        </p:txBody>
      </p:sp>
      <p:sp>
        <p:nvSpPr>
          <p:cNvPr id="27653" name="TextBox 21"/>
          <p:cNvSpPr txBox="1">
            <a:spLocks noChangeArrowheads="1"/>
          </p:cNvSpPr>
          <p:nvPr/>
        </p:nvSpPr>
        <p:spPr bwMode="auto">
          <a:xfrm>
            <a:off x="4114800" y="1533525"/>
            <a:ext cx="6477000" cy="3908762"/>
          </a:xfrm>
          <a:prstGeom prst="rect">
            <a:avLst/>
          </a:prstGeom>
          <a:noFill/>
          <a:ln w="9525">
            <a:noFill/>
            <a:miter lim="800000"/>
            <a:headEnd/>
            <a:tailEnd/>
          </a:ln>
        </p:spPr>
        <p:txBody>
          <a:bodyPr>
            <a:prstTxWarp prst="textNoShape">
              <a:avLst/>
            </a:prstTxWarp>
            <a:spAutoFit/>
          </a:bodyPr>
          <a:lstStyle/>
          <a:p>
            <a:pPr algn="ctr"/>
            <a:r>
              <a:rPr lang="en-US" sz="2800" b="1" dirty="0">
                <a:solidFill>
                  <a:srgbClr val="10253F"/>
                </a:solidFill>
              </a:rPr>
              <a:t>POSITIVE LEARNING CLIMATES </a:t>
            </a:r>
          </a:p>
          <a:p>
            <a:pPr algn="ctr"/>
            <a:r>
              <a:rPr lang="en-US" sz="2000" b="1" i="1" dirty="0">
                <a:solidFill>
                  <a:srgbClr val="10253F"/>
                </a:solidFill>
              </a:rPr>
              <a:t>throughout the SCHOOL and in the CLASSROOMS include:</a:t>
            </a:r>
          </a:p>
          <a:p>
            <a:pPr algn="ctr"/>
            <a:endParaRPr lang="en-US" sz="2000" b="1" dirty="0">
              <a:solidFill>
                <a:srgbClr val="000000"/>
              </a:solidFill>
            </a:endParaRPr>
          </a:p>
          <a:p>
            <a:pPr>
              <a:buFont typeface="Wingdings" pitchFamily="-84" charset="2"/>
              <a:buChar char="Ø"/>
            </a:pPr>
            <a:r>
              <a:rPr lang="en-US" dirty="0">
                <a:ea typeface="ＭＳ Ｐゴシック" pitchFamily="-84" charset="-128"/>
                <a:cs typeface="ＭＳ Ｐゴシック" pitchFamily="-84" charset="-128"/>
              </a:rPr>
              <a:t>A pervasive </a:t>
            </a:r>
            <a:r>
              <a:rPr lang="en-US" b="1" dirty="0">
                <a:solidFill>
                  <a:srgbClr val="E46C0A"/>
                </a:solidFill>
                <a:ea typeface="ＭＳ Ｐゴシック" pitchFamily="-84" charset="-128"/>
                <a:cs typeface="ＭＳ Ｐゴシック" pitchFamily="-84" charset="-128"/>
              </a:rPr>
              <a:t>culture of respect</a:t>
            </a:r>
            <a:r>
              <a:rPr lang="en-US" dirty="0">
                <a:solidFill>
                  <a:srgbClr val="E46C0A"/>
                </a:solidFill>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and collaboration, including high rates of </a:t>
            </a:r>
            <a:r>
              <a:rPr lang="en-US" b="1" dirty="0">
                <a:solidFill>
                  <a:srgbClr val="E46C0A"/>
                </a:solidFill>
                <a:ea typeface="ＭＳ Ｐゴシック" pitchFamily="-84" charset="-128"/>
                <a:cs typeface="ＭＳ Ｐゴシック" pitchFamily="-84" charset="-128"/>
              </a:rPr>
              <a:t>positive interactions</a:t>
            </a:r>
            <a:r>
              <a:rPr lang="en-US" dirty="0">
                <a:solidFill>
                  <a:srgbClr val="E46C0A"/>
                </a:solidFill>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among all members of the school community;</a:t>
            </a:r>
          </a:p>
          <a:p>
            <a:pPr>
              <a:buFont typeface="Wingdings" pitchFamily="-84" charset="2"/>
              <a:buChar char="Ø"/>
            </a:pPr>
            <a:endParaRPr lang="en-US" dirty="0">
              <a:ea typeface="ＭＳ Ｐゴシック" pitchFamily="-84" charset="-128"/>
              <a:cs typeface="ＭＳ Ｐゴシック" pitchFamily="-84" charset="-128"/>
            </a:endParaRPr>
          </a:p>
          <a:p>
            <a:pPr>
              <a:buFont typeface="Wingdings" pitchFamily="-84" charset="2"/>
              <a:buChar char="Ø"/>
            </a:pPr>
            <a:r>
              <a:rPr lang="en-US" dirty="0">
                <a:ea typeface="ＭＳ Ｐゴシック" pitchFamily="-84" charset="-128"/>
                <a:cs typeface="ＭＳ Ｐゴシック" pitchFamily="-84" charset="-128"/>
              </a:rPr>
              <a:t>A </a:t>
            </a:r>
            <a:r>
              <a:rPr lang="en-US" b="1" dirty="0">
                <a:solidFill>
                  <a:srgbClr val="E46C0A"/>
                </a:solidFill>
                <a:ea typeface="ＭＳ Ｐゴシック" pitchFamily="-84" charset="-128"/>
                <a:cs typeface="ＭＳ Ｐゴシック" pitchFamily="-84" charset="-128"/>
              </a:rPr>
              <a:t>motivating</a:t>
            </a:r>
            <a:r>
              <a:rPr lang="en-US" dirty="0">
                <a:ea typeface="ＭＳ Ｐゴシック" pitchFamily="-84" charset="-128"/>
                <a:cs typeface="ＭＳ Ｐゴシック" pitchFamily="-84" charset="-128"/>
              </a:rPr>
              <a:t>, </a:t>
            </a:r>
            <a:r>
              <a:rPr lang="en-US" b="1" dirty="0">
                <a:solidFill>
                  <a:srgbClr val="E46C0A"/>
                </a:solidFill>
                <a:ea typeface="ＭＳ Ｐゴシック" pitchFamily="-84" charset="-128"/>
                <a:cs typeface="ＭＳ Ｐゴシック" pitchFamily="-84" charset="-128"/>
              </a:rPr>
              <a:t>participatory</a:t>
            </a:r>
            <a:r>
              <a:rPr lang="en-US" dirty="0">
                <a:ea typeface="ＭＳ Ｐゴシック" pitchFamily="-84" charset="-128"/>
                <a:cs typeface="ＭＳ Ｐゴシック" pitchFamily="-84" charset="-128"/>
              </a:rPr>
              <a:t>, and </a:t>
            </a:r>
            <a:r>
              <a:rPr lang="en-US" b="1" dirty="0">
                <a:solidFill>
                  <a:srgbClr val="E46C0A"/>
                </a:solidFill>
                <a:ea typeface="ＭＳ Ｐゴシック" pitchFamily="-84" charset="-128"/>
                <a:cs typeface="ＭＳ Ｐゴシック" pitchFamily="-84" charset="-128"/>
              </a:rPr>
              <a:t>learning-focused </a:t>
            </a:r>
            <a:r>
              <a:rPr lang="en-US" dirty="0">
                <a:ea typeface="ＭＳ Ｐゴシック" pitchFamily="-84" charset="-128"/>
                <a:cs typeface="ＭＳ Ｐゴシック" pitchFamily="-84" charset="-128"/>
              </a:rPr>
              <a:t>environment that promotes student ownership over learning and improving; and</a:t>
            </a:r>
          </a:p>
          <a:p>
            <a:pPr>
              <a:buFont typeface="Wingdings" pitchFamily="-84" charset="2"/>
              <a:buChar char="Ø"/>
            </a:pPr>
            <a:endParaRPr lang="en-US" dirty="0">
              <a:ea typeface="ＭＳ Ｐゴシック" pitchFamily="-84" charset="-128"/>
              <a:cs typeface="ＭＳ Ｐゴシック" pitchFamily="-84" charset="-128"/>
            </a:endParaRPr>
          </a:p>
          <a:p>
            <a:pPr>
              <a:buFont typeface="Wingdings" pitchFamily="-84" charset="2"/>
              <a:buChar char="Ø"/>
            </a:pPr>
            <a:r>
              <a:rPr lang="en-US" dirty="0">
                <a:ea typeface="ＭＳ Ｐゴシック" pitchFamily="-84" charset="-128"/>
                <a:cs typeface="ＭＳ Ｐゴシック" pitchFamily="-84" charset="-128"/>
              </a:rPr>
              <a:t>Well-managed, </a:t>
            </a:r>
            <a:r>
              <a:rPr lang="en-US" b="1" dirty="0">
                <a:solidFill>
                  <a:srgbClr val="E46C0A"/>
                </a:solidFill>
                <a:ea typeface="ＭＳ Ｐゴシック" pitchFamily="-84" charset="-128"/>
                <a:cs typeface="ＭＳ Ｐゴシック" pitchFamily="-84" charset="-128"/>
              </a:rPr>
              <a:t>structured</a:t>
            </a:r>
            <a:r>
              <a:rPr lang="en-US" dirty="0">
                <a:solidFill>
                  <a:srgbClr val="E46C0A"/>
                </a:solidFill>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and </a:t>
            </a:r>
            <a:r>
              <a:rPr lang="en-US" b="1" dirty="0">
                <a:solidFill>
                  <a:srgbClr val="E46C0A"/>
                </a:solidFill>
                <a:ea typeface="ＭＳ Ｐゴシック" pitchFamily="-84" charset="-128"/>
                <a:cs typeface="ＭＳ Ｐゴシック" pitchFamily="-84" charset="-128"/>
              </a:rPr>
              <a:t>clearly-defined </a:t>
            </a:r>
            <a:r>
              <a:rPr lang="en-US" dirty="0">
                <a:ea typeface="ＭＳ Ｐゴシック" pitchFamily="-84" charset="-128"/>
                <a:cs typeface="ＭＳ Ｐゴシック" pitchFamily="-84" charset="-128"/>
              </a:rPr>
              <a:t>practices and behavioral </a:t>
            </a:r>
            <a:r>
              <a:rPr lang="en-US" b="1" dirty="0">
                <a:solidFill>
                  <a:srgbClr val="E46C0A"/>
                </a:solidFill>
                <a:ea typeface="ＭＳ Ｐゴシック" pitchFamily="-84" charset="-128"/>
                <a:cs typeface="ＭＳ Ｐゴシック" pitchFamily="-84" charset="-128"/>
              </a:rPr>
              <a:t>expectations</a:t>
            </a:r>
            <a:r>
              <a:rPr lang="en-US" dirty="0">
                <a:solidFill>
                  <a:srgbClr val="E46C0A"/>
                </a:solidFill>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that create a sense of safety, fairness and productivity.</a:t>
            </a:r>
          </a:p>
        </p:txBody>
      </p:sp>
      <p:cxnSp>
        <p:nvCxnSpPr>
          <p:cNvPr id="10" name="Straight Connector 9"/>
          <p:cNvCxnSpPr/>
          <p:nvPr/>
        </p:nvCxnSpPr>
        <p:spPr>
          <a:xfrm flipH="1">
            <a:off x="1882776" y="1079500"/>
            <a:ext cx="2994025" cy="509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7655" name="TextBox 34"/>
          <p:cNvSpPr txBox="1">
            <a:spLocks noChangeArrowheads="1"/>
          </p:cNvSpPr>
          <p:nvPr/>
        </p:nvSpPr>
        <p:spPr bwMode="auto">
          <a:xfrm>
            <a:off x="1882775" y="30599"/>
            <a:ext cx="8632825" cy="707886"/>
          </a:xfrm>
          <a:prstGeom prst="rect">
            <a:avLst/>
          </a:prstGeom>
          <a:noFill/>
          <a:ln w="9525">
            <a:noFill/>
            <a:miter lim="800000"/>
            <a:headEnd/>
            <a:tailEnd/>
          </a:ln>
        </p:spPr>
        <p:txBody>
          <a:bodyPr wrap="square">
            <a:prstTxWarp prst="textNoShape">
              <a:avLst/>
            </a:prstTxWarp>
            <a:spAutoFit/>
          </a:bodyPr>
          <a:lstStyle/>
          <a:p>
            <a:r>
              <a:rPr lang="en-US" sz="2000" b="1" i="1" dirty="0">
                <a:solidFill>
                  <a:srgbClr val="008000"/>
                </a:solidFill>
                <a:ea typeface="ＭＳ Ｐゴシック" pitchFamily="-84" charset="-128"/>
                <a:cs typeface="ＭＳ Ｐゴシック" pitchFamily="-84" charset="-128"/>
              </a:rPr>
              <a:t>Tier I </a:t>
            </a:r>
            <a:r>
              <a:rPr lang="en-US" sz="2000" b="1" i="1" dirty="0">
                <a:solidFill>
                  <a:srgbClr val="10253F"/>
                </a:solidFill>
                <a:ea typeface="ＭＳ Ｐゴシック" pitchFamily="-84" charset="-128"/>
                <a:cs typeface="ＭＳ Ｐゴシック" pitchFamily="-84" charset="-128"/>
              </a:rPr>
              <a:t>: A supportive </a:t>
            </a:r>
            <a:r>
              <a:rPr lang="en-US" sz="2000" b="1" i="1" u="sng" dirty="0">
                <a:solidFill>
                  <a:srgbClr val="10253F"/>
                </a:solidFill>
                <a:ea typeface="ＭＳ Ｐゴシック" pitchFamily="-84" charset="-128"/>
                <a:cs typeface="ＭＳ Ｐゴシック" pitchFamily="-84" charset="-128"/>
              </a:rPr>
              <a:t>Learning Climat</a:t>
            </a:r>
            <a:r>
              <a:rPr lang="en-US" sz="2000" b="1" i="1" dirty="0">
                <a:solidFill>
                  <a:srgbClr val="10253F"/>
                </a:solidFill>
                <a:ea typeface="ＭＳ Ｐゴシック" pitchFamily="-84" charset="-128"/>
                <a:cs typeface="ＭＳ Ｐゴシック" pitchFamily="-84" charset="-128"/>
              </a:rPr>
              <a:t>e sets the stage for productive learning by establishing positive behaviors as the norm</a:t>
            </a:r>
          </a:p>
        </p:txBody>
      </p:sp>
      <p:sp>
        <p:nvSpPr>
          <p:cNvPr id="2" name="Slide Number Placeholder 1"/>
          <p:cNvSpPr>
            <a:spLocks noGrp="1"/>
          </p:cNvSpPr>
          <p:nvPr>
            <p:ph type="sldNum" sz="quarter" idx="12"/>
          </p:nvPr>
        </p:nvSpPr>
        <p:spPr/>
        <p:txBody>
          <a:bodyPr/>
          <a:lstStyle/>
          <a:p>
            <a:pPr>
              <a:defRPr/>
            </a:pPr>
            <a:fld id="{34736CC1-AD6C-41D8-BA34-2E83959FA11C}" type="slidenum">
              <a:rPr lang="en-US" smtClean="0"/>
              <a:pPr>
                <a:defRPr/>
              </a:pPr>
              <a:t>47</a:t>
            </a:fld>
            <a:endParaRPr lang="en-US" dirty="0"/>
          </a:p>
        </p:txBody>
      </p:sp>
    </p:spTree>
    <p:extLst>
      <p:ext uri="{BB962C8B-B14F-4D97-AF65-F5344CB8AC3E}">
        <p14:creationId xmlns:p14="http://schemas.microsoft.com/office/powerpoint/2010/main" val="3472201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096CA-3134-D84B-A3F1-2B8B9907B889}"/>
              </a:ext>
            </a:extLst>
          </p:cNvPr>
          <p:cNvSpPr>
            <a:spLocks noGrp="1"/>
          </p:cNvSpPr>
          <p:nvPr>
            <p:ph type="title"/>
          </p:nvPr>
        </p:nvSpPr>
        <p:spPr/>
        <p:txBody>
          <a:bodyPr/>
          <a:lstStyle/>
          <a:p>
            <a:pPr algn="ctr"/>
            <a:r>
              <a:rPr lang="en-US" dirty="0"/>
              <a:t>Translating the Model to Practice</a:t>
            </a:r>
          </a:p>
        </p:txBody>
      </p:sp>
      <p:sp>
        <p:nvSpPr>
          <p:cNvPr id="4" name="Content Placeholder 3">
            <a:extLst>
              <a:ext uri="{FF2B5EF4-FFF2-40B4-BE49-F238E27FC236}">
                <a16:creationId xmlns:a16="http://schemas.microsoft.com/office/drawing/2014/main" id="{8A2D949A-EC7C-984D-A0CB-CFFF47086A54}"/>
              </a:ext>
            </a:extLst>
          </p:cNvPr>
          <p:cNvSpPr>
            <a:spLocks noGrp="1"/>
          </p:cNvSpPr>
          <p:nvPr>
            <p:ph idx="1"/>
          </p:nvPr>
        </p:nvSpPr>
        <p:spPr/>
        <p:txBody>
          <a:bodyPr/>
          <a:lstStyle/>
          <a:p>
            <a:r>
              <a:rPr lang="en-US" dirty="0"/>
              <a:t>How do we define and identify practices for:</a:t>
            </a:r>
          </a:p>
          <a:p>
            <a:pPr marL="457200" lvl="1" indent="0">
              <a:buNone/>
            </a:pPr>
            <a:r>
              <a:rPr lang="en-US" dirty="0"/>
              <a:t>1.  Culture of respect? </a:t>
            </a:r>
          </a:p>
          <a:p>
            <a:pPr marL="914400" lvl="1" indent="-457200">
              <a:buAutoNum type="arabicPeriod" startAt="2"/>
            </a:pPr>
            <a:r>
              <a:rPr lang="en-US" dirty="0"/>
              <a:t>Positive interactions? </a:t>
            </a:r>
          </a:p>
          <a:p>
            <a:pPr marL="914400" lvl="1" indent="-457200">
              <a:buAutoNum type="arabicPeriod" startAt="2"/>
            </a:pPr>
            <a:r>
              <a:rPr lang="en-US" dirty="0"/>
              <a:t>Motivating, participatory and learning-focused environment?</a:t>
            </a:r>
          </a:p>
          <a:p>
            <a:pPr marL="914400" lvl="1" indent="-457200">
              <a:buAutoNum type="arabicPeriod" startAt="2"/>
            </a:pPr>
            <a:r>
              <a:rPr lang="en-US" dirty="0"/>
              <a:t>Classroom structure?</a:t>
            </a:r>
          </a:p>
          <a:p>
            <a:pPr marL="914400" lvl="1" indent="-457200">
              <a:buAutoNum type="arabicPeriod" startAt="2"/>
            </a:pPr>
            <a:r>
              <a:rPr lang="en-US" dirty="0"/>
              <a:t>Clearly defined practices</a:t>
            </a:r>
          </a:p>
          <a:p>
            <a:pPr marL="914400" lvl="1" indent="-457200">
              <a:buAutoNum type="arabicPeriod" startAt="2"/>
            </a:pPr>
            <a:r>
              <a:rPr lang="en-US" dirty="0"/>
              <a:t>Academic and behavioral expectations?</a:t>
            </a:r>
          </a:p>
          <a:p>
            <a:pPr marL="914400" lvl="1" indent="-457200">
              <a:buAutoNum type="arabicPeriod" startAt="2"/>
            </a:pPr>
            <a:endParaRPr lang="en-US" dirty="0"/>
          </a:p>
          <a:p>
            <a:pPr marL="971550" lvl="1" indent="-514350">
              <a:buAutoNum type="arabicPeriod"/>
            </a:pPr>
            <a:endParaRPr lang="en-US" dirty="0"/>
          </a:p>
        </p:txBody>
      </p:sp>
    </p:spTree>
    <p:extLst>
      <p:ext uri="{BB962C8B-B14F-4D97-AF65-F5344CB8AC3E}">
        <p14:creationId xmlns:p14="http://schemas.microsoft.com/office/powerpoint/2010/main" val="4292725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877143-2F08-6E42-B491-086F72315B08}"/>
              </a:ext>
            </a:extLst>
          </p:cNvPr>
          <p:cNvSpPr>
            <a:spLocks noGrp="1"/>
          </p:cNvSpPr>
          <p:nvPr>
            <p:ph type="ctrTitle"/>
          </p:nvPr>
        </p:nvSpPr>
        <p:spPr/>
        <p:txBody>
          <a:bodyPr/>
          <a:lstStyle/>
          <a:p>
            <a:r>
              <a:rPr lang="en-US" dirty="0"/>
              <a:t>Social-Emotional Learning</a:t>
            </a:r>
          </a:p>
        </p:txBody>
      </p:sp>
      <p:sp>
        <p:nvSpPr>
          <p:cNvPr id="5" name="Subtitle 4">
            <a:extLst>
              <a:ext uri="{FF2B5EF4-FFF2-40B4-BE49-F238E27FC236}">
                <a16:creationId xmlns:a16="http://schemas.microsoft.com/office/drawing/2014/main" id="{FEE21AEB-C73D-C54E-A4DD-6F5D92B9E9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156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3A18-4154-2348-A3DA-04A8BC40FE59}"/>
              </a:ext>
            </a:extLst>
          </p:cNvPr>
          <p:cNvSpPr>
            <a:spLocks noGrp="1"/>
          </p:cNvSpPr>
          <p:nvPr>
            <p:ph type="title"/>
          </p:nvPr>
        </p:nvSpPr>
        <p:spPr/>
        <p:txBody>
          <a:bodyPr/>
          <a:lstStyle/>
          <a:p>
            <a:pPr algn="ctr"/>
            <a:r>
              <a:rPr lang="en-US" dirty="0" err="1"/>
              <a:t>NeMTSS</a:t>
            </a:r>
            <a:r>
              <a:rPr lang="en-US" dirty="0"/>
              <a:t> Essential Elements:</a:t>
            </a:r>
            <a:br>
              <a:rPr lang="en-US" dirty="0"/>
            </a:br>
            <a:r>
              <a:rPr lang="en-US" dirty="0"/>
              <a:t>Foundations for Effective Instruction</a:t>
            </a:r>
          </a:p>
        </p:txBody>
      </p:sp>
      <p:sp>
        <p:nvSpPr>
          <p:cNvPr id="3" name="Content Placeholder 2">
            <a:extLst>
              <a:ext uri="{FF2B5EF4-FFF2-40B4-BE49-F238E27FC236}">
                <a16:creationId xmlns:a16="http://schemas.microsoft.com/office/drawing/2014/main" id="{8AD7D924-8D35-B04D-85EB-B24FDF9F43FD}"/>
              </a:ext>
            </a:extLst>
          </p:cNvPr>
          <p:cNvSpPr>
            <a:spLocks noGrp="1"/>
          </p:cNvSpPr>
          <p:nvPr>
            <p:ph idx="1"/>
          </p:nvPr>
        </p:nvSpPr>
        <p:spPr>
          <a:xfrm>
            <a:off x="838200" y="1825625"/>
            <a:ext cx="10515600" cy="4710086"/>
          </a:xfrm>
        </p:spPr>
        <p:txBody>
          <a:bodyPr>
            <a:normAutofit/>
          </a:bodyPr>
          <a:lstStyle/>
          <a:p>
            <a:r>
              <a:rPr lang="en-US" b="1" dirty="0"/>
              <a:t>Climate</a:t>
            </a:r>
          </a:p>
          <a:p>
            <a:pPr lvl="1"/>
            <a:r>
              <a:rPr lang="en-US" b="1" dirty="0"/>
              <a:t>Shared Leadership</a:t>
            </a:r>
            <a:endParaRPr lang="en-US" dirty="0"/>
          </a:p>
          <a:p>
            <a:pPr lvl="1"/>
            <a:r>
              <a:rPr lang="en-US" b="1" dirty="0"/>
              <a:t>Communication, Collaboration, and Partnership </a:t>
            </a:r>
          </a:p>
          <a:p>
            <a:pPr marL="457200" lvl="1" indent="0">
              <a:buNone/>
            </a:pPr>
            <a:endParaRPr lang="en-US" b="1" dirty="0"/>
          </a:p>
          <a:p>
            <a:r>
              <a:rPr lang="en-US" b="1" dirty="0"/>
              <a:t>Infrastructure for Sustainability</a:t>
            </a:r>
          </a:p>
          <a:p>
            <a:pPr lvl="1"/>
            <a:r>
              <a:rPr lang="en-US" b="1" dirty="0"/>
              <a:t>Building Capacity/Infrastructure for Implementation</a:t>
            </a:r>
            <a:endParaRPr lang="en-US" dirty="0"/>
          </a:p>
          <a:p>
            <a:pPr lvl="1"/>
            <a:r>
              <a:rPr lang="en-US" b="1" dirty="0"/>
              <a:t>Layered Continuum of Supports</a:t>
            </a:r>
            <a:endParaRPr lang="en-US" dirty="0"/>
          </a:p>
          <a:p>
            <a:pPr lvl="1"/>
            <a:r>
              <a:rPr lang="en-US" b="1" dirty="0"/>
              <a:t>Data Based Problem Solving and Decision Making </a:t>
            </a:r>
          </a:p>
          <a:p>
            <a:pPr lvl="1"/>
            <a:endParaRPr lang="en-US" b="1" dirty="0"/>
          </a:p>
          <a:p>
            <a:r>
              <a:rPr lang="en-US" b="1" dirty="0"/>
              <a:t>Effective Instruction</a:t>
            </a:r>
          </a:p>
          <a:p>
            <a:pPr lvl="1"/>
            <a:r>
              <a:rPr lang="en-US" b="1" dirty="0"/>
              <a:t>Evidence-Based Instruction, Intervention and Assessment Practices</a:t>
            </a:r>
            <a:endParaRPr lang="en-US" dirty="0"/>
          </a:p>
          <a:p>
            <a:pPr lvl="1"/>
            <a:endParaRPr lang="en-US" b="1" dirty="0"/>
          </a:p>
          <a:p>
            <a:pPr lvl="1"/>
            <a:endParaRPr lang="en-US" b="1" dirty="0"/>
          </a:p>
          <a:p>
            <a:endParaRPr lang="en-US" b="1"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2131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dissolv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387A74-5ECE-9549-9FCA-E107E6FB5D0B}"/>
              </a:ext>
            </a:extLst>
          </p:cNvPr>
          <p:cNvPicPr>
            <a:picLocks noChangeAspect="1"/>
          </p:cNvPicPr>
          <p:nvPr/>
        </p:nvPicPr>
        <p:blipFill>
          <a:blip r:embed="rId2"/>
          <a:stretch>
            <a:fillRect/>
          </a:stretch>
        </p:blipFill>
        <p:spPr>
          <a:xfrm>
            <a:off x="2278602" y="0"/>
            <a:ext cx="7634796" cy="6858000"/>
          </a:xfrm>
          <a:prstGeom prst="rect">
            <a:avLst/>
          </a:prstGeom>
        </p:spPr>
      </p:pic>
    </p:spTree>
    <p:extLst>
      <p:ext uri="{BB962C8B-B14F-4D97-AF65-F5344CB8AC3E}">
        <p14:creationId xmlns:p14="http://schemas.microsoft.com/office/powerpoint/2010/main" val="124443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54B3-DCF1-EE46-9070-600F90C4E396}"/>
              </a:ext>
            </a:extLst>
          </p:cNvPr>
          <p:cNvSpPr>
            <a:spLocks noGrp="1"/>
          </p:cNvSpPr>
          <p:nvPr>
            <p:ph type="title"/>
          </p:nvPr>
        </p:nvSpPr>
        <p:spPr/>
        <p:txBody>
          <a:bodyPr/>
          <a:lstStyle/>
          <a:p>
            <a:pPr algn="ctr"/>
            <a:r>
              <a:rPr lang="en-US" b="1" dirty="0"/>
              <a:t>Competencies</a:t>
            </a:r>
          </a:p>
        </p:txBody>
      </p:sp>
      <p:sp>
        <p:nvSpPr>
          <p:cNvPr id="3" name="Content Placeholder 2">
            <a:extLst>
              <a:ext uri="{FF2B5EF4-FFF2-40B4-BE49-F238E27FC236}">
                <a16:creationId xmlns:a16="http://schemas.microsoft.com/office/drawing/2014/main" id="{9258DCB5-ED9A-6E4D-A022-E42DE98B7420}"/>
              </a:ext>
            </a:extLst>
          </p:cNvPr>
          <p:cNvSpPr>
            <a:spLocks noGrp="1"/>
          </p:cNvSpPr>
          <p:nvPr>
            <p:ph idx="1"/>
          </p:nvPr>
        </p:nvSpPr>
        <p:spPr>
          <a:xfrm>
            <a:off x="838200" y="1543987"/>
            <a:ext cx="10515600" cy="5141626"/>
          </a:xfrm>
        </p:spPr>
        <p:txBody>
          <a:bodyPr>
            <a:normAutofit fontScale="92500" lnSpcReduction="10000"/>
          </a:bodyPr>
          <a:lstStyle/>
          <a:p>
            <a:r>
              <a:rPr lang="en-US" b="1" i="1" dirty="0"/>
              <a:t>Self Awareness</a:t>
            </a:r>
          </a:p>
          <a:p>
            <a:pPr lvl="1"/>
            <a:r>
              <a:rPr lang="en-US" dirty="0"/>
              <a:t>Identifying emotions</a:t>
            </a:r>
          </a:p>
          <a:p>
            <a:pPr lvl="1"/>
            <a:r>
              <a:rPr lang="en-US" dirty="0"/>
              <a:t>Accurate self-perception</a:t>
            </a:r>
          </a:p>
          <a:p>
            <a:pPr lvl="1"/>
            <a:r>
              <a:rPr lang="en-US" dirty="0"/>
              <a:t>Recognizing strengths</a:t>
            </a:r>
          </a:p>
          <a:p>
            <a:pPr lvl="1"/>
            <a:r>
              <a:rPr lang="en-US" dirty="0"/>
              <a:t>Self-confidence</a:t>
            </a:r>
          </a:p>
          <a:p>
            <a:pPr lvl="1"/>
            <a:r>
              <a:rPr lang="en-US" dirty="0"/>
              <a:t>Self-efficacy</a:t>
            </a:r>
          </a:p>
          <a:p>
            <a:pPr lvl="1"/>
            <a:endParaRPr lang="en-US" dirty="0"/>
          </a:p>
          <a:p>
            <a:r>
              <a:rPr lang="en-US" b="1" i="1" dirty="0"/>
              <a:t>Self-Management</a:t>
            </a:r>
          </a:p>
          <a:p>
            <a:pPr lvl="1"/>
            <a:r>
              <a:rPr lang="en-US" dirty="0"/>
              <a:t>Impulse control</a:t>
            </a:r>
          </a:p>
          <a:p>
            <a:pPr lvl="1"/>
            <a:r>
              <a:rPr lang="en-US" dirty="0"/>
              <a:t>Stress management</a:t>
            </a:r>
          </a:p>
          <a:p>
            <a:pPr lvl="1"/>
            <a:r>
              <a:rPr lang="en-US" dirty="0"/>
              <a:t>Self-discipline</a:t>
            </a:r>
          </a:p>
          <a:p>
            <a:pPr lvl="1"/>
            <a:r>
              <a:rPr lang="en-US" dirty="0"/>
              <a:t>Self-motivation</a:t>
            </a:r>
          </a:p>
          <a:p>
            <a:pPr lvl="1"/>
            <a:r>
              <a:rPr lang="en-US" dirty="0"/>
              <a:t>Goal-setting</a:t>
            </a:r>
          </a:p>
          <a:p>
            <a:pPr lvl="1"/>
            <a:r>
              <a:rPr lang="en-US" dirty="0"/>
              <a:t>Organizational skills</a:t>
            </a:r>
          </a:p>
          <a:p>
            <a:endParaRPr lang="en-US" b="1" i="1" dirty="0"/>
          </a:p>
          <a:p>
            <a:pPr lvl="1"/>
            <a:endParaRPr lang="en-US" dirty="0"/>
          </a:p>
        </p:txBody>
      </p:sp>
    </p:spTree>
    <p:extLst>
      <p:ext uri="{BB962C8B-B14F-4D97-AF65-F5344CB8AC3E}">
        <p14:creationId xmlns:p14="http://schemas.microsoft.com/office/powerpoint/2010/main" val="1041290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54B3-DCF1-EE46-9070-600F90C4E396}"/>
              </a:ext>
            </a:extLst>
          </p:cNvPr>
          <p:cNvSpPr>
            <a:spLocks noGrp="1"/>
          </p:cNvSpPr>
          <p:nvPr>
            <p:ph type="title"/>
          </p:nvPr>
        </p:nvSpPr>
        <p:spPr/>
        <p:txBody>
          <a:bodyPr/>
          <a:lstStyle/>
          <a:p>
            <a:pPr algn="ctr"/>
            <a:r>
              <a:rPr lang="en-US" b="1" dirty="0"/>
              <a:t>Competencies</a:t>
            </a:r>
          </a:p>
        </p:txBody>
      </p:sp>
      <p:sp>
        <p:nvSpPr>
          <p:cNvPr id="3" name="Content Placeholder 2">
            <a:extLst>
              <a:ext uri="{FF2B5EF4-FFF2-40B4-BE49-F238E27FC236}">
                <a16:creationId xmlns:a16="http://schemas.microsoft.com/office/drawing/2014/main" id="{9258DCB5-ED9A-6E4D-A022-E42DE98B7420}"/>
              </a:ext>
            </a:extLst>
          </p:cNvPr>
          <p:cNvSpPr>
            <a:spLocks noGrp="1"/>
          </p:cNvSpPr>
          <p:nvPr>
            <p:ph idx="1"/>
          </p:nvPr>
        </p:nvSpPr>
        <p:spPr>
          <a:xfrm>
            <a:off x="838200" y="1825625"/>
            <a:ext cx="10515600" cy="4650126"/>
          </a:xfrm>
        </p:spPr>
        <p:txBody>
          <a:bodyPr>
            <a:normAutofit/>
          </a:bodyPr>
          <a:lstStyle/>
          <a:p>
            <a:r>
              <a:rPr lang="en-US" b="1" i="1" dirty="0"/>
              <a:t>Social Awareness</a:t>
            </a:r>
          </a:p>
          <a:p>
            <a:pPr lvl="1"/>
            <a:r>
              <a:rPr lang="en-US" sz="2200" dirty="0"/>
              <a:t>Perspective-taking</a:t>
            </a:r>
          </a:p>
          <a:p>
            <a:pPr lvl="1"/>
            <a:r>
              <a:rPr lang="en-US" sz="2200" dirty="0"/>
              <a:t>Empathy</a:t>
            </a:r>
          </a:p>
          <a:p>
            <a:pPr lvl="1"/>
            <a:r>
              <a:rPr lang="en-US" sz="2200" dirty="0"/>
              <a:t>Appreciating diversity</a:t>
            </a:r>
          </a:p>
          <a:p>
            <a:pPr lvl="1"/>
            <a:r>
              <a:rPr lang="en-US" sz="2200" dirty="0"/>
              <a:t>Respect for others</a:t>
            </a:r>
          </a:p>
          <a:p>
            <a:pPr lvl="1"/>
            <a:endParaRPr lang="en-US" dirty="0"/>
          </a:p>
          <a:p>
            <a:r>
              <a:rPr lang="en-US" b="1" i="1" dirty="0"/>
              <a:t>Relationship Skills</a:t>
            </a:r>
          </a:p>
          <a:p>
            <a:pPr lvl="1"/>
            <a:r>
              <a:rPr lang="en-US" dirty="0"/>
              <a:t>Communication</a:t>
            </a:r>
          </a:p>
          <a:p>
            <a:pPr lvl="1"/>
            <a:r>
              <a:rPr lang="en-US" dirty="0"/>
              <a:t>Social engagement</a:t>
            </a:r>
          </a:p>
          <a:p>
            <a:pPr lvl="1"/>
            <a:r>
              <a:rPr lang="en-US" dirty="0"/>
              <a:t>Relationship-building</a:t>
            </a:r>
          </a:p>
          <a:p>
            <a:pPr lvl="1"/>
            <a:r>
              <a:rPr lang="en-US" dirty="0"/>
              <a:t>Teamwork</a:t>
            </a:r>
          </a:p>
          <a:p>
            <a:pPr lvl="1"/>
            <a:endParaRPr lang="en-US" b="1" i="1" dirty="0"/>
          </a:p>
          <a:p>
            <a:pPr lvl="1"/>
            <a:endParaRPr lang="en-US" dirty="0"/>
          </a:p>
        </p:txBody>
      </p:sp>
    </p:spTree>
    <p:extLst>
      <p:ext uri="{BB962C8B-B14F-4D97-AF65-F5344CB8AC3E}">
        <p14:creationId xmlns:p14="http://schemas.microsoft.com/office/powerpoint/2010/main" val="1398629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54B3-DCF1-EE46-9070-600F90C4E396}"/>
              </a:ext>
            </a:extLst>
          </p:cNvPr>
          <p:cNvSpPr>
            <a:spLocks noGrp="1"/>
          </p:cNvSpPr>
          <p:nvPr>
            <p:ph type="title"/>
          </p:nvPr>
        </p:nvSpPr>
        <p:spPr/>
        <p:txBody>
          <a:bodyPr/>
          <a:lstStyle/>
          <a:p>
            <a:pPr algn="ctr"/>
            <a:r>
              <a:rPr lang="en-US" b="1" dirty="0"/>
              <a:t>Competencies</a:t>
            </a:r>
          </a:p>
        </p:txBody>
      </p:sp>
      <p:sp>
        <p:nvSpPr>
          <p:cNvPr id="3" name="Content Placeholder 2">
            <a:extLst>
              <a:ext uri="{FF2B5EF4-FFF2-40B4-BE49-F238E27FC236}">
                <a16:creationId xmlns:a16="http://schemas.microsoft.com/office/drawing/2014/main" id="{9258DCB5-ED9A-6E4D-A022-E42DE98B7420}"/>
              </a:ext>
            </a:extLst>
          </p:cNvPr>
          <p:cNvSpPr>
            <a:spLocks noGrp="1"/>
          </p:cNvSpPr>
          <p:nvPr>
            <p:ph idx="1"/>
          </p:nvPr>
        </p:nvSpPr>
        <p:spPr>
          <a:xfrm>
            <a:off x="838200" y="1825625"/>
            <a:ext cx="10515600" cy="4650126"/>
          </a:xfrm>
        </p:spPr>
        <p:txBody>
          <a:bodyPr>
            <a:normAutofit/>
          </a:bodyPr>
          <a:lstStyle/>
          <a:p>
            <a:r>
              <a:rPr lang="en-US" b="1" i="1" dirty="0"/>
              <a:t>Responsible Decision-Making</a:t>
            </a:r>
          </a:p>
          <a:p>
            <a:pPr lvl="1"/>
            <a:r>
              <a:rPr lang="en-US" sz="2000" dirty="0"/>
              <a:t>Identifying problems </a:t>
            </a:r>
          </a:p>
          <a:p>
            <a:pPr lvl="1"/>
            <a:r>
              <a:rPr lang="en-US" sz="2000" dirty="0"/>
              <a:t>Analyzing situations </a:t>
            </a:r>
          </a:p>
          <a:p>
            <a:pPr lvl="1"/>
            <a:r>
              <a:rPr lang="en-US" sz="2000" dirty="0"/>
              <a:t>Solving problems </a:t>
            </a:r>
          </a:p>
          <a:p>
            <a:pPr lvl="1"/>
            <a:r>
              <a:rPr lang="en-US" sz="2000" dirty="0"/>
              <a:t>Evaluating </a:t>
            </a:r>
          </a:p>
          <a:p>
            <a:pPr lvl="1"/>
            <a:r>
              <a:rPr lang="en-US" sz="2000" dirty="0"/>
              <a:t>Reflecting </a:t>
            </a:r>
          </a:p>
          <a:p>
            <a:pPr lvl="1"/>
            <a:r>
              <a:rPr lang="en-US" sz="2000" dirty="0"/>
              <a:t>Ethical responsibility</a:t>
            </a:r>
            <a:endParaRPr lang="en-US" dirty="0"/>
          </a:p>
          <a:p>
            <a:pPr marL="457200" lvl="1" indent="0">
              <a:buNone/>
            </a:pPr>
            <a:endParaRPr lang="en-US" b="1" i="1" dirty="0"/>
          </a:p>
          <a:p>
            <a:pPr lvl="1"/>
            <a:endParaRPr lang="en-US" dirty="0"/>
          </a:p>
        </p:txBody>
      </p:sp>
    </p:spTree>
    <p:extLst>
      <p:ext uri="{BB962C8B-B14F-4D97-AF65-F5344CB8AC3E}">
        <p14:creationId xmlns:p14="http://schemas.microsoft.com/office/powerpoint/2010/main" val="1069753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4D7B-36C8-DE42-A56E-9592A7E9B066}"/>
              </a:ext>
            </a:extLst>
          </p:cNvPr>
          <p:cNvSpPr>
            <a:spLocks noGrp="1"/>
          </p:cNvSpPr>
          <p:nvPr>
            <p:ph type="title"/>
          </p:nvPr>
        </p:nvSpPr>
        <p:spPr/>
        <p:txBody>
          <a:bodyPr/>
          <a:lstStyle/>
          <a:p>
            <a:pPr algn="ctr"/>
            <a:r>
              <a:rPr lang="en-US" b="1" dirty="0"/>
              <a:t>SEL Approaches</a:t>
            </a:r>
          </a:p>
        </p:txBody>
      </p:sp>
      <p:sp>
        <p:nvSpPr>
          <p:cNvPr id="3" name="Content Placeholder 2">
            <a:extLst>
              <a:ext uri="{FF2B5EF4-FFF2-40B4-BE49-F238E27FC236}">
                <a16:creationId xmlns:a16="http://schemas.microsoft.com/office/drawing/2014/main" id="{B5FD849D-9FD3-504F-93F5-32C64924F0CA}"/>
              </a:ext>
            </a:extLst>
          </p:cNvPr>
          <p:cNvSpPr>
            <a:spLocks noGrp="1"/>
          </p:cNvSpPr>
          <p:nvPr>
            <p:ph idx="1"/>
          </p:nvPr>
        </p:nvSpPr>
        <p:spPr/>
        <p:txBody>
          <a:bodyPr>
            <a:normAutofit fontScale="92500" lnSpcReduction="20000"/>
          </a:bodyPr>
          <a:lstStyle/>
          <a:p>
            <a:pPr marL="0" indent="0">
              <a:buNone/>
            </a:pPr>
            <a:endParaRPr lang="en-US" dirty="0"/>
          </a:p>
          <a:p>
            <a:r>
              <a:rPr lang="en-US" b="1" dirty="0"/>
              <a:t>Teacher Instructional Practices-</a:t>
            </a:r>
          </a:p>
          <a:p>
            <a:pPr marL="0" indent="0">
              <a:buNone/>
            </a:pPr>
            <a:r>
              <a:rPr lang="en-US" dirty="0"/>
              <a:t> </a:t>
            </a:r>
          </a:p>
          <a:p>
            <a:r>
              <a:rPr lang="en-US" b="1" dirty="0"/>
              <a:t>Integration with Academic Curriculum Areas</a:t>
            </a:r>
            <a:r>
              <a:rPr lang="en-US" dirty="0"/>
              <a:t> </a:t>
            </a:r>
          </a:p>
          <a:p>
            <a:pPr marL="0" indent="0">
              <a:buNone/>
            </a:pPr>
            <a:endParaRPr lang="en-US" dirty="0"/>
          </a:p>
          <a:p>
            <a:r>
              <a:rPr lang="en-US" b="1" dirty="0"/>
              <a:t>Organizational, Culture, and Climate Strategies</a:t>
            </a:r>
          </a:p>
          <a:p>
            <a:endParaRPr lang="en-US" b="1" dirty="0"/>
          </a:p>
          <a:p>
            <a:r>
              <a:rPr lang="en-US" sz="3900" b="1" dirty="0"/>
              <a:t>Explicit SEL Skills Instruction</a:t>
            </a:r>
            <a:r>
              <a:rPr lang="en-US" sz="3900" dirty="0"/>
              <a:t> </a:t>
            </a:r>
          </a:p>
          <a:p>
            <a:endParaRPr lang="en-US" dirty="0"/>
          </a:p>
          <a:p>
            <a:pPr marL="0" indent="0">
              <a:buNone/>
            </a:pPr>
            <a:r>
              <a:rPr lang="en-US" sz="2000" dirty="0"/>
              <a:t>Casel.0rg  2017</a:t>
            </a:r>
          </a:p>
        </p:txBody>
      </p:sp>
    </p:spTree>
    <p:extLst>
      <p:ext uri="{BB962C8B-B14F-4D97-AF65-F5344CB8AC3E}">
        <p14:creationId xmlns:p14="http://schemas.microsoft.com/office/powerpoint/2010/main" val="259484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5400000">
            <a:off x="1053307" y="2262982"/>
            <a:ext cx="4625975" cy="2887662"/>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Arial" pitchFamily="-84" charset="0"/>
              <a:cs typeface="Arial" pitchFamily="-84" charset="0"/>
            </a:endParaRPr>
          </a:p>
        </p:txBody>
      </p:sp>
      <p:sp>
        <p:nvSpPr>
          <p:cNvPr id="24" name="Flowchart: Process 23"/>
          <p:cNvSpPr/>
          <p:nvPr/>
        </p:nvSpPr>
        <p:spPr>
          <a:xfrm rot="16200000">
            <a:off x="3432177" y="-514352"/>
            <a:ext cx="5327650" cy="9144001"/>
          </a:xfrm>
          <a:prstGeom prst="flowChartProcess">
            <a:avLst/>
          </a:prstGeom>
          <a:gradFill flip="none" rotWithShape="1">
            <a:gsLst>
              <a:gs pos="28000">
                <a:schemeClr val="accent3">
                  <a:lumMod val="75000"/>
                </a:schemeClr>
              </a:gs>
              <a:gs pos="50000">
                <a:schemeClr val="accent3">
                  <a:lumMod val="60000"/>
                  <a:lumOff val="40000"/>
                </a:schemeClr>
              </a:gs>
              <a:gs pos="0">
                <a:schemeClr val="accent3">
                  <a:lumMod val="75000"/>
                </a:schemeClr>
              </a:gs>
              <a:gs pos="80000">
                <a:schemeClr val="accent3">
                  <a:lumMod val="20000"/>
                  <a:lumOff val="80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Arial" pitchFamily="-84" charset="0"/>
              <a:cs typeface="Arial" pitchFamily="-84" charset="0"/>
            </a:endParaRPr>
          </a:p>
        </p:txBody>
      </p:sp>
      <p:sp>
        <p:nvSpPr>
          <p:cNvPr id="29700" name="TextBox 1"/>
          <p:cNvSpPr txBox="1">
            <a:spLocks noChangeArrowheads="1"/>
          </p:cNvSpPr>
          <p:nvPr/>
        </p:nvSpPr>
        <p:spPr bwMode="auto">
          <a:xfrm>
            <a:off x="1922464" y="1403350"/>
            <a:ext cx="2573337" cy="3600986"/>
          </a:xfrm>
          <a:prstGeom prst="rect">
            <a:avLst/>
          </a:prstGeom>
          <a:noFill/>
          <a:ln w="9525">
            <a:noFill/>
            <a:miter lim="800000"/>
            <a:headEnd/>
            <a:tailEnd/>
          </a:ln>
        </p:spPr>
        <p:txBody>
          <a:bodyPr>
            <a:prstTxWarp prst="textNoShape">
              <a:avLst/>
            </a:prstTxWarp>
            <a:spAutoFit/>
          </a:bodyPr>
          <a:lstStyle/>
          <a:p>
            <a:r>
              <a:rPr lang="en-US" dirty="0">
                <a:solidFill>
                  <a:schemeClr val="bg1"/>
                </a:solidFill>
                <a:ea typeface="ＭＳ Ｐゴシック" pitchFamily="-84" charset="-128"/>
                <a:cs typeface="ＭＳ Ｐゴシック" pitchFamily="-84" charset="-128"/>
              </a:rPr>
              <a:t>For: </a:t>
            </a:r>
            <a:r>
              <a:rPr lang="en-US" b="1" dirty="0">
                <a:solidFill>
                  <a:schemeClr val="bg1"/>
                </a:solidFill>
                <a:ea typeface="ＭＳ Ｐゴシック" pitchFamily="-84" charset="-128"/>
                <a:cs typeface="ＭＳ Ｐゴシック" pitchFamily="-84" charset="-128"/>
              </a:rPr>
              <a:t>ALL STUDENTS </a:t>
            </a:r>
          </a:p>
          <a:p>
            <a:r>
              <a:rPr lang="en-US" dirty="0">
                <a:solidFill>
                  <a:schemeClr val="bg1"/>
                </a:solidFill>
                <a:ea typeface="ＭＳ Ｐゴシック" pitchFamily="-84" charset="-128"/>
                <a:cs typeface="ＭＳ Ｐゴシック" pitchFamily="-84" charset="-128"/>
              </a:rPr>
              <a:t>Requires: </a:t>
            </a:r>
            <a:r>
              <a:rPr lang="en-US" b="1" dirty="0">
                <a:solidFill>
                  <a:schemeClr val="bg1"/>
                </a:solidFill>
                <a:ea typeface="ＭＳ Ｐゴシック" pitchFamily="-84" charset="-128"/>
                <a:cs typeface="ＭＳ Ｐゴシック" pitchFamily="-84" charset="-128"/>
              </a:rPr>
              <a:t>ALL STAFF</a:t>
            </a:r>
            <a:endParaRPr lang="en-US" dirty="0">
              <a:solidFill>
                <a:schemeClr val="bg1"/>
              </a:solidFill>
              <a:ea typeface="ＭＳ Ｐゴシック" pitchFamily="-84" charset="-128"/>
              <a:cs typeface="ＭＳ Ｐゴシック" pitchFamily="-84" charset="-128"/>
            </a:endParaRPr>
          </a:p>
          <a:p>
            <a:endParaRPr lang="en-US" sz="1600" i="1" dirty="0">
              <a:solidFill>
                <a:schemeClr val="bg1"/>
              </a:solidFill>
              <a:ea typeface="ＭＳ Ｐゴシック" pitchFamily="-84" charset="-128"/>
              <a:cs typeface="ＭＳ Ｐゴシック" pitchFamily="-84" charset="-128"/>
            </a:endParaRPr>
          </a:p>
          <a:p>
            <a:r>
              <a:rPr lang="en-US" sz="1600" b="1" i="1" dirty="0">
                <a:solidFill>
                  <a:schemeClr val="bg1"/>
                </a:solidFill>
                <a:ea typeface="ＭＳ Ｐゴシック" pitchFamily="-84" charset="-128"/>
                <a:cs typeface="ＭＳ Ｐゴシック" pitchFamily="-84" charset="-128"/>
              </a:rPr>
              <a:t>SEL Curriculum</a:t>
            </a:r>
            <a:r>
              <a:rPr lang="en-US" sz="1600" i="1" dirty="0">
                <a:solidFill>
                  <a:schemeClr val="bg1"/>
                </a:solidFill>
                <a:ea typeface="ＭＳ Ｐゴシック" pitchFamily="-84" charset="-128"/>
                <a:cs typeface="ＭＳ Ｐゴシック" pitchFamily="-84" charset="-128"/>
              </a:rPr>
              <a:t>: </a:t>
            </a:r>
          </a:p>
          <a:p>
            <a:r>
              <a:rPr lang="en-US" sz="1600" dirty="0">
                <a:solidFill>
                  <a:schemeClr val="bg1"/>
                </a:solidFill>
                <a:ea typeface="ＭＳ Ｐゴシック" pitchFamily="-84" charset="-128"/>
                <a:cs typeface="ＭＳ Ｐゴシック" pitchFamily="-84" charset="-128"/>
              </a:rPr>
              <a:t>Second Step (K-8)</a:t>
            </a:r>
          </a:p>
          <a:p>
            <a:r>
              <a:rPr lang="en-US" sz="1600" dirty="0">
                <a:solidFill>
                  <a:schemeClr val="bg1"/>
                </a:solidFill>
                <a:ea typeface="ＭＳ Ｐゴシック" pitchFamily="-84" charset="-128"/>
                <a:cs typeface="ＭＳ Ｐゴシック" pitchFamily="-84" charset="-128"/>
              </a:rPr>
              <a:t>Advisory/Seminar (9-12)</a:t>
            </a:r>
          </a:p>
          <a:p>
            <a:endParaRPr lang="en-US" sz="1600" dirty="0">
              <a:solidFill>
                <a:schemeClr val="bg1"/>
              </a:solidFill>
              <a:ea typeface="ＭＳ Ｐゴシック" pitchFamily="-84" charset="-128"/>
              <a:cs typeface="ＭＳ Ｐゴシック" pitchFamily="-84" charset="-128"/>
            </a:endParaRPr>
          </a:p>
          <a:p>
            <a:r>
              <a:rPr lang="en-US" sz="1600" b="1" i="1" dirty="0">
                <a:solidFill>
                  <a:schemeClr val="bg1"/>
                </a:solidFill>
                <a:ea typeface="ＭＳ Ｐゴシック" pitchFamily="-84" charset="-128"/>
                <a:cs typeface="ＭＳ Ｐゴシック" pitchFamily="-84" charset="-128"/>
              </a:rPr>
              <a:t>Restorative </a:t>
            </a:r>
          </a:p>
          <a:p>
            <a:r>
              <a:rPr lang="en-US" sz="1600" b="1" i="1" dirty="0">
                <a:solidFill>
                  <a:schemeClr val="bg1"/>
                </a:solidFill>
                <a:ea typeface="ＭＳ Ｐゴシック" pitchFamily="-84" charset="-128"/>
                <a:cs typeface="ＭＳ Ｐゴシック" pitchFamily="-84" charset="-128"/>
              </a:rPr>
              <a:t>Practices</a:t>
            </a:r>
            <a:r>
              <a:rPr lang="en-US" sz="1600" i="1" dirty="0">
                <a:solidFill>
                  <a:schemeClr val="bg1"/>
                </a:solidFill>
                <a:ea typeface="ＭＳ Ｐゴシック" pitchFamily="-84" charset="-128"/>
                <a:cs typeface="ＭＳ Ｐゴシック" pitchFamily="-84" charset="-128"/>
              </a:rPr>
              <a:t>:</a:t>
            </a:r>
          </a:p>
          <a:p>
            <a:r>
              <a:rPr lang="en-US" sz="1600" dirty="0">
                <a:solidFill>
                  <a:schemeClr val="bg1"/>
                </a:solidFill>
                <a:ea typeface="ＭＳ Ｐゴシック" pitchFamily="-84" charset="-128"/>
                <a:cs typeface="ＭＳ Ｐゴシック" pitchFamily="-84" charset="-128"/>
              </a:rPr>
              <a:t>Restorative</a:t>
            </a:r>
          </a:p>
          <a:p>
            <a:r>
              <a:rPr lang="en-US" sz="1600" dirty="0">
                <a:solidFill>
                  <a:schemeClr val="bg1"/>
                </a:solidFill>
                <a:ea typeface="ＭＳ Ｐゴシック" pitchFamily="-84" charset="-128"/>
                <a:cs typeface="ＭＳ Ｐゴシック" pitchFamily="-84" charset="-128"/>
              </a:rPr>
              <a:t>Conversations</a:t>
            </a:r>
          </a:p>
          <a:p>
            <a:r>
              <a:rPr lang="en-US" sz="1600" dirty="0">
                <a:solidFill>
                  <a:schemeClr val="bg1"/>
                </a:solidFill>
                <a:ea typeface="ＭＳ Ｐゴシック" pitchFamily="-84" charset="-128"/>
                <a:cs typeface="ＭＳ Ｐゴシック" pitchFamily="-84" charset="-128"/>
              </a:rPr>
              <a:t>&amp; Talking </a:t>
            </a:r>
          </a:p>
          <a:p>
            <a:r>
              <a:rPr lang="en-US" sz="1600" dirty="0">
                <a:solidFill>
                  <a:schemeClr val="bg1"/>
                </a:solidFill>
                <a:ea typeface="ＭＳ Ｐゴシック" pitchFamily="-84" charset="-128"/>
                <a:cs typeface="ＭＳ Ｐゴシック" pitchFamily="-84" charset="-128"/>
              </a:rPr>
              <a:t>Circles</a:t>
            </a:r>
          </a:p>
          <a:p>
            <a:endParaRPr lang="en-US" sz="1600" dirty="0">
              <a:solidFill>
                <a:schemeClr val="bg1"/>
              </a:solidFill>
              <a:ea typeface="ＭＳ Ｐゴシック" pitchFamily="-84" charset="-128"/>
              <a:cs typeface="ＭＳ Ｐゴシック" pitchFamily="-84" charset="-128"/>
            </a:endParaRPr>
          </a:p>
        </p:txBody>
      </p:sp>
      <p:sp>
        <p:nvSpPr>
          <p:cNvPr id="29701" name="TextBox 21"/>
          <p:cNvSpPr txBox="1">
            <a:spLocks noChangeArrowheads="1"/>
          </p:cNvSpPr>
          <p:nvPr/>
        </p:nvSpPr>
        <p:spPr bwMode="auto">
          <a:xfrm>
            <a:off x="4038600" y="1809750"/>
            <a:ext cx="6477000" cy="3632200"/>
          </a:xfrm>
          <a:prstGeom prst="rect">
            <a:avLst/>
          </a:prstGeom>
          <a:noFill/>
          <a:ln w="9525">
            <a:noFill/>
            <a:miter lim="800000"/>
            <a:headEnd/>
            <a:tailEnd/>
          </a:ln>
        </p:spPr>
        <p:txBody>
          <a:bodyPr>
            <a:prstTxWarp prst="textNoShape">
              <a:avLst/>
            </a:prstTxWarp>
            <a:spAutoFit/>
          </a:bodyPr>
          <a:lstStyle/>
          <a:p>
            <a:pPr algn="ctr"/>
            <a:r>
              <a:rPr lang="en-US" sz="2800" b="1" dirty="0">
                <a:solidFill>
                  <a:srgbClr val="10253F"/>
                </a:solidFill>
              </a:rPr>
              <a:t>SOCIAL &amp; EMOTIONAL LEARNING</a:t>
            </a:r>
          </a:p>
          <a:p>
            <a:pPr algn="ctr"/>
            <a:r>
              <a:rPr lang="en-US" sz="2000" b="1" i="1" dirty="0">
                <a:solidFill>
                  <a:srgbClr val="10253F"/>
                </a:solidFill>
              </a:rPr>
              <a:t>shapes students’ skills and relationships through:</a:t>
            </a:r>
            <a:endParaRPr lang="en-US" sz="2800" b="1" dirty="0">
              <a:solidFill>
                <a:srgbClr val="10253F"/>
              </a:solidFill>
            </a:endParaRPr>
          </a:p>
          <a:p>
            <a:pPr algn="ctr"/>
            <a:endParaRPr lang="en-US" sz="2000" b="1" dirty="0">
              <a:solidFill>
                <a:srgbClr val="000000"/>
              </a:solidFill>
            </a:endParaRPr>
          </a:p>
          <a:p>
            <a:pPr>
              <a:buFont typeface="Wingdings" pitchFamily="-84" charset="2"/>
              <a:buChar char="Ø"/>
            </a:pPr>
            <a:r>
              <a:rPr lang="en-US" dirty="0">
                <a:ea typeface="ＭＳ Ｐゴシック" pitchFamily="-84" charset="-128"/>
                <a:cs typeface="ＭＳ Ｐゴシック" pitchFamily="-84" charset="-128"/>
              </a:rPr>
              <a:t>Explicit instruction and pedagogy that promote:                  </a:t>
            </a:r>
          </a:p>
          <a:p>
            <a:r>
              <a:rPr lang="en-US" b="1" dirty="0">
                <a:solidFill>
                  <a:srgbClr val="E46C0A"/>
                </a:solidFill>
                <a:ea typeface="ＭＳ Ｐゴシック" pitchFamily="-84" charset="-128"/>
                <a:cs typeface="ＭＳ Ｐゴシック" pitchFamily="-84" charset="-128"/>
              </a:rPr>
              <a:t>self-awareness</a:t>
            </a:r>
            <a:r>
              <a:rPr lang="en-US" dirty="0">
                <a:ea typeface="ＭＳ Ｐゴシック" pitchFamily="-84" charset="-128"/>
                <a:cs typeface="ＭＳ Ｐゴシック" pitchFamily="-84" charset="-128"/>
              </a:rPr>
              <a:t>, </a:t>
            </a:r>
            <a:r>
              <a:rPr lang="en-US" b="1" dirty="0">
                <a:solidFill>
                  <a:srgbClr val="E46C0A"/>
                </a:solidFill>
                <a:ea typeface="ＭＳ Ｐゴシック" pitchFamily="-84" charset="-128"/>
                <a:cs typeface="ＭＳ Ｐゴシック" pitchFamily="-84" charset="-128"/>
              </a:rPr>
              <a:t>self-management</a:t>
            </a:r>
            <a:r>
              <a:rPr lang="en-US" dirty="0">
                <a:ea typeface="ＭＳ Ｐゴシック" pitchFamily="-84" charset="-128"/>
                <a:cs typeface="ＭＳ Ｐゴシック" pitchFamily="-84" charset="-128"/>
              </a:rPr>
              <a:t>, </a:t>
            </a:r>
            <a:r>
              <a:rPr lang="en-US" b="1" dirty="0">
                <a:solidFill>
                  <a:srgbClr val="E46C0A"/>
                </a:solidFill>
                <a:ea typeface="ＭＳ Ｐゴシック" pitchFamily="-84" charset="-128"/>
                <a:cs typeface="ＭＳ Ｐゴシック" pitchFamily="-84" charset="-128"/>
              </a:rPr>
              <a:t>social awareness</a:t>
            </a:r>
            <a:r>
              <a:rPr lang="en-US" dirty="0">
                <a:ea typeface="ＭＳ Ｐゴシック" pitchFamily="-84" charset="-128"/>
                <a:cs typeface="ＭＳ Ｐゴシック" pitchFamily="-84" charset="-128"/>
              </a:rPr>
              <a:t>, </a:t>
            </a:r>
            <a:r>
              <a:rPr lang="en-US" b="1" dirty="0">
                <a:solidFill>
                  <a:srgbClr val="E46C0A"/>
                </a:solidFill>
                <a:ea typeface="ＭＳ Ｐゴシック" pitchFamily="-84" charset="-128"/>
                <a:cs typeface="ＭＳ Ｐゴシック" pitchFamily="-84" charset="-128"/>
              </a:rPr>
              <a:t>relationship skills</a:t>
            </a:r>
            <a:r>
              <a:rPr lang="en-US" dirty="0">
                <a:ea typeface="ＭＳ Ｐゴシック" pitchFamily="-84" charset="-128"/>
                <a:cs typeface="ＭＳ Ｐゴシック" pitchFamily="-84" charset="-128"/>
              </a:rPr>
              <a:t>, and </a:t>
            </a:r>
            <a:r>
              <a:rPr lang="en-US" b="1" dirty="0">
                <a:solidFill>
                  <a:srgbClr val="E46C0A"/>
                </a:solidFill>
                <a:ea typeface="ＭＳ Ｐゴシック" pitchFamily="-84" charset="-128"/>
                <a:cs typeface="ＭＳ Ｐゴシック" pitchFamily="-84" charset="-128"/>
              </a:rPr>
              <a:t>decision-making skills </a:t>
            </a:r>
            <a:r>
              <a:rPr lang="en-US" dirty="0">
                <a:ea typeface="ＭＳ Ｐゴシック" pitchFamily="-84" charset="-128"/>
                <a:cs typeface="ＭＳ Ｐゴシック" pitchFamily="-84" charset="-128"/>
              </a:rPr>
              <a:t>in alignment with SEL Standards</a:t>
            </a:r>
          </a:p>
          <a:p>
            <a:endParaRPr lang="en-US" dirty="0">
              <a:ea typeface="ＭＳ Ｐゴシック" pitchFamily="-84" charset="-128"/>
              <a:cs typeface="ＭＳ Ｐゴシック" pitchFamily="-84" charset="-128"/>
            </a:endParaRPr>
          </a:p>
          <a:p>
            <a:pPr>
              <a:buFont typeface="Wingdings" pitchFamily="-84" charset="2"/>
              <a:buChar char="Ø"/>
            </a:pPr>
            <a:r>
              <a:rPr lang="en-US" dirty="0">
                <a:ea typeface="ＭＳ Ｐゴシック" pitchFamily="-84" charset="-128"/>
                <a:cs typeface="ＭＳ Ｐゴシック" pitchFamily="-84" charset="-128"/>
              </a:rPr>
              <a:t>Interactions and culture that promotes positive </a:t>
            </a:r>
            <a:r>
              <a:rPr lang="en-US" b="1" dirty="0">
                <a:solidFill>
                  <a:srgbClr val="E46C0A"/>
                </a:solidFill>
                <a:ea typeface="ＭＳ Ｐゴシック" pitchFamily="-84" charset="-128"/>
                <a:cs typeface="ＭＳ Ｐゴシック" pitchFamily="-84" charset="-128"/>
              </a:rPr>
              <a:t>adult-student relationships </a:t>
            </a:r>
            <a:r>
              <a:rPr lang="en-US" dirty="0">
                <a:ea typeface="ＭＳ Ｐゴシック" pitchFamily="-84" charset="-128"/>
                <a:cs typeface="ＭＳ Ｐゴシック" pitchFamily="-84" charset="-128"/>
              </a:rPr>
              <a:t>and </a:t>
            </a:r>
            <a:r>
              <a:rPr lang="en-US" b="1" dirty="0">
                <a:solidFill>
                  <a:srgbClr val="E46C0A"/>
                </a:solidFill>
                <a:ea typeface="ＭＳ Ｐゴシック" pitchFamily="-84" charset="-128"/>
                <a:cs typeface="ＭＳ Ｐゴシック" pitchFamily="-84" charset="-128"/>
              </a:rPr>
              <a:t>student-student relationships</a:t>
            </a:r>
          </a:p>
          <a:p>
            <a:pPr>
              <a:buFont typeface="Wingdings" pitchFamily="-84" charset="2"/>
              <a:buChar char="Ø"/>
            </a:pPr>
            <a:endParaRPr lang="en-US" dirty="0">
              <a:ea typeface="ＭＳ Ｐゴシック" pitchFamily="-84" charset="-128"/>
              <a:cs typeface="ＭＳ Ｐゴシック" pitchFamily="-84" charset="-128"/>
            </a:endParaRPr>
          </a:p>
          <a:p>
            <a:pPr>
              <a:buFont typeface="Wingdings" pitchFamily="-84" charset="2"/>
              <a:buChar char="Ø"/>
            </a:pPr>
            <a:r>
              <a:rPr lang="en-US" b="1" dirty="0">
                <a:solidFill>
                  <a:srgbClr val="E46C0A"/>
                </a:solidFill>
                <a:ea typeface="ＭＳ Ｐゴシック" pitchFamily="-84" charset="-128"/>
                <a:cs typeface="ＭＳ Ｐゴシック" pitchFamily="-84" charset="-128"/>
              </a:rPr>
              <a:t>Restorative approaches for all students </a:t>
            </a:r>
            <a:r>
              <a:rPr lang="en-US" dirty="0">
                <a:ea typeface="ＭＳ Ｐゴシック" pitchFamily="-84" charset="-128"/>
                <a:cs typeface="ＭＳ Ｐゴシック" pitchFamily="-84" charset="-128"/>
              </a:rPr>
              <a:t>that promote inclusiveness, relationship-building and problem solving</a:t>
            </a:r>
          </a:p>
        </p:txBody>
      </p:sp>
      <p:cxnSp>
        <p:nvCxnSpPr>
          <p:cNvPr id="10" name="Straight Connector 9"/>
          <p:cNvCxnSpPr/>
          <p:nvPr/>
        </p:nvCxnSpPr>
        <p:spPr>
          <a:xfrm flipH="1">
            <a:off x="1882776" y="1079500"/>
            <a:ext cx="2994025" cy="5092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9703" name="TextBox 34"/>
          <p:cNvSpPr txBox="1">
            <a:spLocks noChangeArrowheads="1"/>
          </p:cNvSpPr>
          <p:nvPr/>
        </p:nvSpPr>
        <p:spPr bwMode="auto">
          <a:xfrm>
            <a:off x="1524000" y="15299"/>
            <a:ext cx="9144000" cy="1077218"/>
          </a:xfrm>
          <a:prstGeom prst="rect">
            <a:avLst/>
          </a:prstGeom>
          <a:noFill/>
          <a:ln w="9525">
            <a:noFill/>
            <a:miter lim="800000"/>
            <a:headEnd/>
            <a:tailEnd/>
          </a:ln>
        </p:spPr>
        <p:txBody>
          <a:bodyPr wrap="square">
            <a:prstTxWarp prst="textNoShape">
              <a:avLst/>
            </a:prstTxWarp>
            <a:spAutoFit/>
          </a:bodyPr>
          <a:lstStyle/>
          <a:p>
            <a:r>
              <a:rPr lang="en-US" sz="2000" b="1" i="1" dirty="0">
                <a:solidFill>
                  <a:srgbClr val="008000"/>
                </a:solidFill>
                <a:ea typeface="ＭＳ Ｐゴシック" pitchFamily="-84" charset="-128"/>
                <a:cs typeface="ＭＳ Ｐゴシック" pitchFamily="-84" charset="-128"/>
              </a:rPr>
              <a:t>Tier I</a:t>
            </a:r>
            <a:r>
              <a:rPr lang="en-US" sz="2000" b="1" i="1" dirty="0">
                <a:solidFill>
                  <a:srgbClr val="10253F"/>
                </a:solidFill>
                <a:ea typeface="ＭＳ Ｐゴシック" pitchFamily="-84" charset="-128"/>
                <a:cs typeface="ＭＳ Ｐゴシック" pitchFamily="-84" charset="-128"/>
              </a:rPr>
              <a:t>:     Within these environments, adults shape how students develop key </a:t>
            </a:r>
            <a:r>
              <a:rPr lang="en-US" sz="2000" b="1" i="1" u="sng" dirty="0">
                <a:solidFill>
                  <a:srgbClr val="10253F"/>
                </a:solidFill>
                <a:ea typeface="ＭＳ Ｐゴシック" pitchFamily="-84" charset="-128"/>
                <a:cs typeface="ＭＳ Ｐゴシック" pitchFamily="-84" charset="-128"/>
              </a:rPr>
              <a:t>skills &amp; relationship</a:t>
            </a:r>
            <a:r>
              <a:rPr lang="en-US" sz="2000" b="1" i="1" dirty="0">
                <a:solidFill>
                  <a:srgbClr val="10253F"/>
                </a:solidFill>
                <a:ea typeface="ＭＳ Ｐゴシック" pitchFamily="-84" charset="-128"/>
                <a:cs typeface="ＭＳ Ｐゴシック" pitchFamily="-84" charset="-128"/>
              </a:rPr>
              <a:t>s that strengthen their connection to school and prepare them to succeed in college, career &amp; life</a:t>
            </a:r>
            <a:r>
              <a:rPr lang="en-US" sz="2400" b="1" i="1" dirty="0">
                <a:solidFill>
                  <a:srgbClr val="10253F"/>
                </a:solidFill>
                <a:ea typeface="ＭＳ Ｐゴシック" pitchFamily="-84" charset="-128"/>
                <a:cs typeface="ＭＳ Ｐゴシック" pitchFamily="-84" charset="-128"/>
              </a:rPr>
              <a:t>. </a:t>
            </a:r>
          </a:p>
        </p:txBody>
      </p:sp>
      <p:sp>
        <p:nvSpPr>
          <p:cNvPr id="2" name="Slide Number Placeholder 1"/>
          <p:cNvSpPr>
            <a:spLocks noGrp="1"/>
          </p:cNvSpPr>
          <p:nvPr>
            <p:ph type="sldNum" sz="quarter" idx="12"/>
          </p:nvPr>
        </p:nvSpPr>
        <p:spPr/>
        <p:txBody>
          <a:bodyPr/>
          <a:lstStyle/>
          <a:p>
            <a:pPr>
              <a:defRPr/>
            </a:pPr>
            <a:fld id="{34736CC1-AD6C-41D8-BA34-2E83959FA11C}" type="slidenum">
              <a:rPr lang="en-US" smtClean="0"/>
              <a:pPr>
                <a:defRPr/>
              </a:pPr>
              <a:t>55</a:t>
            </a:fld>
            <a:endParaRPr lang="en-US" dirty="0"/>
          </a:p>
        </p:txBody>
      </p:sp>
    </p:spTree>
    <p:extLst>
      <p:ext uri="{BB962C8B-B14F-4D97-AF65-F5344CB8AC3E}">
        <p14:creationId xmlns:p14="http://schemas.microsoft.com/office/powerpoint/2010/main" val="3388675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ChangeArrowheads="1"/>
          </p:cNvSpPr>
          <p:nvPr/>
        </p:nvSpPr>
        <p:spPr bwMode="auto">
          <a:xfrm>
            <a:off x="1524000" y="-78289"/>
            <a:ext cx="9144000" cy="836559"/>
          </a:xfrm>
          <a:prstGeom prst="rect">
            <a:avLst/>
          </a:prstGeom>
          <a:solidFill>
            <a:srgbClr val="FFFFFF"/>
          </a:solidFill>
          <a:ln w="28575">
            <a:noFill/>
            <a:miter lim="800000"/>
            <a:headEnd/>
            <a:tailEnd/>
          </a:ln>
        </p:spPr>
        <p:txBody>
          <a:bodyPr lIns="93820" tIns="46911" rIns="93820" bIns="46911" anchor="ctr">
            <a:prstTxWarp prst="textNoShape">
              <a:avLst/>
            </a:prstTxWarp>
          </a:bodyPr>
          <a:lstStyle/>
          <a:p>
            <a:pPr defTabSz="936625">
              <a:lnSpc>
                <a:spcPct val="85000"/>
              </a:lnSpc>
            </a:pPr>
            <a:r>
              <a:rPr lang="en-US" sz="3600" b="1" dirty="0">
                <a:solidFill>
                  <a:srgbClr val="FFBD25"/>
                </a:solidFill>
                <a:latin typeface="Goudy Old Style" charset="0"/>
              </a:rPr>
              <a:t>TIER II: </a:t>
            </a:r>
            <a:r>
              <a:rPr lang="en-US" sz="3600" i="1" dirty="0">
                <a:solidFill>
                  <a:srgbClr val="000000"/>
                </a:solidFill>
                <a:latin typeface="Goudy Old Style" charset="0"/>
                <a:ea typeface="Osaka" charset="-128"/>
                <a:cs typeface="Osaka" charset="-128"/>
              </a:rPr>
              <a:t>Supplemental, Targeted</a:t>
            </a:r>
          </a:p>
        </p:txBody>
      </p:sp>
      <p:sp>
        <p:nvSpPr>
          <p:cNvPr id="12" name="Slide Number Placeholder 3"/>
          <p:cNvSpPr>
            <a:spLocks noGrp="1"/>
          </p:cNvSpPr>
          <p:nvPr>
            <p:ph type="sldNum" sz="quarter" idx="12"/>
          </p:nvPr>
        </p:nvSpPr>
        <p:spPr/>
        <p:txBody>
          <a:bodyPr/>
          <a:lstStyle/>
          <a:p>
            <a:pPr>
              <a:defRPr/>
            </a:pPr>
            <a:endParaRPr lang="en-US" dirty="0"/>
          </a:p>
        </p:txBody>
      </p:sp>
      <p:grpSp>
        <p:nvGrpSpPr>
          <p:cNvPr id="2" name="Group 8"/>
          <p:cNvGrpSpPr>
            <a:grpSpLocks/>
          </p:cNvGrpSpPr>
          <p:nvPr/>
        </p:nvGrpSpPr>
        <p:grpSpPr bwMode="auto">
          <a:xfrm>
            <a:off x="2574792" y="186565"/>
            <a:ext cx="8262668" cy="6299974"/>
            <a:chOff x="1137654" y="304997"/>
            <a:chExt cx="10184888" cy="6299558"/>
          </a:xfrm>
        </p:grpSpPr>
        <p:sp>
          <p:nvSpPr>
            <p:cNvPr id="5" name="Isosceles Triangle 4"/>
            <p:cNvSpPr/>
            <p:nvPr/>
          </p:nvSpPr>
          <p:spPr>
            <a:xfrm>
              <a:off x="1137654" y="304997"/>
              <a:ext cx="5512527" cy="5655408"/>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a:defRPr/>
              </a:pPr>
              <a:endParaRPr lang="en-US" sz="1700" dirty="0"/>
            </a:p>
          </p:txBody>
        </p:sp>
        <p:sp>
          <p:nvSpPr>
            <p:cNvPr id="6" name="Isosceles Triangle 5"/>
            <p:cNvSpPr/>
            <p:nvPr/>
          </p:nvSpPr>
          <p:spPr>
            <a:xfrm>
              <a:off x="2687228" y="837859"/>
              <a:ext cx="3408782" cy="3450256"/>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a:defRPr/>
              </a:pPr>
              <a:endParaRPr lang="en-US" sz="1700" dirty="0"/>
            </a:p>
          </p:txBody>
        </p:sp>
        <p:sp>
          <p:nvSpPr>
            <p:cNvPr id="37898" name="TextBox 12"/>
            <p:cNvSpPr txBox="1">
              <a:spLocks noChangeArrowheads="1"/>
            </p:cNvSpPr>
            <p:nvPr/>
          </p:nvSpPr>
          <p:spPr bwMode="auto">
            <a:xfrm>
              <a:off x="5954177" y="733717"/>
              <a:ext cx="5368365" cy="5870838"/>
            </a:xfrm>
            <a:prstGeom prst="rect">
              <a:avLst/>
            </a:prstGeom>
            <a:noFill/>
            <a:ln w="9525">
              <a:noFill/>
              <a:miter lim="800000"/>
              <a:headEnd/>
              <a:tailEnd/>
            </a:ln>
          </p:spPr>
          <p:txBody>
            <a:bodyPr wrap="square" lIns="84204" tIns="42102" rIns="84204" bIns="42102">
              <a:prstTxWarp prst="textNoShape">
                <a:avLst/>
              </a:prstTxWarp>
              <a:spAutoFit/>
            </a:bodyPr>
            <a:lstStyle/>
            <a:p>
              <a:pPr algn="ctr">
                <a:buClr>
                  <a:srgbClr val="0070C0"/>
                </a:buClr>
              </a:pPr>
              <a:r>
                <a:rPr lang="en-US" sz="2800" b="1" dirty="0">
                  <a:latin typeface="Times New Roman" panose="02020603050405020304" pitchFamily="18" charset="0"/>
                  <a:cs typeface="Times New Roman" panose="02020603050405020304" pitchFamily="18" charset="0"/>
                </a:rPr>
                <a:t>What “some” kids get</a:t>
              </a:r>
            </a:p>
            <a:p>
              <a:pPr algn="ctr">
                <a:buClr>
                  <a:srgbClr val="0070C0"/>
                </a:buClr>
              </a:pPr>
              <a:endParaRPr lang="en-US" sz="2000" b="1" dirty="0">
                <a:latin typeface="Times New Roman" panose="02020603050405020304" pitchFamily="18" charset="0"/>
                <a:cs typeface="Times New Roman" panose="02020603050405020304" pitchFamily="18" charset="0"/>
              </a:endParaRPr>
            </a:p>
            <a:p>
              <a:pPr>
                <a:buClr>
                  <a:srgbClr val="0070C0"/>
                </a:buClr>
              </a:pPr>
              <a:r>
                <a:rPr lang="en-US" sz="2000" b="1" dirty="0">
                  <a:solidFill>
                    <a:srgbClr val="FF0000"/>
                  </a:solidFill>
                  <a:latin typeface="Times New Roman" panose="02020603050405020304" pitchFamily="18" charset="0"/>
                  <a:cs typeface="Times New Roman" panose="02020603050405020304" pitchFamily="18" charset="0"/>
                </a:rPr>
                <a:t>TIME</a:t>
              </a:r>
            </a:p>
            <a:p>
              <a:pPr>
                <a:buClr>
                  <a:srgbClr val="0070C0"/>
                </a:buClr>
              </a:pPr>
              <a:r>
                <a:rPr lang="en-US" sz="2000" dirty="0">
                  <a:latin typeface="Times New Roman" panose="02020603050405020304" pitchFamily="18" charset="0"/>
                  <a:cs typeface="Times New Roman" panose="02020603050405020304" pitchFamily="18" charset="0"/>
                </a:rPr>
                <a:t>Core plus up to 50% more</a:t>
              </a:r>
            </a:p>
            <a:p>
              <a:pPr>
                <a:buClr>
                  <a:srgbClr val="0070C0"/>
                </a:buClr>
              </a:pPr>
              <a:endParaRPr lang="en-US" sz="1600" b="1" dirty="0">
                <a:solidFill>
                  <a:srgbClr val="FF0000"/>
                </a:solidFill>
                <a:latin typeface="Times New Roman" panose="02020603050405020304" pitchFamily="18" charset="0"/>
                <a:cs typeface="Times New Roman" panose="02020603050405020304" pitchFamily="18" charset="0"/>
              </a:endParaRPr>
            </a:p>
            <a:p>
              <a:pPr>
                <a:buClr>
                  <a:srgbClr val="0070C0"/>
                </a:buClr>
              </a:pPr>
              <a:r>
                <a:rPr lang="en-US" sz="2000" b="1" dirty="0">
                  <a:solidFill>
                    <a:srgbClr val="FF0000"/>
                  </a:solidFill>
                  <a:latin typeface="Times New Roman" panose="02020603050405020304" pitchFamily="18" charset="0"/>
                  <a:cs typeface="Times New Roman" panose="02020603050405020304" pitchFamily="18" charset="0"/>
                </a:rPr>
                <a:t>FOCUS</a:t>
              </a:r>
            </a:p>
            <a:p>
              <a:pPr>
                <a:buClr>
                  <a:srgbClr val="0070C0"/>
                </a:buClr>
              </a:pPr>
              <a:r>
                <a:rPr lang="en-US" sz="2000" dirty="0">
                  <a:latin typeface="Times New Roman" panose="02020603050405020304" pitchFamily="18" charset="0"/>
                  <a:cs typeface="Times New Roman" panose="02020603050405020304" pitchFamily="18" charset="0"/>
                </a:rPr>
                <a:t>Narrower focus—strategic application in areas of greatest need</a:t>
              </a:r>
            </a:p>
            <a:p>
              <a:pPr>
                <a:buClr>
                  <a:srgbClr val="0070C0"/>
                </a:buClr>
              </a:pPr>
              <a:r>
                <a:rPr lang="en-US" sz="2000" dirty="0">
                  <a:latin typeface="Times New Roman" panose="02020603050405020304" pitchFamily="18" charset="0"/>
                  <a:cs typeface="Times New Roman" panose="02020603050405020304" pitchFamily="18" charset="0"/>
                </a:rPr>
                <a:t>Aligned with Tier 1</a:t>
              </a:r>
            </a:p>
            <a:p>
              <a:pPr>
                <a:buClr>
                  <a:srgbClr val="0070C0"/>
                </a:buClr>
              </a:pPr>
              <a:endParaRPr lang="en-US" sz="2000" dirty="0">
                <a:latin typeface="Times New Roman" panose="02020603050405020304" pitchFamily="18" charset="0"/>
                <a:cs typeface="Times New Roman" panose="02020603050405020304" pitchFamily="18" charset="0"/>
              </a:endParaRPr>
            </a:p>
            <a:p>
              <a:pPr>
                <a:buClr>
                  <a:srgbClr val="0070C0"/>
                </a:buClr>
              </a:pPr>
              <a:r>
                <a:rPr lang="en-US" sz="2000" b="1" dirty="0">
                  <a:solidFill>
                    <a:srgbClr val="FF0000"/>
                  </a:solidFill>
                  <a:latin typeface="Times New Roman" panose="02020603050405020304" pitchFamily="18" charset="0"/>
                  <a:cs typeface="Times New Roman" panose="02020603050405020304" pitchFamily="18" charset="0"/>
                </a:rPr>
                <a:t>TYPE</a:t>
              </a:r>
            </a:p>
            <a:p>
              <a:pPr>
                <a:buClr>
                  <a:srgbClr val="0070C0"/>
                </a:buClr>
              </a:pPr>
              <a:r>
                <a:rPr lang="en-US" sz="2000" dirty="0">
                  <a:latin typeface="Times New Roman" panose="02020603050405020304" pitchFamily="18" charset="0"/>
                  <a:cs typeface="Times New Roman" panose="02020603050405020304" pitchFamily="18" charset="0"/>
                </a:rPr>
                <a:t>Type of instruction may differ or have greater focus</a:t>
              </a:r>
            </a:p>
            <a:p>
              <a:pPr lvl="1">
                <a:buClr>
                  <a:srgbClr val="0070C0"/>
                </a:buClr>
              </a:pPr>
              <a:r>
                <a:rPr lang="en-US" sz="2000" dirty="0">
                  <a:latin typeface="Times New Roman" panose="02020603050405020304" pitchFamily="18" charset="0"/>
                  <a:cs typeface="Times New Roman" panose="02020603050405020304" pitchFamily="18" charset="0"/>
                </a:rPr>
                <a:t>Pre teach, Preview, Review, Reteach</a:t>
              </a:r>
            </a:p>
            <a:p>
              <a:pPr lvl="1">
                <a:buClr>
                  <a:srgbClr val="0070C0"/>
                </a:buClr>
              </a:pPr>
              <a:r>
                <a:rPr lang="en-US" sz="2000" dirty="0">
                  <a:latin typeface="Times New Roman" panose="02020603050405020304" pitchFamily="18" charset="0"/>
                  <a:cs typeface="Times New Roman" panose="02020603050405020304" pitchFamily="18" charset="0"/>
                </a:rPr>
                <a:t>Explicit</a:t>
              </a:r>
            </a:p>
            <a:p>
              <a:pPr lvl="1">
                <a:buClr>
                  <a:srgbClr val="0070C0"/>
                </a:buClr>
              </a:pPr>
              <a:r>
                <a:rPr lang="en-US" sz="2000" dirty="0">
                  <a:latin typeface="Times New Roman" panose="02020603050405020304" pitchFamily="18" charset="0"/>
                  <a:cs typeface="Times New Roman" panose="02020603050405020304" pitchFamily="18" charset="0"/>
                </a:rPr>
                <a:t>Guided</a:t>
              </a:r>
            </a:p>
            <a:p>
              <a:pPr lvl="1">
                <a:buClr>
                  <a:srgbClr val="0070C0"/>
                </a:buClr>
              </a:pPr>
              <a:r>
                <a:rPr lang="en-US" sz="2000" dirty="0">
                  <a:latin typeface="Times New Roman" panose="02020603050405020304" pitchFamily="18" charset="0"/>
                  <a:cs typeface="Times New Roman" panose="02020603050405020304" pitchFamily="18" charset="0"/>
                </a:rPr>
                <a:t>Corrective Feedback</a:t>
              </a:r>
            </a:p>
            <a:p>
              <a:pPr lvl="1">
                <a:buClr>
                  <a:srgbClr val="0070C0"/>
                </a:buClr>
              </a:pPr>
              <a:r>
                <a:rPr lang="en-US" sz="2000" dirty="0">
                  <a:latin typeface="Times New Roman" panose="02020603050405020304" pitchFamily="18" charset="0"/>
                  <a:cs typeface="Times New Roman" panose="02020603050405020304" pitchFamily="18" charset="0"/>
                </a:rPr>
                <a:t>Small group instruction</a:t>
              </a:r>
            </a:p>
            <a:p>
              <a:pPr algn="ctr"/>
              <a:endParaRPr lang="en-US" sz="1200" dirty="0">
                <a:latin typeface="Times New Roman" panose="02020603050405020304" pitchFamily="18" charset="0"/>
                <a:cs typeface="Times New Roman" panose="02020603050405020304" pitchFamily="18" charset="0"/>
              </a:endParaRPr>
            </a:p>
          </p:txBody>
        </p:sp>
      </p:grpSp>
      <p:cxnSp>
        <p:nvCxnSpPr>
          <p:cNvPr id="17" name="Straight Arrow Connector 16"/>
          <p:cNvCxnSpPr>
            <a:cxnSpLocks noChangeShapeType="1"/>
          </p:cNvCxnSpPr>
          <p:nvPr/>
        </p:nvCxnSpPr>
        <p:spPr bwMode="auto">
          <a:xfrm flipH="1">
            <a:off x="5635119" y="2018285"/>
            <a:ext cx="1443435" cy="701022"/>
          </a:xfrm>
          <a:prstGeom prst="straightConnector1">
            <a:avLst/>
          </a:prstGeom>
          <a:noFill/>
          <a:ln w="28575">
            <a:solidFill>
              <a:schemeClr val="tx1"/>
            </a:solidFill>
            <a:round/>
            <a:headEnd/>
            <a:tailEnd type="arrow" w="med" len="med"/>
          </a:ln>
        </p:spPr>
      </p:cxnSp>
      <p:sp>
        <p:nvSpPr>
          <p:cNvPr id="37894" name="Rectangle 2"/>
          <p:cNvSpPr>
            <a:spLocks noChangeArrowheads="1"/>
          </p:cNvSpPr>
          <p:nvPr/>
        </p:nvSpPr>
        <p:spPr bwMode="auto">
          <a:xfrm>
            <a:off x="1676401" y="142875"/>
            <a:ext cx="7051675" cy="1143000"/>
          </a:xfrm>
          <a:prstGeom prst="rect">
            <a:avLst/>
          </a:prstGeom>
          <a:noFill/>
          <a:ln w="9525">
            <a:noFill/>
            <a:miter lim="800000"/>
            <a:headEnd/>
            <a:tailEnd/>
          </a:ln>
        </p:spPr>
        <p:txBody>
          <a:bodyPr lIns="84204" tIns="42102" rIns="84204" bIns="42102" anchor="ctr">
            <a:prstTxWarp prst="textNoShape">
              <a:avLst/>
            </a:prstTxWarp>
          </a:bodyPr>
          <a:lstStyle/>
          <a:p>
            <a:endParaRPr lang="en-US" sz="5500">
              <a:solidFill>
                <a:srgbClr val="800040"/>
              </a:solidFill>
              <a:latin typeface="Calibri" charset="0"/>
            </a:endParaRPr>
          </a:p>
        </p:txBody>
      </p:sp>
      <p:sp>
        <p:nvSpPr>
          <p:cNvPr id="37895" name="Rectangle 2"/>
          <p:cNvSpPr txBox="1">
            <a:spLocks noChangeArrowheads="1"/>
          </p:cNvSpPr>
          <p:nvPr/>
        </p:nvSpPr>
        <p:spPr bwMode="auto">
          <a:xfrm>
            <a:off x="1655762" y="-98558"/>
            <a:ext cx="5964302" cy="1143000"/>
          </a:xfrm>
          <a:prstGeom prst="rect">
            <a:avLst/>
          </a:prstGeom>
          <a:noFill/>
          <a:ln w="28575">
            <a:noFill/>
            <a:miter lim="800000"/>
            <a:headEnd/>
            <a:tailEnd/>
          </a:ln>
        </p:spPr>
        <p:txBody>
          <a:bodyPr lIns="93820" tIns="46911" rIns="93820" bIns="46911" anchor="ctr">
            <a:prstTxWarp prst="textNoShape">
              <a:avLst/>
            </a:prstTxWarp>
          </a:bodyPr>
          <a:lstStyle/>
          <a:p>
            <a:pPr defTabSz="936625">
              <a:lnSpc>
                <a:spcPct val="85000"/>
              </a:lnSpc>
            </a:pPr>
            <a:endParaRPr lang="en-US" sz="5000">
              <a:solidFill>
                <a:srgbClr val="000000"/>
              </a:solidFill>
              <a:latin typeface="Goudy Old Style" charset="0"/>
              <a:ea typeface="Osaka" charset="-128"/>
              <a:cs typeface="Osaka" charset="-128"/>
            </a:endParaRPr>
          </a:p>
        </p:txBody>
      </p:sp>
      <p:sp>
        <p:nvSpPr>
          <p:cNvPr id="4" name="TextBox 3">
            <a:extLst>
              <a:ext uri="{FF2B5EF4-FFF2-40B4-BE49-F238E27FC236}">
                <a16:creationId xmlns:a16="http://schemas.microsoft.com/office/drawing/2014/main" id="{E8DE38B2-35CB-1E4C-BC08-C728A4493ED6}"/>
              </a:ext>
            </a:extLst>
          </p:cNvPr>
          <p:cNvSpPr txBox="1"/>
          <p:nvPr/>
        </p:nvSpPr>
        <p:spPr>
          <a:xfrm>
            <a:off x="2978047" y="4047344"/>
            <a:ext cx="97436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80%</a:t>
            </a:r>
          </a:p>
        </p:txBody>
      </p:sp>
      <p:sp>
        <p:nvSpPr>
          <p:cNvPr id="7" name="TextBox 6">
            <a:extLst>
              <a:ext uri="{FF2B5EF4-FFF2-40B4-BE49-F238E27FC236}">
                <a16:creationId xmlns:a16="http://schemas.microsoft.com/office/drawing/2014/main" id="{11F93C7E-2456-704E-9F87-F68E8FAB5A87}"/>
              </a:ext>
            </a:extLst>
          </p:cNvPr>
          <p:cNvSpPr txBox="1"/>
          <p:nvPr/>
        </p:nvSpPr>
        <p:spPr>
          <a:xfrm>
            <a:off x="4191684" y="2557284"/>
            <a:ext cx="14434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14-15%</a:t>
            </a:r>
          </a:p>
        </p:txBody>
      </p:sp>
    </p:spTree>
    <p:extLst>
      <p:ext uri="{BB962C8B-B14F-4D97-AF65-F5344CB8AC3E}">
        <p14:creationId xmlns:p14="http://schemas.microsoft.com/office/powerpoint/2010/main" val="1340967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pPr algn="ctr" eaLnBrk="1" hangingPunct="1"/>
            <a:r>
              <a:rPr lang="en-US" sz="5400" dirty="0"/>
              <a:t>Tier 2:  </a:t>
            </a:r>
            <a:br>
              <a:rPr lang="en-US" sz="5400" dirty="0"/>
            </a:br>
            <a:r>
              <a:rPr lang="en-US" sz="5400" dirty="0"/>
              <a:t>Curriculum Characteristics</a:t>
            </a:r>
          </a:p>
        </p:txBody>
      </p:sp>
      <p:sp>
        <p:nvSpPr>
          <p:cNvPr id="208899" name="Rectangle 3"/>
          <p:cNvSpPr>
            <a:spLocks noGrp="1" noChangeArrowheads="1"/>
          </p:cNvSpPr>
          <p:nvPr>
            <p:ph idx="1"/>
          </p:nvPr>
        </p:nvSpPr>
        <p:spPr/>
        <p:txBody>
          <a:bodyPr>
            <a:normAutofit/>
          </a:bodyPr>
          <a:lstStyle/>
          <a:p>
            <a:pPr eaLnBrk="1" hangingPunct="1"/>
            <a:r>
              <a:rPr lang="en-US" dirty="0"/>
              <a:t>What “some” students get—small group instruction</a:t>
            </a:r>
          </a:p>
          <a:p>
            <a:pPr eaLnBrk="1" hangingPunct="1"/>
            <a:r>
              <a:rPr lang="en-US" dirty="0"/>
              <a:t>Standard protocol approach</a:t>
            </a:r>
          </a:p>
          <a:p>
            <a:pPr eaLnBrk="1" hangingPunct="1"/>
            <a:r>
              <a:rPr lang="en-US" dirty="0"/>
              <a:t>Focus on </a:t>
            </a:r>
            <a:r>
              <a:rPr lang="en-US" i="1" dirty="0"/>
              <a:t>essential</a:t>
            </a:r>
            <a:r>
              <a:rPr lang="en-US" dirty="0"/>
              <a:t> skills</a:t>
            </a:r>
          </a:p>
          <a:p>
            <a:pPr eaLnBrk="1" hangingPunct="1"/>
            <a:r>
              <a:rPr lang="en-US" dirty="0"/>
              <a:t>Most likely, more EXPOSURE and more FOCUS of core instruction</a:t>
            </a:r>
          </a:p>
          <a:p>
            <a:pPr eaLnBrk="1" hangingPunct="1"/>
            <a:r>
              <a:rPr lang="en-US" dirty="0"/>
              <a:t>On average 50% more time than Tier 1 allocation for that subject area</a:t>
            </a:r>
          </a:p>
          <a:p>
            <a:pPr eaLnBrk="1" hangingPunct="1"/>
            <a:r>
              <a:rPr lang="en-US" dirty="0"/>
              <a:t>Aligned </a:t>
            </a:r>
            <a:r>
              <a:rPr lang="en-US"/>
              <a:t>with standards, scope</a:t>
            </a:r>
            <a:r>
              <a:rPr lang="en-US" dirty="0"/>
              <a:t>, sequence and pacing of instruction in Tier I</a:t>
            </a:r>
          </a:p>
          <a:p>
            <a:pPr eaLnBrk="1" hangingPunct="1"/>
            <a:r>
              <a:rPr lang="en-US" dirty="0"/>
              <a:t>Criterion for effectiveness is 70% of students receiving Tier 2 will reach benchmarks</a:t>
            </a:r>
          </a:p>
        </p:txBody>
      </p:sp>
    </p:spTree>
    <p:extLst>
      <p:ext uri="{BB962C8B-B14F-4D97-AF65-F5344CB8AC3E}">
        <p14:creationId xmlns:p14="http://schemas.microsoft.com/office/powerpoint/2010/main" val="2898099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5D6C-34AD-E844-9BA2-1569BC9DBF46}"/>
              </a:ext>
            </a:extLst>
          </p:cNvPr>
          <p:cNvSpPr>
            <a:spLocks noGrp="1"/>
          </p:cNvSpPr>
          <p:nvPr>
            <p:ph type="title"/>
          </p:nvPr>
        </p:nvSpPr>
        <p:spPr>
          <a:xfrm>
            <a:off x="2152650" y="-166689"/>
            <a:ext cx="7886700" cy="1325563"/>
          </a:xfrm>
        </p:spPr>
        <p:txBody>
          <a:bodyPr>
            <a:normAutofit/>
          </a:bodyPr>
          <a:lstStyle/>
          <a:p>
            <a:pPr algn="ctr"/>
            <a:r>
              <a:rPr lang="en-US" sz="4000" b="1" dirty="0">
                <a:solidFill>
                  <a:srgbClr val="0070C0"/>
                </a:solidFill>
                <a:latin typeface="Times New Roman"/>
                <a:cs typeface="Times New Roman"/>
              </a:rPr>
              <a:t>Grade 4 Tier 2</a:t>
            </a:r>
          </a:p>
        </p:txBody>
      </p:sp>
      <p:sp>
        <p:nvSpPr>
          <p:cNvPr id="3" name="Content Placeholder 2">
            <a:extLst>
              <a:ext uri="{FF2B5EF4-FFF2-40B4-BE49-F238E27FC236}">
                <a16:creationId xmlns:a16="http://schemas.microsoft.com/office/drawing/2014/main" id="{3F12B4B9-16E4-F445-832F-A4A5D950F40A}"/>
              </a:ext>
            </a:extLst>
          </p:cNvPr>
          <p:cNvSpPr>
            <a:spLocks noGrp="1"/>
          </p:cNvSpPr>
          <p:nvPr>
            <p:ph idx="1"/>
          </p:nvPr>
        </p:nvSpPr>
        <p:spPr>
          <a:xfrm>
            <a:off x="1616366" y="1075171"/>
            <a:ext cx="8947727" cy="5644284"/>
          </a:xfrm>
        </p:spPr>
        <p:txBody>
          <a:bodyPr>
            <a:normAutofit lnSpcReduction="10000"/>
          </a:bodyPr>
          <a:lstStyle/>
          <a:p>
            <a:pPr marL="0" indent="0">
              <a:buNone/>
            </a:pPr>
            <a:r>
              <a:rPr lang="en-US" b="1" dirty="0">
                <a:solidFill>
                  <a:srgbClr val="0070C0"/>
                </a:solidFill>
                <a:latin typeface="Times New Roman"/>
                <a:cs typeface="Times New Roman"/>
              </a:rPr>
              <a:t>Concern:</a:t>
            </a:r>
          </a:p>
          <a:p>
            <a:pPr lvl="1"/>
            <a:r>
              <a:rPr lang="en-US" dirty="0">
                <a:latin typeface="Times New Roman"/>
                <a:cs typeface="Times New Roman"/>
              </a:rPr>
              <a:t>In October, the Grade 4 team entered into the data-based problem solving protocol with fidelity.  They decided to focus their attention on a group of 11 students who historically have never had movement up or down - they have been consistently been  in the blue zone with STAR and the same with their classroom performance.  </a:t>
            </a:r>
          </a:p>
          <a:p>
            <a:pPr marL="0" indent="0">
              <a:buNone/>
            </a:pPr>
            <a:r>
              <a:rPr lang="en-US" dirty="0">
                <a:latin typeface="Times New Roman"/>
                <a:cs typeface="Times New Roman"/>
              </a:rPr>
              <a:t> </a:t>
            </a:r>
          </a:p>
          <a:p>
            <a:pPr marL="0" indent="0">
              <a:buNone/>
            </a:pPr>
            <a:r>
              <a:rPr lang="en-US" b="1" dirty="0">
                <a:solidFill>
                  <a:srgbClr val="0070C0"/>
                </a:solidFill>
                <a:latin typeface="Times New Roman"/>
                <a:cs typeface="Times New Roman"/>
              </a:rPr>
              <a:t>The Team's Action: </a:t>
            </a:r>
          </a:p>
          <a:p>
            <a:pPr lvl="1"/>
            <a:r>
              <a:rPr lang="en-US" dirty="0">
                <a:latin typeface="Times New Roman"/>
                <a:cs typeface="Times New Roman"/>
              </a:rPr>
              <a:t> Placed students all in the same WIN group, and the instruction was based on work on close reading strategies, DOK questions, and annotating the text - research based instruction. </a:t>
            </a:r>
          </a:p>
          <a:p>
            <a:pPr lvl="1"/>
            <a:endParaRPr lang="en-US" dirty="0">
              <a:latin typeface="Times New Roman"/>
              <a:cs typeface="Times New Roman"/>
            </a:endParaRPr>
          </a:p>
          <a:p>
            <a:pPr lvl="1"/>
            <a:r>
              <a:rPr lang="en-US" dirty="0">
                <a:latin typeface="Times New Roman"/>
                <a:cs typeface="Times New Roman"/>
              </a:rPr>
              <a:t>Each 4</a:t>
            </a:r>
            <a:r>
              <a:rPr lang="en-US" baseline="30000" dirty="0">
                <a:latin typeface="Times New Roman"/>
                <a:cs typeface="Times New Roman"/>
              </a:rPr>
              <a:t>th</a:t>
            </a:r>
            <a:r>
              <a:rPr lang="en-US" dirty="0">
                <a:latin typeface="Times New Roman"/>
                <a:cs typeface="Times New Roman"/>
              </a:rPr>
              <a:t> grade teacher used the same anchor chart to reinforce the skills that were being taught to the group. Focus was improving Tier 1 instruction for all at the same time. </a:t>
            </a:r>
          </a:p>
          <a:p>
            <a:endParaRPr lang="en-US" dirty="0">
              <a:latin typeface="Times New Roman"/>
              <a:cs typeface="Times New Roman"/>
            </a:endParaRPr>
          </a:p>
        </p:txBody>
      </p:sp>
    </p:spTree>
    <p:extLst>
      <p:ext uri="{BB962C8B-B14F-4D97-AF65-F5344CB8AC3E}">
        <p14:creationId xmlns:p14="http://schemas.microsoft.com/office/powerpoint/2010/main" val="3950377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5D6C-34AD-E844-9BA2-1569BC9DBF46}"/>
              </a:ext>
            </a:extLst>
          </p:cNvPr>
          <p:cNvSpPr>
            <a:spLocks noGrp="1"/>
          </p:cNvSpPr>
          <p:nvPr>
            <p:ph type="title"/>
          </p:nvPr>
        </p:nvSpPr>
        <p:spPr/>
        <p:txBody>
          <a:bodyPr/>
          <a:lstStyle/>
          <a:p>
            <a:pPr algn="ctr"/>
            <a:r>
              <a:rPr lang="en-US" b="1" dirty="0">
                <a:solidFill>
                  <a:srgbClr val="0070C0"/>
                </a:solidFill>
                <a:latin typeface="Times New Roman"/>
                <a:cs typeface="Times New Roman"/>
              </a:rPr>
              <a:t>Grade 4 Tier 2</a:t>
            </a:r>
          </a:p>
        </p:txBody>
      </p:sp>
      <p:sp>
        <p:nvSpPr>
          <p:cNvPr id="3" name="Content Placeholder 2">
            <a:extLst>
              <a:ext uri="{FF2B5EF4-FFF2-40B4-BE49-F238E27FC236}">
                <a16:creationId xmlns:a16="http://schemas.microsoft.com/office/drawing/2014/main" id="{3F12B4B9-16E4-F445-832F-A4A5D950F40A}"/>
              </a:ext>
            </a:extLst>
          </p:cNvPr>
          <p:cNvSpPr>
            <a:spLocks noGrp="1"/>
          </p:cNvSpPr>
          <p:nvPr>
            <p:ph idx="1"/>
          </p:nvPr>
        </p:nvSpPr>
        <p:spPr>
          <a:xfrm>
            <a:off x="1615200" y="1825625"/>
            <a:ext cx="8978068" cy="4861812"/>
          </a:xfrm>
        </p:spPr>
        <p:txBody>
          <a:bodyPr>
            <a:normAutofit lnSpcReduction="10000"/>
          </a:bodyPr>
          <a:lstStyle/>
          <a:p>
            <a:pPr marL="0" indent="0">
              <a:buNone/>
            </a:pPr>
            <a:r>
              <a:rPr lang="en-US" sz="3200" b="1" dirty="0">
                <a:solidFill>
                  <a:srgbClr val="0070C0"/>
                </a:solidFill>
                <a:latin typeface="Times New Roman"/>
                <a:cs typeface="Times New Roman"/>
              </a:rPr>
              <a:t>Outcome:</a:t>
            </a:r>
          </a:p>
          <a:p>
            <a:pPr lvl="1"/>
            <a:r>
              <a:rPr lang="en-US" sz="2800" dirty="0">
                <a:latin typeface="Times New Roman"/>
                <a:cs typeface="Times New Roman"/>
              </a:rPr>
              <a:t>After 12 weeks 7 of the 11 students moved to green!  </a:t>
            </a:r>
          </a:p>
          <a:p>
            <a:pPr lvl="1"/>
            <a:r>
              <a:rPr lang="en-US" sz="2800" dirty="0">
                <a:latin typeface="Times New Roman"/>
                <a:cs typeface="Times New Roman"/>
              </a:rPr>
              <a:t>The average growth of the group is 1.2 years, with an average percentile rank increase of 23.  </a:t>
            </a:r>
          </a:p>
          <a:p>
            <a:pPr marL="0" indent="0">
              <a:buNone/>
            </a:pPr>
            <a:r>
              <a:rPr lang="en-US" sz="3200" dirty="0">
                <a:latin typeface="Times New Roman"/>
                <a:cs typeface="Times New Roman"/>
              </a:rPr>
              <a:t> </a:t>
            </a:r>
          </a:p>
          <a:p>
            <a:pPr marL="0" indent="0">
              <a:buNone/>
            </a:pPr>
            <a:r>
              <a:rPr lang="en-US" sz="3200" b="1" dirty="0">
                <a:solidFill>
                  <a:srgbClr val="0070C0"/>
                </a:solidFill>
                <a:latin typeface="Times New Roman"/>
                <a:cs typeface="Times New Roman"/>
              </a:rPr>
              <a:t>Next Steps:</a:t>
            </a:r>
          </a:p>
          <a:p>
            <a:pPr lvl="1"/>
            <a:r>
              <a:rPr lang="en-US" sz="2800" dirty="0">
                <a:latin typeface="Times New Roman"/>
                <a:cs typeface="Times New Roman"/>
              </a:rPr>
              <a:t>Look at why 4 students did not attain the same growth &amp; change it up for them. </a:t>
            </a:r>
          </a:p>
          <a:p>
            <a:pPr lvl="1"/>
            <a:r>
              <a:rPr lang="en-US" sz="2800" dirty="0">
                <a:latin typeface="Times New Roman"/>
                <a:cs typeface="Times New Roman"/>
              </a:rPr>
              <a:t>Potentially, Tier 3 Problem-Solving</a:t>
            </a:r>
          </a:p>
          <a:p>
            <a:pPr lvl="1"/>
            <a:r>
              <a:rPr lang="en-US" sz="2800" dirty="0">
                <a:latin typeface="Times New Roman"/>
                <a:cs typeface="Times New Roman"/>
              </a:rPr>
              <a:t>Individual Student Diagnostics</a:t>
            </a:r>
          </a:p>
          <a:p>
            <a:pPr marL="0" indent="0">
              <a:buNone/>
            </a:pPr>
            <a:r>
              <a:rPr lang="en-US" dirty="0">
                <a:latin typeface="Times New Roman"/>
                <a:cs typeface="Times New Roman"/>
              </a:rPr>
              <a:t> </a:t>
            </a:r>
          </a:p>
          <a:p>
            <a:endParaRPr lang="en-US" dirty="0">
              <a:latin typeface="Times New Roman"/>
              <a:cs typeface="Times New Roman"/>
            </a:endParaRPr>
          </a:p>
        </p:txBody>
      </p:sp>
    </p:spTree>
    <p:extLst>
      <p:ext uri="{BB962C8B-B14F-4D97-AF65-F5344CB8AC3E}">
        <p14:creationId xmlns:p14="http://schemas.microsoft.com/office/powerpoint/2010/main" val="180611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FDCF1-1E0B-CF42-952A-2164F2662374}"/>
              </a:ext>
            </a:extLst>
          </p:cNvPr>
          <p:cNvSpPr>
            <a:spLocks noGrp="1"/>
          </p:cNvSpPr>
          <p:nvPr>
            <p:ph type="ctrTitle"/>
          </p:nvPr>
        </p:nvSpPr>
        <p:spPr>
          <a:xfrm>
            <a:off x="1524000" y="107950"/>
            <a:ext cx="9144000" cy="2387600"/>
          </a:xfrm>
        </p:spPr>
        <p:txBody>
          <a:bodyPr>
            <a:normAutofit/>
          </a:bodyPr>
          <a:lstStyle/>
          <a:p>
            <a:pPr algn="ctr"/>
            <a:r>
              <a:rPr lang="en-US" b="1" dirty="0">
                <a:solidFill>
                  <a:srgbClr val="0070C0"/>
                </a:solidFill>
              </a:rPr>
              <a:t>Does Fidelity of Implementation Matter???</a:t>
            </a:r>
          </a:p>
        </p:txBody>
      </p:sp>
      <p:sp>
        <p:nvSpPr>
          <p:cNvPr id="7" name="Subtitle 6">
            <a:extLst>
              <a:ext uri="{FF2B5EF4-FFF2-40B4-BE49-F238E27FC236}">
                <a16:creationId xmlns:a16="http://schemas.microsoft.com/office/drawing/2014/main" id="{76139F21-8481-324B-B52C-D3A2076DC5A3}"/>
              </a:ext>
            </a:extLst>
          </p:cNvPr>
          <p:cNvSpPr>
            <a:spLocks noGrp="1"/>
          </p:cNvSpPr>
          <p:nvPr>
            <p:ph type="subTitle" idx="1"/>
          </p:nvPr>
        </p:nvSpPr>
        <p:spPr>
          <a:xfrm>
            <a:off x="942975" y="3602038"/>
            <a:ext cx="10829925" cy="1655762"/>
          </a:xfrm>
        </p:spPr>
        <p:txBody>
          <a:bodyPr>
            <a:noAutofit/>
          </a:bodyPr>
          <a:lstStyle/>
          <a:p>
            <a:r>
              <a:rPr lang="en-US" sz="4000" dirty="0"/>
              <a:t>A “Science of Implementation” Exists to Ensure </a:t>
            </a:r>
          </a:p>
          <a:p>
            <a:r>
              <a:rPr lang="en-US" sz="4000" dirty="0"/>
              <a:t>Implementation with Fidelity</a:t>
            </a:r>
          </a:p>
        </p:txBody>
      </p:sp>
    </p:spTree>
    <p:extLst>
      <p:ext uri="{BB962C8B-B14F-4D97-AF65-F5344CB8AC3E}">
        <p14:creationId xmlns:p14="http://schemas.microsoft.com/office/powerpoint/2010/main" val="1086213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0DBBFD-8D58-F94D-847A-F8EDAEC28E54}"/>
              </a:ext>
            </a:extLst>
          </p:cNvPr>
          <p:cNvSpPr>
            <a:spLocks noGrp="1"/>
          </p:cNvSpPr>
          <p:nvPr>
            <p:ph type="title"/>
          </p:nvPr>
        </p:nvSpPr>
        <p:spPr/>
        <p:txBody>
          <a:bodyPr/>
          <a:lstStyle/>
          <a:p>
            <a:pPr algn="ctr"/>
            <a:r>
              <a:rPr lang="en-US" b="1" dirty="0">
                <a:latin typeface="Times New Roman"/>
                <a:cs typeface="Times New Roman"/>
              </a:rPr>
              <a:t>Tier 2 Reading Intervention</a:t>
            </a:r>
            <a:br>
              <a:rPr lang="en-US" b="1" dirty="0">
                <a:latin typeface="Times New Roman"/>
                <a:cs typeface="Times New Roman"/>
              </a:rPr>
            </a:br>
            <a:r>
              <a:rPr lang="en-US" b="1" dirty="0">
                <a:latin typeface="Times New Roman"/>
                <a:cs typeface="Times New Roman"/>
              </a:rPr>
              <a:t>Grade 4</a:t>
            </a:r>
          </a:p>
        </p:txBody>
      </p:sp>
      <p:graphicFrame>
        <p:nvGraphicFramePr>
          <p:cNvPr id="5" name="Content Placeholder 4">
            <a:extLst>
              <a:ext uri="{FF2B5EF4-FFF2-40B4-BE49-F238E27FC236}">
                <a16:creationId xmlns:a16="http://schemas.microsoft.com/office/drawing/2014/main" id="{58CB6BBC-3D60-D647-B192-8E43CB6BAB85}"/>
              </a:ext>
            </a:extLst>
          </p:cNvPr>
          <p:cNvGraphicFramePr>
            <a:graphicFrameLocks noGrp="1"/>
          </p:cNvGraphicFramePr>
          <p:nvPr>
            <p:ph idx="1"/>
            <p:extLst/>
          </p:nvPr>
        </p:nvGraphicFramePr>
        <p:xfrm>
          <a:off x="1794934" y="1825625"/>
          <a:ext cx="8669867" cy="4879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8853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2"/>
            <a:ext cx="7886700" cy="946839"/>
          </a:xfrm>
        </p:spPr>
        <p:txBody>
          <a:bodyPr>
            <a:normAutofit fontScale="90000"/>
          </a:bodyPr>
          <a:lstStyle/>
          <a:p>
            <a:pPr algn="ctr" eaLnBrk="1" hangingPunct="1">
              <a:defRPr/>
            </a:pPr>
            <a:r>
              <a:rPr lang="en-US" sz="4000" b="1" dirty="0">
                <a:latin typeface="Times New Roman" charset="0"/>
                <a:ea typeface="ＭＳ Ｐゴシック" charset="0"/>
                <a:cs typeface="Times New Roman" charset="0"/>
              </a:rPr>
              <a:t>Critical Issues</a:t>
            </a:r>
            <a:br>
              <a:rPr lang="en-US" sz="4000" b="1" dirty="0">
                <a:latin typeface="Times New Roman" charset="0"/>
                <a:ea typeface="ＭＳ Ｐゴシック" charset="0"/>
                <a:cs typeface="Times New Roman" charset="0"/>
              </a:rPr>
            </a:br>
            <a:r>
              <a:rPr lang="en-US" sz="4000" b="1" dirty="0">
                <a:solidFill>
                  <a:schemeClr val="accent4">
                    <a:lumMod val="60000"/>
                    <a:lumOff val="40000"/>
                  </a:schemeClr>
                </a:solidFill>
                <a:latin typeface="Times New Roman" charset="0"/>
                <a:ea typeface="ＭＳ Ｐゴシック" charset="0"/>
                <a:cs typeface="Times New Roman" charset="0"/>
              </a:rPr>
              <a:t>Tier 2</a:t>
            </a:r>
          </a:p>
        </p:txBody>
      </p:sp>
      <p:sp>
        <p:nvSpPr>
          <p:cNvPr id="164866" name="Content Placeholder 2"/>
          <p:cNvSpPr>
            <a:spLocks noGrp="1"/>
          </p:cNvSpPr>
          <p:nvPr>
            <p:ph idx="1"/>
          </p:nvPr>
        </p:nvSpPr>
        <p:spPr>
          <a:xfrm>
            <a:off x="1524001" y="1510749"/>
            <a:ext cx="9144000" cy="5194851"/>
          </a:xfrm>
        </p:spPr>
        <p:txBody>
          <a:bodyPr>
            <a:normAutofit lnSpcReduction="10000"/>
          </a:bodyPr>
          <a:lstStyle/>
          <a:p>
            <a:pPr eaLnBrk="1" hangingPunct="1">
              <a:lnSpc>
                <a:spcPct val="150000"/>
              </a:lnSpc>
              <a:buClr>
                <a:srgbClr val="FFC000"/>
              </a:buClr>
            </a:pPr>
            <a:r>
              <a:rPr lang="en-US" dirty="0">
                <a:latin typeface="Times New Roman" charset="0"/>
                <a:ea typeface="ＭＳ Ｐゴシック" charset="0"/>
                <a:cs typeface="ＭＳ Ｐゴシック" charset="0"/>
              </a:rPr>
              <a:t>Purpose and expectation of Tier 2 services should be explicit and understood by providers:</a:t>
            </a:r>
          </a:p>
          <a:p>
            <a:pPr lvl="1" eaLnBrk="1" hangingPunct="1">
              <a:lnSpc>
                <a:spcPct val="150000"/>
              </a:lnSpc>
              <a:buClr>
                <a:srgbClr val="FFC000"/>
              </a:buClr>
            </a:pPr>
            <a:r>
              <a:rPr lang="en-US" sz="2800" dirty="0">
                <a:latin typeface="Times New Roman" charset="0"/>
                <a:ea typeface="ＭＳ Ｐゴシック" charset="0"/>
                <a:cs typeface="Times New Roman" charset="0"/>
              </a:rPr>
              <a:t>Increase performance of students relative to Tier 1 standards</a:t>
            </a:r>
          </a:p>
          <a:p>
            <a:pPr lvl="1" eaLnBrk="1" hangingPunct="1">
              <a:lnSpc>
                <a:spcPct val="150000"/>
              </a:lnSpc>
              <a:buClr>
                <a:srgbClr val="FFC000"/>
              </a:buClr>
            </a:pPr>
            <a:r>
              <a:rPr lang="en-US" sz="2800" dirty="0">
                <a:latin typeface="Times New Roman" charset="0"/>
                <a:ea typeface="ＭＳ Ｐゴシック" charset="0"/>
                <a:cs typeface="Times New Roman" charset="0"/>
              </a:rPr>
              <a:t>Link curriculum content and strategies with Tier 1</a:t>
            </a:r>
          </a:p>
          <a:p>
            <a:pPr lvl="1" eaLnBrk="1" hangingPunct="1">
              <a:lnSpc>
                <a:spcPct val="150000"/>
              </a:lnSpc>
              <a:buClr>
                <a:srgbClr val="FFC000"/>
              </a:buClr>
            </a:pPr>
            <a:r>
              <a:rPr lang="en-US" sz="2800" dirty="0">
                <a:latin typeface="Times New Roman" charset="0"/>
                <a:ea typeface="ＭＳ Ｐゴシック" charset="0"/>
                <a:cs typeface="Times New Roman" charset="0"/>
              </a:rPr>
              <a:t>Assess against Tier 1 expectations</a:t>
            </a:r>
          </a:p>
          <a:p>
            <a:pPr lvl="1" eaLnBrk="1" hangingPunct="1">
              <a:lnSpc>
                <a:spcPct val="150000"/>
              </a:lnSpc>
              <a:buClr>
                <a:srgbClr val="FFC000"/>
              </a:buClr>
            </a:pPr>
            <a:r>
              <a:rPr lang="en-US" sz="2800" dirty="0">
                <a:latin typeface="Times New Roman" charset="0"/>
                <a:ea typeface="ＭＳ Ｐゴシック" charset="0"/>
                <a:cs typeface="Times New Roman" charset="0"/>
              </a:rPr>
              <a:t>70% of students receiving Tier 2 should attain/ </a:t>
            </a:r>
            <a:r>
              <a:rPr lang="en-US" sz="2800">
                <a:latin typeface="Times New Roman" charset="0"/>
                <a:ea typeface="ＭＳ Ｐゴシック" charset="0"/>
                <a:cs typeface="Times New Roman" charset="0"/>
              </a:rPr>
              <a:t>moving toward </a:t>
            </a:r>
            <a:r>
              <a:rPr lang="en-US" sz="2800" dirty="0">
                <a:latin typeface="Times New Roman" charset="0"/>
                <a:ea typeface="ＭＳ Ｐゴシック" charset="0"/>
                <a:cs typeface="Times New Roman" charset="0"/>
              </a:rPr>
              <a:t>proficiency. </a:t>
            </a:r>
          </a:p>
        </p:txBody>
      </p:sp>
    </p:spTree>
    <p:extLst>
      <p:ext uri="{BB962C8B-B14F-4D97-AF65-F5344CB8AC3E}">
        <p14:creationId xmlns:p14="http://schemas.microsoft.com/office/powerpoint/2010/main" val="2154000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txBox="1">
            <a:spLocks noChangeArrowheads="1"/>
          </p:cNvSpPr>
          <p:nvPr/>
        </p:nvSpPr>
        <p:spPr bwMode="auto">
          <a:xfrm>
            <a:off x="1524000" y="80963"/>
            <a:ext cx="9144000" cy="1204912"/>
          </a:xfrm>
          <a:prstGeom prst="rect">
            <a:avLst/>
          </a:prstGeom>
          <a:solidFill>
            <a:srgbClr val="FFFFFF"/>
          </a:solidFill>
          <a:ln w="28575">
            <a:noFill/>
            <a:miter lim="800000"/>
            <a:headEnd/>
            <a:tailEnd/>
          </a:ln>
        </p:spPr>
        <p:txBody>
          <a:bodyPr lIns="93820" tIns="46911" rIns="93820" bIns="46911" anchor="ctr">
            <a:prstTxWarp prst="textNoShape">
              <a:avLst/>
            </a:prstTxWarp>
          </a:bodyPr>
          <a:lstStyle/>
          <a:p>
            <a:pPr defTabSz="936625">
              <a:lnSpc>
                <a:spcPct val="85000"/>
              </a:lnSpc>
            </a:pPr>
            <a:r>
              <a:rPr lang="en-US" sz="4000" b="1" dirty="0">
                <a:solidFill>
                  <a:srgbClr val="FF0000"/>
                </a:solidFill>
                <a:latin typeface="Goudy Old Style" charset="0"/>
              </a:rPr>
              <a:t>TIER III: </a:t>
            </a:r>
          </a:p>
          <a:p>
            <a:pPr defTabSz="936625">
              <a:lnSpc>
                <a:spcPct val="85000"/>
              </a:lnSpc>
            </a:pPr>
            <a:r>
              <a:rPr lang="en-US" sz="4000" i="1" dirty="0">
                <a:latin typeface="Goudy Old Style" charset="0"/>
              </a:rPr>
              <a:t>Intensive, Individualized</a:t>
            </a:r>
            <a:endParaRPr lang="en-US" sz="4000" i="1" dirty="0">
              <a:solidFill>
                <a:srgbClr val="000000"/>
              </a:solidFill>
              <a:latin typeface="Goudy Old Style" charset="0"/>
              <a:ea typeface="Osaka" charset="-128"/>
              <a:cs typeface="Osaka" charset="-128"/>
            </a:endParaRPr>
          </a:p>
        </p:txBody>
      </p:sp>
      <p:sp>
        <p:nvSpPr>
          <p:cNvPr id="13" name="Slide Number Placeholder 3"/>
          <p:cNvSpPr>
            <a:spLocks noGrp="1"/>
          </p:cNvSpPr>
          <p:nvPr>
            <p:ph type="sldNum" sz="quarter" idx="12"/>
          </p:nvPr>
        </p:nvSpPr>
        <p:spPr/>
        <p:txBody>
          <a:bodyPr/>
          <a:lstStyle/>
          <a:p>
            <a:pPr>
              <a:defRPr/>
            </a:pPr>
            <a:fld id="{38155E67-9376-E54A-8D2A-35A6F6E5C653}" type="slidenum">
              <a:rPr lang="en-US"/>
              <a:pPr>
                <a:defRPr/>
              </a:pPr>
              <a:t>62</a:t>
            </a:fld>
            <a:endParaRPr lang="en-US"/>
          </a:p>
        </p:txBody>
      </p:sp>
      <p:sp>
        <p:nvSpPr>
          <p:cNvPr id="16" name="TextBox 15"/>
          <p:cNvSpPr txBox="1">
            <a:spLocks noChangeArrowheads="1"/>
          </p:cNvSpPr>
          <p:nvPr/>
        </p:nvSpPr>
        <p:spPr bwMode="auto">
          <a:xfrm>
            <a:off x="6662554" y="-23968"/>
            <a:ext cx="4005447" cy="7625552"/>
          </a:xfrm>
          <a:prstGeom prst="rect">
            <a:avLst/>
          </a:prstGeom>
          <a:noFill/>
          <a:ln w="9525">
            <a:noFill/>
            <a:miter lim="800000"/>
            <a:headEnd/>
            <a:tailEnd/>
          </a:ln>
        </p:spPr>
        <p:txBody>
          <a:bodyPr wrap="square" lIns="84204" tIns="42102" rIns="84204" bIns="42102">
            <a:prstTxWarp prst="textNoShape">
              <a:avLst/>
            </a:prstTxWarp>
            <a:spAutoFit/>
          </a:bodyPr>
          <a:lstStyle/>
          <a:p>
            <a:pPr algn="ctr"/>
            <a:r>
              <a:rPr lang="en-US" sz="2800" b="1" dirty="0">
                <a:latin typeface="Times New Roman" panose="02020603050405020304" pitchFamily="18" charset="0"/>
                <a:cs typeface="Times New Roman" panose="02020603050405020304" pitchFamily="18" charset="0"/>
              </a:rPr>
              <a:t>What few kids get</a:t>
            </a:r>
          </a:p>
          <a:p>
            <a:pPr algn="ctr"/>
            <a:endParaRPr lang="en-US" sz="1700" dirty="0">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      TIME</a:t>
            </a:r>
          </a:p>
          <a:p>
            <a:r>
              <a:rPr lang="en-US" sz="2000" b="1" dirty="0">
                <a:latin typeface="Times New Roman" panose="02020603050405020304" pitchFamily="18" charset="0"/>
                <a:cs typeface="Times New Roman" panose="02020603050405020304" pitchFamily="18" charset="0"/>
              </a:rPr>
              <a:t>Core plus up to 100% more</a:t>
            </a:r>
          </a:p>
          <a:p>
            <a:endParaRPr lang="en-US" sz="1700" b="1" dirty="0">
              <a:latin typeface="Times New Roman" panose="02020603050405020304" pitchFamily="18" charset="0"/>
              <a:cs typeface="Times New Roman" panose="02020603050405020304" pitchFamily="18" charset="0"/>
            </a:endParaRPr>
          </a:p>
          <a:p>
            <a:endParaRPr lang="en-US" sz="1700" b="1" dirty="0">
              <a:solidFill>
                <a:srgbClr val="FF0000"/>
              </a:solidFill>
              <a:latin typeface="Times New Roman" panose="02020603050405020304" pitchFamily="18" charset="0"/>
              <a:cs typeface="Times New Roman" panose="02020603050405020304" pitchFamily="18" charset="0"/>
            </a:endParaRPr>
          </a:p>
          <a:p>
            <a:endParaRPr lang="en-US" sz="1700" b="1"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      FOCUS</a:t>
            </a:r>
          </a:p>
          <a:p>
            <a:pPr marL="342900" indent="-328613"/>
            <a:r>
              <a:rPr lang="en-US" sz="17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Precisely targeted for individual    students</a:t>
            </a:r>
          </a:p>
          <a:p>
            <a:endParaRPr lang="en-US" sz="1700" b="1" dirty="0">
              <a:solidFill>
                <a:srgbClr val="FF0000"/>
              </a:solidFill>
              <a:latin typeface="Times New Roman" panose="02020603050405020304" pitchFamily="18" charset="0"/>
              <a:cs typeface="Times New Roman" panose="02020603050405020304" pitchFamily="18" charset="0"/>
            </a:endParaRPr>
          </a:p>
          <a:p>
            <a:endParaRPr lang="en-US" sz="1700" b="1" dirty="0">
              <a:solidFill>
                <a:srgbClr val="FF0000"/>
              </a:solidFill>
              <a:latin typeface="Times New Roman" panose="02020603050405020304" pitchFamily="18" charset="0"/>
              <a:cs typeface="Times New Roman" panose="02020603050405020304" pitchFamily="18" charset="0"/>
            </a:endParaRPr>
          </a:p>
          <a:p>
            <a:endParaRPr lang="en-US" sz="1700" b="1" dirty="0">
              <a:solidFill>
                <a:srgbClr val="FF0000"/>
              </a:solidFill>
              <a:latin typeface="Times New Roman" panose="02020603050405020304" pitchFamily="18" charset="0"/>
              <a:cs typeface="Times New Roman" panose="02020603050405020304" pitchFamily="18" charset="0"/>
            </a:endParaRPr>
          </a:p>
          <a:p>
            <a:r>
              <a:rPr lang="en-US" sz="17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TYPE</a:t>
            </a:r>
          </a:p>
          <a:p>
            <a:r>
              <a:rPr lang="en-US" sz="2000" dirty="0">
                <a:latin typeface="Times New Roman" panose="02020603050405020304" pitchFamily="18" charset="0"/>
                <a:cs typeface="Times New Roman" panose="02020603050405020304" pitchFamily="18" charset="0"/>
              </a:rPr>
              <a:t>•Very small group (e.g., 3-5)</a:t>
            </a:r>
          </a:p>
          <a:p>
            <a:r>
              <a:rPr lang="en-US" sz="2000" dirty="0">
                <a:latin typeface="Times New Roman"/>
                <a:cs typeface="Times New Roman"/>
              </a:rPr>
              <a:t>•Clearer and more detailed explanations - explicit</a:t>
            </a:r>
          </a:p>
          <a:p>
            <a:r>
              <a:rPr lang="en-US" sz="2000" dirty="0">
                <a:latin typeface="Times New Roman"/>
                <a:cs typeface="Times New Roman"/>
              </a:rPr>
              <a:t>•More systematic instructional sequences</a:t>
            </a:r>
          </a:p>
          <a:p>
            <a:r>
              <a:rPr lang="en-US" sz="2000" dirty="0">
                <a:latin typeface="Times New Roman"/>
                <a:cs typeface="Times New Roman"/>
              </a:rPr>
              <a:t>•More extensive opportunities for guided practice – errorless instruction</a:t>
            </a:r>
          </a:p>
          <a:p>
            <a:r>
              <a:rPr lang="en-US" sz="2000" dirty="0">
                <a:latin typeface="Times New Roman"/>
                <a:cs typeface="Times New Roman"/>
              </a:rPr>
              <a:t>•More opportunities for error correction &amp; feedback</a:t>
            </a:r>
          </a:p>
          <a:p>
            <a:pPr marL="285750" indent="-285750">
              <a:buFontTx/>
              <a:buChar char="-"/>
            </a:pPr>
            <a:endParaRPr lang="en-US" dirty="0">
              <a:latin typeface="Times New Roman"/>
              <a:cs typeface="Times New Roman"/>
            </a:endParaRPr>
          </a:p>
          <a:p>
            <a:endParaRPr lang="en-US" sz="1700" b="1" dirty="0">
              <a:solidFill>
                <a:srgbClr val="FF0000"/>
              </a:solidFill>
              <a:latin typeface="Times New Roman" panose="02020603050405020304" pitchFamily="18" charset="0"/>
              <a:cs typeface="Times New Roman" panose="02020603050405020304" pitchFamily="18" charset="0"/>
            </a:endParaRPr>
          </a:p>
        </p:txBody>
      </p:sp>
      <p:sp>
        <p:nvSpPr>
          <p:cNvPr id="40965" name="Rectangle 2"/>
          <p:cNvSpPr>
            <a:spLocks noChangeArrowheads="1"/>
          </p:cNvSpPr>
          <p:nvPr/>
        </p:nvSpPr>
        <p:spPr bwMode="auto">
          <a:xfrm>
            <a:off x="1676401" y="142875"/>
            <a:ext cx="7051675" cy="1143000"/>
          </a:xfrm>
          <a:prstGeom prst="rect">
            <a:avLst/>
          </a:prstGeom>
          <a:noFill/>
          <a:ln w="9525">
            <a:noFill/>
            <a:miter lim="800000"/>
            <a:headEnd/>
            <a:tailEnd/>
          </a:ln>
        </p:spPr>
        <p:txBody>
          <a:bodyPr lIns="84204" tIns="42102" rIns="84204" bIns="42102" anchor="ctr">
            <a:prstTxWarp prst="textNoShape">
              <a:avLst/>
            </a:prstTxWarp>
          </a:bodyPr>
          <a:lstStyle/>
          <a:p>
            <a:endParaRPr lang="en-US" sz="5500">
              <a:solidFill>
                <a:srgbClr val="800040"/>
              </a:solidFill>
              <a:latin typeface="Calibri" charset="0"/>
            </a:endParaRPr>
          </a:p>
        </p:txBody>
      </p:sp>
      <p:sp>
        <p:nvSpPr>
          <p:cNvPr id="40966" name="Rectangle 2"/>
          <p:cNvSpPr txBox="1">
            <a:spLocks noChangeArrowheads="1"/>
          </p:cNvSpPr>
          <p:nvPr/>
        </p:nvSpPr>
        <p:spPr bwMode="auto">
          <a:xfrm>
            <a:off x="1676400" y="1"/>
            <a:ext cx="5105400" cy="1204912"/>
          </a:xfrm>
          <a:prstGeom prst="rect">
            <a:avLst/>
          </a:prstGeom>
          <a:noFill/>
          <a:ln w="28575">
            <a:noFill/>
            <a:miter lim="800000"/>
            <a:headEnd/>
            <a:tailEnd/>
          </a:ln>
        </p:spPr>
        <p:txBody>
          <a:bodyPr lIns="93820" tIns="46911" rIns="93820" bIns="46911" anchor="ctr">
            <a:prstTxWarp prst="textNoShape">
              <a:avLst/>
            </a:prstTxWarp>
          </a:bodyPr>
          <a:lstStyle/>
          <a:p>
            <a:pPr defTabSz="936625">
              <a:lnSpc>
                <a:spcPct val="85000"/>
              </a:lnSpc>
            </a:pPr>
            <a:endParaRPr lang="en-US" sz="5000">
              <a:solidFill>
                <a:srgbClr val="800000"/>
              </a:solidFill>
              <a:latin typeface="Calibri" charset="0"/>
              <a:ea typeface="Osaka" charset="-128"/>
              <a:cs typeface="Osaka" charset="-128"/>
            </a:endParaRPr>
          </a:p>
        </p:txBody>
      </p:sp>
      <p:sp>
        <p:nvSpPr>
          <p:cNvPr id="9" name="Isosceles Triangle 8"/>
          <p:cNvSpPr/>
          <p:nvPr/>
        </p:nvSpPr>
        <p:spPr>
          <a:xfrm>
            <a:off x="2493819" y="489858"/>
            <a:ext cx="5247905" cy="5758347"/>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a:defRPr/>
            </a:pPr>
            <a:endParaRPr lang="en-US" sz="1700" dirty="0"/>
          </a:p>
        </p:txBody>
      </p:sp>
      <p:sp>
        <p:nvSpPr>
          <p:cNvPr id="10" name="Isosceles Triangle 9"/>
          <p:cNvSpPr/>
          <p:nvPr/>
        </p:nvSpPr>
        <p:spPr>
          <a:xfrm>
            <a:off x="3879273" y="703391"/>
            <a:ext cx="3862450" cy="3940046"/>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a:defRPr/>
            </a:pPr>
            <a:endParaRPr lang="en-US" sz="1700" dirty="0"/>
          </a:p>
        </p:txBody>
      </p:sp>
      <p:sp>
        <p:nvSpPr>
          <p:cNvPr id="14" name="Isosceles Triangle 13"/>
          <p:cNvSpPr/>
          <p:nvPr/>
        </p:nvSpPr>
        <p:spPr>
          <a:xfrm>
            <a:off x="4845135" y="928688"/>
            <a:ext cx="2567049" cy="2460940"/>
          </a:xfrm>
          <a:prstGeom prst="triangle">
            <a:avLst/>
          </a:prstGeom>
          <a:gradFill flip="none" rotWithShape="1">
            <a:gsLst>
              <a:gs pos="16000">
                <a:srgbClr val="FFFF57"/>
              </a:gs>
              <a:gs pos="51000">
                <a:srgbClr val="C00000"/>
              </a:gs>
            </a:gsLst>
            <a:lin ang="16200000" scaled="1"/>
            <a:tileRect/>
          </a:gradFill>
          <a:ln>
            <a:gradFill flip="none" rotWithShape="1">
              <a:gsLst>
                <a:gs pos="0">
                  <a:srgbClr val="FFFF57"/>
                </a:gs>
                <a:gs pos="100000">
                  <a:srgbClr val="C00000"/>
                </a:gs>
              </a:gsLst>
              <a:lin ang="16200000" scaled="1"/>
              <a:tileRect/>
            </a:gradFill>
          </a:ln>
          <a:scene3d>
            <a:camera prst="perspectiveRelaxed">
              <a:rot lat="19854000" lon="3666000" rev="18456000"/>
            </a:camera>
            <a:lightRig rig="morning" dir="t">
              <a:rot lat="0" lon="0" rev="0"/>
            </a:lightRig>
          </a:scene3d>
          <a:sp3d prstMaterial="metal">
            <a:bevelT w="95250" h="34290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a:defRPr/>
            </a:pPr>
            <a:endParaRPr lang="en-US" sz="1700" dirty="0"/>
          </a:p>
        </p:txBody>
      </p:sp>
      <p:cxnSp>
        <p:nvCxnSpPr>
          <p:cNvPr id="12" name="Straight Arrow Connector 11"/>
          <p:cNvCxnSpPr>
            <a:cxnSpLocks/>
          </p:cNvCxnSpPr>
          <p:nvPr/>
        </p:nvCxnSpPr>
        <p:spPr>
          <a:xfrm flipH="1">
            <a:off x="6662553" y="1632858"/>
            <a:ext cx="1079170" cy="1506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2727087-6547-F54A-A51E-31A8F26AAFBB}"/>
              </a:ext>
            </a:extLst>
          </p:cNvPr>
          <p:cNvSpPr txBox="1"/>
          <p:nvPr/>
        </p:nvSpPr>
        <p:spPr>
          <a:xfrm>
            <a:off x="5593830" y="1995179"/>
            <a:ext cx="10043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5-6%</a:t>
            </a:r>
          </a:p>
        </p:txBody>
      </p:sp>
      <p:sp>
        <p:nvSpPr>
          <p:cNvPr id="4" name="TextBox 3">
            <a:extLst>
              <a:ext uri="{FF2B5EF4-FFF2-40B4-BE49-F238E27FC236}">
                <a16:creationId xmlns:a16="http://schemas.microsoft.com/office/drawing/2014/main" id="{091A0617-1017-A34A-B2CB-7CDE373FA052}"/>
              </a:ext>
            </a:extLst>
          </p:cNvPr>
          <p:cNvSpPr txBox="1"/>
          <p:nvPr/>
        </p:nvSpPr>
        <p:spPr>
          <a:xfrm>
            <a:off x="4357142" y="3072984"/>
            <a:ext cx="14533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14-15%</a:t>
            </a:r>
          </a:p>
        </p:txBody>
      </p:sp>
      <p:sp>
        <p:nvSpPr>
          <p:cNvPr id="5" name="TextBox 4">
            <a:extLst>
              <a:ext uri="{FF2B5EF4-FFF2-40B4-BE49-F238E27FC236}">
                <a16:creationId xmlns:a16="http://schemas.microsoft.com/office/drawing/2014/main" id="{0654754D-0568-FF44-AE2B-F79605F911E5}"/>
              </a:ext>
            </a:extLst>
          </p:cNvPr>
          <p:cNvSpPr txBox="1"/>
          <p:nvPr/>
        </p:nvSpPr>
        <p:spPr>
          <a:xfrm>
            <a:off x="3067987" y="4377128"/>
            <a:ext cx="146903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80%</a:t>
            </a:r>
          </a:p>
        </p:txBody>
      </p:sp>
    </p:spTree>
    <p:extLst>
      <p:ext uri="{BB962C8B-B14F-4D97-AF65-F5344CB8AC3E}">
        <p14:creationId xmlns:p14="http://schemas.microsoft.com/office/powerpoint/2010/main" val="4052971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0-#ppt_w/2"/>
                                          </p:val>
                                        </p:tav>
                                        <p:tav tm="100000">
                                          <p:val>
                                            <p:strVal val="#ppt_x"/>
                                          </p:val>
                                        </p:tav>
                                      </p:tavLst>
                                    </p:anim>
                                    <p:anim calcmode="lin" valueType="num">
                                      <p:cBhvr additive="base">
                                        <p:cTn id="18" dur="2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0-#ppt_w/2"/>
                                          </p:val>
                                        </p:tav>
                                        <p:tav tm="100000">
                                          <p:val>
                                            <p:strVal val="#ppt_x"/>
                                          </p:val>
                                        </p:tav>
                                      </p:tavLst>
                                    </p:anim>
                                    <p:anim calcmode="lin" valueType="num">
                                      <p:cBhvr additive="base">
                                        <p:cTn id="23" dur="20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500"/>
                            </p:stCondLst>
                            <p:childTnLst>
                              <p:par>
                                <p:cTn id="25" presetID="2" presetClass="entr" presetSubtype="2" accel="50000" decel="5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2286000" y="685800"/>
            <a:ext cx="7696200" cy="707886"/>
          </a:xfrm>
          <a:prstGeom prst="rect">
            <a:avLst/>
          </a:prstGeom>
          <a:noFill/>
          <a:ln w="9525">
            <a:noFill/>
            <a:miter lim="800000"/>
            <a:headEnd/>
            <a:tailEnd/>
          </a:ln>
          <a:effectLst/>
        </p:spPr>
        <p:txBody>
          <a:bodyPr>
            <a:prstTxWarp prst="textNoShape">
              <a:avLst/>
            </a:prstTxWarp>
            <a:spAutoFit/>
          </a:bodyPr>
          <a:lstStyle/>
          <a:p>
            <a:pPr algn="ctr">
              <a:defRPr/>
            </a:pPr>
            <a:endParaRPr lang="en-US" sz="4000">
              <a:effectLst>
                <a:outerShdw blurRad="38100" dist="38100" dir="2700000" algn="tl">
                  <a:srgbClr val="DDDDDD"/>
                </a:outerShdw>
              </a:effectLst>
            </a:endParaRPr>
          </a:p>
        </p:txBody>
      </p:sp>
      <p:sp>
        <p:nvSpPr>
          <p:cNvPr id="208899" name="Text Box 3"/>
          <p:cNvSpPr txBox="1">
            <a:spLocks noChangeArrowheads="1"/>
          </p:cNvSpPr>
          <p:nvPr/>
        </p:nvSpPr>
        <p:spPr bwMode="auto">
          <a:xfrm>
            <a:off x="2057400" y="1371601"/>
            <a:ext cx="83820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endParaRPr lang="en-US" sz="4800">
              <a:effectLst>
                <a:outerShdw blurRad="38100" dist="38100" dir="2700000" algn="tl">
                  <a:srgbClr val="DDDDDD"/>
                </a:outerShdw>
              </a:effectLst>
              <a:latin typeface="Albertus Medium" pitchFamily="34" charset="0"/>
            </a:endParaRPr>
          </a:p>
        </p:txBody>
      </p:sp>
      <p:sp>
        <p:nvSpPr>
          <p:cNvPr id="241668" name="Text Box 4"/>
          <p:cNvSpPr txBox="1">
            <a:spLocks noChangeArrowheads="1"/>
          </p:cNvSpPr>
          <p:nvPr/>
        </p:nvSpPr>
        <p:spPr bwMode="auto">
          <a:xfrm>
            <a:off x="2133600" y="228601"/>
            <a:ext cx="7162800" cy="175432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latin typeface="Calibri" charset="0"/>
              </a:rPr>
              <a:t>Ways that instruction must be made more powerful for students “at-risk” for reading difficulties.</a:t>
            </a:r>
          </a:p>
        </p:txBody>
      </p:sp>
      <p:sp>
        <p:nvSpPr>
          <p:cNvPr id="208901" name="Text Box 5"/>
          <p:cNvSpPr txBox="1">
            <a:spLocks noChangeArrowheads="1"/>
          </p:cNvSpPr>
          <p:nvPr/>
        </p:nvSpPr>
        <p:spPr bwMode="auto">
          <a:xfrm>
            <a:off x="2590800" y="2987676"/>
            <a:ext cx="58674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More instructional time</a:t>
            </a:r>
          </a:p>
        </p:txBody>
      </p:sp>
      <p:sp>
        <p:nvSpPr>
          <p:cNvPr id="208902" name="Text Box 6"/>
          <p:cNvSpPr txBox="1">
            <a:spLocks noChangeArrowheads="1"/>
          </p:cNvSpPr>
          <p:nvPr/>
        </p:nvSpPr>
        <p:spPr bwMode="auto">
          <a:xfrm>
            <a:off x="1752600" y="2362201"/>
            <a:ext cx="91440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sz="3600" u="sng">
                <a:latin typeface="Calibri" charset="0"/>
              </a:rPr>
              <a:t>More powerful instruction involves:</a:t>
            </a:r>
          </a:p>
        </p:txBody>
      </p:sp>
      <p:sp>
        <p:nvSpPr>
          <p:cNvPr id="208903" name="Text Box 7"/>
          <p:cNvSpPr txBox="1">
            <a:spLocks noChangeArrowheads="1"/>
          </p:cNvSpPr>
          <p:nvPr/>
        </p:nvSpPr>
        <p:spPr bwMode="auto">
          <a:xfrm>
            <a:off x="2590800" y="3429001"/>
            <a:ext cx="58674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Smaller instructional groups</a:t>
            </a:r>
          </a:p>
        </p:txBody>
      </p:sp>
      <p:sp>
        <p:nvSpPr>
          <p:cNvPr id="241672" name="Text Box 8"/>
          <p:cNvSpPr txBox="1">
            <a:spLocks noChangeArrowheads="1"/>
          </p:cNvSpPr>
          <p:nvPr/>
        </p:nvSpPr>
        <p:spPr bwMode="auto">
          <a:xfrm>
            <a:off x="2590800" y="3810001"/>
            <a:ext cx="5867400" cy="461665"/>
          </a:xfrm>
          <a:prstGeom prst="rect">
            <a:avLst/>
          </a:prstGeom>
          <a:noFill/>
          <a:ln w="9525">
            <a:noFill/>
            <a:miter lim="800000"/>
            <a:headEnd/>
            <a:tailEnd/>
          </a:ln>
        </p:spPr>
        <p:txBody>
          <a:bodyPr>
            <a:prstTxWarp prst="textNoShape">
              <a:avLst/>
            </a:prstTxWarp>
            <a:spAutoFit/>
          </a:bodyPr>
          <a:lstStyle/>
          <a:p>
            <a:pPr>
              <a:spcBef>
                <a:spcPct val="50000"/>
              </a:spcBef>
            </a:pPr>
            <a:endParaRPr lang="en-US" sz="2400">
              <a:latin typeface="Calibri" charset="0"/>
            </a:endParaRPr>
          </a:p>
        </p:txBody>
      </p:sp>
      <p:sp>
        <p:nvSpPr>
          <p:cNvPr id="208905" name="Text Box 9"/>
          <p:cNvSpPr txBox="1">
            <a:spLocks noChangeArrowheads="1"/>
          </p:cNvSpPr>
          <p:nvPr/>
        </p:nvSpPr>
        <p:spPr bwMode="auto">
          <a:xfrm>
            <a:off x="2590800" y="4419601"/>
            <a:ext cx="58674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Clearer and more detailed explanations</a:t>
            </a:r>
          </a:p>
        </p:txBody>
      </p:sp>
      <p:sp>
        <p:nvSpPr>
          <p:cNvPr id="208906" name="Text Box 10"/>
          <p:cNvSpPr txBox="1">
            <a:spLocks noChangeArrowheads="1"/>
          </p:cNvSpPr>
          <p:nvPr/>
        </p:nvSpPr>
        <p:spPr bwMode="auto">
          <a:xfrm>
            <a:off x="2590800" y="4876801"/>
            <a:ext cx="75438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More systematic instructional sequences</a:t>
            </a:r>
          </a:p>
        </p:txBody>
      </p:sp>
      <p:sp>
        <p:nvSpPr>
          <p:cNvPr id="208907" name="Text Box 11"/>
          <p:cNvSpPr txBox="1">
            <a:spLocks noChangeArrowheads="1"/>
          </p:cNvSpPr>
          <p:nvPr/>
        </p:nvSpPr>
        <p:spPr bwMode="auto">
          <a:xfrm>
            <a:off x="2590800" y="5334001"/>
            <a:ext cx="75438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More extensive opportunities for guided practice</a:t>
            </a:r>
          </a:p>
        </p:txBody>
      </p:sp>
      <p:sp>
        <p:nvSpPr>
          <p:cNvPr id="208908" name="Text Box 12"/>
          <p:cNvSpPr txBox="1">
            <a:spLocks noChangeArrowheads="1"/>
          </p:cNvSpPr>
          <p:nvPr/>
        </p:nvSpPr>
        <p:spPr bwMode="auto">
          <a:xfrm>
            <a:off x="2590800" y="5791201"/>
            <a:ext cx="75438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More opportunities for error correction and feedback</a:t>
            </a:r>
          </a:p>
        </p:txBody>
      </p:sp>
      <p:sp>
        <p:nvSpPr>
          <p:cNvPr id="208909" name="Text Box 13"/>
          <p:cNvSpPr txBox="1">
            <a:spLocks noChangeArrowheads="1"/>
          </p:cNvSpPr>
          <p:nvPr/>
        </p:nvSpPr>
        <p:spPr bwMode="auto">
          <a:xfrm>
            <a:off x="2590800" y="3886201"/>
            <a:ext cx="65532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charset="0"/>
              </a:rPr>
              <a:t>More precisely targeted at right level</a:t>
            </a:r>
          </a:p>
        </p:txBody>
      </p:sp>
      <p:grpSp>
        <p:nvGrpSpPr>
          <p:cNvPr id="2" name="Group 14"/>
          <p:cNvGrpSpPr>
            <a:grpSpLocks/>
          </p:cNvGrpSpPr>
          <p:nvPr/>
        </p:nvGrpSpPr>
        <p:grpSpPr bwMode="auto">
          <a:xfrm>
            <a:off x="6629400" y="3124200"/>
            <a:ext cx="2438400" cy="685800"/>
            <a:chOff x="3216" y="1968"/>
            <a:chExt cx="1536" cy="432"/>
          </a:xfrm>
        </p:grpSpPr>
        <p:sp>
          <p:nvSpPr>
            <p:cNvPr id="241682" name="AutoShape 15"/>
            <p:cNvSpPr>
              <a:spLocks/>
            </p:cNvSpPr>
            <p:nvPr/>
          </p:nvSpPr>
          <p:spPr bwMode="auto">
            <a:xfrm>
              <a:off x="3216" y="1968"/>
              <a:ext cx="144" cy="432"/>
            </a:xfrm>
            <a:prstGeom prst="rightBrace">
              <a:avLst>
                <a:gd name="adj1" fmla="val 25000"/>
                <a:gd name="adj2" fmla="val 50000"/>
              </a:avLst>
            </a:prstGeom>
            <a:noFill/>
            <a:ln w="38100">
              <a:solidFill>
                <a:srgbClr val="FFFF00"/>
              </a:solidFill>
              <a:round/>
              <a:headEnd/>
              <a:tailEnd/>
            </a:ln>
          </p:spPr>
          <p:txBody>
            <a:bodyPr wrap="none" anchor="ctr">
              <a:prstTxWarp prst="textNoShape">
                <a:avLst/>
              </a:prstTxWarp>
            </a:bodyPr>
            <a:lstStyle/>
            <a:p>
              <a:endParaRPr lang="en-US" sz="2400">
                <a:latin typeface="Calibri" charset="0"/>
              </a:endParaRPr>
            </a:p>
          </p:txBody>
        </p:sp>
        <p:sp>
          <p:nvSpPr>
            <p:cNvPr id="241683" name="Text Box 16"/>
            <p:cNvSpPr txBox="1">
              <a:spLocks noChangeArrowheads="1"/>
            </p:cNvSpPr>
            <p:nvPr/>
          </p:nvSpPr>
          <p:spPr bwMode="auto">
            <a:xfrm>
              <a:off x="3360" y="1968"/>
              <a:ext cx="1392" cy="368"/>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latin typeface="Times New Roman" charset="0"/>
                </a:rPr>
                <a:t>resources</a:t>
              </a:r>
            </a:p>
          </p:txBody>
        </p:sp>
      </p:grpSp>
      <p:grpSp>
        <p:nvGrpSpPr>
          <p:cNvPr id="3" name="Group 17"/>
          <p:cNvGrpSpPr>
            <a:grpSpLocks/>
          </p:cNvGrpSpPr>
          <p:nvPr/>
        </p:nvGrpSpPr>
        <p:grpSpPr bwMode="auto">
          <a:xfrm>
            <a:off x="8863014" y="3524250"/>
            <a:ext cx="1652587" cy="2590800"/>
            <a:chOff x="4623" y="2220"/>
            <a:chExt cx="1041" cy="1632"/>
          </a:xfrm>
        </p:grpSpPr>
        <p:sp>
          <p:nvSpPr>
            <p:cNvPr id="241680" name="AutoShape 18"/>
            <p:cNvSpPr>
              <a:spLocks/>
            </p:cNvSpPr>
            <p:nvPr/>
          </p:nvSpPr>
          <p:spPr bwMode="auto">
            <a:xfrm rot="-2519253">
              <a:off x="4623" y="2220"/>
              <a:ext cx="336" cy="1632"/>
            </a:xfrm>
            <a:prstGeom prst="rightBrace">
              <a:avLst>
                <a:gd name="adj1" fmla="val 40476"/>
                <a:gd name="adj2" fmla="val 50000"/>
              </a:avLst>
            </a:prstGeom>
            <a:noFill/>
            <a:ln w="38100">
              <a:solidFill>
                <a:srgbClr val="FFFF00"/>
              </a:solidFill>
              <a:round/>
              <a:headEnd/>
              <a:tailEnd/>
            </a:ln>
          </p:spPr>
          <p:txBody>
            <a:bodyPr wrap="none" anchor="ctr">
              <a:prstTxWarp prst="textNoShape">
                <a:avLst/>
              </a:prstTxWarp>
            </a:bodyPr>
            <a:lstStyle/>
            <a:p>
              <a:endParaRPr lang="en-US" sz="2400">
                <a:latin typeface="Calibri" charset="0"/>
              </a:endParaRPr>
            </a:p>
          </p:txBody>
        </p:sp>
        <p:sp>
          <p:nvSpPr>
            <p:cNvPr id="241681" name="Text Box 19"/>
            <p:cNvSpPr txBox="1">
              <a:spLocks noChangeArrowheads="1"/>
            </p:cNvSpPr>
            <p:nvPr/>
          </p:nvSpPr>
          <p:spPr bwMode="auto">
            <a:xfrm>
              <a:off x="4896" y="2640"/>
              <a:ext cx="768" cy="407"/>
            </a:xfrm>
            <a:prstGeom prst="rect">
              <a:avLst/>
            </a:prstGeom>
            <a:noFill/>
            <a:ln w="9525">
              <a:noFill/>
              <a:miter lim="800000"/>
              <a:headEnd/>
              <a:tailEnd/>
            </a:ln>
          </p:spPr>
          <p:txBody>
            <a:bodyPr>
              <a:prstTxWarp prst="textNoShape">
                <a:avLst/>
              </a:prstTxWarp>
              <a:spAutoFit/>
            </a:bodyPr>
            <a:lstStyle/>
            <a:p>
              <a:pPr>
                <a:spcBef>
                  <a:spcPct val="50000"/>
                </a:spcBef>
              </a:pPr>
              <a:r>
                <a:rPr lang="en-US" sz="3600" dirty="0">
                  <a:latin typeface="Times New Roman" charset="0"/>
                </a:rPr>
                <a:t>skill</a:t>
              </a:r>
            </a:p>
          </p:txBody>
        </p:sp>
      </p:grpSp>
    </p:spTree>
    <p:extLst>
      <p:ext uri="{BB962C8B-B14F-4D97-AF65-F5344CB8AC3E}">
        <p14:creationId xmlns:p14="http://schemas.microsoft.com/office/powerpoint/2010/main" val="5409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8902"/>
                                        </p:tgtEl>
                                        <p:attrNameLst>
                                          <p:attrName>style.visibility</p:attrName>
                                        </p:attrNameLst>
                                      </p:cBhvr>
                                      <p:to>
                                        <p:strVal val="visible"/>
                                      </p:to>
                                    </p:set>
                                    <p:anim calcmode="lin" valueType="num">
                                      <p:cBhvr additive="base">
                                        <p:cTn id="7" dur="500" fill="hold"/>
                                        <p:tgtEl>
                                          <p:spTgt spid="208902"/>
                                        </p:tgtEl>
                                        <p:attrNameLst>
                                          <p:attrName>ppt_x</p:attrName>
                                        </p:attrNameLst>
                                      </p:cBhvr>
                                      <p:tavLst>
                                        <p:tav tm="0">
                                          <p:val>
                                            <p:strVal val="0-#ppt_w/2"/>
                                          </p:val>
                                        </p:tav>
                                        <p:tav tm="100000">
                                          <p:val>
                                            <p:strVal val="#ppt_x"/>
                                          </p:val>
                                        </p:tav>
                                      </p:tavLst>
                                    </p:anim>
                                    <p:anim calcmode="lin" valueType="num">
                                      <p:cBhvr additive="base">
                                        <p:cTn id="8" dur="500" fill="hold"/>
                                        <p:tgtEl>
                                          <p:spTgt spid="2089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8901"/>
                                        </p:tgtEl>
                                        <p:attrNameLst>
                                          <p:attrName>style.visibility</p:attrName>
                                        </p:attrNameLst>
                                      </p:cBhvr>
                                      <p:to>
                                        <p:strVal val="visible"/>
                                      </p:to>
                                    </p:set>
                                    <p:anim calcmode="lin" valueType="num">
                                      <p:cBhvr additive="base">
                                        <p:cTn id="13" dur="500" fill="hold"/>
                                        <p:tgtEl>
                                          <p:spTgt spid="208901"/>
                                        </p:tgtEl>
                                        <p:attrNameLst>
                                          <p:attrName>ppt_x</p:attrName>
                                        </p:attrNameLst>
                                      </p:cBhvr>
                                      <p:tavLst>
                                        <p:tav tm="0">
                                          <p:val>
                                            <p:strVal val="0-#ppt_w/2"/>
                                          </p:val>
                                        </p:tav>
                                        <p:tav tm="100000">
                                          <p:val>
                                            <p:strVal val="#ppt_x"/>
                                          </p:val>
                                        </p:tav>
                                      </p:tavLst>
                                    </p:anim>
                                    <p:anim calcmode="lin" valueType="num">
                                      <p:cBhvr additive="base">
                                        <p:cTn id="14" dur="500" fill="hold"/>
                                        <p:tgtEl>
                                          <p:spTgt spid="2089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8903"/>
                                        </p:tgtEl>
                                        <p:attrNameLst>
                                          <p:attrName>style.visibility</p:attrName>
                                        </p:attrNameLst>
                                      </p:cBhvr>
                                      <p:to>
                                        <p:strVal val="visible"/>
                                      </p:to>
                                    </p:set>
                                    <p:anim calcmode="lin" valueType="num">
                                      <p:cBhvr additive="base">
                                        <p:cTn id="19" dur="500" fill="hold"/>
                                        <p:tgtEl>
                                          <p:spTgt spid="208903"/>
                                        </p:tgtEl>
                                        <p:attrNameLst>
                                          <p:attrName>ppt_x</p:attrName>
                                        </p:attrNameLst>
                                      </p:cBhvr>
                                      <p:tavLst>
                                        <p:tav tm="0">
                                          <p:val>
                                            <p:strVal val="0-#ppt_w/2"/>
                                          </p:val>
                                        </p:tav>
                                        <p:tav tm="100000">
                                          <p:val>
                                            <p:strVal val="#ppt_x"/>
                                          </p:val>
                                        </p:tav>
                                      </p:tavLst>
                                    </p:anim>
                                    <p:anim calcmode="lin" valueType="num">
                                      <p:cBhvr additive="base">
                                        <p:cTn id="20" dur="500" fill="hold"/>
                                        <p:tgtEl>
                                          <p:spTgt spid="2089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8909"/>
                                        </p:tgtEl>
                                        <p:attrNameLst>
                                          <p:attrName>style.visibility</p:attrName>
                                        </p:attrNameLst>
                                      </p:cBhvr>
                                      <p:to>
                                        <p:strVal val="visible"/>
                                      </p:to>
                                    </p:set>
                                    <p:anim calcmode="lin" valueType="num">
                                      <p:cBhvr additive="base">
                                        <p:cTn id="25" dur="500" fill="hold"/>
                                        <p:tgtEl>
                                          <p:spTgt spid="208909"/>
                                        </p:tgtEl>
                                        <p:attrNameLst>
                                          <p:attrName>ppt_x</p:attrName>
                                        </p:attrNameLst>
                                      </p:cBhvr>
                                      <p:tavLst>
                                        <p:tav tm="0">
                                          <p:val>
                                            <p:strVal val="0-#ppt_w/2"/>
                                          </p:val>
                                        </p:tav>
                                        <p:tav tm="100000">
                                          <p:val>
                                            <p:strVal val="#ppt_x"/>
                                          </p:val>
                                        </p:tav>
                                      </p:tavLst>
                                    </p:anim>
                                    <p:anim calcmode="lin" valueType="num">
                                      <p:cBhvr additive="base">
                                        <p:cTn id="26" dur="500" fill="hold"/>
                                        <p:tgtEl>
                                          <p:spTgt spid="20890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8905"/>
                                        </p:tgtEl>
                                        <p:attrNameLst>
                                          <p:attrName>style.visibility</p:attrName>
                                        </p:attrNameLst>
                                      </p:cBhvr>
                                      <p:to>
                                        <p:strVal val="visible"/>
                                      </p:to>
                                    </p:set>
                                    <p:anim calcmode="lin" valueType="num">
                                      <p:cBhvr additive="base">
                                        <p:cTn id="31" dur="500" fill="hold"/>
                                        <p:tgtEl>
                                          <p:spTgt spid="208905"/>
                                        </p:tgtEl>
                                        <p:attrNameLst>
                                          <p:attrName>ppt_x</p:attrName>
                                        </p:attrNameLst>
                                      </p:cBhvr>
                                      <p:tavLst>
                                        <p:tav tm="0">
                                          <p:val>
                                            <p:strVal val="0-#ppt_w/2"/>
                                          </p:val>
                                        </p:tav>
                                        <p:tav tm="100000">
                                          <p:val>
                                            <p:strVal val="#ppt_x"/>
                                          </p:val>
                                        </p:tav>
                                      </p:tavLst>
                                    </p:anim>
                                    <p:anim calcmode="lin" valueType="num">
                                      <p:cBhvr additive="base">
                                        <p:cTn id="32" dur="500" fill="hold"/>
                                        <p:tgtEl>
                                          <p:spTgt spid="20890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8906"/>
                                        </p:tgtEl>
                                        <p:attrNameLst>
                                          <p:attrName>style.visibility</p:attrName>
                                        </p:attrNameLst>
                                      </p:cBhvr>
                                      <p:to>
                                        <p:strVal val="visible"/>
                                      </p:to>
                                    </p:set>
                                    <p:anim calcmode="lin" valueType="num">
                                      <p:cBhvr additive="base">
                                        <p:cTn id="37" dur="500" fill="hold"/>
                                        <p:tgtEl>
                                          <p:spTgt spid="208906"/>
                                        </p:tgtEl>
                                        <p:attrNameLst>
                                          <p:attrName>ppt_x</p:attrName>
                                        </p:attrNameLst>
                                      </p:cBhvr>
                                      <p:tavLst>
                                        <p:tav tm="0">
                                          <p:val>
                                            <p:strVal val="0-#ppt_w/2"/>
                                          </p:val>
                                        </p:tav>
                                        <p:tav tm="100000">
                                          <p:val>
                                            <p:strVal val="#ppt_x"/>
                                          </p:val>
                                        </p:tav>
                                      </p:tavLst>
                                    </p:anim>
                                    <p:anim calcmode="lin" valueType="num">
                                      <p:cBhvr additive="base">
                                        <p:cTn id="38" dur="500" fill="hold"/>
                                        <p:tgtEl>
                                          <p:spTgt spid="20890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8907"/>
                                        </p:tgtEl>
                                        <p:attrNameLst>
                                          <p:attrName>style.visibility</p:attrName>
                                        </p:attrNameLst>
                                      </p:cBhvr>
                                      <p:to>
                                        <p:strVal val="visible"/>
                                      </p:to>
                                    </p:set>
                                    <p:anim calcmode="lin" valueType="num">
                                      <p:cBhvr additive="base">
                                        <p:cTn id="43" dur="500" fill="hold"/>
                                        <p:tgtEl>
                                          <p:spTgt spid="208907"/>
                                        </p:tgtEl>
                                        <p:attrNameLst>
                                          <p:attrName>ppt_x</p:attrName>
                                        </p:attrNameLst>
                                      </p:cBhvr>
                                      <p:tavLst>
                                        <p:tav tm="0">
                                          <p:val>
                                            <p:strVal val="0-#ppt_w/2"/>
                                          </p:val>
                                        </p:tav>
                                        <p:tav tm="100000">
                                          <p:val>
                                            <p:strVal val="#ppt_x"/>
                                          </p:val>
                                        </p:tav>
                                      </p:tavLst>
                                    </p:anim>
                                    <p:anim calcmode="lin" valueType="num">
                                      <p:cBhvr additive="base">
                                        <p:cTn id="44" dur="500" fill="hold"/>
                                        <p:tgtEl>
                                          <p:spTgt spid="2089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8908"/>
                                        </p:tgtEl>
                                        <p:attrNameLst>
                                          <p:attrName>style.visibility</p:attrName>
                                        </p:attrNameLst>
                                      </p:cBhvr>
                                      <p:to>
                                        <p:strVal val="visible"/>
                                      </p:to>
                                    </p:set>
                                    <p:anim calcmode="lin" valueType="num">
                                      <p:cBhvr additive="base">
                                        <p:cTn id="49" dur="500" fill="hold"/>
                                        <p:tgtEl>
                                          <p:spTgt spid="208908"/>
                                        </p:tgtEl>
                                        <p:attrNameLst>
                                          <p:attrName>ppt_x</p:attrName>
                                        </p:attrNameLst>
                                      </p:cBhvr>
                                      <p:tavLst>
                                        <p:tav tm="0">
                                          <p:val>
                                            <p:strVal val="0-#ppt_w/2"/>
                                          </p:val>
                                        </p:tav>
                                        <p:tav tm="100000">
                                          <p:val>
                                            <p:strVal val="#ppt_x"/>
                                          </p:val>
                                        </p:tav>
                                      </p:tavLst>
                                    </p:anim>
                                    <p:anim calcmode="lin" valueType="num">
                                      <p:cBhvr additive="base">
                                        <p:cTn id="50" dur="500" fill="hold"/>
                                        <p:tgtEl>
                                          <p:spTgt spid="20890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ppt_x</p:attrName>
                                        </p:attrNameLst>
                                      </p:cBhvr>
                                      <p:tavLst>
                                        <p:tav tm="0">
                                          <p:val>
                                            <p:strVal val="#ppt_x-#ppt_w/2"/>
                                          </p:val>
                                        </p:tav>
                                        <p:tav tm="100000">
                                          <p:val>
                                            <p:strVal val="#ppt_x"/>
                                          </p:val>
                                        </p:tav>
                                      </p:tavLst>
                                    </p:anim>
                                    <p:anim calcmode="lin" valueType="num">
                                      <p:cBhvr>
                                        <p:cTn id="56" dur="500" fill="hold"/>
                                        <p:tgtEl>
                                          <p:spTgt spid="2"/>
                                        </p:tgtEl>
                                        <p:attrNameLst>
                                          <p:attrName>ppt_y</p:attrName>
                                        </p:attrNameLst>
                                      </p:cBhvr>
                                      <p:tavLst>
                                        <p:tav tm="0">
                                          <p:val>
                                            <p:strVal val="#ppt_y"/>
                                          </p:val>
                                        </p:tav>
                                        <p:tav tm="100000">
                                          <p:val>
                                            <p:strVal val="#ppt_y"/>
                                          </p:val>
                                        </p:tav>
                                      </p:tavLst>
                                    </p:anim>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ppt_x</p:attrName>
                                        </p:attrNameLst>
                                      </p:cBhvr>
                                      <p:tavLst>
                                        <p:tav tm="0">
                                          <p:val>
                                            <p:strVal val="#ppt_x-#ppt_w/2"/>
                                          </p:val>
                                        </p:tav>
                                        <p:tav tm="100000">
                                          <p:val>
                                            <p:strVal val="#ppt_x"/>
                                          </p:val>
                                        </p:tav>
                                      </p:tavLst>
                                    </p:anim>
                                    <p:anim calcmode="lin" valueType="num">
                                      <p:cBhvr>
                                        <p:cTn id="64" dur="500" fill="hold"/>
                                        <p:tgtEl>
                                          <p:spTgt spid="3"/>
                                        </p:tgtEl>
                                        <p:attrNameLst>
                                          <p:attrName>ppt_y</p:attrName>
                                        </p:attrNameLst>
                                      </p:cBhvr>
                                      <p:tavLst>
                                        <p:tav tm="0">
                                          <p:val>
                                            <p:strVal val="#ppt_y"/>
                                          </p:val>
                                        </p:tav>
                                        <p:tav tm="100000">
                                          <p:val>
                                            <p:strVal val="#ppt_y"/>
                                          </p:val>
                                        </p:tav>
                                      </p:tavLst>
                                    </p:anim>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utoUpdateAnimBg="0"/>
      <p:bldP spid="208902" grpId="0" autoUpdateAnimBg="0"/>
      <p:bldP spid="208903" grpId="0" autoUpdateAnimBg="0"/>
      <p:bldP spid="208905" grpId="0" autoUpdateAnimBg="0"/>
      <p:bldP spid="208906" grpId="0" autoUpdateAnimBg="0"/>
      <p:bldP spid="208907" grpId="0" autoUpdateAnimBg="0"/>
      <p:bldP spid="208908" grpId="0" autoUpdateAnimBg="0"/>
      <p:bldP spid="20890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D2EC-3A09-0B4D-A0E7-BA946866D2F9}"/>
              </a:ext>
            </a:extLst>
          </p:cNvPr>
          <p:cNvSpPr>
            <a:spLocks noGrp="1"/>
          </p:cNvSpPr>
          <p:nvPr>
            <p:ph type="title"/>
          </p:nvPr>
        </p:nvSpPr>
        <p:spPr>
          <a:xfrm>
            <a:off x="2152650" y="1"/>
            <a:ext cx="7886700" cy="1325563"/>
          </a:xfrm>
        </p:spPr>
        <p:txBody>
          <a:bodyPr/>
          <a:lstStyle/>
          <a:p>
            <a:pPr algn="ctr"/>
            <a:r>
              <a:rPr lang="en-US" b="1" dirty="0">
                <a:solidFill>
                  <a:srgbClr val="0070C0"/>
                </a:solidFill>
              </a:rPr>
              <a:t>Kindergarten Tier 3 Instruction</a:t>
            </a:r>
          </a:p>
        </p:txBody>
      </p:sp>
      <p:sp>
        <p:nvSpPr>
          <p:cNvPr id="3" name="Content Placeholder 2">
            <a:extLst>
              <a:ext uri="{FF2B5EF4-FFF2-40B4-BE49-F238E27FC236}">
                <a16:creationId xmlns:a16="http://schemas.microsoft.com/office/drawing/2014/main" id="{53149572-EE1C-734E-9613-6D9E62FA4C8A}"/>
              </a:ext>
            </a:extLst>
          </p:cNvPr>
          <p:cNvSpPr>
            <a:spLocks noGrp="1"/>
          </p:cNvSpPr>
          <p:nvPr>
            <p:ph idx="1"/>
          </p:nvPr>
        </p:nvSpPr>
        <p:spPr>
          <a:xfrm>
            <a:off x="1756012" y="1325564"/>
            <a:ext cx="8911988" cy="5711587"/>
          </a:xfrm>
        </p:spPr>
        <p:txBody>
          <a:bodyPr>
            <a:normAutofit/>
          </a:bodyPr>
          <a:lstStyle/>
          <a:p>
            <a:pPr>
              <a:buClr>
                <a:srgbClr val="0070C0"/>
              </a:buClr>
            </a:pPr>
            <a:r>
              <a:rPr lang="en-US" sz="3100" dirty="0"/>
              <a:t>6 Kindergarten students were not acquiring basic literacy skills at the same rate as the other students</a:t>
            </a:r>
          </a:p>
          <a:p>
            <a:pPr>
              <a:buClr>
                <a:srgbClr val="0070C0"/>
              </a:buClr>
            </a:pPr>
            <a:endParaRPr lang="en-US" sz="3100" dirty="0"/>
          </a:p>
          <a:p>
            <a:pPr>
              <a:buClr>
                <a:srgbClr val="0070C0"/>
              </a:buClr>
            </a:pPr>
            <a:r>
              <a:rPr lang="en-US" sz="3100" dirty="0"/>
              <a:t>Grade level PLC engaged in the problem-solving process.  </a:t>
            </a:r>
          </a:p>
          <a:p>
            <a:pPr>
              <a:buClr>
                <a:srgbClr val="0070C0"/>
              </a:buClr>
            </a:pPr>
            <a:endParaRPr lang="en-US" sz="3100" dirty="0"/>
          </a:p>
          <a:p>
            <a:pPr>
              <a:buClr>
                <a:srgbClr val="0070C0"/>
              </a:buClr>
            </a:pPr>
            <a:r>
              <a:rPr lang="en-US" sz="3100" dirty="0"/>
              <a:t>Using a “standard protocol” approach, the team decided to implement a multi-sensory approach to instruction but also wanted to document the effectiveness of that approach</a:t>
            </a:r>
          </a:p>
          <a:p>
            <a:pPr marL="342900" lvl="1" indent="0">
              <a:buNone/>
            </a:pPr>
            <a:endParaRPr lang="en-US" dirty="0"/>
          </a:p>
        </p:txBody>
      </p:sp>
    </p:spTree>
    <p:extLst>
      <p:ext uri="{BB962C8B-B14F-4D97-AF65-F5344CB8AC3E}">
        <p14:creationId xmlns:p14="http://schemas.microsoft.com/office/powerpoint/2010/main" val="3136504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D2EC-3A09-0B4D-A0E7-BA946866D2F9}"/>
              </a:ext>
            </a:extLst>
          </p:cNvPr>
          <p:cNvSpPr>
            <a:spLocks noGrp="1"/>
          </p:cNvSpPr>
          <p:nvPr>
            <p:ph type="title"/>
          </p:nvPr>
        </p:nvSpPr>
        <p:spPr>
          <a:xfrm>
            <a:off x="2152650" y="1"/>
            <a:ext cx="7886700" cy="1325563"/>
          </a:xfrm>
        </p:spPr>
        <p:txBody>
          <a:bodyPr/>
          <a:lstStyle/>
          <a:p>
            <a:pPr algn="ctr"/>
            <a:r>
              <a:rPr lang="en-US" b="1" dirty="0">
                <a:solidFill>
                  <a:srgbClr val="0070C0"/>
                </a:solidFill>
              </a:rPr>
              <a:t>Kindergarten Tier 3 Instruction</a:t>
            </a:r>
          </a:p>
        </p:txBody>
      </p:sp>
      <p:sp>
        <p:nvSpPr>
          <p:cNvPr id="3" name="Content Placeholder 2">
            <a:extLst>
              <a:ext uri="{FF2B5EF4-FFF2-40B4-BE49-F238E27FC236}">
                <a16:creationId xmlns:a16="http://schemas.microsoft.com/office/drawing/2014/main" id="{53149572-EE1C-734E-9613-6D9E62FA4C8A}"/>
              </a:ext>
            </a:extLst>
          </p:cNvPr>
          <p:cNvSpPr>
            <a:spLocks noGrp="1"/>
          </p:cNvSpPr>
          <p:nvPr>
            <p:ph idx="1"/>
          </p:nvPr>
        </p:nvSpPr>
        <p:spPr>
          <a:xfrm>
            <a:off x="1646830" y="1146413"/>
            <a:ext cx="8911988" cy="5711587"/>
          </a:xfrm>
        </p:spPr>
        <p:txBody>
          <a:bodyPr>
            <a:normAutofit/>
          </a:bodyPr>
          <a:lstStyle/>
          <a:p>
            <a:pPr marL="0" indent="0">
              <a:buClr>
                <a:srgbClr val="0070C0"/>
              </a:buClr>
              <a:buNone/>
            </a:pPr>
            <a:r>
              <a:rPr lang="en-US" sz="3100" dirty="0"/>
              <a:t>Letters and sounds were assessed to determine which ones were and were not acquired</a:t>
            </a:r>
          </a:p>
          <a:p>
            <a:pPr>
              <a:buClr>
                <a:srgbClr val="0070C0"/>
              </a:buClr>
            </a:pPr>
            <a:r>
              <a:rPr lang="en-US" sz="3100" dirty="0"/>
              <a:t>Those that were not acquired were randomly assigned to two teaching conditions;</a:t>
            </a:r>
          </a:p>
          <a:p>
            <a:pPr lvl="1">
              <a:buClr>
                <a:srgbClr val="0070C0"/>
              </a:buClr>
            </a:pPr>
            <a:r>
              <a:rPr lang="en-US" sz="2600" dirty="0"/>
              <a:t>Multi-sensory</a:t>
            </a:r>
          </a:p>
          <a:p>
            <a:pPr lvl="1">
              <a:buClr>
                <a:srgbClr val="0070C0"/>
              </a:buClr>
            </a:pPr>
            <a:r>
              <a:rPr lang="en-US" sz="2600" dirty="0"/>
              <a:t>Typical instruction, used to date, in the kindergarten program</a:t>
            </a:r>
          </a:p>
          <a:p>
            <a:pPr lvl="1">
              <a:buClr>
                <a:srgbClr val="0070C0"/>
              </a:buClr>
            </a:pPr>
            <a:endParaRPr lang="en-US" sz="2600" dirty="0"/>
          </a:p>
          <a:p>
            <a:pPr>
              <a:buClr>
                <a:srgbClr val="0070C0"/>
              </a:buClr>
            </a:pPr>
            <a:r>
              <a:rPr lang="en-US" sz="3100" dirty="0"/>
              <a:t>Students acquired basic literacy skills at significantly higher levels of accuracy using the multisensory approach</a:t>
            </a:r>
          </a:p>
          <a:p>
            <a:pPr marL="342900" lvl="1" indent="0">
              <a:buNone/>
            </a:pPr>
            <a:endParaRPr lang="en-US" dirty="0"/>
          </a:p>
        </p:txBody>
      </p:sp>
    </p:spTree>
    <p:extLst>
      <p:ext uri="{BB962C8B-B14F-4D97-AF65-F5344CB8AC3E}">
        <p14:creationId xmlns:p14="http://schemas.microsoft.com/office/powerpoint/2010/main" val="2943992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FC7985-EF7D-F14D-AF5B-8C4F6A1F5AA2}"/>
              </a:ext>
            </a:extLst>
          </p:cNvPr>
          <p:cNvSpPr>
            <a:spLocks noGrp="1"/>
          </p:cNvSpPr>
          <p:nvPr>
            <p:ph type="title"/>
          </p:nvPr>
        </p:nvSpPr>
        <p:spPr>
          <a:xfrm>
            <a:off x="2152650" y="348455"/>
            <a:ext cx="7886700" cy="381701"/>
          </a:xfrm>
        </p:spPr>
        <p:txBody>
          <a:bodyPr>
            <a:noAutofit/>
          </a:bodyPr>
          <a:lstStyle/>
          <a:p>
            <a:pPr algn="ctr"/>
            <a:r>
              <a:rPr lang="en-US" sz="3200" b="1" dirty="0"/>
              <a:t>Assessing Intervention Effectiveness</a:t>
            </a:r>
            <a:br>
              <a:rPr lang="en-US" sz="3200" b="1" dirty="0"/>
            </a:br>
            <a:r>
              <a:rPr lang="en-US" sz="3200" b="1" dirty="0"/>
              <a:t>Embedded in Early Literacy Instruction</a:t>
            </a:r>
          </a:p>
        </p:txBody>
      </p:sp>
      <p:graphicFrame>
        <p:nvGraphicFramePr>
          <p:cNvPr id="7" name="Content Placeholder 6">
            <a:extLst>
              <a:ext uri="{FF2B5EF4-FFF2-40B4-BE49-F238E27FC236}">
                <a16:creationId xmlns:a16="http://schemas.microsoft.com/office/drawing/2014/main" id="{DB2E7079-9A9F-A344-B1A3-A4F49785E7BC}"/>
              </a:ext>
            </a:extLst>
          </p:cNvPr>
          <p:cNvGraphicFramePr>
            <a:graphicFrameLocks noGrp="1"/>
          </p:cNvGraphicFramePr>
          <p:nvPr>
            <p:ph idx="1"/>
            <p:extLst/>
          </p:nvPr>
        </p:nvGraphicFramePr>
        <p:xfrm>
          <a:off x="1878842" y="1724585"/>
          <a:ext cx="8693624" cy="4403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417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1580C8-274F-5747-85C7-36786E5204BD}"/>
              </a:ext>
            </a:extLst>
          </p:cNvPr>
          <p:cNvSpPr>
            <a:spLocks noGrp="1"/>
          </p:cNvSpPr>
          <p:nvPr>
            <p:ph type="ctrTitle"/>
          </p:nvPr>
        </p:nvSpPr>
        <p:spPr/>
        <p:txBody>
          <a:bodyPr>
            <a:normAutofit fontScale="90000"/>
          </a:bodyPr>
          <a:lstStyle/>
          <a:p>
            <a:r>
              <a:rPr lang="en-US" b="1" dirty="0">
                <a:solidFill>
                  <a:srgbClr val="0070C0"/>
                </a:solidFill>
              </a:rPr>
              <a:t>Where Do Educators “Share” the Responsibility for Teaching and Learning?</a:t>
            </a:r>
          </a:p>
        </p:txBody>
      </p:sp>
      <p:sp>
        <p:nvSpPr>
          <p:cNvPr id="5" name="Subtitle 4">
            <a:extLst>
              <a:ext uri="{FF2B5EF4-FFF2-40B4-BE49-F238E27FC236}">
                <a16:creationId xmlns:a16="http://schemas.microsoft.com/office/drawing/2014/main" id="{062641FD-1BEB-0847-ACFE-D19CE049337C}"/>
              </a:ext>
            </a:extLst>
          </p:cNvPr>
          <p:cNvSpPr>
            <a:spLocks noGrp="1"/>
          </p:cNvSpPr>
          <p:nvPr>
            <p:ph type="subTitle" idx="1"/>
          </p:nvPr>
        </p:nvSpPr>
        <p:spPr>
          <a:xfrm>
            <a:off x="1524000" y="4017963"/>
            <a:ext cx="9144000" cy="1655762"/>
          </a:xfrm>
        </p:spPr>
        <p:txBody>
          <a:bodyPr/>
          <a:lstStyle/>
          <a:p>
            <a:endParaRPr lang="en-US" dirty="0"/>
          </a:p>
          <a:p>
            <a:r>
              <a:rPr lang="en-US" sz="4000" dirty="0"/>
              <a:t>During the Lesson Design and Delivery Process!!</a:t>
            </a:r>
          </a:p>
        </p:txBody>
      </p:sp>
    </p:spTree>
    <p:extLst>
      <p:ext uri="{BB962C8B-B14F-4D97-AF65-F5344CB8AC3E}">
        <p14:creationId xmlns:p14="http://schemas.microsoft.com/office/powerpoint/2010/main" val="1859400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9072-A5C7-564E-8063-0BBDB7FB53D7}"/>
              </a:ext>
            </a:extLst>
          </p:cNvPr>
          <p:cNvSpPr>
            <a:spLocks noGrp="1"/>
          </p:cNvSpPr>
          <p:nvPr>
            <p:ph type="title"/>
          </p:nvPr>
        </p:nvSpPr>
        <p:spPr/>
        <p:txBody>
          <a:bodyPr/>
          <a:lstStyle/>
          <a:p>
            <a:pPr algn="ctr"/>
            <a:r>
              <a:rPr lang="en-US" dirty="0"/>
              <a:t>Important Issues</a:t>
            </a:r>
          </a:p>
        </p:txBody>
      </p:sp>
      <p:sp>
        <p:nvSpPr>
          <p:cNvPr id="3" name="Content Placeholder 2">
            <a:extLst>
              <a:ext uri="{FF2B5EF4-FFF2-40B4-BE49-F238E27FC236}">
                <a16:creationId xmlns:a16="http://schemas.microsoft.com/office/drawing/2014/main" id="{4EE271AB-A7BF-144F-A6C9-A8C982190A49}"/>
              </a:ext>
            </a:extLst>
          </p:cNvPr>
          <p:cNvSpPr>
            <a:spLocks noGrp="1"/>
          </p:cNvSpPr>
          <p:nvPr>
            <p:ph idx="1"/>
          </p:nvPr>
        </p:nvSpPr>
        <p:spPr/>
        <p:txBody>
          <a:bodyPr>
            <a:normAutofit lnSpcReduction="10000"/>
          </a:bodyPr>
          <a:lstStyle/>
          <a:p>
            <a:r>
              <a:rPr lang="en-US" b="1" dirty="0"/>
              <a:t>Lesson Design and Delivery </a:t>
            </a:r>
            <a:r>
              <a:rPr lang="en-US" dirty="0"/>
              <a:t>is about ensuring that students are </a:t>
            </a:r>
            <a:r>
              <a:rPr lang="en-US" i="1" dirty="0"/>
              <a:t>successful in attaining grade-level/subject-area standards</a:t>
            </a:r>
            <a:r>
              <a:rPr lang="en-US" dirty="0"/>
              <a:t>.</a:t>
            </a:r>
          </a:p>
          <a:p>
            <a:endParaRPr lang="en-US" dirty="0"/>
          </a:p>
          <a:p>
            <a:r>
              <a:rPr lang="en-US" b="1" dirty="0"/>
              <a:t>The teaching and learning process </a:t>
            </a:r>
            <a:r>
              <a:rPr lang="en-US" dirty="0"/>
              <a:t>includes </a:t>
            </a:r>
            <a:r>
              <a:rPr lang="en-US" i="1" dirty="0"/>
              <a:t>expectations and  responsibilities for </a:t>
            </a:r>
            <a:r>
              <a:rPr lang="en-US" b="1" i="1" dirty="0"/>
              <a:t>both</a:t>
            </a:r>
            <a:r>
              <a:rPr lang="en-US" i="1" dirty="0"/>
              <a:t> educators and students.</a:t>
            </a:r>
          </a:p>
          <a:p>
            <a:endParaRPr lang="en-US" dirty="0"/>
          </a:p>
          <a:p>
            <a:r>
              <a:rPr lang="en-US" b="1" dirty="0"/>
              <a:t>The environment </a:t>
            </a:r>
            <a:r>
              <a:rPr lang="en-US" dirty="0"/>
              <a:t>in which the teaching and learning process occurs includes </a:t>
            </a:r>
            <a:r>
              <a:rPr lang="en-US" i="1" dirty="0"/>
              <a:t>evidence-based teaching strategies, universal design to ensure equitable access for all students, classroom structure and the intra- and inter-personal relationships among educators and students</a:t>
            </a:r>
            <a:r>
              <a:rPr lang="en-US" dirty="0"/>
              <a:t>. </a:t>
            </a:r>
          </a:p>
        </p:txBody>
      </p:sp>
    </p:spTree>
    <p:extLst>
      <p:ext uri="{BB962C8B-B14F-4D97-AF65-F5344CB8AC3E}">
        <p14:creationId xmlns:p14="http://schemas.microsoft.com/office/powerpoint/2010/main" val="578525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9072-A5C7-564E-8063-0BBDB7FB53D7}"/>
              </a:ext>
            </a:extLst>
          </p:cNvPr>
          <p:cNvSpPr>
            <a:spLocks noGrp="1"/>
          </p:cNvSpPr>
          <p:nvPr>
            <p:ph type="title"/>
          </p:nvPr>
        </p:nvSpPr>
        <p:spPr/>
        <p:txBody>
          <a:bodyPr/>
          <a:lstStyle/>
          <a:p>
            <a:pPr algn="ctr"/>
            <a:r>
              <a:rPr lang="en-US" dirty="0"/>
              <a:t>Important Issues</a:t>
            </a:r>
          </a:p>
        </p:txBody>
      </p:sp>
      <p:sp>
        <p:nvSpPr>
          <p:cNvPr id="3" name="Content Placeholder 2">
            <a:extLst>
              <a:ext uri="{FF2B5EF4-FFF2-40B4-BE49-F238E27FC236}">
                <a16:creationId xmlns:a16="http://schemas.microsoft.com/office/drawing/2014/main" id="{4EE271AB-A7BF-144F-A6C9-A8C982190A49}"/>
              </a:ext>
            </a:extLst>
          </p:cNvPr>
          <p:cNvSpPr>
            <a:spLocks noGrp="1"/>
          </p:cNvSpPr>
          <p:nvPr>
            <p:ph idx="1"/>
          </p:nvPr>
        </p:nvSpPr>
        <p:spPr/>
        <p:txBody>
          <a:bodyPr>
            <a:normAutofit fontScale="92500" lnSpcReduction="10000"/>
          </a:bodyPr>
          <a:lstStyle/>
          <a:p>
            <a:r>
              <a:rPr lang="en-US" b="1" dirty="0"/>
              <a:t>Lesson Design and Delivery</a:t>
            </a:r>
            <a:r>
              <a:rPr lang="en-US" dirty="0"/>
              <a:t> focuses on the use of inclusive instruction, maximizing student performance options and ensuring student engagement in the context of specific learning goals.</a:t>
            </a:r>
          </a:p>
          <a:p>
            <a:endParaRPr lang="en-US" dirty="0"/>
          </a:p>
          <a:p>
            <a:r>
              <a:rPr lang="en-US" b="1" dirty="0"/>
              <a:t>Effective Behavioral and Social-Emotional practices </a:t>
            </a:r>
            <a:r>
              <a:rPr lang="en-US" dirty="0"/>
              <a:t>are included in Lesson Design and Delivery specifically to maximize student learning and performance in the context of the lesson.</a:t>
            </a:r>
          </a:p>
          <a:p>
            <a:endParaRPr lang="en-US" b="1" dirty="0"/>
          </a:p>
          <a:p>
            <a:r>
              <a:rPr lang="en-US" b="1" dirty="0"/>
              <a:t>Effective classroom- and school-wide behavioral and social-emotional practices </a:t>
            </a:r>
            <a:r>
              <a:rPr lang="en-US" dirty="0"/>
              <a:t>are broader and support a positive classroom climate (e.g., explicit social-emotional learning curricula)</a:t>
            </a:r>
            <a:endParaRPr lang="en-US" b="1" dirty="0"/>
          </a:p>
        </p:txBody>
      </p:sp>
    </p:spTree>
    <p:extLst>
      <p:ext uri="{BB962C8B-B14F-4D97-AF65-F5344CB8AC3E}">
        <p14:creationId xmlns:p14="http://schemas.microsoft.com/office/powerpoint/2010/main" val="272950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F5B57-E4C5-6B42-B14E-3B58E3272889}"/>
              </a:ext>
            </a:extLst>
          </p:cNvPr>
          <p:cNvSpPr>
            <a:spLocks noGrp="1"/>
          </p:cNvSpPr>
          <p:nvPr>
            <p:ph type="ctrTitle"/>
          </p:nvPr>
        </p:nvSpPr>
        <p:spPr>
          <a:xfrm>
            <a:off x="1524000" y="650875"/>
            <a:ext cx="9144000" cy="1205201"/>
          </a:xfrm>
        </p:spPr>
        <p:txBody>
          <a:bodyPr>
            <a:noAutofit/>
          </a:bodyPr>
          <a:lstStyle/>
          <a:p>
            <a:endParaRPr lang="en-US" b="1" dirty="0">
              <a:solidFill>
                <a:srgbClr val="0070C0"/>
              </a:solidFill>
            </a:endParaRPr>
          </a:p>
        </p:txBody>
      </p:sp>
      <p:sp>
        <p:nvSpPr>
          <p:cNvPr id="5" name="Subtitle 4">
            <a:extLst>
              <a:ext uri="{FF2B5EF4-FFF2-40B4-BE49-F238E27FC236}">
                <a16:creationId xmlns:a16="http://schemas.microsoft.com/office/drawing/2014/main" id="{964BC67D-6865-834E-9DA0-B537C36957C3}"/>
              </a:ext>
            </a:extLst>
          </p:cNvPr>
          <p:cNvSpPr>
            <a:spLocks noGrp="1"/>
          </p:cNvSpPr>
          <p:nvPr>
            <p:ph type="subTitle" idx="1"/>
          </p:nvPr>
        </p:nvSpPr>
        <p:spPr>
          <a:xfrm>
            <a:off x="1" y="1063256"/>
            <a:ext cx="12192000" cy="5143869"/>
          </a:xfrm>
        </p:spPr>
        <p:txBody>
          <a:bodyPr>
            <a:noAutofit/>
          </a:bodyPr>
          <a:lstStyle/>
          <a:p>
            <a:r>
              <a:rPr lang="en-US" sz="4000" dirty="0"/>
              <a:t>A Strong Relationship Exists Between Implementing with Fidelity and Positive Outcomes for Students, Educators and Families</a:t>
            </a:r>
          </a:p>
          <a:p>
            <a:endParaRPr lang="en-US" sz="3600" dirty="0"/>
          </a:p>
          <a:p>
            <a:endParaRPr lang="en-US" sz="3600" dirty="0"/>
          </a:p>
          <a:p>
            <a:r>
              <a:rPr lang="en-US" sz="3600" dirty="0"/>
              <a:t>If you do it well, good things happen—if you don’t, not so much!</a:t>
            </a:r>
          </a:p>
        </p:txBody>
      </p:sp>
    </p:spTree>
    <p:extLst>
      <p:ext uri="{BB962C8B-B14F-4D97-AF65-F5344CB8AC3E}">
        <p14:creationId xmlns:p14="http://schemas.microsoft.com/office/powerpoint/2010/main" val="4700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88720" y="1122363"/>
            <a:ext cx="10058400" cy="4135437"/>
          </a:xfrm>
        </p:spPr>
        <p:txBody>
          <a:bodyPr>
            <a:noAutofit/>
          </a:bodyPr>
          <a:lstStyle/>
          <a:p>
            <a:pPr algn="ctr"/>
            <a:r>
              <a:rPr lang="en-US" sz="4000" dirty="0"/>
              <a:t>Continually Ask the Question:</a:t>
            </a:r>
            <a:br>
              <a:rPr lang="en-US" sz="4000" dirty="0"/>
            </a:br>
            <a:br>
              <a:rPr lang="en-US" sz="4000" dirty="0"/>
            </a:br>
            <a:r>
              <a:rPr lang="en-US" sz="4000" dirty="0"/>
              <a:t>Will every component of MTSS that I prioritize have a contribution to increasing the power of instruction and how?</a:t>
            </a:r>
            <a:br>
              <a:rPr lang="en-US" sz="4000" dirty="0"/>
            </a:br>
            <a:br>
              <a:rPr lang="en-US" sz="4000" dirty="0"/>
            </a:br>
            <a:r>
              <a:rPr lang="en-US" sz="4000" dirty="0"/>
              <a:t>If not, why am I doing it? </a:t>
            </a:r>
          </a:p>
        </p:txBody>
      </p:sp>
      <p:sp>
        <p:nvSpPr>
          <p:cNvPr id="3" name="Subtitle 2"/>
          <p:cNvSpPr>
            <a:spLocks noGrp="1"/>
          </p:cNvSpPr>
          <p:nvPr>
            <p:ph type="subTitle" idx="4294967295"/>
          </p:nvPr>
        </p:nvSpPr>
        <p:spPr>
          <a:xfrm>
            <a:off x="0" y="3602038"/>
            <a:ext cx="9144000" cy="1655762"/>
          </a:xfrm>
        </p:spPr>
        <p:txBody>
          <a:bodyPr/>
          <a:lstStyle/>
          <a:p>
            <a:r>
              <a:rPr lang="en-US" dirty="0"/>
              <a:t>  </a:t>
            </a:r>
          </a:p>
        </p:txBody>
      </p:sp>
    </p:spTree>
    <p:extLst>
      <p:ext uri="{BB962C8B-B14F-4D97-AF65-F5344CB8AC3E}">
        <p14:creationId xmlns:p14="http://schemas.microsoft.com/office/powerpoint/2010/main" val="1366699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thoughts</a:t>
            </a:r>
            <a:r>
              <a:rPr lang="is-IS" dirty="0"/>
              <a:t>…...</a:t>
            </a:r>
            <a:endParaRPr lang="en-US" dirty="0"/>
          </a:p>
        </p:txBody>
      </p:sp>
      <p:sp>
        <p:nvSpPr>
          <p:cNvPr id="3" name="Content Placeholder 2"/>
          <p:cNvSpPr>
            <a:spLocks noGrp="1"/>
          </p:cNvSpPr>
          <p:nvPr>
            <p:ph idx="1"/>
          </p:nvPr>
        </p:nvSpPr>
        <p:spPr/>
        <p:txBody>
          <a:bodyPr>
            <a:normAutofit/>
          </a:bodyPr>
          <a:lstStyle/>
          <a:p>
            <a:r>
              <a:rPr lang="en-US" dirty="0"/>
              <a:t>Change our lexicon for Tier 1 from General Education to </a:t>
            </a:r>
            <a:r>
              <a:rPr lang="en-US" b="1" i="1" dirty="0"/>
              <a:t>Universal Education</a:t>
            </a:r>
          </a:p>
          <a:p>
            <a:endParaRPr lang="en-US" dirty="0"/>
          </a:p>
          <a:p>
            <a:r>
              <a:rPr lang="en-US" dirty="0"/>
              <a:t>Ensure that </a:t>
            </a:r>
            <a:r>
              <a:rPr lang="en-US" b="1" i="1" dirty="0"/>
              <a:t>Universal Design for Learning </a:t>
            </a:r>
            <a:r>
              <a:rPr lang="en-US" dirty="0"/>
              <a:t>is the bedrock of universal education.</a:t>
            </a:r>
          </a:p>
          <a:p>
            <a:endParaRPr lang="en-US" dirty="0"/>
          </a:p>
          <a:p>
            <a:r>
              <a:rPr lang="en-US" dirty="0"/>
              <a:t>Eliminate the term “intervention.”  It is pejorative and sets the expectation that the service will “fix” students.  How about keeping it simple and let’s just talk about </a:t>
            </a:r>
            <a:r>
              <a:rPr lang="en-US" b="1" i="1" dirty="0"/>
              <a:t>intensifying instruction</a:t>
            </a:r>
            <a:r>
              <a:rPr lang="en-US" dirty="0"/>
              <a:t>.</a:t>
            </a:r>
          </a:p>
          <a:p>
            <a:endParaRPr lang="en-US" dirty="0"/>
          </a:p>
        </p:txBody>
      </p:sp>
    </p:spTree>
    <p:extLst>
      <p:ext uri="{BB962C8B-B14F-4D97-AF65-F5344CB8AC3E}">
        <p14:creationId xmlns:p14="http://schemas.microsoft.com/office/powerpoint/2010/main" val="3108852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thoughts</a:t>
            </a:r>
            <a:r>
              <a:rPr lang="is-IS" dirty="0"/>
              <a:t>…...</a:t>
            </a:r>
            <a:endParaRPr lang="en-US" dirty="0"/>
          </a:p>
        </p:txBody>
      </p:sp>
      <p:sp>
        <p:nvSpPr>
          <p:cNvPr id="3" name="Content Placeholder 2"/>
          <p:cNvSpPr>
            <a:spLocks noGrp="1"/>
          </p:cNvSpPr>
          <p:nvPr>
            <p:ph idx="1"/>
          </p:nvPr>
        </p:nvSpPr>
        <p:spPr/>
        <p:txBody>
          <a:bodyPr>
            <a:normAutofit/>
          </a:bodyPr>
          <a:lstStyle/>
          <a:p>
            <a:r>
              <a:rPr lang="en-US" dirty="0"/>
              <a:t>Ensure that instruction delivered in ALL tiers is Standards Aligned</a:t>
            </a:r>
          </a:p>
          <a:p>
            <a:endParaRPr lang="en-US" dirty="0"/>
          </a:p>
          <a:p>
            <a:r>
              <a:rPr lang="en-US" dirty="0"/>
              <a:t>Ensure that instruction delivered in ALL tiers is aligned with the scope, sequence and pacing in Tier 1</a:t>
            </a:r>
          </a:p>
          <a:p>
            <a:endParaRPr lang="en-US" dirty="0"/>
          </a:p>
          <a:p>
            <a:r>
              <a:rPr lang="en-US" dirty="0"/>
              <a:t>Ensure that IEPs are standards aligned and not driven by “deficit remediation.”</a:t>
            </a:r>
          </a:p>
        </p:txBody>
      </p:sp>
    </p:spTree>
    <p:extLst>
      <p:ext uri="{BB962C8B-B14F-4D97-AF65-F5344CB8AC3E}">
        <p14:creationId xmlns:p14="http://schemas.microsoft.com/office/powerpoint/2010/main" val="59091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97038"/>
            <a:ext cx="7772400" cy="1220600"/>
          </a:xfrm>
        </p:spPr>
        <p:txBody>
          <a:bodyPr rtlCol="0">
            <a:normAutofit fontScale="90000"/>
          </a:bodyPr>
          <a:lstStyle/>
          <a:p>
            <a:pPr algn="ctr">
              <a:defRPr/>
            </a:pPr>
            <a:r>
              <a:rPr lang="en-US" sz="3600" dirty="0">
                <a:latin typeface="Times New Roman" panose="02020603050405020304" pitchFamily="18" charset="0"/>
                <a:cs typeface="Times New Roman" panose="02020603050405020304" pitchFamily="18" charset="0"/>
              </a:rPr>
              <a:t>Levels of Implementation: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Impact on Staff and Students </a:t>
            </a:r>
            <a:br>
              <a:rPr lang="en-US" sz="36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(LAUSD, 2015)</a:t>
            </a:r>
          </a:p>
        </p:txBody>
      </p:sp>
      <p:graphicFrame>
        <p:nvGraphicFramePr>
          <p:cNvPr id="4" name="Content Placeholder 3"/>
          <p:cNvGraphicFramePr>
            <a:graphicFrameLocks noGrp="1"/>
          </p:cNvGraphicFramePr>
          <p:nvPr>
            <p:ph idx="1"/>
          </p:nvPr>
        </p:nvGraphicFramePr>
        <p:xfrm>
          <a:off x="1981200" y="1417639"/>
          <a:ext cx="8229600" cy="4754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58394">
                <a:tc>
                  <a:txBody>
                    <a:bodyPr/>
                    <a:lstStyle/>
                    <a:p>
                      <a:endParaRPr lang="en-US" dirty="0"/>
                    </a:p>
                  </a:txBody>
                  <a:tcPr/>
                </a:tc>
                <a:tc>
                  <a:txBody>
                    <a:bodyPr/>
                    <a:lstStyle/>
                    <a:p>
                      <a:r>
                        <a:rPr lang="en-US" dirty="0"/>
                        <a:t>Hi Implementing Schools</a:t>
                      </a:r>
                    </a:p>
                  </a:txBody>
                  <a:tcPr/>
                </a:tc>
                <a:tc>
                  <a:txBody>
                    <a:bodyPr/>
                    <a:lstStyle/>
                    <a:p>
                      <a:r>
                        <a:rPr lang="en-US" dirty="0"/>
                        <a:t>Low Implementing Schools</a:t>
                      </a:r>
                    </a:p>
                  </a:txBody>
                  <a:tcPr/>
                </a:tc>
                <a:extLst>
                  <a:ext uri="{0D108BD9-81ED-4DB2-BD59-A6C34878D82A}">
                    <a16:rowId xmlns:a16="http://schemas.microsoft.com/office/drawing/2014/main" val="10000"/>
                  </a:ext>
                </a:extLst>
              </a:tr>
              <a:tr h="618598">
                <a:tc>
                  <a:txBody>
                    <a:bodyPr/>
                    <a:lstStyle/>
                    <a:p>
                      <a:r>
                        <a:rPr lang="en-US" dirty="0"/>
                        <a:t>Developing</a:t>
                      </a:r>
                      <a:r>
                        <a:rPr lang="en-US" baseline="0" dirty="0"/>
                        <a:t> hypothesis for undesired performance</a:t>
                      </a:r>
                      <a:endParaRPr lang="en-US" dirty="0"/>
                    </a:p>
                  </a:txBody>
                  <a:tcPr/>
                </a:tc>
                <a:tc>
                  <a:txBody>
                    <a:bodyPr/>
                    <a:lstStyle/>
                    <a:p>
                      <a:pPr algn="ctr"/>
                      <a:r>
                        <a:rPr lang="en-US" dirty="0"/>
                        <a:t>40%</a:t>
                      </a:r>
                    </a:p>
                  </a:txBody>
                  <a:tcPr/>
                </a:tc>
                <a:tc>
                  <a:txBody>
                    <a:bodyPr/>
                    <a:lstStyle/>
                    <a:p>
                      <a:pPr algn="ctr"/>
                      <a:r>
                        <a:rPr lang="en-US" dirty="0"/>
                        <a:t>20%</a:t>
                      </a:r>
                    </a:p>
                  </a:txBody>
                  <a:tcPr/>
                </a:tc>
                <a:extLst>
                  <a:ext uri="{0D108BD9-81ED-4DB2-BD59-A6C34878D82A}">
                    <a16:rowId xmlns:a16="http://schemas.microsoft.com/office/drawing/2014/main" val="10001"/>
                  </a:ext>
                </a:extLst>
              </a:tr>
              <a:tr h="618598">
                <a:tc>
                  <a:txBody>
                    <a:bodyPr/>
                    <a:lstStyle/>
                    <a:p>
                      <a:r>
                        <a:rPr lang="en-US" dirty="0"/>
                        <a:t>Data collected to confirm hypothesis</a:t>
                      </a:r>
                    </a:p>
                  </a:txBody>
                  <a:tcPr/>
                </a:tc>
                <a:tc>
                  <a:txBody>
                    <a:bodyPr/>
                    <a:lstStyle/>
                    <a:p>
                      <a:pPr algn="ctr"/>
                      <a:r>
                        <a:rPr lang="en-US" dirty="0"/>
                        <a:t>50%</a:t>
                      </a:r>
                    </a:p>
                  </a:txBody>
                  <a:tcPr/>
                </a:tc>
                <a:tc>
                  <a:txBody>
                    <a:bodyPr/>
                    <a:lstStyle/>
                    <a:p>
                      <a:pPr algn="ctr"/>
                      <a:r>
                        <a:rPr lang="en-US" dirty="0"/>
                        <a:t>32%</a:t>
                      </a:r>
                    </a:p>
                  </a:txBody>
                  <a:tcPr/>
                </a:tc>
                <a:extLst>
                  <a:ext uri="{0D108BD9-81ED-4DB2-BD59-A6C34878D82A}">
                    <a16:rowId xmlns:a16="http://schemas.microsoft.com/office/drawing/2014/main" val="10002"/>
                  </a:ext>
                </a:extLst>
              </a:tr>
              <a:tr h="618598">
                <a:tc>
                  <a:txBody>
                    <a:bodyPr/>
                    <a:lstStyle/>
                    <a:p>
                      <a:r>
                        <a:rPr lang="en-US" dirty="0"/>
                        <a:t>Intervention</a:t>
                      </a:r>
                      <a:r>
                        <a:rPr lang="en-US" baseline="0" dirty="0"/>
                        <a:t> Plan Developed</a:t>
                      </a:r>
                      <a:endParaRPr lang="en-US" dirty="0"/>
                    </a:p>
                  </a:txBody>
                  <a:tcPr/>
                </a:tc>
                <a:tc>
                  <a:txBody>
                    <a:bodyPr/>
                    <a:lstStyle/>
                    <a:p>
                      <a:pPr algn="ctr"/>
                      <a:r>
                        <a:rPr lang="en-US" dirty="0"/>
                        <a:t>30%</a:t>
                      </a:r>
                    </a:p>
                  </a:txBody>
                  <a:tcPr/>
                </a:tc>
                <a:tc>
                  <a:txBody>
                    <a:bodyPr/>
                    <a:lstStyle/>
                    <a:p>
                      <a:pPr algn="ctr"/>
                      <a:r>
                        <a:rPr lang="en-US" dirty="0"/>
                        <a:t>21%</a:t>
                      </a:r>
                    </a:p>
                  </a:txBody>
                  <a:tcPr/>
                </a:tc>
                <a:extLst>
                  <a:ext uri="{0D108BD9-81ED-4DB2-BD59-A6C34878D82A}">
                    <a16:rowId xmlns:a16="http://schemas.microsoft.com/office/drawing/2014/main" val="10003"/>
                  </a:ext>
                </a:extLst>
              </a:tr>
              <a:tr h="618598">
                <a:tc>
                  <a:txBody>
                    <a:bodyPr/>
                    <a:lstStyle/>
                    <a:p>
                      <a:r>
                        <a:rPr lang="en-US" dirty="0"/>
                        <a:t>Teacher receives staff support</a:t>
                      </a:r>
                      <a:r>
                        <a:rPr lang="en-US" baseline="0" dirty="0"/>
                        <a:t> to implement plan</a:t>
                      </a:r>
                      <a:endParaRPr lang="en-US" dirty="0"/>
                    </a:p>
                  </a:txBody>
                  <a:tcPr/>
                </a:tc>
                <a:tc>
                  <a:txBody>
                    <a:bodyPr/>
                    <a:lstStyle/>
                    <a:p>
                      <a:pPr algn="ctr"/>
                      <a:r>
                        <a:rPr lang="en-US" dirty="0"/>
                        <a:t>40%</a:t>
                      </a:r>
                    </a:p>
                  </a:txBody>
                  <a:tcPr/>
                </a:tc>
                <a:tc>
                  <a:txBody>
                    <a:bodyPr/>
                    <a:lstStyle/>
                    <a:p>
                      <a:pPr algn="ctr"/>
                      <a:r>
                        <a:rPr lang="en-US" dirty="0"/>
                        <a:t>14%</a:t>
                      </a:r>
                    </a:p>
                  </a:txBody>
                  <a:tcPr/>
                </a:tc>
                <a:extLst>
                  <a:ext uri="{0D108BD9-81ED-4DB2-BD59-A6C34878D82A}">
                    <a16:rowId xmlns:a16="http://schemas.microsoft.com/office/drawing/2014/main" val="10004"/>
                  </a:ext>
                </a:extLst>
              </a:tr>
              <a:tr h="883711">
                <a:tc>
                  <a:txBody>
                    <a:bodyPr/>
                    <a:lstStyle/>
                    <a:p>
                      <a:r>
                        <a:rPr lang="en-US" dirty="0"/>
                        <a:t>Data Collected to Ensure Plan Was</a:t>
                      </a:r>
                      <a:r>
                        <a:rPr lang="en-US" baseline="0" dirty="0"/>
                        <a:t> Implemented As Intended</a:t>
                      </a:r>
                      <a:endParaRPr lang="en-US" dirty="0"/>
                    </a:p>
                  </a:txBody>
                  <a:tcPr/>
                </a:tc>
                <a:tc>
                  <a:txBody>
                    <a:bodyPr/>
                    <a:lstStyle/>
                    <a:p>
                      <a:pPr algn="ctr"/>
                      <a:r>
                        <a:rPr lang="en-US" dirty="0"/>
                        <a:t>60%</a:t>
                      </a:r>
                    </a:p>
                  </a:txBody>
                  <a:tcPr/>
                </a:tc>
                <a:tc>
                  <a:txBody>
                    <a:bodyPr/>
                    <a:lstStyle/>
                    <a:p>
                      <a:pPr algn="ctr"/>
                      <a:r>
                        <a:rPr lang="en-US" dirty="0"/>
                        <a:t>14%</a:t>
                      </a:r>
                    </a:p>
                  </a:txBody>
                  <a:tcPr/>
                </a:tc>
                <a:extLst>
                  <a:ext uri="{0D108BD9-81ED-4DB2-BD59-A6C34878D82A}">
                    <a16:rowId xmlns:a16="http://schemas.microsoft.com/office/drawing/2014/main" val="10005"/>
                  </a:ext>
                </a:extLst>
              </a:tr>
              <a:tr h="883711">
                <a:tc>
                  <a:txBody>
                    <a:bodyPr/>
                    <a:lstStyle/>
                    <a:p>
                      <a:r>
                        <a:rPr lang="en-US" dirty="0"/>
                        <a:t>API  08-09</a:t>
                      </a:r>
                    </a:p>
                    <a:p>
                      <a:r>
                        <a:rPr lang="en-US" dirty="0"/>
                        <a:t>API</a:t>
                      </a:r>
                      <a:r>
                        <a:rPr lang="en-US" baseline="0" dirty="0"/>
                        <a:t>  09-10</a:t>
                      </a:r>
                    </a:p>
                    <a:p>
                      <a:r>
                        <a:rPr lang="en-US" baseline="0" dirty="0"/>
                        <a:t>Growth</a:t>
                      </a:r>
                      <a:endParaRPr lang="en-US" dirty="0"/>
                    </a:p>
                  </a:txBody>
                  <a:tcPr/>
                </a:tc>
                <a:tc>
                  <a:txBody>
                    <a:bodyPr/>
                    <a:lstStyle/>
                    <a:p>
                      <a:pPr algn="ctr"/>
                      <a:r>
                        <a:rPr lang="en-US" dirty="0"/>
                        <a:t>747</a:t>
                      </a:r>
                    </a:p>
                    <a:p>
                      <a:pPr algn="ctr"/>
                      <a:r>
                        <a:rPr lang="en-US" dirty="0"/>
                        <a:t>763</a:t>
                      </a:r>
                    </a:p>
                    <a:p>
                      <a:pPr algn="ctr"/>
                      <a:r>
                        <a:rPr lang="en-US" b="1" dirty="0"/>
                        <a:t>+16</a:t>
                      </a:r>
                    </a:p>
                  </a:txBody>
                  <a:tcPr/>
                </a:tc>
                <a:tc>
                  <a:txBody>
                    <a:bodyPr/>
                    <a:lstStyle/>
                    <a:p>
                      <a:pPr algn="ctr"/>
                      <a:r>
                        <a:rPr lang="en-US" dirty="0"/>
                        <a:t>710</a:t>
                      </a:r>
                    </a:p>
                    <a:p>
                      <a:pPr algn="ctr"/>
                      <a:r>
                        <a:rPr lang="en-US" dirty="0"/>
                        <a:t>721</a:t>
                      </a:r>
                    </a:p>
                    <a:p>
                      <a:pPr algn="ctr"/>
                      <a:r>
                        <a:rPr lang="en-US" b="1" dirty="0"/>
                        <a:t>+11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3931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59608-C97D-4A48-8D85-DDBD7A9B4F6D}"/>
              </a:ext>
            </a:extLst>
          </p:cNvPr>
          <p:cNvSpPr>
            <a:spLocks noGrp="1"/>
          </p:cNvSpPr>
          <p:nvPr>
            <p:ph type="ctrTitle"/>
          </p:nvPr>
        </p:nvSpPr>
        <p:spPr>
          <a:xfrm>
            <a:off x="1524000" y="-1"/>
            <a:ext cx="9144000" cy="4042611"/>
          </a:xfrm>
        </p:spPr>
        <p:txBody>
          <a:bodyPr/>
          <a:lstStyle/>
          <a:p>
            <a:r>
              <a:rPr lang="en-US" b="1" dirty="0">
                <a:solidFill>
                  <a:srgbClr val="0070C0"/>
                </a:solidFill>
              </a:rPr>
              <a:t>Intensity of Instruction</a:t>
            </a:r>
            <a:br>
              <a:rPr lang="en-US" b="1" dirty="0">
                <a:solidFill>
                  <a:srgbClr val="0070C0"/>
                </a:solidFill>
              </a:rPr>
            </a:br>
            <a:r>
              <a:rPr lang="en-US" b="1" dirty="0">
                <a:solidFill>
                  <a:srgbClr val="0070C0"/>
                </a:solidFill>
              </a:rPr>
              <a:t>Differentiates the Tiers</a:t>
            </a:r>
          </a:p>
        </p:txBody>
      </p:sp>
      <p:sp>
        <p:nvSpPr>
          <p:cNvPr id="5" name="Subtitle 4">
            <a:extLst>
              <a:ext uri="{FF2B5EF4-FFF2-40B4-BE49-F238E27FC236}">
                <a16:creationId xmlns:a16="http://schemas.microsoft.com/office/drawing/2014/main" id="{F9A78B7A-E8D5-5D4A-BC93-14AF240176EA}"/>
              </a:ext>
            </a:extLst>
          </p:cNvPr>
          <p:cNvSpPr>
            <a:spLocks noGrp="1"/>
          </p:cNvSpPr>
          <p:nvPr>
            <p:ph type="subTitle" idx="1"/>
          </p:nvPr>
        </p:nvSpPr>
        <p:spPr>
          <a:xfrm>
            <a:off x="1524000" y="3116262"/>
            <a:ext cx="9144000" cy="2166995"/>
          </a:xfrm>
        </p:spPr>
        <p:txBody>
          <a:bodyPr>
            <a:normAutofit/>
          </a:bodyPr>
          <a:lstStyle/>
          <a:p>
            <a:endParaRPr lang="en-US" dirty="0"/>
          </a:p>
        </p:txBody>
      </p:sp>
    </p:spTree>
    <p:extLst>
      <p:ext uri="{BB962C8B-B14F-4D97-AF65-F5344CB8AC3E}">
        <p14:creationId xmlns:p14="http://schemas.microsoft.com/office/powerpoint/2010/main" val="255421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2746</TotalTime>
  <Words>3211</Words>
  <Application>Microsoft Macintosh PowerPoint</Application>
  <PresentationFormat>Widescreen</PresentationFormat>
  <Paragraphs>619</Paragraphs>
  <Slides>72</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72</vt:i4>
      </vt:variant>
    </vt:vector>
  </HeadingPairs>
  <TitlesOfParts>
    <vt:vector size="85" baseType="lpstr">
      <vt:lpstr>MS PGothic</vt:lpstr>
      <vt:lpstr>MS PGothic</vt:lpstr>
      <vt:lpstr>Osaka</vt:lpstr>
      <vt:lpstr>Albertus Medium</vt:lpstr>
      <vt:lpstr>Arial</vt:lpstr>
      <vt:lpstr>Calibri</vt:lpstr>
      <vt:lpstr>Calibri Light</vt:lpstr>
      <vt:lpstr>Goudy Old Style</vt:lpstr>
      <vt:lpstr>Symbol</vt:lpstr>
      <vt:lpstr>Times</vt:lpstr>
      <vt:lpstr>Times New Roman</vt:lpstr>
      <vt:lpstr>Wingdings</vt:lpstr>
      <vt:lpstr>Office Theme</vt:lpstr>
      <vt:lpstr>PowerPoint Presentation</vt:lpstr>
      <vt:lpstr>PowerPoint Presentation</vt:lpstr>
      <vt:lpstr>Definition</vt:lpstr>
      <vt:lpstr>Essential Elements</vt:lpstr>
      <vt:lpstr>NeMTSS Essential Elements: Foundations for Effective Instruction</vt:lpstr>
      <vt:lpstr>Does Fidelity of Implementation Matter???</vt:lpstr>
      <vt:lpstr>PowerPoint Presentation</vt:lpstr>
      <vt:lpstr>Levels of Implementation: Impact on Staff and Students  (LAUSD, 2015)</vt:lpstr>
      <vt:lpstr>Intensity of Instruction Differentiates the Tiers</vt:lpstr>
      <vt:lpstr>PowerPoint Presentation</vt:lpstr>
      <vt:lpstr>Definition of Intensity</vt:lpstr>
      <vt:lpstr>Academic Engaged Time* * Minutes/week engaged in quality instruction</vt:lpstr>
      <vt:lpstr>Tiered Systems of Support</vt:lpstr>
      <vt:lpstr>PowerPoint Presentation</vt:lpstr>
      <vt:lpstr> ALL Roads Lead to Tier 1   </vt:lpstr>
      <vt:lpstr>PowerPoint Presentation</vt:lpstr>
      <vt:lpstr>A STRONG Relationship Exists Between the Performance of All Students and the Performance of Diverse Learners</vt:lpstr>
      <vt:lpstr>Improve Core Instruction (Tier 1) for ALL Students First.  Develop “Powerful Interventions”  Second.</vt:lpstr>
      <vt:lpstr>Relationship Between Performance of General and Special Education Students</vt:lpstr>
      <vt:lpstr>Relationship Between Performance of General and Special Education Students</vt:lpstr>
      <vt:lpstr>Relationship Between Performance of General and Special Education Students</vt:lpstr>
      <vt:lpstr>Relationship Between Performance of General and Special Education Students</vt:lpstr>
      <vt:lpstr>PowerPoint Presentation</vt:lpstr>
      <vt:lpstr>MYTH </vt:lpstr>
      <vt:lpstr>PowerPoint Presentation</vt:lpstr>
      <vt:lpstr>PowerPoint Presentation</vt:lpstr>
      <vt:lpstr> 4 Building Blocks for Tier 1</vt:lpstr>
      <vt:lpstr>Standards-based Instruction Model</vt:lpstr>
      <vt:lpstr>Is Instruction Evidence-Based?</vt:lpstr>
      <vt:lpstr>Effective Instruction  (Foorman et al., 2003; Foorman &amp; Torgesen, 2001; Arrasmith, 2003; &amp; Rosenshine, 1986) </vt:lpstr>
      <vt:lpstr>Universal Design for Learning (UDL)</vt:lpstr>
      <vt:lpstr>Three Principles</vt:lpstr>
      <vt:lpstr>What Does “Universal” Instruction Look Like?</vt:lpstr>
      <vt:lpstr>Engaging Lessons for  ALL Learners</vt:lpstr>
      <vt:lpstr>Principle I:   Provide multiple means of representation  Universal Instruction   </vt:lpstr>
      <vt:lpstr>Collaborative Strategic Reading Instruction (Boardman, Vaughn et al. (2016)</vt:lpstr>
      <vt:lpstr>Promoting Adolescent Comprehension Through Text (PACT)</vt:lpstr>
      <vt:lpstr>Strategic Instruction Model (SIM) </vt:lpstr>
      <vt:lpstr>Tier I and Mathematics</vt:lpstr>
      <vt:lpstr>Principle II:   Provide multiple means of action &amp; expression  </vt:lpstr>
      <vt:lpstr>Ways of Expression</vt:lpstr>
      <vt:lpstr>Principle III:  Provide multiple means of engagement  </vt:lpstr>
      <vt:lpstr>Creating a “Climate” that Supports Learning Student Ownership and Adult Responsibility</vt:lpstr>
      <vt:lpstr>Strategic Behavior Supports ( Kathleen Lane)</vt:lpstr>
      <vt:lpstr>Strategic Behavior Supports </vt:lpstr>
      <vt:lpstr>Behavior</vt:lpstr>
      <vt:lpstr>PowerPoint Presentation</vt:lpstr>
      <vt:lpstr>Translating the Model to Practice</vt:lpstr>
      <vt:lpstr>Social-Emotional Learning</vt:lpstr>
      <vt:lpstr>PowerPoint Presentation</vt:lpstr>
      <vt:lpstr>Competencies</vt:lpstr>
      <vt:lpstr>Competencies</vt:lpstr>
      <vt:lpstr>Competencies</vt:lpstr>
      <vt:lpstr>SEL Approaches</vt:lpstr>
      <vt:lpstr>PowerPoint Presentation</vt:lpstr>
      <vt:lpstr>PowerPoint Presentation</vt:lpstr>
      <vt:lpstr>Tier 2:   Curriculum Characteristics</vt:lpstr>
      <vt:lpstr>Grade 4 Tier 2</vt:lpstr>
      <vt:lpstr>Grade 4 Tier 2</vt:lpstr>
      <vt:lpstr>Tier 2 Reading Intervention Grade 4</vt:lpstr>
      <vt:lpstr>Critical Issues Tier 2</vt:lpstr>
      <vt:lpstr>PowerPoint Presentation</vt:lpstr>
      <vt:lpstr>PowerPoint Presentation</vt:lpstr>
      <vt:lpstr>Kindergarten Tier 3 Instruction</vt:lpstr>
      <vt:lpstr>Kindergarten Tier 3 Instruction</vt:lpstr>
      <vt:lpstr>Assessing Intervention Effectiveness Embedded in Early Literacy Instruction</vt:lpstr>
      <vt:lpstr>Where Do Educators “Share” the Responsibility for Teaching and Learning?</vt:lpstr>
      <vt:lpstr>Important Issues</vt:lpstr>
      <vt:lpstr>Important Issues</vt:lpstr>
      <vt:lpstr>Continually Ask the Question:  Will every component of MTSS that I prioritize have a contribution to increasing the power of instruction and how?  If not, why am I doing it? </vt:lpstr>
      <vt:lpstr>Some thoughts…...</vt:lpstr>
      <vt:lpstr>Some thoughts…...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Batsche, George</dc:creator>
  <cp:lastModifiedBy>Batsche, George</cp:lastModifiedBy>
  <cp:revision>18</cp:revision>
  <dcterms:created xsi:type="dcterms:W3CDTF">2019-08-28T16:29:21Z</dcterms:created>
  <dcterms:modified xsi:type="dcterms:W3CDTF">2019-09-02T13:10:46Z</dcterms:modified>
</cp:coreProperties>
</file>