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310" autoAdjust="0"/>
  </p:normalViewPr>
  <p:slideViewPr>
    <p:cSldViewPr snapToGrid="0" snapToObjects="1">
      <p:cViewPr varScale="1">
        <p:scale>
          <a:sx n="69" d="100"/>
          <a:sy n="69" d="100"/>
        </p:scale>
        <p:origin x="27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00D8DB-6F2D-4C84-B30F-F8EAE69E8AD9}" type="datetimeFigureOut">
              <a:rPr lang="en-US" smtClean="0"/>
              <a:t>8/2/2019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1DF40C-9DCE-4105-98F7-5799116A84F4}" type="slidenum">
              <a:rPr lang="en-US" smtClean="0"/>
              <a:t>‹#›</a:t>
            </a:fld>
            <a:endParaRPr lang="en-US"/>
          </a:p>
        </p:txBody>
      </p:sp>
    </p:spTree>
    <p:extLst>
      <p:ext uri="{BB962C8B-B14F-4D97-AF65-F5344CB8AC3E}">
        <p14:creationId xmlns:p14="http://schemas.microsoft.com/office/powerpoint/2010/main" val="3294055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FF737BC5-1EBE-45C4-A307-D43E60924FE5}" type="slidenum">
              <a:rPr lang="en-US" altLang="en-US" smtClean="0"/>
              <a:pPr algn="r" eaLnBrk="1" hangingPunct="1">
                <a:spcBef>
                  <a:spcPct val="0"/>
                </a:spcBef>
              </a:pPr>
              <a:t>2</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Special Milk Program, or SMP, started in 1955 with the purpose of providing milk to children in schools, child care institutions, and summer camps that do not participate in other Federal child nutrition programs. The program reimburses sponsors for the milk they serve.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C715EC69-75F1-46A1-92CF-7B45DB4D113F}" type="slidenum">
              <a:rPr lang="en-US" altLang="en-US" smtClean="0"/>
              <a:pPr algn="r" eaLnBrk="1" hangingPunct="1">
                <a:spcBef>
                  <a:spcPct val="0"/>
                </a:spcBef>
              </a:pPr>
              <a:t>11</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For example…</a:t>
            </a:r>
          </a:p>
          <a:p>
            <a:pPr eaLnBrk="1" hangingPunct="1"/>
            <a:endParaRPr lang="en-US" altLang="en-US" dirty="0" smtClean="0"/>
          </a:p>
          <a:p>
            <a:pPr eaLnBrk="1" hangingPunct="1"/>
            <a:r>
              <a:rPr lang="en-US" altLang="en-US" dirty="0" smtClean="0"/>
              <a:t>The reimbursement rate for the </a:t>
            </a:r>
            <a:r>
              <a:rPr lang="en-US" altLang="en-US" dirty="0" smtClean="0"/>
              <a:t>2019-2020 </a:t>
            </a:r>
            <a:r>
              <a:rPr lang="en-US" altLang="en-US" dirty="0" smtClean="0"/>
              <a:t>school year is .</a:t>
            </a:r>
            <a:r>
              <a:rPr lang="en-US" altLang="en-US" dirty="0" smtClean="0"/>
              <a:t>2150 </a:t>
            </a:r>
            <a:r>
              <a:rPr lang="en-US" altLang="en-US" dirty="0" smtClean="0"/>
              <a:t>per half pint.  If the dairy cost for your school is .27 cents per ½ pint and administrative and supply costs to operate the SMP are .05 cents per half pint, the cost to children for milk should be approximately </a:t>
            </a:r>
            <a:r>
              <a:rPr lang="en-US" altLang="en-US" dirty="0" smtClean="0"/>
              <a:t>.10 </a:t>
            </a:r>
            <a:r>
              <a:rPr lang="en-US" altLang="en-US" dirty="0" smtClean="0"/>
              <a:t>cents per ½ pint of </a:t>
            </a:r>
            <a:r>
              <a:rPr lang="en-US" altLang="en-US" dirty="0" smtClean="0"/>
              <a:t>milk.</a:t>
            </a:r>
            <a:endParaRPr lang="en-US" altLang="en-US" dirty="0" smtClean="0"/>
          </a:p>
          <a:p>
            <a:pPr eaLnBrk="1" hangingPunct="1"/>
            <a:endParaRPr lang="en-US" altLang="en-US" dirty="0" smtClean="0"/>
          </a:p>
          <a:p>
            <a:pPr eaLnBrk="1" hangingPunct="1"/>
            <a:r>
              <a:rPr lang="en-US" altLang="en-US" dirty="0" smtClean="0"/>
              <a:t>Schools are allowed to count administrative and supply costs including costs such as straws, milk coolers and secretarial time used to compile and submit the special milk claim when determining the operating costs of the program.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E6246752-C58C-44B0-83F8-DD5054A75E04}" type="slidenum">
              <a:rPr lang="en-US" altLang="en-US" smtClean="0"/>
              <a:pPr algn="r" eaLnBrk="1" hangingPunct="1">
                <a:spcBef>
                  <a:spcPct val="0"/>
                </a:spcBef>
              </a:pPr>
              <a:t>12</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Under the pricing plan with the free milk option…</a:t>
            </a:r>
          </a:p>
          <a:p>
            <a:pPr eaLnBrk="1" hangingPunct="1"/>
            <a:endParaRPr lang="en-US" altLang="en-US" smtClean="0"/>
          </a:p>
          <a:p>
            <a:pPr eaLnBrk="1" hangingPunct="1"/>
            <a:r>
              <a:rPr lang="en-US" altLang="en-US" smtClean="0"/>
              <a:t>Schools may opt to provide milk at no charge to students who qualify for free milk benefits</a:t>
            </a:r>
          </a:p>
          <a:p>
            <a:pPr eaLnBrk="1" hangingPunct="1"/>
            <a:endParaRPr lang="en-US" altLang="en-US" smtClean="0"/>
          </a:p>
          <a:p>
            <a:pPr eaLnBrk="1" hangingPunct="1"/>
            <a:r>
              <a:rPr lang="en-US" altLang="en-US" smtClean="0"/>
              <a:t>Schools are reimbursed at the normal reimbursement rate for children who pay and at the net dairy cost for children who qualify for free milk benefits</a:t>
            </a:r>
          </a:p>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6A3F74C0-52E3-42B0-8982-CFB3F916537E}" type="slidenum">
              <a:rPr lang="en-US" altLang="en-US" smtClean="0"/>
              <a:pPr algn="r" eaLnBrk="1" hangingPunct="1">
                <a:spcBef>
                  <a:spcPct val="0"/>
                </a:spcBef>
              </a:pPr>
              <a:t>13</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en-US" altLang="en-US" dirty="0" smtClean="0"/>
              <a:t>A public release statement letting the community at large know that they are providing free milk to children who qualify is required. This is </a:t>
            </a:r>
            <a:r>
              <a:rPr lang="en-US" sz="1200" kern="1200" dirty="0" smtClean="0">
                <a:solidFill>
                  <a:schemeClr val="tx1"/>
                </a:solidFill>
                <a:effectLst/>
                <a:latin typeface="+mn-lt"/>
                <a:ea typeface="+mn-ea"/>
                <a:cs typeface="+mn-cs"/>
              </a:rPr>
              <a:t>completed by NDE Nutrition Services.</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alt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altLang="en-US" dirty="0" smtClean="0"/>
              <a:t>Schools must distribute applications for the free milk program to all students who attend the school</a:t>
            </a:r>
          </a:p>
          <a:p>
            <a:pPr marL="228600" indent="-228600" eaLnBrk="1" hangingPunct="1"/>
            <a:endParaRPr lang="en-US" altLang="en-US" dirty="0" smtClean="0"/>
          </a:p>
          <a:p>
            <a:pPr marL="228600" indent="-228600" eaLnBrk="1" hangingPunct="1"/>
            <a:r>
              <a:rPr lang="en-US" altLang="en-US" dirty="0" smtClean="0"/>
              <a:t>Schools must take necessary steps to protect participating students from overtly being identified, so that children who are receiving free milk benefits are not singled out in any way over children who pay for their milk</a:t>
            </a:r>
          </a:p>
          <a:p>
            <a:pPr marL="228600" indent="-228600" eaLnBrk="1" hangingPunct="1"/>
            <a:endParaRPr lang="en-US" altLang="en-US" dirty="0" smtClean="0"/>
          </a:p>
          <a:p>
            <a:pPr marL="228600" indent="-228600" eaLnBrk="1" hangingPunct="1"/>
            <a:r>
              <a:rPr lang="en-US" altLang="en-US" dirty="0" smtClean="0"/>
              <a:t>All materials under the free milk option are available on-line at the link listed here and should be downloaded and updated each year as the requirements do change. </a:t>
            </a:r>
          </a:p>
          <a:p>
            <a:pPr marL="228600" indent="-228600" eaLnBrk="1" hangingPunct="1"/>
            <a:endParaRPr lang="en-US" altLang="en-US" dirty="0" smtClean="0"/>
          </a:p>
          <a:p>
            <a:pPr marL="228600" indent="-228600" eaLnBrk="1" hangingPunct="1"/>
            <a:r>
              <a:rPr lang="en-US" altLang="en-US" dirty="0" smtClean="0"/>
              <a:t>We will now discuss these three requirements under the free milk option in detail…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E70FB76A-953A-48AA-AABA-C043CC290F16}" type="slidenum">
              <a:rPr lang="en-US" altLang="en-US" smtClean="0"/>
              <a:pPr algn="r" eaLnBrk="1" hangingPunct="1">
                <a:spcBef>
                  <a:spcPct val="0"/>
                </a:spcBef>
              </a:pPr>
              <a:t>14</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t>The public release is to be submitted each year under the pricing plan with the free milk option. Schools must submit the public release to a community publication but they are not required to pay to have it published. The school is also required to submit the public release to grassroots distribution areas such as community sites, libraries, food pantries and WIC offices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73D6749F-C383-4B6D-83FC-6B116413673D}" type="slidenum">
              <a:rPr lang="en-US" altLang="en-US" smtClean="0"/>
              <a:pPr algn="r" eaLnBrk="1" hangingPunct="1">
                <a:spcBef>
                  <a:spcPct val="0"/>
                </a:spcBef>
              </a:pPr>
              <a:t>15</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dirty="0" smtClean="0"/>
              <a:t>The applications for free milk must be completed by a parent or guardian and determined by a school official </a:t>
            </a:r>
          </a:p>
          <a:p>
            <a:pPr marL="228600" indent="-228600" eaLnBrk="1" hangingPunct="1"/>
            <a:endParaRPr lang="en-US" altLang="en-US" dirty="0" smtClean="0"/>
          </a:p>
          <a:p>
            <a:pPr marL="228600" indent="-228600" eaLnBrk="1" hangingPunct="1"/>
            <a:r>
              <a:rPr lang="en-US" altLang="en-US" dirty="0" smtClean="0"/>
              <a:t>All materials can be downloaded on the website listed on this slide. </a:t>
            </a:r>
          </a:p>
          <a:p>
            <a:pPr marL="228600" indent="-228600" eaLnBrk="1" hangingPunct="1"/>
            <a:endParaRPr lang="en-US" altLang="en-US" dirty="0" smtClean="0"/>
          </a:p>
          <a:p>
            <a:pPr marL="228600" indent="-228600" eaLnBrk="1" hangingPunct="1"/>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DB2D62F1-8FB3-4927-AFDD-2496A8A180C9}" type="slidenum">
              <a:rPr lang="en-US" altLang="en-US" smtClean="0"/>
              <a:pPr algn="r" eaLnBrk="1" hangingPunct="1">
                <a:spcBef>
                  <a:spcPct val="0"/>
                </a:spcBef>
              </a:pPr>
              <a:t>16</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b="1" smtClean="0"/>
              <a:t>Protection from overt identification</a:t>
            </a:r>
          </a:p>
          <a:p>
            <a:pPr marL="228600" indent="-228600" eaLnBrk="1" hangingPunct="1"/>
            <a:endParaRPr lang="en-US" altLang="en-US" b="1" smtClean="0"/>
          </a:p>
          <a:p>
            <a:pPr marL="228600" indent="-228600" eaLnBrk="1" hangingPunct="1"/>
            <a:r>
              <a:rPr lang="en-US" altLang="en-US" smtClean="0"/>
              <a:t>Schools must provide a payment option that does not overtly identify students who are receiving free milk and they must provide daily accountability of milk consumption utilizing a method that does not overtly identify students receiving free milk</a:t>
            </a:r>
          </a:p>
          <a:p>
            <a:pPr marL="228600" indent="-228600" eaLnBrk="1" hangingPunct="1"/>
            <a:endParaRPr lang="en-US" altLang="en-US" smtClean="0"/>
          </a:p>
          <a:p>
            <a:pPr marL="228600" indent="-228600" eaLnBrk="1" hangingPunct="1"/>
            <a:r>
              <a:rPr lang="en-US" altLang="en-US" smtClean="0"/>
              <a:t>For example, all students must be counted on a list that does not indicate eligibility status in any way. Milk participation lists may not be coded with color codes or indication of their status by their names. And for payment procedures, you may not ask for milk money from everyone except students who receive free milk or have students receive milk tickets in class that would eliminate the free students getting milk tickets. </a:t>
            </a:r>
          </a:p>
          <a:p>
            <a:pPr marL="228600" indent="-228600" eaLnBrk="1" hangingPunct="1"/>
            <a:endParaRPr lang="en-US" altLang="en-US" smtClean="0"/>
          </a:p>
          <a:p>
            <a:pPr marL="228600" indent="-228600"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0BBC1240-C121-4CBC-81EB-9A9A8DAA5065}" type="slidenum">
              <a:rPr lang="en-US" altLang="en-US" smtClean="0"/>
              <a:pPr algn="r" eaLnBrk="1" hangingPunct="1">
                <a:spcBef>
                  <a:spcPct val="0"/>
                </a:spcBef>
              </a:pPr>
              <a:t>17</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third option for schools participating in the Special Milk Program is the non-pricing plan. Under the non-pricing plan, none of the children are charged for milk, however the cost may be covered through tuition or boarding fees. </a:t>
            </a:r>
          </a:p>
          <a:p>
            <a:pPr eaLnBrk="1" hangingPunct="1"/>
            <a:endParaRPr lang="en-US" altLang="en-US" smtClean="0"/>
          </a:p>
          <a:p>
            <a:pPr eaLnBrk="1" hangingPunct="1"/>
            <a:r>
              <a:rPr lang="en-US" altLang="en-US" smtClean="0"/>
              <a:t>Under this plan, reimbursement is based on current year’s federal reimbursement rate. </a:t>
            </a:r>
          </a:p>
          <a:p>
            <a:pPr eaLnBrk="1" hangingPunct="1"/>
            <a:endParaRPr lang="en-US" altLang="en-US" smtClean="0"/>
          </a:p>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F09F7BB7-5415-479D-B6F7-A36FA39D7B4F}" type="slidenum">
              <a:rPr lang="en-US" altLang="en-US" smtClean="0"/>
              <a:pPr algn="r" eaLnBrk="1" hangingPunct="1">
                <a:spcBef>
                  <a:spcPct val="0"/>
                </a:spcBef>
              </a:pPr>
              <a:t>18</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 order to participate in the Special Milk Program, schools must complete an on-line program application in the CNP website and update it each year. </a:t>
            </a:r>
          </a:p>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269FB931-D28D-4292-8AD0-6CF8C2EF6029}" type="slidenum">
              <a:rPr lang="en-US" altLang="en-US" smtClean="0"/>
              <a:pPr algn="r" eaLnBrk="1" hangingPunct="1">
                <a:spcBef>
                  <a:spcPct val="0"/>
                </a:spcBef>
              </a:pPr>
              <a:t>19</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Recordkeeping Requirements</a:t>
            </a:r>
          </a:p>
          <a:p>
            <a:pPr eaLnBrk="1" hangingPunct="1"/>
            <a:endParaRPr lang="en-US" altLang="en-US" b="1" dirty="0" smtClean="0"/>
          </a:p>
          <a:p>
            <a:pPr eaLnBrk="1" hangingPunct="1"/>
            <a:r>
              <a:rPr lang="en-US" altLang="en-US" dirty="0" smtClean="0"/>
              <a:t>Schools participating in the Special Milk Program are required to keep several records including…</a:t>
            </a:r>
          </a:p>
          <a:p>
            <a:pPr eaLnBrk="1" hangingPunct="1"/>
            <a:endParaRPr lang="en-US" altLang="en-US" dirty="0" smtClean="0"/>
          </a:p>
          <a:p>
            <a:pPr eaLnBrk="1" hangingPunct="1"/>
            <a:r>
              <a:rPr lang="en-US" altLang="en-US" dirty="0" smtClean="0"/>
              <a:t>Daily participation records, financial accountability records, Annual Financial Statement</a:t>
            </a:r>
            <a:r>
              <a:rPr lang="en-US" altLang="en-US" baseline="0" dirty="0" smtClean="0"/>
              <a:t> due July 15, </a:t>
            </a:r>
            <a:r>
              <a:rPr lang="en-US" altLang="en-US" dirty="0" smtClean="0"/>
              <a:t>monthly claim records, purchasing records, civil rights or students with disabilities records and records of temperature logs and sanitation inspections. These records must be retained for 3 years plus the current school year. </a:t>
            </a:r>
          </a:p>
          <a:p>
            <a:pPr eaLnBrk="1" hangingPunct="1"/>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DDFBBDCD-6986-456F-B6C9-DB1066554C2A}" type="slidenum">
              <a:rPr lang="en-US" altLang="en-US" smtClean="0"/>
              <a:pPr algn="r" eaLnBrk="1" hangingPunct="1">
                <a:spcBef>
                  <a:spcPct val="0"/>
                </a:spcBef>
              </a:pPr>
              <a:t>20</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Daily Participation Records</a:t>
            </a:r>
          </a:p>
          <a:p>
            <a:pPr eaLnBrk="1" hangingPunct="1"/>
            <a:endParaRPr lang="en-US" altLang="en-US" b="1" dirty="0" smtClean="0"/>
          </a:p>
          <a:p>
            <a:pPr eaLnBrk="1" hangingPunct="1"/>
            <a:r>
              <a:rPr lang="en-US" altLang="en-US" dirty="0" smtClean="0"/>
              <a:t>In order to collect an accurate Point of Service count to use for the monthly claim, schools must use a daily participation record to document how many students took a milk. If schools are utilizing the Pricing Plan with a Free Milk Option, they must keep track of which students received a milk. </a:t>
            </a:r>
          </a:p>
          <a:p>
            <a:pPr eaLnBrk="1" hangingPunct="1"/>
            <a:endParaRPr lang="en-US" altLang="en-US" dirty="0" smtClean="0"/>
          </a:p>
          <a:p>
            <a:pPr eaLnBrk="1" hangingPunct="1"/>
            <a:r>
              <a:rPr lang="en-US" altLang="en-US" dirty="0" smtClean="0"/>
              <a:t>The count must be taken at the time the students receive the milk and cannot be based on dairy invoices, paid milk receipts or attendance lists.</a:t>
            </a:r>
          </a:p>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6BD66E5A-D958-4F03-B901-7DBBA01B2DDC}" type="slidenum">
              <a:rPr lang="en-US" altLang="en-US" smtClean="0"/>
              <a:pPr algn="r" eaLnBrk="1" hangingPunct="1">
                <a:spcBef>
                  <a:spcPct val="0"/>
                </a:spcBef>
              </a:pPr>
              <a:t>3</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t>In order to be eligible to participate in the Special Milk Program, schools must first meet these three criteria:</a:t>
            </a:r>
          </a:p>
          <a:p>
            <a:pPr marL="228600" indent="-228600" eaLnBrk="1" hangingPunct="1"/>
            <a:endParaRPr lang="en-US" altLang="en-US" smtClean="0"/>
          </a:p>
          <a:p>
            <a:pPr marL="228600" indent="-228600" eaLnBrk="1" hangingPunct="1"/>
            <a:r>
              <a:rPr lang="en-US" altLang="en-US" smtClean="0"/>
              <a:t>They must be recognized as a school,</a:t>
            </a:r>
          </a:p>
          <a:p>
            <a:pPr marL="228600" indent="-228600" eaLnBrk="1" hangingPunct="1"/>
            <a:endParaRPr lang="en-US" altLang="en-US" smtClean="0"/>
          </a:p>
          <a:p>
            <a:pPr marL="228600" indent="-228600" eaLnBrk="1" hangingPunct="1"/>
            <a:r>
              <a:rPr lang="en-US" altLang="en-US" smtClean="0"/>
              <a:t>They must operate as a non profit program with a tax exempt status – They need to have a 501(c)(3) on file in our office prior to participation</a:t>
            </a:r>
          </a:p>
          <a:p>
            <a:pPr marL="228600" indent="-228600" eaLnBrk="1" hangingPunct="1"/>
            <a:endParaRPr lang="en-US" altLang="en-US" smtClean="0"/>
          </a:p>
          <a:p>
            <a:pPr marL="228600" indent="-228600" eaLnBrk="1" hangingPunct="1"/>
            <a:r>
              <a:rPr lang="en-US" altLang="en-US" smtClean="0"/>
              <a:t>And participating students cannot have access to school breakfast or lunch programs. The critical word there being “Access.”</a:t>
            </a:r>
          </a:p>
          <a:p>
            <a:pPr marL="228600" indent="-228600" eaLnBrk="1" hangingPunct="1"/>
            <a:r>
              <a:rPr lang="en-US" altLang="en-US"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2CE3D22F-6F9B-4C8D-9BA9-C72AE1582C90}" type="slidenum">
              <a:rPr lang="en-US" altLang="en-US" smtClean="0"/>
              <a:pPr algn="r" eaLnBrk="1" hangingPunct="1">
                <a:spcBef>
                  <a:spcPct val="0"/>
                </a:spcBef>
              </a:pPr>
              <a:t>21</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Financial Accountability</a:t>
            </a:r>
          </a:p>
          <a:p>
            <a:pPr eaLnBrk="1" hangingPunct="1"/>
            <a:endParaRPr lang="en-US" altLang="en-US" b="1" smtClean="0"/>
          </a:p>
          <a:p>
            <a:pPr eaLnBrk="1" hangingPunct="1"/>
            <a:r>
              <a:rPr lang="en-US" altLang="en-US" smtClean="0"/>
              <a:t>All funds received from students paying to participate, must be used to support the Special Milk Program. </a:t>
            </a:r>
          </a:p>
          <a:p>
            <a:pPr eaLnBrk="1" hangingPunct="1"/>
            <a:endParaRPr lang="en-US" altLang="en-US" smtClean="0"/>
          </a:p>
          <a:p>
            <a:pPr eaLnBrk="1" hangingPunct="1"/>
            <a:r>
              <a:rPr lang="en-US" altLang="en-US" smtClean="0"/>
              <a:t>The fund balance cannot exceed 3 months operating costs</a:t>
            </a:r>
          </a:p>
          <a:p>
            <a:pPr eaLnBrk="1" hangingPunct="1"/>
            <a:endParaRPr lang="en-US" altLang="en-US" smtClean="0"/>
          </a:p>
          <a:p>
            <a:pPr eaLnBrk="1" hangingPunct="1"/>
            <a:r>
              <a:rPr lang="en-US" altLang="en-US" smtClean="0"/>
              <a:t>The funds must be shown as separate line or ledger item in the school’s financial bookkeeping system</a:t>
            </a:r>
          </a:p>
          <a:p>
            <a:pPr eaLnBrk="1" hangingPunct="1"/>
            <a:endParaRPr lang="en-US" altLang="en-US" smtClean="0"/>
          </a:p>
          <a:p>
            <a:pPr eaLnBrk="1" hangingPunct="1"/>
            <a:r>
              <a:rPr lang="en-US" altLang="en-US" smtClean="0"/>
              <a:t>And any excess funds must stay in the SMP fund and may not be transferred to the general fund.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5676798B-082F-41C3-99E2-E4FBB0227C3F}" type="slidenum">
              <a:rPr lang="en-US" altLang="en-US" smtClean="0"/>
              <a:pPr algn="r" eaLnBrk="1" hangingPunct="1">
                <a:spcBef>
                  <a:spcPct val="0"/>
                </a:spcBef>
              </a:pPr>
              <a:t>22</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Schools must submit the Special Milk Program claims monthly through our on-line claiming system. You can click on the link on this slide to access the on-line claiming system.</a:t>
            </a:r>
          </a:p>
          <a:p>
            <a:pPr eaLnBrk="1" hangingPunct="1"/>
            <a:endParaRPr lang="en-US" altLang="en-US" smtClean="0"/>
          </a:p>
          <a:p>
            <a:pPr eaLnBrk="1" hangingPunct="1"/>
            <a:r>
              <a:rPr lang="en-US" altLang="en-US" smtClean="0"/>
              <a:t>Claims must be submitted within 60 calendar days of the claim month and they must be submitted from counts that were taken by an accurate and acceptable Point of Service system as we discussed previously.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816BB12C-62FC-463F-BBE8-D09EF7D2B6A9}" type="slidenum">
              <a:rPr lang="en-US" altLang="en-US" smtClean="0"/>
              <a:pPr algn="r" eaLnBrk="1" hangingPunct="1">
                <a:spcBef>
                  <a:spcPct val="0"/>
                </a:spcBef>
              </a:pPr>
              <a:t>23</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a:p>
            <a:pPr eaLnBrk="1" hangingPunct="1"/>
            <a:r>
              <a:rPr lang="en-US" altLang="en-US" dirty="0" smtClean="0"/>
              <a:t>When schools are looking to purchase milk or equipment for the program, they must practice what is known as “free and open competition.” This means that schools must get price bids from at least three milk vendors that meet the school’s specifications for milk and then award the bid to the vendor with the lowest price point. Always remember the “Three Bids and a Buy” rule when looking to purchase milk or equipment for the program. </a:t>
            </a:r>
          </a:p>
          <a:p>
            <a:pPr eaLnBrk="1" hangingPunct="1"/>
            <a:endParaRPr lang="en-US" altLang="en-US" dirty="0" smtClean="0"/>
          </a:p>
          <a:p>
            <a:pPr eaLnBrk="1" hangingPunct="1"/>
            <a:r>
              <a:rPr lang="en-US" altLang="en-US" dirty="0" smtClean="0"/>
              <a:t>All attempts at procuring price quotes and bids must be documented.</a:t>
            </a:r>
          </a:p>
          <a:p>
            <a:pPr eaLnBrk="1" hangingPunct="1"/>
            <a:endParaRPr lang="en-US" altLang="en-US" dirty="0" smtClean="0"/>
          </a:p>
          <a:p>
            <a:pPr eaLnBrk="1" hangingPunct="1"/>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45B6C54C-0A9A-4295-B0C4-FF280AEE89B1}" type="slidenum">
              <a:rPr lang="en-US" altLang="en-US" smtClean="0"/>
              <a:pPr algn="r" eaLnBrk="1" hangingPunct="1">
                <a:spcBef>
                  <a:spcPct val="0"/>
                </a:spcBef>
              </a:pPr>
              <a:t>24</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mtClean="0"/>
              <a:t>It is important that all schools participating in the Special Milk Program are familiar with the civil rights regulations set up by USDA for serving children with disabilities and special dietary needs. </a:t>
            </a:r>
          </a:p>
          <a:p>
            <a:pPr eaLnBrk="1" hangingPunct="1">
              <a:lnSpc>
                <a:spcPct val="90000"/>
              </a:lnSpc>
            </a:pPr>
            <a:endParaRPr lang="en-US" altLang="en-US" smtClean="0"/>
          </a:p>
          <a:p>
            <a:pPr eaLnBrk="1" hangingPunct="1">
              <a:lnSpc>
                <a:spcPct val="90000"/>
              </a:lnSpc>
            </a:pPr>
            <a:r>
              <a:rPr lang="en-US" altLang="en-US" smtClean="0"/>
              <a:t>If a child has a </a:t>
            </a:r>
            <a:r>
              <a:rPr lang="en-US" altLang="en-US" u="sng" smtClean="0"/>
              <a:t>documented</a:t>
            </a:r>
            <a:r>
              <a:rPr lang="en-US" altLang="en-US" smtClean="0"/>
              <a:t> disability as determined by a licensed physician schools </a:t>
            </a:r>
            <a:r>
              <a:rPr lang="en-US" altLang="en-US" u="sng" smtClean="0"/>
              <a:t>must</a:t>
            </a:r>
            <a:r>
              <a:rPr lang="en-US" altLang="en-US" smtClean="0"/>
              <a:t> provide a substitute beverage as prescribed by the physician without additional cost to the student. You can find a prototype physician’s form on our website at the link listed at the bottom of this slide. </a:t>
            </a:r>
          </a:p>
          <a:p>
            <a:pPr eaLnBrk="1" hangingPunct="1">
              <a:lnSpc>
                <a:spcPct val="90000"/>
              </a:lnSpc>
            </a:pPr>
            <a:endParaRPr lang="en-US" altLang="en-US" smtClean="0"/>
          </a:p>
          <a:p>
            <a:pPr eaLnBrk="1" hangingPunct="1">
              <a:lnSpc>
                <a:spcPct val="90000"/>
              </a:lnSpc>
            </a:pPr>
            <a:r>
              <a:rPr lang="en-US" altLang="en-US" smtClean="0"/>
              <a:t>If a child has a milk </a:t>
            </a:r>
            <a:r>
              <a:rPr lang="en-US" altLang="en-US" u="sng" smtClean="0"/>
              <a:t>intolerance</a:t>
            </a:r>
            <a:r>
              <a:rPr lang="en-US" altLang="en-US" smtClean="0"/>
              <a:t> schools </a:t>
            </a:r>
            <a:r>
              <a:rPr lang="en-US" altLang="en-US" u="sng" smtClean="0"/>
              <a:t>may</a:t>
            </a:r>
            <a:r>
              <a:rPr lang="en-US" altLang="en-US" smtClean="0"/>
              <a:t> provide lactose free milk or a milk substitute at the request of the parents, but they are not required to do so. If the school chooses to provide a milk substitute, such as soy milk, the school must ensure that it is nutritionally equivalent to cow’s milk. A list is provided on NS website.</a:t>
            </a:r>
          </a:p>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Temperature Logs</a:t>
            </a:r>
          </a:p>
          <a:p>
            <a:endParaRPr lang="en-US" altLang="en-US" dirty="0" smtClean="0"/>
          </a:p>
          <a:p>
            <a:r>
              <a:rPr lang="en-US" altLang="en-US" dirty="0" smtClean="0"/>
              <a:t>Schools must keep a daily temperature log for any refrigerator or cooler that is used for the Special Milk Program. These temperature logs must be kept on file for 1 year plus the current school year. </a:t>
            </a:r>
          </a:p>
          <a:p>
            <a:endParaRPr lang="en-US" altLang="en-US" dirty="0" smtClean="0"/>
          </a:p>
          <a:p>
            <a:r>
              <a:rPr lang="en-US" altLang="en-US" dirty="0" smtClean="0"/>
              <a:t>We have a prototype log on our website listed on this slide. </a:t>
            </a:r>
          </a:p>
          <a:p>
            <a:endParaRPr lang="en-US" altLang="en-US" dirty="0"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9659268A-4D0E-4439-B1F5-D0D4A42C46F7}" type="slidenum">
              <a:rPr lang="en-US" altLang="en-US" smtClean="0"/>
              <a:pPr algn="r" eaLnBrk="1" hangingPunct="1">
                <a:spcBef>
                  <a:spcPct val="0"/>
                </a:spcBef>
              </a:pPr>
              <a:t>25</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D6BFF9D8-7949-4CF1-93A2-3791E84B06BB}" type="slidenum">
              <a:rPr lang="en-US" altLang="en-US" smtClean="0"/>
              <a:pPr algn="r" eaLnBrk="1" hangingPunct="1">
                <a:spcBef>
                  <a:spcPct val="0"/>
                </a:spcBef>
              </a:pPr>
              <a:t>26</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Sanitation</a:t>
            </a:r>
          </a:p>
          <a:p>
            <a:pPr eaLnBrk="1" hangingPunct="1"/>
            <a:endParaRPr lang="en-US" altLang="en-US" smtClean="0"/>
          </a:p>
          <a:p>
            <a:pPr eaLnBrk="1" hangingPunct="1"/>
            <a:r>
              <a:rPr lang="en-US" altLang="en-US" smtClean="0"/>
              <a:t>SMP only schools must provide milk storage facilities to ensure that milk is kept in a sanitary and temperature safe environment</a:t>
            </a:r>
          </a:p>
          <a:p>
            <a:pPr eaLnBrk="1" hangingPunct="1"/>
            <a:endParaRPr lang="en-US" altLang="en-US" smtClean="0"/>
          </a:p>
          <a:p>
            <a:pPr eaLnBrk="1" hangingPunct="1"/>
            <a:r>
              <a:rPr lang="en-US" altLang="en-US" smtClean="0"/>
              <a:t>Schools who also participate in the National School Lunch Program are required to have at least 2 sanitation inspections each year.  The results of the inspections must be posted in a public area.</a:t>
            </a:r>
          </a:p>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3C4931-2730-4466-8C22-DCCD876AE43F}" type="slidenum">
              <a:rPr lang="en-US" altLang="en-US" smtClean="0"/>
              <a:pPr algn="r" eaLnBrk="1" hangingPunct="1">
                <a:spcBef>
                  <a:spcPct val="0"/>
                </a:spcBef>
              </a:pPr>
              <a:t>27</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Other things to keep in mind about the Special Milk Program…</a:t>
            </a:r>
          </a:p>
          <a:p>
            <a:pPr eaLnBrk="1" hangingPunct="1"/>
            <a:endParaRPr lang="en-US" altLang="en-US" dirty="0" smtClean="0"/>
          </a:p>
          <a:p>
            <a:pPr eaLnBrk="1" hangingPunct="1"/>
            <a:r>
              <a:rPr lang="en-US" altLang="en-US" dirty="0" smtClean="0"/>
              <a:t>Schools are subject to an on site review of the SMP. Your school will be notified at the beginning of the school year if you have been chosen for an on-site review of your program.</a:t>
            </a:r>
          </a:p>
          <a:p>
            <a:pPr eaLnBrk="1" hangingPunct="1">
              <a:buFont typeface="Wingdings" pitchFamily="2" charset="2"/>
              <a:buNone/>
            </a:pPr>
            <a:endParaRPr lang="en-US" altLang="en-US" dirty="0" smtClean="0"/>
          </a:p>
          <a:p>
            <a:pPr eaLnBrk="1" hangingPunct="1"/>
            <a:r>
              <a:rPr lang="en-US" altLang="en-US" dirty="0" smtClean="0"/>
              <a:t>All SMP materials including the online application, are available on the website</a:t>
            </a:r>
          </a:p>
          <a:p>
            <a:pPr eaLnBrk="1" hangingPunct="1"/>
            <a:r>
              <a:rPr lang="en-US" altLang="en-US" dirty="0" smtClean="0"/>
              <a:t>	</a:t>
            </a:r>
          </a:p>
          <a:p>
            <a:pPr eaLnBrk="1" hangingPunct="1"/>
            <a:r>
              <a:rPr lang="en-US" altLang="en-US" dirty="0" smtClean="0"/>
              <a:t>“And Justice for All” posters are available by contacting the NS School Nutrition Team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B5FB339D-331D-491B-80A4-794EEBE93628}" type="slidenum">
              <a:rPr lang="en-US" altLang="en-US" smtClean="0"/>
              <a:pPr algn="r" eaLnBrk="1" hangingPunct="1">
                <a:spcBef>
                  <a:spcPct val="0"/>
                </a:spcBef>
              </a:pPr>
              <a:t>28</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If you have additional questions regarding the Special Milk Program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8A34C839-1886-4202-B9C4-E32F07D9C951}" type="slidenum">
              <a:rPr lang="en-US" altLang="en-US" smtClean="0"/>
              <a:pPr algn="r" eaLnBrk="1" hangingPunct="1">
                <a:spcBef>
                  <a:spcPct val="0"/>
                </a:spcBef>
              </a:pPr>
              <a:t>4</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dirty="0" smtClean="0"/>
              <a:t> In other words….</a:t>
            </a:r>
          </a:p>
          <a:p>
            <a:pPr marL="228600" indent="-228600" eaLnBrk="1" hangingPunct="1"/>
            <a:endParaRPr lang="en-US" altLang="en-US" dirty="0" smtClean="0"/>
          </a:p>
          <a:p>
            <a:pPr marL="228600" indent="-228600" eaLnBrk="1" hangingPunct="1"/>
            <a:r>
              <a:rPr lang="en-US" altLang="en-US" dirty="0" smtClean="0"/>
              <a:t>Schools who participate in the school meals programs may claim half-day students under the SMP </a:t>
            </a:r>
            <a:r>
              <a:rPr lang="en-US" altLang="en-US" u="sng" dirty="0" smtClean="0"/>
              <a:t>only</a:t>
            </a:r>
            <a:r>
              <a:rPr lang="en-US" altLang="en-US" dirty="0" smtClean="0"/>
              <a:t> if those students do not have </a:t>
            </a:r>
            <a:r>
              <a:rPr lang="en-US" altLang="en-US" u="sng" dirty="0" smtClean="0"/>
              <a:t>access</a:t>
            </a:r>
            <a:r>
              <a:rPr lang="en-US" altLang="en-US" dirty="0" smtClean="0"/>
              <a:t> to other school meals</a:t>
            </a:r>
          </a:p>
          <a:p>
            <a:pPr marL="228600" indent="-228600" eaLnBrk="1" hangingPunct="1"/>
            <a:endParaRPr lang="en-US" altLang="en-US" dirty="0" smtClean="0"/>
          </a:p>
          <a:p>
            <a:pPr marL="228600" indent="-228600" eaLnBrk="1" hangingPunct="1"/>
            <a:r>
              <a:rPr lang="en-US" altLang="en-US" dirty="0" smtClean="0"/>
              <a:t>For example: If a child comes for a half day and gets there in time to participate in the school breakfast program, that child is then not eligible for participation in the Special Milk Program</a:t>
            </a:r>
          </a:p>
          <a:p>
            <a:pPr marL="228600" indent="-228600" eaLnBrk="1" hangingPunct="1"/>
            <a:endParaRPr lang="en-US" altLang="en-US" dirty="0" smtClean="0"/>
          </a:p>
          <a:p>
            <a:pPr marL="228600" indent="-228600" eaLnBrk="1" hangingPunct="1"/>
            <a:r>
              <a:rPr lang="en-US" altLang="en-US" dirty="0" smtClean="0"/>
              <a:t>Schools who do not participate in other school meals programs may claim all milk consumed by children under the SMP, including milk served at lunch and during milk breaks throughout the school day</a:t>
            </a:r>
          </a:p>
          <a:p>
            <a:pPr marL="228600" indent="-228600"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353BAF11-D615-46E0-B2FD-E964882534A2}" type="slidenum">
              <a:rPr lang="en-US" altLang="en-US" smtClean="0"/>
              <a:pPr algn="r" eaLnBrk="1" hangingPunct="1">
                <a:spcBef>
                  <a:spcPct val="0"/>
                </a:spcBef>
              </a:pPr>
              <a:t>5</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smtClean="0"/>
              <a:t>Other requirements for schools participating in the Special Milk Program…</a:t>
            </a:r>
          </a:p>
          <a:p>
            <a:pPr eaLnBrk="1" hangingPunct="1">
              <a:lnSpc>
                <a:spcPct val="90000"/>
              </a:lnSpc>
            </a:pPr>
            <a:endParaRPr lang="en-US" altLang="en-US" smtClean="0"/>
          </a:p>
          <a:p>
            <a:pPr eaLnBrk="1" hangingPunct="1">
              <a:lnSpc>
                <a:spcPct val="90000"/>
              </a:lnSpc>
            </a:pPr>
            <a:r>
              <a:rPr lang="en-US" altLang="en-US" smtClean="0"/>
              <a:t>Participating schools must comply with Civil Rights laws, </a:t>
            </a:r>
          </a:p>
          <a:p>
            <a:pPr eaLnBrk="1" hangingPunct="1">
              <a:lnSpc>
                <a:spcPct val="90000"/>
              </a:lnSpc>
            </a:pPr>
            <a:endParaRPr lang="en-US" altLang="en-US" smtClean="0"/>
          </a:p>
          <a:p>
            <a:pPr eaLnBrk="1" hangingPunct="1">
              <a:lnSpc>
                <a:spcPct val="90000"/>
              </a:lnSpc>
            </a:pPr>
            <a:r>
              <a:rPr lang="en-US" altLang="en-US" smtClean="0"/>
              <a:t>They must have an adequate Point of Service (POS) counting system, </a:t>
            </a:r>
          </a:p>
          <a:p>
            <a:pPr eaLnBrk="1" hangingPunct="1">
              <a:lnSpc>
                <a:spcPct val="90000"/>
              </a:lnSpc>
              <a:buFont typeface="Wingdings" pitchFamily="2" charset="2"/>
              <a:buNone/>
            </a:pPr>
            <a:endParaRPr lang="en-US" altLang="en-US" smtClean="0"/>
          </a:p>
          <a:p>
            <a:pPr eaLnBrk="1" hangingPunct="1">
              <a:lnSpc>
                <a:spcPct val="90000"/>
              </a:lnSpc>
            </a:pPr>
            <a:r>
              <a:rPr lang="en-US" altLang="en-US" smtClean="0"/>
              <a:t>Participating schools must develop and adopt a school Wellness Policy, </a:t>
            </a:r>
          </a:p>
          <a:p>
            <a:pPr eaLnBrk="1" hangingPunct="1">
              <a:lnSpc>
                <a:spcPct val="90000"/>
              </a:lnSpc>
            </a:pPr>
            <a:endParaRPr lang="en-US" altLang="en-US" smtClean="0"/>
          </a:p>
          <a:p>
            <a:pPr eaLnBrk="1" hangingPunct="1">
              <a:lnSpc>
                <a:spcPct val="90000"/>
              </a:lnSpc>
            </a:pPr>
            <a:r>
              <a:rPr lang="en-US" altLang="en-US" smtClean="0"/>
              <a:t>And they must secure milk supplies through open and free competition.</a:t>
            </a:r>
          </a:p>
          <a:p>
            <a:pPr eaLnBrk="1" hangingPunct="1">
              <a:lnSpc>
                <a:spcPct val="90000"/>
              </a:lnSpc>
            </a:pPr>
            <a:endParaRPr lang="en-US" altLang="en-US" smtClean="0"/>
          </a:p>
          <a:p>
            <a:pPr eaLnBrk="1" hangingPunct="1">
              <a:lnSpc>
                <a:spcPct val="90000"/>
              </a:lnSpc>
            </a:pPr>
            <a:r>
              <a:rPr lang="en-US" altLang="en-US" smtClean="0"/>
              <a:t>We will discuss each of these required areas in detail. </a:t>
            </a:r>
          </a:p>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801AB068-B037-4521-961E-FC09745050B5}" type="slidenum">
              <a:rPr lang="en-US" altLang="en-US" smtClean="0"/>
              <a:pPr algn="r" eaLnBrk="1" hangingPunct="1">
                <a:spcBef>
                  <a:spcPct val="0"/>
                </a:spcBef>
              </a:pPr>
              <a:t>6</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Civil Rights</a:t>
            </a:r>
          </a:p>
          <a:p>
            <a:pPr eaLnBrk="1" hangingPunct="1"/>
            <a:endParaRPr lang="en-US" altLang="en-US" b="1" smtClean="0"/>
          </a:p>
          <a:p>
            <a:pPr eaLnBrk="1" hangingPunct="1"/>
            <a:r>
              <a:rPr lang="en-US" altLang="en-US" smtClean="0"/>
              <a:t>Schools may not restrict enrollment in the Special Milk Program on the basis of </a:t>
            </a:r>
            <a:r>
              <a:rPr lang="en-US" altLang="zh-CN" smtClean="0"/>
              <a:t>race, color, national origin, sex, age, or disability </a:t>
            </a:r>
          </a:p>
          <a:p>
            <a:pPr eaLnBrk="1" hangingPunct="1"/>
            <a:endParaRPr lang="en-US" altLang="en-US" smtClean="0">
              <a:ea typeface="宋体" pitchFamily="2" charset="-122"/>
            </a:endParaRPr>
          </a:p>
          <a:p>
            <a:pPr eaLnBrk="1" hangingPunct="1"/>
            <a:endParaRPr lang="en-US" altLang="en-US" smtClean="0"/>
          </a:p>
          <a:p>
            <a:pPr eaLnBrk="1" hangingPunct="1"/>
            <a:r>
              <a:rPr lang="en-US" altLang="en-US" smtClean="0"/>
              <a:t>“And Justice For All” posters are free from our office and do need to be posted near the milk cooler or near the milk serving area in all schools participating in the Special Milk Program. The poster must be put in a location that is easily visible to all students as it provides information about who should be contacted if a student feels they have been discriminated against when participating in any child nutrition programs under USDA. </a:t>
            </a:r>
          </a:p>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A6C9AE32-F469-4BC1-9E84-476F92CD4C2C}" type="slidenum">
              <a:rPr lang="en-US" altLang="en-US" smtClean="0"/>
              <a:pPr algn="r" eaLnBrk="1" hangingPunct="1">
                <a:spcBef>
                  <a:spcPct val="0"/>
                </a:spcBef>
              </a:pPr>
              <a:t>7</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Point of Service (POS)</a:t>
            </a:r>
          </a:p>
          <a:p>
            <a:pPr eaLnBrk="1" hangingPunct="1"/>
            <a:endParaRPr lang="en-US" altLang="en-US" b="1" smtClean="0"/>
          </a:p>
          <a:p>
            <a:pPr eaLnBrk="1" hangingPunct="1"/>
            <a:r>
              <a:rPr lang="en-US" altLang="en-US" smtClean="0"/>
              <a:t>Milks must be counted and documented at the time the child receives it.</a:t>
            </a:r>
          </a:p>
          <a:p>
            <a:pPr eaLnBrk="1" hangingPunct="1"/>
            <a:endParaRPr lang="en-US" altLang="en-US" smtClean="0"/>
          </a:p>
          <a:p>
            <a:pPr eaLnBrk="1" hangingPunct="1"/>
            <a:r>
              <a:rPr lang="en-US" altLang="en-US" smtClean="0"/>
              <a:t>The point of service system must provide protection from overt identification of a student’s eligibility status. We will discuss more about protection from overt identification later in the presentation. </a:t>
            </a:r>
          </a:p>
          <a:p>
            <a:pPr eaLnBrk="1" hangingPunct="1"/>
            <a:endParaRPr lang="en-US" altLang="en-US" smtClean="0"/>
          </a:p>
          <a:p>
            <a:pPr eaLnBrk="1" hangingPunct="1"/>
            <a:r>
              <a:rPr lang="en-US" altLang="en-US" smtClean="0"/>
              <a:t>The point of service count may include more than one milk per child,</a:t>
            </a:r>
          </a:p>
          <a:p>
            <a:pPr eaLnBrk="1" hangingPunct="1"/>
            <a:endParaRPr lang="en-US" altLang="en-US" smtClean="0"/>
          </a:p>
          <a:p>
            <a:pPr eaLnBrk="1" hangingPunct="1"/>
            <a:r>
              <a:rPr lang="en-US" altLang="en-US" smtClean="0"/>
              <a:t>But it may not include adult milks or milks used for cooking, class projects, or other areas where milk may be used throughout the school day. It is only for milk consumed by children during the school day. </a:t>
            </a:r>
          </a:p>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BEE04CC4-2264-4FA6-B37A-16288B62314E}" type="slidenum">
              <a:rPr lang="en-US" altLang="en-US" smtClean="0"/>
              <a:pPr algn="r" eaLnBrk="1" hangingPunct="1">
                <a:spcBef>
                  <a:spcPct val="0"/>
                </a:spcBef>
              </a:pPr>
              <a:t>8</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Wellness Policies</a:t>
            </a:r>
          </a:p>
          <a:p>
            <a:pPr eaLnBrk="1" hangingPunct="1"/>
            <a:endParaRPr lang="en-US" altLang="en-US" b="1" smtClean="0"/>
          </a:p>
          <a:p>
            <a:pPr eaLnBrk="1" hangingPunct="1"/>
            <a:r>
              <a:rPr lang="en-US" altLang="en-US" smtClean="0"/>
              <a:t>When the USDA passed the Child Nutrition Reauthorization in 2004, it required that all schools participating in the National School Lunch </a:t>
            </a:r>
            <a:r>
              <a:rPr lang="en-US" altLang="en-US" b="1" smtClean="0"/>
              <a:t>or</a:t>
            </a:r>
            <a:r>
              <a:rPr lang="en-US" altLang="en-US" smtClean="0"/>
              <a:t> the Special Milk Program, develop and utilize a school wellness policy </a:t>
            </a:r>
          </a:p>
          <a:p>
            <a:pPr eaLnBrk="1" hangingPunct="1"/>
            <a:endParaRPr lang="en-US" altLang="en-US" smtClean="0"/>
          </a:p>
          <a:p>
            <a:pPr eaLnBrk="1" hangingPunct="1"/>
            <a:r>
              <a:rPr lang="en-US" altLang="en-US" smtClean="0"/>
              <a:t>It needs to be developed by a wellness committee and the committee should consist of a student, faculty member, food service person or in the case of SMP only schools, perhaps a school health official such as a school nurse, a parent or a board member</a:t>
            </a:r>
          </a:p>
          <a:p>
            <a:pPr eaLnBrk="1" hangingPunct="1"/>
            <a:endParaRPr lang="en-US" altLang="en-US" smtClean="0"/>
          </a:p>
          <a:p>
            <a:pPr eaLnBrk="1" hangingPunct="1"/>
            <a:r>
              <a:rPr lang="en-US" altLang="en-US" smtClean="0"/>
              <a:t>The school wellness policy needs to address the total school environment and it should look at all aspects of wellness including physical activity and all foods served throughout the school day. This could include school parties, rewards and fundraising activities</a:t>
            </a:r>
          </a:p>
          <a:p>
            <a:pPr eaLnBrk="1" hangingPunct="1"/>
            <a:endParaRPr lang="en-US" altLang="en-US" smtClean="0"/>
          </a:p>
          <a:p>
            <a:pPr eaLnBrk="1" hangingPunct="1"/>
            <a:r>
              <a:rPr lang="en-US" altLang="en-US" smtClean="0"/>
              <a:t>The wellness policy is intended to be a working document. Changes and revisions should be adopted as they are needed. </a:t>
            </a:r>
            <a:endParaRPr lang="en-US" altLang="en-US" smtClean="0">
              <a:solidFill>
                <a:srgbClr val="FF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9509BD2-BD52-429C-B713-91D71A4689E6}" type="slidenum">
              <a:rPr lang="en-US" altLang="en-US" smtClean="0"/>
              <a:pPr algn="r" eaLnBrk="1" hangingPunct="1">
                <a:spcBef>
                  <a:spcPct val="0"/>
                </a:spcBef>
              </a:pPr>
              <a:t>9</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schools sign up to participate in the Special Milk Program they must choose from different pricing options including a pricing plan, a pricing plan with a free milk option for needy students, and a non-pricing plan. </a:t>
            </a:r>
          </a:p>
          <a:p>
            <a:pPr eaLnBrk="1" hangingPunct="1"/>
            <a:endParaRPr lang="en-US" altLang="en-US" smtClean="0"/>
          </a:p>
          <a:p>
            <a:pPr eaLnBrk="1" hangingPunct="1"/>
            <a:r>
              <a:rPr lang="en-US" altLang="en-US" smtClean="0"/>
              <a:t>Next we will review the different pricing options…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8E1C977E-FB19-4181-83E9-A3AC09454605}" type="slidenum">
              <a:rPr lang="en-US" altLang="en-US" smtClean="0"/>
              <a:pPr algn="r" eaLnBrk="1" hangingPunct="1">
                <a:spcBef>
                  <a:spcPct val="0"/>
                </a:spcBef>
              </a:pPr>
              <a:t>10</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Under the pricing plan, milk is sold to all children with the reimbursement utilized to keep the cost to students low</a:t>
            </a:r>
          </a:p>
          <a:p>
            <a:pPr eaLnBrk="1" hangingPunct="1"/>
            <a:endParaRPr lang="en-US" altLang="en-US" smtClean="0"/>
          </a:p>
          <a:p>
            <a:pPr eaLnBrk="1" hangingPunct="1"/>
            <a:r>
              <a:rPr lang="en-US" altLang="en-US" smtClean="0"/>
              <a:t>The ½ pint price should reflect the difference between federal reimbursements and the cost to operate the program</a:t>
            </a: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C2092C-1839-3E42-9881-B1BC212151F0}"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8714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2092C-1839-3E42-9881-B1BC212151F0}"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98194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2092C-1839-3E42-9881-B1BC212151F0}"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380846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2092C-1839-3E42-9881-B1BC212151F0}"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4210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2092C-1839-3E42-9881-B1BC212151F0}"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21252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C2092C-1839-3E42-9881-B1BC212151F0}"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01068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2092C-1839-3E42-9881-B1BC212151F0}"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98271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C2092C-1839-3E42-9881-B1BC212151F0}"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42862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2092C-1839-3E42-9881-B1BC212151F0}"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256299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2092C-1839-3E42-9881-B1BC212151F0}"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168024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2092C-1839-3E42-9881-B1BC212151F0}"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19839-9A15-9240-A47A-520DE2FBAC43}" type="slidenum">
              <a:rPr lang="en-US" smtClean="0"/>
              <a:t>‹#›</a:t>
            </a:fld>
            <a:endParaRPr lang="en-US"/>
          </a:p>
        </p:txBody>
      </p:sp>
    </p:spTree>
    <p:extLst>
      <p:ext uri="{BB962C8B-B14F-4D97-AF65-F5344CB8AC3E}">
        <p14:creationId xmlns:p14="http://schemas.microsoft.com/office/powerpoint/2010/main" val="355522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2092C-1839-3E42-9881-B1BC212151F0}" type="datetimeFigureOut">
              <a:rPr lang="en-US" smtClean="0"/>
              <a:t>8/2/2019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19839-9A15-9240-A47A-520DE2FBAC43}" type="slidenum">
              <a:rPr lang="en-US" smtClean="0"/>
              <a:t>‹#›</a:t>
            </a:fld>
            <a:endParaRPr lang="en-US"/>
          </a:p>
        </p:txBody>
      </p:sp>
    </p:spTree>
    <p:extLst>
      <p:ext uri="{BB962C8B-B14F-4D97-AF65-F5344CB8AC3E}">
        <p14:creationId xmlns:p14="http://schemas.microsoft.com/office/powerpoint/2010/main" val="4024169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ducation.ne.gov/ns/NSLP/Milk/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education.ne.gov/ns/nslp/special-milk-progra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ducation.ne.gov/ns/forms-resources/national-school-lunch-program/application-income-eligibilit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utrition.education.ne.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ucation.ne.gov/ns/forms-resources/national-school-lunch-program/special-diets-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ducation.ne.gov/ns/NSLP/HACCP/TempLogs/Refrig.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3092"/>
            <a:ext cx="7772400" cy="1801090"/>
          </a:xfrm>
        </p:spPr>
        <p:txBody>
          <a:bodyPr>
            <a:normAutofit fontScale="90000"/>
          </a:bodyPr>
          <a:lstStyle/>
          <a:p>
            <a:r>
              <a:rPr lang="en-US" altLang="en-US" dirty="0"/>
              <a:t>Understanding USDA’S  Special Milk Program</a:t>
            </a:r>
            <a:br>
              <a:rPr lang="en-US" altLang="en-US" dirty="0"/>
            </a:br>
            <a:r>
              <a:rPr lang="en-US" altLang="en-US" dirty="0"/>
              <a:t>for </a:t>
            </a:r>
            <a:r>
              <a:rPr lang="en-US" altLang="en-US" dirty="0" smtClean="0"/>
              <a:t>Schools</a:t>
            </a:r>
            <a:br>
              <a:rPr lang="en-US" altLang="en-US" dirty="0" smtClean="0"/>
            </a:br>
            <a:endParaRPr lang="en-US" dirty="0">
              <a:solidFill>
                <a:srgbClr val="001689"/>
              </a:solidFill>
            </a:endParaRPr>
          </a:p>
        </p:txBody>
      </p:sp>
      <p:sp>
        <p:nvSpPr>
          <p:cNvPr id="3" name="TextBox 2"/>
          <p:cNvSpPr txBox="1"/>
          <p:nvPr/>
        </p:nvSpPr>
        <p:spPr>
          <a:xfrm>
            <a:off x="2563091" y="4488873"/>
            <a:ext cx="4184159" cy="646331"/>
          </a:xfrm>
          <a:prstGeom prst="rect">
            <a:avLst/>
          </a:prstGeom>
          <a:noFill/>
        </p:spPr>
        <p:txBody>
          <a:bodyPr wrap="none" rtlCol="0">
            <a:spAutoFit/>
          </a:bodyPr>
          <a:lstStyle/>
          <a:p>
            <a:r>
              <a:rPr lang="en-US" dirty="0" smtClean="0"/>
              <a:t>Nebraska Department of Education</a:t>
            </a:r>
          </a:p>
          <a:p>
            <a:pPr algn="ctr"/>
            <a:r>
              <a:rPr lang="en-US" dirty="0" smtClean="0"/>
              <a:t>Nutrition Services</a:t>
            </a:r>
            <a:endParaRPr lang="en-US" dirty="0"/>
          </a:p>
        </p:txBody>
      </p:sp>
    </p:spTree>
    <p:extLst>
      <p:ext uri="{BB962C8B-B14F-4D97-AF65-F5344CB8AC3E}">
        <p14:creationId xmlns:p14="http://schemas.microsoft.com/office/powerpoint/2010/main" val="2178302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smtClean="0"/>
              <a:t>Pricing Plan</a:t>
            </a:r>
          </a:p>
        </p:txBody>
      </p:sp>
      <p:sp>
        <p:nvSpPr>
          <p:cNvPr id="12291" name="Rectangle 3"/>
          <p:cNvSpPr>
            <a:spLocks noGrp="1" noChangeArrowheads="1"/>
          </p:cNvSpPr>
          <p:nvPr>
            <p:ph type="body" idx="1"/>
          </p:nvPr>
        </p:nvSpPr>
        <p:spPr/>
        <p:txBody>
          <a:bodyPr/>
          <a:lstStyle/>
          <a:p>
            <a:pPr eaLnBrk="1" hangingPunct="1"/>
            <a:r>
              <a:rPr lang="en-US" altLang="en-US" smtClean="0"/>
              <a:t>Milk is sold to all children with the reimbursement utilized to keep the cost to students low</a:t>
            </a:r>
          </a:p>
          <a:p>
            <a:pPr eaLnBrk="1" hangingPunct="1"/>
            <a:endParaRPr lang="en-US" altLang="en-US" smtClean="0"/>
          </a:p>
          <a:p>
            <a:pPr eaLnBrk="1" hangingPunct="1"/>
            <a:r>
              <a:rPr lang="en-US" altLang="en-US" smtClean="0"/>
              <a:t>½ pint price should reflect difference between federal reimbursements and cost to operate the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altLang="en-US" dirty="0" smtClean="0"/>
              <a:t>For example</a:t>
            </a:r>
          </a:p>
        </p:txBody>
      </p:sp>
      <p:sp>
        <p:nvSpPr>
          <p:cNvPr id="13315" name="Rectangle 3"/>
          <p:cNvSpPr>
            <a:spLocks noGrp="1" noChangeArrowheads="1"/>
          </p:cNvSpPr>
          <p:nvPr>
            <p:ph type="body" idx="1"/>
          </p:nvPr>
        </p:nvSpPr>
        <p:spPr>
          <a:xfrm>
            <a:off x="457199" y="1600200"/>
            <a:ext cx="8465127" cy="4525963"/>
          </a:xfrm>
        </p:spPr>
        <p:txBody>
          <a:bodyPr>
            <a:normAutofit/>
          </a:bodyPr>
          <a:lstStyle/>
          <a:p>
            <a:pPr eaLnBrk="1" hangingPunct="1">
              <a:lnSpc>
                <a:spcPct val="80000"/>
              </a:lnSpc>
            </a:pPr>
            <a:r>
              <a:rPr lang="en-US" altLang="en-US" sz="2400" dirty="0" smtClean="0"/>
              <a:t>The reimbursement rate for the </a:t>
            </a:r>
            <a:r>
              <a:rPr lang="en-US" altLang="en-US" sz="2400" dirty="0" smtClean="0"/>
              <a:t>2019-2020 </a:t>
            </a:r>
            <a:r>
              <a:rPr lang="en-US" altLang="en-US" sz="2400" dirty="0" smtClean="0"/>
              <a:t>school year is .</a:t>
            </a:r>
            <a:r>
              <a:rPr lang="en-US" altLang="en-US" sz="2400" dirty="0" smtClean="0"/>
              <a:t>2150 </a:t>
            </a:r>
            <a:r>
              <a:rPr lang="en-US" altLang="en-US" sz="2400" dirty="0" smtClean="0"/>
              <a:t>per half pint.  If the dairy cost for your school is .27 cents per ½ pint and administrative/supply costs to operate the SMP are .05 cents per half pint, the cost to children for milk should be approximately $0.10 cents per ½ pint of milk.</a:t>
            </a:r>
          </a:p>
          <a:p>
            <a:pPr eaLnBrk="1" hangingPunct="1">
              <a:lnSpc>
                <a:spcPct val="80000"/>
              </a:lnSpc>
              <a:buFont typeface="Wingdings" pitchFamily="2" charset="2"/>
              <a:buNone/>
            </a:pPr>
            <a:r>
              <a:rPr lang="en-US" altLang="en-US" sz="2400" dirty="0" smtClean="0"/>
              <a:t>       </a:t>
            </a:r>
          </a:p>
          <a:p>
            <a:pPr eaLnBrk="1" hangingPunct="1">
              <a:lnSpc>
                <a:spcPct val="80000"/>
              </a:lnSpc>
              <a:buFont typeface="Wingdings" pitchFamily="2" charset="2"/>
              <a:buNone/>
            </a:pPr>
            <a:r>
              <a:rPr lang="en-US" altLang="en-US" sz="2400" dirty="0" smtClean="0"/>
              <a:t>	Dairy Cost				      .27  (per ½ pint)</a:t>
            </a:r>
          </a:p>
          <a:p>
            <a:pPr eaLnBrk="1" hangingPunct="1">
              <a:lnSpc>
                <a:spcPct val="80000"/>
              </a:lnSpc>
              <a:buFont typeface="Wingdings" pitchFamily="2" charset="2"/>
              <a:buNone/>
            </a:pPr>
            <a:r>
              <a:rPr lang="en-US" altLang="en-US" sz="2400" dirty="0" smtClean="0"/>
              <a:t>	Admin/supply 		       +</a:t>
            </a:r>
            <a:r>
              <a:rPr lang="en-US" altLang="en-US" sz="2400" u="sng" dirty="0" smtClean="0"/>
              <a:t>  .05</a:t>
            </a:r>
          </a:p>
          <a:p>
            <a:pPr eaLnBrk="1" hangingPunct="1">
              <a:lnSpc>
                <a:spcPct val="80000"/>
              </a:lnSpc>
              <a:buFont typeface="Wingdings" pitchFamily="2" charset="2"/>
              <a:buNone/>
            </a:pPr>
            <a:r>
              <a:rPr lang="en-US" altLang="en-US" sz="2400" dirty="0" smtClean="0"/>
              <a:t>    Program cost		      	.32</a:t>
            </a:r>
          </a:p>
          <a:p>
            <a:pPr eaLnBrk="1" hangingPunct="1">
              <a:lnSpc>
                <a:spcPct val="80000"/>
              </a:lnSpc>
              <a:buFont typeface="Wingdings" pitchFamily="2" charset="2"/>
              <a:buNone/>
            </a:pPr>
            <a:r>
              <a:rPr lang="en-US" altLang="en-US" sz="2400" dirty="0" smtClean="0"/>
              <a:t>    Less reimbursement      -  </a:t>
            </a:r>
            <a:r>
              <a:rPr lang="en-US" altLang="en-US" sz="2400" u="sng" dirty="0" smtClean="0"/>
              <a:t>  .</a:t>
            </a:r>
            <a:r>
              <a:rPr lang="en-US" altLang="en-US" sz="2400" u="sng" dirty="0" smtClean="0"/>
              <a:t>2150</a:t>
            </a:r>
            <a:endParaRPr lang="en-US" altLang="en-US" sz="2400" dirty="0" smtClean="0"/>
          </a:p>
          <a:p>
            <a:pPr eaLnBrk="1" hangingPunct="1">
              <a:lnSpc>
                <a:spcPct val="80000"/>
              </a:lnSpc>
              <a:buFont typeface="Wingdings" pitchFamily="2" charset="2"/>
              <a:buNone/>
            </a:pPr>
            <a:r>
              <a:rPr lang="en-US" altLang="en-US" sz="2400" dirty="0" smtClean="0"/>
              <a:t>    Student cost for milk          </a:t>
            </a:r>
            <a:r>
              <a:rPr lang="en-US" altLang="en-US" sz="2400" dirty="0" smtClean="0"/>
              <a:t>.10 </a:t>
            </a:r>
            <a:endParaRPr lang="en-US" altLang="en-US" sz="2400" dirty="0" smtClean="0"/>
          </a:p>
          <a:p>
            <a:pPr eaLnBrk="1" hangingPunct="1">
              <a:lnSpc>
                <a:spcPct val="80000"/>
              </a:lnSpc>
              <a:buFont typeface="Wingdings" pitchFamily="2" charset="2"/>
              <a:buNone/>
            </a:pPr>
            <a:r>
              <a:rPr lang="en-US" altLang="en-US" sz="2400"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ctr" eaLnBrk="1" hangingPunct="1"/>
            <a:r>
              <a:rPr lang="en-US" altLang="en-US" dirty="0" smtClean="0"/>
              <a:t>Pricing Plan with the</a:t>
            </a:r>
            <a:br>
              <a:rPr lang="en-US" altLang="en-US" dirty="0" smtClean="0"/>
            </a:br>
            <a:r>
              <a:rPr lang="en-US" altLang="en-US" dirty="0" smtClean="0"/>
              <a:t> Free Milk Option</a:t>
            </a:r>
          </a:p>
        </p:txBody>
      </p:sp>
      <p:sp>
        <p:nvSpPr>
          <p:cNvPr id="14339" name="Rectangle 3"/>
          <p:cNvSpPr>
            <a:spLocks noGrp="1" noChangeArrowheads="1"/>
          </p:cNvSpPr>
          <p:nvPr>
            <p:ph type="body" idx="1"/>
          </p:nvPr>
        </p:nvSpPr>
        <p:spPr/>
        <p:txBody>
          <a:bodyPr>
            <a:normAutofit lnSpcReduction="10000"/>
          </a:bodyPr>
          <a:lstStyle/>
          <a:p>
            <a:pPr eaLnBrk="1" hangingPunct="1"/>
            <a:r>
              <a:rPr lang="en-US" altLang="en-US" smtClean="0"/>
              <a:t>Schools may opt to provide milk at no charge to students who qualify for free milk benefits</a:t>
            </a:r>
          </a:p>
          <a:p>
            <a:pPr eaLnBrk="1" hangingPunct="1"/>
            <a:endParaRPr lang="en-US" altLang="en-US" smtClean="0"/>
          </a:p>
          <a:p>
            <a:pPr eaLnBrk="1" hangingPunct="1"/>
            <a:r>
              <a:rPr lang="en-US" altLang="en-US" smtClean="0"/>
              <a:t>Schools are reimbursed at the normal reimbursement rate for children who pay and at the net dairy cost for children who qualify for free milk benefits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r>
              <a:rPr lang="en-US" altLang="en-US" dirty="0" smtClean="0"/>
              <a:t>Free Milk Option Requirements	</a:t>
            </a:r>
          </a:p>
        </p:txBody>
      </p:sp>
      <p:sp>
        <p:nvSpPr>
          <p:cNvPr id="15363" name="Rectangle 3"/>
          <p:cNvSpPr>
            <a:spLocks noGrp="1" noChangeArrowheads="1"/>
          </p:cNvSpPr>
          <p:nvPr>
            <p:ph type="body" idx="1"/>
          </p:nvPr>
        </p:nvSpPr>
        <p:spPr/>
        <p:txBody>
          <a:bodyPr/>
          <a:lstStyle/>
          <a:p>
            <a:r>
              <a:rPr lang="en-US" altLang="en-US" dirty="0"/>
              <a:t>Public release </a:t>
            </a:r>
            <a:r>
              <a:rPr lang="en-US" altLang="en-US" dirty="0" smtClean="0"/>
              <a:t>statement - </a:t>
            </a:r>
            <a:r>
              <a:rPr lang="en-US" dirty="0" smtClean="0"/>
              <a:t>The </a:t>
            </a:r>
            <a:r>
              <a:rPr lang="en-US" dirty="0"/>
              <a:t>public notification requirement for the SMP is completed by </a:t>
            </a:r>
            <a:r>
              <a:rPr lang="en-US" dirty="0" smtClean="0"/>
              <a:t>NDE</a:t>
            </a:r>
          </a:p>
          <a:p>
            <a:endParaRPr lang="en-US" altLang="en-US" dirty="0" smtClean="0"/>
          </a:p>
          <a:p>
            <a:pPr eaLnBrk="1" hangingPunct="1"/>
            <a:r>
              <a:rPr lang="en-US" altLang="en-US" dirty="0" smtClean="0"/>
              <a:t>Applications for free milk</a:t>
            </a:r>
          </a:p>
          <a:p>
            <a:pPr eaLnBrk="1" hangingPunct="1">
              <a:buFont typeface="Wingdings" pitchFamily="2" charset="2"/>
              <a:buNone/>
            </a:pPr>
            <a:endParaRPr lang="en-US" altLang="en-US" dirty="0" smtClean="0"/>
          </a:p>
          <a:p>
            <a:r>
              <a:rPr lang="en-US" altLang="en-US" dirty="0" smtClean="0"/>
              <a:t>Protection from overt identification</a:t>
            </a:r>
            <a:r>
              <a:rPr lang="en-US" altLang="en-US" sz="2000" u="sng" dirty="0" smtClean="0">
                <a:hlinkClick r:id="rId3"/>
              </a:rPr>
              <a:t> </a:t>
            </a:r>
            <a:r>
              <a:rPr lang="en-US" sz="2000" dirty="0">
                <a:hlinkClick r:id="rId4"/>
              </a:rPr>
              <a:t>https://www.education.ne.gov/ns/nslp/special-milk-program/</a:t>
            </a:r>
            <a:endParaRPr lang="en-US" alt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en-US" smtClean="0"/>
              <a:t>Public Release </a:t>
            </a:r>
          </a:p>
        </p:txBody>
      </p:sp>
      <p:sp>
        <p:nvSpPr>
          <p:cNvPr id="16387" name="Rectangle 3"/>
          <p:cNvSpPr>
            <a:spLocks noGrp="1" noChangeArrowheads="1"/>
          </p:cNvSpPr>
          <p:nvPr>
            <p:ph type="body" idx="1"/>
          </p:nvPr>
        </p:nvSpPr>
        <p:spPr/>
        <p:txBody>
          <a:bodyPr/>
          <a:lstStyle/>
          <a:p>
            <a:pPr eaLnBrk="1" hangingPunct="1"/>
            <a:r>
              <a:rPr lang="en-US" altLang="en-US" smtClean="0"/>
              <a:t>Submitted each year</a:t>
            </a:r>
          </a:p>
          <a:p>
            <a:pPr lvl="1" eaLnBrk="1" hangingPunct="1"/>
            <a:r>
              <a:rPr lang="en-US" altLang="en-US" smtClean="0"/>
              <a:t>Community publication</a:t>
            </a:r>
          </a:p>
          <a:p>
            <a:pPr lvl="1" eaLnBrk="1" hangingPunct="1"/>
            <a:r>
              <a:rPr lang="en-US" altLang="en-US" smtClean="0"/>
              <a:t>Are not required to pay to have it published</a:t>
            </a:r>
          </a:p>
          <a:p>
            <a:pPr eaLnBrk="1" hangingPunct="1"/>
            <a:endParaRPr lang="en-US" altLang="en-US" smtClean="0"/>
          </a:p>
          <a:p>
            <a:pPr eaLnBrk="1" hangingPunct="1"/>
            <a:r>
              <a:rPr lang="en-US" altLang="en-US" smtClean="0"/>
              <a:t>Grassroots distribution</a:t>
            </a:r>
          </a:p>
          <a:p>
            <a:pPr lvl="1" eaLnBrk="1" hangingPunct="1"/>
            <a:r>
              <a:rPr lang="en-US" altLang="en-US" smtClean="0"/>
              <a:t>Community sites</a:t>
            </a:r>
          </a:p>
          <a:p>
            <a:pPr lvl="1" eaLnBrk="1" hangingPunct="1"/>
            <a:r>
              <a:rPr lang="en-US" altLang="en-US" smtClean="0"/>
              <a:t>Libraries, food pantries, WIC offices</a:t>
            </a:r>
          </a:p>
          <a:p>
            <a:pPr lvl="1" eaLnBrk="1" hangingPunct="1"/>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altLang="en-US" dirty="0" smtClean="0"/>
              <a:t>Applications for Free Milk</a:t>
            </a:r>
          </a:p>
        </p:txBody>
      </p:sp>
      <p:sp>
        <p:nvSpPr>
          <p:cNvPr id="17411" name="Rectangle 3"/>
          <p:cNvSpPr>
            <a:spLocks noGrp="1" noChangeArrowheads="1"/>
          </p:cNvSpPr>
          <p:nvPr>
            <p:ph type="body" idx="1"/>
          </p:nvPr>
        </p:nvSpPr>
        <p:spPr/>
        <p:txBody>
          <a:bodyPr/>
          <a:lstStyle/>
          <a:p>
            <a:pPr eaLnBrk="1" hangingPunct="1">
              <a:lnSpc>
                <a:spcPct val="80000"/>
              </a:lnSpc>
            </a:pPr>
            <a:r>
              <a:rPr lang="en-US" altLang="en-US" sz="2800" dirty="0" smtClean="0"/>
              <a:t>Must be completed by parent and determined by school official</a:t>
            </a:r>
          </a:p>
          <a:p>
            <a:pPr eaLnBrk="1" hangingPunct="1">
              <a:lnSpc>
                <a:spcPct val="80000"/>
              </a:lnSpc>
            </a:pPr>
            <a:endParaRPr lang="en-US" altLang="en-US" sz="2800" dirty="0" smtClean="0"/>
          </a:p>
          <a:p>
            <a:pPr eaLnBrk="1" hangingPunct="1">
              <a:lnSpc>
                <a:spcPct val="80000"/>
              </a:lnSpc>
            </a:pPr>
            <a:r>
              <a:rPr lang="en-US" altLang="en-US" sz="2800" dirty="0" smtClean="0"/>
              <a:t>All Materials may be downloaded at:</a:t>
            </a:r>
          </a:p>
          <a:p>
            <a:pPr>
              <a:lnSpc>
                <a:spcPct val="80000"/>
              </a:lnSpc>
              <a:buNone/>
            </a:pPr>
            <a:r>
              <a:rPr lang="en-US" altLang="en-US" sz="2800" dirty="0" smtClean="0"/>
              <a:t>	</a:t>
            </a:r>
            <a:r>
              <a:rPr lang="en-US" sz="1600" dirty="0">
                <a:hlinkClick r:id="rId3"/>
              </a:rPr>
              <a:t>https://www.education.ne.gov/ns/forms-resources/national-school-lunch-program/application-income-eligibility/</a:t>
            </a:r>
            <a:endParaRPr lang="en-US" altLang="en-US"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lgn="ctr" eaLnBrk="1" hangingPunct="1"/>
            <a:r>
              <a:rPr lang="en-US" altLang="en-US" smtClean="0"/>
              <a:t>Protection from overt identification</a:t>
            </a:r>
          </a:p>
        </p:txBody>
      </p:sp>
      <p:sp>
        <p:nvSpPr>
          <p:cNvPr id="18435" name="Rectangle 3"/>
          <p:cNvSpPr>
            <a:spLocks noGrp="1" noChangeArrowheads="1"/>
          </p:cNvSpPr>
          <p:nvPr>
            <p:ph type="body" idx="1"/>
          </p:nvPr>
        </p:nvSpPr>
        <p:spPr/>
        <p:txBody>
          <a:bodyPr/>
          <a:lstStyle/>
          <a:p>
            <a:pPr eaLnBrk="1" hangingPunct="1"/>
            <a:r>
              <a:rPr lang="en-US" altLang="en-US" smtClean="0"/>
              <a:t>Must provide a payment option that does not overtly identify students who are receiving free milk</a:t>
            </a:r>
          </a:p>
          <a:p>
            <a:pPr eaLnBrk="1" hangingPunct="1"/>
            <a:endParaRPr lang="en-US" altLang="en-US" smtClean="0"/>
          </a:p>
          <a:p>
            <a:pPr eaLnBrk="1" hangingPunct="1"/>
            <a:r>
              <a:rPr lang="en-US" altLang="en-US" smtClean="0"/>
              <a:t>Must provide daily accountability of milk consumption utilizing a method that does not overtly identify students receiving free milk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altLang="en-US" smtClean="0"/>
              <a:t>Non-Pricing Plan</a:t>
            </a:r>
          </a:p>
        </p:txBody>
      </p:sp>
      <p:sp>
        <p:nvSpPr>
          <p:cNvPr id="19459" name="Rectangle 3"/>
          <p:cNvSpPr>
            <a:spLocks noGrp="1" noChangeArrowheads="1"/>
          </p:cNvSpPr>
          <p:nvPr>
            <p:ph type="body" idx="1"/>
          </p:nvPr>
        </p:nvSpPr>
        <p:spPr/>
        <p:txBody>
          <a:bodyPr/>
          <a:lstStyle/>
          <a:p>
            <a:pPr eaLnBrk="1" hangingPunct="1"/>
            <a:r>
              <a:rPr lang="en-US" altLang="en-US" smtClean="0"/>
              <a:t>Children are not charged for milk  (The cost may be covered through tuition or boarding fees)</a:t>
            </a:r>
          </a:p>
          <a:p>
            <a:pPr eaLnBrk="1" hangingPunct="1"/>
            <a:endParaRPr lang="en-US" altLang="en-US" smtClean="0"/>
          </a:p>
          <a:p>
            <a:pPr eaLnBrk="1" hangingPunct="1"/>
            <a:r>
              <a:rPr lang="en-US" altLang="en-US" smtClean="0"/>
              <a:t>Reimbursement is based on current year’s federal reimbursement rate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lgn="ctr" eaLnBrk="1" hangingPunct="1"/>
            <a:r>
              <a:rPr lang="en-US" altLang="en-US" dirty="0" smtClean="0"/>
              <a:t>Special Milk Program Application</a:t>
            </a:r>
          </a:p>
        </p:txBody>
      </p:sp>
      <p:sp>
        <p:nvSpPr>
          <p:cNvPr id="20483" name="Rectangle 3"/>
          <p:cNvSpPr>
            <a:spLocks noGrp="1" noChangeArrowheads="1"/>
          </p:cNvSpPr>
          <p:nvPr>
            <p:ph type="body" idx="1"/>
          </p:nvPr>
        </p:nvSpPr>
        <p:spPr/>
        <p:txBody>
          <a:bodyPr/>
          <a:lstStyle/>
          <a:p>
            <a:pPr eaLnBrk="1" hangingPunct="1"/>
            <a:endParaRPr lang="en-US" altLang="en-US" sz="2800" dirty="0" smtClean="0"/>
          </a:p>
          <a:p>
            <a:pPr eaLnBrk="1" hangingPunct="1"/>
            <a:r>
              <a:rPr lang="en-US" altLang="en-US" sz="2800" dirty="0" smtClean="0"/>
              <a:t>In order to participate in the Special Milk Program, schools must complete an on-line program application in the CNP website and update it each year. </a:t>
            </a:r>
            <a:br>
              <a:rPr lang="en-US" altLang="en-US" sz="2800" dirty="0" smtClean="0"/>
            </a:br>
            <a:endParaRPr lang="en-US" altLang="en-US" sz="2800" dirty="0" smtClean="0"/>
          </a:p>
          <a:p>
            <a:r>
              <a:rPr lang="en-US" sz="2400" dirty="0"/>
              <a:t>https://</a:t>
            </a:r>
            <a:r>
              <a:rPr lang="en-US" sz="2400" dirty="0" smtClean="0"/>
              <a:t>nutrition.education.ne.gov/</a:t>
            </a:r>
            <a:endParaRPr lang="en-US" alt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algn="ctr" eaLnBrk="1" hangingPunct="1"/>
            <a:r>
              <a:rPr lang="en-US" altLang="en-US" dirty="0" smtClean="0"/>
              <a:t>Recordkeeping Requirements</a:t>
            </a:r>
          </a:p>
        </p:txBody>
      </p:sp>
      <p:sp>
        <p:nvSpPr>
          <p:cNvPr id="21507" name="Rectangle 3"/>
          <p:cNvSpPr>
            <a:spLocks noGrp="1" noChangeArrowheads="1"/>
          </p:cNvSpPr>
          <p:nvPr>
            <p:ph type="body" idx="1"/>
          </p:nvPr>
        </p:nvSpPr>
        <p:spPr>
          <a:xfrm>
            <a:off x="457200" y="1371600"/>
            <a:ext cx="8229600" cy="4759325"/>
          </a:xfrm>
        </p:spPr>
        <p:txBody>
          <a:bodyPr>
            <a:normAutofit lnSpcReduction="10000"/>
          </a:bodyPr>
          <a:lstStyle/>
          <a:p>
            <a:pPr eaLnBrk="1" hangingPunct="1">
              <a:defRPr/>
            </a:pPr>
            <a:r>
              <a:rPr lang="en-US" sz="2400" dirty="0" smtClean="0"/>
              <a:t>Daily participation records </a:t>
            </a:r>
          </a:p>
          <a:p>
            <a:pPr eaLnBrk="1" hangingPunct="1">
              <a:defRPr/>
            </a:pPr>
            <a:r>
              <a:rPr lang="en-US" sz="2400" dirty="0" smtClean="0"/>
              <a:t>Financial accountability</a:t>
            </a:r>
          </a:p>
          <a:p>
            <a:pPr eaLnBrk="1" hangingPunct="1">
              <a:defRPr/>
            </a:pPr>
            <a:r>
              <a:rPr lang="en-US" sz="2400" dirty="0" smtClean="0"/>
              <a:t>Annual Financial Statement due July 15</a:t>
            </a:r>
          </a:p>
          <a:p>
            <a:pPr eaLnBrk="1" hangingPunct="1">
              <a:defRPr/>
            </a:pPr>
            <a:r>
              <a:rPr lang="en-US" sz="2400" dirty="0" smtClean="0"/>
              <a:t>Monthly Claims</a:t>
            </a:r>
          </a:p>
          <a:p>
            <a:pPr eaLnBrk="1" hangingPunct="1">
              <a:defRPr/>
            </a:pPr>
            <a:r>
              <a:rPr lang="en-US" sz="2400" dirty="0" smtClean="0"/>
              <a:t>Purchasing</a:t>
            </a:r>
          </a:p>
          <a:p>
            <a:pPr eaLnBrk="1" hangingPunct="1">
              <a:defRPr/>
            </a:pPr>
            <a:r>
              <a:rPr lang="en-US" sz="2400" dirty="0" smtClean="0"/>
              <a:t>Civil Rights – Disabilities</a:t>
            </a:r>
          </a:p>
          <a:p>
            <a:pPr eaLnBrk="1" hangingPunct="1">
              <a:defRPr/>
            </a:pPr>
            <a:r>
              <a:rPr lang="en-US" sz="2400" dirty="0" smtClean="0"/>
              <a:t>Temperature Logs</a:t>
            </a:r>
          </a:p>
          <a:p>
            <a:pPr eaLnBrk="1" hangingPunct="1">
              <a:defRPr/>
            </a:pPr>
            <a:r>
              <a:rPr lang="en-US" sz="2400" dirty="0" smtClean="0"/>
              <a:t>Sanitation</a:t>
            </a:r>
          </a:p>
          <a:p>
            <a:pPr eaLnBrk="1" hangingPunct="1">
              <a:defRPr/>
            </a:pPr>
            <a:endParaRPr lang="en-US" sz="2400" dirty="0" smtClean="0"/>
          </a:p>
          <a:p>
            <a:pPr marL="0" indent="0" eaLnBrk="1" hangingPunct="1">
              <a:buFont typeface="Wingdings" pitchFamily="2" charset="2"/>
              <a:buNone/>
              <a:defRPr/>
            </a:pPr>
            <a:r>
              <a:rPr lang="en-US" sz="2400" dirty="0" smtClean="0"/>
              <a:t>Must retain all required documents for 3 years plus the current school year</a:t>
            </a:r>
          </a:p>
          <a:p>
            <a:pPr eaLnBrk="1" hangingPunct="1">
              <a:buFont typeface="Wingdings" pitchFamily="2" charset="2"/>
              <a:buNone/>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eaLnBrk="1" hangingPunct="1"/>
            <a:r>
              <a:rPr lang="en-US" altLang="en-US" smtClean="0"/>
              <a:t>The Special Milk Program or SMP….</a:t>
            </a:r>
          </a:p>
        </p:txBody>
      </p:sp>
      <p:sp>
        <p:nvSpPr>
          <p:cNvPr id="4099" name="Rectangle 3"/>
          <p:cNvSpPr>
            <a:spLocks noGrp="1" noChangeArrowheads="1"/>
          </p:cNvSpPr>
          <p:nvPr>
            <p:ph type="body" idx="1"/>
          </p:nvPr>
        </p:nvSpPr>
        <p:spPr>
          <a:xfrm>
            <a:off x="457200" y="1981200"/>
            <a:ext cx="8229600" cy="4530725"/>
          </a:xfrm>
        </p:spPr>
        <p:txBody>
          <a:bodyPr/>
          <a:lstStyle/>
          <a:p>
            <a:pPr eaLnBrk="1" hangingPunct="1">
              <a:buFont typeface="Wingdings" pitchFamily="2" charset="2"/>
              <a:buNone/>
            </a:pPr>
            <a:r>
              <a:rPr lang="en-US" altLang="en-US" smtClean="0"/>
              <a:t>   Started in 1955 with the purpose of   providing milk to children in schools, child care institutions, and summer camps that do not participate in other Federal child nutrition programs. The program reimburses sponsors for the milk they serve.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altLang="en-US" smtClean="0"/>
              <a:t>Daily Participation Records</a:t>
            </a:r>
          </a:p>
        </p:txBody>
      </p:sp>
      <p:sp>
        <p:nvSpPr>
          <p:cNvPr id="22531" name="Rectangle 3"/>
          <p:cNvSpPr>
            <a:spLocks noGrp="1" noChangeArrowheads="1"/>
          </p:cNvSpPr>
          <p:nvPr>
            <p:ph type="body" idx="1"/>
          </p:nvPr>
        </p:nvSpPr>
        <p:spPr/>
        <p:txBody>
          <a:bodyPr/>
          <a:lstStyle/>
          <a:p>
            <a:pPr eaLnBrk="1" hangingPunct="1">
              <a:lnSpc>
                <a:spcPct val="90000"/>
              </a:lnSpc>
            </a:pPr>
            <a:r>
              <a:rPr lang="en-US" altLang="en-US" smtClean="0"/>
              <a:t>Teacher checklist/student roster</a:t>
            </a:r>
          </a:p>
          <a:p>
            <a:pPr lvl="1" eaLnBrk="1" hangingPunct="1">
              <a:lnSpc>
                <a:spcPct val="90000"/>
              </a:lnSpc>
              <a:buFont typeface="Wingdings" pitchFamily="2" charset="2"/>
              <a:buNone/>
            </a:pPr>
            <a:r>
              <a:rPr lang="en-US" altLang="en-US" smtClean="0"/>
              <a:t> </a:t>
            </a:r>
          </a:p>
          <a:p>
            <a:pPr lvl="1" eaLnBrk="1" hangingPunct="1">
              <a:lnSpc>
                <a:spcPct val="90000"/>
              </a:lnSpc>
            </a:pPr>
            <a:r>
              <a:rPr lang="en-US" altLang="en-US" smtClean="0"/>
              <a:t>Must provide accurate and acceptable Point of Service (POS) count</a:t>
            </a:r>
          </a:p>
          <a:p>
            <a:pPr eaLnBrk="1" hangingPunct="1">
              <a:lnSpc>
                <a:spcPct val="90000"/>
              </a:lnSpc>
            </a:pPr>
            <a:endParaRPr lang="en-US" altLang="en-US" smtClean="0"/>
          </a:p>
          <a:p>
            <a:pPr eaLnBrk="1" hangingPunct="1">
              <a:lnSpc>
                <a:spcPct val="90000"/>
              </a:lnSpc>
            </a:pPr>
            <a:r>
              <a:rPr lang="en-US" altLang="en-US" smtClean="0"/>
              <a:t>May not be based on dairy invoices, paid milk receipts, or attendance lists</a:t>
            </a:r>
          </a:p>
          <a:p>
            <a:pPr eaLnBrk="1" hangingPunct="1">
              <a:lnSpc>
                <a:spcPct val="90000"/>
              </a:lnSpc>
            </a:pPr>
            <a:endParaRPr lang="en-US" altLang="en-US" smtClean="0"/>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en-US" smtClean="0"/>
              <a:t>Financial Accountability</a:t>
            </a:r>
          </a:p>
        </p:txBody>
      </p:sp>
      <p:sp>
        <p:nvSpPr>
          <p:cNvPr id="23555" name="Rectangle 3"/>
          <p:cNvSpPr>
            <a:spLocks noGrp="1" noChangeArrowheads="1"/>
          </p:cNvSpPr>
          <p:nvPr>
            <p:ph type="body" idx="1"/>
          </p:nvPr>
        </p:nvSpPr>
        <p:spPr/>
        <p:txBody>
          <a:bodyPr/>
          <a:lstStyle/>
          <a:p>
            <a:pPr eaLnBrk="1" hangingPunct="1">
              <a:lnSpc>
                <a:spcPct val="90000"/>
              </a:lnSpc>
            </a:pPr>
            <a:r>
              <a:rPr lang="en-US" altLang="en-US" sz="2800" smtClean="0"/>
              <a:t>All funds must be used to support SMP</a:t>
            </a:r>
          </a:p>
          <a:p>
            <a:pPr eaLnBrk="1" hangingPunct="1">
              <a:lnSpc>
                <a:spcPct val="90000"/>
              </a:lnSpc>
            </a:pPr>
            <a:endParaRPr lang="en-US" altLang="en-US" sz="2800" smtClean="0"/>
          </a:p>
          <a:p>
            <a:pPr eaLnBrk="1" hangingPunct="1">
              <a:lnSpc>
                <a:spcPct val="90000"/>
              </a:lnSpc>
            </a:pPr>
            <a:r>
              <a:rPr lang="en-US" altLang="en-US" sz="2800" smtClean="0"/>
              <a:t>Fund balance cannot exceed 3 months operating costs</a:t>
            </a:r>
          </a:p>
          <a:p>
            <a:pPr eaLnBrk="1" hangingPunct="1">
              <a:lnSpc>
                <a:spcPct val="90000"/>
              </a:lnSpc>
            </a:pPr>
            <a:endParaRPr lang="en-US" altLang="en-US" sz="2800" smtClean="0"/>
          </a:p>
          <a:p>
            <a:pPr eaLnBrk="1" hangingPunct="1">
              <a:lnSpc>
                <a:spcPct val="90000"/>
              </a:lnSpc>
            </a:pPr>
            <a:r>
              <a:rPr lang="en-US" altLang="en-US" sz="2800" smtClean="0"/>
              <a:t>Funds must be shown as separate line or ledger item in bookkeeping system</a:t>
            </a:r>
          </a:p>
          <a:p>
            <a:pPr eaLnBrk="1" hangingPunct="1">
              <a:lnSpc>
                <a:spcPct val="90000"/>
              </a:lnSpc>
            </a:pPr>
            <a:endParaRPr lang="en-US" altLang="en-US" sz="2800" smtClean="0"/>
          </a:p>
          <a:p>
            <a:pPr eaLnBrk="1" hangingPunct="1">
              <a:lnSpc>
                <a:spcPct val="90000"/>
              </a:lnSpc>
            </a:pPr>
            <a:r>
              <a:rPr lang="en-US" altLang="en-US" sz="2800" smtClean="0"/>
              <a:t>Excess funds may not be transferred to general fund</a:t>
            </a:r>
          </a:p>
          <a:p>
            <a:pPr eaLnBrk="1" hangingPunct="1">
              <a:lnSpc>
                <a:spcPct val="90000"/>
              </a:lnSpc>
            </a:pPr>
            <a:endParaRPr lang="en-US" altLang="en-US" sz="2800" smtClean="0"/>
          </a:p>
          <a:p>
            <a:pPr eaLnBrk="1" hangingPunct="1">
              <a:lnSpc>
                <a:spcPct val="90000"/>
              </a:lnSpc>
            </a:pPr>
            <a:endParaRPr lang="en-US" altLang="en-US" sz="2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28600"/>
            <a:ext cx="8229600" cy="1143000"/>
          </a:xfrm>
        </p:spPr>
        <p:txBody>
          <a:bodyPr/>
          <a:lstStyle/>
          <a:p>
            <a:pPr algn="ctr" eaLnBrk="1" hangingPunct="1"/>
            <a:r>
              <a:rPr lang="en-US" altLang="en-US" dirty="0" smtClean="0"/>
              <a:t>Monthly Claims</a:t>
            </a:r>
          </a:p>
        </p:txBody>
      </p:sp>
      <p:sp>
        <p:nvSpPr>
          <p:cNvPr id="24579" name="Rectangle 3"/>
          <p:cNvSpPr>
            <a:spLocks noGrp="1" noChangeArrowheads="1"/>
          </p:cNvSpPr>
          <p:nvPr>
            <p:ph type="body" idx="1"/>
          </p:nvPr>
        </p:nvSpPr>
        <p:spPr/>
        <p:txBody>
          <a:bodyPr/>
          <a:lstStyle/>
          <a:p>
            <a:pPr eaLnBrk="1" hangingPunct="1"/>
            <a:r>
              <a:rPr lang="en-US" altLang="en-US" dirty="0" smtClean="0"/>
              <a:t>Submitted online at:  </a:t>
            </a:r>
            <a:r>
              <a:rPr lang="en-US" altLang="en-US" sz="2400" dirty="0" smtClean="0">
                <a:hlinkClick r:id="rId3"/>
              </a:rPr>
              <a:t>https://nutrition.education.ne.gov/</a:t>
            </a:r>
            <a:endParaRPr lang="en-US" altLang="en-US" sz="2400" dirty="0" smtClean="0"/>
          </a:p>
          <a:p>
            <a:pPr eaLnBrk="1" hangingPunct="1">
              <a:buFont typeface="Wingdings" pitchFamily="2" charset="2"/>
              <a:buNone/>
            </a:pPr>
            <a:endParaRPr lang="en-US" altLang="en-US" dirty="0" smtClean="0"/>
          </a:p>
          <a:p>
            <a:pPr eaLnBrk="1" hangingPunct="1"/>
            <a:r>
              <a:rPr lang="en-US" altLang="en-US" dirty="0" smtClean="0"/>
              <a:t>Must be submitted within 60 calendar days of claim month</a:t>
            </a:r>
          </a:p>
          <a:p>
            <a:pPr eaLnBrk="1" hangingPunct="1"/>
            <a:endParaRPr lang="en-US" altLang="en-US" dirty="0" smtClean="0"/>
          </a:p>
          <a:p>
            <a:pPr eaLnBrk="1" hangingPunct="1"/>
            <a:r>
              <a:rPr lang="en-US" altLang="en-US" dirty="0" smtClean="0"/>
              <a:t>Must be submitted from accurate and acceptable POS system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altLang="en-US" smtClean="0"/>
              <a:t>Purchasing requirements</a:t>
            </a:r>
          </a:p>
        </p:txBody>
      </p:sp>
      <p:sp>
        <p:nvSpPr>
          <p:cNvPr id="25603" name="Rectangle 3"/>
          <p:cNvSpPr>
            <a:spLocks noGrp="1" noChangeArrowheads="1"/>
          </p:cNvSpPr>
          <p:nvPr>
            <p:ph type="body" idx="1"/>
          </p:nvPr>
        </p:nvSpPr>
        <p:spPr/>
        <p:txBody>
          <a:bodyPr/>
          <a:lstStyle/>
          <a:p>
            <a:pPr eaLnBrk="1" hangingPunct="1"/>
            <a:r>
              <a:rPr lang="en-US" altLang="en-US" dirty="0" smtClean="0"/>
              <a:t>Must practice free and open competition</a:t>
            </a:r>
          </a:p>
          <a:p>
            <a:pPr lvl="1" eaLnBrk="1" hangingPunct="1"/>
            <a:r>
              <a:rPr lang="en-US" altLang="en-US" dirty="0" smtClean="0"/>
              <a:t> “Three Bids and a Buy”</a:t>
            </a:r>
          </a:p>
          <a:p>
            <a:pPr lvl="1" eaLnBrk="1" hangingPunct="1">
              <a:buFont typeface="Wingdings" pitchFamily="2" charset="2"/>
              <a:buNone/>
            </a:pPr>
            <a:endParaRPr lang="en-US" altLang="en-US" sz="1000" dirty="0" smtClean="0"/>
          </a:p>
          <a:p>
            <a:pPr eaLnBrk="1" hangingPunct="1"/>
            <a:r>
              <a:rPr lang="en-US" altLang="en-US" dirty="0" smtClean="0"/>
              <a:t>Price quotes and bids must be documented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eaLnBrk="1" hangingPunct="1"/>
            <a:r>
              <a:rPr lang="en-US" altLang="en-US" smtClean="0"/>
              <a:t>Civil Rights:  </a:t>
            </a:r>
            <a:br>
              <a:rPr lang="en-US" altLang="en-US" smtClean="0"/>
            </a:br>
            <a:r>
              <a:rPr lang="en-US" altLang="en-US" smtClean="0"/>
              <a:t>Children with Disabilities</a:t>
            </a:r>
          </a:p>
        </p:txBody>
      </p:sp>
      <p:sp>
        <p:nvSpPr>
          <p:cNvPr id="26627" name="Rectangle 3"/>
          <p:cNvSpPr>
            <a:spLocks noGrp="1" noChangeArrowheads="1"/>
          </p:cNvSpPr>
          <p:nvPr>
            <p:ph type="body" idx="1"/>
          </p:nvPr>
        </p:nvSpPr>
        <p:spPr>
          <a:xfrm>
            <a:off x="609600" y="1600200"/>
            <a:ext cx="8077200" cy="4419600"/>
          </a:xfrm>
        </p:spPr>
        <p:txBody>
          <a:bodyPr>
            <a:normAutofit fontScale="92500"/>
          </a:bodyPr>
          <a:lstStyle/>
          <a:p>
            <a:pPr eaLnBrk="1" hangingPunct="1">
              <a:lnSpc>
                <a:spcPct val="90000"/>
              </a:lnSpc>
            </a:pPr>
            <a:r>
              <a:rPr lang="en-US" altLang="en-US" sz="2200" dirty="0" smtClean="0"/>
              <a:t>If a child has a </a:t>
            </a:r>
            <a:r>
              <a:rPr lang="en-US" altLang="en-US" sz="2200" u="sng" dirty="0" smtClean="0"/>
              <a:t>documented</a:t>
            </a:r>
            <a:r>
              <a:rPr lang="en-US" altLang="en-US" sz="2200" dirty="0" smtClean="0"/>
              <a:t> disability as determined by a licensed physician schools </a:t>
            </a:r>
            <a:r>
              <a:rPr lang="en-US" altLang="en-US" sz="2200" u="sng" dirty="0" smtClean="0"/>
              <a:t>must</a:t>
            </a:r>
            <a:r>
              <a:rPr lang="en-US" altLang="en-US" sz="2200" dirty="0" smtClean="0"/>
              <a:t> provide a substitute beverage as prescribed by the physician without additional cost to the student</a:t>
            </a:r>
          </a:p>
          <a:p>
            <a:pPr eaLnBrk="1" hangingPunct="1">
              <a:lnSpc>
                <a:spcPct val="90000"/>
              </a:lnSpc>
            </a:pPr>
            <a:endParaRPr lang="en-US" altLang="en-US" sz="2200" dirty="0" smtClean="0"/>
          </a:p>
          <a:p>
            <a:pPr eaLnBrk="1" hangingPunct="1">
              <a:lnSpc>
                <a:spcPct val="90000"/>
              </a:lnSpc>
            </a:pPr>
            <a:r>
              <a:rPr lang="en-US" altLang="en-US" sz="2200" dirty="0" smtClean="0"/>
              <a:t>If a child has a milk </a:t>
            </a:r>
            <a:r>
              <a:rPr lang="en-US" altLang="en-US" sz="2200" u="sng" dirty="0" smtClean="0"/>
              <a:t>intolerance</a:t>
            </a:r>
            <a:r>
              <a:rPr lang="en-US" altLang="en-US" sz="2200" dirty="0" smtClean="0"/>
              <a:t> schools </a:t>
            </a:r>
            <a:r>
              <a:rPr lang="en-US" altLang="en-US" sz="2200" u="sng" dirty="0" smtClean="0"/>
              <a:t>may</a:t>
            </a:r>
            <a:r>
              <a:rPr lang="en-US" altLang="en-US" sz="2200" dirty="0" smtClean="0"/>
              <a:t> provide lactose free milk or a milk substitute. If the school chooses to provide a milk substitute the school must ensure that it is nutritionally equivalent to cow’s milk. A list is provided on NS website.</a:t>
            </a:r>
          </a:p>
          <a:p>
            <a:pPr eaLnBrk="1" hangingPunct="1">
              <a:lnSpc>
                <a:spcPct val="90000"/>
              </a:lnSpc>
            </a:pPr>
            <a:endParaRPr lang="en-US" altLang="en-US" sz="2200" dirty="0" smtClean="0"/>
          </a:p>
          <a:p>
            <a:pPr>
              <a:lnSpc>
                <a:spcPct val="90000"/>
              </a:lnSpc>
            </a:pPr>
            <a:r>
              <a:rPr lang="en-US" altLang="en-US" sz="2200" dirty="0" smtClean="0"/>
              <a:t>Physician’s Form and more info on Special Dietary Needs: </a:t>
            </a:r>
            <a:br>
              <a:rPr lang="en-US" altLang="en-US" sz="2200" dirty="0" smtClean="0"/>
            </a:br>
            <a:r>
              <a:rPr lang="en-US" altLang="en-US" sz="2200" dirty="0" smtClean="0"/>
              <a:t/>
            </a:r>
            <a:br>
              <a:rPr lang="en-US" altLang="en-US" sz="2200" dirty="0" smtClean="0"/>
            </a:br>
            <a:r>
              <a:rPr lang="en-US" sz="1800" dirty="0">
                <a:hlinkClick r:id="rId3"/>
              </a:rPr>
              <a:t>https://www.education.ne.gov/ns/forms-resources/national-school-lunch-program/special-diets-2/</a:t>
            </a:r>
            <a:endParaRPr lang="en-US" altLang="en-US" sz="1800" dirty="0" smtClean="0"/>
          </a:p>
          <a:p>
            <a:pPr eaLnBrk="1" hangingPunct="1">
              <a:lnSpc>
                <a:spcPct val="90000"/>
              </a:lnSpc>
              <a:buFont typeface="Wingdings" pitchFamily="2" charset="2"/>
              <a:buNone/>
            </a:pPr>
            <a:endParaRPr lang="en-US" alt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Temperature Logs	</a:t>
            </a:r>
          </a:p>
        </p:txBody>
      </p:sp>
      <p:sp>
        <p:nvSpPr>
          <p:cNvPr id="27651" name="Content Placeholder 2"/>
          <p:cNvSpPr>
            <a:spLocks noGrp="1"/>
          </p:cNvSpPr>
          <p:nvPr>
            <p:ph idx="1"/>
          </p:nvPr>
        </p:nvSpPr>
        <p:spPr/>
        <p:txBody>
          <a:bodyPr>
            <a:normAutofit/>
          </a:bodyPr>
          <a:lstStyle/>
          <a:p>
            <a:r>
              <a:rPr lang="en-US" altLang="en-US" sz="2400" dirty="0" smtClean="0"/>
              <a:t>Must keep a daily temperature log for any refrigerator or cooler that is used for the Special Milk Program</a:t>
            </a:r>
            <a:br>
              <a:rPr lang="en-US" altLang="en-US" sz="2400" dirty="0" smtClean="0"/>
            </a:br>
            <a:endParaRPr lang="en-US" altLang="en-US" sz="2400" dirty="0" smtClean="0"/>
          </a:p>
          <a:p>
            <a:r>
              <a:rPr lang="en-US" altLang="en-US" sz="2400" dirty="0" smtClean="0"/>
              <a:t>Must keep on file for 1 year plus the current school year.</a:t>
            </a:r>
            <a:br>
              <a:rPr lang="en-US" altLang="en-US" sz="2400" dirty="0" smtClean="0"/>
            </a:br>
            <a:endParaRPr lang="en-US" altLang="en-US" sz="2400" dirty="0" smtClean="0"/>
          </a:p>
          <a:p>
            <a:r>
              <a:rPr lang="en-US" altLang="en-US" sz="2400" dirty="0" smtClean="0"/>
              <a:t>Prototype Log: </a:t>
            </a:r>
            <a:br>
              <a:rPr lang="en-US" altLang="en-US" sz="2400" dirty="0" smtClean="0"/>
            </a:br>
            <a:r>
              <a:rPr lang="en-US" altLang="en-US" sz="2400" dirty="0" smtClean="0"/>
              <a:t/>
            </a:r>
            <a:br>
              <a:rPr lang="en-US" altLang="en-US" sz="2400" dirty="0" smtClean="0"/>
            </a:br>
            <a:r>
              <a:rPr lang="en-US" altLang="en-US" sz="1800" dirty="0" smtClean="0">
                <a:hlinkClick r:id="rId3"/>
              </a:rPr>
              <a:t>http://www.education.ne.gov/ns/NSLP/HACCP/TempLogs/Refrig.pdf</a:t>
            </a:r>
            <a:endParaRPr lang="en-US" altLang="en-US"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en-US" smtClean="0"/>
              <a:t>Sanitation</a:t>
            </a:r>
          </a:p>
        </p:txBody>
      </p:sp>
      <p:sp>
        <p:nvSpPr>
          <p:cNvPr id="28675" name="Rectangle 3"/>
          <p:cNvSpPr>
            <a:spLocks noGrp="1" noChangeArrowheads="1"/>
          </p:cNvSpPr>
          <p:nvPr>
            <p:ph type="body" idx="1"/>
          </p:nvPr>
        </p:nvSpPr>
        <p:spPr/>
        <p:txBody>
          <a:bodyPr/>
          <a:lstStyle/>
          <a:p>
            <a:pPr eaLnBrk="1" hangingPunct="1"/>
            <a:r>
              <a:rPr lang="en-US" altLang="en-US" sz="2800" smtClean="0"/>
              <a:t>SMP only schools must provide milk storage facilities to ensure that milk is kept in a sanitary and temperature safe environment</a:t>
            </a:r>
          </a:p>
          <a:p>
            <a:pPr eaLnBrk="1" hangingPunct="1"/>
            <a:endParaRPr lang="en-US" altLang="en-US" sz="2800" smtClean="0"/>
          </a:p>
          <a:p>
            <a:pPr eaLnBrk="1" hangingPunct="1"/>
            <a:r>
              <a:rPr lang="en-US" altLang="en-US" sz="2800" smtClean="0"/>
              <a:t>Schools who also participate in NSLP are required to have at least 2 sanitation inspections each year. The results of the inspections must be posted in a public area.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altLang="en-US" sz="3400" smtClean="0"/>
              <a:t>Other things schools need to know about the SMP…</a:t>
            </a:r>
          </a:p>
        </p:txBody>
      </p:sp>
      <p:sp>
        <p:nvSpPr>
          <p:cNvPr id="29699" name="Rectangle 3"/>
          <p:cNvSpPr>
            <a:spLocks noGrp="1" noChangeArrowheads="1"/>
          </p:cNvSpPr>
          <p:nvPr>
            <p:ph type="body" idx="1"/>
          </p:nvPr>
        </p:nvSpPr>
        <p:spPr/>
        <p:txBody>
          <a:bodyPr/>
          <a:lstStyle/>
          <a:p>
            <a:pPr eaLnBrk="1" hangingPunct="1"/>
            <a:r>
              <a:rPr lang="en-US" altLang="en-US" sz="2800" dirty="0" smtClean="0"/>
              <a:t>Schools are subject to an on site review</a:t>
            </a:r>
          </a:p>
          <a:p>
            <a:pPr eaLnBrk="1" hangingPunct="1"/>
            <a:endParaRPr lang="en-US" altLang="en-US" sz="2800" dirty="0" smtClean="0"/>
          </a:p>
          <a:p>
            <a:pPr eaLnBrk="1" hangingPunct="1"/>
            <a:r>
              <a:rPr lang="en-US" altLang="en-US" sz="2800" dirty="0" smtClean="0"/>
              <a:t>All SMP materials including the online application, are available on the NS website</a:t>
            </a:r>
          </a:p>
          <a:p>
            <a:pPr eaLnBrk="1" hangingPunct="1">
              <a:buFont typeface="Wingdings" pitchFamily="2" charset="2"/>
              <a:buNone/>
            </a:pPr>
            <a:r>
              <a:rPr lang="en-US" altLang="en-US" sz="2800" dirty="0" smtClean="0"/>
              <a:t>	</a:t>
            </a:r>
          </a:p>
          <a:p>
            <a:pPr eaLnBrk="1" hangingPunct="1"/>
            <a:r>
              <a:rPr lang="en-US" altLang="en-US" sz="2800" dirty="0" smtClean="0"/>
              <a:t>“And Justice for All” posters are available by contacting NDE - Nutrition Services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altLang="en-US" dirty="0" smtClean="0"/>
              <a:t>If you have more questions….</a:t>
            </a:r>
          </a:p>
        </p:txBody>
      </p:sp>
      <p:sp>
        <p:nvSpPr>
          <p:cNvPr id="30723" name="Rectangle 3"/>
          <p:cNvSpPr>
            <a:spLocks noGrp="1" noChangeArrowheads="1"/>
          </p:cNvSpPr>
          <p:nvPr>
            <p:ph type="body" idx="1"/>
          </p:nvPr>
        </p:nvSpPr>
        <p:spPr>
          <a:xfrm>
            <a:off x="457200" y="1417638"/>
            <a:ext cx="8229600" cy="4953000"/>
          </a:xfrm>
        </p:spPr>
        <p:txBody>
          <a:bodyPr/>
          <a:lstStyle/>
          <a:p>
            <a:pPr algn="ctr" eaLnBrk="1" hangingPunct="1">
              <a:lnSpc>
                <a:spcPct val="90000"/>
              </a:lnSpc>
              <a:buFont typeface="Wingdings" pitchFamily="2" charset="2"/>
              <a:buNone/>
              <a:defRPr/>
            </a:pPr>
            <a:r>
              <a:rPr lang="en-US" dirty="0" smtClean="0"/>
              <a:t>You can contact:</a:t>
            </a:r>
          </a:p>
          <a:p>
            <a:pPr algn="ctr" eaLnBrk="1" hangingPunct="1">
              <a:lnSpc>
                <a:spcPct val="90000"/>
              </a:lnSpc>
              <a:buFont typeface="Wingdings" pitchFamily="2" charset="2"/>
              <a:buNone/>
              <a:defRPr/>
            </a:pPr>
            <a:endParaRPr lang="en-US" sz="1100" dirty="0" smtClean="0"/>
          </a:p>
          <a:p>
            <a:pPr eaLnBrk="1" hangingPunct="1">
              <a:lnSpc>
                <a:spcPct val="90000"/>
              </a:lnSpc>
              <a:defRPr/>
            </a:pPr>
            <a:endParaRPr lang="en-US" sz="2400" dirty="0" smtClean="0"/>
          </a:p>
          <a:p>
            <a:pPr marL="0" indent="349250" eaLnBrk="1" hangingPunct="1">
              <a:lnSpc>
                <a:spcPct val="90000"/>
              </a:lnSpc>
              <a:spcBef>
                <a:spcPts val="0"/>
              </a:spcBef>
              <a:buFont typeface="Wingdings" pitchFamily="2" charset="2"/>
              <a:buNone/>
              <a:defRPr/>
            </a:pPr>
            <a:endParaRPr lang="en-US" sz="2400" dirty="0" smtClean="0"/>
          </a:p>
          <a:p>
            <a:pPr marL="0" indent="349250" eaLnBrk="1" hangingPunct="1">
              <a:lnSpc>
                <a:spcPct val="90000"/>
              </a:lnSpc>
              <a:spcBef>
                <a:spcPts val="0"/>
              </a:spcBef>
              <a:buFont typeface="Wingdings" pitchFamily="2" charset="2"/>
              <a:buNone/>
              <a:defRPr/>
            </a:pPr>
            <a:r>
              <a:rPr lang="en-US" sz="2400" dirty="0" smtClean="0"/>
              <a:t>Nebraska Department of Education</a:t>
            </a:r>
          </a:p>
          <a:p>
            <a:pPr marL="0" indent="349250" eaLnBrk="1" hangingPunct="1">
              <a:lnSpc>
                <a:spcPct val="90000"/>
              </a:lnSpc>
              <a:spcBef>
                <a:spcPts val="0"/>
              </a:spcBef>
              <a:buFont typeface="Wingdings" pitchFamily="2" charset="2"/>
              <a:buNone/>
              <a:defRPr/>
            </a:pPr>
            <a:r>
              <a:rPr lang="en-US" sz="2400" dirty="0" smtClean="0"/>
              <a:t>Nutrition Services</a:t>
            </a:r>
          </a:p>
          <a:p>
            <a:pPr marL="0" indent="349250" eaLnBrk="1" hangingPunct="1">
              <a:lnSpc>
                <a:spcPct val="90000"/>
              </a:lnSpc>
              <a:spcBef>
                <a:spcPts val="0"/>
              </a:spcBef>
              <a:buFont typeface="Wingdings" pitchFamily="2" charset="2"/>
              <a:buNone/>
              <a:defRPr/>
            </a:pPr>
            <a:r>
              <a:rPr lang="en-US" sz="2400" dirty="0" smtClean="0"/>
              <a:t>(800) 731-2233</a:t>
            </a:r>
          </a:p>
          <a:p>
            <a:pPr marL="0" indent="349250" eaLnBrk="1" hangingPunct="1">
              <a:lnSpc>
                <a:spcPct val="90000"/>
              </a:lnSpc>
              <a:spcBef>
                <a:spcPts val="0"/>
              </a:spcBef>
              <a:buFont typeface="Wingdings" pitchFamily="2" charset="2"/>
              <a:buNone/>
              <a:defRPr/>
            </a:pPr>
            <a:endParaRPr lang="en-US" sz="2400" dirty="0" smtClean="0"/>
          </a:p>
        </p:txBody>
      </p:sp>
      <p:pic>
        <p:nvPicPr>
          <p:cNvPr id="30724" name="Picture 4" descr="C:\Documents and Settings\severea\Local Settings\Temporary Internet Files\Content.IE5\4SAOV4L2\MC90033442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514600"/>
            <a:ext cx="2074863"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altLang="en-US" sz="3400" smtClean="0"/>
              <a:t>Eligibility Requirements for Schools 	</a:t>
            </a:r>
          </a:p>
        </p:txBody>
      </p:sp>
      <p:sp>
        <p:nvSpPr>
          <p:cNvPr id="5123" name="Rectangle 3"/>
          <p:cNvSpPr>
            <a:spLocks noGrp="1" noChangeArrowheads="1"/>
          </p:cNvSpPr>
          <p:nvPr>
            <p:ph type="body" idx="1"/>
          </p:nvPr>
        </p:nvSpPr>
        <p:spPr/>
        <p:txBody>
          <a:bodyPr/>
          <a:lstStyle/>
          <a:p>
            <a:pPr eaLnBrk="1" hangingPunct="1"/>
            <a:r>
              <a:rPr lang="en-US" altLang="en-US" smtClean="0"/>
              <a:t> Must be a recognized school </a:t>
            </a:r>
          </a:p>
          <a:p>
            <a:pPr eaLnBrk="1" hangingPunct="1">
              <a:buFont typeface="Wingdings" pitchFamily="2" charset="2"/>
              <a:buNone/>
            </a:pPr>
            <a:r>
              <a:rPr lang="en-US" altLang="en-US" smtClean="0"/>
              <a:t> </a:t>
            </a:r>
          </a:p>
          <a:p>
            <a:pPr eaLnBrk="1" hangingPunct="1"/>
            <a:r>
              <a:rPr lang="en-US" altLang="en-US" smtClean="0"/>
              <a:t>Must operate as a non profit program with tax exempt status – 501(c)(3)</a:t>
            </a:r>
          </a:p>
          <a:p>
            <a:pPr eaLnBrk="1" hangingPunct="1">
              <a:buFont typeface="Wingdings" pitchFamily="2" charset="2"/>
              <a:buNone/>
            </a:pPr>
            <a:endParaRPr lang="en-US" altLang="en-US" smtClean="0"/>
          </a:p>
          <a:p>
            <a:pPr eaLnBrk="1" hangingPunct="1"/>
            <a:r>
              <a:rPr lang="en-US" altLang="en-US" smtClean="0"/>
              <a:t>Participating students cannot have access to school breakfast or lunch programs   </a:t>
            </a:r>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In other words….</a:t>
            </a:r>
          </a:p>
        </p:txBody>
      </p:sp>
      <p:sp>
        <p:nvSpPr>
          <p:cNvPr id="6147" name="Rectangle 3"/>
          <p:cNvSpPr>
            <a:spLocks noGrp="1" noChangeArrowheads="1"/>
          </p:cNvSpPr>
          <p:nvPr>
            <p:ph type="body" idx="1"/>
          </p:nvPr>
        </p:nvSpPr>
        <p:spPr/>
        <p:txBody>
          <a:bodyPr>
            <a:normAutofit lnSpcReduction="10000"/>
          </a:bodyPr>
          <a:lstStyle/>
          <a:p>
            <a:pPr eaLnBrk="1" hangingPunct="1">
              <a:lnSpc>
                <a:spcPct val="90000"/>
              </a:lnSpc>
            </a:pPr>
            <a:r>
              <a:rPr lang="en-US" altLang="en-US" dirty="0" smtClean="0"/>
              <a:t>Schools who participate in the school meals programs may claim half-day students under the SMP </a:t>
            </a:r>
            <a:r>
              <a:rPr lang="en-US" altLang="en-US" u="sng" dirty="0" smtClean="0"/>
              <a:t>only</a:t>
            </a:r>
            <a:r>
              <a:rPr lang="en-US" altLang="en-US" dirty="0" smtClean="0"/>
              <a:t> if those students do not have </a:t>
            </a:r>
            <a:r>
              <a:rPr lang="en-US" altLang="en-US" u="sng" dirty="0" smtClean="0"/>
              <a:t>access</a:t>
            </a:r>
            <a:r>
              <a:rPr lang="en-US" altLang="en-US" dirty="0" smtClean="0"/>
              <a:t> to other school meals</a:t>
            </a:r>
          </a:p>
          <a:p>
            <a:pPr eaLnBrk="1" hangingPunct="1">
              <a:lnSpc>
                <a:spcPct val="90000"/>
              </a:lnSpc>
              <a:buFont typeface="Wingdings" pitchFamily="2" charset="2"/>
              <a:buNone/>
            </a:pPr>
            <a:endParaRPr lang="en-US" altLang="en-US" dirty="0" smtClean="0"/>
          </a:p>
          <a:p>
            <a:pPr eaLnBrk="1" hangingPunct="1">
              <a:lnSpc>
                <a:spcPct val="90000"/>
              </a:lnSpc>
            </a:pPr>
            <a:r>
              <a:rPr lang="en-US" altLang="en-US" dirty="0" smtClean="0"/>
              <a:t>Schools who do not participate in other school meals programs may claim all milk consumed by children under the SMP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smtClean="0"/>
              <a:t>Other requirements</a:t>
            </a:r>
          </a:p>
        </p:txBody>
      </p:sp>
      <p:sp>
        <p:nvSpPr>
          <p:cNvPr id="7171" name="Rectangle 3"/>
          <p:cNvSpPr>
            <a:spLocks noGrp="1" noChangeArrowheads="1"/>
          </p:cNvSpPr>
          <p:nvPr>
            <p:ph type="body" idx="1"/>
          </p:nvPr>
        </p:nvSpPr>
        <p:spPr>
          <a:xfrm>
            <a:off x="457200" y="1219200"/>
            <a:ext cx="8229600" cy="4530725"/>
          </a:xfrm>
        </p:spPr>
        <p:txBody>
          <a:bodyPr>
            <a:normAutofit fontScale="92500" lnSpcReduction="10000"/>
          </a:bodyPr>
          <a:lstStyle/>
          <a:p>
            <a:pPr eaLnBrk="1" hangingPunct="1">
              <a:lnSpc>
                <a:spcPct val="90000"/>
              </a:lnSpc>
              <a:buFont typeface="Wingdings" pitchFamily="2" charset="2"/>
              <a:buNone/>
            </a:pPr>
            <a:endParaRPr lang="en-US" altLang="en-US" sz="2400" smtClean="0"/>
          </a:p>
          <a:p>
            <a:pPr eaLnBrk="1" hangingPunct="1">
              <a:lnSpc>
                <a:spcPct val="90000"/>
              </a:lnSpc>
            </a:pPr>
            <a:r>
              <a:rPr lang="en-US" altLang="en-US" sz="2800" smtClean="0"/>
              <a:t>Participating schools must comply with Civil Rights laws</a:t>
            </a:r>
          </a:p>
          <a:p>
            <a:pPr eaLnBrk="1" hangingPunct="1">
              <a:lnSpc>
                <a:spcPct val="90000"/>
              </a:lnSpc>
            </a:pPr>
            <a:endParaRPr lang="en-US" altLang="en-US" sz="2800" smtClean="0"/>
          </a:p>
          <a:p>
            <a:pPr eaLnBrk="1" hangingPunct="1">
              <a:lnSpc>
                <a:spcPct val="90000"/>
              </a:lnSpc>
            </a:pPr>
            <a:r>
              <a:rPr lang="en-US" altLang="en-US" sz="2800" smtClean="0"/>
              <a:t>Participating schools must have an adequate Point of Service (POS) counting system</a:t>
            </a:r>
          </a:p>
          <a:p>
            <a:pPr eaLnBrk="1" hangingPunct="1">
              <a:lnSpc>
                <a:spcPct val="90000"/>
              </a:lnSpc>
              <a:buFont typeface="Wingdings" pitchFamily="2" charset="2"/>
              <a:buNone/>
            </a:pPr>
            <a:endParaRPr lang="en-US" altLang="en-US" sz="2800" smtClean="0"/>
          </a:p>
          <a:p>
            <a:pPr eaLnBrk="1" hangingPunct="1">
              <a:lnSpc>
                <a:spcPct val="90000"/>
              </a:lnSpc>
            </a:pPr>
            <a:r>
              <a:rPr lang="en-US" altLang="en-US" sz="2800" smtClean="0"/>
              <a:t>Participating schools must develop and adopt a school Wellness Policy</a:t>
            </a:r>
          </a:p>
          <a:p>
            <a:pPr eaLnBrk="1" hangingPunct="1">
              <a:lnSpc>
                <a:spcPct val="90000"/>
              </a:lnSpc>
            </a:pPr>
            <a:endParaRPr lang="en-US" altLang="en-US" sz="2800" smtClean="0"/>
          </a:p>
          <a:p>
            <a:pPr eaLnBrk="1" hangingPunct="1">
              <a:lnSpc>
                <a:spcPct val="90000"/>
              </a:lnSpc>
            </a:pPr>
            <a:r>
              <a:rPr lang="en-US" altLang="en-US" sz="2800" smtClean="0"/>
              <a:t>Participating schools must secure milk supplies through open and free competition</a:t>
            </a:r>
          </a:p>
          <a:p>
            <a:pPr eaLnBrk="1" hangingPunct="1">
              <a:lnSpc>
                <a:spcPct val="90000"/>
              </a:lnSpc>
            </a:pPr>
            <a:endParaRPr lang="en-US" alt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altLang="en-US" smtClean="0"/>
              <a:t>Civil Rights</a:t>
            </a:r>
          </a:p>
        </p:txBody>
      </p:sp>
      <p:sp>
        <p:nvSpPr>
          <p:cNvPr id="8195" name="Rectangle 3"/>
          <p:cNvSpPr>
            <a:spLocks noGrp="1" noChangeArrowheads="1"/>
          </p:cNvSpPr>
          <p:nvPr>
            <p:ph type="body" idx="1"/>
          </p:nvPr>
        </p:nvSpPr>
        <p:spPr/>
        <p:txBody>
          <a:bodyPr/>
          <a:lstStyle/>
          <a:p>
            <a:pPr eaLnBrk="1" hangingPunct="1"/>
            <a:r>
              <a:rPr lang="en-US" altLang="en-US" smtClean="0"/>
              <a:t>May not restrict enrollment on the </a:t>
            </a:r>
            <a:r>
              <a:rPr lang="en-US" altLang="zh-CN" smtClean="0">
                <a:ea typeface="宋体" pitchFamily="2" charset="-122"/>
              </a:rPr>
              <a:t>basis of race, color, national origin, sex, age, or disability </a:t>
            </a:r>
          </a:p>
          <a:p>
            <a:pPr eaLnBrk="1" hangingPunct="1"/>
            <a:endParaRPr lang="en-US" altLang="zh-CN" smtClean="0">
              <a:ea typeface="宋体" pitchFamily="2" charset="-122"/>
            </a:endParaRPr>
          </a:p>
          <a:p>
            <a:pPr eaLnBrk="1" hangingPunct="1"/>
            <a:r>
              <a:rPr lang="en-US" altLang="en-US" smtClean="0"/>
              <a:t>“And Justice For All” Posters</a:t>
            </a:r>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altLang="en-US" smtClean="0"/>
              <a:t>Point of Service (POS)</a:t>
            </a:r>
          </a:p>
        </p:txBody>
      </p:sp>
      <p:sp>
        <p:nvSpPr>
          <p:cNvPr id="9219" name="Rectangle 3"/>
          <p:cNvSpPr>
            <a:spLocks noGrp="1" noChangeArrowheads="1"/>
          </p:cNvSpPr>
          <p:nvPr>
            <p:ph type="body" idx="1"/>
          </p:nvPr>
        </p:nvSpPr>
        <p:spPr/>
        <p:txBody>
          <a:bodyPr>
            <a:normAutofit lnSpcReduction="10000"/>
          </a:bodyPr>
          <a:lstStyle/>
          <a:p>
            <a:pPr eaLnBrk="1" hangingPunct="1"/>
            <a:r>
              <a:rPr lang="en-US" altLang="en-US" smtClean="0"/>
              <a:t>Milks must be counted and documented at the time the child receives it</a:t>
            </a:r>
          </a:p>
          <a:p>
            <a:pPr eaLnBrk="1" hangingPunct="1"/>
            <a:r>
              <a:rPr lang="en-US" altLang="en-US" smtClean="0"/>
              <a:t>Must provide protection from overt identification</a:t>
            </a:r>
          </a:p>
          <a:p>
            <a:pPr eaLnBrk="1" hangingPunct="1"/>
            <a:r>
              <a:rPr lang="en-US" altLang="en-US" smtClean="0"/>
              <a:t>May include more than one milk per child</a:t>
            </a:r>
          </a:p>
          <a:p>
            <a:pPr eaLnBrk="1" hangingPunct="1"/>
            <a:r>
              <a:rPr lang="en-US" altLang="en-US" smtClean="0"/>
              <a:t>May not include adult milks or milks used for cooking, class projects etc.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mtClean="0"/>
              <a:t>Wellness Policy </a:t>
            </a:r>
          </a:p>
        </p:txBody>
      </p:sp>
      <p:sp>
        <p:nvSpPr>
          <p:cNvPr id="10243" name="Rectangle 3"/>
          <p:cNvSpPr>
            <a:spLocks noGrp="1" noChangeArrowheads="1"/>
          </p:cNvSpPr>
          <p:nvPr>
            <p:ph type="body" idx="1"/>
          </p:nvPr>
        </p:nvSpPr>
        <p:spPr/>
        <p:txBody>
          <a:bodyPr>
            <a:normAutofit lnSpcReduction="10000"/>
          </a:bodyPr>
          <a:lstStyle/>
          <a:p>
            <a:pPr eaLnBrk="1" hangingPunct="1"/>
            <a:r>
              <a:rPr lang="en-US" altLang="en-US" smtClean="0"/>
              <a:t>Required under USDA’s Reauthorization of the child nutrition programs 2004</a:t>
            </a:r>
          </a:p>
          <a:p>
            <a:pPr eaLnBrk="1" hangingPunct="1"/>
            <a:r>
              <a:rPr lang="en-US" altLang="en-US" smtClean="0"/>
              <a:t>Developed by a wellness committee</a:t>
            </a:r>
          </a:p>
          <a:p>
            <a:pPr eaLnBrk="1" hangingPunct="1"/>
            <a:r>
              <a:rPr lang="en-US" altLang="en-US" smtClean="0"/>
              <a:t>Needs to address the total school environment</a:t>
            </a:r>
          </a:p>
          <a:p>
            <a:pPr eaLnBrk="1" hangingPunct="1"/>
            <a:r>
              <a:rPr lang="en-US" altLang="en-US" smtClean="0"/>
              <a:t>Intended to be a working document with changes and revisions adopted as needed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en-US" smtClean="0"/>
              <a:t>SMP options</a:t>
            </a:r>
          </a:p>
        </p:txBody>
      </p:sp>
      <p:sp>
        <p:nvSpPr>
          <p:cNvPr id="11267" name="Rectangle 3"/>
          <p:cNvSpPr>
            <a:spLocks noGrp="1" noChangeArrowheads="1"/>
          </p:cNvSpPr>
          <p:nvPr>
            <p:ph type="body" idx="1"/>
          </p:nvPr>
        </p:nvSpPr>
        <p:spPr/>
        <p:txBody>
          <a:bodyPr/>
          <a:lstStyle/>
          <a:p>
            <a:pPr eaLnBrk="1" hangingPunct="1"/>
            <a:r>
              <a:rPr lang="en-US" altLang="en-US" smtClean="0"/>
              <a:t>Pricing plan </a:t>
            </a:r>
          </a:p>
          <a:p>
            <a:pPr eaLnBrk="1" hangingPunct="1"/>
            <a:endParaRPr lang="en-US" altLang="en-US" smtClean="0"/>
          </a:p>
          <a:p>
            <a:pPr eaLnBrk="1" hangingPunct="1"/>
            <a:r>
              <a:rPr lang="en-US" altLang="en-US" smtClean="0"/>
              <a:t>Pricing plan with free milk option</a:t>
            </a:r>
          </a:p>
          <a:p>
            <a:pPr eaLnBrk="1" hangingPunct="1"/>
            <a:endParaRPr lang="en-US" altLang="en-US" smtClean="0"/>
          </a:p>
          <a:p>
            <a:pPr eaLnBrk="1" hangingPunct="1"/>
            <a:r>
              <a:rPr lang="en-US" altLang="en-US" smtClean="0"/>
              <a:t>Non-pricing Plan</a:t>
            </a:r>
          </a:p>
        </p:txBody>
      </p:sp>
      <p:pic>
        <p:nvPicPr>
          <p:cNvPr id="11268" name="Picture 4" descr="C:\Documents and Settings\severea\Local Settings\Temporary Internet Files\Content.IE5\LG4I2WLF\MM900223799[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59867">
            <a:off x="5715000" y="3814763"/>
            <a:ext cx="236537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NDE Theme">
      <a:dk1>
        <a:srgbClr val="1F1646"/>
      </a:dk1>
      <a:lt1>
        <a:sysClr val="window" lastClr="FFFFFF"/>
      </a:lt1>
      <a:dk2>
        <a:srgbClr val="1F1646"/>
      </a:dk2>
      <a:lt2>
        <a:srgbClr val="FFFFFF"/>
      </a:lt2>
      <a:accent1>
        <a:srgbClr val="001689"/>
      </a:accent1>
      <a:accent2>
        <a:srgbClr val="E74C3C"/>
      </a:accent2>
      <a:accent3>
        <a:srgbClr val="FF6C00"/>
      </a:accent3>
      <a:accent4>
        <a:srgbClr val="A15CBD"/>
      </a:accent4>
      <a:accent5>
        <a:srgbClr val="1ABC9C"/>
      </a:accent5>
      <a:accent6>
        <a:srgbClr val="FFCE00"/>
      </a:accent6>
      <a:hlink>
        <a:srgbClr val="001689"/>
      </a:hlink>
      <a:folHlink>
        <a:srgbClr val="3593D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3121</Words>
  <Application>Microsoft Office PowerPoint</Application>
  <PresentationFormat>On-screen Show (4:3)</PresentationFormat>
  <Paragraphs>324</Paragraphs>
  <Slides>28</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宋体</vt:lpstr>
      <vt:lpstr>Arial</vt:lpstr>
      <vt:lpstr>Calibri</vt:lpstr>
      <vt:lpstr>Century Gothic</vt:lpstr>
      <vt:lpstr>Wingdings</vt:lpstr>
      <vt:lpstr>Office Theme</vt:lpstr>
      <vt:lpstr>Understanding USDA’S  Special Milk Program for Schools </vt:lpstr>
      <vt:lpstr>The Special Milk Program or SMP….</vt:lpstr>
      <vt:lpstr>Eligibility Requirements for Schools  </vt:lpstr>
      <vt:lpstr>In other words….</vt:lpstr>
      <vt:lpstr>Other requirements</vt:lpstr>
      <vt:lpstr>Civil Rights</vt:lpstr>
      <vt:lpstr>Point of Service (POS)</vt:lpstr>
      <vt:lpstr>Wellness Policy </vt:lpstr>
      <vt:lpstr>SMP options</vt:lpstr>
      <vt:lpstr>Pricing Plan</vt:lpstr>
      <vt:lpstr>For example</vt:lpstr>
      <vt:lpstr>Pricing Plan with the  Free Milk Option</vt:lpstr>
      <vt:lpstr>Free Milk Option Requirements </vt:lpstr>
      <vt:lpstr>Public Release </vt:lpstr>
      <vt:lpstr>Applications for Free Milk</vt:lpstr>
      <vt:lpstr>Protection from overt identification</vt:lpstr>
      <vt:lpstr>Non-Pricing Plan</vt:lpstr>
      <vt:lpstr>Special Milk Program Application</vt:lpstr>
      <vt:lpstr>Recordkeeping Requirements</vt:lpstr>
      <vt:lpstr>Daily Participation Records</vt:lpstr>
      <vt:lpstr>Financial Accountability</vt:lpstr>
      <vt:lpstr>Monthly Claims</vt:lpstr>
      <vt:lpstr>Purchasing requirements</vt:lpstr>
      <vt:lpstr>Civil Rights:   Children with Disabilities</vt:lpstr>
      <vt:lpstr>Temperature Logs </vt:lpstr>
      <vt:lpstr>Sanitation</vt:lpstr>
      <vt:lpstr>Other things schools need to know about the SMP…</vt:lpstr>
      <vt:lpstr>If you have more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Bieber</dc:creator>
  <cp:lastModifiedBy>Michelle Stephens</cp:lastModifiedBy>
  <cp:revision>40</cp:revision>
  <dcterms:created xsi:type="dcterms:W3CDTF">2015-03-03T20:12:18Z</dcterms:created>
  <dcterms:modified xsi:type="dcterms:W3CDTF">2019-08-02T15:22:06Z</dcterms:modified>
</cp:coreProperties>
</file>